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8"/>
  </p:notesMasterIdLst>
  <p:sldIdLst>
    <p:sldId id="269" r:id="rId5"/>
    <p:sldId id="5026" r:id="rId6"/>
    <p:sldId id="2098148965" r:id="rId7"/>
    <p:sldId id="5027" r:id="rId8"/>
    <p:sldId id="2098148983" r:id="rId9"/>
    <p:sldId id="5025" r:id="rId10"/>
    <p:sldId id="2098148976" r:id="rId11"/>
    <p:sldId id="2098148987" r:id="rId12"/>
    <p:sldId id="2098148977" r:id="rId13"/>
    <p:sldId id="2098148971" r:id="rId14"/>
    <p:sldId id="2098148972" r:id="rId15"/>
    <p:sldId id="5021" r:id="rId16"/>
    <p:sldId id="2098148974" r:id="rId17"/>
    <p:sldId id="2098148979" r:id="rId18"/>
    <p:sldId id="2098148982" r:id="rId19"/>
    <p:sldId id="2098148984" r:id="rId20"/>
    <p:sldId id="2098148985" r:id="rId21"/>
    <p:sldId id="360" r:id="rId22"/>
    <p:sldId id="2098148973" r:id="rId23"/>
    <p:sldId id="2098148990" r:id="rId24"/>
    <p:sldId id="2098148991" r:id="rId25"/>
    <p:sldId id="4611" r:id="rId26"/>
    <p:sldId id="20981488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91F308-DC69-3344-63BD-B69C7917D07C}" name="Aaron Vaughn" initials="AV" userId="S::abvaughn@ndc.nasa.gov::7618cfeb-e875-4531-a34d-23c3964a8e26" providerId="AD"/>
  <p188:author id="{73593B68-989B-8CB9-39D5-7D3DB6CFA76F}" name="Rathsam, Jonathan (LARC-D321)" initials="R(" userId="S::jrathsam@ndc.nasa.gov::69457ddb-3e72-4ec0-94d3-6d211aefe6d3" providerId="AD"/>
  <p188:author id="{70E57BA1-A6F4-D8F6-4647-81DD11E711DD}" name="Cruze, Nathan (LARC-D208)" initials="C(" userId="S::ncruze@ndc.nasa.gov::98015798-7c6e-402e-b4b3-a2d6479bcc80" providerId="AD"/>
  <p188:author id="{F0D847A3-6F6A-6870-C653-AC819B5EC04A}" name="Doebler, William J. (LARC-D321)" initials="DWJ(D" userId="S::wdoebler@ndc.nasa.gov::2f86e9e9-6061-467c-a4c7-48df9c957f9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ebler, William J. (LARC-D321)" initials="DWJ(" lastIdx="1" clrIdx="0">
    <p:extLst>
      <p:ext uri="{19B8F6BF-5375-455C-9EA6-DF929625EA0E}">
        <p15:presenceInfo xmlns:p15="http://schemas.microsoft.com/office/powerpoint/2012/main" userId="S-1-5-21-330711430-3775241029-4075259233-777162" providerId="AD"/>
      </p:ext>
    </p:extLst>
  </p:cmAuthor>
  <p:cmAuthor id="2" name="Cabell, Randolph H. (LARC-D321)" initials="CRH(" lastIdx="1" clrIdx="1">
    <p:extLst>
      <p:ext uri="{19B8F6BF-5375-455C-9EA6-DF929625EA0E}">
        <p15:presenceInfo xmlns:p15="http://schemas.microsoft.com/office/powerpoint/2012/main" userId="S::rcabell@ndc.nasa.gov::513f5e3d-dadf-4425-9809-7016b34a98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0000"/>
    <a:srgbClr val="15FF7F"/>
    <a:srgbClr val="E7E7E7"/>
    <a:srgbClr val="CCCDD2"/>
    <a:srgbClr val="DECBCB"/>
    <a:srgbClr val="EFE7E7"/>
    <a:srgbClr val="E7E8EA"/>
    <a:srgbClr val="5E7CE7"/>
    <a:srgbClr val="990000"/>
    <a:srgbClr val="54A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5097F0-C6C3-F907-8F17-8B0D5F3E1EA2}" v="2" dt="2023-07-26T17:45:31.735"/>
    <p1510:client id="{56CBC154-9F8A-6FA1-250E-719A3EB43A87}" v="96" dt="2023-07-26T18:31:53.425"/>
    <p1510:client id="{CA48853A-BD7D-578E-6419-2673D6328801}" v="2" dt="2023-07-26T17:35:04.297"/>
    <p1510:client id="{D785727C-8372-4842-A6AC-71D61686A917}" v="16" dt="2023-07-26T17:56:10.715"/>
    <p1510:client id="{EC1FE183-88B7-4248-8259-CB9A82B833C7}" v="515" dt="2023-07-26T16:36:10.0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DF424-3656-46BF-8388-94727F5FDA4E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D7F7B-FCC7-43BD-87BD-65CC237D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63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56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6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9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26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40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09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AD3F6-BB0F-7043-8FFD-0D82D4BC57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28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29671-9345-4E78-927A-07C03D48ED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3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544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A6F2AB-96B2-C340-899D-553A5844BE10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304802" y="932675"/>
            <a:ext cx="10212917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221189"/>
            <a:ext cx="11988800" cy="538085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 sz="2400"/>
            </a:lvl1pPr>
            <a:lvl2pPr>
              <a:buClr>
                <a:schemeClr val="accent1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8"/>
          <p:cNvSpPr>
            <a:spLocks noGrp="1"/>
          </p:cNvSpPr>
          <p:nvPr>
            <p:ph type="title"/>
          </p:nvPr>
        </p:nvSpPr>
        <p:spPr bwMode="auto">
          <a:xfrm>
            <a:off x="304801" y="167509"/>
            <a:ext cx="10212939" cy="61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>
              <a:defRPr sz="3200">
                <a:solidFill>
                  <a:srgbClr val="00009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992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89BD8-9FF2-8A41-AB75-86AF9ED87A51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203200" y="955675"/>
            <a:ext cx="10314517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itle Placeholder 8"/>
          <p:cNvSpPr>
            <a:spLocks noGrp="1"/>
          </p:cNvSpPr>
          <p:nvPr>
            <p:ph type="title"/>
          </p:nvPr>
        </p:nvSpPr>
        <p:spPr bwMode="auto">
          <a:xfrm>
            <a:off x="203201" y="167509"/>
            <a:ext cx="10314539" cy="61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>
              <a:defRPr sz="3200">
                <a:solidFill>
                  <a:srgbClr val="00009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 bwMode="auto">
          <a:xfrm>
            <a:off x="4646613" y="6627813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 Unicode MS" panose="020B0604020202020204" pitchFamily="34" charset="-128"/>
              </a:rPr>
              <a:t>2018 GNC Conference</a:t>
            </a:r>
          </a:p>
        </p:txBody>
      </p:sp>
    </p:spTree>
    <p:extLst>
      <p:ext uri="{BB962C8B-B14F-4D97-AF65-F5344CB8AC3E}">
        <p14:creationId xmlns:p14="http://schemas.microsoft.com/office/powerpoint/2010/main" val="392504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 txBox="1">
            <a:spLocks/>
          </p:cNvSpPr>
          <p:nvPr/>
        </p:nvSpPr>
        <p:spPr bwMode="auto">
          <a:xfrm>
            <a:off x="99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C6BCCC-D428-4059-ACB6-D1E43208947A}" type="datetime1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Footer Placeholder 4"/>
          <p:cNvSpPr txBox="1">
            <a:spLocks/>
          </p:cNvSpPr>
          <p:nvPr/>
        </p:nvSpPr>
        <p:spPr bwMode="auto">
          <a:xfrm>
            <a:off x="4163484" y="6627813"/>
            <a:ext cx="3860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 Unicode MS" panose="020B0604020202020204" pitchFamily="34" charset="-128"/>
              </a:rPr>
              <a:t>Document Title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5AE6C2-82BA-804B-BC99-DA96FAEB3ED0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itle Placeholder 8"/>
          <p:cNvSpPr>
            <a:spLocks noGrp="1"/>
          </p:cNvSpPr>
          <p:nvPr>
            <p:ph type="title"/>
          </p:nvPr>
        </p:nvSpPr>
        <p:spPr bwMode="auto">
          <a:xfrm>
            <a:off x="1656321" y="167509"/>
            <a:ext cx="8861420" cy="61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7213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EEAE07-E49E-EB49-8C23-96E8A2DD0138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43"/>
            <a:ext cx="10363200" cy="1362075"/>
          </a:xfrm>
          <a:prstGeom prst="rect">
            <a:avLst/>
          </a:prstGeom>
        </p:spPr>
        <p:txBody>
          <a:bodyPr anchor="b" anchorCtr="0"/>
          <a:lstStyle>
            <a:lvl1pPr algn="ctr">
              <a:defRPr sz="4000" b="1" cap="none" baseline="0">
                <a:solidFill>
                  <a:srgbClr val="0000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648118"/>
            <a:ext cx="10363200" cy="1500187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98341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609601" y="1022287"/>
            <a:ext cx="10351033" cy="0"/>
          </a:xfrm>
          <a:prstGeom prst="line">
            <a:avLst/>
          </a:prstGeom>
          <a:noFill/>
          <a:ln w="25400">
            <a:solidFill>
              <a:srgbClr val="9933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C9A0D-1CD7-4448-8BF2-1AF4A1D173AC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043793" cy="639763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00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 sz="2667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 sz="2667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03716" y="6556558"/>
            <a:ext cx="2844800" cy="28195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 sz="1400">
                <a:latin typeface="+mn-lt"/>
                <a:ea typeface="ヒラギノ角ゴ Pro W3" charset="-128"/>
                <a:cs typeface="+mn-cs"/>
              </a:defRPr>
            </a:lvl1pPr>
          </a:lstStyle>
          <a:p>
            <a:pPr defTabSz="1219170">
              <a:defRPr/>
            </a:pPr>
            <a:r>
              <a:rPr lang="en-US">
                <a:solidFill>
                  <a:prstClr val="black"/>
                </a:solidFill>
              </a:rPr>
              <a:t>October 22, 2012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1625602" y="1066801"/>
            <a:ext cx="8860367" cy="1588"/>
          </a:xfrm>
          <a:prstGeom prst="line">
            <a:avLst/>
          </a:prstGeom>
          <a:noFill/>
          <a:ln w="25400">
            <a:solidFill>
              <a:srgbClr val="9933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8B91AE-A1C4-3C4D-AF8F-B5CB4ABFEE6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7"/>
            <a:ext cx="8940800" cy="6397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>
          <a:xfrm>
            <a:off x="101600" y="6629400"/>
            <a:ext cx="2844800" cy="2286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>
                <a:latin typeface="+mn-lt"/>
                <a:ea typeface="ヒラギノ角ゴ Pro W3" charset="-128"/>
                <a:cs typeface="+mn-cs"/>
              </a:defRPr>
            </a:lvl1pPr>
          </a:lstStyle>
          <a:p>
            <a:pPr defTabSz="1219170">
              <a:defRPr/>
            </a:pPr>
            <a:r>
              <a:rPr lang="en-US" sz="2400">
                <a:solidFill>
                  <a:prstClr val="black"/>
                </a:solidFill>
              </a:rPr>
              <a:t>October 22, 2012</a:t>
            </a: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4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508000" y="1219200"/>
            <a:ext cx="4165600" cy="0"/>
          </a:xfrm>
          <a:prstGeom prst="line">
            <a:avLst/>
          </a:prstGeom>
          <a:noFill/>
          <a:ln w="25400">
            <a:solidFill>
              <a:srgbClr val="9933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11D658-F609-C04B-9C25-9B3AB77DDB88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2" y="273050"/>
            <a:ext cx="3096684" cy="7937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19201"/>
            <a:ext cx="6815667" cy="4906963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371601"/>
            <a:ext cx="4011084" cy="4754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" y="6629400"/>
            <a:ext cx="2844800" cy="2286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>
                <a:latin typeface="+mn-lt"/>
                <a:ea typeface="ヒラギノ角ゴ Pro W3" charset="-128"/>
                <a:cs typeface="+mn-cs"/>
              </a:defRPr>
            </a:lvl1pPr>
          </a:lstStyle>
          <a:p>
            <a:pPr defTabSz="1219170">
              <a:defRPr/>
            </a:pPr>
            <a:r>
              <a:rPr lang="en-US" sz="2400">
                <a:solidFill>
                  <a:prstClr val="black"/>
                </a:solidFill>
              </a:rPr>
              <a:t>October 22, 2012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3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8F9FEE-A4B5-1F41-B1BB-1E06EE1980D0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" y="6629400"/>
            <a:ext cx="2844800" cy="2286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>
                <a:latin typeface="+mn-lt"/>
                <a:ea typeface="ヒラギノ角ゴ Pro W3" charset="-128"/>
                <a:cs typeface="+mn-cs"/>
              </a:defRPr>
            </a:lvl1pPr>
          </a:lstStyle>
          <a:p>
            <a:pPr defTabSz="1219170">
              <a:defRPr/>
            </a:pPr>
            <a:r>
              <a:rPr lang="en-US" sz="2400">
                <a:solidFill>
                  <a:prstClr val="black"/>
                </a:solidFill>
              </a:rPr>
              <a:t>October 22, 2012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4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629400"/>
            <a:ext cx="3860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5600" y="6629400"/>
            <a:ext cx="28448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FB118B9-ACBC-CA4C-BCF4-8262FFC0A5D8}" type="slidenum">
              <a:rPr lang="en-US" altLang="en-US" smtClean="0"/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57" y="151002"/>
            <a:ext cx="1207008" cy="10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8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0000FF"/>
          </a:solidFill>
          <a:latin typeface="+mj-lt"/>
          <a:ea typeface="ヒラギノ角ゴ Pro W3" pitchFamily="-109" charset="-128"/>
          <a:cs typeface="ヒラギノ角ゴ Pro W3" pitchFamily="-109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Wingdings" charset="2"/>
        <a:buChar char="Ø"/>
        <a:defRPr sz="2800" b="1" kern="12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9" charset="-128"/>
          <a:cs typeface="ヒラギノ角ゴ Pro W3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§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ヒラギノ角ゴ Pro W3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Font typeface="Courier New" charset="0"/>
        <a:buChar char="o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ヒラギノ角ゴ Pro W3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quess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8637/jss.v071.i09" TargetMode="External"/><Relationship Id="rId3" Type="http://schemas.openxmlformats.org/officeDocument/2006/relationships/hyperlink" Target="https://doi.org/10.1177/0962280216667764" TargetMode="External"/><Relationship Id="rId7" Type="http://schemas.openxmlformats.org/officeDocument/2006/relationships/hyperlink" Target="https://ntrs.nasa.gov/citations/20220014998" TargetMode="External"/><Relationship Id="rId12" Type="http://schemas.openxmlformats.org/officeDocument/2006/relationships/hyperlink" Target="https://doi.org/10.1002/9780470316665" TargetMode="External"/><Relationship Id="rId2" Type="http://schemas.openxmlformats.org/officeDocument/2006/relationships/hyperlink" Target="https://doi.org/10.1007/s11222-011-9254-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7/978-1-4612-0699-6_28" TargetMode="External"/><Relationship Id="rId11" Type="http://schemas.openxmlformats.org/officeDocument/2006/relationships/hyperlink" Target="https://doi.org/10.2514/1.C036876" TargetMode="External"/><Relationship Id="rId5" Type="http://schemas.openxmlformats.org/officeDocument/2006/relationships/hyperlink" Target="https://doi.org/10.1201/9781420010138" TargetMode="External"/><Relationship Id="rId10" Type="http://schemas.openxmlformats.org/officeDocument/2006/relationships/hyperlink" Target="https://doi.org/10.1121/2.0001592/" TargetMode="External"/><Relationship Id="rId4" Type="http://schemas.openxmlformats.org/officeDocument/2006/relationships/hyperlink" Target="https://doi.org/10.1214/06-BA117" TargetMode="External"/><Relationship Id="rId9" Type="http://schemas.openxmlformats.org/officeDocument/2006/relationships/hyperlink" Target="https://doi.org/10.1121/10.001950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21/10.0001021" TargetMode="External"/><Relationship Id="rId13" Type="http://schemas.openxmlformats.org/officeDocument/2006/relationships/hyperlink" Target="http://www.jstor.org/stable/24771892" TargetMode="External"/><Relationship Id="rId3" Type="http://schemas.openxmlformats.org/officeDocument/2006/relationships/hyperlink" Target="https://doi.org/10.1214/08-AOAS191" TargetMode="External"/><Relationship Id="rId7" Type="http://schemas.openxmlformats.org/officeDocument/2006/relationships/hyperlink" Target="https://ntrs.nasa.gov/citations/20190033466" TargetMode="External"/><Relationship Id="rId12" Type="http://schemas.openxmlformats.org/officeDocument/2006/relationships/hyperlink" Target="https://ntrs.nasa.gov/citations/20220017380" TargetMode="External"/><Relationship Id="rId2" Type="http://schemas.openxmlformats.org/officeDocument/2006/relationships/hyperlink" Target="https://doi.org/10.1214/06-BA117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trs.nasa.gov/citations/20205007926" TargetMode="External"/><Relationship Id="rId11" Type="http://schemas.openxmlformats.org/officeDocument/2006/relationships/hyperlink" Target="https://doi.org/10.1121/10.0015632" TargetMode="External"/><Relationship Id="rId5" Type="http://schemas.openxmlformats.org/officeDocument/2006/relationships/hyperlink" Target="https://doi.org/10.1002/sim.8532" TargetMode="External"/><Relationship Id="rId10" Type="http://schemas.openxmlformats.org/officeDocument/2006/relationships/hyperlink" Target="https://doi.org/10.1198/jasa.2010.tm09757" TargetMode="External"/><Relationship Id="rId4" Type="http://schemas.openxmlformats.org/officeDocument/2006/relationships/hyperlink" Target="https://doi.org/10.1201/9780203502761" TargetMode="External"/><Relationship Id="rId9" Type="http://schemas.openxmlformats.org/officeDocument/2006/relationships/hyperlink" Target="https://doi.org/10.1111/j.1461-0248.2007.01047.x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2614/RJ-2010-011" TargetMode="External"/><Relationship Id="rId13" Type="http://schemas.openxmlformats.org/officeDocument/2006/relationships/hyperlink" Target="https://doi.org/10.1016/j.physd.2006.09.017" TargetMode="External"/><Relationship Id="rId3" Type="http://schemas.openxmlformats.org/officeDocument/2006/relationships/hyperlink" Target="https://doi.org/10.1186/s12874-015-0046-6" TargetMode="External"/><Relationship Id="rId7" Type="http://schemas.openxmlformats.org/officeDocument/2006/relationships/hyperlink" Target="https://doi.org/10.1002/sim.8531" TargetMode="External"/><Relationship Id="rId12" Type="http://schemas.openxmlformats.org/officeDocument/2006/relationships/hyperlink" Target="https://ntrs.nasa.gov/citations/20230008716" TargetMode="External"/><Relationship Id="rId2" Type="http://schemas.openxmlformats.org/officeDocument/2006/relationships/hyperlink" Target="https://ntrs.nasa.gov/citations/201400027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890/08-0967.1" TargetMode="External"/><Relationship Id="rId11" Type="http://schemas.openxmlformats.org/officeDocument/2006/relationships/hyperlink" Target="https://doi.org/10.1016/j.csda.2012.07.018" TargetMode="External"/><Relationship Id="rId5" Type="http://schemas.openxmlformats.org/officeDocument/2006/relationships/hyperlink" Target="https://doi.org/10.1214/12-BA730" TargetMode="External"/><Relationship Id="rId10" Type="http://schemas.openxmlformats.org/officeDocument/2006/relationships/hyperlink" Target="https://doi.org/10.1016/j.csda.2012.04.008" TargetMode="External"/><Relationship Id="rId4" Type="http://schemas.openxmlformats.org/officeDocument/2006/relationships/hyperlink" Target="https://www.r-project.org/conferences/DSC-2003/Proceedings/Plummer.pdf" TargetMode="External"/><Relationship Id="rId9" Type="http://schemas.openxmlformats.org/officeDocument/2006/relationships/hyperlink" Target="https://doi.org/10.1214/aos/117634974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ecfr.gov/current/title-14/chapter-I/subchapter-F/part-91/subpart-I/section-91.81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2286043"/>
            <a:ext cx="11654118" cy="1362075"/>
          </a:xfrm>
        </p:spPr>
        <p:txBody>
          <a:bodyPr/>
          <a:lstStyle/>
          <a:p>
            <a:r>
              <a:rPr lang="en-US"/>
              <a:t>Mitigating the Impacts of Measurement Error in the </a:t>
            </a:r>
            <a:r>
              <a:rPr lang="en-US" err="1"/>
              <a:t>Quesst</a:t>
            </a:r>
            <a:r>
              <a:rPr lang="en-US"/>
              <a:t> Community Noise Study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18965"/>
            <a:ext cx="10363200" cy="13293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Nathan B. Cruze, Kathryn M. Ballard, William J. Doebler, Aaron B. Vaughn</a:t>
            </a:r>
            <a:endParaRPr lang="en-US" b="0">
              <a:solidFill>
                <a:schemeClr val="tx1"/>
              </a:solidFill>
            </a:endParaRPr>
          </a:p>
          <a:p>
            <a:r>
              <a:rPr lang="en-US" b="0" i="1">
                <a:solidFill>
                  <a:schemeClr val="tx1"/>
                </a:solidFill>
              </a:rPr>
              <a:t>NASA Langley Research Center</a:t>
            </a:r>
          </a:p>
          <a:p>
            <a:endParaRPr lang="en-US" b="0" i="1">
              <a:solidFill>
                <a:schemeClr val="tx1"/>
              </a:solidFill>
            </a:endParaRPr>
          </a:p>
          <a:p>
            <a:r>
              <a:rPr lang="en-US" b="0">
                <a:solidFill>
                  <a:schemeClr val="tx1"/>
                </a:solidFill>
              </a:rPr>
              <a:t>August 8, 2023</a:t>
            </a:r>
          </a:p>
          <a:p>
            <a:r>
              <a:rPr lang="en-US" b="0">
                <a:solidFill>
                  <a:schemeClr val="tx1"/>
                </a:solidFill>
              </a:rPr>
              <a:t>Joint Statistical Meetings, Toronto, Canada</a:t>
            </a:r>
          </a:p>
          <a:p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0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27520B9-0AD2-486E-87CE-C060A72A97F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674"/>
                  <a:t>Data, Process, and Prior Models (E.g., </a:t>
                </a:r>
                <a:r>
                  <a:rPr lang="en-US" sz="2674" err="1"/>
                  <a:t>Wikle</a:t>
                </a:r>
                <a:r>
                  <a:rPr lang="en-US" sz="2674"/>
                  <a:t> and Berliner 2007)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∈{1, 2,…, 49}</m:t>
                    </m:r>
                  </m:oMath>
                </a14:m>
                <a:r>
                  <a:rPr lang="en-US" sz="2400" b="0"/>
                  <a:t> individuals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∈{1, 2,…,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/>
                  <a:t> booms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400" b="0"/>
                  <a:t>, indicator, highly annoyed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400" b="0"/>
                  <a:t>, probability highly annoyed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b="0"/>
                  <a:t>, random intercept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400" b="0"/>
                  <a:t>, actual (“true”) dose, in PL dB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400" b="0"/>
                  <a:t>, dose </a:t>
                </a:r>
                <a:r>
                  <a:rPr lang="en-US" sz="2400" b="0" u="sng"/>
                  <a:t>as measured</a:t>
                </a:r>
                <a:r>
                  <a:rPr lang="en-US" sz="2400" b="0"/>
                  <a:t>, in PL dB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b="0"/>
                  <a:t>, parameters</a:t>
                </a:r>
              </a:p>
              <a:p>
                <a:r>
                  <a:rPr lang="en-US" sz="2800"/>
                  <a:t>For now, </a:t>
                </a:r>
                <a:r>
                  <a:rPr lang="en-US" sz="2800">
                    <a:solidFill>
                      <a:srgbClr val="FF0000"/>
                    </a:solidFill>
                  </a:rPr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𝐝𝐁</m:t>
                    </m:r>
                  </m:oMath>
                </a14:m>
                <a:r>
                  <a:rPr lang="en-US" sz="2800"/>
                  <a:t> known</a:t>
                </a:r>
              </a:p>
              <a:p>
                <a:pPr lvl="1"/>
                <a:endParaRPr lang="en-US" sz="2400" b="0"/>
              </a:p>
              <a:p>
                <a:pPr lvl="1"/>
                <a:endParaRPr lang="en-US" sz="2400" b="0"/>
              </a:p>
              <a:p>
                <a:pPr lvl="1"/>
                <a:endParaRPr lang="en-US" sz="2274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27520B9-0AD2-486E-87CE-C060A72A97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16" t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C39799A-23B0-4A4A-BB35-F8F863D0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Bayesian </a:t>
            </a:r>
            <a:r>
              <a:rPr lang="en-US" err="1"/>
              <a:t>GLMMeM</a:t>
            </a:r>
            <a:r>
              <a:rPr lang="en-US"/>
              <a:t>: Classical Measurement Error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2E456E5B-22FE-09DC-39B4-13AE543327D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88022299"/>
                  </p:ext>
                </p:extLst>
              </p:nvPr>
            </p:nvGraphicFramePr>
            <p:xfrm>
              <a:off x="5307496" y="1977534"/>
              <a:ext cx="6686073" cy="32267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37215">
                      <a:extLst>
                        <a:ext uri="{9D8B030D-6E8A-4147-A177-3AD203B41FA5}">
                          <a16:colId xmlns:a16="http://schemas.microsoft.com/office/drawing/2014/main" val="1669385332"/>
                        </a:ext>
                      </a:extLst>
                    </a:gridCol>
                    <a:gridCol w="5348858">
                      <a:extLst>
                        <a:ext uri="{9D8B030D-6E8A-4147-A177-3AD203B41FA5}">
                          <a16:colId xmlns:a16="http://schemas.microsoft.com/office/drawing/2014/main" val="108808056"/>
                        </a:ext>
                      </a:extLst>
                    </a:gridCol>
                  </a:tblGrid>
                  <a:tr h="409898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>
                              <a:solidFill>
                                <a:schemeClr val="tx1"/>
                              </a:solidFill>
                            </a:rPr>
                            <a:t>Data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Wingdings" charset="2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𝐵𝑒𝑟𝑛𝑜𝑢𝑙𝑙𝑖</m:t>
                                </m:r>
                                <m:d>
                                  <m:d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indent="0">
                            <a:buFont typeface="Wingdings" charset="2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𝑙𝑜𝑔𝑖</m:t>
                                </m:r>
                                <m:sSup>
                                  <m:s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indent="0">
                            <a:buFont typeface="Wingdings" charset="2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d>
                                  <m:d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</m:t>
                                    </m:r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22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97386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/>
                            <a:t>Process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~ 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d>
                                  <m:d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chemeClr val="accent1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2200" b="0" i="1" smtClean="0">
                                            <a:solidFill>
                                              <a:schemeClr val="accent1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accent1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chemeClr val="accent1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2200" b="0" i="1" smtClean="0">
                                            <a:solidFill>
                                              <a:schemeClr val="accent1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accent1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2200" b="0"/>
                        </a:p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sSub>
                                  <m:sSubPr>
                                    <m:ctrlP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200" b="1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7423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/>
                            <a:t>Priors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Wingdings" charset="2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sSub>
                                  <m:sSubPr>
                                    <m:ctrlP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2200" b="1" i="1">
                            <a:latin typeface="Cambria Math" panose="02040503050406030204" pitchFamily="18" charset="0"/>
                          </a:endParaRPr>
                        </a:p>
                        <a:p>
                          <a:pPr marL="0" indent="0">
                            <a:buFont typeface="Wingdings" charset="2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sSub>
                                  <m:sSubPr>
                                    <m:ctrlP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2200" b="1" i="1">
                            <a:latin typeface="Cambria Math" panose="02040503050406030204" pitchFamily="18" charset="0"/>
                          </a:endParaRPr>
                        </a:p>
                        <a:p>
                          <a:pPr marL="0" indent="0">
                            <a:buFont typeface="Wingdings" charset="2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sSub>
                                  <m:sSubPr>
                                    <m:ctrlP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  <m:sub>
                                        <m:r>
                                          <a:rPr lang="en-US" sz="22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𝒖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2200" b="1" i="1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1209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2E456E5B-22FE-09DC-39B4-13AE543327D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88022299"/>
                  </p:ext>
                </p:extLst>
              </p:nvPr>
            </p:nvGraphicFramePr>
            <p:xfrm>
              <a:off x="5307496" y="1977534"/>
              <a:ext cx="6686073" cy="32267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37215">
                      <a:extLst>
                        <a:ext uri="{9D8B030D-6E8A-4147-A177-3AD203B41FA5}">
                          <a16:colId xmlns:a16="http://schemas.microsoft.com/office/drawing/2014/main" val="1669385332"/>
                        </a:ext>
                      </a:extLst>
                    </a:gridCol>
                    <a:gridCol w="5348858">
                      <a:extLst>
                        <a:ext uri="{9D8B030D-6E8A-4147-A177-3AD203B41FA5}">
                          <a16:colId xmlns:a16="http://schemas.microsoft.com/office/drawing/2014/main" val="108808056"/>
                        </a:ext>
                      </a:extLst>
                    </a:gridCol>
                  </a:tblGrid>
                  <a:tr h="119913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>
                              <a:solidFill>
                                <a:schemeClr val="tx1"/>
                              </a:solidFill>
                            </a:rPr>
                            <a:t>Data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5171" t="-508" r="-228" b="-1730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9738663"/>
                      </a:ext>
                    </a:extLst>
                  </a:tr>
                  <a:tr h="839788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/>
                            <a:t>Process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5171" t="-143478" r="-228" b="-1471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742359"/>
                      </a:ext>
                    </a:extLst>
                  </a:tr>
                  <a:tr h="1187831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/>
                            <a:t>Priors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5171" t="-172308" r="-228" b="-4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1209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95635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723A2B52-238B-9EB7-C8CA-CC9187B105CE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57197133"/>
                  </p:ext>
                </p:extLst>
              </p:nvPr>
            </p:nvGraphicFramePr>
            <p:xfrm>
              <a:off x="101600" y="1220788"/>
              <a:ext cx="11988800" cy="31690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97200">
                      <a:extLst>
                        <a:ext uri="{9D8B030D-6E8A-4147-A177-3AD203B41FA5}">
                          <a16:colId xmlns:a16="http://schemas.microsoft.com/office/drawing/2014/main" val="65238343"/>
                        </a:ext>
                      </a:extLst>
                    </a:gridCol>
                    <a:gridCol w="2997200">
                      <a:extLst>
                        <a:ext uri="{9D8B030D-6E8A-4147-A177-3AD203B41FA5}">
                          <a16:colId xmlns:a16="http://schemas.microsoft.com/office/drawing/2014/main" val="232005685"/>
                        </a:ext>
                      </a:extLst>
                    </a:gridCol>
                    <a:gridCol w="2997200">
                      <a:extLst>
                        <a:ext uri="{9D8B030D-6E8A-4147-A177-3AD203B41FA5}">
                          <a16:colId xmlns:a16="http://schemas.microsoft.com/office/drawing/2014/main" val="3366460444"/>
                        </a:ext>
                      </a:extLst>
                    </a:gridCol>
                    <a:gridCol w="2997200">
                      <a:extLst>
                        <a:ext uri="{9D8B030D-6E8A-4147-A177-3AD203B41FA5}">
                          <a16:colId xmlns:a16="http://schemas.microsoft.com/office/drawing/2014/main" val="40632229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Assumed Dose Distribution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l">
                            <a:buFont typeface="Wingdings" charset="2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7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l-GR" sz="1700" b="1" i="1" smtClean="0"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700" b="1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indent="0" algn="l">
                            <a:buFont typeface="Wingdings" charset="2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7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l-GR" sz="1700" b="1" i="1" smtClean="0"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700" b="1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indent="0" algn="ctr">
                            <a:buFont typeface="Wingdings" charset="2"/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7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1" i="1" smtClean="0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7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b="1" i="1" smtClean="0">
                                          <a:latin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en-US" sz="1700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sub>
                                  </m:sSub>
                                </m:sub>
                              </m:sSub>
                            </m:oMath>
                          </a14:m>
                          <a:r>
                            <a:rPr lang="en-US" sz="1700" b="1" i="1" dirty="0">
                              <a:latin typeface="Cambria Math" panose="02040503050406030204" pitchFamily="18" charset="0"/>
                            </a:rPr>
                            <a:t> = Uniform(0,1000)</a:t>
                          </a:r>
                          <a:endParaRPr lang="en-US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l">
                            <a:buFont typeface="Wingdings" charset="2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7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l-GR" sz="1700" b="1" i="1" smtClean="0"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700" b="1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indent="0" algn="l">
                            <a:buFont typeface="Wingdings" charset="2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7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l-GR" sz="1700" b="1" i="1" smtClean="0"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700" b="1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indent="0" algn="ctr">
                            <a:buFont typeface="Wingdings" charset="2"/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7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1" i="1" smtClean="0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7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b="1" i="1" smtClean="0">
                                          <a:latin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en-US" sz="1700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sub>
                                  </m:sSub>
                                </m:sub>
                              </m:sSub>
                            </m:oMath>
                          </a14:m>
                          <a:r>
                            <a:rPr lang="en-US" sz="1700" b="1" i="1" dirty="0">
                              <a:latin typeface="Cambria Math" panose="020405030504060302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  <m:t>𝑳𝒐𝒈𝒏𝒐𝒓𝒎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l-GR" sz="1700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700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Wingdings" charset="2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7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l-GR" sz="1700" b="1" i="1" smtClean="0"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𝝊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𝒅𝒇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700" b="1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indent="0" algn="ctr">
                            <a:buFont typeface="Wingdings" charset="2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7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en-US" sz="1700" b="1" i="1" smtClean="0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l-GR" sz="1700" b="1" i="1" smtClean="0"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𝝊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𝒅𝒇</m:t>
                                </m:r>
                                <m:r>
                                  <a:rPr lang="en-US" sz="17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700" b="1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indent="0" algn="ctr">
                            <a:buFont typeface="Wingdings" charset="2"/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7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1" i="1" smtClean="0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7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b="1" i="1" smtClean="0">
                                          <a:latin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en-US" sz="1700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sub>
                                  </m:sSub>
                                </m:sub>
                              </m:sSub>
                            </m:oMath>
                          </a14:m>
                          <a:r>
                            <a:rPr lang="en-US" sz="1700" b="1" i="1" dirty="0">
                              <a:latin typeface="Cambria Math" panose="02040503050406030204" pitchFamily="18" charset="0"/>
                            </a:rPr>
                            <a:t>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7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7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p>
                                  <m:r>
                                    <a:rPr lang="en-US" sz="17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700" b="1" i="1" dirty="0">
                              <a:latin typeface="Cambria Math" panose="02040503050406030204" pitchFamily="18" charset="0"/>
                            </a:rPr>
                            <a:t>(0, </a:t>
                          </a:r>
                          <a14:m>
                            <m:oMath xmlns:m="http://schemas.openxmlformats.org/officeDocument/2006/math">
                              <m:r>
                                <a:rPr lang="el-GR" sz="1700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𝒅𝒇</m:t>
                              </m:r>
                            </m:oMath>
                          </a14:m>
                          <a:r>
                            <a:rPr lang="en-US" sz="1700" b="1" i="1" dirty="0">
                              <a:latin typeface="Cambria Math" panose="02040503050406030204" pitchFamily="18" charset="0"/>
                            </a:rPr>
                            <a:t>)</a:t>
                          </a:r>
                          <a:endParaRPr lang="en-US" sz="1700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16515726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b="1"/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d>
                                <m:d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16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𝟖𝟓</m:t>
                                      </m:r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600" b="1" i="0" smtClean="0">
                                          <a:latin typeface="Cambria Math" panose="02040503050406030204" pitchFamily="18" charset="0"/>
                                        </a:rPr>
                                        <m:t>𝐝𝐁</m:t>
                                      </m:r>
                                      <m:r>
                                        <a:rPr lang="en-US" sz="1600" b="1" i="0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</m:e>
                                    <m:e>
                                      <m:r>
                                        <a:rPr lang="el-GR" sz="1600" b="1" i="1" smtClean="0">
                                          <a:latin typeface="Cambria Math" panose="02040503050406030204" pitchFamily="18" charset="0"/>
                                        </a:rPr>
                                        <m:t>𝝈</m:t>
                                      </m:r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𝟏𝟎</m:t>
                                      </m:r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600" b="1" i="0" smtClean="0">
                                          <a:latin typeface="Cambria Math" panose="02040503050406030204" pitchFamily="18" charset="0"/>
                                        </a:rPr>
                                        <m:t>𝐝𝐁</m:t>
                                      </m:r>
                                    </m:e>
                                  </m:eqArr>
                                </m:e>
                              </m:d>
                            </m:oMath>
                          </a14:m>
                          <a:endParaRPr lang="en-US" sz="1600" b="1" i="1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180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acc>
                            </m:oMath>
                          </a14:m>
                          <a:r>
                            <a:rPr lang="en-US"/>
                            <a:t>=                               14278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  <m:r>
                                    <a:rPr lang="en-US" sz="1800" b="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1800" b="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  <m:r>
                                    <a:rPr lang="en-US" sz="1800" b="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b="0"/>
                            <a:t>=                               14280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180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acc>
                            </m:oMath>
                          </a14:m>
                          <a:r>
                            <a:rPr lang="en-US"/>
                            <a:t>=                              </a:t>
                          </a:r>
                          <a:r>
                            <a:rPr lang="en-US" b="0"/>
                            <a:t>14278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577508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/>
                            <a:t>=                                     1269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800" b="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0"/>
                            <a:t>=                                     1269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/>
                            <a:t>=                                     1270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6165343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𝑫𝑰𝑪</m:t>
                              </m:r>
                            </m:oMath>
                          </a14:m>
                          <a:r>
                            <a:rPr lang="en-US" b="1"/>
                            <a:t>=                                15547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𝑫𝑰𝑪</m:t>
                              </m:r>
                            </m:oMath>
                          </a14:m>
                          <a:r>
                            <a:rPr lang="en-US" b="1"/>
                            <a:t>=                                15549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𝑫𝑰𝑪</m:t>
                              </m:r>
                            </m:oMath>
                          </a14:m>
                          <a:r>
                            <a:rPr lang="en-US" b="1"/>
                            <a:t>=                                15548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7572039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b="1" dirty="0"/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d>
                                <m:d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16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𝟖𝟓</m:t>
                                      </m:r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𝒅𝑩</m:t>
                                      </m:r>
                                      <m:r>
                                        <a:rPr lang="en-US" sz="1600" b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</m:e>
                                    <m:e>
                                      <m:r>
                                        <a:rPr lang="el-GR" sz="1600" b="1" i="1">
                                          <a:latin typeface="Cambria Math" panose="02040503050406030204" pitchFamily="18" charset="0"/>
                                        </a:rPr>
                                        <m:t>𝝈</m:t>
                                      </m:r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𝟏𝟎</m:t>
                                      </m:r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𝒅𝑩</m:t>
                                      </m:r>
                                      <m:r>
                                        <a:rPr lang="en-US" sz="1600" b="1" i="0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</m:e>
                                    <m:e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𝝊</m:t>
                                      </m:r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𝟒</m:t>
                                      </m:r>
                                    </m:e>
                                  </m:eqArr>
                                </m:e>
                              </m:d>
                            </m:oMath>
                          </a14:m>
                          <a:endParaRPr lang="en-US" sz="16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180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acc>
                            </m:oMath>
                          </a14:m>
                          <a:r>
                            <a:rPr lang="en-US"/>
                            <a:t>=                               14189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180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acc>
                            </m:oMath>
                          </a14:m>
                          <a:r>
                            <a:rPr lang="en-US"/>
                            <a:t>=                               14190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180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acc>
                            </m:oMath>
                          </a14:m>
                          <a:r>
                            <a:rPr lang="en-US"/>
                            <a:t>=                               14184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025673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/>
                            <a:t>=                                     1412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/>
                            <a:t>=                                     1412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/>
                            <a:t>=                                     1414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98451197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𝑫𝑰𝑪</m:t>
                              </m:r>
                            </m:oMath>
                          </a14:m>
                          <a:r>
                            <a:rPr lang="en-US" b="1"/>
                            <a:t>=                                15601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𝑫𝑰𝑪</m:t>
                              </m:r>
                            </m:oMath>
                          </a14:m>
                          <a:r>
                            <a:rPr lang="en-US" b="1"/>
                            <a:t>=                                15602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𝑫𝑰𝑪</m:t>
                              </m:r>
                            </m:oMath>
                          </a14:m>
                          <a:r>
                            <a:rPr lang="en-US" b="1" dirty="0"/>
                            <a:t>=                                15598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346043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723A2B52-238B-9EB7-C8CA-CC9187B105CE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57197133"/>
                  </p:ext>
                </p:extLst>
              </p:nvPr>
            </p:nvGraphicFramePr>
            <p:xfrm>
              <a:off x="101600" y="1220788"/>
              <a:ext cx="11988800" cy="31690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97200">
                      <a:extLst>
                        <a:ext uri="{9D8B030D-6E8A-4147-A177-3AD203B41FA5}">
                          <a16:colId xmlns:a16="http://schemas.microsoft.com/office/drawing/2014/main" val="65238343"/>
                        </a:ext>
                      </a:extLst>
                    </a:gridCol>
                    <a:gridCol w="2997200">
                      <a:extLst>
                        <a:ext uri="{9D8B030D-6E8A-4147-A177-3AD203B41FA5}">
                          <a16:colId xmlns:a16="http://schemas.microsoft.com/office/drawing/2014/main" val="232005685"/>
                        </a:ext>
                      </a:extLst>
                    </a:gridCol>
                    <a:gridCol w="2997200">
                      <a:extLst>
                        <a:ext uri="{9D8B030D-6E8A-4147-A177-3AD203B41FA5}">
                          <a16:colId xmlns:a16="http://schemas.microsoft.com/office/drawing/2014/main" val="3366460444"/>
                        </a:ext>
                      </a:extLst>
                    </a:gridCol>
                    <a:gridCol w="2997200">
                      <a:extLst>
                        <a:ext uri="{9D8B030D-6E8A-4147-A177-3AD203B41FA5}">
                          <a16:colId xmlns:a16="http://schemas.microsoft.com/office/drawing/2014/main" val="4063222989"/>
                        </a:ext>
                      </a:extLst>
                    </a:gridCol>
                  </a:tblGrid>
                  <a:tr h="9388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Assumed Dose Distribution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203" t="-649" r="-200407" b="-2474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203" t="-649" r="-100407" b="-2474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203" t="-649" r="-407" b="-2474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6515726"/>
                      </a:ext>
                    </a:extLst>
                  </a:tr>
                  <a:tr h="373444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" t="-84239" r="-300407" b="-107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100203" t="-250000" r="-200407" b="-51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200203" t="-250000" r="-100407" b="-51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300203" t="-250000" r="-407" b="-5145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577508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00203" t="-355738" r="-200407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00203" t="-355738" r="-100407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300203" t="-355738" r="-407" b="-4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6165343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203" t="-455738" r="-200407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203" t="-455738" r="-100407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203" t="-455738" r="-407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7572039"/>
                      </a:ext>
                    </a:extLst>
                  </a:tr>
                  <a:tr h="373444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" t="-185246" r="-300407" b="-76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100203" t="-555738" r="-200407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200203" t="-555738" r="-100407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300203" t="-555738" r="-407" b="-2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025673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00203" t="-655738" r="-200407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00203" t="-655738" r="-100407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300203" t="-655738" r="-407" b="-1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8451197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203" t="-755738" r="-200407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203" t="-755738" r="-100407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203" t="-755738" r="-407" b="-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34604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47F523AB-2610-04D1-DD26-EA9619CB0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Deviance Information Criterion for Six Bayesian Models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04E3D1-D68E-1B9B-3A33-9CE1233AC652}"/>
                  </a:ext>
                </a:extLst>
              </p:cNvPr>
              <p:cNvSpPr txBox="1"/>
              <p:nvPr/>
            </p:nvSpPr>
            <p:spPr>
              <a:xfrm>
                <a:off x="138595" y="4677730"/>
                <a:ext cx="11914809" cy="2610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r>
                  <a:rPr lang="en-US" sz="23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Priors: Browne and Draper (2006), Gelman (2006), Gelman et al. (2008), Polson and Scott (2012)</a:t>
                </a:r>
                <a:endParaRPr lang="en-US" sz="23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Clr>
                    <a:schemeClr val="accent2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endParaRPr lang="en-US" sz="23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Clr>
                    <a:schemeClr val="accent2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r>
                  <a:rPr lang="en-US" sz="23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Erciulescu and </a:t>
                </a:r>
                <a:r>
                  <a:rPr lang="en-US" sz="23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Opsomer</a:t>
                </a:r>
                <a:r>
                  <a:rPr lang="en-US" sz="23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(2023) applied similar Normal dose structure to QSF18 data</a:t>
                </a:r>
              </a:p>
              <a:p>
                <a:pPr marL="285750" indent="-285750">
                  <a:buClr>
                    <a:schemeClr val="accent2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endParaRPr lang="en-US" sz="2300" b="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Clr>
                    <a:schemeClr val="accent2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𝐷𝐼𝐶</m:t>
                    </m:r>
                    <m:r>
                      <a:rPr lang="en-US" sz="2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acc>
                    <m:r>
                      <a:rPr lang="en-US" sz="2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23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3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Spiegelhalter</a:t>
                </a:r>
                <a:r>
                  <a:rPr lang="en-US" sz="23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et al. 2002); note </a:t>
                </a:r>
                <a:r>
                  <a:rPr lang="en-US" sz="23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lower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acc>
                  </m:oMath>
                </a14:m>
                <a:r>
                  <a:rPr lang="en-US" sz="23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when </a:t>
                </a:r>
                <a:r>
                  <a:rPr lang="en-US" sz="23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t(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85,</m:t>
                    </m:r>
                    <m:r>
                      <a:rPr lang="el-GR" sz="2400" b="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=10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23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b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24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04E3D1-D68E-1B9B-3A33-9CE1233AC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95" y="4677730"/>
                <a:ext cx="11914809" cy="2610779"/>
              </a:xfrm>
              <a:prstGeom prst="rect">
                <a:avLst/>
              </a:prstGeom>
              <a:blipFill>
                <a:blip r:embed="rId4"/>
                <a:stretch>
                  <a:fillRect l="-614" t="-1632" r="-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7735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6AA7861E-EA55-F8C2-C58F-90F7D0F2F82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78345329"/>
                  </p:ext>
                </p:extLst>
              </p:nvPr>
            </p:nvGraphicFramePr>
            <p:xfrm>
              <a:off x="1023817" y="1200695"/>
              <a:ext cx="10144365" cy="40355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8967">
                      <a:extLst>
                        <a:ext uri="{9D8B030D-6E8A-4147-A177-3AD203B41FA5}">
                          <a16:colId xmlns:a16="http://schemas.microsoft.com/office/drawing/2014/main" val="410300648"/>
                        </a:ext>
                      </a:extLst>
                    </a:gridCol>
                    <a:gridCol w="425884">
                      <a:extLst>
                        <a:ext uri="{9D8B030D-6E8A-4147-A177-3AD203B41FA5}">
                          <a16:colId xmlns:a16="http://schemas.microsoft.com/office/drawing/2014/main" val="4058323043"/>
                        </a:ext>
                      </a:extLst>
                    </a:gridCol>
                    <a:gridCol w="821794">
                      <a:extLst>
                        <a:ext uri="{9D8B030D-6E8A-4147-A177-3AD203B41FA5}">
                          <a16:colId xmlns:a16="http://schemas.microsoft.com/office/drawing/2014/main" val="1994949156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924323286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83210111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4268667625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18699210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4068143137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155349577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859682015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1617421406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800"/>
                            <a:t>Model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Mean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SD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Lower 95% CI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Median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Upper</a:t>
                          </a:r>
                        </a:p>
                        <a:p>
                          <a:pPr algn="ctr"/>
                          <a:r>
                            <a:rPr lang="en-US"/>
                            <a:t>95% CI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MC Err.</a:t>
                          </a:r>
                        </a:p>
                        <a:p>
                          <a:pPr algn="ctr"/>
                          <a:r>
                            <a:rPr lang="en-US"/>
                            <a:t>(% SD)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ESS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AC 100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15806799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𝐍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𝐍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𝐔𝐧𝐢𝐟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𝟏𝟎𝟎𝟎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-21.26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2.67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-26.59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-21.08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-16.24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2865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0.338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98418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0.17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5662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0.195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1.001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978901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3.94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0.88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2.37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3.82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5.65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1585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0.557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1.004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0603260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𝐍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𝐍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𝐋𝐨𝐠𝐍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-20.99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2.63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-26.24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-20.84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-16.06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2809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0.345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462367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0.17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5195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0.206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1.001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162104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3.76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0.84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2.35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3.64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5.49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1504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0.558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1.003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659202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𝐭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n-US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𝐭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𝟐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𝟓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n-US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1" i="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𝐭</m:t>
                                    </m:r>
                                  </m:e>
                                  <m:sup>
                                    <m:r>
                                      <a:rPr lang="en-US" sz="1400" b="1" i="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n-US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-22.57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3.16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-28.90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-22.32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-16.52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6.3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255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0.900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1.011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786477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0.18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0.03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0.13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0.18</a:t>
                          </a:r>
                        </a:p>
                      </a:txBody>
                      <a:tcPr marL="9525" marR="9525" marT="9525" marB="0" anchor="b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0.24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6.2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260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0.926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1.012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51528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4.08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0.96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2.44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3.95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5.98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3245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0.334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62402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6AA7861E-EA55-F8C2-C58F-90F7D0F2F82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78345329"/>
                  </p:ext>
                </p:extLst>
              </p:nvPr>
            </p:nvGraphicFramePr>
            <p:xfrm>
              <a:off x="1023817" y="1200695"/>
              <a:ext cx="10144365" cy="40355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8967">
                      <a:extLst>
                        <a:ext uri="{9D8B030D-6E8A-4147-A177-3AD203B41FA5}">
                          <a16:colId xmlns:a16="http://schemas.microsoft.com/office/drawing/2014/main" val="410300648"/>
                        </a:ext>
                      </a:extLst>
                    </a:gridCol>
                    <a:gridCol w="425884">
                      <a:extLst>
                        <a:ext uri="{9D8B030D-6E8A-4147-A177-3AD203B41FA5}">
                          <a16:colId xmlns:a16="http://schemas.microsoft.com/office/drawing/2014/main" val="4058323043"/>
                        </a:ext>
                      </a:extLst>
                    </a:gridCol>
                    <a:gridCol w="821794">
                      <a:extLst>
                        <a:ext uri="{9D8B030D-6E8A-4147-A177-3AD203B41FA5}">
                          <a16:colId xmlns:a16="http://schemas.microsoft.com/office/drawing/2014/main" val="1994949156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924323286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83210111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4268667625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18699210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4068143137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155349577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859682015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1617421406"/>
                        </a:ext>
                      </a:extLst>
                    </a:gridCol>
                  </a:tblGrid>
                  <a:tr h="64008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800"/>
                            <a:t>Model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Mean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SD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Lower 95% CI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Median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Upper</a:t>
                          </a:r>
                        </a:p>
                        <a:p>
                          <a:pPr algn="ctr"/>
                          <a:r>
                            <a:rPr lang="en-US"/>
                            <a:t>95% CI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MC Err.</a:t>
                          </a:r>
                        </a:p>
                        <a:p>
                          <a:pPr algn="ctr"/>
                          <a:r>
                            <a:rPr lang="en-US"/>
                            <a:t>(% SD)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ESS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AC 100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974" t="-4762" r="-1325" b="-5552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5806799"/>
                      </a:ext>
                    </a:extLst>
                  </a:tr>
                  <a:tr h="380492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02" t="-59140" r="-569880" b="-2134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57143" t="-174603" r="-1927143" b="-8253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-21.26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2.67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-26.59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-21.08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-16.24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2865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0.338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984184"/>
                      </a:ext>
                    </a:extLst>
                  </a:tr>
                  <a:tr h="38049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57143" t="-279032" r="-1927143" b="-7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0.17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5662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0.195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1.001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978901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57143" t="-385246" r="-1927143" b="-6508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3.94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0.88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2.37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3.82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5.65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1585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0.557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1.004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0603260"/>
                      </a:ext>
                    </a:extLst>
                  </a:tr>
                  <a:tr h="380492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02" t="-159140" r="-569880" b="-1134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57143" t="-469841" r="-1927143" b="-5301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-20.99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2.63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-26.24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-20.84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-16.06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1.9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2809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0.345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462367"/>
                      </a:ext>
                    </a:extLst>
                  </a:tr>
                  <a:tr h="38049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57143" t="-579032" r="-1927143" b="-4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0.17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0.17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1.4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5195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0.206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1.001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162104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57143" t="-690164" r="-1927143" b="-3459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3.76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0.84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2.35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3.64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5.49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2.6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1504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0.558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1.003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659202"/>
                      </a:ext>
                    </a:extLst>
                  </a:tr>
                  <a:tr h="380492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02" t="-259140" r="-569880" b="-134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57143" t="-765079" r="-1927143" b="-2349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-22.57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3.16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-28.90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-22.32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-16.52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6.3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255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0.900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1.011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7864779"/>
                      </a:ext>
                    </a:extLst>
                  </a:tr>
                  <a:tr h="38049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57143" t="-879032" r="-1927143" b="-1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0.18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0.03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0.13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0.18</a:t>
                          </a:r>
                        </a:p>
                      </a:txBody>
                      <a:tcPr marL="9525" marR="9525" marT="9525" marB="0" anchor="b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0.24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6.2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260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0.926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1.012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51528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57143" t="-995082" r="-1927143" b="-409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4.08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0.96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2.44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3.95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5.98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1.8</a:t>
                          </a: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3245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0.334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1.002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62402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49A0CFA6-71E0-4E9B-9904-3FFD19D243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Posterior Summaries: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n-US" b="1"/>
                  <a:t>=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𝟖𝟓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𝐝𝐁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l-GR" sz="3200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𝐝𝐁</m:t>
                        </m:r>
                      </m:e>
                    </m:d>
                  </m:oMath>
                </a14:m>
                <a:br>
                  <a:rPr lang="en-US" sz="3200" i="1">
                    <a:latin typeface="Cambria Math" panose="02040503050406030204" pitchFamily="18" charset="0"/>
                  </a:rPr>
                </a:br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49A0CFA6-71E0-4E9B-9904-3FFD19D243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493"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5EE33D-E3E6-762D-DEF8-F47ACEEE6B8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45809" y="5710378"/>
                <a:ext cx="9100382" cy="1147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r>
                  <a:rPr lang="en-US" sz="2400" b="1"/>
                  <a:t>Naïve point estimates</a:t>
                </a:r>
                <a:r>
                  <a:rPr lang="en-US" sz="240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𝟕𝟐</m:t>
                    </m:r>
                  </m:oMath>
                </a14:m>
                <a:r>
                  <a:rPr lang="en-US" sz="2400"/>
                  <a:t>,</a:t>
                </a:r>
                <a:r>
                  <a:rPr lang="en-US" sz="2400" b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𝟎𝟗</m:t>
                    </m:r>
                  </m:oMath>
                </a14:m>
                <a:r>
                  <a:rPr lang="en-US" sz="2400" b="1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endParaRPr lang="en-US" sz="2400"/>
              </a:p>
              <a:p>
                <a:pPr marL="285750" indent="-285750">
                  <a:buClr>
                    <a:schemeClr val="accent2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r>
                  <a:rPr lang="en-US" sz="2400" b="1"/>
                  <a:t>“Error-free” point estimates:</a:t>
                </a:r>
                <a:r>
                  <a:rPr lang="en-US" sz="24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𝟐𝟗</m:t>
                    </m:r>
                  </m:oMath>
                </a14:m>
                <a:r>
                  <a:rPr lang="en-US" sz="2400"/>
                  <a:t>,</a:t>
                </a:r>
                <a:r>
                  <a:rPr lang="en-US" sz="2400" b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r>
                  <a:rPr lang="en-US" sz="2400"/>
                  <a:t>,</a:t>
                </a:r>
                <a:r>
                  <a:rPr lang="en-US" sz="2400" b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𝟑𝟒</m:t>
                    </m:r>
                  </m:oMath>
                </a14:m>
                <a:endParaRPr lang="en-US" sz="2400" b="1"/>
              </a:p>
              <a:p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5EE33D-E3E6-762D-DEF8-F47ACEEE6B89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809" y="5710378"/>
                <a:ext cx="9100382" cy="1147622"/>
              </a:xfrm>
              <a:prstGeom prst="rect">
                <a:avLst/>
              </a:prstGeom>
              <a:blipFill>
                <a:blip r:embed="rId4"/>
                <a:stretch>
                  <a:fillRect l="-938" t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3060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49A0CFA6-71E0-4E9B-9904-3FFD19D243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Posterior Summaries: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n-US" b="1"/>
                  <a:t>=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𝒕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𝟖𝟓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𝐝𝐁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𝐝𝐁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𝝊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</m: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49A0CFA6-71E0-4E9B-9904-3FFD19D243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93"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6AA7861E-EA55-F8C2-C58F-90F7D0F2F82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27380152"/>
                  </p:ext>
                </p:extLst>
              </p:nvPr>
            </p:nvGraphicFramePr>
            <p:xfrm>
              <a:off x="1023817" y="1200695"/>
              <a:ext cx="10144365" cy="40355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62808">
                      <a:extLst>
                        <a:ext uri="{9D8B030D-6E8A-4147-A177-3AD203B41FA5}">
                          <a16:colId xmlns:a16="http://schemas.microsoft.com/office/drawing/2014/main" val="410300648"/>
                        </a:ext>
                      </a:extLst>
                    </a:gridCol>
                    <a:gridCol w="356991">
                      <a:extLst>
                        <a:ext uri="{9D8B030D-6E8A-4147-A177-3AD203B41FA5}">
                          <a16:colId xmlns:a16="http://schemas.microsoft.com/office/drawing/2014/main" val="4058323043"/>
                        </a:ext>
                      </a:extLst>
                    </a:gridCol>
                    <a:gridCol w="846846">
                      <a:extLst>
                        <a:ext uri="{9D8B030D-6E8A-4147-A177-3AD203B41FA5}">
                          <a16:colId xmlns:a16="http://schemas.microsoft.com/office/drawing/2014/main" val="1994949156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924323286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83210111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4268667625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18699210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4068143137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155349577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859682015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1617421406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800"/>
                            <a:t>Model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Mean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SD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Lower 95% CI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Median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Upper</a:t>
                          </a:r>
                        </a:p>
                        <a:p>
                          <a:pPr algn="ctr"/>
                          <a:r>
                            <a:rPr lang="en-US"/>
                            <a:t>95% CI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MC Err.</a:t>
                          </a:r>
                        </a:p>
                        <a:p>
                          <a:pPr algn="ctr"/>
                          <a:r>
                            <a:rPr lang="en-US"/>
                            <a:t>(% SD)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ESS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AC 100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15806799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𝐍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𝐍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𝐔𝐧𝐢𝐟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𝟏𝟎𝟎𝟎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-19.37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2.40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-24.09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-19.24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-14.76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2.0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2446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0.374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1.002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98418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</a:t>
                          </a:r>
                        </a:p>
                      </a:txBody>
                      <a:tcPr marL="9525" marR="9525" marT="9525" marB="0" anchor="b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0.19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1.4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5317</a:t>
                          </a:r>
                        </a:p>
                      </a:txBody>
                      <a:tcPr marL="9525" marR="9525" marT="9525" marB="0" anchor="b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0.196</a:t>
                          </a:r>
                        </a:p>
                      </a:txBody>
                      <a:tcPr marL="9525" marR="9525" marT="9525" marB="0" anchor="b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1.001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978901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3.99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0.92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2.41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3.87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5.85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2.7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1389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0.585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1.003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0603260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𝐍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𝐍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𝐋𝐨𝐠𝐍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-19.06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2.31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-23.69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-18.91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-14.77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2911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0.352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1.000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462367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</a:t>
                          </a: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0.19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1.3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5643</a:t>
                          </a: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0.194</a:t>
                          </a: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1.000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162104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3.79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0.82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2.39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3.68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5.45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2.5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1575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0.543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1.000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659202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𝐭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n-US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𝐭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𝟐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𝟓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n-US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1" i="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𝐭</m:t>
                                    </m:r>
                                  </m:e>
                                  <m:sup>
                                    <m:r>
                                      <a:rPr lang="en-US" sz="1400" b="1" i="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l-GR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𝛔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𝟏𝟎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n-US" sz="1400" b="1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</m:t>
                                </m:r>
                                <m:r>
                                  <a:rPr lang="en-US" sz="1400" b="1" i="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-20.05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2.69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-25.46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-19.90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-15.09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3.3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900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0.732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1.009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786477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0.16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</a:t>
                          </a:r>
                        </a:p>
                      </a:txBody>
                      <a:tcPr marL="9525" marR="9525" marT="9525" marB="0" anchor="b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0.20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3.6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761</a:t>
                          </a:r>
                        </a:p>
                      </a:txBody>
                      <a:tcPr marL="9525" marR="9525" marT="9525" marB="0" anchor="b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0.828</a:t>
                          </a:r>
                        </a:p>
                      </a:txBody>
                      <a:tcPr marL="9525" marR="9525" marT="9525" marB="0" anchor="b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1.007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51528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4.09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0.95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2.44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3.96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5.99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7650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0.092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1.001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62402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6AA7861E-EA55-F8C2-C58F-90F7D0F2F82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27380152"/>
                  </p:ext>
                </p:extLst>
              </p:nvPr>
            </p:nvGraphicFramePr>
            <p:xfrm>
              <a:off x="1023817" y="1200695"/>
              <a:ext cx="10144365" cy="40355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62808">
                      <a:extLst>
                        <a:ext uri="{9D8B030D-6E8A-4147-A177-3AD203B41FA5}">
                          <a16:colId xmlns:a16="http://schemas.microsoft.com/office/drawing/2014/main" val="410300648"/>
                        </a:ext>
                      </a:extLst>
                    </a:gridCol>
                    <a:gridCol w="356991">
                      <a:extLst>
                        <a:ext uri="{9D8B030D-6E8A-4147-A177-3AD203B41FA5}">
                          <a16:colId xmlns:a16="http://schemas.microsoft.com/office/drawing/2014/main" val="4058323043"/>
                        </a:ext>
                      </a:extLst>
                    </a:gridCol>
                    <a:gridCol w="846846">
                      <a:extLst>
                        <a:ext uri="{9D8B030D-6E8A-4147-A177-3AD203B41FA5}">
                          <a16:colId xmlns:a16="http://schemas.microsoft.com/office/drawing/2014/main" val="1994949156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924323286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83210111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4268667625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18699210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4068143137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155349577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2859682015"/>
                        </a:ext>
                      </a:extLst>
                    </a:gridCol>
                    <a:gridCol w="922215">
                      <a:extLst>
                        <a:ext uri="{9D8B030D-6E8A-4147-A177-3AD203B41FA5}">
                          <a16:colId xmlns:a16="http://schemas.microsoft.com/office/drawing/2014/main" val="1617421406"/>
                        </a:ext>
                      </a:extLst>
                    </a:gridCol>
                  </a:tblGrid>
                  <a:tr h="64008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800"/>
                            <a:t>Model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Mean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SD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Lower 95% CI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Median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Upper</a:t>
                          </a:r>
                        </a:p>
                        <a:p>
                          <a:pPr algn="ctr"/>
                          <a:r>
                            <a:rPr lang="en-US"/>
                            <a:t>95% CI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MC Err.</a:t>
                          </a:r>
                        </a:p>
                        <a:p>
                          <a:pPr algn="ctr"/>
                          <a:r>
                            <a:rPr lang="en-US"/>
                            <a:t>(% SD)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ESS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AC 100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3974" t="-4762" r="-1325" b="-5552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5806799"/>
                      </a:ext>
                    </a:extLst>
                  </a:tr>
                  <a:tr h="380492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89" t="-59140" r="-549027" b="-2134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4828" t="-174603" r="-2332759" b="-8253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-19.37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2.40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-24.09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-19.24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-14.76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2.0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2446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0.374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1.002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984184"/>
                      </a:ext>
                    </a:extLst>
                  </a:tr>
                  <a:tr h="38049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4828" t="-279032" r="-2332759" b="-7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</a:t>
                          </a:r>
                        </a:p>
                      </a:txBody>
                      <a:tcPr marL="9525" marR="9525" marT="9525" marB="0" anchor="b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0.19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1.4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5317</a:t>
                          </a:r>
                        </a:p>
                      </a:txBody>
                      <a:tcPr marL="9525" marR="9525" marT="9525" marB="0" anchor="b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0.196</a:t>
                          </a:r>
                        </a:p>
                      </a:txBody>
                      <a:tcPr marL="9525" marR="9525" marT="9525" marB="0" anchor="b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1.001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978901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4828" t="-385246" r="-2332759" b="-6508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3.99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0.92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2.41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3.87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5.85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2.7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1389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0.585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1.003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0603260"/>
                      </a:ext>
                    </a:extLst>
                  </a:tr>
                  <a:tr h="380492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89" t="-159140" r="-549027" b="-1134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4828" t="-469841" r="-2332759" b="-5301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-19.06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2.31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-23.69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-18.91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-14.77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2911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0.352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1.000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462367"/>
                      </a:ext>
                    </a:extLst>
                  </a:tr>
                  <a:tr h="38049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4828" t="-579032" r="-2332759" b="-4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</a:t>
                          </a: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0.19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1.3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5643</a:t>
                          </a: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0.194</a:t>
                          </a: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1.000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162104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4828" t="-690164" r="-2332759" b="-3459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3.79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0.82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2.39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3.68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5.45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2.5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1575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0.543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1.000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659202"/>
                      </a:ext>
                    </a:extLst>
                  </a:tr>
                  <a:tr h="380492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89" t="-259140" r="-549027" b="-134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4828" t="-765079" r="-2332759" b="-2349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-20.05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2.69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-25.46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-19.90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-15.09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3.3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900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0.732</a:t>
                          </a: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1.009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7864779"/>
                      </a:ext>
                    </a:extLst>
                  </a:tr>
                  <a:tr h="38049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4828" t="-879032" r="-2332759" b="-1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0.16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</a:t>
                          </a:r>
                        </a:p>
                      </a:txBody>
                      <a:tcPr marL="9525" marR="9525" marT="9525" marB="0" anchor="b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0.20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3.6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761</a:t>
                          </a:r>
                        </a:p>
                      </a:txBody>
                      <a:tcPr marL="9525" marR="9525" marT="9525" marB="0" anchor="b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0.828</a:t>
                          </a:r>
                        </a:p>
                      </a:txBody>
                      <a:tcPr marL="9525" marR="9525" marT="9525" marB="0" anchor="b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1.007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51528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4828" t="-995082" r="-2332759" b="-409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4.09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0.95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2.44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3.96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5.99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7650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0.092</a:t>
                          </a: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1.001</a:t>
                          </a:r>
                        </a:p>
                      </a:txBody>
                      <a:tcPr marL="9525" marR="9525" marT="9525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62402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CA1770-8325-E6E9-20E7-76CC463BD80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45809" y="5710378"/>
                <a:ext cx="9100382" cy="1147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r>
                  <a:rPr lang="en-US" sz="2400" b="1"/>
                  <a:t>Naïve point estimates</a:t>
                </a:r>
                <a:r>
                  <a:rPr lang="en-US" sz="240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𝟕𝟐</m:t>
                    </m:r>
                  </m:oMath>
                </a14:m>
                <a:r>
                  <a:rPr lang="en-US" sz="2400"/>
                  <a:t>,</a:t>
                </a:r>
                <a:r>
                  <a:rPr lang="en-US" sz="2400" b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𝟎𝟗</m:t>
                    </m:r>
                  </m:oMath>
                </a14:m>
                <a:r>
                  <a:rPr lang="en-US" sz="2400" b="1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endParaRPr lang="en-US" sz="2400"/>
              </a:p>
              <a:p>
                <a:pPr marL="285750" indent="-285750">
                  <a:buClr>
                    <a:schemeClr val="accent2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r>
                  <a:rPr lang="en-US" sz="2400" b="1"/>
                  <a:t>“Error-free” point estimates:</a:t>
                </a:r>
                <a:r>
                  <a:rPr lang="en-US" sz="24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𝟐𝟗</m:t>
                    </m:r>
                  </m:oMath>
                </a14:m>
                <a:r>
                  <a:rPr lang="en-US" sz="2400"/>
                  <a:t>,</a:t>
                </a:r>
                <a:r>
                  <a:rPr lang="en-US" sz="2400" b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r>
                  <a:rPr lang="en-US" sz="2400"/>
                  <a:t>,</a:t>
                </a:r>
                <a:r>
                  <a:rPr lang="en-US" sz="2400" b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𝟑𝟒</m:t>
                    </m:r>
                  </m:oMath>
                </a14:m>
                <a:endParaRPr lang="en-US" sz="2400" b="1"/>
              </a:p>
              <a:p>
                <a:endParaRPr lang="en-US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CA1770-8325-E6E9-20E7-76CC463BD804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809" y="5710378"/>
                <a:ext cx="9100382" cy="1147622"/>
              </a:xfrm>
              <a:prstGeom prst="rect">
                <a:avLst/>
              </a:prstGeom>
              <a:blipFill>
                <a:blip r:embed="rId4"/>
                <a:stretch>
                  <a:fillRect l="-938" t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9273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02814D2-EECD-EEF8-DAEA-45C518A514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670"/>
                  <a:t>Make k duplicates (clones) of data: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7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7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267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67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267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267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67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7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67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7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670" b="1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r>
                          <a:rPr lang="en-US" sz="267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endParaRPr lang="en-US" sz="2670"/>
              </a:p>
              <a:p>
                <a:endParaRPr lang="en-US" sz="2800" b="1" i="1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670" b="1" i="1">
                        <a:latin typeface="Cambria Math" panose="02040503050406030204" pitchFamily="18" charset="0"/>
                      </a:rPr>
                      <m:t>𝑳</m:t>
                    </m:r>
                    <m:r>
                      <m:rPr>
                        <m:nor/>
                      </m:rPr>
                      <a:rPr lang="en-US" sz="2670" dirty="0"/>
                      <m:t>(</m:t>
                    </m:r>
                    <m:sSup>
                      <m:sSupPr>
                        <m:ctrlPr>
                          <a:rPr lang="en-US" sz="267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7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US" sz="267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67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267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67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  <m:r>
                          <a:rPr lang="en-US" sz="267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m:rPr>
                        <m:nor/>
                      </m:rPr>
                      <a:rPr lang="en-US" sz="2670" dirty="0"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67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7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67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70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  <m:d>
                              <m:dPr>
                                <m:ctrlPr>
                                  <a:rPr lang="en-US" sz="267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67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  <m:r>
                                  <a:rPr lang="en-US" sz="267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267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67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</m:oMath>
                </a14:m>
                <a:r>
                  <a:rPr lang="en-US" sz="2670"/>
                  <a:t> and maximizer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7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67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7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  <m:r>
                              <a:rPr lang="en-US" sz="267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b>
                        <m:r>
                          <a:rPr lang="en-US" sz="267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𝑴𝑳𝑬</m:t>
                        </m:r>
                      </m:sub>
                    </m:sSub>
                  </m:oMath>
                </a14:m>
                <a:r>
                  <a:rPr lang="en-US" sz="2670"/>
                  <a:t> of </a:t>
                </a:r>
                <a14:m>
                  <m:oMath xmlns:m="http://schemas.openxmlformats.org/officeDocument/2006/math">
                    <m:r>
                      <a:rPr lang="en-US" sz="267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70"/>
                  <a:t>(</a:t>
                </a:r>
                <a14:m>
                  <m:oMath xmlns:m="http://schemas.openxmlformats.org/officeDocument/2006/math">
                    <m:r>
                      <a:rPr lang="en-US" sz="267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267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267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2670">
                    <a:ea typeface="Cambria Math" panose="02040503050406030204" pitchFamily="18" charset="0"/>
                  </a:rPr>
                  <a:t>)</a:t>
                </a:r>
                <a:r>
                  <a:rPr lang="en-US" sz="2670"/>
                  <a:t> is maximizer of </a:t>
                </a:r>
                <a14:m>
                  <m:oMath xmlns:m="http://schemas.openxmlformats.org/officeDocument/2006/math">
                    <m:r>
                      <a:rPr lang="en-US" sz="267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7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7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7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US" sz="267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67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267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67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  <m:r>
                          <a:rPr lang="en-US" sz="267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670">
                    <a:ea typeface="Cambria Math" panose="02040503050406030204" pitchFamily="18" charset="0"/>
                  </a:rPr>
                  <a:t>)</a:t>
                </a:r>
                <a:r>
                  <a:rPr lang="en-US" sz="2670"/>
                  <a:t> </a:t>
                </a:r>
              </a:p>
              <a:p>
                <a:endParaRPr lang="en-US" sz="2800"/>
              </a:p>
              <a:p>
                <a:r>
                  <a:rPr lang="en-US" sz="2800"/>
                  <a:t>For large k, when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𝑳</m:t>
                    </m:r>
                    <m:r>
                      <m:rPr>
                        <m:nor/>
                      </m:rPr>
                      <a:rPr lang="en-US" sz="2800" dirty="0"/>
                      <m:t>(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m:rPr>
                        <m:nor/>
                      </m:rPr>
                      <a:rPr lang="en-US" sz="2800" dirty="0"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/>
                  <a:t>used in Bayesian model with proper priors:</a:t>
                </a:r>
              </a:p>
              <a:p>
                <a:pPr lvl="1"/>
                <a:r>
                  <a:rPr lang="en-US" sz="2400"/>
                  <a:t>Mean of posterior distribution converges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𝑴𝑳𝑬</m:t>
                        </m:r>
                      </m:sub>
                    </m:sSub>
                  </m:oMath>
                </a14:m>
                <a:endParaRPr lang="en-US" sz="2400" b="1"/>
              </a:p>
              <a:p>
                <a:pPr lvl="1"/>
                <a:r>
                  <a:rPr lang="en-US" sz="2400"/>
                  <a:t>Variance is approximately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𝑴𝑳𝑬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b="1"/>
                  <a:t> </a:t>
                </a:r>
                <a:r>
                  <a:rPr lang="en-US" sz="2400"/>
                  <a:t>(inverse of Fisher Information Matrix)</a:t>
                </a:r>
              </a:p>
              <a:p>
                <a:pPr lvl="1"/>
                <a:endParaRPr lang="en-US" b="1"/>
              </a:p>
              <a:p>
                <a:r>
                  <a:rPr lang="en-US" sz="2800"/>
                  <a:t>Diagnostics for required number of clones </a:t>
                </a:r>
                <a:r>
                  <a:rPr lang="en-US" sz="2800" b="0"/>
                  <a:t>(</a:t>
                </a:r>
                <a:r>
                  <a:rPr lang="en-US" sz="2800" b="0" err="1"/>
                  <a:t>Lele</a:t>
                </a:r>
                <a:r>
                  <a:rPr lang="en-US" sz="2800" b="0"/>
                  <a:t> et al. 2010; </a:t>
                </a:r>
                <a:r>
                  <a:rPr lang="en-US" sz="2800" b="0" err="1"/>
                  <a:t>Sólymos</a:t>
                </a:r>
                <a:r>
                  <a:rPr lang="en-US" sz="2800" b="0"/>
                  <a:t> 2010)</a:t>
                </a:r>
              </a:p>
              <a:p>
                <a:endParaRPr lang="en-US" b="1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02814D2-EECD-EEF8-DAEA-45C518A514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16" t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1AF7D9B-93E0-5E8B-E82F-A8F993DE7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Cloning: Main Ideas</a:t>
            </a:r>
          </a:p>
        </p:txBody>
      </p:sp>
    </p:spTree>
    <p:extLst>
      <p:ext uri="{BB962C8B-B14F-4D97-AF65-F5344CB8AC3E}">
        <p14:creationId xmlns:p14="http://schemas.microsoft.com/office/powerpoint/2010/main" val="4097079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02814D2-EECD-EEF8-DAEA-45C518A514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670"/>
                  <a:t>Illustrate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n-US" sz="2800"/>
                  <a:t>=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𝒕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𝟖𝟓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l-GR" sz="2800" i="1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𝝊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sz="2670" b="1" i="1"/>
                  <a:t> </a:t>
                </a:r>
                <a:r>
                  <a:rPr lang="en-US" sz="2670"/>
                  <a:t>and Normal, Uniform priors</a:t>
                </a:r>
              </a:p>
              <a:p>
                <a:r>
                  <a:rPr lang="en-US" sz="2670"/>
                  <a:t>WSPR data set has 1,891 rows; cloned data have 1891*k rows</a:t>
                </a:r>
              </a:p>
              <a:p>
                <a:r>
                  <a:rPr lang="en-US" sz="2670"/>
                  <a:t>Runtime of ~1.6 hours for k=20 clones; four chains (20,000 iterates) in parallel</a:t>
                </a:r>
              </a:p>
              <a:p>
                <a:r>
                  <a:rPr lang="en-US" sz="2670"/>
                  <a:t>Multivariate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acc>
                  </m:oMath>
                </a14:m>
                <a:r>
                  <a:rPr lang="en-US" sz="2670"/>
                  <a:t>, fit (MSE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7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70" b="1" i="1" dirty="0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267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670"/>
                  <a:t>) and degeneracy (eigenvalue) diagnostics</a:t>
                </a:r>
              </a:p>
              <a:p>
                <a:pPr marL="0" indent="0">
                  <a:buNone/>
                </a:pPr>
                <a:endParaRPr lang="en-US" sz="2670" b="1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02814D2-EECD-EEF8-DAEA-45C518A514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5" t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1AF7D9B-93E0-5E8B-E82F-A8F993DE7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Cloning: Preliminary Results for WSPR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9EBDA88-0915-94DC-AC8A-866146E8D782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4021133338"/>
                  </p:ext>
                </p:extLst>
              </p:nvPr>
            </p:nvGraphicFramePr>
            <p:xfrm>
              <a:off x="2032000" y="3615005"/>
              <a:ext cx="8128000" cy="2987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324380841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132198508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23272660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980764434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03480076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Clones, k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Largest Eigenvalue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Mean Squared Error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1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2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000" b="1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450776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2.880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0.225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0.018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1.077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65226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1.933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0.165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0.016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1.086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5600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1.123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0.020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0.003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1.126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35012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0.706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0.009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0.001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1.086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64209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20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0.303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0.004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0.001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1.058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72771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9EBDA88-0915-94DC-AC8A-866146E8D782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4021133338"/>
                  </p:ext>
                </p:extLst>
              </p:nvPr>
            </p:nvGraphicFramePr>
            <p:xfrm>
              <a:off x="2032000" y="3615005"/>
              <a:ext cx="8128000" cy="2987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324380841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132198508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23272660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980764434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034800762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Clones, k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Largest Eigenvalue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Mean Squared Error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000" t="-3030" r="-100749" b="-20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000" t="-3030" r="-749" b="-2084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507766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2.880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0.225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0.018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1.077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652260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1.933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0.165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0.016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1.086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560037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1.123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0.020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0.003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1.126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350122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0.706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0.009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0.001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1.086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642091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20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0.303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0.004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0.001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1.058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72771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02916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02814D2-EECD-EEF8-DAEA-45C518A514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670"/>
                  <a:t>Results from k=20 clones</a:t>
                </a:r>
              </a:p>
              <a:p>
                <a:endParaRPr lang="en-US" sz="2670" b="1"/>
              </a:p>
              <a:p>
                <a:endParaRPr lang="en-US" sz="2670"/>
              </a:p>
              <a:p>
                <a:endParaRPr lang="en-US" sz="2670" b="1"/>
              </a:p>
              <a:p>
                <a:endParaRPr lang="en-US" sz="2670"/>
              </a:p>
              <a:p>
                <a:endParaRPr lang="en-US" sz="2670" b="1"/>
              </a:p>
              <a:p>
                <a:endParaRPr lang="en-US" sz="2670"/>
              </a:p>
              <a:p>
                <a:r>
                  <a:rPr lang="en-US" sz="2800" b="1"/>
                  <a:t>“Error-free” point estimates:</a:t>
                </a:r>
                <a:r>
                  <a:rPr lang="en-US" sz="28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𝟐𝟗</m:t>
                    </m:r>
                  </m:oMath>
                </a14:m>
                <a:r>
                  <a:rPr lang="en-US" sz="2800"/>
                  <a:t>,</a:t>
                </a:r>
                <a:r>
                  <a:rPr lang="en-US" sz="2800" b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r>
                  <a:rPr lang="en-US" sz="2800"/>
                  <a:t>,</a:t>
                </a:r>
                <a:r>
                  <a:rPr lang="en-US" sz="2800" b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</m:acc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𝟑𝟒</m:t>
                    </m:r>
                  </m:oMath>
                </a14:m>
                <a:endParaRPr lang="en-US" sz="2800" b="1"/>
              </a:p>
              <a:p>
                <a:r>
                  <a:rPr lang="en-US" sz="2800"/>
                  <a:t>Bayes model, same priors: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𝟑𝟕</m:t>
                    </m:r>
                  </m:oMath>
                </a14:m>
                <a:r>
                  <a:rPr lang="en-US" sz="2800"/>
                  <a:t>,</a:t>
                </a:r>
                <a:r>
                  <a:rPr lang="en-US" sz="2800" b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r>
                  <a:rPr lang="en-US" sz="2800"/>
                  <a:t>,</a:t>
                </a:r>
                <a:r>
                  <a:rPr lang="en-US" sz="2800" b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</m:acc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𝟗𝟗</m:t>
                    </m:r>
                  </m:oMath>
                </a14:m>
                <a:endParaRPr lang="en-US" sz="2800" b="1"/>
              </a:p>
              <a:p>
                <a:r>
                  <a:rPr lang="en-US" sz="2800"/>
                  <a:t>At convergence, results invariant to priors (</a:t>
                </a:r>
                <a:r>
                  <a:rPr lang="en-US" sz="2800" err="1"/>
                  <a:t>Lele</a:t>
                </a:r>
                <a:r>
                  <a:rPr lang="en-US" sz="2800"/>
                  <a:t> et al.2010)</a:t>
                </a:r>
                <a:endParaRPr lang="en-US" sz="2800" b="1"/>
              </a:p>
              <a:p>
                <a:endParaRPr lang="en-US" sz="2670" b="1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02814D2-EECD-EEF8-DAEA-45C518A514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16" t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1AF7D9B-93E0-5E8B-E82F-A8F993DE7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Cloning: Preliminary Results for WSPR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3C3ABEBB-08DB-3995-C0ED-5AF0F554E7C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54928933"/>
                  </p:ext>
                </p:extLst>
              </p:nvPr>
            </p:nvGraphicFramePr>
            <p:xfrm>
              <a:off x="2031999" y="2218193"/>
              <a:ext cx="8127999" cy="17719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03111">
                      <a:extLst>
                        <a:ext uri="{9D8B030D-6E8A-4147-A177-3AD203B41FA5}">
                          <a16:colId xmlns:a16="http://schemas.microsoft.com/office/drawing/2014/main" val="2502436336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3566458026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4011185669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522792907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3186662357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3224426640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3849460262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1760554080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5055990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Mean (MLE)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/>
                            <a:t>DC SD (SE)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2.50%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25%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50%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75%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97.50%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800" b="1" i="0" u="none" strike="noStrike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772849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-19.549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2.426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-20.58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-19.93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-19.56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-19.18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-18.47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1.056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62034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0.153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0.022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0.14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0.16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0.16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1.070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81454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3.632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0.778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3.31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3.51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3.63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3.75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3.98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1.003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36119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3C3ABEBB-08DB-3995-C0ED-5AF0F554E7C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54928933"/>
                  </p:ext>
                </p:extLst>
              </p:nvPr>
            </p:nvGraphicFramePr>
            <p:xfrm>
              <a:off x="2031999" y="2218193"/>
              <a:ext cx="8127999" cy="17719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03111">
                      <a:extLst>
                        <a:ext uri="{9D8B030D-6E8A-4147-A177-3AD203B41FA5}">
                          <a16:colId xmlns:a16="http://schemas.microsoft.com/office/drawing/2014/main" val="2502436336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3566458026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4011185669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522792907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3186662357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3224426640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3849460262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1760554080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505599020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Mean (MLE)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/>
                            <a:t>DC SD (SE)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2.50%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25%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50%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75%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97.50%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02027" t="-4762" r="-1351" b="-1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7284931"/>
                      </a:ext>
                    </a:extLst>
                  </a:tr>
                  <a:tr h="3804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676" t="-174603" r="-802703" b="-2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-19.549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2.426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-20.58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-19.93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-19.56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-19.18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-18.47</a:t>
                          </a: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1.056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6203419"/>
                      </a:ext>
                    </a:extLst>
                  </a:tr>
                  <a:tr h="3804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676" t="-274603" r="-802703" b="-1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0.153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0.022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0.14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0.15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0.16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0.16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1.070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81454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76" t="-386885" r="-802703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3.632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0.778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3.31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3.51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3.63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3.75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3.98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1.003</a:t>
                          </a:r>
                        </a:p>
                      </a:txBody>
                      <a:tcPr marL="9525" marR="9525" marT="9525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361192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2349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D14BA4-7945-F51F-599B-D944D622F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70"/>
              <a:t>Severe attenuation bias contributes to over- and under prediction of annoyance</a:t>
            </a:r>
          </a:p>
          <a:p>
            <a:endParaRPr lang="en-US" sz="2670"/>
          </a:p>
          <a:p>
            <a:r>
              <a:rPr lang="en-US" sz="2670"/>
              <a:t>Bayesian models sensitive to choice of prior, process model assumptions</a:t>
            </a:r>
          </a:p>
          <a:p>
            <a:endParaRPr lang="en-US" sz="2670"/>
          </a:p>
          <a:p>
            <a:r>
              <a:rPr lang="en-US" sz="2670"/>
              <a:t>Data cloning invariant to choice of prior, but additionally compute intensive</a:t>
            </a:r>
          </a:p>
          <a:p>
            <a:endParaRPr lang="en-US" sz="2670"/>
          </a:p>
          <a:p>
            <a:r>
              <a:rPr lang="en-US" sz="2670"/>
              <a:t>Future work:</a:t>
            </a:r>
          </a:p>
          <a:p>
            <a:pPr lvl="1"/>
            <a:r>
              <a:rPr lang="en-US" sz="2400"/>
              <a:t>Bayesian computing—candidate applications for INLA</a:t>
            </a:r>
          </a:p>
          <a:p>
            <a:pPr lvl="1"/>
            <a:r>
              <a:rPr lang="en-US" sz="2400"/>
              <a:t>Other measurement error process models (e.g., spatial, error as function of dose level)</a:t>
            </a:r>
          </a:p>
          <a:p>
            <a:pPr marL="0" indent="0">
              <a:buNone/>
            </a:pPr>
            <a:endParaRPr lang="en-US" sz="2270"/>
          </a:p>
          <a:p>
            <a:pPr marL="0" indent="0">
              <a:buNone/>
            </a:pPr>
            <a:endParaRPr lang="en-US" sz="2270"/>
          </a:p>
          <a:p>
            <a:pPr lvl="1"/>
            <a:endParaRPr lang="en-US" sz="2270"/>
          </a:p>
          <a:p>
            <a:pPr lvl="1"/>
            <a:endParaRPr lang="en-US" sz="2270"/>
          </a:p>
          <a:p>
            <a:pPr lvl="1"/>
            <a:endParaRPr lang="en-US" sz="227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DB9B8F-1E0F-7FDD-214F-C12368C79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3978380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132B6F-5C82-41AF-ADC5-E22A5BCC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1B8E6-6D55-417B-87D2-FDDC85701718}"/>
              </a:ext>
            </a:extLst>
          </p:cNvPr>
          <p:cNvSpPr txBox="1"/>
          <p:nvPr/>
        </p:nvSpPr>
        <p:spPr>
          <a:xfrm>
            <a:off x="4037490" y="4281622"/>
            <a:ext cx="4117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C78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nasa.gov/quesst</a:t>
            </a:r>
            <a:endParaRPr lang="en-US" sz="2400">
              <a:solidFill>
                <a:srgbClr val="0C78C0"/>
              </a:solidFill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5CCE792-A973-4416-BC46-127F90669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38" y="2796538"/>
            <a:ext cx="9747524" cy="1264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9540CF-43FF-4128-A071-87F581580893}"/>
              </a:ext>
            </a:extLst>
          </p:cNvPr>
          <p:cNvSpPr txBox="1"/>
          <p:nvPr/>
        </p:nvSpPr>
        <p:spPr>
          <a:xfrm flipH="1">
            <a:off x="8877782" y="6211669"/>
            <a:ext cx="345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C78C0"/>
                </a:solidFill>
              </a:rPr>
              <a:t>nathan.b.cruze@nasa.gov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76DA38-B49E-488D-B696-05D4F1621284}"/>
              </a:ext>
            </a:extLst>
          </p:cNvPr>
          <p:cNvSpPr/>
          <p:nvPr/>
        </p:nvSpPr>
        <p:spPr>
          <a:xfrm>
            <a:off x="10799180" y="0"/>
            <a:ext cx="1392820" cy="136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68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D70534-C578-45C8-94A3-6DDE686C3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51560"/>
            <a:ext cx="11988800" cy="5638931"/>
          </a:xfrm>
        </p:spPr>
        <p:txBody>
          <a:bodyPr lIns="91440" tIns="45720" rIns="91440" bIns="45720" anchor="t"/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effectLst/>
                <a:latin typeface="Calibri"/>
                <a:ea typeface="CMR12"/>
                <a:cs typeface="Calibri"/>
              </a:rPr>
              <a:t>Baghishani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H., Rue, H., &amp; Mohammadzadeh, M. (2012). On a Hybrid Data Cloning Method and Its Application in Generalized Linear Mixed Models. </a:t>
            </a:r>
            <a:r>
              <a:rPr lang="en-US" sz="1400" i="1" dirty="0">
                <a:effectLst/>
                <a:latin typeface="Calibri"/>
                <a:ea typeface="CMTI12"/>
                <a:cs typeface="Calibri"/>
              </a:rPr>
              <a:t>Statistics and Computing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22, 597–613.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/>
                <a:ea typeface="CMTT12"/>
                <a:cs typeface="Calibri"/>
                <a:hlinkClick r:id="rId2"/>
              </a:rPr>
              <a:t>https://doi.org/10.1007/s11222-011-9254-z</a:t>
            </a:r>
            <a:endParaRPr lang="en-US" sz="1400" u="sng" dirty="0">
              <a:solidFill>
                <a:srgbClr val="0563C1"/>
              </a:solidFill>
              <a:latin typeface="Calibri"/>
              <a:ea typeface="CMTT12"/>
              <a:cs typeface="Calibri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effectLst/>
                <a:latin typeface="Calibri"/>
                <a:ea typeface="CMR12"/>
                <a:cs typeface="Calibri"/>
              </a:rPr>
              <a:t>Bartlett, J. W. &amp; Keogh, R. H. (2018). Bayesian Correction for Covariate Measurement Error: A Frequentist Evaluation and Comparison with Regression Calibration. </a:t>
            </a:r>
            <a:r>
              <a:rPr lang="en-US" sz="1400" i="1" dirty="0">
                <a:effectLst/>
                <a:latin typeface="Calibri"/>
                <a:ea typeface="CMTI12"/>
                <a:cs typeface="Calibri"/>
              </a:rPr>
              <a:t>Statistical Methods in Medical Research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27(6), 1695–1708.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/>
                <a:ea typeface="CMTT12"/>
                <a:cs typeface="Calibri"/>
                <a:hlinkClick r:id="rId3"/>
              </a:rPr>
              <a:t>https://doi.org/10.1177/0962280216667764</a:t>
            </a:r>
            <a:endParaRPr lang="en-US" sz="14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effectLst/>
                <a:latin typeface="Calibri"/>
                <a:ea typeface="CMR12"/>
                <a:cs typeface="Calibri"/>
              </a:rPr>
              <a:t>Browne, W. J. &amp; Draper, D. (2006). A Comparison of Bayesian and Likelihood-Based Methods for Fitting Multilevel Models. </a:t>
            </a:r>
            <a:r>
              <a:rPr lang="en-US" sz="1400" i="1" dirty="0">
                <a:effectLst/>
                <a:latin typeface="Calibri"/>
                <a:ea typeface="CMTI12"/>
                <a:cs typeface="Calibri"/>
              </a:rPr>
              <a:t>Bayesian Analysis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1(3), 473 – 514.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/>
                <a:ea typeface="CMTT12"/>
                <a:cs typeface="Calibri"/>
                <a:hlinkClick r:id="rId4"/>
              </a:rPr>
              <a:t>https://doi.org/10.1214/06-BA117</a:t>
            </a:r>
            <a:endParaRPr lang="en-US" sz="14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effectLst/>
                <a:latin typeface="Calibri"/>
                <a:ea typeface="CMR12"/>
                <a:cs typeface="Calibri"/>
              </a:rPr>
              <a:t>Carroll, R., Ruppert, D., Stefanski, L., &amp; </a:t>
            </a:r>
            <a:r>
              <a:rPr lang="en-US" sz="1400" dirty="0" err="1">
                <a:effectLst/>
                <a:latin typeface="Calibri"/>
                <a:ea typeface="CMR12"/>
                <a:cs typeface="Calibri"/>
              </a:rPr>
              <a:t>Crainiceanu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C. (2006). </a:t>
            </a:r>
            <a:r>
              <a:rPr lang="en-US" sz="1400" i="1" dirty="0">
                <a:effectLst/>
                <a:latin typeface="Calibri"/>
                <a:ea typeface="CMTI12"/>
                <a:cs typeface="Calibri"/>
              </a:rPr>
              <a:t>Measurement Error in Nonlinear Models: A Modern Perspective</a:t>
            </a:r>
            <a:r>
              <a:rPr lang="en-US" sz="1400" dirty="0">
                <a:effectLst/>
                <a:latin typeface="Calibri"/>
                <a:ea typeface="CMTI12"/>
                <a:cs typeface="Calibri"/>
              </a:rPr>
              <a:t> 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(2nd ed.). Chapman and Hall/CRC.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/>
                <a:ea typeface="CMTT12"/>
                <a:cs typeface="Calibri"/>
                <a:hlinkClick r:id="rId5"/>
              </a:rPr>
              <a:t>https://doi.org/10.1201/9781420010138</a:t>
            </a:r>
            <a:endParaRPr lang="en-US" sz="14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effectLst/>
                <a:latin typeface="Calibri"/>
                <a:ea typeface="CMR12"/>
                <a:cs typeface="Calibri"/>
              </a:rPr>
              <a:t>Carroll, R. J., Lin, X., &amp; Wang, N. (1997). Generalized Linear Mixed Measurement Error Models. In </a:t>
            </a:r>
            <a:r>
              <a:rPr lang="en-US" sz="1400" i="1" dirty="0">
                <a:effectLst/>
                <a:latin typeface="Calibri"/>
                <a:ea typeface="CMTI12"/>
                <a:cs typeface="Calibri"/>
              </a:rPr>
              <a:t>Modelling Longitudinal and Spatially Correlated Data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321–330.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/>
                <a:ea typeface="CMTT12"/>
                <a:cs typeface="Calibri"/>
                <a:hlinkClick r:id="rId6"/>
              </a:rPr>
              <a:t>https://doi.org/10.1007/978-1-4612-0699-6_28</a:t>
            </a:r>
            <a:endParaRPr lang="en-US" sz="14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effectLst/>
                <a:latin typeface="Calibri"/>
                <a:ea typeface="CMR12"/>
                <a:cs typeface="Calibri"/>
              </a:rPr>
              <a:t>Cruze, N. B., Ballard, K. M., Vaughn, A. B., Doebler, W. J., </a:t>
            </a:r>
            <a:r>
              <a:rPr lang="en-US" sz="1400" dirty="0" err="1">
                <a:effectLst/>
                <a:latin typeface="Calibri"/>
                <a:ea typeface="CMR12"/>
                <a:cs typeface="Calibri"/>
              </a:rPr>
              <a:t>Rathsam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J., &amp; Parker, P. A. (2022). </a:t>
            </a:r>
            <a:r>
              <a:rPr lang="en-US" sz="1400" i="1" dirty="0">
                <a:effectLst/>
                <a:latin typeface="Calibri"/>
                <a:ea typeface="CMR12"/>
                <a:cs typeface="Calibri"/>
              </a:rPr>
              <a:t>Comparison of Likelihood Methods for Generalized Linear Mixed Models with Application to Quiet Supersonic Flights 2018 Data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. Technical Memorandum, NASA Langley Research Center. NASA/TM–20220014998.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/>
                <a:ea typeface="CMTT12"/>
                <a:cs typeface="Calibri"/>
                <a:hlinkClick r:id="rId7"/>
              </a:rPr>
              <a:t>https://ntrs.nasa.gov/citations/20220014998</a:t>
            </a:r>
            <a:endParaRPr lang="en-US" sz="14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effectLst/>
                <a:latin typeface="Calibri"/>
                <a:ea typeface="CMR12"/>
                <a:cs typeface="Calibri"/>
              </a:rPr>
              <a:t>Denwood, M. J. (2016). </a:t>
            </a:r>
            <a:r>
              <a:rPr lang="en-US" sz="1400" dirty="0" err="1">
                <a:effectLst/>
                <a:latin typeface="Courier New"/>
                <a:ea typeface="CMTT12"/>
                <a:cs typeface="Courier New"/>
              </a:rPr>
              <a:t>runjags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: An R Package Providing Interface Utilities, Model Templates, Parallel Computing Methods and Additional Distributions for MCMC Models in JAGS. </a:t>
            </a:r>
            <a:r>
              <a:rPr lang="en-US" sz="1400" i="1" dirty="0">
                <a:effectLst/>
                <a:latin typeface="Calibri"/>
                <a:ea typeface="CMTI12"/>
                <a:cs typeface="Calibri"/>
              </a:rPr>
              <a:t>Journal of Statistical Software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71(9), 1–25.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/>
                <a:ea typeface="CMR12"/>
                <a:cs typeface="Calibri"/>
                <a:hlinkClick r:id="rId8"/>
              </a:rPr>
              <a:t>h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/>
                <a:ea typeface="CMTT12"/>
                <a:cs typeface="Calibri"/>
                <a:hlinkClick r:id="rId8"/>
              </a:rPr>
              <a:t>ttps://doi.org/10.18637/jss.v071.i09</a:t>
            </a:r>
            <a:endParaRPr lang="en-US" sz="14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400" dirty="0">
                <a:latin typeface="Calibri"/>
                <a:ea typeface="CMR12"/>
                <a:cs typeface="Calibri"/>
              </a:rPr>
              <a:t>Doebler, W. J., &amp; </a:t>
            </a:r>
            <a:r>
              <a:rPr lang="en-US" sz="1400" dirty="0" err="1">
                <a:latin typeface="Calibri"/>
                <a:ea typeface="CMR12"/>
                <a:cs typeface="Calibri"/>
              </a:rPr>
              <a:t>Loubeau</a:t>
            </a:r>
            <a:r>
              <a:rPr lang="en-US" sz="1400" dirty="0">
                <a:latin typeface="Calibri"/>
                <a:ea typeface="CMR12"/>
                <a:cs typeface="Calibri"/>
              </a:rPr>
              <a:t>, A.  Estimating the Noise Dose Range of the NASA X-59 Aircraft in Supersonic Cruise Using </a:t>
            </a:r>
            <a:r>
              <a:rPr lang="en-US" sz="1400" dirty="0" err="1">
                <a:latin typeface="Calibri"/>
                <a:ea typeface="CMR12"/>
                <a:cs typeface="Calibri"/>
              </a:rPr>
              <a:t>PCBoom</a:t>
            </a:r>
            <a:r>
              <a:rPr lang="en-US" sz="1400" dirty="0">
                <a:latin typeface="Calibri"/>
                <a:ea typeface="CMR12"/>
                <a:cs typeface="Calibri"/>
              </a:rPr>
              <a:t> Propagation Simulations. </a:t>
            </a:r>
            <a:r>
              <a:rPr lang="en-US" sz="1400" i="1" dirty="0">
                <a:latin typeface="Calibri"/>
                <a:ea typeface="CMR12"/>
                <a:cs typeface="Calibri"/>
              </a:rPr>
              <a:t>JASA Express Letters.</a:t>
            </a:r>
            <a:r>
              <a:rPr lang="en-US" sz="1400" dirty="0">
                <a:latin typeface="Calibri"/>
                <a:ea typeface="CMR12"/>
                <a:cs typeface="Calibri"/>
              </a:rPr>
              <a:t> 3(5) p. 053601</a:t>
            </a:r>
            <a:r>
              <a:rPr lang="en-US" sz="1400" i="1" dirty="0">
                <a:latin typeface="Calibri"/>
                <a:ea typeface="CMR12"/>
                <a:cs typeface="Calibri"/>
              </a:rPr>
              <a:t> </a:t>
            </a:r>
            <a:r>
              <a:rPr lang="en-US" sz="1400" dirty="0">
                <a:ea typeface="+mn-lt"/>
                <a:cs typeface="+mn-lt"/>
                <a:hlinkClick r:id="rId9"/>
              </a:rPr>
              <a:t>https://doi.org/10.1121/10.0019501</a:t>
            </a:r>
            <a:endParaRPr lang="en-US" sz="1400">
              <a:latin typeface="Calibri"/>
              <a:ea typeface="CMR12"/>
              <a:cs typeface="Calibri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B7820D"/>
              </a:buClr>
              <a:buAutoNum type="arabicPeriod"/>
            </a:pPr>
            <a:r>
              <a:rPr lang="en-US" sz="1400" dirty="0">
                <a:effectLst/>
                <a:latin typeface="Calibri"/>
                <a:ea typeface="CMR12"/>
                <a:cs typeface="Calibri"/>
              </a:rPr>
              <a:t>Doebler, W. J., Vaughn, A. B., Ballard, K. M., &amp; </a:t>
            </a:r>
            <a:r>
              <a:rPr lang="en-US" sz="1400" dirty="0" err="1">
                <a:effectLst/>
                <a:latin typeface="Calibri"/>
                <a:ea typeface="CMR12"/>
                <a:cs typeface="Calibri"/>
              </a:rPr>
              <a:t>Rathsam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J. (2022). Simulation and Application of Bayesian Dose Uncertainty Modeling for Low-Boom Community Noise Surveys. </a:t>
            </a:r>
            <a:r>
              <a:rPr lang="en-US" sz="1400" i="1" dirty="0">
                <a:effectLst/>
                <a:latin typeface="Calibri"/>
                <a:ea typeface="CMTI12"/>
                <a:cs typeface="Calibri"/>
              </a:rPr>
              <a:t>Proceedings of Meetings on Acoustics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Volume 45.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/>
                <a:ea typeface="CMTT12"/>
                <a:cs typeface="Calibri"/>
                <a:hlinkClick r:id="rId10"/>
              </a:rPr>
              <a:t>https://doi.org/10.1121/2.0001592</a:t>
            </a:r>
            <a:endParaRPr lang="en-US" sz="14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effectLst/>
                <a:latin typeface="Calibri"/>
                <a:ea typeface="CMR12"/>
                <a:cs typeface="Calibri"/>
              </a:rPr>
              <a:t>Doebler, W. J., Wilson, S. R., </a:t>
            </a:r>
            <a:r>
              <a:rPr lang="en-US" sz="1400" dirty="0" err="1">
                <a:effectLst/>
                <a:latin typeface="Calibri"/>
                <a:ea typeface="CMR12"/>
                <a:cs typeface="Calibri"/>
              </a:rPr>
              <a:t>Loubeau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A., &amp; Sparrow, V. W. (2023). Simulation and Regression Modeling of NASA’s X-59 Low-Boom Carpets Across America. </a:t>
            </a:r>
            <a:r>
              <a:rPr lang="en-US" sz="1400" i="1" dirty="0">
                <a:effectLst/>
                <a:latin typeface="Calibri"/>
                <a:ea typeface="CMTI12"/>
                <a:cs typeface="Calibri"/>
              </a:rPr>
              <a:t>Journal of Aircraft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60(2), 509–520.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/>
                <a:ea typeface="CMTT12"/>
                <a:cs typeface="Calibri"/>
                <a:hlinkClick r:id="rId11"/>
              </a:rPr>
              <a:t>https://doi.org/10.2514/1.C036876</a:t>
            </a:r>
            <a:endParaRPr lang="en-US" sz="14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effectLst/>
                <a:latin typeface="Calibri"/>
                <a:ea typeface="CMTT12"/>
                <a:cs typeface="Calibri"/>
              </a:rPr>
              <a:t>Erciulescu</a:t>
            </a:r>
            <a:r>
              <a:rPr lang="en-US" sz="1400" dirty="0">
                <a:effectLst/>
                <a:latin typeface="Calibri"/>
                <a:ea typeface="CMTT12"/>
                <a:cs typeface="Calibri"/>
              </a:rPr>
              <a:t>, A. L., &amp; </a:t>
            </a:r>
            <a:r>
              <a:rPr lang="en-US" sz="1400" dirty="0" err="1">
                <a:effectLst/>
                <a:latin typeface="Calibri"/>
                <a:ea typeface="CMTT12"/>
                <a:cs typeface="Calibri"/>
              </a:rPr>
              <a:t>Opsomer</a:t>
            </a:r>
            <a:r>
              <a:rPr lang="en-US" sz="1400" dirty="0">
                <a:effectLst/>
                <a:latin typeface="Calibri"/>
                <a:ea typeface="CMTT12"/>
                <a:cs typeface="Calibri"/>
              </a:rPr>
              <a:t>, J. D. (2023).</a:t>
            </a:r>
            <a:r>
              <a:rPr lang="en-US" sz="1400" dirty="0">
                <a:latin typeface="Calibri"/>
                <a:ea typeface="CMTT12"/>
                <a:cs typeface="Calibri"/>
              </a:rPr>
              <a:t> </a:t>
            </a:r>
            <a:r>
              <a:rPr lang="en-US" sz="1400" dirty="0">
                <a:effectLst/>
                <a:latin typeface="Calibri"/>
                <a:ea typeface="CMTT12"/>
                <a:cs typeface="Calibri"/>
              </a:rPr>
              <a:t> Accounting for Dose Uncertainty in Dose-Response Curve Estimation Using Hierarchical Bayes Models.</a:t>
            </a:r>
            <a:r>
              <a:rPr lang="en-US" sz="1400" dirty="0">
                <a:latin typeface="Calibri"/>
                <a:ea typeface="CMTT12"/>
                <a:cs typeface="Calibri"/>
              </a:rPr>
              <a:t> </a:t>
            </a:r>
            <a:r>
              <a:rPr lang="en-US" sz="1400" dirty="0">
                <a:effectLst/>
                <a:latin typeface="Calibri"/>
                <a:ea typeface="CMTT12"/>
                <a:cs typeface="Calibri"/>
              </a:rPr>
              <a:t> </a:t>
            </a:r>
            <a:r>
              <a:rPr lang="en-US" sz="1400" i="1" dirty="0">
                <a:effectLst/>
                <a:latin typeface="Calibri"/>
                <a:ea typeface="CMTT12"/>
                <a:cs typeface="Calibri"/>
              </a:rPr>
              <a:t>64</a:t>
            </a:r>
            <a:r>
              <a:rPr lang="en-US" sz="1400" i="1" baseline="30000" dirty="0">
                <a:effectLst/>
                <a:latin typeface="Calibri"/>
                <a:ea typeface="CMTT12"/>
                <a:cs typeface="Calibri"/>
              </a:rPr>
              <a:t>th</a:t>
            </a:r>
            <a:r>
              <a:rPr lang="en-US" sz="1400" i="1" dirty="0">
                <a:effectLst/>
                <a:latin typeface="Calibri"/>
                <a:ea typeface="CMTT12"/>
                <a:cs typeface="Calibri"/>
              </a:rPr>
              <a:t> World Statistics Congress</a:t>
            </a:r>
            <a:r>
              <a:rPr lang="en-US" sz="1400" dirty="0">
                <a:effectLst/>
                <a:latin typeface="Calibri"/>
                <a:ea typeface="CMTT12"/>
                <a:cs typeface="Calibri"/>
              </a:rPr>
              <a:t> [Conference Presentation]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effectLst/>
                <a:latin typeface="Calibri"/>
                <a:ea typeface="CMR12"/>
                <a:cs typeface="Calibri"/>
              </a:rPr>
              <a:t>Fuller, W. (1987). </a:t>
            </a:r>
            <a:r>
              <a:rPr lang="en-US" sz="1400" i="1" dirty="0">
                <a:effectLst/>
                <a:latin typeface="Calibri"/>
                <a:ea typeface="CMTI12"/>
                <a:cs typeface="Calibri"/>
              </a:rPr>
              <a:t>Measurement Error Models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. John Wiley and Sons, Inc.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/>
                <a:ea typeface="CMTT12"/>
                <a:cs typeface="Calibri"/>
                <a:hlinkClick r:id="rId12"/>
              </a:rPr>
              <a:t>https://doi.org/10.1002/9780470316665</a:t>
            </a:r>
            <a:endParaRPr lang="en-US" sz="1400" u="sng" dirty="0">
              <a:solidFill>
                <a:srgbClr val="0563C1"/>
              </a:solidFill>
              <a:latin typeface="Calibri"/>
              <a:ea typeface="CMTT12"/>
              <a:cs typeface="Calibri"/>
            </a:endParaRPr>
          </a:p>
          <a:p>
            <a:pPr marL="0" marR="0" lv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u="sng" dirty="0">
              <a:solidFill>
                <a:srgbClr val="0563C1"/>
              </a:solidFill>
              <a:effectLst/>
              <a:latin typeface="CMTT12"/>
              <a:ea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endParaRPr lang="en-US" sz="1200" b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A0CFA6-71E0-4E9B-9904-3FFD19D2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40978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F9742D-74C4-2F30-8732-40DE3D673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8ECEB4-9C3D-01DD-D46C-C69A5AC31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7013713" cy="4525963"/>
          </a:xfrm>
        </p:spPr>
        <p:txBody>
          <a:bodyPr/>
          <a:lstStyle/>
          <a:p>
            <a:r>
              <a:rPr lang="en-US"/>
              <a:t>Motivation: </a:t>
            </a:r>
            <a:r>
              <a:rPr lang="en-US" err="1"/>
              <a:t>Quesst</a:t>
            </a:r>
            <a:r>
              <a:rPr lang="en-US"/>
              <a:t> Community Noise Studies</a:t>
            </a:r>
          </a:p>
          <a:p>
            <a:r>
              <a:rPr lang="en-US"/>
              <a:t>Application to 2011 Data (WSPR Study)</a:t>
            </a:r>
          </a:p>
          <a:p>
            <a:pPr lvl="1">
              <a:buClr>
                <a:srgbClr val="C00000"/>
              </a:buClr>
            </a:pPr>
            <a:r>
              <a:rPr lang="en-US"/>
              <a:t>Example Data Features and GLM(Me)M</a:t>
            </a:r>
          </a:p>
          <a:p>
            <a:pPr lvl="1">
              <a:buClr>
                <a:srgbClr val="C00000"/>
              </a:buClr>
            </a:pPr>
            <a:r>
              <a:rPr lang="en-US"/>
              <a:t>Bayesian Hierarchical Models</a:t>
            </a:r>
          </a:p>
          <a:p>
            <a:pPr lvl="1">
              <a:buClr>
                <a:srgbClr val="C00000"/>
              </a:buClr>
            </a:pPr>
            <a:r>
              <a:rPr lang="en-US"/>
              <a:t>Data Cloning</a:t>
            </a:r>
          </a:p>
          <a:p>
            <a:r>
              <a:rPr lang="en-US"/>
              <a:t>Concluding Remarks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4257F2-1931-F125-161E-AEE9AA8E9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0" t="27451" b="6184"/>
          <a:stretch/>
        </p:blipFill>
        <p:spPr>
          <a:xfrm>
            <a:off x="7946064" y="2038249"/>
            <a:ext cx="3738775" cy="3642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FE7782-6EC9-A242-C65C-53A36102DFE4}"/>
              </a:ext>
            </a:extLst>
          </p:cNvPr>
          <p:cNvSpPr txBox="1"/>
          <p:nvPr/>
        </p:nvSpPr>
        <p:spPr>
          <a:xfrm>
            <a:off x="8567012" y="5726054"/>
            <a:ext cx="2496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Dose (Noise Level, dB)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CCD7E-8CCB-E72D-5259-C8DBC8939FB5}"/>
              </a:ext>
            </a:extLst>
          </p:cNvPr>
          <p:cNvSpPr txBox="1"/>
          <p:nvPr/>
        </p:nvSpPr>
        <p:spPr>
          <a:xfrm rot="16200000">
            <a:off x="5854011" y="3461572"/>
            <a:ext cx="364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Response</a:t>
            </a:r>
          </a:p>
          <a:p>
            <a:pPr algn="ctr"/>
            <a:r>
              <a:rPr lang="en-US" sz="2000"/>
              <a:t>(Probability Highly Annoyed)</a:t>
            </a:r>
          </a:p>
        </p:txBody>
      </p:sp>
    </p:spTree>
    <p:extLst>
      <p:ext uri="{BB962C8B-B14F-4D97-AF65-F5344CB8AC3E}">
        <p14:creationId xmlns:p14="http://schemas.microsoft.com/office/powerpoint/2010/main" val="736679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D70534-C578-45C8-94A3-6DDE686C3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51560"/>
            <a:ext cx="11988800" cy="5638931"/>
          </a:xfrm>
        </p:spPr>
        <p:txBody>
          <a:bodyPr lIns="91440" tIns="45720" rIns="91440" bIns="45720" anchor="t"/>
          <a:lstStyle/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en-US" sz="1400" dirty="0">
                <a:effectLst/>
                <a:latin typeface="Calibri"/>
                <a:ea typeface="CMR12"/>
                <a:cs typeface="Calibri"/>
              </a:rPr>
              <a:t>Gelman, A</a:t>
            </a:r>
            <a:r>
              <a:rPr lang="en-US" sz="1400" dirty="0">
                <a:latin typeface="Calibri"/>
                <a:ea typeface="CMR12"/>
                <a:cs typeface="Calibri"/>
              </a:rPr>
              <a:t>. (2006). Prior Distributions for Variance Parameters in Hierarchical Models (comment on article by Browne and Draper). </a:t>
            </a:r>
            <a:r>
              <a:rPr lang="en-US" sz="1400" i="1" dirty="0">
                <a:latin typeface="Calibri"/>
                <a:ea typeface="CMR12"/>
                <a:cs typeface="Calibri"/>
              </a:rPr>
              <a:t>Bayesian Analysis</a:t>
            </a:r>
            <a:r>
              <a:rPr lang="en-US" sz="1400" dirty="0">
                <a:latin typeface="Calibri"/>
                <a:ea typeface="CMR12"/>
                <a:cs typeface="Calibri"/>
              </a:rPr>
              <a:t>, 1(3), 515 – 534. </a:t>
            </a:r>
            <a:r>
              <a:rPr lang="en-US" sz="1400" u="sng" dirty="0">
                <a:solidFill>
                  <a:srgbClr val="0563C1"/>
                </a:solidFill>
                <a:latin typeface="Calibri"/>
                <a:ea typeface="CMR12"/>
                <a:cs typeface="Calibri"/>
                <a:hlinkClick r:id="rId2"/>
              </a:rPr>
              <a:t>https://doi.org/10.1214/06-BA117A</a:t>
            </a:r>
            <a:endParaRPr lang="en-US" sz="1400" dirty="0">
              <a:solidFill>
                <a:srgbClr val="000000"/>
              </a:solidFill>
              <a:latin typeface="Calibri"/>
              <a:ea typeface="CMR12"/>
              <a:cs typeface="Calibri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B7820D"/>
              </a:buClr>
              <a:buFont typeface="+mj-lt"/>
              <a:buAutoNum type="arabicPeriod" startAt="13"/>
            </a:pPr>
            <a:r>
              <a:rPr lang="en-US" sz="1400" dirty="0">
                <a:latin typeface="Calibri"/>
                <a:ea typeface="CMR12"/>
                <a:cs typeface="Calibri"/>
              </a:rPr>
              <a:t>Gelman, A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., </a:t>
            </a:r>
            <a:r>
              <a:rPr lang="en-US" sz="1400" dirty="0" err="1">
                <a:effectLst/>
                <a:latin typeface="Calibri"/>
                <a:ea typeface="CMR12"/>
                <a:cs typeface="Calibri"/>
              </a:rPr>
              <a:t>Jakulin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A., </a:t>
            </a:r>
            <a:r>
              <a:rPr lang="en-US" sz="1400" dirty="0" err="1">
                <a:effectLst/>
                <a:latin typeface="Calibri"/>
                <a:ea typeface="CMR12"/>
                <a:cs typeface="Calibri"/>
              </a:rPr>
              <a:t>Pittau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M. G., &amp; Su, Y.-S. (2008). A Weakly Informative Default Prior Distribution for Logistic and Other Regression Models. </a:t>
            </a:r>
            <a:r>
              <a:rPr lang="en-US" sz="1400" i="1" dirty="0">
                <a:effectLst/>
                <a:latin typeface="Calibri"/>
                <a:ea typeface="CMTI12"/>
                <a:cs typeface="Calibri"/>
              </a:rPr>
              <a:t>The Annals of Applied Statistics</a:t>
            </a:r>
            <a:r>
              <a:rPr lang="en-US" sz="1400" dirty="0">
                <a:effectLst/>
                <a:latin typeface="Calibri"/>
                <a:ea typeface="CMR12"/>
                <a:cs typeface="Calibri"/>
              </a:rPr>
              <a:t>, 2(4), 1360 – 1383.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/>
                <a:ea typeface="CMTT12"/>
                <a:cs typeface="Calibri"/>
                <a:hlinkClick r:id="rId3"/>
              </a:rPr>
              <a:t>https://doi.org/10.1214/08-AOAS191</a:t>
            </a:r>
            <a:r>
              <a:rPr lang="en-US" sz="1400" dirty="0">
                <a:effectLst/>
                <a:latin typeface="Calibri"/>
                <a:ea typeface="CMTT12"/>
                <a:cs typeface="Calibri"/>
              </a:rPr>
              <a:t> </a:t>
            </a:r>
            <a:endParaRPr lang="en-US" sz="14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Gustafson, P. (2004).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Measurement Error and Misclassification in Statistics and Epidemiology: Impacts and Bayesian Adjustments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. Chapman &amp; Hall/CRC.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4"/>
              </a:rPr>
              <a:t>https://doi.org/10.1201/9780203502761</a:t>
            </a:r>
            <a:endParaRPr lang="en-US" sz="14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MTT12"/>
              <a:cs typeface="Calibri" panose="020F050202020403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Keogh, R. H., Shaw, P. A., Gustafson, P., Carroll, R. J.,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Deffner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V., Dodd, K. W.,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Kuchenhoff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H.,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Tooze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J. A., Wallace, M. P., Kipnis, V., &amp; Freedman, L. S. (2020). STRATOS Guidance Document on Measurement Error and Misclassification of Variables in Observational Epidemiology: Part 1—Basic Theory and Simple Methods of Adjustment.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Statistics in Medicine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39(16), 2197–2231.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5"/>
              </a:rPr>
              <a:t>https://doi.org/10.1002/sim.8532</a:t>
            </a:r>
            <a:r>
              <a:rPr lang="en-US" sz="1400" dirty="0"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Klos, J. (2020). </a:t>
            </a:r>
            <a:r>
              <a:rPr lang="en-US" sz="1400" i="1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Recommendations for Using Noise Monitors to Estimate Noise Exposure During X-59 Community Tests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. Technical Memorandum, NASA Langley Research Center. NASA/TM–20205007926 Corrected Copy.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6"/>
              </a:rPr>
              <a:t>https://ntrs.nasa.gov/citations/20205007926</a:t>
            </a:r>
            <a:endParaRPr lang="en-US" sz="14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MTT12"/>
              <a:cs typeface="Calibri" panose="020F050202020403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Lee, J., Rathsam, J., &amp; Wilson, A. (2019). </a:t>
            </a:r>
            <a:r>
              <a:rPr lang="en-US" sz="1400" i="1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Statistical Modeling of Quiet Sonic Boom Community Response Survey Data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. Technical Memorandum. NASA/TM-2019-220427.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7"/>
              </a:rPr>
              <a:t>https://ntrs.nasa.gov/citations/20190033466</a:t>
            </a:r>
            <a:endParaRPr lang="en-US" sz="14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MTT12"/>
              <a:cs typeface="Calibri" panose="020F050202020403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Lee, J., Rathsam, J., &amp; Wilson, A. (2020). Bayesian Statistical Models for Community Annoyance Survey Data.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The Journal of the Acoustical Society of America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147(4), 2222–2234.</a:t>
            </a:r>
            <a:r>
              <a:rPr lang="en-US" sz="1400" dirty="0">
                <a:latin typeface="Calibri" panose="020F0502020204030204" pitchFamily="34" charset="0"/>
                <a:ea typeface="CMR12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8"/>
              </a:rPr>
              <a:t>https://doi.org/10.1121/10.0001021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Lele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S. R., Dennis, B., &amp;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Lutscher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F. (2007). Data Cloning: Easy Maximum Likelihood Estimation for Complex Ecological Models Using Bayesian Markov Chain Monte Carlo Methods.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Ecology Letters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10(7), 551–563.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9"/>
              </a:rPr>
              <a:t>https://doi.org/10.1111/j.1461-0248.2007.01047.x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Lele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S. R., Nadeem, K., &amp;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Schmuland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B. (2010).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Estimability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 and Likelihood Inference for Generalized Linear Mixed Models Using Data Cloning.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Journal of the American Statistical Association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105(492), 1617–1625.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10"/>
              </a:rPr>
              <a:t>https://doi.org/10.1198/jasa.2010.tm09757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Lympany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S. V. &amp; Page, J. A. (2022a). Estimating Sonic Boom Metrics Across a Community Using a Kalman Filter.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The Journal of the Acoustical Society of America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152(4), A86. [Conference Presentation Abstract].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  <a:hlinkClick r:id="rId11"/>
              </a:rPr>
              <a:t>h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11"/>
              </a:rPr>
              <a:t>ttps://doi.org/10.1121/10.0015632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Lympany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S. V. &amp; Page, J. A. (2022b). Estimating Sonic Boom Metrics Across a Community Using a Kalman Filter.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183rd Meeting of the Acoustical Society of America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. [Conference Presentation].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12"/>
              </a:rPr>
              <a:t>https://ntrs.nasa.gov/citations/20220017380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Muff, S.,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Riebler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A., Held, L., Rue, H., &amp; Saner, P. (2015). Bayesian Analysis of Measurement Error Models Using Integrated Nested Laplace Approximations.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Journal of the Royal Statistical Society. Series C (Applied Statistics)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64(2), 231–252.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13"/>
              </a:rPr>
              <a:t>http://www.jstor.org/stable/24771892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2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A0CFA6-71E0-4E9B-9904-3FFD19D2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675338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D70534-C578-45C8-94A3-6DDE686C3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51560"/>
            <a:ext cx="11988800" cy="5638931"/>
          </a:xfrm>
        </p:spPr>
        <p:txBody>
          <a:bodyPr/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4"/>
            </a:pP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Page, J. A.,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Hodgdon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K. K.,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Krecker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P., Cowart, R., Hobbs, C., Wilmer, C.,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Koening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C., Holmes, T.,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Gaugler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T., Shumway, D. L., Rosenberger, J. L., &amp; Philips, D. (2014). </a:t>
            </a:r>
            <a:r>
              <a:rPr lang="en-US" sz="1400" i="1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Waveforms and Sonic Boom Perception and Response (WSPR): Low-Boom Community Response Program Pilot Test Design, Execution, and Analysis.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 Contractor Report, NASA Langley Research Center. NASA/CR-2014-218180.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2"/>
              </a:rPr>
              <a:t>https://ntrs.nasa.gov/citations/20140002785</a:t>
            </a:r>
            <a:r>
              <a:rPr lang="en-US" sz="1400" dirty="0"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4"/>
            </a:pP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Pavlou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M., Ambler, G., Seaman, S., &amp; Omar, R. Z. (2015). A Note on Obtaining Correct Marginal Predictions from a Random Intercepts Model for Binary Outcomes.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BMC Medical Research Methodology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15(59).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3"/>
              </a:rPr>
              <a:t>https://doi.org/10.1186/s12874-015-0046-6</a:t>
            </a:r>
            <a:r>
              <a:rPr lang="en-US" sz="1400" dirty="0"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4"/>
            </a:pP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Plummer, M. (2003). JAGS: A Program for Analysis of Bayesian Graphical Models Using Gibbs Sampling.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Proceedings of the 3rd International Workshop on Distributed Statistical Computing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1–10.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4"/>
              </a:rPr>
              <a:t>https://www.r-project.org/conferences/DSC-2003/Proceedings/Plummer.pdf</a:t>
            </a:r>
            <a:r>
              <a:rPr lang="en-US" sz="1400" dirty="0"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4"/>
            </a:pP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Polson, N. G. &amp; Scott, J. G. (2012). On the Half-Cauchy Prior for a Global Scale Parameter.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Bayesian Analysis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7(4), 887 – 902.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5"/>
              </a:rPr>
              <a:t>https://doi.org/10.1214/12-BA730 </a:t>
            </a:r>
            <a:r>
              <a:rPr lang="en-US" sz="1400" dirty="0"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4"/>
            </a:pP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Ponciano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J. M., Taper, M. L., Dennis, B., &amp;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Lele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S. R. (2009). Hierarchical Models in Ecology: Confidence Intervals, Hypothesis Testing, and Model Selection Using Data Cloning.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Ecology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90(2), 356–362.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6"/>
              </a:rPr>
              <a:t>https://doi.org/10.1890/08-0967.1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4"/>
            </a:pP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Shaw, P. A., Gustafson, P., Carroll, R. J.,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Deffner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V., Dodd, K. W., Keogh, R. H., Kipnis, V.,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Tooze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J. A., Wallace, M. P., </a:t>
            </a: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Kuchenhoff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H., &amp; Freedman, L. S. (2020). STRATOS Guidance Document on Measurement Error and Misclassification of Variables in Observational Epidemiology: Part 2—More Complex Methods of Adjustment and Advanced Topics.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Statistics in Medicine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39(16), 2232–2263.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7"/>
              </a:rPr>
              <a:t>https://doi.org/10.1002/sim.8531</a:t>
            </a:r>
            <a:r>
              <a:rPr lang="en-US" sz="1400" dirty="0"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4"/>
            </a:pP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Sólymos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P. (2010).</a:t>
            </a:r>
            <a:r>
              <a:rPr lang="en-US" sz="1400" dirty="0">
                <a:effectLst/>
                <a:latin typeface="Courier New" panose="02070309020205020404" pitchFamily="49" charset="0"/>
                <a:ea typeface="CMR12"/>
                <a:cs typeface="Courier New" panose="02070309020205020404" pitchFamily="49" charset="0"/>
              </a:rPr>
              <a:t> </a:t>
            </a:r>
            <a:r>
              <a:rPr lang="en-US" sz="1400" dirty="0" err="1">
                <a:effectLst/>
                <a:latin typeface="Courier New" panose="02070309020205020404" pitchFamily="49" charset="0"/>
                <a:ea typeface="CMTT12"/>
                <a:cs typeface="Courier New" panose="02070309020205020404" pitchFamily="49" charset="0"/>
              </a:rPr>
              <a:t>dclone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: Data Cloning in R.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The R Journal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2, 29–37.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8"/>
              </a:rPr>
              <a:t>https://doi.org/10.32614/RJ-2010-011</a:t>
            </a:r>
            <a:r>
              <a:rPr lang="en-US" sz="1400" dirty="0"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4"/>
            </a:pP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Stefanski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L. A. &amp; Carroll, R. J. (1985). Covariate Measurement Error in Logistic Regression.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The Annals of Statistics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13(4), 1335 – 1351.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9"/>
              </a:rPr>
              <a:t>https://doi.org/10.1214/aos/1176349741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4"/>
            </a:pP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Torabi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M. (2012). Likelihood Inference in Generalized Linear Mixed Models with Two Components of Dispersion Using Data Cloning.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Computational Statistics &amp; Data Analysis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56(12), 4259–4265.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10"/>
              </a:rPr>
              <a:t>https://doi.org/10.1016/j.csda.2012.04.008</a:t>
            </a:r>
            <a:r>
              <a:rPr lang="en-US" sz="1400" dirty="0"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4"/>
            </a:pP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Torabi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M. (2013). Likelihood Inference in Generalized Linear Mixed Measurement Error Models. 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Computational Statistics &amp; Data Analysis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57(1), 549–557.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11"/>
              </a:rPr>
              <a:t>https://doi.org/10.1016/j.csda.2012.07.018</a:t>
            </a:r>
            <a:r>
              <a:rPr lang="en-US" sz="1400" dirty="0"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4"/>
            </a:pPr>
            <a:r>
              <a:rPr lang="en-US" sz="1400" dirty="0"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</a:rPr>
              <a:t>Vaughn, A.B. &amp; Cruze, N.B. (2023).  </a:t>
            </a:r>
            <a:r>
              <a:rPr lang="en-US" sz="1400" i="1" dirty="0"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</a:rPr>
              <a:t>Multilevel Logistic Regression with Random Slope for Community Annoyance Survey Data.  </a:t>
            </a:r>
            <a:r>
              <a:rPr lang="en-US" sz="1400" dirty="0"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</a:rPr>
              <a:t>Technical Memorandum, NASA Langley Research Center.  NASA/TM-2023-20230008716.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12"/>
              </a:rPr>
              <a:t>https://ntrs.nasa.gov/citations/20230008716</a:t>
            </a:r>
            <a:endParaRPr lang="en-US" sz="1400" dirty="0">
              <a:effectLst/>
              <a:latin typeface="Calibri" panose="020F0502020204030204" pitchFamily="34" charset="0"/>
              <a:ea typeface="CMR12"/>
              <a:cs typeface="Calibri" panose="020F050202020403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4"/>
            </a:pPr>
            <a:r>
              <a:rPr lang="en-US" sz="1400" dirty="0" err="1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Wikle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C. K. &amp; Berliner, L. M. (2007). A Bayesian Tutorial for Data Assimilation. </a:t>
            </a:r>
            <a:r>
              <a:rPr lang="en-US" sz="1400" i="1" dirty="0" err="1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Physica</a:t>
            </a:r>
            <a:r>
              <a:rPr lang="en-US" sz="1400" i="1" dirty="0">
                <a:effectLst/>
                <a:latin typeface="Calibri" panose="020F0502020204030204" pitchFamily="34" charset="0"/>
                <a:ea typeface="CMTI12"/>
                <a:cs typeface="Calibri" panose="020F0502020204030204" pitchFamily="34" charset="0"/>
              </a:rPr>
              <a:t> D: Nonlinear Phenomena</a:t>
            </a:r>
            <a:r>
              <a:rPr lang="en-US" sz="1400" dirty="0">
                <a:effectLst/>
                <a:latin typeface="Calibri" panose="020F0502020204030204" pitchFamily="34" charset="0"/>
                <a:ea typeface="CMR12"/>
                <a:cs typeface="Calibri" panose="020F0502020204030204" pitchFamily="34" charset="0"/>
              </a:rPr>
              <a:t>, 230(1), 1–16. Data Assimilation.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  <a:hlinkClick r:id="rId13"/>
              </a:rPr>
              <a:t>https://doi.org/10.1016/j.physd.2006.09.017</a:t>
            </a:r>
            <a:r>
              <a:rPr lang="en-US" sz="1400" dirty="0">
                <a:effectLst/>
                <a:latin typeface="Calibri" panose="020F0502020204030204" pitchFamily="34" charset="0"/>
                <a:ea typeface="CMTT12"/>
                <a:cs typeface="Calibri" panose="020F0502020204030204" pitchFamily="34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2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A0CFA6-71E0-4E9B-9904-3FFD19D2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102510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rtist illustration of the X-59 in flight over water and land.">
            <a:extLst>
              <a:ext uri="{FF2B5EF4-FFF2-40B4-BE49-F238E27FC236}">
                <a16:creationId xmlns:a16="http://schemas.microsoft.com/office/drawing/2014/main" id="{8A4FCA6F-8A01-F828-4F3A-2CB4CEECF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981" r="20251"/>
          <a:stretch/>
        </p:blipFill>
        <p:spPr>
          <a:xfrm>
            <a:off x="6" y="994180"/>
            <a:ext cx="5786471" cy="588314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C1B565D-4FCF-F76B-97F9-925BFB4FA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Supplement: NASA is Building the X-59 Research Aircraft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1DC69D-0959-44F6-A903-D65886DAA42A}"/>
              </a:ext>
            </a:extLst>
          </p:cNvPr>
          <p:cNvGrpSpPr/>
          <p:nvPr/>
        </p:nvGrpSpPr>
        <p:grpSpPr>
          <a:xfrm>
            <a:off x="6704673" y="3943052"/>
            <a:ext cx="4685640" cy="2668727"/>
            <a:chOff x="6704673" y="3943052"/>
            <a:chExt cx="4685640" cy="2668727"/>
          </a:xfrm>
        </p:grpSpPr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C43DE84A-DB71-4346-B769-52C923CB0CAD}"/>
                </a:ext>
              </a:extLst>
            </p:cNvPr>
            <p:cNvSpPr txBox="1">
              <a:spLocks/>
            </p:cNvSpPr>
            <p:nvPr/>
          </p:nvSpPr>
          <p:spPr>
            <a:xfrm>
              <a:off x="6704673" y="3943052"/>
              <a:ext cx="3061030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200">
                  <a:latin typeface="+mn-lt"/>
                  <a:ea typeface="Montserrat" charset="0"/>
                  <a:cs typeface="Montserrat" charset="0"/>
                </a:rPr>
                <a:t>Length</a:t>
              </a:r>
            </a:p>
          </p:txBody>
        </p:sp>
        <p:cxnSp>
          <p:nvCxnSpPr>
            <p:cNvPr id="24" name="Straight Connector 23" descr="Gray line showing 100 feet.">
              <a:extLst>
                <a:ext uri="{FF2B5EF4-FFF2-40B4-BE49-F238E27FC236}">
                  <a16:creationId xmlns:a16="http://schemas.microsoft.com/office/drawing/2014/main" id="{5F4EA43B-F28A-964C-87E4-91C6A0A79CB3}"/>
                </a:ext>
              </a:extLst>
            </p:cNvPr>
            <p:cNvCxnSpPr/>
            <p:nvPr/>
          </p:nvCxnSpPr>
          <p:spPr>
            <a:xfrm>
              <a:off x="6796591" y="4258891"/>
              <a:ext cx="4442908" cy="0"/>
            </a:xfrm>
            <a:prstGeom prst="line">
              <a:avLst/>
            </a:prstGeom>
            <a:ln w="38100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 descr="Black line showing 99.7 feet long.">
              <a:extLst>
                <a:ext uri="{FF2B5EF4-FFF2-40B4-BE49-F238E27FC236}">
                  <a16:creationId xmlns:a16="http://schemas.microsoft.com/office/drawing/2014/main" id="{C412EC69-295A-2540-997A-A3DB8912875B}"/>
                </a:ext>
              </a:extLst>
            </p:cNvPr>
            <p:cNvCxnSpPr>
              <a:cxnSpLocks/>
            </p:cNvCxnSpPr>
            <p:nvPr/>
          </p:nvCxnSpPr>
          <p:spPr>
            <a:xfrm>
              <a:off x="6796591" y="4258891"/>
              <a:ext cx="43177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C4A0EC90-C2B4-0346-9F8F-82F63C9B6513}"/>
                </a:ext>
              </a:extLst>
            </p:cNvPr>
            <p:cNvSpPr txBox="1">
              <a:spLocks/>
            </p:cNvSpPr>
            <p:nvPr/>
          </p:nvSpPr>
          <p:spPr>
            <a:xfrm>
              <a:off x="10075225" y="4314613"/>
              <a:ext cx="1278575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100">
                  <a:latin typeface="+mn-lt"/>
                  <a:ea typeface="Montserrat" charset="0"/>
                  <a:cs typeface="Montserrat" charset="0"/>
                </a:rPr>
                <a:t>99.7 feet long</a:t>
              </a: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2BF408A4-95D6-AD4A-A621-A1918FA3FFE3}"/>
                </a:ext>
              </a:extLst>
            </p:cNvPr>
            <p:cNvSpPr txBox="1">
              <a:spLocks/>
            </p:cNvSpPr>
            <p:nvPr/>
          </p:nvSpPr>
          <p:spPr>
            <a:xfrm>
              <a:off x="6704673" y="4562187"/>
              <a:ext cx="3061030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200">
                  <a:latin typeface="+mn-lt"/>
                  <a:ea typeface="Montserrat" charset="0"/>
                  <a:cs typeface="Montserrat" charset="0"/>
                </a:rPr>
                <a:t>Width</a:t>
              </a:r>
            </a:p>
          </p:txBody>
        </p:sp>
        <p:cxnSp>
          <p:nvCxnSpPr>
            <p:cNvPr id="29" name="Straight Connector 28" descr="Gray line showing 100 feet wingspan.">
              <a:extLst>
                <a:ext uri="{FF2B5EF4-FFF2-40B4-BE49-F238E27FC236}">
                  <a16:creationId xmlns:a16="http://schemas.microsoft.com/office/drawing/2014/main" id="{7BA2EA9C-7C62-3549-A49A-34B3996BE721}"/>
                </a:ext>
              </a:extLst>
            </p:cNvPr>
            <p:cNvCxnSpPr/>
            <p:nvPr/>
          </p:nvCxnSpPr>
          <p:spPr>
            <a:xfrm>
              <a:off x="6796591" y="4878026"/>
              <a:ext cx="4442908" cy="0"/>
            </a:xfrm>
            <a:prstGeom prst="line">
              <a:avLst/>
            </a:prstGeom>
            <a:ln w="38100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 descr="Black line showing 29.5 feet wingspan.">
              <a:extLst>
                <a:ext uri="{FF2B5EF4-FFF2-40B4-BE49-F238E27FC236}">
                  <a16:creationId xmlns:a16="http://schemas.microsoft.com/office/drawing/2014/main" id="{7A96422F-AF48-314C-ACFA-2694F62B1766}"/>
                </a:ext>
              </a:extLst>
            </p:cNvPr>
            <p:cNvCxnSpPr>
              <a:cxnSpLocks/>
            </p:cNvCxnSpPr>
            <p:nvPr/>
          </p:nvCxnSpPr>
          <p:spPr>
            <a:xfrm>
              <a:off x="6796591" y="4878026"/>
              <a:ext cx="145697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B26F3163-8206-5740-8B87-544BFA465217}"/>
                </a:ext>
              </a:extLst>
            </p:cNvPr>
            <p:cNvSpPr txBox="1">
              <a:spLocks/>
            </p:cNvSpPr>
            <p:nvPr/>
          </p:nvSpPr>
          <p:spPr>
            <a:xfrm>
              <a:off x="7906280" y="4933748"/>
              <a:ext cx="1548893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100">
                  <a:latin typeface="+mn-lt"/>
                  <a:ea typeface="Montserrat" charset="0"/>
                  <a:cs typeface="Montserrat" charset="0"/>
                </a:rPr>
                <a:t>29.5 feet wingspan</a:t>
              </a:r>
            </a:p>
          </p:txBody>
        </p:sp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A94D4018-E5D3-BA4B-A753-A5C77499C6B3}"/>
                </a:ext>
              </a:extLst>
            </p:cNvPr>
            <p:cNvSpPr txBox="1">
              <a:spLocks/>
            </p:cNvSpPr>
            <p:nvPr/>
          </p:nvSpPr>
          <p:spPr>
            <a:xfrm>
              <a:off x="6704673" y="5277776"/>
              <a:ext cx="1548893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200">
                  <a:latin typeface="+mn-lt"/>
                  <a:ea typeface="Montserrat" charset="0"/>
                  <a:cs typeface="Montserrat" charset="0"/>
                </a:rPr>
                <a:t>Cruise Speed</a:t>
              </a:r>
            </a:p>
          </p:txBody>
        </p:sp>
        <p:cxnSp>
          <p:nvCxnSpPr>
            <p:cNvPr id="34" name="Straight Connector 33" descr="Gray line showing Mach 2.">
              <a:extLst>
                <a:ext uri="{FF2B5EF4-FFF2-40B4-BE49-F238E27FC236}">
                  <a16:creationId xmlns:a16="http://schemas.microsoft.com/office/drawing/2014/main" id="{A3ACE2AF-F4C6-334E-AD19-5C3E91AAEB7A}"/>
                </a:ext>
              </a:extLst>
            </p:cNvPr>
            <p:cNvCxnSpPr/>
            <p:nvPr/>
          </p:nvCxnSpPr>
          <p:spPr>
            <a:xfrm>
              <a:off x="6796591" y="5593615"/>
              <a:ext cx="4442908" cy="0"/>
            </a:xfrm>
            <a:prstGeom prst="line">
              <a:avLst/>
            </a:prstGeom>
            <a:ln w="38100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 descr="Black line showing Mach 1.4">
              <a:extLst>
                <a:ext uri="{FF2B5EF4-FFF2-40B4-BE49-F238E27FC236}">
                  <a16:creationId xmlns:a16="http://schemas.microsoft.com/office/drawing/2014/main" id="{4E23535F-1030-C04D-9BAA-B68E724A0B09}"/>
                </a:ext>
              </a:extLst>
            </p:cNvPr>
            <p:cNvCxnSpPr>
              <a:cxnSpLocks/>
            </p:cNvCxnSpPr>
            <p:nvPr/>
          </p:nvCxnSpPr>
          <p:spPr>
            <a:xfrm>
              <a:off x="6796591" y="5593615"/>
              <a:ext cx="19228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5639DA15-5832-9147-BF63-8A275B619CE1}"/>
                </a:ext>
              </a:extLst>
            </p:cNvPr>
            <p:cNvSpPr txBox="1">
              <a:spLocks/>
            </p:cNvSpPr>
            <p:nvPr/>
          </p:nvSpPr>
          <p:spPr>
            <a:xfrm>
              <a:off x="8425983" y="5649337"/>
              <a:ext cx="940188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100">
                  <a:latin typeface="+mn-lt"/>
                  <a:ea typeface="Montserrat" charset="0"/>
                  <a:cs typeface="Montserrat" charset="0"/>
                </a:rPr>
                <a:t>Mach 1.4</a:t>
              </a:r>
            </a:p>
          </p:txBody>
        </p:sp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42738BAA-91FF-335C-15C9-8A03ACD5A42E}"/>
                </a:ext>
              </a:extLst>
            </p:cNvPr>
            <p:cNvSpPr txBox="1">
              <a:spLocks/>
            </p:cNvSpPr>
            <p:nvPr/>
          </p:nvSpPr>
          <p:spPr>
            <a:xfrm>
              <a:off x="6704673" y="5963576"/>
              <a:ext cx="1503156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200">
                  <a:latin typeface="+mn-lt"/>
                  <a:ea typeface="Montserrat" charset="0"/>
                  <a:cs typeface="Montserrat" charset="0"/>
                </a:rPr>
                <a:t>Cruise Altitude</a:t>
              </a:r>
            </a:p>
          </p:txBody>
        </p:sp>
        <p:cxnSp>
          <p:nvCxnSpPr>
            <p:cNvPr id="42" name="Straight Connector 41" descr="Gray line showing 60,000 feet.">
              <a:extLst>
                <a:ext uri="{FF2B5EF4-FFF2-40B4-BE49-F238E27FC236}">
                  <a16:creationId xmlns:a16="http://schemas.microsoft.com/office/drawing/2014/main" id="{1A56604A-C3F6-0944-652D-E193245B870D}"/>
                </a:ext>
              </a:extLst>
            </p:cNvPr>
            <p:cNvCxnSpPr/>
            <p:nvPr/>
          </p:nvCxnSpPr>
          <p:spPr>
            <a:xfrm>
              <a:off x="6796591" y="6279415"/>
              <a:ext cx="4442908" cy="0"/>
            </a:xfrm>
            <a:prstGeom prst="line">
              <a:avLst/>
            </a:prstGeom>
            <a:ln w="38100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 descr="Black line showing 55,000 feet.">
              <a:extLst>
                <a:ext uri="{FF2B5EF4-FFF2-40B4-BE49-F238E27FC236}">
                  <a16:creationId xmlns:a16="http://schemas.microsoft.com/office/drawing/2014/main" id="{2F65A241-0574-FB39-F7D3-3B51C75B743B}"/>
                </a:ext>
              </a:extLst>
            </p:cNvPr>
            <p:cNvCxnSpPr>
              <a:cxnSpLocks/>
            </p:cNvCxnSpPr>
            <p:nvPr/>
          </p:nvCxnSpPr>
          <p:spPr>
            <a:xfrm>
              <a:off x="6796591" y="6279415"/>
              <a:ext cx="391792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B0A33F1B-A7F3-1735-1DE7-C52EEE18A4DF}"/>
                </a:ext>
              </a:extLst>
            </p:cNvPr>
            <p:cNvSpPr txBox="1">
              <a:spLocks/>
            </p:cNvSpPr>
            <p:nvPr/>
          </p:nvSpPr>
          <p:spPr>
            <a:xfrm>
              <a:off x="10450125" y="6335137"/>
              <a:ext cx="940188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100">
                  <a:latin typeface="+mn-lt"/>
                  <a:ea typeface="Montserrat" charset="0"/>
                  <a:cs typeface="Montserrat" charset="0"/>
                </a:rPr>
                <a:t>55,000 feet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0DEF7C5-A8FA-4966-9F7C-2CFEB347BE1D}"/>
              </a:ext>
            </a:extLst>
          </p:cNvPr>
          <p:cNvSpPr txBox="1"/>
          <p:nvPr/>
        </p:nvSpPr>
        <p:spPr>
          <a:xfrm>
            <a:off x="66177" y="6611779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Credit: Lockheed Martin</a:t>
            </a:r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34397EDE-640A-4855-A1A4-81A5C94956AD}"/>
              </a:ext>
            </a:extLst>
          </p:cNvPr>
          <p:cNvSpPr txBox="1">
            <a:spLocks/>
          </p:cNvSpPr>
          <p:nvPr/>
        </p:nvSpPr>
        <p:spPr>
          <a:xfrm>
            <a:off x="6096000" y="1162197"/>
            <a:ext cx="5994400" cy="2382659"/>
          </a:xfrm>
          <a:prstGeom prst="rect">
            <a:avLst/>
          </a:prstGeom>
        </p:spPr>
        <p:txBody>
          <a:bodyPr/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charset="2"/>
              <a:buChar char="Ø"/>
              <a:defRPr sz="2400" b="1" kern="1200">
                <a:solidFill>
                  <a:schemeClr val="tx1"/>
                </a:solidFill>
                <a:latin typeface="+mn-lt"/>
                <a:ea typeface="ヒラギノ角ゴ Pro W3" pitchFamily="-109" charset="-128"/>
                <a:cs typeface="ヒラギノ角ゴ Pro W3" pitchFamily="-109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ヒラギノ角ゴ Pro W3" pitchFamily="-109" charset="-128"/>
                <a:cs typeface="ヒラギノ角ゴ Pro W3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ヒラギノ角ゴ Pro W3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ヒラギノ角ゴ Pro W3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Flights will confirm that a full-scale supersonic aircraft can produce just a gentle sonic “thump”</a:t>
            </a:r>
          </a:p>
          <a:p>
            <a:r>
              <a:rPr lang="en-US"/>
              <a:t>Key data will be gathered on public perception of quiet supersonic flights in several cities across the nation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21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6B9B06A4-51D1-4EF9-830F-9468BB82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32830"/>
            <a:ext cx="10212939" cy="869993"/>
          </a:xfrm>
        </p:spPr>
        <p:txBody>
          <a:bodyPr/>
          <a:lstStyle/>
          <a:p>
            <a:r>
              <a:rPr lang="en-US"/>
              <a:t>Supplement: X-59 Design Features</a:t>
            </a:r>
            <a:br>
              <a:rPr lang="en-US"/>
            </a:br>
            <a:r>
              <a:rPr lang="en-US" sz="2000" i="1"/>
              <a:t>Quiet design approaches adapted for a unique flight demonstrator</a:t>
            </a:r>
            <a:endParaRPr lang="en-US" i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43BC02-1C6F-4B79-9C82-FE08CB29E052}"/>
              </a:ext>
            </a:extLst>
          </p:cNvPr>
          <p:cNvGrpSpPr/>
          <p:nvPr/>
        </p:nvGrpSpPr>
        <p:grpSpPr>
          <a:xfrm>
            <a:off x="-1" y="1106424"/>
            <a:ext cx="12192001" cy="5751576"/>
            <a:chOff x="-1" y="877824"/>
            <a:chExt cx="12192001" cy="5751576"/>
          </a:xfrm>
        </p:grpSpPr>
        <p:pic>
          <p:nvPicPr>
            <p:cNvPr id="21" name="Picture 20" descr="A picture containing sky, outdoor, plane, airplane&#10;&#10;Description automatically generated">
              <a:extLst>
                <a:ext uri="{FF2B5EF4-FFF2-40B4-BE49-F238E27FC236}">
                  <a16:creationId xmlns:a16="http://schemas.microsoft.com/office/drawing/2014/main" id="{1E112CF7-DD8E-4866-A624-B1D72B2BF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517" r="478" b="10882"/>
            <a:stretch/>
          </p:blipFill>
          <p:spPr>
            <a:xfrm>
              <a:off x="-1" y="877824"/>
              <a:ext cx="12192001" cy="5751576"/>
            </a:xfrm>
            <a:prstGeom prst="rect">
              <a:avLst/>
            </a:prstGeom>
          </p:spPr>
        </p:pic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D252160E-2595-4698-8AB8-69F535A2287F}"/>
                </a:ext>
              </a:extLst>
            </p:cNvPr>
            <p:cNvSpPr txBox="1">
              <a:spLocks/>
            </p:cNvSpPr>
            <p:nvPr/>
          </p:nvSpPr>
          <p:spPr>
            <a:xfrm>
              <a:off x="6202330" y="3863246"/>
              <a:ext cx="4024449" cy="71222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Char char="-"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Char char="-"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sz="1400">
                  <a:solidFill>
                    <a:srgbClr val="FFFFFF"/>
                  </a:solidFill>
                  <a:latin typeface="+mn-lt"/>
                </a:rPr>
                <a:t>F-16 landing gear and other systems from high performance aircraft minimize qualification cost and schedule</a:t>
              </a:r>
            </a:p>
          </p:txBody>
        </p:sp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id="{40EB2CF6-5324-4051-907D-488F47D25622}"/>
                </a:ext>
              </a:extLst>
            </p:cNvPr>
            <p:cNvSpPr txBox="1">
              <a:spLocks/>
            </p:cNvSpPr>
            <p:nvPr/>
          </p:nvSpPr>
          <p:spPr>
            <a:xfrm>
              <a:off x="8026316" y="2193802"/>
              <a:ext cx="2359849" cy="58781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Fixed canard for nose-up trim at low-boom design point</a:t>
              </a:r>
            </a:p>
          </p:txBody>
        </p:sp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5B684150-BD12-4AC2-A9D3-5D050C4391FA}"/>
                </a:ext>
              </a:extLst>
            </p:cNvPr>
            <p:cNvSpPr txBox="1">
              <a:spLocks/>
            </p:cNvSpPr>
            <p:nvPr/>
          </p:nvSpPr>
          <p:spPr>
            <a:xfrm>
              <a:off x="3398802" y="1733560"/>
              <a:ext cx="2569811" cy="76199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1400">
                  <a:latin typeface="+mn-lt"/>
                  <a:cs typeface="Calibri" panose="020F0502020204030204" pitchFamily="34" charset="0"/>
                </a:rPr>
                <a:t>T-38 aft canopy and ejection seat minimizes qualification cost and schedule</a:t>
              </a:r>
            </a:p>
          </p:txBody>
        </p:sp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7BC743CF-46D3-42BA-92EB-C1EF8FCD65CF}"/>
                </a:ext>
              </a:extLst>
            </p:cNvPr>
            <p:cNvSpPr txBox="1">
              <a:spLocks/>
            </p:cNvSpPr>
            <p:nvPr/>
          </p:nvSpPr>
          <p:spPr>
            <a:xfrm>
              <a:off x="6670695" y="3076496"/>
              <a:ext cx="3768635" cy="58781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Large, unitized skins reduce parts count and manufacturing cost</a:t>
              </a: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29BA5DF2-0C80-4200-94E5-E8C0AB00CB90}"/>
                </a:ext>
              </a:extLst>
            </p:cNvPr>
            <p:cNvSpPr txBox="1">
              <a:spLocks/>
            </p:cNvSpPr>
            <p:nvPr/>
          </p:nvSpPr>
          <p:spPr>
            <a:xfrm>
              <a:off x="8845264" y="1609229"/>
              <a:ext cx="2893395" cy="58781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Long nose to shape forward shock</a:t>
              </a:r>
            </a:p>
          </p:txBody>
        </p:sp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7F6A4F68-45DF-426F-8DDD-2FA218D8B629}"/>
                </a:ext>
              </a:extLst>
            </p:cNvPr>
            <p:cNvSpPr txBox="1">
              <a:spLocks/>
            </p:cNvSpPr>
            <p:nvPr/>
          </p:nvSpPr>
          <p:spPr>
            <a:xfrm>
              <a:off x="5704225" y="4827702"/>
              <a:ext cx="2865288" cy="58781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Wing shielding minimizes impact of inlet spillage on sonic boom</a:t>
              </a:r>
            </a:p>
          </p:txBody>
        </p:sp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98A9A324-EB18-43B0-B063-7F917C9978E1}"/>
                </a:ext>
              </a:extLst>
            </p:cNvPr>
            <p:cNvSpPr txBox="1">
              <a:spLocks/>
            </p:cNvSpPr>
            <p:nvPr/>
          </p:nvSpPr>
          <p:spPr>
            <a:xfrm>
              <a:off x="4213640" y="1104102"/>
              <a:ext cx="2585855" cy="58781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External and forward vision systems for forward visibility</a:t>
              </a:r>
            </a:p>
          </p:txBody>
        </p:sp>
        <p:sp>
          <p:nvSpPr>
            <p:cNvPr id="31" name="Subtitle 2">
              <a:extLst>
                <a:ext uri="{FF2B5EF4-FFF2-40B4-BE49-F238E27FC236}">
                  <a16:creationId xmlns:a16="http://schemas.microsoft.com/office/drawing/2014/main" id="{05C6621A-73C5-402A-8ACB-FC0EF9DF8862}"/>
                </a:ext>
              </a:extLst>
            </p:cNvPr>
            <p:cNvSpPr txBox="1">
              <a:spLocks/>
            </p:cNvSpPr>
            <p:nvPr/>
          </p:nvSpPr>
          <p:spPr>
            <a:xfrm>
              <a:off x="377085" y="5125806"/>
              <a:ext cx="2379348" cy="7028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Single GE-F414 engine with standard nozzle  minimizes cost and schedule</a:t>
              </a:r>
            </a:p>
          </p:txBody>
        </p:sp>
        <p:sp>
          <p:nvSpPr>
            <p:cNvPr id="32" name="Subtitle 2">
              <a:extLst>
                <a:ext uri="{FF2B5EF4-FFF2-40B4-BE49-F238E27FC236}">
                  <a16:creationId xmlns:a16="http://schemas.microsoft.com/office/drawing/2014/main" id="{5739A1C4-C000-4C9D-B43C-F20BDEB2D338}"/>
                </a:ext>
              </a:extLst>
            </p:cNvPr>
            <p:cNvSpPr txBox="1">
              <a:spLocks/>
            </p:cNvSpPr>
            <p:nvPr/>
          </p:nvSpPr>
          <p:spPr>
            <a:xfrm>
              <a:off x="1021271" y="3817526"/>
              <a:ext cx="1429015" cy="58781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T-tail minimizes aft shock</a:t>
              </a:r>
            </a:p>
          </p:txBody>
        </p:sp>
        <p:sp>
          <p:nvSpPr>
            <p:cNvPr id="33" name="Subtitle 2">
              <a:extLst>
                <a:ext uri="{FF2B5EF4-FFF2-40B4-BE49-F238E27FC236}">
                  <a16:creationId xmlns:a16="http://schemas.microsoft.com/office/drawing/2014/main" id="{1D11FDEE-E643-439F-B22A-71FACE99C33B}"/>
                </a:ext>
              </a:extLst>
            </p:cNvPr>
            <p:cNvSpPr txBox="1">
              <a:spLocks/>
            </p:cNvSpPr>
            <p:nvPr/>
          </p:nvSpPr>
          <p:spPr>
            <a:xfrm>
              <a:off x="3169808" y="5359161"/>
              <a:ext cx="2569810" cy="7028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1400">
                  <a:latin typeface="+mn-lt"/>
                  <a:cs typeface="Calibri" panose="020F0502020204030204" pitchFamily="34" charset="0"/>
                </a:rPr>
                <a:t>Conventional tail arrangement simplifies stability and control considerations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B5A40A-62E2-4C5C-9B47-248FBD51D64D}"/>
                </a:ext>
              </a:extLst>
            </p:cNvPr>
            <p:cNvGrpSpPr/>
            <p:nvPr/>
          </p:nvGrpSpPr>
          <p:grpSpPr>
            <a:xfrm>
              <a:off x="229947" y="1062987"/>
              <a:ext cx="2002250" cy="1903497"/>
              <a:chOff x="333269" y="1281242"/>
              <a:chExt cx="2497975" cy="240179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BA35F85-2BCB-43A7-8393-3A5661101814}"/>
                  </a:ext>
                </a:extLst>
              </p:cNvPr>
              <p:cNvSpPr/>
              <p:nvPr/>
            </p:nvSpPr>
            <p:spPr>
              <a:xfrm>
                <a:off x="333269" y="1281242"/>
                <a:ext cx="2497975" cy="2401795"/>
              </a:xfrm>
              <a:prstGeom prst="ellipse">
                <a:avLst/>
              </a:prstGeom>
              <a:solidFill>
                <a:srgbClr val="92B143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1"/>
                <a:endParaRPr 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FD767A1-3044-4AAD-B8B3-560427AF89AD}"/>
                  </a:ext>
                </a:extLst>
              </p:cNvPr>
              <p:cNvSpPr txBox="1"/>
              <p:nvPr/>
            </p:nvSpPr>
            <p:spPr>
              <a:xfrm>
                <a:off x="436311" y="1459641"/>
                <a:ext cx="2291892" cy="204499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5715" algn="ctr" hangingPunct="1"/>
                <a:r>
                  <a:rPr lang="en-US" sz="1600" b="1" kern="1200">
                    <a:latin typeface="Helvetica"/>
                    <a:ea typeface="Arial" charset="0"/>
                    <a:cs typeface="Arial"/>
                  </a:rPr>
                  <a:t>X-plane approach that meets key requirements in </a:t>
                </a:r>
                <a:r>
                  <a:rPr lang="en-US" sz="1600" b="1">
                    <a:latin typeface="Helvetica"/>
                    <a:ea typeface="Arial" charset="0"/>
                    <a:cs typeface="Arial"/>
                  </a:rPr>
                  <a:t>a </a:t>
                </a:r>
                <a:r>
                  <a:rPr lang="en-US" sz="1600" b="1" kern="1200">
                    <a:latin typeface="Helvetica"/>
                    <a:ea typeface="Arial" charset="0"/>
                    <a:cs typeface="Arial"/>
                  </a:rPr>
                  <a:t>cost-effective design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FB0BD91-E08D-4E4A-9732-2C45EF9650BE}"/>
                </a:ext>
              </a:extLst>
            </p:cNvPr>
            <p:cNvSpPr txBox="1"/>
            <p:nvPr/>
          </p:nvSpPr>
          <p:spPr>
            <a:xfrm>
              <a:off x="9607051" y="6390871"/>
              <a:ext cx="176202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>
                  <a:solidFill>
                    <a:schemeClr val="bg1"/>
                  </a:solidFill>
                  <a:latin typeface="Helvetica" pitchFamily="2" charset="0"/>
                </a:rPr>
                <a:t>Image Credit: Lockheed Martin</a:t>
              </a:r>
            </a:p>
          </p:txBody>
        </p:sp>
      </p:grp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084FA70A-E0D5-419E-8EA0-E8053D0607EB}"/>
              </a:ext>
            </a:extLst>
          </p:cNvPr>
          <p:cNvSpPr txBox="1">
            <a:spLocks/>
          </p:cNvSpPr>
          <p:nvPr/>
        </p:nvSpPr>
        <p:spPr>
          <a:xfrm>
            <a:off x="11738658" y="6629400"/>
            <a:ext cx="351741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FB118B9-ACBC-CA4C-BCF4-8262FFC0A5D8}" type="slidenum">
              <a:rPr lang="en-US" altLang="en-US" smtClean="0">
                <a:solidFill>
                  <a:schemeClr val="bg1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39799A-23B0-4A4A-BB35-F8F863D0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Sonic Boom Moves With The Aircraft</a:t>
            </a:r>
          </a:p>
        </p:txBody>
      </p:sp>
      <p:pic>
        <p:nvPicPr>
          <p:cNvPr id="6" name="Flyover_carpet_V13">
            <a:hlinkClick r:id="" action="ppaction://media"/>
            <a:extLst>
              <a:ext uri="{FF2B5EF4-FFF2-40B4-BE49-F238E27FC236}">
                <a16:creationId xmlns:a16="http://schemas.microsoft.com/office/drawing/2014/main" id="{E9A217F7-271F-462E-A161-B47E902A94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1275" y="1220788"/>
            <a:ext cx="9567863" cy="5381625"/>
          </a:xfrm>
        </p:spPr>
      </p:pic>
    </p:spTree>
    <p:extLst>
      <p:ext uri="{BB962C8B-B14F-4D97-AF65-F5344CB8AC3E}">
        <p14:creationId xmlns:p14="http://schemas.microsoft.com/office/powerpoint/2010/main" val="319336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3226CA-4B9E-41FC-F8CB-7095FFD002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01600" y="5078918"/>
            <a:ext cx="11988800" cy="1118587"/>
          </a:xfrm>
        </p:spPr>
        <p:txBody>
          <a:bodyPr/>
          <a:lstStyle/>
          <a:p>
            <a:r>
              <a:rPr lang="en-US" sz="2670" b="1"/>
              <a:t>Data from </a:t>
            </a:r>
            <a:r>
              <a:rPr lang="en-US" sz="2670" b="1" err="1"/>
              <a:t>Quesst</a:t>
            </a:r>
            <a:r>
              <a:rPr lang="en-US" sz="2670" b="1"/>
              <a:t> mission will</a:t>
            </a:r>
            <a:r>
              <a:rPr lang="en-US" sz="2670"/>
              <a:t> </a:t>
            </a:r>
            <a:r>
              <a:rPr lang="en-US" sz="2670" b="1"/>
              <a:t>inform regulation of civil supersonic flight overland</a:t>
            </a:r>
          </a:p>
          <a:p>
            <a:r>
              <a:rPr lang="en-US" sz="2670"/>
              <a:t>Federal Aviation Regulations: </a:t>
            </a:r>
            <a:r>
              <a:rPr lang="da-DK" sz="267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14 C.F.R.§91.817</a:t>
            </a:r>
            <a:r>
              <a:rPr lang="en-US" sz="2670">
                <a:solidFill>
                  <a:schemeClr val="accent5"/>
                </a:solidFill>
              </a:rPr>
              <a:t> </a:t>
            </a:r>
            <a:r>
              <a:rPr lang="en-US" sz="2670"/>
              <a:t>Civil Aircraft Sonic Boom</a:t>
            </a:r>
            <a:endParaRPr lang="en-US" sz="267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1F0BA2-E1CE-DD4B-45A1-F3B6209B5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Overland Civil Supersonic Flight Prohibited Since 1973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E4E3FA-6D8F-AEE0-4E3A-11636A059F9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23509" y="1993393"/>
            <a:ext cx="11866891" cy="3248900"/>
            <a:chOff x="162554" y="1804550"/>
            <a:chExt cx="11866891" cy="3248900"/>
          </a:xfrm>
        </p:grpSpPr>
        <p:pic>
          <p:nvPicPr>
            <p:cNvPr id="14" name="Picture Placeholder 28" descr="Suburb of the USA taken from a height of trees and houses.">
              <a:extLst>
                <a:ext uri="{FF2B5EF4-FFF2-40B4-BE49-F238E27FC236}">
                  <a16:creationId xmlns:a16="http://schemas.microsoft.com/office/drawing/2014/main" id="{9E886FF6-369F-ADD6-533F-E10410B2A27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1" b="91"/>
            <a:stretch/>
          </p:blipFill>
          <p:spPr>
            <a:xfrm>
              <a:off x="8212830" y="1804553"/>
              <a:ext cx="3656470" cy="23173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495B417-42CC-2619-64A2-19E26BA27CE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60865" y="4350874"/>
              <a:ext cx="3782057" cy="702576"/>
              <a:chOff x="261769" y="3954656"/>
              <a:chExt cx="3782057" cy="70257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0D7D92-966A-04D0-1788-5FD53694658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7259" y="3954656"/>
                <a:ext cx="364656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/>
                  <a:t>Build and Test X-59</a:t>
                </a:r>
                <a:endParaRPr lang="en-US" b="1" i="1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C7FC0D-B6B9-5BDF-5F0A-5956C49F3D2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61769" y="4318678"/>
                <a:ext cx="364656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0F6B86F-3991-4474-5EB2-0343D1750CA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12830" y="4345564"/>
              <a:ext cx="3816615" cy="707886"/>
              <a:chOff x="8254886" y="3949346"/>
              <a:chExt cx="3751186" cy="70788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64D94C-1CB7-D3B4-3196-19D62CAF628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1663" y="3949346"/>
                <a:ext cx="31802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/>
                  <a:t>Community Studies</a:t>
                </a:r>
                <a:endParaRPr lang="en-US" b="1" i="1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EC3A323-DFD6-AAF9-5D83-75E2C132470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54886" y="4318678"/>
                <a:ext cx="375118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0165271-35A2-3135-20EE-7745E0AACF2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412592" y="1804550"/>
              <a:ext cx="3660334" cy="3248900"/>
              <a:chOff x="4320056" y="1408332"/>
              <a:chExt cx="3660334" cy="324890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C7CBEBA-669E-4A32-3058-87798FB2A61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320056" y="3949346"/>
                <a:ext cx="3542137" cy="707886"/>
                <a:chOff x="4108555" y="3949346"/>
                <a:chExt cx="3542137" cy="707886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9E79D43-CB3D-E814-BE8A-495A067CDC22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91195" y="3949346"/>
                  <a:ext cx="297685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b="1"/>
                    <a:t>Acoustic Validation</a:t>
                  </a:r>
                  <a:endParaRPr lang="en-US" b="1" i="1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302178C-CD5A-8B70-ECEA-5EC1C634B776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08555" y="4318678"/>
                  <a:ext cx="3542137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E970B7B-B2D5-EC4F-D7F8-D662FA121B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4"/>
              <a:srcRect l="11667" r="40798"/>
              <a:stretch/>
            </p:blipFill>
            <p:spPr>
              <a:xfrm rot="5400000">
                <a:off x="4993560" y="738864"/>
                <a:ext cx="2317362" cy="365629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26" name="Picture 25" descr="A jet flying in the sky&#10;&#10;Description automatically generated with low confidence">
              <a:extLst>
                <a:ext uri="{FF2B5EF4-FFF2-40B4-BE49-F238E27FC236}">
                  <a16:creationId xmlns:a16="http://schemas.microsoft.com/office/drawing/2014/main" id="{B12811A9-3664-75F4-6A2D-90B48BE3834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07" b="2436"/>
            <a:stretch/>
          </p:blipFill>
          <p:spPr>
            <a:xfrm>
              <a:off x="162554" y="1804550"/>
              <a:ext cx="4114170" cy="23183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418A43-F444-C8F8-F9B4-D17F51DCEF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9639" y="3850267"/>
              <a:ext cx="21561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/>
                <a:t>Image Credit: Lockheed Martin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CEBAD72-900F-1473-1846-ABBD1A6726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02667" y="1382584"/>
            <a:ext cx="400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The NASA </a:t>
            </a:r>
            <a:r>
              <a:rPr lang="en-US" sz="2800" b="1" err="1"/>
              <a:t>Quesst</a:t>
            </a:r>
            <a:r>
              <a:rPr lang="en-US" sz="2800" b="1"/>
              <a:t> Mission</a:t>
            </a:r>
          </a:p>
        </p:txBody>
      </p:sp>
    </p:spTree>
    <p:extLst>
      <p:ext uri="{BB962C8B-B14F-4D97-AF65-F5344CB8AC3E}">
        <p14:creationId xmlns:p14="http://schemas.microsoft.com/office/powerpoint/2010/main" val="2774009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D14BA4-7945-F51F-599B-D944D622F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pPr marL="342265" indent="-342265"/>
            <a:r>
              <a:rPr lang="en-US" sz="2650" dirty="0">
                <a:ea typeface="ヒラギノ角ゴ Pro W3"/>
              </a:rPr>
              <a:t>Potential for measurement error</a:t>
            </a:r>
          </a:p>
          <a:p>
            <a:pPr marL="742315" lvl="1" indent="-285115"/>
            <a:r>
              <a:rPr lang="en-US" sz="2400" i="1" dirty="0">
                <a:ea typeface="ヒラギノ角ゴ Pro W3"/>
              </a:rPr>
              <a:t>Estimate doses </a:t>
            </a:r>
            <a:r>
              <a:rPr lang="en-US" sz="2400" dirty="0">
                <a:ea typeface="ヒラギノ角ゴ Pro W3"/>
              </a:rPr>
              <a:t>by Kalman filter (</a:t>
            </a:r>
            <a:r>
              <a:rPr lang="en-US" sz="2400" dirty="0" err="1">
                <a:ea typeface="ヒラギノ角ゴ Pro W3"/>
              </a:rPr>
              <a:t>Lympany</a:t>
            </a:r>
            <a:r>
              <a:rPr lang="en-US" sz="2400" dirty="0">
                <a:ea typeface="ヒラギノ角ゴ Pro W3"/>
              </a:rPr>
              <a:t> et al. 2022a,b; Klos 2020)</a:t>
            </a:r>
          </a:p>
          <a:p>
            <a:pPr marL="742315" lvl="1" indent="-285115"/>
            <a:r>
              <a:rPr lang="en-US" sz="2400" i="1" dirty="0">
                <a:ea typeface="ヒラギノ角ゴ Pro W3"/>
              </a:rPr>
              <a:t>Predictive performance</a:t>
            </a:r>
            <a:r>
              <a:rPr lang="en-US" sz="2400" dirty="0">
                <a:ea typeface="ヒラギノ角ゴ Pro W3"/>
              </a:rPr>
              <a:t> of physics-based model (Doebler et al. 2023)</a:t>
            </a:r>
          </a:p>
          <a:p>
            <a:pPr marL="742315" lvl="1" indent="-285115"/>
            <a:r>
              <a:rPr lang="en-US" sz="2400" i="1" dirty="0">
                <a:ea typeface="ヒラギノ角ゴ Pro W3"/>
              </a:rPr>
              <a:t>Estimate outdoor</a:t>
            </a:r>
            <a:r>
              <a:rPr lang="en-US" sz="2400" dirty="0">
                <a:ea typeface="ヒラギノ角ゴ Pro W3"/>
              </a:rPr>
              <a:t> noise levels (transmission loss; ambient levels)</a:t>
            </a:r>
          </a:p>
          <a:p>
            <a:pPr marL="342265" indent="-342265"/>
            <a:endParaRPr lang="en-US" sz="2670" dirty="0"/>
          </a:p>
          <a:p>
            <a:pPr marL="342265" indent="-342265"/>
            <a:r>
              <a:rPr lang="en-US" sz="2650" dirty="0">
                <a:ea typeface="ヒラギノ角ゴ Pro W3"/>
              </a:rPr>
              <a:t>Potential estimates of dose uncertainty</a:t>
            </a:r>
          </a:p>
          <a:p>
            <a:pPr marL="742315" lvl="1" indent="-285115"/>
            <a:r>
              <a:rPr lang="en-US" sz="2250" dirty="0">
                <a:ea typeface="ヒラギノ角ゴ Pro W3"/>
              </a:rPr>
              <a:t>Acoustic validation phase</a:t>
            </a:r>
          </a:p>
          <a:p>
            <a:pPr marL="742315" lvl="1" indent="-285115"/>
            <a:r>
              <a:rPr lang="en-US" sz="2250" dirty="0">
                <a:ea typeface="ヒラギノ角ゴ Pro W3"/>
              </a:rPr>
              <a:t>Local estimated variances as outputs of Kalman filter</a:t>
            </a:r>
          </a:p>
          <a:p>
            <a:pPr marL="742315" lvl="1" indent="-285115"/>
            <a:endParaRPr lang="en-US" sz="2270" dirty="0"/>
          </a:p>
          <a:p>
            <a:pPr marL="342265" indent="-342265"/>
            <a:r>
              <a:rPr lang="en-US" sz="2650" dirty="0">
                <a:ea typeface="ヒラギノ角ゴ Pro W3"/>
              </a:rPr>
              <a:t>Impacts of measurement error</a:t>
            </a:r>
          </a:p>
          <a:p>
            <a:pPr marL="742315" lvl="1" indent="-285115"/>
            <a:r>
              <a:rPr lang="en-US" sz="2250" dirty="0">
                <a:ea typeface="ヒラギノ角ゴ Pro W3"/>
              </a:rPr>
              <a:t>Nominal 17 dB-wide dose range (Doebler and </a:t>
            </a:r>
            <a:r>
              <a:rPr lang="en-US" sz="2250" dirty="0" err="1">
                <a:ea typeface="ヒラギノ角ゴ Pro W3"/>
              </a:rPr>
              <a:t>Loubeau</a:t>
            </a:r>
            <a:r>
              <a:rPr lang="en-US" sz="2250" dirty="0">
                <a:ea typeface="ヒラギノ角ゴ Pro W3"/>
              </a:rPr>
              <a:t> 2023)</a:t>
            </a:r>
            <a:endParaRPr lang="en-US" sz="2250" dirty="0"/>
          </a:p>
          <a:p>
            <a:pPr marL="742315" lvl="1" indent="-285115"/>
            <a:r>
              <a:rPr lang="en-US" sz="2250" dirty="0">
                <a:ea typeface="ヒラギノ角ゴ Pro W3"/>
              </a:rPr>
              <a:t>Diminished utility of dose-response model for policy making</a:t>
            </a:r>
          </a:p>
          <a:p>
            <a:pPr marL="742315" lvl="1" indent="-285115"/>
            <a:endParaRPr lang="en-US" sz="2270" dirty="0"/>
          </a:p>
          <a:p>
            <a:pPr marL="742315" lvl="1" indent="-285115"/>
            <a:endParaRPr lang="en-US" sz="2270" dirty="0"/>
          </a:p>
          <a:p>
            <a:pPr marL="742315" lvl="1" indent="-285115"/>
            <a:endParaRPr lang="en-US" sz="227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DB9B8F-1E0F-7FDD-214F-C12368C79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Covariate Measurement Error in Future </a:t>
            </a:r>
            <a:r>
              <a:rPr lang="en-US" sz="3200" dirty="0" err="1"/>
              <a:t>Quesst</a:t>
            </a:r>
            <a:r>
              <a:rPr lang="en-US" sz="3200" dirty="0"/>
              <a:t>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42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8D8B2F-4D6D-A7A3-9E4E-D236C0611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Waveforms and Sonic Boom Perception and Response</a:t>
            </a:r>
          </a:p>
        </p:txBody>
      </p:sp>
      <p:pic>
        <p:nvPicPr>
          <p:cNvPr id="18" name="Content Placeholder 17" descr="Chart, histogram&#10;&#10;Description automatically generated">
            <a:extLst>
              <a:ext uri="{FF2B5EF4-FFF2-40B4-BE49-F238E27FC236}">
                <a16:creationId xmlns:a16="http://schemas.microsoft.com/office/drawing/2014/main" id="{829130B6-435A-43FB-BD6B-AC86AAE0C5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89" y="1234200"/>
            <a:ext cx="4804476" cy="4891964"/>
          </a:xfrm>
          <a:ln>
            <a:solidFill>
              <a:schemeClr val="tx1"/>
            </a:solidFill>
          </a:ln>
        </p:spPr>
      </p:pic>
      <p:pic>
        <p:nvPicPr>
          <p:cNvPr id="7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221BA316-FF77-968D-955A-90D1CDC2B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982" y="1234200"/>
            <a:ext cx="4973905" cy="4891963"/>
          </a:xfr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5C740E-B3C1-CA62-D461-4A05233EA939}"/>
              </a:ext>
            </a:extLst>
          </p:cNvPr>
          <p:cNvSpPr txBox="1"/>
          <p:nvPr/>
        </p:nvSpPr>
        <p:spPr>
          <a:xfrm>
            <a:off x="255931" y="6261297"/>
            <a:ext cx="130326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/>
              <a:t>Test procedures (Page et al. 2014); naïve models (Lee et al. 2019, 2020)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2863B9-2484-060E-D4BB-4F8318D63A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5210" y="1642369"/>
            <a:ext cx="1038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Highly</a:t>
            </a:r>
          </a:p>
          <a:p>
            <a:pPr algn="ctr"/>
            <a:r>
              <a:rPr lang="en-US" b="1"/>
              <a:t>Annoyed</a:t>
            </a:r>
          </a:p>
        </p:txBody>
      </p:sp>
    </p:spTree>
    <p:extLst>
      <p:ext uri="{BB962C8B-B14F-4D97-AF65-F5344CB8AC3E}">
        <p14:creationId xmlns:p14="http://schemas.microsoft.com/office/powerpoint/2010/main" val="2858835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3EE45E-8F35-1A40-E0F8-FECF4E6F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Measurement Error Contributes to Attenuation Bias</a:t>
            </a:r>
          </a:p>
        </p:txBody>
      </p:sp>
      <p:pic>
        <p:nvPicPr>
          <p:cNvPr id="30" name="Content Placeholder 29" descr="Chart, histogram&#10;&#10;Description automatically generated">
            <a:extLst>
              <a:ext uri="{FF2B5EF4-FFF2-40B4-BE49-F238E27FC236}">
                <a16:creationId xmlns:a16="http://schemas.microsoft.com/office/drawing/2014/main" id="{99A2DC68-FAD8-D482-81C3-902C79B3F9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94857"/>
            <a:ext cx="5384800" cy="4336648"/>
          </a:xfr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F2B0E27-4889-4987-1840-BB2B9FC8D099}"/>
              </a:ext>
            </a:extLst>
          </p:cNvPr>
          <p:cNvGrpSpPr>
            <a:grpSpLocks/>
          </p:cNvGrpSpPr>
          <p:nvPr/>
        </p:nvGrpSpPr>
        <p:grpSpPr>
          <a:xfrm>
            <a:off x="5987291" y="1055094"/>
            <a:ext cx="5695723" cy="1926259"/>
            <a:chOff x="609596" y="966317"/>
            <a:chExt cx="5695723" cy="1926259"/>
          </a:xfrm>
        </p:grpSpPr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DCB250C9-82F3-5462-5F31-D1874F4DAB62}"/>
                </a:ext>
              </a:extLst>
            </p:cNvPr>
            <p:cNvSpPr txBox="1">
              <a:spLocks/>
            </p:cNvSpPr>
            <p:nvPr/>
          </p:nvSpPr>
          <p:spPr>
            <a:xfrm>
              <a:off x="609596" y="966317"/>
              <a:ext cx="5386917" cy="639763"/>
            </a:xfrm>
            <a:prstGeom prst="rect">
              <a:avLst/>
            </a:prstGeom>
          </p:spPr>
          <p:txBody>
            <a:bodyPr/>
            <a:lstStyle>
              <a:lvl1pPr marL="342891" indent="-342891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>
                    <a:lumMod val="75000"/>
                  </a:schemeClr>
                </a:buClr>
                <a:buFont typeface="Wingdings" charset="2"/>
                <a:buChar char="Ø"/>
                <a:defRPr sz="2667" b="1" kern="1200">
                  <a:solidFill>
                    <a:schemeClr val="tx1"/>
                  </a:solidFill>
                  <a:latin typeface="+mn-lt"/>
                  <a:ea typeface="ヒラギノ角ゴ Pro W3" pitchFamily="-109" charset="-128"/>
                  <a:cs typeface="ヒラギノ角ゴ Pro W3" pitchFamily="-109" charset="-128"/>
                </a:defRPr>
              </a:lvl1pPr>
              <a:lvl2pPr marL="742932" indent="-28574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CC"/>
                </a:buClr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ヒラギノ角ゴ Pro W3" pitchFamily="-109" charset="-128"/>
                  <a:cs typeface="ヒラギノ角ゴ Pro W3"/>
                </a:defRPr>
              </a:lvl2pPr>
              <a:lvl3pPr marL="1142971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  <a:cs typeface="ヒラギノ角ゴ Pro W3"/>
                </a:defRPr>
              </a:lvl3pPr>
              <a:lvl4pPr marL="1600160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Courier New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  <a:cs typeface="ヒラギノ角ゴ Pro W3"/>
                </a:defRPr>
              </a:lvl4pPr>
              <a:lvl5pPr marL="2057349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ヒラギノ角ゴ Pro W3" charset="-128"/>
                  <a:cs typeface="ヒラギノ角ゴ Pro W3" charset="-128"/>
                </a:defRPr>
              </a:lvl5pPr>
              <a:lvl6pPr marL="2514537" indent="-228594" algn="l" defTabSz="91437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/>
                <a:t>Subject-Specific Models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ontent Placeholder 16">
                  <a:extLst>
                    <a:ext uri="{FF2B5EF4-FFF2-40B4-BE49-F238E27FC236}">
                      <a16:creationId xmlns:a16="http://schemas.microsoft.com/office/drawing/2014/main" id="{A272097D-8727-94B5-FE88-2F047E0F918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15672" y="1514696"/>
                  <a:ext cx="5489647" cy="1377880"/>
                </a:xfrm>
                <a:prstGeom prst="rect">
                  <a:avLst/>
                </a:prstGeom>
              </p:spPr>
              <p:txBody>
                <a:bodyPr/>
                <a:lstStyle>
                  <a:lvl1pPr marL="342891" indent="-342891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>
                        <a:lumMod val="75000"/>
                      </a:schemeClr>
                    </a:buClr>
                    <a:buFont typeface="Wingdings" charset="2"/>
                    <a:buChar char="Ø"/>
                    <a:defRPr sz="2400" b="1" kern="1200">
                      <a:solidFill>
                        <a:schemeClr val="tx1"/>
                      </a:solidFill>
                      <a:latin typeface="+mn-lt"/>
                      <a:ea typeface="ヒラギノ角ゴ Pro W3" pitchFamily="-109" charset="-128"/>
                      <a:cs typeface="ヒラギノ角ゴ Pro W3" pitchFamily="-109" charset="-128"/>
                    </a:defRPr>
                  </a:lvl1pPr>
                  <a:lvl2pPr marL="742932" indent="-285744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CC"/>
                    </a:buClr>
                    <a:buFont typeface="Arial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ヒラギノ角ゴ Pro W3" pitchFamily="-109" charset="-128"/>
                      <a:cs typeface="ヒラギノ角ゴ Pro W3"/>
                    </a:defRPr>
                  </a:lvl2pPr>
                  <a:lvl3pPr marL="1142971" indent="-228594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Wingdings" charset="2"/>
                    <a:buChar char="§"/>
                    <a:defRPr sz="1800" kern="1200">
                      <a:solidFill>
                        <a:schemeClr val="tx1"/>
                      </a:solidFill>
                      <a:latin typeface="+mn-lt"/>
                      <a:ea typeface="MS PGothic" panose="020B0600070205080204" pitchFamily="34" charset="-128"/>
                      <a:cs typeface="ヒラギノ角ゴ Pro W3"/>
                    </a:defRPr>
                  </a:lvl3pPr>
                  <a:lvl4pPr marL="1600160" indent="-228594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Courier New" charset="0"/>
                    <a:buChar char="o"/>
                    <a:defRPr sz="1600" kern="1200">
                      <a:solidFill>
                        <a:schemeClr val="tx1"/>
                      </a:solidFill>
                      <a:latin typeface="+mn-lt"/>
                      <a:ea typeface="MS PGothic" panose="020B0600070205080204" pitchFamily="34" charset="-128"/>
                      <a:cs typeface="ヒラギノ角ゴ Pro W3"/>
                    </a:defRPr>
                  </a:lvl4pPr>
                  <a:lvl5pPr marL="2057349" indent="-228594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ヒラギノ角ゴ Pro W3" charset="-128"/>
                      <a:cs typeface="ヒラギノ角ゴ Pro W3" charset="-128"/>
                    </a:defRPr>
                  </a:lvl5pPr>
                  <a:lvl6pPr marL="2514537" indent="-228594" algn="l" defTabSz="914377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726" indent="-228594" algn="l" defTabSz="914377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8914" indent="-228594" algn="l" defTabSz="914377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103" indent="-228594" algn="l" defTabSz="914377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buFont typeface="Wingdings" panose="05000000000000000000" pitchFamily="2" charset="2"/>
                    <a:buChar char="Ø"/>
                  </a:pPr>
                  <a:r>
                    <a:rPr lang="en-US" b="0"/>
                    <a:t>Naïve random intercept logistic model</a:t>
                  </a:r>
                  <a:r>
                    <a:rPr lang="en-US" sz="2000" b="0"/>
                    <a:t>:</a:t>
                  </a:r>
                  <a:endParaRPr lang="en-US" sz="900" b="0"/>
                </a:p>
                <a:p>
                  <a:pPr marL="0" indent="0" algn="ctr">
                    <a:buNone/>
                  </a:pPr>
                  <a:endParaRPr lang="en-US" sz="900" b="1" i="1">
                    <a:latin typeface="Cambria Math" panose="02040503050406030204" pitchFamily="18" charset="0"/>
                  </a:endParaRPr>
                </a:p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𝒊𝒋</m:t>
                                </m:r>
                              </m:sub>
                            </m:sSub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d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𝒍𝒐𝒈𝒊𝒕</m:t>
                            </m:r>
                          </m:e>
                          <m:sup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𝜷</m:t>
                                </m:r>
                              </m:e>
                              <m:sub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𝜷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𝒊𝒋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i="1"/>
                </a:p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sub>
                        </m:s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  <a:p>
                  <a:pPr marL="0" indent="0" algn="ctr">
                    <a:buNone/>
                  </a:pPr>
                  <a:r>
                    <a:rPr lang="en-US" sz="2200" b="0"/>
                    <a:t>(Lee et al. 2019,2020; Vaughn and Cruze 2023)</a:t>
                  </a:r>
                </a:p>
                <a:p>
                  <a:pPr marL="0" indent="0">
                    <a:buFont typeface="Wingdings" charset="2"/>
                    <a:buNone/>
                  </a:pPr>
                  <a:endParaRPr lang="en-US" sz="180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indent="0">
                    <a:buNone/>
                  </a:pPr>
                  <a:endParaRPr lang="en-US"/>
                </a:p>
              </p:txBody>
            </p:sp>
          </mc:Choice>
          <mc:Fallback xmlns="">
            <p:sp>
              <p:nvSpPr>
                <p:cNvPr id="26" name="Content Placeholder 16">
                  <a:extLst>
                    <a:ext uri="{FF2B5EF4-FFF2-40B4-BE49-F238E27FC236}">
                      <a16:creationId xmlns:a16="http://schemas.microsoft.com/office/drawing/2014/main" id="{A272097D-8727-94B5-FE88-2F047E0F91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672" y="1514696"/>
                  <a:ext cx="5489647" cy="1377880"/>
                </a:xfrm>
                <a:prstGeom prst="rect">
                  <a:avLst/>
                </a:prstGeom>
                <a:blipFill>
                  <a:blip r:embed="rId3"/>
                  <a:stretch>
                    <a:fillRect l="-1554" t="-3540" r="-888" b="-314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97B957A1-05E0-ACE1-34F9-870A3B702B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55370804"/>
                  </p:ext>
                </p:extLst>
              </p:nvPr>
            </p:nvGraphicFramePr>
            <p:xfrm>
              <a:off x="6300145" y="3796559"/>
              <a:ext cx="5276090" cy="22668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4604">
                      <a:extLst>
                        <a:ext uri="{9D8B030D-6E8A-4147-A177-3AD203B41FA5}">
                          <a16:colId xmlns:a16="http://schemas.microsoft.com/office/drawing/2014/main" val="123386265"/>
                        </a:ext>
                      </a:extLst>
                    </a:gridCol>
                    <a:gridCol w="1390389">
                      <a:extLst>
                        <a:ext uri="{9D8B030D-6E8A-4147-A177-3AD203B41FA5}">
                          <a16:colId xmlns:a16="http://schemas.microsoft.com/office/drawing/2014/main" val="156023553"/>
                        </a:ext>
                      </a:extLst>
                    </a:gridCol>
                    <a:gridCol w="1233813">
                      <a:extLst>
                        <a:ext uri="{9D8B030D-6E8A-4147-A177-3AD203B41FA5}">
                          <a16:colId xmlns:a16="http://schemas.microsoft.com/office/drawing/2014/main" val="4263372996"/>
                        </a:ext>
                      </a:extLst>
                    </a:gridCol>
                    <a:gridCol w="637284">
                      <a:extLst>
                        <a:ext uri="{9D8B030D-6E8A-4147-A177-3AD203B41FA5}">
                          <a16:colId xmlns:a16="http://schemas.microsoft.com/office/drawing/2014/main" val="8149052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Error Assumption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b="1" i="1" dirty="0"/>
                            <a:t> </a:t>
                          </a:r>
                          <a:r>
                            <a:rPr lang="en-US" sz="2000" dirty="0"/>
                            <a:t>(SE)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b="1" i="1" dirty="0"/>
                            <a:t> </a:t>
                          </a:r>
                          <a:r>
                            <a:rPr lang="en-US" sz="2000" b="1" i="0" dirty="0"/>
                            <a:t>(SE)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u="none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000" b="1" i="1" u="none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1" i="1" u="none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000" b="1" i="1" u="none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b="1" i="1" u="non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974461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/>
                            <a:t>No Error Assumed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-19.29 (1.70)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0.15 (0.02)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3.34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07836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(0,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=2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dB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i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-18.22 (1.62)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0.14 (0.01)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/>
                            <a:t>3.27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96334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(0,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=4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dB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i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-16.70 (1.51)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0.13 (0.01)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/>
                            <a:t>3.22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93903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(0,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=6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dB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i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-14.99 (1.41)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0.11 (0.01)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/>
                            <a:t>3.19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2124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𝐍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l-GR" b="1" i="0" smtClean="0">
                                    <a:latin typeface="Cambria Math" panose="02040503050406030204" pitchFamily="18" charset="0"/>
                                  </a:rPr>
                                  <m:t>𝛔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𝐝𝐁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1" i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-13.72 (1.31)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0.09 (0.01)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3.15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562157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97B957A1-05E0-ACE1-34F9-870A3B702B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55370804"/>
                  </p:ext>
                </p:extLst>
              </p:nvPr>
            </p:nvGraphicFramePr>
            <p:xfrm>
              <a:off x="6300145" y="3796559"/>
              <a:ext cx="5276090" cy="22668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4604">
                      <a:extLst>
                        <a:ext uri="{9D8B030D-6E8A-4147-A177-3AD203B41FA5}">
                          <a16:colId xmlns:a16="http://schemas.microsoft.com/office/drawing/2014/main" val="123386265"/>
                        </a:ext>
                      </a:extLst>
                    </a:gridCol>
                    <a:gridCol w="1390389">
                      <a:extLst>
                        <a:ext uri="{9D8B030D-6E8A-4147-A177-3AD203B41FA5}">
                          <a16:colId xmlns:a16="http://schemas.microsoft.com/office/drawing/2014/main" val="156023553"/>
                        </a:ext>
                      </a:extLst>
                    </a:gridCol>
                    <a:gridCol w="1233813">
                      <a:extLst>
                        <a:ext uri="{9D8B030D-6E8A-4147-A177-3AD203B41FA5}">
                          <a16:colId xmlns:a16="http://schemas.microsoft.com/office/drawing/2014/main" val="4263372996"/>
                        </a:ext>
                      </a:extLst>
                    </a:gridCol>
                    <a:gridCol w="637284">
                      <a:extLst>
                        <a:ext uri="{9D8B030D-6E8A-4147-A177-3AD203B41FA5}">
                          <a16:colId xmlns:a16="http://schemas.microsoft.com/office/drawing/2014/main" val="814905213"/>
                        </a:ext>
                      </a:extLst>
                    </a:gridCol>
                  </a:tblGrid>
                  <a:tr h="4126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Error Assumption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45614" t="-7353" r="-135965" b="-4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77228" t="-7353" r="-53465" b="-4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25714" t="-7353" r="-2857" b="-470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74461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/>
                            <a:t>No Error Assumed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-19.29 (1.70)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0.15 (0.02)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3.34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07836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302" t="-219672" r="-162538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-18.22 (1.62)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0.14 (0.01)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/>
                            <a:t>3.27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96334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302" t="-319672" r="-162538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-16.70 (1.51)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0.13 (0.01)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/>
                            <a:t>3.22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93903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302" t="-419672" r="-162538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-14.99 (1.41)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0.11 (0.01)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/>
                            <a:t>3.19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2124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2" t="-519672" r="-162538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-13.72 (1.31)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0.09 (0.01)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3.15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562157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8375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3EE45E-8F35-1A40-E0F8-FECF4E6F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Measurement Error Contributes to Attenuation Bias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DCB250C9-82F3-5462-5F31-D1874F4DAB62}"/>
              </a:ext>
            </a:extLst>
          </p:cNvPr>
          <p:cNvSpPr txBox="1">
            <a:spLocks/>
          </p:cNvSpPr>
          <p:nvPr/>
        </p:nvSpPr>
        <p:spPr>
          <a:xfrm>
            <a:off x="5987291" y="1055094"/>
            <a:ext cx="5386917" cy="639763"/>
          </a:xfrm>
          <a:prstGeom prst="rect">
            <a:avLst/>
          </a:prstGeom>
        </p:spPr>
        <p:txBody>
          <a:bodyPr/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charset="2"/>
              <a:buChar char="Ø"/>
              <a:defRPr sz="2667" b="1" kern="1200">
                <a:solidFill>
                  <a:schemeClr val="tx1"/>
                </a:solidFill>
                <a:latin typeface="+mn-lt"/>
                <a:ea typeface="ヒラギノ角ゴ Pro W3" pitchFamily="-109" charset="-128"/>
                <a:cs typeface="ヒラギノ角ゴ Pro W3" pitchFamily="-109" charset="-128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pitchFamily="-109" charset="-128"/>
                <a:cs typeface="ヒラギノ角ゴ Pro W3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ヒラギノ角ゴ Pro W3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ヒラギノ角ゴ Pro W3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/>
              <a:t>Population Average Models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0A454B68-5F6D-B682-4058-597E46EE94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5" y="1213036"/>
            <a:ext cx="5856085" cy="537032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6">
                <a:extLst>
                  <a:ext uri="{FF2B5EF4-FFF2-40B4-BE49-F238E27FC236}">
                    <a16:creationId xmlns:a16="http://schemas.microsoft.com/office/drawing/2014/main" id="{49801B7F-F944-BD67-5BDE-DD7E9ACDDF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1734962"/>
                <a:ext cx="5555211" cy="1055342"/>
              </a:xfrm>
              <a:prstGeom prst="rect">
                <a:avLst/>
              </a:prstGeom>
            </p:spPr>
            <p:txBody>
              <a:bodyPr/>
              <a:lstStyle>
                <a:lvl1pPr marL="342891" indent="-34289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Font typeface="Wingdings" charset="2"/>
                  <a:buChar char="Ø"/>
                  <a:defRPr sz="2800" b="1" kern="1200">
                    <a:solidFill>
                      <a:schemeClr val="tx1"/>
                    </a:solidFill>
                    <a:latin typeface="+mn-lt"/>
                    <a:ea typeface="ヒラギノ角ゴ Pro W3" pitchFamily="-109" charset="-128"/>
                    <a:cs typeface="ヒラギノ角ゴ Pro W3" pitchFamily="-109" charset="-128"/>
                  </a:defRPr>
                </a:lvl1pPr>
                <a:lvl2pPr marL="742932" indent="-28574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CC"/>
                  </a:buClr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ヒラギノ角ゴ Pro W3" pitchFamily="-109" charset="-128"/>
                    <a:cs typeface="ヒラギノ角ゴ Pro W3"/>
                  </a:defRPr>
                </a:lvl2pPr>
                <a:lvl3pPr marL="1142971" indent="-22859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ヒラギノ角ゴ Pro W3"/>
                  </a:defRPr>
                </a:lvl3pPr>
                <a:lvl4pPr marL="1600160" indent="-22859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Courier New" charset="0"/>
                  <a:buChar char="o"/>
                  <a:defRPr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ヒラギノ角ゴ Pro W3"/>
                  </a:defRPr>
                </a:lvl4pPr>
                <a:lvl5pPr marL="2057349" indent="-22859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ヒラギノ角ゴ Pro W3" charset="-128"/>
                    <a:cs typeface="ヒラギノ角ゴ Pro W3" charset="-128"/>
                  </a:defRPr>
                </a:lvl5pPr>
                <a:lvl6pPr marL="2514537" indent="-228594" algn="l" defTabSz="914377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accent2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r>
                  <a:rPr lang="en-US" sz="2000" b="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À la </a:t>
                </a:r>
                <a:r>
                  <a:rPr lang="en-US" sz="2000" b="0" dirty="0" err="1"/>
                  <a:t>Pavlou</a:t>
                </a:r>
                <a:r>
                  <a:rPr lang="en-US" sz="2000" b="0" dirty="0"/>
                  <a:t> et al. (2015):</a:t>
                </a:r>
              </a:p>
              <a:p>
                <a:pPr marL="0" indent="0">
                  <a:buNone/>
                </a:pPr>
                <a:endParaRPr lang="en-US" sz="105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𝐞𝐱𝐩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⁡(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𝐗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]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  <m:acc>
                        <m:accPr>
                          <m:chr m:val="̂"/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𝒇</m:t>
                          </m:r>
                        </m:e>
                      </m:acc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𝒅𝒖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Wingdings" charset="2"/>
                  <a:buNone/>
                </a:pPr>
                <a:endParaRPr lang="en-US" sz="1050" b="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b="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sz="20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d>
                    <m:r>
                      <a:rPr lang="en-US" sz="20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0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(0,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sub>
                    </m:sSub>
                    <m:r>
                      <a:rPr lang="en-US" sz="20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b="0" dirty="0"/>
              </a:p>
              <a:p>
                <a:pPr>
                  <a:buClr>
                    <a:schemeClr val="accent2">
                      <a:lumMod val="75000"/>
                    </a:schemeClr>
                  </a:buClr>
                </a:pPr>
                <a:endParaRPr lang="en-US" sz="2000" b="0" dirty="0"/>
              </a:p>
              <a:p>
                <a:pPr>
                  <a:buClr>
                    <a:schemeClr val="accent2">
                      <a:lumMod val="75000"/>
                    </a:schemeClr>
                  </a:buClr>
                </a:pPr>
                <a:r>
                  <a:rPr lang="en-US" sz="2000" b="0" dirty="0"/>
                  <a:t>Over/under predict (</a:t>
                </a:r>
                <a:r>
                  <a:rPr lang="en-US" sz="2000" b="0" dirty="0" err="1"/>
                  <a:t>Stefanski</a:t>
                </a:r>
                <a:r>
                  <a:rPr lang="en-US" sz="2000" b="0" dirty="0"/>
                  <a:t> and Carroll 1985) </a:t>
                </a:r>
              </a:p>
              <a:p>
                <a:pPr>
                  <a:buClr>
                    <a:schemeClr val="accent2">
                      <a:lumMod val="75000"/>
                    </a:schemeClr>
                  </a:buClr>
                </a:pPr>
                <a:r>
                  <a:rPr lang="en-US" sz="2000" b="0" dirty="0" err="1"/>
                  <a:t>Quesst</a:t>
                </a:r>
                <a:r>
                  <a:rPr lang="en-US" sz="2000" b="0" dirty="0"/>
                  <a:t> studies to have smaller dose range </a:t>
                </a:r>
                <a:r>
                  <a:rPr lang="en-US" sz="2000" b="0" dirty="0">
                    <a:ea typeface="ヒラギノ角ゴ Pro W3"/>
                  </a:rPr>
                  <a:t>(Doebler and Loubeau 2023)</a:t>
                </a:r>
                <a:endParaRPr lang="en-US" sz="2000" b="0" dirty="0"/>
              </a:p>
              <a:p>
                <a:pPr>
                  <a:buClr>
                    <a:schemeClr val="accent2">
                      <a:lumMod val="75000"/>
                    </a:schemeClr>
                  </a:buClr>
                </a:pPr>
                <a:endParaRPr lang="en-US" sz="2000" b="0" dirty="0"/>
              </a:p>
              <a:p>
                <a:pPr>
                  <a:buClr>
                    <a:schemeClr val="accent2">
                      <a:lumMod val="75000"/>
                    </a:schemeClr>
                  </a:buClr>
                </a:pPr>
                <a:endParaRPr lang="en-US" sz="2000" b="0" dirty="0"/>
              </a:p>
            </p:txBody>
          </p:sp>
        </mc:Choice>
        <mc:Fallback xmlns="">
          <p:sp>
            <p:nvSpPr>
              <p:cNvPr id="7" name="Content Placeholder 16">
                <a:extLst>
                  <a:ext uri="{FF2B5EF4-FFF2-40B4-BE49-F238E27FC236}">
                    <a16:creationId xmlns:a16="http://schemas.microsoft.com/office/drawing/2014/main" id="{49801B7F-F944-BD67-5BDE-DD7E9ACDD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734962"/>
                <a:ext cx="5555211" cy="1055342"/>
              </a:xfrm>
              <a:prstGeom prst="rect">
                <a:avLst/>
              </a:prstGeom>
              <a:blipFill>
                <a:blip r:embed="rId3"/>
                <a:stretch>
                  <a:fillRect l="-1098" t="-3468" b="-217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9483D41-9AB1-11AD-8928-85A41234D018}"/>
              </a:ext>
            </a:extLst>
          </p:cNvPr>
          <p:cNvSpPr txBox="1"/>
          <p:nvPr/>
        </p:nvSpPr>
        <p:spPr>
          <a:xfrm>
            <a:off x="6617481" y="5627892"/>
            <a:ext cx="482138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/>
              <a:t>Case Study: How can we remove or mitigate bias due to the simulated N(0,8 dB) error?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57679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9262EE-ECE6-E296-DD8D-5ED90E0F5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Reviews of Simulation Extrapolation (SIMEX), Regression Calibration, other methods</a:t>
            </a:r>
          </a:p>
          <a:p>
            <a:pPr lvl="1"/>
            <a:r>
              <a:rPr lang="en-US" sz="2200"/>
              <a:t>E.g., Fuller (1987); Gustafson (2004); Carroll et al. (2006); Keogh et al. (2020); Shaw et al. (2020) </a:t>
            </a:r>
          </a:p>
          <a:p>
            <a:pPr lvl="1"/>
            <a:endParaRPr lang="en-US"/>
          </a:p>
          <a:p>
            <a:r>
              <a:rPr lang="en-US"/>
              <a:t>Bayesian Hierarchical Models</a:t>
            </a:r>
          </a:p>
          <a:p>
            <a:pPr lvl="1"/>
            <a:r>
              <a:rPr lang="en-US" sz="2200"/>
              <a:t>Build joint probability models for data, measurement error processes, and model priors</a:t>
            </a:r>
          </a:p>
          <a:p>
            <a:pPr lvl="1"/>
            <a:r>
              <a:rPr lang="en-US" sz="2200"/>
              <a:t>Doebler et al. (2022); Erciulescu and </a:t>
            </a:r>
            <a:r>
              <a:rPr lang="en-US" sz="2200" err="1"/>
              <a:t>Opsomer</a:t>
            </a:r>
            <a:r>
              <a:rPr lang="en-US" sz="2200"/>
              <a:t> (2023) give applications to NASA QSF18 data</a:t>
            </a:r>
          </a:p>
          <a:p>
            <a:endParaRPr lang="en-US"/>
          </a:p>
          <a:p>
            <a:r>
              <a:rPr lang="en-US"/>
              <a:t>Data Cloning </a:t>
            </a:r>
          </a:p>
          <a:p>
            <a:pPr lvl="1"/>
            <a:r>
              <a:rPr lang="en-US" sz="2200"/>
              <a:t>Uses Bayesian statistical framework to obtain (frequentist) asymptotic MLE and standard errors</a:t>
            </a:r>
          </a:p>
          <a:p>
            <a:pPr lvl="1"/>
            <a:r>
              <a:rPr lang="en-US" sz="2200" err="1"/>
              <a:t>Lele</a:t>
            </a:r>
            <a:r>
              <a:rPr lang="en-US" sz="2200"/>
              <a:t> et al. (2010); </a:t>
            </a:r>
            <a:r>
              <a:rPr lang="en-US" sz="2200" err="1"/>
              <a:t>Torabi</a:t>
            </a:r>
            <a:r>
              <a:rPr lang="en-US" sz="2200"/>
              <a:t> (2013); </a:t>
            </a:r>
            <a:r>
              <a:rPr lang="en-US" sz="2200" err="1"/>
              <a:t>Sólymos</a:t>
            </a:r>
            <a:r>
              <a:rPr lang="en-US" sz="2200"/>
              <a:t> (2010) and others</a:t>
            </a:r>
          </a:p>
          <a:p>
            <a:pPr marL="457188" lvl="1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C3EE45E-8F35-1A40-E0F8-FECF4E6F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Generalized Linear Mixed Measurement Error Models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5B5B2B-79FC-B806-D237-F202807BC9B8}"/>
              </a:ext>
            </a:extLst>
          </p:cNvPr>
          <p:cNvSpPr txBox="1"/>
          <p:nvPr/>
        </p:nvSpPr>
        <p:spPr>
          <a:xfrm>
            <a:off x="535709" y="5988065"/>
            <a:ext cx="11120582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/>
              <a:t>Apply Bayesian Hierarchical Models and Data Cloning to WSPR Data Subject to N(0,8 dB) Error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846796793"/>
      </p:ext>
    </p:extLst>
  </p:cSld>
  <p:clrMapOvr>
    <a:masterClrMapping/>
  </p:clrMapOvr>
</p:sld>
</file>

<file path=ppt/theme/theme1.xml><?xml version="1.0" encoding="utf-8"?>
<a:theme xmlns:a="http://schemas.openxmlformats.org/drawingml/2006/main" name="ED PPT Template 7 12 11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T_template_slides_Oct2020" id="{9DF4B70F-EDDA-4CA5-AD67-721F0EFECC2C}" vid="{12BDD5A8-4C03-4C86-A1F6-E85D849ACA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CA9F0F4955648B4C69B174B972684" ma:contentTypeVersion="14" ma:contentTypeDescription="Create a new document." ma:contentTypeScope="" ma:versionID="2d8811ad584821ca12e94ccabe71f559">
  <xsd:schema xmlns:xsd="http://www.w3.org/2001/XMLSchema" xmlns:xs="http://www.w3.org/2001/XMLSchema" xmlns:p="http://schemas.microsoft.com/office/2006/metadata/properties" xmlns:ns3="c834d582-8474-4e11-a5a8-898ba2d7a987" xmlns:ns4="e9a4ba96-e950-431b-8992-a0b71000819c" targetNamespace="http://schemas.microsoft.com/office/2006/metadata/properties" ma:root="true" ma:fieldsID="e7f2ea046a123ac55dda627e15b98c63" ns3:_="" ns4:_="">
    <xsd:import namespace="c834d582-8474-4e11-a5a8-898ba2d7a987"/>
    <xsd:import namespace="e9a4ba96-e950-431b-8992-a0b71000819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4d582-8474-4e11-a5a8-898ba2d7a9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4ba96-e950-431b-8992-a0b7100081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9a4ba96-e950-431b-8992-a0b71000819c">
      <UserInfo>
        <DisplayName>Loubeau, Alexandra (LARC-D321)</DisplayName>
        <AccountId>6</AccountId>
        <AccountType/>
      </UserInfo>
      <UserInfo>
        <DisplayName>Lonzaga, Joel B. (LARC-D321)</DisplayName>
        <AccountId>17</AccountId>
        <AccountType/>
      </UserInfo>
      <UserInfo>
        <DisplayName>Wilson, Sara R. (LARC-D209)</DisplayName>
        <AccountId>12</AccountId>
        <AccountType/>
      </UserInfo>
    </SharedWithUsers>
    <_activity xmlns="c834d582-8474-4e11-a5a8-898ba2d7a98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ACCD82-9EEA-4A11-BBE7-6B958E51040F}">
  <ds:schemaRefs>
    <ds:schemaRef ds:uri="c834d582-8474-4e11-a5a8-898ba2d7a987"/>
    <ds:schemaRef ds:uri="e9a4ba96-e950-431b-8992-a0b7100081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62411CF-4FA1-4F8A-931E-ED3D063E4B06}">
  <ds:schemaRefs>
    <ds:schemaRef ds:uri="http://purl.org/dc/elements/1.1/"/>
    <ds:schemaRef ds:uri="e9a4ba96-e950-431b-8992-a0b71000819c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834d582-8474-4e11-a5a8-898ba2d7a98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4366423-5891-45E4-A483-7FEAF50AA3A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CST_template_slides_Oct2020</Template>
  <TotalTime>254</TotalTime>
  <Words>4050</Words>
  <Application>Microsoft Office PowerPoint</Application>
  <PresentationFormat>Widescreen</PresentationFormat>
  <Paragraphs>565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 Math</vt:lpstr>
      <vt:lpstr>CMTT12</vt:lpstr>
      <vt:lpstr>Courier New</vt:lpstr>
      <vt:lpstr>Helvetica</vt:lpstr>
      <vt:lpstr>Wingdings</vt:lpstr>
      <vt:lpstr>ED PPT Template 7 12 11</vt:lpstr>
      <vt:lpstr>Mitigating the Impacts of Measurement Error in the Quesst Community Noise Study</vt:lpstr>
      <vt:lpstr>Overview</vt:lpstr>
      <vt:lpstr>Sonic Boom Moves With The Aircraft</vt:lpstr>
      <vt:lpstr>Overland Civil Supersonic Flight Prohibited Since 1973</vt:lpstr>
      <vt:lpstr>Covariate Measurement Error in Future Quesst Studies</vt:lpstr>
      <vt:lpstr>Waveforms and Sonic Boom Perception and Response</vt:lpstr>
      <vt:lpstr>Measurement Error Contributes to Attenuation Bias</vt:lpstr>
      <vt:lpstr>Measurement Error Contributes to Attenuation Bias</vt:lpstr>
      <vt:lpstr>Generalized Linear Mixed Measurement Error Models</vt:lpstr>
      <vt:lpstr>A Bayesian GLMMeM: Classical Measurement Error Model</vt:lpstr>
      <vt:lpstr>Deviance Information Criterion for Six Bayesian Models</vt:lpstr>
      <vt:lpstr>Posterior Summaries: f_D=N(μ=85 dB, σ=10 dB)  </vt:lpstr>
      <vt:lpstr>Posterior Summaries: f_D=t(μ=85 dB, σ=10 dB,υ=4)</vt:lpstr>
      <vt:lpstr>Data Cloning: Main Ideas</vt:lpstr>
      <vt:lpstr>Data Cloning: Preliminary Results for WSPR Data</vt:lpstr>
      <vt:lpstr>Data Cloning: Preliminary Results for WSPR Data</vt:lpstr>
      <vt:lpstr>Conclusions and Future Work</vt:lpstr>
      <vt:lpstr>Thank You!</vt:lpstr>
      <vt:lpstr>References</vt:lpstr>
      <vt:lpstr>References</vt:lpstr>
      <vt:lpstr>References</vt:lpstr>
      <vt:lpstr>Supplement: NASA is Building the X-59 Research Aircraft</vt:lpstr>
      <vt:lpstr>Supplement: X-59 Design Features Quiet design approaches adapted for a unique flight demonstrator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Dose-Response Data Considerations for the  NASA Quesst Community Test Campaign</dc:title>
  <dc:creator>Aaron Vaughn</dc:creator>
  <cp:lastModifiedBy>Cruze, Nathan (LARC-D208)</cp:lastModifiedBy>
  <cp:revision>45</cp:revision>
  <dcterms:created xsi:type="dcterms:W3CDTF">2023-02-09T16:10:10Z</dcterms:created>
  <dcterms:modified xsi:type="dcterms:W3CDTF">2023-07-26T23:32:08Z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0x010100AD0CA9F0F4955648B4C69B174B972684</vt:lpwstr>
  </property>
</Properties>
</file>