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2918400" cy="40233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5" d="100"/>
          <a:sy n="15" d="100"/>
        </p:scale>
        <p:origin x="2256" y="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6584530"/>
            <a:ext cx="27980640" cy="14007253"/>
          </a:xfrm>
        </p:spPr>
        <p:txBody>
          <a:bodyPr anchor="b"/>
          <a:lstStyle>
            <a:lvl1pPr algn="ctr">
              <a:defRPr sz="21600"/>
            </a:lvl1pPr>
          </a:lstStyle>
          <a:p>
            <a:r>
              <a:rPr lang="en-US"/>
              <a:t>Click to edit Master title style</a:t>
            </a:r>
            <a:endParaRPr lang="en-US" dirty="0"/>
          </a:p>
        </p:txBody>
      </p:sp>
      <p:sp>
        <p:nvSpPr>
          <p:cNvPr id="3" name="Subtitle 2"/>
          <p:cNvSpPr>
            <a:spLocks noGrp="1"/>
          </p:cNvSpPr>
          <p:nvPr>
            <p:ph type="subTitle" idx="1"/>
          </p:nvPr>
        </p:nvSpPr>
        <p:spPr>
          <a:xfrm>
            <a:off x="4114800" y="21131956"/>
            <a:ext cx="24688800" cy="9713804"/>
          </a:xfrm>
        </p:spPr>
        <p:txBody>
          <a:bodyPr/>
          <a:lstStyle>
            <a:lvl1pPr marL="0" indent="0" algn="ctr">
              <a:buNone/>
              <a:defRPr sz="8640"/>
            </a:lvl1pPr>
            <a:lvl2pPr marL="1645920" indent="0" algn="ctr">
              <a:buNone/>
              <a:defRPr sz="7200"/>
            </a:lvl2pPr>
            <a:lvl3pPr marL="3291840" indent="0" algn="ctr">
              <a:buNone/>
              <a:defRPr sz="6480"/>
            </a:lvl3pPr>
            <a:lvl4pPr marL="4937760" indent="0" algn="ctr">
              <a:buNone/>
              <a:defRPr sz="5760"/>
            </a:lvl4pPr>
            <a:lvl5pPr marL="6583680" indent="0" algn="ctr">
              <a:buNone/>
              <a:defRPr sz="5760"/>
            </a:lvl5pPr>
            <a:lvl6pPr marL="8229600" indent="0" algn="ctr">
              <a:buNone/>
              <a:defRPr sz="5760"/>
            </a:lvl6pPr>
            <a:lvl7pPr marL="9875520" indent="0" algn="ctr">
              <a:buNone/>
              <a:defRPr sz="5760"/>
            </a:lvl7pPr>
            <a:lvl8pPr marL="11521440" indent="0" algn="ctr">
              <a:buNone/>
              <a:defRPr sz="5760"/>
            </a:lvl8pPr>
            <a:lvl9pPr marL="13167360" indent="0" algn="ctr">
              <a:buNone/>
              <a:defRPr sz="5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D49E244-89DB-4AD1-8950-AEA09520019F}" type="datetimeFigureOut">
              <a:rPr lang="en-US" smtClean="0"/>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7BF76-B7B1-4C6B-8893-374C9EA51824}" type="slidenum">
              <a:rPr lang="en-US" smtClean="0"/>
              <a:t>‹#›</a:t>
            </a:fld>
            <a:endParaRPr lang="en-US"/>
          </a:p>
        </p:txBody>
      </p:sp>
    </p:spTree>
    <p:extLst>
      <p:ext uri="{BB962C8B-B14F-4D97-AF65-F5344CB8AC3E}">
        <p14:creationId xmlns:p14="http://schemas.microsoft.com/office/powerpoint/2010/main" val="3548342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49E244-89DB-4AD1-8950-AEA09520019F}" type="datetimeFigureOut">
              <a:rPr lang="en-US" smtClean="0"/>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7BF76-B7B1-4C6B-8893-374C9EA51824}" type="slidenum">
              <a:rPr lang="en-US" smtClean="0"/>
              <a:t>‹#›</a:t>
            </a:fld>
            <a:endParaRPr lang="en-US"/>
          </a:p>
        </p:txBody>
      </p:sp>
    </p:spTree>
    <p:extLst>
      <p:ext uri="{BB962C8B-B14F-4D97-AF65-F5344CB8AC3E}">
        <p14:creationId xmlns:p14="http://schemas.microsoft.com/office/powerpoint/2010/main" val="2951765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2142067"/>
            <a:ext cx="7098030" cy="3409611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2" y="2142067"/>
            <a:ext cx="20882610" cy="3409611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49E244-89DB-4AD1-8950-AEA09520019F}" type="datetimeFigureOut">
              <a:rPr lang="en-US" smtClean="0"/>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7BF76-B7B1-4C6B-8893-374C9EA51824}" type="slidenum">
              <a:rPr lang="en-US" smtClean="0"/>
              <a:t>‹#›</a:t>
            </a:fld>
            <a:endParaRPr lang="en-US"/>
          </a:p>
        </p:txBody>
      </p:sp>
    </p:spTree>
    <p:extLst>
      <p:ext uri="{BB962C8B-B14F-4D97-AF65-F5344CB8AC3E}">
        <p14:creationId xmlns:p14="http://schemas.microsoft.com/office/powerpoint/2010/main" val="543387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49E244-89DB-4AD1-8950-AEA09520019F}" type="datetimeFigureOut">
              <a:rPr lang="en-US" smtClean="0"/>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7BF76-B7B1-4C6B-8893-374C9EA51824}" type="slidenum">
              <a:rPr lang="en-US" smtClean="0"/>
              <a:t>‹#›</a:t>
            </a:fld>
            <a:endParaRPr lang="en-US"/>
          </a:p>
        </p:txBody>
      </p:sp>
    </p:spTree>
    <p:extLst>
      <p:ext uri="{BB962C8B-B14F-4D97-AF65-F5344CB8AC3E}">
        <p14:creationId xmlns:p14="http://schemas.microsoft.com/office/powerpoint/2010/main" val="1770597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10030472"/>
            <a:ext cx="28392120" cy="16736057"/>
          </a:xfrm>
        </p:spPr>
        <p:txBody>
          <a:bodyPr anchor="b"/>
          <a:lstStyle>
            <a:lvl1pPr>
              <a:defRPr sz="21600"/>
            </a:lvl1pPr>
          </a:lstStyle>
          <a:p>
            <a:r>
              <a:rPr lang="en-US"/>
              <a:t>Click to edit Master title style</a:t>
            </a:r>
            <a:endParaRPr lang="en-US" dirty="0"/>
          </a:p>
        </p:txBody>
      </p:sp>
      <p:sp>
        <p:nvSpPr>
          <p:cNvPr id="3" name="Text Placeholder 2"/>
          <p:cNvSpPr>
            <a:spLocks noGrp="1"/>
          </p:cNvSpPr>
          <p:nvPr>
            <p:ph type="body" idx="1"/>
          </p:nvPr>
        </p:nvSpPr>
        <p:spPr>
          <a:xfrm>
            <a:off x="2245997" y="26924858"/>
            <a:ext cx="28392120" cy="8801097"/>
          </a:xfrm>
        </p:spPr>
        <p:txBody>
          <a:bodyPr/>
          <a:lstStyle>
            <a:lvl1pPr marL="0" indent="0">
              <a:buNone/>
              <a:defRPr sz="8640">
                <a:solidFill>
                  <a:schemeClr val="tx1"/>
                </a:solidFill>
              </a:defRPr>
            </a:lvl1pPr>
            <a:lvl2pPr marL="1645920" indent="0">
              <a:buNone/>
              <a:defRPr sz="7200">
                <a:solidFill>
                  <a:schemeClr val="tx1">
                    <a:tint val="75000"/>
                  </a:schemeClr>
                </a:solidFill>
              </a:defRPr>
            </a:lvl2pPr>
            <a:lvl3pPr marL="3291840" indent="0">
              <a:buNone/>
              <a:defRPr sz="6480">
                <a:solidFill>
                  <a:schemeClr val="tx1">
                    <a:tint val="75000"/>
                  </a:schemeClr>
                </a:solidFill>
              </a:defRPr>
            </a:lvl3pPr>
            <a:lvl4pPr marL="4937760" indent="0">
              <a:buNone/>
              <a:defRPr sz="5760">
                <a:solidFill>
                  <a:schemeClr val="tx1">
                    <a:tint val="75000"/>
                  </a:schemeClr>
                </a:solidFill>
              </a:defRPr>
            </a:lvl4pPr>
            <a:lvl5pPr marL="6583680" indent="0">
              <a:buNone/>
              <a:defRPr sz="5760">
                <a:solidFill>
                  <a:schemeClr val="tx1">
                    <a:tint val="75000"/>
                  </a:schemeClr>
                </a:solidFill>
              </a:defRPr>
            </a:lvl5pPr>
            <a:lvl6pPr marL="8229600" indent="0">
              <a:buNone/>
              <a:defRPr sz="5760">
                <a:solidFill>
                  <a:schemeClr val="tx1">
                    <a:tint val="75000"/>
                  </a:schemeClr>
                </a:solidFill>
              </a:defRPr>
            </a:lvl6pPr>
            <a:lvl7pPr marL="9875520" indent="0">
              <a:buNone/>
              <a:defRPr sz="5760">
                <a:solidFill>
                  <a:schemeClr val="tx1">
                    <a:tint val="75000"/>
                  </a:schemeClr>
                </a:solidFill>
              </a:defRPr>
            </a:lvl7pPr>
            <a:lvl8pPr marL="11521440" indent="0">
              <a:buNone/>
              <a:defRPr sz="5760">
                <a:solidFill>
                  <a:schemeClr val="tx1">
                    <a:tint val="75000"/>
                  </a:schemeClr>
                </a:solidFill>
              </a:defRPr>
            </a:lvl8pPr>
            <a:lvl9pPr marL="13167360" indent="0">
              <a:buNone/>
              <a:defRPr sz="5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49E244-89DB-4AD1-8950-AEA09520019F}" type="datetimeFigureOut">
              <a:rPr lang="en-US" smtClean="0"/>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7BF76-B7B1-4C6B-8893-374C9EA51824}" type="slidenum">
              <a:rPr lang="en-US" smtClean="0"/>
              <a:t>‹#›</a:t>
            </a:fld>
            <a:endParaRPr lang="en-US"/>
          </a:p>
        </p:txBody>
      </p:sp>
    </p:spTree>
    <p:extLst>
      <p:ext uri="{BB962C8B-B14F-4D97-AF65-F5344CB8AC3E}">
        <p14:creationId xmlns:p14="http://schemas.microsoft.com/office/powerpoint/2010/main" val="111155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10710333"/>
            <a:ext cx="13990320" cy="25527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10710333"/>
            <a:ext cx="13990320" cy="25527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D49E244-89DB-4AD1-8950-AEA09520019F}" type="datetimeFigureOut">
              <a:rPr lang="en-US" smtClean="0"/>
              <a:t>7/27/2023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97BF76-B7B1-4C6B-8893-374C9EA51824}" type="slidenum">
              <a:rPr lang="en-US" smtClean="0"/>
              <a:t>‹#›</a:t>
            </a:fld>
            <a:endParaRPr lang="en-US"/>
          </a:p>
        </p:txBody>
      </p:sp>
    </p:spTree>
    <p:extLst>
      <p:ext uri="{BB962C8B-B14F-4D97-AF65-F5344CB8AC3E}">
        <p14:creationId xmlns:p14="http://schemas.microsoft.com/office/powerpoint/2010/main" val="2419766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142076"/>
            <a:ext cx="28392120" cy="7776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31" y="9862823"/>
            <a:ext cx="13926024" cy="4833617"/>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4" name="Content Placeholder 3"/>
          <p:cNvSpPr>
            <a:spLocks noGrp="1"/>
          </p:cNvSpPr>
          <p:nvPr>
            <p:ph sz="half" idx="2"/>
          </p:nvPr>
        </p:nvSpPr>
        <p:spPr>
          <a:xfrm>
            <a:off x="2267431" y="14696440"/>
            <a:ext cx="13926024" cy="21616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2" y="9862823"/>
            <a:ext cx="13994608" cy="4833617"/>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6" name="Content Placeholder 5"/>
          <p:cNvSpPr>
            <a:spLocks noGrp="1"/>
          </p:cNvSpPr>
          <p:nvPr>
            <p:ph sz="quarter" idx="4"/>
          </p:nvPr>
        </p:nvSpPr>
        <p:spPr>
          <a:xfrm>
            <a:off x="16664942" y="14696440"/>
            <a:ext cx="13994608" cy="21616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49E244-89DB-4AD1-8950-AEA09520019F}" type="datetimeFigureOut">
              <a:rPr lang="en-US" smtClean="0"/>
              <a:t>7/27/2023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97BF76-B7B1-4C6B-8893-374C9EA51824}" type="slidenum">
              <a:rPr lang="en-US" smtClean="0"/>
              <a:t>‹#›</a:t>
            </a:fld>
            <a:endParaRPr lang="en-US"/>
          </a:p>
        </p:txBody>
      </p:sp>
    </p:spTree>
    <p:extLst>
      <p:ext uri="{BB962C8B-B14F-4D97-AF65-F5344CB8AC3E}">
        <p14:creationId xmlns:p14="http://schemas.microsoft.com/office/powerpoint/2010/main" val="3417583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49E244-89DB-4AD1-8950-AEA09520019F}" type="datetimeFigureOut">
              <a:rPr lang="en-US" smtClean="0"/>
              <a:t>7/27/2023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97BF76-B7B1-4C6B-8893-374C9EA51824}" type="slidenum">
              <a:rPr lang="en-US" smtClean="0"/>
              <a:t>‹#›</a:t>
            </a:fld>
            <a:endParaRPr lang="en-US"/>
          </a:p>
        </p:txBody>
      </p:sp>
    </p:spTree>
    <p:extLst>
      <p:ext uri="{BB962C8B-B14F-4D97-AF65-F5344CB8AC3E}">
        <p14:creationId xmlns:p14="http://schemas.microsoft.com/office/powerpoint/2010/main" val="654742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49E244-89DB-4AD1-8950-AEA09520019F}" type="datetimeFigureOut">
              <a:rPr lang="en-US" smtClean="0"/>
              <a:t>7/27/2023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97BF76-B7B1-4C6B-8893-374C9EA51824}" type="slidenum">
              <a:rPr lang="en-US" smtClean="0"/>
              <a:t>‹#›</a:t>
            </a:fld>
            <a:endParaRPr lang="en-US"/>
          </a:p>
        </p:txBody>
      </p:sp>
    </p:spTree>
    <p:extLst>
      <p:ext uri="{BB962C8B-B14F-4D97-AF65-F5344CB8AC3E}">
        <p14:creationId xmlns:p14="http://schemas.microsoft.com/office/powerpoint/2010/main" val="2540098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682240"/>
            <a:ext cx="10617041" cy="9387840"/>
          </a:xfrm>
        </p:spPr>
        <p:txBody>
          <a:bodyPr anchor="b"/>
          <a:lstStyle>
            <a:lvl1pPr>
              <a:defRPr sz="11520"/>
            </a:lvl1pPr>
          </a:lstStyle>
          <a:p>
            <a:r>
              <a:rPr lang="en-US"/>
              <a:t>Click to edit Master title style</a:t>
            </a:r>
            <a:endParaRPr lang="en-US" dirty="0"/>
          </a:p>
        </p:txBody>
      </p:sp>
      <p:sp>
        <p:nvSpPr>
          <p:cNvPr id="3" name="Content Placeholder 2"/>
          <p:cNvSpPr>
            <a:spLocks noGrp="1"/>
          </p:cNvSpPr>
          <p:nvPr>
            <p:ph idx="1"/>
          </p:nvPr>
        </p:nvSpPr>
        <p:spPr>
          <a:xfrm>
            <a:off x="13994608" y="5792902"/>
            <a:ext cx="16664940" cy="28591933"/>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8" y="12070080"/>
            <a:ext cx="10617041" cy="22361316"/>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fld id="{5D49E244-89DB-4AD1-8950-AEA09520019F}" type="datetimeFigureOut">
              <a:rPr lang="en-US" smtClean="0"/>
              <a:t>7/27/2023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97BF76-B7B1-4C6B-8893-374C9EA51824}" type="slidenum">
              <a:rPr lang="en-US" smtClean="0"/>
              <a:t>‹#›</a:t>
            </a:fld>
            <a:endParaRPr lang="en-US"/>
          </a:p>
        </p:txBody>
      </p:sp>
    </p:spTree>
    <p:extLst>
      <p:ext uri="{BB962C8B-B14F-4D97-AF65-F5344CB8AC3E}">
        <p14:creationId xmlns:p14="http://schemas.microsoft.com/office/powerpoint/2010/main" val="2494230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682240"/>
            <a:ext cx="10617041" cy="9387840"/>
          </a:xfrm>
        </p:spPr>
        <p:txBody>
          <a:bodyPr anchor="b"/>
          <a:lstStyle>
            <a:lvl1pPr>
              <a:defRPr sz="11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5792902"/>
            <a:ext cx="16664940" cy="28591933"/>
          </a:xfrm>
        </p:spPr>
        <p:txBody>
          <a:bodyPr anchor="t"/>
          <a:lstStyle>
            <a:lvl1pPr marL="0" indent="0">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r>
              <a:rPr lang="en-US"/>
              <a:t>Click icon to add picture</a:t>
            </a:r>
            <a:endParaRPr lang="en-US" dirty="0"/>
          </a:p>
        </p:txBody>
      </p:sp>
      <p:sp>
        <p:nvSpPr>
          <p:cNvPr id="4" name="Text Placeholder 3"/>
          <p:cNvSpPr>
            <a:spLocks noGrp="1"/>
          </p:cNvSpPr>
          <p:nvPr>
            <p:ph type="body" sz="half" idx="2"/>
          </p:nvPr>
        </p:nvSpPr>
        <p:spPr>
          <a:xfrm>
            <a:off x="2267428" y="12070080"/>
            <a:ext cx="10617041" cy="22361316"/>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fld id="{5D49E244-89DB-4AD1-8950-AEA09520019F}" type="datetimeFigureOut">
              <a:rPr lang="en-US" smtClean="0"/>
              <a:t>7/27/2023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97BF76-B7B1-4C6B-8893-374C9EA51824}" type="slidenum">
              <a:rPr lang="en-US" smtClean="0"/>
              <a:t>‹#›</a:t>
            </a:fld>
            <a:endParaRPr lang="en-US"/>
          </a:p>
        </p:txBody>
      </p:sp>
    </p:spTree>
    <p:extLst>
      <p:ext uri="{BB962C8B-B14F-4D97-AF65-F5344CB8AC3E}">
        <p14:creationId xmlns:p14="http://schemas.microsoft.com/office/powerpoint/2010/main" val="1044937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2142076"/>
            <a:ext cx="28392120" cy="7776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10710333"/>
            <a:ext cx="28392120" cy="255278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37290595"/>
            <a:ext cx="7406640" cy="2142067"/>
          </a:xfrm>
          <a:prstGeom prst="rect">
            <a:avLst/>
          </a:prstGeom>
        </p:spPr>
        <p:txBody>
          <a:bodyPr vert="horz" lIns="91440" tIns="45720" rIns="91440" bIns="45720" rtlCol="0" anchor="ctr"/>
          <a:lstStyle>
            <a:lvl1pPr algn="l">
              <a:defRPr sz="4320">
                <a:solidFill>
                  <a:schemeClr val="tx1">
                    <a:tint val="75000"/>
                  </a:schemeClr>
                </a:solidFill>
              </a:defRPr>
            </a:lvl1pPr>
          </a:lstStyle>
          <a:p>
            <a:fld id="{5D49E244-89DB-4AD1-8950-AEA09520019F}" type="datetimeFigureOut">
              <a:rPr lang="en-US" smtClean="0"/>
              <a:t>7/27/2023</a:t>
            </a:fld>
            <a:endParaRPr lang="en-US"/>
          </a:p>
        </p:txBody>
      </p:sp>
      <p:sp>
        <p:nvSpPr>
          <p:cNvPr id="5" name="Footer Placeholder 4"/>
          <p:cNvSpPr>
            <a:spLocks noGrp="1"/>
          </p:cNvSpPr>
          <p:nvPr>
            <p:ph type="ftr" sz="quarter" idx="3"/>
          </p:nvPr>
        </p:nvSpPr>
        <p:spPr>
          <a:xfrm>
            <a:off x="10904220" y="37290595"/>
            <a:ext cx="11109960" cy="2142067"/>
          </a:xfrm>
          <a:prstGeom prst="rect">
            <a:avLst/>
          </a:prstGeom>
        </p:spPr>
        <p:txBody>
          <a:bodyPr vert="horz" lIns="91440" tIns="45720" rIns="91440" bIns="45720" rtlCol="0" anchor="ctr"/>
          <a:lstStyle>
            <a:lvl1pPr algn="ctr">
              <a:defRPr sz="4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37290595"/>
            <a:ext cx="7406640" cy="2142067"/>
          </a:xfrm>
          <a:prstGeom prst="rect">
            <a:avLst/>
          </a:prstGeom>
        </p:spPr>
        <p:txBody>
          <a:bodyPr vert="horz" lIns="91440" tIns="45720" rIns="91440" bIns="45720" rtlCol="0" anchor="ctr"/>
          <a:lstStyle>
            <a:lvl1pPr algn="r">
              <a:defRPr sz="4320">
                <a:solidFill>
                  <a:schemeClr val="tx1">
                    <a:tint val="75000"/>
                  </a:schemeClr>
                </a:solidFill>
              </a:defRPr>
            </a:lvl1pPr>
          </a:lstStyle>
          <a:p>
            <a:fld id="{7197BF76-B7B1-4C6B-8893-374C9EA51824}" type="slidenum">
              <a:rPr lang="en-US" smtClean="0"/>
              <a:t>‹#›</a:t>
            </a:fld>
            <a:endParaRPr lang="en-US"/>
          </a:p>
        </p:txBody>
      </p:sp>
    </p:spTree>
    <p:extLst>
      <p:ext uri="{BB962C8B-B14F-4D97-AF65-F5344CB8AC3E}">
        <p14:creationId xmlns:p14="http://schemas.microsoft.com/office/powerpoint/2010/main" val="11734364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12" Type="http://schemas.openxmlformats.org/officeDocument/2006/relationships/image" Target="../media/image11.emf"/><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emf"/><Relationship Id="rId11" Type="http://schemas.openxmlformats.org/officeDocument/2006/relationships/image" Target="../media/image10.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3C7F2-1C0D-EC80-8D77-8F5415C81DE2}"/>
              </a:ext>
            </a:extLst>
          </p:cNvPr>
          <p:cNvSpPr>
            <a:spLocks noGrp="1"/>
          </p:cNvSpPr>
          <p:nvPr>
            <p:ph type="ctrTitle"/>
          </p:nvPr>
        </p:nvSpPr>
        <p:spPr>
          <a:xfrm>
            <a:off x="1987617" y="692331"/>
            <a:ext cx="27980640" cy="6322423"/>
          </a:xfrm>
        </p:spPr>
        <p:txBody>
          <a:bodyPr>
            <a:normAutofit/>
          </a:bodyPr>
          <a:lstStyle/>
          <a:p>
            <a:r>
              <a:rPr lang="en-US" sz="7200" b="1" dirty="0"/>
              <a:t>REVISITING VOYAGER 2 PLASMA OBSERVATIONS DURING THE URANUS FLYBY AND PLASMA OBSERVATION REQUIREMENTS FOR FUTURE MISSION TO URANUS’ MAGNETOSPHERE</a:t>
            </a:r>
            <a:br>
              <a:rPr lang="en-US" sz="7200" b="1" dirty="0"/>
            </a:br>
            <a:r>
              <a:rPr lang="en-US" sz="5000" b="1" dirty="0"/>
              <a:t>E. C. Sittler Jr.</a:t>
            </a:r>
            <a:r>
              <a:rPr lang="en-US" sz="4900" b="1" dirty="0"/>
              <a:t>, R. G. Michell, and M. Samara</a:t>
            </a:r>
            <a:br>
              <a:rPr lang="en-US" sz="4900" b="1" dirty="0"/>
            </a:br>
            <a:r>
              <a:rPr lang="en-US" sz="4400" b="1" dirty="0"/>
              <a:t>NASA Goddard Space Flight Center, </a:t>
            </a:r>
            <a:r>
              <a:rPr lang="en-US" sz="4400" b="1" dirty="0" err="1"/>
              <a:t>Geospace</a:t>
            </a:r>
            <a:r>
              <a:rPr lang="en-US" sz="4400" b="1" dirty="0"/>
              <a:t> Physics Laboratory, 8800</a:t>
            </a:r>
            <a:br>
              <a:rPr lang="en-US" sz="4400" b="1" dirty="0"/>
            </a:br>
            <a:r>
              <a:rPr lang="en-US" sz="4400" b="1" dirty="0"/>
              <a:t>Greenbelt Road, Greenbelt, MD, USA, email: edward.c.sittler@nasa.gov</a:t>
            </a:r>
            <a:br>
              <a:rPr lang="en-US" sz="4400" dirty="0"/>
            </a:br>
            <a:endParaRPr lang="en-US" sz="4400" dirty="0"/>
          </a:p>
        </p:txBody>
      </p:sp>
      <p:sp>
        <p:nvSpPr>
          <p:cNvPr id="4" name="TextBox 3">
            <a:extLst>
              <a:ext uri="{FF2B5EF4-FFF2-40B4-BE49-F238E27FC236}">
                <a16:creationId xmlns:a16="http://schemas.microsoft.com/office/drawing/2014/main" id="{2D3474B1-3ECE-A750-1E84-B95E5C1543C6}"/>
              </a:ext>
            </a:extLst>
          </p:cNvPr>
          <p:cNvSpPr txBox="1"/>
          <p:nvPr/>
        </p:nvSpPr>
        <p:spPr>
          <a:xfrm>
            <a:off x="1978739" y="7357730"/>
            <a:ext cx="9065082" cy="11541621"/>
          </a:xfrm>
          <a:prstGeom prst="rect">
            <a:avLst/>
          </a:prstGeom>
          <a:noFill/>
        </p:spPr>
        <p:txBody>
          <a:bodyPr wrap="square" rtlCol="0">
            <a:spAutoFit/>
          </a:bodyPr>
          <a:lstStyle/>
          <a:p>
            <a:pPr algn="ctr"/>
            <a:r>
              <a:rPr lang="en-US" sz="2800" b="1" dirty="0"/>
              <a:t>ABSTRACT</a:t>
            </a:r>
          </a:p>
          <a:p>
            <a:pPr algn="just"/>
            <a:r>
              <a:rPr lang="en-US" sz="2800" dirty="0"/>
              <a:t>We revisit the Voyager 2 (V2) plasma observations during its Uranus flyby in Jan 24, 1986. For this flyby it was found to be a highly dynamic magnetosphere with protons [1,2] and electrons [1,3] dominating the plasma environment with significant radiation belts [4,5] and large dipole tilt [6,7] relative to Uranus spin axis. The emphasis of this talk is the</a:t>
            </a:r>
          </a:p>
          <a:p>
            <a:pPr algn="just"/>
            <a:r>
              <a:rPr lang="en-US" sz="2800" dirty="0"/>
              <a:t>measurement requirement for an Ion Mass Spectrometer (IMS) 1 V ≤ E/Q ≤ 50 kV and Electron Plasma Spectrometer (ELS) 1 eV ≤ E ≤ 30 keV; in both cases a wide field-of view 360 x 90. The main measurement goal is “What is the relative composition of the major and minor ion species within Uranus’ magnetospheres, including both the inner magnetosphere, ionospheres, radiation belts and the deep</a:t>
            </a:r>
          </a:p>
          <a:p>
            <a:pPr algn="just"/>
            <a:r>
              <a:rPr lang="en-US" sz="2800" dirty="0"/>
              <a:t>magnetotail regions for both hot and cold ions?</a:t>
            </a:r>
          </a:p>
          <a:p>
            <a:pPr algn="l"/>
            <a:r>
              <a:rPr lang="en-US" sz="1800" b="0" i="0" u="none" strike="noStrike" baseline="0" dirty="0">
                <a:solidFill>
                  <a:srgbClr val="000000"/>
                </a:solidFill>
                <a:latin typeface="CIDFont+F1"/>
              </a:rPr>
              <a:t>References:</a:t>
            </a:r>
          </a:p>
          <a:p>
            <a:pPr algn="l"/>
            <a:r>
              <a:rPr lang="en-US" sz="1800" b="0" i="0" u="none" strike="noStrike" baseline="0" dirty="0">
                <a:solidFill>
                  <a:srgbClr val="000000"/>
                </a:solidFill>
                <a:latin typeface="CIDFont+F2"/>
              </a:rPr>
              <a:t>[1] Bridge, H. S., Belcher, J. W., </a:t>
            </a:r>
            <a:r>
              <a:rPr lang="en-US" sz="1800" b="0" i="0" u="none" strike="noStrike" baseline="0" dirty="0" err="1">
                <a:solidFill>
                  <a:srgbClr val="000000"/>
                </a:solidFill>
                <a:latin typeface="CIDFont+F2"/>
              </a:rPr>
              <a:t>Coppi</a:t>
            </a:r>
            <a:r>
              <a:rPr lang="en-US" sz="1800" b="0" i="0" u="none" strike="noStrike" baseline="0" dirty="0">
                <a:solidFill>
                  <a:srgbClr val="000000"/>
                </a:solidFill>
                <a:latin typeface="CIDFont+F2"/>
              </a:rPr>
              <a:t>, B., Lazarus, A. J., McNutt, Jr., R. L., </a:t>
            </a:r>
            <a:r>
              <a:rPr lang="en-US" sz="1800" b="0" i="0" u="none" strike="noStrike" baseline="0" dirty="0" err="1">
                <a:solidFill>
                  <a:srgbClr val="000000"/>
                </a:solidFill>
                <a:latin typeface="CIDFont+F2"/>
              </a:rPr>
              <a:t>Olbert</a:t>
            </a:r>
            <a:r>
              <a:rPr lang="en-US" sz="1800" b="0" i="0" u="none" strike="noStrike" baseline="0" dirty="0">
                <a:solidFill>
                  <a:srgbClr val="000000"/>
                </a:solidFill>
                <a:latin typeface="CIDFont+F2"/>
              </a:rPr>
              <a:t>, S., Richardson, J. D., Sands, M. R., </a:t>
            </a:r>
            <a:r>
              <a:rPr lang="en-US" sz="1800" b="0" i="0" u="none" strike="noStrike" baseline="0" dirty="0" err="1">
                <a:solidFill>
                  <a:srgbClr val="000000"/>
                </a:solidFill>
                <a:latin typeface="CIDFont+F2"/>
              </a:rPr>
              <a:t>Selesnick</a:t>
            </a:r>
            <a:r>
              <a:rPr lang="en-US" sz="1800" b="0" i="0" u="none" strike="noStrike" baseline="0" dirty="0">
                <a:solidFill>
                  <a:srgbClr val="000000"/>
                </a:solidFill>
                <a:latin typeface="CIDFont+F2"/>
              </a:rPr>
              <a:t>, R. S., Sullivan, J. D., </a:t>
            </a:r>
            <a:r>
              <a:rPr lang="en-US" sz="1800" b="0" i="0" u="none" strike="noStrike" baseline="0" dirty="0" err="1">
                <a:solidFill>
                  <a:srgbClr val="000000"/>
                </a:solidFill>
                <a:latin typeface="CIDFont+F2"/>
              </a:rPr>
              <a:t>Hartle</a:t>
            </a:r>
            <a:r>
              <a:rPr lang="en-US" sz="1800" b="0" i="0" u="none" strike="noStrike" baseline="0" dirty="0">
                <a:solidFill>
                  <a:srgbClr val="000000"/>
                </a:solidFill>
                <a:latin typeface="CIDFont+F2"/>
              </a:rPr>
              <a:t>, R. E., Ogilvie, K. W., Sittler Jr., E. C., </a:t>
            </a:r>
            <a:r>
              <a:rPr lang="en-US" sz="1800" b="0" i="0" u="none" strike="noStrike" baseline="0" dirty="0" err="1">
                <a:solidFill>
                  <a:srgbClr val="000000"/>
                </a:solidFill>
                <a:latin typeface="CIDFont+F2"/>
              </a:rPr>
              <a:t>Bagenal</a:t>
            </a:r>
            <a:r>
              <a:rPr lang="en-US" sz="1800" b="0" i="0" u="none" strike="noStrike" baseline="0" dirty="0">
                <a:solidFill>
                  <a:srgbClr val="000000"/>
                </a:solidFill>
                <a:latin typeface="CIDFont+F2"/>
              </a:rPr>
              <a:t>, F., Wolff, R. S., </a:t>
            </a:r>
            <a:r>
              <a:rPr lang="en-US" sz="1800" b="0" i="0" u="none" strike="noStrike" baseline="0" dirty="0" err="1">
                <a:solidFill>
                  <a:srgbClr val="000000"/>
                </a:solidFill>
                <a:latin typeface="CIDFont+F2"/>
              </a:rPr>
              <a:t>Vasyliunas</a:t>
            </a:r>
            <a:r>
              <a:rPr lang="en-US" sz="1800" b="0" i="0" u="none" strike="noStrike" baseline="0" dirty="0">
                <a:solidFill>
                  <a:srgbClr val="000000"/>
                </a:solidFill>
                <a:latin typeface="CIDFont+F2"/>
              </a:rPr>
              <a:t>, V. M., </a:t>
            </a:r>
            <a:r>
              <a:rPr lang="en-US" sz="1800" b="0" i="0" u="none" strike="noStrike" baseline="0" dirty="0" err="1">
                <a:solidFill>
                  <a:srgbClr val="000000"/>
                </a:solidFill>
                <a:latin typeface="CIDFont+F2"/>
              </a:rPr>
              <a:t>Siscoe</a:t>
            </a:r>
            <a:r>
              <a:rPr lang="en-US" sz="1800" b="0" i="0" u="none" strike="noStrike" baseline="0" dirty="0">
                <a:solidFill>
                  <a:srgbClr val="000000"/>
                </a:solidFill>
                <a:latin typeface="CIDFont+F2"/>
              </a:rPr>
              <a:t>, G. L., Goertz, C. K., </a:t>
            </a:r>
            <a:r>
              <a:rPr lang="en-US" sz="1800" b="0" i="0" u="none" strike="noStrike" baseline="0" dirty="0" err="1">
                <a:solidFill>
                  <a:srgbClr val="000000"/>
                </a:solidFill>
                <a:latin typeface="CIDFont+F2"/>
              </a:rPr>
              <a:t>Eviatar</a:t>
            </a:r>
            <a:r>
              <a:rPr lang="en-US" sz="1800" b="0" i="0" u="none" strike="noStrike" baseline="0" dirty="0">
                <a:solidFill>
                  <a:srgbClr val="000000"/>
                </a:solidFill>
                <a:latin typeface="CIDFont+F2"/>
              </a:rPr>
              <a:t>, A., (1986), </a:t>
            </a:r>
            <a:r>
              <a:rPr lang="en-US" sz="1800" b="0" i="0" u="none" strike="noStrike" baseline="0" dirty="0">
                <a:solidFill>
                  <a:srgbClr val="000000"/>
                </a:solidFill>
                <a:latin typeface="CIDFont+F4"/>
              </a:rPr>
              <a:t>Science, </a:t>
            </a:r>
            <a:r>
              <a:rPr lang="en-US" sz="1800" b="0" i="0" u="none" strike="noStrike" baseline="0" dirty="0">
                <a:solidFill>
                  <a:srgbClr val="000000"/>
                </a:solidFill>
                <a:latin typeface="CIDFont+F2"/>
              </a:rPr>
              <a:t>233, 89-93, </a:t>
            </a:r>
            <a:r>
              <a:rPr lang="en-US" sz="1800" b="0" i="0" u="none" strike="noStrike" baseline="0" dirty="0">
                <a:solidFill>
                  <a:srgbClr val="0000FF"/>
                </a:solidFill>
                <a:latin typeface="CIDFont+F2"/>
              </a:rPr>
              <a:t>https://doi.org/10.1126/science.233.4759.89</a:t>
            </a:r>
            <a:r>
              <a:rPr lang="en-US" sz="1800" b="0" i="0" u="none" strike="noStrike" baseline="0" dirty="0">
                <a:solidFill>
                  <a:srgbClr val="000000"/>
                </a:solidFill>
                <a:latin typeface="CIDFont+F2"/>
              </a:rPr>
              <a:t>.</a:t>
            </a:r>
          </a:p>
          <a:p>
            <a:pPr algn="l"/>
            <a:r>
              <a:rPr lang="en-US" sz="1800" b="0" i="0" u="none" strike="noStrike" baseline="0" dirty="0">
                <a:solidFill>
                  <a:srgbClr val="000000"/>
                </a:solidFill>
                <a:latin typeface="CIDFont+F2"/>
              </a:rPr>
              <a:t>[2] </a:t>
            </a:r>
            <a:r>
              <a:rPr lang="en-US" sz="1800" b="0" i="0" u="none" strike="noStrike" baseline="0" dirty="0" err="1">
                <a:solidFill>
                  <a:srgbClr val="000000"/>
                </a:solidFill>
                <a:latin typeface="CIDFont+F2"/>
              </a:rPr>
              <a:t>Selesnick</a:t>
            </a:r>
            <a:r>
              <a:rPr lang="en-US" sz="1800" b="0" i="0" u="none" strike="noStrike" baseline="0" dirty="0">
                <a:solidFill>
                  <a:srgbClr val="000000"/>
                </a:solidFill>
                <a:latin typeface="CIDFont+F2"/>
              </a:rPr>
              <a:t>, R. and McNutt Jr., L. R., (1987), </a:t>
            </a:r>
            <a:r>
              <a:rPr lang="en-US" sz="1800" b="0" i="0" u="none" strike="noStrike" baseline="0" dirty="0">
                <a:solidFill>
                  <a:srgbClr val="000000"/>
                </a:solidFill>
                <a:latin typeface="CIDFont+F4"/>
              </a:rPr>
              <a:t>JGR. </a:t>
            </a:r>
            <a:r>
              <a:rPr lang="en-US" sz="1800" b="0" i="0" u="none" strike="noStrike" baseline="0" dirty="0">
                <a:solidFill>
                  <a:srgbClr val="000000"/>
                </a:solidFill>
                <a:latin typeface="CIDFont+F2"/>
              </a:rPr>
              <a:t>92, 15,249 – 15,262.</a:t>
            </a:r>
          </a:p>
          <a:p>
            <a:pPr algn="l"/>
            <a:r>
              <a:rPr lang="en-US" sz="1800" b="0" i="0" u="none" strike="noStrike" baseline="0" dirty="0">
                <a:solidFill>
                  <a:srgbClr val="000000"/>
                </a:solidFill>
                <a:latin typeface="CIDFont+F2"/>
              </a:rPr>
              <a:t>[3] Sittler Jr. E. C., Ogilvie, K. W. and </a:t>
            </a:r>
            <a:r>
              <a:rPr lang="en-US" sz="1800" b="0" i="0" u="none" strike="noStrike" baseline="0" dirty="0" err="1">
                <a:solidFill>
                  <a:srgbClr val="000000"/>
                </a:solidFill>
                <a:latin typeface="CIDFont+F2"/>
              </a:rPr>
              <a:t>Selesnick</a:t>
            </a:r>
            <a:r>
              <a:rPr lang="en-US" sz="1800" b="0" i="0" u="none" strike="noStrike" baseline="0" dirty="0">
                <a:solidFill>
                  <a:srgbClr val="000000"/>
                </a:solidFill>
                <a:latin typeface="CIDFont+F2"/>
              </a:rPr>
              <a:t>, </a:t>
            </a:r>
            <a:r>
              <a:rPr lang="pl-PL" sz="1800" b="0" i="0" u="none" strike="noStrike" baseline="0" dirty="0">
                <a:solidFill>
                  <a:srgbClr val="000000"/>
                </a:solidFill>
                <a:latin typeface="CIDFont+F2"/>
              </a:rPr>
              <a:t>R. (1987) ,</a:t>
            </a:r>
            <a:r>
              <a:rPr lang="pl-PL" sz="1800" b="0" i="0" u="none" strike="noStrike" baseline="0" dirty="0">
                <a:solidFill>
                  <a:srgbClr val="000000"/>
                </a:solidFill>
                <a:latin typeface="CIDFont+F4"/>
              </a:rPr>
              <a:t>JGR</a:t>
            </a:r>
            <a:r>
              <a:rPr lang="pl-PL" sz="1800" b="0" i="0" u="none" strike="noStrike" baseline="0" dirty="0">
                <a:solidFill>
                  <a:srgbClr val="000000"/>
                </a:solidFill>
                <a:latin typeface="CIDFont+F2"/>
              </a:rPr>
              <a:t>, 92, 15,263 – 15,281.</a:t>
            </a:r>
          </a:p>
          <a:p>
            <a:pPr algn="l"/>
            <a:r>
              <a:rPr lang="en-US" sz="1800" b="0" i="0" u="none" strike="noStrike" baseline="0" dirty="0">
                <a:solidFill>
                  <a:srgbClr val="000000"/>
                </a:solidFill>
                <a:latin typeface="CIDFont+F2"/>
              </a:rPr>
              <a:t>[4] Stone, E. C., Cooper, J. F., Cummings, A. C., </a:t>
            </a:r>
            <a:r>
              <a:rPr lang="fr-FR" sz="1800" b="0" i="0" u="none" strike="noStrike" baseline="0" dirty="0">
                <a:solidFill>
                  <a:srgbClr val="000000"/>
                </a:solidFill>
                <a:latin typeface="CIDFont+F2"/>
              </a:rPr>
              <a:t>McDonald, F. B,, </a:t>
            </a:r>
            <a:r>
              <a:rPr lang="fr-FR" sz="1800" b="0" i="0" u="none" strike="noStrike" baseline="0" dirty="0" err="1">
                <a:solidFill>
                  <a:srgbClr val="000000"/>
                </a:solidFill>
                <a:latin typeface="CIDFont+F2"/>
              </a:rPr>
              <a:t>Trainor</a:t>
            </a:r>
            <a:r>
              <a:rPr lang="fr-FR" sz="1800" b="0" i="0" u="none" strike="noStrike" baseline="0" dirty="0">
                <a:solidFill>
                  <a:srgbClr val="000000"/>
                </a:solidFill>
                <a:latin typeface="CIDFont+F2"/>
              </a:rPr>
              <a:t>, J. H., Lai, N., R. McGuire, Chenette, D. L., (1986), Science, 233, 93-97,</a:t>
            </a:r>
            <a:r>
              <a:rPr lang="en-US" sz="1800" b="0" i="0" u="none" strike="noStrike" baseline="0" dirty="0">
                <a:solidFill>
                  <a:srgbClr val="0000FF"/>
                </a:solidFill>
                <a:latin typeface="CIDFont+F2"/>
              </a:rPr>
              <a:t>https://doi.org/10.1126/science.233.4759.93</a:t>
            </a:r>
            <a:r>
              <a:rPr lang="en-US" sz="1800" b="0" i="0" u="none" strike="noStrike" baseline="0" dirty="0">
                <a:solidFill>
                  <a:srgbClr val="000000"/>
                </a:solidFill>
                <a:latin typeface="CIDFont+F2"/>
              </a:rPr>
              <a:t>.</a:t>
            </a:r>
          </a:p>
          <a:p>
            <a:pPr algn="l"/>
            <a:r>
              <a:rPr lang="sv-SE" sz="1800" b="0" i="0" u="none" strike="noStrike" baseline="0" dirty="0">
                <a:solidFill>
                  <a:srgbClr val="000000"/>
                </a:solidFill>
                <a:latin typeface="CIDFont+F2"/>
              </a:rPr>
              <a:t>[5] Mauk, B. H., Krimigis, S. M., Keath, E . P., </a:t>
            </a:r>
            <a:r>
              <a:rPr lang="de-DE" sz="1800" b="0" i="0" u="none" strike="noStrike" baseline="0" dirty="0">
                <a:solidFill>
                  <a:srgbClr val="000000"/>
                </a:solidFill>
                <a:latin typeface="CIDFont+F2"/>
              </a:rPr>
              <a:t>Cheng, A. F., Armstrong, T . P., </a:t>
            </a:r>
            <a:r>
              <a:rPr lang="de-DE" sz="1800" b="0" i="0" u="none" strike="noStrike" baseline="0" dirty="0" err="1">
                <a:solidFill>
                  <a:srgbClr val="000000"/>
                </a:solidFill>
                <a:latin typeface="CIDFont+F2"/>
              </a:rPr>
              <a:t>Lanzerotti</a:t>
            </a:r>
            <a:r>
              <a:rPr lang="de-DE" sz="1800" b="0" i="0" u="none" strike="noStrike" baseline="0" dirty="0">
                <a:solidFill>
                  <a:srgbClr val="000000"/>
                </a:solidFill>
                <a:latin typeface="CIDFont+F2"/>
              </a:rPr>
              <a:t>, L. J.,</a:t>
            </a:r>
          </a:p>
          <a:p>
            <a:pPr algn="l"/>
            <a:r>
              <a:rPr lang="en-US" sz="1800" b="0" i="0" u="none" strike="noStrike" baseline="0" dirty="0" err="1">
                <a:solidFill>
                  <a:srgbClr val="000000"/>
                </a:solidFill>
                <a:latin typeface="CIDFont+F2"/>
              </a:rPr>
              <a:t>Gloeckler</a:t>
            </a:r>
            <a:r>
              <a:rPr lang="en-US" sz="1800" b="0" i="0" u="none" strike="noStrike" baseline="0" dirty="0">
                <a:solidFill>
                  <a:srgbClr val="000000"/>
                </a:solidFill>
                <a:latin typeface="CIDFont+F2"/>
              </a:rPr>
              <a:t>, G., and Hamilton, D .C., (1987), </a:t>
            </a:r>
            <a:r>
              <a:rPr lang="en-US" sz="1800" b="0" i="0" u="none" strike="noStrike" baseline="0" dirty="0">
                <a:solidFill>
                  <a:srgbClr val="000000"/>
                </a:solidFill>
                <a:latin typeface="CIDFont+F4"/>
              </a:rPr>
              <a:t>JGR</a:t>
            </a:r>
            <a:r>
              <a:rPr lang="en-US" sz="1800" b="0" i="0" u="none" strike="noStrike" baseline="0" dirty="0">
                <a:solidFill>
                  <a:srgbClr val="000000"/>
                </a:solidFill>
                <a:latin typeface="CIDFont+F2"/>
              </a:rPr>
              <a:t>, 92, 15,283 – 15,308.</a:t>
            </a:r>
          </a:p>
          <a:p>
            <a:pPr algn="l"/>
            <a:r>
              <a:rPr lang="en-US" sz="1800" b="0" i="0" u="none" strike="noStrike" baseline="0" dirty="0">
                <a:solidFill>
                  <a:srgbClr val="000000"/>
                </a:solidFill>
                <a:latin typeface="CIDFont+F2"/>
              </a:rPr>
              <a:t>[6] Ness, N. F., Acuna, M. H., </a:t>
            </a:r>
            <a:r>
              <a:rPr lang="en-US" sz="1800" b="0" i="0" u="none" strike="noStrike" baseline="0" dirty="0" err="1">
                <a:solidFill>
                  <a:srgbClr val="000000"/>
                </a:solidFill>
                <a:latin typeface="CIDFont+F2"/>
              </a:rPr>
              <a:t>Behannon</a:t>
            </a:r>
            <a:r>
              <a:rPr lang="en-US" sz="1800" b="0" i="0" u="none" strike="noStrike" baseline="0" dirty="0">
                <a:solidFill>
                  <a:srgbClr val="000000"/>
                </a:solidFill>
                <a:latin typeface="CIDFont+F2"/>
              </a:rPr>
              <a:t>, K. W., Burlaga, L. F., </a:t>
            </a:r>
            <a:r>
              <a:rPr lang="en-US" sz="1800" b="0" i="0" u="none" strike="noStrike" baseline="0" dirty="0" err="1">
                <a:solidFill>
                  <a:srgbClr val="000000"/>
                </a:solidFill>
                <a:latin typeface="CIDFont+F2"/>
              </a:rPr>
              <a:t>Connerney</a:t>
            </a:r>
            <a:r>
              <a:rPr lang="en-US" sz="1800" b="0" i="0" u="none" strike="noStrike" baseline="0" dirty="0">
                <a:solidFill>
                  <a:srgbClr val="000000"/>
                </a:solidFill>
                <a:latin typeface="CIDFont+F2"/>
              </a:rPr>
              <a:t>, J. E. P., </a:t>
            </a:r>
            <a:r>
              <a:rPr lang="en-US" sz="1800" b="0" i="0" u="none" strike="noStrike" baseline="0" dirty="0" err="1">
                <a:solidFill>
                  <a:srgbClr val="000000"/>
                </a:solidFill>
                <a:latin typeface="CIDFont+F2"/>
              </a:rPr>
              <a:t>Lepping</a:t>
            </a:r>
            <a:r>
              <a:rPr lang="en-US" sz="1800" b="0" i="0" u="none" strike="noStrike" baseline="0" dirty="0">
                <a:solidFill>
                  <a:srgbClr val="000000"/>
                </a:solidFill>
                <a:latin typeface="CIDFont+F2"/>
              </a:rPr>
              <a:t>, R. P.,</a:t>
            </a:r>
          </a:p>
          <a:p>
            <a:pPr algn="l"/>
            <a:r>
              <a:rPr lang="fr-FR" sz="1800" b="0" i="0" u="none" strike="noStrike" baseline="0" dirty="0">
                <a:solidFill>
                  <a:srgbClr val="000000"/>
                </a:solidFill>
                <a:latin typeface="CIDFont+F2"/>
              </a:rPr>
              <a:t>Neubauer, F. M., (1986), </a:t>
            </a:r>
            <a:r>
              <a:rPr lang="fr-FR" sz="1800" b="0" i="0" u="none" strike="noStrike" baseline="0" dirty="0">
                <a:solidFill>
                  <a:srgbClr val="000000"/>
                </a:solidFill>
                <a:latin typeface="CIDFont+F4"/>
              </a:rPr>
              <a:t>Science, </a:t>
            </a:r>
            <a:r>
              <a:rPr lang="fr-FR" sz="1800" b="0" i="0" u="none" strike="noStrike" baseline="0" dirty="0">
                <a:solidFill>
                  <a:srgbClr val="000000"/>
                </a:solidFill>
                <a:latin typeface="CIDFont+F2"/>
              </a:rPr>
              <a:t>233, 85-89, </a:t>
            </a:r>
            <a:r>
              <a:rPr lang="en-US" sz="1800" b="0" i="0" u="none" strike="noStrike" baseline="0" dirty="0">
                <a:solidFill>
                  <a:srgbClr val="0000FF"/>
                </a:solidFill>
                <a:latin typeface="CIDFont+F2"/>
              </a:rPr>
              <a:t>https://doi.org/10.1126/science.233.4759.85</a:t>
            </a:r>
            <a:r>
              <a:rPr lang="en-US" sz="1800" b="0" i="0" u="none" strike="noStrike" baseline="0" dirty="0">
                <a:solidFill>
                  <a:srgbClr val="000000"/>
                </a:solidFill>
                <a:latin typeface="CIDFont+F2"/>
              </a:rPr>
              <a:t>.</a:t>
            </a:r>
          </a:p>
          <a:p>
            <a:pPr algn="l"/>
            <a:r>
              <a:rPr lang="en-US" sz="1800" b="0" i="0" u="none" strike="noStrike" baseline="0" dirty="0">
                <a:solidFill>
                  <a:srgbClr val="000000"/>
                </a:solidFill>
                <a:latin typeface="CIDFont+F2"/>
              </a:rPr>
              <a:t>[7] </a:t>
            </a:r>
            <a:r>
              <a:rPr lang="en-US" sz="1800" b="0" i="0" u="none" strike="noStrike" baseline="0" dirty="0" err="1">
                <a:solidFill>
                  <a:srgbClr val="000000"/>
                </a:solidFill>
                <a:latin typeface="CIDFont+F2"/>
              </a:rPr>
              <a:t>Connerney</a:t>
            </a:r>
            <a:r>
              <a:rPr lang="en-US" sz="1800" b="0" i="0" u="none" strike="noStrike" baseline="0" dirty="0">
                <a:solidFill>
                  <a:srgbClr val="000000"/>
                </a:solidFill>
                <a:latin typeface="CIDFont+F2"/>
              </a:rPr>
              <a:t>, J. E. P., Acuna, M. H. and Ness, N. F., </a:t>
            </a:r>
            <a:r>
              <a:rPr lang="en-US" sz="1800" b="0" i="0" u="none" strike="noStrike" baseline="0" dirty="0">
                <a:solidFill>
                  <a:srgbClr val="000000"/>
                </a:solidFill>
                <a:latin typeface="CIDFont+F4"/>
              </a:rPr>
              <a:t>JGR</a:t>
            </a:r>
            <a:r>
              <a:rPr lang="en-US" sz="1800" b="0" i="0" u="none" strike="noStrike" baseline="0" dirty="0">
                <a:solidFill>
                  <a:srgbClr val="000000"/>
                </a:solidFill>
                <a:latin typeface="CIDFont+F2"/>
              </a:rPr>
              <a:t>, 92, 15,329-15,336.</a:t>
            </a:r>
          </a:p>
          <a:p>
            <a:pPr algn="l"/>
            <a:r>
              <a:rPr lang="en-US" sz="1800" b="0" i="0" u="none" strike="noStrike" baseline="0" dirty="0">
                <a:solidFill>
                  <a:srgbClr val="000000"/>
                </a:solidFill>
                <a:latin typeface="CIDFont+F2"/>
              </a:rPr>
              <a:t>[8] Cohen, I. J., Turner, D. L., Kollmann, P., Clark, G. B., Hill, M. E., Regoli, L. H., and Gershman, D. J., </a:t>
            </a:r>
            <a:r>
              <a:rPr lang="en-US" dirty="0">
                <a:solidFill>
                  <a:srgbClr val="000000"/>
                </a:solidFill>
                <a:latin typeface="CIDFont+F2"/>
              </a:rPr>
              <a:t>(</a:t>
            </a:r>
            <a:r>
              <a:rPr lang="en-US" sz="1800" b="0" i="0" u="none" strike="noStrike" baseline="0" dirty="0">
                <a:solidFill>
                  <a:srgbClr val="000000"/>
                </a:solidFill>
                <a:latin typeface="CIDFont+F2"/>
              </a:rPr>
              <a:t>2023), </a:t>
            </a:r>
            <a:r>
              <a:rPr lang="en-US" sz="1800" b="0" i="0" u="none" strike="noStrike" baseline="0" dirty="0">
                <a:solidFill>
                  <a:srgbClr val="000000"/>
                </a:solidFill>
                <a:latin typeface="CIDFont+F4"/>
              </a:rPr>
              <a:t>GRL</a:t>
            </a:r>
            <a:r>
              <a:rPr lang="en-US" sz="1800" b="0" i="0" u="none" strike="noStrike" baseline="0" dirty="0">
                <a:solidFill>
                  <a:srgbClr val="000000"/>
                </a:solidFill>
                <a:latin typeface="CIDFont+F2"/>
              </a:rPr>
              <a:t>, ESS Open Archive, </a:t>
            </a:r>
            <a:r>
              <a:rPr lang="en-US" sz="1800" b="0" i="0" u="none" strike="noStrike" baseline="0" dirty="0">
                <a:solidFill>
                  <a:srgbClr val="0000FF"/>
                </a:solidFill>
                <a:latin typeface="CIDFont+F2"/>
              </a:rPr>
              <a:t>https://doi.org/10.22541/essoar.167874177.75849866/v2</a:t>
            </a:r>
          </a:p>
          <a:p>
            <a:pPr algn="l"/>
            <a:r>
              <a:rPr lang="en-US" sz="1800" b="0" i="0" u="none" strike="noStrike" baseline="0" dirty="0">
                <a:solidFill>
                  <a:srgbClr val="000000"/>
                </a:solidFill>
                <a:latin typeface="CIDFont+F2"/>
              </a:rPr>
              <a:t>[9] Scarf, F. L., </a:t>
            </a:r>
            <a:r>
              <a:rPr lang="en-US" sz="1800" b="0" i="0" u="none" strike="noStrike" baseline="0" dirty="0" err="1">
                <a:solidFill>
                  <a:srgbClr val="000000"/>
                </a:solidFill>
                <a:latin typeface="CIDFont+F2"/>
              </a:rPr>
              <a:t>Gurnett</a:t>
            </a:r>
            <a:r>
              <a:rPr lang="en-US" sz="1800" b="0" i="0" u="none" strike="noStrike" baseline="0" dirty="0">
                <a:solidFill>
                  <a:srgbClr val="000000"/>
                </a:solidFill>
                <a:latin typeface="CIDFont+F2"/>
              </a:rPr>
              <a:t>, D. A., Kurth, W. S., </a:t>
            </a:r>
            <a:r>
              <a:rPr lang="da-DK" sz="1800" b="0" i="0" u="none" strike="noStrike" baseline="0" dirty="0">
                <a:solidFill>
                  <a:srgbClr val="000000"/>
                </a:solidFill>
                <a:latin typeface="CIDFont+F2"/>
              </a:rPr>
              <a:t>Coroniti, F. V., Kennel, C. F., and Poynter, R. L., </a:t>
            </a:r>
            <a:r>
              <a:rPr lang="pl-PL" sz="1800" b="0" i="0" u="none" strike="noStrike" baseline="0" dirty="0">
                <a:solidFill>
                  <a:srgbClr val="000000"/>
                </a:solidFill>
                <a:latin typeface="CIDFont+F2"/>
              </a:rPr>
              <a:t>(1987), </a:t>
            </a:r>
            <a:r>
              <a:rPr lang="pl-PL" sz="1800" b="0" i="0" u="none" strike="noStrike" baseline="0" dirty="0">
                <a:solidFill>
                  <a:srgbClr val="000000"/>
                </a:solidFill>
                <a:latin typeface="CIDFont+F4"/>
              </a:rPr>
              <a:t>JGR</a:t>
            </a:r>
            <a:r>
              <a:rPr lang="pl-PL" sz="1800" b="0" i="0" u="none" strike="noStrike" baseline="0" dirty="0">
                <a:solidFill>
                  <a:srgbClr val="000000"/>
                </a:solidFill>
                <a:latin typeface="CIDFont+F2"/>
              </a:rPr>
              <a:t>, 92, 15,217 – 15,224.</a:t>
            </a:r>
            <a:endParaRPr lang="en-US" sz="2800" dirty="0"/>
          </a:p>
        </p:txBody>
      </p:sp>
      <p:sp>
        <p:nvSpPr>
          <p:cNvPr id="5" name="Rectangle 4">
            <a:extLst>
              <a:ext uri="{FF2B5EF4-FFF2-40B4-BE49-F238E27FC236}">
                <a16:creationId xmlns:a16="http://schemas.microsoft.com/office/drawing/2014/main" id="{20E9DED8-1EAD-74F9-7C51-E753E401EACF}"/>
              </a:ext>
            </a:extLst>
          </p:cNvPr>
          <p:cNvSpPr/>
          <p:nvPr/>
        </p:nvSpPr>
        <p:spPr>
          <a:xfrm>
            <a:off x="1640114" y="7357730"/>
            <a:ext cx="9855200" cy="11685013"/>
          </a:xfrm>
          <a:prstGeom prst="rect">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DE95E6E-033D-A8B4-0F24-13C9067BBE60}"/>
              </a:ext>
            </a:extLst>
          </p:cNvPr>
          <p:cNvPicPr>
            <a:picLocks noChangeAspect="1"/>
          </p:cNvPicPr>
          <p:nvPr/>
        </p:nvPicPr>
        <p:blipFill>
          <a:blip r:embed="rId2"/>
          <a:stretch>
            <a:fillRect/>
          </a:stretch>
        </p:blipFill>
        <p:spPr>
          <a:xfrm>
            <a:off x="11561835" y="6590219"/>
            <a:ext cx="11480800" cy="19163185"/>
          </a:xfrm>
          <a:prstGeom prst="rect">
            <a:avLst/>
          </a:prstGeom>
        </p:spPr>
      </p:pic>
      <p:sp>
        <p:nvSpPr>
          <p:cNvPr id="9" name="TextBox 8">
            <a:extLst>
              <a:ext uri="{FF2B5EF4-FFF2-40B4-BE49-F238E27FC236}">
                <a16:creationId xmlns:a16="http://schemas.microsoft.com/office/drawing/2014/main" id="{CC5CA7F9-B2EC-4B5D-8459-D6286F79DB4D}"/>
              </a:ext>
            </a:extLst>
          </p:cNvPr>
          <p:cNvSpPr txBox="1"/>
          <p:nvPr/>
        </p:nvSpPr>
        <p:spPr>
          <a:xfrm>
            <a:off x="14634134" y="6873626"/>
            <a:ext cx="4862286" cy="461665"/>
          </a:xfrm>
          <a:prstGeom prst="rect">
            <a:avLst/>
          </a:prstGeom>
          <a:noFill/>
        </p:spPr>
        <p:txBody>
          <a:bodyPr wrap="square" rtlCol="0">
            <a:spAutoFit/>
          </a:bodyPr>
          <a:lstStyle/>
          <a:p>
            <a:r>
              <a:rPr lang="en-US" sz="2400" b="1" dirty="0"/>
              <a:t>TRAJECTORY PLOT DIFFERENT VIEWS</a:t>
            </a:r>
          </a:p>
        </p:txBody>
      </p:sp>
      <p:pic>
        <p:nvPicPr>
          <p:cNvPr id="16" name="Picture 15">
            <a:extLst>
              <a:ext uri="{FF2B5EF4-FFF2-40B4-BE49-F238E27FC236}">
                <a16:creationId xmlns:a16="http://schemas.microsoft.com/office/drawing/2014/main" id="{1CFF7C09-E73B-5FA3-427D-2F69667BEF7B}"/>
              </a:ext>
            </a:extLst>
          </p:cNvPr>
          <p:cNvPicPr>
            <a:picLocks noChangeAspect="1"/>
          </p:cNvPicPr>
          <p:nvPr/>
        </p:nvPicPr>
        <p:blipFill>
          <a:blip r:embed="rId3"/>
          <a:stretch>
            <a:fillRect/>
          </a:stretch>
        </p:blipFill>
        <p:spPr>
          <a:xfrm>
            <a:off x="20680268" y="6791756"/>
            <a:ext cx="10869332" cy="9267862"/>
          </a:xfrm>
          <a:prstGeom prst="rect">
            <a:avLst/>
          </a:prstGeom>
        </p:spPr>
      </p:pic>
      <p:sp>
        <p:nvSpPr>
          <p:cNvPr id="17" name="TextBox 16">
            <a:extLst>
              <a:ext uri="{FF2B5EF4-FFF2-40B4-BE49-F238E27FC236}">
                <a16:creationId xmlns:a16="http://schemas.microsoft.com/office/drawing/2014/main" id="{90F730AE-AAB3-4D7E-1D4D-959F4C292252}"/>
              </a:ext>
            </a:extLst>
          </p:cNvPr>
          <p:cNvSpPr txBox="1"/>
          <p:nvPr/>
        </p:nvSpPr>
        <p:spPr>
          <a:xfrm>
            <a:off x="21354671" y="16242643"/>
            <a:ext cx="10814756" cy="830997"/>
          </a:xfrm>
          <a:prstGeom prst="rect">
            <a:avLst/>
          </a:prstGeom>
          <a:noFill/>
        </p:spPr>
        <p:txBody>
          <a:bodyPr wrap="square" rtlCol="0">
            <a:spAutoFit/>
          </a:bodyPr>
          <a:lstStyle/>
          <a:p>
            <a:pPr algn="ctr"/>
            <a:r>
              <a:rPr lang="en-US" sz="2400" b="1" dirty="0"/>
              <a:t>Figure 2. Energy Time Color Spectrogram of ion and electron intensities within Uranus’ Inner Magnetosphere </a:t>
            </a:r>
            <a:r>
              <a:rPr lang="en-US" dirty="0"/>
              <a:t>.</a:t>
            </a:r>
          </a:p>
        </p:txBody>
      </p:sp>
      <p:pic>
        <p:nvPicPr>
          <p:cNvPr id="19" name="Picture 18">
            <a:extLst>
              <a:ext uri="{FF2B5EF4-FFF2-40B4-BE49-F238E27FC236}">
                <a16:creationId xmlns:a16="http://schemas.microsoft.com/office/drawing/2014/main" id="{101D43F3-971C-425C-A43E-894391C9BBB3}"/>
              </a:ext>
            </a:extLst>
          </p:cNvPr>
          <p:cNvPicPr>
            <a:picLocks noChangeAspect="1"/>
          </p:cNvPicPr>
          <p:nvPr/>
        </p:nvPicPr>
        <p:blipFill>
          <a:blip r:embed="rId4"/>
          <a:stretch>
            <a:fillRect/>
          </a:stretch>
        </p:blipFill>
        <p:spPr>
          <a:xfrm>
            <a:off x="1513838" y="24549661"/>
            <a:ext cx="9855200" cy="6870074"/>
          </a:xfrm>
          <a:prstGeom prst="rect">
            <a:avLst/>
          </a:prstGeom>
          <a:ln w="22225">
            <a:solidFill>
              <a:schemeClr val="tx1"/>
            </a:solidFill>
          </a:ln>
        </p:spPr>
      </p:pic>
      <p:pic>
        <p:nvPicPr>
          <p:cNvPr id="21" name="Picture 20">
            <a:extLst>
              <a:ext uri="{FF2B5EF4-FFF2-40B4-BE49-F238E27FC236}">
                <a16:creationId xmlns:a16="http://schemas.microsoft.com/office/drawing/2014/main" id="{460498F4-BEC1-D685-9AA6-AB90C0BE7C8C}"/>
              </a:ext>
            </a:extLst>
          </p:cNvPr>
          <p:cNvPicPr>
            <a:picLocks noChangeAspect="1"/>
          </p:cNvPicPr>
          <p:nvPr/>
        </p:nvPicPr>
        <p:blipFill>
          <a:blip r:embed="rId5"/>
          <a:stretch>
            <a:fillRect/>
          </a:stretch>
        </p:blipFill>
        <p:spPr>
          <a:xfrm>
            <a:off x="16446587" y="20104187"/>
            <a:ext cx="25225" cy="25225"/>
          </a:xfrm>
          <a:prstGeom prst="rect">
            <a:avLst/>
          </a:prstGeom>
        </p:spPr>
      </p:pic>
      <p:pic>
        <p:nvPicPr>
          <p:cNvPr id="23" name="Picture 22">
            <a:extLst>
              <a:ext uri="{FF2B5EF4-FFF2-40B4-BE49-F238E27FC236}">
                <a16:creationId xmlns:a16="http://schemas.microsoft.com/office/drawing/2014/main" id="{D433774B-122D-DAEF-2E7C-6EDCBB87D876}"/>
              </a:ext>
            </a:extLst>
          </p:cNvPr>
          <p:cNvPicPr>
            <a:picLocks noChangeAspect="1"/>
          </p:cNvPicPr>
          <p:nvPr/>
        </p:nvPicPr>
        <p:blipFill>
          <a:blip r:embed="rId5"/>
          <a:stretch>
            <a:fillRect/>
          </a:stretch>
        </p:blipFill>
        <p:spPr>
          <a:xfrm>
            <a:off x="16446587" y="20104187"/>
            <a:ext cx="25225" cy="25225"/>
          </a:xfrm>
          <a:prstGeom prst="rect">
            <a:avLst/>
          </a:prstGeom>
        </p:spPr>
      </p:pic>
      <p:pic>
        <p:nvPicPr>
          <p:cNvPr id="25" name="Picture 24">
            <a:extLst>
              <a:ext uri="{FF2B5EF4-FFF2-40B4-BE49-F238E27FC236}">
                <a16:creationId xmlns:a16="http://schemas.microsoft.com/office/drawing/2014/main" id="{ED949AA2-8D02-38D1-0DEB-2FF702882BEB}"/>
              </a:ext>
            </a:extLst>
          </p:cNvPr>
          <p:cNvPicPr>
            <a:picLocks noChangeAspect="1"/>
          </p:cNvPicPr>
          <p:nvPr/>
        </p:nvPicPr>
        <p:blipFill>
          <a:blip r:embed="rId6"/>
          <a:stretch>
            <a:fillRect/>
          </a:stretch>
        </p:blipFill>
        <p:spPr>
          <a:xfrm>
            <a:off x="1934408" y="32284829"/>
            <a:ext cx="9014059" cy="6566152"/>
          </a:xfrm>
          <a:prstGeom prst="rect">
            <a:avLst/>
          </a:prstGeom>
        </p:spPr>
      </p:pic>
      <p:pic>
        <p:nvPicPr>
          <p:cNvPr id="27" name="Picture 26">
            <a:extLst>
              <a:ext uri="{FF2B5EF4-FFF2-40B4-BE49-F238E27FC236}">
                <a16:creationId xmlns:a16="http://schemas.microsoft.com/office/drawing/2014/main" id="{5C85D814-BB57-3D9C-AAC4-85A0F2CD8BED}"/>
              </a:ext>
            </a:extLst>
          </p:cNvPr>
          <p:cNvPicPr>
            <a:picLocks noChangeAspect="1"/>
          </p:cNvPicPr>
          <p:nvPr/>
        </p:nvPicPr>
        <p:blipFill>
          <a:blip r:embed="rId7"/>
          <a:stretch>
            <a:fillRect/>
          </a:stretch>
        </p:blipFill>
        <p:spPr>
          <a:xfrm>
            <a:off x="1756002" y="19525274"/>
            <a:ext cx="9613037" cy="4799101"/>
          </a:xfrm>
          <a:prstGeom prst="rect">
            <a:avLst/>
          </a:prstGeom>
        </p:spPr>
      </p:pic>
      <p:pic>
        <p:nvPicPr>
          <p:cNvPr id="29" name="Picture 28">
            <a:extLst>
              <a:ext uri="{FF2B5EF4-FFF2-40B4-BE49-F238E27FC236}">
                <a16:creationId xmlns:a16="http://schemas.microsoft.com/office/drawing/2014/main" id="{1D456067-8DC4-6639-C7E0-573A0DA01426}"/>
              </a:ext>
            </a:extLst>
          </p:cNvPr>
          <p:cNvPicPr>
            <a:picLocks noChangeAspect="1"/>
          </p:cNvPicPr>
          <p:nvPr/>
        </p:nvPicPr>
        <p:blipFill>
          <a:blip r:embed="rId8"/>
          <a:stretch>
            <a:fillRect/>
          </a:stretch>
        </p:blipFill>
        <p:spPr>
          <a:xfrm>
            <a:off x="21109126" y="17282792"/>
            <a:ext cx="5923775" cy="5582616"/>
          </a:xfrm>
          <a:prstGeom prst="rect">
            <a:avLst/>
          </a:prstGeom>
        </p:spPr>
      </p:pic>
      <p:pic>
        <p:nvPicPr>
          <p:cNvPr id="31" name="Picture 30">
            <a:extLst>
              <a:ext uri="{FF2B5EF4-FFF2-40B4-BE49-F238E27FC236}">
                <a16:creationId xmlns:a16="http://schemas.microsoft.com/office/drawing/2014/main" id="{B85B7669-E3E5-FED1-2B76-310112737363}"/>
              </a:ext>
            </a:extLst>
          </p:cNvPr>
          <p:cNvPicPr>
            <a:picLocks noChangeAspect="1"/>
          </p:cNvPicPr>
          <p:nvPr/>
        </p:nvPicPr>
        <p:blipFill>
          <a:blip r:embed="rId9"/>
          <a:stretch>
            <a:fillRect/>
          </a:stretch>
        </p:blipFill>
        <p:spPr>
          <a:xfrm>
            <a:off x="27032901" y="17073640"/>
            <a:ext cx="5763002" cy="5843943"/>
          </a:xfrm>
          <a:prstGeom prst="rect">
            <a:avLst/>
          </a:prstGeom>
        </p:spPr>
      </p:pic>
      <p:pic>
        <p:nvPicPr>
          <p:cNvPr id="34" name="Picture 33">
            <a:extLst>
              <a:ext uri="{FF2B5EF4-FFF2-40B4-BE49-F238E27FC236}">
                <a16:creationId xmlns:a16="http://schemas.microsoft.com/office/drawing/2014/main" id="{6BB3D022-D71D-A76A-AE36-CA1CFF02A18F}"/>
              </a:ext>
            </a:extLst>
          </p:cNvPr>
          <p:cNvPicPr>
            <a:picLocks noChangeAspect="1"/>
          </p:cNvPicPr>
          <p:nvPr/>
        </p:nvPicPr>
        <p:blipFill>
          <a:blip r:embed="rId10"/>
          <a:stretch>
            <a:fillRect/>
          </a:stretch>
        </p:blipFill>
        <p:spPr>
          <a:xfrm>
            <a:off x="24227455" y="23126735"/>
            <a:ext cx="5371116" cy="6850327"/>
          </a:xfrm>
          <a:prstGeom prst="rect">
            <a:avLst/>
          </a:prstGeom>
        </p:spPr>
      </p:pic>
      <p:pic>
        <p:nvPicPr>
          <p:cNvPr id="36" name="Picture 35">
            <a:extLst>
              <a:ext uri="{FF2B5EF4-FFF2-40B4-BE49-F238E27FC236}">
                <a16:creationId xmlns:a16="http://schemas.microsoft.com/office/drawing/2014/main" id="{337AF1D4-D2BA-DD3A-15C7-AF62A4A6C5D1}"/>
              </a:ext>
            </a:extLst>
          </p:cNvPr>
          <p:cNvPicPr>
            <a:picLocks noChangeAspect="1"/>
          </p:cNvPicPr>
          <p:nvPr/>
        </p:nvPicPr>
        <p:blipFill>
          <a:blip r:embed="rId11"/>
          <a:stretch>
            <a:fillRect/>
          </a:stretch>
        </p:blipFill>
        <p:spPr>
          <a:xfrm>
            <a:off x="16966406" y="26282873"/>
            <a:ext cx="5060028" cy="4748961"/>
          </a:xfrm>
          <a:prstGeom prst="rect">
            <a:avLst/>
          </a:prstGeom>
        </p:spPr>
      </p:pic>
      <p:pic>
        <p:nvPicPr>
          <p:cNvPr id="38" name="Picture 37">
            <a:extLst>
              <a:ext uri="{FF2B5EF4-FFF2-40B4-BE49-F238E27FC236}">
                <a16:creationId xmlns:a16="http://schemas.microsoft.com/office/drawing/2014/main" id="{73C0EF60-0512-5DB6-16A3-36CCBFE048FB}"/>
              </a:ext>
            </a:extLst>
          </p:cNvPr>
          <p:cNvPicPr>
            <a:picLocks noChangeAspect="1"/>
          </p:cNvPicPr>
          <p:nvPr/>
        </p:nvPicPr>
        <p:blipFill>
          <a:blip r:embed="rId12"/>
          <a:stretch>
            <a:fillRect/>
          </a:stretch>
        </p:blipFill>
        <p:spPr>
          <a:xfrm>
            <a:off x="11609526" y="26302525"/>
            <a:ext cx="4862286" cy="5588912"/>
          </a:xfrm>
          <a:prstGeom prst="rect">
            <a:avLst/>
          </a:prstGeom>
        </p:spPr>
      </p:pic>
      <p:sp>
        <p:nvSpPr>
          <p:cNvPr id="41" name="TextBox 40">
            <a:extLst>
              <a:ext uri="{FF2B5EF4-FFF2-40B4-BE49-F238E27FC236}">
                <a16:creationId xmlns:a16="http://schemas.microsoft.com/office/drawing/2014/main" id="{A0EB3E09-6BB9-6CD2-2475-BBB2A5260110}"/>
              </a:ext>
            </a:extLst>
          </p:cNvPr>
          <p:cNvSpPr txBox="1"/>
          <p:nvPr/>
        </p:nvSpPr>
        <p:spPr>
          <a:xfrm>
            <a:off x="11369038" y="24549661"/>
            <a:ext cx="10548167" cy="1569660"/>
          </a:xfrm>
          <a:prstGeom prst="rect">
            <a:avLst/>
          </a:prstGeom>
          <a:noFill/>
        </p:spPr>
        <p:txBody>
          <a:bodyPr wrap="square" rtlCol="0">
            <a:spAutoFit/>
          </a:bodyPr>
          <a:lstStyle/>
          <a:p>
            <a:pPr algn="ctr"/>
            <a:r>
              <a:rPr lang="en-US" sz="2400" b="1" dirty="0"/>
              <a:t>Gradient Drift Time Scales versus Proton Charge Exchange Loss &amp; Electron Ionization Loss Times Scales, respectively, due to Uranus’ H corona as a Function of Voyager 2 SCET. Similar calculations, not shown, were done for convection time scales for injection events from the magnetotail.</a:t>
            </a:r>
          </a:p>
        </p:txBody>
      </p:sp>
      <p:sp>
        <p:nvSpPr>
          <p:cNvPr id="43" name="TextBox 42">
            <a:extLst>
              <a:ext uri="{FF2B5EF4-FFF2-40B4-BE49-F238E27FC236}">
                <a16:creationId xmlns:a16="http://schemas.microsoft.com/office/drawing/2014/main" id="{C9798816-D29F-C542-195E-E4B9A2FBA38C}"/>
              </a:ext>
            </a:extLst>
          </p:cNvPr>
          <p:cNvSpPr txBox="1"/>
          <p:nvPr/>
        </p:nvSpPr>
        <p:spPr>
          <a:xfrm>
            <a:off x="10879974" y="31771708"/>
            <a:ext cx="21186260" cy="7725192"/>
          </a:xfrm>
          <a:prstGeom prst="rect">
            <a:avLst/>
          </a:prstGeom>
          <a:noFill/>
        </p:spPr>
        <p:txBody>
          <a:bodyPr wrap="square" rtlCol="0">
            <a:spAutoFit/>
          </a:bodyPr>
          <a:lstStyle/>
          <a:p>
            <a:pPr algn="ctr"/>
            <a:r>
              <a:rPr lang="en-US" sz="4000" b="1" dirty="0"/>
              <a:t>Conclusions</a:t>
            </a:r>
          </a:p>
          <a:p>
            <a:pPr marL="342900" indent="-342900">
              <a:buFont typeface="Arial" panose="020B0604020202020204" pitchFamily="34" charset="0"/>
              <a:buChar char="•"/>
            </a:pPr>
            <a:r>
              <a:rPr lang="en-US" sz="2400" b="1" dirty="0">
                <a:highlight>
                  <a:srgbClr val="FFFF00"/>
                </a:highlight>
              </a:rPr>
              <a:t>Sittler et al. (1987) were the first to propose injection event occurring within Uranus’ magnetosphere using Voyager 2 plasma data (PLS) and was not considered in the Cohen et al. (2023) paper who argued against injection events using only energetic particle data (LECP). </a:t>
            </a:r>
            <a:r>
              <a:rPr lang="en-US" sz="2400" b="1" dirty="0"/>
              <a:t>The plasma data (10 V to 5950 V) as shown in Sittler et al (1987) is the most sensitive data set to detect injection events at Uranus. The observed energy-time dependence of the ion data and the large asymmetry in the electron data, especially for the keV electrons, make a very strong argument for injection events occurring at Uranus.</a:t>
            </a:r>
          </a:p>
          <a:p>
            <a:pPr marL="342900" indent="-342900">
              <a:buFont typeface="Arial" panose="020B0604020202020204" pitchFamily="34" charset="0"/>
              <a:buChar char="•"/>
            </a:pPr>
            <a:r>
              <a:rPr lang="en-US" sz="2400" b="1" dirty="0"/>
              <a:t>Sittler et al. (1987) show that the solar wind S</a:t>
            </a:r>
            <a:r>
              <a:rPr lang="en-US" sz="2400" b="1" baseline="-25000" dirty="0"/>
              <a:t>SW</a:t>
            </a:r>
            <a:r>
              <a:rPr lang="en-US" sz="2400" b="1" dirty="0"/>
              <a:t> ~ 10</a:t>
            </a:r>
            <a:r>
              <a:rPr lang="en-US" sz="2400" b="1" baseline="30000" dirty="0"/>
              <a:t>25</a:t>
            </a:r>
            <a:r>
              <a:rPr lang="en-US" sz="2400" b="1" dirty="0"/>
              <a:t> ions/s can be an important source of plasma to the magnetosphere and with 50 kV across the tail with injection from the tail can provide the hot plasma observed within Uranus’ inner magnetosphere.</a:t>
            </a:r>
          </a:p>
          <a:p>
            <a:pPr marL="800100" lvl="1" indent="-342900">
              <a:buFont typeface="Arial" panose="020B0604020202020204" pitchFamily="34" charset="0"/>
              <a:buChar char="•"/>
            </a:pPr>
            <a:r>
              <a:rPr lang="en-US" sz="2400" b="1" dirty="0"/>
              <a:t>McNutt et al. (1987) argued against a solar wind source, since energetic </a:t>
            </a:r>
            <a:r>
              <a:rPr lang="en-US" sz="2400" b="1" baseline="30000" dirty="0"/>
              <a:t>4</a:t>
            </a:r>
            <a:r>
              <a:rPr lang="en-US" sz="2400" b="1" dirty="0"/>
              <a:t>He</a:t>
            </a:r>
            <a:r>
              <a:rPr lang="en-US" sz="2400" b="1" baseline="30000" dirty="0"/>
              <a:t>++</a:t>
            </a:r>
            <a:r>
              <a:rPr lang="en-US" sz="2400" b="1" dirty="0"/>
              <a:t> was not detected by LECP but is contrary to expectations, therefore, a future plasma instrument should have a charge state capability, at min to detect </a:t>
            </a:r>
            <a:r>
              <a:rPr lang="en-US" sz="2400" b="1" baseline="30000" dirty="0"/>
              <a:t>4</a:t>
            </a:r>
            <a:r>
              <a:rPr lang="en-US" sz="2400" b="1" dirty="0"/>
              <a:t>He</a:t>
            </a:r>
            <a:r>
              <a:rPr lang="en-US" sz="2400" b="1" baseline="30000" dirty="0"/>
              <a:t>++</a:t>
            </a:r>
            <a:r>
              <a:rPr lang="en-US" sz="2400" b="1" dirty="0"/>
              <a:t> ions &lt; 10 kV energies.</a:t>
            </a:r>
          </a:p>
          <a:p>
            <a:pPr marL="800100" lvl="1" indent="-342900">
              <a:buFont typeface="Arial" panose="020B0604020202020204" pitchFamily="34" charset="0"/>
              <a:buChar char="•"/>
            </a:pPr>
            <a:r>
              <a:rPr lang="en-US" sz="2400" b="1" dirty="0"/>
              <a:t>Another potential source of protons to the tail is ionospheric protons being pulled out by electrons within the auroral oval (McNutt et al. (1987). </a:t>
            </a:r>
          </a:p>
          <a:p>
            <a:pPr marL="342900" indent="-342900">
              <a:buFont typeface="Arial" panose="020B0604020202020204" pitchFamily="34" charset="0"/>
              <a:buChar char="•"/>
            </a:pPr>
            <a:r>
              <a:rPr lang="en-US" sz="2400" b="1" dirty="0"/>
              <a:t>McNutt et al (1987) showed that Uranus’ hydrogen corona can be a significant of source of the warm protons T ~ 10 eV within Uranus’ inner magnetosphere, but pickup energies ~ 1 eV/amu requires a mechanism to energize warm protons to ~ 10 eV. Proton charge exchange with H corona is an important sink for protons.</a:t>
            </a:r>
          </a:p>
          <a:p>
            <a:pPr marL="342900" indent="-342900">
              <a:buFont typeface="Arial" panose="020B0604020202020204" pitchFamily="34" charset="0"/>
              <a:buChar char="•"/>
            </a:pPr>
            <a:r>
              <a:rPr lang="en-US" sz="2400" b="1" dirty="0"/>
              <a:t>Inside the inner edge (plasmasphere) where </a:t>
            </a:r>
            <a:r>
              <a:rPr lang="en-US" sz="2400" b="1" dirty="0" err="1"/>
              <a:t>convected</a:t>
            </a:r>
            <a:r>
              <a:rPr lang="en-US" sz="2400" b="1" dirty="0"/>
              <a:t> electric field is short circuited by the polarization electric field due inward </a:t>
            </a:r>
            <a:r>
              <a:rPr lang="en-US" sz="2400" b="1" dirty="0" err="1"/>
              <a:t>convected</a:t>
            </a:r>
            <a:r>
              <a:rPr lang="en-US" sz="2400" b="1" dirty="0"/>
              <a:t> keV ions and electrons drifting in opposite directions and using warm proton densities by McNutt et al (1987) Sittler et al. (1987) estimated thermal electrons must have T</a:t>
            </a:r>
            <a:r>
              <a:rPr lang="en-US" sz="2400" b="1" baseline="-25000" dirty="0"/>
              <a:t>ec</a:t>
            </a:r>
            <a:r>
              <a:rPr lang="en-US" sz="2400" b="1" dirty="0"/>
              <a:t> &lt; 2 eV.</a:t>
            </a:r>
          </a:p>
          <a:p>
            <a:pPr marL="342900" indent="-342900">
              <a:buFont typeface="Arial" panose="020B0604020202020204" pitchFamily="34" charset="0"/>
              <a:buChar char="•"/>
            </a:pPr>
            <a:r>
              <a:rPr lang="en-US" sz="2400" b="1" dirty="0"/>
              <a:t>Sittler et al. (1987) estimated convective time scales between 1-3 days with electrons providing the most important constraints. Here, they compared convection time scales with gradient drift time scales for electrons and protons and large day night asymmetry for keV electrons. H corona not important sink for electrons.</a:t>
            </a:r>
          </a:p>
          <a:p>
            <a:pPr marL="342900" indent="-342900">
              <a:buFont typeface="Arial" panose="020B0604020202020204" pitchFamily="34" charset="0"/>
              <a:buChar char="•"/>
            </a:pPr>
            <a:r>
              <a:rPr lang="en-US" sz="2400" b="1" dirty="0"/>
              <a:t>As shown in Figure 3 for the various tail plasma sheet crossings, the Electron density n</a:t>
            </a:r>
            <a:r>
              <a:rPr lang="en-US" sz="2400" b="1" baseline="-25000" dirty="0"/>
              <a:t>e</a:t>
            </a:r>
            <a:r>
              <a:rPr lang="en-US" sz="2400" b="1" dirty="0"/>
              <a:t> ~ 2 x10</a:t>
            </a:r>
            <a:r>
              <a:rPr lang="en-US" sz="2400" b="1" baseline="30000" dirty="0"/>
              <a:t>-3</a:t>
            </a:r>
            <a:r>
              <a:rPr lang="en-US" sz="2400" b="1" dirty="0"/>
              <a:t> /cm</a:t>
            </a:r>
            <a:r>
              <a:rPr lang="en-US" sz="2400" b="1" baseline="30000" dirty="0"/>
              <a:t>3</a:t>
            </a:r>
            <a:r>
              <a:rPr lang="en-US" sz="2400" b="1" dirty="0"/>
              <a:t> and </a:t>
            </a:r>
            <a:r>
              <a:rPr lang="en-US" sz="2400" b="1" dirty="0" err="1"/>
              <a:t>T</a:t>
            </a:r>
            <a:r>
              <a:rPr lang="en-US" sz="2400" b="1" baseline="-25000" dirty="0" err="1"/>
              <a:t>e</a:t>
            </a:r>
            <a:r>
              <a:rPr lang="en-US" sz="2400" b="1" dirty="0"/>
              <a:t> ~ 1 keV. Bohannon et al (1987) showed the plasma proton </a:t>
            </a:r>
            <a:r>
              <a:rPr lang="en-US" sz="2400" b="1" dirty="0">
                <a:sym typeface="Symbol" panose="05050102010706020507" pitchFamily="18" charset="2"/>
              </a:rPr>
              <a:t></a:t>
            </a:r>
            <a:r>
              <a:rPr lang="en-US" sz="2400" b="1" baseline="-25000" dirty="0">
                <a:sym typeface="Symbol" panose="05050102010706020507" pitchFamily="18" charset="2"/>
              </a:rPr>
              <a:t>P</a:t>
            </a:r>
            <a:r>
              <a:rPr lang="en-US" sz="2400" b="1" dirty="0">
                <a:sym typeface="Symbol" panose="05050102010706020507" pitchFamily="18" charset="2"/>
              </a:rPr>
              <a:t> ~ 7.5 and electrons </a:t>
            </a:r>
            <a:r>
              <a:rPr lang="en-US" sz="2400" b="1" baseline="-25000" dirty="0">
                <a:sym typeface="Symbol" panose="05050102010706020507" pitchFamily="18" charset="2"/>
              </a:rPr>
              <a:t>e</a:t>
            </a:r>
            <a:r>
              <a:rPr lang="en-US" sz="2400" b="1" dirty="0">
                <a:sym typeface="Symbol" panose="05050102010706020507" pitchFamily="18" charset="2"/>
              </a:rPr>
              <a:t> ~ 2.5 for total  ~ 10. The pressure from energetic protons much smaller than plasma electron pressure  ~ </a:t>
            </a:r>
            <a:r>
              <a:rPr lang="en-US" sz="2400" b="1" baseline="-25000" dirty="0">
                <a:sym typeface="Symbol" panose="05050102010706020507" pitchFamily="18" charset="2"/>
              </a:rPr>
              <a:t>e</a:t>
            </a:r>
            <a:r>
              <a:rPr lang="en-US" sz="2400" b="1" dirty="0">
                <a:sym typeface="Symbol" panose="05050102010706020507" pitchFamily="18" charset="2"/>
              </a:rPr>
              <a:t> / 10. </a:t>
            </a:r>
          </a:p>
          <a:p>
            <a:pPr marL="342900" indent="-342900">
              <a:buFont typeface="Arial" panose="020B0604020202020204" pitchFamily="34" charset="0"/>
              <a:buChar char="•"/>
            </a:pPr>
            <a:r>
              <a:rPr lang="en-US" sz="2400" b="1" dirty="0">
                <a:sym typeface="Symbol" panose="05050102010706020507" pitchFamily="18" charset="2"/>
              </a:rPr>
              <a:t>Since UKR was primarily on the nightside (Warwick et al., 1986) this would also support the asymmetry we see for electron energies &lt; 6 keV. </a:t>
            </a:r>
          </a:p>
          <a:p>
            <a:pPr marL="342900" indent="-342900">
              <a:buFont typeface="Arial" panose="020B0604020202020204" pitchFamily="34" charset="0"/>
              <a:buChar char="•"/>
            </a:pPr>
            <a:r>
              <a:rPr lang="en-US" sz="2400" b="1" dirty="0">
                <a:sym typeface="Symbol" panose="05050102010706020507" pitchFamily="18" charset="2"/>
              </a:rPr>
              <a:t>Once we finish this FY23 our recovery of the plasma electron observations for both V! and V2 Jovian flybys we can then do Uranus. </a:t>
            </a:r>
            <a:endParaRPr lang="en-US" sz="2400" b="1" dirty="0"/>
          </a:p>
        </p:txBody>
      </p:sp>
      <p:sp>
        <p:nvSpPr>
          <p:cNvPr id="45" name="Rectangle 44">
            <a:extLst>
              <a:ext uri="{FF2B5EF4-FFF2-40B4-BE49-F238E27FC236}">
                <a16:creationId xmlns:a16="http://schemas.microsoft.com/office/drawing/2014/main" id="{B559F6AB-0741-193E-B666-E3D94256655B}"/>
              </a:ext>
            </a:extLst>
          </p:cNvPr>
          <p:cNvSpPr/>
          <p:nvPr/>
        </p:nvSpPr>
        <p:spPr>
          <a:xfrm>
            <a:off x="13030998" y="23225054"/>
            <a:ext cx="617643" cy="4438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E323D7B-7FE8-ABD5-24BD-6F46A1D185CC}"/>
              </a:ext>
            </a:extLst>
          </p:cNvPr>
          <p:cNvSpPr txBox="1"/>
          <p:nvPr/>
        </p:nvSpPr>
        <p:spPr>
          <a:xfrm>
            <a:off x="12848401" y="23352669"/>
            <a:ext cx="982836" cy="369332"/>
          </a:xfrm>
          <a:prstGeom prst="rect">
            <a:avLst/>
          </a:prstGeom>
          <a:noFill/>
        </p:spPr>
        <p:txBody>
          <a:bodyPr wrap="square" rtlCol="0">
            <a:spAutoFit/>
          </a:bodyPr>
          <a:lstStyle/>
          <a:p>
            <a:r>
              <a:rPr lang="en-US" b="1" dirty="0"/>
              <a:t>Figure 1</a:t>
            </a:r>
          </a:p>
        </p:txBody>
      </p:sp>
      <p:sp>
        <p:nvSpPr>
          <p:cNvPr id="46" name="Rectangle 45">
            <a:extLst>
              <a:ext uri="{FF2B5EF4-FFF2-40B4-BE49-F238E27FC236}">
                <a16:creationId xmlns:a16="http://schemas.microsoft.com/office/drawing/2014/main" id="{2F0861F6-0187-CBF8-0AE6-48C7BD99A1B9}"/>
              </a:ext>
            </a:extLst>
          </p:cNvPr>
          <p:cNvSpPr/>
          <p:nvPr/>
        </p:nvSpPr>
        <p:spPr>
          <a:xfrm>
            <a:off x="2167841" y="23446973"/>
            <a:ext cx="724371" cy="3516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595DADF0-FA28-109F-F57D-E390FC4B565F}"/>
              </a:ext>
            </a:extLst>
          </p:cNvPr>
          <p:cNvSpPr txBox="1"/>
          <p:nvPr/>
        </p:nvSpPr>
        <p:spPr>
          <a:xfrm>
            <a:off x="2034963" y="23481160"/>
            <a:ext cx="1019907" cy="369332"/>
          </a:xfrm>
          <a:prstGeom prst="rect">
            <a:avLst/>
          </a:prstGeom>
          <a:noFill/>
        </p:spPr>
        <p:txBody>
          <a:bodyPr wrap="square" rtlCol="0">
            <a:spAutoFit/>
          </a:bodyPr>
          <a:lstStyle/>
          <a:p>
            <a:r>
              <a:rPr lang="en-US" b="1" dirty="0"/>
              <a:t>Figure 3</a:t>
            </a:r>
          </a:p>
        </p:txBody>
      </p:sp>
      <p:cxnSp>
        <p:nvCxnSpPr>
          <p:cNvPr id="49" name="Straight Connector 48">
            <a:extLst>
              <a:ext uri="{FF2B5EF4-FFF2-40B4-BE49-F238E27FC236}">
                <a16:creationId xmlns:a16="http://schemas.microsoft.com/office/drawing/2014/main" id="{850F0E7D-4E6C-B363-848B-1A8F17F66610}"/>
              </a:ext>
            </a:extLst>
          </p:cNvPr>
          <p:cNvCxnSpPr>
            <a:cxnSpLocks/>
          </p:cNvCxnSpPr>
          <p:nvPr/>
        </p:nvCxnSpPr>
        <p:spPr>
          <a:xfrm flipH="1">
            <a:off x="3596640" y="30143938"/>
            <a:ext cx="683845" cy="2911622"/>
          </a:xfrm>
          <a:prstGeom prst="line">
            <a:avLst/>
          </a:prstGeom>
          <a:ln w="25400"/>
        </p:spPr>
        <p:style>
          <a:lnRef idx="1">
            <a:schemeClr val="accent2"/>
          </a:lnRef>
          <a:fillRef idx="0">
            <a:schemeClr val="accent2"/>
          </a:fillRef>
          <a:effectRef idx="0">
            <a:schemeClr val="accent2"/>
          </a:effectRef>
          <a:fontRef idx="minor">
            <a:schemeClr val="tx1"/>
          </a:fontRef>
        </p:style>
      </p:cxnSp>
      <p:cxnSp>
        <p:nvCxnSpPr>
          <p:cNvPr id="51" name="Straight Connector 50">
            <a:extLst>
              <a:ext uri="{FF2B5EF4-FFF2-40B4-BE49-F238E27FC236}">
                <a16:creationId xmlns:a16="http://schemas.microsoft.com/office/drawing/2014/main" id="{1E4AB5B9-1FF9-12AD-1F41-7B119B1D0D07}"/>
              </a:ext>
            </a:extLst>
          </p:cNvPr>
          <p:cNvCxnSpPr>
            <a:cxnSpLocks/>
          </p:cNvCxnSpPr>
          <p:nvPr/>
        </p:nvCxnSpPr>
        <p:spPr>
          <a:xfrm>
            <a:off x="6041825" y="30143938"/>
            <a:ext cx="3016011" cy="291162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D8C9909-0490-CA1A-524F-7A8FE9ABE1B3}"/>
              </a:ext>
            </a:extLst>
          </p:cNvPr>
          <p:cNvCxnSpPr>
            <a:cxnSpLocks/>
          </p:cNvCxnSpPr>
          <p:nvPr/>
        </p:nvCxnSpPr>
        <p:spPr>
          <a:xfrm flipV="1">
            <a:off x="6041825" y="25876738"/>
            <a:ext cx="0" cy="429691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2251BE5F-3AC5-3854-DF3E-646D5082D5DC}"/>
              </a:ext>
            </a:extLst>
          </p:cNvPr>
          <p:cNvSpPr/>
          <p:nvPr/>
        </p:nvSpPr>
        <p:spPr>
          <a:xfrm>
            <a:off x="11792279" y="30327142"/>
            <a:ext cx="618551" cy="3751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AB1BD474-9980-552D-F561-AC2FA743B651}"/>
              </a:ext>
            </a:extLst>
          </p:cNvPr>
          <p:cNvSpPr txBox="1"/>
          <p:nvPr/>
        </p:nvSpPr>
        <p:spPr>
          <a:xfrm>
            <a:off x="11609526" y="30424550"/>
            <a:ext cx="1058544" cy="369332"/>
          </a:xfrm>
          <a:prstGeom prst="rect">
            <a:avLst/>
          </a:prstGeom>
          <a:noFill/>
        </p:spPr>
        <p:txBody>
          <a:bodyPr wrap="square" rtlCol="0">
            <a:spAutoFit/>
          </a:bodyPr>
          <a:lstStyle/>
          <a:p>
            <a:r>
              <a:rPr lang="en-US" b="1" dirty="0"/>
              <a:t>Figure 6</a:t>
            </a:r>
          </a:p>
        </p:txBody>
      </p:sp>
      <p:sp>
        <p:nvSpPr>
          <p:cNvPr id="61" name="TextBox 60">
            <a:extLst>
              <a:ext uri="{FF2B5EF4-FFF2-40B4-BE49-F238E27FC236}">
                <a16:creationId xmlns:a16="http://schemas.microsoft.com/office/drawing/2014/main" id="{C653605D-BFE6-A2AB-E616-F8451245D7D1}"/>
              </a:ext>
            </a:extLst>
          </p:cNvPr>
          <p:cNvSpPr txBox="1"/>
          <p:nvPr/>
        </p:nvSpPr>
        <p:spPr>
          <a:xfrm>
            <a:off x="17048016" y="30319609"/>
            <a:ext cx="775456" cy="369332"/>
          </a:xfrm>
          <a:prstGeom prst="rect">
            <a:avLst/>
          </a:prstGeom>
          <a:solidFill>
            <a:schemeClr val="bg1"/>
          </a:solidFill>
        </p:spPr>
        <p:txBody>
          <a:bodyPr wrap="square" rtlCol="0">
            <a:spAutoFit/>
          </a:bodyPr>
          <a:lstStyle/>
          <a:p>
            <a:endParaRPr lang="en-US" dirty="0"/>
          </a:p>
        </p:txBody>
      </p:sp>
      <p:sp>
        <p:nvSpPr>
          <p:cNvPr id="60" name="TextBox 59">
            <a:extLst>
              <a:ext uri="{FF2B5EF4-FFF2-40B4-BE49-F238E27FC236}">
                <a16:creationId xmlns:a16="http://schemas.microsoft.com/office/drawing/2014/main" id="{A7DE9B55-5B2C-F26F-2C43-525CA2C08EC4}"/>
              </a:ext>
            </a:extLst>
          </p:cNvPr>
          <p:cNvSpPr txBox="1"/>
          <p:nvPr/>
        </p:nvSpPr>
        <p:spPr>
          <a:xfrm>
            <a:off x="16966406" y="30354904"/>
            <a:ext cx="1058544" cy="369332"/>
          </a:xfrm>
          <a:prstGeom prst="rect">
            <a:avLst/>
          </a:prstGeom>
          <a:noFill/>
        </p:spPr>
        <p:txBody>
          <a:bodyPr wrap="square" rtlCol="0">
            <a:spAutoFit/>
          </a:bodyPr>
          <a:lstStyle/>
          <a:p>
            <a:r>
              <a:rPr lang="en-US" b="1" dirty="0"/>
              <a:t>Figure 7</a:t>
            </a:r>
          </a:p>
        </p:txBody>
      </p:sp>
      <p:sp>
        <p:nvSpPr>
          <p:cNvPr id="62" name="Rectangle 61">
            <a:extLst>
              <a:ext uri="{FF2B5EF4-FFF2-40B4-BE49-F238E27FC236}">
                <a16:creationId xmlns:a16="http://schemas.microsoft.com/office/drawing/2014/main" id="{05E5D08C-BAE7-8F5D-1833-ED327510B7AF}"/>
              </a:ext>
            </a:extLst>
          </p:cNvPr>
          <p:cNvSpPr/>
          <p:nvPr/>
        </p:nvSpPr>
        <p:spPr>
          <a:xfrm>
            <a:off x="21659334" y="22073384"/>
            <a:ext cx="643743" cy="30747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C9E4AC74-79DC-D273-7AC9-BF8F8620B8F6}"/>
              </a:ext>
            </a:extLst>
          </p:cNvPr>
          <p:cNvSpPr txBox="1"/>
          <p:nvPr/>
        </p:nvSpPr>
        <p:spPr>
          <a:xfrm>
            <a:off x="21473104" y="22083515"/>
            <a:ext cx="1016201" cy="369332"/>
          </a:xfrm>
          <a:prstGeom prst="rect">
            <a:avLst/>
          </a:prstGeom>
          <a:noFill/>
        </p:spPr>
        <p:txBody>
          <a:bodyPr wrap="square" rtlCol="0">
            <a:spAutoFit/>
          </a:bodyPr>
          <a:lstStyle/>
          <a:p>
            <a:r>
              <a:rPr lang="en-US" b="1" dirty="0"/>
              <a:t>Figure 8</a:t>
            </a:r>
          </a:p>
        </p:txBody>
      </p:sp>
      <p:sp>
        <p:nvSpPr>
          <p:cNvPr id="64" name="Rectangle 63">
            <a:extLst>
              <a:ext uri="{FF2B5EF4-FFF2-40B4-BE49-F238E27FC236}">
                <a16:creationId xmlns:a16="http://schemas.microsoft.com/office/drawing/2014/main" id="{E66D435E-3F72-F32F-FC35-7B968518C9B7}"/>
              </a:ext>
            </a:extLst>
          </p:cNvPr>
          <p:cNvSpPr/>
          <p:nvPr/>
        </p:nvSpPr>
        <p:spPr>
          <a:xfrm>
            <a:off x="27163387" y="21390708"/>
            <a:ext cx="800059" cy="3598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5B9229BD-C703-2890-E423-359F43BC9F65}"/>
              </a:ext>
            </a:extLst>
          </p:cNvPr>
          <p:cNvSpPr txBox="1"/>
          <p:nvPr/>
        </p:nvSpPr>
        <p:spPr>
          <a:xfrm>
            <a:off x="27114589" y="21420471"/>
            <a:ext cx="1055077" cy="369332"/>
          </a:xfrm>
          <a:prstGeom prst="rect">
            <a:avLst/>
          </a:prstGeom>
          <a:noFill/>
        </p:spPr>
        <p:txBody>
          <a:bodyPr wrap="square" rtlCol="0">
            <a:spAutoFit/>
          </a:bodyPr>
          <a:lstStyle/>
          <a:p>
            <a:r>
              <a:rPr lang="en-US" b="1" dirty="0"/>
              <a:t>Figure 9</a:t>
            </a:r>
          </a:p>
        </p:txBody>
      </p:sp>
      <p:sp>
        <p:nvSpPr>
          <p:cNvPr id="66" name="Rectangle 65">
            <a:extLst>
              <a:ext uri="{FF2B5EF4-FFF2-40B4-BE49-F238E27FC236}">
                <a16:creationId xmlns:a16="http://schemas.microsoft.com/office/drawing/2014/main" id="{442E1016-6FAF-7C96-FF81-2ACE7CEDBEEE}"/>
              </a:ext>
            </a:extLst>
          </p:cNvPr>
          <p:cNvSpPr/>
          <p:nvPr/>
        </p:nvSpPr>
        <p:spPr>
          <a:xfrm>
            <a:off x="24712246" y="28276062"/>
            <a:ext cx="640862" cy="2630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42389E54-D293-6C43-F8AD-827AB5BCE162}"/>
              </a:ext>
            </a:extLst>
          </p:cNvPr>
          <p:cNvSpPr txBox="1"/>
          <p:nvPr/>
        </p:nvSpPr>
        <p:spPr>
          <a:xfrm>
            <a:off x="24407446" y="28222935"/>
            <a:ext cx="1117600" cy="369332"/>
          </a:xfrm>
          <a:prstGeom prst="rect">
            <a:avLst/>
          </a:prstGeom>
          <a:noFill/>
        </p:spPr>
        <p:txBody>
          <a:bodyPr wrap="square" rtlCol="0">
            <a:spAutoFit/>
          </a:bodyPr>
          <a:lstStyle/>
          <a:p>
            <a:r>
              <a:rPr lang="en-US" b="1" dirty="0"/>
              <a:t>Figure 10</a:t>
            </a:r>
          </a:p>
        </p:txBody>
      </p:sp>
    </p:spTree>
    <p:extLst>
      <p:ext uri="{BB962C8B-B14F-4D97-AF65-F5344CB8AC3E}">
        <p14:creationId xmlns:p14="http://schemas.microsoft.com/office/powerpoint/2010/main" val="41063382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3014</TotalTime>
  <Words>1424</Words>
  <Application>Microsoft Office PowerPoint</Application>
  <PresentationFormat>Custom</PresentationFormat>
  <Paragraphs>38</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CIDFont+F1</vt:lpstr>
      <vt:lpstr>CIDFont+F2</vt:lpstr>
      <vt:lpstr>CIDFont+F4</vt:lpstr>
      <vt:lpstr>Office Theme</vt:lpstr>
      <vt:lpstr>REVISITING VOYAGER 2 PLASMA OBSERVATIONS DURING THE URANUS FLYBY AND PLASMA OBSERVATION REQUIREMENTS FOR FUTURE MISSION TO URANUS’ MAGNETOSPHERE E. C. Sittler Jr., R. G. Michell, and M. Samara NASA Goddard Space Flight Center, Geospace Physics Laboratory, 8800 Greenbelt Road, Greenbelt, MD, USA, email: edward.c.sittler@nasa.gov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REVISITING VOYAGER 2 PLASMA OBSERVATIONS DURING THE URANUS FLYBY AND PLASMA OBSERVATION REQUIREMENTS FOR FUTURE MISSION TO URANUS’ MAGNETOSPHERE Sittler1, R. G. Michell1, and M. Samara1 1NASA Goddard Space Flight Center, Geospace Physics Laboratory, 8800 Greenbelt Road, Greenbelt, MD, USA, email: edward.c.sittler@nasa.gov </dc:title>
  <dc:creator>Sittler, Edward C. (GSFC-6730)</dc:creator>
  <cp:lastModifiedBy>Weidner, Christopher (GSFC-673.0)[ASRC FEDERAL SYSTEM SOLUTIONS]</cp:lastModifiedBy>
  <cp:revision>37</cp:revision>
  <dcterms:created xsi:type="dcterms:W3CDTF">2023-07-19T15:11:09Z</dcterms:created>
  <dcterms:modified xsi:type="dcterms:W3CDTF">2023-07-27T12:15:36Z</dcterms:modified>
</cp:coreProperties>
</file>