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4"/>
    <p:sldMasterId id="2147484901" r:id="rId5"/>
    <p:sldMasterId id="2147484884" r:id="rId6"/>
  </p:sldMasterIdLst>
  <p:notesMasterIdLst>
    <p:notesMasterId r:id="rId18"/>
  </p:notesMasterIdLst>
  <p:handoutMasterIdLst>
    <p:handoutMasterId r:id="rId19"/>
  </p:handoutMasterIdLst>
  <p:sldIdLst>
    <p:sldId id="24924" r:id="rId7"/>
    <p:sldId id="24913" r:id="rId8"/>
    <p:sldId id="24914" r:id="rId9"/>
    <p:sldId id="24915" r:id="rId10"/>
    <p:sldId id="24917" r:id="rId11"/>
    <p:sldId id="24918" r:id="rId12"/>
    <p:sldId id="24919" r:id="rId13"/>
    <p:sldId id="24920" r:id="rId14"/>
    <p:sldId id="24921" r:id="rId15"/>
    <p:sldId id="24922" r:id="rId16"/>
    <p:sldId id="24925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1392" userDrawn="1">
          <p15:clr>
            <a:srgbClr val="A4A3A4"/>
          </p15:clr>
        </p15:guide>
        <p15:guide id="5" pos="7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469606-B2EB-275A-6283-8A9B0FD32A77}" name="Marlon E Sorge" initials="MS" userId="S::e19744@aero.org::014ff256-780f-41c3-8ef4-4359a2abb36f" providerId="AD"/>
  <p188:author id="{7A33E852-2A2B-9782-DA33-DDA7CD0444F1}" name="Scott Leonard" initials="SL" userId="65444fda3a5d9a86" providerId="Windows Live"/>
  <p188:author id="{C1FF085D-C1E5-616D-8D23-6CC320B950AB}" name="Miller, Scott T. (ARC-RS)" initials="MST(R" userId="S::stmille1@ndc.nasa.gov::963a3823-35e0-41c4-bcd9-4861789c3af4" providerId="AD"/>
  <p188:author id="{6048A671-E2D0-6C07-7542-D3C7D046BAB7}" name="Ted J Muelhaupt" initials="TM" userId="S::e15587@aero.org::e27787b1-b902-4103-9cd2-e83767666822" providerId="AD"/>
  <p188:author id="{86CB6973-9267-B747-995D-A9EAD47A88D8}" name="Thomas F Starchville" initials="TS" userId="S::e21547@aero.org::9aa9fe34-a89a-4957-bb79-55bacece9154" providerId="AD"/>
  <p188:author id="{75EA6E8A-FE24-8990-1252-6EB463C655A0}" name="Austin Probe" initials="AP" userId="S::aprobe@goodspacework.com::b4a2cd0e-d6c7-4ccc-9836-04abf193df02" providerId="AD"/>
  <p188:author id="{1F5A40AD-BDE8-5BD0-9387-66D1823FD1B1}" name="William H Ailor" initials="WHA" userId="S::E13320@aero.org::8577602c-e8b5-47e6-ae0f-a3d1c297c746" providerId="AD"/>
  <p188:author id="{836446BB-4179-CF26-F98C-1059C5F35317}" name="Ted J Muelhaupt" initials="TJM" userId="S::E15587@aero.org::e27787b1-b902-4103-9cd2-e83767666822" providerId="AD"/>
  <p188:author id="{75C528F1-AC06-7951-A9C7-EED23A7FCCE1}" name="Thomas F Starchville" initials="TFS" userId="S::E21547@aero.org::9aa9fe34-a89a-4957-bb79-55bacece915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23D"/>
    <a:srgbClr val="FF0066"/>
    <a:srgbClr val="FF838A"/>
    <a:srgbClr val="000099"/>
    <a:srgbClr val="025F6A"/>
    <a:srgbClr val="8C8D8E"/>
    <a:srgbClr val="B2B2B3"/>
    <a:srgbClr val="BFBFC0"/>
    <a:srgbClr val="A6002D"/>
    <a:srgbClr val="A5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6"/>
    <p:restoredTop sz="96197" autoAdjust="0"/>
  </p:normalViewPr>
  <p:slideViewPr>
    <p:cSldViewPr snapToGrid="0" showGuides="1">
      <p:cViewPr varScale="1">
        <p:scale>
          <a:sx n="116" d="100"/>
          <a:sy n="116" d="100"/>
        </p:scale>
        <p:origin x="126" y="660"/>
      </p:cViewPr>
      <p:guideLst>
        <p:guide orient="horz" pos="624"/>
        <p:guide orient="horz" pos="3048"/>
        <p:guide orient="horz" pos="1104"/>
        <p:guide pos="1392"/>
        <p:guide pos="73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 Hejduk" userId="102bb0d6-9880-4d7d-9b0a-9782d404eb17" providerId="ADAL" clId="{B1F25EB8-E522-49C8-9FD7-8EED7BB09AB5}"/>
    <pc:docChg chg="modSld">
      <pc:chgData name="Matthew D Hejduk" userId="102bb0d6-9880-4d7d-9b0a-9782d404eb17" providerId="ADAL" clId="{B1F25EB8-E522-49C8-9FD7-8EED7BB09AB5}" dt="2023-07-27T18:15:53.595" v="318" actId="1076"/>
      <pc:docMkLst>
        <pc:docMk/>
      </pc:docMkLst>
      <pc:sldChg chg="modSp mod">
        <pc:chgData name="Matthew D Hejduk" userId="102bb0d6-9880-4d7d-9b0a-9782d404eb17" providerId="ADAL" clId="{B1F25EB8-E522-49C8-9FD7-8EED7BB09AB5}" dt="2023-07-27T18:14:53.098" v="146" actId="20577"/>
        <pc:sldMkLst>
          <pc:docMk/>
          <pc:sldMk cId="531425200" sldId="24919"/>
        </pc:sldMkLst>
        <pc:spChg chg="mod">
          <ac:chgData name="Matthew D Hejduk" userId="102bb0d6-9880-4d7d-9b0a-9782d404eb17" providerId="ADAL" clId="{B1F25EB8-E522-49C8-9FD7-8EED7BB09AB5}" dt="2023-07-27T18:14:53.098" v="146" actId="20577"/>
          <ac:spMkLst>
            <pc:docMk/>
            <pc:sldMk cId="531425200" sldId="24919"/>
            <ac:spMk id="6" creationId="{CADA27F5-F0CD-4F0C-876F-D141016F026D}"/>
          </ac:spMkLst>
        </pc:spChg>
      </pc:sldChg>
      <pc:sldChg chg="modSp mod">
        <pc:chgData name="Matthew D Hejduk" userId="102bb0d6-9880-4d7d-9b0a-9782d404eb17" providerId="ADAL" clId="{B1F25EB8-E522-49C8-9FD7-8EED7BB09AB5}" dt="2023-07-27T18:15:53.595" v="318" actId="1076"/>
        <pc:sldMkLst>
          <pc:docMk/>
          <pc:sldMk cId="3334916811" sldId="24920"/>
        </pc:sldMkLst>
        <pc:spChg chg="mod">
          <ac:chgData name="Matthew D Hejduk" userId="102bb0d6-9880-4d7d-9b0a-9782d404eb17" providerId="ADAL" clId="{B1F25EB8-E522-49C8-9FD7-8EED7BB09AB5}" dt="2023-07-27T18:15:47.478" v="317" actId="1076"/>
          <ac:spMkLst>
            <pc:docMk/>
            <pc:sldMk cId="3334916811" sldId="24920"/>
            <ac:spMk id="6" creationId="{F8E8949B-9E0C-46D1-9D2D-28CEB69B556D}"/>
          </ac:spMkLst>
        </pc:spChg>
        <pc:picChg chg="mod">
          <ac:chgData name="Matthew D Hejduk" userId="102bb0d6-9880-4d7d-9b0a-9782d404eb17" providerId="ADAL" clId="{B1F25EB8-E522-49C8-9FD7-8EED7BB09AB5}" dt="2023-07-27T18:15:53.595" v="318" actId="1076"/>
          <ac:picMkLst>
            <pc:docMk/>
            <pc:sldMk cId="3334916811" sldId="24920"/>
            <ac:picMk id="3" creationId="{44426A4C-0BC7-4A15-AE9A-7B47E081D3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1A03426-5FD7-466B-B410-026C97F5C48D}" type="slidenum">
              <a:rPr lang="en-US" sz="1200"/>
              <a:pPr eaLnBrk="1" hangingPunct="1">
                <a:defRPr/>
              </a:pPr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/>
              <a:t>Department/subdivision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75146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65069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 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ACR1 = Acronym 1</a:t>
            </a:r>
            <a:br>
              <a:rPr lang="en-US"/>
            </a:br>
            <a:r>
              <a:rPr lang="en-US"/>
              <a:t>ACR2 = Acronym 2</a:t>
            </a:r>
            <a:br>
              <a:rPr lang="en-US"/>
            </a:br>
            <a:r>
              <a:rPr lang="en-US"/>
              <a:t>ACR3 = Acronym 3</a:t>
            </a:r>
            <a:br>
              <a:rPr lang="en-US"/>
            </a:br>
            <a:r>
              <a:rPr lang="en-US"/>
              <a:t>ACR4 = Acronym 4</a:t>
            </a:r>
            <a:br>
              <a:rPr lang="en-US"/>
            </a:br>
            <a:r>
              <a:rPr lang="en-US"/>
              <a:t>ACR5 = Acronym 5</a:t>
            </a:r>
            <a:br>
              <a:rPr lang="en-US"/>
            </a:br>
            <a:r>
              <a:rPr lang="en-US"/>
              <a:t>ACR6 = Acronym 6</a:t>
            </a:r>
            <a:br>
              <a:rPr lang="en-US"/>
            </a:br>
            <a:r>
              <a:rPr lang="en-US"/>
              <a:t>ACR7 = Acronym 7</a:t>
            </a:r>
            <a:br>
              <a:rPr lang="en-US"/>
            </a:br>
            <a:r>
              <a:rPr lang="en-US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82530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975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017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87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/>
              <a:t>Bullet 1 level – Bullet 130% size text – Black, 16 point Arial</a:t>
            </a:r>
          </a:p>
          <a:p>
            <a:pPr lvl="1"/>
            <a:r>
              <a:rPr lang="en-US"/>
              <a:t>Bullet 2 level – 14 point Arial Italic</a:t>
            </a:r>
          </a:p>
          <a:p>
            <a:pPr lvl="2"/>
            <a:r>
              <a:rPr lang="en-US"/>
              <a:t>Bullet 3 level – Bullet 125% size text – 14 point Arial</a:t>
            </a:r>
          </a:p>
          <a:p>
            <a:pPr lvl="3"/>
            <a:r>
              <a:rPr lang="en-US"/>
              <a:t>Bullet 4 level – 14 point Arial Italic</a:t>
            </a:r>
          </a:p>
          <a:p>
            <a:pPr lvl="4"/>
            <a:r>
              <a:rPr lang="en-US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9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/>
              <a:t>Department/subdivision name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405025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4887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4887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179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25461" y="1660395"/>
            <a:ext cx="7299082" cy="123945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5461" y="3124909"/>
            <a:ext cx="7299082" cy="10012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/>
              <a:t>Speaker’s name</a:t>
            </a:r>
            <a:br>
              <a:rPr lang="en-US" sz="2000"/>
            </a:br>
            <a:r>
              <a:rPr lang="en-US" sz="2000"/>
              <a:t>and organization – </a:t>
            </a:r>
            <a:br>
              <a:rPr lang="en-US" sz="2000"/>
            </a:br>
            <a:r>
              <a:rPr lang="en-US" sz="200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4878" y="4355982"/>
            <a:ext cx="7300321" cy="457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– 18 point Arial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8034" y="1660395"/>
            <a:ext cx="7376509" cy="123945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8034" y="3124909"/>
            <a:ext cx="7376509" cy="10012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/>
              <a:t>Speaker’s name</a:t>
            </a:r>
            <a:br>
              <a:rPr lang="en-US" sz="2000"/>
            </a:br>
            <a:r>
              <a:rPr lang="en-US" sz="2000"/>
              <a:t>and organization – </a:t>
            </a:r>
            <a:br>
              <a:rPr lang="en-US" sz="2000"/>
            </a:br>
            <a:r>
              <a:rPr lang="en-US" sz="200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7438" y="4355982"/>
            <a:ext cx="7377761" cy="457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2021 The Aerospace Corporation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Box Is For Security Markings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19166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Box Is For Security Markings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22242" y="1981200"/>
            <a:ext cx="6542001" cy="24597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Closing</a:t>
            </a:r>
            <a:br>
              <a:rPr lang="en-US"/>
            </a:br>
            <a:r>
              <a:rPr lang="en-US"/>
              <a:t>Questions</a:t>
            </a:r>
            <a:br>
              <a:rPr lang="en-US"/>
            </a:br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852824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ACR1 = Acronym 1</a:t>
            </a:r>
            <a:br>
              <a:rPr lang="en-US"/>
            </a:br>
            <a:r>
              <a:rPr lang="en-US"/>
              <a:t>ACR2 = Acronym 2</a:t>
            </a:r>
            <a:br>
              <a:rPr lang="en-US"/>
            </a:br>
            <a:r>
              <a:rPr lang="en-US"/>
              <a:t>ACR3 = Acronym 3</a:t>
            </a:r>
            <a:br>
              <a:rPr lang="en-US"/>
            </a:br>
            <a:r>
              <a:rPr lang="en-US"/>
              <a:t>ACR4 = Acronym 4</a:t>
            </a:r>
            <a:br>
              <a:rPr lang="en-US"/>
            </a:br>
            <a:r>
              <a:rPr lang="en-US"/>
              <a:t>ACR5 = Acronym 5</a:t>
            </a:r>
            <a:br>
              <a:rPr lang="en-US"/>
            </a:br>
            <a:r>
              <a:rPr lang="en-US"/>
              <a:t>ACR6 = Acronym 6</a:t>
            </a:r>
            <a:br>
              <a:rPr lang="en-US"/>
            </a:br>
            <a:r>
              <a:rPr lang="en-US"/>
              <a:t>ACR7 = Acronym 7</a:t>
            </a:r>
            <a:br>
              <a:rPr lang="en-US"/>
            </a:br>
            <a:r>
              <a:rPr lang="en-US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92985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871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481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19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/>
              <a:t>Bullet 1 level – Bullet 130% size text – Black, 16 point Arial</a:t>
            </a:r>
          </a:p>
          <a:p>
            <a:pPr lvl="1"/>
            <a:r>
              <a:rPr lang="en-US"/>
              <a:t>Bullet 2 level – 14 point Arial Italic</a:t>
            </a:r>
          </a:p>
          <a:p>
            <a:pPr lvl="2"/>
            <a:r>
              <a:rPr lang="en-US"/>
              <a:t>Bullet 3 level – Bullet 125% size text – 14 point Arial</a:t>
            </a:r>
          </a:p>
          <a:p>
            <a:pPr lvl="3"/>
            <a:r>
              <a:rPr lang="en-US"/>
              <a:t>Bullet 4 level – 14 point Arial Italic</a:t>
            </a:r>
          </a:p>
          <a:p>
            <a:pPr lvl="4"/>
            <a:r>
              <a:rPr lang="en-US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5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12192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/>
              <a:t>Type Security Marking(s)</a:t>
            </a:r>
            <a:r>
              <a:rPr lang="en-US" sz="1100" b="0" baseline="0"/>
              <a:t> on 2_Slide Master</a:t>
            </a:r>
            <a:endParaRPr lang="en-US" sz="1100" b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611958"/>
            <a:ext cx="12192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/>
              <a:t>Type Security Marking(s)</a:t>
            </a:r>
            <a:r>
              <a:rPr lang="en-US" sz="1100" b="0" baseline="0"/>
              <a:t> on 2_Slide Master</a:t>
            </a:r>
            <a:endParaRPr lang="en-US" sz="1100" b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642556"/>
            <a:ext cx="10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914" r:id="rId2"/>
    <p:sldLayoutId id="2147484887" r:id="rId3"/>
    <p:sldLayoutId id="214748491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71D8-04AA-4FDB-93EC-2B27D9CB2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5971" y="889779"/>
            <a:ext cx="8785773" cy="1239457"/>
          </a:xfrm>
        </p:spPr>
        <p:txBody>
          <a:bodyPr/>
          <a:lstStyle/>
          <a:p>
            <a:r>
              <a:rPr lang="en-US" sz="2400" b="1" i="0" dirty="0">
                <a:solidFill>
                  <a:schemeClr val="tx1"/>
                </a:solidFill>
                <a:effectLst/>
                <a:latin typeface="+mn-lt"/>
                <a:ea typeface="Times" panose="02020603050405020304" pitchFamily="18" charset="0"/>
              </a:rPr>
              <a:t>Conjunction Assessment and Deconfliction Paradigm for Co-located Satellite Constellations with On-Spacecraft “Autonomous” Flight Dynamics Control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E6566-2263-45B3-95C8-A01A71059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0410" y="2488560"/>
            <a:ext cx="7299082" cy="237808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M.D. Hejduk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NASA HQ Conjunction Assessment Chief Engineer</a:t>
            </a:r>
            <a:endParaRPr lang="en-US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S.T. Miller; D.D. Murakami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NASA Ames Research Center</a:t>
            </a:r>
            <a:endParaRPr lang="en-US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A.B. Probe; G.E. Bryan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Emergent Space Technologies</a:t>
            </a:r>
            <a:endParaRPr lang="en-US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A.S. Petrov; D.B. Goldstein; E.M. Schwartz; E.P. Babcock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Space Exploration Technologies</a:t>
            </a:r>
            <a:endParaRPr lang="en-US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D99FE-AF65-428E-9D9D-A02550376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1423" y="5181396"/>
            <a:ext cx="7300321" cy="457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AMOS, September 2023</a:t>
            </a:r>
          </a:p>
          <a:p>
            <a:endParaRPr lang="en-US" dirty="0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E2348AA-7993-4778-947B-A20AB3191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7" y="2600788"/>
            <a:ext cx="1771968" cy="1768902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4AD686BD-0F7B-4BFA-8591-002EFFCFD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56" y="425136"/>
            <a:ext cx="1985671" cy="165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4D45D-4599-4FC4-9F82-090ED0425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41" y="5357307"/>
            <a:ext cx="5045661" cy="1381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D9685-5C71-4B2F-B4F9-E10A3F161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9951" y="5667618"/>
            <a:ext cx="3768908" cy="1001228"/>
          </a:xfrm>
          <a:prstGeom prst="rect">
            <a:avLst/>
          </a:prstGeom>
        </p:spPr>
      </p:pic>
      <p:pic>
        <p:nvPicPr>
          <p:cNvPr id="1026" name="Graphic 2">
            <a:extLst>
              <a:ext uri="{FF2B5EF4-FFF2-40B4-BE49-F238E27FC236}">
                <a16:creationId xmlns:a16="http://schemas.microsoft.com/office/drawing/2014/main" id="{25E24323-3B50-41D5-B48F-6FB9976A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6" y="4601012"/>
            <a:ext cx="2857816" cy="100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178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74B0A1-45A8-4F49-9344-48D13D1C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CONOPS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378B7E-BEE0-4126-9363-8D9A1E617E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Past and Future Events </a:t>
            </a:r>
            <a:r>
              <a:rPr lang="en-US" i="0" dirty="0"/>
              <a:t>vis-à-vis</a:t>
            </a:r>
            <a:r>
              <a:rPr lang="en-US" dirty="0"/>
              <a:t> Starlink/Starling Experiment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C9701A-7DD7-4333-8101-65337E2F81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2FAE8-34DC-4680-B617-EBEDA1F158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Discussions among NASA and SpaceX principals over 18-month period</a:t>
            </a:r>
          </a:p>
          <a:p>
            <a:r>
              <a:rPr lang="en-US" dirty="0"/>
              <a:t>Number of different proposals entertained; present set emerged as most desirable overall</a:t>
            </a:r>
          </a:p>
          <a:p>
            <a:r>
              <a:rPr lang="en-US" dirty="0"/>
              <a:t>Approach has sustained Starling formal reviews (</a:t>
            </a:r>
            <a:r>
              <a:rPr lang="en-US" i="1" dirty="0"/>
              <a:t>e.g., </a:t>
            </a:r>
            <a:r>
              <a:rPr lang="en-US" dirty="0"/>
              <a:t>Critical Design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Assessment in Feb 23), and Starling constellation launched 10 JUL  23</a:t>
            </a:r>
          </a:p>
          <a:p>
            <a:r>
              <a:rPr lang="en-US" dirty="0"/>
              <a:t>Public event (</a:t>
            </a:r>
            <a:r>
              <a:rPr lang="en-US" i="1" dirty="0"/>
              <a:t>e.g., </a:t>
            </a:r>
            <a:r>
              <a:rPr lang="en-US" dirty="0"/>
              <a:t>workshop) to take place fall 2023 to present approach in more detail and solicit feedback</a:t>
            </a:r>
          </a:p>
          <a:p>
            <a:pPr lvl="1"/>
            <a:r>
              <a:rPr lang="en-US" dirty="0"/>
              <a:t>Ability to make major changes for upcoming experiment limited, but all feedback helpful in crafting durable proposal for US DOC to consider</a:t>
            </a:r>
          </a:p>
          <a:p>
            <a:r>
              <a:rPr lang="en-US" dirty="0"/>
              <a:t>Experiment to be conducted Jan-Sep 2024</a:t>
            </a:r>
          </a:p>
          <a:p>
            <a:r>
              <a:rPr lang="en-US" dirty="0"/>
              <a:t>Results of experiment, and finalized recommended CONOPS, will be broadly circulated once available (probably fall/winter 2024)</a:t>
            </a:r>
          </a:p>
        </p:txBody>
      </p:sp>
    </p:spTree>
    <p:extLst>
      <p:ext uri="{BB962C8B-B14F-4D97-AF65-F5344CB8AC3E}">
        <p14:creationId xmlns:p14="http://schemas.microsoft.com/office/powerpoint/2010/main" val="314316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BD6F9-9CD2-464F-A884-5861F9A4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F7EE1-AB9F-49F4-9461-71E5AA9E71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ACA6F-7F3D-4B51-94F6-CE0AF29B50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99DFB-62CC-4ACB-8923-6639BA287A2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AFD:  Autonomous Flight Dynamics</a:t>
            </a:r>
          </a:p>
          <a:p>
            <a:r>
              <a:rPr lang="en-US" dirty="0"/>
              <a:t>API:  Application Program Interface</a:t>
            </a:r>
          </a:p>
          <a:p>
            <a:r>
              <a:rPr lang="en-US" dirty="0"/>
              <a:t>CA:  Conjunction Assessment</a:t>
            </a:r>
          </a:p>
          <a:p>
            <a:r>
              <a:rPr lang="en-US" dirty="0"/>
              <a:t>CDM:  Conjunction Data Message</a:t>
            </a:r>
          </a:p>
          <a:p>
            <a:r>
              <a:rPr lang="en-US" dirty="0"/>
              <a:t>CONOPS:  Concept of Operations</a:t>
            </a:r>
          </a:p>
          <a:p>
            <a:r>
              <a:rPr lang="en-US" dirty="0"/>
              <a:t>DOC:  Department of Commerce</a:t>
            </a:r>
          </a:p>
          <a:p>
            <a:r>
              <a:rPr lang="en-US" dirty="0"/>
              <a:t>DB:  Database</a:t>
            </a:r>
          </a:p>
          <a:p>
            <a:r>
              <a:rPr lang="en-US" dirty="0"/>
              <a:t>O/O:  Owner/Operator</a:t>
            </a:r>
          </a:p>
          <a:p>
            <a:r>
              <a:rPr lang="en-US" dirty="0"/>
              <a:t>Pc:  Probability of Collision</a:t>
            </a:r>
          </a:p>
          <a:p>
            <a:r>
              <a:rPr lang="en-US" dirty="0"/>
              <a:t>RMM:  (Collision) Risk Mitigation </a:t>
            </a:r>
            <a:r>
              <a:rPr lang="en-US" dirty="0" err="1"/>
              <a:t>Manœuvre</a:t>
            </a:r>
            <a:endParaRPr lang="en-US" dirty="0"/>
          </a:p>
          <a:p>
            <a:r>
              <a:rPr lang="en-US" dirty="0"/>
              <a:t>SDS:  Space Defense Squadron</a:t>
            </a:r>
          </a:p>
          <a:p>
            <a:r>
              <a:rPr lang="en-US" dirty="0"/>
              <a:t>STM:  Space Traffic Management (Coordination)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4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1D2D1-B7DC-41A4-9C23-B61EF318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Flight Dynamics (AFD)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96865F-C3D6-4179-BE1B-ADB7F4A73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Definition and Basic Explication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48625D-A1F8-4275-9795-1212468924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500D2-A60A-40D1-BDF5-3F22D7838D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196471"/>
            <a:ext cx="11565924" cy="4798717"/>
          </a:xfrm>
        </p:spPr>
        <p:txBody>
          <a:bodyPr/>
          <a:lstStyle/>
          <a:p>
            <a:r>
              <a:rPr lang="en-US" dirty="0"/>
              <a:t>Locution “autonomous satellite constellation” used; but usually this is a misnomer, or at least imprecise</a:t>
            </a:r>
          </a:p>
          <a:p>
            <a:pPr lvl="1"/>
            <a:r>
              <a:rPr lang="en-US" dirty="0"/>
              <a:t>Question actually centers on data availability to, and machine-executed portions of, flight dynamics process</a:t>
            </a:r>
          </a:p>
          <a:p>
            <a:pPr lvl="1"/>
            <a:r>
              <a:rPr lang="en-US" dirty="0"/>
              <a:t>For a satellite with near-continuous ground contact, does not matter whether processes executed on board or on ground</a:t>
            </a:r>
          </a:p>
          <a:p>
            <a:r>
              <a:rPr lang="en-US" dirty="0" err="1"/>
              <a:t>Starlink</a:t>
            </a:r>
            <a:r>
              <a:rPr lang="en-US" dirty="0"/>
              <a:t> uses a form of autonomous flight dynamics</a:t>
            </a:r>
          </a:p>
          <a:p>
            <a:pPr lvl="1"/>
            <a:r>
              <a:rPr lang="en-US" dirty="0"/>
              <a:t>When ascending from injection to on-orbit position, satellite follows “master trajectory”</a:t>
            </a:r>
          </a:p>
          <a:p>
            <a:pPr lvl="1"/>
            <a:r>
              <a:rPr lang="en-US" dirty="0"/>
              <a:t>When in on-orbit position, satellite remains within control box</a:t>
            </a:r>
          </a:p>
          <a:p>
            <a:r>
              <a:rPr lang="en-US" dirty="0"/>
              <a:t>This autonomous approach includes conjunction assessment</a:t>
            </a:r>
          </a:p>
          <a:p>
            <a:pPr lvl="1"/>
            <a:r>
              <a:rPr lang="en-US" dirty="0"/>
              <a:t>Large-criteria used for CA screenings—gives snapshot of catalogue in broad vicinity of each </a:t>
            </a:r>
            <a:r>
              <a:rPr lang="en-US" dirty="0" err="1"/>
              <a:t>Starlink</a:t>
            </a:r>
            <a:r>
              <a:rPr lang="en-US" dirty="0"/>
              <a:t> satellite</a:t>
            </a:r>
          </a:p>
          <a:p>
            <a:pPr lvl="1"/>
            <a:r>
              <a:rPr lang="en-US" dirty="0"/>
              <a:t>CDMs from these screenings made available to autonomous flight dynamics system</a:t>
            </a:r>
          </a:p>
          <a:p>
            <a:pPr lvl="2"/>
            <a:r>
              <a:rPr lang="en-US" dirty="0"/>
              <a:t>Leverages precise on-board navigation knowledge to update primary state/covariance information</a:t>
            </a:r>
          </a:p>
          <a:p>
            <a:pPr lvl="1"/>
            <a:r>
              <a:rPr lang="en-US" dirty="0"/>
              <a:t>All maneuvers, whether for orbit maintenance or CA, can be first “screened” against CDM set</a:t>
            </a:r>
          </a:p>
          <a:p>
            <a:pPr lvl="2"/>
            <a:r>
              <a:rPr lang="en-US" dirty="0"/>
              <a:t>Identifies any high-risk conjunctions and allows replanning</a:t>
            </a:r>
          </a:p>
        </p:txBody>
      </p:sp>
    </p:spTree>
    <p:extLst>
      <p:ext uri="{BB962C8B-B14F-4D97-AF65-F5344CB8AC3E}">
        <p14:creationId xmlns:p14="http://schemas.microsoft.com/office/powerpoint/2010/main" val="395326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B89260-9921-415D-B2BF-86CFE1B9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CONOPS with Autonomous Flight Dynamics (AFD)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238397-93B8-401B-AA5F-DF4C3617E5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Using Current 18-19 SDS Screening Authority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4C78C-8428-4438-9D12-4B5BF1173D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166688"/>
            <a:ext cx="11271681" cy="4798717"/>
          </a:xfrm>
        </p:spPr>
        <p:txBody>
          <a:bodyPr/>
          <a:lstStyle/>
          <a:p>
            <a:r>
              <a:rPr lang="en-US" dirty="0"/>
              <a:t>Fresh screening results received from 18/19 SDS every 8 hours</a:t>
            </a:r>
          </a:p>
          <a:p>
            <a:pPr lvl="1"/>
            <a:r>
              <a:rPr lang="en-US" dirty="0"/>
              <a:t>Made available to flight dynamics software</a:t>
            </a:r>
          </a:p>
          <a:p>
            <a:r>
              <a:rPr lang="en-US" dirty="0"/>
              <a:t>For AFD conjunctions with inert secondary objects, no special issues</a:t>
            </a:r>
          </a:p>
          <a:p>
            <a:r>
              <a:rPr lang="en-US" dirty="0"/>
              <a:t>For AFD conjunctions with active secondaries using traditional flight dynamics, situation is manageable but restricted</a:t>
            </a:r>
          </a:p>
          <a:p>
            <a:pPr lvl="1"/>
            <a:r>
              <a:rPr lang="en-US" dirty="0"/>
              <a:t>Both O/</a:t>
            </a:r>
            <a:r>
              <a:rPr lang="en-US" dirty="0" err="1"/>
              <a:t>Os</a:t>
            </a:r>
            <a:r>
              <a:rPr lang="en-US" dirty="0"/>
              <a:t> must agree in advance who will bear the maneuver responsibility for all serious conjunctions</a:t>
            </a:r>
          </a:p>
          <a:p>
            <a:pPr lvl="1"/>
            <a:r>
              <a:rPr lang="en-US" dirty="0"/>
              <a:t>O/O without maneuver responsibility must refrain from quick-turn maneuvers</a:t>
            </a:r>
          </a:p>
          <a:p>
            <a:pPr lvl="1"/>
            <a:r>
              <a:rPr lang="en-US" dirty="0"/>
              <a:t>Above situation imposes restriction on one of the O/</a:t>
            </a:r>
            <a:r>
              <a:rPr lang="en-US" dirty="0" err="1"/>
              <a:t>Os</a:t>
            </a:r>
            <a:endParaRPr lang="en-US" dirty="0"/>
          </a:p>
          <a:p>
            <a:pPr lvl="2"/>
            <a:r>
              <a:rPr lang="en-US" dirty="0"/>
              <a:t>AFD system bears maneuver responsibility; non-AFD system accepts maneuver restrictions</a:t>
            </a:r>
          </a:p>
          <a:p>
            <a:r>
              <a:rPr lang="en-US" dirty="0"/>
              <a:t>For conjunctions between different objects that each use autonomous flight dynamics, situation currently irresolvable</a:t>
            </a:r>
          </a:p>
          <a:p>
            <a:pPr lvl="1"/>
            <a:r>
              <a:rPr lang="en-US" dirty="0"/>
              <a:t>Each has CDMs based only on the other’s latest published ephemeris; may or may not include intended mitigation</a:t>
            </a:r>
          </a:p>
          <a:p>
            <a:pPr lvl="1"/>
            <a:r>
              <a:rPr lang="en-US" dirty="0"/>
              <a:t>Each could be planning a maneuver that results in the two satellites’ increasing collision risk with each other</a:t>
            </a:r>
          </a:p>
          <a:p>
            <a:pPr lvl="2"/>
            <a:r>
              <a:rPr lang="en-US" dirty="0"/>
              <a:t>Such maneuvers could be either CA risk mitigation maneuvers or orbit maintenance maneuvers</a:t>
            </a:r>
          </a:p>
          <a:p>
            <a:pPr lvl="1"/>
            <a:r>
              <a:rPr lang="en-US" dirty="0"/>
              <a:t>This issue recognized as latent problem, but no prompting circumstance to date to force consideration/resolution</a:t>
            </a:r>
          </a:p>
        </p:txBody>
      </p:sp>
    </p:spTree>
    <p:extLst>
      <p:ext uri="{BB962C8B-B14F-4D97-AF65-F5344CB8AC3E}">
        <p14:creationId xmlns:p14="http://schemas.microsoft.com/office/powerpoint/2010/main" val="333001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D8085E-D7F5-405D-9B9D-9E00D0EC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SpaceX Starlink / NASA Starling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05B096-F05D-4D03-9AE9-C17197D440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Colocated</a:t>
            </a:r>
            <a:r>
              <a:rPr lang="en-US" dirty="0"/>
              <a:t> Autonomous Constellations now become Reality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17E9F8-C91F-4AE7-8856-6BA650E4FD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989" y="6398693"/>
            <a:ext cx="11301412" cy="452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06AF-2582-44D2-B63C-3FD13F7090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8494" y="1055427"/>
            <a:ext cx="5856824" cy="4798717"/>
          </a:xfrm>
        </p:spPr>
        <p:txBody>
          <a:bodyPr/>
          <a:lstStyle/>
          <a:p>
            <a:r>
              <a:rPr lang="en-US" sz="1400" dirty="0"/>
              <a:t>NASA Starling technology demonstration</a:t>
            </a:r>
          </a:p>
          <a:p>
            <a:pPr lvl="1"/>
            <a:r>
              <a:rPr lang="en-US" sz="1200" dirty="0"/>
              <a:t>Constellation of four, 6U </a:t>
            </a:r>
            <a:r>
              <a:rPr lang="en-US" sz="1200" dirty="0" err="1"/>
              <a:t>cubesats</a:t>
            </a:r>
            <a:endParaRPr lang="en-US" sz="1200" dirty="0"/>
          </a:p>
          <a:p>
            <a:pPr lvl="1"/>
            <a:r>
              <a:rPr lang="en-US" sz="1200" dirty="0"/>
              <a:t>Serendipitously selected rideshare to 550km—collocated with </a:t>
            </a:r>
            <a:r>
              <a:rPr lang="en-US" sz="1200" dirty="0" err="1"/>
              <a:t>Starlink</a:t>
            </a:r>
            <a:r>
              <a:rPr lang="en-US" sz="1200" dirty="0"/>
              <a:t>!</a:t>
            </a:r>
          </a:p>
          <a:p>
            <a:pPr lvl="1"/>
            <a:r>
              <a:rPr lang="en-US" sz="1200" dirty="0"/>
              <a:t>Actual deployment occurred at upper end of Starlink shell (584 x 565), but conjunctions and maneuvers already required routinely!</a:t>
            </a:r>
          </a:p>
          <a:p>
            <a:r>
              <a:rPr lang="en-US" sz="1400" dirty="0"/>
              <a:t>Consortium of involved parties formed to develop and test solution with actual operations</a:t>
            </a:r>
          </a:p>
          <a:p>
            <a:pPr lvl="1"/>
            <a:r>
              <a:rPr lang="en-US" sz="1200" dirty="0"/>
              <a:t>Starling Project:  obtained funding for extended mission, development of CONOPS, and needed ground node; and oversaw construction of same</a:t>
            </a:r>
          </a:p>
          <a:p>
            <a:pPr lvl="1"/>
            <a:r>
              <a:rPr lang="en-US" sz="1200" dirty="0" err="1"/>
              <a:t>Starlink</a:t>
            </a:r>
            <a:r>
              <a:rPr lang="en-US" sz="1200" dirty="0"/>
              <a:t>:  participated in CONOPS development and prepped needed data exchange paradigms</a:t>
            </a:r>
          </a:p>
          <a:p>
            <a:pPr lvl="1"/>
            <a:r>
              <a:rPr lang="en-US" sz="1200" dirty="0"/>
              <a:t>NASA Conjunction Assessment </a:t>
            </a:r>
            <a:r>
              <a:rPr lang="en-US" sz="1200" dirty="0">
                <a:solidFill>
                  <a:srgbClr val="FF0000"/>
                </a:solidFill>
              </a:rPr>
              <a:t>Risk Analysis Program</a:t>
            </a:r>
            <a:r>
              <a:rPr lang="en-US" sz="1200" dirty="0"/>
              <a:t>:  participated in CONOPS development and serving as chief technical advisor for experiment</a:t>
            </a:r>
          </a:p>
          <a:p>
            <a:pPr lvl="1"/>
            <a:r>
              <a:rPr lang="en-US" sz="1200" dirty="0"/>
              <a:t>Department of Commerce:  participated in project in observer status</a:t>
            </a:r>
          </a:p>
          <a:p>
            <a:r>
              <a:rPr lang="en-US" sz="1400" dirty="0"/>
              <a:t>Formal experiment expected to begin January 2024 and run </a:t>
            </a:r>
            <a:br>
              <a:rPr lang="en-US" sz="1400" dirty="0"/>
            </a:br>
            <a:r>
              <a:rPr lang="en-US" sz="1400" dirty="0"/>
              <a:t>~9 months</a:t>
            </a:r>
          </a:p>
          <a:p>
            <a:pPr lvl="1"/>
            <a:r>
              <a:rPr lang="en-US" sz="1200" dirty="0"/>
              <a:t>Starling will be lowered (if necessary) further into the Starlink shell to produce desired density of “yellow” conjunctions</a:t>
            </a:r>
          </a:p>
          <a:p>
            <a:pPr lvl="1"/>
            <a:r>
              <a:rPr lang="en-US" sz="1200" dirty="0"/>
              <a:t>Mitigation threshold of perhaps 1E-05 for both constellations will produce real events to mitigate, with new CONOPS</a:t>
            </a:r>
          </a:p>
          <a:p>
            <a:pPr lvl="2"/>
            <a:r>
              <a:rPr lang="en-US" sz="1200" dirty="0"/>
              <a:t>Very high-risk events will be monitored manually and perhaps resolved by traditional methods</a:t>
            </a:r>
          </a:p>
          <a:p>
            <a:pPr lvl="1"/>
            <a:r>
              <a:rPr lang="en-US" sz="1200" dirty="0"/>
              <a:t>Consortium participants believe proposed CONOPS workable and desirable; experiment will test this hypothesis</a:t>
            </a:r>
          </a:p>
          <a:p>
            <a:pPr lvl="1"/>
            <a:endParaRPr lang="en-US" sz="1200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B3F1A96-B1B5-48AC-9069-529F33E9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63" y="1918013"/>
            <a:ext cx="6300637" cy="37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E2CC90-94AF-4B79-BEFF-FFAF1F40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CONOPS Ground Node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4CBA04-8C7F-45CC-94C9-16FFFA470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Needed for Rapid Posting and Screening of Predicted Ephemerides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BB81B6-DDC9-4D8F-B309-D5A4FB86C4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2" y="6293654"/>
            <a:ext cx="11301412" cy="452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04852-A494-4304-BC98-673D7C6C22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3918" y="1316331"/>
            <a:ext cx="5720278" cy="4763193"/>
          </a:xfrm>
        </p:spPr>
        <p:txBody>
          <a:bodyPr/>
          <a:lstStyle/>
          <a:p>
            <a:r>
              <a:rPr lang="en-US" dirty="0"/>
              <a:t>Receives each predicted ephemeris update for every satellite in autonomous constellations</a:t>
            </a:r>
          </a:p>
          <a:p>
            <a:r>
              <a:rPr lang="en-US" dirty="0"/>
              <a:t>Screens each ephemeris against all other ephemerides in its database and returns CDMs</a:t>
            </a:r>
          </a:p>
          <a:p>
            <a:pPr lvl="1"/>
            <a:r>
              <a:rPr lang="en-US" dirty="0"/>
              <a:t>Extremely low-latency screening—essentially on-demand screenings, with CDMs returned within ~1 min</a:t>
            </a:r>
          </a:p>
          <a:p>
            <a:pPr lvl="1"/>
            <a:r>
              <a:rPr lang="en-US" dirty="0"/>
              <a:t>Could also screen against remainder of catalogue and provide CDMs for that, if catalogue available to ground node (this functionality will be tested with an open-source prototype catalog)</a:t>
            </a:r>
          </a:p>
          <a:p>
            <a:r>
              <a:rPr lang="en-US" dirty="0"/>
              <a:t>Updates database with current trajectory for each protected object, according to rules shown on next slide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654193D-59F5-45C4-BFC1-D0FE249C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285" y="1519511"/>
            <a:ext cx="5871980" cy="31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81DF-93CA-4927-B1CA-805850AA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CONOPS Ground Node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62FF6-DA09-4FBE-B04A-5622163F08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Summary Table of Ephemeris Submission Categories, with Commentary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45B4A-744C-4AD0-A71F-DAD3A6170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844FE-44F3-4093-9D06-FE340997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46" y="1403154"/>
            <a:ext cx="10865507" cy="45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3B3686-2A17-4E7C-836B-5008333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Conjunction Adjudication—Issues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AB216E-9707-4CD4-AE4C-8811FB34D3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can’t we have centralized conjunction resolution for everyone?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57005A-0ABF-438D-A11D-2E54647A3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Centralized approach, although </a:t>
            </a:r>
            <a:r>
              <a:rPr lang="en-US" i="0" dirty="0"/>
              <a:t>prima facie </a:t>
            </a:r>
            <a:r>
              <a:rPr lang="en-US" dirty="0"/>
              <a:t>straightforward, presents many difficulties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A27F5-F0CD-4F0C-876F-D141016F02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Centralized:  all participants must submit CA maneuvers to a central authority and must receive explicit approval before execution</a:t>
            </a:r>
          </a:p>
          <a:p>
            <a:r>
              <a:rPr lang="en-US" dirty="0"/>
              <a:t>Optimal assignment of maneuver responsibility is difficult</a:t>
            </a:r>
          </a:p>
          <a:p>
            <a:pPr lvl="1"/>
            <a:r>
              <a:rPr lang="en-US" dirty="0"/>
              <a:t>Depends on both enduring and specific exigencies of each O/</a:t>
            </a:r>
            <a:r>
              <a:rPr lang="en-US" dirty="0" err="1"/>
              <a:t>Os</a:t>
            </a:r>
            <a:r>
              <a:rPr lang="en-US" dirty="0"/>
              <a:t> situation and the astrodynamics of the encounter</a:t>
            </a:r>
          </a:p>
          <a:p>
            <a:r>
              <a:rPr lang="en-US" dirty="0"/>
              <a:t>First-in, first-out (FIFO) approach is transparent and formally fair, but is suboptimal and can be gamed</a:t>
            </a:r>
          </a:p>
          <a:p>
            <a:pPr lvl="1"/>
            <a:r>
              <a:rPr lang="en-US" dirty="0"/>
              <a:t>Whoever can get trajectories in first wins; latecomers’ trajectories rejected until they bend to existing DB</a:t>
            </a:r>
          </a:p>
          <a:p>
            <a:pPr lvl="1"/>
            <a:r>
              <a:rPr lang="en-US" dirty="0"/>
              <a:t>Grounded ultimately on expectation of strong enforcement of rules; this is what incentivizes an O/O to accept centralized authority’s gatekeeping role</a:t>
            </a:r>
          </a:p>
          <a:p>
            <a:r>
              <a:rPr lang="en-US" dirty="0"/>
              <a:t>Despite centralized control, ephemeris database will not remain clear of CA conflicts</a:t>
            </a:r>
          </a:p>
          <a:p>
            <a:pPr lvl="1"/>
            <a:r>
              <a:rPr lang="en-US" dirty="0"/>
              <a:t>Non-maneuvering satellites’ state updates will introduce conjunctions with maneuverable ones; and space weather developments will create unsafe encounters between cleared trajectories</a:t>
            </a:r>
          </a:p>
          <a:p>
            <a:pPr lvl="1"/>
            <a:r>
              <a:rPr lang="en-US" dirty="0"/>
              <a:t>Maneuverable sats will need to make modifications to accommodate such changes, despite having had their ephemerides “accepted”</a:t>
            </a:r>
          </a:p>
          <a:p>
            <a:r>
              <a:rPr lang="en-US" dirty="0"/>
              <a:t>Political difficulties with centralized approach</a:t>
            </a:r>
          </a:p>
          <a:p>
            <a:pPr lvl="1"/>
            <a:r>
              <a:rPr lang="en-US" dirty="0"/>
              <a:t>Hosting organization needs to be given regulatory authority to direct adjudication of conjunctions</a:t>
            </a:r>
          </a:p>
          <a:p>
            <a:pPr lvl="1"/>
            <a:r>
              <a:rPr lang="en-US" dirty="0"/>
              <a:t>Attendant liability issues need to be resolved</a:t>
            </a:r>
          </a:p>
        </p:txBody>
      </p:sp>
    </p:spTree>
    <p:extLst>
      <p:ext uri="{BB962C8B-B14F-4D97-AF65-F5344CB8AC3E}">
        <p14:creationId xmlns:p14="http://schemas.microsoft.com/office/powerpoint/2010/main" val="53142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5312E-2DF4-4A4B-8533-C19C0358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“Collaborative” Conjunction Adjudication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1A21F8-9098-4621-98DC-82E141804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 centrally-facilitated but bilaterally-resolved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8949B-9E0C-46D1-9D2D-28CEB69B55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799" y="1029641"/>
            <a:ext cx="11271681" cy="4798717"/>
          </a:xfrm>
        </p:spPr>
        <p:txBody>
          <a:bodyPr/>
          <a:lstStyle/>
          <a:p>
            <a:r>
              <a:rPr lang="en-US" dirty="0"/>
              <a:t>Collaborative:  participants are free to pursue their own strategies bilaterally; only the state of conjunctions is centrally tracked</a:t>
            </a:r>
          </a:p>
          <a:p>
            <a:r>
              <a:rPr lang="en-US" dirty="0"/>
              <a:t>When the ground node identifies a conjunction between ephemerides in its DB, alert sent to both O/</a:t>
            </a:r>
            <a:r>
              <a:rPr lang="en-US" dirty="0" err="1"/>
              <a:t>Os</a:t>
            </a:r>
            <a:endParaRPr lang="en-US" dirty="0"/>
          </a:p>
          <a:p>
            <a:pPr lvl="1"/>
            <a:r>
              <a:rPr lang="en-US" dirty="0"/>
              <a:t>CDM accompanies alert to provide basic astrodynamics information and other event details</a:t>
            </a:r>
          </a:p>
          <a:p>
            <a:r>
              <a:rPr lang="en-US" dirty="0"/>
              <a:t>O/</a:t>
            </a:r>
            <a:r>
              <a:rPr lang="en-US" dirty="0" err="1"/>
              <a:t>Os</a:t>
            </a:r>
            <a:r>
              <a:rPr lang="en-US" dirty="0"/>
              <a:t> can choose from among three categories to indicate their posture toward this collision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Expected that O/</a:t>
            </a:r>
            <a:r>
              <a:rPr lang="en-US" dirty="0" err="1"/>
              <a:t>Os</a:t>
            </a:r>
            <a:r>
              <a:rPr lang="en-US" dirty="0"/>
              <a:t> could embrace general rules for managing the assignment of responsibility, while allowing specific bilateral arrangements between pairs of O/</a:t>
            </a:r>
            <a:r>
              <a:rPr lang="en-US" dirty="0" err="1"/>
              <a:t>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26A4C-0BC7-4A15-AE9A-7B47E081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2"/>
          <a:stretch/>
        </p:blipFill>
        <p:spPr>
          <a:xfrm>
            <a:off x="1078204" y="2782354"/>
            <a:ext cx="8999272" cy="32609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9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96B35D-A6A8-4EAB-8808-C3854497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Conjunction Adjudication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24BBC4-50DE-492B-AE79-3642265EE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Further Supporting Arguments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853521-7F98-47B6-8290-182A8848E6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418E0-F745-42D2-903B-D00833CC3B8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Insulates against outages or other communication breakdowns</a:t>
            </a:r>
          </a:p>
          <a:p>
            <a:pPr lvl="1"/>
            <a:r>
              <a:rPr lang="en-US" dirty="0"/>
              <a:t>Ruleset could indicate O/O #1 supposed to mitigate, but O/O #1 may not receive message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or have other issues</a:t>
            </a:r>
          </a:p>
          <a:p>
            <a:pPr lvl="1"/>
            <a:r>
              <a:rPr lang="en-US" dirty="0"/>
              <a:t>With current proposal, ground node makes explicit whether O/O #1 actively plans to mitigate conjunction</a:t>
            </a:r>
          </a:p>
          <a:p>
            <a:r>
              <a:rPr lang="en-US" dirty="0"/>
              <a:t>Allows bilateral modification of standard rules</a:t>
            </a:r>
          </a:p>
          <a:p>
            <a:pPr lvl="1"/>
            <a:r>
              <a:rPr lang="en-US" dirty="0"/>
              <a:t>Thus enables particular solutions for problems that exist largely between two constellations, such as deorbit of </a:t>
            </a:r>
            <a:r>
              <a:rPr lang="en-US" dirty="0" err="1"/>
              <a:t>OneWeb</a:t>
            </a:r>
            <a:r>
              <a:rPr lang="en-US" dirty="0"/>
              <a:t> satellites through Starlink constellation</a:t>
            </a:r>
          </a:p>
          <a:p>
            <a:pPr lvl="1"/>
            <a:r>
              <a:rPr lang="en-US" dirty="0"/>
              <a:t>Eliminates need for ground node to take cognizance of bilateral rulesets, which would be both cumbersome and perhaps not possible (if bilateral arrangement would require functionality modifications to ground node)</a:t>
            </a:r>
          </a:p>
          <a:p>
            <a:r>
              <a:rPr lang="en-US" dirty="0"/>
              <a:t>Promotes paradigm of </a:t>
            </a:r>
            <a:r>
              <a:rPr lang="en-US" i="1" dirty="0"/>
              <a:t>ex post facto </a:t>
            </a:r>
            <a:r>
              <a:rPr lang="en-US" dirty="0"/>
              <a:t>audit rather than </a:t>
            </a:r>
            <a:r>
              <a:rPr lang="en-US" i="1" dirty="0"/>
              <a:t>ante factum </a:t>
            </a:r>
            <a:r>
              <a:rPr lang="en-US" dirty="0"/>
              <a:t>direct enforcement </a:t>
            </a:r>
          </a:p>
          <a:p>
            <a:pPr lvl="1"/>
            <a:r>
              <a:rPr lang="en-US" dirty="0"/>
              <a:t>Each O/O can follow the licensing rules of its particular governing authority; ground node can make available historical performance data to allow authority to assess compliance</a:t>
            </a:r>
          </a:p>
          <a:p>
            <a:pPr lvl="1"/>
            <a:r>
              <a:rPr lang="en-US" dirty="0"/>
              <a:t>Much more amenable to multinational collaborative paradigm</a:t>
            </a:r>
          </a:p>
        </p:txBody>
      </p:sp>
    </p:spTree>
    <p:extLst>
      <p:ext uri="{BB962C8B-B14F-4D97-AF65-F5344CB8AC3E}">
        <p14:creationId xmlns:p14="http://schemas.microsoft.com/office/powerpoint/2010/main" val="2538464810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B8CB186-876B-5641-AB3F-28668B1DFCAC}" vid="{D2BFA32C-999C-0B4E-98F3-1E190A9D1DB9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B8CB186-876B-5641-AB3F-28668B1DFCAC}" vid="{39BF405E-5675-2A40-A021-07AC0BAEEAB6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B8CB186-876B-5641-AB3F-28668B1DFCAC}" vid="{1B73DA19-2D8A-CA43-8A18-545AB67765B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26eb3b-d969-4d11-9d26-81de031d81ea">
      <UserInfo>
        <DisplayName>Marlon E Sorge</DisplayName>
        <AccountId>21</AccountId>
        <AccountType/>
      </UserInfo>
      <UserInfo>
        <DisplayName>Alan B Jenkin</DisplayName>
        <AccountId>50</AccountId>
        <AccountType/>
      </UserInfo>
      <UserInfo>
        <DisplayName>Glenn E Peterson</DisplayName>
        <AccountId>32</AccountId>
        <AccountType/>
      </UserInfo>
      <UserInfo>
        <DisplayName>William H Ailor</DisplayName>
        <AccountId>51</AccountId>
        <AccountType/>
      </UserInfo>
      <UserInfo>
        <DisplayName>Robin Dickey</DisplayName>
        <AccountId>19</AccountId>
        <AccountType/>
      </UserInfo>
      <UserInfo>
        <DisplayName>Kerstyn Auman</DisplayName>
        <AccountId>43</AccountId>
        <AccountType/>
      </UserInfo>
      <UserInfo>
        <DisplayName>John P McVey</DisplayName>
        <AccountId>37</AccountId>
        <AccountType/>
      </UserInfo>
      <UserInfo>
        <DisplayName>Joseph W Gangestad</DisplayName>
        <AccountId>18</AccountId>
        <AccountType/>
      </UserInfo>
      <UserInfo>
        <DisplayName>Gregory A Henning</DisplayName>
        <AccountId>23</AccountId>
        <AccountType/>
      </UserInfo>
      <UserInfo>
        <DisplayName>Josef S Koller</DisplayName>
        <AccountId>16</AccountId>
        <AccountType/>
      </UserInfo>
      <UserInfo>
        <DisplayName>Uma Bruegman</DisplayName>
        <AccountId>24</AccountId>
        <AccountType/>
      </UserInfo>
      <UserInfo>
        <DisplayName>Thomas F Starchville</DisplayName>
        <AccountId>22</AccountId>
        <AccountType/>
      </UserInfo>
      <UserInfo>
        <DisplayName>Lael F Woods</DisplayName>
        <AccountId>10</AccountId>
        <AccountType/>
      </UserInfo>
      <UserInfo>
        <DisplayName>Ted J Muelhaupt</DisplayName>
        <AccountId>13</AccountId>
        <AccountType/>
      </UserInfo>
      <UserInfo>
        <DisplayName>Mark J Silverman</DisplayName>
        <AccountId>20</AccountId>
        <AccountType/>
      </UserInfo>
      <UserInfo>
        <DisplayName>Jose J Guzman</DisplayName>
        <AccountId>58</AccountId>
        <AccountType/>
      </UserInfo>
      <UserInfo>
        <DisplayName>Barbara M Braun</DisplayName>
        <AccountId>59</AccountId>
        <AccountType/>
      </UserInfo>
      <UserInfo>
        <DisplayName>L B Peresztegy</DisplayName>
        <AccountId>90</AccountId>
        <AccountType/>
      </UserInfo>
      <UserInfo>
        <DisplayName>Matthew A Clark</DisplayName>
        <AccountId>64</AccountId>
        <AccountType/>
      </UserInfo>
      <UserInfo>
        <DisplayName>Chadd W Miller</DisplayName>
        <AccountId>55</AccountId>
        <AccountType/>
      </UserInfo>
      <UserInfo>
        <DisplayName>Christina L Tan</DisplayName>
        <AccountId>91</AccountId>
        <AccountType/>
      </UserInfo>
      <UserInfo>
        <DisplayName>Michael J Baxter</DisplayName>
        <AccountId>92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E18F1CD6CAB64CB10B38FA31DD9C2D" ma:contentTypeVersion="4" ma:contentTypeDescription="Create a new document." ma:contentTypeScope="" ma:versionID="22ea6853b3906b7164545e8e57e5beed">
  <xsd:schema xmlns:xsd="http://www.w3.org/2001/XMLSchema" xmlns:xs="http://www.w3.org/2001/XMLSchema" xmlns:p="http://schemas.microsoft.com/office/2006/metadata/properties" xmlns:ns2="a1b85238-06cf-478c-b6c6-270de2e25036" xmlns:ns3="2126eb3b-d969-4d11-9d26-81de031d81ea" targetNamespace="http://schemas.microsoft.com/office/2006/metadata/properties" ma:root="true" ma:fieldsID="e7b56aefaee10273938c3e1d77e29171" ns2:_="" ns3:_="">
    <xsd:import namespace="a1b85238-06cf-478c-b6c6-270de2e25036"/>
    <xsd:import namespace="2126eb3b-d969-4d11-9d26-81de031d8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5238-06cf-478c-b6c6-270de2e25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6eb3b-d969-4d11-9d26-81de031d8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1B769-D194-4AE7-9D3D-107ABC3B3746}">
  <ds:schemaRefs>
    <ds:schemaRef ds:uri="http://schemas.microsoft.com/office/2006/documentManagement/types"/>
    <ds:schemaRef ds:uri="a1b85238-06cf-478c-b6c6-270de2e25036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2126eb3b-d969-4d11-9d26-81de031d81e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734469-A0ED-48E2-95B2-8B9F0878E260}">
  <ds:schemaRefs>
    <ds:schemaRef ds:uri="2126eb3b-d969-4d11-9d26-81de031d81ea"/>
    <ds:schemaRef ds:uri="a1b85238-06cf-478c-b6c6-270de2e250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2020_Aerospace_Template_16x9</Template>
  <TotalTime>16738</TotalTime>
  <Words>1456</Words>
  <Application>Microsoft Office PowerPoint</Application>
  <PresentationFormat>Widescreen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1_Corporate Template</vt:lpstr>
      <vt:lpstr>2_Corporate Template_Security Markings</vt:lpstr>
      <vt:lpstr>3_Standard Title </vt:lpstr>
      <vt:lpstr>Conjunction Assessment and Deconfliction Paradigm for Co-located Satellite Constellations with On-Spacecraft “Autonomous” Flight Dynamics Control</vt:lpstr>
      <vt:lpstr>Autonomous Flight Dynamics (AFD)</vt:lpstr>
      <vt:lpstr>CA CONOPS with Autonomous Flight Dynamics (AFD)</vt:lpstr>
      <vt:lpstr>SpaceX Starlink / NASA Starling</vt:lpstr>
      <vt:lpstr>CONOPS Ground Node</vt:lpstr>
      <vt:lpstr>CONOPS Ground Node</vt:lpstr>
      <vt:lpstr>Centralized Conjunction Adjudication—Issues </vt:lpstr>
      <vt:lpstr>“Collaborative” Conjunction Adjudication</vt:lpstr>
      <vt:lpstr>Collaborative Conjunction Adjudication</vt:lpstr>
      <vt:lpstr>CONOPS Development</vt:lpstr>
      <vt:lpstr>Acronym List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5-Year Rule</dc:title>
  <dc:subject/>
  <dc:creator>Ted J Muelhaupt</dc:creator>
  <cp:keywords/>
  <dc:description/>
  <cp:lastModifiedBy>Matthew D Hejduk</cp:lastModifiedBy>
  <cp:revision>174</cp:revision>
  <cp:lastPrinted>2012-11-26T17:25:34Z</cp:lastPrinted>
  <dcterms:created xsi:type="dcterms:W3CDTF">2021-03-30T23:47:10Z</dcterms:created>
  <dcterms:modified xsi:type="dcterms:W3CDTF">2023-07-27T18:15:56Z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0x01010056E18F1CD6CAB64CB10B38FA31DD9C2D</vt:lpwstr>
  </property>
  <property fmtid="{D5CDD505-2E9C-101B-9397-08002B2CF9AE}" pid="3" name="_dlc_DocIdItemGuid">
    <vt:lpwstr>b211a0b6-7b20-42a0-bb26-2b34700fdb83</vt:lpwstr>
  </property>
</Properties>
</file>