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handoutMasterIdLst>
    <p:handoutMasterId r:id="rId11"/>
  </p:handoutMasterIdLst>
  <p:sldIdLst>
    <p:sldId id="259" r:id="rId2"/>
    <p:sldId id="1937" r:id="rId3"/>
    <p:sldId id="1929" r:id="rId4"/>
    <p:sldId id="388" r:id="rId5"/>
    <p:sldId id="357" r:id="rId6"/>
    <p:sldId id="1918" r:id="rId7"/>
    <p:sldId id="750" r:id="rId8"/>
    <p:sldId id="35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FDDE30-68E4-4493-E3F5-52B6765716E7}" name="Mashiku, Alinda K. (GSFC-5950)" initials="MAK(5" userId="S::aaligawe@ndc.nasa.gov::c4576205-32c4-4d82-8ca8-0d3e4ab971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shiku, Alinda K. (GSFC-5950)" initials="MAK(" lastIdx="1" clrIdx="0">
    <p:extLst>
      <p:ext uri="{19B8F6BF-5375-455C-9EA6-DF929625EA0E}">
        <p15:presenceInfo xmlns:p15="http://schemas.microsoft.com/office/powerpoint/2012/main" userId="S-1-5-21-330711430-3775241029-4075259233-587188" providerId="AD"/>
      </p:ext>
    </p:extLst>
  </p:cmAuthor>
  <p:cmAuthor id="2" name="Rosa, Joseph D. (GSFC-595.0)[OMITRON]" initials="RJD(" lastIdx="6" clrIdx="1">
    <p:extLst>
      <p:ext uri="{19B8F6BF-5375-455C-9EA6-DF929625EA0E}">
        <p15:presenceInfo xmlns:p15="http://schemas.microsoft.com/office/powerpoint/2012/main" userId="S-1-5-21-330711430-3775241029-4075259233-405354" providerId="AD"/>
      </p:ext>
    </p:extLst>
  </p:cmAuthor>
  <p:cmAuthor id="3" name="Corley, Bryan M. (JSC-CM471)" initials="CBM(" lastIdx="1" clrIdx="2">
    <p:extLst>
      <p:ext uri="{19B8F6BF-5375-455C-9EA6-DF929625EA0E}">
        <p15:presenceInfo xmlns:p15="http://schemas.microsoft.com/office/powerpoint/2012/main" userId="S-1-5-21-330711430-3775241029-4075259233-20327" providerId="AD"/>
      </p:ext>
    </p:extLst>
  </p:cmAuthor>
  <p:cmAuthor id="4" name="Kieffer, Margaret (HQ-TH000)" initials="KM(" lastIdx="3" clrIdx="3">
    <p:extLst>
      <p:ext uri="{19B8F6BF-5375-455C-9EA6-DF929625EA0E}">
        <p15:presenceInfo xmlns:p15="http://schemas.microsoft.com/office/powerpoint/2012/main" userId="S::mkieffer@ndc.nasa.gov::009d36cb-06a3-4c0f-91ca-cb2256580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F4E"/>
    <a:srgbClr val="0000FF"/>
    <a:srgbClr val="19387A"/>
    <a:srgbClr val="EFEFEF"/>
    <a:srgbClr val="AF3034"/>
    <a:srgbClr val="AF3134"/>
    <a:srgbClr val="CBCDE2"/>
    <a:srgbClr val="E1F2FF"/>
    <a:srgbClr val="000C8A"/>
    <a:srgbClr val="8A9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68" autoAdjust="0"/>
    <p:restoredTop sz="86395" autoAdjust="0"/>
  </p:normalViewPr>
  <p:slideViewPr>
    <p:cSldViewPr snapToGrid="0">
      <p:cViewPr>
        <p:scale>
          <a:sx n="51" d="100"/>
          <a:sy n="51" d="100"/>
        </p:scale>
        <p:origin x="1676" y="116"/>
      </p:cViewPr>
      <p:guideLst>
        <p:guide orient="horz" pos="984"/>
        <p:guide pos="215"/>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C358CA-447C-6444-9BCC-FA916C93F807}" type="datetimeFigureOut">
              <a:rPr lang="en-US" smtClean="0"/>
              <a:t>7/27/2023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E279E6-37D6-1F46-8ED7-65624E7B026B}" type="slidenum">
              <a:rPr lang="en-US" smtClean="0"/>
              <a:t>‹#›</a:t>
            </a:fld>
            <a:endParaRPr lang="en-US" dirty="0"/>
          </a:p>
        </p:txBody>
      </p:sp>
    </p:spTree>
    <p:extLst>
      <p:ext uri="{BB962C8B-B14F-4D97-AF65-F5344CB8AC3E}">
        <p14:creationId xmlns:p14="http://schemas.microsoft.com/office/powerpoint/2010/main" val="2020892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0B855-4BB0-D049-BF04-D66C443CB33A}" type="datetimeFigureOut">
              <a:rPr lang="en-US" smtClean="0"/>
              <a:pPr/>
              <a:t>7/27/2023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489343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4159534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The number of satellites over time continues to grow.</a:t>
            </a:r>
          </a:p>
          <a:p>
            <a:r>
              <a:rPr lang="en-US" sz="1050" dirty="0"/>
              <a:t>Number of conjunctions with operational spacecraft now outnumbers conjunctions with debris</a:t>
            </a:r>
          </a:p>
          <a:p>
            <a:r>
              <a:rPr lang="en-US" sz="1050" dirty="0"/>
              <a:t>Several ultra-large constellations (up to 30k space vehicles) have been announced (for Low Earth Orbit), though not yet deployed.</a:t>
            </a:r>
          </a:p>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a:t>
            </a:fld>
            <a:endParaRPr lang="en-US" dirty="0"/>
          </a:p>
        </p:txBody>
      </p:sp>
    </p:spTree>
    <p:extLst>
      <p:ext uri="{BB962C8B-B14F-4D97-AF65-F5344CB8AC3E}">
        <p14:creationId xmlns:p14="http://schemas.microsoft.com/office/powerpoint/2010/main" val="1635467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CA0000"/>
              </a:buClr>
              <a:defRPr>
                <a:latin typeface="+mn-lt"/>
              </a:defRPr>
            </a:lvl1pPr>
            <a:lvl2pPr>
              <a:buClr>
                <a:srgbClr val="CA0000"/>
              </a:buClr>
              <a:defRPr>
                <a:latin typeface="+mn-lt"/>
              </a:defRPr>
            </a:lvl2pPr>
            <a:lvl3pPr>
              <a:buClr>
                <a:srgbClr val="CA0000"/>
              </a:buClr>
              <a:defRPr>
                <a:latin typeface="+mn-lt"/>
              </a:defRPr>
            </a:lvl3pPr>
            <a:lvl4pPr>
              <a:buClr>
                <a:srgbClr val="CA0000"/>
              </a:buClr>
              <a:defRPr>
                <a:latin typeface="+mn-lt"/>
              </a:defRPr>
            </a:lvl4pPr>
            <a:lvl5pPr>
              <a:buClr>
                <a:srgbClr val="CA0000"/>
              </a:buCl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08130"/>
            <a:ext cx="8229600" cy="1143000"/>
          </a:xfrm>
        </p:spPr>
        <p:txBody>
          <a:bodyPr/>
          <a:lstStyle>
            <a:lvl1pPr>
              <a:defRPr>
                <a:solidFill>
                  <a:schemeClr val="bg1">
                    <a:lumMod val="85000"/>
                  </a:schemeClr>
                </a:solidFill>
                <a:latin typeface="+mj-lt"/>
              </a:defRPr>
            </a:lvl1pPr>
          </a:lstStyle>
          <a:p>
            <a:r>
              <a:rPr lang="en-US" dirty="0"/>
              <a:t>Click to edit Master title style</a:t>
            </a:r>
          </a:p>
        </p:txBody>
      </p:sp>
      <p:sp>
        <p:nvSpPr>
          <p:cNvPr id="5" name="Slide Number Placeholder 4"/>
          <p:cNvSpPr>
            <a:spLocks noGrp="1"/>
          </p:cNvSpPr>
          <p:nvPr>
            <p:ph type="sldNum" sz="quarter" idx="10"/>
          </p:nvPr>
        </p:nvSpPr>
        <p:spPr/>
        <p:txBody>
          <a:bodyPr/>
          <a:lstStyle/>
          <a:p>
            <a:fld id="{32D37674-C2EF-49DD-B547-2006DC0D39D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D897B5-F219-4A40-9BCB-5A7083720AEE}"/>
              </a:ext>
            </a:extLst>
          </p:cNvPr>
          <p:cNvSpPr/>
          <p:nvPr userDrawn="1"/>
        </p:nvSpPr>
        <p:spPr>
          <a:xfrm>
            <a:off x="0" y="1367444"/>
            <a:ext cx="9144000" cy="127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16" name="Rectangle 15">
            <a:extLst>
              <a:ext uri="{FF2B5EF4-FFF2-40B4-BE49-F238E27FC236}">
                <a16:creationId xmlns:a16="http://schemas.microsoft.com/office/drawing/2014/main" id="{576BFAD3-DB95-FC4C-BEC8-7401C23124FA}"/>
              </a:ext>
            </a:extLst>
          </p:cNvPr>
          <p:cNvSpPr/>
          <p:nvPr userDrawn="1"/>
        </p:nvSpPr>
        <p:spPr>
          <a:xfrm>
            <a:off x="0" y="1367444"/>
            <a:ext cx="9144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8" name="Subtitle 2"/>
          <p:cNvSpPr>
            <a:spLocks noGrp="1"/>
          </p:cNvSpPr>
          <p:nvPr>
            <p:ph type="subTitle" idx="1"/>
          </p:nvPr>
        </p:nvSpPr>
        <p:spPr>
          <a:xfrm>
            <a:off x="245539" y="3023226"/>
            <a:ext cx="6400800" cy="2219334"/>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chemeClr val="bg1"/>
                </a:solidFill>
                <a:latin typeface="Arial"/>
                <a:cs typeface="Arial"/>
              </a:rPr>
              <a:t>National Aeronautics</a:t>
            </a:r>
            <a:r>
              <a:rPr lang="en-US" sz="1000" baseline="0" dirty="0">
                <a:solidFill>
                  <a:schemeClr val="bg1"/>
                </a:solidFill>
                <a:latin typeface="Arial"/>
                <a:cs typeface="Arial"/>
              </a:rPr>
              <a:t> and Space Administration</a:t>
            </a:r>
            <a:endParaRPr lang="en-US" sz="1000" dirty="0">
              <a:solidFill>
                <a:schemeClr val="bg1"/>
              </a:solidFill>
              <a:latin typeface="Arial"/>
              <a:cs typeface="Arial"/>
            </a:endParaRPr>
          </a:p>
        </p:txBody>
      </p:sp>
      <p:sp>
        <p:nvSpPr>
          <p:cNvPr id="10" name="TextBox 9"/>
          <p:cNvSpPr txBox="1"/>
          <p:nvPr userDrawn="1"/>
        </p:nvSpPr>
        <p:spPr>
          <a:xfrm>
            <a:off x="261079" y="6254779"/>
            <a:ext cx="1082348" cy="246221"/>
          </a:xfrm>
          <a:prstGeom prst="rect">
            <a:avLst/>
          </a:prstGeom>
          <a:noFill/>
        </p:spPr>
        <p:txBody>
          <a:bodyPr wrap="none" rtlCol="0">
            <a:spAutoFit/>
          </a:bodyPr>
          <a:lstStyle/>
          <a:p>
            <a:pPr algn="l"/>
            <a:r>
              <a:rPr lang="en-US" sz="1000" b="1" dirty="0">
                <a:solidFill>
                  <a:schemeClr val="bg1"/>
                </a:solidFill>
                <a:latin typeface="Arial"/>
                <a:cs typeface="Arial"/>
              </a:rPr>
              <a:t>www.nasa.gov</a:t>
            </a:r>
          </a:p>
        </p:txBody>
      </p:sp>
      <p:sp>
        <p:nvSpPr>
          <p:cNvPr id="11" name="TextBox 10"/>
          <p:cNvSpPr txBox="1"/>
          <p:nvPr userDrawn="1"/>
        </p:nvSpPr>
        <p:spPr>
          <a:xfrm>
            <a:off x="251762" y="5839973"/>
            <a:ext cx="5580078" cy="307777"/>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spc="200" dirty="0">
                <a:solidFill>
                  <a:srgbClr val="8A91BB"/>
                </a:solidFill>
                <a:latin typeface="Century Gothic" panose="020B0502020202020204" pitchFamily="34" charset="0"/>
                <a:cs typeface="Arial"/>
              </a:rPr>
              <a:t>NASA</a:t>
            </a:r>
            <a:r>
              <a:rPr lang="en-US" sz="1400" b="1" spc="200" dirty="0">
                <a:solidFill>
                  <a:srgbClr val="8A91BB"/>
                </a:solidFill>
                <a:latin typeface="Century Gothic" panose="020B0502020202020204" pitchFamily="34" charset="0"/>
                <a:cs typeface="Arial"/>
              </a:rPr>
              <a:t> Conjunction Assessment Risk Analysis</a:t>
            </a:r>
          </a:p>
        </p:txBody>
      </p:sp>
      <p:sp>
        <p:nvSpPr>
          <p:cNvPr id="7" name="Title 1"/>
          <p:cNvSpPr>
            <a:spLocks noGrp="1"/>
          </p:cNvSpPr>
          <p:nvPr>
            <p:ph type="ctrTitle"/>
          </p:nvPr>
        </p:nvSpPr>
        <p:spPr>
          <a:xfrm>
            <a:off x="245538" y="1267451"/>
            <a:ext cx="8898461" cy="1470025"/>
          </a:xfrm>
        </p:spPr>
        <p:txBody>
          <a:bodyPr/>
          <a:lstStyle>
            <a:lvl1pPr algn="l">
              <a:defRPr>
                <a:solidFill>
                  <a:srgbClr val="CA0000"/>
                </a:solidFill>
                <a:effectLst>
                  <a:outerShdw blurRad="50800" dist="38100" dir="2700000" algn="tl" rotWithShape="0">
                    <a:prstClr val="black"/>
                  </a:outerShdw>
                </a:effectLst>
              </a:defRPr>
            </a:lvl1pPr>
          </a:lstStyle>
          <a:p>
            <a:r>
              <a:rPr lang="en-US" dirty="0"/>
              <a:t>Click to edit Master title style</a:t>
            </a:r>
          </a:p>
        </p:txBody>
      </p:sp>
      <p:pic>
        <p:nvPicPr>
          <p:cNvPr id="13" name="NASA.gif" descr="/Users/kgammage/Documents/CustomerWork/Meatballs/NASA.gif"/>
          <p:cNvPicPr>
            <a:picLocks noChangeAspect="1"/>
          </p:cNvPicPr>
          <p:nvPr userDrawn="1"/>
        </p:nvPicPr>
        <p:blipFill>
          <a:blip r:embed="rId3" r:link="rId4"/>
          <a:stretch>
            <a:fillRect/>
          </a:stretch>
        </p:blipFill>
        <p:spPr>
          <a:xfrm>
            <a:off x="7735889" y="258783"/>
            <a:ext cx="1086856" cy="934696"/>
          </a:xfrm>
          <a:prstGeom prst="rect">
            <a:avLst/>
          </a:prstGeom>
        </p:spPr>
      </p:pic>
      <p:cxnSp>
        <p:nvCxnSpPr>
          <p:cNvPr id="3" name="Straight Connector 2">
            <a:extLst>
              <a:ext uri="{FF2B5EF4-FFF2-40B4-BE49-F238E27FC236}">
                <a16:creationId xmlns:a16="http://schemas.microsoft.com/office/drawing/2014/main" id="{BD33103E-49B1-DB43-BD68-F854FA000F3C}"/>
              </a:ext>
            </a:extLst>
          </p:cNvPr>
          <p:cNvCxnSpPr/>
          <p:nvPr userDrawn="1"/>
        </p:nvCxnSpPr>
        <p:spPr>
          <a:xfrm>
            <a:off x="0" y="1371600"/>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AF7AE7E-1AD3-394B-BE79-E771072EC3E3}"/>
              </a:ext>
            </a:extLst>
          </p:cNvPr>
          <p:cNvCxnSpPr/>
          <p:nvPr userDrawn="1"/>
        </p:nvCxnSpPr>
        <p:spPr>
          <a:xfrm>
            <a:off x="0" y="2643149"/>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0"/>
          </p:nvPr>
        </p:nvSpPr>
        <p:spPr/>
        <p:txBody>
          <a:bodyPr/>
          <a:lstStyle/>
          <a:p>
            <a:fld id="{32D37674-C2EF-49DD-B547-2006DC0D39D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chemeClr val="bg1">
                    <a:lumMod val="85000"/>
                  </a:schemeClr>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3DAB22-9B10-3C4C-B4CB-334CB07393FF}"/>
              </a:ext>
            </a:extLst>
          </p:cNvPr>
          <p:cNvSpPr>
            <a:spLocks noGrp="1"/>
          </p:cNvSpPr>
          <p:nvPr>
            <p:ph type="title"/>
          </p:nvPr>
        </p:nvSpPr>
        <p:spPr/>
        <p:txBody>
          <a:bodyPr/>
          <a:lstStyle/>
          <a:p>
            <a:r>
              <a:rPr lang="en-US"/>
              <a:t>Click to edit Master title style</a:t>
            </a:r>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9FDDC7CE-E2F1-F441-A4A9-7168D8559A65}" type="slidenum">
              <a:rPr lang="en-US" smtClean="0"/>
              <a:t>‹#›</a:t>
            </a:fld>
            <a:endParaRPr lang="en-US" dirty="0"/>
          </a:p>
        </p:txBody>
      </p:sp>
    </p:spTree>
    <p:extLst>
      <p:ext uri="{BB962C8B-B14F-4D97-AF65-F5344CB8AC3E}">
        <p14:creationId xmlns:p14="http://schemas.microsoft.com/office/powerpoint/2010/main" val="1665181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lang="en-US" sz="900" kern="1200" smtClean="0">
                <a:solidFill>
                  <a:srgbClr val="65CBF9"/>
                </a:solidFill>
                <a:latin typeface="Arial" panose="020B0604020202020204" pitchFamily="34" charset="0"/>
                <a:ea typeface="+mn-ea"/>
                <a:cs typeface="Arial" panose="020B0604020202020204" pitchFamily="34" charset="0"/>
              </a:defRPr>
            </a:lvl1pPr>
          </a:lstStyle>
          <a:p>
            <a:fld id="{9FDDC7CE-E2F1-F441-A4A9-7168D8559A65}" type="slidenum">
              <a:rPr lang="en-US" smtClean="0"/>
              <a:pPr/>
              <a:t>‹#›</a:t>
            </a:fld>
            <a:endParaRPr lang="en-US" dirty="0"/>
          </a:p>
        </p:txBody>
      </p:sp>
      <p:sp>
        <p:nvSpPr>
          <p:cNvPr id="10" name="Text Placeholder 2"/>
          <p:cNvSpPr>
            <a:spLocks noGrp="1"/>
          </p:cNvSpPr>
          <p:nvPr>
            <p:ph idx="1"/>
          </p:nvPr>
        </p:nvSpPr>
        <p:spPr>
          <a:xfrm>
            <a:off x="171451" y="1152144"/>
            <a:ext cx="8778240" cy="5468112"/>
          </a:xfrm>
          <a:prstGeom prst="rect">
            <a:avLst/>
          </a:prstGeom>
        </p:spPr>
        <p:txBody>
          <a:bodyPr vert="horz" lIns="91440" tIns="45720" rIns="91440" bIns="45720" rtlCol="0">
            <a:normAutofit/>
          </a:bodyPr>
          <a:lstStyle>
            <a:lvl1pPr marL="209550" indent="-209550">
              <a:buFont typeface="Arial" panose="020B0604020202020204" pitchFamily="34" charset="0"/>
              <a:buChar char="•"/>
              <a:tabLst/>
              <a:defRPr>
                <a:solidFill>
                  <a:schemeClr val="tx2"/>
                </a:solidFill>
              </a:defRPr>
            </a:lvl1pPr>
            <a:lvl2pPr marL="514350" indent="-171450">
              <a:buFont typeface="Arial" panose="020B0604020202020204" pitchFamily="34" charset="0"/>
              <a:buChar char="•"/>
              <a:tabLst/>
              <a:defRPr>
                <a:solidFill>
                  <a:schemeClr val="tx2"/>
                </a:solidFill>
              </a:defRPr>
            </a:lvl2pPr>
            <a:lvl3pPr marL="723900" indent="-119063">
              <a:buFont typeface="Arial" panose="020B0604020202020204" pitchFamily="34" charset="0"/>
              <a:buChar char="•"/>
              <a:tabLst/>
              <a:defRPr>
                <a:solidFill>
                  <a:schemeClr val="tx2"/>
                </a:solidFill>
              </a:defRPr>
            </a:lvl3pPr>
            <a:lvl4pPr marL="1028700" indent="-170260">
              <a:buFont typeface="Arial" panose="020B0604020202020204" pitchFamily="34" charset="0"/>
              <a:buChar char="•"/>
              <a:tabLst/>
              <a:defRPr>
                <a:solidFill>
                  <a:schemeClr val="tx2"/>
                </a:solidFill>
              </a:defRPr>
            </a:lvl4pPr>
            <a:lvl5pPr marL="1285875" indent="-169069">
              <a:buFont typeface="Arial" panose="020B0604020202020204" pitchFamily="34" charset="0"/>
              <a:buChar char="•"/>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0"/>
          <p:cNvSpPr>
            <a:spLocks noGrp="1"/>
          </p:cNvSpPr>
          <p:nvPr>
            <p:ph type="body" sz="quarter" idx="13" hasCustomPrompt="1"/>
          </p:nvPr>
        </p:nvSpPr>
        <p:spPr>
          <a:xfrm>
            <a:off x="2926080" y="0"/>
            <a:ext cx="3291840" cy="235374"/>
          </a:xfrm>
        </p:spPr>
        <p:txBody>
          <a:bodyPr lIns="9144" tIns="9144" rIns="9144" bIns="9144">
            <a:noAutofit/>
          </a:bodyPr>
          <a:lstStyle>
            <a:lvl1pPr marL="0" indent="0" algn="ctr">
              <a:buNone/>
              <a:defRPr sz="751" b="1" baseline="0">
                <a:solidFill>
                  <a:schemeClr val="tx1"/>
                </a:solidFill>
                <a:latin typeface="+mj-lt"/>
              </a:defRPr>
            </a:lvl1pPr>
            <a:lvl2pPr marL="346476" indent="0" algn="r">
              <a:buNone/>
              <a:defRPr sz="751">
                <a:latin typeface="+mj-lt"/>
              </a:defRPr>
            </a:lvl2pPr>
            <a:lvl3pPr marL="604845" indent="0" algn="r">
              <a:buNone/>
              <a:defRPr sz="751">
                <a:latin typeface="+mj-lt"/>
              </a:defRPr>
            </a:lvl3pPr>
            <a:lvl4pPr marL="858451" indent="0" algn="r">
              <a:buNone/>
              <a:defRPr sz="751">
                <a:latin typeface="+mj-lt"/>
              </a:defRPr>
            </a:lvl4pPr>
            <a:lvl5pPr marL="1116821" indent="0" algn="r">
              <a:buNone/>
              <a:defRPr sz="751">
                <a:latin typeface="+mj-lt"/>
              </a:defRPr>
            </a:lvl5pPr>
          </a:lstStyle>
          <a:p>
            <a:pPr lvl="0"/>
            <a:r>
              <a:rPr lang="en-US" dirty="0"/>
              <a:t>Placeholder for Presentation Classification</a:t>
            </a:r>
          </a:p>
        </p:txBody>
      </p:sp>
      <p:sp>
        <p:nvSpPr>
          <p:cNvPr id="15" name="Text Placeholder 10"/>
          <p:cNvSpPr>
            <a:spLocks noGrp="1"/>
          </p:cNvSpPr>
          <p:nvPr>
            <p:ph type="body" sz="quarter" idx="14" hasCustomPrompt="1"/>
          </p:nvPr>
        </p:nvSpPr>
        <p:spPr>
          <a:xfrm>
            <a:off x="2926080" y="6630591"/>
            <a:ext cx="3291840" cy="235374"/>
          </a:xfrm>
        </p:spPr>
        <p:txBody>
          <a:bodyPr lIns="100584" tIns="9144" rIns="9144" bIns="9144" anchor="b">
            <a:noAutofit/>
          </a:bodyPr>
          <a:lstStyle>
            <a:lvl1pPr marL="0" indent="0" algn="ctr">
              <a:buNone/>
              <a:defRPr sz="751" b="1">
                <a:solidFill>
                  <a:schemeClr val="tx2"/>
                </a:solidFill>
                <a:latin typeface="+mj-lt"/>
              </a:defRPr>
            </a:lvl1pPr>
            <a:lvl2pPr marL="346476" indent="0" algn="r">
              <a:buNone/>
              <a:defRPr sz="751">
                <a:latin typeface="+mj-lt"/>
              </a:defRPr>
            </a:lvl2pPr>
            <a:lvl3pPr marL="604845" indent="0" algn="r">
              <a:buNone/>
              <a:defRPr sz="751">
                <a:latin typeface="+mj-lt"/>
              </a:defRPr>
            </a:lvl3pPr>
            <a:lvl4pPr marL="858451" indent="0" algn="r">
              <a:buNone/>
              <a:defRPr sz="751">
                <a:latin typeface="+mj-lt"/>
              </a:defRPr>
            </a:lvl4pPr>
            <a:lvl5pPr marL="1116821" indent="0" algn="r">
              <a:buNone/>
              <a:defRPr sz="751">
                <a:latin typeface="+mj-lt"/>
              </a:defRPr>
            </a:lvl5pPr>
          </a:lstStyle>
          <a:p>
            <a:pPr lvl="0"/>
            <a:r>
              <a:rPr lang="en-US" dirty="0"/>
              <a:t>Placeholder for Slide Classification</a:t>
            </a:r>
          </a:p>
        </p:txBody>
      </p:sp>
      <p:sp>
        <p:nvSpPr>
          <p:cNvPr id="5" name="Title 4">
            <a:extLst>
              <a:ext uri="{FF2B5EF4-FFF2-40B4-BE49-F238E27FC236}">
                <a16:creationId xmlns:a16="http://schemas.microsoft.com/office/drawing/2014/main" id="{FC2468A5-1707-D549-9E3D-4EC2394DD20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26700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88C164-57C2-B84D-AF5B-A37C06E59202}"/>
              </a:ext>
            </a:extLst>
          </p:cNvPr>
          <p:cNvSpPr/>
          <p:nvPr userDrawn="1"/>
        </p:nvSpPr>
        <p:spPr>
          <a:xfrm>
            <a:off x="0" y="0"/>
            <a:ext cx="9144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2" name="Title Placeholder 1"/>
          <p:cNvSpPr>
            <a:spLocks noGrp="1"/>
          </p:cNvSpPr>
          <p:nvPr>
            <p:ph type="title"/>
          </p:nvPr>
        </p:nvSpPr>
        <p:spPr>
          <a:xfrm>
            <a:off x="457200" y="168802"/>
            <a:ext cx="8229600" cy="1143000"/>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p:cNvSpPr>
            <a:spLocks noGrp="1"/>
          </p:cNvSpPr>
          <p:nvPr>
            <p:ph type="body" idx="1"/>
          </p:nvPr>
        </p:nvSpPr>
        <p:spPr>
          <a:xfrm>
            <a:off x="457200" y="1475412"/>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438029" y="6422227"/>
            <a:ext cx="3977371" cy="307777"/>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dirty="0">
                <a:solidFill>
                  <a:srgbClr val="8A91BB"/>
                </a:solidFill>
                <a:effectLst>
                  <a:outerShdw blurRad="50800" dist="38100" dir="2700000" algn="tl" rotWithShape="0">
                    <a:schemeClr val="tx1">
                      <a:alpha val="0"/>
                    </a:schemeClr>
                  </a:outerShdw>
                </a:effectLst>
                <a:latin typeface="Century Gothic" panose="020B0502020202020204" pitchFamily="34" charset="0"/>
              </a:rPr>
              <a:t>NASA</a:t>
            </a:r>
            <a:r>
              <a:rPr lang="en-US" sz="1400" b="1" dirty="0">
                <a:solidFill>
                  <a:srgbClr val="8A91BB"/>
                </a:solidFill>
                <a:effectLst>
                  <a:outerShdw blurRad="50800" dist="38100" dir="2700000" algn="tl" rotWithShape="0">
                    <a:schemeClr val="tx1">
                      <a:alpha val="0"/>
                    </a:schemeClr>
                  </a:outerShdw>
                </a:effectLst>
                <a:latin typeface="Century Gothic" panose="020B0502020202020204" pitchFamily="34" charset="0"/>
              </a:rPr>
              <a:t> Conjunction Assessment Risk Analysis</a:t>
            </a:r>
          </a:p>
        </p:txBody>
      </p:sp>
      <p:cxnSp>
        <p:nvCxnSpPr>
          <p:cNvPr id="10" name="Straight Connector 9">
            <a:extLst>
              <a:ext uri="{FF2B5EF4-FFF2-40B4-BE49-F238E27FC236}">
                <a16:creationId xmlns:a16="http://schemas.microsoft.com/office/drawing/2014/main" id="{84D146FF-AA30-844A-86F2-2331A81DC230}"/>
              </a:ext>
            </a:extLst>
          </p:cNvPr>
          <p:cNvCxnSpPr/>
          <p:nvPr userDrawn="1"/>
        </p:nvCxnSpPr>
        <p:spPr>
          <a:xfrm>
            <a:off x="0" y="6319025"/>
            <a:ext cx="9144000" cy="0"/>
          </a:xfrm>
          <a:prstGeom prst="line">
            <a:avLst/>
          </a:prstGeom>
          <a:ln w="38100">
            <a:solidFill>
              <a:srgbClr val="19387A"/>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65E1555-99A7-0349-AA0D-A43B8CE4B0F4}"/>
              </a:ext>
            </a:extLst>
          </p:cNvPr>
          <p:cNvCxnSpPr/>
          <p:nvPr userDrawn="1"/>
        </p:nvCxnSpPr>
        <p:spPr>
          <a:xfrm>
            <a:off x="0" y="1260089"/>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37674-C2EF-49DD-B547-2006DC0D39D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3" r:id="rId11"/>
    <p:sldLayoutId id="2147483673" r:id="rId12"/>
  </p:sldLayoutIdLst>
  <p:hf hdr="0" ftr="0" dt="0"/>
  <p:txStyles>
    <p:title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mj-lt"/>
          <a:ea typeface="+mj-ea"/>
          <a:cs typeface="Arial"/>
        </a:defRPr>
      </a:lvl1pPr>
    </p:titleStyle>
    <p:body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mj-lt"/>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mj-lt"/>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mj-lt"/>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5" Type="http://schemas.openxmlformats.org/officeDocument/2006/relationships/hyperlink" Target="https://www.nasa.gov/sites/default/files/atoms/files/faq-nid-and-hbk-collision-avoidance.pdf" TargetMode="Externa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file://localhost/Users/kgammage/Documents/CustomerWork/Meatballs/NASA.gif" TargetMode="External"/><Relationship Id="rId2" Type="http://schemas.openxmlformats.org/officeDocument/2006/relationships/image" Target="../media/image2.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r>
              <a:rPr lang="en-US" dirty="0"/>
              <a:t>Lauri K. Newman</a:t>
            </a:r>
          </a:p>
          <a:p>
            <a:r>
              <a:rPr lang="en-US" dirty="0"/>
              <a:t>NASA Conjunction Assessment Program Officer</a:t>
            </a:r>
          </a:p>
          <a:p>
            <a:r>
              <a:rPr lang="en-US" dirty="0"/>
              <a:t>HQ Science Mission Directorate</a:t>
            </a:r>
          </a:p>
          <a:p>
            <a:r>
              <a:rPr lang="en-US" dirty="0"/>
              <a:t>Office of the Deputy Associate Administrator for Programs</a:t>
            </a:r>
          </a:p>
          <a:p>
            <a:endParaRPr lang="en-US" dirty="0"/>
          </a:p>
          <a:p>
            <a:r>
              <a:rPr lang="en-US" dirty="0"/>
              <a:t>Aug 7, 2023</a:t>
            </a:r>
          </a:p>
        </p:txBody>
      </p:sp>
      <p:sp>
        <p:nvSpPr>
          <p:cNvPr id="3" name="Title 2"/>
          <p:cNvSpPr>
            <a:spLocks noGrp="1"/>
          </p:cNvSpPr>
          <p:nvPr>
            <p:ph type="ctrTitle"/>
          </p:nvPr>
        </p:nvSpPr>
        <p:spPr/>
        <p:txBody>
          <a:bodyPr/>
          <a:lstStyle/>
          <a:p>
            <a:r>
              <a:rPr lang="en-US" dirty="0">
                <a:solidFill>
                  <a:srgbClr val="FADF4E"/>
                </a:solidFill>
              </a:rPr>
              <a:t>Conjunction Assessment NASA Best Practices</a:t>
            </a:r>
          </a:p>
        </p:txBody>
      </p:sp>
      <p:sp>
        <p:nvSpPr>
          <p:cNvPr id="4" name="Slide Number Placeholder 3"/>
          <p:cNvSpPr>
            <a:spLocks noGrp="1"/>
          </p:cNvSpPr>
          <p:nvPr>
            <p:ph type="sldNum" sz="quarter" idx="10"/>
          </p:nvPr>
        </p:nvSpPr>
        <p:spPr/>
        <p:txBody>
          <a:bodyPr/>
          <a:lstStyle/>
          <a:p>
            <a:fld id="{32D37674-C2EF-49DD-B547-2006DC0D39DB}"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3D9ED30-4B35-4162-ABAA-C578B5ECFE0A}"/>
              </a:ext>
            </a:extLst>
          </p:cNvPr>
          <p:cNvSpPr>
            <a:spLocks noGrp="1"/>
          </p:cNvSpPr>
          <p:nvPr>
            <p:ph idx="1"/>
          </p:nvPr>
        </p:nvSpPr>
        <p:spPr>
          <a:xfrm>
            <a:off x="406401" y="1391920"/>
            <a:ext cx="8446346" cy="4734244"/>
          </a:xfrm>
        </p:spPr>
        <p:txBody>
          <a:bodyPr/>
          <a:lstStyle/>
          <a:p>
            <a:r>
              <a:rPr lang="en-US" dirty="0"/>
              <a:t>High-risk satellite conjunction shown below</a:t>
            </a:r>
          </a:p>
          <a:p>
            <a:pPr lvl="1"/>
            <a:r>
              <a:rPr lang="en-US" dirty="0"/>
              <a:t>NASA satellite well maintained; small 1-</a:t>
            </a:r>
            <a:r>
              <a:rPr lang="el-GR" dirty="0"/>
              <a:t>σ</a:t>
            </a:r>
            <a:r>
              <a:rPr lang="en-US" dirty="0"/>
              <a:t> (red/inner) / 3-σ (green/outer) error ellipses (with axes at bottom)</a:t>
            </a:r>
          </a:p>
          <a:p>
            <a:pPr lvl="1"/>
            <a:r>
              <a:rPr lang="en-US" dirty="0"/>
              <a:t>Debris object “above” it, with very large error ellipses (3-σ extends beyond image)</a:t>
            </a:r>
          </a:p>
          <a:p>
            <a:r>
              <a:rPr lang="en-US" dirty="0"/>
              <a:t>Conjunction screening activities find encounters of this nature</a:t>
            </a:r>
          </a:p>
          <a:p>
            <a:r>
              <a:rPr lang="en-US" dirty="0"/>
              <a:t>Risk assessment determines that actual likelihood/consequence of collision</a:t>
            </a:r>
          </a:p>
          <a:p>
            <a:r>
              <a:rPr lang="en-US" dirty="0"/>
              <a:t>Mitigation planning helps select maneuver for NASA object to avoid collision</a:t>
            </a:r>
          </a:p>
        </p:txBody>
      </p:sp>
      <p:sp>
        <p:nvSpPr>
          <p:cNvPr id="3" name="Title 2">
            <a:extLst>
              <a:ext uri="{FF2B5EF4-FFF2-40B4-BE49-F238E27FC236}">
                <a16:creationId xmlns:a16="http://schemas.microsoft.com/office/drawing/2014/main" id="{1FB859C1-1DA9-455E-B57F-B24423D48992}"/>
              </a:ext>
            </a:extLst>
          </p:cNvPr>
          <p:cNvSpPr>
            <a:spLocks noGrp="1"/>
          </p:cNvSpPr>
          <p:nvPr>
            <p:ph type="title"/>
          </p:nvPr>
        </p:nvSpPr>
        <p:spPr>
          <a:xfrm>
            <a:off x="457200" y="106530"/>
            <a:ext cx="8229600" cy="1143000"/>
          </a:xfrm>
        </p:spPr>
        <p:txBody>
          <a:bodyPr>
            <a:normAutofit fontScale="90000"/>
          </a:bodyPr>
          <a:lstStyle/>
          <a:p>
            <a:r>
              <a:rPr lang="en-US" dirty="0"/>
              <a:t>Satellite Conjunction Assessment:</a:t>
            </a:r>
            <a:br>
              <a:rPr lang="en-US" dirty="0"/>
            </a:br>
            <a:r>
              <a:rPr lang="en-US" dirty="0"/>
              <a:t>Basics</a:t>
            </a:r>
          </a:p>
        </p:txBody>
      </p:sp>
      <p:pic>
        <p:nvPicPr>
          <p:cNvPr id="6" name="Picture 5">
            <a:extLst>
              <a:ext uri="{FF2B5EF4-FFF2-40B4-BE49-F238E27FC236}">
                <a16:creationId xmlns:a16="http://schemas.microsoft.com/office/drawing/2014/main" id="{018B220C-A612-46DF-93C9-4AB73F75C446}"/>
              </a:ext>
            </a:extLst>
          </p:cNvPr>
          <p:cNvPicPr>
            <a:picLocks noChangeAspect="1"/>
          </p:cNvPicPr>
          <p:nvPr/>
        </p:nvPicPr>
        <p:blipFill>
          <a:blip r:embed="rId2"/>
          <a:stretch>
            <a:fillRect/>
          </a:stretch>
        </p:blipFill>
        <p:spPr>
          <a:xfrm>
            <a:off x="1849119" y="3973451"/>
            <a:ext cx="6041813" cy="2152713"/>
          </a:xfrm>
          <a:prstGeom prst="rect">
            <a:avLst/>
          </a:prstGeom>
        </p:spPr>
      </p:pic>
    </p:spTree>
    <p:extLst>
      <p:ext uri="{BB962C8B-B14F-4D97-AF65-F5344CB8AC3E}">
        <p14:creationId xmlns:p14="http://schemas.microsoft.com/office/powerpoint/2010/main" val="4026489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8BECE43-63B0-9C6A-1453-ED9910F07084}"/>
              </a:ext>
            </a:extLst>
          </p:cNvPr>
          <p:cNvPicPr>
            <a:picLocks noGrp="1" noChangeAspect="1"/>
          </p:cNvPicPr>
          <p:nvPr>
            <p:ph idx="1"/>
          </p:nvPr>
        </p:nvPicPr>
        <p:blipFill>
          <a:blip r:embed="rId3"/>
          <a:stretch>
            <a:fillRect/>
          </a:stretch>
        </p:blipFill>
        <p:spPr>
          <a:xfrm>
            <a:off x="210329" y="1345093"/>
            <a:ext cx="8723342" cy="4379846"/>
          </a:xfrm>
        </p:spPr>
      </p:pic>
      <p:sp>
        <p:nvSpPr>
          <p:cNvPr id="3" name="Title 2">
            <a:extLst>
              <a:ext uri="{FF2B5EF4-FFF2-40B4-BE49-F238E27FC236}">
                <a16:creationId xmlns:a16="http://schemas.microsoft.com/office/drawing/2014/main" id="{37815B76-B6BC-7370-517A-DA6F10D2AA82}"/>
              </a:ext>
            </a:extLst>
          </p:cNvPr>
          <p:cNvSpPr>
            <a:spLocks noGrp="1"/>
          </p:cNvSpPr>
          <p:nvPr>
            <p:ph type="title"/>
          </p:nvPr>
        </p:nvSpPr>
        <p:spPr>
          <a:xfrm>
            <a:off x="457200" y="85273"/>
            <a:ext cx="8229600" cy="1143000"/>
          </a:xfrm>
        </p:spPr>
        <p:txBody>
          <a:bodyPr>
            <a:normAutofit fontScale="90000"/>
          </a:bodyPr>
          <a:lstStyle/>
          <a:p>
            <a:r>
              <a:rPr lang="en-US" dirty="0"/>
              <a:t>Conjunction Assessment Trends:</a:t>
            </a:r>
            <a:br>
              <a:rPr lang="en-US" dirty="0"/>
            </a:br>
            <a:r>
              <a:rPr lang="en-US" dirty="0"/>
              <a:t>Situation is Getting Worse!</a:t>
            </a:r>
          </a:p>
        </p:txBody>
      </p:sp>
      <p:sp>
        <p:nvSpPr>
          <p:cNvPr id="4" name="Slide Number Placeholder 3">
            <a:extLst>
              <a:ext uri="{FF2B5EF4-FFF2-40B4-BE49-F238E27FC236}">
                <a16:creationId xmlns:a16="http://schemas.microsoft.com/office/drawing/2014/main" id="{11915867-927D-84C4-01FE-F698B231F6DF}"/>
              </a:ext>
            </a:extLst>
          </p:cNvPr>
          <p:cNvSpPr>
            <a:spLocks noGrp="1"/>
          </p:cNvSpPr>
          <p:nvPr>
            <p:ph type="sldNum" sz="quarter" idx="10"/>
          </p:nvPr>
        </p:nvSpPr>
        <p:spPr>
          <a:xfrm>
            <a:off x="6484455" y="6467307"/>
            <a:ext cx="2057400" cy="365125"/>
          </a:xfrm>
        </p:spPr>
        <p:txBody>
          <a:bodyPr/>
          <a:lstStyle/>
          <a:p>
            <a:fld id="{32D37674-C2EF-49DD-B547-2006DC0D39DB}" type="slidenum">
              <a:rPr lang="en-US" smtClean="0"/>
              <a:t>3</a:t>
            </a:fld>
            <a:endParaRPr lang="en-US" dirty="0"/>
          </a:p>
        </p:txBody>
      </p:sp>
      <p:sp>
        <p:nvSpPr>
          <p:cNvPr id="8" name="TextBox 7">
            <a:extLst>
              <a:ext uri="{FF2B5EF4-FFF2-40B4-BE49-F238E27FC236}">
                <a16:creationId xmlns:a16="http://schemas.microsoft.com/office/drawing/2014/main" id="{26C5D34D-81D5-2ECF-A3EF-1DA23028A1B3}"/>
              </a:ext>
            </a:extLst>
          </p:cNvPr>
          <p:cNvSpPr txBox="1"/>
          <p:nvPr/>
        </p:nvSpPr>
        <p:spPr>
          <a:xfrm>
            <a:off x="2789582" y="5644752"/>
            <a:ext cx="6144089" cy="261610"/>
          </a:xfrm>
          <a:prstGeom prst="rect">
            <a:avLst/>
          </a:prstGeom>
          <a:noFill/>
        </p:spPr>
        <p:txBody>
          <a:bodyPr wrap="square">
            <a:spAutoFit/>
          </a:bodyPr>
          <a:lstStyle/>
          <a:p>
            <a:r>
              <a:rPr lang="en-US" sz="1100" dirty="0">
                <a:solidFill>
                  <a:schemeClr val="bg1">
                    <a:lumMod val="65000"/>
                  </a:schemeClr>
                </a:solidFill>
              </a:rPr>
              <a:t>https://www.nasa.gov/sites/default/files/thumbnails/image/cara-conjunction-events-plot-jun-2023.jpg</a:t>
            </a:r>
          </a:p>
        </p:txBody>
      </p:sp>
      <p:sp>
        <p:nvSpPr>
          <p:cNvPr id="9" name="TextBox 8">
            <a:extLst>
              <a:ext uri="{FF2B5EF4-FFF2-40B4-BE49-F238E27FC236}">
                <a16:creationId xmlns:a16="http://schemas.microsoft.com/office/drawing/2014/main" id="{0EB316F4-92A0-D53B-F222-59EC71C4C795}"/>
              </a:ext>
            </a:extLst>
          </p:cNvPr>
          <p:cNvSpPr txBox="1"/>
          <p:nvPr/>
        </p:nvSpPr>
        <p:spPr>
          <a:xfrm>
            <a:off x="511570" y="5925878"/>
            <a:ext cx="8229600" cy="319446"/>
          </a:xfrm>
          <a:prstGeom prst="rect">
            <a:avLst/>
          </a:prstGeom>
          <a:solidFill>
            <a:schemeClr val="accent1">
              <a:lumMod val="60000"/>
              <a:lumOff val="40000"/>
            </a:schemeClr>
          </a:solidFill>
        </p:spPr>
        <p:txBody>
          <a:bodyPr wrap="square">
            <a:spAutoFit/>
          </a:bodyPr>
          <a:lstStyle/>
          <a:p>
            <a:pPr algn="ctr">
              <a:lnSpc>
                <a:spcPct val="80000"/>
              </a:lnSpc>
            </a:pPr>
            <a:r>
              <a:rPr lang="en-US" b="1" dirty="0"/>
              <a:t>Large constellations will continue to drive the close approach event risk.</a:t>
            </a:r>
          </a:p>
        </p:txBody>
      </p:sp>
      <p:sp>
        <p:nvSpPr>
          <p:cNvPr id="10" name="TextBox 9">
            <a:extLst>
              <a:ext uri="{FF2B5EF4-FFF2-40B4-BE49-F238E27FC236}">
                <a16:creationId xmlns:a16="http://schemas.microsoft.com/office/drawing/2014/main" id="{34E57D1E-324F-2BD3-2786-FEF7B66A49F8}"/>
              </a:ext>
            </a:extLst>
          </p:cNvPr>
          <p:cNvSpPr txBox="1"/>
          <p:nvPr/>
        </p:nvSpPr>
        <p:spPr>
          <a:xfrm>
            <a:off x="4933950" y="1774414"/>
            <a:ext cx="1479549" cy="523220"/>
          </a:xfrm>
          <a:prstGeom prst="rect">
            <a:avLst/>
          </a:prstGeom>
          <a:solidFill>
            <a:schemeClr val="tx2">
              <a:lumMod val="20000"/>
              <a:lumOff val="80000"/>
            </a:schemeClr>
          </a:solidFill>
        </p:spPr>
        <p:txBody>
          <a:bodyPr wrap="square" rtlCol="0">
            <a:spAutoFit/>
          </a:bodyPr>
          <a:lstStyle/>
          <a:p>
            <a:r>
              <a:rPr lang="en-US" sz="1400" dirty="0"/>
              <a:t>Russian ASAT test </a:t>
            </a:r>
          </a:p>
          <a:p>
            <a:r>
              <a:rPr lang="en-US" sz="1400" dirty="0"/>
              <a:t>15 NOV 2021</a:t>
            </a:r>
          </a:p>
        </p:txBody>
      </p:sp>
      <p:sp>
        <p:nvSpPr>
          <p:cNvPr id="11" name="TextBox 10">
            <a:extLst>
              <a:ext uri="{FF2B5EF4-FFF2-40B4-BE49-F238E27FC236}">
                <a16:creationId xmlns:a16="http://schemas.microsoft.com/office/drawing/2014/main" id="{3EA03157-54E7-721D-468A-76FFD5BFBF71}"/>
              </a:ext>
            </a:extLst>
          </p:cNvPr>
          <p:cNvSpPr txBox="1"/>
          <p:nvPr/>
        </p:nvSpPr>
        <p:spPr>
          <a:xfrm>
            <a:off x="3409950" y="2573506"/>
            <a:ext cx="1479549" cy="523220"/>
          </a:xfrm>
          <a:prstGeom prst="rect">
            <a:avLst/>
          </a:prstGeom>
          <a:solidFill>
            <a:schemeClr val="tx2">
              <a:lumMod val="20000"/>
              <a:lumOff val="80000"/>
            </a:schemeClr>
          </a:solidFill>
        </p:spPr>
        <p:txBody>
          <a:bodyPr wrap="square" rtlCol="0">
            <a:spAutoFit/>
          </a:bodyPr>
          <a:lstStyle/>
          <a:p>
            <a:r>
              <a:rPr lang="en-US" sz="1400" dirty="0"/>
              <a:t>1</a:t>
            </a:r>
            <a:r>
              <a:rPr lang="en-US" sz="1400" baseline="30000" dirty="0"/>
              <a:t>st</a:t>
            </a:r>
            <a:r>
              <a:rPr lang="en-US" sz="1400" dirty="0"/>
              <a:t> </a:t>
            </a:r>
            <a:r>
              <a:rPr lang="en-US" sz="1400" dirty="0" err="1"/>
              <a:t>Starlink</a:t>
            </a:r>
            <a:r>
              <a:rPr lang="en-US" sz="1400" dirty="0"/>
              <a:t> launch</a:t>
            </a:r>
          </a:p>
          <a:p>
            <a:r>
              <a:rPr lang="en-US" sz="1400" dirty="0"/>
              <a:t>23 MAY 2019</a:t>
            </a:r>
          </a:p>
        </p:txBody>
      </p:sp>
      <p:cxnSp>
        <p:nvCxnSpPr>
          <p:cNvPr id="13" name="Straight Arrow Connector 12">
            <a:extLst>
              <a:ext uri="{FF2B5EF4-FFF2-40B4-BE49-F238E27FC236}">
                <a16:creationId xmlns:a16="http://schemas.microsoft.com/office/drawing/2014/main" id="{2E9A91D6-3CB4-E6E1-8B7F-768ED5B98932}"/>
              </a:ext>
            </a:extLst>
          </p:cNvPr>
          <p:cNvCxnSpPr/>
          <p:nvPr/>
        </p:nvCxnSpPr>
        <p:spPr>
          <a:xfrm>
            <a:off x="6413499" y="2130014"/>
            <a:ext cx="565151" cy="50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24F49B99-4246-7F31-3F7F-5688B791584C}"/>
              </a:ext>
            </a:extLst>
          </p:cNvPr>
          <p:cNvCxnSpPr/>
          <p:nvPr/>
        </p:nvCxnSpPr>
        <p:spPr>
          <a:xfrm>
            <a:off x="4064000" y="3107914"/>
            <a:ext cx="63500" cy="7747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258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hidden="1">
            <a:extLst>
              <a:ext uri="{FF2B5EF4-FFF2-40B4-BE49-F238E27FC236}">
                <a16:creationId xmlns:a16="http://schemas.microsoft.com/office/drawing/2014/main" id="{8236C35F-BF5A-684F-BC8E-F0D87BA6BB56}"/>
              </a:ext>
            </a:extLst>
          </p:cNvPr>
          <p:cNvSpPr>
            <a:spLocks noGrp="1"/>
          </p:cNvSpPr>
          <p:nvPr>
            <p:ph type="body" sz="quarter" idx="4294967295"/>
          </p:nvPr>
        </p:nvSpPr>
        <p:spPr>
          <a:xfrm>
            <a:off x="2926080" y="0"/>
            <a:ext cx="3291840" cy="235374"/>
          </a:xfrm>
        </p:spPr>
        <p:txBody>
          <a:bodyPr>
            <a:normAutofit fontScale="55000" lnSpcReduction="20000"/>
          </a:bodyPr>
          <a:lstStyle/>
          <a:p>
            <a:endParaRPr lang="en-US" dirty="0"/>
          </a:p>
        </p:txBody>
      </p:sp>
      <p:sp>
        <p:nvSpPr>
          <p:cNvPr id="16" name="Text Placeholder 15" hidden="1">
            <a:extLst>
              <a:ext uri="{FF2B5EF4-FFF2-40B4-BE49-F238E27FC236}">
                <a16:creationId xmlns:a16="http://schemas.microsoft.com/office/drawing/2014/main" id="{849E9127-37B8-8945-9636-9FD2A0384BCB}"/>
              </a:ext>
            </a:extLst>
          </p:cNvPr>
          <p:cNvSpPr>
            <a:spLocks noGrp="1"/>
          </p:cNvSpPr>
          <p:nvPr>
            <p:ph type="body" sz="quarter" idx="4294967295"/>
          </p:nvPr>
        </p:nvSpPr>
        <p:spPr>
          <a:xfrm>
            <a:off x="2926080" y="6630591"/>
            <a:ext cx="3291840" cy="235374"/>
          </a:xfrm>
        </p:spPr>
        <p:txBody>
          <a:bodyPr>
            <a:normAutofit fontScale="55000" lnSpcReduction="20000"/>
          </a:bodyPr>
          <a:lstStyle/>
          <a:p>
            <a:endParaRPr lang="en-US" dirty="0"/>
          </a:p>
        </p:txBody>
      </p:sp>
      <p:sp>
        <p:nvSpPr>
          <p:cNvPr id="70" name="TextBox 69"/>
          <p:cNvSpPr txBox="1"/>
          <p:nvPr/>
        </p:nvSpPr>
        <p:spPr>
          <a:xfrm>
            <a:off x="6139080" y="3545830"/>
            <a:ext cx="2587636" cy="1708160"/>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Collision Avoidance </a:t>
            </a:r>
            <a:r>
              <a:rPr lang="en-US" sz="1050" dirty="0">
                <a:latin typeface="Arial" panose="020B0604020202020204" pitchFamily="34" charset="0"/>
                <a:cs typeface="Arial" panose="020B0604020202020204" pitchFamily="34" charset="0"/>
              </a:rPr>
              <a:t>is the process of executing mitigative action, typically in the form of an orbital maneuver, to reduce collision risk.</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Each satellite </a:t>
            </a:r>
            <a:r>
              <a:rPr lang="en-US" sz="1050" b="1" dirty="0">
                <a:latin typeface="Arial" panose="020B0604020202020204" pitchFamily="34" charset="0"/>
                <a:cs typeface="Arial" panose="020B0604020202020204" pitchFamily="34" charset="0"/>
              </a:rPr>
              <a:t>Owner/Operator (O/O)</a:t>
            </a:r>
            <a:r>
              <a:rPr lang="en-US" sz="1050" dirty="0">
                <a:latin typeface="Arial" panose="020B0604020202020204" pitchFamily="34" charset="0"/>
                <a:cs typeface="Arial" panose="020B0604020202020204" pitchFamily="34" charset="0"/>
              </a:rPr>
              <a:t> – mission management, flight dynamics, and flight operations – is responsible for making maneuver decisions and executing the maneuvers.</a:t>
            </a:r>
          </a:p>
        </p:txBody>
      </p:sp>
      <p:grpSp>
        <p:nvGrpSpPr>
          <p:cNvPr id="24" name="Group 23" descr="Diagram depicting two intersecting satellite ellipsoids (estimated position, estimated vector, and the estimated uncertainty elipsoid around that). In this diagram, one of the satelliltes is applying a delta-v maneuver to move its ellipsoid out of the other ellipsoid, to avoid the conjunction.">
            <a:extLst>
              <a:ext uri="{FF2B5EF4-FFF2-40B4-BE49-F238E27FC236}">
                <a16:creationId xmlns:a16="http://schemas.microsoft.com/office/drawing/2014/main" id="{7C8538A2-2EB8-8840-BCC4-81695028515C}"/>
              </a:ext>
            </a:extLst>
          </p:cNvPr>
          <p:cNvGrpSpPr/>
          <p:nvPr/>
        </p:nvGrpSpPr>
        <p:grpSpPr>
          <a:xfrm>
            <a:off x="6209449" y="1662113"/>
            <a:ext cx="2446896" cy="1874275"/>
            <a:chOff x="8279265" y="1073150"/>
            <a:chExt cx="3262528" cy="2499033"/>
          </a:xfrm>
        </p:grpSpPr>
        <p:sp>
          <p:nvSpPr>
            <p:cNvPr id="59" name="Oval 58"/>
            <p:cNvSpPr/>
            <p:nvPr/>
          </p:nvSpPr>
          <p:spPr>
            <a:xfrm rot="18439845">
              <a:off x="9403354" y="2360532"/>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0" name="Oval 59"/>
            <p:cNvSpPr/>
            <p:nvPr/>
          </p:nvSpPr>
          <p:spPr>
            <a:xfrm rot="20372102">
              <a:off x="10166408" y="1087024"/>
              <a:ext cx="644934" cy="2270176"/>
            </a:xfrm>
            <a:prstGeom prst="ellipse">
              <a:avLst/>
            </a:prstGeom>
            <a:gradFill>
              <a:gsLst>
                <a:gs pos="91000">
                  <a:schemeClr val="accent2"/>
                </a:gs>
                <a:gs pos="50000">
                  <a:schemeClr val="accent2">
                    <a:lumMod val="40000"/>
                    <a:lumOff val="60000"/>
                    <a:alpha val="74000"/>
                  </a:schemeClr>
                </a:gs>
              </a:gsLst>
              <a:lin ang="5400000" scaled="0"/>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62" name="Oval 61"/>
            <p:cNvSpPr/>
            <p:nvPr/>
          </p:nvSpPr>
          <p:spPr>
            <a:xfrm>
              <a:off x="10040786" y="2590995"/>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63" name="Straight Arrow Connector 62"/>
            <p:cNvCxnSpPr>
              <a:cxnSpLocks/>
            </p:cNvCxnSpPr>
            <p:nvPr/>
          </p:nvCxnSpPr>
          <p:spPr>
            <a:xfrm flipH="1" flipV="1">
              <a:off x="10045700" y="1073150"/>
              <a:ext cx="447675" cy="1158875"/>
            </a:xfrm>
            <a:prstGeom prst="straightConnector1">
              <a:avLst/>
            </a:prstGeom>
            <a:ln w="254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64" name="Straight Arrow Connector 63"/>
            <p:cNvCxnSpPr>
              <a:cxnSpLocks/>
              <a:stCxn id="62" idx="2"/>
            </p:cNvCxnSpPr>
            <p:nvPr/>
          </p:nvCxnSpPr>
          <p:spPr>
            <a:xfrm flipH="1">
              <a:off x="8949443" y="2617889"/>
              <a:ext cx="1091343" cy="149362"/>
            </a:xfrm>
            <a:prstGeom prst="straightConnector1">
              <a:avLst/>
            </a:prstGeom>
            <a:ln w="25400">
              <a:prstDash val="sysDash"/>
              <a:tailEnd type="triangle"/>
            </a:ln>
          </p:spPr>
          <p:style>
            <a:lnRef idx="2">
              <a:schemeClr val="accent1"/>
            </a:lnRef>
            <a:fillRef idx="0">
              <a:schemeClr val="accent1"/>
            </a:fillRef>
            <a:effectRef idx="1">
              <a:schemeClr val="accent1"/>
            </a:effectRef>
            <a:fontRef idx="minor">
              <a:schemeClr val="tx1"/>
            </a:fontRef>
          </p:style>
        </p:cxnSp>
        <p:sp>
          <p:nvSpPr>
            <p:cNvPr id="65" name="Oval 64"/>
            <p:cNvSpPr/>
            <p:nvPr/>
          </p:nvSpPr>
          <p:spPr>
            <a:xfrm rot="18439845">
              <a:off x="8228568" y="2509894"/>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67" name="Straight Arrow Connector 66"/>
            <p:cNvCxnSpPr/>
            <p:nvPr/>
          </p:nvCxnSpPr>
          <p:spPr>
            <a:xfrm flipH="1">
              <a:off x="8410104" y="2783108"/>
              <a:ext cx="468145" cy="625169"/>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61" name="Oval 60"/>
            <p:cNvSpPr/>
            <p:nvPr/>
          </p:nvSpPr>
          <p:spPr>
            <a:xfrm>
              <a:off x="10457499" y="2195218"/>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6" name="Oval 65"/>
            <p:cNvSpPr/>
            <p:nvPr/>
          </p:nvSpPr>
          <p:spPr>
            <a:xfrm>
              <a:off x="8866000" y="2740357"/>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7" name="Right Brace 46">
              <a:extLst>
                <a:ext uri="{FF2B5EF4-FFF2-40B4-BE49-F238E27FC236}">
                  <a16:creationId xmlns:a16="http://schemas.microsoft.com/office/drawing/2014/main" id="{DC18C752-CA6C-0C4C-8B4B-3FCA3A7CE469}"/>
                </a:ext>
                <a:ext uri="{C183D7F6-B498-43B3-948B-1728B52AA6E4}">
                  <adec:decorative xmlns:adec="http://schemas.microsoft.com/office/drawing/2017/decorative" val="1"/>
                </a:ext>
              </a:extLst>
            </p:cNvPr>
            <p:cNvSpPr/>
            <p:nvPr/>
          </p:nvSpPr>
          <p:spPr>
            <a:xfrm rot="5400000">
              <a:off x="9801565" y="1831955"/>
              <a:ext cx="217928" cy="326252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grpSp>
      <p:sp>
        <p:nvSpPr>
          <p:cNvPr id="41" name="TextBox 40"/>
          <p:cNvSpPr txBox="1"/>
          <p:nvPr/>
        </p:nvSpPr>
        <p:spPr>
          <a:xfrm>
            <a:off x="3206629" y="3545830"/>
            <a:ext cx="2700816" cy="2516073"/>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CA Risk Analysis (CARA) </a:t>
            </a:r>
            <a:r>
              <a:rPr lang="en-US" sz="1050" dirty="0">
                <a:latin typeface="Arial" panose="020B0604020202020204" pitchFamily="34" charset="0"/>
                <a:cs typeface="Arial" panose="020B0604020202020204" pitchFamily="34" charset="0"/>
              </a:rPr>
              <a:t>is the process of assessing collision risk and assisting satellites in planning maneuvers to mitigate that risk, if warranted.</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The NASA </a:t>
            </a:r>
            <a:r>
              <a:rPr lang="en-US" sz="1050" b="1" dirty="0">
                <a:latin typeface="Arial" panose="020B0604020202020204" pitchFamily="34" charset="0"/>
                <a:cs typeface="Arial" panose="020B0604020202020204" pitchFamily="34" charset="0"/>
              </a:rPr>
              <a:t>CARA </a:t>
            </a:r>
            <a:r>
              <a:rPr lang="en-US" sz="1050" dirty="0">
                <a:latin typeface="Arial" panose="020B0604020202020204" pitchFamily="34" charset="0"/>
                <a:cs typeface="Arial" panose="020B0604020202020204" pitchFamily="34" charset="0"/>
              </a:rPr>
              <a:t>program performs risk assessment for all NASA operational non-HSF satellites, and some partner missions.</a:t>
            </a:r>
            <a:br>
              <a:rPr lang="en-US" sz="1050" dirty="0">
                <a:latin typeface="Arial" panose="020B0604020202020204" pitchFamily="34" charset="0"/>
                <a:cs typeface="Arial" panose="020B0604020202020204" pitchFamily="34" charset="0"/>
              </a:rPr>
            </a:br>
            <a:br>
              <a:rPr lang="en-US" sz="1050" dirty="0">
                <a:latin typeface="Arial" panose="020B0604020202020204" pitchFamily="34" charset="0"/>
                <a:cs typeface="Arial" panose="020B0604020202020204" pitchFamily="34" charset="0"/>
              </a:rPr>
            </a:br>
            <a:r>
              <a:rPr lang="en-US" sz="1050" dirty="0">
                <a:latin typeface="Arial" panose="020B0604020202020204" pitchFamily="34" charset="0"/>
                <a:cs typeface="Arial" panose="020B0604020202020204" pitchFamily="34" charset="0"/>
              </a:rPr>
              <a:t>JSC </a:t>
            </a:r>
            <a:r>
              <a:rPr lang="en-US" sz="1050" b="1" dirty="0">
                <a:latin typeface="Arial" panose="020B0604020202020204" pitchFamily="34" charset="0"/>
                <a:cs typeface="Arial" panose="020B0604020202020204" pitchFamily="34" charset="0"/>
              </a:rPr>
              <a:t>Flight Operations Directorate (FOD)</a:t>
            </a:r>
            <a:r>
              <a:rPr lang="en-US" sz="1050" dirty="0">
                <a:latin typeface="Arial" panose="020B0604020202020204" pitchFamily="34" charset="0"/>
                <a:cs typeface="Arial" panose="020B0604020202020204" pitchFamily="34" charset="0"/>
              </a:rPr>
              <a:t>  performs risk assessment for all NASA Human Spaceflight (HSF) program assets and is the O/O for maneuver decisions and execution.</a:t>
            </a:r>
          </a:p>
        </p:txBody>
      </p:sp>
      <p:grpSp>
        <p:nvGrpSpPr>
          <p:cNvPr id="8" name="Group 7" descr="Diagram depicting two intersecting satellite ellipsoids (estimated position, estimated vector, and the estimated uncertainty elipsoid around that). This identifies a probably conjunction event.">
            <a:extLst>
              <a:ext uri="{FF2B5EF4-FFF2-40B4-BE49-F238E27FC236}">
                <a16:creationId xmlns:a16="http://schemas.microsoft.com/office/drawing/2014/main" id="{DB12129B-4B2F-1147-A37F-065AB2E8E29A}"/>
              </a:ext>
            </a:extLst>
          </p:cNvPr>
          <p:cNvGrpSpPr/>
          <p:nvPr/>
        </p:nvGrpSpPr>
        <p:grpSpPr>
          <a:xfrm>
            <a:off x="3252738" y="1621631"/>
            <a:ext cx="2446896" cy="1914756"/>
            <a:chOff x="4336984" y="1019175"/>
            <a:chExt cx="3262528" cy="2553008"/>
          </a:xfrm>
        </p:grpSpPr>
        <p:sp>
          <p:nvSpPr>
            <p:cNvPr id="30" name="Oval 29"/>
            <p:cNvSpPr/>
            <p:nvPr/>
          </p:nvSpPr>
          <p:spPr>
            <a:xfrm rot="18439845">
              <a:off x="5224576" y="2346654"/>
              <a:ext cx="1330591" cy="524786"/>
            </a:xfrm>
            <a:prstGeom prst="ellipse">
              <a:avLst/>
            </a:prstGeom>
            <a:solidFill>
              <a:schemeClr val="accent1">
                <a:alpha val="4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1" name="Oval 30"/>
            <p:cNvSpPr/>
            <p:nvPr/>
          </p:nvSpPr>
          <p:spPr>
            <a:xfrm rot="20372102">
              <a:off x="5987630" y="1073146"/>
              <a:ext cx="644934" cy="2270176"/>
            </a:xfrm>
            <a:prstGeom prst="ellipse">
              <a:avLst/>
            </a:prstGeom>
            <a:gradFill>
              <a:gsLst>
                <a:gs pos="90000">
                  <a:schemeClr val="accent2"/>
                </a:gs>
                <a:gs pos="50000">
                  <a:schemeClr val="accent2">
                    <a:lumMod val="40000"/>
                    <a:lumOff val="60000"/>
                    <a:alpha val="74000"/>
                  </a:schemeClr>
                </a:gs>
              </a:gsLst>
              <a:lin ang="5400000" scaled="0"/>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cxnSp>
          <p:nvCxnSpPr>
            <p:cNvPr id="34" name="Straight Arrow Connector 33"/>
            <p:cNvCxnSpPr>
              <a:cxnSpLocks/>
            </p:cNvCxnSpPr>
            <p:nvPr/>
          </p:nvCxnSpPr>
          <p:spPr>
            <a:xfrm flipH="1" flipV="1">
              <a:off x="5851525" y="1019175"/>
              <a:ext cx="460375" cy="1193802"/>
            </a:xfrm>
            <a:prstGeom prst="straightConnector1">
              <a:avLst/>
            </a:prstGeom>
            <a:ln w="254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p:cNvCxnSpPr>
              <a:cxnSpLocks/>
            </p:cNvCxnSpPr>
            <p:nvPr/>
          </p:nvCxnSpPr>
          <p:spPr>
            <a:xfrm flipH="1">
              <a:off x="5384800" y="2603500"/>
              <a:ext cx="508001" cy="619125"/>
            </a:xfrm>
            <a:prstGeom prst="straightConnector1">
              <a:avLst/>
            </a:prstGeom>
            <a:ln w="25400">
              <a:tailEnd type="triangle"/>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6278721" y="2181340"/>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33" name="Oval 32"/>
            <p:cNvSpPr/>
            <p:nvPr/>
          </p:nvSpPr>
          <p:spPr>
            <a:xfrm>
              <a:off x="5858495" y="2582153"/>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46" name="Right Brace 45">
              <a:extLst>
                <a:ext uri="{FF2B5EF4-FFF2-40B4-BE49-F238E27FC236}">
                  <a16:creationId xmlns:a16="http://schemas.microsoft.com/office/drawing/2014/main" id="{D98BD1F4-52C2-E54D-A632-B4BA56CD8E13}"/>
                </a:ext>
                <a:ext uri="{C183D7F6-B498-43B3-948B-1728B52AA6E4}">
                  <adec:decorative xmlns:adec="http://schemas.microsoft.com/office/drawing/2017/decorative" val="1"/>
                </a:ext>
              </a:extLst>
            </p:cNvPr>
            <p:cNvSpPr/>
            <p:nvPr/>
          </p:nvSpPr>
          <p:spPr>
            <a:xfrm rot="5400000">
              <a:off x="5859284" y="1831955"/>
              <a:ext cx="217928" cy="326252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grpSp>
      <p:sp>
        <p:nvSpPr>
          <p:cNvPr id="29" name="TextBox 28"/>
          <p:cNvSpPr txBox="1"/>
          <p:nvPr/>
        </p:nvSpPr>
        <p:spPr>
          <a:xfrm>
            <a:off x="278520" y="3545829"/>
            <a:ext cx="2696475" cy="2192908"/>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Conjunction Assessment (CA)</a:t>
            </a:r>
            <a:r>
              <a:rPr lang="en-US" sz="1050" dirty="0">
                <a:latin typeface="Arial" panose="020B0604020202020204" pitchFamily="34" charset="0"/>
                <a:cs typeface="Arial" panose="020B0604020202020204" pitchFamily="34" charset="0"/>
              </a:rPr>
              <a:t> is the process of identifying close approaches between two orbiting objects; sometimes called </a:t>
            </a:r>
            <a:r>
              <a:rPr lang="en-US" sz="1050" b="1" dirty="0">
                <a:latin typeface="Arial" panose="020B0604020202020204" pitchFamily="34" charset="0"/>
                <a:cs typeface="Arial" panose="020B0604020202020204" pitchFamily="34" charset="0"/>
              </a:rPr>
              <a:t>conjunction screening</a:t>
            </a:r>
            <a:r>
              <a:rPr lang="en-US" sz="1050" dirty="0">
                <a:latin typeface="Arial" panose="020B0604020202020204" pitchFamily="34" charset="0"/>
                <a:cs typeface="Arial" panose="020B0604020202020204" pitchFamily="34" charset="0"/>
              </a:rPr>
              <a:t>.</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The </a:t>
            </a:r>
            <a:r>
              <a:rPr lang="en-US" sz="1050" b="1" dirty="0">
                <a:latin typeface="Arial" panose="020B0604020202020204" pitchFamily="34" charset="0"/>
                <a:cs typeface="Arial" panose="020B0604020202020204" pitchFamily="34" charset="0"/>
              </a:rPr>
              <a:t>18</a:t>
            </a:r>
            <a:r>
              <a:rPr lang="en-US" sz="1050" b="1" baseline="30000" dirty="0">
                <a:latin typeface="Arial" panose="020B0604020202020204" pitchFamily="34" charset="0"/>
                <a:cs typeface="Arial" panose="020B0604020202020204" pitchFamily="34" charset="0"/>
              </a:rPr>
              <a:t>th</a:t>
            </a:r>
            <a:r>
              <a:rPr lang="en-US" sz="1050" b="1" dirty="0">
                <a:latin typeface="Arial" panose="020B0604020202020204" pitchFamily="34" charset="0"/>
                <a:cs typeface="Arial" panose="020B0604020202020204" pitchFamily="34" charset="0"/>
              </a:rPr>
              <a:t> Space Defense Squadron</a:t>
            </a:r>
            <a:r>
              <a:rPr lang="en-US" sz="1050" dirty="0">
                <a:latin typeface="Arial" panose="020B0604020202020204" pitchFamily="34" charset="0"/>
                <a:cs typeface="Arial" panose="020B0604020202020204" pitchFamily="34" charset="0"/>
              </a:rPr>
              <a:t> </a:t>
            </a:r>
            <a:r>
              <a:rPr lang="en-US" sz="1050" b="1" dirty="0">
                <a:latin typeface="Arial" panose="020B0604020202020204" pitchFamily="34" charset="0"/>
                <a:cs typeface="Arial" panose="020B0604020202020204" pitchFamily="34" charset="0"/>
              </a:rPr>
              <a:t>(18 SDS) </a:t>
            </a:r>
            <a:r>
              <a:rPr lang="en-US" sz="1050" dirty="0">
                <a:latin typeface="Arial" panose="020B0604020202020204" pitchFamily="34" charset="0"/>
                <a:cs typeface="Arial" panose="020B0604020202020204" pitchFamily="34" charset="0"/>
              </a:rPr>
              <a:t>at Vandenberg Space Force Base (VSFB) maintains the high accuracy catalog of space objects. Orbital Safety Analysts (OSAs) at VSFB screen protected assets against the catalog, perform tasking requests, and generate close approach data.</a:t>
            </a:r>
          </a:p>
        </p:txBody>
      </p:sp>
      <p:grpSp>
        <p:nvGrpSpPr>
          <p:cNvPr id="5" name="Group 4" descr="Diagram depicting multiple estimated satellite positions with direction vectors, and uncertainty ellipsoids. One satellite may traverse through two other ellipsoids, which could be a conjunction.">
            <a:extLst>
              <a:ext uri="{FF2B5EF4-FFF2-40B4-BE49-F238E27FC236}">
                <a16:creationId xmlns:a16="http://schemas.microsoft.com/office/drawing/2014/main" id="{8BEA29B5-0F74-6040-B337-397BB9C87B0E}"/>
              </a:ext>
            </a:extLst>
          </p:cNvPr>
          <p:cNvGrpSpPr/>
          <p:nvPr/>
        </p:nvGrpSpPr>
        <p:grpSpPr>
          <a:xfrm>
            <a:off x="356112" y="1737313"/>
            <a:ext cx="2446896" cy="1799075"/>
            <a:chOff x="474816" y="1173416"/>
            <a:chExt cx="3262528" cy="2398767"/>
          </a:xfrm>
        </p:grpSpPr>
        <p:sp>
          <p:nvSpPr>
            <p:cNvPr id="6" name="Oval 5"/>
            <p:cNvSpPr/>
            <p:nvPr/>
          </p:nvSpPr>
          <p:spPr>
            <a:xfrm rot="18439845">
              <a:off x="611531" y="2696761"/>
              <a:ext cx="681318" cy="233083"/>
            </a:xfrm>
            <a:prstGeom prst="ellipse">
              <a:avLst/>
            </a:prstGeom>
            <a:gradFill>
              <a:gsLst>
                <a:gs pos="33000">
                  <a:schemeClr val="accent1">
                    <a:lumMod val="60000"/>
                    <a:lumOff val="40000"/>
                  </a:schemeClr>
                </a:gs>
                <a:gs pos="66000">
                  <a:schemeClr val="accent1">
                    <a:lumMod val="99000"/>
                    <a:satMod val="120000"/>
                    <a:shade val="78000"/>
                  </a:schemeClr>
                </a:gs>
              </a:gsLst>
              <a:lin ang="10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9" name="Oval 8"/>
            <p:cNvSpPr/>
            <p:nvPr/>
          </p:nvSpPr>
          <p:spPr>
            <a:xfrm rot="9598983">
              <a:off x="1724797" y="1463283"/>
              <a:ext cx="1232020" cy="175553"/>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11" name="Oval 10"/>
            <p:cNvSpPr/>
            <p:nvPr/>
          </p:nvSpPr>
          <p:spPr>
            <a:xfrm rot="13183209">
              <a:off x="730718" y="2041988"/>
              <a:ext cx="1232020" cy="175553"/>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12" name="Oval 11"/>
            <p:cNvSpPr/>
            <p:nvPr/>
          </p:nvSpPr>
          <p:spPr>
            <a:xfrm rot="3565253">
              <a:off x="1276236" y="2075664"/>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7" name="Freeform 16"/>
            <p:cNvSpPr/>
            <p:nvPr/>
          </p:nvSpPr>
          <p:spPr>
            <a:xfrm>
              <a:off x="930426" y="1702790"/>
              <a:ext cx="2720140" cy="1138588"/>
            </a:xfrm>
            <a:custGeom>
              <a:avLst/>
              <a:gdLst>
                <a:gd name="connsiteX0" fmla="*/ 0 w 2698376"/>
                <a:gd name="connsiteY0" fmla="*/ 1167133 h 1167133"/>
                <a:gd name="connsiteX1" fmla="*/ 672353 w 2698376"/>
                <a:gd name="connsiteY1" fmla="*/ 414098 h 1167133"/>
                <a:gd name="connsiteX2" fmla="*/ 1945341 w 2698376"/>
                <a:gd name="connsiteY2" fmla="*/ 19650 h 1167133"/>
                <a:gd name="connsiteX3" fmla="*/ 2698376 w 2698376"/>
                <a:gd name="connsiteY3" fmla="*/ 55509 h 1167133"/>
                <a:gd name="connsiteX4" fmla="*/ 2698376 w 2698376"/>
                <a:gd name="connsiteY4" fmla="*/ 55509 h 11671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8376" h="1167133">
                  <a:moveTo>
                    <a:pt x="0" y="1167133"/>
                  </a:moveTo>
                  <a:cubicBezTo>
                    <a:pt x="174065" y="886239"/>
                    <a:pt x="348130" y="605345"/>
                    <a:pt x="672353" y="414098"/>
                  </a:cubicBezTo>
                  <a:cubicBezTo>
                    <a:pt x="996577" y="222851"/>
                    <a:pt x="1607671" y="79415"/>
                    <a:pt x="1945341" y="19650"/>
                  </a:cubicBezTo>
                  <a:cubicBezTo>
                    <a:pt x="2283011" y="-40115"/>
                    <a:pt x="2698376" y="55509"/>
                    <a:pt x="2698376" y="55509"/>
                  </a:cubicBezTo>
                  <a:lnTo>
                    <a:pt x="2698376" y="55509"/>
                  </a:lnTo>
                </a:path>
              </a:pathLst>
            </a:custGeom>
            <a:noFill/>
            <a:ln w="19050">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cxnSp>
          <p:nvCxnSpPr>
            <p:cNvPr id="19" name="Straight Arrow Connector 18"/>
            <p:cNvCxnSpPr/>
            <p:nvPr/>
          </p:nvCxnSpPr>
          <p:spPr>
            <a:xfrm flipH="1" flipV="1">
              <a:off x="652942" y="1551058"/>
              <a:ext cx="629743" cy="524488"/>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cxnSp>
          <p:nvCxnSpPr>
            <p:cNvPr id="21" name="Straight Arrow Connector 20"/>
            <p:cNvCxnSpPr/>
            <p:nvPr/>
          </p:nvCxnSpPr>
          <p:spPr>
            <a:xfrm flipH="1">
              <a:off x="1533577" y="1537622"/>
              <a:ext cx="856536" cy="311052"/>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sp>
          <p:nvSpPr>
            <p:cNvPr id="10" name="Oval 9"/>
            <p:cNvSpPr/>
            <p:nvPr/>
          </p:nvSpPr>
          <p:spPr>
            <a:xfrm>
              <a:off x="2358737" y="1506235"/>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14" name="Oval 13"/>
            <p:cNvSpPr/>
            <p:nvPr/>
          </p:nvSpPr>
          <p:spPr>
            <a:xfrm rot="3565253">
              <a:off x="2625258" y="2304106"/>
              <a:ext cx="63457" cy="56997"/>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7" name="Oval 6"/>
            <p:cNvSpPr/>
            <p:nvPr/>
          </p:nvSpPr>
          <p:spPr>
            <a:xfrm>
              <a:off x="906049" y="2795370"/>
              <a:ext cx="62753" cy="5378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27" name="Right Brace 26">
              <a:extLst>
                <a:ext uri="{C183D7F6-B498-43B3-948B-1728B52AA6E4}">
                  <adec:decorative xmlns:adec="http://schemas.microsoft.com/office/drawing/2017/decorative" val="1"/>
                </a:ext>
              </a:extLst>
            </p:cNvPr>
            <p:cNvSpPr/>
            <p:nvPr/>
          </p:nvSpPr>
          <p:spPr>
            <a:xfrm rot="5400000">
              <a:off x="1997116" y="1831955"/>
              <a:ext cx="217928" cy="3262528"/>
            </a:xfrm>
            <a:prstGeom prst="rightBrace">
              <a:avLst/>
            </a:prstGeom>
            <a:ln>
              <a:solidFill>
                <a:schemeClr val="accent5"/>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sz="1350" dirty="0"/>
            </a:p>
          </p:txBody>
        </p:sp>
        <p:sp>
          <p:nvSpPr>
            <p:cNvPr id="13" name="Oval 12"/>
            <p:cNvSpPr/>
            <p:nvPr/>
          </p:nvSpPr>
          <p:spPr>
            <a:xfrm rot="17372121">
              <a:off x="1747833" y="2196290"/>
              <a:ext cx="1873381" cy="143550"/>
            </a:xfrm>
            <a:prstGeom prst="ellipse">
              <a:avLst/>
            </a:prstGeom>
            <a:gradFill>
              <a:gsLst>
                <a:gs pos="90000">
                  <a:schemeClr val="accent2"/>
                </a:gs>
                <a:gs pos="50000">
                  <a:srgbClr val="FFB8AF">
                    <a:alpha val="74118"/>
                  </a:srgbClr>
                </a:gs>
              </a:gsLst>
              <a:lin ang="10800000" scaled="1"/>
            </a:gradFill>
            <a:ln>
              <a:solidFill>
                <a:schemeClr val="accent2"/>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cxnSp>
          <p:nvCxnSpPr>
            <p:cNvPr id="23" name="Straight Arrow Connector 22"/>
            <p:cNvCxnSpPr>
              <a:cxnSpLocks/>
              <a:stCxn id="14" idx="5"/>
            </p:cNvCxnSpPr>
            <p:nvPr/>
          </p:nvCxnSpPr>
          <p:spPr>
            <a:xfrm flipV="1">
              <a:off x="2651051" y="1173416"/>
              <a:ext cx="410877" cy="1188755"/>
            </a:xfrm>
            <a:prstGeom prst="straightConnector1">
              <a:avLst/>
            </a:prstGeom>
            <a:ln w="1905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grpSp>
      <p:sp>
        <p:nvSpPr>
          <p:cNvPr id="4" name="Title 3"/>
          <p:cNvSpPr>
            <a:spLocks noGrp="1"/>
          </p:cNvSpPr>
          <p:nvPr>
            <p:ph type="title"/>
          </p:nvPr>
        </p:nvSpPr>
        <p:spPr>
          <a:xfrm>
            <a:off x="176686" y="168802"/>
            <a:ext cx="8828417" cy="1143000"/>
          </a:xfrm>
        </p:spPr>
        <p:txBody>
          <a:bodyPr>
            <a:normAutofit fontScale="90000"/>
          </a:bodyPr>
          <a:lstStyle/>
          <a:p>
            <a:r>
              <a:rPr lang="en-US" dirty="0"/>
              <a:t>Conjunction Assessment:</a:t>
            </a:r>
            <a:br>
              <a:rPr lang="en-US" dirty="0"/>
            </a:br>
            <a:r>
              <a:rPr lang="en-US" dirty="0"/>
              <a:t>Basic Definitions and Responsibilities</a:t>
            </a:r>
          </a:p>
        </p:txBody>
      </p:sp>
      <p:sp>
        <p:nvSpPr>
          <p:cNvPr id="2" name="Slide Number Placeholder 1"/>
          <p:cNvSpPr>
            <a:spLocks noGrp="1"/>
          </p:cNvSpPr>
          <p:nvPr>
            <p:ph type="sldNum" sz="quarter" idx="12"/>
          </p:nvPr>
        </p:nvSpPr>
        <p:spPr/>
        <p:txBody>
          <a:bodyPr/>
          <a:lstStyle/>
          <a:p>
            <a:fld id="{32D37674-C2EF-49DD-B547-2006DC0D39DB}" type="slidenum">
              <a:rPr lang="en-US" smtClean="0"/>
              <a:pPr/>
              <a:t>4</a:t>
            </a:fld>
            <a:endParaRPr lang="en-US" dirty="0"/>
          </a:p>
        </p:txBody>
      </p:sp>
      <p:sp>
        <p:nvSpPr>
          <p:cNvPr id="44" name="TextBox 43">
            <a:extLst>
              <a:ext uri="{FF2B5EF4-FFF2-40B4-BE49-F238E27FC236}">
                <a16:creationId xmlns:a16="http://schemas.microsoft.com/office/drawing/2014/main" id="{F09F069F-194A-E14E-BDC2-9C62DB4B4190}"/>
              </a:ext>
            </a:extLst>
          </p:cNvPr>
          <p:cNvSpPr txBox="1"/>
          <p:nvPr/>
        </p:nvSpPr>
        <p:spPr>
          <a:xfrm>
            <a:off x="2030057" y="2459130"/>
            <a:ext cx="673650"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 </a:t>
            </a:r>
            <a:r>
              <a:rPr lang="en-US" sz="825" b="1" i="1" dirty="0">
                <a:solidFill>
                  <a:schemeClr val="accent2">
                    <a:lumMod val="60000"/>
                    <a:lumOff val="40000"/>
                  </a:schemeClr>
                </a:solidFill>
                <a:cs typeface="Arial" panose="020B0604020202020204" pitchFamily="34" charset="0"/>
              </a:rPr>
              <a:t>i+2</a:t>
            </a:r>
          </a:p>
        </p:txBody>
      </p:sp>
      <p:sp>
        <p:nvSpPr>
          <p:cNvPr id="45" name="TextBox 44">
            <a:extLst>
              <a:ext uri="{FF2B5EF4-FFF2-40B4-BE49-F238E27FC236}">
                <a16:creationId xmlns:a16="http://schemas.microsoft.com/office/drawing/2014/main" id="{F781C68D-AAE5-514A-B00A-8100719476A9}"/>
              </a:ext>
            </a:extLst>
          </p:cNvPr>
          <p:cNvSpPr txBox="1"/>
          <p:nvPr/>
        </p:nvSpPr>
        <p:spPr>
          <a:xfrm>
            <a:off x="1111822" y="1673469"/>
            <a:ext cx="733922"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 </a:t>
            </a:r>
            <a:r>
              <a:rPr lang="en-US" sz="825" b="1" i="1" dirty="0">
                <a:solidFill>
                  <a:schemeClr val="accent2">
                    <a:lumMod val="60000"/>
                    <a:lumOff val="40000"/>
                  </a:schemeClr>
                </a:solidFill>
                <a:cs typeface="Arial" panose="020B0604020202020204" pitchFamily="34" charset="0"/>
              </a:rPr>
              <a:t>i+1</a:t>
            </a:r>
          </a:p>
        </p:txBody>
      </p:sp>
      <p:sp>
        <p:nvSpPr>
          <p:cNvPr id="48" name="TextBox 47">
            <a:extLst>
              <a:ext uri="{FF2B5EF4-FFF2-40B4-BE49-F238E27FC236}">
                <a16:creationId xmlns:a16="http://schemas.microsoft.com/office/drawing/2014/main" id="{0F601A58-ABE0-5F4B-8324-31EFA95A839D}"/>
              </a:ext>
            </a:extLst>
          </p:cNvPr>
          <p:cNvSpPr txBox="1"/>
          <p:nvPr/>
        </p:nvSpPr>
        <p:spPr>
          <a:xfrm>
            <a:off x="1069367" y="2731843"/>
            <a:ext cx="569587"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Catalog Object</a:t>
            </a:r>
            <a:r>
              <a:rPr lang="en-US" sz="825" b="1" i="1" dirty="0">
                <a:solidFill>
                  <a:schemeClr val="accent2">
                    <a:lumMod val="60000"/>
                    <a:lumOff val="40000"/>
                  </a:schemeClr>
                </a:solidFill>
                <a:cs typeface="Arial" panose="020B0604020202020204" pitchFamily="34" charset="0"/>
              </a:rPr>
              <a:t> i</a:t>
            </a:r>
          </a:p>
        </p:txBody>
      </p:sp>
      <p:sp>
        <p:nvSpPr>
          <p:cNvPr id="49" name="TextBox 48">
            <a:extLst>
              <a:ext uri="{FF2B5EF4-FFF2-40B4-BE49-F238E27FC236}">
                <a16:creationId xmlns:a16="http://schemas.microsoft.com/office/drawing/2014/main" id="{B96AD8C0-2161-9F46-9D55-B61BE648F944}"/>
              </a:ext>
            </a:extLst>
          </p:cNvPr>
          <p:cNvSpPr txBox="1"/>
          <p:nvPr/>
        </p:nvSpPr>
        <p:spPr>
          <a:xfrm>
            <a:off x="3707024" y="2592380"/>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
        <p:nvSpPr>
          <p:cNvPr id="50" name="TextBox 49">
            <a:extLst>
              <a:ext uri="{FF2B5EF4-FFF2-40B4-BE49-F238E27FC236}">
                <a16:creationId xmlns:a16="http://schemas.microsoft.com/office/drawing/2014/main" id="{F84C977F-A5AF-D247-89D6-5769DD0AC20F}"/>
              </a:ext>
            </a:extLst>
          </p:cNvPr>
          <p:cNvSpPr txBox="1"/>
          <p:nvPr/>
        </p:nvSpPr>
        <p:spPr>
          <a:xfrm>
            <a:off x="4779467" y="1953369"/>
            <a:ext cx="690299"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Secondary Object</a:t>
            </a:r>
          </a:p>
        </p:txBody>
      </p:sp>
      <p:sp>
        <p:nvSpPr>
          <p:cNvPr id="51" name="TextBox 50">
            <a:extLst>
              <a:ext uri="{FF2B5EF4-FFF2-40B4-BE49-F238E27FC236}">
                <a16:creationId xmlns:a16="http://schemas.microsoft.com/office/drawing/2014/main" id="{660A9C18-8BCD-1240-AB54-2B9E0368ACBF}"/>
              </a:ext>
            </a:extLst>
          </p:cNvPr>
          <p:cNvSpPr txBox="1"/>
          <p:nvPr/>
        </p:nvSpPr>
        <p:spPr>
          <a:xfrm>
            <a:off x="7899986" y="1894062"/>
            <a:ext cx="726375" cy="346249"/>
          </a:xfrm>
          <a:prstGeom prst="rect">
            <a:avLst/>
          </a:prstGeom>
          <a:noFill/>
        </p:spPr>
        <p:txBody>
          <a:bodyPr wrap="square" rtlCol="0">
            <a:spAutoFit/>
          </a:bodyPr>
          <a:lstStyle/>
          <a:p>
            <a:pPr algn="ctr"/>
            <a:r>
              <a:rPr lang="en-US" sz="825" b="1" dirty="0">
                <a:solidFill>
                  <a:schemeClr val="accent2">
                    <a:lumMod val="60000"/>
                    <a:lumOff val="40000"/>
                  </a:schemeClr>
                </a:solidFill>
                <a:cs typeface="Arial" panose="020B0604020202020204" pitchFamily="34" charset="0"/>
              </a:rPr>
              <a:t>Secondary Object</a:t>
            </a:r>
          </a:p>
        </p:txBody>
      </p:sp>
      <p:sp>
        <p:nvSpPr>
          <p:cNvPr id="52" name="TextBox 51">
            <a:extLst>
              <a:ext uri="{FF2B5EF4-FFF2-40B4-BE49-F238E27FC236}">
                <a16:creationId xmlns:a16="http://schemas.microsoft.com/office/drawing/2014/main" id="{3C22D14F-6945-CE46-A1B9-055E4BD93FFD}"/>
              </a:ext>
            </a:extLst>
          </p:cNvPr>
          <p:cNvSpPr txBox="1"/>
          <p:nvPr/>
        </p:nvSpPr>
        <p:spPr>
          <a:xfrm>
            <a:off x="7234609" y="3204885"/>
            <a:ext cx="988901" cy="219291"/>
          </a:xfrm>
          <a:prstGeom prst="rect">
            <a:avLst/>
          </a:prstGeom>
          <a:noFill/>
        </p:spPr>
        <p:txBody>
          <a:bodyPr wrap="square" rtlCol="0">
            <a:spAutoFit/>
          </a:bodyPr>
          <a:lstStyle/>
          <a:p>
            <a:r>
              <a:rPr lang="en-US" sz="825" b="1" dirty="0">
                <a:solidFill>
                  <a:schemeClr val="accent1">
                    <a:lumMod val="75000"/>
                  </a:schemeClr>
                </a:solidFill>
                <a:cs typeface="Arial" panose="020B0604020202020204" pitchFamily="34" charset="0"/>
              </a:rPr>
              <a:t>Primary S/C</a:t>
            </a:r>
          </a:p>
        </p:txBody>
      </p:sp>
      <p:sp>
        <p:nvSpPr>
          <p:cNvPr id="53" name="TextBox 52">
            <a:extLst>
              <a:ext uri="{FF2B5EF4-FFF2-40B4-BE49-F238E27FC236}">
                <a16:creationId xmlns:a16="http://schemas.microsoft.com/office/drawing/2014/main" id="{AEDF1077-80C4-A54E-A70A-E64BE996D19A}"/>
              </a:ext>
            </a:extLst>
          </p:cNvPr>
          <p:cNvSpPr txBox="1"/>
          <p:nvPr/>
        </p:nvSpPr>
        <p:spPr>
          <a:xfrm>
            <a:off x="6893526" y="2402169"/>
            <a:ext cx="684832"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Maneuver</a:t>
            </a:r>
            <a:br>
              <a:rPr lang="en-US" sz="825" b="1" dirty="0">
                <a:solidFill>
                  <a:schemeClr val="accent1">
                    <a:lumMod val="75000"/>
                  </a:schemeClr>
                </a:solidFill>
                <a:cs typeface="Arial" panose="020B0604020202020204" pitchFamily="34" charset="0"/>
              </a:rPr>
            </a:br>
            <a:r>
              <a:rPr lang="en-US" sz="825" dirty="0">
                <a:solidFill>
                  <a:schemeClr val="accent1">
                    <a:lumMod val="75000"/>
                  </a:schemeClr>
                </a:solidFill>
              </a:rPr>
              <a:t>∆V</a:t>
            </a:r>
          </a:p>
        </p:txBody>
      </p:sp>
      <p:sp>
        <p:nvSpPr>
          <p:cNvPr id="54" name="TextBox 53">
            <a:extLst>
              <a:ext uri="{FF2B5EF4-FFF2-40B4-BE49-F238E27FC236}">
                <a16:creationId xmlns:a16="http://schemas.microsoft.com/office/drawing/2014/main" id="{D94FC04F-3F64-E34A-8B23-57B86D329871}"/>
              </a:ext>
            </a:extLst>
          </p:cNvPr>
          <p:cNvSpPr txBox="1"/>
          <p:nvPr/>
        </p:nvSpPr>
        <p:spPr>
          <a:xfrm>
            <a:off x="176686" y="2690765"/>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
        <p:nvSpPr>
          <p:cNvPr id="55" name="TextBox 54">
            <a:extLst>
              <a:ext uri="{FF2B5EF4-FFF2-40B4-BE49-F238E27FC236}">
                <a16:creationId xmlns:a16="http://schemas.microsoft.com/office/drawing/2014/main" id="{215B3370-8077-1F46-9761-EBAA8E71B710}"/>
              </a:ext>
            </a:extLst>
          </p:cNvPr>
          <p:cNvSpPr txBox="1"/>
          <p:nvPr/>
        </p:nvSpPr>
        <p:spPr>
          <a:xfrm>
            <a:off x="5955560" y="2729803"/>
            <a:ext cx="594493" cy="346249"/>
          </a:xfrm>
          <a:prstGeom prst="rect">
            <a:avLst/>
          </a:prstGeom>
          <a:noFill/>
        </p:spPr>
        <p:txBody>
          <a:bodyPr wrap="square" rtlCol="0">
            <a:spAutoFit/>
          </a:bodyPr>
          <a:lstStyle/>
          <a:p>
            <a:pPr algn="ctr"/>
            <a:r>
              <a:rPr lang="en-US" sz="825" b="1" dirty="0">
                <a:solidFill>
                  <a:schemeClr val="accent1">
                    <a:lumMod val="75000"/>
                  </a:schemeClr>
                </a:solidFill>
                <a:cs typeface="Arial" panose="020B0604020202020204" pitchFamily="34" charset="0"/>
              </a:rPr>
              <a:t>Primary S/C</a:t>
            </a:r>
          </a:p>
        </p:txBody>
      </p:sp>
    </p:spTree>
    <p:extLst>
      <p:ext uri="{BB962C8B-B14F-4D97-AF65-F5344CB8AC3E}">
        <p14:creationId xmlns:p14="http://schemas.microsoft.com/office/powerpoint/2010/main" val="3190847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1F6F60-508A-014B-B2DD-8E2516AAD964}"/>
              </a:ext>
            </a:extLst>
          </p:cNvPr>
          <p:cNvSpPr>
            <a:spLocks noGrp="1"/>
          </p:cNvSpPr>
          <p:nvPr>
            <p:ph type="sldNum" sz="quarter" idx="12"/>
          </p:nvPr>
        </p:nvSpPr>
        <p:spPr>
          <a:xfrm>
            <a:off x="8284464" y="5833697"/>
            <a:ext cx="685800" cy="167054"/>
          </a:xfrm>
        </p:spPr>
        <p:txBody>
          <a:bodyPr/>
          <a:lstStyle/>
          <a:p>
            <a:fld id="{9FDDC7CE-E2F1-F441-A4A9-7168D8559A65}" type="slidenum">
              <a:rPr lang="en-US" smtClean="0"/>
              <a:pPr/>
              <a:t>5</a:t>
            </a:fld>
            <a:endParaRPr lang="en-US" dirty="0"/>
          </a:p>
        </p:txBody>
      </p:sp>
      <p:sp>
        <p:nvSpPr>
          <p:cNvPr id="4" name="Title 3">
            <a:extLst>
              <a:ext uri="{FF2B5EF4-FFF2-40B4-BE49-F238E27FC236}">
                <a16:creationId xmlns:a16="http://schemas.microsoft.com/office/drawing/2014/main" id="{84E86A29-D145-43BE-8D9A-6A36F84106F5}"/>
              </a:ext>
            </a:extLst>
          </p:cNvPr>
          <p:cNvSpPr>
            <a:spLocks noGrp="1"/>
          </p:cNvSpPr>
          <p:nvPr>
            <p:ph type="title"/>
          </p:nvPr>
        </p:nvSpPr>
        <p:spPr/>
        <p:txBody>
          <a:bodyPr/>
          <a:lstStyle/>
          <a:p>
            <a:r>
              <a:rPr lang="en-US" dirty="0"/>
              <a:t>Spacecraft Design Considerations</a:t>
            </a:r>
          </a:p>
        </p:txBody>
      </p:sp>
      <p:sp>
        <p:nvSpPr>
          <p:cNvPr id="9" name="Content Placeholder 1">
            <a:extLst>
              <a:ext uri="{FF2B5EF4-FFF2-40B4-BE49-F238E27FC236}">
                <a16:creationId xmlns:a16="http://schemas.microsoft.com/office/drawing/2014/main" id="{970AADC3-A53D-4666-8C4E-326FF361B23A}"/>
              </a:ext>
            </a:extLst>
          </p:cNvPr>
          <p:cNvSpPr txBox="1">
            <a:spLocks/>
          </p:cNvSpPr>
          <p:nvPr/>
        </p:nvSpPr>
        <p:spPr>
          <a:xfrm>
            <a:off x="333161" y="1311802"/>
            <a:ext cx="8637103" cy="5028038"/>
          </a:xfrm>
          <a:prstGeom prst="rect">
            <a:avLst/>
          </a:prstGeom>
        </p:spPr>
        <p:txBody>
          <a:bodyPr vert="horz" lIns="91440" tIns="45720" rIns="91440" bIns="45720" rtlCol="0">
            <a:normAutofit/>
          </a:bodyPr>
          <a:lstStyle>
            <a:lvl1pPr marL="209550" indent="-209550" algn="l" defTabSz="457200" rtl="0" eaLnBrk="1" latinLnBrk="0" hangingPunct="1">
              <a:spcBef>
                <a:spcPct val="20000"/>
              </a:spcBef>
              <a:buClr>
                <a:srgbClr val="CA0000"/>
              </a:buClr>
              <a:buFont typeface="Arial" panose="020B0604020202020204" pitchFamily="34" charset="0"/>
              <a:buChar char="•"/>
              <a:tabLst/>
              <a:defRPr sz="2000" b="1" kern="1200">
                <a:solidFill>
                  <a:schemeClr val="tx2"/>
                </a:solidFill>
                <a:effectLst>
                  <a:outerShdw blurRad="50800" dist="38100" dir="2700000" algn="tl" rotWithShape="0">
                    <a:schemeClr val="tx1">
                      <a:alpha val="0"/>
                    </a:schemeClr>
                  </a:outerShdw>
                </a:effectLst>
                <a:latin typeface="+mj-lt"/>
                <a:ea typeface="+mn-ea"/>
                <a:cs typeface="Arial"/>
              </a:defRPr>
            </a:lvl1pPr>
            <a:lvl2pPr marL="514350" indent="-171450" algn="l" defTabSz="457200" rtl="0" eaLnBrk="1" latinLnBrk="0" hangingPunct="1">
              <a:spcBef>
                <a:spcPct val="20000"/>
              </a:spcBef>
              <a:buClr>
                <a:srgbClr val="CA0000"/>
              </a:buClr>
              <a:buFont typeface="Arial" panose="020B0604020202020204" pitchFamily="34" charset="0"/>
              <a:buChar char="•"/>
              <a:tabLst/>
              <a:defRPr sz="1800" b="1" kern="1200">
                <a:solidFill>
                  <a:schemeClr val="tx2"/>
                </a:solidFill>
                <a:effectLst>
                  <a:outerShdw blurRad="50800" dist="38100" dir="2700000" algn="tl" rotWithShape="0">
                    <a:schemeClr val="tx1">
                      <a:alpha val="0"/>
                    </a:schemeClr>
                  </a:outerShdw>
                </a:effectLst>
                <a:latin typeface="+mj-lt"/>
                <a:ea typeface="+mn-ea"/>
                <a:cs typeface="Arial"/>
              </a:defRPr>
            </a:lvl2pPr>
            <a:lvl3pPr marL="723900" indent="-119063" algn="l" defTabSz="457200" rtl="0" eaLnBrk="1" latinLnBrk="0" hangingPunct="1">
              <a:spcBef>
                <a:spcPct val="20000"/>
              </a:spcBef>
              <a:buClr>
                <a:srgbClr val="CA0000"/>
              </a:buClr>
              <a:buFont typeface="Arial" panose="020B0604020202020204" pitchFamily="34" charset="0"/>
              <a:buChar char="•"/>
              <a:tabLst/>
              <a:defRPr sz="1600" b="1" kern="1200">
                <a:solidFill>
                  <a:schemeClr val="tx2"/>
                </a:solidFill>
                <a:effectLst>
                  <a:outerShdw blurRad="50800" dist="38100" dir="2700000" algn="tl" rotWithShape="0">
                    <a:schemeClr val="tx1">
                      <a:alpha val="0"/>
                    </a:schemeClr>
                  </a:outerShdw>
                </a:effectLst>
                <a:latin typeface="+mj-lt"/>
                <a:ea typeface="+mn-ea"/>
                <a:cs typeface="Arial"/>
              </a:defRPr>
            </a:lvl3pPr>
            <a:lvl4pPr marL="1028700" indent="-170260" algn="l" defTabSz="457200" rtl="0" eaLnBrk="1" latinLnBrk="0" hangingPunct="1">
              <a:spcBef>
                <a:spcPct val="20000"/>
              </a:spcBef>
              <a:buClr>
                <a:srgbClr val="CA0000"/>
              </a:buClr>
              <a:buFont typeface="Arial" panose="020B0604020202020204" pitchFamily="34" charset="0"/>
              <a:buChar char="•"/>
              <a:tabLst/>
              <a:defRPr sz="1600" b="1" kern="1200">
                <a:solidFill>
                  <a:schemeClr val="tx2"/>
                </a:solidFill>
                <a:effectLst>
                  <a:outerShdw blurRad="50800" dist="38100" dir="2700000" algn="tl" rotWithShape="0">
                    <a:schemeClr val="tx1">
                      <a:alpha val="0"/>
                    </a:schemeClr>
                  </a:outerShdw>
                </a:effectLst>
                <a:latin typeface="+mj-lt"/>
                <a:ea typeface="+mn-ea"/>
                <a:cs typeface="Arial"/>
              </a:defRPr>
            </a:lvl4pPr>
            <a:lvl5pPr marL="1285875" indent="-169069" algn="l" defTabSz="457200" rtl="0" eaLnBrk="1" latinLnBrk="0" hangingPunct="1">
              <a:spcBef>
                <a:spcPct val="20000"/>
              </a:spcBef>
              <a:buClr>
                <a:srgbClr val="CA0000"/>
              </a:buClr>
              <a:buFont typeface="Arial" panose="020B0604020202020204" pitchFamily="34" charset="0"/>
              <a:buChar char="•"/>
              <a:tabLst/>
              <a:defRPr sz="1600" b="1" kern="1200">
                <a:solidFill>
                  <a:schemeClr val="tx2"/>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solidFill>
                  <a:schemeClr val="tx1"/>
                </a:solidFill>
              </a:rPr>
              <a:t>It is important (and efficient) to make plans for conjunction assessment during spacecraft planning and design </a:t>
            </a:r>
          </a:p>
          <a:p>
            <a:pPr lvl="1"/>
            <a:r>
              <a:rPr lang="en-US" dirty="0">
                <a:solidFill>
                  <a:schemeClr val="tx1"/>
                </a:solidFill>
              </a:rPr>
              <a:t>CA process needs can be accommodated more easily prior to spacecraft fabrication</a:t>
            </a:r>
          </a:p>
          <a:p>
            <a:pPr lvl="1"/>
            <a:r>
              <a:rPr lang="en-US" dirty="0">
                <a:solidFill>
                  <a:schemeClr val="tx1"/>
                </a:solidFill>
              </a:rPr>
              <a:t>All processes and tools must be developed and validated well in advance of launch</a:t>
            </a:r>
          </a:p>
          <a:p>
            <a:r>
              <a:rPr lang="en-US" dirty="0">
                <a:solidFill>
                  <a:schemeClr val="tx1"/>
                </a:solidFill>
              </a:rPr>
              <a:t>Key items to consider during design:</a:t>
            </a:r>
          </a:p>
          <a:p>
            <a:pPr lvl="1"/>
            <a:r>
              <a:rPr lang="en-US" dirty="0">
                <a:solidFill>
                  <a:schemeClr val="tx1"/>
                </a:solidFill>
              </a:rPr>
              <a:t>Orbit selection </a:t>
            </a:r>
          </a:p>
          <a:p>
            <a:pPr lvl="1"/>
            <a:r>
              <a:rPr lang="en-US" dirty="0">
                <a:solidFill>
                  <a:schemeClr val="tx1"/>
                </a:solidFill>
              </a:rPr>
              <a:t>Trackability</a:t>
            </a:r>
          </a:p>
          <a:p>
            <a:pPr lvl="1"/>
            <a:r>
              <a:rPr lang="en-US" dirty="0">
                <a:solidFill>
                  <a:schemeClr val="tx1"/>
                </a:solidFill>
              </a:rPr>
              <a:t>Deployment plan</a:t>
            </a:r>
          </a:p>
          <a:p>
            <a:pPr lvl="1"/>
            <a:r>
              <a:rPr lang="en-US" dirty="0">
                <a:solidFill>
                  <a:schemeClr val="tx1"/>
                </a:solidFill>
              </a:rPr>
              <a:t>Ephemeris generation process and tools</a:t>
            </a:r>
          </a:p>
          <a:p>
            <a:r>
              <a:rPr lang="en-US" dirty="0">
                <a:solidFill>
                  <a:schemeClr val="tx1"/>
                </a:solidFill>
              </a:rPr>
              <a:t>Lesson learned example:  </a:t>
            </a:r>
          </a:p>
          <a:p>
            <a:pPr lvl="1"/>
            <a:r>
              <a:rPr lang="en-US" dirty="0">
                <a:solidFill>
                  <a:schemeClr val="tx1"/>
                </a:solidFill>
              </a:rPr>
              <a:t>A NASA spacecraft assumed that two-line elements (TLEs) would be available from DOD for use as acquisition data for tracking radars. </a:t>
            </a:r>
          </a:p>
          <a:p>
            <a:pPr lvl="1"/>
            <a:r>
              <a:rPr lang="en-US" dirty="0">
                <a:solidFill>
                  <a:schemeClr val="tx1"/>
                </a:solidFill>
              </a:rPr>
              <a:t>After launch, it was discovered that the orbit was too low an inclination for DOD CA sensors to track and maintain it appropriately, so TLEs were not regularly available</a:t>
            </a:r>
          </a:p>
          <a:p>
            <a:pPr lvl="1"/>
            <a:r>
              <a:rPr lang="en-US" dirty="0">
                <a:solidFill>
                  <a:schemeClr val="tx1"/>
                </a:solidFill>
              </a:rPr>
              <a:t>This situation could have been prevented through pre-launch analysis</a:t>
            </a:r>
          </a:p>
          <a:p>
            <a:endParaRPr lang="en-US" dirty="0"/>
          </a:p>
        </p:txBody>
      </p:sp>
    </p:spTree>
    <p:extLst>
      <p:ext uri="{BB962C8B-B14F-4D97-AF65-F5344CB8AC3E}">
        <p14:creationId xmlns:p14="http://schemas.microsoft.com/office/powerpoint/2010/main" val="1984932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088" y="1268578"/>
            <a:ext cx="8839200" cy="5174458"/>
          </a:xfrm>
        </p:spPr>
        <p:txBody>
          <a:bodyPr>
            <a:normAutofit fontScale="92500"/>
          </a:bodyPr>
          <a:lstStyle/>
          <a:p>
            <a:r>
              <a:rPr lang="en-US" sz="2800" dirty="0"/>
              <a:t>Catalog of non-cooperatively/passively tracked objects used in CA includes only Earth-orbiting objects</a:t>
            </a:r>
          </a:p>
          <a:p>
            <a:r>
              <a:rPr lang="en-US" sz="2800" dirty="0"/>
              <a:t>Activity at Moon, Mars, and Libration points increasing risk of collision; screening of orbits in these regimes now needed</a:t>
            </a:r>
          </a:p>
          <a:p>
            <a:pPr lvl="1"/>
            <a:r>
              <a:rPr lang="en-US" sz="2400" dirty="0"/>
              <a:t>NASA MADCAP provides ephem-on-ephem screening for missions</a:t>
            </a:r>
          </a:p>
          <a:p>
            <a:pPr lvl="1"/>
            <a:r>
              <a:rPr lang="en-US" sz="2400" dirty="0"/>
              <a:t>Relies on sharing of data</a:t>
            </a:r>
          </a:p>
          <a:p>
            <a:pPr lvl="1"/>
            <a:r>
              <a:rPr lang="en-US" sz="2400" dirty="0"/>
              <a:t>Open to non-NASA entities</a:t>
            </a:r>
          </a:p>
          <a:p>
            <a:r>
              <a:rPr lang="en-US" sz="2800" dirty="0"/>
              <a:t>DoD developing cis-lunar catalog and screening capability</a:t>
            </a:r>
          </a:p>
          <a:p>
            <a:pPr lvl="1"/>
            <a:r>
              <a:rPr lang="en-US" sz="2400" dirty="0"/>
              <a:t>Requirements not yet defined</a:t>
            </a:r>
          </a:p>
          <a:p>
            <a:pPr lvl="1"/>
            <a:r>
              <a:rPr lang="en-US" sz="2400" dirty="0"/>
              <a:t>Implementation is still in early stages of development</a:t>
            </a:r>
          </a:p>
          <a:p>
            <a:r>
              <a:rPr lang="en-US" sz="2800" dirty="0">
                <a:effectLst/>
              </a:rPr>
              <a:t>NASA continues to work with DoD on beyond GEO SSA capabilities.</a:t>
            </a:r>
          </a:p>
        </p:txBody>
      </p:sp>
      <p:sp>
        <p:nvSpPr>
          <p:cNvPr id="3" name="Title 2"/>
          <p:cNvSpPr>
            <a:spLocks noGrp="1"/>
          </p:cNvSpPr>
          <p:nvPr>
            <p:ph type="title"/>
          </p:nvPr>
        </p:nvSpPr>
        <p:spPr/>
        <p:txBody>
          <a:bodyPr/>
          <a:lstStyle/>
          <a:p>
            <a:r>
              <a:rPr lang="en-US" dirty="0"/>
              <a:t>Cis-lunar CA</a:t>
            </a:r>
          </a:p>
        </p:txBody>
      </p:sp>
      <p:sp>
        <p:nvSpPr>
          <p:cNvPr id="4" name="Slide Number Placeholder 3"/>
          <p:cNvSpPr>
            <a:spLocks noGrp="1"/>
          </p:cNvSpPr>
          <p:nvPr>
            <p:ph type="sldNum" sz="quarter" idx="10"/>
          </p:nvPr>
        </p:nvSpPr>
        <p:spPr/>
        <p:txBody>
          <a:bodyPr/>
          <a:lstStyle/>
          <a:p>
            <a:fld id="{32D37674-C2EF-49DD-B547-2006DC0D39DB}" type="slidenum">
              <a:rPr lang="en-US" smtClean="0"/>
              <a:t>6</a:t>
            </a:fld>
            <a:endParaRPr lang="en-US" dirty="0"/>
          </a:p>
        </p:txBody>
      </p:sp>
    </p:spTree>
    <p:extLst>
      <p:ext uri="{BB962C8B-B14F-4D97-AF65-F5344CB8AC3E}">
        <p14:creationId xmlns:p14="http://schemas.microsoft.com/office/powerpoint/2010/main" val="1895538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A6A4392-DDEB-44E3-BCF1-958A1A4C90A2}"/>
              </a:ext>
            </a:extLst>
          </p:cNvPr>
          <p:cNvSpPr txBox="1"/>
          <p:nvPr/>
        </p:nvSpPr>
        <p:spPr>
          <a:xfrm>
            <a:off x="6051550" y="5873866"/>
            <a:ext cx="1836785" cy="369332"/>
          </a:xfrm>
          <a:prstGeom prst="rect">
            <a:avLst/>
          </a:prstGeom>
          <a:noFill/>
        </p:spPr>
        <p:txBody>
          <a:bodyPr wrap="none" rtlCol="0">
            <a:spAutoFit/>
          </a:bodyPr>
          <a:lstStyle/>
          <a:p>
            <a:r>
              <a:rPr lang="en-US" b="1" dirty="0"/>
              <a:t>NASA CA website</a:t>
            </a:r>
          </a:p>
        </p:txBody>
      </p:sp>
      <p:sp>
        <p:nvSpPr>
          <p:cNvPr id="9" name="TextBox 8">
            <a:extLst>
              <a:ext uri="{FF2B5EF4-FFF2-40B4-BE49-F238E27FC236}">
                <a16:creationId xmlns:a16="http://schemas.microsoft.com/office/drawing/2014/main" id="{CDA7136F-F69A-4EB5-B9D3-593FFDF4475D}"/>
              </a:ext>
            </a:extLst>
          </p:cNvPr>
          <p:cNvSpPr txBox="1"/>
          <p:nvPr/>
        </p:nvSpPr>
        <p:spPr>
          <a:xfrm>
            <a:off x="3343215" y="5870533"/>
            <a:ext cx="2247218" cy="369332"/>
          </a:xfrm>
          <a:prstGeom prst="rect">
            <a:avLst/>
          </a:prstGeom>
          <a:noFill/>
        </p:spPr>
        <p:txBody>
          <a:bodyPr wrap="none" rtlCol="0">
            <a:spAutoFit/>
          </a:bodyPr>
          <a:lstStyle/>
          <a:p>
            <a:r>
              <a:rPr lang="en-US" b="1" dirty="0"/>
              <a:t>CARA Tool Repository</a:t>
            </a:r>
          </a:p>
        </p:txBody>
      </p:sp>
      <p:sp>
        <p:nvSpPr>
          <p:cNvPr id="11" name="TextBox 10">
            <a:extLst>
              <a:ext uri="{FF2B5EF4-FFF2-40B4-BE49-F238E27FC236}">
                <a16:creationId xmlns:a16="http://schemas.microsoft.com/office/drawing/2014/main" id="{BE0FCD89-F4E9-49E2-9F96-BB3C38954E8A}"/>
              </a:ext>
            </a:extLst>
          </p:cNvPr>
          <p:cNvSpPr txBox="1"/>
          <p:nvPr/>
        </p:nvSpPr>
        <p:spPr>
          <a:xfrm>
            <a:off x="852062" y="5873866"/>
            <a:ext cx="2076594" cy="369332"/>
          </a:xfrm>
          <a:prstGeom prst="rect">
            <a:avLst/>
          </a:prstGeom>
          <a:noFill/>
        </p:spPr>
        <p:txBody>
          <a:bodyPr wrap="none" rtlCol="0">
            <a:spAutoFit/>
          </a:bodyPr>
          <a:lstStyle/>
          <a:p>
            <a:r>
              <a:rPr lang="en-US" b="1" dirty="0"/>
              <a:t>NASA CA Handbook</a:t>
            </a:r>
          </a:p>
        </p:txBody>
      </p:sp>
      <p:pic>
        <p:nvPicPr>
          <p:cNvPr id="12" name="Picture 11" descr="Qr code&#10;&#10;Description automatically generated">
            <a:extLst>
              <a:ext uri="{FF2B5EF4-FFF2-40B4-BE49-F238E27FC236}">
                <a16:creationId xmlns:a16="http://schemas.microsoft.com/office/drawing/2014/main" id="{2C2A1E40-7A4C-491B-8929-AACD1BD3033B}"/>
              </a:ext>
            </a:extLst>
          </p:cNvPr>
          <p:cNvPicPr>
            <a:picLocks noChangeAspect="1"/>
          </p:cNvPicPr>
          <p:nvPr/>
        </p:nvPicPr>
        <p:blipFill>
          <a:blip r:embed="rId2"/>
          <a:stretch>
            <a:fillRect/>
          </a:stretch>
        </p:blipFill>
        <p:spPr>
          <a:xfrm>
            <a:off x="3554912" y="4097377"/>
            <a:ext cx="1848610" cy="1848610"/>
          </a:xfrm>
          <a:prstGeom prst="rect">
            <a:avLst/>
          </a:prstGeom>
        </p:spPr>
      </p:pic>
      <p:pic>
        <p:nvPicPr>
          <p:cNvPr id="14" name="Picture 13" descr="Qr code Handbook&#10;&#10;Description automatically generated">
            <a:extLst>
              <a:ext uri="{FF2B5EF4-FFF2-40B4-BE49-F238E27FC236}">
                <a16:creationId xmlns:a16="http://schemas.microsoft.com/office/drawing/2014/main" id="{6CA0FC52-C53D-4CAF-8881-A91D628C0751}"/>
              </a:ext>
            </a:extLst>
          </p:cNvPr>
          <p:cNvPicPr>
            <a:picLocks noChangeAspect="1"/>
          </p:cNvPicPr>
          <p:nvPr/>
        </p:nvPicPr>
        <p:blipFill>
          <a:blip r:embed="rId3"/>
          <a:stretch>
            <a:fillRect/>
          </a:stretch>
        </p:blipFill>
        <p:spPr>
          <a:xfrm>
            <a:off x="948828" y="4111674"/>
            <a:ext cx="1848610" cy="1848610"/>
          </a:xfrm>
          <a:prstGeom prst="rect">
            <a:avLst/>
          </a:prstGeom>
        </p:spPr>
      </p:pic>
      <p:pic>
        <p:nvPicPr>
          <p:cNvPr id="8" name="Picture 7" descr="Qr code CARA Website&#10;&#10;Description automatically generated">
            <a:extLst>
              <a:ext uri="{FF2B5EF4-FFF2-40B4-BE49-F238E27FC236}">
                <a16:creationId xmlns:a16="http://schemas.microsoft.com/office/drawing/2014/main" id="{A46DCD69-8EF9-4FBB-9E53-1DA9F477962F}"/>
              </a:ext>
            </a:extLst>
          </p:cNvPr>
          <p:cNvPicPr>
            <a:picLocks noChangeAspect="1"/>
          </p:cNvPicPr>
          <p:nvPr/>
        </p:nvPicPr>
        <p:blipFill>
          <a:blip r:embed="rId4"/>
          <a:stretch>
            <a:fillRect/>
          </a:stretch>
        </p:blipFill>
        <p:spPr>
          <a:xfrm>
            <a:off x="5962038" y="4065553"/>
            <a:ext cx="1912258" cy="1912258"/>
          </a:xfrm>
          <a:prstGeom prst="rect">
            <a:avLst/>
          </a:prstGeom>
        </p:spPr>
      </p:pic>
      <p:sp>
        <p:nvSpPr>
          <p:cNvPr id="6" name="Content Placeholder 5">
            <a:extLst>
              <a:ext uri="{FF2B5EF4-FFF2-40B4-BE49-F238E27FC236}">
                <a16:creationId xmlns:a16="http://schemas.microsoft.com/office/drawing/2014/main" id="{C5002B78-8348-44E3-B2C8-3EAEC2CFC9ED}"/>
              </a:ext>
            </a:extLst>
          </p:cNvPr>
          <p:cNvSpPr>
            <a:spLocks noGrp="1"/>
          </p:cNvSpPr>
          <p:nvPr>
            <p:ph idx="1"/>
          </p:nvPr>
        </p:nvSpPr>
        <p:spPr>
          <a:xfrm>
            <a:off x="287383" y="1272212"/>
            <a:ext cx="8399417" cy="4650752"/>
          </a:xfrm>
        </p:spPr>
        <p:txBody>
          <a:bodyPr/>
          <a:lstStyle/>
          <a:p>
            <a:r>
              <a:rPr lang="en-US" dirty="0"/>
              <a:t>NASA is committed to refining and sharing appropriate best practices</a:t>
            </a:r>
          </a:p>
          <a:p>
            <a:pPr lvl="1"/>
            <a:r>
              <a:rPr lang="en-US" dirty="0"/>
              <a:t>Best practices document available to the public</a:t>
            </a:r>
          </a:p>
          <a:p>
            <a:pPr lvl="1"/>
            <a:r>
              <a:rPr lang="en-US" dirty="0"/>
              <a:t>NASA tool sets with test data available to the public</a:t>
            </a:r>
          </a:p>
          <a:p>
            <a:r>
              <a:rPr lang="en-US" dirty="0"/>
              <a:t>NASA spacecraft are required to follow best practices</a:t>
            </a:r>
          </a:p>
          <a:p>
            <a:pPr lvl="1"/>
            <a:r>
              <a:rPr lang="en-US" dirty="0"/>
              <a:t>Requirements documented in NPR 8079.1</a:t>
            </a:r>
          </a:p>
          <a:p>
            <a:r>
              <a:rPr lang="en-US" dirty="0"/>
              <a:t>Accompanying FAQ:  </a:t>
            </a:r>
            <a:r>
              <a:rPr lang="en-US" dirty="0">
                <a:hlinkClick r:id="rId5"/>
              </a:rPr>
              <a:t>https://www.nasa.gov/sites/default/files/atoms/files/faq-nid-and-hbk-collision-avoidance.pdf</a:t>
            </a:r>
            <a:endParaRPr lang="en-US" dirty="0"/>
          </a:p>
          <a:p>
            <a:endParaRPr lang="en-US" dirty="0"/>
          </a:p>
        </p:txBody>
      </p:sp>
      <p:sp>
        <p:nvSpPr>
          <p:cNvPr id="5" name="Title 4">
            <a:extLst>
              <a:ext uri="{FF2B5EF4-FFF2-40B4-BE49-F238E27FC236}">
                <a16:creationId xmlns:a16="http://schemas.microsoft.com/office/drawing/2014/main" id="{7B4DD793-BB29-49E8-BABB-364A9A99776D}"/>
              </a:ext>
            </a:extLst>
          </p:cNvPr>
          <p:cNvSpPr>
            <a:spLocks noGrp="1"/>
          </p:cNvSpPr>
          <p:nvPr>
            <p:ph type="title"/>
          </p:nvPr>
        </p:nvSpPr>
        <p:spPr/>
        <p:txBody>
          <a:bodyPr/>
          <a:lstStyle/>
          <a:p>
            <a:r>
              <a:rPr lang="en-US" dirty="0"/>
              <a:t>Resources</a:t>
            </a:r>
          </a:p>
        </p:txBody>
      </p:sp>
      <p:sp>
        <p:nvSpPr>
          <p:cNvPr id="4" name="Slide Number Placeholder 3">
            <a:extLst>
              <a:ext uri="{FF2B5EF4-FFF2-40B4-BE49-F238E27FC236}">
                <a16:creationId xmlns:a16="http://schemas.microsoft.com/office/drawing/2014/main" id="{2B71D95E-B4EF-4B86-8A4F-7D419CA3286F}"/>
              </a:ext>
            </a:extLst>
          </p:cNvPr>
          <p:cNvSpPr>
            <a:spLocks noGrp="1"/>
          </p:cNvSpPr>
          <p:nvPr>
            <p:ph type="sldNum" sz="quarter" idx="10"/>
          </p:nvPr>
        </p:nvSpPr>
        <p:spPr>
          <a:xfrm>
            <a:off x="6457950" y="6356350"/>
            <a:ext cx="2057400" cy="365125"/>
          </a:xfrm>
        </p:spPr>
        <p:txBody>
          <a:bodyPr/>
          <a:lstStyle/>
          <a:p>
            <a:fld id="{32D37674-C2EF-49DD-B547-2006DC0D39DB}" type="slidenum">
              <a:rPr lang="en-US" smtClean="0"/>
              <a:t>7</a:t>
            </a:fld>
            <a:endParaRPr lang="en-US" dirty="0"/>
          </a:p>
        </p:txBody>
      </p:sp>
    </p:spTree>
    <p:extLst>
      <p:ext uri="{BB962C8B-B14F-4D97-AF65-F5344CB8AC3E}">
        <p14:creationId xmlns:p14="http://schemas.microsoft.com/office/powerpoint/2010/main" val="3358093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ASA.gif" descr="/Users/kgammage/Documents/CustomerWork/Meatballs/NASA.gif">
            <a:extLst>
              <a:ext uri="{FF2B5EF4-FFF2-40B4-BE49-F238E27FC236}">
                <a16:creationId xmlns:a16="http://schemas.microsoft.com/office/drawing/2014/main" id="{9E60C1DA-D642-0648-A514-883083268256}"/>
              </a:ext>
            </a:extLst>
          </p:cNvPr>
          <p:cNvPicPr>
            <a:picLocks noChangeAspect="1"/>
          </p:cNvPicPr>
          <p:nvPr/>
        </p:nvPicPr>
        <p:blipFill>
          <a:blip r:embed="rId2" r:link="rId3"/>
          <a:stretch>
            <a:fillRect/>
          </a:stretch>
        </p:blipFill>
        <p:spPr>
          <a:xfrm>
            <a:off x="3313986" y="2347108"/>
            <a:ext cx="2516027" cy="2163783"/>
          </a:xfrm>
          <a:prstGeom prst="rect">
            <a:avLst/>
          </a:prstGeom>
        </p:spPr>
      </p:pic>
      <p:sp>
        <p:nvSpPr>
          <p:cNvPr id="4" name="Title 2">
            <a:extLst>
              <a:ext uri="{FF2B5EF4-FFF2-40B4-BE49-F238E27FC236}">
                <a16:creationId xmlns:a16="http://schemas.microsoft.com/office/drawing/2014/main" id="{620E7916-502D-410A-96A5-4D942D5F7C48}"/>
              </a:ext>
            </a:extLst>
          </p:cNvPr>
          <p:cNvSpPr txBox="1">
            <a:spLocks/>
          </p:cNvSpPr>
          <p:nvPr/>
        </p:nvSpPr>
        <p:spPr>
          <a:xfrm>
            <a:off x="457200" y="208130"/>
            <a:ext cx="8229600" cy="1143000"/>
          </a:xfrm>
          <a:prstGeom prst="rect">
            <a:avLst/>
          </a:prstGeom>
        </p:spPr>
        <p:txBody>
          <a:bodyPr/>
          <a:lst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mj-lt"/>
                <a:ea typeface="+mj-ea"/>
                <a:cs typeface="Arial"/>
              </a:defRPr>
            </a:lvl1pPr>
          </a:lstStyle>
          <a:p>
            <a:r>
              <a:rPr lang="en-US" dirty="0"/>
              <a:t>Questions?</a:t>
            </a:r>
          </a:p>
        </p:txBody>
      </p:sp>
    </p:spTree>
    <p:extLst>
      <p:ext uri="{BB962C8B-B14F-4D97-AF65-F5344CB8AC3E}">
        <p14:creationId xmlns:p14="http://schemas.microsoft.com/office/powerpoint/2010/main" val="3149216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69080</TotalTime>
  <Words>771</Words>
  <Application>Microsoft Office PowerPoint</Application>
  <PresentationFormat>On-screen Show (4:3)</PresentationFormat>
  <Paragraphs>86</Paragraphs>
  <Slides>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Century Gothic</vt:lpstr>
      <vt:lpstr>Office Theme</vt:lpstr>
      <vt:lpstr>Conjunction Assessment NASA Best Practices</vt:lpstr>
      <vt:lpstr>Satellite Conjunction Assessment: Basics</vt:lpstr>
      <vt:lpstr>Conjunction Assessment Trends: Situation is Getting Worse!</vt:lpstr>
      <vt:lpstr>Conjunction Assessment: Basic Definitions and Responsibilities</vt:lpstr>
      <vt:lpstr>Spacecraft Design Considerations</vt:lpstr>
      <vt:lpstr>Cis-lunar CA</vt:lpstr>
      <vt:lpstr>Resources</vt:lpstr>
      <vt:lpstr>PowerPoint Presentation</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Newman, Lauri K. (HQ-DA000)</cp:lastModifiedBy>
  <cp:revision>687</cp:revision>
  <dcterms:created xsi:type="dcterms:W3CDTF">2013-01-29T13:50:35Z</dcterms:created>
  <dcterms:modified xsi:type="dcterms:W3CDTF">2023-07-27T16:59:08Z</dcterms:modified>
</cp:coreProperties>
</file>