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713" r:id="rId1"/>
  </p:sldMasterIdLst>
  <p:notesMasterIdLst>
    <p:notesMasterId r:id="rId24"/>
  </p:notesMasterIdLst>
  <p:handoutMasterIdLst>
    <p:handoutMasterId r:id="rId25"/>
  </p:handoutMasterIdLst>
  <p:sldIdLst>
    <p:sldId id="310" r:id="rId2"/>
    <p:sldId id="1661" r:id="rId3"/>
    <p:sldId id="1675" r:id="rId4"/>
    <p:sldId id="492" r:id="rId5"/>
    <p:sldId id="1648" r:id="rId6"/>
    <p:sldId id="1673" r:id="rId7"/>
    <p:sldId id="15764" r:id="rId8"/>
    <p:sldId id="495" r:id="rId9"/>
    <p:sldId id="496" r:id="rId10"/>
    <p:sldId id="513" r:id="rId11"/>
    <p:sldId id="1686" r:id="rId12"/>
    <p:sldId id="1677" r:id="rId13"/>
    <p:sldId id="1687" r:id="rId14"/>
    <p:sldId id="1688" r:id="rId15"/>
    <p:sldId id="1678" r:id="rId16"/>
    <p:sldId id="373" r:id="rId17"/>
    <p:sldId id="1680" r:id="rId18"/>
    <p:sldId id="1681" r:id="rId19"/>
    <p:sldId id="1682" r:id="rId20"/>
    <p:sldId id="1683" r:id="rId21"/>
    <p:sldId id="1703" r:id="rId22"/>
    <p:sldId id="15769" r:id="rId2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EC0"/>
    <a:srgbClr val="57D3FF"/>
    <a:srgbClr val="FFFFCC"/>
    <a:srgbClr val="F9FA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96CA97-B965-4AF4-AB46-0C7B9017CAAE}" v="348" dt="2023-07-27T16:47:39.3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8105" autoAdjust="0"/>
    <p:restoredTop sz="93909" autoAdjust="0"/>
  </p:normalViewPr>
  <p:slideViewPr>
    <p:cSldViewPr snapToGrid="0">
      <p:cViewPr varScale="1">
        <p:scale>
          <a:sx n="103" d="100"/>
          <a:sy n="103" d="100"/>
        </p:scale>
        <p:origin x="648" y="114"/>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DA672785-AF9B-42C9-933B-71B326311776}" type="datetimeFigureOut">
              <a:rPr lang="en-US" smtClean="0"/>
              <a:t>7/27/2023</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AD6D9C64-D665-44E9-8B28-7A65E44023C4}" type="slidenum">
              <a:rPr lang="en-US" smtClean="0"/>
              <a:t>‹#›</a:t>
            </a:fld>
            <a:endParaRPr lang="en-US"/>
          </a:p>
        </p:txBody>
      </p:sp>
    </p:spTree>
    <p:extLst>
      <p:ext uri="{BB962C8B-B14F-4D97-AF65-F5344CB8AC3E}">
        <p14:creationId xmlns:p14="http://schemas.microsoft.com/office/powerpoint/2010/main" val="8295426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9C86F67-3193-44CA-A307-16108AA8019A}" type="datetimeFigureOut">
              <a:rPr lang="en-US" smtClean="0"/>
              <a:t>7/27/2023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0D9A577-177E-406A-BAA8-F14760221DA4}" type="slidenum">
              <a:rPr lang="en-US" smtClean="0"/>
              <a:t>‹#›</a:t>
            </a:fld>
            <a:endParaRPr lang="en-US"/>
          </a:p>
        </p:txBody>
      </p:sp>
    </p:spTree>
    <p:extLst>
      <p:ext uri="{BB962C8B-B14F-4D97-AF65-F5344CB8AC3E}">
        <p14:creationId xmlns:p14="http://schemas.microsoft.com/office/powerpoint/2010/main" val="3798276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gn="l"/>
            <a:r>
              <a:rPr lang="en-US" sz="1400" b="1" dirty="0">
                <a:solidFill>
                  <a:srgbClr val="FF0000"/>
                </a:solidFill>
              </a:rPr>
              <a:t>Ralph</a:t>
            </a:r>
            <a:endParaRPr lang="en-US" sz="1400" b="1" i="1" dirty="0">
              <a:solidFill>
                <a:srgbClr val="FFFF00"/>
              </a:solidFill>
            </a:endParaRPr>
          </a:p>
          <a:p>
            <a:pPr algn="l"/>
            <a:r>
              <a:rPr lang="en-US" sz="1400" b="1" i="1" dirty="0">
                <a:solidFill>
                  <a:srgbClr val="FFFF00"/>
                </a:solidFill>
              </a:rPr>
              <a:t>Ensure Food System Security on Long Duration Missions  Beyond Low Earth Orbit (LEO)</a:t>
            </a:r>
            <a:endParaRPr lang="en-US" b="1" dirty="0">
              <a:solidFill>
                <a:schemeClr val="bg1"/>
              </a:solidFill>
            </a:endParaRPr>
          </a:p>
          <a:p>
            <a:pPr marL="285750" indent="-285750">
              <a:buFont typeface="Arial" panose="020B0604020202020204" pitchFamily="34" charset="0"/>
              <a:buChar char="•"/>
            </a:pPr>
            <a:r>
              <a:rPr lang="en-US" sz="1200" b="0" i="1" dirty="0">
                <a:solidFill>
                  <a:schemeClr val="bg1"/>
                </a:solidFill>
              </a:rPr>
              <a:t>Food and nutrition are the first line of defense for crew health and performance</a:t>
            </a:r>
            <a:endParaRPr lang="en-US" sz="1200" b="0" dirty="0">
              <a:solidFill>
                <a:schemeClr val="bg1"/>
              </a:solidFill>
            </a:endParaRPr>
          </a:p>
          <a:p>
            <a:pPr marL="285750" indent="-285750">
              <a:buFont typeface="Arial" panose="020B0604020202020204" pitchFamily="34" charset="0"/>
              <a:buChar char="•"/>
            </a:pPr>
            <a:r>
              <a:rPr lang="en-US" sz="1200" b="0" dirty="0">
                <a:solidFill>
                  <a:schemeClr val="bg1"/>
                </a:solidFill>
              </a:rPr>
              <a:t>Provide safe, nutritious and acceptable fresh food </a:t>
            </a:r>
          </a:p>
          <a:p>
            <a:pPr marL="285750" indent="-285750">
              <a:buFont typeface="Arial" panose="020B0604020202020204" pitchFamily="34" charset="0"/>
              <a:buChar char="•"/>
            </a:pPr>
            <a:r>
              <a:rPr lang="en-US" sz="1200" b="0" dirty="0">
                <a:solidFill>
                  <a:schemeClr val="bg1"/>
                </a:solidFill>
              </a:rPr>
              <a:t>Add variety to crew diet</a:t>
            </a:r>
          </a:p>
          <a:p>
            <a:pPr marL="285750" indent="-285750">
              <a:buFont typeface="Arial" panose="020B0604020202020204" pitchFamily="34" charset="0"/>
              <a:buChar char="•"/>
            </a:pPr>
            <a:r>
              <a:rPr lang="en-US" sz="1200" b="0" dirty="0">
                <a:solidFill>
                  <a:schemeClr val="bg1"/>
                </a:solidFill>
              </a:rPr>
              <a:t>Enhance morale</a:t>
            </a:r>
          </a:p>
          <a:p>
            <a:r>
              <a:rPr lang="en-US" sz="1200" dirty="0">
                <a:solidFill>
                  <a:srgbClr val="92D050"/>
                </a:solidFill>
              </a:rPr>
              <a:t>* Food security is the condition in which crew have continuous access to sufficient safe and nutritious food which meets both their dietary needs and food preferences in order to maintain peak health and performance. </a:t>
            </a:r>
          </a:p>
          <a:p>
            <a:pPr marL="0" indent="0">
              <a:buFont typeface="Arial" panose="020B0604020202020204" pitchFamily="34" charset="0"/>
              <a:buNone/>
            </a:pPr>
            <a:endParaRPr lang="en-US" sz="1200" b="0" dirty="0">
              <a:solidFill>
                <a:schemeClr val="bg1"/>
              </a:solidFill>
            </a:endParaRPr>
          </a:p>
          <a:p>
            <a:r>
              <a:rPr lang="en-US" sz="1600" b="1" i="1" dirty="0">
                <a:solidFill>
                  <a:srgbClr val="FFFF00"/>
                </a:solidFill>
              </a:rPr>
              <a:t>Nutrient Supplementation of the Prepackaged Food System - Needed for: Deep Space Transport</a:t>
            </a:r>
          </a:p>
          <a:p>
            <a:pPr marL="285750" indent="-285750">
              <a:buFont typeface="Arial" panose="020B0604020202020204" pitchFamily="34" charset="0"/>
              <a:buChar char="•"/>
            </a:pPr>
            <a:r>
              <a:rPr lang="en-US" sz="1200" b="0" dirty="0">
                <a:solidFill>
                  <a:schemeClr val="bg1"/>
                </a:solidFill>
              </a:rPr>
              <a:t>Fresh produce supplements vitamins (B</a:t>
            </a:r>
            <a:r>
              <a:rPr lang="en-US" sz="1200" b="0" baseline="-25000" dirty="0">
                <a:solidFill>
                  <a:schemeClr val="bg1"/>
                </a:solidFill>
              </a:rPr>
              <a:t>1</a:t>
            </a:r>
            <a:r>
              <a:rPr lang="en-US" sz="1200" b="0" dirty="0">
                <a:solidFill>
                  <a:schemeClr val="bg1"/>
                </a:solidFill>
              </a:rPr>
              <a:t>, K, C) and bioactive compounds that degrade in the stored food system on multi-year exploration missions</a:t>
            </a:r>
          </a:p>
          <a:p>
            <a:pPr marL="285750" indent="-285750">
              <a:buFont typeface="Arial" panose="020B0604020202020204" pitchFamily="34" charset="0"/>
              <a:buChar char="•"/>
            </a:pPr>
            <a:r>
              <a:rPr lang="en-US" sz="1200" b="0" dirty="0">
                <a:solidFill>
                  <a:schemeClr val="bg1"/>
                </a:solidFill>
              </a:rPr>
              <a:t>“Pick-and-Eat” crops that require no processing and minimal preparation will provide variety, customization, and psychological appeal</a:t>
            </a:r>
          </a:p>
          <a:p>
            <a:pPr marL="285750" indent="-285750">
              <a:buFont typeface="Arial" panose="020B0604020202020204" pitchFamily="34" charset="0"/>
              <a:buChar char="•"/>
            </a:pPr>
            <a:r>
              <a:rPr lang="en-US" sz="1200" b="0" dirty="0">
                <a:solidFill>
                  <a:schemeClr val="bg1"/>
                </a:solidFill>
              </a:rPr>
              <a:t>Enable testing and demonstration of dependable crop production before reliance on system.</a:t>
            </a:r>
          </a:p>
          <a:p>
            <a:pPr marL="285750" indent="-285750">
              <a:buFont typeface="Arial" panose="020B0604020202020204" pitchFamily="34" charset="0"/>
              <a:buChar char="•"/>
            </a:pPr>
            <a:r>
              <a:rPr lang="en-US" sz="1200" b="0" dirty="0">
                <a:solidFill>
                  <a:schemeClr val="bg1"/>
                </a:solidFill>
              </a:rPr>
              <a:t>Limiting factors are vehicle resources mass, power, volume, water, air, crew time</a:t>
            </a:r>
          </a:p>
          <a:p>
            <a:r>
              <a:rPr lang="en-US" sz="1200" b="0" dirty="0">
                <a:solidFill>
                  <a:schemeClr val="bg1"/>
                </a:solidFill>
              </a:rPr>
              <a:t>     </a:t>
            </a:r>
          </a:p>
          <a:p>
            <a:pPr algn="l"/>
            <a:r>
              <a:rPr lang="en-US" sz="2800" b="1" i="1" dirty="0">
                <a:solidFill>
                  <a:srgbClr val="FFFF00"/>
                </a:solidFill>
              </a:rPr>
              <a:t>Caloric Replacement to Facilitate Earth Independence - Needed for: Long duration Surface missions on the Moon and Mars</a:t>
            </a:r>
            <a:endParaRPr lang="en-US" sz="2000" b="1" dirty="0">
              <a:solidFill>
                <a:schemeClr val="bg1"/>
              </a:solidFill>
            </a:endParaRPr>
          </a:p>
          <a:p>
            <a:pPr marL="342900" lvl="1" indent="-333375">
              <a:buFont typeface="Arial" charset="0"/>
              <a:buChar char="•"/>
            </a:pPr>
            <a:r>
              <a:rPr lang="en-US" sz="2000" b="0" dirty="0">
                <a:solidFill>
                  <a:schemeClr val="bg1"/>
                </a:solidFill>
              </a:rPr>
              <a:t>Reduce up-mass associated with pre-packaged food</a:t>
            </a:r>
          </a:p>
          <a:p>
            <a:pPr marL="342900" indent="-342900">
              <a:buFont typeface="Arial" panose="020B0604020202020204" pitchFamily="34" charset="0"/>
              <a:buChar char="•"/>
            </a:pPr>
            <a:r>
              <a:rPr lang="en-US" sz="2000" b="0" dirty="0">
                <a:solidFill>
                  <a:schemeClr val="bg1"/>
                </a:solidFill>
              </a:rPr>
              <a:t>In addition to “pick and eat” crops, include staple crops that require processing and preparation </a:t>
            </a:r>
          </a:p>
          <a:p>
            <a:pPr marL="342900" indent="-342900">
              <a:buFont typeface="Arial" panose="020B0604020202020204" pitchFamily="34" charset="0"/>
              <a:buChar char="•"/>
            </a:pPr>
            <a:r>
              <a:rPr lang="en-US" sz="2000" b="0" dirty="0">
                <a:solidFill>
                  <a:schemeClr val="bg1"/>
                </a:solidFill>
              </a:rPr>
              <a:t>Bioregenerative capability will be required for long duration surface missions</a:t>
            </a:r>
          </a:p>
        </p:txBody>
      </p:sp>
      <p:sp>
        <p:nvSpPr>
          <p:cNvPr id="4" name="Slide Number Placeholder 3"/>
          <p:cNvSpPr>
            <a:spLocks noGrp="1"/>
          </p:cNvSpPr>
          <p:nvPr>
            <p:ph type="sldNum" sz="quarter" idx="5"/>
          </p:nvPr>
        </p:nvSpPr>
        <p:spPr/>
        <p:txBody>
          <a:bodyPr/>
          <a:lstStyle/>
          <a:p>
            <a:fld id="{DABF1B26-EAA3-44D1-82F2-5B6675C75BE0}" type="slidenum">
              <a:rPr lang="en-US" smtClean="0"/>
              <a:t>2</a:t>
            </a:fld>
            <a:endParaRPr lang="en-US"/>
          </a:p>
        </p:txBody>
      </p:sp>
    </p:spTree>
    <p:extLst>
      <p:ext uri="{BB962C8B-B14F-4D97-AF65-F5344CB8AC3E}">
        <p14:creationId xmlns:p14="http://schemas.microsoft.com/office/powerpoint/2010/main" val="3530398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b="1" noProof="0" dirty="0">
              <a:solidFill>
                <a:srgbClr val="FF0000"/>
              </a:solidFill>
            </a:endParaRPr>
          </a:p>
          <a:p>
            <a:pPr marL="171450" indent="-171450">
              <a:buFont typeface="Arial" panose="020B0604020202020204" pitchFamily="34" charset="0"/>
              <a:buChar char="•"/>
            </a:pPr>
            <a:r>
              <a:rPr lang="en-US" b="0" noProof="0" dirty="0">
                <a:solidFill>
                  <a:srgbClr val="FF0000"/>
                </a:solidFill>
              </a:rPr>
              <a:t>Veggie and the Advanced Plant Habitat</a:t>
            </a:r>
            <a:endParaRPr lang="fr-FR" b="0" noProof="0" dirty="0"/>
          </a:p>
        </p:txBody>
      </p:sp>
      <p:sp>
        <p:nvSpPr>
          <p:cNvPr id="4" name="Slide Number Placeholder 3"/>
          <p:cNvSpPr>
            <a:spLocks noGrp="1"/>
          </p:cNvSpPr>
          <p:nvPr>
            <p:ph type="sldNum" sz="quarter" idx="5"/>
          </p:nvPr>
        </p:nvSpPr>
        <p:spPr/>
        <p:txBody>
          <a:bodyPr/>
          <a:lstStyle/>
          <a:p>
            <a:fld id="{DABF1B26-EAA3-44D1-82F2-5B6675C75BE0}" type="slidenum">
              <a:rPr lang="en-US" smtClean="0"/>
              <a:t>5</a:t>
            </a:fld>
            <a:endParaRPr lang="en-US" dirty="0"/>
          </a:p>
        </p:txBody>
      </p:sp>
    </p:spTree>
    <p:extLst>
      <p:ext uri="{BB962C8B-B14F-4D97-AF65-F5344CB8AC3E}">
        <p14:creationId xmlns:p14="http://schemas.microsoft.com/office/powerpoint/2010/main" val="1028649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55C316-9561-4093-B120-1B77699CA43F}"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483739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9A577-177E-406A-BAA8-F14760221DA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3858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9A577-177E-406A-BAA8-F14760221DA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6113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F5F872B-96A7-4DE0-ABC2-9EC48AA82A66}" type="slidenum">
              <a:rPr lang="en-US" smtClean="0"/>
              <a:t>14</a:t>
            </a:fld>
            <a:endParaRPr lang="en-US"/>
          </a:p>
        </p:txBody>
      </p:sp>
    </p:spTree>
    <p:extLst>
      <p:ext uri="{BB962C8B-B14F-4D97-AF65-F5344CB8AC3E}">
        <p14:creationId xmlns:p14="http://schemas.microsoft.com/office/powerpoint/2010/main" val="4238678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D9A577-177E-406A-BAA8-F14760221DA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8632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104AD-E1D1-4658-96BD-08ED91B3764D}"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995130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E0013C-D545-47E3-BAF4-37DF4B045225}" type="datetime1">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285684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04E620-1400-4E15-AE91-86E5554227BD}" type="datetime1">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67551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D7DF27-8FEE-475B-89A6-8F0976E3EFEF}" type="datetime1">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469049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19D34C-2050-40A9-A44D-C41C95BDB702}" type="datetime1">
              <a:rPr lang="en-US" smtClean="0"/>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962720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0162EE-9C24-4DB1-82D0-B319A631F4D8}" type="datetime1">
              <a:rPr lang="en-US" smtClean="0"/>
              <a:t>7/27/2023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563751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92CE9F-4211-43B6-994A-4DB8798D7A3B}" type="datetime1">
              <a:rPr lang="en-US" smtClean="0"/>
              <a:t>7/27/2023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70496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A9E02F-94AA-46B8-A4A5-F87F2491D8B3}" type="datetime1">
              <a:rPr lang="en-US" smtClean="0"/>
              <a:t>7/27/2023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833999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907E97-FB6A-4851-8906-8F7E9DC82F63}" type="datetime1">
              <a:rPr lang="en-US" smtClean="0"/>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56935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BCCA1B-D3D7-4C70-A4F3-6CDCC3EAA8BA}" type="datetime1">
              <a:rPr lang="en-US" smtClean="0"/>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064483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F597D7-4456-4843-8268-635A5A08E21A}" type="datetime1">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557859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9A0CCF-8C46-4AEE-80AE-E8100FD61057}" type="datetime1">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388172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B7013-D195-4F6B-8BEF-0D70CCECF0D9}" type="datetime1">
              <a:rPr lang="en-US" smtClean="0"/>
              <a:t>7/27/2023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04FCE3-98A4-4385-9FA0-D7D495E5CB61}" type="slidenum">
              <a:rPr lang="en-US" smtClean="0"/>
              <a:t>‹#›</a:t>
            </a:fld>
            <a:endParaRPr lang="en-US"/>
          </a:p>
        </p:txBody>
      </p:sp>
    </p:spTree>
    <p:extLst>
      <p:ext uri="{BB962C8B-B14F-4D97-AF65-F5344CB8AC3E}">
        <p14:creationId xmlns:p14="http://schemas.microsoft.com/office/powerpoint/2010/main" val="3238702228"/>
      </p:ext>
    </p:extLst>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23.WMF"/><Relationship Id="rId13" Type="http://schemas.openxmlformats.org/officeDocument/2006/relationships/image" Target="../media/image28.PNG"/><Relationship Id="rId3" Type="http://schemas.openxmlformats.org/officeDocument/2006/relationships/image" Target="../media/image18.jpeg"/><Relationship Id="rId7" Type="http://schemas.openxmlformats.org/officeDocument/2006/relationships/image" Target="../media/image22.WMF"/><Relationship Id="rId12" Type="http://schemas.openxmlformats.org/officeDocument/2006/relationships/image" Target="../media/image27.WMF"/><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1.WMF"/><Relationship Id="rId11" Type="http://schemas.openxmlformats.org/officeDocument/2006/relationships/image" Target="../media/image26.WMF"/><Relationship Id="rId5" Type="http://schemas.openxmlformats.org/officeDocument/2006/relationships/image" Target="../media/image20.emf"/><Relationship Id="rId10" Type="http://schemas.openxmlformats.org/officeDocument/2006/relationships/image" Target="../media/image25.WMF"/><Relationship Id="rId4" Type="http://schemas.openxmlformats.org/officeDocument/2006/relationships/image" Target="../media/image19.emf"/><Relationship Id="rId9" Type="http://schemas.openxmlformats.org/officeDocument/2006/relationships/image" Target="../media/image24.WMF"/><Relationship Id="rId14" Type="http://schemas.openxmlformats.org/officeDocument/2006/relationships/image" Target="../media/image29.emf"/></Relationships>
</file>

<file path=ppt/slides/_rels/slide8.xml.rels><?xml version="1.0" encoding="UTF-8" standalone="yes"?>
<Relationships xmlns="http://schemas.openxmlformats.org/package/2006/relationships"><Relationship Id="rId3" Type="http://schemas.openxmlformats.org/officeDocument/2006/relationships/image" Target="../media/image31.WMF"/><Relationship Id="rId7" Type="http://schemas.openxmlformats.org/officeDocument/2006/relationships/image" Target="../media/image35.WMF"/><Relationship Id="rId2" Type="http://schemas.openxmlformats.org/officeDocument/2006/relationships/image" Target="../media/image30.WMF"/><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image" Target="../media/image37.png"/><Relationship Id="rId7" Type="http://schemas.openxmlformats.org/officeDocument/2006/relationships/image" Target="../media/image39.jpeg"/><Relationship Id="rId2" Type="http://schemas.openxmlformats.org/officeDocument/2006/relationships/image" Target="../media/image36.png"/><Relationship Id="rId1" Type="http://schemas.openxmlformats.org/officeDocument/2006/relationships/slideLayout" Target="../slideLayouts/slideLayout6.xml"/><Relationship Id="rId6" Type="http://schemas.openxmlformats.org/officeDocument/2006/relationships/image" Target="../media/image31.WMF"/><Relationship Id="rId5" Type="http://schemas.openxmlformats.org/officeDocument/2006/relationships/image" Target="../media/image38.png"/><Relationship Id="rId10"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40.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43.tiff"/></Relationships>
</file>

<file path=ppt/slides/_rels/slide1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3397137" y="1650023"/>
            <a:ext cx="8464818" cy="1773589"/>
          </a:xfrm>
        </p:spPr>
        <p:txBody>
          <a:bodyPr>
            <a:noAutofit/>
          </a:bodyPr>
          <a:lstStyle/>
          <a:p>
            <a:pPr algn="ctr"/>
            <a:r>
              <a:rPr lang="en-US" sz="5400" b="1" dirty="0">
                <a:solidFill>
                  <a:srgbClr val="57D3FF"/>
                </a:solidFill>
              </a:rPr>
              <a:t>Space Crop Production Challenges</a:t>
            </a:r>
            <a:br>
              <a:rPr lang="en-US" sz="5400" b="1" dirty="0">
                <a:solidFill>
                  <a:srgbClr val="57D3FF"/>
                </a:solidFill>
              </a:rPr>
            </a:br>
            <a:endParaRPr lang="en-US" sz="5400" b="1" dirty="0">
              <a:solidFill>
                <a:srgbClr val="57D3FF"/>
              </a:solidFill>
            </a:endParaRPr>
          </a:p>
        </p:txBody>
      </p:sp>
      <p:sp>
        <p:nvSpPr>
          <p:cNvPr id="4" name="Subtitle 2"/>
          <p:cNvSpPr txBox="1">
            <a:spLocks/>
          </p:cNvSpPr>
          <p:nvPr/>
        </p:nvSpPr>
        <p:spPr>
          <a:xfrm>
            <a:off x="4583468" y="3587635"/>
            <a:ext cx="6092156" cy="1492125"/>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a:solidFill>
                  <a:srgbClr val="00B0F0"/>
                </a:solidFill>
              </a:rPr>
              <a:t>Gioia D. Massa</a:t>
            </a:r>
          </a:p>
          <a:p>
            <a:pPr marL="0" indent="0" algn="ctr">
              <a:buNone/>
            </a:pPr>
            <a:r>
              <a:rPr lang="en-US" sz="2400" dirty="0">
                <a:solidFill>
                  <a:srgbClr val="00B0F0"/>
                </a:solidFill>
              </a:rPr>
              <a:t>Exploration Research &amp; Technology Programs</a:t>
            </a:r>
          </a:p>
          <a:p>
            <a:pPr marL="0" indent="0" algn="ctr">
              <a:buNone/>
            </a:pPr>
            <a:r>
              <a:rPr lang="en-US" sz="2400" dirty="0">
                <a:solidFill>
                  <a:srgbClr val="00B0F0"/>
                </a:solidFill>
              </a:rPr>
              <a:t>NASA, Kennedy Space Center</a:t>
            </a:r>
          </a:p>
          <a:p>
            <a:pPr marL="0" indent="0" algn="ctr">
              <a:buNone/>
            </a:pPr>
            <a:endParaRPr lang="en-US" sz="3600" dirty="0">
              <a:solidFill>
                <a:srgbClr val="00B0F0"/>
              </a:solidFill>
            </a:endParaRPr>
          </a:p>
          <a:p>
            <a:pPr marL="0" indent="0" algn="ctr">
              <a:buNone/>
            </a:pPr>
            <a:endParaRPr lang="en-US" sz="3600" dirty="0">
              <a:solidFill>
                <a:srgbClr val="00B0F0"/>
              </a:solidFill>
            </a:endParaRPr>
          </a:p>
          <a:p>
            <a:pPr marL="0" indent="0" algn="ctr">
              <a:buNone/>
            </a:pPr>
            <a:endParaRPr lang="en-US" sz="3600" dirty="0"/>
          </a:p>
        </p:txBody>
      </p:sp>
      <p:pic>
        <p:nvPicPr>
          <p:cNvPr id="5" name="Picture 4" descr="A picture containing text&#10;&#10;Description automatically generated">
            <a:extLst>
              <a:ext uri="{FF2B5EF4-FFF2-40B4-BE49-F238E27FC236}">
                <a16:creationId xmlns:a16="http://schemas.microsoft.com/office/drawing/2014/main" id="{2778EE6C-EF33-3B2E-BCC7-6665759B7F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29788"/>
            <a:ext cx="3392632" cy="5428211"/>
          </a:xfrm>
          <a:prstGeom prst="rect">
            <a:avLst/>
          </a:prstGeom>
        </p:spPr>
      </p:pic>
      <p:sp>
        <p:nvSpPr>
          <p:cNvPr id="6" name="TextBox 5">
            <a:extLst>
              <a:ext uri="{FF2B5EF4-FFF2-40B4-BE49-F238E27FC236}">
                <a16:creationId xmlns:a16="http://schemas.microsoft.com/office/drawing/2014/main" id="{7C932EC0-741F-EF7A-4C2A-321A3D908DB2}"/>
              </a:ext>
            </a:extLst>
          </p:cNvPr>
          <p:cNvSpPr txBox="1"/>
          <p:nvPr/>
        </p:nvSpPr>
        <p:spPr>
          <a:xfrm>
            <a:off x="4498112" y="5840961"/>
            <a:ext cx="6262868" cy="646331"/>
          </a:xfrm>
          <a:prstGeom prst="rect">
            <a:avLst/>
          </a:prstGeom>
          <a:noFill/>
        </p:spPr>
        <p:txBody>
          <a:bodyPr wrap="none" rtlCol="0">
            <a:spAutoFit/>
          </a:bodyPr>
          <a:lstStyle/>
          <a:p>
            <a:pPr algn="ctr"/>
            <a:r>
              <a:rPr lang="en-US" sz="1800" i="1" dirty="0">
                <a:effectLst/>
                <a:latin typeface="Calibri" panose="020F0502020204030204" pitchFamily="34" charset="0"/>
                <a:ea typeface="Yu Gothic" panose="020B0400000000000000" pitchFamily="34" charset="-128"/>
              </a:rPr>
              <a:t>Plant </a:t>
            </a:r>
            <a:r>
              <a:rPr lang="en-US" sz="1800" i="1" dirty="0" err="1">
                <a:effectLst/>
                <a:latin typeface="Calibri" panose="020F0502020204030204" pitchFamily="34" charset="0"/>
                <a:ea typeface="Yu Gothic" panose="020B0400000000000000" pitchFamily="34" charset="-128"/>
              </a:rPr>
              <a:t>SynBio</a:t>
            </a:r>
            <a:r>
              <a:rPr lang="en-US" sz="1800" i="1" dirty="0">
                <a:effectLst/>
                <a:latin typeface="Calibri" panose="020F0502020204030204" pitchFamily="34" charset="0"/>
                <a:ea typeface="Yu Gothic" panose="020B0400000000000000" pitchFamily="34" charset="-128"/>
              </a:rPr>
              <a:t> for Space</a:t>
            </a:r>
          </a:p>
          <a:p>
            <a:pPr algn="ctr"/>
            <a:r>
              <a:rPr lang="en-US" sz="1800" dirty="0">
                <a:effectLst/>
                <a:latin typeface="Calibri" panose="020F0502020204030204" pitchFamily="34" charset="0"/>
                <a:ea typeface="Yu Gothic" panose="020B0400000000000000" pitchFamily="34" charset="-128"/>
              </a:rPr>
              <a:t>Engineering Plants and Growth Systems for Space Environments</a:t>
            </a:r>
            <a:endParaRPr lang="en-US" i="1" dirty="0"/>
          </a:p>
        </p:txBody>
      </p:sp>
    </p:spTree>
    <p:extLst>
      <p:ext uri="{BB962C8B-B14F-4D97-AF65-F5344CB8AC3E}">
        <p14:creationId xmlns:p14="http://schemas.microsoft.com/office/powerpoint/2010/main" val="4278262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64ED07-92DA-4820-B78A-A48D8DFF1AAF}"/>
              </a:ext>
            </a:extLst>
          </p:cNvPr>
          <p:cNvSpPr txBox="1"/>
          <p:nvPr/>
        </p:nvSpPr>
        <p:spPr>
          <a:xfrm>
            <a:off x="1524000" y="2040674"/>
            <a:ext cx="9144000" cy="1015663"/>
          </a:xfrm>
          <a:prstGeom prst="rect">
            <a:avLst/>
          </a:prstGeom>
          <a:noFill/>
        </p:spPr>
        <p:txBody>
          <a:bodyPr wrap="square" rtlCol="0">
            <a:spAutoFit/>
          </a:bodyPr>
          <a:lstStyle/>
          <a:p>
            <a:pPr algn="ctr"/>
            <a:r>
              <a:rPr lang="en-US" sz="3000" b="1" i="1" dirty="0">
                <a:solidFill>
                  <a:srgbClr val="FFFF00"/>
                </a:solidFill>
                <a:latin typeface="Arial Narrow" panose="020B0606020202030204" pitchFamily="34" charset="0"/>
              </a:rPr>
              <a:t>Ensure Food System Security</a:t>
            </a:r>
            <a:r>
              <a:rPr lang="en-US" sz="3000" b="1" i="1" dirty="0">
                <a:solidFill>
                  <a:srgbClr val="92D050"/>
                </a:solidFill>
                <a:latin typeface="Arial Narrow" panose="020B0606020202030204" pitchFamily="34" charset="0"/>
              </a:rPr>
              <a:t> </a:t>
            </a:r>
            <a:r>
              <a:rPr lang="en-US" sz="3000" b="1" i="1" dirty="0">
                <a:solidFill>
                  <a:srgbClr val="FFFF00"/>
                </a:solidFill>
                <a:latin typeface="Arial Narrow" panose="020B0606020202030204" pitchFamily="34" charset="0"/>
              </a:rPr>
              <a:t>on Long Duration Missions  Beyond LEO</a:t>
            </a:r>
            <a:endParaRPr lang="en-US" sz="3000" b="1" dirty="0">
              <a:solidFill>
                <a:srgbClr val="FFFF00"/>
              </a:solidFill>
              <a:latin typeface="Arial Narrow" panose="020B0606020202030204" pitchFamily="34" charset="0"/>
            </a:endParaRPr>
          </a:p>
        </p:txBody>
      </p:sp>
      <p:sp>
        <p:nvSpPr>
          <p:cNvPr id="12" name="TextBox 11">
            <a:extLst>
              <a:ext uri="{FF2B5EF4-FFF2-40B4-BE49-F238E27FC236}">
                <a16:creationId xmlns:a16="http://schemas.microsoft.com/office/drawing/2014/main" id="{35983FE4-FB54-44B5-A83B-58CD27C15111}"/>
              </a:ext>
            </a:extLst>
          </p:cNvPr>
          <p:cNvSpPr txBox="1"/>
          <p:nvPr/>
        </p:nvSpPr>
        <p:spPr>
          <a:xfrm>
            <a:off x="2717180" y="3766670"/>
            <a:ext cx="675764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algn="l"/>
            <a:r>
              <a:rPr lang="en-US" sz="2400" dirty="0">
                <a:solidFill>
                  <a:schemeClr val="accent6">
                    <a:lumMod val="60000"/>
                    <a:lumOff val="40000"/>
                  </a:schemeClr>
                </a:solidFill>
              </a:rPr>
              <a:t>Near-Term Goal</a:t>
            </a:r>
          </a:p>
          <a:p>
            <a:pPr algn="l"/>
            <a:r>
              <a:rPr lang="en-US" sz="2400" dirty="0">
                <a:solidFill>
                  <a:schemeClr val="accent6">
                    <a:lumMod val="60000"/>
                    <a:lumOff val="40000"/>
                  </a:schemeClr>
                </a:solidFill>
              </a:rPr>
              <a:t>Nutrient Supplementation of Prepackaged Food</a:t>
            </a:r>
          </a:p>
        </p:txBody>
      </p:sp>
      <p:sp>
        <p:nvSpPr>
          <p:cNvPr id="14" name="TextBox 13">
            <a:extLst>
              <a:ext uri="{FF2B5EF4-FFF2-40B4-BE49-F238E27FC236}">
                <a16:creationId xmlns:a16="http://schemas.microsoft.com/office/drawing/2014/main" id="{ED1CEC08-F171-49BB-AA42-2D16A97C9235}"/>
              </a:ext>
            </a:extLst>
          </p:cNvPr>
          <p:cNvSpPr txBox="1"/>
          <p:nvPr/>
        </p:nvSpPr>
        <p:spPr>
          <a:xfrm>
            <a:off x="2717180" y="4924835"/>
            <a:ext cx="732217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algn="l"/>
            <a:r>
              <a:rPr lang="en-US" sz="2400" dirty="0">
                <a:solidFill>
                  <a:schemeClr val="accent1">
                    <a:lumMod val="60000"/>
                    <a:lumOff val="40000"/>
                  </a:schemeClr>
                </a:solidFill>
              </a:rPr>
              <a:t>Long-Term Goal</a:t>
            </a:r>
          </a:p>
          <a:p>
            <a:pPr algn="l"/>
            <a:r>
              <a:rPr lang="en-US" sz="2400" dirty="0">
                <a:solidFill>
                  <a:schemeClr val="accent1">
                    <a:lumMod val="60000"/>
                    <a:lumOff val="40000"/>
                  </a:schemeClr>
                </a:solidFill>
              </a:rPr>
              <a:t>Caloric Replacement to Facilitate Earth Independence</a:t>
            </a:r>
          </a:p>
        </p:txBody>
      </p:sp>
      <p:sp>
        <p:nvSpPr>
          <p:cNvPr id="8" name="Title 2">
            <a:extLst>
              <a:ext uri="{FF2B5EF4-FFF2-40B4-BE49-F238E27FC236}">
                <a16:creationId xmlns:a16="http://schemas.microsoft.com/office/drawing/2014/main" id="{D2F54739-1739-43A0-8177-2E92BAE2BFF8}"/>
              </a:ext>
            </a:extLst>
          </p:cNvPr>
          <p:cNvSpPr txBox="1">
            <a:spLocks/>
          </p:cNvSpPr>
          <p:nvPr/>
        </p:nvSpPr>
        <p:spPr>
          <a:xfrm>
            <a:off x="2152650" y="40793"/>
            <a:ext cx="7886700" cy="10156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dirty="0"/>
              <a:t>The Space Crop Production Vision</a:t>
            </a:r>
          </a:p>
        </p:txBody>
      </p:sp>
      <p:cxnSp>
        <p:nvCxnSpPr>
          <p:cNvPr id="9" name="Straight Connector 8">
            <a:extLst>
              <a:ext uri="{FF2B5EF4-FFF2-40B4-BE49-F238E27FC236}">
                <a16:creationId xmlns:a16="http://schemas.microsoft.com/office/drawing/2014/main" id="{D3D222F2-CBB4-42ED-8FB7-3911BB2F7299}"/>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7106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ound, outdoor, stone&#10;&#10;Description automatically generated">
            <a:extLst>
              <a:ext uri="{FF2B5EF4-FFF2-40B4-BE49-F238E27FC236}">
                <a16:creationId xmlns:a16="http://schemas.microsoft.com/office/drawing/2014/main" id="{F1C9D5E7-CF36-4332-B6BB-73D40D35426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898241" y="0"/>
            <a:ext cx="10395519" cy="6858000"/>
          </a:xfrm>
          <a:prstGeom prst="rect">
            <a:avLst/>
          </a:prstGeom>
        </p:spPr>
      </p:pic>
    </p:spTree>
    <p:extLst>
      <p:ext uri="{BB962C8B-B14F-4D97-AF65-F5344CB8AC3E}">
        <p14:creationId xmlns:p14="http://schemas.microsoft.com/office/powerpoint/2010/main" val="1860730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38008"/>
            <a:ext cx="8229600" cy="1143000"/>
          </a:xfrm>
        </p:spPr>
        <p:txBody>
          <a:bodyPr/>
          <a:lstStyle/>
          <a:p>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110" b="-1164"/>
          <a:stretch/>
        </p:blipFill>
        <p:spPr>
          <a:xfrm>
            <a:off x="923584" y="0"/>
            <a:ext cx="10344832" cy="6950075"/>
          </a:xfrm>
          <a:prstGeom prst="rect">
            <a:avLst/>
          </a:prstGeom>
          <a:ln>
            <a:solidFill>
              <a:schemeClr val="accent1"/>
            </a:solidFill>
          </a:ln>
        </p:spPr>
      </p:pic>
    </p:spTree>
    <p:extLst>
      <p:ext uri="{BB962C8B-B14F-4D97-AF65-F5344CB8AC3E}">
        <p14:creationId xmlns:p14="http://schemas.microsoft.com/office/powerpoint/2010/main" val="1383722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4">
            <a:extLst>
              <a:ext uri="{FF2B5EF4-FFF2-40B4-BE49-F238E27FC236}">
                <a16:creationId xmlns:a16="http://schemas.microsoft.com/office/drawing/2014/main" id="{8F97B7C5-B6F5-404A-B5DA-CA21CA92E43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584"/>
          <a:stretch/>
        </p:blipFill>
        <p:spPr>
          <a:xfrm rot="21420834">
            <a:off x="634704" y="1052247"/>
            <a:ext cx="3514728"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6" name="Picture 15">
            <a:extLst>
              <a:ext uri="{FF2B5EF4-FFF2-40B4-BE49-F238E27FC236}">
                <a16:creationId xmlns:a16="http://schemas.microsoft.com/office/drawing/2014/main" id="{B5601DAF-1521-4F0D-9B1F-91740B99D4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427" r="10519" b="13577"/>
          <a:stretch/>
        </p:blipFill>
        <p:spPr>
          <a:xfrm rot="609851">
            <a:off x="7791016" y="856052"/>
            <a:ext cx="3483959"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Picture 16">
            <a:extLst>
              <a:ext uri="{FF2B5EF4-FFF2-40B4-BE49-F238E27FC236}">
                <a16:creationId xmlns:a16="http://schemas.microsoft.com/office/drawing/2014/main" id="{70C14F03-7ECE-4901-BCE5-A9A709C1DCD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433" t="5025" r="109" b="3026"/>
          <a:stretch/>
        </p:blipFill>
        <p:spPr>
          <a:xfrm>
            <a:off x="5099022" y="1917286"/>
            <a:ext cx="1993956" cy="1200216"/>
          </a:xfrm>
          <a:prstGeom prst="ellipse">
            <a:avLst/>
          </a:prstGeom>
          <a:ln>
            <a:noFill/>
          </a:ln>
          <a:effectLst>
            <a:softEdge rad="112500"/>
          </a:effectLst>
        </p:spPr>
      </p:pic>
      <p:pic>
        <p:nvPicPr>
          <p:cNvPr id="18" name="Picture 17">
            <a:extLst>
              <a:ext uri="{FF2B5EF4-FFF2-40B4-BE49-F238E27FC236}">
                <a16:creationId xmlns:a16="http://schemas.microsoft.com/office/drawing/2014/main" id="{C6393CB9-00F7-4A60-AF9A-FE543B2F7C9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16210"/>
          <a:stretch/>
        </p:blipFill>
        <p:spPr>
          <a:xfrm>
            <a:off x="7595962" y="3698029"/>
            <a:ext cx="3447815"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Picture 10" descr="A picture containing logo&#10;&#10;Description automatically generated">
            <a:extLst>
              <a:ext uri="{FF2B5EF4-FFF2-40B4-BE49-F238E27FC236}">
                <a16:creationId xmlns:a16="http://schemas.microsoft.com/office/drawing/2014/main" id="{94A4F28B-BCF9-44C1-8C23-FA5EF196CF8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35880" y="4991570"/>
            <a:ext cx="1920240" cy="1086682"/>
          </a:xfrm>
          <a:prstGeom prst="ellipse">
            <a:avLst/>
          </a:prstGeom>
        </p:spPr>
      </p:pic>
      <p:sp>
        <p:nvSpPr>
          <p:cNvPr id="2" name="Title 1">
            <a:extLst>
              <a:ext uri="{FF2B5EF4-FFF2-40B4-BE49-F238E27FC236}">
                <a16:creationId xmlns:a16="http://schemas.microsoft.com/office/drawing/2014/main" id="{56E57B38-8C61-4DAE-ADBD-B68C061921EC}"/>
              </a:ext>
            </a:extLst>
          </p:cNvPr>
          <p:cNvSpPr>
            <a:spLocks noGrp="1"/>
          </p:cNvSpPr>
          <p:nvPr>
            <p:ph type="title"/>
          </p:nvPr>
        </p:nvSpPr>
        <p:spPr>
          <a:xfrm>
            <a:off x="0" y="27660"/>
            <a:ext cx="12192000" cy="1325563"/>
          </a:xfrm>
        </p:spPr>
        <p:txBody>
          <a:bodyPr/>
          <a:lstStyle/>
          <a:p>
            <a:pPr algn="ctr"/>
            <a:r>
              <a:rPr lang="en-US" dirty="0"/>
              <a:t>Current NASA Large Plant Research Capabilities On ISS</a:t>
            </a:r>
          </a:p>
        </p:txBody>
      </p:sp>
      <p:pic>
        <p:nvPicPr>
          <p:cNvPr id="10" name="Picture 9">
            <a:extLst>
              <a:ext uri="{FF2B5EF4-FFF2-40B4-BE49-F238E27FC236}">
                <a16:creationId xmlns:a16="http://schemas.microsoft.com/office/drawing/2014/main" id="{A1EF453E-453A-44C8-8B2D-EB54D89F30E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464466">
            <a:off x="837252" y="4150957"/>
            <a:ext cx="3703321" cy="246888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331823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1F141-BF81-4C06-93B8-34D068E0F935}"/>
              </a:ext>
            </a:extLst>
          </p:cNvPr>
          <p:cNvSpPr>
            <a:spLocks noGrp="1"/>
          </p:cNvSpPr>
          <p:nvPr>
            <p:ph type="title"/>
          </p:nvPr>
        </p:nvSpPr>
        <p:spPr>
          <a:xfrm>
            <a:off x="671591" y="122759"/>
            <a:ext cx="7298871" cy="1134498"/>
          </a:xfrm>
        </p:spPr>
        <p:txBody>
          <a:bodyPr>
            <a:normAutofit fontScale="90000"/>
          </a:bodyPr>
          <a:lstStyle/>
          <a:p>
            <a:r>
              <a:rPr lang="en-US" dirty="0"/>
              <a:t>Space Crop Production Roadmap For Exploration</a:t>
            </a:r>
          </a:p>
        </p:txBody>
      </p:sp>
      <p:sp>
        <p:nvSpPr>
          <p:cNvPr id="3" name="Slide Number Placeholder 2">
            <a:extLst>
              <a:ext uri="{FF2B5EF4-FFF2-40B4-BE49-F238E27FC236}">
                <a16:creationId xmlns:a16="http://schemas.microsoft.com/office/drawing/2014/main" id="{62FB9DC1-9629-4FB3-A1D4-B9E095BB6203}"/>
              </a:ext>
            </a:extLst>
          </p:cNvPr>
          <p:cNvSpPr>
            <a:spLocks noGrp="1"/>
          </p:cNvSpPr>
          <p:nvPr>
            <p:ph type="sldNum" sz="quarter" idx="12"/>
          </p:nvPr>
        </p:nvSpPr>
        <p:spPr/>
        <p:txBody>
          <a:bodyPr/>
          <a:lstStyle/>
          <a:p>
            <a:fld id="{E304FCE3-98A4-4385-9FA0-D7D495E5CB61}" type="slidenum">
              <a:rPr lang="en-US" smtClean="0"/>
              <a:t>6</a:t>
            </a:fld>
            <a:endParaRPr lang="en-US"/>
          </a:p>
        </p:txBody>
      </p:sp>
      <p:grpSp>
        <p:nvGrpSpPr>
          <p:cNvPr id="96" name="Group 95">
            <a:extLst>
              <a:ext uri="{FF2B5EF4-FFF2-40B4-BE49-F238E27FC236}">
                <a16:creationId xmlns:a16="http://schemas.microsoft.com/office/drawing/2014/main" id="{B42298A5-F4B7-4CD3-8833-D1AB9FA9BBE5}"/>
              </a:ext>
            </a:extLst>
          </p:cNvPr>
          <p:cNvGrpSpPr/>
          <p:nvPr/>
        </p:nvGrpSpPr>
        <p:grpSpPr>
          <a:xfrm>
            <a:off x="628286" y="719110"/>
            <a:ext cx="10935428" cy="6147329"/>
            <a:chOff x="628286" y="719110"/>
            <a:chExt cx="10935428" cy="6147329"/>
          </a:xfrm>
        </p:grpSpPr>
        <p:grpSp>
          <p:nvGrpSpPr>
            <p:cNvPr id="95" name="Group 94">
              <a:extLst>
                <a:ext uri="{FF2B5EF4-FFF2-40B4-BE49-F238E27FC236}">
                  <a16:creationId xmlns:a16="http://schemas.microsoft.com/office/drawing/2014/main" id="{4E547CAC-61FF-47B6-8803-FD968193D882}"/>
                </a:ext>
              </a:extLst>
            </p:cNvPr>
            <p:cNvGrpSpPr/>
            <p:nvPr/>
          </p:nvGrpSpPr>
          <p:grpSpPr>
            <a:xfrm>
              <a:off x="628286" y="719110"/>
              <a:ext cx="10935428" cy="6147329"/>
              <a:chOff x="628286" y="719110"/>
              <a:chExt cx="10935428" cy="6147329"/>
            </a:xfrm>
          </p:grpSpPr>
          <p:pic>
            <p:nvPicPr>
              <p:cNvPr id="42" name="Picture 9" descr="Slide1">
                <a:extLst>
                  <a:ext uri="{FF2B5EF4-FFF2-40B4-BE49-F238E27FC236}">
                    <a16:creationId xmlns:a16="http://schemas.microsoft.com/office/drawing/2014/main" id="{536614E0-A6D6-431D-93D5-1E846907F00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41119" y="1714506"/>
                <a:ext cx="10675890" cy="5151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 name="Group 42">
                <a:extLst>
                  <a:ext uri="{FF2B5EF4-FFF2-40B4-BE49-F238E27FC236}">
                    <a16:creationId xmlns:a16="http://schemas.microsoft.com/office/drawing/2014/main" id="{FDBF2D9A-F583-48F0-A173-0BE7FBD0C7B6}"/>
                  </a:ext>
                </a:extLst>
              </p:cNvPr>
              <p:cNvGrpSpPr/>
              <p:nvPr/>
            </p:nvGrpSpPr>
            <p:grpSpPr>
              <a:xfrm>
                <a:off x="4735766" y="1126648"/>
                <a:ext cx="3658591" cy="1816740"/>
                <a:chOff x="3460311" y="1379626"/>
                <a:chExt cx="3109222" cy="1100942"/>
              </a:xfrm>
            </p:grpSpPr>
            <p:sp>
              <p:nvSpPr>
                <p:cNvPr id="44" name="Rounded Rectangle 13">
                  <a:extLst>
                    <a:ext uri="{FF2B5EF4-FFF2-40B4-BE49-F238E27FC236}">
                      <a16:creationId xmlns:a16="http://schemas.microsoft.com/office/drawing/2014/main" id="{336FE2F4-E5B8-4F1F-9CE3-CCE5790D9124}"/>
                    </a:ext>
                  </a:extLst>
                </p:cNvPr>
                <p:cNvSpPr/>
                <p:nvPr/>
              </p:nvSpPr>
              <p:spPr>
                <a:xfrm>
                  <a:off x="3460311" y="1379626"/>
                  <a:ext cx="2869834" cy="1027107"/>
                </a:xfrm>
                <a:prstGeom prst="roundRect">
                  <a:avLst>
                    <a:gd name="adj" fmla="val 5738"/>
                  </a:avLst>
                </a:prstGeom>
                <a:solidFill>
                  <a:srgbClr val="E7E6E6">
                    <a:lumMod val="25000"/>
                    <a:alpha val="99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sp>
              <p:nvSpPr>
                <p:cNvPr id="45" name="TextBox 44">
                  <a:extLst>
                    <a:ext uri="{FF2B5EF4-FFF2-40B4-BE49-F238E27FC236}">
                      <a16:creationId xmlns:a16="http://schemas.microsoft.com/office/drawing/2014/main" id="{A6BABCCB-FDA9-4CD3-9C2B-5B14BBD59773}"/>
                    </a:ext>
                  </a:extLst>
                </p:cNvPr>
                <p:cNvSpPr txBox="1"/>
                <p:nvPr/>
              </p:nvSpPr>
              <p:spPr>
                <a:xfrm>
                  <a:off x="3508465" y="1419486"/>
                  <a:ext cx="2115066" cy="26336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GATEWAY</a:t>
                  </a:r>
                  <a:r>
                    <a:rPr kumimoji="0" lang="en-US" sz="1400" b="1" i="0" u="none" strike="noStrike" kern="0" cap="none" spc="0" normalizeH="0" baseline="0" noProof="0" dirty="0">
                      <a:ln>
                        <a:noFill/>
                      </a:ln>
                      <a:solidFill>
                        <a:srgbClr val="FFFF00"/>
                      </a:solidFill>
                      <a:effectLst/>
                      <a:uLnTx/>
                      <a:uFillTx/>
                    </a:rPr>
                    <a:t>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Plant</a:t>
                  </a:r>
                  <a:r>
                    <a:rPr kumimoji="0" lang="en-US" sz="1100" b="1" i="0" u="none" strike="noStrike" kern="0" cap="none" spc="0" normalizeH="0" baseline="0" noProof="0" dirty="0">
                      <a:ln>
                        <a:noFill/>
                      </a:ln>
                      <a:solidFill>
                        <a:srgbClr val="4472C4">
                          <a:lumMod val="40000"/>
                          <a:lumOff val="60000"/>
                        </a:srgbClr>
                      </a:solidFill>
                      <a:effectLst/>
                      <a:uLnTx/>
                      <a:uFillTx/>
                    </a:rPr>
                    <a:t> </a:t>
                  </a:r>
                  <a:r>
                    <a:rPr kumimoji="0" lang="en-US" sz="1100" b="1" i="1" u="none" strike="noStrike" kern="0" cap="none" spc="0" normalizeH="0" baseline="0" noProof="0" dirty="0">
                      <a:ln>
                        <a:noFill/>
                      </a:ln>
                      <a:solidFill>
                        <a:srgbClr val="4472C4">
                          <a:lumMod val="40000"/>
                          <a:lumOff val="60000"/>
                        </a:srgbClr>
                      </a:solidFill>
                      <a:effectLst/>
                      <a:uLnTx/>
                      <a:uFillTx/>
                    </a:rPr>
                    <a:t>Research</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46" name="TextBox 45">
                  <a:extLst>
                    <a:ext uri="{FF2B5EF4-FFF2-40B4-BE49-F238E27FC236}">
                      <a16:creationId xmlns:a16="http://schemas.microsoft.com/office/drawing/2014/main" id="{BD972FE1-E14C-4C64-93E1-0C15D306A21E}"/>
                    </a:ext>
                  </a:extLst>
                </p:cNvPr>
                <p:cNvSpPr txBox="1"/>
                <p:nvPr/>
              </p:nvSpPr>
              <p:spPr>
                <a:xfrm>
                  <a:off x="3538181" y="1660480"/>
                  <a:ext cx="3031352" cy="27976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lumMod val="95000"/>
                        </a:prstClr>
                      </a:solidFill>
                      <a:effectLst/>
                      <a:uLnTx/>
                      <a:uFillTx/>
                    </a:rPr>
                    <a:t>Proving ground to study the effect of deep space radiation on pick-and-eat crops in µg</a:t>
                  </a:r>
                </a:p>
              </p:txBody>
            </p:sp>
            <p:sp>
              <p:nvSpPr>
                <p:cNvPr id="47" name="TextBox 46">
                  <a:extLst>
                    <a:ext uri="{FF2B5EF4-FFF2-40B4-BE49-F238E27FC236}">
                      <a16:creationId xmlns:a16="http://schemas.microsoft.com/office/drawing/2014/main" id="{5B683CE0-C4EA-4C5E-BE1B-C1DD24885794}"/>
                    </a:ext>
                  </a:extLst>
                </p:cNvPr>
                <p:cNvSpPr txBox="1"/>
                <p:nvPr/>
              </p:nvSpPr>
              <p:spPr>
                <a:xfrm>
                  <a:off x="3529969" y="2096501"/>
                  <a:ext cx="1295547" cy="38406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C000"/>
                      </a:solidFill>
                      <a:effectLst/>
                      <a:uLnTx/>
                      <a:uFillTx/>
                    </a:rPr>
                    <a:t> </a:t>
                  </a:r>
                </a:p>
              </p:txBody>
            </p:sp>
          </p:grpSp>
          <p:grpSp>
            <p:nvGrpSpPr>
              <p:cNvPr id="48" name="Group 47">
                <a:extLst>
                  <a:ext uri="{FF2B5EF4-FFF2-40B4-BE49-F238E27FC236}">
                    <a16:creationId xmlns:a16="http://schemas.microsoft.com/office/drawing/2014/main" id="{8B1F0B96-48FB-4A35-A591-3B60154588F0}"/>
                  </a:ext>
                </a:extLst>
              </p:cNvPr>
              <p:cNvGrpSpPr/>
              <p:nvPr/>
            </p:nvGrpSpPr>
            <p:grpSpPr>
              <a:xfrm>
                <a:off x="780137" y="1535731"/>
                <a:ext cx="4338807" cy="1724898"/>
                <a:chOff x="86136" y="1496529"/>
                <a:chExt cx="3687298" cy="1058077"/>
              </a:xfrm>
            </p:grpSpPr>
            <p:sp>
              <p:nvSpPr>
                <p:cNvPr id="49" name="Rounded Rectangle 18">
                  <a:extLst>
                    <a:ext uri="{FF2B5EF4-FFF2-40B4-BE49-F238E27FC236}">
                      <a16:creationId xmlns:a16="http://schemas.microsoft.com/office/drawing/2014/main" id="{75314E5F-3624-48CF-81EF-67E3CFDC4E2D}"/>
                    </a:ext>
                  </a:extLst>
                </p:cNvPr>
                <p:cNvSpPr/>
                <p:nvPr/>
              </p:nvSpPr>
              <p:spPr>
                <a:xfrm>
                  <a:off x="86136" y="1496529"/>
                  <a:ext cx="3275523" cy="932364"/>
                </a:xfrm>
                <a:prstGeom prst="roundRect">
                  <a:avLst>
                    <a:gd name="adj" fmla="val 5738"/>
                  </a:avLst>
                </a:prstGeom>
                <a:solidFill>
                  <a:srgbClr val="E7E6E6">
                    <a:lumMod val="25000"/>
                    <a:alpha val="99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sp>
              <p:nvSpPr>
                <p:cNvPr id="50" name="TextBox 49">
                  <a:extLst>
                    <a:ext uri="{FF2B5EF4-FFF2-40B4-BE49-F238E27FC236}">
                      <a16:creationId xmlns:a16="http://schemas.microsoft.com/office/drawing/2014/main" id="{A72D2D87-FB81-4E04-A0A6-A431E1002BAF}"/>
                    </a:ext>
                  </a:extLst>
                </p:cNvPr>
                <p:cNvSpPr txBox="1"/>
                <p:nvPr/>
              </p:nvSpPr>
              <p:spPr>
                <a:xfrm>
                  <a:off x="144685" y="1564438"/>
                  <a:ext cx="2735044" cy="266583"/>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ISS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Plant</a:t>
                  </a:r>
                  <a:r>
                    <a:rPr kumimoji="0" lang="en-US" sz="1100" b="1" i="0" u="none" strike="noStrike" kern="0" cap="none" spc="0" normalizeH="0" baseline="0" noProof="0" dirty="0">
                      <a:ln>
                        <a:noFill/>
                      </a:ln>
                      <a:solidFill>
                        <a:srgbClr val="4472C4">
                          <a:lumMod val="40000"/>
                          <a:lumOff val="60000"/>
                        </a:srgbClr>
                      </a:solidFill>
                      <a:effectLst/>
                      <a:uLnTx/>
                      <a:uFillTx/>
                    </a:rPr>
                    <a:t> </a:t>
                  </a:r>
                  <a:r>
                    <a:rPr kumimoji="0" lang="en-US" sz="1100" b="1" i="1" u="none" strike="noStrike" kern="0" cap="none" spc="0" normalizeH="0" baseline="0" noProof="0" dirty="0">
                      <a:ln>
                        <a:noFill/>
                      </a:ln>
                      <a:solidFill>
                        <a:srgbClr val="4472C4">
                          <a:lumMod val="40000"/>
                          <a:lumOff val="60000"/>
                        </a:srgbClr>
                      </a:solidFill>
                      <a:effectLst/>
                      <a:uLnTx/>
                      <a:uFillTx/>
                    </a:rPr>
                    <a:t>Research and H/W Technology</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51" name="TextBox 50">
                  <a:extLst>
                    <a:ext uri="{FF2B5EF4-FFF2-40B4-BE49-F238E27FC236}">
                      <a16:creationId xmlns:a16="http://schemas.microsoft.com/office/drawing/2014/main" id="{45768CFB-B6F8-4F72-AE05-045B5B522CEA}"/>
                    </a:ext>
                  </a:extLst>
                </p:cNvPr>
                <p:cNvSpPr txBox="1"/>
                <p:nvPr/>
              </p:nvSpPr>
              <p:spPr>
                <a:xfrm>
                  <a:off x="163656" y="1845206"/>
                  <a:ext cx="3266426" cy="28319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lumMod val="95000"/>
                        </a:prstClr>
                      </a:solidFill>
                      <a:effectLst/>
                      <a:uLnTx/>
                      <a:uFillTx/>
                    </a:rPr>
                    <a:t>Identify challenges and solutions for growing pick-and-eat crops in µg to support crew nutrition</a:t>
                  </a:r>
                </a:p>
              </p:txBody>
            </p:sp>
            <p:sp>
              <p:nvSpPr>
                <p:cNvPr id="52" name="TextBox 51">
                  <a:extLst>
                    <a:ext uri="{FF2B5EF4-FFF2-40B4-BE49-F238E27FC236}">
                      <a16:creationId xmlns:a16="http://schemas.microsoft.com/office/drawing/2014/main" id="{CE85D90F-00AE-4B98-BFDB-53226F5F07D3}"/>
                    </a:ext>
                  </a:extLst>
                </p:cNvPr>
                <p:cNvSpPr txBox="1"/>
                <p:nvPr/>
              </p:nvSpPr>
              <p:spPr>
                <a:xfrm>
                  <a:off x="180422" y="2165839"/>
                  <a:ext cx="3593012" cy="38876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 to EXPRESS Rack  (8 Lockers)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C000"/>
                      </a:solidFill>
                      <a:effectLst/>
                      <a:uLnTx/>
                      <a:uFillTx/>
                    </a:rPr>
                    <a:t> </a:t>
                  </a:r>
                </a:p>
              </p:txBody>
            </p:sp>
          </p:grpSp>
          <p:sp>
            <p:nvSpPr>
              <p:cNvPr id="53" name="Rounded Rectangle 23">
                <a:extLst>
                  <a:ext uri="{FF2B5EF4-FFF2-40B4-BE49-F238E27FC236}">
                    <a16:creationId xmlns:a16="http://schemas.microsoft.com/office/drawing/2014/main" id="{5B440F74-70B2-47B1-A176-11EF082284F9}"/>
                  </a:ext>
                </a:extLst>
              </p:cNvPr>
              <p:cNvSpPr/>
              <p:nvPr/>
            </p:nvSpPr>
            <p:spPr>
              <a:xfrm>
                <a:off x="8236300" y="719110"/>
                <a:ext cx="3113465" cy="1940124"/>
              </a:xfrm>
              <a:prstGeom prst="roundRect">
                <a:avLst>
                  <a:gd name="adj" fmla="val 5738"/>
                </a:avLst>
              </a:prstGeom>
              <a:solidFill>
                <a:srgbClr val="E7E6E6">
                  <a:lumMod val="25000"/>
                  <a:alpha val="96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FFFF00"/>
                  </a:solidFill>
                  <a:effectLst/>
                  <a:uLnTx/>
                  <a:uFillTx/>
                  <a:latin typeface="Calibri" panose="020F0502020204030204"/>
                  <a:ea typeface="+mn-ea"/>
                  <a:cs typeface="+mn-cs"/>
                </a:endParaRPr>
              </a:p>
            </p:txBody>
          </p:sp>
          <p:grpSp>
            <p:nvGrpSpPr>
              <p:cNvPr id="54" name="Group 53">
                <a:extLst>
                  <a:ext uri="{FF2B5EF4-FFF2-40B4-BE49-F238E27FC236}">
                    <a16:creationId xmlns:a16="http://schemas.microsoft.com/office/drawing/2014/main" id="{D4E0466C-ACD6-4FC0-9AB9-D9B6A4FC0955}"/>
                  </a:ext>
                </a:extLst>
              </p:cNvPr>
              <p:cNvGrpSpPr/>
              <p:nvPr/>
            </p:nvGrpSpPr>
            <p:grpSpPr>
              <a:xfrm>
                <a:off x="8213984" y="994407"/>
                <a:ext cx="3315629" cy="1559776"/>
                <a:chOff x="6373586" y="1114770"/>
                <a:chExt cx="2817759" cy="1279743"/>
              </a:xfrm>
            </p:grpSpPr>
            <p:sp>
              <p:nvSpPr>
                <p:cNvPr id="55" name="TextBox 54">
                  <a:extLst>
                    <a:ext uri="{FF2B5EF4-FFF2-40B4-BE49-F238E27FC236}">
                      <a16:creationId xmlns:a16="http://schemas.microsoft.com/office/drawing/2014/main" id="{BDDC2FF7-5523-422B-9EB9-C8FA2CC4B107}"/>
                    </a:ext>
                  </a:extLst>
                </p:cNvPr>
                <p:cNvSpPr txBox="1"/>
                <p:nvPr/>
              </p:nvSpPr>
              <p:spPr>
                <a:xfrm>
                  <a:off x="6373586" y="1114770"/>
                  <a:ext cx="2817759" cy="36933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MARS TRANSIT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Crop Production</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56" name="Rectangle 55">
                  <a:extLst>
                    <a:ext uri="{FF2B5EF4-FFF2-40B4-BE49-F238E27FC236}">
                      <a16:creationId xmlns:a16="http://schemas.microsoft.com/office/drawing/2014/main" id="{288D9055-F793-4788-A42E-A898B26759B2}"/>
                    </a:ext>
                  </a:extLst>
                </p:cNvPr>
                <p:cNvSpPr/>
                <p:nvPr/>
              </p:nvSpPr>
              <p:spPr>
                <a:xfrm>
                  <a:off x="6487197" y="1394675"/>
                  <a:ext cx="2471130" cy="530293"/>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solidFill>
                      <a:effectLst/>
                      <a:uLnTx/>
                      <a:uFillTx/>
                    </a:rPr>
                    <a:t>Operational µg Food Production capability for pick-and-eat crops to supplement crew diet  </a:t>
                  </a:r>
                </a:p>
              </p:txBody>
            </p:sp>
            <p:sp>
              <p:nvSpPr>
                <p:cNvPr id="57" name="Rectangle 56">
                  <a:extLst>
                    <a:ext uri="{FF2B5EF4-FFF2-40B4-BE49-F238E27FC236}">
                      <a16:creationId xmlns:a16="http://schemas.microsoft.com/office/drawing/2014/main" id="{4E070E82-F94E-471F-BF03-F16169E56F5F}"/>
                    </a:ext>
                  </a:extLst>
                </p:cNvPr>
                <p:cNvSpPr/>
                <p:nvPr/>
              </p:nvSpPr>
              <p:spPr>
                <a:xfrm>
                  <a:off x="6504410" y="1963626"/>
                  <a:ext cx="2300289" cy="43088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One to Two EXPRESS Racks   (8-16 Lockers)</a:t>
                  </a:r>
                </a:p>
              </p:txBody>
            </p:sp>
          </p:grpSp>
          <p:sp>
            <p:nvSpPr>
              <p:cNvPr id="58" name="Rounded Rectangle 27">
                <a:extLst>
                  <a:ext uri="{FF2B5EF4-FFF2-40B4-BE49-F238E27FC236}">
                    <a16:creationId xmlns:a16="http://schemas.microsoft.com/office/drawing/2014/main" id="{E0006541-7957-412F-BC7C-55065A80257C}"/>
                  </a:ext>
                </a:extLst>
              </p:cNvPr>
              <p:cNvSpPr/>
              <p:nvPr/>
            </p:nvSpPr>
            <p:spPr>
              <a:xfrm>
                <a:off x="771513" y="4416974"/>
                <a:ext cx="3814853" cy="1627246"/>
              </a:xfrm>
              <a:prstGeom prst="roundRect">
                <a:avLst>
                  <a:gd name="adj" fmla="val 5738"/>
                </a:avLst>
              </a:prstGeom>
              <a:solidFill>
                <a:srgbClr val="E7E6E6">
                  <a:lumMod val="25000"/>
                  <a:alpha val="99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grpSp>
            <p:nvGrpSpPr>
              <p:cNvPr id="59" name="Group 58">
                <a:extLst>
                  <a:ext uri="{FF2B5EF4-FFF2-40B4-BE49-F238E27FC236}">
                    <a16:creationId xmlns:a16="http://schemas.microsoft.com/office/drawing/2014/main" id="{B2EAB871-BC86-4865-8609-B2E5736DEBDF}"/>
                  </a:ext>
                </a:extLst>
              </p:cNvPr>
              <p:cNvGrpSpPr/>
              <p:nvPr/>
            </p:nvGrpSpPr>
            <p:grpSpPr>
              <a:xfrm>
                <a:off x="628286" y="4575539"/>
                <a:ext cx="4723516" cy="1769425"/>
                <a:chOff x="-5355" y="3895557"/>
                <a:chExt cx="3769157" cy="1337236"/>
              </a:xfrm>
            </p:grpSpPr>
            <p:sp>
              <p:nvSpPr>
                <p:cNvPr id="60" name="TextBox 59">
                  <a:extLst>
                    <a:ext uri="{FF2B5EF4-FFF2-40B4-BE49-F238E27FC236}">
                      <a16:creationId xmlns:a16="http://schemas.microsoft.com/office/drawing/2014/main" id="{595B6E6E-785A-4808-8074-ABB2C9462FC7}"/>
                    </a:ext>
                  </a:extLst>
                </p:cNvPr>
                <p:cNvSpPr txBox="1"/>
                <p:nvPr/>
              </p:nvSpPr>
              <p:spPr>
                <a:xfrm>
                  <a:off x="-5355" y="3895557"/>
                  <a:ext cx="3277587" cy="328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Ground</a:t>
                  </a:r>
                  <a:r>
                    <a:rPr kumimoji="0" lang="en-US" sz="1600" b="1" i="0" u="none" strike="noStrike" kern="0" cap="none" spc="0" normalizeH="0" baseline="0" noProof="0" dirty="0">
                      <a:ln>
                        <a:noFill/>
                      </a:ln>
                      <a:solidFill>
                        <a:srgbClr val="FFFF00"/>
                      </a:solidFill>
                      <a:effectLst/>
                      <a:uLnTx/>
                      <a:uFillTx/>
                    </a:rPr>
                    <a:t>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Plant Research</a:t>
                  </a:r>
                  <a:r>
                    <a:rPr kumimoji="0" lang="en-US" sz="1100" b="1" i="0" u="none" strike="noStrike" kern="0" cap="none" spc="0" normalizeH="0" baseline="0" noProof="0" dirty="0">
                      <a:ln>
                        <a:noFill/>
                      </a:ln>
                      <a:solidFill>
                        <a:srgbClr val="4472C4">
                          <a:lumMod val="40000"/>
                          <a:lumOff val="60000"/>
                        </a:srgbClr>
                      </a:solidFill>
                      <a:effectLst/>
                      <a:uLnTx/>
                      <a:uFillTx/>
                    </a:rPr>
                    <a:t> </a:t>
                  </a:r>
                  <a:r>
                    <a:rPr kumimoji="0" lang="en-US" sz="1100" b="1" i="1" u="none" strike="noStrike" kern="0" cap="none" spc="0" normalizeH="0" baseline="0" noProof="0" dirty="0">
                      <a:ln>
                        <a:noFill/>
                      </a:ln>
                      <a:solidFill>
                        <a:srgbClr val="4472C4">
                          <a:lumMod val="40000"/>
                          <a:lumOff val="60000"/>
                        </a:srgbClr>
                      </a:solidFill>
                      <a:effectLst/>
                      <a:uLnTx/>
                      <a:uFillTx/>
                    </a:rPr>
                    <a:t>and H/W Technology</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61" name="TextBox 60">
                  <a:extLst>
                    <a:ext uri="{FF2B5EF4-FFF2-40B4-BE49-F238E27FC236}">
                      <a16:creationId xmlns:a16="http://schemas.microsoft.com/office/drawing/2014/main" id="{EF119861-011D-40A7-9346-087E1FD5065D}"/>
                    </a:ext>
                  </a:extLst>
                </p:cNvPr>
                <p:cNvSpPr txBox="1"/>
                <p:nvPr/>
              </p:nvSpPr>
              <p:spPr>
                <a:xfrm>
                  <a:off x="157493" y="4175298"/>
                  <a:ext cx="3266426" cy="57476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lumMod val="95000"/>
                        </a:prstClr>
                      </a:solidFill>
                      <a:effectLst/>
                      <a:uLnTx/>
                      <a:uFillTx/>
                    </a:rPr>
                    <a:t>Develop space crop production concepts and strategies in support of destinations along the exploration roadmap</a:t>
                  </a:r>
                </a:p>
              </p:txBody>
            </p:sp>
            <p:sp>
              <p:nvSpPr>
                <p:cNvPr id="62" name="TextBox 61">
                  <a:extLst>
                    <a:ext uri="{FF2B5EF4-FFF2-40B4-BE49-F238E27FC236}">
                      <a16:creationId xmlns:a16="http://schemas.microsoft.com/office/drawing/2014/main" id="{B241133D-9E88-440B-A27B-78932E92C2B2}"/>
                    </a:ext>
                  </a:extLst>
                </p:cNvPr>
                <p:cNvSpPr txBox="1"/>
                <p:nvPr/>
              </p:nvSpPr>
              <p:spPr>
                <a:xfrm>
                  <a:off x="170790" y="4753819"/>
                  <a:ext cx="3593012" cy="47897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 to Module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C000"/>
                      </a:solidFill>
                      <a:effectLst/>
                      <a:uLnTx/>
                      <a:uFillTx/>
                    </a:rPr>
                    <a:t> </a:t>
                  </a:r>
                </a:p>
              </p:txBody>
            </p:sp>
          </p:grpSp>
          <p:sp>
            <p:nvSpPr>
              <p:cNvPr id="63" name="Rounded Rectangle 31">
                <a:extLst>
                  <a:ext uri="{FF2B5EF4-FFF2-40B4-BE49-F238E27FC236}">
                    <a16:creationId xmlns:a16="http://schemas.microsoft.com/office/drawing/2014/main" id="{7E6092EE-85A8-4235-8C3E-E5672DBFE45C}"/>
                  </a:ext>
                </a:extLst>
              </p:cNvPr>
              <p:cNvSpPr/>
              <p:nvPr/>
            </p:nvSpPr>
            <p:spPr>
              <a:xfrm>
                <a:off x="4691374" y="4032442"/>
                <a:ext cx="3514419" cy="2036199"/>
              </a:xfrm>
              <a:prstGeom prst="roundRect">
                <a:avLst>
                  <a:gd name="adj" fmla="val 5738"/>
                </a:avLst>
              </a:prstGeom>
              <a:solidFill>
                <a:srgbClr val="E7E6E6">
                  <a:lumMod val="25000"/>
                  <a:alpha val="96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sp>
            <p:nvSpPr>
              <p:cNvPr id="64" name="Rectangle 63">
                <a:extLst>
                  <a:ext uri="{FF2B5EF4-FFF2-40B4-BE49-F238E27FC236}">
                    <a16:creationId xmlns:a16="http://schemas.microsoft.com/office/drawing/2014/main" id="{CC304795-112A-4F02-96E9-A14D44860BC0}"/>
                  </a:ext>
                </a:extLst>
              </p:cNvPr>
              <p:cNvSpPr/>
              <p:nvPr/>
            </p:nvSpPr>
            <p:spPr>
              <a:xfrm>
                <a:off x="4674951" y="4220305"/>
                <a:ext cx="3672204" cy="434589"/>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LUNAR SURFACE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Research/Production</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65" name="Rectangle 64">
                <a:extLst>
                  <a:ext uri="{FF2B5EF4-FFF2-40B4-BE49-F238E27FC236}">
                    <a16:creationId xmlns:a16="http://schemas.microsoft.com/office/drawing/2014/main" id="{8396F25E-6C37-4148-9DB7-EA904557AC83}"/>
                  </a:ext>
                </a:extLst>
              </p:cNvPr>
              <p:cNvSpPr/>
              <p:nvPr/>
            </p:nvSpPr>
            <p:spPr>
              <a:xfrm>
                <a:off x="4761106" y="4584472"/>
                <a:ext cx="3547905" cy="11951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solidFill>
                    <a:effectLst/>
                    <a:uLnTx/>
                    <a:uFillTx/>
                  </a:rPr>
                  <a:t>Develop and deploy operational partial gravity systems for both nutritional support and caloric replacement as both a source of food for long duration lunar missions and as a demonstration for Mars </a:t>
                </a:r>
              </a:p>
            </p:txBody>
          </p:sp>
          <p:sp>
            <p:nvSpPr>
              <p:cNvPr id="66" name="Rectangle 65">
                <a:extLst>
                  <a:ext uri="{FF2B5EF4-FFF2-40B4-BE49-F238E27FC236}">
                    <a16:creationId xmlns:a16="http://schemas.microsoft.com/office/drawing/2014/main" id="{435E1A51-56E1-4B4B-9591-8A5EA75B9BDD}"/>
                  </a:ext>
                </a:extLst>
              </p:cNvPr>
              <p:cNvSpPr/>
              <p:nvPr/>
            </p:nvSpPr>
            <p:spPr>
              <a:xfrm>
                <a:off x="4790912" y="5721898"/>
                <a:ext cx="2301588" cy="30783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 to Module </a:t>
                </a:r>
              </a:p>
            </p:txBody>
          </p:sp>
          <p:sp>
            <p:nvSpPr>
              <p:cNvPr id="67" name="Rounded Rectangle 35">
                <a:extLst>
                  <a:ext uri="{FF2B5EF4-FFF2-40B4-BE49-F238E27FC236}">
                    <a16:creationId xmlns:a16="http://schemas.microsoft.com/office/drawing/2014/main" id="{3E913882-7A3B-4C31-BFF2-F2BC5FEEC63A}"/>
                  </a:ext>
                </a:extLst>
              </p:cNvPr>
              <p:cNvSpPr/>
              <p:nvPr/>
            </p:nvSpPr>
            <p:spPr>
              <a:xfrm>
                <a:off x="8314644" y="4367854"/>
                <a:ext cx="3027366" cy="1724085"/>
              </a:xfrm>
              <a:prstGeom prst="roundRect">
                <a:avLst>
                  <a:gd name="adj" fmla="val 5738"/>
                </a:avLst>
              </a:prstGeom>
              <a:solidFill>
                <a:srgbClr val="E7E6E6">
                  <a:lumMod val="25000"/>
                  <a:alpha val="96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sp>
            <p:nvSpPr>
              <p:cNvPr id="68" name="Rectangle 67">
                <a:extLst>
                  <a:ext uri="{FF2B5EF4-FFF2-40B4-BE49-F238E27FC236}">
                    <a16:creationId xmlns:a16="http://schemas.microsoft.com/office/drawing/2014/main" id="{65810D5B-7E44-4798-B4B6-7F5620EB777F}"/>
                  </a:ext>
                </a:extLst>
              </p:cNvPr>
              <p:cNvSpPr/>
              <p:nvPr/>
            </p:nvSpPr>
            <p:spPr>
              <a:xfrm>
                <a:off x="8179878" y="4605957"/>
                <a:ext cx="3383836" cy="434589"/>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MARTIAN SURFACE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Production</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69" name="Rectangle 68">
                <a:extLst>
                  <a:ext uri="{FF2B5EF4-FFF2-40B4-BE49-F238E27FC236}">
                    <a16:creationId xmlns:a16="http://schemas.microsoft.com/office/drawing/2014/main" id="{A814A154-A62E-497E-A222-9363C5997697}"/>
                  </a:ext>
                </a:extLst>
              </p:cNvPr>
              <p:cNvSpPr/>
              <p:nvPr/>
            </p:nvSpPr>
            <p:spPr>
              <a:xfrm>
                <a:off x="8347155" y="5733108"/>
                <a:ext cx="2339313" cy="30783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 to Module </a:t>
                </a:r>
              </a:p>
            </p:txBody>
          </p:sp>
          <p:sp>
            <p:nvSpPr>
              <p:cNvPr id="70" name="Rectangle 69">
                <a:extLst>
                  <a:ext uri="{FF2B5EF4-FFF2-40B4-BE49-F238E27FC236}">
                    <a16:creationId xmlns:a16="http://schemas.microsoft.com/office/drawing/2014/main" id="{53D6D7DE-68FF-4A9F-A808-DD4D6F546567}"/>
                  </a:ext>
                </a:extLst>
              </p:cNvPr>
              <p:cNvSpPr/>
              <p:nvPr/>
            </p:nvSpPr>
            <p:spPr>
              <a:xfrm>
                <a:off x="8275525" y="4982102"/>
                <a:ext cx="3034937" cy="77639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solidFill>
                    <a:effectLst/>
                    <a:uLnTx/>
                    <a:uFillTx/>
                  </a:rPr>
                  <a:t>Leverage Lunar Surface experience in Food Production systems to extend Earth Independence for Mars missions</a:t>
                </a:r>
              </a:p>
            </p:txBody>
          </p:sp>
          <p:pic>
            <p:nvPicPr>
              <p:cNvPr id="72" name="Picture 31">
                <a:extLst>
                  <a:ext uri="{FF2B5EF4-FFF2-40B4-BE49-F238E27FC236}">
                    <a16:creationId xmlns:a16="http://schemas.microsoft.com/office/drawing/2014/main" id="{BB2293EE-B50C-453A-9B5A-BE8284A8844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3945625" y="1568106"/>
                <a:ext cx="645049" cy="314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 name="Picture 47">
                <a:extLst>
                  <a:ext uri="{FF2B5EF4-FFF2-40B4-BE49-F238E27FC236}">
                    <a16:creationId xmlns:a16="http://schemas.microsoft.com/office/drawing/2014/main" id="{BF63DAD7-BB5B-4C3F-9A23-E8A5C9FAB72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a:off x="7405256" y="1234487"/>
                <a:ext cx="616025" cy="30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Picture 47">
                <a:extLst>
                  <a:ext uri="{FF2B5EF4-FFF2-40B4-BE49-F238E27FC236}">
                    <a16:creationId xmlns:a16="http://schemas.microsoft.com/office/drawing/2014/main" id="{84D626B9-58E3-491E-9194-ABB5A5778B1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a:off x="10642384" y="805332"/>
                <a:ext cx="616025" cy="30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 name="Picture 30">
                <a:extLst>
                  <a:ext uri="{FF2B5EF4-FFF2-40B4-BE49-F238E27FC236}">
                    <a16:creationId xmlns:a16="http://schemas.microsoft.com/office/drawing/2014/main" id="{EC68B571-D40B-4DAA-A2A8-63F9D6A0354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bwMode="auto">
              <a:xfrm>
                <a:off x="3866039" y="4444202"/>
                <a:ext cx="667548" cy="289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 name="Picture 84">
                <a:extLst>
                  <a:ext uri="{FF2B5EF4-FFF2-40B4-BE49-F238E27FC236}">
                    <a16:creationId xmlns:a16="http://schemas.microsoft.com/office/drawing/2014/main" id="{90F6A45F-1343-4251-9CD6-62820916CBEC}"/>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bwMode="auto">
              <a:xfrm>
                <a:off x="7503697" y="4067817"/>
                <a:ext cx="603441" cy="300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 name="Picture 90">
                <a:extLst>
                  <a:ext uri="{FF2B5EF4-FFF2-40B4-BE49-F238E27FC236}">
                    <a16:creationId xmlns:a16="http://schemas.microsoft.com/office/drawing/2014/main" id="{9C74E825-C249-4426-8601-993DA08E5ACE}"/>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bwMode="auto">
              <a:xfrm>
                <a:off x="10625910" y="4439858"/>
                <a:ext cx="629514" cy="282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1" name="Picture 10">
              <a:extLst>
                <a:ext uri="{FF2B5EF4-FFF2-40B4-BE49-F238E27FC236}">
                  <a16:creationId xmlns:a16="http://schemas.microsoft.com/office/drawing/2014/main" id="{870B4FEB-C082-459A-BCA9-368B62D14525}"/>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9837771" y="2933808"/>
              <a:ext cx="804613" cy="8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4" name="Group 93">
            <a:extLst>
              <a:ext uri="{FF2B5EF4-FFF2-40B4-BE49-F238E27FC236}">
                <a16:creationId xmlns:a16="http://schemas.microsoft.com/office/drawing/2014/main" id="{D1A8BF3F-302C-4B92-B0B0-480A9B3D2E0D}"/>
              </a:ext>
            </a:extLst>
          </p:cNvPr>
          <p:cNvGrpSpPr/>
          <p:nvPr/>
        </p:nvGrpSpPr>
        <p:grpSpPr>
          <a:xfrm>
            <a:off x="741119" y="815485"/>
            <a:ext cx="6762578" cy="576072"/>
            <a:chOff x="741119" y="815485"/>
            <a:chExt cx="6762578" cy="576072"/>
          </a:xfrm>
        </p:grpSpPr>
        <p:cxnSp>
          <p:nvCxnSpPr>
            <p:cNvPr id="79" name="Straight Connector 78">
              <a:extLst>
                <a:ext uri="{FF2B5EF4-FFF2-40B4-BE49-F238E27FC236}">
                  <a16:creationId xmlns:a16="http://schemas.microsoft.com/office/drawing/2014/main" id="{E1E44879-91EB-4A70-81BE-AA646297BAF2}"/>
                </a:ext>
              </a:extLst>
            </p:cNvPr>
            <p:cNvCxnSpPr>
              <a:cxnSpLocks/>
            </p:cNvCxnSpPr>
            <p:nvPr/>
          </p:nvCxnSpPr>
          <p:spPr>
            <a:xfrm>
              <a:off x="4056444" y="816218"/>
              <a:ext cx="3447253"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BF27A6F1-C024-4560-ACA0-04B026543A4A}"/>
                </a:ext>
              </a:extLst>
            </p:cNvPr>
            <p:cNvCxnSpPr>
              <a:cxnSpLocks/>
            </p:cNvCxnSpPr>
            <p:nvPr/>
          </p:nvCxnSpPr>
          <p:spPr>
            <a:xfrm>
              <a:off x="741119" y="1377111"/>
              <a:ext cx="3326211"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B23C5E55-6FE6-4393-9ED2-7EB1626017F5}"/>
                </a:ext>
              </a:extLst>
            </p:cNvPr>
            <p:cNvCxnSpPr>
              <a:cxnSpLocks/>
            </p:cNvCxnSpPr>
            <p:nvPr/>
          </p:nvCxnSpPr>
          <p:spPr>
            <a:xfrm>
              <a:off x="4070673" y="815485"/>
              <a:ext cx="0" cy="576072"/>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5261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41174" y="5331682"/>
            <a:ext cx="1775155" cy="1188720"/>
          </a:xfrm>
          <a:prstGeom prst="rect">
            <a:avLst/>
          </a:prstGeom>
          <a:effectLst>
            <a:softEdge rad="25400"/>
          </a:effectLst>
        </p:spPr>
      </p:pic>
      <p:pic>
        <p:nvPicPr>
          <p:cNvPr id="33" name="Picture 3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80423" y="2377440"/>
            <a:ext cx="1346649" cy="2103120"/>
          </a:xfrm>
          <a:prstGeom prst="rect">
            <a:avLst/>
          </a:prstGeom>
          <a:effectLst>
            <a:softEdge rad="25400"/>
          </a:effectLst>
        </p:spPr>
      </p:pic>
      <p:pic>
        <p:nvPicPr>
          <p:cNvPr id="31" name="Picture 3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139794" y="2857300"/>
            <a:ext cx="954413" cy="1737360"/>
          </a:xfrm>
          <a:prstGeom prst="rect">
            <a:avLst/>
          </a:prstGeom>
          <a:effectLst>
            <a:softEdge rad="25400"/>
          </a:effectLst>
        </p:spPr>
      </p:pic>
      <p:sp>
        <p:nvSpPr>
          <p:cNvPr id="2" name="Title 1"/>
          <p:cNvSpPr>
            <a:spLocks noGrp="1"/>
          </p:cNvSpPr>
          <p:nvPr>
            <p:ph type="title"/>
          </p:nvPr>
        </p:nvSpPr>
        <p:spPr>
          <a:xfrm>
            <a:off x="1749209" y="-83839"/>
            <a:ext cx="8693585" cy="1325563"/>
          </a:xfrm>
        </p:spPr>
        <p:txBody>
          <a:bodyPr>
            <a:normAutofit/>
          </a:bodyPr>
          <a:lstStyle/>
          <a:p>
            <a:pPr algn="ctr"/>
            <a:r>
              <a:rPr lang="en-US" dirty="0"/>
              <a:t>Space Crop Production Candidates</a:t>
            </a:r>
          </a:p>
        </p:txBody>
      </p:sp>
      <p:sp>
        <p:nvSpPr>
          <p:cNvPr id="3" name="Rounded Rectangle 2"/>
          <p:cNvSpPr/>
          <p:nvPr/>
        </p:nvSpPr>
        <p:spPr>
          <a:xfrm>
            <a:off x="850885" y="1150708"/>
            <a:ext cx="2278795" cy="337155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Salad</a:t>
            </a:r>
          </a:p>
          <a:p>
            <a:pPr algn="ctr"/>
            <a:r>
              <a:rPr lang="en-US" sz="2400" b="1" dirty="0">
                <a:solidFill>
                  <a:prstClr val="white"/>
                </a:solidFill>
              </a:rPr>
              <a:t>Leafy Greens</a:t>
            </a:r>
          </a:p>
          <a:p>
            <a:pPr algn="ctr"/>
            <a:r>
              <a:rPr lang="en-US" sz="2400" b="1" dirty="0">
                <a:solidFill>
                  <a:prstClr val="white"/>
                </a:solidFill>
              </a:rPr>
              <a:t>Tomato</a:t>
            </a:r>
          </a:p>
          <a:p>
            <a:pPr algn="ctr"/>
            <a:r>
              <a:rPr lang="en-US" sz="2400" b="1" dirty="0">
                <a:solidFill>
                  <a:prstClr val="white"/>
                </a:solidFill>
              </a:rPr>
              <a:t>Pepper</a:t>
            </a:r>
          </a:p>
          <a:p>
            <a:pPr algn="ctr"/>
            <a:r>
              <a:rPr lang="en-US" sz="2400" b="1" dirty="0">
                <a:solidFill>
                  <a:prstClr val="white"/>
                </a:solidFill>
              </a:rPr>
              <a:t>Radish</a:t>
            </a:r>
          </a:p>
          <a:p>
            <a:pPr algn="ctr"/>
            <a:r>
              <a:rPr lang="en-US" sz="2400" b="1" dirty="0">
                <a:solidFill>
                  <a:prstClr val="white"/>
                </a:solidFill>
              </a:rPr>
              <a:t>Strawberry</a:t>
            </a:r>
          </a:p>
          <a:p>
            <a:pPr algn="ctr"/>
            <a:r>
              <a:rPr lang="en-US" sz="2400" b="1" dirty="0">
                <a:solidFill>
                  <a:prstClr val="white"/>
                </a:solidFill>
              </a:rPr>
              <a:t>Green Onion</a:t>
            </a:r>
          </a:p>
          <a:p>
            <a:pPr algn="ctr"/>
            <a:r>
              <a:rPr lang="en-US" sz="2400" b="1" dirty="0">
                <a:solidFill>
                  <a:prstClr val="white"/>
                </a:solidFill>
              </a:rPr>
              <a:t>Pea</a:t>
            </a:r>
          </a:p>
          <a:p>
            <a:pPr algn="ctr"/>
            <a:r>
              <a:rPr lang="en-US" sz="2400" b="1" dirty="0">
                <a:solidFill>
                  <a:prstClr val="white"/>
                </a:solidFill>
              </a:rPr>
              <a:t>Carrot</a:t>
            </a:r>
          </a:p>
        </p:txBody>
      </p:sp>
      <p:sp>
        <p:nvSpPr>
          <p:cNvPr id="5" name="Rounded Rectangle 4"/>
          <p:cNvSpPr/>
          <p:nvPr/>
        </p:nvSpPr>
        <p:spPr>
          <a:xfrm>
            <a:off x="4481699" y="4697015"/>
            <a:ext cx="1421773" cy="20095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Herbs</a:t>
            </a:r>
          </a:p>
          <a:p>
            <a:pPr algn="ctr"/>
            <a:r>
              <a:rPr lang="en-US" sz="2400" b="1" dirty="0">
                <a:solidFill>
                  <a:prstClr val="white"/>
                </a:solidFill>
              </a:rPr>
              <a:t>Basil</a:t>
            </a:r>
          </a:p>
          <a:p>
            <a:pPr algn="ctr"/>
            <a:r>
              <a:rPr lang="en-US" sz="2400" b="1" dirty="0">
                <a:solidFill>
                  <a:prstClr val="white"/>
                </a:solidFill>
              </a:rPr>
              <a:t>Mint</a:t>
            </a:r>
          </a:p>
          <a:p>
            <a:pPr algn="ctr"/>
            <a:r>
              <a:rPr lang="en-US" sz="2400" b="1" dirty="0">
                <a:solidFill>
                  <a:prstClr val="white"/>
                </a:solidFill>
              </a:rPr>
              <a:t>Chives</a:t>
            </a:r>
          </a:p>
          <a:p>
            <a:pPr algn="ctr"/>
            <a:r>
              <a:rPr lang="en-US" sz="2400" b="1" dirty="0">
                <a:solidFill>
                  <a:prstClr val="white"/>
                </a:solidFill>
              </a:rPr>
              <a:t>Dill</a:t>
            </a:r>
          </a:p>
        </p:txBody>
      </p:sp>
      <p:sp>
        <p:nvSpPr>
          <p:cNvPr id="12" name="Line Callout 1 11"/>
          <p:cNvSpPr/>
          <p:nvPr/>
        </p:nvSpPr>
        <p:spPr>
          <a:xfrm>
            <a:off x="3420915" y="1163525"/>
            <a:ext cx="2065944" cy="1158719"/>
          </a:xfrm>
          <a:prstGeom prst="borderCallout1">
            <a:avLst>
              <a:gd name="adj1" fmla="val 46266"/>
              <a:gd name="adj2" fmla="val 993"/>
              <a:gd name="adj3" fmla="val 51346"/>
              <a:gd name="adj4" fmla="val -1275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Lettuce, Chinese cabbage, Swiss chard, </a:t>
            </a:r>
            <a:r>
              <a:rPr lang="en-US" dirty="0" err="1">
                <a:solidFill>
                  <a:prstClr val="white"/>
                </a:solidFill>
              </a:rPr>
              <a:t>Mizuna</a:t>
            </a:r>
            <a:r>
              <a:rPr lang="en-US" dirty="0">
                <a:solidFill>
                  <a:prstClr val="white"/>
                </a:solidFill>
              </a:rPr>
              <a:t>, Spinach</a:t>
            </a:r>
          </a:p>
        </p:txBody>
      </p:sp>
      <p:sp>
        <p:nvSpPr>
          <p:cNvPr id="13" name="Left-Up Arrow 12"/>
          <p:cNvSpPr/>
          <p:nvPr/>
        </p:nvSpPr>
        <p:spPr>
          <a:xfrm flipH="1">
            <a:off x="1532547" y="4561450"/>
            <a:ext cx="2911449" cy="2009579"/>
          </a:xfrm>
          <a:prstGeom prst="leftUpArrow">
            <a:avLst>
              <a:gd name="adj1" fmla="val 47500"/>
              <a:gd name="adj2" fmla="val 23750"/>
              <a:gd name="adj3" fmla="val 2178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CONSUMED FRESH WITHOUT PROCESSING</a:t>
            </a:r>
          </a:p>
        </p:txBody>
      </p:sp>
      <p:grpSp>
        <p:nvGrpSpPr>
          <p:cNvPr id="6" name="Group 5">
            <a:extLst>
              <a:ext uri="{FF2B5EF4-FFF2-40B4-BE49-F238E27FC236}">
                <a16:creationId xmlns:a16="http://schemas.microsoft.com/office/drawing/2014/main" id="{E7A3132D-62AE-4BEA-9B1C-91D7333296BD}"/>
              </a:ext>
            </a:extLst>
          </p:cNvPr>
          <p:cNvGrpSpPr/>
          <p:nvPr/>
        </p:nvGrpSpPr>
        <p:grpSpPr>
          <a:xfrm>
            <a:off x="7337327" y="1728592"/>
            <a:ext cx="4529958" cy="3424613"/>
            <a:chOff x="7064067" y="1634002"/>
            <a:chExt cx="4529958" cy="3424613"/>
          </a:xfrm>
        </p:grpSpPr>
        <p:grpSp>
          <p:nvGrpSpPr>
            <p:cNvPr id="24" name="Group 23"/>
            <p:cNvGrpSpPr/>
            <p:nvPr/>
          </p:nvGrpSpPr>
          <p:grpSpPr>
            <a:xfrm>
              <a:off x="7064067" y="1634002"/>
              <a:ext cx="2238699" cy="3424613"/>
              <a:chOff x="6196082" y="-246634"/>
              <a:chExt cx="2984931" cy="4566151"/>
            </a:xfrm>
          </p:grpSpPr>
          <p:sp>
            <p:nvSpPr>
              <p:cNvPr id="9" name="Rounded Rectangle 8"/>
              <p:cNvSpPr/>
              <p:nvPr/>
            </p:nvSpPr>
            <p:spPr>
              <a:xfrm>
                <a:off x="6196082" y="-246634"/>
                <a:ext cx="2984931" cy="4566151"/>
              </a:xfrm>
              <a:prstGeom prst="roundRect">
                <a:avLst/>
              </a:prstGeom>
              <a:noFill/>
              <a:ln>
                <a:solidFill>
                  <a:srgbClr val="008E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Staple Crops</a:t>
                </a:r>
              </a:p>
              <a:p>
                <a:pPr algn="ctr"/>
                <a:r>
                  <a:rPr lang="en-US" sz="2400" b="1" dirty="0">
                    <a:solidFill>
                      <a:prstClr val="white"/>
                    </a:solidFill>
                  </a:rPr>
                  <a:t>White Potato</a:t>
                </a:r>
              </a:p>
              <a:p>
                <a:pPr algn="ctr"/>
                <a:r>
                  <a:rPr lang="en-US" sz="2400" b="1" dirty="0">
                    <a:solidFill>
                      <a:prstClr val="white"/>
                    </a:solidFill>
                  </a:rPr>
                  <a:t>Sweet Potato</a:t>
                </a:r>
              </a:p>
              <a:p>
                <a:pPr algn="ctr"/>
                <a:endParaRPr lang="en-US" sz="2400" b="1" dirty="0">
                  <a:solidFill>
                    <a:prstClr val="white"/>
                  </a:solidFill>
                </a:endParaRPr>
              </a:p>
              <a:p>
                <a:pPr algn="ctr"/>
                <a:r>
                  <a:rPr lang="en-US" sz="2400" b="1" dirty="0">
                    <a:solidFill>
                      <a:prstClr val="white"/>
                    </a:solidFill>
                  </a:rPr>
                  <a:t>Rice</a:t>
                </a:r>
              </a:p>
              <a:p>
                <a:pPr algn="ctr"/>
                <a:r>
                  <a:rPr lang="en-US" sz="2400" b="1" dirty="0">
                    <a:solidFill>
                      <a:prstClr val="white"/>
                    </a:solidFill>
                  </a:rPr>
                  <a:t>Wheat</a:t>
                </a:r>
              </a:p>
              <a:p>
                <a:pPr algn="ctr"/>
                <a:r>
                  <a:rPr lang="en-US" sz="2400" b="1" dirty="0">
                    <a:solidFill>
                      <a:prstClr val="white"/>
                    </a:solidFill>
                  </a:rPr>
                  <a:t>Dried Bean</a:t>
                </a:r>
              </a:p>
              <a:p>
                <a:pPr algn="ctr"/>
                <a:r>
                  <a:rPr lang="en-US" sz="2400" b="1" dirty="0">
                    <a:solidFill>
                      <a:prstClr val="white"/>
                    </a:solidFill>
                  </a:rPr>
                  <a:t>Soybean</a:t>
                </a:r>
              </a:p>
              <a:p>
                <a:pPr algn="ctr"/>
                <a:r>
                  <a:rPr lang="en-US" sz="2400" b="1" dirty="0">
                    <a:solidFill>
                      <a:prstClr val="white"/>
                    </a:solidFill>
                  </a:rPr>
                  <a:t>Peanut</a:t>
                </a:r>
              </a:p>
            </p:txBody>
          </p:sp>
          <p:cxnSp>
            <p:nvCxnSpPr>
              <p:cNvPr id="23" name="Straight Connector 22"/>
              <p:cNvCxnSpPr/>
              <p:nvPr/>
            </p:nvCxnSpPr>
            <p:spPr>
              <a:xfrm>
                <a:off x="6196082" y="2314162"/>
                <a:ext cx="2275078" cy="0"/>
              </a:xfrm>
              <a:prstGeom prst="line">
                <a:avLst/>
              </a:prstGeom>
              <a:ln w="254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a:off x="9864689" y="1975122"/>
              <a:ext cx="1699146" cy="923330"/>
            </a:xfrm>
            <a:prstGeom prst="rect">
              <a:avLst/>
            </a:prstGeom>
            <a:noFill/>
            <a:ln>
              <a:solidFill>
                <a:schemeClr val="accent1">
                  <a:lumMod val="75000"/>
                </a:schemeClr>
              </a:solidFill>
            </a:ln>
          </p:spPr>
          <p:txBody>
            <a:bodyPr wrap="square" rtlCol="0">
              <a:spAutoFit/>
            </a:bodyPr>
            <a:lstStyle/>
            <a:p>
              <a:r>
                <a:rPr lang="en-US" dirty="0">
                  <a:solidFill>
                    <a:prstClr val="white"/>
                  </a:solidFill>
                </a:rPr>
                <a:t>MINIMAL PREPARATION / COOKING</a:t>
              </a:r>
            </a:p>
          </p:txBody>
        </p:sp>
        <p:sp>
          <p:nvSpPr>
            <p:cNvPr id="17" name="Right Brace 16"/>
            <p:cNvSpPr/>
            <p:nvPr/>
          </p:nvSpPr>
          <p:spPr>
            <a:xfrm>
              <a:off x="9451549" y="2107180"/>
              <a:ext cx="430219" cy="57084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prstClr val="white"/>
                </a:solidFill>
              </a:endParaRPr>
            </a:p>
          </p:txBody>
        </p:sp>
        <p:sp>
          <p:nvSpPr>
            <p:cNvPr id="19" name="Right Brace 18"/>
            <p:cNvSpPr/>
            <p:nvPr/>
          </p:nvSpPr>
          <p:spPr>
            <a:xfrm>
              <a:off x="9383713" y="3239193"/>
              <a:ext cx="430219" cy="171230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prstClr val="white"/>
                </a:solidFill>
              </a:endParaRPr>
            </a:p>
          </p:txBody>
        </p:sp>
        <p:sp>
          <p:nvSpPr>
            <p:cNvPr id="21" name="TextBox 20"/>
            <p:cNvSpPr txBox="1"/>
            <p:nvPr/>
          </p:nvSpPr>
          <p:spPr>
            <a:xfrm>
              <a:off x="9894879" y="3633681"/>
              <a:ext cx="1699146" cy="923330"/>
            </a:xfrm>
            <a:prstGeom prst="rect">
              <a:avLst/>
            </a:prstGeom>
            <a:noFill/>
            <a:ln>
              <a:solidFill>
                <a:schemeClr val="accent1">
                  <a:lumMod val="75000"/>
                </a:schemeClr>
              </a:solidFill>
            </a:ln>
          </p:spPr>
          <p:txBody>
            <a:bodyPr wrap="square" rtlCol="0">
              <a:spAutoFit/>
            </a:bodyPr>
            <a:lstStyle/>
            <a:p>
              <a:r>
                <a:rPr lang="en-US" dirty="0">
                  <a:solidFill>
                    <a:prstClr val="white"/>
                  </a:solidFill>
                </a:rPr>
                <a:t>SIGNIFICANT PREPARATION / COOKING</a:t>
              </a:r>
            </a:p>
          </p:txBody>
        </p:sp>
      </p:grpSp>
      <p:pic>
        <p:nvPicPr>
          <p:cNvPr id="26" name="Picture 2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536176" y="4839596"/>
            <a:ext cx="1313768" cy="914400"/>
          </a:xfrm>
          <a:prstGeom prst="rect">
            <a:avLst/>
          </a:prstGeom>
        </p:spPr>
      </p:pic>
      <p:pic>
        <p:nvPicPr>
          <p:cNvPr id="27" name="Picture 2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345714" y="5469372"/>
            <a:ext cx="1271082" cy="914400"/>
          </a:xfrm>
          <a:prstGeom prst="rect">
            <a:avLst/>
          </a:prstGeom>
        </p:spPr>
      </p:pic>
      <p:pic>
        <p:nvPicPr>
          <p:cNvPr id="28" name="Picture 2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70183" y="1099375"/>
            <a:ext cx="1210321" cy="960120"/>
          </a:xfrm>
          <a:prstGeom prst="rect">
            <a:avLst/>
          </a:prstGeom>
        </p:spPr>
      </p:pic>
      <p:pic>
        <p:nvPicPr>
          <p:cNvPr id="29" name="Picture 28"/>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998272" y="1088255"/>
            <a:ext cx="1487954" cy="1280160"/>
          </a:xfrm>
          <a:prstGeom prst="rect">
            <a:avLst/>
          </a:prstGeom>
        </p:spPr>
      </p:pic>
      <p:pic>
        <p:nvPicPr>
          <p:cNvPr id="32" name="Picture 31"/>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262751" y="5353970"/>
            <a:ext cx="1106704" cy="1554480"/>
          </a:xfrm>
          <a:prstGeom prst="rect">
            <a:avLst/>
          </a:prstGeom>
        </p:spPr>
      </p:pic>
      <p:pic>
        <p:nvPicPr>
          <p:cNvPr id="34" name="Picture 33"/>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16997100">
            <a:off x="-136312" y="3169374"/>
            <a:ext cx="1076424" cy="822960"/>
          </a:xfrm>
          <a:prstGeom prst="rect">
            <a:avLst/>
          </a:prstGeom>
        </p:spPr>
      </p:pic>
      <p:pic>
        <p:nvPicPr>
          <p:cNvPr id="36" name="Picture 35"/>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rot="448077">
            <a:off x="132234" y="1005217"/>
            <a:ext cx="563916" cy="1828800"/>
          </a:xfrm>
          <a:prstGeom prst="rect">
            <a:avLst/>
          </a:prstGeom>
        </p:spPr>
      </p:pic>
      <p:pic>
        <p:nvPicPr>
          <p:cNvPr id="37" name="Picture 36"/>
          <p:cNvPicPr>
            <a:picLocks noChangeAspect="1"/>
          </p:cNvPicPr>
          <p:nvPr/>
        </p:nvPicPr>
        <p:blipFill rotWithShape="1">
          <a:blip r:embed="rId13" cstate="print">
            <a:extLst>
              <a:ext uri="{28A0092B-C50C-407E-A947-70E740481C1C}">
                <a14:useLocalDpi xmlns:a14="http://schemas.microsoft.com/office/drawing/2010/main"/>
              </a:ext>
            </a:extLst>
          </a:blip>
          <a:srcRect l="11034" b="8757"/>
          <a:stretch/>
        </p:blipFill>
        <p:spPr>
          <a:xfrm>
            <a:off x="4654045" y="2647012"/>
            <a:ext cx="1069899" cy="1097280"/>
          </a:xfrm>
          <a:prstGeom prst="rect">
            <a:avLst/>
          </a:prstGeom>
        </p:spPr>
      </p:pic>
      <p:cxnSp>
        <p:nvCxnSpPr>
          <p:cNvPr id="39" name="Straight Connector 38"/>
          <p:cNvCxnSpPr/>
          <p:nvPr/>
        </p:nvCxnSpPr>
        <p:spPr>
          <a:xfrm>
            <a:off x="1866900" y="976327"/>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30" name="Rounded Rectangle 4">
            <a:extLst>
              <a:ext uri="{FF2B5EF4-FFF2-40B4-BE49-F238E27FC236}">
                <a16:creationId xmlns:a16="http://schemas.microsoft.com/office/drawing/2014/main" id="{7E25DE5B-6EB8-4E10-AC0A-2D6EB98BBDC7}"/>
              </a:ext>
            </a:extLst>
          </p:cNvPr>
          <p:cNvSpPr/>
          <p:nvPr/>
        </p:nvSpPr>
        <p:spPr>
          <a:xfrm>
            <a:off x="2544580" y="4664135"/>
            <a:ext cx="1877943" cy="88682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prstClr val="white"/>
                </a:solidFill>
              </a:rPr>
              <a:t>Microgreens</a:t>
            </a:r>
          </a:p>
        </p:txBody>
      </p:sp>
      <p:pic>
        <p:nvPicPr>
          <p:cNvPr id="10" name="Picture 9">
            <a:extLst>
              <a:ext uri="{FF2B5EF4-FFF2-40B4-BE49-F238E27FC236}">
                <a16:creationId xmlns:a16="http://schemas.microsoft.com/office/drawing/2014/main" id="{1C35B2FB-8D25-4D1D-98F0-ADFF9EA7F1B7}"/>
              </a:ext>
            </a:extLst>
          </p:cNvPr>
          <p:cNvPicPr>
            <a:picLocks noChangeAspect="1"/>
          </p:cNvPicPr>
          <p:nvPr/>
        </p:nvPicPr>
        <p:blipFill rotWithShape="1">
          <a:blip r:embed="rId14"/>
          <a:srcRect l="35504" t="29695" r="22396" b="6915"/>
          <a:stretch/>
        </p:blipFill>
        <p:spPr>
          <a:xfrm>
            <a:off x="201082" y="4696646"/>
            <a:ext cx="1209714" cy="1371600"/>
          </a:xfrm>
          <a:prstGeom prst="rect">
            <a:avLst/>
          </a:prstGeom>
        </p:spPr>
      </p:pic>
    </p:spTree>
    <p:extLst>
      <p:ext uri="{BB962C8B-B14F-4D97-AF65-F5344CB8AC3E}">
        <p14:creationId xmlns:p14="http://schemas.microsoft.com/office/powerpoint/2010/main" val="2019645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6235" y="98290"/>
            <a:ext cx="8172450" cy="1325563"/>
          </a:xfrm>
        </p:spPr>
        <p:txBody>
          <a:bodyPr>
            <a:normAutofit/>
          </a:bodyPr>
          <a:lstStyle/>
          <a:p>
            <a:pPr algn="ctr"/>
            <a:r>
              <a:rPr lang="en-US" sz="4400" dirty="0">
                <a:latin typeface="+mn-lt"/>
              </a:rPr>
              <a:t>Plant Growth and the Environment</a:t>
            </a:r>
          </a:p>
        </p:txBody>
      </p:sp>
      <p:sp>
        <p:nvSpPr>
          <p:cNvPr id="3" name="TextBox 2"/>
          <p:cNvSpPr txBox="1"/>
          <p:nvPr/>
        </p:nvSpPr>
        <p:spPr>
          <a:xfrm>
            <a:off x="548641" y="1341301"/>
            <a:ext cx="5301742" cy="461665"/>
          </a:xfrm>
          <a:prstGeom prst="rect">
            <a:avLst/>
          </a:prstGeom>
          <a:noFill/>
        </p:spPr>
        <p:txBody>
          <a:bodyPr wrap="square" rtlCol="0">
            <a:spAutoFit/>
          </a:bodyPr>
          <a:lstStyle/>
          <a:p>
            <a:r>
              <a:rPr lang="en-US" sz="2400" b="1" u="sng" dirty="0"/>
              <a:t>5 Cardinal Factors of Plant Growth</a:t>
            </a:r>
            <a:r>
              <a:rPr lang="en-US" sz="2400" b="1" dirty="0"/>
              <a:t>…..</a:t>
            </a:r>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599022" y="2434306"/>
            <a:ext cx="680460" cy="139903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173653" y="1846016"/>
            <a:ext cx="878799" cy="82296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895379" y="2409832"/>
            <a:ext cx="1188720" cy="1188720"/>
          </a:xfrm>
          <a:prstGeom prst="rect">
            <a:avLst/>
          </a:prstGeom>
        </p:spPr>
      </p:pic>
      <p:grpSp>
        <p:nvGrpSpPr>
          <p:cNvPr id="15" name="Group 14">
            <a:extLst>
              <a:ext uri="{FF2B5EF4-FFF2-40B4-BE49-F238E27FC236}">
                <a16:creationId xmlns:a16="http://schemas.microsoft.com/office/drawing/2014/main" id="{169B82A7-0BA8-4B8F-A38D-EED16652999C}"/>
              </a:ext>
            </a:extLst>
          </p:cNvPr>
          <p:cNvGrpSpPr>
            <a:grpSpLocks noChangeAspect="1"/>
          </p:cNvGrpSpPr>
          <p:nvPr/>
        </p:nvGrpSpPr>
        <p:grpSpPr>
          <a:xfrm>
            <a:off x="3771816" y="4908645"/>
            <a:ext cx="1463038" cy="608054"/>
            <a:chOff x="3810345" y="4989007"/>
            <a:chExt cx="1320071" cy="464302"/>
          </a:xfrm>
        </p:grpSpPr>
        <p:sp>
          <p:nvSpPr>
            <p:cNvPr id="7" name="Oval 6"/>
            <p:cNvSpPr/>
            <p:nvPr/>
          </p:nvSpPr>
          <p:spPr>
            <a:xfrm>
              <a:off x="3810345" y="5014612"/>
              <a:ext cx="725482" cy="438697"/>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O</a:t>
              </a:r>
              <a:r>
                <a:rPr lang="en-US" sz="2000" b="1" baseline="-25000" dirty="0">
                  <a:solidFill>
                    <a:schemeClr val="bg1"/>
                  </a:solidFill>
                </a:rPr>
                <a:t>2</a:t>
              </a:r>
            </a:p>
          </p:txBody>
        </p:sp>
        <p:pic>
          <p:nvPicPr>
            <p:cNvPr id="8" name="Picture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395174" y="4989007"/>
              <a:ext cx="735242" cy="448095"/>
            </a:xfrm>
            <a:prstGeom prst="rect">
              <a:avLst/>
            </a:prstGeom>
          </p:spPr>
        </p:pic>
      </p:grpSp>
      <p:pic>
        <p:nvPicPr>
          <p:cNvPr id="9" name="Picture 8"/>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859112" y="4426470"/>
            <a:ext cx="904779" cy="1188720"/>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520742" y="3017237"/>
            <a:ext cx="1197406" cy="1694476"/>
          </a:xfrm>
          <a:prstGeom prst="rect">
            <a:avLst/>
          </a:prstGeom>
        </p:spPr>
      </p:pic>
      <p:cxnSp>
        <p:nvCxnSpPr>
          <p:cNvPr id="20" name="Straight Arrow Connector 19"/>
          <p:cNvCxnSpPr>
            <a:stCxn id="4" idx="3"/>
          </p:cNvCxnSpPr>
          <p:nvPr/>
        </p:nvCxnSpPr>
        <p:spPr>
          <a:xfrm>
            <a:off x="4279482" y="3133823"/>
            <a:ext cx="1372165" cy="171276"/>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p:cNvCxnSpPr>
          <p:nvPr/>
        </p:nvCxnSpPr>
        <p:spPr>
          <a:xfrm flipH="1">
            <a:off x="6363669" y="2695688"/>
            <a:ext cx="96685" cy="391512"/>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p:cNvCxnSpPr>
          <p:nvPr/>
        </p:nvCxnSpPr>
        <p:spPr>
          <a:xfrm flipH="1">
            <a:off x="6673517" y="2902797"/>
            <a:ext cx="1600797" cy="754048"/>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H="1" flipV="1">
            <a:off x="6412011" y="4157345"/>
            <a:ext cx="1262433" cy="725474"/>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cxnSpLocks/>
          </p:cNvCxnSpPr>
          <p:nvPr/>
        </p:nvCxnSpPr>
        <p:spPr>
          <a:xfrm flipV="1">
            <a:off x="4564446" y="4216525"/>
            <a:ext cx="1226935" cy="611774"/>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866900" y="106398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0662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139347"/>
            <a:ext cx="7886700" cy="1325563"/>
          </a:xfrm>
        </p:spPr>
        <p:txBody>
          <a:bodyPr>
            <a:normAutofit/>
          </a:bodyPr>
          <a:lstStyle/>
          <a:p>
            <a:pPr algn="ctr"/>
            <a:r>
              <a:rPr lang="en-US" sz="4400" dirty="0">
                <a:latin typeface="+mn-lt"/>
              </a:rPr>
              <a:t>The Space Environment</a:t>
            </a:r>
          </a:p>
        </p:txBody>
      </p:sp>
      <p:sp>
        <p:nvSpPr>
          <p:cNvPr id="3" name="TextBox 2"/>
          <p:cNvSpPr txBox="1"/>
          <p:nvPr/>
        </p:nvSpPr>
        <p:spPr>
          <a:xfrm>
            <a:off x="2884521" y="1196150"/>
            <a:ext cx="6422959" cy="646331"/>
          </a:xfrm>
          <a:prstGeom prst="rect">
            <a:avLst/>
          </a:prstGeom>
          <a:noFill/>
        </p:spPr>
        <p:txBody>
          <a:bodyPr wrap="square" rtlCol="0">
            <a:spAutoFit/>
          </a:bodyPr>
          <a:lstStyle/>
          <a:p>
            <a:pPr algn="ctr"/>
            <a:r>
              <a:rPr lang="en-US" b="1" dirty="0"/>
              <a:t>….and how these work with and without </a:t>
            </a:r>
            <a:r>
              <a:rPr lang="en-US" b="1" u="sng" dirty="0"/>
              <a:t>Gravity!</a:t>
            </a:r>
          </a:p>
          <a:p>
            <a:pPr algn="ctr"/>
            <a:endParaRPr lang="en-US" b="1" u="sng" dirty="0"/>
          </a:p>
        </p:txBody>
      </p:sp>
      <p:grpSp>
        <p:nvGrpSpPr>
          <p:cNvPr id="32" name="Group 31"/>
          <p:cNvGrpSpPr>
            <a:grpSpLocks noChangeAspect="1"/>
          </p:cNvGrpSpPr>
          <p:nvPr/>
        </p:nvGrpSpPr>
        <p:grpSpPr>
          <a:xfrm>
            <a:off x="6210833" y="4024739"/>
            <a:ext cx="5852160" cy="2286000"/>
            <a:chOff x="6983367" y="4069884"/>
            <a:chExt cx="5117911" cy="2348361"/>
          </a:xfrm>
        </p:grpSpPr>
        <p:grpSp>
          <p:nvGrpSpPr>
            <p:cNvPr id="23" name="Group 22"/>
            <p:cNvGrpSpPr/>
            <p:nvPr/>
          </p:nvGrpSpPr>
          <p:grpSpPr>
            <a:xfrm>
              <a:off x="7134108" y="4497095"/>
              <a:ext cx="4811290" cy="1675714"/>
              <a:chOff x="7134108" y="4497095"/>
              <a:chExt cx="4811290" cy="1675714"/>
            </a:xfrm>
          </p:grpSpPr>
          <p:pic>
            <p:nvPicPr>
              <p:cNvPr id="9" name="Picture 8"/>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134108" y="4542815"/>
                <a:ext cx="1113568" cy="1463040"/>
              </a:xfrm>
              <a:prstGeom prst="rect">
                <a:avLst/>
              </a:prstGeom>
            </p:spPr>
          </p:pic>
          <p:pic>
            <p:nvPicPr>
              <p:cNvPr id="19" name="Picture 18"/>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0393099" y="4497095"/>
                <a:ext cx="1552299" cy="1554480"/>
              </a:xfrm>
              <a:prstGeom prst="rect">
                <a:avLst/>
              </a:prstGeom>
            </p:spPr>
          </p:pic>
          <p:sp>
            <p:nvSpPr>
              <p:cNvPr id="21" name="TextBox 20"/>
              <p:cNvSpPr txBox="1"/>
              <p:nvPr/>
            </p:nvSpPr>
            <p:spPr>
              <a:xfrm>
                <a:off x="8288187" y="4497095"/>
                <a:ext cx="2183642" cy="1675714"/>
              </a:xfrm>
              <a:prstGeom prst="rect">
                <a:avLst/>
              </a:prstGeom>
              <a:noFill/>
            </p:spPr>
            <p:txBody>
              <a:bodyPr wrap="square" rtlCol="0">
                <a:spAutoFit/>
              </a:bodyPr>
              <a:lstStyle/>
              <a:p>
                <a:r>
                  <a:rPr lang="en-US" sz="2000" dirty="0"/>
                  <a:t>Fertilizer is heavy to launch so we need to learn how to recycle plant (and other) wastes!</a:t>
                </a:r>
              </a:p>
            </p:txBody>
          </p:sp>
        </p:grpSp>
        <p:sp>
          <p:nvSpPr>
            <p:cNvPr id="27" name="Rounded Rectangle 26"/>
            <p:cNvSpPr/>
            <p:nvPr/>
          </p:nvSpPr>
          <p:spPr>
            <a:xfrm>
              <a:off x="6983367" y="4069884"/>
              <a:ext cx="5117911" cy="234836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grpSp>
      <p:grpSp>
        <p:nvGrpSpPr>
          <p:cNvPr id="31" name="Group 30"/>
          <p:cNvGrpSpPr>
            <a:grpSpLocks/>
          </p:cNvGrpSpPr>
          <p:nvPr/>
        </p:nvGrpSpPr>
        <p:grpSpPr>
          <a:xfrm>
            <a:off x="49820" y="4024739"/>
            <a:ext cx="5967655" cy="2286000"/>
            <a:chOff x="152479" y="4080680"/>
            <a:chExt cx="6079376" cy="2223996"/>
          </a:xfrm>
        </p:grpSpPr>
        <p:grpSp>
          <p:nvGrpSpPr>
            <p:cNvPr id="29" name="Group 28"/>
            <p:cNvGrpSpPr/>
            <p:nvPr/>
          </p:nvGrpSpPr>
          <p:grpSpPr>
            <a:xfrm>
              <a:off x="152479" y="4327841"/>
              <a:ext cx="5689973" cy="1910648"/>
              <a:chOff x="152479" y="4327841"/>
              <a:chExt cx="5689973" cy="1910648"/>
            </a:xfrm>
          </p:grpSpPr>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52479" y="4426425"/>
                <a:ext cx="1280160" cy="1280160"/>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297079" y="4394028"/>
                <a:ext cx="2545373" cy="1693831"/>
              </a:xfrm>
              <a:prstGeom prst="rect">
                <a:avLst/>
              </a:prstGeom>
            </p:spPr>
          </p:pic>
          <p:sp>
            <p:nvSpPr>
              <p:cNvPr id="17" name="TextBox 16"/>
              <p:cNvSpPr txBox="1"/>
              <p:nvPr/>
            </p:nvSpPr>
            <p:spPr>
              <a:xfrm>
                <a:off x="1473584" y="4327841"/>
                <a:ext cx="1958136" cy="1910648"/>
              </a:xfrm>
              <a:prstGeom prst="rect">
                <a:avLst/>
              </a:prstGeom>
              <a:noFill/>
            </p:spPr>
            <p:txBody>
              <a:bodyPr wrap="square" rtlCol="0">
                <a:spAutoFit/>
              </a:bodyPr>
              <a:lstStyle/>
              <a:p>
                <a:r>
                  <a:rPr lang="en-US" sz="2000" dirty="0"/>
                  <a:t>Water forms a ball, and water and air don’t mix well, and roots need both!</a:t>
                </a:r>
              </a:p>
            </p:txBody>
          </p:sp>
        </p:grpSp>
        <p:sp>
          <p:nvSpPr>
            <p:cNvPr id="30" name="Rounded Rectangle 29"/>
            <p:cNvSpPr/>
            <p:nvPr/>
          </p:nvSpPr>
          <p:spPr>
            <a:xfrm>
              <a:off x="270137" y="4080680"/>
              <a:ext cx="5961718" cy="22239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grpSp>
      <p:grpSp>
        <p:nvGrpSpPr>
          <p:cNvPr id="18" name="Group 17"/>
          <p:cNvGrpSpPr>
            <a:grpSpLocks noChangeAspect="1"/>
          </p:cNvGrpSpPr>
          <p:nvPr/>
        </p:nvGrpSpPr>
        <p:grpSpPr>
          <a:xfrm>
            <a:off x="6223696" y="1835611"/>
            <a:ext cx="5852160" cy="2057400"/>
            <a:chOff x="6345345" y="1699604"/>
            <a:chExt cx="5632795" cy="2276363"/>
          </a:xfrm>
        </p:grpSpPr>
        <p:grpSp>
          <p:nvGrpSpPr>
            <p:cNvPr id="13" name="Group 12"/>
            <p:cNvGrpSpPr/>
            <p:nvPr/>
          </p:nvGrpSpPr>
          <p:grpSpPr>
            <a:xfrm>
              <a:off x="6686749" y="1867905"/>
              <a:ext cx="4848486" cy="1804821"/>
              <a:chOff x="6686749" y="1867905"/>
              <a:chExt cx="4848486" cy="1804821"/>
            </a:xfrm>
          </p:grpSpPr>
          <p:pic>
            <p:nvPicPr>
              <p:cNvPr id="5" name="Picture 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10800000">
                <a:off x="6686749" y="2279934"/>
                <a:ext cx="1074086" cy="1005840"/>
              </a:xfrm>
              <a:prstGeom prst="rect">
                <a:avLst/>
              </a:prstGeom>
            </p:spPr>
          </p:pic>
          <p:sp>
            <p:nvSpPr>
              <p:cNvPr id="14" name="TextBox 13"/>
              <p:cNvSpPr txBox="1"/>
              <p:nvPr/>
            </p:nvSpPr>
            <p:spPr>
              <a:xfrm>
                <a:off x="7820263" y="1867905"/>
                <a:ext cx="1892996" cy="1804821"/>
              </a:xfrm>
              <a:prstGeom prst="rect">
                <a:avLst/>
              </a:prstGeom>
              <a:noFill/>
            </p:spPr>
            <p:txBody>
              <a:bodyPr wrap="square" rtlCol="0">
                <a:spAutoFit/>
              </a:bodyPr>
              <a:lstStyle/>
              <a:p>
                <a:r>
                  <a:rPr lang="en-US" sz="2000" dirty="0"/>
                  <a:t>Key plant characteristics may be modified with novel light recipes</a:t>
                </a:r>
              </a:p>
            </p:txBody>
          </p:sp>
          <p:pic>
            <p:nvPicPr>
              <p:cNvPr id="15" name="Picture 14"/>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9713260" y="1895750"/>
                <a:ext cx="1821975" cy="1774209"/>
              </a:xfrm>
              <a:prstGeom prst="rect">
                <a:avLst/>
              </a:prstGeom>
            </p:spPr>
          </p:pic>
        </p:grpSp>
        <p:sp>
          <p:nvSpPr>
            <p:cNvPr id="35" name="Rounded Rectangle 34"/>
            <p:cNvSpPr/>
            <p:nvPr/>
          </p:nvSpPr>
          <p:spPr>
            <a:xfrm>
              <a:off x="6345345" y="1699604"/>
              <a:ext cx="5632795" cy="227636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grpSp>
      <p:grpSp>
        <p:nvGrpSpPr>
          <p:cNvPr id="39" name="Group 38"/>
          <p:cNvGrpSpPr>
            <a:grpSpLocks noChangeAspect="1"/>
          </p:cNvGrpSpPr>
          <p:nvPr/>
        </p:nvGrpSpPr>
        <p:grpSpPr>
          <a:xfrm>
            <a:off x="186332" y="1835611"/>
            <a:ext cx="5852160" cy="2056947"/>
            <a:chOff x="333420" y="1094711"/>
            <a:chExt cx="4798134" cy="2484464"/>
          </a:xfrm>
        </p:grpSpPr>
        <p:grpSp>
          <p:nvGrpSpPr>
            <p:cNvPr id="37" name="Group 36"/>
            <p:cNvGrpSpPr/>
            <p:nvPr/>
          </p:nvGrpSpPr>
          <p:grpSpPr>
            <a:xfrm>
              <a:off x="565436" y="1244839"/>
              <a:ext cx="4529003" cy="1554480"/>
              <a:chOff x="565436" y="1244839"/>
              <a:chExt cx="4529003" cy="1554480"/>
            </a:xfrm>
          </p:grpSpPr>
          <p:pic>
            <p:nvPicPr>
              <p:cNvPr id="4" name="Picture 3"/>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65436" y="1244839"/>
                <a:ext cx="756067" cy="1554480"/>
              </a:xfrm>
              <a:prstGeom prst="rect">
                <a:avLst/>
              </a:prstGeom>
            </p:spPr>
          </p:pic>
          <p:sp>
            <p:nvSpPr>
              <p:cNvPr id="11" name="TextBox 10"/>
              <p:cNvSpPr txBox="1"/>
              <p:nvPr/>
            </p:nvSpPr>
            <p:spPr>
              <a:xfrm>
                <a:off x="1372124" y="1749790"/>
                <a:ext cx="2811439" cy="855013"/>
              </a:xfrm>
              <a:prstGeom prst="rect">
                <a:avLst/>
              </a:prstGeom>
              <a:noFill/>
            </p:spPr>
            <p:txBody>
              <a:bodyPr wrap="square" rtlCol="0">
                <a:spAutoFit/>
              </a:bodyPr>
              <a:lstStyle/>
              <a:p>
                <a:r>
                  <a:rPr lang="en-US" sz="2000" dirty="0"/>
                  <a:t>No natural convection without gravity so need to mix the air </a:t>
                </a:r>
              </a:p>
            </p:txBody>
          </p:sp>
          <p:pic>
            <p:nvPicPr>
              <p:cNvPr id="12" name="Picture 11"/>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115044" y="1381998"/>
                <a:ext cx="979395" cy="1280160"/>
              </a:xfrm>
              <a:prstGeom prst="rect">
                <a:avLst/>
              </a:prstGeom>
            </p:spPr>
          </p:pic>
        </p:grpSp>
        <p:sp>
          <p:nvSpPr>
            <p:cNvPr id="38" name="Rounded Rectangle 37"/>
            <p:cNvSpPr/>
            <p:nvPr/>
          </p:nvSpPr>
          <p:spPr>
            <a:xfrm>
              <a:off x="333420" y="1094711"/>
              <a:ext cx="4798134" cy="248446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grpSp>
      <p:cxnSp>
        <p:nvCxnSpPr>
          <p:cNvPr id="33" name="Straight Connector 32"/>
          <p:cNvCxnSpPr/>
          <p:nvPr/>
        </p:nvCxnSpPr>
        <p:spPr>
          <a:xfrm>
            <a:off x="1866900" y="106398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05E59857-3E39-49E1-8358-0F4149E2136C}"/>
              </a:ext>
            </a:extLst>
          </p:cNvPr>
          <p:cNvGrpSpPr>
            <a:grpSpLocks noChangeAspect="1"/>
          </p:cNvGrpSpPr>
          <p:nvPr/>
        </p:nvGrpSpPr>
        <p:grpSpPr>
          <a:xfrm>
            <a:off x="1855349" y="3188891"/>
            <a:ext cx="1463038" cy="608054"/>
            <a:chOff x="3810345" y="4989007"/>
            <a:chExt cx="1320071" cy="464302"/>
          </a:xfrm>
        </p:grpSpPr>
        <p:sp>
          <p:nvSpPr>
            <p:cNvPr id="36" name="Oval 35">
              <a:extLst>
                <a:ext uri="{FF2B5EF4-FFF2-40B4-BE49-F238E27FC236}">
                  <a16:creationId xmlns:a16="http://schemas.microsoft.com/office/drawing/2014/main" id="{ED349010-4FA5-4E08-B3D8-3DE2F0325AC0}"/>
                </a:ext>
              </a:extLst>
            </p:cNvPr>
            <p:cNvSpPr/>
            <p:nvPr/>
          </p:nvSpPr>
          <p:spPr>
            <a:xfrm>
              <a:off x="3810345" y="5014612"/>
              <a:ext cx="725482" cy="438697"/>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O</a:t>
              </a:r>
              <a:r>
                <a:rPr lang="en-US" sz="2000" b="1" baseline="-25000" dirty="0">
                  <a:solidFill>
                    <a:schemeClr val="bg1"/>
                  </a:solidFill>
                </a:rPr>
                <a:t>2</a:t>
              </a:r>
            </a:p>
          </p:txBody>
        </p:sp>
        <p:pic>
          <p:nvPicPr>
            <p:cNvPr id="40" name="Picture 39">
              <a:extLst>
                <a:ext uri="{FF2B5EF4-FFF2-40B4-BE49-F238E27FC236}">
                  <a16:creationId xmlns:a16="http://schemas.microsoft.com/office/drawing/2014/main" id="{B2C7AEB6-6E9C-47C9-A9CE-7E74BD5C4CFD}"/>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4395174" y="4989007"/>
              <a:ext cx="735242" cy="448095"/>
            </a:xfrm>
            <a:prstGeom prst="rect">
              <a:avLst/>
            </a:prstGeom>
          </p:spPr>
        </p:pic>
      </p:grpSp>
    </p:spTree>
    <p:extLst>
      <p:ext uri="{BB962C8B-B14F-4D97-AF65-F5344CB8AC3E}">
        <p14:creationId xmlns:p14="http://schemas.microsoft.com/office/powerpoint/2010/main" val="3712726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027DD3E-7507-4014-B155-B7F3ED207914}"/>
              </a:ext>
            </a:extLst>
          </p:cNvPr>
          <p:cNvSpPr txBox="1">
            <a:spLocks noGrp="1"/>
          </p:cNvSpPr>
          <p:nvPr>
            <p:ph type="title"/>
          </p:nvPr>
        </p:nvSpPr>
        <p:spPr>
          <a:xfrm>
            <a:off x="838200" y="-169125"/>
            <a:ext cx="10515600" cy="1325563"/>
          </a:xfrm>
          <a:prstGeom prst="rect">
            <a:avLst/>
          </a:prstGeom>
        </p:spPr>
        <p:txBody>
          <a:bodyPr>
            <a:normAutofit/>
          </a:bodyPr>
          <a:lstStyle>
            <a:lvl1pPr algn="ctr" defTabSz="342900" rtl="0" eaLnBrk="1" latinLnBrk="0" hangingPunct="1">
              <a:spcBef>
                <a:spcPct val="0"/>
              </a:spcBef>
              <a:buNone/>
              <a:defRPr sz="2100" kern="1200">
                <a:solidFill>
                  <a:schemeClr val="bg1"/>
                </a:solidFill>
                <a:latin typeface="+mj-lt"/>
                <a:ea typeface="+mj-ea"/>
                <a:cs typeface="+mj-cs"/>
              </a:defRPr>
            </a:lvl1pPr>
          </a:lstStyle>
          <a:p>
            <a:r>
              <a:rPr lang="en-US" sz="4000" dirty="0">
                <a:solidFill>
                  <a:schemeClr val="tx1"/>
                </a:solidFill>
                <a:effectLst>
                  <a:outerShdw blurRad="38100" dist="38100" dir="2700000" algn="tl">
                    <a:srgbClr val="000000">
                      <a:alpha val="43137"/>
                    </a:srgbClr>
                  </a:outerShdw>
                </a:effectLst>
                <a:latin typeface="+mn-lt"/>
              </a:rPr>
              <a:t>Space Crop Production Challenges</a:t>
            </a:r>
          </a:p>
        </p:txBody>
      </p:sp>
      <p:cxnSp>
        <p:nvCxnSpPr>
          <p:cNvPr id="5" name="Straight Connector 4">
            <a:extLst>
              <a:ext uri="{FF2B5EF4-FFF2-40B4-BE49-F238E27FC236}">
                <a16:creationId xmlns:a16="http://schemas.microsoft.com/office/drawing/2014/main" id="{F0D6347C-FCFF-4492-A516-9938DCCAEABD}"/>
              </a:ext>
            </a:extLst>
          </p:cNvPr>
          <p:cNvCxnSpPr>
            <a:cxnSpLocks/>
          </p:cNvCxnSpPr>
          <p:nvPr/>
        </p:nvCxnSpPr>
        <p:spPr>
          <a:xfrm>
            <a:off x="2796745" y="767617"/>
            <a:ext cx="6573796"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EF4F1890-EEDE-421B-BDBF-426E3A7D1E7E}"/>
              </a:ext>
            </a:extLst>
          </p:cNvPr>
          <p:cNvSpPr/>
          <p:nvPr/>
        </p:nvSpPr>
        <p:spPr>
          <a:xfrm>
            <a:off x="2750794" y="807441"/>
            <a:ext cx="4269465" cy="4224530"/>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B2DD2EC7-0F46-45DD-A041-F6AFB25EC592}"/>
              </a:ext>
            </a:extLst>
          </p:cNvPr>
          <p:cNvSpPr/>
          <p:nvPr/>
        </p:nvSpPr>
        <p:spPr>
          <a:xfrm>
            <a:off x="5097037" y="807441"/>
            <a:ext cx="4174004" cy="4134944"/>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21D07DAD-8A66-48E8-BA6B-28B9B91D1B59}"/>
              </a:ext>
            </a:extLst>
          </p:cNvPr>
          <p:cNvSpPr/>
          <p:nvPr/>
        </p:nvSpPr>
        <p:spPr>
          <a:xfrm>
            <a:off x="4151399" y="2401002"/>
            <a:ext cx="4199828" cy="4235236"/>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5CCE484B-77E9-49FB-96E7-8C4FFF45A81E}"/>
              </a:ext>
            </a:extLst>
          </p:cNvPr>
          <p:cNvSpPr txBox="1"/>
          <p:nvPr/>
        </p:nvSpPr>
        <p:spPr>
          <a:xfrm>
            <a:off x="3261210" y="1035242"/>
            <a:ext cx="2292615"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LEO/Deep Space</a:t>
            </a:r>
          </a:p>
        </p:txBody>
      </p:sp>
      <p:sp>
        <p:nvSpPr>
          <p:cNvPr id="23" name="TextBox 22">
            <a:extLst>
              <a:ext uri="{FF2B5EF4-FFF2-40B4-BE49-F238E27FC236}">
                <a16:creationId xmlns:a16="http://schemas.microsoft.com/office/drawing/2014/main" id="{CD37790F-1A6A-40E6-914B-4AC6C0216292}"/>
              </a:ext>
            </a:extLst>
          </p:cNvPr>
          <p:cNvSpPr txBox="1"/>
          <p:nvPr/>
        </p:nvSpPr>
        <p:spPr>
          <a:xfrm>
            <a:off x="7128205" y="1022385"/>
            <a:ext cx="1133515"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Surface</a:t>
            </a:r>
          </a:p>
        </p:txBody>
      </p:sp>
      <p:sp>
        <p:nvSpPr>
          <p:cNvPr id="24" name="TextBox 23">
            <a:extLst>
              <a:ext uri="{FF2B5EF4-FFF2-40B4-BE49-F238E27FC236}">
                <a16:creationId xmlns:a16="http://schemas.microsoft.com/office/drawing/2014/main" id="{0089000D-796A-4778-8CB5-FBC48165E945}"/>
              </a:ext>
            </a:extLst>
          </p:cNvPr>
          <p:cNvSpPr txBox="1"/>
          <p:nvPr/>
        </p:nvSpPr>
        <p:spPr>
          <a:xfrm>
            <a:off x="5830741" y="6078834"/>
            <a:ext cx="78361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Crop</a:t>
            </a:r>
          </a:p>
        </p:txBody>
      </p:sp>
      <p:sp>
        <p:nvSpPr>
          <p:cNvPr id="25" name="TextBox 24">
            <a:extLst>
              <a:ext uri="{FF2B5EF4-FFF2-40B4-BE49-F238E27FC236}">
                <a16:creationId xmlns:a16="http://schemas.microsoft.com/office/drawing/2014/main" id="{174DA4DB-7CE2-4F5E-9802-98EF2926DBC0}"/>
              </a:ext>
            </a:extLst>
          </p:cNvPr>
          <p:cNvSpPr txBox="1"/>
          <p:nvPr/>
        </p:nvSpPr>
        <p:spPr>
          <a:xfrm>
            <a:off x="3326592" y="1603514"/>
            <a:ext cx="2085699" cy="923330"/>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Microgravity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Fluid movement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No convection</a:t>
            </a:r>
          </a:p>
        </p:txBody>
      </p:sp>
      <p:sp>
        <p:nvSpPr>
          <p:cNvPr id="26" name="TextBox 25">
            <a:extLst>
              <a:ext uri="{FF2B5EF4-FFF2-40B4-BE49-F238E27FC236}">
                <a16:creationId xmlns:a16="http://schemas.microsoft.com/office/drawing/2014/main" id="{431B8328-18E9-462E-8159-910B1CEDD595}"/>
              </a:ext>
            </a:extLst>
          </p:cNvPr>
          <p:cNvSpPr txBox="1"/>
          <p:nvPr/>
        </p:nvSpPr>
        <p:spPr>
          <a:xfrm>
            <a:off x="5390142" y="1005265"/>
            <a:ext cx="2127057" cy="1754326"/>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Water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rPr>
              <a:t>      Recycling</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Radiation</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Pressure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Micrometeorites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0" cap="none" spc="0" normalizeH="0" baseline="0" noProof="0" dirty="0">
              <a:ln>
                <a:noFill/>
              </a:ln>
              <a:solidFill>
                <a:prstClr val="white"/>
              </a:solidFill>
              <a:effectLst/>
              <a:uLnTx/>
              <a:uFillTx/>
            </a:endParaRPr>
          </a:p>
        </p:txBody>
      </p:sp>
      <p:sp>
        <p:nvSpPr>
          <p:cNvPr id="27" name="TextBox 26">
            <a:extLst>
              <a:ext uri="{FF2B5EF4-FFF2-40B4-BE49-F238E27FC236}">
                <a16:creationId xmlns:a16="http://schemas.microsoft.com/office/drawing/2014/main" id="{8D83F6B6-60E0-46E2-B70D-5C0CB06CD45F}"/>
              </a:ext>
            </a:extLst>
          </p:cNvPr>
          <p:cNvSpPr txBox="1"/>
          <p:nvPr/>
        </p:nvSpPr>
        <p:spPr>
          <a:xfrm>
            <a:off x="7417317" y="1603514"/>
            <a:ext cx="1867819" cy="1231106"/>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Dust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kern="0" dirty="0">
                <a:solidFill>
                  <a:prstClr val="white"/>
                </a:solidFill>
              </a:rPr>
              <a:t>Regolith</a:t>
            </a:r>
            <a:endParaRPr kumimoji="0" lang="en-US" sz="1800" b="1" i="0" u="none" strike="noStrike" kern="0" cap="none" spc="0" normalizeH="0" baseline="0" noProof="0" dirty="0">
              <a:ln>
                <a:noFill/>
              </a:ln>
              <a:solidFill>
                <a:prstClr val="white"/>
              </a:solidFill>
              <a:effectLst/>
              <a:uLnTx/>
              <a:uFillTx/>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Partial gravity</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black"/>
              </a:solidFill>
              <a:effectLst/>
              <a:uLnTx/>
              <a:uFillTx/>
            </a:endParaRPr>
          </a:p>
        </p:txBody>
      </p:sp>
      <p:sp>
        <p:nvSpPr>
          <p:cNvPr id="28" name="TextBox 27">
            <a:extLst>
              <a:ext uri="{FF2B5EF4-FFF2-40B4-BE49-F238E27FC236}">
                <a16:creationId xmlns:a16="http://schemas.microsoft.com/office/drawing/2014/main" id="{CD7F11C4-F690-48BF-8C04-9DAA279B6E6A}"/>
              </a:ext>
            </a:extLst>
          </p:cNvPr>
          <p:cNvSpPr txBox="1"/>
          <p:nvPr/>
        </p:nvSpPr>
        <p:spPr>
          <a:xfrm>
            <a:off x="4885526" y="4974245"/>
            <a:ext cx="3554119" cy="1200329"/>
          </a:xfrm>
          <a:prstGeom prst="rect">
            <a:avLst/>
          </a:prstGeom>
          <a:noFill/>
        </p:spPr>
        <p:txBody>
          <a:bodyPr wrap="squar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Productivity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Stress tolerance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Environmental optimization</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Crop scheduling</a:t>
            </a:r>
          </a:p>
        </p:txBody>
      </p:sp>
      <p:sp>
        <p:nvSpPr>
          <p:cNvPr id="29" name="TextBox 28">
            <a:extLst>
              <a:ext uri="{FF2B5EF4-FFF2-40B4-BE49-F238E27FC236}">
                <a16:creationId xmlns:a16="http://schemas.microsoft.com/office/drawing/2014/main" id="{ECF13DD4-3124-40D5-90B1-ADDF596399C5}"/>
              </a:ext>
            </a:extLst>
          </p:cNvPr>
          <p:cNvSpPr txBox="1"/>
          <p:nvPr/>
        </p:nvSpPr>
        <p:spPr>
          <a:xfrm>
            <a:off x="5400994" y="2450322"/>
            <a:ext cx="3094117" cy="2862322"/>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Plant Size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High CO</a:t>
            </a:r>
            <a:r>
              <a:rPr kumimoji="0" lang="en-US" sz="1800" b="1" i="0" u="none" strike="noStrike" kern="0" cap="none" spc="0" normalizeH="0" baseline="-25000" noProof="0" dirty="0">
                <a:ln>
                  <a:noFill/>
                </a:ln>
                <a:solidFill>
                  <a:prstClr val="white"/>
                </a:solidFill>
                <a:effectLst/>
                <a:uLnTx/>
                <a:uFillTx/>
              </a:rPr>
              <a:t>2</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Food Safety &amp; Microbiome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Nutrient output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Sustainability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Abiotic stresses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Vehicle resources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Crew time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Waste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prstClr val="white"/>
              </a:solidFill>
              <a:effectLst/>
              <a:uLnTx/>
              <a:uFillTx/>
            </a:endParaRPr>
          </a:p>
        </p:txBody>
      </p:sp>
    </p:spTree>
    <p:extLst>
      <p:ext uri="{BB962C8B-B14F-4D97-AF65-F5344CB8AC3E}">
        <p14:creationId xmlns:p14="http://schemas.microsoft.com/office/powerpoint/2010/main" val="944711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6B410-C2B6-46AA-88D8-6F318583A24A}"/>
              </a:ext>
            </a:extLst>
          </p:cNvPr>
          <p:cNvSpPr>
            <a:spLocks noGrp="1"/>
          </p:cNvSpPr>
          <p:nvPr>
            <p:ph type="title"/>
          </p:nvPr>
        </p:nvSpPr>
        <p:spPr/>
        <p:txBody>
          <a:bodyPr/>
          <a:lstStyle/>
          <a:p>
            <a:pPr algn="ctr"/>
            <a:r>
              <a:rPr lang="en-US" dirty="0"/>
              <a:t>Space Crop Production Gaps List</a:t>
            </a:r>
          </a:p>
        </p:txBody>
      </p:sp>
      <p:sp>
        <p:nvSpPr>
          <p:cNvPr id="3" name="Content Placeholder 2">
            <a:extLst>
              <a:ext uri="{FF2B5EF4-FFF2-40B4-BE49-F238E27FC236}">
                <a16:creationId xmlns:a16="http://schemas.microsoft.com/office/drawing/2014/main" id="{25FEE31D-5A76-4E77-897B-CD04F51DE7C8}"/>
              </a:ext>
            </a:extLst>
          </p:cNvPr>
          <p:cNvSpPr>
            <a:spLocks noGrp="1"/>
          </p:cNvSpPr>
          <p:nvPr>
            <p:ph idx="1"/>
          </p:nvPr>
        </p:nvSpPr>
        <p:spPr/>
        <p:txBody>
          <a:bodyPr>
            <a:normAutofit/>
          </a:bodyPr>
          <a:lstStyle/>
          <a:p>
            <a:r>
              <a:rPr lang="en-US" dirty="0"/>
              <a:t>67 gaps (currently) in knowledge or technology focusing on:</a:t>
            </a:r>
          </a:p>
          <a:p>
            <a:pPr lvl="1"/>
            <a:r>
              <a:rPr lang="en-US" dirty="0"/>
              <a:t>Hardware</a:t>
            </a:r>
          </a:p>
          <a:p>
            <a:pPr lvl="2"/>
            <a:r>
              <a:rPr lang="en-US" dirty="0"/>
              <a:t>Environmental Monitoring, Environmental Control, Food Safety, Sustainability, Systems Architecture</a:t>
            </a:r>
          </a:p>
          <a:p>
            <a:pPr lvl="1"/>
            <a:r>
              <a:rPr lang="en-US" dirty="0"/>
              <a:t>Crops</a:t>
            </a:r>
          </a:p>
          <a:p>
            <a:pPr lvl="2"/>
            <a:r>
              <a:rPr lang="en-US" dirty="0"/>
              <a:t>Crop Performance, Plant Environmental Response, Horticultural Practices</a:t>
            </a:r>
          </a:p>
          <a:p>
            <a:pPr lvl="1"/>
            <a:r>
              <a:rPr lang="en-US" dirty="0"/>
              <a:t>Ecosystems</a:t>
            </a:r>
          </a:p>
          <a:p>
            <a:pPr lvl="2"/>
            <a:r>
              <a:rPr lang="en-US" dirty="0"/>
              <a:t>Food Security, Food Safety, Human-Plant Interaction, Multi-crop Interaction, Microbiome, Stability</a:t>
            </a:r>
          </a:p>
          <a:p>
            <a:r>
              <a:rPr lang="en-US" dirty="0"/>
              <a:t>Prioritized</a:t>
            </a:r>
          </a:p>
        </p:txBody>
      </p:sp>
    </p:spTree>
    <p:extLst>
      <p:ext uri="{BB962C8B-B14F-4D97-AF65-F5344CB8AC3E}">
        <p14:creationId xmlns:p14="http://schemas.microsoft.com/office/powerpoint/2010/main" val="55171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A8FAC0C-F223-4929-9F50-9883B01880FE}"/>
              </a:ext>
            </a:extLst>
          </p:cNvPr>
          <p:cNvCxnSpPr>
            <a:cxnSpLocks/>
          </p:cNvCxnSpPr>
          <p:nvPr/>
        </p:nvCxnSpPr>
        <p:spPr>
          <a:xfrm flipV="1">
            <a:off x="845408" y="1076465"/>
            <a:ext cx="10501184" cy="23287"/>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Content Placeholder 4">
            <a:extLst>
              <a:ext uri="{FF2B5EF4-FFF2-40B4-BE49-F238E27FC236}">
                <a16:creationId xmlns:a16="http://schemas.microsoft.com/office/drawing/2014/main" id="{BEB16433-DEF8-704F-9CBC-E5169CBC2EA7}"/>
              </a:ext>
            </a:extLst>
          </p:cNvPr>
          <p:cNvSpPr txBox="1">
            <a:spLocks/>
          </p:cNvSpPr>
          <p:nvPr/>
        </p:nvSpPr>
        <p:spPr>
          <a:xfrm>
            <a:off x="-311805" y="192576"/>
            <a:ext cx="11927158" cy="1144566"/>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18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15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35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2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2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685800" marR="0" lvl="2" indent="0" algn="ctr" defTabSz="342900" rtl="0" eaLnBrk="1" fontAlgn="auto" latinLnBrk="0" hangingPunct="1">
              <a:lnSpc>
                <a:spcPct val="100000"/>
              </a:lnSpc>
              <a:spcBef>
                <a:spcPct val="20000"/>
              </a:spcBef>
              <a:spcAft>
                <a:spcPts val="0"/>
              </a:spcAft>
              <a:buClrTx/>
              <a:buSzTx/>
              <a:buFont typeface="Arial"/>
              <a:buNone/>
              <a:tabLst/>
              <a:defRPr/>
            </a:pPr>
            <a:r>
              <a:rPr kumimoji="0" lang="en-US" sz="4800" b="0" i="0" u="none" strike="noStrike" kern="1200" cap="none" spc="0" normalizeH="0" baseline="0" noProof="0" dirty="0">
                <a:ln>
                  <a:noFill/>
                </a:ln>
                <a:solidFill>
                  <a:prstClr val="white"/>
                </a:solidFill>
                <a:effectLst/>
                <a:uLnTx/>
                <a:uFillTx/>
                <a:latin typeface="Calibri Light" panose="020F0302020204030204"/>
                <a:ea typeface="+mn-ea"/>
                <a:cs typeface="+mn-cs"/>
              </a:rPr>
              <a:t>Hardware and Technology Needs</a:t>
            </a:r>
          </a:p>
          <a:p>
            <a:pPr marL="857250" marR="0" lvl="2" indent="-171450" algn="l" defTabSz="342900" rtl="0" eaLnBrk="1" fontAlgn="auto" latinLnBrk="0" hangingPunct="1">
              <a:lnSpc>
                <a:spcPct val="100000"/>
              </a:lnSpc>
              <a:spcBef>
                <a:spcPct val="20000"/>
              </a:spcBef>
              <a:spcAft>
                <a:spcPts val="0"/>
              </a:spcAft>
              <a:buClrTx/>
              <a:buSzTx/>
              <a:buFont typeface="Arial"/>
              <a:buChar char="•"/>
              <a:tabLst/>
              <a:defRPr/>
            </a:pPr>
            <a:endPar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314450" marR="0" lvl="3" indent="-285750" algn="l" defTabSz="342900" rtl="0" eaLnBrk="1" fontAlgn="auto" latinLnBrk="0" hangingPunct="1">
              <a:lnSpc>
                <a:spcPct val="100000"/>
              </a:lnSpc>
              <a:spcBef>
                <a:spcPct val="20000"/>
              </a:spcBef>
              <a:spcAft>
                <a:spcPts val="0"/>
              </a:spcAft>
              <a:buClrTx/>
              <a:buSzTx/>
              <a:buFont typeface="Arial"/>
              <a:buChar char="–"/>
              <a:tabLst/>
              <a:defRPr/>
            </a:pPr>
            <a:endParaRPr kumimoji="0" lang="en-US" sz="225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C8A1FE74-D31C-D94C-825C-9CB894C982F0}"/>
              </a:ext>
            </a:extLst>
          </p:cNvPr>
          <p:cNvSpPr/>
          <p:nvPr/>
        </p:nvSpPr>
        <p:spPr>
          <a:xfrm>
            <a:off x="-978337" y="1337142"/>
            <a:ext cx="8971114" cy="5386090"/>
          </a:xfrm>
          <a:prstGeom prst="rect">
            <a:avLst/>
          </a:prstGeom>
        </p:spPr>
        <p:txBody>
          <a:bodyPr wrap="square">
            <a:spAutoFit/>
          </a:bodyPr>
          <a:lstStyle/>
          <a:p>
            <a:pPr marL="1714500" marR="0" lvl="4"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Sensor Selection and Development</a:t>
            </a:r>
          </a:p>
          <a:p>
            <a:pPr marL="2171700" lvl="5" indent="-342900" defTabSz="914400">
              <a:lnSpc>
                <a:spcPct val="150000"/>
              </a:lnSpc>
              <a:buFont typeface="Arial" panose="020B0604020202020204" pitchFamily="34" charset="0"/>
              <a:buChar char="•"/>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Need a suite of non-destructive sensors</a:t>
            </a:r>
          </a:p>
          <a:p>
            <a:pPr marL="1714500" marR="0" lvl="4"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Imaging Systems for Plant Health and Food Safety Monitoring (Hyperspectral, Multispectral, Fluorescence, Thermal)</a:t>
            </a:r>
          </a:p>
          <a:p>
            <a:pPr marL="1714500" marR="0" lvl="4"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Integrated Sensor Control Systems</a:t>
            </a:r>
          </a:p>
          <a:p>
            <a:pPr marL="1714500" marR="0" lvl="4"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1714500" marR="0" lvl="4"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5143E50E-935B-C240-B1FF-1CFF187FAD8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60607" y="1337142"/>
            <a:ext cx="3689829" cy="2925463"/>
          </a:xfrm>
          <a:prstGeom prst="rect">
            <a:avLst/>
          </a:prstGeom>
        </p:spPr>
      </p:pic>
      <p:pic>
        <p:nvPicPr>
          <p:cNvPr id="16" name="Picture 15">
            <a:extLst>
              <a:ext uri="{FF2B5EF4-FFF2-40B4-BE49-F238E27FC236}">
                <a16:creationId xmlns:a16="http://schemas.microsoft.com/office/drawing/2014/main" id="{DBBBEFBE-17E9-E54C-8B14-1F258C4BC51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40235" y="4499995"/>
            <a:ext cx="2930572" cy="2018340"/>
          </a:xfrm>
          <a:prstGeom prst="rect">
            <a:avLst/>
          </a:prstGeom>
        </p:spPr>
      </p:pic>
    </p:spTree>
    <p:extLst>
      <p:ext uri="{BB962C8B-B14F-4D97-AF65-F5344CB8AC3E}">
        <p14:creationId xmlns:p14="http://schemas.microsoft.com/office/powerpoint/2010/main" val="2090815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A8FAC0C-F223-4929-9F50-9883B01880FE}"/>
              </a:ext>
            </a:extLst>
          </p:cNvPr>
          <p:cNvCxnSpPr>
            <a:cxnSpLocks/>
          </p:cNvCxnSpPr>
          <p:nvPr/>
        </p:nvCxnSpPr>
        <p:spPr>
          <a:xfrm flipV="1">
            <a:off x="845408" y="1076465"/>
            <a:ext cx="10501184" cy="23287"/>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Content Placeholder 4">
            <a:extLst>
              <a:ext uri="{FF2B5EF4-FFF2-40B4-BE49-F238E27FC236}">
                <a16:creationId xmlns:a16="http://schemas.microsoft.com/office/drawing/2014/main" id="{BEB16433-DEF8-704F-9CBC-E5169CBC2EA7}"/>
              </a:ext>
            </a:extLst>
          </p:cNvPr>
          <p:cNvSpPr txBox="1">
            <a:spLocks/>
          </p:cNvSpPr>
          <p:nvPr/>
        </p:nvSpPr>
        <p:spPr>
          <a:xfrm>
            <a:off x="-311805" y="192576"/>
            <a:ext cx="11927158" cy="1144566"/>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18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15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35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2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2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685800" marR="0" lvl="2" indent="0" algn="ctr" defTabSz="342900" rtl="0" eaLnBrk="1" fontAlgn="auto" latinLnBrk="0" hangingPunct="1">
              <a:lnSpc>
                <a:spcPct val="100000"/>
              </a:lnSpc>
              <a:spcBef>
                <a:spcPct val="20000"/>
              </a:spcBef>
              <a:spcAft>
                <a:spcPts val="0"/>
              </a:spcAft>
              <a:buClrTx/>
              <a:buSzTx/>
              <a:buFont typeface="Arial"/>
              <a:buNone/>
              <a:tabLst/>
              <a:defRPr/>
            </a:pPr>
            <a:r>
              <a:rPr kumimoji="0" lang="en-US" sz="4800" b="0" i="0" u="none" strike="noStrike" kern="1200" cap="none" spc="0" normalizeH="0" baseline="0" noProof="0" dirty="0">
                <a:ln>
                  <a:noFill/>
                </a:ln>
                <a:solidFill>
                  <a:prstClr val="white"/>
                </a:solidFill>
                <a:effectLst/>
                <a:uLnTx/>
                <a:uFillTx/>
                <a:latin typeface="Calibri Light" panose="020F0302020204030204"/>
                <a:ea typeface="+mn-ea"/>
                <a:cs typeface="+mn-cs"/>
              </a:rPr>
              <a:t>Hardware and Technology Needs</a:t>
            </a:r>
          </a:p>
        </p:txBody>
      </p:sp>
      <p:pic>
        <p:nvPicPr>
          <p:cNvPr id="7" name="Picture 6">
            <a:extLst>
              <a:ext uri="{FF2B5EF4-FFF2-40B4-BE49-F238E27FC236}">
                <a16:creationId xmlns:a16="http://schemas.microsoft.com/office/drawing/2014/main" id="{0FB0C4CD-1BA2-4D33-A5FB-282AAB2F0490}"/>
              </a:ext>
            </a:extLst>
          </p:cNvPr>
          <p:cNvPicPr>
            <a:picLocks noChangeAspect="1"/>
          </p:cNvPicPr>
          <p:nvPr/>
        </p:nvPicPr>
        <p:blipFill>
          <a:blip r:embed="rId4"/>
          <a:stretch>
            <a:fillRect/>
          </a:stretch>
        </p:blipFill>
        <p:spPr>
          <a:xfrm>
            <a:off x="7418220" y="1179024"/>
            <a:ext cx="3565163" cy="5589188"/>
          </a:xfrm>
          <a:prstGeom prst="rect">
            <a:avLst/>
          </a:prstGeom>
        </p:spPr>
      </p:pic>
      <p:sp>
        <p:nvSpPr>
          <p:cNvPr id="5" name="Content Placeholder 4">
            <a:extLst>
              <a:ext uri="{FF2B5EF4-FFF2-40B4-BE49-F238E27FC236}">
                <a16:creationId xmlns:a16="http://schemas.microsoft.com/office/drawing/2014/main" id="{24979E72-6525-4C85-AE65-AE012EFC22A9}"/>
              </a:ext>
            </a:extLst>
          </p:cNvPr>
          <p:cNvSpPr>
            <a:spLocks noGrp="1"/>
          </p:cNvSpPr>
          <p:nvPr>
            <p:ph idx="1"/>
          </p:nvPr>
        </p:nvSpPr>
        <p:spPr>
          <a:xfrm>
            <a:off x="1" y="1337142"/>
            <a:ext cx="6807200" cy="4986540"/>
          </a:xfrm>
        </p:spPr>
        <p:txBody>
          <a:bodyPr>
            <a:normAutofit fontScale="77500" lnSpcReduction="20000"/>
          </a:bodyPr>
          <a:lstStyle/>
          <a:p>
            <a:pPr marL="800100" lvl="2" indent="-342900">
              <a:lnSpc>
                <a:spcPct val="150000"/>
              </a:lnSpc>
              <a:spcBef>
                <a:spcPts val="0"/>
              </a:spcBef>
              <a:defRPr/>
            </a:pPr>
            <a:r>
              <a:rPr lang="en-US" sz="3400" dirty="0">
                <a:solidFill>
                  <a:prstClr val="white"/>
                </a:solidFill>
              </a:rPr>
              <a:t>Autonomy and Robotics</a:t>
            </a:r>
          </a:p>
          <a:p>
            <a:pPr marL="800100" lvl="2" indent="-342900">
              <a:lnSpc>
                <a:spcPct val="150000"/>
              </a:lnSpc>
              <a:spcBef>
                <a:spcPts val="0"/>
              </a:spcBef>
              <a:defRPr/>
            </a:pPr>
            <a:r>
              <a:rPr lang="en-US" sz="3400" dirty="0">
                <a:solidFill>
                  <a:prstClr val="white"/>
                </a:solidFill>
              </a:rPr>
              <a:t>“Smart” Farmer: AI Control Systems and Predictive Algorithms</a:t>
            </a:r>
          </a:p>
          <a:p>
            <a:pPr marL="800100" lvl="2" indent="-342900">
              <a:lnSpc>
                <a:spcPct val="150000"/>
              </a:lnSpc>
              <a:defRPr/>
            </a:pPr>
            <a:r>
              <a:rPr lang="en-US" sz="3400" dirty="0">
                <a:solidFill>
                  <a:prstClr val="white"/>
                </a:solidFill>
              </a:rPr>
              <a:t>Advanced Lighting </a:t>
            </a:r>
          </a:p>
          <a:p>
            <a:pPr marL="800100" lvl="2" indent="-342900">
              <a:lnSpc>
                <a:spcPct val="150000"/>
              </a:lnSpc>
              <a:spcBef>
                <a:spcPts val="0"/>
              </a:spcBef>
              <a:defRPr/>
            </a:pPr>
            <a:r>
              <a:rPr lang="en-US" sz="3400" dirty="0">
                <a:solidFill>
                  <a:prstClr val="white"/>
                </a:solidFill>
              </a:rPr>
              <a:t>Component Reliability, Maintenance, and Miniaturization</a:t>
            </a:r>
          </a:p>
          <a:p>
            <a:pPr marL="800100" lvl="2" indent="-342900">
              <a:lnSpc>
                <a:spcPct val="150000"/>
              </a:lnSpc>
              <a:spcBef>
                <a:spcPts val="0"/>
              </a:spcBef>
              <a:defRPr/>
            </a:pPr>
            <a:r>
              <a:rPr lang="en-US" sz="3400" dirty="0">
                <a:solidFill>
                  <a:prstClr val="white"/>
                </a:solidFill>
              </a:rPr>
              <a:t>Sustainable Operations</a:t>
            </a:r>
          </a:p>
          <a:p>
            <a:pPr marL="1257300" lvl="3" indent="-342900">
              <a:lnSpc>
                <a:spcPct val="150000"/>
              </a:lnSpc>
              <a:spcBef>
                <a:spcPts val="0"/>
              </a:spcBef>
              <a:defRPr/>
            </a:pPr>
            <a:r>
              <a:rPr lang="en-US" sz="3200" dirty="0">
                <a:solidFill>
                  <a:prstClr val="white"/>
                </a:solidFill>
              </a:rPr>
              <a:t>e.g. Inedible biomass recycling approaches</a:t>
            </a:r>
          </a:p>
          <a:p>
            <a:endParaRPr lang="en-US" dirty="0"/>
          </a:p>
        </p:txBody>
      </p:sp>
    </p:spTree>
    <p:custDataLst>
      <p:tags r:id="rId1"/>
    </p:custDataLst>
    <p:extLst>
      <p:ext uri="{BB962C8B-B14F-4D97-AF65-F5344CB8AC3E}">
        <p14:creationId xmlns:p14="http://schemas.microsoft.com/office/powerpoint/2010/main" val="2590326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935A712-A8C3-45D2-81D3-4734C54D04F6}"/>
              </a:ext>
            </a:extLst>
          </p:cNvPr>
          <p:cNvGrpSpPr/>
          <p:nvPr/>
        </p:nvGrpSpPr>
        <p:grpSpPr>
          <a:xfrm>
            <a:off x="20" y="1282"/>
            <a:ext cx="12191980" cy="6856718"/>
            <a:chOff x="20" y="1282"/>
            <a:chExt cx="12191980" cy="6856718"/>
          </a:xfrm>
        </p:grpSpPr>
        <p:pic>
          <p:nvPicPr>
            <p:cNvPr id="2" name="Picture 1">
              <a:extLst>
                <a:ext uri="{FF2B5EF4-FFF2-40B4-BE49-F238E27FC236}">
                  <a16:creationId xmlns:a16="http://schemas.microsoft.com/office/drawing/2014/main" id="{FFD8BD3E-7F9B-46D0-86A5-5EDC29301B5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448B5734-F96E-4061-8EFD-BEAB1C9E9438}"/>
                </a:ext>
              </a:extLst>
            </p:cNvPr>
            <p:cNvSpPr txBox="1"/>
            <p:nvPr/>
          </p:nvSpPr>
          <p:spPr>
            <a:xfrm>
              <a:off x="323273" y="6396397"/>
              <a:ext cx="3472873" cy="369332"/>
            </a:xfrm>
            <a:prstGeom prst="rect">
              <a:avLst/>
            </a:prstGeom>
            <a:noFill/>
          </p:spPr>
          <p:txBody>
            <a:bodyPr wrap="square" rtlCol="0">
              <a:spAutoFit/>
            </a:bodyPr>
            <a:lstStyle/>
            <a:p>
              <a:r>
                <a:rPr lang="en-US" dirty="0">
                  <a:effectLst>
                    <a:outerShdw blurRad="38100" dist="38100" dir="2700000" algn="tl">
                      <a:srgbClr val="000000">
                        <a:alpha val="43137"/>
                      </a:srgbClr>
                    </a:outerShdw>
                  </a:effectLst>
                  <a:latin typeface="Agency FB" panose="020B0503020202020204" pitchFamily="34" charset="0"/>
                </a:rPr>
                <a:t>Used with permission from Kenji Aito</a:t>
              </a:r>
              <a:endParaRPr lang="en-US" dirty="0"/>
            </a:p>
          </p:txBody>
        </p:sp>
      </p:grpSp>
    </p:spTree>
    <p:extLst>
      <p:ext uri="{BB962C8B-B14F-4D97-AF65-F5344CB8AC3E}">
        <p14:creationId xmlns:p14="http://schemas.microsoft.com/office/powerpoint/2010/main" val="1863809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A8FAC0C-F223-4929-9F50-9883B01880FE}"/>
              </a:ext>
            </a:extLst>
          </p:cNvPr>
          <p:cNvCxnSpPr>
            <a:cxnSpLocks/>
          </p:cNvCxnSpPr>
          <p:nvPr/>
        </p:nvCxnSpPr>
        <p:spPr>
          <a:xfrm flipV="1">
            <a:off x="845408" y="1076465"/>
            <a:ext cx="10501184" cy="23287"/>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Content Placeholder 4">
            <a:extLst>
              <a:ext uri="{FF2B5EF4-FFF2-40B4-BE49-F238E27FC236}">
                <a16:creationId xmlns:a16="http://schemas.microsoft.com/office/drawing/2014/main" id="{BEB16433-DEF8-704F-9CBC-E5169CBC2EA7}"/>
              </a:ext>
            </a:extLst>
          </p:cNvPr>
          <p:cNvSpPr txBox="1">
            <a:spLocks/>
          </p:cNvSpPr>
          <p:nvPr/>
        </p:nvSpPr>
        <p:spPr>
          <a:xfrm>
            <a:off x="-311805" y="192576"/>
            <a:ext cx="11927158" cy="1144566"/>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18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15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35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2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2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685800" marR="0" lvl="2" indent="0" algn="ctr" defTabSz="342900" rtl="0" eaLnBrk="1" fontAlgn="auto" latinLnBrk="0" hangingPunct="1">
              <a:lnSpc>
                <a:spcPct val="100000"/>
              </a:lnSpc>
              <a:spcBef>
                <a:spcPct val="20000"/>
              </a:spcBef>
              <a:spcAft>
                <a:spcPts val="0"/>
              </a:spcAft>
              <a:buClrTx/>
              <a:buSzTx/>
              <a:buFont typeface="Arial"/>
              <a:buNone/>
              <a:tabLst/>
              <a:defRPr/>
            </a:pPr>
            <a:r>
              <a:rPr kumimoji="0" lang="en-US" sz="4800" b="0" i="0" u="none" strike="noStrike" kern="1200" cap="none" spc="0" normalizeH="0" baseline="0" noProof="0" dirty="0">
                <a:ln>
                  <a:noFill/>
                </a:ln>
                <a:solidFill>
                  <a:prstClr val="white"/>
                </a:solidFill>
                <a:effectLst/>
                <a:uLnTx/>
                <a:uFillTx/>
                <a:latin typeface="Calibri Light" panose="020F0302020204030204"/>
                <a:ea typeface="+mn-ea"/>
                <a:cs typeface="+mn-cs"/>
              </a:rPr>
              <a:t>Horticulture Needs</a:t>
            </a:r>
            <a:endParaRPr kumimoji="0" lang="en-US" sz="225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DDC337B4-1909-2542-BBBA-F2DB52A364F4}"/>
              </a:ext>
            </a:extLst>
          </p:cNvPr>
          <p:cNvSpPr txBox="1"/>
          <p:nvPr/>
        </p:nvSpPr>
        <p:spPr>
          <a:xfrm>
            <a:off x="356530" y="1337142"/>
            <a:ext cx="11478939" cy="5355312"/>
          </a:xfrm>
          <a:prstGeom prst="rect">
            <a:avLst/>
          </a:prstGeom>
          <a:noFill/>
        </p:spPr>
        <p:txBody>
          <a:bodyPr wrap="square" rtlCol="0">
            <a:spAutoFit/>
          </a:bodyPr>
          <a:lstStyle/>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rPr>
              <a:t>Crop selection (Edible Biomass, Yield Verses Volume, Nutrients, Acceptability, Crop Readiness Level)</a:t>
            </a:r>
          </a:p>
          <a:p>
            <a:pPr marL="285750" lvl="1" indent="-285750" defTabSz="914400">
              <a:buFont typeface="Arial" panose="020B0604020202020204" pitchFamily="34" charset="0"/>
              <a:buChar char="•"/>
              <a:defRPr/>
            </a:pPr>
            <a:r>
              <a:rPr lang="en-US" sz="3600" dirty="0">
                <a:solidFill>
                  <a:prstClr val="white"/>
                </a:solidFill>
              </a:rPr>
              <a:t>Optimized growth recipes </a:t>
            </a: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rPr>
              <a:t>Microbiome (Plants, Growth System, Vehicle, Crew)</a:t>
            </a:r>
          </a:p>
          <a:p>
            <a:pPr marL="742950" lvl="2" indent="-285750" defTabSz="914400">
              <a:buFont typeface="Arial" panose="020B0604020202020204" pitchFamily="34" charset="0"/>
              <a:buChar char="•"/>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rPr>
              <a:t>Food Safety (HACCP)</a:t>
            </a:r>
          </a:p>
          <a:p>
            <a:pPr marL="742950" lvl="2" indent="-285750" defTabSz="914400">
              <a:buFont typeface="Arial" panose="020B0604020202020204" pitchFamily="34" charset="0"/>
              <a:buChar char="•"/>
              <a:defRPr/>
            </a:pPr>
            <a:r>
              <a:rPr lang="en-US" sz="3600" dirty="0">
                <a:solidFill>
                  <a:prstClr val="white"/>
                </a:solidFill>
                <a:latin typeface="Calibri" panose="020F0502020204030204"/>
              </a:rPr>
              <a:t>Space IPM</a:t>
            </a: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lvl="1" indent="-285750" defTabSz="914400">
              <a:buFont typeface="Arial" panose="020B0604020202020204" pitchFamily="34" charset="0"/>
              <a:buChar char="•"/>
              <a:defRPr/>
            </a:pPr>
            <a:r>
              <a:rPr lang="en-US" sz="3600" dirty="0">
                <a:solidFill>
                  <a:prstClr val="white"/>
                </a:solidFill>
              </a:rPr>
              <a:t>Crop Breeding </a:t>
            </a:r>
          </a:p>
          <a:p>
            <a:pPr marL="0" lvl="1" defTabSz="914400">
              <a:defRPr/>
            </a:pPr>
            <a:r>
              <a:rPr lang="en-US" sz="3600" dirty="0">
                <a:solidFill>
                  <a:prstClr val="white"/>
                </a:solidFill>
              </a:rPr>
              <a:t>  and Engineering</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6F735356-9341-3C4F-B800-353BCBA594A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22707" y="4289857"/>
            <a:ext cx="3146584" cy="2094317"/>
          </a:xfrm>
          <a:prstGeom prst="rect">
            <a:avLst/>
          </a:prstGeom>
          <a:ln>
            <a:solidFill>
              <a:srgbClr val="00B0F0"/>
            </a:solidFill>
          </a:ln>
        </p:spPr>
      </p:pic>
      <p:pic>
        <p:nvPicPr>
          <p:cNvPr id="11" name="Content Placeholder 4">
            <a:extLst>
              <a:ext uri="{FF2B5EF4-FFF2-40B4-BE49-F238E27FC236}">
                <a16:creationId xmlns:a16="http://schemas.microsoft.com/office/drawing/2014/main" id="{40B6ED2E-CD4C-4BB7-8249-947D395F4999}"/>
              </a:ext>
            </a:extLst>
          </p:cNvPr>
          <p:cNvPicPr>
            <a:picLocks noGrp="1" noChangeAspect="1"/>
          </p:cNvPicPr>
          <p:nvPr>
            <p:ph idx="1"/>
          </p:nvPr>
        </p:nvPicPr>
        <p:blipFill rotWithShape="1">
          <a:blip r:embed="rId4" cstate="hqprint">
            <a:extLst>
              <a:ext uri="{28A0092B-C50C-407E-A947-70E740481C1C}">
                <a14:useLocalDpi xmlns:a14="http://schemas.microsoft.com/office/drawing/2010/main"/>
              </a:ext>
            </a:extLst>
          </a:blip>
          <a:srcRect l="4685" t="35752" r="39674" b="12168"/>
          <a:stretch/>
        </p:blipFill>
        <p:spPr>
          <a:xfrm>
            <a:off x="8307316" y="3839032"/>
            <a:ext cx="2937033" cy="2741937"/>
          </a:xfrm>
          <a:ln>
            <a:solidFill>
              <a:srgbClr val="00B0F0"/>
            </a:solidFill>
          </a:ln>
        </p:spPr>
      </p:pic>
    </p:spTree>
    <p:extLst>
      <p:ext uri="{BB962C8B-B14F-4D97-AF65-F5344CB8AC3E}">
        <p14:creationId xmlns:p14="http://schemas.microsoft.com/office/powerpoint/2010/main" val="3470302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52650" y="-19408"/>
            <a:ext cx="7886700" cy="857499"/>
          </a:xfrm>
        </p:spPr>
        <p:txBody>
          <a:bodyPr>
            <a:normAutofit/>
          </a:bodyPr>
          <a:lstStyle/>
          <a:p>
            <a:pPr algn="ctr"/>
            <a:r>
              <a:rPr lang="en-US" dirty="0"/>
              <a:t>Crop Readiness Levels</a:t>
            </a:r>
            <a:endParaRPr lang="en-US" sz="2700" i="1" dirty="0"/>
          </a:p>
        </p:txBody>
      </p:sp>
      <p:cxnSp>
        <p:nvCxnSpPr>
          <p:cNvPr id="7" name="Straight Connector 6"/>
          <p:cNvCxnSpPr/>
          <p:nvPr/>
        </p:nvCxnSpPr>
        <p:spPr>
          <a:xfrm>
            <a:off x="1667395" y="703154"/>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graphicFrame>
        <p:nvGraphicFramePr>
          <p:cNvPr id="8" name="Table 7">
            <a:extLst>
              <a:ext uri="{FF2B5EF4-FFF2-40B4-BE49-F238E27FC236}">
                <a16:creationId xmlns:a16="http://schemas.microsoft.com/office/drawing/2014/main" id="{872F247A-94CA-EC46-6D3B-CCA5C8430403}"/>
              </a:ext>
            </a:extLst>
          </p:cNvPr>
          <p:cNvGraphicFramePr>
            <a:graphicFrameLocks noGrp="1"/>
          </p:cNvGraphicFramePr>
          <p:nvPr>
            <p:extLst>
              <p:ext uri="{D42A27DB-BD31-4B8C-83A1-F6EECF244321}">
                <p14:modId xmlns:p14="http://schemas.microsoft.com/office/powerpoint/2010/main" val="2258064384"/>
              </p:ext>
            </p:extLst>
          </p:nvPr>
        </p:nvGraphicFramePr>
        <p:xfrm>
          <a:off x="185057" y="896114"/>
          <a:ext cx="11821886" cy="5451879"/>
        </p:xfrm>
        <a:graphic>
          <a:graphicData uri="http://schemas.openxmlformats.org/drawingml/2006/table">
            <a:tbl>
              <a:tblPr>
                <a:tableStyleId>{5C22544A-7EE6-4342-B048-85BDC9FD1C3A}</a:tableStyleId>
              </a:tblPr>
              <a:tblGrid>
                <a:gridCol w="593980">
                  <a:extLst>
                    <a:ext uri="{9D8B030D-6E8A-4147-A177-3AD203B41FA5}">
                      <a16:colId xmlns:a16="http://schemas.microsoft.com/office/drawing/2014/main" val="2507409240"/>
                    </a:ext>
                  </a:extLst>
                </a:gridCol>
                <a:gridCol w="2916734">
                  <a:extLst>
                    <a:ext uri="{9D8B030D-6E8A-4147-A177-3AD203B41FA5}">
                      <a16:colId xmlns:a16="http://schemas.microsoft.com/office/drawing/2014/main" val="3504111187"/>
                    </a:ext>
                  </a:extLst>
                </a:gridCol>
                <a:gridCol w="8311172">
                  <a:extLst>
                    <a:ext uri="{9D8B030D-6E8A-4147-A177-3AD203B41FA5}">
                      <a16:colId xmlns:a16="http://schemas.microsoft.com/office/drawing/2014/main" val="880955444"/>
                    </a:ext>
                  </a:extLst>
                </a:gridCol>
              </a:tblGrid>
              <a:tr h="365760">
                <a:tc>
                  <a:txBody>
                    <a:bodyPr/>
                    <a:lstStyle/>
                    <a:p>
                      <a:pPr marL="0" marR="0" algn="ctr">
                        <a:spcBef>
                          <a:spcPts val="0"/>
                        </a:spcBef>
                        <a:spcAft>
                          <a:spcPts val="0"/>
                        </a:spcAft>
                      </a:pPr>
                      <a:r>
                        <a:rPr lang="en-US" sz="2400" dirty="0">
                          <a:solidFill>
                            <a:schemeClr val="tx1"/>
                          </a:solidFill>
                          <a:effectLst/>
                        </a:rPr>
                        <a:t>CRL</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2760" marR="6276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pPr>
                      <a:r>
                        <a:rPr lang="en-US" sz="2400" dirty="0">
                          <a:solidFill>
                            <a:schemeClr val="tx1"/>
                          </a:solidFill>
                          <a:effectLst/>
                        </a:rPr>
                        <a:t>Title </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2760" marR="6276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2400" dirty="0">
                          <a:solidFill>
                            <a:schemeClr val="tx1"/>
                          </a:solidFill>
                          <a:effectLst/>
                        </a:rPr>
                        <a:t>Description </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2760" marR="6276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8380739"/>
                  </a:ext>
                </a:extLst>
              </a:tr>
              <a:tr h="622879">
                <a:tc>
                  <a:txBody>
                    <a:bodyPr/>
                    <a:lstStyle/>
                    <a:p>
                      <a:pPr marL="0" marR="0" algn="ctr">
                        <a:spcBef>
                          <a:spcPts val="0"/>
                        </a:spcBef>
                        <a:spcAft>
                          <a:spcPts val="0"/>
                        </a:spcAft>
                      </a:pPr>
                      <a:r>
                        <a:rPr lang="en-US" sz="1800" dirty="0">
                          <a:solidFill>
                            <a:schemeClr val="tx1"/>
                          </a:solidFill>
                          <a:effectLst/>
                        </a:rPr>
                        <a:t>1 </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pPr>
                      <a:r>
                        <a:rPr lang="en-US" sz="1800" dirty="0">
                          <a:solidFill>
                            <a:schemeClr val="tx1"/>
                          </a:solidFill>
                          <a:effectLst/>
                        </a:rPr>
                        <a:t>Crop Identification </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pPr>
                      <a:r>
                        <a:rPr lang="en-US" sz="1800" dirty="0">
                          <a:solidFill>
                            <a:schemeClr val="tx1"/>
                          </a:solidFill>
                          <a:effectLst/>
                        </a:rPr>
                        <a:t>Identification of candidate crop at cultivar level. Preliminary assessment of morphology, consumable yield, germination, and mission application. </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79689274"/>
                  </a:ext>
                </a:extLst>
              </a:tr>
              <a:tr h="659336">
                <a:tc>
                  <a:txBody>
                    <a:bodyPr/>
                    <a:lstStyle/>
                    <a:p>
                      <a:pPr marL="0" marR="0" algn="ctr">
                        <a:spcBef>
                          <a:spcPts val="0"/>
                        </a:spcBef>
                        <a:spcAft>
                          <a:spcPts val="0"/>
                        </a:spcAft>
                      </a:pPr>
                      <a:r>
                        <a:rPr lang="en-US" sz="1800" dirty="0">
                          <a:solidFill>
                            <a:schemeClr val="tx1"/>
                          </a:solidFill>
                          <a:effectLst/>
                        </a:rPr>
                        <a:t>2 </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pPr>
                      <a:r>
                        <a:rPr lang="en-US" sz="1800" dirty="0">
                          <a:solidFill>
                            <a:schemeClr val="tx1"/>
                          </a:solidFill>
                          <a:effectLst/>
                        </a:rPr>
                        <a:t>Cultivar Screening </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pPr>
                      <a:r>
                        <a:rPr lang="en-US" sz="1800" dirty="0">
                          <a:solidFill>
                            <a:schemeClr val="tx1"/>
                          </a:solidFill>
                          <a:effectLst/>
                        </a:rPr>
                        <a:t>Detailed assessment of plant dimensions at maximal growth, pollination and germination requirements identified, harvest index quantified.</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010815"/>
                  </a:ext>
                </a:extLst>
              </a:tr>
              <a:tr h="896112">
                <a:tc>
                  <a:txBody>
                    <a:bodyPr/>
                    <a:lstStyle/>
                    <a:p>
                      <a:pPr marL="0" marR="0" algn="ctr">
                        <a:spcBef>
                          <a:spcPts val="0"/>
                        </a:spcBef>
                        <a:spcAft>
                          <a:spcPts val="0"/>
                        </a:spcAft>
                      </a:pPr>
                      <a:r>
                        <a:rPr lang="en-US" sz="1800" dirty="0">
                          <a:solidFill>
                            <a:schemeClr val="tx1"/>
                          </a:solidFill>
                          <a:effectLst/>
                        </a:rPr>
                        <a:t>3 </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pPr>
                      <a:r>
                        <a:rPr lang="en-US" sz="1800" dirty="0">
                          <a:solidFill>
                            <a:schemeClr val="tx1"/>
                          </a:solidFill>
                          <a:effectLst/>
                        </a:rPr>
                        <a:t>Relevant Environmental Testing </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pPr>
                      <a:r>
                        <a:rPr lang="en-US" sz="1800" dirty="0">
                          <a:solidFill>
                            <a:schemeClr val="tx1"/>
                          </a:solidFill>
                          <a:effectLst/>
                        </a:rPr>
                        <a:t>Testing at spaceflight simulated environmental conditions. Currently this is ISS-relevant: ~3000 ppm CO</a:t>
                      </a:r>
                      <a:r>
                        <a:rPr lang="en-US" sz="1800" baseline="-25000" dirty="0">
                          <a:solidFill>
                            <a:schemeClr val="tx1"/>
                          </a:solidFill>
                          <a:effectLst/>
                        </a:rPr>
                        <a:t>2</a:t>
                      </a:r>
                      <a:r>
                        <a:rPr lang="en-US" sz="1800" dirty="0">
                          <a:solidFill>
                            <a:schemeClr val="tx1"/>
                          </a:solidFill>
                          <a:effectLst/>
                        </a:rPr>
                        <a:t>,  21-24</a:t>
                      </a:r>
                      <a:r>
                        <a:rPr lang="en-US" sz="1800" baseline="30000" dirty="0">
                          <a:solidFill>
                            <a:schemeClr val="tx1"/>
                          </a:solidFill>
                          <a:effectLst/>
                        </a:rPr>
                        <a:t>o </a:t>
                      </a:r>
                      <a:r>
                        <a:rPr lang="en-US" sz="1800" dirty="0">
                          <a:solidFill>
                            <a:schemeClr val="tx1"/>
                          </a:solidFill>
                          <a:effectLst/>
                        </a:rPr>
                        <a:t>C, 38-44% RH, and LED lighting with no UV.  Candidates are screened for robust performance or adverse physiological responses. </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27253571"/>
                  </a:ext>
                </a:extLst>
              </a:tr>
              <a:tr h="621792">
                <a:tc>
                  <a:txBody>
                    <a:bodyPr/>
                    <a:lstStyle/>
                    <a:p>
                      <a:pPr marL="0" marR="0" algn="ctr">
                        <a:spcBef>
                          <a:spcPts val="0"/>
                        </a:spcBef>
                        <a:spcAft>
                          <a:spcPts val="0"/>
                        </a:spcAft>
                      </a:pPr>
                      <a:r>
                        <a:rPr lang="en-US" sz="1800" dirty="0">
                          <a:solidFill>
                            <a:schemeClr val="tx1"/>
                          </a:solidFill>
                          <a:effectLst/>
                        </a:rPr>
                        <a:t>4</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pPr>
                      <a:r>
                        <a:rPr lang="en-US" sz="1800" dirty="0">
                          <a:solidFill>
                            <a:schemeClr val="tx1"/>
                          </a:solidFill>
                          <a:effectLst/>
                        </a:rPr>
                        <a:t>Chemistry &amp; Organoleptic </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pPr>
                      <a:r>
                        <a:rPr lang="en-US" sz="1800" dirty="0">
                          <a:solidFill>
                            <a:schemeClr val="tx1"/>
                          </a:solidFill>
                          <a:effectLst/>
                        </a:rPr>
                        <a:t>Elemental and mission-specific nutritional testing conducted at flight-like conditions Organoleptic and sensory analysis</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13638408"/>
                  </a:ext>
                </a:extLst>
              </a:tr>
              <a:tr h="621792">
                <a:tc>
                  <a:txBody>
                    <a:bodyPr/>
                    <a:lstStyle/>
                    <a:p>
                      <a:pPr marL="0" marR="0" algn="ctr">
                        <a:spcBef>
                          <a:spcPts val="0"/>
                        </a:spcBef>
                        <a:spcAft>
                          <a:spcPts val="0"/>
                        </a:spcAft>
                      </a:pPr>
                      <a:r>
                        <a:rPr lang="en-US" sz="1800" dirty="0">
                          <a:solidFill>
                            <a:schemeClr val="tx1"/>
                          </a:solidFill>
                          <a:effectLst/>
                        </a:rPr>
                        <a:t>5</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pPr>
                      <a:r>
                        <a:rPr lang="en-US" sz="1800" dirty="0">
                          <a:solidFill>
                            <a:schemeClr val="tx1"/>
                          </a:solidFill>
                          <a:effectLst/>
                        </a:rPr>
                        <a:t>Baseline Microbiology </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pPr>
                      <a:r>
                        <a:rPr lang="en-US" sz="1800" dirty="0">
                          <a:solidFill>
                            <a:schemeClr val="tx1"/>
                          </a:solidFill>
                          <a:effectLst/>
                        </a:rPr>
                        <a:t>Baseline microbiological and food safety characterization conducted under flight-like conditions</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16363391"/>
                  </a:ext>
                </a:extLst>
              </a:tr>
              <a:tr h="621792">
                <a:tc>
                  <a:txBody>
                    <a:bodyPr/>
                    <a:lstStyle/>
                    <a:p>
                      <a:pPr marL="0" marR="0" algn="ctr">
                        <a:spcBef>
                          <a:spcPts val="0"/>
                        </a:spcBef>
                        <a:spcAft>
                          <a:spcPts val="0"/>
                        </a:spcAft>
                      </a:pPr>
                      <a:r>
                        <a:rPr lang="en-US" sz="1800" dirty="0">
                          <a:solidFill>
                            <a:schemeClr val="tx1"/>
                          </a:solidFill>
                          <a:effectLst/>
                        </a:rPr>
                        <a:t>6 </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pPr>
                      <a:r>
                        <a:rPr lang="en-US" sz="1800" dirty="0">
                          <a:solidFill>
                            <a:schemeClr val="tx1"/>
                          </a:solidFill>
                          <a:effectLst/>
                        </a:rPr>
                        <a:t>Seed / Propagule Sanitization</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pPr>
                      <a:r>
                        <a:rPr lang="en-US" sz="1800" dirty="0">
                          <a:solidFill>
                            <a:schemeClr val="tx1"/>
                          </a:solidFill>
                          <a:effectLst/>
                        </a:rPr>
                        <a:t>Identification of acceptable seed surface sterilization or plant propagule sanitization protocols</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37774770"/>
                  </a:ext>
                </a:extLst>
              </a:tr>
              <a:tr h="347472">
                <a:tc>
                  <a:txBody>
                    <a:bodyPr/>
                    <a:lstStyle/>
                    <a:p>
                      <a:pPr marL="0" marR="0" algn="ctr">
                        <a:spcBef>
                          <a:spcPts val="0"/>
                        </a:spcBef>
                        <a:spcAft>
                          <a:spcPts val="0"/>
                        </a:spcAft>
                      </a:pPr>
                      <a:r>
                        <a:rPr lang="en-US" sz="1800" dirty="0">
                          <a:solidFill>
                            <a:schemeClr val="tx1"/>
                          </a:solidFill>
                          <a:effectLst/>
                        </a:rPr>
                        <a:t>7 </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pPr>
                      <a:r>
                        <a:rPr lang="en-US" sz="1800" dirty="0">
                          <a:solidFill>
                            <a:schemeClr val="tx1"/>
                          </a:solidFill>
                          <a:effectLst/>
                        </a:rPr>
                        <a:t>Flight-like Testing </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pPr>
                      <a:r>
                        <a:rPr lang="en-US" sz="1800" dirty="0">
                          <a:solidFill>
                            <a:schemeClr val="tx1"/>
                          </a:solidFill>
                          <a:effectLst/>
                        </a:rPr>
                        <a:t>Testing in flight or flight-analog hardware at flight environmental setpoints </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62495411"/>
                  </a:ext>
                </a:extLst>
              </a:tr>
              <a:tr h="347472">
                <a:tc>
                  <a:txBody>
                    <a:bodyPr/>
                    <a:lstStyle/>
                    <a:p>
                      <a:pPr marL="0" marR="0" algn="ctr">
                        <a:spcBef>
                          <a:spcPts val="0"/>
                        </a:spcBef>
                        <a:spcAft>
                          <a:spcPts val="0"/>
                        </a:spcAft>
                      </a:pPr>
                      <a:r>
                        <a:rPr lang="en-US" sz="1800" dirty="0">
                          <a:solidFill>
                            <a:schemeClr val="tx1"/>
                          </a:solidFill>
                          <a:effectLst/>
                        </a:rPr>
                        <a:t>8 </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pPr>
                      <a:r>
                        <a:rPr lang="en-US" sz="1800" dirty="0">
                          <a:solidFill>
                            <a:schemeClr val="tx1"/>
                          </a:solidFill>
                          <a:effectLst/>
                        </a:rPr>
                        <a:t>Grown in Space </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pPr>
                      <a:r>
                        <a:rPr lang="en-US" sz="1800" dirty="0">
                          <a:solidFill>
                            <a:schemeClr val="tx1"/>
                          </a:solidFill>
                          <a:effectLst/>
                        </a:rPr>
                        <a:t>Crop successfully grown to maturity in space</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7208846"/>
                  </a:ext>
                </a:extLst>
              </a:tr>
              <a:tr h="347472">
                <a:tc>
                  <a:txBody>
                    <a:bodyPr/>
                    <a:lstStyle/>
                    <a:p>
                      <a:pPr marL="0" marR="0" algn="ctr">
                        <a:spcBef>
                          <a:spcPts val="0"/>
                        </a:spcBef>
                        <a:spcAft>
                          <a:spcPts val="0"/>
                        </a:spcAft>
                      </a:pPr>
                      <a:r>
                        <a:rPr lang="en-US" sz="1800" dirty="0">
                          <a:solidFill>
                            <a:schemeClr val="tx1"/>
                          </a:solidFill>
                          <a:effectLst/>
                        </a:rPr>
                        <a:t>9 </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pPr>
                      <a:r>
                        <a:rPr lang="en-US" sz="1800" dirty="0">
                          <a:solidFill>
                            <a:schemeClr val="tx1"/>
                          </a:solidFill>
                          <a:effectLst/>
                        </a:rPr>
                        <a:t>Consumed in Space </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pPr>
                      <a:r>
                        <a:rPr lang="en-US" sz="1800" dirty="0">
                          <a:solidFill>
                            <a:schemeClr val="tx1"/>
                          </a:solidFill>
                          <a:effectLst/>
                        </a:rPr>
                        <a:t>Good growth in space and consumption by crew with acceptability</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4008" marR="64008"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87700067"/>
                  </a:ext>
                </a:extLst>
              </a:tr>
            </a:tbl>
          </a:graphicData>
        </a:graphic>
      </p:graphicFrame>
      <p:sp>
        <p:nvSpPr>
          <p:cNvPr id="12" name="TextBox 11">
            <a:extLst>
              <a:ext uri="{FF2B5EF4-FFF2-40B4-BE49-F238E27FC236}">
                <a16:creationId xmlns:a16="http://schemas.microsoft.com/office/drawing/2014/main" id="{4FF0A30D-1147-7307-4771-72B057C6FF07}"/>
              </a:ext>
            </a:extLst>
          </p:cNvPr>
          <p:cNvSpPr txBox="1"/>
          <p:nvPr/>
        </p:nvSpPr>
        <p:spPr>
          <a:xfrm>
            <a:off x="324239" y="6425286"/>
            <a:ext cx="11543523" cy="307777"/>
          </a:xfrm>
          <a:prstGeom prst="rect">
            <a:avLst/>
          </a:prstGeom>
          <a:noFill/>
        </p:spPr>
        <p:txBody>
          <a:bodyPr wrap="square" rtlCol="0">
            <a:spAutoFit/>
          </a:bodyPr>
          <a:lstStyle/>
          <a:p>
            <a:pPr marL="0" marR="0" algn="ctr">
              <a:spcBef>
                <a:spcPts val="0"/>
              </a:spcBef>
              <a:spcAft>
                <a:spcPts val="0"/>
              </a:spcAft>
            </a:pPr>
            <a:r>
              <a:rPr lang="en-US" sz="1400" i="1" dirty="0">
                <a:solidFill>
                  <a:srgbClr val="00B0F0"/>
                </a:solidFill>
                <a:latin typeface="Calibri" panose="020F0502020204030204" pitchFamily="34" charset="0"/>
                <a:ea typeface="Calibri" panose="020F0502020204030204" pitchFamily="34" charset="0"/>
                <a:cs typeface="Arial" panose="020B0604020202020204" pitchFamily="34" charset="0"/>
              </a:rPr>
              <a:t>M</a:t>
            </a:r>
            <a:r>
              <a:rPr lang="en-US" sz="1400" i="1" dirty="0">
                <a:solidFill>
                  <a:srgbClr val="00B0F0"/>
                </a:solidFill>
                <a:effectLst/>
                <a:latin typeface="Calibri" panose="020F0502020204030204" pitchFamily="34" charset="0"/>
                <a:ea typeface="Calibri" panose="020F0502020204030204" pitchFamily="34" charset="0"/>
                <a:cs typeface="Arial" panose="020B0604020202020204" pitchFamily="34" charset="0"/>
              </a:rPr>
              <a:t>odified from Romeyn et al., 2019, Crop Readiness Level (CRL): A Scale to Track Progression of Crop Testing for Space</a:t>
            </a:r>
            <a:endParaRPr lang="en-US" sz="1400" dirty="0">
              <a:solidFill>
                <a:srgbClr val="00B0F0"/>
              </a:solidFill>
            </a:endParaRPr>
          </a:p>
        </p:txBody>
      </p:sp>
    </p:spTree>
    <p:extLst>
      <p:ext uri="{BB962C8B-B14F-4D97-AF65-F5344CB8AC3E}">
        <p14:creationId xmlns:p14="http://schemas.microsoft.com/office/powerpoint/2010/main" val="3859449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51002-0286-442D-A6E2-18A9C1826D10}"/>
              </a:ext>
            </a:extLst>
          </p:cNvPr>
          <p:cNvSpPr>
            <a:spLocks noGrp="1"/>
          </p:cNvSpPr>
          <p:nvPr>
            <p:ph type="title"/>
          </p:nvPr>
        </p:nvSpPr>
        <p:spPr>
          <a:xfrm>
            <a:off x="838200" y="17880"/>
            <a:ext cx="10515600" cy="1325563"/>
          </a:xfrm>
        </p:spPr>
        <p:txBody>
          <a:bodyPr>
            <a:normAutofit/>
          </a:bodyPr>
          <a:lstStyle/>
          <a:p>
            <a:pPr algn="ctr"/>
            <a:r>
              <a:rPr lang="en-US" sz="4800" dirty="0"/>
              <a:t>Selection Factors for Space Plants</a:t>
            </a:r>
          </a:p>
        </p:txBody>
      </p:sp>
      <p:sp>
        <p:nvSpPr>
          <p:cNvPr id="3" name="Content Placeholder 2">
            <a:extLst>
              <a:ext uri="{FF2B5EF4-FFF2-40B4-BE49-F238E27FC236}">
                <a16:creationId xmlns:a16="http://schemas.microsoft.com/office/drawing/2014/main" id="{EACDE1D5-58B9-4825-8EEB-E1258E03FCC5}"/>
              </a:ext>
            </a:extLst>
          </p:cNvPr>
          <p:cNvSpPr>
            <a:spLocks noGrp="1"/>
          </p:cNvSpPr>
          <p:nvPr>
            <p:ph idx="1"/>
          </p:nvPr>
        </p:nvSpPr>
        <p:spPr>
          <a:xfrm>
            <a:off x="463092" y="1825625"/>
            <a:ext cx="11265816" cy="4351338"/>
          </a:xfrm>
        </p:spPr>
        <p:txBody>
          <a:bodyPr>
            <a:normAutofit fontScale="92500" lnSpcReduction="10000"/>
          </a:bodyPr>
          <a:lstStyle/>
          <a:p>
            <a:pPr marL="0" indent="0">
              <a:buNone/>
            </a:pPr>
            <a:r>
              <a:rPr lang="en-US" sz="4000" dirty="0"/>
              <a:t>Targeted breeding areas could fall into several categories:</a:t>
            </a:r>
          </a:p>
          <a:p>
            <a:pPr marL="0" indent="0">
              <a:buNone/>
            </a:pPr>
            <a:endParaRPr lang="en-US" sz="4000" dirty="0"/>
          </a:p>
          <a:p>
            <a:r>
              <a:rPr lang="en-US" sz="4000" dirty="0"/>
              <a:t>Plant Growth and Development</a:t>
            </a:r>
          </a:p>
          <a:p>
            <a:r>
              <a:rPr lang="en-US" sz="4000" dirty="0"/>
              <a:t>Plant Physiology</a:t>
            </a:r>
          </a:p>
          <a:p>
            <a:r>
              <a:rPr lang="en-US" sz="4000" dirty="0"/>
              <a:t>Produce Nutrition</a:t>
            </a:r>
          </a:p>
          <a:p>
            <a:r>
              <a:rPr lang="en-US" sz="4000" dirty="0"/>
              <a:t>Produce Organoleptic Acceptability</a:t>
            </a:r>
          </a:p>
          <a:p>
            <a:r>
              <a:rPr lang="en-US" sz="4000" dirty="0"/>
              <a:t>Postharvest </a:t>
            </a:r>
          </a:p>
          <a:p>
            <a:endParaRPr lang="en-US" dirty="0"/>
          </a:p>
          <a:p>
            <a:pPr marL="0" indent="0">
              <a:buNone/>
            </a:pPr>
            <a:endParaRPr lang="en-US" dirty="0"/>
          </a:p>
        </p:txBody>
      </p:sp>
      <p:cxnSp>
        <p:nvCxnSpPr>
          <p:cNvPr id="4" name="Straight Connector 3">
            <a:extLst>
              <a:ext uri="{FF2B5EF4-FFF2-40B4-BE49-F238E27FC236}">
                <a16:creationId xmlns:a16="http://schemas.microsoft.com/office/drawing/2014/main" id="{AA8FAC0C-F223-4929-9F50-9883B01880FE}"/>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6" name="Picture 3">
            <a:extLst>
              <a:ext uri="{FF2B5EF4-FFF2-40B4-BE49-F238E27FC236}">
                <a16:creationId xmlns:a16="http://schemas.microsoft.com/office/drawing/2014/main" id="{B6F14E43-91AB-40AA-BC27-6817DB77537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586"/>
          <a:stretch/>
        </p:blipFill>
        <p:spPr bwMode="auto">
          <a:xfrm>
            <a:off x="8243577" y="3080911"/>
            <a:ext cx="3110223" cy="2473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7946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4F2C2-34D6-4779-A0AC-3D4F769F21FB}"/>
              </a:ext>
            </a:extLst>
          </p:cNvPr>
          <p:cNvSpPr>
            <a:spLocks noGrp="1"/>
          </p:cNvSpPr>
          <p:nvPr>
            <p:ph type="title"/>
          </p:nvPr>
        </p:nvSpPr>
        <p:spPr>
          <a:xfrm>
            <a:off x="838200" y="41025"/>
            <a:ext cx="10515600" cy="1325563"/>
          </a:xfrm>
        </p:spPr>
        <p:txBody>
          <a:bodyPr/>
          <a:lstStyle/>
          <a:p>
            <a:pPr algn="ctr"/>
            <a:r>
              <a:rPr lang="en-US" dirty="0"/>
              <a:t>Plant Growth and Development</a:t>
            </a:r>
          </a:p>
        </p:txBody>
      </p:sp>
      <p:sp>
        <p:nvSpPr>
          <p:cNvPr id="3" name="Content Placeholder 2">
            <a:extLst>
              <a:ext uri="{FF2B5EF4-FFF2-40B4-BE49-F238E27FC236}">
                <a16:creationId xmlns:a16="http://schemas.microsoft.com/office/drawing/2014/main" id="{1F0A0BB4-6B75-4C28-9C03-3143459A4F4E}"/>
              </a:ext>
            </a:extLst>
          </p:cNvPr>
          <p:cNvSpPr>
            <a:spLocks noGrp="1"/>
          </p:cNvSpPr>
          <p:nvPr>
            <p:ph idx="1"/>
          </p:nvPr>
        </p:nvSpPr>
        <p:spPr>
          <a:xfrm>
            <a:off x="339743" y="1515065"/>
            <a:ext cx="11014057" cy="4777654"/>
          </a:xfrm>
        </p:spPr>
        <p:txBody>
          <a:bodyPr>
            <a:normAutofit fontScale="92500" lnSpcReduction="10000"/>
          </a:bodyPr>
          <a:lstStyle/>
          <a:p>
            <a:pPr lvl="0"/>
            <a:r>
              <a:rPr lang="en-US" dirty="0"/>
              <a:t>Compact size (low height and volume)</a:t>
            </a:r>
          </a:p>
          <a:p>
            <a:pPr lvl="0"/>
            <a:r>
              <a:rPr lang="en-US" dirty="0"/>
              <a:t>High yield</a:t>
            </a:r>
          </a:p>
          <a:p>
            <a:pPr lvl="0"/>
            <a:r>
              <a:rPr lang="en-US" dirty="0"/>
              <a:t>High edible/inedible biomass ratio (harvest index)</a:t>
            </a:r>
          </a:p>
          <a:p>
            <a:pPr lvl="0"/>
            <a:r>
              <a:rPr lang="en-US" dirty="0"/>
              <a:t>Reliable germination </a:t>
            </a:r>
          </a:p>
          <a:p>
            <a:r>
              <a:rPr lang="en-US" dirty="0"/>
              <a:t>Rapid growth to first yield </a:t>
            </a:r>
          </a:p>
          <a:p>
            <a:pPr lvl="0"/>
            <a:r>
              <a:rPr lang="en-US" dirty="0"/>
              <a:t>Uniform growth and development between individuals</a:t>
            </a:r>
          </a:p>
          <a:p>
            <a:pPr lvl="0"/>
            <a:r>
              <a:rPr lang="en-US" dirty="0"/>
              <a:t>Propagules with long shelf stability (seeds, cuttings)</a:t>
            </a:r>
          </a:p>
          <a:p>
            <a:pPr lvl="0"/>
            <a:r>
              <a:rPr lang="en-US" dirty="0"/>
              <a:t>Sustained production capability over long duration (e.g. repetitive fruiting, or cut-and-recut leafy production)</a:t>
            </a:r>
          </a:p>
          <a:p>
            <a:pPr lvl="0"/>
            <a:r>
              <a:rPr lang="en-US" dirty="0"/>
              <a:t>Low debris formation (leaves, flowers, pollen, seeds, etc., remain attached)</a:t>
            </a:r>
          </a:p>
          <a:p>
            <a:pPr lvl="0"/>
            <a:r>
              <a:rPr lang="en-US" dirty="0"/>
              <a:t>Custom microbiome of plant protective and growth promoting microorganisms</a:t>
            </a:r>
          </a:p>
        </p:txBody>
      </p:sp>
      <p:cxnSp>
        <p:nvCxnSpPr>
          <p:cNvPr id="5" name="Straight Connector 4">
            <a:extLst>
              <a:ext uri="{FF2B5EF4-FFF2-40B4-BE49-F238E27FC236}">
                <a16:creationId xmlns:a16="http://schemas.microsoft.com/office/drawing/2014/main" id="{54A75E8B-E8FE-44C0-B15B-F6AED5D5CB8D}"/>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8" name="Picture 7" descr="A salad sitting on top of a table&#10;&#10;Description automatically generated">
            <a:extLst>
              <a:ext uri="{FF2B5EF4-FFF2-40B4-BE49-F238E27FC236}">
                <a16:creationId xmlns:a16="http://schemas.microsoft.com/office/drawing/2014/main" id="{98D7DDC1-6CCA-49DC-BA26-E7982467B877}"/>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a:stretch/>
        </p:blipFill>
        <p:spPr>
          <a:xfrm rot="5400000">
            <a:off x="8713412" y="1542240"/>
            <a:ext cx="3223374" cy="2500133"/>
          </a:xfrm>
          <a:prstGeom prst="rect">
            <a:avLst/>
          </a:prstGeom>
          <a:ln>
            <a:solidFill>
              <a:srgbClr val="008EC0"/>
            </a:solidFill>
          </a:ln>
        </p:spPr>
      </p:pic>
    </p:spTree>
    <p:extLst>
      <p:ext uri="{BB962C8B-B14F-4D97-AF65-F5344CB8AC3E}">
        <p14:creationId xmlns:p14="http://schemas.microsoft.com/office/powerpoint/2010/main" val="49262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8C89A-A77C-4BF6-8C3A-E9D4723AE0F2}"/>
              </a:ext>
            </a:extLst>
          </p:cNvPr>
          <p:cNvSpPr>
            <a:spLocks noGrp="1"/>
          </p:cNvSpPr>
          <p:nvPr>
            <p:ph type="title"/>
          </p:nvPr>
        </p:nvSpPr>
        <p:spPr>
          <a:xfrm>
            <a:off x="838200" y="64175"/>
            <a:ext cx="10515600" cy="1325563"/>
          </a:xfrm>
        </p:spPr>
        <p:txBody>
          <a:bodyPr/>
          <a:lstStyle/>
          <a:p>
            <a:pPr algn="ctr"/>
            <a:r>
              <a:rPr lang="en-US" dirty="0"/>
              <a:t>Plant Physiology</a:t>
            </a:r>
          </a:p>
        </p:txBody>
      </p:sp>
      <p:sp>
        <p:nvSpPr>
          <p:cNvPr id="3" name="Content Placeholder 2">
            <a:extLst>
              <a:ext uri="{FF2B5EF4-FFF2-40B4-BE49-F238E27FC236}">
                <a16:creationId xmlns:a16="http://schemas.microsoft.com/office/drawing/2014/main" id="{3E4B68FC-8AA5-4590-83CE-22D05F1DCC0E}"/>
              </a:ext>
            </a:extLst>
          </p:cNvPr>
          <p:cNvSpPr>
            <a:spLocks noGrp="1"/>
          </p:cNvSpPr>
          <p:nvPr>
            <p:ph sz="half" idx="1"/>
          </p:nvPr>
        </p:nvSpPr>
        <p:spPr>
          <a:xfrm>
            <a:off x="508000" y="1733264"/>
            <a:ext cx="5511800" cy="4546895"/>
          </a:xfrm>
        </p:spPr>
        <p:txBody>
          <a:bodyPr>
            <a:normAutofit fontScale="92500"/>
          </a:bodyPr>
          <a:lstStyle/>
          <a:p>
            <a:pPr lvl="0"/>
            <a:r>
              <a:rPr lang="en-US" dirty="0"/>
              <a:t>Stress tolerance (esp. water stress)</a:t>
            </a:r>
          </a:p>
          <a:p>
            <a:pPr lvl="0"/>
            <a:r>
              <a:rPr lang="en-US" dirty="0"/>
              <a:t>Ability to grow well under conditions of:</a:t>
            </a:r>
          </a:p>
          <a:p>
            <a:pPr lvl="1"/>
            <a:r>
              <a:rPr lang="en-US" dirty="0"/>
              <a:t>Elevated CO</a:t>
            </a:r>
            <a:r>
              <a:rPr lang="en-US" baseline="-25000" dirty="0"/>
              <a:t>2</a:t>
            </a:r>
            <a:endParaRPr lang="en-US" dirty="0"/>
          </a:p>
          <a:p>
            <a:pPr lvl="1"/>
            <a:r>
              <a:rPr lang="en-US" dirty="0"/>
              <a:t>Low relative humidity</a:t>
            </a:r>
          </a:p>
          <a:p>
            <a:pPr lvl="1"/>
            <a:r>
              <a:rPr lang="en-US" dirty="0"/>
              <a:t>Uniform temperature of 20-23°C</a:t>
            </a:r>
          </a:p>
          <a:p>
            <a:pPr lvl="1"/>
            <a:r>
              <a:rPr lang="en-US" dirty="0"/>
              <a:t>Narrow spectrum electric lights</a:t>
            </a:r>
          </a:p>
          <a:p>
            <a:pPr lvl="1"/>
            <a:r>
              <a:rPr lang="en-US" dirty="0"/>
              <a:t>Short photoperiods (to save lighting energy) or long/continuous photoperiods (to speed growth)</a:t>
            </a:r>
          </a:p>
          <a:p>
            <a:pPr lvl="1"/>
            <a:r>
              <a:rPr lang="en-US" dirty="0"/>
              <a:t>Tolerance of broad environment range</a:t>
            </a:r>
          </a:p>
          <a:p>
            <a:pPr lvl="1"/>
            <a:r>
              <a:rPr lang="en-US" dirty="0"/>
              <a:t>Tolerance of reduce pressure</a:t>
            </a:r>
          </a:p>
        </p:txBody>
      </p:sp>
      <p:sp>
        <p:nvSpPr>
          <p:cNvPr id="5" name="Content Placeholder 4">
            <a:extLst>
              <a:ext uri="{FF2B5EF4-FFF2-40B4-BE49-F238E27FC236}">
                <a16:creationId xmlns:a16="http://schemas.microsoft.com/office/drawing/2014/main" id="{2DF4F721-0A32-47D1-A826-49C58724BF1B}"/>
              </a:ext>
            </a:extLst>
          </p:cNvPr>
          <p:cNvSpPr>
            <a:spLocks noGrp="1"/>
          </p:cNvSpPr>
          <p:nvPr>
            <p:ph sz="half" idx="2"/>
          </p:nvPr>
        </p:nvSpPr>
        <p:spPr>
          <a:xfrm>
            <a:off x="6172200" y="1733265"/>
            <a:ext cx="5410200" cy="4351338"/>
          </a:xfrm>
        </p:spPr>
        <p:txBody>
          <a:bodyPr>
            <a:normAutofit fontScale="92500"/>
          </a:bodyPr>
          <a:lstStyle/>
          <a:p>
            <a:pPr lvl="0"/>
            <a:r>
              <a:rPr lang="en-US" dirty="0"/>
              <a:t>No dormancy requirements</a:t>
            </a:r>
          </a:p>
          <a:p>
            <a:pPr lvl="0"/>
            <a:r>
              <a:rPr lang="en-US" dirty="0"/>
              <a:t>Low or pleasing aroma</a:t>
            </a:r>
          </a:p>
          <a:p>
            <a:pPr lvl="0"/>
            <a:r>
              <a:rPr lang="en-US" dirty="0"/>
              <a:t>Low release of volatile organics</a:t>
            </a:r>
          </a:p>
          <a:p>
            <a:r>
              <a:rPr lang="en-US" dirty="0"/>
              <a:t>High sodium tolerance (e.g. urine recycling)</a:t>
            </a:r>
          </a:p>
          <a:p>
            <a:pPr lvl="0"/>
            <a:r>
              <a:rPr lang="en-US" dirty="0"/>
              <a:t>Preference for ammonia nitrogen sources (e.g. urine recycling)</a:t>
            </a:r>
          </a:p>
          <a:p>
            <a:endParaRPr lang="en-US" dirty="0"/>
          </a:p>
        </p:txBody>
      </p:sp>
      <p:cxnSp>
        <p:nvCxnSpPr>
          <p:cNvPr id="6" name="Straight Connector 5">
            <a:extLst>
              <a:ext uri="{FF2B5EF4-FFF2-40B4-BE49-F238E27FC236}">
                <a16:creationId xmlns:a16="http://schemas.microsoft.com/office/drawing/2014/main" id="{C66AAEB7-BDB0-40E4-B84B-80B10784165D}"/>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24576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CC5EB-175A-4E44-8BE5-1C3CE70309BE}"/>
              </a:ext>
            </a:extLst>
          </p:cNvPr>
          <p:cNvSpPr>
            <a:spLocks noGrp="1"/>
          </p:cNvSpPr>
          <p:nvPr>
            <p:ph type="title"/>
          </p:nvPr>
        </p:nvSpPr>
        <p:spPr>
          <a:xfrm>
            <a:off x="838200" y="41025"/>
            <a:ext cx="10515600" cy="1325563"/>
          </a:xfrm>
        </p:spPr>
        <p:txBody>
          <a:bodyPr/>
          <a:lstStyle/>
          <a:p>
            <a:pPr algn="ctr"/>
            <a:r>
              <a:rPr lang="en-US" dirty="0"/>
              <a:t>Produce Nutrition</a:t>
            </a:r>
          </a:p>
        </p:txBody>
      </p:sp>
      <p:sp>
        <p:nvSpPr>
          <p:cNvPr id="3" name="Content Placeholder 2">
            <a:extLst>
              <a:ext uri="{FF2B5EF4-FFF2-40B4-BE49-F238E27FC236}">
                <a16:creationId xmlns:a16="http://schemas.microsoft.com/office/drawing/2014/main" id="{2FFA505D-A356-41D4-A093-705CDB1DB857}"/>
              </a:ext>
            </a:extLst>
          </p:cNvPr>
          <p:cNvSpPr>
            <a:spLocks noGrp="1"/>
          </p:cNvSpPr>
          <p:nvPr>
            <p:ph idx="1"/>
          </p:nvPr>
        </p:nvSpPr>
        <p:spPr>
          <a:xfrm>
            <a:off x="155294" y="1647821"/>
            <a:ext cx="7646043" cy="4351338"/>
          </a:xfrm>
        </p:spPr>
        <p:txBody>
          <a:bodyPr/>
          <a:lstStyle/>
          <a:p>
            <a:pPr lvl="0"/>
            <a:r>
              <a:rPr lang="en-US" dirty="0"/>
              <a:t>High normal levels of antioxidants</a:t>
            </a:r>
          </a:p>
          <a:p>
            <a:pPr lvl="0"/>
            <a:r>
              <a:rPr lang="en-US" dirty="0"/>
              <a:t>High normal levels of beneficial phytonutrients (e.g. lutein, zeaxanthin, lycopene, phenolics, anthocyanins)</a:t>
            </a:r>
          </a:p>
          <a:p>
            <a:pPr lvl="0"/>
            <a:r>
              <a:rPr lang="en-US" dirty="0"/>
              <a:t>For fresh produce to supplement a packaged diet:</a:t>
            </a:r>
          </a:p>
          <a:p>
            <a:pPr lvl="1"/>
            <a:r>
              <a:rPr lang="en-US" dirty="0"/>
              <a:t>High normal levels of Potassium and Magnesium</a:t>
            </a:r>
          </a:p>
          <a:p>
            <a:pPr lvl="1"/>
            <a:r>
              <a:rPr lang="en-US" dirty="0"/>
              <a:t>Low normal levels of Iron</a:t>
            </a:r>
          </a:p>
          <a:p>
            <a:pPr lvl="1"/>
            <a:r>
              <a:rPr lang="en-US" dirty="0"/>
              <a:t>High normal levels of Vitamins, especially C, B</a:t>
            </a:r>
            <a:r>
              <a:rPr lang="en-US" baseline="-25000" dirty="0"/>
              <a:t>1</a:t>
            </a:r>
            <a:r>
              <a:rPr lang="en-US" dirty="0"/>
              <a:t>, and K</a:t>
            </a:r>
          </a:p>
          <a:p>
            <a:pPr lvl="0"/>
            <a:r>
              <a:rPr lang="en-US" dirty="0"/>
              <a:t>Low levels of antinutrients</a:t>
            </a:r>
          </a:p>
        </p:txBody>
      </p:sp>
      <p:cxnSp>
        <p:nvCxnSpPr>
          <p:cNvPr id="5" name="Straight Connector 4">
            <a:extLst>
              <a:ext uri="{FF2B5EF4-FFF2-40B4-BE49-F238E27FC236}">
                <a16:creationId xmlns:a16="http://schemas.microsoft.com/office/drawing/2014/main" id="{1C44D2F9-5429-4749-A87E-6533A251F7EE}"/>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229A9179-5927-4936-BE4C-8C4E9230FAF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1836"/>
          <a:stretch/>
        </p:blipFill>
        <p:spPr>
          <a:xfrm>
            <a:off x="7801337" y="1320408"/>
            <a:ext cx="3907425" cy="3763375"/>
          </a:xfrm>
          <a:prstGeom prst="rect">
            <a:avLst/>
          </a:prstGeom>
          <a:ln>
            <a:solidFill>
              <a:srgbClr val="00B0F0"/>
            </a:solidFill>
          </a:ln>
        </p:spPr>
      </p:pic>
    </p:spTree>
    <p:extLst>
      <p:ext uri="{BB962C8B-B14F-4D97-AF65-F5344CB8AC3E}">
        <p14:creationId xmlns:p14="http://schemas.microsoft.com/office/powerpoint/2010/main" val="36092810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0D5FE42-CDFE-4578-8217-DE43B4ED7344}"/>
              </a:ext>
            </a:extLst>
          </p:cNvPr>
          <p:cNvSpPr>
            <a:spLocks noGrp="1"/>
          </p:cNvSpPr>
          <p:nvPr>
            <p:ph type="title"/>
          </p:nvPr>
        </p:nvSpPr>
        <p:spPr>
          <a:xfrm>
            <a:off x="838200" y="185713"/>
            <a:ext cx="5181600" cy="1325563"/>
          </a:xfrm>
        </p:spPr>
        <p:txBody>
          <a:bodyPr/>
          <a:lstStyle/>
          <a:p>
            <a:pPr algn="ctr"/>
            <a:r>
              <a:rPr lang="en-US" dirty="0"/>
              <a:t>Produce Organoleptic Acceptability</a:t>
            </a:r>
          </a:p>
        </p:txBody>
      </p:sp>
      <p:sp>
        <p:nvSpPr>
          <p:cNvPr id="9" name="Content Placeholder 8">
            <a:extLst>
              <a:ext uri="{FF2B5EF4-FFF2-40B4-BE49-F238E27FC236}">
                <a16:creationId xmlns:a16="http://schemas.microsoft.com/office/drawing/2014/main" id="{B2E9B3D0-6857-49EA-BA71-A66FDC429430}"/>
              </a:ext>
            </a:extLst>
          </p:cNvPr>
          <p:cNvSpPr>
            <a:spLocks noGrp="1"/>
          </p:cNvSpPr>
          <p:nvPr>
            <p:ph sz="half" idx="1"/>
          </p:nvPr>
        </p:nvSpPr>
        <p:spPr>
          <a:xfrm>
            <a:off x="838200" y="1733265"/>
            <a:ext cx="5181600" cy="4351338"/>
          </a:xfrm>
        </p:spPr>
        <p:txBody>
          <a:bodyPr>
            <a:normAutofit fontScale="85000" lnSpcReduction="20000"/>
          </a:bodyPr>
          <a:lstStyle/>
          <a:p>
            <a:pPr lvl="0"/>
            <a:r>
              <a:rPr lang="en-US" dirty="0"/>
              <a:t>Excellent flavor</a:t>
            </a:r>
          </a:p>
          <a:p>
            <a:pPr lvl="0"/>
            <a:r>
              <a:rPr lang="en-US" dirty="0"/>
              <a:t>Intense flavors</a:t>
            </a:r>
          </a:p>
          <a:p>
            <a:pPr lvl="0"/>
            <a:r>
              <a:rPr lang="en-US" dirty="0"/>
              <a:t>Good texture</a:t>
            </a:r>
          </a:p>
          <a:p>
            <a:pPr lvl="0"/>
            <a:r>
              <a:rPr lang="en-US" dirty="0"/>
              <a:t>Good appearance, color, aroma</a:t>
            </a:r>
          </a:p>
        </p:txBody>
      </p:sp>
      <p:sp>
        <p:nvSpPr>
          <p:cNvPr id="10" name="Content Placeholder 9">
            <a:extLst>
              <a:ext uri="{FF2B5EF4-FFF2-40B4-BE49-F238E27FC236}">
                <a16:creationId xmlns:a16="http://schemas.microsoft.com/office/drawing/2014/main" id="{08DED0D5-CD12-4C0E-AE0B-B7E5002DD07D}"/>
              </a:ext>
            </a:extLst>
          </p:cNvPr>
          <p:cNvSpPr>
            <a:spLocks noGrp="1"/>
          </p:cNvSpPr>
          <p:nvPr>
            <p:ph sz="half" idx="2"/>
          </p:nvPr>
        </p:nvSpPr>
        <p:spPr>
          <a:xfrm>
            <a:off x="6126020" y="1733264"/>
            <a:ext cx="5481518" cy="4528041"/>
          </a:xfrm>
        </p:spPr>
        <p:txBody>
          <a:bodyPr>
            <a:normAutofit fontScale="85000" lnSpcReduction="20000"/>
          </a:bodyPr>
          <a:lstStyle/>
          <a:p>
            <a:pPr lvl="0"/>
            <a:r>
              <a:rPr lang="en-US" dirty="0"/>
              <a:t>Good produce shelf life or storage on the plant</a:t>
            </a:r>
          </a:p>
          <a:p>
            <a:pPr lvl="0"/>
            <a:r>
              <a:rPr lang="en-US" dirty="0"/>
              <a:t>Reduced processing (e.g. seeds easy to remove from seed coats)</a:t>
            </a:r>
          </a:p>
          <a:p>
            <a:pPr lvl="0"/>
            <a:r>
              <a:rPr lang="en-US" dirty="0"/>
              <a:t>Easy composting/digestion of inedible plant material for nutrient reclamation (and possibly less structure in micro/partial g)</a:t>
            </a:r>
          </a:p>
          <a:p>
            <a:pPr lvl="0"/>
            <a:r>
              <a:rPr lang="en-US" dirty="0"/>
              <a:t>Use of waste as resources for other food system components (e.g. fish, edible fungus, cellular ag feedstocks)</a:t>
            </a:r>
          </a:p>
          <a:p>
            <a:pPr lvl="0"/>
            <a:r>
              <a:rPr lang="en-US" dirty="0"/>
              <a:t>Other useful materials produced from waste (e.g. life support, shielding, building, fuel, medicinal compounds &amp; molecular pharming)</a:t>
            </a:r>
          </a:p>
          <a:p>
            <a:endParaRPr lang="en-US" dirty="0"/>
          </a:p>
        </p:txBody>
      </p:sp>
      <p:sp>
        <p:nvSpPr>
          <p:cNvPr id="11" name="Title 7">
            <a:extLst>
              <a:ext uri="{FF2B5EF4-FFF2-40B4-BE49-F238E27FC236}">
                <a16:creationId xmlns:a16="http://schemas.microsoft.com/office/drawing/2014/main" id="{A912CC8F-E90C-4F3A-A24F-1C302C742390}"/>
              </a:ext>
            </a:extLst>
          </p:cNvPr>
          <p:cNvSpPr txBox="1">
            <a:spLocks/>
          </p:cNvSpPr>
          <p:nvPr/>
        </p:nvSpPr>
        <p:spPr>
          <a:xfrm>
            <a:off x="6084570" y="185713"/>
            <a:ext cx="5181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Light" panose="020F0302020204030204"/>
                <a:ea typeface="+mj-ea"/>
                <a:cs typeface="+mj-cs"/>
              </a:rPr>
              <a:t>Postharvest </a:t>
            </a:r>
          </a:p>
        </p:txBody>
      </p:sp>
      <p:cxnSp>
        <p:nvCxnSpPr>
          <p:cNvPr id="7" name="Straight Connector 6">
            <a:extLst>
              <a:ext uri="{FF2B5EF4-FFF2-40B4-BE49-F238E27FC236}">
                <a16:creationId xmlns:a16="http://schemas.microsoft.com/office/drawing/2014/main" id="{0F2EADC7-9532-480C-9B05-1F5789CF9FFA}"/>
              </a:ext>
            </a:extLst>
          </p:cNvPr>
          <p:cNvCxnSpPr/>
          <p:nvPr/>
        </p:nvCxnSpPr>
        <p:spPr>
          <a:xfrm>
            <a:off x="1866900" y="1448836"/>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0CB1A16C-B319-4B98-BAAA-6C0AEF0211E0}"/>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84462" y="3429001"/>
            <a:ext cx="4967926" cy="3311142"/>
          </a:xfrm>
          <a:prstGeom prst="rect">
            <a:avLst/>
          </a:prstGeom>
          <a:ln>
            <a:solidFill>
              <a:schemeClr val="accent1"/>
            </a:solidFill>
          </a:ln>
        </p:spPr>
      </p:pic>
    </p:spTree>
    <p:extLst>
      <p:ext uri="{BB962C8B-B14F-4D97-AF65-F5344CB8AC3E}">
        <p14:creationId xmlns:p14="http://schemas.microsoft.com/office/powerpoint/2010/main" val="1303844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2891"/>
            <a:ext cx="8229600" cy="1143000"/>
          </a:xfrm>
        </p:spPr>
        <p:txBody>
          <a:bodyPr/>
          <a:lstStyle/>
          <a:p>
            <a:pPr algn="ctr"/>
            <a:r>
              <a:rPr lang="en-US" dirty="0"/>
              <a:t>Thank you!</a:t>
            </a:r>
          </a:p>
        </p:txBody>
      </p:sp>
      <p:cxnSp>
        <p:nvCxnSpPr>
          <p:cNvPr id="6" name="Straight Connector 5"/>
          <p:cNvCxnSpPr/>
          <p:nvPr/>
        </p:nvCxnSpPr>
        <p:spPr>
          <a:xfrm>
            <a:off x="1866900" y="106865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Picture 2" descr="https://pbs.twimg.com/media/CbMNbZYWAAI5Iz8.jpg:large">
            <a:extLst>
              <a:ext uri="{FF2B5EF4-FFF2-40B4-BE49-F238E27FC236}">
                <a16:creationId xmlns:a16="http://schemas.microsoft.com/office/drawing/2014/main" id="{AE38E9B7-B3A2-4450-8C93-FE6E7083042A}"/>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t="3736"/>
          <a:stretch/>
        </p:blipFill>
        <p:spPr bwMode="auto">
          <a:xfrm>
            <a:off x="4631804" y="1400536"/>
            <a:ext cx="6863787" cy="545746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half" idx="1"/>
          </p:nvPr>
        </p:nvSpPr>
        <p:spPr>
          <a:xfrm>
            <a:off x="612280" y="2211660"/>
            <a:ext cx="3519881" cy="2808210"/>
          </a:xfrm>
        </p:spPr>
        <p:txBody>
          <a:bodyPr>
            <a:normAutofit lnSpcReduction="10000"/>
          </a:bodyPr>
          <a:lstStyle/>
          <a:p>
            <a:r>
              <a:rPr lang="en-US" sz="2500" dirty="0"/>
              <a:t>Space Crop Production team</a:t>
            </a:r>
          </a:p>
          <a:p>
            <a:r>
              <a:rPr lang="en-US" sz="2500" dirty="0"/>
              <a:t>NASA’s Human Research Program, Space Biology Program, ISS Program, Exploration Capabilities Program</a:t>
            </a:r>
          </a:p>
        </p:txBody>
      </p:sp>
    </p:spTree>
    <p:extLst>
      <p:ext uri="{BB962C8B-B14F-4D97-AF65-F5344CB8AC3E}">
        <p14:creationId xmlns:p14="http://schemas.microsoft.com/office/powerpoint/2010/main" val="225085919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79.8"/>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Office Theme</Template>
  <TotalTime>0</TotalTime>
  <Words>1502</Words>
  <Application>Microsoft Office PowerPoint</Application>
  <PresentationFormat>Widescreen</PresentationFormat>
  <Paragraphs>250</Paragraphs>
  <Slides>22</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Agency FB</vt:lpstr>
      <vt:lpstr>Arial</vt:lpstr>
      <vt:lpstr>Arial Narrow</vt:lpstr>
      <vt:lpstr>Calibri</vt:lpstr>
      <vt:lpstr>Calibri Light</vt:lpstr>
      <vt:lpstr>Office Theme</vt:lpstr>
      <vt:lpstr>Space Crop Production Challenges </vt:lpstr>
      <vt:lpstr>PowerPoint Presentation</vt:lpstr>
      <vt:lpstr>PowerPoint Presentation</vt:lpstr>
      <vt:lpstr>PowerPoint Presentation</vt:lpstr>
      <vt:lpstr>Current NASA Large Plant Research Capabilities On ISS</vt:lpstr>
      <vt:lpstr>Space Crop Production Roadmap For Exploration</vt:lpstr>
      <vt:lpstr>Space Crop Production Candidates</vt:lpstr>
      <vt:lpstr>Plant Growth and the Environment</vt:lpstr>
      <vt:lpstr>The Space Environment</vt:lpstr>
      <vt:lpstr>Space Crop Production Challenges</vt:lpstr>
      <vt:lpstr>Space Crop Production Gaps List</vt:lpstr>
      <vt:lpstr>PowerPoint Presentation</vt:lpstr>
      <vt:lpstr>PowerPoint Presentation</vt:lpstr>
      <vt:lpstr>PowerPoint Presentation</vt:lpstr>
      <vt:lpstr>PowerPoint Presentation</vt:lpstr>
      <vt:lpstr>Crop Readiness Levels</vt:lpstr>
      <vt:lpstr>Selection Factors for Space Plants</vt:lpstr>
      <vt:lpstr>Plant Growth and Development</vt:lpstr>
      <vt:lpstr>Plant Physiology</vt:lpstr>
      <vt:lpstr>Produce Nutrition</vt:lpstr>
      <vt:lpstr>Produce Organoleptic Acceptability</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2021-02-10T16:51:51Z</dcterms:created>
  <dcterms:modified xsi:type="dcterms:W3CDTF">2023-07-27T17:35:02Z</dcterms:modified>
</cp:coreProperties>
</file>