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797" r:id="rId3"/>
    <p:sldId id="799" r:id="rId4"/>
    <p:sldId id="315" r:id="rId5"/>
    <p:sldId id="257" r:id="rId6"/>
    <p:sldId id="318" r:id="rId7"/>
    <p:sldId id="317" r:id="rId8"/>
    <p:sldId id="267" r:id="rId9"/>
    <p:sldId id="323" r:id="rId10"/>
    <p:sldId id="805" r:id="rId11"/>
    <p:sldId id="803" r:id="rId12"/>
    <p:sldId id="32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6327"/>
  </p:normalViewPr>
  <p:slideViewPr>
    <p:cSldViewPr snapToGrid="0">
      <p:cViewPr varScale="1">
        <p:scale>
          <a:sx n="123" d="100"/>
          <a:sy n="123" d="100"/>
        </p:scale>
        <p:origin x="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0.86</c:v>
                </c:pt>
                <c:pt idx="2">
                  <c:v>0.59</c:v>
                </c:pt>
                <c:pt idx="3">
                  <c:v>0.35</c:v>
                </c:pt>
                <c:pt idx="4">
                  <c:v>0.14000000000000001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8F-5342-83CF-06B7925905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POFD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</c:v>
                </c:pt>
                <c:pt idx="1">
                  <c:v>0.8</c:v>
                </c:pt>
                <c:pt idx="2">
                  <c:v>0.41</c:v>
                </c:pt>
                <c:pt idx="3">
                  <c:v>0.16</c:v>
                </c:pt>
                <c:pt idx="4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8F-5342-83CF-06B792590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226511"/>
        <c:axId val="37206319"/>
      </c:lineChart>
      <c:catAx>
        <c:axId val="37226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06319"/>
        <c:crosses val="autoZero"/>
        <c:auto val="1"/>
        <c:lblAlgn val="ctr"/>
        <c:lblOffset val="100"/>
        <c:noMultiLvlLbl val="0"/>
      </c:catAx>
      <c:valAx>
        <c:axId val="37206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26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0.25767</cdr:x>
      <cdr:y>0.02693</cdr:y>
    </cdr:from>
    <cdr:to>
      <cdr:x>0.87532</cdr:x>
      <cdr:y>0.11181</cdr:y>
    </cdr:to>
    <cdr:sp macro="" textlink="">
      <cdr:nvSpPr>
        <cdr:cNvPr id="2" name="TextBox 4">
          <a:extLst xmlns:a="http://schemas.openxmlformats.org/drawingml/2006/main">
            <a:ext uri="{FF2B5EF4-FFF2-40B4-BE49-F238E27FC236}">
              <a16:creationId xmlns:a16="http://schemas.microsoft.com/office/drawing/2014/main" id="{89BA51D7-7886-35B4-08DA-71193F0EA18D}"/>
            </a:ext>
          </a:extLst>
        </cdr:cNvPr>
        <cdr:cNvSpPr txBox="1"/>
      </cdr:nvSpPr>
      <cdr:spPr>
        <a:xfrm xmlns:a="http://schemas.openxmlformats.org/drawingml/2006/main">
          <a:off x="1335157" y="117198"/>
          <a:ext cx="320040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Detection/False Detection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0DEC0-9B88-0E4D-B37A-FDE41A7ABDFB}" type="datetimeFigureOut">
              <a:rPr lang="en-US" smtClean="0"/>
              <a:t>7/16/23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82465-0F06-7347-A40A-9F1E6CBFD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5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users of this data, important to know where it comes from and what some of it’s limitations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98EF-2DF9-A84A-AADD-15734FC28E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65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98EF-2DF9-A84A-AADD-15734FC28E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66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GPM has as a goal broad coverage in space and time. Can’t do this with one satellite, so we use a constellation of passive microwave radiometers. Each of these has different frequencies, footprints, viewing angles, etc. so use the core satellite as a transfer standard for consistent retrievals. Will talk more about how that works in the next couple of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CA78-1E25-BE4D-9F0C-22044E080C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50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MIRS retrieval is similar scheme but includes hydrometeors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17F91-A6B6-D242-A759-990E7AAF5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03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were compiled from all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CloudSat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-GPM matchups between March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 and December 2018 over land surfaces.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operational part of GPM CMB product starting in version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ABF9A-0C6E-9444-B428-B2A9B96A01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48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23B90-261E-05E5-CA29-660C5527C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158A7-3B12-CC14-346A-CE2768AFC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4BB70-4A9C-50E5-83E4-DAAC97076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9254-7609-F64F-AA29-5191EC67DF98}" type="datetimeFigureOut">
              <a:rPr lang="en-US" smtClean="0"/>
              <a:t>7/16/23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983E5-731C-B4CC-2763-7D12B41C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9E8AA-1972-E388-D072-2B3898265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FA-B732-734E-944C-62854CCF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2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6D9E-D3AD-A3D9-BF3C-C500544A1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BA18D-1335-69E5-5EFA-E6FBCF5C2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97573-4659-6532-2FA8-9B2DFA7A7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9254-7609-F64F-AA29-5191EC67DF98}" type="datetimeFigureOut">
              <a:rPr lang="en-US" smtClean="0"/>
              <a:t>7/16/23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822B4-2C2A-86EB-D955-5B5A5051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17A87-6DEC-A1BC-1828-F5447F2D3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FA-B732-734E-944C-62854CCF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99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9EBA53-E9C8-A0FF-C790-CE342C41EC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933B8C-B44A-0EDF-D06C-8A767B483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4A5B1-C3A5-1563-4ADC-816493BD2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9254-7609-F64F-AA29-5191EC67DF98}" type="datetimeFigureOut">
              <a:rPr lang="en-US" smtClean="0"/>
              <a:t>7/16/23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EA9BA-896A-AE2B-7677-B0DD132B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F841A-D6CE-818D-69F7-D72E3263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FA-B732-734E-944C-62854CCF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F2C9-258D-C40D-CB15-BA1B1F24B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E7A6A-7E8B-7498-310D-0E3A20784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FD8B8-2BFE-54FF-FBF2-4D54DE106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9254-7609-F64F-AA29-5191EC67DF98}" type="datetimeFigureOut">
              <a:rPr lang="en-US" smtClean="0"/>
              <a:t>7/16/23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220E3-AAB6-FE29-2988-97AE93D6F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CE182-9797-1785-556E-4485099C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FA-B732-734E-944C-62854CCF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5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CE130-909D-8A20-2460-CDF51F05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A48CB-61E1-D701-9119-F1A3F7835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A1265-D1F3-74EC-D8E0-E990DDBC9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9254-7609-F64F-AA29-5191EC67DF98}" type="datetimeFigureOut">
              <a:rPr lang="en-US" smtClean="0"/>
              <a:t>7/16/23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38E91-8770-89D8-A201-D360BFF9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7EEE8-DEC0-BF13-AABE-F008100E1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FA-B732-734E-944C-62854CCF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0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A6C7-3467-A381-9408-F90747718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0649E-3119-36B8-473A-61FB9CC21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7479D-0807-CD85-BADC-616B0DBE0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1D593-21B9-D7A1-2618-BF13C4636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9254-7609-F64F-AA29-5191EC67DF98}" type="datetimeFigureOut">
              <a:rPr lang="en-US" smtClean="0"/>
              <a:t>7/16/23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2EC82-0C76-6061-2C97-570193C39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55CFE-79C8-1A0D-15DE-D54DCD6D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FA-B732-734E-944C-62854CCF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3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DBA5-BF71-61B4-A8BC-2AE50A8F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A7EAC-9626-5CF5-1B70-CE71BC5C0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24CF0-16A6-6298-870F-21A521EB8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3D46FC-E36F-055F-3805-0CCC7B6B9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B370F-20E5-9AF5-38CE-B0327CD6A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1D7B2E-D023-4929-456D-173EFA46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9254-7609-F64F-AA29-5191EC67DF98}" type="datetimeFigureOut">
              <a:rPr lang="en-US" smtClean="0"/>
              <a:t>7/16/23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8657A-8C63-5819-84D8-68C0EAD06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10390-E082-C43E-BD75-E31A19B9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FA-B732-734E-944C-62854CCF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96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71BE1-BDE9-02A1-86D4-2173DB71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C538F-EA22-E47F-EA3B-89B35632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9254-7609-F64F-AA29-5191EC67DF98}" type="datetimeFigureOut">
              <a:rPr lang="en-US" smtClean="0"/>
              <a:t>7/16/23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A81F6-EC62-ED38-D396-1E85ECDD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76D90-AE78-18AC-1640-9157FE1B3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FA-B732-734E-944C-62854CCF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2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2D952C-85A3-3D88-E038-59C321378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9254-7609-F64F-AA29-5191EC67DF98}" type="datetimeFigureOut">
              <a:rPr lang="en-US" smtClean="0"/>
              <a:t>7/16/23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229D8-DF6B-3527-54CC-83A2B6C0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D9D21-A6A5-D192-2207-0C6138965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FA-B732-734E-944C-62854CCF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58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3BC01-B916-EB37-D886-B21B272F5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F7A47-C759-6015-3403-086F943FD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965D4-0CBC-7C6C-B978-20A8E08E4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77239-5002-9E2E-78B6-9F4B301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9254-7609-F64F-AA29-5191EC67DF98}" type="datetimeFigureOut">
              <a:rPr lang="en-US" smtClean="0"/>
              <a:t>7/16/23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269F1-B249-8787-4476-C6712E7C2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406E5-1CC9-78D4-132A-E125BCEE2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FA-B732-734E-944C-62854CCF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06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01F18-4714-BF0E-8B65-8F4574D9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658923-9166-D4FB-4EC8-F4BD2C4035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714C0-9C7F-4F73-8D62-6E8EDC73C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C0763-81E0-D1C5-A26D-8240707D8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9254-7609-F64F-AA29-5191EC67DF98}" type="datetimeFigureOut">
              <a:rPr lang="en-US" smtClean="0"/>
              <a:t>7/16/23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C97A0-E4E6-1606-7BAC-629E7EF11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136F5-E86E-48C3-BDF2-44736051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FA-B732-734E-944C-62854CCF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26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C0B1F2-0B9E-845C-F563-A9F8C300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AB617-EAC4-375D-DECD-9ABD58CDE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17A2D-6CC4-7C74-E568-F15F3CDB32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29254-7609-F64F-AA29-5191EC67DF98}" type="datetimeFigureOut">
              <a:rPr lang="en-US" smtClean="0"/>
              <a:t>7/16/23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9C310-4672-882D-5853-D92A4F3A1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C8F9A-8DC0-BB79-53A3-D5CE47769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FE5FA-B732-734E-944C-62854CCF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8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29D89-893F-72CD-A71D-F2A779C1BA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Light Precipitation Retrievals for Global Precipitation Measurement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51FED-8627-86D0-2CA8-F00EA27653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8600" dirty="0"/>
              <a:t>Sarah Ringerud</a:t>
            </a:r>
            <a:r>
              <a:rPr lang="en-US" sz="8600" baseline="30000" dirty="0"/>
              <a:t>1</a:t>
            </a:r>
          </a:p>
          <a:p>
            <a:r>
              <a:rPr lang="en-US" sz="8600" dirty="0"/>
              <a:t>Mircea Grecu</a:t>
            </a:r>
            <a:r>
              <a:rPr lang="en-US" sz="8600" baseline="30000" dirty="0"/>
              <a:t>2,1</a:t>
            </a:r>
          </a:p>
          <a:p>
            <a:r>
              <a:rPr lang="en-US" sz="8600" dirty="0"/>
              <a:t> </a:t>
            </a:r>
            <a:r>
              <a:rPr lang="en-US" sz="4800" baseline="30000" dirty="0"/>
              <a:t>1</a:t>
            </a:r>
            <a:r>
              <a:rPr lang="en-US" sz="4800" dirty="0"/>
              <a:t>NASA Goddard Space Flight Center</a:t>
            </a:r>
          </a:p>
          <a:p>
            <a:r>
              <a:rPr lang="en-US" sz="4800" baseline="30000" dirty="0"/>
              <a:t>2</a:t>
            </a:r>
            <a:r>
              <a:rPr lang="en-US" sz="4800" dirty="0"/>
              <a:t>Goddard Earth Science Technology and Research II, University of Maryland </a:t>
            </a:r>
            <a:r>
              <a:rPr lang="en-US" sz="4800"/>
              <a:t>Baltimore County</a:t>
            </a:r>
            <a:endParaRPr lang="en-US" sz="4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54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E4CE-B799-B00D-6F42-31857FBD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 Cut-offs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0266D-E7B6-B632-D5C7-CD797136C1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Munchak et al. analysis suggests 0.5 cutoff</a:t>
            </a:r>
          </a:p>
          <a:p>
            <a:pPr lvl="1"/>
            <a:r>
              <a:rPr lang="en-US" dirty="0"/>
              <a:t>Inflection point in matched </a:t>
            </a:r>
            <a:r>
              <a:rPr lang="en-US" dirty="0" err="1"/>
              <a:t>CloudSat</a:t>
            </a:r>
            <a:r>
              <a:rPr lang="en-US" dirty="0"/>
              <a:t> over 2 year dataset</a:t>
            </a:r>
          </a:p>
          <a:p>
            <a:r>
              <a:rPr lang="en-US" dirty="0"/>
              <a:t>Information content in the error parameter is obvious but NOT definitive</a:t>
            </a:r>
          </a:p>
          <a:p>
            <a:pPr lvl="1"/>
            <a:r>
              <a:rPr lang="en-US" dirty="0"/>
              <a:t>May be many reasons that retrieval does not converge</a:t>
            </a:r>
          </a:p>
          <a:p>
            <a:endParaRPr 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67623B5-A9C1-E0BF-5F0F-F3C0D77F4DE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948241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1325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8F86A-48D7-9D54-9FAD-BBCB7CC8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Retrieval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CF926-525A-D9F4-D709-7F028A2654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Error parameter as a place to start</a:t>
            </a:r>
          </a:p>
          <a:p>
            <a:r>
              <a:rPr lang="en-US" dirty="0"/>
              <a:t>GPROF: Operational GPM Constellation retrieval</a:t>
            </a:r>
          </a:p>
          <a:p>
            <a:pPr lvl="1"/>
            <a:r>
              <a:rPr lang="en-US" dirty="0"/>
              <a:t>Where error parameter &gt; 0.5 and DPR RR = 0</a:t>
            </a:r>
          </a:p>
          <a:p>
            <a:r>
              <a:rPr lang="en-US" dirty="0"/>
              <a:t>Use multispectral Tb information and environmental parameters in Bayesian scheme to retrieve “most likely” state</a:t>
            </a:r>
          </a:p>
          <a:p>
            <a:pPr lvl="1"/>
            <a:r>
              <a:rPr lang="en-US" dirty="0"/>
              <a:t>Weight by: Tb, Chi-sq, TPW, </a:t>
            </a:r>
            <a:r>
              <a:rPr lang="en-US" dirty="0" err="1"/>
              <a:t>SkinT</a:t>
            </a:r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BCACFB6-C456-3F56-BAE2-4B15116371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6918" y="-44226"/>
            <a:ext cx="5016882" cy="6946452"/>
          </a:xfrm>
        </p:spPr>
      </p:pic>
    </p:spTree>
    <p:extLst>
      <p:ext uri="{BB962C8B-B14F-4D97-AF65-F5344CB8AC3E}">
        <p14:creationId xmlns:p14="http://schemas.microsoft.com/office/powerpoint/2010/main" val="125539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5112A-6408-00EA-45BF-67AB3021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path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4042D-B6FE-2652-52FD-BE285DDF4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Information content from multispectral Tbs has great potential to add light precipitation information across the GPM constellation</a:t>
            </a:r>
          </a:p>
          <a:p>
            <a:pPr lvl="1"/>
            <a:r>
              <a:rPr lang="en-US" dirty="0"/>
              <a:t>Implement in 2BCMB </a:t>
            </a:r>
          </a:p>
          <a:p>
            <a:pPr lvl="1"/>
            <a:r>
              <a:rPr lang="en-US" dirty="0"/>
              <a:t>Transfers to constellation and IMERG via database</a:t>
            </a:r>
          </a:p>
          <a:p>
            <a:r>
              <a:rPr lang="en-US" dirty="0"/>
              <a:t>Validation is critical but complicated</a:t>
            </a:r>
          </a:p>
          <a:p>
            <a:pPr lvl="1"/>
            <a:r>
              <a:rPr lang="en-US" dirty="0" err="1"/>
              <a:t>CloudSat</a:t>
            </a:r>
            <a:r>
              <a:rPr lang="en-US" dirty="0"/>
              <a:t> sample size is small for statistical conclusions</a:t>
            </a:r>
          </a:p>
          <a:p>
            <a:pPr lvl="1"/>
            <a:r>
              <a:rPr lang="en-US" dirty="0"/>
              <a:t>Radiative transfer - radiometric consistency with observed Tbs</a:t>
            </a:r>
          </a:p>
          <a:p>
            <a:pPr lvl="1"/>
            <a:r>
              <a:rPr lang="en-US" dirty="0"/>
              <a:t>Will look for validation datasets of opportunity</a:t>
            </a:r>
          </a:p>
          <a:p>
            <a:r>
              <a:rPr lang="en-US" dirty="0" err="1"/>
              <a:t>CloudSat</a:t>
            </a:r>
            <a:r>
              <a:rPr lang="en-US" dirty="0"/>
              <a:t> sensitivity</a:t>
            </a:r>
          </a:p>
          <a:p>
            <a:r>
              <a:rPr lang="en-US" dirty="0"/>
              <a:t>Training database is small using </a:t>
            </a:r>
            <a:r>
              <a:rPr lang="en-US" dirty="0" err="1"/>
              <a:t>CloudSat</a:t>
            </a:r>
            <a:r>
              <a:rPr lang="en-US" dirty="0"/>
              <a:t>-GPM matchups</a:t>
            </a:r>
          </a:p>
          <a:p>
            <a:r>
              <a:rPr lang="en-US" dirty="0"/>
              <a:t>Bayesian or AI/ML – need a large input dataset in each case</a:t>
            </a:r>
          </a:p>
        </p:txBody>
      </p:sp>
    </p:spTree>
    <p:extLst>
      <p:ext uri="{BB962C8B-B14F-4D97-AF65-F5344CB8AC3E}">
        <p14:creationId xmlns:p14="http://schemas.microsoft.com/office/powerpoint/2010/main" val="4269144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9"/>
          <p:cNvSpPr>
            <a:spLocks noGrp="1" noChangeArrowheads="1"/>
          </p:cNvSpPr>
          <p:nvPr>
            <p:ph sz="half" idx="4294967295"/>
          </p:nvPr>
        </p:nvSpPr>
        <p:spPr>
          <a:xfrm>
            <a:off x="1524000" y="718017"/>
            <a:ext cx="9391440" cy="819470"/>
          </a:xfrm>
        </p:spPr>
        <p:txBody>
          <a:bodyPr/>
          <a:lstStyle/>
          <a:p>
            <a:pPr marL="457178" lvl="1" indent="0">
              <a:buClr>
                <a:schemeClr val="tx2"/>
              </a:buClr>
              <a:buNone/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IMERG: Integrated Multi-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SatellitE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Retrievals for GPM</a:t>
            </a:r>
          </a:p>
        </p:txBody>
      </p:sp>
      <p:pic>
        <p:nvPicPr>
          <p:cNvPr id="6" name="imergert_1080p_30" descr="imergert_1080p_30">
            <a:hlinkClick r:id="" action="ppaction://media"/>
            <a:extLst>
              <a:ext uri="{FF2B5EF4-FFF2-40B4-BE49-F238E27FC236}">
                <a16:creationId xmlns:a16="http://schemas.microsoft.com/office/drawing/2014/main" id="{96E18B46-AAA6-BFA8-2D9D-DE8FBC616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7364" y="1333068"/>
            <a:ext cx="9040636" cy="5085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9"/>
          <p:cNvSpPr>
            <a:spLocks noGrp="1" noChangeArrowheads="1"/>
          </p:cNvSpPr>
          <p:nvPr>
            <p:ph sz="half" idx="4294967295"/>
          </p:nvPr>
        </p:nvSpPr>
        <p:spPr>
          <a:xfrm>
            <a:off x="1524000" y="718017"/>
            <a:ext cx="9391440" cy="819470"/>
          </a:xfrm>
        </p:spPr>
        <p:txBody>
          <a:bodyPr/>
          <a:lstStyle/>
          <a:p>
            <a:pPr marL="457178" lvl="1" indent="0">
              <a:buClr>
                <a:schemeClr val="tx2"/>
              </a:buClr>
              <a:buNone/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GPM: Global Precipitation Measurement Mission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BB60B29-7091-E54B-F006-E7DC6529D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397" y="1430603"/>
            <a:ext cx="4101323" cy="209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0EE5F9-066A-2ED9-A706-3AAC0487F8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21"/>
          <a:stretch/>
        </p:blipFill>
        <p:spPr>
          <a:xfrm>
            <a:off x="6351950" y="3784658"/>
            <a:ext cx="3930904" cy="2921618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C61BA08-1EA6-C1CD-F9B5-3F0F237C9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136" y="3784658"/>
            <a:ext cx="3504521" cy="2899144"/>
          </a:xfrm>
          <a:prstGeom prst="rect">
            <a:avLst/>
          </a:prstGeom>
        </p:spPr>
      </p:pic>
      <p:pic>
        <p:nvPicPr>
          <p:cNvPr id="2" name="Content Placeholder 3" descr="Untitled.png">
            <a:extLst>
              <a:ext uri="{FF2B5EF4-FFF2-40B4-BE49-F238E27FC236}">
                <a16:creationId xmlns:a16="http://schemas.microsoft.com/office/drawing/2014/main" id="{3C955CDC-A82F-60F5-55AD-6D612D999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" b="5560"/>
          <a:stretch>
            <a:fillRect/>
          </a:stretch>
        </p:blipFill>
        <p:spPr>
          <a:xfrm>
            <a:off x="102229" y="1476655"/>
            <a:ext cx="3504522" cy="1927352"/>
          </a:xfrm>
        </p:spPr>
      </p:pic>
      <p:pic>
        <p:nvPicPr>
          <p:cNvPr id="3" name="Picture 2" descr="37V.png">
            <a:extLst>
              <a:ext uri="{FF2B5EF4-FFF2-40B4-BE49-F238E27FC236}">
                <a16:creationId xmlns:a16="http://schemas.microsoft.com/office/drawing/2014/main" id="{2846C775-22FF-873D-6082-13B77F25B4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1" b="11341"/>
          <a:stretch/>
        </p:blipFill>
        <p:spPr>
          <a:xfrm>
            <a:off x="8178613" y="1537487"/>
            <a:ext cx="4030168" cy="1630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EC89D0-5D26-E73E-6716-340520C23414}"/>
              </a:ext>
            </a:extLst>
          </p:cNvPr>
          <p:cNvSpPr txBox="1"/>
          <p:nvPr/>
        </p:nvSpPr>
        <p:spPr>
          <a:xfrm>
            <a:off x="9009558" y="1537487"/>
            <a:ext cx="90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37V</a:t>
            </a:r>
          </a:p>
        </p:txBody>
      </p:sp>
    </p:spTree>
    <p:extLst>
      <p:ext uri="{BB962C8B-B14F-4D97-AF65-F5344CB8AC3E}">
        <p14:creationId xmlns:p14="http://schemas.microsoft.com/office/powerpoint/2010/main" val="320569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720" y="16369"/>
            <a:ext cx="10515600" cy="132556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7517" y="1583082"/>
            <a:ext cx="4441008" cy="51225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GPM constellation concept: increase coverage in time and space</a:t>
            </a:r>
          </a:p>
          <a:p>
            <a:r>
              <a:rPr lang="en-US" dirty="0"/>
              <a:t>Use core satellite active-passive combined retrievals to create database that is applied for all constellation members</a:t>
            </a:r>
          </a:p>
          <a:p>
            <a:r>
              <a:rPr lang="en-US" dirty="0"/>
              <a:t>Core satellite acts as </a:t>
            </a:r>
            <a:r>
              <a:rPr lang="en-US" b="1" dirty="0"/>
              <a:t>transfer standard </a:t>
            </a:r>
            <a:r>
              <a:rPr lang="en-US" dirty="0"/>
              <a:t>for consistent constellation retrievals</a:t>
            </a:r>
          </a:p>
          <a:p>
            <a:r>
              <a:rPr lang="en-US" dirty="0"/>
              <a:t>*Retrieves only if detectable </a:t>
            </a:r>
          </a:p>
          <a:p>
            <a:pPr marL="0" indent="0">
              <a:buNone/>
            </a:pPr>
            <a:r>
              <a:rPr lang="en-US" dirty="0"/>
              <a:t>   radar signal*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EBAAE-AAC4-F347-92A5-8017B858F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642" y="2958747"/>
            <a:ext cx="4614116" cy="38992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25DD-AFD8-7941-81F0-8E72BD5CDC78}"/>
              </a:ext>
            </a:extLst>
          </p:cNvPr>
          <p:cNvSpPr/>
          <p:nvPr/>
        </p:nvSpPr>
        <p:spPr>
          <a:xfrm>
            <a:off x="8422822" y="6627167"/>
            <a:ext cx="21098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pmm.nasa.gov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/multimedia/images/GPM</a:t>
            </a:r>
          </a:p>
        </p:txBody>
      </p:sp>
      <p:pic>
        <p:nvPicPr>
          <p:cNvPr id="8" name="Picture 7" descr="latest_big_half_hourly_gridded.jpeg">
            <a:extLst>
              <a:ext uri="{FF2B5EF4-FFF2-40B4-BE49-F238E27FC236}">
                <a16:creationId xmlns:a16="http://schemas.microsoft.com/office/drawing/2014/main" id="{EB630E3E-9388-904C-A98A-00A43A997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840" y="266457"/>
            <a:ext cx="6896934" cy="2474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3B2B1F-0CAA-A74A-B1AC-06F492AB2D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56" t="4005"/>
          <a:stretch/>
        </p:blipFill>
        <p:spPr>
          <a:xfrm>
            <a:off x="9477758" y="3664188"/>
            <a:ext cx="2426725" cy="227023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2AD42A-9EDF-9241-9852-CFEEFEDBC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06"/>
    </mc:Choice>
    <mc:Fallback xmlns="">
      <p:transition spd="slow" advTm="6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38BB652-750B-FBD2-3FB6-2A977C0A2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7"/>
          <a:stretch/>
        </p:blipFill>
        <p:spPr>
          <a:xfrm>
            <a:off x="1524000" y="1181652"/>
            <a:ext cx="9144000" cy="4465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120CC-6CDD-EF5B-3026-010994E88F9E}"/>
              </a:ext>
            </a:extLst>
          </p:cNvPr>
          <p:cNvSpPr txBox="1"/>
          <p:nvPr/>
        </p:nvSpPr>
        <p:spPr>
          <a:xfrm>
            <a:off x="2140226" y="5646894"/>
            <a:ext cx="8160026" cy="121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i="1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Figure 1: </a:t>
            </a:r>
            <a:r>
              <a:rPr lang="en-US" i="1" dirty="0" err="1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CloudSat</a:t>
            </a:r>
            <a:r>
              <a:rPr lang="en-US" i="1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-GPM coincident overpass on 24 January 2015 near 2200 UTC. The top three panels show the (uncorrected for attenuation) equivalent radar reflectivity profile (</a:t>
            </a:r>
            <a:r>
              <a:rPr lang="en-US" i="1" dirty="0" err="1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dBZ</a:t>
            </a:r>
            <a:r>
              <a:rPr lang="en-US" i="1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from </a:t>
            </a:r>
            <a:r>
              <a:rPr lang="en-US" i="1" dirty="0" err="1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CloudSat</a:t>
            </a:r>
            <a:r>
              <a:rPr lang="en-US" i="1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DPR Ku- and Ka-band respectively. The bottom panel shows the line-trace of the 13 GMI channels.</a:t>
            </a:r>
            <a:endParaRPr lang="en-US" b="1" dirty="0">
              <a:solidFill>
                <a:srgbClr val="4472C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CA2F3F-D275-2DF9-9F10-A2135FE2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37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Goal: Use Radiometer information where available to add light precipitation below radar sensitivity</a:t>
            </a:r>
          </a:p>
        </p:txBody>
      </p:sp>
    </p:spTree>
    <p:extLst>
      <p:ext uri="{BB962C8B-B14F-4D97-AF65-F5344CB8AC3E}">
        <p14:creationId xmlns:p14="http://schemas.microsoft.com/office/powerpoint/2010/main" val="87581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597033-75AA-0A4F-B52F-A02BA34DD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Precipitation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943301-444A-D240-A657-7283383911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CloudSat</a:t>
            </a:r>
            <a:r>
              <a:rPr lang="en-US" dirty="0"/>
              <a:t> for increased sensitivity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63028F-5D6F-A07B-E731-F3DFD718E3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Southern Ocean testbed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72877-7E6C-0144-9E02-09889FB89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12" y="2631300"/>
            <a:ext cx="3600992" cy="23346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614BB9-9267-ED4C-899F-D7038F5A208F}"/>
              </a:ext>
            </a:extLst>
          </p:cNvPr>
          <p:cNvSpPr/>
          <p:nvPr/>
        </p:nvSpPr>
        <p:spPr>
          <a:xfrm>
            <a:off x="0" y="617696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u="sng" dirty="0"/>
              <a:t>Adapted from Tang et al. 2017 Figure 6:</a:t>
            </a:r>
            <a:r>
              <a:rPr lang="en-US" sz="1200" dirty="0"/>
              <a:t> Precipitation frequency distributions based on global coincident events between GPM DPR and </a:t>
            </a:r>
            <a:r>
              <a:rPr lang="en-US" sz="1200" dirty="0" err="1"/>
              <a:t>CloudSat</a:t>
            </a:r>
            <a:r>
              <a:rPr lang="en-US" sz="1200" dirty="0"/>
              <a:t> CPR.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A9A0C-DEC8-8345-8CC0-34441F5675FB}"/>
              </a:ext>
            </a:extLst>
          </p:cNvPr>
          <p:cNvPicPr/>
          <p:nvPr/>
        </p:nvPicPr>
        <p:blipFill rotWithShape="1">
          <a:blip r:embed="rId5"/>
          <a:srcRect t="30410"/>
          <a:stretch/>
        </p:blipFill>
        <p:spPr bwMode="auto">
          <a:xfrm>
            <a:off x="3588538" y="4739957"/>
            <a:ext cx="965200" cy="503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C9334-0C90-0F4C-93F2-9359C812610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142812" y="2631300"/>
            <a:ext cx="4986655" cy="31254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DCC1EB-6E73-0841-A9C8-768101215BCA}"/>
              </a:ext>
            </a:extLst>
          </p:cNvPr>
          <p:cNvSpPr/>
          <p:nvPr/>
        </p:nvSpPr>
        <p:spPr>
          <a:xfrm>
            <a:off x="6213231" y="610488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200" u="sng" dirty="0" err="1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Behrangi</a:t>
            </a:r>
            <a:r>
              <a:rPr lang="en-US" sz="1200" u="sng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et al. 2016 Figure 12:</a:t>
            </a:r>
            <a:r>
              <a:rPr lang="en-US" sz="1200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Maps of 2007-2010 averaged precipitation rates (mm/day) from various products over land and ocean south of latitude 55.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BEC1474-D958-F64A-B3DE-9ACC49E38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DB0E80-0D77-0919-55B0-43E4857F8F72}"/>
              </a:ext>
            </a:extLst>
          </p:cNvPr>
          <p:cNvSpPr txBox="1"/>
          <p:nvPr/>
        </p:nvSpPr>
        <p:spPr>
          <a:xfrm>
            <a:off x="1372493" y="5003053"/>
            <a:ext cx="3188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precipitation in general, lots observed below DPR sensitivity</a:t>
            </a:r>
          </a:p>
        </p:txBody>
      </p:sp>
    </p:spTree>
    <p:extLst>
      <p:ext uri="{BB962C8B-B14F-4D97-AF65-F5344CB8AC3E}">
        <p14:creationId xmlns:p14="http://schemas.microsoft.com/office/powerpoint/2010/main" val="84510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31"/>
    </mc:Choice>
    <mc:Fallback xmlns="">
      <p:transition spd="slow" advTm="9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8801-9969-F94D-AB46-23979CB4F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Munchak et al. 2020 1DVAR All-Sky Retrieval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F0F6A-B592-8A47-9EB2-5B38F3D676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Optimal Estimation Retrieval for GPM GMI</a:t>
            </a:r>
          </a:p>
          <a:p>
            <a:pPr lvl="1"/>
            <a:r>
              <a:rPr lang="en-US" dirty="0"/>
              <a:t>Anticipated to be part of GPM Combined retrieval product in Version 8</a:t>
            </a:r>
          </a:p>
          <a:p>
            <a:pPr lvl="1"/>
            <a:r>
              <a:rPr lang="en-US" dirty="0"/>
              <a:t>MERRA-2 first guess, error covariance constructed from radiosonde</a:t>
            </a:r>
          </a:p>
          <a:p>
            <a:pPr lvl="1"/>
            <a:r>
              <a:rPr lang="en-US" dirty="0"/>
              <a:t>Retrieve emissivity vector, water vapor</a:t>
            </a:r>
          </a:p>
          <a:p>
            <a:pPr lvl="1"/>
            <a:r>
              <a:rPr lang="en-US" dirty="0"/>
              <a:t>Output includes measure of convergence (Normalized Error)</a:t>
            </a:r>
          </a:p>
          <a:p>
            <a:r>
              <a:rPr lang="en-US" dirty="0"/>
              <a:t>Utilize non-convergence information: similar to NOAA MiRS methodology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9E72BD4D-198B-7B42-AEB3-78D793EEBE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5770" y="2522192"/>
            <a:ext cx="4210842" cy="2311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B54A06-9A9F-2141-BF62-DEE6AEB9C5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9052" y="2575661"/>
            <a:ext cx="863855" cy="20945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B7223-1E69-D743-88D3-908F250954C7}"/>
              </a:ext>
            </a:extLst>
          </p:cNvPr>
          <p:cNvSpPr/>
          <p:nvPr/>
        </p:nvSpPr>
        <p:spPr>
          <a:xfrm>
            <a:off x="7611162" y="2123097"/>
            <a:ext cx="2101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Information Content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AFB1AE-C430-FA48-817B-D606C5FD7941}"/>
              </a:ext>
            </a:extLst>
          </p:cNvPr>
          <p:cNvSpPr/>
          <p:nvPr/>
        </p:nvSpPr>
        <p:spPr>
          <a:xfrm>
            <a:off x="6391168" y="4887101"/>
            <a:ext cx="4651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Mean posterior emissivity error (square root of diagonal elements of </a:t>
            </a:r>
            <a:r>
              <a:rPr lang="en-US" sz="1200" dirty="0" err="1"/>
              <a:t>Sx</a:t>
            </a:r>
            <a:r>
              <a:rPr lang="en-US" sz="1200" dirty="0"/>
              <a:t>) Munchak et al. 2020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33A2BB-B862-8749-8567-8C92CA8E9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88"/>
    </mc:Choice>
    <mc:Fallback xmlns="">
      <p:transition spd="slow" advTm="6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716B9-131F-5343-9A1C-61AE9224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64" y="99150"/>
            <a:ext cx="10804521" cy="1342788"/>
          </a:xfrm>
        </p:spPr>
        <p:txBody>
          <a:bodyPr>
            <a:normAutofit/>
          </a:bodyPr>
          <a:lstStyle/>
          <a:p>
            <a:r>
              <a:rPr lang="en-US" sz="4000" dirty="0"/>
              <a:t>Precipitation Fraction and Normalized Error</a:t>
            </a:r>
            <a:endParaRPr lang="en-US" sz="3733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885A7-2D82-B343-885A-A37DCC7C4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8" r="7853"/>
          <a:stretch/>
        </p:blipFill>
        <p:spPr>
          <a:xfrm>
            <a:off x="1524000" y="1328738"/>
            <a:ext cx="8682323" cy="55292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16D9C0-C38D-AC46-99D9-C7425D05C2F1}"/>
              </a:ext>
            </a:extLst>
          </p:cNvPr>
          <p:cNvCxnSpPr>
            <a:cxnSpLocks/>
          </p:cNvCxnSpPr>
          <p:nvPr/>
        </p:nvCxnSpPr>
        <p:spPr>
          <a:xfrm>
            <a:off x="4994805" y="4783996"/>
            <a:ext cx="953015" cy="0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CB9F3F-4E49-4F49-AFFF-23BAC48722BD}"/>
              </a:ext>
            </a:extLst>
          </p:cNvPr>
          <p:cNvSpPr txBox="1"/>
          <p:nvPr/>
        </p:nvSpPr>
        <p:spPr>
          <a:xfrm>
            <a:off x="4994804" y="3701615"/>
            <a:ext cx="1684595" cy="7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/>
              <a:t>Light Precipitation detectable by GMI but not DPR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36E76D-D2FD-9C4A-8129-B3E941715AC9}"/>
              </a:ext>
            </a:extLst>
          </p:cNvPr>
          <p:cNvSpPr txBox="1"/>
          <p:nvPr/>
        </p:nvSpPr>
        <p:spPr>
          <a:xfrm>
            <a:off x="10206323" y="5245838"/>
            <a:ext cx="1926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Munchak et al. 2020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93BF20-59EA-874E-B70C-0E7E34D23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5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40"/>
    </mc:Choice>
    <mc:Fallback xmlns="">
      <p:transition spd="slow" advTm="49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C17DB-2697-ED64-F221-0A68ADB8F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73" y="0"/>
            <a:ext cx="4953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42429-D8B4-4BA4-98AD-2988981A2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59"/>
          <a:stretch/>
        </p:blipFill>
        <p:spPr>
          <a:xfrm>
            <a:off x="5857461" y="531240"/>
            <a:ext cx="4002156" cy="3599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E4C7F3-C12A-E353-983E-888AA4758ECB}"/>
              </a:ext>
            </a:extLst>
          </p:cNvPr>
          <p:cNvSpPr txBox="1"/>
          <p:nvPr/>
        </p:nvSpPr>
        <p:spPr>
          <a:xfrm>
            <a:off x="5734430" y="0"/>
            <a:ext cx="619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years of ITE 790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9594394-2C26-E158-195D-5E6BEF045E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37"/>
          <a:stretch/>
        </p:blipFill>
        <p:spPr>
          <a:xfrm>
            <a:off x="5948187" y="4194223"/>
            <a:ext cx="5454929" cy="266377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6108EB-3BBD-5E78-8892-DC48EEAA70C8}"/>
              </a:ext>
            </a:extLst>
          </p:cNvPr>
          <p:cNvCxnSpPr/>
          <p:nvPr/>
        </p:nvCxnSpPr>
        <p:spPr>
          <a:xfrm>
            <a:off x="3148445" y="4946073"/>
            <a:ext cx="1174173" cy="13404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821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655</Words>
  <Application>Microsoft Macintosh PowerPoint</Application>
  <PresentationFormat>Widescreen</PresentationFormat>
  <Paragraphs>70</Paragraphs>
  <Slides>12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Times New Roman</vt:lpstr>
      <vt:lpstr>Office Theme</vt:lpstr>
      <vt:lpstr>Light Precipitation Retrievals for Global Precipitation Measurement</vt:lpstr>
      <vt:lpstr>PowerPoint Presentation</vt:lpstr>
      <vt:lpstr>PowerPoint Presentation</vt:lpstr>
      <vt:lpstr>Introduction</vt:lpstr>
      <vt:lpstr>Goal: Use Radiometer information where available to add light precipitation below radar sensitivity</vt:lpstr>
      <vt:lpstr>Light Precipitation</vt:lpstr>
      <vt:lpstr>Munchak et al. 2020 1DVAR All-Sky Retrieval</vt:lpstr>
      <vt:lpstr>Precipitation Fraction and Normalized Error</vt:lpstr>
      <vt:lpstr>PowerPoint Presentation</vt:lpstr>
      <vt:lpstr>Retrieval Cut-offs</vt:lpstr>
      <vt:lpstr>Bayesian Retrieval</vt:lpstr>
      <vt:lpstr>Conclusions and path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Ringerud, Sarah E. (GSFC-6120)</dc:creator>
  <cp:lastModifiedBy>Ringerud, Sarah E. (GSFC-6120)</cp:lastModifiedBy>
  <cp:revision>34</cp:revision>
  <dcterms:created xsi:type="dcterms:W3CDTF">2023-07-14T19:09:04Z</dcterms:created>
  <dcterms:modified xsi:type="dcterms:W3CDTF">2023-07-17T19:29:41Z</dcterms:modified>
</cp:coreProperties>
</file>