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5" r:id="rId5"/>
    <p:sldId id="266" r:id="rId6"/>
    <p:sldId id="259" r:id="rId7"/>
    <p:sldId id="267" r:id="rId8"/>
    <p:sldId id="260"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autoAdjust="0"/>
  </p:normalViewPr>
  <p:slideViewPr>
    <p:cSldViewPr snapToGrid="0">
      <p:cViewPr varScale="1">
        <p:scale>
          <a:sx n="122" d="100"/>
          <a:sy n="122" d="100"/>
        </p:scale>
        <p:origin x="96" y="28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58FA5-6134-45AF-FDEA-AC7AC8123DB4}"/>
              </a:ext>
            </a:extLst>
          </p:cNvPr>
          <p:cNvSpPr>
            <a:spLocks noGrp="1"/>
          </p:cNvSpPr>
          <p:nvPr>
            <p:ph type="ctrTitle"/>
          </p:nvPr>
        </p:nvSpPr>
        <p:spPr>
          <a:xfrm>
            <a:off x="1524000" y="1122363"/>
            <a:ext cx="9144000" cy="2387600"/>
          </a:xfrm>
        </p:spPr>
        <p:txBody>
          <a:bodyPr anchor="b"/>
          <a:lstStyle>
            <a:lvl1pPr algn="ctr">
              <a:defRPr sz="60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199C9446-3702-3C43-6AE4-C157DB694683}"/>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2109A3F7-45E7-4602-CBDA-94029F2218B8}"/>
              </a:ext>
            </a:extLst>
          </p:cNvPr>
          <p:cNvSpPr>
            <a:spLocks noGrp="1"/>
          </p:cNvSpPr>
          <p:nvPr>
            <p:ph type="dt" sz="half" idx="10"/>
          </p:nvPr>
        </p:nvSpPr>
        <p:spPr/>
        <p:txBody>
          <a:bodyPr/>
          <a:lstStyle/>
          <a:p>
            <a:fld id="{929F09D1-8699-413C-A934-3F2180A2A98F}" type="datetimeFigureOut">
              <a:rPr lang="en-US" smtClean="0"/>
              <a:t>7/28/2023</a:t>
            </a:fld>
            <a:endParaRPr lang="en-US" dirty="0"/>
          </a:p>
        </p:txBody>
      </p:sp>
      <p:sp>
        <p:nvSpPr>
          <p:cNvPr id="5" name="Footer Placeholder 4">
            <a:extLst>
              <a:ext uri="{FF2B5EF4-FFF2-40B4-BE49-F238E27FC236}">
                <a16:creationId xmlns:a16="http://schemas.microsoft.com/office/drawing/2014/main" id="{97351BE9-3214-AED5-2AEE-8659A65DB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FF6E20-5923-B7A6-04D6-8E9CF2799675}"/>
              </a:ext>
            </a:extLst>
          </p:cNvPr>
          <p:cNvSpPr>
            <a:spLocks noGrp="1"/>
          </p:cNvSpPr>
          <p:nvPr>
            <p:ph type="sldNum" sz="quarter" idx="12"/>
          </p:nvPr>
        </p:nvSpPr>
        <p:spPr/>
        <p:txBody>
          <a:bodyPr/>
          <a:lstStyle/>
          <a:p>
            <a:fld id="{C0A03801-D4BF-4F6D-B991-691083888C42}" type="slidenum">
              <a:rPr lang="en-US" smtClean="0"/>
              <a:t>‹#›</a:t>
            </a:fld>
            <a:endParaRPr lang="en-US"/>
          </a:p>
        </p:txBody>
      </p:sp>
    </p:spTree>
    <p:extLst>
      <p:ext uri="{BB962C8B-B14F-4D97-AF65-F5344CB8AC3E}">
        <p14:creationId xmlns:p14="http://schemas.microsoft.com/office/powerpoint/2010/main" val="1240466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A0E96-600C-2185-6113-D0771431BA0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BAFBE69-6418-914A-B959-DC37CCE872E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B147CD-DD20-79A6-218C-74F85A9421CB}"/>
              </a:ext>
            </a:extLst>
          </p:cNvPr>
          <p:cNvSpPr>
            <a:spLocks noGrp="1"/>
          </p:cNvSpPr>
          <p:nvPr>
            <p:ph type="dt" sz="half" idx="10"/>
          </p:nvPr>
        </p:nvSpPr>
        <p:spPr/>
        <p:txBody>
          <a:bodyPr/>
          <a:lstStyle/>
          <a:p>
            <a:fld id="{929F09D1-8699-413C-A934-3F2180A2A98F}" type="datetimeFigureOut">
              <a:rPr lang="en-US" smtClean="0"/>
              <a:t>7/28/2023</a:t>
            </a:fld>
            <a:endParaRPr lang="en-US"/>
          </a:p>
        </p:txBody>
      </p:sp>
      <p:sp>
        <p:nvSpPr>
          <p:cNvPr id="5" name="Footer Placeholder 4">
            <a:extLst>
              <a:ext uri="{FF2B5EF4-FFF2-40B4-BE49-F238E27FC236}">
                <a16:creationId xmlns:a16="http://schemas.microsoft.com/office/drawing/2014/main" id="{18D38F19-200C-DF77-132F-0CF65E96F2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3B1178-653B-7E6D-4429-AE942DDEAE3A}"/>
              </a:ext>
            </a:extLst>
          </p:cNvPr>
          <p:cNvSpPr>
            <a:spLocks noGrp="1"/>
          </p:cNvSpPr>
          <p:nvPr>
            <p:ph type="sldNum" sz="quarter" idx="12"/>
          </p:nvPr>
        </p:nvSpPr>
        <p:spPr/>
        <p:txBody>
          <a:bodyPr/>
          <a:lstStyle/>
          <a:p>
            <a:fld id="{C0A03801-D4BF-4F6D-B991-691083888C42}" type="slidenum">
              <a:rPr lang="en-US" smtClean="0"/>
              <a:t>‹#›</a:t>
            </a:fld>
            <a:endParaRPr lang="en-US"/>
          </a:p>
        </p:txBody>
      </p:sp>
    </p:spTree>
    <p:extLst>
      <p:ext uri="{BB962C8B-B14F-4D97-AF65-F5344CB8AC3E}">
        <p14:creationId xmlns:p14="http://schemas.microsoft.com/office/powerpoint/2010/main" val="2842885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B4F1410-5133-3C4C-5251-01A1D30506E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02FA393-B322-9F68-9BEB-168B6DDF958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EC6B2F-F7FD-AF4D-CCAA-3977D3E7FC32}"/>
              </a:ext>
            </a:extLst>
          </p:cNvPr>
          <p:cNvSpPr>
            <a:spLocks noGrp="1"/>
          </p:cNvSpPr>
          <p:nvPr>
            <p:ph type="dt" sz="half" idx="10"/>
          </p:nvPr>
        </p:nvSpPr>
        <p:spPr/>
        <p:txBody>
          <a:bodyPr/>
          <a:lstStyle/>
          <a:p>
            <a:fld id="{929F09D1-8699-413C-A934-3F2180A2A98F}" type="datetimeFigureOut">
              <a:rPr lang="en-US" smtClean="0"/>
              <a:t>7/28/2023</a:t>
            </a:fld>
            <a:endParaRPr lang="en-US"/>
          </a:p>
        </p:txBody>
      </p:sp>
      <p:sp>
        <p:nvSpPr>
          <p:cNvPr id="5" name="Footer Placeholder 4">
            <a:extLst>
              <a:ext uri="{FF2B5EF4-FFF2-40B4-BE49-F238E27FC236}">
                <a16:creationId xmlns:a16="http://schemas.microsoft.com/office/drawing/2014/main" id="{F618C1BA-5392-EBF9-394E-DD3FF6728A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75E025-96D8-6E6D-BB40-03651EB19F7A}"/>
              </a:ext>
            </a:extLst>
          </p:cNvPr>
          <p:cNvSpPr>
            <a:spLocks noGrp="1"/>
          </p:cNvSpPr>
          <p:nvPr>
            <p:ph type="sldNum" sz="quarter" idx="12"/>
          </p:nvPr>
        </p:nvSpPr>
        <p:spPr/>
        <p:txBody>
          <a:bodyPr/>
          <a:lstStyle/>
          <a:p>
            <a:fld id="{C0A03801-D4BF-4F6D-B991-691083888C42}" type="slidenum">
              <a:rPr lang="en-US" smtClean="0"/>
              <a:t>‹#›</a:t>
            </a:fld>
            <a:endParaRPr lang="en-US"/>
          </a:p>
        </p:txBody>
      </p:sp>
    </p:spTree>
    <p:extLst>
      <p:ext uri="{BB962C8B-B14F-4D97-AF65-F5344CB8AC3E}">
        <p14:creationId xmlns:p14="http://schemas.microsoft.com/office/powerpoint/2010/main" val="3537813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54D5D-9DDE-789B-B3A2-BD31C1143A76}"/>
              </a:ext>
            </a:extLst>
          </p:cNvPr>
          <p:cNvSpPr>
            <a:spLocks noGrp="1"/>
          </p:cNvSpPr>
          <p:nvPr>
            <p:ph type="title"/>
          </p:nvPr>
        </p:nvSpPr>
        <p:spPr/>
        <p:txBody>
          <a:bodyPr/>
          <a:lstStyle>
            <a:lvl1pPr algn="ctr">
              <a:defRPr/>
            </a:lvl1pPr>
          </a:lstStyle>
          <a:p>
            <a:r>
              <a:rPr lang="en-US" dirty="0"/>
              <a:t>Click to edit Master title style</a:t>
            </a:r>
          </a:p>
        </p:txBody>
      </p:sp>
      <p:sp>
        <p:nvSpPr>
          <p:cNvPr id="3" name="Content Placeholder 2">
            <a:extLst>
              <a:ext uri="{FF2B5EF4-FFF2-40B4-BE49-F238E27FC236}">
                <a16:creationId xmlns:a16="http://schemas.microsoft.com/office/drawing/2014/main" id="{F6B97CCA-075A-0AF4-9384-6E65C80CF656}"/>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A3FADAF-8228-6384-5211-1277F7C010AE}"/>
              </a:ext>
            </a:extLst>
          </p:cNvPr>
          <p:cNvSpPr>
            <a:spLocks noGrp="1"/>
          </p:cNvSpPr>
          <p:nvPr>
            <p:ph type="dt" sz="half" idx="10"/>
          </p:nvPr>
        </p:nvSpPr>
        <p:spPr/>
        <p:txBody>
          <a:bodyPr/>
          <a:lstStyle/>
          <a:p>
            <a:fld id="{929F09D1-8699-413C-A934-3F2180A2A98F}" type="datetimeFigureOut">
              <a:rPr lang="en-US" smtClean="0"/>
              <a:t>7/28/2023</a:t>
            </a:fld>
            <a:endParaRPr lang="en-US"/>
          </a:p>
        </p:txBody>
      </p:sp>
      <p:sp>
        <p:nvSpPr>
          <p:cNvPr id="5" name="Footer Placeholder 4">
            <a:extLst>
              <a:ext uri="{FF2B5EF4-FFF2-40B4-BE49-F238E27FC236}">
                <a16:creationId xmlns:a16="http://schemas.microsoft.com/office/drawing/2014/main" id="{7FC336AB-E407-2744-342D-FDC7BF8C35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EA52A7-EE26-7D6F-9C13-72092E24F718}"/>
              </a:ext>
            </a:extLst>
          </p:cNvPr>
          <p:cNvSpPr>
            <a:spLocks noGrp="1"/>
          </p:cNvSpPr>
          <p:nvPr>
            <p:ph type="sldNum" sz="quarter" idx="12"/>
          </p:nvPr>
        </p:nvSpPr>
        <p:spPr/>
        <p:txBody>
          <a:bodyPr/>
          <a:lstStyle/>
          <a:p>
            <a:fld id="{C0A03801-D4BF-4F6D-B991-691083888C42}" type="slidenum">
              <a:rPr lang="en-US" smtClean="0"/>
              <a:t>‹#›</a:t>
            </a:fld>
            <a:endParaRPr lang="en-US"/>
          </a:p>
        </p:txBody>
      </p:sp>
      <p:pic>
        <p:nvPicPr>
          <p:cNvPr id="8" name="Picture 7">
            <a:extLst>
              <a:ext uri="{FF2B5EF4-FFF2-40B4-BE49-F238E27FC236}">
                <a16:creationId xmlns:a16="http://schemas.microsoft.com/office/drawing/2014/main" id="{C8B0FE5D-0842-8E9E-F691-681FCBE76645}"/>
              </a:ext>
            </a:extLst>
          </p:cNvPr>
          <p:cNvPicPr>
            <a:picLocks noChangeAspect="1"/>
          </p:cNvPicPr>
          <p:nvPr userDrawn="1"/>
        </p:nvPicPr>
        <p:blipFill>
          <a:blip r:embed="rId2"/>
          <a:stretch>
            <a:fillRect/>
          </a:stretch>
        </p:blipFill>
        <p:spPr>
          <a:xfrm>
            <a:off x="10306050" y="589756"/>
            <a:ext cx="1047750" cy="876300"/>
          </a:xfrm>
          <a:prstGeom prst="rect">
            <a:avLst/>
          </a:prstGeom>
        </p:spPr>
      </p:pic>
    </p:spTree>
    <p:extLst>
      <p:ext uri="{BB962C8B-B14F-4D97-AF65-F5344CB8AC3E}">
        <p14:creationId xmlns:p14="http://schemas.microsoft.com/office/powerpoint/2010/main" val="1753138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239F6-56C0-3B30-EC0C-B0E704F385E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4FD381-EDEF-D451-C87B-AA6636BA4A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693F9A-C8C5-4E33-C478-E59ECB4B12C2}"/>
              </a:ext>
            </a:extLst>
          </p:cNvPr>
          <p:cNvSpPr>
            <a:spLocks noGrp="1"/>
          </p:cNvSpPr>
          <p:nvPr>
            <p:ph type="dt" sz="half" idx="10"/>
          </p:nvPr>
        </p:nvSpPr>
        <p:spPr/>
        <p:txBody>
          <a:bodyPr/>
          <a:lstStyle/>
          <a:p>
            <a:fld id="{929F09D1-8699-413C-A934-3F2180A2A98F}" type="datetimeFigureOut">
              <a:rPr lang="en-US" smtClean="0"/>
              <a:t>7/28/2023</a:t>
            </a:fld>
            <a:endParaRPr lang="en-US"/>
          </a:p>
        </p:txBody>
      </p:sp>
      <p:sp>
        <p:nvSpPr>
          <p:cNvPr id="5" name="Footer Placeholder 4">
            <a:extLst>
              <a:ext uri="{FF2B5EF4-FFF2-40B4-BE49-F238E27FC236}">
                <a16:creationId xmlns:a16="http://schemas.microsoft.com/office/drawing/2014/main" id="{2EF6E189-2673-4DE6-52B8-E2C7FB16B1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C74AB8-378F-8CA4-8E5B-11BCDF86CC93}"/>
              </a:ext>
            </a:extLst>
          </p:cNvPr>
          <p:cNvSpPr>
            <a:spLocks noGrp="1"/>
          </p:cNvSpPr>
          <p:nvPr>
            <p:ph type="sldNum" sz="quarter" idx="12"/>
          </p:nvPr>
        </p:nvSpPr>
        <p:spPr/>
        <p:txBody>
          <a:bodyPr/>
          <a:lstStyle/>
          <a:p>
            <a:fld id="{C0A03801-D4BF-4F6D-B991-691083888C42}" type="slidenum">
              <a:rPr lang="en-US" smtClean="0"/>
              <a:t>‹#›</a:t>
            </a:fld>
            <a:endParaRPr lang="en-US"/>
          </a:p>
        </p:txBody>
      </p:sp>
    </p:spTree>
    <p:extLst>
      <p:ext uri="{BB962C8B-B14F-4D97-AF65-F5344CB8AC3E}">
        <p14:creationId xmlns:p14="http://schemas.microsoft.com/office/powerpoint/2010/main" val="574773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A9C75-4EA2-C370-E423-62ADA4D65A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8EFBE0-C411-5090-17FF-D26AF747198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ED2DBA7-6589-64AE-78A8-1562EE2E5EA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8C61971-473E-C32D-6F37-B20926CECAFB}"/>
              </a:ext>
            </a:extLst>
          </p:cNvPr>
          <p:cNvSpPr>
            <a:spLocks noGrp="1"/>
          </p:cNvSpPr>
          <p:nvPr>
            <p:ph type="dt" sz="half" idx="10"/>
          </p:nvPr>
        </p:nvSpPr>
        <p:spPr/>
        <p:txBody>
          <a:bodyPr/>
          <a:lstStyle/>
          <a:p>
            <a:fld id="{929F09D1-8699-413C-A934-3F2180A2A98F}" type="datetimeFigureOut">
              <a:rPr lang="en-US" smtClean="0"/>
              <a:t>7/28/2023</a:t>
            </a:fld>
            <a:endParaRPr lang="en-US"/>
          </a:p>
        </p:txBody>
      </p:sp>
      <p:sp>
        <p:nvSpPr>
          <p:cNvPr id="6" name="Footer Placeholder 5">
            <a:extLst>
              <a:ext uri="{FF2B5EF4-FFF2-40B4-BE49-F238E27FC236}">
                <a16:creationId xmlns:a16="http://schemas.microsoft.com/office/drawing/2014/main" id="{D7AADE06-044F-4516-A342-AD4DEDBCBE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73BC34-D797-ED11-9069-673B4B8927E6}"/>
              </a:ext>
            </a:extLst>
          </p:cNvPr>
          <p:cNvSpPr>
            <a:spLocks noGrp="1"/>
          </p:cNvSpPr>
          <p:nvPr>
            <p:ph type="sldNum" sz="quarter" idx="12"/>
          </p:nvPr>
        </p:nvSpPr>
        <p:spPr/>
        <p:txBody>
          <a:bodyPr/>
          <a:lstStyle/>
          <a:p>
            <a:fld id="{C0A03801-D4BF-4F6D-B991-691083888C42}" type="slidenum">
              <a:rPr lang="en-US" smtClean="0"/>
              <a:t>‹#›</a:t>
            </a:fld>
            <a:endParaRPr lang="en-US"/>
          </a:p>
        </p:txBody>
      </p:sp>
    </p:spTree>
    <p:extLst>
      <p:ext uri="{BB962C8B-B14F-4D97-AF65-F5344CB8AC3E}">
        <p14:creationId xmlns:p14="http://schemas.microsoft.com/office/powerpoint/2010/main" val="3956784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55B6D-9B42-C9A5-E479-DFD58083823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21C0850-ACB3-8795-D1B0-AB2CF52AD0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AABF5B-34AE-09BD-0FAF-79FECE5346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DE2B3FC-F9BB-F32C-9ADD-6524ACA04E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067E44A-0F6E-7F56-D217-9D3B89C2AF0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EC0E41-6B18-F08B-719B-76C12D0F1CD6}"/>
              </a:ext>
            </a:extLst>
          </p:cNvPr>
          <p:cNvSpPr>
            <a:spLocks noGrp="1"/>
          </p:cNvSpPr>
          <p:nvPr>
            <p:ph type="dt" sz="half" idx="10"/>
          </p:nvPr>
        </p:nvSpPr>
        <p:spPr/>
        <p:txBody>
          <a:bodyPr/>
          <a:lstStyle/>
          <a:p>
            <a:fld id="{929F09D1-8699-413C-A934-3F2180A2A98F}" type="datetimeFigureOut">
              <a:rPr lang="en-US" smtClean="0"/>
              <a:t>7/28/2023</a:t>
            </a:fld>
            <a:endParaRPr lang="en-US"/>
          </a:p>
        </p:txBody>
      </p:sp>
      <p:sp>
        <p:nvSpPr>
          <p:cNvPr id="8" name="Footer Placeholder 7">
            <a:extLst>
              <a:ext uri="{FF2B5EF4-FFF2-40B4-BE49-F238E27FC236}">
                <a16:creationId xmlns:a16="http://schemas.microsoft.com/office/drawing/2014/main" id="{4B346ADD-5029-1F48-B103-4E10BC3F1B3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2EAB5A0-9439-9B2A-0B5E-1CD92C4A5049}"/>
              </a:ext>
            </a:extLst>
          </p:cNvPr>
          <p:cNvSpPr>
            <a:spLocks noGrp="1"/>
          </p:cNvSpPr>
          <p:nvPr>
            <p:ph type="sldNum" sz="quarter" idx="12"/>
          </p:nvPr>
        </p:nvSpPr>
        <p:spPr/>
        <p:txBody>
          <a:bodyPr/>
          <a:lstStyle/>
          <a:p>
            <a:fld id="{C0A03801-D4BF-4F6D-B991-691083888C42}" type="slidenum">
              <a:rPr lang="en-US" smtClean="0"/>
              <a:t>‹#›</a:t>
            </a:fld>
            <a:endParaRPr lang="en-US"/>
          </a:p>
        </p:txBody>
      </p:sp>
    </p:spTree>
    <p:extLst>
      <p:ext uri="{BB962C8B-B14F-4D97-AF65-F5344CB8AC3E}">
        <p14:creationId xmlns:p14="http://schemas.microsoft.com/office/powerpoint/2010/main" val="3225720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FF013-B563-98DA-96E2-74BC62AD841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670E70D-30D4-9DCF-A709-B3F1FFB38FBF}"/>
              </a:ext>
            </a:extLst>
          </p:cNvPr>
          <p:cNvSpPr>
            <a:spLocks noGrp="1"/>
          </p:cNvSpPr>
          <p:nvPr>
            <p:ph type="dt" sz="half" idx="10"/>
          </p:nvPr>
        </p:nvSpPr>
        <p:spPr/>
        <p:txBody>
          <a:bodyPr/>
          <a:lstStyle/>
          <a:p>
            <a:fld id="{929F09D1-8699-413C-A934-3F2180A2A98F}" type="datetimeFigureOut">
              <a:rPr lang="en-US" smtClean="0"/>
              <a:t>7/28/2023</a:t>
            </a:fld>
            <a:endParaRPr lang="en-US"/>
          </a:p>
        </p:txBody>
      </p:sp>
      <p:sp>
        <p:nvSpPr>
          <p:cNvPr id="4" name="Footer Placeholder 3">
            <a:extLst>
              <a:ext uri="{FF2B5EF4-FFF2-40B4-BE49-F238E27FC236}">
                <a16:creationId xmlns:a16="http://schemas.microsoft.com/office/drawing/2014/main" id="{AF7660CB-4252-2721-59A8-DE804DD58FC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0585220-2E54-4AC1-CF7F-D5989DB3AFB5}"/>
              </a:ext>
            </a:extLst>
          </p:cNvPr>
          <p:cNvSpPr>
            <a:spLocks noGrp="1"/>
          </p:cNvSpPr>
          <p:nvPr>
            <p:ph type="sldNum" sz="quarter" idx="12"/>
          </p:nvPr>
        </p:nvSpPr>
        <p:spPr/>
        <p:txBody>
          <a:bodyPr/>
          <a:lstStyle/>
          <a:p>
            <a:fld id="{C0A03801-D4BF-4F6D-B991-691083888C42}" type="slidenum">
              <a:rPr lang="en-US" smtClean="0"/>
              <a:t>‹#›</a:t>
            </a:fld>
            <a:endParaRPr lang="en-US"/>
          </a:p>
        </p:txBody>
      </p:sp>
    </p:spTree>
    <p:extLst>
      <p:ext uri="{BB962C8B-B14F-4D97-AF65-F5344CB8AC3E}">
        <p14:creationId xmlns:p14="http://schemas.microsoft.com/office/powerpoint/2010/main" val="1958808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BD1E4B-AF3D-2F6E-483E-2F7DE2DEF649}"/>
              </a:ext>
            </a:extLst>
          </p:cNvPr>
          <p:cNvSpPr>
            <a:spLocks noGrp="1"/>
          </p:cNvSpPr>
          <p:nvPr>
            <p:ph type="dt" sz="half" idx="10"/>
          </p:nvPr>
        </p:nvSpPr>
        <p:spPr/>
        <p:txBody>
          <a:bodyPr/>
          <a:lstStyle/>
          <a:p>
            <a:fld id="{929F09D1-8699-413C-A934-3F2180A2A98F}" type="datetimeFigureOut">
              <a:rPr lang="en-US" smtClean="0"/>
              <a:t>7/28/2023</a:t>
            </a:fld>
            <a:endParaRPr lang="en-US"/>
          </a:p>
        </p:txBody>
      </p:sp>
      <p:sp>
        <p:nvSpPr>
          <p:cNvPr id="3" name="Footer Placeholder 2">
            <a:extLst>
              <a:ext uri="{FF2B5EF4-FFF2-40B4-BE49-F238E27FC236}">
                <a16:creationId xmlns:a16="http://schemas.microsoft.com/office/drawing/2014/main" id="{A4BC8FD2-F40A-29BC-ADE5-5930B87BFE2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44052FE-CFA7-AD2B-D8E1-83DFC525015E}"/>
              </a:ext>
            </a:extLst>
          </p:cNvPr>
          <p:cNvSpPr>
            <a:spLocks noGrp="1"/>
          </p:cNvSpPr>
          <p:nvPr>
            <p:ph type="sldNum" sz="quarter" idx="12"/>
          </p:nvPr>
        </p:nvSpPr>
        <p:spPr/>
        <p:txBody>
          <a:bodyPr/>
          <a:lstStyle/>
          <a:p>
            <a:fld id="{C0A03801-D4BF-4F6D-B991-691083888C42}" type="slidenum">
              <a:rPr lang="en-US" smtClean="0"/>
              <a:t>‹#›</a:t>
            </a:fld>
            <a:endParaRPr lang="en-US"/>
          </a:p>
        </p:txBody>
      </p:sp>
    </p:spTree>
    <p:extLst>
      <p:ext uri="{BB962C8B-B14F-4D97-AF65-F5344CB8AC3E}">
        <p14:creationId xmlns:p14="http://schemas.microsoft.com/office/powerpoint/2010/main" val="3453880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46B92-EBF5-B2DD-C4D0-332DCBAF0A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A8D5BF2-9CCB-1FF7-A371-0D998EF9D8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5740DBC-2037-F0BD-EBCA-4E486CB2EC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DDB9A5-D3DC-1657-72C4-ED7543359383}"/>
              </a:ext>
            </a:extLst>
          </p:cNvPr>
          <p:cNvSpPr>
            <a:spLocks noGrp="1"/>
          </p:cNvSpPr>
          <p:nvPr>
            <p:ph type="dt" sz="half" idx="10"/>
          </p:nvPr>
        </p:nvSpPr>
        <p:spPr/>
        <p:txBody>
          <a:bodyPr/>
          <a:lstStyle/>
          <a:p>
            <a:fld id="{929F09D1-8699-413C-A934-3F2180A2A98F}" type="datetimeFigureOut">
              <a:rPr lang="en-US" smtClean="0"/>
              <a:t>7/28/2023</a:t>
            </a:fld>
            <a:endParaRPr lang="en-US"/>
          </a:p>
        </p:txBody>
      </p:sp>
      <p:sp>
        <p:nvSpPr>
          <p:cNvPr id="6" name="Footer Placeholder 5">
            <a:extLst>
              <a:ext uri="{FF2B5EF4-FFF2-40B4-BE49-F238E27FC236}">
                <a16:creationId xmlns:a16="http://schemas.microsoft.com/office/drawing/2014/main" id="{64D29481-AA99-FAAE-0F18-B841B07BDD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04D7C6-96BC-C5D3-55EE-B2B1F7A84334}"/>
              </a:ext>
            </a:extLst>
          </p:cNvPr>
          <p:cNvSpPr>
            <a:spLocks noGrp="1"/>
          </p:cNvSpPr>
          <p:nvPr>
            <p:ph type="sldNum" sz="quarter" idx="12"/>
          </p:nvPr>
        </p:nvSpPr>
        <p:spPr/>
        <p:txBody>
          <a:bodyPr/>
          <a:lstStyle/>
          <a:p>
            <a:fld id="{C0A03801-D4BF-4F6D-B991-691083888C42}" type="slidenum">
              <a:rPr lang="en-US" smtClean="0"/>
              <a:t>‹#›</a:t>
            </a:fld>
            <a:endParaRPr lang="en-US"/>
          </a:p>
        </p:txBody>
      </p:sp>
    </p:spTree>
    <p:extLst>
      <p:ext uri="{BB962C8B-B14F-4D97-AF65-F5344CB8AC3E}">
        <p14:creationId xmlns:p14="http://schemas.microsoft.com/office/powerpoint/2010/main" val="520143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5EE75-3A16-70BE-0831-137B9F232C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3613A7-FE15-E317-400E-0DD4A886CE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921C88C-3CC4-2E48-9D91-A7F2EA91F2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D2C85-C4A7-CB5D-B8E3-6DE3553A3B12}"/>
              </a:ext>
            </a:extLst>
          </p:cNvPr>
          <p:cNvSpPr>
            <a:spLocks noGrp="1"/>
          </p:cNvSpPr>
          <p:nvPr>
            <p:ph type="dt" sz="half" idx="10"/>
          </p:nvPr>
        </p:nvSpPr>
        <p:spPr/>
        <p:txBody>
          <a:bodyPr/>
          <a:lstStyle/>
          <a:p>
            <a:fld id="{929F09D1-8699-413C-A934-3F2180A2A98F}" type="datetimeFigureOut">
              <a:rPr lang="en-US" smtClean="0"/>
              <a:t>7/28/2023</a:t>
            </a:fld>
            <a:endParaRPr lang="en-US"/>
          </a:p>
        </p:txBody>
      </p:sp>
      <p:sp>
        <p:nvSpPr>
          <p:cNvPr id="6" name="Footer Placeholder 5">
            <a:extLst>
              <a:ext uri="{FF2B5EF4-FFF2-40B4-BE49-F238E27FC236}">
                <a16:creationId xmlns:a16="http://schemas.microsoft.com/office/drawing/2014/main" id="{2598F27B-7C13-7711-B491-3F4C4B9830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25790F-0F23-4FD5-781B-BB4204B9C626}"/>
              </a:ext>
            </a:extLst>
          </p:cNvPr>
          <p:cNvSpPr>
            <a:spLocks noGrp="1"/>
          </p:cNvSpPr>
          <p:nvPr>
            <p:ph type="sldNum" sz="quarter" idx="12"/>
          </p:nvPr>
        </p:nvSpPr>
        <p:spPr/>
        <p:txBody>
          <a:bodyPr/>
          <a:lstStyle/>
          <a:p>
            <a:fld id="{C0A03801-D4BF-4F6D-B991-691083888C42}" type="slidenum">
              <a:rPr lang="en-US" smtClean="0"/>
              <a:t>‹#›</a:t>
            </a:fld>
            <a:endParaRPr lang="en-US"/>
          </a:p>
        </p:txBody>
      </p:sp>
    </p:spTree>
    <p:extLst>
      <p:ext uri="{BB962C8B-B14F-4D97-AF65-F5344CB8AC3E}">
        <p14:creationId xmlns:p14="http://schemas.microsoft.com/office/powerpoint/2010/main" val="1515659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8000" b="-18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F8CCFC-0704-E27F-DE86-E6B7B60955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86CF256A-6369-77CA-8B79-6A73D0AB52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20065F3-78A0-B7E1-1DAA-A9BB57A5ED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9F09D1-8699-413C-A934-3F2180A2A98F}" type="datetimeFigureOut">
              <a:rPr lang="en-US" smtClean="0"/>
              <a:t>7/28/2023</a:t>
            </a:fld>
            <a:endParaRPr lang="en-US"/>
          </a:p>
        </p:txBody>
      </p:sp>
      <p:sp>
        <p:nvSpPr>
          <p:cNvPr id="5" name="Footer Placeholder 4">
            <a:extLst>
              <a:ext uri="{FF2B5EF4-FFF2-40B4-BE49-F238E27FC236}">
                <a16:creationId xmlns:a16="http://schemas.microsoft.com/office/drawing/2014/main" id="{F84A9F21-DEF3-C688-0743-466F03E129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3DD0950-5AF7-8B7B-0094-FFD0F8B41F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A03801-D4BF-4F6D-B991-691083888C42}" type="slidenum">
              <a:rPr lang="en-US" smtClean="0"/>
              <a:t>‹#›</a:t>
            </a:fld>
            <a:endParaRPr lang="en-US"/>
          </a:p>
        </p:txBody>
      </p:sp>
      <p:pic>
        <p:nvPicPr>
          <p:cNvPr id="9" name="Picture 8">
            <a:extLst>
              <a:ext uri="{FF2B5EF4-FFF2-40B4-BE49-F238E27FC236}">
                <a16:creationId xmlns:a16="http://schemas.microsoft.com/office/drawing/2014/main" id="{8BFBF86A-44A3-984F-105A-1E5A413A795A}"/>
              </a:ext>
            </a:extLst>
          </p:cNvPr>
          <p:cNvPicPr>
            <a:picLocks noChangeAspect="1"/>
          </p:cNvPicPr>
          <p:nvPr userDrawn="1"/>
        </p:nvPicPr>
        <p:blipFill>
          <a:blip r:embed="rId14"/>
          <a:stretch>
            <a:fillRect/>
          </a:stretch>
        </p:blipFill>
        <p:spPr>
          <a:xfrm>
            <a:off x="10306050" y="589756"/>
            <a:ext cx="1047750" cy="876300"/>
          </a:xfrm>
          <a:prstGeom prst="rect">
            <a:avLst/>
          </a:prstGeom>
        </p:spPr>
      </p:pic>
    </p:spTree>
    <p:extLst>
      <p:ext uri="{BB962C8B-B14F-4D97-AF65-F5344CB8AC3E}">
        <p14:creationId xmlns:p14="http://schemas.microsoft.com/office/powerpoint/2010/main" val="1626004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trek.msfc.nasa.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F0C75-2C65-BAF5-D371-FC9152140010}"/>
              </a:ext>
            </a:extLst>
          </p:cNvPr>
          <p:cNvSpPr>
            <a:spLocks noGrp="1"/>
          </p:cNvSpPr>
          <p:nvPr>
            <p:ph type="ctrTitle"/>
          </p:nvPr>
        </p:nvSpPr>
        <p:spPr/>
        <p:txBody>
          <a:bodyPr/>
          <a:lstStyle/>
          <a:p>
            <a:r>
              <a:rPr lang="en-US" dirty="0"/>
              <a:t>Space Station Operations Capabilities in a Shoebox</a:t>
            </a:r>
          </a:p>
        </p:txBody>
      </p:sp>
      <p:sp>
        <p:nvSpPr>
          <p:cNvPr id="3" name="Subtitle 2">
            <a:extLst>
              <a:ext uri="{FF2B5EF4-FFF2-40B4-BE49-F238E27FC236}">
                <a16:creationId xmlns:a16="http://schemas.microsoft.com/office/drawing/2014/main" id="{E736D57E-4541-F370-2DFF-1676C23B95F3}"/>
              </a:ext>
            </a:extLst>
          </p:cNvPr>
          <p:cNvSpPr>
            <a:spLocks noGrp="1"/>
          </p:cNvSpPr>
          <p:nvPr>
            <p:ph type="subTitle" idx="1"/>
          </p:nvPr>
        </p:nvSpPr>
        <p:spPr>
          <a:xfrm>
            <a:off x="1676400" y="5460381"/>
            <a:ext cx="9144000" cy="550512"/>
          </a:xfrm>
        </p:spPr>
        <p:txBody>
          <a:bodyPr/>
          <a:lstStyle/>
          <a:p>
            <a:r>
              <a:rPr lang="en-US" dirty="0"/>
              <a:t>NASA/MSFC/Jeff Lippincott</a:t>
            </a:r>
          </a:p>
        </p:txBody>
      </p:sp>
      <p:sp>
        <p:nvSpPr>
          <p:cNvPr id="4" name="Subtitle 2">
            <a:extLst>
              <a:ext uri="{FF2B5EF4-FFF2-40B4-BE49-F238E27FC236}">
                <a16:creationId xmlns:a16="http://schemas.microsoft.com/office/drawing/2014/main" id="{478769E6-8153-DA99-04EB-59872D245DBC}"/>
              </a:ext>
            </a:extLst>
          </p:cNvPr>
          <p:cNvSpPr txBox="1">
            <a:spLocks/>
          </p:cNvSpPr>
          <p:nvPr/>
        </p:nvSpPr>
        <p:spPr>
          <a:xfrm>
            <a:off x="1676400" y="3754438"/>
            <a:ext cx="9144000" cy="55051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bg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bg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bg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bg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t>Marshall Space Flight Center’s Telescience Resource Kit</a:t>
            </a:r>
            <a:endParaRPr lang="en-US" dirty="0"/>
          </a:p>
        </p:txBody>
      </p:sp>
    </p:spTree>
    <p:extLst>
      <p:ext uri="{BB962C8B-B14F-4D97-AF65-F5344CB8AC3E}">
        <p14:creationId xmlns:p14="http://schemas.microsoft.com/office/powerpoint/2010/main" val="1598108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253CB-82DC-9B49-EC91-78052072F9A0}"/>
              </a:ext>
            </a:extLst>
          </p:cNvPr>
          <p:cNvSpPr>
            <a:spLocks noGrp="1"/>
          </p:cNvSpPr>
          <p:nvPr>
            <p:ph type="title"/>
          </p:nvPr>
        </p:nvSpPr>
        <p:spPr/>
        <p:txBody>
          <a:bodyPr/>
          <a:lstStyle/>
          <a:p>
            <a:r>
              <a:rPr lang="en-US" dirty="0"/>
              <a:t>What is TReK?</a:t>
            </a:r>
          </a:p>
        </p:txBody>
      </p:sp>
      <p:sp>
        <p:nvSpPr>
          <p:cNvPr id="3" name="Content Placeholder 2">
            <a:extLst>
              <a:ext uri="{FF2B5EF4-FFF2-40B4-BE49-F238E27FC236}">
                <a16:creationId xmlns:a16="http://schemas.microsoft.com/office/drawing/2014/main" id="{4235BC15-AEDC-E1E5-AE67-5FA654BA0769}"/>
              </a:ext>
            </a:extLst>
          </p:cNvPr>
          <p:cNvSpPr>
            <a:spLocks noGrp="1"/>
          </p:cNvSpPr>
          <p:nvPr>
            <p:ph idx="1"/>
          </p:nvPr>
        </p:nvSpPr>
        <p:spPr/>
        <p:txBody>
          <a:bodyPr>
            <a:normAutofit/>
          </a:bodyPr>
          <a:lstStyle/>
          <a:p>
            <a:r>
              <a:rPr lang="en-US" sz="2400" dirty="0"/>
              <a:t>The Telescience Resource Kit (TReK) is a suite of software applications and libraries that provide generic data system services.</a:t>
            </a:r>
          </a:p>
          <a:p>
            <a:r>
              <a:rPr lang="en-US" sz="2400" dirty="0"/>
              <a:t>It was developed for use by payload teams to communicate with their experiments onboard International Space Station (ISS). </a:t>
            </a:r>
          </a:p>
          <a:p>
            <a:r>
              <a:rPr lang="en-US" sz="2400" dirty="0"/>
              <a:t>The TReK software is verified for use onboard ISS and is provided free of charge.</a:t>
            </a:r>
          </a:p>
          <a:p>
            <a:r>
              <a:rPr lang="en-US" sz="2400" dirty="0"/>
              <a:t>It includes software to communicate with the Huntsville  Operations Support Center (HOSC) Payload Operations Integration Center (POIC).</a:t>
            </a:r>
          </a:p>
          <a:p>
            <a:r>
              <a:rPr lang="en-US" sz="2400" dirty="0"/>
              <a:t>Supported Platforms:</a:t>
            </a:r>
          </a:p>
          <a:p>
            <a:pPr lvl="1"/>
            <a:r>
              <a:rPr lang="en-US" sz="2000" dirty="0"/>
              <a:t>Windows 10.</a:t>
            </a:r>
          </a:p>
          <a:p>
            <a:pPr lvl="1"/>
            <a:r>
              <a:rPr lang="en-US" sz="2000" dirty="0"/>
              <a:t>Red Hat Enterprise Linux 8.x.</a:t>
            </a:r>
          </a:p>
          <a:p>
            <a:pPr lvl="1"/>
            <a:r>
              <a:rPr lang="en-US" sz="2000" dirty="0"/>
              <a:t>Cross-Compiled versions available upon request.</a:t>
            </a:r>
          </a:p>
          <a:p>
            <a:endParaRPr lang="en-US" dirty="0"/>
          </a:p>
        </p:txBody>
      </p:sp>
    </p:spTree>
    <p:extLst>
      <p:ext uri="{BB962C8B-B14F-4D97-AF65-F5344CB8AC3E}">
        <p14:creationId xmlns:p14="http://schemas.microsoft.com/office/powerpoint/2010/main" val="3994800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6C528-261A-99EE-5F2A-89BCD05294A8}"/>
              </a:ext>
            </a:extLst>
          </p:cNvPr>
          <p:cNvSpPr>
            <a:spLocks noGrp="1"/>
          </p:cNvSpPr>
          <p:nvPr>
            <p:ph type="title"/>
          </p:nvPr>
        </p:nvSpPr>
        <p:spPr>
          <a:xfrm>
            <a:off x="981512" y="365125"/>
            <a:ext cx="9404059" cy="1325563"/>
          </a:xfrm>
        </p:spPr>
        <p:txBody>
          <a:bodyPr>
            <a:normAutofit fontScale="90000"/>
          </a:bodyPr>
          <a:lstStyle/>
          <a:p>
            <a:r>
              <a:rPr lang="en-US" dirty="0"/>
              <a:t>Operations History at Marshall Space Flight</a:t>
            </a:r>
            <a:br>
              <a:rPr lang="en-US" dirty="0"/>
            </a:br>
            <a:r>
              <a:rPr lang="en-US" dirty="0"/>
              <a:t>Center (MSFC)</a:t>
            </a:r>
          </a:p>
        </p:txBody>
      </p:sp>
      <p:sp>
        <p:nvSpPr>
          <p:cNvPr id="3" name="Content Placeholder 2">
            <a:extLst>
              <a:ext uri="{FF2B5EF4-FFF2-40B4-BE49-F238E27FC236}">
                <a16:creationId xmlns:a16="http://schemas.microsoft.com/office/drawing/2014/main" id="{573518E9-B674-0C71-09FD-10BF725FA6A1}"/>
              </a:ext>
            </a:extLst>
          </p:cNvPr>
          <p:cNvSpPr>
            <a:spLocks noGrp="1"/>
          </p:cNvSpPr>
          <p:nvPr>
            <p:ph idx="1"/>
          </p:nvPr>
        </p:nvSpPr>
        <p:spPr/>
        <p:txBody>
          <a:bodyPr>
            <a:normAutofit lnSpcReduction="10000"/>
          </a:bodyPr>
          <a:lstStyle/>
          <a:p>
            <a:r>
              <a:rPr lang="en-US" dirty="0"/>
              <a:t>The Huntsville Operations Support Center (HOSC) is a 24x7 multi-mission ground systems operations facility at MSFC in Huntsville, Alabama which has provided support for many NASA programs including Apollo, Skylab, Space Shuttle, Spacelab, </a:t>
            </a:r>
            <a:r>
              <a:rPr lang="en-US"/>
              <a:t>and ISS.</a:t>
            </a:r>
            <a:endParaRPr lang="en-US" dirty="0"/>
          </a:p>
          <a:p>
            <a:r>
              <a:rPr lang="en-US" dirty="0"/>
              <a:t>Prior to ISS MSFC supported Spacelab Missions which typically lasted from 10 days to 3 weeks.  Payload teams would travel to Marshall Space Flight Center (MSFC ) to operate experiments for the duration of the mission.</a:t>
            </a:r>
          </a:p>
          <a:p>
            <a:r>
              <a:rPr lang="en-US" dirty="0"/>
              <a:t>The POIC has supported around the clock operations for ISS since 2001 and integrates research requirements and monitors payload activity to ensure the experiments are safely executed.</a:t>
            </a:r>
          </a:p>
        </p:txBody>
      </p:sp>
    </p:spTree>
    <p:extLst>
      <p:ext uri="{BB962C8B-B14F-4D97-AF65-F5344CB8AC3E}">
        <p14:creationId xmlns:p14="http://schemas.microsoft.com/office/powerpoint/2010/main" val="1702789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E92BA-BDBC-282F-4BE0-039604B9F4B4}"/>
              </a:ext>
            </a:extLst>
          </p:cNvPr>
          <p:cNvSpPr>
            <a:spLocks noGrp="1"/>
          </p:cNvSpPr>
          <p:nvPr>
            <p:ph type="title"/>
          </p:nvPr>
        </p:nvSpPr>
        <p:spPr>
          <a:xfrm>
            <a:off x="838200" y="365125"/>
            <a:ext cx="9958431" cy="1325563"/>
          </a:xfrm>
        </p:spPr>
        <p:txBody>
          <a:bodyPr/>
          <a:lstStyle/>
          <a:p>
            <a:r>
              <a:rPr lang="en-US" dirty="0"/>
              <a:t>The Need for a Common Ground System</a:t>
            </a:r>
          </a:p>
        </p:txBody>
      </p:sp>
      <p:sp>
        <p:nvSpPr>
          <p:cNvPr id="3" name="Content Placeholder 2">
            <a:extLst>
              <a:ext uri="{FF2B5EF4-FFF2-40B4-BE49-F238E27FC236}">
                <a16:creationId xmlns:a16="http://schemas.microsoft.com/office/drawing/2014/main" id="{33D2F332-2064-11FF-BFBF-0F23478ECA71}"/>
              </a:ext>
            </a:extLst>
          </p:cNvPr>
          <p:cNvSpPr>
            <a:spLocks noGrp="1"/>
          </p:cNvSpPr>
          <p:nvPr>
            <p:ph idx="1"/>
          </p:nvPr>
        </p:nvSpPr>
        <p:spPr/>
        <p:txBody>
          <a:bodyPr>
            <a:normAutofit fontScale="92500" lnSpcReduction="20000"/>
          </a:bodyPr>
          <a:lstStyle/>
          <a:p>
            <a:r>
              <a:rPr lang="en-US" dirty="0"/>
              <a:t>ISS payload operations teams are located at other NASA centers, commercial facilities, universities, and international partner sites.</a:t>
            </a:r>
          </a:p>
          <a:p>
            <a:r>
              <a:rPr lang="en-US" dirty="0"/>
              <a:t>There are approximately 230 science investigations planned for ISS for the next six months.</a:t>
            </a:r>
          </a:p>
          <a:p>
            <a:r>
              <a:rPr lang="en-US" dirty="0"/>
              <a:t>Payloads on ISS have durations of days to years which makes remote operations for payloads necessary in order to lower overall costs.</a:t>
            </a:r>
          </a:p>
          <a:p>
            <a:r>
              <a:rPr lang="en-US" dirty="0"/>
              <a:t>Since ISS has multiple crew members year around, there are many security and other unique interface requirements that are necessary to ensure crew safety.  A common ground system prevents all payload teams from writing the same code to meeting these unique requirements.  This is especially important for short duration experiments.</a:t>
            </a:r>
          </a:p>
          <a:p>
            <a:r>
              <a:rPr lang="en-US" dirty="0"/>
              <a:t>TReK was created to fill this need and has been operational since July 2000.</a:t>
            </a:r>
          </a:p>
          <a:p>
            <a:endParaRPr lang="en-US" dirty="0"/>
          </a:p>
        </p:txBody>
      </p:sp>
    </p:spTree>
    <p:extLst>
      <p:ext uri="{BB962C8B-B14F-4D97-AF65-F5344CB8AC3E}">
        <p14:creationId xmlns:p14="http://schemas.microsoft.com/office/powerpoint/2010/main" val="1108588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88F9E52-EA19-1E08-E700-D57F82C64A54}"/>
              </a:ext>
            </a:extLst>
          </p:cNvPr>
          <p:cNvPicPr>
            <a:picLocks noChangeAspect="1"/>
          </p:cNvPicPr>
          <p:nvPr/>
        </p:nvPicPr>
        <p:blipFill>
          <a:blip r:embed="rId2"/>
          <a:stretch>
            <a:fillRect/>
          </a:stretch>
        </p:blipFill>
        <p:spPr>
          <a:xfrm>
            <a:off x="1147665" y="479037"/>
            <a:ext cx="9081730" cy="6145698"/>
          </a:xfrm>
          <a:prstGeom prst="rect">
            <a:avLst/>
          </a:prstGeom>
        </p:spPr>
      </p:pic>
      <p:pic>
        <p:nvPicPr>
          <p:cNvPr id="5" name="Picture 4">
            <a:extLst>
              <a:ext uri="{FF2B5EF4-FFF2-40B4-BE49-F238E27FC236}">
                <a16:creationId xmlns:a16="http://schemas.microsoft.com/office/drawing/2014/main" id="{C28FF97C-3328-FAC9-896E-994D0D3B98E8}"/>
              </a:ext>
            </a:extLst>
          </p:cNvPr>
          <p:cNvPicPr>
            <a:picLocks noChangeAspect="1"/>
          </p:cNvPicPr>
          <p:nvPr/>
        </p:nvPicPr>
        <p:blipFill>
          <a:blip r:embed="rId3"/>
          <a:stretch>
            <a:fillRect/>
          </a:stretch>
        </p:blipFill>
        <p:spPr>
          <a:xfrm>
            <a:off x="6543870" y="5435081"/>
            <a:ext cx="1624012" cy="1038225"/>
          </a:xfrm>
          <a:prstGeom prst="rect">
            <a:avLst/>
          </a:prstGeom>
        </p:spPr>
      </p:pic>
    </p:spTree>
    <p:extLst>
      <p:ext uri="{BB962C8B-B14F-4D97-AF65-F5344CB8AC3E}">
        <p14:creationId xmlns:p14="http://schemas.microsoft.com/office/powerpoint/2010/main" val="1616597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B20A7-CCFD-8D79-4E02-D322D3F57852}"/>
              </a:ext>
            </a:extLst>
          </p:cNvPr>
          <p:cNvSpPr>
            <a:spLocks noGrp="1"/>
          </p:cNvSpPr>
          <p:nvPr>
            <p:ph type="title"/>
          </p:nvPr>
        </p:nvSpPr>
        <p:spPr/>
        <p:txBody>
          <a:bodyPr/>
          <a:lstStyle/>
          <a:p>
            <a:r>
              <a:rPr lang="en-US" dirty="0"/>
              <a:t>Capabilities</a:t>
            </a:r>
          </a:p>
        </p:txBody>
      </p:sp>
      <p:sp>
        <p:nvSpPr>
          <p:cNvPr id="3" name="Content Placeholder 2">
            <a:extLst>
              <a:ext uri="{FF2B5EF4-FFF2-40B4-BE49-F238E27FC236}">
                <a16:creationId xmlns:a16="http://schemas.microsoft.com/office/drawing/2014/main" id="{F5A97CE8-75FB-9969-FDA7-4DC3CC15EB7E}"/>
              </a:ext>
            </a:extLst>
          </p:cNvPr>
          <p:cNvSpPr>
            <a:spLocks noGrp="1"/>
          </p:cNvSpPr>
          <p:nvPr>
            <p:ph idx="1"/>
          </p:nvPr>
        </p:nvSpPr>
        <p:spPr/>
        <p:txBody>
          <a:bodyPr>
            <a:normAutofit fontScale="25000" lnSpcReduction="20000"/>
          </a:bodyPr>
          <a:lstStyle/>
          <a:p>
            <a:pPr lvl="1"/>
            <a:endParaRPr lang="en-US" dirty="0"/>
          </a:p>
          <a:p>
            <a:r>
              <a:rPr lang="en-US" sz="9600" dirty="0"/>
              <a:t>Communication – Consultative Committee for Space Data Systems (CCSDS), Standard Internet Protocols (Unicast, Multicast, TCP Listener, TCP Server, and TCP Client).</a:t>
            </a:r>
          </a:p>
          <a:p>
            <a:r>
              <a:rPr lang="en-US" sz="9600" dirty="0"/>
              <a:t>Packet Support – Create, populate, build, and decompose packets.  Includes support for pre-defined and custom headers and packets.</a:t>
            </a:r>
          </a:p>
          <a:p>
            <a:r>
              <a:rPr lang="en-US" sz="9600" dirty="0"/>
              <a:t>Data - Receive, process, record, playback, forward, and display telemetry data.</a:t>
            </a:r>
          </a:p>
          <a:p>
            <a:r>
              <a:rPr lang="en-US" sz="9600" dirty="0"/>
              <a:t>Command – Create, modify, send, track, and record commands.</a:t>
            </a:r>
          </a:p>
          <a:p>
            <a:r>
              <a:rPr lang="en-US" sz="9600" dirty="0"/>
              <a:t>Metadata - Metadata (packet definitions, limit information, etc.) can be stored in one or more databases or files.</a:t>
            </a:r>
          </a:p>
          <a:p>
            <a:pPr lvl="1"/>
            <a:r>
              <a:rPr lang="en-US" sz="9600" dirty="0"/>
              <a:t>Packets can be defined using an ASCII file format, various XML file formats, or a database.  There is also an application that provides the capability to use drag and drop to define a custom header or packet and generate the associated metadata file for use with other applications. </a:t>
            </a:r>
          </a:p>
          <a:p>
            <a:endParaRPr lang="en-US" sz="6400" dirty="0"/>
          </a:p>
          <a:p>
            <a:pPr marL="57150" indent="0">
              <a:buNone/>
            </a:pPr>
            <a:r>
              <a:rPr lang="en-US" sz="6400" dirty="0"/>
              <a:t> </a:t>
            </a:r>
          </a:p>
          <a:p>
            <a:endParaRPr lang="en-US" dirty="0"/>
          </a:p>
        </p:txBody>
      </p:sp>
    </p:spTree>
    <p:extLst>
      <p:ext uri="{BB962C8B-B14F-4D97-AF65-F5344CB8AC3E}">
        <p14:creationId xmlns:p14="http://schemas.microsoft.com/office/powerpoint/2010/main" val="1097613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7D4E2-5D0E-6809-09B7-F47CDCA01CCC}"/>
              </a:ext>
            </a:extLst>
          </p:cNvPr>
          <p:cNvSpPr>
            <a:spLocks noGrp="1"/>
          </p:cNvSpPr>
          <p:nvPr>
            <p:ph type="title"/>
          </p:nvPr>
        </p:nvSpPr>
        <p:spPr/>
        <p:txBody>
          <a:bodyPr/>
          <a:lstStyle/>
          <a:p>
            <a:r>
              <a:rPr lang="en-US" dirty="0"/>
              <a:t>Capabilities</a:t>
            </a:r>
          </a:p>
        </p:txBody>
      </p:sp>
      <p:sp>
        <p:nvSpPr>
          <p:cNvPr id="3" name="Content Placeholder 2">
            <a:extLst>
              <a:ext uri="{FF2B5EF4-FFF2-40B4-BE49-F238E27FC236}">
                <a16:creationId xmlns:a16="http://schemas.microsoft.com/office/drawing/2014/main" id="{4D1A6EDB-6714-68D0-ECFE-08DEA0217B61}"/>
              </a:ext>
            </a:extLst>
          </p:cNvPr>
          <p:cNvSpPr>
            <a:spLocks noGrp="1"/>
          </p:cNvSpPr>
          <p:nvPr>
            <p:ph idx="1"/>
          </p:nvPr>
        </p:nvSpPr>
        <p:spPr/>
        <p:txBody>
          <a:bodyPr>
            <a:normAutofit fontScale="92500" lnSpcReduction="20000"/>
          </a:bodyPr>
          <a:lstStyle/>
          <a:p>
            <a:r>
              <a:rPr lang="en-US" sz="2800" dirty="0"/>
              <a:t>Application Programming Interface (API) – Core libraries are C++ with wrappers for ANSI-C, Python, and .NET support (.NET Core support coming soon).   The API provides a bridge for users to develop software to access and extend services.  This includes writing custom software for use onboard a spacecraft or on the ground utilizing just the capabilities needed for a particular operations concept.  </a:t>
            </a:r>
          </a:p>
          <a:p>
            <a:r>
              <a:rPr lang="en-US" sz="2800" dirty="0"/>
              <a:t>File Transfer – Send and receive files using CCSDS File Delivery Protocol (CFDP).</a:t>
            </a:r>
          </a:p>
          <a:p>
            <a:r>
              <a:rPr lang="en-US" sz="2800" dirty="0"/>
              <a:t>Delay Tolerant Networking (DTN) - Configure and manage (start, stop, monitor) an Interplanetary Overlay Network (ION) DTN node.</a:t>
            </a:r>
          </a:p>
          <a:p>
            <a:r>
              <a:rPr lang="en-US" sz="2800" dirty="0"/>
              <a:t>Cryptography – FIPS 140-2 Compliance to encrypt and decrypt both files and packets.</a:t>
            </a:r>
          </a:p>
          <a:p>
            <a:r>
              <a:rPr lang="en-US" sz="2800" dirty="0"/>
              <a:t>ISS Onboard Interfaces – API to ease integration of payloads into ISS.</a:t>
            </a:r>
          </a:p>
          <a:p>
            <a:endParaRPr lang="en-US" dirty="0"/>
          </a:p>
        </p:txBody>
      </p:sp>
    </p:spTree>
    <p:extLst>
      <p:ext uri="{BB962C8B-B14F-4D97-AF65-F5344CB8AC3E}">
        <p14:creationId xmlns:p14="http://schemas.microsoft.com/office/powerpoint/2010/main" val="1297778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69F23-C4EF-8A0B-5586-87EE29DF4897}"/>
              </a:ext>
            </a:extLst>
          </p:cNvPr>
          <p:cNvSpPr>
            <a:spLocks noGrp="1"/>
          </p:cNvSpPr>
          <p:nvPr>
            <p:ph type="title"/>
          </p:nvPr>
        </p:nvSpPr>
        <p:spPr/>
        <p:txBody>
          <a:bodyPr/>
          <a:lstStyle/>
          <a:p>
            <a:r>
              <a:rPr lang="en-US" dirty="0"/>
              <a:t>Usage</a:t>
            </a:r>
          </a:p>
        </p:txBody>
      </p:sp>
      <p:sp>
        <p:nvSpPr>
          <p:cNvPr id="3" name="Content Placeholder 2">
            <a:extLst>
              <a:ext uri="{FF2B5EF4-FFF2-40B4-BE49-F238E27FC236}">
                <a16:creationId xmlns:a16="http://schemas.microsoft.com/office/drawing/2014/main" id="{272AB8B3-F7D4-59FB-2786-ADBB88540807}"/>
              </a:ext>
            </a:extLst>
          </p:cNvPr>
          <p:cNvSpPr>
            <a:spLocks noGrp="1"/>
          </p:cNvSpPr>
          <p:nvPr>
            <p:ph idx="1"/>
          </p:nvPr>
        </p:nvSpPr>
        <p:spPr/>
        <p:txBody>
          <a:bodyPr>
            <a:normAutofit fontScale="92500" lnSpcReduction="20000"/>
          </a:bodyPr>
          <a:lstStyle/>
          <a:p>
            <a:r>
              <a:rPr lang="en-US" sz="2000" dirty="0"/>
              <a:t>Small Footprint - Software is designed using libraries so each individual capability can be installed with a minimum amount of software.  [e.g., install only CFDP capability on flight computer].  This provides the capability to configure and install a single individual data system capability with a small footprint.  [Linux installs]</a:t>
            </a:r>
          </a:p>
          <a:p>
            <a:r>
              <a:rPr lang="en-US" sz="2000" dirty="0"/>
              <a:t>Environments – TReK is used in many different environments during the payload lifecycle:</a:t>
            </a:r>
          </a:p>
          <a:p>
            <a:pPr lvl="1"/>
            <a:r>
              <a:rPr lang="en-US" sz="2000" dirty="0"/>
              <a:t>Standalone – standalone with built in simulators to support training, payload development, and payload testing in a lab environment.</a:t>
            </a:r>
          </a:p>
          <a:p>
            <a:pPr lvl="1"/>
            <a:r>
              <a:rPr lang="en-US" sz="2000" dirty="0"/>
              <a:t>Standalone Test Environments -- TReK has interfaces with multiple ISS Test Systems to support payload development, testing, and ISS software verification testing:</a:t>
            </a:r>
          </a:p>
          <a:p>
            <a:pPr lvl="1"/>
            <a:r>
              <a:rPr lang="en-US" sz="2000" dirty="0"/>
              <a:t>HOSC On Demand Test Environment (ODTE) which provides a flight-like end-to-end test environment.</a:t>
            </a:r>
          </a:p>
          <a:p>
            <a:pPr lvl="1"/>
            <a:r>
              <a:rPr lang="en-US" sz="2000" dirty="0"/>
              <a:t>Integrated Test Environments – TReK is used during integrated testing with ISS ground and flight systems as well as certification of flight readiness (COFR) activities.</a:t>
            </a:r>
          </a:p>
          <a:p>
            <a:pPr lvl="1"/>
            <a:r>
              <a:rPr lang="en-US" sz="2000" dirty="0"/>
              <a:t>Flight Operations with the HOSC.</a:t>
            </a:r>
          </a:p>
          <a:p>
            <a:r>
              <a:rPr lang="en-US" sz="2000" dirty="0"/>
              <a:t>TReK is currently used for ISS operations by almost all ISS payload teams.  It has also been used successfully for Fast, Affordable, Science and Technology Satellite (FASTSAT) and return to flight operations after the Columbia accident on a WB-57 aircraft.  TReK is also planned for use by the Gateway program and some small satellites.</a:t>
            </a:r>
          </a:p>
        </p:txBody>
      </p:sp>
    </p:spTree>
    <p:extLst>
      <p:ext uri="{BB962C8B-B14F-4D97-AF65-F5344CB8AC3E}">
        <p14:creationId xmlns:p14="http://schemas.microsoft.com/office/powerpoint/2010/main" val="3388865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63C15-4247-9F02-B5E8-FF913D097B80}"/>
              </a:ext>
            </a:extLst>
          </p:cNvPr>
          <p:cNvSpPr>
            <a:spLocks noGrp="1"/>
          </p:cNvSpPr>
          <p:nvPr>
            <p:ph type="title"/>
          </p:nvPr>
        </p:nvSpPr>
        <p:spPr/>
        <p:txBody>
          <a:bodyPr/>
          <a:lstStyle/>
          <a:p>
            <a:r>
              <a:rPr lang="en-US" dirty="0"/>
              <a:t>Contact Information</a:t>
            </a:r>
          </a:p>
        </p:txBody>
      </p:sp>
      <p:sp>
        <p:nvSpPr>
          <p:cNvPr id="3" name="Content Placeholder 2">
            <a:extLst>
              <a:ext uri="{FF2B5EF4-FFF2-40B4-BE49-F238E27FC236}">
                <a16:creationId xmlns:a16="http://schemas.microsoft.com/office/drawing/2014/main" id="{3F531970-EC2E-3A9C-1F1A-E1C17B5EAD26}"/>
              </a:ext>
            </a:extLst>
          </p:cNvPr>
          <p:cNvSpPr>
            <a:spLocks noGrp="1"/>
          </p:cNvSpPr>
          <p:nvPr>
            <p:ph idx="1"/>
          </p:nvPr>
        </p:nvSpPr>
        <p:spPr/>
        <p:txBody>
          <a:bodyPr/>
          <a:lstStyle/>
          <a:p>
            <a:r>
              <a:rPr lang="en-US" dirty="0"/>
              <a:t>Website:  </a:t>
            </a:r>
            <a:r>
              <a:rPr lang="en-US" dirty="0">
                <a:hlinkClick r:id="rId2"/>
              </a:rPr>
              <a:t>https://trek.msfc.nasa.gov</a:t>
            </a:r>
            <a:endParaRPr lang="en-US" dirty="0"/>
          </a:p>
          <a:p>
            <a:r>
              <a:rPr lang="en-US" dirty="0"/>
              <a:t>Email:  trek.help@nasa.gov</a:t>
            </a:r>
          </a:p>
        </p:txBody>
      </p:sp>
    </p:spTree>
    <p:extLst>
      <p:ext uri="{BB962C8B-B14F-4D97-AF65-F5344CB8AC3E}">
        <p14:creationId xmlns:p14="http://schemas.microsoft.com/office/powerpoint/2010/main" val="4464654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1652</TotalTime>
  <Words>933</Words>
  <Application>Microsoft Office PowerPoint</Application>
  <PresentationFormat>Widescreen</PresentationFormat>
  <Paragraphs>50</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Space Station Operations Capabilities in a Shoebox</vt:lpstr>
      <vt:lpstr>What is TReK?</vt:lpstr>
      <vt:lpstr>Operations History at Marshall Space Flight Center (MSFC)</vt:lpstr>
      <vt:lpstr>The Need for a Common Ground System</vt:lpstr>
      <vt:lpstr>PowerPoint Presentation</vt:lpstr>
      <vt:lpstr>Capabilities</vt:lpstr>
      <vt:lpstr>Capabilities</vt:lpstr>
      <vt:lpstr>Usage</vt:lpstr>
      <vt:lpstr>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Lippincott, Jeff (MSFC-HP25)</dc:creator>
  <cp:lastModifiedBy>Lippincott, Jeff (MSFC-HP25)</cp:lastModifiedBy>
  <cp:revision>17</cp:revision>
  <dcterms:created xsi:type="dcterms:W3CDTF">2023-07-24T12:57:37Z</dcterms:created>
  <dcterms:modified xsi:type="dcterms:W3CDTF">2023-07-28T13:43:32Z</dcterms:modified>
</cp:coreProperties>
</file>