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0" r:id="rId4"/>
  </p:sldMasterIdLst>
  <p:notesMasterIdLst>
    <p:notesMasterId r:id="rId20"/>
  </p:notesMasterIdLst>
  <p:handoutMasterIdLst>
    <p:handoutMasterId r:id="rId21"/>
  </p:handoutMasterIdLst>
  <p:sldIdLst>
    <p:sldId id="271" r:id="rId5"/>
    <p:sldId id="403" r:id="rId6"/>
    <p:sldId id="427" r:id="rId7"/>
    <p:sldId id="407" r:id="rId8"/>
    <p:sldId id="411" r:id="rId9"/>
    <p:sldId id="412" r:id="rId10"/>
    <p:sldId id="413" r:id="rId11"/>
    <p:sldId id="406" r:id="rId12"/>
    <p:sldId id="422" r:id="rId13"/>
    <p:sldId id="423" r:id="rId14"/>
    <p:sldId id="414" r:id="rId15"/>
    <p:sldId id="408" r:id="rId16"/>
    <p:sldId id="409" r:id="rId17"/>
    <p:sldId id="418" r:id="rId18"/>
    <p:sldId id="426" r:id="rId19"/>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charset="0"/>
        <a:ea typeface="ヒラギノ角ゴ Pro W3" charset="-128"/>
        <a:cs typeface="+mn-cs"/>
      </a:defRPr>
    </a:lvl1pPr>
    <a:lvl2pPr marL="457200" algn="l" rtl="0" fontAlgn="base">
      <a:spcBef>
        <a:spcPct val="0"/>
      </a:spcBef>
      <a:spcAft>
        <a:spcPct val="0"/>
      </a:spcAft>
      <a:defRPr kern="1200">
        <a:solidFill>
          <a:schemeClr val="tx1"/>
        </a:solidFill>
        <a:latin typeface="Arial" charset="0"/>
        <a:ea typeface="ヒラギノ角ゴ Pro W3" charset="-128"/>
        <a:cs typeface="+mn-cs"/>
      </a:defRPr>
    </a:lvl2pPr>
    <a:lvl3pPr marL="914400" algn="l" rtl="0" fontAlgn="base">
      <a:spcBef>
        <a:spcPct val="0"/>
      </a:spcBef>
      <a:spcAft>
        <a:spcPct val="0"/>
      </a:spcAft>
      <a:defRPr kern="1200">
        <a:solidFill>
          <a:schemeClr val="tx1"/>
        </a:solidFill>
        <a:latin typeface="Arial" charset="0"/>
        <a:ea typeface="ヒラギノ角ゴ Pro W3" charset="-128"/>
        <a:cs typeface="+mn-cs"/>
      </a:defRPr>
    </a:lvl3pPr>
    <a:lvl4pPr marL="1371600" algn="l" rtl="0" fontAlgn="base">
      <a:spcBef>
        <a:spcPct val="0"/>
      </a:spcBef>
      <a:spcAft>
        <a:spcPct val="0"/>
      </a:spcAft>
      <a:defRPr kern="1200">
        <a:solidFill>
          <a:schemeClr val="tx1"/>
        </a:solidFill>
        <a:latin typeface="Arial" charset="0"/>
        <a:ea typeface="ヒラギノ角ゴ Pro W3" charset="-128"/>
        <a:cs typeface="+mn-cs"/>
      </a:defRPr>
    </a:lvl4pPr>
    <a:lvl5pPr marL="1828800" algn="l" rtl="0" fontAlgn="base">
      <a:spcBef>
        <a:spcPct val="0"/>
      </a:spcBef>
      <a:spcAft>
        <a:spcPct val="0"/>
      </a:spcAft>
      <a:defRPr kern="1200">
        <a:solidFill>
          <a:schemeClr val="tx1"/>
        </a:solidFill>
        <a:latin typeface="Arial" charset="0"/>
        <a:ea typeface="ヒラギノ角ゴ Pro W3" charset="-128"/>
        <a:cs typeface="+mn-cs"/>
      </a:defRPr>
    </a:lvl5pPr>
    <a:lvl6pPr marL="2286000" algn="l" defTabSz="914400" rtl="0" eaLnBrk="1" latinLnBrk="0" hangingPunct="1">
      <a:defRPr kern="1200">
        <a:solidFill>
          <a:schemeClr val="tx1"/>
        </a:solidFill>
        <a:latin typeface="Arial" charset="0"/>
        <a:ea typeface="ヒラギノ角ゴ Pro W3" charset="-128"/>
        <a:cs typeface="+mn-cs"/>
      </a:defRPr>
    </a:lvl6pPr>
    <a:lvl7pPr marL="2743200" algn="l" defTabSz="914400" rtl="0" eaLnBrk="1" latinLnBrk="0" hangingPunct="1">
      <a:defRPr kern="1200">
        <a:solidFill>
          <a:schemeClr val="tx1"/>
        </a:solidFill>
        <a:latin typeface="Arial" charset="0"/>
        <a:ea typeface="ヒラギノ角ゴ Pro W3" charset="-128"/>
        <a:cs typeface="+mn-cs"/>
      </a:defRPr>
    </a:lvl7pPr>
    <a:lvl8pPr marL="3200400" algn="l" defTabSz="914400" rtl="0" eaLnBrk="1" latinLnBrk="0" hangingPunct="1">
      <a:defRPr kern="1200">
        <a:solidFill>
          <a:schemeClr val="tx1"/>
        </a:solidFill>
        <a:latin typeface="Arial" charset="0"/>
        <a:ea typeface="ヒラギノ角ゴ Pro W3" charset="-128"/>
        <a:cs typeface="+mn-cs"/>
      </a:defRPr>
    </a:lvl8pPr>
    <a:lvl9pPr marL="3657600" algn="l" defTabSz="914400" rtl="0" eaLnBrk="1" latinLnBrk="0" hangingPunct="1">
      <a:defRPr kern="1200">
        <a:solidFill>
          <a:schemeClr val="tx1"/>
        </a:solidFill>
        <a:latin typeface="Arial" charset="0"/>
        <a:ea typeface="ヒラギノ角ゴ Pro W3" charset="-128"/>
        <a:cs typeface="+mn-cs"/>
      </a:defRPr>
    </a:lvl9pPr>
  </p:defaultTextStyle>
  <p:extLst>
    <p:ext uri="{EFAFB233-063F-42B5-8137-9DF3F51BA10A}">
      <p15:sldGuideLst xmlns:p15="http://schemas.microsoft.com/office/powerpoint/2012/main">
        <p15:guide id="1" orient="horz" pos="2064"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3694C2E-6702-0792-26C7-F4A2C1423323}" name="Stark, Amanda E. (LARC-D206)" initials="SAE(D" userId="S::astark2@ndc.nasa.gov::10e081e2-c3b3-4f0e-a467-71fda895a808" providerId="AD"/>
  <p188:author id="{EB3491B3-1630-9136-ADA8-E85F1EE63E9C}" name="Paddock, Andrew F. (LARC-D202)" initials="PAF(D" userId="S::apaddock@ndc.nasa.gov::3554c249-7d57-4162-9c21-1dab9c4991d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tark, Amanda E. (LARC-D206)" initials="SAE(" lastIdx="1" clrIdx="0">
    <p:extLst>
      <p:ext uri="{19B8F6BF-5375-455C-9EA6-DF929625EA0E}">
        <p15:presenceInfo xmlns:p15="http://schemas.microsoft.com/office/powerpoint/2012/main" userId="S-1-5-21-330711430-3775241029-4075259233-758771" providerId="AD"/>
      </p:ext>
    </p:extLst>
  </p:cmAuthor>
  <p:cmAuthor id="2" name="Stark, Amanda E. (LARC-D206)" initials="SAE( [2]" lastIdx="4" clrIdx="1">
    <p:extLst>
      <p:ext uri="{19B8F6BF-5375-455C-9EA6-DF929625EA0E}">
        <p15:presenceInfo xmlns:p15="http://schemas.microsoft.com/office/powerpoint/2012/main" userId="S::astark2@ndc.nasa.gov::10e081e2-c3b3-4f0e-a467-71fda895a80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5F9FD"/>
    <a:srgbClr val="DEEBFA"/>
    <a:srgbClr val="C5DDF7"/>
    <a:srgbClr val="FFB8B8"/>
    <a:srgbClr val="000099"/>
    <a:srgbClr val="FF2929"/>
    <a:srgbClr val="000000"/>
    <a:srgbClr val="FFFFCC"/>
    <a:srgbClr val="FFFF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587252-34B0-55D1-307F-7AFC78026FC8}" v="14" dt="2023-07-27T13:01:49.368"/>
    <p1510:client id="{279C0E63-05CF-4C65-8D75-06C649AF8C2A}" v="3408" dt="2023-07-27T18:50:52.114"/>
    <p1510:client id="{7FF6A1E2-43ED-4783-94D9-57A4410A6BAE}" v="3" vWet="5" dt="2023-07-27T19:24:09.230"/>
    <p1510:client id="{9F05B58E-24A8-469B-A8B4-BD2B0CA2695F}" v="2714" vWet="2716" dt="2023-07-27T13:00:55.589"/>
    <p1510:client id="{F4D1DBA6-A2BB-4AF1-AFA4-3C6459C0FC8B}" v="271" dt="2023-07-27T19:28:54.7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064"/>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ddock, Andrew F. (LARC-D202)" userId="3554c249-7d57-4162-9c21-1dab9c4991dd" providerId="ADAL" clId="{F4D1DBA6-A2BB-4AF1-AFA4-3C6459C0FC8B}"/>
    <pc:docChg chg="custSel modSld">
      <pc:chgData name="Paddock, Andrew F. (LARC-D202)" userId="3554c249-7d57-4162-9c21-1dab9c4991dd" providerId="ADAL" clId="{F4D1DBA6-A2BB-4AF1-AFA4-3C6459C0FC8B}" dt="2023-07-27T19:28:54.771" v="269" actId="20577"/>
      <pc:docMkLst>
        <pc:docMk/>
      </pc:docMkLst>
      <pc:sldChg chg="modSp mod modNotesTx">
        <pc:chgData name="Paddock, Andrew F. (LARC-D202)" userId="3554c249-7d57-4162-9c21-1dab9c4991dd" providerId="ADAL" clId="{F4D1DBA6-A2BB-4AF1-AFA4-3C6459C0FC8B}" dt="2023-07-27T19:23:42.817" v="227" actId="20577"/>
        <pc:sldMkLst>
          <pc:docMk/>
          <pc:sldMk cId="3356447303" sldId="407"/>
        </pc:sldMkLst>
        <pc:spChg chg="mod">
          <ac:chgData name="Paddock, Andrew F. (LARC-D202)" userId="3554c249-7d57-4162-9c21-1dab9c4991dd" providerId="ADAL" clId="{F4D1DBA6-A2BB-4AF1-AFA4-3C6459C0FC8B}" dt="2023-07-27T19:23:42.817" v="227" actId="20577"/>
          <ac:spMkLst>
            <pc:docMk/>
            <pc:sldMk cId="3356447303" sldId="407"/>
            <ac:spMk id="3" creationId="{B11D4F68-53EA-004E-44EF-F19A0E41EAF7}"/>
          </ac:spMkLst>
        </pc:spChg>
      </pc:sldChg>
      <pc:sldChg chg="modNotes modNotesTx">
        <pc:chgData name="Paddock, Andrew F. (LARC-D202)" userId="3554c249-7d57-4162-9c21-1dab9c4991dd" providerId="ADAL" clId="{F4D1DBA6-A2BB-4AF1-AFA4-3C6459C0FC8B}" dt="2023-07-27T19:25:52.629" v="240" actId="27636"/>
        <pc:sldMkLst>
          <pc:docMk/>
          <pc:sldMk cId="3597734372" sldId="411"/>
        </pc:sldMkLst>
      </pc:sldChg>
      <pc:sldChg chg="modNotesTx">
        <pc:chgData name="Paddock, Andrew F. (LARC-D202)" userId="3554c249-7d57-4162-9c21-1dab9c4991dd" providerId="ADAL" clId="{F4D1DBA6-A2BB-4AF1-AFA4-3C6459C0FC8B}" dt="2023-07-27T19:26:38.532" v="246"/>
        <pc:sldMkLst>
          <pc:docMk/>
          <pc:sldMk cId="2309851054" sldId="412"/>
        </pc:sldMkLst>
      </pc:sldChg>
      <pc:sldChg chg="modSp mod modNotesTx">
        <pc:chgData name="Paddock, Andrew F. (LARC-D202)" userId="3554c249-7d57-4162-9c21-1dab9c4991dd" providerId="ADAL" clId="{F4D1DBA6-A2BB-4AF1-AFA4-3C6459C0FC8B}" dt="2023-07-27T19:28:54.771" v="269" actId="20577"/>
        <pc:sldMkLst>
          <pc:docMk/>
          <pc:sldMk cId="538365578" sldId="413"/>
        </pc:sldMkLst>
        <pc:spChg chg="mod">
          <ac:chgData name="Paddock, Andrew F. (LARC-D202)" userId="3554c249-7d57-4162-9c21-1dab9c4991dd" providerId="ADAL" clId="{F4D1DBA6-A2BB-4AF1-AFA4-3C6459C0FC8B}" dt="2023-07-27T19:27:47.154" v="248" actId="20577"/>
          <ac:spMkLst>
            <pc:docMk/>
            <pc:sldMk cId="538365578" sldId="413"/>
            <ac:spMk id="9" creationId="{CC6A5F05-A006-E433-831E-0A42F81D6CB7}"/>
          </ac:spMkLst>
        </pc:spChg>
      </pc:sldChg>
    </pc:docChg>
  </pc:docChgLst>
  <pc:docChgLst>
    <pc:chgData name="Stark, Amanda E. (LARC-D206)" userId="10e081e2-c3b3-4f0e-a467-71fda895a808" providerId="ADAL" clId="{7FF6A1E2-43ED-4783-94D9-57A4410A6BAE}"/>
    <pc:docChg chg="delSld">
      <pc:chgData name="Stark, Amanda E. (LARC-D206)" userId="10e081e2-c3b3-4f0e-a467-71fda895a808" providerId="ADAL" clId="{7FF6A1E2-43ED-4783-94D9-57A4410A6BAE}" dt="2023-07-27T18:54:51.052" v="2" actId="2696"/>
      <pc:docMkLst>
        <pc:docMk/>
      </pc:docMkLst>
      <pc:sldChg chg="del">
        <pc:chgData name="Stark, Amanda E. (LARC-D206)" userId="10e081e2-c3b3-4f0e-a467-71fda895a808" providerId="ADAL" clId="{7FF6A1E2-43ED-4783-94D9-57A4410A6BAE}" dt="2023-07-27T18:54:46.248" v="0" actId="2696"/>
        <pc:sldMkLst>
          <pc:docMk/>
          <pc:sldMk cId="486563689" sldId="419"/>
        </pc:sldMkLst>
      </pc:sldChg>
      <pc:sldChg chg="del">
        <pc:chgData name="Stark, Amanda E. (LARC-D206)" userId="10e081e2-c3b3-4f0e-a467-71fda895a808" providerId="ADAL" clId="{7FF6A1E2-43ED-4783-94D9-57A4410A6BAE}" dt="2023-07-27T18:54:48.505" v="1" actId="2696"/>
        <pc:sldMkLst>
          <pc:docMk/>
          <pc:sldMk cId="4255242770" sldId="420"/>
        </pc:sldMkLst>
      </pc:sldChg>
      <pc:sldChg chg="del">
        <pc:chgData name="Stark, Amanda E. (LARC-D206)" userId="10e081e2-c3b3-4f0e-a467-71fda895a808" providerId="ADAL" clId="{7FF6A1E2-43ED-4783-94D9-57A4410A6BAE}" dt="2023-07-27T18:54:51.052" v="2" actId="2696"/>
        <pc:sldMkLst>
          <pc:docMk/>
          <pc:sldMk cId="2389848301" sldId="42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atin typeface="Arial" pitchFamily="-109" charset="0"/>
                <a:ea typeface="+mn-ea"/>
                <a:cs typeface="+mn-cs"/>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ACA82ABD-854F-45EB-89BE-71B69C506A61}" type="datetime1">
              <a:rPr lang="en-US"/>
              <a:pPr/>
              <a:t>7/27/2023</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atin typeface="Arial" pitchFamily="-109"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4876B0B-21A2-4FFE-AF92-B876F4521143}" type="slidenum">
              <a:rPr lang="en-US"/>
              <a:pPr/>
              <a:t>‹#›</a:t>
            </a:fld>
            <a:endParaRPr lang="en-US"/>
          </a:p>
        </p:txBody>
      </p:sp>
    </p:spTree>
    <p:extLst>
      <p:ext uri="{BB962C8B-B14F-4D97-AF65-F5344CB8AC3E}">
        <p14:creationId xmlns:p14="http://schemas.microsoft.com/office/powerpoint/2010/main" val="193208839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a:defRPr sz="1200">
                <a:latin typeface="Calibri" charset="0"/>
              </a:defRPr>
            </a:lvl1pPr>
          </a:lstStyle>
          <a:p>
            <a:fld id="{220D8D88-801D-40F7-87B3-8FD8EE695ACB}" type="datetime1">
              <a:rPr lang="en-US"/>
              <a:pPr/>
              <a:t>7/27/2023</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a:defRPr sz="1200">
                <a:latin typeface="Calibri" charset="0"/>
              </a:defRPr>
            </a:lvl1pPr>
          </a:lstStyle>
          <a:p>
            <a:fld id="{BDBC9C3A-BD29-4D2C-ADC7-DE6572B26BAE}" type="slidenum">
              <a:rPr lang="en-US"/>
              <a:pPr/>
              <a:t>‹#›</a:t>
            </a:fld>
            <a:endParaRPr lang="en-US"/>
          </a:p>
        </p:txBody>
      </p:sp>
    </p:spTree>
    <p:extLst>
      <p:ext uri="{BB962C8B-B14F-4D97-AF65-F5344CB8AC3E}">
        <p14:creationId xmlns:p14="http://schemas.microsoft.com/office/powerpoint/2010/main" val="117495646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ヒラギノ角ゴ Pro W3" pitchFamily="-109" charset="-128"/>
        <a:cs typeface="ヒラギノ角ゴ Pro W3" pitchFamily="-109" charset="-128"/>
      </a:defRPr>
    </a:lvl1pPr>
    <a:lvl2pPr marL="457200" algn="l" rtl="0" eaLnBrk="0" fontAlgn="base" hangingPunct="0">
      <a:spcBef>
        <a:spcPct val="30000"/>
      </a:spcBef>
      <a:spcAft>
        <a:spcPct val="0"/>
      </a:spcAft>
      <a:defRPr sz="1200" kern="1200">
        <a:solidFill>
          <a:schemeClr val="tx1"/>
        </a:solidFill>
        <a:latin typeface="+mn-lt"/>
        <a:ea typeface="ヒラギノ角ゴ Pro W3" pitchFamily="-109"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05" charset="-128"/>
        <a:cs typeface="ＭＳ Ｐゴシック" pitchFamily="-105" charset="-128"/>
      </a:defRPr>
    </a:lvl3pPr>
    <a:lvl4pPr marL="1371600"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4pPr>
    <a:lvl5pPr marL="18288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Amanda</a:t>
            </a:r>
          </a:p>
          <a:p>
            <a:r>
              <a:rPr lang="en-US"/>
              <a:t>Welcome to the NASA Langley Research Center presentation on the use of Windform XT 2.0 for the primary structure of the GPX2 cubesat</a:t>
            </a:r>
          </a:p>
        </p:txBody>
      </p:sp>
      <p:sp>
        <p:nvSpPr>
          <p:cNvPr id="4" name="Slide Number Placeholder 3"/>
          <p:cNvSpPr>
            <a:spLocks noGrp="1"/>
          </p:cNvSpPr>
          <p:nvPr>
            <p:ph type="sldNum" sz="quarter" idx="5"/>
          </p:nvPr>
        </p:nvSpPr>
        <p:spPr/>
        <p:txBody>
          <a:bodyPr/>
          <a:lstStyle/>
          <a:p>
            <a:fld id="{BDBC9C3A-BD29-4D2C-ADC7-DE6572B26BAE}" type="slidenum">
              <a:rPr lang="en-US" smtClean="0"/>
              <a:pPr/>
              <a:t>1</a:t>
            </a:fld>
            <a:endParaRPr lang="en-US"/>
          </a:p>
        </p:txBody>
      </p:sp>
    </p:spTree>
    <p:extLst>
      <p:ext uri="{BB962C8B-B14F-4D97-AF65-F5344CB8AC3E}">
        <p14:creationId xmlns:p14="http://schemas.microsoft.com/office/powerpoint/2010/main" val="4176104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Amanda</a:t>
            </a:r>
          </a:p>
          <a:p>
            <a:r>
              <a:rPr lang="en-US"/>
              <a:t>We will briefly summarize these topics as discussed in our recently released paper by the same title. </a:t>
            </a:r>
          </a:p>
          <a:p>
            <a:endParaRPr lang="en-US"/>
          </a:p>
        </p:txBody>
      </p:sp>
      <p:sp>
        <p:nvSpPr>
          <p:cNvPr id="4" name="Slide Number Placeholder 3"/>
          <p:cNvSpPr>
            <a:spLocks noGrp="1"/>
          </p:cNvSpPr>
          <p:nvPr>
            <p:ph type="sldNum" sz="quarter" idx="5"/>
          </p:nvPr>
        </p:nvSpPr>
        <p:spPr/>
        <p:txBody>
          <a:bodyPr/>
          <a:lstStyle/>
          <a:p>
            <a:fld id="{BDBC9C3A-BD29-4D2C-ADC7-DE6572B26BAE}" type="slidenum">
              <a:rPr lang="en-US" smtClean="0"/>
              <a:pPr/>
              <a:t>2</a:t>
            </a:fld>
            <a:endParaRPr lang="en-US"/>
          </a:p>
        </p:txBody>
      </p:sp>
    </p:spTree>
    <p:extLst>
      <p:ext uri="{BB962C8B-B14F-4D97-AF65-F5344CB8AC3E}">
        <p14:creationId xmlns:p14="http://schemas.microsoft.com/office/powerpoint/2010/main" val="2459628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Amanda</a:t>
            </a:r>
          </a:p>
        </p:txBody>
      </p:sp>
      <p:sp>
        <p:nvSpPr>
          <p:cNvPr id="4" name="Slide Number Placeholder 3"/>
          <p:cNvSpPr>
            <a:spLocks noGrp="1"/>
          </p:cNvSpPr>
          <p:nvPr>
            <p:ph type="sldNum" sz="quarter" idx="5"/>
          </p:nvPr>
        </p:nvSpPr>
        <p:spPr/>
        <p:txBody>
          <a:bodyPr/>
          <a:lstStyle/>
          <a:p>
            <a:fld id="{BDBC9C3A-BD29-4D2C-ADC7-DE6572B26BAE}" type="slidenum">
              <a:rPr lang="en-US" smtClean="0"/>
              <a:pPr/>
              <a:t>3</a:t>
            </a:fld>
            <a:endParaRPr lang="en-US"/>
          </a:p>
        </p:txBody>
      </p:sp>
    </p:spTree>
    <p:extLst>
      <p:ext uri="{BB962C8B-B14F-4D97-AF65-F5344CB8AC3E}">
        <p14:creationId xmlns:p14="http://schemas.microsoft.com/office/powerpoint/2010/main" val="1646118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endParaRPr lang="en-US" sz="1800" b="0" i="0" u="none" strike="noStrike" baseline="0">
              <a:solidFill>
                <a:srgbClr val="000000"/>
              </a:solidFill>
              <a:latin typeface="Times New Roman" panose="02020603050405020304" pitchFamily="18" charset="0"/>
            </a:endParaRPr>
          </a:p>
          <a:p>
            <a:r>
              <a:rPr lang="en-US" sz="1800" b="0" i="0" u="none" strike="noStrike" baseline="0">
                <a:solidFill>
                  <a:srgbClr val="000000"/>
                </a:solidFill>
                <a:latin typeface="Times New Roman" panose="02020603050405020304" pitchFamily="18" charset="0"/>
              </a:rPr>
              <a:t>Andy</a:t>
            </a:r>
          </a:p>
          <a:p>
            <a:r>
              <a:rPr lang="en-US" sz="1800" b="0" i="0" u="none" strike="noStrike" baseline="0">
                <a:solidFill>
                  <a:srgbClr val="000000"/>
                </a:solidFill>
                <a:latin typeface="Times New Roman" panose="02020603050405020304" pitchFamily="18" charset="0"/>
              </a:rPr>
              <a:t>To reduce manufacturing costs and lead times as well as increase design flexibility, the project chose additively manufactured Windform® XT 2.0 as the primary bus material for GPX2. The bus is a two-part, 3D-printed structure consisting of a single-piece, five-walled chassis and single-walled cover. The bus was designed to allow accommodation of the payload electronics stack as well as antennas, receivers, modems and a deployable stabilization boom. </a:t>
            </a:r>
            <a:endParaRPr lang="en-US"/>
          </a:p>
        </p:txBody>
      </p:sp>
      <p:sp>
        <p:nvSpPr>
          <p:cNvPr id="4" name="Slide Number Placeholder 3"/>
          <p:cNvSpPr>
            <a:spLocks noGrp="1"/>
          </p:cNvSpPr>
          <p:nvPr>
            <p:ph type="sldNum" sz="quarter" idx="5"/>
          </p:nvPr>
        </p:nvSpPr>
        <p:spPr/>
        <p:txBody>
          <a:bodyPr/>
          <a:lstStyle/>
          <a:p>
            <a:fld id="{BDBC9C3A-BD29-4D2C-ADC7-DE6572B26BAE}" type="slidenum">
              <a:rPr lang="en-US" smtClean="0"/>
              <a:pPr/>
              <a:t>4</a:t>
            </a:fld>
            <a:endParaRPr lang="en-US"/>
          </a:p>
        </p:txBody>
      </p:sp>
    </p:spTree>
    <p:extLst>
      <p:ext uri="{BB962C8B-B14F-4D97-AF65-F5344CB8AC3E}">
        <p14:creationId xmlns:p14="http://schemas.microsoft.com/office/powerpoint/2010/main" val="25033979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endParaRPr lang="en-US" sz="1800" b="0" i="0" u="none" strike="noStrike" baseline="0">
              <a:solidFill>
                <a:srgbClr val="000000"/>
              </a:solidFill>
              <a:latin typeface="Times New Roman" panose="02020603050405020304" pitchFamily="18" charset="0"/>
            </a:endParaRPr>
          </a:p>
          <a:p>
            <a:r>
              <a:rPr lang="en-US" sz="1800" b="0" i="0" u="none" strike="noStrike" baseline="0">
                <a:solidFill>
                  <a:srgbClr val="000000"/>
                </a:solidFill>
                <a:latin typeface="Times New Roman" panose="02020603050405020304" pitchFamily="18" charset="0"/>
              </a:rPr>
              <a:t>Andy </a:t>
            </a:r>
          </a:p>
          <a:p>
            <a:r>
              <a:rPr lang="en-US" sz="1800" b="0" i="0" u="none" strike="noStrike" baseline="0">
                <a:solidFill>
                  <a:srgbClr val="000000"/>
                </a:solidFill>
                <a:latin typeface="Times New Roman" panose="02020603050405020304" pitchFamily="18" charset="0"/>
              </a:rPr>
              <a:t>There have been reports that Windform XT 2.0 has been used by </a:t>
            </a:r>
            <a:r>
              <a:rPr lang="en-US" sz="1800" b="0" i="0" u="none" strike="noStrike" baseline="0" err="1">
                <a:solidFill>
                  <a:srgbClr val="000000"/>
                </a:solidFill>
                <a:latin typeface="Times New Roman" panose="02020603050405020304" pitchFamily="18" charset="0"/>
              </a:rPr>
              <a:t>SmallSat</a:t>
            </a:r>
            <a:r>
              <a:rPr lang="en-US" sz="1800" b="0" i="0" u="none" strike="noStrike" baseline="0">
                <a:solidFill>
                  <a:srgbClr val="000000"/>
                </a:solidFill>
                <a:latin typeface="Times New Roman" panose="02020603050405020304" pitchFamily="18" charset="0"/>
              </a:rPr>
              <a:t> groups in the past for relatively non-structural components, but GPX2 is the first 3U CubeSat flown (that we’re aware of) to utilize this material to manufacture the primary payload Bus structure. Windform is a selective laser-sintered carbon fiber-filled polyamide that is trademarked by CRP Technology </a:t>
            </a:r>
            <a:r>
              <a:rPr lang="en-US" sz="1800" b="0" i="0" u="none" strike="noStrike" baseline="0" err="1">
                <a:solidFill>
                  <a:srgbClr val="000000"/>
                </a:solidFill>
                <a:latin typeface="Times New Roman" panose="02020603050405020304" pitchFamily="18" charset="0"/>
              </a:rPr>
              <a:t>S.r.l</a:t>
            </a:r>
            <a:r>
              <a:rPr lang="en-US" sz="1800" b="0" i="0" u="none" strike="noStrike" baseline="0">
                <a:solidFill>
                  <a:srgbClr val="000000"/>
                </a:solidFill>
                <a:latin typeface="Times New Roman" panose="02020603050405020304" pitchFamily="18" charset="0"/>
              </a:rPr>
              <a:t>. Similar to most composites and additively manufactured structures, Windform is anisotropic and has a density roughly 40% of that of aluminum. </a:t>
            </a:r>
          </a:p>
        </p:txBody>
      </p:sp>
      <p:sp>
        <p:nvSpPr>
          <p:cNvPr id="4" name="Slide Number Placeholder 3"/>
          <p:cNvSpPr>
            <a:spLocks noGrp="1"/>
          </p:cNvSpPr>
          <p:nvPr>
            <p:ph type="sldNum" sz="quarter" idx="5"/>
          </p:nvPr>
        </p:nvSpPr>
        <p:spPr/>
        <p:txBody>
          <a:bodyPr/>
          <a:lstStyle/>
          <a:p>
            <a:fld id="{BDBC9C3A-BD29-4D2C-ADC7-DE6572B26BAE}" type="slidenum">
              <a:rPr lang="en-US" smtClean="0"/>
              <a:pPr/>
              <a:t>5</a:t>
            </a:fld>
            <a:endParaRPr lang="en-US"/>
          </a:p>
        </p:txBody>
      </p:sp>
    </p:spTree>
    <p:extLst>
      <p:ext uri="{BB962C8B-B14F-4D97-AF65-F5344CB8AC3E}">
        <p14:creationId xmlns:p14="http://schemas.microsoft.com/office/powerpoint/2010/main" val="34466834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800" b="0" i="0" u="none" strike="noStrike" baseline="0">
                <a:solidFill>
                  <a:srgbClr val="000000"/>
                </a:solidFill>
                <a:latin typeface="Times New Roman" panose="02020603050405020304" pitchFamily="18" charset="0"/>
              </a:rPr>
              <a:t>Andy </a:t>
            </a:r>
          </a:p>
          <a:p>
            <a:r>
              <a:rPr lang="en-US" sz="1800" b="0" i="0" u="none" strike="noStrike" baseline="0">
                <a:solidFill>
                  <a:srgbClr val="000000"/>
                </a:solidFill>
                <a:latin typeface="Times New Roman" panose="02020603050405020304" pitchFamily="18" charset="0"/>
              </a:rPr>
              <a:t>The 30cm x 10 x 10 Windform® Bus consists of the Chassis and Cover which contain numerous features that are not possible to create with subtractive manufacturing for monolithic structures. This allowed the GPX2 team to minimize joints and fastening hardware as well as decrease assembly costs. Features that cannot be post-worked to achieve the desired tolerances must take the relatively large AM ranges into account during the design phases. This certainly is important for holes – considering their end roles of course. Holes that are required to have a high accuracy (</a:t>
            </a:r>
            <a:r>
              <a:rPr lang="en-US" sz="1800" b="0" i="0" u="none" strike="noStrike" baseline="0" err="1">
                <a:solidFill>
                  <a:srgbClr val="000000"/>
                </a:solidFill>
                <a:latin typeface="Times New Roman" panose="02020603050405020304" pitchFamily="18" charset="0"/>
              </a:rPr>
              <a:t>ie</a:t>
            </a:r>
            <a:r>
              <a:rPr lang="en-US" sz="1800" b="0" i="0" u="none" strike="noStrike" baseline="0">
                <a:solidFill>
                  <a:srgbClr val="000000"/>
                </a:solidFill>
                <a:latin typeface="Times New Roman" panose="02020603050405020304" pitchFamily="18" charset="0"/>
              </a:rPr>
              <a:t>, to be tapped, fastener through-holes) should be designed slightly undersized with final sizing achieved after printing. The GPX2 Bus contains 60 holes that were designed to be tapped for Helicoils. These small hole sizes ranged from #1 up to M3. Inherently, AM can produce voids within the structure, so some type of Non destructive evaluation should be considered along with mismatches in the coefficient of thermal expansion for joints of different materials.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baseline="0">
                <a:solidFill>
                  <a:srgbClr val="000000"/>
                </a:solidFill>
                <a:latin typeface="Times New Roman" panose="02020603050405020304" pitchFamily="18" charset="0"/>
              </a:rPr>
              <a:t>Launch loads and on-orbit environments drive most of the mechanical and structural requirements of a spacecraft and the launch loads can vary between different launch vehicles. The GPX2 spacecraft flew up to its 500km orbit at just over half of the launch provider’s weight limit and adhered to outgassing and space debris requirements. </a:t>
            </a:r>
            <a:endParaRPr lang="en-US"/>
          </a:p>
          <a:p>
            <a:endParaRPr lang="en-US"/>
          </a:p>
        </p:txBody>
      </p:sp>
      <p:sp>
        <p:nvSpPr>
          <p:cNvPr id="4" name="Slide Number Placeholder 3"/>
          <p:cNvSpPr>
            <a:spLocks noGrp="1"/>
          </p:cNvSpPr>
          <p:nvPr>
            <p:ph type="sldNum" sz="quarter" idx="5"/>
          </p:nvPr>
        </p:nvSpPr>
        <p:spPr/>
        <p:txBody>
          <a:bodyPr/>
          <a:lstStyle/>
          <a:p>
            <a:fld id="{BDBC9C3A-BD29-4D2C-ADC7-DE6572B26BAE}" type="slidenum">
              <a:rPr lang="en-US" smtClean="0"/>
              <a:pPr/>
              <a:t>6</a:t>
            </a:fld>
            <a:endParaRPr lang="en-US"/>
          </a:p>
        </p:txBody>
      </p:sp>
    </p:spTree>
    <p:extLst>
      <p:ext uri="{BB962C8B-B14F-4D97-AF65-F5344CB8AC3E}">
        <p14:creationId xmlns:p14="http://schemas.microsoft.com/office/powerpoint/2010/main" val="10123377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Andy</a:t>
            </a:r>
          </a:p>
          <a:p>
            <a:r>
              <a:rPr lang="en-US"/>
              <a:t>A finite element model was created to analyze modal response, stresses for quasi-static, random vibe, acoustic environmental, shock and fastener pull-out. </a:t>
            </a:r>
            <a:r>
              <a:rPr lang="en-US" err="1"/>
              <a:t>Patran</a:t>
            </a:r>
            <a:r>
              <a:rPr lang="en-US"/>
              <a:t> and NASTRAN were used to model, mesh and analyze. The values for the lowest strength direction were used to conservatively calculate margins in all axes. There were slight negative margins in fasteners for the initial design of the electronic stack interface with the Chassis. This led to a redesign of that joint and motivated the team to conduct helical insert pull-out tests in </a:t>
            </a:r>
            <a:r>
              <a:rPr lang="en-US" err="1"/>
              <a:t>WindForm</a:t>
            </a:r>
            <a:r>
              <a:rPr lang="en-US"/>
              <a:t> coupons. An EDU qual. vibe test was also conducted using dummy masses for the mass-significant components. The results of these tests vastly increased confidence of the electronic stack joint design. </a:t>
            </a:r>
          </a:p>
          <a:p>
            <a:r>
              <a:rPr lang="en-US"/>
              <a:t>Modal analysis results were considered from 20 to 2150 Hz. The first mode was much higher than the GEVS standard requirement for a minimum of 70 Hz. </a:t>
            </a:r>
          </a:p>
          <a:p>
            <a:endParaRPr lang="en-US"/>
          </a:p>
        </p:txBody>
      </p:sp>
      <p:sp>
        <p:nvSpPr>
          <p:cNvPr id="4" name="Slide Number Placeholder 3"/>
          <p:cNvSpPr>
            <a:spLocks noGrp="1"/>
          </p:cNvSpPr>
          <p:nvPr>
            <p:ph type="sldNum" sz="quarter" idx="5"/>
          </p:nvPr>
        </p:nvSpPr>
        <p:spPr/>
        <p:txBody>
          <a:bodyPr/>
          <a:lstStyle/>
          <a:p>
            <a:fld id="{BDBC9C3A-BD29-4D2C-ADC7-DE6572B26BAE}" type="slidenum">
              <a:rPr lang="en-US" smtClean="0"/>
              <a:pPr/>
              <a:t>7</a:t>
            </a:fld>
            <a:endParaRPr lang="en-US"/>
          </a:p>
        </p:txBody>
      </p:sp>
    </p:spTree>
    <p:extLst>
      <p:ext uri="{BB962C8B-B14F-4D97-AF65-F5344CB8AC3E}">
        <p14:creationId xmlns:p14="http://schemas.microsoft.com/office/powerpoint/2010/main" val="20793412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Amanda</a:t>
            </a:r>
          </a:p>
          <a:p>
            <a:r>
              <a:rPr lang="en-US" err="1"/>
              <a:t>CRTech’s</a:t>
            </a:r>
            <a:r>
              <a:rPr lang="en-US"/>
              <a:t> Thermal Desktop was used to create and analyze our thermal model, which involved breaking the CAD model down into simplified geometric shapes in SpaceClaim with mathematical expressions, or node sets, used as the physical connection points. This was exceptionally difficult to do since the bus components were designed to accommodate the non-structural elements and had different wall thicknesses. Then the full structure was imported into Thermal Desktop. This allowed for additional simplification as well as the inclusion of material properties. </a:t>
            </a:r>
          </a:p>
        </p:txBody>
      </p:sp>
      <p:sp>
        <p:nvSpPr>
          <p:cNvPr id="4" name="Slide Number Placeholder 3"/>
          <p:cNvSpPr>
            <a:spLocks noGrp="1"/>
          </p:cNvSpPr>
          <p:nvPr>
            <p:ph type="sldNum" sz="quarter" idx="5"/>
          </p:nvPr>
        </p:nvSpPr>
        <p:spPr/>
        <p:txBody>
          <a:bodyPr/>
          <a:lstStyle/>
          <a:p>
            <a:fld id="{BDBC9C3A-BD29-4D2C-ADC7-DE6572B26BAE}" type="slidenum">
              <a:rPr lang="en-US" smtClean="0"/>
              <a:pPr/>
              <a:t>8</a:t>
            </a:fld>
            <a:endParaRPr lang="en-US"/>
          </a:p>
        </p:txBody>
      </p:sp>
    </p:spTree>
    <p:extLst>
      <p:ext uri="{BB962C8B-B14F-4D97-AF65-F5344CB8AC3E}">
        <p14:creationId xmlns:p14="http://schemas.microsoft.com/office/powerpoint/2010/main" val="2062657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Amanda</a:t>
            </a:r>
          </a:p>
          <a:p>
            <a:r>
              <a:rPr lang="en-US"/>
              <a:t>Thermal Desktop also provides orbit parameters to be established so that the space environment can be included in the thermal analysis work. The cold case orbit is included here and viewed from the sun. Several different power cases were included and allowed the mission to be broken into shorter analysis cases. Once completed the temperature predictions were evaluated and thermal gradients in the bus components could be observed. This thermal model was used to identify max and min predicted temperatures for the full system, identify potential operational temperatures for electronic components, identify locations for flight thermistors on the bus components, and design a thermal vacuum test. </a:t>
            </a:r>
          </a:p>
        </p:txBody>
      </p:sp>
      <p:sp>
        <p:nvSpPr>
          <p:cNvPr id="4" name="Slide Number Placeholder 3"/>
          <p:cNvSpPr>
            <a:spLocks noGrp="1"/>
          </p:cNvSpPr>
          <p:nvPr>
            <p:ph type="sldNum" sz="quarter" idx="5"/>
          </p:nvPr>
        </p:nvSpPr>
        <p:spPr/>
        <p:txBody>
          <a:bodyPr/>
          <a:lstStyle/>
          <a:p>
            <a:fld id="{BDBC9C3A-BD29-4D2C-ADC7-DE6572B26BAE}" type="slidenum">
              <a:rPr lang="en-US" smtClean="0"/>
              <a:pPr/>
              <a:t>9</a:t>
            </a:fld>
            <a:endParaRPr lang="en-US"/>
          </a:p>
        </p:txBody>
      </p:sp>
    </p:spTree>
    <p:extLst>
      <p:ext uri="{BB962C8B-B14F-4D97-AF65-F5344CB8AC3E}">
        <p14:creationId xmlns:p14="http://schemas.microsoft.com/office/powerpoint/2010/main" val="1109943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Amanda</a:t>
            </a:r>
          </a:p>
          <a:p>
            <a:r>
              <a:rPr lang="en-US"/>
              <a:t>The full spacecraft went through both thermal Vacuum and vibe testing. One aspect of the vibe campaign, unrealized, was that while the EDU unit accommodated accelerometers within the bus, the flight unit would only allow for external placements. </a:t>
            </a:r>
          </a:p>
          <a:p>
            <a:r>
              <a:rPr lang="en-US"/>
              <a:t>The thermal vacuum test was to validate the workmanship and thermally stress the full system. With the external surface of the spacecraft covered with solar panels there was no space for test TC application during setup. Test TCs were placed on all electronic components and on the test fixture. It was observed that the spacecraft rate of change was much slower than the chamber settings and were slower than the predictions even with the test fixture being designed to help with thermal paths. For each test the bus was visually inspected and there was no visual issues found. For the TVAC test the performance for the full system was validated. </a:t>
            </a:r>
          </a:p>
        </p:txBody>
      </p:sp>
      <p:sp>
        <p:nvSpPr>
          <p:cNvPr id="4" name="Slide Number Placeholder 3"/>
          <p:cNvSpPr>
            <a:spLocks noGrp="1"/>
          </p:cNvSpPr>
          <p:nvPr>
            <p:ph type="sldNum" sz="quarter" idx="5"/>
          </p:nvPr>
        </p:nvSpPr>
        <p:spPr/>
        <p:txBody>
          <a:bodyPr/>
          <a:lstStyle/>
          <a:p>
            <a:fld id="{BDBC9C3A-BD29-4D2C-ADC7-DE6572B26BAE}" type="slidenum">
              <a:rPr lang="en-US" smtClean="0"/>
              <a:pPr/>
              <a:t>10</a:t>
            </a:fld>
            <a:endParaRPr lang="en-US"/>
          </a:p>
        </p:txBody>
      </p:sp>
    </p:spTree>
    <p:extLst>
      <p:ext uri="{BB962C8B-B14F-4D97-AF65-F5344CB8AC3E}">
        <p14:creationId xmlns:p14="http://schemas.microsoft.com/office/powerpoint/2010/main" val="10672509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were three tests that were done specifically for Windform. </a:t>
            </a:r>
          </a:p>
          <a:p>
            <a:r>
              <a:rPr lang="en-US"/>
              <a:t>One was a CT scan of the bus components, the second was an adhesive study, and the third was a fastener pull-out. </a:t>
            </a:r>
          </a:p>
          <a:p>
            <a:r>
              <a:rPr lang="en-US"/>
              <a:t>Our CT scan was looking to see if there were anomalies in the print process that may cause issues during the mission. </a:t>
            </a:r>
          </a:p>
          <a:p>
            <a:r>
              <a:rPr lang="en-US"/>
              <a:t>The adhesive study was conducted to verify that we were using adequate epoxy to stake our fasteners since there was some concern about how strong the adhesive bonds would be.  </a:t>
            </a:r>
          </a:p>
          <a:p>
            <a:r>
              <a:rPr lang="en-US"/>
              <a:t>Our fastener pull out test focused on the helical inserts and verified that they would not pull-out during launch and transit. </a:t>
            </a:r>
          </a:p>
        </p:txBody>
      </p:sp>
      <p:sp>
        <p:nvSpPr>
          <p:cNvPr id="4" name="Slide Number Placeholder 3"/>
          <p:cNvSpPr>
            <a:spLocks noGrp="1"/>
          </p:cNvSpPr>
          <p:nvPr>
            <p:ph type="sldNum" sz="quarter" idx="5"/>
          </p:nvPr>
        </p:nvSpPr>
        <p:spPr/>
        <p:txBody>
          <a:bodyPr/>
          <a:lstStyle/>
          <a:p>
            <a:fld id="{BDBC9C3A-BD29-4D2C-ADC7-DE6572B26BAE}" type="slidenum">
              <a:rPr lang="en-US" smtClean="0"/>
              <a:pPr/>
              <a:t>11</a:t>
            </a:fld>
            <a:endParaRPr lang="en-US"/>
          </a:p>
        </p:txBody>
      </p:sp>
    </p:spTree>
    <p:extLst>
      <p:ext uri="{BB962C8B-B14F-4D97-AF65-F5344CB8AC3E}">
        <p14:creationId xmlns:p14="http://schemas.microsoft.com/office/powerpoint/2010/main" val="38292650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Amanda</a:t>
            </a:r>
          </a:p>
          <a:p>
            <a:r>
              <a:rPr lang="en-US"/>
              <a:t>GPX2 was a project with a very small team of engineers and part of its goal was to see how adequate such a team would be to design, build, test, and launch a 3U cube sat. </a:t>
            </a:r>
          </a:p>
          <a:p>
            <a:r>
              <a:rPr lang="en-US"/>
              <a:t>Lessons learned were captured and documented in Langley’s Knowledge Management system and we wanted to share a few of them related to using a 3D printed material. </a:t>
            </a:r>
          </a:p>
          <a:p>
            <a:pPr marL="171450" indent="-171450">
              <a:buFont typeface="Arial" panose="020B0604020202020204" pitchFamily="34" charset="0"/>
              <a:buChar char="•"/>
            </a:pPr>
            <a:r>
              <a:rPr lang="en-US"/>
              <a:t>The CTE mismatch between the aluminum rails and Windform did seem to cause a loss of preload in the fasteners and if we are to do it again, we would consider sliding attachments where CTE mismatch could be a design issue. </a:t>
            </a:r>
          </a:p>
          <a:p>
            <a:pPr marL="171450" indent="-171450">
              <a:buFont typeface="Arial" panose="020B0604020202020204" pitchFamily="34" charset="0"/>
              <a:buChar char="•"/>
            </a:pPr>
            <a:r>
              <a:rPr lang="en-US"/>
              <a:t>Regarding torque measurements, establish a torque/retorque schedule where polymetric components are involved, with a coupon test series. </a:t>
            </a:r>
          </a:p>
          <a:p>
            <a:pPr marL="628650" lvl="1" indent="-171450">
              <a:buFont typeface="Arial" panose="020B0604020202020204" pitchFamily="34" charset="0"/>
              <a:buChar char="•"/>
            </a:pPr>
            <a:r>
              <a:rPr lang="en-US"/>
              <a:t>Additionally, running torque should be measured for small tapped holes in metals.</a:t>
            </a:r>
          </a:p>
          <a:p>
            <a:pPr marL="171450" indent="-171450">
              <a:buFont typeface="Arial" panose="020B0604020202020204" pitchFamily="34" charset="0"/>
              <a:buChar char="•"/>
            </a:pPr>
            <a:r>
              <a:rPr lang="en-US"/>
              <a:t>Finally, a fit check was performed where GPX2 did not fit in the flight deployer as it had in the test deployer. Rail to rail geometric requirements were defined and not explicitly measured.  </a:t>
            </a:r>
          </a:p>
          <a:p>
            <a:pPr marL="628650" lvl="1" indent="-171450">
              <a:buFont typeface="Arial" panose="020B0604020202020204" pitchFamily="34" charset="0"/>
              <a:buChar char="•"/>
            </a:pPr>
            <a:r>
              <a:rPr lang="en-US"/>
              <a:t>Perform flight unit measurements as soon as possible. </a:t>
            </a:r>
          </a:p>
        </p:txBody>
      </p:sp>
      <p:sp>
        <p:nvSpPr>
          <p:cNvPr id="4" name="Slide Number Placeholder 3"/>
          <p:cNvSpPr>
            <a:spLocks noGrp="1"/>
          </p:cNvSpPr>
          <p:nvPr>
            <p:ph type="sldNum" sz="quarter" idx="5"/>
          </p:nvPr>
        </p:nvSpPr>
        <p:spPr/>
        <p:txBody>
          <a:bodyPr/>
          <a:lstStyle/>
          <a:p>
            <a:fld id="{BDBC9C3A-BD29-4D2C-ADC7-DE6572B26BAE}" type="slidenum">
              <a:rPr lang="en-US" smtClean="0"/>
              <a:pPr/>
              <a:t>12</a:t>
            </a:fld>
            <a:endParaRPr lang="en-US"/>
          </a:p>
        </p:txBody>
      </p:sp>
    </p:spTree>
    <p:extLst>
      <p:ext uri="{BB962C8B-B14F-4D97-AF65-F5344CB8AC3E}">
        <p14:creationId xmlns:p14="http://schemas.microsoft.com/office/powerpoint/2010/main" val="12625917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Amanda</a:t>
            </a:r>
          </a:p>
          <a:p>
            <a:r>
              <a:rPr lang="en-US"/>
              <a:t>GPX2 validated application of Windform for the primary structure of a 3U cubesat, which provided design flexibility, potential mass reduction – at least compared to an impossibly identical aluminum bus, and certainly reduced production time. Thorough lessons learned were documented and presented for the benefit of future missions. </a:t>
            </a:r>
          </a:p>
          <a:p>
            <a:endParaRPr lang="en-US"/>
          </a:p>
          <a:p>
            <a:r>
              <a:rPr lang="en-US"/>
              <a:t>Questions and comments are welcome now or while the two of us are here for the remainder of the conference. </a:t>
            </a:r>
          </a:p>
        </p:txBody>
      </p:sp>
      <p:sp>
        <p:nvSpPr>
          <p:cNvPr id="4" name="Slide Number Placeholder 3"/>
          <p:cNvSpPr>
            <a:spLocks noGrp="1"/>
          </p:cNvSpPr>
          <p:nvPr>
            <p:ph type="sldNum" sz="quarter" idx="5"/>
          </p:nvPr>
        </p:nvSpPr>
        <p:spPr/>
        <p:txBody>
          <a:bodyPr/>
          <a:lstStyle/>
          <a:p>
            <a:fld id="{BDBC9C3A-BD29-4D2C-ADC7-DE6572B26BAE}" type="slidenum">
              <a:rPr lang="en-US" smtClean="0"/>
              <a:pPr/>
              <a:t>13</a:t>
            </a:fld>
            <a:endParaRPr lang="en-US"/>
          </a:p>
        </p:txBody>
      </p:sp>
    </p:spTree>
    <p:extLst>
      <p:ext uri="{BB962C8B-B14F-4D97-AF65-F5344CB8AC3E}">
        <p14:creationId xmlns:p14="http://schemas.microsoft.com/office/powerpoint/2010/main" val="1063814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algn="l"/>
            <a:endParaRPr lang="en-US" sz="1800" b="0" i="0" u="none" strike="noStrike" baseline="0">
              <a:solidFill>
                <a:srgbClr val="000000"/>
              </a:solidFill>
              <a:latin typeface="Times New Roman" panose="02020603050405020304" pitchFamily="18" charset="0"/>
            </a:endParaRPr>
          </a:p>
          <a:p>
            <a:r>
              <a:rPr lang="en-US" sz="1800" b="0" i="0" u="none" strike="noStrike" baseline="0">
                <a:solidFill>
                  <a:srgbClr val="000000"/>
                </a:solidFill>
                <a:latin typeface="Times New Roman" panose="02020603050405020304" pitchFamily="18" charset="0"/>
              </a:rPr>
              <a:t>Andy </a:t>
            </a:r>
          </a:p>
          <a:p>
            <a:r>
              <a:rPr lang="en-US" sz="1800" b="0" i="0" u="none" strike="noStrike" baseline="0">
                <a:solidFill>
                  <a:srgbClr val="000000"/>
                </a:solidFill>
                <a:latin typeface="Times New Roman" panose="02020603050405020304" pitchFamily="18" charset="0"/>
              </a:rPr>
              <a:t>There have been reports that Windform XT 2.0 has been used by </a:t>
            </a:r>
            <a:r>
              <a:rPr lang="en-US" sz="1800" b="0" i="0" u="none" strike="noStrike" baseline="0" err="1">
                <a:solidFill>
                  <a:srgbClr val="000000"/>
                </a:solidFill>
                <a:latin typeface="Times New Roman" panose="02020603050405020304" pitchFamily="18" charset="0"/>
              </a:rPr>
              <a:t>SmallSat</a:t>
            </a:r>
            <a:r>
              <a:rPr lang="en-US" sz="1800" b="0" i="0" u="none" strike="noStrike" baseline="0">
                <a:solidFill>
                  <a:srgbClr val="000000"/>
                </a:solidFill>
                <a:latin typeface="Times New Roman" panose="02020603050405020304" pitchFamily="18" charset="0"/>
              </a:rPr>
              <a:t> groups in the past for relatively non-structural components, but GPX2 is the first CubeSat flown by NASA Langley to utilize this material to manufacture the primary payload Bus structure. Windform is a selective laser-sintered carbon fiber-filled polyamide that is trademarked by CRP Technology </a:t>
            </a:r>
            <a:r>
              <a:rPr lang="en-US" sz="1800" b="0" i="0" u="none" strike="noStrike" baseline="0" err="1">
                <a:solidFill>
                  <a:srgbClr val="000000"/>
                </a:solidFill>
                <a:latin typeface="Times New Roman" panose="02020603050405020304" pitchFamily="18" charset="0"/>
              </a:rPr>
              <a:t>S.r.l</a:t>
            </a:r>
            <a:r>
              <a:rPr lang="en-US" sz="1800" b="0" i="0" u="none" strike="noStrike" baseline="0">
                <a:solidFill>
                  <a:srgbClr val="000000"/>
                </a:solidFill>
                <a:latin typeface="Times New Roman" panose="02020603050405020304" pitchFamily="18" charset="0"/>
              </a:rPr>
              <a:t>. Similar to most composites and additively manufactured structures, Windform is anisotropic. It has a density roughly 40% of that of aluminum. Launch loads and on-orbit environments drive most of the mechanical and structural requirements of a spacecraft and the launch loads can vary between different launch vehicles. The GPX2 spacecraft flew up to its 500km orbit at just over half of the launch provider’s weight limit and adhered to outgassing and space debris requirements. Values for thermal conductivity, optical emittance and absorption are presented here as well. </a:t>
            </a:r>
            <a:endParaRPr lang="en-US"/>
          </a:p>
        </p:txBody>
      </p:sp>
      <p:sp>
        <p:nvSpPr>
          <p:cNvPr id="4" name="Slide Number Placeholder 3"/>
          <p:cNvSpPr>
            <a:spLocks noGrp="1"/>
          </p:cNvSpPr>
          <p:nvPr>
            <p:ph type="sldNum" sz="quarter" idx="5"/>
          </p:nvPr>
        </p:nvSpPr>
        <p:spPr/>
        <p:txBody>
          <a:bodyPr/>
          <a:lstStyle/>
          <a:p>
            <a:fld id="{BDBC9C3A-BD29-4D2C-ADC7-DE6572B26BAE}" type="slidenum">
              <a:rPr lang="en-US" smtClean="0"/>
              <a:pPr/>
              <a:t>15</a:t>
            </a:fld>
            <a:endParaRPr lang="en-US"/>
          </a:p>
        </p:txBody>
      </p:sp>
    </p:spTree>
    <p:extLst>
      <p:ext uri="{BB962C8B-B14F-4D97-AF65-F5344CB8AC3E}">
        <p14:creationId xmlns:p14="http://schemas.microsoft.com/office/powerpoint/2010/main" val="37578253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descr="ED_PPT_Template_Cover_Image_Apr2014.jpg">
            <a:extLst>
              <a:ext uri="{FF2B5EF4-FFF2-40B4-BE49-F238E27FC236}">
                <a16:creationId xmlns:a16="http://schemas.microsoft.com/office/drawing/2014/main" id="{0DFF321E-B72E-489D-82F7-7471C95DA47F}"/>
              </a:ext>
            </a:extLst>
          </p:cNvPr>
          <p:cNvPicPr>
            <a:picLocks noChangeAspect="1"/>
          </p:cNvPicPr>
          <p:nvPr userDrawn="1"/>
        </p:nvPicPr>
        <p:blipFill rotWithShape="1">
          <a:blip r:embed="rId2">
            <a:extLst>
              <a:ext uri="{28A0092B-C50C-407E-A947-70E740481C1C}">
                <a14:useLocalDpi xmlns:a14="http://schemas.microsoft.com/office/drawing/2010/main"/>
              </a:ext>
            </a:extLst>
          </a:blip>
          <a:srcRect r="32368"/>
          <a:stretch/>
        </p:blipFill>
        <p:spPr>
          <a:xfrm>
            <a:off x="0" y="0"/>
            <a:ext cx="6184232" cy="6858000"/>
          </a:xfrm>
          <a:prstGeom prst="rect">
            <a:avLst/>
          </a:prstGeom>
        </p:spPr>
      </p:pic>
      <p:pic>
        <p:nvPicPr>
          <p:cNvPr id="5" name="Picture 4" descr="ED_PPT_Template_Cover_Image_Apr2014.jpg">
            <a:extLst>
              <a:ext uri="{FF2B5EF4-FFF2-40B4-BE49-F238E27FC236}">
                <a16:creationId xmlns:a16="http://schemas.microsoft.com/office/drawing/2014/main" id="{7F6CD40F-AE82-484D-A49F-BA9080A6DEF6}"/>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67851"/>
          <a:stretch/>
        </p:blipFill>
        <p:spPr>
          <a:xfrm>
            <a:off x="9252284" y="0"/>
            <a:ext cx="2939716"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Slide Number Placeholder 5"/>
          <p:cNvSpPr txBox="1">
            <a:spLocks/>
          </p:cNvSpPr>
          <p:nvPr userDrawn="1"/>
        </p:nvSpPr>
        <p:spPr>
          <a:xfrm>
            <a:off x="9243484" y="6627813"/>
            <a:ext cx="2844800" cy="228600"/>
          </a:xfrm>
          <a:prstGeom prst="rect">
            <a:avLst/>
          </a:prstGeom>
        </p:spPr>
        <p:txBody>
          <a:bodyPr anchor="ctr"/>
          <a:lstStyle/>
          <a:p>
            <a:pPr algn="r"/>
            <a:fld id="{0C8379FD-C5FE-4DDB-AAFA-1F3AE98541C1}" type="slidenum">
              <a:rPr lang="en-US" sz="1000">
                <a:solidFill>
                  <a:srgbClr val="000000"/>
                </a:solidFill>
                <a:latin typeface="Calibri" charset="0"/>
              </a:rPr>
              <a:pPr algn="r"/>
              <a:t>‹#›</a:t>
            </a:fld>
            <a:endParaRPr lang="en-US" sz="1000">
              <a:solidFill>
                <a:srgbClr val="000000"/>
              </a:solidFill>
              <a:latin typeface="Calibri" charset="0"/>
            </a:endParaRPr>
          </a:p>
        </p:txBody>
      </p:sp>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000090"/>
                </a:solidFill>
              </a:defRPr>
            </a:lvl1pPr>
          </a:lstStyle>
          <a:p>
            <a:r>
              <a:rPr lang="en-US"/>
              <a:t>Click to edit Master title style</a:t>
            </a:r>
          </a:p>
        </p:txBody>
      </p:sp>
      <p:sp>
        <p:nvSpPr>
          <p:cNvPr id="3" name="Text Placeholder 2"/>
          <p:cNvSpPr>
            <a:spLocks noGrp="1"/>
          </p:cNvSpPr>
          <p:nvPr>
            <p:ph type="body" idx="1"/>
          </p:nvPr>
        </p:nvSpPr>
        <p:spPr>
          <a:xfrm>
            <a:off x="963084" y="3753854"/>
            <a:ext cx="10363200" cy="65304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Date Placeholder 3">
            <a:extLst>
              <a:ext uri="{FF2B5EF4-FFF2-40B4-BE49-F238E27FC236}">
                <a16:creationId xmlns:a16="http://schemas.microsoft.com/office/drawing/2014/main" id="{EC85C0B7-3DB5-41FD-828D-9292802708B4}"/>
              </a:ext>
            </a:extLst>
          </p:cNvPr>
          <p:cNvSpPr txBox="1">
            <a:spLocks/>
          </p:cNvSpPr>
          <p:nvPr userDrawn="1"/>
        </p:nvSpPr>
        <p:spPr>
          <a:xfrm>
            <a:off x="99484" y="6627813"/>
            <a:ext cx="2844800" cy="228600"/>
          </a:xfrm>
          <a:prstGeom prst="rect">
            <a:avLst/>
          </a:prstGeom>
        </p:spPr>
        <p:txBody>
          <a:bodyPr anchor="ctr"/>
          <a:lstStyle/>
          <a:p>
            <a:r>
              <a:rPr lang="en-US" sz="1000">
                <a:solidFill>
                  <a:srgbClr val="000000"/>
                </a:solidFill>
                <a:latin typeface="Calibri" charset="0"/>
              </a:rPr>
              <a:t>August 06, 2023</a:t>
            </a:r>
          </a:p>
        </p:txBody>
      </p:sp>
      <p:sp>
        <p:nvSpPr>
          <p:cNvPr id="9" name="Footer Placeholder 4">
            <a:extLst>
              <a:ext uri="{FF2B5EF4-FFF2-40B4-BE49-F238E27FC236}">
                <a16:creationId xmlns:a16="http://schemas.microsoft.com/office/drawing/2014/main" id="{B289026F-754B-48CE-88AC-0DD23AFE29C9}"/>
              </a:ext>
            </a:extLst>
          </p:cNvPr>
          <p:cNvSpPr txBox="1">
            <a:spLocks/>
          </p:cNvSpPr>
          <p:nvPr userDrawn="1"/>
        </p:nvSpPr>
        <p:spPr>
          <a:xfrm>
            <a:off x="4163484" y="6627813"/>
            <a:ext cx="3860800" cy="228600"/>
          </a:xfrm>
          <a:prstGeom prst="rect">
            <a:avLst/>
          </a:prstGeom>
        </p:spPr>
        <p:txBody>
          <a:bodyPr anchor="ctr"/>
          <a:lstStyle/>
          <a:p>
            <a:pPr algn="ctr"/>
            <a:r>
              <a:rPr lang="en-US" sz="1000">
                <a:solidFill>
                  <a:srgbClr val="898989"/>
                </a:solidFill>
                <a:latin typeface="Calibri" charset="0"/>
              </a:rPr>
              <a:t>GPX2 </a:t>
            </a:r>
            <a:r>
              <a:rPr lang="en-US" sz="1000" err="1">
                <a:solidFill>
                  <a:srgbClr val="898989"/>
                </a:solidFill>
                <a:latin typeface="Calibri" charset="0"/>
              </a:rPr>
              <a:t>SmallSat</a:t>
            </a:r>
            <a:r>
              <a:rPr lang="en-US" sz="1000">
                <a:solidFill>
                  <a:srgbClr val="898989"/>
                </a:solidFill>
                <a:latin typeface="Calibri" charset="0"/>
              </a:rPr>
              <a:t> 2023</a:t>
            </a:r>
          </a:p>
        </p:txBody>
      </p:sp>
      <p:pic>
        <p:nvPicPr>
          <p:cNvPr id="10" name="Picture 9">
            <a:extLst>
              <a:ext uri="{FF2B5EF4-FFF2-40B4-BE49-F238E27FC236}">
                <a16:creationId xmlns:a16="http://schemas.microsoft.com/office/drawing/2014/main" id="{957072C1-E517-4146-87A7-7C9A731288BE}"/>
              </a:ext>
            </a:extLst>
          </p:cNvPr>
          <p:cNvPicPr/>
          <p:nvPr userDrawn="1"/>
        </p:nvPicPr>
        <p:blipFill>
          <a:blip r:embed="rId2" cstate="print">
            <a:extLst>
              <a:ext uri="{28A0092B-C50C-407E-A947-70E740481C1C}">
                <a14:useLocalDpi xmlns:a14="http://schemas.microsoft.com/office/drawing/2010/main" val="0"/>
              </a:ext>
            </a:extLst>
          </a:blip>
          <a:stretch>
            <a:fillRect/>
          </a:stretch>
        </p:blipFill>
        <p:spPr>
          <a:xfrm>
            <a:off x="4355732" y="625050"/>
            <a:ext cx="3745230" cy="2699385"/>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txBox="1">
            <a:spLocks/>
          </p:cNvSpPr>
          <p:nvPr userDrawn="1"/>
        </p:nvSpPr>
        <p:spPr>
          <a:xfrm>
            <a:off x="99484" y="6627813"/>
            <a:ext cx="2844800" cy="228600"/>
          </a:xfrm>
          <a:prstGeom prst="rect">
            <a:avLst/>
          </a:prstGeom>
        </p:spPr>
        <p:txBody>
          <a:bodyPr anchor="ctr"/>
          <a:lstStyle/>
          <a:p>
            <a:r>
              <a:rPr lang="en-US" sz="1000">
                <a:solidFill>
                  <a:srgbClr val="000000"/>
                </a:solidFill>
                <a:latin typeface="Calibri" charset="0"/>
              </a:rPr>
              <a:t>August 06, 2022</a:t>
            </a:r>
          </a:p>
        </p:txBody>
      </p:sp>
      <p:sp>
        <p:nvSpPr>
          <p:cNvPr id="5" name="Footer Placeholder 4"/>
          <p:cNvSpPr txBox="1">
            <a:spLocks/>
          </p:cNvSpPr>
          <p:nvPr userDrawn="1"/>
        </p:nvSpPr>
        <p:spPr>
          <a:xfrm>
            <a:off x="4163484" y="6627813"/>
            <a:ext cx="3860800" cy="228600"/>
          </a:xfrm>
          <a:prstGeom prst="rect">
            <a:avLst/>
          </a:prstGeom>
        </p:spPr>
        <p:txBody>
          <a:bodyPr anchor="ctr"/>
          <a:lstStyle/>
          <a:p>
            <a:pPr algn="ctr"/>
            <a:r>
              <a:rPr lang="en-US" sz="1000">
                <a:solidFill>
                  <a:srgbClr val="898989"/>
                </a:solidFill>
                <a:latin typeface="Calibri" charset="0"/>
              </a:rPr>
              <a:t>GPX2 </a:t>
            </a:r>
            <a:r>
              <a:rPr lang="en-US" sz="1000" err="1">
                <a:solidFill>
                  <a:srgbClr val="898989"/>
                </a:solidFill>
                <a:latin typeface="Calibri" charset="0"/>
              </a:rPr>
              <a:t>SmallSat</a:t>
            </a:r>
            <a:r>
              <a:rPr lang="en-US" sz="1000">
                <a:solidFill>
                  <a:srgbClr val="898989"/>
                </a:solidFill>
                <a:latin typeface="Calibri" charset="0"/>
              </a:rPr>
              <a:t> 2023</a:t>
            </a:r>
          </a:p>
        </p:txBody>
      </p:sp>
      <p:sp>
        <p:nvSpPr>
          <p:cNvPr id="6" name="Slide Number Placeholder 5"/>
          <p:cNvSpPr txBox="1">
            <a:spLocks/>
          </p:cNvSpPr>
          <p:nvPr userDrawn="1"/>
        </p:nvSpPr>
        <p:spPr>
          <a:xfrm>
            <a:off x="9243484" y="6627813"/>
            <a:ext cx="2844800" cy="228600"/>
          </a:xfrm>
          <a:prstGeom prst="rect">
            <a:avLst/>
          </a:prstGeom>
        </p:spPr>
        <p:txBody>
          <a:bodyPr anchor="ctr"/>
          <a:lstStyle/>
          <a:p>
            <a:pPr algn="r"/>
            <a:fld id="{744C59DE-4FA3-4E4C-97B3-4BF4A11E27FD}" type="slidenum">
              <a:rPr lang="en-US" sz="1000">
                <a:solidFill>
                  <a:srgbClr val="000000"/>
                </a:solidFill>
                <a:latin typeface="Calibri" charset="0"/>
              </a:rPr>
              <a:pPr algn="r"/>
              <a:t>‹#›</a:t>
            </a:fld>
            <a:endParaRPr lang="en-US" sz="1000">
              <a:solidFill>
                <a:srgbClr val="000000"/>
              </a:solidFill>
              <a:latin typeface="Calibri" charset="0"/>
            </a:endParaRPr>
          </a:p>
        </p:txBody>
      </p:sp>
      <p:cxnSp>
        <p:nvCxnSpPr>
          <p:cNvPr id="7" name="Straight Connector 6"/>
          <p:cNvCxnSpPr>
            <a:cxnSpLocks noChangeShapeType="1"/>
          </p:cNvCxnSpPr>
          <p:nvPr userDrawn="1"/>
        </p:nvCxnSpPr>
        <p:spPr bwMode="auto">
          <a:xfrm>
            <a:off x="1657351" y="954089"/>
            <a:ext cx="8860367" cy="1587"/>
          </a:xfrm>
          <a:prstGeom prst="line">
            <a:avLst/>
          </a:prstGeom>
          <a:noFill/>
          <a:ln w="25400">
            <a:solidFill>
              <a:schemeClr val="accent1"/>
            </a:solidFill>
            <a:round/>
            <a:headEnd/>
            <a:tailEnd/>
          </a:ln>
          <a:effectLst>
            <a:outerShdw dist="20000" dir="5400000" rotWithShape="0">
              <a:srgbClr val="808080">
                <a:alpha val="37999"/>
              </a:srgbClr>
            </a:outerShdw>
          </a:effectLst>
        </p:spPr>
      </p:cxnSp>
      <p:sp>
        <p:nvSpPr>
          <p:cNvPr id="3" name="Content Placeholder 2"/>
          <p:cNvSpPr>
            <a:spLocks noGrp="1"/>
          </p:cNvSpPr>
          <p:nvPr>
            <p:ph idx="1"/>
          </p:nvPr>
        </p:nvSpPr>
        <p:spPr>
          <a:xfrm>
            <a:off x="101600" y="1221190"/>
            <a:ext cx="11988800" cy="5380856"/>
          </a:xfrm>
          <a:prstGeom prst="rect">
            <a:avLst/>
          </a:prstGeom>
        </p:spPr>
        <p:txBody>
          <a:bodyPr/>
          <a:lstStyle>
            <a:lvl1pPr>
              <a:buClr>
                <a:schemeClr val="accent2">
                  <a:lumMod val="75000"/>
                </a:schemeClr>
              </a:buClr>
              <a:defRPr sz="2400"/>
            </a:lvl1pPr>
            <a:lvl2pPr>
              <a:buClr>
                <a:schemeClr val="accent1"/>
              </a:buCl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itle Placeholder 8"/>
          <p:cNvSpPr>
            <a:spLocks noGrp="1"/>
          </p:cNvSpPr>
          <p:nvPr>
            <p:ph type="title"/>
          </p:nvPr>
        </p:nvSpPr>
        <p:spPr bwMode="auto">
          <a:xfrm>
            <a:off x="1656319" y="167508"/>
            <a:ext cx="8861420" cy="615950"/>
          </a:xfrm>
          <a:prstGeom prst="rect">
            <a:avLst/>
          </a:prstGeom>
          <a:noFill/>
          <a:ln w="9525">
            <a:noFill/>
            <a:miter lim="800000"/>
            <a:headEnd/>
            <a:tailEnd/>
          </a:ln>
        </p:spPr>
        <p:txBody>
          <a:bodyPr/>
          <a:lstStyle>
            <a:lvl1pPr>
              <a:defRPr sz="2800">
                <a:solidFill>
                  <a:srgbClr val="000090"/>
                </a:solidFill>
              </a:defRPr>
            </a:lvl1pPr>
          </a:lstStyle>
          <a:p>
            <a:pPr lvl="0"/>
            <a:r>
              <a:rPr lang="en-US"/>
              <a:t>Click to edit Master 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a:cxnSpLocks noChangeShapeType="1"/>
          </p:cNvCxnSpPr>
          <p:nvPr userDrawn="1"/>
        </p:nvCxnSpPr>
        <p:spPr bwMode="auto">
          <a:xfrm>
            <a:off x="1625601" y="1066800"/>
            <a:ext cx="8860367" cy="1588"/>
          </a:xfrm>
          <a:prstGeom prst="line">
            <a:avLst/>
          </a:prstGeom>
          <a:noFill/>
          <a:ln w="25400">
            <a:solidFill>
              <a:srgbClr val="993300"/>
            </a:solidFill>
            <a:round/>
            <a:headEnd/>
            <a:tailEnd/>
          </a:ln>
          <a:effectLst>
            <a:outerShdw dist="20000" dir="5400000" rotWithShape="0">
              <a:srgbClr val="808080">
                <a:alpha val="37999"/>
              </a:srgbClr>
            </a:outerShdw>
          </a:effectLst>
        </p:spPr>
      </p:cxnSp>
      <p:sp>
        <p:nvSpPr>
          <p:cNvPr id="6" name="Slide Number Placeholder 5"/>
          <p:cNvSpPr txBox="1">
            <a:spLocks/>
          </p:cNvSpPr>
          <p:nvPr userDrawn="1"/>
        </p:nvSpPr>
        <p:spPr>
          <a:xfrm>
            <a:off x="9243484" y="6627813"/>
            <a:ext cx="2844800" cy="228600"/>
          </a:xfrm>
          <a:prstGeom prst="rect">
            <a:avLst/>
          </a:prstGeom>
        </p:spPr>
        <p:txBody>
          <a:bodyPr anchor="ctr"/>
          <a:lstStyle/>
          <a:p>
            <a:pPr algn="r"/>
            <a:fld id="{CA77DC20-3B50-4967-9347-FDE585A88981}" type="slidenum">
              <a:rPr lang="en-US" sz="1000">
                <a:solidFill>
                  <a:srgbClr val="000000"/>
                </a:solidFill>
                <a:latin typeface="Calibri" charset="0"/>
              </a:rPr>
              <a:pPr algn="r"/>
              <a:t>‹#›</a:t>
            </a:fld>
            <a:endParaRPr lang="en-US" sz="1000">
              <a:solidFill>
                <a:srgbClr val="000000"/>
              </a:solidFill>
              <a:latin typeface="Calibri" charset="0"/>
            </a:endParaRPr>
          </a:p>
        </p:txBody>
      </p:sp>
      <p:sp>
        <p:nvSpPr>
          <p:cNvPr id="2" name="Title 1"/>
          <p:cNvSpPr>
            <a:spLocks noGrp="1"/>
          </p:cNvSpPr>
          <p:nvPr>
            <p:ph type="title"/>
          </p:nvPr>
        </p:nvSpPr>
        <p:spPr>
          <a:xfrm>
            <a:off x="1524000" y="274638"/>
            <a:ext cx="8940800" cy="639762"/>
          </a:xfrm>
          <a:prstGeom prst="rect">
            <a:avLst/>
          </a:prstGeom>
        </p:spPr>
        <p:txBody>
          <a:bodyPr/>
          <a:lstStyle>
            <a:lvl1pPr>
              <a:defRPr>
                <a:solidFill>
                  <a:srgbClr val="000090"/>
                </a:solidFill>
              </a:defRPr>
            </a:lvl1p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buClr>
                <a:schemeClr val="accent2">
                  <a:lumMod val="75000"/>
                </a:schemeClr>
              </a:buCl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buClr>
                <a:schemeClr val="accent2">
                  <a:lumMod val="75000"/>
                </a:schemeClr>
              </a:buCl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a:extLst>
              <a:ext uri="{FF2B5EF4-FFF2-40B4-BE49-F238E27FC236}">
                <a16:creationId xmlns:a16="http://schemas.microsoft.com/office/drawing/2014/main" id="{7892CB6F-21C6-44EE-B47E-43AC79F215AA}"/>
              </a:ext>
            </a:extLst>
          </p:cNvPr>
          <p:cNvSpPr txBox="1">
            <a:spLocks/>
          </p:cNvSpPr>
          <p:nvPr userDrawn="1"/>
        </p:nvSpPr>
        <p:spPr>
          <a:xfrm>
            <a:off x="99484" y="6627813"/>
            <a:ext cx="2844800" cy="228600"/>
          </a:xfrm>
          <a:prstGeom prst="rect">
            <a:avLst/>
          </a:prstGeom>
        </p:spPr>
        <p:txBody>
          <a:bodyPr anchor="ctr"/>
          <a:lstStyle/>
          <a:p>
            <a:r>
              <a:rPr lang="en-US" sz="1000">
                <a:solidFill>
                  <a:srgbClr val="000000"/>
                </a:solidFill>
                <a:latin typeface="Calibri" charset="0"/>
              </a:rPr>
              <a:t>August 06, 2023</a:t>
            </a:r>
          </a:p>
        </p:txBody>
      </p:sp>
      <p:sp>
        <p:nvSpPr>
          <p:cNvPr id="10" name="Footer Placeholder 4">
            <a:extLst>
              <a:ext uri="{FF2B5EF4-FFF2-40B4-BE49-F238E27FC236}">
                <a16:creationId xmlns:a16="http://schemas.microsoft.com/office/drawing/2014/main" id="{78A1391F-00AD-4410-9FFD-2BDB0ED78C1C}"/>
              </a:ext>
            </a:extLst>
          </p:cNvPr>
          <p:cNvSpPr txBox="1">
            <a:spLocks/>
          </p:cNvSpPr>
          <p:nvPr userDrawn="1"/>
        </p:nvSpPr>
        <p:spPr>
          <a:xfrm>
            <a:off x="4163484" y="6627813"/>
            <a:ext cx="3860800" cy="228600"/>
          </a:xfrm>
          <a:prstGeom prst="rect">
            <a:avLst/>
          </a:prstGeom>
        </p:spPr>
        <p:txBody>
          <a:bodyPr anchor="ctr"/>
          <a:lstStyle/>
          <a:p>
            <a:pPr algn="ctr"/>
            <a:r>
              <a:rPr lang="en-US" sz="1000">
                <a:solidFill>
                  <a:srgbClr val="898989"/>
                </a:solidFill>
                <a:latin typeface="Calibri" charset="0"/>
              </a:rPr>
              <a:t>GPX2 </a:t>
            </a:r>
            <a:r>
              <a:rPr lang="en-US" sz="1000" err="1">
                <a:solidFill>
                  <a:srgbClr val="898989"/>
                </a:solidFill>
                <a:latin typeface="Calibri" charset="0"/>
              </a:rPr>
              <a:t>SmallSat</a:t>
            </a:r>
            <a:r>
              <a:rPr lang="en-US" sz="1000">
                <a:solidFill>
                  <a:srgbClr val="898989"/>
                </a:solidFill>
                <a:latin typeface="Calibri" charset="0"/>
              </a:rPr>
              <a:t> 2023</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a:cxnSpLocks noChangeShapeType="1"/>
          </p:cNvCxnSpPr>
          <p:nvPr userDrawn="1"/>
        </p:nvCxnSpPr>
        <p:spPr bwMode="auto">
          <a:xfrm>
            <a:off x="1625601" y="1066800"/>
            <a:ext cx="8860367" cy="1588"/>
          </a:xfrm>
          <a:prstGeom prst="line">
            <a:avLst/>
          </a:prstGeom>
          <a:noFill/>
          <a:ln w="25400">
            <a:solidFill>
              <a:srgbClr val="993300"/>
            </a:solidFill>
            <a:round/>
            <a:headEnd/>
            <a:tailEnd/>
          </a:ln>
          <a:effectLst>
            <a:outerShdw dist="20000" dir="5400000" rotWithShape="0">
              <a:srgbClr val="808080">
                <a:alpha val="37999"/>
              </a:srgbClr>
            </a:outerShdw>
          </a:effectLst>
        </p:spPr>
      </p:cxnSp>
      <p:sp>
        <p:nvSpPr>
          <p:cNvPr id="8" name="Slide Number Placeholder 5"/>
          <p:cNvSpPr txBox="1">
            <a:spLocks/>
          </p:cNvSpPr>
          <p:nvPr userDrawn="1"/>
        </p:nvSpPr>
        <p:spPr>
          <a:xfrm>
            <a:off x="9243484" y="6627813"/>
            <a:ext cx="2844800" cy="228600"/>
          </a:xfrm>
          <a:prstGeom prst="rect">
            <a:avLst/>
          </a:prstGeom>
        </p:spPr>
        <p:txBody>
          <a:bodyPr anchor="ctr"/>
          <a:lstStyle/>
          <a:p>
            <a:pPr algn="r"/>
            <a:fld id="{79715EB9-E7D6-4A24-882E-7DD01113CAE6}" type="slidenum">
              <a:rPr lang="en-US" sz="1000">
                <a:solidFill>
                  <a:srgbClr val="000000"/>
                </a:solidFill>
                <a:latin typeface="Calibri" charset="0"/>
              </a:rPr>
              <a:pPr algn="r"/>
              <a:t>‹#›</a:t>
            </a:fld>
            <a:endParaRPr lang="en-US" sz="1000">
              <a:solidFill>
                <a:srgbClr val="000000"/>
              </a:solidFill>
              <a:latin typeface="Calibri" charset="0"/>
            </a:endParaRPr>
          </a:p>
        </p:txBody>
      </p:sp>
      <p:sp>
        <p:nvSpPr>
          <p:cNvPr id="2" name="Title 1"/>
          <p:cNvSpPr>
            <a:spLocks noGrp="1"/>
          </p:cNvSpPr>
          <p:nvPr>
            <p:ph type="title"/>
          </p:nvPr>
        </p:nvSpPr>
        <p:spPr>
          <a:xfrm>
            <a:off x="1524000" y="274638"/>
            <a:ext cx="8940800" cy="639762"/>
          </a:xfrm>
          <a:prstGeom prst="rect">
            <a:avLst/>
          </a:prstGeom>
        </p:spPr>
        <p:txBody>
          <a:bodyPr/>
          <a:lstStyle>
            <a:lvl1pPr>
              <a:defRPr>
                <a:solidFill>
                  <a:srgbClr val="000090"/>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buClr>
                <a:schemeClr val="accent2">
                  <a:lumMod val="75000"/>
                </a:schemeClr>
              </a:buCl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buClr>
                <a:schemeClr val="accent2">
                  <a:lumMod val="75000"/>
                </a:schemeClr>
              </a:buCl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a:extLst>
              <a:ext uri="{FF2B5EF4-FFF2-40B4-BE49-F238E27FC236}">
                <a16:creationId xmlns:a16="http://schemas.microsoft.com/office/drawing/2014/main" id="{E8C325E8-741E-45E4-93EE-D7956345EB6E}"/>
              </a:ext>
            </a:extLst>
          </p:cNvPr>
          <p:cNvSpPr txBox="1">
            <a:spLocks/>
          </p:cNvSpPr>
          <p:nvPr userDrawn="1"/>
        </p:nvSpPr>
        <p:spPr>
          <a:xfrm>
            <a:off x="99484" y="6627813"/>
            <a:ext cx="2844800" cy="228600"/>
          </a:xfrm>
          <a:prstGeom prst="rect">
            <a:avLst/>
          </a:prstGeom>
        </p:spPr>
        <p:txBody>
          <a:bodyPr anchor="ctr"/>
          <a:lstStyle/>
          <a:p>
            <a:r>
              <a:rPr lang="en-US" sz="1000">
                <a:solidFill>
                  <a:srgbClr val="000000"/>
                </a:solidFill>
                <a:latin typeface="Calibri" charset="0"/>
              </a:rPr>
              <a:t>August 06, 2023</a:t>
            </a:r>
          </a:p>
        </p:txBody>
      </p:sp>
      <p:sp>
        <p:nvSpPr>
          <p:cNvPr id="12" name="Footer Placeholder 4">
            <a:extLst>
              <a:ext uri="{FF2B5EF4-FFF2-40B4-BE49-F238E27FC236}">
                <a16:creationId xmlns:a16="http://schemas.microsoft.com/office/drawing/2014/main" id="{2C9D6FBE-ACDD-4571-B846-D524C8F3FE84}"/>
              </a:ext>
            </a:extLst>
          </p:cNvPr>
          <p:cNvSpPr txBox="1">
            <a:spLocks/>
          </p:cNvSpPr>
          <p:nvPr userDrawn="1"/>
        </p:nvSpPr>
        <p:spPr>
          <a:xfrm>
            <a:off x="4163484" y="6627813"/>
            <a:ext cx="3860800" cy="228600"/>
          </a:xfrm>
          <a:prstGeom prst="rect">
            <a:avLst/>
          </a:prstGeom>
        </p:spPr>
        <p:txBody>
          <a:bodyPr anchor="ctr"/>
          <a:lstStyle/>
          <a:p>
            <a:pPr algn="ctr"/>
            <a:r>
              <a:rPr lang="en-US" sz="1000">
                <a:solidFill>
                  <a:srgbClr val="898989"/>
                </a:solidFill>
                <a:latin typeface="Calibri" charset="0"/>
              </a:rPr>
              <a:t>GPX2 </a:t>
            </a:r>
            <a:r>
              <a:rPr lang="en-US" sz="1000" err="1">
                <a:solidFill>
                  <a:srgbClr val="898989"/>
                </a:solidFill>
                <a:latin typeface="Calibri" charset="0"/>
              </a:rPr>
              <a:t>SmallSat</a:t>
            </a:r>
            <a:r>
              <a:rPr lang="en-US" sz="1000">
                <a:solidFill>
                  <a:srgbClr val="898989"/>
                </a:solidFill>
                <a:latin typeface="Calibri" charset="0"/>
              </a:rPr>
              <a:t> 2023</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a:cxnSpLocks noChangeShapeType="1"/>
          </p:cNvCxnSpPr>
          <p:nvPr userDrawn="1"/>
        </p:nvCxnSpPr>
        <p:spPr bwMode="auto">
          <a:xfrm>
            <a:off x="508000" y="1219200"/>
            <a:ext cx="4165600" cy="0"/>
          </a:xfrm>
          <a:prstGeom prst="line">
            <a:avLst/>
          </a:prstGeom>
          <a:noFill/>
          <a:ln w="25400">
            <a:solidFill>
              <a:srgbClr val="993300"/>
            </a:solidFill>
            <a:round/>
            <a:headEnd/>
            <a:tailEnd/>
          </a:ln>
          <a:effectLst>
            <a:outerShdw dist="20000" dir="5400000" rotWithShape="0">
              <a:srgbClr val="808080">
                <a:alpha val="37999"/>
              </a:srgbClr>
            </a:outerShdw>
          </a:effectLst>
        </p:spPr>
      </p:cxnSp>
      <p:sp>
        <p:nvSpPr>
          <p:cNvPr id="6" name="Slide Number Placeholder 5"/>
          <p:cNvSpPr txBox="1">
            <a:spLocks/>
          </p:cNvSpPr>
          <p:nvPr userDrawn="1"/>
        </p:nvSpPr>
        <p:spPr>
          <a:xfrm>
            <a:off x="9243484" y="6627813"/>
            <a:ext cx="2844800" cy="228600"/>
          </a:xfrm>
          <a:prstGeom prst="rect">
            <a:avLst/>
          </a:prstGeom>
        </p:spPr>
        <p:txBody>
          <a:bodyPr anchor="ctr"/>
          <a:lstStyle/>
          <a:p>
            <a:pPr algn="r"/>
            <a:fld id="{48D981B0-8762-4F59-9955-6E8434BB51C9}" type="slidenum">
              <a:rPr lang="en-US" sz="1000">
                <a:solidFill>
                  <a:srgbClr val="000000"/>
                </a:solidFill>
                <a:latin typeface="Calibri" charset="0"/>
              </a:rPr>
              <a:pPr algn="r"/>
              <a:t>‹#›</a:t>
            </a:fld>
            <a:endParaRPr lang="en-US" sz="1000">
              <a:solidFill>
                <a:srgbClr val="000000"/>
              </a:solidFill>
              <a:latin typeface="Calibri" charset="0"/>
            </a:endParaRPr>
          </a:p>
        </p:txBody>
      </p:sp>
      <p:sp>
        <p:nvSpPr>
          <p:cNvPr id="2" name="Title 1"/>
          <p:cNvSpPr>
            <a:spLocks noGrp="1"/>
          </p:cNvSpPr>
          <p:nvPr>
            <p:ph type="title"/>
          </p:nvPr>
        </p:nvSpPr>
        <p:spPr>
          <a:xfrm>
            <a:off x="1524001" y="273050"/>
            <a:ext cx="3096684" cy="793750"/>
          </a:xfrm>
          <a:prstGeom prst="rect">
            <a:avLst/>
          </a:prstGeom>
        </p:spPr>
        <p:txBody>
          <a:bodyPr anchor="b"/>
          <a:lstStyle>
            <a:lvl1pPr algn="l">
              <a:defRPr sz="2000" b="1">
                <a:solidFill>
                  <a:srgbClr val="000090"/>
                </a:solidFill>
              </a:defRPr>
            </a:lvl1pPr>
          </a:lstStyle>
          <a:p>
            <a:r>
              <a:rPr lang="en-US"/>
              <a:t>Click to edit Master title style</a:t>
            </a:r>
          </a:p>
        </p:txBody>
      </p:sp>
      <p:sp>
        <p:nvSpPr>
          <p:cNvPr id="3" name="Content Placeholder 2"/>
          <p:cNvSpPr>
            <a:spLocks noGrp="1"/>
          </p:cNvSpPr>
          <p:nvPr>
            <p:ph idx="1"/>
          </p:nvPr>
        </p:nvSpPr>
        <p:spPr>
          <a:xfrm>
            <a:off x="4766733" y="1219201"/>
            <a:ext cx="6815667" cy="4906963"/>
          </a:xfrm>
          <a:prstGeom prst="rect">
            <a:avLst/>
          </a:prstGeom>
        </p:spPr>
        <p:txBody>
          <a:bodyPr/>
          <a:lstStyle>
            <a:lvl1pPr>
              <a:buClr>
                <a:schemeClr val="accent2">
                  <a:lumMod val="75000"/>
                </a:schemeClr>
              </a:buCl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371601"/>
            <a:ext cx="4011084" cy="47545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Date Placeholder 3">
            <a:extLst>
              <a:ext uri="{FF2B5EF4-FFF2-40B4-BE49-F238E27FC236}">
                <a16:creationId xmlns:a16="http://schemas.microsoft.com/office/drawing/2014/main" id="{F48F2062-834B-40A7-A66B-546785D20D36}"/>
              </a:ext>
            </a:extLst>
          </p:cNvPr>
          <p:cNvSpPr txBox="1">
            <a:spLocks/>
          </p:cNvSpPr>
          <p:nvPr userDrawn="1"/>
        </p:nvSpPr>
        <p:spPr>
          <a:xfrm>
            <a:off x="99484" y="6627813"/>
            <a:ext cx="2844800" cy="228600"/>
          </a:xfrm>
          <a:prstGeom prst="rect">
            <a:avLst/>
          </a:prstGeom>
        </p:spPr>
        <p:txBody>
          <a:bodyPr anchor="ctr"/>
          <a:lstStyle/>
          <a:p>
            <a:r>
              <a:rPr lang="en-US" sz="1000">
                <a:solidFill>
                  <a:srgbClr val="000000"/>
                </a:solidFill>
                <a:latin typeface="Calibri" charset="0"/>
              </a:rPr>
              <a:t>August 06, 2023</a:t>
            </a:r>
          </a:p>
        </p:txBody>
      </p:sp>
      <p:sp>
        <p:nvSpPr>
          <p:cNvPr id="10" name="Footer Placeholder 4">
            <a:extLst>
              <a:ext uri="{FF2B5EF4-FFF2-40B4-BE49-F238E27FC236}">
                <a16:creationId xmlns:a16="http://schemas.microsoft.com/office/drawing/2014/main" id="{213F0C0E-D44F-47B2-A755-DE8A8E1FA883}"/>
              </a:ext>
            </a:extLst>
          </p:cNvPr>
          <p:cNvSpPr txBox="1">
            <a:spLocks/>
          </p:cNvSpPr>
          <p:nvPr userDrawn="1"/>
        </p:nvSpPr>
        <p:spPr>
          <a:xfrm>
            <a:off x="4163484" y="6627813"/>
            <a:ext cx="3860800" cy="228600"/>
          </a:xfrm>
          <a:prstGeom prst="rect">
            <a:avLst/>
          </a:prstGeom>
        </p:spPr>
        <p:txBody>
          <a:bodyPr anchor="ctr"/>
          <a:lstStyle/>
          <a:p>
            <a:pPr algn="ctr"/>
            <a:r>
              <a:rPr lang="en-US" sz="1000">
                <a:solidFill>
                  <a:srgbClr val="898989"/>
                </a:solidFill>
                <a:latin typeface="Calibri" charset="0"/>
              </a:rPr>
              <a:t>GPX2 </a:t>
            </a:r>
            <a:r>
              <a:rPr lang="en-US" sz="1000" err="1">
                <a:solidFill>
                  <a:srgbClr val="898989"/>
                </a:solidFill>
                <a:latin typeface="Calibri" charset="0"/>
              </a:rPr>
              <a:t>SmallSat</a:t>
            </a:r>
            <a:r>
              <a:rPr lang="en-US" sz="1000">
                <a:solidFill>
                  <a:srgbClr val="898989"/>
                </a:solidFill>
                <a:latin typeface="Calibri" charset="0"/>
              </a:rPr>
              <a:t> 2023</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5"/>
          <p:cNvSpPr txBox="1">
            <a:spLocks/>
          </p:cNvSpPr>
          <p:nvPr userDrawn="1"/>
        </p:nvSpPr>
        <p:spPr>
          <a:xfrm>
            <a:off x="9243484" y="6627813"/>
            <a:ext cx="2844800" cy="228600"/>
          </a:xfrm>
          <a:prstGeom prst="rect">
            <a:avLst/>
          </a:prstGeom>
        </p:spPr>
        <p:txBody>
          <a:bodyPr anchor="ctr"/>
          <a:lstStyle/>
          <a:p>
            <a:pPr algn="r"/>
            <a:fld id="{DE794882-CAE7-4C9B-9C3F-8DC6A1BC4533}" type="slidenum">
              <a:rPr lang="en-US" sz="1000">
                <a:solidFill>
                  <a:srgbClr val="000000"/>
                </a:solidFill>
                <a:latin typeface="Calibri" charset="0"/>
              </a:rPr>
              <a:pPr algn="r"/>
              <a:t>‹#›</a:t>
            </a:fld>
            <a:endParaRPr lang="en-US" sz="1000">
              <a:solidFill>
                <a:srgbClr val="000000"/>
              </a:solidFill>
              <a:latin typeface="Calibri" charset="0"/>
            </a:endParaRPr>
          </a:p>
        </p:txBody>
      </p:sp>
      <p:cxnSp>
        <p:nvCxnSpPr>
          <p:cNvPr id="6" name="Straight Connector 5"/>
          <p:cNvCxnSpPr>
            <a:cxnSpLocks noChangeShapeType="1"/>
          </p:cNvCxnSpPr>
          <p:nvPr userDrawn="1"/>
        </p:nvCxnSpPr>
        <p:spPr bwMode="auto">
          <a:xfrm>
            <a:off x="1657351" y="954089"/>
            <a:ext cx="8860367" cy="1587"/>
          </a:xfrm>
          <a:prstGeom prst="line">
            <a:avLst/>
          </a:prstGeom>
          <a:noFill/>
          <a:ln w="25400">
            <a:solidFill>
              <a:schemeClr val="accent1"/>
            </a:solidFill>
            <a:round/>
            <a:headEnd/>
            <a:tailEnd/>
          </a:ln>
          <a:effectLst>
            <a:outerShdw dist="20000" dir="5400000" rotWithShape="0">
              <a:srgbClr val="808080">
                <a:alpha val="37999"/>
              </a:srgbClr>
            </a:outerShdw>
          </a:effectLst>
        </p:spPr>
      </p:cxnSp>
      <p:sp>
        <p:nvSpPr>
          <p:cNvPr id="7" name="Title Placeholder 8"/>
          <p:cNvSpPr>
            <a:spLocks noGrp="1"/>
          </p:cNvSpPr>
          <p:nvPr>
            <p:ph type="title"/>
          </p:nvPr>
        </p:nvSpPr>
        <p:spPr bwMode="auto">
          <a:xfrm>
            <a:off x="1656319" y="167508"/>
            <a:ext cx="8861420" cy="615950"/>
          </a:xfrm>
          <a:prstGeom prst="rect">
            <a:avLst/>
          </a:prstGeom>
          <a:noFill/>
          <a:ln w="9525">
            <a:noFill/>
            <a:miter lim="800000"/>
            <a:headEnd/>
            <a:tailEnd/>
          </a:ln>
        </p:spPr>
        <p:txBody>
          <a:bodyPr/>
          <a:lstStyle>
            <a:lvl1pPr>
              <a:defRPr sz="2400">
                <a:solidFill>
                  <a:srgbClr val="000090"/>
                </a:solidFill>
              </a:defRPr>
            </a:lvl1pPr>
          </a:lstStyle>
          <a:p>
            <a:pPr lvl="0"/>
            <a:r>
              <a:rPr lang="en-US"/>
              <a:t>Click to edit Master title style</a:t>
            </a:r>
          </a:p>
        </p:txBody>
      </p:sp>
      <p:sp>
        <p:nvSpPr>
          <p:cNvPr id="8" name="Date Placeholder 3">
            <a:extLst>
              <a:ext uri="{FF2B5EF4-FFF2-40B4-BE49-F238E27FC236}">
                <a16:creationId xmlns:a16="http://schemas.microsoft.com/office/drawing/2014/main" id="{F341F95C-1691-481C-9283-33D58860DB35}"/>
              </a:ext>
            </a:extLst>
          </p:cNvPr>
          <p:cNvSpPr txBox="1">
            <a:spLocks/>
          </p:cNvSpPr>
          <p:nvPr userDrawn="1"/>
        </p:nvSpPr>
        <p:spPr>
          <a:xfrm>
            <a:off x="99484" y="6627813"/>
            <a:ext cx="2844800" cy="228600"/>
          </a:xfrm>
          <a:prstGeom prst="rect">
            <a:avLst/>
          </a:prstGeom>
        </p:spPr>
        <p:txBody>
          <a:bodyPr anchor="ctr"/>
          <a:lstStyle/>
          <a:p>
            <a:r>
              <a:rPr lang="en-US" sz="1000">
                <a:solidFill>
                  <a:srgbClr val="000000"/>
                </a:solidFill>
                <a:latin typeface="Calibri" charset="0"/>
              </a:rPr>
              <a:t>August 06, 2023</a:t>
            </a:r>
          </a:p>
        </p:txBody>
      </p:sp>
      <p:sp>
        <p:nvSpPr>
          <p:cNvPr id="9" name="Footer Placeholder 4">
            <a:extLst>
              <a:ext uri="{FF2B5EF4-FFF2-40B4-BE49-F238E27FC236}">
                <a16:creationId xmlns:a16="http://schemas.microsoft.com/office/drawing/2014/main" id="{0E945B4B-0275-4470-BBE0-DC82A0E03EA5}"/>
              </a:ext>
            </a:extLst>
          </p:cNvPr>
          <p:cNvSpPr txBox="1">
            <a:spLocks/>
          </p:cNvSpPr>
          <p:nvPr userDrawn="1"/>
        </p:nvSpPr>
        <p:spPr>
          <a:xfrm>
            <a:off x="4163484" y="6627813"/>
            <a:ext cx="3860800" cy="228600"/>
          </a:xfrm>
          <a:prstGeom prst="rect">
            <a:avLst/>
          </a:prstGeom>
        </p:spPr>
        <p:txBody>
          <a:bodyPr anchor="ctr"/>
          <a:lstStyle/>
          <a:p>
            <a:pPr algn="ctr"/>
            <a:r>
              <a:rPr lang="en-US" sz="1000">
                <a:solidFill>
                  <a:srgbClr val="898989"/>
                </a:solidFill>
                <a:latin typeface="Calibri" charset="0"/>
              </a:rPr>
              <a:t>GPX2 </a:t>
            </a:r>
            <a:r>
              <a:rPr lang="en-US" sz="1000" err="1">
                <a:solidFill>
                  <a:srgbClr val="898989"/>
                </a:solidFill>
                <a:latin typeface="Calibri" charset="0"/>
              </a:rPr>
              <a:t>SmallSat</a:t>
            </a:r>
            <a:r>
              <a:rPr lang="en-US" sz="1000">
                <a:solidFill>
                  <a:srgbClr val="898989"/>
                </a:solidFill>
                <a:latin typeface="Calibri" charset="0"/>
              </a:rPr>
              <a:t> 2023</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Slide Number Placeholder 5"/>
          <p:cNvSpPr txBox="1">
            <a:spLocks/>
          </p:cNvSpPr>
          <p:nvPr userDrawn="1"/>
        </p:nvSpPr>
        <p:spPr>
          <a:xfrm>
            <a:off x="9243484" y="6627813"/>
            <a:ext cx="2844800" cy="228600"/>
          </a:xfrm>
          <a:prstGeom prst="rect">
            <a:avLst/>
          </a:prstGeom>
        </p:spPr>
        <p:txBody>
          <a:bodyPr anchor="ctr"/>
          <a:lstStyle/>
          <a:p>
            <a:pPr algn="r"/>
            <a:fld id="{25CA770B-A730-41F3-899C-DE5E82A561EF}" type="slidenum">
              <a:rPr lang="en-US" sz="1000">
                <a:solidFill>
                  <a:srgbClr val="000000"/>
                </a:solidFill>
                <a:latin typeface="Calibri" charset="0"/>
              </a:rPr>
              <a:pPr algn="r"/>
              <a:t>‹#›</a:t>
            </a:fld>
            <a:endParaRPr lang="en-US" sz="1000">
              <a:solidFill>
                <a:srgbClr val="000000"/>
              </a:solidFill>
              <a:latin typeface="Calibri" charset="0"/>
            </a:endParaRPr>
          </a:p>
        </p:txBody>
      </p:sp>
      <p:sp>
        <p:nvSpPr>
          <p:cNvPr id="8" name="Rectangle 7"/>
          <p:cNvSpPr/>
          <p:nvPr userDrawn="1"/>
        </p:nvSpPr>
        <p:spPr>
          <a:xfrm>
            <a:off x="0" y="0"/>
            <a:ext cx="12192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LaRC_ED_Logo_Final_Apr_2014_med_res.jpg">
            <a:extLst>
              <a:ext uri="{FF2B5EF4-FFF2-40B4-BE49-F238E27FC236}">
                <a16:creationId xmlns:a16="http://schemas.microsoft.com/office/drawing/2014/main" id="{5EB3EEE3-5189-4B1E-BA5D-3CC1032321A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614063" y="1957809"/>
            <a:ext cx="2963873" cy="2942381"/>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ED PPT body IMAGE simple Apr 2014.jpg">
            <a:extLst>
              <a:ext uri="{FF2B5EF4-FFF2-40B4-BE49-F238E27FC236}">
                <a16:creationId xmlns:a16="http://schemas.microsoft.com/office/drawing/2014/main" id="{9AEC4249-B52C-4A77-9498-0343AAB6E33B}"/>
              </a:ext>
            </a:extLst>
          </p:cNvPr>
          <p:cNvPicPr>
            <a:picLocks noChangeAspect="1"/>
          </p:cNvPicPr>
          <p:nvPr userDrawn="1"/>
        </p:nvPicPr>
        <p:blipFill rotWithShape="1">
          <a:blip r:embed="rId10">
            <a:extLst>
              <a:ext uri="{28A0092B-C50C-407E-A947-70E740481C1C}">
                <a14:useLocalDpi xmlns:a14="http://schemas.microsoft.com/office/drawing/2010/main"/>
              </a:ext>
            </a:extLst>
          </a:blip>
          <a:srcRect l="66667"/>
          <a:stretch/>
        </p:blipFill>
        <p:spPr>
          <a:xfrm>
            <a:off x="9144000" y="0"/>
            <a:ext cx="3047999" cy="6858000"/>
          </a:xfrm>
          <a:prstGeom prst="rect">
            <a:avLst/>
          </a:prstGeom>
        </p:spPr>
      </p:pic>
      <p:pic>
        <p:nvPicPr>
          <p:cNvPr id="7" name="Picture 6" descr="ED PPT body IMAGE simple Apr 2014.jpg">
            <a:extLst>
              <a:ext uri="{FF2B5EF4-FFF2-40B4-BE49-F238E27FC236}">
                <a16:creationId xmlns:a16="http://schemas.microsoft.com/office/drawing/2014/main" id="{4CBCBAFD-8740-4C21-87C3-7FE2F5BA703E}"/>
              </a:ext>
            </a:extLst>
          </p:cNvPr>
          <p:cNvPicPr>
            <a:picLocks noChangeAspect="1"/>
          </p:cNvPicPr>
          <p:nvPr userDrawn="1"/>
        </p:nvPicPr>
        <p:blipFill rotWithShape="1">
          <a:blip r:embed="rId10">
            <a:extLst>
              <a:ext uri="{28A0092B-C50C-407E-A947-70E740481C1C}">
                <a14:useLocalDpi xmlns:a14="http://schemas.microsoft.com/office/drawing/2010/main"/>
              </a:ext>
            </a:extLst>
          </a:blip>
          <a:srcRect r="70855"/>
          <a:stretch/>
        </p:blipFill>
        <p:spPr>
          <a:xfrm>
            <a:off x="0" y="0"/>
            <a:ext cx="2664995" cy="6858000"/>
          </a:xfrm>
          <a:prstGeom prst="rect">
            <a:avLst/>
          </a:prstGeom>
        </p:spPr>
      </p:pic>
      <p:sp>
        <p:nvSpPr>
          <p:cNvPr id="4" name="Date Placeholder 3"/>
          <p:cNvSpPr>
            <a:spLocks noGrp="1"/>
          </p:cNvSpPr>
          <p:nvPr>
            <p:ph type="dt" sz="half" idx="2"/>
          </p:nvPr>
        </p:nvSpPr>
        <p:spPr>
          <a:xfrm>
            <a:off x="101600" y="6629400"/>
            <a:ext cx="2844800" cy="228600"/>
          </a:xfrm>
          <a:prstGeom prst="rect">
            <a:avLst/>
          </a:prstGeom>
        </p:spPr>
        <p:txBody>
          <a:bodyPr vert="horz" lIns="91440" tIns="45720" rIns="91440" bIns="45720" rtlCol="0" anchor="ctr"/>
          <a:lstStyle>
            <a:lvl1pPr algn="l" fontAlgn="auto">
              <a:spcBef>
                <a:spcPts val="0"/>
              </a:spcBef>
              <a:spcAft>
                <a:spcPts val="0"/>
              </a:spcAft>
              <a:defRPr sz="1000">
                <a:solidFill>
                  <a:srgbClr val="000000"/>
                </a:solidFill>
                <a:latin typeface="+mn-lt"/>
                <a:ea typeface="+mn-ea"/>
                <a:cs typeface="+mn-cs"/>
              </a:defRPr>
            </a:lvl1pPr>
          </a:lstStyle>
          <a:p>
            <a:pPr>
              <a:defRPr/>
            </a:pPr>
            <a:endParaRPr lang="en-US"/>
          </a:p>
        </p:txBody>
      </p:sp>
      <p:sp>
        <p:nvSpPr>
          <p:cNvPr id="5" name="Footer Placeholder 4"/>
          <p:cNvSpPr>
            <a:spLocks noGrp="1"/>
          </p:cNvSpPr>
          <p:nvPr>
            <p:ph type="ftr" sz="quarter" idx="3"/>
          </p:nvPr>
        </p:nvSpPr>
        <p:spPr>
          <a:xfrm>
            <a:off x="4165600" y="6629400"/>
            <a:ext cx="3860800" cy="228600"/>
          </a:xfrm>
          <a:prstGeom prst="rect">
            <a:avLst/>
          </a:prstGeom>
        </p:spPr>
        <p:txBody>
          <a:bodyPr vert="horz" lIns="91440" tIns="45720" rIns="91440" bIns="45720" rtlCol="0" anchor="ctr"/>
          <a:lstStyle>
            <a:lvl1pPr algn="ctr" fontAlgn="auto">
              <a:spcBef>
                <a:spcPts val="0"/>
              </a:spcBef>
              <a:spcAft>
                <a:spcPts val="0"/>
              </a:spcAft>
              <a:defRPr sz="1000">
                <a:solidFill>
                  <a:schemeClr val="tx1">
                    <a:tint val="75000"/>
                  </a:schemeClr>
                </a:solidFill>
                <a:latin typeface="+mn-lt"/>
                <a:ea typeface="+mn-ea"/>
                <a:cs typeface="+mn-cs"/>
              </a:defRPr>
            </a:lvl1pPr>
          </a:lstStyle>
          <a:p>
            <a:pPr algn="ctr"/>
            <a:r>
              <a:rPr lang="en-US" sz="1000">
                <a:solidFill>
                  <a:srgbClr val="898989"/>
                </a:solidFill>
                <a:latin typeface="Calibri" charset="0"/>
              </a:rPr>
              <a:t>GPX2 </a:t>
            </a:r>
            <a:r>
              <a:rPr lang="en-US" sz="1000" err="1">
                <a:solidFill>
                  <a:srgbClr val="898989"/>
                </a:solidFill>
                <a:latin typeface="Calibri" charset="0"/>
              </a:rPr>
              <a:t>SmallSat</a:t>
            </a:r>
            <a:r>
              <a:rPr lang="en-US" sz="1000">
                <a:solidFill>
                  <a:srgbClr val="898989"/>
                </a:solidFill>
                <a:latin typeface="Calibri" charset="0"/>
              </a:rPr>
              <a:t> 2023</a:t>
            </a:r>
          </a:p>
        </p:txBody>
      </p:sp>
      <p:sp>
        <p:nvSpPr>
          <p:cNvPr id="6" name="Slide Number Placeholder 5"/>
          <p:cNvSpPr>
            <a:spLocks noGrp="1"/>
          </p:cNvSpPr>
          <p:nvPr>
            <p:ph type="sldNum" sz="quarter" idx="4"/>
          </p:nvPr>
        </p:nvSpPr>
        <p:spPr>
          <a:xfrm>
            <a:off x="9245600" y="6629400"/>
            <a:ext cx="2844800" cy="228600"/>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000000"/>
                </a:solidFill>
                <a:latin typeface="Calibri" charset="0"/>
              </a:defRPr>
            </a:lvl1pPr>
          </a:lstStyle>
          <a:p>
            <a:fld id="{8AC72DB4-DBC2-4F2D-835B-1DE882C0DEBD}"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4376" r:id="rId1"/>
    <p:sldLayoutId id="2147484380" r:id="rId2"/>
    <p:sldLayoutId id="2147484377" r:id="rId3"/>
    <p:sldLayoutId id="2147484381" r:id="rId4"/>
    <p:sldLayoutId id="2147484382" r:id="rId5"/>
    <p:sldLayoutId id="2147484383" r:id="rId6"/>
    <p:sldLayoutId id="2147484378" r:id="rId7"/>
    <p:sldLayoutId id="2147484384" r:id="rId8"/>
  </p:sldLayoutIdLst>
  <p:hf hdr="0" ftr="0"/>
  <p:txStyles>
    <p:titleStyle>
      <a:lvl1pPr algn="ctr" rtl="0" eaLnBrk="1" fontAlgn="base" hangingPunct="1">
        <a:spcBef>
          <a:spcPct val="0"/>
        </a:spcBef>
        <a:spcAft>
          <a:spcPct val="0"/>
        </a:spcAft>
        <a:defRPr sz="2800" b="1" kern="1200">
          <a:solidFill>
            <a:srgbClr val="0000FF"/>
          </a:solidFill>
          <a:latin typeface="+mj-lt"/>
          <a:ea typeface="ヒラギノ角ゴ Pro W3" pitchFamily="-109" charset="-128"/>
          <a:cs typeface="ヒラギノ角ゴ Pro W3" pitchFamily="-109" charset="-128"/>
        </a:defRPr>
      </a:lvl1pPr>
      <a:lvl2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2pPr>
      <a:lvl3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3pPr>
      <a:lvl4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4pPr>
      <a:lvl5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5pPr>
      <a:lvl6pPr marL="457200" algn="ctr" rtl="0" eaLnBrk="1" fontAlgn="base" hangingPunct="1">
        <a:spcBef>
          <a:spcPct val="0"/>
        </a:spcBef>
        <a:spcAft>
          <a:spcPct val="0"/>
        </a:spcAft>
        <a:defRPr sz="3600" b="1">
          <a:solidFill>
            <a:schemeClr val="bg1"/>
          </a:solidFill>
          <a:latin typeface="Calibri" pitchFamily="34" charset="0"/>
        </a:defRPr>
      </a:lvl6pPr>
      <a:lvl7pPr marL="914400" algn="ctr" rtl="0" eaLnBrk="1" fontAlgn="base" hangingPunct="1">
        <a:spcBef>
          <a:spcPct val="0"/>
        </a:spcBef>
        <a:spcAft>
          <a:spcPct val="0"/>
        </a:spcAft>
        <a:defRPr sz="3600" b="1">
          <a:solidFill>
            <a:schemeClr val="bg1"/>
          </a:solidFill>
          <a:latin typeface="Calibri" pitchFamily="34" charset="0"/>
        </a:defRPr>
      </a:lvl7pPr>
      <a:lvl8pPr marL="1371600" algn="ctr" rtl="0" eaLnBrk="1" fontAlgn="base" hangingPunct="1">
        <a:spcBef>
          <a:spcPct val="0"/>
        </a:spcBef>
        <a:spcAft>
          <a:spcPct val="0"/>
        </a:spcAft>
        <a:defRPr sz="3600" b="1">
          <a:solidFill>
            <a:schemeClr val="bg1"/>
          </a:solidFill>
          <a:latin typeface="Calibri" pitchFamily="34" charset="0"/>
        </a:defRPr>
      </a:lvl8pPr>
      <a:lvl9pPr marL="1828800" algn="ctr" rtl="0" eaLnBrk="1" fontAlgn="base" hangingPunct="1">
        <a:spcBef>
          <a:spcPct val="0"/>
        </a:spcBef>
        <a:spcAft>
          <a:spcPct val="0"/>
        </a:spcAft>
        <a:defRPr sz="3600" b="1">
          <a:solidFill>
            <a:schemeClr val="bg1"/>
          </a:solidFill>
          <a:latin typeface="Calibri" pitchFamily="34" charset="0"/>
        </a:defRPr>
      </a:lvl9pPr>
    </p:titleStyle>
    <p:bodyStyle>
      <a:lvl1pPr marL="342900" indent="-342900" algn="l" rtl="0" eaLnBrk="1" fontAlgn="base" hangingPunct="1">
        <a:spcBef>
          <a:spcPct val="20000"/>
        </a:spcBef>
        <a:spcAft>
          <a:spcPct val="0"/>
        </a:spcAft>
        <a:buClr>
          <a:srgbClr val="C00000"/>
        </a:buClr>
        <a:buFont typeface="Wingdings" charset="2"/>
        <a:buChar char="Ø"/>
        <a:defRPr sz="2800" b="1" kern="1200">
          <a:solidFill>
            <a:schemeClr val="tx1"/>
          </a:solidFill>
          <a:latin typeface="+mn-lt"/>
          <a:ea typeface="ヒラギノ角ゴ Pro W3" pitchFamily="-109" charset="-128"/>
          <a:cs typeface="ヒラギノ角ゴ Pro W3" pitchFamily="-109" charset="-128"/>
        </a:defRPr>
      </a:lvl1pPr>
      <a:lvl2pPr marL="742950" indent="-285750" algn="l" rtl="0" eaLnBrk="1" fontAlgn="base" hangingPunct="1">
        <a:spcBef>
          <a:spcPct val="20000"/>
        </a:spcBef>
        <a:spcAft>
          <a:spcPct val="0"/>
        </a:spcAft>
        <a:buClr>
          <a:srgbClr val="0000CC"/>
        </a:buClr>
        <a:buFont typeface="Arial" charset="0"/>
        <a:buChar char="•"/>
        <a:defRPr sz="2400" kern="1200">
          <a:solidFill>
            <a:schemeClr val="tx1"/>
          </a:solidFill>
          <a:latin typeface="+mn-lt"/>
          <a:ea typeface="ヒラギノ角ゴ Pro W3" pitchFamily="-109" charset="-128"/>
          <a:cs typeface="+mn-cs"/>
        </a:defRPr>
      </a:lvl2pPr>
      <a:lvl3pPr marL="1143000" indent="-228600" algn="l" rtl="0" eaLnBrk="1" fontAlgn="base" hangingPunct="1">
        <a:spcBef>
          <a:spcPct val="20000"/>
        </a:spcBef>
        <a:spcAft>
          <a:spcPct val="0"/>
        </a:spcAft>
        <a:buFont typeface="Wingdings" charset="2"/>
        <a:buChar char="§"/>
        <a:defRPr sz="2000" kern="1200">
          <a:solidFill>
            <a:schemeClr val="tx1"/>
          </a:solidFill>
          <a:latin typeface="+mn-lt"/>
          <a:ea typeface="ＭＳ Ｐゴシック" pitchFamily="-105" charset="-128"/>
          <a:cs typeface="ＭＳ Ｐゴシック" pitchFamily="-105" charset="-128"/>
        </a:defRPr>
      </a:lvl3pPr>
      <a:lvl4pPr marL="1600200" indent="-228600" algn="l" rtl="0" eaLnBrk="1" fontAlgn="base" hangingPunct="1">
        <a:spcBef>
          <a:spcPct val="20000"/>
        </a:spcBef>
        <a:spcAft>
          <a:spcPct val="0"/>
        </a:spcAft>
        <a:buFont typeface="Courier New" charset="0"/>
        <a:buChar char="o"/>
        <a:defRPr kern="1200">
          <a:solidFill>
            <a:schemeClr val="tx1"/>
          </a:solidFill>
          <a:latin typeface="+mn-lt"/>
          <a:ea typeface="ＭＳ Ｐゴシック" pitchFamily="-105" charset="-128"/>
          <a:cs typeface="+mn-cs"/>
        </a:defRPr>
      </a:lvl4pPr>
      <a:lvl5pPr marL="2057400" indent="-228600" algn="l" rtl="0" eaLnBrk="1" fontAlgn="base" hangingPunct="1">
        <a:spcBef>
          <a:spcPct val="20000"/>
        </a:spcBef>
        <a:spcAft>
          <a:spcPct val="0"/>
        </a:spcAft>
        <a:buFont typeface="Arial" charset="0"/>
        <a:buChar char="•"/>
        <a:defRPr kern="1200">
          <a:solidFill>
            <a:schemeClr val="tx1"/>
          </a:solidFill>
          <a:latin typeface="+mn-lt"/>
          <a:ea typeface="ヒラギノ角ゴ Pro W3" charset="-128"/>
          <a:cs typeface="ヒラギノ角ゴ Pro W3" charset="-128"/>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engineering.larc.nasa.gov/"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31.emf"/></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3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814011" y="3687943"/>
            <a:ext cx="7255042" cy="3185487"/>
          </a:xfrm>
          <a:prstGeom prst="rect">
            <a:avLst/>
          </a:prstGeom>
          <a:noFill/>
          <a:ln w="9525">
            <a:noFill/>
            <a:miter lim="800000"/>
            <a:headEnd/>
            <a:tailEnd/>
          </a:ln>
        </p:spPr>
        <p:txBody>
          <a:bodyPr wrap="square">
            <a:spAutoFit/>
          </a:bodyPr>
          <a:lstStyle/>
          <a:p>
            <a:r>
              <a:rPr lang="en-US" sz="2800" b="1">
                <a:solidFill>
                  <a:srgbClr val="000090"/>
                </a:solidFill>
                <a:cs typeface="Arial" charset="0"/>
              </a:rPr>
              <a:t>Windform® XT 2.0 Use as 3U CubeSat Primary Structure</a:t>
            </a:r>
            <a:endParaRPr lang="en-US" sz="1600" b="1">
              <a:solidFill>
                <a:srgbClr val="000090"/>
              </a:solidFill>
              <a:cs typeface="Arial" charset="0"/>
            </a:endParaRPr>
          </a:p>
          <a:p>
            <a:pPr>
              <a:spcBef>
                <a:spcPts val="600"/>
              </a:spcBef>
            </a:pPr>
            <a:r>
              <a:rPr lang="en-US" sz="1600" b="1">
                <a:solidFill>
                  <a:srgbClr val="000090"/>
                </a:solidFill>
                <a:cs typeface="Arial" charset="0"/>
              </a:rPr>
              <a:t>August 6, 2023</a:t>
            </a:r>
          </a:p>
          <a:p>
            <a:pPr>
              <a:spcBef>
                <a:spcPts val="600"/>
              </a:spcBef>
            </a:pPr>
            <a:endParaRPr lang="en-US" sz="1600" b="1">
              <a:solidFill>
                <a:srgbClr val="000090"/>
              </a:solidFill>
              <a:cs typeface="Arial" charset="0"/>
            </a:endParaRPr>
          </a:p>
          <a:p>
            <a:pPr>
              <a:spcBef>
                <a:spcPts val="600"/>
              </a:spcBef>
            </a:pPr>
            <a:r>
              <a:rPr lang="en-US" sz="1600" b="1">
                <a:solidFill>
                  <a:srgbClr val="000090"/>
                </a:solidFill>
                <a:cs typeface="Arial" charset="0"/>
              </a:rPr>
              <a:t>Amanda Stark</a:t>
            </a:r>
          </a:p>
          <a:p>
            <a:pPr>
              <a:spcBef>
                <a:spcPts val="600"/>
              </a:spcBef>
            </a:pPr>
            <a:r>
              <a:rPr lang="en-US" sz="1600" b="1">
                <a:solidFill>
                  <a:srgbClr val="000090"/>
                </a:solidFill>
                <a:cs typeface="Arial" charset="0"/>
              </a:rPr>
              <a:t>Andrew Paddock</a:t>
            </a:r>
          </a:p>
          <a:p>
            <a:pPr>
              <a:spcBef>
                <a:spcPts val="600"/>
              </a:spcBef>
            </a:pPr>
            <a:r>
              <a:rPr lang="en-US" sz="1600" b="1">
                <a:solidFill>
                  <a:srgbClr val="000090"/>
                </a:solidFill>
                <a:cs typeface="Arial" charset="0"/>
              </a:rPr>
              <a:t>Thuan Nguyen</a:t>
            </a:r>
          </a:p>
          <a:p>
            <a:pPr>
              <a:spcBef>
                <a:spcPts val="600"/>
              </a:spcBef>
            </a:pPr>
            <a:r>
              <a:rPr lang="en-US" sz="1600" b="1">
                <a:solidFill>
                  <a:srgbClr val="000090"/>
                </a:solidFill>
                <a:cs typeface="Arial" charset="0"/>
              </a:rPr>
              <a:t>Kurt Woodham</a:t>
            </a:r>
          </a:p>
          <a:p>
            <a:pPr>
              <a:spcBef>
                <a:spcPts val="600"/>
              </a:spcBef>
            </a:pPr>
            <a:endParaRPr lang="en-US" sz="1400">
              <a:cs typeface="Arial" charset="0"/>
            </a:endParaRPr>
          </a:p>
        </p:txBody>
      </p:sp>
      <p:sp>
        <p:nvSpPr>
          <p:cNvPr id="13314" name="TextBox 2"/>
          <p:cNvSpPr txBox="1">
            <a:spLocks noChangeArrowheads="1"/>
          </p:cNvSpPr>
          <p:nvPr/>
        </p:nvSpPr>
        <p:spPr bwMode="auto">
          <a:xfrm>
            <a:off x="1637525" y="6403087"/>
            <a:ext cx="1824695" cy="230832"/>
          </a:xfrm>
          <a:prstGeom prst="rect">
            <a:avLst/>
          </a:prstGeom>
          <a:noFill/>
          <a:ln w="9525">
            <a:noFill/>
            <a:miter lim="800000"/>
            <a:headEnd/>
            <a:tailEnd/>
          </a:ln>
        </p:spPr>
        <p:txBody>
          <a:bodyPr wrap="square">
            <a:spAutoFit/>
          </a:bodyPr>
          <a:lstStyle/>
          <a:p>
            <a:pPr algn="r">
              <a:spcBef>
                <a:spcPts val="600"/>
              </a:spcBef>
            </a:pPr>
            <a:r>
              <a:rPr lang="en-US" sz="900">
                <a:solidFill>
                  <a:schemeClr val="bg1"/>
                </a:solidFill>
                <a:latin typeface="Helvetica"/>
                <a:cs typeface="Helvetica"/>
                <a:hlinkClick r:id="rId3"/>
              </a:rPr>
              <a:t>http://engineering.larc.nasa.gov/</a:t>
            </a:r>
            <a:endParaRPr lang="en-US" sz="900">
              <a:solidFill>
                <a:schemeClr val="bg1"/>
              </a:solidFill>
              <a:latin typeface="Helvetica"/>
              <a:cs typeface="Helvetica"/>
            </a:endParaRPr>
          </a:p>
        </p:txBody>
      </p:sp>
      <p:pic>
        <p:nvPicPr>
          <p:cNvPr id="4" name="Picture 3">
            <a:extLst>
              <a:ext uri="{FF2B5EF4-FFF2-40B4-BE49-F238E27FC236}">
                <a16:creationId xmlns:a16="http://schemas.microsoft.com/office/drawing/2014/main" id="{223A5D22-C7D8-4BBD-AACC-489707F17030}"/>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5834400" y="983154"/>
            <a:ext cx="3745230" cy="269938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1B4B3F6-898C-40E8-A331-004BDFC8ECB1}"/>
              </a:ext>
            </a:extLst>
          </p:cNvPr>
          <p:cNvSpPr>
            <a:spLocks noGrp="1"/>
          </p:cNvSpPr>
          <p:nvPr>
            <p:ph idx="1"/>
          </p:nvPr>
        </p:nvSpPr>
        <p:spPr>
          <a:xfrm>
            <a:off x="1276775" y="1178660"/>
            <a:ext cx="3720970" cy="5380856"/>
          </a:xfrm>
        </p:spPr>
        <p:txBody>
          <a:bodyPr>
            <a:normAutofit/>
          </a:bodyPr>
          <a:lstStyle/>
          <a:p>
            <a:pPr marL="0" indent="0">
              <a:lnSpc>
                <a:spcPct val="150000"/>
              </a:lnSpc>
              <a:buNone/>
            </a:pPr>
            <a:r>
              <a:rPr lang="en-US"/>
              <a:t> </a:t>
            </a:r>
          </a:p>
          <a:p>
            <a:pPr>
              <a:lnSpc>
                <a:spcPct val="150000"/>
              </a:lnSpc>
            </a:pPr>
            <a:r>
              <a:rPr lang="en-US"/>
              <a:t>GPX2 Background</a:t>
            </a:r>
          </a:p>
          <a:p>
            <a:pPr>
              <a:lnSpc>
                <a:spcPct val="150000"/>
              </a:lnSpc>
            </a:pPr>
            <a:r>
              <a:rPr lang="en-US"/>
              <a:t>Windform® Information</a:t>
            </a:r>
          </a:p>
          <a:p>
            <a:pPr>
              <a:lnSpc>
                <a:spcPct val="150000"/>
              </a:lnSpc>
            </a:pPr>
            <a:r>
              <a:rPr lang="en-US"/>
              <a:t>Design &amp; Analysis</a:t>
            </a:r>
          </a:p>
          <a:p>
            <a:pPr>
              <a:lnSpc>
                <a:spcPct val="150000"/>
              </a:lnSpc>
            </a:pPr>
            <a:r>
              <a:rPr lang="en-US"/>
              <a:t>Testing </a:t>
            </a:r>
          </a:p>
          <a:p>
            <a:pPr>
              <a:lnSpc>
                <a:spcPct val="150000"/>
              </a:lnSpc>
            </a:pPr>
            <a:r>
              <a:rPr lang="en-US"/>
              <a:t>Lessons Learned</a:t>
            </a:r>
          </a:p>
          <a:p>
            <a:pPr>
              <a:lnSpc>
                <a:spcPct val="150000"/>
              </a:lnSpc>
            </a:pPr>
            <a:endParaRPr lang="en-US"/>
          </a:p>
        </p:txBody>
      </p:sp>
      <p:sp>
        <p:nvSpPr>
          <p:cNvPr id="5" name="Title 4">
            <a:extLst>
              <a:ext uri="{FF2B5EF4-FFF2-40B4-BE49-F238E27FC236}">
                <a16:creationId xmlns:a16="http://schemas.microsoft.com/office/drawing/2014/main" id="{D9C2F070-093F-479A-A740-AB1C5C6B2F9B}"/>
              </a:ext>
            </a:extLst>
          </p:cNvPr>
          <p:cNvSpPr>
            <a:spLocks noGrp="1"/>
          </p:cNvSpPr>
          <p:nvPr>
            <p:ph type="title"/>
          </p:nvPr>
        </p:nvSpPr>
        <p:spPr/>
        <p:txBody>
          <a:bodyPr/>
          <a:lstStyle/>
          <a:p>
            <a:r>
              <a:rPr lang="en-US"/>
              <a:t>Content</a:t>
            </a:r>
          </a:p>
        </p:txBody>
      </p:sp>
      <p:pic>
        <p:nvPicPr>
          <p:cNvPr id="7" name="Picture 6">
            <a:extLst>
              <a:ext uri="{FF2B5EF4-FFF2-40B4-BE49-F238E27FC236}">
                <a16:creationId xmlns:a16="http://schemas.microsoft.com/office/drawing/2014/main" id="{87F66015-EB35-6972-F00C-A9053D01BFA9}"/>
              </a:ext>
            </a:extLst>
          </p:cNvPr>
          <p:cNvPicPr>
            <a:picLocks noChangeAspect="1"/>
          </p:cNvPicPr>
          <p:nvPr/>
        </p:nvPicPr>
        <p:blipFill>
          <a:blip r:embed="rId3"/>
          <a:stretch>
            <a:fillRect/>
          </a:stretch>
        </p:blipFill>
        <p:spPr>
          <a:xfrm rot="5400000" flipV="1">
            <a:off x="8019008" y="2925594"/>
            <a:ext cx="4734108" cy="1681360"/>
          </a:xfrm>
          <a:prstGeom prst="rect">
            <a:avLst/>
          </a:prstGeom>
        </p:spPr>
      </p:pic>
      <p:pic>
        <p:nvPicPr>
          <p:cNvPr id="1026" name="Picture 2">
            <a:extLst>
              <a:ext uri="{FF2B5EF4-FFF2-40B4-BE49-F238E27FC236}">
                <a16:creationId xmlns:a16="http://schemas.microsoft.com/office/drawing/2014/main" id="{0E8A1A24-FCAE-BBC5-E5D0-439D8D4CEC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2275" y="1654175"/>
            <a:ext cx="2266950" cy="15335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1E891397-DB12-D9E3-617A-82440E6C7A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34138" y="1654175"/>
            <a:ext cx="2486025" cy="4552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5806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C4D138E-25C8-5556-3CE2-20BC3EFB86B5}"/>
              </a:ext>
            </a:extLst>
          </p:cNvPr>
          <p:cNvSpPr/>
          <p:nvPr/>
        </p:nvSpPr>
        <p:spPr>
          <a:xfrm>
            <a:off x="619125" y="1111250"/>
            <a:ext cx="5114925" cy="3000820"/>
          </a:xfrm>
          <a:prstGeom prst="roundRect">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BF98D28-E337-D25E-B368-352F31CF77FC}"/>
              </a:ext>
            </a:extLst>
          </p:cNvPr>
          <p:cNvSpPr txBox="1"/>
          <p:nvPr/>
        </p:nvSpPr>
        <p:spPr>
          <a:xfrm>
            <a:off x="698499" y="1097183"/>
            <a:ext cx="5114926" cy="3000821"/>
          </a:xfrm>
          <a:prstGeom prst="rect">
            <a:avLst/>
          </a:prstGeom>
          <a:noFill/>
        </p:spPr>
        <p:txBody>
          <a:bodyPr wrap="square" rtlCol="0">
            <a:spAutoFit/>
          </a:bodyPr>
          <a:lstStyle/>
          <a:p>
            <a:pPr algn="ctr"/>
            <a:r>
              <a:rPr lang="en-US" b="1"/>
              <a:t>NASA Langley funded 3U CubeSat </a:t>
            </a:r>
          </a:p>
          <a:p>
            <a:pPr marL="274320" lvl="1" indent="-182880">
              <a:buFont typeface="Arial" panose="020B0604020202020204" pitchFamily="34" charset="0"/>
              <a:buChar char="•"/>
            </a:pPr>
            <a:endParaRPr lang="en-US" sz="900"/>
          </a:p>
          <a:p>
            <a:pPr marL="274320" lvl="1" indent="-182880">
              <a:buFont typeface="Arial" panose="020B0604020202020204" pitchFamily="34" charset="0"/>
              <a:buChar char="•"/>
            </a:pPr>
            <a:r>
              <a:rPr lang="en-US" b="0" i="0" u="none" strike="noStrike" baseline="0">
                <a:solidFill>
                  <a:srgbClr val="000000"/>
                </a:solidFill>
                <a:latin typeface="Arial" panose="020B0604020202020204" pitchFamily="34" charset="0"/>
                <a:cs typeface="Arial" panose="020B0604020202020204" pitchFamily="34" charset="0"/>
              </a:rPr>
              <a:t>Explore the viability of using a Commercial Off-The-Shelf differential Global Position System in low earth orbit</a:t>
            </a:r>
            <a:endParaRPr lang="en-US">
              <a:latin typeface="Arial" panose="020B0604020202020204" pitchFamily="34" charset="0"/>
              <a:cs typeface="Arial" panose="020B0604020202020204" pitchFamily="34" charset="0"/>
            </a:endParaRPr>
          </a:p>
          <a:p>
            <a:pPr marL="274320" lvl="1" indent="-182880">
              <a:buFont typeface="Arial" panose="020B0604020202020204" pitchFamily="34" charset="0"/>
              <a:buChar char="•"/>
            </a:pPr>
            <a:r>
              <a:rPr lang="en-US"/>
              <a:t>Small team of engineers working part-time to design, build, test, and launch</a:t>
            </a:r>
          </a:p>
          <a:p>
            <a:pPr marL="274320" lvl="1" indent="-182880">
              <a:buFont typeface="Arial" panose="020B0604020202020204" pitchFamily="34" charset="0"/>
              <a:buChar char="•"/>
            </a:pPr>
            <a:r>
              <a:rPr lang="en-US"/>
              <a:t>Survived the pandemic!</a:t>
            </a:r>
          </a:p>
          <a:p>
            <a:pPr marL="274320" lvl="1" indent="-182880">
              <a:buFont typeface="Arial" panose="020B0604020202020204" pitchFamily="34" charset="0"/>
              <a:buChar char="•"/>
            </a:pPr>
            <a:r>
              <a:rPr lang="en-US"/>
              <a:t>Launched July 2022</a:t>
            </a:r>
          </a:p>
          <a:p>
            <a:pPr marL="274320" lvl="1" indent="-182880">
              <a:buFont typeface="Arial" panose="020B0604020202020204" pitchFamily="34" charset="0"/>
              <a:buChar char="•"/>
            </a:pPr>
            <a:r>
              <a:rPr lang="en-US"/>
              <a:t>Started to received data packages within a week after launch</a:t>
            </a:r>
          </a:p>
        </p:txBody>
      </p:sp>
      <p:pic>
        <p:nvPicPr>
          <p:cNvPr id="13" name="Picture 12" descr="A picture containing porcelain, ceramic ware, glass&#10;&#10;Description automatically generated">
            <a:extLst>
              <a:ext uri="{FF2B5EF4-FFF2-40B4-BE49-F238E27FC236}">
                <a16:creationId xmlns:a16="http://schemas.microsoft.com/office/drawing/2014/main" id="{1628B60E-5DCD-BBAE-19AC-4078F3B152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5892799" y="1670051"/>
            <a:ext cx="6096000" cy="4572000"/>
          </a:xfrm>
          <a:prstGeom prst="rect">
            <a:avLst/>
          </a:prstGeom>
        </p:spPr>
      </p:pic>
      <p:sp>
        <p:nvSpPr>
          <p:cNvPr id="15" name="Title 14">
            <a:extLst>
              <a:ext uri="{FF2B5EF4-FFF2-40B4-BE49-F238E27FC236}">
                <a16:creationId xmlns:a16="http://schemas.microsoft.com/office/drawing/2014/main" id="{BBB0A886-90DD-312C-B3DF-9191D8FC314E}"/>
              </a:ext>
            </a:extLst>
          </p:cNvPr>
          <p:cNvSpPr>
            <a:spLocks noGrp="1"/>
          </p:cNvSpPr>
          <p:nvPr>
            <p:ph type="title"/>
          </p:nvPr>
        </p:nvSpPr>
        <p:spPr/>
        <p:txBody>
          <a:bodyPr/>
          <a:lstStyle/>
          <a:p>
            <a:r>
              <a:rPr lang="en-US"/>
              <a:t>GPX2 Launched in 2022!</a:t>
            </a:r>
          </a:p>
        </p:txBody>
      </p:sp>
      <p:sp>
        <p:nvSpPr>
          <p:cNvPr id="16" name="TextBox 15">
            <a:extLst>
              <a:ext uri="{FF2B5EF4-FFF2-40B4-BE49-F238E27FC236}">
                <a16:creationId xmlns:a16="http://schemas.microsoft.com/office/drawing/2014/main" id="{F900AE13-CDDC-8818-8C3F-E18C898090E0}"/>
              </a:ext>
            </a:extLst>
          </p:cNvPr>
          <p:cNvSpPr txBox="1"/>
          <p:nvPr/>
        </p:nvSpPr>
        <p:spPr>
          <a:xfrm>
            <a:off x="6499883" y="6269970"/>
            <a:ext cx="5124450" cy="307777"/>
          </a:xfrm>
          <a:prstGeom prst="rect">
            <a:avLst/>
          </a:prstGeom>
          <a:noFill/>
        </p:spPr>
        <p:txBody>
          <a:bodyPr wrap="square" lIns="91440" tIns="45720" rIns="91440" bIns="45720" rtlCol="0" anchor="t">
            <a:spAutoFit/>
          </a:bodyPr>
          <a:lstStyle/>
          <a:p>
            <a:pPr algn="ctr"/>
            <a:r>
              <a:rPr lang="en-US" sz="1400"/>
              <a:t>2022-08-02 </a:t>
            </a:r>
            <a:r>
              <a:rPr lang="en-US" sz="1400" err="1"/>
              <a:t>uCAM</a:t>
            </a:r>
            <a:r>
              <a:rPr lang="en-US" sz="1400"/>
              <a:t> III Photo  </a:t>
            </a:r>
          </a:p>
        </p:txBody>
      </p:sp>
      <p:pic>
        <p:nvPicPr>
          <p:cNvPr id="17" name="Picture 4" descr="IMG_20220224_161908.jpg">
            <a:extLst>
              <a:ext uri="{FF2B5EF4-FFF2-40B4-BE49-F238E27FC236}">
                <a16:creationId xmlns:a16="http://schemas.microsoft.com/office/drawing/2014/main" id="{49720020-19EB-1D42-A4D4-948EA8F3270D}"/>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20000"/>
                    </a14:imgEffect>
                  </a14:imgLayer>
                </a14:imgProps>
              </a:ext>
            </a:extLst>
          </a:blip>
          <a:srcRect l="2455" t="9638" r="22093" b="14114"/>
          <a:stretch/>
        </p:blipFill>
        <p:spPr>
          <a:xfrm>
            <a:off x="1897380" y="4200674"/>
            <a:ext cx="3365850" cy="2555268"/>
          </a:xfrm>
          <a:prstGeom prst="ellipse">
            <a:avLst/>
          </a:prstGeom>
          <a:ln>
            <a:noFill/>
          </a:ln>
          <a:effectLst>
            <a:softEdge rad="112500"/>
          </a:effectLst>
        </p:spPr>
      </p:pic>
    </p:spTree>
    <p:extLst>
      <p:ext uri="{BB962C8B-B14F-4D97-AF65-F5344CB8AC3E}">
        <p14:creationId xmlns:p14="http://schemas.microsoft.com/office/powerpoint/2010/main" val="649580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04AB5AF1-1BED-746B-F970-C0B5057818F6}"/>
              </a:ext>
            </a:extLst>
          </p:cNvPr>
          <p:cNvGraphicFramePr>
            <a:graphicFrameLocks noGrp="1"/>
          </p:cNvGraphicFramePr>
          <p:nvPr>
            <p:extLst>
              <p:ext uri="{D42A27DB-BD31-4B8C-83A1-F6EECF244321}">
                <p14:modId xmlns:p14="http://schemas.microsoft.com/office/powerpoint/2010/main" val="1052962864"/>
              </p:ext>
            </p:extLst>
          </p:nvPr>
        </p:nvGraphicFramePr>
        <p:xfrm>
          <a:off x="812517" y="1143644"/>
          <a:ext cx="10815842" cy="3324279"/>
        </p:xfrm>
        <a:graphic>
          <a:graphicData uri="http://schemas.openxmlformats.org/drawingml/2006/table">
            <a:tbl>
              <a:tblPr firstRow="1" bandRow="1">
                <a:tableStyleId>{5C22544A-7EE6-4342-B048-85BDC9FD1C3A}</a:tableStyleId>
              </a:tblPr>
              <a:tblGrid>
                <a:gridCol w="260095">
                  <a:extLst>
                    <a:ext uri="{9D8B030D-6E8A-4147-A177-3AD203B41FA5}">
                      <a16:colId xmlns:a16="http://schemas.microsoft.com/office/drawing/2014/main" val="2954065189"/>
                    </a:ext>
                  </a:extLst>
                </a:gridCol>
                <a:gridCol w="5084287">
                  <a:extLst>
                    <a:ext uri="{9D8B030D-6E8A-4147-A177-3AD203B41FA5}">
                      <a16:colId xmlns:a16="http://schemas.microsoft.com/office/drawing/2014/main" val="3047791680"/>
                    </a:ext>
                  </a:extLst>
                </a:gridCol>
                <a:gridCol w="622949">
                  <a:extLst>
                    <a:ext uri="{9D8B030D-6E8A-4147-A177-3AD203B41FA5}">
                      <a16:colId xmlns:a16="http://schemas.microsoft.com/office/drawing/2014/main" val="3410066302"/>
                    </a:ext>
                  </a:extLst>
                </a:gridCol>
                <a:gridCol w="4848511">
                  <a:extLst>
                    <a:ext uri="{9D8B030D-6E8A-4147-A177-3AD203B41FA5}">
                      <a16:colId xmlns:a16="http://schemas.microsoft.com/office/drawing/2014/main" val="1635772554"/>
                    </a:ext>
                  </a:extLst>
                </a:gridCol>
              </a:tblGrid>
              <a:tr h="377759">
                <a:tc>
                  <a:txBody>
                    <a:bodyPr/>
                    <a:lstStyle/>
                    <a:p>
                      <a:r>
                        <a:rPr lang="en-US" sz="1600" b="0">
                          <a:solidFill>
                            <a:schemeClr val="tx1"/>
                          </a:solidFill>
                          <a:latin typeface="+mn-lt"/>
                        </a:rPr>
                        <a:t>1</a:t>
                      </a:r>
                    </a:p>
                  </a:txBody>
                  <a:tcPr>
                    <a:lnR w="12700" cmpd="sng">
                      <a:noFill/>
                    </a:lnR>
                    <a:noFill/>
                  </a:tcPr>
                </a:tc>
                <a:tc>
                  <a:txBody>
                    <a:bodyPr/>
                    <a:lstStyle/>
                    <a:p>
                      <a:r>
                        <a:rPr lang="en-US" sz="1400" b="0">
                          <a:solidFill>
                            <a:schemeClr val="tx1"/>
                          </a:solidFill>
                          <a:latin typeface="+mn-lt"/>
                          <a:cs typeface="Arial" panose="020B0604020202020204" pitchFamily="34" charset="0"/>
                        </a:rPr>
                        <a:t>2m</a:t>
                      </a:r>
                      <a:r>
                        <a:rPr lang="en-US" sz="1400" b="0" baseline="0">
                          <a:solidFill>
                            <a:schemeClr val="tx1"/>
                          </a:solidFill>
                          <a:latin typeface="+mn-lt"/>
                          <a:cs typeface="Arial" panose="020B0604020202020204" pitchFamily="34" charset="0"/>
                        </a:rPr>
                        <a:t> </a:t>
                      </a:r>
                      <a:r>
                        <a:rPr lang="en-US" sz="1400" b="0">
                          <a:solidFill>
                            <a:schemeClr val="tx1"/>
                          </a:solidFill>
                          <a:latin typeface="+mn-lt"/>
                          <a:cs typeface="Arial" panose="020B0604020202020204" pitchFamily="34" charset="0"/>
                        </a:rPr>
                        <a:t>Gravity Gradient Boom (</a:t>
                      </a:r>
                      <a:r>
                        <a:rPr lang="en-US" sz="1400" b="0" err="1">
                          <a:solidFill>
                            <a:schemeClr val="tx1"/>
                          </a:solidFill>
                          <a:latin typeface="+mn-lt"/>
                          <a:cs typeface="Arial" panose="020B0604020202020204" pitchFamily="34" charset="0"/>
                        </a:rPr>
                        <a:t>Redwire</a:t>
                      </a:r>
                      <a:r>
                        <a:rPr lang="en-US" sz="1400" b="0">
                          <a:solidFill>
                            <a:schemeClr val="tx1"/>
                          </a:solidFill>
                          <a:latin typeface="+mn-lt"/>
                          <a:cs typeface="Arial" panose="020B0604020202020204" pitchFamily="34" charset="0"/>
                        </a:rPr>
                        <a:t>)</a:t>
                      </a:r>
                    </a:p>
                  </a:txBody>
                  <a:tcPr marL="45720" marR="457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1600" b="0">
                          <a:solidFill>
                            <a:schemeClr val="tx1"/>
                          </a:solidFill>
                          <a:latin typeface="+mn-lt"/>
                          <a:cs typeface="Arial" panose="020B0604020202020204" pitchFamily="34" charset="0"/>
                        </a:rPr>
                        <a:t>2</a:t>
                      </a:r>
                    </a:p>
                  </a:txBody>
                  <a:tcPr marL="45720" marR="457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1400" b="0">
                          <a:solidFill>
                            <a:schemeClr val="tx1"/>
                          </a:solidFill>
                          <a:latin typeface="+mn-lt"/>
                          <a:cs typeface="Arial" panose="020B0604020202020204" pitchFamily="34" charset="0"/>
                        </a:rPr>
                        <a:t>GPS Antenna (x2) (Antcom)</a:t>
                      </a:r>
                    </a:p>
                  </a:txBody>
                  <a:tcPr marL="45720" marR="4572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39634697"/>
                  </a:ext>
                </a:extLst>
              </a:tr>
              <a:tr h="377759">
                <a:tc>
                  <a:txBody>
                    <a:bodyPr/>
                    <a:lstStyle/>
                    <a:p>
                      <a:r>
                        <a:rPr lang="en-US" sz="1600" b="0">
                          <a:solidFill>
                            <a:schemeClr val="tx1"/>
                          </a:solidFill>
                          <a:latin typeface="+mn-lt"/>
                        </a:rPr>
                        <a:t>3</a:t>
                      </a:r>
                    </a:p>
                  </a:txBody>
                  <a:tcPr>
                    <a:lnR w="12700" cmpd="sng">
                      <a:noFill/>
                    </a:lnR>
                    <a:noFill/>
                  </a:tcPr>
                </a:tc>
                <a:tc>
                  <a:txBody>
                    <a:bodyPr/>
                    <a:lstStyle/>
                    <a:p>
                      <a:r>
                        <a:rPr lang="en-US" sz="1400" b="0">
                          <a:solidFill>
                            <a:schemeClr val="tx1"/>
                          </a:solidFill>
                          <a:latin typeface="+mn-lt"/>
                          <a:cs typeface="Arial" panose="020B0604020202020204" pitchFamily="34" charset="0"/>
                        </a:rPr>
                        <a:t>Solar</a:t>
                      </a:r>
                      <a:r>
                        <a:rPr lang="en-US" sz="1400" b="0" baseline="0">
                          <a:solidFill>
                            <a:schemeClr val="tx1"/>
                          </a:solidFill>
                          <a:latin typeface="+mn-lt"/>
                          <a:cs typeface="Arial" panose="020B0604020202020204" pitchFamily="34" charset="0"/>
                        </a:rPr>
                        <a:t> array (x10) (GOMSpace)</a:t>
                      </a:r>
                      <a:endParaRPr lang="en-US" sz="1400" b="0">
                        <a:solidFill>
                          <a:schemeClr val="tx1"/>
                        </a:solidFill>
                        <a:latin typeface="+mn-lt"/>
                        <a:cs typeface="Arial" panose="020B0604020202020204" pitchFamily="34" charset="0"/>
                      </a:endParaRPr>
                    </a:p>
                  </a:txBody>
                  <a:tcPr marL="45720" marR="4572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US" sz="1600" b="0">
                          <a:solidFill>
                            <a:schemeClr val="tx1"/>
                          </a:solidFill>
                          <a:latin typeface="+mn-lt"/>
                          <a:cs typeface="Arial" panose="020B0604020202020204" pitchFamily="34" charset="0"/>
                        </a:rPr>
                        <a:t>4</a:t>
                      </a:r>
                    </a:p>
                  </a:txBody>
                  <a:tcPr marL="45720" marR="4572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US" sz="1400" b="0">
                          <a:solidFill>
                            <a:schemeClr val="tx1"/>
                          </a:solidFill>
                          <a:latin typeface="+mn-lt"/>
                          <a:cs typeface="Arial" panose="020B0604020202020204" pitchFamily="34" charset="0"/>
                        </a:rPr>
                        <a:t>JPEG Camera (4D Systems </a:t>
                      </a:r>
                      <a:r>
                        <a:rPr lang="en-US" sz="1400" b="0" err="1">
                          <a:solidFill>
                            <a:schemeClr val="tx1"/>
                          </a:solidFill>
                          <a:latin typeface="+mn-lt"/>
                          <a:cs typeface="Arial" panose="020B0604020202020204" pitchFamily="34" charset="0"/>
                        </a:rPr>
                        <a:t>uCAM</a:t>
                      </a:r>
                      <a:r>
                        <a:rPr lang="en-US" sz="1400" b="0">
                          <a:solidFill>
                            <a:schemeClr val="tx1"/>
                          </a:solidFill>
                          <a:latin typeface="+mn-lt"/>
                          <a:cs typeface="Arial" panose="020B0604020202020204" pitchFamily="34" charset="0"/>
                        </a:rPr>
                        <a:t>-III)</a:t>
                      </a:r>
                    </a:p>
                  </a:txBody>
                  <a:tcPr marL="45720" marR="4572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73060178"/>
                  </a:ext>
                </a:extLst>
              </a:tr>
              <a:tr h="377759">
                <a:tc>
                  <a:txBody>
                    <a:bodyPr/>
                    <a:lstStyle/>
                    <a:p>
                      <a:r>
                        <a:rPr lang="en-US" sz="1600" b="0">
                          <a:solidFill>
                            <a:schemeClr val="tx1"/>
                          </a:solidFill>
                          <a:latin typeface="+mn-lt"/>
                        </a:rPr>
                        <a:t>5</a:t>
                      </a:r>
                    </a:p>
                  </a:txBody>
                  <a:tcPr>
                    <a:lnR w="12700" cmpd="sng">
                      <a:noFill/>
                    </a:lnR>
                    <a:noFill/>
                  </a:tcPr>
                </a:tc>
                <a:tc>
                  <a:txBody>
                    <a:bodyPr/>
                    <a:lstStyle/>
                    <a:p>
                      <a:r>
                        <a:rPr lang="en-US" sz="1400" b="0">
                          <a:solidFill>
                            <a:schemeClr val="tx1"/>
                          </a:solidFill>
                          <a:latin typeface="+mn-lt"/>
                          <a:cs typeface="Arial" panose="020B0604020202020204" pitchFamily="34" charset="0"/>
                        </a:rPr>
                        <a:t>Iridium</a:t>
                      </a:r>
                      <a:r>
                        <a:rPr lang="en-US" sz="1400" b="0" baseline="0">
                          <a:solidFill>
                            <a:schemeClr val="tx1"/>
                          </a:solidFill>
                          <a:latin typeface="+mn-lt"/>
                          <a:cs typeface="Arial" panose="020B0604020202020204" pitchFamily="34" charset="0"/>
                        </a:rPr>
                        <a:t> Antenna (NAL Research)</a:t>
                      </a:r>
                      <a:endParaRPr lang="en-US" sz="1400" b="0">
                        <a:solidFill>
                          <a:schemeClr val="tx1"/>
                        </a:solidFill>
                        <a:latin typeface="+mn-lt"/>
                        <a:cs typeface="Arial" panose="020B0604020202020204" pitchFamily="34" charset="0"/>
                      </a:endParaRP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600" b="0">
                          <a:solidFill>
                            <a:schemeClr val="tx1"/>
                          </a:solidFill>
                          <a:latin typeface="+mn-lt"/>
                          <a:cs typeface="Arial" panose="020B0604020202020204" pitchFamily="34" charset="0"/>
                        </a:rPr>
                        <a:t>6</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a:solidFill>
                            <a:schemeClr val="tx1"/>
                          </a:solidFill>
                          <a:latin typeface="+mn-lt"/>
                          <a:cs typeface="Arial" panose="020B0604020202020204" pitchFamily="34" charset="0"/>
                        </a:rPr>
                        <a:t>Iridium</a:t>
                      </a:r>
                      <a:r>
                        <a:rPr lang="en-US" sz="1400" b="0" baseline="0">
                          <a:solidFill>
                            <a:schemeClr val="tx1"/>
                          </a:solidFill>
                          <a:latin typeface="+mn-lt"/>
                          <a:cs typeface="Arial" panose="020B0604020202020204" pitchFamily="34" charset="0"/>
                        </a:rPr>
                        <a:t> Modem (NAL Research)</a:t>
                      </a:r>
                      <a:endParaRPr lang="en-US" sz="1400" b="0">
                        <a:solidFill>
                          <a:schemeClr val="tx1"/>
                        </a:solidFill>
                        <a:latin typeface="+mn-lt"/>
                        <a:cs typeface="Arial" panose="020B0604020202020204" pitchFamily="34" charset="0"/>
                      </a:endParaRP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93604611"/>
                  </a:ext>
                </a:extLst>
              </a:tr>
              <a:tr h="377759">
                <a:tc>
                  <a:txBody>
                    <a:bodyPr/>
                    <a:lstStyle/>
                    <a:p>
                      <a:r>
                        <a:rPr lang="en-US" sz="1600" b="0">
                          <a:solidFill>
                            <a:schemeClr val="tx1"/>
                          </a:solidFill>
                          <a:latin typeface="+mn-lt"/>
                        </a:rPr>
                        <a:t>7</a:t>
                      </a:r>
                    </a:p>
                  </a:txBody>
                  <a:tcPr>
                    <a:lnR w="12700" cmpd="sng">
                      <a:noFill/>
                    </a:lnR>
                    <a:noFill/>
                  </a:tcPr>
                </a:tc>
                <a:tc>
                  <a:txBody>
                    <a:bodyPr/>
                    <a:lstStyle/>
                    <a:p>
                      <a:r>
                        <a:rPr lang="en-US" sz="1400" b="0">
                          <a:solidFill>
                            <a:schemeClr val="tx1"/>
                          </a:solidFill>
                          <a:latin typeface="+mn-lt"/>
                          <a:cs typeface="Arial" panose="020B0604020202020204" pitchFamily="34" charset="0"/>
                        </a:rPr>
                        <a:t>Flight </a:t>
                      </a:r>
                      <a:r>
                        <a:rPr lang="en-US" sz="1400" b="0" baseline="0">
                          <a:solidFill>
                            <a:schemeClr val="tx1"/>
                          </a:solidFill>
                          <a:latin typeface="+mn-lt"/>
                          <a:cs typeface="Arial" panose="020B0604020202020204" pitchFamily="34" charset="0"/>
                        </a:rPr>
                        <a:t>Computer Processing Unit (FCPU) (LaRC D203)</a:t>
                      </a:r>
                      <a:endParaRPr lang="en-US" sz="1400" b="0">
                        <a:solidFill>
                          <a:schemeClr val="tx1"/>
                        </a:solidFill>
                        <a:latin typeface="+mn-lt"/>
                        <a:cs typeface="Arial" panose="020B0604020202020204" pitchFamily="34" charset="0"/>
                      </a:endParaRP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600" b="0">
                          <a:solidFill>
                            <a:schemeClr val="tx1"/>
                          </a:solidFill>
                          <a:latin typeface="+mn-lt"/>
                          <a:cs typeface="Arial" panose="020B0604020202020204" pitchFamily="34" charset="0"/>
                        </a:rPr>
                        <a:t>8</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400" b="0">
                          <a:solidFill>
                            <a:schemeClr val="tx1"/>
                          </a:solidFill>
                          <a:latin typeface="+mn-lt"/>
                          <a:cs typeface="Arial" panose="020B0604020202020204" pitchFamily="34" charset="0"/>
                        </a:rPr>
                        <a:t>Power</a:t>
                      </a:r>
                      <a:r>
                        <a:rPr lang="en-US" sz="1400" b="0" baseline="0">
                          <a:solidFill>
                            <a:schemeClr val="tx1"/>
                          </a:solidFill>
                          <a:latin typeface="+mn-lt"/>
                          <a:cs typeface="Arial" panose="020B0604020202020204" pitchFamily="34" charset="0"/>
                        </a:rPr>
                        <a:t> Subsystem (</a:t>
                      </a:r>
                      <a:r>
                        <a:rPr lang="en-US" sz="1400" b="0" baseline="0" err="1">
                          <a:solidFill>
                            <a:schemeClr val="tx1"/>
                          </a:solidFill>
                          <a:latin typeface="+mn-lt"/>
                          <a:cs typeface="Arial" panose="020B0604020202020204" pitchFamily="34" charset="0"/>
                        </a:rPr>
                        <a:t>GOMSpace</a:t>
                      </a:r>
                      <a:r>
                        <a:rPr lang="en-US" sz="1400" b="0" baseline="0">
                          <a:solidFill>
                            <a:schemeClr val="tx1"/>
                          </a:solidFill>
                          <a:latin typeface="+mn-lt"/>
                          <a:cs typeface="Arial" panose="020B0604020202020204" pitchFamily="34" charset="0"/>
                        </a:rPr>
                        <a:t>)</a:t>
                      </a:r>
                      <a:endParaRPr lang="en-US" sz="1400" b="0">
                        <a:solidFill>
                          <a:schemeClr val="tx1"/>
                        </a:solidFill>
                        <a:latin typeface="+mn-lt"/>
                        <a:cs typeface="Arial" panose="020B0604020202020204" pitchFamily="34" charset="0"/>
                      </a:endParaRP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00533721"/>
                  </a:ext>
                </a:extLst>
              </a:tr>
              <a:tr h="377759">
                <a:tc>
                  <a:txBody>
                    <a:bodyPr/>
                    <a:lstStyle/>
                    <a:p>
                      <a:r>
                        <a:rPr lang="en-US" sz="1600" b="0">
                          <a:solidFill>
                            <a:schemeClr val="tx1"/>
                          </a:solidFill>
                          <a:latin typeface="+mn-lt"/>
                        </a:rPr>
                        <a:t>9</a:t>
                      </a:r>
                    </a:p>
                  </a:txBody>
                  <a:tcPr>
                    <a:lnR w="12700" cmpd="sng">
                      <a:noFill/>
                    </a:lnR>
                    <a:lnB w="12700" cap="flat" cmpd="sng" algn="ctr">
                      <a:solidFill>
                        <a:schemeClr val="tx1"/>
                      </a:solidFill>
                      <a:prstDash val="solid"/>
                      <a:round/>
                      <a:headEnd type="none" w="med" len="med"/>
                      <a:tailEnd type="none" w="med" len="med"/>
                    </a:lnB>
                    <a:noFill/>
                  </a:tcPr>
                </a:tc>
                <a:tc>
                  <a:txBody>
                    <a:bodyPr/>
                    <a:lstStyle/>
                    <a:p>
                      <a:r>
                        <a:rPr lang="en-US" sz="1400" b="0">
                          <a:solidFill>
                            <a:schemeClr val="tx1"/>
                          </a:solidFill>
                          <a:latin typeface="+mn-lt"/>
                          <a:cs typeface="Arial" panose="020B0604020202020204" pitchFamily="34" charset="0"/>
                        </a:rPr>
                        <a:t>GPS receiver</a:t>
                      </a:r>
                      <a:r>
                        <a:rPr lang="en-US" sz="1400" b="0" baseline="0">
                          <a:solidFill>
                            <a:schemeClr val="tx1"/>
                          </a:solidFill>
                          <a:latin typeface="+mn-lt"/>
                          <a:cs typeface="Arial" panose="020B0604020202020204" pitchFamily="34" charset="0"/>
                        </a:rPr>
                        <a:t> (x2) (NovAtel)</a:t>
                      </a:r>
                      <a:endParaRPr lang="en-US" sz="1400" b="1">
                        <a:solidFill>
                          <a:schemeClr val="tx1"/>
                        </a:solidFill>
                        <a:latin typeface="+mn-lt"/>
                        <a:cs typeface="Arial" panose="020B0604020202020204" pitchFamily="34" charset="0"/>
                      </a:endParaRPr>
                    </a:p>
                  </a:txBody>
                  <a:tcPr marL="45720" marR="4572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a:solidFill>
                            <a:schemeClr val="tx1"/>
                          </a:solidFill>
                          <a:latin typeface="+mn-lt"/>
                          <a:cs typeface="Arial" panose="020B0604020202020204" pitchFamily="34" charset="0"/>
                        </a:rPr>
                        <a:t>10</a:t>
                      </a:r>
                    </a:p>
                  </a:txBody>
                  <a:tcPr marL="45720" marR="4572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1">
                          <a:solidFill>
                            <a:schemeClr val="tx1"/>
                          </a:solidFill>
                          <a:latin typeface="+mn-lt"/>
                          <a:cs typeface="Arial" panose="020B0604020202020204" pitchFamily="34" charset="0"/>
                        </a:rPr>
                        <a:t>Windform® XT 2.0 Chassis (3U 30x10x10cm)</a:t>
                      </a:r>
                    </a:p>
                  </a:txBody>
                  <a:tcPr marL="45720" marR="4572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66111861"/>
                  </a:ext>
                </a:extLst>
              </a:tr>
              <a:tr h="1435484">
                <a:tc gridSpan="4">
                  <a:txBody>
                    <a:bodyPr/>
                    <a:lstStyle/>
                    <a:p>
                      <a:r>
                        <a:rPr lang="en-US" sz="1400" b="0">
                          <a:solidFill>
                            <a:schemeClr val="tx1"/>
                          </a:solidFill>
                          <a:latin typeface="+mn-lt"/>
                          <a:cs typeface="Arial" panose="020B0604020202020204" pitchFamily="34" charset="0"/>
                        </a:rPr>
                        <a:t>*</a:t>
                      </a:r>
                      <a:r>
                        <a:rPr lang="en-US" sz="1400" b="1" i="1">
                          <a:solidFill>
                            <a:schemeClr val="tx1"/>
                          </a:solidFill>
                          <a:latin typeface="+mn-lt"/>
                          <a:cs typeface="Arial" panose="020B0604020202020204" pitchFamily="34" charset="0"/>
                        </a:rPr>
                        <a:t>Technology demonstration</a:t>
                      </a:r>
                      <a:r>
                        <a:rPr lang="en-US" sz="1400" b="1" i="1" baseline="0">
                          <a:solidFill>
                            <a:schemeClr val="tx1"/>
                          </a:solidFill>
                          <a:latin typeface="+mn-lt"/>
                          <a:cs typeface="Arial" panose="020B0604020202020204" pitchFamily="34" charset="0"/>
                        </a:rPr>
                        <a:t>: </a:t>
                      </a:r>
                      <a:r>
                        <a:rPr lang="en-US" sz="1400" b="0" i="1" u="sng" baseline="0">
                          <a:solidFill>
                            <a:schemeClr val="tx1"/>
                          </a:solidFill>
                          <a:latin typeface="+mn-lt"/>
                          <a:cs typeface="Arial" panose="020B0604020202020204" pitchFamily="34" charset="0"/>
                        </a:rPr>
                        <a:t>Iridium</a:t>
                      </a:r>
                      <a:r>
                        <a:rPr lang="en-US" sz="1400" b="0" i="1" baseline="0">
                          <a:solidFill>
                            <a:schemeClr val="tx1"/>
                          </a:solidFill>
                          <a:latin typeface="+mn-lt"/>
                          <a:cs typeface="Arial" panose="020B0604020202020204" pitchFamily="34" charset="0"/>
                        </a:rPr>
                        <a:t> for space-to-space communications extends knowledge base developed by ARC </a:t>
                      </a:r>
                      <a:r>
                        <a:rPr lang="en-US" sz="1400" b="0" i="1" baseline="0" err="1">
                          <a:solidFill>
                            <a:schemeClr val="tx1"/>
                          </a:solidFill>
                          <a:latin typeface="+mn-lt"/>
                          <a:cs typeface="Arial" panose="020B0604020202020204" pitchFamily="34" charset="0"/>
                        </a:rPr>
                        <a:t>TEchEdSat</a:t>
                      </a:r>
                      <a:r>
                        <a:rPr lang="en-US" sz="1400" b="0" i="1" baseline="0">
                          <a:solidFill>
                            <a:schemeClr val="tx1"/>
                          </a:solidFill>
                          <a:latin typeface="+mn-lt"/>
                          <a:cs typeface="Arial" panose="020B0604020202020204" pitchFamily="34" charset="0"/>
                        </a:rPr>
                        <a:t> project working with Iridium Chief Systems Engineer, and greatly reduces ground operations complexity; </a:t>
                      </a:r>
                      <a:r>
                        <a:rPr lang="en-US" sz="1400" b="0" i="1" u="sng" baseline="0">
                          <a:solidFill>
                            <a:schemeClr val="tx1"/>
                          </a:solidFill>
                          <a:latin typeface="+mn-lt"/>
                          <a:cs typeface="Arial" panose="020B0604020202020204" pitchFamily="34" charset="0"/>
                        </a:rPr>
                        <a:t>Windform® XT 2.0</a:t>
                      </a:r>
                      <a:r>
                        <a:rPr lang="en-US" sz="1400" b="0" i="1" u="none" baseline="0">
                          <a:solidFill>
                            <a:schemeClr val="tx1"/>
                          </a:solidFill>
                          <a:latin typeface="+mn-lt"/>
                          <a:cs typeface="Arial" panose="020B0604020202020204" pitchFamily="34" charset="0"/>
                        </a:rPr>
                        <a:t> </a:t>
                      </a:r>
                      <a:r>
                        <a:rPr lang="en-US" sz="1400" b="0" i="1" baseline="0">
                          <a:solidFill>
                            <a:schemeClr val="tx1"/>
                          </a:solidFill>
                          <a:latin typeface="+mn-lt"/>
                          <a:cs typeface="Arial" panose="020B0604020202020204" pitchFamily="34" charset="0"/>
                        </a:rPr>
                        <a:t>(composite polyamide reinforced with carbon fibers) is 40% weight of AL with reduced lead time.</a:t>
                      </a:r>
                    </a:p>
                    <a:p>
                      <a:endParaRPr lang="en-US" sz="1400" b="0">
                        <a:solidFill>
                          <a:schemeClr val="tx1"/>
                        </a:solidFill>
                        <a:latin typeface="+mn-lt"/>
                        <a:cs typeface="Arial" panose="020B0604020202020204" pitchFamily="34" charset="0"/>
                      </a:endParaRPr>
                    </a:p>
                  </a:txBody>
                  <a:tcPr marL="45720" marR="4572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hMerge="1">
                  <a:txBody>
                    <a:bodyPr/>
                    <a:lstStyle/>
                    <a:p>
                      <a:endParaRPr lang="en-US" sz="1400" b="1">
                        <a:solidFill>
                          <a:schemeClr val="tx1"/>
                        </a:solidFill>
                      </a:endParaRPr>
                    </a:p>
                  </a:txBody>
                  <a:tcPr>
                    <a:noFill/>
                  </a:tcPr>
                </a:tc>
                <a:tc hMerge="1">
                  <a:txBody>
                    <a:bodyPr/>
                    <a:lstStyle/>
                    <a:p>
                      <a:endParaRPr lang="en-US" sz="1400" b="0">
                        <a:solidFill>
                          <a:schemeClr val="tx1"/>
                        </a:solidFill>
                      </a:endParaRPr>
                    </a:p>
                  </a:txBody>
                  <a:tcPr>
                    <a:noFill/>
                  </a:tcPr>
                </a:tc>
                <a:tc hMerge="1">
                  <a:txBody>
                    <a:bodyPr/>
                    <a:lstStyle/>
                    <a:p>
                      <a:endParaRPr lang="en-US" sz="1400" b="1">
                        <a:solidFill>
                          <a:schemeClr val="tx1"/>
                        </a:solidFill>
                      </a:endParaRPr>
                    </a:p>
                  </a:txBody>
                  <a:tcPr>
                    <a:noFill/>
                  </a:tcPr>
                </a:tc>
                <a:extLst>
                  <a:ext uri="{0D108BD9-81ED-4DB2-BD59-A6C34878D82A}">
                    <a16:rowId xmlns:a16="http://schemas.microsoft.com/office/drawing/2014/main" val="2209933103"/>
                  </a:ext>
                </a:extLst>
              </a:tr>
            </a:tbl>
          </a:graphicData>
        </a:graphic>
      </p:graphicFrame>
      <p:pic>
        <p:nvPicPr>
          <p:cNvPr id="18" name="Picture 17" descr="Diagram&#10;&#10;Description automatically generated with medium confidence">
            <a:extLst>
              <a:ext uri="{FF2B5EF4-FFF2-40B4-BE49-F238E27FC236}">
                <a16:creationId xmlns:a16="http://schemas.microsoft.com/office/drawing/2014/main" id="{928E8897-2FE0-B825-F91E-8B815484D3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614" y="3683157"/>
            <a:ext cx="9509760" cy="2971800"/>
          </a:xfrm>
          <a:prstGeom prst="rect">
            <a:avLst/>
          </a:prstGeom>
        </p:spPr>
      </p:pic>
      <p:sp>
        <p:nvSpPr>
          <p:cNvPr id="3" name="Title 2">
            <a:extLst>
              <a:ext uri="{FF2B5EF4-FFF2-40B4-BE49-F238E27FC236}">
                <a16:creationId xmlns:a16="http://schemas.microsoft.com/office/drawing/2014/main" id="{B11D4F68-53EA-004E-44EF-F19A0E41EAF7}"/>
              </a:ext>
            </a:extLst>
          </p:cNvPr>
          <p:cNvSpPr>
            <a:spLocks noGrp="1"/>
          </p:cNvSpPr>
          <p:nvPr>
            <p:ph type="title"/>
          </p:nvPr>
        </p:nvSpPr>
        <p:spPr/>
        <p:txBody>
          <a:bodyPr/>
          <a:lstStyle/>
          <a:p>
            <a:r>
              <a:rPr lang="en-US"/>
              <a:t>GPX2 Architecture</a:t>
            </a:r>
          </a:p>
        </p:txBody>
      </p:sp>
      <p:pic>
        <p:nvPicPr>
          <p:cNvPr id="16" name="Picture 15">
            <a:extLst>
              <a:ext uri="{FF2B5EF4-FFF2-40B4-BE49-F238E27FC236}">
                <a16:creationId xmlns:a16="http://schemas.microsoft.com/office/drawing/2014/main" id="{87DB41FE-5030-6989-B171-976893D7ABDE}"/>
              </a:ext>
            </a:extLst>
          </p:cNvPr>
          <p:cNvPicPr>
            <a:picLocks noChangeAspect="1"/>
          </p:cNvPicPr>
          <p:nvPr/>
        </p:nvPicPr>
        <p:blipFill>
          <a:blip r:embed="rId4"/>
          <a:stretch>
            <a:fillRect/>
          </a:stretch>
        </p:blipFill>
        <p:spPr>
          <a:xfrm>
            <a:off x="1338583" y="4220865"/>
            <a:ext cx="9071634" cy="2456901"/>
          </a:xfrm>
          <a:prstGeom prst="rect">
            <a:avLst/>
          </a:prstGeom>
        </p:spPr>
      </p:pic>
      <p:pic>
        <p:nvPicPr>
          <p:cNvPr id="17" name="Picture 16">
            <a:extLst>
              <a:ext uri="{FF2B5EF4-FFF2-40B4-BE49-F238E27FC236}">
                <a16:creationId xmlns:a16="http://schemas.microsoft.com/office/drawing/2014/main" id="{3D9AAD15-696D-E025-BBE9-E50BD8E65491}"/>
              </a:ext>
            </a:extLst>
          </p:cNvPr>
          <p:cNvPicPr>
            <a:picLocks noChangeAspect="1"/>
          </p:cNvPicPr>
          <p:nvPr/>
        </p:nvPicPr>
        <p:blipFill>
          <a:blip r:embed="rId5"/>
          <a:stretch>
            <a:fillRect/>
          </a:stretch>
        </p:blipFill>
        <p:spPr>
          <a:xfrm>
            <a:off x="38782" y="4653398"/>
            <a:ext cx="1036768" cy="1146624"/>
          </a:xfrm>
          <a:prstGeom prst="rect">
            <a:avLst/>
          </a:prstGeom>
        </p:spPr>
      </p:pic>
    </p:spTree>
    <p:extLst>
      <p:ext uri="{BB962C8B-B14F-4D97-AF65-F5344CB8AC3E}">
        <p14:creationId xmlns:p14="http://schemas.microsoft.com/office/powerpoint/2010/main" val="3356447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171CD3-1192-4DC8-CA11-52333B3CDF84}"/>
              </a:ext>
            </a:extLst>
          </p:cNvPr>
          <p:cNvSpPr>
            <a:spLocks noGrp="1"/>
          </p:cNvSpPr>
          <p:nvPr>
            <p:ph type="title"/>
          </p:nvPr>
        </p:nvSpPr>
        <p:spPr/>
        <p:txBody>
          <a:bodyPr/>
          <a:lstStyle/>
          <a:p>
            <a:r>
              <a:rPr lang="en-US"/>
              <a:t>Windform® XT 2.0</a:t>
            </a:r>
          </a:p>
        </p:txBody>
      </p:sp>
      <p:sp>
        <p:nvSpPr>
          <p:cNvPr id="12" name="Rectangle: Rounded Corners 11">
            <a:extLst>
              <a:ext uri="{FF2B5EF4-FFF2-40B4-BE49-F238E27FC236}">
                <a16:creationId xmlns:a16="http://schemas.microsoft.com/office/drawing/2014/main" id="{28327DC7-45D2-B954-7129-0DC0B8BE6797}"/>
              </a:ext>
            </a:extLst>
          </p:cNvPr>
          <p:cNvSpPr/>
          <p:nvPr/>
        </p:nvSpPr>
        <p:spPr>
          <a:xfrm>
            <a:off x="3326394" y="3982235"/>
            <a:ext cx="5610429" cy="2571703"/>
          </a:xfrm>
          <a:prstGeom prst="roundRect">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63205486-DA14-F2D3-9013-90082484DBEC}"/>
              </a:ext>
            </a:extLst>
          </p:cNvPr>
          <p:cNvSpPr/>
          <p:nvPr/>
        </p:nvSpPr>
        <p:spPr>
          <a:xfrm>
            <a:off x="364012" y="1311564"/>
            <a:ext cx="5610429" cy="2384301"/>
          </a:xfrm>
          <a:prstGeom prst="roundRect">
            <a:avLst/>
          </a:prstGeom>
          <a:solidFill>
            <a:schemeClr val="accent3">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937B49CA-C2E2-FD1F-A54F-41547DEBAB13}"/>
              </a:ext>
            </a:extLst>
          </p:cNvPr>
          <p:cNvSpPr txBox="1"/>
          <p:nvPr/>
        </p:nvSpPr>
        <p:spPr>
          <a:xfrm>
            <a:off x="1951079" y="1432166"/>
            <a:ext cx="3470564" cy="369332"/>
          </a:xfrm>
          <a:prstGeom prst="rect">
            <a:avLst/>
          </a:prstGeom>
          <a:noFill/>
        </p:spPr>
        <p:txBody>
          <a:bodyPr wrap="square" rtlCol="0">
            <a:spAutoFit/>
          </a:bodyPr>
          <a:lstStyle/>
          <a:p>
            <a:r>
              <a:rPr lang="en-US" b="1" u="sng"/>
              <a:t>What is Windform</a:t>
            </a:r>
            <a:r>
              <a:rPr lang="en-US" b="1" u="sng" baseline="30000"/>
              <a:t>®</a:t>
            </a:r>
            <a:r>
              <a:rPr lang="en-US" b="1" u="sng"/>
              <a:t>?</a:t>
            </a:r>
          </a:p>
        </p:txBody>
      </p:sp>
      <p:sp>
        <p:nvSpPr>
          <p:cNvPr id="19" name="TextBox 18">
            <a:extLst>
              <a:ext uri="{FF2B5EF4-FFF2-40B4-BE49-F238E27FC236}">
                <a16:creationId xmlns:a16="http://schemas.microsoft.com/office/drawing/2014/main" id="{F81AB655-060A-F452-E423-00908F4184A6}"/>
              </a:ext>
            </a:extLst>
          </p:cNvPr>
          <p:cNvSpPr txBox="1"/>
          <p:nvPr/>
        </p:nvSpPr>
        <p:spPr>
          <a:xfrm>
            <a:off x="404262" y="1870777"/>
            <a:ext cx="5531679" cy="1477328"/>
          </a:xfrm>
          <a:prstGeom prst="rect">
            <a:avLst/>
          </a:prstGeom>
          <a:noFill/>
        </p:spPr>
        <p:txBody>
          <a:bodyPr wrap="square" rtlCol="0">
            <a:spAutoFit/>
          </a:bodyPr>
          <a:lstStyle/>
          <a:p>
            <a:pPr marL="182880" indent="-182880">
              <a:buFont typeface="Arial" panose="020B0604020202020204" pitchFamily="34" charset="0"/>
              <a:buChar char="•"/>
            </a:pPr>
            <a:r>
              <a:rPr lang="en-US"/>
              <a:t>A composite polyamide reinforced with short carbon fibers</a:t>
            </a:r>
          </a:p>
          <a:p>
            <a:pPr marL="182880" indent="-182880">
              <a:buFont typeface="Arial" panose="020B0604020202020204" pitchFamily="34" charset="0"/>
              <a:buChar char="•"/>
            </a:pPr>
            <a:r>
              <a:rPr lang="en-US"/>
              <a:t>Owned and trademarked by CRP Technology </a:t>
            </a:r>
            <a:r>
              <a:rPr lang="en-US" err="1"/>
              <a:t>S.r.l</a:t>
            </a:r>
            <a:r>
              <a:rPr lang="en-US"/>
              <a:t>. </a:t>
            </a:r>
          </a:p>
          <a:p>
            <a:pPr marL="182880" indent="-182880">
              <a:buFont typeface="Arial" panose="020B0604020202020204" pitchFamily="34" charset="0"/>
              <a:buChar char="•"/>
            </a:pPr>
            <a:r>
              <a:rPr lang="en-US"/>
              <a:t>Selective Laser Sintered (SLS) material is anisotropic, structurally &amp; thermally</a:t>
            </a:r>
          </a:p>
        </p:txBody>
      </p:sp>
      <p:sp>
        <p:nvSpPr>
          <p:cNvPr id="15" name="Rectangle: Rounded Corners 14">
            <a:extLst>
              <a:ext uri="{FF2B5EF4-FFF2-40B4-BE49-F238E27FC236}">
                <a16:creationId xmlns:a16="http://schemas.microsoft.com/office/drawing/2014/main" id="{A0E2306B-E874-7436-9835-0BA78BE07EED}"/>
              </a:ext>
            </a:extLst>
          </p:cNvPr>
          <p:cNvSpPr/>
          <p:nvPr/>
        </p:nvSpPr>
        <p:spPr>
          <a:xfrm>
            <a:off x="6850924" y="1345209"/>
            <a:ext cx="4526491" cy="1434050"/>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AA3E3FE1-4349-FC05-6F9E-633ACF3E11E0}"/>
              </a:ext>
            </a:extLst>
          </p:cNvPr>
          <p:cNvSpPr txBox="1"/>
          <p:nvPr/>
        </p:nvSpPr>
        <p:spPr>
          <a:xfrm>
            <a:off x="8093171" y="1368729"/>
            <a:ext cx="2120900" cy="369332"/>
          </a:xfrm>
          <a:prstGeom prst="rect">
            <a:avLst/>
          </a:prstGeom>
          <a:noFill/>
        </p:spPr>
        <p:txBody>
          <a:bodyPr wrap="square" rtlCol="0">
            <a:spAutoFit/>
          </a:bodyPr>
          <a:lstStyle/>
          <a:p>
            <a:pPr algn="ctr"/>
            <a:r>
              <a:rPr lang="en-US" u="sng">
                <a:solidFill>
                  <a:schemeClr val="accent2">
                    <a:lumMod val="20000"/>
                    <a:lumOff val="80000"/>
                  </a:schemeClr>
                </a:solidFill>
              </a:rPr>
              <a:t>Disadvantages</a:t>
            </a:r>
          </a:p>
        </p:txBody>
      </p:sp>
      <p:sp>
        <p:nvSpPr>
          <p:cNvPr id="20" name="TextBox 19">
            <a:extLst>
              <a:ext uri="{FF2B5EF4-FFF2-40B4-BE49-F238E27FC236}">
                <a16:creationId xmlns:a16="http://schemas.microsoft.com/office/drawing/2014/main" id="{39F4573A-BD5F-84BD-E74A-84F80AD8765F}"/>
              </a:ext>
            </a:extLst>
          </p:cNvPr>
          <p:cNvSpPr txBox="1"/>
          <p:nvPr/>
        </p:nvSpPr>
        <p:spPr>
          <a:xfrm>
            <a:off x="6880321" y="1772759"/>
            <a:ext cx="4321858" cy="738664"/>
          </a:xfrm>
          <a:prstGeom prst="rect">
            <a:avLst/>
          </a:prstGeom>
          <a:noFill/>
        </p:spPr>
        <p:txBody>
          <a:bodyPr wrap="square" rtlCol="0">
            <a:spAutoFit/>
          </a:bodyPr>
          <a:lstStyle/>
          <a:p>
            <a:pPr marL="182880" indent="-182880">
              <a:buFont typeface="Arial" panose="020B0604020202020204" pitchFamily="34" charset="0"/>
              <a:buChar char="•"/>
            </a:pPr>
            <a:r>
              <a:rPr lang="en-US" sz="1400">
                <a:solidFill>
                  <a:schemeClr val="accent2">
                    <a:lumMod val="20000"/>
                    <a:lumOff val="80000"/>
                  </a:schemeClr>
                </a:solidFill>
              </a:rPr>
              <a:t>Need to accommodate print tolerancing for critical dimensions</a:t>
            </a:r>
          </a:p>
          <a:p>
            <a:pPr marL="182880" indent="-182880">
              <a:buFont typeface="Arial" panose="020B0604020202020204" pitchFamily="34" charset="0"/>
              <a:buChar char="•"/>
            </a:pPr>
            <a:r>
              <a:rPr lang="en-US" sz="1400">
                <a:solidFill>
                  <a:schemeClr val="accent2">
                    <a:lumMod val="20000"/>
                    <a:lumOff val="80000"/>
                  </a:schemeClr>
                </a:solidFill>
              </a:rPr>
              <a:t>Potential voids generated during printing</a:t>
            </a:r>
          </a:p>
        </p:txBody>
      </p:sp>
      <p:grpSp>
        <p:nvGrpSpPr>
          <p:cNvPr id="31" name="Group 30">
            <a:extLst>
              <a:ext uri="{FF2B5EF4-FFF2-40B4-BE49-F238E27FC236}">
                <a16:creationId xmlns:a16="http://schemas.microsoft.com/office/drawing/2014/main" id="{F8E958FB-B37E-48B4-E53D-D6E128CE99E6}"/>
              </a:ext>
            </a:extLst>
          </p:cNvPr>
          <p:cNvGrpSpPr/>
          <p:nvPr/>
        </p:nvGrpSpPr>
        <p:grpSpPr>
          <a:xfrm>
            <a:off x="7818630" y="2933600"/>
            <a:ext cx="2445239" cy="817486"/>
            <a:chOff x="6449816" y="5710930"/>
            <a:chExt cx="2445239" cy="817486"/>
          </a:xfrm>
        </p:grpSpPr>
        <p:sp>
          <p:nvSpPr>
            <p:cNvPr id="10" name="Rectangle: Rounded Corners 9">
              <a:extLst>
                <a:ext uri="{FF2B5EF4-FFF2-40B4-BE49-F238E27FC236}">
                  <a16:creationId xmlns:a16="http://schemas.microsoft.com/office/drawing/2014/main" id="{E105E9EE-3A3E-5A40-0136-6248BDD4D972}"/>
                </a:ext>
              </a:extLst>
            </p:cNvPr>
            <p:cNvSpPr/>
            <p:nvPr/>
          </p:nvSpPr>
          <p:spPr>
            <a:xfrm>
              <a:off x="6449816" y="5732163"/>
              <a:ext cx="2425700" cy="796253"/>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3FF6FB05-DACA-A7CA-D321-7D3CB1A63C09}"/>
                </a:ext>
              </a:extLst>
            </p:cNvPr>
            <p:cNvSpPr txBox="1"/>
            <p:nvPr/>
          </p:nvSpPr>
          <p:spPr>
            <a:xfrm>
              <a:off x="6469355" y="5998408"/>
              <a:ext cx="2425700" cy="523220"/>
            </a:xfrm>
            <a:prstGeom prst="rect">
              <a:avLst/>
            </a:prstGeom>
            <a:noFill/>
          </p:spPr>
          <p:txBody>
            <a:bodyPr wrap="square" rtlCol="0">
              <a:spAutoFit/>
            </a:bodyPr>
            <a:lstStyle/>
            <a:p>
              <a:pPr marL="285750" indent="-285750">
                <a:buFont typeface="Arial" panose="020B0604020202020204" pitchFamily="34" charset="0"/>
                <a:buChar char="•"/>
              </a:pPr>
              <a:r>
                <a:rPr lang="en-US" sz="1400">
                  <a:solidFill>
                    <a:schemeClr val="accent2">
                      <a:lumMod val="20000"/>
                      <a:lumOff val="80000"/>
                    </a:schemeClr>
                  </a:solidFill>
                </a:rPr>
                <a:t>CTE mismatch with Aluminum</a:t>
              </a:r>
            </a:p>
          </p:txBody>
        </p:sp>
        <p:sp>
          <p:nvSpPr>
            <p:cNvPr id="23" name="TextBox 22">
              <a:extLst>
                <a:ext uri="{FF2B5EF4-FFF2-40B4-BE49-F238E27FC236}">
                  <a16:creationId xmlns:a16="http://schemas.microsoft.com/office/drawing/2014/main" id="{248D9874-87AA-1377-52B5-0DCED80EFD2C}"/>
                </a:ext>
              </a:extLst>
            </p:cNvPr>
            <p:cNvSpPr txBox="1"/>
            <p:nvPr/>
          </p:nvSpPr>
          <p:spPr>
            <a:xfrm>
              <a:off x="6588262" y="5710930"/>
              <a:ext cx="2120900" cy="369332"/>
            </a:xfrm>
            <a:prstGeom prst="rect">
              <a:avLst/>
            </a:prstGeom>
            <a:noFill/>
          </p:spPr>
          <p:txBody>
            <a:bodyPr wrap="square" rtlCol="0">
              <a:spAutoFit/>
            </a:bodyPr>
            <a:lstStyle/>
            <a:p>
              <a:pPr algn="ctr"/>
              <a:r>
                <a:rPr lang="en-US" u="sng">
                  <a:solidFill>
                    <a:schemeClr val="accent2">
                      <a:lumMod val="20000"/>
                      <a:lumOff val="80000"/>
                    </a:schemeClr>
                  </a:solidFill>
                </a:rPr>
                <a:t>Consideration</a:t>
              </a:r>
            </a:p>
          </p:txBody>
        </p:sp>
      </p:grpSp>
      <p:sp>
        <p:nvSpPr>
          <p:cNvPr id="29" name="TextBox 28">
            <a:extLst>
              <a:ext uri="{FF2B5EF4-FFF2-40B4-BE49-F238E27FC236}">
                <a16:creationId xmlns:a16="http://schemas.microsoft.com/office/drawing/2014/main" id="{79887572-FFB6-16C4-64B8-CC3234DDD6D8}"/>
              </a:ext>
            </a:extLst>
          </p:cNvPr>
          <p:cNvSpPr txBox="1"/>
          <p:nvPr/>
        </p:nvSpPr>
        <p:spPr>
          <a:xfrm>
            <a:off x="4806015" y="4151239"/>
            <a:ext cx="2729936" cy="369332"/>
          </a:xfrm>
          <a:prstGeom prst="rect">
            <a:avLst/>
          </a:prstGeom>
          <a:noFill/>
        </p:spPr>
        <p:txBody>
          <a:bodyPr wrap="square" rtlCol="0">
            <a:spAutoFit/>
          </a:bodyPr>
          <a:lstStyle/>
          <a:p>
            <a:pPr algn="ctr"/>
            <a:r>
              <a:rPr lang="en-US" b="1" u="sng"/>
              <a:t>3D Printing Advantage</a:t>
            </a:r>
          </a:p>
        </p:txBody>
      </p:sp>
      <p:sp>
        <p:nvSpPr>
          <p:cNvPr id="30" name="TextBox 29">
            <a:extLst>
              <a:ext uri="{FF2B5EF4-FFF2-40B4-BE49-F238E27FC236}">
                <a16:creationId xmlns:a16="http://schemas.microsoft.com/office/drawing/2014/main" id="{946B3A1E-9EB2-DE14-02B7-D893706F33BE}"/>
              </a:ext>
            </a:extLst>
          </p:cNvPr>
          <p:cNvSpPr txBox="1"/>
          <p:nvPr/>
        </p:nvSpPr>
        <p:spPr>
          <a:xfrm>
            <a:off x="3405144" y="4630774"/>
            <a:ext cx="5531679" cy="2031325"/>
          </a:xfrm>
          <a:prstGeom prst="rect">
            <a:avLst/>
          </a:prstGeom>
          <a:noFill/>
        </p:spPr>
        <p:txBody>
          <a:bodyPr wrap="square" rtlCol="0">
            <a:spAutoFit/>
          </a:bodyPr>
          <a:lstStyle/>
          <a:p>
            <a:pPr marL="285750" indent="-285750">
              <a:buFont typeface="Arial" panose="020B0604020202020204" pitchFamily="34" charset="0"/>
              <a:buChar char="•"/>
            </a:pPr>
            <a:r>
              <a:rPr lang="en-US">
                <a:solidFill>
                  <a:schemeClr val="accent6">
                    <a:lumMod val="75000"/>
                  </a:schemeClr>
                </a:solidFill>
              </a:rPr>
              <a:t>Precise Hole Locations</a:t>
            </a:r>
          </a:p>
          <a:p>
            <a:pPr marL="285750" indent="-285750">
              <a:buFont typeface="Arial" panose="020B0604020202020204" pitchFamily="34" charset="0"/>
              <a:buChar char="•"/>
            </a:pPr>
            <a:r>
              <a:rPr lang="en-US" sz="1800">
                <a:solidFill>
                  <a:schemeClr val="accent6">
                    <a:lumMod val="75000"/>
                  </a:schemeClr>
                </a:solidFill>
              </a:rPr>
              <a:t>Mass reduction when compared to aluminum structure</a:t>
            </a:r>
          </a:p>
          <a:p>
            <a:pPr marL="285750" indent="-285750">
              <a:buFont typeface="Arial" panose="020B0604020202020204" pitchFamily="34" charset="0"/>
              <a:buChar char="•"/>
            </a:pPr>
            <a:r>
              <a:rPr lang="en-US">
                <a:solidFill>
                  <a:schemeClr val="accent6">
                    <a:lumMod val="75000"/>
                  </a:schemeClr>
                </a:solidFill>
              </a:rPr>
              <a:t>Small fixture Features</a:t>
            </a:r>
          </a:p>
          <a:p>
            <a:pPr marL="285750" indent="-285750">
              <a:buFont typeface="Arial" panose="020B0604020202020204" pitchFamily="34" charset="0"/>
              <a:buChar char="•"/>
            </a:pPr>
            <a:r>
              <a:rPr lang="en-US">
                <a:solidFill>
                  <a:schemeClr val="accent6">
                    <a:lumMod val="75000"/>
                  </a:schemeClr>
                </a:solidFill>
              </a:rPr>
              <a:t>Monolithic Design</a:t>
            </a:r>
          </a:p>
          <a:p>
            <a:pPr marL="285750" indent="-285750">
              <a:buFont typeface="Arial" panose="020B0604020202020204" pitchFamily="34" charset="0"/>
              <a:buChar char="•"/>
            </a:pPr>
            <a:r>
              <a:rPr lang="en-US">
                <a:solidFill>
                  <a:schemeClr val="accent6">
                    <a:lumMod val="75000"/>
                  </a:schemeClr>
                </a:solidFill>
              </a:rPr>
              <a:t>Unique Support Structure for Components</a:t>
            </a:r>
          </a:p>
          <a:p>
            <a:pPr marL="285750" indent="-285750">
              <a:buFont typeface="Arial" panose="020B0604020202020204" pitchFamily="34" charset="0"/>
              <a:buChar char="•"/>
            </a:pPr>
            <a:endParaRPr lang="en-US">
              <a:solidFill>
                <a:schemeClr val="accent6">
                  <a:lumMod val="75000"/>
                </a:schemeClr>
              </a:solidFill>
            </a:endParaRPr>
          </a:p>
        </p:txBody>
      </p:sp>
    </p:spTree>
    <p:extLst>
      <p:ext uri="{BB962C8B-B14F-4D97-AF65-F5344CB8AC3E}">
        <p14:creationId xmlns:p14="http://schemas.microsoft.com/office/powerpoint/2010/main" val="3597734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1F104F2E-8DE8-FCCB-87C5-B18E7191E707}"/>
              </a:ext>
            </a:extLst>
          </p:cNvPr>
          <p:cNvPicPr>
            <a:picLocks noChangeAspect="1"/>
          </p:cNvPicPr>
          <p:nvPr/>
        </p:nvPicPr>
        <p:blipFill>
          <a:blip r:embed="rId3"/>
          <a:stretch>
            <a:fillRect/>
          </a:stretch>
        </p:blipFill>
        <p:spPr>
          <a:xfrm>
            <a:off x="3709757" y="4796172"/>
            <a:ext cx="3881373" cy="1824932"/>
          </a:xfrm>
          <a:prstGeom prst="rect">
            <a:avLst/>
          </a:prstGeom>
        </p:spPr>
      </p:pic>
      <p:sp>
        <p:nvSpPr>
          <p:cNvPr id="14" name="Rectangle 13">
            <a:extLst>
              <a:ext uri="{FF2B5EF4-FFF2-40B4-BE49-F238E27FC236}">
                <a16:creationId xmlns:a16="http://schemas.microsoft.com/office/drawing/2014/main" id="{8603C4E2-F797-D59A-2BAF-AC6B469E5B2A}"/>
              </a:ext>
            </a:extLst>
          </p:cNvPr>
          <p:cNvSpPr/>
          <p:nvPr/>
        </p:nvSpPr>
        <p:spPr>
          <a:xfrm>
            <a:off x="7981436" y="1206500"/>
            <a:ext cx="3981450" cy="5314950"/>
          </a:xfrm>
          <a:prstGeom prst="rect">
            <a:avLst/>
          </a:prstGeom>
          <a:solidFill>
            <a:srgbClr val="FFB8B8">
              <a:alpha val="27059"/>
            </a:srgb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A0DA9E3-CF28-8FC8-5746-23DD3F28657E}"/>
              </a:ext>
            </a:extLst>
          </p:cNvPr>
          <p:cNvSpPr/>
          <p:nvPr/>
        </p:nvSpPr>
        <p:spPr>
          <a:xfrm>
            <a:off x="127000" y="1327322"/>
            <a:ext cx="4681740" cy="3653516"/>
          </a:xfrm>
          <a:prstGeom prst="rect">
            <a:avLst/>
          </a:pr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2D456F54-2B6D-E85D-7559-98AABA892964}"/>
              </a:ext>
            </a:extLst>
          </p:cNvPr>
          <p:cNvSpPr>
            <a:spLocks noGrp="1"/>
          </p:cNvSpPr>
          <p:nvPr>
            <p:ph type="title"/>
          </p:nvPr>
        </p:nvSpPr>
        <p:spPr/>
        <p:txBody>
          <a:bodyPr/>
          <a:lstStyle/>
          <a:p>
            <a:r>
              <a:rPr lang="en-US"/>
              <a:t>Structural Design</a:t>
            </a:r>
          </a:p>
        </p:txBody>
      </p:sp>
      <p:pic>
        <p:nvPicPr>
          <p:cNvPr id="4" name="Picture 3" descr="A picture containing indoor&#10;&#10;Description automatically generated">
            <a:extLst>
              <a:ext uri="{FF2B5EF4-FFF2-40B4-BE49-F238E27FC236}">
                <a16:creationId xmlns:a16="http://schemas.microsoft.com/office/drawing/2014/main" id="{2B1E0361-322D-05CD-3C0B-9428A1D98E3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18010" y="4051361"/>
            <a:ext cx="3191256" cy="2393442"/>
          </a:xfrm>
          <a:prstGeom prst="rect">
            <a:avLst/>
          </a:prstGeom>
          <a:ln>
            <a:solidFill>
              <a:schemeClr val="accent6">
                <a:lumMod val="50000"/>
              </a:schemeClr>
            </a:solidFill>
          </a:ln>
        </p:spPr>
      </p:pic>
      <p:pic>
        <p:nvPicPr>
          <p:cNvPr id="5" name="Picture 4" descr="A picture containing indoor&#10;&#10;Description automatically generated">
            <a:extLst>
              <a:ext uri="{FF2B5EF4-FFF2-40B4-BE49-F238E27FC236}">
                <a16:creationId xmlns:a16="http://schemas.microsoft.com/office/drawing/2014/main" id="{0C265F77-3D3B-7149-0678-63B58F32679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19539" y="1617764"/>
            <a:ext cx="3188198" cy="2391149"/>
          </a:xfrm>
          <a:prstGeom prst="rect">
            <a:avLst/>
          </a:prstGeom>
          <a:ln>
            <a:solidFill>
              <a:schemeClr val="accent6">
                <a:lumMod val="50000"/>
              </a:schemeClr>
            </a:solidFill>
          </a:ln>
        </p:spPr>
      </p:pic>
      <p:pic>
        <p:nvPicPr>
          <p:cNvPr id="6" name="Picture 5">
            <a:extLst>
              <a:ext uri="{FF2B5EF4-FFF2-40B4-BE49-F238E27FC236}">
                <a16:creationId xmlns:a16="http://schemas.microsoft.com/office/drawing/2014/main" id="{8A9955A2-5837-DC94-C9C0-FE5711D84AEA}"/>
              </a:ext>
            </a:extLst>
          </p:cNvPr>
          <p:cNvPicPr>
            <a:picLocks noChangeAspect="1"/>
          </p:cNvPicPr>
          <p:nvPr/>
        </p:nvPicPr>
        <p:blipFill>
          <a:blip r:embed="rId6"/>
          <a:stretch>
            <a:fillRect/>
          </a:stretch>
        </p:blipFill>
        <p:spPr>
          <a:xfrm>
            <a:off x="315974" y="1765719"/>
            <a:ext cx="4326935" cy="2961388"/>
          </a:xfrm>
          <a:prstGeom prst="rect">
            <a:avLst/>
          </a:prstGeom>
          <a:ln>
            <a:solidFill>
              <a:schemeClr val="accent6">
                <a:lumMod val="50000"/>
              </a:schemeClr>
            </a:solidFill>
          </a:ln>
        </p:spPr>
      </p:pic>
      <p:sp>
        <p:nvSpPr>
          <p:cNvPr id="8" name="Arrow: Chevron 7">
            <a:extLst>
              <a:ext uri="{FF2B5EF4-FFF2-40B4-BE49-F238E27FC236}">
                <a16:creationId xmlns:a16="http://schemas.microsoft.com/office/drawing/2014/main" id="{F9D49E58-4A38-45E0-D5E5-E1D33B701A09}"/>
              </a:ext>
            </a:extLst>
          </p:cNvPr>
          <p:cNvSpPr/>
          <p:nvPr/>
        </p:nvSpPr>
        <p:spPr>
          <a:xfrm>
            <a:off x="4808740" y="2615340"/>
            <a:ext cx="603250" cy="1708150"/>
          </a:xfrm>
          <a:prstGeom prst="chevron">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Rectangle: Rounded Corners 8">
            <a:extLst>
              <a:ext uri="{FF2B5EF4-FFF2-40B4-BE49-F238E27FC236}">
                <a16:creationId xmlns:a16="http://schemas.microsoft.com/office/drawing/2014/main" id="{B2551926-3117-CA17-18E5-73C5858D8186}"/>
              </a:ext>
            </a:extLst>
          </p:cNvPr>
          <p:cNvSpPr/>
          <p:nvPr/>
        </p:nvSpPr>
        <p:spPr>
          <a:xfrm>
            <a:off x="5400051" y="3051175"/>
            <a:ext cx="2057400" cy="1104900"/>
          </a:xfrm>
          <a:prstGeom prst="roundRect">
            <a:avLst/>
          </a:prstGeom>
          <a:solidFill>
            <a:schemeClr val="accent6">
              <a:lumMod val="75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SLS with Windform® XT 2.0</a:t>
            </a:r>
          </a:p>
        </p:txBody>
      </p:sp>
      <p:grpSp>
        <p:nvGrpSpPr>
          <p:cNvPr id="7" name="Group 6">
            <a:extLst>
              <a:ext uri="{FF2B5EF4-FFF2-40B4-BE49-F238E27FC236}">
                <a16:creationId xmlns:a16="http://schemas.microsoft.com/office/drawing/2014/main" id="{2764F062-67C6-A89E-35FA-7ADC45B2F3C7}"/>
              </a:ext>
            </a:extLst>
          </p:cNvPr>
          <p:cNvGrpSpPr/>
          <p:nvPr/>
        </p:nvGrpSpPr>
        <p:grpSpPr>
          <a:xfrm>
            <a:off x="7598865" y="3001111"/>
            <a:ext cx="783822" cy="2373427"/>
            <a:chOff x="7557559" y="3493216"/>
            <a:chExt cx="802217" cy="1355008"/>
          </a:xfrm>
        </p:grpSpPr>
        <p:cxnSp>
          <p:nvCxnSpPr>
            <p:cNvPr id="19" name="Connector: Elbow 18">
              <a:extLst>
                <a:ext uri="{FF2B5EF4-FFF2-40B4-BE49-F238E27FC236}">
                  <a16:creationId xmlns:a16="http://schemas.microsoft.com/office/drawing/2014/main" id="{AEA1B244-FE77-50D5-D508-0AD8908BE04F}"/>
                </a:ext>
              </a:extLst>
            </p:cNvPr>
            <p:cNvCxnSpPr>
              <a:cxnSpLocks/>
            </p:cNvCxnSpPr>
            <p:nvPr/>
          </p:nvCxnSpPr>
          <p:spPr>
            <a:xfrm>
              <a:off x="7699058" y="4265587"/>
              <a:ext cx="660718" cy="582637"/>
            </a:xfrm>
            <a:prstGeom prst="bentConnector3">
              <a:avLst>
                <a:gd name="adj1" fmla="val 50000"/>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0" name="Left Brace 19">
              <a:extLst>
                <a:ext uri="{FF2B5EF4-FFF2-40B4-BE49-F238E27FC236}">
                  <a16:creationId xmlns:a16="http://schemas.microsoft.com/office/drawing/2014/main" id="{89B9E054-691B-B03C-CAF7-98F78073E259}"/>
                </a:ext>
              </a:extLst>
            </p:cNvPr>
            <p:cNvSpPr/>
            <p:nvPr/>
          </p:nvSpPr>
          <p:spPr>
            <a:xfrm>
              <a:off x="7557559" y="3493216"/>
              <a:ext cx="152503" cy="773984"/>
            </a:xfrm>
            <a:prstGeom prst="leftBrace">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34" name="TextBox 33">
            <a:extLst>
              <a:ext uri="{FF2B5EF4-FFF2-40B4-BE49-F238E27FC236}">
                <a16:creationId xmlns:a16="http://schemas.microsoft.com/office/drawing/2014/main" id="{54D4D48D-8FC5-02A9-2C0B-818BB870DBA2}"/>
              </a:ext>
            </a:extLst>
          </p:cNvPr>
          <p:cNvSpPr txBox="1"/>
          <p:nvPr/>
        </p:nvSpPr>
        <p:spPr>
          <a:xfrm>
            <a:off x="822585" y="1327322"/>
            <a:ext cx="3290569" cy="369332"/>
          </a:xfrm>
          <a:prstGeom prst="rect">
            <a:avLst/>
          </a:prstGeom>
          <a:noFill/>
        </p:spPr>
        <p:txBody>
          <a:bodyPr wrap="square" rtlCol="0">
            <a:spAutoFit/>
          </a:bodyPr>
          <a:lstStyle/>
          <a:p>
            <a:pPr algn="ctr"/>
            <a:r>
              <a:rPr lang="en-US" u="sng"/>
              <a:t>Creo CAD</a:t>
            </a:r>
          </a:p>
        </p:txBody>
      </p:sp>
      <p:sp>
        <p:nvSpPr>
          <p:cNvPr id="2" name="TextBox 1">
            <a:extLst>
              <a:ext uri="{FF2B5EF4-FFF2-40B4-BE49-F238E27FC236}">
                <a16:creationId xmlns:a16="http://schemas.microsoft.com/office/drawing/2014/main" id="{2F1A3268-78B8-3097-7D76-12A00A59BDC2}"/>
              </a:ext>
            </a:extLst>
          </p:cNvPr>
          <p:cNvSpPr txBox="1"/>
          <p:nvPr/>
        </p:nvSpPr>
        <p:spPr>
          <a:xfrm>
            <a:off x="8525439" y="1266363"/>
            <a:ext cx="2884805" cy="369332"/>
          </a:xfrm>
          <a:prstGeom prst="rect">
            <a:avLst/>
          </a:prstGeom>
          <a:noFill/>
        </p:spPr>
        <p:txBody>
          <a:bodyPr wrap="square" rtlCol="0">
            <a:spAutoFit/>
          </a:bodyPr>
          <a:lstStyle/>
          <a:p>
            <a:pPr algn="ctr"/>
            <a:r>
              <a:rPr lang="en-US" u="sng"/>
              <a:t>Final Components</a:t>
            </a:r>
          </a:p>
        </p:txBody>
      </p:sp>
      <p:cxnSp>
        <p:nvCxnSpPr>
          <p:cNvPr id="16" name="Connector: Elbow 15">
            <a:extLst>
              <a:ext uri="{FF2B5EF4-FFF2-40B4-BE49-F238E27FC236}">
                <a16:creationId xmlns:a16="http://schemas.microsoft.com/office/drawing/2014/main" id="{D111BEB4-C579-D405-8C49-57BB24C1A3C6}"/>
              </a:ext>
            </a:extLst>
          </p:cNvPr>
          <p:cNvCxnSpPr>
            <a:cxnSpLocks/>
          </p:cNvCxnSpPr>
          <p:nvPr/>
        </p:nvCxnSpPr>
        <p:spPr>
          <a:xfrm flipV="1">
            <a:off x="7717839" y="2363253"/>
            <a:ext cx="645568" cy="640080"/>
          </a:xfrm>
          <a:prstGeom prst="bentConnector3">
            <a:avLst>
              <a:gd name="adj1" fmla="val 49016"/>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9851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B88594-67D2-253E-49B5-C403640A6683}"/>
              </a:ext>
            </a:extLst>
          </p:cNvPr>
          <p:cNvSpPr>
            <a:spLocks noGrp="1"/>
          </p:cNvSpPr>
          <p:nvPr>
            <p:ph type="title"/>
          </p:nvPr>
        </p:nvSpPr>
        <p:spPr/>
        <p:txBody>
          <a:bodyPr/>
          <a:lstStyle/>
          <a:p>
            <a:r>
              <a:rPr lang="en-US"/>
              <a:t>Structural Analysis</a:t>
            </a:r>
          </a:p>
        </p:txBody>
      </p:sp>
      <p:pic>
        <p:nvPicPr>
          <p:cNvPr id="4" name="Picture 3">
            <a:extLst>
              <a:ext uri="{FF2B5EF4-FFF2-40B4-BE49-F238E27FC236}">
                <a16:creationId xmlns:a16="http://schemas.microsoft.com/office/drawing/2014/main" id="{196718CE-073A-20A8-B650-D37296A0323B}"/>
              </a:ext>
            </a:extLst>
          </p:cNvPr>
          <p:cNvPicPr>
            <a:picLocks noChangeAspect="1"/>
          </p:cNvPicPr>
          <p:nvPr/>
        </p:nvPicPr>
        <p:blipFill>
          <a:blip r:embed="rId3"/>
          <a:stretch>
            <a:fillRect/>
          </a:stretch>
        </p:blipFill>
        <p:spPr>
          <a:xfrm>
            <a:off x="5944200" y="1304567"/>
            <a:ext cx="5968949" cy="5240612"/>
          </a:xfrm>
          <a:prstGeom prst="roundRect">
            <a:avLst>
              <a:gd name="adj" fmla="val 16667"/>
            </a:avLst>
          </a:prstGeom>
          <a:ln>
            <a:solidFill>
              <a:schemeClr val="accent6">
                <a:lumMod val="5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Rectangle: Rounded Corners 4">
            <a:extLst>
              <a:ext uri="{FF2B5EF4-FFF2-40B4-BE49-F238E27FC236}">
                <a16:creationId xmlns:a16="http://schemas.microsoft.com/office/drawing/2014/main" id="{ABB36BD2-6711-D07C-958C-4821BA4C514B}"/>
              </a:ext>
            </a:extLst>
          </p:cNvPr>
          <p:cNvSpPr/>
          <p:nvPr/>
        </p:nvSpPr>
        <p:spPr>
          <a:xfrm>
            <a:off x="343759" y="1304567"/>
            <a:ext cx="5232018" cy="5240612"/>
          </a:xfrm>
          <a:prstGeom prst="roundRect">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C6A5F05-A006-E433-831E-0A42F81D6CB7}"/>
              </a:ext>
            </a:extLst>
          </p:cNvPr>
          <p:cNvSpPr txBox="1"/>
          <p:nvPr/>
        </p:nvSpPr>
        <p:spPr>
          <a:xfrm>
            <a:off x="343759" y="1304567"/>
            <a:ext cx="5232017" cy="5232202"/>
          </a:xfrm>
          <a:prstGeom prst="rect">
            <a:avLst/>
          </a:prstGeom>
          <a:noFill/>
        </p:spPr>
        <p:txBody>
          <a:bodyPr wrap="square" lIns="91440" tIns="45720" rIns="91440" bIns="45720" rtlCol="0" anchor="t">
            <a:spAutoFit/>
          </a:bodyPr>
          <a:lstStyle/>
          <a:p>
            <a:pPr algn="ctr"/>
            <a:r>
              <a:rPr lang="en-US" sz="2000" b="1" i="0" u="sng" strike="noStrike" baseline="0">
                <a:solidFill>
                  <a:srgbClr val="000000"/>
                </a:solidFill>
                <a:latin typeface="Arial"/>
                <a:ea typeface="ヒラギノ角ゴ Pro W3"/>
                <a:cs typeface="Arial"/>
              </a:rPr>
              <a:t>Finite Element Model and </a:t>
            </a:r>
          </a:p>
          <a:p>
            <a:pPr algn="ctr"/>
            <a:r>
              <a:rPr lang="en-US" sz="2000" b="1" i="0" u="sng" strike="noStrike" baseline="0">
                <a:solidFill>
                  <a:srgbClr val="000000"/>
                </a:solidFill>
                <a:latin typeface="Arial"/>
                <a:ea typeface="ヒラギノ角ゴ Pro W3"/>
                <a:cs typeface="Arial"/>
              </a:rPr>
              <a:t>Analysis Overview</a:t>
            </a:r>
          </a:p>
          <a:p>
            <a:pPr algn="ctr"/>
            <a:endParaRPr lang="en-US" sz="2000" b="1" i="0" u="sng" strike="noStrike" baseline="0">
              <a:solidFill>
                <a:srgbClr val="000000"/>
              </a:solidFill>
            </a:endParaRPr>
          </a:p>
          <a:p>
            <a:pPr marL="342900" indent="-342900">
              <a:buFont typeface="Arial" panose="020B0604020202020204" pitchFamily="34" charset="0"/>
              <a:buChar char="•"/>
            </a:pPr>
            <a:r>
              <a:rPr lang="en-US" sz="1600" b="0" i="0" u="none" strike="noStrike" baseline="0">
                <a:solidFill>
                  <a:srgbClr val="000000"/>
                </a:solidFill>
                <a:latin typeface="Arial"/>
                <a:ea typeface="ヒラギノ角ゴ Pro W3"/>
                <a:cs typeface="Arial"/>
              </a:rPr>
              <a:t>Analysis tools</a:t>
            </a:r>
          </a:p>
          <a:p>
            <a:pPr marL="742950" lvl="1" indent="-285750">
              <a:buFont typeface="Arial" panose="020B0604020202020204" pitchFamily="34" charset="0"/>
              <a:buChar char="•"/>
            </a:pPr>
            <a:r>
              <a:rPr lang="en-US" sz="1600" b="0" i="0" u="none" strike="noStrike" baseline="0">
                <a:solidFill>
                  <a:srgbClr val="000000"/>
                </a:solidFill>
                <a:latin typeface="Arial"/>
                <a:ea typeface="ヒラギノ角ゴ Pro W3"/>
                <a:cs typeface="Arial"/>
              </a:rPr>
              <a:t>MSC </a:t>
            </a:r>
            <a:r>
              <a:rPr lang="en-US" sz="1600" b="0" i="0" u="none" strike="noStrike" baseline="0" err="1">
                <a:solidFill>
                  <a:srgbClr val="000000"/>
                </a:solidFill>
                <a:latin typeface="Arial"/>
                <a:ea typeface="ヒラギノ角ゴ Pro W3"/>
                <a:cs typeface="Arial"/>
              </a:rPr>
              <a:t>Patran</a:t>
            </a:r>
            <a:r>
              <a:rPr lang="en-US" sz="1600" b="0" i="0" u="none" strike="noStrike" baseline="0">
                <a:solidFill>
                  <a:srgbClr val="000000"/>
                </a:solidFill>
                <a:latin typeface="Arial"/>
                <a:ea typeface="ヒラギノ角ゴ Pro W3"/>
                <a:cs typeface="Arial"/>
              </a:rPr>
              <a:t> version 2017.0.2 to model/mesh</a:t>
            </a:r>
          </a:p>
          <a:p>
            <a:pPr marL="742950" lvl="1" indent="-285750">
              <a:buFont typeface="Arial" panose="020B0604020202020204" pitchFamily="34" charset="0"/>
              <a:buChar char="•"/>
            </a:pPr>
            <a:r>
              <a:rPr lang="en-US" sz="1600" b="0" i="0" u="none" strike="noStrike" baseline="0">
                <a:solidFill>
                  <a:srgbClr val="000000"/>
                </a:solidFill>
                <a:latin typeface="Arial"/>
                <a:ea typeface="ヒラギノ角ゴ Pro W3"/>
                <a:cs typeface="Arial"/>
              </a:rPr>
              <a:t>MSC NASTRAN 2017.1 for analysis</a:t>
            </a:r>
          </a:p>
          <a:p>
            <a:pPr marL="342900" indent="-342900">
              <a:buFont typeface="Arial" panose="020B0604020202020204" pitchFamily="34" charset="0"/>
              <a:buChar char="•"/>
            </a:pPr>
            <a:r>
              <a:rPr lang="en-US" sz="1600" b="0">
                <a:solidFill>
                  <a:srgbClr val="000000"/>
                </a:solidFill>
                <a:latin typeface="Arial"/>
                <a:ea typeface="ヒラギノ角ゴ Pro W3"/>
                <a:cs typeface="Arial"/>
              </a:rPr>
              <a:t>All electronic components modelled as lump masses</a:t>
            </a:r>
            <a:r>
              <a:rPr lang="en-US" sz="1600">
                <a:solidFill>
                  <a:srgbClr val="000000"/>
                </a:solidFill>
                <a:latin typeface="Arial"/>
                <a:ea typeface="ヒラギノ角ゴ Pro W3"/>
                <a:cs typeface="Arial"/>
              </a:rPr>
              <a:t> for system level.  </a:t>
            </a:r>
          </a:p>
          <a:p>
            <a:pPr marL="342900" indent="-342900">
              <a:buFont typeface="Arial" panose="020B0604020202020204" pitchFamily="34" charset="0"/>
              <a:buChar char="•"/>
            </a:pPr>
            <a:r>
              <a:rPr lang="en-US" sz="1600" b="0">
                <a:solidFill>
                  <a:srgbClr val="000000"/>
                </a:solidFill>
                <a:latin typeface="Arial"/>
                <a:ea typeface="ヒラギノ角ゴ Pro W3"/>
                <a:cs typeface="Arial"/>
              </a:rPr>
              <a:t>Worst case directional strength used </a:t>
            </a:r>
            <a:r>
              <a:rPr lang="en-US" sz="1600">
                <a:solidFill>
                  <a:srgbClr val="000000"/>
                </a:solidFill>
                <a:latin typeface="Arial"/>
                <a:ea typeface="ヒラギノ角ゴ Pro W3"/>
                <a:cs typeface="Arial"/>
              </a:rPr>
              <a:t>to determine Margin of Safety  </a:t>
            </a:r>
            <a:endParaRPr lang="en-US" sz="1600" b="0">
              <a:solidFill>
                <a:srgbClr val="000000"/>
              </a:solidFill>
              <a:cs typeface="Arial"/>
            </a:endParaRPr>
          </a:p>
          <a:p>
            <a:pPr marL="342900" indent="-342900">
              <a:buFont typeface="Arial" panose="020B0604020202020204" pitchFamily="34" charset="0"/>
              <a:buChar char="•"/>
            </a:pPr>
            <a:r>
              <a:rPr lang="en-US" sz="1600" b="0">
                <a:solidFill>
                  <a:srgbClr val="000000"/>
                </a:solidFill>
                <a:latin typeface="Arial"/>
                <a:ea typeface="ヒラギノ角ゴ Pro W3"/>
                <a:cs typeface="Arial"/>
              </a:rPr>
              <a:t>98 fasteners from #1 up to M3 sizes</a:t>
            </a:r>
          </a:p>
          <a:p>
            <a:pPr marL="742950" lvl="1" indent="-285750">
              <a:buFont typeface="Arial" panose="020B0604020202020204" pitchFamily="34" charset="0"/>
              <a:buChar char="•"/>
            </a:pPr>
            <a:r>
              <a:rPr lang="en-US" sz="1600" b="0">
                <a:solidFill>
                  <a:srgbClr val="000000"/>
                </a:solidFill>
                <a:latin typeface="Arial"/>
                <a:ea typeface="ヒラギノ角ゴ Pro W3"/>
                <a:cs typeface="Arial"/>
              </a:rPr>
              <a:t>Negative margins at E-stack mo</a:t>
            </a:r>
            <a:r>
              <a:rPr lang="en-US" sz="1600">
                <a:solidFill>
                  <a:srgbClr val="000000"/>
                </a:solidFill>
                <a:latin typeface="Arial"/>
                <a:ea typeface="ヒラギノ角ゴ Pro W3"/>
                <a:cs typeface="Arial"/>
              </a:rPr>
              <a:t>tivated joint redesign, fastener pull-out &amp; Engineering Development Unit (EDU) qualification vibe testing </a:t>
            </a:r>
            <a:endParaRPr lang="en-US" sz="1600">
              <a:solidFill>
                <a:srgbClr val="000000"/>
              </a:solidFill>
              <a:cs typeface="Arial"/>
            </a:endParaRPr>
          </a:p>
          <a:p>
            <a:pPr marL="342900" indent="-342900">
              <a:buFont typeface="Arial" panose="020B0604020202020204" pitchFamily="34" charset="0"/>
              <a:buChar char="•"/>
            </a:pPr>
            <a:r>
              <a:rPr lang="en-US" sz="1600">
                <a:solidFill>
                  <a:srgbClr val="000000"/>
                </a:solidFill>
                <a:latin typeface="Arial"/>
                <a:ea typeface="ヒラギノ角ゴ Pro W3"/>
                <a:cs typeface="Arial"/>
              </a:rPr>
              <a:t>Random Vibration Analysis </a:t>
            </a:r>
            <a:r>
              <a:rPr lang="en-US" sz="1600" b="0">
                <a:solidFill>
                  <a:srgbClr val="000000"/>
                </a:solidFill>
                <a:latin typeface="Arial"/>
                <a:ea typeface="ヒラギノ角ゴ Pro W3"/>
                <a:cs typeface="Arial"/>
              </a:rPr>
              <a:t>was run following</a:t>
            </a:r>
            <a:r>
              <a:rPr lang="en-US" sz="1600">
                <a:solidFill>
                  <a:srgbClr val="000000"/>
                </a:solidFill>
                <a:latin typeface="Arial"/>
                <a:ea typeface="ヒラギノ角ゴ Pro W3"/>
                <a:cs typeface="Arial"/>
              </a:rPr>
              <a:t> GSFC-NASA-7000A General Environmental Verification Standard (GEVS)</a:t>
            </a:r>
          </a:p>
          <a:p>
            <a:pPr marL="285750" indent="-285750">
              <a:buFont typeface="Arial" panose="020B0604020202020204" pitchFamily="34" charset="0"/>
              <a:buChar char="•"/>
            </a:pPr>
            <a:endParaRPr lang="en-US" sz="1600" b="0">
              <a:solidFill>
                <a:srgbClr val="000000"/>
              </a:solidFill>
              <a:cs typeface="Arial"/>
            </a:endParaRPr>
          </a:p>
          <a:p>
            <a:endParaRPr lang="en-US"/>
          </a:p>
        </p:txBody>
      </p:sp>
    </p:spTree>
    <p:extLst>
      <p:ext uri="{BB962C8B-B14F-4D97-AF65-F5344CB8AC3E}">
        <p14:creationId xmlns:p14="http://schemas.microsoft.com/office/powerpoint/2010/main" val="538365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Arrow: Right 24">
            <a:extLst>
              <a:ext uri="{FF2B5EF4-FFF2-40B4-BE49-F238E27FC236}">
                <a16:creationId xmlns:a16="http://schemas.microsoft.com/office/drawing/2014/main" id="{3EEF1D3B-78D0-D8FA-74B4-E07E0D09684C}"/>
              </a:ext>
            </a:extLst>
          </p:cNvPr>
          <p:cNvSpPr/>
          <p:nvPr/>
        </p:nvSpPr>
        <p:spPr>
          <a:xfrm>
            <a:off x="7786985" y="3854450"/>
            <a:ext cx="766546" cy="2083706"/>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4" name="Arrow: Right 23">
            <a:extLst>
              <a:ext uri="{FF2B5EF4-FFF2-40B4-BE49-F238E27FC236}">
                <a16:creationId xmlns:a16="http://schemas.microsoft.com/office/drawing/2014/main" id="{5657FDBA-1C73-8629-800B-8331BFE3E2A8}"/>
              </a:ext>
            </a:extLst>
          </p:cNvPr>
          <p:cNvSpPr/>
          <p:nvPr/>
        </p:nvSpPr>
        <p:spPr>
          <a:xfrm>
            <a:off x="3594290" y="3854450"/>
            <a:ext cx="766546" cy="2083706"/>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D9C2F070-093F-479A-A740-AB1C5C6B2F9B}"/>
              </a:ext>
            </a:extLst>
          </p:cNvPr>
          <p:cNvSpPr>
            <a:spLocks noGrp="1"/>
          </p:cNvSpPr>
          <p:nvPr>
            <p:ph type="title"/>
          </p:nvPr>
        </p:nvSpPr>
        <p:spPr/>
        <p:txBody>
          <a:bodyPr/>
          <a:lstStyle/>
          <a:p>
            <a:r>
              <a:rPr lang="en-US"/>
              <a:t>Thermal Analysis</a:t>
            </a:r>
          </a:p>
        </p:txBody>
      </p:sp>
      <p:sp>
        <p:nvSpPr>
          <p:cNvPr id="16" name="Content Placeholder 15">
            <a:extLst>
              <a:ext uri="{FF2B5EF4-FFF2-40B4-BE49-F238E27FC236}">
                <a16:creationId xmlns:a16="http://schemas.microsoft.com/office/drawing/2014/main" id="{F746704A-D70B-E763-38DA-556A629D15F2}"/>
              </a:ext>
            </a:extLst>
          </p:cNvPr>
          <p:cNvSpPr>
            <a:spLocks noGrp="1"/>
          </p:cNvSpPr>
          <p:nvPr>
            <p:ph idx="1"/>
          </p:nvPr>
        </p:nvSpPr>
        <p:spPr>
          <a:xfrm>
            <a:off x="101600" y="1221190"/>
            <a:ext cx="11988800" cy="2017145"/>
          </a:xfrm>
        </p:spPr>
        <p:txBody>
          <a:bodyPr/>
          <a:lstStyle/>
          <a:p>
            <a:r>
              <a:rPr lang="en-US"/>
              <a:t>Practice at NASA Langley is to simplify the system in Thermal Desktop using built in geometric shapes</a:t>
            </a:r>
          </a:p>
          <a:p>
            <a:pPr lvl="1"/>
            <a:r>
              <a:rPr lang="en-US"/>
              <a:t>Electronic components were modeled as lump masses with heat loads added to represent self heating</a:t>
            </a:r>
          </a:p>
        </p:txBody>
      </p:sp>
      <p:grpSp>
        <p:nvGrpSpPr>
          <p:cNvPr id="31" name="Group 30">
            <a:extLst>
              <a:ext uri="{FF2B5EF4-FFF2-40B4-BE49-F238E27FC236}">
                <a16:creationId xmlns:a16="http://schemas.microsoft.com/office/drawing/2014/main" id="{508B6E86-BDA1-9DAF-D538-44DD59F373D0}"/>
              </a:ext>
            </a:extLst>
          </p:cNvPr>
          <p:cNvGrpSpPr/>
          <p:nvPr/>
        </p:nvGrpSpPr>
        <p:grpSpPr>
          <a:xfrm>
            <a:off x="110836" y="3164486"/>
            <a:ext cx="3509961" cy="3006205"/>
            <a:chOff x="120077" y="3429000"/>
            <a:chExt cx="3509961" cy="3006205"/>
          </a:xfrm>
        </p:grpSpPr>
        <p:grpSp>
          <p:nvGrpSpPr>
            <p:cNvPr id="23" name="Group 22">
              <a:extLst>
                <a:ext uri="{FF2B5EF4-FFF2-40B4-BE49-F238E27FC236}">
                  <a16:creationId xmlns:a16="http://schemas.microsoft.com/office/drawing/2014/main" id="{F669A91C-34D5-069C-199F-CEA9361A8CF8}"/>
                </a:ext>
              </a:extLst>
            </p:cNvPr>
            <p:cNvGrpSpPr/>
            <p:nvPr/>
          </p:nvGrpSpPr>
          <p:grpSpPr>
            <a:xfrm>
              <a:off x="120077" y="3429000"/>
              <a:ext cx="3509961" cy="3006205"/>
              <a:chOff x="360218" y="3421844"/>
              <a:chExt cx="3509961" cy="3006205"/>
            </a:xfrm>
          </p:grpSpPr>
          <p:sp>
            <p:nvSpPr>
              <p:cNvPr id="18" name="Rectangle: Rounded Corners 17">
                <a:extLst>
                  <a:ext uri="{FF2B5EF4-FFF2-40B4-BE49-F238E27FC236}">
                    <a16:creationId xmlns:a16="http://schemas.microsoft.com/office/drawing/2014/main" id="{A262F197-D9DE-BD79-1E34-5CE379D78501}"/>
                  </a:ext>
                </a:extLst>
              </p:cNvPr>
              <p:cNvSpPr/>
              <p:nvPr/>
            </p:nvSpPr>
            <p:spPr>
              <a:xfrm>
                <a:off x="360218" y="3421844"/>
                <a:ext cx="3509961" cy="3006205"/>
              </a:xfrm>
              <a:prstGeom prst="roundRect">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Content Placeholder 9">
                <a:extLst>
                  <a:ext uri="{FF2B5EF4-FFF2-40B4-BE49-F238E27FC236}">
                    <a16:creationId xmlns:a16="http://schemas.microsoft.com/office/drawing/2014/main" id="{BFA8EC82-3007-60A8-69F5-88294C749F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763" y="4027055"/>
                <a:ext cx="3232871" cy="2253213"/>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26" name="TextBox 25">
              <a:extLst>
                <a:ext uri="{FF2B5EF4-FFF2-40B4-BE49-F238E27FC236}">
                  <a16:creationId xmlns:a16="http://schemas.microsoft.com/office/drawing/2014/main" id="{EFFCCB49-CB14-794A-0378-6BAB05922FFA}"/>
                </a:ext>
              </a:extLst>
            </p:cNvPr>
            <p:cNvSpPr txBox="1"/>
            <p:nvPr/>
          </p:nvSpPr>
          <p:spPr>
            <a:xfrm>
              <a:off x="605057" y="3546940"/>
              <a:ext cx="2540000" cy="369332"/>
            </a:xfrm>
            <a:prstGeom prst="rect">
              <a:avLst/>
            </a:prstGeom>
            <a:noFill/>
          </p:spPr>
          <p:txBody>
            <a:bodyPr wrap="square" rtlCol="0">
              <a:spAutoFit/>
            </a:bodyPr>
            <a:lstStyle/>
            <a:p>
              <a:pPr algn="ctr"/>
              <a:r>
                <a:rPr lang="en-US" b="1"/>
                <a:t>CREO CAD</a:t>
              </a:r>
            </a:p>
          </p:txBody>
        </p:sp>
      </p:grpSp>
      <p:grpSp>
        <p:nvGrpSpPr>
          <p:cNvPr id="30" name="Group 29">
            <a:extLst>
              <a:ext uri="{FF2B5EF4-FFF2-40B4-BE49-F238E27FC236}">
                <a16:creationId xmlns:a16="http://schemas.microsoft.com/office/drawing/2014/main" id="{ABD392C7-8497-16E8-469A-0D13FE662D28}"/>
              </a:ext>
            </a:extLst>
          </p:cNvPr>
          <p:cNvGrpSpPr/>
          <p:nvPr/>
        </p:nvGrpSpPr>
        <p:grpSpPr>
          <a:xfrm>
            <a:off x="4318640" y="3164486"/>
            <a:ext cx="3509961" cy="3006205"/>
            <a:chOff x="4327881" y="3429000"/>
            <a:chExt cx="3509961" cy="3006205"/>
          </a:xfrm>
        </p:grpSpPr>
        <p:grpSp>
          <p:nvGrpSpPr>
            <p:cNvPr id="22" name="Group 21">
              <a:extLst>
                <a:ext uri="{FF2B5EF4-FFF2-40B4-BE49-F238E27FC236}">
                  <a16:creationId xmlns:a16="http://schemas.microsoft.com/office/drawing/2014/main" id="{53C2B754-698D-702F-2822-9E21AE3071F5}"/>
                </a:ext>
              </a:extLst>
            </p:cNvPr>
            <p:cNvGrpSpPr/>
            <p:nvPr/>
          </p:nvGrpSpPr>
          <p:grpSpPr>
            <a:xfrm>
              <a:off x="4327881" y="3429000"/>
              <a:ext cx="3509961" cy="3006205"/>
              <a:chOff x="4332048" y="3436157"/>
              <a:chExt cx="3509961" cy="3006205"/>
            </a:xfrm>
          </p:grpSpPr>
          <p:sp>
            <p:nvSpPr>
              <p:cNvPr id="19" name="Rectangle: Rounded Corners 18">
                <a:extLst>
                  <a:ext uri="{FF2B5EF4-FFF2-40B4-BE49-F238E27FC236}">
                    <a16:creationId xmlns:a16="http://schemas.microsoft.com/office/drawing/2014/main" id="{659A1CC1-4225-FD9E-E92E-BFAA63C707EC}"/>
                  </a:ext>
                </a:extLst>
              </p:cNvPr>
              <p:cNvSpPr/>
              <p:nvPr/>
            </p:nvSpPr>
            <p:spPr>
              <a:xfrm>
                <a:off x="4332048" y="3436157"/>
                <a:ext cx="3509961" cy="3006205"/>
              </a:xfrm>
              <a:prstGeom prst="roundRect">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4D0E509-D3A0-4D7A-8682-AEF3DB147B87}"/>
                  </a:ext>
                </a:extLst>
              </p:cNvPr>
              <p:cNvPicPr>
                <a:picLocks noChangeAspect="1"/>
              </p:cNvPicPr>
              <p:nvPr/>
            </p:nvPicPr>
            <p:blipFill>
              <a:blip r:embed="rId4"/>
              <a:stretch>
                <a:fillRect/>
              </a:stretch>
            </p:blipFill>
            <p:spPr>
              <a:xfrm>
                <a:off x="4424672" y="4126121"/>
                <a:ext cx="3324712" cy="2083706"/>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27" name="TextBox 26">
              <a:extLst>
                <a:ext uri="{FF2B5EF4-FFF2-40B4-BE49-F238E27FC236}">
                  <a16:creationId xmlns:a16="http://schemas.microsoft.com/office/drawing/2014/main" id="{F35594F3-F26A-6C13-4CBA-282C17BE5F50}"/>
                </a:ext>
              </a:extLst>
            </p:cNvPr>
            <p:cNvSpPr txBox="1"/>
            <p:nvPr/>
          </p:nvSpPr>
          <p:spPr>
            <a:xfrm>
              <a:off x="4812861" y="3580074"/>
              <a:ext cx="2540000" cy="369332"/>
            </a:xfrm>
            <a:prstGeom prst="rect">
              <a:avLst/>
            </a:prstGeom>
            <a:noFill/>
          </p:spPr>
          <p:txBody>
            <a:bodyPr wrap="square" rtlCol="0">
              <a:spAutoFit/>
            </a:bodyPr>
            <a:lstStyle/>
            <a:p>
              <a:pPr algn="ctr"/>
              <a:r>
                <a:rPr lang="en-US" b="1" err="1"/>
                <a:t>SpaceClaim</a:t>
              </a:r>
              <a:endParaRPr lang="en-US" b="1"/>
            </a:p>
          </p:txBody>
        </p:sp>
      </p:grpSp>
      <p:grpSp>
        <p:nvGrpSpPr>
          <p:cNvPr id="29" name="Group 28">
            <a:extLst>
              <a:ext uri="{FF2B5EF4-FFF2-40B4-BE49-F238E27FC236}">
                <a16:creationId xmlns:a16="http://schemas.microsoft.com/office/drawing/2014/main" id="{77FD1724-9379-A014-2EF2-43152E4874E2}"/>
              </a:ext>
            </a:extLst>
          </p:cNvPr>
          <p:cNvGrpSpPr/>
          <p:nvPr/>
        </p:nvGrpSpPr>
        <p:grpSpPr>
          <a:xfrm>
            <a:off x="8507975" y="3164486"/>
            <a:ext cx="3509961" cy="3006205"/>
            <a:chOff x="8517216" y="3429000"/>
            <a:chExt cx="3509961" cy="3006205"/>
          </a:xfrm>
        </p:grpSpPr>
        <p:grpSp>
          <p:nvGrpSpPr>
            <p:cNvPr id="21" name="Group 20">
              <a:extLst>
                <a:ext uri="{FF2B5EF4-FFF2-40B4-BE49-F238E27FC236}">
                  <a16:creationId xmlns:a16="http://schemas.microsoft.com/office/drawing/2014/main" id="{63CED883-A193-BE61-AF20-2CF5D04A9C2D}"/>
                </a:ext>
              </a:extLst>
            </p:cNvPr>
            <p:cNvGrpSpPr/>
            <p:nvPr/>
          </p:nvGrpSpPr>
          <p:grpSpPr>
            <a:xfrm>
              <a:off x="8517216" y="3429000"/>
              <a:ext cx="3509961" cy="3006205"/>
              <a:chOff x="8295545" y="3436157"/>
              <a:chExt cx="3509961" cy="3006205"/>
            </a:xfrm>
          </p:grpSpPr>
          <p:sp>
            <p:nvSpPr>
              <p:cNvPr id="20" name="Rectangle: Rounded Corners 19">
                <a:extLst>
                  <a:ext uri="{FF2B5EF4-FFF2-40B4-BE49-F238E27FC236}">
                    <a16:creationId xmlns:a16="http://schemas.microsoft.com/office/drawing/2014/main" id="{BA33A0D5-A9FB-3B43-101C-BE9317440130}"/>
                  </a:ext>
                </a:extLst>
              </p:cNvPr>
              <p:cNvSpPr/>
              <p:nvPr/>
            </p:nvSpPr>
            <p:spPr>
              <a:xfrm>
                <a:off x="8295545" y="3436157"/>
                <a:ext cx="3509961" cy="3006205"/>
              </a:xfrm>
              <a:prstGeom prst="roundRect">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3A834266-42D4-4820-8484-DB46AECD355F}"/>
                  </a:ext>
                </a:extLst>
              </p:cNvPr>
              <p:cNvPicPr>
                <a:picLocks noChangeAspect="1"/>
              </p:cNvPicPr>
              <p:nvPr/>
            </p:nvPicPr>
            <p:blipFill rotWithShape="1">
              <a:blip r:embed="rId5"/>
              <a:srcRect t="5961"/>
              <a:stretch/>
            </p:blipFill>
            <p:spPr bwMode="auto">
              <a:xfrm>
                <a:off x="8415287" y="4078771"/>
                <a:ext cx="3270476" cy="2178406"/>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a:extLst>
                <a:ext uri="{53640926-AAD7-44D8-BBD7-CCE9431645EC}">
                  <a14:shadowObscured xmlns:a14="http://schemas.microsoft.com/office/drawing/2010/main"/>
                </a:ext>
              </a:extLst>
            </p:spPr>
          </p:pic>
        </p:grpSp>
        <p:sp>
          <p:nvSpPr>
            <p:cNvPr id="28" name="TextBox 27">
              <a:extLst>
                <a:ext uri="{FF2B5EF4-FFF2-40B4-BE49-F238E27FC236}">
                  <a16:creationId xmlns:a16="http://schemas.microsoft.com/office/drawing/2014/main" id="{4772156C-C6D2-D27C-2EAB-09854251A37B}"/>
                </a:ext>
              </a:extLst>
            </p:cNvPr>
            <p:cNvSpPr txBox="1"/>
            <p:nvPr/>
          </p:nvSpPr>
          <p:spPr>
            <a:xfrm>
              <a:off x="9046943" y="3584869"/>
              <a:ext cx="2540000" cy="369332"/>
            </a:xfrm>
            <a:prstGeom prst="rect">
              <a:avLst/>
            </a:prstGeom>
            <a:noFill/>
          </p:spPr>
          <p:txBody>
            <a:bodyPr wrap="square" rtlCol="0">
              <a:spAutoFit/>
            </a:bodyPr>
            <a:lstStyle/>
            <a:p>
              <a:pPr algn="ctr"/>
              <a:r>
                <a:rPr lang="en-US" b="1"/>
                <a:t>Thermal Desktop</a:t>
              </a:r>
            </a:p>
          </p:txBody>
        </p:sp>
      </p:grpSp>
    </p:spTree>
    <p:extLst>
      <p:ext uri="{BB962C8B-B14F-4D97-AF65-F5344CB8AC3E}">
        <p14:creationId xmlns:p14="http://schemas.microsoft.com/office/powerpoint/2010/main" val="368046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9C2F070-093F-479A-A740-AB1C5C6B2F9B}"/>
              </a:ext>
            </a:extLst>
          </p:cNvPr>
          <p:cNvSpPr>
            <a:spLocks noGrp="1"/>
          </p:cNvSpPr>
          <p:nvPr>
            <p:ph type="title"/>
          </p:nvPr>
        </p:nvSpPr>
        <p:spPr/>
        <p:txBody>
          <a:bodyPr/>
          <a:lstStyle/>
          <a:p>
            <a:r>
              <a:rPr lang="en-US"/>
              <a:t>Thermal Analysis</a:t>
            </a:r>
          </a:p>
        </p:txBody>
      </p:sp>
      <p:pic>
        <p:nvPicPr>
          <p:cNvPr id="2" name="Picture 1">
            <a:extLst>
              <a:ext uri="{FF2B5EF4-FFF2-40B4-BE49-F238E27FC236}">
                <a16:creationId xmlns:a16="http://schemas.microsoft.com/office/drawing/2014/main" id="{F8984371-4154-D427-7BB2-681D1C2A84F8}"/>
              </a:ext>
            </a:extLst>
          </p:cNvPr>
          <p:cNvPicPr>
            <a:picLocks noChangeAspect="1"/>
          </p:cNvPicPr>
          <p:nvPr/>
        </p:nvPicPr>
        <p:blipFill>
          <a:blip r:embed="rId3"/>
          <a:stretch>
            <a:fillRect/>
          </a:stretch>
        </p:blipFill>
        <p:spPr>
          <a:xfrm>
            <a:off x="6492120" y="1074480"/>
            <a:ext cx="5488709" cy="3486183"/>
          </a:xfrm>
          <a:prstGeom prst="roundRect">
            <a:avLst>
              <a:gd name="adj" fmla="val 16667"/>
            </a:avLst>
          </a:prstGeom>
          <a:ln>
            <a:solidFill>
              <a:schemeClr val="accent6">
                <a:lumMod val="5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Rectangle: Rounded Corners 2">
            <a:extLst>
              <a:ext uri="{FF2B5EF4-FFF2-40B4-BE49-F238E27FC236}">
                <a16:creationId xmlns:a16="http://schemas.microsoft.com/office/drawing/2014/main" id="{60C78B66-5A24-2EFC-5E32-BAE8B6AC3EA0}"/>
              </a:ext>
            </a:extLst>
          </p:cNvPr>
          <p:cNvSpPr/>
          <p:nvPr/>
        </p:nvSpPr>
        <p:spPr>
          <a:xfrm>
            <a:off x="276746" y="1247478"/>
            <a:ext cx="4747491" cy="1973188"/>
          </a:xfrm>
          <a:prstGeom prst="roundRect">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rPr>
              <a:t>Model uses</a:t>
            </a:r>
          </a:p>
          <a:p>
            <a:pPr marL="285750" indent="-285750">
              <a:buFont typeface="Arial" panose="020B0604020202020204" pitchFamily="34" charset="0"/>
              <a:buChar char="•"/>
            </a:pPr>
            <a:r>
              <a:rPr lang="en-US">
                <a:solidFill>
                  <a:schemeClr val="tx1"/>
                </a:solidFill>
              </a:rPr>
              <a:t>Worse case hot/cold orbit predictions</a:t>
            </a:r>
          </a:p>
          <a:p>
            <a:pPr marL="742950" lvl="1" indent="-285750">
              <a:buFont typeface="Arial" panose="020B0604020202020204" pitchFamily="34" charset="0"/>
              <a:buChar char="•"/>
            </a:pPr>
            <a:r>
              <a:rPr lang="en-US">
                <a:solidFill>
                  <a:schemeClr val="tx1"/>
                </a:solidFill>
              </a:rPr>
              <a:t>Collect predictions from each electronic component</a:t>
            </a:r>
          </a:p>
          <a:p>
            <a:pPr marL="285750" indent="-285750">
              <a:buFont typeface="Arial" panose="020B0604020202020204" pitchFamily="34" charset="0"/>
              <a:buChar char="•"/>
            </a:pPr>
            <a:r>
              <a:rPr lang="en-US">
                <a:solidFill>
                  <a:schemeClr val="tx1"/>
                </a:solidFill>
              </a:rPr>
              <a:t>Three different operating modes</a:t>
            </a:r>
          </a:p>
          <a:p>
            <a:pPr marL="285750" indent="-285750">
              <a:buFont typeface="Arial" panose="020B0604020202020204" pitchFamily="34" charset="0"/>
              <a:buChar char="•"/>
            </a:pPr>
            <a:r>
              <a:rPr lang="en-US">
                <a:solidFill>
                  <a:schemeClr val="tx1"/>
                </a:solidFill>
              </a:rPr>
              <a:t>Planning thermal vacuum testing</a:t>
            </a:r>
          </a:p>
          <a:p>
            <a:pPr marL="285750" indent="-285750">
              <a:buFont typeface="Arial" panose="020B0604020202020204" pitchFamily="34" charset="0"/>
              <a:buChar char="•"/>
            </a:pPr>
            <a:r>
              <a:rPr lang="en-US">
                <a:solidFill>
                  <a:schemeClr val="tx1"/>
                </a:solidFill>
              </a:rPr>
              <a:t>Identify placement for flight thermistors</a:t>
            </a:r>
          </a:p>
        </p:txBody>
      </p:sp>
      <p:sp>
        <p:nvSpPr>
          <p:cNvPr id="4" name="Rectangle: Rounded Corners 3">
            <a:extLst>
              <a:ext uri="{FF2B5EF4-FFF2-40B4-BE49-F238E27FC236}">
                <a16:creationId xmlns:a16="http://schemas.microsoft.com/office/drawing/2014/main" id="{B293CF91-6833-01FB-7AE1-80DFA51FEE71}"/>
              </a:ext>
            </a:extLst>
          </p:cNvPr>
          <p:cNvSpPr/>
          <p:nvPr/>
        </p:nvSpPr>
        <p:spPr>
          <a:xfrm>
            <a:off x="7555911" y="4745917"/>
            <a:ext cx="4120118" cy="1944575"/>
          </a:xfrm>
          <a:prstGeom prst="roundRect">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5269C89-1D09-9610-4CC7-1B3FA2823C77}"/>
              </a:ext>
            </a:extLst>
          </p:cNvPr>
          <p:cNvSpPr txBox="1"/>
          <p:nvPr/>
        </p:nvSpPr>
        <p:spPr>
          <a:xfrm>
            <a:off x="7685221" y="4786703"/>
            <a:ext cx="4120118" cy="2031325"/>
          </a:xfrm>
          <a:prstGeom prst="rect">
            <a:avLst/>
          </a:prstGeom>
          <a:noFill/>
        </p:spPr>
        <p:txBody>
          <a:bodyPr wrap="square" rtlCol="0">
            <a:spAutoFit/>
          </a:bodyPr>
          <a:lstStyle/>
          <a:p>
            <a:pPr algn="ctr"/>
            <a:r>
              <a:rPr lang="en-US" b="1">
                <a:latin typeface="+mn-lt"/>
              </a:rPr>
              <a:t>Details included in the model</a:t>
            </a:r>
          </a:p>
          <a:p>
            <a:pPr marL="285750" indent="-285750">
              <a:buFont typeface="Arial" panose="020B0604020202020204" pitchFamily="34" charset="0"/>
              <a:buChar char="•"/>
            </a:pPr>
            <a:r>
              <a:rPr lang="en-US">
                <a:latin typeface="+mn-lt"/>
              </a:rPr>
              <a:t>Orbital environment</a:t>
            </a:r>
          </a:p>
          <a:p>
            <a:pPr marL="285750" indent="-285750">
              <a:buFont typeface="Arial" panose="020B0604020202020204" pitchFamily="34" charset="0"/>
              <a:buChar char="•"/>
            </a:pPr>
            <a:r>
              <a:rPr lang="en-US">
                <a:latin typeface="+mn-lt"/>
              </a:rPr>
              <a:t>Material optical and thermophysical properties</a:t>
            </a:r>
          </a:p>
          <a:p>
            <a:pPr marL="285750" indent="-285750">
              <a:buFont typeface="Arial" panose="020B0604020202020204" pitchFamily="34" charset="0"/>
              <a:buChar char="•"/>
            </a:pPr>
            <a:r>
              <a:rPr lang="en-US">
                <a:latin typeface="+mn-lt"/>
              </a:rPr>
              <a:t>Different power cases to match mission phases</a:t>
            </a:r>
          </a:p>
          <a:p>
            <a:pPr marL="285750" indent="-285750">
              <a:buFont typeface="Arial" panose="020B0604020202020204" pitchFamily="34" charset="0"/>
              <a:buChar char="•"/>
            </a:pPr>
            <a:endParaRPr lang="en-US">
              <a:latin typeface="+mn-lt"/>
            </a:endParaRPr>
          </a:p>
        </p:txBody>
      </p:sp>
      <p:pic>
        <p:nvPicPr>
          <p:cNvPr id="9" name="Picture 8">
            <a:extLst>
              <a:ext uri="{FF2B5EF4-FFF2-40B4-BE49-F238E27FC236}">
                <a16:creationId xmlns:a16="http://schemas.microsoft.com/office/drawing/2014/main" id="{2231ADE3-0D90-0F3E-A59D-6C5D1E6CE079}"/>
              </a:ext>
            </a:extLst>
          </p:cNvPr>
          <p:cNvPicPr>
            <a:picLocks noChangeAspect="1"/>
          </p:cNvPicPr>
          <p:nvPr/>
        </p:nvPicPr>
        <p:blipFill>
          <a:blip r:embed="rId4"/>
          <a:stretch>
            <a:fillRect/>
          </a:stretch>
        </p:blipFill>
        <p:spPr>
          <a:xfrm>
            <a:off x="276747" y="3495804"/>
            <a:ext cx="3984104" cy="2948924"/>
          </a:xfrm>
          <a:prstGeom prst="rect">
            <a:avLst/>
          </a:prstGeom>
          <a:ln>
            <a:solidFill>
              <a:schemeClr val="accent6">
                <a:lumMod val="50000"/>
              </a:schemeClr>
            </a:solidFill>
          </a:ln>
        </p:spPr>
      </p:pic>
      <p:sp>
        <p:nvSpPr>
          <p:cNvPr id="10" name="TextBox 9">
            <a:extLst>
              <a:ext uri="{FF2B5EF4-FFF2-40B4-BE49-F238E27FC236}">
                <a16:creationId xmlns:a16="http://schemas.microsoft.com/office/drawing/2014/main" id="{601FE42D-2BDD-0349-17F6-4AED3FA6245A}"/>
              </a:ext>
            </a:extLst>
          </p:cNvPr>
          <p:cNvSpPr txBox="1"/>
          <p:nvPr/>
        </p:nvSpPr>
        <p:spPr>
          <a:xfrm>
            <a:off x="2859675" y="3495804"/>
            <a:ext cx="1471924" cy="923330"/>
          </a:xfrm>
          <a:prstGeom prst="rect">
            <a:avLst/>
          </a:prstGeom>
          <a:noFill/>
        </p:spPr>
        <p:txBody>
          <a:bodyPr wrap="square" rtlCol="0">
            <a:spAutoFit/>
          </a:bodyPr>
          <a:lstStyle/>
          <a:p>
            <a:r>
              <a:rPr lang="en-US">
                <a:latin typeface="+mj-lt"/>
              </a:rPr>
              <a:t>GPS Experiment Case</a:t>
            </a:r>
          </a:p>
        </p:txBody>
      </p:sp>
      <p:sp>
        <p:nvSpPr>
          <p:cNvPr id="14" name="Rectangle 13">
            <a:extLst>
              <a:ext uri="{FF2B5EF4-FFF2-40B4-BE49-F238E27FC236}">
                <a16:creationId xmlns:a16="http://schemas.microsoft.com/office/drawing/2014/main" id="{84A5BB6D-AFEB-2F9F-3138-A27E8A2F210E}"/>
              </a:ext>
            </a:extLst>
          </p:cNvPr>
          <p:cNvSpPr/>
          <p:nvPr/>
        </p:nvSpPr>
        <p:spPr>
          <a:xfrm>
            <a:off x="4490349" y="3816350"/>
            <a:ext cx="2691501" cy="2810642"/>
          </a:xfrm>
          <a:prstGeom prst="rect">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3E1CE06-30E7-4B17-7B3A-EDA68419E7FC}"/>
              </a:ext>
            </a:extLst>
          </p:cNvPr>
          <p:cNvPicPr>
            <a:picLocks noChangeAspect="1"/>
          </p:cNvPicPr>
          <p:nvPr/>
        </p:nvPicPr>
        <p:blipFill rotWithShape="1">
          <a:blip r:embed="rId5"/>
          <a:srcRect l="11024" t="5419"/>
          <a:stretch/>
        </p:blipFill>
        <p:spPr>
          <a:xfrm>
            <a:off x="4577209" y="3868569"/>
            <a:ext cx="2496068" cy="2449512"/>
          </a:xfrm>
          <a:prstGeom prst="rect">
            <a:avLst/>
          </a:prstGeom>
          <a:ln>
            <a:solidFill>
              <a:schemeClr val="accent6">
                <a:lumMod val="50000"/>
              </a:schemeClr>
            </a:solidFill>
          </a:ln>
        </p:spPr>
      </p:pic>
      <p:sp>
        <p:nvSpPr>
          <p:cNvPr id="15" name="TextBox 14">
            <a:extLst>
              <a:ext uri="{FF2B5EF4-FFF2-40B4-BE49-F238E27FC236}">
                <a16:creationId xmlns:a16="http://schemas.microsoft.com/office/drawing/2014/main" id="{046F8695-E835-C2DA-16F5-F8B39838774C}"/>
              </a:ext>
            </a:extLst>
          </p:cNvPr>
          <p:cNvSpPr txBox="1"/>
          <p:nvPr/>
        </p:nvSpPr>
        <p:spPr>
          <a:xfrm>
            <a:off x="4597400" y="6305550"/>
            <a:ext cx="2496068" cy="338554"/>
          </a:xfrm>
          <a:prstGeom prst="rect">
            <a:avLst/>
          </a:prstGeom>
          <a:noFill/>
        </p:spPr>
        <p:txBody>
          <a:bodyPr wrap="square" rtlCol="0">
            <a:spAutoFit/>
          </a:bodyPr>
          <a:lstStyle/>
          <a:p>
            <a:pPr algn="ctr"/>
            <a:r>
              <a:rPr lang="en-US" sz="1600"/>
              <a:t>Cold Case Analysis Orbit</a:t>
            </a:r>
          </a:p>
        </p:txBody>
      </p:sp>
    </p:spTree>
    <p:extLst>
      <p:ext uri="{BB962C8B-B14F-4D97-AF65-F5344CB8AC3E}">
        <p14:creationId xmlns:p14="http://schemas.microsoft.com/office/powerpoint/2010/main" val="3705326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0D90AE-6697-2F94-A1A3-7782A36974C4}"/>
              </a:ext>
            </a:extLst>
          </p:cNvPr>
          <p:cNvSpPr>
            <a:spLocks noGrp="1"/>
          </p:cNvSpPr>
          <p:nvPr>
            <p:ph type="title"/>
          </p:nvPr>
        </p:nvSpPr>
        <p:spPr/>
        <p:txBody>
          <a:bodyPr/>
          <a:lstStyle/>
          <a:p>
            <a:r>
              <a:rPr lang="en-US"/>
              <a:t>Spacecraft Testing</a:t>
            </a:r>
          </a:p>
        </p:txBody>
      </p:sp>
      <p:grpSp>
        <p:nvGrpSpPr>
          <p:cNvPr id="8" name="Group 7">
            <a:extLst>
              <a:ext uri="{FF2B5EF4-FFF2-40B4-BE49-F238E27FC236}">
                <a16:creationId xmlns:a16="http://schemas.microsoft.com/office/drawing/2014/main" id="{476FC728-577D-1982-6B62-CACCF112BA4E}"/>
              </a:ext>
            </a:extLst>
          </p:cNvPr>
          <p:cNvGrpSpPr/>
          <p:nvPr/>
        </p:nvGrpSpPr>
        <p:grpSpPr>
          <a:xfrm>
            <a:off x="6188658" y="1132449"/>
            <a:ext cx="5840270" cy="5380856"/>
            <a:chOff x="147781" y="1132449"/>
            <a:chExt cx="5840270" cy="5380856"/>
          </a:xfrm>
        </p:grpSpPr>
        <p:sp>
          <p:nvSpPr>
            <p:cNvPr id="6" name="Rectangle: Rounded Corners 5">
              <a:extLst>
                <a:ext uri="{FF2B5EF4-FFF2-40B4-BE49-F238E27FC236}">
                  <a16:creationId xmlns:a16="http://schemas.microsoft.com/office/drawing/2014/main" id="{480D8AD9-3D6D-FFD2-99B8-7EE51104E55F}"/>
                </a:ext>
              </a:extLst>
            </p:cNvPr>
            <p:cNvSpPr/>
            <p:nvPr/>
          </p:nvSpPr>
          <p:spPr>
            <a:xfrm>
              <a:off x="147781" y="1132449"/>
              <a:ext cx="5840270" cy="5380856"/>
            </a:xfrm>
            <a:prstGeom prst="roundRect">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n-US"/>
            </a:p>
          </p:txBody>
        </p:sp>
        <p:sp>
          <p:nvSpPr>
            <p:cNvPr id="9" name="TextBox 8">
              <a:extLst>
                <a:ext uri="{FF2B5EF4-FFF2-40B4-BE49-F238E27FC236}">
                  <a16:creationId xmlns:a16="http://schemas.microsoft.com/office/drawing/2014/main" id="{579DCE37-7713-9DD5-D255-ABD1FCD1215B}"/>
                </a:ext>
              </a:extLst>
            </p:cNvPr>
            <p:cNvSpPr txBox="1"/>
            <p:nvPr/>
          </p:nvSpPr>
          <p:spPr>
            <a:xfrm>
              <a:off x="1768183" y="1221190"/>
              <a:ext cx="2309091" cy="369332"/>
            </a:xfrm>
            <a:prstGeom prst="rect">
              <a:avLst/>
            </a:prstGeom>
            <a:noFill/>
          </p:spPr>
          <p:txBody>
            <a:bodyPr wrap="square" rtlCol="0">
              <a:spAutoFit/>
            </a:bodyPr>
            <a:lstStyle/>
            <a:p>
              <a:pPr algn="ctr"/>
              <a:r>
                <a:rPr lang="en-US" b="1" u="sng">
                  <a:latin typeface="+mj-lt"/>
                </a:rPr>
                <a:t>Thermal Vacuum</a:t>
              </a:r>
            </a:p>
          </p:txBody>
        </p:sp>
        <p:sp>
          <p:nvSpPr>
            <p:cNvPr id="2" name="TextBox 1">
              <a:extLst>
                <a:ext uri="{FF2B5EF4-FFF2-40B4-BE49-F238E27FC236}">
                  <a16:creationId xmlns:a16="http://schemas.microsoft.com/office/drawing/2014/main" id="{5F8E82D8-3975-24A5-727C-99E46C362845}"/>
                </a:ext>
              </a:extLst>
            </p:cNvPr>
            <p:cNvSpPr txBox="1"/>
            <p:nvPr/>
          </p:nvSpPr>
          <p:spPr>
            <a:xfrm>
              <a:off x="361950" y="1590522"/>
              <a:ext cx="5468312" cy="2759805"/>
            </a:xfrm>
            <a:prstGeom prst="rect">
              <a:avLst/>
            </a:prstGeom>
            <a:noFill/>
          </p:spPr>
          <p:txBody>
            <a:bodyPr wrap="square" rtlCol="0">
              <a:normAutofit fontScale="85000" lnSpcReduction="10000"/>
            </a:bodyPr>
            <a:lstStyle/>
            <a:p>
              <a:r>
                <a:rPr lang="en-US" b="1">
                  <a:latin typeface="+mn-lt"/>
                </a:rPr>
                <a:t>Goal: </a:t>
              </a:r>
              <a:r>
                <a:rPr lang="en-US">
                  <a:latin typeface="+mn-lt"/>
                </a:rPr>
                <a:t>To stress the full system over the predicted on-orbit temperature range over two thermal cycles with 4 hour dwells at extremes</a:t>
              </a:r>
            </a:p>
            <a:p>
              <a:endParaRPr lang="en-US">
                <a:latin typeface="+mn-lt"/>
              </a:endParaRPr>
            </a:p>
            <a:p>
              <a:pPr marL="285750" indent="-285750">
                <a:buFont typeface="Arial" panose="020B0604020202020204" pitchFamily="34" charset="0"/>
                <a:buChar char="•"/>
              </a:pPr>
              <a:r>
                <a:rPr lang="en-US">
                  <a:latin typeface="+mn-lt"/>
                </a:rPr>
                <a:t>Thermal vacuum chamber was set to 4˚C/min rate for most transition, but transitions took longer than predicted</a:t>
              </a:r>
            </a:p>
            <a:p>
              <a:pPr marL="285750" indent="-285750">
                <a:buFont typeface="Arial" panose="020B0604020202020204" pitchFamily="34" charset="0"/>
                <a:buChar char="•"/>
              </a:pPr>
              <a:r>
                <a:rPr lang="en-US">
                  <a:latin typeface="+mn-lt"/>
                </a:rPr>
                <a:t>Solar panels did not allow for test TCs to be applied to the chassis/bus</a:t>
              </a:r>
            </a:p>
            <a:p>
              <a:r>
                <a:rPr lang="en-US" b="1">
                  <a:latin typeface="+mn-lt"/>
                </a:rPr>
                <a:t>Outcome:  </a:t>
              </a:r>
            </a:p>
            <a:p>
              <a:pPr marL="285750" indent="-285750">
                <a:buFont typeface="Arial" panose="020B0604020202020204" pitchFamily="34" charset="0"/>
                <a:buChar char="•"/>
              </a:pPr>
              <a:r>
                <a:rPr lang="en-US">
                  <a:latin typeface="+mn-lt"/>
                </a:rPr>
                <a:t>Visual inspection found no issues with the integrity of the Windform bus </a:t>
              </a:r>
            </a:p>
            <a:p>
              <a:pPr marL="285750" indent="-285750">
                <a:buFont typeface="Arial" panose="020B0604020202020204" pitchFamily="34" charset="0"/>
                <a:buChar char="•"/>
              </a:pPr>
              <a:r>
                <a:rPr lang="en-US">
                  <a:latin typeface="+mn-lt"/>
                </a:rPr>
                <a:t>Performance of the full system was validated</a:t>
              </a:r>
            </a:p>
          </p:txBody>
        </p:sp>
      </p:grpSp>
      <p:sp>
        <p:nvSpPr>
          <p:cNvPr id="7" name="Rectangle: Rounded Corners 6">
            <a:extLst>
              <a:ext uri="{FF2B5EF4-FFF2-40B4-BE49-F238E27FC236}">
                <a16:creationId xmlns:a16="http://schemas.microsoft.com/office/drawing/2014/main" id="{286DA450-44E5-23D3-777B-886B54BCA676}"/>
              </a:ext>
            </a:extLst>
          </p:cNvPr>
          <p:cNvSpPr/>
          <p:nvPr/>
        </p:nvSpPr>
        <p:spPr>
          <a:xfrm>
            <a:off x="163072" y="1132449"/>
            <a:ext cx="5840270" cy="5380856"/>
          </a:xfrm>
          <a:prstGeom prst="roundRect">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07513C1-62F7-9F9E-D0DE-AC231AF74369}"/>
              </a:ext>
            </a:extLst>
          </p:cNvPr>
          <p:cNvSpPr txBox="1"/>
          <p:nvPr/>
        </p:nvSpPr>
        <p:spPr>
          <a:xfrm>
            <a:off x="896187" y="1221190"/>
            <a:ext cx="4654502" cy="369332"/>
          </a:xfrm>
          <a:prstGeom prst="rect">
            <a:avLst/>
          </a:prstGeom>
          <a:noFill/>
        </p:spPr>
        <p:txBody>
          <a:bodyPr wrap="square" rtlCol="0">
            <a:spAutoFit/>
          </a:bodyPr>
          <a:lstStyle/>
          <a:p>
            <a:pPr algn="ctr"/>
            <a:r>
              <a:rPr lang="en-US" b="1" u="sng">
                <a:latin typeface="+mn-lt"/>
              </a:rPr>
              <a:t>Vibration (EDU and Full System)</a:t>
            </a:r>
          </a:p>
        </p:txBody>
      </p:sp>
      <p:pic>
        <p:nvPicPr>
          <p:cNvPr id="14" name="Picture 13" descr="A picture containing indoor&#10;&#10;Description automatically generated">
            <a:extLst>
              <a:ext uri="{FF2B5EF4-FFF2-40B4-BE49-F238E27FC236}">
                <a16:creationId xmlns:a16="http://schemas.microsoft.com/office/drawing/2014/main" id="{13D32951-E44E-96C0-F6EE-C2CDEFE4C3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54974" y="4143072"/>
            <a:ext cx="3056466" cy="2292350"/>
          </a:xfrm>
          <a:prstGeom prst="rect">
            <a:avLst/>
          </a:prstGeom>
        </p:spPr>
      </p:pic>
      <p:sp>
        <p:nvSpPr>
          <p:cNvPr id="4" name="TextBox 3">
            <a:extLst>
              <a:ext uri="{FF2B5EF4-FFF2-40B4-BE49-F238E27FC236}">
                <a16:creationId xmlns:a16="http://schemas.microsoft.com/office/drawing/2014/main" id="{93DC297A-D889-6D8E-90B1-A9522287AC83}"/>
              </a:ext>
            </a:extLst>
          </p:cNvPr>
          <p:cNvSpPr txBox="1"/>
          <p:nvPr/>
        </p:nvSpPr>
        <p:spPr>
          <a:xfrm>
            <a:off x="349050" y="1679263"/>
            <a:ext cx="5468312" cy="2463809"/>
          </a:xfrm>
          <a:prstGeom prst="rect">
            <a:avLst/>
          </a:prstGeom>
          <a:noFill/>
        </p:spPr>
        <p:txBody>
          <a:bodyPr wrap="square" rtlCol="0">
            <a:normAutofit fontScale="92500" lnSpcReduction="10000"/>
          </a:bodyPr>
          <a:lstStyle/>
          <a:p>
            <a:r>
              <a:rPr lang="en-US" b="1">
                <a:latin typeface="+mn-lt"/>
              </a:rPr>
              <a:t>Goal: </a:t>
            </a:r>
            <a:r>
              <a:rPr lang="en-US">
                <a:latin typeface="+mn-lt"/>
              </a:rPr>
              <a:t>To validate the structural design using the EDU and test the full system at </a:t>
            </a:r>
            <a:r>
              <a:rPr lang="en-US" err="1">
                <a:latin typeface="+mn-lt"/>
              </a:rPr>
              <a:t>protoflight</a:t>
            </a:r>
            <a:r>
              <a:rPr lang="en-US">
                <a:latin typeface="+mn-lt"/>
              </a:rPr>
              <a:t> levels </a:t>
            </a:r>
          </a:p>
          <a:p>
            <a:endParaRPr lang="en-US">
              <a:latin typeface="+mn-lt"/>
            </a:endParaRPr>
          </a:p>
          <a:p>
            <a:pPr marL="285750" indent="-285750">
              <a:buFont typeface="Arial" panose="020B0604020202020204" pitchFamily="34" charset="0"/>
              <a:buChar char="•"/>
            </a:pPr>
            <a:r>
              <a:rPr lang="en-US">
                <a:latin typeface="+mn-lt"/>
              </a:rPr>
              <a:t>Accelerometers were placed within the EDU but could not be placed within the spacecraft</a:t>
            </a:r>
          </a:p>
          <a:p>
            <a:pPr marL="742950" lvl="1" indent="-285750">
              <a:buFont typeface="Arial" panose="020B0604020202020204" pitchFamily="34" charset="0"/>
              <a:buChar char="•"/>
            </a:pPr>
            <a:r>
              <a:rPr lang="en-US">
                <a:latin typeface="+mn-lt"/>
              </a:rPr>
              <a:t>Placed on the exterior in the same location as EDU  </a:t>
            </a:r>
          </a:p>
          <a:p>
            <a:r>
              <a:rPr lang="en-US" b="1">
                <a:latin typeface="+mn-lt"/>
              </a:rPr>
              <a:t>Outcome: </a:t>
            </a:r>
          </a:p>
          <a:p>
            <a:pPr marL="285750" indent="-285750">
              <a:buFont typeface="Arial" panose="020B0604020202020204" pitchFamily="34" charset="0"/>
              <a:buChar char="•"/>
            </a:pPr>
            <a:r>
              <a:rPr lang="en-US">
                <a:latin typeface="+mn-lt"/>
              </a:rPr>
              <a:t>Visual inspection found no issues with the structural integrity of the Windform bus for both the EDU and full system test</a:t>
            </a:r>
          </a:p>
          <a:p>
            <a:endParaRPr lang="en-US">
              <a:latin typeface="+mn-lt"/>
            </a:endParaRPr>
          </a:p>
        </p:txBody>
      </p:sp>
      <p:pic>
        <p:nvPicPr>
          <p:cNvPr id="16" name="Picture 15">
            <a:extLst>
              <a:ext uri="{FF2B5EF4-FFF2-40B4-BE49-F238E27FC236}">
                <a16:creationId xmlns:a16="http://schemas.microsoft.com/office/drawing/2014/main" id="{12D0E773-403A-021B-1604-E2DEA45F47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42199" y="4151537"/>
            <a:ext cx="3463893" cy="2283885"/>
          </a:xfrm>
          <a:prstGeom prst="rect">
            <a:avLst/>
          </a:prstGeom>
        </p:spPr>
      </p:pic>
    </p:spTree>
    <p:extLst>
      <p:ext uri="{BB962C8B-B14F-4D97-AF65-F5344CB8AC3E}">
        <p14:creationId xmlns:p14="http://schemas.microsoft.com/office/powerpoint/2010/main" val="768694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480D8AD9-3D6D-FFD2-99B8-7EE51104E55F}"/>
              </a:ext>
            </a:extLst>
          </p:cNvPr>
          <p:cNvSpPr/>
          <p:nvPr/>
        </p:nvSpPr>
        <p:spPr>
          <a:xfrm>
            <a:off x="147780" y="1132449"/>
            <a:ext cx="3759200" cy="5380856"/>
          </a:xfrm>
          <a:prstGeom prst="roundRect">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286DA450-44E5-23D3-777B-886B54BCA676}"/>
              </a:ext>
            </a:extLst>
          </p:cNvPr>
          <p:cNvSpPr/>
          <p:nvPr/>
        </p:nvSpPr>
        <p:spPr>
          <a:xfrm>
            <a:off x="4201112" y="1132449"/>
            <a:ext cx="3759200" cy="5380856"/>
          </a:xfrm>
          <a:prstGeom prst="roundRect">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2521A86E-3570-516D-AD0B-74F6EC3A2B05}"/>
              </a:ext>
            </a:extLst>
          </p:cNvPr>
          <p:cNvSpPr/>
          <p:nvPr/>
        </p:nvSpPr>
        <p:spPr>
          <a:xfrm>
            <a:off x="8254444" y="1132449"/>
            <a:ext cx="3759200" cy="5380856"/>
          </a:xfrm>
          <a:prstGeom prst="roundRect">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C90D90AE-6697-2F94-A1A3-7782A36974C4}"/>
              </a:ext>
            </a:extLst>
          </p:cNvPr>
          <p:cNvSpPr>
            <a:spLocks noGrp="1"/>
          </p:cNvSpPr>
          <p:nvPr>
            <p:ph type="title"/>
          </p:nvPr>
        </p:nvSpPr>
        <p:spPr/>
        <p:txBody>
          <a:bodyPr/>
          <a:lstStyle/>
          <a:p>
            <a:r>
              <a:rPr lang="en-US"/>
              <a:t>Analysis and Verification For Windform®</a:t>
            </a:r>
          </a:p>
        </p:txBody>
      </p:sp>
      <p:sp>
        <p:nvSpPr>
          <p:cNvPr id="9" name="TextBox 8">
            <a:extLst>
              <a:ext uri="{FF2B5EF4-FFF2-40B4-BE49-F238E27FC236}">
                <a16:creationId xmlns:a16="http://schemas.microsoft.com/office/drawing/2014/main" id="{579DCE37-7713-9DD5-D255-ABD1FCD1215B}"/>
              </a:ext>
            </a:extLst>
          </p:cNvPr>
          <p:cNvSpPr txBox="1"/>
          <p:nvPr/>
        </p:nvSpPr>
        <p:spPr>
          <a:xfrm>
            <a:off x="872834" y="1221190"/>
            <a:ext cx="2309091" cy="369332"/>
          </a:xfrm>
          <a:prstGeom prst="rect">
            <a:avLst/>
          </a:prstGeom>
          <a:noFill/>
        </p:spPr>
        <p:txBody>
          <a:bodyPr wrap="square" rtlCol="0">
            <a:spAutoFit/>
          </a:bodyPr>
          <a:lstStyle/>
          <a:p>
            <a:pPr algn="ctr"/>
            <a:r>
              <a:rPr lang="en-US" b="1" u="sng"/>
              <a:t>CT Scan Analysis</a:t>
            </a:r>
          </a:p>
        </p:txBody>
      </p:sp>
      <p:sp>
        <p:nvSpPr>
          <p:cNvPr id="10" name="TextBox 9">
            <a:extLst>
              <a:ext uri="{FF2B5EF4-FFF2-40B4-BE49-F238E27FC236}">
                <a16:creationId xmlns:a16="http://schemas.microsoft.com/office/drawing/2014/main" id="{B07513C1-62F7-9F9E-D0DE-AC231AF74369}"/>
              </a:ext>
            </a:extLst>
          </p:cNvPr>
          <p:cNvSpPr txBox="1"/>
          <p:nvPr/>
        </p:nvSpPr>
        <p:spPr>
          <a:xfrm>
            <a:off x="4926166" y="1221190"/>
            <a:ext cx="2309091" cy="369332"/>
          </a:xfrm>
          <a:prstGeom prst="rect">
            <a:avLst/>
          </a:prstGeom>
          <a:noFill/>
        </p:spPr>
        <p:txBody>
          <a:bodyPr wrap="square" rtlCol="0">
            <a:spAutoFit/>
          </a:bodyPr>
          <a:lstStyle/>
          <a:p>
            <a:pPr algn="ctr"/>
            <a:r>
              <a:rPr lang="en-US" b="1" u="sng"/>
              <a:t>Adhesive Study</a:t>
            </a:r>
          </a:p>
        </p:txBody>
      </p:sp>
      <p:pic>
        <p:nvPicPr>
          <p:cNvPr id="14" name="Picture 13">
            <a:extLst>
              <a:ext uri="{FF2B5EF4-FFF2-40B4-BE49-F238E27FC236}">
                <a16:creationId xmlns:a16="http://schemas.microsoft.com/office/drawing/2014/main" id="{009D0D1F-744A-48C8-2E88-11930CB73206}"/>
              </a:ext>
            </a:extLst>
          </p:cNvPr>
          <p:cNvPicPr>
            <a:picLocks noChangeAspect="1"/>
          </p:cNvPicPr>
          <p:nvPr/>
        </p:nvPicPr>
        <p:blipFill rotWithShape="1">
          <a:blip r:embed="rId3"/>
          <a:srcRect t="16551" b="9990"/>
          <a:stretch/>
        </p:blipFill>
        <p:spPr>
          <a:xfrm>
            <a:off x="4430783" y="3351602"/>
            <a:ext cx="3330434" cy="2574720"/>
          </a:xfrm>
          <a:prstGeom prst="rect">
            <a:avLst/>
          </a:prstGeom>
        </p:spPr>
      </p:pic>
      <p:sp>
        <p:nvSpPr>
          <p:cNvPr id="18" name="TextBox 17">
            <a:extLst>
              <a:ext uri="{FF2B5EF4-FFF2-40B4-BE49-F238E27FC236}">
                <a16:creationId xmlns:a16="http://schemas.microsoft.com/office/drawing/2014/main" id="{6275615E-75EB-C07F-49AD-C8B5DC950EC8}"/>
              </a:ext>
            </a:extLst>
          </p:cNvPr>
          <p:cNvSpPr txBox="1"/>
          <p:nvPr/>
        </p:nvSpPr>
        <p:spPr>
          <a:xfrm>
            <a:off x="9027902" y="1221190"/>
            <a:ext cx="2309091" cy="369332"/>
          </a:xfrm>
          <a:prstGeom prst="rect">
            <a:avLst/>
          </a:prstGeom>
          <a:noFill/>
        </p:spPr>
        <p:txBody>
          <a:bodyPr wrap="square" rtlCol="0">
            <a:spAutoFit/>
          </a:bodyPr>
          <a:lstStyle/>
          <a:p>
            <a:pPr algn="ctr"/>
            <a:r>
              <a:rPr lang="en-US" b="1" u="sng"/>
              <a:t>Fastener Pull-out</a:t>
            </a:r>
          </a:p>
        </p:txBody>
      </p:sp>
      <p:sp>
        <p:nvSpPr>
          <p:cNvPr id="2" name="TextBox 1">
            <a:extLst>
              <a:ext uri="{FF2B5EF4-FFF2-40B4-BE49-F238E27FC236}">
                <a16:creationId xmlns:a16="http://schemas.microsoft.com/office/drawing/2014/main" id="{05F49A12-F709-674A-1107-9B5D5993FC09}"/>
              </a:ext>
            </a:extLst>
          </p:cNvPr>
          <p:cNvSpPr txBox="1"/>
          <p:nvPr/>
        </p:nvSpPr>
        <p:spPr>
          <a:xfrm>
            <a:off x="485192" y="1765335"/>
            <a:ext cx="3000131" cy="1200329"/>
          </a:xfrm>
          <a:prstGeom prst="rect">
            <a:avLst/>
          </a:prstGeom>
          <a:noFill/>
        </p:spPr>
        <p:txBody>
          <a:bodyPr wrap="square" rtlCol="0">
            <a:spAutoFit/>
          </a:bodyPr>
          <a:lstStyle/>
          <a:p>
            <a:pPr marL="285750" indent="-285750">
              <a:buFont typeface="Arial" panose="020B0604020202020204" pitchFamily="34" charset="0"/>
              <a:buChar char="•"/>
            </a:pPr>
            <a:r>
              <a:rPr lang="en-US"/>
              <a:t>Identified printing anomalies that would not have been discovered through visual inspection</a:t>
            </a:r>
          </a:p>
        </p:txBody>
      </p:sp>
      <p:sp>
        <p:nvSpPr>
          <p:cNvPr id="4" name="TextBox 3">
            <a:extLst>
              <a:ext uri="{FF2B5EF4-FFF2-40B4-BE49-F238E27FC236}">
                <a16:creationId xmlns:a16="http://schemas.microsoft.com/office/drawing/2014/main" id="{9B0CFA10-7513-7B3D-ACB4-0C1E81762FFE}"/>
              </a:ext>
            </a:extLst>
          </p:cNvPr>
          <p:cNvSpPr txBox="1"/>
          <p:nvPr/>
        </p:nvSpPr>
        <p:spPr>
          <a:xfrm>
            <a:off x="4589068" y="1802282"/>
            <a:ext cx="2983285" cy="1200329"/>
          </a:xfrm>
          <a:prstGeom prst="rect">
            <a:avLst/>
          </a:prstGeom>
          <a:noFill/>
        </p:spPr>
        <p:txBody>
          <a:bodyPr wrap="square" rtlCol="0">
            <a:spAutoFit/>
          </a:bodyPr>
          <a:lstStyle/>
          <a:p>
            <a:pPr marL="285750" indent="-285750">
              <a:buFont typeface="Arial" panose="020B0604020202020204" pitchFamily="34" charset="0"/>
              <a:buChar char="•"/>
            </a:pPr>
            <a:r>
              <a:rPr lang="en-US"/>
              <a:t>Tested 2 fastener-head staking epoxies and geometries for application</a:t>
            </a:r>
          </a:p>
        </p:txBody>
      </p:sp>
      <p:sp>
        <p:nvSpPr>
          <p:cNvPr id="5" name="TextBox 4">
            <a:extLst>
              <a:ext uri="{FF2B5EF4-FFF2-40B4-BE49-F238E27FC236}">
                <a16:creationId xmlns:a16="http://schemas.microsoft.com/office/drawing/2014/main" id="{F7FA5F41-94AE-D98C-AB8F-B345CB411349}"/>
              </a:ext>
            </a:extLst>
          </p:cNvPr>
          <p:cNvSpPr txBox="1"/>
          <p:nvPr/>
        </p:nvSpPr>
        <p:spPr>
          <a:xfrm>
            <a:off x="8623229" y="1802282"/>
            <a:ext cx="2983285" cy="646331"/>
          </a:xfrm>
          <a:prstGeom prst="rect">
            <a:avLst/>
          </a:prstGeom>
          <a:noFill/>
        </p:spPr>
        <p:txBody>
          <a:bodyPr wrap="square" rtlCol="0">
            <a:spAutoFit/>
          </a:bodyPr>
          <a:lstStyle/>
          <a:p>
            <a:pPr marL="285750" indent="-285750">
              <a:buFont typeface="Arial" panose="020B0604020202020204" pitchFamily="34" charset="0"/>
              <a:buChar char="•"/>
            </a:pPr>
            <a:r>
              <a:rPr lang="en-US"/>
              <a:t>Performed helical insert pull-out strength testing</a:t>
            </a:r>
          </a:p>
        </p:txBody>
      </p:sp>
      <p:pic>
        <p:nvPicPr>
          <p:cNvPr id="11" name="Picture 10" descr="A picture containing text, case, accessory&#10;&#10;Description automatically generated">
            <a:extLst>
              <a:ext uri="{FF2B5EF4-FFF2-40B4-BE49-F238E27FC236}">
                <a16:creationId xmlns:a16="http://schemas.microsoft.com/office/drawing/2014/main" id="{6A7F9711-73F5-3386-1A71-0C95E5768CBB}"/>
              </a:ext>
            </a:extLst>
          </p:cNvPr>
          <p:cNvPicPr>
            <a:picLocks noChangeAspect="1"/>
          </p:cNvPicPr>
          <p:nvPr/>
        </p:nvPicPr>
        <p:blipFill rotWithShape="1">
          <a:blip r:embed="rId4">
            <a:extLst>
              <a:ext uri="{28A0092B-C50C-407E-A947-70E740481C1C}">
                <a14:useLocalDpi xmlns:a14="http://schemas.microsoft.com/office/drawing/2010/main" val="0"/>
              </a:ext>
            </a:extLst>
          </a:blip>
          <a:srcRect l="44831" t="42294" r="35906" b="41609"/>
          <a:stretch/>
        </p:blipFill>
        <p:spPr>
          <a:xfrm>
            <a:off x="8788172" y="2886843"/>
            <a:ext cx="2653397" cy="1195898"/>
          </a:xfrm>
          <a:prstGeom prst="rect">
            <a:avLst/>
          </a:prstGeom>
        </p:spPr>
      </p:pic>
      <p:pic>
        <p:nvPicPr>
          <p:cNvPr id="21" name="Picture 20" descr="A close-up of a pen&#10;&#10;Description automatically generated with low confidence">
            <a:extLst>
              <a:ext uri="{FF2B5EF4-FFF2-40B4-BE49-F238E27FC236}">
                <a16:creationId xmlns:a16="http://schemas.microsoft.com/office/drawing/2014/main" id="{E5E6D54E-6012-C14B-935F-E45497A69EB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89878" y="4297155"/>
            <a:ext cx="3287967" cy="1773445"/>
          </a:xfrm>
          <a:prstGeom prst="rect">
            <a:avLst/>
          </a:prstGeom>
        </p:spPr>
      </p:pic>
      <p:sp>
        <p:nvSpPr>
          <p:cNvPr id="12" name="Rectangle 11">
            <a:extLst>
              <a:ext uri="{FF2B5EF4-FFF2-40B4-BE49-F238E27FC236}">
                <a16:creationId xmlns:a16="http://schemas.microsoft.com/office/drawing/2014/main" id="{5C93D67C-180B-C88C-C866-F437733BD299}"/>
              </a:ext>
            </a:extLst>
          </p:cNvPr>
          <p:cNvSpPr/>
          <p:nvPr/>
        </p:nvSpPr>
        <p:spPr>
          <a:xfrm>
            <a:off x="9845964" y="5006109"/>
            <a:ext cx="812800" cy="314036"/>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B48FF878-4AEB-09E7-8AA0-DC185794AE6A}"/>
              </a:ext>
            </a:extLst>
          </p:cNvPr>
          <p:cNvCxnSpPr/>
          <p:nvPr/>
        </p:nvCxnSpPr>
        <p:spPr>
          <a:xfrm flipH="1" flipV="1">
            <a:off x="8788172" y="4082741"/>
            <a:ext cx="1057792" cy="923368"/>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6C09995-7EED-FDD6-AC33-F5674EF072D1}"/>
              </a:ext>
            </a:extLst>
          </p:cNvPr>
          <p:cNvCxnSpPr/>
          <p:nvPr/>
        </p:nvCxnSpPr>
        <p:spPr>
          <a:xfrm flipV="1">
            <a:off x="10658764" y="4082741"/>
            <a:ext cx="782805" cy="923368"/>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FA83E892-4B4B-ECE1-C9AD-E9B4ECE74730}"/>
              </a:ext>
            </a:extLst>
          </p:cNvPr>
          <p:cNvPicPr>
            <a:picLocks noChangeAspect="1"/>
          </p:cNvPicPr>
          <p:nvPr/>
        </p:nvPicPr>
        <p:blipFill>
          <a:blip r:embed="rId6"/>
          <a:stretch>
            <a:fillRect/>
          </a:stretch>
        </p:blipFill>
        <p:spPr>
          <a:xfrm>
            <a:off x="435944" y="3065750"/>
            <a:ext cx="3182869" cy="3146424"/>
          </a:xfrm>
          <a:prstGeom prst="rect">
            <a:avLst/>
          </a:prstGeom>
        </p:spPr>
      </p:pic>
    </p:spTree>
    <p:extLst>
      <p:ext uri="{BB962C8B-B14F-4D97-AF65-F5344CB8AC3E}">
        <p14:creationId xmlns:p14="http://schemas.microsoft.com/office/powerpoint/2010/main" val="42772584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CE44659-FCCC-D8D9-4CF8-47661D455D46}"/>
              </a:ext>
            </a:extLst>
          </p:cNvPr>
          <p:cNvSpPr>
            <a:spLocks noGrp="1"/>
          </p:cNvSpPr>
          <p:nvPr>
            <p:ph type="title"/>
          </p:nvPr>
        </p:nvSpPr>
        <p:spPr/>
        <p:txBody>
          <a:bodyPr/>
          <a:lstStyle/>
          <a:p>
            <a:r>
              <a:rPr lang="en-US"/>
              <a:t>Lessons Learned Highlights</a:t>
            </a:r>
          </a:p>
        </p:txBody>
      </p:sp>
      <p:grpSp>
        <p:nvGrpSpPr>
          <p:cNvPr id="12" name="Group 11">
            <a:extLst>
              <a:ext uri="{FF2B5EF4-FFF2-40B4-BE49-F238E27FC236}">
                <a16:creationId xmlns:a16="http://schemas.microsoft.com/office/drawing/2014/main" id="{8E713BFA-9FEB-A8DA-C247-EBC026A8C761}"/>
              </a:ext>
            </a:extLst>
          </p:cNvPr>
          <p:cNvGrpSpPr/>
          <p:nvPr/>
        </p:nvGrpSpPr>
        <p:grpSpPr>
          <a:xfrm>
            <a:off x="4119360" y="1134817"/>
            <a:ext cx="3935338" cy="2675183"/>
            <a:chOff x="590550" y="1454150"/>
            <a:chExt cx="3644900" cy="2184400"/>
          </a:xfrm>
        </p:grpSpPr>
        <p:sp>
          <p:nvSpPr>
            <p:cNvPr id="13" name="Rectangle: Rounded Corners 12">
              <a:extLst>
                <a:ext uri="{FF2B5EF4-FFF2-40B4-BE49-F238E27FC236}">
                  <a16:creationId xmlns:a16="http://schemas.microsoft.com/office/drawing/2014/main" id="{BBB20016-522C-BC58-7C5D-B303F0873ED0}"/>
                </a:ext>
              </a:extLst>
            </p:cNvPr>
            <p:cNvSpPr/>
            <p:nvPr/>
          </p:nvSpPr>
          <p:spPr>
            <a:xfrm>
              <a:off x="590550" y="1454150"/>
              <a:ext cx="3644900" cy="2184400"/>
            </a:xfrm>
            <a:prstGeom prst="roundRect">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A71DDFDC-3980-E082-7F20-C1FC49923F7F}"/>
                </a:ext>
              </a:extLst>
            </p:cNvPr>
            <p:cNvSpPr txBox="1"/>
            <p:nvPr/>
          </p:nvSpPr>
          <p:spPr>
            <a:xfrm>
              <a:off x="828675" y="1511300"/>
              <a:ext cx="3168650" cy="369332"/>
            </a:xfrm>
            <a:prstGeom prst="rect">
              <a:avLst/>
            </a:prstGeom>
            <a:noFill/>
          </p:spPr>
          <p:txBody>
            <a:bodyPr wrap="square" rtlCol="0">
              <a:spAutoFit/>
            </a:bodyPr>
            <a:lstStyle/>
            <a:p>
              <a:pPr algn="ctr"/>
              <a:r>
                <a:rPr lang="en-US" b="1" u="sng"/>
                <a:t>Polymer Loaded Joints</a:t>
              </a:r>
            </a:p>
          </p:txBody>
        </p:sp>
      </p:grpSp>
      <p:grpSp>
        <p:nvGrpSpPr>
          <p:cNvPr id="18" name="Group 17">
            <a:extLst>
              <a:ext uri="{FF2B5EF4-FFF2-40B4-BE49-F238E27FC236}">
                <a16:creationId xmlns:a16="http://schemas.microsoft.com/office/drawing/2014/main" id="{100F2647-CF14-2809-4874-98FC6EE835D0}"/>
              </a:ext>
            </a:extLst>
          </p:cNvPr>
          <p:cNvGrpSpPr/>
          <p:nvPr/>
        </p:nvGrpSpPr>
        <p:grpSpPr>
          <a:xfrm>
            <a:off x="4121069" y="3994150"/>
            <a:ext cx="3931920" cy="2392916"/>
            <a:chOff x="590550" y="1454150"/>
            <a:chExt cx="3644900" cy="2184400"/>
          </a:xfrm>
        </p:grpSpPr>
        <p:sp>
          <p:nvSpPr>
            <p:cNvPr id="19" name="Rectangle: Rounded Corners 18">
              <a:extLst>
                <a:ext uri="{FF2B5EF4-FFF2-40B4-BE49-F238E27FC236}">
                  <a16:creationId xmlns:a16="http://schemas.microsoft.com/office/drawing/2014/main" id="{B0A452E1-6C3F-0D9D-ACF2-890FFC173790}"/>
                </a:ext>
              </a:extLst>
            </p:cNvPr>
            <p:cNvSpPr/>
            <p:nvPr/>
          </p:nvSpPr>
          <p:spPr>
            <a:xfrm>
              <a:off x="590550" y="1454150"/>
              <a:ext cx="3644900" cy="2184400"/>
            </a:xfrm>
            <a:prstGeom prst="roundRect">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83F014C0-9E67-E234-EBE0-73E0BF3A8123}"/>
                </a:ext>
              </a:extLst>
            </p:cNvPr>
            <p:cNvSpPr txBox="1"/>
            <p:nvPr/>
          </p:nvSpPr>
          <p:spPr>
            <a:xfrm>
              <a:off x="625475" y="1511301"/>
              <a:ext cx="3575049" cy="369332"/>
            </a:xfrm>
            <a:prstGeom prst="rect">
              <a:avLst/>
            </a:prstGeom>
            <a:noFill/>
          </p:spPr>
          <p:txBody>
            <a:bodyPr wrap="square" rtlCol="0">
              <a:spAutoFit/>
            </a:bodyPr>
            <a:lstStyle/>
            <a:p>
              <a:pPr algn="ctr"/>
              <a:r>
                <a:rPr lang="en-US" b="1" u="sng"/>
                <a:t>Running Torque Measurement</a:t>
              </a:r>
            </a:p>
          </p:txBody>
        </p:sp>
      </p:grpSp>
      <p:grpSp>
        <p:nvGrpSpPr>
          <p:cNvPr id="15" name="Group 14">
            <a:extLst>
              <a:ext uri="{FF2B5EF4-FFF2-40B4-BE49-F238E27FC236}">
                <a16:creationId xmlns:a16="http://schemas.microsoft.com/office/drawing/2014/main" id="{F02CF148-3FDD-32C0-9A8C-156E941156F0}"/>
              </a:ext>
            </a:extLst>
          </p:cNvPr>
          <p:cNvGrpSpPr/>
          <p:nvPr/>
        </p:nvGrpSpPr>
        <p:grpSpPr>
          <a:xfrm>
            <a:off x="8165546" y="1431408"/>
            <a:ext cx="3644900" cy="4959350"/>
            <a:chOff x="590549" y="1444133"/>
            <a:chExt cx="3644900" cy="2184400"/>
          </a:xfrm>
        </p:grpSpPr>
        <p:sp>
          <p:nvSpPr>
            <p:cNvPr id="16" name="Rectangle: Rounded Corners 15">
              <a:extLst>
                <a:ext uri="{FF2B5EF4-FFF2-40B4-BE49-F238E27FC236}">
                  <a16:creationId xmlns:a16="http://schemas.microsoft.com/office/drawing/2014/main" id="{0512DFC8-B932-E72F-F3A7-4CD9F3EDE7C4}"/>
                </a:ext>
              </a:extLst>
            </p:cNvPr>
            <p:cNvSpPr/>
            <p:nvPr/>
          </p:nvSpPr>
          <p:spPr>
            <a:xfrm>
              <a:off x="590549" y="1444133"/>
              <a:ext cx="3644900" cy="2184400"/>
            </a:xfrm>
            <a:prstGeom prst="roundRect">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631382C9-64E6-68A9-4F64-34E923CA39A2}"/>
                </a:ext>
              </a:extLst>
            </p:cNvPr>
            <p:cNvSpPr txBox="1"/>
            <p:nvPr/>
          </p:nvSpPr>
          <p:spPr>
            <a:xfrm>
              <a:off x="696912" y="1511300"/>
              <a:ext cx="3432175" cy="162676"/>
            </a:xfrm>
            <a:prstGeom prst="rect">
              <a:avLst/>
            </a:prstGeom>
            <a:noFill/>
          </p:spPr>
          <p:txBody>
            <a:bodyPr wrap="square" rtlCol="0">
              <a:spAutoFit/>
            </a:bodyPr>
            <a:lstStyle/>
            <a:p>
              <a:pPr algn="ctr"/>
              <a:r>
                <a:rPr lang="en-US" b="1" u="sng"/>
                <a:t>Fit Check</a:t>
              </a:r>
            </a:p>
          </p:txBody>
        </p:sp>
      </p:grpSp>
      <p:pic>
        <p:nvPicPr>
          <p:cNvPr id="21" name="Picture 20">
            <a:extLst>
              <a:ext uri="{FF2B5EF4-FFF2-40B4-BE49-F238E27FC236}">
                <a16:creationId xmlns:a16="http://schemas.microsoft.com/office/drawing/2014/main" id="{86C14603-E1CC-48CE-B7A7-2BE7DD8044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45020" y="2619237"/>
            <a:ext cx="1885950" cy="2514600"/>
          </a:xfrm>
          <a:prstGeom prst="rect">
            <a:avLst/>
          </a:prstGeom>
          <a:ln>
            <a:solidFill>
              <a:schemeClr val="accent6">
                <a:lumMod val="50000"/>
              </a:schemeClr>
            </a:solidFill>
          </a:ln>
        </p:spPr>
      </p:pic>
      <p:grpSp>
        <p:nvGrpSpPr>
          <p:cNvPr id="25" name="Group 24">
            <a:extLst>
              <a:ext uri="{FF2B5EF4-FFF2-40B4-BE49-F238E27FC236}">
                <a16:creationId xmlns:a16="http://schemas.microsoft.com/office/drawing/2014/main" id="{5710EFE3-4BDA-1FDD-F505-BE362794A578}"/>
              </a:ext>
            </a:extLst>
          </p:cNvPr>
          <p:cNvGrpSpPr/>
          <p:nvPr/>
        </p:nvGrpSpPr>
        <p:grpSpPr>
          <a:xfrm>
            <a:off x="372583" y="1427716"/>
            <a:ext cx="3644900" cy="4959350"/>
            <a:chOff x="425450" y="1431409"/>
            <a:chExt cx="3644900" cy="4959350"/>
          </a:xfrm>
        </p:grpSpPr>
        <p:sp>
          <p:nvSpPr>
            <p:cNvPr id="2" name="Rectangle: Rounded Corners 1">
              <a:extLst>
                <a:ext uri="{FF2B5EF4-FFF2-40B4-BE49-F238E27FC236}">
                  <a16:creationId xmlns:a16="http://schemas.microsoft.com/office/drawing/2014/main" id="{257BCA2E-A1C2-9C34-0772-C61AEE2DBE87}"/>
                </a:ext>
              </a:extLst>
            </p:cNvPr>
            <p:cNvSpPr/>
            <p:nvPr/>
          </p:nvSpPr>
          <p:spPr>
            <a:xfrm>
              <a:off x="425450" y="1431409"/>
              <a:ext cx="3644900" cy="4959350"/>
            </a:xfrm>
            <a:prstGeom prst="roundRect">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6198D37-C541-6E58-5056-579BCC5A74A1}"/>
                </a:ext>
              </a:extLst>
            </p:cNvPr>
            <p:cNvSpPr txBox="1"/>
            <p:nvPr/>
          </p:nvSpPr>
          <p:spPr>
            <a:xfrm>
              <a:off x="663575" y="1475983"/>
              <a:ext cx="3168650" cy="369332"/>
            </a:xfrm>
            <a:prstGeom prst="rect">
              <a:avLst/>
            </a:prstGeom>
            <a:noFill/>
          </p:spPr>
          <p:txBody>
            <a:bodyPr wrap="square" rtlCol="0">
              <a:spAutoFit/>
            </a:bodyPr>
            <a:lstStyle/>
            <a:p>
              <a:pPr algn="ctr"/>
              <a:r>
                <a:rPr lang="en-US" b="1" u="sng"/>
                <a:t>Joints for CTE Mismatch</a:t>
              </a:r>
            </a:p>
          </p:txBody>
        </p:sp>
        <p:pic>
          <p:nvPicPr>
            <p:cNvPr id="22" name="Picture 21">
              <a:extLst>
                <a:ext uri="{FF2B5EF4-FFF2-40B4-BE49-F238E27FC236}">
                  <a16:creationId xmlns:a16="http://schemas.microsoft.com/office/drawing/2014/main" id="{85DE4769-0F28-29D8-4DB1-46049E46AC3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946" t="3184" r="2538" b="3755"/>
            <a:stretch/>
          </p:blipFill>
          <p:spPr bwMode="auto">
            <a:xfrm>
              <a:off x="807403" y="4594667"/>
              <a:ext cx="2880995" cy="1593215"/>
            </a:xfrm>
            <a:prstGeom prst="rect">
              <a:avLst/>
            </a:prstGeom>
            <a:noFill/>
            <a:ln>
              <a:solidFill>
                <a:schemeClr val="accent6">
                  <a:lumMod val="50000"/>
                </a:schemeClr>
              </a:solidFill>
            </a:ln>
            <a:extLst>
              <a:ext uri="{53640926-AAD7-44D8-BBD7-CCE9431645EC}">
                <a14:shadowObscured xmlns:a14="http://schemas.microsoft.com/office/drawing/2010/main"/>
              </a:ext>
            </a:extLst>
          </p:spPr>
        </p:pic>
      </p:grpSp>
      <p:sp>
        <p:nvSpPr>
          <p:cNvPr id="26" name="TextBox 25">
            <a:extLst>
              <a:ext uri="{FF2B5EF4-FFF2-40B4-BE49-F238E27FC236}">
                <a16:creationId xmlns:a16="http://schemas.microsoft.com/office/drawing/2014/main" id="{C0AF8137-7667-0496-1DCB-C0292DEEB9AE}"/>
              </a:ext>
            </a:extLst>
          </p:cNvPr>
          <p:cNvSpPr txBox="1"/>
          <p:nvPr/>
        </p:nvSpPr>
        <p:spPr>
          <a:xfrm>
            <a:off x="549828" y="1953232"/>
            <a:ext cx="3168650" cy="646331"/>
          </a:xfrm>
          <a:prstGeom prst="rect">
            <a:avLst/>
          </a:prstGeom>
          <a:noFill/>
        </p:spPr>
        <p:txBody>
          <a:bodyPr wrap="square" rtlCol="0">
            <a:spAutoFit/>
          </a:bodyPr>
          <a:lstStyle/>
          <a:p>
            <a:pPr marL="285750" indent="-182880">
              <a:buFont typeface="Arial" panose="020B0604020202020204" pitchFamily="34" charset="0"/>
              <a:buChar char="•"/>
            </a:pPr>
            <a:r>
              <a:rPr lang="en-US"/>
              <a:t>Aluminum rails fastened to Windform®</a:t>
            </a:r>
          </a:p>
        </p:txBody>
      </p:sp>
      <p:sp>
        <p:nvSpPr>
          <p:cNvPr id="27" name="TextBox 26">
            <a:extLst>
              <a:ext uri="{FF2B5EF4-FFF2-40B4-BE49-F238E27FC236}">
                <a16:creationId xmlns:a16="http://schemas.microsoft.com/office/drawing/2014/main" id="{372907ED-7A93-0234-B005-646FE66C14D6}"/>
              </a:ext>
            </a:extLst>
          </p:cNvPr>
          <p:cNvSpPr txBox="1"/>
          <p:nvPr/>
        </p:nvSpPr>
        <p:spPr>
          <a:xfrm>
            <a:off x="549828" y="2735430"/>
            <a:ext cx="3168650" cy="1754326"/>
          </a:xfrm>
          <a:prstGeom prst="rect">
            <a:avLst/>
          </a:prstGeom>
          <a:noFill/>
        </p:spPr>
        <p:txBody>
          <a:bodyPr wrap="square" rtlCol="0">
            <a:spAutoFit/>
          </a:bodyPr>
          <a:lstStyle/>
          <a:p>
            <a:r>
              <a:rPr lang="en-US"/>
              <a:t>Lesson: </a:t>
            </a:r>
          </a:p>
          <a:p>
            <a:pPr marL="182880" indent="-182880">
              <a:buFont typeface="Arial" panose="020B0604020202020204" pitchFamily="34" charset="0"/>
              <a:buChar char="•"/>
            </a:pPr>
            <a:r>
              <a:rPr lang="en-US"/>
              <a:t>Consider single fixed fastener with sliding attachment. Would need sub-assembly thermal testing</a:t>
            </a:r>
          </a:p>
        </p:txBody>
      </p:sp>
      <p:sp>
        <p:nvSpPr>
          <p:cNvPr id="28" name="TextBox 27">
            <a:extLst>
              <a:ext uri="{FF2B5EF4-FFF2-40B4-BE49-F238E27FC236}">
                <a16:creationId xmlns:a16="http://schemas.microsoft.com/office/drawing/2014/main" id="{23891760-BBF1-1A54-CECA-C698DF2D025B}"/>
              </a:ext>
            </a:extLst>
          </p:cNvPr>
          <p:cNvSpPr txBox="1"/>
          <p:nvPr/>
        </p:nvSpPr>
        <p:spPr>
          <a:xfrm>
            <a:off x="8271908" y="1953232"/>
            <a:ext cx="3432175" cy="646331"/>
          </a:xfrm>
          <a:prstGeom prst="rect">
            <a:avLst/>
          </a:prstGeom>
          <a:noFill/>
        </p:spPr>
        <p:txBody>
          <a:bodyPr wrap="square" rtlCol="0">
            <a:spAutoFit/>
          </a:bodyPr>
          <a:lstStyle/>
          <a:p>
            <a:pPr marL="91440" indent="-182880">
              <a:buFont typeface="Arial" panose="020B0604020202020204" pitchFamily="34" charset="0"/>
              <a:buChar char="•"/>
            </a:pPr>
            <a:r>
              <a:rPr lang="en-US"/>
              <a:t>Space craft fit test deployer but not flight deployer</a:t>
            </a:r>
          </a:p>
        </p:txBody>
      </p:sp>
      <p:sp>
        <p:nvSpPr>
          <p:cNvPr id="29" name="TextBox 28">
            <a:extLst>
              <a:ext uri="{FF2B5EF4-FFF2-40B4-BE49-F238E27FC236}">
                <a16:creationId xmlns:a16="http://schemas.microsoft.com/office/drawing/2014/main" id="{ABA3A057-AC33-4BF8-E36F-E8474D7264E9}"/>
              </a:ext>
            </a:extLst>
          </p:cNvPr>
          <p:cNvSpPr txBox="1"/>
          <p:nvPr/>
        </p:nvSpPr>
        <p:spPr>
          <a:xfrm>
            <a:off x="8270401" y="5158256"/>
            <a:ext cx="3540045" cy="1754326"/>
          </a:xfrm>
          <a:prstGeom prst="rect">
            <a:avLst/>
          </a:prstGeom>
          <a:noFill/>
        </p:spPr>
        <p:txBody>
          <a:bodyPr wrap="square" rtlCol="0">
            <a:spAutoFit/>
          </a:bodyPr>
          <a:lstStyle/>
          <a:p>
            <a:r>
              <a:rPr lang="en-US"/>
              <a:t>Lesson: </a:t>
            </a:r>
          </a:p>
          <a:p>
            <a:pPr marL="182880" indent="-182880">
              <a:buFont typeface="Arial" panose="020B0604020202020204" pitchFamily="34" charset="0"/>
              <a:buChar char="•"/>
            </a:pPr>
            <a:r>
              <a:rPr lang="en-US"/>
              <a:t>Fit-check/measure all critical components/dimensions as soon as possible </a:t>
            </a:r>
          </a:p>
          <a:p>
            <a:endParaRPr lang="en-US"/>
          </a:p>
          <a:p>
            <a:endParaRPr lang="en-US"/>
          </a:p>
        </p:txBody>
      </p:sp>
      <p:sp>
        <p:nvSpPr>
          <p:cNvPr id="30" name="TextBox 29">
            <a:extLst>
              <a:ext uri="{FF2B5EF4-FFF2-40B4-BE49-F238E27FC236}">
                <a16:creationId xmlns:a16="http://schemas.microsoft.com/office/drawing/2014/main" id="{0AEFD0DB-9E25-9453-17CA-AA3BD2593C46}"/>
              </a:ext>
            </a:extLst>
          </p:cNvPr>
          <p:cNvSpPr txBox="1"/>
          <p:nvPr/>
        </p:nvSpPr>
        <p:spPr>
          <a:xfrm>
            <a:off x="4230724" y="1648930"/>
            <a:ext cx="3877155" cy="923330"/>
          </a:xfrm>
          <a:prstGeom prst="rect">
            <a:avLst/>
          </a:prstGeom>
          <a:noFill/>
        </p:spPr>
        <p:txBody>
          <a:bodyPr wrap="square" rtlCol="0">
            <a:spAutoFit/>
          </a:bodyPr>
          <a:lstStyle/>
          <a:p>
            <a:pPr marL="285750" indent="-182880">
              <a:buFont typeface="Arial" panose="020B0604020202020204" pitchFamily="34" charset="0"/>
              <a:buChar char="•"/>
            </a:pPr>
            <a:r>
              <a:rPr lang="en-US"/>
              <a:t>Preloaded fasteners with plastic components experienced a loss of torque</a:t>
            </a:r>
          </a:p>
        </p:txBody>
      </p:sp>
      <p:sp>
        <p:nvSpPr>
          <p:cNvPr id="31" name="TextBox 30">
            <a:extLst>
              <a:ext uri="{FF2B5EF4-FFF2-40B4-BE49-F238E27FC236}">
                <a16:creationId xmlns:a16="http://schemas.microsoft.com/office/drawing/2014/main" id="{FF4FFB2F-6C3B-2AC2-E43E-B894A1005146}"/>
              </a:ext>
            </a:extLst>
          </p:cNvPr>
          <p:cNvSpPr txBox="1"/>
          <p:nvPr/>
        </p:nvSpPr>
        <p:spPr>
          <a:xfrm>
            <a:off x="4321967" y="2638661"/>
            <a:ext cx="3644900" cy="923330"/>
          </a:xfrm>
          <a:prstGeom prst="rect">
            <a:avLst/>
          </a:prstGeom>
          <a:noFill/>
        </p:spPr>
        <p:txBody>
          <a:bodyPr wrap="square" rtlCol="0">
            <a:spAutoFit/>
          </a:bodyPr>
          <a:lstStyle/>
          <a:p>
            <a:r>
              <a:rPr lang="en-US"/>
              <a:t>Lesson: </a:t>
            </a:r>
          </a:p>
          <a:p>
            <a:pPr marL="285750" indent="-285750">
              <a:buFont typeface="Arial" panose="020B0604020202020204" pitchFamily="34" charset="0"/>
              <a:buChar char="•"/>
            </a:pPr>
            <a:r>
              <a:rPr lang="en-US"/>
              <a:t>Work with materials to identify a torque/retorque schedule</a:t>
            </a:r>
          </a:p>
        </p:txBody>
      </p:sp>
      <p:sp>
        <p:nvSpPr>
          <p:cNvPr id="32" name="TextBox 31">
            <a:extLst>
              <a:ext uri="{FF2B5EF4-FFF2-40B4-BE49-F238E27FC236}">
                <a16:creationId xmlns:a16="http://schemas.microsoft.com/office/drawing/2014/main" id="{E0298257-FD02-A1A8-9FEA-8CF0E99B2A0D}"/>
              </a:ext>
            </a:extLst>
          </p:cNvPr>
          <p:cNvSpPr txBox="1"/>
          <p:nvPr/>
        </p:nvSpPr>
        <p:spPr>
          <a:xfrm>
            <a:off x="4205840" y="4428010"/>
            <a:ext cx="3877155" cy="923330"/>
          </a:xfrm>
          <a:prstGeom prst="rect">
            <a:avLst/>
          </a:prstGeom>
          <a:noFill/>
        </p:spPr>
        <p:txBody>
          <a:bodyPr wrap="square" rtlCol="0">
            <a:spAutoFit/>
          </a:bodyPr>
          <a:lstStyle/>
          <a:p>
            <a:pPr marL="285750" indent="-182880">
              <a:buFont typeface="Arial" panose="020B0604020202020204" pitchFamily="34" charset="0"/>
              <a:buChar char="•"/>
            </a:pPr>
            <a:r>
              <a:rPr lang="en-US"/>
              <a:t>Running torque generally not measured for tapped holes, but did uncover some anomalies</a:t>
            </a:r>
          </a:p>
        </p:txBody>
      </p:sp>
      <p:sp>
        <p:nvSpPr>
          <p:cNvPr id="33" name="TextBox 32">
            <a:extLst>
              <a:ext uri="{FF2B5EF4-FFF2-40B4-BE49-F238E27FC236}">
                <a16:creationId xmlns:a16="http://schemas.microsoft.com/office/drawing/2014/main" id="{32375648-3D31-DA2A-EAB9-796D71531D75}"/>
              </a:ext>
            </a:extLst>
          </p:cNvPr>
          <p:cNvSpPr txBox="1"/>
          <p:nvPr/>
        </p:nvSpPr>
        <p:spPr>
          <a:xfrm>
            <a:off x="4308475" y="5407538"/>
            <a:ext cx="3644900" cy="923330"/>
          </a:xfrm>
          <a:prstGeom prst="rect">
            <a:avLst/>
          </a:prstGeom>
          <a:noFill/>
        </p:spPr>
        <p:txBody>
          <a:bodyPr wrap="square" rtlCol="0">
            <a:spAutoFit/>
          </a:bodyPr>
          <a:lstStyle/>
          <a:p>
            <a:r>
              <a:rPr lang="en-US"/>
              <a:t>Lesson: </a:t>
            </a:r>
          </a:p>
          <a:p>
            <a:pPr marL="182880" indent="-182880">
              <a:buFont typeface="Arial" panose="020B0604020202020204" pitchFamily="34" charset="0"/>
              <a:buChar char="•"/>
            </a:pPr>
            <a:r>
              <a:rPr lang="en-US"/>
              <a:t>Measure running torque for small, tapped holes</a:t>
            </a:r>
          </a:p>
        </p:txBody>
      </p:sp>
    </p:spTree>
    <p:extLst>
      <p:ext uri="{BB962C8B-B14F-4D97-AF65-F5344CB8AC3E}">
        <p14:creationId xmlns:p14="http://schemas.microsoft.com/office/powerpoint/2010/main" val="10678742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9213FE-D327-427D-D290-4F7A7A93705F}"/>
              </a:ext>
            </a:extLst>
          </p:cNvPr>
          <p:cNvSpPr>
            <a:spLocks noGrp="1"/>
          </p:cNvSpPr>
          <p:nvPr>
            <p:ph type="title"/>
          </p:nvPr>
        </p:nvSpPr>
        <p:spPr/>
        <p:txBody>
          <a:bodyPr/>
          <a:lstStyle/>
          <a:p>
            <a:r>
              <a:rPr lang="en-US"/>
              <a:t>Conclusion</a:t>
            </a:r>
          </a:p>
        </p:txBody>
      </p:sp>
      <p:pic>
        <p:nvPicPr>
          <p:cNvPr id="4" name="Picture 2">
            <a:extLst>
              <a:ext uri="{FF2B5EF4-FFF2-40B4-BE49-F238E27FC236}">
                <a16:creationId xmlns:a16="http://schemas.microsoft.com/office/drawing/2014/main" id="{67CC3AE7-81ED-F15E-BA7C-B9934B154ACC}"/>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1081020" y="3097707"/>
            <a:ext cx="4474471" cy="335585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553EB1D-87C4-5E40-23E4-9910991BF5C8}"/>
              </a:ext>
            </a:extLst>
          </p:cNvPr>
          <p:cNvSpPr txBox="1"/>
          <p:nvPr/>
        </p:nvSpPr>
        <p:spPr>
          <a:xfrm>
            <a:off x="879855" y="6453559"/>
            <a:ext cx="4876800" cy="307777"/>
          </a:xfrm>
          <a:prstGeom prst="rect">
            <a:avLst/>
          </a:prstGeom>
          <a:noFill/>
        </p:spPr>
        <p:txBody>
          <a:bodyPr wrap="square" lIns="91440" tIns="45720" rIns="91440" bIns="45720" rtlCol="0" anchor="t">
            <a:spAutoFit/>
          </a:bodyPr>
          <a:lstStyle/>
          <a:p>
            <a:pPr algn="ctr"/>
            <a:r>
              <a:rPr lang="en-US" sz="1400"/>
              <a:t>2022-09-28 14:24:54 UTC Gulf of Mexico, </a:t>
            </a:r>
            <a:r>
              <a:rPr lang="en-US" sz="1400" err="1"/>
              <a:t>uCAM</a:t>
            </a:r>
            <a:r>
              <a:rPr lang="en-US" sz="1400"/>
              <a:t> III Photo</a:t>
            </a:r>
          </a:p>
        </p:txBody>
      </p:sp>
      <p:pic>
        <p:nvPicPr>
          <p:cNvPr id="8" name="Picture 4">
            <a:extLst>
              <a:ext uri="{FF2B5EF4-FFF2-40B4-BE49-F238E27FC236}">
                <a16:creationId xmlns:a16="http://schemas.microsoft.com/office/drawing/2014/main" id="{731D434B-C0FF-3A44-22AF-D1F5DFC9C2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6511" y="3097707"/>
            <a:ext cx="4474470" cy="335585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94ECC2E-6F79-8C38-F1FC-364901CCF5C1}"/>
              </a:ext>
            </a:extLst>
          </p:cNvPr>
          <p:cNvSpPr txBox="1"/>
          <p:nvPr/>
        </p:nvSpPr>
        <p:spPr>
          <a:xfrm>
            <a:off x="6374856" y="6453558"/>
            <a:ext cx="5124450" cy="307777"/>
          </a:xfrm>
          <a:prstGeom prst="rect">
            <a:avLst/>
          </a:prstGeom>
          <a:noFill/>
        </p:spPr>
        <p:txBody>
          <a:bodyPr wrap="square" lIns="91440" tIns="45720" rIns="91440" bIns="45720" rtlCol="0" anchor="t">
            <a:spAutoFit/>
          </a:bodyPr>
          <a:lstStyle/>
          <a:p>
            <a:pPr algn="ctr"/>
            <a:r>
              <a:rPr lang="en-US" sz="1400"/>
              <a:t>2022-09-29 13:57:59 UTC Landfall over FL, </a:t>
            </a:r>
            <a:r>
              <a:rPr lang="en-US" sz="1400" err="1"/>
              <a:t>uCAM</a:t>
            </a:r>
            <a:r>
              <a:rPr lang="en-US" sz="1400"/>
              <a:t> III Photo  </a:t>
            </a:r>
          </a:p>
        </p:txBody>
      </p:sp>
      <p:sp>
        <p:nvSpPr>
          <p:cNvPr id="2" name="Rectangle: Rounded Corners 1">
            <a:extLst>
              <a:ext uri="{FF2B5EF4-FFF2-40B4-BE49-F238E27FC236}">
                <a16:creationId xmlns:a16="http://schemas.microsoft.com/office/drawing/2014/main" id="{9C4D138E-25C8-5556-3CE2-20BC3EFB86B5}"/>
              </a:ext>
            </a:extLst>
          </p:cNvPr>
          <p:cNvSpPr/>
          <p:nvPr/>
        </p:nvSpPr>
        <p:spPr>
          <a:xfrm>
            <a:off x="619125" y="1111250"/>
            <a:ext cx="10953750" cy="1936750"/>
          </a:xfrm>
          <a:prstGeom prst="roundRect">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BF98D28-E337-D25E-B368-352F31CF77FC}"/>
              </a:ext>
            </a:extLst>
          </p:cNvPr>
          <p:cNvSpPr txBox="1"/>
          <p:nvPr/>
        </p:nvSpPr>
        <p:spPr>
          <a:xfrm>
            <a:off x="905293" y="1132973"/>
            <a:ext cx="10534650" cy="2554545"/>
          </a:xfrm>
          <a:prstGeom prst="rect">
            <a:avLst/>
          </a:prstGeom>
          <a:noFill/>
        </p:spPr>
        <p:txBody>
          <a:bodyPr wrap="square" rtlCol="0">
            <a:spAutoFit/>
          </a:bodyPr>
          <a:lstStyle/>
          <a:p>
            <a:r>
              <a:rPr lang="en-US" sz="2000"/>
              <a:t>GPX2 was the first to validate and launch a 3D printed material for the primary 3U structure. </a:t>
            </a:r>
          </a:p>
          <a:p>
            <a:pPr marL="742950" lvl="1" indent="-285750">
              <a:buFont typeface="Arial" panose="020B0604020202020204" pitchFamily="34" charset="0"/>
              <a:buChar char="•"/>
            </a:pPr>
            <a:r>
              <a:rPr lang="en-US" sz="2000"/>
              <a:t>Allowed for freedom to design features that could not be realized through subtractive manufacturing </a:t>
            </a:r>
          </a:p>
          <a:p>
            <a:pPr marL="742950" lvl="1" indent="-285750">
              <a:buFont typeface="Arial" panose="020B0604020202020204" pitchFamily="34" charset="0"/>
              <a:buChar char="•"/>
            </a:pPr>
            <a:r>
              <a:rPr lang="en-US" sz="2000"/>
              <a:t>Potential reduction in mass</a:t>
            </a:r>
          </a:p>
          <a:p>
            <a:pPr marL="742950" lvl="1" indent="-285750">
              <a:buFont typeface="Arial" panose="020B0604020202020204" pitchFamily="34" charset="0"/>
              <a:buChar char="•"/>
            </a:pPr>
            <a:r>
              <a:rPr lang="en-US" sz="2000"/>
              <a:t>Lessons learned to streamline applications to future missions</a:t>
            </a:r>
          </a:p>
          <a:p>
            <a:pPr marL="742950" lvl="1" indent="-285750">
              <a:buFont typeface="Arial" panose="020B0604020202020204" pitchFamily="34" charset="0"/>
              <a:buChar char="•"/>
            </a:pPr>
            <a:r>
              <a:rPr lang="en-US" sz="2000"/>
              <a:t>Collected temperatures on-orbit were within expected range</a:t>
            </a:r>
          </a:p>
          <a:p>
            <a:pPr marL="742950" lvl="1" indent="-285750">
              <a:buFont typeface="Arial" panose="020B0604020202020204" pitchFamily="34" charset="0"/>
              <a:buChar char="•"/>
            </a:pPr>
            <a:endParaRPr lang="en-US" sz="2000"/>
          </a:p>
          <a:p>
            <a:pPr marL="742950" lvl="1" indent="-285750">
              <a:buFont typeface="Arial" panose="020B0604020202020204" pitchFamily="34" charset="0"/>
              <a:buChar char="•"/>
            </a:pPr>
            <a:endParaRPr lang="en-US" sz="2000"/>
          </a:p>
        </p:txBody>
      </p:sp>
    </p:spTree>
    <p:extLst>
      <p:ext uri="{BB962C8B-B14F-4D97-AF65-F5344CB8AC3E}">
        <p14:creationId xmlns:p14="http://schemas.microsoft.com/office/powerpoint/2010/main" val="2468431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060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997956D2-5A7E-B3A5-187D-2B18EF92CAC9}"/>
              </a:ext>
            </a:extLst>
          </p:cNvPr>
          <p:cNvSpPr/>
          <p:nvPr/>
        </p:nvSpPr>
        <p:spPr>
          <a:xfrm>
            <a:off x="6945745" y="4147126"/>
            <a:ext cx="3962400" cy="2291774"/>
          </a:xfrm>
          <a:prstGeom prst="roundRect">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84EA9942-37EA-3C86-5880-E69528E20F7B}"/>
              </a:ext>
            </a:extLst>
          </p:cNvPr>
          <p:cNvSpPr/>
          <p:nvPr/>
        </p:nvSpPr>
        <p:spPr>
          <a:xfrm>
            <a:off x="6216073" y="1311564"/>
            <a:ext cx="5809672" cy="2567709"/>
          </a:xfrm>
          <a:prstGeom prst="roundRect">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4171CD3-1192-4DC8-CA11-52333B3CDF84}"/>
              </a:ext>
            </a:extLst>
          </p:cNvPr>
          <p:cNvSpPr>
            <a:spLocks noGrp="1"/>
          </p:cNvSpPr>
          <p:nvPr>
            <p:ph type="title"/>
          </p:nvPr>
        </p:nvSpPr>
        <p:spPr/>
        <p:txBody>
          <a:bodyPr/>
          <a:lstStyle/>
          <a:p>
            <a:r>
              <a:rPr lang="en-US"/>
              <a:t>Windform® XT 2.0</a:t>
            </a:r>
          </a:p>
        </p:txBody>
      </p:sp>
      <p:graphicFrame>
        <p:nvGraphicFramePr>
          <p:cNvPr id="7" name="Table 6">
            <a:extLst>
              <a:ext uri="{FF2B5EF4-FFF2-40B4-BE49-F238E27FC236}">
                <a16:creationId xmlns:a16="http://schemas.microsoft.com/office/drawing/2014/main" id="{EE162882-9254-39BC-4B21-070944D0B499}"/>
              </a:ext>
            </a:extLst>
          </p:cNvPr>
          <p:cNvGraphicFramePr>
            <a:graphicFrameLocks noGrp="1"/>
          </p:cNvGraphicFramePr>
          <p:nvPr/>
        </p:nvGraphicFramePr>
        <p:xfrm>
          <a:off x="7466445" y="4894004"/>
          <a:ext cx="2921000" cy="1337416"/>
        </p:xfrm>
        <a:graphic>
          <a:graphicData uri="http://schemas.openxmlformats.org/drawingml/2006/table">
            <a:tbl>
              <a:tblPr firstRow="1" firstCol="1" bandRow="1">
                <a:tableStyleId>{93296810-A885-4BE3-A3E7-6D5BEEA58F35}</a:tableStyleId>
              </a:tblPr>
              <a:tblGrid>
                <a:gridCol w="1920584">
                  <a:extLst>
                    <a:ext uri="{9D8B030D-6E8A-4147-A177-3AD203B41FA5}">
                      <a16:colId xmlns:a16="http://schemas.microsoft.com/office/drawing/2014/main" val="1338424058"/>
                    </a:ext>
                  </a:extLst>
                </a:gridCol>
                <a:gridCol w="1000416">
                  <a:extLst>
                    <a:ext uri="{9D8B030D-6E8A-4147-A177-3AD203B41FA5}">
                      <a16:colId xmlns:a16="http://schemas.microsoft.com/office/drawing/2014/main" val="2449218570"/>
                    </a:ext>
                  </a:extLst>
                </a:gridCol>
              </a:tblGrid>
              <a:tr h="363908">
                <a:tc>
                  <a:txBody>
                    <a:bodyPr/>
                    <a:lstStyle/>
                    <a:p>
                      <a:pPr marL="0" marR="0" algn="ctr">
                        <a:spcBef>
                          <a:spcPts val="200"/>
                        </a:spcBef>
                        <a:spcAft>
                          <a:spcPts val="200"/>
                        </a:spcAft>
                      </a:pPr>
                      <a:r>
                        <a:rPr lang="en-US" sz="2000">
                          <a:effectLst/>
                        </a:rPr>
                        <a:t>Thermal Optical Characteristic</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200"/>
                        </a:spcBef>
                        <a:spcAft>
                          <a:spcPts val="200"/>
                        </a:spcAft>
                      </a:pPr>
                      <a:r>
                        <a:rPr lang="en-US" sz="2000">
                          <a:effectLst/>
                        </a:rPr>
                        <a:t>Average Value</a:t>
                      </a:r>
                      <a:endParaRPr lang="en-US" sz="20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125816035"/>
                  </a:ext>
                </a:extLst>
              </a:tr>
              <a:tr h="363908">
                <a:tc>
                  <a:txBody>
                    <a:bodyPr/>
                    <a:lstStyle/>
                    <a:p>
                      <a:pPr marL="0" marR="0" algn="ctr">
                        <a:spcBef>
                          <a:spcPts val="200"/>
                        </a:spcBef>
                        <a:spcAft>
                          <a:spcPts val="200"/>
                        </a:spcAft>
                      </a:pPr>
                      <a:r>
                        <a:rPr lang="en-US" sz="1800">
                          <a:effectLst/>
                        </a:rPr>
                        <a:t>Emittance</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200"/>
                        </a:spcBef>
                        <a:spcAft>
                          <a:spcPts val="200"/>
                        </a:spcAft>
                      </a:pPr>
                      <a:r>
                        <a:rPr lang="en-US" sz="1800">
                          <a:effectLst/>
                        </a:rPr>
                        <a:t>0.903</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469739142"/>
                  </a:ext>
                </a:extLst>
              </a:tr>
              <a:tr h="363908">
                <a:tc>
                  <a:txBody>
                    <a:bodyPr/>
                    <a:lstStyle/>
                    <a:p>
                      <a:pPr marL="0" marR="0" algn="ctr">
                        <a:spcBef>
                          <a:spcPts val="200"/>
                        </a:spcBef>
                        <a:spcAft>
                          <a:spcPts val="200"/>
                        </a:spcAft>
                      </a:pPr>
                      <a:r>
                        <a:rPr lang="en-US" sz="1800">
                          <a:effectLst/>
                        </a:rPr>
                        <a:t>Absorbance</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200"/>
                        </a:spcBef>
                        <a:spcAft>
                          <a:spcPts val="200"/>
                        </a:spcAft>
                      </a:pPr>
                      <a:r>
                        <a:rPr lang="en-US" sz="1800">
                          <a:effectLst/>
                        </a:rPr>
                        <a:t>0.898</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613233038"/>
                  </a:ext>
                </a:extLst>
              </a:tr>
            </a:tbl>
          </a:graphicData>
        </a:graphic>
      </p:graphicFrame>
      <p:graphicFrame>
        <p:nvGraphicFramePr>
          <p:cNvPr id="8" name="Table 7">
            <a:extLst>
              <a:ext uri="{FF2B5EF4-FFF2-40B4-BE49-F238E27FC236}">
                <a16:creationId xmlns:a16="http://schemas.microsoft.com/office/drawing/2014/main" id="{DFE1CF19-0D4F-0E56-566D-B855608C4265}"/>
              </a:ext>
            </a:extLst>
          </p:cNvPr>
          <p:cNvGraphicFramePr>
            <a:graphicFrameLocks noGrp="1"/>
          </p:cNvGraphicFramePr>
          <p:nvPr/>
        </p:nvGraphicFramePr>
        <p:xfrm>
          <a:off x="6654655" y="1893455"/>
          <a:ext cx="4932508" cy="1766454"/>
        </p:xfrm>
        <a:graphic>
          <a:graphicData uri="http://schemas.openxmlformats.org/drawingml/2006/table">
            <a:tbl>
              <a:tblPr firstRow="1" firstCol="1" bandRow="1">
                <a:tableStyleId>{93296810-A885-4BE3-A3E7-6D5BEEA58F35}</a:tableStyleId>
              </a:tblPr>
              <a:tblGrid>
                <a:gridCol w="1378686">
                  <a:extLst>
                    <a:ext uri="{9D8B030D-6E8A-4147-A177-3AD203B41FA5}">
                      <a16:colId xmlns:a16="http://schemas.microsoft.com/office/drawing/2014/main" val="2826397837"/>
                    </a:ext>
                  </a:extLst>
                </a:gridCol>
                <a:gridCol w="2014748">
                  <a:extLst>
                    <a:ext uri="{9D8B030D-6E8A-4147-A177-3AD203B41FA5}">
                      <a16:colId xmlns:a16="http://schemas.microsoft.com/office/drawing/2014/main" val="325346509"/>
                    </a:ext>
                  </a:extLst>
                </a:gridCol>
                <a:gridCol w="1539074">
                  <a:extLst>
                    <a:ext uri="{9D8B030D-6E8A-4147-A177-3AD203B41FA5}">
                      <a16:colId xmlns:a16="http://schemas.microsoft.com/office/drawing/2014/main" val="2317640076"/>
                    </a:ext>
                  </a:extLst>
                </a:gridCol>
              </a:tblGrid>
              <a:tr h="411870">
                <a:tc>
                  <a:txBody>
                    <a:bodyPr/>
                    <a:lstStyle/>
                    <a:p>
                      <a:pPr marL="0" marR="0" algn="ctr">
                        <a:lnSpc>
                          <a:spcPct val="115000"/>
                        </a:lnSpc>
                        <a:spcBef>
                          <a:spcPts val="300"/>
                        </a:spcBef>
                        <a:spcAft>
                          <a:spcPts val="0"/>
                        </a:spcAft>
                      </a:pPr>
                      <a:r>
                        <a:rPr lang="en-US" sz="1800">
                          <a:effectLst/>
                        </a:rPr>
                        <a:t>Requirement</a:t>
                      </a:r>
                      <a:endParaRPr lang="en-US" sz="18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Definition</a:t>
                      </a:r>
                      <a:endParaRPr lang="en-US" sz="18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GPX2 Status</a:t>
                      </a:r>
                      <a:endParaRPr lang="en-US" sz="18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59016631"/>
                  </a:ext>
                </a:extLst>
              </a:tr>
              <a:tr h="263828">
                <a:tc>
                  <a:txBody>
                    <a:bodyPr/>
                    <a:lstStyle/>
                    <a:p>
                      <a:pPr marL="0" marR="0" algn="ctr">
                        <a:lnSpc>
                          <a:spcPct val="115000"/>
                        </a:lnSpc>
                        <a:spcBef>
                          <a:spcPts val="300"/>
                        </a:spcBef>
                        <a:spcAft>
                          <a:spcPts val="0"/>
                        </a:spcAft>
                      </a:pPr>
                      <a:r>
                        <a:rPr lang="en-US" sz="1600">
                          <a:effectLst/>
                        </a:rPr>
                        <a:t>Mass</a:t>
                      </a:r>
                      <a:endParaRPr lang="en-US" sz="16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effectLst/>
                        </a:rPr>
                        <a:t>Shall not exceed 6 kg</a:t>
                      </a:r>
                      <a:endParaRPr lang="en-US" sz="16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effectLst/>
                        </a:rPr>
                        <a:t>3.16 kg</a:t>
                      </a:r>
                      <a:endParaRPr lang="en-US" sz="16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09381754"/>
                  </a:ext>
                </a:extLst>
              </a:tr>
              <a:tr h="545378">
                <a:tc>
                  <a:txBody>
                    <a:bodyPr/>
                    <a:lstStyle/>
                    <a:p>
                      <a:pPr marL="0" marR="0" algn="ctr">
                        <a:lnSpc>
                          <a:spcPct val="115000"/>
                        </a:lnSpc>
                        <a:spcBef>
                          <a:spcPts val="300"/>
                        </a:spcBef>
                        <a:spcAft>
                          <a:spcPts val="0"/>
                        </a:spcAft>
                      </a:pPr>
                      <a:r>
                        <a:rPr lang="en-US" sz="1600">
                          <a:effectLst/>
                        </a:rPr>
                        <a:t>Outgassing</a:t>
                      </a:r>
                      <a:endParaRPr lang="en-US" sz="16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effectLst/>
                        </a:rPr>
                        <a:t>TML &lt; 1.0%</a:t>
                      </a:r>
                    </a:p>
                    <a:p>
                      <a:pPr marL="0" marR="0" algn="ctr">
                        <a:lnSpc>
                          <a:spcPct val="115000"/>
                        </a:lnSpc>
                        <a:spcBef>
                          <a:spcPts val="0"/>
                        </a:spcBef>
                        <a:spcAft>
                          <a:spcPts val="0"/>
                        </a:spcAft>
                      </a:pPr>
                      <a:r>
                        <a:rPr lang="en-US" sz="1600">
                          <a:effectLst/>
                        </a:rPr>
                        <a:t>CVCM &lt; 0.1%</a:t>
                      </a:r>
                      <a:endParaRPr lang="en-US" sz="16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effectLst/>
                        </a:rPr>
                        <a:t>TML 0.53%</a:t>
                      </a:r>
                    </a:p>
                    <a:p>
                      <a:pPr marL="0" marR="0" algn="ctr">
                        <a:lnSpc>
                          <a:spcPct val="115000"/>
                        </a:lnSpc>
                        <a:spcBef>
                          <a:spcPts val="0"/>
                        </a:spcBef>
                        <a:spcAft>
                          <a:spcPts val="0"/>
                        </a:spcAft>
                      </a:pPr>
                      <a:r>
                        <a:rPr lang="en-US" sz="1600">
                          <a:effectLst/>
                        </a:rPr>
                        <a:t>CVCM 0.0%</a:t>
                      </a:r>
                      <a:endParaRPr lang="en-US" sz="16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51371373"/>
                  </a:ext>
                </a:extLst>
              </a:tr>
              <a:tr h="545378">
                <a:tc>
                  <a:txBody>
                    <a:bodyPr/>
                    <a:lstStyle/>
                    <a:p>
                      <a:pPr marL="0" marR="0" algn="ctr">
                        <a:lnSpc>
                          <a:spcPct val="115000"/>
                        </a:lnSpc>
                        <a:spcBef>
                          <a:spcPts val="300"/>
                        </a:spcBef>
                        <a:spcAft>
                          <a:spcPts val="0"/>
                        </a:spcAft>
                      </a:pPr>
                      <a:r>
                        <a:rPr lang="en-US" sz="1600">
                          <a:effectLst/>
                        </a:rPr>
                        <a:t>Space Debris Compliance</a:t>
                      </a:r>
                      <a:endParaRPr lang="en-US" sz="16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effectLst/>
                        </a:rPr>
                        <a:t>NASA-STD-8719.14</a:t>
                      </a:r>
                      <a:endParaRPr lang="en-US" sz="16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effectLst/>
                        </a:rPr>
                        <a:t>Passed analysis</a:t>
                      </a:r>
                      <a:endParaRPr lang="en-US" sz="16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11307103"/>
                  </a:ext>
                </a:extLst>
              </a:tr>
            </a:tbl>
          </a:graphicData>
        </a:graphic>
      </p:graphicFrame>
      <p:sp>
        <p:nvSpPr>
          <p:cNvPr id="5" name="TextBox 4">
            <a:extLst>
              <a:ext uri="{FF2B5EF4-FFF2-40B4-BE49-F238E27FC236}">
                <a16:creationId xmlns:a16="http://schemas.microsoft.com/office/drawing/2014/main" id="{C8B65B30-3AA9-ABD2-5301-0A3306D29563}"/>
              </a:ext>
            </a:extLst>
          </p:cNvPr>
          <p:cNvSpPr txBox="1"/>
          <p:nvPr/>
        </p:nvSpPr>
        <p:spPr>
          <a:xfrm>
            <a:off x="6777109" y="1390336"/>
            <a:ext cx="4687600" cy="369332"/>
          </a:xfrm>
          <a:prstGeom prst="rect">
            <a:avLst/>
          </a:prstGeom>
          <a:noFill/>
        </p:spPr>
        <p:txBody>
          <a:bodyPr wrap="square" rtlCol="0">
            <a:spAutoFit/>
          </a:bodyPr>
          <a:lstStyle/>
          <a:p>
            <a:pPr algn="ctr"/>
            <a:r>
              <a:rPr lang="en-US" b="1" u="sng"/>
              <a:t>GPX2 Mechanical Requirements for Bus</a:t>
            </a:r>
          </a:p>
        </p:txBody>
      </p:sp>
      <p:sp>
        <p:nvSpPr>
          <p:cNvPr id="9" name="TextBox 8">
            <a:extLst>
              <a:ext uri="{FF2B5EF4-FFF2-40B4-BE49-F238E27FC236}">
                <a16:creationId xmlns:a16="http://schemas.microsoft.com/office/drawing/2014/main" id="{F87FC3E6-331D-544F-66E9-11DDD43071EB}"/>
              </a:ext>
            </a:extLst>
          </p:cNvPr>
          <p:cNvSpPr txBox="1"/>
          <p:nvPr/>
        </p:nvSpPr>
        <p:spPr>
          <a:xfrm>
            <a:off x="7172698" y="4165116"/>
            <a:ext cx="3508494" cy="646331"/>
          </a:xfrm>
          <a:prstGeom prst="rect">
            <a:avLst/>
          </a:prstGeom>
          <a:noFill/>
        </p:spPr>
        <p:txBody>
          <a:bodyPr wrap="square" rtlCol="0">
            <a:spAutoFit/>
          </a:bodyPr>
          <a:lstStyle/>
          <a:p>
            <a:pPr algn="ctr"/>
            <a:r>
              <a:rPr lang="en-US" b="1"/>
              <a:t>Average Measured Emittance and Absorbance</a:t>
            </a:r>
          </a:p>
        </p:txBody>
      </p:sp>
      <p:cxnSp>
        <p:nvCxnSpPr>
          <p:cNvPr id="11" name="Straight Connector 10">
            <a:extLst>
              <a:ext uri="{FF2B5EF4-FFF2-40B4-BE49-F238E27FC236}">
                <a16:creationId xmlns:a16="http://schemas.microsoft.com/office/drawing/2014/main" id="{8C6D4322-767F-0603-10D1-A733067863AC}"/>
              </a:ext>
            </a:extLst>
          </p:cNvPr>
          <p:cNvCxnSpPr/>
          <p:nvPr/>
        </p:nvCxnSpPr>
        <p:spPr>
          <a:xfrm>
            <a:off x="7342909" y="4737559"/>
            <a:ext cx="3174830"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2" name="Rectangle: Rounded Corners 11">
            <a:extLst>
              <a:ext uri="{FF2B5EF4-FFF2-40B4-BE49-F238E27FC236}">
                <a16:creationId xmlns:a16="http://schemas.microsoft.com/office/drawing/2014/main" id="{28327DC7-45D2-B954-7129-0DC0B8BE6797}"/>
              </a:ext>
            </a:extLst>
          </p:cNvPr>
          <p:cNvSpPr/>
          <p:nvPr/>
        </p:nvSpPr>
        <p:spPr>
          <a:xfrm>
            <a:off x="270598" y="2330404"/>
            <a:ext cx="5610429" cy="3098799"/>
          </a:xfrm>
          <a:prstGeom prst="roundRect">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8D9996BE-5692-99E8-2D08-7C6E734CFDEA}"/>
              </a:ext>
            </a:extLst>
          </p:cNvPr>
          <p:cNvSpPr txBox="1"/>
          <p:nvPr/>
        </p:nvSpPr>
        <p:spPr>
          <a:xfrm>
            <a:off x="1006766" y="2330404"/>
            <a:ext cx="4239490" cy="369332"/>
          </a:xfrm>
          <a:prstGeom prst="rect">
            <a:avLst/>
          </a:prstGeom>
          <a:noFill/>
        </p:spPr>
        <p:txBody>
          <a:bodyPr wrap="square" rtlCol="0">
            <a:spAutoFit/>
          </a:bodyPr>
          <a:lstStyle/>
          <a:p>
            <a:pPr algn="ctr"/>
            <a:r>
              <a:rPr lang="en-US" b="1" u="sng"/>
              <a:t>Windform</a:t>
            </a:r>
            <a:r>
              <a:rPr lang="en-US" b="1" u="sng" baseline="30000"/>
              <a:t>®</a:t>
            </a:r>
            <a:r>
              <a:rPr lang="en-US" b="1" u="sng"/>
              <a:t> XT 2.0 Material Details</a:t>
            </a:r>
          </a:p>
        </p:txBody>
      </p:sp>
      <p:sp>
        <p:nvSpPr>
          <p:cNvPr id="14" name="TextBox 13">
            <a:extLst>
              <a:ext uri="{FF2B5EF4-FFF2-40B4-BE49-F238E27FC236}">
                <a16:creationId xmlns:a16="http://schemas.microsoft.com/office/drawing/2014/main" id="{E6B6031C-628D-A11E-A8BE-B066B6C1EB19}"/>
              </a:ext>
            </a:extLst>
          </p:cNvPr>
          <p:cNvSpPr txBox="1"/>
          <p:nvPr/>
        </p:nvSpPr>
        <p:spPr>
          <a:xfrm>
            <a:off x="633877" y="2718715"/>
            <a:ext cx="4618182" cy="369332"/>
          </a:xfrm>
          <a:prstGeom prst="rect">
            <a:avLst/>
          </a:prstGeom>
          <a:noFill/>
        </p:spPr>
        <p:txBody>
          <a:bodyPr wrap="square" rtlCol="0">
            <a:spAutoFit/>
          </a:bodyPr>
          <a:lstStyle/>
          <a:p>
            <a:pPr marL="285750" indent="-285750">
              <a:buFont typeface="Arial" panose="020B0604020202020204" pitchFamily="34" charset="0"/>
              <a:buChar char="•"/>
            </a:pPr>
            <a:r>
              <a:rPr lang="en-US"/>
              <a:t>Dark charcoal color</a:t>
            </a:r>
          </a:p>
        </p:txBody>
      </p:sp>
      <p:sp>
        <p:nvSpPr>
          <p:cNvPr id="22" name="TextBox 21">
            <a:extLst>
              <a:ext uri="{FF2B5EF4-FFF2-40B4-BE49-F238E27FC236}">
                <a16:creationId xmlns:a16="http://schemas.microsoft.com/office/drawing/2014/main" id="{5C0570C2-2B06-C8E8-DB4C-C7DB8EA6FA2E}"/>
              </a:ext>
            </a:extLst>
          </p:cNvPr>
          <p:cNvSpPr txBox="1"/>
          <p:nvPr/>
        </p:nvSpPr>
        <p:spPr>
          <a:xfrm>
            <a:off x="633877" y="4688548"/>
            <a:ext cx="4869280" cy="646331"/>
          </a:xfrm>
          <a:prstGeom prst="rect">
            <a:avLst/>
          </a:prstGeom>
          <a:noFill/>
        </p:spPr>
        <p:txBody>
          <a:bodyPr wrap="square" rtlCol="0">
            <a:spAutoFit/>
          </a:bodyPr>
          <a:lstStyle/>
          <a:p>
            <a:pPr marL="285750" indent="-285750">
              <a:buFont typeface="Arial" panose="020B0604020202020204" pitchFamily="34" charset="0"/>
              <a:buChar char="•"/>
            </a:pPr>
            <a:r>
              <a:rPr lang="en-US"/>
              <a:t>Density: 1.1 g/cm</a:t>
            </a:r>
            <a:r>
              <a:rPr lang="en-US" baseline="30000"/>
              <a:t>3 </a:t>
            </a:r>
            <a:r>
              <a:rPr lang="en-US"/>
              <a:t>    (alum ≈ 2.7 g/cm</a:t>
            </a:r>
            <a:r>
              <a:rPr lang="en-US" baseline="30000"/>
              <a:t>3</a:t>
            </a:r>
            <a:r>
              <a:rPr lang="en-US"/>
              <a:t>)</a:t>
            </a:r>
            <a:endParaRPr lang="en-US" baseline="30000"/>
          </a:p>
          <a:p>
            <a:pPr marL="285750" indent="-285750">
              <a:buFont typeface="Arial" panose="020B0604020202020204" pitchFamily="34" charset="0"/>
              <a:buChar char="•"/>
            </a:pPr>
            <a:r>
              <a:rPr lang="en-US"/>
              <a:t>Thermal Conductivity - Radial: 0.76 W/m-K </a:t>
            </a:r>
          </a:p>
        </p:txBody>
      </p:sp>
      <p:graphicFrame>
        <p:nvGraphicFramePr>
          <p:cNvPr id="2" name="Table 1">
            <a:extLst>
              <a:ext uri="{FF2B5EF4-FFF2-40B4-BE49-F238E27FC236}">
                <a16:creationId xmlns:a16="http://schemas.microsoft.com/office/drawing/2014/main" id="{D68B667E-21AA-C4EF-63B9-213A0C201282}"/>
              </a:ext>
            </a:extLst>
          </p:cNvPr>
          <p:cNvGraphicFramePr>
            <a:graphicFrameLocks noGrp="1"/>
          </p:cNvGraphicFramePr>
          <p:nvPr>
            <p:extLst>
              <p:ext uri="{D42A27DB-BD31-4B8C-83A1-F6EECF244321}">
                <p14:modId xmlns:p14="http://schemas.microsoft.com/office/powerpoint/2010/main" val="3293477446"/>
              </p:ext>
            </p:extLst>
          </p:nvPr>
        </p:nvGraphicFramePr>
        <p:xfrm>
          <a:off x="529570" y="3107026"/>
          <a:ext cx="5092484" cy="1423445"/>
        </p:xfrm>
        <a:graphic>
          <a:graphicData uri="http://schemas.openxmlformats.org/drawingml/2006/table">
            <a:tbl>
              <a:tblPr firstRow="1" firstCol="1" bandRow="1">
                <a:tableStyleId>{93296810-A885-4BE3-A3E7-6D5BEEA58F35}</a:tableStyleId>
              </a:tblPr>
              <a:tblGrid>
                <a:gridCol w="1423401">
                  <a:extLst>
                    <a:ext uri="{9D8B030D-6E8A-4147-A177-3AD203B41FA5}">
                      <a16:colId xmlns:a16="http://schemas.microsoft.com/office/drawing/2014/main" val="2826397837"/>
                    </a:ext>
                  </a:extLst>
                </a:gridCol>
                <a:gridCol w="2080092">
                  <a:extLst>
                    <a:ext uri="{9D8B030D-6E8A-4147-A177-3AD203B41FA5}">
                      <a16:colId xmlns:a16="http://schemas.microsoft.com/office/drawing/2014/main" val="325346509"/>
                    </a:ext>
                  </a:extLst>
                </a:gridCol>
                <a:gridCol w="1588991">
                  <a:extLst>
                    <a:ext uri="{9D8B030D-6E8A-4147-A177-3AD203B41FA5}">
                      <a16:colId xmlns:a16="http://schemas.microsoft.com/office/drawing/2014/main" val="2317640076"/>
                    </a:ext>
                  </a:extLst>
                </a:gridCol>
              </a:tblGrid>
              <a:tr h="411870">
                <a:tc>
                  <a:txBody>
                    <a:bodyPr/>
                    <a:lstStyle/>
                    <a:p>
                      <a:pPr marL="0" marR="0" algn="ctr">
                        <a:lnSpc>
                          <a:spcPct val="115000"/>
                        </a:lnSpc>
                        <a:spcBef>
                          <a:spcPts val="300"/>
                        </a:spcBef>
                        <a:spcAft>
                          <a:spcPts val="0"/>
                        </a:spcAft>
                      </a:pPr>
                      <a:r>
                        <a:rPr lang="en-US" sz="1800">
                          <a:effectLst/>
                        </a:rPr>
                        <a:t>Direction</a:t>
                      </a:r>
                      <a:endParaRPr lang="en-US" sz="18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Modulus (</a:t>
                      </a:r>
                      <a:r>
                        <a:rPr lang="en-US" sz="1800" err="1">
                          <a:effectLst/>
                        </a:rPr>
                        <a:t>Mpa</a:t>
                      </a:r>
                      <a:r>
                        <a:rPr lang="en-US" sz="1800">
                          <a:effectLst/>
                        </a:rPr>
                        <a:t>)</a:t>
                      </a:r>
                      <a:endParaRPr lang="en-US" sz="18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0000"/>
                        </a:lnSpc>
                        <a:spcBef>
                          <a:spcPts val="0"/>
                        </a:spcBef>
                        <a:spcAft>
                          <a:spcPts val="0"/>
                        </a:spcAft>
                      </a:pPr>
                      <a:r>
                        <a:rPr lang="en-US" sz="1800" b="1">
                          <a:effectLst/>
                          <a:latin typeface="+mn-lt"/>
                          <a:ea typeface="Calibri" panose="020F0502020204030204" pitchFamily="34" charset="0"/>
                          <a:cs typeface="Times New Roman" panose="02020603050405020304" pitchFamily="18" charset="0"/>
                        </a:rPr>
                        <a:t>Tensile Strength (</a:t>
                      </a:r>
                      <a:r>
                        <a:rPr lang="en-US" sz="1800" b="1" err="1">
                          <a:effectLst/>
                          <a:latin typeface="+mn-lt"/>
                          <a:ea typeface="Calibri" panose="020F0502020204030204" pitchFamily="34" charset="0"/>
                          <a:cs typeface="Times New Roman" panose="02020603050405020304" pitchFamily="18" charset="0"/>
                        </a:rPr>
                        <a:t>Mpa</a:t>
                      </a:r>
                      <a:r>
                        <a:rPr lang="en-US" sz="1800" b="1">
                          <a:effectLst/>
                          <a:latin typeface="+mn-lt"/>
                          <a:ea typeface="Calibri" panose="020F0502020204030204" pitchFamily="34" charset="0"/>
                          <a:cs typeface="Times New Roman" panose="02020603050405020304" pitchFamily="18" charset="0"/>
                        </a:rPr>
                        <a:t>)</a:t>
                      </a:r>
                    </a:p>
                  </a:txBody>
                  <a:tcPr marL="68580" marR="68580" marT="0" marB="0" anchor="ctr"/>
                </a:tc>
                <a:extLst>
                  <a:ext uri="{0D108BD9-81ED-4DB2-BD59-A6C34878D82A}">
                    <a16:rowId xmlns:a16="http://schemas.microsoft.com/office/drawing/2014/main" val="4159016631"/>
                  </a:ext>
                </a:extLst>
              </a:tr>
              <a:tr h="263828">
                <a:tc>
                  <a:txBody>
                    <a:bodyPr/>
                    <a:lstStyle/>
                    <a:p>
                      <a:pPr marL="0" marR="0" algn="ctr">
                        <a:lnSpc>
                          <a:spcPct val="115000"/>
                        </a:lnSpc>
                        <a:spcBef>
                          <a:spcPts val="300"/>
                        </a:spcBef>
                        <a:spcAft>
                          <a:spcPts val="0"/>
                        </a:spcAft>
                      </a:pPr>
                      <a:r>
                        <a:rPr lang="en-US" sz="1600" b="1">
                          <a:effectLst/>
                          <a:latin typeface="+mn-lt"/>
                          <a:ea typeface="Calibri" panose="020F0502020204030204" pitchFamily="34" charset="0"/>
                          <a:cs typeface="Times New Roman" panose="02020603050405020304" pitchFamily="18" charset="0"/>
                        </a:rPr>
                        <a:t>X</a:t>
                      </a:r>
                    </a:p>
                  </a:txBody>
                  <a:tcPr marL="68580" marR="68580" marT="0" marB="0" anchor="ctr"/>
                </a:tc>
                <a:tc>
                  <a:txBody>
                    <a:bodyPr/>
                    <a:lstStyle/>
                    <a:p>
                      <a:pPr marL="0" marR="0" algn="ctr">
                        <a:lnSpc>
                          <a:spcPct val="115000"/>
                        </a:lnSpc>
                        <a:spcBef>
                          <a:spcPts val="0"/>
                        </a:spcBef>
                        <a:spcAft>
                          <a:spcPts val="0"/>
                        </a:spcAft>
                      </a:pPr>
                      <a:r>
                        <a:rPr lang="en-US" sz="1600" b="0">
                          <a:effectLst/>
                          <a:latin typeface="+mn-lt"/>
                          <a:ea typeface="Calibri" panose="020F0502020204030204" pitchFamily="34" charset="0"/>
                          <a:cs typeface="Times New Roman" panose="02020603050405020304" pitchFamily="18" charset="0"/>
                        </a:rPr>
                        <a:t>7736</a:t>
                      </a:r>
                    </a:p>
                  </a:txBody>
                  <a:tcPr marL="68580" marR="68580" marT="0" marB="0" anchor="ctr"/>
                </a:tc>
                <a:tc>
                  <a:txBody>
                    <a:bodyPr/>
                    <a:lstStyle/>
                    <a:p>
                      <a:pPr marL="0" marR="0" algn="ctr">
                        <a:lnSpc>
                          <a:spcPct val="115000"/>
                        </a:lnSpc>
                        <a:spcBef>
                          <a:spcPts val="0"/>
                        </a:spcBef>
                        <a:spcAft>
                          <a:spcPts val="0"/>
                        </a:spcAft>
                      </a:pPr>
                      <a:r>
                        <a:rPr lang="en-US" sz="1600" b="0">
                          <a:effectLst/>
                          <a:latin typeface="+mn-lt"/>
                          <a:ea typeface="Calibri" panose="020F0502020204030204" pitchFamily="34" charset="0"/>
                          <a:cs typeface="Times New Roman" panose="02020603050405020304" pitchFamily="18" charset="0"/>
                        </a:rPr>
                        <a:t>81.8</a:t>
                      </a:r>
                    </a:p>
                  </a:txBody>
                  <a:tcPr marL="68580" marR="68580" marT="0" marB="0" anchor="ctr"/>
                </a:tc>
                <a:extLst>
                  <a:ext uri="{0D108BD9-81ED-4DB2-BD59-A6C34878D82A}">
                    <a16:rowId xmlns:a16="http://schemas.microsoft.com/office/drawing/2014/main" val="3509381754"/>
                  </a:ext>
                </a:extLst>
              </a:tr>
              <a:tr h="325149">
                <a:tc>
                  <a:txBody>
                    <a:bodyPr/>
                    <a:lstStyle/>
                    <a:p>
                      <a:pPr marL="0" marR="0" algn="ctr">
                        <a:lnSpc>
                          <a:spcPct val="115000"/>
                        </a:lnSpc>
                        <a:spcBef>
                          <a:spcPts val="300"/>
                        </a:spcBef>
                        <a:spcAft>
                          <a:spcPts val="0"/>
                        </a:spcAft>
                      </a:pPr>
                      <a:r>
                        <a:rPr lang="en-US" sz="1600" b="1">
                          <a:effectLst/>
                          <a:latin typeface="+mn-lt"/>
                          <a:ea typeface="Calibri" panose="020F0502020204030204" pitchFamily="34" charset="0"/>
                          <a:cs typeface="Times New Roman" panose="02020603050405020304" pitchFamily="18" charset="0"/>
                        </a:rPr>
                        <a:t>Y</a:t>
                      </a:r>
                    </a:p>
                  </a:txBody>
                  <a:tcPr marL="68580" marR="68580" marT="0" marB="0" anchor="ctr"/>
                </a:tc>
                <a:tc>
                  <a:txBody>
                    <a:bodyPr/>
                    <a:lstStyle/>
                    <a:p>
                      <a:pPr marL="0" marR="0" algn="ctr">
                        <a:lnSpc>
                          <a:spcPct val="115000"/>
                        </a:lnSpc>
                        <a:spcBef>
                          <a:spcPts val="0"/>
                        </a:spcBef>
                        <a:spcAft>
                          <a:spcPts val="0"/>
                        </a:spcAft>
                      </a:pPr>
                      <a:r>
                        <a:rPr lang="en-US" sz="1600" b="0">
                          <a:effectLst/>
                          <a:latin typeface="+mn-lt"/>
                          <a:ea typeface="Calibri" panose="020F0502020204030204" pitchFamily="34" charset="0"/>
                          <a:cs typeface="Times New Roman" panose="02020603050405020304" pitchFamily="18" charset="0"/>
                        </a:rPr>
                        <a:t>3514</a:t>
                      </a:r>
                    </a:p>
                  </a:txBody>
                  <a:tcPr marL="68580" marR="68580" marT="0" marB="0" anchor="ctr"/>
                </a:tc>
                <a:tc>
                  <a:txBody>
                    <a:bodyPr/>
                    <a:lstStyle/>
                    <a:p>
                      <a:pPr marL="0" marR="0" algn="ctr">
                        <a:lnSpc>
                          <a:spcPct val="115000"/>
                        </a:lnSpc>
                        <a:spcBef>
                          <a:spcPts val="0"/>
                        </a:spcBef>
                        <a:spcAft>
                          <a:spcPts val="0"/>
                        </a:spcAft>
                      </a:pPr>
                      <a:r>
                        <a:rPr lang="en-US" sz="1600" b="0">
                          <a:effectLst/>
                          <a:latin typeface="+mn-lt"/>
                          <a:ea typeface="Calibri" panose="020F0502020204030204" pitchFamily="34" charset="0"/>
                          <a:cs typeface="Times New Roman" panose="02020603050405020304" pitchFamily="18" charset="0"/>
                        </a:rPr>
                        <a:t>58.6</a:t>
                      </a:r>
                    </a:p>
                  </a:txBody>
                  <a:tcPr marL="68580" marR="68580" marT="0" marB="0" anchor="ctr"/>
                </a:tc>
                <a:extLst>
                  <a:ext uri="{0D108BD9-81ED-4DB2-BD59-A6C34878D82A}">
                    <a16:rowId xmlns:a16="http://schemas.microsoft.com/office/drawing/2014/main" val="1851371373"/>
                  </a:ext>
                </a:extLst>
              </a:tr>
              <a:tr h="285750">
                <a:tc>
                  <a:txBody>
                    <a:bodyPr/>
                    <a:lstStyle/>
                    <a:p>
                      <a:pPr marL="0" marR="0" algn="ctr">
                        <a:lnSpc>
                          <a:spcPct val="115000"/>
                        </a:lnSpc>
                        <a:spcBef>
                          <a:spcPts val="300"/>
                        </a:spcBef>
                        <a:spcAft>
                          <a:spcPts val="0"/>
                        </a:spcAft>
                      </a:pPr>
                      <a:r>
                        <a:rPr lang="en-US" sz="1600" b="1">
                          <a:effectLst/>
                          <a:latin typeface="+mn-lt"/>
                          <a:ea typeface="Calibri" panose="020F0502020204030204" pitchFamily="34" charset="0"/>
                          <a:cs typeface="Times New Roman" panose="02020603050405020304" pitchFamily="18" charset="0"/>
                        </a:rPr>
                        <a:t>Z</a:t>
                      </a:r>
                    </a:p>
                  </a:txBody>
                  <a:tcPr marL="68580" marR="68580" marT="0" marB="0" anchor="ctr"/>
                </a:tc>
                <a:tc>
                  <a:txBody>
                    <a:bodyPr/>
                    <a:lstStyle/>
                    <a:p>
                      <a:pPr marL="0" marR="0" algn="ctr">
                        <a:lnSpc>
                          <a:spcPct val="115000"/>
                        </a:lnSpc>
                        <a:spcBef>
                          <a:spcPts val="0"/>
                        </a:spcBef>
                        <a:spcAft>
                          <a:spcPts val="0"/>
                        </a:spcAft>
                      </a:pPr>
                      <a:r>
                        <a:rPr lang="en-US" sz="1600" b="0">
                          <a:effectLst/>
                          <a:latin typeface="+mn-lt"/>
                          <a:ea typeface="Calibri" panose="020F0502020204030204" pitchFamily="34" charset="0"/>
                          <a:cs typeface="Times New Roman" panose="02020603050405020304" pitchFamily="18" charset="0"/>
                        </a:rPr>
                        <a:t>2324</a:t>
                      </a:r>
                    </a:p>
                  </a:txBody>
                  <a:tcPr marL="68580" marR="68580" marT="0" marB="0" anchor="ctr"/>
                </a:tc>
                <a:tc>
                  <a:txBody>
                    <a:bodyPr/>
                    <a:lstStyle/>
                    <a:p>
                      <a:pPr marL="0" marR="0" algn="ctr">
                        <a:lnSpc>
                          <a:spcPct val="115000"/>
                        </a:lnSpc>
                        <a:spcBef>
                          <a:spcPts val="0"/>
                        </a:spcBef>
                        <a:spcAft>
                          <a:spcPts val="0"/>
                        </a:spcAft>
                      </a:pPr>
                      <a:r>
                        <a:rPr lang="en-US" sz="1600" b="0">
                          <a:effectLst/>
                          <a:latin typeface="+mn-lt"/>
                          <a:ea typeface="Calibri" panose="020F0502020204030204" pitchFamily="34" charset="0"/>
                          <a:cs typeface="Times New Roman" panose="02020603050405020304" pitchFamily="18" charset="0"/>
                        </a:rPr>
                        <a:t>38.9</a:t>
                      </a:r>
                    </a:p>
                  </a:txBody>
                  <a:tcPr marL="68580" marR="68580" marT="0" marB="0" anchor="ctr"/>
                </a:tc>
                <a:extLst>
                  <a:ext uri="{0D108BD9-81ED-4DB2-BD59-A6C34878D82A}">
                    <a16:rowId xmlns:a16="http://schemas.microsoft.com/office/drawing/2014/main" val="2511307103"/>
                  </a:ext>
                </a:extLst>
              </a:tr>
            </a:tbl>
          </a:graphicData>
        </a:graphic>
      </p:graphicFrame>
    </p:spTree>
    <p:extLst>
      <p:ext uri="{BB962C8B-B14F-4D97-AF65-F5344CB8AC3E}">
        <p14:creationId xmlns:p14="http://schemas.microsoft.com/office/powerpoint/2010/main" val="96361157"/>
      </p:ext>
    </p:extLst>
  </p:cSld>
  <p:clrMapOvr>
    <a:masterClrMapping/>
  </p:clrMapOvr>
</p:sld>
</file>

<file path=ppt/theme/theme1.xml><?xml version="1.0" encoding="utf-8"?>
<a:theme xmlns:a="http://schemas.openxmlformats.org/drawingml/2006/main" name="ED PPT Template 7 12 11">
  <a:themeElements>
    <a:clrScheme name="Custom 2">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95C6EF"/>
      </a:hlink>
      <a:folHlink>
        <a:srgbClr val="FED02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03D487CCB560246884557466EE8BF6A" ma:contentTypeVersion="17" ma:contentTypeDescription="Create a new document." ma:contentTypeScope="" ma:versionID="132880154d4b576d0f3d7b39881ff549">
  <xsd:schema xmlns:xsd="http://www.w3.org/2001/XMLSchema" xmlns:xs="http://www.w3.org/2001/XMLSchema" xmlns:p="http://schemas.microsoft.com/office/2006/metadata/properties" xmlns:ns2="d900e117-17a0-4b24-9e47-511ef1d02c43" xmlns:ns3="5d5dbc9b-c821-46aa-8b2c-ad2cfa35c61d" xmlns:ns4="abf131a5-827a-46b6-8668-ea53c72bd47b" targetNamespace="http://schemas.microsoft.com/office/2006/metadata/properties" ma:root="true" ma:fieldsID="88536dccf36ba7575e1905abb27404a6" ns2:_="" ns3:_="" ns4:_="">
    <xsd:import namespace="d900e117-17a0-4b24-9e47-511ef1d02c43"/>
    <xsd:import namespace="5d5dbc9b-c821-46aa-8b2c-ad2cfa35c61d"/>
    <xsd:import namespace="abf131a5-827a-46b6-8668-ea53c72bd47b"/>
    <xsd:element name="properties">
      <xsd:complexType>
        <xsd:sequence>
          <xsd:element name="documentManagement">
            <xsd:complexType>
              <xsd:all>
                <xsd:element ref="ns2:Data_x0020_Categorization" minOccurs="0"/>
                <xsd:element ref="ns3:SharedWithUsers" minOccurs="0"/>
                <xsd:element ref="ns3:SharedWithDetails" minOccurs="0"/>
                <xsd:element ref="ns4:MediaServiceMetadata" minOccurs="0"/>
                <xsd:element ref="ns4:MediaServiceFastMetadata" minOccurs="0"/>
                <xsd:element ref="ns4:MediaServiceDateTaken" minOccurs="0"/>
                <xsd:element ref="ns4:MediaLengthInSeconds" minOccurs="0"/>
                <xsd:element ref="ns4:MediaServiceOCR" minOccurs="0"/>
                <xsd:element ref="ns4:MediaServiceGenerationTime" minOccurs="0"/>
                <xsd:element ref="ns4:MediaServiceEventHashCode" minOccurs="0"/>
                <xsd:element ref="ns4:MediaServiceLocation" minOccurs="0"/>
                <xsd:element ref="ns4:lcf76f155ced4ddcb4097134ff3c332f" minOccurs="0"/>
                <xsd:element ref="ns2:TaxCatchAll" minOccurs="0"/>
                <xsd:element ref="ns4: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Data_x0020_Categorization" ma:index="8" nillable="true" ma:displayName="Data Categorization" ma:default="" ma:description="This column is for noting what type of file is being stored so items are clearly marked. Please note that for something to be considered  for &quot;Public Release&quot; it must go through for Center Export Control Representative. And if you have questions about data classifications or want to have your data reviewed, visit: https://nasa.sharepoint.com/sites/privacy" ma:format="Dropdown" ma:internalName="Data_x0020_Categorization">
      <xsd:simpleType>
        <xsd:union memberTypes="dms:Text">
          <xsd:simpleType>
            <xsd:restriction base="dms:Choice">
              <xsd:enumeration value="NASA Internal"/>
              <xsd:enumeration value="ITAR/EAR...CUI: Export Control"/>
              <xsd:enumeration value="CUI: General Proprietary Business Information"/>
              <xsd:enumeration value="CUI: Emergency Management"/>
              <xsd:enumeration value="CUI: General Financial Information"/>
              <xsd:enumeration value="CUI: General Critical Infrastructure Information"/>
              <xsd:enumeration value="CUI: Internal Personnel Rules/Practice"/>
              <xsd:enumeration value="CUI: Investigation"/>
              <xsd:enumeration value="CUI: Information Systems Vulnerability Information"/>
              <xsd:enumeration value="CUI: Patent Application"/>
              <xsd:enumeration value="Sensitive PII...CUI: General Privacy"/>
              <xsd:enumeration value="SBU: Company Proprietary Information"/>
              <xsd:enumeration value="SBU: Financial Institution Information"/>
            </xsd:restriction>
          </xsd:simpleType>
        </xsd:union>
      </xsd:simpleType>
    </xsd:element>
    <xsd:element name="TaxCatchAll" ma:index="21" nillable="true" ma:displayName="Taxonomy Catch All Column" ma:hidden="true" ma:list="{2d71869e-a6a0-42cd-955e-7abaecc8584b}" ma:internalName="TaxCatchAll" ma:showField="CatchAllData" ma:web="5d5dbc9b-c821-46aa-8b2c-ad2cfa35c61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d5dbc9b-c821-46aa-8b2c-ad2cfa35c61d" elementFormDefault="qualified">
    <xsd:import namespace="http://schemas.microsoft.com/office/2006/documentManagement/types"/>
    <xsd:import namespace="http://schemas.microsoft.com/office/infopath/2007/PartnerControls"/>
    <xsd:element name="SharedWithUsers" ma:index="9"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bf131a5-827a-46b6-8668-ea53c72bd47b"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abf131a5-827a-46b6-8668-ea53c72bd47b">
      <Terms xmlns="http://schemas.microsoft.com/office/infopath/2007/PartnerControls"/>
    </lcf76f155ced4ddcb4097134ff3c332f>
    <Data_x0020_Categorization xmlns="d900e117-17a0-4b24-9e47-511ef1d02c4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B2E437B-81AE-4E7C-B13C-5E0A59261BC5}">
  <ds:schemaRefs>
    <ds:schemaRef ds:uri="5d5dbc9b-c821-46aa-8b2c-ad2cfa35c61d"/>
    <ds:schemaRef ds:uri="abf131a5-827a-46b6-8668-ea53c72bd47b"/>
    <ds:schemaRef ds:uri="d900e117-17a0-4b24-9e47-511ef1d02c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2430655-097F-490F-9586-73F377EB55CC}">
  <ds:schemaRefs>
    <ds:schemaRef ds:uri="5d5dbc9b-c821-46aa-8b2c-ad2cfa35c61d"/>
    <ds:schemaRef ds:uri="abf131a5-827a-46b6-8668-ea53c72bd47b"/>
    <ds:schemaRef ds:uri="d900e117-17a0-4b24-9e47-511ef1d02c4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0956C22-BE6C-4D1A-83CD-1E39EFB67E64}">
  <ds:schemaRefs>
    <ds:schemaRef ds:uri="http://schemas.microsoft.com/sharepoint/v3/contenttype/fo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ED PPT Template 7 12 11</Template>
  <Application>Microsoft Office PowerPoint</Application>
  <PresentationFormat>Widescreen</PresentationFormat>
  <Slides>15</Slides>
  <Notes>14</Notes>
  <HiddenSlides>0</HiddenSlide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ED PPT Template 7 12 11</vt:lpstr>
      <vt:lpstr>PowerPoint Presentation</vt:lpstr>
      <vt:lpstr>Content</vt:lpstr>
      <vt:lpstr>GPX2 Launched in 2022!</vt:lpstr>
      <vt:lpstr>GPX2 Architecture</vt:lpstr>
      <vt:lpstr>Windform® XT 2.0</vt:lpstr>
      <vt:lpstr>Structural Design</vt:lpstr>
      <vt:lpstr>Structural Analysis</vt:lpstr>
      <vt:lpstr>Thermal Analysis</vt:lpstr>
      <vt:lpstr>Thermal Analysis</vt:lpstr>
      <vt:lpstr>Spacecraft Testing</vt:lpstr>
      <vt:lpstr>Analysis and Verification For Windform®</vt:lpstr>
      <vt:lpstr>Lessons Learned Highlights</vt:lpstr>
      <vt:lpstr>Conclusion</vt:lpstr>
      <vt:lpstr>PowerPoint Presentation</vt:lpstr>
      <vt:lpstr>Windform® XT 2.0</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Tappan, Nina D. (LARC-D2A)</dc:creator>
  <cp:revision>1</cp:revision>
  <dcterms:created xsi:type="dcterms:W3CDTF">2013-08-09T11:14:22Z</dcterms:created>
  <dcterms:modified xsi:type="dcterms:W3CDTF">2023-07-27T19:29:19Z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0x010100C03D487CCB560246884557466EE8BF6A</vt:lpwstr>
  </property>
  <property fmtid="{D5CDD505-2E9C-101B-9397-08002B2CF9AE}" pid="3" name="_dlc_DocIdItemGuid">
    <vt:lpwstr>9edc7830-e25b-47a3-8bfa-b2b144a0fd1e</vt:lpwstr>
  </property>
  <property fmtid="{D5CDD505-2E9C-101B-9397-08002B2CF9AE}" pid="4" name="MediaServiceImageTags">
    <vt:lpwstr/>
  </property>
</Properties>
</file>