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333" r:id="rId2"/>
    <p:sldId id="335" r:id="rId3"/>
    <p:sldId id="336" r:id="rId4"/>
    <p:sldId id="337" r:id="rId5"/>
    <p:sldId id="326" r:id="rId6"/>
    <p:sldId id="328" r:id="rId7"/>
    <p:sldId id="329" r:id="rId8"/>
    <p:sldId id="309" r:id="rId9"/>
    <p:sldId id="310" r:id="rId10"/>
    <p:sldId id="311" r:id="rId11"/>
    <p:sldId id="312" r:id="rId12"/>
    <p:sldId id="313" r:id="rId13"/>
    <p:sldId id="314" r:id="rId14"/>
    <p:sldId id="315" r:id="rId15"/>
    <p:sldId id="316" r:id="rId16"/>
    <p:sldId id="317" r:id="rId17"/>
    <p:sldId id="318" r:id="rId18"/>
    <p:sldId id="319" r:id="rId19"/>
    <p:sldId id="308" r:id="rId20"/>
    <p:sldId id="320" r:id="rId21"/>
    <p:sldId id="321" r:id="rId22"/>
    <p:sldId id="322" r:id="rId23"/>
    <p:sldId id="324" r:id="rId24"/>
    <p:sldId id="338" r:id="rId25"/>
    <p:sldId id="339" r:id="rId26"/>
    <p:sldId id="340" r:id="rId27"/>
    <p:sldId id="341" r:id="rId28"/>
    <p:sldId id="342" r:id="rId29"/>
    <p:sldId id="325" r:id="rId30"/>
    <p:sldId id="3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96" autoAdjust="0"/>
    <p:restoredTop sz="94660"/>
  </p:normalViewPr>
  <p:slideViewPr>
    <p:cSldViewPr snapToGrid="0">
      <p:cViewPr varScale="1">
        <p:scale>
          <a:sx n="59" d="100"/>
          <a:sy n="59" d="100"/>
        </p:scale>
        <p:origin x="580" y="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001CB-6890-FE4C-9106-CC149CAF61E3}" type="datetimeFigureOut">
              <a:rPr lang="en-US" smtClean="0"/>
              <a:t>7/28/2023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BB55F-B1F2-8A4A-A435-132940630CB9}" type="slidenum">
              <a:rPr lang="en-US" smtClean="0"/>
              <a:t>‹#›</a:t>
            </a:fld>
            <a:endParaRPr lang="en-US" dirty="0"/>
          </a:p>
        </p:txBody>
      </p:sp>
    </p:spTree>
    <p:extLst>
      <p:ext uri="{BB962C8B-B14F-4D97-AF65-F5344CB8AC3E}">
        <p14:creationId xmlns:p14="http://schemas.microsoft.com/office/powerpoint/2010/main" val="330860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89C48-8027-4E48-8B60-52E603BFB5FA}" type="slidenum">
              <a:rPr lang="en-US" smtClean="0"/>
              <a:t>20</a:t>
            </a:fld>
            <a:endParaRPr lang="en-US"/>
          </a:p>
        </p:txBody>
      </p:sp>
    </p:spTree>
    <p:extLst>
      <p:ext uri="{BB962C8B-B14F-4D97-AF65-F5344CB8AC3E}">
        <p14:creationId xmlns:p14="http://schemas.microsoft.com/office/powerpoint/2010/main" val="288927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89C48-8027-4E48-8B60-52E603BFB5FA}" type="slidenum">
              <a:rPr lang="en-US" smtClean="0"/>
              <a:t>21</a:t>
            </a:fld>
            <a:endParaRPr lang="en-US"/>
          </a:p>
        </p:txBody>
      </p:sp>
    </p:spTree>
    <p:extLst>
      <p:ext uri="{BB962C8B-B14F-4D97-AF65-F5344CB8AC3E}">
        <p14:creationId xmlns:p14="http://schemas.microsoft.com/office/powerpoint/2010/main" val="195903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89C48-8027-4E48-8B60-52E603BFB5FA}" type="slidenum">
              <a:rPr lang="en-US" smtClean="0"/>
              <a:t>22</a:t>
            </a:fld>
            <a:endParaRPr lang="en-US"/>
          </a:p>
        </p:txBody>
      </p:sp>
    </p:spTree>
    <p:extLst>
      <p:ext uri="{BB962C8B-B14F-4D97-AF65-F5344CB8AC3E}">
        <p14:creationId xmlns:p14="http://schemas.microsoft.com/office/powerpoint/2010/main" val="407144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89C48-8027-4E48-8B60-52E603BFB5FA}" type="slidenum">
              <a:rPr lang="en-US" smtClean="0"/>
              <a:t>23</a:t>
            </a:fld>
            <a:endParaRPr lang="en-US"/>
          </a:p>
        </p:txBody>
      </p:sp>
    </p:spTree>
    <p:extLst>
      <p:ext uri="{BB962C8B-B14F-4D97-AF65-F5344CB8AC3E}">
        <p14:creationId xmlns:p14="http://schemas.microsoft.com/office/powerpoint/2010/main" val="2874085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89C48-8027-4E48-8B60-52E603BFB5FA}" type="slidenum">
              <a:rPr lang="en-US" smtClean="0"/>
              <a:t>29</a:t>
            </a:fld>
            <a:endParaRPr lang="en-US"/>
          </a:p>
        </p:txBody>
      </p:sp>
    </p:spTree>
    <p:extLst>
      <p:ext uri="{BB962C8B-B14F-4D97-AF65-F5344CB8AC3E}">
        <p14:creationId xmlns:p14="http://schemas.microsoft.com/office/powerpoint/2010/main" val="1011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D4D98E-5177-E448-B008-C428BC65BD08}" type="datetime1">
              <a:rPr lang="en-US" smtClean="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C16D1-7C99-4958-AF44-17645889CF17}" type="slidenum">
              <a:rPr lang="en-US" smtClean="0"/>
              <a:t>‹#›</a:t>
            </a:fld>
            <a:endParaRPr lang="en-US" dirty="0"/>
          </a:p>
        </p:txBody>
      </p:sp>
    </p:spTree>
    <p:extLst>
      <p:ext uri="{BB962C8B-B14F-4D97-AF65-F5344CB8AC3E}">
        <p14:creationId xmlns:p14="http://schemas.microsoft.com/office/powerpoint/2010/main" val="2248938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8E54B0-01B6-8744-ADC0-A3249615575B}" type="datetime1">
              <a:rPr lang="en-US" smtClean="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C16D1-7C99-4958-AF44-17645889CF17}" type="slidenum">
              <a:rPr lang="en-US" smtClean="0"/>
              <a:t>‹#›</a:t>
            </a:fld>
            <a:endParaRPr lang="en-US" dirty="0"/>
          </a:p>
        </p:txBody>
      </p:sp>
    </p:spTree>
    <p:extLst>
      <p:ext uri="{BB962C8B-B14F-4D97-AF65-F5344CB8AC3E}">
        <p14:creationId xmlns:p14="http://schemas.microsoft.com/office/powerpoint/2010/main" val="170800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3581B-C166-AA43-A3DF-F70EE68729BF}" type="datetime1">
              <a:rPr lang="en-US" smtClean="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C16D1-7C99-4958-AF44-17645889CF17}" type="slidenum">
              <a:rPr lang="en-US" smtClean="0"/>
              <a:t>‹#›</a:t>
            </a:fld>
            <a:endParaRPr lang="en-US" dirty="0"/>
          </a:p>
        </p:txBody>
      </p:sp>
    </p:spTree>
    <p:extLst>
      <p:ext uri="{BB962C8B-B14F-4D97-AF65-F5344CB8AC3E}">
        <p14:creationId xmlns:p14="http://schemas.microsoft.com/office/powerpoint/2010/main" val="833090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Tex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454784" y="1044545"/>
            <a:ext cx="11153016" cy="5248307"/>
          </a:xfrm>
          <a:prstGeom prst="rect">
            <a:avLst/>
          </a:prstGeom>
        </p:spPr>
        <p:txBody>
          <a:bodyPr vert="horz"/>
          <a:lstStyle>
            <a:lvl1pPr>
              <a:defRPr sz="2400"/>
            </a:lvl1pPr>
            <a:lvl2pPr>
              <a:defRPr sz="2133"/>
            </a:lvl2pPr>
            <a:lvl3pPr>
              <a:defRPr sz="1867"/>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ctrTitle" hasCustomPrompt="1"/>
          </p:nvPr>
        </p:nvSpPr>
        <p:spPr>
          <a:xfrm>
            <a:off x="427973" y="325011"/>
            <a:ext cx="11457615" cy="627149"/>
          </a:xfrm>
          <a:prstGeom prst="rect">
            <a:avLst/>
          </a:prstGeom>
        </p:spPr>
        <p:txBody>
          <a:bodyPr anchor="t">
            <a:noAutofit/>
          </a:bodyPr>
          <a:lstStyle>
            <a:lvl1pPr algn="l">
              <a:defRPr sz="3200" b="1" i="0" cap="none">
                <a:solidFill>
                  <a:srgbClr val="000000"/>
                </a:solidFill>
                <a:latin typeface="Arial"/>
                <a:cs typeface="Arial"/>
              </a:defRPr>
            </a:lvl1pPr>
          </a:lstStyle>
          <a:p>
            <a:r>
              <a:rPr lang="en-US"/>
              <a:t>Click to Edit Header</a:t>
            </a:r>
          </a:p>
        </p:txBody>
      </p:sp>
      <p:pic>
        <p:nvPicPr>
          <p:cNvPr id="8" name="Picture 7"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36678"/>
          <a:stretch/>
        </p:blipFill>
        <p:spPr>
          <a:xfrm>
            <a:off x="11476114" y="6489378"/>
            <a:ext cx="463660" cy="160143"/>
          </a:xfrm>
          <a:prstGeom prst="rect">
            <a:avLst/>
          </a:prstGeom>
        </p:spPr>
      </p:pic>
      <p:sp>
        <p:nvSpPr>
          <p:cNvPr id="2" name="Date Placeholder 1"/>
          <p:cNvSpPr>
            <a:spLocks noGrp="1"/>
          </p:cNvSpPr>
          <p:nvPr>
            <p:ph type="dt" sz="half" idx="18"/>
          </p:nvPr>
        </p:nvSpPr>
        <p:spPr/>
        <p:txBody>
          <a:bodyPr/>
          <a:lstStyle/>
          <a:p>
            <a:endParaRPr lang="en-US"/>
          </a:p>
        </p:txBody>
      </p:sp>
      <p:sp>
        <p:nvSpPr>
          <p:cNvPr id="4" name="Footer Placeholder 3"/>
          <p:cNvSpPr>
            <a:spLocks noGrp="1"/>
          </p:cNvSpPr>
          <p:nvPr>
            <p:ph type="ftr" sz="quarter" idx="19"/>
          </p:nvPr>
        </p:nvSpPr>
        <p:spPr/>
        <p:txBody>
          <a:bodyPr/>
          <a:lstStyle/>
          <a:p>
            <a:endParaRPr lang="en-US"/>
          </a:p>
        </p:txBody>
      </p:sp>
      <p:sp>
        <p:nvSpPr>
          <p:cNvPr id="5" name="Slide Number Placeholder 4"/>
          <p:cNvSpPr>
            <a:spLocks noGrp="1"/>
          </p:cNvSpPr>
          <p:nvPr>
            <p:ph type="sldNum" sz="quarter" idx="20"/>
          </p:nvPr>
        </p:nvSpPr>
        <p:spPr/>
        <p:txBody>
          <a:bodyPr/>
          <a:lstStyle/>
          <a:p>
            <a:fld id="{95819BC3-7E48-734B-B255-F05E5B733943}" type="slidenum">
              <a:rPr lang="en-US" smtClean="0"/>
              <a:pPr/>
              <a:t>‹#›</a:t>
            </a:fld>
            <a:endParaRPr lang="en-US"/>
          </a:p>
        </p:txBody>
      </p:sp>
    </p:spTree>
    <p:extLst>
      <p:ext uri="{BB962C8B-B14F-4D97-AF65-F5344CB8AC3E}">
        <p14:creationId xmlns:p14="http://schemas.microsoft.com/office/powerpoint/2010/main" val="1342190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er/Content/Text">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6399085" y="1548193"/>
            <a:ext cx="5344584" cy="4744659"/>
          </a:xfrm>
          <a:prstGeom prst="rect">
            <a:avLst/>
          </a:prstGeom>
        </p:spPr>
        <p:txBody>
          <a:bodyPr vert="horz"/>
          <a:lstStyle>
            <a:lvl1pPr marL="302668" indent="-302668">
              <a:defRPr sz="2400"/>
            </a:lvl1pPr>
            <a:lvl2pPr>
              <a:defRPr/>
            </a:lvl2pPr>
            <a:lvl3pPr>
              <a:defRPr/>
            </a:lvl3pPr>
          </a:lstStyle>
          <a:p>
            <a:pPr lvl="0"/>
            <a:r>
              <a:rPr lang="en-US" dirty="0"/>
              <a:t>Click to add content</a:t>
            </a:r>
          </a:p>
          <a:p>
            <a:pPr lvl="1"/>
            <a:endParaRPr lang="en-US" dirty="0"/>
          </a:p>
          <a:p>
            <a:pPr lvl="2"/>
            <a:endParaRPr lang="en-US" dirty="0"/>
          </a:p>
        </p:txBody>
      </p:sp>
      <p:sp>
        <p:nvSpPr>
          <p:cNvPr id="5" name="Content Placeholder 4"/>
          <p:cNvSpPr>
            <a:spLocks noGrp="1"/>
          </p:cNvSpPr>
          <p:nvPr>
            <p:ph sz="quarter" idx="20" hasCustomPrompt="1"/>
          </p:nvPr>
        </p:nvSpPr>
        <p:spPr>
          <a:xfrm>
            <a:off x="454786" y="1548193"/>
            <a:ext cx="5365201" cy="4744659"/>
          </a:xfrm>
          <a:prstGeom prst="rect">
            <a:avLst/>
          </a:prstGeom>
        </p:spPr>
        <p:txBody>
          <a:bodyPr vert="horz"/>
          <a:lstStyle>
            <a:lvl1pPr marL="302668" indent="-302668">
              <a:defRPr sz="2400"/>
            </a:lvl1pPr>
            <a:lvl2pPr marL="613803" indent="-228589">
              <a:defRPr sz="2133"/>
            </a:lvl2pPr>
            <a:lvl3pPr marL="916472" indent="-154509">
              <a:defRPr sz="1867"/>
            </a:lvl3pPr>
            <a:lvl4pPr marL="1145061" indent="-154509">
              <a:defRPr sz="1600"/>
            </a:lvl4pPr>
          </a:lstStyle>
          <a:p>
            <a:pPr lvl="0"/>
            <a:r>
              <a:rPr lang="en-US" dirty="0"/>
              <a:t>Click to add content</a:t>
            </a:r>
          </a:p>
          <a:p>
            <a:pPr lvl="1"/>
            <a:endParaRPr lang="en-US" dirty="0"/>
          </a:p>
          <a:p>
            <a:pPr lvl="2"/>
            <a:endParaRPr lang="en-US" dirty="0"/>
          </a:p>
          <a:p>
            <a:pPr lvl="3"/>
            <a:endParaRPr lang="en-US" dirty="0"/>
          </a:p>
        </p:txBody>
      </p:sp>
      <p:sp>
        <p:nvSpPr>
          <p:cNvPr id="10" name="Title 1"/>
          <p:cNvSpPr>
            <a:spLocks noGrp="1"/>
          </p:cNvSpPr>
          <p:nvPr>
            <p:ph type="ctrTitle" hasCustomPrompt="1"/>
          </p:nvPr>
        </p:nvSpPr>
        <p:spPr>
          <a:xfrm>
            <a:off x="427973" y="325011"/>
            <a:ext cx="11457615" cy="627149"/>
          </a:xfrm>
          <a:prstGeom prst="rect">
            <a:avLst/>
          </a:prstGeom>
        </p:spPr>
        <p:txBody>
          <a:bodyPr anchor="t">
            <a:noAutofit/>
          </a:bodyPr>
          <a:lstStyle>
            <a:lvl1pPr algn="l">
              <a:defRPr sz="3200" b="1" i="0" cap="none">
                <a:solidFill>
                  <a:srgbClr val="000000"/>
                </a:solidFill>
                <a:latin typeface="Arial"/>
                <a:cs typeface="Arial"/>
              </a:defRPr>
            </a:lvl1pPr>
          </a:lstStyle>
          <a:p>
            <a:r>
              <a:rPr lang="en-US" dirty="0"/>
              <a:t>Click to Edit Header</a:t>
            </a:r>
          </a:p>
        </p:txBody>
      </p:sp>
      <p:pic>
        <p:nvPicPr>
          <p:cNvPr id="9" name="Picture 8"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36678"/>
          <a:stretch/>
        </p:blipFill>
        <p:spPr>
          <a:xfrm>
            <a:off x="11476114" y="6489378"/>
            <a:ext cx="463660" cy="160143"/>
          </a:xfrm>
          <a:prstGeom prst="rect">
            <a:avLst/>
          </a:prstGeom>
        </p:spPr>
      </p:pic>
      <p:sp>
        <p:nvSpPr>
          <p:cNvPr id="2" name="Date Placeholder 1"/>
          <p:cNvSpPr>
            <a:spLocks noGrp="1"/>
          </p:cNvSpPr>
          <p:nvPr>
            <p:ph type="dt" sz="half" idx="21"/>
          </p:nvPr>
        </p:nvSpPr>
        <p:spPr/>
        <p:txBody>
          <a:bodyPr/>
          <a:lstStyle/>
          <a:p>
            <a:endParaRPr lang="en-US"/>
          </a:p>
        </p:txBody>
      </p:sp>
      <p:sp>
        <p:nvSpPr>
          <p:cNvPr id="4" name="Footer Placeholder 3"/>
          <p:cNvSpPr>
            <a:spLocks noGrp="1"/>
          </p:cNvSpPr>
          <p:nvPr>
            <p:ph type="ftr" sz="quarter" idx="22"/>
          </p:nvPr>
        </p:nvSpPr>
        <p:spPr/>
        <p:txBody>
          <a:bodyPr/>
          <a:lstStyle/>
          <a:p>
            <a:endParaRPr lang="en-US"/>
          </a:p>
        </p:txBody>
      </p:sp>
      <p:sp>
        <p:nvSpPr>
          <p:cNvPr id="6" name="Slide Number Placeholder 5"/>
          <p:cNvSpPr>
            <a:spLocks noGrp="1"/>
          </p:cNvSpPr>
          <p:nvPr>
            <p:ph type="sldNum" sz="quarter" idx="23"/>
          </p:nvPr>
        </p:nvSpPr>
        <p:spPr/>
        <p:txBody>
          <a:bodyPr/>
          <a:lstStyle/>
          <a:p>
            <a:fld id="{95819BC3-7E48-734B-B255-F05E5B733943}" type="slidenum">
              <a:rPr lang="en-US" smtClean="0"/>
              <a:pPr/>
              <a:t>‹#›</a:t>
            </a:fld>
            <a:endParaRPr lang="en-US"/>
          </a:p>
        </p:txBody>
      </p:sp>
    </p:spTree>
    <p:extLst>
      <p:ext uri="{BB962C8B-B14F-4D97-AF65-F5344CB8AC3E}">
        <p14:creationId xmlns:p14="http://schemas.microsoft.com/office/powerpoint/2010/main" val="1702074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338667" y="176107"/>
            <a:ext cx="11352107" cy="274639"/>
          </a:xfrm>
          <a:prstGeom prst="rect">
            <a:avLst/>
          </a:prstGeom>
        </p:spPr>
        <p:txBody>
          <a:bodyPr anchor="t">
            <a:noAutofit/>
          </a:bodyPr>
          <a:lstStyle>
            <a:lvl1pPr marL="0" indent="0" algn="l">
              <a:buNone/>
              <a:tabLst/>
              <a:defRPr sz="1067" baseline="0">
                <a:solidFill>
                  <a:schemeClr val="bg1">
                    <a:lumMod val="50000"/>
                  </a:schemeClr>
                </a:solidFill>
                <a:latin typeface="+mj-lt"/>
              </a:defRPr>
            </a:lvl1pPr>
            <a:lvl2pPr marL="548626" indent="0">
              <a:buNone/>
              <a:defRPr sz="1333"/>
            </a:lvl2pPr>
            <a:lvl3pPr marL="1036294" indent="0">
              <a:buNone/>
              <a:defRPr sz="1333"/>
            </a:lvl3pPr>
            <a:lvl4pPr marL="1402045" indent="0">
              <a:buNone/>
              <a:defRPr sz="1333"/>
            </a:lvl4pPr>
            <a:lvl5pPr marL="1767796" indent="0">
              <a:buNone/>
              <a:defRPr sz="1333"/>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cstate="print">
            <a:extLst>
              <a:ext uri="{28A0092B-C50C-407E-A947-70E740481C1C}">
                <a14:useLocalDpi xmlns:a14="http://schemas.microsoft.com/office/drawing/2010/main" val="0"/>
              </a:ext>
            </a:extLst>
          </a:blip>
          <a:srcRect l="6920" r="64328"/>
          <a:stretch/>
        </p:blipFill>
        <p:spPr>
          <a:xfrm>
            <a:off x="11476113" y="6454142"/>
            <a:ext cx="484561" cy="280881"/>
          </a:xfrm>
          <a:prstGeom prst="rect">
            <a:avLst/>
          </a:prstGeom>
        </p:spPr>
      </p:pic>
      <p:sp>
        <p:nvSpPr>
          <p:cNvPr id="9" name="Title 8"/>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9"/>
          </p:nvPr>
        </p:nvSpPr>
        <p:spPr>
          <a:xfrm>
            <a:off x="338667" y="1277094"/>
            <a:ext cx="5621867" cy="4998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6233552" y="1277093"/>
            <a:ext cx="5621867" cy="49982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1"/>
          </p:nvPr>
        </p:nvSpPr>
        <p:spPr/>
        <p:txBody>
          <a:bodyPr/>
          <a:lstStyle/>
          <a:p>
            <a:fld id="{01CB4D95-6507-461E-98E3-61CD8B88AF4B}" type="datetime1">
              <a:rPr lang="en-US" smtClean="0"/>
              <a:t>7/28/2023</a:t>
            </a:fld>
            <a:endParaRPr lang="en-US"/>
          </a:p>
        </p:txBody>
      </p:sp>
      <p:sp>
        <p:nvSpPr>
          <p:cNvPr id="3" name="Footer Placeholder 2"/>
          <p:cNvSpPr>
            <a:spLocks noGrp="1"/>
          </p:cNvSpPr>
          <p:nvPr>
            <p:ph type="ftr" sz="quarter" idx="22"/>
          </p:nvPr>
        </p:nvSpPr>
        <p:spPr/>
        <p:txBody>
          <a:bodyPr/>
          <a:lstStyle/>
          <a:p>
            <a:r>
              <a:rPr lang="en-US"/>
              <a:t>For required markings, please visit https://mh.jpl.nasa.gov</a:t>
            </a:r>
          </a:p>
        </p:txBody>
      </p:sp>
      <p:sp>
        <p:nvSpPr>
          <p:cNvPr id="8" name="Slide Number Placeholder 7"/>
          <p:cNvSpPr>
            <a:spLocks noGrp="1"/>
          </p:cNvSpPr>
          <p:nvPr>
            <p:ph type="sldNum" sz="quarter" idx="23"/>
          </p:nvPr>
        </p:nvSpPr>
        <p:spPr/>
        <p:txBody>
          <a:bodyPr/>
          <a:lstStyle/>
          <a:p>
            <a:fld id="{88E63ABD-6101-4E70-82A7-7F7B876ECCFD}" type="slidenum">
              <a:rPr lang="en-US" smtClean="0"/>
              <a:pPr/>
              <a:t>‹#›</a:t>
            </a:fld>
            <a:endParaRPr lang="en-US"/>
          </a:p>
        </p:txBody>
      </p:sp>
    </p:spTree>
    <p:extLst>
      <p:ext uri="{BB962C8B-B14F-4D97-AF65-F5344CB8AC3E}">
        <p14:creationId xmlns:p14="http://schemas.microsoft.com/office/powerpoint/2010/main" val="1742721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338667" y="176107"/>
            <a:ext cx="11352107" cy="274639"/>
          </a:xfrm>
          <a:prstGeom prst="rect">
            <a:avLst/>
          </a:prstGeom>
        </p:spPr>
        <p:txBody>
          <a:bodyPr anchor="t">
            <a:noAutofit/>
          </a:bodyPr>
          <a:lstStyle>
            <a:lvl1pPr marL="0" indent="0" algn="l">
              <a:buNone/>
              <a:tabLst/>
              <a:defRPr sz="1067" baseline="0">
                <a:solidFill>
                  <a:schemeClr val="bg1">
                    <a:lumMod val="50000"/>
                  </a:schemeClr>
                </a:solidFill>
                <a:latin typeface="+mj-lt"/>
              </a:defRPr>
            </a:lvl1pPr>
            <a:lvl2pPr marL="548626" indent="0">
              <a:buNone/>
              <a:defRPr sz="1333"/>
            </a:lvl2pPr>
            <a:lvl3pPr marL="1036294" indent="0">
              <a:buNone/>
              <a:defRPr sz="1333"/>
            </a:lvl3pPr>
            <a:lvl4pPr marL="1402045" indent="0">
              <a:buNone/>
              <a:defRPr sz="1333"/>
            </a:lvl4pPr>
            <a:lvl5pPr marL="1767796" indent="0">
              <a:buNone/>
              <a:defRPr sz="1333"/>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cstate="print">
            <a:extLst>
              <a:ext uri="{28A0092B-C50C-407E-A947-70E740481C1C}">
                <a14:useLocalDpi xmlns:a14="http://schemas.microsoft.com/office/drawing/2010/main" val="0"/>
              </a:ext>
            </a:extLst>
          </a:blip>
          <a:srcRect l="6920" r="64328"/>
          <a:stretch/>
        </p:blipFill>
        <p:spPr>
          <a:xfrm>
            <a:off x="11476113" y="6454142"/>
            <a:ext cx="484561" cy="280881"/>
          </a:xfrm>
          <a:prstGeom prst="rect">
            <a:avLst/>
          </a:prstGeom>
        </p:spPr>
      </p:pic>
      <p:sp>
        <p:nvSpPr>
          <p:cNvPr id="9" name="Title 8"/>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9"/>
          </p:nvPr>
        </p:nvSpPr>
        <p:spPr>
          <a:xfrm>
            <a:off x="338667" y="1277094"/>
            <a:ext cx="5621867" cy="4998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6233552" y="1277093"/>
            <a:ext cx="5621867" cy="49982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1"/>
          </p:nvPr>
        </p:nvSpPr>
        <p:spPr/>
        <p:txBody>
          <a:bodyPr/>
          <a:lstStyle/>
          <a:p>
            <a:fld id="{01CB4D95-6507-461E-98E3-61CD8B88AF4B}" type="datetime1">
              <a:rPr lang="en-US" smtClean="0"/>
              <a:t>7/28/2023</a:t>
            </a:fld>
            <a:endParaRPr lang="en-US"/>
          </a:p>
        </p:txBody>
      </p:sp>
      <p:sp>
        <p:nvSpPr>
          <p:cNvPr id="3" name="Footer Placeholder 2"/>
          <p:cNvSpPr>
            <a:spLocks noGrp="1"/>
          </p:cNvSpPr>
          <p:nvPr>
            <p:ph type="ftr" sz="quarter" idx="22"/>
          </p:nvPr>
        </p:nvSpPr>
        <p:spPr/>
        <p:txBody>
          <a:bodyPr/>
          <a:lstStyle/>
          <a:p>
            <a:r>
              <a:rPr lang="en-US"/>
              <a:t>For required markings, please visit https://mh.jpl.nasa.gov</a:t>
            </a:r>
          </a:p>
        </p:txBody>
      </p:sp>
      <p:sp>
        <p:nvSpPr>
          <p:cNvPr id="8" name="Slide Number Placeholder 7"/>
          <p:cNvSpPr>
            <a:spLocks noGrp="1"/>
          </p:cNvSpPr>
          <p:nvPr>
            <p:ph type="sldNum" sz="quarter" idx="23"/>
          </p:nvPr>
        </p:nvSpPr>
        <p:spPr/>
        <p:txBody>
          <a:bodyPr/>
          <a:lstStyle/>
          <a:p>
            <a:fld id="{88E63ABD-6101-4E70-82A7-7F7B876ECCFD}" type="slidenum">
              <a:rPr lang="en-US" smtClean="0"/>
              <a:pPr/>
              <a:t>‹#›</a:t>
            </a:fld>
            <a:endParaRPr lang="en-US"/>
          </a:p>
        </p:txBody>
      </p:sp>
    </p:spTree>
    <p:extLst>
      <p:ext uri="{BB962C8B-B14F-4D97-AF65-F5344CB8AC3E}">
        <p14:creationId xmlns:p14="http://schemas.microsoft.com/office/powerpoint/2010/main" val="311817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7CC05-FCAD-D641-98EC-92F86DAC123B}" type="datetime1">
              <a:rPr lang="en-US" smtClean="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C16D1-7C99-4958-AF44-17645889CF17}" type="slidenum">
              <a:rPr lang="en-US" smtClean="0"/>
              <a:t>‹#›</a:t>
            </a:fld>
            <a:endParaRPr lang="en-US" dirty="0"/>
          </a:p>
        </p:txBody>
      </p:sp>
    </p:spTree>
    <p:extLst>
      <p:ext uri="{BB962C8B-B14F-4D97-AF65-F5344CB8AC3E}">
        <p14:creationId xmlns:p14="http://schemas.microsoft.com/office/powerpoint/2010/main" val="171867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76CD87-7A75-4749-A133-837E75EFDF91}" type="datetime1">
              <a:rPr lang="en-US" smtClean="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C16D1-7C99-4958-AF44-17645889CF17}" type="slidenum">
              <a:rPr lang="en-US" smtClean="0"/>
              <a:t>‹#›</a:t>
            </a:fld>
            <a:endParaRPr lang="en-US" dirty="0"/>
          </a:p>
        </p:txBody>
      </p:sp>
    </p:spTree>
    <p:extLst>
      <p:ext uri="{BB962C8B-B14F-4D97-AF65-F5344CB8AC3E}">
        <p14:creationId xmlns:p14="http://schemas.microsoft.com/office/powerpoint/2010/main" val="373965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710C95-A45A-DD41-921F-6E86AC17CD51}" type="datetime1">
              <a:rPr lang="en-US" smtClean="0"/>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7C16D1-7C99-4958-AF44-17645889CF17}" type="slidenum">
              <a:rPr lang="en-US" smtClean="0"/>
              <a:t>‹#›</a:t>
            </a:fld>
            <a:endParaRPr lang="en-US" dirty="0"/>
          </a:p>
        </p:txBody>
      </p:sp>
    </p:spTree>
    <p:extLst>
      <p:ext uri="{BB962C8B-B14F-4D97-AF65-F5344CB8AC3E}">
        <p14:creationId xmlns:p14="http://schemas.microsoft.com/office/powerpoint/2010/main" val="135428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87ED6-ED03-9843-96C0-6E6677163B2D}" type="datetime1">
              <a:rPr lang="en-US" smtClean="0"/>
              <a:t>7/28/2023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7C16D1-7C99-4958-AF44-17645889CF17}" type="slidenum">
              <a:rPr lang="en-US" smtClean="0"/>
              <a:t>‹#›</a:t>
            </a:fld>
            <a:endParaRPr lang="en-US" dirty="0"/>
          </a:p>
        </p:txBody>
      </p:sp>
    </p:spTree>
    <p:extLst>
      <p:ext uri="{BB962C8B-B14F-4D97-AF65-F5344CB8AC3E}">
        <p14:creationId xmlns:p14="http://schemas.microsoft.com/office/powerpoint/2010/main" val="378990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7907A9-68C3-844F-A51A-DFF6965EDB5D}" type="datetime1">
              <a:rPr lang="en-US" smtClean="0"/>
              <a:t>7/28/2023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7C16D1-7C99-4958-AF44-17645889CF17}" type="slidenum">
              <a:rPr lang="en-US" smtClean="0"/>
              <a:t>‹#›</a:t>
            </a:fld>
            <a:endParaRPr lang="en-US" dirty="0"/>
          </a:p>
        </p:txBody>
      </p:sp>
    </p:spTree>
    <p:extLst>
      <p:ext uri="{BB962C8B-B14F-4D97-AF65-F5344CB8AC3E}">
        <p14:creationId xmlns:p14="http://schemas.microsoft.com/office/powerpoint/2010/main" val="127961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56D48-B650-0344-83FD-C1A7A65954B9}" type="datetime1">
              <a:rPr lang="en-US" smtClean="0"/>
              <a:t>7/28/2023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7C16D1-7C99-4958-AF44-17645889CF17}" type="slidenum">
              <a:rPr lang="en-US" smtClean="0"/>
              <a:t>‹#›</a:t>
            </a:fld>
            <a:endParaRPr lang="en-US" dirty="0"/>
          </a:p>
        </p:txBody>
      </p:sp>
    </p:spTree>
    <p:extLst>
      <p:ext uri="{BB962C8B-B14F-4D97-AF65-F5344CB8AC3E}">
        <p14:creationId xmlns:p14="http://schemas.microsoft.com/office/powerpoint/2010/main" val="3033934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3EAE6B-FDC9-F747-9F50-2340A3211B91}" type="datetime1">
              <a:rPr lang="en-US" smtClean="0"/>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7C16D1-7C99-4958-AF44-17645889CF17}" type="slidenum">
              <a:rPr lang="en-US" smtClean="0"/>
              <a:t>‹#›</a:t>
            </a:fld>
            <a:endParaRPr lang="en-US" dirty="0"/>
          </a:p>
        </p:txBody>
      </p:sp>
    </p:spTree>
    <p:extLst>
      <p:ext uri="{BB962C8B-B14F-4D97-AF65-F5344CB8AC3E}">
        <p14:creationId xmlns:p14="http://schemas.microsoft.com/office/powerpoint/2010/main" val="28897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90B27D-E155-1641-A5C1-DD894C3BEE27}" type="datetime1">
              <a:rPr lang="en-US" smtClean="0"/>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7C16D1-7C99-4958-AF44-17645889CF17}" type="slidenum">
              <a:rPr lang="en-US" smtClean="0"/>
              <a:t>‹#›</a:t>
            </a:fld>
            <a:endParaRPr lang="en-US" dirty="0"/>
          </a:p>
        </p:txBody>
      </p:sp>
    </p:spTree>
    <p:extLst>
      <p:ext uri="{BB962C8B-B14F-4D97-AF65-F5344CB8AC3E}">
        <p14:creationId xmlns:p14="http://schemas.microsoft.com/office/powerpoint/2010/main" val="3804061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EA8B4-BA74-B045-99DC-D9D7B02C02C5}" type="datetime1">
              <a:rPr lang="en-US" smtClean="0"/>
              <a:t>7/28/2023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FB7C16D1-7C99-4958-AF44-17645889CF17}" type="slidenum">
              <a:rPr lang="en-US" smtClean="0"/>
              <a:pPr/>
              <a:t>‹#›</a:t>
            </a:fld>
            <a:endParaRPr lang="en-US" dirty="0"/>
          </a:p>
        </p:txBody>
      </p:sp>
    </p:spTree>
    <p:extLst>
      <p:ext uri="{BB962C8B-B14F-4D97-AF65-F5344CB8AC3E}">
        <p14:creationId xmlns:p14="http://schemas.microsoft.com/office/powerpoint/2010/main" val="1200453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Ultra-Stable Observatory Roadmap Team (USORT) Status</a:t>
            </a:r>
            <a:endParaRPr lang="en-US" dirty="0"/>
          </a:p>
        </p:txBody>
      </p:sp>
      <p:sp>
        <p:nvSpPr>
          <p:cNvPr id="3" name="Subtitle 2"/>
          <p:cNvSpPr>
            <a:spLocks noGrp="1"/>
          </p:cNvSpPr>
          <p:nvPr>
            <p:ph type="subTitle" idx="1"/>
          </p:nvPr>
        </p:nvSpPr>
        <p:spPr>
          <a:xfrm>
            <a:off x="1524000" y="4374924"/>
            <a:ext cx="9144000" cy="1655762"/>
          </a:xfrm>
        </p:spPr>
        <p:txBody>
          <a:bodyPr/>
          <a:lstStyle/>
          <a:p>
            <a:r>
              <a:rPr lang="en-US" dirty="0" smtClean="0"/>
              <a:t>Lee Feinberg, Laura Coyle, Dave Redding,</a:t>
            </a:r>
            <a:r>
              <a:rPr lang="en-US" dirty="0"/>
              <a:t> Breann Sitarski, Jon Tesch</a:t>
            </a:r>
            <a:r>
              <a:rPr lang="en-US" dirty="0" smtClean="0"/>
              <a:t> </a:t>
            </a:r>
          </a:p>
          <a:p>
            <a:r>
              <a:rPr lang="en-US" dirty="0" smtClean="0"/>
              <a:t>Mike Menzel, Sang Park, Marcel Bluth, Julie Van Campen, Breann Sitarski, Jon Tesch</a:t>
            </a:r>
            <a:endParaRPr lang="en-US" dirty="0"/>
          </a:p>
        </p:txBody>
      </p:sp>
    </p:spTree>
    <p:extLst>
      <p:ext uri="{BB962C8B-B14F-4D97-AF65-F5344CB8AC3E}">
        <p14:creationId xmlns:p14="http://schemas.microsoft.com/office/powerpoint/2010/main" val="134466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 Placeholder 276">
            <a:extLst>
              <a:ext uri="{FF2B5EF4-FFF2-40B4-BE49-F238E27FC236}">
                <a16:creationId xmlns:a16="http://schemas.microsoft.com/office/drawing/2014/main" id="{306202A3-6DF2-EC97-7489-929CB03CC7BA}"/>
              </a:ext>
            </a:extLst>
          </p:cNvPr>
          <p:cNvSpPr>
            <a:spLocks noGrp="1"/>
          </p:cNvSpPr>
          <p:nvPr>
            <p:ph type="body" sz="quarter" idx="18"/>
          </p:nvPr>
        </p:nvSpPr>
        <p:spPr>
          <a:xfrm>
            <a:off x="6882296" y="3953191"/>
            <a:ext cx="4861373" cy="2445680"/>
          </a:xfrm>
        </p:spPr>
        <p:txBody>
          <a:bodyPr>
            <a:normAutofit fontScale="92500" lnSpcReduction="20000"/>
          </a:bodyPr>
          <a:lstStyle/>
          <a:p>
            <a:r>
              <a:rPr lang="en-US" sz="2200" dirty="0"/>
              <a:t>Coronagraph:</a:t>
            </a:r>
          </a:p>
          <a:p>
            <a:pPr lvl="1"/>
            <a:r>
              <a:rPr lang="en-US" dirty="0"/>
              <a:t>DM1 and DM2</a:t>
            </a:r>
          </a:p>
          <a:p>
            <a:pPr lvl="1"/>
            <a:r>
              <a:rPr lang="en-US" dirty="0"/>
              <a:t>Fast Steering Mirror</a:t>
            </a:r>
          </a:p>
          <a:p>
            <a:pPr lvl="1"/>
            <a:r>
              <a:rPr lang="en-US" dirty="0"/>
              <a:t>Out-of-band wavefront sensor (OBWFS)</a:t>
            </a:r>
          </a:p>
          <a:p>
            <a:pPr lvl="1"/>
            <a:r>
              <a:rPr lang="en-US" dirty="0"/>
              <a:t>Low-order wavefront sensor (LOWFS)</a:t>
            </a:r>
          </a:p>
          <a:p>
            <a:pPr lvl="1"/>
            <a:r>
              <a:rPr lang="en-US" dirty="0"/>
              <a:t>Electronics and computers</a:t>
            </a:r>
          </a:p>
          <a:p>
            <a:pPr lvl="1"/>
            <a:endParaRPr lang="en-US" dirty="0"/>
          </a:p>
        </p:txBody>
      </p:sp>
      <p:sp>
        <p:nvSpPr>
          <p:cNvPr id="278" name="Content Placeholder 277">
            <a:extLst>
              <a:ext uri="{FF2B5EF4-FFF2-40B4-BE49-F238E27FC236}">
                <a16:creationId xmlns:a16="http://schemas.microsoft.com/office/drawing/2014/main" id="{4E8AA09C-DEB4-D5DC-62BD-13871C4F95D5}"/>
              </a:ext>
            </a:extLst>
          </p:cNvPr>
          <p:cNvSpPr>
            <a:spLocks noGrp="1"/>
          </p:cNvSpPr>
          <p:nvPr>
            <p:ph sz="quarter" idx="20"/>
          </p:nvPr>
        </p:nvSpPr>
        <p:spPr>
          <a:xfrm>
            <a:off x="454786" y="3944163"/>
            <a:ext cx="5944300" cy="2694845"/>
          </a:xfrm>
        </p:spPr>
        <p:txBody>
          <a:bodyPr>
            <a:normAutofit/>
          </a:bodyPr>
          <a:lstStyle/>
          <a:p>
            <a:pPr lvl="1"/>
            <a:r>
              <a:rPr lang="en-US" sz="2200" dirty="0"/>
              <a:t>OTA</a:t>
            </a:r>
            <a:r>
              <a:rPr lang="en-US" dirty="0"/>
              <a:t>:</a:t>
            </a:r>
          </a:p>
          <a:p>
            <a:pPr lvl="2"/>
            <a:r>
              <a:rPr lang="en-US" sz="1800" dirty="0"/>
              <a:t>Rigid Body Actuators (RBAs) for segments and SM</a:t>
            </a:r>
          </a:p>
          <a:p>
            <a:pPr lvl="2"/>
            <a:r>
              <a:rPr lang="en-US" sz="1800" dirty="0"/>
              <a:t>Surface Figure Actuators (SFAs) for segments</a:t>
            </a:r>
          </a:p>
          <a:p>
            <a:pPr lvl="2"/>
            <a:r>
              <a:rPr lang="en-US" sz="1800" dirty="0"/>
              <a:t>Edge sensors (ES)</a:t>
            </a:r>
          </a:p>
          <a:p>
            <a:pPr lvl="2"/>
            <a:r>
              <a:rPr lang="en-US" sz="1800" dirty="0"/>
              <a:t>Laser metrology (MET)</a:t>
            </a:r>
          </a:p>
          <a:p>
            <a:pPr lvl="2"/>
            <a:r>
              <a:rPr lang="en-US" sz="1800" dirty="0"/>
              <a:t>Fine Steering Mirror</a:t>
            </a:r>
          </a:p>
          <a:p>
            <a:pPr lvl="2"/>
            <a:r>
              <a:rPr lang="en-US" sz="1800" dirty="0"/>
              <a:t>Calibration lamps / artificial guide stars (AGS)</a:t>
            </a:r>
          </a:p>
          <a:p>
            <a:pPr lvl="2"/>
            <a:r>
              <a:rPr lang="en-US" sz="1800" dirty="0"/>
              <a:t>Electronics and computers</a:t>
            </a:r>
          </a:p>
          <a:p>
            <a:pPr lvl="2"/>
            <a:endParaRPr lang="en-US" dirty="0"/>
          </a:p>
        </p:txBody>
      </p:sp>
      <p:sp>
        <p:nvSpPr>
          <p:cNvPr id="4" name="Title 3">
            <a:extLst>
              <a:ext uri="{FF2B5EF4-FFF2-40B4-BE49-F238E27FC236}">
                <a16:creationId xmlns:a16="http://schemas.microsoft.com/office/drawing/2014/main" id="{ADEDC92E-243B-A9C8-CFDB-EAAEB2B9A31D}"/>
              </a:ext>
            </a:extLst>
          </p:cNvPr>
          <p:cNvSpPr>
            <a:spLocks noGrp="1"/>
          </p:cNvSpPr>
          <p:nvPr>
            <p:ph type="ctrTitle"/>
          </p:nvPr>
        </p:nvSpPr>
        <p:spPr/>
        <p:txBody>
          <a:bodyPr/>
          <a:lstStyle/>
          <a:p>
            <a:r>
              <a:rPr lang="en-US" dirty="0"/>
              <a:t>Sensing and Control Elements</a:t>
            </a:r>
          </a:p>
        </p:txBody>
      </p:sp>
      <p:pic>
        <p:nvPicPr>
          <p:cNvPr id="423" name="Picture 422">
            <a:extLst>
              <a:ext uri="{FF2B5EF4-FFF2-40B4-BE49-F238E27FC236}">
                <a16:creationId xmlns:a16="http://schemas.microsoft.com/office/drawing/2014/main" id="{15F0D02D-8360-AA7D-081B-63AE3189F7F4}"/>
              </a:ext>
            </a:extLst>
          </p:cNvPr>
          <p:cNvPicPr>
            <a:picLocks noChangeAspect="1"/>
          </p:cNvPicPr>
          <p:nvPr/>
        </p:nvPicPr>
        <p:blipFill>
          <a:blip r:embed="rId2"/>
          <a:stretch>
            <a:fillRect/>
          </a:stretch>
        </p:blipFill>
        <p:spPr>
          <a:xfrm>
            <a:off x="238540" y="723317"/>
            <a:ext cx="11370365" cy="3289235"/>
          </a:xfrm>
          <a:prstGeom prst="rect">
            <a:avLst/>
          </a:prstGeom>
        </p:spPr>
      </p:pic>
    </p:spTree>
    <p:extLst>
      <p:ext uri="{BB962C8B-B14F-4D97-AF65-F5344CB8AC3E}">
        <p14:creationId xmlns:p14="http://schemas.microsoft.com/office/powerpoint/2010/main" val="3914038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58B224-A4F5-4F30-9757-E1BC4CFD10DA}"/>
              </a:ext>
            </a:extLst>
          </p:cNvPr>
          <p:cNvSpPr>
            <a:spLocks noGrp="1"/>
          </p:cNvSpPr>
          <p:nvPr>
            <p:ph type="body" sz="quarter" idx="17"/>
          </p:nvPr>
        </p:nvSpPr>
        <p:spPr/>
        <p:txBody>
          <a:bodyPr>
            <a:normAutofit lnSpcReduction="10000"/>
          </a:bodyPr>
          <a:lstStyle/>
          <a:p>
            <a:r>
              <a:rPr lang="en-US" sz="2133" dirty="0"/>
              <a:t>S&amp;C group has heard about telescope and coronagraph S&amp;C SOA from a sequence of excellent talks. Thanks to Laurent </a:t>
            </a:r>
            <a:r>
              <a:rPr lang="en-US" sz="2133" dirty="0" err="1"/>
              <a:t>Pueyo</a:t>
            </a:r>
            <a:r>
              <a:rPr lang="en-US" sz="2133" dirty="0"/>
              <a:t>, Bob Reasenberg, Feng Zhao, Mark Colavita and Chris Shelton, Becky Jensen-Clem and Kent Wallace, Olivier Guyon, Garreth Ruane, and Ilya Poberezhskiy</a:t>
            </a:r>
          </a:p>
          <a:p>
            <a:r>
              <a:rPr lang="en-US" sz="2133" dirty="0"/>
              <a:t>Telescope pose sensing and control discussions included:</a:t>
            </a:r>
          </a:p>
          <a:p>
            <a:pPr lvl="1"/>
            <a:r>
              <a:rPr lang="en-US" sz="1867" dirty="0"/>
              <a:t>Weakly resonant PDH laser metrology, for use in optical edge sensing</a:t>
            </a:r>
          </a:p>
          <a:p>
            <a:pPr lvl="2"/>
            <a:r>
              <a:rPr lang="en-US" sz="1600" dirty="0"/>
              <a:t>Approach has potential for &lt;1 pm performance for the basic measurement</a:t>
            </a:r>
          </a:p>
          <a:p>
            <a:pPr lvl="2"/>
            <a:r>
              <a:rPr lang="en-US" sz="1600" dirty="0"/>
              <a:t>Flight compatible implementation not yet developed </a:t>
            </a:r>
            <a:r>
              <a:rPr lang="en-US" sz="1600" dirty="0">
                <a:solidFill>
                  <a:srgbClr val="FF0000"/>
                </a:solidFill>
                <a:sym typeface="Wingdings" pitchFamily="2" charset="2"/>
              </a:rPr>
              <a:t> Tech Gap</a:t>
            </a:r>
            <a:endParaRPr lang="en-US" sz="1600" dirty="0"/>
          </a:p>
          <a:p>
            <a:pPr lvl="1"/>
            <a:r>
              <a:rPr lang="en-US" sz="1867" dirty="0"/>
              <a:t>Classic heterodyne laser metrology laser truss to measure the full OTA poses</a:t>
            </a:r>
          </a:p>
          <a:p>
            <a:pPr lvl="2"/>
            <a:r>
              <a:rPr lang="en-US" sz="1600" dirty="0"/>
              <a:t>SIM project demoed pm sensitivity using large devices</a:t>
            </a:r>
          </a:p>
          <a:p>
            <a:pPr lvl="2"/>
            <a:r>
              <a:rPr lang="en-US" sz="1600" dirty="0"/>
              <a:t>Small devices developed for telescope applications demonstrated at ~ 1 nm, with pathways open to better performance </a:t>
            </a:r>
            <a:r>
              <a:rPr lang="en-US" sz="1600" dirty="0">
                <a:solidFill>
                  <a:srgbClr val="FF0000"/>
                </a:solidFill>
                <a:sym typeface="Wingdings" pitchFamily="2" charset="2"/>
              </a:rPr>
              <a:t> Tech Gap</a:t>
            </a:r>
            <a:endParaRPr lang="en-US" sz="1600" dirty="0"/>
          </a:p>
          <a:p>
            <a:pPr lvl="1"/>
            <a:r>
              <a:rPr lang="en-US" sz="1867" dirty="0"/>
              <a:t>Capacitive edge sensors designed for TMT</a:t>
            </a:r>
          </a:p>
          <a:p>
            <a:pPr lvl="2"/>
            <a:r>
              <a:rPr lang="en-US" sz="1600" dirty="0"/>
              <a:t>Measures gap as well as piston</a:t>
            </a:r>
          </a:p>
          <a:p>
            <a:pPr lvl="2"/>
            <a:r>
              <a:rPr lang="en-US" sz="1600" dirty="0"/>
              <a:t>Avoids interleaved structures</a:t>
            </a:r>
          </a:p>
          <a:p>
            <a:pPr lvl="2"/>
            <a:r>
              <a:rPr lang="en-US" sz="1600" dirty="0"/>
              <a:t>nm level performance now; perf can be improved; not being studied for HWO </a:t>
            </a:r>
            <a:r>
              <a:rPr lang="en-US" sz="1600" dirty="0" smtClean="0"/>
              <a:t>application</a:t>
            </a:r>
          </a:p>
          <a:p>
            <a:pPr lvl="1"/>
            <a:r>
              <a:rPr lang="en-US" sz="1866" dirty="0" smtClean="0"/>
              <a:t>ULTRA team has been developing Capacitive Edge Sensors for HWO….</a:t>
            </a:r>
            <a:r>
              <a:rPr lang="en-US" sz="2000" dirty="0">
                <a:solidFill>
                  <a:srgbClr val="FF0000"/>
                </a:solidFill>
                <a:sym typeface="Wingdings" pitchFamily="2" charset="2"/>
              </a:rPr>
              <a:t> </a:t>
            </a:r>
            <a:r>
              <a:rPr lang="en-US" sz="1800" dirty="0">
                <a:solidFill>
                  <a:srgbClr val="FF0000"/>
                </a:solidFill>
                <a:sym typeface="Wingdings" pitchFamily="2" charset="2"/>
              </a:rPr>
              <a:t> Tech </a:t>
            </a:r>
            <a:r>
              <a:rPr lang="en-US" sz="1800" dirty="0" smtClean="0">
                <a:solidFill>
                  <a:srgbClr val="FF0000"/>
                </a:solidFill>
                <a:sym typeface="Wingdings" pitchFamily="2" charset="2"/>
              </a:rPr>
              <a:t>Gap</a:t>
            </a:r>
          </a:p>
          <a:p>
            <a:pPr lvl="2"/>
            <a:r>
              <a:rPr lang="en-US" sz="1534" dirty="0" smtClean="0">
                <a:sym typeface="Wingdings" pitchFamily="2" charset="2"/>
              </a:rPr>
              <a:t>Getting close to requirements on single edge sensor</a:t>
            </a:r>
            <a:endParaRPr lang="en-US" sz="1534" dirty="0"/>
          </a:p>
          <a:p>
            <a:r>
              <a:rPr lang="en-US" sz="2133" dirty="0"/>
              <a:t>Metrology system configuration design using telescope models </a:t>
            </a:r>
            <a:r>
              <a:rPr lang="en-US" sz="2133" dirty="0">
                <a:sym typeface="Wingdings" panose="05000000000000000000" pitchFamily="2" charset="2"/>
              </a:rPr>
              <a:t> next slide</a:t>
            </a:r>
            <a:endParaRPr lang="en-US" sz="2133" dirty="0"/>
          </a:p>
        </p:txBody>
      </p:sp>
      <p:sp>
        <p:nvSpPr>
          <p:cNvPr id="3" name="Title 2">
            <a:extLst>
              <a:ext uri="{FF2B5EF4-FFF2-40B4-BE49-F238E27FC236}">
                <a16:creationId xmlns:a16="http://schemas.microsoft.com/office/drawing/2014/main" id="{C5EC2EDF-C32C-E3A5-484F-4100C7EDE776}"/>
              </a:ext>
            </a:extLst>
          </p:cNvPr>
          <p:cNvSpPr>
            <a:spLocks noGrp="1"/>
          </p:cNvSpPr>
          <p:nvPr>
            <p:ph type="ctrTitle"/>
          </p:nvPr>
        </p:nvSpPr>
        <p:spPr/>
        <p:txBody>
          <a:bodyPr/>
          <a:lstStyle/>
          <a:p>
            <a:r>
              <a:rPr lang="en-US" dirty="0"/>
              <a:t>What We’ve Been Up To</a:t>
            </a:r>
          </a:p>
        </p:txBody>
      </p:sp>
      <p:sp>
        <p:nvSpPr>
          <p:cNvPr id="6" name="Slide Number Placeholder 5">
            <a:extLst>
              <a:ext uri="{FF2B5EF4-FFF2-40B4-BE49-F238E27FC236}">
                <a16:creationId xmlns:a16="http://schemas.microsoft.com/office/drawing/2014/main" id="{8DAA345E-45CE-0D56-ECCB-2C50B6BA7A02}"/>
              </a:ext>
            </a:extLst>
          </p:cNvPr>
          <p:cNvSpPr>
            <a:spLocks noGrp="1"/>
          </p:cNvSpPr>
          <p:nvPr>
            <p:ph type="sldNum" sz="quarter" idx="20"/>
          </p:nvPr>
        </p:nvSpPr>
        <p:spPr/>
        <p:txBody>
          <a:bodyPr/>
          <a:lstStyle/>
          <a:p>
            <a:fld id="{95819BC3-7E48-734B-B255-F05E5B733943}" type="slidenum">
              <a:rPr lang="en-US" smtClean="0"/>
              <a:pPr/>
              <a:t>11</a:t>
            </a:fld>
            <a:endParaRPr lang="en-US"/>
          </a:p>
        </p:txBody>
      </p:sp>
    </p:spTree>
    <p:extLst>
      <p:ext uri="{BB962C8B-B14F-4D97-AF65-F5344CB8AC3E}">
        <p14:creationId xmlns:p14="http://schemas.microsoft.com/office/powerpoint/2010/main" val="1543615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0397B0-FFAB-0703-7115-4278752B426F}"/>
              </a:ext>
            </a:extLst>
          </p:cNvPr>
          <p:cNvPicPr>
            <a:picLocks noChangeAspect="1"/>
          </p:cNvPicPr>
          <p:nvPr/>
        </p:nvPicPr>
        <p:blipFill rotWithShape="1">
          <a:blip r:embed="rId2">
            <a:extLst>
              <a:ext uri="{28A0092B-C50C-407E-A947-70E740481C1C}">
                <a14:useLocalDpi xmlns:a14="http://schemas.microsoft.com/office/drawing/2010/main" val="0"/>
              </a:ext>
            </a:extLst>
          </a:blip>
          <a:srcRect l="6422" t="16325" r="5793" b="6412"/>
          <a:stretch/>
        </p:blipFill>
        <p:spPr>
          <a:xfrm rot="17919093">
            <a:off x="565953" y="2490861"/>
            <a:ext cx="3895313" cy="2986471"/>
          </a:xfrm>
          <a:prstGeom prst="rect">
            <a:avLst/>
          </a:prstGeom>
        </p:spPr>
      </p:pic>
      <p:sp>
        <p:nvSpPr>
          <p:cNvPr id="3" name="Title 2">
            <a:extLst>
              <a:ext uri="{FF2B5EF4-FFF2-40B4-BE49-F238E27FC236}">
                <a16:creationId xmlns:a16="http://schemas.microsoft.com/office/drawing/2014/main" id="{B53788EF-1D1A-789E-28A9-B5AC198E928C}"/>
              </a:ext>
            </a:extLst>
          </p:cNvPr>
          <p:cNvSpPr>
            <a:spLocks noGrp="1"/>
          </p:cNvSpPr>
          <p:nvPr>
            <p:ph type="title"/>
          </p:nvPr>
        </p:nvSpPr>
        <p:spPr>
          <a:xfrm>
            <a:off x="315686" y="-146504"/>
            <a:ext cx="10515600" cy="1325563"/>
          </a:xfrm>
        </p:spPr>
        <p:txBody>
          <a:bodyPr>
            <a:normAutofit/>
          </a:bodyPr>
          <a:lstStyle/>
          <a:p>
            <a:r>
              <a:rPr lang="en-US" sz="3600" dirty="0"/>
              <a:t>Telescope MET Example: Hex Segmentation</a:t>
            </a:r>
          </a:p>
        </p:txBody>
      </p:sp>
      <p:sp>
        <p:nvSpPr>
          <p:cNvPr id="4" name="Date Placeholder 3">
            <a:extLst>
              <a:ext uri="{FF2B5EF4-FFF2-40B4-BE49-F238E27FC236}">
                <a16:creationId xmlns:a16="http://schemas.microsoft.com/office/drawing/2014/main" id="{3594700D-9E75-98A1-7957-1F34C421A174}"/>
              </a:ext>
            </a:extLst>
          </p:cNvPr>
          <p:cNvSpPr>
            <a:spLocks noGrp="1"/>
          </p:cNvSpPr>
          <p:nvPr>
            <p:ph type="dt" sz="half" idx="21"/>
          </p:nvPr>
        </p:nvSpPr>
        <p:spPr/>
        <p:txBody>
          <a:bodyPr/>
          <a:lstStyle/>
          <a:p>
            <a:endParaRPr lang="en-US"/>
          </a:p>
        </p:txBody>
      </p:sp>
      <p:sp>
        <p:nvSpPr>
          <p:cNvPr id="5" name="Footer Placeholder 4">
            <a:extLst>
              <a:ext uri="{FF2B5EF4-FFF2-40B4-BE49-F238E27FC236}">
                <a16:creationId xmlns:a16="http://schemas.microsoft.com/office/drawing/2014/main" id="{14E37B45-1735-80E0-8A58-7F4D106F3A07}"/>
              </a:ext>
            </a:extLst>
          </p:cNvPr>
          <p:cNvSpPr>
            <a:spLocks noGrp="1"/>
          </p:cNvSpPr>
          <p:nvPr>
            <p:ph type="ftr" sz="quarter" idx="22"/>
          </p:nvPr>
        </p:nvSpPr>
        <p:spPr/>
        <p:txBody>
          <a:bodyPr/>
          <a:lstStyle/>
          <a:p>
            <a:endParaRPr lang="en-US"/>
          </a:p>
        </p:txBody>
      </p:sp>
      <p:sp>
        <p:nvSpPr>
          <p:cNvPr id="6" name="Slide Number Placeholder 5">
            <a:extLst>
              <a:ext uri="{FF2B5EF4-FFF2-40B4-BE49-F238E27FC236}">
                <a16:creationId xmlns:a16="http://schemas.microsoft.com/office/drawing/2014/main" id="{82CA05C2-EF63-AD39-B23D-691CFF3733F6}"/>
              </a:ext>
            </a:extLst>
          </p:cNvPr>
          <p:cNvSpPr>
            <a:spLocks noGrp="1"/>
          </p:cNvSpPr>
          <p:nvPr>
            <p:ph type="sldNum" sz="quarter" idx="23"/>
          </p:nvPr>
        </p:nvSpPr>
        <p:spPr/>
        <p:txBody>
          <a:bodyPr/>
          <a:lstStyle/>
          <a:p>
            <a:fld id="{95819BC3-7E48-734B-B255-F05E5B733943}" type="slidenum">
              <a:rPr lang="en-US" smtClean="0"/>
              <a:pPr/>
              <a:t>12</a:t>
            </a:fld>
            <a:endParaRPr lang="en-US"/>
          </a:p>
        </p:txBody>
      </p:sp>
      <p:sp>
        <p:nvSpPr>
          <p:cNvPr id="11" name="TextBox 10">
            <a:extLst>
              <a:ext uri="{FF2B5EF4-FFF2-40B4-BE49-F238E27FC236}">
                <a16:creationId xmlns:a16="http://schemas.microsoft.com/office/drawing/2014/main" id="{D541F146-BD48-EF42-C27C-EEEE9B6348C8}"/>
              </a:ext>
            </a:extLst>
          </p:cNvPr>
          <p:cNvSpPr txBox="1"/>
          <p:nvPr/>
        </p:nvSpPr>
        <p:spPr>
          <a:xfrm>
            <a:off x="458588" y="1119517"/>
            <a:ext cx="4380325" cy="984885"/>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LUVOIR B Primary Truss Metrology Model </a:t>
            </a:r>
          </a:p>
          <a:p>
            <a:r>
              <a:rPr lang="en-US" sz="1400" b="1" dirty="0">
                <a:solidFill>
                  <a:srgbClr val="C00000"/>
                </a:solidFill>
                <a:latin typeface="Arial" panose="020B0604020202020204" pitchFamily="34" charset="0"/>
                <a:cs typeface="Arial" panose="020B0604020202020204" pitchFamily="34" charset="0"/>
              </a:rPr>
              <a:t>55 PM segments</a:t>
            </a:r>
            <a:r>
              <a:rPr lang="en-US" sz="1400" b="1" dirty="0">
                <a:latin typeface="Arial" panose="020B0604020202020204" pitchFamily="34" charset="0"/>
                <a:cs typeface="Arial" panose="020B0604020202020204" pitchFamily="34" charset="0"/>
              </a:rPr>
              <a:t>, 6 BL per segment, 6 CC locations near m2. Shown: metrology beams on all segments</a:t>
            </a:r>
          </a:p>
        </p:txBody>
      </p:sp>
      <p:sp>
        <p:nvSpPr>
          <p:cNvPr id="17" name="TextBox 16">
            <a:extLst>
              <a:ext uri="{FF2B5EF4-FFF2-40B4-BE49-F238E27FC236}">
                <a16:creationId xmlns:a16="http://schemas.microsoft.com/office/drawing/2014/main" id="{2742FD22-41E8-DB0C-BDBE-DE2408FA6900}"/>
              </a:ext>
            </a:extLst>
          </p:cNvPr>
          <p:cNvSpPr txBox="1"/>
          <p:nvPr/>
        </p:nvSpPr>
        <p:spPr>
          <a:xfrm>
            <a:off x="4562276" y="2006182"/>
            <a:ext cx="3978867" cy="3989618"/>
          </a:xfrm>
          <a:prstGeom prst="rect">
            <a:avLst/>
          </a:prstGeom>
          <a:noFill/>
        </p:spPr>
        <p:txBody>
          <a:bodyPr wrap="square" rtlCol="0">
            <a:spAutoFit/>
          </a:bodyPr>
          <a:lstStyle/>
          <a:p>
            <a:r>
              <a:rPr lang="en-US" sz="1333" b="1" dirty="0"/>
              <a:t>Edge Sensors were added between each pair of adjacent segments, 2 per edge. Each sensor measures 3 DOF: </a:t>
            </a:r>
          </a:p>
          <a:p>
            <a:pPr marL="228594" indent="-228594">
              <a:buFont typeface="Arial" panose="020B0604020202020204" pitchFamily="34" charset="0"/>
              <a:buChar char="•"/>
            </a:pPr>
            <a:r>
              <a:rPr lang="en-US" sz="1333" b="1" dirty="0"/>
              <a:t>Segment-to-segment edge piston</a:t>
            </a:r>
          </a:p>
          <a:p>
            <a:pPr marL="228594" indent="-228594">
              <a:buFont typeface="Arial" panose="020B0604020202020204" pitchFamily="34" charset="0"/>
              <a:buChar char="•"/>
            </a:pPr>
            <a:r>
              <a:rPr lang="en-US" sz="1333" b="1" dirty="0"/>
              <a:t>Segment gap </a:t>
            </a:r>
          </a:p>
          <a:p>
            <a:pPr marL="228594" indent="-228594">
              <a:buFont typeface="Arial" panose="020B0604020202020204" pitchFamily="34" charset="0"/>
              <a:buChar char="•"/>
            </a:pPr>
            <a:r>
              <a:rPr lang="en-US" sz="1333" b="1" dirty="0"/>
              <a:t>Segment shear</a:t>
            </a:r>
          </a:p>
          <a:p>
            <a:endParaRPr lang="en-US" sz="1333" b="1" dirty="0"/>
          </a:p>
          <a:p>
            <a:r>
              <a:rPr lang="en-US" sz="1333" b="1" dirty="0"/>
              <a:t>Sensor accuracy does not need to be 1-10 pm in each DOF, though it does in the piston DOF</a:t>
            </a:r>
          </a:p>
          <a:p>
            <a:endParaRPr lang="en-US" sz="1333" b="1" dirty="0"/>
          </a:p>
          <a:p>
            <a:r>
              <a:rPr lang="en-US" sz="1333" b="1" dirty="0"/>
              <a:t>Configurations are compared using a “wavefront error multiplier” (WEM) metric: the sensor error-to-wavefront error sensitivity </a:t>
            </a:r>
          </a:p>
          <a:p>
            <a:pPr marL="228594" indent="-228594">
              <a:buFont typeface="Arial" panose="020B0604020202020204" pitchFamily="34" charset="0"/>
              <a:buChar char="•"/>
            </a:pPr>
            <a:r>
              <a:rPr lang="en-US" sz="1333" b="1" dirty="0"/>
              <a:t>MET-only WEM is 4.9</a:t>
            </a:r>
          </a:p>
          <a:p>
            <a:pPr lvl="1"/>
            <a:r>
              <a:rPr lang="en-US" sz="1333" b="1" dirty="0">
                <a:sym typeface="Wingdings" panose="05000000000000000000" pitchFamily="2" charset="2"/>
              </a:rPr>
              <a:t> </a:t>
            </a:r>
            <a:r>
              <a:rPr lang="en-US" sz="1333" b="1" dirty="0">
                <a:sym typeface="Symbol" panose="05050102010706020507" pitchFamily="18" charset="2"/>
              </a:rPr>
              <a:t></a:t>
            </a:r>
            <a:r>
              <a:rPr lang="en-US" sz="1333" b="1" baseline="-25000" dirty="0">
                <a:sym typeface="Symbol" panose="05050102010706020507" pitchFamily="18" charset="2"/>
              </a:rPr>
              <a:t>MET</a:t>
            </a:r>
            <a:r>
              <a:rPr lang="en-US" sz="1333" b="1" dirty="0">
                <a:sym typeface="Symbol" panose="05050102010706020507" pitchFamily="18" charset="2"/>
              </a:rPr>
              <a:t> &lt; 2 pm for 10 pm WFE</a:t>
            </a:r>
            <a:endParaRPr lang="en-US" sz="1333" b="1" dirty="0"/>
          </a:p>
          <a:p>
            <a:pPr marL="228594" indent="-228594">
              <a:buFont typeface="Arial" panose="020B0604020202020204" pitchFamily="34" charset="0"/>
              <a:buChar char="•"/>
            </a:pPr>
            <a:r>
              <a:rPr lang="en-US" sz="1333" b="1" dirty="0"/>
              <a:t>Hybrid MET-Edge Sensor WEM is 2.19</a:t>
            </a:r>
          </a:p>
          <a:p>
            <a:pPr lvl="1"/>
            <a:r>
              <a:rPr lang="en-US" sz="1333" b="1" dirty="0">
                <a:sym typeface="Wingdings" panose="05000000000000000000" pitchFamily="2" charset="2"/>
              </a:rPr>
              <a:t> </a:t>
            </a:r>
            <a:r>
              <a:rPr lang="en-US" sz="1333" b="1" dirty="0">
                <a:sym typeface="Symbol" panose="05050102010706020507" pitchFamily="18" charset="2"/>
              </a:rPr>
              <a:t></a:t>
            </a:r>
            <a:r>
              <a:rPr lang="en-US" sz="1333" b="1" baseline="-25000" dirty="0">
                <a:sym typeface="Symbol" panose="05050102010706020507" pitchFamily="18" charset="2"/>
              </a:rPr>
              <a:t>MET</a:t>
            </a:r>
            <a:r>
              <a:rPr lang="en-US" sz="1333" b="1" dirty="0">
                <a:sym typeface="Symbol" panose="05050102010706020507" pitchFamily="18" charset="2"/>
              </a:rPr>
              <a:t> &lt; 5 pm for 10 pm WFE</a:t>
            </a:r>
            <a:endParaRPr lang="en-US" sz="1333" b="1" dirty="0"/>
          </a:p>
          <a:p>
            <a:pPr marL="228594" indent="-228594">
              <a:buFont typeface="Arial" panose="020B0604020202020204" pitchFamily="34" charset="0"/>
              <a:buChar char="•"/>
            </a:pPr>
            <a:r>
              <a:rPr lang="en-US" sz="1333" b="1" dirty="0"/>
              <a:t>Edge Sensor-only configuration does not observe the SM and PM together</a:t>
            </a:r>
          </a:p>
        </p:txBody>
      </p:sp>
      <p:grpSp>
        <p:nvGrpSpPr>
          <p:cNvPr id="24" name="Group 23">
            <a:extLst>
              <a:ext uri="{FF2B5EF4-FFF2-40B4-BE49-F238E27FC236}">
                <a16:creationId xmlns:a16="http://schemas.microsoft.com/office/drawing/2014/main" id="{183EFDEB-1199-C427-5736-5899E46FAF02}"/>
              </a:ext>
            </a:extLst>
          </p:cNvPr>
          <p:cNvGrpSpPr/>
          <p:nvPr/>
        </p:nvGrpSpPr>
        <p:grpSpPr>
          <a:xfrm>
            <a:off x="8418029" y="427097"/>
            <a:ext cx="3496655" cy="6238069"/>
            <a:chOff x="6364391" y="-62051"/>
            <a:chExt cx="2694098" cy="4806300"/>
          </a:xfrm>
        </p:grpSpPr>
        <p:sp>
          <p:nvSpPr>
            <p:cNvPr id="19" name="TextBox 18">
              <a:extLst>
                <a:ext uri="{FF2B5EF4-FFF2-40B4-BE49-F238E27FC236}">
                  <a16:creationId xmlns:a16="http://schemas.microsoft.com/office/drawing/2014/main" id="{DD1548CB-6B50-B9D6-A29E-278E93BDEB2F}"/>
                </a:ext>
              </a:extLst>
            </p:cNvPr>
            <p:cNvSpPr txBox="1"/>
            <p:nvPr/>
          </p:nvSpPr>
          <p:spPr>
            <a:xfrm>
              <a:off x="6364391" y="-62051"/>
              <a:ext cx="2694098" cy="545263"/>
            </a:xfrm>
            <a:prstGeom prst="rect">
              <a:avLst/>
            </a:prstGeom>
            <a:noFill/>
          </p:spPr>
          <p:txBody>
            <a:bodyPr wrap="square">
              <a:spAutoFit/>
            </a:bodyPr>
            <a:lstStyle/>
            <a:p>
              <a:pPr algn="ctr"/>
              <a:r>
                <a:rPr lang="en-US" sz="1333" b="1" dirty="0">
                  <a:solidFill>
                    <a:srgbClr val="002060"/>
                  </a:solidFill>
                  <a:latin typeface="Arial" panose="020B0604020202020204" pitchFamily="34" charset="0"/>
                  <a:cs typeface="Arial" panose="020B0604020202020204" pitchFamily="34" charset="0"/>
                </a:rPr>
                <a:t>Hybrid configuration, with ES on all 55 segments, and Laser Met on 12 segments</a:t>
              </a:r>
            </a:p>
          </p:txBody>
        </p:sp>
        <p:sp>
          <p:nvSpPr>
            <p:cNvPr id="20" name="TextBox 19">
              <a:extLst>
                <a:ext uri="{FF2B5EF4-FFF2-40B4-BE49-F238E27FC236}">
                  <a16:creationId xmlns:a16="http://schemas.microsoft.com/office/drawing/2014/main" id="{F0FAAA72-5FCE-3E19-EE97-BD99B472F9BF}"/>
                </a:ext>
              </a:extLst>
            </p:cNvPr>
            <p:cNvSpPr txBox="1"/>
            <p:nvPr/>
          </p:nvSpPr>
          <p:spPr>
            <a:xfrm>
              <a:off x="6459248" y="2321329"/>
              <a:ext cx="2278932" cy="355703"/>
            </a:xfrm>
            <a:prstGeom prst="rect">
              <a:avLst/>
            </a:prstGeom>
            <a:noFill/>
          </p:spPr>
          <p:txBody>
            <a:bodyPr wrap="square">
              <a:spAutoFit/>
            </a:bodyPr>
            <a:lstStyle/>
            <a:p>
              <a:pPr algn="ctr"/>
              <a:r>
                <a:rPr lang="en-US" sz="1200" b="1" dirty="0">
                  <a:solidFill>
                    <a:srgbClr val="C00000"/>
                  </a:solidFill>
                  <a:latin typeface="Arial" panose="020B0604020202020204" pitchFamily="34" charset="0"/>
                  <a:cs typeface="Arial" panose="020B0604020202020204" pitchFamily="34" charset="0"/>
                </a:rPr>
                <a:t>Average Wavefront Error Multiplier (WEM) = 2.19</a:t>
              </a:r>
            </a:p>
          </p:txBody>
        </p:sp>
        <p:sp>
          <p:nvSpPr>
            <p:cNvPr id="23" name="TextBox 22">
              <a:extLst>
                <a:ext uri="{FF2B5EF4-FFF2-40B4-BE49-F238E27FC236}">
                  <a16:creationId xmlns:a16="http://schemas.microsoft.com/office/drawing/2014/main" id="{7AD74104-4FB5-050A-809E-B38002949EEF}"/>
                </a:ext>
              </a:extLst>
            </p:cNvPr>
            <p:cNvSpPr txBox="1"/>
            <p:nvPr/>
          </p:nvSpPr>
          <p:spPr>
            <a:xfrm>
              <a:off x="6503081" y="4357027"/>
              <a:ext cx="2386919" cy="387222"/>
            </a:xfrm>
            <a:prstGeom prst="rect">
              <a:avLst/>
            </a:prstGeom>
            <a:noFill/>
          </p:spPr>
          <p:txBody>
            <a:bodyPr wrap="square">
              <a:spAutoFit/>
            </a:bodyPr>
            <a:lstStyle/>
            <a:p>
              <a:pPr algn="ctr"/>
              <a:r>
                <a:rPr lang="en-US" sz="1333" b="1" dirty="0">
                  <a:solidFill>
                    <a:srgbClr val="002060"/>
                  </a:solidFill>
                  <a:latin typeface="Arial" panose="020B0604020202020204" pitchFamily="34" charset="0"/>
                  <a:cs typeface="Arial" panose="020B0604020202020204" pitchFamily="34" charset="0"/>
                </a:rPr>
                <a:t>Weak eigen-modes of the hybrid sensor configuration</a:t>
              </a:r>
            </a:p>
          </p:txBody>
        </p:sp>
      </p:grpSp>
      <p:sp>
        <p:nvSpPr>
          <p:cNvPr id="27" name="Content Placeholder 9">
            <a:extLst>
              <a:ext uri="{FF2B5EF4-FFF2-40B4-BE49-F238E27FC236}">
                <a16:creationId xmlns:a16="http://schemas.microsoft.com/office/drawing/2014/main" id="{8FD9C955-FF3A-B121-B1B6-63E3BD649C95}"/>
              </a:ext>
            </a:extLst>
          </p:cNvPr>
          <p:cNvSpPr txBox="1">
            <a:spLocks/>
          </p:cNvSpPr>
          <p:nvPr/>
        </p:nvSpPr>
        <p:spPr>
          <a:xfrm>
            <a:off x="872343" y="5961119"/>
            <a:ext cx="2422627" cy="373252"/>
          </a:xfrm>
          <a:prstGeom prst="rect">
            <a:avLst/>
          </a:prstGeom>
          <a:solidFill>
            <a:srgbClr val="FFEF91"/>
          </a:solidFill>
        </p:spPr>
        <p:txBody>
          <a:bodyPr vert="horz" lIns="121920" tIns="60960" rIns="121920" bIns="60960" rtlCol="0">
            <a:noAutofit/>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i="1" dirty="0">
                <a:solidFill>
                  <a:schemeClr val="accent3"/>
                </a:solidFill>
              </a:rPr>
              <a:t>Analysis by John Lou</a:t>
            </a:r>
          </a:p>
        </p:txBody>
      </p:sp>
      <p:pic>
        <p:nvPicPr>
          <p:cNvPr id="7" name="Picture 6">
            <a:extLst>
              <a:ext uri="{FF2B5EF4-FFF2-40B4-BE49-F238E27FC236}">
                <a16:creationId xmlns:a16="http://schemas.microsoft.com/office/drawing/2014/main" id="{3BD09E0C-22AD-B37E-FFF3-F849A83B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30" t="6699" r="8804" b="6449"/>
          <a:stretch/>
        </p:blipFill>
        <p:spPr>
          <a:xfrm>
            <a:off x="8595638" y="4047631"/>
            <a:ext cx="2848820" cy="2091539"/>
          </a:xfrm>
          <a:prstGeom prst="rect">
            <a:avLst/>
          </a:prstGeom>
        </p:spPr>
      </p:pic>
      <p:pic>
        <p:nvPicPr>
          <p:cNvPr id="9" name="Picture 8">
            <a:extLst>
              <a:ext uri="{FF2B5EF4-FFF2-40B4-BE49-F238E27FC236}">
                <a16:creationId xmlns:a16="http://schemas.microsoft.com/office/drawing/2014/main" id="{5D24865D-CB30-ED84-C1E1-8BBBC8DD12C7}"/>
              </a:ext>
            </a:extLst>
          </p:cNvPr>
          <p:cNvPicPr>
            <a:picLocks noChangeAspect="1"/>
          </p:cNvPicPr>
          <p:nvPr/>
        </p:nvPicPr>
        <p:blipFill rotWithShape="1">
          <a:blip r:embed="rId4">
            <a:extLst>
              <a:ext uri="{28A0092B-C50C-407E-A947-70E740481C1C}">
                <a14:useLocalDpi xmlns:a14="http://schemas.microsoft.com/office/drawing/2010/main" val="0"/>
              </a:ext>
            </a:extLst>
          </a:blip>
          <a:srcRect l="12128" t="6498" r="8225" b="10559"/>
          <a:stretch/>
        </p:blipFill>
        <p:spPr>
          <a:xfrm>
            <a:off x="8635444" y="876841"/>
            <a:ext cx="3097969" cy="2698776"/>
          </a:xfrm>
          <a:prstGeom prst="rect">
            <a:avLst/>
          </a:prstGeom>
        </p:spPr>
      </p:pic>
    </p:spTree>
    <p:extLst>
      <p:ext uri="{BB962C8B-B14F-4D97-AF65-F5344CB8AC3E}">
        <p14:creationId xmlns:p14="http://schemas.microsoft.com/office/powerpoint/2010/main" val="2911964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E68A5D6-56B1-7526-5AB0-1754EF894EFD}"/>
              </a:ext>
            </a:extLst>
          </p:cNvPr>
          <p:cNvGrpSpPr/>
          <p:nvPr/>
        </p:nvGrpSpPr>
        <p:grpSpPr>
          <a:xfrm>
            <a:off x="267156" y="2135515"/>
            <a:ext cx="3976729" cy="3761149"/>
            <a:chOff x="2191629" y="1628078"/>
            <a:chExt cx="4853983" cy="4590846"/>
          </a:xfrm>
        </p:grpSpPr>
        <p:pic>
          <p:nvPicPr>
            <p:cNvPr id="13" name="Picture 12">
              <a:extLst>
                <a:ext uri="{FF2B5EF4-FFF2-40B4-BE49-F238E27FC236}">
                  <a16:creationId xmlns:a16="http://schemas.microsoft.com/office/drawing/2014/main" id="{DD9A17A8-496A-2124-A026-72EFADD7B1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95" t="6346" r="7263" b="7603"/>
            <a:stretch/>
          </p:blipFill>
          <p:spPr>
            <a:xfrm>
              <a:off x="2191629" y="1628078"/>
              <a:ext cx="4853983" cy="4590846"/>
            </a:xfrm>
            <a:prstGeom prst="rect">
              <a:avLst/>
            </a:prstGeom>
          </p:spPr>
        </p:pic>
        <p:sp>
          <p:nvSpPr>
            <p:cNvPr id="14" name="TextBox 13">
              <a:extLst>
                <a:ext uri="{FF2B5EF4-FFF2-40B4-BE49-F238E27FC236}">
                  <a16:creationId xmlns:a16="http://schemas.microsoft.com/office/drawing/2014/main" id="{7D406483-C6F4-D54B-7E6A-410CDF75774D}"/>
                </a:ext>
              </a:extLst>
            </p:cNvPr>
            <p:cNvSpPr txBox="1"/>
            <p:nvPr/>
          </p:nvSpPr>
          <p:spPr>
            <a:xfrm rot="21180000">
              <a:off x="5437085" y="5874008"/>
              <a:ext cx="844619" cy="287936"/>
            </a:xfrm>
            <a:prstGeom prst="rect">
              <a:avLst/>
            </a:prstGeom>
            <a:noFill/>
          </p:spPr>
          <p:txBody>
            <a:bodyPr wrap="square" rtlCol="0">
              <a:spAutoFit/>
            </a:bodyPr>
            <a:lstStyle/>
            <a:p>
              <a:r>
                <a:rPr lang="en-US" sz="933" dirty="0"/>
                <a:t>mm</a:t>
              </a:r>
            </a:p>
          </p:txBody>
        </p:sp>
        <p:sp>
          <p:nvSpPr>
            <p:cNvPr id="15" name="TextBox 14">
              <a:extLst>
                <a:ext uri="{FF2B5EF4-FFF2-40B4-BE49-F238E27FC236}">
                  <a16:creationId xmlns:a16="http://schemas.microsoft.com/office/drawing/2014/main" id="{E9055741-F752-2FB4-BB6D-E3E2FB1B8D6A}"/>
                </a:ext>
              </a:extLst>
            </p:cNvPr>
            <p:cNvSpPr txBox="1"/>
            <p:nvPr/>
          </p:nvSpPr>
          <p:spPr>
            <a:xfrm rot="2326025" flipH="1">
              <a:off x="2590634" y="5492199"/>
              <a:ext cx="679373" cy="287936"/>
            </a:xfrm>
            <a:prstGeom prst="rect">
              <a:avLst/>
            </a:prstGeom>
            <a:noFill/>
          </p:spPr>
          <p:txBody>
            <a:bodyPr wrap="square" rtlCol="0">
              <a:spAutoFit/>
            </a:bodyPr>
            <a:lstStyle/>
            <a:p>
              <a:r>
                <a:rPr lang="en-US" sz="933" dirty="0"/>
                <a:t>mm</a:t>
              </a:r>
            </a:p>
          </p:txBody>
        </p:sp>
      </p:grpSp>
      <p:sp>
        <p:nvSpPr>
          <p:cNvPr id="3" name="Title 2">
            <a:extLst>
              <a:ext uri="{FF2B5EF4-FFF2-40B4-BE49-F238E27FC236}">
                <a16:creationId xmlns:a16="http://schemas.microsoft.com/office/drawing/2014/main" id="{B53788EF-1D1A-789E-28A9-B5AC198E928C}"/>
              </a:ext>
            </a:extLst>
          </p:cNvPr>
          <p:cNvSpPr>
            <a:spLocks noGrp="1"/>
          </p:cNvSpPr>
          <p:nvPr>
            <p:ph type="title"/>
          </p:nvPr>
        </p:nvSpPr>
        <p:spPr>
          <a:xfrm>
            <a:off x="348343" y="-146997"/>
            <a:ext cx="10515600" cy="1325563"/>
          </a:xfrm>
        </p:spPr>
        <p:txBody>
          <a:bodyPr/>
          <a:lstStyle/>
          <a:p>
            <a:r>
              <a:rPr lang="en-US" dirty="0"/>
              <a:t>Telescope MET Example: Keystone</a:t>
            </a:r>
          </a:p>
        </p:txBody>
      </p:sp>
      <p:sp>
        <p:nvSpPr>
          <p:cNvPr id="10" name="Content Placeholder 9">
            <a:extLst>
              <a:ext uri="{FF2B5EF4-FFF2-40B4-BE49-F238E27FC236}">
                <a16:creationId xmlns:a16="http://schemas.microsoft.com/office/drawing/2014/main" id="{5E4426B5-A191-E691-A39E-1B3119D0832D}"/>
              </a:ext>
            </a:extLst>
          </p:cNvPr>
          <p:cNvSpPr>
            <a:spLocks noGrp="1"/>
          </p:cNvSpPr>
          <p:nvPr>
            <p:ph sz="quarter" idx="20"/>
          </p:nvPr>
        </p:nvSpPr>
        <p:spPr>
          <a:xfrm>
            <a:off x="4117811" y="4537445"/>
            <a:ext cx="4330623" cy="1579520"/>
          </a:xfrm>
        </p:spPr>
        <p:txBody>
          <a:bodyPr/>
          <a:lstStyle/>
          <a:p>
            <a:pPr marL="234945" indent="-234945"/>
            <a:r>
              <a:rPr lang="en-US" sz="1600" dirty="0"/>
              <a:t>In this example, the sensor error-to-wavefront error (WFE) multiplier (WEM) is 2, for PM-to-SM control</a:t>
            </a:r>
          </a:p>
          <a:p>
            <a:pPr marL="234945" indent="-234945"/>
            <a:r>
              <a:rPr lang="en-US" sz="1600" dirty="0"/>
              <a:t>This implies ~5 pm sensor error per sensor measurement will lead to  ~&lt;10 pm WFE contribution</a:t>
            </a:r>
          </a:p>
        </p:txBody>
      </p:sp>
      <p:sp>
        <p:nvSpPr>
          <p:cNvPr id="4" name="Date Placeholder 3">
            <a:extLst>
              <a:ext uri="{FF2B5EF4-FFF2-40B4-BE49-F238E27FC236}">
                <a16:creationId xmlns:a16="http://schemas.microsoft.com/office/drawing/2014/main" id="{3594700D-9E75-98A1-7957-1F34C421A174}"/>
              </a:ext>
            </a:extLst>
          </p:cNvPr>
          <p:cNvSpPr>
            <a:spLocks noGrp="1"/>
          </p:cNvSpPr>
          <p:nvPr>
            <p:ph type="dt" sz="half" idx="21"/>
          </p:nvPr>
        </p:nvSpPr>
        <p:spPr/>
        <p:txBody>
          <a:bodyPr/>
          <a:lstStyle/>
          <a:p>
            <a:endParaRPr lang="en-US"/>
          </a:p>
        </p:txBody>
      </p:sp>
      <p:sp>
        <p:nvSpPr>
          <p:cNvPr id="5" name="Footer Placeholder 4">
            <a:extLst>
              <a:ext uri="{FF2B5EF4-FFF2-40B4-BE49-F238E27FC236}">
                <a16:creationId xmlns:a16="http://schemas.microsoft.com/office/drawing/2014/main" id="{14E37B45-1735-80E0-8A58-7F4D106F3A07}"/>
              </a:ext>
            </a:extLst>
          </p:cNvPr>
          <p:cNvSpPr>
            <a:spLocks noGrp="1"/>
          </p:cNvSpPr>
          <p:nvPr>
            <p:ph type="ftr" sz="quarter" idx="22"/>
          </p:nvPr>
        </p:nvSpPr>
        <p:spPr/>
        <p:txBody>
          <a:bodyPr/>
          <a:lstStyle/>
          <a:p>
            <a:endParaRPr lang="en-US"/>
          </a:p>
        </p:txBody>
      </p:sp>
      <p:sp>
        <p:nvSpPr>
          <p:cNvPr id="6" name="Slide Number Placeholder 5">
            <a:extLst>
              <a:ext uri="{FF2B5EF4-FFF2-40B4-BE49-F238E27FC236}">
                <a16:creationId xmlns:a16="http://schemas.microsoft.com/office/drawing/2014/main" id="{82CA05C2-EF63-AD39-B23D-691CFF3733F6}"/>
              </a:ext>
            </a:extLst>
          </p:cNvPr>
          <p:cNvSpPr>
            <a:spLocks noGrp="1"/>
          </p:cNvSpPr>
          <p:nvPr>
            <p:ph type="sldNum" sz="quarter" idx="23"/>
          </p:nvPr>
        </p:nvSpPr>
        <p:spPr/>
        <p:txBody>
          <a:bodyPr/>
          <a:lstStyle/>
          <a:p>
            <a:fld id="{95819BC3-7E48-734B-B255-F05E5B733943}" type="slidenum">
              <a:rPr lang="en-US" smtClean="0"/>
              <a:pPr/>
              <a:t>13</a:t>
            </a:fld>
            <a:endParaRPr lang="en-US"/>
          </a:p>
        </p:txBody>
      </p:sp>
      <p:sp>
        <p:nvSpPr>
          <p:cNvPr id="11" name="TextBox 10">
            <a:extLst>
              <a:ext uri="{FF2B5EF4-FFF2-40B4-BE49-F238E27FC236}">
                <a16:creationId xmlns:a16="http://schemas.microsoft.com/office/drawing/2014/main" id="{D541F146-BD48-EF42-C27C-EEEE9B6348C8}"/>
              </a:ext>
            </a:extLst>
          </p:cNvPr>
          <p:cNvSpPr txBox="1"/>
          <p:nvPr/>
        </p:nvSpPr>
        <p:spPr>
          <a:xfrm>
            <a:off x="79452" y="1016001"/>
            <a:ext cx="4380325" cy="1200329"/>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6MST Primary Truss Metrology Model </a:t>
            </a:r>
          </a:p>
          <a:p>
            <a:r>
              <a:rPr lang="en-US" sz="1400" b="1" dirty="0">
                <a:solidFill>
                  <a:srgbClr val="C00000"/>
                </a:solidFill>
                <a:latin typeface="Arial" panose="020B0604020202020204" pitchFamily="34" charset="0"/>
                <a:cs typeface="Arial" panose="020B0604020202020204" pitchFamily="34" charset="0"/>
              </a:rPr>
              <a:t>19 PM segments</a:t>
            </a:r>
            <a:r>
              <a:rPr lang="en-US" sz="1400" b="1" dirty="0">
                <a:latin typeface="Arial" panose="020B0604020202020204" pitchFamily="34" charset="0"/>
                <a:cs typeface="Arial" panose="020B0604020202020204" pitchFamily="34" charset="0"/>
              </a:rPr>
              <a:t>, 6 BL on each segment, 12 CC locations near m2. Shown: metrology beams on central segment; one segment on inner ring; one segment on outer ring</a:t>
            </a:r>
          </a:p>
        </p:txBody>
      </p:sp>
      <p:pic>
        <p:nvPicPr>
          <p:cNvPr id="16" name="Picture 15" descr="A picture containing diagram, circle, line&#10;&#10;Description automatically generated">
            <a:extLst>
              <a:ext uri="{FF2B5EF4-FFF2-40B4-BE49-F238E27FC236}">
                <a16:creationId xmlns:a16="http://schemas.microsoft.com/office/drawing/2014/main" id="{A514828F-C86A-7D8E-F944-829C0663BA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15" t="21969" r="7906" b="22483"/>
          <a:stretch/>
        </p:blipFill>
        <p:spPr>
          <a:xfrm>
            <a:off x="4117811" y="1999080"/>
            <a:ext cx="4073133" cy="2490376"/>
          </a:xfrm>
          <a:prstGeom prst="rect">
            <a:avLst/>
          </a:prstGeom>
        </p:spPr>
      </p:pic>
      <p:sp>
        <p:nvSpPr>
          <p:cNvPr id="17" name="TextBox 16">
            <a:extLst>
              <a:ext uri="{FF2B5EF4-FFF2-40B4-BE49-F238E27FC236}">
                <a16:creationId xmlns:a16="http://schemas.microsoft.com/office/drawing/2014/main" id="{2742FD22-41E8-DB0C-BDBE-DE2408FA6900}"/>
              </a:ext>
            </a:extLst>
          </p:cNvPr>
          <p:cNvSpPr txBox="1"/>
          <p:nvPr/>
        </p:nvSpPr>
        <p:spPr>
          <a:xfrm>
            <a:off x="4706886" y="1180906"/>
            <a:ext cx="3618997" cy="912814"/>
          </a:xfrm>
          <a:prstGeom prst="rect">
            <a:avLst/>
          </a:prstGeom>
          <a:noFill/>
        </p:spPr>
        <p:txBody>
          <a:bodyPr wrap="square" rtlCol="0">
            <a:spAutoFit/>
          </a:bodyPr>
          <a:lstStyle/>
          <a:p>
            <a:r>
              <a:rPr lang="en-US" sz="1333" b="1" dirty="0">
                <a:solidFill>
                  <a:srgbClr val="002060"/>
                </a:solidFill>
              </a:rPr>
              <a:t>Edge Sensor </a:t>
            </a:r>
            <a:r>
              <a:rPr lang="en-US" sz="1333" b="1" i="1" dirty="0">
                <a:solidFill>
                  <a:srgbClr val="C00000"/>
                </a:solidFill>
              </a:rPr>
              <a:t>local coordinate frames</a:t>
            </a:r>
          </a:p>
          <a:p>
            <a:r>
              <a:rPr lang="en-US" sz="1333" b="1" dirty="0">
                <a:solidFill>
                  <a:srgbClr val="002060"/>
                </a:solidFill>
              </a:rPr>
              <a:t>generated at each sensing spot. Each sensor measures segment-to-segment edge piston, gap and shear</a:t>
            </a:r>
          </a:p>
        </p:txBody>
      </p:sp>
      <p:grpSp>
        <p:nvGrpSpPr>
          <p:cNvPr id="24" name="Group 23">
            <a:extLst>
              <a:ext uri="{FF2B5EF4-FFF2-40B4-BE49-F238E27FC236}">
                <a16:creationId xmlns:a16="http://schemas.microsoft.com/office/drawing/2014/main" id="{183EFDEB-1199-C427-5736-5899E46FAF02}"/>
              </a:ext>
            </a:extLst>
          </p:cNvPr>
          <p:cNvGrpSpPr/>
          <p:nvPr/>
        </p:nvGrpSpPr>
        <p:grpSpPr>
          <a:xfrm>
            <a:off x="8418027" y="427097"/>
            <a:ext cx="3545765" cy="6238069"/>
            <a:chOff x="6364391" y="-62051"/>
            <a:chExt cx="2731937" cy="4806300"/>
          </a:xfrm>
        </p:grpSpPr>
        <p:pic>
          <p:nvPicPr>
            <p:cNvPr id="18" name="Picture 17" descr="A picture containing colorfulness, circle, screenshot&#10;&#10;Description automatically generated">
              <a:extLst>
                <a:ext uri="{FF2B5EF4-FFF2-40B4-BE49-F238E27FC236}">
                  <a16:creationId xmlns:a16="http://schemas.microsoft.com/office/drawing/2014/main" id="{3EB0A78C-2F9A-F22F-687D-B0D76B2A9E7C}"/>
                </a:ext>
              </a:extLst>
            </p:cNvPr>
            <p:cNvPicPr>
              <a:picLocks noChangeAspect="1"/>
            </p:cNvPicPr>
            <p:nvPr/>
          </p:nvPicPr>
          <p:blipFill rotWithShape="1">
            <a:blip r:embed="rId4">
              <a:extLst>
                <a:ext uri="{28A0092B-C50C-407E-A947-70E740481C1C}">
                  <a14:useLocalDpi xmlns:a14="http://schemas.microsoft.com/office/drawing/2010/main" val="0"/>
                </a:ext>
              </a:extLst>
            </a:blip>
            <a:srcRect l="10283" t="5414" r="7381" b="9554"/>
            <a:stretch/>
          </p:blipFill>
          <p:spPr>
            <a:xfrm>
              <a:off x="6459248" y="319618"/>
              <a:ext cx="2637080" cy="2036092"/>
            </a:xfrm>
            <a:prstGeom prst="rect">
              <a:avLst/>
            </a:prstGeom>
          </p:spPr>
        </p:pic>
        <p:sp>
          <p:nvSpPr>
            <p:cNvPr id="19" name="TextBox 18">
              <a:extLst>
                <a:ext uri="{FF2B5EF4-FFF2-40B4-BE49-F238E27FC236}">
                  <a16:creationId xmlns:a16="http://schemas.microsoft.com/office/drawing/2014/main" id="{DD1548CB-6B50-B9D6-A29E-278E93BDEB2F}"/>
                </a:ext>
              </a:extLst>
            </p:cNvPr>
            <p:cNvSpPr txBox="1"/>
            <p:nvPr/>
          </p:nvSpPr>
          <p:spPr>
            <a:xfrm>
              <a:off x="6364391" y="-62051"/>
              <a:ext cx="2694098" cy="387222"/>
            </a:xfrm>
            <a:prstGeom prst="rect">
              <a:avLst/>
            </a:prstGeom>
            <a:noFill/>
          </p:spPr>
          <p:txBody>
            <a:bodyPr wrap="square">
              <a:spAutoFit/>
            </a:bodyPr>
            <a:lstStyle/>
            <a:p>
              <a:pPr algn="ctr"/>
              <a:r>
                <a:rPr lang="en-US" sz="1333" b="1" dirty="0">
                  <a:solidFill>
                    <a:srgbClr val="002060"/>
                  </a:solidFill>
                  <a:latin typeface="Arial" panose="020B0604020202020204" pitchFamily="34" charset="0"/>
                  <a:cs typeface="Arial" panose="020B0604020202020204" pitchFamily="34" charset="0"/>
                </a:rPr>
                <a:t>Hybrid configuration, with ES on all 19 segments, and Laser Met on 9 segments</a:t>
              </a:r>
            </a:p>
          </p:txBody>
        </p:sp>
        <p:sp>
          <p:nvSpPr>
            <p:cNvPr id="20" name="TextBox 19">
              <a:extLst>
                <a:ext uri="{FF2B5EF4-FFF2-40B4-BE49-F238E27FC236}">
                  <a16:creationId xmlns:a16="http://schemas.microsoft.com/office/drawing/2014/main" id="{F0FAAA72-5FCE-3E19-EE97-BD99B472F9BF}"/>
                </a:ext>
              </a:extLst>
            </p:cNvPr>
            <p:cNvSpPr txBox="1"/>
            <p:nvPr/>
          </p:nvSpPr>
          <p:spPr>
            <a:xfrm>
              <a:off x="6459248" y="2321329"/>
              <a:ext cx="2278932" cy="355703"/>
            </a:xfrm>
            <a:prstGeom prst="rect">
              <a:avLst/>
            </a:prstGeom>
            <a:noFill/>
          </p:spPr>
          <p:txBody>
            <a:bodyPr wrap="square">
              <a:spAutoFit/>
            </a:bodyPr>
            <a:lstStyle/>
            <a:p>
              <a:pPr algn="ctr"/>
              <a:r>
                <a:rPr lang="en-US" sz="1200" b="1" dirty="0">
                  <a:solidFill>
                    <a:srgbClr val="C00000"/>
                  </a:solidFill>
                  <a:latin typeface="Arial" panose="020B0604020202020204" pitchFamily="34" charset="0"/>
                  <a:cs typeface="Arial" panose="020B0604020202020204" pitchFamily="34" charset="0"/>
                </a:rPr>
                <a:t>Average Wavefront Error Multiplier (WEM) = 2.0</a:t>
              </a:r>
            </a:p>
          </p:txBody>
        </p:sp>
        <p:pic>
          <p:nvPicPr>
            <p:cNvPr id="22" name="Picture 21" descr="A picture containing screenshot, colorfulness, graphics, yellow&#10;&#10;Description automatically generated">
              <a:extLst>
                <a:ext uri="{FF2B5EF4-FFF2-40B4-BE49-F238E27FC236}">
                  <a16:creationId xmlns:a16="http://schemas.microsoft.com/office/drawing/2014/main" id="{7DDC44E6-AC16-A21D-44B6-3B2DE8A6FF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176" t="6191" r="7648" b="36609"/>
            <a:stretch/>
          </p:blipFill>
          <p:spPr>
            <a:xfrm>
              <a:off x="6400691" y="2737379"/>
              <a:ext cx="2599241" cy="1616042"/>
            </a:xfrm>
            <a:prstGeom prst="rect">
              <a:avLst/>
            </a:prstGeom>
          </p:spPr>
        </p:pic>
        <p:sp>
          <p:nvSpPr>
            <p:cNvPr id="23" name="TextBox 22">
              <a:extLst>
                <a:ext uri="{FF2B5EF4-FFF2-40B4-BE49-F238E27FC236}">
                  <a16:creationId xmlns:a16="http://schemas.microsoft.com/office/drawing/2014/main" id="{7AD74104-4FB5-050A-809E-B38002949EEF}"/>
                </a:ext>
              </a:extLst>
            </p:cNvPr>
            <p:cNvSpPr txBox="1"/>
            <p:nvPr/>
          </p:nvSpPr>
          <p:spPr>
            <a:xfrm>
              <a:off x="6503081" y="4357027"/>
              <a:ext cx="2386919" cy="387222"/>
            </a:xfrm>
            <a:prstGeom prst="rect">
              <a:avLst/>
            </a:prstGeom>
            <a:noFill/>
          </p:spPr>
          <p:txBody>
            <a:bodyPr wrap="square">
              <a:spAutoFit/>
            </a:bodyPr>
            <a:lstStyle/>
            <a:p>
              <a:pPr algn="ctr"/>
              <a:r>
                <a:rPr lang="en-US" sz="1333" b="1" dirty="0">
                  <a:solidFill>
                    <a:srgbClr val="002060"/>
                  </a:solidFill>
                  <a:latin typeface="Arial" panose="020B0604020202020204" pitchFamily="34" charset="0"/>
                  <a:cs typeface="Arial" panose="020B0604020202020204" pitchFamily="34" charset="0"/>
                </a:rPr>
                <a:t>Weak eigen-modes of the hybrid sensor configuration</a:t>
              </a:r>
            </a:p>
          </p:txBody>
        </p:sp>
      </p:grpSp>
      <p:sp>
        <p:nvSpPr>
          <p:cNvPr id="27" name="Content Placeholder 9">
            <a:extLst>
              <a:ext uri="{FF2B5EF4-FFF2-40B4-BE49-F238E27FC236}">
                <a16:creationId xmlns:a16="http://schemas.microsoft.com/office/drawing/2014/main" id="{8FD9C955-FF3A-B121-B1B6-63E3BD649C95}"/>
              </a:ext>
            </a:extLst>
          </p:cNvPr>
          <p:cNvSpPr txBox="1">
            <a:spLocks/>
          </p:cNvSpPr>
          <p:nvPr/>
        </p:nvSpPr>
        <p:spPr>
          <a:xfrm>
            <a:off x="872343" y="5961119"/>
            <a:ext cx="2422627" cy="373252"/>
          </a:xfrm>
          <a:prstGeom prst="rect">
            <a:avLst/>
          </a:prstGeom>
          <a:solidFill>
            <a:srgbClr val="FFEF91"/>
          </a:solidFill>
        </p:spPr>
        <p:txBody>
          <a:bodyPr vert="horz" lIns="121920" tIns="60960" rIns="121920" bIns="60960" rtlCol="0">
            <a:noAutofit/>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i="1" dirty="0">
                <a:solidFill>
                  <a:schemeClr val="accent3"/>
                </a:solidFill>
              </a:rPr>
              <a:t>Analysis by John Lou</a:t>
            </a:r>
          </a:p>
        </p:txBody>
      </p:sp>
    </p:spTree>
    <p:extLst>
      <p:ext uri="{BB962C8B-B14F-4D97-AF65-F5344CB8AC3E}">
        <p14:creationId xmlns:p14="http://schemas.microsoft.com/office/powerpoint/2010/main" val="2949980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58B224-A4F5-4F30-9757-E1BC4CFD10DA}"/>
              </a:ext>
            </a:extLst>
          </p:cNvPr>
          <p:cNvSpPr>
            <a:spLocks noGrp="1"/>
          </p:cNvSpPr>
          <p:nvPr>
            <p:ph type="body" sz="quarter" idx="17"/>
          </p:nvPr>
        </p:nvSpPr>
        <p:spPr/>
        <p:txBody>
          <a:bodyPr>
            <a:normAutofit fontScale="92500" lnSpcReduction="20000"/>
          </a:bodyPr>
          <a:lstStyle/>
          <a:p>
            <a:r>
              <a:rPr lang="en-US" dirty="0"/>
              <a:t>Keck on-sky Zernike WF sensing is providing a new mode for segment phasing</a:t>
            </a:r>
          </a:p>
          <a:p>
            <a:pPr lvl="1"/>
            <a:r>
              <a:rPr lang="en-US" dirty="0"/>
              <a:t>With work, could be useful for demonstrating functionality for HWO</a:t>
            </a:r>
          </a:p>
          <a:p>
            <a:r>
              <a:rPr lang="en-US" dirty="0"/>
              <a:t>Results using ZWFS on DST are encouraging</a:t>
            </a:r>
          </a:p>
          <a:p>
            <a:pPr lvl="1"/>
            <a:r>
              <a:rPr lang="en-US" dirty="0"/>
              <a:t>Demonstrated pm sensitivity – but very long integrations are required</a:t>
            </a:r>
          </a:p>
          <a:p>
            <a:r>
              <a:rPr lang="en-US" dirty="0"/>
              <a:t>Model and error budget validation on CGI has developed important new practices</a:t>
            </a:r>
          </a:p>
          <a:p>
            <a:pPr lvl="1"/>
            <a:r>
              <a:rPr lang="en-US" dirty="0"/>
              <a:t>Analytic and computational models used and validated</a:t>
            </a:r>
          </a:p>
          <a:p>
            <a:pPr lvl="1"/>
            <a:r>
              <a:rPr lang="en-US" dirty="0"/>
              <a:t>Excellent references – Krist, Nemati, Kern on CGI, and Coyle for HWO</a:t>
            </a:r>
          </a:p>
          <a:p>
            <a:pPr lvl="1"/>
            <a:r>
              <a:rPr lang="en-US" dirty="0"/>
              <a:t>Most useful approach uses e2e computational models, with MUFs to match measured performance</a:t>
            </a:r>
          </a:p>
          <a:p>
            <a:r>
              <a:rPr lang="en-US" dirty="0"/>
              <a:t>Lessons from OBWFS modeling </a:t>
            </a:r>
          </a:p>
          <a:p>
            <a:pPr lvl="1"/>
            <a:r>
              <a:rPr lang="en-US" dirty="0"/>
              <a:t>Controlling the full electric field (WF and amplitude) using 2 DMs provides better performance than controlling WF only</a:t>
            </a:r>
          </a:p>
          <a:p>
            <a:pPr lvl="1"/>
            <a:r>
              <a:rPr lang="en-US" dirty="0"/>
              <a:t>An internal light source can be used for high spatial frequency, high BW stabilization of the back end, using both DMs</a:t>
            </a:r>
          </a:p>
          <a:p>
            <a:pPr lvl="1"/>
            <a:r>
              <a:rPr lang="en-US" dirty="0"/>
              <a:t>Together with the telescope control, this offers a path for end-to-end active stabilization</a:t>
            </a:r>
          </a:p>
          <a:p>
            <a:r>
              <a:rPr lang="en-US" dirty="0"/>
              <a:t>PSF estimation and subtraction using WF sensing could be very powerful</a:t>
            </a:r>
          </a:p>
          <a:p>
            <a:r>
              <a:rPr lang="en-US" dirty="0"/>
              <a:t>Out-of-Field WFS, using a separate camera – Alden’s talk today!</a:t>
            </a:r>
          </a:p>
        </p:txBody>
      </p:sp>
      <p:sp>
        <p:nvSpPr>
          <p:cNvPr id="3" name="Title 2">
            <a:extLst>
              <a:ext uri="{FF2B5EF4-FFF2-40B4-BE49-F238E27FC236}">
                <a16:creationId xmlns:a16="http://schemas.microsoft.com/office/drawing/2014/main" id="{C5EC2EDF-C32C-E3A5-484F-4100C7EDE776}"/>
              </a:ext>
            </a:extLst>
          </p:cNvPr>
          <p:cNvSpPr>
            <a:spLocks noGrp="1"/>
          </p:cNvSpPr>
          <p:nvPr>
            <p:ph type="ctrTitle"/>
          </p:nvPr>
        </p:nvSpPr>
        <p:spPr/>
        <p:txBody>
          <a:bodyPr/>
          <a:lstStyle/>
          <a:p>
            <a:r>
              <a:rPr lang="en-US" dirty="0"/>
              <a:t>On the coronagraph side…</a:t>
            </a:r>
          </a:p>
        </p:txBody>
      </p:sp>
    </p:spTree>
    <p:extLst>
      <p:ext uri="{BB962C8B-B14F-4D97-AF65-F5344CB8AC3E}">
        <p14:creationId xmlns:p14="http://schemas.microsoft.com/office/powerpoint/2010/main" val="198730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EBF8DE-5474-D800-5D30-CF29D6EFE443}"/>
              </a:ext>
            </a:extLst>
          </p:cNvPr>
          <p:cNvSpPr>
            <a:spLocks noGrp="1"/>
          </p:cNvSpPr>
          <p:nvPr>
            <p:ph type="ctrTitle"/>
          </p:nvPr>
        </p:nvSpPr>
        <p:spPr>
          <a:xfrm>
            <a:off x="1353259" y="194382"/>
            <a:ext cx="11457615" cy="627149"/>
          </a:xfrm>
        </p:spPr>
        <p:txBody>
          <a:bodyPr/>
          <a:lstStyle/>
          <a:p>
            <a:r>
              <a:rPr lang="en-US" dirty="0" smtClean="0"/>
              <a:t>Example: Coronagraph </a:t>
            </a:r>
            <a:r>
              <a:rPr lang="en-US" dirty="0"/>
              <a:t>+ Out-of-Band WF Sensor (OBWFS)</a:t>
            </a:r>
          </a:p>
        </p:txBody>
      </p:sp>
      <p:pic>
        <p:nvPicPr>
          <p:cNvPr id="5" name="Picture 4">
            <a:extLst>
              <a:ext uri="{FF2B5EF4-FFF2-40B4-BE49-F238E27FC236}">
                <a16:creationId xmlns:a16="http://schemas.microsoft.com/office/drawing/2014/main" id="{49BC11D4-8BD4-79B3-0883-F313B5B33892}"/>
              </a:ext>
            </a:extLst>
          </p:cNvPr>
          <p:cNvPicPr>
            <a:picLocks noChangeAspect="1"/>
          </p:cNvPicPr>
          <p:nvPr/>
        </p:nvPicPr>
        <p:blipFill>
          <a:blip r:embed="rId2"/>
          <a:stretch>
            <a:fillRect/>
          </a:stretch>
        </p:blipFill>
        <p:spPr>
          <a:xfrm>
            <a:off x="87228" y="1042249"/>
            <a:ext cx="5787637" cy="5340559"/>
          </a:xfrm>
          <a:prstGeom prst="rect">
            <a:avLst/>
          </a:prstGeom>
        </p:spPr>
      </p:pic>
      <p:pic>
        <p:nvPicPr>
          <p:cNvPr id="22" name="Picture 21">
            <a:extLst>
              <a:ext uri="{FF2B5EF4-FFF2-40B4-BE49-F238E27FC236}">
                <a16:creationId xmlns:a16="http://schemas.microsoft.com/office/drawing/2014/main" id="{ED67EB47-0761-58B8-375F-41A59915506F}"/>
              </a:ext>
            </a:extLst>
          </p:cNvPr>
          <p:cNvPicPr>
            <a:picLocks noChangeAspect="1"/>
          </p:cNvPicPr>
          <p:nvPr/>
        </p:nvPicPr>
        <p:blipFill>
          <a:blip r:embed="rId3"/>
          <a:stretch>
            <a:fillRect/>
          </a:stretch>
        </p:blipFill>
        <p:spPr>
          <a:xfrm>
            <a:off x="5987388" y="1042247"/>
            <a:ext cx="6029857" cy="5340559"/>
          </a:xfrm>
          <a:prstGeom prst="rect">
            <a:avLst/>
          </a:prstGeom>
        </p:spPr>
      </p:pic>
      <p:sp>
        <p:nvSpPr>
          <p:cNvPr id="24" name="TextBox 23">
            <a:extLst>
              <a:ext uri="{FF2B5EF4-FFF2-40B4-BE49-F238E27FC236}">
                <a16:creationId xmlns:a16="http://schemas.microsoft.com/office/drawing/2014/main" id="{70FDCD75-7827-F4D8-DFC4-88D20D193956}"/>
              </a:ext>
            </a:extLst>
          </p:cNvPr>
          <p:cNvSpPr txBox="1"/>
          <p:nvPr/>
        </p:nvSpPr>
        <p:spPr>
          <a:xfrm>
            <a:off x="6475292" y="4379463"/>
            <a:ext cx="3013265" cy="1343701"/>
          </a:xfrm>
          <a:prstGeom prst="rect">
            <a:avLst/>
          </a:prstGeom>
          <a:noFill/>
        </p:spPr>
        <p:txBody>
          <a:bodyPr wrap="square" rtlCol="0">
            <a:spAutoFit/>
          </a:bodyPr>
          <a:lstStyle/>
          <a:p>
            <a:pPr marL="228594" indent="-228594" defTabSz="1219170">
              <a:buFont typeface="Arial" panose="020B0604020202020204" pitchFamily="34" charset="0"/>
              <a:buChar char="•"/>
            </a:pPr>
            <a:r>
              <a:rPr lang="en-US" sz="1333" dirty="0">
                <a:solidFill>
                  <a:srgbClr val="FFC000">
                    <a:lumMod val="40000"/>
                    <a:lumOff val="60000"/>
                  </a:srgbClr>
                </a:solidFill>
                <a:latin typeface="Calibri" panose="020F0502020204030204"/>
              </a:rPr>
              <a:t>Out-of-Band WF sensors can measure the full complex field at the Coronagraph entrance pupil, and drive both DM1 and DM2, for best contrast control</a:t>
            </a:r>
          </a:p>
          <a:p>
            <a:pPr defTabSz="1219170"/>
            <a:endParaRPr lang="en-US" sz="1467" dirty="0">
              <a:solidFill>
                <a:srgbClr val="FFFF00"/>
              </a:solidFill>
              <a:latin typeface="Calibri" panose="020F0502020204030204"/>
            </a:endParaRPr>
          </a:p>
        </p:txBody>
      </p:sp>
    </p:spTree>
    <p:extLst>
      <p:ext uri="{BB962C8B-B14F-4D97-AF65-F5344CB8AC3E}">
        <p14:creationId xmlns:p14="http://schemas.microsoft.com/office/powerpoint/2010/main" val="2408446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CBAF5B-5738-8C2D-9013-6717E2264D1C}"/>
              </a:ext>
            </a:extLst>
          </p:cNvPr>
          <p:cNvSpPr>
            <a:spLocks noGrp="1"/>
          </p:cNvSpPr>
          <p:nvPr>
            <p:ph type="body" sz="quarter" idx="17"/>
          </p:nvPr>
        </p:nvSpPr>
        <p:spPr>
          <a:xfrm>
            <a:off x="323270" y="1731617"/>
            <a:ext cx="6365668" cy="4558804"/>
          </a:xfrm>
        </p:spPr>
        <p:txBody>
          <a:bodyPr/>
          <a:lstStyle/>
          <a:p>
            <a:r>
              <a:rPr lang="en-US" dirty="0"/>
              <a:t>Starting with 30 nm WFE, the coronagraph digs a dark hole, with 20% bandwidth at 500 nm wavelength</a:t>
            </a:r>
          </a:p>
          <a:p>
            <a:endParaRPr lang="en-US" dirty="0"/>
          </a:p>
          <a:p>
            <a:endParaRPr lang="en-US" dirty="0"/>
          </a:p>
          <a:p>
            <a:endParaRPr lang="en-US" dirty="0"/>
          </a:p>
          <a:p>
            <a:r>
              <a:rPr lang="en-US" dirty="0"/>
              <a:t>The resulting amplitude and phase are measured at 1500 nm wavelength – and become the control targets for OBWFSC</a:t>
            </a:r>
          </a:p>
        </p:txBody>
      </p:sp>
      <p:sp>
        <p:nvSpPr>
          <p:cNvPr id="3" name="Title 2">
            <a:extLst>
              <a:ext uri="{FF2B5EF4-FFF2-40B4-BE49-F238E27FC236}">
                <a16:creationId xmlns:a16="http://schemas.microsoft.com/office/drawing/2014/main" id="{1C7277ED-B937-0BE4-4BD0-18EDD7E6ED7E}"/>
              </a:ext>
            </a:extLst>
          </p:cNvPr>
          <p:cNvSpPr>
            <a:spLocks noGrp="1"/>
          </p:cNvSpPr>
          <p:nvPr>
            <p:ph type="ctrTitle"/>
          </p:nvPr>
        </p:nvSpPr>
        <p:spPr/>
        <p:txBody>
          <a:bodyPr/>
          <a:lstStyle/>
          <a:p>
            <a:r>
              <a:rPr lang="en-US" dirty="0" smtClean="0"/>
              <a:t>Example: Stabilizing </a:t>
            </a:r>
            <a:r>
              <a:rPr lang="en-US" dirty="0"/>
              <a:t>Coronagraph Contrast, Using </a:t>
            </a:r>
            <a:br>
              <a:rPr lang="en-US" dirty="0"/>
            </a:br>
            <a:r>
              <a:rPr lang="en-US" dirty="0"/>
              <a:t>Out-of-Band WF Control</a:t>
            </a:r>
          </a:p>
        </p:txBody>
      </p:sp>
      <p:sp>
        <p:nvSpPr>
          <p:cNvPr id="4" name="Date Placeholder 3">
            <a:extLst>
              <a:ext uri="{FF2B5EF4-FFF2-40B4-BE49-F238E27FC236}">
                <a16:creationId xmlns:a16="http://schemas.microsoft.com/office/drawing/2014/main" id="{87AE2FB3-AA82-5ED8-2A0D-26DB8A1FD92E}"/>
              </a:ext>
            </a:extLst>
          </p:cNvPr>
          <p:cNvSpPr>
            <a:spLocks noGrp="1"/>
          </p:cNvSpPr>
          <p:nvPr>
            <p:ph type="dt" sz="half" idx="18"/>
          </p:nvPr>
        </p:nvSpPr>
        <p:spPr/>
        <p:txBody>
          <a:bodyPr/>
          <a:lstStyle/>
          <a:p>
            <a:endParaRPr lang="en-US"/>
          </a:p>
        </p:txBody>
      </p:sp>
      <p:sp>
        <p:nvSpPr>
          <p:cNvPr id="5" name="Footer Placeholder 4">
            <a:extLst>
              <a:ext uri="{FF2B5EF4-FFF2-40B4-BE49-F238E27FC236}">
                <a16:creationId xmlns:a16="http://schemas.microsoft.com/office/drawing/2014/main" id="{F9D78011-38D1-2243-0364-1B40F7735EDB}"/>
              </a:ext>
            </a:extLst>
          </p:cNvPr>
          <p:cNvSpPr>
            <a:spLocks noGrp="1"/>
          </p:cNvSpPr>
          <p:nvPr>
            <p:ph type="ftr" sz="quarter" idx="19"/>
          </p:nvPr>
        </p:nvSpPr>
        <p:spPr/>
        <p:txBody>
          <a:bodyPr/>
          <a:lstStyle/>
          <a:p>
            <a:endParaRPr lang="en-US"/>
          </a:p>
        </p:txBody>
      </p:sp>
      <p:sp>
        <p:nvSpPr>
          <p:cNvPr id="6" name="Slide Number Placeholder 5">
            <a:extLst>
              <a:ext uri="{FF2B5EF4-FFF2-40B4-BE49-F238E27FC236}">
                <a16:creationId xmlns:a16="http://schemas.microsoft.com/office/drawing/2014/main" id="{1AE217B7-06DA-C711-0497-80C0E460F4AC}"/>
              </a:ext>
            </a:extLst>
          </p:cNvPr>
          <p:cNvSpPr>
            <a:spLocks noGrp="1"/>
          </p:cNvSpPr>
          <p:nvPr>
            <p:ph type="sldNum" sz="quarter" idx="20"/>
          </p:nvPr>
        </p:nvSpPr>
        <p:spPr/>
        <p:txBody>
          <a:bodyPr/>
          <a:lstStyle/>
          <a:p>
            <a:fld id="{95819BC3-7E48-734B-B255-F05E5B733943}" type="slidenum">
              <a:rPr lang="en-US" smtClean="0"/>
              <a:pPr/>
              <a:t>16</a:t>
            </a:fld>
            <a:endParaRPr lang="en-US"/>
          </a:p>
        </p:txBody>
      </p:sp>
      <p:pic>
        <p:nvPicPr>
          <p:cNvPr id="7" name="Picture 6">
            <a:extLst>
              <a:ext uri="{FF2B5EF4-FFF2-40B4-BE49-F238E27FC236}">
                <a16:creationId xmlns:a16="http://schemas.microsoft.com/office/drawing/2014/main" id="{E80FB436-1C7F-B3B8-4A0C-B3719A0CD1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37" r="11535"/>
          <a:stretch/>
        </p:blipFill>
        <p:spPr>
          <a:xfrm>
            <a:off x="6493780" y="1015709"/>
            <a:ext cx="2762523" cy="2447473"/>
          </a:xfrm>
          <a:prstGeom prst="rect">
            <a:avLst/>
          </a:prstGeom>
        </p:spPr>
      </p:pic>
      <p:pic>
        <p:nvPicPr>
          <p:cNvPr id="8" name="Picture 7">
            <a:extLst>
              <a:ext uri="{FF2B5EF4-FFF2-40B4-BE49-F238E27FC236}">
                <a16:creationId xmlns:a16="http://schemas.microsoft.com/office/drawing/2014/main" id="{DFE24433-A35A-3F50-773B-B945A57EFF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96" r="10443"/>
          <a:stretch/>
        </p:blipFill>
        <p:spPr>
          <a:xfrm>
            <a:off x="9256303" y="992360"/>
            <a:ext cx="2762523" cy="2470821"/>
          </a:xfrm>
          <a:prstGeom prst="rect">
            <a:avLst/>
          </a:prstGeom>
        </p:spPr>
      </p:pic>
      <p:pic>
        <p:nvPicPr>
          <p:cNvPr id="11" name="Picture 10">
            <a:extLst>
              <a:ext uri="{FF2B5EF4-FFF2-40B4-BE49-F238E27FC236}">
                <a16:creationId xmlns:a16="http://schemas.microsoft.com/office/drawing/2014/main" id="{F7741D82-C8DE-B12C-11C0-501993B8B4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138" t="2441" r="11108" b="5204"/>
          <a:stretch/>
        </p:blipFill>
        <p:spPr>
          <a:xfrm>
            <a:off x="9346788" y="3817876"/>
            <a:ext cx="2672037" cy="2474976"/>
          </a:xfrm>
          <a:prstGeom prst="rect">
            <a:avLst/>
          </a:prstGeom>
        </p:spPr>
      </p:pic>
      <p:pic>
        <p:nvPicPr>
          <p:cNvPr id="12" name="Picture 11">
            <a:extLst>
              <a:ext uri="{FF2B5EF4-FFF2-40B4-BE49-F238E27FC236}">
                <a16:creationId xmlns:a16="http://schemas.microsoft.com/office/drawing/2014/main" id="{FF7F7224-DFB6-9EA8-30CD-F4B0D095BF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412" t="2510" r="12732" b="5136"/>
          <a:stretch/>
        </p:blipFill>
        <p:spPr>
          <a:xfrm>
            <a:off x="6688937" y="3817876"/>
            <a:ext cx="2675867" cy="2474976"/>
          </a:xfrm>
          <a:prstGeom prst="rect">
            <a:avLst/>
          </a:prstGeom>
        </p:spPr>
      </p:pic>
    </p:spTree>
    <p:extLst>
      <p:ext uri="{BB962C8B-B14F-4D97-AF65-F5344CB8AC3E}">
        <p14:creationId xmlns:p14="http://schemas.microsoft.com/office/powerpoint/2010/main" val="3159600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2DFC1F-0EE7-6C1C-DEB9-A8F06C1472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8547" y="812798"/>
            <a:ext cx="3803376" cy="2852532"/>
          </a:xfrm>
          <a:prstGeom prst="rect">
            <a:avLst/>
          </a:prstGeom>
        </p:spPr>
      </p:pic>
      <p:sp>
        <p:nvSpPr>
          <p:cNvPr id="17" name="Rectangle 16">
            <a:extLst>
              <a:ext uri="{FF2B5EF4-FFF2-40B4-BE49-F238E27FC236}">
                <a16:creationId xmlns:a16="http://schemas.microsoft.com/office/drawing/2014/main" id="{867D2916-27B6-0EA7-5B03-F2EFE11B52E5}"/>
              </a:ext>
            </a:extLst>
          </p:cNvPr>
          <p:cNvSpPr/>
          <p:nvPr/>
        </p:nvSpPr>
        <p:spPr>
          <a:xfrm>
            <a:off x="8251686" y="3275330"/>
            <a:ext cx="3472071" cy="48055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ext Placeholder 1">
            <a:extLst>
              <a:ext uri="{FF2B5EF4-FFF2-40B4-BE49-F238E27FC236}">
                <a16:creationId xmlns:a16="http://schemas.microsoft.com/office/drawing/2014/main" id="{BA292E1B-5CA0-881B-381A-80918286884E}"/>
              </a:ext>
            </a:extLst>
          </p:cNvPr>
          <p:cNvSpPr>
            <a:spLocks noGrp="1"/>
          </p:cNvSpPr>
          <p:nvPr>
            <p:ph type="body" sz="quarter" idx="17"/>
          </p:nvPr>
        </p:nvSpPr>
        <p:spPr>
          <a:xfrm>
            <a:off x="454785" y="1044545"/>
            <a:ext cx="4103964" cy="5248307"/>
          </a:xfrm>
        </p:spPr>
        <p:txBody>
          <a:bodyPr/>
          <a:lstStyle/>
          <a:p>
            <a:r>
              <a:rPr lang="en-US" dirty="0"/>
              <a:t>DM errors are injected: DM drift, or a stale go-to target, etc.</a:t>
            </a:r>
          </a:p>
          <a:p>
            <a:endParaRPr lang="en-US" dirty="0"/>
          </a:p>
          <a:p>
            <a:r>
              <a:rPr lang="en-US" dirty="0"/>
              <a:t>Then OBWFSC attempts to restore the coronagraph field, 2 cases:</a:t>
            </a:r>
          </a:p>
          <a:p>
            <a:pPr marL="868658" lvl="1" indent="-457189">
              <a:buFont typeface="+mj-lt"/>
              <a:buAutoNum type="arabicPeriod"/>
            </a:pPr>
            <a:r>
              <a:rPr lang="en-US" dirty="0"/>
              <a:t>Control using DM 1 (only) to maintain the coronagraph wavefront</a:t>
            </a:r>
          </a:p>
          <a:p>
            <a:pPr marL="868658" lvl="1" indent="-457189">
              <a:buFont typeface="+mj-lt"/>
              <a:buAutoNum type="arabicPeriod"/>
            </a:pPr>
            <a:r>
              <a:rPr lang="en-US" dirty="0"/>
              <a:t>Control using DMs 1 and 2, to maintain the coronagraph electric field</a:t>
            </a:r>
          </a:p>
          <a:p>
            <a:pPr lvl="1"/>
            <a:endParaRPr lang="en-US" dirty="0"/>
          </a:p>
          <a:p>
            <a:endParaRPr lang="en-US" dirty="0"/>
          </a:p>
        </p:txBody>
      </p:sp>
      <p:sp>
        <p:nvSpPr>
          <p:cNvPr id="3" name="Title 2">
            <a:extLst>
              <a:ext uri="{FF2B5EF4-FFF2-40B4-BE49-F238E27FC236}">
                <a16:creationId xmlns:a16="http://schemas.microsoft.com/office/drawing/2014/main" id="{A923ED38-BEC7-0411-F749-7503BD95CAF0}"/>
              </a:ext>
            </a:extLst>
          </p:cNvPr>
          <p:cNvSpPr>
            <a:spLocks noGrp="1"/>
          </p:cNvSpPr>
          <p:nvPr>
            <p:ph type="ctrTitle"/>
          </p:nvPr>
        </p:nvSpPr>
        <p:spPr/>
        <p:txBody>
          <a:bodyPr/>
          <a:lstStyle/>
          <a:p>
            <a:r>
              <a:rPr lang="en-US" dirty="0"/>
              <a:t>Two Control Methods</a:t>
            </a:r>
          </a:p>
        </p:txBody>
      </p:sp>
      <p:pic>
        <p:nvPicPr>
          <p:cNvPr id="12" name="Picture 11">
            <a:extLst>
              <a:ext uri="{FF2B5EF4-FFF2-40B4-BE49-F238E27FC236}">
                <a16:creationId xmlns:a16="http://schemas.microsoft.com/office/drawing/2014/main" id="{F7DB24DB-32B5-2C9E-C8D9-AF00B3ED6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5691" y="3956739"/>
            <a:ext cx="3108667" cy="2237131"/>
          </a:xfrm>
          <a:prstGeom prst="rect">
            <a:avLst/>
          </a:prstGeom>
        </p:spPr>
      </p:pic>
      <p:pic>
        <p:nvPicPr>
          <p:cNvPr id="13" name="Picture 12">
            <a:extLst>
              <a:ext uri="{FF2B5EF4-FFF2-40B4-BE49-F238E27FC236}">
                <a16:creationId xmlns:a16="http://schemas.microsoft.com/office/drawing/2014/main" id="{F4F9A6D7-0EE2-6E67-BB0D-2262C151EB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2615" y="3909554"/>
            <a:ext cx="3108667" cy="2331500"/>
          </a:xfrm>
          <a:prstGeom prst="rect">
            <a:avLst/>
          </a:prstGeom>
        </p:spPr>
      </p:pic>
      <p:sp>
        <p:nvSpPr>
          <p:cNvPr id="15" name="Text Placeholder 1">
            <a:extLst>
              <a:ext uri="{FF2B5EF4-FFF2-40B4-BE49-F238E27FC236}">
                <a16:creationId xmlns:a16="http://schemas.microsoft.com/office/drawing/2014/main" id="{CBE9EFC7-2780-7B86-58B1-A6F59EC0EB34}"/>
              </a:ext>
            </a:extLst>
          </p:cNvPr>
          <p:cNvSpPr txBox="1">
            <a:spLocks/>
          </p:cNvSpPr>
          <p:nvPr/>
        </p:nvSpPr>
        <p:spPr>
          <a:xfrm>
            <a:off x="8031206" y="616947"/>
            <a:ext cx="4103964" cy="5248307"/>
          </a:xfrm>
          <a:prstGeom prst="rect">
            <a:avLst/>
          </a:prstGeom>
        </p:spPr>
        <p:txBody>
          <a:bodyPr vert="horz" lIns="121920" tIns="60960" rIns="121920" bIns="60960" rtlCol="0">
            <a:normAutofit/>
          </a:bodyPr>
          <a:lstStyle>
            <a:lvl1pPr marL="172641" indent="-172641" algn="l" defTabSz="685800" rtl="0" eaLnBrk="1" latinLnBrk="0" hangingPunct="1">
              <a:spcBef>
                <a:spcPct val="20000"/>
              </a:spcBef>
              <a:buClr>
                <a:schemeClr val="bg1">
                  <a:lumMod val="50000"/>
                </a:schemeClr>
              </a:buClr>
              <a:buFont typeface="Arial" pitchFamily="34" charset="0"/>
              <a:buChar char="•"/>
              <a:defRPr sz="1800" kern="1200">
                <a:solidFill>
                  <a:schemeClr val="tx1"/>
                </a:solidFill>
                <a:latin typeface="+mn-lt"/>
                <a:ea typeface="+mn-ea"/>
                <a:cs typeface="+mn-cs"/>
              </a:defRPr>
            </a:lvl1pPr>
            <a:lvl2pPr marL="480060" indent="-171450" algn="l" defTabSz="685800" rtl="0" eaLnBrk="1" latinLnBrk="0" hangingPunct="1">
              <a:spcBef>
                <a:spcPct val="20000"/>
              </a:spcBef>
              <a:buClr>
                <a:schemeClr val="bg1">
                  <a:lumMod val="50000"/>
                </a:schemeClr>
              </a:buClr>
              <a:buFont typeface="Calibri" panose="020F0502020204030204" pitchFamily="34" charset="0"/>
              <a:buChar char="̅"/>
              <a:defRPr sz="1600" kern="1200">
                <a:solidFill>
                  <a:schemeClr val="tx1"/>
                </a:solidFill>
                <a:latin typeface="+mn-lt"/>
                <a:ea typeface="+mn-ea"/>
                <a:cs typeface="+mn-cs"/>
              </a:defRPr>
            </a:lvl2pPr>
            <a:lvl3pPr marL="754380" indent="-171450" algn="l" defTabSz="685800" rtl="0" eaLnBrk="1" latinLnBrk="0" hangingPunct="1">
              <a:spcBef>
                <a:spcPct val="20000"/>
              </a:spcBef>
              <a:buClr>
                <a:schemeClr val="bg1">
                  <a:lumMod val="50000"/>
                </a:schemeClr>
              </a:buClr>
              <a:buFont typeface="Wingdings" panose="05000000000000000000" pitchFamily="2" charset="2"/>
              <a:buChar char="§"/>
              <a:defRPr sz="1400" kern="1200">
                <a:solidFill>
                  <a:schemeClr val="tx1"/>
                </a:solidFill>
                <a:latin typeface="+mn-lt"/>
                <a:ea typeface="+mn-ea"/>
                <a:cs typeface="+mn-cs"/>
              </a:defRPr>
            </a:lvl3pPr>
            <a:lvl4pPr marL="960120" indent="-171450" algn="l" defTabSz="685800" rtl="0" eaLnBrk="1" latinLnBrk="0" hangingPunct="1">
              <a:spcBef>
                <a:spcPct val="20000"/>
              </a:spcBef>
              <a:buClr>
                <a:schemeClr val="bg1">
                  <a:lumMod val="50000"/>
                </a:schemeClr>
              </a:buClr>
              <a:buFont typeface="Wingdings" panose="05000000000000000000" pitchFamily="2" charset="2"/>
              <a:buChar char="ü"/>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bg1">
                  <a:lumMod val="50000"/>
                </a:schemeClr>
              </a:buClr>
              <a:buFont typeface="Arial" pitchFamily="34" charset="0"/>
              <a:buChar char="•"/>
              <a:defRPr sz="120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bg1">
                  <a:lumMod val="50000"/>
                </a:schemeClr>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bg1">
                  <a:lumMod val="50000"/>
                </a:schemeClr>
              </a:buClr>
              <a:buFont typeface="Arial" pitchFamily="34" charset="0"/>
              <a:buChar char="•"/>
              <a:defRPr sz="1050" kern="1200" baseline="0">
                <a:solidFill>
                  <a:schemeClr val="tx1"/>
                </a:solidFill>
                <a:latin typeface="+mn-lt"/>
                <a:ea typeface="+mn-ea"/>
                <a:cs typeface="+mn-cs"/>
              </a:defRPr>
            </a:lvl7pPr>
            <a:lvl8pPr marL="1577340" indent="-137160" algn="l" defTabSz="685800" rtl="0" eaLnBrk="1" latinLnBrk="0" hangingPunct="1">
              <a:spcBef>
                <a:spcPct val="20000"/>
              </a:spcBef>
              <a:buClr>
                <a:schemeClr val="bg1">
                  <a:lumMod val="50000"/>
                </a:schemeClr>
              </a:buClr>
              <a:buFont typeface="Arial" pitchFamily="34" charset="0"/>
              <a:buChar char="•"/>
              <a:defRPr sz="1050" kern="1200" baseline="0">
                <a:solidFill>
                  <a:schemeClr val="tx1"/>
                </a:solidFill>
                <a:latin typeface="+mn-lt"/>
                <a:ea typeface="+mn-ea"/>
                <a:cs typeface="+mn-cs"/>
              </a:defRPr>
            </a:lvl8pPr>
            <a:lvl9pPr marL="1714500" indent="-137160" algn="l" defTabSz="685800" rtl="0" eaLnBrk="1" latinLnBrk="0" hangingPunct="1">
              <a:spcBef>
                <a:spcPct val="20000"/>
              </a:spcBef>
              <a:buClr>
                <a:schemeClr val="bg1">
                  <a:lumMod val="50000"/>
                </a:schemeClr>
              </a:buClr>
              <a:buFont typeface="Arial" pitchFamily="34" charset="0"/>
              <a:buChar char="•"/>
              <a:defRPr sz="1050" kern="1200" baseline="0">
                <a:solidFill>
                  <a:schemeClr val="tx1"/>
                </a:solidFill>
                <a:latin typeface="+mn-lt"/>
                <a:ea typeface="+mn-ea"/>
                <a:cs typeface="+mn-cs"/>
              </a:defRPr>
            </a:lvl9pPr>
          </a:lstStyle>
          <a:p>
            <a:pPr lvl="1"/>
            <a:endParaRPr lang="en-US" sz="2133" dirty="0"/>
          </a:p>
          <a:p>
            <a:endParaRPr lang="en-US" sz="2400" dirty="0"/>
          </a:p>
        </p:txBody>
      </p:sp>
      <p:sp>
        <p:nvSpPr>
          <p:cNvPr id="16" name="Text Placeholder 1">
            <a:extLst>
              <a:ext uri="{FF2B5EF4-FFF2-40B4-BE49-F238E27FC236}">
                <a16:creationId xmlns:a16="http://schemas.microsoft.com/office/drawing/2014/main" id="{AC3044BA-F1E3-54C3-C309-B23976E80BBB}"/>
              </a:ext>
            </a:extLst>
          </p:cNvPr>
          <p:cNvSpPr txBox="1">
            <a:spLocks/>
          </p:cNvSpPr>
          <p:nvPr/>
        </p:nvSpPr>
        <p:spPr>
          <a:xfrm>
            <a:off x="8191287" y="812798"/>
            <a:ext cx="3625443" cy="3096756"/>
          </a:xfrm>
          <a:prstGeom prst="rect">
            <a:avLst/>
          </a:prstGeom>
        </p:spPr>
        <p:txBody>
          <a:bodyPr vert="horz" lIns="121920" tIns="60960" rIns="121920" bIns="60960" rtlCol="0">
            <a:normAutofit/>
          </a:bodyPr>
          <a:lstStyle>
            <a:lvl1pPr marL="172641" indent="-172641" algn="l" defTabSz="685800" rtl="0" eaLnBrk="1" latinLnBrk="0" hangingPunct="1">
              <a:spcBef>
                <a:spcPct val="20000"/>
              </a:spcBef>
              <a:buClr>
                <a:schemeClr val="bg1">
                  <a:lumMod val="50000"/>
                </a:schemeClr>
              </a:buClr>
              <a:buFont typeface="Arial" pitchFamily="34" charset="0"/>
              <a:buChar char="•"/>
              <a:defRPr sz="1800" kern="1200">
                <a:solidFill>
                  <a:schemeClr val="tx1"/>
                </a:solidFill>
                <a:latin typeface="+mn-lt"/>
                <a:ea typeface="+mn-ea"/>
                <a:cs typeface="+mn-cs"/>
              </a:defRPr>
            </a:lvl1pPr>
            <a:lvl2pPr marL="480060" indent="-171450" algn="l" defTabSz="685800" rtl="0" eaLnBrk="1" latinLnBrk="0" hangingPunct="1">
              <a:spcBef>
                <a:spcPct val="20000"/>
              </a:spcBef>
              <a:buClr>
                <a:schemeClr val="bg1">
                  <a:lumMod val="50000"/>
                </a:schemeClr>
              </a:buClr>
              <a:buFont typeface="Calibri" panose="020F0502020204030204" pitchFamily="34" charset="0"/>
              <a:buChar char="̅"/>
              <a:defRPr sz="1600" kern="1200">
                <a:solidFill>
                  <a:schemeClr val="tx1"/>
                </a:solidFill>
                <a:latin typeface="+mn-lt"/>
                <a:ea typeface="+mn-ea"/>
                <a:cs typeface="+mn-cs"/>
              </a:defRPr>
            </a:lvl2pPr>
            <a:lvl3pPr marL="754380" indent="-171450" algn="l" defTabSz="685800" rtl="0" eaLnBrk="1" latinLnBrk="0" hangingPunct="1">
              <a:spcBef>
                <a:spcPct val="20000"/>
              </a:spcBef>
              <a:buClr>
                <a:schemeClr val="bg1">
                  <a:lumMod val="50000"/>
                </a:schemeClr>
              </a:buClr>
              <a:buFont typeface="Wingdings" panose="05000000000000000000" pitchFamily="2" charset="2"/>
              <a:buChar char="§"/>
              <a:defRPr sz="1400" kern="1200">
                <a:solidFill>
                  <a:schemeClr val="tx1"/>
                </a:solidFill>
                <a:latin typeface="+mn-lt"/>
                <a:ea typeface="+mn-ea"/>
                <a:cs typeface="+mn-cs"/>
              </a:defRPr>
            </a:lvl3pPr>
            <a:lvl4pPr marL="960120" indent="-171450" algn="l" defTabSz="685800" rtl="0" eaLnBrk="1" latinLnBrk="0" hangingPunct="1">
              <a:spcBef>
                <a:spcPct val="20000"/>
              </a:spcBef>
              <a:buClr>
                <a:schemeClr val="bg1">
                  <a:lumMod val="50000"/>
                </a:schemeClr>
              </a:buClr>
              <a:buFont typeface="Wingdings" panose="05000000000000000000" pitchFamily="2" charset="2"/>
              <a:buChar char="ü"/>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bg1">
                  <a:lumMod val="50000"/>
                </a:schemeClr>
              </a:buClr>
              <a:buFont typeface="Arial" pitchFamily="34" charset="0"/>
              <a:buChar char="•"/>
              <a:defRPr sz="120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bg1">
                  <a:lumMod val="50000"/>
                </a:schemeClr>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bg1">
                  <a:lumMod val="50000"/>
                </a:schemeClr>
              </a:buClr>
              <a:buFont typeface="Arial" pitchFamily="34" charset="0"/>
              <a:buChar char="•"/>
              <a:defRPr sz="1050" kern="1200" baseline="0">
                <a:solidFill>
                  <a:schemeClr val="tx1"/>
                </a:solidFill>
                <a:latin typeface="+mn-lt"/>
                <a:ea typeface="+mn-ea"/>
                <a:cs typeface="+mn-cs"/>
              </a:defRPr>
            </a:lvl7pPr>
            <a:lvl8pPr marL="1577340" indent="-137160" algn="l" defTabSz="685800" rtl="0" eaLnBrk="1" latinLnBrk="0" hangingPunct="1">
              <a:spcBef>
                <a:spcPct val="20000"/>
              </a:spcBef>
              <a:buClr>
                <a:schemeClr val="bg1">
                  <a:lumMod val="50000"/>
                </a:schemeClr>
              </a:buClr>
              <a:buFont typeface="Arial" pitchFamily="34" charset="0"/>
              <a:buChar char="•"/>
              <a:defRPr sz="1050" kern="1200" baseline="0">
                <a:solidFill>
                  <a:schemeClr val="tx1"/>
                </a:solidFill>
                <a:latin typeface="+mn-lt"/>
                <a:ea typeface="+mn-ea"/>
                <a:cs typeface="+mn-cs"/>
              </a:defRPr>
            </a:lvl8pPr>
            <a:lvl9pPr marL="1714500" indent="-137160" algn="l" defTabSz="685800" rtl="0" eaLnBrk="1" latinLnBrk="0" hangingPunct="1">
              <a:spcBef>
                <a:spcPct val="20000"/>
              </a:spcBef>
              <a:buClr>
                <a:schemeClr val="bg1">
                  <a:lumMod val="50000"/>
                </a:schemeClr>
              </a:buClr>
              <a:buFont typeface="Arial" pitchFamily="34" charset="0"/>
              <a:buChar char="•"/>
              <a:defRPr sz="1050" kern="1200" baseline="0">
                <a:solidFill>
                  <a:schemeClr val="tx1"/>
                </a:solidFill>
                <a:latin typeface="+mn-lt"/>
                <a:ea typeface="+mn-ea"/>
                <a:cs typeface="+mn-cs"/>
              </a:defRPr>
            </a:lvl9pPr>
          </a:lstStyle>
          <a:p>
            <a:pPr marL="529153" lvl="1" indent="-378875">
              <a:buFont typeface="+mj-lt"/>
              <a:buAutoNum type="arabicPeriod"/>
            </a:pPr>
            <a:r>
              <a:rPr lang="en-US" sz="2133" dirty="0"/>
              <a:t>Control using DM 1 (only) does not recover full performance</a:t>
            </a:r>
          </a:p>
          <a:p>
            <a:pPr marL="529153" lvl="1" indent="-378875">
              <a:buFont typeface="+mj-lt"/>
              <a:buAutoNum type="arabicPeriod"/>
            </a:pPr>
            <a:r>
              <a:rPr lang="en-US" sz="2133" dirty="0"/>
              <a:t>Control using DMs 1 and 2 </a:t>
            </a:r>
            <a:r>
              <a:rPr lang="en-US" sz="2133" u="sng" dirty="0"/>
              <a:t>does</a:t>
            </a:r>
            <a:r>
              <a:rPr lang="en-US" sz="2133" dirty="0"/>
              <a:t> recover full performance</a:t>
            </a:r>
          </a:p>
          <a:p>
            <a:pPr marL="529153" lvl="1" indent="-378875">
              <a:buFont typeface="+mj-lt"/>
              <a:buAutoNum type="arabicPeriod"/>
            </a:pPr>
            <a:endParaRPr lang="en-US" sz="2133" dirty="0"/>
          </a:p>
          <a:p>
            <a:pPr marL="0" indent="0">
              <a:buNone/>
            </a:pPr>
            <a:r>
              <a:rPr lang="en-US" sz="2400" i="1" dirty="0">
                <a:sym typeface="Wingdings" panose="05000000000000000000" pitchFamily="2" charset="2"/>
              </a:rPr>
              <a:t> Measure the full field</a:t>
            </a:r>
            <a:endParaRPr lang="en-US" sz="2400" i="1" dirty="0"/>
          </a:p>
        </p:txBody>
      </p:sp>
      <p:sp>
        <p:nvSpPr>
          <p:cNvPr id="18" name="TextBox 17">
            <a:extLst>
              <a:ext uri="{FF2B5EF4-FFF2-40B4-BE49-F238E27FC236}">
                <a16:creationId xmlns:a16="http://schemas.microsoft.com/office/drawing/2014/main" id="{D10F4065-7295-1822-4556-89843758F471}"/>
              </a:ext>
            </a:extLst>
          </p:cNvPr>
          <p:cNvSpPr txBox="1"/>
          <p:nvPr/>
        </p:nvSpPr>
        <p:spPr>
          <a:xfrm>
            <a:off x="6540236" y="1643116"/>
            <a:ext cx="1267783" cy="338554"/>
          </a:xfrm>
          <a:prstGeom prst="rect">
            <a:avLst/>
          </a:prstGeom>
          <a:noFill/>
        </p:spPr>
        <p:txBody>
          <a:bodyPr wrap="none" rtlCol="0">
            <a:spAutoFit/>
          </a:bodyPr>
          <a:lstStyle/>
          <a:p>
            <a:r>
              <a:rPr lang="en-US" sz="1600" i="1" dirty="0"/>
              <a:t>DM 1 control</a:t>
            </a:r>
          </a:p>
        </p:txBody>
      </p:sp>
      <p:sp>
        <p:nvSpPr>
          <p:cNvPr id="19" name="Right Brace 18">
            <a:extLst>
              <a:ext uri="{FF2B5EF4-FFF2-40B4-BE49-F238E27FC236}">
                <a16:creationId xmlns:a16="http://schemas.microsoft.com/office/drawing/2014/main" id="{984A0271-1E93-CEA9-8122-708EE4D5C575}"/>
              </a:ext>
            </a:extLst>
          </p:cNvPr>
          <p:cNvSpPr/>
          <p:nvPr/>
        </p:nvSpPr>
        <p:spPr>
          <a:xfrm>
            <a:off x="6334539" y="2464904"/>
            <a:ext cx="185531" cy="627149"/>
          </a:xfrm>
          <a:prstGeom prst="rightBrac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0" name="Freeform: Shape 19">
            <a:extLst>
              <a:ext uri="{FF2B5EF4-FFF2-40B4-BE49-F238E27FC236}">
                <a16:creationId xmlns:a16="http://schemas.microsoft.com/office/drawing/2014/main" id="{5B110250-B876-B482-2321-05AE9DA36B42}"/>
              </a:ext>
            </a:extLst>
          </p:cNvPr>
          <p:cNvSpPr/>
          <p:nvPr/>
        </p:nvSpPr>
        <p:spPr>
          <a:xfrm>
            <a:off x="6520069" y="1984900"/>
            <a:ext cx="675360" cy="789221"/>
          </a:xfrm>
          <a:custGeom>
            <a:avLst/>
            <a:gdLst>
              <a:gd name="connsiteX0" fmla="*/ 0 w 506520"/>
              <a:gd name="connsiteY0" fmla="*/ 591916 h 591916"/>
              <a:gd name="connsiteX1" fmla="*/ 397565 w 506520"/>
              <a:gd name="connsiteY1" fmla="*/ 373255 h 591916"/>
              <a:gd name="connsiteX2" fmla="*/ 496957 w 506520"/>
              <a:gd name="connsiteY2" fmla="*/ 41951 h 591916"/>
              <a:gd name="connsiteX3" fmla="*/ 496957 w 506520"/>
              <a:gd name="connsiteY3" fmla="*/ 15447 h 591916"/>
            </a:gdLst>
            <a:ahLst/>
            <a:cxnLst>
              <a:cxn ang="0">
                <a:pos x="connsiteX0" y="connsiteY0"/>
              </a:cxn>
              <a:cxn ang="0">
                <a:pos x="connsiteX1" y="connsiteY1"/>
              </a:cxn>
              <a:cxn ang="0">
                <a:pos x="connsiteX2" y="connsiteY2"/>
              </a:cxn>
              <a:cxn ang="0">
                <a:pos x="connsiteX3" y="connsiteY3"/>
              </a:cxn>
            </a:cxnLst>
            <a:rect l="l" t="t" r="r" b="b"/>
            <a:pathLst>
              <a:path w="506520" h="591916">
                <a:moveTo>
                  <a:pt x="0" y="591916"/>
                </a:moveTo>
                <a:cubicBezTo>
                  <a:pt x="157369" y="528416"/>
                  <a:pt x="314739" y="464916"/>
                  <a:pt x="397565" y="373255"/>
                </a:cubicBezTo>
                <a:cubicBezTo>
                  <a:pt x="480391" y="281594"/>
                  <a:pt x="480392" y="101586"/>
                  <a:pt x="496957" y="41951"/>
                </a:cubicBezTo>
                <a:cubicBezTo>
                  <a:pt x="513522" y="-17684"/>
                  <a:pt x="505239" y="-1119"/>
                  <a:pt x="496957" y="15447"/>
                </a:cubicBezTo>
              </a:path>
            </a:pathLst>
          </a:custGeom>
          <a:ln>
            <a:headEnd type="arrow"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sz="2400"/>
          </a:p>
        </p:txBody>
      </p:sp>
      <p:sp>
        <p:nvSpPr>
          <p:cNvPr id="21" name="TextBox 20">
            <a:extLst>
              <a:ext uri="{FF2B5EF4-FFF2-40B4-BE49-F238E27FC236}">
                <a16:creationId xmlns:a16="http://schemas.microsoft.com/office/drawing/2014/main" id="{92ABCB59-821F-3E4C-60F7-321BD809A63C}"/>
              </a:ext>
            </a:extLst>
          </p:cNvPr>
          <p:cNvSpPr txBox="1"/>
          <p:nvPr/>
        </p:nvSpPr>
        <p:spPr>
          <a:xfrm>
            <a:off x="2796931" y="2061524"/>
            <a:ext cx="1604414" cy="338554"/>
          </a:xfrm>
          <a:prstGeom prst="rect">
            <a:avLst/>
          </a:prstGeom>
          <a:noFill/>
        </p:spPr>
        <p:txBody>
          <a:bodyPr wrap="none" rtlCol="0">
            <a:spAutoFit/>
          </a:bodyPr>
          <a:lstStyle/>
          <a:p>
            <a:r>
              <a:rPr lang="en-US" sz="1600" i="1" dirty="0"/>
              <a:t>DM 1 &amp; 2 control</a:t>
            </a:r>
          </a:p>
        </p:txBody>
      </p:sp>
      <p:sp>
        <p:nvSpPr>
          <p:cNvPr id="22" name="Freeform: Shape 21">
            <a:extLst>
              <a:ext uri="{FF2B5EF4-FFF2-40B4-BE49-F238E27FC236}">
                <a16:creationId xmlns:a16="http://schemas.microsoft.com/office/drawing/2014/main" id="{B8889AF7-45D5-1343-161E-6D56AD2515DA}"/>
              </a:ext>
            </a:extLst>
          </p:cNvPr>
          <p:cNvSpPr/>
          <p:nvPr/>
        </p:nvSpPr>
        <p:spPr>
          <a:xfrm flipH="1">
            <a:off x="3905670" y="2401541"/>
            <a:ext cx="1753508" cy="690512"/>
          </a:xfrm>
          <a:custGeom>
            <a:avLst/>
            <a:gdLst>
              <a:gd name="connsiteX0" fmla="*/ 0 w 506520"/>
              <a:gd name="connsiteY0" fmla="*/ 591916 h 591916"/>
              <a:gd name="connsiteX1" fmla="*/ 397565 w 506520"/>
              <a:gd name="connsiteY1" fmla="*/ 373255 h 591916"/>
              <a:gd name="connsiteX2" fmla="*/ 496957 w 506520"/>
              <a:gd name="connsiteY2" fmla="*/ 41951 h 591916"/>
              <a:gd name="connsiteX3" fmla="*/ 496957 w 506520"/>
              <a:gd name="connsiteY3" fmla="*/ 15447 h 591916"/>
            </a:gdLst>
            <a:ahLst/>
            <a:cxnLst>
              <a:cxn ang="0">
                <a:pos x="connsiteX0" y="connsiteY0"/>
              </a:cxn>
              <a:cxn ang="0">
                <a:pos x="connsiteX1" y="connsiteY1"/>
              </a:cxn>
              <a:cxn ang="0">
                <a:pos x="connsiteX2" y="connsiteY2"/>
              </a:cxn>
              <a:cxn ang="0">
                <a:pos x="connsiteX3" y="connsiteY3"/>
              </a:cxn>
            </a:cxnLst>
            <a:rect l="l" t="t" r="r" b="b"/>
            <a:pathLst>
              <a:path w="506520" h="591916">
                <a:moveTo>
                  <a:pt x="0" y="591916"/>
                </a:moveTo>
                <a:cubicBezTo>
                  <a:pt x="157369" y="528416"/>
                  <a:pt x="314739" y="464916"/>
                  <a:pt x="397565" y="373255"/>
                </a:cubicBezTo>
                <a:cubicBezTo>
                  <a:pt x="480391" y="281594"/>
                  <a:pt x="480392" y="101586"/>
                  <a:pt x="496957" y="41951"/>
                </a:cubicBezTo>
                <a:cubicBezTo>
                  <a:pt x="513522" y="-17684"/>
                  <a:pt x="505239" y="-1119"/>
                  <a:pt x="496957" y="15447"/>
                </a:cubicBezTo>
              </a:path>
            </a:pathLst>
          </a:custGeom>
          <a:ln>
            <a:headEnd type="arrow"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055487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4F6C77-8969-BA16-4F83-803BFC5E84AF}"/>
              </a:ext>
            </a:extLst>
          </p:cNvPr>
          <p:cNvSpPr>
            <a:spLocks noGrp="1"/>
          </p:cNvSpPr>
          <p:nvPr>
            <p:ph type="body" sz="quarter" idx="17"/>
          </p:nvPr>
        </p:nvSpPr>
        <p:spPr>
          <a:xfrm>
            <a:off x="454785" y="1044545"/>
            <a:ext cx="4925599" cy="5248307"/>
          </a:xfrm>
        </p:spPr>
        <p:txBody>
          <a:bodyPr/>
          <a:lstStyle/>
          <a:p>
            <a:r>
              <a:rPr lang="en-US" dirty="0"/>
              <a:t>Metrology, including laser truss and edge sensors</a:t>
            </a:r>
          </a:p>
          <a:p>
            <a:pPr lvl="1"/>
            <a:r>
              <a:rPr lang="en-US" dirty="0"/>
              <a:t>Measurement accuracy </a:t>
            </a:r>
          </a:p>
          <a:p>
            <a:pPr lvl="1"/>
            <a:r>
              <a:rPr lang="en-US" dirty="0"/>
              <a:t>Measurement stability</a:t>
            </a:r>
          </a:p>
          <a:p>
            <a:r>
              <a:rPr lang="en-US" dirty="0"/>
              <a:t>OTA Control: various architectures</a:t>
            </a:r>
          </a:p>
          <a:p>
            <a:pPr lvl="1"/>
            <a:r>
              <a:rPr lang="en-US" dirty="0"/>
              <a:t>Rigid body control</a:t>
            </a:r>
          </a:p>
          <a:p>
            <a:pPr lvl="1"/>
            <a:r>
              <a:rPr lang="en-US" dirty="0"/>
              <a:t>Segment mirror figure control</a:t>
            </a:r>
          </a:p>
          <a:p>
            <a:r>
              <a:rPr lang="en-US" dirty="0"/>
              <a:t>Coronagraph OBWFSC</a:t>
            </a:r>
          </a:p>
          <a:p>
            <a:pPr lvl="1"/>
            <a:r>
              <a:rPr lang="en-US" dirty="0"/>
              <a:t>Spatial and temporal BW, with natural GS and internal source</a:t>
            </a:r>
          </a:p>
          <a:p>
            <a:pPr lvl="1"/>
            <a:r>
              <a:rPr lang="en-US" dirty="0"/>
              <a:t>Full electric field control</a:t>
            </a:r>
          </a:p>
          <a:p>
            <a:pPr lvl="1"/>
            <a:endParaRPr lang="en-US" dirty="0"/>
          </a:p>
        </p:txBody>
      </p:sp>
      <p:sp>
        <p:nvSpPr>
          <p:cNvPr id="3" name="Title 2">
            <a:extLst>
              <a:ext uri="{FF2B5EF4-FFF2-40B4-BE49-F238E27FC236}">
                <a16:creationId xmlns:a16="http://schemas.microsoft.com/office/drawing/2014/main" id="{DE854469-E403-87FF-F4CE-12A03FF46ECA}"/>
              </a:ext>
            </a:extLst>
          </p:cNvPr>
          <p:cNvSpPr>
            <a:spLocks noGrp="1"/>
          </p:cNvSpPr>
          <p:nvPr>
            <p:ph type="ctrTitle"/>
          </p:nvPr>
        </p:nvSpPr>
        <p:spPr>
          <a:xfrm>
            <a:off x="2528915" y="183538"/>
            <a:ext cx="11457615" cy="627149"/>
          </a:xfrm>
        </p:spPr>
        <p:txBody>
          <a:bodyPr/>
          <a:lstStyle/>
          <a:p>
            <a:r>
              <a:rPr lang="en-US" dirty="0"/>
              <a:t>Sensing and Control Key Tech Gaps </a:t>
            </a:r>
          </a:p>
        </p:txBody>
      </p:sp>
      <p:sp>
        <p:nvSpPr>
          <p:cNvPr id="4" name="Date Placeholder 3">
            <a:extLst>
              <a:ext uri="{FF2B5EF4-FFF2-40B4-BE49-F238E27FC236}">
                <a16:creationId xmlns:a16="http://schemas.microsoft.com/office/drawing/2014/main" id="{E2CE771C-E2FC-E868-C3E7-65830A98175A}"/>
              </a:ext>
            </a:extLst>
          </p:cNvPr>
          <p:cNvSpPr>
            <a:spLocks noGrp="1"/>
          </p:cNvSpPr>
          <p:nvPr>
            <p:ph type="dt" sz="half" idx="18"/>
          </p:nvPr>
        </p:nvSpPr>
        <p:spPr/>
        <p:txBody>
          <a:bodyPr/>
          <a:lstStyle/>
          <a:p>
            <a:endParaRPr lang="en-US"/>
          </a:p>
        </p:txBody>
      </p:sp>
      <p:sp>
        <p:nvSpPr>
          <p:cNvPr id="5" name="Footer Placeholder 4">
            <a:extLst>
              <a:ext uri="{FF2B5EF4-FFF2-40B4-BE49-F238E27FC236}">
                <a16:creationId xmlns:a16="http://schemas.microsoft.com/office/drawing/2014/main" id="{F423017A-EE44-BF0F-A16B-A36BCD24C574}"/>
              </a:ext>
            </a:extLst>
          </p:cNvPr>
          <p:cNvSpPr>
            <a:spLocks noGrp="1"/>
          </p:cNvSpPr>
          <p:nvPr>
            <p:ph type="ftr" sz="quarter" idx="19"/>
          </p:nvPr>
        </p:nvSpPr>
        <p:spPr/>
        <p:txBody>
          <a:bodyPr/>
          <a:lstStyle/>
          <a:p>
            <a:endParaRPr lang="en-US"/>
          </a:p>
        </p:txBody>
      </p:sp>
      <p:sp>
        <p:nvSpPr>
          <p:cNvPr id="6" name="Slide Number Placeholder 5">
            <a:extLst>
              <a:ext uri="{FF2B5EF4-FFF2-40B4-BE49-F238E27FC236}">
                <a16:creationId xmlns:a16="http://schemas.microsoft.com/office/drawing/2014/main" id="{36C2C4D6-6EF3-F712-0B67-FF050224F1D8}"/>
              </a:ext>
            </a:extLst>
          </p:cNvPr>
          <p:cNvSpPr>
            <a:spLocks noGrp="1"/>
          </p:cNvSpPr>
          <p:nvPr>
            <p:ph type="sldNum" sz="quarter" idx="20"/>
          </p:nvPr>
        </p:nvSpPr>
        <p:spPr/>
        <p:txBody>
          <a:bodyPr/>
          <a:lstStyle/>
          <a:p>
            <a:fld id="{95819BC3-7E48-734B-B255-F05E5B733943}" type="slidenum">
              <a:rPr lang="en-US" smtClean="0"/>
              <a:pPr/>
              <a:t>18</a:t>
            </a:fld>
            <a:endParaRPr lang="en-US"/>
          </a:p>
        </p:txBody>
      </p:sp>
      <p:graphicFrame>
        <p:nvGraphicFramePr>
          <p:cNvPr id="8" name="Object 7">
            <a:extLst>
              <a:ext uri="{FF2B5EF4-FFF2-40B4-BE49-F238E27FC236}">
                <a16:creationId xmlns:a16="http://schemas.microsoft.com/office/drawing/2014/main" id="{AF097A7D-ED0D-CCF5-0042-457BDC4B2617}"/>
              </a:ext>
            </a:extLst>
          </p:cNvPr>
          <p:cNvGraphicFramePr>
            <a:graphicFrameLocks noChangeAspect="1"/>
          </p:cNvGraphicFramePr>
          <p:nvPr>
            <p:extLst/>
          </p:nvPr>
        </p:nvGraphicFramePr>
        <p:xfrm>
          <a:off x="5457271" y="874185"/>
          <a:ext cx="6428316" cy="5418667"/>
        </p:xfrm>
        <a:graphic>
          <a:graphicData uri="http://schemas.openxmlformats.org/presentationml/2006/ole">
            <mc:AlternateContent xmlns:mc="http://schemas.openxmlformats.org/markup-compatibility/2006">
              <mc:Choice xmlns:v="urn:schemas-microsoft-com:vml" Requires="v">
                <p:oleObj spid="_x0000_s1027" name="Worksheet" r:id="rId3" imgW="17411839" imgH="14678155" progId="Excel.Sheet.12">
                  <p:embed/>
                </p:oleObj>
              </mc:Choice>
              <mc:Fallback>
                <p:oleObj name="Worksheet" r:id="rId3" imgW="17411839" imgH="14678155" progId="Excel.Sheet.12">
                  <p:embed/>
                  <p:pic>
                    <p:nvPicPr>
                      <p:cNvPr id="8" name="Object 7">
                        <a:extLst>
                          <a:ext uri="{FF2B5EF4-FFF2-40B4-BE49-F238E27FC236}">
                            <a16:creationId xmlns:a16="http://schemas.microsoft.com/office/drawing/2014/main" id="{AF097A7D-ED0D-CCF5-0042-457BDC4B2617}"/>
                          </a:ext>
                        </a:extLst>
                      </p:cNvPr>
                      <p:cNvPicPr/>
                      <p:nvPr/>
                    </p:nvPicPr>
                    <p:blipFill>
                      <a:blip r:embed="rId4"/>
                      <a:stretch>
                        <a:fillRect/>
                      </a:stretch>
                    </p:blipFill>
                    <p:spPr>
                      <a:xfrm>
                        <a:off x="5457271" y="874185"/>
                        <a:ext cx="6428316" cy="5418667"/>
                      </a:xfrm>
                      <a:prstGeom prst="rect">
                        <a:avLst/>
                      </a:prstGeom>
                    </p:spPr>
                  </p:pic>
                </p:oleObj>
              </mc:Fallback>
            </mc:AlternateContent>
          </a:graphicData>
        </a:graphic>
      </p:graphicFrame>
    </p:spTree>
    <p:extLst>
      <p:ext uri="{BB962C8B-B14F-4D97-AF65-F5344CB8AC3E}">
        <p14:creationId xmlns:p14="http://schemas.microsoft.com/office/powerpoint/2010/main" val="3892446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Rectangle 307">
            <a:extLst>
              <a:ext uri="{FF2B5EF4-FFF2-40B4-BE49-F238E27FC236}">
                <a16:creationId xmlns:a16="http://schemas.microsoft.com/office/drawing/2014/main" id="{5F4100F7-9399-C7F2-F087-B6C74004385D}"/>
              </a:ext>
            </a:extLst>
          </p:cNvPr>
          <p:cNvSpPr/>
          <p:nvPr/>
        </p:nvSpPr>
        <p:spPr>
          <a:xfrm>
            <a:off x="8368584" y="57490"/>
            <a:ext cx="3248584" cy="93447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0D7EB5-8C1F-471B-E52B-2370390B8C57}"/>
              </a:ext>
            </a:extLst>
          </p:cNvPr>
          <p:cNvSpPr/>
          <p:nvPr/>
        </p:nvSpPr>
        <p:spPr>
          <a:xfrm>
            <a:off x="8843579" y="1120562"/>
            <a:ext cx="771007" cy="1172153"/>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DM1/DM2</a:t>
            </a:r>
          </a:p>
        </p:txBody>
      </p:sp>
      <p:sp>
        <p:nvSpPr>
          <p:cNvPr id="11" name="Rectangle 10">
            <a:extLst>
              <a:ext uri="{FF2B5EF4-FFF2-40B4-BE49-F238E27FC236}">
                <a16:creationId xmlns:a16="http://schemas.microsoft.com/office/drawing/2014/main" id="{4408D23F-2548-6DA9-713F-2C9D659C78E9}"/>
              </a:ext>
            </a:extLst>
          </p:cNvPr>
          <p:cNvSpPr/>
          <p:nvPr/>
        </p:nvSpPr>
        <p:spPr>
          <a:xfrm>
            <a:off x="10597772" y="1245649"/>
            <a:ext cx="913811" cy="39142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Science FPA</a:t>
            </a:r>
          </a:p>
        </p:txBody>
      </p:sp>
      <p:sp>
        <p:nvSpPr>
          <p:cNvPr id="12" name="Rectangle 11">
            <a:extLst>
              <a:ext uri="{FF2B5EF4-FFF2-40B4-BE49-F238E27FC236}">
                <a16:creationId xmlns:a16="http://schemas.microsoft.com/office/drawing/2014/main" id="{A2BC5DC7-3AB6-02CD-1620-DB9F39FA38DB}"/>
              </a:ext>
            </a:extLst>
          </p:cNvPr>
          <p:cNvSpPr/>
          <p:nvPr/>
        </p:nvSpPr>
        <p:spPr>
          <a:xfrm>
            <a:off x="10597772" y="1773466"/>
            <a:ext cx="913810" cy="51924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WFS FPA</a:t>
            </a:r>
          </a:p>
        </p:txBody>
      </p:sp>
      <p:sp>
        <p:nvSpPr>
          <p:cNvPr id="21" name="Rectangle 20">
            <a:extLst>
              <a:ext uri="{FF2B5EF4-FFF2-40B4-BE49-F238E27FC236}">
                <a16:creationId xmlns:a16="http://schemas.microsoft.com/office/drawing/2014/main" id="{2B109133-C02C-9FB1-F937-4A9FC5A84BC6}"/>
              </a:ext>
            </a:extLst>
          </p:cNvPr>
          <p:cNvSpPr/>
          <p:nvPr/>
        </p:nvSpPr>
        <p:spPr>
          <a:xfrm>
            <a:off x="10513175" y="3461894"/>
            <a:ext cx="913810" cy="75582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ZWFS/</a:t>
            </a:r>
          </a:p>
          <a:p>
            <a:pPr algn="ct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OBWFS</a:t>
            </a:r>
          </a:p>
        </p:txBody>
      </p:sp>
      <p:sp>
        <p:nvSpPr>
          <p:cNvPr id="22" name="Rectangle 21">
            <a:extLst>
              <a:ext uri="{FF2B5EF4-FFF2-40B4-BE49-F238E27FC236}">
                <a16:creationId xmlns:a16="http://schemas.microsoft.com/office/drawing/2014/main" id="{582D8C16-7B8B-D18C-BFA7-2439AAD32449}"/>
              </a:ext>
            </a:extLst>
          </p:cNvPr>
          <p:cNvSpPr/>
          <p:nvPr/>
        </p:nvSpPr>
        <p:spPr>
          <a:xfrm>
            <a:off x="10513175" y="4384602"/>
            <a:ext cx="913810" cy="75582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HOWFS</a:t>
            </a:r>
          </a:p>
        </p:txBody>
      </p:sp>
      <p:sp>
        <p:nvSpPr>
          <p:cNvPr id="23" name="Rectangle 22">
            <a:extLst>
              <a:ext uri="{FF2B5EF4-FFF2-40B4-BE49-F238E27FC236}">
                <a16:creationId xmlns:a16="http://schemas.microsoft.com/office/drawing/2014/main" id="{155DE1A5-5E58-3971-42BA-0ACBE3DDDF81}"/>
              </a:ext>
            </a:extLst>
          </p:cNvPr>
          <p:cNvSpPr/>
          <p:nvPr/>
        </p:nvSpPr>
        <p:spPr>
          <a:xfrm>
            <a:off x="10513175" y="5467707"/>
            <a:ext cx="913810" cy="75582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Large capture range OTA WFSC</a:t>
            </a:r>
          </a:p>
        </p:txBody>
      </p:sp>
      <p:sp>
        <p:nvSpPr>
          <p:cNvPr id="24" name="Rectangle 23">
            <a:extLst>
              <a:ext uri="{FF2B5EF4-FFF2-40B4-BE49-F238E27FC236}">
                <a16:creationId xmlns:a16="http://schemas.microsoft.com/office/drawing/2014/main" id="{13ABA6A5-17E3-7E7B-C870-D839B6A3B808}"/>
              </a:ext>
            </a:extLst>
          </p:cNvPr>
          <p:cNvSpPr/>
          <p:nvPr/>
        </p:nvSpPr>
        <p:spPr>
          <a:xfrm>
            <a:off x="1483360" y="3438796"/>
            <a:ext cx="1506071" cy="75582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OTA Controller</a:t>
            </a:r>
          </a:p>
        </p:txBody>
      </p:sp>
      <p:sp>
        <p:nvSpPr>
          <p:cNvPr id="27" name="Rectangle 26">
            <a:extLst>
              <a:ext uri="{FF2B5EF4-FFF2-40B4-BE49-F238E27FC236}">
                <a16:creationId xmlns:a16="http://schemas.microsoft.com/office/drawing/2014/main" id="{0B9D2382-E3A5-C8C9-0755-E87FF492214B}"/>
              </a:ext>
            </a:extLst>
          </p:cNvPr>
          <p:cNvSpPr/>
          <p:nvPr/>
        </p:nvSpPr>
        <p:spPr>
          <a:xfrm>
            <a:off x="7401669" y="3445256"/>
            <a:ext cx="2305579" cy="767930"/>
          </a:xfrm>
          <a:custGeom>
            <a:avLst/>
            <a:gdLst>
              <a:gd name="connsiteX0" fmla="*/ 0 w 2305579"/>
              <a:gd name="connsiteY0" fmla="*/ 0 h 755826"/>
              <a:gd name="connsiteX1" fmla="*/ 2305579 w 2305579"/>
              <a:gd name="connsiteY1" fmla="*/ 0 h 755826"/>
              <a:gd name="connsiteX2" fmla="*/ 2305579 w 2305579"/>
              <a:gd name="connsiteY2" fmla="*/ 755826 h 755826"/>
              <a:gd name="connsiteX3" fmla="*/ 0 w 2305579"/>
              <a:gd name="connsiteY3" fmla="*/ 755826 h 755826"/>
              <a:gd name="connsiteX4" fmla="*/ 0 w 2305579"/>
              <a:gd name="connsiteY4" fmla="*/ 0 h 755826"/>
              <a:gd name="connsiteX0" fmla="*/ 0 w 2305579"/>
              <a:gd name="connsiteY0" fmla="*/ 0 h 756356"/>
              <a:gd name="connsiteX1" fmla="*/ 2305579 w 2305579"/>
              <a:gd name="connsiteY1" fmla="*/ 0 h 756356"/>
              <a:gd name="connsiteX2" fmla="*/ 2305579 w 2305579"/>
              <a:gd name="connsiteY2" fmla="*/ 755826 h 756356"/>
              <a:gd name="connsiteX3" fmla="*/ 526989 w 2305579"/>
              <a:gd name="connsiteY3" fmla="*/ 756356 h 756356"/>
              <a:gd name="connsiteX4" fmla="*/ 0 w 2305579"/>
              <a:gd name="connsiteY4" fmla="*/ 755826 h 756356"/>
              <a:gd name="connsiteX5" fmla="*/ 0 w 2305579"/>
              <a:gd name="connsiteY5" fmla="*/ 0 h 756356"/>
              <a:gd name="connsiteX0" fmla="*/ 0 w 2305579"/>
              <a:gd name="connsiteY0" fmla="*/ 0 h 767930"/>
              <a:gd name="connsiteX1" fmla="*/ 2305579 w 2305579"/>
              <a:gd name="connsiteY1" fmla="*/ 0 h 767930"/>
              <a:gd name="connsiteX2" fmla="*/ 2305579 w 2305579"/>
              <a:gd name="connsiteY2" fmla="*/ 755826 h 767930"/>
              <a:gd name="connsiteX3" fmla="*/ 1765480 w 2305579"/>
              <a:gd name="connsiteY3" fmla="*/ 767930 h 767930"/>
              <a:gd name="connsiteX4" fmla="*/ 526989 w 2305579"/>
              <a:gd name="connsiteY4" fmla="*/ 756356 h 767930"/>
              <a:gd name="connsiteX5" fmla="*/ 0 w 2305579"/>
              <a:gd name="connsiteY5" fmla="*/ 755826 h 767930"/>
              <a:gd name="connsiteX6" fmla="*/ 0 w 2305579"/>
              <a:gd name="connsiteY6" fmla="*/ 0 h 7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579" h="767930">
                <a:moveTo>
                  <a:pt x="0" y="0"/>
                </a:moveTo>
                <a:lnTo>
                  <a:pt x="2305579" y="0"/>
                </a:lnTo>
                <a:lnTo>
                  <a:pt x="2305579" y="755826"/>
                </a:lnTo>
                <a:lnTo>
                  <a:pt x="1765480" y="767930"/>
                </a:lnTo>
                <a:lnTo>
                  <a:pt x="526989" y="756356"/>
                </a:lnTo>
                <a:lnTo>
                  <a:pt x="0" y="755826"/>
                </a:lnTo>
                <a:lnTo>
                  <a:pt x="0" y="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Electric Field Controller</a:t>
            </a:r>
          </a:p>
        </p:txBody>
      </p:sp>
      <p:sp>
        <p:nvSpPr>
          <p:cNvPr id="28" name="Rectangle 27">
            <a:extLst>
              <a:ext uri="{FF2B5EF4-FFF2-40B4-BE49-F238E27FC236}">
                <a16:creationId xmlns:a16="http://schemas.microsoft.com/office/drawing/2014/main" id="{4B583622-2257-C974-1FB3-DA1F80033C30}"/>
              </a:ext>
            </a:extLst>
          </p:cNvPr>
          <p:cNvSpPr/>
          <p:nvPr/>
        </p:nvSpPr>
        <p:spPr>
          <a:xfrm>
            <a:off x="7531579" y="2530600"/>
            <a:ext cx="786855" cy="28739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FSM Controller</a:t>
            </a:r>
          </a:p>
        </p:txBody>
      </p:sp>
      <p:sp>
        <p:nvSpPr>
          <p:cNvPr id="39" name="5-Point Star 38">
            <a:extLst>
              <a:ext uri="{FF2B5EF4-FFF2-40B4-BE49-F238E27FC236}">
                <a16:creationId xmlns:a16="http://schemas.microsoft.com/office/drawing/2014/main" id="{38EA86CC-309E-72F2-CB49-4C03AFACBAF0}"/>
              </a:ext>
            </a:extLst>
          </p:cNvPr>
          <p:cNvSpPr/>
          <p:nvPr/>
        </p:nvSpPr>
        <p:spPr>
          <a:xfrm>
            <a:off x="5768773" y="2342980"/>
            <a:ext cx="210357" cy="172113"/>
          </a:xfrm>
          <a:prstGeom prst="star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D032587-426E-FD57-CF58-889502FA5E26}"/>
              </a:ext>
            </a:extLst>
          </p:cNvPr>
          <p:cNvSpPr txBox="1"/>
          <p:nvPr/>
        </p:nvSpPr>
        <p:spPr>
          <a:xfrm>
            <a:off x="5557999" y="2530600"/>
            <a:ext cx="681877" cy="369332"/>
          </a:xfrm>
          <a:prstGeom prst="rect">
            <a:avLst/>
          </a:prstGeom>
          <a:noFill/>
        </p:spPr>
        <p:txBody>
          <a:bodyPr wrap="square" rtlCol="0">
            <a:spAutoFit/>
          </a:bodyPr>
          <a:lstStyle/>
          <a:p>
            <a:pPr algn="ctr"/>
            <a:r>
              <a:rPr lang="en-US" sz="900" dirty="0">
                <a:latin typeface="Verdana" panose="020B0604030504040204" pitchFamily="34" charset="0"/>
                <a:ea typeface="Verdana" panose="020B0604030504040204" pitchFamily="34" charset="0"/>
                <a:cs typeface="Verdana" panose="020B0604030504040204" pitchFamily="34" charset="0"/>
              </a:rPr>
              <a:t>OBWFS source</a:t>
            </a:r>
          </a:p>
        </p:txBody>
      </p:sp>
      <p:cxnSp>
        <p:nvCxnSpPr>
          <p:cNvPr id="42" name="Straight Arrow Connector 41">
            <a:extLst>
              <a:ext uri="{FF2B5EF4-FFF2-40B4-BE49-F238E27FC236}">
                <a16:creationId xmlns:a16="http://schemas.microsoft.com/office/drawing/2014/main" id="{1B2D685C-E392-7EC2-A165-250F082209A0}"/>
              </a:ext>
            </a:extLst>
          </p:cNvPr>
          <p:cNvCxnSpPr>
            <a:cxnSpLocks/>
            <a:stCxn id="186" idx="3"/>
          </p:cNvCxnSpPr>
          <p:nvPr/>
        </p:nvCxnSpPr>
        <p:spPr>
          <a:xfrm>
            <a:off x="4463532" y="1404076"/>
            <a:ext cx="1704278" cy="0"/>
          </a:xfrm>
          <a:prstGeom prst="straightConnector1">
            <a:avLst/>
          </a:prstGeom>
          <a:ln w="190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7E01B82D-55EC-49F8-9C1E-E5BBCEAE904F}"/>
              </a:ext>
            </a:extLst>
          </p:cNvPr>
          <p:cNvCxnSpPr>
            <a:cxnSpLocks/>
          </p:cNvCxnSpPr>
          <p:nvPr/>
        </p:nvCxnSpPr>
        <p:spPr>
          <a:xfrm>
            <a:off x="7039435" y="1441361"/>
            <a:ext cx="492144" cy="0"/>
          </a:xfrm>
          <a:prstGeom prst="straightConnector1">
            <a:avLst/>
          </a:prstGeom>
          <a:ln w="190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5F7AE9B3-34D7-B33F-C507-C72F23A003FC}"/>
              </a:ext>
            </a:extLst>
          </p:cNvPr>
          <p:cNvCxnSpPr>
            <a:cxnSpLocks/>
          </p:cNvCxnSpPr>
          <p:nvPr/>
        </p:nvCxnSpPr>
        <p:spPr>
          <a:xfrm flipV="1">
            <a:off x="8308386" y="1441361"/>
            <a:ext cx="516602" cy="1258"/>
          </a:xfrm>
          <a:prstGeom prst="straightConnector1">
            <a:avLst/>
          </a:prstGeom>
          <a:ln w="190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55" name="Elbow Connector 54">
            <a:extLst>
              <a:ext uri="{FF2B5EF4-FFF2-40B4-BE49-F238E27FC236}">
                <a16:creationId xmlns:a16="http://schemas.microsoft.com/office/drawing/2014/main" id="{CF17032F-BEDE-2D66-D1D8-50061F9D6C9B}"/>
              </a:ext>
            </a:extLst>
          </p:cNvPr>
          <p:cNvCxnSpPr>
            <a:cxnSpLocks/>
          </p:cNvCxnSpPr>
          <p:nvPr/>
        </p:nvCxnSpPr>
        <p:spPr>
          <a:xfrm flipV="1">
            <a:off x="5891303" y="2056169"/>
            <a:ext cx="288970" cy="260103"/>
          </a:xfrm>
          <a:prstGeom prst="bentConnector3">
            <a:avLst>
              <a:gd name="adj1" fmla="val 2167"/>
            </a:avLst>
          </a:prstGeom>
          <a:ln w="1905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951CF1EE-D80D-DF37-A42A-504F88FF6282}"/>
              </a:ext>
            </a:extLst>
          </p:cNvPr>
          <p:cNvCxnSpPr>
            <a:cxnSpLocks/>
          </p:cNvCxnSpPr>
          <p:nvPr/>
        </p:nvCxnSpPr>
        <p:spPr>
          <a:xfrm>
            <a:off x="7047706" y="2068237"/>
            <a:ext cx="492144" cy="0"/>
          </a:xfrm>
          <a:prstGeom prst="straightConnector1">
            <a:avLst/>
          </a:prstGeom>
          <a:ln w="1905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7A7F1DD4-3C9C-C05B-1777-892E2B99E56F}"/>
              </a:ext>
            </a:extLst>
          </p:cNvPr>
          <p:cNvCxnSpPr>
            <a:cxnSpLocks/>
          </p:cNvCxnSpPr>
          <p:nvPr/>
        </p:nvCxnSpPr>
        <p:spPr>
          <a:xfrm>
            <a:off x="8310886" y="2056169"/>
            <a:ext cx="532693" cy="0"/>
          </a:xfrm>
          <a:prstGeom prst="straightConnector1">
            <a:avLst/>
          </a:prstGeom>
          <a:ln w="1905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65" name="Elbow Connector 64">
            <a:extLst>
              <a:ext uri="{FF2B5EF4-FFF2-40B4-BE49-F238E27FC236}">
                <a16:creationId xmlns:a16="http://schemas.microsoft.com/office/drawing/2014/main" id="{BCF3B39A-2D5C-3E00-A48F-2B0DE3EFA88B}"/>
              </a:ext>
            </a:extLst>
          </p:cNvPr>
          <p:cNvCxnSpPr>
            <a:cxnSpLocks/>
            <a:stCxn id="24" idx="1"/>
            <a:endCxn id="215" idx="1"/>
          </p:cNvCxnSpPr>
          <p:nvPr/>
        </p:nvCxnSpPr>
        <p:spPr>
          <a:xfrm rot="10800000">
            <a:off x="1244364" y="2305345"/>
            <a:ext cx="238997" cy="1511364"/>
          </a:xfrm>
          <a:prstGeom prst="bentConnector3">
            <a:avLst>
              <a:gd name="adj1" fmla="val 432959"/>
            </a:avLst>
          </a:prstGeom>
          <a:ln w="127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9919EB02-647C-9BC2-8362-204AB526B57F}"/>
              </a:ext>
            </a:extLst>
          </p:cNvPr>
          <p:cNvCxnSpPr>
            <a:cxnSpLocks/>
          </p:cNvCxnSpPr>
          <p:nvPr/>
        </p:nvCxnSpPr>
        <p:spPr>
          <a:xfrm flipV="1">
            <a:off x="1850896" y="4209983"/>
            <a:ext cx="0" cy="75555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49" name="Elbow Connector 48">
            <a:extLst>
              <a:ext uri="{FF2B5EF4-FFF2-40B4-BE49-F238E27FC236}">
                <a16:creationId xmlns:a16="http://schemas.microsoft.com/office/drawing/2014/main" id="{971B9232-C66E-E234-CFA1-6B49866C1895}"/>
              </a:ext>
            </a:extLst>
          </p:cNvPr>
          <p:cNvCxnSpPr>
            <a:cxnSpLocks/>
            <a:endCxn id="27" idx="4"/>
          </p:cNvCxnSpPr>
          <p:nvPr/>
        </p:nvCxnSpPr>
        <p:spPr>
          <a:xfrm flipV="1">
            <a:off x="2706576" y="4201612"/>
            <a:ext cx="5222082" cy="460973"/>
          </a:xfrm>
          <a:prstGeom prst="bentConnector3">
            <a:avLst>
              <a:gd name="adj1" fmla="val 100092"/>
            </a:avLst>
          </a:prstGeom>
          <a:ln w="12700">
            <a:tailEnd type="triangle"/>
          </a:ln>
        </p:spPr>
        <p:style>
          <a:lnRef idx="1">
            <a:schemeClr val="dk1"/>
          </a:lnRef>
          <a:fillRef idx="0">
            <a:schemeClr val="dk1"/>
          </a:fillRef>
          <a:effectRef idx="0">
            <a:schemeClr val="dk1"/>
          </a:effectRef>
          <a:fontRef idx="minor">
            <a:schemeClr val="tx1"/>
          </a:fontRef>
        </p:style>
      </p:cxnSp>
      <p:cxnSp>
        <p:nvCxnSpPr>
          <p:cNvPr id="67" name="Elbow Connector 66">
            <a:extLst>
              <a:ext uri="{FF2B5EF4-FFF2-40B4-BE49-F238E27FC236}">
                <a16:creationId xmlns:a16="http://schemas.microsoft.com/office/drawing/2014/main" id="{551DB241-EAC8-5CF3-4C72-85EC19E32DCB}"/>
              </a:ext>
            </a:extLst>
          </p:cNvPr>
          <p:cNvCxnSpPr>
            <a:cxnSpLocks/>
            <a:stCxn id="12" idx="3"/>
            <a:endCxn id="21" idx="3"/>
          </p:cNvCxnSpPr>
          <p:nvPr/>
        </p:nvCxnSpPr>
        <p:spPr>
          <a:xfrm flipH="1">
            <a:off x="11426985" y="2033091"/>
            <a:ext cx="84597" cy="1806716"/>
          </a:xfrm>
          <a:prstGeom prst="bentConnector3">
            <a:avLst>
              <a:gd name="adj1" fmla="val -270222"/>
            </a:avLst>
          </a:prstGeom>
          <a:ln w="12700">
            <a:tailEnd type="triangle"/>
          </a:ln>
        </p:spPr>
        <p:style>
          <a:lnRef idx="1">
            <a:schemeClr val="dk1"/>
          </a:lnRef>
          <a:fillRef idx="0">
            <a:schemeClr val="dk1"/>
          </a:fillRef>
          <a:effectRef idx="0">
            <a:schemeClr val="dk1"/>
          </a:effectRef>
          <a:fontRef idx="minor">
            <a:schemeClr val="tx1"/>
          </a:fontRef>
        </p:style>
      </p:cxnSp>
      <p:cxnSp>
        <p:nvCxnSpPr>
          <p:cNvPr id="76" name="Elbow Connector 75">
            <a:extLst>
              <a:ext uri="{FF2B5EF4-FFF2-40B4-BE49-F238E27FC236}">
                <a16:creationId xmlns:a16="http://schemas.microsoft.com/office/drawing/2014/main" id="{D2A68B09-B57E-5F65-3EB2-AAF83A410A6D}"/>
              </a:ext>
            </a:extLst>
          </p:cNvPr>
          <p:cNvCxnSpPr>
            <a:cxnSpLocks/>
            <a:stCxn id="11" idx="3"/>
            <a:endCxn id="22" idx="3"/>
          </p:cNvCxnSpPr>
          <p:nvPr/>
        </p:nvCxnSpPr>
        <p:spPr>
          <a:xfrm flipH="1">
            <a:off x="11426985" y="1441361"/>
            <a:ext cx="84598" cy="3321154"/>
          </a:xfrm>
          <a:prstGeom prst="bentConnector3">
            <a:avLst>
              <a:gd name="adj1" fmla="val -666997"/>
            </a:avLst>
          </a:prstGeom>
          <a:ln w="12700">
            <a:tailEnd type="triangle"/>
          </a:ln>
        </p:spPr>
        <p:style>
          <a:lnRef idx="1">
            <a:schemeClr val="dk1"/>
          </a:lnRef>
          <a:fillRef idx="0">
            <a:schemeClr val="dk1"/>
          </a:fillRef>
          <a:effectRef idx="0">
            <a:schemeClr val="dk1"/>
          </a:effectRef>
          <a:fontRef idx="minor">
            <a:schemeClr val="tx1"/>
          </a:fontRef>
        </p:style>
      </p:cxnSp>
      <p:cxnSp>
        <p:nvCxnSpPr>
          <p:cNvPr id="95" name="Elbow Connector 94">
            <a:extLst>
              <a:ext uri="{FF2B5EF4-FFF2-40B4-BE49-F238E27FC236}">
                <a16:creationId xmlns:a16="http://schemas.microsoft.com/office/drawing/2014/main" id="{08437B13-2445-E8A6-9C30-F786B235D63E}"/>
              </a:ext>
            </a:extLst>
          </p:cNvPr>
          <p:cNvCxnSpPr>
            <a:cxnSpLocks/>
            <a:stCxn id="11" idx="3"/>
            <a:endCxn id="23" idx="3"/>
          </p:cNvCxnSpPr>
          <p:nvPr/>
        </p:nvCxnSpPr>
        <p:spPr>
          <a:xfrm flipH="1">
            <a:off x="11426985" y="1441361"/>
            <a:ext cx="84598" cy="4404259"/>
          </a:xfrm>
          <a:prstGeom prst="bentConnector3">
            <a:avLst>
              <a:gd name="adj1" fmla="val -666997"/>
            </a:avLst>
          </a:prstGeom>
          <a:ln w="12700">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a:extLst>
              <a:ext uri="{FF2B5EF4-FFF2-40B4-BE49-F238E27FC236}">
                <a16:creationId xmlns:a16="http://schemas.microsoft.com/office/drawing/2014/main" id="{F26A60A5-2487-2C60-65A7-EF8D0E3D7B27}"/>
              </a:ext>
            </a:extLst>
          </p:cNvPr>
          <p:cNvCxnSpPr>
            <a:cxnSpLocks/>
            <a:endCxn id="11" idx="1"/>
          </p:cNvCxnSpPr>
          <p:nvPr/>
        </p:nvCxnSpPr>
        <p:spPr>
          <a:xfrm>
            <a:off x="9614586" y="1441361"/>
            <a:ext cx="983186" cy="0"/>
          </a:xfrm>
          <a:prstGeom prst="straightConnector1">
            <a:avLst/>
          </a:prstGeom>
          <a:ln w="190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30" name="Straight Arrow Connector 129">
            <a:extLst>
              <a:ext uri="{FF2B5EF4-FFF2-40B4-BE49-F238E27FC236}">
                <a16:creationId xmlns:a16="http://schemas.microsoft.com/office/drawing/2014/main" id="{BE858073-80FF-F556-BF17-CDCE374FAD90}"/>
              </a:ext>
            </a:extLst>
          </p:cNvPr>
          <p:cNvCxnSpPr>
            <a:cxnSpLocks/>
          </p:cNvCxnSpPr>
          <p:nvPr/>
        </p:nvCxnSpPr>
        <p:spPr>
          <a:xfrm>
            <a:off x="9608552" y="2097083"/>
            <a:ext cx="989219" cy="7424"/>
          </a:xfrm>
          <a:prstGeom prst="straightConnector1">
            <a:avLst/>
          </a:prstGeom>
          <a:ln w="1905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40" name="Rectangle 139">
            <a:extLst>
              <a:ext uri="{FF2B5EF4-FFF2-40B4-BE49-F238E27FC236}">
                <a16:creationId xmlns:a16="http://schemas.microsoft.com/office/drawing/2014/main" id="{DE77362D-3D6C-1F19-A766-F87444183D87}"/>
              </a:ext>
            </a:extLst>
          </p:cNvPr>
          <p:cNvSpPr/>
          <p:nvPr/>
        </p:nvSpPr>
        <p:spPr>
          <a:xfrm>
            <a:off x="7539850" y="1155320"/>
            <a:ext cx="771007" cy="1172153"/>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FSM</a:t>
            </a:r>
          </a:p>
        </p:txBody>
      </p:sp>
      <p:sp>
        <p:nvSpPr>
          <p:cNvPr id="144" name="Rectangle 143">
            <a:extLst>
              <a:ext uri="{FF2B5EF4-FFF2-40B4-BE49-F238E27FC236}">
                <a16:creationId xmlns:a16="http://schemas.microsoft.com/office/drawing/2014/main" id="{20F17556-6945-87E2-D01A-64A8D65E4530}"/>
              </a:ext>
            </a:extLst>
          </p:cNvPr>
          <p:cNvSpPr/>
          <p:nvPr/>
        </p:nvSpPr>
        <p:spPr>
          <a:xfrm>
            <a:off x="6193987" y="1155320"/>
            <a:ext cx="831732" cy="117215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Instrument Optics</a:t>
            </a:r>
          </a:p>
        </p:txBody>
      </p:sp>
      <p:cxnSp>
        <p:nvCxnSpPr>
          <p:cNvPr id="152" name="Straight Arrow Connector 151">
            <a:extLst>
              <a:ext uri="{FF2B5EF4-FFF2-40B4-BE49-F238E27FC236}">
                <a16:creationId xmlns:a16="http://schemas.microsoft.com/office/drawing/2014/main" id="{24633998-44F0-D3C6-1537-FB69A4416B85}"/>
              </a:ext>
            </a:extLst>
          </p:cNvPr>
          <p:cNvCxnSpPr>
            <a:stCxn id="28" idx="0"/>
            <a:endCxn id="140" idx="2"/>
          </p:cNvCxnSpPr>
          <p:nvPr/>
        </p:nvCxnSpPr>
        <p:spPr>
          <a:xfrm flipV="1">
            <a:off x="7925007" y="2327473"/>
            <a:ext cx="347" cy="20312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54" name="Straight Arrow Connector 153">
            <a:extLst>
              <a:ext uri="{FF2B5EF4-FFF2-40B4-BE49-F238E27FC236}">
                <a16:creationId xmlns:a16="http://schemas.microsoft.com/office/drawing/2014/main" id="{333F55D5-2AAF-9025-4D24-50649D6C9D90}"/>
              </a:ext>
            </a:extLst>
          </p:cNvPr>
          <p:cNvCxnSpPr>
            <a:cxnSpLocks/>
            <a:endCxn id="28" idx="2"/>
          </p:cNvCxnSpPr>
          <p:nvPr/>
        </p:nvCxnSpPr>
        <p:spPr>
          <a:xfrm flipV="1">
            <a:off x="7925007" y="2817991"/>
            <a:ext cx="0" cy="62075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3A61EB58-5B17-93EC-0210-A7A61166ACA0}"/>
              </a:ext>
            </a:extLst>
          </p:cNvPr>
          <p:cNvCxnSpPr>
            <a:cxnSpLocks/>
            <a:endCxn id="8" idx="2"/>
          </p:cNvCxnSpPr>
          <p:nvPr/>
        </p:nvCxnSpPr>
        <p:spPr>
          <a:xfrm flipV="1">
            <a:off x="9229083" y="2292715"/>
            <a:ext cx="0" cy="114602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74" name="Straight Arrow Connector 173">
            <a:extLst>
              <a:ext uri="{FF2B5EF4-FFF2-40B4-BE49-F238E27FC236}">
                <a16:creationId xmlns:a16="http://schemas.microsoft.com/office/drawing/2014/main" id="{22F70F47-0924-4320-ED65-71D620528207}"/>
              </a:ext>
            </a:extLst>
          </p:cNvPr>
          <p:cNvCxnSpPr>
            <a:cxnSpLocks/>
            <a:stCxn id="21" idx="1"/>
          </p:cNvCxnSpPr>
          <p:nvPr/>
        </p:nvCxnSpPr>
        <p:spPr>
          <a:xfrm flipH="1">
            <a:off x="9707248" y="3839807"/>
            <a:ext cx="805927"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76" name="Elbow Connector 175">
            <a:extLst>
              <a:ext uri="{FF2B5EF4-FFF2-40B4-BE49-F238E27FC236}">
                <a16:creationId xmlns:a16="http://schemas.microsoft.com/office/drawing/2014/main" id="{D2FCF898-B379-F78D-F3B4-BA4F780C5432}"/>
              </a:ext>
            </a:extLst>
          </p:cNvPr>
          <p:cNvCxnSpPr>
            <a:stCxn id="22" idx="1"/>
            <a:endCxn id="27" idx="3"/>
          </p:cNvCxnSpPr>
          <p:nvPr/>
        </p:nvCxnSpPr>
        <p:spPr>
          <a:xfrm rot="10800000">
            <a:off x="9167149" y="4213187"/>
            <a:ext cx="1346026" cy="549329"/>
          </a:xfrm>
          <a:prstGeom prst="bentConnector3">
            <a:avLst>
              <a:gd name="adj1" fmla="val 99875"/>
            </a:avLst>
          </a:prstGeom>
          <a:ln w="12700">
            <a:tailEnd type="triangle"/>
          </a:ln>
        </p:spPr>
        <p:style>
          <a:lnRef idx="1">
            <a:schemeClr val="dk1"/>
          </a:lnRef>
          <a:fillRef idx="0">
            <a:schemeClr val="dk1"/>
          </a:fillRef>
          <a:effectRef idx="0">
            <a:schemeClr val="dk1"/>
          </a:effectRef>
          <a:fontRef idx="minor">
            <a:schemeClr val="tx1"/>
          </a:fontRef>
        </p:style>
      </p:cxnSp>
      <p:sp>
        <p:nvSpPr>
          <p:cNvPr id="186" name="Rectangle 185">
            <a:extLst>
              <a:ext uri="{FF2B5EF4-FFF2-40B4-BE49-F238E27FC236}">
                <a16:creationId xmlns:a16="http://schemas.microsoft.com/office/drawing/2014/main" id="{1B3DE58B-E57A-39BC-6893-C3E46C77FD29}"/>
              </a:ext>
            </a:extLst>
          </p:cNvPr>
          <p:cNvSpPr/>
          <p:nvPr/>
        </p:nvSpPr>
        <p:spPr>
          <a:xfrm>
            <a:off x="2285729" y="1129777"/>
            <a:ext cx="2177803" cy="54859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OTA PM/SM</a:t>
            </a:r>
          </a:p>
        </p:txBody>
      </p:sp>
      <p:sp>
        <p:nvSpPr>
          <p:cNvPr id="202" name="Rectangle 201">
            <a:extLst>
              <a:ext uri="{FF2B5EF4-FFF2-40B4-BE49-F238E27FC236}">
                <a16:creationId xmlns:a16="http://schemas.microsoft.com/office/drawing/2014/main" id="{6330090D-D0CC-0ABA-9D03-87A109F5F8AF}"/>
              </a:ext>
            </a:extLst>
          </p:cNvPr>
          <p:cNvSpPr/>
          <p:nvPr/>
        </p:nvSpPr>
        <p:spPr>
          <a:xfrm>
            <a:off x="3439978" y="1847384"/>
            <a:ext cx="913810" cy="38006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Laser metrology</a:t>
            </a:r>
          </a:p>
        </p:txBody>
      </p:sp>
      <p:sp>
        <p:nvSpPr>
          <p:cNvPr id="203" name="Rectangle 202">
            <a:extLst>
              <a:ext uri="{FF2B5EF4-FFF2-40B4-BE49-F238E27FC236}">
                <a16:creationId xmlns:a16="http://schemas.microsoft.com/office/drawing/2014/main" id="{C3590664-C1D2-68F7-CFC9-8A141DCABD0F}"/>
              </a:ext>
            </a:extLst>
          </p:cNvPr>
          <p:cNvSpPr/>
          <p:nvPr/>
        </p:nvSpPr>
        <p:spPr>
          <a:xfrm>
            <a:off x="3439978" y="2363382"/>
            <a:ext cx="913810" cy="38006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Edge sensors</a:t>
            </a:r>
          </a:p>
        </p:txBody>
      </p:sp>
      <p:sp>
        <p:nvSpPr>
          <p:cNvPr id="204" name="Rectangle 203">
            <a:extLst>
              <a:ext uri="{FF2B5EF4-FFF2-40B4-BE49-F238E27FC236}">
                <a16:creationId xmlns:a16="http://schemas.microsoft.com/office/drawing/2014/main" id="{AE5C6D40-105F-885A-44BE-960BCBD21131}"/>
              </a:ext>
            </a:extLst>
          </p:cNvPr>
          <p:cNvSpPr/>
          <p:nvPr/>
        </p:nvSpPr>
        <p:spPr>
          <a:xfrm>
            <a:off x="2421852" y="1847384"/>
            <a:ext cx="780944" cy="904367"/>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Rigid body actuators</a:t>
            </a:r>
          </a:p>
        </p:txBody>
      </p:sp>
      <p:cxnSp>
        <p:nvCxnSpPr>
          <p:cNvPr id="205" name="Elbow Connector 204">
            <a:extLst>
              <a:ext uri="{FF2B5EF4-FFF2-40B4-BE49-F238E27FC236}">
                <a16:creationId xmlns:a16="http://schemas.microsoft.com/office/drawing/2014/main" id="{2CE34612-FD80-3BAA-27EE-6964AA946B10}"/>
              </a:ext>
            </a:extLst>
          </p:cNvPr>
          <p:cNvCxnSpPr>
            <a:cxnSpLocks/>
            <a:stCxn id="204" idx="3"/>
            <a:endCxn id="202" idx="1"/>
          </p:cNvCxnSpPr>
          <p:nvPr/>
        </p:nvCxnSpPr>
        <p:spPr>
          <a:xfrm flipV="1">
            <a:off x="3202796" y="2037417"/>
            <a:ext cx="237182" cy="262151"/>
          </a:xfrm>
          <a:prstGeom prst="bentConnector3">
            <a:avLst/>
          </a:prstGeom>
          <a:ln w="12700">
            <a:tailEnd type="triangle"/>
          </a:ln>
        </p:spPr>
        <p:style>
          <a:lnRef idx="1">
            <a:schemeClr val="dk1"/>
          </a:lnRef>
          <a:fillRef idx="0">
            <a:schemeClr val="dk1"/>
          </a:fillRef>
          <a:effectRef idx="0">
            <a:schemeClr val="dk1"/>
          </a:effectRef>
          <a:fontRef idx="minor">
            <a:schemeClr val="tx1"/>
          </a:fontRef>
        </p:style>
      </p:cxnSp>
      <p:cxnSp>
        <p:nvCxnSpPr>
          <p:cNvPr id="209" name="Elbow Connector 208">
            <a:extLst>
              <a:ext uri="{FF2B5EF4-FFF2-40B4-BE49-F238E27FC236}">
                <a16:creationId xmlns:a16="http://schemas.microsoft.com/office/drawing/2014/main" id="{5AD0DC9A-419A-D84E-A68C-372D8FF2AAFB}"/>
              </a:ext>
            </a:extLst>
          </p:cNvPr>
          <p:cNvCxnSpPr>
            <a:cxnSpLocks/>
            <a:stCxn id="204" idx="3"/>
            <a:endCxn id="203" idx="1"/>
          </p:cNvCxnSpPr>
          <p:nvPr/>
        </p:nvCxnSpPr>
        <p:spPr>
          <a:xfrm>
            <a:off x="3202796" y="2299568"/>
            <a:ext cx="237182" cy="253847"/>
          </a:xfrm>
          <a:prstGeom prst="bentConnector3">
            <a:avLst/>
          </a:prstGeom>
          <a:ln w="12700">
            <a:tailEnd type="triangle"/>
          </a:ln>
        </p:spPr>
        <p:style>
          <a:lnRef idx="1">
            <a:schemeClr val="dk1"/>
          </a:lnRef>
          <a:fillRef idx="0">
            <a:schemeClr val="dk1"/>
          </a:fillRef>
          <a:effectRef idx="0">
            <a:schemeClr val="dk1"/>
          </a:effectRef>
          <a:fontRef idx="minor">
            <a:schemeClr val="tx1"/>
          </a:fontRef>
        </p:style>
      </p:cxnSp>
      <p:sp>
        <p:nvSpPr>
          <p:cNvPr id="215" name="Rectangle 214">
            <a:extLst>
              <a:ext uri="{FF2B5EF4-FFF2-40B4-BE49-F238E27FC236}">
                <a16:creationId xmlns:a16="http://schemas.microsoft.com/office/drawing/2014/main" id="{34E2444B-874B-EEC9-1A69-4483BC4DCE39}"/>
              </a:ext>
            </a:extLst>
          </p:cNvPr>
          <p:cNvSpPr/>
          <p:nvPr/>
        </p:nvSpPr>
        <p:spPr>
          <a:xfrm>
            <a:off x="1244363" y="1847384"/>
            <a:ext cx="786855" cy="915922"/>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RBA controller</a:t>
            </a:r>
          </a:p>
        </p:txBody>
      </p:sp>
      <p:cxnSp>
        <p:nvCxnSpPr>
          <p:cNvPr id="219" name="Straight Arrow Connector 218">
            <a:extLst>
              <a:ext uri="{FF2B5EF4-FFF2-40B4-BE49-F238E27FC236}">
                <a16:creationId xmlns:a16="http://schemas.microsoft.com/office/drawing/2014/main" id="{D78B521A-3E48-775C-780D-7EF84C46ACA9}"/>
              </a:ext>
            </a:extLst>
          </p:cNvPr>
          <p:cNvCxnSpPr>
            <a:stCxn id="215" idx="3"/>
            <a:endCxn id="204" idx="1"/>
          </p:cNvCxnSpPr>
          <p:nvPr/>
        </p:nvCxnSpPr>
        <p:spPr>
          <a:xfrm flipV="1">
            <a:off x="2031218" y="2299568"/>
            <a:ext cx="390634" cy="577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21" name="Elbow Connector 220">
            <a:extLst>
              <a:ext uri="{FF2B5EF4-FFF2-40B4-BE49-F238E27FC236}">
                <a16:creationId xmlns:a16="http://schemas.microsoft.com/office/drawing/2014/main" id="{3FB8C51B-1EF7-6C36-2D1D-6D4FDCEBD078}"/>
              </a:ext>
            </a:extLst>
          </p:cNvPr>
          <p:cNvCxnSpPr>
            <a:stCxn id="203" idx="3"/>
            <a:endCxn id="24" idx="3"/>
          </p:cNvCxnSpPr>
          <p:nvPr/>
        </p:nvCxnSpPr>
        <p:spPr>
          <a:xfrm flipH="1">
            <a:off x="2989431" y="2553415"/>
            <a:ext cx="1364357" cy="1263294"/>
          </a:xfrm>
          <a:prstGeom prst="bentConnector3">
            <a:avLst>
              <a:gd name="adj1" fmla="val -27852"/>
            </a:avLst>
          </a:prstGeom>
          <a:ln w="12700">
            <a:tailEnd type="triangle"/>
          </a:ln>
        </p:spPr>
        <p:style>
          <a:lnRef idx="1">
            <a:schemeClr val="dk1"/>
          </a:lnRef>
          <a:fillRef idx="0">
            <a:schemeClr val="dk1"/>
          </a:fillRef>
          <a:effectRef idx="0">
            <a:schemeClr val="dk1"/>
          </a:effectRef>
          <a:fontRef idx="minor">
            <a:schemeClr val="tx1"/>
          </a:fontRef>
        </p:style>
      </p:cxnSp>
      <p:cxnSp>
        <p:nvCxnSpPr>
          <p:cNvPr id="222" name="Elbow Connector 221">
            <a:extLst>
              <a:ext uri="{FF2B5EF4-FFF2-40B4-BE49-F238E27FC236}">
                <a16:creationId xmlns:a16="http://schemas.microsoft.com/office/drawing/2014/main" id="{F83FCA09-CD58-1539-B854-D287070CC80C}"/>
              </a:ext>
            </a:extLst>
          </p:cNvPr>
          <p:cNvCxnSpPr>
            <a:cxnSpLocks/>
            <a:stCxn id="202" idx="3"/>
            <a:endCxn id="24" idx="3"/>
          </p:cNvCxnSpPr>
          <p:nvPr/>
        </p:nvCxnSpPr>
        <p:spPr>
          <a:xfrm flipH="1">
            <a:off x="2989431" y="2037417"/>
            <a:ext cx="1364357" cy="1779292"/>
          </a:xfrm>
          <a:prstGeom prst="bentConnector3">
            <a:avLst>
              <a:gd name="adj1" fmla="val -27852"/>
            </a:avLst>
          </a:prstGeom>
          <a:ln w="12700">
            <a:tailEnd type="triangle"/>
          </a:ln>
        </p:spPr>
        <p:style>
          <a:lnRef idx="1">
            <a:schemeClr val="dk1"/>
          </a:lnRef>
          <a:fillRef idx="0">
            <a:schemeClr val="dk1"/>
          </a:fillRef>
          <a:effectRef idx="0">
            <a:schemeClr val="dk1"/>
          </a:effectRef>
          <a:fontRef idx="minor">
            <a:schemeClr val="tx1"/>
          </a:fontRef>
        </p:style>
      </p:cxnSp>
      <p:cxnSp>
        <p:nvCxnSpPr>
          <p:cNvPr id="236" name="Elbow Connector 235">
            <a:extLst>
              <a:ext uri="{FF2B5EF4-FFF2-40B4-BE49-F238E27FC236}">
                <a16:creationId xmlns:a16="http://schemas.microsoft.com/office/drawing/2014/main" id="{635B04ED-011D-6A46-79FC-AB4B3E97E9E9}"/>
              </a:ext>
            </a:extLst>
          </p:cNvPr>
          <p:cNvCxnSpPr>
            <a:cxnSpLocks/>
            <a:stCxn id="275" idx="2"/>
            <a:endCxn id="24" idx="2"/>
          </p:cNvCxnSpPr>
          <p:nvPr/>
        </p:nvCxnSpPr>
        <p:spPr>
          <a:xfrm rot="10800000">
            <a:off x="2236397" y="4194622"/>
            <a:ext cx="6250795" cy="1643532"/>
          </a:xfrm>
          <a:prstGeom prst="bentConnector2">
            <a:avLst/>
          </a:prstGeom>
          <a:ln w="12700">
            <a:tailEnd type="triangle"/>
          </a:ln>
        </p:spPr>
        <p:style>
          <a:lnRef idx="1">
            <a:schemeClr val="dk1"/>
          </a:lnRef>
          <a:fillRef idx="0">
            <a:schemeClr val="dk1"/>
          </a:fillRef>
          <a:effectRef idx="0">
            <a:schemeClr val="dk1"/>
          </a:effectRef>
          <a:fontRef idx="minor">
            <a:schemeClr val="tx1"/>
          </a:fontRef>
        </p:style>
      </p:cxnSp>
      <p:cxnSp>
        <p:nvCxnSpPr>
          <p:cNvPr id="242" name="Straight Connector 241">
            <a:extLst>
              <a:ext uri="{FF2B5EF4-FFF2-40B4-BE49-F238E27FC236}">
                <a16:creationId xmlns:a16="http://schemas.microsoft.com/office/drawing/2014/main" id="{841F2967-0A37-BAC6-7423-0EAD6E4AB639}"/>
              </a:ext>
            </a:extLst>
          </p:cNvPr>
          <p:cNvCxnSpPr>
            <a:cxnSpLocks/>
          </p:cNvCxnSpPr>
          <p:nvPr/>
        </p:nvCxnSpPr>
        <p:spPr>
          <a:xfrm>
            <a:off x="2706576" y="4200969"/>
            <a:ext cx="8483" cy="461616"/>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4" name="Straight Arrow Connector 243">
            <a:extLst>
              <a:ext uri="{FF2B5EF4-FFF2-40B4-BE49-F238E27FC236}">
                <a16:creationId xmlns:a16="http://schemas.microsoft.com/office/drawing/2014/main" id="{BE626CDA-141B-75C2-B5C7-BC6F8FA6EC71}"/>
              </a:ext>
            </a:extLst>
          </p:cNvPr>
          <p:cNvCxnSpPr>
            <a:cxnSpLocks/>
            <a:endCxn id="186" idx="0"/>
          </p:cNvCxnSpPr>
          <p:nvPr/>
        </p:nvCxnSpPr>
        <p:spPr>
          <a:xfrm>
            <a:off x="3374631" y="579825"/>
            <a:ext cx="0" cy="549952"/>
          </a:xfrm>
          <a:prstGeom prst="straightConnector1">
            <a:avLst/>
          </a:prstGeom>
          <a:ln w="190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9" name="TextBox 248">
            <a:extLst>
              <a:ext uri="{FF2B5EF4-FFF2-40B4-BE49-F238E27FC236}">
                <a16:creationId xmlns:a16="http://schemas.microsoft.com/office/drawing/2014/main" id="{BBCF6854-3579-A0CD-65F3-D936B20B8ED8}"/>
              </a:ext>
            </a:extLst>
          </p:cNvPr>
          <p:cNvSpPr txBox="1"/>
          <p:nvPr/>
        </p:nvSpPr>
        <p:spPr>
          <a:xfrm>
            <a:off x="168026" y="3828464"/>
            <a:ext cx="1315333" cy="369332"/>
          </a:xfrm>
          <a:prstGeom prst="rect">
            <a:avLst/>
          </a:prstGeom>
          <a:noFill/>
        </p:spPr>
        <p:txBody>
          <a:bodyPr wrap="square" rtlCol="0">
            <a:spAutoFit/>
          </a:bodyPr>
          <a:lstStyle/>
          <a:p>
            <a:pPr algn="ctr"/>
            <a:r>
              <a:rPr lang="en-US" sz="900" dirty="0">
                <a:latin typeface="Verdana" panose="020B0604030504040204" pitchFamily="34" charset="0"/>
                <a:ea typeface="Verdana" panose="020B0604030504040204" pitchFamily="34" charset="0"/>
                <a:cs typeface="Verdana" panose="020B0604030504040204" pitchFamily="34" charset="0"/>
              </a:rPr>
              <a:t>Low spatial, low temporal (1-10 Hz)</a:t>
            </a:r>
          </a:p>
        </p:txBody>
      </p:sp>
      <p:sp>
        <p:nvSpPr>
          <p:cNvPr id="253" name="TextBox 252">
            <a:extLst>
              <a:ext uri="{FF2B5EF4-FFF2-40B4-BE49-F238E27FC236}">
                <a16:creationId xmlns:a16="http://schemas.microsoft.com/office/drawing/2014/main" id="{B39CC1D0-878C-C553-D334-2194F8D8506C}"/>
              </a:ext>
            </a:extLst>
          </p:cNvPr>
          <p:cNvSpPr txBox="1"/>
          <p:nvPr/>
        </p:nvSpPr>
        <p:spPr>
          <a:xfrm>
            <a:off x="3215858" y="3816709"/>
            <a:ext cx="1315333" cy="369332"/>
          </a:xfrm>
          <a:prstGeom prst="rect">
            <a:avLst/>
          </a:prstGeom>
          <a:noFill/>
        </p:spPr>
        <p:txBody>
          <a:bodyPr wrap="square" rtlCol="0">
            <a:spAutoFit/>
          </a:bodyPr>
          <a:lstStyle/>
          <a:p>
            <a:pPr algn="ctr"/>
            <a:r>
              <a:rPr lang="en-US" sz="900" dirty="0">
                <a:latin typeface="Verdana" panose="020B0604030504040204" pitchFamily="34" charset="0"/>
                <a:ea typeface="Verdana" panose="020B0604030504040204" pitchFamily="34" charset="0"/>
                <a:cs typeface="Verdana" panose="020B0604030504040204" pitchFamily="34" charset="0"/>
              </a:rPr>
              <a:t>Low spatial, high temporal (100 Hz)</a:t>
            </a:r>
          </a:p>
        </p:txBody>
      </p:sp>
      <p:sp>
        <p:nvSpPr>
          <p:cNvPr id="254" name="TextBox 253">
            <a:extLst>
              <a:ext uri="{FF2B5EF4-FFF2-40B4-BE49-F238E27FC236}">
                <a16:creationId xmlns:a16="http://schemas.microsoft.com/office/drawing/2014/main" id="{54EC65EE-6035-906B-8957-F31A73117357}"/>
              </a:ext>
            </a:extLst>
          </p:cNvPr>
          <p:cNvSpPr txBox="1"/>
          <p:nvPr/>
        </p:nvSpPr>
        <p:spPr>
          <a:xfrm>
            <a:off x="3294091" y="5851470"/>
            <a:ext cx="1315333" cy="369332"/>
          </a:xfrm>
          <a:prstGeom prst="rect">
            <a:avLst/>
          </a:prstGeom>
          <a:noFill/>
        </p:spPr>
        <p:txBody>
          <a:bodyPr wrap="square" rtlCol="0">
            <a:spAutoFit/>
          </a:bodyPr>
          <a:lstStyle/>
          <a:p>
            <a:pPr algn="ctr"/>
            <a:r>
              <a:rPr lang="en-US" sz="900" dirty="0">
                <a:latin typeface="Verdana" panose="020B0604030504040204" pitchFamily="34" charset="0"/>
                <a:ea typeface="Verdana" panose="020B0604030504040204" pitchFamily="34" charset="0"/>
                <a:cs typeface="Verdana" panose="020B0604030504040204" pitchFamily="34" charset="0"/>
              </a:rPr>
              <a:t>OTA pose setpoint (1 Hz)</a:t>
            </a:r>
          </a:p>
        </p:txBody>
      </p:sp>
      <p:sp>
        <p:nvSpPr>
          <p:cNvPr id="255" name="TextBox 254">
            <a:extLst>
              <a:ext uri="{FF2B5EF4-FFF2-40B4-BE49-F238E27FC236}">
                <a16:creationId xmlns:a16="http://schemas.microsoft.com/office/drawing/2014/main" id="{7EFD6E75-B457-9EC3-270C-1054E47B5D86}"/>
              </a:ext>
            </a:extLst>
          </p:cNvPr>
          <p:cNvSpPr txBox="1"/>
          <p:nvPr/>
        </p:nvSpPr>
        <p:spPr>
          <a:xfrm>
            <a:off x="3133266" y="4676296"/>
            <a:ext cx="1606882" cy="369332"/>
          </a:xfrm>
          <a:prstGeom prst="rect">
            <a:avLst/>
          </a:prstGeom>
          <a:noFill/>
        </p:spPr>
        <p:txBody>
          <a:bodyPr wrap="square" rtlCol="0">
            <a:spAutoFit/>
          </a:bodyPr>
          <a:lstStyle/>
          <a:p>
            <a:pPr algn="ctr"/>
            <a:r>
              <a:rPr lang="en-US" sz="900" dirty="0">
                <a:latin typeface="Verdana" panose="020B0604030504040204" pitchFamily="34" charset="0"/>
                <a:ea typeface="Verdana" panose="020B0604030504040204" pitchFamily="34" charset="0"/>
                <a:cs typeface="Verdana" panose="020B0604030504040204" pitchFamily="34" charset="0"/>
              </a:rPr>
              <a:t>Low spatial residual feed-forward (100 Hz)</a:t>
            </a:r>
          </a:p>
        </p:txBody>
      </p:sp>
      <p:sp>
        <p:nvSpPr>
          <p:cNvPr id="256" name="TextBox 255">
            <a:extLst>
              <a:ext uri="{FF2B5EF4-FFF2-40B4-BE49-F238E27FC236}">
                <a16:creationId xmlns:a16="http://schemas.microsoft.com/office/drawing/2014/main" id="{48BE3E3C-ACF2-A488-44F0-89FC16AFEC49}"/>
              </a:ext>
            </a:extLst>
          </p:cNvPr>
          <p:cNvSpPr txBox="1"/>
          <p:nvPr/>
        </p:nvSpPr>
        <p:spPr>
          <a:xfrm>
            <a:off x="9654833" y="4762515"/>
            <a:ext cx="913810" cy="369331"/>
          </a:xfrm>
          <a:prstGeom prst="rect">
            <a:avLst/>
          </a:prstGeom>
          <a:noFill/>
        </p:spPr>
        <p:txBody>
          <a:bodyPr wrap="square" rtlCol="0">
            <a:spAutoFit/>
          </a:bodyPr>
          <a:lstStyle/>
          <a:p>
            <a:pPr algn="ctr"/>
            <a:r>
              <a:rPr lang="en-US" sz="900" dirty="0">
                <a:latin typeface="Verdana" panose="020B0604030504040204" pitchFamily="34" charset="0"/>
                <a:ea typeface="Verdana" panose="020B0604030504040204" pitchFamily="34" charset="0"/>
                <a:cs typeface="Verdana" panose="020B0604030504040204" pitchFamily="34" charset="0"/>
              </a:rPr>
              <a:t>E. Field Setpoint</a:t>
            </a:r>
          </a:p>
        </p:txBody>
      </p:sp>
      <p:sp>
        <p:nvSpPr>
          <p:cNvPr id="257" name="TextBox 256">
            <a:extLst>
              <a:ext uri="{FF2B5EF4-FFF2-40B4-BE49-F238E27FC236}">
                <a16:creationId xmlns:a16="http://schemas.microsoft.com/office/drawing/2014/main" id="{FF0B50ED-5A08-75F8-5450-ECC239BA63F4}"/>
              </a:ext>
            </a:extLst>
          </p:cNvPr>
          <p:cNvSpPr txBox="1"/>
          <p:nvPr/>
        </p:nvSpPr>
        <p:spPr>
          <a:xfrm>
            <a:off x="9654833" y="3320739"/>
            <a:ext cx="913810" cy="507831"/>
          </a:xfrm>
          <a:prstGeom prst="rect">
            <a:avLst/>
          </a:prstGeom>
          <a:noFill/>
        </p:spPr>
        <p:txBody>
          <a:bodyPr wrap="square" rtlCol="0">
            <a:spAutoFit/>
          </a:bodyPr>
          <a:lstStyle/>
          <a:p>
            <a:pPr algn="ctr"/>
            <a:r>
              <a:rPr lang="en-US" sz="900" dirty="0">
                <a:latin typeface="Verdana" panose="020B0604030504040204" pitchFamily="34" charset="0"/>
                <a:ea typeface="Verdana" panose="020B0604030504040204" pitchFamily="34" charset="0"/>
                <a:cs typeface="Verdana" panose="020B0604030504040204" pitchFamily="34" charset="0"/>
              </a:rPr>
              <a:t>Instrument E. Field </a:t>
            </a:r>
          </a:p>
          <a:p>
            <a:pPr algn="ctr"/>
            <a:r>
              <a:rPr lang="en-US" sz="900" dirty="0">
                <a:latin typeface="Verdana" panose="020B0604030504040204" pitchFamily="34" charset="0"/>
                <a:ea typeface="Verdana" panose="020B0604030504040204" pitchFamily="34" charset="0"/>
                <a:cs typeface="Verdana" panose="020B0604030504040204" pitchFamily="34" charset="0"/>
              </a:rPr>
              <a:t>(1–10 Hz)</a:t>
            </a:r>
          </a:p>
        </p:txBody>
      </p:sp>
      <p:sp>
        <p:nvSpPr>
          <p:cNvPr id="266" name="TextBox 265">
            <a:extLst>
              <a:ext uri="{FF2B5EF4-FFF2-40B4-BE49-F238E27FC236}">
                <a16:creationId xmlns:a16="http://schemas.microsoft.com/office/drawing/2014/main" id="{F045614D-5386-5336-08E0-742F69AE58EF}"/>
              </a:ext>
            </a:extLst>
          </p:cNvPr>
          <p:cNvSpPr txBox="1"/>
          <p:nvPr/>
        </p:nvSpPr>
        <p:spPr>
          <a:xfrm>
            <a:off x="9188903" y="2692808"/>
            <a:ext cx="1147909" cy="507831"/>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cs typeface="Verdana" panose="020B0604030504040204" pitchFamily="34" charset="0"/>
              </a:rPr>
              <a:t>High spatial, high frequency (100 Hz)</a:t>
            </a:r>
          </a:p>
        </p:txBody>
      </p:sp>
      <p:sp>
        <p:nvSpPr>
          <p:cNvPr id="267" name="TextBox 266">
            <a:extLst>
              <a:ext uri="{FF2B5EF4-FFF2-40B4-BE49-F238E27FC236}">
                <a16:creationId xmlns:a16="http://schemas.microsoft.com/office/drawing/2014/main" id="{18868C2E-9A08-5EF8-76EB-67C0F786A9D5}"/>
              </a:ext>
            </a:extLst>
          </p:cNvPr>
          <p:cNvSpPr txBox="1"/>
          <p:nvPr/>
        </p:nvSpPr>
        <p:spPr>
          <a:xfrm>
            <a:off x="6600968" y="2939179"/>
            <a:ext cx="1366303" cy="369332"/>
          </a:xfrm>
          <a:prstGeom prst="rect">
            <a:avLst/>
          </a:prstGeom>
          <a:noFill/>
        </p:spPr>
        <p:txBody>
          <a:bodyPr wrap="square" rtlCol="0">
            <a:spAutoFit/>
          </a:bodyPr>
          <a:lstStyle/>
          <a:p>
            <a:pPr algn="r"/>
            <a:r>
              <a:rPr lang="en-US" sz="900" dirty="0">
                <a:latin typeface="Verdana" panose="020B0604030504040204" pitchFamily="34" charset="0"/>
                <a:ea typeface="Verdana" panose="020B0604030504040204" pitchFamily="34" charset="0"/>
                <a:cs typeface="Verdana" panose="020B0604030504040204" pitchFamily="34" charset="0"/>
              </a:rPr>
              <a:t>Tip/tilt, high temporal (1 kHz)</a:t>
            </a:r>
          </a:p>
        </p:txBody>
      </p:sp>
      <p:cxnSp>
        <p:nvCxnSpPr>
          <p:cNvPr id="271" name="Straight Connector 270">
            <a:extLst>
              <a:ext uri="{FF2B5EF4-FFF2-40B4-BE49-F238E27FC236}">
                <a16:creationId xmlns:a16="http://schemas.microsoft.com/office/drawing/2014/main" id="{DAABBF05-9D0D-6407-A964-AE6A7733FE7D}"/>
              </a:ext>
            </a:extLst>
          </p:cNvPr>
          <p:cNvCxnSpPr/>
          <p:nvPr/>
        </p:nvCxnSpPr>
        <p:spPr>
          <a:xfrm>
            <a:off x="5557999" y="481911"/>
            <a:ext cx="0" cy="6215605"/>
          </a:xfrm>
          <a:prstGeom prst="line">
            <a:avLst/>
          </a:prstGeom>
          <a:ln w="28575">
            <a:solidFill>
              <a:schemeClr val="tx1"/>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72" name="TextBox 271">
            <a:extLst>
              <a:ext uri="{FF2B5EF4-FFF2-40B4-BE49-F238E27FC236}">
                <a16:creationId xmlns:a16="http://schemas.microsoft.com/office/drawing/2014/main" id="{919F02B6-82F3-5667-9C54-F3D386835D69}"/>
              </a:ext>
            </a:extLst>
          </p:cNvPr>
          <p:cNvSpPr txBox="1"/>
          <p:nvPr/>
        </p:nvSpPr>
        <p:spPr>
          <a:xfrm>
            <a:off x="5635703" y="6317057"/>
            <a:ext cx="1226746" cy="369332"/>
          </a:xfrm>
          <a:prstGeom prst="rect">
            <a:avLst/>
          </a:prstGeom>
          <a:noFill/>
        </p:spPr>
        <p:txBody>
          <a:bodyPr wrap="none" rtlCol="0">
            <a:spAutoFit/>
          </a:bodyPr>
          <a:lstStyle/>
          <a:p>
            <a:r>
              <a:rPr lang="en-US" dirty="0"/>
              <a:t>Instrument</a:t>
            </a:r>
          </a:p>
        </p:txBody>
      </p:sp>
      <p:sp>
        <p:nvSpPr>
          <p:cNvPr id="273" name="TextBox 272">
            <a:extLst>
              <a:ext uri="{FF2B5EF4-FFF2-40B4-BE49-F238E27FC236}">
                <a16:creationId xmlns:a16="http://schemas.microsoft.com/office/drawing/2014/main" id="{95F10D02-ACD5-2A99-0C0D-1F6FE3A091D2}"/>
              </a:ext>
            </a:extLst>
          </p:cNvPr>
          <p:cNvSpPr txBox="1"/>
          <p:nvPr/>
        </p:nvSpPr>
        <p:spPr>
          <a:xfrm>
            <a:off x="4421310" y="6317057"/>
            <a:ext cx="1104790" cy="369332"/>
          </a:xfrm>
          <a:prstGeom prst="rect">
            <a:avLst/>
          </a:prstGeom>
          <a:noFill/>
        </p:spPr>
        <p:txBody>
          <a:bodyPr wrap="none" rtlCol="0">
            <a:spAutoFit/>
          </a:bodyPr>
          <a:lstStyle/>
          <a:p>
            <a:r>
              <a:rPr lang="en-US" dirty="0"/>
              <a:t>Telescope</a:t>
            </a:r>
          </a:p>
        </p:txBody>
      </p:sp>
      <p:sp>
        <p:nvSpPr>
          <p:cNvPr id="275" name="Oval 274">
            <a:extLst>
              <a:ext uri="{FF2B5EF4-FFF2-40B4-BE49-F238E27FC236}">
                <a16:creationId xmlns:a16="http://schemas.microsoft.com/office/drawing/2014/main" id="{B3115ECD-64DD-F323-8E7D-CD8B13FD4E94}"/>
              </a:ext>
            </a:extLst>
          </p:cNvPr>
          <p:cNvSpPr/>
          <p:nvPr/>
        </p:nvSpPr>
        <p:spPr>
          <a:xfrm>
            <a:off x="8487191" y="5770039"/>
            <a:ext cx="134534" cy="136229"/>
          </a:xfrm>
          <a:prstGeom prst="ellips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3" name="Straight Arrow Connector 282">
            <a:extLst>
              <a:ext uri="{FF2B5EF4-FFF2-40B4-BE49-F238E27FC236}">
                <a16:creationId xmlns:a16="http://schemas.microsoft.com/office/drawing/2014/main" id="{144E2A6B-0DAD-67FB-E741-E5D98AD83B02}"/>
              </a:ext>
            </a:extLst>
          </p:cNvPr>
          <p:cNvCxnSpPr>
            <a:endCxn id="275" idx="0"/>
          </p:cNvCxnSpPr>
          <p:nvPr/>
        </p:nvCxnSpPr>
        <p:spPr>
          <a:xfrm>
            <a:off x="8554458" y="4228803"/>
            <a:ext cx="0" cy="154123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85" name="Straight Arrow Connector 284">
            <a:extLst>
              <a:ext uri="{FF2B5EF4-FFF2-40B4-BE49-F238E27FC236}">
                <a16:creationId xmlns:a16="http://schemas.microsoft.com/office/drawing/2014/main" id="{930D8B09-C07A-C8B5-8DAC-B97D1E685822}"/>
              </a:ext>
            </a:extLst>
          </p:cNvPr>
          <p:cNvCxnSpPr>
            <a:stCxn id="23" idx="1"/>
            <a:endCxn id="275" idx="6"/>
          </p:cNvCxnSpPr>
          <p:nvPr/>
        </p:nvCxnSpPr>
        <p:spPr>
          <a:xfrm flipH="1" flipV="1">
            <a:off x="8621725" y="5838154"/>
            <a:ext cx="1891450" cy="746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86" name="TextBox 285">
            <a:extLst>
              <a:ext uri="{FF2B5EF4-FFF2-40B4-BE49-F238E27FC236}">
                <a16:creationId xmlns:a16="http://schemas.microsoft.com/office/drawing/2014/main" id="{0C28D7EA-7E3C-095D-4E8B-A0851978D9F5}"/>
              </a:ext>
            </a:extLst>
          </p:cNvPr>
          <p:cNvSpPr txBox="1"/>
          <p:nvPr/>
        </p:nvSpPr>
        <p:spPr>
          <a:xfrm>
            <a:off x="9188903" y="5862882"/>
            <a:ext cx="1305565" cy="369332"/>
          </a:xfrm>
          <a:prstGeom prst="rect">
            <a:avLst/>
          </a:prstGeom>
          <a:noFill/>
        </p:spPr>
        <p:txBody>
          <a:bodyPr wrap="square" rtlCol="0">
            <a:spAutoFit/>
          </a:bodyPr>
          <a:lstStyle/>
          <a:p>
            <a:pPr algn="ctr"/>
            <a:r>
              <a:rPr lang="en-US" sz="900" dirty="0">
                <a:latin typeface="Verdana" panose="020B0604030504040204" pitchFamily="34" charset="0"/>
                <a:ea typeface="Verdana" panose="020B0604030504040204" pitchFamily="34" charset="0"/>
                <a:cs typeface="Verdana" panose="020B0604030504040204" pitchFamily="34" charset="0"/>
              </a:rPr>
              <a:t>Optimal OTA pose (as needed)</a:t>
            </a:r>
          </a:p>
        </p:txBody>
      </p:sp>
      <p:sp>
        <p:nvSpPr>
          <p:cNvPr id="287" name="TextBox 286">
            <a:extLst>
              <a:ext uri="{FF2B5EF4-FFF2-40B4-BE49-F238E27FC236}">
                <a16:creationId xmlns:a16="http://schemas.microsoft.com/office/drawing/2014/main" id="{82E48B36-48CF-66EA-7344-BB001072375D}"/>
              </a:ext>
            </a:extLst>
          </p:cNvPr>
          <p:cNvSpPr txBox="1"/>
          <p:nvPr/>
        </p:nvSpPr>
        <p:spPr>
          <a:xfrm>
            <a:off x="7438009" y="5070207"/>
            <a:ext cx="1136694" cy="369332"/>
          </a:xfrm>
          <a:prstGeom prst="rect">
            <a:avLst/>
          </a:prstGeom>
          <a:noFill/>
        </p:spPr>
        <p:txBody>
          <a:bodyPr wrap="square" rtlCol="0">
            <a:spAutoFit/>
          </a:bodyPr>
          <a:lstStyle/>
          <a:p>
            <a:pPr algn="r"/>
            <a:r>
              <a:rPr lang="en-US" sz="900" dirty="0">
                <a:latin typeface="Verdana" panose="020B0604030504040204" pitchFamily="34" charset="0"/>
                <a:ea typeface="Verdana" panose="020B0604030504040204" pitchFamily="34" charset="0"/>
                <a:cs typeface="Verdana" panose="020B0604030504040204" pitchFamily="34" charset="0"/>
              </a:rPr>
              <a:t>PM/SM offload</a:t>
            </a:r>
          </a:p>
          <a:p>
            <a:pPr algn="r"/>
            <a:r>
              <a:rPr lang="en-US" sz="900" dirty="0">
                <a:latin typeface="Verdana" panose="020B0604030504040204" pitchFamily="34" charset="0"/>
                <a:ea typeface="Verdana" panose="020B0604030504040204" pitchFamily="34" charset="0"/>
                <a:cs typeface="Verdana" panose="020B0604030504040204" pitchFamily="34" charset="0"/>
              </a:rPr>
              <a:t>(1 Hz)</a:t>
            </a:r>
          </a:p>
        </p:txBody>
      </p:sp>
      <p:cxnSp>
        <p:nvCxnSpPr>
          <p:cNvPr id="289" name="Straight Arrow Connector 288">
            <a:extLst>
              <a:ext uri="{FF2B5EF4-FFF2-40B4-BE49-F238E27FC236}">
                <a16:creationId xmlns:a16="http://schemas.microsoft.com/office/drawing/2014/main" id="{B0980304-022D-13C3-FFC7-4F6CF6E0A0FE}"/>
              </a:ext>
            </a:extLst>
          </p:cNvPr>
          <p:cNvCxnSpPr>
            <a:cxnSpLocks/>
            <a:stCxn id="314" idx="3"/>
          </p:cNvCxnSpPr>
          <p:nvPr/>
        </p:nvCxnSpPr>
        <p:spPr>
          <a:xfrm>
            <a:off x="7034971" y="3829474"/>
            <a:ext cx="366697"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90" name="TextBox 289">
            <a:extLst>
              <a:ext uri="{FF2B5EF4-FFF2-40B4-BE49-F238E27FC236}">
                <a16:creationId xmlns:a16="http://schemas.microsoft.com/office/drawing/2014/main" id="{0522D3EE-17E6-B203-D1BE-B832848DD19A}"/>
              </a:ext>
            </a:extLst>
          </p:cNvPr>
          <p:cNvSpPr txBox="1"/>
          <p:nvPr/>
        </p:nvSpPr>
        <p:spPr>
          <a:xfrm>
            <a:off x="1265703" y="4970395"/>
            <a:ext cx="780685" cy="507831"/>
          </a:xfrm>
          <a:prstGeom prst="rect">
            <a:avLst/>
          </a:prstGeom>
          <a:solidFill>
            <a:schemeClr val="bg1">
              <a:lumMod val="95000"/>
            </a:schemeClr>
          </a:solidFill>
          <a:ln>
            <a:solidFill>
              <a:schemeClr val="tx1"/>
            </a:solidFill>
          </a:ln>
        </p:spPr>
        <p:txBody>
          <a:bodyPr wrap="square" rtlCol="0">
            <a:spAutoFit/>
          </a:bodyPr>
          <a:lstStyle/>
          <a:p>
            <a:pPr algn="ctr"/>
            <a:r>
              <a:rPr lang="en-US" sz="900" dirty="0">
                <a:latin typeface="Verdana" panose="020B0604030504040204" pitchFamily="34" charset="0"/>
                <a:ea typeface="Verdana" panose="020B0604030504040204" pitchFamily="34" charset="0"/>
                <a:cs typeface="Verdana" panose="020B0604030504040204" pitchFamily="34" charset="0"/>
              </a:rPr>
              <a:t>MET temps, PRTs, etc.</a:t>
            </a:r>
          </a:p>
        </p:txBody>
      </p:sp>
      <p:cxnSp>
        <p:nvCxnSpPr>
          <p:cNvPr id="291" name="Straight Arrow Connector 290">
            <a:extLst>
              <a:ext uri="{FF2B5EF4-FFF2-40B4-BE49-F238E27FC236}">
                <a16:creationId xmlns:a16="http://schemas.microsoft.com/office/drawing/2014/main" id="{71232142-0E44-4FF4-39DC-60827DF4DFEC}"/>
              </a:ext>
            </a:extLst>
          </p:cNvPr>
          <p:cNvCxnSpPr>
            <a:cxnSpLocks/>
          </p:cNvCxnSpPr>
          <p:nvPr/>
        </p:nvCxnSpPr>
        <p:spPr>
          <a:xfrm>
            <a:off x="9807619" y="288866"/>
            <a:ext cx="569276" cy="0"/>
          </a:xfrm>
          <a:prstGeom prst="straightConnector1">
            <a:avLst/>
          </a:prstGeom>
          <a:ln w="190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94" name="Straight Arrow Connector 293">
            <a:extLst>
              <a:ext uri="{FF2B5EF4-FFF2-40B4-BE49-F238E27FC236}">
                <a16:creationId xmlns:a16="http://schemas.microsoft.com/office/drawing/2014/main" id="{5A74F2AD-0BE9-3CC1-979D-704BFEA7B6A2}"/>
              </a:ext>
            </a:extLst>
          </p:cNvPr>
          <p:cNvCxnSpPr>
            <a:cxnSpLocks/>
          </p:cNvCxnSpPr>
          <p:nvPr/>
        </p:nvCxnSpPr>
        <p:spPr>
          <a:xfrm>
            <a:off x="9807619" y="520111"/>
            <a:ext cx="569276" cy="0"/>
          </a:xfrm>
          <a:prstGeom prst="straightConnector1">
            <a:avLst/>
          </a:prstGeom>
          <a:ln w="1905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295" name="TextBox 294">
            <a:extLst>
              <a:ext uri="{FF2B5EF4-FFF2-40B4-BE49-F238E27FC236}">
                <a16:creationId xmlns:a16="http://schemas.microsoft.com/office/drawing/2014/main" id="{3F402DAD-772E-510A-6CF5-4FF745703CFF}"/>
              </a:ext>
            </a:extLst>
          </p:cNvPr>
          <p:cNvSpPr txBox="1"/>
          <p:nvPr/>
        </p:nvSpPr>
        <p:spPr>
          <a:xfrm>
            <a:off x="10371544" y="180441"/>
            <a:ext cx="1147909" cy="230832"/>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cs typeface="Verdana" panose="020B0604030504040204" pitchFamily="34" charset="0"/>
              </a:rPr>
              <a:t>Science path</a:t>
            </a:r>
          </a:p>
        </p:txBody>
      </p:sp>
      <p:sp>
        <p:nvSpPr>
          <p:cNvPr id="296" name="TextBox 295">
            <a:extLst>
              <a:ext uri="{FF2B5EF4-FFF2-40B4-BE49-F238E27FC236}">
                <a16:creationId xmlns:a16="http://schemas.microsoft.com/office/drawing/2014/main" id="{62F40558-4B51-EC6F-B6C1-11CD73ABEFDA}"/>
              </a:ext>
            </a:extLst>
          </p:cNvPr>
          <p:cNvSpPr txBox="1"/>
          <p:nvPr/>
        </p:nvSpPr>
        <p:spPr>
          <a:xfrm>
            <a:off x="10379447" y="403805"/>
            <a:ext cx="1147909" cy="230832"/>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cs typeface="Verdana" panose="020B0604030504040204" pitchFamily="34" charset="0"/>
              </a:rPr>
              <a:t>LOWFS path</a:t>
            </a:r>
          </a:p>
        </p:txBody>
      </p:sp>
      <p:cxnSp>
        <p:nvCxnSpPr>
          <p:cNvPr id="298" name="Straight Arrow Connector 297">
            <a:extLst>
              <a:ext uri="{FF2B5EF4-FFF2-40B4-BE49-F238E27FC236}">
                <a16:creationId xmlns:a16="http://schemas.microsoft.com/office/drawing/2014/main" id="{33A4F74E-6770-0FB6-9702-7FF63D28ECD3}"/>
              </a:ext>
            </a:extLst>
          </p:cNvPr>
          <p:cNvCxnSpPr>
            <a:cxnSpLocks/>
          </p:cNvCxnSpPr>
          <p:nvPr/>
        </p:nvCxnSpPr>
        <p:spPr>
          <a:xfrm>
            <a:off x="9807619" y="739242"/>
            <a:ext cx="569276"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99" name="TextBox 298">
            <a:extLst>
              <a:ext uri="{FF2B5EF4-FFF2-40B4-BE49-F238E27FC236}">
                <a16:creationId xmlns:a16="http://schemas.microsoft.com/office/drawing/2014/main" id="{BB452082-6665-2727-5F59-1A250FC5A539}"/>
              </a:ext>
            </a:extLst>
          </p:cNvPr>
          <p:cNvSpPr txBox="1"/>
          <p:nvPr/>
        </p:nvSpPr>
        <p:spPr>
          <a:xfrm>
            <a:off x="10379447" y="622935"/>
            <a:ext cx="1237721" cy="230832"/>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cs typeface="Verdana" panose="020B0604030504040204" pitchFamily="34" charset="0"/>
              </a:rPr>
              <a:t>Commands/data</a:t>
            </a:r>
          </a:p>
        </p:txBody>
      </p:sp>
      <p:sp>
        <p:nvSpPr>
          <p:cNvPr id="300" name="Rectangle 299">
            <a:extLst>
              <a:ext uri="{FF2B5EF4-FFF2-40B4-BE49-F238E27FC236}">
                <a16:creationId xmlns:a16="http://schemas.microsoft.com/office/drawing/2014/main" id="{98ECD1FF-2B95-C955-9201-D65A8ECC6FCD}"/>
              </a:ext>
            </a:extLst>
          </p:cNvPr>
          <p:cNvSpPr/>
          <p:nvPr/>
        </p:nvSpPr>
        <p:spPr>
          <a:xfrm>
            <a:off x="8570483" y="213859"/>
            <a:ext cx="160548" cy="13110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01" name="Rectangle 300">
            <a:extLst>
              <a:ext uri="{FF2B5EF4-FFF2-40B4-BE49-F238E27FC236}">
                <a16:creationId xmlns:a16="http://schemas.microsoft.com/office/drawing/2014/main" id="{F501C506-E4A8-7F0D-BE11-F3C281F17E90}"/>
              </a:ext>
            </a:extLst>
          </p:cNvPr>
          <p:cNvSpPr/>
          <p:nvPr/>
        </p:nvSpPr>
        <p:spPr>
          <a:xfrm>
            <a:off x="8570486" y="425667"/>
            <a:ext cx="160548" cy="13110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02" name="TextBox 301">
            <a:extLst>
              <a:ext uri="{FF2B5EF4-FFF2-40B4-BE49-F238E27FC236}">
                <a16:creationId xmlns:a16="http://schemas.microsoft.com/office/drawing/2014/main" id="{FE029644-E37D-2245-E75D-81669AFD5B8B}"/>
              </a:ext>
            </a:extLst>
          </p:cNvPr>
          <p:cNvSpPr txBox="1"/>
          <p:nvPr/>
        </p:nvSpPr>
        <p:spPr>
          <a:xfrm>
            <a:off x="8731034" y="387276"/>
            <a:ext cx="676788" cy="230832"/>
          </a:xfrm>
          <a:prstGeom prst="rect">
            <a:avLst/>
          </a:prstGeom>
          <a:noFill/>
        </p:spPr>
        <p:txBody>
          <a:bodyPr wrap="none" rtlCol="0">
            <a:spAutoFit/>
          </a:bodyPr>
          <a:lstStyle/>
          <a:p>
            <a:r>
              <a:rPr lang="en-US" sz="900" dirty="0">
                <a:latin typeface="Verdana" panose="020B0604030504040204" pitchFamily="34" charset="0"/>
                <a:ea typeface="Verdana" panose="020B0604030504040204" pitchFamily="34" charset="0"/>
                <a:cs typeface="Verdana" panose="020B0604030504040204" pitchFamily="34" charset="0"/>
              </a:rPr>
              <a:t>Actuator</a:t>
            </a:r>
          </a:p>
        </p:txBody>
      </p:sp>
      <p:sp>
        <p:nvSpPr>
          <p:cNvPr id="303" name="Rectangle 302">
            <a:extLst>
              <a:ext uri="{FF2B5EF4-FFF2-40B4-BE49-F238E27FC236}">
                <a16:creationId xmlns:a16="http://schemas.microsoft.com/office/drawing/2014/main" id="{78F4C8B7-3F78-197A-7428-26FF4DC518EC}"/>
              </a:ext>
            </a:extLst>
          </p:cNvPr>
          <p:cNvSpPr/>
          <p:nvPr/>
        </p:nvSpPr>
        <p:spPr>
          <a:xfrm>
            <a:off x="8570485" y="649048"/>
            <a:ext cx="160548" cy="13110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06" name="TextBox 305">
            <a:extLst>
              <a:ext uri="{FF2B5EF4-FFF2-40B4-BE49-F238E27FC236}">
                <a16:creationId xmlns:a16="http://schemas.microsoft.com/office/drawing/2014/main" id="{77C249EB-8669-E3D6-D66B-2703E12E3CE1}"/>
              </a:ext>
            </a:extLst>
          </p:cNvPr>
          <p:cNvSpPr txBox="1"/>
          <p:nvPr/>
        </p:nvSpPr>
        <p:spPr>
          <a:xfrm>
            <a:off x="8709699" y="579825"/>
            <a:ext cx="1011815" cy="369332"/>
          </a:xfrm>
          <a:prstGeom prst="rect">
            <a:avLst/>
          </a:prstGeom>
          <a:noFill/>
        </p:spPr>
        <p:txBody>
          <a:bodyPr wrap="none" rtlCol="0">
            <a:spAutoFit/>
          </a:bodyPr>
          <a:lstStyle/>
          <a:p>
            <a:r>
              <a:rPr lang="en-US" sz="900" dirty="0">
                <a:latin typeface="Verdana" panose="020B0604030504040204" pitchFamily="34" charset="0"/>
                <a:ea typeface="Verdana" panose="020B0604030504040204" pitchFamily="34" charset="0"/>
                <a:cs typeface="Verdana" panose="020B0604030504040204" pitchFamily="34" charset="0"/>
              </a:rPr>
              <a:t>Estimator/</a:t>
            </a:r>
          </a:p>
          <a:p>
            <a:r>
              <a:rPr lang="en-US" sz="900" dirty="0">
                <a:latin typeface="Verdana" panose="020B0604030504040204" pitchFamily="34" charset="0"/>
                <a:ea typeface="Verdana" panose="020B0604030504040204" pitchFamily="34" charset="0"/>
                <a:cs typeface="Verdana" panose="020B0604030504040204" pitchFamily="34" charset="0"/>
              </a:rPr>
              <a:t>Controller alg.</a:t>
            </a:r>
          </a:p>
        </p:txBody>
      </p:sp>
      <p:sp>
        <p:nvSpPr>
          <p:cNvPr id="307" name="TextBox 306">
            <a:extLst>
              <a:ext uri="{FF2B5EF4-FFF2-40B4-BE49-F238E27FC236}">
                <a16:creationId xmlns:a16="http://schemas.microsoft.com/office/drawing/2014/main" id="{5F3CB576-0615-18B8-527C-40AA7718024F}"/>
              </a:ext>
            </a:extLst>
          </p:cNvPr>
          <p:cNvSpPr txBox="1"/>
          <p:nvPr/>
        </p:nvSpPr>
        <p:spPr>
          <a:xfrm>
            <a:off x="8729508" y="187734"/>
            <a:ext cx="587020" cy="230832"/>
          </a:xfrm>
          <a:prstGeom prst="rect">
            <a:avLst/>
          </a:prstGeom>
          <a:noFill/>
        </p:spPr>
        <p:txBody>
          <a:bodyPr wrap="none" rtlCol="0">
            <a:spAutoFit/>
          </a:bodyPr>
          <a:lstStyle/>
          <a:p>
            <a:r>
              <a:rPr lang="en-US" sz="900" dirty="0">
                <a:latin typeface="Verdana" panose="020B0604030504040204" pitchFamily="34" charset="0"/>
                <a:ea typeface="Verdana" panose="020B0604030504040204" pitchFamily="34" charset="0"/>
                <a:cs typeface="Verdana" panose="020B0604030504040204" pitchFamily="34" charset="0"/>
              </a:rPr>
              <a:t>Sensor</a:t>
            </a:r>
          </a:p>
        </p:txBody>
      </p:sp>
      <p:sp>
        <p:nvSpPr>
          <p:cNvPr id="314" name="Rectangle 313">
            <a:extLst>
              <a:ext uri="{FF2B5EF4-FFF2-40B4-BE49-F238E27FC236}">
                <a16:creationId xmlns:a16="http://schemas.microsoft.com/office/drawing/2014/main" id="{B72C7B95-6349-FE57-ED23-7A0D8D7AE895}"/>
              </a:ext>
            </a:extLst>
          </p:cNvPr>
          <p:cNvSpPr/>
          <p:nvPr/>
        </p:nvSpPr>
        <p:spPr>
          <a:xfrm>
            <a:off x="6203239" y="3436680"/>
            <a:ext cx="831732" cy="78558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FGS, </a:t>
            </a:r>
            <a:r>
              <a:rPr lang="en-US" sz="900" dirty="0" err="1">
                <a:solidFill>
                  <a:schemeClr val="tx1"/>
                </a:solidFill>
                <a:latin typeface="Verdana" panose="020B0604030504040204" pitchFamily="34" charset="0"/>
                <a:ea typeface="Verdana" panose="020B0604030504040204" pitchFamily="34" charset="0"/>
                <a:cs typeface="Verdana" panose="020B0604030504040204" pitchFamily="34" charset="0"/>
              </a:rPr>
              <a:t>accels</a:t>
            </a: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 RWA </a:t>
            </a:r>
            <a:r>
              <a:rPr lang="en-US" sz="900" dirty="0" err="1">
                <a:solidFill>
                  <a:schemeClr val="tx1"/>
                </a:solidFill>
                <a:latin typeface="Verdana" panose="020B0604030504040204" pitchFamily="34" charset="0"/>
                <a:ea typeface="Verdana" panose="020B0604030504040204" pitchFamily="34" charset="0"/>
                <a:cs typeface="Verdana" panose="020B0604030504040204" pitchFamily="34" charset="0"/>
              </a:rPr>
              <a:t>telem</a:t>
            </a: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 etc.</a:t>
            </a:r>
          </a:p>
        </p:txBody>
      </p:sp>
      <p:sp>
        <p:nvSpPr>
          <p:cNvPr id="318" name="5-Point Star 317">
            <a:extLst>
              <a:ext uri="{FF2B5EF4-FFF2-40B4-BE49-F238E27FC236}">
                <a16:creationId xmlns:a16="http://schemas.microsoft.com/office/drawing/2014/main" id="{147DC1A2-CB89-32DE-FBAD-1EDA56C0ECB9}"/>
              </a:ext>
            </a:extLst>
          </p:cNvPr>
          <p:cNvSpPr/>
          <p:nvPr/>
        </p:nvSpPr>
        <p:spPr>
          <a:xfrm>
            <a:off x="3269451" y="369942"/>
            <a:ext cx="210357" cy="172113"/>
          </a:xfrm>
          <a:prstGeom prst="star5">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extBox 318">
            <a:extLst>
              <a:ext uri="{FF2B5EF4-FFF2-40B4-BE49-F238E27FC236}">
                <a16:creationId xmlns:a16="http://schemas.microsoft.com/office/drawing/2014/main" id="{F08EE111-A0FD-A616-859A-8A2DFE18743C}"/>
              </a:ext>
            </a:extLst>
          </p:cNvPr>
          <p:cNvSpPr txBox="1"/>
          <p:nvPr/>
        </p:nvSpPr>
        <p:spPr>
          <a:xfrm>
            <a:off x="2996948" y="24117"/>
            <a:ext cx="681877" cy="369332"/>
          </a:xfrm>
          <a:prstGeom prst="rect">
            <a:avLst/>
          </a:prstGeom>
          <a:noFill/>
        </p:spPr>
        <p:txBody>
          <a:bodyPr wrap="square" rtlCol="0">
            <a:spAutoFit/>
          </a:bodyPr>
          <a:lstStyle/>
          <a:p>
            <a:pPr algn="ctr"/>
            <a:r>
              <a:rPr lang="en-US" sz="900" dirty="0">
                <a:latin typeface="Verdana" panose="020B0604030504040204" pitchFamily="34" charset="0"/>
                <a:ea typeface="Verdana" panose="020B0604030504040204" pitchFamily="34" charset="0"/>
                <a:cs typeface="Verdana" panose="020B0604030504040204" pitchFamily="34" charset="0"/>
              </a:rPr>
              <a:t>Science target</a:t>
            </a:r>
          </a:p>
        </p:txBody>
      </p:sp>
      <p:sp>
        <p:nvSpPr>
          <p:cNvPr id="13" name="Rectangle 12">
            <a:extLst>
              <a:ext uri="{FF2B5EF4-FFF2-40B4-BE49-F238E27FC236}">
                <a16:creationId xmlns:a16="http://schemas.microsoft.com/office/drawing/2014/main" id="{4F84BE2D-D45D-C32B-0E54-B1FE28986402}"/>
              </a:ext>
            </a:extLst>
          </p:cNvPr>
          <p:cNvSpPr/>
          <p:nvPr/>
        </p:nvSpPr>
        <p:spPr>
          <a:xfrm>
            <a:off x="2285729" y="1678375"/>
            <a:ext cx="2177803" cy="1258074"/>
          </a:xfrm>
          <a:prstGeom prst="rect">
            <a:avLst/>
          </a:prstGeom>
          <a:no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Elbow Connector 28">
            <a:extLst>
              <a:ext uri="{FF2B5EF4-FFF2-40B4-BE49-F238E27FC236}">
                <a16:creationId xmlns:a16="http://schemas.microsoft.com/office/drawing/2014/main" id="{36A79E66-E31B-C014-75A0-B38B8C8F018A}"/>
              </a:ext>
            </a:extLst>
          </p:cNvPr>
          <p:cNvCxnSpPr/>
          <p:nvPr/>
        </p:nvCxnSpPr>
        <p:spPr>
          <a:xfrm>
            <a:off x="10092257" y="1441361"/>
            <a:ext cx="505514" cy="469326"/>
          </a:xfrm>
          <a:prstGeom prst="bentConnector3">
            <a:avLst>
              <a:gd name="adj1" fmla="val -33693"/>
            </a:avLst>
          </a:prstGeom>
          <a:ln w="19050">
            <a:solidFill>
              <a:schemeClr val="accent1">
                <a:lumMod val="75000"/>
              </a:schemeClr>
            </a:solidFill>
            <a:prstDash val="sysDot"/>
            <a:tailEnd type="triangle"/>
          </a:ln>
        </p:spPr>
        <p:style>
          <a:lnRef idx="1">
            <a:schemeClr val="dk1"/>
          </a:lnRef>
          <a:fillRef idx="0">
            <a:schemeClr val="dk1"/>
          </a:fillRef>
          <a:effectRef idx="0">
            <a:schemeClr val="dk1"/>
          </a:effectRef>
          <a:fontRef idx="minor">
            <a:schemeClr val="tx1"/>
          </a:fontRef>
        </p:style>
      </p:cxnSp>
      <p:sp>
        <p:nvSpPr>
          <p:cNvPr id="31" name="5-Point Star 30">
            <a:extLst>
              <a:ext uri="{FF2B5EF4-FFF2-40B4-BE49-F238E27FC236}">
                <a16:creationId xmlns:a16="http://schemas.microsoft.com/office/drawing/2014/main" id="{C87208F1-8F92-3CF7-88F9-3841926142E1}"/>
              </a:ext>
            </a:extLst>
          </p:cNvPr>
          <p:cNvSpPr/>
          <p:nvPr/>
        </p:nvSpPr>
        <p:spPr>
          <a:xfrm>
            <a:off x="2815911" y="610115"/>
            <a:ext cx="210357" cy="172113"/>
          </a:xfrm>
          <a:prstGeom prst="star5">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Arrow Connector 31">
            <a:extLst>
              <a:ext uri="{FF2B5EF4-FFF2-40B4-BE49-F238E27FC236}">
                <a16:creationId xmlns:a16="http://schemas.microsoft.com/office/drawing/2014/main" id="{AF1A404D-8BC9-EE8B-D612-9F87E25EB0B9}"/>
              </a:ext>
            </a:extLst>
          </p:cNvPr>
          <p:cNvCxnSpPr>
            <a:cxnSpLocks/>
          </p:cNvCxnSpPr>
          <p:nvPr/>
        </p:nvCxnSpPr>
        <p:spPr>
          <a:xfrm>
            <a:off x="2975515" y="811317"/>
            <a:ext cx="286568" cy="279336"/>
          </a:xfrm>
          <a:prstGeom prst="straightConnector1">
            <a:avLst/>
          </a:prstGeom>
          <a:ln w="19050">
            <a:solidFill>
              <a:schemeClr val="accent1">
                <a:lumMod val="75000"/>
              </a:schemeClr>
            </a:solidFill>
            <a:prstDash val="sysDot"/>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888AD83D-6414-BEB3-4C63-C4730326AEB5}"/>
              </a:ext>
            </a:extLst>
          </p:cNvPr>
          <p:cNvSpPr txBox="1"/>
          <p:nvPr/>
        </p:nvSpPr>
        <p:spPr>
          <a:xfrm>
            <a:off x="2368703" y="519221"/>
            <a:ext cx="483112" cy="230832"/>
          </a:xfrm>
          <a:prstGeom prst="rect">
            <a:avLst/>
          </a:prstGeom>
          <a:noFill/>
        </p:spPr>
        <p:txBody>
          <a:bodyPr wrap="square" rtlCol="0">
            <a:spAutoFit/>
          </a:bodyPr>
          <a:lstStyle/>
          <a:p>
            <a:pPr algn="ctr"/>
            <a:r>
              <a:rPr lang="en-US" sz="900" dirty="0">
                <a:latin typeface="Verdana" panose="020B0604030504040204" pitchFamily="34" charset="0"/>
                <a:ea typeface="Verdana" panose="020B0604030504040204" pitchFamily="34" charset="0"/>
                <a:cs typeface="Verdana" panose="020B0604030504040204" pitchFamily="34" charset="0"/>
              </a:rPr>
              <a:t>LGS</a:t>
            </a:r>
          </a:p>
        </p:txBody>
      </p:sp>
      <p:sp>
        <p:nvSpPr>
          <p:cNvPr id="35" name="TextBox 34">
            <a:extLst>
              <a:ext uri="{FF2B5EF4-FFF2-40B4-BE49-F238E27FC236}">
                <a16:creationId xmlns:a16="http://schemas.microsoft.com/office/drawing/2014/main" id="{78E485EC-20F1-38C7-2528-C2E0EB6B7FB8}"/>
              </a:ext>
            </a:extLst>
          </p:cNvPr>
          <p:cNvSpPr txBox="1"/>
          <p:nvPr/>
        </p:nvSpPr>
        <p:spPr>
          <a:xfrm>
            <a:off x="9762857" y="1556730"/>
            <a:ext cx="886127" cy="230832"/>
          </a:xfrm>
          <a:prstGeom prst="rect">
            <a:avLst/>
          </a:prstGeom>
          <a:noFill/>
        </p:spPr>
        <p:txBody>
          <a:bodyPr wrap="square" rtlCol="0">
            <a:spAutoFit/>
          </a:bodyPr>
          <a:lstStyle/>
          <a:p>
            <a:pPr algn="ctr"/>
            <a:r>
              <a:rPr lang="en-US" sz="900" dirty="0">
                <a:latin typeface="Verdana" panose="020B0604030504040204" pitchFamily="34" charset="0"/>
                <a:ea typeface="Verdana" panose="020B0604030504040204" pitchFamily="34" charset="0"/>
                <a:cs typeface="Verdana" panose="020B0604030504040204" pitchFamily="34" charset="0"/>
              </a:rPr>
              <a:t>ZWFS</a:t>
            </a:r>
          </a:p>
        </p:txBody>
      </p:sp>
      <p:cxnSp>
        <p:nvCxnSpPr>
          <p:cNvPr id="2" name="Straight Arrow Connector 1">
            <a:extLst>
              <a:ext uri="{FF2B5EF4-FFF2-40B4-BE49-F238E27FC236}">
                <a16:creationId xmlns:a16="http://schemas.microsoft.com/office/drawing/2014/main" id="{687AC559-0F88-9500-5C99-B7D0D556AEF4}"/>
              </a:ext>
            </a:extLst>
          </p:cNvPr>
          <p:cNvCxnSpPr>
            <a:cxnSpLocks/>
          </p:cNvCxnSpPr>
          <p:nvPr/>
        </p:nvCxnSpPr>
        <p:spPr>
          <a:xfrm>
            <a:off x="3951757" y="811317"/>
            <a:ext cx="0" cy="309245"/>
          </a:xfrm>
          <a:prstGeom prst="straightConnector1">
            <a:avLst/>
          </a:prstGeom>
          <a:ln w="19050">
            <a:solidFill>
              <a:schemeClr val="accent1">
                <a:lumMod val="75000"/>
              </a:schemeClr>
            </a:solidFill>
            <a:prstDash val="sysDot"/>
            <a:tailEnd type="triangle"/>
          </a:ln>
        </p:spPr>
        <p:style>
          <a:lnRef idx="1">
            <a:schemeClr val="dk1"/>
          </a:lnRef>
          <a:fillRef idx="0">
            <a:schemeClr val="dk1"/>
          </a:fillRef>
          <a:effectRef idx="0">
            <a:schemeClr val="dk1"/>
          </a:effectRef>
          <a:fontRef idx="minor">
            <a:schemeClr val="tx1"/>
          </a:fontRef>
        </p:style>
      </p:cxnSp>
      <p:sp>
        <p:nvSpPr>
          <p:cNvPr id="3" name="5-Point Star 2">
            <a:extLst>
              <a:ext uri="{FF2B5EF4-FFF2-40B4-BE49-F238E27FC236}">
                <a16:creationId xmlns:a16="http://schemas.microsoft.com/office/drawing/2014/main" id="{9E518ECB-9340-AE00-C9E1-B00CC9664BBC}"/>
              </a:ext>
            </a:extLst>
          </p:cNvPr>
          <p:cNvSpPr/>
          <p:nvPr/>
        </p:nvSpPr>
        <p:spPr>
          <a:xfrm>
            <a:off x="3852857" y="610115"/>
            <a:ext cx="210357" cy="172113"/>
          </a:xfrm>
          <a:prstGeom prst="star5">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2F3C74A-1DA6-64D2-CA7D-3B08E8A6DEF0}"/>
              </a:ext>
            </a:extLst>
          </p:cNvPr>
          <p:cNvSpPr txBox="1"/>
          <p:nvPr/>
        </p:nvSpPr>
        <p:spPr>
          <a:xfrm>
            <a:off x="3967501" y="499728"/>
            <a:ext cx="880989" cy="369332"/>
          </a:xfrm>
          <a:prstGeom prst="rect">
            <a:avLst/>
          </a:prstGeom>
          <a:noFill/>
        </p:spPr>
        <p:txBody>
          <a:bodyPr wrap="square" rtlCol="0">
            <a:spAutoFit/>
          </a:bodyPr>
          <a:lstStyle/>
          <a:p>
            <a:pPr algn="ctr"/>
            <a:r>
              <a:rPr lang="en-US" sz="900" dirty="0">
                <a:latin typeface="Verdana" panose="020B0604030504040204" pitchFamily="34" charset="0"/>
                <a:ea typeface="Verdana" panose="020B0604030504040204" pitchFamily="34" charset="0"/>
                <a:cs typeface="Verdana" panose="020B0604030504040204" pitchFamily="34" charset="0"/>
              </a:rPr>
              <a:t>Out-of-field WFS source</a:t>
            </a:r>
          </a:p>
        </p:txBody>
      </p:sp>
      <p:cxnSp>
        <p:nvCxnSpPr>
          <p:cNvPr id="6" name="Straight Arrow Connector 5">
            <a:extLst>
              <a:ext uri="{FF2B5EF4-FFF2-40B4-BE49-F238E27FC236}">
                <a16:creationId xmlns:a16="http://schemas.microsoft.com/office/drawing/2014/main" id="{C5A3E42F-3246-B890-329E-8F8FCED34BA3}"/>
              </a:ext>
            </a:extLst>
          </p:cNvPr>
          <p:cNvCxnSpPr/>
          <p:nvPr/>
        </p:nvCxnSpPr>
        <p:spPr>
          <a:xfrm>
            <a:off x="8843579" y="4217720"/>
            <a:ext cx="0" cy="2110464"/>
          </a:xfrm>
          <a:prstGeom prst="straightConnector1">
            <a:avLst/>
          </a:prstGeom>
          <a:ln w="12700">
            <a:prstDash val="sysDash"/>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53532329-D5AB-256E-C348-3332BFA00952}"/>
              </a:ext>
            </a:extLst>
          </p:cNvPr>
          <p:cNvSpPr txBox="1"/>
          <p:nvPr/>
        </p:nvSpPr>
        <p:spPr>
          <a:xfrm>
            <a:off x="8022658" y="6300018"/>
            <a:ext cx="1578139" cy="507831"/>
          </a:xfrm>
          <a:prstGeom prst="rect">
            <a:avLst/>
          </a:prstGeom>
          <a:noFill/>
        </p:spPr>
        <p:txBody>
          <a:bodyPr wrap="square" rtlCol="0">
            <a:spAutoFit/>
          </a:bodyPr>
          <a:lstStyle/>
          <a:p>
            <a:pPr algn="ctr"/>
            <a:r>
              <a:rPr lang="en-US" sz="900" dirty="0">
                <a:latin typeface="Verdana" panose="020B0604030504040204" pitchFamily="34" charset="0"/>
                <a:ea typeface="Verdana" panose="020B0604030504040204" pitchFamily="34" charset="0"/>
                <a:cs typeface="Verdana" panose="020B0604030504040204" pitchFamily="34" charset="0"/>
              </a:rPr>
              <a:t>Wavefront telemetry downlinked for post-processing</a:t>
            </a:r>
          </a:p>
        </p:txBody>
      </p:sp>
      <p:cxnSp>
        <p:nvCxnSpPr>
          <p:cNvPr id="20" name="Elbow Connector 19">
            <a:extLst>
              <a:ext uri="{FF2B5EF4-FFF2-40B4-BE49-F238E27FC236}">
                <a16:creationId xmlns:a16="http://schemas.microsoft.com/office/drawing/2014/main" id="{A236DDE1-0266-FF06-F199-EE66AFE666FD}"/>
              </a:ext>
            </a:extLst>
          </p:cNvPr>
          <p:cNvCxnSpPr>
            <a:cxnSpLocks/>
          </p:cNvCxnSpPr>
          <p:nvPr/>
        </p:nvCxnSpPr>
        <p:spPr>
          <a:xfrm rot="5400000">
            <a:off x="3727047" y="2441216"/>
            <a:ext cx="2366548" cy="366843"/>
          </a:xfrm>
          <a:prstGeom prst="bentConnector3">
            <a:avLst>
              <a:gd name="adj1" fmla="val 99871"/>
            </a:avLst>
          </a:prstGeom>
          <a:ln w="19050">
            <a:solidFill>
              <a:schemeClr val="accent1"/>
            </a:solidFill>
            <a:prstDash val="sysDot"/>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44EA91F9-448F-8FCC-C817-30B9C2F961DB}"/>
              </a:ext>
            </a:extLst>
          </p:cNvPr>
          <p:cNvSpPr txBox="1"/>
          <p:nvPr/>
        </p:nvSpPr>
        <p:spPr>
          <a:xfrm>
            <a:off x="4546943" y="3812490"/>
            <a:ext cx="970972" cy="646331"/>
          </a:xfrm>
          <a:prstGeom prst="rect">
            <a:avLst/>
          </a:prstGeom>
          <a:noFill/>
        </p:spPr>
        <p:txBody>
          <a:bodyPr wrap="square" rtlCol="0">
            <a:spAutoFit/>
          </a:bodyPr>
          <a:lstStyle/>
          <a:p>
            <a:pPr algn="ctr"/>
            <a:r>
              <a:rPr lang="en-US" sz="900" dirty="0">
                <a:latin typeface="Verdana" panose="020B0604030504040204" pitchFamily="34" charset="0"/>
                <a:ea typeface="Verdana" panose="020B0604030504040204" pitchFamily="34" charset="0"/>
                <a:cs typeface="Verdana" panose="020B0604030504040204" pitchFamily="34" charset="0"/>
              </a:rPr>
              <a:t>OOF WFS</a:t>
            </a:r>
          </a:p>
          <a:p>
            <a:pPr algn="ctr"/>
            <a:r>
              <a:rPr lang="en-US" sz="900" dirty="0">
                <a:latin typeface="Verdana" panose="020B0604030504040204" pitchFamily="34" charset="0"/>
                <a:ea typeface="Verdana" panose="020B0604030504040204" pitchFamily="34" charset="0"/>
                <a:cs typeface="Verdana" panose="020B0604030504040204" pitchFamily="34" charset="0"/>
              </a:rPr>
              <a:t>High spatial, low temporal (0.01 Hz)</a:t>
            </a:r>
          </a:p>
        </p:txBody>
      </p:sp>
    </p:spTree>
    <p:extLst>
      <p:ext uri="{BB962C8B-B14F-4D97-AF65-F5344CB8AC3E}">
        <p14:creationId xmlns:p14="http://schemas.microsoft.com/office/powerpoint/2010/main" val="272627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1" y="-340180"/>
            <a:ext cx="10515600" cy="1325563"/>
          </a:xfrm>
        </p:spPr>
        <p:txBody>
          <a:bodyPr/>
          <a:lstStyle/>
          <a:p>
            <a:pPr algn="ctr"/>
            <a:r>
              <a:rPr lang="en-US" dirty="0" smtClean="0"/>
              <a:t>Overall Status</a:t>
            </a:r>
            <a:endParaRPr lang="en-US" dirty="0"/>
          </a:p>
        </p:txBody>
      </p:sp>
      <p:sp>
        <p:nvSpPr>
          <p:cNvPr id="3" name="Content Placeholder 2"/>
          <p:cNvSpPr>
            <a:spLocks noGrp="1"/>
          </p:cNvSpPr>
          <p:nvPr>
            <p:ph sz="half" idx="1"/>
          </p:nvPr>
        </p:nvSpPr>
        <p:spPr>
          <a:xfrm>
            <a:off x="718457" y="669698"/>
            <a:ext cx="10515600" cy="4351338"/>
          </a:xfrm>
        </p:spPr>
        <p:txBody>
          <a:bodyPr>
            <a:noAutofit/>
          </a:bodyPr>
          <a:lstStyle/>
          <a:p>
            <a:r>
              <a:rPr lang="en-US" sz="3200" dirty="0" smtClean="0"/>
              <a:t>Team has been up and running since March</a:t>
            </a:r>
          </a:p>
          <a:p>
            <a:r>
              <a:rPr lang="en-US" sz="3200" dirty="0" smtClean="0"/>
              <a:t>Developed a WBS spanning each of the 5 subgroups traced from top level goals through Level 4 technology needs including gaps</a:t>
            </a:r>
          </a:p>
          <a:p>
            <a:pPr lvl="1"/>
            <a:r>
              <a:rPr lang="en-US" sz="2800" dirty="0" smtClean="0"/>
              <a:t>Taking a holistic approach when feasible (including Concept Maturity Level and Manufacturing Readiness Level, verification and facilities)</a:t>
            </a:r>
          </a:p>
          <a:p>
            <a:pPr lvl="1"/>
            <a:r>
              <a:rPr lang="en-US" sz="2800" dirty="0" smtClean="0"/>
              <a:t>Metrics identified, working on capabilities and gaps</a:t>
            </a:r>
          </a:p>
          <a:p>
            <a:pPr lvl="1"/>
            <a:r>
              <a:rPr lang="en-US" sz="2800" dirty="0" smtClean="0"/>
              <a:t>Will present status at the High Contrast workshop in August</a:t>
            </a:r>
          </a:p>
          <a:p>
            <a:r>
              <a:rPr lang="en-US" sz="3200" dirty="0" smtClean="0"/>
              <a:t>Planning a dedicated </a:t>
            </a:r>
            <a:r>
              <a:rPr lang="en-US" sz="3200" dirty="0" err="1" smtClean="0"/>
              <a:t>Ultrastable</a:t>
            </a:r>
            <a:r>
              <a:rPr lang="en-US" sz="3200" dirty="0" smtClean="0"/>
              <a:t> Observatory ITAR workshop in mid Fall to review roadmap product/gaps</a:t>
            </a:r>
          </a:p>
          <a:p>
            <a:r>
              <a:rPr lang="en-US" sz="3200" dirty="0" smtClean="0"/>
              <a:t>Goal is to inform future RFP’s, START and TAG</a:t>
            </a:r>
          </a:p>
          <a:p>
            <a:endParaRPr lang="en-US" sz="3200" dirty="0" smtClean="0"/>
          </a:p>
        </p:txBody>
      </p:sp>
      <p:sp>
        <p:nvSpPr>
          <p:cNvPr id="5" name="Slide Number Placeholder 4"/>
          <p:cNvSpPr>
            <a:spLocks noGrp="1"/>
          </p:cNvSpPr>
          <p:nvPr>
            <p:ph type="sldNum" sz="quarter" idx="12"/>
          </p:nvPr>
        </p:nvSpPr>
        <p:spPr/>
        <p:txBody>
          <a:bodyPr/>
          <a:lstStyle/>
          <a:p>
            <a:fld id="{FB7C16D1-7C99-4958-AF44-17645889CF17}" type="slidenum">
              <a:rPr lang="en-US" smtClean="0"/>
              <a:t>2</a:t>
            </a:fld>
            <a:endParaRPr lang="en-US" dirty="0"/>
          </a:p>
        </p:txBody>
      </p:sp>
    </p:spTree>
    <p:extLst>
      <p:ext uri="{BB962C8B-B14F-4D97-AF65-F5344CB8AC3E}">
        <p14:creationId xmlns:p14="http://schemas.microsoft.com/office/powerpoint/2010/main" val="3762829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8A76-F260-966D-42CC-0B894B871D6E}"/>
              </a:ext>
            </a:extLst>
          </p:cNvPr>
          <p:cNvSpPr>
            <a:spLocks noGrp="1"/>
          </p:cNvSpPr>
          <p:nvPr>
            <p:ph type="title"/>
          </p:nvPr>
        </p:nvSpPr>
        <p:spPr/>
        <p:txBody>
          <a:bodyPr/>
          <a:lstStyle/>
          <a:p>
            <a:r>
              <a:rPr lang="en-US" dirty="0"/>
              <a:t>Degree of freedom control matrix</a:t>
            </a:r>
          </a:p>
        </p:txBody>
      </p:sp>
      <p:sp>
        <p:nvSpPr>
          <p:cNvPr id="3" name="Content Placeholder 2">
            <a:extLst>
              <a:ext uri="{FF2B5EF4-FFF2-40B4-BE49-F238E27FC236}">
                <a16:creationId xmlns:a16="http://schemas.microsoft.com/office/drawing/2014/main" id="{CDD38654-88AC-B375-F5D3-63D39DF6BB0C}"/>
              </a:ext>
            </a:extLst>
          </p:cNvPr>
          <p:cNvSpPr>
            <a:spLocks noGrp="1"/>
          </p:cNvSpPr>
          <p:nvPr>
            <p:ph idx="1"/>
          </p:nvPr>
        </p:nvSpPr>
        <p:spPr/>
        <p:txBody>
          <a:bodyPr/>
          <a:lstStyle/>
          <a:p>
            <a:r>
              <a:rPr lang="en-US" dirty="0"/>
              <a:t>Purpose: identify instabilities across observatory and identify which technologies/approaches can be used to minimize those instabilities</a:t>
            </a:r>
          </a:p>
          <a:p>
            <a:r>
              <a:rPr lang="en-US" dirty="0"/>
              <a:t>Identify technology gaps, especially for critical components</a:t>
            </a:r>
          </a:p>
          <a:p>
            <a:r>
              <a:rPr lang="en-US" dirty="0"/>
              <a:t>Determine gaps for critical instabilities</a:t>
            </a:r>
          </a:p>
        </p:txBody>
      </p:sp>
    </p:spTree>
    <p:extLst>
      <p:ext uri="{BB962C8B-B14F-4D97-AF65-F5344CB8AC3E}">
        <p14:creationId xmlns:p14="http://schemas.microsoft.com/office/powerpoint/2010/main" val="2909613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E503013-57A7-8FCA-9637-DE0D25093347}"/>
              </a:ext>
            </a:extLst>
          </p:cNvPr>
          <p:cNvPicPr>
            <a:picLocks noChangeAspect="1"/>
          </p:cNvPicPr>
          <p:nvPr/>
        </p:nvPicPr>
        <p:blipFill>
          <a:blip r:embed="rId3"/>
          <a:srcRect/>
          <a:stretch/>
        </p:blipFill>
        <p:spPr>
          <a:xfrm>
            <a:off x="398421" y="1249989"/>
            <a:ext cx="11070825" cy="5620138"/>
          </a:xfrm>
          <a:prstGeom prst="rect">
            <a:avLst/>
          </a:prstGeom>
        </p:spPr>
      </p:pic>
      <p:sp>
        <p:nvSpPr>
          <p:cNvPr id="8" name="Left Brace 7">
            <a:extLst>
              <a:ext uri="{FF2B5EF4-FFF2-40B4-BE49-F238E27FC236}">
                <a16:creationId xmlns:a16="http://schemas.microsoft.com/office/drawing/2014/main" id="{45FBAB45-98DE-F5F9-9FFC-B9AE9DDB6959}"/>
              </a:ext>
            </a:extLst>
          </p:cNvPr>
          <p:cNvSpPr/>
          <p:nvPr/>
        </p:nvSpPr>
        <p:spPr>
          <a:xfrm rot="5400000">
            <a:off x="3199161" y="-1856157"/>
            <a:ext cx="319427" cy="5938993"/>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F8C03374-FC79-D6E0-0D1D-23376BFC2BC3}"/>
              </a:ext>
            </a:extLst>
          </p:cNvPr>
          <p:cNvSpPr txBox="1"/>
          <p:nvPr/>
        </p:nvSpPr>
        <p:spPr>
          <a:xfrm>
            <a:off x="943484" y="650488"/>
            <a:ext cx="4559644" cy="369332"/>
          </a:xfrm>
          <a:prstGeom prst="rect">
            <a:avLst/>
          </a:prstGeom>
          <a:noFill/>
        </p:spPr>
        <p:txBody>
          <a:bodyPr wrap="square" rtlCol="0">
            <a:spAutoFit/>
          </a:bodyPr>
          <a:lstStyle/>
          <a:p>
            <a:pPr algn="ctr"/>
            <a:r>
              <a:rPr lang="en-US" dirty="0"/>
              <a:t>Likely contributors to instability in the system </a:t>
            </a:r>
          </a:p>
        </p:txBody>
      </p:sp>
      <p:cxnSp>
        <p:nvCxnSpPr>
          <p:cNvPr id="11" name="Straight Arrow Connector 10">
            <a:extLst>
              <a:ext uri="{FF2B5EF4-FFF2-40B4-BE49-F238E27FC236}">
                <a16:creationId xmlns:a16="http://schemas.microsoft.com/office/drawing/2014/main" id="{9BE526D2-CAF8-F7A2-D265-57CBA5017D1B}"/>
              </a:ext>
            </a:extLst>
          </p:cNvPr>
          <p:cNvCxnSpPr>
            <a:cxnSpLocks/>
          </p:cNvCxnSpPr>
          <p:nvPr/>
        </p:nvCxnSpPr>
        <p:spPr>
          <a:xfrm>
            <a:off x="5417952" y="434124"/>
            <a:ext cx="1195644" cy="75775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39BA9C6-CBE2-8615-4AA5-DEA1023212FB}"/>
              </a:ext>
            </a:extLst>
          </p:cNvPr>
          <p:cNvCxnSpPr>
            <a:cxnSpLocks/>
          </p:cNvCxnSpPr>
          <p:nvPr/>
        </p:nvCxnSpPr>
        <p:spPr>
          <a:xfrm>
            <a:off x="7242492" y="554910"/>
            <a:ext cx="0" cy="65101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19A9360-27EA-1020-2F54-1813B65D64B2}"/>
              </a:ext>
            </a:extLst>
          </p:cNvPr>
          <p:cNvSpPr txBox="1"/>
          <p:nvPr/>
        </p:nvSpPr>
        <p:spPr>
          <a:xfrm>
            <a:off x="2920832" y="-49406"/>
            <a:ext cx="3200401" cy="646331"/>
          </a:xfrm>
          <a:prstGeom prst="rect">
            <a:avLst/>
          </a:prstGeom>
          <a:noFill/>
        </p:spPr>
        <p:txBody>
          <a:bodyPr wrap="square" rtlCol="0">
            <a:spAutoFit/>
          </a:bodyPr>
          <a:lstStyle/>
          <a:p>
            <a:r>
              <a:rPr lang="en-US" dirty="0"/>
              <a:t>Temporal frequency at which the instability could occur</a:t>
            </a:r>
          </a:p>
        </p:txBody>
      </p:sp>
      <p:sp>
        <p:nvSpPr>
          <p:cNvPr id="15" name="TextBox 14">
            <a:extLst>
              <a:ext uri="{FF2B5EF4-FFF2-40B4-BE49-F238E27FC236}">
                <a16:creationId xmlns:a16="http://schemas.microsoft.com/office/drawing/2014/main" id="{71FD6F62-B7CF-0EAE-4D26-110C692FBBA4}"/>
              </a:ext>
            </a:extLst>
          </p:cNvPr>
          <p:cNvSpPr txBox="1"/>
          <p:nvPr/>
        </p:nvSpPr>
        <p:spPr>
          <a:xfrm>
            <a:off x="5866632" y="-49407"/>
            <a:ext cx="3200401" cy="646331"/>
          </a:xfrm>
          <a:prstGeom prst="rect">
            <a:avLst/>
          </a:prstGeom>
          <a:noFill/>
        </p:spPr>
        <p:txBody>
          <a:bodyPr wrap="square" rtlCol="0">
            <a:spAutoFit/>
          </a:bodyPr>
          <a:lstStyle/>
          <a:p>
            <a:r>
              <a:rPr lang="en-US" dirty="0"/>
              <a:t>Spatial frequency of error that the instability could impart </a:t>
            </a:r>
          </a:p>
        </p:txBody>
      </p:sp>
      <p:sp>
        <p:nvSpPr>
          <p:cNvPr id="18" name="TextBox 17">
            <a:extLst>
              <a:ext uri="{FF2B5EF4-FFF2-40B4-BE49-F238E27FC236}">
                <a16:creationId xmlns:a16="http://schemas.microsoft.com/office/drawing/2014/main" id="{10278DC9-B034-CFD9-8F20-207E55FB25CF}"/>
              </a:ext>
            </a:extLst>
          </p:cNvPr>
          <p:cNvSpPr txBox="1"/>
          <p:nvPr/>
        </p:nvSpPr>
        <p:spPr>
          <a:xfrm>
            <a:off x="9153111" y="16759"/>
            <a:ext cx="3111983" cy="646331"/>
          </a:xfrm>
          <a:prstGeom prst="rect">
            <a:avLst/>
          </a:prstGeom>
          <a:noFill/>
        </p:spPr>
        <p:txBody>
          <a:bodyPr wrap="square" rtlCol="0">
            <a:spAutoFit/>
          </a:bodyPr>
          <a:lstStyle/>
          <a:p>
            <a:r>
              <a:rPr lang="en-US" dirty="0"/>
              <a:t>Sensing &amp; control systems/technologies for HWO </a:t>
            </a:r>
          </a:p>
        </p:txBody>
      </p:sp>
      <p:cxnSp>
        <p:nvCxnSpPr>
          <p:cNvPr id="19" name="Straight Arrow Connector 18">
            <a:extLst>
              <a:ext uri="{FF2B5EF4-FFF2-40B4-BE49-F238E27FC236}">
                <a16:creationId xmlns:a16="http://schemas.microsoft.com/office/drawing/2014/main" id="{C502D986-1EED-4324-3D70-6FB40BDBD5B4}"/>
              </a:ext>
            </a:extLst>
          </p:cNvPr>
          <p:cNvCxnSpPr>
            <a:cxnSpLocks/>
            <a:endCxn id="17" idx="0"/>
          </p:cNvCxnSpPr>
          <p:nvPr/>
        </p:nvCxnSpPr>
        <p:spPr>
          <a:xfrm flipH="1">
            <a:off x="9505392" y="554910"/>
            <a:ext cx="604989" cy="65372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EE1E167-58E0-13BF-A997-067EB20B4ABD}"/>
              </a:ext>
            </a:extLst>
          </p:cNvPr>
          <p:cNvCxnSpPr>
            <a:cxnSpLocks/>
            <a:stCxn id="26" idx="0"/>
          </p:cNvCxnSpPr>
          <p:nvPr/>
        </p:nvCxnSpPr>
        <p:spPr>
          <a:xfrm flipV="1">
            <a:off x="9519422" y="3069125"/>
            <a:ext cx="1242878" cy="243704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F1F9E11-9816-F48D-9F28-5FF3FF7FB26F}"/>
              </a:ext>
            </a:extLst>
          </p:cNvPr>
          <p:cNvSpPr txBox="1"/>
          <p:nvPr/>
        </p:nvSpPr>
        <p:spPr>
          <a:xfrm>
            <a:off x="7702979" y="5506168"/>
            <a:ext cx="3632886" cy="1200329"/>
          </a:xfrm>
          <a:prstGeom prst="rect">
            <a:avLst/>
          </a:prstGeom>
          <a:solidFill>
            <a:schemeClr val="bg1"/>
          </a:solidFill>
        </p:spPr>
        <p:txBody>
          <a:bodyPr wrap="square" rtlCol="0">
            <a:spAutoFit/>
          </a:bodyPr>
          <a:lstStyle/>
          <a:p>
            <a:r>
              <a:rPr lang="en-US" dirty="0"/>
              <a:t>Filled boxes = how technologies address instabilities</a:t>
            </a:r>
          </a:p>
          <a:p>
            <a:r>
              <a:rPr lang="en-US" dirty="0"/>
              <a:t>Green = no technology gap</a:t>
            </a:r>
          </a:p>
          <a:p>
            <a:r>
              <a:rPr lang="en-US" dirty="0"/>
              <a:t>Blue = technology gap to be filled</a:t>
            </a:r>
          </a:p>
        </p:txBody>
      </p:sp>
      <p:sp>
        <p:nvSpPr>
          <p:cNvPr id="10" name="Freeform 9">
            <a:extLst>
              <a:ext uri="{FF2B5EF4-FFF2-40B4-BE49-F238E27FC236}">
                <a16:creationId xmlns:a16="http://schemas.microsoft.com/office/drawing/2014/main" id="{F188F329-061C-8DC4-2E05-C7392AB8A757}"/>
              </a:ext>
            </a:extLst>
          </p:cNvPr>
          <p:cNvSpPr/>
          <p:nvPr/>
        </p:nvSpPr>
        <p:spPr bwMode="auto">
          <a:xfrm rot="10800000">
            <a:off x="11072729" y="1205929"/>
            <a:ext cx="416560" cy="5670175"/>
          </a:xfrm>
          <a:custGeom>
            <a:avLst/>
            <a:gdLst>
              <a:gd name="connsiteX0" fmla="*/ 25400 w 393700"/>
              <a:gd name="connsiteY0" fmla="*/ 0 h 3657600"/>
              <a:gd name="connsiteX1" fmla="*/ 317500 w 393700"/>
              <a:gd name="connsiteY1" fmla="*/ 203200 h 3657600"/>
              <a:gd name="connsiteX2" fmla="*/ 139700 w 393700"/>
              <a:gd name="connsiteY2" fmla="*/ 317500 h 3657600"/>
              <a:gd name="connsiteX3" fmla="*/ 393700 w 393700"/>
              <a:gd name="connsiteY3" fmla="*/ 368300 h 3657600"/>
              <a:gd name="connsiteX4" fmla="*/ 12700 w 393700"/>
              <a:gd name="connsiteY4" fmla="*/ 457200 h 3657600"/>
              <a:gd name="connsiteX5" fmla="*/ 317500 w 393700"/>
              <a:gd name="connsiteY5" fmla="*/ 584200 h 3657600"/>
              <a:gd name="connsiteX6" fmla="*/ 101600 w 393700"/>
              <a:gd name="connsiteY6" fmla="*/ 647700 h 3657600"/>
              <a:gd name="connsiteX7" fmla="*/ 292100 w 393700"/>
              <a:gd name="connsiteY7" fmla="*/ 711200 h 3657600"/>
              <a:gd name="connsiteX8" fmla="*/ 139700 w 393700"/>
              <a:gd name="connsiteY8" fmla="*/ 787400 h 3657600"/>
              <a:gd name="connsiteX9" fmla="*/ 266700 w 393700"/>
              <a:gd name="connsiteY9" fmla="*/ 876300 h 3657600"/>
              <a:gd name="connsiteX10" fmla="*/ 165100 w 393700"/>
              <a:gd name="connsiteY10" fmla="*/ 1003300 h 3657600"/>
              <a:gd name="connsiteX11" fmla="*/ 279400 w 393700"/>
              <a:gd name="connsiteY11" fmla="*/ 1219200 h 3657600"/>
              <a:gd name="connsiteX12" fmla="*/ 139700 w 393700"/>
              <a:gd name="connsiteY12" fmla="*/ 1320800 h 3657600"/>
              <a:gd name="connsiteX13" fmla="*/ 292100 w 393700"/>
              <a:gd name="connsiteY13" fmla="*/ 1473200 h 3657600"/>
              <a:gd name="connsiteX14" fmla="*/ 152400 w 393700"/>
              <a:gd name="connsiteY14" fmla="*/ 1638300 h 3657600"/>
              <a:gd name="connsiteX15" fmla="*/ 266700 w 393700"/>
              <a:gd name="connsiteY15" fmla="*/ 1663700 h 3657600"/>
              <a:gd name="connsiteX16" fmla="*/ 190500 w 393700"/>
              <a:gd name="connsiteY16" fmla="*/ 1866900 h 3657600"/>
              <a:gd name="connsiteX17" fmla="*/ 304800 w 393700"/>
              <a:gd name="connsiteY17" fmla="*/ 2044700 h 3657600"/>
              <a:gd name="connsiteX18" fmla="*/ 165100 w 393700"/>
              <a:gd name="connsiteY18" fmla="*/ 2095500 h 3657600"/>
              <a:gd name="connsiteX19" fmla="*/ 292100 w 393700"/>
              <a:gd name="connsiteY19" fmla="*/ 2235200 h 3657600"/>
              <a:gd name="connsiteX20" fmla="*/ 177800 w 393700"/>
              <a:gd name="connsiteY20" fmla="*/ 2362200 h 3657600"/>
              <a:gd name="connsiteX21" fmla="*/ 304800 w 393700"/>
              <a:gd name="connsiteY21" fmla="*/ 2476500 h 3657600"/>
              <a:gd name="connsiteX22" fmla="*/ 241300 w 393700"/>
              <a:gd name="connsiteY22" fmla="*/ 2565400 h 3657600"/>
              <a:gd name="connsiteX23" fmla="*/ 304800 w 393700"/>
              <a:gd name="connsiteY23" fmla="*/ 2667000 h 3657600"/>
              <a:gd name="connsiteX24" fmla="*/ 177800 w 393700"/>
              <a:gd name="connsiteY24" fmla="*/ 2768600 h 3657600"/>
              <a:gd name="connsiteX25" fmla="*/ 266700 w 393700"/>
              <a:gd name="connsiteY25" fmla="*/ 2895600 h 3657600"/>
              <a:gd name="connsiteX26" fmla="*/ 177800 w 393700"/>
              <a:gd name="connsiteY26" fmla="*/ 2984500 h 3657600"/>
              <a:gd name="connsiteX27" fmla="*/ 228600 w 393700"/>
              <a:gd name="connsiteY27" fmla="*/ 3086100 h 3657600"/>
              <a:gd name="connsiteX28" fmla="*/ 88900 w 393700"/>
              <a:gd name="connsiteY28" fmla="*/ 3162300 h 3657600"/>
              <a:gd name="connsiteX29" fmla="*/ 215900 w 393700"/>
              <a:gd name="connsiteY29" fmla="*/ 3263900 h 3657600"/>
              <a:gd name="connsiteX30" fmla="*/ 215900 w 393700"/>
              <a:gd name="connsiteY30" fmla="*/ 3352800 h 3657600"/>
              <a:gd name="connsiteX31" fmla="*/ 330200 w 393700"/>
              <a:gd name="connsiteY31" fmla="*/ 3467100 h 3657600"/>
              <a:gd name="connsiteX32" fmla="*/ 228600 w 393700"/>
              <a:gd name="connsiteY32" fmla="*/ 3517900 h 3657600"/>
              <a:gd name="connsiteX33" fmla="*/ 266700 w 393700"/>
              <a:gd name="connsiteY33" fmla="*/ 3568700 h 3657600"/>
              <a:gd name="connsiteX34" fmla="*/ 0 w 393700"/>
              <a:gd name="connsiteY34" fmla="*/ 3657600 h 3657600"/>
              <a:gd name="connsiteX35" fmla="*/ 0 w 393700"/>
              <a:gd name="connsiteY3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3700" h="3657600">
                <a:moveTo>
                  <a:pt x="25400" y="0"/>
                </a:moveTo>
                <a:lnTo>
                  <a:pt x="317500" y="203200"/>
                </a:lnTo>
                <a:lnTo>
                  <a:pt x="139700" y="317500"/>
                </a:lnTo>
                <a:lnTo>
                  <a:pt x="393700" y="368300"/>
                </a:lnTo>
                <a:lnTo>
                  <a:pt x="12700" y="457200"/>
                </a:lnTo>
                <a:lnTo>
                  <a:pt x="317500" y="584200"/>
                </a:lnTo>
                <a:lnTo>
                  <a:pt x="101600" y="647700"/>
                </a:lnTo>
                <a:lnTo>
                  <a:pt x="292100" y="711200"/>
                </a:lnTo>
                <a:lnTo>
                  <a:pt x="139700" y="787400"/>
                </a:lnTo>
                <a:lnTo>
                  <a:pt x="266700" y="876300"/>
                </a:lnTo>
                <a:lnTo>
                  <a:pt x="165100" y="1003300"/>
                </a:lnTo>
                <a:lnTo>
                  <a:pt x="279400" y="1219200"/>
                </a:lnTo>
                <a:lnTo>
                  <a:pt x="139700" y="1320800"/>
                </a:lnTo>
                <a:lnTo>
                  <a:pt x="292100" y="1473200"/>
                </a:lnTo>
                <a:lnTo>
                  <a:pt x="152400" y="1638300"/>
                </a:lnTo>
                <a:lnTo>
                  <a:pt x="266700" y="1663700"/>
                </a:lnTo>
                <a:lnTo>
                  <a:pt x="190500" y="1866900"/>
                </a:lnTo>
                <a:lnTo>
                  <a:pt x="304800" y="2044700"/>
                </a:lnTo>
                <a:lnTo>
                  <a:pt x="165100" y="2095500"/>
                </a:lnTo>
                <a:lnTo>
                  <a:pt x="292100" y="2235200"/>
                </a:lnTo>
                <a:lnTo>
                  <a:pt x="177800" y="2362200"/>
                </a:lnTo>
                <a:lnTo>
                  <a:pt x="304800" y="2476500"/>
                </a:lnTo>
                <a:lnTo>
                  <a:pt x="241300" y="2565400"/>
                </a:lnTo>
                <a:lnTo>
                  <a:pt x="304800" y="2667000"/>
                </a:lnTo>
                <a:lnTo>
                  <a:pt x="177800" y="2768600"/>
                </a:lnTo>
                <a:lnTo>
                  <a:pt x="266700" y="2895600"/>
                </a:lnTo>
                <a:lnTo>
                  <a:pt x="177800" y="2984500"/>
                </a:lnTo>
                <a:lnTo>
                  <a:pt x="228600" y="3086100"/>
                </a:lnTo>
                <a:lnTo>
                  <a:pt x="88900" y="3162300"/>
                </a:lnTo>
                <a:lnTo>
                  <a:pt x="215900" y="3263900"/>
                </a:lnTo>
                <a:lnTo>
                  <a:pt x="215900" y="3352800"/>
                </a:lnTo>
                <a:lnTo>
                  <a:pt x="330200" y="3467100"/>
                </a:lnTo>
                <a:lnTo>
                  <a:pt x="228600" y="3517900"/>
                </a:lnTo>
                <a:lnTo>
                  <a:pt x="266700" y="3568700"/>
                </a:lnTo>
                <a:lnTo>
                  <a:pt x="0" y="3657600"/>
                </a:lnTo>
                <a:lnTo>
                  <a:pt x="0" y="3657600"/>
                </a:ln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7" name="Rectangle 16">
            <a:extLst>
              <a:ext uri="{FF2B5EF4-FFF2-40B4-BE49-F238E27FC236}">
                <a16:creationId xmlns:a16="http://schemas.microsoft.com/office/drawing/2014/main" id="{876B0933-615C-7671-6DBF-215B0FA204C9}"/>
              </a:ext>
            </a:extLst>
          </p:cNvPr>
          <p:cNvSpPr/>
          <p:nvPr/>
        </p:nvSpPr>
        <p:spPr>
          <a:xfrm>
            <a:off x="7541537" y="1208633"/>
            <a:ext cx="3927709" cy="269957"/>
          </a:xfrm>
          <a:prstGeom prst="rect">
            <a:avLst/>
          </a:prstGeom>
          <a:solidFill>
            <a:schemeClr val="accent1">
              <a:alpha val="2606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033A0B8E-12C0-7E52-3056-375DACB236A5}"/>
              </a:ext>
            </a:extLst>
          </p:cNvPr>
          <p:cNvCxnSpPr>
            <a:cxnSpLocks/>
          </p:cNvCxnSpPr>
          <p:nvPr/>
        </p:nvCxnSpPr>
        <p:spPr>
          <a:xfrm flipV="1">
            <a:off x="328749" y="2708366"/>
            <a:ext cx="3772988" cy="8210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C7A8E38-3DCE-D7AE-3B65-FF5D2C4AB618}"/>
              </a:ext>
            </a:extLst>
          </p:cNvPr>
          <p:cNvCxnSpPr>
            <a:cxnSpLocks/>
          </p:cNvCxnSpPr>
          <p:nvPr/>
        </p:nvCxnSpPr>
        <p:spPr>
          <a:xfrm>
            <a:off x="328749" y="2790472"/>
            <a:ext cx="3738154" cy="24758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2951233-E128-A530-7F62-E0F64BFEC34E}"/>
              </a:ext>
            </a:extLst>
          </p:cNvPr>
          <p:cNvSpPr txBox="1"/>
          <p:nvPr/>
        </p:nvSpPr>
        <p:spPr>
          <a:xfrm rot="16200000">
            <a:off x="-1023814" y="2623224"/>
            <a:ext cx="2335794" cy="369332"/>
          </a:xfrm>
          <a:prstGeom prst="rect">
            <a:avLst/>
          </a:prstGeom>
          <a:noFill/>
        </p:spPr>
        <p:txBody>
          <a:bodyPr wrap="square" rtlCol="0">
            <a:spAutoFit/>
          </a:bodyPr>
          <a:lstStyle/>
          <a:p>
            <a:pPr algn="ctr"/>
            <a:r>
              <a:rPr lang="en-US" b="1" dirty="0"/>
              <a:t>Critical</a:t>
            </a:r>
          </a:p>
        </p:txBody>
      </p:sp>
    </p:spTree>
    <p:extLst>
      <p:ext uri="{BB962C8B-B14F-4D97-AF65-F5344CB8AC3E}">
        <p14:creationId xmlns:p14="http://schemas.microsoft.com/office/powerpoint/2010/main" val="511255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8D2EB7-EDD8-E566-C9B3-77D9C04FD4CF}"/>
              </a:ext>
            </a:extLst>
          </p:cNvPr>
          <p:cNvSpPr>
            <a:spLocks noGrp="1"/>
          </p:cNvSpPr>
          <p:nvPr>
            <p:ph type="title"/>
          </p:nvPr>
        </p:nvSpPr>
        <p:spPr>
          <a:xfrm>
            <a:off x="838200" y="365125"/>
            <a:ext cx="10515600" cy="1325563"/>
          </a:xfrm>
        </p:spPr>
        <p:txBody>
          <a:bodyPr/>
          <a:lstStyle/>
          <a:p>
            <a:r>
              <a:rPr lang="en-US" dirty="0"/>
              <a:t>Previous example was just a small part of full matrix</a:t>
            </a:r>
          </a:p>
        </p:txBody>
      </p:sp>
      <p:pic>
        <p:nvPicPr>
          <p:cNvPr id="3" name="Picture 2">
            <a:extLst>
              <a:ext uri="{FF2B5EF4-FFF2-40B4-BE49-F238E27FC236}">
                <a16:creationId xmlns:a16="http://schemas.microsoft.com/office/drawing/2014/main" id="{58D34672-2D93-BB75-6210-4B80740B70B1}"/>
              </a:ext>
            </a:extLst>
          </p:cNvPr>
          <p:cNvPicPr>
            <a:picLocks noChangeAspect="1"/>
          </p:cNvPicPr>
          <p:nvPr/>
        </p:nvPicPr>
        <p:blipFill>
          <a:blip r:embed="rId3"/>
          <a:srcRect/>
          <a:stretch/>
        </p:blipFill>
        <p:spPr>
          <a:xfrm>
            <a:off x="0" y="1806771"/>
            <a:ext cx="12177321" cy="2452099"/>
          </a:xfrm>
          <a:prstGeom prst="rect">
            <a:avLst/>
          </a:prstGeom>
        </p:spPr>
      </p:pic>
      <p:sp>
        <p:nvSpPr>
          <p:cNvPr id="6" name="TextBox 5">
            <a:extLst>
              <a:ext uri="{FF2B5EF4-FFF2-40B4-BE49-F238E27FC236}">
                <a16:creationId xmlns:a16="http://schemas.microsoft.com/office/drawing/2014/main" id="{747B4C9D-6111-6CD2-1480-377809A53B98}"/>
              </a:ext>
            </a:extLst>
          </p:cNvPr>
          <p:cNvSpPr txBox="1"/>
          <p:nvPr/>
        </p:nvSpPr>
        <p:spPr>
          <a:xfrm>
            <a:off x="1557197" y="4463358"/>
            <a:ext cx="3530851" cy="2308324"/>
          </a:xfrm>
          <a:prstGeom prst="rect">
            <a:avLst/>
          </a:prstGeom>
          <a:noFill/>
        </p:spPr>
        <p:txBody>
          <a:bodyPr wrap="square" rtlCol="0">
            <a:spAutoFit/>
          </a:bodyPr>
          <a:lstStyle/>
          <a:p>
            <a:r>
              <a:rPr lang="en-US" dirty="0"/>
              <a:t>Subsystems: Primary Mirror Backplane, Primary Mirror Segment Assembly, Secondary Mirror Assembly, Secondary Mirror Support Structure, Aft optics, instruments, thermal management system, ACS, barrel, high gain antenna, wavefront sensors, etc.  </a:t>
            </a:r>
          </a:p>
        </p:txBody>
      </p:sp>
      <p:sp>
        <p:nvSpPr>
          <p:cNvPr id="8" name="TextBox 7">
            <a:extLst>
              <a:ext uri="{FF2B5EF4-FFF2-40B4-BE49-F238E27FC236}">
                <a16:creationId xmlns:a16="http://schemas.microsoft.com/office/drawing/2014/main" id="{3560D6FD-7289-EF13-BDDF-074F763306C1}"/>
              </a:ext>
            </a:extLst>
          </p:cNvPr>
          <p:cNvSpPr txBox="1"/>
          <p:nvPr/>
        </p:nvSpPr>
        <p:spPr>
          <a:xfrm>
            <a:off x="6553201" y="4463358"/>
            <a:ext cx="3530851" cy="2308324"/>
          </a:xfrm>
          <a:prstGeom prst="rect">
            <a:avLst/>
          </a:prstGeom>
          <a:noFill/>
        </p:spPr>
        <p:txBody>
          <a:bodyPr wrap="square" rtlCol="0">
            <a:spAutoFit/>
          </a:bodyPr>
          <a:lstStyle/>
          <a:p>
            <a:r>
              <a:rPr lang="en-US" dirty="0"/>
              <a:t>Technologies = Primary and secondary mirror actuators, edge sensors, laser metrology, various wavefront sensors, deformable mirror, PSF calibration, coronagraph, fast steering mirror, thrusters, vibration isolators, active thermal mirror, etc.</a:t>
            </a:r>
          </a:p>
        </p:txBody>
      </p:sp>
      <p:sp>
        <p:nvSpPr>
          <p:cNvPr id="9" name="Rectangle 8">
            <a:extLst>
              <a:ext uri="{FF2B5EF4-FFF2-40B4-BE49-F238E27FC236}">
                <a16:creationId xmlns:a16="http://schemas.microsoft.com/office/drawing/2014/main" id="{A7E39DC7-FD90-1757-77C2-C5B6B90B0AA5}"/>
              </a:ext>
            </a:extLst>
          </p:cNvPr>
          <p:cNvSpPr/>
          <p:nvPr/>
        </p:nvSpPr>
        <p:spPr>
          <a:xfrm>
            <a:off x="3117670" y="1754252"/>
            <a:ext cx="9059652" cy="140924"/>
          </a:xfrm>
          <a:prstGeom prst="rect">
            <a:avLst/>
          </a:prstGeom>
          <a:solidFill>
            <a:schemeClr val="accent1">
              <a:alpha val="2606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19600D-348E-DB8A-1ACC-F9F265C18A77}"/>
              </a:ext>
            </a:extLst>
          </p:cNvPr>
          <p:cNvSpPr/>
          <p:nvPr/>
        </p:nvSpPr>
        <p:spPr>
          <a:xfrm>
            <a:off x="410912" y="1773509"/>
            <a:ext cx="704734" cy="2492500"/>
          </a:xfrm>
          <a:prstGeom prst="rect">
            <a:avLst/>
          </a:prstGeom>
          <a:solidFill>
            <a:schemeClr val="accent1">
              <a:alpha val="2606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485F6D7F-206D-1F32-DF2F-EBE775AB40E9}"/>
              </a:ext>
            </a:extLst>
          </p:cNvPr>
          <p:cNvCxnSpPr>
            <a:cxnSpLocks/>
          </p:cNvCxnSpPr>
          <p:nvPr/>
        </p:nvCxnSpPr>
        <p:spPr>
          <a:xfrm flipH="1" flipV="1">
            <a:off x="6645244" y="1902344"/>
            <a:ext cx="1147660" cy="260144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960087A-53A2-4A5F-2A4B-C30F635F5612}"/>
              </a:ext>
            </a:extLst>
          </p:cNvPr>
          <p:cNvCxnSpPr>
            <a:cxnSpLocks/>
          </p:cNvCxnSpPr>
          <p:nvPr/>
        </p:nvCxnSpPr>
        <p:spPr>
          <a:xfrm flipH="1" flipV="1">
            <a:off x="852463" y="4399794"/>
            <a:ext cx="704734" cy="86932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112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608A-864D-74B7-696C-DA8791721550}"/>
              </a:ext>
            </a:extLst>
          </p:cNvPr>
          <p:cNvSpPr>
            <a:spLocks noGrp="1"/>
          </p:cNvSpPr>
          <p:nvPr>
            <p:ph type="title"/>
          </p:nvPr>
        </p:nvSpPr>
        <p:spPr/>
        <p:txBody>
          <a:bodyPr/>
          <a:lstStyle/>
          <a:p>
            <a:r>
              <a:rPr lang="en-US" dirty="0"/>
              <a:t>Primary Mirror Segment Assembly</a:t>
            </a:r>
          </a:p>
        </p:txBody>
      </p:sp>
      <p:pic>
        <p:nvPicPr>
          <p:cNvPr id="15" name="Picture 14">
            <a:extLst>
              <a:ext uri="{FF2B5EF4-FFF2-40B4-BE49-F238E27FC236}">
                <a16:creationId xmlns:a16="http://schemas.microsoft.com/office/drawing/2014/main" id="{0B9F7C0C-2502-7F1C-E08C-738568AD0D67}"/>
              </a:ext>
            </a:extLst>
          </p:cNvPr>
          <p:cNvPicPr>
            <a:picLocks noChangeAspect="1"/>
          </p:cNvPicPr>
          <p:nvPr/>
        </p:nvPicPr>
        <p:blipFill>
          <a:blip r:embed="rId3"/>
          <a:srcRect/>
          <a:stretch/>
        </p:blipFill>
        <p:spPr>
          <a:xfrm>
            <a:off x="-3" y="1462763"/>
            <a:ext cx="12171109" cy="1389887"/>
          </a:xfrm>
          <a:prstGeom prst="rect">
            <a:avLst/>
          </a:prstGeom>
        </p:spPr>
      </p:pic>
      <p:pic>
        <p:nvPicPr>
          <p:cNvPr id="16" name="Picture 15">
            <a:extLst>
              <a:ext uri="{FF2B5EF4-FFF2-40B4-BE49-F238E27FC236}">
                <a16:creationId xmlns:a16="http://schemas.microsoft.com/office/drawing/2014/main" id="{3EF72B45-2DD4-AEA5-ECBC-970C705AADB2}"/>
              </a:ext>
            </a:extLst>
          </p:cNvPr>
          <p:cNvPicPr>
            <a:picLocks noChangeAspect="1"/>
          </p:cNvPicPr>
          <p:nvPr/>
        </p:nvPicPr>
        <p:blipFill>
          <a:blip r:embed="rId4"/>
          <a:srcRect/>
          <a:stretch/>
        </p:blipFill>
        <p:spPr>
          <a:xfrm>
            <a:off x="0" y="2967883"/>
            <a:ext cx="11487689" cy="1389887"/>
          </a:xfrm>
          <a:prstGeom prst="rect">
            <a:avLst/>
          </a:prstGeom>
        </p:spPr>
      </p:pic>
      <p:pic>
        <p:nvPicPr>
          <p:cNvPr id="17" name="Picture 16">
            <a:extLst>
              <a:ext uri="{FF2B5EF4-FFF2-40B4-BE49-F238E27FC236}">
                <a16:creationId xmlns:a16="http://schemas.microsoft.com/office/drawing/2014/main" id="{ADFA9F0A-0CFF-8FB7-B2A1-AE922E7E60ED}"/>
              </a:ext>
            </a:extLst>
          </p:cNvPr>
          <p:cNvPicPr>
            <a:picLocks noChangeAspect="1"/>
          </p:cNvPicPr>
          <p:nvPr/>
        </p:nvPicPr>
        <p:blipFill>
          <a:blip r:embed="rId5"/>
          <a:srcRect/>
          <a:stretch/>
        </p:blipFill>
        <p:spPr>
          <a:xfrm>
            <a:off x="6" y="4473003"/>
            <a:ext cx="11403224" cy="1389887"/>
          </a:xfrm>
          <a:prstGeom prst="rect">
            <a:avLst/>
          </a:prstGeom>
        </p:spPr>
      </p:pic>
    </p:spTree>
    <p:extLst>
      <p:ext uri="{BB962C8B-B14F-4D97-AF65-F5344CB8AC3E}">
        <p14:creationId xmlns:p14="http://schemas.microsoft.com/office/powerpoint/2010/main" val="655664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0277-E754-472D-0351-5E69F54F7360}"/>
              </a:ext>
            </a:extLst>
          </p:cNvPr>
          <p:cNvSpPr>
            <a:spLocks noGrp="1"/>
          </p:cNvSpPr>
          <p:nvPr>
            <p:ph type="title"/>
          </p:nvPr>
        </p:nvSpPr>
        <p:spPr>
          <a:xfrm>
            <a:off x="2438399" y="152399"/>
            <a:ext cx="8360229" cy="783771"/>
          </a:xfrm>
        </p:spPr>
        <p:txBody>
          <a:bodyPr>
            <a:normAutofit/>
          </a:bodyPr>
          <a:lstStyle/>
          <a:p>
            <a:r>
              <a:rPr lang="en-US" sz="3600" dirty="0" err="1"/>
              <a:t>Obs</a:t>
            </a:r>
            <a:r>
              <a:rPr lang="en-US" sz="3600" dirty="0"/>
              <a:t>-ACS-SE Working Group Status (1 of 2)</a:t>
            </a:r>
          </a:p>
        </p:txBody>
      </p:sp>
      <p:sp>
        <p:nvSpPr>
          <p:cNvPr id="3" name="Content Placeholder 2">
            <a:extLst>
              <a:ext uri="{FF2B5EF4-FFF2-40B4-BE49-F238E27FC236}">
                <a16:creationId xmlns:a16="http://schemas.microsoft.com/office/drawing/2014/main" id="{68ABA7B2-FC1A-1803-7EAC-372A77A2431E}"/>
              </a:ext>
            </a:extLst>
          </p:cNvPr>
          <p:cNvSpPr>
            <a:spLocks noGrp="1"/>
          </p:cNvSpPr>
          <p:nvPr>
            <p:ph idx="1"/>
          </p:nvPr>
        </p:nvSpPr>
        <p:spPr>
          <a:xfrm>
            <a:off x="1545432" y="1112998"/>
            <a:ext cx="8796337" cy="5486400"/>
          </a:xfrm>
        </p:spPr>
        <p:txBody>
          <a:bodyPr>
            <a:normAutofit/>
          </a:bodyPr>
          <a:lstStyle/>
          <a:p>
            <a:r>
              <a:rPr lang="en-US" sz="1400" dirty="0"/>
              <a:t>The group has filled in its metrics matrix using information from:</a:t>
            </a:r>
          </a:p>
          <a:p>
            <a:pPr lvl="1"/>
            <a:r>
              <a:rPr lang="en-US" sz="1400" dirty="0"/>
              <a:t>LUVOIR-B</a:t>
            </a:r>
          </a:p>
          <a:p>
            <a:pPr lvl="1"/>
            <a:r>
              <a:rPr lang="en-US" sz="1400" dirty="0"/>
              <a:t>RST</a:t>
            </a:r>
          </a:p>
          <a:p>
            <a:pPr lvl="1"/>
            <a:r>
              <a:rPr lang="en-US" sz="1400" dirty="0"/>
              <a:t>JWST</a:t>
            </a:r>
          </a:p>
          <a:p>
            <a:pPr lvl="1"/>
            <a:r>
              <a:rPr lang="en-US" sz="1400" dirty="0"/>
              <a:t>Disturbance Free Payload (DFP) Demonstrations</a:t>
            </a:r>
          </a:p>
          <a:p>
            <a:pPr lvl="1"/>
            <a:r>
              <a:rPr lang="en-US" sz="1400" dirty="0"/>
              <a:t>HST</a:t>
            </a:r>
          </a:p>
          <a:p>
            <a:r>
              <a:rPr lang="en-US" sz="1400" dirty="0"/>
              <a:t>Mass metrics / allocations were established from JWST and LUVOIR-B and allocations were based on compatibility with anticipated capabilities of Starship and New Glenn Launchers.</a:t>
            </a:r>
          </a:p>
          <a:p>
            <a:pPr lvl="1"/>
            <a:r>
              <a:rPr lang="en-US" sz="1400" dirty="0"/>
              <a:t>Allocations based on a New Glenn capability of 15,000 kg</a:t>
            </a:r>
          </a:p>
          <a:p>
            <a:pPr lvl="1"/>
            <a:r>
              <a:rPr lang="en-US" sz="1400" dirty="0"/>
              <a:t>Stowed volume was also determined from these launchers.</a:t>
            </a:r>
          </a:p>
          <a:p>
            <a:r>
              <a:rPr lang="en-US" sz="1400" dirty="0"/>
              <a:t>Observatory Line of Sight and WFE stability strawman allocations were taken from the ULTRA Team Stability Budget Summary presentation by Laura Coyle, Scott Knight and Paul Lightsey dated March 31, 2023.</a:t>
            </a:r>
          </a:p>
          <a:p>
            <a:pPr lvl="1"/>
            <a:r>
              <a:rPr lang="en-US" sz="1400" dirty="0"/>
              <a:t>LOS stability of 0.3 mas</a:t>
            </a:r>
          </a:p>
          <a:p>
            <a:pPr lvl="1"/>
            <a:r>
              <a:rPr lang="en-US" sz="1400" dirty="0"/>
              <a:t>WFE stability  (misalignment) ~ 10 pm</a:t>
            </a:r>
          </a:p>
          <a:p>
            <a:pPr lvl="1"/>
            <a:r>
              <a:rPr lang="en-US" sz="1400" dirty="0"/>
              <a:t>Wavefront Stability 38 pm</a:t>
            </a:r>
          </a:p>
          <a:p>
            <a:r>
              <a:rPr lang="en-US" sz="1400" dirty="0"/>
              <a:t>Observatory stability metrics assumed the use of the DFP vibration isolation system and have margin relative to the LOS and WFE needs.  However, this system is at the demonstrator level, rather than flight.</a:t>
            </a:r>
          </a:p>
          <a:p>
            <a:pPr lvl="1"/>
            <a:r>
              <a:rPr lang="en-US" sz="1400" dirty="0"/>
              <a:t>The group reviewed a presentation on the DFP and its pointing and WFE stability performance, “Derived HWO-Scale Observatory Point Design, Design Guidance and Roll-Up of LOS and WFE Error Contributions under Steady State Observation”</a:t>
            </a:r>
          </a:p>
          <a:p>
            <a:pPr lvl="1"/>
            <a:r>
              <a:rPr lang="en-US" sz="1400" dirty="0"/>
              <a:t>This system has constraints on the ”stiffnesses” of harness and other hardware that cross the Spacecraft to Telescope interface </a:t>
            </a:r>
          </a:p>
          <a:p>
            <a:pPr marL="0" indent="0">
              <a:buNone/>
            </a:pPr>
            <a:endParaRPr lang="en-US" sz="1400" dirty="0"/>
          </a:p>
          <a:p>
            <a:endParaRPr lang="en-US" sz="1400" dirty="0"/>
          </a:p>
        </p:txBody>
      </p:sp>
    </p:spTree>
    <p:extLst>
      <p:ext uri="{BB962C8B-B14F-4D97-AF65-F5344CB8AC3E}">
        <p14:creationId xmlns:p14="http://schemas.microsoft.com/office/powerpoint/2010/main" val="4134419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0277-E754-472D-0351-5E69F54F7360}"/>
              </a:ext>
            </a:extLst>
          </p:cNvPr>
          <p:cNvSpPr>
            <a:spLocks noGrp="1"/>
          </p:cNvSpPr>
          <p:nvPr>
            <p:ph type="title"/>
          </p:nvPr>
        </p:nvSpPr>
        <p:spPr>
          <a:xfrm>
            <a:off x="1230086" y="-228601"/>
            <a:ext cx="9753600" cy="1251857"/>
          </a:xfrm>
        </p:spPr>
        <p:txBody>
          <a:bodyPr>
            <a:normAutofit/>
          </a:bodyPr>
          <a:lstStyle/>
          <a:p>
            <a:r>
              <a:rPr lang="en-US" dirty="0" err="1"/>
              <a:t>Obs</a:t>
            </a:r>
            <a:r>
              <a:rPr lang="en-US" dirty="0"/>
              <a:t>-ACS-SE Working Group Status (2 of 2)</a:t>
            </a:r>
          </a:p>
        </p:txBody>
      </p:sp>
      <p:sp>
        <p:nvSpPr>
          <p:cNvPr id="3" name="Content Placeholder 2">
            <a:extLst>
              <a:ext uri="{FF2B5EF4-FFF2-40B4-BE49-F238E27FC236}">
                <a16:creationId xmlns:a16="http://schemas.microsoft.com/office/drawing/2014/main" id="{68ABA7B2-FC1A-1803-7EAC-372A77A2431E}"/>
              </a:ext>
            </a:extLst>
          </p:cNvPr>
          <p:cNvSpPr>
            <a:spLocks noGrp="1"/>
          </p:cNvSpPr>
          <p:nvPr>
            <p:ph idx="1"/>
          </p:nvPr>
        </p:nvSpPr>
        <p:spPr>
          <a:xfrm>
            <a:off x="1230086" y="729343"/>
            <a:ext cx="9846798" cy="5486400"/>
          </a:xfrm>
        </p:spPr>
        <p:txBody>
          <a:bodyPr>
            <a:noAutofit/>
          </a:bodyPr>
          <a:lstStyle/>
          <a:p>
            <a:r>
              <a:rPr lang="en-US" sz="1600" dirty="0"/>
              <a:t>The resource budgets (mass and power) include the option for Control Moment Gyros (CMGs) versus Reaction Wheel Assemblies (RWAs).  There are advantages to either of these options that should be carefully traded.</a:t>
            </a:r>
          </a:p>
          <a:p>
            <a:pPr lvl="1"/>
            <a:r>
              <a:rPr lang="en-US" sz="1600" dirty="0"/>
              <a:t>RWA based system will probably not achieve slew times desired from LUVOIR-B requirements, but could achieve JWST-like slew times (90 deg in 60 min)</a:t>
            </a:r>
          </a:p>
          <a:p>
            <a:pPr marL="0" indent="0">
              <a:buNone/>
            </a:pPr>
            <a:endParaRPr lang="en-US" sz="1600" dirty="0"/>
          </a:p>
          <a:p>
            <a:r>
              <a:rPr lang="en-US" sz="1600" dirty="0"/>
              <a:t>The power subsystem will leverage LUVIOR-B which in turn leveraged International Space Station (ISS) heritage.</a:t>
            </a:r>
          </a:p>
          <a:p>
            <a:pPr lvl="1"/>
            <a:r>
              <a:rPr lang="en-US" sz="1600" dirty="0"/>
              <a:t>Maximum of power load 23,000 watts</a:t>
            </a:r>
          </a:p>
          <a:p>
            <a:pPr lvl="1"/>
            <a:r>
              <a:rPr lang="en-US" sz="1600" dirty="0"/>
              <a:t>The power allocations for thermal control were taken from the LUVIOR-B design which envelope power needs for a “Barrel Design” rather than a planar sunshield.</a:t>
            </a:r>
          </a:p>
          <a:p>
            <a:pPr marL="457200" lvl="1" indent="0">
              <a:buNone/>
            </a:pPr>
            <a:endParaRPr lang="en-US" sz="1600" dirty="0"/>
          </a:p>
          <a:p>
            <a:r>
              <a:rPr lang="en-US" sz="1600" dirty="0"/>
              <a:t>Science data through-put and storage needs were driven by estimates for coronagraphic PSF calibration.  Estimate assumed continuous calibration data collection from 512 x 512 pixels, 8 bits each at 10 Hz for 48 hours.</a:t>
            </a:r>
          </a:p>
          <a:p>
            <a:pPr lvl="1"/>
            <a:r>
              <a:rPr lang="en-US" sz="1600" dirty="0"/>
              <a:t>Data downlink rates were estimated assuming ground contacts every 12 hours and fell within the capabilities of the RST communication subsystem.</a:t>
            </a:r>
          </a:p>
          <a:p>
            <a:pPr lvl="2"/>
            <a:r>
              <a:rPr lang="en-US" sz="1100" dirty="0"/>
              <a:t>RST Ka-Band communication system capability 500 Mbps at L2 Halo Orbit using a 70 Watt TWTA and 1.8 m HGA</a:t>
            </a:r>
          </a:p>
          <a:p>
            <a:pPr marL="914400" lvl="2" indent="0">
              <a:buNone/>
            </a:pPr>
            <a:endParaRPr lang="en-US" sz="1100" dirty="0"/>
          </a:p>
          <a:p>
            <a:r>
              <a:rPr lang="en-US" sz="1600" dirty="0"/>
              <a:t>Molecular contamination loss allocations (3% per optical </a:t>
            </a:r>
            <a:r>
              <a:rPr lang="en-US" sz="1600" dirty="0" smtClean="0"/>
              <a:t>surface, 1216A)  </a:t>
            </a:r>
            <a:r>
              <a:rPr lang="en-US" sz="1600" dirty="0"/>
              <a:t>were taken from the HST STIS instrument. </a:t>
            </a:r>
          </a:p>
          <a:p>
            <a:pPr lvl="1"/>
            <a:r>
              <a:rPr lang="en-US" sz="1600" dirty="0"/>
              <a:t> This area will require further investigation and trade studies.</a:t>
            </a:r>
          </a:p>
          <a:p>
            <a:pPr marL="457200" lvl="1" indent="0">
              <a:buNone/>
            </a:pPr>
            <a:endParaRPr lang="en-US" sz="1600" dirty="0"/>
          </a:p>
          <a:p>
            <a:r>
              <a:rPr lang="en-US" sz="1600" dirty="0"/>
              <a:t>The group has discussed integrated modeling processes and will be investigating the best way to structure performance budgets to be compatible with allocations and performance assessments using these models.</a:t>
            </a:r>
          </a:p>
          <a:p>
            <a:endParaRPr lang="en-US" sz="1600" dirty="0"/>
          </a:p>
          <a:p>
            <a:endParaRPr lang="en-US" sz="1600" dirty="0"/>
          </a:p>
        </p:txBody>
      </p:sp>
    </p:spTree>
    <p:extLst>
      <p:ext uri="{BB962C8B-B14F-4D97-AF65-F5344CB8AC3E}">
        <p14:creationId xmlns:p14="http://schemas.microsoft.com/office/powerpoint/2010/main" val="236097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8EA9-0696-34CA-B741-B0E225BCFF75}"/>
              </a:ext>
            </a:extLst>
          </p:cNvPr>
          <p:cNvSpPr>
            <a:spLocks noGrp="1"/>
          </p:cNvSpPr>
          <p:nvPr>
            <p:ph type="title"/>
          </p:nvPr>
        </p:nvSpPr>
        <p:spPr>
          <a:xfrm>
            <a:off x="2995961" y="78059"/>
            <a:ext cx="6856142" cy="512104"/>
          </a:xfrm>
        </p:spPr>
        <p:txBody>
          <a:bodyPr>
            <a:normAutofit/>
          </a:bodyPr>
          <a:lstStyle/>
          <a:p>
            <a:r>
              <a:rPr lang="en-US" sz="2800" b="1" dirty="0"/>
              <a:t>Mirrors/Thermal/Coatings (MTC): Status</a:t>
            </a:r>
            <a:endParaRPr lang="en-US" sz="2800" dirty="0"/>
          </a:p>
        </p:txBody>
      </p:sp>
      <p:sp>
        <p:nvSpPr>
          <p:cNvPr id="3" name="Content Placeholder 2">
            <a:extLst>
              <a:ext uri="{FF2B5EF4-FFF2-40B4-BE49-F238E27FC236}">
                <a16:creationId xmlns:a16="http://schemas.microsoft.com/office/drawing/2014/main" id="{9AA43711-D489-CA23-0C03-84711AEDA571}"/>
              </a:ext>
            </a:extLst>
          </p:cNvPr>
          <p:cNvSpPr>
            <a:spLocks noGrp="1"/>
          </p:cNvSpPr>
          <p:nvPr>
            <p:ph idx="1"/>
          </p:nvPr>
        </p:nvSpPr>
        <p:spPr>
          <a:xfrm>
            <a:off x="253093" y="550360"/>
            <a:ext cx="11495314" cy="6189778"/>
          </a:xfrm>
        </p:spPr>
        <p:txBody>
          <a:bodyPr>
            <a:noAutofit/>
          </a:bodyPr>
          <a:lstStyle/>
          <a:p>
            <a:r>
              <a:rPr lang="en-US" sz="2000" b="1" dirty="0"/>
              <a:t>Technologies needed to produce stable mirrors for HWO are not far from reality. However, the challenge is to develop an integrated mirror assembly and demonstrate at a (sub)system-level the stability required for the mission.</a:t>
            </a:r>
            <a:endParaRPr lang="en-US" sz="1600" b="1" dirty="0"/>
          </a:p>
          <a:p>
            <a:pPr lvl="1"/>
            <a:r>
              <a:rPr lang="en-US" sz="1600" b="1" dirty="0"/>
              <a:t>Stable Mirror </a:t>
            </a:r>
            <a:r>
              <a:rPr lang="en-US" sz="1600" dirty="0"/>
              <a:t>metrics/capabilities are heavily depended on the systems-level flow-down ‘requirements’, such as mass-allocations (</a:t>
            </a:r>
            <a:r>
              <a:rPr lang="en-US" sz="1600" dirty="0" err="1"/>
              <a:t>ie</a:t>
            </a:r>
            <a:r>
              <a:rPr lang="en-US" sz="1600" dirty="0"/>
              <a:t>: launch-vehicle), telescope architecture, and error budget:</a:t>
            </a:r>
          </a:p>
          <a:p>
            <a:pPr lvl="2"/>
            <a:r>
              <a:rPr lang="en-US" sz="1600" b="1" dirty="0"/>
              <a:t>As an example</a:t>
            </a:r>
            <a:r>
              <a:rPr lang="en-US" sz="1600" dirty="0"/>
              <a:t>: Mirror assembly architecture with/without surface figure actuators will drive the required stiffness based on the mirror spatial distortion </a:t>
            </a:r>
          </a:p>
          <a:p>
            <a:pPr lvl="4"/>
            <a:r>
              <a:rPr lang="en-US" sz="1600" dirty="0"/>
              <a:t>Then that drives the mirror areal-density. But must be within the mass and power (mirror heaters) allocation based on the launch vehicle selection.</a:t>
            </a:r>
          </a:p>
          <a:p>
            <a:pPr lvl="5"/>
            <a:r>
              <a:rPr lang="en-US" sz="1600" dirty="0"/>
              <a:t>The areal density will drive the optical performance stability with thermal control capabilities.</a:t>
            </a:r>
          </a:p>
          <a:p>
            <a:pPr lvl="1"/>
            <a:r>
              <a:rPr lang="en-US" sz="1600" b="1" dirty="0"/>
              <a:t>Coatings</a:t>
            </a:r>
          </a:p>
          <a:p>
            <a:pPr lvl="2"/>
            <a:r>
              <a:rPr lang="en-US" sz="1600" dirty="0"/>
              <a:t>Most of the coating requirements (reflectance over wavelength) are ‘demonstrated’ but will need to demonstrate scalability (SOTA: 50mm x 50mm coupons with 10Ang micro-roughness but need to demonstrate on a full scale with ROC)</a:t>
            </a:r>
          </a:p>
          <a:p>
            <a:pPr lvl="1"/>
            <a:r>
              <a:rPr lang="en-US" sz="1600" b="1" dirty="0"/>
              <a:t>Component interfaces</a:t>
            </a:r>
          </a:p>
          <a:p>
            <a:pPr lvl="2"/>
            <a:r>
              <a:rPr lang="en-US" sz="1600" dirty="0"/>
              <a:t>Positional stability of Mirror bonds, active control metrology devices, thermal sensors, etc. over temporal frequency will carefully need to be analyzed and then verified.</a:t>
            </a:r>
          </a:p>
          <a:p>
            <a:pPr lvl="1"/>
            <a:r>
              <a:rPr lang="en-US" sz="1600" b="1" dirty="0"/>
              <a:t>Develop Testbed Demonstrators</a:t>
            </a:r>
          </a:p>
          <a:p>
            <a:pPr lvl="2"/>
            <a:r>
              <a:rPr lang="en-US" sz="1600" b="1" dirty="0"/>
              <a:t>Develop competitive ‘design’ down-selection process</a:t>
            </a:r>
          </a:p>
          <a:p>
            <a:pPr lvl="3"/>
            <a:r>
              <a:rPr lang="en-US" sz="1600" b="1" dirty="0"/>
              <a:t>Start with model-based trade-studies. </a:t>
            </a:r>
            <a:r>
              <a:rPr lang="en-US" sz="1600" dirty="0"/>
              <a:t>Integrated models will need to predict the performances with high accuracy and confidence. Higher resolution material properties will be needed for this.</a:t>
            </a:r>
          </a:p>
          <a:p>
            <a:pPr lvl="4"/>
            <a:r>
              <a:rPr lang="en-US" sz="1600" dirty="0"/>
              <a:t>Then develop competitive small-scale hardware demonstrations.</a:t>
            </a:r>
          </a:p>
          <a:p>
            <a:pPr lvl="5"/>
            <a:r>
              <a:rPr lang="en-US" sz="1600" dirty="0"/>
              <a:t>Then develop full-scale Testbed for TRL 5/6 Stable Mirror Demonstrations.</a:t>
            </a:r>
          </a:p>
        </p:txBody>
      </p:sp>
      <p:sp>
        <p:nvSpPr>
          <p:cNvPr id="4" name="Slide Number Placeholder 3">
            <a:extLst>
              <a:ext uri="{FF2B5EF4-FFF2-40B4-BE49-F238E27FC236}">
                <a16:creationId xmlns:a16="http://schemas.microsoft.com/office/drawing/2014/main" id="{66AF8113-7F81-5EB4-9843-9F2D147A80EA}"/>
              </a:ext>
            </a:extLst>
          </p:cNvPr>
          <p:cNvSpPr>
            <a:spLocks noGrp="1"/>
          </p:cNvSpPr>
          <p:nvPr>
            <p:ph type="sldNum" sz="quarter" idx="12"/>
          </p:nvPr>
        </p:nvSpPr>
        <p:spPr/>
        <p:txBody>
          <a:bodyPr/>
          <a:lstStyle/>
          <a:p>
            <a:fld id="{FB7C16D1-7C99-4958-AF44-17645889CF17}" type="slidenum">
              <a:rPr lang="en-US" smtClean="0"/>
              <a:t>26</a:t>
            </a:fld>
            <a:endParaRPr lang="en-US" dirty="0"/>
          </a:p>
        </p:txBody>
      </p:sp>
    </p:spTree>
    <p:extLst>
      <p:ext uri="{BB962C8B-B14F-4D97-AF65-F5344CB8AC3E}">
        <p14:creationId xmlns:p14="http://schemas.microsoft.com/office/powerpoint/2010/main" val="1671139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3579F-9647-AE5E-BF58-D20E5584670A}"/>
              </a:ext>
            </a:extLst>
          </p:cNvPr>
          <p:cNvSpPr>
            <a:spLocks noGrp="1"/>
          </p:cNvSpPr>
          <p:nvPr>
            <p:ph type="title"/>
          </p:nvPr>
        </p:nvSpPr>
        <p:spPr>
          <a:xfrm>
            <a:off x="453570" y="101632"/>
            <a:ext cx="10515600" cy="1325563"/>
          </a:xfrm>
        </p:spPr>
        <p:txBody>
          <a:bodyPr/>
          <a:lstStyle/>
          <a:p>
            <a:pPr algn="ctr"/>
            <a:r>
              <a:rPr lang="en-US" dirty="0"/>
              <a:t>Status</a:t>
            </a:r>
          </a:p>
        </p:txBody>
      </p:sp>
      <p:sp>
        <p:nvSpPr>
          <p:cNvPr id="4" name="Text Placeholder 3">
            <a:extLst>
              <a:ext uri="{FF2B5EF4-FFF2-40B4-BE49-F238E27FC236}">
                <a16:creationId xmlns:a16="http://schemas.microsoft.com/office/drawing/2014/main" id="{C0EFDB03-236C-8119-B6F6-6C9E5DA3E3B2}"/>
              </a:ext>
            </a:extLst>
          </p:cNvPr>
          <p:cNvSpPr>
            <a:spLocks noGrp="1"/>
          </p:cNvSpPr>
          <p:nvPr>
            <p:ph type="body" idx="1"/>
          </p:nvPr>
        </p:nvSpPr>
        <p:spPr>
          <a:xfrm>
            <a:off x="836612" y="1439658"/>
            <a:ext cx="5157787" cy="526985"/>
          </a:xfrm>
          <a:noFill/>
          <a:ln>
            <a:noFill/>
          </a:ln>
        </p:spPr>
        <p:txBody>
          <a:bodyPr/>
          <a:lstStyle/>
          <a:p>
            <a:r>
              <a:rPr lang="en-US" dirty="0"/>
              <a:t>Summary</a:t>
            </a:r>
          </a:p>
        </p:txBody>
      </p:sp>
      <p:sp>
        <p:nvSpPr>
          <p:cNvPr id="5" name="Content Placeholder 4">
            <a:extLst>
              <a:ext uri="{FF2B5EF4-FFF2-40B4-BE49-F238E27FC236}">
                <a16:creationId xmlns:a16="http://schemas.microsoft.com/office/drawing/2014/main" id="{099D3416-DD5D-F7D9-B965-A8615F672A2D}"/>
              </a:ext>
            </a:extLst>
          </p:cNvPr>
          <p:cNvSpPr>
            <a:spLocks noGrp="1"/>
          </p:cNvSpPr>
          <p:nvPr>
            <p:ph sz="half" idx="2"/>
          </p:nvPr>
        </p:nvSpPr>
        <p:spPr>
          <a:xfrm>
            <a:off x="839788" y="1939990"/>
            <a:ext cx="5157787" cy="4450080"/>
          </a:xfrm>
          <a:solidFill>
            <a:schemeClr val="accent1">
              <a:lumMod val="40000"/>
              <a:lumOff val="60000"/>
            </a:schemeClr>
          </a:solidFill>
          <a:ln>
            <a:solidFill>
              <a:srgbClr val="0070C0"/>
            </a:solidFill>
          </a:ln>
        </p:spPr>
        <p:txBody>
          <a:bodyPr>
            <a:normAutofit fontScale="92500" lnSpcReduction="10000"/>
          </a:bodyPr>
          <a:lstStyle/>
          <a:p>
            <a:r>
              <a:rPr lang="en-US" dirty="0"/>
              <a:t>Developed metric categories for PM BP, SMSS, and Baffle</a:t>
            </a:r>
          </a:p>
          <a:p>
            <a:pPr lvl="1"/>
            <a:r>
              <a:rPr lang="en-US" dirty="0"/>
              <a:t>Most of the meat is at level 4</a:t>
            </a:r>
          </a:p>
          <a:p>
            <a:r>
              <a:rPr lang="en-US" dirty="0"/>
              <a:t>Documenting findings in Combined Metrics spreadsheet</a:t>
            </a:r>
          </a:p>
          <a:p>
            <a:pPr lvl="1"/>
            <a:r>
              <a:rPr lang="en-US" dirty="0"/>
              <a:t>~80% complete</a:t>
            </a:r>
          </a:p>
          <a:p>
            <a:r>
              <a:rPr lang="en-US" dirty="0"/>
              <a:t>Significant contribution from team members</a:t>
            </a:r>
          </a:p>
          <a:p>
            <a:pPr lvl="1"/>
            <a:r>
              <a:rPr lang="en-US" dirty="0"/>
              <a:t>Thanks!</a:t>
            </a:r>
          </a:p>
          <a:p>
            <a:r>
              <a:rPr lang="en-US" dirty="0"/>
              <a:t>Useful and Informative interactions with rest of the teams</a:t>
            </a:r>
          </a:p>
          <a:p>
            <a:pPr lvl="1"/>
            <a:r>
              <a:rPr lang="en-US" dirty="0"/>
              <a:t>Hopefully represented in the content </a:t>
            </a:r>
          </a:p>
        </p:txBody>
      </p:sp>
      <p:sp>
        <p:nvSpPr>
          <p:cNvPr id="6" name="Text Placeholder 5">
            <a:extLst>
              <a:ext uri="{FF2B5EF4-FFF2-40B4-BE49-F238E27FC236}">
                <a16:creationId xmlns:a16="http://schemas.microsoft.com/office/drawing/2014/main" id="{7C418535-DAA7-04A4-22BD-2AAA6FF96F0B}"/>
              </a:ext>
            </a:extLst>
          </p:cNvPr>
          <p:cNvSpPr>
            <a:spLocks noGrp="1"/>
          </p:cNvSpPr>
          <p:nvPr>
            <p:ph type="body" sz="quarter" idx="3"/>
          </p:nvPr>
        </p:nvSpPr>
        <p:spPr>
          <a:xfrm>
            <a:off x="6172200" y="1427195"/>
            <a:ext cx="5183188" cy="526985"/>
          </a:xfrm>
        </p:spPr>
        <p:txBody>
          <a:bodyPr/>
          <a:lstStyle/>
          <a:p>
            <a:r>
              <a:rPr lang="en-US" dirty="0"/>
              <a:t>Team Members</a:t>
            </a:r>
          </a:p>
        </p:txBody>
      </p:sp>
      <p:graphicFrame>
        <p:nvGraphicFramePr>
          <p:cNvPr id="9" name="Table 9">
            <a:extLst>
              <a:ext uri="{FF2B5EF4-FFF2-40B4-BE49-F238E27FC236}">
                <a16:creationId xmlns:a16="http://schemas.microsoft.com/office/drawing/2014/main" id="{90C5BA9D-7038-F633-681E-88BBEE3C734D}"/>
              </a:ext>
            </a:extLst>
          </p:cNvPr>
          <p:cNvGraphicFramePr>
            <a:graphicFrameLocks noGrp="1"/>
          </p:cNvGraphicFramePr>
          <p:nvPr>
            <p:ph sz="quarter" idx="4"/>
            <p:extLst/>
          </p:nvPr>
        </p:nvGraphicFramePr>
        <p:xfrm>
          <a:off x="6194427" y="1939990"/>
          <a:ext cx="5183188" cy="4450080"/>
        </p:xfrm>
        <a:graphic>
          <a:graphicData uri="http://schemas.openxmlformats.org/drawingml/2006/table">
            <a:tbl>
              <a:tblPr firstRow="1" bandRow="1">
                <a:tableStyleId>{5C22544A-7EE6-4342-B048-85BDC9FD1C3A}</a:tableStyleId>
              </a:tblPr>
              <a:tblGrid>
                <a:gridCol w="2591594">
                  <a:extLst>
                    <a:ext uri="{9D8B030D-6E8A-4147-A177-3AD203B41FA5}">
                      <a16:colId xmlns:a16="http://schemas.microsoft.com/office/drawing/2014/main" val="1847677883"/>
                    </a:ext>
                  </a:extLst>
                </a:gridCol>
                <a:gridCol w="2591594">
                  <a:extLst>
                    <a:ext uri="{9D8B030D-6E8A-4147-A177-3AD203B41FA5}">
                      <a16:colId xmlns:a16="http://schemas.microsoft.com/office/drawing/2014/main" val="3584560049"/>
                    </a:ext>
                  </a:extLst>
                </a:gridCol>
              </a:tblGrid>
              <a:tr h="370840">
                <a:tc>
                  <a:txBody>
                    <a:bodyPr/>
                    <a:lstStyle/>
                    <a:p>
                      <a:r>
                        <a:rPr lang="en-US" dirty="0"/>
                        <a:t>Name</a:t>
                      </a:r>
                    </a:p>
                  </a:txBody>
                  <a:tcPr/>
                </a:tc>
                <a:tc>
                  <a:txBody>
                    <a:bodyPr/>
                    <a:lstStyle/>
                    <a:p>
                      <a:r>
                        <a:rPr lang="en-US" dirty="0"/>
                        <a:t>Organization</a:t>
                      </a:r>
                    </a:p>
                  </a:txBody>
                  <a:tcPr/>
                </a:tc>
                <a:extLst>
                  <a:ext uri="{0D108BD9-81ED-4DB2-BD59-A6C34878D82A}">
                    <a16:rowId xmlns:a16="http://schemas.microsoft.com/office/drawing/2014/main" val="68684643"/>
                  </a:ext>
                </a:extLst>
              </a:tr>
              <a:tr h="370840">
                <a:tc>
                  <a:txBody>
                    <a:bodyPr/>
                    <a:lstStyle/>
                    <a:p>
                      <a:pPr algn="l" fontAlgn="b"/>
                      <a:r>
                        <a:rPr lang="en-US" sz="1600" b="0" i="0" u="none" strike="noStrike" dirty="0">
                          <a:solidFill>
                            <a:srgbClr val="000000"/>
                          </a:solidFill>
                          <a:effectLst/>
                          <a:latin typeface="Calibri" panose="020F0502020204030204" pitchFamily="34" charset="0"/>
                        </a:rPr>
                        <a:t>Alphonso Stewart</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NASA/GSFC</a:t>
                      </a:r>
                    </a:p>
                  </a:txBody>
                  <a:tcPr marL="7620" marR="7620" marT="7620" marB="0" anchor="b"/>
                </a:tc>
                <a:extLst>
                  <a:ext uri="{0D108BD9-81ED-4DB2-BD59-A6C34878D82A}">
                    <a16:rowId xmlns:a16="http://schemas.microsoft.com/office/drawing/2014/main" val="3502685273"/>
                  </a:ext>
                </a:extLst>
              </a:tr>
              <a:tr h="370840">
                <a:tc>
                  <a:txBody>
                    <a:bodyPr/>
                    <a:lstStyle/>
                    <a:p>
                      <a:pPr algn="l" fontAlgn="b"/>
                      <a:r>
                        <a:rPr lang="en-US" sz="1600" b="0" i="0" u="none" strike="noStrike">
                          <a:solidFill>
                            <a:srgbClr val="000000"/>
                          </a:solidFill>
                          <a:effectLst/>
                          <a:latin typeface="Calibri" panose="020F0502020204030204" pitchFamily="34" charset="0"/>
                        </a:rPr>
                        <a:t>Austin Van Otten</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NGC</a:t>
                      </a:r>
                    </a:p>
                  </a:txBody>
                  <a:tcPr marL="7620" marR="7620" marT="7620" marB="0" anchor="b"/>
                </a:tc>
                <a:extLst>
                  <a:ext uri="{0D108BD9-81ED-4DB2-BD59-A6C34878D82A}">
                    <a16:rowId xmlns:a16="http://schemas.microsoft.com/office/drawing/2014/main" val="3558154543"/>
                  </a:ext>
                </a:extLst>
              </a:tr>
              <a:tr h="370840">
                <a:tc>
                  <a:txBody>
                    <a:bodyPr/>
                    <a:lstStyle/>
                    <a:p>
                      <a:pPr algn="l" fontAlgn="b"/>
                      <a:r>
                        <a:rPr lang="en-US" sz="1600" b="0" i="0" u="none" strike="noStrike">
                          <a:solidFill>
                            <a:srgbClr val="000000"/>
                          </a:solidFill>
                          <a:effectLst/>
                          <a:latin typeface="Calibri" panose="020F0502020204030204" pitchFamily="34" charset="0"/>
                        </a:rPr>
                        <a:t>Brandon Chalifoux</a:t>
                      </a:r>
                    </a:p>
                  </a:txBody>
                  <a:tcPr marL="7620" marR="7620" marT="7620" marB="0" anchor="b"/>
                </a:tc>
                <a:tc>
                  <a:txBody>
                    <a:bodyPr/>
                    <a:lstStyle/>
                    <a:p>
                      <a:pPr algn="l" fontAlgn="b"/>
                      <a:r>
                        <a:rPr lang="en-US" sz="1600" b="0" i="0" u="none" strike="noStrike" dirty="0" err="1">
                          <a:solidFill>
                            <a:srgbClr val="000000"/>
                          </a:solidFill>
                          <a:effectLst/>
                          <a:latin typeface="Calibri" panose="020F0502020204030204" pitchFamily="34" charset="0"/>
                        </a:rPr>
                        <a:t>UofA</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73923350"/>
                  </a:ext>
                </a:extLst>
              </a:tr>
              <a:tr h="370840">
                <a:tc>
                  <a:txBody>
                    <a:bodyPr/>
                    <a:lstStyle/>
                    <a:p>
                      <a:pPr algn="l" fontAlgn="b"/>
                      <a:r>
                        <a:rPr lang="en-US" sz="1600" b="0" i="0" u="none" strike="noStrike">
                          <a:solidFill>
                            <a:srgbClr val="000000"/>
                          </a:solidFill>
                          <a:effectLst/>
                          <a:latin typeface="Calibri" panose="020F0502020204030204" pitchFamily="34" charset="0"/>
                        </a:rPr>
                        <a:t>Brian Childs</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JPL</a:t>
                      </a:r>
                    </a:p>
                  </a:txBody>
                  <a:tcPr marL="7620" marR="7620" marT="7620" marB="0" anchor="b"/>
                </a:tc>
                <a:extLst>
                  <a:ext uri="{0D108BD9-81ED-4DB2-BD59-A6C34878D82A}">
                    <a16:rowId xmlns:a16="http://schemas.microsoft.com/office/drawing/2014/main" val="3746135638"/>
                  </a:ext>
                </a:extLst>
              </a:tr>
              <a:tr h="370840">
                <a:tc>
                  <a:txBody>
                    <a:bodyPr/>
                    <a:lstStyle/>
                    <a:p>
                      <a:pPr algn="l" fontAlgn="b"/>
                      <a:r>
                        <a:rPr lang="en-US" sz="1600" b="0" i="0" u="none" strike="noStrike">
                          <a:solidFill>
                            <a:srgbClr val="000000"/>
                          </a:solidFill>
                          <a:effectLst/>
                          <a:latin typeface="Calibri" panose="020F0502020204030204" pitchFamily="34" charset="0"/>
                        </a:rPr>
                        <a:t>Case Bradford</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JPL</a:t>
                      </a:r>
                    </a:p>
                  </a:txBody>
                  <a:tcPr marL="7620" marR="7620" marT="7620" marB="0" anchor="b"/>
                </a:tc>
                <a:extLst>
                  <a:ext uri="{0D108BD9-81ED-4DB2-BD59-A6C34878D82A}">
                    <a16:rowId xmlns:a16="http://schemas.microsoft.com/office/drawing/2014/main" val="388362667"/>
                  </a:ext>
                </a:extLst>
              </a:tr>
              <a:tr h="370840">
                <a:tc>
                  <a:txBody>
                    <a:bodyPr/>
                    <a:lstStyle/>
                    <a:p>
                      <a:pPr algn="l" fontAlgn="b"/>
                      <a:r>
                        <a:rPr lang="en-US" sz="1600" b="0" i="0" u="none" strike="noStrike">
                          <a:solidFill>
                            <a:srgbClr val="000000"/>
                          </a:solidFill>
                          <a:effectLst/>
                          <a:latin typeface="Calibri" panose="020F0502020204030204" pitchFamily="34" charset="0"/>
                        </a:rPr>
                        <a:t>Charlie Atkinson</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NGC</a:t>
                      </a:r>
                    </a:p>
                  </a:txBody>
                  <a:tcPr marL="7620" marR="7620" marT="7620" marB="0" anchor="b"/>
                </a:tc>
                <a:extLst>
                  <a:ext uri="{0D108BD9-81ED-4DB2-BD59-A6C34878D82A}">
                    <a16:rowId xmlns:a16="http://schemas.microsoft.com/office/drawing/2014/main" val="1541891701"/>
                  </a:ext>
                </a:extLst>
              </a:tr>
              <a:tr h="370840">
                <a:tc>
                  <a:txBody>
                    <a:bodyPr/>
                    <a:lstStyle/>
                    <a:p>
                      <a:pPr algn="l" fontAlgn="b"/>
                      <a:r>
                        <a:rPr lang="en-US" sz="1600" b="0" i="0" u="none" strike="noStrike">
                          <a:solidFill>
                            <a:srgbClr val="000000"/>
                          </a:solidFill>
                          <a:effectLst/>
                          <a:latin typeface="Calibri" panose="020F0502020204030204" pitchFamily="34" charset="0"/>
                        </a:rPr>
                        <a:t>Joe Pitman</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Helio Space</a:t>
                      </a:r>
                    </a:p>
                  </a:txBody>
                  <a:tcPr marL="7620" marR="7620" marT="7620" marB="0" anchor="b"/>
                </a:tc>
                <a:extLst>
                  <a:ext uri="{0D108BD9-81ED-4DB2-BD59-A6C34878D82A}">
                    <a16:rowId xmlns:a16="http://schemas.microsoft.com/office/drawing/2014/main" val="4240695707"/>
                  </a:ext>
                </a:extLst>
              </a:tr>
              <a:tr h="370840">
                <a:tc>
                  <a:txBody>
                    <a:bodyPr/>
                    <a:lstStyle/>
                    <a:p>
                      <a:pPr algn="l" fontAlgn="b"/>
                      <a:r>
                        <a:rPr lang="en-US" sz="1600" b="0" i="0" u="none" strike="noStrike">
                          <a:solidFill>
                            <a:srgbClr val="000000"/>
                          </a:solidFill>
                          <a:effectLst/>
                          <a:latin typeface="Calibri" panose="020F0502020204030204" pitchFamily="34" charset="0"/>
                        </a:rPr>
                        <a:t>Marc Roth</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NGC</a:t>
                      </a:r>
                    </a:p>
                  </a:txBody>
                  <a:tcPr marL="7620" marR="7620" marT="7620" marB="0" anchor="b"/>
                </a:tc>
                <a:extLst>
                  <a:ext uri="{0D108BD9-81ED-4DB2-BD59-A6C34878D82A}">
                    <a16:rowId xmlns:a16="http://schemas.microsoft.com/office/drawing/2014/main" val="3783313644"/>
                  </a:ext>
                </a:extLst>
              </a:tr>
              <a:tr h="370840">
                <a:tc>
                  <a:txBody>
                    <a:bodyPr/>
                    <a:lstStyle/>
                    <a:p>
                      <a:pPr algn="l" fontAlgn="b"/>
                      <a:r>
                        <a:rPr lang="en-US" sz="1600" b="0" i="0" u="none" strike="noStrike">
                          <a:solidFill>
                            <a:srgbClr val="000000"/>
                          </a:solidFill>
                          <a:effectLst/>
                          <a:latin typeface="Calibri" panose="020F0502020204030204" pitchFamily="34" charset="0"/>
                        </a:rPr>
                        <a:t>Marcel Bluth</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KBR</a:t>
                      </a:r>
                    </a:p>
                  </a:txBody>
                  <a:tcPr marL="7620" marR="7620" marT="7620" marB="0" anchor="b"/>
                </a:tc>
                <a:extLst>
                  <a:ext uri="{0D108BD9-81ED-4DB2-BD59-A6C34878D82A}">
                    <a16:rowId xmlns:a16="http://schemas.microsoft.com/office/drawing/2014/main" val="464562818"/>
                  </a:ext>
                </a:extLst>
              </a:tr>
              <a:tr h="370840">
                <a:tc>
                  <a:txBody>
                    <a:bodyPr/>
                    <a:lstStyle/>
                    <a:p>
                      <a:pPr algn="l" fontAlgn="b"/>
                      <a:r>
                        <a:rPr lang="en-US" sz="1600" b="0" i="0" u="none" strike="noStrike">
                          <a:solidFill>
                            <a:srgbClr val="000000"/>
                          </a:solidFill>
                          <a:effectLst/>
                          <a:latin typeface="Calibri" panose="020F0502020204030204" pitchFamily="34" charset="0"/>
                        </a:rPr>
                        <a:t>Mike Eisenhower</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SAO</a:t>
                      </a:r>
                    </a:p>
                  </a:txBody>
                  <a:tcPr marL="7620" marR="7620" marT="7620" marB="0" anchor="b"/>
                </a:tc>
                <a:extLst>
                  <a:ext uri="{0D108BD9-81ED-4DB2-BD59-A6C34878D82A}">
                    <a16:rowId xmlns:a16="http://schemas.microsoft.com/office/drawing/2014/main" val="1063849651"/>
                  </a:ext>
                </a:extLst>
              </a:tr>
              <a:tr h="370840">
                <a:tc>
                  <a:txBody>
                    <a:bodyPr/>
                    <a:lstStyle/>
                    <a:p>
                      <a:pPr algn="l" fontAlgn="b"/>
                      <a:r>
                        <a:rPr lang="en-US" sz="1600" b="0" i="0" u="none" strike="noStrike" dirty="0">
                          <a:solidFill>
                            <a:srgbClr val="000000"/>
                          </a:solidFill>
                          <a:effectLst/>
                          <a:latin typeface="Calibri" panose="020F0502020204030204" pitchFamily="34" charset="0"/>
                        </a:rPr>
                        <a:t>Paul Reynolds</a:t>
                      </a:r>
                    </a:p>
                  </a:txBody>
                  <a:tcPr marL="7620" marR="7620" marT="7620" marB="0" anchor="b"/>
                </a:tc>
                <a:tc>
                  <a:txBody>
                    <a:bodyPr/>
                    <a:lstStyle/>
                    <a:p>
                      <a:pPr algn="l" fontAlgn="b"/>
                      <a:r>
                        <a:rPr lang="en-US" sz="1600" b="0" i="0" u="none" strike="noStrike" dirty="0">
                          <a:solidFill>
                            <a:srgbClr val="000000"/>
                          </a:solidFill>
                          <a:effectLst/>
                          <a:latin typeface="Calibri" panose="020F0502020204030204" pitchFamily="34" charset="0"/>
                        </a:rPr>
                        <a:t>NGC</a:t>
                      </a:r>
                    </a:p>
                  </a:txBody>
                  <a:tcPr marL="7620" marR="7620" marT="7620" marB="0" anchor="b"/>
                </a:tc>
                <a:extLst>
                  <a:ext uri="{0D108BD9-81ED-4DB2-BD59-A6C34878D82A}">
                    <a16:rowId xmlns:a16="http://schemas.microsoft.com/office/drawing/2014/main" val="4230384787"/>
                  </a:ext>
                </a:extLst>
              </a:tr>
            </a:tbl>
          </a:graphicData>
        </a:graphic>
      </p:graphicFrame>
    </p:spTree>
    <p:extLst>
      <p:ext uri="{BB962C8B-B14F-4D97-AF65-F5344CB8AC3E}">
        <p14:creationId xmlns:p14="http://schemas.microsoft.com/office/powerpoint/2010/main" val="3605722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8D9E8F6-5418-B362-942B-1219103B0B6B}"/>
              </a:ext>
            </a:extLst>
          </p:cNvPr>
          <p:cNvSpPr>
            <a:spLocks noGrp="1"/>
          </p:cNvSpPr>
          <p:nvPr>
            <p:ph type="title"/>
          </p:nvPr>
        </p:nvSpPr>
        <p:spPr>
          <a:xfrm>
            <a:off x="859971" y="36512"/>
            <a:ext cx="10515600" cy="1325563"/>
          </a:xfrm>
        </p:spPr>
        <p:txBody>
          <a:bodyPr/>
          <a:lstStyle/>
          <a:p>
            <a:pPr algn="ctr"/>
            <a:r>
              <a:rPr lang="en-US" dirty="0"/>
              <a:t>Notable Outcomes</a:t>
            </a:r>
          </a:p>
        </p:txBody>
      </p:sp>
      <p:graphicFrame>
        <p:nvGraphicFramePr>
          <p:cNvPr id="7" name="Table 7">
            <a:extLst>
              <a:ext uri="{FF2B5EF4-FFF2-40B4-BE49-F238E27FC236}">
                <a16:creationId xmlns:a16="http://schemas.microsoft.com/office/drawing/2014/main" id="{B148D0EF-8CD5-4517-EA23-3AC6052CD7D7}"/>
              </a:ext>
            </a:extLst>
          </p:cNvPr>
          <p:cNvGraphicFramePr>
            <a:graphicFrameLocks noGrp="1"/>
          </p:cNvGraphicFramePr>
          <p:nvPr>
            <p:ph idx="1"/>
            <p:extLst/>
          </p:nvPr>
        </p:nvGraphicFramePr>
        <p:xfrm>
          <a:off x="123630" y="1355607"/>
          <a:ext cx="6127880" cy="5411588"/>
        </p:xfrm>
        <a:graphic>
          <a:graphicData uri="http://schemas.openxmlformats.org/drawingml/2006/table">
            <a:tbl>
              <a:tblPr firstRow="1" bandRow="1">
                <a:tableStyleId>{93296810-A885-4BE3-A3E7-6D5BEEA58F35}</a:tableStyleId>
              </a:tblPr>
              <a:tblGrid>
                <a:gridCol w="3063940">
                  <a:extLst>
                    <a:ext uri="{9D8B030D-6E8A-4147-A177-3AD203B41FA5}">
                      <a16:colId xmlns:a16="http://schemas.microsoft.com/office/drawing/2014/main" val="2339397576"/>
                    </a:ext>
                  </a:extLst>
                </a:gridCol>
                <a:gridCol w="3063940">
                  <a:extLst>
                    <a:ext uri="{9D8B030D-6E8A-4147-A177-3AD203B41FA5}">
                      <a16:colId xmlns:a16="http://schemas.microsoft.com/office/drawing/2014/main" val="813384194"/>
                    </a:ext>
                  </a:extLst>
                </a:gridCol>
              </a:tblGrid>
              <a:tr h="374074">
                <a:tc gridSpan="2">
                  <a:txBody>
                    <a:bodyPr/>
                    <a:lstStyle/>
                    <a:p>
                      <a:pPr algn="ctr"/>
                      <a:r>
                        <a:rPr lang="en-US" dirty="0"/>
                        <a:t>Technology Gap Triggers</a:t>
                      </a:r>
                    </a:p>
                  </a:txBody>
                  <a:tcPr/>
                </a:tc>
                <a:tc hMerge="1">
                  <a:txBody>
                    <a:bodyPr/>
                    <a:lstStyle/>
                    <a:p>
                      <a:endParaRPr lang="en-US" dirty="0"/>
                    </a:p>
                  </a:txBody>
                  <a:tcPr/>
                </a:tc>
                <a:extLst>
                  <a:ext uri="{0D108BD9-81ED-4DB2-BD59-A6C34878D82A}">
                    <a16:rowId xmlns:a16="http://schemas.microsoft.com/office/drawing/2014/main" val="1876158441"/>
                  </a:ext>
                </a:extLst>
              </a:tr>
              <a:tr h="374074">
                <a:tc>
                  <a:txBody>
                    <a:bodyPr/>
                    <a:lstStyle/>
                    <a:p>
                      <a:pPr algn="ctr"/>
                      <a:r>
                        <a:rPr lang="en-US" dirty="0"/>
                        <a:t>Category</a:t>
                      </a:r>
                    </a:p>
                  </a:txBody>
                  <a:tcPr/>
                </a:tc>
                <a:tc>
                  <a:txBody>
                    <a:bodyPr/>
                    <a:lstStyle/>
                    <a:p>
                      <a:pPr algn="ctr"/>
                      <a:r>
                        <a:rPr lang="en-US" dirty="0"/>
                        <a:t>Trigger</a:t>
                      </a:r>
                    </a:p>
                  </a:txBody>
                  <a:tcPr/>
                </a:tc>
                <a:extLst>
                  <a:ext uri="{0D108BD9-81ED-4DB2-BD59-A6C34878D82A}">
                    <a16:rowId xmlns:a16="http://schemas.microsoft.com/office/drawing/2014/main" val="2110394421"/>
                  </a:ext>
                </a:extLst>
              </a:tr>
              <a:tr h="374074">
                <a:tc>
                  <a:txBody>
                    <a:bodyPr/>
                    <a:lstStyle/>
                    <a:p>
                      <a:r>
                        <a:rPr lang="en-US" dirty="0"/>
                        <a:t>CTE Control – Tolerance and Uncertainty</a:t>
                      </a:r>
                    </a:p>
                  </a:txBody>
                  <a:tcPr/>
                </a:tc>
                <a:tc>
                  <a:txBody>
                    <a:bodyPr/>
                    <a:lstStyle/>
                    <a:p>
                      <a:r>
                        <a:rPr lang="en-US" dirty="0"/>
                        <a:t>&lt;1x10</a:t>
                      </a:r>
                      <a:r>
                        <a:rPr lang="en-US" baseline="30000" dirty="0"/>
                        <a:t>-8</a:t>
                      </a:r>
                      <a:r>
                        <a:rPr lang="en-US" baseline="0" dirty="0"/>
                        <a:t> strain/K at flight piece part acceptance testing</a:t>
                      </a:r>
                    </a:p>
                  </a:txBody>
                  <a:tcPr/>
                </a:tc>
                <a:extLst>
                  <a:ext uri="{0D108BD9-81ED-4DB2-BD59-A6C34878D82A}">
                    <a16:rowId xmlns:a16="http://schemas.microsoft.com/office/drawing/2014/main" val="2135600170"/>
                  </a:ext>
                </a:extLst>
              </a:tr>
              <a:tr h="374074">
                <a:tc>
                  <a:txBody>
                    <a:bodyPr/>
                    <a:lstStyle/>
                    <a:p>
                      <a:r>
                        <a:rPr lang="en-US" dirty="0"/>
                        <a:t>CME and Creep Control – Strain rate after </a:t>
                      </a:r>
                      <a:r>
                        <a:rPr lang="en-US" dirty="0" err="1"/>
                        <a:t>Dryout</a:t>
                      </a:r>
                      <a:r>
                        <a:rPr lang="en-US" dirty="0"/>
                        <a:t> time</a:t>
                      </a:r>
                    </a:p>
                  </a:txBody>
                  <a:tcPr/>
                </a:tc>
                <a:tc>
                  <a:txBody>
                    <a:bodyPr/>
                    <a:lstStyle/>
                    <a:p>
                      <a:r>
                        <a:rPr lang="en-US" dirty="0"/>
                        <a:t>&lt;1x10</a:t>
                      </a:r>
                      <a:r>
                        <a:rPr lang="en-US" baseline="30000" dirty="0"/>
                        <a:t>-10</a:t>
                      </a:r>
                      <a:r>
                        <a:rPr lang="en-US" baseline="0" dirty="0"/>
                        <a:t> strain/</a:t>
                      </a:r>
                      <a:r>
                        <a:rPr lang="en-US" baseline="0" dirty="0" err="1"/>
                        <a:t>hr</a:t>
                      </a:r>
                      <a:r>
                        <a:rPr lang="en-US" baseline="0" dirty="0"/>
                        <a:t> within 60 days after launch</a:t>
                      </a:r>
                      <a:endParaRPr lang="en-US" dirty="0"/>
                    </a:p>
                  </a:txBody>
                  <a:tcPr/>
                </a:tc>
                <a:extLst>
                  <a:ext uri="{0D108BD9-81ED-4DB2-BD59-A6C34878D82A}">
                    <a16:rowId xmlns:a16="http://schemas.microsoft.com/office/drawing/2014/main" val="3344773125"/>
                  </a:ext>
                </a:extLst>
              </a:tr>
              <a:tr h="374074">
                <a:tc>
                  <a:txBody>
                    <a:bodyPr/>
                    <a:lstStyle/>
                    <a:p>
                      <a:r>
                        <a:rPr lang="en-US" dirty="0"/>
                        <a:t>Wing and SMSS deployment repeatability</a:t>
                      </a:r>
                    </a:p>
                  </a:txBody>
                  <a:tcPr/>
                </a:tc>
                <a:tc>
                  <a:txBody>
                    <a:bodyPr/>
                    <a:lstStyle/>
                    <a:p>
                      <a:r>
                        <a:rPr lang="en-US" dirty="0"/>
                        <a:t>Engineering unless mass and envelope limit latch count on each hinge line</a:t>
                      </a:r>
                    </a:p>
                  </a:txBody>
                  <a:tcPr/>
                </a:tc>
                <a:extLst>
                  <a:ext uri="{0D108BD9-81ED-4DB2-BD59-A6C34878D82A}">
                    <a16:rowId xmlns:a16="http://schemas.microsoft.com/office/drawing/2014/main" val="2297461093"/>
                  </a:ext>
                </a:extLst>
              </a:tr>
              <a:tr h="374074">
                <a:tc>
                  <a:txBody>
                    <a:bodyPr/>
                    <a:lstStyle/>
                    <a:p>
                      <a:r>
                        <a:rPr lang="en-US" dirty="0"/>
                        <a:t>PMBA and SMSS Thermal Control</a:t>
                      </a:r>
                    </a:p>
                  </a:txBody>
                  <a:tcPr/>
                </a:tc>
                <a:tc>
                  <a:txBody>
                    <a:bodyPr/>
                    <a:lstStyle/>
                    <a:p>
                      <a:r>
                        <a:rPr lang="en-US" dirty="0"/>
                        <a:t>&lt; 1 </a:t>
                      </a:r>
                      <a:r>
                        <a:rPr lang="en-US" dirty="0" err="1"/>
                        <a:t>mK</a:t>
                      </a:r>
                      <a:r>
                        <a:rPr lang="en-US" dirty="0"/>
                        <a:t> variation limit</a:t>
                      </a:r>
                    </a:p>
                  </a:txBody>
                  <a:tcPr/>
                </a:tc>
                <a:extLst>
                  <a:ext uri="{0D108BD9-81ED-4DB2-BD59-A6C34878D82A}">
                    <a16:rowId xmlns:a16="http://schemas.microsoft.com/office/drawing/2014/main" val="3669566173"/>
                  </a:ext>
                </a:extLst>
              </a:tr>
              <a:tr h="645661">
                <a:tc>
                  <a:txBody>
                    <a:bodyPr/>
                    <a:lstStyle/>
                    <a:p>
                      <a:r>
                        <a:rPr lang="en-US" dirty="0"/>
                        <a:t>Baffle deployment</a:t>
                      </a:r>
                    </a:p>
                  </a:txBody>
                  <a:tcPr/>
                </a:tc>
                <a:tc>
                  <a:txBody>
                    <a:bodyPr/>
                    <a:lstStyle/>
                    <a:p>
                      <a:r>
                        <a:rPr lang="en-US" dirty="0"/>
                        <a:t>Deployment of sections are synchronized</a:t>
                      </a:r>
                    </a:p>
                    <a:p>
                      <a:r>
                        <a:rPr lang="en-US" dirty="0"/>
                        <a:t>Deployed sections physically interact/interface</a:t>
                      </a:r>
                    </a:p>
                  </a:txBody>
                  <a:tcPr/>
                </a:tc>
                <a:extLst>
                  <a:ext uri="{0D108BD9-81ED-4DB2-BD59-A6C34878D82A}">
                    <a16:rowId xmlns:a16="http://schemas.microsoft.com/office/drawing/2014/main" val="644632590"/>
                  </a:ext>
                </a:extLst>
              </a:tr>
              <a:tr h="374074">
                <a:tc>
                  <a:txBody>
                    <a:bodyPr/>
                    <a:lstStyle/>
                    <a:p>
                      <a:r>
                        <a:rPr lang="en-US" dirty="0"/>
                        <a:t>Analysis Models</a:t>
                      </a:r>
                    </a:p>
                  </a:txBody>
                  <a:tcPr/>
                </a:tc>
                <a:tc>
                  <a:txBody>
                    <a:bodyPr/>
                    <a:lstStyle/>
                    <a:p>
                      <a:r>
                        <a:rPr lang="en-US" dirty="0"/>
                        <a:t>&lt; 5 nm deformation prediction uncertainty</a:t>
                      </a:r>
                    </a:p>
                  </a:txBody>
                  <a:tcPr/>
                </a:tc>
                <a:extLst>
                  <a:ext uri="{0D108BD9-81ED-4DB2-BD59-A6C34878D82A}">
                    <a16:rowId xmlns:a16="http://schemas.microsoft.com/office/drawing/2014/main" val="1854208574"/>
                  </a:ext>
                </a:extLst>
              </a:tr>
            </a:tbl>
          </a:graphicData>
        </a:graphic>
      </p:graphicFrame>
      <p:graphicFrame>
        <p:nvGraphicFramePr>
          <p:cNvPr id="9" name="Table 7">
            <a:extLst>
              <a:ext uri="{FF2B5EF4-FFF2-40B4-BE49-F238E27FC236}">
                <a16:creationId xmlns:a16="http://schemas.microsoft.com/office/drawing/2014/main" id="{773B19DD-8C06-6424-ABB1-FF1717E2540B}"/>
              </a:ext>
            </a:extLst>
          </p:cNvPr>
          <p:cNvGraphicFramePr>
            <a:graphicFrameLocks/>
          </p:cNvGraphicFramePr>
          <p:nvPr>
            <p:extLst/>
          </p:nvPr>
        </p:nvGraphicFramePr>
        <p:xfrm>
          <a:off x="6419461" y="1362075"/>
          <a:ext cx="5648909" cy="5405120"/>
        </p:xfrm>
        <a:graphic>
          <a:graphicData uri="http://schemas.openxmlformats.org/drawingml/2006/table">
            <a:tbl>
              <a:tblPr firstRow="1" bandRow="1">
                <a:tableStyleId>{7DF18680-E054-41AD-8BC1-D1AEF772440D}</a:tableStyleId>
              </a:tblPr>
              <a:tblGrid>
                <a:gridCol w="2818565">
                  <a:extLst>
                    <a:ext uri="{9D8B030D-6E8A-4147-A177-3AD203B41FA5}">
                      <a16:colId xmlns:a16="http://schemas.microsoft.com/office/drawing/2014/main" val="2339397576"/>
                    </a:ext>
                  </a:extLst>
                </a:gridCol>
                <a:gridCol w="2830344">
                  <a:extLst>
                    <a:ext uri="{9D8B030D-6E8A-4147-A177-3AD203B41FA5}">
                      <a16:colId xmlns:a16="http://schemas.microsoft.com/office/drawing/2014/main" val="813384194"/>
                    </a:ext>
                  </a:extLst>
                </a:gridCol>
              </a:tblGrid>
              <a:tr h="370840">
                <a:tc gridSpan="2">
                  <a:txBody>
                    <a:bodyPr/>
                    <a:lstStyle/>
                    <a:p>
                      <a:pPr algn="ctr"/>
                      <a:r>
                        <a:rPr lang="en-US" dirty="0"/>
                        <a:t>Recommended Studies</a:t>
                      </a:r>
                    </a:p>
                  </a:txBody>
                  <a:tcPr/>
                </a:tc>
                <a:tc hMerge="1">
                  <a:txBody>
                    <a:bodyPr/>
                    <a:lstStyle/>
                    <a:p>
                      <a:endParaRPr lang="en-US" dirty="0"/>
                    </a:p>
                  </a:txBody>
                  <a:tcPr/>
                </a:tc>
                <a:extLst>
                  <a:ext uri="{0D108BD9-81ED-4DB2-BD59-A6C34878D82A}">
                    <a16:rowId xmlns:a16="http://schemas.microsoft.com/office/drawing/2014/main" val="1876158441"/>
                  </a:ext>
                </a:extLst>
              </a:tr>
              <a:tr h="370840">
                <a:tc>
                  <a:txBody>
                    <a:bodyPr/>
                    <a:lstStyle/>
                    <a:p>
                      <a:pPr algn="ctr"/>
                      <a:r>
                        <a:rPr lang="en-US" dirty="0"/>
                        <a:t>Category</a:t>
                      </a:r>
                    </a:p>
                  </a:txBody>
                  <a:tcPr/>
                </a:tc>
                <a:tc>
                  <a:txBody>
                    <a:bodyPr/>
                    <a:lstStyle/>
                    <a:p>
                      <a:pPr algn="ctr"/>
                      <a:r>
                        <a:rPr lang="en-US" dirty="0"/>
                        <a:t>Activity</a:t>
                      </a:r>
                    </a:p>
                  </a:txBody>
                  <a:tcPr/>
                </a:tc>
                <a:extLst>
                  <a:ext uri="{0D108BD9-81ED-4DB2-BD59-A6C34878D82A}">
                    <a16:rowId xmlns:a16="http://schemas.microsoft.com/office/drawing/2014/main" val="2110394421"/>
                  </a:ext>
                </a:extLst>
              </a:tr>
              <a:tr h="370840">
                <a:tc>
                  <a:txBody>
                    <a:bodyPr/>
                    <a:lstStyle/>
                    <a:p>
                      <a:r>
                        <a:rPr lang="en-US" dirty="0"/>
                        <a:t>PMBA/SMSS Temp Control and CTE Control Interaction</a:t>
                      </a:r>
                    </a:p>
                  </a:txBody>
                  <a:tcPr/>
                </a:tc>
                <a:tc>
                  <a:txBody>
                    <a:bodyPr/>
                    <a:lstStyle/>
                    <a:p>
                      <a:r>
                        <a:rPr lang="en-US" dirty="0"/>
                        <a:t>Balance project elements.  Understand interaction.</a:t>
                      </a:r>
                    </a:p>
                  </a:txBody>
                  <a:tcPr/>
                </a:tc>
                <a:extLst>
                  <a:ext uri="{0D108BD9-81ED-4DB2-BD59-A6C34878D82A}">
                    <a16:rowId xmlns:a16="http://schemas.microsoft.com/office/drawing/2014/main" val="2135600170"/>
                  </a:ext>
                </a:extLst>
              </a:tr>
              <a:tr h="370840">
                <a:tc>
                  <a:txBody>
                    <a:bodyPr/>
                    <a:lstStyle/>
                    <a:p>
                      <a:r>
                        <a:rPr lang="en-US" dirty="0"/>
                        <a:t>PMBA/SMSS Temp Control Architecture</a:t>
                      </a:r>
                    </a:p>
                  </a:txBody>
                  <a:tcPr/>
                </a:tc>
                <a:tc>
                  <a:txBody>
                    <a:bodyPr/>
                    <a:lstStyle/>
                    <a:p>
                      <a:pPr lvl="0"/>
                      <a:r>
                        <a:rPr lang="en-US" dirty="0"/>
                        <a:t>Sensor count, placement, and sampling rate</a:t>
                      </a:r>
                    </a:p>
                    <a:p>
                      <a:pPr lvl="0"/>
                      <a:r>
                        <a:rPr lang="en-US" dirty="0"/>
                        <a:t>High sampling rate (&gt; 1 Hz) could drive architecture</a:t>
                      </a:r>
                    </a:p>
                  </a:txBody>
                  <a:tcPr/>
                </a:tc>
                <a:extLst>
                  <a:ext uri="{0D108BD9-81ED-4DB2-BD59-A6C34878D82A}">
                    <a16:rowId xmlns:a16="http://schemas.microsoft.com/office/drawing/2014/main" val="3344773125"/>
                  </a:ext>
                </a:extLst>
              </a:tr>
              <a:tr h="370840">
                <a:tc>
                  <a:txBody>
                    <a:bodyPr/>
                    <a:lstStyle/>
                    <a:p>
                      <a:r>
                        <a:rPr lang="en-US" dirty="0"/>
                        <a:t>PMBA Structural Architecture</a:t>
                      </a:r>
                    </a:p>
                  </a:txBody>
                  <a:tcPr/>
                </a:tc>
                <a:tc>
                  <a:txBody>
                    <a:bodyPr/>
                    <a:lstStyle/>
                    <a:p>
                      <a:r>
                        <a:rPr lang="en-US" dirty="0"/>
                        <a:t>Tube/frame versus Panel – revisit JWST study</a:t>
                      </a:r>
                    </a:p>
                  </a:txBody>
                  <a:tcPr/>
                </a:tc>
                <a:extLst>
                  <a:ext uri="{0D108BD9-81ED-4DB2-BD59-A6C34878D82A}">
                    <a16:rowId xmlns:a16="http://schemas.microsoft.com/office/drawing/2014/main" val="2297461093"/>
                  </a:ext>
                </a:extLst>
              </a:tr>
              <a:tr h="370840">
                <a:tc>
                  <a:txBody>
                    <a:bodyPr/>
                    <a:lstStyle/>
                    <a:p>
                      <a:r>
                        <a:rPr lang="en-US" dirty="0"/>
                        <a:t>Baffle IML Thermal Control</a:t>
                      </a:r>
                    </a:p>
                  </a:txBody>
                  <a:tcPr/>
                </a:tc>
                <a:tc>
                  <a:txBody>
                    <a:bodyPr/>
                    <a:lstStyle/>
                    <a:p>
                      <a:r>
                        <a:rPr lang="en-US" dirty="0"/>
                        <a:t>Determine if required and if so, define the metrics.</a:t>
                      </a:r>
                    </a:p>
                  </a:txBody>
                  <a:tcPr/>
                </a:tc>
                <a:extLst>
                  <a:ext uri="{0D108BD9-81ED-4DB2-BD59-A6C34878D82A}">
                    <a16:rowId xmlns:a16="http://schemas.microsoft.com/office/drawing/2014/main" val="3669566173"/>
                  </a:ext>
                </a:extLst>
              </a:tr>
              <a:tr h="370840">
                <a:tc>
                  <a:txBody>
                    <a:bodyPr/>
                    <a:lstStyle/>
                    <a:p>
                      <a:r>
                        <a:rPr lang="en-US" dirty="0"/>
                        <a:t>PMBA Wings and SMSS Deployed Stiffness</a:t>
                      </a:r>
                    </a:p>
                  </a:txBody>
                  <a:tcPr/>
                </a:tc>
                <a:tc>
                  <a:txBody>
                    <a:bodyPr/>
                    <a:lstStyle/>
                    <a:p>
                      <a:r>
                        <a:rPr lang="en-US" dirty="0"/>
                        <a:t>Track regularly to keep CTE, mass, and </a:t>
                      </a:r>
                      <a:r>
                        <a:rPr lang="en-US" dirty="0" err="1"/>
                        <a:t>f</a:t>
                      </a:r>
                      <a:r>
                        <a:rPr lang="en-US" baseline="-25000" dirty="0" err="1"/>
                        <a:t>n</a:t>
                      </a:r>
                      <a:r>
                        <a:rPr lang="en-US" baseline="0" dirty="0"/>
                        <a:t> in solution space</a:t>
                      </a:r>
                      <a:endParaRPr lang="en-US" dirty="0"/>
                    </a:p>
                  </a:txBody>
                  <a:tcPr/>
                </a:tc>
                <a:extLst>
                  <a:ext uri="{0D108BD9-81ED-4DB2-BD59-A6C34878D82A}">
                    <a16:rowId xmlns:a16="http://schemas.microsoft.com/office/drawing/2014/main" val="644632590"/>
                  </a:ext>
                </a:extLst>
              </a:tr>
              <a:tr h="370840">
                <a:tc>
                  <a:txBody>
                    <a:bodyPr/>
                    <a:lstStyle/>
                    <a:p>
                      <a:r>
                        <a:rPr lang="en-US" dirty="0"/>
                        <a:t>Micrometeoroid Shield</a:t>
                      </a:r>
                    </a:p>
                  </a:txBody>
                  <a:tcPr/>
                </a:tc>
                <a:tc>
                  <a:txBody>
                    <a:bodyPr/>
                    <a:lstStyle/>
                    <a:p>
                      <a:r>
                        <a:rPr lang="en-US" dirty="0"/>
                        <a:t>Analysis to confirm # of layers</a:t>
                      </a:r>
                    </a:p>
                  </a:txBody>
                  <a:tcPr/>
                </a:tc>
                <a:extLst>
                  <a:ext uri="{0D108BD9-81ED-4DB2-BD59-A6C34878D82A}">
                    <a16:rowId xmlns:a16="http://schemas.microsoft.com/office/drawing/2014/main" val="1854208574"/>
                  </a:ext>
                </a:extLst>
              </a:tr>
            </a:tbl>
          </a:graphicData>
        </a:graphic>
      </p:graphicFrame>
    </p:spTree>
    <p:extLst>
      <p:ext uri="{BB962C8B-B14F-4D97-AF65-F5344CB8AC3E}">
        <p14:creationId xmlns:p14="http://schemas.microsoft.com/office/powerpoint/2010/main" val="3645192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DB04-51B7-42D3-AC04-75D535F774A7}"/>
              </a:ext>
            </a:extLst>
          </p:cNvPr>
          <p:cNvSpPr>
            <a:spLocks noGrp="1"/>
          </p:cNvSpPr>
          <p:nvPr>
            <p:ph type="title"/>
          </p:nvPr>
        </p:nvSpPr>
        <p:spPr/>
        <p:txBody>
          <a:bodyPr/>
          <a:lstStyle/>
          <a:p>
            <a:r>
              <a:rPr lang="en-US" dirty="0"/>
              <a:t>In progress work</a:t>
            </a:r>
          </a:p>
        </p:txBody>
      </p:sp>
      <p:sp>
        <p:nvSpPr>
          <p:cNvPr id="3" name="Content Placeholder 2">
            <a:extLst>
              <a:ext uri="{FF2B5EF4-FFF2-40B4-BE49-F238E27FC236}">
                <a16:creationId xmlns:a16="http://schemas.microsoft.com/office/drawing/2014/main" id="{990B8B67-004F-83E2-6921-14D1F3F55275}"/>
              </a:ext>
            </a:extLst>
          </p:cNvPr>
          <p:cNvSpPr>
            <a:spLocks noGrp="1"/>
          </p:cNvSpPr>
          <p:nvPr>
            <p:ph idx="1"/>
          </p:nvPr>
        </p:nvSpPr>
        <p:spPr/>
        <p:txBody>
          <a:bodyPr/>
          <a:lstStyle/>
          <a:p>
            <a:r>
              <a:rPr lang="en-US" dirty="0"/>
              <a:t>Refine technology gap identification</a:t>
            </a:r>
          </a:p>
          <a:p>
            <a:pPr lvl="1"/>
            <a:r>
              <a:rPr lang="en-US" dirty="0"/>
              <a:t>Add TRL level for each technology </a:t>
            </a:r>
          </a:p>
          <a:p>
            <a:r>
              <a:rPr lang="en-US" dirty="0"/>
              <a:t>Identify which technology gaps are in active development and note industry partner</a:t>
            </a:r>
          </a:p>
          <a:p>
            <a:r>
              <a:rPr lang="en-US" dirty="0"/>
              <a:t>Complete similar matrix for verifications + facilities to determine cross-section of testbed facilities needed over the next few decades</a:t>
            </a:r>
          </a:p>
          <a:p>
            <a:pPr marL="0" indent="0">
              <a:buNone/>
            </a:pPr>
            <a:endParaRPr lang="en-US" dirty="0"/>
          </a:p>
        </p:txBody>
      </p:sp>
    </p:spTree>
    <p:extLst>
      <p:ext uri="{BB962C8B-B14F-4D97-AF65-F5344CB8AC3E}">
        <p14:creationId xmlns:p14="http://schemas.microsoft.com/office/powerpoint/2010/main" val="1897125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413" y="228901"/>
            <a:ext cx="9108141" cy="454250"/>
          </a:xfrm>
        </p:spPr>
        <p:txBody>
          <a:bodyPr>
            <a:noAutofit/>
          </a:bodyPr>
          <a:lstStyle/>
          <a:p>
            <a:pPr algn="ctr"/>
            <a:r>
              <a:rPr lang="en-US" sz="3200" dirty="0">
                <a:latin typeface="+mn-lt"/>
              </a:rPr>
              <a:t>Team </a:t>
            </a:r>
            <a:r>
              <a:rPr lang="en-US" sz="3200" dirty="0" smtClean="0">
                <a:latin typeface="+mn-lt"/>
              </a:rPr>
              <a:t>Members (as of 7/18/23)</a:t>
            </a:r>
            <a:endParaRPr lang="en-US" sz="3200" dirty="0">
              <a:latin typeface="+mn-lt"/>
            </a:endParaRPr>
          </a:p>
        </p:txBody>
      </p:sp>
      <p:sp>
        <p:nvSpPr>
          <p:cNvPr id="4" name="Slide Number Placeholder 3">
            <a:extLst>
              <a:ext uri="{FF2B5EF4-FFF2-40B4-BE49-F238E27FC236}">
                <a16:creationId xmlns:a16="http://schemas.microsoft.com/office/drawing/2014/main" id="{B53EF386-537B-72E4-1E31-06D1E5F73F4B}"/>
              </a:ext>
            </a:extLst>
          </p:cNvPr>
          <p:cNvSpPr>
            <a:spLocks noGrp="1"/>
          </p:cNvSpPr>
          <p:nvPr>
            <p:ph type="sldNum" sz="quarter" idx="12"/>
          </p:nvPr>
        </p:nvSpPr>
        <p:spPr/>
        <p:txBody>
          <a:bodyPr/>
          <a:lstStyle/>
          <a:p>
            <a:fld id="{FB7C16D1-7C99-4958-AF44-17645889CF17}" type="slidenum">
              <a:rPr lang="en-US" smtClean="0"/>
              <a:t>3</a:t>
            </a:fld>
            <a:endParaRPr lang="en-US" dirty="0"/>
          </a:p>
        </p:txBody>
      </p:sp>
      <p:pic>
        <p:nvPicPr>
          <p:cNvPr id="7" name="Picture 6"/>
          <p:cNvPicPr>
            <a:picLocks noChangeAspect="1"/>
          </p:cNvPicPr>
          <p:nvPr/>
        </p:nvPicPr>
        <p:blipFill>
          <a:blip r:embed="rId2"/>
          <a:stretch>
            <a:fillRect/>
          </a:stretch>
        </p:blipFill>
        <p:spPr>
          <a:xfrm>
            <a:off x="494845" y="955675"/>
            <a:ext cx="11433455" cy="4868182"/>
          </a:xfrm>
          <a:prstGeom prst="rect">
            <a:avLst/>
          </a:prstGeom>
        </p:spPr>
      </p:pic>
    </p:spTree>
    <p:extLst>
      <p:ext uri="{BB962C8B-B14F-4D97-AF65-F5344CB8AC3E}">
        <p14:creationId xmlns:p14="http://schemas.microsoft.com/office/powerpoint/2010/main" val="3457673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1" y="-249555"/>
            <a:ext cx="10515600" cy="1325563"/>
          </a:xfrm>
        </p:spPr>
        <p:txBody>
          <a:bodyPr/>
          <a:lstStyle/>
          <a:p>
            <a:pPr algn="ctr"/>
            <a:r>
              <a:rPr lang="en-US" dirty="0"/>
              <a:t>Key </a:t>
            </a:r>
            <a:r>
              <a:rPr lang="en-US" dirty="0" smtClean="0"/>
              <a:t>findings from team to date</a:t>
            </a:r>
            <a:endParaRPr lang="en-US" dirty="0"/>
          </a:p>
        </p:txBody>
      </p:sp>
      <p:sp>
        <p:nvSpPr>
          <p:cNvPr id="3" name="Content Placeholder 2"/>
          <p:cNvSpPr>
            <a:spLocks noGrp="1"/>
          </p:cNvSpPr>
          <p:nvPr>
            <p:ph sz="half" idx="1"/>
          </p:nvPr>
        </p:nvSpPr>
        <p:spPr>
          <a:xfrm>
            <a:off x="304437" y="807494"/>
            <a:ext cx="12050849" cy="5326606"/>
          </a:xfrm>
        </p:spPr>
        <p:txBody>
          <a:bodyPr>
            <a:noAutofit/>
          </a:bodyPr>
          <a:lstStyle/>
          <a:p>
            <a:r>
              <a:rPr lang="en-US" sz="2000" dirty="0"/>
              <a:t>Detailed mission technology roadmaps are architecture-dependent, which is not yet defined for HWO. </a:t>
            </a:r>
            <a:r>
              <a:rPr lang="en-US" sz="2000" dirty="0" err="1"/>
              <a:t>Roadmapping</a:t>
            </a:r>
            <a:r>
              <a:rPr lang="en-US" sz="2000" dirty="0"/>
              <a:t> activities at this early stage consider </a:t>
            </a:r>
            <a:r>
              <a:rPr lang="en-US" sz="2000" u="sng" dirty="0"/>
              <a:t>bounding performance needs </a:t>
            </a:r>
            <a:r>
              <a:rPr lang="en-US" sz="2000" dirty="0"/>
              <a:t>and potential approaches/technologies based on current best understanding.</a:t>
            </a:r>
          </a:p>
          <a:p>
            <a:r>
              <a:rPr lang="en-US" sz="2000" dirty="0" smtClean="0"/>
              <a:t>Important </a:t>
            </a:r>
            <a:r>
              <a:rPr lang="en-US" sz="2000" dirty="0"/>
              <a:t>to be holistic in our approach. It’s not just about TRL, but also about Concept Maturity Level (CML) and Manufacturing Readiness Level (MRL).</a:t>
            </a:r>
          </a:p>
          <a:p>
            <a:r>
              <a:rPr lang="en-US" sz="2000" dirty="0" smtClean="0"/>
              <a:t>Important </a:t>
            </a:r>
            <a:r>
              <a:rPr lang="en-US" sz="2000" dirty="0"/>
              <a:t>to think in terms of system engineering starting with Level 0/1 requirements like rocket options we want to support and science drivers</a:t>
            </a:r>
          </a:p>
          <a:p>
            <a:r>
              <a:rPr lang="en-US" sz="2000" dirty="0"/>
              <a:t>The biggest priority </a:t>
            </a:r>
            <a:r>
              <a:rPr lang="en-US" sz="2000" dirty="0" smtClean="0"/>
              <a:t>to </a:t>
            </a:r>
            <a:r>
              <a:rPr lang="en-US" sz="2000" dirty="0"/>
              <a:t>refine technology roadmaps is </a:t>
            </a:r>
            <a:r>
              <a:rPr lang="en-US" sz="2000" u="sng" dirty="0" smtClean="0"/>
              <a:t>architecture evaluations </a:t>
            </a:r>
            <a:r>
              <a:rPr lang="en-US" sz="2000" u="sng" dirty="0"/>
              <a:t>derived from modeling and simulation </a:t>
            </a:r>
            <a:r>
              <a:rPr lang="en-US" sz="2000" dirty="0"/>
              <a:t>to develop error budgets and specs that we believe in.  This needs to be a real priority next year.</a:t>
            </a:r>
          </a:p>
          <a:p>
            <a:pPr lvl="1"/>
            <a:r>
              <a:rPr lang="en-US" sz="1600" dirty="0"/>
              <a:t>Calibration method needs to be folded into the error budget and could significantly relax requirements</a:t>
            </a:r>
          </a:p>
          <a:p>
            <a:r>
              <a:rPr lang="en-US" sz="2000" dirty="0"/>
              <a:t>Baffle complexity is turning out to be an important consideration in the overall architecture</a:t>
            </a:r>
          </a:p>
          <a:p>
            <a:pPr lvl="1"/>
            <a:r>
              <a:rPr lang="en-US" sz="1800" dirty="0" smtClean="0"/>
              <a:t>Total </a:t>
            </a:r>
            <a:r>
              <a:rPr lang="en-US" sz="1800" dirty="0"/>
              <a:t>length could be 22 meters for an off-axis telescope!</a:t>
            </a:r>
          </a:p>
          <a:p>
            <a:r>
              <a:rPr lang="en-US" sz="2000" dirty="0"/>
              <a:t>Decision on rocket compatibility can drive mass allocations, deployment needs</a:t>
            </a:r>
          </a:p>
          <a:p>
            <a:r>
              <a:rPr lang="en-US" sz="2000" dirty="0" smtClean="0"/>
              <a:t>Testbeds </a:t>
            </a:r>
            <a:r>
              <a:rPr lang="en-US" sz="2000" dirty="0"/>
              <a:t>are key to validate models and to help characterize control loop interactions for overall performance and for a tiered sensing and control system operating at various spatial and temporal bandwidths.  </a:t>
            </a:r>
            <a:endParaRPr lang="en-US" sz="2000" dirty="0" smtClean="0"/>
          </a:p>
          <a:p>
            <a:pPr lvl="1"/>
            <a:r>
              <a:rPr lang="en-US" sz="1600" dirty="0" smtClean="0"/>
              <a:t>Need subscale (</a:t>
            </a:r>
            <a:r>
              <a:rPr lang="en-US" sz="1600" dirty="0" err="1" smtClean="0"/>
              <a:t>eg</a:t>
            </a:r>
            <a:r>
              <a:rPr lang="en-US" sz="1600" dirty="0" smtClean="0"/>
              <a:t>, 3 segments) testbeds, both </a:t>
            </a:r>
            <a:r>
              <a:rPr lang="en-US" sz="1600" dirty="0" err="1" smtClean="0"/>
              <a:t>ultrastable</a:t>
            </a:r>
            <a:r>
              <a:rPr lang="en-US" sz="1600" dirty="0" smtClean="0"/>
              <a:t>/vacuum and ambient</a:t>
            </a:r>
          </a:p>
          <a:p>
            <a:endParaRPr lang="en-US" sz="2200" dirty="0"/>
          </a:p>
          <a:p>
            <a:endParaRPr lang="en-US" sz="1800" dirty="0"/>
          </a:p>
          <a:p>
            <a:endParaRPr lang="en-US" sz="1200" dirty="0"/>
          </a:p>
        </p:txBody>
      </p:sp>
    </p:spTree>
    <p:extLst>
      <p:ext uri="{BB962C8B-B14F-4D97-AF65-F5344CB8AC3E}">
        <p14:creationId xmlns:p14="http://schemas.microsoft.com/office/powerpoint/2010/main" val="234295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798" y="-274921"/>
            <a:ext cx="10515600" cy="1325563"/>
          </a:xfrm>
        </p:spPr>
        <p:txBody>
          <a:bodyPr>
            <a:normAutofit/>
          </a:bodyPr>
          <a:lstStyle/>
          <a:p>
            <a:pPr algn="ctr"/>
            <a:r>
              <a:rPr lang="en-US" sz="2800" dirty="0"/>
              <a:t>Ultra-stable Observatory Roadmap Process</a:t>
            </a:r>
          </a:p>
        </p:txBody>
      </p:sp>
      <p:sp>
        <p:nvSpPr>
          <p:cNvPr id="4" name="Rectangle 3"/>
          <p:cNvSpPr/>
          <p:nvPr/>
        </p:nvSpPr>
        <p:spPr>
          <a:xfrm>
            <a:off x="231917" y="2692717"/>
            <a:ext cx="1628627" cy="131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Define WBS for Each Group:</a:t>
            </a:r>
          </a:p>
          <a:p>
            <a:pPr algn="ctr"/>
            <a:r>
              <a:rPr lang="en-US" dirty="0"/>
              <a:t>Based on Investment Areas</a:t>
            </a:r>
          </a:p>
        </p:txBody>
      </p:sp>
      <p:sp>
        <p:nvSpPr>
          <p:cNvPr id="5" name="Rectangle 4"/>
          <p:cNvSpPr/>
          <p:nvPr/>
        </p:nvSpPr>
        <p:spPr>
          <a:xfrm>
            <a:off x="2810931" y="998671"/>
            <a:ext cx="2054224" cy="131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Define WBS Item Metrics/Capabilities</a:t>
            </a:r>
          </a:p>
        </p:txBody>
      </p:sp>
      <p:sp>
        <p:nvSpPr>
          <p:cNvPr id="6" name="Rectangle 5"/>
          <p:cNvSpPr/>
          <p:nvPr/>
        </p:nvSpPr>
        <p:spPr>
          <a:xfrm>
            <a:off x="2832096" y="4052820"/>
            <a:ext cx="1828800" cy="939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Review  Error Budget(s)</a:t>
            </a:r>
          </a:p>
        </p:txBody>
      </p:sp>
      <p:sp>
        <p:nvSpPr>
          <p:cNvPr id="7" name="Rectangle 6"/>
          <p:cNvSpPr/>
          <p:nvPr/>
        </p:nvSpPr>
        <p:spPr>
          <a:xfrm>
            <a:off x="2861733" y="2893281"/>
            <a:ext cx="1828800" cy="948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Define Top Level Launch and Mass Assumptions</a:t>
            </a:r>
          </a:p>
        </p:txBody>
      </p:sp>
      <p:sp>
        <p:nvSpPr>
          <p:cNvPr id="8" name="TextBox 7"/>
          <p:cNvSpPr txBox="1"/>
          <p:nvPr/>
        </p:nvSpPr>
        <p:spPr>
          <a:xfrm>
            <a:off x="55862" y="4071923"/>
            <a:ext cx="1828800"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a:t>Choose Driving Cases</a:t>
            </a:r>
          </a:p>
          <a:p>
            <a:pPr marL="285750" indent="-285750">
              <a:buFont typeface="Arial" panose="020B0604020202020204" pitchFamily="34" charset="0"/>
              <a:buChar char="•"/>
            </a:pPr>
            <a:r>
              <a:rPr lang="en-US" sz="1200" dirty="0"/>
              <a:t>Choose Segmentation Assumptions</a:t>
            </a:r>
          </a:p>
        </p:txBody>
      </p:sp>
      <p:sp>
        <p:nvSpPr>
          <p:cNvPr id="9" name="Rectangle 8"/>
          <p:cNvSpPr/>
          <p:nvPr/>
        </p:nvSpPr>
        <p:spPr>
          <a:xfrm>
            <a:off x="5482618" y="787038"/>
            <a:ext cx="1828800" cy="15013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Fill in the Metrics/</a:t>
            </a:r>
          </a:p>
          <a:p>
            <a:pPr algn="ctr"/>
            <a:r>
              <a:rPr lang="en-US" dirty="0"/>
              <a:t>Capabilities</a:t>
            </a:r>
          </a:p>
        </p:txBody>
      </p:sp>
      <p:sp>
        <p:nvSpPr>
          <p:cNvPr id="10" name="TextBox 9"/>
          <p:cNvSpPr txBox="1"/>
          <p:nvPr/>
        </p:nvSpPr>
        <p:spPr>
          <a:xfrm>
            <a:off x="2379133" y="2349136"/>
            <a:ext cx="2489199"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a:t>Example: Areal Density, PMSA thermal stability</a:t>
            </a:r>
          </a:p>
        </p:txBody>
      </p:sp>
      <p:sp>
        <p:nvSpPr>
          <p:cNvPr id="11" name="TextBox 10"/>
          <p:cNvSpPr txBox="1"/>
          <p:nvPr/>
        </p:nvSpPr>
        <p:spPr>
          <a:xfrm>
            <a:off x="5482618" y="1881768"/>
            <a:ext cx="2489199" cy="461665"/>
          </a:xfrm>
          <a:prstGeom prst="rect">
            <a:avLst/>
          </a:prstGeom>
          <a:noFill/>
        </p:spPr>
        <p:txBody>
          <a:bodyPr wrap="square" rtlCol="0">
            <a:spAutoFit/>
          </a:bodyPr>
          <a:lstStyle/>
          <a:p>
            <a:r>
              <a:rPr lang="en-US" sz="1200" dirty="0"/>
              <a:t>Example: </a:t>
            </a:r>
          </a:p>
          <a:p>
            <a:r>
              <a:rPr lang="en-US" sz="1200" dirty="0"/>
              <a:t>Areal Density &lt;25Kg/M2</a:t>
            </a:r>
          </a:p>
        </p:txBody>
      </p:sp>
      <p:sp>
        <p:nvSpPr>
          <p:cNvPr id="13" name="Rectangle 12"/>
          <p:cNvSpPr/>
          <p:nvPr/>
        </p:nvSpPr>
        <p:spPr>
          <a:xfrm>
            <a:off x="9702440" y="926330"/>
            <a:ext cx="1828800" cy="131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 SOA for each technology</a:t>
            </a:r>
          </a:p>
        </p:txBody>
      </p:sp>
      <p:sp>
        <p:nvSpPr>
          <p:cNvPr id="14" name="Rectangle 13"/>
          <p:cNvSpPr/>
          <p:nvPr/>
        </p:nvSpPr>
        <p:spPr>
          <a:xfrm>
            <a:off x="7674643" y="926548"/>
            <a:ext cx="1600203" cy="131603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Feedback from High Contrast Workshop</a:t>
            </a:r>
          </a:p>
          <a:p>
            <a:pPr algn="ctr"/>
            <a:r>
              <a:rPr lang="en-US" dirty="0"/>
              <a:t>8/10-8/12</a:t>
            </a:r>
          </a:p>
        </p:txBody>
      </p:sp>
      <p:sp>
        <p:nvSpPr>
          <p:cNvPr id="15" name="Rectangle 14"/>
          <p:cNvSpPr/>
          <p:nvPr/>
        </p:nvSpPr>
        <p:spPr>
          <a:xfrm>
            <a:off x="9095728" y="2806201"/>
            <a:ext cx="2872921" cy="786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Identify Gaps</a:t>
            </a:r>
          </a:p>
        </p:txBody>
      </p:sp>
      <p:sp>
        <p:nvSpPr>
          <p:cNvPr id="16" name="Rectangle 15"/>
          <p:cNvSpPr/>
          <p:nvPr/>
        </p:nvSpPr>
        <p:spPr>
          <a:xfrm>
            <a:off x="2638951" y="5486060"/>
            <a:ext cx="2274364" cy="113596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Interface with Coronagraph Technology Error Budgets/Assumptions</a:t>
            </a:r>
          </a:p>
        </p:txBody>
      </p:sp>
      <p:cxnSp>
        <p:nvCxnSpPr>
          <p:cNvPr id="18" name="Straight Arrow Connector 17"/>
          <p:cNvCxnSpPr>
            <a:endCxn id="7" idx="1"/>
          </p:cNvCxnSpPr>
          <p:nvPr/>
        </p:nvCxnSpPr>
        <p:spPr>
          <a:xfrm flipV="1">
            <a:off x="1589613" y="3367738"/>
            <a:ext cx="1272120" cy="29164"/>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150534" y="1637900"/>
            <a:ext cx="668869"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235202" y="4567366"/>
            <a:ext cx="668869"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801533" y="4955682"/>
            <a:ext cx="8469" cy="558142"/>
          </a:xfrm>
          <a:prstGeom prst="straightConnector1">
            <a:avLst/>
          </a:prstGeom>
          <a:ln w="7620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184403" y="1619845"/>
            <a:ext cx="23280" cy="302435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694762" y="1570168"/>
            <a:ext cx="876304" cy="15811"/>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690533" y="3378655"/>
            <a:ext cx="1361924" cy="18247"/>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416424" y="4567366"/>
            <a:ext cx="1845268" cy="4462"/>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992598" y="2277107"/>
            <a:ext cx="0" cy="110154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6901543" y="1749852"/>
            <a:ext cx="813705" cy="1797"/>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9288551" y="1619845"/>
            <a:ext cx="450852"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0631658" y="1951147"/>
            <a:ext cx="0" cy="876734"/>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9816738" y="4169825"/>
            <a:ext cx="1600203" cy="109652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 to START, TAG teams</a:t>
            </a:r>
          </a:p>
        </p:txBody>
      </p:sp>
      <p:cxnSp>
        <p:nvCxnSpPr>
          <p:cNvPr id="33" name="Straight Arrow Connector 32"/>
          <p:cNvCxnSpPr>
            <a:stCxn id="15" idx="1"/>
          </p:cNvCxnSpPr>
          <p:nvPr/>
        </p:nvCxnSpPr>
        <p:spPr>
          <a:xfrm flipH="1" flipV="1">
            <a:off x="8708571" y="3199322"/>
            <a:ext cx="387157" cy="1"/>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1745" y="2692717"/>
            <a:ext cx="1828800" cy="1297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927879" y="998671"/>
            <a:ext cx="1937276" cy="1281157"/>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2927879" y="2875764"/>
            <a:ext cx="1766883" cy="942413"/>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831306" y="4052820"/>
            <a:ext cx="1778000" cy="898107"/>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261692" y="2277107"/>
            <a:ext cx="0" cy="2290259"/>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122479" y="2605953"/>
            <a:ext cx="1600203" cy="131603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USORT Workshop</a:t>
            </a:r>
          </a:p>
          <a:p>
            <a:pPr algn="ctr"/>
            <a:r>
              <a:rPr lang="en-US" dirty="0"/>
              <a:t>TBD</a:t>
            </a:r>
          </a:p>
        </p:txBody>
      </p:sp>
      <p:sp>
        <p:nvSpPr>
          <p:cNvPr id="50" name="Rectangle 49"/>
          <p:cNvSpPr/>
          <p:nvPr/>
        </p:nvSpPr>
        <p:spPr>
          <a:xfrm>
            <a:off x="7122479" y="4416777"/>
            <a:ext cx="1905469" cy="81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Update/Iterate</a:t>
            </a:r>
          </a:p>
        </p:txBody>
      </p:sp>
      <p:cxnSp>
        <p:nvCxnSpPr>
          <p:cNvPr id="51" name="Straight Arrow Connector 50"/>
          <p:cNvCxnSpPr/>
          <p:nvPr/>
        </p:nvCxnSpPr>
        <p:spPr>
          <a:xfrm flipV="1">
            <a:off x="9049420" y="4776000"/>
            <a:ext cx="689983" cy="8759"/>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9694826" y="5741798"/>
            <a:ext cx="1905469" cy="818400"/>
          </a:xfrm>
          <a:prstGeom prst="rect">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Future Technology Investments</a:t>
            </a:r>
          </a:p>
        </p:txBody>
      </p:sp>
      <p:cxnSp>
        <p:nvCxnSpPr>
          <p:cNvPr id="54" name="Straight Arrow Connector 53"/>
          <p:cNvCxnSpPr>
            <a:endCxn id="50" idx="0"/>
          </p:cNvCxnSpPr>
          <p:nvPr/>
        </p:nvCxnSpPr>
        <p:spPr>
          <a:xfrm>
            <a:off x="8075213" y="3969580"/>
            <a:ext cx="1" cy="447197"/>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0631657" y="5294601"/>
            <a:ext cx="1" cy="447197"/>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5862" y="5361516"/>
            <a:ext cx="2560829" cy="646331"/>
          </a:xfrm>
          <a:prstGeom prst="rect">
            <a:avLst/>
          </a:prstGeom>
          <a:noFill/>
        </p:spPr>
        <p:txBody>
          <a:bodyPr wrap="none" rtlCol="0">
            <a:spAutoFit/>
          </a:bodyPr>
          <a:lstStyle/>
          <a:p>
            <a:r>
              <a:rPr lang="en-US" dirty="0"/>
              <a:t>Blue=Process steps</a:t>
            </a:r>
          </a:p>
          <a:p>
            <a:r>
              <a:rPr lang="en-US" dirty="0"/>
              <a:t>Yellow=External Interface</a:t>
            </a:r>
          </a:p>
        </p:txBody>
      </p:sp>
      <p:cxnSp>
        <p:nvCxnSpPr>
          <p:cNvPr id="41" name="Straight Connector 40"/>
          <p:cNvCxnSpPr/>
          <p:nvPr/>
        </p:nvCxnSpPr>
        <p:spPr>
          <a:xfrm flipV="1">
            <a:off x="5530423" y="787038"/>
            <a:ext cx="1592056" cy="1471824"/>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9744067" y="1591770"/>
            <a:ext cx="887590" cy="637050"/>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9070182" y="3185859"/>
            <a:ext cx="1462006" cy="425367"/>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39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91855E-A7E9-CEF7-DF61-049FDC8D5053}"/>
              </a:ext>
            </a:extLst>
          </p:cNvPr>
          <p:cNvSpPr>
            <a:spLocks noGrp="1"/>
          </p:cNvSpPr>
          <p:nvPr>
            <p:ph type="title"/>
          </p:nvPr>
        </p:nvSpPr>
        <p:spPr>
          <a:xfrm>
            <a:off x="838200" y="365125"/>
            <a:ext cx="10515600" cy="684029"/>
          </a:xfrm>
        </p:spPr>
        <p:txBody>
          <a:bodyPr>
            <a:normAutofit fontScale="90000"/>
          </a:bodyPr>
          <a:lstStyle/>
          <a:p>
            <a:r>
              <a:rPr lang="en-US" dirty="0"/>
              <a:t>METRICS: </a:t>
            </a:r>
            <a:r>
              <a:rPr lang="en-US" sz="3100" dirty="0"/>
              <a:t>Defining key performance regimes and current capabilities to identify gaps and create roadmaps to address them</a:t>
            </a:r>
            <a:endParaRPr lang="en-US" dirty="0"/>
          </a:p>
        </p:txBody>
      </p:sp>
      <p:pic>
        <p:nvPicPr>
          <p:cNvPr id="7" name="Content Placeholder 6">
            <a:extLst>
              <a:ext uri="{FF2B5EF4-FFF2-40B4-BE49-F238E27FC236}">
                <a16:creationId xmlns:a16="http://schemas.microsoft.com/office/drawing/2014/main" id="{F16B03CF-E473-83D1-BC92-1AF20178411A}"/>
              </a:ext>
            </a:extLst>
          </p:cNvPr>
          <p:cNvPicPr>
            <a:picLocks noGrp="1" noChangeAspect="1"/>
          </p:cNvPicPr>
          <p:nvPr>
            <p:ph idx="1"/>
          </p:nvPr>
        </p:nvPicPr>
        <p:blipFill>
          <a:blip r:embed="rId2"/>
          <a:stretch>
            <a:fillRect/>
          </a:stretch>
        </p:blipFill>
        <p:spPr>
          <a:xfrm>
            <a:off x="588465" y="1253331"/>
            <a:ext cx="10983072" cy="5137844"/>
          </a:xfrm>
        </p:spPr>
      </p:pic>
      <p:sp>
        <p:nvSpPr>
          <p:cNvPr id="8" name="TextBox 7">
            <a:extLst>
              <a:ext uri="{FF2B5EF4-FFF2-40B4-BE49-F238E27FC236}">
                <a16:creationId xmlns:a16="http://schemas.microsoft.com/office/drawing/2014/main" id="{D1A8196A-1991-0CFF-8209-169BFC5742A0}"/>
              </a:ext>
            </a:extLst>
          </p:cNvPr>
          <p:cNvSpPr txBox="1"/>
          <p:nvPr/>
        </p:nvSpPr>
        <p:spPr>
          <a:xfrm>
            <a:off x="4743805" y="4727506"/>
            <a:ext cx="6859730" cy="1754326"/>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en-US" sz="1800" dirty="0"/>
              <a:t>Try to keep metrics architecture agnostic, especially at the higher levels.  </a:t>
            </a:r>
          </a:p>
          <a:p>
            <a:pPr marL="285750" indent="-285750">
              <a:buFont typeface="Arial" panose="020B0604020202020204" pitchFamily="34" charset="0"/>
              <a:buChar char="•"/>
            </a:pPr>
            <a:r>
              <a:rPr lang="en-US" sz="1800" dirty="0"/>
              <a:t>At lower levels, include options for approaches/components for comprehensive evaluation, with attention paid to bounding cases.</a:t>
            </a:r>
          </a:p>
          <a:p>
            <a:pPr marL="285750" indent="-285750">
              <a:buFont typeface="Arial" panose="020B0604020202020204" pitchFamily="34" charset="0"/>
              <a:buChar char="•"/>
            </a:pPr>
            <a:r>
              <a:rPr lang="en-US" sz="1800" dirty="0"/>
              <a:t>Gap analysis will inform roadmap creation and will be flowed to START and TAG team.</a:t>
            </a:r>
          </a:p>
        </p:txBody>
      </p:sp>
      <p:sp>
        <p:nvSpPr>
          <p:cNvPr id="9" name="TextBox 8">
            <a:extLst>
              <a:ext uri="{FF2B5EF4-FFF2-40B4-BE49-F238E27FC236}">
                <a16:creationId xmlns:a16="http://schemas.microsoft.com/office/drawing/2014/main" id="{637A00CC-BA6E-0FF7-67B5-3B02C99698D9}"/>
              </a:ext>
            </a:extLst>
          </p:cNvPr>
          <p:cNvSpPr txBox="1"/>
          <p:nvPr/>
        </p:nvSpPr>
        <p:spPr>
          <a:xfrm>
            <a:off x="2550694" y="1374626"/>
            <a:ext cx="5439887" cy="369332"/>
          </a:xfrm>
          <a:prstGeom prst="rect">
            <a:avLst/>
          </a:prstGeom>
          <a:solidFill>
            <a:schemeClr val="bg1"/>
          </a:solidFill>
          <a:ln>
            <a:solidFill>
              <a:schemeClr val="tx1"/>
            </a:solidFill>
          </a:ln>
        </p:spPr>
        <p:txBody>
          <a:bodyPr wrap="none" rtlCol="0">
            <a:spAutoFit/>
          </a:bodyPr>
          <a:lstStyle/>
          <a:p>
            <a:r>
              <a:rPr lang="en-US" dirty="0"/>
              <a:t>Metrics are mapped to the 5 subgroups at various levels</a:t>
            </a:r>
          </a:p>
        </p:txBody>
      </p:sp>
    </p:spTree>
    <p:extLst>
      <p:ext uri="{BB962C8B-B14F-4D97-AF65-F5344CB8AC3E}">
        <p14:creationId xmlns:p14="http://schemas.microsoft.com/office/powerpoint/2010/main" val="1425395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4180-B639-8476-869C-0DBAC117AAAF}"/>
              </a:ext>
            </a:extLst>
          </p:cNvPr>
          <p:cNvSpPr>
            <a:spLocks noGrp="1"/>
          </p:cNvSpPr>
          <p:nvPr>
            <p:ph type="title"/>
          </p:nvPr>
        </p:nvSpPr>
        <p:spPr>
          <a:xfrm>
            <a:off x="838200" y="365125"/>
            <a:ext cx="10515600" cy="674403"/>
          </a:xfrm>
        </p:spPr>
        <p:txBody>
          <a:bodyPr>
            <a:normAutofit fontScale="90000"/>
          </a:bodyPr>
          <a:lstStyle/>
          <a:p>
            <a:r>
              <a:rPr lang="en-US" dirty="0"/>
              <a:t>Detail, Section 1.4: Mission Design</a:t>
            </a:r>
          </a:p>
        </p:txBody>
      </p:sp>
      <p:pic>
        <p:nvPicPr>
          <p:cNvPr id="5" name="Picture 4">
            <a:extLst>
              <a:ext uri="{FF2B5EF4-FFF2-40B4-BE49-F238E27FC236}">
                <a16:creationId xmlns:a16="http://schemas.microsoft.com/office/drawing/2014/main" id="{B86298F6-4C2F-FC68-D24B-60981F152152}"/>
              </a:ext>
            </a:extLst>
          </p:cNvPr>
          <p:cNvPicPr>
            <a:picLocks noChangeAspect="1"/>
          </p:cNvPicPr>
          <p:nvPr/>
        </p:nvPicPr>
        <p:blipFill>
          <a:blip r:embed="rId2"/>
          <a:stretch>
            <a:fillRect/>
          </a:stretch>
        </p:blipFill>
        <p:spPr>
          <a:xfrm>
            <a:off x="548638" y="1039528"/>
            <a:ext cx="10199571" cy="5312277"/>
          </a:xfrm>
          <a:prstGeom prst="rect">
            <a:avLst/>
          </a:prstGeom>
        </p:spPr>
      </p:pic>
      <p:sp>
        <p:nvSpPr>
          <p:cNvPr id="6" name="Rectangle 5">
            <a:extLst>
              <a:ext uri="{FF2B5EF4-FFF2-40B4-BE49-F238E27FC236}">
                <a16:creationId xmlns:a16="http://schemas.microsoft.com/office/drawing/2014/main" id="{C71FE705-8CDF-0C8E-37C6-48F351657160}"/>
              </a:ext>
            </a:extLst>
          </p:cNvPr>
          <p:cNvSpPr/>
          <p:nvPr/>
        </p:nvSpPr>
        <p:spPr>
          <a:xfrm>
            <a:off x="2521820" y="1694046"/>
            <a:ext cx="2579570" cy="6930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3DD9E71-AE14-B5F7-DCF0-57A69E8A696D}"/>
              </a:ext>
            </a:extLst>
          </p:cNvPr>
          <p:cNvSpPr txBox="1"/>
          <p:nvPr/>
        </p:nvSpPr>
        <p:spPr>
          <a:xfrm>
            <a:off x="5226518" y="1855889"/>
            <a:ext cx="5075364" cy="369332"/>
          </a:xfrm>
          <a:prstGeom prst="rect">
            <a:avLst/>
          </a:prstGeom>
          <a:solidFill>
            <a:schemeClr val="bg1"/>
          </a:solidFill>
          <a:ln>
            <a:solidFill>
              <a:schemeClr val="tx1"/>
            </a:solidFill>
          </a:ln>
        </p:spPr>
        <p:txBody>
          <a:bodyPr wrap="none" rtlCol="0">
            <a:spAutoFit/>
          </a:bodyPr>
          <a:lstStyle/>
          <a:p>
            <a:r>
              <a:rPr lang="en-US" dirty="0"/>
              <a:t>Guide specifications for a mirror development effort</a:t>
            </a:r>
          </a:p>
        </p:txBody>
      </p:sp>
    </p:spTree>
    <p:extLst>
      <p:ext uri="{BB962C8B-B14F-4D97-AF65-F5344CB8AC3E}">
        <p14:creationId xmlns:p14="http://schemas.microsoft.com/office/powerpoint/2010/main" val="61191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4180-B639-8476-869C-0DBAC117AAAF}"/>
              </a:ext>
            </a:extLst>
          </p:cNvPr>
          <p:cNvSpPr>
            <a:spLocks noGrp="1"/>
          </p:cNvSpPr>
          <p:nvPr>
            <p:ph type="title"/>
          </p:nvPr>
        </p:nvSpPr>
        <p:spPr>
          <a:xfrm>
            <a:off x="838200" y="365125"/>
            <a:ext cx="10515600" cy="674403"/>
          </a:xfrm>
        </p:spPr>
        <p:txBody>
          <a:bodyPr>
            <a:normAutofit fontScale="90000"/>
          </a:bodyPr>
          <a:lstStyle/>
          <a:p>
            <a:r>
              <a:rPr lang="en-US" dirty="0"/>
              <a:t>Detail, Section 1.5: Observatory Resources</a:t>
            </a:r>
          </a:p>
        </p:txBody>
      </p:sp>
      <p:pic>
        <p:nvPicPr>
          <p:cNvPr id="4" name="Picture 3">
            <a:extLst>
              <a:ext uri="{FF2B5EF4-FFF2-40B4-BE49-F238E27FC236}">
                <a16:creationId xmlns:a16="http://schemas.microsoft.com/office/drawing/2014/main" id="{F3DC2117-982B-D2C5-893E-35E76C1B3307}"/>
              </a:ext>
            </a:extLst>
          </p:cNvPr>
          <p:cNvPicPr>
            <a:picLocks noChangeAspect="1"/>
          </p:cNvPicPr>
          <p:nvPr/>
        </p:nvPicPr>
        <p:blipFill>
          <a:blip r:embed="rId2"/>
          <a:stretch>
            <a:fillRect/>
          </a:stretch>
        </p:blipFill>
        <p:spPr>
          <a:xfrm>
            <a:off x="627244" y="1109395"/>
            <a:ext cx="10515601" cy="5519058"/>
          </a:xfrm>
          <a:prstGeom prst="rect">
            <a:avLst/>
          </a:prstGeom>
        </p:spPr>
      </p:pic>
      <p:sp>
        <p:nvSpPr>
          <p:cNvPr id="8" name="Rectangle 7">
            <a:extLst>
              <a:ext uri="{FF2B5EF4-FFF2-40B4-BE49-F238E27FC236}">
                <a16:creationId xmlns:a16="http://schemas.microsoft.com/office/drawing/2014/main" id="{A8AAB364-F396-B733-96CD-511AC6C6088A}"/>
              </a:ext>
            </a:extLst>
          </p:cNvPr>
          <p:cNvSpPr/>
          <p:nvPr/>
        </p:nvSpPr>
        <p:spPr>
          <a:xfrm>
            <a:off x="3936734" y="1607420"/>
            <a:ext cx="4167738" cy="2117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5B2E01-07A2-4B46-F171-72B6B2BDE94F}"/>
              </a:ext>
            </a:extLst>
          </p:cNvPr>
          <p:cNvSpPr txBox="1"/>
          <p:nvPr/>
        </p:nvSpPr>
        <p:spPr>
          <a:xfrm>
            <a:off x="6631806" y="1855190"/>
            <a:ext cx="2566472" cy="369332"/>
          </a:xfrm>
          <a:prstGeom prst="rect">
            <a:avLst/>
          </a:prstGeom>
          <a:solidFill>
            <a:schemeClr val="bg1"/>
          </a:solidFill>
          <a:ln>
            <a:solidFill>
              <a:schemeClr val="tx1"/>
            </a:solidFill>
          </a:ln>
        </p:spPr>
        <p:txBody>
          <a:bodyPr wrap="none" rtlCol="0">
            <a:spAutoFit/>
          </a:bodyPr>
          <a:lstStyle/>
          <a:p>
            <a:r>
              <a:rPr lang="en-US" dirty="0"/>
              <a:t>Launch Vehicle Capability</a:t>
            </a:r>
          </a:p>
        </p:txBody>
      </p:sp>
    </p:spTree>
    <p:extLst>
      <p:ext uri="{BB962C8B-B14F-4D97-AF65-F5344CB8AC3E}">
        <p14:creationId xmlns:p14="http://schemas.microsoft.com/office/powerpoint/2010/main" val="3018814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4F21ED-7E9B-37D1-52D9-DE2FEA0BCF15}"/>
              </a:ext>
            </a:extLst>
          </p:cNvPr>
          <p:cNvSpPr>
            <a:spLocks noGrp="1"/>
          </p:cNvSpPr>
          <p:nvPr>
            <p:ph type="body" sz="quarter" idx="17"/>
          </p:nvPr>
        </p:nvSpPr>
        <p:spPr>
          <a:xfrm>
            <a:off x="2287861" y="2516057"/>
            <a:ext cx="7616279" cy="3574343"/>
          </a:xfrm>
        </p:spPr>
        <p:txBody>
          <a:bodyPr/>
          <a:lstStyle/>
          <a:p>
            <a:pPr marL="0" indent="0" algn="ctr">
              <a:buNone/>
            </a:pPr>
            <a:r>
              <a:rPr lang="en-US" sz="3200" b="1" dirty="0"/>
              <a:t>Status</a:t>
            </a:r>
          </a:p>
          <a:p>
            <a:pPr marL="0" indent="0" algn="ctr">
              <a:buNone/>
            </a:pPr>
            <a:endParaRPr lang="en-US" sz="3200" b="1" dirty="0"/>
          </a:p>
          <a:p>
            <a:pPr marL="0" indent="0" algn="ctr">
              <a:buNone/>
            </a:pPr>
            <a:endParaRPr lang="en-US" dirty="0"/>
          </a:p>
          <a:p>
            <a:pPr marL="0" indent="0" algn="ctr">
              <a:buNone/>
            </a:pPr>
            <a:r>
              <a:rPr lang="en-US" dirty="0"/>
              <a:t>July 27, 2023</a:t>
            </a:r>
          </a:p>
        </p:txBody>
      </p:sp>
      <p:sp>
        <p:nvSpPr>
          <p:cNvPr id="3" name="Title 2">
            <a:extLst>
              <a:ext uri="{FF2B5EF4-FFF2-40B4-BE49-F238E27FC236}">
                <a16:creationId xmlns:a16="http://schemas.microsoft.com/office/drawing/2014/main" id="{D5D40A87-094F-9265-524C-4685F95B5658}"/>
              </a:ext>
            </a:extLst>
          </p:cNvPr>
          <p:cNvSpPr>
            <a:spLocks noGrp="1"/>
          </p:cNvSpPr>
          <p:nvPr>
            <p:ph type="ctrTitle"/>
          </p:nvPr>
        </p:nvSpPr>
        <p:spPr>
          <a:xfrm>
            <a:off x="1" y="1700668"/>
            <a:ext cx="12192000" cy="571645"/>
          </a:xfrm>
        </p:spPr>
        <p:txBody>
          <a:bodyPr/>
          <a:lstStyle/>
          <a:p>
            <a:pPr algn="ctr"/>
            <a:r>
              <a:rPr lang="en-US" dirty="0"/>
              <a:t>USORT Sensing and Control Subgroup </a:t>
            </a:r>
          </a:p>
        </p:txBody>
      </p:sp>
    </p:spTree>
    <p:extLst>
      <p:ext uri="{BB962C8B-B14F-4D97-AF65-F5344CB8AC3E}">
        <p14:creationId xmlns:p14="http://schemas.microsoft.com/office/powerpoint/2010/main" val="272768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8644" y="4777200"/>
            <a:ext cx="5657997" cy="1335019"/>
          </a:xfrm>
        </p:spPr>
        <p:txBody>
          <a:bodyPr>
            <a:normAutofit fontScale="92500" lnSpcReduction="10000"/>
          </a:bodyPr>
          <a:lstStyle/>
          <a:p>
            <a:r>
              <a:rPr lang="en-US" dirty="0"/>
              <a:t>Hex segmentation for a fully-deployed architecture alternative</a:t>
            </a:r>
          </a:p>
          <a:p>
            <a:pPr marL="284156" lvl="1" indent="-168270"/>
            <a:r>
              <a:rPr lang="en-US" dirty="0"/>
              <a:t>Fits in SLS, Starship, New Glenn</a:t>
            </a:r>
          </a:p>
          <a:p>
            <a:pPr marL="457189" lvl="1" indent="0">
              <a:buNone/>
            </a:pPr>
            <a:endParaRPr lang="en-US" dirty="0"/>
          </a:p>
        </p:txBody>
      </p:sp>
      <p:sp>
        <p:nvSpPr>
          <p:cNvPr id="4" name="Content Placeholder 3">
            <a:extLst>
              <a:ext uri="{FF2B5EF4-FFF2-40B4-BE49-F238E27FC236}">
                <a16:creationId xmlns:a16="http://schemas.microsoft.com/office/drawing/2014/main" id="{A30C90DD-3FDA-2D19-4160-A1AAB4A49EB9}"/>
              </a:ext>
            </a:extLst>
          </p:cNvPr>
          <p:cNvSpPr>
            <a:spLocks noGrp="1"/>
          </p:cNvSpPr>
          <p:nvPr>
            <p:ph sz="half" idx="2"/>
          </p:nvPr>
        </p:nvSpPr>
        <p:spPr>
          <a:xfrm>
            <a:off x="6127374" y="4777201"/>
            <a:ext cx="5758079" cy="1251516"/>
          </a:xfrm>
        </p:spPr>
        <p:txBody>
          <a:bodyPr>
            <a:normAutofit fontScale="92500" lnSpcReduction="10000"/>
          </a:bodyPr>
          <a:lstStyle/>
          <a:p>
            <a:r>
              <a:rPr lang="en-US" dirty="0"/>
              <a:t>Keystone for a non-deployed </a:t>
            </a:r>
          </a:p>
          <a:p>
            <a:pPr marL="0" indent="0">
              <a:buNone/>
            </a:pPr>
            <a:r>
              <a:rPr lang="en-US" dirty="0"/>
              <a:t>   architecture alternative </a:t>
            </a:r>
          </a:p>
          <a:p>
            <a:pPr marL="284156" lvl="1" indent="-168270"/>
            <a:r>
              <a:rPr lang="en-US" dirty="0"/>
              <a:t>Requires SLS or Starship long shrouds</a:t>
            </a:r>
          </a:p>
        </p:txBody>
      </p:sp>
      <p:sp>
        <p:nvSpPr>
          <p:cNvPr id="5" name="Slide Number Placeholder 4"/>
          <p:cNvSpPr>
            <a:spLocks noGrp="1"/>
          </p:cNvSpPr>
          <p:nvPr>
            <p:ph type="sldNum" sz="quarter" idx="12"/>
          </p:nvPr>
        </p:nvSpPr>
        <p:spPr/>
        <p:txBody>
          <a:bodyPr/>
          <a:lstStyle/>
          <a:p>
            <a:fld id="{FB7C16D1-7C99-4958-AF44-17645889CF17}" type="slidenum">
              <a:rPr lang="en-US" smtClean="0"/>
              <a:t>9</a:t>
            </a:fld>
            <a:endParaRPr lang="en-US" dirty="0"/>
          </a:p>
        </p:txBody>
      </p:sp>
      <p:grpSp>
        <p:nvGrpSpPr>
          <p:cNvPr id="82" name="Group 81">
            <a:extLst>
              <a:ext uri="{FF2B5EF4-FFF2-40B4-BE49-F238E27FC236}">
                <a16:creationId xmlns:a16="http://schemas.microsoft.com/office/drawing/2014/main" id="{7030EB41-78AE-5DA5-DEF7-792B7121862B}"/>
              </a:ext>
            </a:extLst>
          </p:cNvPr>
          <p:cNvGrpSpPr/>
          <p:nvPr/>
        </p:nvGrpSpPr>
        <p:grpSpPr>
          <a:xfrm>
            <a:off x="9885927" y="828183"/>
            <a:ext cx="2127788" cy="4816423"/>
            <a:chOff x="4216535" y="681038"/>
            <a:chExt cx="2127788" cy="4816423"/>
          </a:xfrm>
        </p:grpSpPr>
        <p:grpSp>
          <p:nvGrpSpPr>
            <p:cNvPr id="7" name="Group 6">
              <a:extLst>
                <a:ext uri="{FF2B5EF4-FFF2-40B4-BE49-F238E27FC236}">
                  <a16:creationId xmlns:a16="http://schemas.microsoft.com/office/drawing/2014/main" id="{B9835879-1DC0-EC66-A643-0C02DA198DC8}"/>
                </a:ext>
              </a:extLst>
            </p:cNvPr>
            <p:cNvGrpSpPr/>
            <p:nvPr/>
          </p:nvGrpSpPr>
          <p:grpSpPr>
            <a:xfrm>
              <a:off x="4216535" y="1537913"/>
              <a:ext cx="2127788" cy="3517560"/>
              <a:chOff x="1484752" y="1160745"/>
              <a:chExt cx="3050389" cy="5074563"/>
            </a:xfrm>
          </p:grpSpPr>
          <p:grpSp>
            <p:nvGrpSpPr>
              <p:cNvPr id="8" name="Group 7">
                <a:extLst>
                  <a:ext uri="{FF2B5EF4-FFF2-40B4-BE49-F238E27FC236}">
                    <a16:creationId xmlns:a16="http://schemas.microsoft.com/office/drawing/2014/main" id="{B69ED39C-AAB2-0C84-9629-DDF5BA747983}"/>
                  </a:ext>
                </a:extLst>
              </p:cNvPr>
              <p:cNvGrpSpPr/>
              <p:nvPr/>
            </p:nvGrpSpPr>
            <p:grpSpPr>
              <a:xfrm>
                <a:off x="2188724" y="1170999"/>
                <a:ext cx="2346417" cy="2720068"/>
                <a:chOff x="2188724" y="1170999"/>
                <a:chExt cx="2346417" cy="2720068"/>
              </a:xfrm>
            </p:grpSpPr>
            <p:cxnSp>
              <p:nvCxnSpPr>
                <p:cNvPr id="33" name="Straight Connector 59">
                  <a:extLst>
                    <a:ext uri="{FF2B5EF4-FFF2-40B4-BE49-F238E27FC236}">
                      <a16:creationId xmlns:a16="http://schemas.microsoft.com/office/drawing/2014/main" id="{A5FB0F14-2D76-E2AC-3990-E2D56402A95C}"/>
                    </a:ext>
                  </a:extLst>
                </p:cNvPr>
                <p:cNvCxnSpPr>
                  <a:cxnSpLocks noChangeShapeType="1"/>
                </p:cNvCxnSpPr>
                <p:nvPr/>
              </p:nvCxnSpPr>
              <p:spPr bwMode="auto">
                <a:xfrm>
                  <a:off x="2188724" y="1810426"/>
                  <a:ext cx="1791114" cy="1588"/>
                </a:xfrm>
                <a:prstGeom prst="line">
                  <a:avLst/>
                </a:prstGeom>
                <a:noFill/>
                <a:ln w="9525">
                  <a:solidFill>
                    <a:srgbClr val="FF0000"/>
                  </a:solidFill>
                  <a:round/>
                  <a:headEnd type="triangle" w="sm" len="lg"/>
                  <a:tailEnd type="triangle" w="sm" len="lg"/>
                </a:ln>
                <a:extLst>
                  <a:ext uri="{909E8E84-426E-40dd-AFC4-6F175D3DCCD1}">
                    <a14:hiddenFill xmlns:a14="http://schemas.microsoft.com/office/drawing/2010/main" xmlns="">
                      <a:noFill/>
                    </a14:hiddenFill>
                  </a:ext>
                </a:extLst>
              </p:spPr>
            </p:cxnSp>
            <p:sp>
              <p:nvSpPr>
                <p:cNvPr id="34" name="Rectangle 4">
                  <a:extLst>
                    <a:ext uri="{FF2B5EF4-FFF2-40B4-BE49-F238E27FC236}">
                      <a16:creationId xmlns:a16="http://schemas.microsoft.com/office/drawing/2014/main" id="{856B8F3B-5EE6-18B5-559B-785BD6E71D38}"/>
                    </a:ext>
                  </a:extLst>
                </p:cNvPr>
                <p:cNvSpPr>
                  <a:spLocks noChangeArrowheads="1"/>
                </p:cNvSpPr>
                <p:nvPr/>
              </p:nvSpPr>
              <p:spPr bwMode="auto">
                <a:xfrm>
                  <a:off x="2744026" y="1170999"/>
                  <a:ext cx="1791115" cy="333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US" sz="900" b="1" dirty="0">
                      <a:solidFill>
                        <a:srgbClr val="FF0000"/>
                      </a:solidFill>
                    </a:rPr>
                    <a:t>7.5m (295</a:t>
                  </a:r>
                  <a:r>
                    <a:rPr lang="ja-JP" altLang="en-US" sz="900" b="1" dirty="0">
                      <a:solidFill>
                        <a:srgbClr val="FF0000"/>
                      </a:solidFill>
                    </a:rPr>
                    <a:t>”</a:t>
                  </a:r>
                  <a:r>
                    <a:rPr lang="en-US" sz="900" b="1" dirty="0">
                      <a:solidFill>
                        <a:srgbClr val="FF0000"/>
                      </a:solidFill>
                    </a:rPr>
                    <a:t>) </a:t>
                  </a:r>
                  <a:r>
                    <a:rPr lang="en-US" sz="900" b="1" dirty="0" err="1">
                      <a:solidFill>
                        <a:srgbClr val="FF0000"/>
                      </a:solidFill>
                    </a:rPr>
                    <a:t>dia</a:t>
                  </a:r>
                  <a:endParaRPr lang="en-US" sz="900" b="1" dirty="0">
                    <a:solidFill>
                      <a:srgbClr val="FF0000"/>
                    </a:solidFill>
                  </a:endParaRPr>
                </a:p>
              </p:txBody>
            </p:sp>
            <p:grpSp>
              <p:nvGrpSpPr>
                <p:cNvPr id="35" name="Group 34">
                  <a:extLst>
                    <a:ext uri="{FF2B5EF4-FFF2-40B4-BE49-F238E27FC236}">
                      <a16:creationId xmlns:a16="http://schemas.microsoft.com/office/drawing/2014/main" id="{21865ADE-73FB-E083-874D-545A19A0029E}"/>
                    </a:ext>
                  </a:extLst>
                </p:cNvPr>
                <p:cNvGrpSpPr/>
                <p:nvPr/>
              </p:nvGrpSpPr>
              <p:grpSpPr>
                <a:xfrm>
                  <a:off x="2191556" y="1612590"/>
                  <a:ext cx="1791118" cy="2278477"/>
                  <a:chOff x="7600135" y="5516434"/>
                  <a:chExt cx="1791118" cy="1146205"/>
                </a:xfrm>
              </p:grpSpPr>
              <p:cxnSp>
                <p:nvCxnSpPr>
                  <p:cNvPr id="36" name="Straight Connector 58">
                    <a:extLst>
                      <a:ext uri="{FF2B5EF4-FFF2-40B4-BE49-F238E27FC236}">
                        <a16:creationId xmlns:a16="http://schemas.microsoft.com/office/drawing/2014/main" id="{035097B6-41B8-9618-2893-08C1B8CED0AF}"/>
                      </a:ext>
                    </a:extLst>
                  </p:cNvPr>
                  <p:cNvCxnSpPr>
                    <a:cxnSpLocks noChangeShapeType="1"/>
                  </p:cNvCxnSpPr>
                  <p:nvPr/>
                </p:nvCxnSpPr>
                <p:spPr bwMode="auto">
                  <a:xfrm flipV="1">
                    <a:off x="7600135" y="5516434"/>
                    <a:ext cx="2" cy="1146205"/>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37" name="Straight Connector 58">
                    <a:extLst>
                      <a:ext uri="{FF2B5EF4-FFF2-40B4-BE49-F238E27FC236}">
                        <a16:creationId xmlns:a16="http://schemas.microsoft.com/office/drawing/2014/main" id="{2EF56AA5-AF58-AF88-BBD5-019CF7C8458E}"/>
                      </a:ext>
                    </a:extLst>
                  </p:cNvPr>
                  <p:cNvCxnSpPr>
                    <a:cxnSpLocks noChangeShapeType="1"/>
                  </p:cNvCxnSpPr>
                  <p:nvPr/>
                </p:nvCxnSpPr>
                <p:spPr bwMode="auto">
                  <a:xfrm flipV="1">
                    <a:off x="9391251" y="5540507"/>
                    <a:ext cx="2" cy="1122132"/>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grpSp>
          </p:grpSp>
          <p:grpSp>
            <p:nvGrpSpPr>
              <p:cNvPr id="9" name="Group 8">
                <a:extLst>
                  <a:ext uri="{FF2B5EF4-FFF2-40B4-BE49-F238E27FC236}">
                    <a16:creationId xmlns:a16="http://schemas.microsoft.com/office/drawing/2014/main" id="{8C83A92C-12AF-80E5-0131-4ED9BB84A7EA}"/>
                  </a:ext>
                </a:extLst>
              </p:cNvPr>
              <p:cNvGrpSpPr/>
              <p:nvPr/>
            </p:nvGrpSpPr>
            <p:grpSpPr>
              <a:xfrm>
                <a:off x="1484752" y="1160745"/>
                <a:ext cx="1151424" cy="5026050"/>
                <a:chOff x="346618" y="352374"/>
                <a:chExt cx="1151424" cy="6359715"/>
              </a:xfrm>
            </p:grpSpPr>
            <p:cxnSp>
              <p:nvCxnSpPr>
                <p:cNvPr id="28" name="Straight Connector 59">
                  <a:extLst>
                    <a:ext uri="{FF2B5EF4-FFF2-40B4-BE49-F238E27FC236}">
                      <a16:creationId xmlns:a16="http://schemas.microsoft.com/office/drawing/2014/main" id="{E2400D8C-C898-3214-99E7-A4D218EA5927}"/>
                    </a:ext>
                  </a:extLst>
                </p:cNvPr>
                <p:cNvCxnSpPr>
                  <a:cxnSpLocks noChangeShapeType="1"/>
                </p:cNvCxnSpPr>
                <p:nvPr/>
              </p:nvCxnSpPr>
              <p:spPr bwMode="auto">
                <a:xfrm flipV="1">
                  <a:off x="617752" y="362653"/>
                  <a:ext cx="0" cy="6349436"/>
                </a:xfrm>
                <a:prstGeom prst="line">
                  <a:avLst/>
                </a:prstGeom>
                <a:noFill/>
                <a:ln w="9525">
                  <a:solidFill>
                    <a:srgbClr val="FF0000"/>
                  </a:solidFill>
                  <a:round/>
                  <a:headEnd type="triangle" w="sm" len="lg"/>
                  <a:tailEnd type="triangle" w="sm" len="lg"/>
                </a:ln>
                <a:extLst>
                  <a:ext uri="{909E8E84-426E-40dd-AFC4-6F175D3DCCD1}">
                    <a14:hiddenFill xmlns="" xmlns:a14="http://schemas.microsoft.com/office/drawing/2010/main">
                      <a:noFill/>
                    </a14:hiddenFill>
                  </a:ext>
                </a:extLst>
              </p:spPr>
            </p:cxnSp>
            <p:sp>
              <p:nvSpPr>
                <p:cNvPr id="29" name="Rectangle 4">
                  <a:extLst>
                    <a:ext uri="{FF2B5EF4-FFF2-40B4-BE49-F238E27FC236}">
                      <a16:creationId xmlns:a16="http://schemas.microsoft.com/office/drawing/2014/main" id="{F12F0218-7D04-81AD-E94A-343B24FEF11F}"/>
                    </a:ext>
                  </a:extLst>
                </p:cNvPr>
                <p:cNvSpPr>
                  <a:spLocks noChangeArrowheads="1"/>
                </p:cNvSpPr>
                <p:nvPr/>
              </p:nvSpPr>
              <p:spPr bwMode="auto">
                <a:xfrm rot="16200000">
                  <a:off x="-757022" y="3194132"/>
                  <a:ext cx="2538200" cy="330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sz="900" b="1" dirty="0">
                      <a:solidFill>
                        <a:srgbClr val="FF0000"/>
                      </a:solidFill>
                    </a:rPr>
                    <a:t>21m </a:t>
                  </a:r>
                </a:p>
              </p:txBody>
            </p:sp>
            <p:grpSp>
              <p:nvGrpSpPr>
                <p:cNvPr id="30" name="Group 29">
                  <a:extLst>
                    <a:ext uri="{FF2B5EF4-FFF2-40B4-BE49-F238E27FC236}">
                      <a16:creationId xmlns:a16="http://schemas.microsoft.com/office/drawing/2014/main" id="{6A093D68-8AB9-7A02-612C-204CDB3F55FF}"/>
                    </a:ext>
                  </a:extLst>
                </p:cNvPr>
                <p:cNvGrpSpPr/>
                <p:nvPr/>
              </p:nvGrpSpPr>
              <p:grpSpPr>
                <a:xfrm>
                  <a:off x="428194" y="352374"/>
                  <a:ext cx="1069848" cy="6349757"/>
                  <a:chOff x="194729" y="352374"/>
                  <a:chExt cx="1069848" cy="6349757"/>
                </a:xfrm>
              </p:grpSpPr>
              <p:cxnSp>
                <p:nvCxnSpPr>
                  <p:cNvPr id="31" name="Straight Connector 58">
                    <a:extLst>
                      <a:ext uri="{FF2B5EF4-FFF2-40B4-BE49-F238E27FC236}">
                        <a16:creationId xmlns:a16="http://schemas.microsoft.com/office/drawing/2014/main" id="{9694B5F1-5CE3-C7D3-40AA-F0EB17ED23FD}"/>
                      </a:ext>
                    </a:extLst>
                  </p:cNvPr>
                  <p:cNvCxnSpPr>
                    <a:cxnSpLocks noChangeShapeType="1"/>
                  </p:cNvCxnSpPr>
                  <p:nvPr/>
                </p:nvCxnSpPr>
                <p:spPr bwMode="auto">
                  <a:xfrm flipH="1">
                    <a:off x="392098" y="6702131"/>
                    <a:ext cx="456540" cy="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cxnSp>
              <p:cxnSp>
                <p:nvCxnSpPr>
                  <p:cNvPr id="32" name="Straight Connector 58">
                    <a:extLst>
                      <a:ext uri="{FF2B5EF4-FFF2-40B4-BE49-F238E27FC236}">
                        <a16:creationId xmlns:a16="http://schemas.microsoft.com/office/drawing/2014/main" id="{4CDF8CEE-F1EE-8D3F-ACB2-0B1A2AF54CFF}"/>
                      </a:ext>
                    </a:extLst>
                  </p:cNvPr>
                  <p:cNvCxnSpPr>
                    <a:cxnSpLocks noChangeShapeType="1"/>
                  </p:cNvCxnSpPr>
                  <p:nvPr/>
                </p:nvCxnSpPr>
                <p:spPr bwMode="auto">
                  <a:xfrm rot="10800000">
                    <a:off x="194729" y="352374"/>
                    <a:ext cx="1069848" cy="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cxnSp>
            </p:grpSp>
          </p:grpSp>
          <p:grpSp>
            <p:nvGrpSpPr>
              <p:cNvPr id="10" name="Group 9">
                <a:extLst>
                  <a:ext uri="{FF2B5EF4-FFF2-40B4-BE49-F238E27FC236}">
                    <a16:creationId xmlns:a16="http://schemas.microsoft.com/office/drawing/2014/main" id="{C13F6C88-C98C-1034-6875-5F7CAAAD5080}"/>
                  </a:ext>
                </a:extLst>
              </p:cNvPr>
              <p:cNvGrpSpPr/>
              <p:nvPr/>
            </p:nvGrpSpPr>
            <p:grpSpPr>
              <a:xfrm>
                <a:off x="1770333" y="3005847"/>
                <a:ext cx="942771" cy="3177706"/>
                <a:chOff x="139331" y="409929"/>
                <a:chExt cx="942771" cy="6302161"/>
              </a:xfrm>
            </p:grpSpPr>
            <p:cxnSp>
              <p:nvCxnSpPr>
                <p:cNvPr id="23" name="Straight Connector 59">
                  <a:extLst>
                    <a:ext uri="{FF2B5EF4-FFF2-40B4-BE49-F238E27FC236}">
                      <a16:creationId xmlns:a16="http://schemas.microsoft.com/office/drawing/2014/main" id="{A330107B-19E8-719D-DF7E-4A19CB69ACB9}"/>
                    </a:ext>
                  </a:extLst>
                </p:cNvPr>
                <p:cNvCxnSpPr>
                  <a:cxnSpLocks noChangeShapeType="1"/>
                </p:cNvCxnSpPr>
                <p:nvPr/>
              </p:nvCxnSpPr>
              <p:spPr bwMode="auto">
                <a:xfrm rot="16200000">
                  <a:off x="-2751682" y="3565195"/>
                  <a:ext cx="6292202" cy="1588"/>
                </a:xfrm>
                <a:prstGeom prst="line">
                  <a:avLst/>
                </a:prstGeom>
                <a:noFill/>
                <a:ln w="9525">
                  <a:solidFill>
                    <a:srgbClr val="FF0000"/>
                  </a:solidFill>
                  <a:round/>
                  <a:headEnd type="triangle" w="sm" len="lg"/>
                  <a:tailEnd type="triangle" w="sm" len="lg"/>
                </a:ln>
                <a:extLst>
                  <a:ext uri="{909E8E84-426E-40dd-AFC4-6F175D3DCCD1}">
                    <a14:hiddenFill xmlns="" xmlns:a14="http://schemas.microsoft.com/office/drawing/2010/main">
                      <a:noFill/>
                    </a14:hiddenFill>
                  </a:ext>
                </a:extLst>
              </p:spPr>
            </p:cxnSp>
            <p:sp>
              <p:nvSpPr>
                <p:cNvPr id="24" name="Rectangle 4">
                  <a:extLst>
                    <a:ext uri="{FF2B5EF4-FFF2-40B4-BE49-F238E27FC236}">
                      <a16:creationId xmlns:a16="http://schemas.microsoft.com/office/drawing/2014/main" id="{534A828C-8009-7A8E-8BE5-C360B9FC3993}"/>
                    </a:ext>
                  </a:extLst>
                </p:cNvPr>
                <p:cNvSpPr>
                  <a:spLocks noChangeArrowheads="1"/>
                </p:cNvSpPr>
                <p:nvPr/>
              </p:nvSpPr>
              <p:spPr bwMode="auto">
                <a:xfrm rot="16200000">
                  <a:off x="-1332863" y="3174990"/>
                  <a:ext cx="3275307" cy="330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sz="900" b="1" dirty="0">
                      <a:solidFill>
                        <a:srgbClr val="FF0000"/>
                      </a:solidFill>
                    </a:rPr>
                    <a:t>13.3m </a:t>
                  </a:r>
                </a:p>
              </p:txBody>
            </p:sp>
            <p:grpSp>
              <p:nvGrpSpPr>
                <p:cNvPr id="25" name="Group 24">
                  <a:extLst>
                    <a:ext uri="{FF2B5EF4-FFF2-40B4-BE49-F238E27FC236}">
                      <a16:creationId xmlns:a16="http://schemas.microsoft.com/office/drawing/2014/main" id="{856AF252-5F7F-CE32-D48E-CC7403F0B54E}"/>
                    </a:ext>
                  </a:extLst>
                </p:cNvPr>
                <p:cNvGrpSpPr/>
                <p:nvPr/>
              </p:nvGrpSpPr>
              <p:grpSpPr>
                <a:xfrm>
                  <a:off x="278344" y="409929"/>
                  <a:ext cx="803758" cy="6292202"/>
                  <a:chOff x="44879" y="409929"/>
                  <a:chExt cx="803758" cy="6292202"/>
                </a:xfrm>
              </p:grpSpPr>
              <p:cxnSp>
                <p:nvCxnSpPr>
                  <p:cNvPr id="26" name="Straight Connector 58">
                    <a:extLst>
                      <a:ext uri="{FF2B5EF4-FFF2-40B4-BE49-F238E27FC236}">
                        <a16:creationId xmlns:a16="http://schemas.microsoft.com/office/drawing/2014/main" id="{A3FFD62E-DBF7-50E9-8949-3EE07B1A3A46}"/>
                      </a:ext>
                    </a:extLst>
                  </p:cNvPr>
                  <p:cNvCxnSpPr>
                    <a:cxnSpLocks noChangeShapeType="1"/>
                  </p:cNvCxnSpPr>
                  <p:nvPr/>
                </p:nvCxnSpPr>
                <p:spPr bwMode="auto">
                  <a:xfrm flipH="1">
                    <a:off x="44879" y="6702131"/>
                    <a:ext cx="803758" cy="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cxnSp>
              <p:cxnSp>
                <p:nvCxnSpPr>
                  <p:cNvPr id="27" name="Straight Connector 58">
                    <a:extLst>
                      <a:ext uri="{FF2B5EF4-FFF2-40B4-BE49-F238E27FC236}">
                        <a16:creationId xmlns:a16="http://schemas.microsoft.com/office/drawing/2014/main" id="{DDAD08D8-D053-6E98-1EC3-917CEB0BEDC0}"/>
                      </a:ext>
                    </a:extLst>
                  </p:cNvPr>
                  <p:cNvCxnSpPr>
                    <a:cxnSpLocks noChangeShapeType="1"/>
                  </p:cNvCxnSpPr>
                  <p:nvPr/>
                </p:nvCxnSpPr>
                <p:spPr bwMode="auto">
                  <a:xfrm flipH="1">
                    <a:off x="80395" y="409929"/>
                    <a:ext cx="768242" cy="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cxnSp>
            </p:grpSp>
          </p:grpSp>
          <p:grpSp>
            <p:nvGrpSpPr>
              <p:cNvPr id="11" name="Group 10">
                <a:extLst>
                  <a:ext uri="{FF2B5EF4-FFF2-40B4-BE49-F238E27FC236}">
                    <a16:creationId xmlns:a16="http://schemas.microsoft.com/office/drawing/2014/main" id="{7A58350A-2F80-5CCC-3502-81B5335CA7A5}"/>
                  </a:ext>
                </a:extLst>
              </p:cNvPr>
              <p:cNvGrpSpPr/>
              <p:nvPr/>
            </p:nvGrpSpPr>
            <p:grpSpPr>
              <a:xfrm>
                <a:off x="4007796" y="4338536"/>
                <a:ext cx="453106" cy="1896772"/>
                <a:chOff x="4007796" y="4338536"/>
                <a:chExt cx="453106" cy="1896772"/>
              </a:xfrm>
            </p:grpSpPr>
            <p:cxnSp>
              <p:nvCxnSpPr>
                <p:cNvPr id="18" name="Straight Connector 59">
                  <a:extLst>
                    <a:ext uri="{FF2B5EF4-FFF2-40B4-BE49-F238E27FC236}">
                      <a16:creationId xmlns:a16="http://schemas.microsoft.com/office/drawing/2014/main" id="{62296518-7BAA-5585-4A4C-14B615E803B9}"/>
                    </a:ext>
                  </a:extLst>
                </p:cNvPr>
                <p:cNvCxnSpPr>
                  <a:cxnSpLocks noChangeShapeType="1"/>
                </p:cNvCxnSpPr>
                <p:nvPr/>
              </p:nvCxnSpPr>
              <p:spPr bwMode="auto">
                <a:xfrm rot="16200000">
                  <a:off x="3205047" y="5264954"/>
                  <a:ext cx="1848575" cy="1588"/>
                </a:xfrm>
                <a:prstGeom prst="line">
                  <a:avLst/>
                </a:prstGeom>
                <a:noFill/>
                <a:ln w="9525">
                  <a:solidFill>
                    <a:srgbClr val="FF0000"/>
                  </a:solidFill>
                  <a:round/>
                  <a:headEnd type="triangle" w="sm" len="lg"/>
                  <a:tailEnd type="triangle" w="sm" len="lg"/>
                </a:ln>
                <a:extLst>
                  <a:ext uri="{909E8E84-426E-40dd-AFC4-6F175D3DCCD1}">
                    <a14:hiddenFill xmlns="" xmlns:a14="http://schemas.microsoft.com/office/drawing/2010/main">
                      <a:noFill/>
                    </a14:hiddenFill>
                  </a:ext>
                </a:extLst>
              </p:spPr>
            </p:cxnSp>
            <p:sp>
              <p:nvSpPr>
                <p:cNvPr id="19" name="Rectangle 4">
                  <a:extLst>
                    <a:ext uri="{FF2B5EF4-FFF2-40B4-BE49-F238E27FC236}">
                      <a16:creationId xmlns:a16="http://schemas.microsoft.com/office/drawing/2014/main" id="{83340E08-24EE-DB58-1BED-CC32117791C7}"/>
                    </a:ext>
                  </a:extLst>
                </p:cNvPr>
                <p:cNvSpPr>
                  <a:spLocks noChangeArrowheads="1"/>
                </p:cNvSpPr>
                <p:nvPr/>
              </p:nvSpPr>
              <p:spPr bwMode="auto">
                <a:xfrm rot="16200000">
                  <a:off x="3536808" y="5311214"/>
                  <a:ext cx="1517268" cy="330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sz="900" b="1" dirty="0">
                      <a:solidFill>
                        <a:srgbClr val="FF0000"/>
                      </a:solidFill>
                    </a:rPr>
                    <a:t>6.5m (256</a:t>
                  </a:r>
                  <a:r>
                    <a:rPr lang="ja-JP" altLang="en-US" sz="900" b="1" dirty="0">
                      <a:solidFill>
                        <a:srgbClr val="FF0000"/>
                      </a:solidFill>
                    </a:rPr>
                    <a:t>”</a:t>
                  </a:r>
                  <a:r>
                    <a:rPr lang="en-US" sz="900" b="1" dirty="0">
                      <a:solidFill>
                        <a:srgbClr val="FF0000"/>
                      </a:solidFill>
                    </a:rPr>
                    <a:t>)</a:t>
                  </a:r>
                </a:p>
              </p:txBody>
            </p:sp>
            <p:grpSp>
              <p:nvGrpSpPr>
                <p:cNvPr id="20" name="Group 19">
                  <a:extLst>
                    <a:ext uri="{FF2B5EF4-FFF2-40B4-BE49-F238E27FC236}">
                      <a16:creationId xmlns:a16="http://schemas.microsoft.com/office/drawing/2014/main" id="{B1466053-F769-E5F3-6876-622B4521B4FC}"/>
                    </a:ext>
                  </a:extLst>
                </p:cNvPr>
                <p:cNvGrpSpPr/>
                <p:nvPr/>
              </p:nvGrpSpPr>
              <p:grpSpPr>
                <a:xfrm>
                  <a:off x="4007796" y="4338536"/>
                  <a:ext cx="275093" cy="1848575"/>
                  <a:chOff x="-221209" y="409929"/>
                  <a:chExt cx="380214" cy="6292202"/>
                </a:xfrm>
              </p:grpSpPr>
              <p:cxnSp>
                <p:nvCxnSpPr>
                  <p:cNvPr id="21" name="Straight Connector 58">
                    <a:extLst>
                      <a:ext uri="{FF2B5EF4-FFF2-40B4-BE49-F238E27FC236}">
                        <a16:creationId xmlns:a16="http://schemas.microsoft.com/office/drawing/2014/main" id="{022E3CF4-0007-9962-9707-5631206A7917}"/>
                      </a:ext>
                    </a:extLst>
                  </p:cNvPr>
                  <p:cNvCxnSpPr>
                    <a:cxnSpLocks noChangeShapeType="1"/>
                  </p:cNvCxnSpPr>
                  <p:nvPr/>
                </p:nvCxnSpPr>
                <p:spPr bwMode="auto">
                  <a:xfrm flipH="1">
                    <a:off x="-218162" y="6702131"/>
                    <a:ext cx="377167" cy="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cxnSp>
              <p:cxnSp>
                <p:nvCxnSpPr>
                  <p:cNvPr id="22" name="Straight Connector 58">
                    <a:extLst>
                      <a:ext uri="{FF2B5EF4-FFF2-40B4-BE49-F238E27FC236}">
                        <a16:creationId xmlns:a16="http://schemas.microsoft.com/office/drawing/2014/main" id="{8901894C-7375-177A-8E26-0ECB337AC62C}"/>
                      </a:ext>
                    </a:extLst>
                  </p:cNvPr>
                  <p:cNvCxnSpPr>
                    <a:cxnSpLocks noChangeShapeType="1"/>
                  </p:cNvCxnSpPr>
                  <p:nvPr/>
                </p:nvCxnSpPr>
                <p:spPr bwMode="auto">
                  <a:xfrm flipH="1">
                    <a:off x="-221209" y="409929"/>
                    <a:ext cx="380214" cy="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cxnSp>
            </p:grpSp>
          </p:grpSp>
        </p:grpSp>
        <p:grpSp>
          <p:nvGrpSpPr>
            <p:cNvPr id="79" name="Group 78">
              <a:extLst>
                <a:ext uri="{FF2B5EF4-FFF2-40B4-BE49-F238E27FC236}">
                  <a16:creationId xmlns:a16="http://schemas.microsoft.com/office/drawing/2014/main" id="{2D915010-4829-80E5-8FEA-FEBBDDA9F02C}"/>
                </a:ext>
              </a:extLst>
            </p:cNvPr>
            <p:cNvGrpSpPr/>
            <p:nvPr/>
          </p:nvGrpSpPr>
          <p:grpSpPr>
            <a:xfrm>
              <a:off x="4505549" y="681038"/>
              <a:ext cx="1655257" cy="4816423"/>
              <a:chOff x="1901973" y="0"/>
              <a:chExt cx="2356884" cy="6858000"/>
            </a:xfrm>
          </p:grpSpPr>
          <p:pic>
            <p:nvPicPr>
              <p:cNvPr id="80" name="Picture 79">
                <a:extLst>
                  <a:ext uri="{FF2B5EF4-FFF2-40B4-BE49-F238E27FC236}">
                    <a16:creationId xmlns:a16="http://schemas.microsoft.com/office/drawing/2014/main" id="{5386D4D2-97CE-DFB0-C365-782190D04A01}"/>
                  </a:ext>
                </a:extLst>
              </p:cNvPr>
              <p:cNvPicPr>
                <a:picLocks noChangeAspect="1"/>
              </p:cNvPicPr>
              <p:nvPr/>
            </p:nvPicPr>
            <p:blipFill>
              <a:blip r:embed="rId2"/>
              <a:stretch>
                <a:fillRect/>
              </a:stretch>
            </p:blipFill>
            <p:spPr>
              <a:xfrm>
                <a:off x="1901973" y="0"/>
                <a:ext cx="2356884" cy="6858000"/>
              </a:xfrm>
              <a:prstGeom prst="rect">
                <a:avLst/>
              </a:prstGeom>
            </p:spPr>
          </p:pic>
          <p:pic>
            <p:nvPicPr>
              <p:cNvPr id="81" name="Picture 80">
                <a:extLst>
                  <a:ext uri="{FF2B5EF4-FFF2-40B4-BE49-F238E27FC236}">
                    <a16:creationId xmlns:a16="http://schemas.microsoft.com/office/drawing/2014/main" id="{98B778B4-FA5F-FFF4-47F7-92A89560D76A}"/>
                  </a:ext>
                </a:extLst>
              </p:cNvPr>
              <p:cNvPicPr>
                <a:picLocks noChangeAspect="1"/>
              </p:cNvPicPr>
              <p:nvPr/>
            </p:nvPicPr>
            <p:blipFill rotWithShape="1">
              <a:blip r:embed="rId3">
                <a:alphaModFix/>
              </a:blip>
              <a:srcRect r="8156"/>
              <a:stretch/>
            </p:blipFill>
            <p:spPr>
              <a:xfrm>
                <a:off x="2039007" y="1122198"/>
                <a:ext cx="2162306" cy="5150924"/>
              </a:xfrm>
              <a:prstGeom prst="rect">
                <a:avLst/>
              </a:prstGeom>
            </p:spPr>
          </p:pic>
        </p:grpSp>
      </p:grpSp>
      <p:sp>
        <p:nvSpPr>
          <p:cNvPr id="89" name="Rectangle 4">
            <a:extLst>
              <a:ext uri="{FF2B5EF4-FFF2-40B4-BE49-F238E27FC236}">
                <a16:creationId xmlns:a16="http://schemas.microsoft.com/office/drawing/2014/main" id="{B7A7BE26-76DF-272A-14A8-42E232C08A96}"/>
              </a:ext>
            </a:extLst>
          </p:cNvPr>
          <p:cNvSpPr>
            <a:spLocks noChangeArrowheads="1"/>
          </p:cNvSpPr>
          <p:nvPr/>
        </p:nvSpPr>
        <p:spPr bwMode="auto">
          <a:xfrm>
            <a:off x="10330699" y="1258272"/>
            <a:ext cx="139045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sz="900" b="1" dirty="0">
                <a:solidFill>
                  <a:srgbClr val="FF0000"/>
                </a:solidFill>
              </a:rPr>
              <a:t>Starship Long shroud </a:t>
            </a:r>
          </a:p>
        </p:txBody>
      </p:sp>
      <p:pic>
        <p:nvPicPr>
          <p:cNvPr id="91" name="Picture 90">
            <a:extLst>
              <a:ext uri="{FF2B5EF4-FFF2-40B4-BE49-F238E27FC236}">
                <a16:creationId xmlns:a16="http://schemas.microsoft.com/office/drawing/2014/main" id="{5353A494-CDF1-CB5C-54D4-E2BE45691B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51" t="1924" r="13462" b="4326"/>
          <a:stretch/>
        </p:blipFill>
        <p:spPr>
          <a:xfrm>
            <a:off x="8295566" y="2878049"/>
            <a:ext cx="1532823" cy="1499249"/>
          </a:xfrm>
          <a:prstGeom prst="rect">
            <a:avLst/>
          </a:prstGeom>
        </p:spPr>
      </p:pic>
      <p:sp>
        <p:nvSpPr>
          <p:cNvPr id="96" name="Rectangle 95">
            <a:extLst>
              <a:ext uri="{FF2B5EF4-FFF2-40B4-BE49-F238E27FC236}">
                <a16:creationId xmlns:a16="http://schemas.microsoft.com/office/drawing/2014/main" id="{94A0091B-6926-EADC-7028-0C50F4F68A1F}"/>
              </a:ext>
            </a:extLst>
          </p:cNvPr>
          <p:cNvSpPr/>
          <p:nvPr/>
        </p:nvSpPr>
        <p:spPr>
          <a:xfrm>
            <a:off x="6019800" y="1258274"/>
            <a:ext cx="6022176" cy="473996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B8DE61BC-D10B-0632-45BE-CC20637B4A48}"/>
              </a:ext>
            </a:extLst>
          </p:cNvPr>
          <p:cNvSpPr/>
          <p:nvPr/>
        </p:nvSpPr>
        <p:spPr>
          <a:xfrm>
            <a:off x="150024" y="1258274"/>
            <a:ext cx="5678379" cy="473996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D209B72E-5CF1-7475-E812-2C544327E37B}"/>
              </a:ext>
            </a:extLst>
          </p:cNvPr>
          <p:cNvSpPr>
            <a:spLocks noGrp="1"/>
          </p:cNvSpPr>
          <p:nvPr>
            <p:ph type="title"/>
          </p:nvPr>
        </p:nvSpPr>
        <p:spPr>
          <a:xfrm>
            <a:off x="802714" y="-36885"/>
            <a:ext cx="10515600" cy="1325563"/>
          </a:xfrm>
        </p:spPr>
        <p:txBody>
          <a:bodyPr/>
          <a:lstStyle/>
          <a:p>
            <a:r>
              <a:rPr lang="en-US" dirty="0"/>
              <a:t>Sensing and Control, For Hex and Keystone Segmentation</a:t>
            </a:r>
          </a:p>
        </p:txBody>
      </p:sp>
      <p:pic>
        <p:nvPicPr>
          <p:cNvPr id="44" name="Content Placeholder 8">
            <a:extLst>
              <a:ext uri="{FF2B5EF4-FFF2-40B4-BE49-F238E27FC236}">
                <a16:creationId xmlns:a16="http://schemas.microsoft.com/office/drawing/2014/main" id="{BDFE2728-36E6-9AFB-149A-4E84109B9754}"/>
              </a:ext>
            </a:extLst>
          </p:cNvPr>
          <p:cNvPicPr>
            <a:picLocks noGrp="1" noChangeAspect="1"/>
          </p:cNvPicPr>
          <p:nvPr/>
        </p:nvPicPr>
        <p:blipFill>
          <a:blip r:embed="rId5"/>
          <a:stretch>
            <a:fillRect/>
          </a:stretch>
        </p:blipFill>
        <p:spPr>
          <a:xfrm>
            <a:off x="18293" y="2363821"/>
            <a:ext cx="2972219" cy="1583914"/>
          </a:xfrm>
          <a:prstGeom prst="rect">
            <a:avLst/>
          </a:prstGeom>
        </p:spPr>
      </p:pic>
      <p:pic>
        <p:nvPicPr>
          <p:cNvPr id="45" name="Content Placeholder 10">
            <a:extLst>
              <a:ext uri="{FF2B5EF4-FFF2-40B4-BE49-F238E27FC236}">
                <a16:creationId xmlns:a16="http://schemas.microsoft.com/office/drawing/2014/main" id="{A00B4065-7A26-CBE0-284E-ECEAE4B238BB}"/>
              </a:ext>
            </a:extLst>
          </p:cNvPr>
          <p:cNvPicPr>
            <a:picLocks noGrp="1" noChangeAspect="1"/>
          </p:cNvPicPr>
          <p:nvPr/>
        </p:nvPicPr>
        <p:blipFill>
          <a:blip r:embed="rId6"/>
          <a:stretch>
            <a:fillRect/>
          </a:stretch>
        </p:blipFill>
        <p:spPr>
          <a:xfrm>
            <a:off x="2990512" y="1795264"/>
            <a:ext cx="3258060" cy="2765423"/>
          </a:xfrm>
          <a:prstGeom prst="rect">
            <a:avLst/>
          </a:prstGeom>
        </p:spPr>
      </p:pic>
      <p:sp>
        <p:nvSpPr>
          <p:cNvPr id="46" name="TextBox 15">
            <a:extLst>
              <a:ext uri="{FF2B5EF4-FFF2-40B4-BE49-F238E27FC236}">
                <a16:creationId xmlns:a16="http://schemas.microsoft.com/office/drawing/2014/main" id="{A152C080-6FE6-8644-3202-839E2B8D4057}"/>
              </a:ext>
            </a:extLst>
          </p:cNvPr>
          <p:cNvSpPr txBox="1"/>
          <p:nvPr/>
        </p:nvSpPr>
        <p:spPr>
          <a:xfrm>
            <a:off x="8919099" y="826007"/>
            <a:ext cx="214465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Starship Standard</a:t>
            </a:r>
          </a:p>
        </p:txBody>
      </p:sp>
      <p:sp>
        <p:nvSpPr>
          <p:cNvPr id="47" name="TextBox 16">
            <a:extLst>
              <a:ext uri="{FF2B5EF4-FFF2-40B4-BE49-F238E27FC236}">
                <a16:creationId xmlns:a16="http://schemas.microsoft.com/office/drawing/2014/main" id="{D2780F10-DD10-F03D-4F3B-90D598EF6B95}"/>
              </a:ext>
            </a:extLst>
          </p:cNvPr>
          <p:cNvSpPr txBox="1"/>
          <p:nvPr/>
        </p:nvSpPr>
        <p:spPr>
          <a:xfrm>
            <a:off x="2973864" y="1306088"/>
            <a:ext cx="311214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New </a:t>
            </a:r>
            <a:r>
              <a:rPr lang="en-US" dirty="0" smtClean="0"/>
              <a:t>Glenn Shown (Starship is wider so fits easier)</a:t>
            </a:r>
            <a:endParaRPr lang="en-US" dirty="0"/>
          </a:p>
        </p:txBody>
      </p:sp>
      <p:pic>
        <p:nvPicPr>
          <p:cNvPr id="90" name="Picture 89">
            <a:extLst>
              <a:ext uri="{FF2B5EF4-FFF2-40B4-BE49-F238E27FC236}">
                <a16:creationId xmlns:a16="http://schemas.microsoft.com/office/drawing/2014/main" id="{EA3A0645-FCFD-7ECB-641B-A08328A7A69E}"/>
              </a:ext>
            </a:extLst>
          </p:cNvPr>
          <p:cNvPicPr>
            <a:picLocks noChangeAspect="1"/>
          </p:cNvPicPr>
          <p:nvPr/>
        </p:nvPicPr>
        <p:blipFill>
          <a:blip r:embed="rId7"/>
          <a:stretch>
            <a:fillRect/>
          </a:stretch>
        </p:blipFill>
        <p:spPr>
          <a:xfrm rot="2426663">
            <a:off x="6806114" y="898389"/>
            <a:ext cx="1483161" cy="3703055"/>
          </a:xfrm>
          <a:prstGeom prst="rect">
            <a:avLst/>
          </a:prstGeom>
        </p:spPr>
      </p:pic>
    </p:spTree>
    <p:extLst>
      <p:ext uri="{BB962C8B-B14F-4D97-AF65-F5344CB8AC3E}">
        <p14:creationId xmlns:p14="http://schemas.microsoft.com/office/powerpoint/2010/main" val="1601896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5676</TotalTime>
  <Words>3059</Words>
  <Application>Microsoft Office PowerPoint</Application>
  <PresentationFormat>Widescreen</PresentationFormat>
  <Paragraphs>384</Paragraphs>
  <Slides>30</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ＭＳ Ｐゴシック</vt:lpstr>
      <vt:lpstr>游ゴシック</vt:lpstr>
      <vt:lpstr>Arial</vt:lpstr>
      <vt:lpstr>Calibri</vt:lpstr>
      <vt:lpstr>Calibri Light</vt:lpstr>
      <vt:lpstr>Symbol</vt:lpstr>
      <vt:lpstr>Verdana</vt:lpstr>
      <vt:lpstr>Wingdings</vt:lpstr>
      <vt:lpstr>Office Theme</vt:lpstr>
      <vt:lpstr>Worksheet</vt:lpstr>
      <vt:lpstr>Ultra-Stable Observatory Roadmap Team (USORT) Status</vt:lpstr>
      <vt:lpstr>Overall Status</vt:lpstr>
      <vt:lpstr>Team Members (as of 7/18/23)</vt:lpstr>
      <vt:lpstr>Ultra-stable Observatory Roadmap Process</vt:lpstr>
      <vt:lpstr>METRICS: Defining key performance regimes and current capabilities to identify gaps and create roadmaps to address them</vt:lpstr>
      <vt:lpstr>Detail, Section 1.4: Mission Design</vt:lpstr>
      <vt:lpstr>Detail, Section 1.5: Observatory Resources</vt:lpstr>
      <vt:lpstr>USORT Sensing and Control Subgroup </vt:lpstr>
      <vt:lpstr>Sensing and Control, For Hex and Keystone Segmentation</vt:lpstr>
      <vt:lpstr>Sensing and Control Elements</vt:lpstr>
      <vt:lpstr>What We’ve Been Up To</vt:lpstr>
      <vt:lpstr>Telescope MET Example: Hex Segmentation</vt:lpstr>
      <vt:lpstr>Telescope MET Example: Keystone</vt:lpstr>
      <vt:lpstr>On the coronagraph side…</vt:lpstr>
      <vt:lpstr>Example: Coronagraph + Out-of-Band WF Sensor (OBWFS)</vt:lpstr>
      <vt:lpstr>Example: Stabilizing Coronagraph Contrast, Using  Out-of-Band WF Control</vt:lpstr>
      <vt:lpstr>Two Control Methods</vt:lpstr>
      <vt:lpstr>Sensing and Control Key Tech Gaps </vt:lpstr>
      <vt:lpstr>PowerPoint Presentation</vt:lpstr>
      <vt:lpstr>Degree of freedom control matrix</vt:lpstr>
      <vt:lpstr>PowerPoint Presentation</vt:lpstr>
      <vt:lpstr>Previous example was just a small part of full matrix</vt:lpstr>
      <vt:lpstr>Primary Mirror Segment Assembly</vt:lpstr>
      <vt:lpstr>Obs-ACS-SE Working Group Status (1 of 2)</vt:lpstr>
      <vt:lpstr>Obs-ACS-SE Working Group Status (2 of 2)</vt:lpstr>
      <vt:lpstr>Mirrors/Thermal/Coatings (MTC): Status</vt:lpstr>
      <vt:lpstr>Status</vt:lpstr>
      <vt:lpstr>Notable Outcomes</vt:lpstr>
      <vt:lpstr>In progress work</vt:lpstr>
      <vt:lpstr>Key findings from team to 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Feinberg, Lee D.</dc:creator>
  <cp:lastModifiedBy>Feinberg, Lee D.</cp:lastModifiedBy>
  <cp:revision>172</cp:revision>
  <dcterms:created xsi:type="dcterms:W3CDTF">2023-02-07T18:27:51Z</dcterms:created>
  <dcterms:modified xsi:type="dcterms:W3CDTF">2023-07-28T13:01:44Z</dcterms:modified>
</cp:coreProperties>
</file>