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60" r:id="rId2"/>
  </p:sldMasterIdLst>
  <p:notesMasterIdLst>
    <p:notesMasterId r:id="rId9"/>
  </p:notesMasterIdLst>
  <p:handoutMasterIdLst>
    <p:handoutMasterId r:id="rId10"/>
  </p:handoutMasterIdLst>
  <p:sldIdLst>
    <p:sldId id="29973" r:id="rId3"/>
    <p:sldId id="29971" r:id="rId4"/>
    <p:sldId id="29958" r:id="rId5"/>
    <p:sldId id="29970" r:id="rId6"/>
    <p:sldId id="29955" r:id="rId7"/>
    <p:sldId id="29968" r:id="rId8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000" b="1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000" b="1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000" b="1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000" b="1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000" b="1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1000" b="1"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sz="1000" b="1"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sz="1000" b="1"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sz="1000" b="1"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648" userDrawn="1">
          <p15:clr>
            <a:srgbClr val="A4A3A4"/>
          </p15:clr>
        </p15:guide>
        <p15:guide id="5" orient="horz" pos="1416" userDrawn="1">
          <p15:clr>
            <a:srgbClr val="A4A3A4"/>
          </p15:clr>
        </p15:guide>
        <p15:guide id="6" orient="horz" pos="2496" userDrawn="1">
          <p15:clr>
            <a:srgbClr val="A4A3A4"/>
          </p15:clr>
        </p15:guide>
        <p15:guide id="7" orient="horz" pos="3600" userDrawn="1">
          <p15:clr>
            <a:srgbClr val="A4A3A4"/>
          </p15:clr>
        </p15:guide>
        <p15:guide id="8" orient="horz" pos="840" userDrawn="1">
          <p15:clr>
            <a:srgbClr val="A4A3A4"/>
          </p15:clr>
        </p15:guide>
        <p15:guide id="9" orient="horz" pos="1704" userDrawn="1">
          <p15:clr>
            <a:srgbClr val="A4A3A4"/>
          </p15:clr>
        </p15:guide>
        <p15:guide id="10">
          <p15:clr>
            <a:srgbClr val="A4A3A4"/>
          </p15:clr>
        </p15:guide>
        <p15:guide id="11" pos="888" userDrawn="1">
          <p15:clr>
            <a:srgbClr val="A4A3A4"/>
          </p15:clr>
        </p15:guide>
        <p15:guide id="12" pos="1440" userDrawn="1">
          <p15:clr>
            <a:srgbClr val="A4A3A4"/>
          </p15:clr>
        </p15:guide>
        <p15:guide id="13" pos="3168" userDrawn="1">
          <p15:clr>
            <a:srgbClr val="A4A3A4"/>
          </p15:clr>
        </p15:guide>
        <p15:guide id="15" orient="horz" pos="2616" userDrawn="1">
          <p15:clr>
            <a:srgbClr val="A4A3A4"/>
          </p15:clr>
        </p15:guide>
        <p15:guide id="16" pos="4896" userDrawn="1">
          <p15:clr>
            <a:srgbClr val="A4A3A4"/>
          </p15:clr>
        </p15:guide>
        <p15:guide id="17" pos="240" userDrawn="1">
          <p15:clr>
            <a:srgbClr val="A4A3A4"/>
          </p15:clr>
        </p15:guide>
        <p15:guide id="18" pos="23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3333FF"/>
    <a:srgbClr val="CCFFCC"/>
    <a:srgbClr val="6600CC"/>
    <a:srgbClr val="0070C0"/>
    <a:srgbClr val="A5A5A5"/>
    <a:srgbClr val="9E9E9E"/>
    <a:srgbClr val="A2A2A2"/>
    <a:srgbClr val="969696"/>
    <a:srgbClr val="A0A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7" autoAdjust="0"/>
    <p:restoredTop sz="94660" autoAdjust="0"/>
  </p:normalViewPr>
  <p:slideViewPr>
    <p:cSldViewPr snapToGrid="0" showGuides="1">
      <p:cViewPr varScale="1">
        <p:scale>
          <a:sx n="67" d="100"/>
          <a:sy n="67" d="100"/>
        </p:scale>
        <p:origin x="1260" y="32"/>
      </p:cViewPr>
      <p:guideLst>
        <p:guide orient="horz" pos="648"/>
        <p:guide orient="horz" pos="1416"/>
        <p:guide orient="horz" pos="2496"/>
        <p:guide orient="horz" pos="3600"/>
        <p:guide orient="horz" pos="840"/>
        <p:guide orient="horz" pos="1704"/>
        <p:guide/>
        <p:guide pos="888"/>
        <p:guide pos="1440"/>
        <p:guide pos="3168"/>
        <p:guide orient="horz" pos="2616"/>
        <p:guide pos="4896"/>
        <p:guide pos="240"/>
        <p:guide pos="23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628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51" tIns="46426" rIns="92851" bIns="46426" numCol="1" anchor="t" anchorCtr="0" compatLnSpc="1">
            <a:prstTxWarp prst="textNoShape">
              <a:avLst/>
            </a:prstTxWarp>
          </a:bodyPr>
          <a:lstStyle>
            <a:lvl1pPr defTabSz="929232">
              <a:defRPr sz="1200" b="0"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773" y="0"/>
            <a:ext cx="3037628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51" tIns="46426" rIns="92851" bIns="46426" numCol="1" anchor="t" anchorCtr="0" compatLnSpc="1">
            <a:prstTxWarp prst="textNoShape">
              <a:avLst/>
            </a:prstTxWarp>
          </a:bodyPr>
          <a:lstStyle>
            <a:lvl1pPr algn="r" defTabSz="929232">
              <a:defRPr sz="1200" b="0"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580"/>
            <a:ext cx="3037628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51" tIns="46426" rIns="92851" bIns="46426" numCol="1" anchor="b" anchorCtr="0" compatLnSpc="1">
            <a:prstTxWarp prst="textNoShape">
              <a:avLst/>
            </a:prstTxWarp>
          </a:bodyPr>
          <a:lstStyle>
            <a:lvl1pPr defTabSz="929232">
              <a:defRPr sz="1200" b="0"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773" y="8831580"/>
            <a:ext cx="3037628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51" tIns="46426" rIns="92851" bIns="46426" numCol="1" anchor="b" anchorCtr="0" compatLnSpc="1">
            <a:prstTxWarp prst="textNoShape">
              <a:avLst/>
            </a:prstTxWarp>
          </a:bodyPr>
          <a:lstStyle>
            <a:lvl1pPr algn="r" defTabSz="929232">
              <a:defRPr sz="1200" b="0">
                <a:latin typeface="Times" pitchFamily="18" charset="0"/>
              </a:defRPr>
            </a:lvl1pPr>
          </a:lstStyle>
          <a:p>
            <a:fld id="{8EBEC597-AE71-4B4D-93AE-3EE415631EB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0074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628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51" tIns="46426" rIns="92851" bIns="46426" numCol="1" anchor="t" anchorCtr="0" compatLnSpc="1">
            <a:prstTxWarp prst="textNoShape">
              <a:avLst/>
            </a:prstTxWarp>
          </a:bodyPr>
          <a:lstStyle>
            <a:lvl1pPr defTabSz="929232">
              <a:defRPr sz="1200" b="0"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773" y="0"/>
            <a:ext cx="3037628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51" tIns="46426" rIns="92851" bIns="46426" numCol="1" anchor="t" anchorCtr="0" compatLnSpc="1">
            <a:prstTxWarp prst="textNoShape">
              <a:avLst/>
            </a:prstTxWarp>
          </a:bodyPr>
          <a:lstStyle>
            <a:lvl1pPr algn="r" defTabSz="929232">
              <a:defRPr sz="1200" b="0"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2688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144" y="4415790"/>
            <a:ext cx="5140112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51" tIns="46426" rIns="92851" bIns="464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580"/>
            <a:ext cx="3037628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51" tIns="46426" rIns="92851" bIns="46426" numCol="1" anchor="b" anchorCtr="0" compatLnSpc="1">
            <a:prstTxWarp prst="textNoShape">
              <a:avLst/>
            </a:prstTxWarp>
          </a:bodyPr>
          <a:lstStyle>
            <a:lvl1pPr defTabSz="929232">
              <a:defRPr sz="1200" b="0"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773" y="8831580"/>
            <a:ext cx="3037628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51" tIns="46426" rIns="92851" bIns="46426" numCol="1" anchor="b" anchorCtr="0" compatLnSpc="1">
            <a:prstTxWarp prst="textNoShape">
              <a:avLst/>
            </a:prstTxWarp>
          </a:bodyPr>
          <a:lstStyle>
            <a:lvl1pPr algn="r" defTabSz="929232">
              <a:defRPr sz="1200" b="0">
                <a:latin typeface="Times" pitchFamily="18" charset="0"/>
              </a:defRPr>
            </a:lvl1pPr>
          </a:lstStyle>
          <a:p>
            <a:fld id="{3F82929F-46B2-4CC8-ACB9-C77BFB47D6C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7244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0DA26C-DC74-4623-9398-F0637761C5DE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507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2050" y="681038"/>
            <a:ext cx="4537075" cy="3403600"/>
          </a:xfrm>
          <a:ln/>
        </p:spPr>
      </p:sp>
      <p:sp>
        <p:nvSpPr>
          <p:cNvPr id="507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08655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7163" y="1041400"/>
            <a:ext cx="4321175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738" y="1041400"/>
            <a:ext cx="4322762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54813" y="152400"/>
            <a:ext cx="2198687" cy="637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7163" y="152400"/>
            <a:ext cx="6445250" cy="6375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D33DE-92AE-4C92-AB7F-FAB59410470F}" type="datetimeFigureOut">
              <a:rPr lang="en-US" smtClean="0"/>
              <a:pPr/>
              <a:t>7/28/2023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2DBC8-CA36-4234-8BC0-079BD6CDD3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D33DE-92AE-4C92-AB7F-FAB59410470F}" type="datetimeFigureOut">
              <a:rPr lang="en-US" smtClean="0"/>
              <a:pPr/>
              <a:t>7/28/2023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2DBC8-CA36-4234-8BC0-079BD6CDD3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D33DE-92AE-4C92-AB7F-FAB59410470F}" type="datetimeFigureOut">
              <a:rPr lang="en-US" smtClean="0"/>
              <a:pPr/>
              <a:t>7/28/2023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2DBC8-CA36-4234-8BC0-079BD6CDD3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D33DE-92AE-4C92-AB7F-FAB59410470F}" type="datetimeFigureOut">
              <a:rPr lang="en-US" smtClean="0"/>
              <a:pPr/>
              <a:t>7/28/2023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2DBC8-CA36-4234-8BC0-079BD6CDD3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D33DE-92AE-4C92-AB7F-FAB59410470F}" type="datetimeFigureOut">
              <a:rPr lang="en-US" smtClean="0"/>
              <a:pPr/>
              <a:t>7/28/2023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2DBC8-CA36-4234-8BC0-079BD6CDD3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D33DE-92AE-4C92-AB7F-FAB59410470F}" type="datetimeFigureOut">
              <a:rPr lang="en-US" smtClean="0"/>
              <a:pPr/>
              <a:t>7/28/2023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2DBC8-CA36-4234-8BC0-079BD6CDD3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D33DE-92AE-4C92-AB7F-FAB59410470F}" type="datetimeFigureOut">
              <a:rPr lang="en-US" smtClean="0"/>
              <a:pPr/>
              <a:t>7/28/2023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2DBC8-CA36-4234-8BC0-079BD6CDD3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D33DE-92AE-4C92-AB7F-FAB59410470F}" type="datetimeFigureOut">
              <a:rPr lang="en-US" smtClean="0"/>
              <a:pPr/>
              <a:t>7/28/2023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2DBC8-CA36-4234-8BC0-079BD6CDD3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D33DE-92AE-4C92-AB7F-FAB59410470F}" type="datetimeFigureOut">
              <a:rPr lang="en-US" smtClean="0"/>
              <a:pPr/>
              <a:t>7/28/2023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2DBC8-CA36-4234-8BC0-079BD6CDD3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D33DE-92AE-4C92-AB7F-FAB59410470F}" type="datetimeFigureOut">
              <a:rPr lang="en-US" smtClean="0"/>
              <a:pPr/>
              <a:t>7/28/2023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2DBC8-CA36-4234-8BC0-079BD6CDD3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D33DE-92AE-4C92-AB7F-FAB59410470F}" type="datetimeFigureOut">
              <a:rPr lang="en-US" smtClean="0"/>
              <a:pPr/>
              <a:t>7/28/2023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2DBC8-CA36-4234-8BC0-079BD6CDD3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52400"/>
            <a:ext cx="6208713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5" name="Rectangle 11"/>
          <p:cNvSpPr>
            <a:spLocks noChangeArrowheads="1"/>
          </p:cNvSpPr>
          <p:nvPr userDrawn="1"/>
        </p:nvSpPr>
        <p:spPr bwMode="auto">
          <a:xfrm>
            <a:off x="8669338" y="6592888"/>
            <a:ext cx="369887" cy="2571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>
              <a:lnSpc>
                <a:spcPct val="90000"/>
              </a:lnSpc>
            </a:pPr>
            <a:fld id="{A78509EA-5206-4BEE-9460-3C901424C67E}" type="slidenum">
              <a:rPr lang="en-US" sz="1200">
                <a:latin typeface="Helvetica" pitchFamily="34" charset="0"/>
              </a:rPr>
              <a:pPr algn="r">
                <a:lnSpc>
                  <a:spcPct val="90000"/>
                </a:lnSpc>
              </a:pPr>
              <a:t>‹#›</a:t>
            </a:fld>
            <a:endParaRPr lang="en-US" sz="1200">
              <a:latin typeface="Helvetica" pitchFamily="34" charset="0"/>
            </a:endParaRPr>
          </a:p>
        </p:txBody>
      </p:sp>
      <p:sp>
        <p:nvSpPr>
          <p:cNvPr id="1036" name="Text Box 12"/>
          <p:cNvSpPr txBox="1">
            <a:spLocks noChangeArrowheads="1"/>
          </p:cNvSpPr>
          <p:nvPr userDrawn="1"/>
        </p:nvSpPr>
        <p:spPr bwMode="auto">
          <a:xfrm>
            <a:off x="4122738" y="6577013"/>
            <a:ext cx="858837" cy="2571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fld id="{CE51F209-B80C-42A1-8EE5-CA6223CD921B}" type="datetime1">
              <a:rPr lang="en-US" sz="1200">
                <a:latin typeface="Helvetica" pitchFamily="34" charset="0"/>
              </a:rPr>
              <a:pPr algn="ctr">
                <a:lnSpc>
                  <a:spcPct val="90000"/>
                </a:lnSpc>
              </a:pPr>
              <a:t>7/28/2023</a:t>
            </a:fld>
            <a:endParaRPr lang="en-US" sz="1200">
              <a:latin typeface="Helvetica" pitchFamily="34" charset="0"/>
            </a:endParaRPr>
          </a:p>
        </p:txBody>
      </p:sp>
      <p:sp>
        <p:nvSpPr>
          <p:cNvPr id="1037" name="Line 13"/>
          <p:cNvSpPr>
            <a:spLocks noChangeShapeType="1"/>
          </p:cNvSpPr>
          <p:nvPr userDrawn="1"/>
        </p:nvSpPr>
        <p:spPr bwMode="auto">
          <a:xfrm>
            <a:off x="838200" y="685800"/>
            <a:ext cx="73120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038" name="Picture 14" descr="jwst_circle_design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323263" y="12700"/>
            <a:ext cx="795337" cy="795338"/>
          </a:xfrm>
          <a:prstGeom prst="rect">
            <a:avLst/>
          </a:prstGeom>
          <a:noFill/>
        </p:spPr>
      </p:pic>
      <p:sp>
        <p:nvSpPr>
          <p:cNvPr id="103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7163" y="1041400"/>
            <a:ext cx="8796337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40" name="Picture 16"/>
          <p:cNvPicPr>
            <a:picLocks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5400" y="25400"/>
            <a:ext cx="825500" cy="7318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Helvetic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Helvetic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Helvetic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Helvetic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Helvetic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Helvetic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Helvetic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Helvetic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40000"/>
        </a:spcAft>
        <a:buClr>
          <a:srgbClr val="BB0018"/>
        </a:buClr>
        <a:buFont typeface="Wingdings" pitchFamily="2" charset="2"/>
        <a:buChar char="l"/>
        <a:defRPr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35000"/>
        </a:spcAft>
        <a:buClr>
          <a:srgbClr val="BB0018"/>
        </a:buClr>
        <a:buSzPct val="7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0"/>
        </a:spcBef>
        <a:spcAft>
          <a:spcPct val="35000"/>
        </a:spcAft>
        <a:buClr>
          <a:srgbClr val="BB0018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0"/>
        </a:spcBef>
        <a:spcAft>
          <a:spcPct val="35000"/>
        </a:spcAft>
        <a:buClr>
          <a:srgbClr val="BB0018"/>
        </a:buClr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0"/>
        </a:spcBef>
        <a:spcAft>
          <a:spcPct val="35000"/>
        </a:spcAft>
        <a:buClr>
          <a:srgbClr val="BB0018"/>
        </a:buClr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0"/>
        </a:spcBef>
        <a:spcAft>
          <a:spcPct val="35000"/>
        </a:spcAft>
        <a:buClr>
          <a:srgbClr val="BB0018"/>
        </a:buClr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0"/>
        </a:spcBef>
        <a:spcAft>
          <a:spcPct val="35000"/>
        </a:spcAft>
        <a:buClr>
          <a:srgbClr val="BB0018"/>
        </a:buClr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0"/>
        </a:spcBef>
        <a:spcAft>
          <a:spcPct val="35000"/>
        </a:spcAft>
        <a:buClr>
          <a:srgbClr val="BB0018"/>
        </a:buClr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0"/>
        </a:spcBef>
        <a:spcAft>
          <a:spcPct val="35000"/>
        </a:spcAft>
        <a:buClr>
          <a:srgbClr val="BB0018"/>
        </a:buClr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0D33DE-92AE-4C92-AB7F-FAB59410470F}" type="datetimeFigureOut">
              <a:rPr lang="en-US" smtClean="0"/>
              <a:pPr/>
              <a:t>7/28/2023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F2DBC8-CA36-4234-8BC0-079BD6CDD3D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Systems Considerations for HWO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Lee Feinberg, GSFC</a:t>
            </a:r>
          </a:p>
        </p:txBody>
      </p:sp>
    </p:spTree>
    <p:extLst>
      <p:ext uri="{BB962C8B-B14F-4D97-AF65-F5344CB8AC3E}">
        <p14:creationId xmlns:p14="http://schemas.microsoft.com/office/powerpoint/2010/main" val="3669851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First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7163" y="1041400"/>
            <a:ext cx="8265477" cy="5486400"/>
          </a:xfrm>
        </p:spPr>
        <p:txBody>
          <a:bodyPr/>
          <a:lstStyle/>
          <a:p>
            <a:r>
              <a:rPr lang="en-US" dirty="0"/>
              <a:t>Before we “dive in” to defining GOMAP science and technologies and architectures, it’s helpful to take a step back and think about how do this right</a:t>
            </a:r>
          </a:p>
          <a:p>
            <a:r>
              <a:rPr lang="en-US" dirty="0"/>
              <a:t>Most important, we should try and follow good system engineering processes so we do things in the correct order</a:t>
            </a:r>
          </a:p>
          <a:p>
            <a:r>
              <a:rPr lang="en-US" dirty="0"/>
              <a:t>A good starting point is to review NASA’s official documentation on how to do system engineering, the System Engineering Handbook…</a:t>
            </a:r>
          </a:p>
        </p:txBody>
      </p:sp>
    </p:spTree>
    <p:extLst>
      <p:ext uri="{BB962C8B-B14F-4D97-AF65-F5344CB8AC3E}">
        <p14:creationId xmlns:p14="http://schemas.microsoft.com/office/powerpoint/2010/main" val="845713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4640" y="121920"/>
            <a:ext cx="6208713" cy="406400"/>
          </a:xfrm>
        </p:spPr>
        <p:txBody>
          <a:bodyPr/>
          <a:lstStyle/>
          <a:p>
            <a:r>
              <a:rPr lang="en-US" dirty="0"/>
              <a:t>NASA System Engineering Handbook Process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840" y="1034873"/>
            <a:ext cx="7314539" cy="5335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298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First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8923" y="807720"/>
            <a:ext cx="8265477" cy="5486400"/>
          </a:xfrm>
        </p:spPr>
        <p:txBody>
          <a:bodyPr/>
          <a:lstStyle/>
          <a:p>
            <a:r>
              <a:rPr lang="en-US" dirty="0"/>
              <a:t>The first steps are:</a:t>
            </a:r>
          </a:p>
          <a:p>
            <a:pPr lvl="1"/>
            <a:r>
              <a:rPr lang="en-US" dirty="0"/>
              <a:t>Stakeholder expectations</a:t>
            </a:r>
          </a:p>
          <a:p>
            <a:pPr lvl="1"/>
            <a:r>
              <a:rPr lang="en-US" dirty="0"/>
              <a:t>Technical requirements</a:t>
            </a:r>
          </a:p>
          <a:p>
            <a:r>
              <a:rPr lang="en-US" dirty="0"/>
              <a:t>Stakeholders:</a:t>
            </a:r>
          </a:p>
          <a:p>
            <a:pPr lvl="1"/>
            <a:r>
              <a:rPr lang="en-US" dirty="0"/>
              <a:t>NASA headquarters defines key top level </a:t>
            </a:r>
            <a:r>
              <a:rPr lang="en-US" dirty="0" err="1"/>
              <a:t>contstraints</a:t>
            </a:r>
            <a:endParaRPr lang="en-US" dirty="0"/>
          </a:p>
          <a:p>
            <a:pPr lvl="1"/>
            <a:r>
              <a:rPr lang="en-US" dirty="0"/>
              <a:t>To some level, this has started with HWO Big Picture </a:t>
            </a:r>
          </a:p>
          <a:p>
            <a:pPr lvl="1"/>
            <a:r>
              <a:rPr lang="en-US" dirty="0"/>
              <a:t>Needs to include input on cost, schedule, rocket assumptions, international assumptions</a:t>
            </a:r>
          </a:p>
          <a:p>
            <a:r>
              <a:rPr lang="en-US" dirty="0"/>
              <a:t>Technical Requirements</a:t>
            </a:r>
          </a:p>
          <a:p>
            <a:pPr lvl="1"/>
            <a:r>
              <a:rPr lang="en-US" dirty="0"/>
              <a:t>Collaboratively established between scientists and engineering teams</a:t>
            </a:r>
          </a:p>
        </p:txBody>
      </p:sp>
    </p:spTree>
    <p:extLst>
      <p:ext uri="{BB962C8B-B14F-4D97-AF65-F5344CB8AC3E}">
        <p14:creationId xmlns:p14="http://schemas.microsoft.com/office/powerpoint/2010/main" val="1018367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83" name="Rectangle 3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685800"/>
          </a:xfrm>
          <a:ln/>
        </p:spPr>
        <p:txBody>
          <a:bodyPr rIns="133350"/>
          <a:lstStyle/>
          <a:p>
            <a:pPr marL="41275"/>
            <a:r>
              <a:rPr lang="en-US" altLang="en-US" dirty="0"/>
              <a:t>Example Product for Technical Requirements:  JWST Science Themes Linked to L.1 Requirements</a:t>
            </a:r>
          </a:p>
        </p:txBody>
      </p:sp>
      <p:grpSp>
        <p:nvGrpSpPr>
          <p:cNvPr id="481312" name="Group 32"/>
          <p:cNvGrpSpPr>
            <a:grpSpLocks/>
          </p:cNvGrpSpPr>
          <p:nvPr/>
        </p:nvGrpSpPr>
        <p:grpSpPr bwMode="auto">
          <a:xfrm>
            <a:off x="1016000" y="838200"/>
            <a:ext cx="7899400" cy="1663700"/>
            <a:chOff x="0" y="0"/>
            <a:chExt cx="4976" cy="1104"/>
          </a:xfrm>
        </p:grpSpPr>
        <p:sp>
          <p:nvSpPr>
            <p:cNvPr id="481313" name="AutoShape 33"/>
            <p:cNvSpPr>
              <a:spLocks/>
            </p:cNvSpPr>
            <p:nvPr/>
          </p:nvSpPr>
          <p:spPr bwMode="auto">
            <a:xfrm>
              <a:off x="48" y="48"/>
              <a:ext cx="4880" cy="1008"/>
            </a:xfrm>
            <a:prstGeom prst="roundRect">
              <a:avLst>
                <a:gd name="adj" fmla="val 11903"/>
              </a:avLst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481314" name="Picture 34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976" cy="1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81315" name="Picture 3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838" y="1338263"/>
            <a:ext cx="977900" cy="977900"/>
          </a:xfrm>
          <a:prstGeom prst="rect">
            <a:avLst/>
          </a:prstGeom>
          <a:noFill/>
          <a:ln>
            <a:noFill/>
          </a:ln>
          <a:effectLst>
            <a:outerShdw blurRad="76200" dist="761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16" name="Picture 3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9800" y="1338263"/>
            <a:ext cx="977900" cy="977900"/>
          </a:xfrm>
          <a:prstGeom prst="rect">
            <a:avLst/>
          </a:prstGeom>
          <a:noFill/>
          <a:ln>
            <a:noFill/>
          </a:ln>
          <a:effectLst>
            <a:outerShdw blurRad="76200" dist="761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17" name="Picture 3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2638" y="1338263"/>
            <a:ext cx="977900" cy="977900"/>
          </a:xfrm>
          <a:prstGeom prst="rect">
            <a:avLst/>
          </a:prstGeom>
          <a:noFill/>
          <a:ln>
            <a:noFill/>
          </a:ln>
          <a:effectLst>
            <a:outerShdw blurRad="76200" dist="761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81318" name="Group 38"/>
          <p:cNvGrpSpPr>
            <a:grpSpLocks/>
          </p:cNvGrpSpPr>
          <p:nvPr/>
        </p:nvGrpSpPr>
        <p:grpSpPr bwMode="auto">
          <a:xfrm>
            <a:off x="3524250" y="2551113"/>
            <a:ext cx="5384800" cy="914400"/>
            <a:chOff x="0" y="0"/>
            <a:chExt cx="3392" cy="576"/>
          </a:xfrm>
        </p:grpSpPr>
        <p:sp>
          <p:nvSpPr>
            <p:cNvPr id="481319" name="Rectangle 39"/>
            <p:cNvSpPr>
              <a:spLocks/>
            </p:cNvSpPr>
            <p:nvPr/>
          </p:nvSpPr>
          <p:spPr bwMode="auto">
            <a:xfrm>
              <a:off x="56" y="56"/>
              <a:ext cx="3280" cy="464"/>
            </a:xfrm>
            <a:prstGeom prst="rect">
              <a:avLst/>
            </a:prstGeom>
            <a:solidFill>
              <a:srgbClr val="FFFF66">
                <a:alpha val="2470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40639" bIns="0" anchor="ctr"/>
            <a:lstStyle>
              <a:lvl1pPr marL="39688" algn="l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algn="l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algn="l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algn="l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algn="l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000">
                  <a:latin typeface="Helvetica" panose="020B0604020202020204" pitchFamily="34" charset="0"/>
                  <a:sym typeface="Helvetica" panose="020B0604020202020204" pitchFamily="34" charset="0"/>
                </a:rPr>
                <a:t>L1-1: 5.1.1.1 Density of Galaxies </a:t>
              </a:r>
              <a:r>
                <a:rPr lang="en-US" altLang="en-US" sz="1000" b="0">
                  <a:latin typeface="Helvetica" panose="020B0604020202020204" pitchFamily="34" charset="0"/>
                  <a:sym typeface="Helvetica" panose="020B0604020202020204" pitchFamily="34" charset="0"/>
                </a:rPr>
                <a:t>Measure the space density of galaxies to a 2 μm flux density limit of 1.0 x 10</a:t>
              </a:r>
              <a:r>
                <a:rPr lang="en-US" altLang="en-US" sz="1000" b="0" baseline="32000">
                  <a:latin typeface="Helvetica" panose="020B0604020202020204" pitchFamily="34" charset="0"/>
                  <a:sym typeface="Helvetica" panose="020B0604020202020204" pitchFamily="34" charset="0"/>
                </a:rPr>
                <a:t>-34</a:t>
              </a:r>
              <a:r>
                <a:rPr lang="en-US" altLang="en-US" sz="1000" b="0">
                  <a:latin typeface="Helvetica" panose="020B0604020202020204" pitchFamily="34" charset="0"/>
                  <a:sym typeface="Helvetica" panose="020B0604020202020204" pitchFamily="34" charset="0"/>
                </a:rPr>
                <a:t> Wm-2Hz-1 via imagery within the 0.6 to 27 μm spectral band to enable the determination of how this density varies as a function of their age and evolutionary state.</a:t>
              </a:r>
            </a:p>
          </p:txBody>
        </p:sp>
        <p:pic>
          <p:nvPicPr>
            <p:cNvPr id="481320" name="Picture 40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392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81321" name="Group 41"/>
          <p:cNvGrpSpPr>
            <a:grpSpLocks/>
          </p:cNvGrpSpPr>
          <p:nvPr/>
        </p:nvGrpSpPr>
        <p:grpSpPr bwMode="auto">
          <a:xfrm>
            <a:off x="3517900" y="3494088"/>
            <a:ext cx="5372100" cy="866775"/>
            <a:chOff x="0" y="0"/>
            <a:chExt cx="3384" cy="656"/>
          </a:xfrm>
        </p:grpSpPr>
        <p:sp>
          <p:nvSpPr>
            <p:cNvPr id="481322" name="Rectangle 42"/>
            <p:cNvSpPr>
              <a:spLocks/>
            </p:cNvSpPr>
            <p:nvPr/>
          </p:nvSpPr>
          <p:spPr bwMode="auto">
            <a:xfrm>
              <a:off x="48" y="48"/>
              <a:ext cx="3288" cy="560"/>
            </a:xfrm>
            <a:prstGeom prst="rect">
              <a:avLst/>
            </a:prstGeom>
            <a:solidFill>
              <a:srgbClr val="FFFF66">
                <a:alpha val="2470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40639" bIns="0" anchor="ctr"/>
            <a:lstStyle>
              <a:lvl1pPr marL="39688" algn="l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algn="l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algn="l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algn="l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algn="l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000">
                  <a:latin typeface="Helvetica" panose="020B0604020202020204" pitchFamily="34" charset="0"/>
                  <a:sym typeface="Helvetica" panose="020B0604020202020204" pitchFamily="34" charset="0"/>
                </a:rPr>
                <a:t>L1-2: 5.1.1.2 Spectra of Galaxies </a:t>
              </a:r>
              <a:r>
                <a:rPr lang="en-US" altLang="en-US" sz="1000" b="0">
                  <a:latin typeface="Helvetica" panose="020B0604020202020204" pitchFamily="34" charset="0"/>
                  <a:sym typeface="Helvetica" panose="020B0604020202020204" pitchFamily="34" charset="0"/>
                </a:rPr>
                <a:t>Measure the spectra of at least 2500 galaxies with spectral resolutions of approximately 100 (over 0.6 to 5 μm) and 1000 (over 1 to 5 μm) and to a 2 μm emission line flux limit of 5.2x10</a:t>
              </a:r>
              <a:r>
                <a:rPr lang="en-US" altLang="en-US" sz="1000" b="0" baseline="32000">
                  <a:latin typeface="Helvetica" panose="020B0604020202020204" pitchFamily="34" charset="0"/>
                  <a:sym typeface="Helvetica" panose="020B0604020202020204" pitchFamily="34" charset="0"/>
                </a:rPr>
                <a:t>-22</a:t>
              </a:r>
              <a:r>
                <a:rPr lang="en-US" altLang="en-US" sz="1000" b="0">
                  <a:latin typeface="Helvetica" panose="020B0604020202020204" pitchFamily="34" charset="0"/>
                  <a:sym typeface="Helvetica" panose="020B0604020202020204" pitchFamily="34" charset="0"/>
                </a:rPr>
                <a:t> Wm</a:t>
              </a:r>
              <a:r>
                <a:rPr lang="en-US" altLang="en-US" sz="1000" b="0" baseline="32000">
                  <a:latin typeface="Helvetica" panose="020B0604020202020204" pitchFamily="34" charset="0"/>
                  <a:sym typeface="Helvetica" panose="020B0604020202020204" pitchFamily="34" charset="0"/>
                </a:rPr>
                <a:t>-2</a:t>
              </a:r>
              <a:r>
                <a:rPr lang="en-US" altLang="en-US" sz="1000" b="0">
                  <a:latin typeface="Helvetica" panose="020B0604020202020204" pitchFamily="34" charset="0"/>
                  <a:sym typeface="Helvetica" panose="020B0604020202020204" pitchFamily="34" charset="0"/>
                </a:rPr>
                <a:t> to enable determination of their redshift, metallicity, star formation rate, and ionization state of the intergalactic medium. </a:t>
              </a:r>
            </a:p>
          </p:txBody>
        </p:sp>
        <p:pic>
          <p:nvPicPr>
            <p:cNvPr id="481323" name="Picture 43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384" cy="6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81325" name="Rectangle 45"/>
          <p:cNvSpPr>
            <a:spLocks/>
          </p:cNvSpPr>
          <p:nvPr/>
        </p:nvSpPr>
        <p:spPr bwMode="auto">
          <a:xfrm>
            <a:off x="3587750" y="4459288"/>
            <a:ext cx="5219700" cy="776287"/>
          </a:xfrm>
          <a:prstGeom prst="rect">
            <a:avLst/>
          </a:prstGeom>
          <a:solidFill>
            <a:srgbClr val="FFFF66">
              <a:alpha val="2470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9" bIns="0" anchor="ctr"/>
          <a:lstStyle>
            <a:lvl1pPr marL="39688" algn="l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algn="l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algn="l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algn="l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algn="l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>
                <a:latin typeface="Helvetica" panose="020B0604020202020204" pitchFamily="34" charset="0"/>
                <a:sym typeface="Helvetica" panose="020B0604020202020204" pitchFamily="34" charset="0"/>
              </a:rPr>
              <a:t>L1-3: 5.1.1.3 Physical &amp; Chemical Properties of Young Stellar Objects </a:t>
            </a:r>
            <a:r>
              <a:rPr lang="en-US" altLang="en-US" sz="1000" b="0">
                <a:latin typeface="Helvetica" panose="020B0604020202020204" pitchFamily="34" charset="0"/>
                <a:sym typeface="Helvetica" panose="020B0604020202020204" pitchFamily="34" charset="0"/>
              </a:rPr>
              <a:t>Measure the physical and chemical properties of young stellar objects, circumstellar debris disks, extra-solar giant planets, and Solar System objects via spectroscopy, and imagery within the 0.6 to 27 μm spectral band to enable determination of how planetary systems form and evolve. </a:t>
            </a:r>
          </a:p>
        </p:txBody>
      </p:sp>
      <p:pic>
        <p:nvPicPr>
          <p:cNvPr id="481326" name="Picture 46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1550" y="4424363"/>
            <a:ext cx="5372100" cy="90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27" name="Rectangle 47"/>
          <p:cNvSpPr>
            <a:spLocks/>
          </p:cNvSpPr>
          <p:nvPr/>
        </p:nvSpPr>
        <p:spPr bwMode="auto">
          <a:xfrm>
            <a:off x="2774950" y="2601913"/>
            <a:ext cx="612775" cy="731837"/>
          </a:xfrm>
          <a:prstGeom prst="rect">
            <a:avLst/>
          </a:prstGeom>
          <a:noFill/>
          <a:ln>
            <a:noFill/>
          </a:ln>
          <a:effectLst>
            <a:outerShdw blurRad="76200" dist="761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40639" bIns="0" anchor="ctr">
            <a:spAutoFit/>
          </a:bodyPr>
          <a:lstStyle>
            <a:lvl1pPr marL="39688" algn="l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algn="l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algn="l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algn="l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algn="l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r>
              <a:rPr lang="en-US" altLang="en-US" sz="4800" b="0">
                <a:latin typeface="Times New Roman" panose="02020603050405020304" pitchFamily="18" charset="0"/>
                <a:sym typeface="Times New Roman" panose="02020603050405020304" pitchFamily="18" charset="0"/>
              </a:rPr>
              <a:t>➠</a:t>
            </a:r>
          </a:p>
        </p:txBody>
      </p:sp>
      <p:sp>
        <p:nvSpPr>
          <p:cNvPr id="481328" name="Rectangle 48"/>
          <p:cNvSpPr>
            <a:spLocks/>
          </p:cNvSpPr>
          <p:nvPr/>
        </p:nvSpPr>
        <p:spPr bwMode="auto">
          <a:xfrm>
            <a:off x="2833688" y="4367213"/>
            <a:ext cx="612775" cy="731837"/>
          </a:xfrm>
          <a:prstGeom prst="rect">
            <a:avLst/>
          </a:prstGeom>
          <a:noFill/>
          <a:ln>
            <a:noFill/>
          </a:ln>
          <a:effectLst>
            <a:outerShdw blurRad="76200" dist="761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40639" bIns="0" anchor="ctr">
            <a:spAutoFit/>
          </a:bodyPr>
          <a:lstStyle>
            <a:lvl1pPr marL="39688" algn="l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algn="l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algn="l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algn="l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algn="l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r>
              <a:rPr lang="en-US" altLang="en-US" sz="4800" b="0">
                <a:latin typeface="Times New Roman" panose="02020603050405020304" pitchFamily="18" charset="0"/>
                <a:sym typeface="Times New Roman" panose="02020603050405020304" pitchFamily="18" charset="0"/>
              </a:rPr>
              <a:t>➠</a:t>
            </a:r>
          </a:p>
        </p:txBody>
      </p:sp>
      <p:sp>
        <p:nvSpPr>
          <p:cNvPr id="481329" name="Rectangle 49"/>
          <p:cNvSpPr>
            <a:spLocks/>
          </p:cNvSpPr>
          <p:nvPr/>
        </p:nvSpPr>
        <p:spPr bwMode="auto">
          <a:xfrm>
            <a:off x="2781300" y="3481388"/>
            <a:ext cx="612775" cy="731837"/>
          </a:xfrm>
          <a:prstGeom prst="rect">
            <a:avLst/>
          </a:prstGeom>
          <a:noFill/>
          <a:ln>
            <a:noFill/>
          </a:ln>
          <a:effectLst>
            <a:outerShdw blurRad="76200" dist="761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40639" bIns="0" anchor="ctr">
            <a:spAutoFit/>
          </a:bodyPr>
          <a:lstStyle>
            <a:lvl1pPr marL="39688" algn="l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algn="l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algn="l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algn="l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algn="l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r>
              <a:rPr lang="en-US" altLang="en-US" sz="4800" b="0">
                <a:latin typeface="Times New Roman" panose="02020603050405020304" pitchFamily="18" charset="0"/>
                <a:sym typeface="Times New Roman" panose="02020603050405020304" pitchFamily="18" charset="0"/>
              </a:rPr>
              <a:t>➠</a:t>
            </a:r>
          </a:p>
        </p:txBody>
      </p:sp>
      <p:grpSp>
        <p:nvGrpSpPr>
          <p:cNvPr id="481330" name="Group 50"/>
          <p:cNvGrpSpPr>
            <a:grpSpLocks/>
          </p:cNvGrpSpPr>
          <p:nvPr/>
        </p:nvGrpSpPr>
        <p:grpSpPr bwMode="auto">
          <a:xfrm>
            <a:off x="574675" y="2638425"/>
            <a:ext cx="2324100" cy="685800"/>
            <a:chOff x="0" y="0"/>
            <a:chExt cx="1464" cy="432"/>
          </a:xfrm>
        </p:grpSpPr>
        <p:sp>
          <p:nvSpPr>
            <p:cNvPr id="481331" name="Rectangle 51"/>
            <p:cNvSpPr>
              <a:spLocks/>
            </p:cNvSpPr>
            <p:nvPr/>
          </p:nvSpPr>
          <p:spPr bwMode="auto">
            <a:xfrm>
              <a:off x="48" y="48"/>
              <a:ext cx="1368" cy="336"/>
            </a:xfrm>
            <a:prstGeom prst="rect">
              <a:avLst/>
            </a:prstGeom>
            <a:solidFill>
              <a:srgbClr val="FF6666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40639" bIns="0" anchor="ctr"/>
            <a:lstStyle>
              <a:lvl1pPr marL="274638" indent="-234950" algn="l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algn="l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algn="l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algn="l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algn="l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hangingPunct="1">
                <a:spcBef>
                  <a:spcPts val="338"/>
                </a:spcBef>
                <a:buClr>
                  <a:srgbClr val="0B3D91"/>
                </a:buClr>
                <a:buSzPct val="100000"/>
                <a:buFont typeface="Wingdings" panose="05000000000000000000" pitchFamily="2" charset="2"/>
                <a:buChar char="§"/>
              </a:pPr>
              <a:r>
                <a:rPr lang="en-US" altLang="en-US" sz="1200">
                  <a:latin typeface="Arial Narrow" panose="020B0606020202030204" pitchFamily="34" charset="0"/>
                  <a:sym typeface="Arial Narrow" panose="020B0606020202030204" pitchFamily="34" charset="0"/>
                </a:rPr>
                <a:t>First Light and Re-Ionization</a:t>
              </a:r>
            </a:p>
            <a:p>
              <a:pPr eaLnBrk="1" hangingPunct="1">
                <a:spcBef>
                  <a:spcPts val="338"/>
                </a:spcBef>
                <a:buClr>
                  <a:srgbClr val="0B3D91"/>
                </a:buClr>
                <a:buSzPct val="100000"/>
                <a:buFont typeface="Wingdings" panose="05000000000000000000" pitchFamily="2" charset="2"/>
                <a:buChar char="§"/>
              </a:pPr>
              <a:r>
                <a:rPr lang="en-US" altLang="en-US" sz="1200">
                  <a:latin typeface="Arial Narrow" panose="020B0606020202030204" pitchFamily="34" charset="0"/>
                  <a:sym typeface="Arial Narrow" panose="020B0606020202030204" pitchFamily="34" charset="0"/>
                </a:rPr>
                <a:t>Assembly of Galaxies</a:t>
              </a:r>
            </a:p>
          </p:txBody>
        </p:sp>
        <p:pic>
          <p:nvPicPr>
            <p:cNvPr id="481332" name="Picture 52"/>
            <p:cNvPicPr>
              <a:picLocks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464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81333" name="Group 53"/>
          <p:cNvGrpSpPr>
            <a:grpSpLocks/>
          </p:cNvGrpSpPr>
          <p:nvPr/>
        </p:nvGrpSpPr>
        <p:grpSpPr bwMode="auto">
          <a:xfrm>
            <a:off x="615950" y="3525838"/>
            <a:ext cx="2260600" cy="685800"/>
            <a:chOff x="0" y="0"/>
            <a:chExt cx="1424" cy="432"/>
          </a:xfrm>
        </p:grpSpPr>
        <p:sp>
          <p:nvSpPr>
            <p:cNvPr id="481334" name="Rectangle 54"/>
            <p:cNvSpPr>
              <a:spLocks/>
            </p:cNvSpPr>
            <p:nvPr/>
          </p:nvSpPr>
          <p:spPr bwMode="auto">
            <a:xfrm>
              <a:off x="48" y="87"/>
              <a:ext cx="1262" cy="257"/>
            </a:xfrm>
            <a:prstGeom prst="rect">
              <a:avLst/>
            </a:prstGeom>
            <a:solidFill>
              <a:srgbClr val="FF6666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40639" bIns="0" anchor="ctr">
              <a:spAutoFit/>
            </a:bodyPr>
            <a:lstStyle>
              <a:lvl1pPr marL="274638" indent="-234950" algn="l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algn="l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algn="l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algn="l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algn="l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hangingPunct="1">
                <a:spcBef>
                  <a:spcPts val="338"/>
                </a:spcBef>
                <a:buClr>
                  <a:srgbClr val="0B3D91"/>
                </a:buClr>
                <a:buSzPct val="100000"/>
                <a:buFont typeface="Wingdings" panose="05000000000000000000" pitchFamily="2" charset="2"/>
                <a:buChar char="§"/>
              </a:pPr>
              <a:r>
                <a:rPr lang="en-US" altLang="en-US" sz="1200">
                  <a:latin typeface="Arial Narrow" panose="020B0606020202030204" pitchFamily="34" charset="0"/>
                  <a:sym typeface="Arial Narrow" panose="020B0606020202030204" pitchFamily="34" charset="0"/>
                </a:rPr>
                <a:t>First Light and Re-Ionization</a:t>
              </a:r>
            </a:p>
            <a:p>
              <a:pPr eaLnBrk="1" hangingPunct="1">
                <a:spcBef>
                  <a:spcPts val="338"/>
                </a:spcBef>
                <a:buClr>
                  <a:srgbClr val="0B3D91"/>
                </a:buClr>
                <a:buSzPct val="100000"/>
                <a:buFont typeface="Wingdings" panose="05000000000000000000" pitchFamily="2" charset="2"/>
                <a:buChar char="§"/>
              </a:pPr>
              <a:r>
                <a:rPr lang="en-US" altLang="en-US" sz="1200">
                  <a:latin typeface="Arial Narrow" panose="020B0606020202030204" pitchFamily="34" charset="0"/>
                  <a:sym typeface="Arial Narrow" panose="020B0606020202030204" pitchFamily="34" charset="0"/>
                </a:rPr>
                <a:t>Assembly of Galaxies</a:t>
              </a:r>
            </a:p>
          </p:txBody>
        </p:sp>
        <p:pic>
          <p:nvPicPr>
            <p:cNvPr id="481335" name="Picture 55"/>
            <p:cNvPicPr>
              <a:picLocks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424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81339" name="Group 59"/>
          <p:cNvGrpSpPr>
            <a:grpSpLocks/>
          </p:cNvGrpSpPr>
          <p:nvPr/>
        </p:nvGrpSpPr>
        <p:grpSpPr bwMode="auto">
          <a:xfrm>
            <a:off x="3525838" y="5545138"/>
            <a:ext cx="5370512" cy="736600"/>
            <a:chOff x="0" y="0"/>
            <a:chExt cx="3400" cy="464"/>
          </a:xfrm>
        </p:grpSpPr>
        <p:sp>
          <p:nvSpPr>
            <p:cNvPr id="481340" name="Rectangle 60"/>
            <p:cNvSpPr>
              <a:spLocks/>
            </p:cNvSpPr>
            <p:nvPr/>
          </p:nvSpPr>
          <p:spPr bwMode="auto">
            <a:xfrm>
              <a:off x="48" y="48"/>
              <a:ext cx="3304" cy="368"/>
            </a:xfrm>
            <a:prstGeom prst="rect">
              <a:avLst/>
            </a:prstGeom>
            <a:solidFill>
              <a:srgbClr val="FFFF66">
                <a:alpha val="2470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40639" bIns="0" anchor="ctr"/>
            <a:lstStyle>
              <a:lvl1pPr marL="39688" algn="l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algn="l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algn="l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algn="l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algn="l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000">
                  <a:latin typeface="Helvetica" panose="020B0604020202020204" pitchFamily="34" charset="0"/>
                  <a:sym typeface="Helvetica" panose="020B0604020202020204" pitchFamily="34" charset="0"/>
                </a:rPr>
                <a:t>L1-4 : 5.1.1.4 Observing Time </a:t>
              </a:r>
              <a:r>
                <a:rPr lang="en-US" altLang="en-US" sz="1000" b="0">
                  <a:latin typeface="Helvetica" panose="020B0604020202020204" pitchFamily="34" charset="0"/>
                  <a:sym typeface="Helvetica" panose="020B0604020202020204" pitchFamily="34" charset="0"/>
                </a:rPr>
                <a:t>Enable, within a 5-year mission, a total observing time of at least 1.1x10</a:t>
              </a:r>
              <a:r>
                <a:rPr lang="en-US" altLang="en-US" sz="1000" b="0" baseline="32000">
                  <a:latin typeface="Helvetica" panose="020B0604020202020204" pitchFamily="34" charset="0"/>
                  <a:sym typeface="Helvetica" panose="020B0604020202020204" pitchFamily="34" charset="0"/>
                </a:rPr>
                <a:t>8</a:t>
              </a:r>
              <a:r>
                <a:rPr lang="en-US" altLang="en-US" sz="1000" b="0">
                  <a:latin typeface="Helvetica" panose="020B0604020202020204" pitchFamily="34" charset="0"/>
                  <a:sym typeface="Helvetica" panose="020B0604020202020204" pitchFamily="34" charset="0"/>
                </a:rPr>
                <a:t> seconds on targets located at any position on the celestial sphere. </a:t>
              </a:r>
            </a:p>
          </p:txBody>
        </p:sp>
        <p:pic>
          <p:nvPicPr>
            <p:cNvPr id="481341" name="Picture 61"/>
            <p:cNvPicPr>
              <a:picLocks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400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81342" name="Rectangle 62"/>
          <p:cNvSpPr>
            <a:spLocks/>
          </p:cNvSpPr>
          <p:nvPr/>
        </p:nvSpPr>
        <p:spPr bwMode="auto">
          <a:xfrm>
            <a:off x="2882900" y="5507038"/>
            <a:ext cx="612775" cy="731837"/>
          </a:xfrm>
          <a:prstGeom prst="rect">
            <a:avLst/>
          </a:prstGeom>
          <a:noFill/>
          <a:ln>
            <a:noFill/>
          </a:ln>
          <a:effectLst>
            <a:outerShdw blurRad="76200" dist="761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40639" bIns="0" anchor="ctr">
            <a:spAutoFit/>
          </a:bodyPr>
          <a:lstStyle>
            <a:lvl1pPr marL="39688" algn="l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algn="l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algn="l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algn="l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algn="l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r>
              <a:rPr lang="en-US" altLang="en-US" sz="4800" b="0">
                <a:latin typeface="Times New Roman" panose="02020603050405020304" pitchFamily="18" charset="0"/>
                <a:sym typeface="Times New Roman" panose="02020603050405020304" pitchFamily="18" charset="0"/>
              </a:rPr>
              <a:t>➠</a:t>
            </a:r>
          </a:p>
        </p:txBody>
      </p:sp>
      <p:pic>
        <p:nvPicPr>
          <p:cNvPr id="481345" name="Picture 65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38" y="4392613"/>
            <a:ext cx="2260600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46" name="Rectangle 66"/>
          <p:cNvSpPr>
            <a:spLocks/>
          </p:cNvSpPr>
          <p:nvPr/>
        </p:nvSpPr>
        <p:spPr bwMode="auto">
          <a:xfrm>
            <a:off x="1320800" y="889000"/>
            <a:ext cx="13081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76200" tIns="76200" rIns="133999" bIns="76200"/>
          <a:lstStyle/>
          <a:p>
            <a:pPr algn="l" eaLnBrk="1" hangingPunct="1"/>
            <a:r>
              <a:rPr lang="en-US" altLang="en-US">
                <a:latin typeface="Helvetica" panose="020B0604020202020204" pitchFamily="34" charset="0"/>
                <a:sym typeface="Helvetica" panose="020B0604020202020204" pitchFamily="34" charset="0"/>
              </a:rPr>
              <a:t>First light and</a:t>
            </a:r>
          </a:p>
          <a:p>
            <a:pPr algn="l" eaLnBrk="1" hangingPunct="1"/>
            <a:r>
              <a:rPr lang="en-US" altLang="en-US">
                <a:latin typeface="Helvetica" panose="020B0604020202020204" pitchFamily="34" charset="0"/>
                <a:sym typeface="Helvetica" panose="020B0604020202020204" pitchFamily="34" charset="0"/>
              </a:rPr>
              <a:t>reionization</a:t>
            </a:r>
          </a:p>
        </p:txBody>
      </p:sp>
      <p:sp>
        <p:nvSpPr>
          <p:cNvPr id="481347" name="Rectangle 67"/>
          <p:cNvSpPr>
            <a:spLocks/>
          </p:cNvSpPr>
          <p:nvPr/>
        </p:nvSpPr>
        <p:spPr bwMode="auto">
          <a:xfrm>
            <a:off x="3224213" y="882650"/>
            <a:ext cx="13335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76200" tIns="76200" rIns="133999" bIns="76200"/>
          <a:lstStyle/>
          <a:p>
            <a:pPr algn="l" eaLnBrk="1" hangingPunct="1"/>
            <a:r>
              <a:rPr lang="en-US" altLang="en-US">
                <a:latin typeface="Helvetica" panose="020B0604020202020204" pitchFamily="34" charset="0"/>
                <a:sym typeface="Helvetica" panose="020B0604020202020204" pitchFamily="34" charset="0"/>
              </a:rPr>
              <a:t>The assembly of galaxies</a:t>
            </a:r>
          </a:p>
        </p:txBody>
      </p:sp>
      <p:sp>
        <p:nvSpPr>
          <p:cNvPr id="481348" name="Rectangle 68"/>
          <p:cNvSpPr>
            <a:spLocks/>
          </p:cNvSpPr>
          <p:nvPr/>
        </p:nvSpPr>
        <p:spPr bwMode="auto">
          <a:xfrm>
            <a:off x="4837113" y="885825"/>
            <a:ext cx="21336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76200" tIns="76200" rIns="133999" bIns="76200"/>
          <a:lstStyle/>
          <a:p>
            <a:pPr algn="l" eaLnBrk="1" hangingPunct="1"/>
            <a:r>
              <a:rPr lang="en-US" altLang="en-US">
                <a:latin typeface="Helvetica" panose="020B0604020202020204" pitchFamily="34" charset="0"/>
                <a:sym typeface="Helvetica" panose="020B0604020202020204" pitchFamily="34" charset="0"/>
              </a:rPr>
              <a:t>Birth of stars and </a:t>
            </a:r>
            <a:br>
              <a:rPr lang="en-US" altLang="en-US">
                <a:latin typeface="Helvetica" panose="020B0604020202020204" pitchFamily="34" charset="0"/>
                <a:sym typeface="Helvetica" panose="020B0604020202020204" pitchFamily="34" charset="0"/>
              </a:rPr>
            </a:br>
            <a:r>
              <a:rPr lang="en-US" altLang="en-US">
                <a:latin typeface="Helvetica" panose="020B0604020202020204" pitchFamily="34" charset="0"/>
                <a:sym typeface="Helvetica" panose="020B0604020202020204" pitchFamily="34" charset="0"/>
              </a:rPr>
              <a:t>proto-planetary systems</a:t>
            </a:r>
          </a:p>
        </p:txBody>
      </p:sp>
      <p:sp>
        <p:nvSpPr>
          <p:cNvPr id="481349" name="Rectangle 69"/>
          <p:cNvSpPr>
            <a:spLocks/>
          </p:cNvSpPr>
          <p:nvPr/>
        </p:nvSpPr>
        <p:spPr bwMode="auto">
          <a:xfrm>
            <a:off x="7085013" y="887413"/>
            <a:ext cx="18288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76200" tIns="76200" rIns="133999" bIns="76200"/>
          <a:lstStyle/>
          <a:p>
            <a:pPr algn="l" eaLnBrk="1" hangingPunct="1"/>
            <a:r>
              <a:rPr lang="en-US" altLang="en-US">
                <a:latin typeface="Helvetica" panose="020B0604020202020204" pitchFamily="34" charset="0"/>
                <a:sym typeface="Helvetica" panose="020B0604020202020204" pitchFamily="34" charset="0"/>
              </a:rPr>
              <a:t>Planetary systems and the origins of life</a:t>
            </a:r>
          </a:p>
        </p:txBody>
      </p:sp>
      <p:pic>
        <p:nvPicPr>
          <p:cNvPr id="481350" name="Picture 7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038" y="1350963"/>
            <a:ext cx="965200" cy="965200"/>
          </a:xfrm>
          <a:prstGeom prst="rect">
            <a:avLst/>
          </a:prstGeom>
          <a:noFill/>
          <a:ln>
            <a:noFill/>
          </a:ln>
          <a:effectLst>
            <a:outerShdw blurRad="76200" dist="761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52" name="Rectangle 72"/>
          <p:cNvSpPr>
            <a:spLocks/>
          </p:cNvSpPr>
          <p:nvPr/>
        </p:nvSpPr>
        <p:spPr bwMode="auto">
          <a:xfrm>
            <a:off x="676275" y="5384800"/>
            <a:ext cx="2089150" cy="1041400"/>
          </a:xfrm>
          <a:prstGeom prst="rect">
            <a:avLst/>
          </a:prstGeom>
          <a:solidFill>
            <a:srgbClr val="FF6666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9" bIns="0" anchor="ctr">
            <a:spAutoFit/>
          </a:bodyPr>
          <a:lstStyle>
            <a:lvl1pPr marL="274638" indent="-234950" algn="l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algn="l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algn="l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algn="l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algn="l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>
              <a:spcBef>
                <a:spcPts val="338"/>
              </a:spcBef>
              <a:buClr>
                <a:srgbClr val="0B3D91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en-US" sz="1200">
                <a:latin typeface="Arial Narrow" panose="020B0606020202030204" pitchFamily="34" charset="0"/>
                <a:sym typeface="Arial Narrow" panose="020B0606020202030204" pitchFamily="34" charset="0"/>
              </a:rPr>
              <a:t>First Light and Re-Ionization</a:t>
            </a:r>
          </a:p>
          <a:p>
            <a:pPr eaLnBrk="1" hangingPunct="1">
              <a:spcBef>
                <a:spcPts val="338"/>
              </a:spcBef>
              <a:buClr>
                <a:srgbClr val="0B3D91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en-US" sz="1200">
                <a:latin typeface="Arial Narrow" panose="020B0606020202030204" pitchFamily="34" charset="0"/>
                <a:sym typeface="Arial Narrow" panose="020B0606020202030204" pitchFamily="34" charset="0"/>
              </a:rPr>
              <a:t>Assembly of Galaxies</a:t>
            </a:r>
          </a:p>
          <a:p>
            <a:pPr eaLnBrk="1" hangingPunct="1">
              <a:spcBef>
                <a:spcPts val="338"/>
              </a:spcBef>
              <a:buClr>
                <a:srgbClr val="0B3D91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en-US" sz="1200">
                <a:latin typeface="Arial Narrow" panose="020B0606020202030204" pitchFamily="34" charset="0"/>
                <a:sym typeface="Arial Narrow" panose="020B0606020202030204" pitchFamily="34" charset="0"/>
              </a:rPr>
              <a:t>Birth of Stars and Protoplanetary Systems</a:t>
            </a:r>
          </a:p>
          <a:p>
            <a:pPr eaLnBrk="1" hangingPunct="1">
              <a:spcBef>
                <a:spcPts val="338"/>
              </a:spcBef>
              <a:buClr>
                <a:srgbClr val="0B3D91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en-US" sz="1200">
                <a:latin typeface="Arial Narrow" panose="020B0606020202030204" pitchFamily="34" charset="0"/>
                <a:sym typeface="Arial Narrow" panose="020B0606020202030204" pitchFamily="34" charset="0"/>
              </a:rPr>
              <a:t>Planetary Systems/Origins</a:t>
            </a:r>
          </a:p>
        </p:txBody>
      </p:sp>
      <p:pic>
        <p:nvPicPr>
          <p:cNvPr id="481353" name="Picture 73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" y="5222875"/>
            <a:ext cx="2260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54" name="Rectangle 74"/>
          <p:cNvSpPr>
            <a:spLocks/>
          </p:cNvSpPr>
          <p:nvPr/>
        </p:nvSpPr>
        <p:spPr bwMode="auto">
          <a:xfrm>
            <a:off x="715963" y="4468813"/>
            <a:ext cx="2022475" cy="590550"/>
          </a:xfrm>
          <a:prstGeom prst="rect">
            <a:avLst/>
          </a:prstGeom>
          <a:solidFill>
            <a:srgbClr val="FF6666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9" bIns="0" anchor="ctr">
            <a:spAutoFit/>
          </a:bodyPr>
          <a:lstStyle>
            <a:lvl1pPr marL="274638" indent="-234950" algn="l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algn="l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algn="l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algn="l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algn="l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>
              <a:spcBef>
                <a:spcPts val="338"/>
              </a:spcBef>
              <a:buClr>
                <a:srgbClr val="0B3D91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en-US" sz="1200">
                <a:latin typeface="Arial Narrow" panose="020B0606020202030204" pitchFamily="34" charset="0"/>
                <a:sym typeface="Arial Narrow" panose="020B0606020202030204" pitchFamily="34" charset="0"/>
              </a:rPr>
              <a:t>Birth of Stars and Protoplanetary Systems</a:t>
            </a:r>
          </a:p>
          <a:p>
            <a:pPr eaLnBrk="1" hangingPunct="1">
              <a:spcBef>
                <a:spcPts val="338"/>
              </a:spcBef>
              <a:buClr>
                <a:srgbClr val="0B3D91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en-US" sz="1200">
                <a:latin typeface="Arial Narrow" panose="020B0606020202030204" pitchFamily="34" charset="0"/>
                <a:sym typeface="Arial Narrow" panose="020B0606020202030204" pitchFamily="34" charset="0"/>
              </a:rPr>
              <a:t>Planetary Systems/Origins</a:t>
            </a:r>
          </a:p>
        </p:txBody>
      </p:sp>
    </p:spTree>
    <p:extLst>
      <p:ext uri="{BB962C8B-B14F-4D97-AF65-F5344CB8AC3E}">
        <p14:creationId xmlns:p14="http://schemas.microsoft.com/office/powerpoint/2010/main" val="2112548208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848" y="-267835"/>
            <a:ext cx="8229600" cy="1143000"/>
          </a:xfrm>
        </p:spPr>
        <p:txBody>
          <a:bodyPr/>
          <a:lstStyle/>
          <a:p>
            <a:pPr algn="ctr"/>
            <a:r>
              <a:rPr lang="en-US" dirty="0"/>
              <a:t>What might a system process look like?</a:t>
            </a:r>
          </a:p>
        </p:txBody>
      </p:sp>
      <p:sp>
        <p:nvSpPr>
          <p:cNvPr id="3" name="Rounded Rectangle 2"/>
          <p:cNvSpPr/>
          <p:nvPr/>
        </p:nvSpPr>
        <p:spPr bwMode="auto">
          <a:xfrm>
            <a:off x="112158" y="3200400"/>
            <a:ext cx="1422002" cy="810738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/>
              <a:t>NASA HQ/GOMAP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1766351" y="1397485"/>
            <a:ext cx="1737360" cy="1546703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/>
              <a:t>START: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Science Definition</a:t>
            </a:r>
            <a:r>
              <a:rPr kumimoji="0" lang="en-US" sz="18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 and Traceability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1567616" y="4453214"/>
            <a:ext cx="2272248" cy="1388195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/>
              <a:t>TAG: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Engineering and Science</a:t>
            </a:r>
            <a:r>
              <a:rPr kumimoji="0" lang="en-US" sz="18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 Analysis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 bwMode="auto">
          <a:xfrm flipV="1">
            <a:off x="853440" y="2458720"/>
            <a:ext cx="904240" cy="74168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>
            <a:off x="751840" y="4011138"/>
            <a:ext cx="853440" cy="902893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sp>
        <p:nvSpPr>
          <p:cNvPr id="11" name="Rounded Rectangle 10"/>
          <p:cNvSpPr/>
          <p:nvPr/>
        </p:nvSpPr>
        <p:spPr bwMode="auto">
          <a:xfrm>
            <a:off x="5313680" y="4028049"/>
            <a:ext cx="2056527" cy="1198407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/>
              <a:t>Point Design 1: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/>
              <a:t>Integrated Models, Error Budgets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Tech</a:t>
            </a:r>
            <a:r>
              <a:rPr kumimoji="0" lang="en-US" sz="16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</a:rPr>
              <a:t> Roadmaps</a:t>
            </a:r>
          </a:p>
        </p:txBody>
      </p:sp>
      <p:sp>
        <p:nvSpPr>
          <p:cNvPr id="12" name="Rounded Rectangle 11"/>
          <p:cNvSpPr/>
          <p:nvPr/>
        </p:nvSpPr>
        <p:spPr bwMode="auto">
          <a:xfrm>
            <a:off x="5378847" y="5260264"/>
            <a:ext cx="1991360" cy="1261585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/>
              <a:t>Point Design 2: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/>
              <a:t>Integrated Models, Error Budgets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Tech</a:t>
            </a:r>
            <a:r>
              <a:rPr kumimoji="0" lang="en-US" sz="16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</a:rPr>
              <a:t> Roadmaps</a:t>
            </a: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7" name="Rounded Rectangle 16"/>
          <p:cNvSpPr/>
          <p:nvPr/>
        </p:nvSpPr>
        <p:spPr bwMode="auto">
          <a:xfrm>
            <a:off x="5249743" y="3040152"/>
            <a:ext cx="2184400" cy="919238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/>
              <a:t>Science Analyses (</a:t>
            </a:r>
            <a:r>
              <a:rPr lang="en-US" sz="1600" dirty="0" err="1"/>
              <a:t>eg</a:t>
            </a:r>
            <a:r>
              <a:rPr lang="en-US" sz="1600" dirty="0"/>
              <a:t>, Yield): </a:t>
            </a:r>
            <a:r>
              <a:rPr lang="en-US" sz="1600" dirty="0" err="1"/>
              <a:t>Parametrics</a:t>
            </a:r>
            <a:r>
              <a:rPr lang="en-US" sz="1600" dirty="0"/>
              <a:t> and Point Design Studies</a:t>
            </a: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 bwMode="auto">
          <a:xfrm>
            <a:off x="3877528" y="4807675"/>
            <a:ext cx="806232" cy="1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Left Brace 20"/>
          <p:cNvSpPr/>
          <p:nvPr/>
        </p:nvSpPr>
        <p:spPr bwMode="auto">
          <a:xfrm>
            <a:off x="4663440" y="3512275"/>
            <a:ext cx="477520" cy="2590800"/>
          </a:xfrm>
          <a:prstGeom prst="leftBrac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22" name="Rounded Rectangle 21"/>
          <p:cNvSpPr/>
          <p:nvPr/>
        </p:nvSpPr>
        <p:spPr bwMode="auto">
          <a:xfrm>
            <a:off x="1961277" y="3280629"/>
            <a:ext cx="1279366" cy="68587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dirty="0"/>
              <a:t>Science Requirements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(L.1,</a:t>
            </a:r>
            <a:r>
              <a:rPr kumimoji="0" lang="en-US" sz="12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</a:rPr>
              <a:t> L.2)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 bwMode="auto">
          <a:xfrm flipV="1">
            <a:off x="2600960" y="2829560"/>
            <a:ext cx="0" cy="475446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6" name="Straight Arrow Connector 25"/>
          <p:cNvCxnSpPr/>
          <p:nvPr/>
        </p:nvCxnSpPr>
        <p:spPr bwMode="auto">
          <a:xfrm flipV="1">
            <a:off x="2635031" y="3959389"/>
            <a:ext cx="0" cy="475446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sp>
        <p:nvSpPr>
          <p:cNvPr id="27" name="Rounded Rectangle 26"/>
          <p:cNvSpPr/>
          <p:nvPr/>
        </p:nvSpPr>
        <p:spPr bwMode="auto">
          <a:xfrm>
            <a:off x="4526279" y="1554058"/>
            <a:ext cx="2995711" cy="695611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/>
              <a:t>DRM, Science Questions and Themes, Traceability Matrix, </a:t>
            </a:r>
            <a:r>
              <a:rPr lang="en-US" sz="1600" dirty="0" err="1"/>
              <a:t>etc</a:t>
            </a: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29" name="Straight Arrow Connector 28"/>
          <p:cNvCxnSpPr/>
          <p:nvPr/>
        </p:nvCxnSpPr>
        <p:spPr bwMode="auto">
          <a:xfrm flipV="1">
            <a:off x="3418840" y="1926719"/>
            <a:ext cx="1107440" cy="1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0" name="Rounded Rectangle 29"/>
          <p:cNvSpPr/>
          <p:nvPr/>
        </p:nvSpPr>
        <p:spPr bwMode="auto">
          <a:xfrm>
            <a:off x="8011159" y="4342117"/>
            <a:ext cx="1046481" cy="788169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/>
              <a:t>GOMAP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Products</a:t>
            </a: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17848" y="2003057"/>
            <a:ext cx="145574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Level 0 Guidance:</a:t>
            </a:r>
          </a:p>
          <a:p>
            <a:r>
              <a:rPr lang="en-US" dirty="0"/>
              <a:t>Rockets Assumptions</a:t>
            </a:r>
          </a:p>
          <a:p>
            <a:r>
              <a:rPr lang="en-US" dirty="0"/>
              <a:t>Cost and Schedule</a:t>
            </a:r>
          </a:p>
          <a:p>
            <a:r>
              <a:rPr lang="en-US" dirty="0"/>
              <a:t>Heritage Assumptions</a:t>
            </a:r>
          </a:p>
          <a:p>
            <a:r>
              <a:rPr lang="en-US" dirty="0"/>
              <a:t>Etc.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0754" y="4320895"/>
            <a:ext cx="145574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Level 0 Guidance:</a:t>
            </a:r>
          </a:p>
          <a:p>
            <a:r>
              <a:rPr lang="en-US" dirty="0"/>
              <a:t>Rockets Assumptions</a:t>
            </a:r>
          </a:p>
          <a:p>
            <a:r>
              <a:rPr lang="en-US" dirty="0"/>
              <a:t>Cost and Schedule</a:t>
            </a:r>
          </a:p>
          <a:p>
            <a:r>
              <a:rPr lang="en-US" dirty="0"/>
              <a:t>Heritage Assumptions</a:t>
            </a:r>
          </a:p>
          <a:p>
            <a:r>
              <a:rPr lang="en-US" dirty="0"/>
              <a:t>Etc.</a:t>
            </a:r>
          </a:p>
        </p:txBody>
      </p:sp>
      <p:sp>
        <p:nvSpPr>
          <p:cNvPr id="34" name="Right Brace 33"/>
          <p:cNvSpPr/>
          <p:nvPr/>
        </p:nvSpPr>
        <p:spPr bwMode="auto">
          <a:xfrm>
            <a:off x="7521991" y="1674496"/>
            <a:ext cx="193040" cy="4569787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36" name="Straight Arrow Connector 35"/>
          <p:cNvCxnSpPr>
            <a:stCxn id="34" idx="1"/>
          </p:cNvCxnSpPr>
          <p:nvPr/>
        </p:nvCxnSpPr>
        <p:spPr bwMode="auto">
          <a:xfrm>
            <a:off x="7715031" y="3959390"/>
            <a:ext cx="318452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Straight Connector 37"/>
          <p:cNvCxnSpPr/>
          <p:nvPr/>
        </p:nvCxnSpPr>
        <p:spPr bwMode="auto">
          <a:xfrm flipH="1" flipV="1">
            <a:off x="7995918" y="1059189"/>
            <a:ext cx="40642" cy="290731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/>
          <p:cNvCxnSpPr/>
          <p:nvPr/>
        </p:nvCxnSpPr>
        <p:spPr bwMode="auto">
          <a:xfrm flipH="1" flipV="1">
            <a:off x="2597418" y="1059189"/>
            <a:ext cx="5432523" cy="1868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/>
          <p:cNvCxnSpPr/>
          <p:nvPr/>
        </p:nvCxnSpPr>
        <p:spPr bwMode="auto">
          <a:xfrm>
            <a:off x="2600960" y="1026160"/>
            <a:ext cx="0" cy="371325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50" name="Straight Connector 49"/>
          <p:cNvCxnSpPr/>
          <p:nvPr/>
        </p:nvCxnSpPr>
        <p:spPr bwMode="auto">
          <a:xfrm flipH="1" flipV="1">
            <a:off x="3590664" y="1059189"/>
            <a:ext cx="14647" cy="3403395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56" name="Straight Arrow Connector 55"/>
          <p:cNvCxnSpPr/>
          <p:nvPr/>
        </p:nvCxnSpPr>
        <p:spPr bwMode="auto">
          <a:xfrm>
            <a:off x="8534399" y="3966499"/>
            <a:ext cx="6431" cy="37561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0" name="Straight Connector 59"/>
          <p:cNvCxnSpPr/>
          <p:nvPr/>
        </p:nvCxnSpPr>
        <p:spPr bwMode="auto">
          <a:xfrm>
            <a:off x="7995918" y="3959389"/>
            <a:ext cx="49266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062713910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11826</TotalTime>
  <Words>543</Words>
  <Application>Microsoft Office PowerPoint</Application>
  <PresentationFormat>On-screen Show (4:3)</PresentationFormat>
  <Paragraphs>70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Arial</vt:lpstr>
      <vt:lpstr>Arial Narrow</vt:lpstr>
      <vt:lpstr>Calibri</vt:lpstr>
      <vt:lpstr>Helvetica</vt:lpstr>
      <vt:lpstr>Times</vt:lpstr>
      <vt:lpstr>Times New Roman</vt:lpstr>
      <vt:lpstr>Wingdings</vt:lpstr>
      <vt:lpstr>Blank Presentation</vt:lpstr>
      <vt:lpstr>Custom Design</vt:lpstr>
      <vt:lpstr>Systems Considerations for HWO</vt:lpstr>
      <vt:lpstr>First steps</vt:lpstr>
      <vt:lpstr>NASA System Engineering Handbook Process</vt:lpstr>
      <vt:lpstr>First steps</vt:lpstr>
      <vt:lpstr>Example Product for Technical Requirements:  JWST Science Themes Linked to L.1 Requirements</vt:lpstr>
      <vt:lpstr>What might a system process look like?</vt:lpstr>
    </vt:vector>
  </TitlesOfParts>
  <Company>NASA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HSTNet User</dc:creator>
  <cp:lastModifiedBy>Mitchell, Eileen P. (GSFC-443.0)[Lentech, Inc]</cp:lastModifiedBy>
  <cp:revision>344</cp:revision>
  <cp:lastPrinted>2023-01-24T15:25:14Z</cp:lastPrinted>
  <dcterms:created xsi:type="dcterms:W3CDTF">2003-05-13T12:20:03Z</dcterms:created>
  <dcterms:modified xsi:type="dcterms:W3CDTF">2023-07-28T14:03:02Z</dcterms:modified>
</cp:coreProperties>
</file>