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8"/>
  </p:notesMasterIdLst>
  <p:handoutMasterIdLst>
    <p:handoutMasterId r:id="rId39"/>
  </p:handoutMasterIdLst>
  <p:sldIdLst>
    <p:sldId id="377" r:id="rId5"/>
    <p:sldId id="383" r:id="rId6"/>
    <p:sldId id="386" r:id="rId7"/>
    <p:sldId id="382" r:id="rId8"/>
    <p:sldId id="387" r:id="rId9"/>
    <p:sldId id="388" r:id="rId10"/>
    <p:sldId id="428" r:id="rId11"/>
    <p:sldId id="424" r:id="rId12"/>
    <p:sldId id="381" r:id="rId13"/>
    <p:sldId id="379" r:id="rId14"/>
    <p:sldId id="384" r:id="rId15"/>
    <p:sldId id="389" r:id="rId16"/>
    <p:sldId id="429" r:id="rId17"/>
    <p:sldId id="385" r:id="rId18"/>
    <p:sldId id="399" r:id="rId19"/>
    <p:sldId id="414" r:id="rId20"/>
    <p:sldId id="427" r:id="rId21"/>
    <p:sldId id="396" r:id="rId22"/>
    <p:sldId id="413" r:id="rId23"/>
    <p:sldId id="416" r:id="rId24"/>
    <p:sldId id="418" r:id="rId25"/>
    <p:sldId id="419" r:id="rId26"/>
    <p:sldId id="415" r:id="rId27"/>
    <p:sldId id="421" r:id="rId28"/>
    <p:sldId id="425" r:id="rId29"/>
    <p:sldId id="422" r:id="rId30"/>
    <p:sldId id="411" r:id="rId31"/>
    <p:sldId id="423" r:id="rId32"/>
    <p:sldId id="308" r:id="rId33"/>
    <p:sldId id="430" r:id="rId34"/>
    <p:sldId id="406" r:id="rId35"/>
    <p:sldId id="407" r:id="rId36"/>
    <p:sldId id="40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6DFDA52E-B336-9320-5DAB-9699F2088976}" name="Mccartney, Sean (GSFC-610.0)[SCIENCE SYSTEMS AND APPLICATIONS INC]" initials="SM" userId="S::smccart4@ndc.nasa.gov::e88bd411-76b0-4812-8fd7-62f268a53505" providerId="AD"/>
  <p188:author id="{9D8AA032-6115-F5B6-CE74-8B3B7334F923}" name="Melodi Hess" initials="MH" userId="S::melodi.hess@ssaihq.com::d36743e0-bf4f-4a08-b26d-0bce7335fd07" providerId="AD"/>
  <p188:author id="{36320E3A-8588-91BB-4797-429313A5860F}" name="Julianne Liu" initials="JL" userId="S::julianne.liu@ssaihq.com::032220a5-c941-4bff-82c7-b3f035380242" providerId="AD"/>
  <p188:author id="{EABB514C-5F0B-93A5-222B-B16DBF30FDD2}" name="Kathleen Lange" initials="KL" userId="Kathleen Lange" providerId="None"/>
  <p188:author id="{2373BF4C-8398-1B95-93DA-9C0EE63E02FF}" name="Keegan Kessler" initials="KK" userId="S::keegan.kessler@ssaihq.com::24450ed8-6ff4-4550-9bb4-05af25098956" providerId="AD"/>
  <p188:author id="{291C175D-665C-E15C-5906-8F801A209BAC}" name="Ross, Kenton W. (LARC-E3)" initials="RKW(E" userId="S::kwross@ndc.nasa.gov::73e742de-0059-4beb-8279-f6afc2201575" providerId="AD"/>
  <p188:author id="{7A9B6678-69E6-6749-D5C7-DF82331039F9}" name="Wynnie Gross" initials="HG" userId="S::hadwynne.gross@ssaihq.com::8e09e58d-8a76-45a3-a7a3-d454af10ca35" providerId="AD"/>
  <p188:author id="{07B8D78A-BE19-B8B3-D00F-935A883EE300}" name="Jordan Larson" initials="JL" userId="S::jordan.larson@ssaihq.com::d1cdcb11-39a4-4d5a-b443-200f423dce6a" providerId="AD"/>
  <p188:author id="{C3E00CD3-E8F9-8265-0B4F-06B474C9FCAD}" name="Cecil Byles" initials="CB" userId="S::robert.byles@ssaihq.com::c798ae76-1ca0-48cd-999b-80a00bd13fc4" providerId="AD"/>
  <p188:author id="{4A8F04E3-DBC9-AF16-3575-282287F2EC14}" name="Lisa Tanh" initials="LT" userId="Lisa Tanh"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7DDB"/>
    <a:srgbClr val="236F99"/>
    <a:srgbClr val="87C476"/>
    <a:srgbClr val="8CD479"/>
    <a:srgbClr val="D6DCE5"/>
    <a:srgbClr val="E68DFC"/>
    <a:srgbClr val="DEEBF7"/>
    <a:srgbClr val="000000"/>
    <a:srgbClr val="990200"/>
    <a:srgbClr val="F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A42E7-2878-4DF7-ACBB-AD17432DF1DE}" v="1" dt="2023-08-01T14:11:12.8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76395" autoAdjust="0"/>
  </p:normalViewPr>
  <p:slideViewPr>
    <p:cSldViewPr snapToGrid="0">
      <p:cViewPr varScale="1">
        <p:scale>
          <a:sx n="84" d="100"/>
          <a:sy n="84" d="100"/>
        </p:scale>
        <p:origin x="23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 Kenton W. (LARC-E3)" userId="73e742de-0059-4beb-8279-f6afc2201575" providerId="ADAL" clId="{786A42E7-2878-4DF7-ACBB-AD17432DF1DE}"/>
    <pc:docChg chg="undo custSel modSld">
      <pc:chgData name="Ross, Kenton W. (LARC-E3)" userId="73e742de-0059-4beb-8279-f6afc2201575" providerId="ADAL" clId="{786A42E7-2878-4DF7-ACBB-AD17432DF1DE}" dt="2023-08-01T14:14:15.426" v="16" actId="20577"/>
      <pc:docMkLst>
        <pc:docMk/>
      </pc:docMkLst>
      <pc:sldChg chg="addSp delSp modSp mod modNotesTx">
        <pc:chgData name="Ross, Kenton W. (LARC-E3)" userId="73e742de-0059-4beb-8279-f6afc2201575" providerId="ADAL" clId="{786A42E7-2878-4DF7-ACBB-AD17432DF1DE}" dt="2023-08-01T14:14:15.426" v="16" actId="20577"/>
        <pc:sldMkLst>
          <pc:docMk/>
          <pc:sldMk cId="1279369501" sldId="384"/>
        </pc:sldMkLst>
        <pc:picChg chg="add mod">
          <ac:chgData name="Ross, Kenton W. (LARC-E3)" userId="73e742de-0059-4beb-8279-f6afc2201575" providerId="ADAL" clId="{786A42E7-2878-4DF7-ACBB-AD17432DF1DE}" dt="2023-08-01T14:11:42.049" v="7" actId="1076"/>
          <ac:picMkLst>
            <pc:docMk/>
            <pc:sldMk cId="1279369501" sldId="384"/>
            <ac:picMk id="5" creationId="{10B8B5E0-414F-2890-D861-AB05EECF4209}"/>
          </ac:picMkLst>
        </pc:picChg>
        <pc:picChg chg="del">
          <ac:chgData name="Ross, Kenton W. (LARC-E3)" userId="73e742de-0059-4beb-8279-f6afc2201575" providerId="ADAL" clId="{786A42E7-2878-4DF7-ACBB-AD17432DF1DE}" dt="2023-08-01T14:11:03.468" v="0" actId="478"/>
          <ac:picMkLst>
            <pc:docMk/>
            <pc:sldMk cId="1279369501" sldId="384"/>
            <ac:picMk id="6" creationId="{55B6C3C5-A241-5B05-A66C-A1E57A10160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449CC8-E539-4F88-9472-F65AF672E486}" type="doc">
      <dgm:prSet loTypeId="urn:microsoft.com/office/officeart/2005/8/layout/cycle6" loCatId="cycle" qsTypeId="urn:microsoft.com/office/officeart/2005/8/quickstyle/simple1" qsCatId="simple" csTypeId="urn:microsoft.com/office/officeart/2005/8/colors/accent6_1" csCatId="accent6" phldr="1"/>
      <dgm:spPr/>
      <dgm:t>
        <a:bodyPr/>
        <a:lstStyle/>
        <a:p>
          <a:endParaRPr lang="en-US"/>
        </a:p>
      </dgm:t>
    </dgm:pt>
    <dgm:pt modelId="{D32338A7-69A6-4CEA-8AE8-AD2D988A7344}">
      <dgm:prSet phldrT="[Text]" phldr="0"/>
      <dgm:spPr/>
      <dgm:t>
        <a:bodyPr/>
        <a:lstStyle/>
        <a:p>
          <a:r>
            <a:rPr lang="en-US" dirty="0">
              <a:latin typeface="Century Gothic"/>
            </a:rPr>
            <a:t>Vulnerability</a:t>
          </a:r>
        </a:p>
      </dgm:t>
    </dgm:pt>
    <dgm:pt modelId="{1A61AE5E-1CAF-4B79-BB65-EAE4012C2FC0}" type="parTrans" cxnId="{7F0F48B1-656A-4BD7-8AFA-1A067C51C930}">
      <dgm:prSet/>
      <dgm:spPr/>
      <dgm:t>
        <a:bodyPr/>
        <a:lstStyle/>
        <a:p>
          <a:endParaRPr lang="en-US"/>
        </a:p>
      </dgm:t>
    </dgm:pt>
    <dgm:pt modelId="{265811E5-4A0D-4202-A67C-6DD111456047}" type="sibTrans" cxnId="{7F0F48B1-656A-4BD7-8AFA-1A067C51C930}">
      <dgm:prSet/>
      <dgm:spPr/>
      <dgm:t>
        <a:bodyPr/>
        <a:lstStyle/>
        <a:p>
          <a:endParaRPr lang="en-US"/>
        </a:p>
      </dgm:t>
    </dgm:pt>
    <dgm:pt modelId="{2F78133B-6A98-46E7-BE53-3776B46B1AAB}">
      <dgm:prSet phldrT="[Text]" phldr="0"/>
      <dgm:spPr/>
      <dgm:t>
        <a:bodyPr/>
        <a:lstStyle/>
        <a:p>
          <a:r>
            <a:rPr lang="en-US" dirty="0">
              <a:latin typeface="Century Gothic"/>
            </a:rPr>
            <a:t>Resilience</a:t>
          </a:r>
        </a:p>
      </dgm:t>
    </dgm:pt>
    <dgm:pt modelId="{B4D6127C-91FF-44ED-BABB-FE5470CA8528}" type="parTrans" cxnId="{137EBBF1-B349-4AC7-AAB6-7ECC7E111ED6}">
      <dgm:prSet/>
      <dgm:spPr/>
      <dgm:t>
        <a:bodyPr/>
        <a:lstStyle/>
        <a:p>
          <a:endParaRPr lang="en-US"/>
        </a:p>
      </dgm:t>
    </dgm:pt>
    <dgm:pt modelId="{B16F2363-E119-4DC8-B0BF-43A494D6EC76}" type="sibTrans" cxnId="{137EBBF1-B349-4AC7-AAB6-7ECC7E111ED6}">
      <dgm:prSet/>
      <dgm:spPr/>
      <dgm:t>
        <a:bodyPr/>
        <a:lstStyle/>
        <a:p>
          <a:endParaRPr lang="en-US"/>
        </a:p>
      </dgm:t>
    </dgm:pt>
    <dgm:pt modelId="{86F11ADE-F93B-4671-8D09-892FF7645EEF}">
      <dgm:prSet phldrT="[Text]" phldr="0"/>
      <dgm:spPr/>
      <dgm:t>
        <a:bodyPr/>
        <a:lstStyle/>
        <a:p>
          <a:r>
            <a:rPr lang="en-US" dirty="0">
              <a:latin typeface="Century Gothic"/>
            </a:rPr>
            <a:t>Adaptability</a:t>
          </a:r>
        </a:p>
      </dgm:t>
    </dgm:pt>
    <dgm:pt modelId="{23C7C996-0E6E-4928-AFA9-FD7F76D791D9}" type="parTrans" cxnId="{D7BD2B63-203F-420F-8B3D-6FD09E213FC5}">
      <dgm:prSet/>
      <dgm:spPr/>
      <dgm:t>
        <a:bodyPr/>
        <a:lstStyle/>
        <a:p>
          <a:endParaRPr lang="en-US"/>
        </a:p>
      </dgm:t>
    </dgm:pt>
    <dgm:pt modelId="{D31F9BA3-3EEC-4B66-88D3-0209757C9DB3}" type="sibTrans" cxnId="{D7BD2B63-203F-420F-8B3D-6FD09E213FC5}">
      <dgm:prSet/>
      <dgm:spPr/>
      <dgm:t>
        <a:bodyPr/>
        <a:lstStyle/>
        <a:p>
          <a:endParaRPr lang="en-US"/>
        </a:p>
      </dgm:t>
    </dgm:pt>
    <dgm:pt modelId="{95E7DD3C-FECB-4070-966E-A933034C521A}">
      <dgm:prSet phldrT="[Text]" phldr="0"/>
      <dgm:spPr/>
      <dgm:t>
        <a:bodyPr/>
        <a:lstStyle/>
        <a:p>
          <a:r>
            <a:rPr lang="en-US" dirty="0">
              <a:latin typeface="Century Gothic"/>
            </a:rPr>
            <a:t>Intentionality</a:t>
          </a:r>
        </a:p>
      </dgm:t>
    </dgm:pt>
    <dgm:pt modelId="{1D1F8956-F4AE-4B7F-B1F8-295134608866}" type="parTrans" cxnId="{4BD4B1BE-BC09-42BD-88F4-6ADE071B7C41}">
      <dgm:prSet/>
      <dgm:spPr/>
      <dgm:t>
        <a:bodyPr/>
        <a:lstStyle/>
        <a:p>
          <a:endParaRPr lang="en-US"/>
        </a:p>
      </dgm:t>
    </dgm:pt>
    <dgm:pt modelId="{77F37463-FFDA-4B79-AF87-6DDEFABE3EE5}" type="sibTrans" cxnId="{4BD4B1BE-BC09-42BD-88F4-6ADE071B7C41}">
      <dgm:prSet/>
      <dgm:spPr/>
      <dgm:t>
        <a:bodyPr/>
        <a:lstStyle/>
        <a:p>
          <a:endParaRPr lang="en-US"/>
        </a:p>
      </dgm:t>
    </dgm:pt>
    <dgm:pt modelId="{4AE5E3EE-DB9F-4CB2-B1CD-ED89C020355A}">
      <dgm:prSet phldrT="[Text]" phldr="0"/>
      <dgm:spPr/>
      <dgm:t>
        <a:bodyPr/>
        <a:lstStyle/>
        <a:p>
          <a:r>
            <a:rPr lang="en-US" dirty="0">
              <a:latin typeface="Century Gothic"/>
            </a:rPr>
            <a:t>Intersectionality</a:t>
          </a:r>
        </a:p>
      </dgm:t>
    </dgm:pt>
    <dgm:pt modelId="{3017D723-08AF-4EC7-AB92-214EE83BBEFF}" type="parTrans" cxnId="{F71E4686-4F3A-416A-9CF9-F9BAA173F953}">
      <dgm:prSet/>
      <dgm:spPr/>
      <dgm:t>
        <a:bodyPr/>
        <a:lstStyle/>
        <a:p>
          <a:endParaRPr lang="en-US"/>
        </a:p>
      </dgm:t>
    </dgm:pt>
    <dgm:pt modelId="{14E329C3-B1CD-4B31-9F80-2B40696B7C2F}" type="sibTrans" cxnId="{F71E4686-4F3A-416A-9CF9-F9BAA173F953}">
      <dgm:prSet/>
      <dgm:spPr/>
      <dgm:t>
        <a:bodyPr/>
        <a:lstStyle/>
        <a:p>
          <a:endParaRPr lang="en-US"/>
        </a:p>
      </dgm:t>
    </dgm:pt>
    <dgm:pt modelId="{20508E5A-F489-43E8-B0DC-1FEEC94E6BC6}" type="pres">
      <dgm:prSet presAssocID="{32449CC8-E539-4F88-9472-F65AF672E486}" presName="cycle" presStyleCnt="0">
        <dgm:presLayoutVars>
          <dgm:dir/>
          <dgm:resizeHandles val="exact"/>
        </dgm:presLayoutVars>
      </dgm:prSet>
      <dgm:spPr/>
    </dgm:pt>
    <dgm:pt modelId="{27721055-95D5-43E2-8B08-6F21147C3FA6}" type="pres">
      <dgm:prSet presAssocID="{D32338A7-69A6-4CEA-8AE8-AD2D988A7344}" presName="node" presStyleLbl="node1" presStyleIdx="0" presStyleCnt="5">
        <dgm:presLayoutVars>
          <dgm:bulletEnabled val="1"/>
        </dgm:presLayoutVars>
      </dgm:prSet>
      <dgm:spPr>
        <a:solidFill>
          <a:schemeClr val="accent6">
            <a:lumMod val="20000"/>
            <a:lumOff val="80000"/>
          </a:schemeClr>
        </a:solidFill>
      </dgm:spPr>
    </dgm:pt>
    <dgm:pt modelId="{1AD7528D-264D-4295-981F-2D37EED38EBF}" type="pres">
      <dgm:prSet presAssocID="{D32338A7-69A6-4CEA-8AE8-AD2D988A7344}" presName="spNode" presStyleCnt="0"/>
      <dgm:spPr/>
    </dgm:pt>
    <dgm:pt modelId="{1CC0DAE0-3FD2-40E0-A377-8DF1918CC9B3}" type="pres">
      <dgm:prSet presAssocID="{265811E5-4A0D-4202-A67C-6DD111456047}" presName="sibTrans" presStyleLbl="sibTrans1D1" presStyleIdx="0" presStyleCnt="5"/>
      <dgm:spPr/>
    </dgm:pt>
    <dgm:pt modelId="{E291BDCA-ABDC-4CFE-AB80-52868382E861}" type="pres">
      <dgm:prSet presAssocID="{2F78133B-6A98-46E7-BE53-3776B46B1AAB}" presName="node" presStyleLbl="node1" presStyleIdx="1" presStyleCnt="5">
        <dgm:presLayoutVars>
          <dgm:bulletEnabled val="1"/>
        </dgm:presLayoutVars>
      </dgm:prSet>
      <dgm:spPr>
        <a:solidFill>
          <a:schemeClr val="accent6">
            <a:lumMod val="20000"/>
            <a:lumOff val="80000"/>
          </a:schemeClr>
        </a:solidFill>
      </dgm:spPr>
    </dgm:pt>
    <dgm:pt modelId="{A36E6F3F-1552-40BD-8B42-DEE1BCECA7FF}" type="pres">
      <dgm:prSet presAssocID="{2F78133B-6A98-46E7-BE53-3776B46B1AAB}" presName="spNode" presStyleCnt="0"/>
      <dgm:spPr/>
    </dgm:pt>
    <dgm:pt modelId="{A2CFB0D0-534E-4B66-A5E4-5F4E8C383E38}" type="pres">
      <dgm:prSet presAssocID="{B16F2363-E119-4DC8-B0BF-43A494D6EC76}" presName="sibTrans" presStyleLbl="sibTrans1D1" presStyleIdx="1" presStyleCnt="5"/>
      <dgm:spPr/>
    </dgm:pt>
    <dgm:pt modelId="{0387CF90-5B74-4060-A4EF-DB7EA88925B6}" type="pres">
      <dgm:prSet presAssocID="{86F11ADE-F93B-4671-8D09-892FF7645EEF}" presName="node" presStyleLbl="node1" presStyleIdx="2" presStyleCnt="5">
        <dgm:presLayoutVars>
          <dgm:bulletEnabled val="1"/>
        </dgm:presLayoutVars>
      </dgm:prSet>
      <dgm:spPr>
        <a:solidFill>
          <a:schemeClr val="accent6">
            <a:lumMod val="20000"/>
            <a:lumOff val="80000"/>
          </a:schemeClr>
        </a:solidFill>
      </dgm:spPr>
    </dgm:pt>
    <dgm:pt modelId="{B299B1DD-19DA-48EA-9331-0107BB85D53C}" type="pres">
      <dgm:prSet presAssocID="{86F11ADE-F93B-4671-8D09-892FF7645EEF}" presName="spNode" presStyleCnt="0"/>
      <dgm:spPr/>
    </dgm:pt>
    <dgm:pt modelId="{B2A400FF-392F-4BAE-B670-1BCBAF746BB0}" type="pres">
      <dgm:prSet presAssocID="{D31F9BA3-3EEC-4B66-88D3-0209757C9DB3}" presName="sibTrans" presStyleLbl="sibTrans1D1" presStyleIdx="2" presStyleCnt="5"/>
      <dgm:spPr/>
    </dgm:pt>
    <dgm:pt modelId="{81E45001-2EAC-41B5-B14F-0B26EABCBB9C}" type="pres">
      <dgm:prSet presAssocID="{95E7DD3C-FECB-4070-966E-A933034C521A}" presName="node" presStyleLbl="node1" presStyleIdx="3" presStyleCnt="5">
        <dgm:presLayoutVars>
          <dgm:bulletEnabled val="1"/>
        </dgm:presLayoutVars>
      </dgm:prSet>
      <dgm:spPr>
        <a:solidFill>
          <a:schemeClr val="accent6">
            <a:lumMod val="20000"/>
            <a:lumOff val="80000"/>
          </a:schemeClr>
        </a:solidFill>
      </dgm:spPr>
    </dgm:pt>
    <dgm:pt modelId="{B50E06F3-165A-4E79-B7C6-C0CE52E6DD54}" type="pres">
      <dgm:prSet presAssocID="{95E7DD3C-FECB-4070-966E-A933034C521A}" presName="spNode" presStyleCnt="0"/>
      <dgm:spPr/>
    </dgm:pt>
    <dgm:pt modelId="{225E81BE-22EC-4D76-B393-AC537042482A}" type="pres">
      <dgm:prSet presAssocID="{77F37463-FFDA-4B79-AF87-6DDEFABE3EE5}" presName="sibTrans" presStyleLbl="sibTrans1D1" presStyleIdx="3" presStyleCnt="5"/>
      <dgm:spPr/>
    </dgm:pt>
    <dgm:pt modelId="{123A4692-CDB0-4AF3-8A60-12226A8FE4E7}" type="pres">
      <dgm:prSet presAssocID="{4AE5E3EE-DB9F-4CB2-B1CD-ED89C020355A}" presName="node" presStyleLbl="node1" presStyleIdx="4" presStyleCnt="5">
        <dgm:presLayoutVars>
          <dgm:bulletEnabled val="1"/>
        </dgm:presLayoutVars>
      </dgm:prSet>
      <dgm:spPr>
        <a:solidFill>
          <a:schemeClr val="accent6">
            <a:lumMod val="20000"/>
            <a:lumOff val="80000"/>
          </a:schemeClr>
        </a:solidFill>
      </dgm:spPr>
    </dgm:pt>
    <dgm:pt modelId="{A389E538-8477-44F0-AAED-0D8F7C206579}" type="pres">
      <dgm:prSet presAssocID="{4AE5E3EE-DB9F-4CB2-B1CD-ED89C020355A}" presName="spNode" presStyleCnt="0"/>
      <dgm:spPr/>
    </dgm:pt>
    <dgm:pt modelId="{EF43A0D7-4674-4352-BCDC-C16DEDD08D38}" type="pres">
      <dgm:prSet presAssocID="{14E329C3-B1CD-4B31-9F80-2B40696B7C2F}" presName="sibTrans" presStyleLbl="sibTrans1D1" presStyleIdx="4" presStyleCnt="5"/>
      <dgm:spPr/>
    </dgm:pt>
  </dgm:ptLst>
  <dgm:cxnLst>
    <dgm:cxn modelId="{90F5D921-B40C-4B4E-A713-24353826EC17}" type="presOf" srcId="{77F37463-FFDA-4B79-AF87-6DDEFABE3EE5}" destId="{225E81BE-22EC-4D76-B393-AC537042482A}" srcOrd="0" destOrd="0" presId="urn:microsoft.com/office/officeart/2005/8/layout/cycle6"/>
    <dgm:cxn modelId="{E9C55B25-35CB-48CE-A98B-2F1EE3F8B184}" type="presOf" srcId="{D31F9BA3-3EEC-4B66-88D3-0209757C9DB3}" destId="{B2A400FF-392F-4BAE-B670-1BCBAF746BB0}" srcOrd="0" destOrd="0" presId="urn:microsoft.com/office/officeart/2005/8/layout/cycle6"/>
    <dgm:cxn modelId="{2355282F-61D0-4B0E-9B44-B18D6B8C8FED}" type="presOf" srcId="{2F78133B-6A98-46E7-BE53-3776B46B1AAB}" destId="{E291BDCA-ABDC-4CFE-AB80-52868382E861}" srcOrd="0" destOrd="0" presId="urn:microsoft.com/office/officeart/2005/8/layout/cycle6"/>
    <dgm:cxn modelId="{07949160-F12D-43C4-9FF7-D216ADFBFBD4}" type="presOf" srcId="{86F11ADE-F93B-4671-8D09-892FF7645EEF}" destId="{0387CF90-5B74-4060-A4EF-DB7EA88925B6}" srcOrd="0" destOrd="0" presId="urn:microsoft.com/office/officeart/2005/8/layout/cycle6"/>
    <dgm:cxn modelId="{D7BD2B63-203F-420F-8B3D-6FD09E213FC5}" srcId="{32449CC8-E539-4F88-9472-F65AF672E486}" destId="{86F11ADE-F93B-4671-8D09-892FF7645EEF}" srcOrd="2" destOrd="0" parTransId="{23C7C996-0E6E-4928-AFA9-FD7F76D791D9}" sibTransId="{D31F9BA3-3EEC-4B66-88D3-0209757C9DB3}"/>
    <dgm:cxn modelId="{0E9F3D6E-DC29-469B-82D0-4E372109B315}" type="presOf" srcId="{D32338A7-69A6-4CEA-8AE8-AD2D988A7344}" destId="{27721055-95D5-43E2-8B08-6F21147C3FA6}" srcOrd="0" destOrd="0" presId="urn:microsoft.com/office/officeart/2005/8/layout/cycle6"/>
    <dgm:cxn modelId="{90314052-ED69-4C3A-B3F6-D9B24025E469}" type="presOf" srcId="{14E329C3-B1CD-4B31-9F80-2B40696B7C2F}" destId="{EF43A0D7-4674-4352-BCDC-C16DEDD08D38}" srcOrd="0" destOrd="0" presId="urn:microsoft.com/office/officeart/2005/8/layout/cycle6"/>
    <dgm:cxn modelId="{F29D9A83-8E5E-484F-90AC-36BAB7FAC944}" type="presOf" srcId="{B16F2363-E119-4DC8-B0BF-43A494D6EC76}" destId="{A2CFB0D0-534E-4B66-A5E4-5F4E8C383E38}" srcOrd="0" destOrd="0" presId="urn:microsoft.com/office/officeart/2005/8/layout/cycle6"/>
    <dgm:cxn modelId="{F71E4686-4F3A-416A-9CF9-F9BAA173F953}" srcId="{32449CC8-E539-4F88-9472-F65AF672E486}" destId="{4AE5E3EE-DB9F-4CB2-B1CD-ED89C020355A}" srcOrd="4" destOrd="0" parTransId="{3017D723-08AF-4EC7-AB92-214EE83BBEFF}" sibTransId="{14E329C3-B1CD-4B31-9F80-2B40696B7C2F}"/>
    <dgm:cxn modelId="{7F0F48B1-656A-4BD7-8AFA-1A067C51C930}" srcId="{32449CC8-E539-4F88-9472-F65AF672E486}" destId="{D32338A7-69A6-4CEA-8AE8-AD2D988A7344}" srcOrd="0" destOrd="0" parTransId="{1A61AE5E-1CAF-4B79-BB65-EAE4012C2FC0}" sibTransId="{265811E5-4A0D-4202-A67C-6DD111456047}"/>
    <dgm:cxn modelId="{4BD4B1BE-BC09-42BD-88F4-6ADE071B7C41}" srcId="{32449CC8-E539-4F88-9472-F65AF672E486}" destId="{95E7DD3C-FECB-4070-966E-A933034C521A}" srcOrd="3" destOrd="0" parTransId="{1D1F8956-F4AE-4B7F-B1F8-295134608866}" sibTransId="{77F37463-FFDA-4B79-AF87-6DDEFABE3EE5}"/>
    <dgm:cxn modelId="{F6ECA8D0-970F-40AC-A059-3793F7F73653}" type="presOf" srcId="{95E7DD3C-FECB-4070-966E-A933034C521A}" destId="{81E45001-2EAC-41B5-B14F-0B26EABCBB9C}" srcOrd="0" destOrd="0" presId="urn:microsoft.com/office/officeart/2005/8/layout/cycle6"/>
    <dgm:cxn modelId="{3803C3D8-D5CA-4273-A5AE-758CE6817A38}" type="presOf" srcId="{32449CC8-E539-4F88-9472-F65AF672E486}" destId="{20508E5A-F489-43E8-B0DC-1FEEC94E6BC6}" srcOrd="0" destOrd="0" presId="urn:microsoft.com/office/officeart/2005/8/layout/cycle6"/>
    <dgm:cxn modelId="{12F330EE-AAAD-4A09-9F85-387498DB42A1}" type="presOf" srcId="{4AE5E3EE-DB9F-4CB2-B1CD-ED89C020355A}" destId="{123A4692-CDB0-4AF3-8A60-12226A8FE4E7}" srcOrd="0" destOrd="0" presId="urn:microsoft.com/office/officeart/2005/8/layout/cycle6"/>
    <dgm:cxn modelId="{137EBBF1-B349-4AC7-AAB6-7ECC7E111ED6}" srcId="{32449CC8-E539-4F88-9472-F65AF672E486}" destId="{2F78133B-6A98-46E7-BE53-3776B46B1AAB}" srcOrd="1" destOrd="0" parTransId="{B4D6127C-91FF-44ED-BABB-FE5470CA8528}" sibTransId="{B16F2363-E119-4DC8-B0BF-43A494D6EC76}"/>
    <dgm:cxn modelId="{A6B73AF7-1637-4902-8849-8B4FA9C992CE}" type="presOf" srcId="{265811E5-4A0D-4202-A67C-6DD111456047}" destId="{1CC0DAE0-3FD2-40E0-A377-8DF1918CC9B3}" srcOrd="0" destOrd="0" presId="urn:microsoft.com/office/officeart/2005/8/layout/cycle6"/>
    <dgm:cxn modelId="{177B8CEE-F503-4E80-A25F-F82B545296B6}" type="presParOf" srcId="{20508E5A-F489-43E8-B0DC-1FEEC94E6BC6}" destId="{27721055-95D5-43E2-8B08-6F21147C3FA6}" srcOrd="0" destOrd="0" presId="urn:microsoft.com/office/officeart/2005/8/layout/cycle6"/>
    <dgm:cxn modelId="{7DA6FE16-A4F3-4DF8-8E45-A7A848DF6882}" type="presParOf" srcId="{20508E5A-F489-43E8-B0DC-1FEEC94E6BC6}" destId="{1AD7528D-264D-4295-981F-2D37EED38EBF}" srcOrd="1" destOrd="0" presId="urn:microsoft.com/office/officeart/2005/8/layout/cycle6"/>
    <dgm:cxn modelId="{7D147D0E-798A-4332-86E4-B1A7EC2F525F}" type="presParOf" srcId="{20508E5A-F489-43E8-B0DC-1FEEC94E6BC6}" destId="{1CC0DAE0-3FD2-40E0-A377-8DF1918CC9B3}" srcOrd="2" destOrd="0" presId="urn:microsoft.com/office/officeart/2005/8/layout/cycle6"/>
    <dgm:cxn modelId="{955ED90C-3679-4705-AE3D-CF5B4E7B72AC}" type="presParOf" srcId="{20508E5A-F489-43E8-B0DC-1FEEC94E6BC6}" destId="{E291BDCA-ABDC-4CFE-AB80-52868382E861}" srcOrd="3" destOrd="0" presId="urn:microsoft.com/office/officeart/2005/8/layout/cycle6"/>
    <dgm:cxn modelId="{064777F5-AAAD-4311-BC2D-0B1003CAE53F}" type="presParOf" srcId="{20508E5A-F489-43E8-B0DC-1FEEC94E6BC6}" destId="{A36E6F3F-1552-40BD-8B42-DEE1BCECA7FF}" srcOrd="4" destOrd="0" presId="urn:microsoft.com/office/officeart/2005/8/layout/cycle6"/>
    <dgm:cxn modelId="{10649460-B531-47C0-83C4-70CDC2E9AE8D}" type="presParOf" srcId="{20508E5A-F489-43E8-B0DC-1FEEC94E6BC6}" destId="{A2CFB0D0-534E-4B66-A5E4-5F4E8C383E38}" srcOrd="5" destOrd="0" presId="urn:microsoft.com/office/officeart/2005/8/layout/cycle6"/>
    <dgm:cxn modelId="{14C99C6B-E929-4432-9068-EFB25AC737B2}" type="presParOf" srcId="{20508E5A-F489-43E8-B0DC-1FEEC94E6BC6}" destId="{0387CF90-5B74-4060-A4EF-DB7EA88925B6}" srcOrd="6" destOrd="0" presId="urn:microsoft.com/office/officeart/2005/8/layout/cycle6"/>
    <dgm:cxn modelId="{E32B0F6E-D5EC-4818-BD33-5C375B005B02}" type="presParOf" srcId="{20508E5A-F489-43E8-B0DC-1FEEC94E6BC6}" destId="{B299B1DD-19DA-48EA-9331-0107BB85D53C}" srcOrd="7" destOrd="0" presId="urn:microsoft.com/office/officeart/2005/8/layout/cycle6"/>
    <dgm:cxn modelId="{CFB95353-37DB-453D-A405-26C26407F837}" type="presParOf" srcId="{20508E5A-F489-43E8-B0DC-1FEEC94E6BC6}" destId="{B2A400FF-392F-4BAE-B670-1BCBAF746BB0}" srcOrd="8" destOrd="0" presId="urn:microsoft.com/office/officeart/2005/8/layout/cycle6"/>
    <dgm:cxn modelId="{8564129A-47CE-4B36-B47E-4FF74E92FE49}" type="presParOf" srcId="{20508E5A-F489-43E8-B0DC-1FEEC94E6BC6}" destId="{81E45001-2EAC-41B5-B14F-0B26EABCBB9C}" srcOrd="9" destOrd="0" presId="urn:microsoft.com/office/officeart/2005/8/layout/cycle6"/>
    <dgm:cxn modelId="{4728137D-C067-45B1-891A-15FE306E8615}" type="presParOf" srcId="{20508E5A-F489-43E8-B0DC-1FEEC94E6BC6}" destId="{B50E06F3-165A-4E79-B7C6-C0CE52E6DD54}" srcOrd="10" destOrd="0" presId="urn:microsoft.com/office/officeart/2005/8/layout/cycle6"/>
    <dgm:cxn modelId="{D63F10E0-1C78-4A14-BFBC-D54B45FCC16D}" type="presParOf" srcId="{20508E5A-F489-43E8-B0DC-1FEEC94E6BC6}" destId="{225E81BE-22EC-4D76-B393-AC537042482A}" srcOrd="11" destOrd="0" presId="urn:microsoft.com/office/officeart/2005/8/layout/cycle6"/>
    <dgm:cxn modelId="{599E2FE2-2102-49C9-9032-FBE5AABF8226}" type="presParOf" srcId="{20508E5A-F489-43E8-B0DC-1FEEC94E6BC6}" destId="{123A4692-CDB0-4AF3-8A60-12226A8FE4E7}" srcOrd="12" destOrd="0" presId="urn:microsoft.com/office/officeart/2005/8/layout/cycle6"/>
    <dgm:cxn modelId="{EB8A98A6-9BEA-49FC-A9F9-C7CFD08A227E}" type="presParOf" srcId="{20508E5A-F489-43E8-B0DC-1FEEC94E6BC6}" destId="{A389E538-8477-44F0-AAED-0D8F7C206579}" srcOrd="13" destOrd="0" presId="urn:microsoft.com/office/officeart/2005/8/layout/cycle6"/>
    <dgm:cxn modelId="{918FDB98-72C6-4B20-8808-1381C508D487}" type="presParOf" srcId="{20508E5A-F489-43E8-B0DC-1FEEC94E6BC6}" destId="{EF43A0D7-4674-4352-BCDC-C16DEDD08D38}"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21055-95D5-43E2-8B08-6F21147C3FA6}">
      <dsp:nvSpPr>
        <dsp:cNvPr id="0" name=""/>
        <dsp:cNvSpPr/>
      </dsp:nvSpPr>
      <dsp:spPr>
        <a:xfrm>
          <a:off x="4054024" y="2242"/>
          <a:ext cx="2085495" cy="1355572"/>
        </a:xfrm>
        <a:prstGeom prst="roundRect">
          <a:avLst/>
        </a:prstGeom>
        <a:solidFill>
          <a:schemeClr val="accent6">
            <a:lumMod val="20000"/>
            <a:lumOff val="8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a:rPr>
            <a:t>Vulnerability</a:t>
          </a:r>
        </a:p>
      </dsp:txBody>
      <dsp:txXfrm>
        <a:off x="4120198" y="68416"/>
        <a:ext cx="1953147" cy="1223224"/>
      </dsp:txXfrm>
    </dsp:sp>
    <dsp:sp modelId="{1CC0DAE0-3FD2-40E0-A377-8DF1918CC9B3}">
      <dsp:nvSpPr>
        <dsp:cNvPr id="0" name=""/>
        <dsp:cNvSpPr/>
      </dsp:nvSpPr>
      <dsp:spPr>
        <a:xfrm>
          <a:off x="2389955" y="680028"/>
          <a:ext cx="5413632" cy="5413632"/>
        </a:xfrm>
        <a:custGeom>
          <a:avLst/>
          <a:gdLst/>
          <a:ahLst/>
          <a:cxnLst/>
          <a:rect l="0" t="0" r="0" b="0"/>
          <a:pathLst>
            <a:path>
              <a:moveTo>
                <a:pt x="3763872" y="214931"/>
              </a:moveTo>
              <a:arcTo wR="2706816" hR="2706816" stAng="17579198" swAng="1960159"/>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291BDCA-ABDC-4CFE-AB80-52868382E861}">
      <dsp:nvSpPr>
        <dsp:cNvPr id="0" name=""/>
        <dsp:cNvSpPr/>
      </dsp:nvSpPr>
      <dsp:spPr>
        <a:xfrm>
          <a:off x="6628359" y="1872606"/>
          <a:ext cx="2085495" cy="1355572"/>
        </a:xfrm>
        <a:prstGeom prst="roundRect">
          <a:avLst/>
        </a:prstGeom>
        <a:solidFill>
          <a:schemeClr val="accent6">
            <a:lumMod val="20000"/>
            <a:lumOff val="8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a:rPr>
            <a:t>Resilience</a:t>
          </a:r>
        </a:p>
      </dsp:txBody>
      <dsp:txXfrm>
        <a:off x="6694533" y="1938780"/>
        <a:ext cx="1953147" cy="1223224"/>
      </dsp:txXfrm>
    </dsp:sp>
    <dsp:sp modelId="{A2CFB0D0-534E-4B66-A5E4-5F4E8C383E38}">
      <dsp:nvSpPr>
        <dsp:cNvPr id="0" name=""/>
        <dsp:cNvSpPr/>
      </dsp:nvSpPr>
      <dsp:spPr>
        <a:xfrm>
          <a:off x="2389955" y="680028"/>
          <a:ext cx="5413632" cy="5413632"/>
        </a:xfrm>
        <a:custGeom>
          <a:avLst/>
          <a:gdLst/>
          <a:ahLst/>
          <a:cxnLst/>
          <a:rect l="0" t="0" r="0" b="0"/>
          <a:pathLst>
            <a:path>
              <a:moveTo>
                <a:pt x="5409938" y="2565444"/>
              </a:moveTo>
              <a:arcTo wR="2706816" hR="2706816" stAng="21420372" swAng="2195243"/>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387CF90-5B74-4060-A4EF-DB7EA88925B6}">
      <dsp:nvSpPr>
        <dsp:cNvPr id="0" name=""/>
        <dsp:cNvSpPr/>
      </dsp:nvSpPr>
      <dsp:spPr>
        <a:xfrm>
          <a:off x="5645050" y="4898919"/>
          <a:ext cx="2085495" cy="1355572"/>
        </a:xfrm>
        <a:prstGeom prst="roundRect">
          <a:avLst/>
        </a:prstGeom>
        <a:solidFill>
          <a:schemeClr val="accent6">
            <a:lumMod val="20000"/>
            <a:lumOff val="8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a:rPr>
            <a:t>Adaptability</a:t>
          </a:r>
        </a:p>
      </dsp:txBody>
      <dsp:txXfrm>
        <a:off x="5711224" y="4965093"/>
        <a:ext cx="1953147" cy="1223224"/>
      </dsp:txXfrm>
    </dsp:sp>
    <dsp:sp modelId="{B2A400FF-392F-4BAE-B670-1BCBAF746BB0}">
      <dsp:nvSpPr>
        <dsp:cNvPr id="0" name=""/>
        <dsp:cNvSpPr/>
      </dsp:nvSpPr>
      <dsp:spPr>
        <a:xfrm>
          <a:off x="2389955" y="680028"/>
          <a:ext cx="5413632" cy="5413632"/>
        </a:xfrm>
        <a:custGeom>
          <a:avLst/>
          <a:gdLst/>
          <a:ahLst/>
          <a:cxnLst/>
          <a:rect l="0" t="0" r="0" b="0"/>
          <a:pathLst>
            <a:path>
              <a:moveTo>
                <a:pt x="3244352" y="5359722"/>
              </a:moveTo>
              <a:arcTo wR="2706816" hR="2706816" stAng="4712742" swAng="1374515"/>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1E45001-2EAC-41B5-B14F-0B26EABCBB9C}">
      <dsp:nvSpPr>
        <dsp:cNvPr id="0" name=""/>
        <dsp:cNvSpPr/>
      </dsp:nvSpPr>
      <dsp:spPr>
        <a:xfrm>
          <a:off x="2462997" y="4898919"/>
          <a:ext cx="2085495" cy="1355572"/>
        </a:xfrm>
        <a:prstGeom prst="roundRect">
          <a:avLst/>
        </a:prstGeom>
        <a:solidFill>
          <a:schemeClr val="accent6">
            <a:lumMod val="20000"/>
            <a:lumOff val="8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a:rPr>
            <a:t>Intentionality</a:t>
          </a:r>
        </a:p>
      </dsp:txBody>
      <dsp:txXfrm>
        <a:off x="2529171" y="4965093"/>
        <a:ext cx="1953147" cy="1223224"/>
      </dsp:txXfrm>
    </dsp:sp>
    <dsp:sp modelId="{225E81BE-22EC-4D76-B393-AC537042482A}">
      <dsp:nvSpPr>
        <dsp:cNvPr id="0" name=""/>
        <dsp:cNvSpPr/>
      </dsp:nvSpPr>
      <dsp:spPr>
        <a:xfrm>
          <a:off x="2389955" y="680028"/>
          <a:ext cx="5413632" cy="5413632"/>
        </a:xfrm>
        <a:custGeom>
          <a:avLst/>
          <a:gdLst/>
          <a:ahLst/>
          <a:cxnLst/>
          <a:rect l="0" t="0" r="0" b="0"/>
          <a:pathLst>
            <a:path>
              <a:moveTo>
                <a:pt x="452083" y="4204493"/>
              </a:moveTo>
              <a:arcTo wR="2706816" hR="2706816" stAng="8784385" swAng="2195243"/>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23A4692-CDB0-4AF3-8A60-12226A8FE4E7}">
      <dsp:nvSpPr>
        <dsp:cNvPr id="0" name=""/>
        <dsp:cNvSpPr/>
      </dsp:nvSpPr>
      <dsp:spPr>
        <a:xfrm>
          <a:off x="1479688" y="1872606"/>
          <a:ext cx="2085495" cy="1355572"/>
        </a:xfrm>
        <a:prstGeom prst="roundRect">
          <a:avLst/>
        </a:prstGeom>
        <a:solidFill>
          <a:schemeClr val="accent6">
            <a:lumMod val="20000"/>
            <a:lumOff val="8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a:rPr>
            <a:t>Intersectionality</a:t>
          </a:r>
        </a:p>
      </dsp:txBody>
      <dsp:txXfrm>
        <a:off x="1545862" y="1938780"/>
        <a:ext cx="1953147" cy="1223224"/>
      </dsp:txXfrm>
    </dsp:sp>
    <dsp:sp modelId="{EF43A0D7-4674-4352-BCDC-C16DEDD08D38}">
      <dsp:nvSpPr>
        <dsp:cNvPr id="0" name=""/>
        <dsp:cNvSpPr/>
      </dsp:nvSpPr>
      <dsp:spPr>
        <a:xfrm>
          <a:off x="2389955" y="680028"/>
          <a:ext cx="5413632" cy="5413632"/>
        </a:xfrm>
        <a:custGeom>
          <a:avLst/>
          <a:gdLst/>
          <a:ahLst/>
          <a:cxnLst/>
          <a:rect l="0" t="0" r="0" b="0"/>
          <a:pathLst>
            <a:path>
              <a:moveTo>
                <a:pt x="471893" y="1179735"/>
              </a:moveTo>
              <a:arcTo wR="2706816" hR="2706816" stAng="12860643" swAng="1960159"/>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174B74-0053-47C8-828C-F57A128175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FEE7F62-08EE-4966-B2E3-FDFF82EB5E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1DCE24-8F72-4A79-9136-3A6543E3E256}" type="datetimeFigureOut">
              <a:rPr lang="en-US" smtClean="0"/>
              <a:t>08/01/2023</a:t>
            </a:fld>
            <a:endParaRPr lang="en-US" dirty="0"/>
          </a:p>
        </p:txBody>
      </p:sp>
      <p:sp>
        <p:nvSpPr>
          <p:cNvPr id="4" name="Footer Placeholder 3">
            <a:extLst>
              <a:ext uri="{FF2B5EF4-FFF2-40B4-BE49-F238E27FC236}">
                <a16:creationId xmlns:a16="http://schemas.microsoft.com/office/drawing/2014/main" id="{27F6D884-49BF-4F02-97B6-2DDFBB349E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C0BB3E2-DC11-4009-BF52-A0CA6E65C0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A6A2CD-6D03-4EC4-BFDA-4375FEB4F956}" type="slidenum">
              <a:rPr lang="en-US" smtClean="0"/>
              <a:t>‹#›</a:t>
            </a:fld>
            <a:endParaRPr lang="en-US" dirty="0"/>
          </a:p>
        </p:txBody>
      </p:sp>
    </p:spTree>
    <p:extLst>
      <p:ext uri="{BB962C8B-B14F-4D97-AF65-F5344CB8AC3E}">
        <p14:creationId xmlns:p14="http://schemas.microsoft.com/office/powerpoint/2010/main" val="2069532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08/01/2023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cience.nasa.gov/get-involved/toolkits/spacecraft-icons&#160;"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earthobservatory.nasa.gov/images/78732/landsat-shows-land-use-around-portland"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flaticon.com"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Rohttps:/www.flaticon.com/free-icon/road_2554952?term=road&amp;page=1&amp;position=2&amp;origin=search&amp;related_id=2554952"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sl.richmond.edu/panorama/redlining/#loc=11/45.513/-122.833&amp;city=portland-o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vpedia.developexchange.com/dp/index.php?title=Milwaukee_Urban_Development_II_VEJ_Fall_202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vpedia.developexchange.com/dp/index.php?title=Milwaukee_Urban_Development_II_VEJ_Fall_202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flaticon.co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laticon.com/free-icon/cityscape_2451728?term=buildings+city&amp;page=1&amp;position=6&amp;origin=search&amp;related_id=245172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Segoe UI"/>
                <a:cs typeface="Segoe UI"/>
              </a:rPr>
              <a:t>Hello, we are NASA DEVELOP's Portland Urban Development team.</a:t>
            </a:r>
          </a:p>
          <a:p>
            <a:pPr>
              <a:defRPr/>
            </a:pPr>
            <a:endParaRPr lang="en-US" dirty="0">
              <a:latin typeface="Segoe UI"/>
              <a:cs typeface="Segoe UI"/>
            </a:endParaRPr>
          </a:p>
          <a:p>
            <a:pPr>
              <a:defRPr/>
            </a:pPr>
            <a:r>
              <a:rPr lang="en-US" dirty="0">
                <a:latin typeface="Segoe UI"/>
                <a:cs typeface="Segoe UI"/>
              </a:rPr>
              <a:t>Next slide.</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To address these concerns, </a:t>
            </a:r>
            <a:r>
              <a:rPr lang="en-US" dirty="0"/>
              <a:t>our </a:t>
            </a:r>
            <a:r>
              <a:rPr lang="en-US" dirty="0">
                <a:effectLst/>
              </a:rPr>
              <a:t>three main project objectives </a:t>
            </a:r>
            <a:r>
              <a:rPr lang="en-US" dirty="0"/>
              <a:t>were </a:t>
            </a:r>
            <a:r>
              <a:rPr lang="en-US" dirty="0">
                <a:effectLst/>
              </a:rPr>
              <a:t>to</a:t>
            </a:r>
            <a:r>
              <a:rPr lang="en-US" dirty="0"/>
              <a:t> develop </a:t>
            </a:r>
            <a:r>
              <a:rPr lang="en-US" dirty="0">
                <a:effectLst/>
              </a:rPr>
              <a:t>a land surface temperature urban heat map using NASA Earth observations</a:t>
            </a:r>
            <a:r>
              <a:rPr lang="en-US" dirty="0"/>
              <a:t>, aggregate </a:t>
            </a:r>
            <a:r>
              <a:rPr lang="en-US" dirty="0">
                <a:effectLst/>
              </a:rPr>
              <a:t>socio-environmental implications of urban heat by mapping social vulnerability</a:t>
            </a:r>
            <a:r>
              <a:rPr lang="en-US" dirty="0"/>
              <a:t> to indicate Portland's frontline communities most affected by extreme heat, and to </a:t>
            </a:r>
            <a:r>
              <a:rPr lang="en-US" dirty="0">
                <a:effectLst/>
              </a:rPr>
              <a:t>analyze specific case studies of past Depave projects to underscore the impacts of their work</a:t>
            </a:r>
            <a:r>
              <a:rPr lang="en-US" dirty="0"/>
              <a:t>.</a:t>
            </a:r>
          </a:p>
          <a:p>
            <a:r>
              <a:rPr lang="en-US" dirty="0"/>
              <a:t> </a:t>
            </a:r>
            <a:endParaRPr lang="en-US" dirty="0">
              <a:cs typeface="Calibri"/>
            </a:endParaRPr>
          </a:p>
          <a:p>
            <a:pPr>
              <a:lnSpc>
                <a:spcPct val="114999"/>
              </a:lnSpc>
              <a:spcAft>
                <a:spcPts val="800"/>
              </a:spcAft>
            </a:pPr>
            <a:r>
              <a:rPr lang="en-US" dirty="0"/>
              <a:t>Next slide.</a:t>
            </a:r>
            <a:endParaRPr lang="en-US" dirty="0">
              <a:cs typeface="Calibri"/>
            </a:endParaRPr>
          </a:p>
          <a:p>
            <a:r>
              <a:rPr lang="en-US" dirty="0">
                <a:ea typeface="Calibri"/>
                <a:cs typeface="Calibri"/>
              </a:rPr>
              <a:t>--</a:t>
            </a:r>
          </a:p>
          <a:p>
            <a:r>
              <a:rPr lang="en-US" dirty="0">
                <a:ea typeface="Calibri"/>
                <a:cs typeface="Calibri"/>
              </a:rPr>
              <a:t>Icons credit: Microsoft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723251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The team used Landsat 8 observations with the Thermal Infrared Sensor, or “TIRS”, to quantify and visualize UHI.</a:t>
            </a:r>
            <a:r>
              <a:rPr lang="en-US" dirty="0"/>
              <a:t> </a:t>
            </a:r>
          </a:p>
          <a:p>
            <a:pPr>
              <a:defRPr/>
            </a:pPr>
            <a:r>
              <a:rPr lang="en-US" dirty="0"/>
              <a:t> </a:t>
            </a:r>
            <a:endParaRPr lang="en-US" dirty="0">
              <a:cs typeface="Calibri"/>
            </a:endParaRPr>
          </a:p>
          <a:p>
            <a:r>
              <a:rPr lang="en-US" dirty="0"/>
              <a:t>Next slide. </a:t>
            </a:r>
            <a:endParaRPr lang="en-US" dirty="0">
              <a:cs typeface="Calibri"/>
            </a:endParaRPr>
          </a:p>
          <a:p>
            <a:r>
              <a:rPr lang="en-US" dirty="0">
                <a:ea typeface="Calibri"/>
                <a:cs typeface="Calibri"/>
              </a:rPr>
              <a:t>--</a:t>
            </a:r>
          </a:p>
          <a:p>
            <a:r>
              <a:rPr lang="en-US" dirty="0">
                <a:ea typeface="Calibri"/>
                <a:cs typeface="Calibri"/>
              </a:rPr>
              <a:t>Satellite Image source</a:t>
            </a:r>
            <a:r>
              <a:rPr lang="en-US">
                <a:ea typeface="Calibri"/>
                <a:cs typeface="Calibri"/>
              </a:rPr>
              <a:t>: </a:t>
            </a:r>
            <a:r>
              <a:rPr lang="en-US">
                <a:hlinkClick r:id="rId3"/>
              </a:rPr>
              <a:t>https</a:t>
            </a:r>
            <a:r>
              <a:rPr lang="en-US" dirty="0">
                <a:hlinkClick r:id="rId3"/>
              </a:rPr>
              <a:t>://science.nasa.gov/get-involved/toolkits/spacecraft-icons </a:t>
            </a:r>
            <a:r>
              <a:rPr lang="en-US" dirty="0"/>
              <a:t>(CC BY-SA 2.0 FR)</a:t>
            </a:r>
            <a:endParaRPr lang="en-US" dirty="0">
              <a:ea typeface="Calibri"/>
              <a:cs typeface="Calibri"/>
            </a:endParaRPr>
          </a:p>
          <a:p>
            <a:endParaRPr lang="en-US" dirty="0">
              <a:ea typeface="Calibri"/>
              <a:cs typeface="Calibri"/>
            </a:endParaRPr>
          </a:p>
          <a:p>
            <a:r>
              <a:rPr lang="en-US" dirty="0">
                <a:ea typeface="Calibri"/>
                <a:cs typeface="Calibri"/>
              </a:rPr>
              <a:t>Raster Image Credit: </a:t>
            </a:r>
            <a:r>
              <a:rPr lang="en-US" dirty="0"/>
              <a:t>NASA's National Land Cover Database 2001 (NLCD 2001)</a:t>
            </a:r>
            <a:endParaRPr lang="en-US" dirty="0">
              <a:ea typeface="Calibri"/>
              <a:cs typeface="Calibri"/>
            </a:endParaRPr>
          </a:p>
          <a:p>
            <a:r>
              <a:rPr lang="en-US" dirty="0">
                <a:ea typeface="Calibri"/>
                <a:cs typeface="Calibri"/>
              </a:rPr>
              <a:t>Raster Image Source: </a:t>
            </a:r>
            <a:r>
              <a:rPr lang="en-US" dirty="0">
                <a:hlinkClick r:id="rId4"/>
              </a:rPr>
              <a:t>https://earthobservatory.nasa.gov/images/78732/landsat-shows-land-use-around-portland</a:t>
            </a:r>
            <a:r>
              <a:rPr lang="en-US" dirty="0"/>
              <a:t> (Public Domain)</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477631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There are three main components to our analysis</a:t>
            </a:r>
            <a:r>
              <a:rPr lang="en-US" dirty="0"/>
              <a:t>. First</a:t>
            </a:r>
            <a:r>
              <a:rPr lang="en-US" dirty="0">
                <a:effectLst/>
              </a:rPr>
              <a:t>, </a:t>
            </a:r>
            <a:r>
              <a:rPr lang="en-US" dirty="0"/>
              <a:t>we calculated Portland’s </a:t>
            </a:r>
            <a:r>
              <a:rPr lang="en-US" dirty="0">
                <a:effectLst/>
              </a:rPr>
              <a:t>land surface temperature. </a:t>
            </a:r>
            <a:r>
              <a:rPr lang="en-US" dirty="0"/>
              <a:t>Land </a:t>
            </a:r>
            <a:r>
              <a:rPr lang="en-US" dirty="0">
                <a:effectLst/>
              </a:rPr>
              <a:t>surface temperature</a:t>
            </a:r>
            <a:r>
              <a:rPr lang="en-US" dirty="0"/>
              <a:t> measures how hot </a:t>
            </a:r>
            <a:r>
              <a:rPr lang="en-US" dirty="0">
                <a:effectLst/>
              </a:rPr>
              <a:t>the </a:t>
            </a:r>
            <a:r>
              <a:rPr lang="en-US" dirty="0"/>
              <a:t>ground is rather than </a:t>
            </a:r>
            <a:r>
              <a:rPr lang="en-US" dirty="0">
                <a:effectLst/>
              </a:rPr>
              <a:t>the </a:t>
            </a:r>
            <a:r>
              <a:rPr lang="en-US" dirty="0"/>
              <a:t>air temperature</a:t>
            </a:r>
            <a:r>
              <a:rPr lang="en-US" dirty="0">
                <a:effectLst/>
              </a:rPr>
              <a:t>. </a:t>
            </a:r>
            <a:r>
              <a:rPr lang="en-US" dirty="0"/>
              <a:t>So</a:t>
            </a:r>
            <a:r>
              <a:rPr lang="en-US" dirty="0">
                <a:effectLst/>
              </a:rPr>
              <a:t>, we calculated the </a:t>
            </a:r>
            <a:r>
              <a:rPr lang="en-US" dirty="0"/>
              <a:t>land surface temperature over a 5-year period and used this </a:t>
            </a:r>
            <a:r>
              <a:rPr lang="en-US" dirty="0">
                <a:effectLst/>
              </a:rPr>
              <a:t>to </a:t>
            </a:r>
            <a:r>
              <a:rPr lang="en-US" dirty="0"/>
              <a:t>calculate </a:t>
            </a:r>
            <a:r>
              <a:rPr lang="en-US" dirty="0">
                <a:effectLst/>
              </a:rPr>
              <a:t>the average </a:t>
            </a:r>
            <a:r>
              <a:rPr lang="en-US" dirty="0"/>
              <a:t>temperature of each </a:t>
            </a:r>
            <a:r>
              <a:rPr lang="en-US" dirty="0">
                <a:effectLst/>
              </a:rPr>
              <a:t>census tract </a:t>
            </a:r>
            <a:r>
              <a:rPr lang="en-US" dirty="0"/>
              <a:t>in Portland’s urban growth boundary.  </a:t>
            </a:r>
          </a:p>
          <a:p>
            <a:pPr>
              <a:defRPr/>
            </a:pPr>
            <a:r>
              <a:rPr lang="en-US" dirty="0"/>
              <a:t> </a:t>
            </a:r>
            <a:endParaRPr lang="en-US" dirty="0">
              <a:cs typeface="Calibri"/>
            </a:endParaRPr>
          </a:p>
          <a:p>
            <a:pPr>
              <a:defRPr/>
            </a:pPr>
            <a:r>
              <a:rPr lang="en-US" dirty="0"/>
              <a:t>Next slide</a:t>
            </a:r>
            <a:r>
              <a:rPr lang="en-US" dirty="0">
                <a:effectLst/>
              </a:rPr>
              <a:t>.</a:t>
            </a:r>
            <a:r>
              <a:rPr lang="en-US" dirty="0"/>
              <a:t> </a:t>
            </a:r>
          </a:p>
          <a:p>
            <a:r>
              <a:rPr lang="en-US" dirty="0"/>
              <a:t>--</a:t>
            </a:r>
          </a:p>
          <a:p>
            <a:r>
              <a:rPr lang="en-US" dirty="0"/>
              <a:t>Icons credit: Microsoft Powerpoint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587431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Then, we conducted a Frontline Analysis by creating our own </a:t>
            </a:r>
            <a:r>
              <a:rPr lang="en-US" dirty="0">
                <a:effectLst/>
              </a:rPr>
              <a:t>social vulnerability index specific to urban heat</a:t>
            </a:r>
            <a:r>
              <a:rPr lang="en-US" dirty="0"/>
              <a:t> in Portland.</a:t>
            </a:r>
            <a:r>
              <a:rPr lang="en-US" dirty="0">
                <a:effectLst/>
              </a:rPr>
              <a:t> We selected </a:t>
            </a:r>
            <a:r>
              <a:rPr lang="en-US" dirty="0"/>
              <a:t>relevant </a:t>
            </a:r>
            <a:r>
              <a:rPr lang="en-US" dirty="0">
                <a:effectLst/>
              </a:rPr>
              <a:t>social variables, then performed a </a:t>
            </a:r>
            <a:r>
              <a:rPr lang="en-US" dirty="0"/>
              <a:t>Principal Component Analysis </a:t>
            </a:r>
            <a:r>
              <a:rPr lang="en-US" dirty="0">
                <a:effectLst/>
              </a:rPr>
              <a:t>in R </a:t>
            </a:r>
            <a:r>
              <a:rPr lang="en-US" dirty="0"/>
              <a:t>studio </a:t>
            </a:r>
            <a:r>
              <a:rPr lang="en-US" dirty="0">
                <a:effectLst/>
              </a:rPr>
              <a:t>to </a:t>
            </a:r>
            <a:r>
              <a:rPr lang="en-US" dirty="0"/>
              <a:t>generate </a:t>
            </a:r>
            <a:r>
              <a:rPr lang="en-US" dirty="0">
                <a:effectLst/>
              </a:rPr>
              <a:t>a </a:t>
            </a:r>
            <a:r>
              <a:rPr lang="en-US" dirty="0"/>
              <a:t>vulnerability score that we used to identify Portland’s frontline communities that have the highest potential vulnerability to extreme heat.</a:t>
            </a:r>
          </a:p>
          <a:p>
            <a:endParaRPr lang="en-US" dirty="0">
              <a:cs typeface="Calibri"/>
            </a:endParaRPr>
          </a:p>
          <a:p>
            <a:r>
              <a:rPr lang="en-US" dirty="0">
                <a:cs typeface="Calibri"/>
              </a:rPr>
              <a:t>Next slide.</a:t>
            </a:r>
          </a:p>
          <a:p>
            <a:r>
              <a:rPr lang="en-US" dirty="0"/>
              <a:t>--</a:t>
            </a:r>
            <a:endParaRPr lang="en-US" dirty="0">
              <a:cs typeface="Calibri"/>
            </a:endParaRPr>
          </a:p>
          <a:p>
            <a:r>
              <a:rPr lang="en-US" dirty="0"/>
              <a:t>Icons credit: Microsoft Powerpoint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2860904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Finally, we </a:t>
            </a:r>
            <a:r>
              <a:rPr lang="en-US" dirty="0"/>
              <a:t>analyzed </a:t>
            </a:r>
            <a:r>
              <a:rPr lang="en-US" dirty="0">
                <a:effectLst/>
              </a:rPr>
              <a:t>case studies to quantify </a:t>
            </a:r>
            <a:r>
              <a:rPr lang="en-US" dirty="0"/>
              <a:t>the </a:t>
            </a:r>
            <a:r>
              <a:rPr lang="en-US" dirty="0">
                <a:effectLst/>
              </a:rPr>
              <a:t>impact of </a:t>
            </a:r>
            <a:r>
              <a:rPr lang="en-US" dirty="0"/>
              <a:t>Depave’s </a:t>
            </a:r>
            <a:r>
              <a:rPr lang="en-US" dirty="0">
                <a:effectLst/>
              </a:rPr>
              <a:t>projects</a:t>
            </a:r>
            <a:r>
              <a:rPr lang="en-US" dirty="0"/>
              <a:t> on local heat</a:t>
            </a:r>
            <a:r>
              <a:rPr lang="en-US" dirty="0">
                <a:effectLst/>
              </a:rPr>
              <a:t>. </a:t>
            </a:r>
            <a:r>
              <a:rPr lang="en-US" dirty="0"/>
              <a:t>After selecting 6 sites based on their size and when they were completed, we performed</a:t>
            </a:r>
            <a:r>
              <a:rPr lang="en-US" dirty="0">
                <a:effectLst/>
              </a:rPr>
              <a:t> a temporal analysis </a:t>
            </a:r>
            <a:r>
              <a:rPr lang="en-US" dirty="0"/>
              <a:t>in </a:t>
            </a:r>
            <a:r>
              <a:rPr lang="en-US" dirty="0">
                <a:effectLst/>
              </a:rPr>
              <a:t>Google Earth Engine. </a:t>
            </a:r>
            <a:r>
              <a:rPr lang="en-US" dirty="0"/>
              <a:t>Comparing</a:t>
            </a:r>
            <a:r>
              <a:rPr lang="en-US" dirty="0">
                <a:effectLst/>
              </a:rPr>
              <a:t> the </a:t>
            </a:r>
            <a:r>
              <a:rPr lang="en-US" dirty="0"/>
              <a:t>land surface temperature </a:t>
            </a:r>
            <a:r>
              <a:rPr lang="en-US" dirty="0">
                <a:effectLst/>
              </a:rPr>
              <a:t>before and after </a:t>
            </a:r>
            <a:r>
              <a:rPr lang="en-US" dirty="0"/>
              <a:t>these Depave sites were completed</a:t>
            </a:r>
            <a:r>
              <a:rPr lang="en-US" dirty="0">
                <a:effectLst/>
              </a:rPr>
              <a:t>, we assessed the </a:t>
            </a:r>
            <a:r>
              <a:rPr lang="en-US" dirty="0"/>
              <a:t>temperature </a:t>
            </a:r>
            <a:r>
              <a:rPr lang="en-US" dirty="0">
                <a:effectLst/>
              </a:rPr>
              <a:t>change impact of depaving intervention.</a:t>
            </a:r>
            <a:r>
              <a:rPr lang="en-US" dirty="0"/>
              <a:t> These case studies use Landsat 8 LST LST </a:t>
            </a:r>
            <a:r>
              <a:rPr lang="en-US"/>
              <a:t>data to </a:t>
            </a:r>
            <a:r>
              <a:rPr lang="en-US" dirty="0"/>
              <a:t>capture before and after changes on specific sites, which widens our data window to 2013 </a:t>
            </a:r>
            <a:r>
              <a:rPr lang="en-US"/>
              <a:t>to 2022.</a:t>
            </a:r>
            <a:endParaRPr lang="en-US" dirty="0"/>
          </a:p>
          <a:p>
            <a:pPr>
              <a:defRPr/>
            </a:pPr>
            <a:r>
              <a:rPr lang="en-US" dirty="0"/>
              <a:t> </a:t>
            </a:r>
            <a:endParaRPr lang="en-US" dirty="0">
              <a:cs typeface="Calibri"/>
            </a:endParaRPr>
          </a:p>
          <a:p>
            <a:pPr>
              <a:defRPr/>
            </a:pPr>
            <a:r>
              <a:rPr lang="en-US" dirty="0"/>
              <a:t>Next slide</a:t>
            </a:r>
            <a:r>
              <a:rPr lang="en-US" dirty="0">
                <a:effectLst/>
              </a:rPr>
              <a:t>.</a:t>
            </a:r>
            <a:r>
              <a:rPr lang="en-US" dirty="0"/>
              <a:t> </a:t>
            </a:r>
            <a:endParaRPr lang="en-US" dirty="0">
              <a:cs typeface="Calibri"/>
            </a:endParaRPr>
          </a:p>
          <a:p>
            <a:r>
              <a:rPr lang="en-US" dirty="0"/>
              <a:t>--</a:t>
            </a:r>
          </a:p>
          <a:p>
            <a:r>
              <a:rPr lang="en-US" dirty="0"/>
              <a:t>Icons credit: Microsoft Powerpoint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4079871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is </a:t>
            </a:r>
            <a:r>
              <a:rPr lang="en-US" dirty="0">
                <a:effectLst/>
              </a:rPr>
              <a:t>the </a:t>
            </a:r>
            <a:r>
              <a:rPr lang="en-US" dirty="0"/>
              <a:t>result </a:t>
            </a:r>
            <a:r>
              <a:rPr lang="en-US" dirty="0">
                <a:effectLst/>
              </a:rPr>
              <a:t>of our LST from 2018 to 2022. </a:t>
            </a:r>
            <a:r>
              <a:rPr lang="en-US" dirty="0"/>
              <a:t>The hottest </a:t>
            </a:r>
            <a:r>
              <a:rPr lang="en-US" dirty="0">
                <a:effectLst/>
              </a:rPr>
              <a:t>areas are indicated in red, </a:t>
            </a:r>
            <a:r>
              <a:rPr lang="en-US" dirty="0"/>
              <a:t>while cooler </a:t>
            </a:r>
            <a:r>
              <a:rPr lang="en-US" dirty="0">
                <a:effectLst/>
              </a:rPr>
              <a:t>areas are in blue and white</a:t>
            </a:r>
            <a:r>
              <a:rPr lang="en-US" dirty="0"/>
              <a:t>. The hottest areas appear to be around the urban core</a:t>
            </a:r>
            <a:r>
              <a:rPr lang="en-US" dirty="0">
                <a:effectLst/>
              </a:rPr>
              <a:t>, and </a:t>
            </a:r>
            <a:r>
              <a:rPr lang="en-US" dirty="0"/>
              <a:t>particularly in </a:t>
            </a:r>
            <a:r>
              <a:rPr lang="en-US" dirty="0">
                <a:effectLst/>
              </a:rPr>
              <a:t>the </a:t>
            </a:r>
            <a:r>
              <a:rPr lang="en-US" dirty="0"/>
              <a:t>north and far west </a:t>
            </a:r>
            <a:r>
              <a:rPr lang="en-US" dirty="0">
                <a:effectLst/>
              </a:rPr>
              <a:t>of the </a:t>
            </a:r>
            <a:r>
              <a:rPr lang="en-US" dirty="0"/>
              <a:t>urban growth boundary</a:t>
            </a:r>
            <a:r>
              <a:rPr lang="en-US" dirty="0">
                <a:effectLst/>
              </a:rPr>
              <a:t>. The large patch of white in the center of the study area is a protected forest, and therefore experiences </a:t>
            </a:r>
            <a:r>
              <a:rPr lang="en-US" dirty="0"/>
              <a:t>much </a:t>
            </a:r>
            <a:r>
              <a:rPr lang="en-US" dirty="0">
                <a:effectLst/>
              </a:rPr>
              <a:t>cooler land surface temperature</a:t>
            </a:r>
            <a:r>
              <a:rPr lang="en-US" dirty="0"/>
              <a:t>. </a:t>
            </a:r>
          </a:p>
          <a:p>
            <a:pPr>
              <a:defRPr/>
            </a:pPr>
            <a:r>
              <a:rPr lang="en-US" dirty="0"/>
              <a:t> </a:t>
            </a:r>
            <a:endParaRPr lang="en-US" dirty="0">
              <a:cs typeface="Calibri"/>
            </a:endParaRPr>
          </a:p>
          <a:p>
            <a:pPr>
              <a:defRPr/>
            </a:pPr>
            <a:r>
              <a:rPr lang="en-US" dirty="0"/>
              <a:t>Next slide</a:t>
            </a:r>
            <a:r>
              <a:rPr lang="en-US" dirty="0">
                <a:effectLst/>
              </a:rPr>
              <a:t>.</a:t>
            </a:r>
            <a:r>
              <a:rPr lang="en-US" dirty="0"/>
              <a:t>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Basemap Credits: Oregon Metro, Oregon State Parks, State of Oregon GEO, Esri, HERE, Garmin, SafeGraph, FAO, METI/NASA, USGS, Bureau of Land Management, EPA, NPS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3398340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This map further breaks down the results of our LST by </a:t>
            </a:r>
            <a:r>
              <a:rPr lang="en-US" dirty="0"/>
              <a:t>taking the average land surface temperature of all pixels within each </a:t>
            </a:r>
            <a:r>
              <a:rPr lang="en-US" dirty="0">
                <a:effectLst/>
              </a:rPr>
              <a:t>census tract</a:t>
            </a:r>
            <a:r>
              <a:rPr lang="en-US" dirty="0"/>
              <a:t>, identifying</a:t>
            </a:r>
            <a:r>
              <a:rPr lang="en-US" dirty="0">
                <a:effectLst/>
              </a:rPr>
              <a:t> which neighborhoods are particularly subject to extreme heat.</a:t>
            </a:r>
            <a:r>
              <a:rPr lang="en-US" dirty="0"/>
              <a:t> </a:t>
            </a:r>
          </a:p>
          <a:p>
            <a:pPr>
              <a:defRPr/>
            </a:pPr>
            <a:r>
              <a:rPr lang="en-US" dirty="0"/>
              <a:t> </a:t>
            </a:r>
            <a:endParaRPr lang="en-US" dirty="0">
              <a:cs typeface="Calibri"/>
            </a:endParaRPr>
          </a:p>
          <a:p>
            <a:pPr>
              <a:defRPr/>
            </a:pPr>
            <a:r>
              <a:rPr lang="en-US" dirty="0"/>
              <a:t>Next slide</a:t>
            </a:r>
            <a:r>
              <a:rPr lang="en-US" dirty="0">
                <a:effectLst/>
              </a:rPr>
              <a:t>.</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251738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conversation with our project partners, we decided to refer to the social vulnerability index that our team created as a frontline analysis. As a research project working alongside Depave, it was critical for us to be intentional with the language we used to represent these communities. The term vulnerability can have a negative and victimizing connotation when placed upon communities at the forefront of environmental justice, so Depave identified the term "frontline communities" to appropriately describe the areas with the highest potential vulnerability to extreme heat. With this, we hope to acknowledge the intersectionality of vulnerability and climate change experiences, as well as highlight the resiliency of these frontline communities. Our decision to use this language not only demonstrates the importance of having meaningful conversations with the communities that we work with, but also, we hope that this will encourage more thought to be put into contexts that may be associated with words that have become normalized within scientific literature, recognizing the historic underrepresentation of diverse voices in science.</a:t>
            </a:r>
          </a:p>
          <a:p>
            <a:endParaRPr lang="en-US" dirty="0">
              <a:cs typeface="Calibri"/>
            </a:endParaRPr>
          </a:p>
          <a:p>
            <a:r>
              <a:rPr lang="en-US" dirty="0">
                <a:cs typeface="Calibri"/>
              </a:rPr>
              <a:t>Next slide.</a:t>
            </a:r>
          </a:p>
          <a:p>
            <a:r>
              <a:rPr lang="en-US" dirty="0">
                <a:cs typeface="Calibri"/>
              </a:rPr>
              <a:t>--</a:t>
            </a:r>
          </a:p>
          <a:p>
            <a:r>
              <a:rPr lang="en-US" dirty="0">
                <a:cs typeface="Calibri"/>
              </a:rPr>
              <a:t>Icon credit: Microsoft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3603985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For this frontline analysis, </a:t>
            </a:r>
            <a:r>
              <a:rPr lang="en-US" dirty="0">
                <a:effectLst/>
              </a:rPr>
              <a:t>our </a:t>
            </a:r>
            <a:r>
              <a:rPr lang="en-US" dirty="0"/>
              <a:t>Principal Component Analysis generated 4 subcomponents: racial demographics, socioeconomic profiles, housing characteristics, and aging and health factors</a:t>
            </a:r>
            <a:r>
              <a:rPr lang="en-US" dirty="0">
                <a:effectLst/>
              </a:rPr>
              <a:t>. </a:t>
            </a:r>
            <a:r>
              <a:rPr lang="en-US" dirty="0"/>
              <a:t>These </a:t>
            </a:r>
            <a:r>
              <a:rPr lang="en-US" dirty="0">
                <a:effectLst/>
              </a:rPr>
              <a:t>four components were then summed to calculate the final composite social vulnerability score.</a:t>
            </a:r>
            <a:endParaRPr lang="en-US" dirty="0"/>
          </a:p>
          <a:p>
            <a:pPr>
              <a:defRPr/>
            </a:pPr>
            <a:r>
              <a:rPr lang="en-US" dirty="0"/>
              <a:t> </a:t>
            </a:r>
            <a:endParaRPr lang="en-US" dirty="0">
              <a:cs typeface="Calibri"/>
            </a:endParaRPr>
          </a:p>
          <a:p>
            <a:r>
              <a:rPr lang="en-US" dirty="0"/>
              <a:t>Next slide.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2076103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map shows </a:t>
            </a:r>
            <a:r>
              <a:rPr lang="en-US" dirty="0">
                <a:effectLst/>
              </a:rPr>
              <a:t>the </a:t>
            </a:r>
            <a:r>
              <a:rPr lang="en-US" dirty="0"/>
              <a:t>vulnerability score for each census tract based on the sum of the previous 4 subcomponents</a:t>
            </a:r>
            <a:r>
              <a:rPr lang="en-US" dirty="0">
                <a:effectLst/>
              </a:rPr>
              <a:t>. </a:t>
            </a:r>
            <a:r>
              <a:rPr lang="en-US" dirty="0"/>
              <a:t>With this, we identified the areas in eastern Portland as having a higher potential vulnerability to</a:t>
            </a:r>
            <a:r>
              <a:rPr lang="en-US" dirty="0">
                <a:effectLst/>
              </a:rPr>
              <a:t> extreme heat events.</a:t>
            </a:r>
            <a:endParaRPr lang="en-US" dirty="0"/>
          </a:p>
          <a:p>
            <a:pPr>
              <a:defRPr/>
            </a:pPr>
            <a:r>
              <a:rPr lang="en-US" dirty="0"/>
              <a:t> </a:t>
            </a:r>
            <a:endParaRPr lang="en-US" dirty="0">
              <a:cs typeface="Calibri"/>
            </a:endParaRPr>
          </a:p>
          <a:p>
            <a:r>
              <a:rPr lang="en-US" dirty="0"/>
              <a:t>Next slide.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86880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My name is ____, and I am joined by my teammates: [unmute and say names]. Over the past ten weeks, our team has worked toward quantifying and visualizing urban heat island and compounding vulnerabilities in Portland, Oregon to understand and support community depaving initiatives.</a:t>
            </a:r>
            <a:r>
              <a:rPr lang="en-US" dirty="0"/>
              <a:t> </a:t>
            </a:r>
          </a:p>
          <a:p>
            <a:pPr>
              <a:defRPr/>
            </a:pPr>
            <a:endParaRPr lang="en-US" dirty="0">
              <a:cs typeface="Calibri"/>
            </a:endParaRPr>
          </a:p>
          <a:p>
            <a:r>
              <a:rPr lang="en-US" dirty="0">
                <a:cs typeface="Calibri"/>
              </a:rPr>
              <a:t>Next slide.</a:t>
            </a:r>
          </a:p>
          <a:p>
            <a:endParaRPr lang="en-US" dirty="0">
              <a:cs typeface="Calibri"/>
            </a:endParaRPr>
          </a:p>
          <a:p>
            <a:r>
              <a:rPr lang="en-US" dirty="0">
                <a:cs typeface="Calibri"/>
              </a:rPr>
              <a:t>--</a:t>
            </a:r>
          </a:p>
          <a:p>
            <a:r>
              <a:rPr lang="en-US" dirty="0">
                <a:cs typeface="Calibri"/>
              </a:rPr>
              <a:t>Image credits: Portland Urban team</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2380569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then combined our land surface temperature and Frontline Analysis </a:t>
            </a:r>
            <a:r>
              <a:rPr lang="en-US" dirty="0">
                <a:effectLst/>
              </a:rPr>
              <a:t>to identify </a:t>
            </a:r>
            <a:r>
              <a:rPr lang="en-US" dirty="0"/>
              <a:t>Portland’s frontline communities that </a:t>
            </a:r>
            <a:r>
              <a:rPr lang="en-US" dirty="0">
                <a:effectLst/>
              </a:rPr>
              <a:t>are </a:t>
            </a:r>
            <a:r>
              <a:rPr lang="en-US" dirty="0"/>
              <a:t>at the intersection of experiencing high social vulnerability </a:t>
            </a:r>
            <a:r>
              <a:rPr lang="en-US" dirty="0">
                <a:effectLst/>
              </a:rPr>
              <a:t>and extreme heat</a:t>
            </a:r>
            <a:r>
              <a:rPr lang="en-US" dirty="0"/>
              <a:t>. The vertical axis is our vulnerability score from the frontline analysis, with white to blue indicating low</a:t>
            </a:r>
            <a:r>
              <a:rPr lang="en-US" dirty="0">
                <a:effectLst/>
              </a:rPr>
              <a:t> to high vulnerability. The </a:t>
            </a:r>
            <a:r>
              <a:rPr lang="en-US" dirty="0"/>
              <a:t>horizontal axis is our heat variable, showing white to </a:t>
            </a:r>
            <a:r>
              <a:rPr lang="en-US" dirty="0">
                <a:effectLst/>
              </a:rPr>
              <a:t>red </a:t>
            </a:r>
            <a:r>
              <a:rPr lang="en-US" dirty="0"/>
              <a:t>as</a:t>
            </a:r>
            <a:r>
              <a:rPr lang="en-US" dirty="0">
                <a:effectLst/>
              </a:rPr>
              <a:t> </a:t>
            </a:r>
            <a:r>
              <a:rPr lang="en-US" dirty="0"/>
              <a:t>low to high </a:t>
            </a:r>
            <a:r>
              <a:rPr lang="en-US" dirty="0">
                <a:effectLst/>
              </a:rPr>
              <a:t>land surface temperature.</a:t>
            </a:r>
            <a:r>
              <a:rPr lang="en-US" dirty="0"/>
              <a:t> </a:t>
            </a:r>
            <a:endParaRPr lang="en-US" dirty="0">
              <a:effectLst/>
            </a:endParaRPr>
          </a:p>
          <a:p>
            <a:pPr>
              <a:defRPr/>
            </a:pPr>
            <a:endParaRPr lang="en-US" dirty="0">
              <a:cs typeface="Calibri"/>
            </a:endParaRPr>
          </a:p>
          <a:p>
            <a:pPr>
              <a:defRPr/>
            </a:pPr>
            <a:r>
              <a:rPr lang="en-US" dirty="0">
                <a:cs typeface="Calibri"/>
              </a:rPr>
              <a:t>Next slide.</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3361086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a:t>
            </a:r>
            <a:r>
              <a:rPr lang="en-US" dirty="0">
                <a:effectLst/>
              </a:rPr>
              <a:t>lighter region in the center of the </a:t>
            </a:r>
            <a:r>
              <a:rPr lang="en-US" dirty="0"/>
              <a:t>city indicates </a:t>
            </a:r>
            <a:r>
              <a:rPr lang="en-US" dirty="0">
                <a:effectLst/>
              </a:rPr>
              <a:t>less presence of social vulnerability and lower surface temperatures.</a:t>
            </a:r>
            <a:r>
              <a:rPr lang="en-US" dirty="0"/>
              <a:t> </a:t>
            </a:r>
          </a:p>
          <a:p>
            <a:pPr>
              <a:defRPr/>
            </a:pPr>
            <a:r>
              <a:rPr lang="en-US" dirty="0"/>
              <a:t> </a:t>
            </a:r>
            <a:endParaRPr lang="en-US" dirty="0">
              <a:cs typeface="Calibri"/>
            </a:endParaRPr>
          </a:p>
          <a:p>
            <a:r>
              <a:rPr lang="en-US" dirty="0"/>
              <a:t>Next slide. </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2476568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dark purple indicates Portland’s frontline communities, feeling the brunt of climate change impacts and adapting to extreme heat. These areas experience both high </a:t>
            </a:r>
            <a:r>
              <a:rPr lang="en-US" dirty="0">
                <a:effectLst/>
              </a:rPr>
              <a:t>vulnerability and </a:t>
            </a:r>
            <a:r>
              <a:rPr lang="en-US" dirty="0"/>
              <a:t>high land </a:t>
            </a:r>
            <a:r>
              <a:rPr lang="en-US" dirty="0">
                <a:effectLst/>
              </a:rPr>
              <a:t>surface temperatures</a:t>
            </a:r>
            <a:r>
              <a:rPr lang="en-US" dirty="0"/>
              <a:t>, underscored and influenced by historic disenfranchisement and contemporary environmental justice issues</a:t>
            </a:r>
            <a:r>
              <a:rPr lang="en-US" dirty="0">
                <a:effectLst/>
              </a:rPr>
              <a:t>.</a:t>
            </a:r>
            <a:endParaRPr lang="en-US" dirty="0"/>
          </a:p>
          <a:p>
            <a:pPr>
              <a:defRPr/>
            </a:pPr>
            <a:r>
              <a:rPr lang="en-US" dirty="0"/>
              <a:t> </a:t>
            </a:r>
            <a:endParaRPr lang="en-US" dirty="0">
              <a:cs typeface="Calibri"/>
            </a:endParaRPr>
          </a:p>
          <a:p>
            <a:r>
              <a:rPr lang="en-US" dirty="0"/>
              <a:t>Next slide.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211310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Further</a:t>
            </a:r>
            <a:r>
              <a:rPr lang="en-US" dirty="0">
                <a:effectLst/>
              </a:rPr>
              <a:t>, to </a:t>
            </a:r>
            <a:r>
              <a:rPr lang="en-US" dirty="0"/>
              <a:t>investigate </a:t>
            </a:r>
            <a:r>
              <a:rPr lang="en-US" dirty="0">
                <a:effectLst/>
              </a:rPr>
              <a:t>the relationship between contemporary urban heat and historic redlining practices, we found that neighborhoods rated </a:t>
            </a:r>
            <a:r>
              <a:rPr lang="en-US" dirty="0"/>
              <a:t>as </a:t>
            </a:r>
            <a:r>
              <a:rPr lang="en-US" dirty="0">
                <a:effectLst/>
              </a:rPr>
              <a:t>“green” in the 1938 HOLC </a:t>
            </a:r>
            <a:r>
              <a:rPr lang="en-US" dirty="0"/>
              <a:t>policy experience substantially </a:t>
            </a:r>
            <a:r>
              <a:rPr lang="en-US" dirty="0">
                <a:effectLst/>
              </a:rPr>
              <a:t>less heat than historically redlined areas. </a:t>
            </a:r>
            <a:endParaRPr lang="en-US" dirty="0"/>
          </a:p>
          <a:p>
            <a:r>
              <a:rPr lang="en-US" dirty="0"/>
              <a:t> </a:t>
            </a:r>
            <a:endParaRPr lang="en-US" dirty="0">
              <a:cs typeface="Calibri"/>
            </a:endParaRPr>
          </a:p>
          <a:p>
            <a:r>
              <a:rPr lang="en-US" dirty="0"/>
              <a:t>Next slide. </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1865827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For our final analysis, these are </a:t>
            </a:r>
            <a:r>
              <a:rPr lang="en-US" dirty="0">
                <a:effectLst/>
              </a:rPr>
              <a:t>the six sites</a:t>
            </a:r>
            <a:r>
              <a:rPr lang="en-US" dirty="0"/>
              <a:t> we chose for our case study </a:t>
            </a:r>
            <a:r>
              <a:rPr lang="en-US" dirty="0">
                <a:effectLst/>
              </a:rPr>
              <a:t>temporal analysis</a:t>
            </a:r>
            <a:r>
              <a:rPr lang="en-US" dirty="0"/>
              <a:t>. For</a:t>
            </a:r>
            <a:r>
              <a:rPr lang="en-US" dirty="0">
                <a:effectLst/>
              </a:rPr>
              <a:t> the </a:t>
            </a:r>
            <a:r>
              <a:rPr lang="en-US" dirty="0"/>
              <a:t>sake </a:t>
            </a:r>
            <a:r>
              <a:rPr lang="en-US" dirty="0">
                <a:effectLst/>
              </a:rPr>
              <a:t>of </a:t>
            </a:r>
            <a:r>
              <a:rPr lang="en-US" dirty="0"/>
              <a:t>time, we will be highlighting </a:t>
            </a:r>
            <a:r>
              <a:rPr lang="en-US" dirty="0">
                <a:effectLst/>
              </a:rPr>
              <a:t>one case </a:t>
            </a:r>
            <a:r>
              <a:rPr lang="en-US" dirty="0"/>
              <a:t>study site in this presentation</a:t>
            </a:r>
            <a:r>
              <a:rPr lang="en-US" dirty="0">
                <a:effectLst/>
              </a:rPr>
              <a:t>.</a:t>
            </a:r>
            <a:endParaRPr lang="en-US" dirty="0"/>
          </a:p>
          <a:p>
            <a:r>
              <a:rPr lang="en-US" dirty="0"/>
              <a:t> </a:t>
            </a:r>
            <a:endParaRPr lang="en-US" dirty="0">
              <a:cs typeface="Calibri"/>
            </a:endParaRPr>
          </a:p>
          <a:p>
            <a:r>
              <a:rPr lang="en-US" dirty="0"/>
              <a:t>Next slide. </a:t>
            </a:r>
            <a:endParaRPr lang="en-US" dirty="0">
              <a:cs typeface="Calibri"/>
            </a:endParaRPr>
          </a:p>
          <a:p>
            <a:r>
              <a:rPr lang="en-US" dirty="0"/>
              <a:t>--</a:t>
            </a:r>
            <a:endParaRPr lang="en-US" dirty="0">
              <a:cs typeface="Calibri"/>
            </a:endParaRPr>
          </a:p>
          <a:p>
            <a:r>
              <a:rPr lang="en-US" dirty="0"/>
              <a:t>Basemap Credits: Oregon Metro, Oregon State Parks, State of Oregon GEO, Esri, HERE, Garmin, SafeGraph, FAO, METI/NASA, USGS, Bureau of Land Management, EPA, NPS</a:t>
            </a:r>
          </a:p>
          <a:p>
            <a:r>
              <a:rPr lang="en-US" dirty="0">
                <a:cs typeface="Calibri"/>
              </a:rPr>
              <a:t>Icon credit: Microsoft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4063744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Powell Butte elementary school is located in eastern Portland. In 2019, Depave uprooted 7400 sqft </a:t>
            </a:r>
            <a:r>
              <a:rPr lang="en-US" dirty="0">
                <a:effectLst/>
              </a:rPr>
              <a:t>of </a:t>
            </a:r>
            <a:r>
              <a:rPr lang="en-US" dirty="0"/>
              <a:t>pavement. In our before </a:t>
            </a:r>
            <a:r>
              <a:rPr lang="en-US" dirty="0">
                <a:effectLst/>
              </a:rPr>
              <a:t>and </a:t>
            </a:r>
            <a:r>
              <a:rPr lang="en-US" dirty="0"/>
              <a:t>after analysis of the </a:t>
            </a:r>
            <a:r>
              <a:rPr lang="en-US" dirty="0">
                <a:effectLst/>
              </a:rPr>
              <a:t>site</a:t>
            </a:r>
            <a:r>
              <a:rPr lang="en-US" dirty="0"/>
              <a:t>, we found that</a:t>
            </a:r>
            <a:r>
              <a:rPr lang="en-US" dirty="0">
                <a:effectLst/>
              </a:rPr>
              <a:t> Powell Butte </a:t>
            </a:r>
            <a:r>
              <a:rPr lang="en-US" dirty="0"/>
              <a:t>experienced the largest change in mean land surface temperature, with a 2º temperature decrease, and </a:t>
            </a:r>
            <a:r>
              <a:rPr lang="en-US" dirty="0">
                <a:effectLst/>
              </a:rPr>
              <a:t>a </a:t>
            </a:r>
            <a:r>
              <a:rPr lang="en-US" dirty="0"/>
              <a:t>5º change after normalization with the average land surface temperature </a:t>
            </a:r>
            <a:r>
              <a:rPr lang="en-US" dirty="0">
                <a:effectLst/>
              </a:rPr>
              <a:t>of </a:t>
            </a:r>
            <a:r>
              <a:rPr lang="en-US" dirty="0"/>
              <a:t>the entire city </a:t>
            </a:r>
            <a:r>
              <a:rPr lang="en-US" dirty="0">
                <a:effectLst/>
              </a:rPr>
              <a:t>of </a:t>
            </a:r>
            <a:r>
              <a:rPr lang="en-US" dirty="0"/>
              <a:t>Portland. </a:t>
            </a:r>
          </a:p>
          <a:p>
            <a:pPr>
              <a:defRPr/>
            </a:pPr>
            <a:r>
              <a:rPr lang="en-US" dirty="0"/>
              <a:t> </a:t>
            </a:r>
            <a:endParaRPr lang="en-US" dirty="0">
              <a:cs typeface="Calibri"/>
            </a:endParaRPr>
          </a:p>
          <a:p>
            <a:pPr>
              <a:defRPr/>
            </a:pPr>
            <a:r>
              <a:rPr lang="en-US" dirty="0"/>
              <a:t>In our case study analysis, most sites exhibited decreases in average land surface temperature after depaving. Also, it demonstrated that small-scale urban heat interventions can be identified using Earth observing technology.  </a:t>
            </a:r>
            <a:endParaRPr lang="en-US" dirty="0">
              <a:cs typeface="Calibri"/>
            </a:endParaRPr>
          </a:p>
          <a:p>
            <a:pPr>
              <a:defRPr/>
            </a:pPr>
            <a:r>
              <a:rPr lang="en-US" dirty="0"/>
              <a:t> </a:t>
            </a:r>
            <a:endParaRPr lang="en-US" dirty="0">
              <a:cs typeface="Calibri"/>
            </a:endParaRPr>
          </a:p>
          <a:p>
            <a:pPr>
              <a:defRPr/>
            </a:pPr>
            <a:r>
              <a:rPr lang="en-US" dirty="0"/>
              <a:t>Next slide</a:t>
            </a:r>
            <a:r>
              <a:rPr lang="en-US" dirty="0">
                <a:effectLst/>
              </a:rPr>
              <a:t>.</a:t>
            </a:r>
            <a:r>
              <a:rPr lang="en-US" dirty="0"/>
              <a:t> </a:t>
            </a:r>
            <a:endParaRPr lang="en-US" dirty="0">
              <a:cs typeface="Calibri"/>
            </a:endParaRPr>
          </a:p>
          <a:p>
            <a:endParaRPr lang="en-US" dirty="0">
              <a:cs typeface="Calibri"/>
            </a:endParaRPr>
          </a:p>
          <a:p>
            <a:r>
              <a:rPr lang="en-US" dirty="0">
                <a:cs typeface="Calibri"/>
              </a:rPr>
              <a:t>--</a:t>
            </a:r>
          </a:p>
          <a:p>
            <a:r>
              <a:rPr lang="en-US" dirty="0">
                <a:cs typeface="Calibri"/>
              </a:rPr>
              <a:t>Aerial image credit: ESRI Satellite Basemap</a:t>
            </a:r>
          </a:p>
          <a:p>
            <a:r>
              <a:rPr lang="en-US" dirty="0">
                <a:cs typeface="Calibri"/>
              </a:rPr>
              <a:t>Site image credit: Depave (permission to use)</a:t>
            </a:r>
          </a:p>
          <a:p>
            <a:r>
              <a:rPr lang="en-US" dirty="0">
                <a:cs typeface="Calibri"/>
              </a:rPr>
              <a:t>Thermometer image credit: NASA DEVELOP VEJ Portland Urban Team</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2183677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Overall, one of the largest limitations of our study was the spatial and temporal resolution of the </a:t>
            </a:r>
            <a:r>
              <a:rPr lang="en-US" dirty="0"/>
              <a:t>Landsat </a:t>
            </a:r>
            <a:r>
              <a:rPr lang="en-US" dirty="0">
                <a:effectLst/>
              </a:rPr>
              <a:t>8 TIRS data. The Landsat </a:t>
            </a:r>
            <a:r>
              <a:rPr lang="en-US" dirty="0"/>
              <a:t>8 thermal band has a spatial resolution </a:t>
            </a:r>
            <a:r>
              <a:rPr lang="en-US" dirty="0">
                <a:effectLst/>
              </a:rPr>
              <a:t>of 100</a:t>
            </a:r>
            <a:r>
              <a:rPr lang="en-US" dirty="0"/>
              <a:t>m pixels, and </a:t>
            </a:r>
            <a:r>
              <a:rPr lang="en-US" dirty="0">
                <a:effectLst/>
              </a:rPr>
              <a:t>most Depave sites </a:t>
            </a:r>
            <a:r>
              <a:rPr lang="en-US" dirty="0"/>
              <a:t>make </a:t>
            </a:r>
            <a:r>
              <a:rPr lang="en-US" dirty="0">
                <a:effectLst/>
              </a:rPr>
              <a:t>up only a portion of a pixel</a:t>
            </a:r>
            <a:r>
              <a:rPr lang="en-US" dirty="0"/>
              <a:t>. This </a:t>
            </a:r>
            <a:r>
              <a:rPr lang="en-US" dirty="0">
                <a:effectLst/>
              </a:rPr>
              <a:t>resolution poses a large limitation to accurately capturing site impacts to LST. Additionally, since a number of sites were implemented before 2008, Landsat 8 </a:t>
            </a:r>
            <a:r>
              <a:rPr lang="en-US" dirty="0"/>
              <a:t>with its launch in 2013 </a:t>
            </a:r>
            <a:r>
              <a:rPr lang="en-US" dirty="0">
                <a:effectLst/>
              </a:rPr>
              <a:t>cannot capture the before and after impacts </a:t>
            </a:r>
            <a:r>
              <a:rPr lang="en-US" dirty="0"/>
              <a:t>all past projects</a:t>
            </a:r>
            <a:r>
              <a:rPr lang="en-US" dirty="0">
                <a:effectLst/>
              </a:rPr>
              <a:t>. </a:t>
            </a:r>
            <a:r>
              <a:rPr lang="en-US" dirty="0"/>
              <a:t>Further</a:t>
            </a:r>
            <a:r>
              <a:rPr lang="en-US" dirty="0">
                <a:effectLst/>
              </a:rPr>
              <a:t>, limitations to our social vulnerability </a:t>
            </a:r>
            <a:r>
              <a:rPr lang="en-US" dirty="0"/>
              <a:t>index included access to data</a:t>
            </a:r>
            <a:r>
              <a:rPr lang="en-US" dirty="0">
                <a:effectLst/>
              </a:rPr>
              <a:t>. Our project was only 10 weeks, and that limited our ability to interact with communities on the ground and understand neighborhood level experiences. Furthermore, we were limited by a lack of data regarding factors like access to air conditioning or cooling centers, which would be pertinent to our heat-related analysis. Overall, our study lacked a more mixed-methods approach that would have considered the community-level impact that urban heat has on neighborhoods across Portland</a:t>
            </a:r>
            <a:r>
              <a:rPr lang="en-US" dirty="0"/>
              <a:t>.  </a:t>
            </a:r>
          </a:p>
          <a:p>
            <a:r>
              <a:rPr lang="en-US" dirty="0"/>
              <a:t> </a:t>
            </a:r>
            <a:endParaRPr lang="en-US" dirty="0">
              <a:cs typeface="Calibri"/>
            </a:endParaRPr>
          </a:p>
          <a:p>
            <a:pPr>
              <a:lnSpc>
                <a:spcPct val="114999"/>
              </a:lnSpc>
              <a:spcAft>
                <a:spcPts val="800"/>
              </a:spcAft>
            </a:pPr>
            <a:r>
              <a:rPr lang="en-US" dirty="0"/>
              <a:t>Next slide</a:t>
            </a:r>
            <a:r>
              <a:rPr lang="en-US" dirty="0">
                <a:effectLst/>
              </a:rPr>
              <a:t>.</a:t>
            </a:r>
            <a:r>
              <a:rPr lang="en-US" dirty="0"/>
              <a:t> </a:t>
            </a:r>
            <a:endParaRPr lang="en-US" dirty="0">
              <a:cs typeface="Calibri"/>
            </a:endParaRPr>
          </a:p>
          <a:p>
            <a:pPr marL="0" marR="0">
              <a:lnSpc>
                <a:spcPct val="115000"/>
              </a:lnSpc>
              <a:spcBef>
                <a:spcPts val="0"/>
              </a:spcBef>
              <a:spcAft>
                <a:spcPts val="800"/>
              </a:spcAft>
            </a:pPr>
            <a:r>
              <a:rPr lang="en-US" sz="1800" dirty="0">
                <a:effectLst/>
                <a:latin typeface="Calibri"/>
                <a:ea typeface="Calibri" panose="020F0502020204030204" pitchFamily="34" charset="0"/>
                <a:cs typeface="Calibri"/>
              </a:rPr>
              <a:t>--</a:t>
            </a:r>
          </a:p>
          <a:p>
            <a:pPr marL="0" marR="0">
              <a:lnSpc>
                <a:spcPct val="115000"/>
              </a:lnSpc>
              <a:spcBef>
                <a:spcPts val="0"/>
              </a:spcBef>
              <a:spcAft>
                <a:spcPts val="800"/>
              </a:spcAft>
            </a:pPr>
            <a:r>
              <a:rPr lang="en-US" sz="1800" dirty="0">
                <a:effectLst/>
                <a:latin typeface="Calibri"/>
                <a:ea typeface="Calibri" panose="020F0502020204030204" pitchFamily="34" charset="0"/>
                <a:cs typeface="Calibri"/>
              </a:rPr>
              <a:t>Icon Credit: Microsoft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3476831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Using remotely sensed imagery from Landsat 8 and US Census data, this project illustrates the city-wide importance of community depaving and the integration of greenspace to mitigate urban heat island. Through evaluation of land surface temperature from 2013 to 2022 before and after community depavement, we show that Depave’s community-driven efforts in concrete removal and greenspace integration can decrease urban heat. Specifically, we show clear decreases in LST at case studies before and after project implementation for Depave’s work on sites at Powell Butte Elementary, M&amp;M Market, Our Just Future, and Boise-Eliot Elementary. Through the assessment of social vulnerability and bivariate heat and socio-demographic analysis, we illustrate the importance of considering compounding social and environmental impacts when considering the implications of urban heat in communities. Using publicly available data including remotely sensed imagery is a strong method to uplift Depave’s community work and provide quantifiable backing for their important community work.  </a:t>
            </a:r>
          </a:p>
          <a:p>
            <a:pPr>
              <a:defRPr/>
            </a:pPr>
            <a:r>
              <a:rPr lang="en-US" dirty="0"/>
              <a:t> </a:t>
            </a:r>
            <a:endParaRPr lang="en-US" dirty="0">
              <a:cs typeface="Calibri"/>
            </a:endParaRPr>
          </a:p>
          <a:p>
            <a:pPr>
              <a:defRPr/>
            </a:pPr>
            <a:r>
              <a:rPr lang="en-US" dirty="0"/>
              <a:t>Next slide.</a:t>
            </a:r>
          </a:p>
          <a:p>
            <a:pPr>
              <a:lnSpc>
                <a:spcPct val="114999"/>
              </a:lnSpc>
              <a:spcAft>
                <a:spcPts val="800"/>
              </a:spcAft>
              <a:defRPr/>
            </a:pPr>
            <a:r>
              <a:rPr lang="en-US" dirty="0"/>
              <a:t>--</a:t>
            </a:r>
          </a:p>
          <a:p>
            <a:pPr>
              <a:lnSpc>
                <a:spcPct val="114999"/>
              </a:lnSpc>
              <a:spcAft>
                <a:spcPts val="800"/>
              </a:spcAft>
              <a:defRPr/>
            </a:pPr>
            <a:r>
              <a:rPr lang="en-US" dirty="0"/>
              <a:t>Icon Credit: Microsoft Powerpoint</a:t>
            </a: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4060869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limitations of </a:t>
            </a:r>
            <a:r>
              <a:rPr lang="en-US" dirty="0">
                <a:effectLst/>
              </a:rPr>
              <a:t>this project</a:t>
            </a:r>
            <a:r>
              <a:rPr lang="en-US" dirty="0"/>
              <a:t>, next steps</a:t>
            </a:r>
            <a:r>
              <a:rPr lang="en-US" dirty="0">
                <a:effectLst/>
              </a:rPr>
              <a:t> could include the integration of fine-scale </a:t>
            </a:r>
            <a:r>
              <a:rPr lang="en-US" dirty="0"/>
              <a:t>and on-the-ground temperature data paired with remote-sensing data </a:t>
            </a:r>
            <a:r>
              <a:rPr lang="en-US" dirty="0">
                <a:effectLst/>
              </a:rPr>
              <a:t>to </a:t>
            </a:r>
            <a:r>
              <a:rPr lang="en-US" dirty="0"/>
              <a:t>further </a:t>
            </a:r>
            <a:r>
              <a:rPr lang="en-US" dirty="0">
                <a:effectLst/>
              </a:rPr>
              <a:t>assess </a:t>
            </a:r>
            <a:r>
              <a:rPr lang="en-US" dirty="0"/>
              <a:t>the impact of local depaving initiatives on neighborhood-level climates. With this, integrating a more mixed methods approach to </a:t>
            </a:r>
            <a:r>
              <a:rPr lang="en-US" dirty="0">
                <a:effectLst/>
              </a:rPr>
              <a:t>urban heat</a:t>
            </a:r>
            <a:r>
              <a:rPr lang="en-US" dirty="0"/>
              <a:t> is crucial for understanding lived experiences. Remote sensing </a:t>
            </a:r>
            <a:r>
              <a:rPr lang="en-US" dirty="0">
                <a:effectLst/>
              </a:rPr>
              <a:t>and </a:t>
            </a:r>
            <a:r>
              <a:rPr lang="en-US" dirty="0"/>
              <a:t>satellite data offer </a:t>
            </a:r>
            <a:r>
              <a:rPr lang="en-US" dirty="0">
                <a:effectLst/>
              </a:rPr>
              <a:t>an </a:t>
            </a:r>
            <a:r>
              <a:rPr lang="en-US" dirty="0"/>
              <a:t>exciting opportunity to focus on multi-scalar research that highlights how individual experiences are connected to </a:t>
            </a:r>
            <a:r>
              <a:rPr lang="en-US" dirty="0">
                <a:effectLst/>
              </a:rPr>
              <a:t>and </a:t>
            </a:r>
            <a:r>
              <a:rPr lang="en-US" dirty="0"/>
              <a:t>shaped by world processes</a:t>
            </a:r>
            <a:r>
              <a:rPr lang="en-US" dirty="0">
                <a:effectLst/>
              </a:rPr>
              <a:t>. </a:t>
            </a:r>
            <a:r>
              <a:rPr lang="en-US" dirty="0"/>
              <a:t>As we continue to incorporate communities into the conversation</a:t>
            </a:r>
            <a:r>
              <a:rPr lang="en-US" dirty="0">
                <a:effectLst/>
              </a:rPr>
              <a:t>, </a:t>
            </a:r>
            <a:r>
              <a:rPr lang="en-US" dirty="0"/>
              <a:t>it is necessary for us to do so </a:t>
            </a:r>
            <a:r>
              <a:rPr lang="en-US" dirty="0">
                <a:effectLst/>
              </a:rPr>
              <a:t>with </a:t>
            </a:r>
            <a:r>
              <a:rPr lang="en-US" dirty="0"/>
              <a:t>meaningfulness and intention. It is important </a:t>
            </a:r>
            <a:r>
              <a:rPr lang="en-US" dirty="0">
                <a:effectLst/>
              </a:rPr>
              <a:t>to </a:t>
            </a:r>
            <a:r>
              <a:rPr lang="en-US" dirty="0"/>
              <a:t>reflect upon </a:t>
            </a:r>
            <a:r>
              <a:rPr lang="en-US" dirty="0">
                <a:effectLst/>
              </a:rPr>
              <a:t>the </a:t>
            </a:r>
            <a:r>
              <a:rPr lang="en-US" dirty="0"/>
              <a:t>language that we use, even if it means breaking from </a:t>
            </a:r>
            <a:r>
              <a:rPr lang="en-US" dirty="0">
                <a:effectLst/>
              </a:rPr>
              <a:t>the </a:t>
            </a:r>
            <a:r>
              <a:rPr lang="en-US" dirty="0"/>
              <a:t>norm, to appropriately represent </a:t>
            </a:r>
            <a:r>
              <a:rPr lang="en-US" dirty="0">
                <a:effectLst/>
              </a:rPr>
              <a:t>the </a:t>
            </a:r>
            <a:r>
              <a:rPr lang="en-US" dirty="0"/>
              <a:t>communities that have so graciously agreed </a:t>
            </a:r>
            <a:r>
              <a:rPr lang="en-US" dirty="0">
                <a:effectLst/>
              </a:rPr>
              <a:t>to </a:t>
            </a:r>
            <a:r>
              <a:rPr lang="en-US" dirty="0"/>
              <a:t>work alongside us</a:t>
            </a:r>
            <a:r>
              <a:rPr lang="en-US" dirty="0">
                <a:effectLst/>
              </a:rPr>
              <a:t>. </a:t>
            </a:r>
            <a:r>
              <a:rPr lang="en-US" dirty="0"/>
              <a:t>Lastly</a:t>
            </a:r>
            <a:r>
              <a:rPr lang="en-US" dirty="0">
                <a:effectLst/>
              </a:rPr>
              <a:t>, </a:t>
            </a:r>
            <a:r>
              <a:rPr lang="en-US" dirty="0"/>
              <a:t>a future DEVELOP project could put these considerations </a:t>
            </a:r>
            <a:r>
              <a:rPr lang="en-US" dirty="0">
                <a:effectLst/>
              </a:rPr>
              <a:t>into </a:t>
            </a:r>
            <a:r>
              <a:rPr lang="en-US" dirty="0"/>
              <a:t>practice with a second term Urban heat project or a project focused on Depave’s stormwater runoff </a:t>
            </a:r>
            <a:r>
              <a:rPr lang="en-US" dirty="0">
                <a:effectLst/>
              </a:rPr>
              <a:t>and </a:t>
            </a:r>
            <a:r>
              <a:rPr lang="en-US" dirty="0"/>
              <a:t>watershed work</a:t>
            </a:r>
            <a:r>
              <a:rPr lang="en-US" dirty="0">
                <a:effectLst/>
              </a:rPr>
              <a:t>.</a:t>
            </a:r>
            <a:r>
              <a:rPr lang="en-US" dirty="0"/>
              <a:t> These are just some of the exciting and intriguing next steps to fostering a more inclusive and understanding scientific community, and we believe DEVELOPers have the capacity to continue these critical conversations.</a:t>
            </a:r>
          </a:p>
          <a:p>
            <a:r>
              <a:rPr lang="en-US" dirty="0"/>
              <a:t> </a:t>
            </a:r>
            <a:endParaRPr lang="en-US" dirty="0">
              <a:cs typeface="Calibri"/>
            </a:endParaRPr>
          </a:p>
          <a:p>
            <a:pPr>
              <a:lnSpc>
                <a:spcPct val="114999"/>
              </a:lnSpc>
              <a:spcAft>
                <a:spcPts val="800"/>
              </a:spcAft>
            </a:pPr>
            <a:r>
              <a:rPr lang="en-US" dirty="0"/>
              <a:t>Next slide. </a:t>
            </a:r>
            <a:endParaRPr lang="en-US" dirty="0">
              <a:cs typeface="Calibri"/>
            </a:endParaRPr>
          </a:p>
          <a:p>
            <a:pPr marL="0" marR="0">
              <a:lnSpc>
                <a:spcPct val="115000"/>
              </a:lnSpc>
              <a:spcBef>
                <a:spcPts val="0"/>
              </a:spcBef>
              <a:spcAft>
                <a:spcPts val="800"/>
              </a:spcAft>
            </a:pPr>
            <a:r>
              <a:rPr lang="en-US" sz="1800" dirty="0">
                <a:effectLst/>
                <a:latin typeface="Calibri"/>
                <a:cs typeface="Calibri"/>
              </a:rPr>
              <a:t>--</a:t>
            </a:r>
          </a:p>
          <a:p>
            <a:pPr>
              <a:lnSpc>
                <a:spcPct val="115000"/>
              </a:lnSpc>
              <a:spcAft>
                <a:spcPts val="800"/>
              </a:spcAft>
            </a:pPr>
            <a:r>
              <a:rPr lang="en-US" dirty="0">
                <a:cs typeface="Calibri"/>
              </a:rPr>
              <a:t>Road Image credit: Freepik from Flaticon (</a:t>
            </a:r>
            <a:r>
              <a:rPr lang="en-US" dirty="0">
                <a:cs typeface="Calibri"/>
                <a:hlinkClick r:id="rId3"/>
              </a:rPr>
              <a:t>www.flaticon.com</a:t>
            </a:r>
            <a:r>
              <a:rPr lang="en-US" dirty="0">
                <a:cs typeface="Calibri"/>
              </a:rPr>
              <a:t>)  </a:t>
            </a:r>
          </a:p>
          <a:p>
            <a:pPr>
              <a:lnSpc>
                <a:spcPct val="114999"/>
              </a:lnSpc>
              <a:spcAft>
                <a:spcPts val="800"/>
              </a:spcAft>
            </a:pPr>
            <a:r>
              <a:rPr lang="en-US" dirty="0">
                <a:cs typeface="Calibri"/>
              </a:rPr>
              <a:t>Road Image source: </a:t>
            </a:r>
            <a:r>
              <a:rPr lang="en-US" dirty="0">
                <a:hlinkClick r:id="rId4"/>
              </a:rPr>
              <a:t>https://www.flaticon.com/free-icon/road_2554952?term=road&amp;page=1&amp;position=2&amp;origin=search&amp;related_id=2554952</a:t>
            </a:r>
            <a:r>
              <a:rPr lang="en-US" dirty="0"/>
              <a:t> (CC Attribution-NonCommercial)</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3677350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We would like to acknowledge and thank our mentors, partners, and collaborators in their support of this project. In particular, we would like to thank our node lead, Julianne Liu, for her leadership and project support. We would also like to thank Depave, particularly Katya Reyna and Katherine Rose, for their continued partnership and the important work they do throughout the City of Portland. Last but not least, we would like to thank our science advisors Dr. David Hondula, Lance Watkins, Joe Gordon, Joshua Applegate, Lauren Childs-Gleason, Dr. Kenton Ross, and Dr. Vivek Shandas for their continued support and guidance throughout our project.</a:t>
            </a:r>
            <a:r>
              <a:rPr lang="en-US" dirty="0"/>
              <a:t> </a:t>
            </a:r>
          </a:p>
        </p:txBody>
      </p:sp>
      <p:sp>
        <p:nvSpPr>
          <p:cNvPr id="4" name="Slide Number Placeholder 3"/>
          <p:cNvSpPr>
            <a:spLocks noGrp="1"/>
          </p:cNvSpPr>
          <p:nvPr>
            <p:ph type="sldNum" sz="quarter" idx="10"/>
          </p:nvPr>
        </p:nvSpPr>
        <p:spPr/>
        <p:txBody>
          <a:bodyPr/>
          <a:lstStyle/>
          <a:p>
            <a:fld id="{66EE4239-191D-4388-B0F5-1C5222233620}" type="slidenum">
              <a:rPr lang="en-US" smtClean="0"/>
              <a:t>29</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Our study area is Portland, Oregon, a city located in the Pacific Northwest region. Our study period encompassed 2013-2023, and within those years, we focused on June through August to capture Portland's hottest months.</a:t>
            </a:r>
            <a:r>
              <a:rPr lang="en-US" dirty="0"/>
              <a:t> </a:t>
            </a:r>
          </a:p>
          <a:p>
            <a:r>
              <a:rPr lang="en-US" dirty="0"/>
              <a:t> </a:t>
            </a:r>
            <a:endParaRPr lang="en-US" dirty="0">
              <a:cs typeface="Calibri"/>
            </a:endParaRPr>
          </a:p>
          <a:p>
            <a:pPr>
              <a:lnSpc>
                <a:spcPct val="114999"/>
              </a:lnSpc>
              <a:spcAft>
                <a:spcPts val="800"/>
              </a:spcAft>
            </a:pPr>
            <a:r>
              <a:rPr lang="en-US" dirty="0"/>
              <a:t>Next slide. </a:t>
            </a:r>
            <a:endParaRPr lang="en-US" dirty="0">
              <a:cs typeface="Calibri"/>
            </a:endParaRPr>
          </a:p>
          <a:p>
            <a:r>
              <a:rPr lang="en-US" dirty="0">
                <a:ea typeface="Calibri"/>
                <a:cs typeface="Calibri"/>
              </a:rPr>
              <a:t>--</a:t>
            </a:r>
          </a:p>
          <a:p>
            <a:r>
              <a:rPr lang="en-US" dirty="0">
                <a:cs typeface="Calibri"/>
              </a:rPr>
              <a:t>Basemap credits: </a:t>
            </a:r>
            <a:r>
              <a:rPr lang="en-US" dirty="0"/>
              <a:t>Oregon Metro, Oregon State Parks, State of Oregon GEO, Esri, HERE, Garmin, SafeGraph, FAO, METI/NASA, USGS, Bureau of Land Management, EPA, NPS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590779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We would like to acknowledge and thank our mentors, partners, and collaborators in their support of this project. In particular, we would like to thank our node lead, Julianne Liu, for her leadership and project support. We would also like to thank Depave, particularly Katya Reyna and Katherine Rose, for their continued partnership and the important work they do throughout the City of Portland. Last but not least, we would like to thank our science advisors Dr. David Hondula, Lance Watkins, Joe Gordon, Joshua Applegate, Lauren Childs-Gleason, Dr. Kenton Ross, and Dr. Vivek Shandas for their continued support and guidance throughout our project.</a:t>
            </a:r>
            <a:r>
              <a:rPr lang="en-US" dirty="0"/>
              <a:t> </a:t>
            </a:r>
          </a:p>
        </p:txBody>
      </p:sp>
      <p:sp>
        <p:nvSpPr>
          <p:cNvPr id="4" name="Slide Number Placeholder 3"/>
          <p:cNvSpPr>
            <a:spLocks noGrp="1"/>
          </p:cNvSpPr>
          <p:nvPr>
            <p:ph type="sldNum" sz="quarter" idx="10"/>
          </p:nvPr>
        </p:nvSpPr>
        <p:spPr/>
        <p:txBody>
          <a:bodyPr/>
          <a:lstStyle/>
          <a:p>
            <a:fld id="{66EE4239-191D-4388-B0F5-1C5222233620}" type="slidenum">
              <a:rPr lang="en-US" smtClean="0"/>
              <a:t>30</a:t>
            </a:fld>
            <a:endParaRPr lang="en-US" dirty="0"/>
          </a:p>
        </p:txBody>
      </p:sp>
    </p:spTree>
    <p:extLst>
      <p:ext uri="{BB962C8B-B14F-4D97-AF65-F5344CB8AC3E}">
        <p14:creationId xmlns:p14="http://schemas.microsoft.com/office/powerpoint/2010/main" val="1542538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a:ea typeface="Calibri" panose="020F0502020204030204" pitchFamily="34" charset="0"/>
                <a:cs typeface="Calibri"/>
              </a:rPr>
              <a:t>Here we can see images of the case study location with both aerial imagery and site photos. The Powell Butte project had a total site footprint of 7400 square feet of pavement removal.</a:t>
            </a:r>
            <a:endParaRPr lang="en-US" dirty="0">
              <a:latin typeface="Calibri"/>
              <a:cs typeface="Calibri"/>
            </a:endParaRPr>
          </a:p>
          <a:p>
            <a:endParaRPr lang="en-US" dirty="0">
              <a:cs typeface="Calibri"/>
            </a:endParaRPr>
          </a:p>
          <a:p>
            <a:r>
              <a:rPr lang="en-US" dirty="0">
                <a:cs typeface="Calibri"/>
              </a:rPr>
              <a:t>--</a:t>
            </a:r>
          </a:p>
          <a:p>
            <a:r>
              <a:rPr lang="en-US" dirty="0">
                <a:cs typeface="Calibri"/>
              </a:rPr>
              <a:t>Aerial image credit: ESRI Satellite Basemap</a:t>
            </a:r>
          </a:p>
          <a:p>
            <a:r>
              <a:rPr lang="en-US" dirty="0">
                <a:cs typeface="Calibri"/>
              </a:rPr>
              <a:t>Site images credit: Depave (permission to use)</a:t>
            </a: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dirty="0"/>
          </a:p>
        </p:txBody>
      </p:sp>
    </p:spTree>
    <p:extLst>
      <p:ext uri="{BB962C8B-B14F-4D97-AF65-F5344CB8AC3E}">
        <p14:creationId xmlns:p14="http://schemas.microsoft.com/office/powerpoint/2010/main" val="1169798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Powell Buttee actually had the largest change in mean LST, with a decrease in average LST of nearly 5 °F after normalization with the average LST of the entire City of Portland.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cs typeface="Times New Roman" panose="02020603050405020304" pitchFamily="18" charset="0"/>
              </a:rPr>
              <a:t>--</a:t>
            </a:r>
            <a:endParaRPr lang="en-US" dirty="0">
              <a:cs typeface="Calibri"/>
            </a:endParaRPr>
          </a:p>
          <a:p>
            <a:r>
              <a:rPr lang="en-US" dirty="0">
                <a:cs typeface="Calibri"/>
              </a:rPr>
              <a:t>Image Credit: Portland Urban Team</a:t>
            </a: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dirty="0"/>
          </a:p>
        </p:txBody>
      </p:sp>
    </p:spTree>
    <p:extLst>
      <p:ext uri="{BB962C8B-B14F-4D97-AF65-F5344CB8AC3E}">
        <p14:creationId xmlns:p14="http://schemas.microsoft.com/office/powerpoint/2010/main" val="2837951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case study temporal analysis showed that most sites exhibited decreases in mean LST after depaving. Out of six sites examined between 2016 and 2019, four showed a decrease in LST of over 1 °F.</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dirty="0"/>
          </a:p>
        </p:txBody>
      </p:sp>
    </p:spTree>
    <p:extLst>
      <p:ext uri="{BB962C8B-B14F-4D97-AF65-F5344CB8AC3E}">
        <p14:creationId xmlns:p14="http://schemas.microsoft.com/office/powerpoint/2010/main" val="2485108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Our project </a:t>
            </a:r>
            <a:r>
              <a:rPr lang="en-US" dirty="0"/>
              <a:t>is </a:t>
            </a:r>
            <a:r>
              <a:rPr lang="en-US" dirty="0">
                <a:effectLst/>
              </a:rPr>
              <a:t>centered around environmental justice. Portland’s legacies of racial exclusion are connected to contemporary environmental justice issues. </a:t>
            </a:r>
            <a:r>
              <a:rPr lang="en-US" dirty="0"/>
              <a:t>For example</a:t>
            </a:r>
            <a:r>
              <a:rPr lang="en-US" dirty="0">
                <a:effectLst/>
              </a:rPr>
              <a:t>, Portland faces rapid gentrification and high population density due to the city’s urban growth boundary planning policy, which raises property values and displaces residents in the urban core. </a:t>
            </a:r>
            <a:r>
              <a:rPr lang="en-US" dirty="0"/>
              <a:t>Influenced by historic disenfranchisement, low-income </a:t>
            </a:r>
            <a:r>
              <a:rPr lang="en-US" dirty="0">
                <a:effectLst/>
              </a:rPr>
              <a:t>and communities of color in Portland are disproportionately exposed to the effects of climate change, </a:t>
            </a:r>
            <a:r>
              <a:rPr lang="en-US" dirty="0"/>
              <a:t>as they are </a:t>
            </a:r>
            <a:r>
              <a:rPr lang="en-US" dirty="0">
                <a:effectLst/>
              </a:rPr>
              <a:t>more likely to live in areas with less tree canopy cover, more pavement, and have less access to air conditioning or community shelters.</a:t>
            </a:r>
            <a:endParaRPr lang="en-US" dirty="0"/>
          </a:p>
          <a:p>
            <a:endParaRPr lang="en-US" dirty="0"/>
          </a:p>
          <a:p>
            <a:pPr>
              <a:lnSpc>
                <a:spcPct val="114999"/>
              </a:lnSpc>
              <a:spcAft>
                <a:spcPts val="800"/>
              </a:spcAft>
            </a:pPr>
            <a:r>
              <a:rPr lang="en-US" dirty="0"/>
              <a:t>Next slide.</a:t>
            </a:r>
            <a:endParaRPr lang="en-US" dirty="0">
              <a:cs typeface="Calibri"/>
            </a:endParaRPr>
          </a:p>
          <a:p>
            <a:r>
              <a:rPr lang="en-US" dirty="0">
                <a:ea typeface="Calibri"/>
                <a:cs typeface="Calibri"/>
              </a:rPr>
              <a:t>--</a:t>
            </a:r>
          </a:p>
          <a:p>
            <a:r>
              <a:rPr lang="en-US" dirty="0">
                <a:ea typeface="Calibri"/>
                <a:cs typeface="Calibri"/>
              </a:rPr>
              <a:t>Lightbulb Icon credit: </a:t>
            </a:r>
            <a:r>
              <a:rPr lang="en-US" dirty="0"/>
              <a:t>Microsoft Powerpoint</a:t>
            </a: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63092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Redlining practices </a:t>
            </a:r>
            <a:r>
              <a:rPr lang="en-US" dirty="0"/>
              <a:t>have had lasting </a:t>
            </a:r>
            <a:r>
              <a:rPr lang="en-US" dirty="0">
                <a:effectLst/>
              </a:rPr>
              <a:t>effects on the city today. In the 1930s, housing discrimination in the form of redlining engendered systematic racial segregation, as the zones were decided based on racial and ethnic makeup. The Portland zoning map shown on the left </a:t>
            </a:r>
            <a:r>
              <a:rPr lang="en-US" dirty="0"/>
              <a:t>shows green </a:t>
            </a:r>
            <a:r>
              <a:rPr lang="en-US" dirty="0">
                <a:effectLst/>
              </a:rPr>
              <a:t>areas indicating ‘highest quality’ neighborhoods and restricted them to single-family homes. Simultaneously, redlining allowed private developers to deny </a:t>
            </a:r>
            <a:r>
              <a:rPr lang="en-US" dirty="0"/>
              <a:t>the </a:t>
            </a:r>
            <a:r>
              <a:rPr lang="en-US" dirty="0">
                <a:effectLst/>
              </a:rPr>
              <a:t>sale of properties to minorities, namely Black, Japanese, or Chinese residents. As a result, minority homeownership was geographically restricted, and today, marginalized groups are disproportionately prone to environmental hazards.</a:t>
            </a:r>
            <a:r>
              <a:rPr lang="en-US" dirty="0"/>
              <a:t>  </a:t>
            </a:r>
          </a:p>
          <a:p>
            <a:r>
              <a:rPr lang="en-US" dirty="0"/>
              <a:t> </a:t>
            </a:r>
            <a:endParaRPr lang="en-US" dirty="0">
              <a:cs typeface="Calibri"/>
            </a:endParaRPr>
          </a:p>
          <a:p>
            <a:pPr>
              <a:lnSpc>
                <a:spcPct val="114999"/>
              </a:lnSpc>
              <a:spcAft>
                <a:spcPts val="800"/>
              </a:spcAft>
            </a:pPr>
            <a:r>
              <a:rPr lang="en-US" dirty="0"/>
              <a:t>Next slide. </a:t>
            </a:r>
            <a:endParaRPr lang="en-US" dirty="0">
              <a:cs typeface="Calibri"/>
            </a:endParaRPr>
          </a:p>
          <a:p>
            <a:r>
              <a:rPr lang="en-US" dirty="0"/>
              <a:t>--</a:t>
            </a:r>
          </a:p>
          <a:p>
            <a:r>
              <a:rPr lang="en-US" dirty="0"/>
              <a:t>Image Credit: Mapping Inequality</a:t>
            </a:r>
            <a:endParaRPr lang="en-US" dirty="0">
              <a:ea typeface="Calibri" panose="020F0502020204030204"/>
              <a:cs typeface="Calibri" panose="020F0502020204030204"/>
            </a:endParaRPr>
          </a:p>
          <a:p>
            <a:r>
              <a:rPr lang="en-US" dirty="0">
                <a:ea typeface="Calibri" panose="020F0502020204030204"/>
                <a:cs typeface="Calibri" panose="020F0502020204030204"/>
              </a:rPr>
              <a:t>Image source: </a:t>
            </a:r>
            <a:r>
              <a:rPr lang="en-US" dirty="0">
                <a:hlinkClick r:id="rId3"/>
              </a:rPr>
              <a:t>https://dsl.richmond.edu/panorama/redlining/#loc=11/45.513/-122.833&amp;city=portland-or</a:t>
            </a:r>
            <a:r>
              <a:rPr lang="en-US" dirty="0"/>
              <a:t> (CC Attribution-NonCommercial-ShareAlike 4.0 International License)</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467212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One of the largest environmental hazards facing cities across the country is extreme heat. Urban heat islands occur when cities are experiencing warmer temperatures than surrounding rural areas. Urban areas have higher concentrations of impervious surfaces like roofs, sidewalks, roads, buildings, and parking lots – which have less shade and absorb heat, contributing to higher temperatures. On the other hand, rural areas have trees, vegetation, and water bodies that provide cooling.</a:t>
            </a:r>
            <a:r>
              <a:rPr lang="en-US" dirty="0"/>
              <a:t>  </a:t>
            </a:r>
          </a:p>
          <a:p>
            <a:r>
              <a:rPr lang="en-US" dirty="0"/>
              <a:t> </a:t>
            </a:r>
            <a:endParaRPr lang="en-US" dirty="0">
              <a:cs typeface="Calibri"/>
            </a:endParaRPr>
          </a:p>
          <a:p>
            <a:pPr>
              <a:lnSpc>
                <a:spcPct val="114999"/>
              </a:lnSpc>
              <a:spcAft>
                <a:spcPts val="800"/>
              </a:spcAft>
            </a:pPr>
            <a:r>
              <a:rPr lang="en-US" dirty="0"/>
              <a:t>Next slide. </a:t>
            </a:r>
            <a:endParaRPr lang="en-US" dirty="0">
              <a:cs typeface="Calibri"/>
            </a:endParaRPr>
          </a:p>
          <a:p>
            <a:r>
              <a:rPr lang="en-US" dirty="0">
                <a:cs typeface="Calibri"/>
              </a:rPr>
              <a:t>--</a:t>
            </a:r>
          </a:p>
          <a:p>
            <a:r>
              <a:rPr lang="en-US" dirty="0"/>
              <a:t>Lightbulb Icon credit: Microsoft Powerpoint</a:t>
            </a:r>
            <a:endParaRPr lang="en-US" dirty="0">
              <a:cs typeface="Calibri"/>
            </a:endParaRPr>
          </a:p>
          <a:p>
            <a:endParaRPr lang="en-US" dirty="0">
              <a:cs typeface="Calibri"/>
            </a:endParaRPr>
          </a:p>
          <a:p>
            <a:r>
              <a:rPr lang="en-US" dirty="0">
                <a:cs typeface="Calibri"/>
              </a:rPr>
              <a:t>UHI Image credit: Caleigh McLaren from NASA DEVELOP Milwaukee Urban Development II </a:t>
            </a:r>
            <a:r>
              <a:rPr lang="en-US" dirty="0"/>
              <a:t>VEJ Fall 2022 </a:t>
            </a:r>
            <a:endParaRPr lang="en-US" dirty="0">
              <a:cs typeface="Calibri"/>
            </a:endParaRPr>
          </a:p>
          <a:p>
            <a:r>
              <a:rPr lang="en-US" dirty="0">
                <a:cs typeface="Calibri"/>
              </a:rPr>
              <a:t>UHI image source: </a:t>
            </a:r>
            <a:r>
              <a:rPr lang="en-US" dirty="0"/>
              <a:t>NASA DEVELOP Milwaukee Urban Development II VEJ Fall 2022 Poster </a:t>
            </a:r>
            <a:r>
              <a:rPr lang="en-US" dirty="0">
                <a:hlinkClick r:id="rId3"/>
              </a:rPr>
              <a:t>https://www.devpedia.developexchange.com/dp/index.php?title=Milwaukee_Urban_Development_II_VEJ_Fall_2022</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173666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Risks </a:t>
            </a:r>
            <a:r>
              <a:rPr lang="en-US" dirty="0">
                <a:effectLst/>
              </a:rPr>
              <a:t>associated with extreme heat are experienced unequally. Certain populations </a:t>
            </a:r>
            <a:r>
              <a:rPr lang="en-US" dirty="0"/>
              <a:t>have different access to resources </a:t>
            </a:r>
            <a:r>
              <a:rPr lang="en-US" dirty="0">
                <a:effectLst/>
              </a:rPr>
              <a:t>that affect their ability to respond to extreme heat events. For instance, low-income residents may have limited access to air conditioning or cooling centers in the case of extreme heat waves.</a:t>
            </a:r>
            <a:r>
              <a:rPr lang="en-US" u="none" dirty="0">
                <a:effectLst/>
              </a:rPr>
              <a:t> </a:t>
            </a:r>
            <a:r>
              <a:rPr lang="en-US" dirty="0"/>
              <a:t>Frontline </a:t>
            </a:r>
            <a:r>
              <a:rPr lang="en-US" u="none" dirty="0">
                <a:effectLst/>
              </a:rPr>
              <a:t>communities, </a:t>
            </a:r>
            <a:r>
              <a:rPr lang="en-US" dirty="0"/>
              <a:t>who tend to be </a:t>
            </a:r>
            <a:r>
              <a:rPr lang="en-US" u="none" dirty="0">
                <a:effectLst/>
              </a:rPr>
              <a:t>predominantly </a:t>
            </a:r>
            <a:r>
              <a:rPr lang="en-US" dirty="0"/>
              <a:t>low-income and </a:t>
            </a:r>
            <a:r>
              <a:rPr lang="en-US" u="none" dirty="0">
                <a:effectLst/>
              </a:rPr>
              <a:t>BIPOC</a:t>
            </a:r>
            <a:r>
              <a:rPr lang="en-US" dirty="0"/>
              <a:t>, experience the brunt of climate change and</a:t>
            </a:r>
            <a:r>
              <a:rPr lang="en-US" u="none" dirty="0">
                <a:effectLst/>
              </a:rPr>
              <a:t> are </a:t>
            </a:r>
            <a:r>
              <a:rPr lang="en-US" dirty="0"/>
              <a:t>disproportionately affected by extreme heat </a:t>
            </a:r>
            <a:r>
              <a:rPr lang="en-US" u="none" dirty="0">
                <a:effectLst/>
              </a:rPr>
              <a:t>and </a:t>
            </a:r>
            <a:r>
              <a:rPr lang="en-US" dirty="0"/>
              <a:t>related </a:t>
            </a:r>
            <a:r>
              <a:rPr lang="en-US" u="none" dirty="0">
                <a:effectLst/>
              </a:rPr>
              <a:t>health disparities</a:t>
            </a:r>
            <a:r>
              <a:rPr lang="en-US" dirty="0"/>
              <a:t>,</a:t>
            </a:r>
            <a:r>
              <a:rPr lang="en-US" u="none" dirty="0">
                <a:effectLst/>
              </a:rPr>
              <a:t> such as </a:t>
            </a:r>
            <a:r>
              <a:rPr lang="en-US" dirty="0"/>
              <a:t>high </a:t>
            </a:r>
            <a:r>
              <a:rPr lang="en-US" u="none" dirty="0">
                <a:effectLst/>
              </a:rPr>
              <a:t>rates of asthma </a:t>
            </a:r>
            <a:r>
              <a:rPr lang="en-US" dirty="0"/>
              <a:t>and </a:t>
            </a:r>
            <a:r>
              <a:rPr lang="en-US" u="none" dirty="0">
                <a:effectLst/>
              </a:rPr>
              <a:t>COPD, </a:t>
            </a:r>
            <a:r>
              <a:rPr lang="en-US" dirty="0"/>
              <a:t>due to historic disenfranchisement and systemic barriers</a:t>
            </a:r>
            <a:r>
              <a:rPr lang="en-US" u="none" dirty="0">
                <a:effectLst/>
              </a:rPr>
              <a:t>.</a:t>
            </a:r>
            <a:endParaRPr lang="en-US" dirty="0"/>
          </a:p>
          <a:p>
            <a:r>
              <a:rPr lang="en-US" dirty="0"/>
              <a:t> </a:t>
            </a:r>
            <a:endParaRPr lang="en-US" dirty="0">
              <a:cs typeface="Calibri"/>
            </a:endParaRPr>
          </a:p>
          <a:p>
            <a:pPr>
              <a:lnSpc>
                <a:spcPct val="114999"/>
              </a:lnSpc>
              <a:spcAft>
                <a:spcPts val="800"/>
              </a:spcAft>
            </a:pPr>
            <a:r>
              <a:rPr lang="en-US" dirty="0"/>
              <a:t>Next slide. </a:t>
            </a:r>
            <a:endParaRPr lang="en-US" dirty="0">
              <a:cs typeface="Calibri"/>
            </a:endParaRPr>
          </a:p>
          <a:p>
            <a:r>
              <a:rPr lang="en-US" dirty="0">
                <a:cs typeface="Calibri"/>
              </a:rPr>
              <a:t>--</a:t>
            </a:r>
          </a:p>
          <a:p>
            <a:r>
              <a:rPr lang="en-US" dirty="0"/>
              <a:t>Lightbulb Icon credit: Microsoft Powerpoint</a:t>
            </a:r>
            <a:endParaRPr lang="en-US" dirty="0">
              <a:cs typeface="Calibri"/>
            </a:endParaRPr>
          </a:p>
          <a:p>
            <a:endParaRPr lang="en-US" dirty="0">
              <a:cs typeface="Calibri"/>
            </a:endParaRPr>
          </a:p>
          <a:p>
            <a:r>
              <a:rPr lang="en-US" dirty="0">
                <a:cs typeface="Calibri"/>
              </a:rPr>
              <a:t>UHI Image credit: </a:t>
            </a:r>
            <a:r>
              <a:rPr lang="en-US" dirty="0"/>
              <a:t>Caleigh McLaren from NASA DEVELOP </a:t>
            </a:r>
            <a:r>
              <a:rPr lang="en-US" dirty="0">
                <a:cs typeface="Calibri"/>
              </a:rPr>
              <a:t>Milwaukee Urban Development II </a:t>
            </a:r>
            <a:r>
              <a:rPr lang="en-US" dirty="0"/>
              <a:t>VEJ Fall 2022 </a:t>
            </a:r>
            <a:endParaRPr lang="en-US" dirty="0">
              <a:cs typeface="Calibri"/>
            </a:endParaRPr>
          </a:p>
          <a:p>
            <a:r>
              <a:rPr lang="en-US" dirty="0">
                <a:cs typeface="Calibri"/>
              </a:rPr>
              <a:t>UHI image source: </a:t>
            </a:r>
            <a:r>
              <a:rPr lang="en-US" dirty="0"/>
              <a:t>NASA DEVELOP Milwaukee Urban Development II VEJ Fall 2022 Poster </a:t>
            </a:r>
            <a:r>
              <a:rPr lang="en-US" dirty="0">
                <a:hlinkClick r:id="rId3"/>
              </a:rPr>
              <a:t>https://www.devpedia.developexchange.com/dp/index.php?title=Milwaukee_Urban_Development_II_VEJ_Fall_2022</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802175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t>
            </a:r>
            <a:r>
              <a:rPr lang="en-US" dirty="0">
                <a:effectLst/>
              </a:rPr>
              <a:t>team partnered with Depave, a non-profit based in Portland. This organization works to “depave” surfaces across the city, empowering disenfranchised communities to adapt to climate change through urban re-greening. Depave works to turn over-paved areas like parking lots into vibrant greenspaces for the community to enjoy.</a:t>
            </a:r>
            <a:r>
              <a:rPr lang="en-US" dirty="0"/>
              <a:t>  </a:t>
            </a:r>
          </a:p>
          <a:p>
            <a:r>
              <a:rPr lang="en-US" dirty="0"/>
              <a:t> </a:t>
            </a:r>
            <a:endParaRPr lang="en-US" dirty="0">
              <a:cs typeface="Calibri"/>
            </a:endParaRPr>
          </a:p>
          <a:p>
            <a:pPr>
              <a:lnSpc>
                <a:spcPct val="114999"/>
              </a:lnSpc>
              <a:spcAft>
                <a:spcPts val="800"/>
              </a:spcAft>
            </a:pPr>
            <a:r>
              <a:rPr lang="en-US" dirty="0"/>
              <a:t>Next slide. </a:t>
            </a:r>
            <a:endParaRPr lang="en-US" dirty="0">
              <a:cs typeface="Calibri"/>
            </a:endParaRPr>
          </a:p>
          <a:p>
            <a:r>
              <a:rPr lang="en-US" dirty="0">
                <a:ea typeface="Calibri"/>
                <a:cs typeface="Calibri"/>
              </a:rPr>
              <a:t>--</a:t>
            </a:r>
          </a:p>
          <a:p>
            <a:r>
              <a:rPr lang="en-US" dirty="0">
                <a:ea typeface="Calibri"/>
                <a:cs typeface="Calibri"/>
              </a:rPr>
              <a:t>Greenspace Image credit: Julianne Liu </a:t>
            </a:r>
          </a:p>
          <a:p>
            <a:r>
              <a:rPr lang="en-US" dirty="0">
                <a:ea typeface="Calibri"/>
                <a:cs typeface="Calibri"/>
              </a:rPr>
              <a:t>Image Source: Julianne Liu (given permission to use photos)</a:t>
            </a:r>
          </a:p>
          <a:p>
            <a:endParaRPr lang="en-US" dirty="0">
              <a:ea typeface="Calibri"/>
              <a:cs typeface="Calibri"/>
            </a:endParaRPr>
          </a:p>
          <a:p>
            <a:r>
              <a:rPr lang="en-US" dirty="0">
                <a:ea typeface="Calibri"/>
                <a:cs typeface="Calibri"/>
              </a:rPr>
              <a:t>Depaving Image credit: Elle James</a:t>
            </a:r>
          </a:p>
          <a:p>
            <a:r>
              <a:rPr lang="en-US" dirty="0">
                <a:ea typeface="Calibri"/>
                <a:cs typeface="Calibri"/>
              </a:rPr>
              <a:t>Image source: Elle James (given permission to use photos)</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201020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rPr>
              <a:t>In working with Depave, we sought to address community concerns regarding public health, increased vulnerability, environmental justice, open green space, urban overdevelopment, and particularly quantitative data that supports their work.</a:t>
            </a:r>
            <a:r>
              <a:rPr lang="en-US" dirty="0"/>
              <a:t>  </a:t>
            </a:r>
          </a:p>
          <a:p>
            <a:pPr>
              <a:defRPr/>
            </a:pPr>
            <a:r>
              <a:rPr lang="en-US" dirty="0"/>
              <a:t> </a:t>
            </a:r>
            <a:endParaRPr lang="en-US" dirty="0">
              <a:cs typeface="Calibri"/>
            </a:endParaRPr>
          </a:p>
          <a:p>
            <a:pPr>
              <a:defRPr/>
            </a:pPr>
            <a:r>
              <a:rPr lang="en-US" dirty="0"/>
              <a:t>Next slide</a:t>
            </a:r>
            <a:r>
              <a:rPr lang="en-US" dirty="0">
                <a:effectLst/>
              </a:rPr>
              <a:t>.</a:t>
            </a:r>
            <a:r>
              <a:rPr lang="en-US" dirty="0"/>
              <a:t> </a:t>
            </a:r>
            <a:endParaRPr lang="en-US" dirty="0">
              <a:cs typeface="Calibri"/>
            </a:endParaRPr>
          </a:p>
          <a:p>
            <a:r>
              <a:rPr lang="en-US" dirty="0"/>
              <a:t>--</a:t>
            </a:r>
          </a:p>
          <a:p>
            <a:r>
              <a:rPr lang="en-US" dirty="0"/>
              <a:t>Buildings image credit: Eucalyp from </a:t>
            </a:r>
            <a:r>
              <a:rPr lang="en-US" dirty="0">
                <a:hlinkClick r:id="rId3"/>
              </a:rPr>
              <a:t>www.flaticon.com</a:t>
            </a:r>
            <a:endParaRPr lang="en-US" dirty="0">
              <a:ea typeface="Calibri"/>
              <a:cs typeface="Calibri"/>
            </a:endParaRPr>
          </a:p>
          <a:p>
            <a:r>
              <a:rPr lang="en-US" dirty="0"/>
              <a:t>Buildings image source: </a:t>
            </a:r>
            <a:r>
              <a:rPr lang="en-US" dirty="0">
                <a:hlinkClick r:id="rId4"/>
              </a:rPr>
              <a:t>https://www.flaticon.com/free-icon/cityscape_2451728?term=buildings+city&amp;page=1&amp;position=6&amp;origin=search&amp;related_id=2451728</a:t>
            </a:r>
            <a:r>
              <a:rPr lang="en-US" dirty="0"/>
              <a:t> (CC Attribution-NonCommercial)</a:t>
            </a:r>
            <a:endParaRPr lang="en-US" dirty="0">
              <a:ea typeface="Calibri"/>
              <a:cs typeface="Calibri"/>
            </a:endParaRPr>
          </a:p>
          <a:p>
            <a:endParaRPr lang="en-US" dirty="0">
              <a:ea typeface="Calibri"/>
              <a:cs typeface="Calibri"/>
            </a:endParaRPr>
          </a:p>
          <a:p>
            <a:r>
              <a:rPr lang="en-US" dirty="0">
                <a:ea typeface="Calibri"/>
                <a:cs typeface="Calibri"/>
              </a:rPr>
              <a:t>Icons credit: Microsoft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25252494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pic>
        <p:nvPicPr>
          <p:cNvPr id="6" name="Picture 5" descr="A picture containing purple&#10;&#10;Description automatically generated">
            <a:extLst>
              <a:ext uri="{FF2B5EF4-FFF2-40B4-BE49-F238E27FC236}">
                <a16:creationId xmlns:a16="http://schemas.microsoft.com/office/drawing/2014/main" id="{D6035122-7FA3-D767-958E-272745B0EE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92" b="55164"/>
          <a:stretch/>
        </p:blipFill>
        <p:spPr>
          <a:xfrm>
            <a:off x="1524" y="1235521"/>
            <a:ext cx="12188952" cy="2764979"/>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236F99">
                    <a:alpha val="10000"/>
                  </a:srgbClr>
                </a:solidFill>
                <a:latin typeface="Century Gothic" panose="020B0502020202020204" pitchFamily="34" charset="0"/>
              </a:rPr>
              <a:t>ANNIVERSARY</a:t>
            </a:r>
            <a:endParaRPr lang="en-US" sz="2400" b="1" spc="4000" baseline="0" dirty="0">
              <a:solidFill>
                <a:srgbClr val="236F99">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20" t="20021" r="2732" b="41558"/>
          <a:stretch/>
        </p:blipFill>
        <p:spPr>
          <a:xfrm>
            <a:off x="0" y="1246411"/>
            <a:ext cx="12192001" cy="2783805"/>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236F99"/>
                </a:solidFill>
                <a:latin typeface="Century Gothic"/>
              </a:rPr>
              <a:t>Study Area </a:t>
            </a:r>
            <a:r>
              <a:rPr lang="en-US" sz="3200" b="0" spc="0" baseline="0" dirty="0">
                <a:solidFill>
                  <a:srgbClr val="236F99"/>
                </a:solidFill>
              </a:rPr>
              <a:t>Urban Development</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236F99"/>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
        <p:nvSpPr>
          <p:cNvPr id="24" name="TextBox 23">
            <a:extLst>
              <a:ext uri="{FF2B5EF4-FFF2-40B4-BE49-F238E27FC236}">
                <a16:creationId xmlns:a16="http://schemas.microsoft.com/office/drawing/2014/main" id="{B18C32A3-9EEA-4994-979E-AD56835F40CB}"/>
              </a:ext>
            </a:extLst>
          </p:cNvPr>
          <p:cNvSpPr txBox="1"/>
          <p:nvPr userDrawn="1"/>
        </p:nvSpPr>
        <p:spPr>
          <a:xfrm rot="20798935">
            <a:off x="1433288" y="1828173"/>
            <a:ext cx="1524000" cy="390006"/>
          </a:xfrm>
          <a:prstGeom prst="rect">
            <a:avLst/>
          </a:prstGeom>
          <a:solidFill>
            <a:srgbClr val="FFFFFF"/>
          </a:solidFill>
          <a:ln w="19050">
            <a:solidFill>
              <a:srgbClr val="FF0000"/>
            </a:solidFill>
          </a:ln>
        </p:spPr>
        <p:txBody>
          <a:bodyPr wrap="square" rtlCol="0">
            <a:noAutofit/>
          </a:bodyPr>
          <a:lstStyle/>
          <a:p>
            <a:pPr algn="ctr"/>
            <a:r>
              <a:rPr lang="en-US" sz="1800" b="1" dirty="0">
                <a:solidFill>
                  <a:srgbClr val="FF0000"/>
                </a:solidFill>
              </a:rPr>
              <a:t>EXAMPLE</a:t>
            </a:r>
          </a:p>
        </p:txBody>
      </p:sp>
      <p:sp>
        <p:nvSpPr>
          <p:cNvPr id="30" name="TextBox 29">
            <a:extLst>
              <a:ext uri="{FF2B5EF4-FFF2-40B4-BE49-F238E27FC236}">
                <a16:creationId xmlns:a16="http://schemas.microsoft.com/office/drawing/2014/main" id="{DED28E2E-D1C7-4626-A128-07F077518BB9}"/>
              </a:ext>
            </a:extLst>
          </p:cNvPr>
          <p:cNvSpPr txBox="1"/>
          <p:nvPr userDrawn="1"/>
        </p:nvSpPr>
        <p:spPr>
          <a:xfrm>
            <a:off x="4752594"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PLACEHOLDER IMAGE</a:t>
            </a:r>
          </a:p>
        </p:txBody>
      </p:sp>
      <p:sp>
        <p:nvSpPr>
          <p:cNvPr id="34" name="TextBox 33">
            <a:extLst>
              <a:ext uri="{FF2B5EF4-FFF2-40B4-BE49-F238E27FC236}">
                <a16:creationId xmlns:a16="http://schemas.microsoft.com/office/drawing/2014/main" id="{D14C3260-28A1-4CA7-BAEF-C4E524C74B37}"/>
              </a:ext>
            </a:extLst>
          </p:cNvPr>
          <p:cNvSpPr txBox="1"/>
          <p:nvPr userDrawn="1"/>
        </p:nvSpPr>
        <p:spPr>
          <a:xfrm>
            <a:off x="4038342" y="3319524"/>
            <a:ext cx="2651760" cy="365760"/>
          </a:xfrm>
          <a:prstGeom prst="rect">
            <a:avLst/>
          </a:prstGeom>
          <a:solidFill>
            <a:schemeClr val="bg1"/>
          </a:solidFill>
          <a:ln w="19050">
            <a:solidFill>
              <a:srgbClr val="FF0000"/>
            </a:solidFill>
          </a:ln>
        </p:spPr>
        <p:txBody>
          <a:bodyPr wrap="square" rtlCol="0" anchor="ctr" anchorCtr="0">
            <a:spAutoFit/>
          </a:bodyPr>
          <a:lstStyle/>
          <a:p>
            <a:r>
              <a:rPr lang="en-US" b="1" dirty="0">
                <a:solidFill>
                  <a:srgbClr val="FF0000"/>
                </a:solidFill>
              </a:rPr>
              <a:t>Font used: Century Gothic</a:t>
            </a:r>
          </a:p>
        </p:txBody>
      </p:sp>
      <p:sp>
        <p:nvSpPr>
          <p:cNvPr id="35" name="TextBox 34">
            <a:extLst>
              <a:ext uri="{FF2B5EF4-FFF2-40B4-BE49-F238E27FC236}">
                <a16:creationId xmlns:a16="http://schemas.microsoft.com/office/drawing/2014/main" id="{18B310A1-3EBF-47EB-881E-0236B6471C1C}"/>
              </a:ext>
            </a:extLst>
          </p:cNvPr>
          <p:cNvSpPr txBox="1"/>
          <p:nvPr userDrawn="1"/>
        </p:nvSpPr>
        <p:spPr>
          <a:xfrm>
            <a:off x="6690102" y="4366659"/>
            <a:ext cx="1655867" cy="276999"/>
          </a:xfrm>
          <a:prstGeom prst="rect">
            <a:avLst/>
          </a:prstGeom>
          <a:noFill/>
          <a:ln w="19050">
            <a:solidFill>
              <a:srgbClr val="FF0000"/>
            </a:solidFill>
          </a:ln>
        </p:spPr>
        <p:txBody>
          <a:bodyPr wrap="square" lIns="91440" tIns="0" bIns="0" rtlCol="0" anchor="ctr" anchorCtr="0">
            <a:spAutoFit/>
          </a:bodyPr>
          <a:lstStyle/>
          <a:p>
            <a:r>
              <a:rPr lang="en-US" b="1" dirty="0">
                <a:solidFill>
                  <a:srgbClr val="FF0000"/>
                </a:solidFill>
              </a:rPr>
              <a:t>Font size: 32pt</a:t>
            </a:r>
          </a:p>
        </p:txBody>
      </p:sp>
      <p:sp>
        <p:nvSpPr>
          <p:cNvPr id="36" name="TextBox 35">
            <a:extLst>
              <a:ext uri="{FF2B5EF4-FFF2-40B4-BE49-F238E27FC236}">
                <a16:creationId xmlns:a16="http://schemas.microsoft.com/office/drawing/2014/main" id="{D00DB2F4-D2E3-4421-AB5E-ED15C9602C9F}"/>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dirty="0">
                <a:solidFill>
                  <a:srgbClr val="FF0000"/>
                </a:solidFill>
              </a:rPr>
              <a:t>Font size: 22pt</a:t>
            </a:r>
          </a:p>
        </p:txBody>
      </p:sp>
      <p:sp>
        <p:nvSpPr>
          <p:cNvPr id="37" name="TextBox 36">
            <a:extLst>
              <a:ext uri="{FF2B5EF4-FFF2-40B4-BE49-F238E27FC236}">
                <a16:creationId xmlns:a16="http://schemas.microsoft.com/office/drawing/2014/main" id="{1F876909-8C30-4F82-A440-9C72EB4F7E6C}"/>
              </a:ext>
            </a:extLst>
          </p:cNvPr>
          <p:cNvSpPr txBox="1"/>
          <p:nvPr userDrawn="1"/>
        </p:nvSpPr>
        <p:spPr>
          <a:xfrm>
            <a:off x="7889240" y="6018653"/>
            <a:ext cx="1554480" cy="276999"/>
          </a:xfrm>
          <a:prstGeom prst="rect">
            <a:avLst/>
          </a:prstGeom>
          <a:noFill/>
          <a:ln w="19050">
            <a:solidFill>
              <a:srgbClr val="FF0000"/>
            </a:solidFill>
          </a:ln>
        </p:spPr>
        <p:txBody>
          <a:bodyPr wrap="square" tIns="0" bIns="0" rtlCol="0" anchor="ctr" anchorCtr="0">
            <a:spAutoFit/>
          </a:bodyPr>
          <a:lstStyle/>
          <a:p>
            <a:r>
              <a:rPr lang="en-US" b="1" dirty="0">
                <a:solidFill>
                  <a:srgbClr val="FF0000"/>
                </a:solidFill>
              </a:rPr>
              <a:t>Font size: 20pt</a:t>
            </a:r>
          </a:p>
        </p:txBody>
      </p:sp>
      <p:sp>
        <p:nvSpPr>
          <p:cNvPr id="38" name="TextBox 37">
            <a:extLst>
              <a:ext uri="{FF2B5EF4-FFF2-40B4-BE49-F238E27FC236}">
                <a16:creationId xmlns:a16="http://schemas.microsoft.com/office/drawing/2014/main" id="{A433DB8D-FE1D-420B-B660-795635F03949}"/>
              </a:ext>
            </a:extLst>
          </p:cNvPr>
          <p:cNvSpPr txBox="1"/>
          <p:nvPr userDrawn="1"/>
        </p:nvSpPr>
        <p:spPr>
          <a:xfrm>
            <a:off x="5907684" y="6398461"/>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dirty="0">
                <a:ln>
                  <a:noFill/>
                </a:ln>
                <a:solidFill>
                  <a:srgbClr val="FF0000"/>
                </a:solidFill>
              </a:rPr>
              <a:t>Font size: 20pt</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690" r:id="rId9"/>
    <p:sldLayoutId id="214748377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7.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8.svg"/></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7.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6.sv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75.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 Id="rId9" Type="http://schemas.openxmlformats.org/officeDocument/2006/relationships/image" Target="../media/image82.svg"/></Relationships>
</file>

<file path=ppt/slides/_rels/slide26.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2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90.svg"/><Relationship Id="rId4" Type="http://schemas.openxmlformats.org/officeDocument/2006/relationships/image" Target="../media/image36.svg"/><Relationship Id="rId9"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2.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236F99"/>
                </a:solidFill>
                <a:latin typeface="Century Gothic"/>
              </a:rPr>
              <a:t>Portland </a:t>
            </a:r>
            <a:r>
              <a:rPr lang="en-US" sz="3200" b="0" spc="0" baseline="0" dirty="0">
                <a:solidFill>
                  <a:srgbClr val="236F99"/>
                </a:solidFill>
                <a:latin typeface="Century Gothic"/>
              </a:rPr>
              <a:t>Urban Development</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6" y="4739045"/>
            <a:ext cx="11406353"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dirty="0">
                <a:solidFill>
                  <a:schemeClr val="tx1">
                    <a:lumMod val="75000"/>
                    <a:lumOff val="25000"/>
                  </a:schemeClr>
                </a:solidFill>
              </a:rPr>
              <a:t>Quantifying and Visualizing Urban Heat with Compounding </a:t>
            </a:r>
            <a:br>
              <a:rPr lang="en-US" sz="2400" dirty="0">
                <a:solidFill>
                  <a:schemeClr val="tx1">
                    <a:lumMod val="75000"/>
                    <a:lumOff val="25000"/>
                  </a:schemeClr>
                </a:solidFill>
              </a:rPr>
            </a:br>
            <a:r>
              <a:rPr lang="en-US" sz="2400" dirty="0">
                <a:solidFill>
                  <a:schemeClr val="tx1">
                    <a:lumMod val="75000"/>
                    <a:lumOff val="25000"/>
                  </a:schemeClr>
                </a:solidFill>
              </a:rPr>
              <a:t>Vulnerabilities to Support Community Depaving Initiatives</a:t>
            </a: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753442"/>
            <a:ext cx="9368002" cy="400110"/>
          </a:xfrm>
          <a:prstGeom prst="rect">
            <a:avLst/>
          </a:prstGeom>
          <a:noFill/>
        </p:spPr>
        <p:txBody>
          <a:bodyPr wrap="square" lIns="91440" tIns="45720" rIns="91440" bIns="45720" anchor="t">
            <a:spAutoFit/>
          </a:bodyPr>
          <a:lstStyle/>
          <a:p>
            <a:r>
              <a:rPr lang="en-US" sz="2000" dirty="0">
                <a:solidFill>
                  <a:schemeClr val="tx1">
                    <a:lumMod val="75000"/>
                    <a:lumOff val="25000"/>
                  </a:schemeClr>
                </a:solidFill>
                <a:latin typeface="Century Gothic"/>
              </a:rPr>
              <a:t>Keegan Kessler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Hadwynne Gross </a:t>
            </a:r>
            <a:r>
              <a:rPr lang="en-US" sz="2000" dirty="0">
                <a:solidFill>
                  <a:srgbClr val="236F99"/>
                </a:solidFill>
                <a:latin typeface="Century Gothic"/>
                <a:sym typeface="Wingdings" panose="05000000000000000000" pitchFamily="2" charset="2"/>
              </a:rPr>
              <a:t> </a:t>
            </a:r>
            <a:r>
              <a:rPr lang="en-US" sz="2000" dirty="0">
                <a:solidFill>
                  <a:schemeClr val="tx1">
                    <a:lumMod val="75000"/>
                    <a:lumOff val="25000"/>
                  </a:schemeClr>
                </a:solidFill>
                <a:latin typeface="Century Gothic"/>
              </a:rPr>
              <a:t>Jordan Larson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Adam Nayak</a:t>
            </a:r>
            <a:endParaRPr lang="en-US" sz="2000" dirty="0">
              <a:solidFill>
                <a:schemeClr val="tx1">
                  <a:lumMod val="75000"/>
                  <a:lumOff val="25000"/>
                </a:schemeClr>
              </a:solidFill>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Virtual Environmental Justice</a:t>
            </a:r>
            <a:r>
              <a:rPr lang="en-US" sz="1800" b="1" i="0" dirty="0">
                <a:solidFill>
                  <a:srgbClr val="FFFFFF"/>
                </a:solidFill>
                <a:effectLst/>
                <a:latin typeface="Century Gothic" panose="020B0502020202020204" pitchFamily="34" charset="0"/>
              </a:rPr>
              <a:t> –</a:t>
            </a:r>
            <a:r>
              <a:rPr lang="en-US" sz="1600" b="1" dirty="0">
                <a:solidFill>
                  <a:schemeClr val="bg1"/>
                </a:solidFill>
                <a:latin typeface="Century Gothic" panose="020B0502020202020204" pitchFamily="34" charset="0"/>
              </a:rPr>
              <a:t> VEJ </a:t>
            </a:r>
            <a:r>
              <a:rPr lang="en-US" sz="1600" b="1" dirty="0">
                <a:solidFill>
                  <a:schemeClr val="bg1"/>
                </a:solidFill>
                <a:latin typeface="Century Gothic"/>
              </a:rPr>
              <a:t>| Summer 2023 </a:t>
            </a:r>
            <a:endParaRPr lang="en-US" sz="1600" b="1"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27CF13A8-40B1-6F8A-208E-7D79956D94C6}"/>
              </a:ext>
            </a:extLst>
          </p:cNvPr>
          <p:cNvSpPr txBox="1"/>
          <p:nvPr/>
        </p:nvSpPr>
        <p:spPr>
          <a:xfrm>
            <a:off x="4724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3" name="TextBox 2">
            <a:extLst>
              <a:ext uri="{FF2B5EF4-FFF2-40B4-BE49-F238E27FC236}">
                <a16:creationId xmlns:a16="http://schemas.microsoft.com/office/drawing/2014/main" id="{2297B084-943C-1779-B1B1-C3789B237A31}"/>
              </a:ext>
            </a:extLst>
          </p:cNvPr>
          <p:cNvSpPr txBox="1"/>
          <p:nvPr/>
        </p:nvSpPr>
        <p:spPr>
          <a:xfrm>
            <a:off x="4724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4" name="TextBox 3">
            <a:extLst>
              <a:ext uri="{FF2B5EF4-FFF2-40B4-BE49-F238E27FC236}">
                <a16:creationId xmlns:a16="http://schemas.microsoft.com/office/drawing/2014/main" id="{D751170E-F7BB-0A52-AFD1-8A62543F3D29}"/>
              </a:ext>
            </a:extLst>
          </p:cNvPr>
          <p:cNvSpPr txBox="1"/>
          <p:nvPr/>
        </p:nvSpPr>
        <p:spPr>
          <a:xfrm>
            <a:off x="4724400" y="3200400"/>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5" name="TextBox 4">
            <a:extLst>
              <a:ext uri="{FF2B5EF4-FFF2-40B4-BE49-F238E27FC236}">
                <a16:creationId xmlns:a16="http://schemas.microsoft.com/office/drawing/2014/main" id="{568B80F8-F317-48DB-FDF3-5B30C3854D9B}"/>
              </a:ext>
            </a:extLst>
          </p:cNvPr>
          <p:cNvSpPr txBox="1"/>
          <p:nvPr/>
        </p:nvSpPr>
        <p:spPr>
          <a:xfrm>
            <a:off x="4867275" y="3343275"/>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1BF0CD12-9EEB-FE2F-2836-689112557CC1}"/>
              </a:ext>
            </a:extLst>
          </p:cNvPr>
          <p:cNvSpPr/>
          <p:nvPr/>
        </p:nvSpPr>
        <p:spPr>
          <a:xfrm rot="2464753">
            <a:off x="-5859150" y="10699"/>
            <a:ext cx="7368422" cy="7997681"/>
          </a:xfrm>
          <a:prstGeom prst="arc">
            <a:avLst>
              <a:gd name="adj1" fmla="val 16040695"/>
              <a:gd name="adj2" fmla="val 214657"/>
            </a:avLst>
          </a:prstGeom>
          <a:ln w="12700">
            <a:solidFill>
              <a:srgbClr val="236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Arc 3">
            <a:extLst>
              <a:ext uri="{FF2B5EF4-FFF2-40B4-BE49-F238E27FC236}">
                <a16:creationId xmlns:a16="http://schemas.microsoft.com/office/drawing/2014/main" id="{DC254A3A-8A8D-279B-5CDB-FFEE652FCAEB}"/>
              </a:ext>
            </a:extLst>
          </p:cNvPr>
          <p:cNvSpPr/>
          <p:nvPr/>
        </p:nvSpPr>
        <p:spPr>
          <a:xfrm rot="2464753">
            <a:off x="-5834315" y="7820"/>
            <a:ext cx="7391183" cy="8081802"/>
          </a:xfrm>
          <a:prstGeom prst="arc">
            <a:avLst>
              <a:gd name="adj1" fmla="val 16059934"/>
              <a:gd name="adj2" fmla="val 183244"/>
            </a:avLst>
          </a:prstGeom>
          <a:ln w="12700">
            <a:solidFill>
              <a:srgbClr val="236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Title 4">
            <a:extLst>
              <a:ext uri="{FF2B5EF4-FFF2-40B4-BE49-F238E27FC236}">
                <a16:creationId xmlns:a16="http://schemas.microsoft.com/office/drawing/2014/main" id="{91614DFA-9470-4F29-8402-06783682B86F}"/>
              </a:ext>
            </a:extLst>
          </p:cNvPr>
          <p:cNvSpPr txBox="1">
            <a:spLocks/>
          </p:cNvSpPr>
          <p:nvPr/>
        </p:nvSpPr>
        <p:spPr>
          <a:xfrm>
            <a:off x="283683" y="351001"/>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PROJECT OBJECTIVES</a:t>
            </a:r>
            <a:endParaRPr lang="en-US" sz="5400" dirty="0">
              <a:solidFill>
                <a:srgbClr val="236F99"/>
              </a:solidFill>
            </a:endParaRPr>
          </a:p>
        </p:txBody>
      </p:sp>
      <p:sp>
        <p:nvSpPr>
          <p:cNvPr id="36" name="Rectangle 35">
            <a:extLst>
              <a:ext uri="{FF2B5EF4-FFF2-40B4-BE49-F238E27FC236}">
                <a16:creationId xmlns:a16="http://schemas.microsoft.com/office/drawing/2014/main" id="{565613F8-9AC6-4CA5-ABC6-BDE7C5FD37F0}"/>
              </a:ext>
            </a:extLst>
          </p:cNvPr>
          <p:cNvSpPr/>
          <p:nvPr/>
        </p:nvSpPr>
        <p:spPr>
          <a:xfrm>
            <a:off x="1903035" y="4954731"/>
            <a:ext cx="9408942" cy="892552"/>
          </a:xfrm>
          <a:prstGeom prst="rect">
            <a:avLst/>
          </a:prstGeom>
        </p:spPr>
        <p:txBody>
          <a:bodyPr wrap="square" lIns="91440" tIns="45720" rIns="91440" bIns="45720" anchor="t">
            <a:spAutoFit/>
          </a:bodyPr>
          <a:lstStyle/>
          <a:p>
            <a:pPr>
              <a:spcAft>
                <a:spcPts val="600"/>
              </a:spcAft>
            </a:pPr>
            <a:r>
              <a:rPr lang="en-US" sz="2600" b="1" dirty="0">
                <a:solidFill>
                  <a:schemeClr val="tx1">
                    <a:lumMod val="75000"/>
                    <a:lumOff val="25000"/>
                  </a:schemeClr>
                </a:solidFill>
                <a:latin typeface="Century Gothic"/>
                <a:ea typeface="Calibri"/>
                <a:cs typeface="Calibri"/>
              </a:rPr>
              <a:t>Analyze specific case studies</a:t>
            </a:r>
            <a:r>
              <a:rPr lang="en-US" sz="2600" dirty="0">
                <a:solidFill>
                  <a:schemeClr val="tx1">
                    <a:lumMod val="75000"/>
                    <a:lumOff val="25000"/>
                  </a:schemeClr>
                </a:solidFill>
                <a:latin typeface="Century Gothic"/>
                <a:ea typeface="Calibri"/>
                <a:cs typeface="Calibri"/>
              </a:rPr>
              <a:t> of past Depave projects to understand lived experiences and impacts of their work</a:t>
            </a:r>
          </a:p>
        </p:txBody>
      </p:sp>
      <p:sp>
        <p:nvSpPr>
          <p:cNvPr id="46" name="TextBox 45">
            <a:extLst>
              <a:ext uri="{FF2B5EF4-FFF2-40B4-BE49-F238E27FC236}">
                <a16:creationId xmlns:a16="http://schemas.microsoft.com/office/drawing/2014/main" id="{A1DE7643-402F-412E-92C5-84BD6F8ACA21}"/>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47" name="TextBox 46">
            <a:extLst>
              <a:ext uri="{FF2B5EF4-FFF2-40B4-BE49-F238E27FC236}">
                <a16:creationId xmlns:a16="http://schemas.microsoft.com/office/drawing/2014/main" id="{B6E9A128-B186-4F40-9A1F-943BF2CDD45F}"/>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48" name="TextBox 47">
            <a:extLst>
              <a:ext uri="{FF2B5EF4-FFF2-40B4-BE49-F238E27FC236}">
                <a16:creationId xmlns:a16="http://schemas.microsoft.com/office/drawing/2014/main" id="{6B1A0B49-B70C-4798-9157-70A19B87EE33}"/>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grpSp>
        <p:nvGrpSpPr>
          <p:cNvPr id="14" name="Group 13">
            <a:extLst>
              <a:ext uri="{FF2B5EF4-FFF2-40B4-BE49-F238E27FC236}">
                <a16:creationId xmlns:a16="http://schemas.microsoft.com/office/drawing/2014/main" id="{FFC65896-23C8-47F8-E59B-31751F8B647F}"/>
              </a:ext>
            </a:extLst>
          </p:cNvPr>
          <p:cNvGrpSpPr/>
          <p:nvPr/>
        </p:nvGrpSpPr>
        <p:grpSpPr>
          <a:xfrm>
            <a:off x="579238" y="1370274"/>
            <a:ext cx="1776006" cy="4666532"/>
            <a:chOff x="1268657" y="1236465"/>
            <a:chExt cx="1776006" cy="4666532"/>
          </a:xfrm>
        </p:grpSpPr>
        <p:sp>
          <p:nvSpPr>
            <p:cNvPr id="6" name="Oval 5">
              <a:extLst>
                <a:ext uri="{FF2B5EF4-FFF2-40B4-BE49-F238E27FC236}">
                  <a16:creationId xmlns:a16="http://schemas.microsoft.com/office/drawing/2014/main" id="{F958A5C1-8D7C-F3C2-1ACA-6CFEF2A42385}"/>
                </a:ext>
              </a:extLst>
            </p:cNvPr>
            <p:cNvSpPr/>
            <p:nvPr/>
          </p:nvSpPr>
          <p:spPr>
            <a:xfrm>
              <a:off x="1855943" y="2948288"/>
              <a:ext cx="1188720" cy="1188720"/>
            </a:xfrm>
            <a:prstGeom prst="ellipse">
              <a:avLst/>
            </a:prstGeom>
            <a:solidFill>
              <a:schemeClr val="bg1"/>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5ACAFAF2-F5FE-225D-4ABC-521C663D706D}"/>
                </a:ext>
              </a:extLst>
            </p:cNvPr>
            <p:cNvSpPr/>
            <p:nvPr/>
          </p:nvSpPr>
          <p:spPr>
            <a:xfrm>
              <a:off x="1268657" y="1236465"/>
              <a:ext cx="1188720" cy="1188720"/>
            </a:xfrm>
            <a:prstGeom prst="ellipse">
              <a:avLst/>
            </a:prstGeom>
            <a:solidFill>
              <a:schemeClr val="bg1"/>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0DA8005F-4E82-C7FA-B24C-06626FCB1E07}"/>
                </a:ext>
              </a:extLst>
            </p:cNvPr>
            <p:cNvSpPr/>
            <p:nvPr/>
          </p:nvSpPr>
          <p:spPr>
            <a:xfrm>
              <a:off x="1268657" y="4714277"/>
              <a:ext cx="1188720" cy="1188720"/>
            </a:xfrm>
            <a:prstGeom prst="ellipse">
              <a:avLst/>
            </a:prstGeom>
            <a:solidFill>
              <a:schemeClr val="bg1"/>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C866E96A-EF4A-FD7A-19A0-352B89019E10}"/>
              </a:ext>
            </a:extLst>
          </p:cNvPr>
          <p:cNvSpPr txBox="1"/>
          <p:nvPr/>
        </p:nvSpPr>
        <p:spPr>
          <a:xfrm>
            <a:off x="1968275" y="1450922"/>
            <a:ext cx="9197956" cy="1323439"/>
          </a:xfrm>
          <a:prstGeom prst="rect">
            <a:avLst/>
          </a:prstGeom>
          <a:noFill/>
        </p:spPr>
        <p:txBody>
          <a:bodyPr wrap="square" lIns="91440" tIns="45720" rIns="91440" bIns="45720" rtlCol="0" anchor="t">
            <a:spAutoFit/>
          </a:bodyPr>
          <a:lstStyle/>
          <a:p>
            <a:r>
              <a:rPr lang="en-US" sz="2600" b="1" dirty="0">
                <a:solidFill>
                  <a:schemeClr val="tx1">
                    <a:lumMod val="75000"/>
                    <a:lumOff val="25000"/>
                  </a:schemeClr>
                </a:solidFill>
                <a:latin typeface="Century Gothic"/>
                <a:ea typeface="Calibri"/>
                <a:cs typeface="Calibri"/>
              </a:rPr>
              <a:t>Develop a Land Surface Temperature (LST) urban heat map</a:t>
            </a:r>
            <a:r>
              <a:rPr lang="en-US" sz="2600" dirty="0">
                <a:solidFill>
                  <a:schemeClr val="tx1">
                    <a:lumMod val="75000"/>
                    <a:lumOff val="25000"/>
                  </a:schemeClr>
                </a:solidFill>
                <a:latin typeface="Century Gothic"/>
                <a:ea typeface="Calibri"/>
                <a:cs typeface="Calibri"/>
              </a:rPr>
              <a:t> using NASA Earth observations</a:t>
            </a:r>
            <a:endParaRPr lang="en-US" sz="2600" dirty="0">
              <a:solidFill>
                <a:schemeClr val="tx1">
                  <a:lumMod val="75000"/>
                  <a:lumOff val="25000"/>
                </a:schemeClr>
              </a:solidFill>
              <a:latin typeface="Century Gothic" panose="020B0502020202020204" pitchFamily="34" charset="0"/>
              <a:ea typeface="Calibri"/>
              <a:cs typeface="Calibri"/>
            </a:endParaRPr>
          </a:p>
          <a:p>
            <a:endParaRPr lang="en-US" sz="2800" dirty="0">
              <a:latin typeface="Century Gothic" panose="020B0502020202020204" pitchFamily="34" charset="0"/>
            </a:endParaRPr>
          </a:p>
        </p:txBody>
      </p:sp>
      <p:sp>
        <p:nvSpPr>
          <p:cNvPr id="16" name="TextBox 15">
            <a:extLst>
              <a:ext uri="{FF2B5EF4-FFF2-40B4-BE49-F238E27FC236}">
                <a16:creationId xmlns:a16="http://schemas.microsoft.com/office/drawing/2014/main" id="{34BB8F73-66A0-D4CA-A124-CD8BE33514C7}"/>
              </a:ext>
            </a:extLst>
          </p:cNvPr>
          <p:cNvSpPr txBox="1"/>
          <p:nvPr/>
        </p:nvSpPr>
        <p:spPr>
          <a:xfrm>
            <a:off x="2498032" y="3300314"/>
            <a:ext cx="9197956" cy="892552"/>
          </a:xfrm>
          <a:prstGeom prst="rect">
            <a:avLst/>
          </a:prstGeom>
          <a:noFill/>
        </p:spPr>
        <p:txBody>
          <a:bodyPr wrap="square" lIns="91440" tIns="45720" rIns="91440" bIns="45720" rtlCol="0" anchor="t">
            <a:spAutoFit/>
          </a:bodyPr>
          <a:lstStyle/>
          <a:p>
            <a:pPr>
              <a:spcAft>
                <a:spcPts val="600"/>
              </a:spcAft>
            </a:pPr>
            <a:r>
              <a:rPr lang="en-US" sz="2600" b="1" dirty="0">
                <a:solidFill>
                  <a:schemeClr val="tx1">
                    <a:lumMod val="75000"/>
                    <a:lumOff val="25000"/>
                  </a:schemeClr>
                </a:solidFill>
                <a:latin typeface="Century Gothic"/>
                <a:ea typeface="Calibri"/>
                <a:cs typeface="Calibri"/>
              </a:rPr>
              <a:t>Aggregate socio-environmental implications</a:t>
            </a:r>
            <a:r>
              <a:rPr lang="en-US" sz="2600" dirty="0">
                <a:solidFill>
                  <a:schemeClr val="tx1">
                    <a:lumMod val="75000"/>
                    <a:lumOff val="25000"/>
                  </a:schemeClr>
                </a:solidFill>
                <a:latin typeface="Century Gothic"/>
                <a:ea typeface="Calibri"/>
                <a:cs typeface="Calibri"/>
              </a:rPr>
              <a:t> of urban heat through social vulnerability mapping</a:t>
            </a:r>
            <a:endParaRPr lang="en-US" sz="2600" dirty="0">
              <a:solidFill>
                <a:schemeClr val="tx1">
                  <a:lumMod val="75000"/>
                  <a:lumOff val="25000"/>
                </a:schemeClr>
              </a:solidFill>
              <a:latin typeface="Century Gothic"/>
            </a:endParaRPr>
          </a:p>
        </p:txBody>
      </p:sp>
      <p:pic>
        <p:nvPicPr>
          <p:cNvPr id="8" name="Graphic 9" descr="Map with pin with solid fill">
            <a:extLst>
              <a:ext uri="{FF2B5EF4-FFF2-40B4-BE49-F238E27FC236}">
                <a16:creationId xmlns:a16="http://schemas.microsoft.com/office/drawing/2014/main" id="{CF1D178B-389D-52C2-264B-3453923BAD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1743" y="1447800"/>
            <a:ext cx="914400" cy="914400"/>
          </a:xfrm>
          <a:prstGeom prst="rect">
            <a:avLst/>
          </a:prstGeom>
        </p:spPr>
      </p:pic>
      <p:pic>
        <p:nvPicPr>
          <p:cNvPr id="10" name="Graphic 16" descr="Lights On with solid fill">
            <a:extLst>
              <a:ext uri="{FF2B5EF4-FFF2-40B4-BE49-F238E27FC236}">
                <a16:creationId xmlns:a16="http://schemas.microsoft.com/office/drawing/2014/main" id="{CBBC4A71-326C-B4D5-0DAB-83CB1C3759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5593" y="3201838"/>
            <a:ext cx="914400" cy="914400"/>
          </a:xfrm>
          <a:prstGeom prst="rect">
            <a:avLst/>
          </a:prstGeom>
        </p:spPr>
      </p:pic>
      <p:pic>
        <p:nvPicPr>
          <p:cNvPr id="17" name="Graphic 17" descr="Statistics with solid fill">
            <a:extLst>
              <a:ext uri="{FF2B5EF4-FFF2-40B4-BE49-F238E27FC236}">
                <a16:creationId xmlns:a16="http://schemas.microsoft.com/office/drawing/2014/main" id="{549B0C71-2870-A5AD-176E-F592BE91D8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743" y="5013384"/>
            <a:ext cx="914400" cy="914400"/>
          </a:xfrm>
          <a:prstGeom prst="rect">
            <a:avLst/>
          </a:prstGeom>
        </p:spPr>
      </p:pic>
    </p:spTree>
    <p:extLst>
      <p:ext uri="{BB962C8B-B14F-4D97-AF65-F5344CB8AC3E}">
        <p14:creationId xmlns:p14="http://schemas.microsoft.com/office/powerpoint/2010/main" val="3950685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72853AD-FCB5-C975-FCF3-571D686C038A}"/>
              </a:ext>
            </a:extLst>
          </p:cNvPr>
          <p:cNvSpPr txBox="1">
            <a:spLocks/>
          </p:cNvSpPr>
          <p:nvPr/>
        </p:nvSpPr>
        <p:spPr>
          <a:xfrm>
            <a:off x="277059" y="326547"/>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EARTH OBSERVATIONS</a:t>
            </a:r>
            <a:endParaRPr lang="en-US" sz="5400" dirty="0"/>
          </a:p>
        </p:txBody>
      </p:sp>
      <p:sp>
        <p:nvSpPr>
          <p:cNvPr id="9" name="TextBox 8">
            <a:extLst>
              <a:ext uri="{FF2B5EF4-FFF2-40B4-BE49-F238E27FC236}">
                <a16:creationId xmlns:a16="http://schemas.microsoft.com/office/drawing/2014/main" id="{CDEACA86-22A6-0718-17A2-17453E4D8C35}"/>
              </a:ext>
            </a:extLst>
          </p:cNvPr>
          <p:cNvSpPr txBox="1"/>
          <p:nvPr/>
        </p:nvSpPr>
        <p:spPr>
          <a:xfrm>
            <a:off x="506171" y="1078007"/>
            <a:ext cx="4497197" cy="2000548"/>
          </a:xfrm>
          <a:prstGeom prst="rect">
            <a:avLst/>
          </a:prstGeom>
          <a:noFill/>
        </p:spPr>
        <p:txBody>
          <a:bodyPr wrap="square" rtlCol="0">
            <a:spAutoFit/>
          </a:bodyPr>
          <a:lstStyle/>
          <a:p>
            <a:r>
              <a:rPr lang="en-US" sz="4000" b="1" dirty="0">
                <a:solidFill>
                  <a:schemeClr val="accent2"/>
                </a:solidFill>
                <a:latin typeface="Century Gothic" panose="020B0502020202020204" pitchFamily="34" charset="0"/>
              </a:rPr>
              <a:t>Landsat 8</a:t>
            </a:r>
          </a:p>
          <a:p>
            <a:r>
              <a:rPr lang="en-US" sz="2400" dirty="0">
                <a:solidFill>
                  <a:schemeClr val="tx1">
                    <a:lumMod val="75000"/>
                    <a:lumOff val="25000"/>
                  </a:schemeClr>
                </a:solidFill>
                <a:latin typeface="Century Gothic" panose="020B0502020202020204" pitchFamily="34" charset="0"/>
              </a:rPr>
              <a:t>Thermal Infrared Sensor (TIRS)</a:t>
            </a:r>
          </a:p>
          <a:p>
            <a:endParaRPr lang="en-US" sz="2400" dirty="0">
              <a:solidFill>
                <a:schemeClr val="tx1">
                  <a:lumMod val="75000"/>
                  <a:lumOff val="25000"/>
                </a:schemeClr>
              </a:solidFill>
              <a:latin typeface="Century Gothic" panose="020B0502020202020204" pitchFamily="34" charset="0"/>
            </a:endParaRPr>
          </a:p>
          <a:p>
            <a:r>
              <a:rPr lang="en-US" dirty="0">
                <a:solidFill>
                  <a:schemeClr val="accent2"/>
                </a:solidFill>
                <a:latin typeface="Century Gothic" panose="020B0502020202020204" pitchFamily="34" charset="0"/>
              </a:rPr>
              <a:t>Launched February 11, 2013</a:t>
            </a:r>
          </a:p>
          <a:p>
            <a:endParaRPr lang="en-US" dirty="0">
              <a:solidFill>
                <a:schemeClr val="accent2"/>
              </a:solidFill>
              <a:latin typeface="Century Gothic" panose="020B0502020202020204" pitchFamily="34" charset="0"/>
            </a:endParaRPr>
          </a:p>
        </p:txBody>
      </p:sp>
      <p:sp>
        <p:nvSpPr>
          <p:cNvPr id="10" name="Rectangle 9">
            <a:extLst>
              <a:ext uri="{FF2B5EF4-FFF2-40B4-BE49-F238E27FC236}">
                <a16:creationId xmlns:a16="http://schemas.microsoft.com/office/drawing/2014/main" id="{E93F6C0B-C320-7276-BB10-32800F2D8EDF}"/>
              </a:ext>
            </a:extLst>
          </p:cNvPr>
          <p:cNvSpPr/>
          <p:nvPr/>
        </p:nvSpPr>
        <p:spPr>
          <a:xfrm>
            <a:off x="0" y="6619637"/>
            <a:ext cx="4601786"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Credits: NASA</a:t>
            </a:r>
            <a:endParaRPr lang="en-US" sz="1000" dirty="0">
              <a:solidFill>
                <a:schemeClr val="bg1"/>
              </a:solidFill>
              <a:latin typeface="Century Gothic"/>
              <a:ea typeface="Calibri"/>
              <a:cs typeface="Calibri"/>
            </a:endParaRPr>
          </a:p>
        </p:txBody>
      </p:sp>
      <p:pic>
        <p:nvPicPr>
          <p:cNvPr id="3" name="Picture 3">
            <a:extLst>
              <a:ext uri="{FF2B5EF4-FFF2-40B4-BE49-F238E27FC236}">
                <a16:creationId xmlns:a16="http://schemas.microsoft.com/office/drawing/2014/main" id="{9E39618C-4761-286B-82AA-3301397322ED}"/>
              </a:ext>
            </a:extLst>
          </p:cNvPr>
          <p:cNvPicPr>
            <a:picLocks noChangeAspect="1"/>
          </p:cNvPicPr>
          <p:nvPr/>
        </p:nvPicPr>
        <p:blipFill rotWithShape="1">
          <a:blip r:embed="rId3"/>
          <a:srcRect t="8441" b="20443"/>
          <a:stretch/>
        </p:blipFill>
        <p:spPr>
          <a:xfrm>
            <a:off x="5702555" y="1078007"/>
            <a:ext cx="5983274" cy="5164300"/>
          </a:xfrm>
          <a:prstGeom prst="rect">
            <a:avLst/>
          </a:prstGeom>
          <a:ln w="12700">
            <a:solidFill>
              <a:srgbClr val="236F99"/>
            </a:solidFill>
          </a:ln>
          <a:effectLst>
            <a:outerShdw blurRad="292100" dist="139700" dir="2700000" sx="1000" sy="1000" algn="tl" rotWithShape="0">
              <a:srgbClr val="333333">
                <a:alpha val="65000"/>
              </a:srgbClr>
            </a:outerShdw>
          </a:effectLst>
        </p:spPr>
      </p:pic>
      <p:pic>
        <p:nvPicPr>
          <p:cNvPr id="5" name="Picture 4" descr="A picture containing satellite, transport&#10;&#10;Description automatically generated">
            <a:extLst>
              <a:ext uri="{FF2B5EF4-FFF2-40B4-BE49-F238E27FC236}">
                <a16:creationId xmlns:a16="http://schemas.microsoft.com/office/drawing/2014/main" id="{10B8B5E0-414F-2890-D861-AB05EECF4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59" y="3532233"/>
            <a:ext cx="4991268" cy="2633726"/>
          </a:xfrm>
          <a:prstGeom prst="rect">
            <a:avLst/>
          </a:prstGeom>
        </p:spPr>
      </p:pic>
    </p:spTree>
    <p:extLst>
      <p:ext uri="{BB962C8B-B14F-4D97-AF65-F5344CB8AC3E}">
        <p14:creationId xmlns:p14="http://schemas.microsoft.com/office/powerpoint/2010/main" val="127936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D7548C2-806E-C7DA-3057-AAA16B0491EB}"/>
              </a:ext>
            </a:extLst>
          </p:cNvPr>
          <p:cNvSpPr txBox="1">
            <a:spLocks/>
          </p:cNvSpPr>
          <p:nvPr/>
        </p:nvSpPr>
        <p:spPr>
          <a:xfrm>
            <a:off x="281716" y="35659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METHODOLOGY</a:t>
            </a:r>
            <a:endParaRPr lang="en-US" sz="5400" dirty="0"/>
          </a:p>
        </p:txBody>
      </p:sp>
      <p:sp>
        <p:nvSpPr>
          <p:cNvPr id="3" name="Rectangle: Rounded Corners 17">
            <a:extLst>
              <a:ext uri="{FF2B5EF4-FFF2-40B4-BE49-F238E27FC236}">
                <a16:creationId xmlns:a16="http://schemas.microsoft.com/office/drawing/2014/main" id="{35E4D8ED-7C02-6D00-CC90-06BCD1DC4106}"/>
              </a:ext>
            </a:extLst>
          </p:cNvPr>
          <p:cNvSpPr/>
          <p:nvPr/>
        </p:nvSpPr>
        <p:spPr>
          <a:xfrm>
            <a:off x="918631" y="1363834"/>
            <a:ext cx="10363198" cy="1023888"/>
          </a:xfrm>
          <a:prstGeom prst="roundRect">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236F99"/>
              </a:solidFill>
            </a:endParaRPr>
          </a:p>
        </p:txBody>
      </p:sp>
      <p:sp>
        <p:nvSpPr>
          <p:cNvPr id="4" name="Rectangle: Rounded Corners 17">
            <a:extLst>
              <a:ext uri="{FF2B5EF4-FFF2-40B4-BE49-F238E27FC236}">
                <a16:creationId xmlns:a16="http://schemas.microsoft.com/office/drawing/2014/main" id="{44F6D2C2-9761-6DC9-EAF5-7CCCD0AAFDDD}"/>
              </a:ext>
            </a:extLst>
          </p:cNvPr>
          <p:cNvSpPr/>
          <p:nvPr/>
        </p:nvSpPr>
        <p:spPr>
          <a:xfrm>
            <a:off x="914401" y="2435474"/>
            <a:ext cx="10363198" cy="1023888"/>
          </a:xfrm>
          <a:prstGeom prst="roundRect">
            <a:avLst/>
          </a:prstGeom>
          <a:solidFill>
            <a:schemeClr val="accent6">
              <a:lumMod val="20000"/>
              <a:lumOff val="80000"/>
            </a:schemeClr>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Rectangle: Rounded Corners 17">
            <a:extLst>
              <a:ext uri="{FF2B5EF4-FFF2-40B4-BE49-F238E27FC236}">
                <a16:creationId xmlns:a16="http://schemas.microsoft.com/office/drawing/2014/main" id="{6D18B62E-1991-8111-4CEF-7895F57C3AB9}"/>
              </a:ext>
            </a:extLst>
          </p:cNvPr>
          <p:cNvSpPr/>
          <p:nvPr/>
        </p:nvSpPr>
        <p:spPr>
          <a:xfrm>
            <a:off x="914401" y="3507114"/>
            <a:ext cx="10363198" cy="1023888"/>
          </a:xfrm>
          <a:prstGeom prst="round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Rectangle 15">
            <a:extLst>
              <a:ext uri="{FF2B5EF4-FFF2-40B4-BE49-F238E27FC236}">
                <a16:creationId xmlns:a16="http://schemas.microsoft.com/office/drawing/2014/main" id="{F2B20B3A-CE68-5A39-B64D-6AD86A411D34}"/>
              </a:ext>
            </a:extLst>
          </p:cNvPr>
          <p:cNvSpPr/>
          <p:nvPr/>
        </p:nvSpPr>
        <p:spPr>
          <a:xfrm>
            <a:off x="2037873" y="2214811"/>
            <a:ext cx="9237824" cy="4138584"/>
          </a:xfrm>
          <a:prstGeom prst="rect">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Rectangle 16">
            <a:extLst>
              <a:ext uri="{FF2B5EF4-FFF2-40B4-BE49-F238E27FC236}">
                <a16:creationId xmlns:a16="http://schemas.microsoft.com/office/drawing/2014/main" id="{1CF9B7DE-C04C-B739-5790-93347583568E}"/>
              </a:ext>
            </a:extLst>
          </p:cNvPr>
          <p:cNvSpPr/>
          <p:nvPr/>
        </p:nvSpPr>
        <p:spPr>
          <a:xfrm>
            <a:off x="1768780" y="1953958"/>
            <a:ext cx="9482217" cy="4022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High temperature with solid fill">
            <a:extLst>
              <a:ext uri="{FF2B5EF4-FFF2-40B4-BE49-F238E27FC236}">
                <a16:creationId xmlns:a16="http://schemas.microsoft.com/office/drawing/2014/main" id="{A01E6091-EC99-A9EA-D075-6AB49FE5A6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1404" y="1459609"/>
            <a:ext cx="779873" cy="779873"/>
          </a:xfrm>
          <a:prstGeom prst="rect">
            <a:avLst/>
          </a:prstGeom>
        </p:spPr>
      </p:pic>
      <p:pic>
        <p:nvPicPr>
          <p:cNvPr id="21" name="Graphic 20" descr="Woman with kid with solid fill">
            <a:extLst>
              <a:ext uri="{FF2B5EF4-FFF2-40B4-BE49-F238E27FC236}">
                <a16:creationId xmlns:a16="http://schemas.microsoft.com/office/drawing/2014/main" id="{32DC36CF-DE07-71A4-5F0C-49F47B5EF8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4141" y="2518666"/>
            <a:ext cx="914400" cy="914400"/>
          </a:xfrm>
          <a:prstGeom prst="rect">
            <a:avLst/>
          </a:prstGeom>
        </p:spPr>
      </p:pic>
      <p:pic>
        <p:nvPicPr>
          <p:cNvPr id="22" name="Graphic 21" descr="Map with pin with solid fill">
            <a:extLst>
              <a:ext uri="{FF2B5EF4-FFF2-40B4-BE49-F238E27FC236}">
                <a16:creationId xmlns:a16="http://schemas.microsoft.com/office/drawing/2014/main" id="{428C9EC2-8B9D-E1F2-6FAE-71CA6795EE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7773" y="3518641"/>
            <a:ext cx="914400" cy="914400"/>
          </a:xfrm>
          <a:prstGeom prst="rect">
            <a:avLst/>
          </a:prstGeom>
        </p:spPr>
      </p:pic>
      <p:sp>
        <p:nvSpPr>
          <p:cNvPr id="6" name="TextBox 5">
            <a:extLst>
              <a:ext uri="{FF2B5EF4-FFF2-40B4-BE49-F238E27FC236}">
                <a16:creationId xmlns:a16="http://schemas.microsoft.com/office/drawing/2014/main" id="{3816CDC5-926F-B6C0-88B2-D6F8E11E0791}"/>
              </a:ext>
            </a:extLst>
          </p:cNvPr>
          <p:cNvSpPr txBox="1"/>
          <p:nvPr/>
        </p:nvSpPr>
        <p:spPr>
          <a:xfrm>
            <a:off x="2703316" y="1626905"/>
            <a:ext cx="7919744" cy="492443"/>
          </a:xfrm>
          <a:prstGeom prst="rect">
            <a:avLst/>
          </a:prstGeom>
          <a:noFill/>
        </p:spPr>
        <p:txBody>
          <a:bodyPr wrap="square" rtlCol="0">
            <a:spAutoFit/>
          </a:bodyPr>
          <a:lstStyle/>
          <a:p>
            <a:pPr algn="ctr"/>
            <a:r>
              <a:rPr lang="en-US" sz="2600" b="1" dirty="0">
                <a:solidFill>
                  <a:schemeClr val="tx1">
                    <a:lumMod val="75000"/>
                    <a:lumOff val="25000"/>
                  </a:schemeClr>
                </a:solidFill>
                <a:latin typeface="Century Gothic" panose="020B0502020202020204" pitchFamily="34" charset="0"/>
                <a:ea typeface="Calibri"/>
                <a:cs typeface="Calibri"/>
              </a:rPr>
              <a:t>Land Surface Temperature (LST) Urban Heat Map</a:t>
            </a:r>
            <a:endParaRPr lang="en-US" sz="2800" dirty="0">
              <a:latin typeface="Century Gothic" panose="020B0502020202020204" pitchFamily="34" charset="0"/>
            </a:endParaRPr>
          </a:p>
        </p:txBody>
      </p:sp>
      <p:sp>
        <p:nvSpPr>
          <p:cNvPr id="8" name="Right Arrow 31">
            <a:extLst>
              <a:ext uri="{FF2B5EF4-FFF2-40B4-BE49-F238E27FC236}">
                <a16:creationId xmlns:a16="http://schemas.microsoft.com/office/drawing/2014/main" id="{97E1CF07-1F24-0B6C-FCC6-B5ED07F41686}"/>
              </a:ext>
            </a:extLst>
          </p:cNvPr>
          <p:cNvSpPr/>
          <p:nvPr/>
        </p:nvSpPr>
        <p:spPr>
          <a:xfrm rot="16200000">
            <a:off x="5943002" y="4935390"/>
            <a:ext cx="2220593" cy="179025"/>
          </a:xfrm>
          <a:prstGeom prst="rightArrow">
            <a:avLst/>
          </a:prstGeom>
          <a:solidFill>
            <a:srgbClr val="ED7D3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D976ECA-E21D-A5F7-17B2-19CFC1D5CE19}"/>
              </a:ext>
            </a:extLst>
          </p:cNvPr>
          <p:cNvSpPr/>
          <p:nvPr/>
        </p:nvSpPr>
        <p:spPr>
          <a:xfrm>
            <a:off x="3594677" y="2629746"/>
            <a:ext cx="94821" cy="34612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Rounded Rectangle 11">
            <a:extLst>
              <a:ext uri="{FF2B5EF4-FFF2-40B4-BE49-F238E27FC236}">
                <a16:creationId xmlns:a16="http://schemas.microsoft.com/office/drawing/2014/main" id="{043AA730-42E5-771C-6FDB-3634A1430F99}"/>
              </a:ext>
            </a:extLst>
          </p:cNvPr>
          <p:cNvSpPr/>
          <p:nvPr/>
        </p:nvSpPr>
        <p:spPr>
          <a:xfrm>
            <a:off x="2363677" y="2597953"/>
            <a:ext cx="3029958" cy="1291510"/>
          </a:xfrm>
          <a:prstGeom prst="roundRect">
            <a:avLst/>
          </a:prstGeom>
          <a:solidFill>
            <a:schemeClr val="accent2">
              <a:lumMod val="20000"/>
              <a:lumOff val="8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E4ACA62-0C1E-53A8-B8DA-26C93FC13245}"/>
              </a:ext>
            </a:extLst>
          </p:cNvPr>
          <p:cNvSpPr txBox="1"/>
          <p:nvPr/>
        </p:nvSpPr>
        <p:spPr>
          <a:xfrm>
            <a:off x="2469281" y="2390039"/>
            <a:ext cx="2818750" cy="1477328"/>
          </a:xfrm>
          <a:prstGeom prst="rect">
            <a:avLst/>
          </a:prstGeom>
          <a:noFill/>
        </p:spPr>
        <p:txBody>
          <a:bodyPr wrap="square" lIns="91440" tIns="45720" rIns="91440" bIns="45720" rtlCol="0" anchor="t">
            <a:spAutoFit/>
          </a:bodyPr>
          <a:lstStyle/>
          <a:p>
            <a:pPr algn="ctr"/>
            <a:endParaRPr lang="en-US" b="1" dirty="0">
              <a:solidFill>
                <a:schemeClr val="tx1">
                  <a:lumMod val="75000"/>
                  <a:lumOff val="25000"/>
                </a:schemeClr>
              </a:solidFill>
              <a:latin typeface="Century Gothic"/>
            </a:endParaRPr>
          </a:p>
          <a:p>
            <a:pPr algn="ctr"/>
            <a:r>
              <a:rPr lang="en-US" b="1" dirty="0">
                <a:solidFill>
                  <a:schemeClr val="tx1">
                    <a:lumMod val="75000"/>
                    <a:lumOff val="25000"/>
                  </a:schemeClr>
                </a:solidFill>
                <a:latin typeface="Century Gothic"/>
              </a:rPr>
              <a:t>Landsat 8 Thermal Infrared Sensor (TIRS)</a:t>
            </a:r>
            <a:endParaRPr lang="en-US" b="1" dirty="0">
              <a:solidFill>
                <a:schemeClr val="tx1">
                  <a:lumMod val="75000"/>
                  <a:lumOff val="25000"/>
                </a:schemeClr>
              </a:solidFill>
            </a:endParaRPr>
          </a:p>
          <a:p>
            <a:pPr algn="ctr"/>
            <a:r>
              <a:rPr lang="en-US" dirty="0">
                <a:solidFill>
                  <a:schemeClr val="tx1">
                    <a:lumMod val="75000"/>
                    <a:lumOff val="25000"/>
                  </a:schemeClr>
                </a:solidFill>
                <a:latin typeface="Century Gothic"/>
              </a:rPr>
              <a:t>Tier 1, Collection 2, Level 2</a:t>
            </a:r>
            <a:endParaRPr lang="en-US" dirty="0">
              <a:solidFill>
                <a:schemeClr val="tx1">
                  <a:lumMod val="75000"/>
                  <a:lumOff val="25000"/>
                </a:schemeClr>
              </a:solidFill>
              <a:latin typeface="Century Gothic" panose="020B0502020202020204" pitchFamily="34" charset="0"/>
            </a:endParaRPr>
          </a:p>
        </p:txBody>
      </p:sp>
      <p:sp>
        <p:nvSpPr>
          <p:cNvPr id="40" name="Right Arrow 31">
            <a:extLst>
              <a:ext uri="{FF2B5EF4-FFF2-40B4-BE49-F238E27FC236}">
                <a16:creationId xmlns:a16="http://schemas.microsoft.com/office/drawing/2014/main" id="{F7A8CB85-B6BF-FBDD-ED6D-A8821B87D5C4}"/>
              </a:ext>
            </a:extLst>
          </p:cNvPr>
          <p:cNvSpPr/>
          <p:nvPr/>
        </p:nvSpPr>
        <p:spPr>
          <a:xfrm rot="7010577">
            <a:off x="8507992" y="4202423"/>
            <a:ext cx="1949455" cy="208378"/>
          </a:xfrm>
          <a:prstGeom prst="rightArrow">
            <a:avLst/>
          </a:prstGeom>
          <a:solidFill>
            <a:srgbClr val="ED7D3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7">
            <a:extLst>
              <a:ext uri="{FF2B5EF4-FFF2-40B4-BE49-F238E27FC236}">
                <a16:creationId xmlns:a16="http://schemas.microsoft.com/office/drawing/2014/main" id="{1041EF25-9018-B17A-9CD4-BDB010067705}"/>
              </a:ext>
            </a:extLst>
          </p:cNvPr>
          <p:cNvSpPr/>
          <p:nvPr/>
        </p:nvSpPr>
        <p:spPr>
          <a:xfrm>
            <a:off x="8678102" y="2597953"/>
            <a:ext cx="2222642" cy="1176917"/>
          </a:xfrm>
          <a:prstGeom prst="roundRect">
            <a:avLst/>
          </a:prstGeom>
          <a:solidFill>
            <a:srgbClr val="ED7D3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latin typeface="Century Gothic"/>
                <a:ea typeface="+mn-lt"/>
                <a:cs typeface="+mn-lt"/>
              </a:rPr>
              <a:t>5-Year Median Land Surface Temperature</a:t>
            </a:r>
            <a:endParaRPr lang="en-US" sz="2000" dirty="0">
              <a:solidFill>
                <a:schemeClr val="bg1"/>
              </a:solidFill>
              <a:latin typeface="Century Gothic"/>
              <a:ea typeface="+mn-lt"/>
              <a:cs typeface="+mn-lt"/>
            </a:endParaRPr>
          </a:p>
        </p:txBody>
      </p:sp>
      <p:sp>
        <p:nvSpPr>
          <p:cNvPr id="10" name="Rounded Rectangle 7">
            <a:extLst>
              <a:ext uri="{FF2B5EF4-FFF2-40B4-BE49-F238E27FC236}">
                <a16:creationId xmlns:a16="http://schemas.microsoft.com/office/drawing/2014/main" id="{0EBBE432-E7BB-C9B0-D8D3-23E0039445A4}"/>
              </a:ext>
            </a:extLst>
          </p:cNvPr>
          <p:cNvSpPr/>
          <p:nvPr/>
        </p:nvSpPr>
        <p:spPr>
          <a:xfrm>
            <a:off x="7459591" y="5223356"/>
            <a:ext cx="3442432" cy="912581"/>
          </a:xfrm>
          <a:prstGeom prst="roundRect">
            <a:avLst/>
          </a:prstGeom>
          <a:solidFill>
            <a:srgbClr val="ED7D3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Century Gothic"/>
                <a:ea typeface="+mn-lt"/>
                <a:cs typeface="+mn-lt"/>
              </a:rPr>
              <a:t>Average LST Per Census Tract</a:t>
            </a:r>
          </a:p>
        </p:txBody>
      </p:sp>
      <p:sp>
        <p:nvSpPr>
          <p:cNvPr id="41" name="Rounded Rectangle 40">
            <a:extLst>
              <a:ext uri="{FF2B5EF4-FFF2-40B4-BE49-F238E27FC236}">
                <a16:creationId xmlns:a16="http://schemas.microsoft.com/office/drawing/2014/main" id="{8F04AFD1-C6A8-BFF0-99B6-1D0269514184}"/>
              </a:ext>
            </a:extLst>
          </p:cNvPr>
          <p:cNvSpPr/>
          <p:nvPr/>
        </p:nvSpPr>
        <p:spPr>
          <a:xfrm>
            <a:off x="8453830" y="3985116"/>
            <a:ext cx="2009640" cy="783792"/>
          </a:xfrm>
          <a:prstGeom prst="roundRect">
            <a:avLst/>
          </a:prstGeom>
          <a:solidFill>
            <a:schemeClr val="accent2">
              <a:lumMod val="20000"/>
              <a:lumOff val="8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75000"/>
                    <a:lumOff val="25000"/>
                  </a:schemeClr>
                </a:solidFill>
                <a:latin typeface="Century Gothic" panose="020B0502020202020204" pitchFamily="34" charset="0"/>
              </a:rPr>
              <a:t>Calculated mean </a:t>
            </a:r>
            <a:r>
              <a:rPr lang="en-US" sz="1400" dirty="0">
                <a:solidFill>
                  <a:schemeClr val="tx1">
                    <a:lumMod val="75000"/>
                    <a:lumOff val="25000"/>
                  </a:schemeClr>
                </a:solidFill>
                <a:latin typeface="Century Gothic" panose="020B0502020202020204" pitchFamily="34" charset="0"/>
              </a:rPr>
              <a:t>pixel value for each census tract</a:t>
            </a:r>
          </a:p>
        </p:txBody>
      </p:sp>
      <p:grpSp>
        <p:nvGrpSpPr>
          <p:cNvPr id="11" name="Group 10">
            <a:extLst>
              <a:ext uri="{FF2B5EF4-FFF2-40B4-BE49-F238E27FC236}">
                <a16:creationId xmlns:a16="http://schemas.microsoft.com/office/drawing/2014/main" id="{7744FBEC-70E2-DF31-1E84-55CA709B4763}"/>
              </a:ext>
            </a:extLst>
          </p:cNvPr>
          <p:cNvGrpSpPr/>
          <p:nvPr/>
        </p:nvGrpSpPr>
        <p:grpSpPr>
          <a:xfrm>
            <a:off x="2343071" y="4155173"/>
            <a:ext cx="4260467" cy="523220"/>
            <a:chOff x="2343071" y="3832905"/>
            <a:chExt cx="2757067" cy="1103308"/>
          </a:xfrm>
        </p:grpSpPr>
        <p:sp>
          <p:nvSpPr>
            <p:cNvPr id="13" name="Rounded Rectangle 12">
              <a:extLst>
                <a:ext uri="{FF2B5EF4-FFF2-40B4-BE49-F238E27FC236}">
                  <a16:creationId xmlns:a16="http://schemas.microsoft.com/office/drawing/2014/main" id="{C06A4B42-38A8-D0FE-99D6-AA59CC952977}"/>
                </a:ext>
              </a:extLst>
            </p:cNvPr>
            <p:cNvSpPr/>
            <p:nvPr/>
          </p:nvSpPr>
          <p:spPr>
            <a:xfrm>
              <a:off x="2343071" y="3839385"/>
              <a:ext cx="2740929" cy="786029"/>
            </a:xfrm>
            <a:prstGeom prst="roundRect">
              <a:avLst/>
            </a:prstGeom>
            <a:solidFill>
              <a:schemeClr val="accent2">
                <a:lumMod val="20000"/>
                <a:lumOff val="8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TextBox 6">
              <a:extLst>
                <a:ext uri="{FF2B5EF4-FFF2-40B4-BE49-F238E27FC236}">
                  <a16:creationId xmlns:a16="http://schemas.microsoft.com/office/drawing/2014/main" id="{9CF68A3C-70DF-7608-B21B-315BB089355B}"/>
                </a:ext>
              </a:extLst>
            </p:cNvPr>
            <p:cNvSpPr txBox="1"/>
            <p:nvPr/>
          </p:nvSpPr>
          <p:spPr>
            <a:xfrm>
              <a:off x="2359210" y="3832905"/>
              <a:ext cx="2740928" cy="1103308"/>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a:rPr>
                <a:t>Filtered </a:t>
              </a:r>
              <a:r>
                <a:rPr lang="en-US" sz="1400" dirty="0">
                  <a:solidFill>
                    <a:schemeClr val="tx1">
                      <a:lumMod val="75000"/>
                      <a:lumOff val="25000"/>
                    </a:schemeClr>
                  </a:solidFill>
                  <a:latin typeface="Century Gothic"/>
                </a:rPr>
                <a:t>collection (June – August, 2018 – 2022)</a:t>
              </a:r>
            </a:p>
            <a:p>
              <a:pPr algn="ctr"/>
              <a:endParaRPr lang="en-US" sz="1400" dirty="0"/>
            </a:p>
          </p:txBody>
        </p:sp>
      </p:grpSp>
      <p:grpSp>
        <p:nvGrpSpPr>
          <p:cNvPr id="15" name="Group 14">
            <a:extLst>
              <a:ext uri="{FF2B5EF4-FFF2-40B4-BE49-F238E27FC236}">
                <a16:creationId xmlns:a16="http://schemas.microsoft.com/office/drawing/2014/main" id="{8E9A5B1C-8F05-281E-F5F4-9EE4D6AA427A}"/>
              </a:ext>
            </a:extLst>
          </p:cNvPr>
          <p:cNvGrpSpPr/>
          <p:nvPr/>
        </p:nvGrpSpPr>
        <p:grpSpPr>
          <a:xfrm>
            <a:off x="2343070" y="4787503"/>
            <a:ext cx="4235529" cy="373895"/>
            <a:chOff x="2343071" y="3839385"/>
            <a:chExt cx="2740929" cy="786029"/>
          </a:xfrm>
        </p:grpSpPr>
        <p:sp>
          <p:nvSpPr>
            <p:cNvPr id="19" name="Rounded Rectangle 18">
              <a:extLst>
                <a:ext uri="{FF2B5EF4-FFF2-40B4-BE49-F238E27FC236}">
                  <a16:creationId xmlns:a16="http://schemas.microsoft.com/office/drawing/2014/main" id="{A0BF371C-078D-014D-9D8A-D97766302666}"/>
                </a:ext>
              </a:extLst>
            </p:cNvPr>
            <p:cNvSpPr/>
            <p:nvPr/>
          </p:nvSpPr>
          <p:spPr>
            <a:xfrm>
              <a:off x="2343071" y="3839385"/>
              <a:ext cx="2740929" cy="786029"/>
            </a:xfrm>
            <a:prstGeom prst="roundRect">
              <a:avLst/>
            </a:prstGeom>
            <a:solidFill>
              <a:schemeClr val="accent2">
                <a:lumMod val="20000"/>
                <a:lumOff val="8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TextBox 22">
              <a:extLst>
                <a:ext uri="{FF2B5EF4-FFF2-40B4-BE49-F238E27FC236}">
                  <a16:creationId xmlns:a16="http://schemas.microsoft.com/office/drawing/2014/main" id="{63F9629D-E338-6A97-5880-EC4C4A473C63}"/>
                </a:ext>
              </a:extLst>
            </p:cNvPr>
            <p:cNvSpPr txBox="1"/>
            <p:nvPr/>
          </p:nvSpPr>
          <p:spPr>
            <a:xfrm>
              <a:off x="2379419" y="3863496"/>
              <a:ext cx="2668231" cy="738665"/>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a:rPr>
                <a:t>Masked </a:t>
              </a:r>
              <a:r>
                <a:rPr lang="en-US" sz="1400" dirty="0">
                  <a:solidFill>
                    <a:schemeClr val="tx1">
                      <a:lumMod val="75000"/>
                      <a:lumOff val="25000"/>
                    </a:schemeClr>
                  </a:solidFill>
                  <a:latin typeface="Century Gothic"/>
                </a:rPr>
                <a:t>cloud cover and cloud shadow</a:t>
              </a:r>
            </a:p>
            <a:p>
              <a:pPr algn="ctr"/>
              <a:endParaRPr lang="en-US" sz="1400" dirty="0"/>
            </a:p>
          </p:txBody>
        </p:sp>
      </p:grpSp>
      <p:grpSp>
        <p:nvGrpSpPr>
          <p:cNvPr id="27" name="Group 26">
            <a:extLst>
              <a:ext uri="{FF2B5EF4-FFF2-40B4-BE49-F238E27FC236}">
                <a16:creationId xmlns:a16="http://schemas.microsoft.com/office/drawing/2014/main" id="{7F144222-7102-E90B-73D6-F485A0C05F44}"/>
              </a:ext>
            </a:extLst>
          </p:cNvPr>
          <p:cNvGrpSpPr/>
          <p:nvPr/>
        </p:nvGrpSpPr>
        <p:grpSpPr>
          <a:xfrm>
            <a:off x="2343070" y="5384606"/>
            <a:ext cx="4235529" cy="373895"/>
            <a:chOff x="2343071" y="3839385"/>
            <a:chExt cx="2740929" cy="786029"/>
          </a:xfrm>
        </p:grpSpPr>
        <p:sp>
          <p:nvSpPr>
            <p:cNvPr id="28" name="Rounded Rectangle 27">
              <a:extLst>
                <a:ext uri="{FF2B5EF4-FFF2-40B4-BE49-F238E27FC236}">
                  <a16:creationId xmlns:a16="http://schemas.microsoft.com/office/drawing/2014/main" id="{4B2BBF76-2D54-140F-035A-5E7FE669B832}"/>
                </a:ext>
              </a:extLst>
            </p:cNvPr>
            <p:cNvSpPr/>
            <p:nvPr/>
          </p:nvSpPr>
          <p:spPr>
            <a:xfrm>
              <a:off x="2343071" y="3839385"/>
              <a:ext cx="2740929" cy="786029"/>
            </a:xfrm>
            <a:prstGeom prst="roundRect">
              <a:avLst/>
            </a:prstGeom>
            <a:solidFill>
              <a:schemeClr val="accent2">
                <a:lumMod val="20000"/>
                <a:lumOff val="8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9" name="TextBox 28">
              <a:extLst>
                <a:ext uri="{FF2B5EF4-FFF2-40B4-BE49-F238E27FC236}">
                  <a16:creationId xmlns:a16="http://schemas.microsoft.com/office/drawing/2014/main" id="{394AD7DE-FBDF-0B2D-5C04-71BC701DC907}"/>
                </a:ext>
              </a:extLst>
            </p:cNvPr>
            <p:cNvSpPr txBox="1"/>
            <p:nvPr/>
          </p:nvSpPr>
          <p:spPr>
            <a:xfrm>
              <a:off x="2379419" y="3863496"/>
              <a:ext cx="2668231" cy="647030"/>
            </a:xfrm>
            <a:prstGeom prst="rect">
              <a:avLst/>
            </a:prstGeom>
            <a:noFill/>
          </p:spPr>
          <p:txBody>
            <a:bodyPr wrap="square" rtlCol="0">
              <a:spAutoFit/>
            </a:bodyPr>
            <a:lstStyle/>
            <a:p>
              <a:pPr algn="ctr"/>
              <a:r>
                <a:rPr lang="en-US" sz="1400" b="1" dirty="0">
                  <a:solidFill>
                    <a:schemeClr val="tx1">
                      <a:lumMod val="75000"/>
                      <a:lumOff val="25000"/>
                    </a:schemeClr>
                  </a:solidFill>
                  <a:latin typeface="Century Gothic"/>
                </a:rPr>
                <a:t>Clipped </a:t>
              </a:r>
              <a:r>
                <a:rPr lang="en-US" sz="1400" dirty="0">
                  <a:solidFill>
                    <a:schemeClr val="tx1">
                      <a:lumMod val="75000"/>
                      <a:lumOff val="25000"/>
                    </a:schemeClr>
                  </a:solidFill>
                  <a:latin typeface="Century Gothic"/>
                </a:rPr>
                <a:t>to Urban Growth Boundary</a:t>
              </a:r>
              <a:endParaRPr lang="en-US" sz="1400" dirty="0"/>
            </a:p>
          </p:txBody>
        </p:sp>
      </p:grpSp>
      <p:sp>
        <p:nvSpPr>
          <p:cNvPr id="36" name="Right Arrow 31">
            <a:extLst>
              <a:ext uri="{FF2B5EF4-FFF2-40B4-BE49-F238E27FC236}">
                <a16:creationId xmlns:a16="http://schemas.microsoft.com/office/drawing/2014/main" id="{883934D6-8798-CF05-66C9-1C758E81FF77}"/>
              </a:ext>
            </a:extLst>
          </p:cNvPr>
          <p:cNvSpPr/>
          <p:nvPr/>
        </p:nvSpPr>
        <p:spPr>
          <a:xfrm>
            <a:off x="6686153" y="3087219"/>
            <a:ext cx="1949455" cy="201699"/>
          </a:xfrm>
          <a:prstGeom prst="rightArrow">
            <a:avLst/>
          </a:prstGeom>
          <a:solidFill>
            <a:srgbClr val="ED7D3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B79E3A47-A065-C653-AD9A-6CDD2E162474}"/>
              </a:ext>
            </a:extLst>
          </p:cNvPr>
          <p:cNvGrpSpPr/>
          <p:nvPr/>
        </p:nvGrpSpPr>
        <p:grpSpPr>
          <a:xfrm>
            <a:off x="5914663" y="2597952"/>
            <a:ext cx="2263920" cy="1305442"/>
            <a:chOff x="2343072" y="3839384"/>
            <a:chExt cx="1912888" cy="1191396"/>
          </a:xfrm>
        </p:grpSpPr>
        <p:sp>
          <p:nvSpPr>
            <p:cNvPr id="32" name="Rounded Rectangle 31">
              <a:extLst>
                <a:ext uri="{FF2B5EF4-FFF2-40B4-BE49-F238E27FC236}">
                  <a16:creationId xmlns:a16="http://schemas.microsoft.com/office/drawing/2014/main" id="{4EBF3EE4-5874-B6B4-C1C1-DE65CC8E67F6}"/>
                </a:ext>
              </a:extLst>
            </p:cNvPr>
            <p:cNvSpPr/>
            <p:nvPr/>
          </p:nvSpPr>
          <p:spPr>
            <a:xfrm>
              <a:off x="2343072" y="3839384"/>
              <a:ext cx="1894714" cy="1176966"/>
            </a:xfrm>
            <a:prstGeom prst="roundRect">
              <a:avLst/>
            </a:prstGeom>
            <a:solidFill>
              <a:schemeClr val="accent2">
                <a:lumMod val="20000"/>
                <a:lumOff val="8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3" name="TextBox 32">
              <a:extLst>
                <a:ext uri="{FF2B5EF4-FFF2-40B4-BE49-F238E27FC236}">
                  <a16:creationId xmlns:a16="http://schemas.microsoft.com/office/drawing/2014/main" id="{64A17155-A3EE-C8EC-7725-223E019DB76F}"/>
                </a:ext>
              </a:extLst>
            </p:cNvPr>
            <p:cNvSpPr txBox="1"/>
            <p:nvPr/>
          </p:nvSpPr>
          <p:spPr>
            <a:xfrm>
              <a:off x="2361246" y="3935314"/>
              <a:ext cx="1894714" cy="1095466"/>
            </a:xfrm>
            <a:prstGeom prst="rect">
              <a:avLst/>
            </a:prstGeom>
            <a:noFill/>
          </p:spPr>
          <p:txBody>
            <a:bodyPr wrap="square" rtlCol="0">
              <a:spAutoFit/>
            </a:bodyPr>
            <a:lstStyle/>
            <a:p>
              <a:pPr algn="ctr"/>
              <a:r>
                <a:rPr lang="en-US" b="1" dirty="0">
                  <a:solidFill>
                    <a:schemeClr val="tx1">
                      <a:lumMod val="75000"/>
                      <a:lumOff val="25000"/>
                    </a:schemeClr>
                  </a:solidFill>
                  <a:latin typeface="Century Gothic"/>
                </a:rPr>
                <a:t>Selected </a:t>
              </a:r>
              <a:r>
                <a:rPr lang="en-US" dirty="0">
                  <a:solidFill>
                    <a:schemeClr val="tx1">
                      <a:lumMod val="75000"/>
                      <a:lumOff val="25000"/>
                    </a:schemeClr>
                  </a:solidFill>
                  <a:latin typeface="Century Gothic"/>
                </a:rPr>
                <a:t>Band 10 and calculated median pixel value</a:t>
              </a:r>
              <a:endParaRPr lang="en-US" dirty="0"/>
            </a:p>
          </p:txBody>
        </p:sp>
      </p:grpSp>
      <p:sp>
        <p:nvSpPr>
          <p:cNvPr id="35" name="Rectangle 34">
            <a:extLst>
              <a:ext uri="{FF2B5EF4-FFF2-40B4-BE49-F238E27FC236}">
                <a16:creationId xmlns:a16="http://schemas.microsoft.com/office/drawing/2014/main" id="{D38C50B4-E45E-62B1-F5BA-414DD46F9A62}"/>
              </a:ext>
            </a:extLst>
          </p:cNvPr>
          <p:cNvSpPr/>
          <p:nvPr/>
        </p:nvSpPr>
        <p:spPr>
          <a:xfrm rot="16200000">
            <a:off x="5272739" y="4370830"/>
            <a:ext cx="86307" cy="34424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3898973588"/>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7">
            <a:extLst>
              <a:ext uri="{FF2B5EF4-FFF2-40B4-BE49-F238E27FC236}">
                <a16:creationId xmlns:a16="http://schemas.microsoft.com/office/drawing/2014/main" id="{D37DBBA2-A2DC-5A40-84F8-C3C38844EBC6}"/>
              </a:ext>
            </a:extLst>
          </p:cNvPr>
          <p:cNvSpPr/>
          <p:nvPr/>
        </p:nvSpPr>
        <p:spPr>
          <a:xfrm>
            <a:off x="918631" y="1363834"/>
            <a:ext cx="10363198" cy="1023888"/>
          </a:xfrm>
          <a:prstGeom prst="roundRect">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236F99"/>
              </a:solidFill>
            </a:endParaRPr>
          </a:p>
        </p:txBody>
      </p:sp>
      <p:sp>
        <p:nvSpPr>
          <p:cNvPr id="12" name="Rectangle: Rounded Corners 17">
            <a:extLst>
              <a:ext uri="{FF2B5EF4-FFF2-40B4-BE49-F238E27FC236}">
                <a16:creationId xmlns:a16="http://schemas.microsoft.com/office/drawing/2014/main" id="{50104800-B382-1FE7-9FB9-CAB0E6A5C046}"/>
              </a:ext>
            </a:extLst>
          </p:cNvPr>
          <p:cNvSpPr/>
          <p:nvPr/>
        </p:nvSpPr>
        <p:spPr>
          <a:xfrm>
            <a:off x="914401" y="2435474"/>
            <a:ext cx="10363198" cy="1023888"/>
          </a:xfrm>
          <a:prstGeom prst="roundRect">
            <a:avLst/>
          </a:prstGeom>
          <a:solidFill>
            <a:schemeClr val="accent6">
              <a:lumMod val="20000"/>
              <a:lumOff val="80000"/>
            </a:schemeClr>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Rectangle: Rounded Corners 17">
            <a:extLst>
              <a:ext uri="{FF2B5EF4-FFF2-40B4-BE49-F238E27FC236}">
                <a16:creationId xmlns:a16="http://schemas.microsoft.com/office/drawing/2014/main" id="{AAD04B42-265A-EC3C-5A8A-952E75006BB9}"/>
              </a:ext>
            </a:extLst>
          </p:cNvPr>
          <p:cNvSpPr/>
          <p:nvPr/>
        </p:nvSpPr>
        <p:spPr>
          <a:xfrm>
            <a:off x="914401" y="3507114"/>
            <a:ext cx="10363198" cy="1023888"/>
          </a:xfrm>
          <a:prstGeom prst="round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 name="Rectangle 13">
            <a:extLst>
              <a:ext uri="{FF2B5EF4-FFF2-40B4-BE49-F238E27FC236}">
                <a16:creationId xmlns:a16="http://schemas.microsoft.com/office/drawing/2014/main" id="{3915CB05-2174-6E56-1ADD-753216341E35}"/>
              </a:ext>
            </a:extLst>
          </p:cNvPr>
          <p:cNvSpPr/>
          <p:nvPr/>
        </p:nvSpPr>
        <p:spPr>
          <a:xfrm>
            <a:off x="2044276" y="3261673"/>
            <a:ext cx="9237824" cy="3067408"/>
          </a:xfrm>
          <a:prstGeom prst="rect">
            <a:avLst/>
          </a:prstGeom>
          <a:solidFill>
            <a:schemeClr val="accent6">
              <a:lumMod val="20000"/>
              <a:lumOff val="80000"/>
            </a:schemeClr>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 name="Rectangle 14">
            <a:extLst>
              <a:ext uri="{FF2B5EF4-FFF2-40B4-BE49-F238E27FC236}">
                <a16:creationId xmlns:a16="http://schemas.microsoft.com/office/drawing/2014/main" id="{F182A0D1-0807-0C12-164F-BA2B3AF45B02}"/>
              </a:ext>
            </a:extLst>
          </p:cNvPr>
          <p:cNvSpPr/>
          <p:nvPr/>
        </p:nvSpPr>
        <p:spPr>
          <a:xfrm>
            <a:off x="1641830" y="3005577"/>
            <a:ext cx="9599418" cy="41668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Map with pin with solid fill">
            <a:extLst>
              <a:ext uri="{FF2B5EF4-FFF2-40B4-BE49-F238E27FC236}">
                <a16:creationId xmlns:a16="http://schemas.microsoft.com/office/drawing/2014/main" id="{AA410C41-D397-54F7-14CA-F223D50C54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7773" y="3518641"/>
            <a:ext cx="914400" cy="914400"/>
          </a:xfrm>
          <a:prstGeom prst="rect">
            <a:avLst/>
          </a:prstGeom>
        </p:spPr>
      </p:pic>
      <p:pic>
        <p:nvPicPr>
          <p:cNvPr id="22" name="Graphic 21" descr="Woman with kid with solid fill">
            <a:extLst>
              <a:ext uri="{FF2B5EF4-FFF2-40B4-BE49-F238E27FC236}">
                <a16:creationId xmlns:a16="http://schemas.microsoft.com/office/drawing/2014/main" id="{31D79981-0861-6059-A65D-B0ECE8E3DB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4141" y="2518666"/>
            <a:ext cx="914400" cy="914400"/>
          </a:xfrm>
          <a:prstGeom prst="rect">
            <a:avLst/>
          </a:prstGeom>
        </p:spPr>
      </p:pic>
      <p:pic>
        <p:nvPicPr>
          <p:cNvPr id="23" name="Graphic 22" descr="High temperature with solid fill">
            <a:extLst>
              <a:ext uri="{FF2B5EF4-FFF2-40B4-BE49-F238E27FC236}">
                <a16:creationId xmlns:a16="http://schemas.microsoft.com/office/drawing/2014/main" id="{8D1465EA-39FC-40AE-386B-0D8C8EEF00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1404" y="1459609"/>
            <a:ext cx="779873" cy="779873"/>
          </a:xfrm>
          <a:prstGeom prst="rect">
            <a:avLst/>
          </a:prstGeom>
        </p:spPr>
      </p:pic>
      <p:sp>
        <p:nvSpPr>
          <p:cNvPr id="4" name="TextBox 3">
            <a:extLst>
              <a:ext uri="{FF2B5EF4-FFF2-40B4-BE49-F238E27FC236}">
                <a16:creationId xmlns:a16="http://schemas.microsoft.com/office/drawing/2014/main" id="{8883ABB2-86D5-A80B-F6BB-884B8CD225D9}"/>
              </a:ext>
            </a:extLst>
          </p:cNvPr>
          <p:cNvSpPr txBox="1"/>
          <p:nvPr/>
        </p:nvSpPr>
        <p:spPr>
          <a:xfrm>
            <a:off x="2703316" y="1626905"/>
            <a:ext cx="7919744" cy="492443"/>
          </a:xfrm>
          <a:prstGeom prst="rect">
            <a:avLst/>
          </a:prstGeom>
          <a:noFill/>
        </p:spPr>
        <p:txBody>
          <a:bodyPr wrap="square" rtlCol="0">
            <a:spAutoFit/>
          </a:bodyPr>
          <a:lstStyle/>
          <a:p>
            <a:pPr algn="ctr"/>
            <a:r>
              <a:rPr lang="en-US" sz="2600" b="1" dirty="0">
                <a:solidFill>
                  <a:schemeClr val="tx1">
                    <a:lumMod val="75000"/>
                    <a:lumOff val="25000"/>
                  </a:schemeClr>
                </a:solidFill>
                <a:latin typeface="Century Gothic" panose="020B0502020202020204" pitchFamily="34" charset="0"/>
                <a:ea typeface="Calibri"/>
                <a:cs typeface="Calibri"/>
              </a:rPr>
              <a:t>Land Surface Temperature (LST) Urban Heat Map</a:t>
            </a:r>
            <a:endParaRPr lang="en-US" sz="2800" dirty="0">
              <a:latin typeface="Century Gothic" panose="020B0502020202020204" pitchFamily="34" charset="0"/>
            </a:endParaRPr>
          </a:p>
        </p:txBody>
      </p:sp>
      <p:sp>
        <p:nvSpPr>
          <p:cNvPr id="5" name="TextBox 4">
            <a:extLst>
              <a:ext uri="{FF2B5EF4-FFF2-40B4-BE49-F238E27FC236}">
                <a16:creationId xmlns:a16="http://schemas.microsoft.com/office/drawing/2014/main" id="{744B732E-089C-E083-3291-4435243DC564}"/>
              </a:ext>
            </a:extLst>
          </p:cNvPr>
          <p:cNvSpPr txBox="1"/>
          <p:nvPr/>
        </p:nvSpPr>
        <p:spPr>
          <a:xfrm>
            <a:off x="2703316" y="2732135"/>
            <a:ext cx="7919744" cy="492443"/>
          </a:xfrm>
          <a:prstGeom prst="rect">
            <a:avLst/>
          </a:prstGeom>
          <a:noFill/>
        </p:spPr>
        <p:txBody>
          <a:bodyPr wrap="square" lIns="91440" tIns="45720" rIns="91440" bIns="45720" rtlCol="0" anchor="t">
            <a:spAutoFit/>
          </a:bodyPr>
          <a:lstStyle/>
          <a:p>
            <a:pPr algn="ctr"/>
            <a:r>
              <a:rPr lang="en-US" sz="2600" b="1" dirty="0">
                <a:solidFill>
                  <a:schemeClr val="tx1">
                    <a:lumMod val="75000"/>
                    <a:lumOff val="25000"/>
                  </a:schemeClr>
                </a:solidFill>
                <a:latin typeface="Century Gothic"/>
                <a:cs typeface="Calibri"/>
              </a:rPr>
              <a:t>Frontline Analysis</a:t>
            </a:r>
            <a:endParaRPr lang="en-US" sz="2800" dirty="0">
              <a:latin typeface="Century Gothic" panose="020B0502020202020204" pitchFamily="34" charset="0"/>
            </a:endParaRPr>
          </a:p>
        </p:txBody>
      </p:sp>
      <p:sp>
        <p:nvSpPr>
          <p:cNvPr id="68" name="TextBox 67">
            <a:extLst>
              <a:ext uri="{FF2B5EF4-FFF2-40B4-BE49-F238E27FC236}">
                <a16:creationId xmlns:a16="http://schemas.microsoft.com/office/drawing/2014/main" id="{7006B722-2CC8-3222-3130-BBDA14D08D8B}"/>
              </a:ext>
            </a:extLst>
          </p:cNvPr>
          <p:cNvSpPr txBox="1"/>
          <p:nvPr/>
        </p:nvSpPr>
        <p:spPr>
          <a:xfrm>
            <a:off x="4632805" y="3494409"/>
            <a:ext cx="3134901"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Generated Sub-Components</a:t>
            </a:r>
          </a:p>
        </p:txBody>
      </p:sp>
      <p:sp>
        <p:nvSpPr>
          <p:cNvPr id="69" name="Right Arrow 68">
            <a:extLst>
              <a:ext uri="{FF2B5EF4-FFF2-40B4-BE49-F238E27FC236}">
                <a16:creationId xmlns:a16="http://schemas.microsoft.com/office/drawing/2014/main" id="{2A11EDA0-0894-7AA8-0C78-516A48B970CF}"/>
              </a:ext>
            </a:extLst>
          </p:cNvPr>
          <p:cNvSpPr/>
          <p:nvPr/>
        </p:nvSpPr>
        <p:spPr>
          <a:xfrm rot="5400000">
            <a:off x="2636377" y="4137519"/>
            <a:ext cx="1538587" cy="300835"/>
          </a:xfrm>
          <a:prstGeom prst="rightArrow">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8B2ACB49-9D07-B3D7-4240-6ACD7B8E7FC2}"/>
              </a:ext>
            </a:extLst>
          </p:cNvPr>
          <p:cNvGrpSpPr/>
          <p:nvPr/>
        </p:nvGrpSpPr>
        <p:grpSpPr>
          <a:xfrm>
            <a:off x="8344851" y="5021983"/>
            <a:ext cx="2716083" cy="1072942"/>
            <a:chOff x="9096878" y="4067175"/>
            <a:chExt cx="1919739" cy="1219671"/>
          </a:xfrm>
        </p:grpSpPr>
        <p:sp>
          <p:nvSpPr>
            <p:cNvPr id="8" name="Rounded Rectangle 7">
              <a:extLst>
                <a:ext uri="{FF2B5EF4-FFF2-40B4-BE49-F238E27FC236}">
                  <a16:creationId xmlns:a16="http://schemas.microsoft.com/office/drawing/2014/main" id="{D8B74959-314C-0109-3FF8-1D7D8D85621D}"/>
                </a:ext>
              </a:extLst>
            </p:cNvPr>
            <p:cNvSpPr/>
            <p:nvPr/>
          </p:nvSpPr>
          <p:spPr>
            <a:xfrm>
              <a:off x="9096878" y="4067175"/>
              <a:ext cx="1919739" cy="1219671"/>
            </a:xfrm>
            <a:prstGeom prst="roundRect">
              <a:avLst/>
            </a:prstGeom>
            <a:solidFill>
              <a:schemeClr val="accent6"/>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5C513FC-B08A-C617-B80E-D188C0AC48CE}"/>
                </a:ext>
              </a:extLst>
            </p:cNvPr>
            <p:cNvSpPr txBox="1"/>
            <p:nvPr/>
          </p:nvSpPr>
          <p:spPr>
            <a:xfrm>
              <a:off x="9211239" y="4162140"/>
              <a:ext cx="1700795" cy="944639"/>
            </a:xfrm>
            <a:prstGeom prst="rect">
              <a:avLst/>
            </a:prstGeom>
            <a:noFill/>
          </p:spPr>
          <p:txBody>
            <a:bodyPr wrap="square" lIns="91440" tIns="45720" rIns="91440" bIns="45720" rtlCol="0" anchor="b">
              <a:spAutoFit/>
            </a:bodyPr>
            <a:lstStyle/>
            <a:p>
              <a:pPr algn="ctr"/>
              <a:r>
                <a:rPr lang="en-US" sz="2400" b="1" dirty="0">
                  <a:solidFill>
                    <a:schemeClr val="bg1"/>
                  </a:solidFill>
                  <a:latin typeface="Century Gothic"/>
                </a:rPr>
                <a:t>Frontline Analysis</a:t>
              </a:r>
            </a:p>
          </p:txBody>
        </p:sp>
      </p:grpSp>
      <p:sp>
        <p:nvSpPr>
          <p:cNvPr id="7" name="Rounded Rectangle 6">
            <a:extLst>
              <a:ext uri="{FF2B5EF4-FFF2-40B4-BE49-F238E27FC236}">
                <a16:creationId xmlns:a16="http://schemas.microsoft.com/office/drawing/2014/main" id="{ADAAFC2E-585C-CD40-4A7D-2778C7549EA0}"/>
              </a:ext>
            </a:extLst>
          </p:cNvPr>
          <p:cNvSpPr/>
          <p:nvPr/>
        </p:nvSpPr>
        <p:spPr>
          <a:xfrm>
            <a:off x="2223422" y="5102591"/>
            <a:ext cx="2289053" cy="1077922"/>
          </a:xfrm>
          <a:prstGeom prst="roundRect">
            <a:avLst/>
          </a:prstGeom>
          <a:solidFill>
            <a:schemeClr val="accent6">
              <a:lumMod val="20000"/>
              <a:lumOff val="80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E44AF94-88C4-4357-326E-BF78AA5DD706}"/>
              </a:ext>
            </a:extLst>
          </p:cNvPr>
          <p:cNvSpPr txBox="1"/>
          <p:nvPr/>
        </p:nvSpPr>
        <p:spPr>
          <a:xfrm>
            <a:off x="2244867" y="5238713"/>
            <a:ext cx="2274194" cy="86177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Principal Component Analysis (PCA) </a:t>
            </a:r>
          </a:p>
          <a:p>
            <a:pPr algn="ctr"/>
            <a:r>
              <a:rPr lang="en-US" sz="1600" dirty="0">
                <a:solidFill>
                  <a:schemeClr val="tx1">
                    <a:lumMod val="75000"/>
                    <a:lumOff val="25000"/>
                  </a:schemeClr>
                </a:solidFill>
                <a:latin typeface="Century Gothic" panose="020B0502020202020204" pitchFamily="34" charset="0"/>
              </a:rPr>
              <a:t>in R Studio</a:t>
            </a:r>
          </a:p>
        </p:txBody>
      </p:sp>
      <p:grpSp>
        <p:nvGrpSpPr>
          <p:cNvPr id="76" name="Group 75">
            <a:extLst>
              <a:ext uri="{FF2B5EF4-FFF2-40B4-BE49-F238E27FC236}">
                <a16:creationId xmlns:a16="http://schemas.microsoft.com/office/drawing/2014/main" id="{AC9C9729-E963-EDA1-13F9-279B725CCD5D}"/>
              </a:ext>
            </a:extLst>
          </p:cNvPr>
          <p:cNvGrpSpPr/>
          <p:nvPr/>
        </p:nvGrpSpPr>
        <p:grpSpPr>
          <a:xfrm>
            <a:off x="4853047" y="3864942"/>
            <a:ext cx="2717902" cy="2296859"/>
            <a:chOff x="7141248" y="4009433"/>
            <a:chExt cx="1457452" cy="1785772"/>
          </a:xfrm>
        </p:grpSpPr>
        <p:sp>
          <p:nvSpPr>
            <p:cNvPr id="67" name="Rounded Rectangle 66">
              <a:extLst>
                <a:ext uri="{FF2B5EF4-FFF2-40B4-BE49-F238E27FC236}">
                  <a16:creationId xmlns:a16="http://schemas.microsoft.com/office/drawing/2014/main" id="{BCCB8BE2-6A78-E27F-0164-474B19516C01}"/>
                </a:ext>
              </a:extLst>
            </p:cNvPr>
            <p:cNvSpPr/>
            <p:nvPr/>
          </p:nvSpPr>
          <p:spPr>
            <a:xfrm>
              <a:off x="7153841" y="4009433"/>
              <a:ext cx="1444859" cy="375322"/>
            </a:xfrm>
            <a:prstGeom prst="roundRect">
              <a:avLst/>
            </a:prstGeom>
            <a:solidFill>
              <a:schemeClr val="accent6">
                <a:lumMod val="20000"/>
                <a:lumOff val="80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entury Gothic" panose="020B0502020202020204" pitchFamily="34" charset="0"/>
                </a:rPr>
                <a:t>Racial Demographics</a:t>
              </a:r>
            </a:p>
          </p:txBody>
        </p:sp>
        <p:sp>
          <p:nvSpPr>
            <p:cNvPr id="73" name="Rounded Rectangle 72">
              <a:extLst>
                <a:ext uri="{FF2B5EF4-FFF2-40B4-BE49-F238E27FC236}">
                  <a16:creationId xmlns:a16="http://schemas.microsoft.com/office/drawing/2014/main" id="{850C0BF9-6448-6917-D740-18387A843EC5}"/>
                </a:ext>
              </a:extLst>
            </p:cNvPr>
            <p:cNvSpPr/>
            <p:nvPr/>
          </p:nvSpPr>
          <p:spPr>
            <a:xfrm>
              <a:off x="7153841" y="4480185"/>
              <a:ext cx="1444859" cy="375322"/>
            </a:xfrm>
            <a:prstGeom prst="roundRect">
              <a:avLst/>
            </a:prstGeom>
            <a:solidFill>
              <a:schemeClr val="accent6">
                <a:lumMod val="20000"/>
                <a:lumOff val="80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entury Gothic" panose="020B0502020202020204" pitchFamily="34" charset="0"/>
                </a:rPr>
                <a:t>Socioeconomic Profiles</a:t>
              </a:r>
            </a:p>
          </p:txBody>
        </p:sp>
        <p:sp>
          <p:nvSpPr>
            <p:cNvPr id="74" name="Rounded Rectangle 73">
              <a:extLst>
                <a:ext uri="{FF2B5EF4-FFF2-40B4-BE49-F238E27FC236}">
                  <a16:creationId xmlns:a16="http://schemas.microsoft.com/office/drawing/2014/main" id="{82C1A4C1-2533-771D-7331-79DFC5015A4B}"/>
                </a:ext>
              </a:extLst>
            </p:cNvPr>
            <p:cNvSpPr/>
            <p:nvPr/>
          </p:nvSpPr>
          <p:spPr>
            <a:xfrm>
              <a:off x="7141248" y="4952807"/>
              <a:ext cx="1444859" cy="375322"/>
            </a:xfrm>
            <a:prstGeom prst="roundRect">
              <a:avLst/>
            </a:prstGeom>
            <a:solidFill>
              <a:schemeClr val="accent6">
                <a:lumMod val="20000"/>
                <a:lumOff val="80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latin typeface="Century Gothic" panose="020B0502020202020204" pitchFamily="34" charset="0"/>
                </a:rPr>
                <a:t>Housing</a:t>
              </a:r>
              <a:r>
                <a:rPr lang="en-US" sz="1400" dirty="0">
                  <a:solidFill>
                    <a:schemeClr val="tx1">
                      <a:lumMod val="75000"/>
                      <a:lumOff val="25000"/>
                    </a:schemeClr>
                  </a:solidFill>
                  <a:latin typeface="Century Gothic" panose="020B0502020202020204" pitchFamily="34" charset="0"/>
                </a:rPr>
                <a:t> </a:t>
              </a:r>
              <a:r>
                <a:rPr lang="en-US" sz="1600" dirty="0">
                  <a:solidFill>
                    <a:schemeClr val="tx1">
                      <a:lumMod val="75000"/>
                      <a:lumOff val="25000"/>
                    </a:schemeClr>
                  </a:solidFill>
                  <a:latin typeface="Century Gothic" panose="020B0502020202020204" pitchFamily="34" charset="0"/>
                </a:rPr>
                <a:t>Characteristics</a:t>
              </a:r>
              <a:endParaRPr lang="en-US" sz="1200" dirty="0">
                <a:solidFill>
                  <a:schemeClr val="tx1">
                    <a:lumMod val="75000"/>
                    <a:lumOff val="25000"/>
                  </a:schemeClr>
                </a:solidFill>
                <a:latin typeface="Century Gothic" panose="020B0502020202020204" pitchFamily="34" charset="0"/>
              </a:endParaRPr>
            </a:p>
          </p:txBody>
        </p:sp>
        <p:sp>
          <p:nvSpPr>
            <p:cNvPr id="75" name="Rounded Rectangle 74">
              <a:extLst>
                <a:ext uri="{FF2B5EF4-FFF2-40B4-BE49-F238E27FC236}">
                  <a16:creationId xmlns:a16="http://schemas.microsoft.com/office/drawing/2014/main" id="{96E89314-DB14-D89C-9901-F9BE9A1E6739}"/>
                </a:ext>
              </a:extLst>
            </p:cNvPr>
            <p:cNvSpPr/>
            <p:nvPr/>
          </p:nvSpPr>
          <p:spPr>
            <a:xfrm>
              <a:off x="7153841" y="5419883"/>
              <a:ext cx="1444859" cy="375322"/>
            </a:xfrm>
            <a:prstGeom prst="roundRect">
              <a:avLst/>
            </a:prstGeom>
            <a:solidFill>
              <a:schemeClr val="accent6">
                <a:lumMod val="20000"/>
                <a:lumOff val="80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latin typeface="Century Gothic" panose="020B0502020202020204" pitchFamily="34" charset="0"/>
                </a:rPr>
                <a:t>Aging and Health Disparities</a:t>
              </a:r>
              <a:endParaRPr lang="en-US" sz="1200" dirty="0">
                <a:solidFill>
                  <a:schemeClr val="tx1">
                    <a:lumMod val="75000"/>
                    <a:lumOff val="25000"/>
                  </a:schemeClr>
                </a:solidFill>
                <a:latin typeface="Century Gothic" panose="020B0502020202020204" pitchFamily="34" charset="0"/>
              </a:endParaRPr>
            </a:p>
          </p:txBody>
        </p:sp>
      </p:grpSp>
      <p:cxnSp>
        <p:nvCxnSpPr>
          <p:cNvPr id="78" name="Straight Connector 77">
            <a:extLst>
              <a:ext uri="{FF2B5EF4-FFF2-40B4-BE49-F238E27FC236}">
                <a16:creationId xmlns:a16="http://schemas.microsoft.com/office/drawing/2014/main" id="{EF367556-0144-5A86-321E-A1F3EA85C23F}"/>
              </a:ext>
            </a:extLst>
          </p:cNvPr>
          <p:cNvCxnSpPr>
            <a:cxnSpLocks/>
            <a:stCxn id="7" idx="3"/>
            <a:endCxn id="67" idx="1"/>
          </p:cNvCxnSpPr>
          <p:nvPr/>
        </p:nvCxnSpPr>
        <p:spPr>
          <a:xfrm flipV="1">
            <a:off x="4512475" y="4106312"/>
            <a:ext cx="364056" cy="1535240"/>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86C2B08B-7A87-8663-1AF5-14737467688A}"/>
              </a:ext>
            </a:extLst>
          </p:cNvPr>
          <p:cNvCxnSpPr>
            <a:cxnSpLocks/>
            <a:stCxn id="7" idx="3"/>
            <a:endCxn id="73" idx="1"/>
          </p:cNvCxnSpPr>
          <p:nvPr/>
        </p:nvCxnSpPr>
        <p:spPr>
          <a:xfrm flipV="1">
            <a:off x="4512475" y="4711793"/>
            <a:ext cx="364056" cy="929759"/>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3A4B743E-B1DA-5FF3-EBFB-7850B91AA860}"/>
              </a:ext>
            </a:extLst>
          </p:cNvPr>
          <p:cNvCxnSpPr>
            <a:cxnSpLocks/>
            <a:stCxn id="7" idx="3"/>
            <a:endCxn id="75" idx="1"/>
          </p:cNvCxnSpPr>
          <p:nvPr/>
        </p:nvCxnSpPr>
        <p:spPr>
          <a:xfrm>
            <a:off x="4512475" y="5641552"/>
            <a:ext cx="364056" cy="278880"/>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41B708FF-FF8C-2FF1-483A-2CA94C6BCF64}"/>
              </a:ext>
            </a:extLst>
          </p:cNvPr>
          <p:cNvCxnSpPr>
            <a:cxnSpLocks/>
            <a:stCxn id="7" idx="3"/>
            <a:endCxn id="74" idx="1"/>
          </p:cNvCxnSpPr>
          <p:nvPr/>
        </p:nvCxnSpPr>
        <p:spPr>
          <a:xfrm flipV="1">
            <a:off x="4512475" y="5319679"/>
            <a:ext cx="340572" cy="321873"/>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grpSp>
        <p:nvGrpSpPr>
          <p:cNvPr id="19" name="Group 18">
            <a:extLst>
              <a:ext uri="{FF2B5EF4-FFF2-40B4-BE49-F238E27FC236}">
                <a16:creationId xmlns:a16="http://schemas.microsoft.com/office/drawing/2014/main" id="{0314398D-B623-4088-04ED-C7CAF196F598}"/>
              </a:ext>
            </a:extLst>
          </p:cNvPr>
          <p:cNvGrpSpPr/>
          <p:nvPr/>
        </p:nvGrpSpPr>
        <p:grpSpPr>
          <a:xfrm>
            <a:off x="2223422" y="3507114"/>
            <a:ext cx="2289053" cy="1208639"/>
            <a:chOff x="2223422" y="3507114"/>
            <a:chExt cx="2289053" cy="1208639"/>
          </a:xfrm>
        </p:grpSpPr>
        <p:sp>
          <p:nvSpPr>
            <p:cNvPr id="6" name="Rounded Rectangle 5">
              <a:extLst>
                <a:ext uri="{FF2B5EF4-FFF2-40B4-BE49-F238E27FC236}">
                  <a16:creationId xmlns:a16="http://schemas.microsoft.com/office/drawing/2014/main" id="{DB891FD3-3BAB-83F8-3EFF-F7B0C4B12EBC}"/>
                </a:ext>
              </a:extLst>
            </p:cNvPr>
            <p:cNvSpPr/>
            <p:nvPr/>
          </p:nvSpPr>
          <p:spPr>
            <a:xfrm>
              <a:off x="2223422" y="3507114"/>
              <a:ext cx="2289053" cy="1208639"/>
            </a:xfrm>
            <a:prstGeom prst="roundRect">
              <a:avLst/>
            </a:prstGeom>
            <a:solidFill>
              <a:schemeClr val="accent6">
                <a:lumMod val="20000"/>
                <a:lumOff val="80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extBox 110">
              <a:extLst>
                <a:ext uri="{FF2B5EF4-FFF2-40B4-BE49-F238E27FC236}">
                  <a16:creationId xmlns:a16="http://schemas.microsoft.com/office/drawing/2014/main" id="{6127FF34-1BA9-1DDB-BDA9-73BD73F371BC}"/>
                </a:ext>
              </a:extLst>
            </p:cNvPr>
            <p:cNvSpPr txBox="1"/>
            <p:nvPr/>
          </p:nvSpPr>
          <p:spPr>
            <a:xfrm>
              <a:off x="2325635" y="3583674"/>
              <a:ext cx="2103315" cy="1077218"/>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Selected </a:t>
              </a:r>
              <a:r>
                <a:rPr lang="en-US" sz="1600" dirty="0">
                  <a:solidFill>
                    <a:schemeClr val="tx1">
                      <a:lumMod val="75000"/>
                      <a:lumOff val="25000"/>
                    </a:schemeClr>
                  </a:solidFill>
                  <a:latin typeface="Century Gothic" panose="020B0502020202020204" pitchFamily="34" charset="0"/>
                </a:rPr>
                <a:t>social, economic, health, and heat-related variables</a:t>
              </a:r>
            </a:p>
          </p:txBody>
        </p:sp>
      </p:grpSp>
      <p:sp>
        <p:nvSpPr>
          <p:cNvPr id="51" name="Right Arrow 50">
            <a:extLst>
              <a:ext uri="{FF2B5EF4-FFF2-40B4-BE49-F238E27FC236}">
                <a16:creationId xmlns:a16="http://schemas.microsoft.com/office/drawing/2014/main" id="{FA960BCD-DFF9-38B4-1E15-E791B9C52282}"/>
              </a:ext>
            </a:extLst>
          </p:cNvPr>
          <p:cNvSpPr/>
          <p:nvPr/>
        </p:nvSpPr>
        <p:spPr>
          <a:xfrm rot="5400000">
            <a:off x="9046292" y="4130025"/>
            <a:ext cx="1366424" cy="273720"/>
          </a:xfrm>
          <a:prstGeom prst="rightArrow">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ed Rectangle 49">
            <a:extLst>
              <a:ext uri="{FF2B5EF4-FFF2-40B4-BE49-F238E27FC236}">
                <a16:creationId xmlns:a16="http://schemas.microsoft.com/office/drawing/2014/main" id="{24660F06-80F9-C8DE-A3B5-7E29C0D72A7B}"/>
              </a:ext>
            </a:extLst>
          </p:cNvPr>
          <p:cNvSpPr/>
          <p:nvPr/>
        </p:nvSpPr>
        <p:spPr>
          <a:xfrm>
            <a:off x="8344852" y="3598914"/>
            <a:ext cx="2769985" cy="891637"/>
          </a:xfrm>
          <a:prstGeom prst="roundRect">
            <a:avLst/>
          </a:prstGeom>
          <a:solidFill>
            <a:schemeClr val="accent6">
              <a:lumMod val="20000"/>
              <a:lumOff val="80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rPr>
              <a:t>Added</a:t>
            </a:r>
            <a:r>
              <a:rPr lang="en-US" sz="1600" dirty="0">
                <a:solidFill>
                  <a:schemeClr val="tx1">
                    <a:lumMod val="75000"/>
                    <a:lumOff val="25000"/>
                  </a:schemeClr>
                </a:solidFill>
                <a:latin typeface="Century Gothic"/>
              </a:rPr>
              <a:t> sub-components to calculate final vulnerability index score</a:t>
            </a:r>
            <a:endParaRPr lang="en-US" sz="1600" dirty="0">
              <a:solidFill>
                <a:schemeClr val="tx1">
                  <a:lumMod val="75000"/>
                  <a:lumOff val="25000"/>
                </a:schemeClr>
              </a:solidFill>
              <a:latin typeface="Century Gothic" panose="020B0502020202020204" pitchFamily="34" charset="0"/>
            </a:endParaRPr>
          </a:p>
        </p:txBody>
      </p:sp>
      <p:cxnSp>
        <p:nvCxnSpPr>
          <p:cNvPr id="52" name="Straight Connector 51">
            <a:extLst>
              <a:ext uri="{FF2B5EF4-FFF2-40B4-BE49-F238E27FC236}">
                <a16:creationId xmlns:a16="http://schemas.microsoft.com/office/drawing/2014/main" id="{0B0AD56E-0A84-5C51-3AE6-332CEBBDF557}"/>
              </a:ext>
            </a:extLst>
          </p:cNvPr>
          <p:cNvCxnSpPr>
            <a:cxnSpLocks/>
          </p:cNvCxnSpPr>
          <p:nvPr/>
        </p:nvCxnSpPr>
        <p:spPr>
          <a:xfrm flipV="1">
            <a:off x="7941622" y="3975841"/>
            <a:ext cx="0" cy="1944590"/>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7FC3DD6D-5E34-F71D-9221-40526FCBD1A5}"/>
              </a:ext>
            </a:extLst>
          </p:cNvPr>
          <p:cNvCxnSpPr>
            <a:cxnSpLocks/>
            <a:stCxn id="75" idx="3"/>
          </p:cNvCxnSpPr>
          <p:nvPr/>
        </p:nvCxnSpPr>
        <p:spPr>
          <a:xfrm>
            <a:off x="7570949" y="5920432"/>
            <a:ext cx="370673" cy="0"/>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508DB92B-9315-1943-6AFC-EEE808BA08BC}"/>
              </a:ext>
            </a:extLst>
          </p:cNvPr>
          <p:cNvCxnSpPr>
            <a:cxnSpLocks/>
          </p:cNvCxnSpPr>
          <p:nvPr/>
        </p:nvCxnSpPr>
        <p:spPr>
          <a:xfrm>
            <a:off x="7570949" y="5319678"/>
            <a:ext cx="370673" cy="0"/>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6DFF093E-3605-34AA-8B36-F6FF01D32DFD}"/>
              </a:ext>
            </a:extLst>
          </p:cNvPr>
          <p:cNvCxnSpPr>
            <a:cxnSpLocks/>
          </p:cNvCxnSpPr>
          <p:nvPr/>
        </p:nvCxnSpPr>
        <p:spPr>
          <a:xfrm>
            <a:off x="7547465" y="4711792"/>
            <a:ext cx="394157" cy="0"/>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68CE2D3D-E312-37BB-FF59-AFE59AE257C2}"/>
              </a:ext>
            </a:extLst>
          </p:cNvPr>
          <p:cNvCxnSpPr>
            <a:cxnSpLocks/>
          </p:cNvCxnSpPr>
          <p:nvPr/>
        </p:nvCxnSpPr>
        <p:spPr>
          <a:xfrm>
            <a:off x="7570948" y="4097675"/>
            <a:ext cx="370674" cy="0"/>
          </a:xfrm>
          <a:prstGeom prst="line">
            <a:avLst/>
          </a:prstGeom>
          <a:ln w="38100">
            <a:solidFill>
              <a:schemeClr val="accent6"/>
            </a:solidFill>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8D44E081-E0FA-7B0D-2E23-2976C102EB3C}"/>
              </a:ext>
            </a:extLst>
          </p:cNvPr>
          <p:cNvCxnSpPr>
            <a:cxnSpLocks/>
          </p:cNvCxnSpPr>
          <p:nvPr/>
        </p:nvCxnSpPr>
        <p:spPr>
          <a:xfrm>
            <a:off x="7941622" y="3975841"/>
            <a:ext cx="394123" cy="17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 name="Title 4">
            <a:extLst>
              <a:ext uri="{FF2B5EF4-FFF2-40B4-BE49-F238E27FC236}">
                <a16:creationId xmlns:a16="http://schemas.microsoft.com/office/drawing/2014/main" id="{9E178A5C-6350-5F7A-DEEF-75DE4BF0BEDB}"/>
              </a:ext>
            </a:extLst>
          </p:cNvPr>
          <p:cNvSpPr txBox="1">
            <a:spLocks/>
          </p:cNvSpPr>
          <p:nvPr/>
        </p:nvSpPr>
        <p:spPr>
          <a:xfrm>
            <a:off x="281716" y="35659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METHODOLOGY</a:t>
            </a:r>
            <a:endParaRPr lang="en-US" sz="5400" dirty="0"/>
          </a:p>
        </p:txBody>
      </p:sp>
    </p:spTree>
    <p:extLst>
      <p:ext uri="{BB962C8B-B14F-4D97-AF65-F5344CB8AC3E}">
        <p14:creationId xmlns:p14="http://schemas.microsoft.com/office/powerpoint/2010/main" val="3776691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id="{036A5B81-B076-A205-1A2B-E0C8662A57E8}"/>
              </a:ext>
            </a:extLst>
          </p:cNvPr>
          <p:cNvSpPr/>
          <p:nvPr/>
        </p:nvSpPr>
        <p:spPr>
          <a:xfrm>
            <a:off x="918631" y="1363834"/>
            <a:ext cx="10363198" cy="1023888"/>
          </a:xfrm>
          <a:prstGeom prst="roundRect">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236F99"/>
              </a:solidFill>
            </a:endParaRPr>
          </a:p>
        </p:txBody>
      </p:sp>
      <p:sp>
        <p:nvSpPr>
          <p:cNvPr id="8" name="Rectangle: Rounded Corners 17">
            <a:extLst>
              <a:ext uri="{FF2B5EF4-FFF2-40B4-BE49-F238E27FC236}">
                <a16:creationId xmlns:a16="http://schemas.microsoft.com/office/drawing/2014/main" id="{4157013D-7DF5-EB1D-B847-EE1AB9C0AF72}"/>
              </a:ext>
            </a:extLst>
          </p:cNvPr>
          <p:cNvSpPr/>
          <p:nvPr/>
        </p:nvSpPr>
        <p:spPr>
          <a:xfrm>
            <a:off x="914401" y="2435474"/>
            <a:ext cx="10363198" cy="1023888"/>
          </a:xfrm>
          <a:prstGeom prst="roundRect">
            <a:avLst/>
          </a:prstGeom>
          <a:solidFill>
            <a:schemeClr val="accent6">
              <a:lumMod val="20000"/>
              <a:lumOff val="80000"/>
            </a:schemeClr>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Rectangle: Rounded Corners 17">
            <a:extLst>
              <a:ext uri="{FF2B5EF4-FFF2-40B4-BE49-F238E27FC236}">
                <a16:creationId xmlns:a16="http://schemas.microsoft.com/office/drawing/2014/main" id="{FB260100-B444-BDCC-DA92-99BE9349651B}"/>
              </a:ext>
            </a:extLst>
          </p:cNvPr>
          <p:cNvSpPr/>
          <p:nvPr/>
        </p:nvSpPr>
        <p:spPr>
          <a:xfrm>
            <a:off x="914401" y="3507114"/>
            <a:ext cx="10363198" cy="1023888"/>
          </a:xfrm>
          <a:prstGeom prst="round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Rectangle 9">
            <a:extLst>
              <a:ext uri="{FF2B5EF4-FFF2-40B4-BE49-F238E27FC236}">
                <a16:creationId xmlns:a16="http://schemas.microsoft.com/office/drawing/2014/main" id="{6BBCDB12-25B2-894F-B441-203229E4924F}"/>
              </a:ext>
            </a:extLst>
          </p:cNvPr>
          <p:cNvSpPr/>
          <p:nvPr/>
        </p:nvSpPr>
        <p:spPr>
          <a:xfrm>
            <a:off x="2035545" y="4273826"/>
            <a:ext cx="9237824" cy="2055256"/>
          </a:xfrm>
          <a:prstGeom prst="rect">
            <a:avLst/>
          </a:prstGeom>
          <a:solidFill>
            <a:schemeClr val="accent4">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Rectangle 10">
            <a:extLst>
              <a:ext uri="{FF2B5EF4-FFF2-40B4-BE49-F238E27FC236}">
                <a16:creationId xmlns:a16="http://schemas.microsoft.com/office/drawing/2014/main" id="{CC2444EE-F498-8E18-53B8-56903622D05E}"/>
              </a:ext>
            </a:extLst>
          </p:cNvPr>
          <p:cNvSpPr/>
          <p:nvPr/>
        </p:nvSpPr>
        <p:spPr>
          <a:xfrm>
            <a:off x="1532587" y="4065481"/>
            <a:ext cx="9710724" cy="43353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Map with pin with solid fill">
            <a:extLst>
              <a:ext uri="{FF2B5EF4-FFF2-40B4-BE49-F238E27FC236}">
                <a16:creationId xmlns:a16="http://schemas.microsoft.com/office/drawing/2014/main" id="{0747FE24-5B47-E92F-AE90-6428D0C334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7773" y="3518641"/>
            <a:ext cx="914400" cy="914400"/>
          </a:xfrm>
          <a:prstGeom prst="rect">
            <a:avLst/>
          </a:prstGeom>
        </p:spPr>
      </p:pic>
      <p:pic>
        <p:nvPicPr>
          <p:cNvPr id="14" name="Graphic 13" descr="Woman with kid with solid fill">
            <a:extLst>
              <a:ext uri="{FF2B5EF4-FFF2-40B4-BE49-F238E27FC236}">
                <a16:creationId xmlns:a16="http://schemas.microsoft.com/office/drawing/2014/main" id="{5EE2992C-766E-23A2-31DA-1E9933B0D0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4141" y="2518666"/>
            <a:ext cx="914400" cy="914400"/>
          </a:xfrm>
          <a:prstGeom prst="rect">
            <a:avLst/>
          </a:prstGeom>
        </p:spPr>
      </p:pic>
      <p:pic>
        <p:nvPicPr>
          <p:cNvPr id="17" name="Graphic 16" descr="High temperature with solid fill">
            <a:extLst>
              <a:ext uri="{FF2B5EF4-FFF2-40B4-BE49-F238E27FC236}">
                <a16:creationId xmlns:a16="http://schemas.microsoft.com/office/drawing/2014/main" id="{53B66689-4B91-EECD-D3B1-F6B3A37115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1404" y="1459609"/>
            <a:ext cx="779873" cy="779873"/>
          </a:xfrm>
          <a:prstGeom prst="rect">
            <a:avLst/>
          </a:prstGeom>
        </p:spPr>
      </p:pic>
      <p:sp>
        <p:nvSpPr>
          <p:cNvPr id="4" name="TextBox 3">
            <a:extLst>
              <a:ext uri="{FF2B5EF4-FFF2-40B4-BE49-F238E27FC236}">
                <a16:creationId xmlns:a16="http://schemas.microsoft.com/office/drawing/2014/main" id="{2301CF5C-1835-0CFA-8361-C238C4B59EA5}"/>
              </a:ext>
            </a:extLst>
          </p:cNvPr>
          <p:cNvSpPr txBox="1"/>
          <p:nvPr/>
        </p:nvSpPr>
        <p:spPr>
          <a:xfrm>
            <a:off x="2703316" y="1626905"/>
            <a:ext cx="7919744" cy="492443"/>
          </a:xfrm>
          <a:prstGeom prst="rect">
            <a:avLst/>
          </a:prstGeom>
          <a:noFill/>
        </p:spPr>
        <p:txBody>
          <a:bodyPr wrap="square" rtlCol="0">
            <a:spAutoFit/>
          </a:bodyPr>
          <a:lstStyle/>
          <a:p>
            <a:pPr algn="ctr"/>
            <a:r>
              <a:rPr lang="en-US" sz="2600" b="1" dirty="0">
                <a:solidFill>
                  <a:schemeClr val="tx1">
                    <a:lumMod val="75000"/>
                    <a:lumOff val="25000"/>
                  </a:schemeClr>
                </a:solidFill>
                <a:latin typeface="Century Gothic" panose="020B0502020202020204" pitchFamily="34" charset="0"/>
                <a:ea typeface="Calibri"/>
                <a:cs typeface="Calibri"/>
              </a:rPr>
              <a:t>Land Surface Temperature (LST) Urban Heat Map</a:t>
            </a:r>
            <a:endParaRPr lang="en-US" sz="2800" dirty="0">
              <a:latin typeface="Century Gothic" panose="020B0502020202020204" pitchFamily="34" charset="0"/>
            </a:endParaRPr>
          </a:p>
        </p:txBody>
      </p:sp>
      <p:sp>
        <p:nvSpPr>
          <p:cNvPr id="5" name="TextBox 4">
            <a:extLst>
              <a:ext uri="{FF2B5EF4-FFF2-40B4-BE49-F238E27FC236}">
                <a16:creationId xmlns:a16="http://schemas.microsoft.com/office/drawing/2014/main" id="{ECAA6659-EC23-A5E0-DCC8-50FEAC1B4E22}"/>
              </a:ext>
            </a:extLst>
          </p:cNvPr>
          <p:cNvSpPr txBox="1"/>
          <p:nvPr/>
        </p:nvSpPr>
        <p:spPr>
          <a:xfrm>
            <a:off x="2703316" y="2732135"/>
            <a:ext cx="7919744" cy="492443"/>
          </a:xfrm>
          <a:prstGeom prst="rect">
            <a:avLst/>
          </a:prstGeom>
          <a:noFill/>
        </p:spPr>
        <p:txBody>
          <a:bodyPr wrap="square" lIns="91440" tIns="45720" rIns="91440" bIns="45720" rtlCol="0" anchor="t">
            <a:spAutoFit/>
          </a:bodyPr>
          <a:lstStyle/>
          <a:p>
            <a:pPr algn="ctr"/>
            <a:r>
              <a:rPr lang="en-US" sz="2600" b="1" dirty="0">
                <a:solidFill>
                  <a:schemeClr val="tx1">
                    <a:lumMod val="75000"/>
                    <a:lumOff val="25000"/>
                  </a:schemeClr>
                </a:solidFill>
                <a:latin typeface="Century Gothic"/>
                <a:cs typeface="Calibri"/>
              </a:rPr>
              <a:t>Frontline Analysis</a:t>
            </a:r>
            <a:endParaRPr lang="en-US" sz="2800" dirty="0">
              <a:latin typeface="Century Gothic" panose="020B0502020202020204" pitchFamily="34" charset="0"/>
            </a:endParaRPr>
          </a:p>
        </p:txBody>
      </p:sp>
      <p:sp>
        <p:nvSpPr>
          <p:cNvPr id="6" name="TextBox 5">
            <a:extLst>
              <a:ext uri="{FF2B5EF4-FFF2-40B4-BE49-F238E27FC236}">
                <a16:creationId xmlns:a16="http://schemas.microsoft.com/office/drawing/2014/main" id="{C58A854F-9A82-DDA4-D9F6-FA1119CC0058}"/>
              </a:ext>
            </a:extLst>
          </p:cNvPr>
          <p:cNvSpPr txBox="1"/>
          <p:nvPr/>
        </p:nvSpPr>
        <p:spPr>
          <a:xfrm>
            <a:off x="2694585" y="3771507"/>
            <a:ext cx="7919744" cy="492443"/>
          </a:xfrm>
          <a:prstGeom prst="rect">
            <a:avLst/>
          </a:prstGeom>
          <a:noFill/>
        </p:spPr>
        <p:txBody>
          <a:bodyPr wrap="square" rtlCol="0">
            <a:spAutoFit/>
          </a:bodyPr>
          <a:lstStyle/>
          <a:p>
            <a:pPr algn="ctr"/>
            <a:r>
              <a:rPr lang="en-US" sz="2600" b="1" dirty="0">
                <a:solidFill>
                  <a:schemeClr val="tx1">
                    <a:lumMod val="75000"/>
                    <a:lumOff val="25000"/>
                  </a:schemeClr>
                </a:solidFill>
                <a:latin typeface="Century Gothic" panose="020B0502020202020204" pitchFamily="34" charset="0"/>
                <a:ea typeface="Calibri"/>
                <a:cs typeface="Calibri"/>
              </a:rPr>
              <a:t>Case Studies of Depave Sites</a:t>
            </a:r>
            <a:endParaRPr lang="en-US" sz="2800" dirty="0">
              <a:latin typeface="Century Gothic" panose="020B0502020202020204" pitchFamily="34" charset="0"/>
            </a:endParaRPr>
          </a:p>
        </p:txBody>
      </p:sp>
      <p:sp>
        <p:nvSpPr>
          <p:cNvPr id="20" name="Rounded Rectangle 19">
            <a:extLst>
              <a:ext uri="{FF2B5EF4-FFF2-40B4-BE49-F238E27FC236}">
                <a16:creationId xmlns:a16="http://schemas.microsoft.com/office/drawing/2014/main" id="{0E6C7282-0996-2BD8-B73C-2E317A6D4BBF}"/>
              </a:ext>
            </a:extLst>
          </p:cNvPr>
          <p:cNvSpPr/>
          <p:nvPr/>
        </p:nvSpPr>
        <p:spPr>
          <a:xfrm>
            <a:off x="2323593" y="4573589"/>
            <a:ext cx="1556748" cy="1581551"/>
          </a:xfrm>
          <a:prstGeom prst="roundRect">
            <a:avLst/>
          </a:prstGeom>
          <a:solidFill>
            <a:schemeClr val="accent4">
              <a:lumMod val="20000"/>
              <a:lumOff val="80000"/>
            </a:schemeClr>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EF2757DA-B19B-BD31-C03E-DDB428FCA566}"/>
              </a:ext>
            </a:extLst>
          </p:cNvPr>
          <p:cNvSpPr txBox="1"/>
          <p:nvPr/>
        </p:nvSpPr>
        <p:spPr>
          <a:xfrm>
            <a:off x="2323593" y="4942543"/>
            <a:ext cx="1558554" cy="954107"/>
          </a:xfrm>
          <a:prstGeom prst="rect">
            <a:avLst/>
          </a:prstGeom>
          <a:noFill/>
        </p:spPr>
        <p:txBody>
          <a:bodyPr wrap="square" lIns="91440" tIns="45720" rIns="91440" bIns="45720" rtlCol="0" anchor="t">
            <a:spAutoFit/>
          </a:bodyPr>
          <a:lstStyle/>
          <a:p>
            <a:pPr algn="ctr"/>
            <a:r>
              <a:rPr lang="en-US" sz="1400" b="1" dirty="0">
                <a:solidFill>
                  <a:schemeClr val="tx1">
                    <a:lumMod val="75000"/>
                    <a:lumOff val="25000"/>
                  </a:schemeClr>
                </a:solidFill>
                <a:latin typeface="Century Gothic"/>
              </a:rPr>
              <a:t>Selected sites</a:t>
            </a:r>
            <a:r>
              <a:rPr lang="en-US" sz="1400" dirty="0">
                <a:solidFill>
                  <a:schemeClr val="tx1">
                    <a:lumMod val="75000"/>
                    <a:lumOff val="25000"/>
                  </a:schemeClr>
                </a:solidFill>
                <a:latin typeface="Century Gothic"/>
              </a:rPr>
              <a:t> for analysis based on size and age of site</a:t>
            </a:r>
            <a:endParaRPr lang="en-US" sz="1400" b="1" dirty="0">
              <a:solidFill>
                <a:schemeClr val="tx1">
                  <a:lumMod val="75000"/>
                  <a:lumOff val="25000"/>
                </a:schemeClr>
              </a:solidFill>
              <a:latin typeface="Century Gothic" panose="020B0502020202020204" pitchFamily="34" charset="0"/>
            </a:endParaRPr>
          </a:p>
        </p:txBody>
      </p:sp>
      <p:sp>
        <p:nvSpPr>
          <p:cNvPr id="29" name="Rounded Rectangle 28">
            <a:extLst>
              <a:ext uri="{FF2B5EF4-FFF2-40B4-BE49-F238E27FC236}">
                <a16:creationId xmlns:a16="http://schemas.microsoft.com/office/drawing/2014/main" id="{63E8B807-49EA-E5C5-E768-5945E1AA512C}"/>
              </a:ext>
            </a:extLst>
          </p:cNvPr>
          <p:cNvSpPr/>
          <p:nvPr/>
        </p:nvSpPr>
        <p:spPr>
          <a:xfrm>
            <a:off x="6188681" y="4563745"/>
            <a:ext cx="1852623" cy="1581551"/>
          </a:xfrm>
          <a:prstGeom prst="roundRect">
            <a:avLst/>
          </a:prstGeom>
          <a:solidFill>
            <a:schemeClr val="accent4">
              <a:lumMod val="20000"/>
              <a:lumOff val="80000"/>
            </a:schemeClr>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30A7445-46FD-3962-524F-CEB459E146E3}"/>
              </a:ext>
            </a:extLst>
          </p:cNvPr>
          <p:cNvSpPr txBox="1"/>
          <p:nvPr/>
        </p:nvSpPr>
        <p:spPr>
          <a:xfrm>
            <a:off x="6206542" y="4769744"/>
            <a:ext cx="1816899" cy="1169551"/>
          </a:xfrm>
          <a:prstGeom prst="rect">
            <a:avLst/>
          </a:prstGeom>
          <a:noFill/>
        </p:spPr>
        <p:txBody>
          <a:bodyPr wrap="square" lIns="91440" tIns="45720" rIns="91440" bIns="45720" rtlCol="0" anchor="t">
            <a:spAutoFit/>
          </a:bodyPr>
          <a:lstStyle/>
          <a:p>
            <a:pPr algn="ctr"/>
            <a:r>
              <a:rPr lang="en-US" sz="1400" b="1" dirty="0">
                <a:solidFill>
                  <a:schemeClr val="tx1">
                    <a:lumMod val="75000"/>
                    <a:lumOff val="25000"/>
                  </a:schemeClr>
                </a:solidFill>
                <a:latin typeface="Century Gothic" panose="020B0502020202020204" pitchFamily="34" charset="0"/>
              </a:rPr>
              <a:t>Calculated</a:t>
            </a:r>
            <a:r>
              <a:rPr lang="en-US" sz="1400" dirty="0">
                <a:solidFill>
                  <a:schemeClr val="tx1">
                    <a:lumMod val="75000"/>
                    <a:lumOff val="25000"/>
                  </a:schemeClr>
                </a:solidFill>
                <a:latin typeface="Century Gothic" panose="020B0502020202020204" pitchFamily="34" charset="0"/>
              </a:rPr>
              <a:t> </a:t>
            </a:r>
            <a:r>
              <a:rPr lang="en-US" sz="1400" b="1" dirty="0">
                <a:solidFill>
                  <a:schemeClr val="tx1">
                    <a:lumMod val="75000"/>
                    <a:lumOff val="25000"/>
                  </a:schemeClr>
                </a:solidFill>
                <a:latin typeface="Century Gothic" panose="020B0502020202020204" pitchFamily="34" charset="0"/>
              </a:rPr>
              <a:t>LST </a:t>
            </a:r>
            <a:r>
              <a:rPr lang="en-US" sz="1400" dirty="0">
                <a:solidFill>
                  <a:schemeClr val="tx1">
                    <a:lumMod val="75000"/>
                    <a:lumOff val="25000"/>
                  </a:schemeClr>
                </a:solidFill>
                <a:latin typeface="Century Gothic" panose="020B0502020202020204" pitchFamily="34" charset="0"/>
              </a:rPr>
              <a:t>Pre- and Post- Depave intervention at site locations</a:t>
            </a:r>
          </a:p>
        </p:txBody>
      </p:sp>
      <p:sp>
        <p:nvSpPr>
          <p:cNvPr id="30" name="Rounded Rectangle 29">
            <a:extLst>
              <a:ext uri="{FF2B5EF4-FFF2-40B4-BE49-F238E27FC236}">
                <a16:creationId xmlns:a16="http://schemas.microsoft.com/office/drawing/2014/main" id="{D0B2A9BF-4EE7-7564-BCE6-9C40B5E509E6}"/>
              </a:ext>
            </a:extLst>
          </p:cNvPr>
          <p:cNvSpPr/>
          <p:nvPr/>
        </p:nvSpPr>
        <p:spPr>
          <a:xfrm>
            <a:off x="8423514" y="4540878"/>
            <a:ext cx="2563502" cy="1581551"/>
          </a:xfrm>
          <a:prstGeom prst="roundRect">
            <a:avLst/>
          </a:prstGeom>
          <a:solidFill>
            <a:schemeClr val="accent4"/>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0DFB13DF-CA61-8F30-D784-0C45BE0A50D2}"/>
              </a:ext>
            </a:extLst>
          </p:cNvPr>
          <p:cNvSpPr txBox="1"/>
          <p:nvPr/>
        </p:nvSpPr>
        <p:spPr>
          <a:xfrm>
            <a:off x="8449885" y="4546823"/>
            <a:ext cx="2537131" cy="1569660"/>
          </a:xfrm>
          <a:prstGeom prst="rect">
            <a:avLst/>
          </a:prstGeom>
          <a:noFill/>
        </p:spPr>
        <p:txBody>
          <a:bodyPr wrap="square" lIns="91440" tIns="45720" rIns="91440" bIns="45720" rtlCol="0" anchor="t">
            <a:spAutoFit/>
          </a:bodyPr>
          <a:lstStyle/>
          <a:p>
            <a:pPr algn="ctr"/>
            <a:r>
              <a:rPr lang="en-US" sz="2400" b="1" dirty="0">
                <a:solidFill>
                  <a:schemeClr val="bg1"/>
                </a:solidFill>
                <a:latin typeface="Century Gothic"/>
              </a:rPr>
              <a:t>Temperature Change after Depave Intervention</a:t>
            </a:r>
          </a:p>
        </p:txBody>
      </p:sp>
      <p:sp>
        <p:nvSpPr>
          <p:cNvPr id="32" name="Rounded Rectangle 31">
            <a:extLst>
              <a:ext uri="{FF2B5EF4-FFF2-40B4-BE49-F238E27FC236}">
                <a16:creationId xmlns:a16="http://schemas.microsoft.com/office/drawing/2014/main" id="{AF0CBDAD-41A1-5370-199D-233E4F1D7990}"/>
              </a:ext>
            </a:extLst>
          </p:cNvPr>
          <p:cNvSpPr/>
          <p:nvPr/>
        </p:nvSpPr>
        <p:spPr>
          <a:xfrm>
            <a:off x="4256137" y="4563745"/>
            <a:ext cx="1556748" cy="1581551"/>
          </a:xfrm>
          <a:prstGeom prst="roundRect">
            <a:avLst/>
          </a:prstGeom>
          <a:solidFill>
            <a:schemeClr val="accent4">
              <a:lumMod val="20000"/>
              <a:lumOff val="80000"/>
            </a:schemeClr>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Arrow 32">
            <a:extLst>
              <a:ext uri="{FF2B5EF4-FFF2-40B4-BE49-F238E27FC236}">
                <a16:creationId xmlns:a16="http://schemas.microsoft.com/office/drawing/2014/main" id="{A365D504-2FA8-E756-75E0-1858C97A9871}"/>
              </a:ext>
            </a:extLst>
          </p:cNvPr>
          <p:cNvSpPr/>
          <p:nvPr/>
        </p:nvSpPr>
        <p:spPr>
          <a:xfrm>
            <a:off x="3887866" y="5306404"/>
            <a:ext cx="311575" cy="113193"/>
          </a:xfrm>
          <a:prstGeom prst="rightArrow">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EF34110-E3F6-3214-9154-BFD04439F762}"/>
              </a:ext>
            </a:extLst>
          </p:cNvPr>
          <p:cNvSpPr txBox="1"/>
          <p:nvPr/>
        </p:nvSpPr>
        <p:spPr>
          <a:xfrm>
            <a:off x="4256137" y="4942543"/>
            <a:ext cx="1574429" cy="954107"/>
          </a:xfrm>
          <a:prstGeom prst="rect">
            <a:avLst/>
          </a:prstGeom>
          <a:noFill/>
        </p:spPr>
        <p:txBody>
          <a:bodyPr wrap="square" lIns="91440" tIns="45720" rIns="91440" bIns="45720" rtlCol="0" anchor="t">
            <a:spAutoFit/>
          </a:bodyPr>
          <a:lstStyle/>
          <a:p>
            <a:pPr algn="ctr"/>
            <a:r>
              <a:rPr lang="en-US" sz="1400" b="1" dirty="0">
                <a:solidFill>
                  <a:schemeClr val="tx1">
                    <a:lumMod val="75000"/>
                    <a:lumOff val="25000"/>
                  </a:schemeClr>
                </a:solidFill>
                <a:latin typeface="Century Gothic" panose="020B0502020202020204" pitchFamily="34" charset="0"/>
              </a:rPr>
              <a:t>Created</a:t>
            </a:r>
            <a:r>
              <a:rPr lang="en-US" sz="1400" dirty="0">
                <a:solidFill>
                  <a:schemeClr val="tx1">
                    <a:lumMod val="75000"/>
                    <a:lumOff val="25000"/>
                  </a:schemeClr>
                </a:solidFill>
                <a:latin typeface="Century Gothic" panose="020B0502020202020204" pitchFamily="34" charset="0"/>
              </a:rPr>
              <a:t> </a:t>
            </a:r>
            <a:r>
              <a:rPr lang="en-US" sz="1400" b="1" dirty="0">
                <a:solidFill>
                  <a:schemeClr val="tx1">
                    <a:lumMod val="75000"/>
                    <a:lumOff val="25000"/>
                  </a:schemeClr>
                </a:solidFill>
                <a:latin typeface="Century Gothic" panose="020B0502020202020204" pitchFamily="34" charset="0"/>
              </a:rPr>
              <a:t>0.25-mile buffers</a:t>
            </a:r>
            <a:r>
              <a:rPr lang="en-US" sz="1400" dirty="0">
                <a:solidFill>
                  <a:schemeClr val="tx1">
                    <a:lumMod val="75000"/>
                    <a:lumOff val="25000"/>
                  </a:schemeClr>
                </a:solidFill>
                <a:latin typeface="Century Gothic" panose="020B0502020202020204" pitchFamily="34" charset="0"/>
              </a:rPr>
              <a:t> around site locations</a:t>
            </a:r>
          </a:p>
        </p:txBody>
      </p:sp>
      <p:sp>
        <p:nvSpPr>
          <p:cNvPr id="34" name="Right Arrow 33">
            <a:extLst>
              <a:ext uri="{FF2B5EF4-FFF2-40B4-BE49-F238E27FC236}">
                <a16:creationId xmlns:a16="http://schemas.microsoft.com/office/drawing/2014/main" id="{1850EFC4-A4C6-6DB9-7ADD-7BE7336E5925}"/>
              </a:ext>
            </a:extLst>
          </p:cNvPr>
          <p:cNvSpPr/>
          <p:nvPr/>
        </p:nvSpPr>
        <p:spPr>
          <a:xfrm>
            <a:off x="5812885" y="5284486"/>
            <a:ext cx="311575" cy="113193"/>
          </a:xfrm>
          <a:prstGeom prst="rightArrow">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ight Arrow 34">
            <a:extLst>
              <a:ext uri="{FF2B5EF4-FFF2-40B4-BE49-F238E27FC236}">
                <a16:creationId xmlns:a16="http://schemas.microsoft.com/office/drawing/2014/main" id="{542B8B62-F5D4-3EC3-9E52-77C12F0D524B}"/>
              </a:ext>
            </a:extLst>
          </p:cNvPr>
          <p:cNvSpPr/>
          <p:nvPr/>
        </p:nvSpPr>
        <p:spPr>
          <a:xfrm>
            <a:off x="8054489" y="5264703"/>
            <a:ext cx="311575" cy="113193"/>
          </a:xfrm>
          <a:prstGeom prst="rightArrow">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E1A185A6-3C22-5206-3707-667590DD19D5}"/>
              </a:ext>
            </a:extLst>
          </p:cNvPr>
          <p:cNvSpPr txBox="1">
            <a:spLocks/>
          </p:cNvSpPr>
          <p:nvPr/>
        </p:nvSpPr>
        <p:spPr>
          <a:xfrm>
            <a:off x="281716" y="35659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METHODOLOGY</a:t>
            </a:r>
            <a:endParaRPr lang="en-US" sz="5400" dirty="0"/>
          </a:p>
        </p:txBody>
      </p:sp>
    </p:spTree>
    <p:extLst>
      <p:ext uri="{BB962C8B-B14F-4D97-AF65-F5344CB8AC3E}">
        <p14:creationId xmlns:p14="http://schemas.microsoft.com/office/powerpoint/2010/main" val="1144921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EEBDD67-36D7-0A18-F4BD-FC2AB935E65C}"/>
              </a:ext>
            </a:extLst>
          </p:cNvPr>
          <p:cNvSpPr txBox="1">
            <a:spLocks/>
          </p:cNvSpPr>
          <p:nvPr/>
        </p:nvSpPr>
        <p:spPr>
          <a:xfrm>
            <a:off x="269820" y="327997"/>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36F99"/>
                </a:solidFill>
                <a:latin typeface="Century Gothic" panose="020F0302020204030204"/>
              </a:rPr>
              <a:t>LAND SURFACE TEMPERATURE (LST)</a:t>
            </a:r>
            <a:endParaRPr lang="en-US" sz="4800" dirty="0"/>
          </a:p>
        </p:txBody>
      </p:sp>
      <p:sp>
        <p:nvSpPr>
          <p:cNvPr id="74" name="Rounded Rectangle 73">
            <a:extLst>
              <a:ext uri="{FF2B5EF4-FFF2-40B4-BE49-F238E27FC236}">
                <a16:creationId xmlns:a16="http://schemas.microsoft.com/office/drawing/2014/main" id="{DEFD1B83-6648-EBE3-4050-0677BCA22543}"/>
              </a:ext>
            </a:extLst>
          </p:cNvPr>
          <p:cNvSpPr/>
          <p:nvPr/>
        </p:nvSpPr>
        <p:spPr>
          <a:xfrm>
            <a:off x="434080" y="935678"/>
            <a:ext cx="3609081" cy="315971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7A398CA6-631A-74D2-7EB8-E6006704A8A8}"/>
              </a:ext>
            </a:extLst>
          </p:cNvPr>
          <p:cNvGrpSpPr/>
          <p:nvPr/>
        </p:nvGrpSpPr>
        <p:grpSpPr>
          <a:xfrm>
            <a:off x="1538187" y="935678"/>
            <a:ext cx="8704345" cy="5617319"/>
            <a:chOff x="3197908" y="859434"/>
            <a:chExt cx="8704345" cy="5617319"/>
          </a:xfrm>
        </p:grpSpPr>
        <p:pic>
          <p:nvPicPr>
            <p:cNvPr id="15" name="Picture 14" descr="A map of a city&#10;&#10;Description automatically generated">
              <a:extLst>
                <a:ext uri="{FF2B5EF4-FFF2-40B4-BE49-F238E27FC236}">
                  <a16:creationId xmlns:a16="http://schemas.microsoft.com/office/drawing/2014/main" id="{8D682D3A-8BCF-B10C-6AE5-1618846F0B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02" t="27561" r="26239" b="11188"/>
            <a:stretch/>
          </p:blipFill>
          <p:spPr>
            <a:xfrm>
              <a:off x="3815788" y="859434"/>
              <a:ext cx="7863840" cy="5617319"/>
            </a:xfrm>
            <a:prstGeom prst="rect">
              <a:avLst/>
            </a:prstGeom>
            <a:ln>
              <a:solidFill>
                <a:srgbClr val="236F99"/>
              </a:solidFill>
            </a:ln>
          </p:spPr>
        </p:pic>
        <p:grpSp>
          <p:nvGrpSpPr>
            <p:cNvPr id="63" name="Group 62">
              <a:extLst>
                <a:ext uri="{FF2B5EF4-FFF2-40B4-BE49-F238E27FC236}">
                  <a16:creationId xmlns:a16="http://schemas.microsoft.com/office/drawing/2014/main" id="{897F8917-279C-3486-AC4B-373E452A23F7}"/>
                </a:ext>
              </a:extLst>
            </p:cNvPr>
            <p:cNvGrpSpPr/>
            <p:nvPr/>
          </p:nvGrpSpPr>
          <p:grpSpPr>
            <a:xfrm>
              <a:off x="8003464" y="5842748"/>
              <a:ext cx="3898789" cy="555051"/>
              <a:chOff x="4126792" y="7614347"/>
              <a:chExt cx="3818986" cy="543689"/>
            </a:xfrm>
          </p:grpSpPr>
          <p:sp>
            <p:nvSpPr>
              <p:cNvPr id="69" name="TextBox 68">
                <a:extLst>
                  <a:ext uri="{FF2B5EF4-FFF2-40B4-BE49-F238E27FC236}">
                    <a16:creationId xmlns:a16="http://schemas.microsoft.com/office/drawing/2014/main" id="{F42F12A5-8D3A-8081-ACFB-11B5E7FBAAFD}"/>
                  </a:ext>
                </a:extLst>
              </p:cNvPr>
              <p:cNvSpPr txBox="1"/>
              <p:nvPr/>
            </p:nvSpPr>
            <p:spPr>
              <a:xfrm>
                <a:off x="4126792" y="7617637"/>
                <a:ext cx="391885" cy="361773"/>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0</a:t>
                </a:r>
              </a:p>
            </p:txBody>
          </p:sp>
          <p:sp>
            <p:nvSpPr>
              <p:cNvPr id="70" name="TextBox 69">
                <a:extLst>
                  <a:ext uri="{FF2B5EF4-FFF2-40B4-BE49-F238E27FC236}">
                    <a16:creationId xmlns:a16="http://schemas.microsoft.com/office/drawing/2014/main" id="{63050ED5-28F8-9B75-FF76-2FED3B86CA93}"/>
                  </a:ext>
                </a:extLst>
              </p:cNvPr>
              <p:cNvSpPr txBox="1"/>
              <p:nvPr/>
            </p:nvSpPr>
            <p:spPr>
              <a:xfrm>
                <a:off x="5381028" y="7617630"/>
                <a:ext cx="580558" cy="361773"/>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10</a:t>
                </a:r>
              </a:p>
            </p:txBody>
          </p:sp>
          <p:sp>
            <p:nvSpPr>
              <p:cNvPr id="71" name="TextBox 70">
                <a:extLst>
                  <a:ext uri="{FF2B5EF4-FFF2-40B4-BE49-F238E27FC236}">
                    <a16:creationId xmlns:a16="http://schemas.microsoft.com/office/drawing/2014/main" id="{AFA1E339-13A6-3423-1DA6-A339BDB1D98F}"/>
                  </a:ext>
                </a:extLst>
              </p:cNvPr>
              <p:cNvSpPr txBox="1"/>
              <p:nvPr/>
            </p:nvSpPr>
            <p:spPr>
              <a:xfrm>
                <a:off x="6711027" y="7614347"/>
                <a:ext cx="580558" cy="361773"/>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a:t>
                </a:r>
              </a:p>
            </p:txBody>
          </p:sp>
          <p:sp>
            <p:nvSpPr>
              <p:cNvPr id="72" name="TextBox 71">
                <a:extLst>
                  <a:ext uri="{FF2B5EF4-FFF2-40B4-BE49-F238E27FC236}">
                    <a16:creationId xmlns:a16="http://schemas.microsoft.com/office/drawing/2014/main" id="{7EEA6D2B-8CEB-9F78-6232-1B4E8321A160}"/>
                  </a:ext>
                </a:extLst>
              </p:cNvPr>
              <p:cNvSpPr txBox="1"/>
              <p:nvPr/>
            </p:nvSpPr>
            <p:spPr>
              <a:xfrm>
                <a:off x="6924977" y="7826411"/>
                <a:ext cx="1020801" cy="33162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miles</a:t>
                </a:r>
              </a:p>
            </p:txBody>
          </p:sp>
        </p:grpSp>
        <p:grpSp>
          <p:nvGrpSpPr>
            <p:cNvPr id="9" name="Group 8">
              <a:extLst>
                <a:ext uri="{FF2B5EF4-FFF2-40B4-BE49-F238E27FC236}">
                  <a16:creationId xmlns:a16="http://schemas.microsoft.com/office/drawing/2014/main" id="{D3446DB7-B623-EB8A-41A0-7A21F93020EC}"/>
                </a:ext>
              </a:extLst>
            </p:cNvPr>
            <p:cNvGrpSpPr>
              <a:grpSpLocks noChangeAspect="1"/>
            </p:cNvGrpSpPr>
            <p:nvPr/>
          </p:nvGrpSpPr>
          <p:grpSpPr>
            <a:xfrm>
              <a:off x="3197908" y="4023995"/>
              <a:ext cx="5082675" cy="2341016"/>
              <a:chOff x="-482230" y="4764688"/>
              <a:chExt cx="4131638" cy="1902980"/>
            </a:xfrm>
          </p:grpSpPr>
          <p:sp>
            <p:nvSpPr>
              <p:cNvPr id="10" name="TextBox 9">
                <a:extLst>
                  <a:ext uri="{FF2B5EF4-FFF2-40B4-BE49-F238E27FC236}">
                    <a16:creationId xmlns:a16="http://schemas.microsoft.com/office/drawing/2014/main" id="{71E16BD0-7DAD-D04D-B7C1-33A940F81387}"/>
                  </a:ext>
                </a:extLst>
              </p:cNvPr>
              <p:cNvSpPr txBox="1"/>
              <p:nvPr/>
            </p:nvSpPr>
            <p:spPr>
              <a:xfrm>
                <a:off x="-482230" y="4764688"/>
                <a:ext cx="2883072" cy="575431"/>
              </a:xfrm>
              <a:prstGeom prst="rect">
                <a:avLst/>
              </a:prstGeom>
              <a:noFill/>
            </p:spPr>
            <p:txBody>
              <a:bodyPr wrap="square" lIns="91440" tIns="45720" rIns="91440" bIns="45720" rtlCol="0" anchor="t">
                <a:spAutoFit/>
              </a:bodyPr>
              <a:lstStyle/>
              <a:p>
                <a:pPr algn="ctr"/>
                <a:r>
                  <a:rPr lang="en-US" sz="2000" b="1" dirty="0">
                    <a:solidFill>
                      <a:schemeClr val="tx1">
                        <a:lumMod val="75000"/>
                        <a:lumOff val="25000"/>
                      </a:schemeClr>
                    </a:solidFill>
                    <a:latin typeface="Century Gothic"/>
                  </a:rPr>
                  <a:t>5-Year (‘18–'22)</a:t>
                </a:r>
                <a:endParaRPr lang="en-US" dirty="0">
                  <a:solidFill>
                    <a:schemeClr val="tx1">
                      <a:lumMod val="75000"/>
                      <a:lumOff val="25000"/>
                    </a:schemeClr>
                  </a:solidFill>
                  <a:latin typeface="Calibri" panose="020F0502020204030204"/>
                  <a:cs typeface="Calibri" panose="020F0502020204030204"/>
                </a:endParaRPr>
              </a:p>
              <a:p>
                <a:pPr algn="ctr"/>
                <a:r>
                  <a:rPr lang="en-US" sz="2000" b="1" dirty="0">
                    <a:solidFill>
                      <a:schemeClr val="tx1">
                        <a:lumMod val="75000"/>
                        <a:lumOff val="25000"/>
                      </a:schemeClr>
                    </a:solidFill>
                    <a:latin typeface="Century Gothic"/>
                  </a:rPr>
                  <a:t>Median LST (ºF)</a:t>
                </a:r>
                <a:endParaRPr lang="en-US" dirty="0">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63323A93-BBC9-6FE8-3AD4-A44A910147B1}"/>
                  </a:ext>
                </a:extLst>
              </p:cNvPr>
              <p:cNvSpPr txBox="1"/>
              <p:nvPr/>
            </p:nvSpPr>
            <p:spPr>
              <a:xfrm>
                <a:off x="1028935" y="6342424"/>
                <a:ext cx="432639" cy="325244"/>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80</a:t>
                </a:r>
              </a:p>
            </p:txBody>
          </p:sp>
          <p:sp>
            <p:nvSpPr>
              <p:cNvPr id="12" name="TextBox 11">
                <a:extLst>
                  <a:ext uri="{FF2B5EF4-FFF2-40B4-BE49-F238E27FC236}">
                    <a16:creationId xmlns:a16="http://schemas.microsoft.com/office/drawing/2014/main" id="{1457DABF-30A7-661C-3FE9-CEE17A18799E}"/>
                  </a:ext>
                </a:extLst>
              </p:cNvPr>
              <p:cNvSpPr txBox="1"/>
              <p:nvPr/>
            </p:nvSpPr>
            <p:spPr>
              <a:xfrm>
                <a:off x="1002774" y="5317285"/>
                <a:ext cx="2646634" cy="325244"/>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110</a:t>
                </a:r>
              </a:p>
            </p:txBody>
          </p:sp>
          <p:pic>
            <p:nvPicPr>
              <p:cNvPr id="13" name="Picture 12">
                <a:extLst>
                  <a:ext uri="{FF2B5EF4-FFF2-40B4-BE49-F238E27FC236}">
                    <a16:creationId xmlns:a16="http://schemas.microsoft.com/office/drawing/2014/main" id="{F91FF1E5-F4C0-3566-4B07-B6281F7AFBA8}"/>
                  </a:ext>
                </a:extLst>
              </p:cNvPr>
              <p:cNvPicPr>
                <a:picLocks/>
              </p:cNvPicPr>
              <p:nvPr/>
            </p:nvPicPr>
            <p:blipFill rotWithShape="1">
              <a:blip r:embed="rId4">
                <a:extLst>
                  <a:ext uri="{28A0092B-C50C-407E-A947-70E740481C1C}">
                    <a14:useLocalDpi xmlns:a14="http://schemas.microsoft.com/office/drawing/2010/main" val="0"/>
                  </a:ext>
                </a:extLst>
              </a:blip>
              <a:srcRect l="2026" t="2599" r="13089"/>
              <a:stretch/>
            </p:blipFill>
            <p:spPr>
              <a:xfrm>
                <a:off x="728455" y="5404659"/>
                <a:ext cx="274320" cy="1162794"/>
              </a:xfrm>
              <a:prstGeom prst="rect">
                <a:avLst/>
              </a:prstGeom>
              <a:ln>
                <a:solidFill>
                  <a:schemeClr val="tx1">
                    <a:lumMod val="75000"/>
                    <a:lumOff val="25000"/>
                  </a:schemeClr>
                </a:solidFill>
              </a:ln>
            </p:spPr>
          </p:pic>
        </p:grpSp>
      </p:grpSp>
      <p:sp>
        <p:nvSpPr>
          <p:cNvPr id="3" name="Rectangle 2">
            <a:extLst>
              <a:ext uri="{FF2B5EF4-FFF2-40B4-BE49-F238E27FC236}">
                <a16:creationId xmlns:a16="http://schemas.microsoft.com/office/drawing/2014/main" id="{8FEDB7ED-299B-9776-2223-49EBD179C60D}"/>
              </a:ext>
            </a:extLst>
          </p:cNvPr>
          <p:cNvSpPr/>
          <p:nvPr/>
        </p:nvSpPr>
        <p:spPr>
          <a:xfrm>
            <a:off x="9215886" y="1092678"/>
            <a:ext cx="762000" cy="6038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map of a city&#10;&#10;Description automatically generated">
            <a:extLst>
              <a:ext uri="{FF2B5EF4-FFF2-40B4-BE49-F238E27FC236}">
                <a16:creationId xmlns:a16="http://schemas.microsoft.com/office/drawing/2014/main" id="{12C869ED-A546-8C7A-DE06-7E8E9CADA3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121" t="3909" r="44703" b="83846"/>
          <a:stretch/>
        </p:blipFill>
        <p:spPr>
          <a:xfrm>
            <a:off x="1344603" y="1094714"/>
            <a:ext cx="706984" cy="939247"/>
          </a:xfrm>
          <a:prstGeom prst="rect">
            <a:avLst/>
          </a:prstGeom>
        </p:spPr>
      </p:pic>
      <p:sp>
        <p:nvSpPr>
          <p:cNvPr id="6" name="TextBox 5">
            <a:extLst>
              <a:ext uri="{FF2B5EF4-FFF2-40B4-BE49-F238E27FC236}">
                <a16:creationId xmlns:a16="http://schemas.microsoft.com/office/drawing/2014/main" id="{6F443C41-259D-D647-3D7A-D98179608D44}"/>
              </a:ext>
            </a:extLst>
          </p:cNvPr>
          <p:cNvSpPr txBox="1"/>
          <p:nvPr/>
        </p:nvSpPr>
        <p:spPr>
          <a:xfrm>
            <a:off x="2087683" y="6395471"/>
            <a:ext cx="8190945" cy="207749"/>
          </a:xfrm>
          <a:prstGeom prst="rect">
            <a:avLst/>
          </a:prstGeom>
          <a:noFill/>
        </p:spPr>
        <p:txBody>
          <a:bodyPr wrap="square">
            <a:spAutoFit/>
          </a:bodyPr>
          <a:lstStyle/>
          <a:p>
            <a:r>
              <a:rPr lang="en-US" sz="750" dirty="0">
                <a:solidFill>
                  <a:schemeClr val="tx1">
                    <a:lumMod val="50000"/>
                    <a:lumOff val="50000"/>
                  </a:schemeClr>
                </a:solidFill>
                <a:latin typeface="Century Gothic" panose="020B0502020202020204" pitchFamily="34" charset="0"/>
                <a:cs typeface="Calibri"/>
              </a:rPr>
              <a:t>Basemap credit: </a:t>
            </a:r>
            <a:r>
              <a:rPr lang="en-US" sz="750" dirty="0">
                <a:solidFill>
                  <a:schemeClr val="tx1">
                    <a:lumMod val="50000"/>
                    <a:lumOff val="50000"/>
                  </a:schemeClr>
                </a:solidFill>
                <a:latin typeface="Century Gothic" panose="020B0502020202020204" pitchFamily="34" charset="0"/>
              </a:rPr>
              <a:t>Oregon Metro, Oregon State Parks, State of Oregon GEO, Esri, HERE, Garmin, SafeGraph, FAO, METI/NASA, USGS, Bureau of Land Management, EPA, NPS </a:t>
            </a:r>
            <a:endParaRPr lang="en-US" sz="750" dirty="0">
              <a:solidFill>
                <a:schemeClr val="tx1">
                  <a:lumMod val="50000"/>
                  <a:lumOff val="50000"/>
                </a:schemeClr>
              </a:solidFill>
              <a:latin typeface="Century Gothic" panose="020B0502020202020204" pitchFamily="34" charset="0"/>
              <a:cs typeface="Calibri"/>
            </a:endParaRPr>
          </a:p>
        </p:txBody>
      </p:sp>
    </p:spTree>
    <p:extLst>
      <p:ext uri="{BB962C8B-B14F-4D97-AF65-F5344CB8AC3E}">
        <p14:creationId xmlns:p14="http://schemas.microsoft.com/office/powerpoint/2010/main" val="25071605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9ADBE9EF-23D4-97A8-E24A-A7B27901F80F}"/>
              </a:ext>
            </a:extLst>
          </p:cNvPr>
          <p:cNvPicPr>
            <a:picLocks noChangeAspect="1"/>
          </p:cNvPicPr>
          <p:nvPr/>
        </p:nvPicPr>
        <p:blipFill rotWithShape="1">
          <a:blip r:embed="rId3">
            <a:extLst>
              <a:ext uri="{28A0092B-C50C-407E-A947-70E740481C1C}">
                <a14:useLocalDpi xmlns:a14="http://schemas.microsoft.com/office/drawing/2010/main" val="0"/>
              </a:ext>
            </a:extLst>
          </a:blip>
          <a:srcRect l="22819" t="27740" r="14101" b="17244"/>
          <a:stretch/>
        </p:blipFill>
        <p:spPr>
          <a:xfrm>
            <a:off x="99431" y="766506"/>
            <a:ext cx="8430715" cy="5681742"/>
          </a:xfrm>
          <a:prstGeom prst="rect">
            <a:avLst/>
          </a:prstGeom>
        </p:spPr>
      </p:pic>
      <p:grpSp>
        <p:nvGrpSpPr>
          <p:cNvPr id="5" name="Group 4">
            <a:extLst>
              <a:ext uri="{FF2B5EF4-FFF2-40B4-BE49-F238E27FC236}">
                <a16:creationId xmlns:a16="http://schemas.microsoft.com/office/drawing/2014/main" id="{6E56E5A2-4A1D-A5AC-6525-8C6B47B68F7D}"/>
              </a:ext>
            </a:extLst>
          </p:cNvPr>
          <p:cNvGrpSpPr/>
          <p:nvPr/>
        </p:nvGrpSpPr>
        <p:grpSpPr>
          <a:xfrm>
            <a:off x="5530142" y="6042279"/>
            <a:ext cx="4102367" cy="562680"/>
            <a:chOff x="7620548" y="5844902"/>
            <a:chExt cx="3776457" cy="517979"/>
          </a:xfrm>
        </p:grpSpPr>
        <p:grpSp>
          <p:nvGrpSpPr>
            <p:cNvPr id="6" name="Group 5">
              <a:extLst>
                <a:ext uri="{FF2B5EF4-FFF2-40B4-BE49-F238E27FC236}">
                  <a16:creationId xmlns:a16="http://schemas.microsoft.com/office/drawing/2014/main" id="{38C51B1D-A749-B914-2006-D153DA8F4254}"/>
                </a:ext>
              </a:extLst>
            </p:cNvPr>
            <p:cNvGrpSpPr/>
            <p:nvPr/>
          </p:nvGrpSpPr>
          <p:grpSpPr>
            <a:xfrm>
              <a:off x="7620548" y="5844902"/>
              <a:ext cx="3297588" cy="492003"/>
              <a:chOff x="8120168" y="5791588"/>
              <a:chExt cx="3297588" cy="492003"/>
            </a:xfrm>
          </p:grpSpPr>
          <p:pic>
            <p:nvPicPr>
              <p:cNvPr id="8" name="Picture 7" descr="A map of a city&#10;&#10;Description automatically generated">
                <a:extLst>
                  <a:ext uri="{FF2B5EF4-FFF2-40B4-BE49-F238E27FC236}">
                    <a16:creationId xmlns:a16="http://schemas.microsoft.com/office/drawing/2014/main" id="{64379D98-57D5-FF9C-1DD0-5CBD3D26E1CE}"/>
                  </a:ext>
                </a:extLst>
              </p:cNvPr>
              <p:cNvPicPr>
                <a:picLocks noChangeAspect="1"/>
              </p:cNvPicPr>
              <p:nvPr/>
            </p:nvPicPr>
            <p:blipFill rotWithShape="1">
              <a:blip r:embed="rId4">
                <a:extLst>
                  <a:ext uri="{28A0092B-C50C-407E-A947-70E740481C1C}">
                    <a14:useLocalDpi xmlns:a14="http://schemas.microsoft.com/office/drawing/2010/main" val="0"/>
                  </a:ext>
                </a:extLst>
              </a:blip>
              <a:srcRect l="63597" t="12986" r="10960" b="83427"/>
              <a:stretch/>
            </p:blipFill>
            <p:spPr>
              <a:xfrm>
                <a:off x="8120168" y="5943600"/>
                <a:ext cx="3121573" cy="339991"/>
              </a:xfrm>
              <a:prstGeom prst="rect">
                <a:avLst/>
              </a:prstGeom>
            </p:spPr>
          </p:pic>
          <p:sp>
            <p:nvSpPr>
              <p:cNvPr id="9" name="TextBox 8">
                <a:extLst>
                  <a:ext uri="{FF2B5EF4-FFF2-40B4-BE49-F238E27FC236}">
                    <a16:creationId xmlns:a16="http://schemas.microsoft.com/office/drawing/2014/main" id="{558366E6-5752-C59E-D114-8C7B07366A4B}"/>
                  </a:ext>
                </a:extLst>
              </p:cNvPr>
              <p:cNvSpPr txBox="1"/>
              <p:nvPr/>
            </p:nvSpPr>
            <p:spPr>
              <a:xfrm>
                <a:off x="8160330" y="5791588"/>
                <a:ext cx="249131" cy="339991"/>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0</a:t>
                </a:r>
              </a:p>
            </p:txBody>
          </p:sp>
          <p:sp>
            <p:nvSpPr>
              <p:cNvPr id="10" name="TextBox 9">
                <a:extLst>
                  <a:ext uri="{FF2B5EF4-FFF2-40B4-BE49-F238E27FC236}">
                    <a16:creationId xmlns:a16="http://schemas.microsoft.com/office/drawing/2014/main" id="{53801E0A-C3FB-39F0-6C9C-0A4A45113498}"/>
                  </a:ext>
                </a:extLst>
              </p:cNvPr>
              <p:cNvSpPr txBox="1"/>
              <p:nvPr/>
            </p:nvSpPr>
            <p:spPr>
              <a:xfrm>
                <a:off x="9398974" y="5791588"/>
                <a:ext cx="637481" cy="339991"/>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10</a:t>
                </a:r>
              </a:p>
            </p:txBody>
          </p:sp>
          <p:sp>
            <p:nvSpPr>
              <p:cNvPr id="11" name="TextBox 10">
                <a:extLst>
                  <a:ext uri="{FF2B5EF4-FFF2-40B4-BE49-F238E27FC236}">
                    <a16:creationId xmlns:a16="http://schemas.microsoft.com/office/drawing/2014/main" id="{D7A76F13-4AAD-A38F-314F-015560390F96}"/>
                  </a:ext>
                </a:extLst>
              </p:cNvPr>
              <p:cNvSpPr txBox="1"/>
              <p:nvPr/>
            </p:nvSpPr>
            <p:spPr>
              <a:xfrm>
                <a:off x="10780275" y="5791588"/>
                <a:ext cx="637481" cy="339991"/>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20</a:t>
                </a:r>
              </a:p>
            </p:txBody>
          </p:sp>
        </p:grpSp>
        <p:sp>
          <p:nvSpPr>
            <p:cNvPr id="7" name="TextBox 6">
              <a:extLst>
                <a:ext uri="{FF2B5EF4-FFF2-40B4-BE49-F238E27FC236}">
                  <a16:creationId xmlns:a16="http://schemas.microsoft.com/office/drawing/2014/main" id="{2E935C1B-5DFF-FF4C-400C-9810A091EA54}"/>
                </a:ext>
              </a:extLst>
            </p:cNvPr>
            <p:cNvSpPr txBox="1"/>
            <p:nvPr/>
          </p:nvSpPr>
          <p:spPr>
            <a:xfrm>
              <a:off x="10526344" y="6022890"/>
              <a:ext cx="870661" cy="339991"/>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miles</a:t>
              </a:r>
            </a:p>
          </p:txBody>
        </p:sp>
      </p:grpSp>
      <p:grpSp>
        <p:nvGrpSpPr>
          <p:cNvPr id="12" name="Group 11">
            <a:extLst>
              <a:ext uri="{FF2B5EF4-FFF2-40B4-BE49-F238E27FC236}">
                <a16:creationId xmlns:a16="http://schemas.microsoft.com/office/drawing/2014/main" id="{0B401E8D-7D22-A39A-4F0B-B550F4B46427}"/>
              </a:ext>
            </a:extLst>
          </p:cNvPr>
          <p:cNvGrpSpPr/>
          <p:nvPr/>
        </p:nvGrpSpPr>
        <p:grpSpPr>
          <a:xfrm>
            <a:off x="8479128" y="2097253"/>
            <a:ext cx="4777731" cy="2871516"/>
            <a:chOff x="5869056" y="4577362"/>
            <a:chExt cx="3320331" cy="1995594"/>
          </a:xfrm>
        </p:grpSpPr>
        <p:sp>
          <p:nvSpPr>
            <p:cNvPr id="14" name="Rectangle 13">
              <a:extLst>
                <a:ext uri="{FF2B5EF4-FFF2-40B4-BE49-F238E27FC236}">
                  <a16:creationId xmlns:a16="http://schemas.microsoft.com/office/drawing/2014/main" id="{426D1FCB-68DB-D917-F4E9-EAAAB62C841D}"/>
                </a:ext>
              </a:extLst>
            </p:cNvPr>
            <p:cNvSpPr/>
            <p:nvPr/>
          </p:nvSpPr>
          <p:spPr>
            <a:xfrm>
              <a:off x="6230497" y="4773960"/>
              <a:ext cx="1715324" cy="17989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nvGrpSpPr>
            <p:cNvPr id="15" name="Group 14">
              <a:extLst>
                <a:ext uri="{FF2B5EF4-FFF2-40B4-BE49-F238E27FC236}">
                  <a16:creationId xmlns:a16="http://schemas.microsoft.com/office/drawing/2014/main" id="{A870394B-2BFD-300C-9A04-E722497F19C0}"/>
                </a:ext>
              </a:extLst>
            </p:cNvPr>
            <p:cNvGrpSpPr/>
            <p:nvPr/>
          </p:nvGrpSpPr>
          <p:grpSpPr>
            <a:xfrm>
              <a:off x="6496004" y="5195777"/>
              <a:ext cx="2693383" cy="1292376"/>
              <a:chOff x="4088458" y="4885458"/>
              <a:chExt cx="2937086" cy="1615834"/>
            </a:xfrm>
          </p:grpSpPr>
          <p:sp>
            <p:nvSpPr>
              <p:cNvPr id="17" name="Rectangle 16">
                <a:extLst>
                  <a:ext uri="{FF2B5EF4-FFF2-40B4-BE49-F238E27FC236}">
                    <a16:creationId xmlns:a16="http://schemas.microsoft.com/office/drawing/2014/main" id="{3E22D0C9-AE49-D058-BD7C-A512800A518B}"/>
                  </a:ext>
                </a:extLst>
              </p:cNvPr>
              <p:cNvSpPr/>
              <p:nvPr/>
            </p:nvSpPr>
            <p:spPr>
              <a:xfrm>
                <a:off x="4097552" y="6201711"/>
                <a:ext cx="379808" cy="243281"/>
              </a:xfrm>
              <a:prstGeom prst="rect">
                <a:avLst/>
              </a:prstGeom>
              <a:solidFill>
                <a:srgbClr val="FFFFF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ectangle 17">
                <a:extLst>
                  <a:ext uri="{FF2B5EF4-FFF2-40B4-BE49-F238E27FC236}">
                    <a16:creationId xmlns:a16="http://schemas.microsoft.com/office/drawing/2014/main" id="{CED3D48A-88B1-C56B-E185-23B02CB5B7C6}"/>
                  </a:ext>
                </a:extLst>
              </p:cNvPr>
              <p:cNvSpPr/>
              <p:nvPr/>
            </p:nvSpPr>
            <p:spPr>
              <a:xfrm>
                <a:off x="4097552" y="5875431"/>
                <a:ext cx="379808" cy="243281"/>
              </a:xfrm>
              <a:prstGeom prst="rect">
                <a:avLst/>
              </a:prstGeom>
              <a:solidFill>
                <a:srgbClr val="E9BFC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Rectangle 18">
                <a:extLst>
                  <a:ext uri="{FF2B5EF4-FFF2-40B4-BE49-F238E27FC236}">
                    <a16:creationId xmlns:a16="http://schemas.microsoft.com/office/drawing/2014/main" id="{D87AC5DB-7318-32B3-7C08-64C45E2D0671}"/>
                  </a:ext>
                </a:extLst>
              </p:cNvPr>
              <p:cNvSpPr/>
              <p:nvPr/>
            </p:nvSpPr>
            <p:spPr>
              <a:xfrm>
                <a:off x="4097552" y="5549150"/>
                <a:ext cx="379808" cy="243281"/>
              </a:xfrm>
              <a:prstGeom prst="rect">
                <a:avLst/>
              </a:prstGeom>
              <a:solidFill>
                <a:srgbClr val="D47F7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Rectangle 20">
                <a:extLst>
                  <a:ext uri="{FF2B5EF4-FFF2-40B4-BE49-F238E27FC236}">
                    <a16:creationId xmlns:a16="http://schemas.microsoft.com/office/drawing/2014/main" id="{C07EA778-DB82-4CDB-6D67-AF55AE2D53D9}"/>
                  </a:ext>
                </a:extLst>
              </p:cNvPr>
              <p:cNvSpPr/>
              <p:nvPr/>
            </p:nvSpPr>
            <p:spPr>
              <a:xfrm>
                <a:off x="4088458" y="5233296"/>
                <a:ext cx="379808" cy="243281"/>
              </a:xfrm>
              <a:prstGeom prst="rect">
                <a:avLst/>
              </a:prstGeom>
              <a:solidFill>
                <a:srgbClr val="BE413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Rectangle 21">
                <a:extLst>
                  <a:ext uri="{FF2B5EF4-FFF2-40B4-BE49-F238E27FC236}">
                    <a16:creationId xmlns:a16="http://schemas.microsoft.com/office/drawing/2014/main" id="{1BD5AC5E-8A2B-68F2-333E-7D0998B16021}"/>
                  </a:ext>
                </a:extLst>
              </p:cNvPr>
              <p:cNvSpPr/>
              <p:nvPr/>
            </p:nvSpPr>
            <p:spPr>
              <a:xfrm>
                <a:off x="4097552" y="4927870"/>
                <a:ext cx="379808" cy="243281"/>
              </a:xfrm>
              <a:prstGeom prst="rect">
                <a:avLst/>
              </a:prstGeom>
              <a:solidFill>
                <a:srgbClr val="A801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TextBox 22">
                <a:extLst>
                  <a:ext uri="{FF2B5EF4-FFF2-40B4-BE49-F238E27FC236}">
                    <a16:creationId xmlns:a16="http://schemas.microsoft.com/office/drawing/2014/main" id="{7BC58186-E094-31FF-457E-711E7368B4B3}"/>
                  </a:ext>
                </a:extLst>
              </p:cNvPr>
              <p:cNvSpPr txBox="1"/>
              <p:nvPr/>
            </p:nvSpPr>
            <p:spPr>
              <a:xfrm>
                <a:off x="4477359" y="6153638"/>
                <a:ext cx="2545302" cy="347654"/>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Below 89</a:t>
                </a:r>
              </a:p>
            </p:txBody>
          </p:sp>
          <p:sp>
            <p:nvSpPr>
              <p:cNvPr id="24" name="TextBox 23">
                <a:extLst>
                  <a:ext uri="{FF2B5EF4-FFF2-40B4-BE49-F238E27FC236}">
                    <a16:creationId xmlns:a16="http://schemas.microsoft.com/office/drawing/2014/main" id="{6E0B1CCE-C603-6ADD-20C8-07592F519EA1}"/>
                  </a:ext>
                </a:extLst>
              </p:cNvPr>
              <p:cNvSpPr txBox="1"/>
              <p:nvPr/>
            </p:nvSpPr>
            <p:spPr>
              <a:xfrm>
                <a:off x="4477359" y="5817368"/>
                <a:ext cx="2545302" cy="347654"/>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89 to 95</a:t>
                </a:r>
              </a:p>
            </p:txBody>
          </p:sp>
          <p:sp>
            <p:nvSpPr>
              <p:cNvPr id="25" name="TextBox 24">
                <a:extLst>
                  <a:ext uri="{FF2B5EF4-FFF2-40B4-BE49-F238E27FC236}">
                    <a16:creationId xmlns:a16="http://schemas.microsoft.com/office/drawing/2014/main" id="{73212A79-E5EC-C8AF-66A5-B12CD88C5128}"/>
                  </a:ext>
                </a:extLst>
              </p:cNvPr>
              <p:cNvSpPr txBox="1"/>
              <p:nvPr/>
            </p:nvSpPr>
            <p:spPr>
              <a:xfrm>
                <a:off x="4477359" y="5492559"/>
                <a:ext cx="2545302" cy="347654"/>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95 to 99</a:t>
                </a:r>
              </a:p>
            </p:txBody>
          </p:sp>
          <p:sp>
            <p:nvSpPr>
              <p:cNvPr id="26" name="TextBox 25">
                <a:extLst>
                  <a:ext uri="{FF2B5EF4-FFF2-40B4-BE49-F238E27FC236}">
                    <a16:creationId xmlns:a16="http://schemas.microsoft.com/office/drawing/2014/main" id="{74556C58-43B9-8B21-5CDD-79BFD36AF21A}"/>
                  </a:ext>
                </a:extLst>
              </p:cNvPr>
              <p:cNvSpPr txBox="1"/>
              <p:nvPr/>
            </p:nvSpPr>
            <p:spPr>
              <a:xfrm>
                <a:off x="4477358" y="5176608"/>
                <a:ext cx="2545302" cy="347654"/>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99 to 102</a:t>
                </a:r>
              </a:p>
            </p:txBody>
          </p:sp>
          <p:sp>
            <p:nvSpPr>
              <p:cNvPr id="27" name="TextBox 26">
                <a:extLst>
                  <a:ext uri="{FF2B5EF4-FFF2-40B4-BE49-F238E27FC236}">
                    <a16:creationId xmlns:a16="http://schemas.microsoft.com/office/drawing/2014/main" id="{54BF3F06-D4DB-8025-0770-84EA5C61C331}"/>
                  </a:ext>
                </a:extLst>
              </p:cNvPr>
              <p:cNvSpPr txBox="1"/>
              <p:nvPr/>
            </p:nvSpPr>
            <p:spPr>
              <a:xfrm>
                <a:off x="4480242" y="4885458"/>
                <a:ext cx="2545302" cy="347654"/>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Above 102</a:t>
                </a:r>
              </a:p>
            </p:txBody>
          </p:sp>
        </p:grpSp>
        <p:sp>
          <p:nvSpPr>
            <p:cNvPr id="16" name="TextBox 15">
              <a:extLst>
                <a:ext uri="{FF2B5EF4-FFF2-40B4-BE49-F238E27FC236}">
                  <a16:creationId xmlns:a16="http://schemas.microsoft.com/office/drawing/2014/main" id="{6AB9D505-5083-85AC-D361-9DE86EFEFA22}"/>
                </a:ext>
              </a:extLst>
            </p:cNvPr>
            <p:cNvSpPr txBox="1"/>
            <p:nvPr/>
          </p:nvSpPr>
          <p:spPr>
            <a:xfrm>
              <a:off x="5869056" y="4577362"/>
              <a:ext cx="2542629" cy="577511"/>
            </a:xfrm>
            <a:prstGeom prst="rect">
              <a:avLst/>
            </a:prstGeom>
            <a:noFill/>
          </p:spPr>
          <p:txBody>
            <a:bodyPr wrap="square" lIns="91440" tIns="45720" rIns="91440" bIns="45720" rtlCol="0" anchor="t">
              <a:spAutoFit/>
            </a:bodyPr>
            <a:lstStyle/>
            <a:p>
              <a:pPr algn="ctr"/>
              <a:r>
                <a:rPr lang="en-US" sz="2400" b="1" dirty="0">
                  <a:solidFill>
                    <a:schemeClr val="tx1">
                      <a:lumMod val="75000"/>
                      <a:lumOff val="25000"/>
                    </a:schemeClr>
                  </a:solidFill>
                  <a:latin typeface="Century Gothic"/>
                </a:rPr>
                <a:t>Average LST per </a:t>
              </a:r>
              <a:endParaRPr lang="en-US" dirty="0">
                <a:solidFill>
                  <a:schemeClr val="tx1">
                    <a:lumMod val="75000"/>
                    <a:lumOff val="25000"/>
                  </a:schemeClr>
                </a:solidFill>
              </a:endParaRPr>
            </a:p>
            <a:p>
              <a:pPr algn="ctr"/>
              <a:r>
                <a:rPr lang="en-US" sz="2400" b="1" dirty="0">
                  <a:solidFill>
                    <a:schemeClr val="tx1">
                      <a:lumMod val="75000"/>
                      <a:lumOff val="25000"/>
                    </a:schemeClr>
                  </a:solidFill>
                  <a:latin typeface="Century Gothic"/>
                </a:rPr>
                <a:t>Tract (ºF)</a:t>
              </a:r>
              <a:endParaRPr lang="en-US" dirty="0">
                <a:solidFill>
                  <a:schemeClr val="tx1">
                    <a:lumMod val="75000"/>
                    <a:lumOff val="25000"/>
                  </a:schemeClr>
                </a:solidFill>
                <a:latin typeface="Calibri" panose="020F0502020204030204"/>
                <a:cs typeface="Calibri" panose="020F0502020204030204"/>
              </a:endParaRPr>
            </a:p>
          </p:txBody>
        </p:sp>
      </p:grpSp>
      <p:sp>
        <p:nvSpPr>
          <p:cNvPr id="29" name="Title 4">
            <a:extLst>
              <a:ext uri="{FF2B5EF4-FFF2-40B4-BE49-F238E27FC236}">
                <a16:creationId xmlns:a16="http://schemas.microsoft.com/office/drawing/2014/main" id="{86121987-13B3-CA5F-3EA0-DED30273B9AE}"/>
              </a:ext>
            </a:extLst>
          </p:cNvPr>
          <p:cNvSpPr txBox="1">
            <a:spLocks/>
          </p:cNvSpPr>
          <p:nvPr/>
        </p:nvSpPr>
        <p:spPr>
          <a:xfrm>
            <a:off x="283788" y="332653"/>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36F99"/>
                </a:solidFill>
                <a:latin typeface="Century Gothic" panose="020F0302020204030204"/>
              </a:rPr>
              <a:t>LAND SURFACE TEMPERATURE (LST)</a:t>
            </a:r>
            <a:endParaRPr lang="en-US" sz="4800" dirty="0"/>
          </a:p>
        </p:txBody>
      </p:sp>
      <p:pic>
        <p:nvPicPr>
          <p:cNvPr id="30" name="Picture 29" descr="A map of a city&#10;&#10;Description automatically generated">
            <a:extLst>
              <a:ext uri="{FF2B5EF4-FFF2-40B4-BE49-F238E27FC236}">
                <a16:creationId xmlns:a16="http://schemas.microsoft.com/office/drawing/2014/main" id="{CBB200B2-D3B5-53B2-B9B7-7B2E3C00B6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121" t="3909" r="44703" b="83846"/>
          <a:stretch/>
        </p:blipFill>
        <p:spPr>
          <a:xfrm>
            <a:off x="136906" y="950940"/>
            <a:ext cx="865134" cy="1140530"/>
          </a:xfrm>
          <a:prstGeom prst="rect">
            <a:avLst/>
          </a:prstGeom>
        </p:spPr>
      </p:pic>
    </p:spTree>
    <p:extLst>
      <p:ext uri="{BB962C8B-B14F-4D97-AF65-F5344CB8AC3E}">
        <p14:creationId xmlns:p14="http://schemas.microsoft.com/office/powerpoint/2010/main" val="2557373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D9DE64F-163D-C7F6-BAE9-7EDA6B8D7AF4}"/>
              </a:ext>
            </a:extLst>
          </p:cNvPr>
          <p:cNvSpPr txBox="1">
            <a:spLocks/>
          </p:cNvSpPr>
          <p:nvPr/>
        </p:nvSpPr>
        <p:spPr>
          <a:xfrm>
            <a:off x="283782" y="248161"/>
            <a:ext cx="12489366" cy="53158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36F99"/>
                </a:solidFill>
                <a:latin typeface="Century Gothic" panose="020F0302020204030204"/>
              </a:rPr>
              <a:t>FRONTLINE ANALYSIS</a:t>
            </a:r>
            <a:endParaRPr lang="en-US" sz="4800" dirty="0"/>
          </a:p>
        </p:txBody>
      </p:sp>
      <p:grpSp>
        <p:nvGrpSpPr>
          <p:cNvPr id="1202" name="Group 1201">
            <a:extLst>
              <a:ext uri="{FF2B5EF4-FFF2-40B4-BE49-F238E27FC236}">
                <a16:creationId xmlns:a16="http://schemas.microsoft.com/office/drawing/2014/main" id="{75E34CF9-BC08-2D56-86DF-E05612C91978}"/>
              </a:ext>
            </a:extLst>
          </p:cNvPr>
          <p:cNvGrpSpPr/>
          <p:nvPr/>
        </p:nvGrpSpPr>
        <p:grpSpPr>
          <a:xfrm>
            <a:off x="3321170" y="191221"/>
            <a:ext cx="10193544" cy="6346164"/>
            <a:chOff x="3249283" y="234353"/>
            <a:chExt cx="10193544" cy="6346164"/>
          </a:xfrm>
        </p:grpSpPr>
        <p:graphicFrame>
          <p:nvGraphicFramePr>
            <p:cNvPr id="693" name="Diagram 692">
              <a:extLst>
                <a:ext uri="{FF2B5EF4-FFF2-40B4-BE49-F238E27FC236}">
                  <a16:creationId xmlns:a16="http://schemas.microsoft.com/office/drawing/2014/main" id="{67B745FC-3685-3B92-1329-7C88720599AD}"/>
                </a:ext>
              </a:extLst>
            </p:cNvPr>
            <p:cNvGraphicFramePr/>
            <p:nvPr>
              <p:extLst>
                <p:ext uri="{D42A27DB-BD31-4B8C-83A1-F6EECF244321}">
                  <p14:modId xmlns:p14="http://schemas.microsoft.com/office/powerpoint/2010/main" val="4115649786"/>
                </p:ext>
              </p:extLst>
            </p:nvPr>
          </p:nvGraphicFramePr>
          <p:xfrm>
            <a:off x="3249283" y="234353"/>
            <a:ext cx="10193544" cy="6346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A7DA56C-5F94-25DF-AC92-930B14BAD965}"/>
                </a:ext>
              </a:extLst>
            </p:cNvPr>
            <p:cNvSpPr txBox="1"/>
            <p:nvPr/>
          </p:nvSpPr>
          <p:spPr>
            <a:xfrm>
              <a:off x="6435536" y="2805656"/>
              <a:ext cx="3830014" cy="1200329"/>
            </a:xfrm>
            <a:prstGeom prst="rect">
              <a:avLst/>
            </a:prstGeom>
            <a:noFill/>
          </p:spPr>
          <p:txBody>
            <a:bodyPr wrap="square" lIns="91440" tIns="45720" rIns="91440" bIns="45720" rtlCol="0" anchor="t">
              <a:spAutoFit/>
            </a:bodyPr>
            <a:lstStyle/>
            <a:p>
              <a:pPr algn="ctr"/>
              <a:r>
                <a:rPr lang="en-US" sz="3600" b="1" dirty="0">
                  <a:solidFill>
                    <a:schemeClr val="tx1">
                      <a:lumMod val="75000"/>
                      <a:lumOff val="25000"/>
                    </a:schemeClr>
                  </a:solidFill>
                  <a:latin typeface="Century Gothic"/>
                </a:rPr>
                <a:t>Frontline Communities</a:t>
              </a:r>
              <a:endParaRPr lang="en-US" b="1" dirty="0">
                <a:solidFill>
                  <a:schemeClr val="tx1">
                    <a:lumMod val="75000"/>
                    <a:lumOff val="25000"/>
                  </a:schemeClr>
                </a:solidFill>
                <a:cs typeface="Calibri" panose="020F0502020204030204"/>
              </a:endParaRPr>
            </a:p>
          </p:txBody>
        </p:sp>
      </p:grpSp>
      <p:sp>
        <p:nvSpPr>
          <p:cNvPr id="1201" name="Rectangle 1200">
            <a:extLst>
              <a:ext uri="{FF2B5EF4-FFF2-40B4-BE49-F238E27FC236}">
                <a16:creationId xmlns:a16="http://schemas.microsoft.com/office/drawing/2014/main" id="{3811345B-F8BC-6DD6-3994-9DD90198854E}"/>
              </a:ext>
            </a:extLst>
          </p:cNvPr>
          <p:cNvSpPr/>
          <p:nvPr/>
        </p:nvSpPr>
        <p:spPr>
          <a:xfrm>
            <a:off x="205458" y="1075034"/>
            <a:ext cx="4315715" cy="504842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dirty="0">
              <a:solidFill>
                <a:schemeClr val="tx1">
                  <a:lumMod val="75000"/>
                  <a:lumOff val="25000"/>
                </a:schemeClr>
              </a:solidFill>
              <a:latin typeface="Century Gothic"/>
              <a:cs typeface="Calibri" panose="020F0502020204030204"/>
            </a:endParaRPr>
          </a:p>
          <a:p>
            <a:pPr algn="ctr"/>
            <a:endParaRPr lang="en-US" sz="2800" dirty="0">
              <a:solidFill>
                <a:schemeClr val="tx1">
                  <a:lumMod val="75000"/>
                  <a:lumOff val="25000"/>
                </a:schemeClr>
              </a:solidFill>
              <a:latin typeface="Century Gothic"/>
              <a:cs typeface="Calibri" panose="020F0502020204030204"/>
            </a:endParaRPr>
          </a:p>
          <a:p>
            <a:pPr algn="ctr"/>
            <a:r>
              <a:rPr lang="en-US" sz="2800" dirty="0">
                <a:solidFill>
                  <a:schemeClr val="tx1">
                    <a:lumMod val="75000"/>
                    <a:lumOff val="25000"/>
                  </a:schemeClr>
                </a:solidFill>
                <a:latin typeface="Century Gothic"/>
                <a:cs typeface="Calibri" panose="020F0502020204030204"/>
              </a:rPr>
              <a:t>Conducting </a:t>
            </a:r>
            <a:r>
              <a:rPr lang="en-US" sz="2800" b="1" dirty="0">
                <a:solidFill>
                  <a:schemeClr val="tx1">
                    <a:lumMod val="75000"/>
                    <a:lumOff val="25000"/>
                  </a:schemeClr>
                </a:solidFill>
                <a:latin typeface="Century Gothic"/>
                <a:cs typeface="Calibri" panose="020F0502020204030204"/>
              </a:rPr>
              <a:t>meaningful conversations</a:t>
            </a:r>
            <a:r>
              <a:rPr lang="en-US" sz="2800" dirty="0">
                <a:solidFill>
                  <a:schemeClr val="tx1">
                    <a:lumMod val="75000"/>
                    <a:lumOff val="25000"/>
                  </a:schemeClr>
                </a:solidFill>
                <a:latin typeface="Century Gothic"/>
                <a:cs typeface="Calibri" panose="020F0502020204030204"/>
              </a:rPr>
              <a:t> with communities about representation and experiences</a:t>
            </a:r>
            <a:endParaRPr lang="en-US" dirty="0">
              <a:solidFill>
                <a:schemeClr val="tx1">
                  <a:lumMod val="75000"/>
                  <a:lumOff val="25000"/>
                </a:schemeClr>
              </a:solidFill>
              <a:cs typeface="Calibri"/>
            </a:endParaRPr>
          </a:p>
          <a:p>
            <a:pPr algn="ctr"/>
            <a:endParaRPr lang="en-US" sz="2800" dirty="0">
              <a:solidFill>
                <a:schemeClr val="tx1">
                  <a:lumMod val="75000"/>
                  <a:lumOff val="25000"/>
                </a:schemeClr>
              </a:solidFill>
              <a:latin typeface="Century Gothic"/>
              <a:cs typeface="Calibri" panose="020F0502020204030204"/>
            </a:endParaRPr>
          </a:p>
          <a:p>
            <a:pPr algn="ctr"/>
            <a:r>
              <a:rPr lang="en-US" sz="2800" dirty="0">
                <a:solidFill>
                  <a:schemeClr val="tx1">
                    <a:lumMod val="75000"/>
                    <a:lumOff val="25000"/>
                  </a:schemeClr>
                </a:solidFill>
                <a:latin typeface="Century Gothic"/>
                <a:cs typeface="Calibri" panose="020F0502020204030204"/>
              </a:rPr>
              <a:t>Being </a:t>
            </a:r>
            <a:r>
              <a:rPr lang="en-US" sz="2800" b="1" dirty="0">
                <a:solidFill>
                  <a:schemeClr val="tx1">
                    <a:lumMod val="75000"/>
                    <a:lumOff val="25000"/>
                  </a:schemeClr>
                </a:solidFill>
                <a:latin typeface="Century Gothic"/>
                <a:cs typeface="Calibri" panose="020F0502020204030204"/>
              </a:rPr>
              <a:t>intentional</a:t>
            </a:r>
            <a:r>
              <a:rPr lang="en-US" sz="2800" dirty="0">
                <a:solidFill>
                  <a:schemeClr val="tx1">
                    <a:lumMod val="75000"/>
                    <a:lumOff val="25000"/>
                  </a:schemeClr>
                </a:solidFill>
                <a:latin typeface="Century Gothic"/>
                <a:cs typeface="Calibri" panose="020F0502020204030204"/>
              </a:rPr>
              <a:t> with our language</a:t>
            </a:r>
            <a:endParaRPr lang="en-US" dirty="0">
              <a:solidFill>
                <a:schemeClr val="tx1">
                  <a:lumMod val="75000"/>
                  <a:lumOff val="25000"/>
                </a:schemeClr>
              </a:solidFill>
              <a:cs typeface="Calibri"/>
            </a:endParaRPr>
          </a:p>
        </p:txBody>
      </p:sp>
      <p:pic>
        <p:nvPicPr>
          <p:cNvPr id="1225" name="Graphic 1225" descr="Plant with solid fill">
            <a:extLst>
              <a:ext uri="{FF2B5EF4-FFF2-40B4-BE49-F238E27FC236}">
                <a16:creationId xmlns:a16="http://schemas.microsoft.com/office/drawing/2014/main" id="{A2A144C8-C79D-382C-C675-61BCE115B4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14423" y="1260894"/>
            <a:ext cx="1000664" cy="1000664"/>
          </a:xfrm>
          <a:prstGeom prst="rect">
            <a:avLst/>
          </a:prstGeom>
        </p:spPr>
      </p:pic>
    </p:spTree>
    <p:extLst>
      <p:ext uri="{BB962C8B-B14F-4D97-AF65-F5344CB8AC3E}">
        <p14:creationId xmlns:p14="http://schemas.microsoft.com/office/powerpoint/2010/main" val="2768753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4F623BC6-46F5-B4EB-94AB-C1617980D99D}"/>
              </a:ext>
            </a:extLst>
          </p:cNvPr>
          <p:cNvSpPr txBox="1"/>
          <p:nvPr/>
        </p:nvSpPr>
        <p:spPr>
          <a:xfrm>
            <a:off x="0" y="927906"/>
            <a:ext cx="12191999" cy="461665"/>
          </a:xfrm>
          <a:prstGeom prst="rect">
            <a:avLst/>
          </a:prstGeom>
          <a:noFill/>
          <a:ln>
            <a:noFill/>
          </a:ln>
        </p:spPr>
        <p:txBody>
          <a:bodyPr wrap="square" rtlCol="0">
            <a:spAutoFit/>
          </a:bodyPr>
          <a:lstStyle/>
          <a:p>
            <a:pPr algn="ctr"/>
            <a:r>
              <a:rPr lang="en-US" sz="2400" dirty="0">
                <a:solidFill>
                  <a:schemeClr val="tx1">
                    <a:lumMod val="75000"/>
                    <a:lumOff val="25000"/>
                  </a:schemeClr>
                </a:solidFill>
                <a:latin typeface="Century Gothic" panose="020B0502020202020204" pitchFamily="34" charset="0"/>
              </a:rPr>
              <a:t>Our Principal Component Analysis (PCA) generated </a:t>
            </a:r>
            <a:r>
              <a:rPr lang="en-US" sz="2400" b="1" dirty="0">
                <a:solidFill>
                  <a:schemeClr val="tx1">
                    <a:lumMod val="75000"/>
                    <a:lumOff val="25000"/>
                  </a:schemeClr>
                </a:solidFill>
                <a:latin typeface="Century Gothic" panose="020B0502020202020204" pitchFamily="34" charset="0"/>
              </a:rPr>
              <a:t>four sub-components</a:t>
            </a:r>
            <a:r>
              <a:rPr lang="en-US" sz="2400" dirty="0">
                <a:solidFill>
                  <a:schemeClr val="tx1">
                    <a:lumMod val="75000"/>
                    <a:lumOff val="25000"/>
                  </a:schemeClr>
                </a:solidFill>
                <a:latin typeface="Century Gothic" panose="020B0502020202020204" pitchFamily="34" charset="0"/>
              </a:rPr>
              <a:t>:</a:t>
            </a:r>
          </a:p>
        </p:txBody>
      </p:sp>
      <p:grpSp>
        <p:nvGrpSpPr>
          <p:cNvPr id="3" name="Group 2">
            <a:extLst>
              <a:ext uri="{FF2B5EF4-FFF2-40B4-BE49-F238E27FC236}">
                <a16:creationId xmlns:a16="http://schemas.microsoft.com/office/drawing/2014/main" id="{61204DAD-5003-C16C-D185-97935E6DF05A}"/>
              </a:ext>
            </a:extLst>
          </p:cNvPr>
          <p:cNvGrpSpPr/>
          <p:nvPr/>
        </p:nvGrpSpPr>
        <p:grpSpPr>
          <a:xfrm>
            <a:off x="381971" y="1582825"/>
            <a:ext cx="11428057" cy="4998930"/>
            <a:chOff x="381969" y="1503461"/>
            <a:chExt cx="11428057" cy="4998930"/>
          </a:xfrm>
        </p:grpSpPr>
        <p:grpSp>
          <p:nvGrpSpPr>
            <p:cNvPr id="53" name="Group 52">
              <a:extLst>
                <a:ext uri="{FF2B5EF4-FFF2-40B4-BE49-F238E27FC236}">
                  <a16:creationId xmlns:a16="http://schemas.microsoft.com/office/drawing/2014/main" id="{568685AB-02F0-6292-0C9C-CC35A9858057}"/>
                </a:ext>
              </a:extLst>
            </p:cNvPr>
            <p:cNvGrpSpPr/>
            <p:nvPr/>
          </p:nvGrpSpPr>
          <p:grpSpPr>
            <a:xfrm>
              <a:off x="2346179" y="1503461"/>
              <a:ext cx="7401074" cy="4998930"/>
              <a:chOff x="2363885" y="1474156"/>
              <a:chExt cx="7401074" cy="4998930"/>
            </a:xfrm>
          </p:grpSpPr>
          <p:pic>
            <p:nvPicPr>
              <p:cNvPr id="8" name="Picture 7" descr="A green and white map&#10;&#10;Description automatically generated">
                <a:extLst>
                  <a:ext uri="{FF2B5EF4-FFF2-40B4-BE49-F238E27FC236}">
                    <a16:creationId xmlns:a16="http://schemas.microsoft.com/office/drawing/2014/main" id="{6A39C34A-9BB9-E783-1443-380F088E2A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31" t="27304" r="13731" b="16852"/>
              <a:stretch/>
            </p:blipFill>
            <p:spPr>
              <a:xfrm>
                <a:off x="2429249" y="4004206"/>
                <a:ext cx="3664254" cy="2468880"/>
              </a:xfrm>
              <a:prstGeom prst="rect">
                <a:avLst/>
              </a:prstGeom>
            </p:spPr>
          </p:pic>
          <p:pic>
            <p:nvPicPr>
              <p:cNvPr id="12" name="Picture 11" descr="A map of a city&#10;&#10;Description automatically generated">
                <a:extLst>
                  <a:ext uri="{FF2B5EF4-FFF2-40B4-BE49-F238E27FC236}">
                    <a16:creationId xmlns:a16="http://schemas.microsoft.com/office/drawing/2014/main" id="{3BC8ADC2-3844-E25D-A852-F4FDC19EA2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66" t="27592" r="13327" b="16328"/>
              <a:stretch/>
            </p:blipFill>
            <p:spPr>
              <a:xfrm>
                <a:off x="6100701" y="4004206"/>
                <a:ext cx="3664258" cy="2468880"/>
              </a:xfrm>
              <a:prstGeom prst="rect">
                <a:avLst/>
              </a:prstGeom>
            </p:spPr>
          </p:pic>
          <p:pic>
            <p:nvPicPr>
              <p:cNvPr id="6" name="Picture 5" descr="A map of a city&#10;&#10;Description automatically generated">
                <a:extLst>
                  <a:ext uri="{FF2B5EF4-FFF2-40B4-BE49-F238E27FC236}">
                    <a16:creationId xmlns:a16="http://schemas.microsoft.com/office/drawing/2014/main" id="{7BD48D92-C559-78B7-4AEE-DF287813CE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193" t="27122" r="13725" b="16995"/>
              <a:stretch/>
            </p:blipFill>
            <p:spPr>
              <a:xfrm>
                <a:off x="2363885" y="1474156"/>
                <a:ext cx="3664257" cy="2468880"/>
              </a:xfrm>
              <a:prstGeom prst="rect">
                <a:avLst/>
              </a:prstGeom>
            </p:spPr>
          </p:pic>
          <p:pic>
            <p:nvPicPr>
              <p:cNvPr id="10" name="Picture 9" descr="A map of a city&#10;&#10;Description automatically generated">
                <a:extLst>
                  <a:ext uri="{FF2B5EF4-FFF2-40B4-BE49-F238E27FC236}">
                    <a16:creationId xmlns:a16="http://schemas.microsoft.com/office/drawing/2014/main" id="{1F96B395-3D0C-F2CB-884C-C571F5553E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98" t="27162" r="13565" b="16994"/>
              <a:stretch/>
            </p:blipFill>
            <p:spPr>
              <a:xfrm>
                <a:off x="6093503" y="1474156"/>
                <a:ext cx="3664258" cy="2468880"/>
              </a:xfrm>
              <a:prstGeom prst="rect">
                <a:avLst/>
              </a:prstGeom>
            </p:spPr>
          </p:pic>
        </p:grpSp>
        <p:grpSp>
          <p:nvGrpSpPr>
            <p:cNvPr id="55" name="Group 54">
              <a:extLst>
                <a:ext uri="{FF2B5EF4-FFF2-40B4-BE49-F238E27FC236}">
                  <a16:creationId xmlns:a16="http://schemas.microsoft.com/office/drawing/2014/main" id="{3008CE0A-116A-2629-C171-2082FE695273}"/>
                </a:ext>
              </a:extLst>
            </p:cNvPr>
            <p:cNvGrpSpPr/>
            <p:nvPr/>
          </p:nvGrpSpPr>
          <p:grpSpPr>
            <a:xfrm>
              <a:off x="381969" y="1908740"/>
              <a:ext cx="1879619" cy="1997629"/>
              <a:chOff x="381971" y="1702000"/>
              <a:chExt cx="1879619" cy="1997629"/>
            </a:xfrm>
          </p:grpSpPr>
          <p:pic>
            <p:nvPicPr>
              <p:cNvPr id="11" name="Picture 10">
                <a:extLst>
                  <a:ext uri="{FF2B5EF4-FFF2-40B4-BE49-F238E27FC236}">
                    <a16:creationId xmlns:a16="http://schemas.microsoft.com/office/drawing/2014/main" id="{D571BBEA-7810-40DB-2AB2-078B6E95BDEA}"/>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rot="16200000">
                <a:off x="956019" y="2938873"/>
                <a:ext cx="731520" cy="182880"/>
              </a:xfrm>
              <a:prstGeom prst="rect">
                <a:avLst/>
              </a:prstGeom>
              <a:ln>
                <a:solidFill>
                  <a:schemeClr val="tx1"/>
                </a:solidFill>
              </a:ln>
            </p:spPr>
          </p:pic>
          <p:grpSp>
            <p:nvGrpSpPr>
              <p:cNvPr id="40" name="Group 39">
                <a:extLst>
                  <a:ext uri="{FF2B5EF4-FFF2-40B4-BE49-F238E27FC236}">
                    <a16:creationId xmlns:a16="http://schemas.microsoft.com/office/drawing/2014/main" id="{5EC5BE17-C9D1-8204-7C8B-503E5C481F1A}"/>
                  </a:ext>
                </a:extLst>
              </p:cNvPr>
              <p:cNvGrpSpPr/>
              <p:nvPr/>
            </p:nvGrpSpPr>
            <p:grpSpPr>
              <a:xfrm>
                <a:off x="381971" y="1702000"/>
                <a:ext cx="1879619" cy="1997629"/>
                <a:chOff x="634270" y="1423748"/>
                <a:chExt cx="1879619" cy="1997629"/>
              </a:xfrm>
            </p:grpSpPr>
            <p:sp>
              <p:nvSpPr>
                <p:cNvPr id="28" name="TextBox 27">
                  <a:extLst>
                    <a:ext uri="{FF2B5EF4-FFF2-40B4-BE49-F238E27FC236}">
                      <a16:creationId xmlns:a16="http://schemas.microsoft.com/office/drawing/2014/main" id="{A138B257-E74D-1E35-9AD9-7ACA86625075}"/>
                    </a:ext>
                  </a:extLst>
                </p:cNvPr>
                <p:cNvSpPr txBox="1"/>
                <p:nvPr/>
              </p:nvSpPr>
              <p:spPr>
                <a:xfrm>
                  <a:off x="634270" y="1423748"/>
                  <a:ext cx="1879619" cy="584775"/>
                </a:xfrm>
                <a:prstGeom prst="rect">
                  <a:avLst/>
                </a:prstGeom>
                <a:noFill/>
                <a:ln>
                  <a:solidFill>
                    <a:schemeClr val="tx1">
                      <a:lumMod val="75000"/>
                      <a:lumOff val="25000"/>
                    </a:schemeClr>
                  </a:solidFill>
                </a:ln>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Racial Demographics</a:t>
                  </a:r>
                </a:p>
              </p:txBody>
            </p:sp>
            <p:sp>
              <p:nvSpPr>
                <p:cNvPr id="38" name="TextBox 37">
                  <a:extLst>
                    <a:ext uri="{FF2B5EF4-FFF2-40B4-BE49-F238E27FC236}">
                      <a16:creationId xmlns:a16="http://schemas.microsoft.com/office/drawing/2014/main" id="{CD9D7A60-1DCA-1FCE-74C2-A234D60DE5A2}"/>
                    </a:ext>
                  </a:extLst>
                </p:cNvPr>
                <p:cNvSpPr txBox="1"/>
                <p:nvPr/>
              </p:nvSpPr>
              <p:spPr>
                <a:xfrm>
                  <a:off x="700123" y="2070421"/>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More Vulnerable</a:t>
                  </a:r>
                  <a:endParaRPr lang="en-US" dirty="0">
                    <a:solidFill>
                      <a:schemeClr val="tx1">
                        <a:lumMod val="75000"/>
                        <a:lumOff val="25000"/>
                      </a:schemeClr>
                    </a:solidFill>
                  </a:endParaRPr>
                </a:p>
              </p:txBody>
            </p:sp>
            <p:sp>
              <p:nvSpPr>
                <p:cNvPr id="39" name="TextBox 38">
                  <a:extLst>
                    <a:ext uri="{FF2B5EF4-FFF2-40B4-BE49-F238E27FC236}">
                      <a16:creationId xmlns:a16="http://schemas.microsoft.com/office/drawing/2014/main" id="{A15C75D9-E912-A7B1-E8FC-64A53B1EE8A5}"/>
                    </a:ext>
                  </a:extLst>
                </p:cNvPr>
                <p:cNvSpPr txBox="1"/>
                <p:nvPr/>
              </p:nvSpPr>
              <p:spPr>
                <a:xfrm>
                  <a:off x="700123" y="3113600"/>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Less Vulnerable</a:t>
                  </a:r>
                  <a:endParaRPr lang="en-US" sz="1400" dirty="0">
                    <a:solidFill>
                      <a:schemeClr val="tx1">
                        <a:lumMod val="75000"/>
                        <a:lumOff val="25000"/>
                      </a:schemeClr>
                    </a:solidFill>
                    <a:latin typeface="Century Gothic" panose="020B0502020202020204" pitchFamily="34" charset="0"/>
                  </a:endParaRPr>
                </a:p>
              </p:txBody>
            </p:sp>
          </p:grpSp>
        </p:grpSp>
        <p:grpSp>
          <p:nvGrpSpPr>
            <p:cNvPr id="57" name="Group 56">
              <a:extLst>
                <a:ext uri="{FF2B5EF4-FFF2-40B4-BE49-F238E27FC236}">
                  <a16:creationId xmlns:a16="http://schemas.microsoft.com/office/drawing/2014/main" id="{085AE40D-88AA-F468-A69D-E1B46506B5D7}"/>
                </a:ext>
              </a:extLst>
            </p:cNvPr>
            <p:cNvGrpSpPr/>
            <p:nvPr/>
          </p:nvGrpSpPr>
          <p:grpSpPr>
            <a:xfrm>
              <a:off x="9930407" y="1908740"/>
              <a:ext cx="1879619" cy="1997629"/>
              <a:chOff x="9930409" y="1647526"/>
              <a:chExt cx="1879619" cy="1997629"/>
            </a:xfrm>
          </p:grpSpPr>
          <p:pic>
            <p:nvPicPr>
              <p:cNvPr id="15" name="Picture 14">
                <a:extLst>
                  <a:ext uri="{FF2B5EF4-FFF2-40B4-BE49-F238E27FC236}">
                    <a16:creationId xmlns:a16="http://schemas.microsoft.com/office/drawing/2014/main" id="{7AF5BDF4-3FD6-C1C9-08EA-6507184CD1A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rot="16200000">
                <a:off x="10544846" y="2869328"/>
                <a:ext cx="731520" cy="182880"/>
              </a:xfrm>
              <a:prstGeom prst="rect">
                <a:avLst/>
              </a:prstGeom>
              <a:ln>
                <a:solidFill>
                  <a:schemeClr val="tx1"/>
                </a:solidFill>
              </a:ln>
            </p:spPr>
          </p:pic>
          <p:grpSp>
            <p:nvGrpSpPr>
              <p:cNvPr id="41" name="Group 40">
                <a:extLst>
                  <a:ext uri="{FF2B5EF4-FFF2-40B4-BE49-F238E27FC236}">
                    <a16:creationId xmlns:a16="http://schemas.microsoft.com/office/drawing/2014/main" id="{E9F6DC93-A371-B941-B0BE-6C3AF7EEA392}"/>
                  </a:ext>
                </a:extLst>
              </p:cNvPr>
              <p:cNvGrpSpPr/>
              <p:nvPr/>
            </p:nvGrpSpPr>
            <p:grpSpPr>
              <a:xfrm>
                <a:off x="9930409" y="1647526"/>
                <a:ext cx="1879619" cy="1997629"/>
                <a:chOff x="634270" y="1423748"/>
                <a:chExt cx="1879619" cy="1997629"/>
              </a:xfrm>
            </p:grpSpPr>
            <p:sp>
              <p:nvSpPr>
                <p:cNvPr id="42" name="TextBox 41">
                  <a:extLst>
                    <a:ext uri="{FF2B5EF4-FFF2-40B4-BE49-F238E27FC236}">
                      <a16:creationId xmlns:a16="http://schemas.microsoft.com/office/drawing/2014/main" id="{15C2809C-9720-FF49-2F0C-5F720462C271}"/>
                    </a:ext>
                  </a:extLst>
                </p:cNvPr>
                <p:cNvSpPr txBox="1"/>
                <p:nvPr/>
              </p:nvSpPr>
              <p:spPr>
                <a:xfrm>
                  <a:off x="634270" y="1423748"/>
                  <a:ext cx="1879619" cy="584775"/>
                </a:xfrm>
                <a:prstGeom prst="rect">
                  <a:avLst/>
                </a:prstGeom>
                <a:noFill/>
                <a:ln>
                  <a:solidFill>
                    <a:schemeClr val="tx1">
                      <a:lumMod val="75000"/>
                      <a:lumOff val="25000"/>
                    </a:schemeClr>
                  </a:solidFill>
                </a:ln>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Socioeconomic Profiles</a:t>
                  </a:r>
                </a:p>
              </p:txBody>
            </p:sp>
            <p:sp>
              <p:nvSpPr>
                <p:cNvPr id="43" name="TextBox 42">
                  <a:extLst>
                    <a:ext uri="{FF2B5EF4-FFF2-40B4-BE49-F238E27FC236}">
                      <a16:creationId xmlns:a16="http://schemas.microsoft.com/office/drawing/2014/main" id="{FD4D2958-A7FF-8B7B-4DC8-2E8DF2A6284E}"/>
                    </a:ext>
                  </a:extLst>
                </p:cNvPr>
                <p:cNvSpPr txBox="1"/>
                <p:nvPr/>
              </p:nvSpPr>
              <p:spPr>
                <a:xfrm>
                  <a:off x="700123" y="2070421"/>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More Vulnerable</a:t>
                  </a:r>
                  <a:endParaRPr lang="en-US" sz="1400" dirty="0">
                    <a:solidFill>
                      <a:schemeClr val="tx1">
                        <a:lumMod val="75000"/>
                        <a:lumOff val="25000"/>
                      </a:schemeClr>
                    </a:solidFill>
                    <a:latin typeface="Century Gothic" panose="020B0502020202020204" pitchFamily="34" charset="0"/>
                  </a:endParaRPr>
                </a:p>
              </p:txBody>
            </p:sp>
            <p:sp>
              <p:nvSpPr>
                <p:cNvPr id="44" name="TextBox 43">
                  <a:extLst>
                    <a:ext uri="{FF2B5EF4-FFF2-40B4-BE49-F238E27FC236}">
                      <a16:creationId xmlns:a16="http://schemas.microsoft.com/office/drawing/2014/main" id="{462454FD-5D53-CE5C-63D4-6D3CB730710E}"/>
                    </a:ext>
                  </a:extLst>
                </p:cNvPr>
                <p:cNvSpPr txBox="1"/>
                <p:nvPr/>
              </p:nvSpPr>
              <p:spPr>
                <a:xfrm>
                  <a:off x="700123" y="3113600"/>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Less Vulnerable</a:t>
                  </a:r>
                  <a:endParaRPr lang="en-US" sz="1400" dirty="0">
                    <a:solidFill>
                      <a:schemeClr val="tx1">
                        <a:lumMod val="75000"/>
                        <a:lumOff val="25000"/>
                      </a:schemeClr>
                    </a:solidFill>
                    <a:latin typeface="Century Gothic" panose="020B0502020202020204" pitchFamily="34" charset="0"/>
                  </a:endParaRPr>
                </a:p>
              </p:txBody>
            </p:sp>
          </p:grpSp>
        </p:grpSp>
        <p:grpSp>
          <p:nvGrpSpPr>
            <p:cNvPr id="56" name="Group 55">
              <a:extLst>
                <a:ext uri="{FF2B5EF4-FFF2-40B4-BE49-F238E27FC236}">
                  <a16:creationId xmlns:a16="http://schemas.microsoft.com/office/drawing/2014/main" id="{303C64D6-6B8D-142A-E4C0-BC89B035022E}"/>
                </a:ext>
              </a:extLst>
            </p:cNvPr>
            <p:cNvGrpSpPr/>
            <p:nvPr/>
          </p:nvGrpSpPr>
          <p:grpSpPr>
            <a:xfrm>
              <a:off x="9930407" y="4504762"/>
              <a:ext cx="1879619" cy="1997629"/>
              <a:chOff x="9881127" y="4211659"/>
              <a:chExt cx="1879619" cy="1997629"/>
            </a:xfrm>
          </p:grpSpPr>
          <p:pic>
            <p:nvPicPr>
              <p:cNvPr id="7" name="Picture 6">
                <a:extLst>
                  <a:ext uri="{FF2B5EF4-FFF2-40B4-BE49-F238E27FC236}">
                    <a16:creationId xmlns:a16="http://schemas.microsoft.com/office/drawing/2014/main" id="{4C23B05E-3240-6E70-68B4-8CD7CA22E0D0}"/>
                  </a:ext>
                </a:extLst>
              </p:cNvPr>
              <p:cNvPicPr>
                <a:picLocks/>
              </p:cNvPicPr>
              <p:nvPr/>
            </p:nvPicPr>
            <p:blipFill rotWithShape="1">
              <a:blip r:embed="rId9">
                <a:extLst>
                  <a:ext uri="{28A0092B-C50C-407E-A947-70E740481C1C}">
                    <a14:useLocalDpi xmlns:a14="http://schemas.microsoft.com/office/drawing/2010/main" val="0"/>
                  </a:ext>
                </a:extLst>
              </a:blip>
              <a:srcRect t="22223" r="1887" b="30539"/>
              <a:stretch/>
            </p:blipFill>
            <p:spPr>
              <a:xfrm rot="16200000">
                <a:off x="10504457" y="5464315"/>
                <a:ext cx="731520" cy="182880"/>
              </a:xfrm>
              <a:prstGeom prst="rect">
                <a:avLst/>
              </a:prstGeom>
              <a:ln>
                <a:solidFill>
                  <a:schemeClr val="tx1"/>
                </a:solidFill>
              </a:ln>
            </p:spPr>
          </p:pic>
          <p:grpSp>
            <p:nvGrpSpPr>
              <p:cNvPr id="45" name="Group 44">
                <a:extLst>
                  <a:ext uri="{FF2B5EF4-FFF2-40B4-BE49-F238E27FC236}">
                    <a16:creationId xmlns:a16="http://schemas.microsoft.com/office/drawing/2014/main" id="{55EEBDEA-8AAF-4462-2C9E-6138226E56F5}"/>
                  </a:ext>
                </a:extLst>
              </p:cNvPr>
              <p:cNvGrpSpPr/>
              <p:nvPr/>
            </p:nvGrpSpPr>
            <p:grpSpPr>
              <a:xfrm>
                <a:off x="9881127" y="4211659"/>
                <a:ext cx="1879619" cy="1997629"/>
                <a:chOff x="634270" y="1423748"/>
                <a:chExt cx="1879619" cy="1997629"/>
              </a:xfrm>
            </p:grpSpPr>
            <p:sp>
              <p:nvSpPr>
                <p:cNvPr id="46" name="TextBox 45">
                  <a:extLst>
                    <a:ext uri="{FF2B5EF4-FFF2-40B4-BE49-F238E27FC236}">
                      <a16:creationId xmlns:a16="http://schemas.microsoft.com/office/drawing/2014/main" id="{E9654429-E7C6-90B8-3830-3655FB807535}"/>
                    </a:ext>
                  </a:extLst>
                </p:cNvPr>
                <p:cNvSpPr txBox="1"/>
                <p:nvPr/>
              </p:nvSpPr>
              <p:spPr>
                <a:xfrm>
                  <a:off x="634270" y="1423748"/>
                  <a:ext cx="1879619" cy="584775"/>
                </a:xfrm>
                <a:prstGeom prst="rect">
                  <a:avLst/>
                </a:prstGeom>
                <a:noFill/>
                <a:ln>
                  <a:solidFill>
                    <a:schemeClr val="tx1">
                      <a:lumMod val="75000"/>
                      <a:lumOff val="25000"/>
                    </a:schemeClr>
                  </a:solidFill>
                </a:ln>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Aging and Health Disparities</a:t>
                  </a:r>
                </a:p>
              </p:txBody>
            </p:sp>
            <p:sp>
              <p:nvSpPr>
                <p:cNvPr id="47" name="TextBox 46">
                  <a:extLst>
                    <a:ext uri="{FF2B5EF4-FFF2-40B4-BE49-F238E27FC236}">
                      <a16:creationId xmlns:a16="http://schemas.microsoft.com/office/drawing/2014/main" id="{710CB082-6AF7-1D8A-616A-B97C2BD73E7A}"/>
                    </a:ext>
                  </a:extLst>
                </p:cNvPr>
                <p:cNvSpPr txBox="1"/>
                <p:nvPr/>
              </p:nvSpPr>
              <p:spPr>
                <a:xfrm>
                  <a:off x="700123" y="2070421"/>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More Vulnerable</a:t>
                  </a:r>
                  <a:endParaRPr lang="en-US" sz="1400" dirty="0">
                    <a:solidFill>
                      <a:schemeClr val="tx1">
                        <a:lumMod val="75000"/>
                        <a:lumOff val="25000"/>
                      </a:schemeClr>
                    </a:solidFill>
                    <a:latin typeface="Century Gothic" panose="020B0502020202020204" pitchFamily="34" charset="0"/>
                  </a:endParaRPr>
                </a:p>
              </p:txBody>
            </p:sp>
            <p:sp>
              <p:nvSpPr>
                <p:cNvPr id="48" name="TextBox 47">
                  <a:extLst>
                    <a:ext uri="{FF2B5EF4-FFF2-40B4-BE49-F238E27FC236}">
                      <a16:creationId xmlns:a16="http://schemas.microsoft.com/office/drawing/2014/main" id="{182ACFE0-199A-F8E1-01F8-8F9B3C250D23}"/>
                    </a:ext>
                  </a:extLst>
                </p:cNvPr>
                <p:cNvSpPr txBox="1"/>
                <p:nvPr/>
              </p:nvSpPr>
              <p:spPr>
                <a:xfrm>
                  <a:off x="700123" y="3113600"/>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Less Vulnerable</a:t>
                  </a:r>
                  <a:endParaRPr lang="en-US" sz="1400" dirty="0">
                    <a:solidFill>
                      <a:schemeClr val="tx1">
                        <a:lumMod val="75000"/>
                        <a:lumOff val="25000"/>
                      </a:schemeClr>
                    </a:solidFill>
                    <a:latin typeface="Century Gothic" panose="020B0502020202020204" pitchFamily="34" charset="0"/>
                  </a:endParaRPr>
                </a:p>
              </p:txBody>
            </p:sp>
          </p:grpSp>
        </p:grpSp>
        <p:grpSp>
          <p:nvGrpSpPr>
            <p:cNvPr id="54" name="Group 53">
              <a:extLst>
                <a:ext uri="{FF2B5EF4-FFF2-40B4-BE49-F238E27FC236}">
                  <a16:creationId xmlns:a16="http://schemas.microsoft.com/office/drawing/2014/main" id="{5CCF1593-55F3-82D5-E9FB-8A4E7E7BCF0D}"/>
                </a:ext>
              </a:extLst>
            </p:cNvPr>
            <p:cNvGrpSpPr/>
            <p:nvPr/>
          </p:nvGrpSpPr>
          <p:grpSpPr>
            <a:xfrm>
              <a:off x="381969" y="4504762"/>
              <a:ext cx="1879619" cy="1997629"/>
              <a:chOff x="381969" y="4211659"/>
              <a:chExt cx="1879619" cy="1997629"/>
            </a:xfrm>
          </p:grpSpPr>
          <p:pic>
            <p:nvPicPr>
              <p:cNvPr id="4" name="Picture 3">
                <a:extLst>
                  <a:ext uri="{FF2B5EF4-FFF2-40B4-BE49-F238E27FC236}">
                    <a16:creationId xmlns:a16="http://schemas.microsoft.com/office/drawing/2014/main" id="{20FA3C4E-2A5A-E62F-462C-4165AA095F4E}"/>
                  </a:ext>
                </a:extLst>
              </p:cNvPr>
              <p:cNvPicPr>
                <a:picLocks/>
              </p:cNvPicPr>
              <p:nvPr/>
            </p:nvPicPr>
            <p:blipFill rotWithShape="1">
              <a:blip r:embed="rId10">
                <a:extLst>
                  <a:ext uri="{28A0092B-C50C-407E-A947-70E740481C1C}">
                    <a14:useLocalDpi xmlns:a14="http://schemas.microsoft.com/office/drawing/2010/main" val="0"/>
                  </a:ext>
                </a:extLst>
              </a:blip>
              <a:srcRect t="13933" r="1515" b="19343"/>
              <a:stretch/>
            </p:blipFill>
            <p:spPr>
              <a:xfrm rot="16200000">
                <a:off x="956017" y="5444311"/>
                <a:ext cx="731520" cy="182880"/>
              </a:xfrm>
              <a:prstGeom prst="rect">
                <a:avLst/>
              </a:prstGeom>
              <a:ln>
                <a:solidFill>
                  <a:schemeClr val="tx1"/>
                </a:solidFill>
              </a:ln>
            </p:spPr>
          </p:pic>
          <p:grpSp>
            <p:nvGrpSpPr>
              <p:cNvPr id="49" name="Group 48">
                <a:extLst>
                  <a:ext uri="{FF2B5EF4-FFF2-40B4-BE49-F238E27FC236}">
                    <a16:creationId xmlns:a16="http://schemas.microsoft.com/office/drawing/2014/main" id="{F6138BB5-2FA3-7FC3-E42D-EB573BC76BBD}"/>
                  </a:ext>
                </a:extLst>
              </p:cNvPr>
              <p:cNvGrpSpPr/>
              <p:nvPr/>
            </p:nvGrpSpPr>
            <p:grpSpPr>
              <a:xfrm>
                <a:off x="381969" y="4211659"/>
                <a:ext cx="1879619" cy="1997629"/>
                <a:chOff x="634270" y="1423748"/>
                <a:chExt cx="1879619" cy="1997629"/>
              </a:xfrm>
            </p:grpSpPr>
            <p:sp>
              <p:nvSpPr>
                <p:cNvPr id="50" name="TextBox 49">
                  <a:extLst>
                    <a:ext uri="{FF2B5EF4-FFF2-40B4-BE49-F238E27FC236}">
                      <a16:creationId xmlns:a16="http://schemas.microsoft.com/office/drawing/2014/main" id="{C50AA7FA-5C18-F905-6B3C-79A918900B01}"/>
                    </a:ext>
                  </a:extLst>
                </p:cNvPr>
                <p:cNvSpPr txBox="1"/>
                <p:nvPr/>
              </p:nvSpPr>
              <p:spPr>
                <a:xfrm>
                  <a:off x="634270" y="1423748"/>
                  <a:ext cx="1879619" cy="584775"/>
                </a:xfrm>
                <a:prstGeom prst="rect">
                  <a:avLst/>
                </a:prstGeom>
                <a:noFill/>
                <a:ln>
                  <a:solidFill>
                    <a:schemeClr val="tx1">
                      <a:lumMod val="75000"/>
                      <a:lumOff val="25000"/>
                    </a:schemeClr>
                  </a:solidFill>
                </a:ln>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Housing Characteristics</a:t>
                  </a:r>
                </a:p>
              </p:txBody>
            </p:sp>
            <p:sp>
              <p:nvSpPr>
                <p:cNvPr id="51" name="TextBox 50">
                  <a:extLst>
                    <a:ext uri="{FF2B5EF4-FFF2-40B4-BE49-F238E27FC236}">
                      <a16:creationId xmlns:a16="http://schemas.microsoft.com/office/drawing/2014/main" id="{16A31950-082B-D67E-7DFB-DF31963178E3}"/>
                    </a:ext>
                  </a:extLst>
                </p:cNvPr>
                <p:cNvSpPr txBox="1"/>
                <p:nvPr/>
              </p:nvSpPr>
              <p:spPr>
                <a:xfrm>
                  <a:off x="700123" y="2070421"/>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More Vulnerable</a:t>
                  </a:r>
                  <a:endParaRPr lang="en-US" sz="1400" dirty="0">
                    <a:solidFill>
                      <a:schemeClr val="tx1">
                        <a:lumMod val="75000"/>
                        <a:lumOff val="25000"/>
                      </a:schemeClr>
                    </a:solidFill>
                    <a:latin typeface="Century Gothic" panose="020B0502020202020204" pitchFamily="34" charset="0"/>
                  </a:endParaRPr>
                </a:p>
              </p:txBody>
            </p:sp>
            <p:sp>
              <p:nvSpPr>
                <p:cNvPr id="52" name="TextBox 51">
                  <a:extLst>
                    <a:ext uri="{FF2B5EF4-FFF2-40B4-BE49-F238E27FC236}">
                      <a16:creationId xmlns:a16="http://schemas.microsoft.com/office/drawing/2014/main" id="{BCA668F6-AAEF-1D38-09C5-B874508D601F}"/>
                    </a:ext>
                  </a:extLst>
                </p:cNvPr>
                <p:cNvSpPr txBox="1"/>
                <p:nvPr/>
              </p:nvSpPr>
              <p:spPr>
                <a:xfrm>
                  <a:off x="700123" y="3113600"/>
                  <a:ext cx="1747910" cy="30777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Less Vulnerable</a:t>
                  </a:r>
                  <a:endParaRPr lang="en-US" sz="1400" dirty="0">
                    <a:solidFill>
                      <a:schemeClr val="tx1">
                        <a:lumMod val="75000"/>
                        <a:lumOff val="25000"/>
                      </a:schemeClr>
                    </a:solidFill>
                    <a:latin typeface="Century Gothic" panose="020B0502020202020204" pitchFamily="34" charset="0"/>
                  </a:endParaRPr>
                </a:p>
              </p:txBody>
            </p:sp>
          </p:grpSp>
        </p:grpSp>
      </p:grpSp>
      <p:pic>
        <p:nvPicPr>
          <p:cNvPr id="5" name="Picture 4" descr="A map of a city&#10;&#10;Description automatically generated">
            <a:extLst>
              <a:ext uri="{FF2B5EF4-FFF2-40B4-BE49-F238E27FC236}">
                <a16:creationId xmlns:a16="http://schemas.microsoft.com/office/drawing/2014/main" id="{15DDCE19-347B-2363-4BA4-668EA628559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8121" t="3909" r="44703" b="83846"/>
          <a:stretch/>
        </p:blipFill>
        <p:spPr>
          <a:xfrm>
            <a:off x="9313546" y="6120089"/>
            <a:ext cx="350191" cy="461666"/>
          </a:xfrm>
          <a:prstGeom prst="rect">
            <a:avLst/>
          </a:prstGeom>
        </p:spPr>
      </p:pic>
      <p:sp>
        <p:nvSpPr>
          <p:cNvPr id="9" name="Title 4">
            <a:extLst>
              <a:ext uri="{FF2B5EF4-FFF2-40B4-BE49-F238E27FC236}">
                <a16:creationId xmlns:a16="http://schemas.microsoft.com/office/drawing/2014/main" id="{C1B69FBA-ECD0-A34B-F785-DB5C89CAAD5D}"/>
              </a:ext>
            </a:extLst>
          </p:cNvPr>
          <p:cNvSpPr txBox="1">
            <a:spLocks/>
          </p:cNvSpPr>
          <p:nvPr/>
        </p:nvSpPr>
        <p:spPr>
          <a:xfrm>
            <a:off x="283782" y="248161"/>
            <a:ext cx="12489366" cy="53158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36F99"/>
                </a:solidFill>
                <a:latin typeface="Century Gothic" panose="020F0302020204030204"/>
              </a:rPr>
              <a:t>FRONTLINE ANALYSIS</a:t>
            </a:r>
            <a:endParaRPr lang="en-US" sz="4800" dirty="0"/>
          </a:p>
        </p:txBody>
      </p:sp>
    </p:spTree>
    <p:extLst>
      <p:ext uri="{BB962C8B-B14F-4D97-AF65-F5344CB8AC3E}">
        <p14:creationId xmlns:p14="http://schemas.microsoft.com/office/powerpoint/2010/main" val="1954176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35A89D3D-F579-37B9-CBB8-80ACFE25BD02}"/>
              </a:ext>
            </a:extLst>
          </p:cNvPr>
          <p:cNvGrpSpPr>
            <a:grpSpLocks noChangeAspect="1"/>
          </p:cNvGrpSpPr>
          <p:nvPr/>
        </p:nvGrpSpPr>
        <p:grpSpPr>
          <a:xfrm>
            <a:off x="73284" y="763826"/>
            <a:ext cx="9435175" cy="5854712"/>
            <a:chOff x="3110510" y="1055895"/>
            <a:chExt cx="8911475" cy="5529746"/>
          </a:xfrm>
        </p:grpSpPr>
        <p:grpSp>
          <p:nvGrpSpPr>
            <p:cNvPr id="6" name="Group 5">
              <a:extLst>
                <a:ext uri="{FF2B5EF4-FFF2-40B4-BE49-F238E27FC236}">
                  <a16:creationId xmlns:a16="http://schemas.microsoft.com/office/drawing/2014/main" id="{995A6499-679A-0C24-91F8-4CCF1DEE8019}"/>
                </a:ext>
              </a:extLst>
            </p:cNvPr>
            <p:cNvGrpSpPr>
              <a:grpSpLocks noChangeAspect="1"/>
            </p:cNvGrpSpPr>
            <p:nvPr/>
          </p:nvGrpSpPr>
          <p:grpSpPr>
            <a:xfrm>
              <a:off x="3110510" y="1055895"/>
              <a:ext cx="8238352" cy="5452626"/>
              <a:chOff x="5887273" y="1766485"/>
              <a:chExt cx="5101242" cy="3376297"/>
            </a:xfrm>
          </p:grpSpPr>
          <p:pic>
            <p:nvPicPr>
              <p:cNvPr id="4" name="Picture 3" descr="A map of a city&#10;&#10;Description automatically generated">
                <a:extLst>
                  <a:ext uri="{FF2B5EF4-FFF2-40B4-BE49-F238E27FC236}">
                    <a16:creationId xmlns:a16="http://schemas.microsoft.com/office/drawing/2014/main" id="{539B88BE-E286-14F7-F674-68140569FC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88" t="27002" r="13934" b="16781"/>
              <a:stretch/>
            </p:blipFill>
            <p:spPr>
              <a:xfrm>
                <a:off x="5887273" y="1766485"/>
                <a:ext cx="4925962" cy="3376297"/>
              </a:xfrm>
              <a:prstGeom prst="rect">
                <a:avLst/>
              </a:prstGeom>
            </p:spPr>
          </p:pic>
          <p:pic>
            <p:nvPicPr>
              <p:cNvPr id="5" name="Picture 4" descr="A map of a city&#10;&#10;Description automatically generated">
                <a:extLst>
                  <a:ext uri="{FF2B5EF4-FFF2-40B4-BE49-F238E27FC236}">
                    <a16:creationId xmlns:a16="http://schemas.microsoft.com/office/drawing/2014/main" id="{3ACC1C3B-FF50-7F3F-8A83-C68BD56D7E85}"/>
                  </a:ext>
                </a:extLst>
              </p:cNvPr>
              <p:cNvPicPr>
                <a:picLocks noChangeAspect="1"/>
              </p:cNvPicPr>
              <p:nvPr/>
            </p:nvPicPr>
            <p:blipFill rotWithShape="1">
              <a:blip r:embed="rId4">
                <a:extLst>
                  <a:ext uri="{28A0092B-C50C-407E-A947-70E740481C1C}">
                    <a14:useLocalDpi xmlns:a14="http://schemas.microsoft.com/office/drawing/2010/main" val="0"/>
                  </a:ext>
                </a:extLst>
              </a:blip>
              <a:srcRect l="64733" t="14399" r="11627" b="83529"/>
              <a:stretch/>
            </p:blipFill>
            <p:spPr>
              <a:xfrm>
                <a:off x="9151129" y="5018287"/>
                <a:ext cx="1837386" cy="124495"/>
              </a:xfrm>
              <a:prstGeom prst="rect">
                <a:avLst/>
              </a:prstGeom>
            </p:spPr>
          </p:pic>
        </p:grpSp>
        <p:sp>
          <p:nvSpPr>
            <p:cNvPr id="66" name="TextBox 65">
              <a:extLst>
                <a:ext uri="{FF2B5EF4-FFF2-40B4-BE49-F238E27FC236}">
                  <a16:creationId xmlns:a16="http://schemas.microsoft.com/office/drawing/2014/main" id="{2D823031-D821-BEE1-B068-1293A46CD461}"/>
                </a:ext>
              </a:extLst>
            </p:cNvPr>
            <p:cNvSpPr txBox="1"/>
            <p:nvPr/>
          </p:nvSpPr>
          <p:spPr>
            <a:xfrm>
              <a:off x="8352645" y="6025120"/>
              <a:ext cx="202020"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0</a:t>
              </a:r>
            </a:p>
          </p:txBody>
        </p:sp>
        <p:sp>
          <p:nvSpPr>
            <p:cNvPr id="67" name="TextBox 66">
              <a:extLst>
                <a:ext uri="{FF2B5EF4-FFF2-40B4-BE49-F238E27FC236}">
                  <a16:creationId xmlns:a16="http://schemas.microsoft.com/office/drawing/2014/main" id="{773FBB41-CCF1-9234-8C88-0503F614BE25}"/>
                </a:ext>
              </a:extLst>
            </p:cNvPr>
            <p:cNvSpPr txBox="1"/>
            <p:nvPr/>
          </p:nvSpPr>
          <p:spPr>
            <a:xfrm>
              <a:off x="9613413" y="6025120"/>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10</a:t>
              </a:r>
            </a:p>
          </p:txBody>
        </p:sp>
        <p:sp>
          <p:nvSpPr>
            <p:cNvPr id="68" name="TextBox 67">
              <a:extLst>
                <a:ext uri="{FF2B5EF4-FFF2-40B4-BE49-F238E27FC236}">
                  <a16:creationId xmlns:a16="http://schemas.microsoft.com/office/drawing/2014/main" id="{6BE84F14-2559-EF8B-DB9B-90612A82A363}"/>
                </a:ext>
              </a:extLst>
            </p:cNvPr>
            <p:cNvSpPr txBox="1"/>
            <p:nvPr/>
          </p:nvSpPr>
          <p:spPr>
            <a:xfrm>
              <a:off x="11080237" y="6027328"/>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20</a:t>
              </a:r>
            </a:p>
          </p:txBody>
        </p:sp>
        <p:sp>
          <p:nvSpPr>
            <p:cNvPr id="69" name="TextBox 68">
              <a:extLst>
                <a:ext uri="{FF2B5EF4-FFF2-40B4-BE49-F238E27FC236}">
                  <a16:creationId xmlns:a16="http://schemas.microsoft.com/office/drawing/2014/main" id="{343B4469-4CB6-3486-A21A-049304BEF654}"/>
                </a:ext>
              </a:extLst>
            </p:cNvPr>
            <p:cNvSpPr txBox="1"/>
            <p:nvPr/>
          </p:nvSpPr>
          <p:spPr>
            <a:xfrm>
              <a:off x="11267288" y="6224224"/>
              <a:ext cx="75469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miles</a:t>
              </a:r>
            </a:p>
          </p:txBody>
        </p:sp>
      </p:grpSp>
      <p:grpSp>
        <p:nvGrpSpPr>
          <p:cNvPr id="73" name="Group 72">
            <a:extLst>
              <a:ext uri="{FF2B5EF4-FFF2-40B4-BE49-F238E27FC236}">
                <a16:creationId xmlns:a16="http://schemas.microsoft.com/office/drawing/2014/main" id="{56ADD69C-9CB9-0AAB-F96D-197828AD5D37}"/>
              </a:ext>
            </a:extLst>
          </p:cNvPr>
          <p:cNvGrpSpPr>
            <a:grpSpLocks noChangeAspect="1"/>
          </p:cNvGrpSpPr>
          <p:nvPr/>
        </p:nvGrpSpPr>
        <p:grpSpPr>
          <a:xfrm>
            <a:off x="8511367" y="1710679"/>
            <a:ext cx="3931920" cy="3525316"/>
            <a:chOff x="368426" y="2762182"/>
            <a:chExt cx="3432034" cy="3115887"/>
          </a:xfrm>
        </p:grpSpPr>
        <p:sp>
          <p:nvSpPr>
            <p:cNvPr id="72" name="Rectangle 71">
              <a:extLst>
                <a:ext uri="{FF2B5EF4-FFF2-40B4-BE49-F238E27FC236}">
                  <a16:creationId xmlns:a16="http://schemas.microsoft.com/office/drawing/2014/main" id="{54E8C737-6062-31C7-0786-7CAB0767D7F4}"/>
                </a:ext>
              </a:extLst>
            </p:cNvPr>
            <p:cNvSpPr/>
            <p:nvPr/>
          </p:nvSpPr>
          <p:spPr>
            <a:xfrm>
              <a:off x="368426" y="2886955"/>
              <a:ext cx="3432034" cy="29911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p:grpSp>
          <p:nvGrpSpPr>
            <p:cNvPr id="47" name="Group 46">
              <a:extLst>
                <a:ext uri="{FF2B5EF4-FFF2-40B4-BE49-F238E27FC236}">
                  <a16:creationId xmlns:a16="http://schemas.microsoft.com/office/drawing/2014/main" id="{C50BE439-B945-A2AA-BF7F-69E530AF7BBA}"/>
                </a:ext>
              </a:extLst>
            </p:cNvPr>
            <p:cNvGrpSpPr/>
            <p:nvPr/>
          </p:nvGrpSpPr>
          <p:grpSpPr>
            <a:xfrm>
              <a:off x="369625" y="2762182"/>
              <a:ext cx="3147817" cy="2826832"/>
              <a:chOff x="787894" y="1629478"/>
              <a:chExt cx="3666959" cy="4229827"/>
            </a:xfrm>
          </p:grpSpPr>
          <p:grpSp>
            <p:nvGrpSpPr>
              <p:cNvPr id="44" name="Group 43">
                <a:extLst>
                  <a:ext uri="{FF2B5EF4-FFF2-40B4-BE49-F238E27FC236}">
                    <a16:creationId xmlns:a16="http://schemas.microsoft.com/office/drawing/2014/main" id="{EA700DF5-29AD-7223-60D7-E12FAF044873}"/>
                  </a:ext>
                </a:extLst>
              </p:cNvPr>
              <p:cNvGrpSpPr/>
              <p:nvPr/>
            </p:nvGrpSpPr>
            <p:grpSpPr>
              <a:xfrm>
                <a:off x="1146632" y="2746703"/>
                <a:ext cx="3308221" cy="3112602"/>
                <a:chOff x="1190596" y="2534878"/>
                <a:chExt cx="3308221" cy="3112602"/>
              </a:xfrm>
            </p:grpSpPr>
            <p:sp>
              <p:nvSpPr>
                <p:cNvPr id="13" name="Rectangle 12">
                  <a:extLst>
                    <a:ext uri="{FF2B5EF4-FFF2-40B4-BE49-F238E27FC236}">
                      <a16:creationId xmlns:a16="http://schemas.microsoft.com/office/drawing/2014/main" id="{1E19451D-2A40-8EBF-AED9-F97FDBDFAFF8}"/>
                    </a:ext>
                  </a:extLst>
                </p:cNvPr>
                <p:cNvSpPr/>
                <p:nvPr/>
              </p:nvSpPr>
              <p:spPr>
                <a:xfrm>
                  <a:off x="1190596" y="5152001"/>
                  <a:ext cx="580148" cy="398731"/>
                </a:xfrm>
                <a:prstGeom prst="rect">
                  <a:avLst/>
                </a:prstGeom>
                <a:solidFill>
                  <a:srgbClr val="FFFFF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sp>
              <p:nvSpPr>
                <p:cNvPr id="14" name="Rectangle 13">
                  <a:extLst>
                    <a:ext uri="{FF2B5EF4-FFF2-40B4-BE49-F238E27FC236}">
                      <a16:creationId xmlns:a16="http://schemas.microsoft.com/office/drawing/2014/main" id="{55BDBF86-72AE-27AF-8B55-E3906CE66C4A}"/>
                    </a:ext>
                  </a:extLst>
                </p:cNvPr>
                <p:cNvSpPr/>
                <p:nvPr/>
              </p:nvSpPr>
              <p:spPr>
                <a:xfrm>
                  <a:off x="1190596" y="4501722"/>
                  <a:ext cx="580148" cy="398730"/>
                </a:xfrm>
                <a:prstGeom prst="rect">
                  <a:avLst/>
                </a:prstGeom>
                <a:solidFill>
                  <a:srgbClr val="ADD2E6"/>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sp>
              <p:nvSpPr>
                <p:cNvPr id="15" name="Rectangle 14">
                  <a:extLst>
                    <a:ext uri="{FF2B5EF4-FFF2-40B4-BE49-F238E27FC236}">
                      <a16:creationId xmlns:a16="http://schemas.microsoft.com/office/drawing/2014/main" id="{93238339-4113-61EA-6738-D374BD2D51D0}"/>
                    </a:ext>
                  </a:extLst>
                </p:cNvPr>
                <p:cNvSpPr/>
                <p:nvPr/>
              </p:nvSpPr>
              <p:spPr>
                <a:xfrm>
                  <a:off x="1190596" y="3893102"/>
                  <a:ext cx="580148" cy="398731"/>
                </a:xfrm>
                <a:prstGeom prst="rect">
                  <a:avLst/>
                </a:prstGeom>
                <a:solidFill>
                  <a:srgbClr val="67ABD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sp>
              <p:nvSpPr>
                <p:cNvPr id="16" name="Rectangle 15">
                  <a:extLst>
                    <a:ext uri="{FF2B5EF4-FFF2-40B4-BE49-F238E27FC236}">
                      <a16:creationId xmlns:a16="http://schemas.microsoft.com/office/drawing/2014/main" id="{E4F16A11-7C47-E24B-DF72-140097187BF1}"/>
                    </a:ext>
                  </a:extLst>
                </p:cNvPr>
                <p:cNvSpPr/>
                <p:nvPr/>
              </p:nvSpPr>
              <p:spPr>
                <a:xfrm>
                  <a:off x="1190596" y="3248915"/>
                  <a:ext cx="580148" cy="398730"/>
                </a:xfrm>
                <a:prstGeom prst="rect">
                  <a:avLst/>
                </a:prstGeom>
                <a:solidFill>
                  <a:srgbClr val="2E89B8"/>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sp>
              <p:nvSpPr>
                <p:cNvPr id="17" name="Rectangle 16">
                  <a:extLst>
                    <a:ext uri="{FF2B5EF4-FFF2-40B4-BE49-F238E27FC236}">
                      <a16:creationId xmlns:a16="http://schemas.microsoft.com/office/drawing/2014/main" id="{6D83CC88-0E99-603B-487A-44652AB1D376}"/>
                    </a:ext>
                  </a:extLst>
                </p:cNvPr>
                <p:cNvSpPr/>
                <p:nvPr/>
              </p:nvSpPr>
              <p:spPr>
                <a:xfrm>
                  <a:off x="1190596" y="2660274"/>
                  <a:ext cx="580148" cy="398730"/>
                </a:xfrm>
                <a:prstGeom prst="rect">
                  <a:avLst/>
                </a:prstGeom>
                <a:solidFill>
                  <a:srgbClr val="03659E"/>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grpSp>
              <p:nvGrpSpPr>
                <p:cNvPr id="43" name="Group 42">
                  <a:extLst>
                    <a:ext uri="{FF2B5EF4-FFF2-40B4-BE49-F238E27FC236}">
                      <a16:creationId xmlns:a16="http://schemas.microsoft.com/office/drawing/2014/main" id="{6FD16322-A2B1-2495-7680-C8642C283FC3}"/>
                    </a:ext>
                  </a:extLst>
                </p:cNvPr>
                <p:cNvGrpSpPr/>
                <p:nvPr/>
              </p:nvGrpSpPr>
              <p:grpSpPr>
                <a:xfrm>
                  <a:off x="1764643" y="2534878"/>
                  <a:ext cx="2734174" cy="3112602"/>
                  <a:chOff x="1538168" y="2536758"/>
                  <a:chExt cx="2734174" cy="3112602"/>
                </a:xfrm>
              </p:grpSpPr>
              <p:sp>
                <p:nvSpPr>
                  <p:cNvPr id="20" name="TextBox 19">
                    <a:extLst>
                      <a:ext uri="{FF2B5EF4-FFF2-40B4-BE49-F238E27FC236}">
                        <a16:creationId xmlns:a16="http://schemas.microsoft.com/office/drawing/2014/main" id="{3F35D1D3-EAFF-4C88-2FE1-899A726B2403}"/>
                      </a:ext>
                    </a:extLst>
                  </p:cNvPr>
                  <p:cNvSpPr txBox="1"/>
                  <p:nvPr/>
                </p:nvSpPr>
                <p:spPr>
                  <a:xfrm>
                    <a:off x="1556471" y="5038793"/>
                    <a:ext cx="2715871" cy="610567"/>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Less than -0.96</a:t>
                    </a:r>
                  </a:p>
                </p:txBody>
              </p:sp>
              <p:sp>
                <p:nvSpPr>
                  <p:cNvPr id="21" name="TextBox 20">
                    <a:extLst>
                      <a:ext uri="{FF2B5EF4-FFF2-40B4-BE49-F238E27FC236}">
                        <a16:creationId xmlns:a16="http://schemas.microsoft.com/office/drawing/2014/main" id="{6E6B325A-7FB0-39AE-9B5D-9508B2E004B6}"/>
                      </a:ext>
                    </a:extLst>
                  </p:cNvPr>
                  <p:cNvSpPr txBox="1"/>
                  <p:nvPr/>
                </p:nvSpPr>
                <p:spPr>
                  <a:xfrm>
                    <a:off x="1580874" y="4427598"/>
                    <a:ext cx="2522197" cy="610567"/>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-0.96 to 0.54</a:t>
                    </a:r>
                  </a:p>
                </p:txBody>
              </p:sp>
              <p:sp>
                <p:nvSpPr>
                  <p:cNvPr id="22" name="TextBox 21">
                    <a:extLst>
                      <a:ext uri="{FF2B5EF4-FFF2-40B4-BE49-F238E27FC236}">
                        <a16:creationId xmlns:a16="http://schemas.microsoft.com/office/drawing/2014/main" id="{B1F848EB-3F74-7D96-6A99-7EDEDB513B23}"/>
                      </a:ext>
                    </a:extLst>
                  </p:cNvPr>
                  <p:cNvSpPr txBox="1"/>
                  <p:nvPr/>
                </p:nvSpPr>
                <p:spPr>
                  <a:xfrm>
                    <a:off x="1544268" y="3828716"/>
                    <a:ext cx="2261462" cy="610567"/>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0.54 to 2.18</a:t>
                    </a:r>
                  </a:p>
                </p:txBody>
              </p:sp>
              <p:sp>
                <p:nvSpPr>
                  <p:cNvPr id="23" name="TextBox 22">
                    <a:extLst>
                      <a:ext uri="{FF2B5EF4-FFF2-40B4-BE49-F238E27FC236}">
                        <a16:creationId xmlns:a16="http://schemas.microsoft.com/office/drawing/2014/main" id="{E780CBEC-FBBA-023E-5C7E-46DAB6DBBCD0}"/>
                      </a:ext>
                    </a:extLst>
                  </p:cNvPr>
                  <p:cNvSpPr txBox="1"/>
                  <p:nvPr/>
                </p:nvSpPr>
                <p:spPr>
                  <a:xfrm>
                    <a:off x="1574773" y="3159187"/>
                    <a:ext cx="2261460" cy="610567"/>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2.18 to 4.44</a:t>
                    </a:r>
                  </a:p>
                </p:txBody>
              </p:sp>
              <p:sp>
                <p:nvSpPr>
                  <p:cNvPr id="24" name="TextBox 23">
                    <a:extLst>
                      <a:ext uri="{FF2B5EF4-FFF2-40B4-BE49-F238E27FC236}">
                        <a16:creationId xmlns:a16="http://schemas.microsoft.com/office/drawing/2014/main" id="{40E822E9-428C-937E-D421-A3A0749B9D84}"/>
                      </a:ext>
                    </a:extLst>
                  </p:cNvPr>
                  <p:cNvSpPr txBox="1"/>
                  <p:nvPr/>
                </p:nvSpPr>
                <p:spPr>
                  <a:xfrm>
                    <a:off x="1538168" y="2536758"/>
                    <a:ext cx="2006310" cy="610567"/>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Over 4.44</a:t>
                    </a:r>
                  </a:p>
                </p:txBody>
              </p:sp>
            </p:grpSp>
          </p:grpSp>
          <p:sp>
            <p:nvSpPr>
              <p:cNvPr id="32" name="TextBox 31">
                <a:extLst>
                  <a:ext uri="{FF2B5EF4-FFF2-40B4-BE49-F238E27FC236}">
                    <a16:creationId xmlns:a16="http://schemas.microsoft.com/office/drawing/2014/main" id="{9D6DC17A-4E81-C690-E362-4F9C01DAC8C2}"/>
                  </a:ext>
                </a:extLst>
              </p:cNvPr>
              <p:cNvSpPr txBox="1"/>
              <p:nvPr/>
            </p:nvSpPr>
            <p:spPr>
              <a:xfrm>
                <a:off x="787894" y="1629478"/>
                <a:ext cx="3087050" cy="1099020"/>
              </a:xfrm>
              <a:prstGeom prst="rect">
                <a:avLst/>
              </a:prstGeom>
              <a:noFill/>
            </p:spPr>
            <p:txBody>
              <a:bodyPr wrap="square" lIns="91440" tIns="45720" rIns="91440" bIns="45720" rtlCol="0" anchor="t">
                <a:spAutoFit/>
              </a:bodyPr>
              <a:lstStyle/>
              <a:p>
                <a:pPr algn="ctr"/>
                <a:r>
                  <a:rPr lang="en-US" sz="2400" b="1" dirty="0">
                    <a:solidFill>
                      <a:schemeClr val="tx1">
                        <a:lumMod val="75000"/>
                        <a:lumOff val="25000"/>
                      </a:schemeClr>
                    </a:solidFill>
                    <a:latin typeface="Century Gothic"/>
                  </a:rPr>
                  <a:t>Vulnerability Index Score</a:t>
                </a:r>
              </a:p>
            </p:txBody>
          </p:sp>
        </p:grpSp>
      </p:grpSp>
      <p:pic>
        <p:nvPicPr>
          <p:cNvPr id="3" name="Picture 2" descr="A map of a city&#10;&#10;Description automatically generated">
            <a:extLst>
              <a:ext uri="{FF2B5EF4-FFF2-40B4-BE49-F238E27FC236}">
                <a16:creationId xmlns:a16="http://schemas.microsoft.com/office/drawing/2014/main" id="{D1EFEB6E-D3AD-63FD-0750-BA8A155515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121" t="3909" r="44703" b="83846"/>
          <a:stretch/>
        </p:blipFill>
        <p:spPr>
          <a:xfrm>
            <a:off x="136906" y="950940"/>
            <a:ext cx="865134" cy="1140530"/>
          </a:xfrm>
          <a:prstGeom prst="rect">
            <a:avLst/>
          </a:prstGeom>
        </p:spPr>
      </p:pic>
      <p:sp>
        <p:nvSpPr>
          <p:cNvPr id="7" name="Title 4">
            <a:extLst>
              <a:ext uri="{FF2B5EF4-FFF2-40B4-BE49-F238E27FC236}">
                <a16:creationId xmlns:a16="http://schemas.microsoft.com/office/drawing/2014/main" id="{B8D3A223-0DA1-DD44-3870-85C684FD834C}"/>
              </a:ext>
            </a:extLst>
          </p:cNvPr>
          <p:cNvSpPr txBox="1">
            <a:spLocks/>
          </p:cNvSpPr>
          <p:nvPr/>
        </p:nvSpPr>
        <p:spPr>
          <a:xfrm>
            <a:off x="283782" y="248161"/>
            <a:ext cx="12489366" cy="53158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36F99"/>
                </a:solidFill>
                <a:latin typeface="Century Gothic" panose="020F0302020204030204"/>
              </a:rPr>
              <a:t>FRONTLINE ANALYSIS</a:t>
            </a:r>
            <a:endParaRPr lang="en-US" sz="4800" dirty="0"/>
          </a:p>
        </p:txBody>
      </p:sp>
    </p:spTree>
    <p:extLst>
      <p:ext uri="{BB962C8B-B14F-4D97-AF65-F5344CB8AC3E}">
        <p14:creationId xmlns:p14="http://schemas.microsoft.com/office/powerpoint/2010/main" val="2490205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0AE33DF-DC76-ED0A-C91C-88C92C1A1AC5}"/>
              </a:ext>
            </a:extLst>
          </p:cNvPr>
          <p:cNvSpPr txBox="1">
            <a:spLocks/>
          </p:cNvSpPr>
          <p:nvPr/>
        </p:nvSpPr>
        <p:spPr>
          <a:xfrm>
            <a:off x="207456" y="453415"/>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OUR TEAM</a:t>
            </a:r>
            <a:endParaRPr lang="en-US" sz="4800" dirty="0">
              <a:solidFill>
                <a:srgbClr val="236F99"/>
              </a:solidFill>
            </a:endParaRPr>
          </a:p>
        </p:txBody>
      </p:sp>
      <p:sp>
        <p:nvSpPr>
          <p:cNvPr id="2" name="Rectangle 1">
            <a:extLst>
              <a:ext uri="{FF2B5EF4-FFF2-40B4-BE49-F238E27FC236}">
                <a16:creationId xmlns:a16="http://schemas.microsoft.com/office/drawing/2014/main" id="{ADE6BF1D-101C-51EB-C30C-5CC4E2934723}"/>
              </a:ext>
            </a:extLst>
          </p:cNvPr>
          <p:cNvSpPr/>
          <p:nvPr/>
        </p:nvSpPr>
        <p:spPr>
          <a:xfrm>
            <a:off x="440083" y="1856457"/>
            <a:ext cx="2567362" cy="3697828"/>
          </a:xfrm>
          <a:prstGeom prst="rect">
            <a:avLst/>
          </a:prstGeom>
          <a:solidFill>
            <a:schemeClr val="accent6">
              <a:lumMod val="20000"/>
              <a:lumOff val="80000"/>
              <a:alpha val="35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4" name="Rectangle 3">
            <a:extLst>
              <a:ext uri="{FF2B5EF4-FFF2-40B4-BE49-F238E27FC236}">
                <a16:creationId xmlns:a16="http://schemas.microsoft.com/office/drawing/2014/main" id="{AB1116AA-5C77-1DCF-233C-2F3FF295C222}"/>
              </a:ext>
            </a:extLst>
          </p:cNvPr>
          <p:cNvSpPr/>
          <p:nvPr/>
        </p:nvSpPr>
        <p:spPr>
          <a:xfrm>
            <a:off x="3381195" y="1858159"/>
            <a:ext cx="2572464" cy="3709734"/>
          </a:xfrm>
          <a:prstGeom prst="rect">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C234191-05C5-2005-3C6C-D12D40776BF0}"/>
              </a:ext>
            </a:extLst>
          </p:cNvPr>
          <p:cNvSpPr/>
          <p:nvPr/>
        </p:nvSpPr>
        <p:spPr>
          <a:xfrm>
            <a:off x="6291691" y="1844552"/>
            <a:ext cx="2626892" cy="3709733"/>
          </a:xfrm>
          <a:prstGeom prst="rect">
            <a:avLst/>
          </a:prstGeom>
          <a:solidFill>
            <a:schemeClr val="accent4">
              <a:lumMod val="20000"/>
              <a:lumOff val="80000"/>
              <a:alpha val="38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8D08D"/>
              </a:solidFill>
            </a:endParaRPr>
          </a:p>
        </p:txBody>
      </p:sp>
      <p:sp>
        <p:nvSpPr>
          <p:cNvPr id="7" name="Rectangle 6">
            <a:extLst>
              <a:ext uri="{FF2B5EF4-FFF2-40B4-BE49-F238E27FC236}">
                <a16:creationId xmlns:a16="http://schemas.microsoft.com/office/drawing/2014/main" id="{D09F1A96-587F-2CFC-16B8-04E1F8D98768}"/>
              </a:ext>
            </a:extLst>
          </p:cNvPr>
          <p:cNvSpPr/>
          <p:nvPr/>
        </p:nvSpPr>
        <p:spPr>
          <a:xfrm>
            <a:off x="9229402" y="1844551"/>
            <a:ext cx="2626892" cy="3709733"/>
          </a:xfrm>
          <a:prstGeom prst="rect">
            <a:avLst/>
          </a:prstGeom>
          <a:solidFill>
            <a:schemeClr val="accent2">
              <a:lumMod val="20000"/>
              <a:lumOff val="80000"/>
              <a:alpha val="4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4AC572E-C11D-D72B-53A3-95D51ED2AC84}"/>
              </a:ext>
            </a:extLst>
          </p:cNvPr>
          <p:cNvSpPr/>
          <p:nvPr/>
        </p:nvSpPr>
        <p:spPr>
          <a:xfrm>
            <a:off x="446267" y="4205322"/>
            <a:ext cx="2561178" cy="13191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300" dirty="0">
                <a:solidFill>
                  <a:schemeClr val="tx1">
                    <a:lumMod val="75000"/>
                    <a:lumOff val="25000"/>
                  </a:schemeClr>
                </a:solidFill>
                <a:latin typeface="Century Gothic" panose="020B0502020202020204" pitchFamily="34" charset="0"/>
              </a:rPr>
              <a:t>Keegan Kessler</a:t>
            </a:r>
          </a:p>
        </p:txBody>
      </p:sp>
      <p:sp>
        <p:nvSpPr>
          <p:cNvPr id="9" name="Rectangle 8">
            <a:extLst>
              <a:ext uri="{FF2B5EF4-FFF2-40B4-BE49-F238E27FC236}">
                <a16:creationId xmlns:a16="http://schemas.microsoft.com/office/drawing/2014/main" id="{A87AA715-5A10-0023-0439-EC47699F6726}"/>
              </a:ext>
            </a:extLst>
          </p:cNvPr>
          <p:cNvSpPr/>
          <p:nvPr/>
        </p:nvSpPr>
        <p:spPr>
          <a:xfrm>
            <a:off x="9253034" y="4203417"/>
            <a:ext cx="2577478" cy="132108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lumMod val="75000"/>
                    <a:lumOff val="25000"/>
                  </a:schemeClr>
                </a:solidFill>
                <a:latin typeface="Century Gothic"/>
              </a:rPr>
              <a:t>Adam Nayak</a:t>
            </a:r>
          </a:p>
        </p:txBody>
      </p:sp>
      <p:sp>
        <p:nvSpPr>
          <p:cNvPr id="10" name="Rectangle 9">
            <a:extLst>
              <a:ext uri="{FF2B5EF4-FFF2-40B4-BE49-F238E27FC236}">
                <a16:creationId xmlns:a16="http://schemas.microsoft.com/office/drawing/2014/main" id="{04AE3E20-BF8C-13FF-A138-A3796A26D951}"/>
              </a:ext>
            </a:extLst>
          </p:cNvPr>
          <p:cNvSpPr/>
          <p:nvPr/>
        </p:nvSpPr>
        <p:spPr>
          <a:xfrm>
            <a:off x="3405652" y="4207726"/>
            <a:ext cx="2541547" cy="13167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dirty="0">
                <a:solidFill>
                  <a:schemeClr val="tx1">
                    <a:lumMod val="75000"/>
                    <a:lumOff val="25000"/>
                  </a:schemeClr>
                </a:solidFill>
                <a:latin typeface="Century Gothic" panose="020B0502020202020204" pitchFamily="34" charset="0"/>
                <a:cs typeface="Calibri"/>
              </a:rPr>
              <a:t>Hadwynne Gross</a:t>
            </a:r>
          </a:p>
        </p:txBody>
      </p:sp>
      <p:sp>
        <p:nvSpPr>
          <p:cNvPr id="11" name="Rectangle 10">
            <a:extLst>
              <a:ext uri="{FF2B5EF4-FFF2-40B4-BE49-F238E27FC236}">
                <a16:creationId xmlns:a16="http://schemas.microsoft.com/office/drawing/2014/main" id="{1CA9D152-ACE1-3FE2-EB35-01717FEEA1D5}"/>
              </a:ext>
            </a:extLst>
          </p:cNvPr>
          <p:cNvSpPr/>
          <p:nvPr/>
        </p:nvSpPr>
        <p:spPr>
          <a:xfrm>
            <a:off x="6330274" y="4202904"/>
            <a:ext cx="2566654" cy="132159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300" dirty="0">
                <a:solidFill>
                  <a:schemeClr val="tx1">
                    <a:lumMod val="75000"/>
                    <a:lumOff val="25000"/>
                  </a:schemeClr>
                </a:solidFill>
                <a:latin typeface="Century Gothic"/>
              </a:rPr>
              <a:t>Jordan Larson</a:t>
            </a:r>
            <a:endParaRPr lang="en-US" sz="2300" dirty="0">
              <a:solidFill>
                <a:schemeClr val="tx1">
                  <a:lumMod val="75000"/>
                  <a:lumOff val="25000"/>
                </a:schemeClr>
              </a:solidFill>
              <a:latin typeface="Century Gothic" panose="020B0502020202020204" pitchFamily="34" charset="0"/>
            </a:endParaRPr>
          </a:p>
        </p:txBody>
      </p:sp>
      <p:pic>
        <p:nvPicPr>
          <p:cNvPr id="12" name="Picture 12">
            <a:extLst>
              <a:ext uri="{FF2B5EF4-FFF2-40B4-BE49-F238E27FC236}">
                <a16:creationId xmlns:a16="http://schemas.microsoft.com/office/drawing/2014/main" id="{8C19FCD7-1091-2CA0-31C7-797F88C761D5}"/>
              </a:ext>
            </a:extLst>
          </p:cNvPr>
          <p:cNvPicPr>
            <a:picLocks noChangeAspect="1"/>
          </p:cNvPicPr>
          <p:nvPr/>
        </p:nvPicPr>
        <p:blipFill rotWithShape="1">
          <a:blip r:embed="rId3"/>
          <a:srcRect l="-1128" t="4255" b="31383"/>
          <a:stretch/>
        </p:blipFill>
        <p:spPr>
          <a:xfrm>
            <a:off x="441187" y="1886368"/>
            <a:ext cx="2576196" cy="2310952"/>
          </a:xfrm>
          <a:prstGeom prst="rect">
            <a:avLst/>
          </a:prstGeom>
        </p:spPr>
      </p:pic>
      <p:pic>
        <p:nvPicPr>
          <p:cNvPr id="14" name="Picture 14" descr="A picture containing person, grass, sitting, outdoor&#10;&#10;Description automatically generated">
            <a:extLst>
              <a:ext uri="{FF2B5EF4-FFF2-40B4-BE49-F238E27FC236}">
                <a16:creationId xmlns:a16="http://schemas.microsoft.com/office/drawing/2014/main" id="{14481AD4-1497-D2E3-E82F-2FD53DD0A440}"/>
              </a:ext>
            </a:extLst>
          </p:cNvPr>
          <p:cNvPicPr>
            <a:picLocks noChangeAspect="1"/>
          </p:cNvPicPr>
          <p:nvPr/>
        </p:nvPicPr>
        <p:blipFill rotWithShape="1">
          <a:blip r:embed="rId4"/>
          <a:srcRect l="-1212" t="6613" r="1582" b="37720"/>
          <a:stretch/>
        </p:blipFill>
        <p:spPr>
          <a:xfrm>
            <a:off x="6287190" y="1862471"/>
            <a:ext cx="2609738" cy="2343578"/>
          </a:xfrm>
          <a:prstGeom prst="rect">
            <a:avLst/>
          </a:prstGeom>
        </p:spPr>
      </p:pic>
      <p:pic>
        <p:nvPicPr>
          <p:cNvPr id="16" name="Picture 15" descr="A picture containing person, clothing, human face, smile&#10;&#10;Description automatically generated">
            <a:extLst>
              <a:ext uri="{FF2B5EF4-FFF2-40B4-BE49-F238E27FC236}">
                <a16:creationId xmlns:a16="http://schemas.microsoft.com/office/drawing/2014/main" id="{020383FA-FB19-D6CD-BB79-3E988A4393F0}"/>
              </a:ext>
            </a:extLst>
          </p:cNvPr>
          <p:cNvPicPr>
            <a:picLocks/>
          </p:cNvPicPr>
          <p:nvPr/>
        </p:nvPicPr>
        <p:blipFill rotWithShape="1">
          <a:blip r:embed="rId5" cstate="print">
            <a:extLst>
              <a:ext uri="{28A0092B-C50C-407E-A947-70E740481C1C}">
                <a14:useLocalDpi xmlns:a14="http://schemas.microsoft.com/office/drawing/2010/main" val="0"/>
              </a:ext>
            </a:extLst>
          </a:blip>
          <a:srcRect l="746" t="9120" r="13802" b="39552"/>
          <a:stretch/>
        </p:blipFill>
        <p:spPr>
          <a:xfrm>
            <a:off x="3387315" y="1875984"/>
            <a:ext cx="2560223" cy="2331720"/>
          </a:xfrm>
          <a:prstGeom prst="flowChartProcess">
            <a:avLst/>
          </a:prstGeom>
        </p:spPr>
      </p:pic>
      <p:pic>
        <p:nvPicPr>
          <p:cNvPr id="13" name="Picture 14">
            <a:extLst>
              <a:ext uri="{FF2B5EF4-FFF2-40B4-BE49-F238E27FC236}">
                <a16:creationId xmlns:a16="http://schemas.microsoft.com/office/drawing/2014/main" id="{71128ED2-5A52-CEB4-065E-1398AE5E8CE1}"/>
              </a:ext>
            </a:extLst>
          </p:cNvPr>
          <p:cNvPicPr>
            <a:picLocks noChangeAspect="1"/>
          </p:cNvPicPr>
          <p:nvPr/>
        </p:nvPicPr>
        <p:blipFill rotWithShape="1">
          <a:blip r:embed="rId6"/>
          <a:srcRect l="1571" t="21718" r="43945" b="322"/>
          <a:stretch/>
        </p:blipFill>
        <p:spPr>
          <a:xfrm>
            <a:off x="9253035" y="1862471"/>
            <a:ext cx="2577478" cy="2340433"/>
          </a:xfrm>
          <a:prstGeom prst="rect">
            <a:avLst/>
          </a:prstGeom>
        </p:spPr>
      </p:pic>
    </p:spTree>
    <p:extLst>
      <p:ext uri="{BB962C8B-B14F-4D97-AF65-F5344CB8AC3E}">
        <p14:creationId xmlns:p14="http://schemas.microsoft.com/office/powerpoint/2010/main" val="404944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661439-FF44-9623-9A54-7DC7EC147234}"/>
              </a:ext>
            </a:extLst>
          </p:cNvPr>
          <p:cNvSpPr txBox="1"/>
          <p:nvPr/>
        </p:nvSpPr>
        <p:spPr>
          <a:xfrm>
            <a:off x="3210889" y="449012"/>
            <a:ext cx="193936" cy="420048"/>
          </a:xfrm>
          <a:prstGeom prst="rect">
            <a:avLst/>
          </a:prstGeom>
          <a:noFill/>
        </p:spPr>
        <p:txBody>
          <a:bodyPr wrap="none" rtlCol="0">
            <a:spAutoFit/>
          </a:bodyPr>
          <a:lstStyle/>
          <a:p>
            <a:endParaRPr lang="en-US" sz="2000" dirty="0"/>
          </a:p>
        </p:txBody>
      </p:sp>
      <p:sp>
        <p:nvSpPr>
          <p:cNvPr id="4" name="TextBox 3">
            <a:extLst>
              <a:ext uri="{FF2B5EF4-FFF2-40B4-BE49-F238E27FC236}">
                <a16:creationId xmlns:a16="http://schemas.microsoft.com/office/drawing/2014/main" id="{313E263F-691F-6F0B-0F65-347959C36C4E}"/>
              </a:ext>
            </a:extLst>
          </p:cNvPr>
          <p:cNvSpPr txBox="1"/>
          <p:nvPr/>
        </p:nvSpPr>
        <p:spPr>
          <a:xfrm>
            <a:off x="3210889" y="449012"/>
            <a:ext cx="193936" cy="420048"/>
          </a:xfrm>
          <a:prstGeom prst="rect">
            <a:avLst/>
          </a:prstGeom>
          <a:noFill/>
        </p:spPr>
        <p:txBody>
          <a:bodyPr wrap="none" rtlCol="0">
            <a:spAutoFit/>
          </a:bodyPr>
          <a:lstStyle/>
          <a:p>
            <a:endParaRPr lang="en-US" sz="2000" dirty="0"/>
          </a:p>
        </p:txBody>
      </p:sp>
      <p:sp>
        <p:nvSpPr>
          <p:cNvPr id="38" name="Title 4">
            <a:extLst>
              <a:ext uri="{FF2B5EF4-FFF2-40B4-BE49-F238E27FC236}">
                <a16:creationId xmlns:a16="http://schemas.microsoft.com/office/drawing/2014/main" id="{77864283-D29C-E7B9-8E77-8B26974E8544}"/>
              </a:ext>
            </a:extLst>
          </p:cNvPr>
          <p:cNvSpPr txBox="1">
            <a:spLocks/>
          </p:cNvSpPr>
          <p:nvPr/>
        </p:nvSpPr>
        <p:spPr>
          <a:xfrm>
            <a:off x="283788" y="282717"/>
            <a:ext cx="12558019" cy="4707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MAPPING FRONTLINE COMMUNITIES</a:t>
            </a:r>
            <a:endParaRPr lang="en-US" sz="5400" dirty="0"/>
          </a:p>
        </p:txBody>
      </p:sp>
      <p:grpSp>
        <p:nvGrpSpPr>
          <p:cNvPr id="49" name="Group 48">
            <a:extLst>
              <a:ext uri="{FF2B5EF4-FFF2-40B4-BE49-F238E27FC236}">
                <a16:creationId xmlns:a16="http://schemas.microsoft.com/office/drawing/2014/main" id="{68AF917D-054B-0441-16D2-0434ACC22250}"/>
              </a:ext>
            </a:extLst>
          </p:cNvPr>
          <p:cNvGrpSpPr/>
          <p:nvPr/>
        </p:nvGrpSpPr>
        <p:grpSpPr>
          <a:xfrm>
            <a:off x="108979" y="810647"/>
            <a:ext cx="11694230" cy="5807877"/>
            <a:chOff x="108979" y="810647"/>
            <a:chExt cx="11694230" cy="5807877"/>
          </a:xfrm>
        </p:grpSpPr>
        <p:pic>
          <p:nvPicPr>
            <p:cNvPr id="5" name="Picture 4" descr="A map of the european union&#10;&#10;Description automatically generated">
              <a:extLst>
                <a:ext uri="{FF2B5EF4-FFF2-40B4-BE49-F238E27FC236}">
                  <a16:creationId xmlns:a16="http://schemas.microsoft.com/office/drawing/2014/main" id="{2C62FFF6-531E-9102-E2BE-1066C34EA127}"/>
                </a:ext>
              </a:extLst>
            </p:cNvPr>
            <p:cNvPicPr>
              <a:picLocks noChangeAspect="1"/>
            </p:cNvPicPr>
            <p:nvPr/>
          </p:nvPicPr>
          <p:blipFill rotWithShape="1">
            <a:blip r:embed="rId3">
              <a:extLst>
                <a:ext uri="{28A0092B-C50C-407E-A947-70E740481C1C}">
                  <a14:useLocalDpi xmlns:a14="http://schemas.microsoft.com/office/drawing/2010/main" val="0"/>
                </a:ext>
              </a:extLst>
            </a:blip>
            <a:srcRect l="22843" t="27639" r="14208" b="16991"/>
            <a:stretch/>
          </p:blipFill>
          <p:spPr>
            <a:xfrm>
              <a:off x="108979" y="810647"/>
              <a:ext cx="8421624" cy="5723866"/>
            </a:xfrm>
            <a:prstGeom prst="rect">
              <a:avLst/>
            </a:prstGeom>
          </p:spPr>
        </p:pic>
        <p:grpSp>
          <p:nvGrpSpPr>
            <p:cNvPr id="40" name="Group 39">
              <a:extLst>
                <a:ext uri="{FF2B5EF4-FFF2-40B4-BE49-F238E27FC236}">
                  <a16:creationId xmlns:a16="http://schemas.microsoft.com/office/drawing/2014/main" id="{A1AA02DE-DE16-656A-C66C-D85CC0EFCDB5}"/>
                </a:ext>
              </a:extLst>
            </p:cNvPr>
            <p:cNvGrpSpPr>
              <a:grpSpLocks noChangeAspect="1"/>
            </p:cNvGrpSpPr>
            <p:nvPr/>
          </p:nvGrpSpPr>
          <p:grpSpPr>
            <a:xfrm>
              <a:off x="8511368" y="2119496"/>
              <a:ext cx="3291841" cy="3989557"/>
              <a:chOff x="0" y="3244595"/>
              <a:chExt cx="3071887" cy="3722989"/>
            </a:xfrm>
          </p:grpSpPr>
          <p:sp>
            <p:nvSpPr>
              <p:cNvPr id="8" name="TextBox 7">
                <a:extLst>
                  <a:ext uri="{FF2B5EF4-FFF2-40B4-BE49-F238E27FC236}">
                    <a16:creationId xmlns:a16="http://schemas.microsoft.com/office/drawing/2014/main" id="{8BC45E9A-1E3D-1FC3-1DF1-29F28D9F1439}"/>
                  </a:ext>
                </a:extLst>
              </p:cNvPr>
              <p:cNvSpPr txBox="1"/>
              <p:nvPr/>
            </p:nvSpPr>
            <p:spPr>
              <a:xfrm>
                <a:off x="0" y="3244595"/>
                <a:ext cx="2256777" cy="646331"/>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Land Surface Temperature</a:t>
                </a:r>
              </a:p>
            </p:txBody>
          </p:sp>
          <p:grpSp>
            <p:nvGrpSpPr>
              <p:cNvPr id="9" name="Group 8">
                <a:extLst>
                  <a:ext uri="{FF2B5EF4-FFF2-40B4-BE49-F238E27FC236}">
                    <a16:creationId xmlns:a16="http://schemas.microsoft.com/office/drawing/2014/main" id="{36ADF1AE-E8B8-93D5-245E-871D2D88E3DF}"/>
                  </a:ext>
                </a:extLst>
              </p:cNvPr>
              <p:cNvGrpSpPr/>
              <p:nvPr/>
            </p:nvGrpSpPr>
            <p:grpSpPr>
              <a:xfrm>
                <a:off x="1954561" y="3407546"/>
                <a:ext cx="1117324" cy="276240"/>
                <a:chOff x="1993633" y="5466526"/>
                <a:chExt cx="1405378" cy="473892"/>
              </a:xfrm>
            </p:grpSpPr>
            <p:sp>
              <p:nvSpPr>
                <p:cNvPr id="30" name="Rectangle 29">
                  <a:extLst>
                    <a:ext uri="{FF2B5EF4-FFF2-40B4-BE49-F238E27FC236}">
                      <a16:creationId xmlns:a16="http://schemas.microsoft.com/office/drawing/2014/main" id="{358ED464-2CD8-2FE4-FDB0-F7623163D278}"/>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1" name="Rectangle 30">
                  <a:extLst>
                    <a:ext uri="{FF2B5EF4-FFF2-40B4-BE49-F238E27FC236}">
                      <a16:creationId xmlns:a16="http://schemas.microsoft.com/office/drawing/2014/main" id="{6BE0DC77-F2D4-D8C3-017F-4504916F4532}"/>
                    </a:ext>
                  </a:extLst>
                </p:cNvPr>
                <p:cNvSpPr/>
                <p:nvPr/>
              </p:nvSpPr>
              <p:spPr>
                <a:xfrm>
                  <a:off x="2465289" y="5466528"/>
                  <a:ext cx="468765" cy="473890"/>
                </a:xfrm>
                <a:prstGeom prst="rect">
                  <a:avLst/>
                </a:prstGeom>
                <a:solidFill>
                  <a:srgbClr val="DBA5AD"/>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2" name="Rectangle 31">
                  <a:extLst>
                    <a:ext uri="{FF2B5EF4-FFF2-40B4-BE49-F238E27FC236}">
                      <a16:creationId xmlns:a16="http://schemas.microsoft.com/office/drawing/2014/main" id="{712DA004-07A4-7403-EA53-6A1CAB3EC000}"/>
                    </a:ext>
                  </a:extLst>
                </p:cNvPr>
                <p:cNvSpPr/>
                <p:nvPr/>
              </p:nvSpPr>
              <p:spPr>
                <a:xfrm>
                  <a:off x="2930246" y="5466526"/>
                  <a:ext cx="468765" cy="473890"/>
                </a:xfrm>
                <a:prstGeom prst="rect">
                  <a:avLst/>
                </a:prstGeom>
                <a:solidFill>
                  <a:srgbClr val="C9575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11" name="Group 10">
                <a:extLst>
                  <a:ext uri="{FF2B5EF4-FFF2-40B4-BE49-F238E27FC236}">
                    <a16:creationId xmlns:a16="http://schemas.microsoft.com/office/drawing/2014/main" id="{0E904030-EF4D-4BE1-501D-4FB76EC6B550}"/>
                  </a:ext>
                </a:extLst>
              </p:cNvPr>
              <p:cNvGrpSpPr/>
              <p:nvPr/>
            </p:nvGrpSpPr>
            <p:grpSpPr>
              <a:xfrm rot="5400000">
                <a:off x="2375296" y="3727341"/>
                <a:ext cx="275858" cy="1117324"/>
                <a:chOff x="1993633" y="4518741"/>
                <a:chExt cx="469618" cy="1421675"/>
              </a:xfrm>
            </p:grpSpPr>
            <p:sp>
              <p:nvSpPr>
                <p:cNvPr id="27" name="Rectangle 26">
                  <a:extLst>
                    <a:ext uri="{FF2B5EF4-FFF2-40B4-BE49-F238E27FC236}">
                      <a16:creationId xmlns:a16="http://schemas.microsoft.com/office/drawing/2014/main" id="{C1ECDF1B-4F0F-0B2C-0528-737CFD265BE0}"/>
                    </a:ext>
                  </a:extLst>
                </p:cNvPr>
                <p:cNvSpPr/>
                <p:nvPr/>
              </p:nvSpPr>
              <p:spPr>
                <a:xfrm>
                  <a:off x="1994486" y="4518741"/>
                  <a:ext cx="468765" cy="473890"/>
                </a:xfrm>
                <a:prstGeom prst="rect">
                  <a:avLst/>
                </a:prstGeom>
                <a:solidFill>
                  <a:srgbClr val="5DA5D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8" name="Rectangle 27">
                  <a:extLst>
                    <a:ext uri="{FF2B5EF4-FFF2-40B4-BE49-F238E27FC236}">
                      <a16:creationId xmlns:a16="http://schemas.microsoft.com/office/drawing/2014/main" id="{7D3B234E-BD9E-A9D9-44E7-A6E66C406979}"/>
                    </a:ext>
                  </a:extLst>
                </p:cNvPr>
                <p:cNvSpPr/>
                <p:nvPr/>
              </p:nvSpPr>
              <p:spPr>
                <a:xfrm>
                  <a:off x="1994484" y="4996995"/>
                  <a:ext cx="468766" cy="473889"/>
                </a:xfrm>
                <a:prstGeom prst="rect">
                  <a:avLst/>
                </a:prstGeom>
                <a:solidFill>
                  <a:srgbClr val="A5C6E5"/>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9" name="Rectangle 28">
                  <a:extLst>
                    <a:ext uri="{FF2B5EF4-FFF2-40B4-BE49-F238E27FC236}">
                      <a16:creationId xmlns:a16="http://schemas.microsoft.com/office/drawing/2014/main" id="{D7FBC5F4-508C-72DB-CFD7-3F77E7EBEF24}"/>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12" name="Group 11">
                <a:extLst>
                  <a:ext uri="{FF2B5EF4-FFF2-40B4-BE49-F238E27FC236}">
                    <a16:creationId xmlns:a16="http://schemas.microsoft.com/office/drawing/2014/main" id="{6A5F9523-5881-8A37-9CB5-22613973D709}"/>
                  </a:ext>
                </a:extLst>
              </p:cNvPr>
              <p:cNvGrpSpPr/>
              <p:nvPr/>
            </p:nvGrpSpPr>
            <p:grpSpPr>
              <a:xfrm>
                <a:off x="869903" y="4887046"/>
                <a:ext cx="1896651" cy="2080538"/>
                <a:chOff x="2912493" y="4562138"/>
                <a:chExt cx="1962462" cy="2196471"/>
              </a:xfrm>
            </p:grpSpPr>
            <p:grpSp>
              <p:nvGrpSpPr>
                <p:cNvPr id="13" name="Group 12">
                  <a:extLst>
                    <a:ext uri="{FF2B5EF4-FFF2-40B4-BE49-F238E27FC236}">
                      <a16:creationId xmlns:a16="http://schemas.microsoft.com/office/drawing/2014/main" id="{2BC2E7CF-3B1F-156D-9972-1185F073E0AD}"/>
                    </a:ext>
                  </a:extLst>
                </p:cNvPr>
                <p:cNvGrpSpPr/>
                <p:nvPr/>
              </p:nvGrpSpPr>
              <p:grpSpPr>
                <a:xfrm>
                  <a:off x="3284564" y="4652375"/>
                  <a:ext cx="1405379" cy="1421677"/>
                  <a:chOff x="1993633" y="4518741"/>
                  <a:chExt cx="1405379" cy="1421677"/>
                </a:xfrm>
              </p:grpSpPr>
              <p:sp>
                <p:nvSpPr>
                  <p:cNvPr id="18" name="Rectangle 17">
                    <a:extLst>
                      <a:ext uri="{FF2B5EF4-FFF2-40B4-BE49-F238E27FC236}">
                        <a16:creationId xmlns:a16="http://schemas.microsoft.com/office/drawing/2014/main" id="{264BF6A5-A842-19AD-3B85-58990913AA82}"/>
                      </a:ext>
                    </a:extLst>
                  </p:cNvPr>
                  <p:cNvSpPr/>
                  <p:nvPr/>
                </p:nvSpPr>
                <p:spPr>
                  <a:xfrm>
                    <a:off x="2465291" y="4518763"/>
                    <a:ext cx="468765" cy="473890"/>
                  </a:xfrm>
                  <a:prstGeom prst="rect">
                    <a:avLst/>
                  </a:prstGeom>
                  <a:solidFill>
                    <a:srgbClr val="624C8A"/>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9" name="Rectangle 18">
                    <a:extLst>
                      <a:ext uri="{FF2B5EF4-FFF2-40B4-BE49-F238E27FC236}">
                        <a16:creationId xmlns:a16="http://schemas.microsoft.com/office/drawing/2014/main" id="{4A086BF0-48A0-6F53-3F7C-8D7407A07550}"/>
                      </a:ext>
                    </a:extLst>
                  </p:cNvPr>
                  <p:cNvSpPr/>
                  <p:nvPr/>
                </p:nvSpPr>
                <p:spPr>
                  <a:xfrm>
                    <a:off x="2930247" y="4518741"/>
                    <a:ext cx="468765" cy="473890"/>
                  </a:xfrm>
                  <a:prstGeom prst="rect">
                    <a:avLst/>
                  </a:prstGeom>
                  <a:solidFill>
                    <a:srgbClr val="61107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0" name="Rectangle 19">
                    <a:extLst>
                      <a:ext uri="{FF2B5EF4-FFF2-40B4-BE49-F238E27FC236}">
                        <a16:creationId xmlns:a16="http://schemas.microsoft.com/office/drawing/2014/main" id="{C45EBB45-73D2-DDA9-CCAB-4DF15E36DB70}"/>
                      </a:ext>
                    </a:extLst>
                  </p:cNvPr>
                  <p:cNvSpPr/>
                  <p:nvPr/>
                </p:nvSpPr>
                <p:spPr>
                  <a:xfrm>
                    <a:off x="2464539" y="4992628"/>
                    <a:ext cx="468765" cy="473890"/>
                  </a:xfrm>
                  <a:prstGeom prst="rect">
                    <a:avLst/>
                  </a:prstGeom>
                  <a:solidFill>
                    <a:srgbClr val="9D789A"/>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1" name="Rectangle 20">
                    <a:extLst>
                      <a:ext uri="{FF2B5EF4-FFF2-40B4-BE49-F238E27FC236}">
                        <a16:creationId xmlns:a16="http://schemas.microsoft.com/office/drawing/2014/main" id="{7D468D0D-982E-FCC0-C579-45EC6FCC1E46}"/>
                      </a:ext>
                    </a:extLst>
                  </p:cNvPr>
                  <p:cNvSpPr/>
                  <p:nvPr/>
                </p:nvSpPr>
                <p:spPr>
                  <a:xfrm>
                    <a:off x="2930246" y="4992605"/>
                    <a:ext cx="468765" cy="473890"/>
                  </a:xfrm>
                  <a:prstGeom prst="rect">
                    <a:avLst/>
                  </a:prstGeom>
                  <a:solidFill>
                    <a:srgbClr val="96356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Rectangle 21">
                    <a:extLst>
                      <a:ext uri="{FF2B5EF4-FFF2-40B4-BE49-F238E27FC236}">
                        <a16:creationId xmlns:a16="http://schemas.microsoft.com/office/drawing/2014/main" id="{10B6FFEF-A2F1-2C6C-BD7B-F19348E44085}"/>
                      </a:ext>
                    </a:extLst>
                  </p:cNvPr>
                  <p:cNvSpPr/>
                  <p:nvPr/>
                </p:nvSpPr>
                <p:spPr>
                  <a:xfrm>
                    <a:off x="1994486" y="4518741"/>
                    <a:ext cx="468765" cy="473890"/>
                  </a:xfrm>
                  <a:prstGeom prst="rect">
                    <a:avLst/>
                  </a:prstGeom>
                  <a:solidFill>
                    <a:srgbClr val="5DA5D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3" name="Rectangle 22">
                    <a:extLst>
                      <a:ext uri="{FF2B5EF4-FFF2-40B4-BE49-F238E27FC236}">
                        <a16:creationId xmlns:a16="http://schemas.microsoft.com/office/drawing/2014/main" id="{A54346F8-99E4-43E0-2723-CC6492874982}"/>
                      </a:ext>
                    </a:extLst>
                  </p:cNvPr>
                  <p:cNvSpPr/>
                  <p:nvPr/>
                </p:nvSpPr>
                <p:spPr>
                  <a:xfrm>
                    <a:off x="1995130" y="4992650"/>
                    <a:ext cx="468765" cy="473890"/>
                  </a:xfrm>
                  <a:prstGeom prst="rect">
                    <a:avLst/>
                  </a:prstGeom>
                  <a:solidFill>
                    <a:srgbClr val="A5C6E5"/>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4" name="Rectangle 23">
                    <a:extLst>
                      <a:ext uri="{FF2B5EF4-FFF2-40B4-BE49-F238E27FC236}">
                        <a16:creationId xmlns:a16="http://schemas.microsoft.com/office/drawing/2014/main" id="{33AD5390-5E73-98B2-6B52-53E5804C13B9}"/>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5" name="Rectangle 24">
                    <a:extLst>
                      <a:ext uri="{FF2B5EF4-FFF2-40B4-BE49-F238E27FC236}">
                        <a16:creationId xmlns:a16="http://schemas.microsoft.com/office/drawing/2014/main" id="{5158DC9E-3518-C83F-B0AF-33379F4FFEBF}"/>
                      </a:ext>
                    </a:extLst>
                  </p:cNvPr>
                  <p:cNvSpPr/>
                  <p:nvPr/>
                </p:nvSpPr>
                <p:spPr>
                  <a:xfrm>
                    <a:off x="2465289" y="5466528"/>
                    <a:ext cx="468765" cy="473890"/>
                  </a:xfrm>
                  <a:prstGeom prst="rect">
                    <a:avLst/>
                  </a:prstGeom>
                  <a:solidFill>
                    <a:srgbClr val="DBA5AD"/>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 name="Rectangle 25">
                    <a:extLst>
                      <a:ext uri="{FF2B5EF4-FFF2-40B4-BE49-F238E27FC236}">
                        <a16:creationId xmlns:a16="http://schemas.microsoft.com/office/drawing/2014/main" id="{A39A4BFC-3CFC-1170-EC78-0C99DC4C774B}"/>
                      </a:ext>
                    </a:extLst>
                  </p:cNvPr>
                  <p:cNvSpPr/>
                  <p:nvPr/>
                </p:nvSpPr>
                <p:spPr>
                  <a:xfrm>
                    <a:off x="2930246" y="5466526"/>
                    <a:ext cx="468765" cy="473890"/>
                  </a:xfrm>
                  <a:prstGeom prst="rect">
                    <a:avLst/>
                  </a:prstGeom>
                  <a:solidFill>
                    <a:srgbClr val="C9575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14" name="TextBox 13">
                  <a:extLst>
                    <a:ext uri="{FF2B5EF4-FFF2-40B4-BE49-F238E27FC236}">
                      <a16:creationId xmlns:a16="http://schemas.microsoft.com/office/drawing/2014/main" id="{962869F2-296C-792D-16E8-BA8479DFF87B}"/>
                    </a:ext>
                  </a:extLst>
                </p:cNvPr>
                <p:cNvSpPr txBox="1"/>
                <p:nvPr/>
              </p:nvSpPr>
              <p:spPr>
                <a:xfrm>
                  <a:off x="3137892" y="6076264"/>
                  <a:ext cx="701313" cy="389912"/>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Low</a:t>
                  </a:r>
                </a:p>
              </p:txBody>
            </p:sp>
            <p:sp>
              <p:nvSpPr>
                <p:cNvPr id="15" name="TextBox 14">
                  <a:extLst>
                    <a:ext uri="{FF2B5EF4-FFF2-40B4-BE49-F238E27FC236}">
                      <a16:creationId xmlns:a16="http://schemas.microsoft.com/office/drawing/2014/main" id="{A0A23542-5A59-0C97-0785-0FD81D0A45B5}"/>
                    </a:ext>
                  </a:extLst>
                </p:cNvPr>
                <p:cNvSpPr txBox="1"/>
                <p:nvPr/>
              </p:nvSpPr>
              <p:spPr>
                <a:xfrm rot="16200000">
                  <a:off x="2752910" y="5703811"/>
                  <a:ext cx="701313" cy="382147"/>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Low</a:t>
                  </a:r>
                </a:p>
              </p:txBody>
            </p:sp>
            <p:sp>
              <p:nvSpPr>
                <p:cNvPr id="16" name="TextBox 15">
                  <a:extLst>
                    <a:ext uri="{FF2B5EF4-FFF2-40B4-BE49-F238E27FC236}">
                      <a16:creationId xmlns:a16="http://schemas.microsoft.com/office/drawing/2014/main" id="{9C6F6809-8DAD-652B-BBBE-B48E8C669C16}"/>
                    </a:ext>
                  </a:extLst>
                </p:cNvPr>
                <p:cNvSpPr txBox="1"/>
                <p:nvPr/>
              </p:nvSpPr>
              <p:spPr>
                <a:xfrm>
                  <a:off x="4173642" y="6076263"/>
                  <a:ext cx="701313" cy="682346"/>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High</a:t>
                  </a:r>
                </a:p>
              </p:txBody>
            </p:sp>
            <p:sp>
              <p:nvSpPr>
                <p:cNvPr id="17" name="TextBox 16">
                  <a:extLst>
                    <a:ext uri="{FF2B5EF4-FFF2-40B4-BE49-F238E27FC236}">
                      <a16:creationId xmlns:a16="http://schemas.microsoft.com/office/drawing/2014/main" id="{78852E71-1BED-9FAF-6CD3-4E0DDA09C65F}"/>
                    </a:ext>
                  </a:extLst>
                </p:cNvPr>
                <p:cNvSpPr txBox="1"/>
                <p:nvPr/>
              </p:nvSpPr>
              <p:spPr>
                <a:xfrm rot="16200000">
                  <a:off x="2896215" y="4578416"/>
                  <a:ext cx="701313" cy="668757"/>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High</a:t>
                  </a:r>
                </a:p>
              </p:txBody>
            </p:sp>
          </p:grpSp>
        </p:grpSp>
        <p:grpSp>
          <p:nvGrpSpPr>
            <p:cNvPr id="41" name="Group 40">
              <a:extLst>
                <a:ext uri="{FF2B5EF4-FFF2-40B4-BE49-F238E27FC236}">
                  <a16:creationId xmlns:a16="http://schemas.microsoft.com/office/drawing/2014/main" id="{A8C18B81-3EA3-1ACD-ED84-9DA98B4C8E9C}"/>
                </a:ext>
              </a:extLst>
            </p:cNvPr>
            <p:cNvGrpSpPr>
              <a:grpSpLocks noChangeAspect="1"/>
            </p:cNvGrpSpPr>
            <p:nvPr/>
          </p:nvGrpSpPr>
          <p:grpSpPr>
            <a:xfrm>
              <a:off x="5623484" y="6025064"/>
              <a:ext cx="3884976" cy="593460"/>
              <a:chOff x="8352645" y="6025120"/>
              <a:chExt cx="3669340" cy="560521"/>
            </a:xfrm>
          </p:grpSpPr>
          <p:pic>
            <p:nvPicPr>
              <p:cNvPr id="48" name="Picture 47" descr="A map of a city&#10;&#10;Description automatically generated">
                <a:extLst>
                  <a:ext uri="{FF2B5EF4-FFF2-40B4-BE49-F238E27FC236}">
                    <a16:creationId xmlns:a16="http://schemas.microsoft.com/office/drawing/2014/main" id="{096687E6-BCBA-17ED-8E83-666126CF9F01}"/>
                  </a:ext>
                </a:extLst>
              </p:cNvPr>
              <p:cNvPicPr>
                <a:picLocks noChangeAspect="1"/>
              </p:cNvPicPr>
              <p:nvPr/>
            </p:nvPicPr>
            <p:blipFill rotWithShape="1">
              <a:blip r:embed="rId4">
                <a:extLst>
                  <a:ext uri="{28A0092B-C50C-407E-A947-70E740481C1C}">
                    <a14:useLocalDpi xmlns:a14="http://schemas.microsoft.com/office/drawing/2010/main" val="0"/>
                  </a:ext>
                </a:extLst>
              </a:blip>
              <a:srcRect l="64733" t="14399" r="11627" b="83529"/>
              <a:stretch/>
            </p:blipFill>
            <p:spPr>
              <a:xfrm>
                <a:off x="8381539" y="6307466"/>
                <a:ext cx="2967324" cy="201056"/>
              </a:xfrm>
              <a:prstGeom prst="rect">
                <a:avLst/>
              </a:prstGeom>
            </p:spPr>
          </p:pic>
          <p:sp>
            <p:nvSpPr>
              <p:cNvPr id="43" name="TextBox 42">
                <a:extLst>
                  <a:ext uri="{FF2B5EF4-FFF2-40B4-BE49-F238E27FC236}">
                    <a16:creationId xmlns:a16="http://schemas.microsoft.com/office/drawing/2014/main" id="{1F131520-E9DF-A4F4-6279-7A98A00A46F5}"/>
                  </a:ext>
                </a:extLst>
              </p:cNvPr>
              <p:cNvSpPr txBox="1"/>
              <p:nvPr/>
            </p:nvSpPr>
            <p:spPr>
              <a:xfrm>
                <a:off x="8352645" y="6025120"/>
                <a:ext cx="202020"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0</a:t>
                </a:r>
              </a:p>
            </p:txBody>
          </p:sp>
          <p:sp>
            <p:nvSpPr>
              <p:cNvPr id="44" name="TextBox 43">
                <a:extLst>
                  <a:ext uri="{FF2B5EF4-FFF2-40B4-BE49-F238E27FC236}">
                    <a16:creationId xmlns:a16="http://schemas.microsoft.com/office/drawing/2014/main" id="{EFD6A2D0-4ED2-BC7F-DE13-6C163EA0C7C5}"/>
                  </a:ext>
                </a:extLst>
              </p:cNvPr>
              <p:cNvSpPr txBox="1"/>
              <p:nvPr/>
            </p:nvSpPr>
            <p:spPr>
              <a:xfrm>
                <a:off x="9613413" y="6025120"/>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10</a:t>
                </a:r>
              </a:p>
            </p:txBody>
          </p:sp>
          <p:sp>
            <p:nvSpPr>
              <p:cNvPr id="45" name="TextBox 44">
                <a:extLst>
                  <a:ext uri="{FF2B5EF4-FFF2-40B4-BE49-F238E27FC236}">
                    <a16:creationId xmlns:a16="http://schemas.microsoft.com/office/drawing/2014/main" id="{F112C4FB-1755-97CB-7DB7-644F2A4F13F9}"/>
                  </a:ext>
                </a:extLst>
              </p:cNvPr>
              <p:cNvSpPr txBox="1"/>
              <p:nvPr/>
            </p:nvSpPr>
            <p:spPr>
              <a:xfrm>
                <a:off x="11080237" y="6027328"/>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20</a:t>
                </a:r>
              </a:p>
            </p:txBody>
          </p:sp>
          <p:sp>
            <p:nvSpPr>
              <p:cNvPr id="46" name="TextBox 45">
                <a:extLst>
                  <a:ext uri="{FF2B5EF4-FFF2-40B4-BE49-F238E27FC236}">
                    <a16:creationId xmlns:a16="http://schemas.microsoft.com/office/drawing/2014/main" id="{156B09ED-0D11-584C-1D48-B43097C43AB4}"/>
                  </a:ext>
                </a:extLst>
              </p:cNvPr>
              <p:cNvSpPr txBox="1"/>
              <p:nvPr/>
            </p:nvSpPr>
            <p:spPr>
              <a:xfrm>
                <a:off x="11267288" y="6224224"/>
                <a:ext cx="75469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miles</a:t>
                </a:r>
              </a:p>
            </p:txBody>
          </p:sp>
        </p:grpSp>
      </p:grpSp>
      <p:pic>
        <p:nvPicPr>
          <p:cNvPr id="2" name="Picture 1" descr="A map of a city&#10;&#10;Description automatically generated">
            <a:extLst>
              <a:ext uri="{FF2B5EF4-FFF2-40B4-BE49-F238E27FC236}">
                <a16:creationId xmlns:a16="http://schemas.microsoft.com/office/drawing/2014/main" id="{9390FFAC-91F3-AE2C-65B7-722D643D3A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121" t="3909" r="44703" b="83846"/>
          <a:stretch/>
        </p:blipFill>
        <p:spPr>
          <a:xfrm>
            <a:off x="99431" y="950940"/>
            <a:ext cx="865134" cy="1140530"/>
          </a:xfrm>
          <a:prstGeom prst="rect">
            <a:avLst/>
          </a:prstGeom>
        </p:spPr>
      </p:pic>
      <p:sp>
        <p:nvSpPr>
          <p:cNvPr id="6" name="TextBox 5">
            <a:extLst>
              <a:ext uri="{FF2B5EF4-FFF2-40B4-BE49-F238E27FC236}">
                <a16:creationId xmlns:a16="http://schemas.microsoft.com/office/drawing/2014/main" id="{D49B2435-BD63-72DC-1165-E588401AC43F}"/>
              </a:ext>
            </a:extLst>
          </p:cNvPr>
          <p:cNvSpPr txBox="1"/>
          <p:nvPr/>
        </p:nvSpPr>
        <p:spPr>
          <a:xfrm>
            <a:off x="8823183" y="3049575"/>
            <a:ext cx="1852247" cy="369332"/>
          </a:xfrm>
          <a:prstGeom prst="rect">
            <a:avLst/>
          </a:prstGeom>
          <a:noFill/>
        </p:spPr>
        <p:txBody>
          <a:bodyPr wrap="square" lIns="91440" tIns="45720" rIns="91440" bIns="45720" rtlCol="0" anchor="t">
            <a:spAutoFit/>
          </a:bodyPr>
          <a:lstStyle/>
          <a:p>
            <a:pPr algn="ctr"/>
            <a:r>
              <a:rPr lang="en-US" b="1" dirty="0">
                <a:solidFill>
                  <a:schemeClr val="tx1">
                    <a:lumMod val="75000"/>
                    <a:lumOff val="25000"/>
                  </a:schemeClr>
                </a:solidFill>
                <a:latin typeface="Century Gothic"/>
              </a:rPr>
              <a:t>Vulnerability</a:t>
            </a:r>
          </a:p>
        </p:txBody>
      </p:sp>
    </p:spTree>
    <p:extLst>
      <p:ext uri="{BB962C8B-B14F-4D97-AF65-F5344CB8AC3E}">
        <p14:creationId xmlns:p14="http://schemas.microsoft.com/office/powerpoint/2010/main" val="3980555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 name="Group 200">
            <a:extLst>
              <a:ext uri="{FF2B5EF4-FFF2-40B4-BE49-F238E27FC236}">
                <a16:creationId xmlns:a16="http://schemas.microsoft.com/office/drawing/2014/main" id="{A2E28456-65E7-AA10-EA6D-D64405AB8977}"/>
              </a:ext>
            </a:extLst>
          </p:cNvPr>
          <p:cNvGrpSpPr/>
          <p:nvPr/>
        </p:nvGrpSpPr>
        <p:grpSpPr>
          <a:xfrm>
            <a:off x="108979" y="810647"/>
            <a:ext cx="11694230" cy="5807878"/>
            <a:chOff x="108979" y="810647"/>
            <a:chExt cx="11694230" cy="5807878"/>
          </a:xfrm>
        </p:grpSpPr>
        <p:pic>
          <p:nvPicPr>
            <p:cNvPr id="202" name="Picture 201" descr="A map of the european union&#10;&#10;Description automatically generated">
              <a:extLst>
                <a:ext uri="{FF2B5EF4-FFF2-40B4-BE49-F238E27FC236}">
                  <a16:creationId xmlns:a16="http://schemas.microsoft.com/office/drawing/2014/main" id="{53C22F0E-7ACC-9741-356C-A8C3D8BD3BCC}"/>
                </a:ext>
              </a:extLst>
            </p:cNvPr>
            <p:cNvPicPr>
              <a:picLocks noChangeAspect="1"/>
            </p:cNvPicPr>
            <p:nvPr/>
          </p:nvPicPr>
          <p:blipFill rotWithShape="1">
            <a:blip r:embed="rId3">
              <a:extLst>
                <a:ext uri="{28A0092B-C50C-407E-A947-70E740481C1C}">
                  <a14:useLocalDpi xmlns:a14="http://schemas.microsoft.com/office/drawing/2010/main" val="0"/>
                </a:ext>
              </a:extLst>
            </a:blip>
            <a:srcRect l="22843" t="27639" r="14208" b="16991"/>
            <a:stretch/>
          </p:blipFill>
          <p:spPr>
            <a:xfrm>
              <a:off x="108979" y="810647"/>
              <a:ext cx="8421624" cy="5723866"/>
            </a:xfrm>
            <a:prstGeom prst="rect">
              <a:avLst/>
            </a:prstGeom>
          </p:spPr>
        </p:pic>
        <p:grpSp>
          <p:nvGrpSpPr>
            <p:cNvPr id="203" name="Group 202">
              <a:extLst>
                <a:ext uri="{FF2B5EF4-FFF2-40B4-BE49-F238E27FC236}">
                  <a16:creationId xmlns:a16="http://schemas.microsoft.com/office/drawing/2014/main" id="{30D21BE0-80CE-44B3-B3AD-098828B9F696}"/>
                </a:ext>
              </a:extLst>
            </p:cNvPr>
            <p:cNvGrpSpPr>
              <a:grpSpLocks noChangeAspect="1"/>
            </p:cNvGrpSpPr>
            <p:nvPr/>
          </p:nvGrpSpPr>
          <p:grpSpPr>
            <a:xfrm>
              <a:off x="8511368" y="2119498"/>
              <a:ext cx="3291841" cy="3989560"/>
              <a:chOff x="0" y="3244595"/>
              <a:chExt cx="3071887" cy="3722989"/>
            </a:xfrm>
          </p:grpSpPr>
          <p:sp>
            <p:nvSpPr>
              <p:cNvPr id="210" name="TextBox 209">
                <a:extLst>
                  <a:ext uri="{FF2B5EF4-FFF2-40B4-BE49-F238E27FC236}">
                    <a16:creationId xmlns:a16="http://schemas.microsoft.com/office/drawing/2014/main" id="{A25C1DDB-F082-E158-D925-751DCCB33115}"/>
                  </a:ext>
                </a:extLst>
              </p:cNvPr>
              <p:cNvSpPr txBox="1"/>
              <p:nvPr/>
            </p:nvSpPr>
            <p:spPr>
              <a:xfrm>
                <a:off x="0" y="3244595"/>
                <a:ext cx="2256777" cy="646331"/>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Land Surface Temperature</a:t>
                </a:r>
              </a:p>
            </p:txBody>
          </p:sp>
          <p:grpSp>
            <p:nvGrpSpPr>
              <p:cNvPr id="211" name="Group 210">
                <a:extLst>
                  <a:ext uri="{FF2B5EF4-FFF2-40B4-BE49-F238E27FC236}">
                    <a16:creationId xmlns:a16="http://schemas.microsoft.com/office/drawing/2014/main" id="{126BEA17-FB7A-8289-52CC-295A27506EBA}"/>
                  </a:ext>
                </a:extLst>
              </p:cNvPr>
              <p:cNvGrpSpPr/>
              <p:nvPr/>
            </p:nvGrpSpPr>
            <p:grpSpPr>
              <a:xfrm>
                <a:off x="1954562" y="3407546"/>
                <a:ext cx="1117324" cy="276240"/>
                <a:chOff x="1993633" y="5466526"/>
                <a:chExt cx="1405378" cy="473892"/>
              </a:xfrm>
            </p:grpSpPr>
            <p:sp>
              <p:nvSpPr>
                <p:cNvPr id="233" name="Rectangle 232">
                  <a:extLst>
                    <a:ext uri="{FF2B5EF4-FFF2-40B4-BE49-F238E27FC236}">
                      <a16:creationId xmlns:a16="http://schemas.microsoft.com/office/drawing/2014/main" id="{51638E36-276D-C616-3DBA-83370CD56C6D}"/>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4" name="Rectangle 233">
                  <a:extLst>
                    <a:ext uri="{FF2B5EF4-FFF2-40B4-BE49-F238E27FC236}">
                      <a16:creationId xmlns:a16="http://schemas.microsoft.com/office/drawing/2014/main" id="{4A5975A9-1B3A-A9C4-C04B-74D28C12BD80}"/>
                    </a:ext>
                  </a:extLst>
                </p:cNvPr>
                <p:cNvSpPr/>
                <p:nvPr/>
              </p:nvSpPr>
              <p:spPr>
                <a:xfrm>
                  <a:off x="2465289" y="5466528"/>
                  <a:ext cx="468765" cy="473890"/>
                </a:xfrm>
                <a:prstGeom prst="rect">
                  <a:avLst/>
                </a:prstGeom>
                <a:solidFill>
                  <a:srgbClr val="DBA5AD"/>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5" name="Rectangle 234">
                  <a:extLst>
                    <a:ext uri="{FF2B5EF4-FFF2-40B4-BE49-F238E27FC236}">
                      <a16:creationId xmlns:a16="http://schemas.microsoft.com/office/drawing/2014/main" id="{4905F620-199A-3467-8242-F5FCAAE3EE84}"/>
                    </a:ext>
                  </a:extLst>
                </p:cNvPr>
                <p:cNvSpPr/>
                <p:nvPr/>
              </p:nvSpPr>
              <p:spPr>
                <a:xfrm>
                  <a:off x="2930246" y="5466526"/>
                  <a:ext cx="468765" cy="473890"/>
                </a:xfrm>
                <a:prstGeom prst="rect">
                  <a:avLst/>
                </a:prstGeom>
                <a:solidFill>
                  <a:srgbClr val="C9575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sp>
            <p:nvSpPr>
              <p:cNvPr id="212" name="TextBox 211">
                <a:extLst>
                  <a:ext uri="{FF2B5EF4-FFF2-40B4-BE49-F238E27FC236}">
                    <a16:creationId xmlns:a16="http://schemas.microsoft.com/office/drawing/2014/main" id="{571181C8-6513-D975-FDA6-65059AB81789}"/>
                  </a:ext>
                </a:extLst>
              </p:cNvPr>
              <p:cNvSpPr txBox="1"/>
              <p:nvPr/>
            </p:nvSpPr>
            <p:spPr>
              <a:xfrm>
                <a:off x="290980" y="4112527"/>
                <a:ext cx="1728484" cy="344654"/>
              </a:xfrm>
              <a:prstGeom prst="rect">
                <a:avLst/>
              </a:prstGeom>
              <a:noFill/>
            </p:spPr>
            <p:txBody>
              <a:bodyPr wrap="square" lIns="91440" tIns="45720" rIns="91440" bIns="45720" rtlCol="0" anchor="t">
                <a:spAutoFit/>
              </a:bodyPr>
              <a:lstStyle/>
              <a:p>
                <a:pPr algn="ctr"/>
                <a:r>
                  <a:rPr lang="en-US" b="1" dirty="0">
                    <a:solidFill>
                      <a:schemeClr val="tx1">
                        <a:lumMod val="75000"/>
                        <a:lumOff val="25000"/>
                      </a:schemeClr>
                    </a:solidFill>
                    <a:latin typeface="Century Gothic"/>
                  </a:rPr>
                  <a:t>Vulnerability</a:t>
                </a:r>
              </a:p>
            </p:txBody>
          </p:sp>
          <p:grpSp>
            <p:nvGrpSpPr>
              <p:cNvPr id="213" name="Group 212">
                <a:extLst>
                  <a:ext uri="{FF2B5EF4-FFF2-40B4-BE49-F238E27FC236}">
                    <a16:creationId xmlns:a16="http://schemas.microsoft.com/office/drawing/2014/main" id="{CBB187E1-6CF0-5225-3392-84F91B0ABBE1}"/>
                  </a:ext>
                </a:extLst>
              </p:cNvPr>
              <p:cNvGrpSpPr/>
              <p:nvPr/>
            </p:nvGrpSpPr>
            <p:grpSpPr>
              <a:xfrm rot="5400000">
                <a:off x="2375296" y="3727341"/>
                <a:ext cx="275858" cy="1117324"/>
                <a:chOff x="1993633" y="4518741"/>
                <a:chExt cx="469618" cy="1421675"/>
              </a:xfrm>
            </p:grpSpPr>
            <p:sp>
              <p:nvSpPr>
                <p:cNvPr id="229" name="Rectangle 228">
                  <a:extLst>
                    <a:ext uri="{FF2B5EF4-FFF2-40B4-BE49-F238E27FC236}">
                      <a16:creationId xmlns:a16="http://schemas.microsoft.com/office/drawing/2014/main" id="{4523F1D2-EAD5-FECD-FDD9-7A21C1FD9BA8}"/>
                    </a:ext>
                  </a:extLst>
                </p:cNvPr>
                <p:cNvSpPr/>
                <p:nvPr/>
              </p:nvSpPr>
              <p:spPr>
                <a:xfrm>
                  <a:off x="1994486" y="4518741"/>
                  <a:ext cx="468765" cy="473890"/>
                </a:xfrm>
                <a:prstGeom prst="rect">
                  <a:avLst/>
                </a:prstGeom>
                <a:solidFill>
                  <a:srgbClr val="5DA5D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0" name="Rectangle 229">
                  <a:extLst>
                    <a:ext uri="{FF2B5EF4-FFF2-40B4-BE49-F238E27FC236}">
                      <a16:creationId xmlns:a16="http://schemas.microsoft.com/office/drawing/2014/main" id="{1A9C52C6-4ABA-ACAC-B0DC-ED5C8F7BCAAC}"/>
                    </a:ext>
                  </a:extLst>
                </p:cNvPr>
                <p:cNvSpPr/>
                <p:nvPr/>
              </p:nvSpPr>
              <p:spPr>
                <a:xfrm>
                  <a:off x="1994484" y="4996995"/>
                  <a:ext cx="468766" cy="473889"/>
                </a:xfrm>
                <a:prstGeom prst="rect">
                  <a:avLst/>
                </a:prstGeom>
                <a:solidFill>
                  <a:srgbClr val="A5C6E5"/>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1" name="Rectangle 230">
                  <a:extLst>
                    <a:ext uri="{FF2B5EF4-FFF2-40B4-BE49-F238E27FC236}">
                      <a16:creationId xmlns:a16="http://schemas.microsoft.com/office/drawing/2014/main" id="{5A28B286-3540-BB7C-A211-74AD584F10CA}"/>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214" name="Group 213">
                <a:extLst>
                  <a:ext uri="{FF2B5EF4-FFF2-40B4-BE49-F238E27FC236}">
                    <a16:creationId xmlns:a16="http://schemas.microsoft.com/office/drawing/2014/main" id="{363CED9B-DB8E-40B1-1E6E-4C3864EE8042}"/>
                  </a:ext>
                </a:extLst>
              </p:cNvPr>
              <p:cNvGrpSpPr/>
              <p:nvPr/>
            </p:nvGrpSpPr>
            <p:grpSpPr>
              <a:xfrm>
                <a:off x="869903" y="4887046"/>
                <a:ext cx="1896651" cy="2080538"/>
                <a:chOff x="2912493" y="4562138"/>
                <a:chExt cx="1962462" cy="2196471"/>
              </a:xfrm>
            </p:grpSpPr>
            <p:grpSp>
              <p:nvGrpSpPr>
                <p:cNvPr id="215" name="Group 214">
                  <a:extLst>
                    <a:ext uri="{FF2B5EF4-FFF2-40B4-BE49-F238E27FC236}">
                      <a16:creationId xmlns:a16="http://schemas.microsoft.com/office/drawing/2014/main" id="{1EEFA351-EB58-6ACC-DB1E-F34F0838D2F7}"/>
                    </a:ext>
                  </a:extLst>
                </p:cNvPr>
                <p:cNvGrpSpPr/>
                <p:nvPr/>
              </p:nvGrpSpPr>
              <p:grpSpPr>
                <a:xfrm>
                  <a:off x="3284564" y="4652375"/>
                  <a:ext cx="1405379" cy="1421677"/>
                  <a:chOff x="1993633" y="4518741"/>
                  <a:chExt cx="1405379" cy="1421677"/>
                </a:xfrm>
              </p:grpSpPr>
              <p:sp>
                <p:nvSpPr>
                  <p:cNvPr id="220" name="Rectangle 219">
                    <a:extLst>
                      <a:ext uri="{FF2B5EF4-FFF2-40B4-BE49-F238E27FC236}">
                        <a16:creationId xmlns:a16="http://schemas.microsoft.com/office/drawing/2014/main" id="{83F96A94-9DEA-9ECD-F233-3D1B8495FE21}"/>
                      </a:ext>
                    </a:extLst>
                  </p:cNvPr>
                  <p:cNvSpPr/>
                  <p:nvPr/>
                </p:nvSpPr>
                <p:spPr>
                  <a:xfrm>
                    <a:off x="2465291" y="4518763"/>
                    <a:ext cx="468765" cy="473890"/>
                  </a:xfrm>
                  <a:prstGeom prst="rect">
                    <a:avLst/>
                  </a:prstGeom>
                  <a:solidFill>
                    <a:srgbClr val="624C8A"/>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1" name="Rectangle 220">
                    <a:extLst>
                      <a:ext uri="{FF2B5EF4-FFF2-40B4-BE49-F238E27FC236}">
                        <a16:creationId xmlns:a16="http://schemas.microsoft.com/office/drawing/2014/main" id="{67F6CC1F-6BA5-776A-134C-13AAF112A1B4}"/>
                      </a:ext>
                    </a:extLst>
                  </p:cNvPr>
                  <p:cNvSpPr/>
                  <p:nvPr/>
                </p:nvSpPr>
                <p:spPr>
                  <a:xfrm>
                    <a:off x="2930247" y="4518741"/>
                    <a:ext cx="468765" cy="473890"/>
                  </a:xfrm>
                  <a:prstGeom prst="rect">
                    <a:avLst/>
                  </a:prstGeom>
                  <a:solidFill>
                    <a:srgbClr val="61107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2" name="Rectangle 221">
                    <a:extLst>
                      <a:ext uri="{FF2B5EF4-FFF2-40B4-BE49-F238E27FC236}">
                        <a16:creationId xmlns:a16="http://schemas.microsoft.com/office/drawing/2014/main" id="{61FFEAC1-234B-3E13-2775-17AB48816C13}"/>
                      </a:ext>
                    </a:extLst>
                  </p:cNvPr>
                  <p:cNvSpPr/>
                  <p:nvPr/>
                </p:nvSpPr>
                <p:spPr>
                  <a:xfrm>
                    <a:off x="2464539" y="4992628"/>
                    <a:ext cx="468765" cy="473890"/>
                  </a:xfrm>
                  <a:prstGeom prst="rect">
                    <a:avLst/>
                  </a:prstGeom>
                  <a:solidFill>
                    <a:srgbClr val="9D789A"/>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3" name="Rectangle 222">
                    <a:extLst>
                      <a:ext uri="{FF2B5EF4-FFF2-40B4-BE49-F238E27FC236}">
                        <a16:creationId xmlns:a16="http://schemas.microsoft.com/office/drawing/2014/main" id="{2069EF86-6931-F72F-B959-6530E3918C6A}"/>
                      </a:ext>
                    </a:extLst>
                  </p:cNvPr>
                  <p:cNvSpPr/>
                  <p:nvPr/>
                </p:nvSpPr>
                <p:spPr>
                  <a:xfrm>
                    <a:off x="2930246" y="4992605"/>
                    <a:ext cx="468765" cy="473890"/>
                  </a:xfrm>
                  <a:prstGeom prst="rect">
                    <a:avLst/>
                  </a:prstGeom>
                  <a:solidFill>
                    <a:srgbClr val="96356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4" name="Rectangle 223">
                    <a:extLst>
                      <a:ext uri="{FF2B5EF4-FFF2-40B4-BE49-F238E27FC236}">
                        <a16:creationId xmlns:a16="http://schemas.microsoft.com/office/drawing/2014/main" id="{4DA86810-0CBB-084C-A2C0-E9E3F01BBF9B}"/>
                      </a:ext>
                    </a:extLst>
                  </p:cNvPr>
                  <p:cNvSpPr/>
                  <p:nvPr/>
                </p:nvSpPr>
                <p:spPr>
                  <a:xfrm>
                    <a:off x="1994486" y="4518741"/>
                    <a:ext cx="468765" cy="473890"/>
                  </a:xfrm>
                  <a:prstGeom prst="rect">
                    <a:avLst/>
                  </a:prstGeom>
                  <a:solidFill>
                    <a:srgbClr val="5DA5D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5" name="Rectangle 224">
                    <a:extLst>
                      <a:ext uri="{FF2B5EF4-FFF2-40B4-BE49-F238E27FC236}">
                        <a16:creationId xmlns:a16="http://schemas.microsoft.com/office/drawing/2014/main" id="{A62E1A50-B99D-2CC1-10F6-4DA8AEECCEA1}"/>
                      </a:ext>
                    </a:extLst>
                  </p:cNvPr>
                  <p:cNvSpPr/>
                  <p:nvPr/>
                </p:nvSpPr>
                <p:spPr>
                  <a:xfrm>
                    <a:off x="1995130" y="4992650"/>
                    <a:ext cx="468765" cy="473890"/>
                  </a:xfrm>
                  <a:prstGeom prst="rect">
                    <a:avLst/>
                  </a:prstGeom>
                  <a:solidFill>
                    <a:srgbClr val="A5C6E5"/>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6" name="Rectangle 225">
                    <a:extLst>
                      <a:ext uri="{FF2B5EF4-FFF2-40B4-BE49-F238E27FC236}">
                        <a16:creationId xmlns:a16="http://schemas.microsoft.com/office/drawing/2014/main" id="{FF68D9C0-89BA-0716-E861-3C7745C8A85C}"/>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7" name="Rectangle 226">
                    <a:extLst>
                      <a:ext uri="{FF2B5EF4-FFF2-40B4-BE49-F238E27FC236}">
                        <a16:creationId xmlns:a16="http://schemas.microsoft.com/office/drawing/2014/main" id="{6FBC87A8-D6A9-F0F2-1EB8-F5CF3B2E4C7F}"/>
                      </a:ext>
                    </a:extLst>
                  </p:cNvPr>
                  <p:cNvSpPr/>
                  <p:nvPr/>
                </p:nvSpPr>
                <p:spPr>
                  <a:xfrm>
                    <a:off x="2465289" y="5466528"/>
                    <a:ext cx="468765" cy="473890"/>
                  </a:xfrm>
                  <a:prstGeom prst="rect">
                    <a:avLst/>
                  </a:prstGeom>
                  <a:solidFill>
                    <a:srgbClr val="DBA5AD"/>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8" name="Rectangle 227">
                    <a:extLst>
                      <a:ext uri="{FF2B5EF4-FFF2-40B4-BE49-F238E27FC236}">
                        <a16:creationId xmlns:a16="http://schemas.microsoft.com/office/drawing/2014/main" id="{AF19392F-A30F-D086-1AA3-4BD1339469C7}"/>
                      </a:ext>
                    </a:extLst>
                  </p:cNvPr>
                  <p:cNvSpPr/>
                  <p:nvPr/>
                </p:nvSpPr>
                <p:spPr>
                  <a:xfrm>
                    <a:off x="2930246" y="5466526"/>
                    <a:ext cx="468765" cy="473890"/>
                  </a:xfrm>
                  <a:prstGeom prst="rect">
                    <a:avLst/>
                  </a:prstGeom>
                  <a:solidFill>
                    <a:srgbClr val="C9575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16" name="TextBox 215">
                  <a:extLst>
                    <a:ext uri="{FF2B5EF4-FFF2-40B4-BE49-F238E27FC236}">
                      <a16:creationId xmlns:a16="http://schemas.microsoft.com/office/drawing/2014/main" id="{B7E5E4E3-3DA6-2349-4F26-48E6F26F459E}"/>
                    </a:ext>
                  </a:extLst>
                </p:cNvPr>
                <p:cNvSpPr txBox="1"/>
                <p:nvPr/>
              </p:nvSpPr>
              <p:spPr>
                <a:xfrm>
                  <a:off x="3137892" y="6076264"/>
                  <a:ext cx="701313" cy="389912"/>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Low</a:t>
                  </a:r>
                </a:p>
              </p:txBody>
            </p:sp>
            <p:sp>
              <p:nvSpPr>
                <p:cNvPr id="217" name="TextBox 216">
                  <a:extLst>
                    <a:ext uri="{FF2B5EF4-FFF2-40B4-BE49-F238E27FC236}">
                      <a16:creationId xmlns:a16="http://schemas.microsoft.com/office/drawing/2014/main" id="{315C9D2C-FB07-5594-99F5-BE469C01FF65}"/>
                    </a:ext>
                  </a:extLst>
                </p:cNvPr>
                <p:cNvSpPr txBox="1"/>
                <p:nvPr/>
              </p:nvSpPr>
              <p:spPr>
                <a:xfrm rot="16200000">
                  <a:off x="2752910" y="5703811"/>
                  <a:ext cx="701313" cy="382147"/>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Low</a:t>
                  </a:r>
                </a:p>
              </p:txBody>
            </p:sp>
            <p:sp>
              <p:nvSpPr>
                <p:cNvPr id="218" name="TextBox 217">
                  <a:extLst>
                    <a:ext uri="{FF2B5EF4-FFF2-40B4-BE49-F238E27FC236}">
                      <a16:creationId xmlns:a16="http://schemas.microsoft.com/office/drawing/2014/main" id="{57BA5816-FE23-660A-6B78-A503EBDEB60C}"/>
                    </a:ext>
                  </a:extLst>
                </p:cNvPr>
                <p:cNvSpPr txBox="1"/>
                <p:nvPr/>
              </p:nvSpPr>
              <p:spPr>
                <a:xfrm>
                  <a:off x="4173642" y="6076263"/>
                  <a:ext cx="701313" cy="682346"/>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High</a:t>
                  </a:r>
                </a:p>
              </p:txBody>
            </p:sp>
            <p:sp>
              <p:nvSpPr>
                <p:cNvPr id="219" name="TextBox 218">
                  <a:extLst>
                    <a:ext uri="{FF2B5EF4-FFF2-40B4-BE49-F238E27FC236}">
                      <a16:creationId xmlns:a16="http://schemas.microsoft.com/office/drawing/2014/main" id="{700F2DBF-36CB-0E5F-20B8-372629537011}"/>
                    </a:ext>
                  </a:extLst>
                </p:cNvPr>
                <p:cNvSpPr txBox="1"/>
                <p:nvPr/>
              </p:nvSpPr>
              <p:spPr>
                <a:xfrm rot="16200000">
                  <a:off x="2896215" y="4578416"/>
                  <a:ext cx="701313" cy="668757"/>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High</a:t>
                  </a:r>
                </a:p>
              </p:txBody>
            </p:sp>
          </p:grpSp>
        </p:grpSp>
        <p:grpSp>
          <p:nvGrpSpPr>
            <p:cNvPr id="204" name="Group 203">
              <a:extLst>
                <a:ext uri="{FF2B5EF4-FFF2-40B4-BE49-F238E27FC236}">
                  <a16:creationId xmlns:a16="http://schemas.microsoft.com/office/drawing/2014/main" id="{EAA19FC1-BFE7-9812-F13B-FDB189788A45}"/>
                </a:ext>
              </a:extLst>
            </p:cNvPr>
            <p:cNvGrpSpPr>
              <a:grpSpLocks noChangeAspect="1"/>
            </p:cNvGrpSpPr>
            <p:nvPr/>
          </p:nvGrpSpPr>
          <p:grpSpPr>
            <a:xfrm>
              <a:off x="5623484" y="6025065"/>
              <a:ext cx="3884976" cy="593460"/>
              <a:chOff x="8352645" y="6025120"/>
              <a:chExt cx="3669340" cy="560521"/>
            </a:xfrm>
          </p:grpSpPr>
          <p:pic>
            <p:nvPicPr>
              <p:cNvPr id="205" name="Picture 204" descr="A map of a city&#10;&#10;Description automatically generated">
                <a:extLst>
                  <a:ext uri="{FF2B5EF4-FFF2-40B4-BE49-F238E27FC236}">
                    <a16:creationId xmlns:a16="http://schemas.microsoft.com/office/drawing/2014/main" id="{401AA563-2A41-3225-1625-47571259F0C9}"/>
                  </a:ext>
                </a:extLst>
              </p:cNvPr>
              <p:cNvPicPr>
                <a:picLocks noChangeAspect="1"/>
              </p:cNvPicPr>
              <p:nvPr/>
            </p:nvPicPr>
            <p:blipFill rotWithShape="1">
              <a:blip r:embed="rId4">
                <a:extLst>
                  <a:ext uri="{28A0092B-C50C-407E-A947-70E740481C1C}">
                    <a14:useLocalDpi xmlns:a14="http://schemas.microsoft.com/office/drawing/2010/main" val="0"/>
                  </a:ext>
                </a:extLst>
              </a:blip>
              <a:srcRect l="64733" t="14399" r="11627" b="83529"/>
              <a:stretch/>
            </p:blipFill>
            <p:spPr>
              <a:xfrm>
                <a:off x="8381539" y="6307466"/>
                <a:ext cx="2967324" cy="201056"/>
              </a:xfrm>
              <a:prstGeom prst="rect">
                <a:avLst/>
              </a:prstGeom>
            </p:spPr>
          </p:pic>
          <p:sp>
            <p:nvSpPr>
              <p:cNvPr id="206" name="TextBox 205">
                <a:extLst>
                  <a:ext uri="{FF2B5EF4-FFF2-40B4-BE49-F238E27FC236}">
                    <a16:creationId xmlns:a16="http://schemas.microsoft.com/office/drawing/2014/main" id="{85F4C023-2B06-CB20-6B4E-51C8D4A9E522}"/>
                  </a:ext>
                </a:extLst>
              </p:cNvPr>
              <p:cNvSpPr txBox="1"/>
              <p:nvPr/>
            </p:nvSpPr>
            <p:spPr>
              <a:xfrm>
                <a:off x="8352645" y="6025120"/>
                <a:ext cx="202020"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0</a:t>
                </a:r>
              </a:p>
            </p:txBody>
          </p:sp>
          <p:sp>
            <p:nvSpPr>
              <p:cNvPr id="207" name="TextBox 206">
                <a:extLst>
                  <a:ext uri="{FF2B5EF4-FFF2-40B4-BE49-F238E27FC236}">
                    <a16:creationId xmlns:a16="http://schemas.microsoft.com/office/drawing/2014/main" id="{8CCBCDC2-6EB0-F676-76AA-FD344B935F60}"/>
                  </a:ext>
                </a:extLst>
              </p:cNvPr>
              <p:cNvSpPr txBox="1"/>
              <p:nvPr/>
            </p:nvSpPr>
            <p:spPr>
              <a:xfrm>
                <a:off x="9613413" y="6025120"/>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10</a:t>
                </a:r>
              </a:p>
            </p:txBody>
          </p:sp>
          <p:sp>
            <p:nvSpPr>
              <p:cNvPr id="208" name="TextBox 207">
                <a:extLst>
                  <a:ext uri="{FF2B5EF4-FFF2-40B4-BE49-F238E27FC236}">
                    <a16:creationId xmlns:a16="http://schemas.microsoft.com/office/drawing/2014/main" id="{52075984-A5BD-31AF-0400-6E8F3630AF8C}"/>
                  </a:ext>
                </a:extLst>
              </p:cNvPr>
              <p:cNvSpPr txBox="1"/>
              <p:nvPr/>
            </p:nvSpPr>
            <p:spPr>
              <a:xfrm>
                <a:off x="11080237" y="6027328"/>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20</a:t>
                </a:r>
              </a:p>
            </p:txBody>
          </p:sp>
          <p:sp>
            <p:nvSpPr>
              <p:cNvPr id="209" name="TextBox 208">
                <a:extLst>
                  <a:ext uri="{FF2B5EF4-FFF2-40B4-BE49-F238E27FC236}">
                    <a16:creationId xmlns:a16="http://schemas.microsoft.com/office/drawing/2014/main" id="{F75FCD47-F43B-FA1F-3E6D-10B31F47913B}"/>
                  </a:ext>
                </a:extLst>
              </p:cNvPr>
              <p:cNvSpPr txBox="1"/>
              <p:nvPr/>
            </p:nvSpPr>
            <p:spPr>
              <a:xfrm>
                <a:off x="11267288" y="6224224"/>
                <a:ext cx="75469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miles</a:t>
                </a:r>
              </a:p>
            </p:txBody>
          </p:sp>
        </p:grpSp>
      </p:grpSp>
      <p:sp>
        <p:nvSpPr>
          <p:cNvPr id="42" name="TextBox 41">
            <a:extLst>
              <a:ext uri="{FF2B5EF4-FFF2-40B4-BE49-F238E27FC236}">
                <a16:creationId xmlns:a16="http://schemas.microsoft.com/office/drawing/2014/main" id="{11010684-5BBA-3E57-3EB7-5C8C8837DDFB}"/>
              </a:ext>
            </a:extLst>
          </p:cNvPr>
          <p:cNvSpPr txBox="1"/>
          <p:nvPr/>
        </p:nvSpPr>
        <p:spPr>
          <a:xfrm>
            <a:off x="235751" y="3915525"/>
            <a:ext cx="2462583" cy="1938992"/>
          </a:xfrm>
          <a:prstGeom prst="rect">
            <a:avLst/>
          </a:prstGeom>
          <a:solidFill>
            <a:schemeClr val="bg1">
              <a:lumMod val="95000"/>
            </a:schemeClr>
          </a:solidFill>
          <a:ln w="28575">
            <a:solidFill>
              <a:srgbClr val="FFFF00"/>
            </a:solidFill>
          </a:ln>
        </p:spPr>
        <p:txBody>
          <a:bodyPr wrap="square" lIns="91440" tIns="45720" rIns="91440" bIns="45720" rtlCol="0" anchor="t">
            <a:spAutoFit/>
          </a:bodyPr>
          <a:lstStyle/>
          <a:p>
            <a:pPr algn="ctr"/>
            <a:r>
              <a:rPr lang="en-US" sz="2400" b="1" dirty="0">
                <a:solidFill>
                  <a:schemeClr val="tx1">
                    <a:lumMod val="75000"/>
                    <a:lumOff val="25000"/>
                  </a:schemeClr>
                </a:solidFill>
                <a:latin typeface="Century Gothic"/>
              </a:rPr>
              <a:t>Less </a:t>
            </a:r>
            <a:r>
              <a:rPr lang="en-US" sz="2400" dirty="0">
                <a:solidFill>
                  <a:schemeClr val="tx1">
                    <a:lumMod val="75000"/>
                    <a:lumOff val="25000"/>
                  </a:schemeClr>
                </a:solidFill>
                <a:latin typeface="Century Gothic"/>
              </a:rPr>
              <a:t>presence of vulnerability and </a:t>
            </a:r>
            <a:r>
              <a:rPr lang="en-US" sz="2400" b="1" dirty="0">
                <a:solidFill>
                  <a:schemeClr val="tx1">
                    <a:lumMod val="75000"/>
                    <a:lumOff val="25000"/>
                  </a:schemeClr>
                </a:solidFill>
                <a:latin typeface="Century Gothic"/>
              </a:rPr>
              <a:t>lower</a:t>
            </a:r>
            <a:r>
              <a:rPr lang="en-US" sz="2400" dirty="0">
                <a:solidFill>
                  <a:schemeClr val="tx1">
                    <a:lumMod val="75000"/>
                    <a:lumOff val="25000"/>
                  </a:schemeClr>
                </a:solidFill>
                <a:latin typeface="Century Gothic"/>
              </a:rPr>
              <a:t> surface temperatures</a:t>
            </a:r>
            <a:endParaRPr lang="en-US" dirty="0">
              <a:solidFill>
                <a:schemeClr val="tx1">
                  <a:lumMod val="75000"/>
                  <a:lumOff val="25000"/>
                </a:schemeClr>
              </a:solidFill>
              <a:cs typeface="Calibri"/>
            </a:endParaRPr>
          </a:p>
        </p:txBody>
      </p:sp>
      <p:cxnSp>
        <p:nvCxnSpPr>
          <p:cNvPr id="232" name="Straight Connector 231">
            <a:extLst>
              <a:ext uri="{FF2B5EF4-FFF2-40B4-BE49-F238E27FC236}">
                <a16:creationId xmlns:a16="http://schemas.microsoft.com/office/drawing/2014/main" id="{CC3922B8-2BF4-DB0F-86A5-8B169FB7E273}"/>
              </a:ext>
            </a:extLst>
          </p:cNvPr>
          <p:cNvCxnSpPr>
            <a:cxnSpLocks/>
            <a:stCxn id="42" idx="3"/>
          </p:cNvCxnSpPr>
          <p:nvPr/>
        </p:nvCxnSpPr>
        <p:spPr>
          <a:xfrm flipV="1">
            <a:off x="2698334" y="3940826"/>
            <a:ext cx="2480203" cy="944195"/>
          </a:xfrm>
          <a:prstGeom prst="line">
            <a:avLst/>
          </a:prstGeom>
          <a:ln w="38100">
            <a:solidFill>
              <a:srgbClr val="FFFF00"/>
            </a:solidFill>
            <a:headEnd type="none"/>
            <a:tailEnd type="triangle"/>
          </a:ln>
        </p:spPr>
        <p:style>
          <a:lnRef idx="1">
            <a:schemeClr val="dk1"/>
          </a:lnRef>
          <a:fillRef idx="0">
            <a:schemeClr val="dk1"/>
          </a:fillRef>
          <a:effectRef idx="0">
            <a:schemeClr val="dk1"/>
          </a:effectRef>
          <a:fontRef idx="minor">
            <a:schemeClr val="tx1"/>
          </a:fontRef>
        </p:style>
      </p:cxnSp>
      <p:pic>
        <p:nvPicPr>
          <p:cNvPr id="3" name="Picture 2" descr="A map of a city&#10;&#10;Description automatically generated">
            <a:extLst>
              <a:ext uri="{FF2B5EF4-FFF2-40B4-BE49-F238E27FC236}">
                <a16:creationId xmlns:a16="http://schemas.microsoft.com/office/drawing/2014/main" id="{4C8B9A81-CF47-BA13-59B1-19A220A8DE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121" t="3909" r="44703" b="83846"/>
          <a:stretch/>
        </p:blipFill>
        <p:spPr>
          <a:xfrm>
            <a:off x="99431" y="950940"/>
            <a:ext cx="865134" cy="1140530"/>
          </a:xfrm>
          <a:prstGeom prst="rect">
            <a:avLst/>
          </a:prstGeom>
        </p:spPr>
      </p:pic>
      <p:sp>
        <p:nvSpPr>
          <p:cNvPr id="2" name="Title 4">
            <a:extLst>
              <a:ext uri="{FF2B5EF4-FFF2-40B4-BE49-F238E27FC236}">
                <a16:creationId xmlns:a16="http://schemas.microsoft.com/office/drawing/2014/main" id="{EE4F5948-A106-5FB9-862C-2E89009B2F2A}"/>
              </a:ext>
            </a:extLst>
          </p:cNvPr>
          <p:cNvSpPr txBox="1">
            <a:spLocks/>
          </p:cNvSpPr>
          <p:nvPr/>
        </p:nvSpPr>
        <p:spPr>
          <a:xfrm>
            <a:off x="283788" y="282717"/>
            <a:ext cx="12558019" cy="4707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MAPPING FRONTLINE COMMUNITIES</a:t>
            </a:r>
            <a:endParaRPr lang="en-US" sz="5400" dirty="0"/>
          </a:p>
        </p:txBody>
      </p:sp>
    </p:spTree>
    <p:extLst>
      <p:ext uri="{BB962C8B-B14F-4D97-AF65-F5344CB8AC3E}">
        <p14:creationId xmlns:p14="http://schemas.microsoft.com/office/powerpoint/2010/main" val="1605151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 name="Group 200">
            <a:extLst>
              <a:ext uri="{FF2B5EF4-FFF2-40B4-BE49-F238E27FC236}">
                <a16:creationId xmlns:a16="http://schemas.microsoft.com/office/drawing/2014/main" id="{A2E28456-65E7-AA10-EA6D-D64405AB8977}"/>
              </a:ext>
            </a:extLst>
          </p:cNvPr>
          <p:cNvGrpSpPr/>
          <p:nvPr/>
        </p:nvGrpSpPr>
        <p:grpSpPr>
          <a:xfrm>
            <a:off x="108979" y="810647"/>
            <a:ext cx="11694230" cy="5807878"/>
            <a:chOff x="108979" y="810647"/>
            <a:chExt cx="11694230" cy="5807878"/>
          </a:xfrm>
        </p:grpSpPr>
        <p:pic>
          <p:nvPicPr>
            <p:cNvPr id="202" name="Picture 201" descr="A map of the european union&#10;&#10;Description automatically generated">
              <a:extLst>
                <a:ext uri="{FF2B5EF4-FFF2-40B4-BE49-F238E27FC236}">
                  <a16:creationId xmlns:a16="http://schemas.microsoft.com/office/drawing/2014/main" id="{53C22F0E-7ACC-9741-356C-A8C3D8BD3BCC}"/>
                </a:ext>
              </a:extLst>
            </p:cNvPr>
            <p:cNvPicPr>
              <a:picLocks noChangeAspect="1"/>
            </p:cNvPicPr>
            <p:nvPr/>
          </p:nvPicPr>
          <p:blipFill rotWithShape="1">
            <a:blip r:embed="rId3">
              <a:extLst>
                <a:ext uri="{28A0092B-C50C-407E-A947-70E740481C1C}">
                  <a14:useLocalDpi xmlns:a14="http://schemas.microsoft.com/office/drawing/2010/main" val="0"/>
                </a:ext>
              </a:extLst>
            </a:blip>
            <a:srcRect l="22843" t="27639" r="14208" b="16991"/>
            <a:stretch/>
          </p:blipFill>
          <p:spPr>
            <a:xfrm>
              <a:off x="108979" y="810647"/>
              <a:ext cx="8421624" cy="5723866"/>
            </a:xfrm>
            <a:prstGeom prst="rect">
              <a:avLst/>
            </a:prstGeom>
          </p:spPr>
        </p:pic>
        <p:grpSp>
          <p:nvGrpSpPr>
            <p:cNvPr id="203" name="Group 202">
              <a:extLst>
                <a:ext uri="{FF2B5EF4-FFF2-40B4-BE49-F238E27FC236}">
                  <a16:creationId xmlns:a16="http://schemas.microsoft.com/office/drawing/2014/main" id="{30D21BE0-80CE-44B3-B3AD-098828B9F696}"/>
                </a:ext>
              </a:extLst>
            </p:cNvPr>
            <p:cNvGrpSpPr>
              <a:grpSpLocks noChangeAspect="1"/>
            </p:cNvGrpSpPr>
            <p:nvPr/>
          </p:nvGrpSpPr>
          <p:grpSpPr>
            <a:xfrm>
              <a:off x="8511368" y="2119498"/>
              <a:ext cx="3291841" cy="3989560"/>
              <a:chOff x="0" y="3244595"/>
              <a:chExt cx="3071887" cy="3722989"/>
            </a:xfrm>
          </p:grpSpPr>
          <p:sp>
            <p:nvSpPr>
              <p:cNvPr id="210" name="TextBox 209">
                <a:extLst>
                  <a:ext uri="{FF2B5EF4-FFF2-40B4-BE49-F238E27FC236}">
                    <a16:creationId xmlns:a16="http://schemas.microsoft.com/office/drawing/2014/main" id="{A25C1DDB-F082-E158-D925-751DCCB33115}"/>
                  </a:ext>
                </a:extLst>
              </p:cNvPr>
              <p:cNvSpPr txBox="1"/>
              <p:nvPr/>
            </p:nvSpPr>
            <p:spPr>
              <a:xfrm>
                <a:off x="0" y="3244595"/>
                <a:ext cx="2256777" cy="646331"/>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Land Surface Temperature</a:t>
                </a:r>
              </a:p>
            </p:txBody>
          </p:sp>
          <p:grpSp>
            <p:nvGrpSpPr>
              <p:cNvPr id="211" name="Group 210">
                <a:extLst>
                  <a:ext uri="{FF2B5EF4-FFF2-40B4-BE49-F238E27FC236}">
                    <a16:creationId xmlns:a16="http://schemas.microsoft.com/office/drawing/2014/main" id="{126BEA17-FB7A-8289-52CC-295A27506EBA}"/>
                  </a:ext>
                </a:extLst>
              </p:cNvPr>
              <p:cNvGrpSpPr/>
              <p:nvPr/>
            </p:nvGrpSpPr>
            <p:grpSpPr>
              <a:xfrm>
                <a:off x="1954562" y="3407546"/>
                <a:ext cx="1117324" cy="276240"/>
                <a:chOff x="1993633" y="5466526"/>
                <a:chExt cx="1405378" cy="473892"/>
              </a:xfrm>
            </p:grpSpPr>
            <p:sp>
              <p:nvSpPr>
                <p:cNvPr id="233" name="Rectangle 232">
                  <a:extLst>
                    <a:ext uri="{FF2B5EF4-FFF2-40B4-BE49-F238E27FC236}">
                      <a16:creationId xmlns:a16="http://schemas.microsoft.com/office/drawing/2014/main" id="{51638E36-276D-C616-3DBA-83370CD56C6D}"/>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4" name="Rectangle 233">
                  <a:extLst>
                    <a:ext uri="{FF2B5EF4-FFF2-40B4-BE49-F238E27FC236}">
                      <a16:creationId xmlns:a16="http://schemas.microsoft.com/office/drawing/2014/main" id="{4A5975A9-1B3A-A9C4-C04B-74D28C12BD80}"/>
                    </a:ext>
                  </a:extLst>
                </p:cNvPr>
                <p:cNvSpPr/>
                <p:nvPr/>
              </p:nvSpPr>
              <p:spPr>
                <a:xfrm>
                  <a:off x="2465289" y="5466528"/>
                  <a:ext cx="468765" cy="473890"/>
                </a:xfrm>
                <a:prstGeom prst="rect">
                  <a:avLst/>
                </a:prstGeom>
                <a:solidFill>
                  <a:srgbClr val="DBA5AD"/>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5" name="Rectangle 234">
                  <a:extLst>
                    <a:ext uri="{FF2B5EF4-FFF2-40B4-BE49-F238E27FC236}">
                      <a16:creationId xmlns:a16="http://schemas.microsoft.com/office/drawing/2014/main" id="{4905F620-199A-3467-8242-F5FCAAE3EE84}"/>
                    </a:ext>
                  </a:extLst>
                </p:cNvPr>
                <p:cNvSpPr/>
                <p:nvPr/>
              </p:nvSpPr>
              <p:spPr>
                <a:xfrm>
                  <a:off x="2930246" y="5466526"/>
                  <a:ext cx="468765" cy="473890"/>
                </a:xfrm>
                <a:prstGeom prst="rect">
                  <a:avLst/>
                </a:prstGeom>
                <a:solidFill>
                  <a:srgbClr val="C9575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213" name="Group 212">
                <a:extLst>
                  <a:ext uri="{FF2B5EF4-FFF2-40B4-BE49-F238E27FC236}">
                    <a16:creationId xmlns:a16="http://schemas.microsoft.com/office/drawing/2014/main" id="{CBB187E1-6CF0-5225-3392-84F91B0ABBE1}"/>
                  </a:ext>
                </a:extLst>
              </p:cNvPr>
              <p:cNvGrpSpPr/>
              <p:nvPr/>
            </p:nvGrpSpPr>
            <p:grpSpPr>
              <a:xfrm rot="5400000">
                <a:off x="2375296" y="3727341"/>
                <a:ext cx="275858" cy="1117324"/>
                <a:chOff x="1993633" y="4518741"/>
                <a:chExt cx="469618" cy="1421675"/>
              </a:xfrm>
            </p:grpSpPr>
            <p:sp>
              <p:nvSpPr>
                <p:cNvPr id="229" name="Rectangle 228">
                  <a:extLst>
                    <a:ext uri="{FF2B5EF4-FFF2-40B4-BE49-F238E27FC236}">
                      <a16:creationId xmlns:a16="http://schemas.microsoft.com/office/drawing/2014/main" id="{4523F1D2-EAD5-FECD-FDD9-7A21C1FD9BA8}"/>
                    </a:ext>
                  </a:extLst>
                </p:cNvPr>
                <p:cNvSpPr/>
                <p:nvPr/>
              </p:nvSpPr>
              <p:spPr>
                <a:xfrm>
                  <a:off x="1994486" y="4518741"/>
                  <a:ext cx="468765" cy="473890"/>
                </a:xfrm>
                <a:prstGeom prst="rect">
                  <a:avLst/>
                </a:prstGeom>
                <a:solidFill>
                  <a:srgbClr val="5DA5D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0" name="Rectangle 229">
                  <a:extLst>
                    <a:ext uri="{FF2B5EF4-FFF2-40B4-BE49-F238E27FC236}">
                      <a16:creationId xmlns:a16="http://schemas.microsoft.com/office/drawing/2014/main" id="{1A9C52C6-4ABA-ACAC-B0DC-ED5C8F7BCAAC}"/>
                    </a:ext>
                  </a:extLst>
                </p:cNvPr>
                <p:cNvSpPr/>
                <p:nvPr/>
              </p:nvSpPr>
              <p:spPr>
                <a:xfrm>
                  <a:off x="1994484" y="4996995"/>
                  <a:ext cx="468766" cy="473889"/>
                </a:xfrm>
                <a:prstGeom prst="rect">
                  <a:avLst/>
                </a:prstGeom>
                <a:solidFill>
                  <a:srgbClr val="A5C6E5"/>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1" name="Rectangle 230">
                  <a:extLst>
                    <a:ext uri="{FF2B5EF4-FFF2-40B4-BE49-F238E27FC236}">
                      <a16:creationId xmlns:a16="http://schemas.microsoft.com/office/drawing/2014/main" id="{5A28B286-3540-BB7C-A211-74AD584F10CA}"/>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214" name="Group 213">
                <a:extLst>
                  <a:ext uri="{FF2B5EF4-FFF2-40B4-BE49-F238E27FC236}">
                    <a16:creationId xmlns:a16="http://schemas.microsoft.com/office/drawing/2014/main" id="{363CED9B-DB8E-40B1-1E6E-4C3864EE8042}"/>
                  </a:ext>
                </a:extLst>
              </p:cNvPr>
              <p:cNvGrpSpPr/>
              <p:nvPr/>
            </p:nvGrpSpPr>
            <p:grpSpPr>
              <a:xfrm>
                <a:off x="869903" y="4887046"/>
                <a:ext cx="1896651" cy="2080538"/>
                <a:chOff x="2912493" y="4562138"/>
                <a:chExt cx="1962462" cy="2196471"/>
              </a:xfrm>
            </p:grpSpPr>
            <p:grpSp>
              <p:nvGrpSpPr>
                <p:cNvPr id="215" name="Group 214">
                  <a:extLst>
                    <a:ext uri="{FF2B5EF4-FFF2-40B4-BE49-F238E27FC236}">
                      <a16:creationId xmlns:a16="http://schemas.microsoft.com/office/drawing/2014/main" id="{1EEFA351-EB58-6ACC-DB1E-F34F0838D2F7}"/>
                    </a:ext>
                  </a:extLst>
                </p:cNvPr>
                <p:cNvGrpSpPr/>
                <p:nvPr/>
              </p:nvGrpSpPr>
              <p:grpSpPr>
                <a:xfrm>
                  <a:off x="3284564" y="4652375"/>
                  <a:ext cx="1405379" cy="1421677"/>
                  <a:chOff x="1993633" y="4518741"/>
                  <a:chExt cx="1405379" cy="1421677"/>
                </a:xfrm>
              </p:grpSpPr>
              <p:sp>
                <p:nvSpPr>
                  <p:cNvPr id="220" name="Rectangle 219">
                    <a:extLst>
                      <a:ext uri="{FF2B5EF4-FFF2-40B4-BE49-F238E27FC236}">
                        <a16:creationId xmlns:a16="http://schemas.microsoft.com/office/drawing/2014/main" id="{83F96A94-9DEA-9ECD-F233-3D1B8495FE21}"/>
                      </a:ext>
                    </a:extLst>
                  </p:cNvPr>
                  <p:cNvSpPr/>
                  <p:nvPr/>
                </p:nvSpPr>
                <p:spPr>
                  <a:xfrm>
                    <a:off x="2465291" y="4518763"/>
                    <a:ext cx="468765" cy="473890"/>
                  </a:xfrm>
                  <a:prstGeom prst="rect">
                    <a:avLst/>
                  </a:prstGeom>
                  <a:solidFill>
                    <a:srgbClr val="624C8A"/>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1" name="Rectangle 220">
                    <a:extLst>
                      <a:ext uri="{FF2B5EF4-FFF2-40B4-BE49-F238E27FC236}">
                        <a16:creationId xmlns:a16="http://schemas.microsoft.com/office/drawing/2014/main" id="{67F6CC1F-6BA5-776A-134C-13AAF112A1B4}"/>
                      </a:ext>
                    </a:extLst>
                  </p:cNvPr>
                  <p:cNvSpPr/>
                  <p:nvPr/>
                </p:nvSpPr>
                <p:spPr>
                  <a:xfrm>
                    <a:off x="2930247" y="4518741"/>
                    <a:ext cx="468765" cy="473890"/>
                  </a:xfrm>
                  <a:prstGeom prst="rect">
                    <a:avLst/>
                  </a:prstGeom>
                  <a:solidFill>
                    <a:srgbClr val="61107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2" name="Rectangle 221">
                    <a:extLst>
                      <a:ext uri="{FF2B5EF4-FFF2-40B4-BE49-F238E27FC236}">
                        <a16:creationId xmlns:a16="http://schemas.microsoft.com/office/drawing/2014/main" id="{61FFEAC1-234B-3E13-2775-17AB48816C13}"/>
                      </a:ext>
                    </a:extLst>
                  </p:cNvPr>
                  <p:cNvSpPr/>
                  <p:nvPr/>
                </p:nvSpPr>
                <p:spPr>
                  <a:xfrm>
                    <a:off x="2464539" y="4992628"/>
                    <a:ext cx="468765" cy="473890"/>
                  </a:xfrm>
                  <a:prstGeom prst="rect">
                    <a:avLst/>
                  </a:prstGeom>
                  <a:solidFill>
                    <a:srgbClr val="9D789A"/>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3" name="Rectangle 222">
                    <a:extLst>
                      <a:ext uri="{FF2B5EF4-FFF2-40B4-BE49-F238E27FC236}">
                        <a16:creationId xmlns:a16="http://schemas.microsoft.com/office/drawing/2014/main" id="{2069EF86-6931-F72F-B959-6530E3918C6A}"/>
                      </a:ext>
                    </a:extLst>
                  </p:cNvPr>
                  <p:cNvSpPr/>
                  <p:nvPr/>
                </p:nvSpPr>
                <p:spPr>
                  <a:xfrm>
                    <a:off x="2930246" y="4992605"/>
                    <a:ext cx="468765" cy="473890"/>
                  </a:xfrm>
                  <a:prstGeom prst="rect">
                    <a:avLst/>
                  </a:prstGeom>
                  <a:solidFill>
                    <a:srgbClr val="96356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4" name="Rectangle 223">
                    <a:extLst>
                      <a:ext uri="{FF2B5EF4-FFF2-40B4-BE49-F238E27FC236}">
                        <a16:creationId xmlns:a16="http://schemas.microsoft.com/office/drawing/2014/main" id="{4DA86810-0CBB-084C-A2C0-E9E3F01BBF9B}"/>
                      </a:ext>
                    </a:extLst>
                  </p:cNvPr>
                  <p:cNvSpPr/>
                  <p:nvPr/>
                </p:nvSpPr>
                <p:spPr>
                  <a:xfrm>
                    <a:off x="1994486" y="4518741"/>
                    <a:ext cx="468765" cy="473890"/>
                  </a:xfrm>
                  <a:prstGeom prst="rect">
                    <a:avLst/>
                  </a:prstGeom>
                  <a:solidFill>
                    <a:srgbClr val="5DA5D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5" name="Rectangle 224">
                    <a:extLst>
                      <a:ext uri="{FF2B5EF4-FFF2-40B4-BE49-F238E27FC236}">
                        <a16:creationId xmlns:a16="http://schemas.microsoft.com/office/drawing/2014/main" id="{A62E1A50-B99D-2CC1-10F6-4DA8AEECCEA1}"/>
                      </a:ext>
                    </a:extLst>
                  </p:cNvPr>
                  <p:cNvSpPr/>
                  <p:nvPr/>
                </p:nvSpPr>
                <p:spPr>
                  <a:xfrm>
                    <a:off x="1995130" y="4992650"/>
                    <a:ext cx="468765" cy="473890"/>
                  </a:xfrm>
                  <a:prstGeom prst="rect">
                    <a:avLst/>
                  </a:prstGeom>
                  <a:solidFill>
                    <a:srgbClr val="A5C6E5"/>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6" name="Rectangle 225">
                    <a:extLst>
                      <a:ext uri="{FF2B5EF4-FFF2-40B4-BE49-F238E27FC236}">
                        <a16:creationId xmlns:a16="http://schemas.microsoft.com/office/drawing/2014/main" id="{FF68D9C0-89BA-0716-E861-3C7745C8A85C}"/>
                      </a:ext>
                    </a:extLst>
                  </p:cNvPr>
                  <p:cNvSpPr/>
                  <p:nvPr/>
                </p:nvSpPr>
                <p:spPr>
                  <a:xfrm>
                    <a:off x="1993633" y="5466526"/>
                    <a:ext cx="468766" cy="473890"/>
                  </a:xfrm>
                  <a:prstGeom prst="rect">
                    <a:avLst/>
                  </a:prstGeom>
                  <a:solidFill>
                    <a:srgbClr val="ECE5F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7" name="Rectangle 226">
                    <a:extLst>
                      <a:ext uri="{FF2B5EF4-FFF2-40B4-BE49-F238E27FC236}">
                        <a16:creationId xmlns:a16="http://schemas.microsoft.com/office/drawing/2014/main" id="{6FBC87A8-D6A9-F0F2-1EB8-F5CF3B2E4C7F}"/>
                      </a:ext>
                    </a:extLst>
                  </p:cNvPr>
                  <p:cNvSpPr/>
                  <p:nvPr/>
                </p:nvSpPr>
                <p:spPr>
                  <a:xfrm>
                    <a:off x="2465289" y="5466528"/>
                    <a:ext cx="468765" cy="473890"/>
                  </a:xfrm>
                  <a:prstGeom prst="rect">
                    <a:avLst/>
                  </a:prstGeom>
                  <a:solidFill>
                    <a:srgbClr val="DBA5AD"/>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8" name="Rectangle 227">
                    <a:extLst>
                      <a:ext uri="{FF2B5EF4-FFF2-40B4-BE49-F238E27FC236}">
                        <a16:creationId xmlns:a16="http://schemas.microsoft.com/office/drawing/2014/main" id="{AF19392F-A30F-D086-1AA3-4BD1339469C7}"/>
                      </a:ext>
                    </a:extLst>
                  </p:cNvPr>
                  <p:cNvSpPr/>
                  <p:nvPr/>
                </p:nvSpPr>
                <p:spPr>
                  <a:xfrm>
                    <a:off x="2930246" y="5466526"/>
                    <a:ext cx="468765" cy="473890"/>
                  </a:xfrm>
                  <a:prstGeom prst="rect">
                    <a:avLst/>
                  </a:prstGeom>
                  <a:solidFill>
                    <a:srgbClr val="C9575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16" name="TextBox 215">
                  <a:extLst>
                    <a:ext uri="{FF2B5EF4-FFF2-40B4-BE49-F238E27FC236}">
                      <a16:creationId xmlns:a16="http://schemas.microsoft.com/office/drawing/2014/main" id="{B7E5E4E3-3DA6-2349-4F26-48E6F26F459E}"/>
                    </a:ext>
                  </a:extLst>
                </p:cNvPr>
                <p:cNvSpPr txBox="1"/>
                <p:nvPr/>
              </p:nvSpPr>
              <p:spPr>
                <a:xfrm>
                  <a:off x="3137892" y="6076264"/>
                  <a:ext cx="701313" cy="389912"/>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Low</a:t>
                  </a:r>
                </a:p>
              </p:txBody>
            </p:sp>
            <p:sp>
              <p:nvSpPr>
                <p:cNvPr id="217" name="TextBox 216">
                  <a:extLst>
                    <a:ext uri="{FF2B5EF4-FFF2-40B4-BE49-F238E27FC236}">
                      <a16:creationId xmlns:a16="http://schemas.microsoft.com/office/drawing/2014/main" id="{315C9D2C-FB07-5594-99F5-BE469C01FF65}"/>
                    </a:ext>
                  </a:extLst>
                </p:cNvPr>
                <p:cNvSpPr txBox="1"/>
                <p:nvPr/>
              </p:nvSpPr>
              <p:spPr>
                <a:xfrm rot="16200000">
                  <a:off x="2752910" y="5703811"/>
                  <a:ext cx="701313" cy="382147"/>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Low</a:t>
                  </a:r>
                </a:p>
              </p:txBody>
            </p:sp>
            <p:sp>
              <p:nvSpPr>
                <p:cNvPr id="218" name="TextBox 217">
                  <a:extLst>
                    <a:ext uri="{FF2B5EF4-FFF2-40B4-BE49-F238E27FC236}">
                      <a16:creationId xmlns:a16="http://schemas.microsoft.com/office/drawing/2014/main" id="{57BA5816-FE23-660A-6B78-A503EBDEB60C}"/>
                    </a:ext>
                  </a:extLst>
                </p:cNvPr>
                <p:cNvSpPr txBox="1"/>
                <p:nvPr/>
              </p:nvSpPr>
              <p:spPr>
                <a:xfrm>
                  <a:off x="4173642" y="6076263"/>
                  <a:ext cx="701313" cy="682346"/>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High</a:t>
                  </a:r>
                </a:p>
              </p:txBody>
            </p:sp>
            <p:sp>
              <p:nvSpPr>
                <p:cNvPr id="219" name="TextBox 218">
                  <a:extLst>
                    <a:ext uri="{FF2B5EF4-FFF2-40B4-BE49-F238E27FC236}">
                      <a16:creationId xmlns:a16="http://schemas.microsoft.com/office/drawing/2014/main" id="{700F2DBF-36CB-0E5F-20B8-372629537011}"/>
                    </a:ext>
                  </a:extLst>
                </p:cNvPr>
                <p:cNvSpPr txBox="1"/>
                <p:nvPr/>
              </p:nvSpPr>
              <p:spPr>
                <a:xfrm rot="16200000">
                  <a:off x="2896215" y="4578416"/>
                  <a:ext cx="701313" cy="668757"/>
                </a:xfrm>
                <a:prstGeom prst="rect">
                  <a:avLst/>
                </a:prstGeom>
                <a:noFill/>
                <a:ln>
                  <a:no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High</a:t>
                  </a:r>
                </a:p>
              </p:txBody>
            </p:sp>
          </p:grpSp>
        </p:grpSp>
        <p:grpSp>
          <p:nvGrpSpPr>
            <p:cNvPr id="204" name="Group 203">
              <a:extLst>
                <a:ext uri="{FF2B5EF4-FFF2-40B4-BE49-F238E27FC236}">
                  <a16:creationId xmlns:a16="http://schemas.microsoft.com/office/drawing/2014/main" id="{EAA19FC1-BFE7-9812-F13B-FDB189788A45}"/>
                </a:ext>
              </a:extLst>
            </p:cNvPr>
            <p:cNvGrpSpPr>
              <a:grpSpLocks noChangeAspect="1"/>
            </p:cNvGrpSpPr>
            <p:nvPr/>
          </p:nvGrpSpPr>
          <p:grpSpPr>
            <a:xfrm>
              <a:off x="5623484" y="6025065"/>
              <a:ext cx="3884976" cy="593460"/>
              <a:chOff x="8352645" y="6025120"/>
              <a:chExt cx="3669340" cy="560521"/>
            </a:xfrm>
          </p:grpSpPr>
          <p:pic>
            <p:nvPicPr>
              <p:cNvPr id="205" name="Picture 204" descr="A map of a city&#10;&#10;Description automatically generated">
                <a:extLst>
                  <a:ext uri="{FF2B5EF4-FFF2-40B4-BE49-F238E27FC236}">
                    <a16:creationId xmlns:a16="http://schemas.microsoft.com/office/drawing/2014/main" id="{401AA563-2A41-3225-1625-47571259F0C9}"/>
                  </a:ext>
                </a:extLst>
              </p:cNvPr>
              <p:cNvPicPr>
                <a:picLocks noChangeAspect="1"/>
              </p:cNvPicPr>
              <p:nvPr/>
            </p:nvPicPr>
            <p:blipFill rotWithShape="1">
              <a:blip r:embed="rId4">
                <a:extLst>
                  <a:ext uri="{28A0092B-C50C-407E-A947-70E740481C1C}">
                    <a14:useLocalDpi xmlns:a14="http://schemas.microsoft.com/office/drawing/2010/main" val="0"/>
                  </a:ext>
                </a:extLst>
              </a:blip>
              <a:srcRect l="64733" t="14399" r="11627" b="83529"/>
              <a:stretch/>
            </p:blipFill>
            <p:spPr>
              <a:xfrm>
                <a:off x="8381539" y="6307466"/>
                <a:ext cx="2967324" cy="201056"/>
              </a:xfrm>
              <a:prstGeom prst="rect">
                <a:avLst/>
              </a:prstGeom>
            </p:spPr>
          </p:pic>
          <p:sp>
            <p:nvSpPr>
              <p:cNvPr id="206" name="TextBox 205">
                <a:extLst>
                  <a:ext uri="{FF2B5EF4-FFF2-40B4-BE49-F238E27FC236}">
                    <a16:creationId xmlns:a16="http://schemas.microsoft.com/office/drawing/2014/main" id="{85F4C023-2B06-CB20-6B4E-51C8D4A9E522}"/>
                  </a:ext>
                </a:extLst>
              </p:cNvPr>
              <p:cNvSpPr txBox="1"/>
              <p:nvPr/>
            </p:nvSpPr>
            <p:spPr>
              <a:xfrm>
                <a:off x="8352645" y="6025120"/>
                <a:ext cx="202020"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0</a:t>
                </a:r>
              </a:p>
            </p:txBody>
          </p:sp>
          <p:sp>
            <p:nvSpPr>
              <p:cNvPr id="207" name="TextBox 206">
                <a:extLst>
                  <a:ext uri="{FF2B5EF4-FFF2-40B4-BE49-F238E27FC236}">
                    <a16:creationId xmlns:a16="http://schemas.microsoft.com/office/drawing/2014/main" id="{8CCBCDC2-6EB0-F676-76AA-FD344B935F60}"/>
                  </a:ext>
                </a:extLst>
              </p:cNvPr>
              <p:cNvSpPr txBox="1"/>
              <p:nvPr/>
            </p:nvSpPr>
            <p:spPr>
              <a:xfrm>
                <a:off x="9613413" y="6025120"/>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10</a:t>
                </a:r>
              </a:p>
            </p:txBody>
          </p:sp>
          <p:sp>
            <p:nvSpPr>
              <p:cNvPr id="208" name="TextBox 207">
                <a:extLst>
                  <a:ext uri="{FF2B5EF4-FFF2-40B4-BE49-F238E27FC236}">
                    <a16:creationId xmlns:a16="http://schemas.microsoft.com/office/drawing/2014/main" id="{52075984-A5BD-31AF-0400-6E8F3630AF8C}"/>
                  </a:ext>
                </a:extLst>
              </p:cNvPr>
              <p:cNvSpPr txBox="1"/>
              <p:nvPr/>
            </p:nvSpPr>
            <p:spPr>
              <a:xfrm>
                <a:off x="11080237" y="6027328"/>
                <a:ext cx="49411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20</a:t>
                </a:r>
              </a:p>
            </p:txBody>
          </p:sp>
          <p:sp>
            <p:nvSpPr>
              <p:cNvPr id="209" name="TextBox 208">
                <a:extLst>
                  <a:ext uri="{FF2B5EF4-FFF2-40B4-BE49-F238E27FC236}">
                    <a16:creationId xmlns:a16="http://schemas.microsoft.com/office/drawing/2014/main" id="{F75FCD47-F43B-FA1F-3E6D-10B31F47913B}"/>
                  </a:ext>
                </a:extLst>
              </p:cNvPr>
              <p:cNvSpPr txBox="1"/>
              <p:nvPr/>
            </p:nvSpPr>
            <p:spPr>
              <a:xfrm>
                <a:off x="11267288" y="6224224"/>
                <a:ext cx="754697" cy="36141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miles</a:t>
                </a:r>
              </a:p>
            </p:txBody>
          </p:sp>
        </p:grpSp>
      </p:grpSp>
      <p:sp>
        <p:nvSpPr>
          <p:cNvPr id="42" name="TextBox 41">
            <a:extLst>
              <a:ext uri="{FF2B5EF4-FFF2-40B4-BE49-F238E27FC236}">
                <a16:creationId xmlns:a16="http://schemas.microsoft.com/office/drawing/2014/main" id="{11010684-5BBA-3E57-3EB7-5C8C8837DDFB}"/>
              </a:ext>
            </a:extLst>
          </p:cNvPr>
          <p:cNvSpPr txBox="1"/>
          <p:nvPr/>
        </p:nvSpPr>
        <p:spPr>
          <a:xfrm>
            <a:off x="220991" y="3953925"/>
            <a:ext cx="2464203" cy="1938992"/>
          </a:xfrm>
          <a:prstGeom prst="rect">
            <a:avLst/>
          </a:prstGeom>
          <a:solidFill>
            <a:schemeClr val="bg1">
              <a:lumMod val="95000"/>
            </a:schemeClr>
          </a:solidFill>
          <a:ln w="28575">
            <a:solidFill>
              <a:srgbClr val="FFFF00"/>
            </a:solidFill>
          </a:ln>
        </p:spPr>
        <p:txBody>
          <a:bodyPr wrap="square" lIns="91440" tIns="45720" rIns="91440" bIns="45720" rtlCol="0" anchor="t">
            <a:spAutoFit/>
          </a:bodyPr>
          <a:lstStyle/>
          <a:p>
            <a:pPr algn="ctr"/>
            <a:r>
              <a:rPr lang="en-US" sz="2400" b="1" dirty="0">
                <a:solidFill>
                  <a:schemeClr val="tx1">
                    <a:lumMod val="75000"/>
                    <a:lumOff val="25000"/>
                  </a:schemeClr>
                </a:solidFill>
                <a:latin typeface="Century Gothic"/>
              </a:rPr>
              <a:t>More</a:t>
            </a:r>
            <a:r>
              <a:rPr lang="en-US" sz="2400" dirty="0">
                <a:solidFill>
                  <a:schemeClr val="tx1">
                    <a:lumMod val="75000"/>
                    <a:lumOff val="25000"/>
                  </a:schemeClr>
                </a:solidFill>
                <a:latin typeface="Century Gothic"/>
              </a:rPr>
              <a:t> presence of vulnerability and </a:t>
            </a:r>
            <a:r>
              <a:rPr lang="en-US" sz="2400" b="1" dirty="0">
                <a:solidFill>
                  <a:schemeClr val="tx1">
                    <a:lumMod val="75000"/>
                    <a:lumOff val="25000"/>
                  </a:schemeClr>
                </a:solidFill>
                <a:latin typeface="Century Gothic"/>
              </a:rPr>
              <a:t>higher</a:t>
            </a:r>
            <a:r>
              <a:rPr lang="en-US" sz="2400" dirty="0">
                <a:solidFill>
                  <a:schemeClr val="tx1">
                    <a:lumMod val="75000"/>
                    <a:lumOff val="25000"/>
                  </a:schemeClr>
                </a:solidFill>
                <a:latin typeface="Century Gothic"/>
              </a:rPr>
              <a:t> surface temperatures</a:t>
            </a:r>
            <a:endParaRPr lang="en-US" dirty="0">
              <a:solidFill>
                <a:schemeClr val="tx1">
                  <a:lumMod val="75000"/>
                  <a:lumOff val="25000"/>
                </a:schemeClr>
              </a:solidFill>
            </a:endParaRPr>
          </a:p>
        </p:txBody>
      </p:sp>
      <p:cxnSp>
        <p:nvCxnSpPr>
          <p:cNvPr id="232" name="Straight Connector 231">
            <a:extLst>
              <a:ext uri="{FF2B5EF4-FFF2-40B4-BE49-F238E27FC236}">
                <a16:creationId xmlns:a16="http://schemas.microsoft.com/office/drawing/2014/main" id="{CC3922B8-2BF4-DB0F-86A5-8B169FB7E273}"/>
              </a:ext>
            </a:extLst>
          </p:cNvPr>
          <p:cNvCxnSpPr>
            <a:cxnSpLocks/>
            <a:stCxn id="42" idx="3"/>
          </p:cNvCxnSpPr>
          <p:nvPr/>
        </p:nvCxnSpPr>
        <p:spPr>
          <a:xfrm flipV="1">
            <a:off x="2685194" y="2974450"/>
            <a:ext cx="4266278" cy="1948971"/>
          </a:xfrm>
          <a:prstGeom prst="line">
            <a:avLst/>
          </a:prstGeom>
          <a:ln w="38100">
            <a:solidFill>
              <a:srgbClr val="FFFF00"/>
            </a:solidFill>
            <a:headEnd type="none"/>
            <a:tailEnd type="triangle"/>
          </a:ln>
        </p:spPr>
        <p:style>
          <a:lnRef idx="1">
            <a:schemeClr val="dk1"/>
          </a:lnRef>
          <a:fillRef idx="0">
            <a:schemeClr val="dk1"/>
          </a:fillRef>
          <a:effectRef idx="0">
            <a:schemeClr val="dk1"/>
          </a:effectRef>
          <a:fontRef idx="minor">
            <a:schemeClr val="tx1"/>
          </a:fontRef>
        </p:style>
      </p:cxnSp>
      <p:pic>
        <p:nvPicPr>
          <p:cNvPr id="3" name="Picture 2" descr="A map of a city&#10;&#10;Description automatically generated">
            <a:extLst>
              <a:ext uri="{FF2B5EF4-FFF2-40B4-BE49-F238E27FC236}">
                <a16:creationId xmlns:a16="http://schemas.microsoft.com/office/drawing/2014/main" id="{692CE7B0-C3C4-F503-7DD1-F29B2BB1F8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121" t="3909" r="44703" b="83846"/>
          <a:stretch/>
        </p:blipFill>
        <p:spPr>
          <a:xfrm>
            <a:off x="99431" y="950940"/>
            <a:ext cx="865134" cy="1140530"/>
          </a:xfrm>
          <a:prstGeom prst="rect">
            <a:avLst/>
          </a:prstGeom>
        </p:spPr>
      </p:pic>
      <p:sp>
        <p:nvSpPr>
          <p:cNvPr id="2" name="TextBox 1">
            <a:extLst>
              <a:ext uri="{FF2B5EF4-FFF2-40B4-BE49-F238E27FC236}">
                <a16:creationId xmlns:a16="http://schemas.microsoft.com/office/drawing/2014/main" id="{C8554E7F-5428-E6DD-6D97-F78449106CCB}"/>
              </a:ext>
            </a:extLst>
          </p:cNvPr>
          <p:cNvSpPr txBox="1"/>
          <p:nvPr/>
        </p:nvSpPr>
        <p:spPr>
          <a:xfrm>
            <a:off x="8823183" y="3049575"/>
            <a:ext cx="1852247" cy="369332"/>
          </a:xfrm>
          <a:prstGeom prst="rect">
            <a:avLst/>
          </a:prstGeom>
          <a:noFill/>
        </p:spPr>
        <p:txBody>
          <a:bodyPr wrap="square" lIns="91440" tIns="45720" rIns="91440" bIns="45720" rtlCol="0" anchor="t">
            <a:spAutoFit/>
          </a:bodyPr>
          <a:lstStyle/>
          <a:p>
            <a:pPr algn="ctr"/>
            <a:r>
              <a:rPr lang="en-US" b="1" dirty="0">
                <a:solidFill>
                  <a:schemeClr val="tx1">
                    <a:lumMod val="75000"/>
                    <a:lumOff val="25000"/>
                  </a:schemeClr>
                </a:solidFill>
                <a:latin typeface="Century Gothic"/>
              </a:rPr>
              <a:t>Vulnerability</a:t>
            </a:r>
          </a:p>
        </p:txBody>
      </p:sp>
      <p:sp>
        <p:nvSpPr>
          <p:cNvPr id="5" name="Title 4">
            <a:extLst>
              <a:ext uri="{FF2B5EF4-FFF2-40B4-BE49-F238E27FC236}">
                <a16:creationId xmlns:a16="http://schemas.microsoft.com/office/drawing/2014/main" id="{67C06B94-2A48-4372-94A4-9F172A8C17AA}"/>
              </a:ext>
            </a:extLst>
          </p:cNvPr>
          <p:cNvSpPr txBox="1">
            <a:spLocks/>
          </p:cNvSpPr>
          <p:nvPr/>
        </p:nvSpPr>
        <p:spPr>
          <a:xfrm>
            <a:off x="283788" y="282717"/>
            <a:ext cx="12558019" cy="4707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MAPPING FRONTLINE COMMUNITIES</a:t>
            </a:r>
            <a:endParaRPr lang="en-US" sz="5400" dirty="0"/>
          </a:p>
        </p:txBody>
      </p:sp>
    </p:spTree>
    <p:extLst>
      <p:ext uri="{BB962C8B-B14F-4D97-AF65-F5344CB8AC3E}">
        <p14:creationId xmlns:p14="http://schemas.microsoft.com/office/powerpoint/2010/main" val="961786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B408B24-C197-63D5-0D9C-22A048B952B3}"/>
              </a:ext>
            </a:extLst>
          </p:cNvPr>
          <p:cNvSpPr txBox="1">
            <a:spLocks/>
          </p:cNvSpPr>
          <p:nvPr/>
        </p:nvSpPr>
        <p:spPr>
          <a:xfrm>
            <a:off x="283788" y="334058"/>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REDLINING AND URBAN HEAT</a:t>
            </a:r>
            <a:endParaRPr lang="en-US" sz="5400" dirty="0"/>
          </a:p>
        </p:txBody>
      </p:sp>
      <p:sp>
        <p:nvSpPr>
          <p:cNvPr id="51" name="TextBox 50">
            <a:extLst>
              <a:ext uri="{FF2B5EF4-FFF2-40B4-BE49-F238E27FC236}">
                <a16:creationId xmlns:a16="http://schemas.microsoft.com/office/drawing/2014/main" id="{0956572F-26BA-7927-AB79-DEB95DE3623A}"/>
              </a:ext>
            </a:extLst>
          </p:cNvPr>
          <p:cNvSpPr txBox="1"/>
          <p:nvPr/>
        </p:nvSpPr>
        <p:spPr>
          <a:xfrm>
            <a:off x="314532" y="865630"/>
            <a:ext cx="8461626" cy="830997"/>
          </a:xfrm>
          <a:prstGeom prst="rect">
            <a:avLst/>
          </a:prstGeom>
          <a:noFill/>
          <a:ln>
            <a:noFill/>
          </a:ln>
        </p:spPr>
        <p:txBody>
          <a:bodyPr wrap="square" rtlCol="0">
            <a:spAutoFit/>
          </a:bodyPr>
          <a:lstStyle/>
          <a:p>
            <a:r>
              <a:rPr lang="en-US" sz="2400" dirty="0">
                <a:solidFill>
                  <a:schemeClr val="tx1">
                    <a:lumMod val="75000"/>
                    <a:lumOff val="25000"/>
                  </a:schemeClr>
                </a:solidFill>
                <a:latin typeface="Century Gothic" panose="020B0502020202020204" pitchFamily="34" charset="0"/>
              </a:rPr>
              <a:t>Neighborhoods rated “green” in the 1938 HOLC maps experience </a:t>
            </a:r>
            <a:r>
              <a:rPr lang="en-US" sz="2400" b="1" dirty="0">
                <a:solidFill>
                  <a:schemeClr val="tx1">
                    <a:lumMod val="75000"/>
                    <a:lumOff val="25000"/>
                  </a:schemeClr>
                </a:solidFill>
                <a:latin typeface="Century Gothic" panose="020B0502020202020204" pitchFamily="34" charset="0"/>
              </a:rPr>
              <a:t>less heat </a:t>
            </a:r>
            <a:r>
              <a:rPr lang="en-US" sz="2400" dirty="0">
                <a:solidFill>
                  <a:schemeClr val="tx1">
                    <a:lumMod val="75000"/>
                    <a:lumOff val="25000"/>
                  </a:schemeClr>
                </a:solidFill>
                <a:latin typeface="Century Gothic" panose="020B0502020202020204" pitchFamily="34" charset="0"/>
              </a:rPr>
              <a:t>than historically </a:t>
            </a:r>
            <a:r>
              <a:rPr lang="en-US" sz="2400" b="1" dirty="0">
                <a:solidFill>
                  <a:srgbClr val="F80000"/>
                </a:solidFill>
                <a:latin typeface="Century Gothic" panose="020B0502020202020204" pitchFamily="34" charset="0"/>
              </a:rPr>
              <a:t>redlined</a:t>
            </a:r>
            <a:r>
              <a:rPr lang="en-US" sz="2400" dirty="0">
                <a:solidFill>
                  <a:schemeClr val="tx1">
                    <a:lumMod val="75000"/>
                    <a:lumOff val="25000"/>
                  </a:schemeClr>
                </a:solidFill>
                <a:latin typeface="Century Gothic" panose="020B0502020202020204" pitchFamily="34" charset="0"/>
              </a:rPr>
              <a:t> areas</a:t>
            </a:r>
          </a:p>
        </p:txBody>
      </p:sp>
      <p:grpSp>
        <p:nvGrpSpPr>
          <p:cNvPr id="89" name="Group 88">
            <a:extLst>
              <a:ext uri="{FF2B5EF4-FFF2-40B4-BE49-F238E27FC236}">
                <a16:creationId xmlns:a16="http://schemas.microsoft.com/office/drawing/2014/main" id="{44F56B71-C088-F0E7-98FB-8D4179DB3A18}"/>
              </a:ext>
            </a:extLst>
          </p:cNvPr>
          <p:cNvGrpSpPr/>
          <p:nvPr/>
        </p:nvGrpSpPr>
        <p:grpSpPr>
          <a:xfrm>
            <a:off x="74194" y="2079913"/>
            <a:ext cx="5743279" cy="4538625"/>
            <a:chOff x="76088" y="1593040"/>
            <a:chExt cx="5743279" cy="4538625"/>
          </a:xfrm>
        </p:grpSpPr>
        <p:sp>
          <p:nvSpPr>
            <p:cNvPr id="65" name="TextBox 64">
              <a:extLst>
                <a:ext uri="{FF2B5EF4-FFF2-40B4-BE49-F238E27FC236}">
                  <a16:creationId xmlns:a16="http://schemas.microsoft.com/office/drawing/2014/main" id="{BA5C6FB1-C687-C476-6B7F-386DEC15760A}"/>
                </a:ext>
              </a:extLst>
            </p:cNvPr>
            <p:cNvSpPr txBox="1"/>
            <p:nvPr/>
          </p:nvSpPr>
          <p:spPr>
            <a:xfrm rot="16200000">
              <a:off x="-1242912" y="3543059"/>
              <a:ext cx="300733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Mean LST (degrees F)</a:t>
              </a:r>
            </a:p>
          </p:txBody>
        </p:sp>
        <p:grpSp>
          <p:nvGrpSpPr>
            <p:cNvPr id="72" name="Group 71">
              <a:extLst>
                <a:ext uri="{FF2B5EF4-FFF2-40B4-BE49-F238E27FC236}">
                  <a16:creationId xmlns:a16="http://schemas.microsoft.com/office/drawing/2014/main" id="{5757392C-D445-136C-EF5A-9D9F29131F49}"/>
                </a:ext>
              </a:extLst>
            </p:cNvPr>
            <p:cNvGrpSpPr/>
            <p:nvPr/>
          </p:nvGrpSpPr>
          <p:grpSpPr>
            <a:xfrm>
              <a:off x="839561" y="1593040"/>
              <a:ext cx="4979806" cy="4538625"/>
              <a:chOff x="6450630" y="1774480"/>
              <a:chExt cx="4979806" cy="4538625"/>
            </a:xfrm>
          </p:grpSpPr>
          <p:pic>
            <p:nvPicPr>
              <p:cNvPr id="50" name="Picture 49" descr="A graph of a number of colored boxes&#10;&#10;Description automatically generated">
                <a:extLst>
                  <a:ext uri="{FF2B5EF4-FFF2-40B4-BE49-F238E27FC236}">
                    <a16:creationId xmlns:a16="http://schemas.microsoft.com/office/drawing/2014/main" id="{E8E736F4-A8F5-BE8B-971A-8CED56A3109B}"/>
                  </a:ext>
                </a:extLst>
              </p:cNvPr>
              <p:cNvPicPr>
                <a:picLocks noChangeAspect="1"/>
              </p:cNvPicPr>
              <p:nvPr/>
            </p:nvPicPr>
            <p:blipFill rotWithShape="1">
              <a:blip r:embed="rId3">
                <a:extLst>
                  <a:ext uri="{28A0092B-C50C-407E-A947-70E740481C1C}">
                    <a14:useLocalDpi xmlns:a14="http://schemas.microsoft.com/office/drawing/2010/main" val="0"/>
                  </a:ext>
                </a:extLst>
              </a:blip>
              <a:srcRect l="7257" t="6647" r="785" b="7763"/>
              <a:stretch/>
            </p:blipFill>
            <p:spPr>
              <a:xfrm>
                <a:off x="6450630" y="1774480"/>
                <a:ext cx="4979806" cy="4269371"/>
              </a:xfrm>
              <a:prstGeom prst="rect">
                <a:avLst/>
              </a:prstGeom>
            </p:spPr>
          </p:pic>
          <p:grpSp>
            <p:nvGrpSpPr>
              <p:cNvPr id="70" name="Group 69">
                <a:extLst>
                  <a:ext uri="{FF2B5EF4-FFF2-40B4-BE49-F238E27FC236}">
                    <a16:creationId xmlns:a16="http://schemas.microsoft.com/office/drawing/2014/main" id="{1F46FB64-F660-1E3F-5208-19FA10389ED9}"/>
                  </a:ext>
                </a:extLst>
              </p:cNvPr>
              <p:cNvGrpSpPr/>
              <p:nvPr/>
            </p:nvGrpSpPr>
            <p:grpSpPr>
              <a:xfrm>
                <a:off x="6954159" y="5932275"/>
                <a:ext cx="4070198" cy="380830"/>
                <a:chOff x="6950928" y="5992450"/>
                <a:chExt cx="4070198" cy="380830"/>
              </a:xfrm>
            </p:grpSpPr>
            <p:sp>
              <p:nvSpPr>
                <p:cNvPr id="66" name="TextBox 65">
                  <a:extLst>
                    <a:ext uri="{FF2B5EF4-FFF2-40B4-BE49-F238E27FC236}">
                      <a16:creationId xmlns:a16="http://schemas.microsoft.com/office/drawing/2014/main" id="{9EB4B971-B7B2-ECB9-800C-A13C1F1AEAFE}"/>
                    </a:ext>
                  </a:extLst>
                </p:cNvPr>
                <p:cNvSpPr txBox="1"/>
                <p:nvPr/>
              </p:nvSpPr>
              <p:spPr>
                <a:xfrm>
                  <a:off x="6950928" y="6003948"/>
                  <a:ext cx="443410"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A</a:t>
                  </a:r>
                </a:p>
              </p:txBody>
            </p:sp>
            <p:sp>
              <p:nvSpPr>
                <p:cNvPr id="67" name="TextBox 66">
                  <a:extLst>
                    <a:ext uri="{FF2B5EF4-FFF2-40B4-BE49-F238E27FC236}">
                      <a16:creationId xmlns:a16="http://schemas.microsoft.com/office/drawing/2014/main" id="{6B059747-7FD9-EDC1-FAE1-97F67B3C7980}"/>
                    </a:ext>
                  </a:extLst>
                </p:cNvPr>
                <p:cNvSpPr txBox="1"/>
                <p:nvPr/>
              </p:nvSpPr>
              <p:spPr>
                <a:xfrm>
                  <a:off x="8163930" y="6003948"/>
                  <a:ext cx="443410"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B</a:t>
                  </a:r>
                </a:p>
              </p:txBody>
            </p:sp>
            <p:sp>
              <p:nvSpPr>
                <p:cNvPr id="68" name="TextBox 67">
                  <a:extLst>
                    <a:ext uri="{FF2B5EF4-FFF2-40B4-BE49-F238E27FC236}">
                      <a16:creationId xmlns:a16="http://schemas.microsoft.com/office/drawing/2014/main" id="{807D9CBC-FEA6-A23C-F4E8-AD8B74EEAF8E}"/>
                    </a:ext>
                  </a:extLst>
                </p:cNvPr>
                <p:cNvSpPr txBox="1"/>
                <p:nvPr/>
              </p:nvSpPr>
              <p:spPr>
                <a:xfrm>
                  <a:off x="9384886" y="5997152"/>
                  <a:ext cx="443410"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C</a:t>
                  </a:r>
                </a:p>
              </p:txBody>
            </p:sp>
            <p:sp>
              <p:nvSpPr>
                <p:cNvPr id="69" name="TextBox 68">
                  <a:extLst>
                    <a:ext uri="{FF2B5EF4-FFF2-40B4-BE49-F238E27FC236}">
                      <a16:creationId xmlns:a16="http://schemas.microsoft.com/office/drawing/2014/main" id="{BBB23220-AEF5-5163-FAAB-72189F85EC15}"/>
                    </a:ext>
                  </a:extLst>
                </p:cNvPr>
                <p:cNvSpPr txBox="1"/>
                <p:nvPr/>
              </p:nvSpPr>
              <p:spPr>
                <a:xfrm>
                  <a:off x="10577716" y="5992450"/>
                  <a:ext cx="443410"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D</a:t>
                  </a:r>
                </a:p>
              </p:txBody>
            </p:sp>
          </p:grpSp>
        </p:grpSp>
        <p:sp>
          <p:nvSpPr>
            <p:cNvPr id="76" name="TextBox 75">
              <a:extLst>
                <a:ext uri="{FF2B5EF4-FFF2-40B4-BE49-F238E27FC236}">
                  <a16:creationId xmlns:a16="http://schemas.microsoft.com/office/drawing/2014/main" id="{B5FF1EF2-E839-DA39-41C6-66A1D0D44A23}"/>
                </a:ext>
              </a:extLst>
            </p:cNvPr>
            <p:cNvSpPr txBox="1"/>
            <p:nvPr/>
          </p:nvSpPr>
          <p:spPr>
            <a:xfrm>
              <a:off x="565544" y="5554634"/>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82</a:t>
              </a:r>
            </a:p>
          </p:txBody>
        </p:sp>
        <p:sp>
          <p:nvSpPr>
            <p:cNvPr id="77" name="TextBox 76">
              <a:extLst>
                <a:ext uri="{FF2B5EF4-FFF2-40B4-BE49-F238E27FC236}">
                  <a16:creationId xmlns:a16="http://schemas.microsoft.com/office/drawing/2014/main" id="{015BB4DD-15FE-FAA5-043A-E784FD8D32A9}"/>
                </a:ext>
              </a:extLst>
            </p:cNvPr>
            <p:cNvSpPr txBox="1"/>
            <p:nvPr/>
          </p:nvSpPr>
          <p:spPr>
            <a:xfrm>
              <a:off x="565544" y="5231313"/>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84</a:t>
              </a:r>
            </a:p>
          </p:txBody>
        </p:sp>
        <p:sp>
          <p:nvSpPr>
            <p:cNvPr id="78" name="TextBox 77">
              <a:extLst>
                <a:ext uri="{FF2B5EF4-FFF2-40B4-BE49-F238E27FC236}">
                  <a16:creationId xmlns:a16="http://schemas.microsoft.com/office/drawing/2014/main" id="{4432D25E-F2AA-BDF5-DF2A-9E316E4EB383}"/>
                </a:ext>
              </a:extLst>
            </p:cNvPr>
            <p:cNvSpPr txBox="1"/>
            <p:nvPr/>
          </p:nvSpPr>
          <p:spPr>
            <a:xfrm>
              <a:off x="564663" y="4876410"/>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86</a:t>
              </a:r>
            </a:p>
          </p:txBody>
        </p:sp>
        <p:sp>
          <p:nvSpPr>
            <p:cNvPr id="79" name="TextBox 78">
              <a:extLst>
                <a:ext uri="{FF2B5EF4-FFF2-40B4-BE49-F238E27FC236}">
                  <a16:creationId xmlns:a16="http://schemas.microsoft.com/office/drawing/2014/main" id="{3271CA12-C214-47AB-0024-E2635D4D4404}"/>
                </a:ext>
              </a:extLst>
            </p:cNvPr>
            <p:cNvSpPr txBox="1"/>
            <p:nvPr/>
          </p:nvSpPr>
          <p:spPr>
            <a:xfrm>
              <a:off x="564663" y="4545070"/>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88</a:t>
              </a:r>
            </a:p>
          </p:txBody>
        </p:sp>
        <p:sp>
          <p:nvSpPr>
            <p:cNvPr id="80" name="TextBox 79">
              <a:extLst>
                <a:ext uri="{FF2B5EF4-FFF2-40B4-BE49-F238E27FC236}">
                  <a16:creationId xmlns:a16="http://schemas.microsoft.com/office/drawing/2014/main" id="{3B8265AE-EB54-8342-41F8-375C50DD4719}"/>
                </a:ext>
              </a:extLst>
            </p:cNvPr>
            <p:cNvSpPr txBox="1"/>
            <p:nvPr/>
          </p:nvSpPr>
          <p:spPr>
            <a:xfrm>
              <a:off x="564663" y="4198186"/>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90</a:t>
              </a:r>
            </a:p>
          </p:txBody>
        </p:sp>
        <p:sp>
          <p:nvSpPr>
            <p:cNvPr id="81" name="TextBox 80">
              <a:extLst>
                <a:ext uri="{FF2B5EF4-FFF2-40B4-BE49-F238E27FC236}">
                  <a16:creationId xmlns:a16="http://schemas.microsoft.com/office/drawing/2014/main" id="{191F446B-D233-675D-9A8A-43AA4C0834FD}"/>
                </a:ext>
              </a:extLst>
            </p:cNvPr>
            <p:cNvSpPr txBox="1"/>
            <p:nvPr/>
          </p:nvSpPr>
          <p:spPr>
            <a:xfrm>
              <a:off x="564663" y="3843283"/>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92</a:t>
              </a:r>
            </a:p>
          </p:txBody>
        </p:sp>
        <p:sp>
          <p:nvSpPr>
            <p:cNvPr id="82" name="TextBox 81">
              <a:extLst>
                <a:ext uri="{FF2B5EF4-FFF2-40B4-BE49-F238E27FC236}">
                  <a16:creationId xmlns:a16="http://schemas.microsoft.com/office/drawing/2014/main" id="{2AAE48C0-2E97-3140-6C9E-BACF404ABE25}"/>
                </a:ext>
              </a:extLst>
            </p:cNvPr>
            <p:cNvSpPr txBox="1"/>
            <p:nvPr/>
          </p:nvSpPr>
          <p:spPr>
            <a:xfrm>
              <a:off x="564663" y="3496399"/>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94</a:t>
              </a:r>
            </a:p>
          </p:txBody>
        </p:sp>
        <p:sp>
          <p:nvSpPr>
            <p:cNvPr id="83" name="TextBox 82">
              <a:extLst>
                <a:ext uri="{FF2B5EF4-FFF2-40B4-BE49-F238E27FC236}">
                  <a16:creationId xmlns:a16="http://schemas.microsoft.com/office/drawing/2014/main" id="{D5F60394-0253-4F32-347C-71D057D8CDC8}"/>
                </a:ext>
              </a:extLst>
            </p:cNvPr>
            <p:cNvSpPr txBox="1"/>
            <p:nvPr/>
          </p:nvSpPr>
          <p:spPr>
            <a:xfrm>
              <a:off x="564663" y="3149515"/>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96</a:t>
              </a:r>
            </a:p>
          </p:txBody>
        </p:sp>
        <p:sp>
          <p:nvSpPr>
            <p:cNvPr id="84" name="TextBox 83">
              <a:extLst>
                <a:ext uri="{FF2B5EF4-FFF2-40B4-BE49-F238E27FC236}">
                  <a16:creationId xmlns:a16="http://schemas.microsoft.com/office/drawing/2014/main" id="{12820F84-22DA-81ED-35D9-02FADFF876AE}"/>
                </a:ext>
              </a:extLst>
            </p:cNvPr>
            <p:cNvSpPr txBox="1"/>
            <p:nvPr/>
          </p:nvSpPr>
          <p:spPr>
            <a:xfrm>
              <a:off x="564663" y="2794612"/>
              <a:ext cx="44341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98</a:t>
              </a:r>
            </a:p>
          </p:txBody>
        </p:sp>
        <p:sp>
          <p:nvSpPr>
            <p:cNvPr id="85" name="TextBox 84">
              <a:extLst>
                <a:ext uri="{FF2B5EF4-FFF2-40B4-BE49-F238E27FC236}">
                  <a16:creationId xmlns:a16="http://schemas.microsoft.com/office/drawing/2014/main" id="{9637638B-6308-64AC-7127-3796E4A8B500}"/>
                </a:ext>
              </a:extLst>
            </p:cNvPr>
            <p:cNvSpPr txBox="1"/>
            <p:nvPr/>
          </p:nvSpPr>
          <p:spPr>
            <a:xfrm>
              <a:off x="542290" y="2447927"/>
              <a:ext cx="48815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100</a:t>
              </a:r>
            </a:p>
          </p:txBody>
        </p:sp>
        <p:sp>
          <p:nvSpPr>
            <p:cNvPr id="86" name="TextBox 85">
              <a:extLst>
                <a:ext uri="{FF2B5EF4-FFF2-40B4-BE49-F238E27FC236}">
                  <a16:creationId xmlns:a16="http://schemas.microsoft.com/office/drawing/2014/main" id="{3907C9E7-4416-67D2-99D0-ADD66727B6C9}"/>
                </a:ext>
              </a:extLst>
            </p:cNvPr>
            <p:cNvSpPr txBox="1"/>
            <p:nvPr/>
          </p:nvSpPr>
          <p:spPr>
            <a:xfrm>
              <a:off x="542289" y="2108616"/>
              <a:ext cx="48815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102</a:t>
              </a:r>
            </a:p>
          </p:txBody>
        </p:sp>
        <p:sp>
          <p:nvSpPr>
            <p:cNvPr id="87" name="TextBox 86">
              <a:extLst>
                <a:ext uri="{FF2B5EF4-FFF2-40B4-BE49-F238E27FC236}">
                  <a16:creationId xmlns:a16="http://schemas.microsoft.com/office/drawing/2014/main" id="{128E83A0-4F4E-8603-EC52-BBEC9B4EF188}"/>
                </a:ext>
              </a:extLst>
            </p:cNvPr>
            <p:cNvSpPr txBox="1"/>
            <p:nvPr/>
          </p:nvSpPr>
          <p:spPr>
            <a:xfrm>
              <a:off x="542288" y="1769305"/>
              <a:ext cx="48815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104</a:t>
              </a:r>
            </a:p>
          </p:txBody>
        </p:sp>
      </p:grpSp>
      <p:pic>
        <p:nvPicPr>
          <p:cNvPr id="4" name="Picture 3" descr="A different colored maps of the seattle area&#10;&#10;Description automatically generated">
            <a:extLst>
              <a:ext uri="{FF2B5EF4-FFF2-40B4-BE49-F238E27FC236}">
                <a16:creationId xmlns:a16="http://schemas.microsoft.com/office/drawing/2014/main" id="{7CC65F70-4CCA-A009-A629-338BAA99F29C}"/>
              </a:ext>
            </a:extLst>
          </p:cNvPr>
          <p:cNvPicPr>
            <a:picLocks noChangeAspect="1"/>
          </p:cNvPicPr>
          <p:nvPr/>
        </p:nvPicPr>
        <p:blipFill rotWithShape="1">
          <a:blip r:embed="rId4">
            <a:extLst>
              <a:ext uri="{28A0092B-C50C-407E-A947-70E740481C1C}">
                <a14:useLocalDpi xmlns:a14="http://schemas.microsoft.com/office/drawing/2010/main" val="0"/>
              </a:ext>
            </a:extLst>
          </a:blip>
          <a:srcRect l="4080" t="8148" r="60456" b="51308"/>
          <a:stretch/>
        </p:blipFill>
        <p:spPr>
          <a:xfrm>
            <a:off x="6463898" y="1909459"/>
            <a:ext cx="5724759" cy="4719635"/>
          </a:xfrm>
          <a:prstGeom prst="rect">
            <a:avLst/>
          </a:prstGeom>
        </p:spPr>
      </p:pic>
      <p:grpSp>
        <p:nvGrpSpPr>
          <p:cNvPr id="21" name="Group 20">
            <a:extLst>
              <a:ext uri="{FF2B5EF4-FFF2-40B4-BE49-F238E27FC236}">
                <a16:creationId xmlns:a16="http://schemas.microsoft.com/office/drawing/2014/main" id="{ADF9FA13-2F8E-29A1-3B63-8F9329966F6E}"/>
              </a:ext>
            </a:extLst>
          </p:cNvPr>
          <p:cNvGrpSpPr/>
          <p:nvPr/>
        </p:nvGrpSpPr>
        <p:grpSpPr>
          <a:xfrm>
            <a:off x="10063267" y="6041507"/>
            <a:ext cx="2011835" cy="493969"/>
            <a:chOff x="2293875" y="4549780"/>
            <a:chExt cx="1524029" cy="374196"/>
          </a:xfrm>
        </p:grpSpPr>
        <p:pic>
          <p:nvPicPr>
            <p:cNvPr id="22" name="Picture 21" descr="A different colored maps of the seattle area&#10;&#10;Description automatically generated">
              <a:extLst>
                <a:ext uri="{FF2B5EF4-FFF2-40B4-BE49-F238E27FC236}">
                  <a16:creationId xmlns:a16="http://schemas.microsoft.com/office/drawing/2014/main" id="{1AA862E4-5A5E-28AB-BA26-B49D04A0634F}"/>
                </a:ext>
              </a:extLst>
            </p:cNvPr>
            <p:cNvPicPr>
              <a:picLocks noChangeAspect="1"/>
            </p:cNvPicPr>
            <p:nvPr/>
          </p:nvPicPr>
          <p:blipFill rotWithShape="1">
            <a:blip r:embed="rId4">
              <a:extLst>
                <a:ext uri="{28A0092B-C50C-407E-A947-70E740481C1C}">
                  <a14:useLocalDpi xmlns:a14="http://schemas.microsoft.com/office/drawing/2010/main" val="0"/>
                </a:ext>
              </a:extLst>
            </a:blip>
            <a:srcRect l="66352" t="66875" r="24931" b="30892"/>
            <a:stretch/>
          </p:blipFill>
          <p:spPr>
            <a:xfrm>
              <a:off x="2340469" y="4722677"/>
              <a:ext cx="1000004" cy="198095"/>
            </a:xfrm>
            <a:prstGeom prst="rect">
              <a:avLst/>
            </a:prstGeom>
          </p:spPr>
        </p:pic>
        <p:sp>
          <p:nvSpPr>
            <p:cNvPr id="23" name="TextBox 22">
              <a:extLst>
                <a:ext uri="{FF2B5EF4-FFF2-40B4-BE49-F238E27FC236}">
                  <a16:creationId xmlns:a16="http://schemas.microsoft.com/office/drawing/2014/main" id="{F248D283-9E5B-72EB-E93A-5EB3ED54C0B1}"/>
                </a:ext>
              </a:extLst>
            </p:cNvPr>
            <p:cNvSpPr txBox="1"/>
            <p:nvPr/>
          </p:nvSpPr>
          <p:spPr>
            <a:xfrm>
              <a:off x="2293875" y="4554792"/>
              <a:ext cx="202020" cy="25646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0</a:t>
              </a:r>
            </a:p>
          </p:txBody>
        </p:sp>
        <p:sp>
          <p:nvSpPr>
            <p:cNvPr id="24" name="TextBox 23">
              <a:extLst>
                <a:ext uri="{FF2B5EF4-FFF2-40B4-BE49-F238E27FC236}">
                  <a16:creationId xmlns:a16="http://schemas.microsoft.com/office/drawing/2014/main" id="{CC76AF09-D2EA-F792-944A-F86BD78867E7}"/>
                </a:ext>
              </a:extLst>
            </p:cNvPr>
            <p:cNvSpPr txBox="1"/>
            <p:nvPr/>
          </p:nvSpPr>
          <p:spPr>
            <a:xfrm>
              <a:off x="2739462" y="4549781"/>
              <a:ext cx="202020" cy="25646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3</a:t>
              </a:r>
            </a:p>
          </p:txBody>
        </p:sp>
        <p:sp>
          <p:nvSpPr>
            <p:cNvPr id="25" name="TextBox 24">
              <a:extLst>
                <a:ext uri="{FF2B5EF4-FFF2-40B4-BE49-F238E27FC236}">
                  <a16:creationId xmlns:a16="http://schemas.microsoft.com/office/drawing/2014/main" id="{33B2A000-1689-E01B-88E5-0C176ED1030B}"/>
                </a:ext>
              </a:extLst>
            </p:cNvPr>
            <p:cNvSpPr txBox="1"/>
            <p:nvPr/>
          </p:nvSpPr>
          <p:spPr>
            <a:xfrm>
              <a:off x="3182208" y="4549780"/>
              <a:ext cx="202020" cy="25646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6</a:t>
              </a:r>
            </a:p>
          </p:txBody>
        </p:sp>
        <p:sp>
          <p:nvSpPr>
            <p:cNvPr id="26" name="TextBox 25">
              <a:extLst>
                <a:ext uri="{FF2B5EF4-FFF2-40B4-BE49-F238E27FC236}">
                  <a16:creationId xmlns:a16="http://schemas.microsoft.com/office/drawing/2014/main" id="{16068A6E-1382-5DA6-86BC-09E1C1747FC9}"/>
                </a:ext>
              </a:extLst>
            </p:cNvPr>
            <p:cNvSpPr txBox="1"/>
            <p:nvPr/>
          </p:nvSpPr>
          <p:spPr>
            <a:xfrm>
              <a:off x="3180405" y="4690826"/>
              <a:ext cx="637499" cy="233150"/>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miles</a:t>
              </a:r>
            </a:p>
          </p:txBody>
        </p:sp>
      </p:grpSp>
      <p:grpSp>
        <p:nvGrpSpPr>
          <p:cNvPr id="88" name="Group 87">
            <a:extLst>
              <a:ext uri="{FF2B5EF4-FFF2-40B4-BE49-F238E27FC236}">
                <a16:creationId xmlns:a16="http://schemas.microsoft.com/office/drawing/2014/main" id="{CFD0BDD9-3287-3AD8-CD98-6A639EC3B33B}"/>
              </a:ext>
            </a:extLst>
          </p:cNvPr>
          <p:cNvGrpSpPr/>
          <p:nvPr/>
        </p:nvGrpSpPr>
        <p:grpSpPr>
          <a:xfrm>
            <a:off x="6142955" y="4992836"/>
            <a:ext cx="1907194" cy="1519837"/>
            <a:chOff x="8953575" y="1566818"/>
            <a:chExt cx="1792372" cy="1428335"/>
          </a:xfrm>
        </p:grpSpPr>
        <p:grpSp>
          <p:nvGrpSpPr>
            <p:cNvPr id="62" name="Group 61">
              <a:extLst>
                <a:ext uri="{FF2B5EF4-FFF2-40B4-BE49-F238E27FC236}">
                  <a16:creationId xmlns:a16="http://schemas.microsoft.com/office/drawing/2014/main" id="{1718449B-B169-E305-C0E9-C410567746BA}"/>
                </a:ext>
              </a:extLst>
            </p:cNvPr>
            <p:cNvGrpSpPr/>
            <p:nvPr/>
          </p:nvGrpSpPr>
          <p:grpSpPr>
            <a:xfrm>
              <a:off x="8953575" y="1566818"/>
              <a:ext cx="1792372" cy="726120"/>
              <a:chOff x="336455" y="5465885"/>
              <a:chExt cx="2046791" cy="956456"/>
            </a:xfrm>
          </p:grpSpPr>
          <p:sp>
            <p:nvSpPr>
              <p:cNvPr id="36" name="Rectangle 35">
                <a:extLst>
                  <a:ext uri="{FF2B5EF4-FFF2-40B4-BE49-F238E27FC236}">
                    <a16:creationId xmlns:a16="http://schemas.microsoft.com/office/drawing/2014/main" id="{B682C01B-DE49-7E79-015F-0D09007A3C48}"/>
                  </a:ext>
                </a:extLst>
              </p:cNvPr>
              <p:cNvSpPr/>
              <p:nvPr/>
            </p:nvSpPr>
            <p:spPr>
              <a:xfrm>
                <a:off x="336455" y="5545090"/>
                <a:ext cx="547991" cy="339272"/>
              </a:xfrm>
              <a:prstGeom prst="rect">
                <a:avLst/>
              </a:prstGeom>
              <a:solidFill>
                <a:srgbClr val="A5F57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1113834-DDFE-EE51-6F05-B9032330BA41}"/>
                  </a:ext>
                </a:extLst>
              </p:cNvPr>
              <p:cNvSpPr/>
              <p:nvPr/>
            </p:nvSpPr>
            <p:spPr>
              <a:xfrm>
                <a:off x="336455" y="6015291"/>
                <a:ext cx="535452" cy="339271"/>
              </a:xfrm>
              <a:prstGeom prst="rect">
                <a:avLst/>
              </a:prstGeom>
              <a:solidFill>
                <a:srgbClr val="7AB5F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6A194F56-FB71-5679-E263-F21AF5345CC6}"/>
                  </a:ext>
                </a:extLst>
              </p:cNvPr>
              <p:cNvSpPr txBox="1"/>
              <p:nvPr/>
            </p:nvSpPr>
            <p:spPr>
              <a:xfrm>
                <a:off x="852586" y="5465885"/>
                <a:ext cx="1498800" cy="45720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A - Green</a:t>
                </a:r>
              </a:p>
            </p:txBody>
          </p:sp>
          <p:sp>
            <p:nvSpPr>
              <p:cNvPr id="58" name="TextBox 57">
                <a:extLst>
                  <a:ext uri="{FF2B5EF4-FFF2-40B4-BE49-F238E27FC236}">
                    <a16:creationId xmlns:a16="http://schemas.microsoft.com/office/drawing/2014/main" id="{773C80F5-1158-6D7E-8538-03BA6E80B659}"/>
                  </a:ext>
                </a:extLst>
              </p:cNvPr>
              <p:cNvSpPr txBox="1"/>
              <p:nvPr/>
            </p:nvSpPr>
            <p:spPr>
              <a:xfrm>
                <a:off x="884446" y="5965140"/>
                <a:ext cx="1498800" cy="45720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B - Blue</a:t>
                </a:r>
              </a:p>
            </p:txBody>
          </p:sp>
        </p:grpSp>
        <p:grpSp>
          <p:nvGrpSpPr>
            <p:cNvPr id="61" name="Group 60">
              <a:extLst>
                <a:ext uri="{FF2B5EF4-FFF2-40B4-BE49-F238E27FC236}">
                  <a16:creationId xmlns:a16="http://schemas.microsoft.com/office/drawing/2014/main" id="{BF1E9543-3614-98EF-B52A-6B75DA9CC786}"/>
                </a:ext>
              </a:extLst>
            </p:cNvPr>
            <p:cNvGrpSpPr/>
            <p:nvPr/>
          </p:nvGrpSpPr>
          <p:grpSpPr>
            <a:xfrm>
              <a:off x="8953575" y="2311456"/>
              <a:ext cx="1773982" cy="683697"/>
              <a:chOff x="3160629" y="5400651"/>
              <a:chExt cx="2025791" cy="900576"/>
            </a:xfrm>
          </p:grpSpPr>
          <p:grpSp>
            <p:nvGrpSpPr>
              <p:cNvPr id="53" name="Group 52">
                <a:extLst>
                  <a:ext uri="{FF2B5EF4-FFF2-40B4-BE49-F238E27FC236}">
                    <a16:creationId xmlns:a16="http://schemas.microsoft.com/office/drawing/2014/main" id="{ABC3DF83-164E-A787-4349-4E347785977E}"/>
                  </a:ext>
                </a:extLst>
              </p:cNvPr>
              <p:cNvGrpSpPr/>
              <p:nvPr/>
            </p:nvGrpSpPr>
            <p:grpSpPr>
              <a:xfrm>
                <a:off x="3160629" y="5447132"/>
                <a:ext cx="535453" cy="805802"/>
                <a:chOff x="794459" y="6569213"/>
                <a:chExt cx="535453" cy="805802"/>
              </a:xfrm>
            </p:grpSpPr>
            <p:sp>
              <p:nvSpPr>
                <p:cNvPr id="38" name="Rectangle 37">
                  <a:extLst>
                    <a:ext uri="{FF2B5EF4-FFF2-40B4-BE49-F238E27FC236}">
                      <a16:creationId xmlns:a16="http://schemas.microsoft.com/office/drawing/2014/main" id="{B4B121F3-E7BA-350E-CFAE-C9E0497168D0}"/>
                    </a:ext>
                  </a:extLst>
                </p:cNvPr>
                <p:cNvSpPr/>
                <p:nvPr/>
              </p:nvSpPr>
              <p:spPr>
                <a:xfrm>
                  <a:off x="794459" y="6569213"/>
                  <a:ext cx="535453" cy="339271"/>
                </a:xfrm>
                <a:prstGeom prst="rect">
                  <a:avLst/>
                </a:prstGeom>
                <a:solidFill>
                  <a:srgbClr val="F6F678"/>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53491B6C-04C5-CAC6-5F3B-7618D5C6AA0A}"/>
                    </a:ext>
                  </a:extLst>
                </p:cNvPr>
                <p:cNvSpPr/>
                <p:nvPr/>
              </p:nvSpPr>
              <p:spPr>
                <a:xfrm>
                  <a:off x="794459" y="7035744"/>
                  <a:ext cx="535453" cy="339271"/>
                </a:xfrm>
                <a:prstGeom prst="rect">
                  <a:avLst/>
                </a:prstGeom>
                <a:solidFill>
                  <a:srgbClr val="F800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extBox 58">
                <a:extLst>
                  <a:ext uri="{FF2B5EF4-FFF2-40B4-BE49-F238E27FC236}">
                    <a16:creationId xmlns:a16="http://schemas.microsoft.com/office/drawing/2014/main" id="{82C543A6-FD57-28BD-616B-28E148AC6BF9}"/>
                  </a:ext>
                </a:extLst>
              </p:cNvPr>
              <p:cNvSpPr txBox="1"/>
              <p:nvPr/>
            </p:nvSpPr>
            <p:spPr>
              <a:xfrm>
                <a:off x="3676760" y="5400651"/>
                <a:ext cx="1498801" cy="45720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C - Yellow</a:t>
                </a:r>
              </a:p>
            </p:txBody>
          </p:sp>
          <p:sp>
            <p:nvSpPr>
              <p:cNvPr id="60" name="TextBox 59">
                <a:extLst>
                  <a:ext uri="{FF2B5EF4-FFF2-40B4-BE49-F238E27FC236}">
                    <a16:creationId xmlns:a16="http://schemas.microsoft.com/office/drawing/2014/main" id="{47EE4A6A-C994-DF67-8327-F154FD17334E}"/>
                  </a:ext>
                </a:extLst>
              </p:cNvPr>
              <p:cNvSpPr txBox="1"/>
              <p:nvPr/>
            </p:nvSpPr>
            <p:spPr>
              <a:xfrm>
                <a:off x="3687619" y="5844027"/>
                <a:ext cx="1498801" cy="457200"/>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D - Red</a:t>
                </a:r>
              </a:p>
            </p:txBody>
          </p:sp>
        </p:grpSp>
      </p:grpSp>
      <p:pic>
        <p:nvPicPr>
          <p:cNvPr id="94" name="Picture 93" descr="A purple and white map&#10;&#10;Description automatically generated">
            <a:extLst>
              <a:ext uri="{FF2B5EF4-FFF2-40B4-BE49-F238E27FC236}">
                <a16:creationId xmlns:a16="http://schemas.microsoft.com/office/drawing/2014/main" id="{583A4877-F999-6F0C-CBD7-EFBDCA1CAA42}"/>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l="17230" t="22388" r="10749" b="14159"/>
          <a:stretch/>
        </p:blipFill>
        <p:spPr>
          <a:xfrm>
            <a:off x="9236287" y="881888"/>
            <a:ext cx="2561288" cy="1743737"/>
          </a:xfrm>
          <a:prstGeom prst="rect">
            <a:avLst/>
          </a:prstGeom>
        </p:spPr>
      </p:pic>
      <p:cxnSp>
        <p:nvCxnSpPr>
          <p:cNvPr id="98" name="Straight Connector 97">
            <a:extLst>
              <a:ext uri="{FF2B5EF4-FFF2-40B4-BE49-F238E27FC236}">
                <a16:creationId xmlns:a16="http://schemas.microsoft.com/office/drawing/2014/main" id="{A0675FF8-CDE1-33A1-8A7D-7354BA6A1009}"/>
              </a:ext>
            </a:extLst>
          </p:cNvPr>
          <p:cNvCxnSpPr>
            <a:cxnSpLocks/>
          </p:cNvCxnSpPr>
          <p:nvPr/>
        </p:nvCxnSpPr>
        <p:spPr>
          <a:xfrm>
            <a:off x="11424356" y="1326444"/>
            <a:ext cx="514072" cy="2486814"/>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0107DA3C-26C2-25E3-BDD6-CA369B1CE5ED}"/>
              </a:ext>
            </a:extLst>
          </p:cNvPr>
          <p:cNvCxnSpPr>
            <a:cxnSpLocks/>
            <a:stCxn id="94" idx="0"/>
          </p:cNvCxnSpPr>
          <p:nvPr/>
        </p:nvCxnSpPr>
        <p:spPr>
          <a:xfrm flipH="1">
            <a:off x="7692531" y="897128"/>
            <a:ext cx="2824400" cy="114926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pic>
        <p:nvPicPr>
          <p:cNvPr id="8" name="Picture 7" descr="A map of a city&#10;&#10;Description automatically generated">
            <a:extLst>
              <a:ext uri="{FF2B5EF4-FFF2-40B4-BE49-F238E27FC236}">
                <a16:creationId xmlns:a16="http://schemas.microsoft.com/office/drawing/2014/main" id="{F498D30D-9741-2F15-02FA-4471A452B9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121" t="3909" r="44703" b="83846"/>
          <a:stretch/>
        </p:blipFill>
        <p:spPr>
          <a:xfrm>
            <a:off x="6161197" y="2012341"/>
            <a:ext cx="615121" cy="810931"/>
          </a:xfrm>
          <a:prstGeom prst="rect">
            <a:avLst/>
          </a:prstGeom>
        </p:spPr>
      </p:pic>
    </p:spTree>
    <p:extLst>
      <p:ext uri="{BB962C8B-B14F-4D97-AF65-F5344CB8AC3E}">
        <p14:creationId xmlns:p14="http://schemas.microsoft.com/office/powerpoint/2010/main" val="3104440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443D7A0-C15A-3BC7-3C44-0B3F8C37BF0C}"/>
              </a:ext>
            </a:extLst>
          </p:cNvPr>
          <p:cNvSpPr txBox="1">
            <a:spLocks/>
          </p:cNvSpPr>
          <p:nvPr/>
        </p:nvSpPr>
        <p:spPr>
          <a:xfrm>
            <a:off x="283788" y="318292"/>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CASE STUDIES</a:t>
            </a:r>
            <a:endParaRPr lang="en-US" sz="5400" dirty="0"/>
          </a:p>
        </p:txBody>
      </p:sp>
      <p:pic>
        <p:nvPicPr>
          <p:cNvPr id="19" name="Picture 18" descr="A map of a city&#10;&#10;Description automatically generated">
            <a:extLst>
              <a:ext uri="{FF2B5EF4-FFF2-40B4-BE49-F238E27FC236}">
                <a16:creationId xmlns:a16="http://schemas.microsoft.com/office/drawing/2014/main" id="{74A253CD-9494-704A-F857-9AB5225039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21" t="3909" r="44703" b="83846"/>
          <a:stretch/>
        </p:blipFill>
        <p:spPr>
          <a:xfrm>
            <a:off x="554542" y="968497"/>
            <a:ext cx="865134" cy="1140530"/>
          </a:xfrm>
          <a:prstGeom prst="rect">
            <a:avLst/>
          </a:prstGeom>
        </p:spPr>
      </p:pic>
      <p:grpSp>
        <p:nvGrpSpPr>
          <p:cNvPr id="3" name="Group 2">
            <a:extLst>
              <a:ext uri="{FF2B5EF4-FFF2-40B4-BE49-F238E27FC236}">
                <a16:creationId xmlns:a16="http://schemas.microsoft.com/office/drawing/2014/main" id="{CFCD45C4-DD15-9D1E-B2A5-7C8044F24B7A}"/>
              </a:ext>
            </a:extLst>
          </p:cNvPr>
          <p:cNvGrpSpPr>
            <a:grpSpLocks noChangeAspect="1"/>
          </p:cNvGrpSpPr>
          <p:nvPr/>
        </p:nvGrpSpPr>
        <p:grpSpPr>
          <a:xfrm>
            <a:off x="1651143" y="854739"/>
            <a:ext cx="8889714" cy="5760720"/>
            <a:chOff x="1591735" y="762139"/>
            <a:chExt cx="9012141" cy="5840055"/>
          </a:xfrm>
        </p:grpSpPr>
        <p:pic>
          <p:nvPicPr>
            <p:cNvPr id="6" name="Picture 7" descr="A map of a city&#10;&#10;Description automatically generated">
              <a:extLst>
                <a:ext uri="{FF2B5EF4-FFF2-40B4-BE49-F238E27FC236}">
                  <a16:creationId xmlns:a16="http://schemas.microsoft.com/office/drawing/2014/main" id="{EE67E7FE-B4DF-8067-2D48-CC3543EC46C8}"/>
                </a:ext>
              </a:extLst>
            </p:cNvPr>
            <p:cNvPicPr>
              <a:picLocks noChangeAspect="1"/>
            </p:cNvPicPr>
            <p:nvPr/>
          </p:nvPicPr>
          <p:blipFill rotWithShape="1">
            <a:blip r:embed="rId4"/>
            <a:srcRect l="11814" t="20536" r="13723" b="7441"/>
            <a:stretch/>
          </p:blipFill>
          <p:spPr>
            <a:xfrm>
              <a:off x="1591735" y="762139"/>
              <a:ext cx="9012141" cy="5840055"/>
            </a:xfrm>
            <a:prstGeom prst="rect">
              <a:avLst/>
            </a:prstGeom>
            <a:ln>
              <a:solidFill>
                <a:srgbClr val="236F99"/>
              </a:solidFill>
            </a:ln>
          </p:spPr>
        </p:pic>
        <p:pic>
          <p:nvPicPr>
            <p:cNvPr id="9" name="Picture 8" descr="A map of a city&#10;&#10;Description automatically generated">
              <a:extLst>
                <a:ext uri="{FF2B5EF4-FFF2-40B4-BE49-F238E27FC236}">
                  <a16:creationId xmlns:a16="http://schemas.microsoft.com/office/drawing/2014/main" id="{3DD8D2C3-84E7-BDBC-52F6-3CEE84504E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164" t="14952" r="11967" b="83987"/>
            <a:stretch/>
          </p:blipFill>
          <p:spPr>
            <a:xfrm>
              <a:off x="6878054" y="6194102"/>
              <a:ext cx="2799706" cy="98019"/>
            </a:xfrm>
            <a:prstGeom prst="rect">
              <a:avLst/>
            </a:prstGeom>
          </p:spPr>
        </p:pic>
        <p:sp>
          <p:nvSpPr>
            <p:cNvPr id="11" name="TextBox 10">
              <a:extLst>
                <a:ext uri="{FF2B5EF4-FFF2-40B4-BE49-F238E27FC236}">
                  <a16:creationId xmlns:a16="http://schemas.microsoft.com/office/drawing/2014/main" id="{760FC5D8-EADA-DC63-52EE-7272F14757FB}"/>
                </a:ext>
              </a:extLst>
            </p:cNvPr>
            <p:cNvSpPr txBox="1"/>
            <p:nvPr/>
          </p:nvSpPr>
          <p:spPr>
            <a:xfrm>
              <a:off x="6775758" y="5860580"/>
              <a:ext cx="213892" cy="382656"/>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0</a:t>
              </a:r>
            </a:p>
          </p:txBody>
        </p:sp>
        <p:sp>
          <p:nvSpPr>
            <p:cNvPr id="13" name="TextBox 12">
              <a:extLst>
                <a:ext uri="{FF2B5EF4-FFF2-40B4-BE49-F238E27FC236}">
                  <a16:creationId xmlns:a16="http://schemas.microsoft.com/office/drawing/2014/main" id="{B4042F94-A742-2AEB-33EF-5D2465F6A70C}"/>
                </a:ext>
              </a:extLst>
            </p:cNvPr>
            <p:cNvSpPr txBox="1"/>
            <p:nvPr/>
          </p:nvSpPr>
          <p:spPr>
            <a:xfrm>
              <a:off x="7941284" y="5860580"/>
              <a:ext cx="523155" cy="382656"/>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10</a:t>
              </a:r>
            </a:p>
          </p:txBody>
        </p:sp>
        <p:sp>
          <p:nvSpPr>
            <p:cNvPr id="15" name="TextBox 14">
              <a:extLst>
                <a:ext uri="{FF2B5EF4-FFF2-40B4-BE49-F238E27FC236}">
                  <a16:creationId xmlns:a16="http://schemas.microsoft.com/office/drawing/2014/main" id="{E3B29B28-4E4A-E475-7177-AF155692528C}"/>
                </a:ext>
              </a:extLst>
            </p:cNvPr>
            <p:cNvSpPr txBox="1"/>
            <p:nvPr/>
          </p:nvSpPr>
          <p:spPr>
            <a:xfrm>
              <a:off x="9339086" y="5848807"/>
              <a:ext cx="523155" cy="382656"/>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20</a:t>
              </a:r>
            </a:p>
          </p:txBody>
        </p:sp>
        <p:sp>
          <p:nvSpPr>
            <p:cNvPr id="17" name="TextBox 16">
              <a:extLst>
                <a:ext uri="{FF2B5EF4-FFF2-40B4-BE49-F238E27FC236}">
                  <a16:creationId xmlns:a16="http://schemas.microsoft.com/office/drawing/2014/main" id="{CF5A1149-D08E-93E7-E516-C5D4B4E68012}"/>
                </a:ext>
              </a:extLst>
            </p:cNvPr>
            <p:cNvSpPr txBox="1"/>
            <p:nvPr/>
          </p:nvSpPr>
          <p:spPr>
            <a:xfrm>
              <a:off x="9599219" y="6058483"/>
              <a:ext cx="799048" cy="382656"/>
            </a:xfrm>
            <a:prstGeom prst="rect">
              <a:avLst/>
            </a:prstGeom>
            <a:noFill/>
          </p:spPr>
          <p:txBody>
            <a:bodyPr wrap="square" rtlCol="0">
              <a:spAutoFit/>
            </a:bodyPr>
            <a:lstStyle/>
            <a:p>
              <a:pPr algn="ctr"/>
              <a:r>
                <a:rPr lang="en-US" dirty="0">
                  <a:solidFill>
                    <a:srgbClr val="3F3F3F"/>
                  </a:solidFill>
                  <a:latin typeface="Century Gothic" panose="020B0502020202020204" pitchFamily="34" charset="0"/>
                </a:rPr>
                <a:t>miles</a:t>
              </a:r>
            </a:p>
          </p:txBody>
        </p:sp>
        <p:sp>
          <p:nvSpPr>
            <p:cNvPr id="20" name="Rectangle 19">
              <a:extLst>
                <a:ext uri="{FF2B5EF4-FFF2-40B4-BE49-F238E27FC236}">
                  <a16:creationId xmlns:a16="http://schemas.microsoft.com/office/drawing/2014/main" id="{7D0C0B19-BB71-C0C6-AC41-E5A774DE3091}"/>
                </a:ext>
              </a:extLst>
            </p:cNvPr>
            <p:cNvSpPr/>
            <p:nvPr/>
          </p:nvSpPr>
          <p:spPr>
            <a:xfrm>
              <a:off x="1806222" y="4529667"/>
              <a:ext cx="536221" cy="126999"/>
            </a:xfrm>
            <a:prstGeom prst="rect">
              <a:avLst/>
            </a:prstGeom>
            <a:solidFill>
              <a:schemeClr val="tx1"/>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D72CFA6-AB7B-BA64-8549-51B769CC367B}"/>
                </a:ext>
              </a:extLst>
            </p:cNvPr>
            <p:cNvSpPr/>
            <p:nvPr/>
          </p:nvSpPr>
          <p:spPr>
            <a:xfrm>
              <a:off x="1806222" y="4811888"/>
              <a:ext cx="536221" cy="126999"/>
            </a:xfrm>
            <a:prstGeom prst="rect">
              <a:avLst/>
            </a:prstGeom>
            <a:solidFill>
              <a:srgbClr val="E68DFC"/>
            </a:solidFill>
            <a:ln>
              <a:solidFill>
                <a:srgbClr val="C87D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ACF04475-E2E1-6A11-4ED3-C5B1519330B5}"/>
                </a:ext>
              </a:extLst>
            </p:cNvPr>
            <p:cNvSpPr/>
            <p:nvPr/>
          </p:nvSpPr>
          <p:spPr>
            <a:xfrm>
              <a:off x="1933223" y="5164668"/>
              <a:ext cx="282222" cy="282221"/>
            </a:xfrm>
            <a:prstGeom prst="ellipse">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12">
              <a:extLst>
                <a:ext uri="{FF2B5EF4-FFF2-40B4-BE49-F238E27FC236}">
                  <a16:creationId xmlns:a16="http://schemas.microsoft.com/office/drawing/2014/main" id="{FB6D8698-ACDD-F357-118C-559658A8FE01}"/>
                </a:ext>
              </a:extLst>
            </p:cNvPr>
            <p:cNvSpPr txBox="1"/>
            <p:nvPr/>
          </p:nvSpPr>
          <p:spPr>
            <a:xfrm>
              <a:off x="2344783" y="4426131"/>
              <a:ext cx="2412840" cy="3231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lumMod val="75000"/>
                      <a:lumOff val="25000"/>
                    </a:schemeClr>
                  </a:solidFill>
                  <a:latin typeface="Century Gothic"/>
                </a:rPr>
                <a:t>Urban Growth Boundary</a:t>
              </a:r>
              <a:endParaRPr lang="en-US" dirty="0">
                <a:solidFill>
                  <a:schemeClr val="tx1">
                    <a:lumMod val="75000"/>
                    <a:lumOff val="25000"/>
                  </a:schemeClr>
                </a:solidFill>
              </a:endParaRPr>
            </a:p>
          </p:txBody>
        </p:sp>
        <p:sp>
          <p:nvSpPr>
            <p:cNvPr id="25" name="TextBox 12">
              <a:extLst>
                <a:ext uri="{FF2B5EF4-FFF2-40B4-BE49-F238E27FC236}">
                  <a16:creationId xmlns:a16="http://schemas.microsoft.com/office/drawing/2014/main" id="{A3C6A4F7-BAEF-836E-79AE-5AEE8FAD522F}"/>
                </a:ext>
              </a:extLst>
            </p:cNvPr>
            <p:cNvSpPr txBox="1"/>
            <p:nvPr/>
          </p:nvSpPr>
          <p:spPr>
            <a:xfrm>
              <a:off x="2344783" y="4708353"/>
              <a:ext cx="1447832" cy="32316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lumMod val="75000"/>
                      <a:lumOff val="25000"/>
                    </a:schemeClr>
                  </a:solidFill>
                  <a:latin typeface="Century Gothic"/>
                </a:rPr>
                <a:t>Census Tracts</a:t>
              </a:r>
              <a:endParaRPr lang="en-US" dirty="0"/>
            </a:p>
          </p:txBody>
        </p:sp>
        <p:sp>
          <p:nvSpPr>
            <p:cNvPr id="26" name="TextBox 12">
              <a:extLst>
                <a:ext uri="{FF2B5EF4-FFF2-40B4-BE49-F238E27FC236}">
                  <a16:creationId xmlns:a16="http://schemas.microsoft.com/office/drawing/2014/main" id="{0257A306-5352-1926-3E8B-A2A2625441E6}"/>
                </a:ext>
              </a:extLst>
            </p:cNvPr>
            <p:cNvSpPr txBox="1"/>
            <p:nvPr/>
          </p:nvSpPr>
          <p:spPr>
            <a:xfrm>
              <a:off x="2344783" y="5084345"/>
              <a:ext cx="1393330" cy="553998"/>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lumMod val="75000"/>
                      <a:lumOff val="25000"/>
                    </a:schemeClr>
                  </a:solidFill>
                  <a:latin typeface="Century Gothic"/>
                </a:rPr>
                <a:t>Case Study </a:t>
              </a:r>
              <a:endParaRPr lang="en-US" dirty="0">
                <a:solidFill>
                  <a:schemeClr val="tx1">
                    <a:lumMod val="75000"/>
                    <a:lumOff val="25000"/>
                  </a:schemeClr>
                </a:solidFill>
                <a:latin typeface="Calibri" panose="020F0502020204030204"/>
                <a:cs typeface="Calibri" panose="020F0502020204030204"/>
              </a:endParaRPr>
            </a:p>
            <a:p>
              <a:r>
                <a:rPr lang="en-US" sz="1500" b="1" dirty="0">
                  <a:solidFill>
                    <a:schemeClr val="tx1">
                      <a:lumMod val="75000"/>
                      <a:lumOff val="25000"/>
                    </a:schemeClr>
                  </a:solidFill>
                  <a:latin typeface="Century Gothic"/>
                </a:rPr>
                <a:t>Depave Sites</a:t>
              </a:r>
              <a:endParaRPr lang="en-US" dirty="0">
                <a:solidFill>
                  <a:schemeClr val="tx1">
                    <a:lumMod val="75000"/>
                    <a:lumOff val="25000"/>
                  </a:schemeClr>
                </a:solidFill>
                <a:cs typeface="Calibri"/>
              </a:endParaRPr>
            </a:p>
          </p:txBody>
        </p:sp>
        <p:pic>
          <p:nvPicPr>
            <p:cNvPr id="10" name="Graphic 11" descr="Pin with solid fill">
              <a:extLst>
                <a:ext uri="{FF2B5EF4-FFF2-40B4-BE49-F238E27FC236}">
                  <a16:creationId xmlns:a16="http://schemas.microsoft.com/office/drawing/2014/main" id="{C3854263-721F-F075-1F65-B3A69C7AAC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008534" y="2280355"/>
              <a:ext cx="891822" cy="914400"/>
            </a:xfrm>
            <a:prstGeom prst="rect">
              <a:avLst/>
            </a:prstGeom>
          </p:spPr>
        </p:pic>
      </p:grpSp>
      <p:sp>
        <p:nvSpPr>
          <p:cNvPr id="4" name="TextBox 3">
            <a:extLst>
              <a:ext uri="{FF2B5EF4-FFF2-40B4-BE49-F238E27FC236}">
                <a16:creationId xmlns:a16="http://schemas.microsoft.com/office/drawing/2014/main" id="{3309CB47-F2A9-7901-1436-142AC86A09EC}"/>
              </a:ext>
            </a:extLst>
          </p:cNvPr>
          <p:cNvSpPr txBox="1"/>
          <p:nvPr/>
        </p:nvSpPr>
        <p:spPr>
          <a:xfrm>
            <a:off x="1651143" y="6443599"/>
            <a:ext cx="8889714" cy="215444"/>
          </a:xfrm>
          <a:prstGeom prst="rect">
            <a:avLst/>
          </a:prstGeom>
          <a:noFill/>
        </p:spPr>
        <p:txBody>
          <a:bodyPr wrap="square">
            <a:spAutoFit/>
          </a:bodyPr>
          <a:lstStyle/>
          <a:p>
            <a:pPr algn="ctr"/>
            <a:r>
              <a:rPr lang="en-US" sz="800" dirty="0">
                <a:solidFill>
                  <a:schemeClr val="tx1">
                    <a:lumMod val="50000"/>
                    <a:lumOff val="50000"/>
                  </a:schemeClr>
                </a:solidFill>
                <a:latin typeface="Century Gothic" panose="020B0502020202020204" pitchFamily="34" charset="0"/>
                <a:cs typeface="Calibri"/>
              </a:rPr>
              <a:t>Basemap credits: </a:t>
            </a:r>
            <a:r>
              <a:rPr lang="en-US" sz="800" dirty="0">
                <a:solidFill>
                  <a:schemeClr val="tx1">
                    <a:lumMod val="50000"/>
                    <a:lumOff val="50000"/>
                  </a:schemeClr>
                </a:solidFill>
                <a:latin typeface="Century Gothic" panose="020B0502020202020204" pitchFamily="34" charset="0"/>
              </a:rPr>
              <a:t>Oregon Metro, Oregon State Parks, State of Oregon GEO, Esri, HERE, Garmin, SafeGraph, FAO, METI/NASA, USGS, Bureau of Land Management, EPA, NPS </a:t>
            </a:r>
            <a:endParaRPr lang="en-US" sz="800" dirty="0">
              <a:solidFill>
                <a:schemeClr val="tx1">
                  <a:lumMod val="50000"/>
                  <a:lumOff val="50000"/>
                </a:schemeClr>
              </a:solidFill>
              <a:latin typeface="Century Gothic" panose="020B0502020202020204" pitchFamily="34" charset="0"/>
              <a:cs typeface="Calibri"/>
            </a:endParaRPr>
          </a:p>
        </p:txBody>
      </p:sp>
    </p:spTree>
    <p:extLst>
      <p:ext uri="{BB962C8B-B14F-4D97-AF65-F5344CB8AC3E}">
        <p14:creationId xmlns:p14="http://schemas.microsoft.com/office/powerpoint/2010/main" val="849452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7" descr="A thermometer with a red and yellow color&#10;&#10;Description automatically generated">
            <a:extLst>
              <a:ext uri="{FF2B5EF4-FFF2-40B4-BE49-F238E27FC236}">
                <a16:creationId xmlns:a16="http://schemas.microsoft.com/office/drawing/2014/main" id="{5578EDCC-8CC0-919B-AD52-C4ABBB7B32F9}"/>
              </a:ext>
            </a:extLst>
          </p:cNvPr>
          <p:cNvPicPr>
            <a:picLocks noChangeAspect="1"/>
          </p:cNvPicPr>
          <p:nvPr/>
        </p:nvPicPr>
        <p:blipFill rotWithShape="1">
          <a:blip r:embed="rId3"/>
          <a:srcRect l="29319" t="2555" r="31414" b="29927"/>
          <a:stretch/>
        </p:blipFill>
        <p:spPr>
          <a:xfrm>
            <a:off x="4444784" y="1270107"/>
            <a:ext cx="1932754" cy="4804254"/>
          </a:xfrm>
          <a:prstGeom prst="rect">
            <a:avLst/>
          </a:prstGeom>
        </p:spPr>
      </p:pic>
      <p:pic>
        <p:nvPicPr>
          <p:cNvPr id="6" name="Picture 6" descr="An aerial view of a building&#10;&#10;Description automatically generated">
            <a:extLst>
              <a:ext uri="{FF2B5EF4-FFF2-40B4-BE49-F238E27FC236}">
                <a16:creationId xmlns:a16="http://schemas.microsoft.com/office/drawing/2014/main" id="{77DA14B4-7AA0-9CE6-9EE4-9E799098EF80}"/>
              </a:ext>
            </a:extLst>
          </p:cNvPr>
          <p:cNvPicPr>
            <a:picLocks noChangeAspect="1"/>
          </p:cNvPicPr>
          <p:nvPr/>
        </p:nvPicPr>
        <p:blipFill rotWithShape="1">
          <a:blip r:embed="rId4"/>
          <a:srcRect l="14043" t="15485" r="10031" b="1050"/>
          <a:stretch/>
        </p:blipFill>
        <p:spPr>
          <a:xfrm>
            <a:off x="254060" y="930942"/>
            <a:ext cx="4300357" cy="2739020"/>
          </a:xfrm>
          <a:prstGeom prst="rect">
            <a:avLst/>
          </a:prstGeom>
          <a:ln w="12700">
            <a:solidFill>
              <a:srgbClr val="236F99"/>
            </a:solidFill>
          </a:ln>
        </p:spPr>
      </p:pic>
      <p:pic>
        <p:nvPicPr>
          <p:cNvPr id="7" name="Picture 7" descr="A park with a walkway and trees&#10;&#10;Description automatically generated">
            <a:extLst>
              <a:ext uri="{FF2B5EF4-FFF2-40B4-BE49-F238E27FC236}">
                <a16:creationId xmlns:a16="http://schemas.microsoft.com/office/drawing/2014/main" id="{73563B08-F58E-6299-6B7B-1AE8A4268896}"/>
              </a:ext>
            </a:extLst>
          </p:cNvPr>
          <p:cNvPicPr>
            <a:picLocks noChangeAspect="1"/>
          </p:cNvPicPr>
          <p:nvPr/>
        </p:nvPicPr>
        <p:blipFill rotWithShape="1">
          <a:blip r:embed="rId5"/>
          <a:srcRect l="1351" t="10843" r="2524" b="4910"/>
          <a:stretch/>
        </p:blipFill>
        <p:spPr>
          <a:xfrm>
            <a:off x="254060" y="3666647"/>
            <a:ext cx="4310552" cy="2544838"/>
          </a:xfrm>
          <a:prstGeom prst="rect">
            <a:avLst/>
          </a:prstGeom>
          <a:ln w="12700">
            <a:solidFill>
              <a:srgbClr val="236F99"/>
            </a:solidFill>
          </a:ln>
        </p:spPr>
      </p:pic>
      <p:sp>
        <p:nvSpPr>
          <p:cNvPr id="9" name="TextBox 8">
            <a:extLst>
              <a:ext uri="{FF2B5EF4-FFF2-40B4-BE49-F238E27FC236}">
                <a16:creationId xmlns:a16="http://schemas.microsoft.com/office/drawing/2014/main" id="{76088D5E-9803-A221-2CCE-EE25671955ED}"/>
              </a:ext>
            </a:extLst>
          </p:cNvPr>
          <p:cNvSpPr txBox="1"/>
          <p:nvPr/>
        </p:nvSpPr>
        <p:spPr>
          <a:xfrm>
            <a:off x="5964375" y="236439"/>
            <a:ext cx="6608427" cy="461665"/>
          </a:xfrm>
          <a:prstGeom prst="rect">
            <a:avLst/>
          </a:prstGeom>
          <a:no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Powell Butte Elementary School (2019)</a:t>
            </a:r>
          </a:p>
        </p:txBody>
      </p:sp>
      <p:sp>
        <p:nvSpPr>
          <p:cNvPr id="5" name="Rectangle 4">
            <a:extLst>
              <a:ext uri="{FF2B5EF4-FFF2-40B4-BE49-F238E27FC236}">
                <a16:creationId xmlns:a16="http://schemas.microsoft.com/office/drawing/2014/main" id="{DD55489A-1283-0331-2A4F-7CBB0DB93D94}"/>
              </a:ext>
            </a:extLst>
          </p:cNvPr>
          <p:cNvSpPr/>
          <p:nvPr/>
        </p:nvSpPr>
        <p:spPr>
          <a:xfrm>
            <a:off x="0" y="6619637"/>
            <a:ext cx="4601786"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Credits: ESRI, Depave</a:t>
            </a:r>
            <a:endParaRPr lang="en-US" sz="1000" dirty="0">
              <a:solidFill>
                <a:schemeClr val="bg1"/>
              </a:solidFill>
              <a:latin typeface="Century Gothic"/>
              <a:ea typeface="Calibri"/>
              <a:cs typeface="Calibri"/>
            </a:endParaRPr>
          </a:p>
        </p:txBody>
      </p:sp>
      <p:pic>
        <p:nvPicPr>
          <p:cNvPr id="8" name="Picture 4" descr="A yellow and orange rectangle with a blue outline&#10;&#10;Description automatically generated">
            <a:extLst>
              <a:ext uri="{FF2B5EF4-FFF2-40B4-BE49-F238E27FC236}">
                <a16:creationId xmlns:a16="http://schemas.microsoft.com/office/drawing/2014/main" id="{4F80D020-B1AC-2C91-70D9-509EEC1AB42E}"/>
              </a:ext>
            </a:extLst>
          </p:cNvPr>
          <p:cNvPicPr>
            <a:picLocks noChangeAspect="1"/>
          </p:cNvPicPr>
          <p:nvPr/>
        </p:nvPicPr>
        <p:blipFill>
          <a:blip r:embed="rId6"/>
          <a:stretch>
            <a:fillRect/>
          </a:stretch>
        </p:blipFill>
        <p:spPr>
          <a:xfrm>
            <a:off x="7062313" y="3476449"/>
            <a:ext cx="4856547" cy="2801835"/>
          </a:xfrm>
          <a:prstGeom prst="rect">
            <a:avLst/>
          </a:prstGeom>
          <a:ln w="12700">
            <a:solidFill>
              <a:srgbClr val="236F99"/>
            </a:solidFill>
          </a:ln>
        </p:spPr>
      </p:pic>
      <p:pic>
        <p:nvPicPr>
          <p:cNvPr id="11" name="Picture 5" descr="A rectangle with a blue outline on it&#10;&#10;Description automatically generated">
            <a:extLst>
              <a:ext uri="{FF2B5EF4-FFF2-40B4-BE49-F238E27FC236}">
                <a16:creationId xmlns:a16="http://schemas.microsoft.com/office/drawing/2014/main" id="{BC15411F-4BC5-11F8-C2AE-527B5BDF7114}"/>
              </a:ext>
            </a:extLst>
          </p:cNvPr>
          <p:cNvPicPr>
            <a:picLocks noChangeAspect="1"/>
          </p:cNvPicPr>
          <p:nvPr/>
        </p:nvPicPr>
        <p:blipFill rotWithShape="1">
          <a:blip r:embed="rId7"/>
          <a:srcRect b="2727"/>
          <a:stretch/>
        </p:blipFill>
        <p:spPr>
          <a:xfrm>
            <a:off x="7062314" y="790776"/>
            <a:ext cx="4856546" cy="2733829"/>
          </a:xfrm>
          <a:prstGeom prst="rect">
            <a:avLst/>
          </a:prstGeom>
          <a:ln w="12700">
            <a:solidFill>
              <a:srgbClr val="236F99"/>
            </a:solidFill>
          </a:ln>
        </p:spPr>
      </p:pic>
      <p:sp>
        <p:nvSpPr>
          <p:cNvPr id="13" name="TextBox 12">
            <a:extLst>
              <a:ext uri="{FF2B5EF4-FFF2-40B4-BE49-F238E27FC236}">
                <a16:creationId xmlns:a16="http://schemas.microsoft.com/office/drawing/2014/main" id="{0B760E61-C24A-3137-E9BE-135D5E67EF67}"/>
              </a:ext>
            </a:extLst>
          </p:cNvPr>
          <p:cNvSpPr txBox="1"/>
          <p:nvPr/>
        </p:nvSpPr>
        <p:spPr>
          <a:xfrm>
            <a:off x="7065851" y="790560"/>
            <a:ext cx="2878639" cy="461665"/>
          </a:xfrm>
          <a:prstGeom prst="rect">
            <a:avLst/>
          </a:prstGeom>
          <a:solidFill>
            <a:srgbClr val="F0F0F0">
              <a:alpha val="59000"/>
            </a:srgbClr>
          </a:solid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Before: 2016–2018</a:t>
            </a:r>
            <a:endParaRPr lang="en-US" dirty="0"/>
          </a:p>
        </p:txBody>
      </p:sp>
      <p:sp>
        <p:nvSpPr>
          <p:cNvPr id="15" name="TextBox 14">
            <a:extLst>
              <a:ext uri="{FF2B5EF4-FFF2-40B4-BE49-F238E27FC236}">
                <a16:creationId xmlns:a16="http://schemas.microsoft.com/office/drawing/2014/main" id="{5907E9C6-1889-B3D1-5CBC-A98AEB386253}"/>
              </a:ext>
            </a:extLst>
          </p:cNvPr>
          <p:cNvSpPr txBox="1"/>
          <p:nvPr/>
        </p:nvSpPr>
        <p:spPr>
          <a:xfrm>
            <a:off x="7065851" y="3528236"/>
            <a:ext cx="2664745" cy="475033"/>
          </a:xfrm>
          <a:prstGeom prst="rect">
            <a:avLst/>
          </a:prstGeom>
          <a:solidFill>
            <a:srgbClr val="F0F0F0">
              <a:alpha val="60000"/>
            </a:srgbClr>
          </a:solid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After: 2020–2022</a:t>
            </a:r>
            <a:endParaRPr lang="en-US" dirty="0">
              <a:solidFill>
                <a:schemeClr val="tx1">
                  <a:lumMod val="75000"/>
                  <a:lumOff val="25000"/>
                </a:schemeClr>
              </a:solidFill>
            </a:endParaRPr>
          </a:p>
        </p:txBody>
      </p:sp>
      <p:sp>
        <p:nvSpPr>
          <p:cNvPr id="19" name="TextBox 18">
            <a:extLst>
              <a:ext uri="{FF2B5EF4-FFF2-40B4-BE49-F238E27FC236}">
                <a16:creationId xmlns:a16="http://schemas.microsoft.com/office/drawing/2014/main" id="{B0F1A3AE-9CAF-7989-68EF-4D188634FCBC}"/>
              </a:ext>
            </a:extLst>
          </p:cNvPr>
          <p:cNvSpPr txBox="1"/>
          <p:nvPr/>
        </p:nvSpPr>
        <p:spPr>
          <a:xfrm>
            <a:off x="5737826" y="1714946"/>
            <a:ext cx="1287797" cy="830997"/>
          </a:xfrm>
          <a:prstGeom prst="rect">
            <a:avLst/>
          </a:prstGeom>
          <a:no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Before</a:t>
            </a:r>
          </a:p>
          <a:p>
            <a:pPr algn="ctr"/>
            <a:r>
              <a:rPr lang="en-US" sz="2400" dirty="0">
                <a:solidFill>
                  <a:schemeClr val="tx1">
                    <a:lumMod val="75000"/>
                    <a:lumOff val="25000"/>
                  </a:schemeClr>
                </a:solidFill>
                <a:latin typeface="Century Gothic"/>
              </a:rPr>
              <a:t>108ºF</a:t>
            </a:r>
          </a:p>
        </p:txBody>
      </p:sp>
      <p:sp>
        <p:nvSpPr>
          <p:cNvPr id="21" name="TextBox 20">
            <a:extLst>
              <a:ext uri="{FF2B5EF4-FFF2-40B4-BE49-F238E27FC236}">
                <a16:creationId xmlns:a16="http://schemas.microsoft.com/office/drawing/2014/main" id="{040ADFDC-7F76-401C-A3FB-19F6819FF4D4}"/>
              </a:ext>
            </a:extLst>
          </p:cNvPr>
          <p:cNvSpPr txBox="1"/>
          <p:nvPr/>
        </p:nvSpPr>
        <p:spPr>
          <a:xfrm>
            <a:off x="5737825" y="3074246"/>
            <a:ext cx="1287797" cy="830997"/>
          </a:xfrm>
          <a:prstGeom prst="rect">
            <a:avLst/>
          </a:prstGeom>
          <a:no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After</a:t>
            </a:r>
          </a:p>
          <a:p>
            <a:pPr algn="ctr"/>
            <a:r>
              <a:rPr lang="en-US" sz="2400" dirty="0">
                <a:solidFill>
                  <a:schemeClr val="tx1">
                    <a:lumMod val="75000"/>
                    <a:lumOff val="25000"/>
                  </a:schemeClr>
                </a:solidFill>
                <a:latin typeface="Century Gothic"/>
              </a:rPr>
              <a:t>106ºF</a:t>
            </a:r>
          </a:p>
        </p:txBody>
      </p:sp>
      <p:pic>
        <p:nvPicPr>
          <p:cNvPr id="23" name="Graphic 22" descr="Arrow: Straight with solid fill">
            <a:extLst>
              <a:ext uri="{FF2B5EF4-FFF2-40B4-BE49-F238E27FC236}">
                <a16:creationId xmlns:a16="http://schemas.microsoft.com/office/drawing/2014/main" id="{AC8016FE-347E-2FC3-0254-9960DD7387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6121174" y="2515183"/>
            <a:ext cx="513348" cy="593558"/>
          </a:xfrm>
          <a:prstGeom prst="rect">
            <a:avLst/>
          </a:prstGeom>
        </p:spPr>
      </p:pic>
      <p:sp>
        <p:nvSpPr>
          <p:cNvPr id="3" name="Title 4">
            <a:extLst>
              <a:ext uri="{FF2B5EF4-FFF2-40B4-BE49-F238E27FC236}">
                <a16:creationId xmlns:a16="http://schemas.microsoft.com/office/drawing/2014/main" id="{187BD096-FC00-D841-A6EB-AD6127CBAED6}"/>
              </a:ext>
            </a:extLst>
          </p:cNvPr>
          <p:cNvSpPr txBox="1">
            <a:spLocks/>
          </p:cNvSpPr>
          <p:nvPr/>
        </p:nvSpPr>
        <p:spPr>
          <a:xfrm>
            <a:off x="283788" y="318292"/>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CASE STUDIES</a:t>
            </a:r>
            <a:endParaRPr lang="en-US" sz="5400" dirty="0"/>
          </a:p>
        </p:txBody>
      </p:sp>
    </p:spTree>
    <p:extLst>
      <p:ext uri="{BB962C8B-B14F-4D97-AF65-F5344CB8AC3E}">
        <p14:creationId xmlns:p14="http://schemas.microsoft.com/office/powerpoint/2010/main" val="20177545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443D7A0-C15A-3BC7-3C44-0B3F8C37BF0C}"/>
              </a:ext>
            </a:extLst>
          </p:cNvPr>
          <p:cNvSpPr txBox="1">
            <a:spLocks/>
          </p:cNvSpPr>
          <p:nvPr/>
        </p:nvSpPr>
        <p:spPr>
          <a:xfrm>
            <a:off x="277800" y="262612"/>
            <a:ext cx="11913237" cy="49931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LIMITATIONS AND UNCERTAINTIES</a:t>
            </a:r>
            <a:endParaRPr lang="en-US" sz="5400" dirty="0"/>
          </a:p>
        </p:txBody>
      </p:sp>
      <p:sp>
        <p:nvSpPr>
          <p:cNvPr id="16" name="Arc 15">
            <a:extLst>
              <a:ext uri="{FF2B5EF4-FFF2-40B4-BE49-F238E27FC236}">
                <a16:creationId xmlns:a16="http://schemas.microsoft.com/office/drawing/2014/main" id="{A3B8AC6C-8788-FB45-F423-744CA28CC7A3}"/>
              </a:ext>
            </a:extLst>
          </p:cNvPr>
          <p:cNvSpPr/>
          <p:nvPr/>
        </p:nvSpPr>
        <p:spPr>
          <a:xfrm>
            <a:off x="9032479" y="511777"/>
            <a:ext cx="2751666" cy="2808110"/>
          </a:xfrm>
          <a:prstGeom prst="arc">
            <a:avLst>
              <a:gd name="adj1" fmla="val 17647151"/>
              <a:gd name="adj2" fmla="val 0"/>
            </a:avLst>
          </a:prstGeom>
          <a:noFill/>
          <a:ln w="5715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Arc 13">
            <a:extLst>
              <a:ext uri="{FF2B5EF4-FFF2-40B4-BE49-F238E27FC236}">
                <a16:creationId xmlns:a16="http://schemas.microsoft.com/office/drawing/2014/main" id="{19D907F9-1CE6-AB2E-D024-3D26BB1C06DC}"/>
              </a:ext>
            </a:extLst>
          </p:cNvPr>
          <p:cNvSpPr/>
          <p:nvPr/>
        </p:nvSpPr>
        <p:spPr>
          <a:xfrm rot="10800000">
            <a:off x="219410" y="3896692"/>
            <a:ext cx="2751666" cy="2808110"/>
          </a:xfrm>
          <a:prstGeom prst="arc">
            <a:avLst>
              <a:gd name="adj1" fmla="val 17647151"/>
              <a:gd name="adj2" fmla="val 28829"/>
            </a:avLst>
          </a:prstGeom>
          <a:noFill/>
          <a:ln w="5715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0A7C3EED-3D16-4330-11E8-D64EEB8976A0}"/>
              </a:ext>
            </a:extLst>
          </p:cNvPr>
          <p:cNvGrpSpPr/>
          <p:nvPr/>
        </p:nvGrpSpPr>
        <p:grpSpPr>
          <a:xfrm>
            <a:off x="291915" y="1010356"/>
            <a:ext cx="11150986" cy="6596802"/>
            <a:chOff x="184338" y="1010356"/>
            <a:chExt cx="11150986" cy="6596802"/>
          </a:xfrm>
        </p:grpSpPr>
        <p:sp>
          <p:nvSpPr>
            <p:cNvPr id="21" name="Rectangle: Rounded Corners 2">
              <a:extLst>
                <a:ext uri="{FF2B5EF4-FFF2-40B4-BE49-F238E27FC236}">
                  <a16:creationId xmlns:a16="http://schemas.microsoft.com/office/drawing/2014/main" id="{12B1E228-8B71-F405-624A-991452D02751}"/>
                </a:ext>
              </a:extLst>
            </p:cNvPr>
            <p:cNvSpPr/>
            <p:nvPr/>
          </p:nvSpPr>
          <p:spPr>
            <a:xfrm>
              <a:off x="4256953" y="1010356"/>
              <a:ext cx="3400279" cy="5249334"/>
            </a:xfrm>
            <a:prstGeom prst="roundRect">
              <a:avLst>
                <a:gd name="adj" fmla="val 959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 name="Rectangle: Rounded Corners 2">
              <a:extLst>
                <a:ext uri="{FF2B5EF4-FFF2-40B4-BE49-F238E27FC236}">
                  <a16:creationId xmlns:a16="http://schemas.microsoft.com/office/drawing/2014/main" id="{0B655A88-3B5A-20F5-A0B3-B12BD70E76BF}"/>
                </a:ext>
              </a:extLst>
            </p:cNvPr>
            <p:cNvSpPr/>
            <p:nvPr/>
          </p:nvSpPr>
          <p:spPr>
            <a:xfrm>
              <a:off x="7935045" y="1010356"/>
              <a:ext cx="3400279" cy="5249334"/>
            </a:xfrm>
            <a:prstGeom prst="roundRect">
              <a:avLst>
                <a:gd name="adj" fmla="val 959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Rectangle: Rounded Corners 2">
              <a:extLst>
                <a:ext uri="{FF2B5EF4-FFF2-40B4-BE49-F238E27FC236}">
                  <a16:creationId xmlns:a16="http://schemas.microsoft.com/office/drawing/2014/main" id="{9EC1C757-1579-AD64-1958-8CCDC3654CC6}"/>
                </a:ext>
              </a:extLst>
            </p:cNvPr>
            <p:cNvSpPr/>
            <p:nvPr/>
          </p:nvSpPr>
          <p:spPr>
            <a:xfrm>
              <a:off x="562383" y="1010356"/>
              <a:ext cx="3400279" cy="5249334"/>
            </a:xfrm>
            <a:prstGeom prst="roundRect">
              <a:avLst>
                <a:gd name="adj" fmla="val 959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Graphic 5" descr="Fire with solid fill">
              <a:extLst>
                <a:ext uri="{FF2B5EF4-FFF2-40B4-BE49-F238E27FC236}">
                  <a16:creationId xmlns:a16="http://schemas.microsoft.com/office/drawing/2014/main" id="{412A2B8D-3814-F875-026C-10C28198A7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5322" y="1166579"/>
              <a:ext cx="914400" cy="914400"/>
            </a:xfrm>
            <a:prstGeom prst="rect">
              <a:avLst/>
            </a:prstGeom>
          </p:spPr>
        </p:pic>
        <p:sp>
          <p:nvSpPr>
            <p:cNvPr id="8" name="TextBox 7">
              <a:extLst>
                <a:ext uri="{FF2B5EF4-FFF2-40B4-BE49-F238E27FC236}">
                  <a16:creationId xmlns:a16="http://schemas.microsoft.com/office/drawing/2014/main" id="{049D89A8-A09F-BE70-4EA2-4BA42CBB9A33}"/>
                </a:ext>
              </a:extLst>
            </p:cNvPr>
            <p:cNvSpPr txBox="1"/>
            <p:nvPr/>
          </p:nvSpPr>
          <p:spPr>
            <a:xfrm>
              <a:off x="603417" y="2063682"/>
              <a:ext cx="3318210" cy="523220"/>
            </a:xfrm>
            <a:prstGeom prst="rect">
              <a:avLst/>
            </a:prstGeom>
            <a:noFill/>
          </p:spPr>
          <p:txBody>
            <a:bodyPr wrap="square" lIns="91440" tIns="45720" rIns="91440" bIns="45720" rtlCol="0" anchor="t">
              <a:spAutoFit/>
            </a:bodyPr>
            <a:lstStyle/>
            <a:p>
              <a:pPr algn="ctr"/>
              <a:r>
                <a:rPr lang="en-US" sz="2800" b="1" dirty="0">
                  <a:solidFill>
                    <a:schemeClr val="tx1">
                      <a:lumMod val="75000"/>
                      <a:lumOff val="25000"/>
                    </a:schemeClr>
                  </a:solidFill>
                  <a:latin typeface="Century Gothic"/>
                </a:rPr>
                <a:t>Heat Analysis</a:t>
              </a: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id="{6B86AA15-DF85-65DE-D336-347CE1216ACA}"/>
                </a:ext>
              </a:extLst>
            </p:cNvPr>
            <p:cNvSpPr txBox="1"/>
            <p:nvPr/>
          </p:nvSpPr>
          <p:spPr>
            <a:xfrm>
              <a:off x="184338" y="2722831"/>
              <a:ext cx="3788880" cy="3600986"/>
            </a:xfrm>
            <a:prstGeom prst="rect">
              <a:avLst/>
            </a:prstGeom>
            <a:noFill/>
            <a:ln>
              <a:noFill/>
            </a:ln>
          </p:spPr>
          <p:txBody>
            <a:bodyPr wrap="square" lIns="91440" tIns="45720" rIns="91440" bIns="45720" rtlCol="0" anchor="t">
              <a:spAutoFit/>
            </a:bodyPr>
            <a:lstStyle/>
            <a:p>
              <a:pPr marL="800100" lvl="1" indent="-342900">
                <a:spcAft>
                  <a:spcPts val="600"/>
                </a:spcAft>
                <a:buClr>
                  <a:srgbClr val="006D9D"/>
                </a:buClr>
                <a:buFont typeface="Webdings" panose="05030102010509060703" pitchFamily="18" charset="2"/>
                <a:buChar char="4"/>
              </a:pPr>
              <a:r>
                <a:rPr lang="en-US" sz="1600" b="1" dirty="0">
                  <a:solidFill>
                    <a:schemeClr val="tx1">
                      <a:lumMod val="75000"/>
                      <a:lumOff val="25000"/>
                    </a:schemeClr>
                  </a:solidFill>
                  <a:latin typeface="Century Gothic"/>
                </a:rPr>
                <a:t>Temporal resolution </a:t>
              </a:r>
              <a:r>
                <a:rPr lang="en-US" sz="1600" dirty="0">
                  <a:solidFill>
                    <a:schemeClr val="tx1">
                      <a:lumMod val="75000"/>
                      <a:lumOff val="25000"/>
                    </a:schemeClr>
                  </a:solidFill>
                  <a:latin typeface="Century Gothic"/>
                </a:rPr>
                <a:t>of Landsat 8 TIRS limiting the number of images per year </a:t>
              </a:r>
              <a:endParaRPr lang="en-US" sz="1600" b="1" dirty="0">
                <a:solidFill>
                  <a:schemeClr val="tx1">
                    <a:lumMod val="75000"/>
                    <a:lumOff val="25000"/>
                  </a:schemeClr>
                </a:solidFill>
                <a:latin typeface="Century Gothic"/>
              </a:endParaRPr>
            </a:p>
            <a:p>
              <a:pPr lvl="1">
                <a:spcAft>
                  <a:spcPts val="600"/>
                </a:spcAft>
                <a:buClr>
                  <a:srgbClr val="006D9D"/>
                </a:buClr>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r>
                <a:rPr lang="en-US" sz="1600" b="1" dirty="0">
                  <a:solidFill>
                    <a:schemeClr val="tx1">
                      <a:lumMod val="75000"/>
                      <a:lumOff val="25000"/>
                    </a:schemeClr>
                  </a:solidFill>
                  <a:latin typeface="Century Gothic"/>
                </a:rPr>
                <a:t>Lack of in-situ measurements</a:t>
              </a:r>
              <a:r>
                <a:rPr lang="en-US" sz="1600" dirty="0">
                  <a:solidFill>
                    <a:schemeClr val="tx1">
                      <a:lumMod val="75000"/>
                      <a:lumOff val="25000"/>
                    </a:schemeClr>
                  </a:solidFill>
                  <a:latin typeface="Century Gothic"/>
                </a:rPr>
                <a:t> to assess accuracy of satellite-derived LST values</a:t>
              </a:r>
            </a:p>
            <a:p>
              <a:pPr marL="800100" lvl="1" indent="-342900">
                <a:spcAft>
                  <a:spcPts val="600"/>
                </a:spcAft>
                <a:buClr>
                  <a:srgbClr val="006D9D"/>
                </a:buClr>
                <a:buFont typeface="Webdings" panose="05030102010509060703" pitchFamily="18" charset="2"/>
                <a:buChar char="4"/>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r>
                <a:rPr lang="en-US" sz="1600" b="1" dirty="0">
                  <a:solidFill>
                    <a:schemeClr val="tx1">
                      <a:lumMod val="75000"/>
                      <a:lumOff val="25000"/>
                    </a:schemeClr>
                  </a:solidFill>
                  <a:latin typeface="Century Gothic"/>
                </a:rPr>
                <a:t>Implementation year of Landsat 8</a:t>
              </a:r>
              <a:r>
                <a:rPr lang="en-US" sz="1600" dirty="0">
                  <a:solidFill>
                    <a:schemeClr val="tx1">
                      <a:lumMod val="75000"/>
                      <a:lumOff val="25000"/>
                    </a:schemeClr>
                  </a:solidFill>
                  <a:latin typeface="Century Gothic"/>
                </a:rPr>
                <a:t> </a:t>
              </a:r>
              <a:r>
                <a:rPr lang="en-US" sz="1600" b="1" dirty="0">
                  <a:solidFill>
                    <a:schemeClr val="tx1">
                      <a:lumMod val="75000"/>
                      <a:lumOff val="25000"/>
                    </a:schemeClr>
                  </a:solidFill>
                  <a:latin typeface="Century Gothic"/>
                </a:rPr>
                <a:t>TIRS</a:t>
              </a:r>
              <a:r>
                <a:rPr lang="en-US" sz="1600" dirty="0">
                  <a:solidFill>
                    <a:schemeClr val="tx1">
                      <a:lumMod val="75000"/>
                      <a:lumOff val="25000"/>
                    </a:schemeClr>
                  </a:solidFill>
                  <a:latin typeface="Century Gothic"/>
                </a:rPr>
                <a:t> reducing ability to analyze change over time</a:t>
              </a:r>
            </a:p>
          </p:txBody>
        </p:sp>
        <p:sp>
          <p:nvSpPr>
            <p:cNvPr id="9" name="TextBox 8">
              <a:extLst>
                <a:ext uri="{FF2B5EF4-FFF2-40B4-BE49-F238E27FC236}">
                  <a16:creationId xmlns:a16="http://schemas.microsoft.com/office/drawing/2014/main" id="{1F927AFD-955B-8F8F-EE03-E5E4F10969E3}"/>
                </a:ext>
              </a:extLst>
            </p:cNvPr>
            <p:cNvSpPr txBox="1"/>
            <p:nvPr/>
          </p:nvSpPr>
          <p:spPr>
            <a:xfrm>
              <a:off x="7982407" y="2027510"/>
              <a:ext cx="3318210" cy="523220"/>
            </a:xfrm>
            <a:prstGeom prst="rect">
              <a:avLst/>
            </a:prstGeom>
            <a:noFill/>
          </p:spPr>
          <p:txBody>
            <a:bodyPr wrap="square" lIns="91440" tIns="45720" rIns="91440" bIns="45720" rtlCol="0" anchor="t">
              <a:spAutoFit/>
            </a:bodyPr>
            <a:lstStyle/>
            <a:p>
              <a:pPr algn="ctr"/>
              <a:r>
                <a:rPr lang="en-US" sz="2800" b="1" dirty="0">
                  <a:solidFill>
                    <a:schemeClr val="tx1">
                      <a:lumMod val="75000"/>
                      <a:lumOff val="25000"/>
                    </a:schemeClr>
                  </a:solidFill>
                  <a:latin typeface="Century Gothic"/>
                </a:rPr>
                <a:t>Case Studies</a:t>
              </a:r>
              <a:endParaRPr lang="en-US" dirty="0"/>
            </a:p>
          </p:txBody>
        </p:sp>
        <p:sp>
          <p:nvSpPr>
            <p:cNvPr id="15" name="TextBox 14">
              <a:extLst>
                <a:ext uri="{FF2B5EF4-FFF2-40B4-BE49-F238E27FC236}">
                  <a16:creationId xmlns:a16="http://schemas.microsoft.com/office/drawing/2014/main" id="{DE719598-0339-A8DC-2FE5-1548995D1A62}"/>
                </a:ext>
              </a:extLst>
            </p:cNvPr>
            <p:cNvSpPr txBox="1"/>
            <p:nvPr/>
          </p:nvSpPr>
          <p:spPr>
            <a:xfrm>
              <a:off x="7565046" y="2636567"/>
              <a:ext cx="3678566" cy="4970591"/>
            </a:xfrm>
            <a:prstGeom prst="rect">
              <a:avLst/>
            </a:prstGeom>
            <a:noFill/>
            <a:ln>
              <a:noFill/>
            </a:ln>
          </p:spPr>
          <p:txBody>
            <a:bodyPr wrap="square" lIns="91440" tIns="45720" rIns="91440" bIns="45720" rtlCol="0" anchor="t">
              <a:spAutoFit/>
            </a:bodyPr>
            <a:lstStyle/>
            <a:p>
              <a:pPr marL="800100" lvl="1" indent="-342900">
                <a:spcAft>
                  <a:spcPts val="600"/>
                </a:spcAft>
                <a:buClr>
                  <a:srgbClr val="006D9D"/>
                </a:buClr>
                <a:buFont typeface="Webdings" panose="05030102010509060703" pitchFamily="18" charset="2"/>
                <a:buChar char="4"/>
              </a:pPr>
              <a:r>
                <a:rPr lang="en-US" sz="1600" b="1" dirty="0">
                  <a:solidFill>
                    <a:schemeClr val="tx1">
                      <a:lumMod val="75000"/>
                      <a:lumOff val="25000"/>
                    </a:schemeClr>
                  </a:solidFill>
                  <a:latin typeface="Century Gothic"/>
                </a:rPr>
                <a:t>Temporal and spatial resolution </a:t>
              </a:r>
              <a:r>
                <a:rPr lang="en-US" sz="1600" dirty="0">
                  <a:solidFill>
                    <a:schemeClr val="tx1">
                      <a:lumMod val="75000"/>
                      <a:lumOff val="25000"/>
                    </a:schemeClr>
                  </a:solidFill>
                  <a:latin typeface="Century Gothic"/>
                </a:rPr>
                <a:t>of Landsat 8 TIRS data limited fine scale results</a:t>
              </a:r>
              <a:endParaRPr lang="en-US" dirty="0">
                <a:solidFill>
                  <a:schemeClr val="tx1">
                    <a:lumMod val="75000"/>
                    <a:lumOff val="25000"/>
                  </a:schemeClr>
                </a:solidFill>
                <a:cs typeface="Calibri" panose="020F0502020204030204"/>
              </a:endParaRPr>
            </a:p>
            <a:p>
              <a:pPr lvl="1">
                <a:spcAft>
                  <a:spcPts val="600"/>
                </a:spcAft>
                <a:buClr>
                  <a:srgbClr val="006D9D"/>
                </a:buClr>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r>
                <a:rPr lang="en-US" sz="1600" dirty="0">
                  <a:solidFill>
                    <a:schemeClr val="tx1">
                      <a:lumMod val="75000"/>
                      <a:lumOff val="25000"/>
                    </a:schemeClr>
                  </a:solidFill>
                  <a:latin typeface="Century Gothic"/>
                </a:rPr>
                <a:t>Some sites are </a:t>
              </a:r>
              <a:r>
                <a:rPr lang="en-US" sz="1600" b="1" dirty="0">
                  <a:solidFill>
                    <a:schemeClr val="tx1">
                      <a:lumMod val="75000"/>
                      <a:lumOff val="25000"/>
                    </a:schemeClr>
                  </a:solidFill>
                  <a:latin typeface="Century Gothic"/>
                </a:rPr>
                <a:t>not fully grown</a:t>
              </a:r>
              <a:r>
                <a:rPr lang="en-US" sz="1600" dirty="0">
                  <a:solidFill>
                    <a:schemeClr val="tx1">
                      <a:lumMod val="75000"/>
                      <a:lumOff val="25000"/>
                    </a:schemeClr>
                  </a:solidFill>
                  <a:latin typeface="Century Gothic"/>
                </a:rPr>
                <a:t>, and as canopy cover grows, it may affect surface temperature more</a:t>
              </a:r>
            </a:p>
            <a:p>
              <a:pPr marL="800100" lvl="1" indent="-342900">
                <a:spcAft>
                  <a:spcPts val="600"/>
                </a:spcAft>
                <a:buClr>
                  <a:srgbClr val="006D9D"/>
                </a:buClr>
                <a:buFont typeface="Webdings" panose="05030102010509060703" pitchFamily="18" charset="2"/>
                <a:buChar char="4"/>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r>
                <a:rPr lang="en-US" sz="1600" b="1" dirty="0">
                  <a:solidFill>
                    <a:schemeClr val="tx1">
                      <a:lumMod val="75000"/>
                      <a:lumOff val="25000"/>
                    </a:schemeClr>
                  </a:solidFill>
                  <a:latin typeface="Century Gothic"/>
                </a:rPr>
                <a:t>Unusual hot and cold days </a:t>
              </a:r>
              <a:r>
                <a:rPr lang="en-US" sz="1600" dirty="0">
                  <a:solidFill>
                    <a:schemeClr val="tx1">
                      <a:lumMod val="75000"/>
                      <a:lumOff val="25000"/>
                    </a:schemeClr>
                  </a:solidFill>
                  <a:latin typeface="Century Gothic"/>
                </a:rPr>
                <a:t>affecting results</a:t>
              </a:r>
            </a:p>
            <a:p>
              <a:pPr marL="800100" lvl="1" indent="-342900">
                <a:spcAft>
                  <a:spcPts val="600"/>
                </a:spcAft>
                <a:buClr>
                  <a:srgbClr val="006D9D"/>
                </a:buClr>
                <a:buFont typeface="Webdings" panose="05030102010509060703" pitchFamily="18" charset="2"/>
                <a:buChar char="4"/>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endParaRPr lang="en-US" sz="1600" dirty="0">
                <a:solidFill>
                  <a:schemeClr val="tx1">
                    <a:lumMod val="75000"/>
                    <a:lumOff val="25000"/>
                  </a:schemeClr>
                </a:solidFill>
                <a:latin typeface="Century Gothic"/>
              </a:endParaRPr>
            </a:p>
          </p:txBody>
        </p:sp>
        <p:pic>
          <p:nvPicPr>
            <p:cNvPr id="6" name="Graphic 6" descr="Marker with solid fill">
              <a:extLst>
                <a:ext uri="{FF2B5EF4-FFF2-40B4-BE49-F238E27FC236}">
                  <a16:creationId xmlns:a16="http://schemas.microsoft.com/office/drawing/2014/main" id="{6992E4CA-2225-7495-154F-4955F89840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77984" y="1149282"/>
              <a:ext cx="914400" cy="914400"/>
            </a:xfrm>
            <a:prstGeom prst="rect">
              <a:avLst/>
            </a:prstGeom>
          </p:spPr>
        </p:pic>
        <p:pic>
          <p:nvPicPr>
            <p:cNvPr id="18" name="Graphic 17" descr="Woman with kid with solid fill">
              <a:extLst>
                <a:ext uri="{FF2B5EF4-FFF2-40B4-BE49-F238E27FC236}">
                  <a16:creationId xmlns:a16="http://schemas.microsoft.com/office/drawing/2014/main" id="{D16FE9F1-A190-2B34-C806-CFCC5E0B79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9418" y="1174665"/>
              <a:ext cx="914400" cy="914400"/>
            </a:xfrm>
            <a:prstGeom prst="rect">
              <a:avLst/>
            </a:prstGeom>
          </p:spPr>
        </p:pic>
        <p:sp>
          <p:nvSpPr>
            <p:cNvPr id="19" name="TextBox 18">
              <a:extLst>
                <a:ext uri="{FF2B5EF4-FFF2-40B4-BE49-F238E27FC236}">
                  <a16:creationId xmlns:a16="http://schemas.microsoft.com/office/drawing/2014/main" id="{8351EC31-9AFD-8C94-B798-73E3EAAA8532}"/>
                </a:ext>
              </a:extLst>
            </p:cNvPr>
            <p:cNvSpPr txBox="1"/>
            <p:nvPr/>
          </p:nvSpPr>
          <p:spPr>
            <a:xfrm>
              <a:off x="4227723" y="2031556"/>
              <a:ext cx="3400280" cy="523220"/>
            </a:xfrm>
            <a:prstGeom prst="rect">
              <a:avLst/>
            </a:prstGeom>
            <a:noFill/>
          </p:spPr>
          <p:txBody>
            <a:bodyPr wrap="square" lIns="91440" tIns="45720" rIns="91440" bIns="45720" rtlCol="0" anchor="t">
              <a:spAutoFit/>
            </a:bodyPr>
            <a:lstStyle/>
            <a:p>
              <a:pPr algn="ctr"/>
              <a:r>
                <a:rPr lang="en-US" sz="2800" b="1" dirty="0">
                  <a:solidFill>
                    <a:schemeClr val="tx1">
                      <a:lumMod val="75000"/>
                      <a:lumOff val="25000"/>
                    </a:schemeClr>
                  </a:solidFill>
                  <a:latin typeface="Century Gothic"/>
                </a:rPr>
                <a:t>Frontline Analysis</a:t>
              </a:r>
              <a:endParaRPr lang="en-US" sz="2800" dirty="0">
                <a:solidFill>
                  <a:schemeClr val="tx1">
                    <a:lumMod val="75000"/>
                    <a:lumOff val="25000"/>
                  </a:schemeClr>
                </a:solidFill>
                <a:cs typeface="Calibri"/>
              </a:endParaRPr>
            </a:p>
          </p:txBody>
        </p:sp>
        <p:sp>
          <p:nvSpPr>
            <p:cNvPr id="20" name="TextBox 19">
              <a:extLst>
                <a:ext uri="{FF2B5EF4-FFF2-40B4-BE49-F238E27FC236}">
                  <a16:creationId xmlns:a16="http://schemas.microsoft.com/office/drawing/2014/main" id="{983A9DD0-6BBA-6161-B677-64A8A911B210}"/>
                </a:ext>
              </a:extLst>
            </p:cNvPr>
            <p:cNvSpPr txBox="1"/>
            <p:nvPr/>
          </p:nvSpPr>
          <p:spPr>
            <a:xfrm>
              <a:off x="3853574" y="2708454"/>
              <a:ext cx="3619760" cy="3354765"/>
            </a:xfrm>
            <a:prstGeom prst="rect">
              <a:avLst/>
            </a:prstGeom>
            <a:noFill/>
            <a:ln>
              <a:noFill/>
            </a:ln>
          </p:spPr>
          <p:txBody>
            <a:bodyPr wrap="square" lIns="91440" tIns="45720" rIns="91440" bIns="45720" rtlCol="0" anchor="t">
              <a:spAutoFit/>
            </a:bodyPr>
            <a:lstStyle/>
            <a:p>
              <a:pPr marL="800100" lvl="1" indent="-342900">
                <a:spcAft>
                  <a:spcPts val="600"/>
                </a:spcAft>
                <a:buClr>
                  <a:srgbClr val="006D9D"/>
                </a:buClr>
                <a:buFont typeface="Webdings" panose="05030102010509060703" pitchFamily="18" charset="2"/>
                <a:buChar char="4"/>
              </a:pPr>
              <a:r>
                <a:rPr lang="en-US" sz="1600" dirty="0">
                  <a:solidFill>
                    <a:schemeClr val="tx1">
                      <a:lumMod val="75000"/>
                      <a:lumOff val="25000"/>
                    </a:schemeClr>
                  </a:solidFill>
                  <a:latin typeface="Century Gothic"/>
                </a:rPr>
                <a:t>Census tract data cannot explain </a:t>
              </a:r>
              <a:r>
                <a:rPr lang="en-US" sz="1600" b="1" dirty="0">
                  <a:solidFill>
                    <a:schemeClr val="tx1">
                      <a:lumMod val="75000"/>
                      <a:lumOff val="25000"/>
                    </a:schemeClr>
                  </a:solidFill>
                  <a:latin typeface="Century Gothic"/>
                </a:rPr>
                <a:t>neighborhood level experiences</a:t>
              </a:r>
            </a:p>
            <a:p>
              <a:pPr lvl="1">
                <a:spcAft>
                  <a:spcPts val="600"/>
                </a:spcAft>
                <a:buClr>
                  <a:srgbClr val="006D9D"/>
                </a:buClr>
              </a:pPr>
              <a:endParaRPr lang="en-US" sz="1600" b="1"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r>
                <a:rPr lang="en-US" sz="1600" b="1" dirty="0">
                  <a:solidFill>
                    <a:schemeClr val="tx1">
                      <a:lumMod val="75000"/>
                      <a:lumOff val="25000"/>
                    </a:schemeClr>
                  </a:solidFill>
                  <a:latin typeface="Century Gothic"/>
                </a:rPr>
                <a:t>Lack of heat-related data </a:t>
              </a:r>
              <a:r>
                <a:rPr lang="en-US" sz="1600" dirty="0">
                  <a:solidFill>
                    <a:schemeClr val="tx1">
                      <a:lumMod val="75000"/>
                      <a:lumOff val="25000"/>
                    </a:schemeClr>
                  </a:solidFill>
                  <a:latin typeface="Century Gothic"/>
                </a:rPr>
                <a:t>(i.e., air conditioning, cooling centers) to add to index</a:t>
              </a:r>
            </a:p>
            <a:p>
              <a:pPr lvl="1">
                <a:spcAft>
                  <a:spcPts val="600"/>
                </a:spcAft>
                <a:buClr>
                  <a:srgbClr val="006D9D"/>
                </a:buClr>
              </a:pPr>
              <a:endParaRPr lang="en-US" sz="16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r>
                <a:rPr lang="en-US" sz="1600" dirty="0">
                  <a:solidFill>
                    <a:schemeClr val="tx1">
                      <a:lumMod val="75000"/>
                      <a:lumOff val="25000"/>
                    </a:schemeClr>
                  </a:solidFill>
                  <a:latin typeface="Century Gothic"/>
                </a:rPr>
                <a:t>Need to use </a:t>
              </a:r>
              <a:r>
                <a:rPr lang="en-US" sz="1600" b="1" dirty="0">
                  <a:solidFill>
                    <a:schemeClr val="tx1">
                      <a:lumMod val="75000"/>
                      <a:lumOff val="25000"/>
                    </a:schemeClr>
                  </a:solidFill>
                  <a:latin typeface="Century Gothic"/>
                </a:rPr>
                <a:t>qualitative data </a:t>
              </a:r>
              <a:r>
                <a:rPr lang="en-US" sz="1600" dirty="0">
                  <a:solidFill>
                    <a:schemeClr val="tx1">
                      <a:lumMod val="75000"/>
                      <a:lumOff val="25000"/>
                    </a:schemeClr>
                  </a:solidFill>
                  <a:latin typeface="Century Gothic"/>
                </a:rPr>
                <a:t>for understanding community stories</a:t>
              </a:r>
            </a:p>
          </p:txBody>
        </p:sp>
      </p:grpSp>
    </p:spTree>
    <p:extLst>
      <p:ext uri="{BB962C8B-B14F-4D97-AF65-F5344CB8AC3E}">
        <p14:creationId xmlns:p14="http://schemas.microsoft.com/office/powerpoint/2010/main" val="599095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82A15295-4EE9-8BC1-4F22-9E24360F7A07}"/>
              </a:ext>
            </a:extLst>
          </p:cNvPr>
          <p:cNvSpPr txBox="1">
            <a:spLocks/>
          </p:cNvSpPr>
          <p:nvPr/>
        </p:nvSpPr>
        <p:spPr>
          <a:xfrm>
            <a:off x="277796" y="262612"/>
            <a:ext cx="11913237" cy="49931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CONCLUSIONS</a:t>
            </a:r>
            <a:endParaRPr lang="en-US" dirty="0"/>
          </a:p>
        </p:txBody>
      </p:sp>
      <p:grpSp>
        <p:nvGrpSpPr>
          <p:cNvPr id="14" name="Group 13">
            <a:extLst>
              <a:ext uri="{FF2B5EF4-FFF2-40B4-BE49-F238E27FC236}">
                <a16:creationId xmlns:a16="http://schemas.microsoft.com/office/drawing/2014/main" id="{ACA9E31B-7D9C-948A-6BFA-BC8D1FEA773B}"/>
              </a:ext>
            </a:extLst>
          </p:cNvPr>
          <p:cNvGrpSpPr/>
          <p:nvPr/>
        </p:nvGrpSpPr>
        <p:grpSpPr>
          <a:xfrm>
            <a:off x="532608" y="1123800"/>
            <a:ext cx="11120765" cy="4921087"/>
            <a:chOff x="507421" y="1432442"/>
            <a:chExt cx="9886632" cy="4291892"/>
          </a:xfrm>
        </p:grpSpPr>
        <p:pic>
          <p:nvPicPr>
            <p:cNvPr id="7" name="Graphic 9" descr="Map with pin with solid fill">
              <a:extLst>
                <a:ext uri="{FF2B5EF4-FFF2-40B4-BE49-F238E27FC236}">
                  <a16:creationId xmlns:a16="http://schemas.microsoft.com/office/drawing/2014/main" id="{796B685C-51BF-A4B9-3AAA-BAAF0CA750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7319" y="2486541"/>
              <a:ext cx="1036734" cy="1036734"/>
            </a:xfrm>
            <a:prstGeom prst="rect">
              <a:avLst/>
            </a:prstGeom>
          </p:spPr>
        </p:pic>
        <p:pic>
          <p:nvPicPr>
            <p:cNvPr id="8" name="Graphic 16" descr="Lights On with solid fill">
              <a:extLst>
                <a:ext uri="{FF2B5EF4-FFF2-40B4-BE49-F238E27FC236}">
                  <a16:creationId xmlns:a16="http://schemas.microsoft.com/office/drawing/2014/main" id="{F3C3AA26-DD9D-82DF-857B-F7BAE8A7CF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57318" y="4687599"/>
              <a:ext cx="1036735" cy="1036735"/>
            </a:xfrm>
            <a:prstGeom prst="rect">
              <a:avLst/>
            </a:prstGeom>
          </p:spPr>
        </p:pic>
        <p:pic>
          <p:nvPicPr>
            <p:cNvPr id="9" name="Graphic 17" descr="Statistics with solid fill">
              <a:extLst>
                <a:ext uri="{FF2B5EF4-FFF2-40B4-BE49-F238E27FC236}">
                  <a16:creationId xmlns:a16="http://schemas.microsoft.com/office/drawing/2014/main" id="{81142D53-594D-2321-583B-58F791AC09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57318" y="3599203"/>
              <a:ext cx="1036735" cy="1036735"/>
            </a:xfrm>
            <a:prstGeom prst="rect">
              <a:avLst/>
            </a:prstGeom>
          </p:spPr>
        </p:pic>
        <p:grpSp>
          <p:nvGrpSpPr>
            <p:cNvPr id="12" name="Group 11">
              <a:extLst>
                <a:ext uri="{FF2B5EF4-FFF2-40B4-BE49-F238E27FC236}">
                  <a16:creationId xmlns:a16="http://schemas.microsoft.com/office/drawing/2014/main" id="{5D419822-22AC-4E1E-30AE-E5C08AA78276}"/>
                </a:ext>
              </a:extLst>
            </p:cNvPr>
            <p:cNvGrpSpPr/>
            <p:nvPr/>
          </p:nvGrpSpPr>
          <p:grpSpPr>
            <a:xfrm>
              <a:off x="507421" y="1547850"/>
              <a:ext cx="8495814" cy="2983031"/>
              <a:chOff x="2959828" y="1174215"/>
              <a:chExt cx="8495814" cy="2983031"/>
            </a:xfrm>
          </p:grpSpPr>
          <p:grpSp>
            <p:nvGrpSpPr>
              <p:cNvPr id="6" name="Group 5">
                <a:extLst>
                  <a:ext uri="{FF2B5EF4-FFF2-40B4-BE49-F238E27FC236}">
                    <a16:creationId xmlns:a16="http://schemas.microsoft.com/office/drawing/2014/main" id="{C41F9F09-EFEF-0B29-E794-2F77A3F5661F}"/>
                  </a:ext>
                </a:extLst>
              </p:cNvPr>
              <p:cNvGrpSpPr/>
              <p:nvPr/>
            </p:nvGrpSpPr>
            <p:grpSpPr>
              <a:xfrm>
                <a:off x="2959828" y="2240852"/>
                <a:ext cx="8495814" cy="1916394"/>
                <a:chOff x="3383699" y="2408853"/>
                <a:chExt cx="9457138" cy="1790806"/>
              </a:xfrm>
            </p:grpSpPr>
            <p:sp>
              <p:nvSpPr>
                <p:cNvPr id="2" name="TextBox 1">
                  <a:extLst>
                    <a:ext uri="{FF2B5EF4-FFF2-40B4-BE49-F238E27FC236}">
                      <a16:creationId xmlns:a16="http://schemas.microsoft.com/office/drawing/2014/main" id="{72A56415-0BE2-DF56-4619-79D58251040A}"/>
                    </a:ext>
                  </a:extLst>
                </p:cNvPr>
                <p:cNvSpPr txBox="1"/>
                <p:nvPr/>
              </p:nvSpPr>
              <p:spPr>
                <a:xfrm>
                  <a:off x="3383699" y="2408853"/>
                  <a:ext cx="9457138" cy="777586"/>
                </a:xfrm>
                <a:prstGeom prst="rect">
                  <a:avLst/>
                </a:prstGeom>
                <a:solidFill>
                  <a:schemeClr val="bg1">
                    <a:lumMod val="95000"/>
                  </a:schemeClr>
                </a:solidFill>
              </p:spPr>
              <p:txBody>
                <a:bodyPr wrap="square" lIns="91440" tIns="45720" rIns="91440" bIns="45720" rtlCol="0" anchor="t">
                  <a:spAutoFit/>
                </a:bodyPr>
                <a:lstStyle/>
                <a:p>
                  <a:pPr algn="ctr"/>
                  <a:r>
                    <a:rPr lang="en-US" sz="2800" b="1" dirty="0">
                      <a:solidFill>
                        <a:schemeClr val="tx1">
                          <a:lumMod val="75000"/>
                          <a:lumOff val="25000"/>
                        </a:schemeClr>
                      </a:solidFill>
                      <a:latin typeface="Century Gothic"/>
                    </a:rPr>
                    <a:t>Local-scale urban heat interventions</a:t>
                  </a:r>
                  <a:r>
                    <a:rPr lang="en-US" sz="2800" dirty="0">
                      <a:solidFill>
                        <a:schemeClr val="tx1">
                          <a:lumMod val="75000"/>
                          <a:lumOff val="25000"/>
                        </a:schemeClr>
                      </a:solidFill>
                      <a:latin typeface="Century Gothic"/>
                    </a:rPr>
                    <a:t> can be observed and quantified with remote sensing data</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35BDA60A-DA60-2923-FF83-E0DF4B1E97DB}"/>
                    </a:ext>
                  </a:extLst>
                </p:cNvPr>
                <p:cNvSpPr txBox="1"/>
                <p:nvPr/>
              </p:nvSpPr>
              <p:spPr>
                <a:xfrm>
                  <a:off x="3383699" y="3423120"/>
                  <a:ext cx="9457138" cy="776539"/>
                </a:xfrm>
                <a:prstGeom prst="rect">
                  <a:avLst/>
                </a:prstGeom>
                <a:solidFill>
                  <a:schemeClr val="bg1">
                    <a:lumMod val="95000"/>
                  </a:schemeClr>
                </a:solidFill>
              </p:spPr>
              <p:txBody>
                <a:bodyPr wrap="square" lIns="91440" tIns="45720" rIns="91440" bIns="45720" rtlCol="0" anchor="t">
                  <a:spAutoFit/>
                </a:bodyPr>
                <a:lstStyle/>
                <a:p>
                  <a:pPr algn="ctr"/>
                  <a:r>
                    <a:rPr lang="en-US" sz="2800" dirty="0">
                      <a:solidFill>
                        <a:schemeClr val="tx1">
                          <a:lumMod val="75000"/>
                          <a:lumOff val="25000"/>
                        </a:schemeClr>
                      </a:solidFill>
                      <a:latin typeface="Century Gothic"/>
                    </a:rPr>
                    <a:t>Case studies demonstrate </a:t>
                  </a:r>
                  <a:r>
                    <a:rPr lang="en-US" sz="2800" b="1" dirty="0">
                      <a:solidFill>
                        <a:schemeClr val="tx1">
                          <a:lumMod val="75000"/>
                          <a:lumOff val="25000"/>
                        </a:schemeClr>
                      </a:solidFill>
                      <a:latin typeface="Century Gothic"/>
                    </a:rPr>
                    <a:t>impact of Depave</a:t>
                  </a:r>
                  <a:r>
                    <a:rPr lang="en-US" sz="2800" dirty="0">
                      <a:solidFill>
                        <a:schemeClr val="tx1">
                          <a:lumMod val="75000"/>
                          <a:lumOff val="25000"/>
                        </a:schemeClr>
                      </a:solidFill>
                      <a:latin typeface="Century Gothic"/>
                    </a:rPr>
                    <a:t> on reducing local heat and building community</a:t>
                  </a:r>
                  <a:endParaRPr lang="en-US" sz="2000" dirty="0">
                    <a:solidFill>
                      <a:schemeClr val="tx1">
                        <a:lumMod val="75000"/>
                        <a:lumOff val="25000"/>
                      </a:schemeClr>
                    </a:solidFill>
                    <a:latin typeface="Century Gothic"/>
                  </a:endParaRPr>
                </a:p>
              </p:txBody>
            </p:sp>
          </p:grpSp>
          <p:sp>
            <p:nvSpPr>
              <p:cNvPr id="11" name="TextBox 10">
                <a:extLst>
                  <a:ext uri="{FF2B5EF4-FFF2-40B4-BE49-F238E27FC236}">
                    <a16:creationId xmlns:a16="http://schemas.microsoft.com/office/drawing/2014/main" id="{4E41F315-9954-1DC6-0E1D-A9C9A2D05571}"/>
                  </a:ext>
                </a:extLst>
              </p:cNvPr>
              <p:cNvSpPr txBox="1"/>
              <p:nvPr/>
            </p:nvSpPr>
            <p:spPr>
              <a:xfrm>
                <a:off x="2959828" y="1174215"/>
                <a:ext cx="8495814" cy="830997"/>
              </a:xfrm>
              <a:prstGeom prst="rect">
                <a:avLst/>
              </a:prstGeom>
              <a:solidFill>
                <a:schemeClr val="bg1">
                  <a:lumMod val="95000"/>
                </a:schemeClr>
              </a:solidFill>
            </p:spPr>
            <p:txBody>
              <a:bodyPr wrap="square" lIns="91440" tIns="45720" rIns="91440" bIns="45720" rtlCol="0" anchor="t">
                <a:spAutoFit/>
              </a:bodyPr>
              <a:lstStyle/>
              <a:p>
                <a:pPr algn="ctr"/>
                <a:r>
                  <a:rPr lang="en-US" sz="2800" dirty="0">
                    <a:solidFill>
                      <a:schemeClr val="tx1">
                        <a:lumMod val="75000"/>
                        <a:lumOff val="25000"/>
                      </a:schemeClr>
                    </a:solidFill>
                    <a:latin typeface="Century Gothic"/>
                  </a:rPr>
                  <a:t>Specific areas are both </a:t>
                </a:r>
                <a:r>
                  <a:rPr lang="en-US" sz="2800" b="1" dirty="0">
                    <a:solidFill>
                      <a:schemeClr val="tx1">
                        <a:lumMod val="75000"/>
                        <a:lumOff val="25000"/>
                      </a:schemeClr>
                    </a:solidFill>
                    <a:latin typeface="Century Gothic"/>
                  </a:rPr>
                  <a:t>socially and environmentally</a:t>
                </a:r>
                <a:r>
                  <a:rPr lang="en-US" sz="2800" dirty="0">
                    <a:solidFill>
                      <a:schemeClr val="tx1">
                        <a:lumMod val="75000"/>
                        <a:lumOff val="25000"/>
                      </a:schemeClr>
                    </a:solidFill>
                    <a:latin typeface="Century Gothic"/>
                  </a:rPr>
                  <a:t> susceptible to extreme heat risk</a:t>
                </a:r>
              </a:p>
            </p:txBody>
          </p:sp>
        </p:grpSp>
        <p:pic>
          <p:nvPicPr>
            <p:cNvPr id="13" name="Graphic 12" descr="Woman with kid with solid fill">
              <a:extLst>
                <a:ext uri="{FF2B5EF4-FFF2-40B4-BE49-F238E27FC236}">
                  <a16:creationId xmlns:a16="http://schemas.microsoft.com/office/drawing/2014/main" id="{8AEE75D2-751F-FECA-58F7-5DA062C3EA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57318" y="1432442"/>
              <a:ext cx="1036735" cy="1036735"/>
            </a:xfrm>
            <a:prstGeom prst="rect">
              <a:avLst/>
            </a:prstGeom>
          </p:spPr>
        </p:pic>
      </p:grpSp>
      <p:sp>
        <p:nvSpPr>
          <p:cNvPr id="15" name="TextBox 14">
            <a:extLst>
              <a:ext uri="{FF2B5EF4-FFF2-40B4-BE49-F238E27FC236}">
                <a16:creationId xmlns:a16="http://schemas.microsoft.com/office/drawing/2014/main" id="{81BAD65C-784A-DE7C-061C-A93D5F7210A3}"/>
              </a:ext>
            </a:extLst>
          </p:cNvPr>
          <p:cNvSpPr txBox="1"/>
          <p:nvPr/>
        </p:nvSpPr>
        <p:spPr>
          <a:xfrm>
            <a:off x="532607" y="4911588"/>
            <a:ext cx="9526057" cy="952822"/>
          </a:xfrm>
          <a:prstGeom prst="rect">
            <a:avLst/>
          </a:prstGeom>
          <a:solidFill>
            <a:schemeClr val="bg1">
              <a:lumMod val="95000"/>
            </a:schemeClr>
          </a:solidFill>
        </p:spPr>
        <p:txBody>
          <a:bodyPr wrap="square" lIns="91440" tIns="45720" rIns="91440" bIns="45720" rtlCol="0" anchor="t">
            <a:spAutoFit/>
          </a:bodyPr>
          <a:lstStyle/>
          <a:p>
            <a:pPr algn="ctr"/>
            <a:r>
              <a:rPr lang="en-US" sz="2800" b="1" dirty="0">
                <a:solidFill>
                  <a:schemeClr val="tx1">
                    <a:lumMod val="75000"/>
                    <a:lumOff val="25000"/>
                  </a:schemeClr>
                </a:solidFill>
                <a:latin typeface="Century Gothic"/>
              </a:rPr>
              <a:t>Community involvement</a:t>
            </a:r>
            <a:r>
              <a:rPr lang="en-US" sz="2800" dirty="0">
                <a:solidFill>
                  <a:schemeClr val="tx1">
                    <a:lumMod val="75000"/>
                    <a:lumOff val="25000"/>
                  </a:schemeClr>
                </a:solidFill>
                <a:latin typeface="Century Gothic"/>
              </a:rPr>
              <a:t> is crucial for understanding and addressing urban heat issues</a:t>
            </a:r>
          </a:p>
        </p:txBody>
      </p:sp>
    </p:spTree>
    <p:extLst>
      <p:ext uri="{BB962C8B-B14F-4D97-AF65-F5344CB8AC3E}">
        <p14:creationId xmlns:p14="http://schemas.microsoft.com/office/powerpoint/2010/main" val="4235889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19766F0-1E90-CC9F-F72E-3343EBA2C345}"/>
              </a:ext>
            </a:extLst>
          </p:cNvPr>
          <p:cNvSpPr/>
          <p:nvPr/>
        </p:nvSpPr>
        <p:spPr>
          <a:xfrm>
            <a:off x="2366210" y="5935578"/>
            <a:ext cx="1163052" cy="44115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82A15295-4EE9-8BC1-4F22-9E24360F7A07}"/>
              </a:ext>
            </a:extLst>
          </p:cNvPr>
          <p:cNvSpPr txBox="1">
            <a:spLocks/>
          </p:cNvSpPr>
          <p:nvPr/>
        </p:nvSpPr>
        <p:spPr>
          <a:xfrm>
            <a:off x="277797" y="262612"/>
            <a:ext cx="11913237" cy="49931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FUTURE WORK</a:t>
            </a:r>
            <a:endParaRPr lang="en-US" sz="5400" dirty="0"/>
          </a:p>
        </p:txBody>
      </p:sp>
      <p:pic>
        <p:nvPicPr>
          <p:cNvPr id="10" name="Picture 10" descr="A black background with a black square&#10;&#10;Description automatically generated">
            <a:extLst>
              <a:ext uri="{FF2B5EF4-FFF2-40B4-BE49-F238E27FC236}">
                <a16:creationId xmlns:a16="http://schemas.microsoft.com/office/drawing/2014/main" id="{DFB4AF43-7254-CD0E-3299-B0F2662056E0}"/>
              </a:ext>
            </a:extLst>
          </p:cNvPr>
          <p:cNvPicPr>
            <a:picLocks noChangeAspect="1"/>
          </p:cNvPicPr>
          <p:nvPr/>
        </p:nvPicPr>
        <p:blipFill>
          <a:blip r:embed="rId3"/>
          <a:stretch>
            <a:fillRect/>
          </a:stretch>
        </p:blipFill>
        <p:spPr>
          <a:xfrm>
            <a:off x="3732363" y="873666"/>
            <a:ext cx="4741652" cy="5738481"/>
          </a:xfrm>
          <a:prstGeom prst="rect">
            <a:avLst/>
          </a:prstGeom>
        </p:spPr>
      </p:pic>
      <p:sp>
        <p:nvSpPr>
          <p:cNvPr id="4" name="Oval 3">
            <a:extLst>
              <a:ext uri="{FF2B5EF4-FFF2-40B4-BE49-F238E27FC236}">
                <a16:creationId xmlns:a16="http://schemas.microsoft.com/office/drawing/2014/main" id="{072829D7-349E-AD58-43A7-1F749D48B749}"/>
              </a:ext>
            </a:extLst>
          </p:cNvPr>
          <p:cNvSpPr/>
          <p:nvPr/>
        </p:nvSpPr>
        <p:spPr>
          <a:xfrm>
            <a:off x="2473157" y="5975684"/>
            <a:ext cx="949157" cy="334210"/>
          </a:xfrm>
          <a:prstGeom prst="ellipse">
            <a:avLst/>
          </a:prstGeom>
          <a:solidFill>
            <a:srgbClr val="87C47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98EE98B5-5892-3629-17C4-FB46C6595C02}"/>
              </a:ext>
            </a:extLst>
          </p:cNvPr>
          <p:cNvSpPr/>
          <p:nvPr/>
        </p:nvSpPr>
        <p:spPr>
          <a:xfrm>
            <a:off x="2834104" y="4197684"/>
            <a:ext cx="240631" cy="1951789"/>
          </a:xfrm>
          <a:prstGeom prst="roundRect">
            <a:avLst/>
          </a:prstGeom>
          <a:solidFill>
            <a:srgbClr val="87C47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9960EEB4-0361-BFE0-07A5-42C21203B083}"/>
              </a:ext>
            </a:extLst>
          </p:cNvPr>
          <p:cNvSpPr/>
          <p:nvPr/>
        </p:nvSpPr>
        <p:spPr>
          <a:xfrm>
            <a:off x="614947" y="4331368"/>
            <a:ext cx="2526631" cy="762000"/>
          </a:xfrm>
          <a:prstGeom prst="roundRect">
            <a:avLst/>
          </a:prstGeom>
          <a:solidFill>
            <a:srgbClr val="87C4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7EF2C68-046F-C0E7-D6ED-F2DB4A5F2A89}"/>
              </a:ext>
            </a:extLst>
          </p:cNvPr>
          <p:cNvSpPr txBox="1"/>
          <p:nvPr/>
        </p:nvSpPr>
        <p:spPr>
          <a:xfrm>
            <a:off x="620206" y="4441412"/>
            <a:ext cx="2601098" cy="584775"/>
          </a:xfrm>
          <a:prstGeom prst="rect">
            <a:avLst/>
          </a:prstGeom>
          <a:noFill/>
          <a:ln>
            <a:noFill/>
          </a:ln>
        </p:spPr>
        <p:txBody>
          <a:bodyPr wrap="square" lIns="91440" tIns="45720" rIns="91440" bIns="45720" rtlCol="0" anchor="t">
            <a:spAutoFit/>
          </a:bodyPr>
          <a:lstStyle/>
          <a:p>
            <a:pPr algn="ctr"/>
            <a:r>
              <a:rPr lang="en-US" sz="3200" dirty="0">
                <a:solidFill>
                  <a:schemeClr val="tx1">
                    <a:lumMod val="75000"/>
                    <a:lumOff val="25000"/>
                  </a:schemeClr>
                </a:solidFill>
                <a:latin typeface="Century Gothic"/>
              </a:rPr>
              <a:t>In-situ data</a:t>
            </a:r>
            <a:endParaRPr lang="en-US" sz="3200" dirty="0">
              <a:solidFill>
                <a:schemeClr val="tx1">
                  <a:lumMod val="75000"/>
                  <a:lumOff val="25000"/>
                </a:schemeClr>
              </a:solidFill>
              <a:cs typeface="Calibri"/>
            </a:endParaRPr>
          </a:p>
        </p:txBody>
      </p:sp>
      <p:sp>
        <p:nvSpPr>
          <p:cNvPr id="22" name="TextBox 21">
            <a:extLst>
              <a:ext uri="{FF2B5EF4-FFF2-40B4-BE49-F238E27FC236}">
                <a16:creationId xmlns:a16="http://schemas.microsoft.com/office/drawing/2014/main" id="{77F16957-05B5-0550-1C82-00D05035958A}"/>
              </a:ext>
            </a:extLst>
          </p:cNvPr>
          <p:cNvSpPr txBox="1"/>
          <p:nvPr/>
        </p:nvSpPr>
        <p:spPr>
          <a:xfrm>
            <a:off x="4724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23" name="Oval 22">
            <a:extLst>
              <a:ext uri="{FF2B5EF4-FFF2-40B4-BE49-F238E27FC236}">
                <a16:creationId xmlns:a16="http://schemas.microsoft.com/office/drawing/2014/main" id="{6CC39DEA-2A78-A6F5-9C6F-126FE06637AE}"/>
              </a:ext>
            </a:extLst>
          </p:cNvPr>
          <p:cNvSpPr/>
          <p:nvPr/>
        </p:nvSpPr>
        <p:spPr>
          <a:xfrm>
            <a:off x="2900946" y="2846729"/>
            <a:ext cx="1163052" cy="44115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DEC0CE42-37D6-FBED-09B3-40569F85924C}"/>
              </a:ext>
            </a:extLst>
          </p:cNvPr>
          <p:cNvSpPr/>
          <p:nvPr/>
        </p:nvSpPr>
        <p:spPr>
          <a:xfrm>
            <a:off x="3007894" y="2900946"/>
            <a:ext cx="949157" cy="334210"/>
          </a:xfrm>
          <a:prstGeom prst="ellipse">
            <a:avLst/>
          </a:prstGeom>
          <a:solidFill>
            <a:schemeClr val="accent6">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8C41A79C-6931-A0DE-12FC-EB44AD0E95AB}"/>
              </a:ext>
            </a:extLst>
          </p:cNvPr>
          <p:cNvSpPr/>
          <p:nvPr/>
        </p:nvSpPr>
        <p:spPr>
          <a:xfrm>
            <a:off x="3368841" y="1122946"/>
            <a:ext cx="240631" cy="1951789"/>
          </a:xfrm>
          <a:prstGeom prst="roundRect">
            <a:avLst/>
          </a:prstGeom>
          <a:solidFill>
            <a:schemeClr val="accent6">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4062FEAF-A8A6-CB96-EC8E-1D1F33D4B75A}"/>
              </a:ext>
            </a:extLst>
          </p:cNvPr>
          <p:cNvSpPr/>
          <p:nvPr/>
        </p:nvSpPr>
        <p:spPr>
          <a:xfrm>
            <a:off x="1109578" y="1243261"/>
            <a:ext cx="2566736" cy="7620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336DFEC-67E0-519E-BF97-6CE352515FF2}"/>
              </a:ext>
            </a:extLst>
          </p:cNvPr>
          <p:cNvSpPr txBox="1"/>
          <p:nvPr/>
        </p:nvSpPr>
        <p:spPr>
          <a:xfrm>
            <a:off x="1047995" y="1380041"/>
            <a:ext cx="2748151" cy="492443"/>
          </a:xfrm>
          <a:prstGeom prst="rect">
            <a:avLst/>
          </a:prstGeom>
          <a:noFill/>
          <a:ln>
            <a:noFill/>
          </a:ln>
        </p:spPr>
        <p:txBody>
          <a:bodyPr wrap="square" lIns="91440" tIns="45720" rIns="91440" bIns="45720" rtlCol="0" anchor="t">
            <a:spAutoFit/>
          </a:bodyPr>
          <a:lstStyle/>
          <a:p>
            <a:pPr algn="ctr"/>
            <a:r>
              <a:rPr lang="en-US" sz="2600" dirty="0">
                <a:solidFill>
                  <a:schemeClr val="tx1">
                    <a:lumMod val="75000"/>
                    <a:lumOff val="25000"/>
                  </a:schemeClr>
                </a:solidFill>
                <a:latin typeface="Century Gothic"/>
              </a:rPr>
              <a:t>Mixed Methods</a:t>
            </a:r>
            <a:endParaRPr lang="en-US" sz="2600" dirty="0">
              <a:solidFill>
                <a:schemeClr val="tx1">
                  <a:lumMod val="75000"/>
                  <a:lumOff val="25000"/>
                </a:schemeClr>
              </a:solidFill>
              <a:cs typeface="Calibri"/>
            </a:endParaRPr>
          </a:p>
        </p:txBody>
      </p:sp>
      <p:sp>
        <p:nvSpPr>
          <p:cNvPr id="28" name="Oval 27">
            <a:extLst>
              <a:ext uri="{FF2B5EF4-FFF2-40B4-BE49-F238E27FC236}">
                <a16:creationId xmlns:a16="http://schemas.microsoft.com/office/drawing/2014/main" id="{FF45229E-1107-237E-29BF-10A65A41FCBD}"/>
              </a:ext>
            </a:extLst>
          </p:cNvPr>
          <p:cNvSpPr/>
          <p:nvPr/>
        </p:nvSpPr>
        <p:spPr>
          <a:xfrm>
            <a:off x="8515683" y="4799262"/>
            <a:ext cx="1163052" cy="44115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96E33182-3189-710A-5BF0-C5D81050A98F}"/>
              </a:ext>
            </a:extLst>
          </p:cNvPr>
          <p:cNvSpPr/>
          <p:nvPr/>
        </p:nvSpPr>
        <p:spPr>
          <a:xfrm>
            <a:off x="8622630" y="4839368"/>
            <a:ext cx="949157" cy="334210"/>
          </a:xfrm>
          <a:prstGeom prst="ellipse">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20FE51BE-BBF5-6C54-895C-8CD5AAAA6A5E}"/>
              </a:ext>
            </a:extLst>
          </p:cNvPr>
          <p:cNvSpPr/>
          <p:nvPr/>
        </p:nvSpPr>
        <p:spPr>
          <a:xfrm>
            <a:off x="8983577" y="3061368"/>
            <a:ext cx="240631" cy="1951789"/>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6ED17679-DE9B-BC07-3120-3325DCE5F9A9}"/>
              </a:ext>
            </a:extLst>
          </p:cNvPr>
          <p:cNvSpPr/>
          <p:nvPr/>
        </p:nvSpPr>
        <p:spPr>
          <a:xfrm>
            <a:off x="8796420" y="3182426"/>
            <a:ext cx="2526631" cy="762000"/>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97B943-11E1-260A-8AD6-A1CC0AD0816F}"/>
              </a:ext>
            </a:extLst>
          </p:cNvPr>
          <p:cNvSpPr txBox="1"/>
          <p:nvPr/>
        </p:nvSpPr>
        <p:spPr>
          <a:xfrm>
            <a:off x="8841784" y="3292469"/>
            <a:ext cx="2427309" cy="523220"/>
          </a:xfrm>
          <a:prstGeom prst="rect">
            <a:avLst/>
          </a:prstGeom>
          <a:noFill/>
          <a:ln>
            <a:noFill/>
          </a:ln>
        </p:spPr>
        <p:txBody>
          <a:bodyPr wrap="square" lIns="91440" tIns="45720" rIns="91440" bIns="45720" rtlCol="0" anchor="t">
            <a:spAutoFit/>
          </a:bodyPr>
          <a:lstStyle/>
          <a:p>
            <a:pPr algn="ctr"/>
            <a:r>
              <a:rPr lang="en-US" sz="2800" dirty="0">
                <a:solidFill>
                  <a:schemeClr val="tx1">
                    <a:lumMod val="75000"/>
                    <a:lumOff val="25000"/>
                  </a:schemeClr>
                </a:solidFill>
                <a:latin typeface="Century Gothic"/>
              </a:rPr>
              <a:t>Intentionality</a:t>
            </a:r>
            <a:endParaRPr lang="en-US" sz="2800" dirty="0">
              <a:solidFill>
                <a:schemeClr val="tx1">
                  <a:lumMod val="75000"/>
                  <a:lumOff val="25000"/>
                </a:schemeClr>
              </a:solidFill>
            </a:endParaRPr>
          </a:p>
        </p:txBody>
      </p:sp>
      <p:sp>
        <p:nvSpPr>
          <p:cNvPr id="33" name="Oval 32">
            <a:extLst>
              <a:ext uri="{FF2B5EF4-FFF2-40B4-BE49-F238E27FC236}">
                <a16:creationId xmlns:a16="http://schemas.microsoft.com/office/drawing/2014/main" id="{C96684AD-F7E9-3D08-08D4-CCBE2870A1A1}"/>
              </a:ext>
            </a:extLst>
          </p:cNvPr>
          <p:cNvSpPr/>
          <p:nvPr/>
        </p:nvSpPr>
        <p:spPr>
          <a:xfrm>
            <a:off x="7098630" y="1884946"/>
            <a:ext cx="1163052" cy="44115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01EAF40A-7E2D-C9F8-CA44-747A727C1483}"/>
              </a:ext>
            </a:extLst>
          </p:cNvPr>
          <p:cNvSpPr/>
          <p:nvPr/>
        </p:nvSpPr>
        <p:spPr>
          <a:xfrm>
            <a:off x="7205577" y="1925052"/>
            <a:ext cx="949157" cy="334210"/>
          </a:xfrm>
          <a:prstGeom prst="ellipse">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9AF0D156-ACE1-97F6-77A4-CE07D6430087}"/>
              </a:ext>
            </a:extLst>
          </p:cNvPr>
          <p:cNvSpPr/>
          <p:nvPr/>
        </p:nvSpPr>
        <p:spPr>
          <a:xfrm>
            <a:off x="7566524" y="147052"/>
            <a:ext cx="240631" cy="1951789"/>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35">
            <a:extLst>
              <a:ext uri="{FF2B5EF4-FFF2-40B4-BE49-F238E27FC236}">
                <a16:creationId xmlns:a16="http://schemas.microsoft.com/office/drawing/2014/main" id="{EA46B309-B96D-A799-A649-EE3753B4FE2D}"/>
              </a:ext>
            </a:extLst>
          </p:cNvPr>
          <p:cNvSpPr/>
          <p:nvPr/>
        </p:nvSpPr>
        <p:spPr>
          <a:xfrm>
            <a:off x="7379367" y="282221"/>
            <a:ext cx="2625408" cy="77611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7A0C7EF7-E774-7B9F-EC57-73FC920BC205}"/>
              </a:ext>
            </a:extLst>
          </p:cNvPr>
          <p:cNvSpPr txBox="1"/>
          <p:nvPr/>
        </p:nvSpPr>
        <p:spPr>
          <a:xfrm>
            <a:off x="7324468" y="420487"/>
            <a:ext cx="2765975" cy="492443"/>
          </a:xfrm>
          <a:prstGeom prst="rect">
            <a:avLst/>
          </a:prstGeom>
          <a:noFill/>
          <a:ln>
            <a:noFill/>
          </a:ln>
        </p:spPr>
        <p:txBody>
          <a:bodyPr wrap="square" lIns="91440" tIns="45720" rIns="91440" bIns="45720" rtlCol="0" anchor="t">
            <a:spAutoFit/>
          </a:bodyPr>
          <a:lstStyle/>
          <a:p>
            <a:pPr algn="ctr"/>
            <a:r>
              <a:rPr lang="en-US" sz="2600" dirty="0">
                <a:solidFill>
                  <a:schemeClr val="tx1">
                    <a:lumMod val="75000"/>
                    <a:lumOff val="25000"/>
                  </a:schemeClr>
                </a:solidFill>
                <a:latin typeface="Century Gothic"/>
              </a:rPr>
              <a:t>Depave Project</a:t>
            </a:r>
            <a:endParaRPr lang="en-US" sz="2600" dirty="0">
              <a:solidFill>
                <a:schemeClr val="tx1">
                  <a:lumMod val="75000"/>
                  <a:lumOff val="25000"/>
                </a:schemeClr>
              </a:solidFill>
            </a:endParaRPr>
          </a:p>
        </p:txBody>
      </p:sp>
      <p:sp>
        <p:nvSpPr>
          <p:cNvPr id="5" name="Rectangle 4">
            <a:extLst>
              <a:ext uri="{FF2B5EF4-FFF2-40B4-BE49-F238E27FC236}">
                <a16:creationId xmlns:a16="http://schemas.microsoft.com/office/drawing/2014/main" id="{55134633-7AEC-BA2F-DC2A-C2D827419090}"/>
              </a:ext>
            </a:extLst>
          </p:cNvPr>
          <p:cNvSpPr/>
          <p:nvPr/>
        </p:nvSpPr>
        <p:spPr>
          <a:xfrm>
            <a:off x="0" y="6619637"/>
            <a:ext cx="4601786"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Credits: Freepik </a:t>
            </a:r>
            <a:endParaRPr lang="en-US" sz="1000" dirty="0">
              <a:solidFill>
                <a:schemeClr val="bg1"/>
              </a:solidFill>
              <a:latin typeface="Century Gothic"/>
              <a:ea typeface="Calibri"/>
              <a:cs typeface="Calibri"/>
            </a:endParaRPr>
          </a:p>
        </p:txBody>
      </p:sp>
    </p:spTree>
    <p:extLst>
      <p:ext uri="{BB962C8B-B14F-4D97-AF65-F5344CB8AC3E}">
        <p14:creationId xmlns:p14="http://schemas.microsoft.com/office/powerpoint/2010/main" val="1090712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0FE376-D8CC-2A51-7F6F-7C9FEB88F495}"/>
              </a:ext>
            </a:extLst>
          </p:cNvPr>
          <p:cNvSpPr/>
          <p:nvPr/>
        </p:nvSpPr>
        <p:spPr>
          <a:xfrm>
            <a:off x="634999" y="1058332"/>
            <a:ext cx="11218333" cy="4953000"/>
          </a:xfrm>
          <a:prstGeom prst="rect">
            <a:avLst/>
          </a:prstGeom>
          <a:solidFill>
            <a:srgbClr val="D6DCE5">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a16="http://schemas.microsoft.com/office/drawing/2014/main" id="{3FDEC6E2-7F26-4C3C-9820-88B15751395D}"/>
              </a:ext>
            </a:extLst>
          </p:cNvPr>
          <p:cNvSpPr txBox="1">
            <a:spLocks/>
          </p:cNvSpPr>
          <p:nvPr/>
        </p:nvSpPr>
        <p:spPr>
          <a:xfrm>
            <a:off x="723899" y="1146154"/>
            <a:ext cx="11040532" cy="4777361"/>
          </a:xfrm>
          <a:prstGeom prst="rect">
            <a:avLst/>
          </a:prstGeom>
          <a:noFill/>
          <a:ln>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defTabSz="914400" rtl="0" eaLnBrk="1" fontAlgn="auto" latinLnBrk="0" hangingPunct="1">
              <a:lnSpc>
                <a:spcPct val="150000"/>
              </a:lnSpc>
              <a:spcBef>
                <a:spcPts val="0"/>
              </a:spcBef>
              <a:spcAft>
                <a:spcPts val="1000"/>
              </a:spcAft>
              <a:buClr>
                <a:srgbClr val="236F99"/>
              </a:buClr>
              <a:buSzTx/>
              <a:buChar char="•"/>
              <a:tabLst/>
              <a:defRPr/>
            </a:pPr>
            <a:r>
              <a:rPr kumimoji="0" lang="en-US" sz="2400" b="1" i="0" u="none" strike="noStrike" kern="1200" cap="none" spc="0" normalizeH="0" baseline="0" noProof="0" dirty="0">
                <a:ln>
                  <a:noFill/>
                </a:ln>
                <a:effectLst/>
                <a:uLnTx/>
                <a:uFillTx/>
                <a:latin typeface="Century Gothic"/>
              </a:rPr>
              <a:t>Fellow: </a:t>
            </a:r>
            <a:r>
              <a:rPr kumimoji="0" lang="en-US" sz="2400" b="0" i="0" u="none" strike="noStrike" kern="1200" cap="none" spc="0" normalizeH="0" baseline="0" noProof="0" dirty="0">
                <a:ln>
                  <a:noFill/>
                </a:ln>
                <a:effectLst/>
                <a:uLnTx/>
                <a:uFillTx/>
                <a:latin typeface="Century Gothic"/>
              </a:rPr>
              <a:t>Julianne Liu</a:t>
            </a:r>
            <a:endParaRPr lang="en-US" sz="2400" dirty="0"/>
          </a:p>
          <a:p>
            <a:pPr marL="342900" marR="0" lvl="0" indent="-342900" algn="l" defTabSz="914400" rtl="0" eaLnBrk="1" fontAlgn="auto" latinLnBrk="0" hangingPunct="1">
              <a:lnSpc>
                <a:spcPct val="150000"/>
              </a:lnSpc>
              <a:spcBef>
                <a:spcPts val="0"/>
              </a:spcBef>
              <a:spcAft>
                <a:spcPts val="1000"/>
              </a:spcAft>
              <a:buClr>
                <a:srgbClr val="236F99"/>
              </a:buClr>
              <a:buSzTx/>
              <a:buFont typeface="Arial" panose="020B0604020202020204" pitchFamily="34" charset="0"/>
              <a:buChar char="•"/>
              <a:tabLst/>
              <a:defRPr/>
            </a:pPr>
            <a:r>
              <a:rPr lang="en-US" sz="2400" b="1" dirty="0">
                <a:latin typeface="Century Gothic"/>
              </a:rPr>
              <a:t>Advisors: </a:t>
            </a:r>
            <a:r>
              <a:rPr lang="en-US" sz="2400" dirty="0">
                <a:latin typeface="Century Gothic"/>
              </a:rPr>
              <a:t>Lance Watkins, Dr. David Hondula (Arizona State University), Joe Gordon (Oregon Metro, Portland Community College), Joshua Applegate (Oregon State University), Dr. Vivek Shandas (Portland State University), Dr. Kent Ross (NASA Langley), Lauren Childs-Gleason (NASA Langley)</a:t>
            </a:r>
          </a:p>
          <a:p>
            <a:pPr marL="342900" marR="0" lvl="0" indent="-342900" algn="l" defTabSz="914400" rtl="0" eaLnBrk="1" fontAlgn="auto" latinLnBrk="0" hangingPunct="1">
              <a:lnSpc>
                <a:spcPct val="150000"/>
              </a:lnSpc>
              <a:spcBef>
                <a:spcPts val="0"/>
              </a:spcBef>
              <a:spcAft>
                <a:spcPts val="1000"/>
              </a:spcAft>
              <a:buClr>
                <a:srgbClr val="236F99"/>
              </a:buClr>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entury Gothic"/>
              </a:rPr>
              <a:t>Partners: </a:t>
            </a:r>
            <a:r>
              <a:rPr lang="en-US" sz="2400" dirty="0">
                <a:latin typeface="Century Gothic"/>
              </a:rPr>
              <a:t>Katya Reyna, Katherine Rose, Ted Labbe, Shawn Perez (Depave)</a:t>
            </a:r>
            <a:endParaRPr lang="en-US" sz="2400" b="0" i="0" u="none" strike="noStrike" kern="1200" cap="none" spc="0" normalizeH="0" baseline="0" noProof="0" dirty="0">
              <a:ln>
                <a:noFill/>
              </a:ln>
              <a:effectLst/>
              <a:uLnTx/>
              <a:uFillTx/>
              <a:latin typeface="Century Gothic"/>
            </a:endParaRPr>
          </a:p>
        </p:txBody>
      </p:sp>
    </p:spTree>
    <p:extLst>
      <p:ext uri="{BB962C8B-B14F-4D97-AF65-F5344CB8AC3E}">
        <p14:creationId xmlns:p14="http://schemas.microsoft.com/office/powerpoint/2010/main" val="38196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4">
            <a:extLst>
              <a:ext uri="{FF2B5EF4-FFF2-40B4-BE49-F238E27FC236}">
                <a16:creationId xmlns:a16="http://schemas.microsoft.com/office/drawing/2014/main" id="{91614DFA-9470-4F29-8402-06783682B86F}"/>
              </a:ext>
            </a:extLst>
          </p:cNvPr>
          <p:cNvSpPr txBox="1">
            <a:spLocks/>
          </p:cNvSpPr>
          <p:nvPr/>
        </p:nvSpPr>
        <p:spPr>
          <a:xfrm>
            <a:off x="280019" y="354971"/>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PROJECT OVERVIEW</a:t>
            </a:r>
            <a:endParaRPr lang="en-US" sz="5400" dirty="0">
              <a:solidFill>
                <a:srgbClr val="236F99"/>
              </a:solidFill>
            </a:endParaRPr>
          </a:p>
        </p:txBody>
      </p:sp>
      <p:sp>
        <p:nvSpPr>
          <p:cNvPr id="46" name="TextBox 45">
            <a:extLst>
              <a:ext uri="{FF2B5EF4-FFF2-40B4-BE49-F238E27FC236}">
                <a16:creationId xmlns:a16="http://schemas.microsoft.com/office/drawing/2014/main" id="{A1DE7643-402F-412E-92C5-84BD6F8ACA21}"/>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47" name="TextBox 46">
            <a:extLst>
              <a:ext uri="{FF2B5EF4-FFF2-40B4-BE49-F238E27FC236}">
                <a16:creationId xmlns:a16="http://schemas.microsoft.com/office/drawing/2014/main" id="{B6E9A128-B186-4F40-9A1F-943BF2CDD45F}"/>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48" name="TextBox 47">
            <a:extLst>
              <a:ext uri="{FF2B5EF4-FFF2-40B4-BE49-F238E27FC236}">
                <a16:creationId xmlns:a16="http://schemas.microsoft.com/office/drawing/2014/main" id="{6B1A0B49-B70C-4798-9157-70A19B87EE33}"/>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
        <p:nvSpPr>
          <p:cNvPr id="4" name="TextBox 3">
            <a:extLst>
              <a:ext uri="{FF2B5EF4-FFF2-40B4-BE49-F238E27FC236}">
                <a16:creationId xmlns:a16="http://schemas.microsoft.com/office/drawing/2014/main" id="{D61D15E2-67A1-63D0-98A6-3E4DA2AF69E4}"/>
              </a:ext>
            </a:extLst>
          </p:cNvPr>
          <p:cNvSpPr txBox="1"/>
          <p:nvPr/>
        </p:nvSpPr>
        <p:spPr>
          <a:xfrm>
            <a:off x="8125899" y="1065641"/>
            <a:ext cx="3939018" cy="5893921"/>
          </a:xfrm>
          <a:prstGeom prst="rect">
            <a:avLst/>
          </a:prstGeom>
          <a:noFill/>
        </p:spPr>
        <p:txBody>
          <a:bodyPr wrap="square" lIns="91440" tIns="45720" rIns="91440" bIns="45720" rtlCol="0" anchor="t">
            <a:spAutoFit/>
          </a:bodyPr>
          <a:lstStyle/>
          <a:p>
            <a:pPr marL="342900" indent="-342900">
              <a:spcBef>
                <a:spcPts val="0"/>
              </a:spcBef>
              <a:spcAft>
                <a:spcPts val="600"/>
              </a:spcAft>
              <a:buClr>
                <a:srgbClr val="006D9D"/>
              </a:buClr>
              <a:buFont typeface="Webdings" panose="05030102010509060703" pitchFamily="18" charset="2"/>
              <a:buChar char="4"/>
            </a:pPr>
            <a:r>
              <a:rPr lang="en-US" sz="3600" b="1" dirty="0">
                <a:solidFill>
                  <a:srgbClr val="006D9D"/>
                </a:solidFill>
                <a:latin typeface="Century Gothic"/>
              </a:rPr>
              <a:t>Study Area</a:t>
            </a:r>
          </a:p>
          <a:p>
            <a:pPr marL="800100" lvl="1" indent="-342900">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a:rPr>
              <a:t>Portland, Oregon</a:t>
            </a:r>
          </a:p>
          <a:p>
            <a:pPr marL="800100" lvl="1" indent="-342900">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a:rPr>
              <a:t>Located in Pacific Northwest</a:t>
            </a:r>
          </a:p>
          <a:p>
            <a:pPr marL="800100" lvl="1" indent="-342900">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a:rPr>
              <a:t>Urban Growth Boundary</a:t>
            </a:r>
          </a:p>
          <a:p>
            <a:pPr>
              <a:spcBef>
                <a:spcPts val="0"/>
              </a:spcBef>
              <a:spcAft>
                <a:spcPts val="600"/>
              </a:spcAft>
              <a:buClr>
                <a:srgbClr val="006D9D"/>
              </a:buClr>
            </a:pPr>
            <a:endParaRPr lang="en-US" sz="2400" b="1" dirty="0">
              <a:solidFill>
                <a:schemeClr val="tx1">
                  <a:lumMod val="75000"/>
                  <a:lumOff val="25000"/>
                </a:schemeClr>
              </a:solidFill>
              <a:latin typeface="Century Gothic"/>
            </a:endParaRPr>
          </a:p>
          <a:p>
            <a:pPr marL="342900" indent="-342900">
              <a:spcBef>
                <a:spcPts val="0"/>
              </a:spcBef>
              <a:spcAft>
                <a:spcPts val="600"/>
              </a:spcAft>
              <a:buClr>
                <a:srgbClr val="006D9D"/>
              </a:buClr>
              <a:buFont typeface="Webdings" panose="05030102010509060703" pitchFamily="18" charset="2"/>
              <a:buChar char="4"/>
            </a:pPr>
            <a:r>
              <a:rPr lang="en-US" sz="3600" b="1" dirty="0">
                <a:solidFill>
                  <a:srgbClr val="006D9D"/>
                </a:solidFill>
                <a:latin typeface="Century Gothic"/>
              </a:rPr>
              <a:t>Study Period</a:t>
            </a:r>
          </a:p>
          <a:p>
            <a:pPr marL="800100" lvl="1" indent="-342900">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a:rPr>
              <a:t>2013 to 2023</a:t>
            </a:r>
          </a:p>
          <a:p>
            <a:pPr marL="800100" lvl="1" indent="-342900">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a:rPr>
              <a:t>Focus on hot months (June-Aug)</a:t>
            </a:r>
          </a:p>
          <a:p>
            <a:pPr marL="800100" lvl="1" indent="-342900">
              <a:spcAft>
                <a:spcPts val="600"/>
              </a:spcAft>
              <a:buClr>
                <a:srgbClr val="006D9D"/>
              </a:buClr>
              <a:buFont typeface="Webdings" panose="05030102010509060703" pitchFamily="18" charset="2"/>
              <a:buChar char="4"/>
            </a:pPr>
            <a:endParaRPr lang="en-US" sz="2400" dirty="0">
              <a:solidFill>
                <a:schemeClr val="tx1">
                  <a:lumMod val="75000"/>
                  <a:lumOff val="25000"/>
                </a:schemeClr>
              </a:solidFill>
              <a:latin typeface="Century Gothic"/>
            </a:endParaRPr>
          </a:p>
          <a:p>
            <a:pPr marL="800100" lvl="1" indent="-342900">
              <a:spcAft>
                <a:spcPts val="600"/>
              </a:spcAft>
              <a:buClr>
                <a:srgbClr val="006D9D"/>
              </a:buClr>
              <a:buFont typeface="Webdings" panose="05030102010509060703" pitchFamily="18" charset="2"/>
              <a:buChar char="4"/>
            </a:pPr>
            <a:endParaRPr lang="en-US" sz="2000" b="1" dirty="0">
              <a:solidFill>
                <a:srgbClr val="006D9D"/>
              </a:solidFill>
              <a:latin typeface="Century Gothic"/>
            </a:endParaRPr>
          </a:p>
        </p:txBody>
      </p:sp>
      <p:grpSp>
        <p:nvGrpSpPr>
          <p:cNvPr id="49" name="Group 48">
            <a:extLst>
              <a:ext uri="{FF2B5EF4-FFF2-40B4-BE49-F238E27FC236}">
                <a16:creationId xmlns:a16="http://schemas.microsoft.com/office/drawing/2014/main" id="{2BB975FC-8D6E-929F-CDD3-47581C2DA948}"/>
              </a:ext>
            </a:extLst>
          </p:cNvPr>
          <p:cNvGrpSpPr/>
          <p:nvPr/>
        </p:nvGrpSpPr>
        <p:grpSpPr>
          <a:xfrm>
            <a:off x="656858" y="1078496"/>
            <a:ext cx="7350853" cy="5235064"/>
            <a:chOff x="736012" y="1171992"/>
            <a:chExt cx="7350853" cy="5235064"/>
          </a:xfrm>
        </p:grpSpPr>
        <p:pic>
          <p:nvPicPr>
            <p:cNvPr id="10" name="Picture 9" descr="A map with purple and white lines&#10;&#10;Description automatically generated">
              <a:extLst>
                <a:ext uri="{FF2B5EF4-FFF2-40B4-BE49-F238E27FC236}">
                  <a16:creationId xmlns:a16="http://schemas.microsoft.com/office/drawing/2014/main" id="{B6C0ED06-E629-CEE2-30D6-85D8ADCE4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12" y="1171992"/>
              <a:ext cx="7350853" cy="5235064"/>
            </a:xfrm>
            <a:prstGeom prst="rect">
              <a:avLst/>
            </a:prstGeom>
          </p:spPr>
        </p:pic>
        <p:sp>
          <p:nvSpPr>
            <p:cNvPr id="11" name="TextBox 12">
              <a:extLst>
                <a:ext uri="{FF2B5EF4-FFF2-40B4-BE49-F238E27FC236}">
                  <a16:creationId xmlns:a16="http://schemas.microsoft.com/office/drawing/2014/main" id="{1F34CCE8-1193-9E99-30F5-8CDBC5461F7E}"/>
                </a:ext>
              </a:extLst>
            </p:cNvPr>
            <p:cNvSpPr txBox="1"/>
            <p:nvPr/>
          </p:nvSpPr>
          <p:spPr>
            <a:xfrm>
              <a:off x="1152775" y="4401807"/>
              <a:ext cx="1149674"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tx1">
                      <a:lumMod val="75000"/>
                      <a:lumOff val="25000"/>
                    </a:schemeClr>
                  </a:solidFill>
                  <a:latin typeface="Century Gothic"/>
                </a:rPr>
                <a:t>Oregon</a:t>
              </a:r>
            </a:p>
          </p:txBody>
        </p:sp>
        <p:sp>
          <p:nvSpPr>
            <p:cNvPr id="12" name="TextBox 12">
              <a:extLst>
                <a:ext uri="{FF2B5EF4-FFF2-40B4-BE49-F238E27FC236}">
                  <a16:creationId xmlns:a16="http://schemas.microsoft.com/office/drawing/2014/main" id="{450CCA26-70C2-4B5C-26C3-7F0866D53101}"/>
                </a:ext>
              </a:extLst>
            </p:cNvPr>
            <p:cNvSpPr txBox="1"/>
            <p:nvPr/>
          </p:nvSpPr>
          <p:spPr>
            <a:xfrm>
              <a:off x="947690" y="2288988"/>
              <a:ext cx="1656223"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rPr>
                <a:t>Washington</a:t>
              </a:r>
            </a:p>
          </p:txBody>
        </p:sp>
        <p:sp>
          <p:nvSpPr>
            <p:cNvPr id="13" name="TextBox 12">
              <a:extLst>
                <a:ext uri="{FF2B5EF4-FFF2-40B4-BE49-F238E27FC236}">
                  <a16:creationId xmlns:a16="http://schemas.microsoft.com/office/drawing/2014/main" id="{258893B8-4E37-74EF-0C6D-EDD9F770840E}"/>
                </a:ext>
              </a:extLst>
            </p:cNvPr>
            <p:cNvSpPr txBox="1"/>
            <p:nvPr/>
          </p:nvSpPr>
          <p:spPr>
            <a:xfrm>
              <a:off x="1100579" y="5915236"/>
              <a:ext cx="1378904"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rPr>
                <a:t>California</a:t>
              </a:r>
            </a:p>
          </p:txBody>
        </p:sp>
        <p:sp>
          <p:nvSpPr>
            <p:cNvPr id="14" name="TextBox 12">
              <a:extLst>
                <a:ext uri="{FF2B5EF4-FFF2-40B4-BE49-F238E27FC236}">
                  <a16:creationId xmlns:a16="http://schemas.microsoft.com/office/drawing/2014/main" id="{A6F3C089-0AC1-0550-615B-C7CCC71EB975}"/>
                </a:ext>
              </a:extLst>
            </p:cNvPr>
            <p:cNvSpPr txBox="1"/>
            <p:nvPr/>
          </p:nvSpPr>
          <p:spPr>
            <a:xfrm>
              <a:off x="3058937" y="5592071"/>
              <a:ext cx="1603324" cy="3231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lumMod val="75000"/>
                      <a:lumOff val="25000"/>
                    </a:schemeClr>
                  </a:solidFill>
                  <a:latin typeface="Century Gothic" panose="020B0502020202020204" pitchFamily="34" charset="0"/>
                </a:rPr>
                <a:t>City of Portland</a:t>
              </a:r>
            </a:p>
          </p:txBody>
        </p:sp>
        <p:sp>
          <p:nvSpPr>
            <p:cNvPr id="15" name="TextBox 12">
              <a:extLst>
                <a:ext uri="{FF2B5EF4-FFF2-40B4-BE49-F238E27FC236}">
                  <a16:creationId xmlns:a16="http://schemas.microsoft.com/office/drawing/2014/main" id="{734D8FA8-BF55-15BE-3B4D-A4EC9FAB7A08}"/>
                </a:ext>
              </a:extLst>
            </p:cNvPr>
            <p:cNvSpPr txBox="1"/>
            <p:nvPr/>
          </p:nvSpPr>
          <p:spPr>
            <a:xfrm>
              <a:off x="3058937" y="5967311"/>
              <a:ext cx="2412840" cy="3231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lumMod val="75000"/>
                      <a:lumOff val="25000"/>
                    </a:schemeClr>
                  </a:solidFill>
                  <a:latin typeface="Century Gothic" panose="020B0502020202020204" pitchFamily="34" charset="0"/>
                </a:rPr>
                <a:t>Urban Growth Boundary</a:t>
              </a:r>
            </a:p>
          </p:txBody>
        </p:sp>
        <p:cxnSp>
          <p:nvCxnSpPr>
            <p:cNvPr id="17" name="Straight Connector 16">
              <a:extLst>
                <a:ext uri="{FF2B5EF4-FFF2-40B4-BE49-F238E27FC236}">
                  <a16:creationId xmlns:a16="http://schemas.microsoft.com/office/drawing/2014/main" id="{ECA272AB-5DAE-7549-11E7-4E5B01B562B0}"/>
                </a:ext>
              </a:extLst>
            </p:cNvPr>
            <p:cNvCxnSpPr>
              <a:cxnSpLocks/>
            </p:cNvCxnSpPr>
            <p:nvPr/>
          </p:nvCxnSpPr>
          <p:spPr>
            <a:xfrm flipV="1">
              <a:off x="1783022" y="1171992"/>
              <a:ext cx="789220" cy="240165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3E8FBE-EFC2-04B3-2802-97C52012993B}"/>
                </a:ext>
              </a:extLst>
            </p:cNvPr>
            <p:cNvCxnSpPr>
              <a:cxnSpLocks/>
            </p:cNvCxnSpPr>
            <p:nvPr/>
          </p:nvCxnSpPr>
          <p:spPr>
            <a:xfrm>
              <a:off x="1751384" y="3729816"/>
              <a:ext cx="814430" cy="267724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5" name="TextBox 12">
              <a:extLst>
                <a:ext uri="{FF2B5EF4-FFF2-40B4-BE49-F238E27FC236}">
                  <a16:creationId xmlns:a16="http://schemas.microsoft.com/office/drawing/2014/main" id="{E5238061-800F-1041-D8BB-6A5AAE20E4AB}"/>
                </a:ext>
              </a:extLst>
            </p:cNvPr>
            <p:cNvSpPr txBox="1"/>
            <p:nvPr/>
          </p:nvSpPr>
          <p:spPr>
            <a:xfrm>
              <a:off x="5556418" y="1244317"/>
              <a:ext cx="26962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a:t>
              </a:r>
            </a:p>
          </p:txBody>
        </p:sp>
        <p:sp>
          <p:nvSpPr>
            <p:cNvPr id="36" name="TextBox 12">
              <a:extLst>
                <a:ext uri="{FF2B5EF4-FFF2-40B4-BE49-F238E27FC236}">
                  <a16:creationId xmlns:a16="http://schemas.microsoft.com/office/drawing/2014/main" id="{9FC3B6D7-C476-CA95-9667-F3CA8533D4C9}"/>
                </a:ext>
              </a:extLst>
            </p:cNvPr>
            <p:cNvSpPr txBox="1"/>
            <p:nvPr/>
          </p:nvSpPr>
          <p:spPr>
            <a:xfrm>
              <a:off x="7328950" y="1250368"/>
              <a:ext cx="35458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20</a:t>
              </a:r>
            </a:p>
          </p:txBody>
        </p:sp>
        <p:sp>
          <p:nvSpPr>
            <p:cNvPr id="38" name="TextBox 12">
              <a:extLst>
                <a:ext uri="{FF2B5EF4-FFF2-40B4-BE49-F238E27FC236}">
                  <a16:creationId xmlns:a16="http://schemas.microsoft.com/office/drawing/2014/main" id="{192A5B21-D4CC-FB2A-0CC7-CDE434571252}"/>
                </a:ext>
              </a:extLst>
            </p:cNvPr>
            <p:cNvSpPr txBox="1"/>
            <p:nvPr/>
          </p:nvSpPr>
          <p:spPr>
            <a:xfrm>
              <a:off x="6423805" y="1250367"/>
              <a:ext cx="354584"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10</a:t>
              </a:r>
            </a:p>
          </p:txBody>
        </p:sp>
        <p:sp>
          <p:nvSpPr>
            <p:cNvPr id="39" name="TextBox 12">
              <a:extLst>
                <a:ext uri="{FF2B5EF4-FFF2-40B4-BE49-F238E27FC236}">
                  <a16:creationId xmlns:a16="http://schemas.microsoft.com/office/drawing/2014/main" id="{A62D8D31-7867-8E8D-3E7B-08B1043F8707}"/>
                </a:ext>
              </a:extLst>
            </p:cNvPr>
            <p:cNvSpPr txBox="1"/>
            <p:nvPr/>
          </p:nvSpPr>
          <p:spPr>
            <a:xfrm>
              <a:off x="7506242" y="1440785"/>
              <a:ext cx="54534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Miles</a:t>
              </a:r>
            </a:p>
          </p:txBody>
        </p:sp>
      </p:grpSp>
    </p:spTree>
    <p:extLst>
      <p:ext uri="{BB962C8B-B14F-4D97-AF65-F5344CB8AC3E}">
        <p14:creationId xmlns:p14="http://schemas.microsoft.com/office/powerpoint/2010/main" val="3752500346"/>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48C03B0E-9CBF-6D14-E0B3-F8371EDED227}"/>
              </a:ext>
            </a:extLst>
          </p:cNvPr>
          <p:cNvSpPr txBox="1">
            <a:spLocks/>
          </p:cNvSpPr>
          <p:nvPr/>
        </p:nvSpPr>
        <p:spPr>
          <a:xfrm>
            <a:off x="277796" y="262612"/>
            <a:ext cx="11913237" cy="49931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BACK UP SLIDES</a:t>
            </a:r>
            <a:endParaRPr lang="en-US" dirty="0"/>
          </a:p>
        </p:txBody>
      </p:sp>
    </p:spTree>
    <p:extLst>
      <p:ext uri="{BB962C8B-B14F-4D97-AF65-F5344CB8AC3E}">
        <p14:creationId xmlns:p14="http://schemas.microsoft.com/office/powerpoint/2010/main" val="70798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n aerial view of a building&#10;&#10;Description automatically generated">
            <a:extLst>
              <a:ext uri="{FF2B5EF4-FFF2-40B4-BE49-F238E27FC236}">
                <a16:creationId xmlns:a16="http://schemas.microsoft.com/office/drawing/2014/main" id="{77DA14B4-7AA0-9CE6-9EE4-9E799098EF80}"/>
              </a:ext>
            </a:extLst>
          </p:cNvPr>
          <p:cNvPicPr>
            <a:picLocks noChangeAspect="1"/>
          </p:cNvPicPr>
          <p:nvPr/>
        </p:nvPicPr>
        <p:blipFill rotWithShape="1">
          <a:blip r:embed="rId3"/>
          <a:srcRect l="14043" t="15485" r="10031" b="1050"/>
          <a:stretch/>
        </p:blipFill>
        <p:spPr>
          <a:xfrm>
            <a:off x="218469" y="1923246"/>
            <a:ext cx="7138352" cy="4609726"/>
          </a:xfrm>
          <a:prstGeom prst="rect">
            <a:avLst/>
          </a:prstGeom>
          <a:ln w="12700">
            <a:solidFill>
              <a:srgbClr val="236F99"/>
            </a:solidFill>
          </a:ln>
        </p:spPr>
      </p:pic>
      <p:pic>
        <p:nvPicPr>
          <p:cNvPr id="7" name="Picture 7" descr="A park with a walkway and trees&#10;&#10;Description automatically generated">
            <a:extLst>
              <a:ext uri="{FF2B5EF4-FFF2-40B4-BE49-F238E27FC236}">
                <a16:creationId xmlns:a16="http://schemas.microsoft.com/office/drawing/2014/main" id="{73563B08-F58E-6299-6B7B-1AE8A4268896}"/>
              </a:ext>
            </a:extLst>
          </p:cNvPr>
          <p:cNvPicPr>
            <a:picLocks noChangeAspect="1"/>
          </p:cNvPicPr>
          <p:nvPr/>
        </p:nvPicPr>
        <p:blipFill rotWithShape="1">
          <a:blip r:embed="rId4"/>
          <a:srcRect l="867" t="5150" r="867" b="1717"/>
          <a:stretch/>
        </p:blipFill>
        <p:spPr>
          <a:xfrm>
            <a:off x="7469693" y="463786"/>
            <a:ext cx="4559813" cy="2910190"/>
          </a:xfrm>
          <a:prstGeom prst="rect">
            <a:avLst/>
          </a:prstGeom>
          <a:ln w="12700">
            <a:solidFill>
              <a:srgbClr val="236F99"/>
            </a:solidFill>
          </a:ln>
        </p:spPr>
      </p:pic>
      <p:sp>
        <p:nvSpPr>
          <p:cNvPr id="9" name="TextBox 8">
            <a:extLst>
              <a:ext uri="{FF2B5EF4-FFF2-40B4-BE49-F238E27FC236}">
                <a16:creationId xmlns:a16="http://schemas.microsoft.com/office/drawing/2014/main" id="{76088D5E-9803-A221-2CCE-EE25671955ED}"/>
              </a:ext>
            </a:extLst>
          </p:cNvPr>
          <p:cNvSpPr txBox="1"/>
          <p:nvPr/>
        </p:nvSpPr>
        <p:spPr>
          <a:xfrm>
            <a:off x="405523" y="1251575"/>
            <a:ext cx="6608427" cy="461665"/>
          </a:xfrm>
          <a:prstGeom prst="rect">
            <a:avLst/>
          </a:prstGeom>
          <a:no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Powell Butte Elementary School (2019)</a:t>
            </a:r>
          </a:p>
        </p:txBody>
      </p:sp>
      <p:sp>
        <p:nvSpPr>
          <p:cNvPr id="5" name="Rectangle 4">
            <a:extLst>
              <a:ext uri="{FF2B5EF4-FFF2-40B4-BE49-F238E27FC236}">
                <a16:creationId xmlns:a16="http://schemas.microsoft.com/office/drawing/2014/main" id="{DD55489A-1283-0331-2A4F-7CBB0DB93D94}"/>
              </a:ext>
            </a:extLst>
          </p:cNvPr>
          <p:cNvSpPr/>
          <p:nvPr/>
        </p:nvSpPr>
        <p:spPr>
          <a:xfrm>
            <a:off x="0" y="6619637"/>
            <a:ext cx="4601786"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Credits: ESRI, Depave</a:t>
            </a:r>
            <a:endParaRPr lang="en-US" sz="1000" dirty="0">
              <a:solidFill>
                <a:schemeClr val="bg1"/>
              </a:solidFill>
              <a:latin typeface="Century Gothic"/>
              <a:ea typeface="Calibri"/>
              <a:cs typeface="Calibri"/>
            </a:endParaRPr>
          </a:p>
        </p:txBody>
      </p:sp>
      <p:pic>
        <p:nvPicPr>
          <p:cNvPr id="4" name="Picture 7" descr="A playground with trees and a playground in the background&#10;&#10;Description automatically generated">
            <a:extLst>
              <a:ext uri="{FF2B5EF4-FFF2-40B4-BE49-F238E27FC236}">
                <a16:creationId xmlns:a16="http://schemas.microsoft.com/office/drawing/2014/main" id="{8896EF93-53DA-7AB1-1D28-FF3953D4ADFC}"/>
              </a:ext>
            </a:extLst>
          </p:cNvPr>
          <p:cNvPicPr>
            <a:picLocks noChangeAspect="1"/>
          </p:cNvPicPr>
          <p:nvPr/>
        </p:nvPicPr>
        <p:blipFill>
          <a:blip r:embed="rId5"/>
          <a:stretch>
            <a:fillRect/>
          </a:stretch>
        </p:blipFill>
        <p:spPr>
          <a:xfrm>
            <a:off x="7470475" y="3496853"/>
            <a:ext cx="4565182" cy="3044610"/>
          </a:xfrm>
          <a:prstGeom prst="rect">
            <a:avLst/>
          </a:prstGeom>
        </p:spPr>
      </p:pic>
      <p:sp>
        <p:nvSpPr>
          <p:cNvPr id="3" name="Title 4">
            <a:extLst>
              <a:ext uri="{FF2B5EF4-FFF2-40B4-BE49-F238E27FC236}">
                <a16:creationId xmlns:a16="http://schemas.microsoft.com/office/drawing/2014/main" id="{E00CC128-8881-DC66-642F-388EB983C075}"/>
              </a:ext>
            </a:extLst>
          </p:cNvPr>
          <p:cNvSpPr txBox="1">
            <a:spLocks/>
          </p:cNvSpPr>
          <p:nvPr/>
        </p:nvSpPr>
        <p:spPr>
          <a:xfrm>
            <a:off x="283788" y="318292"/>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CASE STUDIES</a:t>
            </a:r>
            <a:endParaRPr lang="en-US" sz="5400" dirty="0"/>
          </a:p>
        </p:txBody>
      </p:sp>
    </p:spTree>
    <p:extLst>
      <p:ext uri="{BB962C8B-B14F-4D97-AF65-F5344CB8AC3E}">
        <p14:creationId xmlns:p14="http://schemas.microsoft.com/office/powerpoint/2010/main" val="5881045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thermometer with a red and yellow color&#10;&#10;Description automatically generated">
            <a:extLst>
              <a:ext uri="{FF2B5EF4-FFF2-40B4-BE49-F238E27FC236}">
                <a16:creationId xmlns:a16="http://schemas.microsoft.com/office/drawing/2014/main" id="{D2F2D487-2C01-0440-2E8E-379458C8D80E}"/>
              </a:ext>
            </a:extLst>
          </p:cNvPr>
          <p:cNvPicPr>
            <a:picLocks noChangeAspect="1"/>
          </p:cNvPicPr>
          <p:nvPr/>
        </p:nvPicPr>
        <p:blipFill rotWithShape="1">
          <a:blip r:embed="rId3"/>
          <a:srcRect l="29319" t="2555" r="31414" b="29927"/>
          <a:stretch/>
        </p:blipFill>
        <p:spPr>
          <a:xfrm>
            <a:off x="5355743" y="1101349"/>
            <a:ext cx="1932754" cy="4804254"/>
          </a:xfrm>
          <a:prstGeom prst="rect">
            <a:avLst/>
          </a:prstGeom>
        </p:spPr>
      </p:pic>
      <p:pic>
        <p:nvPicPr>
          <p:cNvPr id="4" name="Picture 4" descr="A yellow and orange rectangle with a blue outline&#10;&#10;Description automatically generated">
            <a:extLst>
              <a:ext uri="{FF2B5EF4-FFF2-40B4-BE49-F238E27FC236}">
                <a16:creationId xmlns:a16="http://schemas.microsoft.com/office/drawing/2014/main" id="{CBC557CA-BEC2-F98C-52B9-1757B4E6D535}"/>
              </a:ext>
            </a:extLst>
          </p:cNvPr>
          <p:cNvPicPr>
            <a:picLocks noChangeAspect="1"/>
          </p:cNvPicPr>
          <p:nvPr/>
        </p:nvPicPr>
        <p:blipFill>
          <a:blip r:embed="rId4"/>
          <a:stretch>
            <a:fillRect/>
          </a:stretch>
        </p:blipFill>
        <p:spPr>
          <a:xfrm>
            <a:off x="315090" y="3542208"/>
            <a:ext cx="5106383" cy="2951736"/>
          </a:xfrm>
          <a:prstGeom prst="rect">
            <a:avLst/>
          </a:prstGeom>
          <a:ln w="12700">
            <a:solidFill>
              <a:srgbClr val="236F99"/>
            </a:solidFill>
          </a:ln>
        </p:spPr>
      </p:pic>
      <p:pic>
        <p:nvPicPr>
          <p:cNvPr id="5" name="Picture 5" descr="A rectangle with a blue outline on it&#10;&#10;Description automatically generated">
            <a:extLst>
              <a:ext uri="{FF2B5EF4-FFF2-40B4-BE49-F238E27FC236}">
                <a16:creationId xmlns:a16="http://schemas.microsoft.com/office/drawing/2014/main" id="{EFA9205F-16D0-CD17-3DF7-7118A0010985}"/>
              </a:ext>
            </a:extLst>
          </p:cNvPr>
          <p:cNvPicPr>
            <a:picLocks noChangeAspect="1"/>
          </p:cNvPicPr>
          <p:nvPr/>
        </p:nvPicPr>
        <p:blipFill rotWithShape="1">
          <a:blip r:embed="rId5"/>
          <a:srcRect b="2727"/>
          <a:stretch/>
        </p:blipFill>
        <p:spPr>
          <a:xfrm>
            <a:off x="315091" y="869027"/>
            <a:ext cx="5106382" cy="2871238"/>
          </a:xfrm>
          <a:prstGeom prst="rect">
            <a:avLst/>
          </a:prstGeom>
          <a:ln w="12700">
            <a:solidFill>
              <a:srgbClr val="236F99"/>
            </a:solidFill>
          </a:ln>
        </p:spPr>
      </p:pic>
      <p:sp>
        <p:nvSpPr>
          <p:cNvPr id="9" name="TextBox 8">
            <a:extLst>
              <a:ext uri="{FF2B5EF4-FFF2-40B4-BE49-F238E27FC236}">
                <a16:creationId xmlns:a16="http://schemas.microsoft.com/office/drawing/2014/main" id="{730F692C-764C-01A3-3806-B6B55E0DA750}"/>
              </a:ext>
            </a:extLst>
          </p:cNvPr>
          <p:cNvSpPr txBox="1"/>
          <p:nvPr/>
        </p:nvSpPr>
        <p:spPr>
          <a:xfrm>
            <a:off x="318628" y="868810"/>
            <a:ext cx="2878639" cy="461665"/>
          </a:xfrm>
          <a:prstGeom prst="rect">
            <a:avLst/>
          </a:prstGeom>
          <a:solidFill>
            <a:srgbClr val="F0F0F0">
              <a:alpha val="59000"/>
            </a:srgbClr>
          </a:solid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Before: 2016-2018</a:t>
            </a:r>
            <a:endParaRPr lang="en-US" dirty="0"/>
          </a:p>
        </p:txBody>
      </p:sp>
      <p:sp>
        <p:nvSpPr>
          <p:cNvPr id="10" name="TextBox 9">
            <a:extLst>
              <a:ext uri="{FF2B5EF4-FFF2-40B4-BE49-F238E27FC236}">
                <a16:creationId xmlns:a16="http://schemas.microsoft.com/office/drawing/2014/main" id="{B67C0EEC-41AF-7ED1-A0AC-20E796C8C54D}"/>
              </a:ext>
            </a:extLst>
          </p:cNvPr>
          <p:cNvSpPr txBox="1"/>
          <p:nvPr/>
        </p:nvSpPr>
        <p:spPr>
          <a:xfrm>
            <a:off x="318628" y="3756388"/>
            <a:ext cx="2664745" cy="475033"/>
          </a:xfrm>
          <a:prstGeom prst="rect">
            <a:avLst/>
          </a:prstGeom>
          <a:solidFill>
            <a:srgbClr val="F0F0F0">
              <a:alpha val="60000"/>
            </a:srgbClr>
          </a:solid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After: 2020-2022</a:t>
            </a:r>
            <a:endParaRPr lang="en-US" dirty="0">
              <a:solidFill>
                <a:schemeClr val="tx1">
                  <a:lumMod val="75000"/>
                  <a:lumOff val="25000"/>
                </a:schemeClr>
              </a:solidFill>
            </a:endParaRPr>
          </a:p>
        </p:txBody>
      </p:sp>
      <p:sp>
        <p:nvSpPr>
          <p:cNvPr id="6" name="TextBox 5">
            <a:extLst>
              <a:ext uri="{FF2B5EF4-FFF2-40B4-BE49-F238E27FC236}">
                <a16:creationId xmlns:a16="http://schemas.microsoft.com/office/drawing/2014/main" id="{F70A9C81-37C5-80AD-B0DA-081AD409EB8B}"/>
              </a:ext>
            </a:extLst>
          </p:cNvPr>
          <p:cNvSpPr txBox="1"/>
          <p:nvPr/>
        </p:nvSpPr>
        <p:spPr>
          <a:xfrm>
            <a:off x="8219365" y="841196"/>
            <a:ext cx="3747586" cy="475033"/>
          </a:xfrm>
          <a:prstGeom prst="rect">
            <a:avLst/>
          </a:prstGeom>
          <a:solidFill>
            <a:schemeClr val="accent6">
              <a:lumMod val="60000"/>
              <a:lumOff val="4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Powell Butte Elementary</a:t>
            </a:r>
            <a:endParaRPr lang="en-US" dirty="0">
              <a:solidFill>
                <a:schemeClr val="tx1">
                  <a:lumMod val="75000"/>
                  <a:lumOff val="25000"/>
                </a:schemeClr>
              </a:solidFill>
            </a:endParaRPr>
          </a:p>
        </p:txBody>
      </p:sp>
      <p:sp>
        <p:nvSpPr>
          <p:cNvPr id="7" name="TextBox 6">
            <a:extLst>
              <a:ext uri="{FF2B5EF4-FFF2-40B4-BE49-F238E27FC236}">
                <a16:creationId xmlns:a16="http://schemas.microsoft.com/office/drawing/2014/main" id="{F4E222BE-1EB5-5C0D-0606-B568872ABBFF}"/>
              </a:ext>
            </a:extLst>
          </p:cNvPr>
          <p:cNvSpPr txBox="1"/>
          <p:nvPr/>
        </p:nvSpPr>
        <p:spPr>
          <a:xfrm>
            <a:off x="8219363" y="1323336"/>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Year</a:t>
            </a:r>
            <a:endParaRPr lang="en-US" dirty="0"/>
          </a:p>
        </p:txBody>
      </p:sp>
      <p:sp>
        <p:nvSpPr>
          <p:cNvPr id="8" name="TextBox 7">
            <a:extLst>
              <a:ext uri="{FF2B5EF4-FFF2-40B4-BE49-F238E27FC236}">
                <a16:creationId xmlns:a16="http://schemas.microsoft.com/office/drawing/2014/main" id="{5AF69EBF-4D09-4C57-DD7F-2FC610675417}"/>
              </a:ext>
            </a:extLst>
          </p:cNvPr>
          <p:cNvSpPr txBox="1"/>
          <p:nvPr/>
        </p:nvSpPr>
        <p:spPr>
          <a:xfrm>
            <a:off x="10090942" y="1323336"/>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2019</a:t>
            </a:r>
            <a:endParaRPr lang="en-US" dirty="0"/>
          </a:p>
        </p:txBody>
      </p:sp>
      <p:sp>
        <p:nvSpPr>
          <p:cNvPr id="14" name="TextBox 13">
            <a:extLst>
              <a:ext uri="{FF2B5EF4-FFF2-40B4-BE49-F238E27FC236}">
                <a16:creationId xmlns:a16="http://schemas.microsoft.com/office/drawing/2014/main" id="{E798BA78-F557-9C19-26D3-1648DC4C645C}"/>
              </a:ext>
            </a:extLst>
          </p:cNvPr>
          <p:cNvSpPr txBox="1"/>
          <p:nvPr/>
        </p:nvSpPr>
        <p:spPr>
          <a:xfrm>
            <a:off x="8219362" y="1777119"/>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Size</a:t>
            </a:r>
            <a:endParaRPr lang="en-US" dirty="0"/>
          </a:p>
        </p:txBody>
      </p:sp>
      <p:sp>
        <p:nvSpPr>
          <p:cNvPr id="15" name="TextBox 14">
            <a:extLst>
              <a:ext uri="{FF2B5EF4-FFF2-40B4-BE49-F238E27FC236}">
                <a16:creationId xmlns:a16="http://schemas.microsoft.com/office/drawing/2014/main" id="{DC56B514-1DF7-5F1C-2662-0A40CA57433C}"/>
              </a:ext>
            </a:extLst>
          </p:cNvPr>
          <p:cNvSpPr txBox="1"/>
          <p:nvPr/>
        </p:nvSpPr>
        <p:spPr>
          <a:xfrm>
            <a:off x="10090941" y="1777119"/>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7400 ft²</a:t>
            </a:r>
            <a:endParaRPr lang="en-US" dirty="0"/>
          </a:p>
        </p:txBody>
      </p:sp>
      <p:sp>
        <p:nvSpPr>
          <p:cNvPr id="16" name="TextBox 15">
            <a:extLst>
              <a:ext uri="{FF2B5EF4-FFF2-40B4-BE49-F238E27FC236}">
                <a16:creationId xmlns:a16="http://schemas.microsoft.com/office/drawing/2014/main" id="{9C795E2D-98EE-9FD1-E229-4709535F9986}"/>
              </a:ext>
            </a:extLst>
          </p:cNvPr>
          <p:cNvSpPr txBox="1"/>
          <p:nvPr/>
        </p:nvSpPr>
        <p:spPr>
          <a:xfrm>
            <a:off x="8219361" y="2230902"/>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cs typeface="Calibri"/>
              </a:rPr>
              <a:t>Change</a:t>
            </a:r>
          </a:p>
        </p:txBody>
      </p:sp>
      <p:sp>
        <p:nvSpPr>
          <p:cNvPr id="17" name="TextBox 16">
            <a:extLst>
              <a:ext uri="{FF2B5EF4-FFF2-40B4-BE49-F238E27FC236}">
                <a16:creationId xmlns:a16="http://schemas.microsoft.com/office/drawing/2014/main" id="{18340666-3C75-5136-60AD-FB89E02CEB8E}"/>
              </a:ext>
            </a:extLst>
          </p:cNvPr>
          <p:cNvSpPr txBox="1"/>
          <p:nvPr/>
        </p:nvSpPr>
        <p:spPr>
          <a:xfrm>
            <a:off x="10090940" y="2230902"/>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ea typeface="+mn-lt"/>
                <a:cs typeface="+mn-lt"/>
              </a:rPr>
              <a:t>-2ºF</a:t>
            </a:r>
            <a:endParaRPr lang="en-US" dirty="0">
              <a:solidFill>
                <a:schemeClr val="tx1">
                  <a:lumMod val="75000"/>
                  <a:lumOff val="25000"/>
                </a:schemeClr>
              </a:solidFill>
            </a:endParaRPr>
          </a:p>
        </p:txBody>
      </p:sp>
      <p:sp>
        <p:nvSpPr>
          <p:cNvPr id="18" name="TextBox 17">
            <a:extLst>
              <a:ext uri="{FF2B5EF4-FFF2-40B4-BE49-F238E27FC236}">
                <a16:creationId xmlns:a16="http://schemas.microsoft.com/office/drawing/2014/main" id="{29E41FCD-3288-3B8A-92EC-B8855823D8AA}"/>
              </a:ext>
            </a:extLst>
          </p:cNvPr>
          <p:cNvSpPr txBox="1"/>
          <p:nvPr/>
        </p:nvSpPr>
        <p:spPr>
          <a:xfrm>
            <a:off x="8219360" y="2698796"/>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cs typeface="Calibri"/>
              </a:rPr>
              <a:t>Difference</a:t>
            </a:r>
          </a:p>
        </p:txBody>
      </p:sp>
      <p:sp>
        <p:nvSpPr>
          <p:cNvPr id="19" name="TextBox 18">
            <a:extLst>
              <a:ext uri="{FF2B5EF4-FFF2-40B4-BE49-F238E27FC236}">
                <a16:creationId xmlns:a16="http://schemas.microsoft.com/office/drawing/2014/main" id="{32C7BE32-829B-882F-943A-C27F4E0905E0}"/>
              </a:ext>
            </a:extLst>
          </p:cNvPr>
          <p:cNvSpPr txBox="1"/>
          <p:nvPr/>
        </p:nvSpPr>
        <p:spPr>
          <a:xfrm>
            <a:off x="10090939" y="2698796"/>
            <a:ext cx="1876008" cy="461665"/>
          </a:xfrm>
          <a:prstGeom prst="rect">
            <a:avLst/>
          </a:prstGeom>
          <a:solidFill>
            <a:schemeClr val="accent6">
              <a:lumMod val="20000"/>
              <a:lumOff val="80000"/>
            </a:schemeClr>
          </a:solidFill>
          <a:ln>
            <a:solidFill>
              <a:schemeClr val="accent6">
                <a:lumMod val="75000"/>
              </a:schemeClr>
            </a:solid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ea typeface="+mn-lt"/>
                <a:cs typeface="+mn-lt"/>
              </a:rPr>
              <a:t>-4.8ºF</a:t>
            </a:r>
            <a:endParaRPr lang="en-US" dirty="0">
              <a:solidFill>
                <a:schemeClr val="tx1">
                  <a:lumMod val="75000"/>
                  <a:lumOff val="25000"/>
                </a:schemeClr>
              </a:solidFill>
            </a:endParaRPr>
          </a:p>
        </p:txBody>
      </p:sp>
      <p:sp>
        <p:nvSpPr>
          <p:cNvPr id="20" name="TextBox 19">
            <a:extLst>
              <a:ext uri="{FF2B5EF4-FFF2-40B4-BE49-F238E27FC236}">
                <a16:creationId xmlns:a16="http://schemas.microsoft.com/office/drawing/2014/main" id="{97F1BF2C-64F0-FF5A-9B74-5AB70C254F18}"/>
              </a:ext>
            </a:extLst>
          </p:cNvPr>
          <p:cNvSpPr txBox="1"/>
          <p:nvPr/>
        </p:nvSpPr>
        <p:spPr>
          <a:xfrm>
            <a:off x="6788943" y="1309968"/>
            <a:ext cx="1287797" cy="830997"/>
          </a:xfrm>
          <a:prstGeom prst="rect">
            <a:avLst/>
          </a:prstGeom>
          <a:no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Before</a:t>
            </a:r>
          </a:p>
          <a:p>
            <a:pPr algn="ctr"/>
            <a:r>
              <a:rPr lang="en-US" sz="2400" dirty="0">
                <a:solidFill>
                  <a:schemeClr val="tx1">
                    <a:lumMod val="75000"/>
                    <a:lumOff val="25000"/>
                  </a:schemeClr>
                </a:solidFill>
                <a:latin typeface="Century Gothic"/>
              </a:rPr>
              <a:t>108ºF</a:t>
            </a:r>
          </a:p>
        </p:txBody>
      </p:sp>
      <p:sp>
        <p:nvSpPr>
          <p:cNvPr id="21" name="TextBox 20">
            <a:extLst>
              <a:ext uri="{FF2B5EF4-FFF2-40B4-BE49-F238E27FC236}">
                <a16:creationId xmlns:a16="http://schemas.microsoft.com/office/drawing/2014/main" id="{F65288B2-616B-6B53-613C-DFA32C299BA7}"/>
              </a:ext>
            </a:extLst>
          </p:cNvPr>
          <p:cNvSpPr txBox="1"/>
          <p:nvPr/>
        </p:nvSpPr>
        <p:spPr>
          <a:xfrm>
            <a:off x="6788942" y="2486388"/>
            <a:ext cx="1287797" cy="830997"/>
          </a:xfrm>
          <a:prstGeom prst="rect">
            <a:avLst/>
          </a:prstGeom>
          <a:noFill/>
          <a:ln>
            <a:noFill/>
          </a:ln>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After</a:t>
            </a:r>
          </a:p>
          <a:p>
            <a:pPr algn="ctr"/>
            <a:r>
              <a:rPr lang="en-US" sz="2400" dirty="0">
                <a:solidFill>
                  <a:schemeClr val="tx1">
                    <a:lumMod val="75000"/>
                    <a:lumOff val="25000"/>
                  </a:schemeClr>
                </a:solidFill>
                <a:latin typeface="Century Gothic"/>
              </a:rPr>
              <a:t>106ºF</a:t>
            </a:r>
          </a:p>
        </p:txBody>
      </p:sp>
      <p:pic>
        <p:nvPicPr>
          <p:cNvPr id="22" name="Graphic 22" descr="Arrow: Straight with solid fill">
            <a:extLst>
              <a:ext uri="{FF2B5EF4-FFF2-40B4-BE49-F238E27FC236}">
                <a16:creationId xmlns:a16="http://schemas.microsoft.com/office/drawing/2014/main" id="{EA879F5B-EB48-215C-1571-AE2A6813FE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7149431" y="1995905"/>
            <a:ext cx="513348" cy="593558"/>
          </a:xfrm>
          <a:prstGeom prst="rect">
            <a:avLst/>
          </a:prstGeom>
        </p:spPr>
      </p:pic>
      <p:sp>
        <p:nvSpPr>
          <p:cNvPr id="11" name="Title 4">
            <a:extLst>
              <a:ext uri="{FF2B5EF4-FFF2-40B4-BE49-F238E27FC236}">
                <a16:creationId xmlns:a16="http://schemas.microsoft.com/office/drawing/2014/main" id="{4AB6154A-B9AC-1670-ADD2-884A455F13EF}"/>
              </a:ext>
            </a:extLst>
          </p:cNvPr>
          <p:cNvSpPr txBox="1">
            <a:spLocks/>
          </p:cNvSpPr>
          <p:nvPr/>
        </p:nvSpPr>
        <p:spPr>
          <a:xfrm>
            <a:off x="283788" y="318292"/>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CASE STUDIES</a:t>
            </a:r>
            <a:endParaRPr lang="en-US" sz="5400" dirty="0"/>
          </a:p>
        </p:txBody>
      </p:sp>
    </p:spTree>
    <p:extLst>
      <p:ext uri="{BB962C8B-B14F-4D97-AF65-F5344CB8AC3E}">
        <p14:creationId xmlns:p14="http://schemas.microsoft.com/office/powerpoint/2010/main" val="965007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B57A578-6E13-C6E4-A2A5-227C96E30438}"/>
              </a:ext>
            </a:extLst>
          </p:cNvPr>
          <p:cNvGraphicFramePr>
            <a:graphicFrameLocks noGrp="1"/>
          </p:cNvGraphicFramePr>
          <p:nvPr>
            <p:extLst>
              <p:ext uri="{D42A27DB-BD31-4B8C-83A1-F6EECF244321}">
                <p14:modId xmlns:p14="http://schemas.microsoft.com/office/powerpoint/2010/main" val="58361190"/>
              </p:ext>
            </p:extLst>
          </p:nvPr>
        </p:nvGraphicFramePr>
        <p:xfrm>
          <a:off x="1582648" y="1003485"/>
          <a:ext cx="9026704" cy="5286094"/>
        </p:xfrm>
        <a:graphic>
          <a:graphicData uri="http://schemas.openxmlformats.org/drawingml/2006/table">
            <a:tbl>
              <a:tblPr firstRow="1" bandRow="1">
                <a:tableStyleId>{5C22544A-7EE6-4342-B048-85BDC9FD1C3A}</a:tableStyleId>
              </a:tblPr>
              <a:tblGrid>
                <a:gridCol w="1365841">
                  <a:extLst>
                    <a:ext uri="{9D8B030D-6E8A-4147-A177-3AD203B41FA5}">
                      <a16:colId xmlns:a16="http://schemas.microsoft.com/office/drawing/2014/main" val="3131049752"/>
                    </a:ext>
                  </a:extLst>
                </a:gridCol>
                <a:gridCol w="738923">
                  <a:extLst>
                    <a:ext uri="{9D8B030D-6E8A-4147-A177-3AD203B41FA5}">
                      <a16:colId xmlns:a16="http://schemas.microsoft.com/office/drawing/2014/main" val="458772591"/>
                    </a:ext>
                  </a:extLst>
                </a:gridCol>
                <a:gridCol w="1106906">
                  <a:extLst>
                    <a:ext uri="{9D8B030D-6E8A-4147-A177-3AD203B41FA5}">
                      <a16:colId xmlns:a16="http://schemas.microsoft.com/office/drawing/2014/main" val="512147258"/>
                    </a:ext>
                  </a:extLst>
                </a:gridCol>
                <a:gridCol w="938463">
                  <a:extLst>
                    <a:ext uri="{9D8B030D-6E8A-4147-A177-3AD203B41FA5}">
                      <a16:colId xmlns:a16="http://schemas.microsoft.com/office/drawing/2014/main" val="430329713"/>
                    </a:ext>
                  </a:extLst>
                </a:gridCol>
                <a:gridCol w="817617">
                  <a:extLst>
                    <a:ext uri="{9D8B030D-6E8A-4147-A177-3AD203B41FA5}">
                      <a16:colId xmlns:a16="http://schemas.microsoft.com/office/drawing/2014/main" val="1060842251"/>
                    </a:ext>
                  </a:extLst>
                </a:gridCol>
                <a:gridCol w="993550">
                  <a:extLst>
                    <a:ext uri="{9D8B030D-6E8A-4147-A177-3AD203B41FA5}">
                      <a16:colId xmlns:a16="http://schemas.microsoft.com/office/drawing/2014/main" val="1326031108"/>
                    </a:ext>
                  </a:extLst>
                </a:gridCol>
                <a:gridCol w="993550">
                  <a:extLst>
                    <a:ext uri="{9D8B030D-6E8A-4147-A177-3AD203B41FA5}">
                      <a16:colId xmlns:a16="http://schemas.microsoft.com/office/drawing/2014/main" val="3468098589"/>
                    </a:ext>
                  </a:extLst>
                </a:gridCol>
                <a:gridCol w="993550">
                  <a:extLst>
                    <a:ext uri="{9D8B030D-6E8A-4147-A177-3AD203B41FA5}">
                      <a16:colId xmlns:a16="http://schemas.microsoft.com/office/drawing/2014/main" val="1722885052"/>
                    </a:ext>
                  </a:extLst>
                </a:gridCol>
                <a:gridCol w="1078304">
                  <a:extLst>
                    <a:ext uri="{9D8B030D-6E8A-4147-A177-3AD203B41FA5}">
                      <a16:colId xmlns:a16="http://schemas.microsoft.com/office/drawing/2014/main" val="3354453223"/>
                    </a:ext>
                  </a:extLst>
                </a:gridCol>
              </a:tblGrid>
              <a:tr h="929019">
                <a:tc>
                  <a:txBody>
                    <a:bodyPr/>
                    <a:lstStyle/>
                    <a:p>
                      <a:pPr algn="ctr" rtl="0" fontAlgn="base"/>
                      <a:r>
                        <a:rPr lang="en-US" sz="1600" u="none" strike="noStrike" dirty="0">
                          <a:effectLst/>
                          <a:latin typeface="Century Gothic" panose="020B0502020202020204" pitchFamily="34" charset="0"/>
                        </a:rPr>
                        <a:t>Site Name</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Year</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Footprint (sq ft)</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Mean LST Before (F)</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Mean LST After (F)</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Change (F)</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Years Before</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Years After</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tc>
                  <a:txBody>
                    <a:bodyPr/>
                    <a:lstStyle/>
                    <a:p>
                      <a:pPr algn="ctr" rtl="0" fontAlgn="base"/>
                      <a:r>
                        <a:rPr lang="en-US" sz="1600" u="none" strike="noStrike" dirty="0">
                          <a:effectLst/>
                          <a:latin typeface="Century Gothic" panose="020B0502020202020204" pitchFamily="34" charset="0"/>
                        </a:rPr>
                        <a:t>Duration (yr)</a:t>
                      </a:r>
                      <a:r>
                        <a:rPr lang="en-US" sz="1600" dirty="0">
                          <a:effectLst/>
                          <a:latin typeface="Century Gothic" panose="020B0502020202020204" pitchFamily="34" charset="0"/>
                        </a:rPr>
                        <a:t> </a:t>
                      </a:r>
                      <a:endParaRPr lang="en-US" sz="1600" b="0" i="0" dirty="0">
                        <a:effectLst/>
                        <a:latin typeface="Century Gothic" panose="020B0502020202020204" pitchFamily="34" charset="0"/>
                      </a:endParaRPr>
                    </a:p>
                  </a:txBody>
                  <a:tcPr anchor="ctr"/>
                </a:tc>
                <a:extLst>
                  <a:ext uri="{0D108BD9-81ED-4DB2-BD59-A6C34878D82A}">
                    <a16:rowId xmlns:a16="http://schemas.microsoft.com/office/drawing/2014/main" val="3517815012"/>
                  </a:ext>
                </a:extLst>
              </a:tr>
              <a:tr h="658055">
                <a:tc>
                  <a:txBody>
                    <a:bodyPr/>
                    <a:lstStyle/>
                    <a:p>
                      <a:pPr algn="ctr" rtl="0" fontAlgn="base"/>
                      <a:r>
                        <a:rPr lang="en-US" sz="1400" u="none" strike="noStrike" dirty="0">
                          <a:effectLst/>
                          <a:latin typeface="Century Gothic" panose="020B0502020202020204" pitchFamily="34" charset="0"/>
                        </a:rPr>
                        <a:t>Astor Elementary</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2016</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16000</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6.6</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10.8</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4.2</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2013-2015</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2017-2019</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3</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extLst>
                  <a:ext uri="{0D108BD9-81ED-4DB2-BD59-A6C34878D82A}">
                    <a16:rowId xmlns:a16="http://schemas.microsoft.com/office/drawing/2014/main" val="2851718606"/>
                  </a:ext>
                </a:extLst>
              </a:tr>
              <a:tr h="658055">
                <a:tc>
                  <a:txBody>
                    <a:bodyPr/>
                    <a:lstStyle/>
                    <a:p>
                      <a:pPr algn="ctr" rtl="0" fontAlgn="base"/>
                      <a:r>
                        <a:rPr lang="en-US" sz="1400" u="none" strike="noStrike" dirty="0">
                          <a:effectLst/>
                          <a:latin typeface="Century Gothic" panose="020B0502020202020204" pitchFamily="34" charset="0"/>
                        </a:rPr>
                        <a:t>Our Just Future</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2016</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6000</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13.2</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9.5</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-3.7</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2013-2015</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2017-2019</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3</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extLst>
                  <a:ext uri="{0D108BD9-81ED-4DB2-BD59-A6C34878D82A}">
                    <a16:rowId xmlns:a16="http://schemas.microsoft.com/office/drawing/2014/main" val="616030236"/>
                  </a:ext>
                </a:extLst>
              </a:tr>
              <a:tr h="658055">
                <a:tc>
                  <a:txBody>
                    <a:bodyPr/>
                    <a:lstStyle/>
                    <a:p>
                      <a:pPr algn="ctr" rtl="0" fontAlgn="base"/>
                      <a:r>
                        <a:rPr lang="en-US" sz="1400" u="none" strike="noStrike" dirty="0">
                          <a:effectLst/>
                          <a:latin typeface="Century Gothic" panose="020B0502020202020204" pitchFamily="34" charset="0"/>
                        </a:rPr>
                        <a:t>Boise-Eliot Elementary</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2018</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8830</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7.9</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5.7</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-2.3</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2014-2017</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2019-2022</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4</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extLst>
                  <a:ext uri="{0D108BD9-81ED-4DB2-BD59-A6C34878D82A}">
                    <a16:rowId xmlns:a16="http://schemas.microsoft.com/office/drawing/2014/main" val="3673669462"/>
                  </a:ext>
                </a:extLst>
              </a:tr>
              <a:tr h="929019">
                <a:tc>
                  <a:txBody>
                    <a:bodyPr/>
                    <a:lstStyle/>
                    <a:p>
                      <a:pPr algn="ctr" rtl="0" fontAlgn="base"/>
                      <a:r>
                        <a:rPr lang="en-US" sz="1400" u="none" strike="noStrike" dirty="0">
                          <a:effectLst/>
                          <a:latin typeface="Century Gothic" panose="020B0502020202020204" pitchFamily="34" charset="0"/>
                        </a:rPr>
                        <a:t>Mt. Hood Community College</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2018</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10150</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4.2</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5.9</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1.7</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2014-2017</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2019-2022</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4</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extLst>
                  <a:ext uri="{0D108BD9-81ED-4DB2-BD59-A6C34878D82A}">
                    <a16:rowId xmlns:a16="http://schemas.microsoft.com/office/drawing/2014/main" val="3903491835"/>
                  </a:ext>
                </a:extLst>
              </a:tr>
              <a:tr h="658055">
                <a:tc>
                  <a:txBody>
                    <a:bodyPr/>
                    <a:lstStyle/>
                    <a:p>
                      <a:pPr algn="ctr" rtl="0" fontAlgn="base"/>
                      <a:r>
                        <a:rPr lang="en-US" sz="1400" u="none" strike="noStrike" dirty="0">
                          <a:effectLst/>
                          <a:latin typeface="Century Gothic" panose="020B0502020202020204" pitchFamily="34" charset="0"/>
                        </a:rPr>
                        <a:t>Powell Butte</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2019</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7400</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12.7</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8.0</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-4.8</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2016-2018</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2020-2022</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3</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extLst>
                  <a:ext uri="{0D108BD9-81ED-4DB2-BD59-A6C34878D82A}">
                    <a16:rowId xmlns:a16="http://schemas.microsoft.com/office/drawing/2014/main" val="3899462920"/>
                  </a:ext>
                </a:extLst>
              </a:tr>
              <a:tr h="658055">
                <a:tc>
                  <a:txBody>
                    <a:bodyPr/>
                    <a:lstStyle/>
                    <a:p>
                      <a:pPr algn="ctr" rtl="0" fontAlgn="base"/>
                      <a:r>
                        <a:rPr lang="en-US" sz="1400" u="none" strike="noStrike" dirty="0">
                          <a:effectLst/>
                          <a:latin typeface="Century Gothic" panose="020B0502020202020204" pitchFamily="34" charset="0"/>
                        </a:rPr>
                        <a:t>M&amp;M Market</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2017</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5000</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15.3</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14.1</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-1.2</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2013-2016</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2018-2021</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tc>
                  <a:txBody>
                    <a:bodyPr/>
                    <a:lstStyle/>
                    <a:p>
                      <a:pPr algn="ctr" rtl="0" fontAlgn="base"/>
                      <a:r>
                        <a:rPr lang="en-US" sz="1400" u="none" strike="noStrike" dirty="0">
                          <a:effectLst/>
                          <a:latin typeface="Century Gothic" panose="020B0502020202020204" pitchFamily="34" charset="0"/>
                        </a:rPr>
                        <a:t>4</a:t>
                      </a:r>
                      <a:r>
                        <a:rPr lang="en-US" sz="1400" dirty="0">
                          <a:effectLst/>
                          <a:latin typeface="Century Gothic" panose="020B0502020202020204" pitchFamily="34" charset="0"/>
                        </a:rPr>
                        <a:t> </a:t>
                      </a:r>
                      <a:endParaRPr lang="en-US" sz="1400" b="0" i="0" dirty="0">
                        <a:effectLst/>
                        <a:latin typeface="Century Gothic" panose="020B0502020202020204" pitchFamily="34" charset="0"/>
                      </a:endParaRPr>
                    </a:p>
                  </a:txBody>
                  <a:tcPr anchor="ctr"/>
                </a:tc>
                <a:extLst>
                  <a:ext uri="{0D108BD9-81ED-4DB2-BD59-A6C34878D82A}">
                    <a16:rowId xmlns:a16="http://schemas.microsoft.com/office/drawing/2014/main" val="1032803711"/>
                  </a:ext>
                </a:extLst>
              </a:tr>
            </a:tbl>
          </a:graphicData>
        </a:graphic>
      </p:graphicFrame>
      <p:sp>
        <p:nvSpPr>
          <p:cNvPr id="3" name="Title 4">
            <a:extLst>
              <a:ext uri="{FF2B5EF4-FFF2-40B4-BE49-F238E27FC236}">
                <a16:creationId xmlns:a16="http://schemas.microsoft.com/office/drawing/2014/main" id="{E6990C05-DA4C-2AE9-8907-7F683AC2A5C7}"/>
              </a:ext>
            </a:extLst>
          </p:cNvPr>
          <p:cNvSpPr txBox="1">
            <a:spLocks/>
          </p:cNvSpPr>
          <p:nvPr/>
        </p:nvSpPr>
        <p:spPr>
          <a:xfrm>
            <a:off x="283788" y="318292"/>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CASE STUDIES</a:t>
            </a:r>
            <a:endParaRPr lang="en-US" sz="5400" dirty="0"/>
          </a:p>
        </p:txBody>
      </p:sp>
    </p:spTree>
    <p:extLst>
      <p:ext uri="{BB962C8B-B14F-4D97-AF65-F5344CB8AC3E}">
        <p14:creationId xmlns:p14="http://schemas.microsoft.com/office/powerpoint/2010/main" val="1024445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61A494C-1A27-2CDE-F110-A338A7B1565A}"/>
              </a:ext>
            </a:extLst>
          </p:cNvPr>
          <p:cNvSpPr txBox="1">
            <a:spLocks/>
          </p:cNvSpPr>
          <p:nvPr/>
        </p:nvSpPr>
        <p:spPr>
          <a:xfrm>
            <a:off x="279142" y="119539"/>
            <a:ext cx="12164936" cy="97245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ENVIRONMENTAL JUSTICE (EJ)</a:t>
            </a:r>
            <a:r>
              <a:rPr lang="en-US" sz="4800" b="1" dirty="0">
                <a:solidFill>
                  <a:schemeClr val="bg1"/>
                </a:solidFill>
                <a:latin typeface="Century Gothic" panose="020F0302020204030204"/>
              </a:rPr>
              <a:t>CONCERNS</a:t>
            </a:r>
            <a:endParaRPr lang="en-US" sz="4800" dirty="0">
              <a:solidFill>
                <a:schemeClr val="bg1"/>
              </a:solidFill>
            </a:endParaRPr>
          </a:p>
        </p:txBody>
      </p:sp>
      <p:pic>
        <p:nvPicPr>
          <p:cNvPr id="11" name="Graphic 10" descr="Lightbulb with solid fill">
            <a:extLst>
              <a:ext uri="{FF2B5EF4-FFF2-40B4-BE49-F238E27FC236}">
                <a16:creationId xmlns:a16="http://schemas.microsoft.com/office/drawing/2014/main" id="{736938AF-9AD6-B19F-71B8-09CBD9EDCD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969" y="1262246"/>
            <a:ext cx="1052957" cy="1052957"/>
          </a:xfrm>
          <a:prstGeom prst="rect">
            <a:avLst/>
          </a:prstGeom>
        </p:spPr>
      </p:pic>
      <p:sp>
        <p:nvSpPr>
          <p:cNvPr id="12" name="TextBox 11">
            <a:extLst>
              <a:ext uri="{FF2B5EF4-FFF2-40B4-BE49-F238E27FC236}">
                <a16:creationId xmlns:a16="http://schemas.microsoft.com/office/drawing/2014/main" id="{FE482D10-4C55-48B7-D241-9BEED94629BA}"/>
              </a:ext>
            </a:extLst>
          </p:cNvPr>
          <p:cNvSpPr txBox="1"/>
          <p:nvPr/>
        </p:nvSpPr>
        <p:spPr>
          <a:xfrm>
            <a:off x="1222097" y="1106495"/>
            <a:ext cx="10726934" cy="1200329"/>
          </a:xfrm>
          <a:prstGeom prst="rect">
            <a:avLst/>
          </a:prstGeom>
          <a:noFill/>
        </p:spPr>
        <p:txBody>
          <a:bodyPr wrap="square" lIns="91440" tIns="45720" rIns="91440" bIns="45720" rtlCol="0" anchor="t">
            <a:spAutoFit/>
          </a:bodyPr>
          <a:lstStyle/>
          <a:p>
            <a:r>
              <a:rPr lang="en-US" sz="2400" b="1" dirty="0">
                <a:solidFill>
                  <a:srgbClr val="67A478"/>
                </a:solidFill>
                <a:latin typeface="Century Gothic"/>
              </a:rPr>
              <a:t>Environmental injustices </a:t>
            </a:r>
            <a:r>
              <a:rPr lang="en-US" sz="2400" dirty="0">
                <a:solidFill>
                  <a:schemeClr val="tx1">
                    <a:lumMod val="75000"/>
                    <a:lumOff val="25000"/>
                  </a:schemeClr>
                </a:solidFill>
                <a:latin typeface="Century Gothic"/>
              </a:rPr>
              <a:t>are the </a:t>
            </a:r>
            <a:r>
              <a:rPr lang="en-US" sz="2400" b="1" dirty="0">
                <a:solidFill>
                  <a:schemeClr val="tx1">
                    <a:lumMod val="75000"/>
                    <a:lumOff val="25000"/>
                  </a:schemeClr>
                </a:solidFill>
                <a:latin typeface="Century Gothic"/>
              </a:rPr>
              <a:t>disproportionate impact</a:t>
            </a:r>
            <a:r>
              <a:rPr lang="en-US" sz="2400" dirty="0">
                <a:solidFill>
                  <a:schemeClr val="tx1">
                    <a:lumMod val="75000"/>
                    <a:lumOff val="25000"/>
                  </a:schemeClr>
                </a:solidFill>
                <a:latin typeface="Century Gothic"/>
              </a:rPr>
              <a:t> of environmental hazards on marginalized communities, driven by systemic barriers, historic disenfranchisement, and colonial legacies</a:t>
            </a:r>
          </a:p>
        </p:txBody>
      </p:sp>
      <p:sp>
        <p:nvSpPr>
          <p:cNvPr id="38" name="TextBox 37">
            <a:extLst>
              <a:ext uri="{FF2B5EF4-FFF2-40B4-BE49-F238E27FC236}">
                <a16:creationId xmlns:a16="http://schemas.microsoft.com/office/drawing/2014/main" id="{9EE48393-B9DC-22A5-B834-BDF4D92D426F}"/>
              </a:ext>
            </a:extLst>
          </p:cNvPr>
          <p:cNvSpPr txBox="1"/>
          <p:nvPr/>
        </p:nvSpPr>
        <p:spPr>
          <a:xfrm>
            <a:off x="5882169" y="3367410"/>
            <a:ext cx="5829930" cy="3016210"/>
          </a:xfrm>
          <a:prstGeom prst="rect">
            <a:avLst/>
          </a:prstGeom>
          <a:noFill/>
        </p:spPr>
        <p:txBody>
          <a:bodyPr wrap="square" rtlCol="0">
            <a:spAutoFit/>
          </a:bodyPr>
          <a:lstStyle/>
          <a:p>
            <a:pPr marL="800100" lvl="1" indent="-342900">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a:rPr>
              <a:t>Urban Growth Boundary Policy</a:t>
            </a:r>
          </a:p>
          <a:p>
            <a:pPr marL="1257300" lvl="2" indent="-342900">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a:rPr>
              <a:t>Rapid gentrification</a:t>
            </a:r>
          </a:p>
          <a:p>
            <a:pPr marL="1257300" lvl="2" indent="-342900">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a:rPr>
              <a:t>Rising housing costs</a:t>
            </a:r>
          </a:p>
          <a:p>
            <a:pPr marL="1257300" lvl="2" indent="-342900">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a:rPr>
              <a:t>Displacement of minority populations in urban core</a:t>
            </a:r>
          </a:p>
          <a:p>
            <a:pPr marL="800100" lvl="1" indent="-342900">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a:rPr>
              <a:t>Inequitable access to public resources</a:t>
            </a:r>
          </a:p>
          <a:p>
            <a:pPr marL="1257300" lvl="2" indent="-342900">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a:rPr>
              <a:t>Green space and transportation</a:t>
            </a:r>
            <a:endParaRPr lang="en-US" sz="3600" b="1" dirty="0">
              <a:solidFill>
                <a:srgbClr val="236F99"/>
              </a:solidFill>
              <a:latin typeface="Century Gothic" panose="020B0502020202020204" pitchFamily="34" charset="0"/>
            </a:endParaRPr>
          </a:p>
          <a:p>
            <a:pPr marL="1257300" lvl="2" indent="-342900">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Healthcare coverage</a:t>
            </a:r>
            <a:endParaRPr lang="en-US" sz="1200" dirty="0">
              <a:solidFill>
                <a:schemeClr val="tx1">
                  <a:lumMod val="75000"/>
                  <a:lumOff val="25000"/>
                </a:schemeClr>
              </a:solidFill>
              <a:latin typeface="Century Gothic"/>
            </a:endParaRPr>
          </a:p>
        </p:txBody>
      </p:sp>
      <p:sp>
        <p:nvSpPr>
          <p:cNvPr id="39" name="TextBox 38">
            <a:extLst>
              <a:ext uri="{FF2B5EF4-FFF2-40B4-BE49-F238E27FC236}">
                <a16:creationId xmlns:a16="http://schemas.microsoft.com/office/drawing/2014/main" id="{606546C6-B723-793A-0C13-41163A231EAD}"/>
              </a:ext>
            </a:extLst>
          </p:cNvPr>
          <p:cNvSpPr txBox="1"/>
          <p:nvPr/>
        </p:nvSpPr>
        <p:spPr>
          <a:xfrm>
            <a:off x="5906477" y="2721249"/>
            <a:ext cx="6046503" cy="553998"/>
          </a:xfrm>
          <a:prstGeom prst="rect">
            <a:avLst/>
          </a:prstGeom>
          <a:noFill/>
        </p:spPr>
        <p:txBody>
          <a:bodyPr wrap="square" rtlCol="0">
            <a:spAutoFit/>
          </a:bodyPr>
          <a:lstStyle/>
          <a:p>
            <a:pPr algn="ctr"/>
            <a:r>
              <a:rPr lang="en-US" sz="3000" b="1" dirty="0">
                <a:solidFill>
                  <a:srgbClr val="236F99"/>
                </a:solidFill>
                <a:latin typeface="Century Gothic" panose="020B0502020202020204" pitchFamily="34" charset="0"/>
              </a:rPr>
              <a:t>Current EJ Issues in Portland</a:t>
            </a:r>
          </a:p>
        </p:txBody>
      </p:sp>
      <p:sp>
        <p:nvSpPr>
          <p:cNvPr id="42" name="Rounded Rectangle 41">
            <a:extLst>
              <a:ext uri="{FF2B5EF4-FFF2-40B4-BE49-F238E27FC236}">
                <a16:creationId xmlns:a16="http://schemas.microsoft.com/office/drawing/2014/main" id="{A5568138-39EE-0A83-8FF1-B8FE1F27796B}"/>
              </a:ext>
            </a:extLst>
          </p:cNvPr>
          <p:cNvSpPr/>
          <p:nvPr/>
        </p:nvSpPr>
        <p:spPr>
          <a:xfrm>
            <a:off x="304800" y="2844225"/>
            <a:ext cx="5601677" cy="3673196"/>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A15F3BDE-23A4-E9C7-0E02-21EF308F804E}"/>
              </a:ext>
            </a:extLst>
          </p:cNvPr>
          <p:cNvGrpSpPr/>
          <p:nvPr/>
        </p:nvGrpSpPr>
        <p:grpSpPr>
          <a:xfrm>
            <a:off x="305579" y="3902395"/>
            <a:ext cx="5919784" cy="2499395"/>
            <a:chOff x="-18756" y="3805383"/>
            <a:chExt cx="5919784" cy="2619278"/>
          </a:xfrm>
        </p:grpSpPr>
        <p:sp>
          <p:nvSpPr>
            <p:cNvPr id="21" name="TextBox 20">
              <a:extLst>
                <a:ext uri="{FF2B5EF4-FFF2-40B4-BE49-F238E27FC236}">
                  <a16:creationId xmlns:a16="http://schemas.microsoft.com/office/drawing/2014/main" id="{27AAA083-0CB8-A7A1-2EDF-FB93E5E71F6D}"/>
                </a:ext>
              </a:extLst>
            </p:cNvPr>
            <p:cNvSpPr txBox="1"/>
            <p:nvPr/>
          </p:nvSpPr>
          <p:spPr>
            <a:xfrm>
              <a:off x="530544" y="3805383"/>
              <a:ext cx="1045023" cy="461665"/>
            </a:xfrm>
            <a:prstGeom prst="rect">
              <a:avLst/>
            </a:prstGeom>
            <a:noFill/>
          </p:spPr>
          <p:txBody>
            <a:bodyPr wrap="square" rtlCol="0">
              <a:spAutoFit/>
            </a:bodyPr>
            <a:lstStyle/>
            <a:p>
              <a:r>
                <a:rPr lang="en-US" sz="2400" b="1" dirty="0">
                  <a:solidFill>
                    <a:srgbClr val="236F99"/>
                  </a:solidFill>
                  <a:latin typeface="Century Gothic" panose="020B0502020202020204" pitchFamily="34" charset="0"/>
                </a:rPr>
                <a:t>1844</a:t>
              </a:r>
            </a:p>
          </p:txBody>
        </p:sp>
        <p:grpSp>
          <p:nvGrpSpPr>
            <p:cNvPr id="28" name="Group 27">
              <a:extLst>
                <a:ext uri="{FF2B5EF4-FFF2-40B4-BE49-F238E27FC236}">
                  <a16:creationId xmlns:a16="http://schemas.microsoft.com/office/drawing/2014/main" id="{43279888-8876-8F71-4AF5-4398CF1D900E}"/>
                </a:ext>
              </a:extLst>
            </p:cNvPr>
            <p:cNvGrpSpPr/>
            <p:nvPr/>
          </p:nvGrpSpPr>
          <p:grpSpPr>
            <a:xfrm>
              <a:off x="-18756" y="3805383"/>
              <a:ext cx="5576590" cy="2619278"/>
              <a:chOff x="-151858" y="5090015"/>
              <a:chExt cx="5576590" cy="2619278"/>
            </a:xfrm>
          </p:grpSpPr>
          <p:cxnSp>
            <p:nvCxnSpPr>
              <p:cNvPr id="17" name="Straight Connector 16">
                <a:extLst>
                  <a:ext uri="{FF2B5EF4-FFF2-40B4-BE49-F238E27FC236}">
                    <a16:creationId xmlns:a16="http://schemas.microsoft.com/office/drawing/2014/main" id="{EBB2E248-A61E-7498-CC4C-632E37D1D305}"/>
                  </a:ext>
                </a:extLst>
              </p:cNvPr>
              <p:cNvCxnSpPr>
                <a:cxnSpLocks/>
              </p:cNvCxnSpPr>
              <p:nvPr/>
            </p:nvCxnSpPr>
            <p:spPr>
              <a:xfrm>
                <a:off x="863237" y="5559818"/>
                <a:ext cx="0" cy="393793"/>
              </a:xfrm>
              <a:prstGeom prst="line">
                <a:avLst/>
              </a:prstGeom>
              <a:ln w="190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5E3A318-65D5-1D4C-0052-549D034A6568}"/>
                  </a:ext>
                </a:extLst>
              </p:cNvPr>
              <p:cNvSpPr txBox="1"/>
              <p:nvPr/>
            </p:nvSpPr>
            <p:spPr>
              <a:xfrm>
                <a:off x="-151858" y="5962239"/>
                <a:ext cx="2030187" cy="646331"/>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Oregon Black </a:t>
                </a:r>
              </a:p>
              <a:p>
                <a:pPr algn="ctr"/>
                <a:r>
                  <a:rPr lang="en-US" dirty="0">
                    <a:solidFill>
                      <a:schemeClr val="tx1">
                        <a:lumMod val="75000"/>
                        <a:lumOff val="25000"/>
                      </a:schemeClr>
                    </a:solidFill>
                    <a:latin typeface="Century Gothic" panose="020B0502020202020204" pitchFamily="34" charset="0"/>
                  </a:rPr>
                  <a:t>Exclusion Laws</a:t>
                </a:r>
              </a:p>
            </p:txBody>
          </p:sp>
          <p:cxnSp>
            <p:nvCxnSpPr>
              <p:cNvPr id="22" name="Straight Connector 21">
                <a:extLst>
                  <a:ext uri="{FF2B5EF4-FFF2-40B4-BE49-F238E27FC236}">
                    <a16:creationId xmlns:a16="http://schemas.microsoft.com/office/drawing/2014/main" id="{3502F717-8273-B12B-190E-EF3A7ABD0D78}"/>
                  </a:ext>
                </a:extLst>
              </p:cNvPr>
              <p:cNvCxnSpPr>
                <a:cxnSpLocks/>
              </p:cNvCxnSpPr>
              <p:nvPr/>
            </p:nvCxnSpPr>
            <p:spPr>
              <a:xfrm>
                <a:off x="2420027" y="5507689"/>
                <a:ext cx="0" cy="1202951"/>
              </a:xfrm>
              <a:prstGeom prst="line">
                <a:avLst/>
              </a:prstGeom>
              <a:ln w="190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07B14001-7D2A-F97A-A527-76AEFC083EAE}"/>
                  </a:ext>
                </a:extLst>
              </p:cNvPr>
              <p:cNvSpPr txBox="1"/>
              <p:nvPr/>
            </p:nvSpPr>
            <p:spPr>
              <a:xfrm>
                <a:off x="1973684" y="5090015"/>
                <a:ext cx="1213750" cy="461665"/>
              </a:xfrm>
              <a:prstGeom prst="rect">
                <a:avLst/>
              </a:prstGeom>
              <a:noFill/>
            </p:spPr>
            <p:txBody>
              <a:bodyPr wrap="square" rtlCol="0">
                <a:spAutoFit/>
              </a:bodyPr>
              <a:lstStyle/>
              <a:p>
                <a:r>
                  <a:rPr lang="en-US" sz="2400" b="1" dirty="0">
                    <a:solidFill>
                      <a:srgbClr val="236F99"/>
                    </a:solidFill>
                    <a:latin typeface="Century Gothic" panose="020B0502020202020204" pitchFamily="34" charset="0"/>
                  </a:rPr>
                  <a:t>1930s</a:t>
                </a:r>
              </a:p>
            </p:txBody>
          </p:sp>
          <p:sp>
            <p:nvSpPr>
              <p:cNvPr id="24" name="TextBox 23">
                <a:extLst>
                  <a:ext uri="{FF2B5EF4-FFF2-40B4-BE49-F238E27FC236}">
                    <a16:creationId xmlns:a16="http://schemas.microsoft.com/office/drawing/2014/main" id="{783984A1-6CBD-2BCC-8975-DBBD517A6C5A}"/>
                  </a:ext>
                </a:extLst>
              </p:cNvPr>
              <p:cNvSpPr txBox="1"/>
              <p:nvPr/>
            </p:nvSpPr>
            <p:spPr>
              <a:xfrm>
                <a:off x="1344666" y="6785963"/>
                <a:ext cx="2150721" cy="92333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Housing Discrimination and Redlining</a:t>
                </a:r>
              </a:p>
            </p:txBody>
          </p:sp>
          <p:cxnSp>
            <p:nvCxnSpPr>
              <p:cNvPr id="25" name="Straight Connector 24">
                <a:extLst>
                  <a:ext uri="{FF2B5EF4-FFF2-40B4-BE49-F238E27FC236}">
                    <a16:creationId xmlns:a16="http://schemas.microsoft.com/office/drawing/2014/main" id="{0130D298-020D-16BB-3B0A-C96AA8BC9BC1}"/>
                  </a:ext>
                </a:extLst>
              </p:cNvPr>
              <p:cNvCxnSpPr>
                <a:cxnSpLocks/>
              </p:cNvCxnSpPr>
              <p:nvPr/>
            </p:nvCxnSpPr>
            <p:spPr>
              <a:xfrm>
                <a:off x="4212896" y="5551680"/>
                <a:ext cx="0" cy="410070"/>
              </a:xfrm>
              <a:prstGeom prst="line">
                <a:avLst/>
              </a:prstGeom>
              <a:ln w="190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6341C9DE-298E-DE31-40DB-B02617B7779B}"/>
                  </a:ext>
                </a:extLst>
              </p:cNvPr>
              <p:cNvSpPr txBox="1"/>
              <p:nvPr/>
            </p:nvSpPr>
            <p:spPr>
              <a:xfrm>
                <a:off x="3775371" y="5098153"/>
                <a:ext cx="1213750" cy="461665"/>
              </a:xfrm>
              <a:prstGeom prst="rect">
                <a:avLst/>
              </a:prstGeom>
              <a:noFill/>
            </p:spPr>
            <p:txBody>
              <a:bodyPr wrap="square" rtlCol="0">
                <a:spAutoFit/>
              </a:bodyPr>
              <a:lstStyle/>
              <a:p>
                <a:r>
                  <a:rPr lang="en-US" sz="2400" b="1" dirty="0">
                    <a:solidFill>
                      <a:srgbClr val="236F99"/>
                    </a:solidFill>
                    <a:latin typeface="Century Gothic" panose="020B0502020202020204" pitchFamily="34" charset="0"/>
                  </a:rPr>
                  <a:t>1960s</a:t>
                </a:r>
              </a:p>
            </p:txBody>
          </p:sp>
          <p:sp>
            <p:nvSpPr>
              <p:cNvPr id="27" name="TextBox 26">
                <a:extLst>
                  <a:ext uri="{FF2B5EF4-FFF2-40B4-BE49-F238E27FC236}">
                    <a16:creationId xmlns:a16="http://schemas.microsoft.com/office/drawing/2014/main" id="{64EECEAF-9F97-00F1-882C-A3E136FF66A7}"/>
                  </a:ext>
                </a:extLst>
              </p:cNvPr>
              <p:cNvSpPr txBox="1"/>
              <p:nvPr/>
            </p:nvSpPr>
            <p:spPr>
              <a:xfrm>
                <a:off x="3138724" y="5962239"/>
                <a:ext cx="2286008" cy="646331"/>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Urban Renewal Projects</a:t>
                </a:r>
              </a:p>
            </p:txBody>
          </p:sp>
        </p:grpSp>
        <p:sp>
          <p:nvSpPr>
            <p:cNvPr id="33" name="Right Arrow 32">
              <a:extLst>
                <a:ext uri="{FF2B5EF4-FFF2-40B4-BE49-F238E27FC236}">
                  <a16:creationId xmlns:a16="http://schemas.microsoft.com/office/drawing/2014/main" id="{62838B1A-34D9-7627-6CBD-4A80BF196A03}"/>
                </a:ext>
              </a:extLst>
            </p:cNvPr>
            <p:cNvSpPr/>
            <p:nvPr/>
          </p:nvSpPr>
          <p:spPr>
            <a:xfrm>
              <a:off x="299357" y="4371092"/>
              <a:ext cx="5601671" cy="198754"/>
            </a:xfrm>
            <a:prstGeom prst="rightArrow">
              <a:avLst>
                <a:gd name="adj1" fmla="val 50000"/>
                <a:gd name="adj2" fmla="val 76144"/>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Box 40">
            <a:extLst>
              <a:ext uri="{FF2B5EF4-FFF2-40B4-BE49-F238E27FC236}">
                <a16:creationId xmlns:a16="http://schemas.microsoft.com/office/drawing/2014/main" id="{8F8C71B1-DB8A-D715-5B2A-A054C08D10C1}"/>
              </a:ext>
            </a:extLst>
          </p:cNvPr>
          <p:cNvSpPr txBox="1"/>
          <p:nvPr/>
        </p:nvSpPr>
        <p:spPr>
          <a:xfrm>
            <a:off x="304800" y="3059036"/>
            <a:ext cx="5601677" cy="616749"/>
          </a:xfrm>
          <a:prstGeom prst="rect">
            <a:avLst/>
          </a:prstGeom>
          <a:noFill/>
        </p:spPr>
        <p:txBody>
          <a:bodyPr wrap="square" rtlCol="0">
            <a:spAutoFit/>
          </a:bodyPr>
          <a:lstStyle/>
          <a:p>
            <a:pPr algn="ctr"/>
            <a:r>
              <a:rPr lang="en-US" sz="3600" b="1" dirty="0">
                <a:solidFill>
                  <a:schemeClr val="tx1">
                    <a:lumMod val="75000"/>
                    <a:lumOff val="25000"/>
                  </a:schemeClr>
                </a:solidFill>
                <a:latin typeface="Century Gothic" panose="020B0502020202020204" pitchFamily="34" charset="0"/>
              </a:rPr>
              <a:t>Historic Injustice</a:t>
            </a:r>
          </a:p>
        </p:txBody>
      </p:sp>
    </p:spTree>
    <p:extLst>
      <p:ext uri="{BB962C8B-B14F-4D97-AF65-F5344CB8AC3E}">
        <p14:creationId xmlns:p14="http://schemas.microsoft.com/office/powerpoint/2010/main" val="1453374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783CF28-D942-8F30-36C8-F1D7C235C373}"/>
              </a:ext>
            </a:extLst>
          </p:cNvPr>
          <p:cNvSpPr txBox="1">
            <a:spLocks/>
          </p:cNvSpPr>
          <p:nvPr/>
        </p:nvSpPr>
        <p:spPr>
          <a:xfrm>
            <a:off x="282103" y="354304"/>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REDLINING IN PORTLAND </a:t>
            </a:r>
            <a:r>
              <a:rPr lang="en-US" sz="4000" b="1" dirty="0">
                <a:solidFill>
                  <a:schemeClr val="bg1"/>
                </a:solidFill>
                <a:latin typeface="Century Gothic" panose="020F0302020204030204"/>
              </a:rPr>
              <a:t>ONCERNS</a:t>
            </a:r>
            <a:endParaRPr lang="en-US" dirty="0">
              <a:solidFill>
                <a:schemeClr val="bg1"/>
              </a:solidFill>
            </a:endParaRPr>
          </a:p>
        </p:txBody>
      </p:sp>
      <p:pic>
        <p:nvPicPr>
          <p:cNvPr id="3" name="Picture 2" descr="A map of a neighborhood&#10;&#10;Description automatically generated with low confidence">
            <a:extLst>
              <a:ext uri="{FF2B5EF4-FFF2-40B4-BE49-F238E27FC236}">
                <a16:creationId xmlns:a16="http://schemas.microsoft.com/office/drawing/2014/main" id="{FB22A8DC-2045-8ED4-4EC9-734EB94EDD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20"/>
          <a:stretch/>
        </p:blipFill>
        <p:spPr>
          <a:xfrm>
            <a:off x="823242" y="1080293"/>
            <a:ext cx="5231118" cy="4803350"/>
          </a:xfrm>
          <a:prstGeom prst="rect">
            <a:avLst/>
          </a:prstGeom>
          <a:ln>
            <a:solidFill>
              <a:srgbClr val="236F99"/>
            </a:solidFill>
          </a:ln>
          <a:effectLst>
            <a:outerShdw blurRad="292100" dist="139700" dir="2700000" sx="1000" sy="1000" algn="tl" rotWithShape="0">
              <a:srgbClr val="333333">
                <a:alpha val="65000"/>
              </a:srgbClr>
            </a:outerShdw>
          </a:effectLst>
        </p:spPr>
      </p:pic>
      <p:sp>
        <p:nvSpPr>
          <p:cNvPr id="5" name="TextBox 4">
            <a:extLst>
              <a:ext uri="{FF2B5EF4-FFF2-40B4-BE49-F238E27FC236}">
                <a16:creationId xmlns:a16="http://schemas.microsoft.com/office/drawing/2014/main" id="{DF933CEB-FFD2-FD6F-0425-AD5ED85C9545}"/>
              </a:ext>
            </a:extLst>
          </p:cNvPr>
          <p:cNvSpPr txBox="1"/>
          <p:nvPr/>
        </p:nvSpPr>
        <p:spPr>
          <a:xfrm>
            <a:off x="1160797" y="5991685"/>
            <a:ext cx="4332514"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1938 HOLC Residential Security Map</a:t>
            </a:r>
          </a:p>
        </p:txBody>
      </p:sp>
      <p:sp>
        <p:nvSpPr>
          <p:cNvPr id="6" name="Rectangle 5">
            <a:extLst>
              <a:ext uri="{FF2B5EF4-FFF2-40B4-BE49-F238E27FC236}">
                <a16:creationId xmlns:a16="http://schemas.microsoft.com/office/drawing/2014/main" id="{1027C6A6-9487-D332-A9E7-ADAE2F5D4380}"/>
              </a:ext>
            </a:extLst>
          </p:cNvPr>
          <p:cNvSpPr/>
          <p:nvPr/>
        </p:nvSpPr>
        <p:spPr>
          <a:xfrm>
            <a:off x="61425" y="6636979"/>
            <a:ext cx="4601786"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 Mapping Inequality</a:t>
            </a:r>
            <a:endParaRPr lang="en-US" sz="1000" dirty="0">
              <a:solidFill>
                <a:schemeClr val="bg1"/>
              </a:solidFill>
              <a:latin typeface="Century Gothic"/>
              <a:ea typeface="Calibri"/>
              <a:cs typeface="Calibri"/>
            </a:endParaRPr>
          </a:p>
        </p:txBody>
      </p:sp>
      <p:sp>
        <p:nvSpPr>
          <p:cNvPr id="7" name="TextBox 6">
            <a:extLst>
              <a:ext uri="{FF2B5EF4-FFF2-40B4-BE49-F238E27FC236}">
                <a16:creationId xmlns:a16="http://schemas.microsoft.com/office/drawing/2014/main" id="{E8C631A7-1187-9730-2271-AA80C967FCD8}"/>
              </a:ext>
            </a:extLst>
          </p:cNvPr>
          <p:cNvSpPr txBox="1"/>
          <p:nvPr/>
        </p:nvSpPr>
        <p:spPr>
          <a:xfrm>
            <a:off x="6402679" y="1080293"/>
            <a:ext cx="4966079" cy="2462213"/>
          </a:xfrm>
          <a:prstGeom prst="rect">
            <a:avLst/>
          </a:prstGeom>
          <a:noFill/>
        </p:spPr>
        <p:txBody>
          <a:bodyPr wrap="square" rtlCol="0">
            <a:spAutoFit/>
          </a:bodyPr>
          <a:lstStyle/>
          <a:p>
            <a:r>
              <a:rPr lang="en-US" sz="2200" dirty="0">
                <a:solidFill>
                  <a:schemeClr val="tx1">
                    <a:lumMod val="75000"/>
                    <a:lumOff val="25000"/>
                  </a:schemeClr>
                </a:solidFill>
                <a:latin typeface="Century Gothic" panose="020B0502020202020204" pitchFamily="34" charset="0"/>
              </a:rPr>
              <a:t>In the 1930s, the </a:t>
            </a:r>
            <a:r>
              <a:rPr lang="en-US" sz="2200" b="1" dirty="0">
                <a:solidFill>
                  <a:schemeClr val="tx1">
                    <a:lumMod val="75000"/>
                    <a:lumOff val="25000"/>
                  </a:schemeClr>
                </a:solidFill>
                <a:latin typeface="Century Gothic" panose="020B0502020202020204" pitchFamily="34" charset="0"/>
              </a:rPr>
              <a:t>Home Owners’ Loan Corporation (HOLC)</a:t>
            </a:r>
            <a:r>
              <a:rPr lang="en-US" sz="2200" dirty="0">
                <a:solidFill>
                  <a:schemeClr val="tx1">
                    <a:lumMod val="75000"/>
                    <a:lumOff val="25000"/>
                  </a:schemeClr>
                </a:solidFill>
                <a:latin typeface="Century Gothic" panose="020B0502020202020204" pitchFamily="34" charset="0"/>
              </a:rPr>
              <a:t> assessed neighborhood “desirability” by assigning color grades to areas. </a:t>
            </a:r>
            <a:r>
              <a:rPr lang="en-US" sz="2200" b="1" dirty="0">
                <a:solidFill>
                  <a:srgbClr val="C00000"/>
                </a:solidFill>
                <a:latin typeface="Century Gothic" panose="020B0502020202020204" pitchFamily="34" charset="0"/>
              </a:rPr>
              <a:t>Redlining</a:t>
            </a:r>
            <a:r>
              <a:rPr lang="en-US" sz="2200" dirty="0">
                <a:solidFill>
                  <a:schemeClr val="tx1">
                    <a:lumMod val="75000"/>
                    <a:lumOff val="25000"/>
                  </a:schemeClr>
                </a:solidFill>
                <a:latin typeface="Century Gothic" panose="020B0502020202020204" pitchFamily="34" charset="0"/>
              </a:rPr>
              <a:t> reinforced racial segregation by restricting federal and private lending. </a:t>
            </a:r>
          </a:p>
        </p:txBody>
      </p:sp>
      <p:sp>
        <p:nvSpPr>
          <p:cNvPr id="9" name="TextBox 8">
            <a:extLst>
              <a:ext uri="{FF2B5EF4-FFF2-40B4-BE49-F238E27FC236}">
                <a16:creationId xmlns:a16="http://schemas.microsoft.com/office/drawing/2014/main" id="{C5957D1D-0736-12E0-61DD-42EBFE391963}"/>
              </a:ext>
            </a:extLst>
          </p:cNvPr>
          <p:cNvSpPr txBox="1"/>
          <p:nvPr/>
        </p:nvSpPr>
        <p:spPr>
          <a:xfrm>
            <a:off x="6698690" y="3683361"/>
            <a:ext cx="4363389" cy="2308324"/>
          </a:xfrm>
          <a:prstGeom prst="rect">
            <a:avLst/>
          </a:prstGeom>
          <a:solidFill>
            <a:schemeClr val="bg1">
              <a:lumMod val="95000"/>
            </a:schemeClr>
          </a:solidFill>
        </p:spPr>
        <p:txBody>
          <a:bodyPr wrap="square" rtlCol="0">
            <a:spAutoFit/>
          </a:bodyPr>
          <a:lstStyle/>
          <a:p>
            <a:r>
              <a:rPr lang="en-US" sz="1800" b="1" dirty="0">
                <a:solidFill>
                  <a:srgbClr val="00B050"/>
                </a:solidFill>
                <a:latin typeface="Century Gothic" panose="020B0502020202020204" pitchFamily="34" charset="0"/>
              </a:rPr>
              <a:t>A – Green</a:t>
            </a:r>
            <a:r>
              <a:rPr lang="en-US" sz="1800" dirty="0">
                <a:solidFill>
                  <a:schemeClr val="tx1">
                    <a:lumMod val="75000"/>
                    <a:lumOff val="25000"/>
                  </a:schemeClr>
                </a:solidFill>
                <a:latin typeface="Century Gothic" panose="020B0502020202020204" pitchFamily="34" charset="0"/>
              </a:rPr>
              <a:t>: ethnically homogeneous (white), developing</a:t>
            </a:r>
          </a:p>
          <a:p>
            <a:r>
              <a:rPr lang="en-US" sz="1800" b="1" dirty="0">
                <a:solidFill>
                  <a:srgbClr val="0070C0"/>
                </a:solidFill>
                <a:latin typeface="Century Gothic" panose="020B0502020202020204" pitchFamily="34" charset="0"/>
              </a:rPr>
              <a:t>B – Blue</a:t>
            </a:r>
            <a:r>
              <a:rPr lang="en-US" sz="1800" dirty="0">
                <a:solidFill>
                  <a:schemeClr val="tx1">
                    <a:lumMod val="75000"/>
                    <a:lumOff val="25000"/>
                  </a:schemeClr>
                </a:solidFill>
                <a:latin typeface="Century Gothic" panose="020B0502020202020204" pitchFamily="34" charset="0"/>
              </a:rPr>
              <a:t>: ethnically homogeneous (white), developed</a:t>
            </a:r>
          </a:p>
          <a:p>
            <a:r>
              <a:rPr lang="en-US" sz="1800" b="1" dirty="0">
                <a:solidFill>
                  <a:srgbClr val="FFC000"/>
                </a:solidFill>
                <a:latin typeface="Century Gothic" panose="020B0502020202020204" pitchFamily="34" charset="0"/>
              </a:rPr>
              <a:t>C – Yellow</a:t>
            </a:r>
            <a:r>
              <a:rPr lang="en-US" sz="1800" dirty="0">
                <a:solidFill>
                  <a:schemeClr val="tx1">
                    <a:lumMod val="75000"/>
                    <a:lumOff val="25000"/>
                  </a:schemeClr>
                </a:solidFill>
                <a:latin typeface="Century Gothic" panose="020B0502020202020204" pitchFamily="34" charset="0"/>
              </a:rPr>
              <a:t>: bordering diverse neighborhoods (non-white), declining</a:t>
            </a:r>
          </a:p>
          <a:p>
            <a:r>
              <a:rPr lang="en-US" sz="1800" b="1" dirty="0">
                <a:solidFill>
                  <a:srgbClr val="C00000"/>
                </a:solidFill>
                <a:latin typeface="Century Gothic" panose="020B0502020202020204" pitchFamily="34" charset="0"/>
              </a:rPr>
              <a:t>D – Red</a:t>
            </a:r>
            <a:r>
              <a:rPr lang="en-US" sz="1800" dirty="0">
                <a:solidFill>
                  <a:schemeClr val="tx1">
                    <a:lumMod val="75000"/>
                    <a:lumOff val="25000"/>
                  </a:schemeClr>
                </a:solidFill>
                <a:latin typeface="Century Gothic" panose="020B0502020202020204" pitchFamily="34" charset="0"/>
              </a:rPr>
              <a:t>: diverse neighborhoods (non-white) and low-income, declined</a:t>
            </a:r>
          </a:p>
        </p:txBody>
      </p:sp>
    </p:spTree>
    <p:extLst>
      <p:ext uri="{BB962C8B-B14F-4D97-AF65-F5344CB8AC3E}">
        <p14:creationId xmlns:p14="http://schemas.microsoft.com/office/powerpoint/2010/main" val="4113863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3CE2977-6B69-6F88-7C95-6C53934FE5AF}"/>
              </a:ext>
            </a:extLst>
          </p:cNvPr>
          <p:cNvSpPr txBox="1">
            <a:spLocks/>
          </p:cNvSpPr>
          <p:nvPr/>
        </p:nvSpPr>
        <p:spPr>
          <a:xfrm>
            <a:off x="282104" y="332532"/>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URBAN HEAT ISLAND (UHI)</a:t>
            </a:r>
          </a:p>
        </p:txBody>
      </p:sp>
      <p:sp>
        <p:nvSpPr>
          <p:cNvPr id="15" name="Rectangle 14">
            <a:extLst>
              <a:ext uri="{FF2B5EF4-FFF2-40B4-BE49-F238E27FC236}">
                <a16:creationId xmlns:a16="http://schemas.microsoft.com/office/drawing/2014/main" id="{F660BEE9-4432-74E7-DE29-A8FE436D16D9}"/>
              </a:ext>
            </a:extLst>
          </p:cNvPr>
          <p:cNvSpPr/>
          <p:nvPr/>
        </p:nvSpPr>
        <p:spPr>
          <a:xfrm>
            <a:off x="251" y="6651728"/>
            <a:ext cx="7083685"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 Caleigh McLaren (NASA DEVELOP Milwaukee Urban </a:t>
            </a:r>
            <a:r>
              <a:rPr lang="en-US" sz="1000" dirty="0">
                <a:solidFill>
                  <a:schemeClr val="bg1"/>
                </a:solidFill>
                <a:latin typeface="Century Gothic"/>
                <a:cs typeface="Calibri"/>
              </a:rPr>
              <a:t>Development II)</a:t>
            </a:r>
            <a:endParaRPr lang="en-US" sz="1000" dirty="0">
              <a:solidFill>
                <a:schemeClr val="bg1"/>
              </a:solidFill>
              <a:latin typeface="Century Gothic"/>
              <a:ea typeface="Calibri"/>
              <a:cs typeface="Calibri"/>
            </a:endParaRPr>
          </a:p>
        </p:txBody>
      </p:sp>
      <p:pic>
        <p:nvPicPr>
          <p:cNvPr id="4" name="Graphic 3" descr="Lightbulb with solid fill">
            <a:extLst>
              <a:ext uri="{FF2B5EF4-FFF2-40B4-BE49-F238E27FC236}">
                <a16:creationId xmlns:a16="http://schemas.microsoft.com/office/drawing/2014/main" id="{BF4CAA64-EBFC-A364-9840-BA1A505C31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1138" y="1110963"/>
            <a:ext cx="1279788" cy="1279788"/>
          </a:xfrm>
          <a:prstGeom prst="rect">
            <a:avLst/>
          </a:prstGeom>
        </p:spPr>
      </p:pic>
      <p:grpSp>
        <p:nvGrpSpPr>
          <p:cNvPr id="18" name="Group 17">
            <a:extLst>
              <a:ext uri="{FF2B5EF4-FFF2-40B4-BE49-F238E27FC236}">
                <a16:creationId xmlns:a16="http://schemas.microsoft.com/office/drawing/2014/main" id="{0CC1D3F5-78BA-55E7-A1B7-43178A76EE0B}"/>
              </a:ext>
            </a:extLst>
          </p:cNvPr>
          <p:cNvGrpSpPr>
            <a:grpSpLocks noChangeAspect="1"/>
          </p:cNvGrpSpPr>
          <p:nvPr/>
        </p:nvGrpSpPr>
        <p:grpSpPr>
          <a:xfrm>
            <a:off x="1643595" y="2489580"/>
            <a:ext cx="8475764" cy="4159532"/>
            <a:chOff x="-444255" y="2443806"/>
            <a:chExt cx="8776252" cy="4223943"/>
          </a:xfrm>
        </p:grpSpPr>
        <p:pic>
          <p:nvPicPr>
            <p:cNvPr id="11" name="Picture 4" descr="A diagram of a city&#10;&#10;Description automatically generated">
              <a:extLst>
                <a:ext uri="{FF2B5EF4-FFF2-40B4-BE49-F238E27FC236}">
                  <a16:creationId xmlns:a16="http://schemas.microsoft.com/office/drawing/2014/main" id="{EFCDF4AE-8A52-EE13-B496-A4D895251A6F}"/>
                </a:ext>
              </a:extLst>
            </p:cNvPr>
            <p:cNvPicPr>
              <a:picLocks noChangeAspect="1"/>
            </p:cNvPicPr>
            <p:nvPr/>
          </p:nvPicPr>
          <p:blipFill rotWithShape="1">
            <a:blip r:embed="rId5"/>
            <a:srcRect b="15129"/>
            <a:stretch/>
          </p:blipFill>
          <p:spPr>
            <a:xfrm>
              <a:off x="-374537" y="2443806"/>
              <a:ext cx="8644118" cy="3482623"/>
            </a:xfrm>
            <a:prstGeom prst="rect">
              <a:avLst/>
            </a:prstGeom>
          </p:spPr>
        </p:pic>
        <p:sp>
          <p:nvSpPr>
            <p:cNvPr id="5" name="Rectangle 4">
              <a:extLst>
                <a:ext uri="{FF2B5EF4-FFF2-40B4-BE49-F238E27FC236}">
                  <a16:creationId xmlns:a16="http://schemas.microsoft.com/office/drawing/2014/main" id="{23A190DF-EDF5-037D-1359-60EB1C6DDA4B}"/>
                </a:ext>
              </a:extLst>
            </p:cNvPr>
            <p:cNvSpPr/>
            <p:nvPr/>
          </p:nvSpPr>
          <p:spPr>
            <a:xfrm>
              <a:off x="0" y="3238500"/>
              <a:ext cx="438150" cy="2628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E1595F6-0E50-DDFB-3438-86DBB3607DA8}"/>
                </a:ext>
              </a:extLst>
            </p:cNvPr>
            <p:cNvSpPr txBox="1"/>
            <p:nvPr/>
          </p:nvSpPr>
          <p:spPr>
            <a:xfrm rot="16200000">
              <a:off x="-1627528" y="4366937"/>
              <a:ext cx="2705100" cy="338554"/>
            </a:xfrm>
            <a:prstGeom prst="rect">
              <a:avLst/>
            </a:prstGeom>
            <a:solidFill>
              <a:schemeClr val="bg1"/>
            </a:solid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Surface Temperature</a:t>
              </a:r>
            </a:p>
          </p:txBody>
        </p:sp>
        <p:sp>
          <p:nvSpPr>
            <p:cNvPr id="7" name="Rectangle 6">
              <a:extLst>
                <a:ext uri="{FF2B5EF4-FFF2-40B4-BE49-F238E27FC236}">
                  <a16:creationId xmlns:a16="http://schemas.microsoft.com/office/drawing/2014/main" id="{D619E324-4320-9237-4AD5-75DE489B7CFB}"/>
                </a:ext>
              </a:extLst>
            </p:cNvPr>
            <p:cNvSpPr/>
            <p:nvPr/>
          </p:nvSpPr>
          <p:spPr>
            <a:xfrm>
              <a:off x="364966" y="5901282"/>
              <a:ext cx="7904615" cy="576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63125E9-050A-4458-8F84-44AA15DBFA81}"/>
                </a:ext>
              </a:extLst>
            </p:cNvPr>
            <p:cNvSpPr txBox="1"/>
            <p:nvPr/>
          </p:nvSpPr>
          <p:spPr>
            <a:xfrm>
              <a:off x="335061" y="5915124"/>
              <a:ext cx="157330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Rural</a:t>
              </a:r>
            </a:p>
          </p:txBody>
        </p:sp>
        <p:sp>
          <p:nvSpPr>
            <p:cNvPr id="9" name="TextBox 8">
              <a:extLst>
                <a:ext uri="{FF2B5EF4-FFF2-40B4-BE49-F238E27FC236}">
                  <a16:creationId xmlns:a16="http://schemas.microsoft.com/office/drawing/2014/main" id="{09FE3D73-C195-B045-CF5B-0B5C5932418E}"/>
                </a:ext>
              </a:extLst>
            </p:cNvPr>
            <p:cNvSpPr txBox="1"/>
            <p:nvPr/>
          </p:nvSpPr>
          <p:spPr>
            <a:xfrm>
              <a:off x="1800916" y="5929085"/>
              <a:ext cx="1444617" cy="738664"/>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Suburban Residential: Tree Canopy</a:t>
              </a:r>
            </a:p>
          </p:txBody>
        </p:sp>
        <p:sp>
          <p:nvSpPr>
            <p:cNvPr id="10" name="TextBox 9">
              <a:extLst>
                <a:ext uri="{FF2B5EF4-FFF2-40B4-BE49-F238E27FC236}">
                  <a16:creationId xmlns:a16="http://schemas.microsoft.com/office/drawing/2014/main" id="{2B358DCE-B68C-F3ED-7DEF-683B0697CF38}"/>
                </a:ext>
              </a:extLst>
            </p:cNvPr>
            <p:cNvSpPr txBox="1"/>
            <p:nvPr/>
          </p:nvSpPr>
          <p:spPr>
            <a:xfrm>
              <a:off x="3389736" y="5970493"/>
              <a:ext cx="157330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City</a:t>
              </a:r>
              <a:endParaRPr lang="en-US" dirty="0">
                <a:solidFill>
                  <a:schemeClr val="tx1">
                    <a:lumMod val="75000"/>
                    <a:lumOff val="25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4C45BD93-7A72-4563-A7EA-09F008CBD79B}"/>
                </a:ext>
              </a:extLst>
            </p:cNvPr>
            <p:cNvSpPr txBox="1"/>
            <p:nvPr/>
          </p:nvSpPr>
          <p:spPr>
            <a:xfrm>
              <a:off x="4963041" y="5970492"/>
              <a:ext cx="157330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Urban Park</a:t>
              </a:r>
            </a:p>
          </p:txBody>
        </p:sp>
        <p:sp>
          <p:nvSpPr>
            <p:cNvPr id="13" name="TextBox 12">
              <a:extLst>
                <a:ext uri="{FF2B5EF4-FFF2-40B4-BE49-F238E27FC236}">
                  <a16:creationId xmlns:a16="http://schemas.microsoft.com/office/drawing/2014/main" id="{0B5E860C-C2A9-9AD5-D530-384A5D1788FE}"/>
                </a:ext>
              </a:extLst>
            </p:cNvPr>
            <p:cNvSpPr txBox="1"/>
            <p:nvPr/>
          </p:nvSpPr>
          <p:spPr>
            <a:xfrm>
              <a:off x="6653723" y="5908937"/>
              <a:ext cx="1678274" cy="738664"/>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Suburban Residential: </a:t>
              </a:r>
            </a:p>
            <a:p>
              <a:pPr algn="ctr"/>
              <a:r>
                <a:rPr lang="en-US" sz="1400" dirty="0">
                  <a:solidFill>
                    <a:schemeClr val="tx1">
                      <a:lumMod val="75000"/>
                      <a:lumOff val="25000"/>
                    </a:schemeClr>
                  </a:solidFill>
                  <a:latin typeface="Century Gothic" panose="020B0502020202020204" pitchFamily="34" charset="0"/>
                </a:rPr>
                <a:t>No Tree Canopy</a:t>
              </a:r>
            </a:p>
          </p:txBody>
        </p:sp>
      </p:grpSp>
      <p:sp>
        <p:nvSpPr>
          <p:cNvPr id="3" name="Rectangle 2">
            <a:extLst>
              <a:ext uri="{FF2B5EF4-FFF2-40B4-BE49-F238E27FC236}">
                <a16:creationId xmlns:a16="http://schemas.microsoft.com/office/drawing/2014/main" id="{A3854642-EA58-04F3-41EC-CDC1A35CC6FB}"/>
              </a:ext>
            </a:extLst>
          </p:cNvPr>
          <p:cNvSpPr/>
          <p:nvPr/>
        </p:nvSpPr>
        <p:spPr>
          <a:xfrm>
            <a:off x="1930516" y="1140360"/>
            <a:ext cx="8623156" cy="1338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3200" dirty="0">
                <a:solidFill>
                  <a:schemeClr val="tx1">
                    <a:lumMod val="75000"/>
                    <a:lumOff val="25000"/>
                  </a:schemeClr>
                </a:solidFill>
                <a:latin typeface="Century Gothic"/>
              </a:rPr>
              <a:t>Due to the </a:t>
            </a:r>
            <a:r>
              <a:rPr lang="en-US" sz="3200" b="1" dirty="0">
                <a:solidFill>
                  <a:schemeClr val="tx1">
                    <a:lumMod val="75000"/>
                    <a:lumOff val="25000"/>
                  </a:schemeClr>
                </a:solidFill>
                <a:latin typeface="Century Gothic"/>
              </a:rPr>
              <a:t>Urban Heat Island (UHI) </a:t>
            </a:r>
            <a:r>
              <a:rPr lang="en-US" sz="3200" dirty="0">
                <a:solidFill>
                  <a:schemeClr val="tx1">
                    <a:lumMod val="75000"/>
                    <a:lumOff val="25000"/>
                  </a:schemeClr>
                </a:solidFill>
                <a:latin typeface="Century Gothic"/>
              </a:rPr>
              <a:t>effect,</a:t>
            </a:r>
            <a:r>
              <a:rPr lang="en-US" sz="3200" b="1" dirty="0">
                <a:solidFill>
                  <a:schemeClr val="tx1">
                    <a:lumMod val="75000"/>
                    <a:lumOff val="25000"/>
                  </a:schemeClr>
                </a:solidFill>
                <a:latin typeface="Century Gothic"/>
              </a:rPr>
              <a:t> </a:t>
            </a:r>
            <a:r>
              <a:rPr lang="en-US" sz="3200" dirty="0">
                <a:solidFill>
                  <a:schemeClr val="tx1">
                    <a:lumMod val="75000"/>
                    <a:lumOff val="25000"/>
                  </a:schemeClr>
                </a:solidFill>
                <a:latin typeface="Century Gothic"/>
              </a:rPr>
              <a:t>cities experience hotter temperatures than surrounding rural areas</a:t>
            </a:r>
          </a:p>
        </p:txBody>
      </p:sp>
    </p:spTree>
    <p:extLst>
      <p:ext uri="{BB962C8B-B14F-4D97-AF65-F5344CB8AC3E}">
        <p14:creationId xmlns:p14="http://schemas.microsoft.com/office/powerpoint/2010/main" val="3210453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660BEE9-4432-74E7-DE29-A8FE436D16D9}"/>
              </a:ext>
            </a:extLst>
          </p:cNvPr>
          <p:cNvSpPr/>
          <p:nvPr/>
        </p:nvSpPr>
        <p:spPr>
          <a:xfrm>
            <a:off x="1021" y="6638892"/>
            <a:ext cx="6377655"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 Caleigh McLaren (NASA DEVELOP Milwaukee Urban </a:t>
            </a:r>
            <a:r>
              <a:rPr lang="en-US" sz="1000" dirty="0">
                <a:solidFill>
                  <a:schemeClr val="bg1"/>
                </a:solidFill>
                <a:latin typeface="Century Gothic"/>
                <a:cs typeface="Calibri"/>
              </a:rPr>
              <a:t>Development II)</a:t>
            </a:r>
            <a:endParaRPr lang="en-US" sz="1000" dirty="0">
              <a:solidFill>
                <a:schemeClr val="bg1"/>
              </a:solidFill>
              <a:latin typeface="Century Gothic"/>
              <a:ea typeface="Calibri"/>
              <a:cs typeface="Calibri"/>
            </a:endParaRPr>
          </a:p>
        </p:txBody>
      </p:sp>
      <p:sp>
        <p:nvSpPr>
          <p:cNvPr id="3" name="Rectangle 2">
            <a:extLst>
              <a:ext uri="{FF2B5EF4-FFF2-40B4-BE49-F238E27FC236}">
                <a16:creationId xmlns:a16="http://schemas.microsoft.com/office/drawing/2014/main" id="{A3854642-EA58-04F3-41EC-CDC1A35CC6FB}"/>
              </a:ext>
            </a:extLst>
          </p:cNvPr>
          <p:cNvSpPr/>
          <p:nvPr/>
        </p:nvSpPr>
        <p:spPr>
          <a:xfrm>
            <a:off x="1480293" y="1231565"/>
            <a:ext cx="6340396" cy="1356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dirty="0">
                <a:solidFill>
                  <a:schemeClr val="tx1">
                    <a:lumMod val="75000"/>
                    <a:lumOff val="25000"/>
                  </a:schemeClr>
                </a:solidFill>
                <a:latin typeface="Century Gothic" panose="020B0502020202020204" pitchFamily="34" charset="0"/>
                <a:ea typeface="+mn-lt"/>
                <a:cs typeface="+mn-lt"/>
              </a:rPr>
              <a:t>Due to the </a:t>
            </a:r>
            <a:r>
              <a:rPr lang="en-US" sz="2400" b="1" dirty="0">
                <a:solidFill>
                  <a:schemeClr val="tx1">
                    <a:lumMod val="75000"/>
                    <a:lumOff val="25000"/>
                  </a:schemeClr>
                </a:solidFill>
                <a:latin typeface="Century Gothic" panose="020B0502020202020204" pitchFamily="34" charset="0"/>
                <a:ea typeface="+mn-lt"/>
                <a:cs typeface="+mn-lt"/>
              </a:rPr>
              <a:t>urban heat island (UHI) </a:t>
            </a:r>
            <a:r>
              <a:rPr lang="en-US" sz="2400" dirty="0">
                <a:solidFill>
                  <a:schemeClr val="tx1">
                    <a:lumMod val="75000"/>
                    <a:lumOff val="25000"/>
                  </a:schemeClr>
                </a:solidFill>
                <a:latin typeface="Century Gothic" panose="020B0502020202020204" pitchFamily="34" charset="0"/>
                <a:ea typeface="+mn-lt"/>
                <a:cs typeface="+mn-lt"/>
              </a:rPr>
              <a:t>effect, cities experience hotter temperatures than surrounding rural areas</a:t>
            </a:r>
          </a:p>
        </p:txBody>
      </p:sp>
      <p:pic>
        <p:nvPicPr>
          <p:cNvPr id="4" name="Graphic 3" descr="Lightbulb with solid fill">
            <a:extLst>
              <a:ext uri="{FF2B5EF4-FFF2-40B4-BE49-F238E27FC236}">
                <a16:creationId xmlns:a16="http://schemas.microsoft.com/office/drawing/2014/main" id="{BF4CAA64-EBFC-A364-9840-BA1A505C31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644" y="1270096"/>
            <a:ext cx="1279788" cy="1279788"/>
          </a:xfrm>
          <a:prstGeom prst="rect">
            <a:avLst/>
          </a:prstGeom>
        </p:spPr>
      </p:pic>
      <p:grpSp>
        <p:nvGrpSpPr>
          <p:cNvPr id="18" name="Group 17">
            <a:extLst>
              <a:ext uri="{FF2B5EF4-FFF2-40B4-BE49-F238E27FC236}">
                <a16:creationId xmlns:a16="http://schemas.microsoft.com/office/drawing/2014/main" id="{0CC1D3F5-78BA-55E7-A1B7-43178A76EE0B}"/>
              </a:ext>
            </a:extLst>
          </p:cNvPr>
          <p:cNvGrpSpPr>
            <a:grpSpLocks noChangeAspect="1"/>
          </p:cNvGrpSpPr>
          <p:nvPr/>
        </p:nvGrpSpPr>
        <p:grpSpPr>
          <a:xfrm>
            <a:off x="151473" y="2722074"/>
            <a:ext cx="8046720" cy="3852060"/>
            <a:chOff x="0" y="2665283"/>
            <a:chExt cx="8331997" cy="3988624"/>
          </a:xfrm>
        </p:grpSpPr>
        <p:pic>
          <p:nvPicPr>
            <p:cNvPr id="11" name="Picture 4" descr="A diagram of a city&#10;&#10;Description automatically generated">
              <a:extLst>
                <a:ext uri="{FF2B5EF4-FFF2-40B4-BE49-F238E27FC236}">
                  <a16:creationId xmlns:a16="http://schemas.microsoft.com/office/drawing/2014/main" id="{EFCDF4AE-8A52-EE13-B496-A4D895251A6F}"/>
                </a:ext>
              </a:extLst>
            </p:cNvPr>
            <p:cNvPicPr>
              <a:picLocks noChangeAspect="1"/>
            </p:cNvPicPr>
            <p:nvPr/>
          </p:nvPicPr>
          <p:blipFill>
            <a:blip r:embed="rId5"/>
            <a:stretch>
              <a:fillRect/>
            </a:stretch>
          </p:blipFill>
          <p:spPr>
            <a:xfrm>
              <a:off x="151473" y="2665283"/>
              <a:ext cx="8118108" cy="3881958"/>
            </a:xfrm>
            <a:prstGeom prst="rect">
              <a:avLst/>
            </a:prstGeom>
          </p:spPr>
        </p:pic>
        <p:sp>
          <p:nvSpPr>
            <p:cNvPr id="5" name="Rectangle 4">
              <a:extLst>
                <a:ext uri="{FF2B5EF4-FFF2-40B4-BE49-F238E27FC236}">
                  <a16:creationId xmlns:a16="http://schemas.microsoft.com/office/drawing/2014/main" id="{23A190DF-EDF5-037D-1359-60EB1C6DDA4B}"/>
                </a:ext>
              </a:extLst>
            </p:cNvPr>
            <p:cNvSpPr/>
            <p:nvPr/>
          </p:nvSpPr>
          <p:spPr>
            <a:xfrm>
              <a:off x="0" y="3238500"/>
              <a:ext cx="438150" cy="2628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E1595F6-0E50-DDFB-3438-86DBB3607DA8}"/>
                </a:ext>
              </a:extLst>
            </p:cNvPr>
            <p:cNvSpPr txBox="1"/>
            <p:nvPr/>
          </p:nvSpPr>
          <p:spPr>
            <a:xfrm rot="16200000">
              <a:off x="-1099066" y="4612273"/>
              <a:ext cx="2705100"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Surface Temperature</a:t>
              </a:r>
            </a:p>
          </p:txBody>
        </p:sp>
        <p:sp>
          <p:nvSpPr>
            <p:cNvPr id="7" name="Rectangle 6">
              <a:extLst>
                <a:ext uri="{FF2B5EF4-FFF2-40B4-BE49-F238E27FC236}">
                  <a16:creationId xmlns:a16="http://schemas.microsoft.com/office/drawing/2014/main" id="{D619E324-4320-9237-4AD5-75DE489B7CFB}"/>
                </a:ext>
              </a:extLst>
            </p:cNvPr>
            <p:cNvSpPr/>
            <p:nvPr/>
          </p:nvSpPr>
          <p:spPr>
            <a:xfrm>
              <a:off x="364966" y="5970494"/>
              <a:ext cx="7904615" cy="576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63125E9-050A-4458-8F84-44AA15DBFA81}"/>
                </a:ext>
              </a:extLst>
            </p:cNvPr>
            <p:cNvSpPr txBox="1"/>
            <p:nvPr/>
          </p:nvSpPr>
          <p:spPr>
            <a:xfrm>
              <a:off x="750332" y="5970494"/>
              <a:ext cx="157330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Rural</a:t>
              </a:r>
            </a:p>
          </p:txBody>
        </p:sp>
        <p:sp>
          <p:nvSpPr>
            <p:cNvPr id="9" name="TextBox 8">
              <a:extLst>
                <a:ext uri="{FF2B5EF4-FFF2-40B4-BE49-F238E27FC236}">
                  <a16:creationId xmlns:a16="http://schemas.microsoft.com/office/drawing/2014/main" id="{09FE3D73-C195-B045-CF5B-0B5C5932418E}"/>
                </a:ext>
              </a:extLst>
            </p:cNvPr>
            <p:cNvSpPr txBox="1"/>
            <p:nvPr/>
          </p:nvSpPr>
          <p:spPr>
            <a:xfrm>
              <a:off x="2174659" y="5915243"/>
              <a:ext cx="1444617" cy="738664"/>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Suburban Residential: Tree Canopy</a:t>
              </a:r>
            </a:p>
          </p:txBody>
        </p:sp>
        <p:sp>
          <p:nvSpPr>
            <p:cNvPr id="10" name="TextBox 9">
              <a:extLst>
                <a:ext uri="{FF2B5EF4-FFF2-40B4-BE49-F238E27FC236}">
                  <a16:creationId xmlns:a16="http://schemas.microsoft.com/office/drawing/2014/main" id="{2B358DCE-B68C-F3ED-7DEF-683B0697CF38}"/>
                </a:ext>
              </a:extLst>
            </p:cNvPr>
            <p:cNvSpPr txBox="1"/>
            <p:nvPr/>
          </p:nvSpPr>
          <p:spPr>
            <a:xfrm>
              <a:off x="3389736" y="5970493"/>
              <a:ext cx="157330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City</a:t>
              </a:r>
              <a:endParaRPr lang="en-US" dirty="0">
                <a:solidFill>
                  <a:schemeClr val="tx1">
                    <a:lumMod val="75000"/>
                    <a:lumOff val="25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4C45BD93-7A72-4563-A7EA-09F008CBD79B}"/>
                </a:ext>
              </a:extLst>
            </p:cNvPr>
            <p:cNvSpPr txBox="1"/>
            <p:nvPr/>
          </p:nvSpPr>
          <p:spPr>
            <a:xfrm>
              <a:off x="4963041" y="5970492"/>
              <a:ext cx="1573305"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Urban Park</a:t>
              </a:r>
            </a:p>
          </p:txBody>
        </p:sp>
        <p:sp>
          <p:nvSpPr>
            <p:cNvPr id="13" name="TextBox 12">
              <a:extLst>
                <a:ext uri="{FF2B5EF4-FFF2-40B4-BE49-F238E27FC236}">
                  <a16:creationId xmlns:a16="http://schemas.microsoft.com/office/drawing/2014/main" id="{0B5E860C-C2A9-9AD5-D530-384A5D1788FE}"/>
                </a:ext>
              </a:extLst>
            </p:cNvPr>
            <p:cNvSpPr txBox="1"/>
            <p:nvPr/>
          </p:nvSpPr>
          <p:spPr>
            <a:xfrm>
              <a:off x="6653723" y="5908937"/>
              <a:ext cx="1678274" cy="738664"/>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Suburban Residential: </a:t>
              </a:r>
            </a:p>
            <a:p>
              <a:pPr algn="ctr"/>
              <a:r>
                <a:rPr lang="en-US" sz="1400" dirty="0">
                  <a:solidFill>
                    <a:schemeClr val="tx1">
                      <a:lumMod val="75000"/>
                      <a:lumOff val="25000"/>
                    </a:schemeClr>
                  </a:solidFill>
                  <a:latin typeface="Century Gothic" panose="020B0502020202020204" pitchFamily="34" charset="0"/>
                </a:rPr>
                <a:t>No Tree Canopy</a:t>
              </a:r>
            </a:p>
          </p:txBody>
        </p:sp>
      </p:grpSp>
      <p:sp>
        <p:nvSpPr>
          <p:cNvPr id="21" name="Isosceles Triangle 6">
            <a:extLst>
              <a:ext uri="{FF2B5EF4-FFF2-40B4-BE49-F238E27FC236}">
                <a16:creationId xmlns:a16="http://schemas.microsoft.com/office/drawing/2014/main" id="{08208C9E-CE5C-9020-D676-90B3E00CFE3C}"/>
              </a:ext>
            </a:extLst>
          </p:cNvPr>
          <p:cNvSpPr/>
          <p:nvPr/>
        </p:nvSpPr>
        <p:spPr>
          <a:xfrm rot="16200000">
            <a:off x="4400988" y="703300"/>
            <a:ext cx="3964967" cy="4601109"/>
          </a:xfrm>
          <a:prstGeom prst="triangle">
            <a:avLst>
              <a:gd name="adj" fmla="val 1094"/>
            </a:avLst>
          </a:prstGeom>
          <a:solidFill>
            <a:srgbClr val="000000">
              <a:alpha val="3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78FD00C-7A84-896E-5914-650DDC95F3A0}"/>
              </a:ext>
            </a:extLst>
          </p:cNvPr>
          <p:cNvSpPr/>
          <p:nvPr/>
        </p:nvSpPr>
        <p:spPr>
          <a:xfrm>
            <a:off x="8684024" y="1038129"/>
            <a:ext cx="3088876" cy="3948209"/>
          </a:xfrm>
          <a:prstGeom prst="rect">
            <a:avLst/>
          </a:prstGeom>
          <a:solidFill>
            <a:schemeClr val="bg1">
              <a:lumMod val="9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9" name="Rectangle 18">
            <a:extLst>
              <a:ext uri="{FF2B5EF4-FFF2-40B4-BE49-F238E27FC236}">
                <a16:creationId xmlns:a16="http://schemas.microsoft.com/office/drawing/2014/main" id="{457D134C-2613-0294-F603-191415E56EDA}"/>
              </a:ext>
            </a:extLst>
          </p:cNvPr>
          <p:cNvSpPr/>
          <p:nvPr/>
        </p:nvSpPr>
        <p:spPr>
          <a:xfrm>
            <a:off x="8684024" y="1574705"/>
            <a:ext cx="3117631" cy="2858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solidFill>
                  <a:schemeClr val="tx1">
                    <a:lumMod val="75000"/>
                    <a:lumOff val="25000"/>
                  </a:schemeClr>
                </a:solidFill>
                <a:latin typeface="Century Gothic"/>
              </a:rPr>
              <a:t>Within the city, heat is experienced </a:t>
            </a:r>
            <a:r>
              <a:rPr lang="en-US" sz="2000" b="1" dirty="0">
                <a:solidFill>
                  <a:schemeClr val="tx1">
                    <a:lumMod val="75000"/>
                    <a:lumOff val="25000"/>
                  </a:schemeClr>
                </a:solidFill>
                <a:latin typeface="Century Gothic"/>
              </a:rPr>
              <a:t>unequally</a:t>
            </a:r>
            <a:r>
              <a:rPr lang="en-US" sz="2000" dirty="0">
                <a:solidFill>
                  <a:schemeClr val="tx1">
                    <a:lumMod val="75000"/>
                    <a:lumOff val="25000"/>
                  </a:schemeClr>
                </a:solidFill>
                <a:latin typeface="Century Gothic"/>
              </a:rPr>
              <a:t>. </a:t>
            </a:r>
          </a:p>
          <a:p>
            <a:pPr algn="ctr"/>
            <a:endParaRPr lang="en-US" sz="2400" dirty="0">
              <a:solidFill>
                <a:schemeClr val="tx1">
                  <a:lumMod val="75000"/>
                  <a:lumOff val="25000"/>
                </a:schemeClr>
              </a:solidFill>
              <a:latin typeface="Century Gothic"/>
            </a:endParaRPr>
          </a:p>
          <a:p>
            <a:pPr algn="ctr"/>
            <a:r>
              <a:rPr lang="en-US" sz="2000" b="1" dirty="0">
                <a:solidFill>
                  <a:schemeClr val="tx1">
                    <a:lumMod val="75000"/>
                    <a:lumOff val="25000"/>
                  </a:schemeClr>
                </a:solidFill>
                <a:latin typeface="Century Gothic"/>
              </a:rPr>
              <a:t>Frontline communities</a:t>
            </a:r>
            <a:r>
              <a:rPr lang="en-US" sz="2000" dirty="0">
                <a:solidFill>
                  <a:schemeClr val="tx1">
                    <a:lumMod val="75000"/>
                    <a:lumOff val="25000"/>
                  </a:schemeClr>
                </a:solidFill>
                <a:latin typeface="Century Gothic"/>
              </a:rPr>
              <a:t> are more </a:t>
            </a:r>
            <a:r>
              <a:rPr lang="en-US" sz="2000" b="1" dirty="0">
                <a:solidFill>
                  <a:schemeClr val="tx1">
                    <a:lumMod val="75000"/>
                    <a:lumOff val="25000"/>
                  </a:schemeClr>
                </a:solidFill>
                <a:latin typeface="Century Gothic"/>
              </a:rPr>
              <a:t>vulnerable to extreme heat</a:t>
            </a:r>
            <a:r>
              <a:rPr lang="en-US" sz="2000" dirty="0">
                <a:solidFill>
                  <a:schemeClr val="tx1">
                    <a:lumMod val="75000"/>
                    <a:lumOff val="25000"/>
                  </a:schemeClr>
                </a:solidFill>
                <a:latin typeface="Century Gothic"/>
              </a:rPr>
              <a:t> due to historic disenfranchisement and already face the negative effects of climate change.</a:t>
            </a:r>
            <a:endParaRPr lang="en-US" dirty="0">
              <a:solidFill>
                <a:schemeClr val="tx1">
                  <a:lumMod val="75000"/>
                  <a:lumOff val="25000"/>
                </a:schemeClr>
              </a:solidFill>
              <a:cs typeface="Calibri" panose="020F0502020204030204"/>
            </a:endParaRPr>
          </a:p>
        </p:txBody>
      </p:sp>
      <p:sp>
        <p:nvSpPr>
          <p:cNvPr id="14" name="Title 4">
            <a:extLst>
              <a:ext uri="{FF2B5EF4-FFF2-40B4-BE49-F238E27FC236}">
                <a16:creationId xmlns:a16="http://schemas.microsoft.com/office/drawing/2014/main" id="{10B35AE7-F91B-21D8-6542-0A1BF962FB18}"/>
              </a:ext>
            </a:extLst>
          </p:cNvPr>
          <p:cNvSpPr txBox="1">
            <a:spLocks/>
          </p:cNvSpPr>
          <p:nvPr/>
        </p:nvSpPr>
        <p:spPr>
          <a:xfrm>
            <a:off x="282104" y="332532"/>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URBAN HEAT ISLAND (UHI)</a:t>
            </a:r>
          </a:p>
        </p:txBody>
      </p:sp>
    </p:spTree>
    <p:extLst>
      <p:ext uri="{BB962C8B-B14F-4D97-AF65-F5344CB8AC3E}">
        <p14:creationId xmlns:p14="http://schemas.microsoft.com/office/powerpoint/2010/main" val="3197085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4">
            <a:extLst>
              <a:ext uri="{FF2B5EF4-FFF2-40B4-BE49-F238E27FC236}">
                <a16:creationId xmlns:a16="http://schemas.microsoft.com/office/drawing/2014/main" id="{91614DFA-9470-4F29-8402-06783682B86F}"/>
              </a:ext>
            </a:extLst>
          </p:cNvPr>
          <p:cNvSpPr txBox="1">
            <a:spLocks/>
          </p:cNvSpPr>
          <p:nvPr/>
        </p:nvSpPr>
        <p:spPr>
          <a:xfrm>
            <a:off x="278178" y="318364"/>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PROJECT PARTNER</a:t>
            </a:r>
            <a:endParaRPr lang="en-US" sz="5400" dirty="0">
              <a:solidFill>
                <a:srgbClr val="236F99"/>
              </a:solidFill>
            </a:endParaRPr>
          </a:p>
        </p:txBody>
      </p:sp>
      <p:sp>
        <p:nvSpPr>
          <p:cNvPr id="6" name="Rectangle 5">
            <a:extLst>
              <a:ext uri="{FF2B5EF4-FFF2-40B4-BE49-F238E27FC236}">
                <a16:creationId xmlns:a16="http://schemas.microsoft.com/office/drawing/2014/main" id="{009E2D9E-BE68-7AE6-55A1-B7890C0C4E79}"/>
              </a:ext>
            </a:extLst>
          </p:cNvPr>
          <p:cNvSpPr/>
          <p:nvPr/>
        </p:nvSpPr>
        <p:spPr>
          <a:xfrm>
            <a:off x="61425" y="6636979"/>
            <a:ext cx="4601786"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Credits: Elle James (L), Julianne Liu (R)</a:t>
            </a:r>
            <a:endParaRPr lang="en-US" sz="1000" dirty="0">
              <a:solidFill>
                <a:schemeClr val="bg1"/>
              </a:solidFill>
              <a:latin typeface="Century Gothic"/>
              <a:ea typeface="Calibri"/>
              <a:cs typeface="Calibri"/>
            </a:endParaRPr>
          </a:p>
        </p:txBody>
      </p:sp>
      <p:grpSp>
        <p:nvGrpSpPr>
          <p:cNvPr id="3" name="Group 2">
            <a:extLst>
              <a:ext uri="{FF2B5EF4-FFF2-40B4-BE49-F238E27FC236}">
                <a16:creationId xmlns:a16="http://schemas.microsoft.com/office/drawing/2014/main" id="{1DDC0540-033B-6ECC-E2BD-E0D6C164914E}"/>
              </a:ext>
            </a:extLst>
          </p:cNvPr>
          <p:cNvGrpSpPr/>
          <p:nvPr/>
        </p:nvGrpSpPr>
        <p:grpSpPr>
          <a:xfrm>
            <a:off x="186488" y="1405713"/>
            <a:ext cx="11681411" cy="4300800"/>
            <a:chOff x="186452" y="1079941"/>
            <a:chExt cx="11681411" cy="4300800"/>
          </a:xfrm>
        </p:grpSpPr>
        <p:sp>
          <p:nvSpPr>
            <p:cNvPr id="11" name="Rectangle 10">
              <a:extLst>
                <a:ext uri="{FF2B5EF4-FFF2-40B4-BE49-F238E27FC236}">
                  <a16:creationId xmlns:a16="http://schemas.microsoft.com/office/drawing/2014/main" id="{FC15FE06-9B55-154C-AEC7-453E66600A5E}"/>
                </a:ext>
              </a:extLst>
            </p:cNvPr>
            <p:cNvSpPr/>
            <p:nvPr/>
          </p:nvSpPr>
          <p:spPr>
            <a:xfrm>
              <a:off x="8479949" y="4059401"/>
              <a:ext cx="3383351" cy="1138758"/>
            </a:xfrm>
            <a:prstGeom prst="rect">
              <a:avLst/>
            </a:prstGeom>
            <a:solidFill>
              <a:srgbClr val="236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entury Gothic" panose="020B0502020202020204" pitchFamily="34" charset="0"/>
                </a:rPr>
                <a:t>Portland, Oregon</a:t>
              </a:r>
            </a:p>
          </p:txBody>
        </p:sp>
        <p:pic>
          <p:nvPicPr>
            <p:cNvPr id="7" name="Picture 7">
              <a:extLst>
                <a:ext uri="{FF2B5EF4-FFF2-40B4-BE49-F238E27FC236}">
                  <a16:creationId xmlns:a16="http://schemas.microsoft.com/office/drawing/2014/main" id="{BD49537D-443D-FBD2-97EF-1022EA68C38D}"/>
                </a:ext>
              </a:extLst>
            </p:cNvPr>
            <p:cNvPicPr>
              <a:picLocks noChangeAspect="1"/>
            </p:cNvPicPr>
            <p:nvPr/>
          </p:nvPicPr>
          <p:blipFill>
            <a:blip r:embed="rId3"/>
            <a:stretch>
              <a:fillRect/>
            </a:stretch>
          </p:blipFill>
          <p:spPr>
            <a:xfrm>
              <a:off x="8470364" y="1254085"/>
              <a:ext cx="3397499" cy="2626401"/>
            </a:xfrm>
            <a:prstGeom prst="rect">
              <a:avLst/>
            </a:prstGeom>
            <a:ln>
              <a:solidFill>
                <a:srgbClr val="236F99"/>
              </a:solidFill>
            </a:ln>
            <a:effectLst>
              <a:outerShdw blurRad="292100" dist="139700" dir="2700000" sx="1000" sy="1000" algn="tl" rotWithShape="0">
                <a:srgbClr val="333333">
                  <a:alpha val="65000"/>
                </a:srgbClr>
              </a:outerShdw>
            </a:effectLst>
          </p:spPr>
        </p:pic>
        <p:sp>
          <p:nvSpPr>
            <p:cNvPr id="9" name="Rectangle 8">
              <a:extLst>
                <a:ext uri="{FF2B5EF4-FFF2-40B4-BE49-F238E27FC236}">
                  <a16:creationId xmlns:a16="http://schemas.microsoft.com/office/drawing/2014/main" id="{92EFB0CA-B1A7-C702-3831-0F0658131DC0}"/>
                </a:ext>
              </a:extLst>
            </p:cNvPr>
            <p:cNvSpPr/>
            <p:nvPr/>
          </p:nvSpPr>
          <p:spPr>
            <a:xfrm>
              <a:off x="186452" y="1217571"/>
              <a:ext cx="3484809" cy="1178311"/>
            </a:xfrm>
            <a:prstGeom prst="rect">
              <a:avLst/>
            </a:prstGeom>
            <a:solidFill>
              <a:srgbClr val="236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entury Gothic" panose="020B0502020202020204" pitchFamily="34" charset="0"/>
                </a:rPr>
                <a:t>Depave</a:t>
              </a:r>
            </a:p>
          </p:txBody>
        </p:sp>
        <p:sp>
          <p:nvSpPr>
            <p:cNvPr id="10" name="Rectangle 9">
              <a:extLst>
                <a:ext uri="{FF2B5EF4-FFF2-40B4-BE49-F238E27FC236}">
                  <a16:creationId xmlns:a16="http://schemas.microsoft.com/office/drawing/2014/main" id="{EAA88F56-8680-4916-8CF7-6F72C189BC03}"/>
                </a:ext>
              </a:extLst>
            </p:cNvPr>
            <p:cNvSpPr/>
            <p:nvPr/>
          </p:nvSpPr>
          <p:spPr>
            <a:xfrm>
              <a:off x="3799762" y="1079941"/>
              <a:ext cx="4531375" cy="430080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i="0" dirty="0">
                  <a:solidFill>
                    <a:schemeClr val="tx1">
                      <a:lumMod val="75000"/>
                      <a:lumOff val="25000"/>
                    </a:schemeClr>
                  </a:solidFill>
                  <a:effectLst/>
                  <a:latin typeface="Century Gothic"/>
                </a:rPr>
                <a:t>Mission</a:t>
              </a:r>
              <a:r>
                <a:rPr lang="en-US" sz="2000" b="0" i="0" dirty="0">
                  <a:solidFill>
                    <a:schemeClr val="tx1">
                      <a:lumMod val="75000"/>
                      <a:lumOff val="25000"/>
                    </a:schemeClr>
                  </a:solidFill>
                  <a:effectLst/>
                  <a:latin typeface="Century Gothic"/>
                </a:rPr>
                <a:t>: “</a:t>
              </a:r>
              <a:r>
                <a:rPr lang="en-US" sz="2000" i="0" dirty="0">
                  <a:solidFill>
                    <a:schemeClr val="tx1">
                      <a:lumMod val="75000"/>
                      <a:lumOff val="25000"/>
                    </a:schemeClr>
                  </a:solidFill>
                  <a:effectLst/>
                  <a:latin typeface="Century Gothic"/>
                </a:rPr>
                <a:t>Depave empowers disenfranchised communities to overcome </a:t>
              </a:r>
              <a:r>
                <a:rPr lang="en-US" sz="2000" b="1" i="0" dirty="0">
                  <a:solidFill>
                    <a:schemeClr val="tx1">
                      <a:lumMod val="75000"/>
                      <a:lumOff val="25000"/>
                    </a:schemeClr>
                  </a:solidFill>
                  <a:effectLst/>
                  <a:latin typeface="Century Gothic"/>
                </a:rPr>
                <a:t>social and environmental injustices </a:t>
              </a:r>
              <a:r>
                <a:rPr lang="en-US" sz="2000" i="0" dirty="0">
                  <a:solidFill>
                    <a:schemeClr val="tx1">
                      <a:lumMod val="75000"/>
                      <a:lumOff val="25000"/>
                    </a:schemeClr>
                  </a:solidFill>
                  <a:effectLst/>
                  <a:latin typeface="Century Gothic"/>
                </a:rPr>
                <a:t>and adapt to climate change through </a:t>
              </a:r>
              <a:r>
                <a:rPr lang="en-US" sz="2000" b="1" i="0" dirty="0">
                  <a:solidFill>
                    <a:schemeClr val="tx1">
                      <a:lumMod val="75000"/>
                      <a:lumOff val="25000"/>
                    </a:schemeClr>
                  </a:solidFill>
                  <a:effectLst/>
                  <a:latin typeface="Century Gothic"/>
                </a:rPr>
                <a:t>urban re-greening</a:t>
              </a:r>
              <a:r>
                <a:rPr lang="en-US" sz="2000" i="0" dirty="0">
                  <a:solidFill>
                    <a:schemeClr val="tx1">
                      <a:lumMod val="75000"/>
                      <a:lumOff val="25000"/>
                    </a:schemeClr>
                  </a:solidFill>
                  <a:effectLst/>
                  <a:latin typeface="Century Gothic"/>
                </a:rPr>
                <a:t>. Depave transforms over-paved places, creates</a:t>
              </a:r>
              <a:r>
                <a:rPr lang="en-US" sz="2000" b="1" i="0" dirty="0">
                  <a:solidFill>
                    <a:schemeClr val="tx1">
                      <a:lumMod val="75000"/>
                      <a:lumOff val="25000"/>
                    </a:schemeClr>
                  </a:solidFill>
                  <a:effectLst/>
                  <a:latin typeface="Century Gothic"/>
                </a:rPr>
                <a:t> resilient </a:t>
              </a:r>
              <a:r>
                <a:rPr lang="en-US" sz="2000" i="0" dirty="0">
                  <a:solidFill>
                    <a:schemeClr val="tx1">
                      <a:lumMod val="75000"/>
                      <a:lumOff val="25000"/>
                    </a:schemeClr>
                  </a:solidFill>
                  <a:effectLst/>
                  <a:latin typeface="Century Gothic"/>
                </a:rPr>
                <a:t>community greenspaces, promotes workforce development and education, and advocates for policy change to undo manifestations of </a:t>
              </a:r>
              <a:r>
                <a:rPr lang="en-US" sz="2000" b="1" i="0" dirty="0">
                  <a:solidFill>
                    <a:schemeClr val="tx1">
                      <a:lumMod val="75000"/>
                      <a:lumOff val="25000"/>
                    </a:schemeClr>
                  </a:solidFill>
                  <a:effectLst/>
                  <a:latin typeface="Century Gothic"/>
                </a:rPr>
                <a:t>systemic racism</a:t>
              </a:r>
              <a:r>
                <a:rPr lang="en-US" sz="2000" i="0" dirty="0">
                  <a:solidFill>
                    <a:schemeClr val="tx1">
                      <a:lumMod val="75000"/>
                      <a:lumOff val="25000"/>
                    </a:schemeClr>
                  </a:solidFill>
                  <a:effectLst/>
                  <a:latin typeface="Century Gothic"/>
                </a:rPr>
                <a:t>.”</a:t>
              </a:r>
              <a:endParaRPr lang="en-US" dirty="0">
                <a:solidFill>
                  <a:schemeClr val="tx1">
                    <a:lumMod val="75000"/>
                    <a:lumOff val="25000"/>
                  </a:schemeClr>
                </a:solidFill>
                <a:latin typeface="Century Gothic"/>
                <a:cs typeface="Calibri" panose="020F0502020204030204"/>
              </a:endParaRPr>
            </a:p>
          </p:txBody>
        </p:sp>
      </p:grpSp>
      <p:pic>
        <p:nvPicPr>
          <p:cNvPr id="4" name="Picture 7" descr="A group of people working on a road&#10;&#10;Description automatically generated">
            <a:extLst>
              <a:ext uri="{FF2B5EF4-FFF2-40B4-BE49-F238E27FC236}">
                <a16:creationId xmlns:a16="http://schemas.microsoft.com/office/drawing/2014/main" id="{0381CC5F-57A3-F0F8-9A44-6B0FA617A880}"/>
              </a:ext>
            </a:extLst>
          </p:cNvPr>
          <p:cNvPicPr>
            <a:picLocks noChangeAspect="1"/>
          </p:cNvPicPr>
          <p:nvPr/>
        </p:nvPicPr>
        <p:blipFill rotWithShape="1">
          <a:blip r:embed="rId4"/>
          <a:srcRect r="12470" b="985"/>
          <a:stretch/>
        </p:blipFill>
        <p:spPr>
          <a:xfrm>
            <a:off x="191426" y="2893205"/>
            <a:ext cx="3478894" cy="2622856"/>
          </a:xfrm>
          <a:prstGeom prst="rect">
            <a:avLst/>
          </a:prstGeom>
          <a:ln>
            <a:solidFill>
              <a:srgbClr val="236F99"/>
            </a:solidFill>
          </a:ln>
        </p:spPr>
      </p:pic>
    </p:spTree>
    <p:extLst>
      <p:ext uri="{BB962C8B-B14F-4D97-AF65-F5344CB8AC3E}">
        <p14:creationId xmlns:p14="http://schemas.microsoft.com/office/powerpoint/2010/main" val="2037192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4">
            <a:extLst>
              <a:ext uri="{FF2B5EF4-FFF2-40B4-BE49-F238E27FC236}">
                <a16:creationId xmlns:a16="http://schemas.microsoft.com/office/drawing/2014/main" id="{91614DFA-9470-4F29-8402-06783682B86F}"/>
              </a:ext>
            </a:extLst>
          </p:cNvPr>
          <p:cNvSpPr txBox="1">
            <a:spLocks/>
          </p:cNvSpPr>
          <p:nvPr/>
        </p:nvSpPr>
        <p:spPr>
          <a:xfrm>
            <a:off x="283388" y="336744"/>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36F99"/>
                </a:solidFill>
                <a:latin typeface="Century Gothic" panose="020F0302020204030204"/>
              </a:rPr>
              <a:t>COMMUNITY CONCERNS</a:t>
            </a:r>
            <a:endParaRPr lang="en-US" sz="5400" dirty="0">
              <a:solidFill>
                <a:srgbClr val="236F99"/>
              </a:solidFill>
            </a:endParaRPr>
          </a:p>
        </p:txBody>
      </p:sp>
      <p:pic>
        <p:nvPicPr>
          <p:cNvPr id="16" name="Picture 16">
            <a:extLst>
              <a:ext uri="{FF2B5EF4-FFF2-40B4-BE49-F238E27FC236}">
                <a16:creationId xmlns:a16="http://schemas.microsoft.com/office/drawing/2014/main" id="{30E75683-4017-71F2-404A-47A9E061A949}"/>
              </a:ext>
            </a:extLst>
          </p:cNvPr>
          <p:cNvPicPr>
            <a:picLocks noChangeAspect="1"/>
          </p:cNvPicPr>
          <p:nvPr/>
        </p:nvPicPr>
        <p:blipFill>
          <a:blip r:embed="rId3"/>
          <a:stretch>
            <a:fillRect/>
          </a:stretch>
        </p:blipFill>
        <p:spPr>
          <a:xfrm>
            <a:off x="729191" y="2516828"/>
            <a:ext cx="2687893" cy="2687893"/>
          </a:xfrm>
          <a:prstGeom prst="rect">
            <a:avLst/>
          </a:prstGeom>
        </p:spPr>
      </p:pic>
      <p:grpSp>
        <p:nvGrpSpPr>
          <p:cNvPr id="57" name="Group 56">
            <a:extLst>
              <a:ext uri="{FF2B5EF4-FFF2-40B4-BE49-F238E27FC236}">
                <a16:creationId xmlns:a16="http://schemas.microsoft.com/office/drawing/2014/main" id="{AD7AA25B-5B6B-16C1-53F6-BE275DC1C20A}"/>
              </a:ext>
            </a:extLst>
          </p:cNvPr>
          <p:cNvGrpSpPr/>
          <p:nvPr/>
        </p:nvGrpSpPr>
        <p:grpSpPr>
          <a:xfrm>
            <a:off x="3771597" y="1036056"/>
            <a:ext cx="7492148" cy="5485200"/>
            <a:chOff x="3786477" y="1387497"/>
            <a:chExt cx="6761472" cy="4891919"/>
          </a:xfrm>
        </p:grpSpPr>
        <p:grpSp>
          <p:nvGrpSpPr>
            <p:cNvPr id="25" name="Group 24">
              <a:extLst>
                <a:ext uri="{FF2B5EF4-FFF2-40B4-BE49-F238E27FC236}">
                  <a16:creationId xmlns:a16="http://schemas.microsoft.com/office/drawing/2014/main" id="{B1E3EF64-6B46-2D14-2DC8-8F19BCA8806D}"/>
                </a:ext>
              </a:extLst>
            </p:cNvPr>
            <p:cNvGrpSpPr/>
            <p:nvPr/>
          </p:nvGrpSpPr>
          <p:grpSpPr>
            <a:xfrm>
              <a:off x="3786477" y="1387497"/>
              <a:ext cx="2263226" cy="2511637"/>
              <a:chOff x="9337964" y="342275"/>
              <a:chExt cx="2263226" cy="2511637"/>
            </a:xfrm>
          </p:grpSpPr>
          <p:sp>
            <p:nvSpPr>
              <p:cNvPr id="4" name="Rectangle 3">
                <a:extLst>
                  <a:ext uri="{FF2B5EF4-FFF2-40B4-BE49-F238E27FC236}">
                    <a16:creationId xmlns:a16="http://schemas.microsoft.com/office/drawing/2014/main" id="{9B887C8B-4A24-3519-1C30-401907E15DE1}"/>
                  </a:ext>
                </a:extLst>
              </p:cNvPr>
              <p:cNvSpPr/>
              <p:nvPr/>
            </p:nvSpPr>
            <p:spPr>
              <a:xfrm>
                <a:off x="9337964" y="342275"/>
                <a:ext cx="2253824" cy="2340141"/>
              </a:xfrm>
              <a:prstGeom prst="rect">
                <a:avLst/>
              </a:prstGeom>
              <a:solidFill>
                <a:schemeClr val="accent1">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pic>
            <p:nvPicPr>
              <p:cNvPr id="17" name="Graphic 17" descr="High temperature with solid fill">
                <a:extLst>
                  <a:ext uri="{FF2B5EF4-FFF2-40B4-BE49-F238E27FC236}">
                    <a16:creationId xmlns:a16="http://schemas.microsoft.com/office/drawing/2014/main" id="{BBBEBD82-9A47-8FB5-20EC-EF9F2D7769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4073" y="581725"/>
                <a:ext cx="1389965" cy="1389966"/>
              </a:xfrm>
              <a:prstGeom prst="rect">
                <a:avLst/>
              </a:prstGeom>
            </p:spPr>
          </p:pic>
          <p:sp>
            <p:nvSpPr>
              <p:cNvPr id="5" name="TextBox 4">
                <a:extLst>
                  <a:ext uri="{FF2B5EF4-FFF2-40B4-BE49-F238E27FC236}">
                    <a16:creationId xmlns:a16="http://schemas.microsoft.com/office/drawing/2014/main" id="{2FB873A2-A01A-A003-A3A1-001D4E82D616}"/>
                  </a:ext>
                </a:extLst>
              </p:cNvPr>
              <p:cNvSpPr txBox="1"/>
              <p:nvPr/>
            </p:nvSpPr>
            <p:spPr>
              <a:xfrm>
                <a:off x="9347366" y="1930582"/>
                <a:ext cx="2253824" cy="923330"/>
              </a:xfrm>
              <a:prstGeom prst="rect">
                <a:avLst/>
              </a:prstGeom>
              <a:noFill/>
            </p:spPr>
            <p:txBody>
              <a:bodyPr wrap="square" rtlCol="0">
                <a:spAutoFit/>
              </a:bodyPr>
              <a:lstStyle/>
              <a:p>
                <a:pPr algn="ctr"/>
                <a:r>
                  <a:rPr lang="en-US" sz="1800" dirty="0">
                    <a:solidFill>
                      <a:schemeClr val="tx1">
                        <a:lumMod val="75000"/>
                        <a:lumOff val="25000"/>
                      </a:schemeClr>
                    </a:solidFill>
                    <a:latin typeface="Century Gothic" panose="020B0502020202020204" pitchFamily="34" charset="0"/>
                  </a:rPr>
                  <a:t>Excess heat and public health</a:t>
                </a:r>
              </a:p>
              <a:p>
                <a:pPr algn="ctr"/>
                <a:endParaRPr lang="en-US" dirty="0">
                  <a:solidFill>
                    <a:schemeClr val="tx1">
                      <a:lumMod val="75000"/>
                      <a:lumOff val="25000"/>
                    </a:schemeClr>
                  </a:solidFill>
                </a:endParaRPr>
              </a:p>
            </p:txBody>
          </p:sp>
        </p:grpSp>
        <p:grpSp>
          <p:nvGrpSpPr>
            <p:cNvPr id="30" name="Group 29">
              <a:extLst>
                <a:ext uri="{FF2B5EF4-FFF2-40B4-BE49-F238E27FC236}">
                  <a16:creationId xmlns:a16="http://schemas.microsoft.com/office/drawing/2014/main" id="{9C08C160-E5A4-C1A8-4BA5-7A195E15E539}"/>
                </a:ext>
              </a:extLst>
            </p:cNvPr>
            <p:cNvGrpSpPr/>
            <p:nvPr/>
          </p:nvGrpSpPr>
          <p:grpSpPr>
            <a:xfrm>
              <a:off x="8291596" y="3722339"/>
              <a:ext cx="2256353" cy="2557077"/>
              <a:chOff x="4718883" y="384602"/>
              <a:chExt cx="2256353" cy="2557077"/>
            </a:xfrm>
          </p:grpSpPr>
          <p:grpSp>
            <p:nvGrpSpPr>
              <p:cNvPr id="26" name="Group 25">
                <a:extLst>
                  <a:ext uri="{FF2B5EF4-FFF2-40B4-BE49-F238E27FC236}">
                    <a16:creationId xmlns:a16="http://schemas.microsoft.com/office/drawing/2014/main" id="{65BB33C6-B320-5811-953E-7B45EB149206}"/>
                  </a:ext>
                </a:extLst>
              </p:cNvPr>
              <p:cNvGrpSpPr/>
              <p:nvPr/>
            </p:nvGrpSpPr>
            <p:grpSpPr>
              <a:xfrm>
                <a:off x="4718883" y="384602"/>
                <a:ext cx="2256353" cy="2557077"/>
                <a:chOff x="9335435" y="335922"/>
                <a:chExt cx="2256353" cy="2557077"/>
              </a:xfrm>
            </p:grpSpPr>
            <p:sp>
              <p:nvSpPr>
                <p:cNvPr id="27" name="Rectangle 26">
                  <a:extLst>
                    <a:ext uri="{FF2B5EF4-FFF2-40B4-BE49-F238E27FC236}">
                      <a16:creationId xmlns:a16="http://schemas.microsoft.com/office/drawing/2014/main" id="{1A70C589-86C7-E1CF-9486-2483EF355072}"/>
                    </a:ext>
                  </a:extLst>
                </p:cNvPr>
                <p:cNvSpPr/>
                <p:nvPr/>
              </p:nvSpPr>
              <p:spPr>
                <a:xfrm>
                  <a:off x="9335435" y="335922"/>
                  <a:ext cx="2201913" cy="2345440"/>
                </a:xfrm>
                <a:prstGeom prst="rect">
                  <a:avLst/>
                </a:prstGeom>
                <a:solidFill>
                  <a:schemeClr val="accent4">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15994A81-1958-CE01-6360-6DB0BED0B612}"/>
                    </a:ext>
                  </a:extLst>
                </p:cNvPr>
                <p:cNvSpPr txBox="1"/>
                <p:nvPr/>
              </p:nvSpPr>
              <p:spPr>
                <a:xfrm>
                  <a:off x="9337964" y="1969669"/>
                  <a:ext cx="2253824" cy="92333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Urban over</a:t>
                  </a:r>
                  <a:r>
                    <a:rPr lang="en-US" sz="1800" dirty="0">
                      <a:solidFill>
                        <a:schemeClr val="tx1">
                          <a:lumMod val="75000"/>
                          <a:lumOff val="25000"/>
                        </a:schemeClr>
                      </a:solidFill>
                      <a:latin typeface="Century Gothic" panose="020B0502020202020204" pitchFamily="34" charset="0"/>
                    </a:rPr>
                    <a:t>development</a:t>
                  </a:r>
                </a:p>
                <a:p>
                  <a:pPr algn="ctr"/>
                  <a:endParaRPr lang="en-US" dirty="0">
                    <a:solidFill>
                      <a:schemeClr val="tx1">
                        <a:lumMod val="75000"/>
                        <a:lumOff val="25000"/>
                      </a:schemeClr>
                    </a:solidFill>
                  </a:endParaRPr>
                </a:p>
              </p:txBody>
            </p:sp>
          </p:grpSp>
          <p:pic>
            <p:nvPicPr>
              <p:cNvPr id="18" name="Graphic 18" descr="Modern architecture with solid fill">
                <a:extLst>
                  <a:ext uri="{FF2B5EF4-FFF2-40B4-BE49-F238E27FC236}">
                    <a16:creationId xmlns:a16="http://schemas.microsoft.com/office/drawing/2014/main" id="{755F0EFA-1AD0-0E21-EED7-907DA23AAC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22048" y="568957"/>
                <a:ext cx="1640621" cy="1519303"/>
              </a:xfrm>
              <a:prstGeom prst="rect">
                <a:avLst/>
              </a:prstGeom>
            </p:spPr>
          </p:pic>
        </p:grpSp>
        <p:grpSp>
          <p:nvGrpSpPr>
            <p:cNvPr id="37" name="Group 36">
              <a:extLst>
                <a:ext uri="{FF2B5EF4-FFF2-40B4-BE49-F238E27FC236}">
                  <a16:creationId xmlns:a16="http://schemas.microsoft.com/office/drawing/2014/main" id="{A8EEFEFC-6E68-F363-9000-AD1FE3707B06}"/>
                </a:ext>
              </a:extLst>
            </p:cNvPr>
            <p:cNvGrpSpPr/>
            <p:nvPr/>
          </p:nvGrpSpPr>
          <p:grpSpPr>
            <a:xfrm>
              <a:off x="6040301" y="3727638"/>
              <a:ext cx="2265755" cy="2548283"/>
              <a:chOff x="4306691" y="2041776"/>
              <a:chExt cx="2265755" cy="2548283"/>
            </a:xfrm>
          </p:grpSpPr>
          <p:grpSp>
            <p:nvGrpSpPr>
              <p:cNvPr id="33" name="Group 32">
                <a:extLst>
                  <a:ext uri="{FF2B5EF4-FFF2-40B4-BE49-F238E27FC236}">
                    <a16:creationId xmlns:a16="http://schemas.microsoft.com/office/drawing/2014/main" id="{9B29E443-38A3-3E9A-C978-69BBF46CD00F}"/>
                  </a:ext>
                </a:extLst>
              </p:cNvPr>
              <p:cNvGrpSpPr/>
              <p:nvPr/>
            </p:nvGrpSpPr>
            <p:grpSpPr>
              <a:xfrm>
                <a:off x="4306691" y="2041776"/>
                <a:ext cx="2265755" cy="2548283"/>
                <a:chOff x="9337964" y="342275"/>
                <a:chExt cx="2265755" cy="2548283"/>
              </a:xfrm>
            </p:grpSpPr>
            <p:sp>
              <p:nvSpPr>
                <p:cNvPr id="35" name="Rectangle 34">
                  <a:extLst>
                    <a:ext uri="{FF2B5EF4-FFF2-40B4-BE49-F238E27FC236}">
                      <a16:creationId xmlns:a16="http://schemas.microsoft.com/office/drawing/2014/main" id="{980A41E5-8055-4D2B-AA35-49C0877834C9}"/>
                    </a:ext>
                  </a:extLst>
                </p:cNvPr>
                <p:cNvSpPr/>
                <p:nvPr/>
              </p:nvSpPr>
              <p:spPr>
                <a:xfrm>
                  <a:off x="9337964" y="342275"/>
                  <a:ext cx="2253824" cy="2340141"/>
                </a:xfrm>
                <a:prstGeom prst="rect">
                  <a:avLst/>
                </a:prstGeom>
                <a:solidFill>
                  <a:schemeClr val="accent3"/>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31198E77-E9CE-E0C5-21BF-11BA98B494B0}"/>
                    </a:ext>
                  </a:extLst>
                </p:cNvPr>
                <p:cNvSpPr txBox="1"/>
                <p:nvPr/>
              </p:nvSpPr>
              <p:spPr>
                <a:xfrm>
                  <a:off x="9349895" y="1967228"/>
                  <a:ext cx="2253824" cy="92333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Need for quantitative data</a:t>
                  </a:r>
                  <a:endParaRPr lang="en-US" sz="1800" dirty="0">
                    <a:solidFill>
                      <a:schemeClr val="tx1">
                        <a:lumMod val="75000"/>
                        <a:lumOff val="25000"/>
                      </a:schemeClr>
                    </a:solidFill>
                    <a:latin typeface="Century Gothic" panose="020B0502020202020204" pitchFamily="34" charset="0"/>
                  </a:endParaRPr>
                </a:p>
                <a:p>
                  <a:pPr algn="ctr"/>
                  <a:endParaRPr lang="en-US" dirty="0">
                    <a:solidFill>
                      <a:schemeClr val="tx1">
                        <a:lumMod val="75000"/>
                        <a:lumOff val="25000"/>
                      </a:schemeClr>
                    </a:solidFill>
                  </a:endParaRPr>
                </a:p>
              </p:txBody>
            </p:sp>
          </p:grpSp>
          <p:pic>
            <p:nvPicPr>
              <p:cNvPr id="19" name="Graphic 21" descr="Bar chart with solid fill">
                <a:extLst>
                  <a:ext uri="{FF2B5EF4-FFF2-40B4-BE49-F238E27FC236}">
                    <a16:creationId xmlns:a16="http://schemas.microsoft.com/office/drawing/2014/main" id="{40432F8B-81AE-5874-6D4F-3107CC6037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36032" y="2170978"/>
                <a:ext cx="1595141" cy="1544695"/>
              </a:xfrm>
              <a:prstGeom prst="rect">
                <a:avLst/>
              </a:prstGeom>
            </p:spPr>
          </p:pic>
        </p:grpSp>
        <p:grpSp>
          <p:nvGrpSpPr>
            <p:cNvPr id="55" name="Group 54">
              <a:extLst>
                <a:ext uri="{FF2B5EF4-FFF2-40B4-BE49-F238E27FC236}">
                  <a16:creationId xmlns:a16="http://schemas.microsoft.com/office/drawing/2014/main" id="{B6BE06A7-E9C7-E782-1C8C-2A98766F161F}"/>
                </a:ext>
              </a:extLst>
            </p:cNvPr>
            <p:cNvGrpSpPr/>
            <p:nvPr/>
          </p:nvGrpSpPr>
          <p:grpSpPr>
            <a:xfrm>
              <a:off x="8294125" y="1390276"/>
              <a:ext cx="2253824" cy="2512923"/>
              <a:chOff x="9337964" y="2906196"/>
              <a:chExt cx="2253824" cy="2512923"/>
            </a:xfrm>
          </p:grpSpPr>
          <p:grpSp>
            <p:nvGrpSpPr>
              <p:cNvPr id="39" name="Group 38">
                <a:extLst>
                  <a:ext uri="{FF2B5EF4-FFF2-40B4-BE49-F238E27FC236}">
                    <a16:creationId xmlns:a16="http://schemas.microsoft.com/office/drawing/2014/main" id="{CDF0A084-EC8F-763F-F8AD-C73C35021AEC}"/>
                  </a:ext>
                </a:extLst>
              </p:cNvPr>
              <p:cNvGrpSpPr/>
              <p:nvPr/>
            </p:nvGrpSpPr>
            <p:grpSpPr>
              <a:xfrm>
                <a:off x="9337964" y="2906196"/>
                <a:ext cx="2253824" cy="2512923"/>
                <a:chOff x="9337964" y="350353"/>
                <a:chExt cx="2253824" cy="2512923"/>
              </a:xfrm>
            </p:grpSpPr>
            <p:sp>
              <p:nvSpPr>
                <p:cNvPr id="41" name="Rectangle 40">
                  <a:extLst>
                    <a:ext uri="{FF2B5EF4-FFF2-40B4-BE49-F238E27FC236}">
                      <a16:creationId xmlns:a16="http://schemas.microsoft.com/office/drawing/2014/main" id="{4682B42F-757A-AB7E-C413-5C486091333D}"/>
                    </a:ext>
                  </a:extLst>
                </p:cNvPr>
                <p:cNvSpPr/>
                <p:nvPr/>
              </p:nvSpPr>
              <p:spPr>
                <a:xfrm>
                  <a:off x="9337964" y="350353"/>
                  <a:ext cx="2199384" cy="2340141"/>
                </a:xfrm>
                <a:prstGeom prst="rect">
                  <a:avLst/>
                </a:prstGeom>
                <a:solidFill>
                  <a:srgbClr val="DFD5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8A5FF"/>
                    </a:solidFill>
                  </a:endParaRPr>
                </a:p>
              </p:txBody>
            </p:sp>
            <p:sp>
              <p:nvSpPr>
                <p:cNvPr id="42" name="TextBox 41">
                  <a:extLst>
                    <a:ext uri="{FF2B5EF4-FFF2-40B4-BE49-F238E27FC236}">
                      <a16:creationId xmlns:a16="http://schemas.microsoft.com/office/drawing/2014/main" id="{3896E4F2-DECE-904E-6758-7425151D4C67}"/>
                    </a:ext>
                  </a:extLst>
                </p:cNvPr>
                <p:cNvSpPr txBox="1"/>
                <p:nvPr/>
              </p:nvSpPr>
              <p:spPr>
                <a:xfrm>
                  <a:off x="9337964" y="1939946"/>
                  <a:ext cx="2253824" cy="92333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Environmental justice</a:t>
                  </a:r>
                  <a:endParaRPr lang="en-US" sz="1800" dirty="0">
                    <a:solidFill>
                      <a:schemeClr val="tx1">
                        <a:lumMod val="75000"/>
                        <a:lumOff val="25000"/>
                      </a:schemeClr>
                    </a:solidFill>
                    <a:latin typeface="Century Gothic" panose="020B0502020202020204" pitchFamily="34" charset="0"/>
                  </a:endParaRPr>
                </a:p>
                <a:p>
                  <a:pPr algn="ctr"/>
                  <a:endParaRPr lang="en-US" dirty="0">
                    <a:solidFill>
                      <a:schemeClr val="tx1">
                        <a:lumMod val="75000"/>
                        <a:lumOff val="25000"/>
                      </a:schemeClr>
                    </a:solidFill>
                  </a:endParaRPr>
                </a:p>
              </p:txBody>
            </p:sp>
          </p:grpSp>
          <p:pic>
            <p:nvPicPr>
              <p:cNvPr id="23" name="Graphic 23" descr="Weights Uneven with solid fill">
                <a:extLst>
                  <a:ext uri="{FF2B5EF4-FFF2-40B4-BE49-F238E27FC236}">
                    <a16:creationId xmlns:a16="http://schemas.microsoft.com/office/drawing/2014/main" id="{B8254391-A985-E3C6-6C3C-30A17C8FFD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05147" y="3012639"/>
                <a:ext cx="1519457" cy="1519457"/>
              </a:xfrm>
              <a:prstGeom prst="rect">
                <a:avLst/>
              </a:prstGeom>
            </p:spPr>
          </p:pic>
        </p:grpSp>
        <p:grpSp>
          <p:nvGrpSpPr>
            <p:cNvPr id="48" name="Group 47">
              <a:extLst>
                <a:ext uri="{FF2B5EF4-FFF2-40B4-BE49-F238E27FC236}">
                  <a16:creationId xmlns:a16="http://schemas.microsoft.com/office/drawing/2014/main" id="{E69F0D6B-0E96-0099-632F-5F2EEEF63033}"/>
                </a:ext>
              </a:extLst>
            </p:cNvPr>
            <p:cNvGrpSpPr/>
            <p:nvPr/>
          </p:nvGrpSpPr>
          <p:grpSpPr>
            <a:xfrm>
              <a:off x="3786477" y="3727638"/>
              <a:ext cx="2253824" cy="2548283"/>
              <a:chOff x="4509112" y="2895581"/>
              <a:chExt cx="2253824" cy="2548283"/>
            </a:xfrm>
          </p:grpSpPr>
          <p:grpSp>
            <p:nvGrpSpPr>
              <p:cNvPr id="44" name="Group 43">
                <a:extLst>
                  <a:ext uri="{FF2B5EF4-FFF2-40B4-BE49-F238E27FC236}">
                    <a16:creationId xmlns:a16="http://schemas.microsoft.com/office/drawing/2014/main" id="{5CA6D5B6-1087-E486-08EA-390F39CE240B}"/>
                  </a:ext>
                </a:extLst>
              </p:cNvPr>
              <p:cNvGrpSpPr/>
              <p:nvPr/>
            </p:nvGrpSpPr>
            <p:grpSpPr>
              <a:xfrm>
                <a:off x="4509112" y="2895581"/>
                <a:ext cx="2253824" cy="2548283"/>
                <a:chOff x="9337964" y="342275"/>
                <a:chExt cx="2253824" cy="2548283"/>
              </a:xfrm>
            </p:grpSpPr>
            <p:sp>
              <p:nvSpPr>
                <p:cNvPr id="46" name="Rectangle 45">
                  <a:extLst>
                    <a:ext uri="{FF2B5EF4-FFF2-40B4-BE49-F238E27FC236}">
                      <a16:creationId xmlns:a16="http://schemas.microsoft.com/office/drawing/2014/main" id="{4653B6C8-B9D4-931A-5D6A-9A53A37459BE}"/>
                    </a:ext>
                  </a:extLst>
                </p:cNvPr>
                <p:cNvSpPr/>
                <p:nvPr/>
              </p:nvSpPr>
              <p:spPr>
                <a:xfrm>
                  <a:off x="9337964" y="342275"/>
                  <a:ext cx="2253824" cy="2340141"/>
                </a:xfrm>
                <a:prstGeom prst="rect">
                  <a:avLst/>
                </a:prstGeom>
                <a:solidFill>
                  <a:schemeClr val="accent6">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4A0DDBCC-5DAC-6B8C-A1F0-ECFF6DA37FB3}"/>
                    </a:ext>
                  </a:extLst>
                </p:cNvPr>
                <p:cNvSpPr txBox="1"/>
                <p:nvPr/>
              </p:nvSpPr>
              <p:spPr>
                <a:xfrm>
                  <a:off x="9337964" y="1967228"/>
                  <a:ext cx="2253824" cy="92333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Access to green space</a:t>
                  </a:r>
                  <a:endParaRPr lang="en-US" sz="1800" dirty="0">
                    <a:solidFill>
                      <a:schemeClr val="tx1">
                        <a:lumMod val="75000"/>
                        <a:lumOff val="25000"/>
                      </a:schemeClr>
                    </a:solidFill>
                    <a:latin typeface="Century Gothic" panose="020B0502020202020204" pitchFamily="34" charset="0"/>
                  </a:endParaRPr>
                </a:p>
                <a:p>
                  <a:pPr algn="ctr"/>
                  <a:endParaRPr lang="en-US" dirty="0">
                    <a:solidFill>
                      <a:schemeClr val="tx1">
                        <a:lumMod val="75000"/>
                        <a:lumOff val="25000"/>
                      </a:schemeClr>
                    </a:solidFill>
                  </a:endParaRPr>
                </a:p>
              </p:txBody>
            </p:sp>
          </p:grpSp>
          <p:pic>
            <p:nvPicPr>
              <p:cNvPr id="22" name="Graphic 22" descr="Park scene with solid fill">
                <a:extLst>
                  <a:ext uri="{FF2B5EF4-FFF2-40B4-BE49-F238E27FC236}">
                    <a16:creationId xmlns:a16="http://schemas.microsoft.com/office/drawing/2014/main" id="{26F37E6E-BB98-32AE-47A9-C757B9C6E5E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92894" y="2953380"/>
                <a:ext cx="1505064" cy="1527798"/>
              </a:xfrm>
              <a:prstGeom prst="rect">
                <a:avLst/>
              </a:prstGeom>
            </p:spPr>
          </p:pic>
        </p:grpSp>
        <p:grpSp>
          <p:nvGrpSpPr>
            <p:cNvPr id="54" name="Group 53">
              <a:extLst>
                <a:ext uri="{FF2B5EF4-FFF2-40B4-BE49-F238E27FC236}">
                  <a16:creationId xmlns:a16="http://schemas.microsoft.com/office/drawing/2014/main" id="{8F094BAF-2F22-9C5B-1AF6-37503DFC603C}"/>
                </a:ext>
              </a:extLst>
            </p:cNvPr>
            <p:cNvGrpSpPr/>
            <p:nvPr/>
          </p:nvGrpSpPr>
          <p:grpSpPr>
            <a:xfrm>
              <a:off x="6040301" y="1388551"/>
              <a:ext cx="2265755" cy="2509529"/>
              <a:chOff x="2090618" y="2895581"/>
              <a:chExt cx="2265755" cy="2509529"/>
            </a:xfrm>
          </p:grpSpPr>
          <p:grpSp>
            <p:nvGrpSpPr>
              <p:cNvPr id="50" name="Group 49">
                <a:extLst>
                  <a:ext uri="{FF2B5EF4-FFF2-40B4-BE49-F238E27FC236}">
                    <a16:creationId xmlns:a16="http://schemas.microsoft.com/office/drawing/2014/main" id="{1F715887-4339-C68D-27D9-D0CD3F73F316}"/>
                  </a:ext>
                </a:extLst>
              </p:cNvPr>
              <p:cNvGrpSpPr/>
              <p:nvPr/>
            </p:nvGrpSpPr>
            <p:grpSpPr>
              <a:xfrm>
                <a:off x="2090618" y="2895581"/>
                <a:ext cx="2265755" cy="2509529"/>
                <a:chOff x="9337964" y="342275"/>
                <a:chExt cx="2265755" cy="2509529"/>
              </a:xfrm>
            </p:grpSpPr>
            <p:sp>
              <p:nvSpPr>
                <p:cNvPr id="52" name="Rectangle 51">
                  <a:extLst>
                    <a:ext uri="{FF2B5EF4-FFF2-40B4-BE49-F238E27FC236}">
                      <a16:creationId xmlns:a16="http://schemas.microsoft.com/office/drawing/2014/main" id="{B871CF12-016D-6BC1-02FE-D82841FD1631}"/>
                    </a:ext>
                  </a:extLst>
                </p:cNvPr>
                <p:cNvSpPr/>
                <p:nvPr/>
              </p:nvSpPr>
              <p:spPr>
                <a:xfrm>
                  <a:off x="9337964" y="342275"/>
                  <a:ext cx="2253824" cy="2340141"/>
                </a:xfrm>
                <a:prstGeom prst="rect">
                  <a:avLst/>
                </a:prstGeom>
                <a:solidFill>
                  <a:schemeClr val="accent2">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53" name="TextBox 52">
                  <a:extLst>
                    <a:ext uri="{FF2B5EF4-FFF2-40B4-BE49-F238E27FC236}">
                      <a16:creationId xmlns:a16="http://schemas.microsoft.com/office/drawing/2014/main" id="{F31D460D-9FFB-293C-332A-1064DF5A7B1E}"/>
                    </a:ext>
                  </a:extLst>
                </p:cNvPr>
                <p:cNvSpPr txBox="1"/>
                <p:nvPr/>
              </p:nvSpPr>
              <p:spPr>
                <a:xfrm>
                  <a:off x="9349895" y="1928474"/>
                  <a:ext cx="2253824" cy="92333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Increased vulnerability</a:t>
                  </a:r>
                  <a:endParaRPr lang="en-US" sz="1800" dirty="0">
                    <a:solidFill>
                      <a:schemeClr val="tx1">
                        <a:lumMod val="75000"/>
                        <a:lumOff val="25000"/>
                      </a:schemeClr>
                    </a:solidFill>
                    <a:latin typeface="Century Gothic" panose="020B0502020202020204" pitchFamily="34" charset="0"/>
                  </a:endParaRPr>
                </a:p>
                <a:p>
                  <a:pPr algn="ctr"/>
                  <a:endParaRPr lang="en-US" dirty="0">
                    <a:solidFill>
                      <a:schemeClr val="tx1">
                        <a:lumMod val="75000"/>
                        <a:lumOff val="25000"/>
                      </a:schemeClr>
                    </a:solidFill>
                  </a:endParaRPr>
                </a:p>
              </p:txBody>
            </p:sp>
          </p:grpSp>
          <p:pic>
            <p:nvPicPr>
              <p:cNvPr id="24" name="Graphic 24" descr="Medical with solid fill">
                <a:extLst>
                  <a:ext uri="{FF2B5EF4-FFF2-40B4-BE49-F238E27FC236}">
                    <a16:creationId xmlns:a16="http://schemas.microsoft.com/office/drawing/2014/main" id="{BC061601-CA36-BFF4-2D5F-843A018B55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478726" y="3005229"/>
                <a:ext cx="1477605" cy="1477605"/>
              </a:xfrm>
              <a:prstGeom prst="rect">
                <a:avLst/>
              </a:prstGeom>
            </p:spPr>
          </p:pic>
        </p:grpSp>
      </p:grpSp>
      <p:cxnSp>
        <p:nvCxnSpPr>
          <p:cNvPr id="59" name="Straight Connector 58">
            <a:extLst>
              <a:ext uri="{FF2B5EF4-FFF2-40B4-BE49-F238E27FC236}">
                <a16:creationId xmlns:a16="http://schemas.microsoft.com/office/drawing/2014/main" id="{5999AE78-31A2-C246-2564-64736E3BF7B6}"/>
              </a:ext>
            </a:extLst>
          </p:cNvPr>
          <p:cNvCxnSpPr>
            <a:cxnSpLocks/>
          </p:cNvCxnSpPr>
          <p:nvPr/>
        </p:nvCxnSpPr>
        <p:spPr>
          <a:xfrm flipV="1">
            <a:off x="2724346" y="1034874"/>
            <a:ext cx="1057669" cy="17173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FF55B2A-53A2-45D1-188E-DED7F503043C}"/>
              </a:ext>
            </a:extLst>
          </p:cNvPr>
          <p:cNvCxnSpPr>
            <a:cxnSpLocks/>
          </p:cNvCxnSpPr>
          <p:nvPr/>
        </p:nvCxnSpPr>
        <p:spPr>
          <a:xfrm>
            <a:off x="1998482" y="5141958"/>
            <a:ext cx="1773115" cy="1141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DB42CB5-B454-3BE6-3906-1B5C4C4C1793}"/>
              </a:ext>
            </a:extLst>
          </p:cNvPr>
          <p:cNvSpPr/>
          <p:nvPr/>
        </p:nvSpPr>
        <p:spPr>
          <a:xfrm>
            <a:off x="61425" y="6636979"/>
            <a:ext cx="4601786" cy="246221"/>
          </a:xfrm>
          <a:prstGeom prst="rect">
            <a:avLst/>
          </a:prstGeom>
        </p:spPr>
        <p:txBody>
          <a:bodyPr wrap="square" lIns="91440" tIns="45720" rIns="91440" bIns="45720" anchor="t">
            <a:spAutoFit/>
          </a:bodyPr>
          <a:lstStyle/>
          <a:p>
            <a:pPr>
              <a:spcAft>
                <a:spcPts val="600"/>
              </a:spcAft>
              <a:buClr>
                <a:srgbClr val="236F99"/>
              </a:buClr>
            </a:pPr>
            <a:r>
              <a:rPr lang="en-US" sz="1000" dirty="0">
                <a:solidFill>
                  <a:schemeClr val="bg1"/>
                </a:solidFill>
                <a:latin typeface="Century Gothic"/>
              </a:rPr>
              <a:t>Image Credit: Eucalyp</a:t>
            </a:r>
            <a:endParaRPr lang="en-US" sz="1000" dirty="0">
              <a:solidFill>
                <a:schemeClr val="bg1"/>
              </a:solidFill>
              <a:latin typeface="Century Gothic"/>
              <a:ea typeface="Calibri"/>
              <a:cs typeface="Calibri"/>
            </a:endParaRPr>
          </a:p>
        </p:txBody>
      </p:sp>
    </p:spTree>
    <p:extLst>
      <p:ext uri="{BB962C8B-B14F-4D97-AF65-F5344CB8AC3E}">
        <p14:creationId xmlns:p14="http://schemas.microsoft.com/office/powerpoint/2010/main" val="3038327165"/>
      </p:ext>
    </p:extLst>
  </p:cSld>
  <p:clrMapOvr>
    <a:masterClrMapping/>
  </p:clrMapOvr>
  <p:transition spd="slow">
    <p:push dir="u"/>
  </p:transition>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7" ma:contentTypeDescription="Create a new document." ma:contentTypeScope="" ma:versionID="2c01c13aa372864e7e19c07066c172b6">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e693c12e0984b68e55d89c50d98f500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Everyone</DisplayName>
        <AccountId>10</AccountId>
        <AccountType/>
      </UserInfo>
      <UserInfo>
        <DisplayName>Limited Access System Group For List f4b7f99d-577d-4749-adda-dd9e2d5a1d91</DisplayName>
        <AccountId>27</AccountId>
        <AccountType/>
      </UserInfo>
      <UserInfo>
        <DisplayName>Lisa Tanh</DisplayName>
        <AccountId>12</AccountId>
        <AccountType/>
      </UserInfo>
    </SharedWithUsers>
    <MediaLengthInSeconds xmlns="21e6a8e8-1dff-48a6-ab9b-8d556c6946c0" xsi:nil="true"/>
  </documentManagement>
</p:properties>
</file>

<file path=customXml/itemProps1.xml><?xml version="1.0" encoding="utf-8"?>
<ds:datastoreItem xmlns:ds="http://schemas.openxmlformats.org/officeDocument/2006/customXml" ds:itemID="{156F78A0-17CD-4D7D-96DA-DABD2C9442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3.xml><?xml version="1.0" encoding="utf-8"?>
<ds:datastoreItem xmlns:ds="http://schemas.openxmlformats.org/officeDocument/2006/customXml" ds:itemID="{4FD84F8E-DF30-4F06-ADC5-D5EA32005E19}">
  <ds:schemaRefs>
    <ds:schemaRef ds:uri="4c352895-fa3c-4eac-bce8-0bf37bb8fd82"/>
    <ds:schemaRef ds:uri="e8ddddd8-82cb-4e9f-8af6-48ae7270d0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55a0070-7b76-462e-b764-e5c0a549cb12"/>
    <ds:schemaRef ds:uri="f4b7f99d-577d-4749-adda-dd9e2d5a1d91"/>
    <ds:schemaRef ds:uri="7df78d0b-135a-4de7-9166-7c181cd87fb4"/>
    <ds:schemaRef ds:uri="21e6a8e8-1dff-48a6-ab9b-8d556c6946c0"/>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1306</TotalTime>
  <Words>4787</Words>
  <Application>Microsoft Office PowerPoint</Application>
  <PresentationFormat>Widescreen</PresentationFormat>
  <Paragraphs>592</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Ross, Kenton W. (LARC-E3)</cp:lastModifiedBy>
  <cp:revision>10</cp:revision>
  <dcterms:created xsi:type="dcterms:W3CDTF">2019-11-12T17:46:59Z</dcterms:created>
  <dcterms:modified xsi:type="dcterms:W3CDTF">2023-08-01T14:14:16Z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0x0101000737B7AA9624DD45B85FDA3424BF673D</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