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72"/>
  </p:notesMasterIdLst>
  <p:sldIdLst>
    <p:sldId id="450" r:id="rId5"/>
    <p:sldId id="451" r:id="rId6"/>
    <p:sldId id="452" r:id="rId7"/>
    <p:sldId id="453" r:id="rId8"/>
    <p:sldId id="454" r:id="rId9"/>
    <p:sldId id="455" r:id="rId10"/>
    <p:sldId id="456" r:id="rId11"/>
    <p:sldId id="457" r:id="rId12"/>
    <p:sldId id="447" r:id="rId13"/>
    <p:sldId id="464" r:id="rId14"/>
    <p:sldId id="465" r:id="rId15"/>
    <p:sldId id="466" r:id="rId16"/>
    <p:sldId id="458" r:id="rId17"/>
    <p:sldId id="468" r:id="rId18"/>
    <p:sldId id="467" r:id="rId19"/>
    <p:sldId id="459" r:id="rId20"/>
    <p:sldId id="460" r:id="rId21"/>
    <p:sldId id="461" r:id="rId22"/>
    <p:sldId id="462" r:id="rId23"/>
    <p:sldId id="449" r:id="rId24"/>
    <p:sldId id="407" r:id="rId25"/>
    <p:sldId id="419" r:id="rId26"/>
    <p:sldId id="442" r:id="rId27"/>
    <p:sldId id="420" r:id="rId28"/>
    <p:sldId id="441" r:id="rId29"/>
    <p:sldId id="418" r:id="rId30"/>
    <p:sldId id="417" r:id="rId31"/>
    <p:sldId id="433" r:id="rId32"/>
    <p:sldId id="434" r:id="rId33"/>
    <p:sldId id="438" r:id="rId34"/>
    <p:sldId id="439" r:id="rId35"/>
    <p:sldId id="436" r:id="rId36"/>
    <p:sldId id="437" r:id="rId37"/>
    <p:sldId id="411" r:id="rId38"/>
    <p:sldId id="429" r:id="rId39"/>
    <p:sldId id="422" r:id="rId40"/>
    <p:sldId id="413" r:id="rId41"/>
    <p:sldId id="416" r:id="rId42"/>
    <p:sldId id="428" r:id="rId43"/>
    <p:sldId id="445" r:id="rId44"/>
    <p:sldId id="408" r:id="rId45"/>
    <p:sldId id="415" r:id="rId46"/>
    <p:sldId id="440" r:id="rId47"/>
    <p:sldId id="414" r:id="rId48"/>
    <p:sldId id="431" r:id="rId49"/>
    <p:sldId id="421" r:id="rId50"/>
    <p:sldId id="423" r:id="rId51"/>
    <p:sldId id="424" r:id="rId52"/>
    <p:sldId id="425" r:id="rId53"/>
    <p:sldId id="409" r:id="rId54"/>
    <p:sldId id="390" r:id="rId55"/>
    <p:sldId id="391" r:id="rId56"/>
    <p:sldId id="387" r:id="rId57"/>
    <p:sldId id="443" r:id="rId58"/>
    <p:sldId id="444" r:id="rId59"/>
    <p:sldId id="394" r:id="rId60"/>
    <p:sldId id="392" r:id="rId61"/>
    <p:sldId id="406" r:id="rId62"/>
    <p:sldId id="410" r:id="rId63"/>
    <p:sldId id="400" r:id="rId64"/>
    <p:sldId id="446" r:id="rId65"/>
    <p:sldId id="399" r:id="rId66"/>
    <p:sldId id="426" r:id="rId67"/>
    <p:sldId id="401" r:id="rId68"/>
    <p:sldId id="402" r:id="rId69"/>
    <p:sldId id="404" r:id="rId70"/>
    <p:sldId id="469"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C6D103-446A-0C57-DF40-DB48753245C2}" name="Childs-Gleason, Lauren (LARC-E3)" initials="C(" userId="S::lauren.m.childs_nasa.gov#ext#@ssaihq.onmicrosoft.com::1d7c6440-75c4-4351-822e-936f70f9f2be" providerId="AD"/>
  <p188:author id="{C4A59A28-5186-FBAC-6040-BFBCDC5A434B}" name="Vanessa Machuca" initials="VM" userId="S::vanesaa.machuca@ssaihq.com::27ddf80d-735b-4a89-b36b-d85a25e74389" providerId="AD"/>
  <p188:author id="{6DFDA52E-B336-9320-5DAB-9699F2088976}" name="Mccartney, Sean (GSFC-610.0)[SCIENCE SYSTEMS AND APPLICATIONS INC]" initials="MS(6SAAI" userId="S::smccart4@ndc.nasa.gov::e88bd411-76b0-4812-8fd7-62f268a53505" providerId="AD"/>
  <p188:author id="{5328CF2F-0501-AD94-DB2A-E3B6F411A5E8}" name="Jasper Beardslee" initials="JB" userId="S::jasper.beardslee@ssaihq.com::c2488582-80ed-491b-b0e9-c55daaa76637" providerId="AD"/>
  <p188:author id="{9D8AA032-6115-F5B6-CE74-8B3B7334F923}" name="Melodi Hess" initials="MH" userId="S::melodi.hess@ssaihq.com::d36743e0-bf4f-4a08-b26d-0bce7335fd07" providerId="AD"/>
  <p188:author id="{36320E3A-8588-91BB-4797-429313A5860F}" name="Julianne Liu" initials="JL" userId="S::julianne.liu@ssaihq.com::032220a5-c941-4bff-82c7-b3f035380242" providerId="AD"/>
  <p188:author id="{EABB514C-5F0B-93A5-222B-B16DBF30FDD2}" name="Kathleen Lange" initials="KL" userId="Kathleen Lange" providerId="None"/>
  <p188:author id="{291C175D-665C-E15C-5906-8F801A209BAC}" name="Ross, Kenton W. (LARC-E3)" initials="RKW(E" userId="S::kwross@ndc.nasa.gov::73e742de-0059-4beb-8279-f6afc2201575" providerId="AD"/>
  <p188:author id="{5215E77F-5D93-8824-0958-2F4FF93AB90E}" name="Piper Christian" initials="PC" userId="S::lauren.christian@ssaihq.com::13f16325-60b8-4efa-b626-a0a7da769406" providerId="AD"/>
  <p188:author id="{DE2DB4A2-7EAB-2B53-462A-AB68388F229D}" name="Bethany MacCarter" initials="BM" userId="S::bethany.maccarter@ssaihq.com::eff2e3a5-cb28-45c3-91a7-b584eeed1dcf" providerId="AD"/>
  <p188:author id="{75D100B7-0833-0E00-649D-E0B6E4ABA67D}" name="Alma Quintero" initials="AQ" userId="S::alma.quintero@ssaihq.com::a30f49f9-cfec-4377-a42b-ea94da292d70" providerId="AD"/>
  <p188:author id="{C3E00CD3-E8F9-8265-0B4F-06B474C9FCAD}" name="Cecil Byles" initials="CB" userId="S::robert.byles@ssaihq.com::c798ae76-1ca0-48cd-999b-80a00bd13fc4" providerId="AD"/>
  <p188:author id="{4A8F04E3-DBC9-AF16-3575-282287F2EC14}" name="Lisa Tanh" initials="LT" userId="Lisa Tanh" providerId="None"/>
  <p188:author id="{E5361BEC-FDEB-7B0E-1D75-A181005D660E}" name="Ben Dahan" initials="BD" userId="S::benjamin.dahan@ssaihq.com::89d5074a-c120-4fd2-83a7-c2acdd57447f" providerId="AD"/>
  <p188:author id="{1ED0B8F7-82CF-0A79-30B4-BC71FC997D0D}" name="Jonathan Szeto" initials="" userId="S::jonathan.szeto@ssaihq.com::63a40312-c67c-4291-9bfd-39d9d8e40c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419D"/>
    <a:srgbClr val="895999"/>
    <a:srgbClr val="6E016B"/>
    <a:srgbClr val="CFB2D9"/>
    <a:srgbClr val="9EBCDA"/>
    <a:srgbClr val="8C96C6"/>
    <a:srgbClr val="EDF8FB"/>
    <a:srgbClr val="A7CBDF"/>
    <a:srgbClr val="8CC6E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9252" autoAdjust="0"/>
  </p:normalViewPr>
  <p:slideViewPr>
    <p:cSldViewPr snapToGrid="0">
      <p:cViewPr>
        <p:scale>
          <a:sx n="68" d="100"/>
          <a:sy n="68" d="100"/>
        </p:scale>
        <p:origin x="1302" y="480"/>
      </p:cViewPr>
      <p:guideLst/>
    </p:cSldViewPr>
  </p:slideViewPr>
  <p:notesTextViewPr>
    <p:cViewPr>
      <p:scale>
        <a:sx n="1" d="1"/>
        <a:sy n="1" d="1"/>
      </p:scale>
      <p:origin x="0" y="-684"/>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oleObject" Target="https://ssaihq.sharepoint.com/sites/VEJSummer2023/Shared%20Documents/San%20Joaquin%20Valley%20HAQ/Data/Fire%20and%20burning%20data/Fires,%20burn%20permits,%20and%20ag%20class%20by%20census%20cou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saihq.sharepoint.com/sites/VEJSummer2023/Shared%20Documents/San%20Joaquin%20Valley%20HAQ/Data/Fire%20and%20burning%20data/Fires,%20burn%20permits,%20and%20ag%20class%20by%20census%20coun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Burn Permits vs. Number of fires 2021 (Only Agricultural</a:t>
            </a:r>
            <a:r>
              <a:rPr lang="en-US" baseline="0" dirty="0"/>
              <a:t> Census Tracts)</a:t>
            </a:r>
            <a:endParaRPr lang="en-US" dirty="0"/>
          </a:p>
        </c:rich>
      </c:tx>
      <c:layout>
        <c:manualLayout>
          <c:xMode val="edge"/>
          <c:yMode val="edge"/>
          <c:x val="0.11830420876028439"/>
          <c:y val="4.470528955600959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5.9898899781869942E-2"/>
                  <c:y val="2.8721765642702655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SJV_Procssed!$AG$2:$AG$219</c:f>
              <c:numCache>
                <c:formatCode>General</c:formatCode>
                <c:ptCount val="218"/>
                <c:pt idx="0">
                  <c:v>37</c:v>
                </c:pt>
                <c:pt idx="1">
                  <c:v>111</c:v>
                </c:pt>
                <c:pt idx="2">
                  <c:v>209</c:v>
                </c:pt>
                <c:pt idx="3">
                  <c:v>129</c:v>
                </c:pt>
                <c:pt idx="4">
                  <c:v>19</c:v>
                </c:pt>
                <c:pt idx="5">
                  <c:v>9</c:v>
                </c:pt>
                <c:pt idx="6">
                  <c:v>127</c:v>
                </c:pt>
                <c:pt idx="7">
                  <c:v>1</c:v>
                </c:pt>
                <c:pt idx="8">
                  <c:v>22</c:v>
                </c:pt>
                <c:pt idx="9">
                  <c:v>11</c:v>
                </c:pt>
                <c:pt idx="10">
                  <c:v>81</c:v>
                </c:pt>
                <c:pt idx="11">
                  <c:v>82</c:v>
                </c:pt>
                <c:pt idx="12">
                  <c:v>557</c:v>
                </c:pt>
                <c:pt idx="13">
                  <c:v>3</c:v>
                </c:pt>
                <c:pt idx="14">
                  <c:v>202</c:v>
                </c:pt>
                <c:pt idx="15">
                  <c:v>3</c:v>
                </c:pt>
                <c:pt idx="16">
                  <c:v>6</c:v>
                </c:pt>
                <c:pt idx="17">
                  <c:v>10</c:v>
                </c:pt>
                <c:pt idx="18">
                  <c:v>213</c:v>
                </c:pt>
                <c:pt idx="19">
                  <c:v>0</c:v>
                </c:pt>
                <c:pt idx="20">
                  <c:v>9</c:v>
                </c:pt>
                <c:pt idx="21">
                  <c:v>121</c:v>
                </c:pt>
                <c:pt idx="22">
                  <c:v>121</c:v>
                </c:pt>
                <c:pt idx="23">
                  <c:v>108</c:v>
                </c:pt>
                <c:pt idx="24">
                  <c:v>93</c:v>
                </c:pt>
                <c:pt idx="25">
                  <c:v>272</c:v>
                </c:pt>
                <c:pt idx="26">
                  <c:v>9</c:v>
                </c:pt>
                <c:pt idx="27">
                  <c:v>4</c:v>
                </c:pt>
                <c:pt idx="28">
                  <c:v>0</c:v>
                </c:pt>
                <c:pt idx="29">
                  <c:v>14</c:v>
                </c:pt>
                <c:pt idx="30">
                  <c:v>88</c:v>
                </c:pt>
                <c:pt idx="31">
                  <c:v>10</c:v>
                </c:pt>
                <c:pt idx="32">
                  <c:v>0</c:v>
                </c:pt>
                <c:pt idx="33">
                  <c:v>9</c:v>
                </c:pt>
                <c:pt idx="34">
                  <c:v>21</c:v>
                </c:pt>
                <c:pt idx="35">
                  <c:v>7</c:v>
                </c:pt>
                <c:pt idx="36">
                  <c:v>6</c:v>
                </c:pt>
                <c:pt idx="37">
                  <c:v>22</c:v>
                </c:pt>
                <c:pt idx="38">
                  <c:v>2</c:v>
                </c:pt>
                <c:pt idx="39">
                  <c:v>61</c:v>
                </c:pt>
                <c:pt idx="40">
                  <c:v>0</c:v>
                </c:pt>
                <c:pt idx="41">
                  <c:v>123</c:v>
                </c:pt>
                <c:pt idx="42">
                  <c:v>244</c:v>
                </c:pt>
                <c:pt idx="43">
                  <c:v>221</c:v>
                </c:pt>
                <c:pt idx="44">
                  <c:v>9</c:v>
                </c:pt>
                <c:pt idx="45">
                  <c:v>42</c:v>
                </c:pt>
                <c:pt idx="46">
                  <c:v>8</c:v>
                </c:pt>
                <c:pt idx="47">
                  <c:v>76</c:v>
                </c:pt>
                <c:pt idx="48">
                  <c:v>6</c:v>
                </c:pt>
                <c:pt idx="49">
                  <c:v>7</c:v>
                </c:pt>
                <c:pt idx="50">
                  <c:v>1</c:v>
                </c:pt>
                <c:pt idx="51">
                  <c:v>18</c:v>
                </c:pt>
                <c:pt idx="52">
                  <c:v>0</c:v>
                </c:pt>
                <c:pt idx="53">
                  <c:v>0</c:v>
                </c:pt>
                <c:pt idx="54">
                  <c:v>53</c:v>
                </c:pt>
                <c:pt idx="55">
                  <c:v>91</c:v>
                </c:pt>
                <c:pt idx="56">
                  <c:v>17</c:v>
                </c:pt>
                <c:pt idx="57">
                  <c:v>3</c:v>
                </c:pt>
                <c:pt idx="58">
                  <c:v>0</c:v>
                </c:pt>
                <c:pt idx="59">
                  <c:v>3</c:v>
                </c:pt>
                <c:pt idx="60">
                  <c:v>64</c:v>
                </c:pt>
                <c:pt idx="61">
                  <c:v>66</c:v>
                </c:pt>
                <c:pt idx="62">
                  <c:v>34</c:v>
                </c:pt>
                <c:pt idx="63">
                  <c:v>7</c:v>
                </c:pt>
                <c:pt idx="64">
                  <c:v>12</c:v>
                </c:pt>
                <c:pt idx="65">
                  <c:v>16</c:v>
                </c:pt>
                <c:pt idx="66">
                  <c:v>6</c:v>
                </c:pt>
                <c:pt idx="67">
                  <c:v>4</c:v>
                </c:pt>
                <c:pt idx="68">
                  <c:v>32</c:v>
                </c:pt>
                <c:pt idx="69">
                  <c:v>40</c:v>
                </c:pt>
                <c:pt idx="70">
                  <c:v>0</c:v>
                </c:pt>
                <c:pt idx="71">
                  <c:v>179</c:v>
                </c:pt>
                <c:pt idx="72">
                  <c:v>96</c:v>
                </c:pt>
                <c:pt idx="73">
                  <c:v>16</c:v>
                </c:pt>
                <c:pt idx="74">
                  <c:v>47</c:v>
                </c:pt>
                <c:pt idx="75">
                  <c:v>0</c:v>
                </c:pt>
                <c:pt idx="76">
                  <c:v>4</c:v>
                </c:pt>
                <c:pt idx="77">
                  <c:v>47</c:v>
                </c:pt>
                <c:pt idx="78">
                  <c:v>12</c:v>
                </c:pt>
                <c:pt idx="79">
                  <c:v>3</c:v>
                </c:pt>
                <c:pt idx="80">
                  <c:v>11</c:v>
                </c:pt>
                <c:pt idx="81">
                  <c:v>200</c:v>
                </c:pt>
                <c:pt idx="82">
                  <c:v>0</c:v>
                </c:pt>
                <c:pt idx="83">
                  <c:v>1</c:v>
                </c:pt>
                <c:pt idx="84">
                  <c:v>14</c:v>
                </c:pt>
                <c:pt idx="85">
                  <c:v>6</c:v>
                </c:pt>
                <c:pt idx="86">
                  <c:v>32</c:v>
                </c:pt>
                <c:pt idx="87">
                  <c:v>10</c:v>
                </c:pt>
                <c:pt idx="88">
                  <c:v>22</c:v>
                </c:pt>
                <c:pt idx="89">
                  <c:v>5</c:v>
                </c:pt>
                <c:pt idx="90">
                  <c:v>6</c:v>
                </c:pt>
                <c:pt idx="91">
                  <c:v>46</c:v>
                </c:pt>
                <c:pt idx="92">
                  <c:v>0</c:v>
                </c:pt>
                <c:pt idx="93">
                  <c:v>3</c:v>
                </c:pt>
                <c:pt idx="94">
                  <c:v>98</c:v>
                </c:pt>
                <c:pt idx="95">
                  <c:v>27</c:v>
                </c:pt>
                <c:pt idx="96">
                  <c:v>37</c:v>
                </c:pt>
                <c:pt idx="97">
                  <c:v>6</c:v>
                </c:pt>
                <c:pt idx="98">
                  <c:v>77</c:v>
                </c:pt>
                <c:pt idx="99">
                  <c:v>2</c:v>
                </c:pt>
                <c:pt idx="100">
                  <c:v>37</c:v>
                </c:pt>
                <c:pt idx="101">
                  <c:v>5</c:v>
                </c:pt>
                <c:pt idx="102">
                  <c:v>26</c:v>
                </c:pt>
                <c:pt idx="103">
                  <c:v>50</c:v>
                </c:pt>
                <c:pt idx="104">
                  <c:v>0</c:v>
                </c:pt>
                <c:pt idx="105">
                  <c:v>65</c:v>
                </c:pt>
                <c:pt idx="106">
                  <c:v>35</c:v>
                </c:pt>
                <c:pt idx="107">
                  <c:v>28</c:v>
                </c:pt>
                <c:pt idx="108">
                  <c:v>148</c:v>
                </c:pt>
                <c:pt idx="109">
                  <c:v>1</c:v>
                </c:pt>
                <c:pt idx="110">
                  <c:v>40</c:v>
                </c:pt>
                <c:pt idx="111">
                  <c:v>196</c:v>
                </c:pt>
                <c:pt idx="112">
                  <c:v>25</c:v>
                </c:pt>
                <c:pt idx="113">
                  <c:v>0</c:v>
                </c:pt>
                <c:pt idx="114">
                  <c:v>28</c:v>
                </c:pt>
                <c:pt idx="115">
                  <c:v>4</c:v>
                </c:pt>
                <c:pt idx="116">
                  <c:v>1</c:v>
                </c:pt>
                <c:pt idx="117">
                  <c:v>60</c:v>
                </c:pt>
                <c:pt idx="118">
                  <c:v>57</c:v>
                </c:pt>
                <c:pt idx="119">
                  <c:v>51</c:v>
                </c:pt>
                <c:pt idx="120">
                  <c:v>212</c:v>
                </c:pt>
                <c:pt idx="121">
                  <c:v>62</c:v>
                </c:pt>
                <c:pt idx="122">
                  <c:v>61</c:v>
                </c:pt>
                <c:pt idx="123">
                  <c:v>10</c:v>
                </c:pt>
                <c:pt idx="124">
                  <c:v>435</c:v>
                </c:pt>
                <c:pt idx="125">
                  <c:v>103</c:v>
                </c:pt>
                <c:pt idx="126">
                  <c:v>231</c:v>
                </c:pt>
                <c:pt idx="127">
                  <c:v>0</c:v>
                </c:pt>
                <c:pt idx="128">
                  <c:v>29</c:v>
                </c:pt>
                <c:pt idx="129">
                  <c:v>447</c:v>
                </c:pt>
                <c:pt idx="130">
                  <c:v>28</c:v>
                </c:pt>
                <c:pt idx="131">
                  <c:v>549</c:v>
                </c:pt>
                <c:pt idx="132">
                  <c:v>117</c:v>
                </c:pt>
                <c:pt idx="133">
                  <c:v>54</c:v>
                </c:pt>
                <c:pt idx="134">
                  <c:v>64</c:v>
                </c:pt>
                <c:pt idx="135">
                  <c:v>0</c:v>
                </c:pt>
                <c:pt idx="136">
                  <c:v>49</c:v>
                </c:pt>
                <c:pt idx="137">
                  <c:v>6</c:v>
                </c:pt>
                <c:pt idx="138">
                  <c:v>266</c:v>
                </c:pt>
                <c:pt idx="139">
                  <c:v>303</c:v>
                </c:pt>
                <c:pt idx="140">
                  <c:v>29</c:v>
                </c:pt>
                <c:pt idx="141">
                  <c:v>9</c:v>
                </c:pt>
                <c:pt idx="142">
                  <c:v>13</c:v>
                </c:pt>
                <c:pt idx="143">
                  <c:v>59</c:v>
                </c:pt>
                <c:pt idx="144">
                  <c:v>0</c:v>
                </c:pt>
                <c:pt idx="145">
                  <c:v>6</c:v>
                </c:pt>
                <c:pt idx="146">
                  <c:v>22</c:v>
                </c:pt>
                <c:pt idx="147">
                  <c:v>59</c:v>
                </c:pt>
                <c:pt idx="148">
                  <c:v>10</c:v>
                </c:pt>
                <c:pt idx="149">
                  <c:v>13</c:v>
                </c:pt>
                <c:pt idx="150">
                  <c:v>195</c:v>
                </c:pt>
                <c:pt idx="151">
                  <c:v>2</c:v>
                </c:pt>
                <c:pt idx="152">
                  <c:v>4</c:v>
                </c:pt>
                <c:pt idx="153">
                  <c:v>870</c:v>
                </c:pt>
                <c:pt idx="154">
                  <c:v>345</c:v>
                </c:pt>
                <c:pt idx="155">
                  <c:v>66</c:v>
                </c:pt>
                <c:pt idx="156">
                  <c:v>79</c:v>
                </c:pt>
                <c:pt idx="157">
                  <c:v>141</c:v>
                </c:pt>
                <c:pt idx="158">
                  <c:v>20</c:v>
                </c:pt>
                <c:pt idx="159">
                  <c:v>32</c:v>
                </c:pt>
                <c:pt idx="160">
                  <c:v>26</c:v>
                </c:pt>
                <c:pt idx="161">
                  <c:v>30</c:v>
                </c:pt>
                <c:pt idx="162">
                  <c:v>3</c:v>
                </c:pt>
                <c:pt idx="163">
                  <c:v>2</c:v>
                </c:pt>
                <c:pt idx="164">
                  <c:v>18</c:v>
                </c:pt>
                <c:pt idx="165">
                  <c:v>154</c:v>
                </c:pt>
                <c:pt idx="166">
                  <c:v>26</c:v>
                </c:pt>
                <c:pt idx="167">
                  <c:v>2</c:v>
                </c:pt>
                <c:pt idx="168">
                  <c:v>0</c:v>
                </c:pt>
                <c:pt idx="169">
                  <c:v>40</c:v>
                </c:pt>
                <c:pt idx="170">
                  <c:v>28</c:v>
                </c:pt>
                <c:pt idx="171">
                  <c:v>73</c:v>
                </c:pt>
                <c:pt idx="172">
                  <c:v>64</c:v>
                </c:pt>
                <c:pt idx="173">
                  <c:v>10</c:v>
                </c:pt>
                <c:pt idx="174">
                  <c:v>14</c:v>
                </c:pt>
                <c:pt idx="175">
                  <c:v>51</c:v>
                </c:pt>
                <c:pt idx="176">
                  <c:v>100</c:v>
                </c:pt>
                <c:pt idx="177">
                  <c:v>0</c:v>
                </c:pt>
                <c:pt idx="178">
                  <c:v>0</c:v>
                </c:pt>
                <c:pt idx="179">
                  <c:v>8</c:v>
                </c:pt>
                <c:pt idx="180">
                  <c:v>701</c:v>
                </c:pt>
                <c:pt idx="181">
                  <c:v>91</c:v>
                </c:pt>
                <c:pt idx="182">
                  <c:v>254</c:v>
                </c:pt>
                <c:pt idx="183">
                  <c:v>386</c:v>
                </c:pt>
                <c:pt idx="184">
                  <c:v>2</c:v>
                </c:pt>
                <c:pt idx="185">
                  <c:v>73</c:v>
                </c:pt>
                <c:pt idx="186">
                  <c:v>21</c:v>
                </c:pt>
                <c:pt idx="187">
                  <c:v>0</c:v>
                </c:pt>
                <c:pt idx="188">
                  <c:v>0</c:v>
                </c:pt>
                <c:pt idx="189">
                  <c:v>89</c:v>
                </c:pt>
                <c:pt idx="190">
                  <c:v>5</c:v>
                </c:pt>
                <c:pt idx="191">
                  <c:v>33</c:v>
                </c:pt>
                <c:pt idx="192">
                  <c:v>8</c:v>
                </c:pt>
                <c:pt idx="193">
                  <c:v>54</c:v>
                </c:pt>
                <c:pt idx="194">
                  <c:v>51</c:v>
                </c:pt>
                <c:pt idx="195">
                  <c:v>5</c:v>
                </c:pt>
                <c:pt idx="196">
                  <c:v>74</c:v>
                </c:pt>
                <c:pt idx="197">
                  <c:v>2</c:v>
                </c:pt>
                <c:pt idx="198">
                  <c:v>12</c:v>
                </c:pt>
                <c:pt idx="199">
                  <c:v>17</c:v>
                </c:pt>
                <c:pt idx="200">
                  <c:v>16</c:v>
                </c:pt>
                <c:pt idx="201">
                  <c:v>35</c:v>
                </c:pt>
                <c:pt idx="202">
                  <c:v>40</c:v>
                </c:pt>
                <c:pt idx="203">
                  <c:v>11</c:v>
                </c:pt>
                <c:pt idx="204">
                  <c:v>79</c:v>
                </c:pt>
                <c:pt idx="205">
                  <c:v>20</c:v>
                </c:pt>
                <c:pt idx="206">
                  <c:v>40</c:v>
                </c:pt>
                <c:pt idx="207">
                  <c:v>1</c:v>
                </c:pt>
                <c:pt idx="208">
                  <c:v>17</c:v>
                </c:pt>
                <c:pt idx="209">
                  <c:v>37</c:v>
                </c:pt>
                <c:pt idx="210">
                  <c:v>0</c:v>
                </c:pt>
                <c:pt idx="211">
                  <c:v>235</c:v>
                </c:pt>
                <c:pt idx="212">
                  <c:v>467</c:v>
                </c:pt>
                <c:pt idx="213">
                  <c:v>66</c:v>
                </c:pt>
                <c:pt idx="214">
                  <c:v>257</c:v>
                </c:pt>
                <c:pt idx="215">
                  <c:v>53</c:v>
                </c:pt>
                <c:pt idx="216">
                  <c:v>8</c:v>
                </c:pt>
              </c:numCache>
            </c:numRef>
          </c:xVal>
          <c:yVal>
            <c:numRef>
              <c:f>SJV_Procssed!$AH$2:$AH$219</c:f>
              <c:numCache>
                <c:formatCode>General</c:formatCode>
                <c:ptCount val="218"/>
                <c:pt idx="0">
                  <c:v>0</c:v>
                </c:pt>
                <c:pt idx="1">
                  <c:v>35</c:v>
                </c:pt>
                <c:pt idx="2">
                  <c:v>31</c:v>
                </c:pt>
                <c:pt idx="3">
                  <c:v>16</c:v>
                </c:pt>
                <c:pt idx="4">
                  <c:v>2</c:v>
                </c:pt>
                <c:pt idx="5">
                  <c:v>0</c:v>
                </c:pt>
                <c:pt idx="6">
                  <c:v>21</c:v>
                </c:pt>
                <c:pt idx="7">
                  <c:v>1</c:v>
                </c:pt>
                <c:pt idx="8">
                  <c:v>1</c:v>
                </c:pt>
                <c:pt idx="9">
                  <c:v>0</c:v>
                </c:pt>
                <c:pt idx="10">
                  <c:v>3</c:v>
                </c:pt>
                <c:pt idx="11">
                  <c:v>27</c:v>
                </c:pt>
                <c:pt idx="12">
                  <c:v>59</c:v>
                </c:pt>
                <c:pt idx="13">
                  <c:v>0</c:v>
                </c:pt>
                <c:pt idx="14">
                  <c:v>66</c:v>
                </c:pt>
                <c:pt idx="15">
                  <c:v>0</c:v>
                </c:pt>
                <c:pt idx="16">
                  <c:v>0</c:v>
                </c:pt>
                <c:pt idx="17">
                  <c:v>0</c:v>
                </c:pt>
                <c:pt idx="18">
                  <c:v>20</c:v>
                </c:pt>
                <c:pt idx="19">
                  <c:v>0</c:v>
                </c:pt>
                <c:pt idx="20">
                  <c:v>8</c:v>
                </c:pt>
                <c:pt idx="21">
                  <c:v>9</c:v>
                </c:pt>
                <c:pt idx="22">
                  <c:v>2</c:v>
                </c:pt>
                <c:pt idx="23">
                  <c:v>30</c:v>
                </c:pt>
                <c:pt idx="24">
                  <c:v>8</c:v>
                </c:pt>
                <c:pt idx="25">
                  <c:v>18</c:v>
                </c:pt>
                <c:pt idx="26">
                  <c:v>1</c:v>
                </c:pt>
                <c:pt idx="27">
                  <c:v>0</c:v>
                </c:pt>
                <c:pt idx="28">
                  <c:v>0</c:v>
                </c:pt>
                <c:pt idx="29">
                  <c:v>5</c:v>
                </c:pt>
                <c:pt idx="30">
                  <c:v>2</c:v>
                </c:pt>
                <c:pt idx="31">
                  <c:v>2</c:v>
                </c:pt>
                <c:pt idx="32">
                  <c:v>0</c:v>
                </c:pt>
                <c:pt idx="33">
                  <c:v>3</c:v>
                </c:pt>
                <c:pt idx="34">
                  <c:v>0</c:v>
                </c:pt>
                <c:pt idx="35">
                  <c:v>23</c:v>
                </c:pt>
                <c:pt idx="36">
                  <c:v>1</c:v>
                </c:pt>
                <c:pt idx="37">
                  <c:v>9</c:v>
                </c:pt>
                <c:pt idx="38">
                  <c:v>0</c:v>
                </c:pt>
                <c:pt idx="39">
                  <c:v>18</c:v>
                </c:pt>
                <c:pt idx="40">
                  <c:v>2</c:v>
                </c:pt>
                <c:pt idx="41">
                  <c:v>39</c:v>
                </c:pt>
                <c:pt idx="42">
                  <c:v>4</c:v>
                </c:pt>
                <c:pt idx="43">
                  <c:v>3</c:v>
                </c:pt>
                <c:pt idx="44">
                  <c:v>4</c:v>
                </c:pt>
                <c:pt idx="45">
                  <c:v>8</c:v>
                </c:pt>
                <c:pt idx="46">
                  <c:v>6</c:v>
                </c:pt>
                <c:pt idx="47">
                  <c:v>7</c:v>
                </c:pt>
                <c:pt idx="48">
                  <c:v>4</c:v>
                </c:pt>
                <c:pt idx="49">
                  <c:v>1</c:v>
                </c:pt>
                <c:pt idx="50">
                  <c:v>21</c:v>
                </c:pt>
                <c:pt idx="51">
                  <c:v>2</c:v>
                </c:pt>
                <c:pt idx="52">
                  <c:v>0</c:v>
                </c:pt>
                <c:pt idx="53">
                  <c:v>2</c:v>
                </c:pt>
                <c:pt idx="54">
                  <c:v>6</c:v>
                </c:pt>
                <c:pt idx="55">
                  <c:v>26</c:v>
                </c:pt>
                <c:pt idx="56">
                  <c:v>25</c:v>
                </c:pt>
                <c:pt idx="57">
                  <c:v>2</c:v>
                </c:pt>
                <c:pt idx="58">
                  <c:v>0</c:v>
                </c:pt>
                <c:pt idx="59">
                  <c:v>0</c:v>
                </c:pt>
                <c:pt idx="60">
                  <c:v>22</c:v>
                </c:pt>
                <c:pt idx="61">
                  <c:v>30</c:v>
                </c:pt>
                <c:pt idx="62">
                  <c:v>3</c:v>
                </c:pt>
                <c:pt idx="63">
                  <c:v>3</c:v>
                </c:pt>
                <c:pt idx="64">
                  <c:v>5</c:v>
                </c:pt>
                <c:pt idx="65">
                  <c:v>0</c:v>
                </c:pt>
                <c:pt idx="66">
                  <c:v>2</c:v>
                </c:pt>
                <c:pt idx="67">
                  <c:v>3</c:v>
                </c:pt>
                <c:pt idx="68">
                  <c:v>11</c:v>
                </c:pt>
                <c:pt idx="69">
                  <c:v>11</c:v>
                </c:pt>
                <c:pt idx="70">
                  <c:v>0</c:v>
                </c:pt>
                <c:pt idx="71">
                  <c:v>17</c:v>
                </c:pt>
                <c:pt idx="72">
                  <c:v>5</c:v>
                </c:pt>
                <c:pt idx="73">
                  <c:v>25</c:v>
                </c:pt>
                <c:pt idx="74">
                  <c:v>16</c:v>
                </c:pt>
                <c:pt idx="75">
                  <c:v>6</c:v>
                </c:pt>
                <c:pt idx="76">
                  <c:v>0</c:v>
                </c:pt>
                <c:pt idx="77">
                  <c:v>0</c:v>
                </c:pt>
                <c:pt idx="78">
                  <c:v>1</c:v>
                </c:pt>
                <c:pt idx="79">
                  <c:v>0</c:v>
                </c:pt>
                <c:pt idx="80">
                  <c:v>4</c:v>
                </c:pt>
                <c:pt idx="81">
                  <c:v>23</c:v>
                </c:pt>
                <c:pt idx="82">
                  <c:v>3</c:v>
                </c:pt>
                <c:pt idx="83">
                  <c:v>0</c:v>
                </c:pt>
                <c:pt idx="84">
                  <c:v>1</c:v>
                </c:pt>
                <c:pt idx="85">
                  <c:v>1</c:v>
                </c:pt>
                <c:pt idx="86">
                  <c:v>0</c:v>
                </c:pt>
                <c:pt idx="87">
                  <c:v>8</c:v>
                </c:pt>
                <c:pt idx="88">
                  <c:v>1</c:v>
                </c:pt>
                <c:pt idx="89">
                  <c:v>0</c:v>
                </c:pt>
                <c:pt idx="90">
                  <c:v>3</c:v>
                </c:pt>
                <c:pt idx="91">
                  <c:v>4</c:v>
                </c:pt>
                <c:pt idx="92">
                  <c:v>0</c:v>
                </c:pt>
                <c:pt idx="93">
                  <c:v>2</c:v>
                </c:pt>
                <c:pt idx="94">
                  <c:v>5</c:v>
                </c:pt>
                <c:pt idx="95">
                  <c:v>13</c:v>
                </c:pt>
                <c:pt idx="96">
                  <c:v>18</c:v>
                </c:pt>
                <c:pt idx="97">
                  <c:v>3</c:v>
                </c:pt>
                <c:pt idx="98">
                  <c:v>2</c:v>
                </c:pt>
                <c:pt idx="99">
                  <c:v>0</c:v>
                </c:pt>
                <c:pt idx="100">
                  <c:v>3</c:v>
                </c:pt>
                <c:pt idx="101">
                  <c:v>2</c:v>
                </c:pt>
                <c:pt idx="102">
                  <c:v>7</c:v>
                </c:pt>
                <c:pt idx="103">
                  <c:v>1</c:v>
                </c:pt>
                <c:pt idx="104">
                  <c:v>0</c:v>
                </c:pt>
                <c:pt idx="105">
                  <c:v>1</c:v>
                </c:pt>
                <c:pt idx="106">
                  <c:v>6</c:v>
                </c:pt>
                <c:pt idx="107">
                  <c:v>2</c:v>
                </c:pt>
                <c:pt idx="108">
                  <c:v>56</c:v>
                </c:pt>
                <c:pt idx="109">
                  <c:v>2</c:v>
                </c:pt>
                <c:pt idx="110">
                  <c:v>6</c:v>
                </c:pt>
                <c:pt idx="111">
                  <c:v>39</c:v>
                </c:pt>
                <c:pt idx="112">
                  <c:v>10</c:v>
                </c:pt>
                <c:pt idx="113">
                  <c:v>0</c:v>
                </c:pt>
                <c:pt idx="114">
                  <c:v>3</c:v>
                </c:pt>
                <c:pt idx="115">
                  <c:v>0</c:v>
                </c:pt>
                <c:pt idx="116">
                  <c:v>0</c:v>
                </c:pt>
                <c:pt idx="117">
                  <c:v>14</c:v>
                </c:pt>
                <c:pt idx="118">
                  <c:v>15</c:v>
                </c:pt>
                <c:pt idx="119">
                  <c:v>6</c:v>
                </c:pt>
                <c:pt idx="120">
                  <c:v>24</c:v>
                </c:pt>
                <c:pt idx="121">
                  <c:v>8</c:v>
                </c:pt>
                <c:pt idx="122">
                  <c:v>10</c:v>
                </c:pt>
                <c:pt idx="123">
                  <c:v>0</c:v>
                </c:pt>
                <c:pt idx="124">
                  <c:v>56</c:v>
                </c:pt>
                <c:pt idx="125">
                  <c:v>18</c:v>
                </c:pt>
                <c:pt idx="126">
                  <c:v>14</c:v>
                </c:pt>
                <c:pt idx="127">
                  <c:v>1</c:v>
                </c:pt>
                <c:pt idx="128">
                  <c:v>4</c:v>
                </c:pt>
                <c:pt idx="129">
                  <c:v>92</c:v>
                </c:pt>
                <c:pt idx="130">
                  <c:v>18</c:v>
                </c:pt>
                <c:pt idx="131">
                  <c:v>87</c:v>
                </c:pt>
                <c:pt idx="132">
                  <c:v>20</c:v>
                </c:pt>
                <c:pt idx="133">
                  <c:v>8</c:v>
                </c:pt>
                <c:pt idx="134">
                  <c:v>4</c:v>
                </c:pt>
                <c:pt idx="135">
                  <c:v>0</c:v>
                </c:pt>
                <c:pt idx="136">
                  <c:v>1</c:v>
                </c:pt>
                <c:pt idx="137">
                  <c:v>0</c:v>
                </c:pt>
                <c:pt idx="138">
                  <c:v>7</c:v>
                </c:pt>
                <c:pt idx="139">
                  <c:v>20</c:v>
                </c:pt>
                <c:pt idx="140">
                  <c:v>4</c:v>
                </c:pt>
                <c:pt idx="141">
                  <c:v>10</c:v>
                </c:pt>
                <c:pt idx="142">
                  <c:v>0</c:v>
                </c:pt>
                <c:pt idx="143">
                  <c:v>3</c:v>
                </c:pt>
                <c:pt idx="144">
                  <c:v>0</c:v>
                </c:pt>
                <c:pt idx="145">
                  <c:v>0</c:v>
                </c:pt>
                <c:pt idx="146">
                  <c:v>2</c:v>
                </c:pt>
                <c:pt idx="147">
                  <c:v>2</c:v>
                </c:pt>
                <c:pt idx="148">
                  <c:v>0</c:v>
                </c:pt>
                <c:pt idx="149">
                  <c:v>0</c:v>
                </c:pt>
                <c:pt idx="150">
                  <c:v>28</c:v>
                </c:pt>
                <c:pt idx="151">
                  <c:v>0</c:v>
                </c:pt>
                <c:pt idx="152">
                  <c:v>0</c:v>
                </c:pt>
                <c:pt idx="153">
                  <c:v>144</c:v>
                </c:pt>
                <c:pt idx="154">
                  <c:v>64</c:v>
                </c:pt>
                <c:pt idx="155">
                  <c:v>8</c:v>
                </c:pt>
                <c:pt idx="156">
                  <c:v>12</c:v>
                </c:pt>
                <c:pt idx="157">
                  <c:v>21</c:v>
                </c:pt>
                <c:pt idx="158">
                  <c:v>2</c:v>
                </c:pt>
                <c:pt idx="159">
                  <c:v>2</c:v>
                </c:pt>
                <c:pt idx="160">
                  <c:v>2</c:v>
                </c:pt>
                <c:pt idx="161">
                  <c:v>0</c:v>
                </c:pt>
                <c:pt idx="162">
                  <c:v>0</c:v>
                </c:pt>
                <c:pt idx="163">
                  <c:v>0</c:v>
                </c:pt>
                <c:pt idx="164">
                  <c:v>14</c:v>
                </c:pt>
                <c:pt idx="165">
                  <c:v>13</c:v>
                </c:pt>
                <c:pt idx="166">
                  <c:v>7</c:v>
                </c:pt>
                <c:pt idx="167">
                  <c:v>0</c:v>
                </c:pt>
                <c:pt idx="168">
                  <c:v>0</c:v>
                </c:pt>
                <c:pt idx="169">
                  <c:v>0</c:v>
                </c:pt>
                <c:pt idx="170">
                  <c:v>0</c:v>
                </c:pt>
                <c:pt idx="171">
                  <c:v>6</c:v>
                </c:pt>
                <c:pt idx="172">
                  <c:v>9</c:v>
                </c:pt>
                <c:pt idx="173">
                  <c:v>3</c:v>
                </c:pt>
                <c:pt idx="174">
                  <c:v>0</c:v>
                </c:pt>
                <c:pt idx="175">
                  <c:v>15</c:v>
                </c:pt>
                <c:pt idx="176">
                  <c:v>21</c:v>
                </c:pt>
                <c:pt idx="177">
                  <c:v>0</c:v>
                </c:pt>
                <c:pt idx="178">
                  <c:v>0</c:v>
                </c:pt>
                <c:pt idx="179">
                  <c:v>0</c:v>
                </c:pt>
                <c:pt idx="180">
                  <c:v>96</c:v>
                </c:pt>
                <c:pt idx="181">
                  <c:v>4</c:v>
                </c:pt>
                <c:pt idx="182">
                  <c:v>23</c:v>
                </c:pt>
                <c:pt idx="183">
                  <c:v>16</c:v>
                </c:pt>
                <c:pt idx="184">
                  <c:v>0</c:v>
                </c:pt>
                <c:pt idx="185">
                  <c:v>4</c:v>
                </c:pt>
                <c:pt idx="186">
                  <c:v>2</c:v>
                </c:pt>
                <c:pt idx="187">
                  <c:v>0</c:v>
                </c:pt>
                <c:pt idx="188">
                  <c:v>2</c:v>
                </c:pt>
                <c:pt idx="189">
                  <c:v>52</c:v>
                </c:pt>
                <c:pt idx="190">
                  <c:v>1</c:v>
                </c:pt>
                <c:pt idx="191">
                  <c:v>0</c:v>
                </c:pt>
                <c:pt idx="192">
                  <c:v>6</c:v>
                </c:pt>
                <c:pt idx="193">
                  <c:v>6</c:v>
                </c:pt>
                <c:pt idx="194">
                  <c:v>25</c:v>
                </c:pt>
                <c:pt idx="195">
                  <c:v>1</c:v>
                </c:pt>
                <c:pt idx="196">
                  <c:v>2</c:v>
                </c:pt>
                <c:pt idx="197">
                  <c:v>0</c:v>
                </c:pt>
                <c:pt idx="198">
                  <c:v>5</c:v>
                </c:pt>
                <c:pt idx="199">
                  <c:v>2</c:v>
                </c:pt>
                <c:pt idx="200">
                  <c:v>5</c:v>
                </c:pt>
                <c:pt idx="201">
                  <c:v>4</c:v>
                </c:pt>
                <c:pt idx="202">
                  <c:v>14</c:v>
                </c:pt>
                <c:pt idx="203">
                  <c:v>0</c:v>
                </c:pt>
                <c:pt idx="204">
                  <c:v>24</c:v>
                </c:pt>
                <c:pt idx="205">
                  <c:v>1</c:v>
                </c:pt>
                <c:pt idx="206">
                  <c:v>1</c:v>
                </c:pt>
                <c:pt idx="207">
                  <c:v>0</c:v>
                </c:pt>
                <c:pt idx="208">
                  <c:v>1</c:v>
                </c:pt>
                <c:pt idx="209">
                  <c:v>5</c:v>
                </c:pt>
                <c:pt idx="210">
                  <c:v>1</c:v>
                </c:pt>
                <c:pt idx="211">
                  <c:v>38</c:v>
                </c:pt>
                <c:pt idx="212">
                  <c:v>15</c:v>
                </c:pt>
                <c:pt idx="213">
                  <c:v>3</c:v>
                </c:pt>
                <c:pt idx="214">
                  <c:v>25</c:v>
                </c:pt>
                <c:pt idx="215">
                  <c:v>5</c:v>
                </c:pt>
                <c:pt idx="216">
                  <c:v>3</c:v>
                </c:pt>
              </c:numCache>
            </c:numRef>
          </c:yVal>
          <c:smooth val="0"/>
          <c:extLst>
            <c:ext xmlns:c16="http://schemas.microsoft.com/office/drawing/2014/chart" uri="{C3380CC4-5D6E-409C-BE32-E72D297353CC}">
              <c16:uniqueId val="{00000002-193C-DE4C-8391-B0A90FCC3CF8}"/>
            </c:ext>
          </c:extLst>
        </c:ser>
        <c:dLbls>
          <c:showLegendKey val="0"/>
          <c:showVal val="0"/>
          <c:showCatName val="0"/>
          <c:showSerName val="0"/>
          <c:showPercent val="0"/>
          <c:showBubbleSize val="0"/>
        </c:dLbls>
        <c:axId val="1595601152"/>
        <c:axId val="1595787280"/>
      </c:scatterChart>
      <c:valAx>
        <c:axId val="15956011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5787280"/>
        <c:crosses val="autoZero"/>
        <c:crossBetween val="midCat"/>
      </c:valAx>
      <c:valAx>
        <c:axId val="1595787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56011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Burn permits vs.</a:t>
            </a:r>
            <a:r>
              <a:rPr lang="en-US" baseline="0" dirty="0"/>
              <a:t> Number of Fires 2021 (All Census Tracts)</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1.5477974878371735E-2"/>
                  <c:y val="-2.6008747909234891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SJV_Procssed!$B$2:$B$1005</c:f>
              <c:numCache>
                <c:formatCode>General</c:formatCode>
                <c:ptCount val="1004"/>
                <c:pt idx="0">
                  <c:v>0</c:v>
                </c:pt>
                <c:pt idx="1">
                  <c:v>0</c:v>
                </c:pt>
                <c:pt idx="2">
                  <c:v>0</c:v>
                </c:pt>
                <c:pt idx="3">
                  <c:v>0</c:v>
                </c:pt>
                <c:pt idx="4">
                  <c:v>0</c:v>
                </c:pt>
                <c:pt idx="5">
                  <c:v>0</c:v>
                </c:pt>
                <c:pt idx="6">
                  <c:v>0</c:v>
                </c:pt>
                <c:pt idx="7">
                  <c:v>1</c:v>
                </c:pt>
                <c:pt idx="8">
                  <c:v>0</c:v>
                </c:pt>
                <c:pt idx="9">
                  <c:v>0</c:v>
                </c:pt>
                <c:pt idx="10">
                  <c:v>0</c:v>
                </c:pt>
                <c:pt idx="11">
                  <c:v>0</c:v>
                </c:pt>
                <c:pt idx="12">
                  <c:v>0</c:v>
                </c:pt>
                <c:pt idx="13">
                  <c:v>0</c:v>
                </c:pt>
                <c:pt idx="14">
                  <c:v>0</c:v>
                </c:pt>
                <c:pt idx="15">
                  <c:v>0</c:v>
                </c:pt>
                <c:pt idx="16">
                  <c:v>0</c:v>
                </c:pt>
                <c:pt idx="17">
                  <c:v>5</c:v>
                </c:pt>
                <c:pt idx="18">
                  <c:v>0</c:v>
                </c:pt>
                <c:pt idx="19">
                  <c:v>0</c:v>
                </c:pt>
                <c:pt idx="20">
                  <c:v>0</c:v>
                </c:pt>
                <c:pt idx="21">
                  <c:v>37</c:v>
                </c:pt>
                <c:pt idx="22">
                  <c:v>0</c:v>
                </c:pt>
                <c:pt idx="23">
                  <c:v>0</c:v>
                </c:pt>
                <c:pt idx="24">
                  <c:v>32</c:v>
                </c:pt>
                <c:pt idx="25">
                  <c:v>0</c:v>
                </c:pt>
                <c:pt idx="26">
                  <c:v>1</c:v>
                </c:pt>
                <c:pt idx="27">
                  <c:v>0</c:v>
                </c:pt>
                <c:pt idx="28">
                  <c:v>1</c:v>
                </c:pt>
                <c:pt idx="29">
                  <c:v>0</c:v>
                </c:pt>
                <c:pt idx="30">
                  <c:v>0</c:v>
                </c:pt>
                <c:pt idx="31">
                  <c:v>0</c:v>
                </c:pt>
                <c:pt idx="32">
                  <c:v>0</c:v>
                </c:pt>
                <c:pt idx="33">
                  <c:v>0</c:v>
                </c:pt>
                <c:pt idx="34">
                  <c:v>0</c:v>
                </c:pt>
                <c:pt idx="35">
                  <c:v>0</c:v>
                </c:pt>
                <c:pt idx="36">
                  <c:v>0</c:v>
                </c:pt>
                <c:pt idx="37">
                  <c:v>0</c:v>
                </c:pt>
                <c:pt idx="38">
                  <c:v>0</c:v>
                </c:pt>
                <c:pt idx="39">
                  <c:v>0</c:v>
                </c:pt>
                <c:pt idx="40">
                  <c:v>111</c:v>
                </c:pt>
                <c:pt idx="41">
                  <c:v>0</c:v>
                </c:pt>
                <c:pt idx="42">
                  <c:v>0</c:v>
                </c:pt>
                <c:pt idx="43">
                  <c:v>1</c:v>
                </c:pt>
                <c:pt idx="44">
                  <c:v>0</c:v>
                </c:pt>
                <c:pt idx="45">
                  <c:v>0</c:v>
                </c:pt>
                <c:pt idx="46">
                  <c:v>0</c:v>
                </c:pt>
                <c:pt idx="47">
                  <c:v>0</c:v>
                </c:pt>
                <c:pt idx="48">
                  <c:v>0</c:v>
                </c:pt>
                <c:pt idx="49">
                  <c:v>0</c:v>
                </c:pt>
                <c:pt idx="50">
                  <c:v>0</c:v>
                </c:pt>
                <c:pt idx="51">
                  <c:v>0</c:v>
                </c:pt>
                <c:pt idx="52">
                  <c:v>0</c:v>
                </c:pt>
                <c:pt idx="53">
                  <c:v>1</c:v>
                </c:pt>
                <c:pt idx="54">
                  <c:v>0</c:v>
                </c:pt>
                <c:pt idx="55">
                  <c:v>0</c:v>
                </c:pt>
                <c:pt idx="56">
                  <c:v>0</c:v>
                </c:pt>
                <c:pt idx="57">
                  <c:v>0</c:v>
                </c:pt>
                <c:pt idx="58">
                  <c:v>0</c:v>
                </c:pt>
                <c:pt idx="59">
                  <c:v>0</c:v>
                </c:pt>
                <c:pt idx="60">
                  <c:v>209</c:v>
                </c:pt>
                <c:pt idx="61">
                  <c:v>0</c:v>
                </c:pt>
                <c:pt idx="62">
                  <c:v>0</c:v>
                </c:pt>
                <c:pt idx="63">
                  <c:v>3</c:v>
                </c:pt>
                <c:pt idx="64">
                  <c:v>0</c:v>
                </c:pt>
                <c:pt idx="65">
                  <c:v>0</c:v>
                </c:pt>
                <c:pt idx="66">
                  <c:v>0</c:v>
                </c:pt>
                <c:pt idx="67">
                  <c:v>129</c:v>
                </c:pt>
                <c:pt idx="68">
                  <c:v>0</c:v>
                </c:pt>
                <c:pt idx="69">
                  <c:v>0</c:v>
                </c:pt>
                <c:pt idx="70">
                  <c:v>0</c:v>
                </c:pt>
                <c:pt idx="71">
                  <c:v>0</c:v>
                </c:pt>
                <c:pt idx="72">
                  <c:v>0</c:v>
                </c:pt>
                <c:pt idx="73">
                  <c:v>0</c:v>
                </c:pt>
                <c:pt idx="74">
                  <c:v>2</c:v>
                </c:pt>
                <c:pt idx="75">
                  <c:v>0</c:v>
                </c:pt>
                <c:pt idx="76">
                  <c:v>0</c:v>
                </c:pt>
                <c:pt idx="77">
                  <c:v>0</c:v>
                </c:pt>
                <c:pt idx="78">
                  <c:v>0</c:v>
                </c:pt>
                <c:pt idx="79">
                  <c:v>0</c:v>
                </c:pt>
                <c:pt idx="80">
                  <c:v>0</c:v>
                </c:pt>
                <c:pt idx="81">
                  <c:v>0</c:v>
                </c:pt>
                <c:pt idx="82">
                  <c:v>107</c:v>
                </c:pt>
                <c:pt idx="83">
                  <c:v>0</c:v>
                </c:pt>
                <c:pt idx="84">
                  <c:v>10</c:v>
                </c:pt>
                <c:pt idx="85">
                  <c:v>0</c:v>
                </c:pt>
                <c:pt idx="86">
                  <c:v>0</c:v>
                </c:pt>
                <c:pt idx="87">
                  <c:v>0</c:v>
                </c:pt>
                <c:pt idx="88">
                  <c:v>0</c:v>
                </c:pt>
                <c:pt idx="89">
                  <c:v>0</c:v>
                </c:pt>
                <c:pt idx="90">
                  <c:v>0</c:v>
                </c:pt>
                <c:pt idx="91">
                  <c:v>0</c:v>
                </c:pt>
                <c:pt idx="92">
                  <c:v>0</c:v>
                </c:pt>
                <c:pt idx="93">
                  <c:v>4</c:v>
                </c:pt>
                <c:pt idx="94">
                  <c:v>0</c:v>
                </c:pt>
                <c:pt idx="95">
                  <c:v>1</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19</c:v>
                </c:pt>
                <c:pt idx="113">
                  <c:v>0</c:v>
                </c:pt>
                <c:pt idx="114">
                  <c:v>12</c:v>
                </c:pt>
                <c:pt idx="115">
                  <c:v>0</c:v>
                </c:pt>
                <c:pt idx="116">
                  <c:v>0</c:v>
                </c:pt>
                <c:pt idx="117">
                  <c:v>0</c:v>
                </c:pt>
                <c:pt idx="118">
                  <c:v>9</c:v>
                </c:pt>
                <c:pt idx="119">
                  <c:v>0</c:v>
                </c:pt>
                <c:pt idx="120">
                  <c:v>0</c:v>
                </c:pt>
                <c:pt idx="121">
                  <c:v>0</c:v>
                </c:pt>
                <c:pt idx="122">
                  <c:v>1</c:v>
                </c:pt>
                <c:pt idx="123">
                  <c:v>0</c:v>
                </c:pt>
                <c:pt idx="124">
                  <c:v>0</c:v>
                </c:pt>
                <c:pt idx="125">
                  <c:v>0</c:v>
                </c:pt>
                <c:pt idx="126">
                  <c:v>1</c:v>
                </c:pt>
                <c:pt idx="127">
                  <c:v>127</c:v>
                </c:pt>
                <c:pt idx="128">
                  <c:v>0</c:v>
                </c:pt>
                <c:pt idx="129">
                  <c:v>0</c:v>
                </c:pt>
                <c:pt idx="130">
                  <c:v>0</c:v>
                </c:pt>
                <c:pt idx="131">
                  <c:v>1</c:v>
                </c:pt>
                <c:pt idx="132">
                  <c:v>0</c:v>
                </c:pt>
                <c:pt idx="133">
                  <c:v>0</c:v>
                </c:pt>
                <c:pt idx="134">
                  <c:v>0</c:v>
                </c:pt>
                <c:pt idx="135">
                  <c:v>22</c:v>
                </c:pt>
                <c:pt idx="136">
                  <c:v>0</c:v>
                </c:pt>
                <c:pt idx="137">
                  <c:v>0</c:v>
                </c:pt>
                <c:pt idx="138">
                  <c:v>11</c:v>
                </c:pt>
                <c:pt idx="139">
                  <c:v>0</c:v>
                </c:pt>
                <c:pt idx="140">
                  <c:v>0</c:v>
                </c:pt>
                <c:pt idx="141">
                  <c:v>0</c:v>
                </c:pt>
                <c:pt idx="142">
                  <c:v>0</c:v>
                </c:pt>
                <c:pt idx="143">
                  <c:v>3</c:v>
                </c:pt>
                <c:pt idx="144">
                  <c:v>0</c:v>
                </c:pt>
                <c:pt idx="145">
                  <c:v>0</c:v>
                </c:pt>
                <c:pt idx="146">
                  <c:v>0</c:v>
                </c:pt>
                <c:pt idx="147">
                  <c:v>0</c:v>
                </c:pt>
                <c:pt idx="148">
                  <c:v>81</c:v>
                </c:pt>
                <c:pt idx="149">
                  <c:v>0</c:v>
                </c:pt>
                <c:pt idx="150">
                  <c:v>24</c:v>
                </c:pt>
                <c:pt idx="151">
                  <c:v>0</c:v>
                </c:pt>
                <c:pt idx="152">
                  <c:v>0</c:v>
                </c:pt>
                <c:pt idx="153">
                  <c:v>0</c:v>
                </c:pt>
                <c:pt idx="154">
                  <c:v>2</c:v>
                </c:pt>
                <c:pt idx="155">
                  <c:v>0</c:v>
                </c:pt>
                <c:pt idx="156">
                  <c:v>1</c:v>
                </c:pt>
                <c:pt idx="157">
                  <c:v>0</c:v>
                </c:pt>
                <c:pt idx="158">
                  <c:v>0</c:v>
                </c:pt>
                <c:pt idx="159">
                  <c:v>0</c:v>
                </c:pt>
                <c:pt idx="160">
                  <c:v>9</c:v>
                </c:pt>
                <c:pt idx="161">
                  <c:v>0</c:v>
                </c:pt>
                <c:pt idx="162">
                  <c:v>0</c:v>
                </c:pt>
                <c:pt idx="163">
                  <c:v>0</c:v>
                </c:pt>
                <c:pt idx="164">
                  <c:v>82</c:v>
                </c:pt>
                <c:pt idx="165">
                  <c:v>557</c:v>
                </c:pt>
                <c:pt idx="166">
                  <c:v>0</c:v>
                </c:pt>
                <c:pt idx="167">
                  <c:v>0</c:v>
                </c:pt>
                <c:pt idx="168">
                  <c:v>0</c:v>
                </c:pt>
                <c:pt idx="169">
                  <c:v>0</c:v>
                </c:pt>
                <c:pt idx="170">
                  <c:v>0</c:v>
                </c:pt>
                <c:pt idx="171">
                  <c:v>0</c:v>
                </c:pt>
                <c:pt idx="172">
                  <c:v>0</c:v>
                </c:pt>
                <c:pt idx="173">
                  <c:v>0</c:v>
                </c:pt>
                <c:pt idx="174">
                  <c:v>0</c:v>
                </c:pt>
                <c:pt idx="175">
                  <c:v>3</c:v>
                </c:pt>
                <c:pt idx="176">
                  <c:v>3</c:v>
                </c:pt>
                <c:pt idx="177">
                  <c:v>202</c:v>
                </c:pt>
                <c:pt idx="178">
                  <c:v>0</c:v>
                </c:pt>
                <c:pt idx="179">
                  <c:v>0</c:v>
                </c:pt>
                <c:pt idx="180">
                  <c:v>0</c:v>
                </c:pt>
                <c:pt idx="181">
                  <c:v>0</c:v>
                </c:pt>
                <c:pt idx="182">
                  <c:v>0</c:v>
                </c:pt>
                <c:pt idx="183">
                  <c:v>0</c:v>
                </c:pt>
                <c:pt idx="184">
                  <c:v>0</c:v>
                </c:pt>
                <c:pt idx="185">
                  <c:v>0</c:v>
                </c:pt>
                <c:pt idx="186">
                  <c:v>0</c:v>
                </c:pt>
                <c:pt idx="187">
                  <c:v>0</c:v>
                </c:pt>
                <c:pt idx="188">
                  <c:v>0</c:v>
                </c:pt>
                <c:pt idx="189">
                  <c:v>3</c:v>
                </c:pt>
                <c:pt idx="190">
                  <c:v>0</c:v>
                </c:pt>
                <c:pt idx="191">
                  <c:v>0</c:v>
                </c:pt>
                <c:pt idx="192">
                  <c:v>0</c:v>
                </c:pt>
                <c:pt idx="193">
                  <c:v>6</c:v>
                </c:pt>
                <c:pt idx="194">
                  <c:v>0</c:v>
                </c:pt>
                <c:pt idx="195">
                  <c:v>0</c:v>
                </c:pt>
                <c:pt idx="196">
                  <c:v>0</c:v>
                </c:pt>
                <c:pt idx="197">
                  <c:v>0</c:v>
                </c:pt>
                <c:pt idx="198">
                  <c:v>2</c:v>
                </c:pt>
                <c:pt idx="199">
                  <c:v>0</c:v>
                </c:pt>
                <c:pt idx="200">
                  <c:v>0</c:v>
                </c:pt>
                <c:pt idx="201">
                  <c:v>0</c:v>
                </c:pt>
                <c:pt idx="202">
                  <c:v>0</c:v>
                </c:pt>
                <c:pt idx="203">
                  <c:v>0</c:v>
                </c:pt>
                <c:pt idx="204">
                  <c:v>0</c:v>
                </c:pt>
                <c:pt idx="205">
                  <c:v>0</c:v>
                </c:pt>
                <c:pt idx="206">
                  <c:v>0</c:v>
                </c:pt>
                <c:pt idx="207">
                  <c:v>0</c:v>
                </c:pt>
                <c:pt idx="208">
                  <c:v>3</c:v>
                </c:pt>
                <c:pt idx="209">
                  <c:v>1</c:v>
                </c:pt>
                <c:pt idx="210">
                  <c:v>0</c:v>
                </c:pt>
                <c:pt idx="211">
                  <c:v>0</c:v>
                </c:pt>
                <c:pt idx="212">
                  <c:v>1</c:v>
                </c:pt>
                <c:pt idx="213">
                  <c:v>0</c:v>
                </c:pt>
                <c:pt idx="214">
                  <c:v>10</c:v>
                </c:pt>
                <c:pt idx="215">
                  <c:v>0</c:v>
                </c:pt>
                <c:pt idx="216">
                  <c:v>0</c:v>
                </c:pt>
                <c:pt idx="217">
                  <c:v>0</c:v>
                </c:pt>
                <c:pt idx="218">
                  <c:v>0</c:v>
                </c:pt>
                <c:pt idx="219">
                  <c:v>0</c:v>
                </c:pt>
                <c:pt idx="220">
                  <c:v>0</c:v>
                </c:pt>
                <c:pt idx="221">
                  <c:v>0</c:v>
                </c:pt>
                <c:pt idx="222">
                  <c:v>21</c:v>
                </c:pt>
                <c:pt idx="223">
                  <c:v>0</c:v>
                </c:pt>
                <c:pt idx="224">
                  <c:v>213</c:v>
                </c:pt>
                <c:pt idx="225">
                  <c:v>11</c:v>
                </c:pt>
                <c:pt idx="226">
                  <c:v>1</c:v>
                </c:pt>
                <c:pt idx="227">
                  <c:v>0</c:v>
                </c:pt>
                <c:pt idx="228">
                  <c:v>0</c:v>
                </c:pt>
                <c:pt idx="229">
                  <c:v>0</c:v>
                </c:pt>
                <c:pt idx="230">
                  <c:v>3</c:v>
                </c:pt>
                <c:pt idx="231">
                  <c:v>0</c:v>
                </c:pt>
                <c:pt idx="232">
                  <c:v>0</c:v>
                </c:pt>
                <c:pt idx="233">
                  <c:v>1</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1</c:v>
                </c:pt>
                <c:pt idx="248">
                  <c:v>0</c:v>
                </c:pt>
                <c:pt idx="249">
                  <c:v>0</c:v>
                </c:pt>
                <c:pt idx="250">
                  <c:v>0</c:v>
                </c:pt>
                <c:pt idx="251">
                  <c:v>0</c:v>
                </c:pt>
                <c:pt idx="252">
                  <c:v>0</c:v>
                </c:pt>
                <c:pt idx="253">
                  <c:v>0</c:v>
                </c:pt>
                <c:pt idx="254">
                  <c:v>0</c:v>
                </c:pt>
                <c:pt idx="255">
                  <c:v>0</c:v>
                </c:pt>
                <c:pt idx="256">
                  <c:v>1</c:v>
                </c:pt>
                <c:pt idx="257">
                  <c:v>0</c:v>
                </c:pt>
                <c:pt idx="258">
                  <c:v>0</c:v>
                </c:pt>
                <c:pt idx="259">
                  <c:v>0</c:v>
                </c:pt>
                <c:pt idx="260">
                  <c:v>9</c:v>
                </c:pt>
                <c:pt idx="261">
                  <c:v>0</c:v>
                </c:pt>
                <c:pt idx="262">
                  <c:v>0</c:v>
                </c:pt>
                <c:pt idx="263">
                  <c:v>2</c:v>
                </c:pt>
                <c:pt idx="264">
                  <c:v>2</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2</c:v>
                </c:pt>
                <c:pt idx="284">
                  <c:v>0</c:v>
                </c:pt>
                <c:pt idx="285">
                  <c:v>0</c:v>
                </c:pt>
                <c:pt idx="286">
                  <c:v>0</c:v>
                </c:pt>
                <c:pt idx="287">
                  <c:v>0</c:v>
                </c:pt>
                <c:pt idx="288">
                  <c:v>0</c:v>
                </c:pt>
                <c:pt idx="289">
                  <c:v>0</c:v>
                </c:pt>
                <c:pt idx="290">
                  <c:v>3</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121</c:v>
                </c:pt>
                <c:pt idx="305">
                  <c:v>0</c:v>
                </c:pt>
                <c:pt idx="306">
                  <c:v>0</c:v>
                </c:pt>
                <c:pt idx="307">
                  <c:v>0</c:v>
                </c:pt>
                <c:pt idx="308">
                  <c:v>0</c:v>
                </c:pt>
                <c:pt idx="309">
                  <c:v>0</c:v>
                </c:pt>
                <c:pt idx="310">
                  <c:v>0</c:v>
                </c:pt>
                <c:pt idx="311">
                  <c:v>121</c:v>
                </c:pt>
                <c:pt idx="312">
                  <c:v>108</c:v>
                </c:pt>
                <c:pt idx="313">
                  <c:v>93</c:v>
                </c:pt>
                <c:pt idx="314">
                  <c:v>272</c:v>
                </c:pt>
                <c:pt idx="315">
                  <c:v>0</c:v>
                </c:pt>
                <c:pt idx="316">
                  <c:v>0</c:v>
                </c:pt>
                <c:pt idx="317">
                  <c:v>0</c:v>
                </c:pt>
                <c:pt idx="318">
                  <c:v>128</c:v>
                </c:pt>
                <c:pt idx="319">
                  <c:v>279</c:v>
                </c:pt>
                <c:pt idx="320">
                  <c:v>0</c:v>
                </c:pt>
                <c:pt idx="321">
                  <c:v>0</c:v>
                </c:pt>
                <c:pt idx="322">
                  <c:v>0</c:v>
                </c:pt>
                <c:pt idx="323">
                  <c:v>0</c:v>
                </c:pt>
                <c:pt idx="324">
                  <c:v>5</c:v>
                </c:pt>
                <c:pt idx="325">
                  <c:v>0</c:v>
                </c:pt>
                <c:pt idx="326">
                  <c:v>9</c:v>
                </c:pt>
                <c:pt idx="327">
                  <c:v>0</c:v>
                </c:pt>
                <c:pt idx="328">
                  <c:v>4</c:v>
                </c:pt>
                <c:pt idx="329">
                  <c:v>0</c:v>
                </c:pt>
                <c:pt idx="330">
                  <c:v>11</c:v>
                </c:pt>
                <c:pt idx="331">
                  <c:v>0</c:v>
                </c:pt>
                <c:pt idx="332">
                  <c:v>0</c:v>
                </c:pt>
                <c:pt idx="333">
                  <c:v>0</c:v>
                </c:pt>
                <c:pt idx="334">
                  <c:v>0</c:v>
                </c:pt>
                <c:pt idx="335">
                  <c:v>14</c:v>
                </c:pt>
                <c:pt idx="336">
                  <c:v>88</c:v>
                </c:pt>
                <c:pt idx="337">
                  <c:v>10</c:v>
                </c:pt>
                <c:pt idx="338">
                  <c:v>0</c:v>
                </c:pt>
                <c:pt idx="339">
                  <c:v>0</c:v>
                </c:pt>
                <c:pt idx="340">
                  <c:v>0</c:v>
                </c:pt>
                <c:pt idx="341">
                  <c:v>9</c:v>
                </c:pt>
                <c:pt idx="342">
                  <c:v>21</c:v>
                </c:pt>
                <c:pt idx="343">
                  <c:v>0</c:v>
                </c:pt>
                <c:pt idx="344">
                  <c:v>7</c:v>
                </c:pt>
                <c:pt idx="345">
                  <c:v>6</c:v>
                </c:pt>
                <c:pt idx="346">
                  <c:v>22</c:v>
                </c:pt>
                <c:pt idx="347">
                  <c:v>1</c:v>
                </c:pt>
                <c:pt idx="348">
                  <c:v>0</c:v>
                </c:pt>
                <c:pt idx="349">
                  <c:v>2</c:v>
                </c:pt>
                <c:pt idx="350">
                  <c:v>0</c:v>
                </c:pt>
                <c:pt idx="351">
                  <c:v>0</c:v>
                </c:pt>
                <c:pt idx="352">
                  <c:v>61</c:v>
                </c:pt>
                <c:pt idx="353">
                  <c:v>0</c:v>
                </c:pt>
                <c:pt idx="354">
                  <c:v>123</c:v>
                </c:pt>
                <c:pt idx="355">
                  <c:v>244</c:v>
                </c:pt>
                <c:pt idx="356">
                  <c:v>20</c:v>
                </c:pt>
                <c:pt idx="357">
                  <c:v>0</c:v>
                </c:pt>
                <c:pt idx="358">
                  <c:v>0</c:v>
                </c:pt>
                <c:pt idx="359">
                  <c:v>221</c:v>
                </c:pt>
                <c:pt idx="360">
                  <c:v>0</c:v>
                </c:pt>
                <c:pt idx="361">
                  <c:v>0</c:v>
                </c:pt>
                <c:pt idx="362">
                  <c:v>0</c:v>
                </c:pt>
                <c:pt idx="363">
                  <c:v>0</c:v>
                </c:pt>
                <c:pt idx="364">
                  <c:v>0</c:v>
                </c:pt>
                <c:pt idx="365">
                  <c:v>9</c:v>
                </c:pt>
                <c:pt idx="366">
                  <c:v>42</c:v>
                </c:pt>
                <c:pt idx="367">
                  <c:v>95</c:v>
                </c:pt>
                <c:pt idx="368">
                  <c:v>8</c:v>
                </c:pt>
                <c:pt idx="369">
                  <c:v>76</c:v>
                </c:pt>
                <c:pt idx="370">
                  <c:v>6</c:v>
                </c:pt>
                <c:pt idx="371">
                  <c:v>1</c:v>
                </c:pt>
                <c:pt idx="372">
                  <c:v>7</c:v>
                </c:pt>
                <c:pt idx="373">
                  <c:v>1</c:v>
                </c:pt>
                <c:pt idx="374">
                  <c:v>0</c:v>
                </c:pt>
                <c:pt idx="375">
                  <c:v>14</c:v>
                </c:pt>
                <c:pt idx="376">
                  <c:v>18</c:v>
                </c:pt>
                <c:pt idx="377">
                  <c:v>0</c:v>
                </c:pt>
                <c:pt idx="378">
                  <c:v>0</c:v>
                </c:pt>
                <c:pt idx="379">
                  <c:v>0</c:v>
                </c:pt>
                <c:pt idx="380">
                  <c:v>0</c:v>
                </c:pt>
                <c:pt idx="381">
                  <c:v>0</c:v>
                </c:pt>
                <c:pt idx="382">
                  <c:v>0</c:v>
                </c:pt>
                <c:pt idx="383">
                  <c:v>0</c:v>
                </c:pt>
                <c:pt idx="384">
                  <c:v>53</c:v>
                </c:pt>
                <c:pt idx="385">
                  <c:v>3</c:v>
                </c:pt>
                <c:pt idx="386">
                  <c:v>20</c:v>
                </c:pt>
                <c:pt idx="387">
                  <c:v>91</c:v>
                </c:pt>
                <c:pt idx="388">
                  <c:v>17</c:v>
                </c:pt>
                <c:pt idx="389">
                  <c:v>3</c:v>
                </c:pt>
                <c:pt idx="390">
                  <c:v>0</c:v>
                </c:pt>
                <c:pt idx="391">
                  <c:v>3</c:v>
                </c:pt>
                <c:pt idx="392">
                  <c:v>64</c:v>
                </c:pt>
                <c:pt idx="393">
                  <c:v>66</c:v>
                </c:pt>
                <c:pt idx="394">
                  <c:v>6</c:v>
                </c:pt>
                <c:pt idx="395">
                  <c:v>34</c:v>
                </c:pt>
                <c:pt idx="396">
                  <c:v>0</c:v>
                </c:pt>
                <c:pt idx="397">
                  <c:v>0</c:v>
                </c:pt>
                <c:pt idx="398">
                  <c:v>7</c:v>
                </c:pt>
                <c:pt idx="399">
                  <c:v>12</c:v>
                </c:pt>
                <c:pt idx="400">
                  <c:v>16</c:v>
                </c:pt>
                <c:pt idx="401">
                  <c:v>0</c:v>
                </c:pt>
                <c:pt idx="402">
                  <c:v>6</c:v>
                </c:pt>
                <c:pt idx="403">
                  <c:v>4</c:v>
                </c:pt>
                <c:pt idx="404">
                  <c:v>0</c:v>
                </c:pt>
                <c:pt idx="405">
                  <c:v>32</c:v>
                </c:pt>
                <c:pt idx="406">
                  <c:v>40</c:v>
                </c:pt>
                <c:pt idx="407">
                  <c:v>0</c:v>
                </c:pt>
                <c:pt idx="408">
                  <c:v>0</c:v>
                </c:pt>
                <c:pt idx="409">
                  <c:v>0</c:v>
                </c:pt>
                <c:pt idx="410">
                  <c:v>2</c:v>
                </c:pt>
                <c:pt idx="411">
                  <c:v>0</c:v>
                </c:pt>
                <c:pt idx="412">
                  <c:v>0</c:v>
                </c:pt>
                <c:pt idx="413">
                  <c:v>0</c:v>
                </c:pt>
                <c:pt idx="414">
                  <c:v>168</c:v>
                </c:pt>
                <c:pt idx="415">
                  <c:v>192</c:v>
                </c:pt>
                <c:pt idx="416">
                  <c:v>179</c:v>
                </c:pt>
                <c:pt idx="417">
                  <c:v>0</c:v>
                </c:pt>
                <c:pt idx="418">
                  <c:v>101</c:v>
                </c:pt>
                <c:pt idx="419">
                  <c:v>0</c:v>
                </c:pt>
                <c:pt idx="420">
                  <c:v>0</c:v>
                </c:pt>
                <c:pt idx="421">
                  <c:v>0</c:v>
                </c:pt>
                <c:pt idx="422">
                  <c:v>0</c:v>
                </c:pt>
                <c:pt idx="423">
                  <c:v>193</c:v>
                </c:pt>
                <c:pt idx="424">
                  <c:v>0</c:v>
                </c:pt>
                <c:pt idx="425">
                  <c:v>0</c:v>
                </c:pt>
                <c:pt idx="426">
                  <c:v>96</c:v>
                </c:pt>
                <c:pt idx="427">
                  <c:v>0</c:v>
                </c:pt>
                <c:pt idx="428">
                  <c:v>278</c:v>
                </c:pt>
                <c:pt idx="429">
                  <c:v>0</c:v>
                </c:pt>
                <c:pt idx="430">
                  <c:v>1</c:v>
                </c:pt>
                <c:pt idx="431">
                  <c:v>16</c:v>
                </c:pt>
                <c:pt idx="432">
                  <c:v>47</c:v>
                </c:pt>
                <c:pt idx="433">
                  <c:v>0</c:v>
                </c:pt>
                <c:pt idx="434">
                  <c:v>0</c:v>
                </c:pt>
                <c:pt idx="435">
                  <c:v>12</c:v>
                </c:pt>
                <c:pt idx="436">
                  <c:v>0</c:v>
                </c:pt>
                <c:pt idx="437">
                  <c:v>0</c:v>
                </c:pt>
                <c:pt idx="438">
                  <c:v>4</c:v>
                </c:pt>
                <c:pt idx="439">
                  <c:v>2</c:v>
                </c:pt>
                <c:pt idx="440">
                  <c:v>0</c:v>
                </c:pt>
                <c:pt idx="441">
                  <c:v>0</c:v>
                </c:pt>
                <c:pt idx="442">
                  <c:v>0</c:v>
                </c:pt>
                <c:pt idx="443">
                  <c:v>3</c:v>
                </c:pt>
                <c:pt idx="444">
                  <c:v>2</c:v>
                </c:pt>
                <c:pt idx="445">
                  <c:v>0</c:v>
                </c:pt>
                <c:pt idx="446">
                  <c:v>0</c:v>
                </c:pt>
                <c:pt idx="447">
                  <c:v>47</c:v>
                </c:pt>
                <c:pt idx="448">
                  <c:v>28</c:v>
                </c:pt>
                <c:pt idx="449">
                  <c:v>0</c:v>
                </c:pt>
                <c:pt idx="450">
                  <c:v>12</c:v>
                </c:pt>
                <c:pt idx="451">
                  <c:v>0</c:v>
                </c:pt>
                <c:pt idx="452">
                  <c:v>0</c:v>
                </c:pt>
                <c:pt idx="453">
                  <c:v>1</c:v>
                </c:pt>
                <c:pt idx="454">
                  <c:v>0</c:v>
                </c:pt>
                <c:pt idx="455">
                  <c:v>0</c:v>
                </c:pt>
                <c:pt idx="456">
                  <c:v>3</c:v>
                </c:pt>
                <c:pt idx="457">
                  <c:v>0</c:v>
                </c:pt>
                <c:pt idx="458">
                  <c:v>11</c:v>
                </c:pt>
                <c:pt idx="459">
                  <c:v>200</c:v>
                </c:pt>
                <c:pt idx="460">
                  <c:v>3</c:v>
                </c:pt>
                <c:pt idx="461">
                  <c:v>0</c:v>
                </c:pt>
                <c:pt idx="462">
                  <c:v>0</c:v>
                </c:pt>
                <c:pt idx="463">
                  <c:v>0</c:v>
                </c:pt>
                <c:pt idx="464">
                  <c:v>0</c:v>
                </c:pt>
                <c:pt idx="465">
                  <c:v>1</c:v>
                </c:pt>
                <c:pt idx="466">
                  <c:v>1</c:v>
                </c:pt>
                <c:pt idx="467">
                  <c:v>0</c:v>
                </c:pt>
                <c:pt idx="468">
                  <c:v>0</c:v>
                </c:pt>
                <c:pt idx="469">
                  <c:v>0</c:v>
                </c:pt>
                <c:pt idx="470">
                  <c:v>0</c:v>
                </c:pt>
                <c:pt idx="471">
                  <c:v>0</c:v>
                </c:pt>
                <c:pt idx="472">
                  <c:v>0</c:v>
                </c:pt>
                <c:pt idx="473">
                  <c:v>0</c:v>
                </c:pt>
                <c:pt idx="474">
                  <c:v>186</c:v>
                </c:pt>
                <c:pt idx="475">
                  <c:v>0</c:v>
                </c:pt>
                <c:pt idx="476">
                  <c:v>0</c:v>
                </c:pt>
                <c:pt idx="477">
                  <c:v>66</c:v>
                </c:pt>
                <c:pt idx="478">
                  <c:v>0</c:v>
                </c:pt>
                <c:pt idx="479">
                  <c:v>0</c:v>
                </c:pt>
                <c:pt idx="480">
                  <c:v>0</c:v>
                </c:pt>
                <c:pt idx="481">
                  <c:v>2</c:v>
                </c:pt>
                <c:pt idx="482">
                  <c:v>14</c:v>
                </c:pt>
                <c:pt idx="483">
                  <c:v>0</c:v>
                </c:pt>
                <c:pt idx="484">
                  <c:v>6</c:v>
                </c:pt>
                <c:pt idx="485">
                  <c:v>0</c:v>
                </c:pt>
                <c:pt idx="486">
                  <c:v>32</c:v>
                </c:pt>
                <c:pt idx="487">
                  <c:v>10</c:v>
                </c:pt>
                <c:pt idx="488">
                  <c:v>0</c:v>
                </c:pt>
                <c:pt idx="489">
                  <c:v>22</c:v>
                </c:pt>
                <c:pt idx="490">
                  <c:v>0</c:v>
                </c:pt>
                <c:pt idx="491">
                  <c:v>0</c:v>
                </c:pt>
                <c:pt idx="492">
                  <c:v>0</c:v>
                </c:pt>
                <c:pt idx="493">
                  <c:v>0</c:v>
                </c:pt>
                <c:pt idx="494">
                  <c:v>0</c:v>
                </c:pt>
                <c:pt idx="495">
                  <c:v>5</c:v>
                </c:pt>
                <c:pt idx="496">
                  <c:v>0</c:v>
                </c:pt>
                <c:pt idx="497">
                  <c:v>0</c:v>
                </c:pt>
                <c:pt idx="498">
                  <c:v>0</c:v>
                </c:pt>
                <c:pt idx="499">
                  <c:v>0</c:v>
                </c:pt>
                <c:pt idx="500">
                  <c:v>0</c:v>
                </c:pt>
                <c:pt idx="501">
                  <c:v>0</c:v>
                </c:pt>
                <c:pt idx="502">
                  <c:v>6</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46</c:v>
                </c:pt>
                <c:pt idx="518">
                  <c:v>0</c:v>
                </c:pt>
                <c:pt idx="519">
                  <c:v>3</c:v>
                </c:pt>
                <c:pt idx="520">
                  <c:v>98</c:v>
                </c:pt>
                <c:pt idx="521">
                  <c:v>0</c:v>
                </c:pt>
                <c:pt idx="522">
                  <c:v>0</c:v>
                </c:pt>
                <c:pt idx="523">
                  <c:v>0</c:v>
                </c:pt>
                <c:pt idx="524">
                  <c:v>0</c:v>
                </c:pt>
                <c:pt idx="525">
                  <c:v>0</c:v>
                </c:pt>
                <c:pt idx="526">
                  <c:v>27</c:v>
                </c:pt>
                <c:pt idx="527">
                  <c:v>0</c:v>
                </c:pt>
                <c:pt idx="528">
                  <c:v>37</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1</c:v>
                </c:pt>
                <c:pt idx="550">
                  <c:v>0</c:v>
                </c:pt>
                <c:pt idx="551">
                  <c:v>6</c:v>
                </c:pt>
                <c:pt idx="552">
                  <c:v>0</c:v>
                </c:pt>
                <c:pt idx="553">
                  <c:v>77</c:v>
                </c:pt>
                <c:pt idx="554">
                  <c:v>1</c:v>
                </c:pt>
                <c:pt idx="555">
                  <c:v>0</c:v>
                </c:pt>
                <c:pt idx="556">
                  <c:v>2</c:v>
                </c:pt>
                <c:pt idx="557">
                  <c:v>0</c:v>
                </c:pt>
                <c:pt idx="558">
                  <c:v>132</c:v>
                </c:pt>
                <c:pt idx="559">
                  <c:v>0</c:v>
                </c:pt>
                <c:pt idx="560">
                  <c:v>37</c:v>
                </c:pt>
                <c:pt idx="561">
                  <c:v>7</c:v>
                </c:pt>
                <c:pt idx="562">
                  <c:v>3</c:v>
                </c:pt>
                <c:pt idx="563">
                  <c:v>16</c:v>
                </c:pt>
                <c:pt idx="564">
                  <c:v>5</c:v>
                </c:pt>
                <c:pt idx="565">
                  <c:v>26</c:v>
                </c:pt>
                <c:pt idx="566">
                  <c:v>0</c:v>
                </c:pt>
                <c:pt idx="567">
                  <c:v>0</c:v>
                </c:pt>
                <c:pt idx="568">
                  <c:v>2</c:v>
                </c:pt>
                <c:pt idx="569">
                  <c:v>50</c:v>
                </c:pt>
                <c:pt idx="570">
                  <c:v>0</c:v>
                </c:pt>
                <c:pt idx="571">
                  <c:v>65</c:v>
                </c:pt>
                <c:pt idx="572">
                  <c:v>0</c:v>
                </c:pt>
                <c:pt idx="573">
                  <c:v>2</c:v>
                </c:pt>
                <c:pt idx="574">
                  <c:v>0</c:v>
                </c:pt>
                <c:pt idx="575">
                  <c:v>4</c:v>
                </c:pt>
                <c:pt idx="576">
                  <c:v>0</c:v>
                </c:pt>
                <c:pt idx="577">
                  <c:v>35</c:v>
                </c:pt>
                <c:pt idx="578">
                  <c:v>0</c:v>
                </c:pt>
                <c:pt idx="579">
                  <c:v>0</c:v>
                </c:pt>
                <c:pt idx="580">
                  <c:v>0</c:v>
                </c:pt>
                <c:pt idx="581">
                  <c:v>0</c:v>
                </c:pt>
                <c:pt idx="582">
                  <c:v>1</c:v>
                </c:pt>
                <c:pt idx="583">
                  <c:v>1</c:v>
                </c:pt>
                <c:pt idx="584">
                  <c:v>28</c:v>
                </c:pt>
                <c:pt idx="585">
                  <c:v>148</c:v>
                </c:pt>
                <c:pt idx="586">
                  <c:v>1</c:v>
                </c:pt>
                <c:pt idx="587">
                  <c:v>40</c:v>
                </c:pt>
                <c:pt idx="588">
                  <c:v>196</c:v>
                </c:pt>
                <c:pt idx="589">
                  <c:v>25</c:v>
                </c:pt>
                <c:pt idx="590">
                  <c:v>0</c:v>
                </c:pt>
                <c:pt idx="591">
                  <c:v>6</c:v>
                </c:pt>
                <c:pt idx="592">
                  <c:v>2</c:v>
                </c:pt>
                <c:pt idx="593">
                  <c:v>0</c:v>
                </c:pt>
                <c:pt idx="594">
                  <c:v>28</c:v>
                </c:pt>
                <c:pt idx="595">
                  <c:v>3</c:v>
                </c:pt>
                <c:pt idx="596">
                  <c:v>1</c:v>
                </c:pt>
                <c:pt idx="597">
                  <c:v>4</c:v>
                </c:pt>
                <c:pt idx="598">
                  <c:v>1</c:v>
                </c:pt>
                <c:pt idx="599">
                  <c:v>1</c:v>
                </c:pt>
                <c:pt idx="600">
                  <c:v>0</c:v>
                </c:pt>
                <c:pt idx="601">
                  <c:v>0</c:v>
                </c:pt>
                <c:pt idx="602">
                  <c:v>0</c:v>
                </c:pt>
                <c:pt idx="603">
                  <c:v>0</c:v>
                </c:pt>
                <c:pt idx="604">
                  <c:v>0</c:v>
                </c:pt>
                <c:pt idx="605">
                  <c:v>0</c:v>
                </c:pt>
                <c:pt idx="606">
                  <c:v>0</c:v>
                </c:pt>
                <c:pt idx="607">
                  <c:v>1</c:v>
                </c:pt>
                <c:pt idx="608">
                  <c:v>0</c:v>
                </c:pt>
                <c:pt idx="609">
                  <c:v>0</c:v>
                </c:pt>
                <c:pt idx="610">
                  <c:v>0</c:v>
                </c:pt>
                <c:pt idx="611">
                  <c:v>0</c:v>
                </c:pt>
                <c:pt idx="612">
                  <c:v>0</c:v>
                </c:pt>
                <c:pt idx="613">
                  <c:v>0</c:v>
                </c:pt>
                <c:pt idx="614">
                  <c:v>0</c:v>
                </c:pt>
                <c:pt idx="615">
                  <c:v>60</c:v>
                </c:pt>
                <c:pt idx="616">
                  <c:v>57</c:v>
                </c:pt>
                <c:pt idx="617">
                  <c:v>1</c:v>
                </c:pt>
                <c:pt idx="618">
                  <c:v>0</c:v>
                </c:pt>
                <c:pt idx="619">
                  <c:v>0</c:v>
                </c:pt>
                <c:pt idx="620">
                  <c:v>0</c:v>
                </c:pt>
                <c:pt idx="621">
                  <c:v>0</c:v>
                </c:pt>
                <c:pt idx="622">
                  <c:v>1</c:v>
                </c:pt>
                <c:pt idx="623">
                  <c:v>51</c:v>
                </c:pt>
                <c:pt idx="624">
                  <c:v>0</c:v>
                </c:pt>
                <c:pt idx="625">
                  <c:v>212</c:v>
                </c:pt>
                <c:pt idx="626">
                  <c:v>62</c:v>
                </c:pt>
                <c:pt idx="627">
                  <c:v>61</c:v>
                </c:pt>
                <c:pt idx="628">
                  <c:v>10</c:v>
                </c:pt>
                <c:pt idx="629">
                  <c:v>0</c:v>
                </c:pt>
                <c:pt idx="630">
                  <c:v>435</c:v>
                </c:pt>
                <c:pt idx="631">
                  <c:v>103</c:v>
                </c:pt>
                <c:pt idx="632">
                  <c:v>0</c:v>
                </c:pt>
                <c:pt idx="633">
                  <c:v>0</c:v>
                </c:pt>
                <c:pt idx="634">
                  <c:v>231</c:v>
                </c:pt>
                <c:pt idx="635">
                  <c:v>0</c:v>
                </c:pt>
                <c:pt idx="636">
                  <c:v>0</c:v>
                </c:pt>
                <c:pt idx="637">
                  <c:v>29</c:v>
                </c:pt>
                <c:pt idx="638">
                  <c:v>447</c:v>
                </c:pt>
                <c:pt idx="639">
                  <c:v>28</c:v>
                </c:pt>
                <c:pt idx="640">
                  <c:v>0</c:v>
                </c:pt>
                <c:pt idx="641">
                  <c:v>0</c:v>
                </c:pt>
                <c:pt idx="642">
                  <c:v>549</c:v>
                </c:pt>
                <c:pt idx="643">
                  <c:v>4</c:v>
                </c:pt>
                <c:pt idx="644">
                  <c:v>117</c:v>
                </c:pt>
                <c:pt idx="645">
                  <c:v>0</c:v>
                </c:pt>
                <c:pt idx="646">
                  <c:v>0</c:v>
                </c:pt>
                <c:pt idx="647">
                  <c:v>0</c:v>
                </c:pt>
                <c:pt idx="648">
                  <c:v>0</c:v>
                </c:pt>
                <c:pt idx="649">
                  <c:v>3</c:v>
                </c:pt>
                <c:pt idx="650">
                  <c:v>0</c:v>
                </c:pt>
                <c:pt idx="651">
                  <c:v>0</c:v>
                </c:pt>
                <c:pt idx="652">
                  <c:v>0</c:v>
                </c:pt>
                <c:pt idx="653">
                  <c:v>54</c:v>
                </c:pt>
                <c:pt idx="654">
                  <c:v>64</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7</c:v>
                </c:pt>
                <c:pt idx="671">
                  <c:v>0</c:v>
                </c:pt>
                <c:pt idx="672">
                  <c:v>0</c:v>
                </c:pt>
                <c:pt idx="673">
                  <c:v>49</c:v>
                </c:pt>
                <c:pt idx="674">
                  <c:v>4</c:v>
                </c:pt>
                <c:pt idx="675">
                  <c:v>0</c:v>
                </c:pt>
                <c:pt idx="676">
                  <c:v>0</c:v>
                </c:pt>
                <c:pt idx="677">
                  <c:v>0</c:v>
                </c:pt>
                <c:pt idx="678">
                  <c:v>0</c:v>
                </c:pt>
                <c:pt idx="679">
                  <c:v>0</c:v>
                </c:pt>
                <c:pt idx="680">
                  <c:v>0</c:v>
                </c:pt>
                <c:pt idx="681">
                  <c:v>18</c:v>
                </c:pt>
                <c:pt idx="682">
                  <c:v>6</c:v>
                </c:pt>
                <c:pt idx="683">
                  <c:v>4</c:v>
                </c:pt>
                <c:pt idx="684">
                  <c:v>13</c:v>
                </c:pt>
                <c:pt idx="685">
                  <c:v>266</c:v>
                </c:pt>
                <c:pt idx="686">
                  <c:v>303</c:v>
                </c:pt>
                <c:pt idx="687">
                  <c:v>1</c:v>
                </c:pt>
                <c:pt idx="688">
                  <c:v>0</c:v>
                </c:pt>
                <c:pt idx="689">
                  <c:v>0</c:v>
                </c:pt>
                <c:pt idx="690">
                  <c:v>29</c:v>
                </c:pt>
                <c:pt idx="691">
                  <c:v>0</c:v>
                </c:pt>
                <c:pt idx="692">
                  <c:v>0</c:v>
                </c:pt>
                <c:pt idx="693">
                  <c:v>9</c:v>
                </c:pt>
                <c:pt idx="694">
                  <c:v>0</c:v>
                </c:pt>
                <c:pt idx="695">
                  <c:v>0</c:v>
                </c:pt>
                <c:pt idx="696">
                  <c:v>0</c:v>
                </c:pt>
                <c:pt idx="697">
                  <c:v>0</c:v>
                </c:pt>
                <c:pt idx="698">
                  <c:v>0</c:v>
                </c:pt>
                <c:pt idx="699">
                  <c:v>4</c:v>
                </c:pt>
                <c:pt idx="700">
                  <c:v>0</c:v>
                </c:pt>
                <c:pt idx="701">
                  <c:v>0</c:v>
                </c:pt>
                <c:pt idx="702">
                  <c:v>0</c:v>
                </c:pt>
                <c:pt idx="703">
                  <c:v>13</c:v>
                </c:pt>
                <c:pt idx="704">
                  <c:v>4</c:v>
                </c:pt>
                <c:pt idx="705">
                  <c:v>0</c:v>
                </c:pt>
                <c:pt idx="706">
                  <c:v>0</c:v>
                </c:pt>
                <c:pt idx="707">
                  <c:v>59</c:v>
                </c:pt>
                <c:pt idx="708">
                  <c:v>0</c:v>
                </c:pt>
                <c:pt idx="709">
                  <c:v>0</c:v>
                </c:pt>
                <c:pt idx="710">
                  <c:v>0</c:v>
                </c:pt>
                <c:pt idx="711">
                  <c:v>6</c:v>
                </c:pt>
                <c:pt idx="712">
                  <c:v>0</c:v>
                </c:pt>
                <c:pt idx="713">
                  <c:v>0</c:v>
                </c:pt>
                <c:pt idx="714">
                  <c:v>0</c:v>
                </c:pt>
                <c:pt idx="715">
                  <c:v>0</c:v>
                </c:pt>
                <c:pt idx="716">
                  <c:v>0</c:v>
                </c:pt>
                <c:pt idx="717">
                  <c:v>0</c:v>
                </c:pt>
                <c:pt idx="718">
                  <c:v>0</c:v>
                </c:pt>
                <c:pt idx="719">
                  <c:v>22</c:v>
                </c:pt>
                <c:pt idx="720">
                  <c:v>59</c:v>
                </c:pt>
                <c:pt idx="721">
                  <c:v>0</c:v>
                </c:pt>
                <c:pt idx="722">
                  <c:v>54</c:v>
                </c:pt>
                <c:pt idx="723">
                  <c:v>47</c:v>
                </c:pt>
                <c:pt idx="724">
                  <c:v>0</c:v>
                </c:pt>
                <c:pt idx="725">
                  <c:v>0</c:v>
                </c:pt>
                <c:pt idx="726">
                  <c:v>0</c:v>
                </c:pt>
                <c:pt idx="727">
                  <c:v>10</c:v>
                </c:pt>
                <c:pt idx="728">
                  <c:v>2</c:v>
                </c:pt>
                <c:pt idx="729">
                  <c:v>0</c:v>
                </c:pt>
                <c:pt idx="730">
                  <c:v>0</c:v>
                </c:pt>
                <c:pt idx="731">
                  <c:v>13</c:v>
                </c:pt>
                <c:pt idx="732">
                  <c:v>0</c:v>
                </c:pt>
                <c:pt idx="733">
                  <c:v>0</c:v>
                </c:pt>
                <c:pt idx="734">
                  <c:v>0</c:v>
                </c:pt>
                <c:pt idx="735">
                  <c:v>0</c:v>
                </c:pt>
                <c:pt idx="736">
                  <c:v>0</c:v>
                </c:pt>
                <c:pt idx="737">
                  <c:v>0</c:v>
                </c:pt>
                <c:pt idx="738">
                  <c:v>195</c:v>
                </c:pt>
                <c:pt idx="739">
                  <c:v>2</c:v>
                </c:pt>
                <c:pt idx="740">
                  <c:v>0</c:v>
                </c:pt>
                <c:pt idx="741">
                  <c:v>8</c:v>
                </c:pt>
                <c:pt idx="742">
                  <c:v>0</c:v>
                </c:pt>
                <c:pt idx="743">
                  <c:v>0</c:v>
                </c:pt>
                <c:pt idx="744">
                  <c:v>0</c:v>
                </c:pt>
                <c:pt idx="745">
                  <c:v>4</c:v>
                </c:pt>
                <c:pt idx="746">
                  <c:v>0</c:v>
                </c:pt>
                <c:pt idx="747">
                  <c:v>0</c:v>
                </c:pt>
                <c:pt idx="748">
                  <c:v>870</c:v>
                </c:pt>
                <c:pt idx="749">
                  <c:v>345</c:v>
                </c:pt>
                <c:pt idx="750">
                  <c:v>66</c:v>
                </c:pt>
                <c:pt idx="751">
                  <c:v>0</c:v>
                </c:pt>
                <c:pt idx="752">
                  <c:v>79</c:v>
                </c:pt>
                <c:pt idx="753">
                  <c:v>141</c:v>
                </c:pt>
                <c:pt idx="754">
                  <c:v>0</c:v>
                </c:pt>
                <c:pt idx="755">
                  <c:v>0</c:v>
                </c:pt>
                <c:pt idx="756">
                  <c:v>20</c:v>
                </c:pt>
                <c:pt idx="757">
                  <c:v>2</c:v>
                </c:pt>
                <c:pt idx="758">
                  <c:v>0</c:v>
                </c:pt>
                <c:pt idx="759">
                  <c:v>32</c:v>
                </c:pt>
                <c:pt idx="760">
                  <c:v>1</c:v>
                </c:pt>
                <c:pt idx="761">
                  <c:v>26</c:v>
                </c:pt>
                <c:pt idx="762">
                  <c:v>30</c:v>
                </c:pt>
                <c:pt idx="763">
                  <c:v>0</c:v>
                </c:pt>
                <c:pt idx="764">
                  <c:v>1</c:v>
                </c:pt>
                <c:pt idx="765">
                  <c:v>0</c:v>
                </c:pt>
                <c:pt idx="766">
                  <c:v>0</c:v>
                </c:pt>
                <c:pt idx="767">
                  <c:v>0</c:v>
                </c:pt>
                <c:pt idx="768">
                  <c:v>0</c:v>
                </c:pt>
                <c:pt idx="769">
                  <c:v>0</c:v>
                </c:pt>
                <c:pt idx="770">
                  <c:v>3</c:v>
                </c:pt>
                <c:pt idx="771">
                  <c:v>2</c:v>
                </c:pt>
                <c:pt idx="772">
                  <c:v>18</c:v>
                </c:pt>
                <c:pt idx="773">
                  <c:v>0</c:v>
                </c:pt>
                <c:pt idx="774">
                  <c:v>0</c:v>
                </c:pt>
                <c:pt idx="775">
                  <c:v>7</c:v>
                </c:pt>
                <c:pt idx="776">
                  <c:v>0</c:v>
                </c:pt>
                <c:pt idx="777">
                  <c:v>1</c:v>
                </c:pt>
                <c:pt idx="778">
                  <c:v>0</c:v>
                </c:pt>
                <c:pt idx="779">
                  <c:v>2</c:v>
                </c:pt>
                <c:pt idx="780">
                  <c:v>154</c:v>
                </c:pt>
                <c:pt idx="781">
                  <c:v>26</c:v>
                </c:pt>
                <c:pt idx="782">
                  <c:v>2</c:v>
                </c:pt>
                <c:pt idx="783">
                  <c:v>0</c:v>
                </c:pt>
                <c:pt idx="784">
                  <c:v>0</c:v>
                </c:pt>
                <c:pt idx="785">
                  <c:v>0</c:v>
                </c:pt>
                <c:pt idx="786">
                  <c:v>0</c:v>
                </c:pt>
                <c:pt idx="787">
                  <c:v>40</c:v>
                </c:pt>
                <c:pt idx="788">
                  <c:v>0</c:v>
                </c:pt>
                <c:pt idx="789">
                  <c:v>28</c:v>
                </c:pt>
                <c:pt idx="790">
                  <c:v>2</c:v>
                </c:pt>
                <c:pt idx="791">
                  <c:v>73</c:v>
                </c:pt>
                <c:pt idx="792">
                  <c:v>0</c:v>
                </c:pt>
                <c:pt idx="793">
                  <c:v>0</c:v>
                </c:pt>
                <c:pt idx="794">
                  <c:v>0</c:v>
                </c:pt>
                <c:pt idx="795">
                  <c:v>0</c:v>
                </c:pt>
                <c:pt idx="796">
                  <c:v>0</c:v>
                </c:pt>
                <c:pt idx="797">
                  <c:v>0</c:v>
                </c:pt>
                <c:pt idx="798">
                  <c:v>64</c:v>
                </c:pt>
                <c:pt idx="799">
                  <c:v>156</c:v>
                </c:pt>
                <c:pt idx="800">
                  <c:v>0</c:v>
                </c:pt>
                <c:pt idx="801">
                  <c:v>55</c:v>
                </c:pt>
                <c:pt idx="802">
                  <c:v>0</c:v>
                </c:pt>
                <c:pt idx="803">
                  <c:v>0</c:v>
                </c:pt>
                <c:pt idx="804">
                  <c:v>0</c:v>
                </c:pt>
                <c:pt idx="805">
                  <c:v>0</c:v>
                </c:pt>
                <c:pt idx="806">
                  <c:v>0</c:v>
                </c:pt>
                <c:pt idx="807">
                  <c:v>10</c:v>
                </c:pt>
                <c:pt idx="808">
                  <c:v>181</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51</c:v>
                </c:pt>
                <c:pt idx="832">
                  <c:v>0</c:v>
                </c:pt>
                <c:pt idx="833">
                  <c:v>4</c:v>
                </c:pt>
                <c:pt idx="834">
                  <c:v>100</c:v>
                </c:pt>
                <c:pt idx="835">
                  <c:v>0</c:v>
                </c:pt>
                <c:pt idx="836">
                  <c:v>0</c:v>
                </c:pt>
                <c:pt idx="837">
                  <c:v>0</c:v>
                </c:pt>
                <c:pt idx="838">
                  <c:v>0</c:v>
                </c:pt>
                <c:pt idx="839">
                  <c:v>0</c:v>
                </c:pt>
                <c:pt idx="840">
                  <c:v>0</c:v>
                </c:pt>
                <c:pt idx="841">
                  <c:v>0</c:v>
                </c:pt>
                <c:pt idx="842">
                  <c:v>0</c:v>
                </c:pt>
                <c:pt idx="843">
                  <c:v>0</c:v>
                </c:pt>
                <c:pt idx="844">
                  <c:v>0</c:v>
                </c:pt>
                <c:pt idx="845">
                  <c:v>0</c:v>
                </c:pt>
                <c:pt idx="846">
                  <c:v>0</c:v>
                </c:pt>
                <c:pt idx="847">
                  <c:v>3</c:v>
                </c:pt>
                <c:pt idx="848">
                  <c:v>0</c:v>
                </c:pt>
                <c:pt idx="849">
                  <c:v>0</c:v>
                </c:pt>
                <c:pt idx="850">
                  <c:v>0</c:v>
                </c:pt>
                <c:pt idx="851">
                  <c:v>0</c:v>
                </c:pt>
                <c:pt idx="852">
                  <c:v>0</c:v>
                </c:pt>
                <c:pt idx="853">
                  <c:v>0</c:v>
                </c:pt>
                <c:pt idx="854">
                  <c:v>0</c:v>
                </c:pt>
                <c:pt idx="855">
                  <c:v>0</c:v>
                </c:pt>
                <c:pt idx="856">
                  <c:v>8</c:v>
                </c:pt>
                <c:pt idx="857">
                  <c:v>0</c:v>
                </c:pt>
                <c:pt idx="858">
                  <c:v>0</c:v>
                </c:pt>
                <c:pt idx="859">
                  <c:v>0</c:v>
                </c:pt>
                <c:pt idx="860">
                  <c:v>0</c:v>
                </c:pt>
                <c:pt idx="861">
                  <c:v>0</c:v>
                </c:pt>
                <c:pt idx="862">
                  <c:v>0</c:v>
                </c:pt>
                <c:pt idx="863">
                  <c:v>0</c:v>
                </c:pt>
                <c:pt idx="864">
                  <c:v>0</c:v>
                </c:pt>
                <c:pt idx="865">
                  <c:v>0</c:v>
                </c:pt>
                <c:pt idx="866">
                  <c:v>701</c:v>
                </c:pt>
                <c:pt idx="867">
                  <c:v>91</c:v>
                </c:pt>
                <c:pt idx="868">
                  <c:v>254</c:v>
                </c:pt>
                <c:pt idx="869">
                  <c:v>0</c:v>
                </c:pt>
                <c:pt idx="870">
                  <c:v>0</c:v>
                </c:pt>
                <c:pt idx="871">
                  <c:v>0</c:v>
                </c:pt>
                <c:pt idx="872">
                  <c:v>3</c:v>
                </c:pt>
                <c:pt idx="873">
                  <c:v>386</c:v>
                </c:pt>
                <c:pt idx="874">
                  <c:v>2</c:v>
                </c:pt>
                <c:pt idx="875">
                  <c:v>0</c:v>
                </c:pt>
                <c:pt idx="876">
                  <c:v>0</c:v>
                </c:pt>
                <c:pt idx="877">
                  <c:v>0</c:v>
                </c:pt>
                <c:pt idx="878">
                  <c:v>4</c:v>
                </c:pt>
                <c:pt idx="879">
                  <c:v>0</c:v>
                </c:pt>
                <c:pt idx="880">
                  <c:v>0</c:v>
                </c:pt>
                <c:pt idx="881">
                  <c:v>0</c:v>
                </c:pt>
                <c:pt idx="882">
                  <c:v>0</c:v>
                </c:pt>
                <c:pt idx="883">
                  <c:v>0</c:v>
                </c:pt>
                <c:pt idx="884">
                  <c:v>73</c:v>
                </c:pt>
                <c:pt idx="885">
                  <c:v>0</c:v>
                </c:pt>
                <c:pt idx="886">
                  <c:v>21</c:v>
                </c:pt>
                <c:pt idx="887">
                  <c:v>0</c:v>
                </c:pt>
                <c:pt idx="888">
                  <c:v>0</c:v>
                </c:pt>
                <c:pt idx="889">
                  <c:v>0</c:v>
                </c:pt>
                <c:pt idx="890">
                  <c:v>0</c:v>
                </c:pt>
                <c:pt idx="891">
                  <c:v>0</c:v>
                </c:pt>
                <c:pt idx="892">
                  <c:v>89</c:v>
                </c:pt>
                <c:pt idx="893">
                  <c:v>5</c:v>
                </c:pt>
                <c:pt idx="894">
                  <c:v>33</c:v>
                </c:pt>
                <c:pt idx="895">
                  <c:v>8</c:v>
                </c:pt>
                <c:pt idx="896">
                  <c:v>54</c:v>
                </c:pt>
                <c:pt idx="897">
                  <c:v>51</c:v>
                </c:pt>
                <c:pt idx="898">
                  <c:v>5</c:v>
                </c:pt>
                <c:pt idx="899">
                  <c:v>0</c:v>
                </c:pt>
                <c:pt idx="900">
                  <c:v>74</c:v>
                </c:pt>
                <c:pt idx="901">
                  <c:v>2</c:v>
                </c:pt>
                <c:pt idx="902">
                  <c:v>0</c:v>
                </c:pt>
                <c:pt idx="903">
                  <c:v>1</c:v>
                </c:pt>
                <c:pt idx="904">
                  <c:v>0</c:v>
                </c:pt>
                <c:pt idx="905">
                  <c:v>0</c:v>
                </c:pt>
                <c:pt idx="906">
                  <c:v>0</c:v>
                </c:pt>
                <c:pt idx="907">
                  <c:v>0</c:v>
                </c:pt>
                <c:pt idx="908">
                  <c:v>0</c:v>
                </c:pt>
                <c:pt idx="909">
                  <c:v>0</c:v>
                </c:pt>
                <c:pt idx="910">
                  <c:v>12</c:v>
                </c:pt>
                <c:pt idx="911">
                  <c:v>0</c:v>
                </c:pt>
                <c:pt idx="912">
                  <c:v>0</c:v>
                </c:pt>
                <c:pt idx="913">
                  <c:v>17</c:v>
                </c:pt>
                <c:pt idx="914">
                  <c:v>16</c:v>
                </c:pt>
                <c:pt idx="915">
                  <c:v>0</c:v>
                </c:pt>
                <c:pt idx="916">
                  <c:v>0</c:v>
                </c:pt>
                <c:pt idx="917">
                  <c:v>0</c:v>
                </c:pt>
                <c:pt idx="918">
                  <c:v>35</c:v>
                </c:pt>
                <c:pt idx="919">
                  <c:v>40</c:v>
                </c:pt>
                <c:pt idx="920">
                  <c:v>0</c:v>
                </c:pt>
                <c:pt idx="921">
                  <c:v>0</c:v>
                </c:pt>
                <c:pt idx="922">
                  <c:v>0</c:v>
                </c:pt>
                <c:pt idx="923">
                  <c:v>0</c:v>
                </c:pt>
                <c:pt idx="924">
                  <c:v>0</c:v>
                </c:pt>
                <c:pt idx="925">
                  <c:v>12</c:v>
                </c:pt>
                <c:pt idx="926">
                  <c:v>11</c:v>
                </c:pt>
                <c:pt idx="927">
                  <c:v>0</c:v>
                </c:pt>
                <c:pt idx="928">
                  <c:v>12</c:v>
                </c:pt>
                <c:pt idx="929">
                  <c:v>0</c:v>
                </c:pt>
                <c:pt idx="930">
                  <c:v>0</c:v>
                </c:pt>
                <c:pt idx="931">
                  <c:v>2</c:v>
                </c:pt>
                <c:pt idx="932">
                  <c:v>79</c:v>
                </c:pt>
                <c:pt idx="933">
                  <c:v>3</c:v>
                </c:pt>
                <c:pt idx="934">
                  <c:v>0</c:v>
                </c:pt>
                <c:pt idx="935">
                  <c:v>20</c:v>
                </c:pt>
                <c:pt idx="936">
                  <c:v>0</c:v>
                </c:pt>
                <c:pt idx="937">
                  <c:v>0</c:v>
                </c:pt>
                <c:pt idx="938">
                  <c:v>40</c:v>
                </c:pt>
                <c:pt idx="939">
                  <c:v>0</c:v>
                </c:pt>
                <c:pt idx="940">
                  <c:v>0</c:v>
                </c:pt>
                <c:pt idx="941">
                  <c:v>0</c:v>
                </c:pt>
                <c:pt idx="942">
                  <c:v>0</c:v>
                </c:pt>
                <c:pt idx="943">
                  <c:v>0</c:v>
                </c:pt>
                <c:pt idx="944">
                  <c:v>0</c:v>
                </c:pt>
                <c:pt idx="945">
                  <c:v>0</c:v>
                </c:pt>
                <c:pt idx="946">
                  <c:v>0</c:v>
                </c:pt>
                <c:pt idx="947">
                  <c:v>65</c:v>
                </c:pt>
                <c:pt idx="948">
                  <c:v>0</c:v>
                </c:pt>
                <c:pt idx="949">
                  <c:v>0</c:v>
                </c:pt>
                <c:pt idx="950">
                  <c:v>0</c:v>
                </c:pt>
                <c:pt idx="951">
                  <c:v>0</c:v>
                </c:pt>
                <c:pt idx="952">
                  <c:v>0</c:v>
                </c:pt>
                <c:pt idx="953">
                  <c:v>9</c:v>
                </c:pt>
                <c:pt idx="954">
                  <c:v>0</c:v>
                </c:pt>
                <c:pt idx="955">
                  <c:v>1</c:v>
                </c:pt>
                <c:pt idx="956">
                  <c:v>17</c:v>
                </c:pt>
                <c:pt idx="957">
                  <c:v>0</c:v>
                </c:pt>
                <c:pt idx="958">
                  <c:v>0</c:v>
                </c:pt>
                <c:pt idx="959">
                  <c:v>0</c:v>
                </c:pt>
                <c:pt idx="960">
                  <c:v>37</c:v>
                </c:pt>
                <c:pt idx="961">
                  <c:v>4</c:v>
                </c:pt>
                <c:pt idx="962">
                  <c:v>0</c:v>
                </c:pt>
                <c:pt idx="963">
                  <c:v>235</c:v>
                </c:pt>
                <c:pt idx="964">
                  <c:v>0</c:v>
                </c:pt>
                <c:pt idx="965">
                  <c:v>1</c:v>
                </c:pt>
                <c:pt idx="966">
                  <c:v>0</c:v>
                </c:pt>
                <c:pt idx="967">
                  <c:v>0</c:v>
                </c:pt>
                <c:pt idx="968">
                  <c:v>0</c:v>
                </c:pt>
                <c:pt idx="969">
                  <c:v>4</c:v>
                </c:pt>
                <c:pt idx="970">
                  <c:v>467</c:v>
                </c:pt>
                <c:pt idx="971">
                  <c:v>0</c:v>
                </c:pt>
                <c:pt idx="972">
                  <c:v>0</c:v>
                </c:pt>
                <c:pt idx="973">
                  <c:v>0</c:v>
                </c:pt>
                <c:pt idx="974">
                  <c:v>0</c:v>
                </c:pt>
                <c:pt idx="975">
                  <c:v>0</c:v>
                </c:pt>
                <c:pt idx="976">
                  <c:v>0</c:v>
                </c:pt>
                <c:pt idx="977">
                  <c:v>0</c:v>
                </c:pt>
                <c:pt idx="978">
                  <c:v>1</c:v>
                </c:pt>
                <c:pt idx="979">
                  <c:v>0</c:v>
                </c:pt>
                <c:pt idx="980">
                  <c:v>0</c:v>
                </c:pt>
                <c:pt idx="981">
                  <c:v>0</c:v>
                </c:pt>
                <c:pt idx="982">
                  <c:v>0</c:v>
                </c:pt>
                <c:pt idx="983">
                  <c:v>66</c:v>
                </c:pt>
                <c:pt idx="984">
                  <c:v>257</c:v>
                </c:pt>
                <c:pt idx="985">
                  <c:v>53</c:v>
                </c:pt>
                <c:pt idx="986">
                  <c:v>8</c:v>
                </c:pt>
                <c:pt idx="987">
                  <c:v>60</c:v>
                </c:pt>
                <c:pt idx="988">
                  <c:v>2</c:v>
                </c:pt>
                <c:pt idx="989">
                  <c:v>0</c:v>
                </c:pt>
                <c:pt idx="990">
                  <c:v>0</c:v>
                </c:pt>
                <c:pt idx="991">
                  <c:v>0</c:v>
                </c:pt>
                <c:pt idx="992">
                  <c:v>0</c:v>
                </c:pt>
                <c:pt idx="993">
                  <c:v>0</c:v>
                </c:pt>
                <c:pt idx="994">
                  <c:v>0</c:v>
                </c:pt>
                <c:pt idx="995">
                  <c:v>14</c:v>
                </c:pt>
                <c:pt idx="996">
                  <c:v>2</c:v>
                </c:pt>
                <c:pt idx="997">
                  <c:v>0</c:v>
                </c:pt>
                <c:pt idx="998">
                  <c:v>0</c:v>
                </c:pt>
                <c:pt idx="999">
                  <c:v>3</c:v>
                </c:pt>
                <c:pt idx="1000">
                  <c:v>0</c:v>
                </c:pt>
                <c:pt idx="1001">
                  <c:v>0</c:v>
                </c:pt>
                <c:pt idx="1002">
                  <c:v>13</c:v>
                </c:pt>
                <c:pt idx="1003">
                  <c:v>0</c:v>
                </c:pt>
              </c:numCache>
            </c:numRef>
          </c:xVal>
          <c:yVal>
            <c:numRef>
              <c:f>SJV_Procssed!$C$2:$C$1005</c:f>
              <c:numCache>
                <c:formatCode>General</c:formatCode>
                <c:ptCount val="1004"/>
                <c:pt idx="0">
                  <c:v>1</c:v>
                </c:pt>
                <c:pt idx="1">
                  <c:v>0</c:v>
                </c:pt>
                <c:pt idx="2">
                  <c:v>0</c:v>
                </c:pt>
                <c:pt idx="3">
                  <c:v>0</c:v>
                </c:pt>
                <c:pt idx="4">
                  <c:v>0</c:v>
                </c:pt>
                <c:pt idx="5">
                  <c:v>0</c:v>
                </c:pt>
                <c:pt idx="6">
                  <c:v>1</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1</c:v>
                </c:pt>
                <c:pt idx="24">
                  <c:v>12</c:v>
                </c:pt>
                <c:pt idx="25">
                  <c:v>2</c:v>
                </c:pt>
                <c:pt idx="26">
                  <c:v>0</c:v>
                </c:pt>
                <c:pt idx="27">
                  <c:v>0</c:v>
                </c:pt>
                <c:pt idx="28">
                  <c:v>0</c:v>
                </c:pt>
                <c:pt idx="29">
                  <c:v>0</c:v>
                </c:pt>
                <c:pt idx="30">
                  <c:v>0</c:v>
                </c:pt>
                <c:pt idx="31">
                  <c:v>0</c:v>
                </c:pt>
                <c:pt idx="32">
                  <c:v>0</c:v>
                </c:pt>
                <c:pt idx="33">
                  <c:v>0</c:v>
                </c:pt>
                <c:pt idx="34">
                  <c:v>0</c:v>
                </c:pt>
                <c:pt idx="35">
                  <c:v>0</c:v>
                </c:pt>
                <c:pt idx="36">
                  <c:v>0</c:v>
                </c:pt>
                <c:pt idx="37">
                  <c:v>0</c:v>
                </c:pt>
                <c:pt idx="38">
                  <c:v>0</c:v>
                </c:pt>
                <c:pt idx="39">
                  <c:v>6</c:v>
                </c:pt>
                <c:pt idx="40">
                  <c:v>35</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4</c:v>
                </c:pt>
                <c:pt idx="60">
                  <c:v>31</c:v>
                </c:pt>
                <c:pt idx="61">
                  <c:v>112</c:v>
                </c:pt>
                <c:pt idx="62">
                  <c:v>0</c:v>
                </c:pt>
                <c:pt idx="63">
                  <c:v>0</c:v>
                </c:pt>
                <c:pt idx="64">
                  <c:v>0</c:v>
                </c:pt>
                <c:pt idx="65">
                  <c:v>0</c:v>
                </c:pt>
                <c:pt idx="66">
                  <c:v>0</c:v>
                </c:pt>
                <c:pt idx="67">
                  <c:v>16</c:v>
                </c:pt>
                <c:pt idx="68">
                  <c:v>1</c:v>
                </c:pt>
                <c:pt idx="69">
                  <c:v>0</c:v>
                </c:pt>
                <c:pt idx="70">
                  <c:v>1</c:v>
                </c:pt>
                <c:pt idx="71">
                  <c:v>0</c:v>
                </c:pt>
                <c:pt idx="72">
                  <c:v>0</c:v>
                </c:pt>
                <c:pt idx="73">
                  <c:v>0</c:v>
                </c:pt>
                <c:pt idx="74">
                  <c:v>0</c:v>
                </c:pt>
                <c:pt idx="75">
                  <c:v>0</c:v>
                </c:pt>
                <c:pt idx="76">
                  <c:v>0</c:v>
                </c:pt>
                <c:pt idx="77">
                  <c:v>0</c:v>
                </c:pt>
                <c:pt idx="78">
                  <c:v>0</c:v>
                </c:pt>
                <c:pt idx="79">
                  <c:v>0</c:v>
                </c:pt>
                <c:pt idx="80">
                  <c:v>0</c:v>
                </c:pt>
                <c:pt idx="81">
                  <c:v>0</c:v>
                </c:pt>
                <c:pt idx="82">
                  <c:v>45</c:v>
                </c:pt>
                <c:pt idx="83">
                  <c:v>0</c:v>
                </c:pt>
                <c:pt idx="84">
                  <c:v>2</c:v>
                </c:pt>
                <c:pt idx="85">
                  <c:v>0</c:v>
                </c:pt>
                <c:pt idx="86">
                  <c:v>0</c:v>
                </c:pt>
                <c:pt idx="87">
                  <c:v>0</c:v>
                </c:pt>
                <c:pt idx="88">
                  <c:v>0</c:v>
                </c:pt>
                <c:pt idx="89">
                  <c:v>0</c:v>
                </c:pt>
                <c:pt idx="90">
                  <c:v>0</c:v>
                </c:pt>
                <c:pt idx="91">
                  <c:v>0</c:v>
                </c:pt>
                <c:pt idx="92">
                  <c:v>0</c:v>
                </c:pt>
                <c:pt idx="93">
                  <c:v>0</c:v>
                </c:pt>
                <c:pt idx="94">
                  <c:v>12</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21</c:v>
                </c:pt>
                <c:pt idx="128">
                  <c:v>0</c:v>
                </c:pt>
                <c:pt idx="129">
                  <c:v>0</c:v>
                </c:pt>
                <c:pt idx="130">
                  <c:v>0</c:v>
                </c:pt>
                <c:pt idx="131">
                  <c:v>1</c:v>
                </c:pt>
                <c:pt idx="132">
                  <c:v>0</c:v>
                </c:pt>
                <c:pt idx="133">
                  <c:v>0</c:v>
                </c:pt>
                <c:pt idx="134">
                  <c:v>0</c:v>
                </c:pt>
                <c:pt idx="135">
                  <c:v>1</c:v>
                </c:pt>
                <c:pt idx="136">
                  <c:v>0</c:v>
                </c:pt>
                <c:pt idx="137">
                  <c:v>0</c:v>
                </c:pt>
                <c:pt idx="138">
                  <c:v>0</c:v>
                </c:pt>
                <c:pt idx="139">
                  <c:v>0</c:v>
                </c:pt>
                <c:pt idx="140">
                  <c:v>0</c:v>
                </c:pt>
                <c:pt idx="141">
                  <c:v>0</c:v>
                </c:pt>
                <c:pt idx="142">
                  <c:v>0</c:v>
                </c:pt>
                <c:pt idx="143">
                  <c:v>2033</c:v>
                </c:pt>
                <c:pt idx="144">
                  <c:v>0</c:v>
                </c:pt>
                <c:pt idx="145">
                  <c:v>0</c:v>
                </c:pt>
                <c:pt idx="146">
                  <c:v>0</c:v>
                </c:pt>
                <c:pt idx="147">
                  <c:v>0</c:v>
                </c:pt>
                <c:pt idx="148">
                  <c:v>3</c:v>
                </c:pt>
                <c:pt idx="149">
                  <c:v>0</c:v>
                </c:pt>
                <c:pt idx="150">
                  <c:v>9</c:v>
                </c:pt>
                <c:pt idx="151">
                  <c:v>1</c:v>
                </c:pt>
                <c:pt idx="152">
                  <c:v>0</c:v>
                </c:pt>
                <c:pt idx="153">
                  <c:v>3</c:v>
                </c:pt>
                <c:pt idx="154">
                  <c:v>0</c:v>
                </c:pt>
                <c:pt idx="155">
                  <c:v>0</c:v>
                </c:pt>
                <c:pt idx="156">
                  <c:v>0</c:v>
                </c:pt>
                <c:pt idx="157">
                  <c:v>0</c:v>
                </c:pt>
                <c:pt idx="158">
                  <c:v>0</c:v>
                </c:pt>
                <c:pt idx="159">
                  <c:v>1</c:v>
                </c:pt>
                <c:pt idx="160">
                  <c:v>1</c:v>
                </c:pt>
                <c:pt idx="161">
                  <c:v>0</c:v>
                </c:pt>
                <c:pt idx="162">
                  <c:v>0</c:v>
                </c:pt>
                <c:pt idx="163">
                  <c:v>2</c:v>
                </c:pt>
                <c:pt idx="164">
                  <c:v>27</c:v>
                </c:pt>
                <c:pt idx="165">
                  <c:v>59</c:v>
                </c:pt>
                <c:pt idx="166">
                  <c:v>0</c:v>
                </c:pt>
                <c:pt idx="167">
                  <c:v>0</c:v>
                </c:pt>
                <c:pt idx="168">
                  <c:v>0</c:v>
                </c:pt>
                <c:pt idx="169">
                  <c:v>0</c:v>
                </c:pt>
                <c:pt idx="170">
                  <c:v>0</c:v>
                </c:pt>
                <c:pt idx="171">
                  <c:v>0</c:v>
                </c:pt>
                <c:pt idx="172">
                  <c:v>0</c:v>
                </c:pt>
                <c:pt idx="173">
                  <c:v>0</c:v>
                </c:pt>
                <c:pt idx="174">
                  <c:v>0</c:v>
                </c:pt>
                <c:pt idx="175">
                  <c:v>0</c:v>
                </c:pt>
                <c:pt idx="176">
                  <c:v>0</c:v>
                </c:pt>
                <c:pt idx="177">
                  <c:v>66</c:v>
                </c:pt>
                <c:pt idx="178">
                  <c:v>0</c:v>
                </c:pt>
                <c:pt idx="179">
                  <c:v>0</c:v>
                </c:pt>
                <c:pt idx="180">
                  <c:v>0</c:v>
                </c:pt>
                <c:pt idx="181">
                  <c:v>4</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2</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1</c:v>
                </c:pt>
                <c:pt idx="213">
                  <c:v>0</c:v>
                </c:pt>
                <c:pt idx="214">
                  <c:v>0</c:v>
                </c:pt>
                <c:pt idx="215">
                  <c:v>0</c:v>
                </c:pt>
                <c:pt idx="216">
                  <c:v>0</c:v>
                </c:pt>
                <c:pt idx="217">
                  <c:v>0</c:v>
                </c:pt>
                <c:pt idx="218">
                  <c:v>0</c:v>
                </c:pt>
                <c:pt idx="219">
                  <c:v>0</c:v>
                </c:pt>
                <c:pt idx="220">
                  <c:v>1</c:v>
                </c:pt>
                <c:pt idx="221">
                  <c:v>0</c:v>
                </c:pt>
                <c:pt idx="222">
                  <c:v>0</c:v>
                </c:pt>
                <c:pt idx="223">
                  <c:v>0</c:v>
                </c:pt>
                <c:pt idx="224">
                  <c:v>20</c:v>
                </c:pt>
                <c:pt idx="225">
                  <c:v>0</c:v>
                </c:pt>
                <c:pt idx="226">
                  <c:v>0</c:v>
                </c:pt>
                <c:pt idx="227">
                  <c:v>0</c:v>
                </c:pt>
                <c:pt idx="228">
                  <c:v>0</c:v>
                </c:pt>
                <c:pt idx="229">
                  <c:v>0</c:v>
                </c:pt>
                <c:pt idx="230">
                  <c:v>0</c:v>
                </c:pt>
                <c:pt idx="231">
                  <c:v>4</c:v>
                </c:pt>
                <c:pt idx="232">
                  <c:v>0</c:v>
                </c:pt>
                <c:pt idx="233">
                  <c:v>0</c:v>
                </c:pt>
                <c:pt idx="234">
                  <c:v>0</c:v>
                </c:pt>
                <c:pt idx="235">
                  <c:v>0</c:v>
                </c:pt>
                <c:pt idx="236">
                  <c:v>0</c:v>
                </c:pt>
                <c:pt idx="237">
                  <c:v>0</c:v>
                </c:pt>
                <c:pt idx="238">
                  <c:v>0</c:v>
                </c:pt>
                <c:pt idx="239">
                  <c:v>1</c:v>
                </c:pt>
                <c:pt idx="240">
                  <c:v>1</c:v>
                </c:pt>
                <c:pt idx="241">
                  <c:v>0</c:v>
                </c:pt>
                <c:pt idx="242">
                  <c:v>0</c:v>
                </c:pt>
                <c:pt idx="243">
                  <c:v>0</c:v>
                </c:pt>
                <c:pt idx="244">
                  <c:v>0</c:v>
                </c:pt>
                <c:pt idx="245">
                  <c:v>0</c:v>
                </c:pt>
                <c:pt idx="246">
                  <c:v>0</c:v>
                </c:pt>
                <c:pt idx="247">
                  <c:v>0</c:v>
                </c:pt>
                <c:pt idx="248">
                  <c:v>0</c:v>
                </c:pt>
                <c:pt idx="249">
                  <c:v>0</c:v>
                </c:pt>
                <c:pt idx="250">
                  <c:v>0</c:v>
                </c:pt>
                <c:pt idx="251">
                  <c:v>0</c:v>
                </c:pt>
                <c:pt idx="252">
                  <c:v>1</c:v>
                </c:pt>
                <c:pt idx="253">
                  <c:v>0</c:v>
                </c:pt>
                <c:pt idx="254">
                  <c:v>0</c:v>
                </c:pt>
                <c:pt idx="255">
                  <c:v>0</c:v>
                </c:pt>
                <c:pt idx="256">
                  <c:v>0</c:v>
                </c:pt>
                <c:pt idx="257">
                  <c:v>0</c:v>
                </c:pt>
                <c:pt idx="258">
                  <c:v>0</c:v>
                </c:pt>
                <c:pt idx="259">
                  <c:v>0</c:v>
                </c:pt>
                <c:pt idx="260">
                  <c:v>8</c:v>
                </c:pt>
                <c:pt idx="261">
                  <c:v>1</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3</c:v>
                </c:pt>
                <c:pt idx="279">
                  <c:v>0</c:v>
                </c:pt>
                <c:pt idx="280">
                  <c:v>0</c:v>
                </c:pt>
                <c:pt idx="281">
                  <c:v>0</c:v>
                </c:pt>
                <c:pt idx="282">
                  <c:v>0</c:v>
                </c:pt>
                <c:pt idx="283">
                  <c:v>0</c:v>
                </c:pt>
                <c:pt idx="284">
                  <c:v>3</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9</c:v>
                </c:pt>
                <c:pt idx="305">
                  <c:v>0</c:v>
                </c:pt>
                <c:pt idx="306">
                  <c:v>0</c:v>
                </c:pt>
                <c:pt idx="307">
                  <c:v>0</c:v>
                </c:pt>
                <c:pt idx="308">
                  <c:v>0</c:v>
                </c:pt>
                <c:pt idx="309">
                  <c:v>2</c:v>
                </c:pt>
                <c:pt idx="310">
                  <c:v>0</c:v>
                </c:pt>
                <c:pt idx="311">
                  <c:v>2</c:v>
                </c:pt>
                <c:pt idx="312">
                  <c:v>30</c:v>
                </c:pt>
                <c:pt idx="313">
                  <c:v>8</c:v>
                </c:pt>
                <c:pt idx="314">
                  <c:v>18</c:v>
                </c:pt>
                <c:pt idx="315">
                  <c:v>0</c:v>
                </c:pt>
                <c:pt idx="316">
                  <c:v>0</c:v>
                </c:pt>
                <c:pt idx="317">
                  <c:v>0</c:v>
                </c:pt>
                <c:pt idx="318">
                  <c:v>12</c:v>
                </c:pt>
                <c:pt idx="319">
                  <c:v>44</c:v>
                </c:pt>
                <c:pt idx="320">
                  <c:v>0</c:v>
                </c:pt>
                <c:pt idx="321">
                  <c:v>0</c:v>
                </c:pt>
                <c:pt idx="322">
                  <c:v>0</c:v>
                </c:pt>
                <c:pt idx="323">
                  <c:v>0</c:v>
                </c:pt>
                <c:pt idx="324">
                  <c:v>0</c:v>
                </c:pt>
                <c:pt idx="325">
                  <c:v>0</c:v>
                </c:pt>
                <c:pt idx="326">
                  <c:v>1</c:v>
                </c:pt>
                <c:pt idx="327">
                  <c:v>0</c:v>
                </c:pt>
                <c:pt idx="328">
                  <c:v>0</c:v>
                </c:pt>
                <c:pt idx="329">
                  <c:v>0</c:v>
                </c:pt>
                <c:pt idx="330">
                  <c:v>0</c:v>
                </c:pt>
                <c:pt idx="331">
                  <c:v>0</c:v>
                </c:pt>
                <c:pt idx="332">
                  <c:v>0</c:v>
                </c:pt>
                <c:pt idx="333">
                  <c:v>0</c:v>
                </c:pt>
                <c:pt idx="334">
                  <c:v>0</c:v>
                </c:pt>
                <c:pt idx="335">
                  <c:v>5</c:v>
                </c:pt>
                <c:pt idx="336">
                  <c:v>2</c:v>
                </c:pt>
                <c:pt idx="337">
                  <c:v>2</c:v>
                </c:pt>
                <c:pt idx="338">
                  <c:v>0</c:v>
                </c:pt>
                <c:pt idx="339">
                  <c:v>0</c:v>
                </c:pt>
                <c:pt idx="340">
                  <c:v>0</c:v>
                </c:pt>
                <c:pt idx="341">
                  <c:v>3</c:v>
                </c:pt>
                <c:pt idx="342">
                  <c:v>0</c:v>
                </c:pt>
                <c:pt idx="343">
                  <c:v>0</c:v>
                </c:pt>
                <c:pt idx="344">
                  <c:v>23</c:v>
                </c:pt>
                <c:pt idx="345">
                  <c:v>1</c:v>
                </c:pt>
                <c:pt idx="346">
                  <c:v>9</c:v>
                </c:pt>
                <c:pt idx="347">
                  <c:v>0</c:v>
                </c:pt>
                <c:pt idx="348">
                  <c:v>0</c:v>
                </c:pt>
                <c:pt idx="349">
                  <c:v>0</c:v>
                </c:pt>
                <c:pt idx="350">
                  <c:v>0</c:v>
                </c:pt>
                <c:pt idx="351">
                  <c:v>0</c:v>
                </c:pt>
                <c:pt idx="352">
                  <c:v>18</c:v>
                </c:pt>
                <c:pt idx="353">
                  <c:v>2</c:v>
                </c:pt>
                <c:pt idx="354">
                  <c:v>39</c:v>
                </c:pt>
                <c:pt idx="355">
                  <c:v>4</c:v>
                </c:pt>
                <c:pt idx="356">
                  <c:v>1</c:v>
                </c:pt>
                <c:pt idx="357">
                  <c:v>0</c:v>
                </c:pt>
                <c:pt idx="358">
                  <c:v>0</c:v>
                </c:pt>
                <c:pt idx="359">
                  <c:v>3</c:v>
                </c:pt>
                <c:pt idx="360">
                  <c:v>0</c:v>
                </c:pt>
                <c:pt idx="361">
                  <c:v>0</c:v>
                </c:pt>
                <c:pt idx="362">
                  <c:v>0</c:v>
                </c:pt>
                <c:pt idx="363">
                  <c:v>0</c:v>
                </c:pt>
                <c:pt idx="364">
                  <c:v>0</c:v>
                </c:pt>
                <c:pt idx="365">
                  <c:v>4</c:v>
                </c:pt>
                <c:pt idx="366">
                  <c:v>8</c:v>
                </c:pt>
                <c:pt idx="367">
                  <c:v>27</c:v>
                </c:pt>
                <c:pt idx="368">
                  <c:v>6</c:v>
                </c:pt>
                <c:pt idx="369">
                  <c:v>7</c:v>
                </c:pt>
                <c:pt idx="370">
                  <c:v>4</c:v>
                </c:pt>
                <c:pt idx="371">
                  <c:v>1</c:v>
                </c:pt>
                <c:pt idx="372">
                  <c:v>1</c:v>
                </c:pt>
                <c:pt idx="373">
                  <c:v>21</c:v>
                </c:pt>
                <c:pt idx="374">
                  <c:v>0</c:v>
                </c:pt>
                <c:pt idx="375">
                  <c:v>2</c:v>
                </c:pt>
                <c:pt idx="376">
                  <c:v>2</c:v>
                </c:pt>
                <c:pt idx="377">
                  <c:v>0</c:v>
                </c:pt>
                <c:pt idx="378">
                  <c:v>0</c:v>
                </c:pt>
                <c:pt idx="379">
                  <c:v>0</c:v>
                </c:pt>
                <c:pt idx="380">
                  <c:v>0</c:v>
                </c:pt>
                <c:pt idx="381">
                  <c:v>2</c:v>
                </c:pt>
                <c:pt idx="382">
                  <c:v>0</c:v>
                </c:pt>
                <c:pt idx="383">
                  <c:v>4630</c:v>
                </c:pt>
                <c:pt idx="384">
                  <c:v>6</c:v>
                </c:pt>
                <c:pt idx="385">
                  <c:v>7115</c:v>
                </c:pt>
                <c:pt idx="386">
                  <c:v>11115</c:v>
                </c:pt>
                <c:pt idx="387">
                  <c:v>26</c:v>
                </c:pt>
                <c:pt idx="388">
                  <c:v>25</c:v>
                </c:pt>
                <c:pt idx="389">
                  <c:v>2</c:v>
                </c:pt>
                <c:pt idx="390">
                  <c:v>0</c:v>
                </c:pt>
                <c:pt idx="391">
                  <c:v>0</c:v>
                </c:pt>
                <c:pt idx="392">
                  <c:v>22</c:v>
                </c:pt>
                <c:pt idx="393">
                  <c:v>30</c:v>
                </c:pt>
                <c:pt idx="394">
                  <c:v>5</c:v>
                </c:pt>
                <c:pt idx="395">
                  <c:v>3</c:v>
                </c:pt>
                <c:pt idx="396">
                  <c:v>0</c:v>
                </c:pt>
                <c:pt idx="397">
                  <c:v>0</c:v>
                </c:pt>
                <c:pt idx="398">
                  <c:v>3</c:v>
                </c:pt>
                <c:pt idx="399">
                  <c:v>5</c:v>
                </c:pt>
                <c:pt idx="400">
                  <c:v>0</c:v>
                </c:pt>
                <c:pt idx="401">
                  <c:v>0</c:v>
                </c:pt>
                <c:pt idx="402">
                  <c:v>2</c:v>
                </c:pt>
                <c:pt idx="403">
                  <c:v>3</c:v>
                </c:pt>
                <c:pt idx="404">
                  <c:v>0</c:v>
                </c:pt>
                <c:pt idx="405">
                  <c:v>11</c:v>
                </c:pt>
                <c:pt idx="406">
                  <c:v>11</c:v>
                </c:pt>
                <c:pt idx="407">
                  <c:v>0</c:v>
                </c:pt>
                <c:pt idx="408">
                  <c:v>0</c:v>
                </c:pt>
                <c:pt idx="409">
                  <c:v>0</c:v>
                </c:pt>
                <c:pt idx="410">
                  <c:v>1</c:v>
                </c:pt>
                <c:pt idx="411">
                  <c:v>0</c:v>
                </c:pt>
                <c:pt idx="412">
                  <c:v>0</c:v>
                </c:pt>
                <c:pt idx="413">
                  <c:v>0</c:v>
                </c:pt>
                <c:pt idx="414">
                  <c:v>10</c:v>
                </c:pt>
                <c:pt idx="415">
                  <c:v>21</c:v>
                </c:pt>
                <c:pt idx="416">
                  <c:v>17</c:v>
                </c:pt>
                <c:pt idx="417">
                  <c:v>0</c:v>
                </c:pt>
                <c:pt idx="418">
                  <c:v>9</c:v>
                </c:pt>
                <c:pt idx="419">
                  <c:v>0</c:v>
                </c:pt>
                <c:pt idx="420">
                  <c:v>0</c:v>
                </c:pt>
                <c:pt idx="421">
                  <c:v>0</c:v>
                </c:pt>
                <c:pt idx="422">
                  <c:v>0</c:v>
                </c:pt>
                <c:pt idx="423">
                  <c:v>20</c:v>
                </c:pt>
                <c:pt idx="424">
                  <c:v>0</c:v>
                </c:pt>
                <c:pt idx="425">
                  <c:v>0</c:v>
                </c:pt>
                <c:pt idx="426">
                  <c:v>5</c:v>
                </c:pt>
                <c:pt idx="427">
                  <c:v>0</c:v>
                </c:pt>
                <c:pt idx="428">
                  <c:v>15</c:v>
                </c:pt>
                <c:pt idx="429">
                  <c:v>3</c:v>
                </c:pt>
                <c:pt idx="430">
                  <c:v>0</c:v>
                </c:pt>
                <c:pt idx="431">
                  <c:v>25</c:v>
                </c:pt>
                <c:pt idx="432">
                  <c:v>16</c:v>
                </c:pt>
                <c:pt idx="433">
                  <c:v>6</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1</c:v>
                </c:pt>
                <c:pt idx="449">
                  <c:v>0</c:v>
                </c:pt>
                <c:pt idx="450">
                  <c:v>1</c:v>
                </c:pt>
                <c:pt idx="451">
                  <c:v>0</c:v>
                </c:pt>
                <c:pt idx="452">
                  <c:v>0</c:v>
                </c:pt>
                <c:pt idx="453">
                  <c:v>0</c:v>
                </c:pt>
                <c:pt idx="454">
                  <c:v>0</c:v>
                </c:pt>
                <c:pt idx="455">
                  <c:v>0</c:v>
                </c:pt>
                <c:pt idx="456">
                  <c:v>0</c:v>
                </c:pt>
                <c:pt idx="457">
                  <c:v>0</c:v>
                </c:pt>
                <c:pt idx="458">
                  <c:v>4</c:v>
                </c:pt>
                <c:pt idx="459">
                  <c:v>23</c:v>
                </c:pt>
                <c:pt idx="460">
                  <c:v>18</c:v>
                </c:pt>
                <c:pt idx="461">
                  <c:v>1</c:v>
                </c:pt>
                <c:pt idx="462">
                  <c:v>3</c:v>
                </c:pt>
                <c:pt idx="463">
                  <c:v>0</c:v>
                </c:pt>
                <c:pt idx="464">
                  <c:v>0</c:v>
                </c:pt>
                <c:pt idx="465">
                  <c:v>0</c:v>
                </c:pt>
                <c:pt idx="466">
                  <c:v>0</c:v>
                </c:pt>
                <c:pt idx="467">
                  <c:v>0</c:v>
                </c:pt>
                <c:pt idx="468">
                  <c:v>0</c:v>
                </c:pt>
                <c:pt idx="469">
                  <c:v>0</c:v>
                </c:pt>
                <c:pt idx="470">
                  <c:v>0</c:v>
                </c:pt>
                <c:pt idx="471">
                  <c:v>1</c:v>
                </c:pt>
                <c:pt idx="472">
                  <c:v>0</c:v>
                </c:pt>
                <c:pt idx="473">
                  <c:v>0</c:v>
                </c:pt>
                <c:pt idx="474">
                  <c:v>40</c:v>
                </c:pt>
                <c:pt idx="475">
                  <c:v>0</c:v>
                </c:pt>
                <c:pt idx="476">
                  <c:v>0</c:v>
                </c:pt>
                <c:pt idx="477">
                  <c:v>15</c:v>
                </c:pt>
                <c:pt idx="478">
                  <c:v>0</c:v>
                </c:pt>
                <c:pt idx="479">
                  <c:v>0</c:v>
                </c:pt>
                <c:pt idx="480">
                  <c:v>0</c:v>
                </c:pt>
                <c:pt idx="481">
                  <c:v>0</c:v>
                </c:pt>
                <c:pt idx="482">
                  <c:v>1</c:v>
                </c:pt>
                <c:pt idx="483">
                  <c:v>0</c:v>
                </c:pt>
                <c:pt idx="484">
                  <c:v>1</c:v>
                </c:pt>
                <c:pt idx="485">
                  <c:v>0</c:v>
                </c:pt>
                <c:pt idx="486">
                  <c:v>0</c:v>
                </c:pt>
                <c:pt idx="487">
                  <c:v>8</c:v>
                </c:pt>
                <c:pt idx="488">
                  <c:v>0</c:v>
                </c:pt>
                <c:pt idx="489">
                  <c:v>1</c:v>
                </c:pt>
                <c:pt idx="490">
                  <c:v>0</c:v>
                </c:pt>
                <c:pt idx="491">
                  <c:v>0</c:v>
                </c:pt>
                <c:pt idx="492">
                  <c:v>0</c:v>
                </c:pt>
                <c:pt idx="493">
                  <c:v>0</c:v>
                </c:pt>
                <c:pt idx="494">
                  <c:v>0</c:v>
                </c:pt>
                <c:pt idx="495">
                  <c:v>0</c:v>
                </c:pt>
                <c:pt idx="496">
                  <c:v>0</c:v>
                </c:pt>
                <c:pt idx="497">
                  <c:v>0</c:v>
                </c:pt>
                <c:pt idx="498">
                  <c:v>1</c:v>
                </c:pt>
                <c:pt idx="499">
                  <c:v>0</c:v>
                </c:pt>
                <c:pt idx="500">
                  <c:v>0</c:v>
                </c:pt>
                <c:pt idx="501">
                  <c:v>0</c:v>
                </c:pt>
                <c:pt idx="502">
                  <c:v>3</c:v>
                </c:pt>
                <c:pt idx="503">
                  <c:v>0</c:v>
                </c:pt>
                <c:pt idx="504">
                  <c:v>0</c:v>
                </c:pt>
                <c:pt idx="505">
                  <c:v>0</c:v>
                </c:pt>
                <c:pt idx="506">
                  <c:v>3</c:v>
                </c:pt>
                <c:pt idx="507">
                  <c:v>0</c:v>
                </c:pt>
                <c:pt idx="508">
                  <c:v>1</c:v>
                </c:pt>
                <c:pt idx="509">
                  <c:v>0</c:v>
                </c:pt>
                <c:pt idx="510">
                  <c:v>2</c:v>
                </c:pt>
                <c:pt idx="511">
                  <c:v>0</c:v>
                </c:pt>
                <c:pt idx="512">
                  <c:v>0</c:v>
                </c:pt>
                <c:pt idx="513">
                  <c:v>0</c:v>
                </c:pt>
                <c:pt idx="514">
                  <c:v>0</c:v>
                </c:pt>
                <c:pt idx="515">
                  <c:v>0</c:v>
                </c:pt>
                <c:pt idx="516">
                  <c:v>0</c:v>
                </c:pt>
                <c:pt idx="517">
                  <c:v>4</c:v>
                </c:pt>
                <c:pt idx="518">
                  <c:v>0</c:v>
                </c:pt>
                <c:pt idx="519">
                  <c:v>2</c:v>
                </c:pt>
                <c:pt idx="520">
                  <c:v>5</c:v>
                </c:pt>
                <c:pt idx="521">
                  <c:v>0</c:v>
                </c:pt>
                <c:pt idx="522">
                  <c:v>0</c:v>
                </c:pt>
                <c:pt idx="523">
                  <c:v>0</c:v>
                </c:pt>
                <c:pt idx="524">
                  <c:v>0</c:v>
                </c:pt>
                <c:pt idx="525">
                  <c:v>0</c:v>
                </c:pt>
                <c:pt idx="526">
                  <c:v>13</c:v>
                </c:pt>
                <c:pt idx="527">
                  <c:v>0</c:v>
                </c:pt>
                <c:pt idx="528">
                  <c:v>18</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3</c:v>
                </c:pt>
                <c:pt idx="552">
                  <c:v>0</c:v>
                </c:pt>
                <c:pt idx="553">
                  <c:v>2</c:v>
                </c:pt>
                <c:pt idx="554">
                  <c:v>0</c:v>
                </c:pt>
                <c:pt idx="555">
                  <c:v>0</c:v>
                </c:pt>
                <c:pt idx="556">
                  <c:v>0</c:v>
                </c:pt>
                <c:pt idx="557">
                  <c:v>0</c:v>
                </c:pt>
                <c:pt idx="558">
                  <c:v>3</c:v>
                </c:pt>
                <c:pt idx="559">
                  <c:v>0</c:v>
                </c:pt>
                <c:pt idx="560">
                  <c:v>3</c:v>
                </c:pt>
                <c:pt idx="561">
                  <c:v>2</c:v>
                </c:pt>
                <c:pt idx="562">
                  <c:v>0</c:v>
                </c:pt>
                <c:pt idx="563">
                  <c:v>20</c:v>
                </c:pt>
                <c:pt idx="564">
                  <c:v>2</c:v>
                </c:pt>
                <c:pt idx="565">
                  <c:v>7</c:v>
                </c:pt>
                <c:pt idx="566">
                  <c:v>0</c:v>
                </c:pt>
                <c:pt idx="567">
                  <c:v>0</c:v>
                </c:pt>
                <c:pt idx="568">
                  <c:v>0</c:v>
                </c:pt>
                <c:pt idx="569">
                  <c:v>1</c:v>
                </c:pt>
                <c:pt idx="570">
                  <c:v>0</c:v>
                </c:pt>
                <c:pt idx="571">
                  <c:v>1</c:v>
                </c:pt>
                <c:pt idx="572">
                  <c:v>0</c:v>
                </c:pt>
                <c:pt idx="573">
                  <c:v>0</c:v>
                </c:pt>
                <c:pt idx="574">
                  <c:v>0</c:v>
                </c:pt>
                <c:pt idx="575">
                  <c:v>1</c:v>
                </c:pt>
                <c:pt idx="576">
                  <c:v>0</c:v>
                </c:pt>
                <c:pt idx="577">
                  <c:v>6</c:v>
                </c:pt>
                <c:pt idx="578">
                  <c:v>0</c:v>
                </c:pt>
                <c:pt idx="579">
                  <c:v>0</c:v>
                </c:pt>
                <c:pt idx="580">
                  <c:v>0</c:v>
                </c:pt>
                <c:pt idx="581">
                  <c:v>0</c:v>
                </c:pt>
                <c:pt idx="582">
                  <c:v>0</c:v>
                </c:pt>
                <c:pt idx="583">
                  <c:v>0</c:v>
                </c:pt>
                <c:pt idx="584">
                  <c:v>2</c:v>
                </c:pt>
                <c:pt idx="585">
                  <c:v>56</c:v>
                </c:pt>
                <c:pt idx="586">
                  <c:v>2</c:v>
                </c:pt>
                <c:pt idx="587">
                  <c:v>6</c:v>
                </c:pt>
                <c:pt idx="588">
                  <c:v>39</c:v>
                </c:pt>
                <c:pt idx="589">
                  <c:v>10</c:v>
                </c:pt>
                <c:pt idx="590">
                  <c:v>0</c:v>
                </c:pt>
                <c:pt idx="591">
                  <c:v>0</c:v>
                </c:pt>
                <c:pt idx="592">
                  <c:v>0</c:v>
                </c:pt>
                <c:pt idx="593">
                  <c:v>0</c:v>
                </c:pt>
                <c:pt idx="594">
                  <c:v>3</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14</c:v>
                </c:pt>
                <c:pt idx="616">
                  <c:v>15</c:v>
                </c:pt>
                <c:pt idx="617">
                  <c:v>0</c:v>
                </c:pt>
                <c:pt idx="618">
                  <c:v>0</c:v>
                </c:pt>
                <c:pt idx="619">
                  <c:v>0</c:v>
                </c:pt>
                <c:pt idx="620">
                  <c:v>0</c:v>
                </c:pt>
                <c:pt idx="621">
                  <c:v>0</c:v>
                </c:pt>
                <c:pt idx="622">
                  <c:v>0</c:v>
                </c:pt>
                <c:pt idx="623">
                  <c:v>6</c:v>
                </c:pt>
                <c:pt idx="624">
                  <c:v>0</c:v>
                </c:pt>
                <c:pt idx="625">
                  <c:v>24</c:v>
                </c:pt>
                <c:pt idx="626">
                  <c:v>8</c:v>
                </c:pt>
                <c:pt idx="627">
                  <c:v>10</c:v>
                </c:pt>
                <c:pt idx="628">
                  <c:v>0</c:v>
                </c:pt>
                <c:pt idx="629">
                  <c:v>0</c:v>
                </c:pt>
                <c:pt idx="630">
                  <c:v>56</c:v>
                </c:pt>
                <c:pt idx="631">
                  <c:v>18</c:v>
                </c:pt>
                <c:pt idx="632">
                  <c:v>0</c:v>
                </c:pt>
                <c:pt idx="633">
                  <c:v>0</c:v>
                </c:pt>
                <c:pt idx="634">
                  <c:v>14</c:v>
                </c:pt>
                <c:pt idx="635">
                  <c:v>1</c:v>
                </c:pt>
                <c:pt idx="636">
                  <c:v>3</c:v>
                </c:pt>
                <c:pt idx="637">
                  <c:v>4</c:v>
                </c:pt>
                <c:pt idx="638">
                  <c:v>92</c:v>
                </c:pt>
                <c:pt idx="639">
                  <c:v>18</c:v>
                </c:pt>
                <c:pt idx="640">
                  <c:v>0</c:v>
                </c:pt>
                <c:pt idx="641">
                  <c:v>0</c:v>
                </c:pt>
                <c:pt idx="642">
                  <c:v>87</c:v>
                </c:pt>
                <c:pt idx="643">
                  <c:v>0</c:v>
                </c:pt>
                <c:pt idx="644">
                  <c:v>20</c:v>
                </c:pt>
                <c:pt idx="645">
                  <c:v>0</c:v>
                </c:pt>
                <c:pt idx="646">
                  <c:v>0</c:v>
                </c:pt>
                <c:pt idx="647">
                  <c:v>0</c:v>
                </c:pt>
                <c:pt idx="648">
                  <c:v>0</c:v>
                </c:pt>
                <c:pt idx="649">
                  <c:v>0</c:v>
                </c:pt>
                <c:pt idx="650">
                  <c:v>0</c:v>
                </c:pt>
                <c:pt idx="651">
                  <c:v>0</c:v>
                </c:pt>
                <c:pt idx="652">
                  <c:v>0</c:v>
                </c:pt>
                <c:pt idx="653">
                  <c:v>8</c:v>
                </c:pt>
                <c:pt idx="654">
                  <c:v>4</c:v>
                </c:pt>
                <c:pt idx="655">
                  <c:v>0</c:v>
                </c:pt>
                <c:pt idx="656">
                  <c:v>0</c:v>
                </c:pt>
                <c:pt idx="657">
                  <c:v>0</c:v>
                </c:pt>
                <c:pt idx="658">
                  <c:v>0</c:v>
                </c:pt>
                <c:pt idx="659">
                  <c:v>0</c:v>
                </c:pt>
                <c:pt idx="660">
                  <c:v>0</c:v>
                </c:pt>
                <c:pt idx="661">
                  <c:v>0</c:v>
                </c:pt>
                <c:pt idx="662">
                  <c:v>0</c:v>
                </c:pt>
                <c:pt idx="663">
                  <c:v>0</c:v>
                </c:pt>
                <c:pt idx="664">
                  <c:v>0</c:v>
                </c:pt>
                <c:pt idx="665">
                  <c:v>2</c:v>
                </c:pt>
                <c:pt idx="666">
                  <c:v>0</c:v>
                </c:pt>
                <c:pt idx="667">
                  <c:v>0</c:v>
                </c:pt>
                <c:pt idx="668">
                  <c:v>0</c:v>
                </c:pt>
                <c:pt idx="669">
                  <c:v>0</c:v>
                </c:pt>
                <c:pt idx="670">
                  <c:v>0</c:v>
                </c:pt>
                <c:pt idx="671">
                  <c:v>0</c:v>
                </c:pt>
                <c:pt idx="672">
                  <c:v>0</c:v>
                </c:pt>
                <c:pt idx="673">
                  <c:v>1</c:v>
                </c:pt>
                <c:pt idx="674">
                  <c:v>0</c:v>
                </c:pt>
                <c:pt idx="675">
                  <c:v>0</c:v>
                </c:pt>
                <c:pt idx="676">
                  <c:v>0</c:v>
                </c:pt>
                <c:pt idx="677">
                  <c:v>0</c:v>
                </c:pt>
                <c:pt idx="678">
                  <c:v>0</c:v>
                </c:pt>
                <c:pt idx="679">
                  <c:v>0</c:v>
                </c:pt>
                <c:pt idx="680">
                  <c:v>0</c:v>
                </c:pt>
                <c:pt idx="681">
                  <c:v>0</c:v>
                </c:pt>
                <c:pt idx="682">
                  <c:v>0</c:v>
                </c:pt>
                <c:pt idx="683">
                  <c:v>0</c:v>
                </c:pt>
                <c:pt idx="684">
                  <c:v>0</c:v>
                </c:pt>
                <c:pt idx="685">
                  <c:v>7</c:v>
                </c:pt>
                <c:pt idx="686">
                  <c:v>20</c:v>
                </c:pt>
                <c:pt idx="687">
                  <c:v>0</c:v>
                </c:pt>
                <c:pt idx="688">
                  <c:v>0</c:v>
                </c:pt>
                <c:pt idx="689">
                  <c:v>0</c:v>
                </c:pt>
                <c:pt idx="690">
                  <c:v>4</c:v>
                </c:pt>
                <c:pt idx="691">
                  <c:v>0</c:v>
                </c:pt>
                <c:pt idx="692">
                  <c:v>0</c:v>
                </c:pt>
                <c:pt idx="693">
                  <c:v>10</c:v>
                </c:pt>
                <c:pt idx="694">
                  <c:v>0</c:v>
                </c:pt>
                <c:pt idx="695">
                  <c:v>0</c:v>
                </c:pt>
                <c:pt idx="696">
                  <c:v>0</c:v>
                </c:pt>
                <c:pt idx="697">
                  <c:v>0</c:v>
                </c:pt>
                <c:pt idx="698">
                  <c:v>0</c:v>
                </c:pt>
                <c:pt idx="699">
                  <c:v>0</c:v>
                </c:pt>
                <c:pt idx="700">
                  <c:v>0</c:v>
                </c:pt>
                <c:pt idx="701">
                  <c:v>0</c:v>
                </c:pt>
                <c:pt idx="702">
                  <c:v>0</c:v>
                </c:pt>
                <c:pt idx="703">
                  <c:v>0</c:v>
                </c:pt>
                <c:pt idx="704">
                  <c:v>1</c:v>
                </c:pt>
                <c:pt idx="705">
                  <c:v>1</c:v>
                </c:pt>
                <c:pt idx="706">
                  <c:v>0</c:v>
                </c:pt>
                <c:pt idx="707">
                  <c:v>3</c:v>
                </c:pt>
                <c:pt idx="708">
                  <c:v>0</c:v>
                </c:pt>
                <c:pt idx="709">
                  <c:v>0</c:v>
                </c:pt>
                <c:pt idx="710">
                  <c:v>0</c:v>
                </c:pt>
                <c:pt idx="711">
                  <c:v>0</c:v>
                </c:pt>
                <c:pt idx="712">
                  <c:v>0</c:v>
                </c:pt>
                <c:pt idx="713">
                  <c:v>0</c:v>
                </c:pt>
                <c:pt idx="714">
                  <c:v>0</c:v>
                </c:pt>
                <c:pt idx="715">
                  <c:v>0</c:v>
                </c:pt>
                <c:pt idx="716">
                  <c:v>0</c:v>
                </c:pt>
                <c:pt idx="717">
                  <c:v>0</c:v>
                </c:pt>
                <c:pt idx="718">
                  <c:v>0</c:v>
                </c:pt>
                <c:pt idx="719">
                  <c:v>2</c:v>
                </c:pt>
                <c:pt idx="720">
                  <c:v>2</c:v>
                </c:pt>
                <c:pt idx="721">
                  <c:v>0</c:v>
                </c:pt>
                <c:pt idx="722">
                  <c:v>104</c:v>
                </c:pt>
                <c:pt idx="723">
                  <c:v>14</c:v>
                </c:pt>
                <c:pt idx="724">
                  <c:v>3</c:v>
                </c:pt>
                <c:pt idx="725">
                  <c:v>0</c:v>
                </c:pt>
                <c:pt idx="726">
                  <c:v>432</c:v>
                </c:pt>
                <c:pt idx="727">
                  <c:v>0</c:v>
                </c:pt>
                <c:pt idx="728">
                  <c:v>0</c:v>
                </c:pt>
                <c:pt idx="729">
                  <c:v>0</c:v>
                </c:pt>
                <c:pt idx="730">
                  <c:v>6</c:v>
                </c:pt>
                <c:pt idx="731">
                  <c:v>0</c:v>
                </c:pt>
                <c:pt idx="732">
                  <c:v>1</c:v>
                </c:pt>
                <c:pt idx="733">
                  <c:v>12</c:v>
                </c:pt>
                <c:pt idx="734">
                  <c:v>1</c:v>
                </c:pt>
                <c:pt idx="735">
                  <c:v>0</c:v>
                </c:pt>
                <c:pt idx="736">
                  <c:v>0</c:v>
                </c:pt>
                <c:pt idx="737">
                  <c:v>0</c:v>
                </c:pt>
                <c:pt idx="738">
                  <c:v>28</c:v>
                </c:pt>
                <c:pt idx="739">
                  <c:v>0</c:v>
                </c:pt>
                <c:pt idx="740">
                  <c:v>0</c:v>
                </c:pt>
                <c:pt idx="741">
                  <c:v>0</c:v>
                </c:pt>
                <c:pt idx="742">
                  <c:v>0</c:v>
                </c:pt>
                <c:pt idx="743">
                  <c:v>0</c:v>
                </c:pt>
                <c:pt idx="744">
                  <c:v>0</c:v>
                </c:pt>
                <c:pt idx="745">
                  <c:v>0</c:v>
                </c:pt>
                <c:pt idx="746">
                  <c:v>8</c:v>
                </c:pt>
                <c:pt idx="747">
                  <c:v>0</c:v>
                </c:pt>
                <c:pt idx="748">
                  <c:v>144</c:v>
                </c:pt>
                <c:pt idx="749">
                  <c:v>64</c:v>
                </c:pt>
                <c:pt idx="750">
                  <c:v>8</c:v>
                </c:pt>
                <c:pt idx="751">
                  <c:v>10</c:v>
                </c:pt>
                <c:pt idx="752">
                  <c:v>12</c:v>
                </c:pt>
                <c:pt idx="753">
                  <c:v>21</c:v>
                </c:pt>
                <c:pt idx="754">
                  <c:v>0</c:v>
                </c:pt>
                <c:pt idx="755">
                  <c:v>1</c:v>
                </c:pt>
                <c:pt idx="756">
                  <c:v>2</c:v>
                </c:pt>
                <c:pt idx="757">
                  <c:v>0</c:v>
                </c:pt>
                <c:pt idx="758">
                  <c:v>0</c:v>
                </c:pt>
                <c:pt idx="759">
                  <c:v>2</c:v>
                </c:pt>
                <c:pt idx="760">
                  <c:v>0</c:v>
                </c:pt>
                <c:pt idx="761">
                  <c:v>2</c:v>
                </c:pt>
                <c:pt idx="762">
                  <c:v>0</c:v>
                </c:pt>
                <c:pt idx="763">
                  <c:v>0</c:v>
                </c:pt>
                <c:pt idx="764">
                  <c:v>1</c:v>
                </c:pt>
                <c:pt idx="765">
                  <c:v>0</c:v>
                </c:pt>
                <c:pt idx="766">
                  <c:v>0</c:v>
                </c:pt>
                <c:pt idx="767">
                  <c:v>1</c:v>
                </c:pt>
                <c:pt idx="768">
                  <c:v>0</c:v>
                </c:pt>
                <c:pt idx="769">
                  <c:v>0</c:v>
                </c:pt>
                <c:pt idx="770">
                  <c:v>0</c:v>
                </c:pt>
                <c:pt idx="771">
                  <c:v>0</c:v>
                </c:pt>
                <c:pt idx="772">
                  <c:v>14</c:v>
                </c:pt>
                <c:pt idx="773">
                  <c:v>0</c:v>
                </c:pt>
                <c:pt idx="774">
                  <c:v>0</c:v>
                </c:pt>
                <c:pt idx="775">
                  <c:v>0</c:v>
                </c:pt>
                <c:pt idx="776">
                  <c:v>0</c:v>
                </c:pt>
                <c:pt idx="777">
                  <c:v>0</c:v>
                </c:pt>
                <c:pt idx="778">
                  <c:v>0</c:v>
                </c:pt>
                <c:pt idx="779">
                  <c:v>0</c:v>
                </c:pt>
                <c:pt idx="780">
                  <c:v>13</c:v>
                </c:pt>
                <c:pt idx="781">
                  <c:v>7</c:v>
                </c:pt>
                <c:pt idx="782">
                  <c:v>0</c:v>
                </c:pt>
                <c:pt idx="783">
                  <c:v>0</c:v>
                </c:pt>
                <c:pt idx="784">
                  <c:v>0</c:v>
                </c:pt>
                <c:pt idx="785">
                  <c:v>0</c:v>
                </c:pt>
                <c:pt idx="786">
                  <c:v>0</c:v>
                </c:pt>
                <c:pt idx="787">
                  <c:v>0</c:v>
                </c:pt>
                <c:pt idx="788">
                  <c:v>0</c:v>
                </c:pt>
                <c:pt idx="789">
                  <c:v>0</c:v>
                </c:pt>
                <c:pt idx="790">
                  <c:v>0</c:v>
                </c:pt>
                <c:pt idx="791">
                  <c:v>6</c:v>
                </c:pt>
                <c:pt idx="792">
                  <c:v>0</c:v>
                </c:pt>
                <c:pt idx="793">
                  <c:v>0</c:v>
                </c:pt>
                <c:pt idx="794">
                  <c:v>0</c:v>
                </c:pt>
                <c:pt idx="795">
                  <c:v>0</c:v>
                </c:pt>
                <c:pt idx="796">
                  <c:v>0</c:v>
                </c:pt>
                <c:pt idx="797">
                  <c:v>0</c:v>
                </c:pt>
                <c:pt idx="798">
                  <c:v>9</c:v>
                </c:pt>
                <c:pt idx="799">
                  <c:v>13</c:v>
                </c:pt>
                <c:pt idx="800">
                  <c:v>0</c:v>
                </c:pt>
                <c:pt idx="801">
                  <c:v>4</c:v>
                </c:pt>
                <c:pt idx="802">
                  <c:v>0</c:v>
                </c:pt>
                <c:pt idx="803">
                  <c:v>0</c:v>
                </c:pt>
                <c:pt idx="804">
                  <c:v>0</c:v>
                </c:pt>
                <c:pt idx="805">
                  <c:v>0</c:v>
                </c:pt>
                <c:pt idx="806">
                  <c:v>0</c:v>
                </c:pt>
                <c:pt idx="807">
                  <c:v>3</c:v>
                </c:pt>
                <c:pt idx="808">
                  <c:v>200</c:v>
                </c:pt>
                <c:pt idx="809">
                  <c:v>0</c:v>
                </c:pt>
                <c:pt idx="810">
                  <c:v>0</c:v>
                </c:pt>
                <c:pt idx="811">
                  <c:v>0</c:v>
                </c:pt>
                <c:pt idx="812">
                  <c:v>0</c:v>
                </c:pt>
                <c:pt idx="813">
                  <c:v>0</c:v>
                </c:pt>
                <c:pt idx="814">
                  <c:v>0</c:v>
                </c:pt>
                <c:pt idx="815">
                  <c:v>0</c:v>
                </c:pt>
                <c:pt idx="816">
                  <c:v>1</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15</c:v>
                </c:pt>
                <c:pt idx="832">
                  <c:v>0</c:v>
                </c:pt>
                <c:pt idx="833">
                  <c:v>288</c:v>
                </c:pt>
                <c:pt idx="834">
                  <c:v>21</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96</c:v>
                </c:pt>
                <c:pt idx="867">
                  <c:v>4</c:v>
                </c:pt>
                <c:pt idx="868">
                  <c:v>23</c:v>
                </c:pt>
                <c:pt idx="869">
                  <c:v>0</c:v>
                </c:pt>
                <c:pt idx="870">
                  <c:v>0</c:v>
                </c:pt>
                <c:pt idx="871">
                  <c:v>0</c:v>
                </c:pt>
                <c:pt idx="872">
                  <c:v>0</c:v>
                </c:pt>
                <c:pt idx="873">
                  <c:v>16</c:v>
                </c:pt>
                <c:pt idx="874">
                  <c:v>0</c:v>
                </c:pt>
                <c:pt idx="875">
                  <c:v>0</c:v>
                </c:pt>
                <c:pt idx="876">
                  <c:v>0</c:v>
                </c:pt>
                <c:pt idx="877">
                  <c:v>0</c:v>
                </c:pt>
                <c:pt idx="878">
                  <c:v>1</c:v>
                </c:pt>
                <c:pt idx="879">
                  <c:v>0</c:v>
                </c:pt>
                <c:pt idx="880">
                  <c:v>0</c:v>
                </c:pt>
                <c:pt idx="881">
                  <c:v>0</c:v>
                </c:pt>
                <c:pt idx="882">
                  <c:v>0</c:v>
                </c:pt>
                <c:pt idx="883">
                  <c:v>0</c:v>
                </c:pt>
                <c:pt idx="884">
                  <c:v>4</c:v>
                </c:pt>
                <c:pt idx="885">
                  <c:v>0</c:v>
                </c:pt>
                <c:pt idx="886">
                  <c:v>2</c:v>
                </c:pt>
                <c:pt idx="887">
                  <c:v>44</c:v>
                </c:pt>
                <c:pt idx="888">
                  <c:v>0</c:v>
                </c:pt>
                <c:pt idx="889">
                  <c:v>10</c:v>
                </c:pt>
                <c:pt idx="890">
                  <c:v>0</c:v>
                </c:pt>
                <c:pt idx="891">
                  <c:v>2</c:v>
                </c:pt>
                <c:pt idx="892">
                  <c:v>52</c:v>
                </c:pt>
                <c:pt idx="893">
                  <c:v>1</c:v>
                </c:pt>
                <c:pt idx="894">
                  <c:v>0</c:v>
                </c:pt>
                <c:pt idx="895">
                  <c:v>6</c:v>
                </c:pt>
                <c:pt idx="896">
                  <c:v>6</c:v>
                </c:pt>
                <c:pt idx="897">
                  <c:v>25</c:v>
                </c:pt>
                <c:pt idx="898">
                  <c:v>1</c:v>
                </c:pt>
                <c:pt idx="899">
                  <c:v>0</c:v>
                </c:pt>
                <c:pt idx="900">
                  <c:v>2</c:v>
                </c:pt>
                <c:pt idx="901">
                  <c:v>0</c:v>
                </c:pt>
                <c:pt idx="902">
                  <c:v>96</c:v>
                </c:pt>
                <c:pt idx="903">
                  <c:v>1</c:v>
                </c:pt>
                <c:pt idx="904">
                  <c:v>6</c:v>
                </c:pt>
                <c:pt idx="905">
                  <c:v>0</c:v>
                </c:pt>
                <c:pt idx="906">
                  <c:v>0</c:v>
                </c:pt>
                <c:pt idx="907">
                  <c:v>2</c:v>
                </c:pt>
                <c:pt idx="908">
                  <c:v>0</c:v>
                </c:pt>
                <c:pt idx="909">
                  <c:v>1</c:v>
                </c:pt>
                <c:pt idx="910">
                  <c:v>5</c:v>
                </c:pt>
                <c:pt idx="911">
                  <c:v>0</c:v>
                </c:pt>
                <c:pt idx="912">
                  <c:v>0</c:v>
                </c:pt>
                <c:pt idx="913">
                  <c:v>2</c:v>
                </c:pt>
                <c:pt idx="914">
                  <c:v>5</c:v>
                </c:pt>
                <c:pt idx="915">
                  <c:v>0</c:v>
                </c:pt>
                <c:pt idx="916">
                  <c:v>0</c:v>
                </c:pt>
                <c:pt idx="917">
                  <c:v>0</c:v>
                </c:pt>
                <c:pt idx="918">
                  <c:v>4</c:v>
                </c:pt>
                <c:pt idx="919">
                  <c:v>14</c:v>
                </c:pt>
                <c:pt idx="920">
                  <c:v>0</c:v>
                </c:pt>
                <c:pt idx="921">
                  <c:v>0</c:v>
                </c:pt>
                <c:pt idx="922">
                  <c:v>0</c:v>
                </c:pt>
                <c:pt idx="923">
                  <c:v>0</c:v>
                </c:pt>
                <c:pt idx="924">
                  <c:v>72</c:v>
                </c:pt>
                <c:pt idx="925">
                  <c:v>48</c:v>
                </c:pt>
                <c:pt idx="926">
                  <c:v>0</c:v>
                </c:pt>
                <c:pt idx="927">
                  <c:v>0</c:v>
                </c:pt>
                <c:pt idx="928">
                  <c:v>3</c:v>
                </c:pt>
                <c:pt idx="929">
                  <c:v>0</c:v>
                </c:pt>
                <c:pt idx="930">
                  <c:v>0</c:v>
                </c:pt>
                <c:pt idx="931">
                  <c:v>0</c:v>
                </c:pt>
                <c:pt idx="932">
                  <c:v>24</c:v>
                </c:pt>
                <c:pt idx="933">
                  <c:v>0</c:v>
                </c:pt>
                <c:pt idx="934">
                  <c:v>0</c:v>
                </c:pt>
                <c:pt idx="935">
                  <c:v>1</c:v>
                </c:pt>
                <c:pt idx="936">
                  <c:v>0</c:v>
                </c:pt>
                <c:pt idx="937">
                  <c:v>0</c:v>
                </c:pt>
                <c:pt idx="938">
                  <c:v>1</c:v>
                </c:pt>
                <c:pt idx="939">
                  <c:v>0</c:v>
                </c:pt>
                <c:pt idx="940">
                  <c:v>0</c:v>
                </c:pt>
                <c:pt idx="941">
                  <c:v>0</c:v>
                </c:pt>
                <c:pt idx="942">
                  <c:v>0</c:v>
                </c:pt>
                <c:pt idx="943">
                  <c:v>0</c:v>
                </c:pt>
                <c:pt idx="944">
                  <c:v>0</c:v>
                </c:pt>
                <c:pt idx="945">
                  <c:v>0</c:v>
                </c:pt>
                <c:pt idx="946">
                  <c:v>0</c:v>
                </c:pt>
                <c:pt idx="947">
                  <c:v>177</c:v>
                </c:pt>
                <c:pt idx="948">
                  <c:v>0</c:v>
                </c:pt>
                <c:pt idx="949">
                  <c:v>0</c:v>
                </c:pt>
                <c:pt idx="950">
                  <c:v>0</c:v>
                </c:pt>
                <c:pt idx="951">
                  <c:v>0</c:v>
                </c:pt>
                <c:pt idx="952">
                  <c:v>0</c:v>
                </c:pt>
                <c:pt idx="953">
                  <c:v>0</c:v>
                </c:pt>
                <c:pt idx="954">
                  <c:v>0</c:v>
                </c:pt>
                <c:pt idx="955">
                  <c:v>0</c:v>
                </c:pt>
                <c:pt idx="956">
                  <c:v>1</c:v>
                </c:pt>
                <c:pt idx="957">
                  <c:v>0</c:v>
                </c:pt>
                <c:pt idx="958">
                  <c:v>0</c:v>
                </c:pt>
                <c:pt idx="959">
                  <c:v>0</c:v>
                </c:pt>
                <c:pt idx="960">
                  <c:v>5</c:v>
                </c:pt>
                <c:pt idx="961">
                  <c:v>0</c:v>
                </c:pt>
                <c:pt idx="962">
                  <c:v>1</c:v>
                </c:pt>
                <c:pt idx="963">
                  <c:v>38</c:v>
                </c:pt>
                <c:pt idx="964">
                  <c:v>0</c:v>
                </c:pt>
                <c:pt idx="965">
                  <c:v>0</c:v>
                </c:pt>
                <c:pt idx="966">
                  <c:v>0</c:v>
                </c:pt>
                <c:pt idx="967">
                  <c:v>0</c:v>
                </c:pt>
                <c:pt idx="968">
                  <c:v>0</c:v>
                </c:pt>
                <c:pt idx="969">
                  <c:v>1</c:v>
                </c:pt>
                <c:pt idx="970">
                  <c:v>15</c:v>
                </c:pt>
                <c:pt idx="971">
                  <c:v>0</c:v>
                </c:pt>
                <c:pt idx="972">
                  <c:v>0</c:v>
                </c:pt>
                <c:pt idx="973">
                  <c:v>0</c:v>
                </c:pt>
                <c:pt idx="974">
                  <c:v>0</c:v>
                </c:pt>
                <c:pt idx="975">
                  <c:v>0</c:v>
                </c:pt>
                <c:pt idx="976">
                  <c:v>0</c:v>
                </c:pt>
                <c:pt idx="977">
                  <c:v>0</c:v>
                </c:pt>
                <c:pt idx="978">
                  <c:v>0</c:v>
                </c:pt>
                <c:pt idx="979">
                  <c:v>0</c:v>
                </c:pt>
                <c:pt idx="980">
                  <c:v>0</c:v>
                </c:pt>
                <c:pt idx="981">
                  <c:v>0</c:v>
                </c:pt>
                <c:pt idx="982">
                  <c:v>0</c:v>
                </c:pt>
                <c:pt idx="983">
                  <c:v>3</c:v>
                </c:pt>
                <c:pt idx="984">
                  <c:v>25</c:v>
                </c:pt>
                <c:pt idx="985">
                  <c:v>5</c:v>
                </c:pt>
                <c:pt idx="986">
                  <c:v>3</c:v>
                </c:pt>
                <c:pt idx="987">
                  <c:v>10</c:v>
                </c:pt>
                <c:pt idx="988">
                  <c:v>1</c:v>
                </c:pt>
                <c:pt idx="989">
                  <c:v>0</c:v>
                </c:pt>
                <c:pt idx="990">
                  <c:v>0</c:v>
                </c:pt>
                <c:pt idx="991">
                  <c:v>0</c:v>
                </c:pt>
                <c:pt idx="992">
                  <c:v>10</c:v>
                </c:pt>
                <c:pt idx="993">
                  <c:v>0</c:v>
                </c:pt>
                <c:pt idx="994">
                  <c:v>0</c:v>
                </c:pt>
                <c:pt idx="995">
                  <c:v>0</c:v>
                </c:pt>
                <c:pt idx="996">
                  <c:v>3</c:v>
                </c:pt>
                <c:pt idx="997">
                  <c:v>0</c:v>
                </c:pt>
                <c:pt idx="998">
                  <c:v>0</c:v>
                </c:pt>
                <c:pt idx="999">
                  <c:v>0</c:v>
                </c:pt>
                <c:pt idx="1000">
                  <c:v>0</c:v>
                </c:pt>
                <c:pt idx="1001">
                  <c:v>2</c:v>
                </c:pt>
                <c:pt idx="1002">
                  <c:v>1</c:v>
                </c:pt>
                <c:pt idx="1003">
                  <c:v>0</c:v>
                </c:pt>
              </c:numCache>
            </c:numRef>
          </c:yVal>
          <c:smooth val="0"/>
          <c:extLst>
            <c:ext xmlns:c16="http://schemas.microsoft.com/office/drawing/2014/chart" uri="{C3380CC4-5D6E-409C-BE32-E72D297353CC}">
              <c16:uniqueId val="{00000002-DDCE-A146-842A-4AFCC02C94F6}"/>
            </c:ext>
          </c:extLst>
        </c:ser>
        <c:dLbls>
          <c:showLegendKey val="0"/>
          <c:showVal val="0"/>
          <c:showCatName val="0"/>
          <c:showSerName val="0"/>
          <c:showPercent val="0"/>
          <c:showBubbleSize val="0"/>
        </c:dLbls>
        <c:axId val="369491967"/>
        <c:axId val="369493695"/>
      </c:scatterChart>
      <c:valAx>
        <c:axId val="36949196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9493695"/>
        <c:crosses val="autoZero"/>
        <c:crossBetween val="midCat"/>
      </c:valAx>
      <c:valAx>
        <c:axId val="3694936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Number</a:t>
                </a:r>
                <a:r>
                  <a:rPr lang="en-US" baseline="0" dirty="0"/>
                  <a:t> of Active Fires Detected</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949196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B2DEF5-D0EE-944E-A8C0-C273A95945E7}" type="doc">
      <dgm:prSet loTypeId="urn:microsoft.com/office/officeart/2005/8/layout/lProcess3" loCatId="process" qsTypeId="urn:microsoft.com/office/officeart/2005/8/quickstyle/simple2" qsCatId="simple" csTypeId="urn:microsoft.com/office/officeart/2005/8/colors/colorful1" csCatId="colorful" phldr="1"/>
      <dgm:spPr/>
      <dgm:t>
        <a:bodyPr/>
        <a:lstStyle/>
        <a:p>
          <a:endParaRPr lang="en-US"/>
        </a:p>
      </dgm:t>
    </dgm:pt>
    <dgm:pt modelId="{F2A364A2-2929-7646-84B9-D5620D2E5D88}">
      <dgm:prSet custT="1"/>
      <dgm:spPr/>
      <dgm:t>
        <a:bodyPr/>
        <a:lstStyle/>
        <a:p>
          <a:r>
            <a:rPr lang="en-US" sz="1900" dirty="0">
              <a:latin typeface="Century Gothic"/>
            </a:rPr>
            <a:t>Explore other Environmental Hazards</a:t>
          </a:r>
        </a:p>
      </dgm:t>
    </dgm:pt>
    <dgm:pt modelId="{2E8C2477-C150-8247-BC71-C177CA3EADDE}" type="parTrans" cxnId="{12E2D294-52F5-684E-92DC-7D1B04AF171D}">
      <dgm:prSet/>
      <dgm:spPr/>
      <dgm:t>
        <a:bodyPr/>
        <a:lstStyle/>
        <a:p>
          <a:endParaRPr lang="en-US"/>
        </a:p>
      </dgm:t>
    </dgm:pt>
    <dgm:pt modelId="{FE309C95-EDD4-FE4D-816A-73B38E347C09}" type="sibTrans" cxnId="{12E2D294-52F5-684E-92DC-7D1B04AF171D}">
      <dgm:prSet/>
      <dgm:spPr/>
      <dgm:t>
        <a:bodyPr/>
        <a:lstStyle/>
        <a:p>
          <a:endParaRPr lang="en-US"/>
        </a:p>
      </dgm:t>
    </dgm:pt>
    <dgm:pt modelId="{A60BD1EB-A68D-184E-9E67-2BB244DD1683}">
      <dgm:prSet custT="1"/>
      <dgm:spPr/>
      <dgm:t>
        <a:bodyPr/>
        <a:lstStyle/>
        <a:p>
          <a:r>
            <a:rPr lang="en-US" sz="1900" dirty="0">
              <a:latin typeface="Century Gothic"/>
            </a:rPr>
            <a:t>Further Utilize Satellite Capabilities</a:t>
          </a:r>
        </a:p>
      </dgm:t>
    </dgm:pt>
    <dgm:pt modelId="{15B936A3-6DD2-7540-9B87-4C24AEB0A1FA}" type="parTrans" cxnId="{D3865F0E-3421-3D4F-B510-C29522F278F4}">
      <dgm:prSet/>
      <dgm:spPr/>
      <dgm:t>
        <a:bodyPr/>
        <a:lstStyle/>
        <a:p>
          <a:endParaRPr lang="en-US"/>
        </a:p>
      </dgm:t>
    </dgm:pt>
    <dgm:pt modelId="{D7627F3C-C4D0-6D45-AB30-C434B1ABFC69}" type="sibTrans" cxnId="{D3865F0E-3421-3D4F-B510-C29522F278F4}">
      <dgm:prSet/>
      <dgm:spPr/>
      <dgm:t>
        <a:bodyPr/>
        <a:lstStyle/>
        <a:p>
          <a:endParaRPr lang="en-US"/>
        </a:p>
      </dgm:t>
    </dgm:pt>
    <dgm:pt modelId="{78AC96B9-AB40-424F-99E0-E8C7D4F28153}">
      <dgm:prSet custT="1"/>
      <dgm:spPr/>
      <dgm:t>
        <a:bodyPr/>
        <a:lstStyle/>
        <a:p>
          <a:pPr rtl="0"/>
          <a:r>
            <a:rPr lang="en-US" sz="1900" dirty="0">
              <a:latin typeface="Century Gothic"/>
            </a:rPr>
            <a:t>Develop comprehensive Social Vulnerability Index</a:t>
          </a:r>
        </a:p>
      </dgm:t>
    </dgm:pt>
    <dgm:pt modelId="{B4BD2EC0-0B20-324B-A57D-0E7021F54B32}" type="parTrans" cxnId="{36E15016-3610-0D40-94F5-2D367C81F97A}">
      <dgm:prSet/>
      <dgm:spPr/>
      <dgm:t>
        <a:bodyPr/>
        <a:lstStyle/>
        <a:p>
          <a:endParaRPr lang="en-US"/>
        </a:p>
      </dgm:t>
    </dgm:pt>
    <dgm:pt modelId="{98B2C158-8174-7045-A719-82A095745E41}" type="sibTrans" cxnId="{36E15016-3610-0D40-94F5-2D367C81F97A}">
      <dgm:prSet/>
      <dgm:spPr/>
      <dgm:t>
        <a:bodyPr/>
        <a:lstStyle/>
        <a:p>
          <a:endParaRPr lang="en-US"/>
        </a:p>
      </dgm:t>
    </dgm:pt>
    <dgm:pt modelId="{E5270B94-1797-0E4B-B46A-18FDC945FFB1}">
      <dgm:prSet custT="1"/>
      <dgm:spPr>
        <a:ln>
          <a:noFill/>
        </a:ln>
      </dgm:spPr>
      <dgm:t>
        <a:bodyPr/>
        <a:lstStyle/>
        <a:p>
          <a:r>
            <a:rPr lang="en-US" sz="2400" dirty="0">
              <a:solidFill>
                <a:schemeClr val="tx1">
                  <a:lumMod val="75000"/>
                  <a:lumOff val="25000"/>
                </a:schemeClr>
              </a:solidFill>
              <a:latin typeface="Century Gothic"/>
            </a:rPr>
            <a:t>Incorporate more adaptive indicators into the social vulnerability index</a:t>
          </a:r>
        </a:p>
      </dgm:t>
    </dgm:pt>
    <dgm:pt modelId="{5959C96D-D29B-4441-9557-E400B3916421}" type="parTrans" cxnId="{7E0884A4-3793-3143-8E6A-A5087E0B503F}">
      <dgm:prSet/>
      <dgm:spPr/>
      <dgm:t>
        <a:bodyPr/>
        <a:lstStyle/>
        <a:p>
          <a:endParaRPr lang="en-US"/>
        </a:p>
      </dgm:t>
    </dgm:pt>
    <dgm:pt modelId="{C36EF8FD-8706-394B-BBF2-C84A1E6801FD}" type="sibTrans" cxnId="{7E0884A4-3793-3143-8E6A-A5087E0B503F}">
      <dgm:prSet/>
      <dgm:spPr/>
      <dgm:t>
        <a:bodyPr/>
        <a:lstStyle/>
        <a:p>
          <a:endParaRPr lang="en-US"/>
        </a:p>
      </dgm:t>
    </dgm:pt>
    <dgm:pt modelId="{A7C4D9F4-DF26-6E42-A232-2BC8D6AED507}">
      <dgm:prSet/>
      <dgm:spPr/>
      <dgm:t>
        <a:bodyPr/>
        <a:lstStyle/>
        <a:p>
          <a:r>
            <a:rPr lang="en-US" dirty="0">
              <a:solidFill>
                <a:schemeClr val="tx1">
                  <a:lumMod val="75000"/>
                  <a:lumOff val="25000"/>
                </a:schemeClr>
              </a:solidFill>
              <a:latin typeface="Century Gothic"/>
            </a:rPr>
            <a:t>Do further aerosol-altitude analysis with CALIPSO or explore other air pollutants, such as CO or HCHO with TROPOMI</a:t>
          </a:r>
        </a:p>
      </dgm:t>
    </dgm:pt>
    <dgm:pt modelId="{853B5DB6-5304-694F-A2FA-55A6A95D862F}" type="parTrans" cxnId="{4D9E901F-C410-2240-A145-EBF3C8E28249}">
      <dgm:prSet/>
      <dgm:spPr/>
      <dgm:t>
        <a:bodyPr/>
        <a:lstStyle/>
        <a:p>
          <a:endParaRPr lang="en-US"/>
        </a:p>
      </dgm:t>
    </dgm:pt>
    <dgm:pt modelId="{AC1EE8A0-D439-5446-A80D-3D98EA585015}" type="sibTrans" cxnId="{4D9E901F-C410-2240-A145-EBF3C8E28249}">
      <dgm:prSet/>
      <dgm:spPr/>
      <dgm:t>
        <a:bodyPr/>
        <a:lstStyle/>
        <a:p>
          <a:endParaRPr lang="en-US"/>
        </a:p>
      </dgm:t>
    </dgm:pt>
    <dgm:pt modelId="{F2316A1F-A9B2-564B-B8C3-23EAFDA967D1}">
      <dgm:prSet/>
      <dgm:spPr/>
      <dgm:t>
        <a:bodyPr/>
        <a:lstStyle/>
        <a:p>
          <a:r>
            <a:rPr lang="en-US" dirty="0">
              <a:solidFill>
                <a:schemeClr val="tx1">
                  <a:lumMod val="75000"/>
                  <a:lumOff val="25000"/>
                </a:schemeClr>
              </a:solidFill>
              <a:latin typeface="Century Gothic"/>
            </a:rPr>
            <a:t>Urban heat, wildfires, and water quality are all environmental hazards affecting SJV</a:t>
          </a:r>
        </a:p>
      </dgm:t>
    </dgm:pt>
    <dgm:pt modelId="{5B45C144-B1F4-7943-AD73-E6A9D4CA6BED}" type="parTrans" cxnId="{36E7A02C-2EC5-CE41-945D-9D87380DBAA1}">
      <dgm:prSet/>
      <dgm:spPr/>
      <dgm:t>
        <a:bodyPr/>
        <a:lstStyle/>
        <a:p>
          <a:endParaRPr lang="en-US"/>
        </a:p>
      </dgm:t>
    </dgm:pt>
    <dgm:pt modelId="{903842C8-7FA4-E442-A7CB-B20E8DE52CD7}" type="sibTrans" cxnId="{36E7A02C-2EC5-CE41-945D-9D87380DBAA1}">
      <dgm:prSet/>
      <dgm:spPr/>
      <dgm:t>
        <a:bodyPr/>
        <a:lstStyle/>
        <a:p>
          <a:endParaRPr lang="en-US"/>
        </a:p>
      </dgm:t>
    </dgm:pt>
    <dgm:pt modelId="{DACA8454-4AD7-E741-ACB1-C6482BEF5C2E}" type="pres">
      <dgm:prSet presAssocID="{F5B2DEF5-D0EE-944E-A8C0-C273A95945E7}" presName="Name0" presStyleCnt="0">
        <dgm:presLayoutVars>
          <dgm:chPref val="3"/>
          <dgm:dir/>
          <dgm:animLvl val="lvl"/>
          <dgm:resizeHandles/>
        </dgm:presLayoutVars>
      </dgm:prSet>
      <dgm:spPr/>
    </dgm:pt>
    <dgm:pt modelId="{48E3BF33-C437-D34F-BF23-90034A341F63}" type="pres">
      <dgm:prSet presAssocID="{F2A364A2-2929-7646-84B9-D5620D2E5D88}" presName="horFlow" presStyleCnt="0"/>
      <dgm:spPr/>
    </dgm:pt>
    <dgm:pt modelId="{0EA28333-D060-B241-91F2-66C617917A9A}" type="pres">
      <dgm:prSet presAssocID="{F2A364A2-2929-7646-84B9-D5620D2E5D88}" presName="bigChev" presStyleLbl="node1" presStyleIdx="0" presStyleCnt="3"/>
      <dgm:spPr>
        <a:solidFill>
          <a:srgbClr val="895999"/>
        </a:solidFill>
      </dgm:spPr>
    </dgm:pt>
    <dgm:pt modelId="{B6650F13-7F5F-CF4C-96B4-FE5D804CD2CD}" type="pres">
      <dgm:prSet presAssocID="{5B45C144-B1F4-7943-AD73-E6A9D4CA6BED}" presName="parTrans" presStyleCnt="0"/>
      <dgm:spPr/>
    </dgm:pt>
    <dgm:pt modelId="{D6B655AC-D5BE-5044-B5CE-6F0256D89277}" type="pres">
      <dgm:prSet presAssocID="{F2316A1F-A9B2-564B-B8C3-23EAFDA967D1}" presName="node" presStyleLbl="alignAccFollowNode1" presStyleIdx="0" presStyleCnt="3" custScaleX="248779" custScaleY="120512">
        <dgm:presLayoutVars>
          <dgm:bulletEnabled val="1"/>
        </dgm:presLayoutVars>
      </dgm:prSet>
      <dgm:spPr>
        <a:solidFill>
          <a:srgbClr val="8C96C6"/>
        </a:solidFill>
      </dgm:spPr>
    </dgm:pt>
    <dgm:pt modelId="{9C51C4EF-56A8-B446-A9A7-9837098607BA}" type="pres">
      <dgm:prSet presAssocID="{F2A364A2-2929-7646-84B9-D5620D2E5D88}" presName="vSp" presStyleCnt="0"/>
      <dgm:spPr/>
    </dgm:pt>
    <dgm:pt modelId="{421C2384-4B0F-F840-A706-B39561C12DFB}" type="pres">
      <dgm:prSet presAssocID="{A60BD1EB-A68D-184E-9E67-2BB244DD1683}" presName="horFlow" presStyleCnt="0"/>
      <dgm:spPr/>
    </dgm:pt>
    <dgm:pt modelId="{533545B9-CA26-E34F-9F21-445FB79275DF}" type="pres">
      <dgm:prSet presAssocID="{A60BD1EB-A68D-184E-9E67-2BB244DD1683}" presName="bigChev" presStyleLbl="node1" presStyleIdx="1" presStyleCnt="3"/>
      <dgm:spPr>
        <a:solidFill>
          <a:srgbClr val="8C96C6"/>
        </a:solidFill>
      </dgm:spPr>
    </dgm:pt>
    <dgm:pt modelId="{DF5E2AF8-CB81-2A4C-8BB1-C2FB8217DA20}" type="pres">
      <dgm:prSet presAssocID="{853B5DB6-5304-694F-A2FA-55A6A95D862F}" presName="parTrans" presStyleCnt="0"/>
      <dgm:spPr/>
    </dgm:pt>
    <dgm:pt modelId="{C7C520A4-3437-AE4E-9524-D492C103DC02}" type="pres">
      <dgm:prSet presAssocID="{A7C4D9F4-DF26-6E42-A232-2BC8D6AED507}" presName="node" presStyleLbl="alignAccFollowNode1" presStyleIdx="1" presStyleCnt="3" custScaleX="252868" custScaleY="117495">
        <dgm:presLayoutVars>
          <dgm:bulletEnabled val="1"/>
        </dgm:presLayoutVars>
      </dgm:prSet>
      <dgm:spPr>
        <a:solidFill>
          <a:srgbClr val="9EBCDA"/>
        </a:solidFill>
      </dgm:spPr>
    </dgm:pt>
    <dgm:pt modelId="{1A160A93-E8F2-264C-8728-409D6EA66D4C}" type="pres">
      <dgm:prSet presAssocID="{A60BD1EB-A68D-184E-9E67-2BB244DD1683}" presName="vSp" presStyleCnt="0"/>
      <dgm:spPr/>
    </dgm:pt>
    <dgm:pt modelId="{B10F1C24-A883-B849-8885-1727BCF831EB}" type="pres">
      <dgm:prSet presAssocID="{78AC96B9-AB40-424F-99E0-E8C7D4F28153}" presName="horFlow" presStyleCnt="0"/>
      <dgm:spPr/>
    </dgm:pt>
    <dgm:pt modelId="{0D220EB3-F758-3B4A-A78D-7670855E50BC}" type="pres">
      <dgm:prSet presAssocID="{78AC96B9-AB40-424F-99E0-E8C7D4F28153}" presName="bigChev" presStyleLbl="node1" presStyleIdx="2" presStyleCnt="3"/>
      <dgm:spPr>
        <a:solidFill>
          <a:srgbClr val="A7CBDF"/>
        </a:solidFill>
      </dgm:spPr>
    </dgm:pt>
    <dgm:pt modelId="{22E65220-EC2F-6145-8FEC-3FC44B1B9811}" type="pres">
      <dgm:prSet presAssocID="{5959C96D-D29B-4441-9557-E400B3916421}" presName="parTrans" presStyleCnt="0"/>
      <dgm:spPr/>
    </dgm:pt>
    <dgm:pt modelId="{68BEE573-FE3F-9E4A-A2A6-20DE77320B95}" type="pres">
      <dgm:prSet presAssocID="{E5270B94-1797-0E4B-B46A-18FDC945FFB1}" presName="node" presStyleLbl="alignAccFollowNode1" presStyleIdx="2" presStyleCnt="3" custScaleX="250237" custScaleY="109737">
        <dgm:presLayoutVars>
          <dgm:bulletEnabled val="1"/>
        </dgm:presLayoutVars>
      </dgm:prSet>
      <dgm:spPr>
        <a:solidFill>
          <a:srgbClr val="EDF8FB"/>
        </a:solidFill>
      </dgm:spPr>
    </dgm:pt>
  </dgm:ptLst>
  <dgm:cxnLst>
    <dgm:cxn modelId="{D3865F0E-3421-3D4F-B510-C29522F278F4}" srcId="{F5B2DEF5-D0EE-944E-A8C0-C273A95945E7}" destId="{A60BD1EB-A68D-184E-9E67-2BB244DD1683}" srcOrd="1" destOrd="0" parTransId="{15B936A3-6DD2-7540-9B87-4C24AEB0A1FA}" sibTransId="{D7627F3C-C4D0-6D45-AB30-C434B1ABFC69}"/>
    <dgm:cxn modelId="{36E15016-3610-0D40-94F5-2D367C81F97A}" srcId="{F5B2DEF5-D0EE-944E-A8C0-C273A95945E7}" destId="{78AC96B9-AB40-424F-99E0-E8C7D4F28153}" srcOrd="2" destOrd="0" parTransId="{B4BD2EC0-0B20-324B-A57D-0E7021F54B32}" sibTransId="{98B2C158-8174-7045-A719-82A095745E41}"/>
    <dgm:cxn modelId="{4D9E901F-C410-2240-A145-EBF3C8E28249}" srcId="{A60BD1EB-A68D-184E-9E67-2BB244DD1683}" destId="{A7C4D9F4-DF26-6E42-A232-2BC8D6AED507}" srcOrd="0" destOrd="0" parTransId="{853B5DB6-5304-694F-A2FA-55A6A95D862F}" sibTransId="{AC1EE8A0-D439-5446-A80D-3D98EA585015}"/>
    <dgm:cxn modelId="{E0D9A829-20EA-5247-B93D-AD58DB8F883B}" type="presOf" srcId="{F2A364A2-2929-7646-84B9-D5620D2E5D88}" destId="{0EA28333-D060-B241-91F2-66C617917A9A}" srcOrd="0" destOrd="0" presId="urn:microsoft.com/office/officeart/2005/8/layout/lProcess3"/>
    <dgm:cxn modelId="{36E7A02C-2EC5-CE41-945D-9D87380DBAA1}" srcId="{F2A364A2-2929-7646-84B9-D5620D2E5D88}" destId="{F2316A1F-A9B2-564B-B8C3-23EAFDA967D1}" srcOrd="0" destOrd="0" parTransId="{5B45C144-B1F4-7943-AD73-E6A9D4CA6BED}" sibTransId="{903842C8-7FA4-E442-A7CB-B20E8DE52CD7}"/>
    <dgm:cxn modelId="{8E91FB51-82EC-C04D-8C5C-C209F1ACEEC3}" type="presOf" srcId="{A7C4D9F4-DF26-6E42-A232-2BC8D6AED507}" destId="{C7C520A4-3437-AE4E-9524-D492C103DC02}" srcOrd="0" destOrd="0" presId="urn:microsoft.com/office/officeart/2005/8/layout/lProcess3"/>
    <dgm:cxn modelId="{7CCBCA8F-9EC4-9248-94BD-FE28FB994163}" type="presOf" srcId="{A60BD1EB-A68D-184E-9E67-2BB244DD1683}" destId="{533545B9-CA26-E34F-9F21-445FB79275DF}" srcOrd="0" destOrd="0" presId="urn:microsoft.com/office/officeart/2005/8/layout/lProcess3"/>
    <dgm:cxn modelId="{12E2D294-52F5-684E-92DC-7D1B04AF171D}" srcId="{F5B2DEF5-D0EE-944E-A8C0-C273A95945E7}" destId="{F2A364A2-2929-7646-84B9-D5620D2E5D88}" srcOrd="0" destOrd="0" parTransId="{2E8C2477-C150-8247-BC71-C177CA3EADDE}" sibTransId="{FE309C95-EDD4-FE4D-816A-73B38E347C09}"/>
    <dgm:cxn modelId="{7E0884A4-3793-3143-8E6A-A5087E0B503F}" srcId="{78AC96B9-AB40-424F-99E0-E8C7D4F28153}" destId="{E5270B94-1797-0E4B-B46A-18FDC945FFB1}" srcOrd="0" destOrd="0" parTransId="{5959C96D-D29B-4441-9557-E400B3916421}" sibTransId="{C36EF8FD-8706-394B-BBF2-C84A1E6801FD}"/>
    <dgm:cxn modelId="{C2BBA2BF-C26D-0540-B83D-56AF947629EA}" type="presOf" srcId="{E5270B94-1797-0E4B-B46A-18FDC945FFB1}" destId="{68BEE573-FE3F-9E4A-A2A6-20DE77320B95}" srcOrd="0" destOrd="0" presId="urn:microsoft.com/office/officeart/2005/8/layout/lProcess3"/>
    <dgm:cxn modelId="{D53679C7-EEBB-8F4D-8762-BF68A66B3954}" type="presOf" srcId="{78AC96B9-AB40-424F-99E0-E8C7D4F28153}" destId="{0D220EB3-F758-3B4A-A78D-7670855E50BC}" srcOrd="0" destOrd="0" presId="urn:microsoft.com/office/officeart/2005/8/layout/lProcess3"/>
    <dgm:cxn modelId="{06912CC8-EA54-744B-86F9-AE769DA5735C}" type="presOf" srcId="{F5B2DEF5-D0EE-944E-A8C0-C273A95945E7}" destId="{DACA8454-4AD7-E741-ACB1-C6482BEF5C2E}" srcOrd="0" destOrd="0" presId="urn:microsoft.com/office/officeart/2005/8/layout/lProcess3"/>
    <dgm:cxn modelId="{BD2CD9E5-5AAC-CC4C-92D3-E73D50E72A1F}" type="presOf" srcId="{F2316A1F-A9B2-564B-B8C3-23EAFDA967D1}" destId="{D6B655AC-D5BE-5044-B5CE-6F0256D89277}" srcOrd="0" destOrd="0" presId="urn:microsoft.com/office/officeart/2005/8/layout/lProcess3"/>
    <dgm:cxn modelId="{1F962813-E0EE-934B-A7C7-7926AFB63EF1}" type="presParOf" srcId="{DACA8454-4AD7-E741-ACB1-C6482BEF5C2E}" destId="{48E3BF33-C437-D34F-BF23-90034A341F63}" srcOrd="0" destOrd="0" presId="urn:microsoft.com/office/officeart/2005/8/layout/lProcess3"/>
    <dgm:cxn modelId="{B59091D0-F3D8-D542-BCDC-682558AC3E47}" type="presParOf" srcId="{48E3BF33-C437-D34F-BF23-90034A341F63}" destId="{0EA28333-D060-B241-91F2-66C617917A9A}" srcOrd="0" destOrd="0" presId="urn:microsoft.com/office/officeart/2005/8/layout/lProcess3"/>
    <dgm:cxn modelId="{B41455E4-4CBF-0644-900B-F10613C4D601}" type="presParOf" srcId="{48E3BF33-C437-D34F-BF23-90034A341F63}" destId="{B6650F13-7F5F-CF4C-96B4-FE5D804CD2CD}" srcOrd="1" destOrd="0" presId="urn:microsoft.com/office/officeart/2005/8/layout/lProcess3"/>
    <dgm:cxn modelId="{B4C830E9-6547-2640-8431-1158F6FBE36F}" type="presParOf" srcId="{48E3BF33-C437-D34F-BF23-90034A341F63}" destId="{D6B655AC-D5BE-5044-B5CE-6F0256D89277}" srcOrd="2" destOrd="0" presId="urn:microsoft.com/office/officeart/2005/8/layout/lProcess3"/>
    <dgm:cxn modelId="{3E4A0FD1-E1EC-A54E-8F42-B3533AF086BC}" type="presParOf" srcId="{DACA8454-4AD7-E741-ACB1-C6482BEF5C2E}" destId="{9C51C4EF-56A8-B446-A9A7-9837098607BA}" srcOrd="1" destOrd="0" presId="urn:microsoft.com/office/officeart/2005/8/layout/lProcess3"/>
    <dgm:cxn modelId="{ED5C7E92-A67C-F542-92F5-D559758A9A7D}" type="presParOf" srcId="{DACA8454-4AD7-E741-ACB1-C6482BEF5C2E}" destId="{421C2384-4B0F-F840-A706-B39561C12DFB}" srcOrd="2" destOrd="0" presId="urn:microsoft.com/office/officeart/2005/8/layout/lProcess3"/>
    <dgm:cxn modelId="{49C621D6-59C7-ED48-AFDD-A3551C43BEE5}" type="presParOf" srcId="{421C2384-4B0F-F840-A706-B39561C12DFB}" destId="{533545B9-CA26-E34F-9F21-445FB79275DF}" srcOrd="0" destOrd="0" presId="urn:microsoft.com/office/officeart/2005/8/layout/lProcess3"/>
    <dgm:cxn modelId="{C10477C0-F964-324B-9FB7-75627D1D784C}" type="presParOf" srcId="{421C2384-4B0F-F840-A706-B39561C12DFB}" destId="{DF5E2AF8-CB81-2A4C-8BB1-C2FB8217DA20}" srcOrd="1" destOrd="0" presId="urn:microsoft.com/office/officeart/2005/8/layout/lProcess3"/>
    <dgm:cxn modelId="{2807083A-5017-994D-B6B6-7375754F5C47}" type="presParOf" srcId="{421C2384-4B0F-F840-A706-B39561C12DFB}" destId="{C7C520A4-3437-AE4E-9524-D492C103DC02}" srcOrd="2" destOrd="0" presId="urn:microsoft.com/office/officeart/2005/8/layout/lProcess3"/>
    <dgm:cxn modelId="{DF015D06-0A5A-C24C-A558-1537E49D95D5}" type="presParOf" srcId="{DACA8454-4AD7-E741-ACB1-C6482BEF5C2E}" destId="{1A160A93-E8F2-264C-8728-409D6EA66D4C}" srcOrd="3" destOrd="0" presId="urn:microsoft.com/office/officeart/2005/8/layout/lProcess3"/>
    <dgm:cxn modelId="{F8EA031F-22E6-3F47-8F37-8D45E3BD190F}" type="presParOf" srcId="{DACA8454-4AD7-E741-ACB1-C6482BEF5C2E}" destId="{B10F1C24-A883-B849-8885-1727BCF831EB}" srcOrd="4" destOrd="0" presId="urn:microsoft.com/office/officeart/2005/8/layout/lProcess3"/>
    <dgm:cxn modelId="{48C953EB-7096-6A49-89D5-CDD2435CCD80}" type="presParOf" srcId="{B10F1C24-A883-B849-8885-1727BCF831EB}" destId="{0D220EB3-F758-3B4A-A78D-7670855E50BC}" srcOrd="0" destOrd="0" presId="urn:microsoft.com/office/officeart/2005/8/layout/lProcess3"/>
    <dgm:cxn modelId="{EB5E9D19-CED1-A549-8293-2B4E84A78FAD}" type="presParOf" srcId="{B10F1C24-A883-B849-8885-1727BCF831EB}" destId="{22E65220-EC2F-6145-8FEC-3FC44B1B9811}" srcOrd="1" destOrd="0" presId="urn:microsoft.com/office/officeart/2005/8/layout/lProcess3"/>
    <dgm:cxn modelId="{BD4AC0BB-7EEF-0444-890B-F3D5AC8CF904}" type="presParOf" srcId="{B10F1C24-A883-B849-8885-1727BCF831EB}" destId="{68BEE573-FE3F-9E4A-A2A6-20DE77320B95}"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28333-D060-B241-91F2-66C617917A9A}">
      <dsp:nvSpPr>
        <dsp:cNvPr id="0" name=""/>
        <dsp:cNvSpPr/>
      </dsp:nvSpPr>
      <dsp:spPr>
        <a:xfrm>
          <a:off x="6122" y="331838"/>
          <a:ext cx="3382935" cy="1353174"/>
        </a:xfrm>
        <a:prstGeom prst="chevron">
          <a:avLst/>
        </a:prstGeom>
        <a:solidFill>
          <a:srgbClr val="89599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Century Gothic"/>
            </a:rPr>
            <a:t>Explore other Environmental Hazards</a:t>
          </a:r>
        </a:p>
      </dsp:txBody>
      <dsp:txXfrm>
        <a:off x="682709" y="331838"/>
        <a:ext cx="2029761" cy="1353174"/>
      </dsp:txXfrm>
    </dsp:sp>
    <dsp:sp modelId="{D6B655AC-D5BE-5044-B5CE-6F0256D89277}">
      <dsp:nvSpPr>
        <dsp:cNvPr id="0" name=""/>
        <dsp:cNvSpPr/>
      </dsp:nvSpPr>
      <dsp:spPr>
        <a:xfrm>
          <a:off x="2949275" y="331669"/>
          <a:ext cx="6985306" cy="1353511"/>
        </a:xfrm>
        <a:prstGeom prst="chevron">
          <a:avLst/>
        </a:prstGeom>
        <a:solidFill>
          <a:srgbClr val="8C96C6"/>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lumMod val="75000"/>
                  <a:lumOff val="25000"/>
                </a:schemeClr>
              </a:solidFill>
              <a:latin typeface="Century Gothic"/>
            </a:rPr>
            <a:t>Urban heat, wildfires, and water quality are all environmental hazards affecting SJV</a:t>
          </a:r>
        </a:p>
      </dsp:txBody>
      <dsp:txXfrm>
        <a:off x="3626031" y="331669"/>
        <a:ext cx="5631795" cy="1353511"/>
      </dsp:txXfrm>
    </dsp:sp>
    <dsp:sp modelId="{533545B9-CA26-E34F-9F21-445FB79275DF}">
      <dsp:nvSpPr>
        <dsp:cNvPr id="0" name=""/>
        <dsp:cNvSpPr/>
      </dsp:nvSpPr>
      <dsp:spPr>
        <a:xfrm>
          <a:off x="6122" y="1874625"/>
          <a:ext cx="3382935" cy="1353174"/>
        </a:xfrm>
        <a:prstGeom prst="chevron">
          <a:avLst/>
        </a:prstGeom>
        <a:solidFill>
          <a:srgbClr val="8C96C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Century Gothic"/>
            </a:rPr>
            <a:t>Further Utilize Satellite Capabilities</a:t>
          </a:r>
        </a:p>
      </dsp:txBody>
      <dsp:txXfrm>
        <a:off x="682709" y="1874625"/>
        <a:ext cx="2029761" cy="1353174"/>
      </dsp:txXfrm>
    </dsp:sp>
    <dsp:sp modelId="{C7C520A4-3437-AE4E-9524-D492C103DC02}">
      <dsp:nvSpPr>
        <dsp:cNvPr id="0" name=""/>
        <dsp:cNvSpPr/>
      </dsp:nvSpPr>
      <dsp:spPr>
        <a:xfrm>
          <a:off x="2949275" y="1891399"/>
          <a:ext cx="7100119" cy="1319626"/>
        </a:xfrm>
        <a:prstGeom prst="chevron">
          <a:avLst/>
        </a:prstGeom>
        <a:solidFill>
          <a:srgbClr val="9EBCDA"/>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lumMod val="75000"/>
                  <a:lumOff val="25000"/>
                </a:schemeClr>
              </a:solidFill>
              <a:latin typeface="Century Gothic"/>
            </a:rPr>
            <a:t>Do further aerosol-altitude analysis with CALIPSO or explore other air pollutants, such as CO or HCHO with TROPOMI</a:t>
          </a:r>
        </a:p>
      </dsp:txBody>
      <dsp:txXfrm>
        <a:off x="3609088" y="1891399"/>
        <a:ext cx="5780493" cy="1319626"/>
      </dsp:txXfrm>
    </dsp:sp>
    <dsp:sp modelId="{0D220EB3-F758-3B4A-A78D-7670855E50BC}">
      <dsp:nvSpPr>
        <dsp:cNvPr id="0" name=""/>
        <dsp:cNvSpPr/>
      </dsp:nvSpPr>
      <dsp:spPr>
        <a:xfrm>
          <a:off x="6122" y="3417244"/>
          <a:ext cx="3382935" cy="1353174"/>
        </a:xfrm>
        <a:prstGeom prst="chevron">
          <a:avLst/>
        </a:prstGeom>
        <a:solidFill>
          <a:srgbClr val="A7CBDF"/>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130" tIns="12065" rIns="0" bIns="12065"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entury Gothic"/>
            </a:rPr>
            <a:t>Develop comprehensive Social Vulnerability Index</a:t>
          </a:r>
        </a:p>
      </dsp:txBody>
      <dsp:txXfrm>
        <a:off x="682709" y="3417244"/>
        <a:ext cx="2029761" cy="1353174"/>
      </dsp:txXfrm>
    </dsp:sp>
    <dsp:sp modelId="{68BEE573-FE3F-9E4A-A2A6-20DE77320B95}">
      <dsp:nvSpPr>
        <dsp:cNvPr id="0" name=""/>
        <dsp:cNvSpPr/>
      </dsp:nvSpPr>
      <dsp:spPr>
        <a:xfrm>
          <a:off x="2949275" y="3477584"/>
          <a:ext cx="7026245" cy="1232494"/>
        </a:xfrm>
        <a:prstGeom prst="chevron">
          <a:avLst/>
        </a:prstGeom>
        <a:solidFill>
          <a:srgbClr val="EDF8FB"/>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latin typeface="Century Gothic"/>
            </a:rPr>
            <a:t>Incorporate more adaptive indicators into the social vulnerability index</a:t>
          </a:r>
        </a:p>
      </dsp:txBody>
      <dsp:txXfrm>
        <a:off x="3565522" y="3477584"/>
        <a:ext cx="5793751" cy="123249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7/31/2023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cience.nasa.gov/get-involved/toolkits/spacecraft-icons"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esa.int/Applications/Observing_the_Earth/Copernicus/Sentinel-4_and_-5" TargetMode="External"/><Relationship Id="rId4" Type="http://schemas.openxmlformats.org/officeDocument/2006/relationships/hyperlink" Target="https://www.devpedia.developexchange.com/dp/index.php?title=List_of_Satellite_Pictures"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a:cs typeface="Segoe UI"/>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a:cs typeface="Segoe UI"/>
              </a:rPr>
              <a:t>Hello everyone, we are the San Joaquin Valley Health and Air Quality group based out of the Virtual Environmental Justice node. Our teams are [goes around naming teammates] and the title of our presentation is </a:t>
            </a:r>
            <a:r>
              <a:rPr lang="en-US" sz="1200" dirty="0">
                <a:solidFill>
                  <a:schemeClr val="tx1">
                    <a:lumMod val="75000"/>
                    <a:lumOff val="25000"/>
                  </a:schemeClr>
                </a:solidFill>
                <a:latin typeface="Century Gothic"/>
              </a:rPr>
              <a:t>Evaluating the Overlap of Social Vulnerabilities and Air Quality in the San Joaquin Valley Air Pollution Control District</a:t>
            </a:r>
            <a:endParaRPr lang="en-US" sz="12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a:cs typeface="Segoe UI"/>
              </a:rPr>
              <a:t>! I hope you enjoy the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Segoe UI"/>
              <a:cs typeface="Segoe UI"/>
            </a:endParaRPr>
          </a:p>
          <a:p>
            <a:r>
              <a:rPr lang="en-US" dirty="0"/>
              <a:t>------------------------------Image Information Below ------------------------------</a:t>
            </a:r>
          </a:p>
          <a:p>
            <a:endParaRPr lang="en-US" dirty="0">
              <a:latin typeface="Segoe UI"/>
              <a:cs typeface="Segoe UI"/>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4294790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map of the distribution of 95</a:t>
            </a:r>
            <a:r>
              <a:rPr lang="en-US" baseline="30000" dirty="0"/>
              <a:t>th</a:t>
            </a:r>
            <a:r>
              <a:rPr lang="en-US" dirty="0"/>
              <a:t> percentile NO2 across the valley. Areas along major roads and the urban areas tended to have higher levels of NO2 as compared to more remote and less populated areas.</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139970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two bivariate maps showing the overlap of 95th percentile AOD and social vulnerability across the whole valley and just San Joaquin County. Darker purple areas are census tracts that have higher AOD and social vulnerability, and allows us to better visualize the disparate impact of air pollution in our study area. Many urban census tracts and rural agricultural tracts face the worst pollution vulnerability.</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256820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two bivariate maps showing the overlap of 95th percentile NO2 and social vulnerability across the whole valley and just San Joaquin County. Bluer areas are census tracts that have higher NO2 and social vulnerability, and allows us to better visualize the disparate impact of NO2 pollution in our study area. Many urban census tracts along the highway and corridors and in urban areas face the worst NO2 pollution vulnerability in our study area. Census tracts from more rural and less populated areas have less NO2 exposure.</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3196890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overlap the same data with the highest AOD values in 2021, we can see that many areas with high counts of fire by VIIRS also had higher max values of AOD. However, there is no significant correlation between fire counts and AOD values or burn permits and AOD values.</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1490863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br>
              <a:rPr lang="en-US" dirty="0"/>
            </a:br>
            <a:endParaRPr lang="en-US" dirty="0"/>
          </a:p>
          <a:p>
            <a:r>
              <a:rPr lang="en-US" dirty="0"/>
              <a:t>Here is a median and 95%tile NO2 yearly time series that model NO2 values across SJV on a monthly basis. In this one, the average was modelled per month and the outlier of 2022 was modelled independently as well. </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2161569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This our validation of AOD to PM2.5 for the full data set, which saw moderate correlation of about 0.42 or 0.56 dependent on the sensor. Based on findings from the previous slide, additional analyses were looked at in which we found higher correlation between AOD and PM2.5 in spring/summer/ fire season and when PM 2.5 was over 15mg/m3 (the WHO guidelines for maximum 24-hour exposure PM2.5).  While AOD does not perfectly correlate with PM 2.5, it is a positive to see it correlates best when PM2.5 is high, which is when it matters most for human health.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151456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Now, there were some errors and limitations that we had to face throughout the project and they can be broken into three categories: environmental, data processing, and satellites. The major environmental limitation we had was with validation where as atmospheric inversions in the winter months led to a limitation on our validation during this time period. Similarly, since AOD represents pollutants in their air column, this naturally leads to less accuracy in terms of relevant pollutants since only near-surface pollutants are relevant for public health.</a:t>
            </a:r>
          </a:p>
          <a:p>
            <a:endParaRPr lang="en-US" dirty="0"/>
          </a:p>
          <a:p>
            <a:r>
              <a:rPr lang="en-US" dirty="0"/>
              <a:t>In terms of data processing, we had a lot of errors that led to less accurate zonal statistics or the omission of some census tracts. When doing zonal stats in ArcGIS pro from the air quality rasters, some of the census tracts couldn’t be calculated, leading to the loss of about 20 census tracts. Similarly, some social indicators from CDC and EPA EJScreen was not available for some census tracts, meaning it had to be estimated and thus is less accurate. Lastly, our index shows static characteristics but does not include adaptive characteristics that illustrate the populations attempt or possibility to adapt and better adjust to their environment. </a:t>
            </a:r>
          </a:p>
          <a:p>
            <a:endParaRPr lang="en-US" dirty="0"/>
          </a:p>
          <a:p>
            <a:r>
              <a:rPr lang="en-US" dirty="0"/>
              <a:t>Lastly, in terms of satellite you have the natural limitation in overpass time and clouds with the cloud mask, with notably CALIPSO only overlapping every 16 days so we could not get an extremely high pollution date not caused by wildfires for the case study.</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3138457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Some major conclusions we got from this presentation were:</a:t>
            </a:r>
          </a:p>
          <a:p>
            <a:r>
              <a:rPr lang="en-US" dirty="0"/>
              <a:t>1)</a:t>
            </a:r>
          </a:p>
          <a:p>
            <a:r>
              <a:rPr lang="en-US" dirty="0"/>
              <a:t>2) Different tracts saw higher or less concentrations of certain pollutants</a:t>
            </a:r>
          </a:p>
          <a:p>
            <a:r>
              <a:rPr lang="en-US" dirty="0"/>
              <a:t>3) Air pollution and active fires had a temporal relationship, but not a spatial one.</a:t>
            </a:r>
          </a:p>
          <a:p>
            <a:r>
              <a:rPr lang="en-US" dirty="0"/>
              <a:t>4) Socially vulnerability census tracts saw statistically higher concentrations of NO2 but not AOD.</a:t>
            </a:r>
          </a:p>
          <a:p>
            <a:r>
              <a:rPr lang="en-US" dirty="0"/>
              <a:t>5) Satellite remote sensing can be used to estimate air quality in the SJV with moderate accuracy, especially during certain times of the year like summer.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894028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In the future, projects could focus on other environmental hazards, like wildfires or urban heat. Similarly, CALIPSO could be utilized more in future projects to more in-depth analyze aerosol subtypes at different altitudes. As mentioned in the last slide, adaptive indicators are not included in the social vulnerability index, which could also be added in future studies. </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3400125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The team would like to thank and acknowledge all our advisors who guided us on this project. Also thank you to Julianne for being an awesome fellow and our partner Little Manila Rising for giving us great context for the importance of this issue and motivated us to be as ambitious as we were with our approach.</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100765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Speaker notes:</a:t>
            </a:r>
          </a:p>
          <a:p>
            <a:r>
              <a:rPr lang="en-US" dirty="0">
                <a:ea typeface="Calibri"/>
                <a:cs typeface="Calibri"/>
              </a:rPr>
              <a:t>Our study area was the San Joaquin Valley in central California, with a specific focus on San Joaquin County in the northwest portion since this is where our partners were based. Within the valley, there are a total of 8 counties. Our time period is 2012-2023 with some case studies on isolated burning events to compare air pollution on high pollution days and normal days.</a:t>
            </a:r>
          </a:p>
          <a:p>
            <a:endParaRPr lang="en-US" dirty="0">
              <a:ea typeface="Calibri"/>
              <a:cs typeface="Calibri"/>
            </a:endParaRPr>
          </a:p>
          <a:p>
            <a:endParaRPr lang="en-US" dirty="0">
              <a:ea typeface="Calibri"/>
              <a:cs typeface="Calibri"/>
            </a:endParaRPr>
          </a:p>
          <a:p>
            <a:r>
              <a:rPr lang="en-US" dirty="0"/>
              <a:t>------------------------------Image Information Below ------------------------------</a:t>
            </a:r>
            <a:endParaRPr lang="en-US" dirty="0">
              <a:ea typeface="Calibri"/>
              <a:cs typeface="Calibri"/>
            </a:endParaRPr>
          </a:p>
          <a:p>
            <a:r>
              <a:rPr lang="en-US" dirty="0">
                <a:ea typeface="Calibri"/>
                <a:cs typeface="Calibri"/>
              </a:rPr>
              <a:t>Basemap Source: Esri, FAO, NOAA, USGS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3911911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The first objective we will discuss is modeling air pollution distribution across the SJV.</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2715308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a:t>
            </a:r>
          </a:p>
          <a:p>
            <a:r>
              <a:rPr lang="en-US" dirty="0"/>
              <a:t>Here is a map of the distribution of aerosol optical depth across the valley. Areas along major roads and the urban areas tended to have higher levels of aerosol optical depth as compared to more remote and less populated areas.</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2717870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a:t>
            </a:r>
          </a:p>
          <a:p>
            <a:r>
              <a:rPr lang="en-US" dirty="0"/>
              <a:t>This is the AOD distribution across San Joaquin County. Both the median and 95%Tile distribution is shown. </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3689543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a:t>
            </a:r>
          </a:p>
          <a:p>
            <a:r>
              <a:rPr lang="en-US" dirty="0"/>
              <a:t>Here is a map of the distribution of aerosol optical depth across the valley. Areas along major roads and the urban areas tended to have higher levels of aerosol optical depth as compared to more remote and less populated areas.</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2084510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This is the AOD distribution broken up by census track in San Joaquin County </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2493191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map of the distribution of  median NO2 across the valley. Areas along major roads and the urban areas tended to have higher levels of aerosol optical depth as compared to more remote and less populated areas.</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2874766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map of the distribution of 95%tile NO2 across the valley. Areas along major roads and the urban areas tended to have higher levels of aerosol optical depth as compared to more remote and less populated areas.</a:t>
            </a: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3843230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notes:</a:t>
            </a:r>
          </a:p>
          <a:p>
            <a:r>
              <a:rPr lang="en-US" dirty="0"/>
              <a:t>Here is the distribution of 95%tile NO2 across San Joaquin County and then an overlap with major roads. You can see the hotspots of NO2 overlap with highways in the county.</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611129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notes:</a:t>
            </a:r>
          </a:p>
          <a:p>
            <a:r>
              <a:rPr lang="en-US" dirty="0"/>
              <a:t>Here is the distribution of median NO2 across San Joaquin County and then an overlap with major roads. You can see the hotspots of median NO2 still overlap with highways in the county.</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dirty="0"/>
          </a:p>
        </p:txBody>
      </p:sp>
    </p:spTree>
    <p:extLst>
      <p:ext uri="{BB962C8B-B14F-4D97-AF65-F5344CB8AC3E}">
        <p14:creationId xmlns:p14="http://schemas.microsoft.com/office/powerpoint/2010/main" val="1047374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a:t>
            </a:r>
          </a:p>
          <a:p>
            <a:r>
              <a:rPr lang="en-US" dirty="0"/>
              <a:t>Here is a map of the distribution median NO2 across the valley by zonal statistics.</a:t>
            </a: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dirty="0"/>
          </a:p>
        </p:txBody>
      </p:sp>
    </p:spTree>
    <p:extLst>
      <p:ext uri="{BB962C8B-B14F-4D97-AF65-F5344CB8AC3E}">
        <p14:creationId xmlns:p14="http://schemas.microsoft.com/office/powerpoint/2010/main" val="1661205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Our community partner for this project was Little Manila Rising (LMR). LMR was founded in 2000 and is based out of Stockton in San Joaquin County California. While at first founded to bring more attention to the discrimination facing the local Filipino community, the nonprofit now focuses on advocating for equitable solutions to harmful policies that affect all discriminated groups in the county.  The group currently has a strong emphasis on environmental justice and health equity given the large amounts of pollution in the Valley. </a:t>
            </a:r>
            <a:endParaRPr lang="en-US" dirty="0">
              <a:ea typeface="Calibri"/>
              <a:cs typeface="Calibri"/>
            </a:endParaRPr>
          </a:p>
          <a:p>
            <a:endParaRPr lang="en-US" dirty="0"/>
          </a:p>
          <a:p>
            <a:endParaRPr lang="en-US" dirty="0"/>
          </a:p>
          <a:p>
            <a:r>
              <a:rPr lang="en-US" dirty="0"/>
              <a:t>------------------------------Image Information Below ------------------------------</a:t>
            </a:r>
            <a:endParaRPr lang="en-US" dirty="0">
              <a:ea typeface="Calibri"/>
              <a:cs typeface="Calibri"/>
            </a:endParaRPr>
          </a:p>
          <a:p>
            <a:r>
              <a:rPr lang="en-US" dirty="0">
                <a:ea typeface="Calibri"/>
                <a:cs typeface="Calibri"/>
              </a:rPr>
              <a:t>Image Credit: Mark Doliner</a:t>
            </a:r>
            <a:endParaRPr lang="en-US" dirty="0"/>
          </a:p>
          <a:p>
            <a:r>
              <a:rPr lang="en-US" dirty="0"/>
              <a:t>Image Source: https://openverse.org/image/3aa68de0-5308-4fe1-90ea-ab7711539366?q=air%20pollution%20california%20road (CC-BY-SA 2.0)</a:t>
            </a:r>
            <a:endParaRPr lang="en-US" dirty="0">
              <a:ea typeface="Calibri"/>
              <a:cs typeface="Calibri"/>
            </a:endParaRPr>
          </a:p>
          <a:p>
            <a:r>
              <a:rPr lang="en-US" dirty="0"/>
              <a:t>Image Credit: anchoreditions</a:t>
            </a:r>
            <a:endParaRPr lang="en-US" dirty="0">
              <a:ea typeface="Calibri"/>
              <a:cs typeface="Calibri"/>
            </a:endParaRPr>
          </a:p>
          <a:p>
            <a:r>
              <a:rPr lang="en-US" dirty="0"/>
              <a:t>Image Source: https://openverse.org/image/3042868d-25bc-4023-8b60-15af054cd30b?q=stockton%20California (Public Domain)</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723717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Joaquin County zonal stats for median NO2 in 2022.</a:t>
            </a: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dirty="0"/>
          </a:p>
        </p:txBody>
      </p:sp>
    </p:spTree>
    <p:extLst>
      <p:ext uri="{BB962C8B-B14F-4D97-AF65-F5344CB8AC3E}">
        <p14:creationId xmlns:p14="http://schemas.microsoft.com/office/powerpoint/2010/main" val="2841449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a:t>
            </a:r>
          </a:p>
          <a:p>
            <a:r>
              <a:rPr lang="en-US" dirty="0"/>
              <a:t>Here is a map of the distribution 95%tile NO2 across the valley by zonal statistics.</a:t>
            </a: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dirty="0"/>
          </a:p>
        </p:txBody>
      </p:sp>
    </p:spTree>
    <p:extLst>
      <p:ext uri="{BB962C8B-B14F-4D97-AF65-F5344CB8AC3E}">
        <p14:creationId xmlns:p14="http://schemas.microsoft.com/office/powerpoint/2010/main" val="3417679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a:t>
            </a:r>
          </a:p>
          <a:p>
            <a:r>
              <a:rPr lang="en-US" dirty="0"/>
              <a:t>Here is a map of the distribution 95%tile NO2 across the San Joaquin County by zonal statistics.</a:t>
            </a:r>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dirty="0"/>
          </a:p>
        </p:txBody>
      </p:sp>
    </p:spTree>
    <p:extLst>
      <p:ext uri="{BB962C8B-B14F-4D97-AF65-F5344CB8AC3E}">
        <p14:creationId xmlns:p14="http://schemas.microsoft.com/office/powerpoint/2010/main" val="2382361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br>
              <a:rPr lang="en-US" dirty="0"/>
            </a:br>
            <a:endParaRPr lang="en-US" dirty="0"/>
          </a:p>
          <a:p>
            <a:r>
              <a:rPr lang="en-US" dirty="0"/>
              <a:t>Here is a median AOD yearly time series that model AOD values across SJV on a monthly basis. The purple line represents the average of the 11 year time period, while the red and green are the two outlier years that deviated heavily from the average, mostly due to wildfires.</a:t>
            </a:r>
          </a:p>
        </p:txBody>
      </p:sp>
      <p:sp>
        <p:nvSpPr>
          <p:cNvPr id="4" name="Slide Number Placeholder 3"/>
          <p:cNvSpPr>
            <a:spLocks noGrp="1"/>
          </p:cNvSpPr>
          <p:nvPr>
            <p:ph type="sldNum" sz="quarter" idx="5"/>
          </p:nvPr>
        </p:nvSpPr>
        <p:spPr/>
        <p:txBody>
          <a:bodyPr/>
          <a:lstStyle/>
          <a:p>
            <a:fld id="{59FFF554-9721-473E-B7E3-8AF7A285E57C}" type="slidenum">
              <a:rPr lang="en-US" smtClean="0"/>
              <a:t>34</a:t>
            </a:fld>
            <a:endParaRPr lang="en-US" dirty="0"/>
          </a:p>
        </p:txBody>
      </p:sp>
    </p:spTree>
    <p:extLst>
      <p:ext uri="{BB962C8B-B14F-4D97-AF65-F5344CB8AC3E}">
        <p14:creationId xmlns:p14="http://schemas.microsoft.com/office/powerpoint/2010/main" val="454062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Here is both the median and 95%tile AOD time series for SJV</a:t>
            </a:r>
          </a:p>
        </p:txBody>
      </p:sp>
      <p:sp>
        <p:nvSpPr>
          <p:cNvPr id="4" name="Slide Number Placeholder 3"/>
          <p:cNvSpPr>
            <a:spLocks noGrp="1"/>
          </p:cNvSpPr>
          <p:nvPr>
            <p:ph type="sldNum" sz="quarter" idx="5"/>
          </p:nvPr>
        </p:nvSpPr>
        <p:spPr/>
        <p:txBody>
          <a:bodyPr/>
          <a:lstStyle/>
          <a:p>
            <a:fld id="{59FFF554-9721-473E-B7E3-8AF7A285E57C}" type="slidenum">
              <a:rPr lang="en-US" smtClean="0"/>
              <a:t>35</a:t>
            </a:fld>
            <a:endParaRPr lang="en-US" dirty="0"/>
          </a:p>
        </p:txBody>
      </p:sp>
    </p:spTree>
    <p:extLst>
      <p:ext uri="{BB962C8B-B14F-4D97-AF65-F5344CB8AC3E}">
        <p14:creationId xmlns:p14="http://schemas.microsoft.com/office/powerpoint/2010/main" val="2156752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Here is both the median and 95%tile AOD time series for San Joaquin County.</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36</a:t>
            </a:fld>
            <a:endParaRPr lang="en-US" dirty="0"/>
          </a:p>
        </p:txBody>
      </p:sp>
    </p:spTree>
    <p:extLst>
      <p:ext uri="{BB962C8B-B14F-4D97-AF65-F5344CB8AC3E}">
        <p14:creationId xmlns:p14="http://schemas.microsoft.com/office/powerpoint/2010/main" val="1923061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br>
              <a:rPr lang="en-US" dirty="0"/>
            </a:br>
            <a:endParaRPr lang="en-US" dirty="0"/>
          </a:p>
          <a:p>
            <a:r>
              <a:rPr lang="en-US" dirty="0"/>
              <a:t>Here is a median NO2 yearly time series that model NO2 values across SJV on a monthly basis. This shows all the years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37</a:t>
            </a:fld>
            <a:endParaRPr lang="en-US" dirty="0"/>
          </a:p>
        </p:txBody>
      </p:sp>
    </p:spTree>
    <p:extLst>
      <p:ext uri="{BB962C8B-B14F-4D97-AF65-F5344CB8AC3E}">
        <p14:creationId xmlns:p14="http://schemas.microsoft.com/office/powerpoint/2010/main" val="135439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br>
              <a:rPr lang="en-US" dirty="0"/>
            </a:br>
            <a:endParaRPr lang="en-US" dirty="0"/>
          </a:p>
          <a:p>
            <a:r>
              <a:rPr lang="en-US" dirty="0"/>
              <a:t>Here is a 95%tile NO2 yearly time series that model NO2 values across SJV on a monthly basis. This shows all the years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38</a:t>
            </a:fld>
            <a:endParaRPr lang="en-US" dirty="0"/>
          </a:p>
        </p:txBody>
      </p:sp>
    </p:spTree>
    <p:extLst>
      <p:ext uri="{BB962C8B-B14F-4D97-AF65-F5344CB8AC3E}">
        <p14:creationId xmlns:p14="http://schemas.microsoft.com/office/powerpoint/2010/main" val="106153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br>
              <a:rPr lang="en-US" dirty="0"/>
            </a:br>
            <a:endParaRPr lang="en-US" dirty="0"/>
          </a:p>
          <a:p>
            <a:r>
              <a:rPr lang="en-US" dirty="0"/>
              <a:t>Here is a median and 95%tile NO2 yearly time series that model NO2 values across SJV on a monthly basis. IN this one, the average was modelled per month and the outlier of 2022 was modelled independently as well. </a:t>
            </a:r>
          </a:p>
        </p:txBody>
      </p:sp>
      <p:sp>
        <p:nvSpPr>
          <p:cNvPr id="4" name="Slide Number Placeholder 3"/>
          <p:cNvSpPr>
            <a:spLocks noGrp="1"/>
          </p:cNvSpPr>
          <p:nvPr>
            <p:ph type="sldNum" sz="quarter" idx="5"/>
          </p:nvPr>
        </p:nvSpPr>
        <p:spPr/>
        <p:txBody>
          <a:bodyPr/>
          <a:lstStyle/>
          <a:p>
            <a:fld id="{59FFF554-9721-473E-B7E3-8AF7A285E57C}" type="slidenum">
              <a:rPr lang="en-US" smtClean="0"/>
              <a:t>39</a:t>
            </a:fld>
            <a:endParaRPr lang="en-US" dirty="0"/>
          </a:p>
        </p:txBody>
      </p:sp>
    </p:spTree>
    <p:extLst>
      <p:ext uri="{BB962C8B-B14F-4D97-AF65-F5344CB8AC3E}">
        <p14:creationId xmlns:p14="http://schemas.microsoft.com/office/powerpoint/2010/main" val="747571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br>
              <a:rPr lang="en-US" dirty="0"/>
            </a:br>
            <a:endParaRPr lang="en-US" dirty="0"/>
          </a:p>
          <a:p>
            <a:r>
              <a:rPr lang="en-US" dirty="0"/>
              <a:t>Here is a median and 95%tile NO2 yearly time series that model NO2 values across San Joaquin County on a monthly basis. </a:t>
            </a:r>
          </a:p>
        </p:txBody>
      </p:sp>
      <p:sp>
        <p:nvSpPr>
          <p:cNvPr id="4" name="Slide Number Placeholder 3"/>
          <p:cNvSpPr>
            <a:spLocks noGrp="1"/>
          </p:cNvSpPr>
          <p:nvPr>
            <p:ph type="sldNum" sz="quarter" idx="5"/>
          </p:nvPr>
        </p:nvSpPr>
        <p:spPr/>
        <p:txBody>
          <a:bodyPr/>
          <a:lstStyle/>
          <a:p>
            <a:fld id="{59FFF554-9721-473E-B7E3-8AF7A285E57C}" type="slidenum">
              <a:rPr lang="en-US" smtClean="0"/>
              <a:t>40</a:t>
            </a:fld>
            <a:endParaRPr lang="en-US" dirty="0"/>
          </a:p>
        </p:txBody>
      </p:sp>
    </p:spTree>
    <p:extLst>
      <p:ext uri="{BB962C8B-B14F-4D97-AF65-F5344CB8AC3E}">
        <p14:creationId xmlns:p14="http://schemas.microsoft.com/office/powerpoint/2010/main" val="2614559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In terms of community concerns, there are three main in which our project helps alleviate community impacts. On the health side, our project helps better understand the public health and air quality issues that are currently affecting the San Joaquin Valley and its residents. With this information, it will allow our partners to improve organizing to advocate for more robust policies to improve health equity. Pursuing projects like this are partner given the value of environmental justice. EJ is important because everyone should be treated equality regardless of positionality and its imperative that we understand how our environment impacts the lives of real people, especially since everyone is affected differently by these issues. </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3095245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The second objective we will discuss is visualizing disparities in impacts based on social vulnerability.</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41</a:t>
            </a:fld>
            <a:endParaRPr lang="en-US" dirty="0"/>
          </a:p>
        </p:txBody>
      </p:sp>
    </p:spTree>
    <p:extLst>
      <p:ext uri="{BB962C8B-B14F-4D97-AF65-F5344CB8AC3E}">
        <p14:creationId xmlns:p14="http://schemas.microsoft.com/office/powerpoint/2010/main" val="1577993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Here are bivariate maps that show mean AOD and social vulnerability by census tract in the entire SJV. Darker values are areas with higher AOD and higher social vulnerability. </a:t>
            </a:r>
          </a:p>
        </p:txBody>
      </p:sp>
      <p:sp>
        <p:nvSpPr>
          <p:cNvPr id="4" name="Slide Number Placeholder 3"/>
          <p:cNvSpPr>
            <a:spLocks noGrp="1"/>
          </p:cNvSpPr>
          <p:nvPr>
            <p:ph type="sldNum" sz="quarter" idx="5"/>
          </p:nvPr>
        </p:nvSpPr>
        <p:spPr/>
        <p:txBody>
          <a:bodyPr/>
          <a:lstStyle/>
          <a:p>
            <a:fld id="{59FFF554-9721-473E-B7E3-8AF7A285E57C}" type="slidenum">
              <a:rPr lang="en-US" smtClean="0"/>
              <a:t>42</a:t>
            </a:fld>
            <a:endParaRPr lang="en-US" dirty="0"/>
          </a:p>
        </p:txBody>
      </p:sp>
    </p:spTree>
    <p:extLst>
      <p:ext uri="{BB962C8B-B14F-4D97-AF65-F5344CB8AC3E}">
        <p14:creationId xmlns:p14="http://schemas.microsoft.com/office/powerpoint/2010/main" val="2769205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Here are bivariate maps that show mean AOD and social vulnerability by census tract in just San Joaquin County. Darker values are areas with higher AOD and higher social vulnerability.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43</a:t>
            </a:fld>
            <a:endParaRPr lang="en-US" dirty="0"/>
          </a:p>
        </p:txBody>
      </p:sp>
    </p:spTree>
    <p:extLst>
      <p:ext uri="{BB962C8B-B14F-4D97-AF65-F5344CB8AC3E}">
        <p14:creationId xmlns:p14="http://schemas.microsoft.com/office/powerpoint/2010/main" val="7348879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Here are bivariate maps that show mean NO2 and social vulnerability by census tract in the entire SJV. Darker more blue values are areas with higher NO2  and higher social vulnerability.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44</a:t>
            </a:fld>
            <a:endParaRPr lang="en-US" dirty="0"/>
          </a:p>
        </p:txBody>
      </p:sp>
    </p:spTree>
    <p:extLst>
      <p:ext uri="{BB962C8B-B14F-4D97-AF65-F5344CB8AC3E}">
        <p14:creationId xmlns:p14="http://schemas.microsoft.com/office/powerpoint/2010/main" val="2508619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Here are bivariate maps that show median NO2 and social vulnerability by census tract in just San Joaquin County. Darker more blues values are areas with higher NO2 and higher social vulnerability.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45</a:t>
            </a:fld>
            <a:endParaRPr lang="en-US" dirty="0"/>
          </a:p>
        </p:txBody>
      </p:sp>
    </p:spTree>
    <p:extLst>
      <p:ext uri="{BB962C8B-B14F-4D97-AF65-F5344CB8AC3E}">
        <p14:creationId xmlns:p14="http://schemas.microsoft.com/office/powerpoint/2010/main" val="34372556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Here are bivariate maps that show 95%tile NO2 and social vulnerability by census tract in just San Joaquin County. Darker more blues values are areas with higher NO2 and higher social vulnerability</a:t>
            </a:r>
          </a:p>
        </p:txBody>
      </p:sp>
      <p:sp>
        <p:nvSpPr>
          <p:cNvPr id="4" name="Slide Number Placeholder 3"/>
          <p:cNvSpPr>
            <a:spLocks noGrp="1"/>
          </p:cNvSpPr>
          <p:nvPr>
            <p:ph type="sldNum" sz="quarter" idx="5"/>
          </p:nvPr>
        </p:nvSpPr>
        <p:spPr/>
        <p:txBody>
          <a:bodyPr/>
          <a:lstStyle/>
          <a:p>
            <a:fld id="{59FFF554-9721-473E-B7E3-8AF7A285E57C}" type="slidenum">
              <a:rPr lang="en-US" smtClean="0"/>
              <a:t>46</a:t>
            </a:fld>
            <a:endParaRPr lang="en-US" dirty="0"/>
          </a:p>
        </p:txBody>
      </p:sp>
    </p:spTree>
    <p:extLst>
      <p:ext uri="{BB962C8B-B14F-4D97-AF65-F5344CB8AC3E}">
        <p14:creationId xmlns:p14="http://schemas.microsoft.com/office/powerpoint/2010/main" val="31463415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This is a case study of a high pollution day where there was also a wildfire. Vertical feature is high and aerosol types include smoke. Extinction coefficient plot shows high values at high altitudes.</a:t>
            </a:r>
          </a:p>
        </p:txBody>
      </p:sp>
      <p:sp>
        <p:nvSpPr>
          <p:cNvPr id="4" name="Slide Number Placeholder 3"/>
          <p:cNvSpPr>
            <a:spLocks noGrp="1"/>
          </p:cNvSpPr>
          <p:nvPr>
            <p:ph type="sldNum" sz="quarter" idx="5"/>
          </p:nvPr>
        </p:nvSpPr>
        <p:spPr/>
        <p:txBody>
          <a:bodyPr/>
          <a:lstStyle/>
          <a:p>
            <a:fld id="{59FFF554-9721-473E-B7E3-8AF7A285E57C}" type="slidenum">
              <a:rPr lang="en-US" smtClean="0"/>
              <a:t>47</a:t>
            </a:fld>
            <a:endParaRPr lang="en-US" dirty="0"/>
          </a:p>
        </p:txBody>
      </p:sp>
    </p:spTree>
    <p:extLst>
      <p:ext uri="{BB962C8B-B14F-4D97-AF65-F5344CB8AC3E}">
        <p14:creationId xmlns:p14="http://schemas.microsoft.com/office/powerpoint/2010/main" val="2415732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This is a case study of a moderate pollution day where there was no wildfire. Vertical feature is high and aerosol types include most polluted dust. Extinction coefficient plot shows moderately high values at moderate altitudes</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48</a:t>
            </a:fld>
            <a:endParaRPr lang="en-US" dirty="0"/>
          </a:p>
        </p:txBody>
      </p:sp>
    </p:spTree>
    <p:extLst>
      <p:ext uri="{BB962C8B-B14F-4D97-AF65-F5344CB8AC3E}">
        <p14:creationId xmlns:p14="http://schemas.microsoft.com/office/powerpoint/2010/main" val="32529993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This is a case study of a low pollution day where there was no wildfire. Vertical feature is low  and aerosol types include mostly just dust. Extinction coefficient plot shows moderately low values at low altitudes.</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49</a:t>
            </a:fld>
            <a:endParaRPr lang="en-US" dirty="0"/>
          </a:p>
        </p:txBody>
      </p:sp>
    </p:spTree>
    <p:extLst>
      <p:ext uri="{BB962C8B-B14F-4D97-AF65-F5344CB8AC3E}">
        <p14:creationId xmlns:p14="http://schemas.microsoft.com/office/powerpoint/2010/main" val="10780709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Next we will discuss the overlap between poor air quality and regional burning.</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50</a:t>
            </a:fld>
            <a:endParaRPr lang="en-US" dirty="0"/>
          </a:p>
        </p:txBody>
      </p:sp>
    </p:spTree>
    <p:extLst>
      <p:ext uri="{BB962C8B-B14F-4D97-AF65-F5344CB8AC3E}">
        <p14:creationId xmlns:p14="http://schemas.microsoft.com/office/powerpoint/2010/main" val="2816597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Our project had four main objectives:</a:t>
            </a:r>
            <a:endParaRPr lang="en-US" dirty="0">
              <a:cs typeface="Calibri"/>
            </a:endParaRPr>
          </a:p>
          <a:p>
            <a:pPr marL="228600" indent="-228600">
              <a:buAutoNum type="arabicParenR"/>
            </a:pPr>
            <a:r>
              <a:rPr lang="en-US" dirty="0"/>
              <a:t>Model air pollution distribution across the San Joaquin Valley through time series and exposure maps.</a:t>
            </a:r>
            <a:endParaRPr lang="en-US" dirty="0">
              <a:cs typeface="Calibri"/>
            </a:endParaRPr>
          </a:p>
          <a:p>
            <a:pPr marL="228600" indent="-228600">
              <a:buAutoNum type="arabicParenR"/>
            </a:pPr>
            <a:r>
              <a:rPr lang="en-US" dirty="0"/>
              <a:t>Use both air pollution and social vulnerability data to visual the disparities of impact in the study area.</a:t>
            </a:r>
            <a:endParaRPr lang="en-US" dirty="0">
              <a:cs typeface="Calibri"/>
            </a:endParaRPr>
          </a:p>
          <a:p>
            <a:pPr marL="228600" indent="-228600">
              <a:buAutoNum type="arabicParenR"/>
            </a:pPr>
            <a:r>
              <a:rPr lang="en-US" dirty="0"/>
              <a:t>Identify overlap between poor air quality and regional burning</a:t>
            </a:r>
            <a:endParaRPr lang="en-US" dirty="0">
              <a:cs typeface="Calibri"/>
            </a:endParaRPr>
          </a:p>
          <a:p>
            <a:pPr marL="228600" indent="-228600">
              <a:buAutoNum type="arabicParenR"/>
            </a:pPr>
            <a:r>
              <a:rPr lang="en-US" dirty="0"/>
              <a:t>Validate remotely-sensed and ground-based air quality data.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4743045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the Suomi-NPP satellite VIIRS data, we were able to look at active fires throughout the study area. The areas that saw the largest counts of active fires that coincided with satellite overpass is in darker red and mostly in the Sequoia National Park in Tulare County. Other areas of the forest and agricultural land saw some fires, but most urban and suburban areas saw little to no fires.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51</a:t>
            </a:fld>
            <a:endParaRPr lang="en-US" dirty="0"/>
          </a:p>
        </p:txBody>
      </p:sp>
    </p:spTree>
    <p:extLst>
      <p:ext uri="{BB962C8B-B14F-4D97-AF65-F5344CB8AC3E}">
        <p14:creationId xmlns:p14="http://schemas.microsoft.com/office/powerpoint/2010/main" val="20090915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overlap the same data with the highest AOD values in 2021, we can see that many areas with high counts of fire by VIIRS also had higher max values of AOD. However, there is no significant correlation between fire counts and AOD values or burn permits and AOD values.</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52</a:t>
            </a:fld>
            <a:endParaRPr lang="en-US" dirty="0"/>
          </a:p>
        </p:txBody>
      </p:sp>
    </p:spTree>
    <p:extLst>
      <p:ext uri="{BB962C8B-B14F-4D97-AF65-F5344CB8AC3E}">
        <p14:creationId xmlns:p14="http://schemas.microsoft.com/office/powerpoint/2010/main" val="27140419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r>
              <a:rPr lang="en-US" dirty="0">
                <a:cs typeface="Calibri"/>
              </a:rPr>
              <a:t>Here is a time series of the number of burn permit administered and the number of active fires detected by month from 2012 to 2021. The highlighted blue columns indicate California wildfire season which stretches from June to October. Burn permits spike during non wildfire season which makes sense since the state would not want to contribute to more fires or air quality issues during the already horrid wildfire season. As you can see in the time series of wildfires in red, we see that active fire detections do peak during wildfire season, potentially indicating that the majority of observed fires in the study area are wildfires and that they are much more of an issue than agricultural burning. </a:t>
            </a:r>
          </a:p>
        </p:txBody>
      </p:sp>
      <p:sp>
        <p:nvSpPr>
          <p:cNvPr id="4" name="Slide Number Placeholder 3"/>
          <p:cNvSpPr>
            <a:spLocks noGrp="1"/>
          </p:cNvSpPr>
          <p:nvPr>
            <p:ph type="sldNum" sz="quarter" idx="5"/>
          </p:nvPr>
        </p:nvSpPr>
        <p:spPr/>
        <p:txBody>
          <a:bodyPr/>
          <a:lstStyle/>
          <a:p>
            <a:fld id="{59FFF554-9721-473E-B7E3-8AF7A285E57C}" type="slidenum">
              <a:rPr lang="en-US" smtClean="0"/>
              <a:t>53</a:t>
            </a:fld>
            <a:endParaRPr lang="en-US" dirty="0"/>
          </a:p>
        </p:txBody>
      </p:sp>
    </p:spTree>
    <p:extLst>
      <p:ext uri="{BB962C8B-B14F-4D97-AF65-F5344CB8AC3E}">
        <p14:creationId xmlns:p14="http://schemas.microsoft.com/office/powerpoint/2010/main" val="32249284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r>
              <a:rPr lang="en-US" dirty="0">
                <a:cs typeface="Calibri"/>
              </a:rPr>
              <a:t>Here is a regression model to find the correlation between active fires and AOD across the SJV.</a:t>
            </a:r>
          </a:p>
        </p:txBody>
      </p:sp>
      <p:sp>
        <p:nvSpPr>
          <p:cNvPr id="4" name="Slide Number Placeholder 3"/>
          <p:cNvSpPr>
            <a:spLocks noGrp="1"/>
          </p:cNvSpPr>
          <p:nvPr>
            <p:ph type="sldNum" sz="quarter" idx="5"/>
          </p:nvPr>
        </p:nvSpPr>
        <p:spPr/>
        <p:txBody>
          <a:bodyPr/>
          <a:lstStyle/>
          <a:p>
            <a:fld id="{59FFF554-9721-473E-B7E3-8AF7A285E57C}" type="slidenum">
              <a:rPr lang="en-US" smtClean="0"/>
              <a:t>54</a:t>
            </a:fld>
            <a:endParaRPr lang="en-US" dirty="0"/>
          </a:p>
        </p:txBody>
      </p:sp>
    </p:spTree>
    <p:extLst>
      <p:ext uri="{BB962C8B-B14F-4D97-AF65-F5344CB8AC3E}">
        <p14:creationId xmlns:p14="http://schemas.microsoft.com/office/powerpoint/2010/main" val="22484262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r>
              <a:rPr lang="en-US" dirty="0">
                <a:cs typeface="Calibri"/>
              </a:rPr>
              <a:t>Here is a regression model to find the correlation between active fires and AOD across the San Joaquin County.</a:t>
            </a:r>
          </a:p>
        </p:txBody>
      </p:sp>
      <p:sp>
        <p:nvSpPr>
          <p:cNvPr id="4" name="Slide Number Placeholder 3"/>
          <p:cNvSpPr>
            <a:spLocks noGrp="1"/>
          </p:cNvSpPr>
          <p:nvPr>
            <p:ph type="sldNum" sz="quarter" idx="5"/>
          </p:nvPr>
        </p:nvSpPr>
        <p:spPr/>
        <p:txBody>
          <a:bodyPr/>
          <a:lstStyle/>
          <a:p>
            <a:fld id="{59FFF554-9721-473E-B7E3-8AF7A285E57C}" type="slidenum">
              <a:rPr lang="en-US" smtClean="0"/>
              <a:t>55</a:t>
            </a:fld>
            <a:endParaRPr lang="en-US" dirty="0"/>
          </a:p>
        </p:txBody>
      </p:sp>
    </p:spTree>
    <p:extLst>
      <p:ext uri="{BB962C8B-B14F-4D97-AF65-F5344CB8AC3E}">
        <p14:creationId xmlns:p14="http://schemas.microsoft.com/office/powerpoint/2010/main" val="1262626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if we begin to look at burn permits vs. active fires, we see that if we look at every census tract in our study area, there is no correlation between burn permits and the number of fires detected in a census tract, at least in 2021. This makes sense since wildfires are more of an issue and they are spontaneous and don’t wait for a burn permit to happen. However, if we just look at agricultural census tracts, there is actually a large correlation between burn permits and active fires detected, indicating that 1) wildfires do not occur as frequently in these tracts and 2) illegal burning is relatively tame given that not only are the values correlated, but the number of active fires detected are less than the number of burn permits administered. Furthermore, there were statistically significant more burn permits given in agriculture than non-agriculture census tracts, but there was not a statistically significant differences in the number of active fires unless significant wildfire data points are removed. in 2021, removing the 4 census tracts in the Sequoia National Park where the massive wildfire occurred in September and October leads to agriculture census tracts having significantly more fires, further underscoring that wildfires dominate the fire count  in this study area.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56</a:t>
            </a:fld>
            <a:endParaRPr lang="en-US" dirty="0"/>
          </a:p>
        </p:txBody>
      </p:sp>
    </p:spTree>
    <p:extLst>
      <p:ext uri="{BB962C8B-B14F-4D97-AF65-F5344CB8AC3E}">
        <p14:creationId xmlns:p14="http://schemas.microsoft.com/office/powerpoint/2010/main" val="4102850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USDA cropland data layer, the team was able to classify each pixel in the study area as an agricultural content or non agricultural content. From there, each census tract could be labeled an agriculture census tract or non-agriculture census tract depending on what the majority of classified pixels in its area was. From there, we could then do some analysis to see the difference between air pollution over agriculture land vs non-agriculture land. Notably, AOD and CO is higher over agriculture tracts, while NO2 is higher over non-agriculture tracts.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57</a:t>
            </a:fld>
            <a:endParaRPr lang="en-US" dirty="0"/>
          </a:p>
        </p:txBody>
      </p:sp>
    </p:spTree>
    <p:extLst>
      <p:ext uri="{BB962C8B-B14F-4D97-AF65-F5344CB8AC3E}">
        <p14:creationId xmlns:p14="http://schemas.microsoft.com/office/powerpoint/2010/main" val="38799171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USDA cropland data layer, the team was able to classify each pixel in the study area as an agricultural content or non agricultural content. From there, each census tract could be labeled an agriculture census tract or non-agriculture census tract depending on what the majority of classified pixels in its area was. From there, we could then do some analysis to see the difference between air pollution over agriculture land vs non-agriculture land. Notably, AOD and CO is higher over agriculture tracts, while NO2 is higher over non-agriculture tracts.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58</a:t>
            </a:fld>
            <a:endParaRPr lang="en-US" dirty="0"/>
          </a:p>
        </p:txBody>
      </p:sp>
    </p:spTree>
    <p:extLst>
      <p:ext uri="{BB962C8B-B14F-4D97-AF65-F5344CB8AC3E}">
        <p14:creationId xmlns:p14="http://schemas.microsoft.com/office/powerpoint/2010/main" val="29798425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Lastly, we will discuss validation and how we went about determining the accuracy of our remotely sensed measured based on how they matched with in-situ sensors.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59</a:t>
            </a:fld>
            <a:endParaRPr lang="en-US" dirty="0"/>
          </a:p>
        </p:txBody>
      </p:sp>
    </p:spTree>
    <p:extLst>
      <p:ext uri="{BB962C8B-B14F-4D97-AF65-F5344CB8AC3E}">
        <p14:creationId xmlns:p14="http://schemas.microsoft.com/office/powerpoint/2010/main" val="4300971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This graph shows our AOD to AOD validation where we validated AOD values from MODIS (which measures from space down) against AOD values from Fresno (which measures from ground up). There is a high correlation with an R-squared values of 0.89</a:t>
            </a:r>
          </a:p>
        </p:txBody>
      </p:sp>
      <p:sp>
        <p:nvSpPr>
          <p:cNvPr id="4" name="Slide Number Placeholder 3"/>
          <p:cNvSpPr>
            <a:spLocks noGrp="1"/>
          </p:cNvSpPr>
          <p:nvPr>
            <p:ph type="sldNum" sz="quarter" idx="5"/>
          </p:nvPr>
        </p:nvSpPr>
        <p:spPr/>
        <p:txBody>
          <a:bodyPr/>
          <a:lstStyle/>
          <a:p>
            <a:fld id="{59FFF554-9721-473E-B7E3-8AF7A285E57C}" type="slidenum">
              <a:rPr lang="en-US" smtClean="0"/>
              <a:t>60</a:t>
            </a:fld>
            <a:endParaRPr lang="en-US" dirty="0"/>
          </a:p>
        </p:txBody>
      </p:sp>
    </p:spTree>
    <p:extLst>
      <p:ext uri="{BB962C8B-B14F-4D97-AF65-F5344CB8AC3E}">
        <p14:creationId xmlns:p14="http://schemas.microsoft.com/office/powerpoint/2010/main" val="851787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our project, we used five satellites and sensors to analyze varying variables of interest. MODIS on both Terra and Aqua were used to calculate Aerosol Optical Depth, CALIOP on CALIPSO was used to create a Vertical Features Mask during our case study date. TROPOMI on Sentinel-5 was used to determine Nitrogen dioxide over our study area, and finally VIIRS on Suomi NPP was used to count the number of active fires in our study area.</a:t>
            </a:r>
            <a:endParaRPr lang="en-US" dirty="0">
              <a:ea typeface="Calibri"/>
              <a:cs typeface="Calibri"/>
            </a:endParaRPr>
          </a:p>
          <a:p>
            <a:pPr>
              <a:defRPr/>
            </a:pPr>
            <a:endParaRPr lang="en-US" dirty="0"/>
          </a:p>
          <a:p>
            <a:pPr>
              <a:defRPr/>
            </a:pPr>
            <a:endParaRPr lang="en-US" dirty="0"/>
          </a:p>
          <a:p>
            <a:pPr>
              <a:defRPr/>
            </a:pPr>
            <a:r>
              <a:rPr lang="en-US" dirty="0"/>
              <a:t>------------------------------Image Information Below ------------------------------</a:t>
            </a:r>
            <a:endParaRPr lang="en-US" dirty="0">
              <a:ea typeface="Calibri" panose="020F0502020204030204"/>
              <a:cs typeface="Calibri" panose="020F0502020204030204"/>
            </a:endParaRPr>
          </a:p>
          <a:p>
            <a:pPr>
              <a:defRPr/>
            </a:pPr>
            <a:r>
              <a:rPr lang="en-US" dirty="0">
                <a:ea typeface="Calibri" panose="020F0502020204030204"/>
                <a:cs typeface="Calibri" panose="020F0502020204030204"/>
              </a:rPr>
              <a:t>Image Credit: NASA </a:t>
            </a:r>
          </a:p>
          <a:p>
            <a:pPr>
              <a:defRPr/>
            </a:pPr>
            <a:r>
              <a:rPr lang="en-US" dirty="0"/>
              <a:t>Satellite Images Source:  </a:t>
            </a:r>
            <a:r>
              <a:rPr lang="en-US" dirty="0">
                <a:hlinkClick r:id="rId3"/>
              </a:rPr>
              <a:t>https://science.nasa.gov/get-involved/toolkits/spacecraft-icons</a:t>
            </a:r>
            <a:r>
              <a:rPr lang="en-US" dirty="0"/>
              <a:t> and </a:t>
            </a:r>
            <a:r>
              <a:rPr lang="en-US" dirty="0">
                <a:hlinkClick r:id="rId4"/>
              </a:rPr>
              <a:t>https://www.devpedia.developexchange.com/dp/index.php?title=List_of_Satellite_Pictures</a:t>
            </a:r>
            <a:r>
              <a:rPr lang="en-US" dirty="0"/>
              <a:t> , </a:t>
            </a:r>
            <a:endParaRPr lang="en-US" dirty="0">
              <a:ea typeface="Calibri"/>
              <a:cs typeface="Calibri"/>
            </a:endParaRPr>
          </a:p>
          <a:p>
            <a:pPr>
              <a:defRPr/>
            </a:pPr>
            <a:endParaRPr lang="en-US" dirty="0"/>
          </a:p>
          <a:p>
            <a:pPr>
              <a:defRPr/>
            </a:pPr>
            <a:r>
              <a:rPr lang="en-US" dirty="0"/>
              <a:t>Image Credit: European Space Agency (ESA)</a:t>
            </a:r>
            <a:endParaRPr lang="en-US" dirty="0">
              <a:ea typeface="Calibri" panose="020F0502020204030204"/>
              <a:cs typeface="Calibri" panose="020F0502020204030204"/>
            </a:endParaRPr>
          </a:p>
          <a:p>
            <a:pPr>
              <a:defRPr/>
            </a:pPr>
            <a:r>
              <a:rPr lang="en-US" dirty="0"/>
              <a:t>Image Source:  </a:t>
            </a:r>
            <a:r>
              <a:rPr lang="en-US" dirty="0">
                <a:hlinkClick r:id="rId5"/>
              </a:rPr>
              <a:t>https://www.esa.int/Applications/Observing_the_Earth/Copernicus/Sentinel-4_and_-5</a:t>
            </a:r>
            <a:r>
              <a:rPr lang="en-US" dirty="0"/>
              <a:t> </a:t>
            </a:r>
            <a:endParaRPr lang="en-US" dirty="0">
              <a:ea typeface="Calibri"/>
              <a:cs typeface="Calibri"/>
            </a:endParaRPr>
          </a:p>
          <a:p>
            <a:pPr>
              <a:defRPr/>
            </a:pPr>
            <a:endParaRPr lang="en-US" dirty="0"/>
          </a:p>
          <a:p>
            <a:pPr>
              <a:defRPr/>
            </a:pPr>
            <a:r>
              <a:rPr lang="en-US" dirty="0"/>
              <a:t>Earth Image Source: PowerPoint Stock Images (Public Domain)</a:t>
            </a:r>
            <a:endParaRPr lang="en-US" dirty="0">
              <a:ea typeface="Calibri"/>
              <a:cs typeface="Calibri"/>
            </a:endParaRPr>
          </a:p>
          <a:p>
            <a:pPr>
              <a:defRPr/>
            </a:pPr>
            <a:endParaRPr lang="en-US" dirty="0">
              <a:ea typeface="Calibri"/>
              <a:cs typeface="Calibri"/>
            </a:endParaRPr>
          </a:p>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7347293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This graph shows daily NO2 satellite data and highlights that there are large gaps in the data we used for validation, particularly from January through May. </a:t>
            </a:r>
          </a:p>
        </p:txBody>
      </p:sp>
      <p:sp>
        <p:nvSpPr>
          <p:cNvPr id="4" name="Slide Number Placeholder 3"/>
          <p:cNvSpPr>
            <a:spLocks noGrp="1"/>
          </p:cNvSpPr>
          <p:nvPr>
            <p:ph type="sldNum" sz="quarter" idx="5"/>
          </p:nvPr>
        </p:nvSpPr>
        <p:spPr/>
        <p:txBody>
          <a:bodyPr/>
          <a:lstStyle/>
          <a:p>
            <a:fld id="{59FFF554-9721-473E-B7E3-8AF7A285E57C}" type="slidenum">
              <a:rPr lang="en-US" smtClean="0"/>
              <a:t>61</a:t>
            </a:fld>
            <a:endParaRPr lang="en-US" dirty="0"/>
          </a:p>
        </p:txBody>
      </p:sp>
    </p:spTree>
    <p:extLst>
      <p:ext uri="{BB962C8B-B14F-4D97-AF65-F5344CB8AC3E}">
        <p14:creationId xmlns:p14="http://schemas.microsoft.com/office/powerpoint/2010/main" val="25062721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This graph shows as validating No2 from Tropomi to in-situ ground-based EPA standard for two different sensors—data was relatively similar for both. There is moderate correlation with R^2 being ~0.39, but the satellite tended to overestimate the NO2 values a little.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62</a:t>
            </a:fld>
            <a:endParaRPr lang="en-US" dirty="0"/>
          </a:p>
        </p:txBody>
      </p:sp>
    </p:spTree>
    <p:extLst>
      <p:ext uri="{BB962C8B-B14F-4D97-AF65-F5344CB8AC3E}">
        <p14:creationId xmlns:p14="http://schemas.microsoft.com/office/powerpoint/2010/main" val="3052082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Breaking down the AOD/PM2.5 validation by time for one of the sensors, we can see certain periods or certain concentrations of PM2.5 were better matched between ground based and satellite sensors. Notably, 2019 was a bad year and it is more accurate in summers than winters and at higher concentrations.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63</a:t>
            </a:fld>
            <a:endParaRPr lang="en-US" dirty="0"/>
          </a:p>
        </p:txBody>
      </p:sp>
    </p:spTree>
    <p:extLst>
      <p:ext uri="{BB962C8B-B14F-4D97-AF65-F5344CB8AC3E}">
        <p14:creationId xmlns:p14="http://schemas.microsoft.com/office/powerpoint/2010/main" val="34087239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This our validation of AOD to PM2.5 for the full data set, which saw moderate correlation of about 0.42 or 0.56 dependent on the sensor.  Based on findings from the previous slide, additional analyses were looked at in which we found higher correlation between AOD and PM2.5 in spring/summer/ fire season and when PM 2.5 was over 15mg/m3 (the WHO guidelines for maximum 24-hour exposure PM2.5).  While AOD does not perfectly correlate with PM 2.5, it is a positive to see it correlates best when PM2.5 is high, which is when it matters most for human health.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64</a:t>
            </a:fld>
            <a:endParaRPr lang="en-US" dirty="0"/>
          </a:p>
        </p:txBody>
      </p:sp>
    </p:spTree>
    <p:extLst>
      <p:ext uri="{BB962C8B-B14F-4D97-AF65-F5344CB8AC3E}">
        <p14:creationId xmlns:p14="http://schemas.microsoft.com/office/powerpoint/2010/main" val="2688840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Now, there were some errors and limitations that we had to face throughout the project and they can be broken into three categories: environmental, data processing, and satellites. The major environmental limitation we had was with validation where as atmospheric inversions in the winter months led to a limitation on our validation during this time period. Similarly, since AOD represents pollutants in their air column, this naturally leads to less accuracy in terms of relevant pollutants since only near-surface pollutants are relevant for public health.</a:t>
            </a:r>
          </a:p>
          <a:p>
            <a:endParaRPr lang="en-US" dirty="0"/>
          </a:p>
          <a:p>
            <a:r>
              <a:rPr lang="en-US" dirty="0"/>
              <a:t>In terms of data processing, we had a lot of errors that led to less accurate zonal statistics or the omission of some census tracts. When doing zonal stats in ArcGIS pro from the air quality rasters, some of the census tracts couldn’t be calculated, leading to the loss of about 20 census tracts. Similarly, some social indicators from CDC and EPA EJScreen was not available for some census tracts, meaning it had to be estimated and thus is less accurate. Lastly, our index shows static characteristics but does not include adaptive characteristics that illustrate the populations attempt or possibility to adapt and better adjust to their environment. </a:t>
            </a:r>
          </a:p>
          <a:p>
            <a:endParaRPr lang="en-US" dirty="0"/>
          </a:p>
          <a:p>
            <a:r>
              <a:rPr lang="en-US" dirty="0"/>
              <a:t>Lastly, in terms of satellite you have the natural limitation in overpass time and clouds with the cloud mask, with notably CALIPSO only overlapping every 16 days so we could not get an extremely high pollution date not caused by wildfires for the case study.</a:t>
            </a:r>
          </a:p>
        </p:txBody>
      </p:sp>
      <p:sp>
        <p:nvSpPr>
          <p:cNvPr id="4" name="Slide Number Placeholder 3"/>
          <p:cNvSpPr>
            <a:spLocks noGrp="1"/>
          </p:cNvSpPr>
          <p:nvPr>
            <p:ph type="sldNum" sz="quarter" idx="5"/>
          </p:nvPr>
        </p:nvSpPr>
        <p:spPr/>
        <p:txBody>
          <a:bodyPr/>
          <a:lstStyle/>
          <a:p>
            <a:fld id="{59FFF554-9721-473E-B7E3-8AF7A285E57C}" type="slidenum">
              <a:rPr lang="en-US" smtClean="0"/>
              <a:t>65</a:t>
            </a:fld>
            <a:endParaRPr lang="en-US" dirty="0"/>
          </a:p>
        </p:txBody>
      </p:sp>
    </p:spTree>
    <p:extLst>
      <p:ext uri="{BB962C8B-B14F-4D97-AF65-F5344CB8AC3E}">
        <p14:creationId xmlns:p14="http://schemas.microsoft.com/office/powerpoint/2010/main" val="3798337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Some major conclusions we got from this presentation were:</a:t>
            </a:r>
          </a:p>
          <a:p>
            <a:r>
              <a:rPr lang="en-US" dirty="0"/>
              <a:t>1)</a:t>
            </a:r>
          </a:p>
          <a:p>
            <a:r>
              <a:rPr lang="en-US" dirty="0"/>
              <a:t>2) Different tracts saw higher or less concentrations of certain pollutants</a:t>
            </a:r>
          </a:p>
          <a:p>
            <a:r>
              <a:rPr lang="en-US" dirty="0"/>
              <a:t>3) Air pollution and active fires had a temporal relationship, but not a spatial one.</a:t>
            </a:r>
          </a:p>
          <a:p>
            <a:r>
              <a:rPr lang="en-US" dirty="0"/>
              <a:t>4) Socially vulnerability census tracts saw statistically higher concentrations of NO2 but not AOD.</a:t>
            </a:r>
          </a:p>
          <a:p>
            <a:r>
              <a:rPr lang="en-US" dirty="0"/>
              <a:t>5) Satellite remote sensing can be used to estimate air quality in the SJV with moderate accuracy, especially during certain times of the year like summer. </a:t>
            </a:r>
          </a:p>
        </p:txBody>
      </p:sp>
      <p:sp>
        <p:nvSpPr>
          <p:cNvPr id="4" name="Slide Number Placeholder 3"/>
          <p:cNvSpPr>
            <a:spLocks noGrp="1"/>
          </p:cNvSpPr>
          <p:nvPr>
            <p:ph type="sldNum" sz="quarter" idx="5"/>
          </p:nvPr>
        </p:nvSpPr>
        <p:spPr/>
        <p:txBody>
          <a:bodyPr/>
          <a:lstStyle/>
          <a:p>
            <a:fld id="{59FFF554-9721-473E-B7E3-8AF7A285E57C}" type="slidenum">
              <a:rPr lang="en-US" smtClean="0"/>
              <a:t>66</a:t>
            </a:fld>
            <a:endParaRPr lang="en-US" dirty="0"/>
          </a:p>
        </p:txBody>
      </p:sp>
    </p:spTree>
    <p:extLst>
      <p:ext uri="{BB962C8B-B14F-4D97-AF65-F5344CB8AC3E}">
        <p14:creationId xmlns:p14="http://schemas.microsoft.com/office/powerpoint/2010/main" val="37511849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map of the distribution of 95%tile NO2 across the valley. Areas along major roads and the urban areas tended to have higher levels of aerosol optical depth as compared to more remote and less populated areas.</a:t>
            </a:r>
          </a:p>
        </p:txBody>
      </p:sp>
      <p:sp>
        <p:nvSpPr>
          <p:cNvPr id="4" name="Slide Number Placeholder 3"/>
          <p:cNvSpPr>
            <a:spLocks noGrp="1"/>
          </p:cNvSpPr>
          <p:nvPr>
            <p:ph type="sldNum" sz="quarter" idx="5"/>
          </p:nvPr>
        </p:nvSpPr>
        <p:spPr/>
        <p:txBody>
          <a:bodyPr/>
          <a:lstStyle/>
          <a:p>
            <a:fld id="{59FFF554-9721-473E-B7E3-8AF7A285E57C}" type="slidenum">
              <a:rPr lang="en-US" smtClean="0"/>
              <a:t>67</a:t>
            </a:fld>
            <a:endParaRPr lang="en-US" dirty="0"/>
          </a:p>
        </p:txBody>
      </p:sp>
    </p:spTree>
    <p:extLst>
      <p:ext uri="{BB962C8B-B14F-4D97-AF65-F5344CB8AC3E}">
        <p14:creationId xmlns:p14="http://schemas.microsoft.com/office/powerpoint/2010/main" val="2490141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a:defRPr/>
            </a:pPr>
            <a:r>
              <a:rPr lang="en-US" dirty="0"/>
              <a:t>Air Quality Exposure in our study area used data from MODIS, TROPOMI and CALIOP to characterize air pollution in our study area, which was then validated by EPA in situ observations from ground sensors. We then processed it using GEE and ArcGIS pro to produce time series graphs and concentration maps for AOD and NO2 and also an aerosol profile vertical features mask from CALIPSO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091797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Vulnerability indicators were derived from EPA EJ Screen and CDC Places initiative and can be found on this slide. These indicators were then aggregated into one social vulnerability index through a method outlined by the CDC and validated by a Principal Component Analysis conducted in R. A map of this social vulnerability index by census tract was then overlayed with our air pollution exposure maps to create a bivariate choropleth map showcasing the overlap of social vulnerability and pollution exposure.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364185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a:t>
            </a:r>
          </a:p>
          <a:p>
            <a:r>
              <a:rPr lang="en-US" dirty="0"/>
              <a:t>Here is a map of the distribution of aerosol optical depth across the valley. Areas along major roads and the urban areas tended to have higher levels of aerosol optical depth as compared to more remote and less populated areas.</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592529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jpe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EA4BACA5-9F1A-9986-7A80-119639997C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524" y="1239615"/>
            <a:ext cx="12188952" cy="2836754"/>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grpSp>
        <p:nvGrpSpPr>
          <p:cNvPr id="8" name="Group 7">
            <a:extLst>
              <a:ext uri="{FF2B5EF4-FFF2-40B4-BE49-F238E27FC236}">
                <a16:creationId xmlns:a16="http://schemas.microsoft.com/office/drawing/2014/main" id="{C8161D97-9320-4D1A-9538-0B84AB6D5EC9}"/>
              </a:ext>
            </a:extLst>
          </p:cNvPr>
          <p:cNvGrpSpPr/>
          <p:nvPr userDrawn="1"/>
        </p:nvGrpSpPr>
        <p:grpSpPr>
          <a:xfrm>
            <a:off x="-1" y="5426529"/>
            <a:ext cx="12192002" cy="1283863"/>
            <a:chOff x="-1" y="5426529"/>
            <a:chExt cx="12192002" cy="128386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pic>
          <p:nvPicPr>
            <p:cNvPr id="11" name="Picture 10" descr="Graphical user interface, text&#10;&#10;Description automatically generated">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id="{694C6C76-D00D-470E-BADB-9AB21A366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473" y="3754932"/>
              <a:ext cx="778190" cy="778190"/>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B0502020202020204" pitchFamily="34" charset="0"/>
              </a:rPr>
              <a:t>Acknowledgments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2103307" y="1939388"/>
            <a:ext cx="7685312" cy="3131624"/>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895999">
                    <a:alpha val="10000"/>
                  </a:srgbClr>
                </a:solidFill>
                <a:latin typeface="Century Gothic" panose="020B0502020202020204" pitchFamily="34" charset="0"/>
              </a:rPr>
              <a:t>ANNIVERSARY</a:t>
            </a:r>
            <a:endParaRPr lang="en-US" sz="2400" b="1" spc="4000" baseline="0" dirty="0">
              <a:solidFill>
                <a:srgbClr val="895999">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ighlight and Content">
  <p:cSld name="Highlight and Content">
    <p:spTree>
      <p:nvGrpSpPr>
        <p:cNvPr id="1" name="Shape 19"/>
        <p:cNvGrpSpPr/>
        <p:nvPr/>
      </p:nvGrpSpPr>
      <p:grpSpPr>
        <a:xfrm>
          <a:off x="0" y="0"/>
          <a:ext cx="0" cy="0"/>
          <a:chOff x="0" y="0"/>
          <a:chExt cx="0" cy="0"/>
        </a:xfrm>
      </p:grpSpPr>
      <p:sp>
        <p:nvSpPr>
          <p:cNvPr id="20" name="Google Shape;20;p13"/>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
        <p:nvSpPr>
          <p:cNvPr id="21" name="Google Shape;21;p13"/>
          <p:cNvSpPr txBox="1">
            <a:spLocks noGrp="1"/>
          </p:cNvSpPr>
          <p:nvPr>
            <p:ph type="title"/>
          </p:nvPr>
        </p:nvSpPr>
        <p:spPr>
          <a:xfrm>
            <a:off x="838200" y="365125"/>
            <a:ext cx="10515600" cy="5700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A7278"/>
              </a:buClr>
              <a:buSzPts val="1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3"/>
          <p:cNvSpPr txBox="1">
            <a:spLocks noGrp="1"/>
          </p:cNvSpPr>
          <p:nvPr>
            <p:ph type="body" idx="1"/>
          </p:nvPr>
        </p:nvSpPr>
        <p:spPr>
          <a:xfrm>
            <a:off x="824846" y="1147023"/>
            <a:ext cx="4346378" cy="472665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5595AC"/>
              </a:buClr>
              <a:buSzPts val="2400"/>
              <a:buNone/>
              <a:defRPr/>
            </a:lvl1pPr>
            <a:lvl2pPr marL="914400" lvl="1" indent="-228600" algn="l">
              <a:lnSpc>
                <a:spcPct val="90000"/>
              </a:lnSpc>
              <a:spcBef>
                <a:spcPts val="500"/>
              </a:spcBef>
              <a:spcAft>
                <a:spcPts val="0"/>
              </a:spcAft>
              <a:buClr>
                <a:srgbClr val="6A7278"/>
              </a:buClr>
              <a:buSzPts val="2000"/>
              <a:buNone/>
              <a:defRPr/>
            </a:lvl2pPr>
            <a:lvl3pPr marL="1371600" lvl="2" indent="-342900" algn="l">
              <a:lnSpc>
                <a:spcPct val="90000"/>
              </a:lnSpc>
              <a:spcBef>
                <a:spcPts val="500"/>
              </a:spcBef>
              <a:spcAft>
                <a:spcPts val="0"/>
              </a:spcAft>
              <a:buClr>
                <a:srgbClr val="6A7278"/>
              </a:buClr>
              <a:buSzPts val="1800"/>
              <a:buChar char="•"/>
              <a:defRPr/>
            </a:lvl3pPr>
            <a:lvl4pPr marL="1828800" lvl="3" indent="-342900" algn="l">
              <a:lnSpc>
                <a:spcPct val="90000"/>
              </a:lnSpc>
              <a:spcBef>
                <a:spcPts val="500"/>
              </a:spcBef>
              <a:spcAft>
                <a:spcPts val="0"/>
              </a:spcAft>
              <a:buClr>
                <a:srgbClr val="6A7278"/>
              </a:buClr>
              <a:buSzPts val="1800"/>
              <a:buChar char="•"/>
              <a:defRPr/>
            </a:lvl4pPr>
            <a:lvl5pPr marL="2286000" lvl="4" indent="-342900" algn="l">
              <a:lnSpc>
                <a:spcPct val="90000"/>
              </a:lnSpc>
              <a:spcBef>
                <a:spcPts val="500"/>
              </a:spcBef>
              <a:spcAft>
                <a:spcPts val="0"/>
              </a:spcAft>
              <a:buClr>
                <a:srgbClr val="6A727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3"/>
          <p:cNvSpPr txBox="1">
            <a:spLocks noGrp="1"/>
          </p:cNvSpPr>
          <p:nvPr>
            <p:ph type="body" idx="2"/>
          </p:nvPr>
        </p:nvSpPr>
        <p:spPr>
          <a:xfrm>
            <a:off x="5728136" y="1147023"/>
            <a:ext cx="5625663" cy="472665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6A7278"/>
              </a:buClr>
              <a:buSzPts val="1600"/>
              <a:buFont typeface="Arial"/>
              <a:buNone/>
              <a:defRPr sz="1600">
                <a:solidFill>
                  <a:srgbClr val="6A7278"/>
                </a:solidFill>
              </a:defRPr>
            </a:lvl1pPr>
            <a:lvl2pPr marL="914400" lvl="1" indent="-342900" algn="l">
              <a:lnSpc>
                <a:spcPct val="90000"/>
              </a:lnSpc>
              <a:spcBef>
                <a:spcPts val="500"/>
              </a:spcBef>
              <a:spcAft>
                <a:spcPts val="0"/>
              </a:spcAft>
              <a:buClr>
                <a:srgbClr val="6A7278"/>
              </a:buClr>
              <a:buSzPts val="1800"/>
              <a:buChar char="•"/>
              <a:defRPr sz="1800">
                <a:solidFill>
                  <a:srgbClr val="6A7278"/>
                </a:solidFill>
              </a:defRPr>
            </a:lvl2pPr>
            <a:lvl3pPr marL="1371600" lvl="2" indent="-342900" algn="l">
              <a:lnSpc>
                <a:spcPct val="90000"/>
              </a:lnSpc>
              <a:spcBef>
                <a:spcPts val="500"/>
              </a:spcBef>
              <a:spcAft>
                <a:spcPts val="0"/>
              </a:spcAft>
              <a:buClr>
                <a:srgbClr val="6A7278"/>
              </a:buClr>
              <a:buSzPts val="1800"/>
              <a:buChar char="•"/>
              <a:defRPr sz="1800">
                <a:solidFill>
                  <a:srgbClr val="6A7278"/>
                </a:solidFill>
              </a:defRPr>
            </a:lvl3pPr>
            <a:lvl4pPr marL="1828800" lvl="3" indent="-342900" algn="l">
              <a:lnSpc>
                <a:spcPct val="90000"/>
              </a:lnSpc>
              <a:spcBef>
                <a:spcPts val="500"/>
              </a:spcBef>
              <a:spcAft>
                <a:spcPts val="0"/>
              </a:spcAft>
              <a:buClr>
                <a:srgbClr val="6A7278"/>
              </a:buClr>
              <a:buSzPts val="1800"/>
              <a:buChar char="•"/>
              <a:defRPr sz="1800">
                <a:solidFill>
                  <a:srgbClr val="6A7278"/>
                </a:solidFill>
              </a:defRPr>
            </a:lvl4pPr>
            <a:lvl5pPr marL="2286000" lvl="4" indent="-342900" algn="l">
              <a:lnSpc>
                <a:spcPct val="90000"/>
              </a:lnSpc>
              <a:spcBef>
                <a:spcPts val="500"/>
              </a:spcBef>
              <a:spcAft>
                <a:spcPts val="0"/>
              </a:spcAft>
              <a:buClr>
                <a:srgbClr val="6A7278"/>
              </a:buClr>
              <a:buSzPts val="1800"/>
              <a:buChar char="•"/>
              <a:defRPr sz="1800">
                <a:solidFill>
                  <a:srgbClr val="6A727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9349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Summer 2023</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pic>
        <p:nvPicPr>
          <p:cNvPr id="11" name="Picture 10" descr="Graphical user interface, text&#10;&#10;Description automatically generated">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3" cstate="print">
            <a:duotone>
              <a:prstClr val="black"/>
              <a:srgbClr val="88419D">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id="{694C6C76-D00D-470E-BADB-9AB21A366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473" y="3754932"/>
              <a:ext cx="778190" cy="778190"/>
            </a:xfrm>
            <a:prstGeom prst="rect">
              <a:avLst/>
            </a:prstGeom>
          </p:spPr>
        </p:pic>
      </p:gr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6367629"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8A5A9A"/>
                </a:solidFill>
                <a:latin typeface="Century Gothic"/>
              </a:rPr>
              <a:t>Study Area </a:t>
            </a:r>
            <a:r>
              <a:rPr lang="en-US" sz="3200" b="0" spc="0" baseline="0" dirty="0">
                <a:solidFill>
                  <a:srgbClr val="8A5A9A"/>
                </a:solidFill>
              </a:rPr>
              <a:t>Health &amp; Air Quality</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
        <p:nvSpPr>
          <p:cNvPr id="24" name="TextBox 23">
            <a:extLst>
              <a:ext uri="{FF2B5EF4-FFF2-40B4-BE49-F238E27FC236}">
                <a16:creationId xmlns:a16="http://schemas.microsoft.com/office/drawing/2014/main" id="{C21217F4-5364-4286-9050-70D02B10229D}"/>
              </a:ext>
            </a:extLst>
          </p:cNvPr>
          <p:cNvSpPr txBox="1"/>
          <p:nvPr userDrawn="1"/>
        </p:nvSpPr>
        <p:spPr>
          <a:xfrm rot="20798935">
            <a:off x="1433288" y="1828173"/>
            <a:ext cx="1524000" cy="390006"/>
          </a:xfrm>
          <a:prstGeom prst="rect">
            <a:avLst/>
          </a:prstGeom>
          <a:solidFill>
            <a:srgbClr val="FFFFFF"/>
          </a:solidFill>
          <a:ln w="19050">
            <a:solidFill>
              <a:srgbClr val="FF0000"/>
            </a:solidFill>
          </a:ln>
        </p:spPr>
        <p:txBody>
          <a:bodyPr wrap="square" rtlCol="0">
            <a:noAutofit/>
          </a:bodyPr>
          <a:lstStyle/>
          <a:p>
            <a:pPr algn="ctr"/>
            <a:r>
              <a:rPr lang="en-US" sz="1800" b="1" dirty="0">
                <a:solidFill>
                  <a:srgbClr val="FF0000"/>
                </a:solidFill>
              </a:rPr>
              <a:t>EXAMPLE</a:t>
            </a:r>
          </a:p>
        </p:txBody>
      </p:sp>
      <p:sp>
        <p:nvSpPr>
          <p:cNvPr id="31" name="TextBox 30">
            <a:extLst>
              <a:ext uri="{FF2B5EF4-FFF2-40B4-BE49-F238E27FC236}">
                <a16:creationId xmlns:a16="http://schemas.microsoft.com/office/drawing/2014/main" id="{5FFB6318-6F07-4FB0-8C6A-8C3492792B61}"/>
              </a:ext>
            </a:extLst>
          </p:cNvPr>
          <p:cNvSpPr txBox="1"/>
          <p:nvPr userDrawn="1"/>
        </p:nvSpPr>
        <p:spPr>
          <a:xfrm>
            <a:off x="4752594"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PLACEHOLDER IMAGE</a:t>
            </a:r>
          </a:p>
        </p:txBody>
      </p:sp>
      <p:sp>
        <p:nvSpPr>
          <p:cNvPr id="32" name="TextBox 31">
            <a:extLst>
              <a:ext uri="{FF2B5EF4-FFF2-40B4-BE49-F238E27FC236}">
                <a16:creationId xmlns:a16="http://schemas.microsoft.com/office/drawing/2014/main" id="{8D42009C-3D66-4E9E-BB09-3E73FC731C4D}"/>
              </a:ext>
            </a:extLst>
          </p:cNvPr>
          <p:cNvSpPr txBox="1"/>
          <p:nvPr userDrawn="1"/>
        </p:nvSpPr>
        <p:spPr>
          <a:xfrm>
            <a:off x="4048503" y="3319524"/>
            <a:ext cx="2651760" cy="365760"/>
          </a:xfrm>
          <a:prstGeom prst="rect">
            <a:avLst/>
          </a:prstGeom>
          <a:solidFill>
            <a:schemeClr val="bg1"/>
          </a:solidFill>
          <a:ln w="19050">
            <a:solidFill>
              <a:srgbClr val="FF0000"/>
            </a:solidFill>
          </a:ln>
        </p:spPr>
        <p:txBody>
          <a:bodyPr wrap="square" rtlCol="0" anchor="ctr" anchorCtr="0">
            <a:spAutoFit/>
          </a:bodyPr>
          <a:lstStyle/>
          <a:p>
            <a:r>
              <a:rPr lang="en-US" b="1" dirty="0">
                <a:solidFill>
                  <a:srgbClr val="FF0000"/>
                </a:solidFill>
              </a:rPr>
              <a:t>Font used: Century Gothic</a:t>
            </a:r>
          </a:p>
        </p:txBody>
      </p:sp>
      <p:sp>
        <p:nvSpPr>
          <p:cNvPr id="33" name="TextBox 32">
            <a:extLst>
              <a:ext uri="{FF2B5EF4-FFF2-40B4-BE49-F238E27FC236}">
                <a16:creationId xmlns:a16="http://schemas.microsoft.com/office/drawing/2014/main" id="{1066DBD1-6F13-4B62-BC08-A14E2CC0C316}"/>
              </a:ext>
            </a:extLst>
          </p:cNvPr>
          <p:cNvSpPr txBox="1"/>
          <p:nvPr userDrawn="1"/>
        </p:nvSpPr>
        <p:spPr>
          <a:xfrm>
            <a:off x="6524625" y="4366659"/>
            <a:ext cx="1655867" cy="276999"/>
          </a:xfrm>
          <a:prstGeom prst="rect">
            <a:avLst/>
          </a:prstGeom>
          <a:noFill/>
          <a:ln w="19050">
            <a:solidFill>
              <a:srgbClr val="FF0000"/>
            </a:solidFill>
          </a:ln>
        </p:spPr>
        <p:txBody>
          <a:bodyPr wrap="square" lIns="91440" tIns="0" bIns="0" rtlCol="0" anchor="ctr" anchorCtr="0">
            <a:spAutoFit/>
          </a:bodyPr>
          <a:lstStyle/>
          <a:p>
            <a:r>
              <a:rPr lang="en-US" b="1" dirty="0">
                <a:solidFill>
                  <a:srgbClr val="FF0000"/>
                </a:solidFill>
              </a:rPr>
              <a:t>Font size: 32pt</a:t>
            </a:r>
          </a:p>
        </p:txBody>
      </p:sp>
      <p:sp>
        <p:nvSpPr>
          <p:cNvPr id="34" name="TextBox 33">
            <a:extLst>
              <a:ext uri="{FF2B5EF4-FFF2-40B4-BE49-F238E27FC236}">
                <a16:creationId xmlns:a16="http://schemas.microsoft.com/office/drawing/2014/main" id="{FF036A76-4FC0-4861-803B-1538BBC0B42F}"/>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dirty="0">
                <a:solidFill>
                  <a:srgbClr val="FF0000"/>
                </a:solidFill>
              </a:rPr>
              <a:t>Font size: 22pt</a:t>
            </a:r>
          </a:p>
        </p:txBody>
      </p:sp>
      <p:sp>
        <p:nvSpPr>
          <p:cNvPr id="35" name="TextBox 34">
            <a:extLst>
              <a:ext uri="{FF2B5EF4-FFF2-40B4-BE49-F238E27FC236}">
                <a16:creationId xmlns:a16="http://schemas.microsoft.com/office/drawing/2014/main" id="{42F19AA8-61C9-46B5-915D-FF37294D3D36}"/>
              </a:ext>
            </a:extLst>
          </p:cNvPr>
          <p:cNvSpPr txBox="1"/>
          <p:nvPr userDrawn="1"/>
        </p:nvSpPr>
        <p:spPr>
          <a:xfrm>
            <a:off x="7889240" y="6018653"/>
            <a:ext cx="1554480" cy="276999"/>
          </a:xfrm>
          <a:prstGeom prst="rect">
            <a:avLst/>
          </a:prstGeom>
          <a:noFill/>
          <a:ln w="19050">
            <a:solidFill>
              <a:srgbClr val="FF0000"/>
            </a:solidFill>
          </a:ln>
        </p:spPr>
        <p:txBody>
          <a:bodyPr wrap="square" tIns="0" bIns="0" rtlCol="0" anchor="ctr" anchorCtr="0">
            <a:spAutoFit/>
          </a:bodyPr>
          <a:lstStyle/>
          <a:p>
            <a:r>
              <a:rPr lang="en-US" b="1" dirty="0">
                <a:solidFill>
                  <a:srgbClr val="FF0000"/>
                </a:solidFill>
              </a:rPr>
              <a:t>Font size: 20pt</a:t>
            </a:r>
          </a:p>
        </p:txBody>
      </p:sp>
      <p:sp>
        <p:nvSpPr>
          <p:cNvPr id="36" name="TextBox 35">
            <a:extLst>
              <a:ext uri="{FF2B5EF4-FFF2-40B4-BE49-F238E27FC236}">
                <a16:creationId xmlns:a16="http://schemas.microsoft.com/office/drawing/2014/main" id="{7A45C486-22D6-415C-A45F-F2581A3DDDA7}"/>
              </a:ext>
            </a:extLst>
          </p:cNvPr>
          <p:cNvSpPr txBox="1"/>
          <p:nvPr userDrawn="1"/>
        </p:nvSpPr>
        <p:spPr>
          <a:xfrm>
            <a:off x="5852160" y="6397280"/>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dirty="0">
                <a:ln>
                  <a:noFill/>
                </a:ln>
                <a:solidFill>
                  <a:srgbClr val="FF0000"/>
                </a:solidFill>
              </a:rPr>
              <a:t>Font size: 20pt</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Icon&#10;&#10;Description automatically generated">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Icon&#10;&#10;Description automatically generated">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0"/>
            <a:ext cx="12192000" cy="11465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 id="21474837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jpeg"/><Relationship Id="rId7"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2.jpeg"/><Relationship Id="rId7"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53.jpeg"/><Relationship Id="rId5" Type="http://schemas.openxmlformats.org/officeDocument/2006/relationships/image" Target="../media/image43.png"/><Relationship Id="rId4" Type="http://schemas.openxmlformats.org/officeDocument/2006/relationships/image" Target="../media/image42.jpe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64.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69.svg"/><Relationship Id="rId4" Type="http://schemas.openxmlformats.org/officeDocument/2006/relationships/image" Target="../media/image65.sv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41.jpeg"/><Relationship Id="rId5" Type="http://schemas.openxmlformats.org/officeDocument/2006/relationships/image" Target="../media/image42.jpeg"/><Relationship Id="rId4" Type="http://schemas.openxmlformats.org/officeDocument/2006/relationships/image" Target="../media/image70.jpe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1.jpe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42.jpeg"/><Relationship Id="rId5" Type="http://schemas.openxmlformats.org/officeDocument/2006/relationships/image" Target="../media/image72.jpe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75.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jpeg"/><Relationship Id="rId7"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6.jpeg"/><Relationship Id="rId5" Type="http://schemas.openxmlformats.org/officeDocument/2006/relationships/image" Target="../media/image82.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3.png"/><Relationship Id="rId7"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46.jpe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3.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86.jpeg"/><Relationship Id="rId5" Type="http://schemas.openxmlformats.org/officeDocument/2006/relationships/image" Target="../media/image46.jpe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90.png"/><Relationship Id="rId7"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91.jpeg"/><Relationship Id="rId5" Type="http://schemas.openxmlformats.org/officeDocument/2006/relationships/image" Target="../media/image89.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42.jpeg"/><Relationship Id="rId5" Type="http://schemas.openxmlformats.org/officeDocument/2006/relationships/image" Target="../media/image90.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5.jpeg"/><Relationship Id="rId7"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90.png"/><Relationship Id="rId4" Type="http://schemas.openxmlformats.org/officeDocument/2006/relationships/image" Target="../media/image96.jpe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61.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103.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64.png"/><Relationship Id="rId7"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24.svg"/><Relationship Id="rId4" Type="http://schemas.openxmlformats.org/officeDocument/2006/relationships/image" Target="../media/image65.svg"/><Relationship Id="rId9"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107.jpeg"/><Relationship Id="rId5" Type="http://schemas.openxmlformats.org/officeDocument/2006/relationships/image" Target="../media/image55.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52.jpe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43.png"/><Relationship Id="rId7"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110.jpeg"/><Relationship Id="rId5" Type="http://schemas.openxmlformats.org/officeDocument/2006/relationships/image" Target="../media/image53.jpe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43.png"/><Relationship Id="rId7"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image" Target="../media/image112.jpeg"/><Relationship Id="rId5" Type="http://schemas.openxmlformats.org/officeDocument/2006/relationships/image" Target="../media/image53.jpe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20.png"/><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117.png"/><Relationship Id="rId5" Type="http://schemas.openxmlformats.org/officeDocument/2006/relationships/image" Target="../media/image38.png"/><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notesSlide" Target="../notesSlides/notesSlide48.xml"/><Relationship Id="rId1" Type="http://schemas.openxmlformats.org/officeDocument/2006/relationships/slideLayout" Target="../slideLayouts/slideLayout10.xml"/><Relationship Id="rId6" Type="http://schemas.openxmlformats.org/officeDocument/2006/relationships/image" Target="../media/image117.png"/><Relationship Id="rId5" Type="http://schemas.openxmlformats.org/officeDocument/2006/relationships/image" Target="../media/image123.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50.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64.png"/><Relationship Id="rId7" Type="http://schemas.openxmlformats.org/officeDocument/2006/relationships/image" Target="../media/image104.png"/><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69.svg"/><Relationship Id="rId4" Type="http://schemas.openxmlformats.org/officeDocument/2006/relationships/image" Target="../media/image65.svg"/><Relationship Id="rId9"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0.xml"/><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3.xml"/><Relationship Id="rId1" Type="http://schemas.openxmlformats.org/officeDocument/2006/relationships/slideLayout" Target="../slideLayouts/slideLayout10.xml"/><Relationship Id="rId5" Type="http://schemas.openxmlformats.org/officeDocument/2006/relationships/image" Target="../media/image130.png"/><Relationship Id="rId4" Type="http://schemas.openxmlformats.org/officeDocument/2006/relationships/image" Target="../media/image129.png"/></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7.xml"/><Relationship Id="rId1" Type="http://schemas.openxmlformats.org/officeDocument/2006/relationships/slideLayout" Target="../slideLayouts/slideLayout10.xml"/><Relationship Id="rId5" Type="http://schemas.openxmlformats.org/officeDocument/2006/relationships/image" Target="../media/image140.png"/><Relationship Id="rId4" Type="http://schemas.openxmlformats.org/officeDocument/2006/relationships/image" Target="../media/image139.png"/></Relationships>
</file>

<file path=ppt/slides/_rels/slide59.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7.png"/><Relationship Id="rId7"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10.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69.svg"/><Relationship Id="rId4" Type="http://schemas.openxmlformats.org/officeDocument/2006/relationships/image" Target="../media/image18.svg"/><Relationship Id="rId9" Type="http://schemas.openxmlformats.org/officeDocument/2006/relationships/image" Target="../media/image68.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6.xml"/><Relationship Id="rId1" Type="http://schemas.openxmlformats.org/officeDocument/2006/relationships/slideLayout" Target="../slideLayouts/slideLayout10.xml"/><Relationship Id="rId5" Type="http://schemas.openxmlformats.org/officeDocument/2006/relationships/image" Target="../media/image46.jpeg"/><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287675" y="4283476"/>
            <a:ext cx="798116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8A5A9A"/>
                </a:solidFill>
                <a:latin typeface="Century Gothic"/>
              </a:rPr>
              <a:t>San Joaquin Valley </a:t>
            </a:r>
            <a:r>
              <a:rPr lang="en-US" sz="3200" b="0" spc="0" baseline="0" dirty="0">
                <a:solidFill>
                  <a:srgbClr val="8A5A9A"/>
                </a:solidFill>
              </a:rPr>
              <a:t>Health &amp; Air Quality</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287675" y="4835183"/>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Evaluating the Overlap of Social Vulnerabilities and Air Quality in the San Joaquin Valley Air Pollution Control District</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287675" y="5613890"/>
            <a:ext cx="6949440" cy="646331"/>
          </a:xfrm>
          <a:prstGeom prst="rect">
            <a:avLst/>
          </a:prstGeom>
          <a:noFill/>
        </p:spPr>
        <p:txBody>
          <a:bodyPr wrap="square" lIns="91440" tIns="45720" rIns="91440" bIns="45720" anchor="t">
            <a:spAutoFit/>
          </a:bodyPr>
          <a:lstStyle/>
          <a:p>
            <a:r>
              <a:rPr lang="en-US" dirty="0">
                <a:solidFill>
                  <a:schemeClr val="tx1">
                    <a:lumMod val="75000"/>
                    <a:lumOff val="25000"/>
                  </a:schemeClr>
                </a:solidFill>
                <a:latin typeface="Century Gothic"/>
                <a:sym typeface="Wingdings" panose="05000000000000000000" pitchFamily="2" charset="2"/>
              </a:rPr>
              <a:t>Jonathan Szeto</a:t>
            </a:r>
            <a:r>
              <a:rPr lang="en-US" dirty="0">
                <a:solidFill>
                  <a:srgbClr val="88419D"/>
                </a:solidFill>
                <a:latin typeface="Century Gothic"/>
              </a:rPr>
              <a:t> </a:t>
            </a:r>
            <a:r>
              <a:rPr lang="en-US" dirty="0">
                <a:solidFill>
                  <a:srgbClr val="88419D"/>
                </a:solidFill>
                <a:latin typeface="Century Gothic"/>
                <a:sym typeface="Wingdings" panose="05000000000000000000" pitchFamily="2" charset="2"/>
              </a:rPr>
              <a:t></a:t>
            </a:r>
            <a:r>
              <a:rPr lang="en-US" dirty="0">
                <a:solidFill>
                  <a:schemeClr val="tx1">
                    <a:lumMod val="75000"/>
                    <a:lumOff val="25000"/>
                  </a:schemeClr>
                </a:solidFill>
                <a:latin typeface="Century Gothic"/>
              </a:rPr>
              <a:t> Jasper Beardslee </a:t>
            </a:r>
            <a:r>
              <a:rPr lang="en-US" dirty="0">
                <a:solidFill>
                  <a:srgbClr val="88419D"/>
                </a:solidFill>
                <a:latin typeface="Century Gothic"/>
                <a:sym typeface="Wingdings" panose="05000000000000000000" pitchFamily="2" charset="2"/>
              </a:rPr>
              <a:t></a:t>
            </a:r>
            <a:r>
              <a:rPr lang="en-US" dirty="0">
                <a:solidFill>
                  <a:schemeClr val="tx1">
                    <a:lumMod val="75000"/>
                    <a:lumOff val="25000"/>
                  </a:schemeClr>
                </a:solidFill>
                <a:latin typeface="Century Gothic"/>
              </a:rPr>
              <a:t> Piper Christian </a:t>
            </a:r>
            <a:r>
              <a:rPr lang="en-US" dirty="0">
                <a:solidFill>
                  <a:srgbClr val="88419D"/>
                </a:solidFill>
                <a:latin typeface="Century Gothic"/>
                <a:sym typeface="Wingdings" panose="05000000000000000000" pitchFamily="2" charset="2"/>
              </a:rPr>
              <a:t></a:t>
            </a:r>
            <a:r>
              <a:rPr lang="en-US" dirty="0">
                <a:solidFill>
                  <a:schemeClr val="tx1">
                    <a:lumMod val="75000"/>
                    <a:lumOff val="25000"/>
                  </a:schemeClr>
                </a:solidFill>
                <a:latin typeface="Century Gothic"/>
              </a:rPr>
              <a:t> Bethany MacCarter</a:t>
            </a:r>
            <a:r>
              <a:rPr lang="en-US" dirty="0">
                <a:solidFill>
                  <a:schemeClr val="tx1">
                    <a:lumMod val="75000"/>
                    <a:lumOff val="25000"/>
                  </a:schemeClr>
                </a:solidFill>
                <a:latin typeface="Century Gothic"/>
                <a:ea typeface="+mn-lt"/>
                <a:cs typeface="+mn-lt"/>
              </a:rPr>
              <a:t> </a:t>
            </a:r>
            <a:r>
              <a:rPr lang="en-US" dirty="0">
                <a:solidFill>
                  <a:srgbClr val="88419D"/>
                </a:solidFill>
                <a:latin typeface="Century Gothic"/>
                <a:sym typeface="Wingdings" panose="05000000000000000000" pitchFamily="2" charset="2"/>
              </a:rPr>
              <a:t></a:t>
            </a:r>
            <a:r>
              <a:rPr lang="en-US" dirty="0">
                <a:solidFill>
                  <a:schemeClr val="tx1">
                    <a:lumMod val="75000"/>
                    <a:lumOff val="25000"/>
                  </a:schemeClr>
                </a:solidFill>
                <a:ea typeface="+mn-lt"/>
                <a:cs typeface="+mn-lt"/>
              </a:rPr>
              <a:t> </a:t>
            </a:r>
            <a:r>
              <a:rPr lang="en-US" dirty="0">
                <a:solidFill>
                  <a:schemeClr val="tx1">
                    <a:lumMod val="75000"/>
                    <a:lumOff val="25000"/>
                  </a:schemeClr>
                </a:solidFill>
                <a:latin typeface="Century Gothic"/>
                <a:ea typeface="+mn-lt"/>
                <a:cs typeface="+mn-lt"/>
              </a:rPr>
              <a:t>Alma Quintero</a:t>
            </a:r>
            <a:endParaRPr lang="en-US" dirty="0">
              <a:solidFill>
                <a:schemeClr val="tx1">
                  <a:lumMod val="75000"/>
                  <a:lumOff val="25000"/>
                </a:schemeClr>
              </a:solidFill>
              <a:latin typeface="Century Gothic"/>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Virtual Environmental Justice</a:t>
            </a:r>
            <a:r>
              <a:rPr lang="en-US" sz="1800" b="1" i="0" dirty="0">
                <a:solidFill>
                  <a:srgbClr val="FFFFFF"/>
                </a:solidFill>
                <a:effectLst/>
                <a:latin typeface="Century Gothic" panose="020B0502020202020204" pitchFamily="34" charset="0"/>
              </a:rPr>
              <a:t> – </a:t>
            </a:r>
            <a:r>
              <a:rPr lang="en-US" sz="1600" b="1" dirty="0">
                <a:solidFill>
                  <a:schemeClr val="bg1"/>
                </a:solidFill>
                <a:latin typeface="Century Gothic" panose="020B0502020202020204" pitchFamily="34" charset="0"/>
              </a:rPr>
              <a:t>VEJ| Summer 2023 </a:t>
            </a:r>
          </a:p>
        </p:txBody>
      </p:sp>
    </p:spTree>
    <p:extLst>
      <p:ext uri="{BB962C8B-B14F-4D97-AF65-F5344CB8AC3E}">
        <p14:creationId xmlns:p14="http://schemas.microsoft.com/office/powerpoint/2010/main" val="709572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72805" y="186006"/>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NO</a:t>
            </a:r>
            <a:r>
              <a:rPr lang="en-US" sz="4000" b="1" baseline="-25000" dirty="0">
                <a:solidFill>
                  <a:srgbClr val="88419D"/>
                </a:solidFill>
                <a:latin typeface="Century Gothic"/>
              </a:rPr>
              <a:t>2</a:t>
            </a:r>
            <a:endParaRPr lang="en-US" sz="4000" baseline="-25000" dirty="0">
              <a:solidFill>
                <a:srgbClr val="88419D"/>
              </a:solidFill>
              <a:latin typeface="Century Gothic"/>
            </a:endParaRPr>
          </a:p>
        </p:txBody>
      </p:sp>
      <p:sp>
        <p:nvSpPr>
          <p:cNvPr id="6" name="TextBox 5">
            <a:extLst>
              <a:ext uri="{FF2B5EF4-FFF2-40B4-BE49-F238E27FC236}">
                <a16:creationId xmlns:a16="http://schemas.microsoft.com/office/drawing/2014/main" id="{F2DD26A1-BDDB-8ED1-4AA7-6269B46287A4}"/>
              </a:ext>
            </a:extLst>
          </p:cNvPr>
          <p:cNvSpPr txBox="1"/>
          <p:nvPr/>
        </p:nvSpPr>
        <p:spPr>
          <a:xfrm>
            <a:off x="1293590" y="1293606"/>
            <a:ext cx="3431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95th Percentile NO</a:t>
            </a:r>
            <a:r>
              <a:rPr lang="en-US" baseline="-25000" dirty="0">
                <a:solidFill>
                  <a:schemeClr val="tx1">
                    <a:lumMod val="75000"/>
                    <a:lumOff val="25000"/>
                  </a:schemeClr>
                </a:solidFill>
                <a:latin typeface="Century Gothic"/>
                <a:cs typeface="Calibri"/>
              </a:rPr>
              <a:t>2</a:t>
            </a:r>
            <a:endParaRPr lang="en-US" baseline="-25000" dirty="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D12D9B81-0715-E327-736B-CB27C848F427}"/>
              </a:ext>
            </a:extLst>
          </p:cNvPr>
          <p:cNvSpPr txBox="1"/>
          <p:nvPr/>
        </p:nvSpPr>
        <p:spPr>
          <a:xfrm>
            <a:off x="6758581" y="1292172"/>
            <a:ext cx="49682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95th Percentile NO</a:t>
            </a:r>
            <a:r>
              <a:rPr lang="en-US" baseline="-25000" dirty="0">
                <a:solidFill>
                  <a:schemeClr val="tx1">
                    <a:lumMod val="75000"/>
                    <a:lumOff val="25000"/>
                  </a:schemeClr>
                </a:solidFill>
                <a:latin typeface="Century Gothic"/>
                <a:cs typeface="Calibri"/>
              </a:rPr>
              <a:t>2</a:t>
            </a:r>
            <a:r>
              <a:rPr lang="en-US" dirty="0">
                <a:solidFill>
                  <a:schemeClr val="tx1">
                    <a:lumMod val="75000"/>
                    <a:lumOff val="25000"/>
                  </a:schemeClr>
                </a:solidFill>
                <a:latin typeface="Century Gothic"/>
                <a:cs typeface="Calibri"/>
              </a:rPr>
              <a:t> + Major Roads</a:t>
            </a:r>
            <a:endParaRPr lang="en-US" dirty="0">
              <a:solidFill>
                <a:schemeClr val="tx1">
                  <a:lumMod val="75000"/>
                  <a:lumOff val="25000"/>
                </a:schemeClr>
              </a:solidFill>
              <a:latin typeface="Century Gothic"/>
            </a:endParaRPr>
          </a:p>
        </p:txBody>
      </p:sp>
      <p:grpSp>
        <p:nvGrpSpPr>
          <p:cNvPr id="88" name="Group 87">
            <a:extLst>
              <a:ext uri="{FF2B5EF4-FFF2-40B4-BE49-F238E27FC236}">
                <a16:creationId xmlns:a16="http://schemas.microsoft.com/office/drawing/2014/main" id="{0BDCF287-27F3-4F34-32C4-EB13C14E42B0}"/>
              </a:ext>
            </a:extLst>
          </p:cNvPr>
          <p:cNvGrpSpPr/>
          <p:nvPr/>
        </p:nvGrpSpPr>
        <p:grpSpPr>
          <a:xfrm>
            <a:off x="687188" y="1660907"/>
            <a:ext cx="4890920" cy="4637799"/>
            <a:chOff x="638807" y="1685098"/>
            <a:chExt cx="4890920" cy="4637799"/>
          </a:xfrm>
        </p:grpSpPr>
        <p:pic>
          <p:nvPicPr>
            <p:cNvPr id="2" name="Picture 3" descr="A map of a large area with red and yellow areas&#10;&#10;Description automatically generated">
              <a:extLst>
                <a:ext uri="{FF2B5EF4-FFF2-40B4-BE49-F238E27FC236}">
                  <a16:creationId xmlns:a16="http://schemas.microsoft.com/office/drawing/2014/main" id="{94CFFA43-8E6D-881A-37A4-DE4D6A2DBAD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8807" y="1685098"/>
              <a:ext cx="4890920" cy="4637799"/>
            </a:xfrm>
            <a:prstGeom prst="rect">
              <a:avLst/>
            </a:prstGeom>
            <a:ln>
              <a:solidFill>
                <a:schemeClr val="tx1"/>
              </a:solidFill>
            </a:ln>
          </p:spPr>
        </p:pic>
        <p:grpSp>
          <p:nvGrpSpPr>
            <p:cNvPr id="50" name="Group 49">
              <a:extLst>
                <a:ext uri="{FF2B5EF4-FFF2-40B4-BE49-F238E27FC236}">
                  <a16:creationId xmlns:a16="http://schemas.microsoft.com/office/drawing/2014/main" id="{A32ABEA9-9F2D-B49F-30C6-C16C99C5E87E}"/>
                </a:ext>
              </a:extLst>
            </p:cNvPr>
            <p:cNvGrpSpPr/>
            <p:nvPr/>
          </p:nvGrpSpPr>
          <p:grpSpPr>
            <a:xfrm>
              <a:off x="696184" y="5924740"/>
              <a:ext cx="2301112" cy="365804"/>
              <a:chOff x="3404856" y="5972365"/>
              <a:chExt cx="2301112" cy="365804"/>
            </a:xfrm>
          </p:grpSpPr>
          <p:grpSp>
            <p:nvGrpSpPr>
              <p:cNvPr id="17" name="Group 16">
                <a:extLst>
                  <a:ext uri="{FF2B5EF4-FFF2-40B4-BE49-F238E27FC236}">
                    <a16:creationId xmlns:a16="http://schemas.microsoft.com/office/drawing/2014/main" id="{A8BC5B7E-013C-820B-9B9C-98349FB87462}"/>
                  </a:ext>
                </a:extLst>
              </p:cNvPr>
              <p:cNvGrpSpPr/>
              <p:nvPr/>
            </p:nvGrpSpPr>
            <p:grpSpPr>
              <a:xfrm>
                <a:off x="3404856" y="5972365"/>
                <a:ext cx="2176741" cy="287487"/>
                <a:chOff x="6710156" y="5944929"/>
                <a:chExt cx="2176741" cy="287487"/>
              </a:xfrm>
            </p:grpSpPr>
            <p:pic>
              <p:nvPicPr>
                <p:cNvPr id="43" name="Picture 42" descr="A map of the california state&#10;&#10;Description automatically generated">
                  <a:extLst>
                    <a:ext uri="{FF2B5EF4-FFF2-40B4-BE49-F238E27FC236}">
                      <a16:creationId xmlns:a16="http://schemas.microsoft.com/office/drawing/2014/main" id="{99299F9E-9646-1DEF-5B5F-F31596F1B8B6}"/>
                    </a:ext>
                  </a:extLst>
                </p:cNvPr>
                <p:cNvPicPr>
                  <a:picLocks noChangeAspect="1"/>
                </p:cNvPicPr>
                <p:nvPr/>
              </p:nvPicPr>
              <p:blipFill rotWithShape="1">
                <a:blip r:embed="rId4"/>
                <a:srcRect l="7675" t="78801" r="61851" b="19983"/>
                <a:stretch/>
              </p:blipFill>
              <p:spPr>
                <a:xfrm>
                  <a:off x="6820534" y="6144240"/>
                  <a:ext cx="1699939" cy="88176"/>
                </a:xfrm>
                <a:prstGeom prst="rect">
                  <a:avLst/>
                </a:prstGeom>
                <a:ln>
                  <a:solidFill>
                    <a:schemeClr val="bg1"/>
                  </a:solidFill>
                </a:ln>
              </p:spPr>
            </p:pic>
            <p:sp>
              <p:nvSpPr>
                <p:cNvPr id="44" name="TextBox 43">
                  <a:extLst>
                    <a:ext uri="{FF2B5EF4-FFF2-40B4-BE49-F238E27FC236}">
                      <a16:creationId xmlns:a16="http://schemas.microsoft.com/office/drawing/2014/main" id="{F112543D-42A3-D81D-73CD-C6166BF3ED5E}"/>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45" name="TextBox 44">
                  <a:extLst>
                    <a:ext uri="{FF2B5EF4-FFF2-40B4-BE49-F238E27FC236}">
                      <a16:creationId xmlns:a16="http://schemas.microsoft.com/office/drawing/2014/main" id="{114B1457-B9DE-175C-732B-C23ABF747B8E}"/>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46" name="TextBox 45">
                  <a:extLst>
                    <a:ext uri="{FF2B5EF4-FFF2-40B4-BE49-F238E27FC236}">
                      <a16:creationId xmlns:a16="http://schemas.microsoft.com/office/drawing/2014/main" id="{A0C9817D-236D-ACD6-B34F-C85F9771B75C}"/>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endParaRPr lang="en-US" sz="800" dirty="0">
                    <a:latin typeface="Century Gothic"/>
                    <a:cs typeface="Calibri"/>
                  </a:endParaRPr>
                </a:p>
              </p:txBody>
            </p:sp>
            <p:sp>
              <p:nvSpPr>
                <p:cNvPr id="47" name="TextBox 46">
                  <a:extLst>
                    <a:ext uri="{FF2B5EF4-FFF2-40B4-BE49-F238E27FC236}">
                      <a16:creationId xmlns:a16="http://schemas.microsoft.com/office/drawing/2014/main" id="{12596844-3820-AB46-E006-CB05700174FB}"/>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48" name="TextBox 47">
                  <a:extLst>
                    <a:ext uri="{FF2B5EF4-FFF2-40B4-BE49-F238E27FC236}">
                      <a16:creationId xmlns:a16="http://schemas.microsoft.com/office/drawing/2014/main" id="{9FA03B98-B19D-1E81-BB12-D3536B46AE05}"/>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49" name="TextBox 48">
                  <a:extLst>
                    <a:ext uri="{FF2B5EF4-FFF2-40B4-BE49-F238E27FC236}">
                      <a16:creationId xmlns:a16="http://schemas.microsoft.com/office/drawing/2014/main" id="{8AAD2793-70A2-001D-2730-E1F409CF24EA}"/>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42" name="TextBox 41">
                <a:extLst>
                  <a:ext uri="{FF2B5EF4-FFF2-40B4-BE49-F238E27FC236}">
                    <a16:creationId xmlns:a16="http://schemas.microsoft.com/office/drawing/2014/main" id="{681D0CC6-BAD5-F381-BA98-1407F8D5795D}"/>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74" name="Group 73">
              <a:extLst>
                <a:ext uri="{FF2B5EF4-FFF2-40B4-BE49-F238E27FC236}">
                  <a16:creationId xmlns:a16="http://schemas.microsoft.com/office/drawing/2014/main" id="{FDC8AFD1-F297-4D70-9547-75BD463FCB9B}"/>
                </a:ext>
              </a:extLst>
            </p:cNvPr>
            <p:cNvGrpSpPr/>
            <p:nvPr/>
          </p:nvGrpSpPr>
          <p:grpSpPr>
            <a:xfrm>
              <a:off x="1149187" y="2184159"/>
              <a:ext cx="2959618" cy="3324343"/>
              <a:chOff x="1185473" y="2069254"/>
              <a:chExt cx="2959618" cy="3324343"/>
            </a:xfrm>
          </p:grpSpPr>
          <p:grpSp>
            <p:nvGrpSpPr>
              <p:cNvPr id="63" name="Group 62">
                <a:extLst>
                  <a:ext uri="{FF2B5EF4-FFF2-40B4-BE49-F238E27FC236}">
                    <a16:creationId xmlns:a16="http://schemas.microsoft.com/office/drawing/2014/main" id="{A574FB79-3125-FA86-FF2D-38A3D1F9A768}"/>
                  </a:ext>
                </a:extLst>
              </p:cNvPr>
              <p:cNvGrpSpPr/>
              <p:nvPr/>
            </p:nvGrpSpPr>
            <p:grpSpPr>
              <a:xfrm>
                <a:off x="1188344" y="2069254"/>
                <a:ext cx="2956747" cy="3324343"/>
                <a:chOff x="1304583" y="2320692"/>
                <a:chExt cx="2956747" cy="3324343"/>
              </a:xfrm>
            </p:grpSpPr>
            <p:sp>
              <p:nvSpPr>
                <p:cNvPr id="65" name="Oval 64">
                  <a:extLst>
                    <a:ext uri="{FF2B5EF4-FFF2-40B4-BE49-F238E27FC236}">
                      <a16:creationId xmlns:a16="http://schemas.microsoft.com/office/drawing/2014/main" id="{BF442C1D-618C-C5D6-00F9-CFE48AEB41E0}"/>
                    </a:ext>
                  </a:extLst>
                </p:cNvPr>
                <p:cNvSpPr/>
                <p:nvPr/>
              </p:nvSpPr>
              <p:spPr>
                <a:xfrm flipH="1" flipV="1">
                  <a:off x="1617238" y="280715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BB1C37A5-436B-2BAE-5D69-C10E75750AA0}"/>
                    </a:ext>
                  </a:extLst>
                </p:cNvPr>
                <p:cNvSpPr/>
                <p:nvPr/>
              </p:nvSpPr>
              <p:spPr>
                <a:xfrm flipH="1" flipV="1">
                  <a:off x="2974523" y="387930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A05DC9B4-E3EA-C063-5900-9D902E38A0C6}"/>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5EEAF3B0-8021-9641-FBBB-8F9F993D0513}"/>
                    </a:ext>
                  </a:extLst>
                </p:cNvPr>
                <p:cNvSpPr/>
                <p:nvPr/>
              </p:nvSpPr>
              <p:spPr>
                <a:xfrm flipH="1" flipV="1">
                  <a:off x="3939722"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99540275-805D-E5D9-902D-F58C83D18C31}"/>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Stockton</a:t>
                  </a:r>
                  <a:endParaRPr lang="en-US" sz="1000" dirty="0">
                    <a:latin typeface="Century Gothic"/>
                  </a:endParaRPr>
                </a:p>
              </p:txBody>
            </p:sp>
            <p:sp>
              <p:nvSpPr>
                <p:cNvPr id="70" name="TextBox 69">
                  <a:extLst>
                    <a:ext uri="{FF2B5EF4-FFF2-40B4-BE49-F238E27FC236}">
                      <a16:creationId xmlns:a16="http://schemas.microsoft.com/office/drawing/2014/main" id="{DB0DFE74-3300-1577-F739-AE49DB327E7F}"/>
                    </a:ext>
                  </a:extLst>
                </p:cNvPr>
                <p:cNvSpPr txBox="1"/>
                <p:nvPr/>
              </p:nvSpPr>
              <p:spPr>
                <a:xfrm>
                  <a:off x="1622972" y="2643705"/>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Modesto</a:t>
                  </a:r>
                  <a:endParaRPr lang="en-US" sz="1000" dirty="0">
                    <a:latin typeface="Century Gothic"/>
                  </a:endParaRPr>
                </a:p>
              </p:txBody>
            </p:sp>
            <p:sp>
              <p:nvSpPr>
                <p:cNvPr id="71" name="TextBox 70">
                  <a:extLst>
                    <a:ext uri="{FF2B5EF4-FFF2-40B4-BE49-F238E27FC236}">
                      <a16:creationId xmlns:a16="http://schemas.microsoft.com/office/drawing/2014/main" id="{C3379A68-43F9-B824-316C-4D86595D7816}"/>
                    </a:ext>
                  </a:extLst>
                </p:cNvPr>
                <p:cNvSpPr txBox="1"/>
                <p:nvPr/>
              </p:nvSpPr>
              <p:spPr>
                <a:xfrm>
                  <a:off x="2440457" y="3859252"/>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Fresno</a:t>
                  </a:r>
                  <a:endParaRPr lang="en-US" dirty="0"/>
                </a:p>
              </p:txBody>
            </p:sp>
            <p:sp>
              <p:nvSpPr>
                <p:cNvPr id="72" name="TextBox 71">
                  <a:extLst>
                    <a:ext uri="{FF2B5EF4-FFF2-40B4-BE49-F238E27FC236}">
                      <a16:creationId xmlns:a16="http://schemas.microsoft.com/office/drawing/2014/main" id="{96EE6673-DEA5-6626-D942-490D0878919D}"/>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Visalia</a:t>
                  </a:r>
                  <a:endParaRPr lang="en-US" dirty="0"/>
                </a:p>
              </p:txBody>
            </p:sp>
            <p:sp>
              <p:nvSpPr>
                <p:cNvPr id="73" name="TextBox 72">
                  <a:extLst>
                    <a:ext uri="{FF2B5EF4-FFF2-40B4-BE49-F238E27FC236}">
                      <a16:creationId xmlns:a16="http://schemas.microsoft.com/office/drawing/2014/main" id="{1312300E-0BE1-3D45-CBE2-F0C49B12FA4E}"/>
                    </a:ext>
                  </a:extLst>
                </p:cNvPr>
                <p:cNvSpPr txBox="1"/>
                <p:nvPr/>
              </p:nvSpPr>
              <p:spPr>
                <a:xfrm>
                  <a:off x="3113463" y="5398814"/>
                  <a:ext cx="845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Bakersfield</a:t>
                  </a:r>
                  <a:endParaRPr lang="en-US" dirty="0"/>
                </a:p>
              </p:txBody>
            </p:sp>
          </p:grpSp>
          <p:sp>
            <p:nvSpPr>
              <p:cNvPr id="64" name="Oval 63">
                <a:extLst>
                  <a:ext uri="{FF2B5EF4-FFF2-40B4-BE49-F238E27FC236}">
                    <a16:creationId xmlns:a16="http://schemas.microsoft.com/office/drawing/2014/main" id="{12FA346D-5D81-6F6D-885D-DD62C070AF10}"/>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89" name="Group 88">
            <a:extLst>
              <a:ext uri="{FF2B5EF4-FFF2-40B4-BE49-F238E27FC236}">
                <a16:creationId xmlns:a16="http://schemas.microsoft.com/office/drawing/2014/main" id="{55B8A82E-A84E-E339-AF7A-D5D0D7FFE68B}"/>
              </a:ext>
            </a:extLst>
          </p:cNvPr>
          <p:cNvGrpSpPr/>
          <p:nvPr/>
        </p:nvGrpSpPr>
        <p:grpSpPr>
          <a:xfrm>
            <a:off x="6796737" y="1659155"/>
            <a:ext cx="4891915" cy="4637114"/>
            <a:chOff x="6736261" y="1659155"/>
            <a:chExt cx="4891915" cy="4637114"/>
          </a:xfrm>
        </p:grpSpPr>
        <p:pic>
          <p:nvPicPr>
            <p:cNvPr id="4" name="Picture 4" descr="A map of the california state&#10;&#10;Description automatically generated">
              <a:extLst>
                <a:ext uri="{FF2B5EF4-FFF2-40B4-BE49-F238E27FC236}">
                  <a16:creationId xmlns:a16="http://schemas.microsoft.com/office/drawing/2014/main" id="{A2462491-A6AE-C67A-4AC0-DD65CB09B04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36261" y="1659155"/>
              <a:ext cx="4891915" cy="4637114"/>
            </a:xfrm>
            <a:prstGeom prst="rect">
              <a:avLst/>
            </a:prstGeom>
            <a:ln>
              <a:solidFill>
                <a:schemeClr val="tx1"/>
              </a:solidFill>
            </a:ln>
          </p:spPr>
        </p:pic>
        <p:grpSp>
          <p:nvGrpSpPr>
            <p:cNvPr id="61" name="Group 60">
              <a:extLst>
                <a:ext uri="{FF2B5EF4-FFF2-40B4-BE49-F238E27FC236}">
                  <a16:creationId xmlns:a16="http://schemas.microsoft.com/office/drawing/2014/main" id="{156341EE-7D59-0AB2-368E-773113D33146}"/>
                </a:ext>
              </a:extLst>
            </p:cNvPr>
            <p:cNvGrpSpPr/>
            <p:nvPr/>
          </p:nvGrpSpPr>
          <p:grpSpPr>
            <a:xfrm>
              <a:off x="6798137" y="5912834"/>
              <a:ext cx="2301112" cy="365804"/>
              <a:chOff x="3404856" y="5972365"/>
              <a:chExt cx="2301112" cy="365804"/>
            </a:xfrm>
          </p:grpSpPr>
          <p:grpSp>
            <p:nvGrpSpPr>
              <p:cNvPr id="52" name="Group 51">
                <a:extLst>
                  <a:ext uri="{FF2B5EF4-FFF2-40B4-BE49-F238E27FC236}">
                    <a16:creationId xmlns:a16="http://schemas.microsoft.com/office/drawing/2014/main" id="{6506F67C-74C5-40DF-8BC8-822607E20849}"/>
                  </a:ext>
                </a:extLst>
              </p:cNvPr>
              <p:cNvGrpSpPr/>
              <p:nvPr/>
            </p:nvGrpSpPr>
            <p:grpSpPr>
              <a:xfrm>
                <a:off x="3404856" y="5972365"/>
                <a:ext cx="2176741" cy="287487"/>
                <a:chOff x="6710156" y="5944929"/>
                <a:chExt cx="2176741" cy="287487"/>
              </a:xfrm>
            </p:grpSpPr>
            <p:pic>
              <p:nvPicPr>
                <p:cNvPr id="54" name="Picture 53" descr="A map of the california state&#10;&#10;Description automatically generated">
                  <a:extLst>
                    <a:ext uri="{FF2B5EF4-FFF2-40B4-BE49-F238E27FC236}">
                      <a16:creationId xmlns:a16="http://schemas.microsoft.com/office/drawing/2014/main" id="{14070CC9-642B-09F6-67C0-2A93AF79B288}"/>
                    </a:ext>
                  </a:extLst>
                </p:cNvPr>
                <p:cNvPicPr>
                  <a:picLocks noChangeAspect="1"/>
                </p:cNvPicPr>
                <p:nvPr/>
              </p:nvPicPr>
              <p:blipFill rotWithShape="1">
                <a:blip r:embed="rId4"/>
                <a:srcRect l="7675" t="78801" r="61851" b="19983"/>
                <a:stretch/>
              </p:blipFill>
              <p:spPr>
                <a:xfrm>
                  <a:off x="6820534" y="6144240"/>
                  <a:ext cx="1699939" cy="88176"/>
                </a:xfrm>
                <a:prstGeom prst="rect">
                  <a:avLst/>
                </a:prstGeom>
                <a:ln>
                  <a:solidFill>
                    <a:schemeClr val="bg1"/>
                  </a:solidFill>
                </a:ln>
              </p:spPr>
            </p:pic>
            <p:sp>
              <p:nvSpPr>
                <p:cNvPr id="55" name="TextBox 54">
                  <a:extLst>
                    <a:ext uri="{FF2B5EF4-FFF2-40B4-BE49-F238E27FC236}">
                      <a16:creationId xmlns:a16="http://schemas.microsoft.com/office/drawing/2014/main" id="{D29318A6-2E95-0B8C-3FA6-C47C03586695}"/>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56" name="TextBox 55">
                  <a:extLst>
                    <a:ext uri="{FF2B5EF4-FFF2-40B4-BE49-F238E27FC236}">
                      <a16:creationId xmlns:a16="http://schemas.microsoft.com/office/drawing/2014/main" id="{8EEC9044-7CE3-B9A5-956B-FF36703D08A7}"/>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57" name="TextBox 56">
                  <a:extLst>
                    <a:ext uri="{FF2B5EF4-FFF2-40B4-BE49-F238E27FC236}">
                      <a16:creationId xmlns:a16="http://schemas.microsoft.com/office/drawing/2014/main" id="{0F7B1FAB-2AF3-9049-2465-BBADF4AB654A}"/>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endParaRPr lang="en-US" sz="800" dirty="0">
                    <a:latin typeface="Century Gothic"/>
                    <a:cs typeface="Calibri"/>
                  </a:endParaRPr>
                </a:p>
              </p:txBody>
            </p:sp>
            <p:sp>
              <p:nvSpPr>
                <p:cNvPr id="58" name="TextBox 57">
                  <a:extLst>
                    <a:ext uri="{FF2B5EF4-FFF2-40B4-BE49-F238E27FC236}">
                      <a16:creationId xmlns:a16="http://schemas.microsoft.com/office/drawing/2014/main" id="{83F0066C-B74E-BA63-079F-77260FCE1847}"/>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59" name="TextBox 58">
                  <a:extLst>
                    <a:ext uri="{FF2B5EF4-FFF2-40B4-BE49-F238E27FC236}">
                      <a16:creationId xmlns:a16="http://schemas.microsoft.com/office/drawing/2014/main" id="{A1B9C6A7-6EA3-FB95-045D-340A9C4418F2}"/>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60" name="TextBox 59">
                  <a:extLst>
                    <a:ext uri="{FF2B5EF4-FFF2-40B4-BE49-F238E27FC236}">
                      <a16:creationId xmlns:a16="http://schemas.microsoft.com/office/drawing/2014/main" id="{9F3F97F3-D62A-45FC-2B5E-E64CC8B65561}"/>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53" name="TextBox 52">
                <a:extLst>
                  <a:ext uri="{FF2B5EF4-FFF2-40B4-BE49-F238E27FC236}">
                    <a16:creationId xmlns:a16="http://schemas.microsoft.com/office/drawing/2014/main" id="{CEC37614-506D-8B12-DED9-11E920AEE4A8}"/>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87" name="Group 86">
              <a:extLst>
                <a:ext uri="{FF2B5EF4-FFF2-40B4-BE49-F238E27FC236}">
                  <a16:creationId xmlns:a16="http://schemas.microsoft.com/office/drawing/2014/main" id="{CF25FF7C-822F-8F83-C786-269B4AAECF97}"/>
                </a:ext>
              </a:extLst>
            </p:cNvPr>
            <p:cNvGrpSpPr/>
            <p:nvPr/>
          </p:nvGrpSpPr>
          <p:grpSpPr>
            <a:xfrm>
              <a:off x="7233093" y="2147874"/>
              <a:ext cx="2959618" cy="3324343"/>
              <a:chOff x="1185473" y="2069254"/>
              <a:chExt cx="2959618" cy="3324343"/>
            </a:xfrm>
          </p:grpSpPr>
          <p:grpSp>
            <p:nvGrpSpPr>
              <p:cNvPr id="76" name="Group 75">
                <a:extLst>
                  <a:ext uri="{FF2B5EF4-FFF2-40B4-BE49-F238E27FC236}">
                    <a16:creationId xmlns:a16="http://schemas.microsoft.com/office/drawing/2014/main" id="{D01ABE04-1A06-049E-8AA0-8CC5C3D7028D}"/>
                  </a:ext>
                </a:extLst>
              </p:cNvPr>
              <p:cNvGrpSpPr/>
              <p:nvPr/>
            </p:nvGrpSpPr>
            <p:grpSpPr>
              <a:xfrm>
                <a:off x="1188344" y="2069254"/>
                <a:ext cx="2956747" cy="3324343"/>
                <a:chOff x="1304583" y="2320692"/>
                <a:chExt cx="2956747" cy="3324343"/>
              </a:xfrm>
            </p:grpSpPr>
            <p:sp>
              <p:nvSpPr>
                <p:cNvPr id="78" name="Oval 77">
                  <a:extLst>
                    <a:ext uri="{FF2B5EF4-FFF2-40B4-BE49-F238E27FC236}">
                      <a16:creationId xmlns:a16="http://schemas.microsoft.com/office/drawing/2014/main" id="{3F0341C1-6471-AE8E-7D1D-2B2C7823D049}"/>
                    </a:ext>
                  </a:extLst>
                </p:cNvPr>
                <p:cNvSpPr/>
                <p:nvPr/>
              </p:nvSpPr>
              <p:spPr>
                <a:xfrm flipH="1" flipV="1">
                  <a:off x="1617238" y="280715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99A2C472-7467-956E-E563-48CDA6CD07BD}"/>
                    </a:ext>
                  </a:extLst>
                </p:cNvPr>
                <p:cNvSpPr/>
                <p:nvPr/>
              </p:nvSpPr>
              <p:spPr>
                <a:xfrm flipH="1" flipV="1">
                  <a:off x="2974523" y="387930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F4FFC5C1-4E0E-B2DF-4CEA-1F5660D77E1A}"/>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6CF3CD65-A208-19A9-B573-4CD1E99B479B}"/>
                    </a:ext>
                  </a:extLst>
                </p:cNvPr>
                <p:cNvSpPr/>
                <p:nvPr/>
              </p:nvSpPr>
              <p:spPr>
                <a:xfrm flipH="1" flipV="1">
                  <a:off x="3939722"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0E924504-6E23-1FBA-E860-235B1FD83879}"/>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Stockton</a:t>
                  </a:r>
                  <a:endParaRPr lang="en-US" sz="1000" dirty="0">
                    <a:latin typeface="Century Gothic"/>
                  </a:endParaRPr>
                </a:p>
              </p:txBody>
            </p:sp>
            <p:sp>
              <p:nvSpPr>
                <p:cNvPr id="83" name="TextBox 82">
                  <a:extLst>
                    <a:ext uri="{FF2B5EF4-FFF2-40B4-BE49-F238E27FC236}">
                      <a16:creationId xmlns:a16="http://schemas.microsoft.com/office/drawing/2014/main" id="{15314C8C-6964-70FB-A9C5-697413C4125C}"/>
                    </a:ext>
                  </a:extLst>
                </p:cNvPr>
                <p:cNvSpPr txBox="1"/>
                <p:nvPr/>
              </p:nvSpPr>
              <p:spPr>
                <a:xfrm>
                  <a:off x="1622972" y="2643705"/>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Modesto</a:t>
                  </a:r>
                  <a:endParaRPr lang="en-US" sz="1000" dirty="0">
                    <a:latin typeface="Century Gothic"/>
                  </a:endParaRPr>
                </a:p>
              </p:txBody>
            </p:sp>
            <p:sp>
              <p:nvSpPr>
                <p:cNvPr id="84" name="TextBox 83">
                  <a:extLst>
                    <a:ext uri="{FF2B5EF4-FFF2-40B4-BE49-F238E27FC236}">
                      <a16:creationId xmlns:a16="http://schemas.microsoft.com/office/drawing/2014/main" id="{F5633B1C-3F0A-363C-E19A-254C0B63177D}"/>
                    </a:ext>
                  </a:extLst>
                </p:cNvPr>
                <p:cNvSpPr txBox="1"/>
                <p:nvPr/>
              </p:nvSpPr>
              <p:spPr>
                <a:xfrm>
                  <a:off x="2440457" y="3859252"/>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Fresno</a:t>
                  </a:r>
                  <a:endParaRPr lang="en-US" dirty="0"/>
                </a:p>
              </p:txBody>
            </p:sp>
            <p:sp>
              <p:nvSpPr>
                <p:cNvPr id="85" name="TextBox 84">
                  <a:extLst>
                    <a:ext uri="{FF2B5EF4-FFF2-40B4-BE49-F238E27FC236}">
                      <a16:creationId xmlns:a16="http://schemas.microsoft.com/office/drawing/2014/main" id="{6A63946D-0DD4-8442-10E3-77D7938AFAE7}"/>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Visalia</a:t>
                  </a:r>
                  <a:endParaRPr lang="en-US" dirty="0"/>
                </a:p>
              </p:txBody>
            </p:sp>
            <p:sp>
              <p:nvSpPr>
                <p:cNvPr id="86" name="TextBox 85">
                  <a:extLst>
                    <a:ext uri="{FF2B5EF4-FFF2-40B4-BE49-F238E27FC236}">
                      <a16:creationId xmlns:a16="http://schemas.microsoft.com/office/drawing/2014/main" id="{29920C24-9542-E86F-DAF5-7B32328C81F0}"/>
                    </a:ext>
                  </a:extLst>
                </p:cNvPr>
                <p:cNvSpPr txBox="1"/>
                <p:nvPr/>
              </p:nvSpPr>
              <p:spPr>
                <a:xfrm>
                  <a:off x="3113463" y="5398814"/>
                  <a:ext cx="845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Bakersfield</a:t>
                  </a:r>
                  <a:endParaRPr lang="en-US" dirty="0"/>
                </a:p>
              </p:txBody>
            </p:sp>
          </p:grpSp>
          <p:sp>
            <p:nvSpPr>
              <p:cNvPr id="77" name="Oval 76">
                <a:extLst>
                  <a:ext uri="{FF2B5EF4-FFF2-40B4-BE49-F238E27FC236}">
                    <a16:creationId xmlns:a16="http://schemas.microsoft.com/office/drawing/2014/main" id="{63934007-4875-B3D6-98E3-CA409003CEEC}"/>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5" name="Group 24">
            <a:extLst>
              <a:ext uri="{FF2B5EF4-FFF2-40B4-BE49-F238E27FC236}">
                <a16:creationId xmlns:a16="http://schemas.microsoft.com/office/drawing/2014/main" id="{66936611-9AA6-9F37-C32F-F3BC1C2B34A1}"/>
              </a:ext>
            </a:extLst>
          </p:cNvPr>
          <p:cNvGrpSpPr/>
          <p:nvPr/>
        </p:nvGrpSpPr>
        <p:grpSpPr>
          <a:xfrm>
            <a:off x="3518481" y="1741255"/>
            <a:ext cx="2754333" cy="880579"/>
            <a:chOff x="4720344" y="2411624"/>
            <a:chExt cx="2754333" cy="880579"/>
          </a:xfrm>
        </p:grpSpPr>
        <p:sp>
          <p:nvSpPr>
            <p:cNvPr id="18" name="TextBox 17">
              <a:extLst>
                <a:ext uri="{FF2B5EF4-FFF2-40B4-BE49-F238E27FC236}">
                  <a16:creationId xmlns:a16="http://schemas.microsoft.com/office/drawing/2014/main" id="{73188362-8B6F-266B-EDAA-6FE25888102C}"/>
                </a:ext>
              </a:extLst>
            </p:cNvPr>
            <p:cNvSpPr txBox="1"/>
            <p:nvPr/>
          </p:nvSpPr>
          <p:spPr>
            <a:xfrm>
              <a:off x="4720821" y="2411624"/>
              <a:ext cx="1937582" cy="88057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9" name="TextBox 18">
              <a:extLst>
                <a:ext uri="{FF2B5EF4-FFF2-40B4-BE49-F238E27FC236}">
                  <a16:creationId xmlns:a16="http://schemas.microsoft.com/office/drawing/2014/main" id="{00DAD34D-8AAF-5B3E-B68F-4BDEF7F9B1EF}"/>
                </a:ext>
              </a:extLst>
            </p:cNvPr>
            <p:cNvSpPr txBox="1"/>
            <p:nvPr/>
          </p:nvSpPr>
          <p:spPr>
            <a:xfrm>
              <a:off x="5177511" y="2650798"/>
              <a:ext cx="10297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High</a:t>
              </a:r>
            </a:p>
          </p:txBody>
        </p:sp>
        <p:sp>
          <p:nvSpPr>
            <p:cNvPr id="20" name="TextBox 19">
              <a:extLst>
                <a:ext uri="{FF2B5EF4-FFF2-40B4-BE49-F238E27FC236}">
                  <a16:creationId xmlns:a16="http://schemas.microsoft.com/office/drawing/2014/main" id="{9FFD440E-92F9-70C8-3EC0-00902A1C2775}"/>
                </a:ext>
              </a:extLst>
            </p:cNvPr>
            <p:cNvSpPr txBox="1"/>
            <p:nvPr/>
          </p:nvSpPr>
          <p:spPr>
            <a:xfrm>
              <a:off x="5179624" y="2977038"/>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Low</a:t>
              </a:r>
            </a:p>
          </p:txBody>
        </p:sp>
        <p:sp>
          <p:nvSpPr>
            <p:cNvPr id="21" name="TextBox 20">
              <a:extLst>
                <a:ext uri="{FF2B5EF4-FFF2-40B4-BE49-F238E27FC236}">
                  <a16:creationId xmlns:a16="http://schemas.microsoft.com/office/drawing/2014/main" id="{32DF4729-2AB4-1146-678C-7743EAE6816E}"/>
                </a:ext>
              </a:extLst>
            </p:cNvPr>
            <p:cNvSpPr txBox="1"/>
            <p:nvPr/>
          </p:nvSpPr>
          <p:spPr>
            <a:xfrm>
              <a:off x="4720344" y="2412644"/>
              <a:ext cx="27543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3F3F3F"/>
                  </a:solidFill>
                  <a:latin typeface="Century Gothic"/>
                  <a:cs typeface="Calibri"/>
                </a:rPr>
                <a:t>Nitrogen Dioxide</a:t>
              </a:r>
            </a:p>
          </p:txBody>
        </p:sp>
        <p:pic>
          <p:nvPicPr>
            <p:cNvPr id="22" name="Picture 33" descr="A map of the california state&#10;&#10;Description automatically generated">
              <a:extLst>
                <a:ext uri="{FF2B5EF4-FFF2-40B4-BE49-F238E27FC236}">
                  <a16:creationId xmlns:a16="http://schemas.microsoft.com/office/drawing/2014/main" id="{341BC11E-D7DD-81F9-F996-F81783DE6A8E}"/>
                </a:ext>
              </a:extLst>
            </p:cNvPr>
            <p:cNvPicPr>
              <a:picLocks noChangeAspect="1"/>
            </p:cNvPicPr>
            <p:nvPr/>
          </p:nvPicPr>
          <p:blipFill rotWithShape="1">
            <a:blip r:embed="rId6"/>
            <a:srcRect l="54820" t="78598" r="40534" b="16328"/>
            <a:stretch/>
          </p:blipFill>
          <p:spPr>
            <a:xfrm>
              <a:off x="4823362" y="2643599"/>
              <a:ext cx="376509" cy="584538"/>
            </a:xfrm>
            <a:prstGeom prst="rect">
              <a:avLst/>
            </a:prstGeom>
          </p:spPr>
        </p:pic>
        <p:pic>
          <p:nvPicPr>
            <p:cNvPr id="23" name="Picture 22" descr="A black triangle with a letter n&#10;&#10;Description automatically generated">
              <a:extLst>
                <a:ext uri="{FF2B5EF4-FFF2-40B4-BE49-F238E27FC236}">
                  <a16:creationId xmlns:a16="http://schemas.microsoft.com/office/drawing/2014/main" id="{8F35F3AF-29CF-FBD3-F923-FE3F095238D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99" t="84692" r="88790" b="4573"/>
            <a:stretch/>
          </p:blipFill>
          <p:spPr>
            <a:xfrm>
              <a:off x="5878022" y="2643875"/>
              <a:ext cx="442449" cy="597794"/>
            </a:xfrm>
            <a:prstGeom prst="rect">
              <a:avLst/>
            </a:prstGeom>
          </p:spPr>
        </p:pic>
        <p:sp>
          <p:nvSpPr>
            <p:cNvPr id="24" name="TextBox 23">
              <a:extLst>
                <a:ext uri="{FF2B5EF4-FFF2-40B4-BE49-F238E27FC236}">
                  <a16:creationId xmlns:a16="http://schemas.microsoft.com/office/drawing/2014/main" id="{3CF3C13F-F158-F4A7-8102-C37CBD89B0C0}"/>
                </a:ext>
              </a:extLst>
            </p:cNvPr>
            <p:cNvSpPr txBox="1"/>
            <p:nvPr/>
          </p:nvSpPr>
          <p:spPr>
            <a:xfrm>
              <a:off x="5965212" y="2445791"/>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Century Gothic"/>
                </a:rPr>
                <a:t>N</a:t>
              </a:r>
              <a:endParaRPr lang="en-US" sz="1100" dirty="0"/>
            </a:p>
          </p:txBody>
        </p:sp>
      </p:grpSp>
      <p:grpSp>
        <p:nvGrpSpPr>
          <p:cNvPr id="34" name="Group 33">
            <a:extLst>
              <a:ext uri="{FF2B5EF4-FFF2-40B4-BE49-F238E27FC236}">
                <a16:creationId xmlns:a16="http://schemas.microsoft.com/office/drawing/2014/main" id="{55DC9CB9-7029-A5A6-C153-0B22FA6B5AF6}"/>
              </a:ext>
            </a:extLst>
          </p:cNvPr>
          <p:cNvGrpSpPr/>
          <p:nvPr/>
        </p:nvGrpSpPr>
        <p:grpSpPr>
          <a:xfrm>
            <a:off x="9612578" y="1716940"/>
            <a:ext cx="2754333" cy="880579"/>
            <a:chOff x="4720344" y="2411624"/>
            <a:chExt cx="2754333" cy="880579"/>
          </a:xfrm>
        </p:grpSpPr>
        <p:sp>
          <p:nvSpPr>
            <p:cNvPr id="35" name="TextBox 34">
              <a:extLst>
                <a:ext uri="{FF2B5EF4-FFF2-40B4-BE49-F238E27FC236}">
                  <a16:creationId xmlns:a16="http://schemas.microsoft.com/office/drawing/2014/main" id="{D214D38B-72F6-F931-6BC2-8D8E50AA8575}"/>
                </a:ext>
              </a:extLst>
            </p:cNvPr>
            <p:cNvSpPr txBox="1"/>
            <p:nvPr/>
          </p:nvSpPr>
          <p:spPr>
            <a:xfrm>
              <a:off x="4720821" y="2411624"/>
              <a:ext cx="1937582" cy="88057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36" name="TextBox 35">
              <a:extLst>
                <a:ext uri="{FF2B5EF4-FFF2-40B4-BE49-F238E27FC236}">
                  <a16:creationId xmlns:a16="http://schemas.microsoft.com/office/drawing/2014/main" id="{971A2B6E-1E4B-4B73-30CD-E5D84C2E734B}"/>
                </a:ext>
              </a:extLst>
            </p:cNvPr>
            <p:cNvSpPr txBox="1"/>
            <p:nvPr/>
          </p:nvSpPr>
          <p:spPr>
            <a:xfrm>
              <a:off x="5177511" y="2650798"/>
              <a:ext cx="10297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High</a:t>
              </a:r>
            </a:p>
          </p:txBody>
        </p:sp>
        <p:sp>
          <p:nvSpPr>
            <p:cNvPr id="37" name="TextBox 36">
              <a:extLst>
                <a:ext uri="{FF2B5EF4-FFF2-40B4-BE49-F238E27FC236}">
                  <a16:creationId xmlns:a16="http://schemas.microsoft.com/office/drawing/2014/main" id="{E629D218-49E6-74C2-10F9-29E2D65749F2}"/>
                </a:ext>
              </a:extLst>
            </p:cNvPr>
            <p:cNvSpPr txBox="1"/>
            <p:nvPr/>
          </p:nvSpPr>
          <p:spPr>
            <a:xfrm>
              <a:off x="5179624" y="2977038"/>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Low</a:t>
              </a:r>
            </a:p>
          </p:txBody>
        </p:sp>
        <p:sp>
          <p:nvSpPr>
            <p:cNvPr id="38" name="TextBox 37">
              <a:extLst>
                <a:ext uri="{FF2B5EF4-FFF2-40B4-BE49-F238E27FC236}">
                  <a16:creationId xmlns:a16="http://schemas.microsoft.com/office/drawing/2014/main" id="{20FE913E-1623-1F3F-5E64-E70B104AEAA0}"/>
                </a:ext>
              </a:extLst>
            </p:cNvPr>
            <p:cNvSpPr txBox="1"/>
            <p:nvPr/>
          </p:nvSpPr>
          <p:spPr>
            <a:xfrm>
              <a:off x="4720344" y="2412644"/>
              <a:ext cx="27543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3F3F3F"/>
                  </a:solidFill>
                  <a:latin typeface="Century Gothic"/>
                  <a:cs typeface="Calibri"/>
                </a:rPr>
                <a:t>Nitrogen Dioxide</a:t>
              </a:r>
            </a:p>
          </p:txBody>
        </p:sp>
        <p:pic>
          <p:nvPicPr>
            <p:cNvPr id="39" name="Picture 33" descr="A map of the california state&#10;&#10;Description automatically generated">
              <a:extLst>
                <a:ext uri="{FF2B5EF4-FFF2-40B4-BE49-F238E27FC236}">
                  <a16:creationId xmlns:a16="http://schemas.microsoft.com/office/drawing/2014/main" id="{98A756F6-BAE9-8DB6-F47C-F2CFC5497898}"/>
                </a:ext>
              </a:extLst>
            </p:cNvPr>
            <p:cNvPicPr>
              <a:picLocks noChangeAspect="1"/>
            </p:cNvPicPr>
            <p:nvPr/>
          </p:nvPicPr>
          <p:blipFill rotWithShape="1">
            <a:blip r:embed="rId6"/>
            <a:srcRect l="54820" t="78598" r="40534" b="16328"/>
            <a:stretch/>
          </p:blipFill>
          <p:spPr>
            <a:xfrm>
              <a:off x="4823362" y="2643599"/>
              <a:ext cx="376509" cy="584538"/>
            </a:xfrm>
            <a:prstGeom prst="rect">
              <a:avLst/>
            </a:prstGeom>
          </p:spPr>
        </p:pic>
        <p:pic>
          <p:nvPicPr>
            <p:cNvPr id="40" name="Picture 39" descr="A black triangle with a letter n&#10;&#10;Description automatically generated">
              <a:extLst>
                <a:ext uri="{FF2B5EF4-FFF2-40B4-BE49-F238E27FC236}">
                  <a16:creationId xmlns:a16="http://schemas.microsoft.com/office/drawing/2014/main" id="{E49A5ECA-1EB9-1236-7A5F-FD96BB9559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99" t="84692" r="88790" b="4573"/>
            <a:stretch/>
          </p:blipFill>
          <p:spPr>
            <a:xfrm>
              <a:off x="5878022" y="2643875"/>
              <a:ext cx="442449" cy="597794"/>
            </a:xfrm>
            <a:prstGeom prst="rect">
              <a:avLst/>
            </a:prstGeom>
          </p:spPr>
        </p:pic>
        <p:sp>
          <p:nvSpPr>
            <p:cNvPr id="41" name="TextBox 40">
              <a:extLst>
                <a:ext uri="{FF2B5EF4-FFF2-40B4-BE49-F238E27FC236}">
                  <a16:creationId xmlns:a16="http://schemas.microsoft.com/office/drawing/2014/main" id="{01D062E1-3F6E-E2D1-0607-A2C213B67DC6}"/>
                </a:ext>
              </a:extLst>
            </p:cNvPr>
            <p:cNvSpPr txBox="1"/>
            <p:nvPr/>
          </p:nvSpPr>
          <p:spPr>
            <a:xfrm>
              <a:off x="5965212" y="2445791"/>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Century Gothic"/>
                </a:rPr>
                <a:t>N</a:t>
              </a:r>
              <a:endParaRPr lang="en-US" sz="1100" dirty="0"/>
            </a:p>
          </p:txBody>
        </p:sp>
      </p:grpSp>
    </p:spTree>
    <p:extLst>
      <p:ext uri="{BB962C8B-B14F-4D97-AF65-F5344CB8AC3E}">
        <p14:creationId xmlns:p14="http://schemas.microsoft.com/office/powerpoint/2010/main" val="826273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D7FEC7-6B29-0EB0-F7F4-349CE7EC34A0}"/>
              </a:ext>
            </a:extLst>
          </p:cNvPr>
          <p:cNvSpPr txBox="1"/>
          <p:nvPr/>
        </p:nvSpPr>
        <p:spPr>
          <a:xfrm>
            <a:off x="708621" y="1076910"/>
            <a:ext cx="47992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95th Percentile AOD Bivariate – SJV</a:t>
            </a:r>
            <a:endParaRPr lang="en-US" dirty="0">
              <a:solidFill>
                <a:schemeClr val="tx1">
                  <a:lumMod val="75000"/>
                  <a:lumOff val="25000"/>
                </a:schemeClr>
              </a:solidFill>
              <a:latin typeface="Century Gothic" panose="020B0502020202020204" pitchFamily="34" charset="0"/>
            </a:endParaRPr>
          </a:p>
        </p:txBody>
      </p:sp>
      <p:grpSp>
        <p:nvGrpSpPr>
          <p:cNvPr id="28" name="Group 27">
            <a:extLst>
              <a:ext uri="{FF2B5EF4-FFF2-40B4-BE49-F238E27FC236}">
                <a16:creationId xmlns:a16="http://schemas.microsoft.com/office/drawing/2014/main" id="{2DFC93C6-0098-E2A5-37D4-B1B380936C72}"/>
              </a:ext>
            </a:extLst>
          </p:cNvPr>
          <p:cNvGrpSpPr/>
          <p:nvPr/>
        </p:nvGrpSpPr>
        <p:grpSpPr>
          <a:xfrm>
            <a:off x="667581" y="1612429"/>
            <a:ext cx="4881323" cy="4637022"/>
            <a:chOff x="6519166" y="1784957"/>
            <a:chExt cx="4881323" cy="4637022"/>
          </a:xfrm>
        </p:grpSpPr>
        <p:pic>
          <p:nvPicPr>
            <p:cNvPr id="5" name="Picture 6" descr="A map of the united states&#10;&#10;Description automatically generated">
              <a:extLst>
                <a:ext uri="{FF2B5EF4-FFF2-40B4-BE49-F238E27FC236}">
                  <a16:creationId xmlns:a16="http://schemas.microsoft.com/office/drawing/2014/main" id="{C40B4B49-204F-07C8-C774-882FE33D32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19166" y="1784957"/>
              <a:ext cx="4881323" cy="4637022"/>
            </a:xfrm>
            <a:prstGeom prst="rect">
              <a:avLst/>
            </a:prstGeom>
            <a:ln>
              <a:solidFill>
                <a:schemeClr val="tx1"/>
              </a:solidFill>
            </a:ln>
          </p:spPr>
        </p:pic>
        <p:grpSp>
          <p:nvGrpSpPr>
            <p:cNvPr id="6" name="Group 5">
              <a:extLst>
                <a:ext uri="{FF2B5EF4-FFF2-40B4-BE49-F238E27FC236}">
                  <a16:creationId xmlns:a16="http://schemas.microsoft.com/office/drawing/2014/main" id="{8EA141E3-23B9-F88C-E2D1-3BA5554C15B6}"/>
                </a:ext>
              </a:extLst>
            </p:cNvPr>
            <p:cNvGrpSpPr/>
            <p:nvPr/>
          </p:nvGrpSpPr>
          <p:grpSpPr>
            <a:xfrm>
              <a:off x="6583824" y="6055709"/>
              <a:ext cx="2301112" cy="365804"/>
              <a:chOff x="3404856" y="5972365"/>
              <a:chExt cx="2301112" cy="365804"/>
            </a:xfrm>
          </p:grpSpPr>
          <p:grpSp>
            <p:nvGrpSpPr>
              <p:cNvPr id="19" name="Group 18">
                <a:extLst>
                  <a:ext uri="{FF2B5EF4-FFF2-40B4-BE49-F238E27FC236}">
                    <a16:creationId xmlns:a16="http://schemas.microsoft.com/office/drawing/2014/main" id="{7C084322-9FBD-C9A7-6567-C44CB547308C}"/>
                  </a:ext>
                </a:extLst>
              </p:cNvPr>
              <p:cNvGrpSpPr/>
              <p:nvPr/>
            </p:nvGrpSpPr>
            <p:grpSpPr>
              <a:xfrm>
                <a:off x="3404856" y="5972365"/>
                <a:ext cx="2176741" cy="287487"/>
                <a:chOff x="6710156" y="5944929"/>
                <a:chExt cx="2176741" cy="287487"/>
              </a:xfrm>
            </p:grpSpPr>
            <p:pic>
              <p:nvPicPr>
                <p:cNvPr id="21" name="Picture 20" descr="A map of the california state&#10;&#10;Description automatically generated">
                  <a:extLst>
                    <a:ext uri="{FF2B5EF4-FFF2-40B4-BE49-F238E27FC236}">
                      <a16:creationId xmlns:a16="http://schemas.microsoft.com/office/drawing/2014/main" id="{3E174A7D-6E92-7FA7-9B93-7B434504649F}"/>
                    </a:ext>
                  </a:extLst>
                </p:cNvPr>
                <p:cNvPicPr>
                  <a:picLocks noChangeAspect="1"/>
                </p:cNvPicPr>
                <p:nvPr/>
              </p:nvPicPr>
              <p:blipFill rotWithShape="1">
                <a:blip r:embed="rId4"/>
                <a:srcRect l="7675" t="78801" r="61851" b="19983"/>
                <a:stretch/>
              </p:blipFill>
              <p:spPr>
                <a:xfrm>
                  <a:off x="6820534" y="6144240"/>
                  <a:ext cx="1699939" cy="88176"/>
                </a:xfrm>
                <a:prstGeom prst="rect">
                  <a:avLst/>
                </a:prstGeom>
                <a:ln>
                  <a:solidFill>
                    <a:schemeClr val="bg1"/>
                  </a:solidFill>
                </a:ln>
              </p:spPr>
            </p:pic>
            <p:sp>
              <p:nvSpPr>
                <p:cNvPr id="22" name="TextBox 21">
                  <a:extLst>
                    <a:ext uri="{FF2B5EF4-FFF2-40B4-BE49-F238E27FC236}">
                      <a16:creationId xmlns:a16="http://schemas.microsoft.com/office/drawing/2014/main" id="{4302EE41-8ABA-9105-91E5-E1E12AB07472}"/>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23" name="TextBox 22">
                  <a:extLst>
                    <a:ext uri="{FF2B5EF4-FFF2-40B4-BE49-F238E27FC236}">
                      <a16:creationId xmlns:a16="http://schemas.microsoft.com/office/drawing/2014/main" id="{9A6E8BBF-B8B9-B607-6CC4-04CC2825518D}"/>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24" name="TextBox 23">
                  <a:extLst>
                    <a:ext uri="{FF2B5EF4-FFF2-40B4-BE49-F238E27FC236}">
                      <a16:creationId xmlns:a16="http://schemas.microsoft.com/office/drawing/2014/main" id="{4B0ADA16-C67F-91BB-936C-D600E3F86A46}"/>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endParaRPr lang="en-US" sz="800" dirty="0">
                    <a:latin typeface="Century Gothic"/>
                    <a:cs typeface="Calibri"/>
                  </a:endParaRPr>
                </a:p>
              </p:txBody>
            </p:sp>
            <p:sp>
              <p:nvSpPr>
                <p:cNvPr id="25" name="TextBox 24">
                  <a:extLst>
                    <a:ext uri="{FF2B5EF4-FFF2-40B4-BE49-F238E27FC236}">
                      <a16:creationId xmlns:a16="http://schemas.microsoft.com/office/drawing/2014/main" id="{9A70B0F5-B2AC-8AED-4A69-9F4C6E78503C}"/>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26" name="TextBox 25">
                  <a:extLst>
                    <a:ext uri="{FF2B5EF4-FFF2-40B4-BE49-F238E27FC236}">
                      <a16:creationId xmlns:a16="http://schemas.microsoft.com/office/drawing/2014/main" id="{AFCDAB71-4F1B-EE19-2606-F9DA5D7E4476}"/>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27" name="TextBox 26">
                  <a:extLst>
                    <a:ext uri="{FF2B5EF4-FFF2-40B4-BE49-F238E27FC236}">
                      <a16:creationId xmlns:a16="http://schemas.microsoft.com/office/drawing/2014/main" id="{ACA94B43-577C-7834-9A94-24DF311A286B}"/>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20" name="TextBox 19">
                <a:extLst>
                  <a:ext uri="{FF2B5EF4-FFF2-40B4-BE49-F238E27FC236}">
                    <a16:creationId xmlns:a16="http://schemas.microsoft.com/office/drawing/2014/main" id="{912CFD9E-72B6-C43A-F829-CD169D4F8B8B}"/>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7" name="Group 6">
              <a:extLst>
                <a:ext uri="{FF2B5EF4-FFF2-40B4-BE49-F238E27FC236}">
                  <a16:creationId xmlns:a16="http://schemas.microsoft.com/office/drawing/2014/main" id="{BDDFF5EA-7FAD-94E3-F624-C2D70A34D80F}"/>
                </a:ext>
              </a:extLst>
            </p:cNvPr>
            <p:cNvGrpSpPr/>
            <p:nvPr/>
          </p:nvGrpSpPr>
          <p:grpSpPr>
            <a:xfrm>
              <a:off x="6985139" y="2262777"/>
              <a:ext cx="2959618" cy="3324343"/>
              <a:chOff x="1185473" y="2069254"/>
              <a:chExt cx="2959618" cy="3324343"/>
            </a:xfrm>
          </p:grpSpPr>
          <p:grpSp>
            <p:nvGrpSpPr>
              <p:cNvPr id="8" name="Group 7">
                <a:extLst>
                  <a:ext uri="{FF2B5EF4-FFF2-40B4-BE49-F238E27FC236}">
                    <a16:creationId xmlns:a16="http://schemas.microsoft.com/office/drawing/2014/main" id="{05E34A2D-2400-424D-FCDB-8D78F299BC79}"/>
                  </a:ext>
                </a:extLst>
              </p:cNvPr>
              <p:cNvGrpSpPr/>
              <p:nvPr/>
            </p:nvGrpSpPr>
            <p:grpSpPr>
              <a:xfrm>
                <a:off x="1188344" y="2069254"/>
                <a:ext cx="2956747" cy="3324343"/>
                <a:chOff x="1304583" y="2320692"/>
                <a:chExt cx="2956747" cy="3324343"/>
              </a:xfrm>
            </p:grpSpPr>
            <p:sp>
              <p:nvSpPr>
                <p:cNvPr id="10" name="Oval 9">
                  <a:extLst>
                    <a:ext uri="{FF2B5EF4-FFF2-40B4-BE49-F238E27FC236}">
                      <a16:creationId xmlns:a16="http://schemas.microsoft.com/office/drawing/2014/main" id="{8197C2E8-8B88-078E-8721-F08177ACB36A}"/>
                    </a:ext>
                  </a:extLst>
                </p:cNvPr>
                <p:cNvSpPr/>
                <p:nvPr/>
              </p:nvSpPr>
              <p:spPr>
                <a:xfrm flipH="1" flipV="1">
                  <a:off x="1617238" y="280715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D328E73-A356-0F32-FEF4-203B2B999922}"/>
                    </a:ext>
                  </a:extLst>
                </p:cNvPr>
                <p:cNvSpPr/>
                <p:nvPr/>
              </p:nvSpPr>
              <p:spPr>
                <a:xfrm flipH="1" flipV="1">
                  <a:off x="3047094" y="3843018"/>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F7764D65-0D4A-1E1C-2455-468EF8D81458}"/>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61E5140-4DEA-62DB-14A6-808B6EEA5257}"/>
                    </a:ext>
                  </a:extLst>
                </p:cNvPr>
                <p:cNvSpPr/>
                <p:nvPr/>
              </p:nvSpPr>
              <p:spPr>
                <a:xfrm flipH="1" flipV="1">
                  <a:off x="3867151"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F07C442-EA5F-ED5D-7EBE-364372DDFE01}"/>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Stockton</a:t>
                  </a:r>
                  <a:endParaRPr lang="en-US" sz="1000" dirty="0">
                    <a:latin typeface="Century Gothic"/>
                  </a:endParaRPr>
                </a:p>
              </p:txBody>
            </p:sp>
            <p:sp>
              <p:nvSpPr>
                <p:cNvPr id="15" name="TextBox 14">
                  <a:extLst>
                    <a:ext uri="{FF2B5EF4-FFF2-40B4-BE49-F238E27FC236}">
                      <a16:creationId xmlns:a16="http://schemas.microsoft.com/office/drawing/2014/main" id="{70784FEC-6520-F70F-95EC-5A1B7BBE19B4}"/>
                    </a:ext>
                  </a:extLst>
                </p:cNvPr>
                <p:cNvSpPr txBox="1"/>
                <p:nvPr/>
              </p:nvSpPr>
              <p:spPr>
                <a:xfrm>
                  <a:off x="1622972" y="2643705"/>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Modesto</a:t>
                  </a:r>
                  <a:endParaRPr lang="en-US" sz="1000" dirty="0">
                    <a:latin typeface="Century Gothic"/>
                  </a:endParaRPr>
                </a:p>
              </p:txBody>
            </p:sp>
            <p:sp>
              <p:nvSpPr>
                <p:cNvPr id="16" name="TextBox 15">
                  <a:extLst>
                    <a:ext uri="{FF2B5EF4-FFF2-40B4-BE49-F238E27FC236}">
                      <a16:creationId xmlns:a16="http://schemas.microsoft.com/office/drawing/2014/main" id="{20BBA0C3-DE90-1826-CA0B-FFD12A367F8F}"/>
                    </a:ext>
                  </a:extLst>
                </p:cNvPr>
                <p:cNvSpPr txBox="1"/>
                <p:nvPr/>
              </p:nvSpPr>
              <p:spPr>
                <a:xfrm>
                  <a:off x="3135933" y="3744347"/>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Fresno</a:t>
                  </a:r>
                  <a:endParaRPr lang="en-US" dirty="0"/>
                </a:p>
              </p:txBody>
            </p:sp>
            <p:sp>
              <p:nvSpPr>
                <p:cNvPr id="17" name="TextBox 16">
                  <a:extLst>
                    <a:ext uri="{FF2B5EF4-FFF2-40B4-BE49-F238E27FC236}">
                      <a16:creationId xmlns:a16="http://schemas.microsoft.com/office/drawing/2014/main" id="{4D35F79E-764C-AF36-7F22-B1FC4FA74B70}"/>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Visalia</a:t>
                  </a:r>
                  <a:endParaRPr lang="en-US" dirty="0"/>
                </a:p>
              </p:txBody>
            </p:sp>
            <p:sp>
              <p:nvSpPr>
                <p:cNvPr id="18" name="TextBox 17">
                  <a:extLst>
                    <a:ext uri="{FF2B5EF4-FFF2-40B4-BE49-F238E27FC236}">
                      <a16:creationId xmlns:a16="http://schemas.microsoft.com/office/drawing/2014/main" id="{1CBCF2F6-5F16-77B1-BD64-6358D9F5DF49}"/>
                    </a:ext>
                  </a:extLst>
                </p:cNvPr>
                <p:cNvSpPr txBox="1"/>
                <p:nvPr/>
              </p:nvSpPr>
              <p:spPr>
                <a:xfrm>
                  <a:off x="3004606" y="5398814"/>
                  <a:ext cx="845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Bakersfield</a:t>
                  </a:r>
                  <a:endParaRPr lang="en-US" dirty="0"/>
                </a:p>
              </p:txBody>
            </p:sp>
          </p:grpSp>
          <p:sp>
            <p:nvSpPr>
              <p:cNvPr id="9" name="Oval 8">
                <a:extLst>
                  <a:ext uri="{FF2B5EF4-FFF2-40B4-BE49-F238E27FC236}">
                    <a16:creationId xmlns:a16="http://schemas.microsoft.com/office/drawing/2014/main" id="{7A5C9E33-EB5D-6278-5235-13A08EA6946F}"/>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0" name="TextBox 29">
            <a:extLst>
              <a:ext uri="{FF2B5EF4-FFF2-40B4-BE49-F238E27FC236}">
                <a16:creationId xmlns:a16="http://schemas.microsoft.com/office/drawing/2014/main" id="{078E2F84-937A-3C97-E721-D0FBAF993F3C}"/>
              </a:ext>
            </a:extLst>
          </p:cNvPr>
          <p:cNvSpPr txBox="1"/>
          <p:nvPr/>
        </p:nvSpPr>
        <p:spPr>
          <a:xfrm>
            <a:off x="3866658" y="1484102"/>
            <a:ext cx="2132926" cy="146304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solidFill>
                <a:schemeClr val="tx1">
                  <a:lumMod val="75000"/>
                  <a:lumOff val="25000"/>
                </a:schemeClr>
              </a:solidFill>
            </a:endParaRPr>
          </a:p>
        </p:txBody>
      </p:sp>
      <p:pic>
        <p:nvPicPr>
          <p:cNvPr id="31" name="Picture 25" descr="A map of the united states&#10;&#10;Description automatically generated">
            <a:extLst>
              <a:ext uri="{FF2B5EF4-FFF2-40B4-BE49-F238E27FC236}">
                <a16:creationId xmlns:a16="http://schemas.microsoft.com/office/drawing/2014/main" id="{7B66570A-43F5-8AEB-24C7-B940D20E85AE}"/>
              </a:ext>
            </a:extLst>
          </p:cNvPr>
          <p:cNvPicPr>
            <a:picLocks noChangeAspect="1"/>
          </p:cNvPicPr>
          <p:nvPr/>
        </p:nvPicPr>
        <p:blipFill rotWithShape="1">
          <a:blip r:embed="rId5"/>
          <a:srcRect l="57429" t="87629" r="33222" b="4897"/>
          <a:stretch/>
        </p:blipFill>
        <p:spPr>
          <a:xfrm>
            <a:off x="4290657" y="1960837"/>
            <a:ext cx="735485" cy="762216"/>
          </a:xfrm>
          <a:prstGeom prst="rect">
            <a:avLst/>
          </a:prstGeom>
        </p:spPr>
      </p:pic>
      <p:pic>
        <p:nvPicPr>
          <p:cNvPr id="32" name="Picture 26" descr="A map of the united states&#10;&#10;Description automatically generated">
            <a:extLst>
              <a:ext uri="{FF2B5EF4-FFF2-40B4-BE49-F238E27FC236}">
                <a16:creationId xmlns:a16="http://schemas.microsoft.com/office/drawing/2014/main" id="{0D516E2E-837D-3420-34D0-A5ADA8C4BAF3}"/>
              </a:ext>
            </a:extLst>
          </p:cNvPr>
          <p:cNvPicPr>
            <a:picLocks noChangeAspect="1"/>
          </p:cNvPicPr>
          <p:nvPr/>
        </p:nvPicPr>
        <p:blipFill rotWithShape="1">
          <a:blip r:embed="rId5"/>
          <a:srcRect l="54368" t="82143" r="38621" b="16339"/>
          <a:stretch/>
        </p:blipFill>
        <p:spPr>
          <a:xfrm>
            <a:off x="3917047" y="1503309"/>
            <a:ext cx="802344" cy="223568"/>
          </a:xfrm>
          <a:prstGeom prst="rect">
            <a:avLst/>
          </a:prstGeom>
        </p:spPr>
      </p:pic>
      <p:pic>
        <p:nvPicPr>
          <p:cNvPr id="33" name="Picture 26" descr="A map of the united states&#10;&#10;Description automatically generated">
            <a:extLst>
              <a:ext uri="{FF2B5EF4-FFF2-40B4-BE49-F238E27FC236}">
                <a16:creationId xmlns:a16="http://schemas.microsoft.com/office/drawing/2014/main" id="{684AD4B9-2363-9CEE-9E03-AAD9C5EE71BC}"/>
              </a:ext>
            </a:extLst>
          </p:cNvPr>
          <p:cNvPicPr>
            <a:picLocks noChangeAspect="1"/>
          </p:cNvPicPr>
          <p:nvPr/>
        </p:nvPicPr>
        <p:blipFill rotWithShape="1">
          <a:blip r:embed="rId5"/>
          <a:srcRect l="54404" t="84911" r="38621" b="13750"/>
          <a:stretch/>
        </p:blipFill>
        <p:spPr>
          <a:xfrm>
            <a:off x="3922770" y="1693194"/>
            <a:ext cx="798126" cy="197245"/>
          </a:xfrm>
          <a:prstGeom prst="rect">
            <a:avLst/>
          </a:prstGeom>
        </p:spPr>
      </p:pic>
      <p:sp>
        <p:nvSpPr>
          <p:cNvPr id="34" name="TextBox 33">
            <a:extLst>
              <a:ext uri="{FF2B5EF4-FFF2-40B4-BE49-F238E27FC236}">
                <a16:creationId xmlns:a16="http://schemas.microsoft.com/office/drawing/2014/main" id="{6BCEC364-1E43-8B11-5B98-0F79B1C7AB27}"/>
              </a:ext>
            </a:extLst>
          </p:cNvPr>
          <p:cNvSpPr txBox="1"/>
          <p:nvPr/>
        </p:nvSpPr>
        <p:spPr>
          <a:xfrm>
            <a:off x="4625373" y="1518179"/>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Mean AOD</a:t>
            </a:r>
            <a:endParaRPr lang="en-US" sz="800" dirty="0">
              <a:solidFill>
                <a:schemeClr val="tx1">
                  <a:lumMod val="75000"/>
                  <a:lumOff val="25000"/>
                </a:schemeClr>
              </a:solidFill>
              <a:cs typeface="Calibri"/>
            </a:endParaRPr>
          </a:p>
        </p:txBody>
      </p:sp>
      <p:sp>
        <p:nvSpPr>
          <p:cNvPr id="35" name="TextBox 34">
            <a:extLst>
              <a:ext uri="{FF2B5EF4-FFF2-40B4-BE49-F238E27FC236}">
                <a16:creationId xmlns:a16="http://schemas.microsoft.com/office/drawing/2014/main" id="{29413D94-5FEE-D22C-046D-BF26AF333AB5}"/>
              </a:ext>
            </a:extLst>
          </p:cNvPr>
          <p:cNvSpPr txBox="1"/>
          <p:nvPr/>
        </p:nvSpPr>
        <p:spPr>
          <a:xfrm>
            <a:off x="4625372" y="1687738"/>
            <a:ext cx="1407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Social Vulnerability Index</a:t>
            </a:r>
          </a:p>
        </p:txBody>
      </p:sp>
      <p:sp>
        <p:nvSpPr>
          <p:cNvPr id="36" name="TextBox 35">
            <a:extLst>
              <a:ext uri="{FF2B5EF4-FFF2-40B4-BE49-F238E27FC236}">
                <a16:creationId xmlns:a16="http://schemas.microsoft.com/office/drawing/2014/main" id="{BC9754D7-EF49-AE80-46A1-539AED221919}"/>
              </a:ext>
            </a:extLst>
          </p:cNvPr>
          <p:cNvSpPr txBox="1"/>
          <p:nvPr/>
        </p:nvSpPr>
        <p:spPr>
          <a:xfrm>
            <a:off x="4592312" y="2716700"/>
            <a:ext cx="9525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dirty="0">
                <a:solidFill>
                  <a:schemeClr val="tx1">
                    <a:lumMod val="75000"/>
                    <a:lumOff val="25000"/>
                  </a:schemeClr>
                </a:solidFill>
                <a:latin typeface="Century Gothic"/>
                <a:cs typeface="Calibri"/>
              </a:rPr>
              <a:t>High</a:t>
            </a:r>
            <a:endParaRPr lang="en-US" b="1" dirty="0">
              <a:solidFill>
                <a:schemeClr val="tx1">
                  <a:lumMod val="75000"/>
                  <a:lumOff val="25000"/>
                </a:schemeClr>
              </a:solidFill>
              <a:cs typeface="Calibri"/>
            </a:endParaRPr>
          </a:p>
        </p:txBody>
      </p:sp>
      <p:sp>
        <p:nvSpPr>
          <p:cNvPr id="37" name="TextBox 36">
            <a:extLst>
              <a:ext uri="{FF2B5EF4-FFF2-40B4-BE49-F238E27FC236}">
                <a16:creationId xmlns:a16="http://schemas.microsoft.com/office/drawing/2014/main" id="{500978DD-1204-8EE4-DD31-595585581E7F}"/>
              </a:ext>
            </a:extLst>
          </p:cNvPr>
          <p:cNvSpPr txBox="1"/>
          <p:nvPr/>
        </p:nvSpPr>
        <p:spPr>
          <a:xfrm>
            <a:off x="4234463" y="2714510"/>
            <a:ext cx="49910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solidFill>
                  <a:schemeClr val="tx1">
                    <a:lumMod val="75000"/>
                    <a:lumOff val="25000"/>
                  </a:schemeClr>
                </a:solidFill>
                <a:latin typeface="Century Gothic"/>
                <a:cs typeface="Calibri"/>
              </a:rPr>
              <a:t>Low</a:t>
            </a:r>
          </a:p>
        </p:txBody>
      </p:sp>
      <p:sp>
        <p:nvSpPr>
          <p:cNvPr id="38" name="TextBox 37">
            <a:extLst>
              <a:ext uri="{FF2B5EF4-FFF2-40B4-BE49-F238E27FC236}">
                <a16:creationId xmlns:a16="http://schemas.microsoft.com/office/drawing/2014/main" id="{D38ACB40-B8E0-FD7A-104C-D911777C2133}"/>
              </a:ext>
            </a:extLst>
          </p:cNvPr>
          <p:cNvSpPr txBox="1"/>
          <p:nvPr/>
        </p:nvSpPr>
        <p:spPr>
          <a:xfrm>
            <a:off x="3954323" y="2507449"/>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solidFill>
                  <a:schemeClr val="tx1">
                    <a:lumMod val="75000"/>
                    <a:lumOff val="25000"/>
                  </a:schemeClr>
                </a:solidFill>
                <a:latin typeface="Century Gothic"/>
                <a:cs typeface="Calibri"/>
              </a:rPr>
              <a:t>Low</a:t>
            </a:r>
          </a:p>
        </p:txBody>
      </p:sp>
      <p:sp>
        <p:nvSpPr>
          <p:cNvPr id="39" name="TextBox 38">
            <a:extLst>
              <a:ext uri="{FF2B5EF4-FFF2-40B4-BE49-F238E27FC236}">
                <a16:creationId xmlns:a16="http://schemas.microsoft.com/office/drawing/2014/main" id="{FFB32976-3161-9A7B-C010-E33C3E746E95}"/>
              </a:ext>
            </a:extLst>
          </p:cNvPr>
          <p:cNvSpPr txBox="1"/>
          <p:nvPr/>
        </p:nvSpPr>
        <p:spPr>
          <a:xfrm>
            <a:off x="3954323" y="1999450"/>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solidFill>
                  <a:schemeClr val="tx1">
                    <a:lumMod val="75000"/>
                    <a:lumOff val="25000"/>
                  </a:schemeClr>
                </a:solidFill>
                <a:latin typeface="Century Gothic"/>
                <a:cs typeface="Calibri"/>
              </a:rPr>
              <a:t>High</a:t>
            </a:r>
          </a:p>
        </p:txBody>
      </p:sp>
      <p:pic>
        <p:nvPicPr>
          <p:cNvPr id="40" name="Picture 39" descr="A black triangle with a letter n&#10;&#10;Description automatically generated">
            <a:extLst>
              <a:ext uri="{FF2B5EF4-FFF2-40B4-BE49-F238E27FC236}">
                <a16:creationId xmlns:a16="http://schemas.microsoft.com/office/drawing/2014/main" id="{11A8A50C-B1F9-8FA1-E40B-4A67A84528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99" t="84692" r="88790" b="4573"/>
          <a:stretch/>
        </p:blipFill>
        <p:spPr>
          <a:xfrm>
            <a:off x="5292766" y="2140905"/>
            <a:ext cx="270712" cy="365760"/>
          </a:xfrm>
          <a:prstGeom prst="rect">
            <a:avLst/>
          </a:prstGeom>
        </p:spPr>
      </p:pic>
      <p:sp>
        <p:nvSpPr>
          <p:cNvPr id="41" name="TextBox 40">
            <a:extLst>
              <a:ext uri="{FF2B5EF4-FFF2-40B4-BE49-F238E27FC236}">
                <a16:creationId xmlns:a16="http://schemas.microsoft.com/office/drawing/2014/main" id="{6133CD08-3107-D8C5-D8C7-FA6576F542AC}"/>
              </a:ext>
            </a:extLst>
          </p:cNvPr>
          <p:cNvSpPr txBox="1"/>
          <p:nvPr/>
        </p:nvSpPr>
        <p:spPr>
          <a:xfrm>
            <a:off x="5287107" y="1944062"/>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sp>
        <p:nvSpPr>
          <p:cNvPr id="85" name="TextBox 84">
            <a:extLst>
              <a:ext uri="{FF2B5EF4-FFF2-40B4-BE49-F238E27FC236}">
                <a16:creationId xmlns:a16="http://schemas.microsoft.com/office/drawing/2014/main" id="{43FE69D9-634E-B170-5BF9-50F856B49E1F}"/>
              </a:ext>
            </a:extLst>
          </p:cNvPr>
          <p:cNvSpPr txBox="1"/>
          <p:nvPr/>
        </p:nvSpPr>
        <p:spPr>
          <a:xfrm>
            <a:off x="6209514" y="1071744"/>
            <a:ext cx="49422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95th Percentile AOD Bivariate – SJC</a:t>
            </a:r>
            <a:endParaRPr lang="en-US" dirty="0">
              <a:solidFill>
                <a:schemeClr val="tx1">
                  <a:lumMod val="75000"/>
                  <a:lumOff val="25000"/>
                </a:schemeClr>
              </a:solidFill>
              <a:latin typeface="Century Gothic" panose="020B0502020202020204" pitchFamily="34" charset="0"/>
            </a:endParaRPr>
          </a:p>
        </p:txBody>
      </p:sp>
      <p:grpSp>
        <p:nvGrpSpPr>
          <p:cNvPr id="133" name="Group 132">
            <a:extLst>
              <a:ext uri="{FF2B5EF4-FFF2-40B4-BE49-F238E27FC236}">
                <a16:creationId xmlns:a16="http://schemas.microsoft.com/office/drawing/2014/main" id="{1E93083A-52B6-CC1A-D5F7-F07465BD35EB}"/>
              </a:ext>
            </a:extLst>
          </p:cNvPr>
          <p:cNvGrpSpPr/>
          <p:nvPr/>
        </p:nvGrpSpPr>
        <p:grpSpPr>
          <a:xfrm>
            <a:off x="6292453" y="1617080"/>
            <a:ext cx="4657931" cy="4637316"/>
            <a:chOff x="6292453" y="1617080"/>
            <a:chExt cx="4657931" cy="4637316"/>
          </a:xfrm>
        </p:grpSpPr>
        <p:pic>
          <p:nvPicPr>
            <p:cNvPr id="105" name="Picture 3" descr="A map of the state of san joaquin county&#10;&#10;Description automatically generated">
              <a:extLst>
                <a:ext uri="{FF2B5EF4-FFF2-40B4-BE49-F238E27FC236}">
                  <a16:creationId xmlns:a16="http://schemas.microsoft.com/office/drawing/2014/main" id="{59E9FCE3-CCEC-357D-6391-D1F6BB99B15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92453" y="1617080"/>
              <a:ext cx="4657931" cy="4637316"/>
            </a:xfrm>
            <a:prstGeom prst="rect">
              <a:avLst/>
            </a:prstGeom>
            <a:ln>
              <a:solidFill>
                <a:schemeClr val="tx1"/>
              </a:solidFill>
            </a:ln>
          </p:spPr>
        </p:pic>
        <p:grpSp>
          <p:nvGrpSpPr>
            <p:cNvPr id="106" name="Group 105">
              <a:extLst>
                <a:ext uri="{FF2B5EF4-FFF2-40B4-BE49-F238E27FC236}">
                  <a16:creationId xmlns:a16="http://schemas.microsoft.com/office/drawing/2014/main" id="{EE84DB3D-AEA5-C937-E835-F1381B727DCF}"/>
                </a:ext>
              </a:extLst>
            </p:cNvPr>
            <p:cNvGrpSpPr/>
            <p:nvPr/>
          </p:nvGrpSpPr>
          <p:grpSpPr>
            <a:xfrm>
              <a:off x="6388186" y="5885177"/>
              <a:ext cx="2234813" cy="361315"/>
              <a:chOff x="894735" y="7047367"/>
              <a:chExt cx="2234813" cy="361315"/>
            </a:xfrm>
          </p:grpSpPr>
          <p:pic>
            <p:nvPicPr>
              <p:cNvPr id="112" name="Picture 16">
                <a:extLst>
                  <a:ext uri="{FF2B5EF4-FFF2-40B4-BE49-F238E27FC236}">
                    <a16:creationId xmlns:a16="http://schemas.microsoft.com/office/drawing/2014/main" id="{38ED8B27-7A9E-384D-E245-D625820B32AE}"/>
                  </a:ext>
                </a:extLst>
              </p:cNvPr>
              <p:cNvPicPr>
                <a:picLocks noChangeAspect="1"/>
              </p:cNvPicPr>
              <p:nvPr/>
            </p:nvPicPr>
            <p:blipFill>
              <a:blip r:embed="rId8"/>
              <a:stretch>
                <a:fillRect/>
              </a:stretch>
            </p:blipFill>
            <p:spPr>
              <a:xfrm>
                <a:off x="1036339" y="7260105"/>
                <a:ext cx="1602659" cy="73562"/>
              </a:xfrm>
              <a:prstGeom prst="rect">
                <a:avLst/>
              </a:prstGeom>
            </p:spPr>
          </p:pic>
          <p:sp>
            <p:nvSpPr>
              <p:cNvPr id="113" name="TextBox 112">
                <a:extLst>
                  <a:ext uri="{FF2B5EF4-FFF2-40B4-BE49-F238E27FC236}">
                    <a16:creationId xmlns:a16="http://schemas.microsoft.com/office/drawing/2014/main" id="{8971FCB9-7706-4517-A851-1036C73D2FA9}"/>
                  </a:ext>
                </a:extLst>
              </p:cNvPr>
              <p:cNvSpPr txBox="1"/>
              <p:nvPr/>
            </p:nvSpPr>
            <p:spPr>
              <a:xfrm>
                <a:off x="894735" y="7059561"/>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114" name="TextBox 113">
                <a:extLst>
                  <a:ext uri="{FF2B5EF4-FFF2-40B4-BE49-F238E27FC236}">
                    <a16:creationId xmlns:a16="http://schemas.microsoft.com/office/drawing/2014/main" id="{91EEA717-8507-9B32-0782-BC0374D840A4}"/>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115" name="TextBox 114">
                <a:extLst>
                  <a:ext uri="{FF2B5EF4-FFF2-40B4-BE49-F238E27FC236}">
                    <a16:creationId xmlns:a16="http://schemas.microsoft.com/office/drawing/2014/main" id="{AA6122D5-1362-CB6D-ADC9-92D27097051B}"/>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116" name="TextBox 115">
                <a:extLst>
                  <a:ext uri="{FF2B5EF4-FFF2-40B4-BE49-F238E27FC236}">
                    <a16:creationId xmlns:a16="http://schemas.microsoft.com/office/drawing/2014/main" id="{0F26FCA2-5D25-1B78-09F2-083D6B001D91}"/>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117" name="TextBox 116">
                <a:extLst>
                  <a:ext uri="{FF2B5EF4-FFF2-40B4-BE49-F238E27FC236}">
                    <a16:creationId xmlns:a16="http://schemas.microsoft.com/office/drawing/2014/main" id="{671D1A0B-44D3-89A0-5BE7-EFBD56378B1C}"/>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118" name="TextBox 117">
                <a:extLst>
                  <a:ext uri="{FF2B5EF4-FFF2-40B4-BE49-F238E27FC236}">
                    <a16:creationId xmlns:a16="http://schemas.microsoft.com/office/drawing/2014/main" id="{0EF6F6B6-3DA6-C744-BDF8-B80749F211E4}"/>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119" name="TextBox 118">
                <a:extLst>
                  <a:ext uri="{FF2B5EF4-FFF2-40B4-BE49-F238E27FC236}">
                    <a16:creationId xmlns:a16="http://schemas.microsoft.com/office/drawing/2014/main" id="{6A948B1D-1AC1-5BA7-00EC-DAB5A4243931}"/>
                  </a:ext>
                </a:extLst>
              </p:cNvPr>
              <p:cNvSpPr txBox="1"/>
              <p:nvPr/>
            </p:nvSpPr>
            <p:spPr>
              <a:xfrm>
                <a:off x="2577015" y="7162461"/>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grpSp>
        <p:nvGrpSpPr>
          <p:cNvPr id="107" name="Group 106">
            <a:extLst>
              <a:ext uri="{FF2B5EF4-FFF2-40B4-BE49-F238E27FC236}">
                <a16:creationId xmlns:a16="http://schemas.microsoft.com/office/drawing/2014/main" id="{9F47C64E-2E67-50A8-A124-540E9D5DA853}"/>
              </a:ext>
            </a:extLst>
          </p:cNvPr>
          <p:cNvGrpSpPr/>
          <p:nvPr/>
        </p:nvGrpSpPr>
        <p:grpSpPr>
          <a:xfrm>
            <a:off x="7738218" y="3383401"/>
            <a:ext cx="2370024" cy="2062997"/>
            <a:chOff x="8306392" y="3587206"/>
            <a:chExt cx="2370024" cy="2062997"/>
          </a:xfrm>
        </p:grpSpPr>
        <p:sp>
          <p:nvSpPr>
            <p:cNvPr id="108" name="TextBox 1">
              <a:extLst>
                <a:ext uri="{FF2B5EF4-FFF2-40B4-BE49-F238E27FC236}">
                  <a16:creationId xmlns:a16="http://schemas.microsoft.com/office/drawing/2014/main" id="{AF06B577-93F1-F036-A1DA-8282629C33E9}"/>
                </a:ext>
              </a:extLst>
            </p:cNvPr>
            <p:cNvSpPr txBox="1"/>
            <p:nvPr/>
          </p:nvSpPr>
          <p:spPr>
            <a:xfrm>
              <a:off x="8306392" y="3587206"/>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109" name="TextBox 2">
              <a:extLst>
                <a:ext uri="{FF2B5EF4-FFF2-40B4-BE49-F238E27FC236}">
                  <a16:creationId xmlns:a16="http://schemas.microsoft.com/office/drawing/2014/main" id="{39B35972-805C-25BE-3024-5004635B4E0E}"/>
                </a:ext>
              </a:extLst>
            </p:cNvPr>
            <p:cNvSpPr txBox="1"/>
            <p:nvPr/>
          </p:nvSpPr>
          <p:spPr>
            <a:xfrm>
              <a:off x="9912923" y="5403982"/>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110" name="Oval 109">
              <a:extLst>
                <a:ext uri="{FF2B5EF4-FFF2-40B4-BE49-F238E27FC236}">
                  <a16:creationId xmlns:a16="http://schemas.microsoft.com/office/drawing/2014/main" id="{530F08FB-BE5A-8C25-F76A-481E60799E09}"/>
                </a:ext>
              </a:extLst>
            </p:cNvPr>
            <p:cNvSpPr/>
            <p:nvPr/>
          </p:nvSpPr>
          <p:spPr>
            <a:xfrm flipH="1" flipV="1">
              <a:off x="8974494" y="3615770"/>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1" name="Oval 110">
              <a:extLst>
                <a:ext uri="{FF2B5EF4-FFF2-40B4-BE49-F238E27FC236}">
                  <a16:creationId xmlns:a16="http://schemas.microsoft.com/office/drawing/2014/main" id="{0CC9F1BF-2BEB-A10A-3859-99E66CDEAB06}"/>
                </a:ext>
              </a:extLst>
            </p:cNvPr>
            <p:cNvSpPr/>
            <p:nvPr/>
          </p:nvSpPr>
          <p:spPr>
            <a:xfrm flipH="1" flipV="1">
              <a:off x="10607350" y="5369579"/>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135" name="TextBox 134">
            <a:extLst>
              <a:ext uri="{FF2B5EF4-FFF2-40B4-BE49-F238E27FC236}">
                <a16:creationId xmlns:a16="http://schemas.microsoft.com/office/drawing/2014/main" id="{98DCF810-1D3F-53AC-B2AA-0D9F68955693}"/>
              </a:ext>
            </a:extLst>
          </p:cNvPr>
          <p:cNvSpPr txBox="1"/>
          <p:nvPr/>
        </p:nvSpPr>
        <p:spPr>
          <a:xfrm>
            <a:off x="9762633" y="1484101"/>
            <a:ext cx="2132926" cy="146304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solidFill>
                <a:schemeClr val="tx1">
                  <a:lumMod val="75000"/>
                  <a:lumOff val="25000"/>
                </a:schemeClr>
              </a:solidFill>
            </a:endParaRPr>
          </a:p>
        </p:txBody>
      </p:sp>
      <p:pic>
        <p:nvPicPr>
          <p:cNvPr id="136" name="Picture 25" descr="A map of the united states&#10;&#10;Description automatically generated">
            <a:extLst>
              <a:ext uri="{FF2B5EF4-FFF2-40B4-BE49-F238E27FC236}">
                <a16:creationId xmlns:a16="http://schemas.microsoft.com/office/drawing/2014/main" id="{132DEF93-0FEE-8190-F755-A4BDBC674243}"/>
              </a:ext>
            </a:extLst>
          </p:cNvPr>
          <p:cNvPicPr>
            <a:picLocks noChangeAspect="1"/>
          </p:cNvPicPr>
          <p:nvPr/>
        </p:nvPicPr>
        <p:blipFill rotWithShape="1">
          <a:blip r:embed="rId5"/>
          <a:srcRect l="57429" t="87629" r="33222" b="4897"/>
          <a:stretch/>
        </p:blipFill>
        <p:spPr>
          <a:xfrm>
            <a:off x="10156991" y="1999470"/>
            <a:ext cx="735485" cy="762216"/>
          </a:xfrm>
          <a:prstGeom prst="rect">
            <a:avLst/>
          </a:prstGeom>
        </p:spPr>
      </p:pic>
      <p:pic>
        <p:nvPicPr>
          <p:cNvPr id="137" name="Picture 26" descr="A map of the united states&#10;&#10;Description automatically generated">
            <a:extLst>
              <a:ext uri="{FF2B5EF4-FFF2-40B4-BE49-F238E27FC236}">
                <a16:creationId xmlns:a16="http://schemas.microsoft.com/office/drawing/2014/main" id="{3E39FB74-67AD-64C0-C0E1-90123C5D1F3A}"/>
              </a:ext>
            </a:extLst>
          </p:cNvPr>
          <p:cNvPicPr>
            <a:picLocks noChangeAspect="1"/>
          </p:cNvPicPr>
          <p:nvPr/>
        </p:nvPicPr>
        <p:blipFill rotWithShape="1">
          <a:blip r:embed="rId5"/>
          <a:srcRect l="54368" t="82143" r="38621" b="16339"/>
          <a:stretch/>
        </p:blipFill>
        <p:spPr>
          <a:xfrm>
            <a:off x="9813022" y="1503308"/>
            <a:ext cx="802344" cy="223568"/>
          </a:xfrm>
          <a:prstGeom prst="rect">
            <a:avLst/>
          </a:prstGeom>
        </p:spPr>
      </p:pic>
      <p:pic>
        <p:nvPicPr>
          <p:cNvPr id="138" name="Picture 26" descr="A map of the united states&#10;&#10;Description automatically generated">
            <a:extLst>
              <a:ext uri="{FF2B5EF4-FFF2-40B4-BE49-F238E27FC236}">
                <a16:creationId xmlns:a16="http://schemas.microsoft.com/office/drawing/2014/main" id="{51E31659-1407-83B7-4C61-0255C4779F3F}"/>
              </a:ext>
            </a:extLst>
          </p:cNvPr>
          <p:cNvPicPr>
            <a:picLocks noChangeAspect="1"/>
          </p:cNvPicPr>
          <p:nvPr/>
        </p:nvPicPr>
        <p:blipFill rotWithShape="1">
          <a:blip r:embed="rId5"/>
          <a:srcRect l="54404" t="84911" r="38621" b="13750"/>
          <a:stretch/>
        </p:blipFill>
        <p:spPr>
          <a:xfrm>
            <a:off x="9818745" y="1693193"/>
            <a:ext cx="798126" cy="197245"/>
          </a:xfrm>
          <a:prstGeom prst="rect">
            <a:avLst/>
          </a:prstGeom>
        </p:spPr>
      </p:pic>
      <p:sp>
        <p:nvSpPr>
          <p:cNvPr id="139" name="TextBox 138">
            <a:extLst>
              <a:ext uri="{FF2B5EF4-FFF2-40B4-BE49-F238E27FC236}">
                <a16:creationId xmlns:a16="http://schemas.microsoft.com/office/drawing/2014/main" id="{39630703-ACDE-00B0-2EE0-F372C022DAB1}"/>
              </a:ext>
            </a:extLst>
          </p:cNvPr>
          <p:cNvSpPr txBox="1"/>
          <p:nvPr/>
        </p:nvSpPr>
        <p:spPr>
          <a:xfrm>
            <a:off x="10521348" y="1518178"/>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Mean AOD</a:t>
            </a:r>
            <a:endParaRPr lang="en-US" sz="800" dirty="0">
              <a:solidFill>
                <a:schemeClr val="tx1">
                  <a:lumMod val="75000"/>
                  <a:lumOff val="25000"/>
                </a:schemeClr>
              </a:solidFill>
              <a:cs typeface="Calibri"/>
            </a:endParaRPr>
          </a:p>
        </p:txBody>
      </p:sp>
      <p:sp>
        <p:nvSpPr>
          <p:cNvPr id="140" name="TextBox 139">
            <a:extLst>
              <a:ext uri="{FF2B5EF4-FFF2-40B4-BE49-F238E27FC236}">
                <a16:creationId xmlns:a16="http://schemas.microsoft.com/office/drawing/2014/main" id="{1BBF5D90-3E48-E8FA-0546-5A2E98329A77}"/>
              </a:ext>
            </a:extLst>
          </p:cNvPr>
          <p:cNvSpPr txBox="1"/>
          <p:nvPr/>
        </p:nvSpPr>
        <p:spPr>
          <a:xfrm>
            <a:off x="10521347" y="1687737"/>
            <a:ext cx="1407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Social Vulnerability Index</a:t>
            </a:r>
          </a:p>
        </p:txBody>
      </p:sp>
      <p:sp>
        <p:nvSpPr>
          <p:cNvPr id="141" name="TextBox 140">
            <a:extLst>
              <a:ext uri="{FF2B5EF4-FFF2-40B4-BE49-F238E27FC236}">
                <a16:creationId xmlns:a16="http://schemas.microsoft.com/office/drawing/2014/main" id="{84EEA8E1-7E94-1A0E-0C24-D0F693988266}"/>
              </a:ext>
            </a:extLst>
          </p:cNvPr>
          <p:cNvSpPr txBox="1"/>
          <p:nvPr/>
        </p:nvSpPr>
        <p:spPr>
          <a:xfrm>
            <a:off x="10572190" y="2755333"/>
            <a:ext cx="9525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dirty="0">
                <a:solidFill>
                  <a:schemeClr val="tx1">
                    <a:lumMod val="75000"/>
                    <a:lumOff val="25000"/>
                  </a:schemeClr>
                </a:solidFill>
                <a:latin typeface="Century Gothic"/>
                <a:cs typeface="Calibri"/>
              </a:rPr>
              <a:t>High</a:t>
            </a:r>
            <a:endParaRPr lang="en-US" b="1" dirty="0">
              <a:solidFill>
                <a:schemeClr val="tx1">
                  <a:lumMod val="75000"/>
                  <a:lumOff val="25000"/>
                </a:schemeClr>
              </a:solidFill>
              <a:cs typeface="Calibri"/>
            </a:endParaRPr>
          </a:p>
        </p:txBody>
      </p:sp>
      <p:sp>
        <p:nvSpPr>
          <p:cNvPr id="142" name="TextBox 141">
            <a:extLst>
              <a:ext uri="{FF2B5EF4-FFF2-40B4-BE49-F238E27FC236}">
                <a16:creationId xmlns:a16="http://schemas.microsoft.com/office/drawing/2014/main" id="{9148A87B-76B9-A9DE-91C9-40F90F8529AD}"/>
              </a:ext>
            </a:extLst>
          </p:cNvPr>
          <p:cNvSpPr txBox="1"/>
          <p:nvPr/>
        </p:nvSpPr>
        <p:spPr>
          <a:xfrm>
            <a:off x="10100797" y="2753143"/>
            <a:ext cx="49910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solidFill>
                  <a:schemeClr val="tx1">
                    <a:lumMod val="75000"/>
                    <a:lumOff val="25000"/>
                  </a:schemeClr>
                </a:solidFill>
                <a:latin typeface="Century Gothic"/>
                <a:cs typeface="Calibri"/>
              </a:rPr>
              <a:t>Low</a:t>
            </a:r>
          </a:p>
        </p:txBody>
      </p:sp>
      <p:sp>
        <p:nvSpPr>
          <p:cNvPr id="143" name="TextBox 142">
            <a:extLst>
              <a:ext uri="{FF2B5EF4-FFF2-40B4-BE49-F238E27FC236}">
                <a16:creationId xmlns:a16="http://schemas.microsoft.com/office/drawing/2014/main" id="{1ADEC7B2-BE6E-A72E-A7D0-2FD96F057C70}"/>
              </a:ext>
            </a:extLst>
          </p:cNvPr>
          <p:cNvSpPr txBox="1"/>
          <p:nvPr/>
        </p:nvSpPr>
        <p:spPr>
          <a:xfrm>
            <a:off x="9820657" y="2546082"/>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solidFill>
                  <a:schemeClr val="tx1">
                    <a:lumMod val="75000"/>
                    <a:lumOff val="25000"/>
                  </a:schemeClr>
                </a:solidFill>
                <a:latin typeface="Century Gothic"/>
                <a:cs typeface="Calibri"/>
              </a:rPr>
              <a:t>Low</a:t>
            </a:r>
          </a:p>
        </p:txBody>
      </p:sp>
      <p:sp>
        <p:nvSpPr>
          <p:cNvPr id="144" name="TextBox 143">
            <a:extLst>
              <a:ext uri="{FF2B5EF4-FFF2-40B4-BE49-F238E27FC236}">
                <a16:creationId xmlns:a16="http://schemas.microsoft.com/office/drawing/2014/main" id="{0E0DB683-512F-D4B0-828B-F341E6B7F7FF}"/>
              </a:ext>
            </a:extLst>
          </p:cNvPr>
          <p:cNvSpPr txBox="1"/>
          <p:nvPr/>
        </p:nvSpPr>
        <p:spPr>
          <a:xfrm>
            <a:off x="9820657" y="2038083"/>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solidFill>
                  <a:schemeClr val="tx1">
                    <a:lumMod val="75000"/>
                    <a:lumOff val="25000"/>
                  </a:schemeClr>
                </a:solidFill>
                <a:latin typeface="Century Gothic"/>
                <a:cs typeface="Calibri"/>
              </a:rPr>
              <a:t>High</a:t>
            </a:r>
          </a:p>
        </p:txBody>
      </p:sp>
      <p:sp>
        <p:nvSpPr>
          <p:cNvPr id="148" name="TextBox 147">
            <a:extLst>
              <a:ext uri="{FF2B5EF4-FFF2-40B4-BE49-F238E27FC236}">
                <a16:creationId xmlns:a16="http://schemas.microsoft.com/office/drawing/2014/main" id="{09676505-2FB4-1C28-8477-5689F79F0284}"/>
              </a:ext>
            </a:extLst>
          </p:cNvPr>
          <p:cNvSpPr txBox="1"/>
          <p:nvPr/>
        </p:nvSpPr>
        <p:spPr>
          <a:xfrm>
            <a:off x="255506" y="208432"/>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Bivariate AOD</a:t>
            </a:r>
            <a:endParaRPr lang="en-US" sz="4000" dirty="0">
              <a:solidFill>
                <a:srgbClr val="88419D"/>
              </a:solidFill>
              <a:latin typeface="Century Gothic"/>
            </a:endParaRPr>
          </a:p>
        </p:txBody>
      </p:sp>
      <p:pic>
        <p:nvPicPr>
          <p:cNvPr id="2" name="Picture 1" descr="A black triangle with a letter n&#10;&#10;Description automatically generated">
            <a:extLst>
              <a:ext uri="{FF2B5EF4-FFF2-40B4-BE49-F238E27FC236}">
                <a16:creationId xmlns:a16="http://schemas.microsoft.com/office/drawing/2014/main" id="{340C4D8E-1774-E590-3658-643421E507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99" t="84692" r="88790" b="4573"/>
          <a:stretch/>
        </p:blipFill>
        <p:spPr>
          <a:xfrm>
            <a:off x="11018741" y="2166687"/>
            <a:ext cx="270712" cy="365760"/>
          </a:xfrm>
          <a:prstGeom prst="rect">
            <a:avLst/>
          </a:prstGeom>
        </p:spPr>
      </p:pic>
      <p:sp>
        <p:nvSpPr>
          <p:cNvPr id="4" name="TextBox 3">
            <a:extLst>
              <a:ext uri="{FF2B5EF4-FFF2-40B4-BE49-F238E27FC236}">
                <a16:creationId xmlns:a16="http://schemas.microsoft.com/office/drawing/2014/main" id="{5A9011A3-35A6-C2E7-05E8-C1C0F5528ADE}"/>
              </a:ext>
            </a:extLst>
          </p:cNvPr>
          <p:cNvSpPr txBox="1"/>
          <p:nvPr/>
        </p:nvSpPr>
        <p:spPr>
          <a:xfrm>
            <a:off x="11013082" y="1969844"/>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spTree>
    <p:extLst>
      <p:ext uri="{BB962C8B-B14F-4D97-AF65-F5344CB8AC3E}">
        <p14:creationId xmlns:p14="http://schemas.microsoft.com/office/powerpoint/2010/main" val="3677083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5A029C-A61A-E384-0427-E388F4FA43BC}"/>
              </a:ext>
            </a:extLst>
          </p:cNvPr>
          <p:cNvSpPr txBox="1"/>
          <p:nvPr/>
        </p:nvSpPr>
        <p:spPr>
          <a:xfrm>
            <a:off x="421867" y="1152266"/>
            <a:ext cx="4618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95th Percentile </a:t>
            </a:r>
            <a:r>
              <a:rPr lang="en-US" b="0" i="0" dirty="0">
                <a:solidFill>
                  <a:schemeClr val="tx1">
                    <a:lumMod val="75000"/>
                    <a:lumOff val="25000"/>
                  </a:schemeClr>
                </a:solidFill>
                <a:effectLst/>
                <a:latin typeface="Century Gothic" panose="020B0502020202020204" pitchFamily="34" charset="0"/>
              </a:rPr>
              <a:t>NO</a:t>
            </a:r>
            <a:r>
              <a:rPr lang="en-US" b="0" i="0" baseline="-25000" dirty="0">
                <a:solidFill>
                  <a:schemeClr val="tx1">
                    <a:lumMod val="75000"/>
                    <a:lumOff val="25000"/>
                  </a:schemeClr>
                </a:solidFill>
                <a:effectLst/>
                <a:latin typeface="Century Gothic" panose="020B0502020202020204" pitchFamily="34" charset="0"/>
              </a:rPr>
              <a:t>2</a:t>
            </a:r>
            <a:r>
              <a:rPr lang="en-US" dirty="0">
                <a:solidFill>
                  <a:schemeClr val="tx1">
                    <a:lumMod val="75000"/>
                    <a:lumOff val="25000"/>
                  </a:schemeClr>
                </a:solidFill>
                <a:latin typeface="Century Gothic" panose="020B0502020202020204" pitchFamily="34" charset="0"/>
                <a:cs typeface="Calibri"/>
              </a:rPr>
              <a:t> Bivariate (SJV)</a:t>
            </a:r>
            <a:endParaRPr lang="en-US" dirty="0">
              <a:solidFill>
                <a:schemeClr val="tx1">
                  <a:lumMod val="75000"/>
                  <a:lumOff val="25000"/>
                </a:schemeClr>
              </a:solidFill>
              <a:latin typeface="Century Gothic" panose="020B0502020202020204" pitchFamily="34" charset="0"/>
            </a:endParaRPr>
          </a:p>
        </p:txBody>
      </p:sp>
      <p:grpSp>
        <p:nvGrpSpPr>
          <p:cNvPr id="28" name="Group 27">
            <a:extLst>
              <a:ext uri="{FF2B5EF4-FFF2-40B4-BE49-F238E27FC236}">
                <a16:creationId xmlns:a16="http://schemas.microsoft.com/office/drawing/2014/main" id="{785D4FED-6E2E-A82F-269A-6FC191318FAD}"/>
              </a:ext>
            </a:extLst>
          </p:cNvPr>
          <p:cNvGrpSpPr/>
          <p:nvPr/>
        </p:nvGrpSpPr>
        <p:grpSpPr>
          <a:xfrm>
            <a:off x="288132" y="1644464"/>
            <a:ext cx="4886470" cy="4643036"/>
            <a:chOff x="6593682" y="1606364"/>
            <a:chExt cx="4886470" cy="4643036"/>
          </a:xfrm>
        </p:grpSpPr>
        <p:pic>
          <p:nvPicPr>
            <p:cNvPr id="5" name="Picture 6" descr="A map of the state of california&#10;&#10;Description automatically generated">
              <a:extLst>
                <a:ext uri="{FF2B5EF4-FFF2-40B4-BE49-F238E27FC236}">
                  <a16:creationId xmlns:a16="http://schemas.microsoft.com/office/drawing/2014/main" id="{958FCC63-BFAA-8621-9AA8-8A761E9A51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93682" y="1606364"/>
              <a:ext cx="4886470" cy="4643036"/>
            </a:xfrm>
            <a:prstGeom prst="rect">
              <a:avLst/>
            </a:prstGeom>
            <a:ln>
              <a:solidFill>
                <a:schemeClr val="tx1"/>
              </a:solidFill>
            </a:ln>
          </p:spPr>
        </p:pic>
        <p:grpSp>
          <p:nvGrpSpPr>
            <p:cNvPr id="6" name="Group 5">
              <a:extLst>
                <a:ext uri="{FF2B5EF4-FFF2-40B4-BE49-F238E27FC236}">
                  <a16:creationId xmlns:a16="http://schemas.microsoft.com/office/drawing/2014/main" id="{A3B6E125-3A27-6848-2A87-A4CFC599C6FE}"/>
                </a:ext>
              </a:extLst>
            </p:cNvPr>
            <p:cNvGrpSpPr/>
            <p:nvPr/>
          </p:nvGrpSpPr>
          <p:grpSpPr>
            <a:xfrm>
              <a:off x="6595731" y="5873903"/>
              <a:ext cx="2301112" cy="365804"/>
              <a:chOff x="3404856" y="5972365"/>
              <a:chExt cx="2301112" cy="365804"/>
            </a:xfrm>
          </p:grpSpPr>
          <p:grpSp>
            <p:nvGrpSpPr>
              <p:cNvPr id="19" name="Group 18">
                <a:extLst>
                  <a:ext uri="{FF2B5EF4-FFF2-40B4-BE49-F238E27FC236}">
                    <a16:creationId xmlns:a16="http://schemas.microsoft.com/office/drawing/2014/main" id="{E78D6EAC-A615-4C03-7CF7-46912D518568}"/>
                  </a:ext>
                </a:extLst>
              </p:cNvPr>
              <p:cNvGrpSpPr/>
              <p:nvPr/>
            </p:nvGrpSpPr>
            <p:grpSpPr>
              <a:xfrm>
                <a:off x="3404856" y="5972365"/>
                <a:ext cx="2176741" cy="287487"/>
                <a:chOff x="6710156" y="5944929"/>
                <a:chExt cx="2176741" cy="287487"/>
              </a:xfrm>
            </p:grpSpPr>
            <p:pic>
              <p:nvPicPr>
                <p:cNvPr id="21" name="Picture 20" descr="A map of the california state&#10;&#10;Description automatically generated">
                  <a:extLst>
                    <a:ext uri="{FF2B5EF4-FFF2-40B4-BE49-F238E27FC236}">
                      <a16:creationId xmlns:a16="http://schemas.microsoft.com/office/drawing/2014/main" id="{9EC561D8-B5D2-C8FD-BE41-4AA4F288137C}"/>
                    </a:ext>
                  </a:extLst>
                </p:cNvPr>
                <p:cNvPicPr>
                  <a:picLocks noChangeAspect="1"/>
                </p:cNvPicPr>
                <p:nvPr/>
              </p:nvPicPr>
              <p:blipFill rotWithShape="1">
                <a:blip r:embed="rId4"/>
                <a:srcRect l="7675" t="78801" r="61851" b="19983"/>
                <a:stretch/>
              </p:blipFill>
              <p:spPr>
                <a:xfrm>
                  <a:off x="6820534" y="6144240"/>
                  <a:ext cx="1699939" cy="88176"/>
                </a:xfrm>
                <a:prstGeom prst="rect">
                  <a:avLst/>
                </a:prstGeom>
                <a:ln>
                  <a:solidFill>
                    <a:schemeClr val="bg1"/>
                  </a:solidFill>
                </a:ln>
              </p:spPr>
            </p:pic>
            <p:sp>
              <p:nvSpPr>
                <p:cNvPr id="22" name="TextBox 21">
                  <a:extLst>
                    <a:ext uri="{FF2B5EF4-FFF2-40B4-BE49-F238E27FC236}">
                      <a16:creationId xmlns:a16="http://schemas.microsoft.com/office/drawing/2014/main" id="{93D145C6-000E-0662-8E3B-0C43C9FF85B7}"/>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23" name="TextBox 22">
                  <a:extLst>
                    <a:ext uri="{FF2B5EF4-FFF2-40B4-BE49-F238E27FC236}">
                      <a16:creationId xmlns:a16="http://schemas.microsoft.com/office/drawing/2014/main" id="{ACB04F47-6E0C-F26C-8507-83B35773B8DE}"/>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24" name="TextBox 23">
                  <a:extLst>
                    <a:ext uri="{FF2B5EF4-FFF2-40B4-BE49-F238E27FC236}">
                      <a16:creationId xmlns:a16="http://schemas.microsoft.com/office/drawing/2014/main" id="{A2D42C58-E52B-61F1-F0C0-82B75916CEDD}"/>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endParaRPr lang="en-US" sz="800" dirty="0">
                    <a:latin typeface="Century Gothic"/>
                    <a:cs typeface="Calibri"/>
                  </a:endParaRPr>
                </a:p>
              </p:txBody>
            </p:sp>
            <p:sp>
              <p:nvSpPr>
                <p:cNvPr id="25" name="TextBox 24">
                  <a:extLst>
                    <a:ext uri="{FF2B5EF4-FFF2-40B4-BE49-F238E27FC236}">
                      <a16:creationId xmlns:a16="http://schemas.microsoft.com/office/drawing/2014/main" id="{E768A673-F33B-BB37-17E4-AB439813464C}"/>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26" name="TextBox 25">
                  <a:extLst>
                    <a:ext uri="{FF2B5EF4-FFF2-40B4-BE49-F238E27FC236}">
                      <a16:creationId xmlns:a16="http://schemas.microsoft.com/office/drawing/2014/main" id="{42EF738C-A584-938B-22AF-CA3DBCE70A70}"/>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27" name="TextBox 26">
                  <a:extLst>
                    <a:ext uri="{FF2B5EF4-FFF2-40B4-BE49-F238E27FC236}">
                      <a16:creationId xmlns:a16="http://schemas.microsoft.com/office/drawing/2014/main" id="{C86D36CF-9190-B994-8383-D5013B9FC88F}"/>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20" name="TextBox 19">
                <a:extLst>
                  <a:ext uri="{FF2B5EF4-FFF2-40B4-BE49-F238E27FC236}">
                    <a16:creationId xmlns:a16="http://schemas.microsoft.com/office/drawing/2014/main" id="{C285052C-D561-B493-5665-DEE6DD3255F0}"/>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7" name="Group 6">
              <a:extLst>
                <a:ext uri="{FF2B5EF4-FFF2-40B4-BE49-F238E27FC236}">
                  <a16:creationId xmlns:a16="http://schemas.microsoft.com/office/drawing/2014/main" id="{3F559486-EE5D-A02F-F0B4-9C0350925072}"/>
                </a:ext>
              </a:extLst>
            </p:cNvPr>
            <p:cNvGrpSpPr/>
            <p:nvPr/>
          </p:nvGrpSpPr>
          <p:grpSpPr>
            <a:xfrm>
              <a:off x="7033520" y="2141825"/>
              <a:ext cx="2959618" cy="3324343"/>
              <a:chOff x="1185473" y="2069254"/>
              <a:chExt cx="2959618" cy="3324343"/>
            </a:xfrm>
          </p:grpSpPr>
          <p:grpSp>
            <p:nvGrpSpPr>
              <p:cNvPr id="8" name="Group 7">
                <a:extLst>
                  <a:ext uri="{FF2B5EF4-FFF2-40B4-BE49-F238E27FC236}">
                    <a16:creationId xmlns:a16="http://schemas.microsoft.com/office/drawing/2014/main" id="{7DF83257-A1AF-1D11-33E4-AF91B85CACDE}"/>
                  </a:ext>
                </a:extLst>
              </p:cNvPr>
              <p:cNvGrpSpPr/>
              <p:nvPr/>
            </p:nvGrpSpPr>
            <p:grpSpPr>
              <a:xfrm>
                <a:off x="1188344" y="2069254"/>
                <a:ext cx="2956747" cy="3324343"/>
                <a:chOff x="1304583" y="2320692"/>
                <a:chExt cx="2956747" cy="3324343"/>
              </a:xfrm>
            </p:grpSpPr>
            <p:sp>
              <p:nvSpPr>
                <p:cNvPr id="10" name="Oval 9">
                  <a:extLst>
                    <a:ext uri="{FF2B5EF4-FFF2-40B4-BE49-F238E27FC236}">
                      <a16:creationId xmlns:a16="http://schemas.microsoft.com/office/drawing/2014/main" id="{3ED2B51B-6B47-70D8-9B17-6115EFCAB6CC}"/>
                    </a:ext>
                  </a:extLst>
                </p:cNvPr>
                <p:cNvSpPr/>
                <p:nvPr/>
              </p:nvSpPr>
              <p:spPr>
                <a:xfrm flipH="1" flipV="1">
                  <a:off x="1665619" y="2825297"/>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271A357-5079-517A-3C62-2EF7CA7FA256}"/>
                    </a:ext>
                  </a:extLst>
                </p:cNvPr>
                <p:cNvSpPr/>
                <p:nvPr/>
              </p:nvSpPr>
              <p:spPr>
                <a:xfrm flipH="1" flipV="1">
                  <a:off x="3047094" y="3843018"/>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FB01819F-53C3-0193-F61C-3364348458DA}"/>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34DD00C-07CC-DDE1-CED8-FE31C41A3D95}"/>
                    </a:ext>
                  </a:extLst>
                </p:cNvPr>
                <p:cNvSpPr/>
                <p:nvPr/>
              </p:nvSpPr>
              <p:spPr>
                <a:xfrm flipH="1" flipV="1">
                  <a:off x="3867151"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504C4D9-ABEF-7DD9-E429-D697CE0847F4}"/>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Stockton</a:t>
                  </a:r>
                  <a:endParaRPr lang="en-US" sz="1000" dirty="0">
                    <a:latin typeface="Century Gothic"/>
                  </a:endParaRPr>
                </a:p>
              </p:txBody>
            </p:sp>
            <p:sp>
              <p:nvSpPr>
                <p:cNvPr id="15" name="TextBox 14">
                  <a:extLst>
                    <a:ext uri="{FF2B5EF4-FFF2-40B4-BE49-F238E27FC236}">
                      <a16:creationId xmlns:a16="http://schemas.microsoft.com/office/drawing/2014/main" id="{F85B1BC6-8438-6729-6EC2-8E7E9C3E22C0}"/>
                    </a:ext>
                  </a:extLst>
                </p:cNvPr>
                <p:cNvSpPr txBox="1"/>
                <p:nvPr/>
              </p:nvSpPr>
              <p:spPr>
                <a:xfrm>
                  <a:off x="1695543" y="2710229"/>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Modesto</a:t>
                  </a:r>
                  <a:endParaRPr lang="en-US" sz="1000" dirty="0">
                    <a:latin typeface="Century Gothic"/>
                  </a:endParaRPr>
                </a:p>
              </p:txBody>
            </p:sp>
            <p:sp>
              <p:nvSpPr>
                <p:cNvPr id="16" name="TextBox 15">
                  <a:extLst>
                    <a:ext uri="{FF2B5EF4-FFF2-40B4-BE49-F238E27FC236}">
                      <a16:creationId xmlns:a16="http://schemas.microsoft.com/office/drawing/2014/main" id="{1289BFAB-1D7D-1CB1-2997-4D8A035FF467}"/>
                    </a:ext>
                  </a:extLst>
                </p:cNvPr>
                <p:cNvSpPr txBox="1"/>
                <p:nvPr/>
              </p:nvSpPr>
              <p:spPr>
                <a:xfrm>
                  <a:off x="3135933" y="3744347"/>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Fresno</a:t>
                  </a:r>
                  <a:endParaRPr lang="en-US" dirty="0"/>
                </a:p>
              </p:txBody>
            </p:sp>
            <p:sp>
              <p:nvSpPr>
                <p:cNvPr id="17" name="TextBox 16">
                  <a:extLst>
                    <a:ext uri="{FF2B5EF4-FFF2-40B4-BE49-F238E27FC236}">
                      <a16:creationId xmlns:a16="http://schemas.microsoft.com/office/drawing/2014/main" id="{2B00EB33-4E11-4068-3451-6CBD4CD5250C}"/>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Visalia</a:t>
                  </a:r>
                  <a:endParaRPr lang="en-US" dirty="0"/>
                </a:p>
              </p:txBody>
            </p:sp>
            <p:sp>
              <p:nvSpPr>
                <p:cNvPr id="18" name="TextBox 17">
                  <a:extLst>
                    <a:ext uri="{FF2B5EF4-FFF2-40B4-BE49-F238E27FC236}">
                      <a16:creationId xmlns:a16="http://schemas.microsoft.com/office/drawing/2014/main" id="{7B0C11E6-285B-6DB9-0020-5D3C30BEB854}"/>
                    </a:ext>
                  </a:extLst>
                </p:cNvPr>
                <p:cNvSpPr txBox="1"/>
                <p:nvPr/>
              </p:nvSpPr>
              <p:spPr>
                <a:xfrm>
                  <a:off x="3004606" y="5398814"/>
                  <a:ext cx="845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Bakersfield</a:t>
                  </a:r>
                  <a:endParaRPr lang="en-US" dirty="0"/>
                </a:p>
              </p:txBody>
            </p:sp>
          </p:grpSp>
          <p:sp>
            <p:nvSpPr>
              <p:cNvPr id="9" name="Oval 8">
                <a:extLst>
                  <a:ext uri="{FF2B5EF4-FFF2-40B4-BE49-F238E27FC236}">
                    <a16:creationId xmlns:a16="http://schemas.microsoft.com/office/drawing/2014/main" id="{D97FACC2-5CC5-880C-97CF-B2B2A88FEFE4}"/>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3" name="Group 42">
            <a:extLst>
              <a:ext uri="{FF2B5EF4-FFF2-40B4-BE49-F238E27FC236}">
                <a16:creationId xmlns:a16="http://schemas.microsoft.com/office/drawing/2014/main" id="{64035544-0CB5-617C-2A7D-E32E7BEDE020}"/>
              </a:ext>
            </a:extLst>
          </p:cNvPr>
          <p:cNvGrpSpPr/>
          <p:nvPr/>
        </p:nvGrpSpPr>
        <p:grpSpPr>
          <a:xfrm>
            <a:off x="3526071" y="1752474"/>
            <a:ext cx="2166662" cy="1558130"/>
            <a:chOff x="3949933" y="1541734"/>
            <a:chExt cx="2166662" cy="1558130"/>
          </a:xfrm>
        </p:grpSpPr>
        <p:grpSp>
          <p:nvGrpSpPr>
            <p:cNvPr id="30" name="Group 29">
              <a:extLst>
                <a:ext uri="{FF2B5EF4-FFF2-40B4-BE49-F238E27FC236}">
                  <a16:creationId xmlns:a16="http://schemas.microsoft.com/office/drawing/2014/main" id="{5B0528B6-9299-2E1A-2006-1A2F80C801AB}"/>
                </a:ext>
              </a:extLst>
            </p:cNvPr>
            <p:cNvGrpSpPr/>
            <p:nvPr/>
          </p:nvGrpSpPr>
          <p:grpSpPr>
            <a:xfrm>
              <a:off x="3949933" y="1541734"/>
              <a:ext cx="2166662" cy="1558130"/>
              <a:chOff x="4001594" y="1874344"/>
              <a:chExt cx="2166662" cy="1558130"/>
            </a:xfrm>
          </p:grpSpPr>
          <p:sp>
            <p:nvSpPr>
              <p:cNvPr id="34" name="TextBox 33">
                <a:extLst>
                  <a:ext uri="{FF2B5EF4-FFF2-40B4-BE49-F238E27FC236}">
                    <a16:creationId xmlns:a16="http://schemas.microsoft.com/office/drawing/2014/main" id="{6C3AE7B6-CF38-4C01-2D27-FBB686717144}"/>
                  </a:ext>
                </a:extLst>
              </p:cNvPr>
              <p:cNvSpPr txBox="1"/>
              <p:nvPr/>
            </p:nvSpPr>
            <p:spPr>
              <a:xfrm>
                <a:off x="4001594" y="1874344"/>
                <a:ext cx="2132926" cy="155813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35" name="TextBox 34">
                <a:extLst>
                  <a:ext uri="{FF2B5EF4-FFF2-40B4-BE49-F238E27FC236}">
                    <a16:creationId xmlns:a16="http://schemas.microsoft.com/office/drawing/2014/main" id="{5879E58E-EFD8-3D69-59A1-545EFC89316D}"/>
                  </a:ext>
                </a:extLst>
              </p:cNvPr>
              <p:cNvSpPr txBox="1"/>
              <p:nvPr/>
            </p:nvSpPr>
            <p:spPr>
              <a:xfrm>
                <a:off x="4773224" y="1920327"/>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Mean NO</a:t>
                </a:r>
                <a:r>
                  <a:rPr lang="en-US" sz="800" baseline="-25000" dirty="0">
                    <a:solidFill>
                      <a:schemeClr val="tx1">
                        <a:lumMod val="75000"/>
                        <a:lumOff val="25000"/>
                      </a:schemeClr>
                    </a:solidFill>
                    <a:latin typeface="Century Gothic"/>
                    <a:cs typeface="Calibri"/>
                  </a:rPr>
                  <a:t>2</a:t>
                </a:r>
                <a:endParaRPr lang="en-US" sz="800" baseline="-25000" dirty="0">
                  <a:solidFill>
                    <a:schemeClr val="tx1">
                      <a:lumMod val="75000"/>
                      <a:lumOff val="25000"/>
                    </a:schemeClr>
                  </a:solidFill>
                  <a:cs typeface="Calibri"/>
                </a:endParaRPr>
              </a:p>
            </p:txBody>
          </p:sp>
          <p:sp>
            <p:nvSpPr>
              <p:cNvPr id="36" name="TextBox 35">
                <a:extLst>
                  <a:ext uri="{FF2B5EF4-FFF2-40B4-BE49-F238E27FC236}">
                    <a16:creationId xmlns:a16="http://schemas.microsoft.com/office/drawing/2014/main" id="{DD5128F6-2EB5-C9AE-B74C-B9A1C67CD916}"/>
                  </a:ext>
                </a:extLst>
              </p:cNvPr>
              <p:cNvSpPr txBox="1"/>
              <p:nvPr/>
            </p:nvSpPr>
            <p:spPr>
              <a:xfrm>
                <a:off x="4760308" y="2142556"/>
                <a:ext cx="1407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Social Vulnerability Index</a:t>
                </a:r>
              </a:p>
            </p:txBody>
          </p:sp>
          <p:sp>
            <p:nvSpPr>
              <p:cNvPr id="37" name="TextBox 36">
                <a:extLst>
                  <a:ext uri="{FF2B5EF4-FFF2-40B4-BE49-F238E27FC236}">
                    <a16:creationId xmlns:a16="http://schemas.microsoft.com/office/drawing/2014/main" id="{0E175339-2471-255D-C8B5-723840C34C0B}"/>
                  </a:ext>
                </a:extLst>
              </p:cNvPr>
              <p:cNvSpPr txBox="1"/>
              <p:nvPr/>
            </p:nvSpPr>
            <p:spPr>
              <a:xfrm>
                <a:off x="4888542" y="3157482"/>
                <a:ext cx="47029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solidFill>
                      <a:schemeClr val="tx1">
                        <a:lumMod val="75000"/>
                        <a:lumOff val="25000"/>
                      </a:schemeClr>
                    </a:solidFill>
                    <a:latin typeface="Century Gothic"/>
                    <a:cs typeface="Calibri"/>
                  </a:rPr>
                  <a:t>High</a:t>
                </a:r>
                <a:endParaRPr lang="en-US" dirty="0">
                  <a:solidFill>
                    <a:schemeClr val="tx1">
                      <a:lumMod val="75000"/>
                      <a:lumOff val="25000"/>
                    </a:schemeClr>
                  </a:solidFill>
                  <a:cs typeface="Calibri"/>
                </a:endParaRPr>
              </a:p>
            </p:txBody>
          </p:sp>
          <p:sp>
            <p:nvSpPr>
              <p:cNvPr id="38" name="TextBox 37">
                <a:extLst>
                  <a:ext uri="{FF2B5EF4-FFF2-40B4-BE49-F238E27FC236}">
                    <a16:creationId xmlns:a16="http://schemas.microsoft.com/office/drawing/2014/main" id="{FEC96D35-C858-923E-3633-2293EDC3DC0F}"/>
                  </a:ext>
                </a:extLst>
              </p:cNvPr>
              <p:cNvSpPr txBox="1"/>
              <p:nvPr/>
            </p:nvSpPr>
            <p:spPr>
              <a:xfrm>
                <a:off x="4333805" y="3155292"/>
                <a:ext cx="45147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Low</a:t>
                </a:r>
              </a:p>
            </p:txBody>
          </p:sp>
          <p:sp>
            <p:nvSpPr>
              <p:cNvPr id="39" name="TextBox 38">
                <a:extLst>
                  <a:ext uri="{FF2B5EF4-FFF2-40B4-BE49-F238E27FC236}">
                    <a16:creationId xmlns:a16="http://schemas.microsoft.com/office/drawing/2014/main" id="{88466E76-C6D0-B03F-2B3B-7A87C9BED91E}"/>
                  </a:ext>
                </a:extLst>
              </p:cNvPr>
              <p:cNvSpPr txBox="1"/>
              <p:nvPr/>
            </p:nvSpPr>
            <p:spPr>
              <a:xfrm>
                <a:off x="4059618" y="2936325"/>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Low</a:t>
                </a:r>
              </a:p>
            </p:txBody>
          </p:sp>
          <p:sp>
            <p:nvSpPr>
              <p:cNvPr id="40" name="TextBox 39">
                <a:extLst>
                  <a:ext uri="{FF2B5EF4-FFF2-40B4-BE49-F238E27FC236}">
                    <a16:creationId xmlns:a16="http://schemas.microsoft.com/office/drawing/2014/main" id="{BC10812B-C7CC-4AD5-986A-0DAFA48A443B}"/>
                  </a:ext>
                </a:extLst>
              </p:cNvPr>
              <p:cNvSpPr txBox="1"/>
              <p:nvPr/>
            </p:nvSpPr>
            <p:spPr>
              <a:xfrm>
                <a:off x="4059618" y="2428326"/>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High</a:t>
                </a:r>
              </a:p>
            </p:txBody>
          </p:sp>
          <p:pic>
            <p:nvPicPr>
              <p:cNvPr id="41" name="Picture 40" descr="A black triangle with a letter n&#10;&#10;Description automatically generated">
                <a:extLst>
                  <a:ext uri="{FF2B5EF4-FFF2-40B4-BE49-F238E27FC236}">
                    <a16:creationId xmlns:a16="http://schemas.microsoft.com/office/drawing/2014/main" id="{22FFAE78-BF4B-C482-806C-C58A5D423A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99" t="84692" r="88790" b="4573"/>
              <a:stretch/>
            </p:blipFill>
            <p:spPr>
              <a:xfrm>
                <a:off x="5247810" y="2587271"/>
                <a:ext cx="442449" cy="597794"/>
              </a:xfrm>
              <a:prstGeom prst="rect">
                <a:avLst/>
              </a:prstGeom>
            </p:spPr>
          </p:pic>
          <p:sp>
            <p:nvSpPr>
              <p:cNvPr id="42" name="TextBox 41">
                <a:extLst>
                  <a:ext uri="{FF2B5EF4-FFF2-40B4-BE49-F238E27FC236}">
                    <a16:creationId xmlns:a16="http://schemas.microsoft.com/office/drawing/2014/main" id="{7F33D2AD-FB25-9449-685D-F6D00937E2C9}"/>
                  </a:ext>
                </a:extLst>
              </p:cNvPr>
              <p:cNvSpPr txBox="1"/>
              <p:nvPr/>
            </p:nvSpPr>
            <p:spPr>
              <a:xfrm>
                <a:off x="5325104" y="2408979"/>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grpSp>
        <p:pic>
          <p:nvPicPr>
            <p:cNvPr id="31" name="Picture 34" descr="A map of the united states&#10;&#10;Description automatically generated">
              <a:extLst>
                <a:ext uri="{FF2B5EF4-FFF2-40B4-BE49-F238E27FC236}">
                  <a16:creationId xmlns:a16="http://schemas.microsoft.com/office/drawing/2014/main" id="{FFF54006-C812-17A1-7459-07EEF1711652}"/>
                </a:ext>
              </a:extLst>
            </p:cNvPr>
            <p:cNvPicPr>
              <a:picLocks noChangeAspect="1"/>
            </p:cNvPicPr>
            <p:nvPr/>
          </p:nvPicPr>
          <p:blipFill rotWithShape="1">
            <a:blip r:embed="rId6"/>
            <a:srcRect l="58244" t="85880" r="31478" b="6625"/>
            <a:stretch/>
          </p:blipFill>
          <p:spPr>
            <a:xfrm>
              <a:off x="4329223" y="2079147"/>
              <a:ext cx="834924" cy="789841"/>
            </a:xfrm>
            <a:prstGeom prst="rect">
              <a:avLst/>
            </a:prstGeom>
          </p:spPr>
        </p:pic>
        <p:pic>
          <p:nvPicPr>
            <p:cNvPr id="32" name="Picture 8" descr="A map of the united states&#10;&#10;Description automatically generated">
              <a:extLst>
                <a:ext uri="{FF2B5EF4-FFF2-40B4-BE49-F238E27FC236}">
                  <a16:creationId xmlns:a16="http://schemas.microsoft.com/office/drawing/2014/main" id="{F2098926-41DF-7BE1-4B52-E32D8104908B}"/>
                </a:ext>
              </a:extLst>
            </p:cNvPr>
            <p:cNvPicPr>
              <a:picLocks noChangeAspect="1"/>
            </p:cNvPicPr>
            <p:nvPr/>
          </p:nvPicPr>
          <p:blipFill rotWithShape="1">
            <a:blip r:embed="rId6"/>
            <a:srcRect l="54403" t="79796" r="37500" b="18506"/>
            <a:stretch/>
          </p:blipFill>
          <p:spPr>
            <a:xfrm>
              <a:off x="4004845" y="1583459"/>
              <a:ext cx="778214" cy="232690"/>
            </a:xfrm>
            <a:prstGeom prst="rect">
              <a:avLst/>
            </a:prstGeom>
          </p:spPr>
        </p:pic>
        <p:pic>
          <p:nvPicPr>
            <p:cNvPr id="33" name="Picture 32" descr="A map of the united states&#10;&#10;Description automatically generated">
              <a:extLst>
                <a:ext uri="{FF2B5EF4-FFF2-40B4-BE49-F238E27FC236}">
                  <a16:creationId xmlns:a16="http://schemas.microsoft.com/office/drawing/2014/main" id="{C9510058-0446-8D5E-ACDC-AB70FAD432A4}"/>
                </a:ext>
              </a:extLst>
            </p:cNvPr>
            <p:cNvPicPr>
              <a:picLocks noChangeAspect="1"/>
            </p:cNvPicPr>
            <p:nvPr/>
          </p:nvPicPr>
          <p:blipFill rotWithShape="1">
            <a:blip r:embed="rId6"/>
            <a:srcRect l="54446" t="82642" r="37849" b="15688"/>
            <a:stretch/>
          </p:blipFill>
          <p:spPr>
            <a:xfrm>
              <a:off x="4026618" y="1799508"/>
              <a:ext cx="728124" cy="224275"/>
            </a:xfrm>
            <a:prstGeom prst="rect">
              <a:avLst/>
            </a:prstGeom>
          </p:spPr>
        </p:pic>
      </p:grpSp>
      <p:sp>
        <p:nvSpPr>
          <p:cNvPr id="45" name="TextBox 44">
            <a:extLst>
              <a:ext uri="{FF2B5EF4-FFF2-40B4-BE49-F238E27FC236}">
                <a16:creationId xmlns:a16="http://schemas.microsoft.com/office/drawing/2014/main" id="{CBFD0C4D-DDF1-0518-76AB-356136C8AC85}"/>
              </a:ext>
            </a:extLst>
          </p:cNvPr>
          <p:cNvSpPr txBox="1"/>
          <p:nvPr/>
        </p:nvSpPr>
        <p:spPr>
          <a:xfrm>
            <a:off x="5262827" y="1155313"/>
            <a:ext cx="62861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95th Percentile </a:t>
            </a:r>
            <a:r>
              <a:rPr lang="en-US" b="0" i="0" dirty="0">
                <a:solidFill>
                  <a:schemeClr val="tx1">
                    <a:lumMod val="75000"/>
                    <a:lumOff val="25000"/>
                  </a:schemeClr>
                </a:solidFill>
                <a:effectLst/>
                <a:latin typeface="Century Gothic" panose="020B0502020202020204" pitchFamily="34" charset="0"/>
              </a:rPr>
              <a:t>NO</a:t>
            </a:r>
            <a:r>
              <a:rPr lang="en-US" b="0" i="0" baseline="-25000" dirty="0">
                <a:solidFill>
                  <a:schemeClr val="tx1">
                    <a:lumMod val="75000"/>
                    <a:lumOff val="25000"/>
                  </a:schemeClr>
                </a:solidFill>
                <a:effectLst/>
                <a:latin typeface="Century Gothic" panose="020B0502020202020204" pitchFamily="34" charset="0"/>
              </a:rPr>
              <a:t>2</a:t>
            </a:r>
            <a:r>
              <a:rPr lang="en-US" dirty="0">
                <a:solidFill>
                  <a:schemeClr val="tx1">
                    <a:lumMod val="75000"/>
                    <a:lumOff val="25000"/>
                  </a:schemeClr>
                </a:solidFill>
                <a:latin typeface="Century Gothic" panose="020B0502020202020204" pitchFamily="34" charset="0"/>
                <a:cs typeface="Calibri"/>
              </a:rPr>
              <a:t> Bivariate + Major Roads (SJC)</a:t>
            </a:r>
            <a:endParaRPr lang="en-US" dirty="0">
              <a:solidFill>
                <a:schemeClr val="tx1">
                  <a:lumMod val="75000"/>
                  <a:lumOff val="25000"/>
                </a:schemeClr>
              </a:solidFill>
              <a:latin typeface="Century Gothic" panose="020B0502020202020204" pitchFamily="34" charset="0"/>
            </a:endParaRPr>
          </a:p>
        </p:txBody>
      </p:sp>
      <p:grpSp>
        <p:nvGrpSpPr>
          <p:cNvPr id="81" name="Group 80">
            <a:extLst>
              <a:ext uri="{FF2B5EF4-FFF2-40B4-BE49-F238E27FC236}">
                <a16:creationId xmlns:a16="http://schemas.microsoft.com/office/drawing/2014/main" id="{FE255D91-5A98-E04F-E051-E138B04E2D99}"/>
              </a:ext>
            </a:extLst>
          </p:cNvPr>
          <p:cNvGrpSpPr/>
          <p:nvPr/>
        </p:nvGrpSpPr>
        <p:grpSpPr>
          <a:xfrm>
            <a:off x="6048376" y="1646845"/>
            <a:ext cx="4715093" cy="4730616"/>
            <a:chOff x="7200901" y="1713520"/>
            <a:chExt cx="4886543" cy="4949691"/>
          </a:xfrm>
        </p:grpSpPr>
        <p:pic>
          <p:nvPicPr>
            <p:cNvPr id="66" name="Picture 7" descr="A map of the state of arizona&#10;&#10;Description automatically generated">
              <a:extLst>
                <a:ext uri="{FF2B5EF4-FFF2-40B4-BE49-F238E27FC236}">
                  <a16:creationId xmlns:a16="http://schemas.microsoft.com/office/drawing/2014/main" id="{6FF7F8E7-C978-58A9-CD49-C76318C32FB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200901" y="1713520"/>
              <a:ext cx="4886543" cy="4884979"/>
            </a:xfrm>
            <a:prstGeom prst="rect">
              <a:avLst/>
            </a:prstGeom>
            <a:ln>
              <a:solidFill>
                <a:schemeClr val="tx1"/>
              </a:solidFill>
            </a:ln>
          </p:spPr>
        </p:pic>
        <p:grpSp>
          <p:nvGrpSpPr>
            <p:cNvPr id="67" name="Group 66">
              <a:extLst>
                <a:ext uri="{FF2B5EF4-FFF2-40B4-BE49-F238E27FC236}">
                  <a16:creationId xmlns:a16="http://schemas.microsoft.com/office/drawing/2014/main" id="{F47ED8A9-A7C1-BAFD-1FED-6B78DDAF0409}"/>
                </a:ext>
              </a:extLst>
            </p:cNvPr>
            <p:cNvGrpSpPr/>
            <p:nvPr/>
          </p:nvGrpSpPr>
          <p:grpSpPr>
            <a:xfrm>
              <a:off x="7254961" y="6301896"/>
              <a:ext cx="2234813" cy="361315"/>
              <a:chOff x="894735" y="7047367"/>
              <a:chExt cx="2234813" cy="361315"/>
            </a:xfrm>
          </p:grpSpPr>
          <p:pic>
            <p:nvPicPr>
              <p:cNvPr id="73" name="Picture 16">
                <a:extLst>
                  <a:ext uri="{FF2B5EF4-FFF2-40B4-BE49-F238E27FC236}">
                    <a16:creationId xmlns:a16="http://schemas.microsoft.com/office/drawing/2014/main" id="{D1C05194-034E-3894-C4F4-F4BF6D9678B0}"/>
                  </a:ext>
                </a:extLst>
              </p:cNvPr>
              <p:cNvPicPr>
                <a:picLocks noChangeAspect="1"/>
              </p:cNvPicPr>
              <p:nvPr/>
            </p:nvPicPr>
            <p:blipFill>
              <a:blip r:embed="rId8"/>
              <a:stretch>
                <a:fillRect/>
              </a:stretch>
            </p:blipFill>
            <p:spPr>
              <a:xfrm>
                <a:off x="1036339" y="7260105"/>
                <a:ext cx="1602659" cy="73562"/>
              </a:xfrm>
              <a:prstGeom prst="rect">
                <a:avLst/>
              </a:prstGeom>
            </p:spPr>
          </p:pic>
          <p:sp>
            <p:nvSpPr>
              <p:cNvPr id="74" name="TextBox 73">
                <a:extLst>
                  <a:ext uri="{FF2B5EF4-FFF2-40B4-BE49-F238E27FC236}">
                    <a16:creationId xmlns:a16="http://schemas.microsoft.com/office/drawing/2014/main" id="{151772CB-D64B-53F4-F2D4-B15945902139}"/>
                  </a:ext>
                </a:extLst>
              </p:cNvPr>
              <p:cNvSpPr txBox="1"/>
              <p:nvPr/>
            </p:nvSpPr>
            <p:spPr>
              <a:xfrm>
                <a:off x="894735" y="7059561"/>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75" name="TextBox 74">
                <a:extLst>
                  <a:ext uri="{FF2B5EF4-FFF2-40B4-BE49-F238E27FC236}">
                    <a16:creationId xmlns:a16="http://schemas.microsoft.com/office/drawing/2014/main" id="{EA5714A4-B1EE-6992-A9D6-1F71E652CA04}"/>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76" name="TextBox 75">
                <a:extLst>
                  <a:ext uri="{FF2B5EF4-FFF2-40B4-BE49-F238E27FC236}">
                    <a16:creationId xmlns:a16="http://schemas.microsoft.com/office/drawing/2014/main" id="{DD5795BE-8037-03F7-24D6-A10CA34855F0}"/>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77" name="TextBox 76">
                <a:extLst>
                  <a:ext uri="{FF2B5EF4-FFF2-40B4-BE49-F238E27FC236}">
                    <a16:creationId xmlns:a16="http://schemas.microsoft.com/office/drawing/2014/main" id="{604272BE-63B5-A83D-C02A-5811285EF376}"/>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78" name="TextBox 77">
                <a:extLst>
                  <a:ext uri="{FF2B5EF4-FFF2-40B4-BE49-F238E27FC236}">
                    <a16:creationId xmlns:a16="http://schemas.microsoft.com/office/drawing/2014/main" id="{4D19D3CE-CA6A-D1CE-EC45-03E9B2B8A8A6}"/>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79" name="TextBox 78">
                <a:extLst>
                  <a:ext uri="{FF2B5EF4-FFF2-40B4-BE49-F238E27FC236}">
                    <a16:creationId xmlns:a16="http://schemas.microsoft.com/office/drawing/2014/main" id="{8C9F6E1A-6178-532D-8744-2E633ABC08A7}"/>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80" name="TextBox 79">
                <a:extLst>
                  <a:ext uri="{FF2B5EF4-FFF2-40B4-BE49-F238E27FC236}">
                    <a16:creationId xmlns:a16="http://schemas.microsoft.com/office/drawing/2014/main" id="{AA5B8595-9916-3F57-0A64-17B0BC693931}"/>
                  </a:ext>
                </a:extLst>
              </p:cNvPr>
              <p:cNvSpPr txBox="1"/>
              <p:nvPr/>
            </p:nvSpPr>
            <p:spPr>
              <a:xfrm>
                <a:off x="2577015" y="7162461"/>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68" name="Group 67">
              <a:extLst>
                <a:ext uri="{FF2B5EF4-FFF2-40B4-BE49-F238E27FC236}">
                  <a16:creationId xmlns:a16="http://schemas.microsoft.com/office/drawing/2014/main" id="{BBB48385-D891-BC24-658A-3473D4CDC7AB}"/>
                </a:ext>
              </a:extLst>
            </p:cNvPr>
            <p:cNvGrpSpPr/>
            <p:nvPr/>
          </p:nvGrpSpPr>
          <p:grpSpPr>
            <a:xfrm>
              <a:off x="8632962" y="3526729"/>
              <a:ext cx="2406310" cy="2214187"/>
              <a:chOff x="1545153" y="3526730"/>
              <a:chExt cx="2406310" cy="2214187"/>
            </a:xfrm>
          </p:grpSpPr>
          <p:sp>
            <p:nvSpPr>
              <p:cNvPr id="69" name="TextBox 68">
                <a:extLst>
                  <a:ext uri="{FF2B5EF4-FFF2-40B4-BE49-F238E27FC236}">
                    <a16:creationId xmlns:a16="http://schemas.microsoft.com/office/drawing/2014/main" id="{D889C56A-0323-99C8-F64E-B1BD7CF2462D}"/>
                  </a:ext>
                </a:extLst>
              </p:cNvPr>
              <p:cNvSpPr txBox="1"/>
              <p:nvPr/>
            </p:nvSpPr>
            <p:spPr>
              <a:xfrm>
                <a:off x="1545153" y="3526730"/>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70" name="TextBox 2">
                <a:extLst>
                  <a:ext uri="{FF2B5EF4-FFF2-40B4-BE49-F238E27FC236}">
                    <a16:creationId xmlns:a16="http://schemas.microsoft.com/office/drawing/2014/main" id="{0124D7E0-C96E-AE37-80F7-DCF30AA2CC0A}"/>
                  </a:ext>
                </a:extLst>
              </p:cNvPr>
              <p:cNvSpPr txBox="1"/>
              <p:nvPr/>
            </p:nvSpPr>
            <p:spPr>
              <a:xfrm>
                <a:off x="3187970" y="5494696"/>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71" name="Oval 70">
                <a:extLst>
                  <a:ext uri="{FF2B5EF4-FFF2-40B4-BE49-F238E27FC236}">
                    <a16:creationId xmlns:a16="http://schemas.microsoft.com/office/drawing/2014/main" id="{DA2762CB-6656-22A2-E583-40E0C154912E}"/>
                  </a:ext>
                </a:extLst>
              </p:cNvPr>
              <p:cNvSpPr/>
              <p:nvPr/>
            </p:nvSpPr>
            <p:spPr>
              <a:xfrm flipH="1" flipV="1">
                <a:off x="2249541" y="370648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2" name="Oval 71">
                <a:extLst>
                  <a:ext uri="{FF2B5EF4-FFF2-40B4-BE49-F238E27FC236}">
                    <a16:creationId xmlns:a16="http://schemas.microsoft.com/office/drawing/2014/main" id="{4D813B29-154B-A1A0-4A7A-9381B4BD482D}"/>
                  </a:ext>
                </a:extLst>
              </p:cNvPr>
              <p:cNvSpPr/>
              <p:nvPr/>
            </p:nvSpPr>
            <p:spPr>
              <a:xfrm flipH="1" flipV="1">
                <a:off x="3882397" y="546029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grpSp>
        <p:nvGrpSpPr>
          <p:cNvPr id="83" name="Group 82">
            <a:extLst>
              <a:ext uri="{FF2B5EF4-FFF2-40B4-BE49-F238E27FC236}">
                <a16:creationId xmlns:a16="http://schemas.microsoft.com/office/drawing/2014/main" id="{CF1D75AB-8808-D390-E6A8-528BBD705E5F}"/>
              </a:ext>
            </a:extLst>
          </p:cNvPr>
          <p:cNvGrpSpPr/>
          <p:nvPr/>
        </p:nvGrpSpPr>
        <p:grpSpPr>
          <a:xfrm>
            <a:off x="9917489" y="1747836"/>
            <a:ext cx="2172998" cy="2048850"/>
            <a:chOff x="9907964" y="1509711"/>
            <a:chExt cx="2172998" cy="2048850"/>
          </a:xfrm>
        </p:grpSpPr>
        <p:sp>
          <p:nvSpPr>
            <p:cNvPr id="82" name="TextBox 81">
              <a:extLst>
                <a:ext uri="{FF2B5EF4-FFF2-40B4-BE49-F238E27FC236}">
                  <a16:creationId xmlns:a16="http://schemas.microsoft.com/office/drawing/2014/main" id="{6D258DB0-639B-B36E-18F7-F96E7C62823B}"/>
                </a:ext>
              </a:extLst>
            </p:cNvPr>
            <p:cNvSpPr txBox="1"/>
            <p:nvPr/>
          </p:nvSpPr>
          <p:spPr>
            <a:xfrm>
              <a:off x="9908381" y="1512093"/>
              <a:ext cx="2138362" cy="187642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grpSp>
          <p:nvGrpSpPr>
            <p:cNvPr id="64" name="Group 63">
              <a:extLst>
                <a:ext uri="{FF2B5EF4-FFF2-40B4-BE49-F238E27FC236}">
                  <a16:creationId xmlns:a16="http://schemas.microsoft.com/office/drawing/2014/main" id="{83C0006B-952C-DCBA-7DFB-D61077EBB2DA}"/>
                </a:ext>
              </a:extLst>
            </p:cNvPr>
            <p:cNvGrpSpPr/>
            <p:nvPr/>
          </p:nvGrpSpPr>
          <p:grpSpPr>
            <a:xfrm>
              <a:off x="9907964" y="1509711"/>
              <a:ext cx="2172998" cy="2048850"/>
              <a:chOff x="5040689" y="3214686"/>
              <a:chExt cx="2172998" cy="2048850"/>
            </a:xfrm>
          </p:grpSpPr>
          <p:grpSp>
            <p:nvGrpSpPr>
              <p:cNvPr id="47" name="Group 46">
                <a:extLst>
                  <a:ext uri="{FF2B5EF4-FFF2-40B4-BE49-F238E27FC236}">
                    <a16:creationId xmlns:a16="http://schemas.microsoft.com/office/drawing/2014/main" id="{D68A5A8B-BD49-25C8-9202-0958DF7F500A}"/>
                  </a:ext>
                </a:extLst>
              </p:cNvPr>
              <p:cNvGrpSpPr/>
              <p:nvPr/>
            </p:nvGrpSpPr>
            <p:grpSpPr>
              <a:xfrm>
                <a:off x="5099096" y="3250426"/>
                <a:ext cx="2114591" cy="1452599"/>
                <a:chOff x="4053665" y="1908421"/>
                <a:chExt cx="2114591" cy="1452599"/>
              </a:xfrm>
            </p:grpSpPr>
            <p:sp>
              <p:nvSpPr>
                <p:cNvPr id="56" name="TextBox 55">
                  <a:extLst>
                    <a:ext uri="{FF2B5EF4-FFF2-40B4-BE49-F238E27FC236}">
                      <a16:creationId xmlns:a16="http://schemas.microsoft.com/office/drawing/2014/main" id="{B9869D32-5140-A65A-2D74-3690127E7EC6}"/>
                    </a:ext>
                  </a:extLst>
                </p:cNvPr>
                <p:cNvSpPr txBox="1"/>
                <p:nvPr/>
              </p:nvSpPr>
              <p:spPr>
                <a:xfrm>
                  <a:off x="4760309" y="1908421"/>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Mean NO2</a:t>
                  </a:r>
                  <a:endParaRPr lang="en-US" sz="800" dirty="0">
                    <a:solidFill>
                      <a:schemeClr val="tx1">
                        <a:lumMod val="75000"/>
                        <a:lumOff val="25000"/>
                      </a:schemeClr>
                    </a:solidFill>
                    <a:cs typeface="Calibri"/>
                  </a:endParaRPr>
                </a:p>
              </p:txBody>
            </p:sp>
            <p:sp>
              <p:nvSpPr>
                <p:cNvPr id="57" name="TextBox 56">
                  <a:extLst>
                    <a:ext uri="{FF2B5EF4-FFF2-40B4-BE49-F238E27FC236}">
                      <a16:creationId xmlns:a16="http://schemas.microsoft.com/office/drawing/2014/main" id="{7E2FD6A4-6B54-EF13-859E-D0F0E70245A3}"/>
                    </a:ext>
                  </a:extLst>
                </p:cNvPr>
                <p:cNvSpPr txBox="1"/>
                <p:nvPr/>
              </p:nvSpPr>
              <p:spPr>
                <a:xfrm>
                  <a:off x="4760308" y="2077980"/>
                  <a:ext cx="1407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Social Vulnerability Index</a:t>
                  </a:r>
                </a:p>
              </p:txBody>
            </p:sp>
            <p:sp>
              <p:nvSpPr>
                <p:cNvPr id="58" name="TextBox 57">
                  <a:extLst>
                    <a:ext uri="{FF2B5EF4-FFF2-40B4-BE49-F238E27FC236}">
                      <a16:creationId xmlns:a16="http://schemas.microsoft.com/office/drawing/2014/main" id="{E3B00E46-03DD-69BD-17FB-F76E7BF604EC}"/>
                    </a:ext>
                  </a:extLst>
                </p:cNvPr>
                <p:cNvSpPr txBox="1"/>
                <p:nvPr/>
              </p:nvSpPr>
              <p:spPr>
                <a:xfrm>
                  <a:off x="4858776" y="3145576"/>
                  <a:ext cx="9525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solidFill>
                        <a:schemeClr val="tx1">
                          <a:lumMod val="75000"/>
                          <a:lumOff val="25000"/>
                        </a:schemeClr>
                      </a:solidFill>
                      <a:latin typeface="Century Gothic"/>
                      <a:cs typeface="Calibri"/>
                    </a:rPr>
                    <a:t>High</a:t>
                  </a:r>
                  <a:endParaRPr lang="en-US" dirty="0">
                    <a:solidFill>
                      <a:schemeClr val="tx1">
                        <a:lumMod val="75000"/>
                        <a:lumOff val="25000"/>
                      </a:schemeClr>
                    </a:solidFill>
                    <a:cs typeface="Calibri"/>
                  </a:endParaRPr>
                </a:p>
              </p:txBody>
            </p:sp>
            <p:sp>
              <p:nvSpPr>
                <p:cNvPr id="59" name="TextBox 58">
                  <a:extLst>
                    <a:ext uri="{FF2B5EF4-FFF2-40B4-BE49-F238E27FC236}">
                      <a16:creationId xmlns:a16="http://schemas.microsoft.com/office/drawing/2014/main" id="{073E1853-1807-864E-D899-E3F0D2288EDD}"/>
                    </a:ext>
                  </a:extLst>
                </p:cNvPr>
                <p:cNvSpPr txBox="1"/>
                <p:nvPr/>
              </p:nvSpPr>
              <p:spPr>
                <a:xfrm>
                  <a:off x="4339758" y="3143386"/>
                  <a:ext cx="49910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Low</a:t>
                  </a:r>
                </a:p>
              </p:txBody>
            </p:sp>
            <p:sp>
              <p:nvSpPr>
                <p:cNvPr id="60" name="TextBox 59">
                  <a:extLst>
                    <a:ext uri="{FF2B5EF4-FFF2-40B4-BE49-F238E27FC236}">
                      <a16:creationId xmlns:a16="http://schemas.microsoft.com/office/drawing/2014/main" id="{F145C1EF-7AEA-67FF-30E9-178D8575B144}"/>
                    </a:ext>
                  </a:extLst>
                </p:cNvPr>
                <p:cNvSpPr txBox="1"/>
                <p:nvPr/>
              </p:nvSpPr>
              <p:spPr>
                <a:xfrm>
                  <a:off x="4053665" y="2936325"/>
                  <a:ext cx="40980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Low</a:t>
                  </a:r>
                </a:p>
              </p:txBody>
            </p:sp>
            <p:sp>
              <p:nvSpPr>
                <p:cNvPr id="61" name="TextBox 60">
                  <a:extLst>
                    <a:ext uri="{FF2B5EF4-FFF2-40B4-BE49-F238E27FC236}">
                      <a16:creationId xmlns:a16="http://schemas.microsoft.com/office/drawing/2014/main" id="{87E6E4E0-68EA-6AE7-7014-9A239C43E89D}"/>
                    </a:ext>
                  </a:extLst>
                </p:cNvPr>
                <p:cNvSpPr txBox="1"/>
                <p:nvPr/>
              </p:nvSpPr>
              <p:spPr>
                <a:xfrm>
                  <a:off x="4053665" y="2428326"/>
                  <a:ext cx="43362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cs typeface="Calibri"/>
                    </a:rPr>
                    <a:t>High</a:t>
                  </a:r>
                </a:p>
              </p:txBody>
            </p:sp>
            <p:pic>
              <p:nvPicPr>
                <p:cNvPr id="62" name="Picture 61" descr="A black triangle with a letter n&#10;&#10;Description automatically generated">
                  <a:extLst>
                    <a:ext uri="{FF2B5EF4-FFF2-40B4-BE49-F238E27FC236}">
                      <a16:creationId xmlns:a16="http://schemas.microsoft.com/office/drawing/2014/main" id="{47249797-89C7-0C06-601A-F64A14BCF8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99" t="84692" r="88790" b="4573"/>
                <a:stretch/>
              </p:blipFill>
              <p:spPr>
                <a:xfrm>
                  <a:off x="5378779" y="2587271"/>
                  <a:ext cx="442449" cy="597794"/>
                </a:xfrm>
                <a:prstGeom prst="rect">
                  <a:avLst/>
                </a:prstGeom>
              </p:spPr>
            </p:pic>
            <p:sp>
              <p:nvSpPr>
                <p:cNvPr id="63" name="TextBox 62">
                  <a:extLst>
                    <a:ext uri="{FF2B5EF4-FFF2-40B4-BE49-F238E27FC236}">
                      <a16:creationId xmlns:a16="http://schemas.microsoft.com/office/drawing/2014/main" id="{89A2AD98-5C3A-1D47-CAEC-C081C16F67D4}"/>
                    </a:ext>
                  </a:extLst>
                </p:cNvPr>
                <p:cNvSpPr txBox="1"/>
                <p:nvPr/>
              </p:nvSpPr>
              <p:spPr>
                <a:xfrm>
                  <a:off x="5467979" y="2408979"/>
                  <a:ext cx="46221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solidFill>
                        <a:schemeClr val="tx1">
                          <a:lumMod val="75000"/>
                          <a:lumOff val="25000"/>
                        </a:schemeClr>
                      </a:solidFill>
                      <a:latin typeface="Century Gothic"/>
                    </a:rPr>
                    <a:t>N</a:t>
                  </a:r>
                  <a:endParaRPr lang="en-US" sz="800" dirty="0">
                    <a:solidFill>
                      <a:schemeClr val="tx1">
                        <a:lumMod val="75000"/>
                        <a:lumOff val="25000"/>
                      </a:schemeClr>
                    </a:solidFill>
                  </a:endParaRPr>
                </a:p>
              </p:txBody>
            </p:sp>
          </p:grpSp>
          <p:sp>
            <p:nvSpPr>
              <p:cNvPr id="48" name="TextBox 47">
                <a:extLst>
                  <a:ext uri="{FF2B5EF4-FFF2-40B4-BE49-F238E27FC236}">
                    <a16:creationId xmlns:a16="http://schemas.microsoft.com/office/drawing/2014/main" id="{D15CC58C-CB59-5ED8-67D5-C260AA6D7B41}"/>
                  </a:ext>
                </a:extLst>
              </p:cNvPr>
              <p:cNvSpPr txBox="1"/>
              <p:nvPr/>
            </p:nvSpPr>
            <p:spPr>
              <a:xfrm>
                <a:off x="5404874" y="4732279"/>
                <a:ext cx="15385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ea typeface="+mn-lt"/>
                    <a:cs typeface="+mn-lt"/>
                  </a:rPr>
                  <a:t>San Joaquin County</a:t>
                </a:r>
                <a:endParaRPr lang="en-US" sz="800" dirty="0">
                  <a:solidFill>
                    <a:schemeClr val="tx1">
                      <a:lumMod val="75000"/>
                      <a:lumOff val="25000"/>
                    </a:schemeClr>
                  </a:solidFill>
                  <a:latin typeface="Century Gothic"/>
                </a:endParaRPr>
              </a:p>
              <a:p>
                <a:pPr algn="l"/>
                <a:endParaRPr lang="en-US" sz="1000" dirty="0">
                  <a:solidFill>
                    <a:schemeClr val="tx1">
                      <a:lumMod val="75000"/>
                      <a:lumOff val="25000"/>
                    </a:schemeClr>
                  </a:solidFill>
                  <a:latin typeface="Century Gothic"/>
                  <a:cs typeface="Calibri"/>
                </a:endParaRPr>
              </a:p>
            </p:txBody>
          </p:sp>
          <p:pic>
            <p:nvPicPr>
              <p:cNvPr id="49" name="Picture 46">
                <a:extLst>
                  <a:ext uri="{FF2B5EF4-FFF2-40B4-BE49-F238E27FC236}">
                    <a16:creationId xmlns:a16="http://schemas.microsoft.com/office/drawing/2014/main" id="{9AAA932C-7DF6-2BFA-8CB5-6DC8EB59B40B}"/>
                  </a:ext>
                </a:extLst>
              </p:cNvPr>
              <p:cNvPicPr>
                <a:picLocks noChangeAspect="1"/>
              </p:cNvPicPr>
              <p:nvPr/>
            </p:nvPicPr>
            <p:blipFill>
              <a:blip r:embed="rId9"/>
              <a:stretch>
                <a:fillRect/>
              </a:stretch>
            </p:blipFill>
            <p:spPr>
              <a:xfrm>
                <a:off x="5126667" y="4737194"/>
                <a:ext cx="314513" cy="187886"/>
              </a:xfrm>
              <a:prstGeom prst="rect">
                <a:avLst/>
              </a:prstGeom>
            </p:spPr>
          </p:pic>
          <p:cxnSp>
            <p:nvCxnSpPr>
              <p:cNvPr id="50" name="Straight Arrow Connector 49">
                <a:extLst>
                  <a:ext uri="{FF2B5EF4-FFF2-40B4-BE49-F238E27FC236}">
                    <a16:creationId xmlns:a16="http://schemas.microsoft.com/office/drawing/2014/main" id="{62EED32A-B011-09A6-42B0-F1A73C36FE2B}"/>
                  </a:ext>
                </a:extLst>
              </p:cNvPr>
              <p:cNvCxnSpPr/>
              <p:nvPr/>
            </p:nvCxnSpPr>
            <p:spPr>
              <a:xfrm flipV="1">
                <a:off x="5136355" y="5014911"/>
                <a:ext cx="283367" cy="2382"/>
              </a:xfrm>
              <a:prstGeom prst="straightConnector1">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6D8F22A-4295-6327-17C7-618C58378024}"/>
                  </a:ext>
                </a:extLst>
              </p:cNvPr>
              <p:cNvSpPr txBox="1"/>
              <p:nvPr/>
            </p:nvSpPr>
            <p:spPr>
              <a:xfrm>
                <a:off x="5388205" y="4894204"/>
                <a:ext cx="15385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ea typeface="+mn-lt"/>
                    <a:cs typeface="+mn-lt"/>
                  </a:rPr>
                  <a:t>Major Roads</a:t>
                </a:r>
                <a:endParaRPr lang="en-US" sz="800" dirty="0">
                  <a:solidFill>
                    <a:schemeClr val="tx1">
                      <a:lumMod val="75000"/>
                      <a:lumOff val="25000"/>
                    </a:schemeClr>
                  </a:solidFill>
                  <a:cs typeface="Calibri"/>
                </a:endParaRPr>
              </a:p>
              <a:p>
                <a:pPr algn="l"/>
                <a:endParaRPr lang="en-US" sz="1000" dirty="0">
                  <a:solidFill>
                    <a:schemeClr val="tx1">
                      <a:lumMod val="75000"/>
                      <a:lumOff val="25000"/>
                    </a:schemeClr>
                  </a:solidFill>
                  <a:latin typeface="Century Gothic"/>
                  <a:cs typeface="Calibri"/>
                </a:endParaRPr>
              </a:p>
            </p:txBody>
          </p:sp>
          <p:pic>
            <p:nvPicPr>
              <p:cNvPr id="52" name="Picture 8" descr="A map of the united states&#10;&#10;Description automatically generated">
                <a:extLst>
                  <a:ext uri="{FF2B5EF4-FFF2-40B4-BE49-F238E27FC236}">
                    <a16:creationId xmlns:a16="http://schemas.microsoft.com/office/drawing/2014/main" id="{8473920E-F4D4-7020-283E-25B2D98A61E1}"/>
                  </a:ext>
                </a:extLst>
              </p:cNvPr>
              <p:cNvPicPr>
                <a:picLocks noChangeAspect="1"/>
              </p:cNvPicPr>
              <p:nvPr/>
            </p:nvPicPr>
            <p:blipFill rotWithShape="1">
              <a:blip r:embed="rId6"/>
              <a:srcRect l="54403" t="79796" r="37500" b="18506"/>
              <a:stretch/>
            </p:blipFill>
            <p:spPr>
              <a:xfrm>
                <a:off x="5040689" y="3232475"/>
                <a:ext cx="778214" cy="232690"/>
              </a:xfrm>
              <a:prstGeom prst="rect">
                <a:avLst/>
              </a:prstGeom>
            </p:spPr>
          </p:pic>
          <p:pic>
            <p:nvPicPr>
              <p:cNvPr id="53" name="Picture 52" descr="A map of the united states&#10;&#10;Description automatically generated">
                <a:extLst>
                  <a:ext uri="{FF2B5EF4-FFF2-40B4-BE49-F238E27FC236}">
                    <a16:creationId xmlns:a16="http://schemas.microsoft.com/office/drawing/2014/main" id="{E3A6095A-1A52-7555-94E9-E2617A552785}"/>
                  </a:ext>
                </a:extLst>
              </p:cNvPr>
              <p:cNvPicPr>
                <a:picLocks noChangeAspect="1"/>
              </p:cNvPicPr>
              <p:nvPr/>
            </p:nvPicPr>
            <p:blipFill rotWithShape="1">
              <a:blip r:embed="rId6"/>
              <a:srcRect l="54446" t="82642" r="37849" b="15688"/>
              <a:stretch/>
            </p:blipFill>
            <p:spPr>
              <a:xfrm>
                <a:off x="5062461" y="3412805"/>
                <a:ext cx="728124" cy="224275"/>
              </a:xfrm>
              <a:prstGeom prst="rect">
                <a:avLst/>
              </a:prstGeom>
            </p:spPr>
          </p:pic>
          <p:pic>
            <p:nvPicPr>
              <p:cNvPr id="54" name="Picture 34" descr="A map of the united states&#10;&#10;Description automatically generated">
                <a:extLst>
                  <a:ext uri="{FF2B5EF4-FFF2-40B4-BE49-F238E27FC236}">
                    <a16:creationId xmlns:a16="http://schemas.microsoft.com/office/drawing/2014/main" id="{7B98C414-0869-C064-BD98-A4FF3E5E1D65}"/>
                  </a:ext>
                </a:extLst>
              </p:cNvPr>
              <p:cNvPicPr>
                <a:picLocks noChangeAspect="1"/>
              </p:cNvPicPr>
              <p:nvPr/>
            </p:nvPicPr>
            <p:blipFill rotWithShape="1">
              <a:blip r:embed="rId6"/>
              <a:srcRect l="58244" t="85880" r="31478" b="6625"/>
              <a:stretch/>
            </p:blipFill>
            <p:spPr>
              <a:xfrm>
                <a:off x="5406739" y="3734117"/>
                <a:ext cx="834924" cy="789841"/>
              </a:xfrm>
              <a:prstGeom prst="rect">
                <a:avLst/>
              </a:prstGeom>
            </p:spPr>
          </p:pic>
          <p:sp>
            <p:nvSpPr>
              <p:cNvPr id="55" name="Rectangle 54">
                <a:extLst>
                  <a:ext uri="{FF2B5EF4-FFF2-40B4-BE49-F238E27FC236}">
                    <a16:creationId xmlns:a16="http://schemas.microsoft.com/office/drawing/2014/main" id="{819E12F7-AD5E-E9D3-33AA-E426C5A5A6CA}"/>
                  </a:ext>
                </a:extLst>
              </p:cNvPr>
              <p:cNvSpPr/>
              <p:nvPr/>
            </p:nvSpPr>
            <p:spPr>
              <a:xfrm>
                <a:off x="5042297" y="3214686"/>
                <a:ext cx="2113359" cy="189309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85" name="TextBox 84">
            <a:extLst>
              <a:ext uri="{FF2B5EF4-FFF2-40B4-BE49-F238E27FC236}">
                <a16:creationId xmlns:a16="http://schemas.microsoft.com/office/drawing/2014/main" id="{5A0C26EE-F9FC-3241-F53F-DCEAD6A082FA}"/>
              </a:ext>
            </a:extLst>
          </p:cNvPr>
          <p:cNvSpPr txBox="1"/>
          <p:nvPr/>
        </p:nvSpPr>
        <p:spPr>
          <a:xfrm>
            <a:off x="285191" y="180415"/>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Bivariate </a:t>
            </a:r>
            <a:r>
              <a:rPr lang="en-US" sz="4000" b="1" i="0" dirty="0">
                <a:solidFill>
                  <a:srgbClr val="895999"/>
                </a:solidFill>
                <a:effectLst/>
                <a:latin typeface="Century Gothic" panose="020B0502020202020204" pitchFamily="34" charset="0"/>
              </a:rPr>
              <a:t>NO</a:t>
            </a:r>
            <a:r>
              <a:rPr lang="en-US" sz="4000" b="1" i="0" baseline="-25000" dirty="0">
                <a:solidFill>
                  <a:srgbClr val="895999"/>
                </a:solidFill>
                <a:effectLst/>
                <a:latin typeface="Century Gothic" panose="020B0502020202020204" pitchFamily="34" charset="0"/>
              </a:rPr>
              <a:t>2</a:t>
            </a:r>
            <a:endParaRPr lang="en-US" sz="4000" b="1" dirty="0">
              <a:solidFill>
                <a:srgbClr val="895999"/>
              </a:solidFill>
              <a:latin typeface="Century Gothic" panose="020B0502020202020204" pitchFamily="34" charset="0"/>
            </a:endParaRPr>
          </a:p>
        </p:txBody>
      </p:sp>
    </p:spTree>
    <p:extLst>
      <p:ext uri="{BB962C8B-B14F-4D97-AF65-F5344CB8AC3E}">
        <p14:creationId xmlns:p14="http://schemas.microsoft.com/office/powerpoint/2010/main" val="4092475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5E11F-BCD3-FE9B-26C0-D39B71C576BF}"/>
              </a:ext>
            </a:extLst>
          </p:cNvPr>
          <p:cNvSpPr txBox="1"/>
          <p:nvPr/>
        </p:nvSpPr>
        <p:spPr>
          <a:xfrm>
            <a:off x="274319" y="165854"/>
            <a:ext cx="11917681" cy="707886"/>
          </a:xfrm>
          <a:prstGeom prst="rect">
            <a:avLst/>
          </a:prstGeom>
          <a:noFill/>
        </p:spPr>
        <p:txBody>
          <a:bodyPr wrap="square" lIns="91440" tIns="45720" rIns="91440" bIns="45720" anchor="t">
            <a:spAutoFit/>
          </a:bodyPr>
          <a:lstStyle/>
          <a:p>
            <a:r>
              <a:rPr lang="en-US" b="1" i="0" dirty="0">
                <a:solidFill>
                  <a:srgbClr val="000000"/>
                </a:solidFill>
                <a:effectLst/>
                <a:latin typeface="Times"/>
              </a:rPr>
              <a:t> </a:t>
            </a:r>
            <a:r>
              <a:rPr lang="en-US" sz="4000" b="1" dirty="0">
                <a:solidFill>
                  <a:srgbClr val="88419D"/>
                </a:solidFill>
                <a:latin typeface="Century Gothic"/>
              </a:rPr>
              <a:t>Results </a:t>
            </a:r>
            <a:r>
              <a:rPr lang="en-US" sz="4000" b="1" i="0" dirty="0">
                <a:solidFill>
                  <a:srgbClr val="88419D"/>
                </a:solidFill>
                <a:effectLst/>
                <a:latin typeface="Century Gothic"/>
              </a:rPr>
              <a:t>– Active Fire vs. Aerosol Optical Depth </a:t>
            </a:r>
            <a:endParaRPr lang="en-US" sz="4000" b="1" dirty="0">
              <a:solidFill>
                <a:srgbClr val="88419D"/>
              </a:solidFill>
              <a:latin typeface="Century Gothic" panose="020B0502020202020204" pitchFamily="34" charset="0"/>
            </a:endParaRPr>
          </a:p>
        </p:txBody>
      </p:sp>
      <p:pic>
        <p:nvPicPr>
          <p:cNvPr id="15" name="Picture 14">
            <a:extLst>
              <a:ext uri="{FF2B5EF4-FFF2-40B4-BE49-F238E27FC236}">
                <a16:creationId xmlns:a16="http://schemas.microsoft.com/office/drawing/2014/main" id="{70054E14-58DC-4333-2ED4-30C72F0192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24685" y="873740"/>
            <a:ext cx="6032311" cy="5656462"/>
          </a:xfrm>
          <a:prstGeom prst="rect">
            <a:avLst/>
          </a:prstGeom>
        </p:spPr>
      </p:pic>
      <p:grpSp>
        <p:nvGrpSpPr>
          <p:cNvPr id="24" name="Group 23">
            <a:extLst>
              <a:ext uri="{FF2B5EF4-FFF2-40B4-BE49-F238E27FC236}">
                <a16:creationId xmlns:a16="http://schemas.microsoft.com/office/drawing/2014/main" id="{9C582631-C5D4-F228-FCFC-722EF75C01F8}"/>
              </a:ext>
            </a:extLst>
          </p:cNvPr>
          <p:cNvGrpSpPr/>
          <p:nvPr/>
        </p:nvGrpSpPr>
        <p:grpSpPr>
          <a:xfrm>
            <a:off x="3184793" y="5668721"/>
            <a:ext cx="1718738" cy="285810"/>
            <a:chOff x="2652887" y="4873390"/>
            <a:chExt cx="1718738" cy="285810"/>
          </a:xfrm>
        </p:grpSpPr>
        <p:pic>
          <p:nvPicPr>
            <p:cNvPr id="16" name="Picture 15">
              <a:extLst>
                <a:ext uri="{FF2B5EF4-FFF2-40B4-BE49-F238E27FC236}">
                  <a16:creationId xmlns:a16="http://schemas.microsoft.com/office/drawing/2014/main" id="{27CF5A72-0B95-DE0A-5A4D-0402DED0F01E}"/>
                </a:ext>
              </a:extLst>
            </p:cNvPr>
            <p:cNvPicPr>
              <a:picLocks noChangeAspect="1"/>
            </p:cNvPicPr>
            <p:nvPr/>
          </p:nvPicPr>
          <p:blipFill rotWithShape="1">
            <a:blip r:embed="rId4">
              <a:extLst>
                <a:ext uri="{28A0092B-C50C-407E-A947-70E740481C1C}">
                  <a14:useLocalDpi xmlns:a14="http://schemas.microsoft.com/office/drawing/2010/main" val="0"/>
                </a:ext>
              </a:extLst>
            </a:blip>
            <a:srcRect l="3764" t="92759" r="84950" b="5869"/>
            <a:stretch/>
          </p:blipFill>
          <p:spPr>
            <a:xfrm>
              <a:off x="2746903" y="5024045"/>
              <a:ext cx="1184470" cy="86215"/>
            </a:xfrm>
            <a:prstGeom prst="rect">
              <a:avLst/>
            </a:prstGeom>
          </p:spPr>
        </p:pic>
        <p:sp>
          <p:nvSpPr>
            <p:cNvPr id="17" name="TextBox 16">
              <a:extLst>
                <a:ext uri="{FF2B5EF4-FFF2-40B4-BE49-F238E27FC236}">
                  <a16:creationId xmlns:a16="http://schemas.microsoft.com/office/drawing/2014/main" id="{AF974490-FF08-D490-90A5-DC6FBF2DF944}"/>
                </a:ext>
              </a:extLst>
            </p:cNvPr>
            <p:cNvSpPr txBox="1"/>
            <p:nvPr/>
          </p:nvSpPr>
          <p:spPr>
            <a:xfrm>
              <a:off x="2652887" y="4873390"/>
              <a:ext cx="332098" cy="184666"/>
            </a:xfrm>
            <a:prstGeom prst="rect">
              <a:avLst/>
            </a:prstGeom>
            <a:noFill/>
          </p:spPr>
          <p:txBody>
            <a:bodyPr wrap="square" rtlCol="0">
              <a:spAutoFit/>
            </a:bodyPr>
            <a:lstStyle/>
            <a:p>
              <a:r>
                <a:rPr lang="en-US" sz="600" dirty="0"/>
                <a:t>0</a:t>
              </a:r>
            </a:p>
          </p:txBody>
        </p:sp>
        <p:sp>
          <p:nvSpPr>
            <p:cNvPr id="18" name="TextBox 17">
              <a:extLst>
                <a:ext uri="{FF2B5EF4-FFF2-40B4-BE49-F238E27FC236}">
                  <a16:creationId xmlns:a16="http://schemas.microsoft.com/office/drawing/2014/main" id="{9C5148A5-AB1C-9C45-0052-7AF6C1273D7E}"/>
                </a:ext>
              </a:extLst>
            </p:cNvPr>
            <p:cNvSpPr txBox="1"/>
            <p:nvPr/>
          </p:nvSpPr>
          <p:spPr>
            <a:xfrm>
              <a:off x="2777989" y="4873390"/>
              <a:ext cx="332098" cy="184666"/>
            </a:xfrm>
            <a:prstGeom prst="rect">
              <a:avLst/>
            </a:prstGeom>
            <a:noFill/>
          </p:spPr>
          <p:txBody>
            <a:bodyPr wrap="square" rtlCol="0">
              <a:spAutoFit/>
            </a:bodyPr>
            <a:lstStyle/>
            <a:p>
              <a:r>
                <a:rPr lang="en-US" sz="600" dirty="0"/>
                <a:t>8.75</a:t>
              </a:r>
            </a:p>
          </p:txBody>
        </p:sp>
        <p:sp>
          <p:nvSpPr>
            <p:cNvPr id="19" name="TextBox 18">
              <a:extLst>
                <a:ext uri="{FF2B5EF4-FFF2-40B4-BE49-F238E27FC236}">
                  <a16:creationId xmlns:a16="http://schemas.microsoft.com/office/drawing/2014/main" id="{AC6F59B3-D2E1-8235-4CF8-8F04DD71971E}"/>
                </a:ext>
              </a:extLst>
            </p:cNvPr>
            <p:cNvSpPr txBox="1"/>
            <p:nvPr/>
          </p:nvSpPr>
          <p:spPr>
            <a:xfrm>
              <a:off x="2941518" y="4873441"/>
              <a:ext cx="332098" cy="184666"/>
            </a:xfrm>
            <a:prstGeom prst="rect">
              <a:avLst/>
            </a:prstGeom>
            <a:noFill/>
          </p:spPr>
          <p:txBody>
            <a:bodyPr wrap="square" rtlCol="0">
              <a:spAutoFit/>
            </a:bodyPr>
            <a:lstStyle/>
            <a:p>
              <a:r>
                <a:rPr lang="en-US" sz="600" dirty="0"/>
                <a:t>17.5</a:t>
              </a:r>
            </a:p>
          </p:txBody>
        </p:sp>
        <p:sp>
          <p:nvSpPr>
            <p:cNvPr id="20" name="TextBox 19">
              <a:extLst>
                <a:ext uri="{FF2B5EF4-FFF2-40B4-BE49-F238E27FC236}">
                  <a16:creationId xmlns:a16="http://schemas.microsoft.com/office/drawing/2014/main" id="{FBDE6E98-66A6-022F-9098-5FFC5F93C3B9}"/>
                </a:ext>
              </a:extLst>
            </p:cNvPr>
            <p:cNvSpPr txBox="1"/>
            <p:nvPr/>
          </p:nvSpPr>
          <p:spPr>
            <a:xfrm>
              <a:off x="3543398" y="4874325"/>
              <a:ext cx="332098" cy="184666"/>
            </a:xfrm>
            <a:prstGeom prst="rect">
              <a:avLst/>
            </a:prstGeom>
            <a:noFill/>
          </p:spPr>
          <p:txBody>
            <a:bodyPr wrap="square" rtlCol="0">
              <a:spAutoFit/>
            </a:bodyPr>
            <a:lstStyle/>
            <a:p>
              <a:r>
                <a:rPr lang="en-US" sz="600" dirty="0"/>
                <a:t>52.5</a:t>
              </a:r>
            </a:p>
          </p:txBody>
        </p:sp>
        <p:sp>
          <p:nvSpPr>
            <p:cNvPr id="21" name="TextBox 20">
              <a:extLst>
                <a:ext uri="{FF2B5EF4-FFF2-40B4-BE49-F238E27FC236}">
                  <a16:creationId xmlns:a16="http://schemas.microsoft.com/office/drawing/2014/main" id="{A0E2D745-4C0B-AE24-1A4E-77DA78848460}"/>
                </a:ext>
              </a:extLst>
            </p:cNvPr>
            <p:cNvSpPr txBox="1"/>
            <p:nvPr/>
          </p:nvSpPr>
          <p:spPr>
            <a:xfrm>
              <a:off x="3808233" y="4873390"/>
              <a:ext cx="332098" cy="184666"/>
            </a:xfrm>
            <a:prstGeom prst="rect">
              <a:avLst/>
            </a:prstGeom>
            <a:noFill/>
          </p:spPr>
          <p:txBody>
            <a:bodyPr wrap="square" rtlCol="0">
              <a:spAutoFit/>
            </a:bodyPr>
            <a:lstStyle/>
            <a:p>
              <a:r>
                <a:rPr lang="en-US" sz="600" dirty="0"/>
                <a:t>70</a:t>
              </a:r>
            </a:p>
          </p:txBody>
        </p:sp>
        <p:sp>
          <p:nvSpPr>
            <p:cNvPr id="22" name="TextBox 21">
              <a:extLst>
                <a:ext uri="{FF2B5EF4-FFF2-40B4-BE49-F238E27FC236}">
                  <a16:creationId xmlns:a16="http://schemas.microsoft.com/office/drawing/2014/main" id="{7D35A79D-EEA3-31E5-1192-F75C53741D0C}"/>
                </a:ext>
              </a:extLst>
            </p:cNvPr>
            <p:cNvSpPr txBox="1"/>
            <p:nvPr/>
          </p:nvSpPr>
          <p:spPr>
            <a:xfrm>
              <a:off x="3260971" y="4873390"/>
              <a:ext cx="332098" cy="184666"/>
            </a:xfrm>
            <a:prstGeom prst="rect">
              <a:avLst/>
            </a:prstGeom>
            <a:noFill/>
          </p:spPr>
          <p:txBody>
            <a:bodyPr wrap="square" rtlCol="0">
              <a:spAutoFit/>
            </a:bodyPr>
            <a:lstStyle/>
            <a:p>
              <a:r>
                <a:rPr lang="en-US" sz="600" dirty="0"/>
                <a:t>35</a:t>
              </a:r>
            </a:p>
          </p:txBody>
        </p:sp>
        <p:sp>
          <p:nvSpPr>
            <p:cNvPr id="23" name="TextBox 22">
              <a:extLst>
                <a:ext uri="{FF2B5EF4-FFF2-40B4-BE49-F238E27FC236}">
                  <a16:creationId xmlns:a16="http://schemas.microsoft.com/office/drawing/2014/main" id="{B02F6C39-02A1-CE45-4C4D-F529EE674D9D}"/>
                </a:ext>
              </a:extLst>
            </p:cNvPr>
            <p:cNvSpPr txBox="1"/>
            <p:nvPr/>
          </p:nvSpPr>
          <p:spPr>
            <a:xfrm>
              <a:off x="3861261" y="4974534"/>
              <a:ext cx="510364" cy="184666"/>
            </a:xfrm>
            <a:prstGeom prst="rect">
              <a:avLst/>
            </a:prstGeom>
            <a:noFill/>
          </p:spPr>
          <p:txBody>
            <a:bodyPr wrap="square" rtlCol="0">
              <a:spAutoFit/>
            </a:bodyPr>
            <a:lstStyle/>
            <a:p>
              <a:r>
                <a:rPr lang="en-US" sz="600" dirty="0"/>
                <a:t>Miles</a:t>
              </a:r>
            </a:p>
          </p:txBody>
        </p:sp>
      </p:grpSp>
      <p:sp>
        <p:nvSpPr>
          <p:cNvPr id="2" name="Rectangle 1">
            <a:extLst>
              <a:ext uri="{FF2B5EF4-FFF2-40B4-BE49-F238E27FC236}">
                <a16:creationId xmlns:a16="http://schemas.microsoft.com/office/drawing/2014/main" id="{AF4A99EB-4321-D767-0839-6A404C04E127}"/>
              </a:ext>
            </a:extLst>
          </p:cNvPr>
          <p:cNvSpPr/>
          <p:nvPr/>
        </p:nvSpPr>
        <p:spPr>
          <a:xfrm>
            <a:off x="6729667" y="933703"/>
            <a:ext cx="1943436" cy="12958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DB50BBF-33F0-65F8-63DD-8C36F47448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425" t="-1333" r="-487" b="21333"/>
          <a:stretch/>
        </p:blipFill>
        <p:spPr>
          <a:xfrm>
            <a:off x="7086600" y="1469927"/>
            <a:ext cx="616603" cy="570902"/>
          </a:xfrm>
          <a:prstGeom prst="rect">
            <a:avLst/>
          </a:prstGeom>
        </p:spPr>
      </p:pic>
      <p:pic>
        <p:nvPicPr>
          <p:cNvPr id="12" name="Picture 11">
            <a:extLst>
              <a:ext uri="{FF2B5EF4-FFF2-40B4-BE49-F238E27FC236}">
                <a16:creationId xmlns:a16="http://schemas.microsoft.com/office/drawing/2014/main" id="{D6AC29CB-18FE-CB1D-3AB2-1239584B8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0042" y="1110374"/>
            <a:ext cx="644892" cy="400228"/>
          </a:xfrm>
          <a:prstGeom prst="rect">
            <a:avLst/>
          </a:prstGeom>
        </p:spPr>
      </p:pic>
      <p:sp>
        <p:nvSpPr>
          <p:cNvPr id="13" name="Text Box 3">
            <a:extLst>
              <a:ext uri="{FF2B5EF4-FFF2-40B4-BE49-F238E27FC236}">
                <a16:creationId xmlns:a16="http://schemas.microsoft.com/office/drawing/2014/main" id="{96DD90C0-E0F1-BDEF-E19D-7F822FF2318D}"/>
              </a:ext>
            </a:extLst>
          </p:cNvPr>
          <p:cNvSpPr txBox="1"/>
          <p:nvPr/>
        </p:nvSpPr>
        <p:spPr>
          <a:xfrm>
            <a:off x="6687755" y="929637"/>
            <a:ext cx="1801014" cy="29155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effectLst/>
                <a:latin typeface="Century Gothic"/>
                <a:ea typeface="Calibri" panose="020F0502020204030204" pitchFamily="34" charset="0"/>
                <a:cs typeface="Times New Roman"/>
              </a:rPr>
              <a:t>AOD v. Active Fire 2021</a:t>
            </a:r>
            <a:endParaRPr lang="en-US" sz="1100" dirty="0">
              <a:solidFill>
                <a:schemeClr val="tx1">
                  <a:lumMod val="75000"/>
                  <a:lumOff val="25000"/>
                </a:schemeClr>
              </a:solidFill>
              <a:effectLst/>
              <a:latin typeface="Century Gothic"/>
              <a:ea typeface="Calibri" panose="020F0502020204030204" pitchFamily="34" charset="0"/>
              <a:cs typeface="Times New Roman"/>
            </a:endParaRPr>
          </a:p>
        </p:txBody>
      </p:sp>
      <p:sp>
        <p:nvSpPr>
          <p:cNvPr id="25" name="Text Box 3">
            <a:extLst>
              <a:ext uri="{FF2B5EF4-FFF2-40B4-BE49-F238E27FC236}">
                <a16:creationId xmlns:a16="http://schemas.microsoft.com/office/drawing/2014/main" id="{07D039EB-FEC9-BA59-54AA-9C189CD7232F}"/>
              </a:ext>
            </a:extLst>
          </p:cNvPr>
          <p:cNvSpPr txBox="1"/>
          <p:nvPr/>
        </p:nvSpPr>
        <p:spPr>
          <a:xfrm>
            <a:off x="7328076" y="1100795"/>
            <a:ext cx="1376898" cy="28866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effectLst/>
                <a:latin typeface="Century Gothic"/>
                <a:ea typeface="Calibri" panose="020F0502020204030204" pitchFamily="34" charset="0"/>
                <a:cs typeface="Times New Roman"/>
              </a:rPr>
              <a:t>95% tile AOD</a:t>
            </a:r>
            <a:endParaRPr lang="en-US" sz="1100" dirty="0">
              <a:solidFill>
                <a:schemeClr val="tx1">
                  <a:lumMod val="75000"/>
                  <a:lumOff val="25000"/>
                </a:schemeClr>
              </a:solidFill>
              <a:effectLst/>
              <a:latin typeface="Century Gothic"/>
              <a:ea typeface="Calibri" panose="020F0502020204030204" pitchFamily="34" charset="0"/>
              <a:cs typeface="Times New Roman"/>
            </a:endParaRPr>
          </a:p>
        </p:txBody>
      </p:sp>
      <p:sp>
        <p:nvSpPr>
          <p:cNvPr id="26" name="Text Box 3">
            <a:extLst>
              <a:ext uri="{FF2B5EF4-FFF2-40B4-BE49-F238E27FC236}">
                <a16:creationId xmlns:a16="http://schemas.microsoft.com/office/drawing/2014/main" id="{88253459-4160-E347-8528-C4E7C0C5351A}"/>
              </a:ext>
            </a:extLst>
          </p:cNvPr>
          <p:cNvSpPr txBox="1"/>
          <p:nvPr/>
        </p:nvSpPr>
        <p:spPr>
          <a:xfrm>
            <a:off x="7325691" y="1282167"/>
            <a:ext cx="1376898" cy="28866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effectLst/>
                <a:latin typeface="Century Gothic"/>
                <a:ea typeface="Calibri" panose="020F0502020204030204" pitchFamily="34" charset="0"/>
                <a:cs typeface="Times New Roman"/>
              </a:rPr>
              <a:t>Active Fires</a:t>
            </a:r>
            <a:endParaRPr lang="en-US" sz="1100" dirty="0">
              <a:solidFill>
                <a:schemeClr val="tx1">
                  <a:lumMod val="75000"/>
                  <a:lumOff val="25000"/>
                </a:schemeClr>
              </a:solidFill>
              <a:effectLst/>
              <a:latin typeface="Century Gothic"/>
              <a:ea typeface="Calibri" panose="020F0502020204030204" pitchFamily="34" charset="0"/>
              <a:cs typeface="Times New Roman"/>
            </a:endParaRPr>
          </a:p>
        </p:txBody>
      </p:sp>
      <p:pic>
        <p:nvPicPr>
          <p:cNvPr id="4" name="Picture 3" descr="A black triangle with a letter n&#10;&#10;Description automatically generated">
            <a:extLst>
              <a:ext uri="{FF2B5EF4-FFF2-40B4-BE49-F238E27FC236}">
                <a16:creationId xmlns:a16="http://schemas.microsoft.com/office/drawing/2014/main" id="{288B4CCC-5851-490A-3B19-DB9647479F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99" t="84692" r="88790" b="4573"/>
          <a:stretch/>
        </p:blipFill>
        <p:spPr>
          <a:xfrm>
            <a:off x="8151280" y="1379552"/>
            <a:ext cx="442449" cy="597794"/>
          </a:xfrm>
          <a:prstGeom prst="rect">
            <a:avLst/>
          </a:prstGeom>
        </p:spPr>
      </p:pic>
      <p:sp>
        <p:nvSpPr>
          <p:cNvPr id="6" name="TextBox 2">
            <a:extLst>
              <a:ext uri="{FF2B5EF4-FFF2-40B4-BE49-F238E27FC236}">
                <a16:creationId xmlns:a16="http://schemas.microsoft.com/office/drawing/2014/main" id="{A2162176-061A-59CA-E87D-B3706B5F5634}"/>
              </a:ext>
            </a:extLst>
          </p:cNvPr>
          <p:cNvSpPr txBox="1"/>
          <p:nvPr/>
        </p:nvSpPr>
        <p:spPr>
          <a:xfrm>
            <a:off x="8228574" y="1201260"/>
            <a:ext cx="462213"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sp>
        <p:nvSpPr>
          <p:cNvPr id="7" name="Text Box 3">
            <a:extLst>
              <a:ext uri="{FF2B5EF4-FFF2-40B4-BE49-F238E27FC236}">
                <a16:creationId xmlns:a16="http://schemas.microsoft.com/office/drawing/2014/main" id="{67CF213B-487C-EFE5-AEEC-67C20C2694A1}"/>
              </a:ext>
            </a:extLst>
          </p:cNvPr>
          <p:cNvSpPr txBox="1"/>
          <p:nvPr/>
        </p:nvSpPr>
        <p:spPr>
          <a:xfrm>
            <a:off x="6725855" y="1844037"/>
            <a:ext cx="477039" cy="28202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latin typeface="Century Gothic"/>
                <a:cs typeface="Times New Roman"/>
              </a:rPr>
              <a:t>Low</a:t>
            </a:r>
            <a:endParaRPr lang="en-US" dirty="0"/>
          </a:p>
        </p:txBody>
      </p:sp>
      <p:sp>
        <p:nvSpPr>
          <p:cNvPr id="8" name="Text Box 3">
            <a:extLst>
              <a:ext uri="{FF2B5EF4-FFF2-40B4-BE49-F238E27FC236}">
                <a16:creationId xmlns:a16="http://schemas.microsoft.com/office/drawing/2014/main" id="{93FBF2BE-66C3-451D-50D5-EF210DBB5C4A}"/>
              </a:ext>
            </a:extLst>
          </p:cNvPr>
          <p:cNvSpPr txBox="1"/>
          <p:nvPr/>
        </p:nvSpPr>
        <p:spPr>
          <a:xfrm>
            <a:off x="6725855" y="1510662"/>
            <a:ext cx="477039" cy="28202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latin typeface="Century Gothic"/>
                <a:cs typeface="Times New Roman"/>
              </a:rPr>
              <a:t>High</a:t>
            </a:r>
            <a:endParaRPr lang="en-US" dirty="0">
              <a:solidFill>
                <a:schemeClr val="tx1">
                  <a:lumMod val="75000"/>
                  <a:lumOff val="25000"/>
                </a:schemeClr>
              </a:solidFill>
              <a:latin typeface="Calibri" panose="020F0502020204030204"/>
              <a:cs typeface="Calibri" panose="020F0502020204030204"/>
            </a:endParaRPr>
          </a:p>
          <a:p>
            <a:pPr>
              <a:lnSpc>
                <a:spcPct val="107000"/>
              </a:lnSpc>
              <a:spcAft>
                <a:spcPts val="800"/>
              </a:spcAft>
            </a:pPr>
            <a:endParaRPr lang="en-US" sz="900" dirty="0">
              <a:solidFill>
                <a:schemeClr val="tx1">
                  <a:lumMod val="75000"/>
                  <a:lumOff val="25000"/>
                </a:schemeClr>
              </a:solidFill>
              <a:latin typeface="Century Gothic"/>
              <a:cs typeface="Times New Roman"/>
            </a:endParaRPr>
          </a:p>
        </p:txBody>
      </p:sp>
      <p:sp>
        <p:nvSpPr>
          <p:cNvPr id="9" name="Text Box 3">
            <a:extLst>
              <a:ext uri="{FF2B5EF4-FFF2-40B4-BE49-F238E27FC236}">
                <a16:creationId xmlns:a16="http://schemas.microsoft.com/office/drawing/2014/main" id="{D893DE0D-8098-C26C-AB2C-BC92DD326F45}"/>
              </a:ext>
            </a:extLst>
          </p:cNvPr>
          <p:cNvSpPr txBox="1"/>
          <p:nvPr/>
        </p:nvSpPr>
        <p:spPr>
          <a:xfrm>
            <a:off x="7354505" y="2044062"/>
            <a:ext cx="467514" cy="28202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latin typeface="Century Gothic"/>
                <a:cs typeface="Times New Roman"/>
              </a:rPr>
              <a:t>High</a:t>
            </a:r>
            <a:endParaRPr lang="en-US" dirty="0"/>
          </a:p>
        </p:txBody>
      </p:sp>
      <p:sp>
        <p:nvSpPr>
          <p:cNvPr id="10" name="Text Box 3">
            <a:extLst>
              <a:ext uri="{FF2B5EF4-FFF2-40B4-BE49-F238E27FC236}">
                <a16:creationId xmlns:a16="http://schemas.microsoft.com/office/drawing/2014/main" id="{5875C6CC-F8AF-7CC3-182B-8EEF62926B49}"/>
              </a:ext>
            </a:extLst>
          </p:cNvPr>
          <p:cNvSpPr txBox="1"/>
          <p:nvPr/>
        </p:nvSpPr>
        <p:spPr>
          <a:xfrm>
            <a:off x="6963980" y="2044062"/>
            <a:ext cx="467514" cy="28202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latin typeface="Century Gothic"/>
                <a:cs typeface="Times New Roman"/>
              </a:rPr>
              <a:t>Low</a:t>
            </a:r>
          </a:p>
        </p:txBody>
      </p:sp>
    </p:spTree>
    <p:extLst>
      <p:ext uri="{BB962C8B-B14F-4D97-AF65-F5344CB8AC3E}">
        <p14:creationId xmlns:p14="http://schemas.microsoft.com/office/powerpoint/2010/main" val="3035023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56169" y="211554"/>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t>
            </a:r>
            <a:r>
              <a:rPr lang="en-US" sz="4000" b="1" dirty="0">
                <a:solidFill>
                  <a:srgbClr val="895999"/>
                </a:solidFill>
                <a:latin typeface="Century Gothic"/>
                <a:cs typeface="Calibri"/>
              </a:rPr>
              <a:t>NO</a:t>
            </a:r>
            <a:r>
              <a:rPr lang="en-US" sz="4000" b="1" baseline="-25000" dirty="0">
                <a:solidFill>
                  <a:srgbClr val="895999"/>
                </a:solidFill>
                <a:latin typeface="Century Gothic"/>
                <a:cs typeface="Calibri"/>
              </a:rPr>
              <a:t>2</a:t>
            </a:r>
            <a:r>
              <a:rPr lang="en-US" sz="4000" b="1" dirty="0">
                <a:solidFill>
                  <a:srgbClr val="88419D"/>
                </a:solidFill>
                <a:latin typeface="Century Gothic"/>
              </a:rPr>
              <a:t> &amp; AOD Time Series</a:t>
            </a:r>
            <a:endParaRPr lang="en-US" sz="4000" dirty="0">
              <a:solidFill>
                <a:srgbClr val="88419D"/>
              </a:solidFill>
              <a:latin typeface="Century Gothic"/>
            </a:endParaRPr>
          </a:p>
        </p:txBody>
      </p:sp>
      <p:pic>
        <p:nvPicPr>
          <p:cNvPr id="5" name="Picture 5" descr="A comparison of a graph&#10;&#10;Description automatically generated">
            <a:extLst>
              <a:ext uri="{FF2B5EF4-FFF2-40B4-BE49-F238E27FC236}">
                <a16:creationId xmlns:a16="http://schemas.microsoft.com/office/drawing/2014/main" id="{DD85B6CF-AE3A-974D-C337-F218521189FA}"/>
              </a:ext>
            </a:extLst>
          </p:cNvPr>
          <p:cNvPicPr>
            <a:picLocks noChangeAspect="1"/>
          </p:cNvPicPr>
          <p:nvPr/>
        </p:nvPicPr>
        <p:blipFill rotWithShape="1">
          <a:blip r:embed="rId3"/>
          <a:srcRect l="8576" t="10873" r="51290" b="22430"/>
          <a:stretch/>
        </p:blipFill>
        <p:spPr>
          <a:xfrm>
            <a:off x="1195778" y="1935856"/>
            <a:ext cx="4593453" cy="3043868"/>
          </a:xfrm>
          <a:prstGeom prst="rect">
            <a:avLst/>
          </a:prstGeom>
        </p:spPr>
      </p:pic>
      <p:grpSp>
        <p:nvGrpSpPr>
          <p:cNvPr id="19" name="Group 18">
            <a:extLst>
              <a:ext uri="{FF2B5EF4-FFF2-40B4-BE49-F238E27FC236}">
                <a16:creationId xmlns:a16="http://schemas.microsoft.com/office/drawing/2014/main" id="{F870CC80-CCAF-3172-CA39-A3F006E68DEB}"/>
              </a:ext>
            </a:extLst>
          </p:cNvPr>
          <p:cNvGrpSpPr/>
          <p:nvPr/>
        </p:nvGrpSpPr>
        <p:grpSpPr>
          <a:xfrm>
            <a:off x="1200639" y="4916644"/>
            <a:ext cx="7804756" cy="265122"/>
            <a:chOff x="1629895" y="5522818"/>
            <a:chExt cx="7452331" cy="265122"/>
          </a:xfrm>
        </p:grpSpPr>
        <p:sp>
          <p:nvSpPr>
            <p:cNvPr id="7" name="TextBox 6">
              <a:extLst>
                <a:ext uri="{FF2B5EF4-FFF2-40B4-BE49-F238E27FC236}">
                  <a16:creationId xmlns:a16="http://schemas.microsoft.com/office/drawing/2014/main" id="{571F159A-3D5B-B8EC-16D0-006E072DE73C}"/>
                </a:ext>
              </a:extLst>
            </p:cNvPr>
            <p:cNvSpPr txBox="1"/>
            <p:nvPr/>
          </p:nvSpPr>
          <p:spPr>
            <a:xfrm>
              <a:off x="1629895"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Jan</a:t>
              </a:r>
              <a:endParaRPr lang="en-US" dirty="0">
                <a:solidFill>
                  <a:schemeClr val="tx1">
                    <a:lumMod val="75000"/>
                    <a:lumOff val="25000"/>
                  </a:schemeClr>
                </a:solidFill>
              </a:endParaRPr>
            </a:p>
          </p:txBody>
        </p:sp>
        <p:sp>
          <p:nvSpPr>
            <p:cNvPr id="8" name="TextBox 7">
              <a:extLst>
                <a:ext uri="{FF2B5EF4-FFF2-40B4-BE49-F238E27FC236}">
                  <a16:creationId xmlns:a16="http://schemas.microsoft.com/office/drawing/2014/main" id="{8ED2B1E4-8616-1372-05E7-E34D5F127DAE}"/>
                </a:ext>
              </a:extLst>
            </p:cNvPr>
            <p:cNvSpPr txBox="1"/>
            <p:nvPr/>
          </p:nvSpPr>
          <p:spPr>
            <a:xfrm>
              <a:off x="1988483"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Feb</a:t>
              </a:r>
              <a:endParaRPr lang="en-US" dirty="0">
                <a:solidFill>
                  <a:schemeClr val="tx1">
                    <a:lumMod val="75000"/>
                    <a:lumOff val="25000"/>
                  </a:schemeClr>
                </a:solidFill>
              </a:endParaRPr>
            </a:p>
          </p:txBody>
        </p:sp>
        <p:sp>
          <p:nvSpPr>
            <p:cNvPr id="9" name="TextBox 8">
              <a:extLst>
                <a:ext uri="{FF2B5EF4-FFF2-40B4-BE49-F238E27FC236}">
                  <a16:creationId xmlns:a16="http://schemas.microsoft.com/office/drawing/2014/main" id="{82D998D7-2A24-D862-8E9A-523AED39B701}"/>
                </a:ext>
              </a:extLst>
            </p:cNvPr>
            <p:cNvSpPr txBox="1"/>
            <p:nvPr/>
          </p:nvSpPr>
          <p:spPr>
            <a:xfrm>
              <a:off x="2328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Mar</a:t>
              </a:r>
            </a:p>
          </p:txBody>
        </p:sp>
        <p:sp>
          <p:nvSpPr>
            <p:cNvPr id="10" name="TextBox 9">
              <a:extLst>
                <a:ext uri="{FF2B5EF4-FFF2-40B4-BE49-F238E27FC236}">
                  <a16:creationId xmlns:a16="http://schemas.microsoft.com/office/drawing/2014/main" id="{2991FE74-39D9-1B11-C122-72FF311705F6}"/>
                </a:ext>
              </a:extLst>
            </p:cNvPr>
            <p:cNvSpPr txBox="1"/>
            <p:nvPr/>
          </p:nvSpPr>
          <p:spPr>
            <a:xfrm>
              <a:off x="2709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Apr</a:t>
              </a:r>
            </a:p>
          </p:txBody>
        </p:sp>
        <p:sp>
          <p:nvSpPr>
            <p:cNvPr id="11" name="TextBox 10">
              <a:extLst>
                <a:ext uri="{FF2B5EF4-FFF2-40B4-BE49-F238E27FC236}">
                  <a16:creationId xmlns:a16="http://schemas.microsoft.com/office/drawing/2014/main" id="{F2E630D1-9FF6-22AB-FD25-00BADBC32224}"/>
                </a:ext>
              </a:extLst>
            </p:cNvPr>
            <p:cNvSpPr txBox="1"/>
            <p:nvPr/>
          </p:nvSpPr>
          <p:spPr>
            <a:xfrm>
              <a:off x="30519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May</a:t>
              </a:r>
            </a:p>
          </p:txBody>
        </p:sp>
        <p:sp>
          <p:nvSpPr>
            <p:cNvPr id="12" name="TextBox 11">
              <a:extLst>
                <a:ext uri="{FF2B5EF4-FFF2-40B4-BE49-F238E27FC236}">
                  <a16:creationId xmlns:a16="http://schemas.microsoft.com/office/drawing/2014/main" id="{55CFD1EC-B7DD-1542-FFE6-B0753A888D16}"/>
                </a:ext>
              </a:extLst>
            </p:cNvPr>
            <p:cNvSpPr txBox="1"/>
            <p:nvPr/>
          </p:nvSpPr>
          <p:spPr>
            <a:xfrm>
              <a:off x="341050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Jun</a:t>
              </a:r>
            </a:p>
          </p:txBody>
        </p:sp>
        <p:sp>
          <p:nvSpPr>
            <p:cNvPr id="13" name="TextBox 12">
              <a:extLst>
                <a:ext uri="{FF2B5EF4-FFF2-40B4-BE49-F238E27FC236}">
                  <a16:creationId xmlns:a16="http://schemas.microsoft.com/office/drawing/2014/main" id="{FF0A2621-F865-4ABA-E8C7-4BDA53892113}"/>
                </a:ext>
              </a:extLst>
            </p:cNvPr>
            <p:cNvSpPr txBox="1"/>
            <p:nvPr/>
          </p:nvSpPr>
          <p:spPr>
            <a:xfrm>
              <a:off x="377189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Jul</a:t>
              </a:r>
            </a:p>
          </p:txBody>
        </p:sp>
        <p:sp>
          <p:nvSpPr>
            <p:cNvPr id="14" name="TextBox 13">
              <a:extLst>
                <a:ext uri="{FF2B5EF4-FFF2-40B4-BE49-F238E27FC236}">
                  <a16:creationId xmlns:a16="http://schemas.microsoft.com/office/drawing/2014/main" id="{DB5CC234-2C73-90EC-DDDB-9912605DBA20}"/>
                </a:ext>
              </a:extLst>
            </p:cNvPr>
            <p:cNvSpPr txBox="1"/>
            <p:nvPr/>
          </p:nvSpPr>
          <p:spPr>
            <a:xfrm>
              <a:off x="409574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Aug</a:t>
              </a:r>
            </a:p>
          </p:txBody>
        </p:sp>
        <p:sp>
          <p:nvSpPr>
            <p:cNvPr id="15" name="TextBox 14">
              <a:extLst>
                <a:ext uri="{FF2B5EF4-FFF2-40B4-BE49-F238E27FC236}">
                  <a16:creationId xmlns:a16="http://schemas.microsoft.com/office/drawing/2014/main" id="{71D7DAF5-3A10-23F9-AF11-39BE3ABD9079}"/>
                </a:ext>
              </a:extLst>
            </p:cNvPr>
            <p:cNvSpPr txBox="1"/>
            <p:nvPr/>
          </p:nvSpPr>
          <p:spPr>
            <a:xfrm>
              <a:off x="4463862"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Sep</a:t>
              </a:r>
            </a:p>
          </p:txBody>
        </p:sp>
        <p:sp>
          <p:nvSpPr>
            <p:cNvPr id="16" name="TextBox 15">
              <a:extLst>
                <a:ext uri="{FF2B5EF4-FFF2-40B4-BE49-F238E27FC236}">
                  <a16:creationId xmlns:a16="http://schemas.microsoft.com/office/drawing/2014/main" id="{D3386F1F-1408-A7AA-5498-053A5A840BC4}"/>
                </a:ext>
              </a:extLst>
            </p:cNvPr>
            <p:cNvSpPr txBox="1"/>
            <p:nvPr/>
          </p:nvSpPr>
          <p:spPr>
            <a:xfrm>
              <a:off x="4790513"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Oct</a:t>
              </a:r>
            </a:p>
          </p:txBody>
        </p:sp>
        <p:sp>
          <p:nvSpPr>
            <p:cNvPr id="17" name="TextBox 16">
              <a:extLst>
                <a:ext uri="{FF2B5EF4-FFF2-40B4-BE49-F238E27FC236}">
                  <a16:creationId xmlns:a16="http://schemas.microsoft.com/office/drawing/2014/main" id="{A79E2784-4EBA-D50A-169E-A980C5AAFB08}"/>
                </a:ext>
              </a:extLst>
            </p:cNvPr>
            <p:cNvSpPr txBox="1"/>
            <p:nvPr/>
          </p:nvSpPr>
          <p:spPr>
            <a:xfrm>
              <a:off x="5160308"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Nov</a:t>
              </a:r>
            </a:p>
          </p:txBody>
        </p:sp>
        <p:sp>
          <p:nvSpPr>
            <p:cNvPr id="18" name="TextBox 17">
              <a:extLst>
                <a:ext uri="{FF2B5EF4-FFF2-40B4-BE49-F238E27FC236}">
                  <a16:creationId xmlns:a16="http://schemas.microsoft.com/office/drawing/2014/main" id="{596A5AAE-33D9-3E6D-E803-2AB6746A9C5D}"/>
                </a:ext>
              </a:extLst>
            </p:cNvPr>
            <p:cNvSpPr txBox="1"/>
            <p:nvPr/>
          </p:nvSpPr>
          <p:spPr>
            <a:xfrm>
              <a:off x="5522258"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Dec</a:t>
              </a:r>
            </a:p>
          </p:txBody>
        </p:sp>
      </p:grpSp>
      <p:grpSp>
        <p:nvGrpSpPr>
          <p:cNvPr id="44" name="Group 43">
            <a:extLst>
              <a:ext uri="{FF2B5EF4-FFF2-40B4-BE49-F238E27FC236}">
                <a16:creationId xmlns:a16="http://schemas.microsoft.com/office/drawing/2014/main" id="{1F05F3D4-3FF5-14DC-483C-D219DD5A8908}"/>
              </a:ext>
            </a:extLst>
          </p:cNvPr>
          <p:cNvGrpSpPr/>
          <p:nvPr/>
        </p:nvGrpSpPr>
        <p:grpSpPr>
          <a:xfrm>
            <a:off x="787508" y="1182217"/>
            <a:ext cx="3652977" cy="3838004"/>
            <a:chOff x="1218639" y="1928744"/>
            <a:chExt cx="3652977" cy="3671733"/>
          </a:xfrm>
        </p:grpSpPr>
        <p:sp>
          <p:nvSpPr>
            <p:cNvPr id="35" name="TextBox 34">
              <a:extLst>
                <a:ext uri="{FF2B5EF4-FFF2-40B4-BE49-F238E27FC236}">
                  <a16:creationId xmlns:a16="http://schemas.microsoft.com/office/drawing/2014/main" id="{957FD80E-7B51-D2F2-4E13-55DFCF266C76}"/>
                </a:ext>
              </a:extLst>
            </p:cNvPr>
            <p:cNvSpPr txBox="1"/>
            <p:nvPr/>
          </p:nvSpPr>
          <p:spPr>
            <a:xfrm>
              <a:off x="1288115" y="5357561"/>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a:t>
              </a:r>
            </a:p>
          </p:txBody>
        </p:sp>
        <p:sp>
          <p:nvSpPr>
            <p:cNvPr id="36" name="TextBox 35">
              <a:extLst>
                <a:ext uri="{FF2B5EF4-FFF2-40B4-BE49-F238E27FC236}">
                  <a16:creationId xmlns:a16="http://schemas.microsoft.com/office/drawing/2014/main" id="{065D2F73-5F7D-77E0-5757-E7EC42DC894A}"/>
                </a:ext>
              </a:extLst>
            </p:cNvPr>
            <p:cNvSpPr txBox="1"/>
            <p:nvPr/>
          </p:nvSpPr>
          <p:spPr>
            <a:xfrm>
              <a:off x="1278590" y="4886767"/>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0.4</a:t>
              </a:r>
            </a:p>
          </p:txBody>
        </p:sp>
        <p:sp>
          <p:nvSpPr>
            <p:cNvPr id="37" name="TextBox 36">
              <a:extLst>
                <a:ext uri="{FF2B5EF4-FFF2-40B4-BE49-F238E27FC236}">
                  <a16:creationId xmlns:a16="http://schemas.microsoft.com/office/drawing/2014/main" id="{6EC1778C-C569-C510-98C5-4AC3F52584E7}"/>
                </a:ext>
              </a:extLst>
            </p:cNvPr>
            <p:cNvSpPr txBox="1"/>
            <p:nvPr/>
          </p:nvSpPr>
          <p:spPr>
            <a:xfrm>
              <a:off x="1279150" y="4427178"/>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0.6</a:t>
              </a:r>
            </a:p>
          </p:txBody>
        </p:sp>
        <p:sp>
          <p:nvSpPr>
            <p:cNvPr id="38" name="TextBox 37">
              <a:extLst>
                <a:ext uri="{FF2B5EF4-FFF2-40B4-BE49-F238E27FC236}">
                  <a16:creationId xmlns:a16="http://schemas.microsoft.com/office/drawing/2014/main" id="{82BC75C4-7F1B-4168-F2BA-3CB079F75155}"/>
                </a:ext>
              </a:extLst>
            </p:cNvPr>
            <p:cNvSpPr txBox="1"/>
            <p:nvPr/>
          </p:nvSpPr>
          <p:spPr>
            <a:xfrm>
              <a:off x="1250575" y="3951341"/>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0.8</a:t>
              </a:r>
            </a:p>
          </p:txBody>
        </p:sp>
        <p:sp>
          <p:nvSpPr>
            <p:cNvPr id="39" name="TextBox 38">
              <a:extLst>
                <a:ext uri="{FF2B5EF4-FFF2-40B4-BE49-F238E27FC236}">
                  <a16:creationId xmlns:a16="http://schemas.microsoft.com/office/drawing/2014/main" id="{999D5B3F-2E10-F746-9CD8-B9DDB43A1F3D}"/>
                </a:ext>
              </a:extLst>
            </p:cNvPr>
            <p:cNvSpPr txBox="1"/>
            <p:nvPr/>
          </p:nvSpPr>
          <p:spPr>
            <a:xfrm>
              <a:off x="1288115" y="3492165"/>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a:t>
              </a:r>
            </a:p>
          </p:txBody>
        </p:sp>
        <p:sp>
          <p:nvSpPr>
            <p:cNvPr id="40" name="TextBox 39">
              <a:extLst>
                <a:ext uri="{FF2B5EF4-FFF2-40B4-BE49-F238E27FC236}">
                  <a16:creationId xmlns:a16="http://schemas.microsoft.com/office/drawing/2014/main" id="{E477F0C9-BB81-FE34-853F-51ACAE8B7EDE}"/>
                </a:ext>
              </a:extLst>
            </p:cNvPr>
            <p:cNvSpPr txBox="1"/>
            <p:nvPr/>
          </p:nvSpPr>
          <p:spPr>
            <a:xfrm>
              <a:off x="1223681" y="3041687"/>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1.2</a:t>
              </a:r>
            </a:p>
          </p:txBody>
        </p:sp>
        <p:sp>
          <p:nvSpPr>
            <p:cNvPr id="41" name="TextBox 40">
              <a:extLst>
                <a:ext uri="{FF2B5EF4-FFF2-40B4-BE49-F238E27FC236}">
                  <a16:creationId xmlns:a16="http://schemas.microsoft.com/office/drawing/2014/main" id="{E32F7AB3-EEFC-15D7-60BB-BC59758DECAB}"/>
                </a:ext>
              </a:extLst>
            </p:cNvPr>
            <p:cNvSpPr txBox="1"/>
            <p:nvPr/>
          </p:nvSpPr>
          <p:spPr>
            <a:xfrm>
              <a:off x="1218639" y="2606519"/>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1.4</a:t>
              </a:r>
            </a:p>
          </p:txBody>
        </p:sp>
        <p:sp>
          <p:nvSpPr>
            <p:cNvPr id="43" name="TextBox 42">
              <a:extLst>
                <a:ext uri="{FF2B5EF4-FFF2-40B4-BE49-F238E27FC236}">
                  <a16:creationId xmlns:a16="http://schemas.microsoft.com/office/drawing/2014/main" id="{A81F0E1B-CA1D-FCDA-3760-91CE7BDEA908}"/>
                </a:ext>
              </a:extLst>
            </p:cNvPr>
            <p:cNvSpPr txBox="1"/>
            <p:nvPr/>
          </p:nvSpPr>
          <p:spPr>
            <a:xfrm>
              <a:off x="1311648" y="1928744"/>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50" dirty="0">
                <a:solidFill>
                  <a:schemeClr val="tx1">
                    <a:lumMod val="75000"/>
                    <a:lumOff val="25000"/>
                  </a:schemeClr>
                </a:solidFill>
                <a:latin typeface="Century Gothic"/>
                <a:cs typeface="Calibri"/>
              </a:endParaRPr>
            </a:p>
          </p:txBody>
        </p:sp>
      </p:grpSp>
      <p:sp>
        <p:nvSpPr>
          <p:cNvPr id="54" name="TextBox 53">
            <a:extLst>
              <a:ext uri="{FF2B5EF4-FFF2-40B4-BE49-F238E27FC236}">
                <a16:creationId xmlns:a16="http://schemas.microsoft.com/office/drawing/2014/main" id="{F0FFA038-E2C5-04E1-9151-017347DE0628}"/>
              </a:ext>
            </a:extLst>
          </p:cNvPr>
          <p:cNvSpPr txBox="1"/>
          <p:nvPr/>
        </p:nvSpPr>
        <p:spPr>
          <a:xfrm>
            <a:off x="1978499" y="1424346"/>
            <a:ext cx="29352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95% NO</a:t>
            </a:r>
            <a:r>
              <a:rPr lang="en-US" sz="1400" baseline="-25000" dirty="0">
                <a:solidFill>
                  <a:schemeClr val="tx1">
                    <a:lumMod val="75000"/>
                    <a:lumOff val="25000"/>
                  </a:schemeClr>
                </a:solidFill>
                <a:latin typeface="Century Gothic"/>
                <a:cs typeface="Calibri"/>
              </a:rPr>
              <a:t>2</a:t>
            </a:r>
            <a:r>
              <a:rPr lang="en-US" sz="1400" dirty="0">
                <a:solidFill>
                  <a:schemeClr val="tx1">
                    <a:lumMod val="75000"/>
                    <a:lumOff val="25000"/>
                  </a:schemeClr>
                </a:solidFill>
                <a:latin typeface="Century Gothic"/>
                <a:cs typeface="Calibri"/>
              </a:rPr>
              <a:t> from 2018 – 2022 (SJV)</a:t>
            </a:r>
            <a:endParaRPr lang="en-US" sz="1400" dirty="0">
              <a:solidFill>
                <a:schemeClr val="tx1">
                  <a:lumMod val="75000"/>
                  <a:lumOff val="25000"/>
                </a:schemeClr>
              </a:solidFill>
              <a:latin typeface="Century Gothic"/>
            </a:endParaRPr>
          </a:p>
        </p:txBody>
      </p:sp>
      <p:sp>
        <p:nvSpPr>
          <p:cNvPr id="56" name="TextBox 55">
            <a:extLst>
              <a:ext uri="{FF2B5EF4-FFF2-40B4-BE49-F238E27FC236}">
                <a16:creationId xmlns:a16="http://schemas.microsoft.com/office/drawing/2014/main" id="{18B54F92-EEEB-4351-81C1-7A2A2C62B28A}"/>
              </a:ext>
            </a:extLst>
          </p:cNvPr>
          <p:cNvSpPr txBox="1"/>
          <p:nvPr/>
        </p:nvSpPr>
        <p:spPr>
          <a:xfrm rot="16200000">
            <a:off x="-855273" y="3199119"/>
            <a:ext cx="27193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Monthly 95% NO</a:t>
            </a:r>
            <a:r>
              <a:rPr lang="en-US" sz="1200" baseline="-25000" dirty="0">
                <a:solidFill>
                  <a:schemeClr val="tx1">
                    <a:lumMod val="75000"/>
                    <a:lumOff val="25000"/>
                  </a:schemeClr>
                </a:solidFill>
                <a:latin typeface="Century Gothic"/>
                <a:cs typeface="Calibri"/>
              </a:rPr>
              <a:t>2</a:t>
            </a:r>
            <a:r>
              <a:rPr lang="en-US" sz="1200" dirty="0">
                <a:solidFill>
                  <a:schemeClr val="tx1">
                    <a:lumMod val="75000"/>
                    <a:lumOff val="25000"/>
                  </a:schemeClr>
                </a:solidFill>
                <a:latin typeface="Century Gothic"/>
                <a:cs typeface="Calibri"/>
              </a:rPr>
              <a:t> (mol/m2*10,000</a:t>
            </a:r>
            <a:endParaRPr lang="en-US" sz="1200" dirty="0">
              <a:solidFill>
                <a:schemeClr val="tx1">
                  <a:lumMod val="75000"/>
                  <a:lumOff val="25000"/>
                </a:schemeClr>
              </a:solidFill>
              <a:cs typeface="Calibri"/>
            </a:endParaRPr>
          </a:p>
        </p:txBody>
      </p:sp>
      <p:grpSp>
        <p:nvGrpSpPr>
          <p:cNvPr id="67" name="Group 66">
            <a:extLst>
              <a:ext uri="{FF2B5EF4-FFF2-40B4-BE49-F238E27FC236}">
                <a16:creationId xmlns:a16="http://schemas.microsoft.com/office/drawing/2014/main" id="{3E3AC7DE-D987-8CFC-1F81-1A17B3C7B62E}"/>
              </a:ext>
            </a:extLst>
          </p:cNvPr>
          <p:cNvGrpSpPr/>
          <p:nvPr/>
        </p:nvGrpSpPr>
        <p:grpSpPr>
          <a:xfrm>
            <a:off x="1134409" y="5448299"/>
            <a:ext cx="5851862" cy="555564"/>
            <a:chOff x="1744009" y="5915024"/>
            <a:chExt cx="5851862" cy="555564"/>
          </a:xfrm>
        </p:grpSpPr>
        <p:sp>
          <p:nvSpPr>
            <p:cNvPr id="59" name="TextBox 58">
              <a:extLst>
                <a:ext uri="{FF2B5EF4-FFF2-40B4-BE49-F238E27FC236}">
                  <a16:creationId xmlns:a16="http://schemas.microsoft.com/office/drawing/2014/main" id="{72E39251-88B2-4405-E111-87A63D91251F}"/>
                </a:ext>
              </a:extLst>
            </p:cNvPr>
            <p:cNvSpPr txBox="1"/>
            <p:nvPr/>
          </p:nvSpPr>
          <p:spPr>
            <a:xfrm>
              <a:off x="2143124" y="5915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Standard Error</a:t>
              </a:r>
              <a:endParaRPr lang="en-US" sz="1050" dirty="0">
                <a:solidFill>
                  <a:schemeClr val="tx1">
                    <a:lumMod val="75000"/>
                    <a:lumOff val="25000"/>
                  </a:schemeClr>
                </a:solidFill>
                <a:latin typeface="Calibri"/>
                <a:cs typeface="Calibri"/>
              </a:endParaRPr>
            </a:p>
          </p:txBody>
        </p:sp>
        <p:sp>
          <p:nvSpPr>
            <p:cNvPr id="60" name="TextBox 59">
              <a:extLst>
                <a:ext uri="{FF2B5EF4-FFF2-40B4-BE49-F238E27FC236}">
                  <a16:creationId xmlns:a16="http://schemas.microsoft.com/office/drawing/2014/main" id="{C5599992-E7BA-7F9E-9FC7-0E8141FEFF05}"/>
                </a:ext>
              </a:extLst>
            </p:cNvPr>
            <p:cNvSpPr txBox="1"/>
            <p:nvPr/>
          </p:nvSpPr>
          <p:spPr>
            <a:xfrm>
              <a:off x="2152649" y="6191249"/>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2020</a:t>
              </a:r>
              <a:endParaRPr lang="en-US" dirty="0">
                <a:solidFill>
                  <a:schemeClr val="tx1">
                    <a:lumMod val="75000"/>
                    <a:lumOff val="25000"/>
                  </a:schemeClr>
                </a:solidFill>
              </a:endParaRPr>
            </a:p>
          </p:txBody>
        </p:sp>
        <p:sp>
          <p:nvSpPr>
            <p:cNvPr id="61" name="TextBox 60">
              <a:extLst>
                <a:ext uri="{FF2B5EF4-FFF2-40B4-BE49-F238E27FC236}">
                  <a16:creationId xmlns:a16="http://schemas.microsoft.com/office/drawing/2014/main" id="{DC955DDD-819D-A2BD-C21D-B557E12E0EE9}"/>
                </a:ext>
              </a:extLst>
            </p:cNvPr>
            <p:cNvSpPr txBox="1"/>
            <p:nvPr/>
          </p:nvSpPr>
          <p:spPr>
            <a:xfrm>
              <a:off x="4035903" y="5915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2022</a:t>
              </a:r>
              <a:endParaRPr lang="en-US" dirty="0">
                <a:solidFill>
                  <a:schemeClr val="tx1">
                    <a:lumMod val="75000"/>
                    <a:lumOff val="25000"/>
                  </a:schemeClr>
                </a:solidFill>
              </a:endParaRPr>
            </a:p>
          </p:txBody>
        </p:sp>
        <p:pic>
          <p:nvPicPr>
            <p:cNvPr id="63" name="Picture 5" descr="A graph with numbers and lines&#10;&#10;Description automatically generated">
              <a:extLst>
                <a:ext uri="{FF2B5EF4-FFF2-40B4-BE49-F238E27FC236}">
                  <a16:creationId xmlns:a16="http://schemas.microsoft.com/office/drawing/2014/main" id="{D96690B2-3855-E55C-4A40-E1FBE92BDEBA}"/>
                </a:ext>
              </a:extLst>
            </p:cNvPr>
            <p:cNvPicPr>
              <a:picLocks noChangeAspect="1"/>
            </p:cNvPicPr>
            <p:nvPr/>
          </p:nvPicPr>
          <p:blipFill rotWithShape="1">
            <a:blip r:embed="rId4"/>
            <a:srcRect l="57436" t="91336" r="37318" b="2599"/>
            <a:stretch/>
          </p:blipFill>
          <p:spPr>
            <a:xfrm>
              <a:off x="3654904" y="6150652"/>
              <a:ext cx="413147" cy="319936"/>
            </a:xfrm>
            <a:prstGeom prst="rect">
              <a:avLst/>
            </a:prstGeom>
          </p:spPr>
        </p:pic>
        <p:pic>
          <p:nvPicPr>
            <p:cNvPr id="65" name="Picture 5" descr="A graph with numbers and lines&#10;&#10;Description automatically generated">
              <a:extLst>
                <a:ext uri="{FF2B5EF4-FFF2-40B4-BE49-F238E27FC236}">
                  <a16:creationId xmlns:a16="http://schemas.microsoft.com/office/drawing/2014/main" id="{C1D101FE-8224-9DE4-85B7-3FBCBAEFA1B2}"/>
                </a:ext>
              </a:extLst>
            </p:cNvPr>
            <p:cNvPicPr>
              <a:picLocks noChangeAspect="1"/>
            </p:cNvPicPr>
            <p:nvPr/>
          </p:nvPicPr>
          <p:blipFill rotWithShape="1">
            <a:blip r:embed="rId4"/>
            <a:srcRect l="33274" t="91862" r="61669" b="2350"/>
            <a:stretch/>
          </p:blipFill>
          <p:spPr>
            <a:xfrm>
              <a:off x="1776930" y="6145979"/>
              <a:ext cx="398342" cy="305264"/>
            </a:xfrm>
            <a:prstGeom prst="rect">
              <a:avLst/>
            </a:prstGeom>
          </p:spPr>
        </p:pic>
        <p:pic>
          <p:nvPicPr>
            <p:cNvPr id="66" name="Picture 5" descr="A graph with numbers and lines&#10;&#10;Description automatically generated">
              <a:extLst>
                <a:ext uri="{FF2B5EF4-FFF2-40B4-BE49-F238E27FC236}">
                  <a16:creationId xmlns:a16="http://schemas.microsoft.com/office/drawing/2014/main" id="{D84C783C-5721-334C-2037-A05C234BB94A}"/>
                </a:ext>
              </a:extLst>
            </p:cNvPr>
            <p:cNvPicPr>
              <a:picLocks noChangeAspect="1"/>
            </p:cNvPicPr>
            <p:nvPr/>
          </p:nvPicPr>
          <p:blipFill rotWithShape="1">
            <a:blip r:embed="rId4"/>
            <a:srcRect l="11803" t="92599" r="83250" b="2816"/>
            <a:stretch/>
          </p:blipFill>
          <p:spPr>
            <a:xfrm>
              <a:off x="1744009" y="5926904"/>
              <a:ext cx="389591" cy="241861"/>
            </a:xfrm>
            <a:prstGeom prst="rect">
              <a:avLst/>
            </a:prstGeom>
          </p:spPr>
        </p:pic>
      </p:grpSp>
      <p:pic>
        <p:nvPicPr>
          <p:cNvPr id="68" name="Picture 5" descr="A comparison of a graph&#10;&#10;Description automatically generated">
            <a:extLst>
              <a:ext uri="{FF2B5EF4-FFF2-40B4-BE49-F238E27FC236}">
                <a16:creationId xmlns:a16="http://schemas.microsoft.com/office/drawing/2014/main" id="{5C302F64-C598-781A-AAA6-02B56DD1C06B}"/>
              </a:ext>
            </a:extLst>
          </p:cNvPr>
          <p:cNvPicPr>
            <a:picLocks noChangeAspect="1"/>
          </p:cNvPicPr>
          <p:nvPr/>
        </p:nvPicPr>
        <p:blipFill rotWithShape="1">
          <a:blip r:embed="rId3"/>
          <a:srcRect l="24480" t="85595" r="71939" b="9395"/>
          <a:stretch/>
        </p:blipFill>
        <p:spPr>
          <a:xfrm>
            <a:off x="3015053" y="5449819"/>
            <a:ext cx="409913" cy="228671"/>
          </a:xfrm>
          <a:prstGeom prst="rect">
            <a:avLst/>
          </a:prstGeom>
        </p:spPr>
      </p:pic>
      <p:grpSp>
        <p:nvGrpSpPr>
          <p:cNvPr id="95" name="Group 94">
            <a:extLst>
              <a:ext uri="{FF2B5EF4-FFF2-40B4-BE49-F238E27FC236}">
                <a16:creationId xmlns:a16="http://schemas.microsoft.com/office/drawing/2014/main" id="{26612C86-23DF-F2B2-4272-8F25D5A0F791}"/>
              </a:ext>
            </a:extLst>
          </p:cNvPr>
          <p:cNvGrpSpPr/>
          <p:nvPr/>
        </p:nvGrpSpPr>
        <p:grpSpPr>
          <a:xfrm>
            <a:off x="6374989" y="1687974"/>
            <a:ext cx="3635248" cy="3182562"/>
            <a:chOff x="1279510" y="2392466"/>
            <a:chExt cx="3635248" cy="3182562"/>
          </a:xfrm>
        </p:grpSpPr>
        <p:sp>
          <p:nvSpPr>
            <p:cNvPr id="86" name="TextBox 85">
              <a:extLst>
                <a:ext uri="{FF2B5EF4-FFF2-40B4-BE49-F238E27FC236}">
                  <a16:creationId xmlns:a16="http://schemas.microsoft.com/office/drawing/2014/main" id="{9C08D4F2-3453-5FB8-F39B-2DFC0E6F0486}"/>
                </a:ext>
              </a:extLst>
            </p:cNvPr>
            <p:cNvSpPr txBox="1"/>
            <p:nvPr/>
          </p:nvSpPr>
          <p:spPr>
            <a:xfrm>
              <a:off x="1354790" y="5321112"/>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a:t>
              </a:r>
            </a:p>
          </p:txBody>
        </p:sp>
        <p:sp>
          <p:nvSpPr>
            <p:cNvPr id="87" name="TextBox 86">
              <a:extLst>
                <a:ext uri="{FF2B5EF4-FFF2-40B4-BE49-F238E27FC236}">
                  <a16:creationId xmlns:a16="http://schemas.microsoft.com/office/drawing/2014/main" id="{0A508557-6CD8-085B-29F2-FE9F2B86E5A8}"/>
                </a:ext>
              </a:extLst>
            </p:cNvPr>
            <p:cNvSpPr txBox="1"/>
            <p:nvPr/>
          </p:nvSpPr>
          <p:spPr>
            <a:xfrm>
              <a:off x="1350836" y="5017581"/>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0.5</a:t>
              </a:r>
            </a:p>
          </p:txBody>
        </p:sp>
        <p:sp>
          <p:nvSpPr>
            <p:cNvPr id="88" name="TextBox 87">
              <a:extLst>
                <a:ext uri="{FF2B5EF4-FFF2-40B4-BE49-F238E27FC236}">
                  <a16:creationId xmlns:a16="http://schemas.microsoft.com/office/drawing/2014/main" id="{9FDF662F-2969-0FAC-459D-558AE1C26BA1}"/>
                </a:ext>
              </a:extLst>
            </p:cNvPr>
            <p:cNvSpPr txBox="1"/>
            <p:nvPr/>
          </p:nvSpPr>
          <p:spPr>
            <a:xfrm>
              <a:off x="1350677" y="465336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a:t>
              </a:r>
            </a:p>
          </p:txBody>
        </p:sp>
        <p:sp>
          <p:nvSpPr>
            <p:cNvPr id="89" name="TextBox 88">
              <a:extLst>
                <a:ext uri="{FF2B5EF4-FFF2-40B4-BE49-F238E27FC236}">
                  <a16:creationId xmlns:a16="http://schemas.microsoft.com/office/drawing/2014/main" id="{4CBCAF0F-BE77-880F-93F8-13012704093D}"/>
                </a:ext>
              </a:extLst>
            </p:cNvPr>
            <p:cNvSpPr txBox="1"/>
            <p:nvPr/>
          </p:nvSpPr>
          <p:spPr>
            <a:xfrm>
              <a:off x="1289034" y="4287285"/>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1.5</a:t>
              </a:r>
            </a:p>
          </p:txBody>
        </p:sp>
        <p:sp>
          <p:nvSpPr>
            <p:cNvPr id="90" name="TextBox 89">
              <a:extLst>
                <a:ext uri="{FF2B5EF4-FFF2-40B4-BE49-F238E27FC236}">
                  <a16:creationId xmlns:a16="http://schemas.microsoft.com/office/drawing/2014/main" id="{246DD995-20C9-5312-35DF-43F8A80E165A}"/>
                </a:ext>
              </a:extLst>
            </p:cNvPr>
            <p:cNvSpPr txBox="1"/>
            <p:nvPr/>
          </p:nvSpPr>
          <p:spPr>
            <a:xfrm>
              <a:off x="1340952" y="3903843"/>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a:t>
              </a:r>
            </a:p>
          </p:txBody>
        </p:sp>
        <p:sp>
          <p:nvSpPr>
            <p:cNvPr id="91" name="TextBox 90">
              <a:extLst>
                <a:ext uri="{FF2B5EF4-FFF2-40B4-BE49-F238E27FC236}">
                  <a16:creationId xmlns:a16="http://schemas.microsoft.com/office/drawing/2014/main" id="{BEB10DD9-DF1E-4C0F-91B5-7995D608F6BF}"/>
                </a:ext>
              </a:extLst>
            </p:cNvPr>
            <p:cNvSpPr txBox="1"/>
            <p:nvPr/>
          </p:nvSpPr>
          <p:spPr>
            <a:xfrm>
              <a:off x="1290716" y="3525253"/>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2.5</a:t>
              </a:r>
            </a:p>
          </p:txBody>
        </p:sp>
        <p:sp>
          <p:nvSpPr>
            <p:cNvPr id="93" name="TextBox 92">
              <a:extLst>
                <a:ext uri="{FF2B5EF4-FFF2-40B4-BE49-F238E27FC236}">
                  <a16:creationId xmlns:a16="http://schemas.microsoft.com/office/drawing/2014/main" id="{00A1490E-E915-02CF-06B8-1B4BA6A64F80}"/>
                </a:ext>
              </a:extLst>
            </p:cNvPr>
            <p:cNvSpPr txBox="1"/>
            <p:nvPr/>
          </p:nvSpPr>
          <p:spPr>
            <a:xfrm>
              <a:off x="1279510" y="2752016"/>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3.5</a:t>
              </a:r>
            </a:p>
          </p:txBody>
        </p:sp>
        <p:sp>
          <p:nvSpPr>
            <p:cNvPr id="94" name="TextBox 93">
              <a:extLst>
                <a:ext uri="{FF2B5EF4-FFF2-40B4-BE49-F238E27FC236}">
                  <a16:creationId xmlns:a16="http://schemas.microsoft.com/office/drawing/2014/main" id="{01ECB519-2859-EB7E-FD23-5242E779B23C}"/>
                </a:ext>
              </a:extLst>
            </p:cNvPr>
            <p:cNvSpPr txBox="1"/>
            <p:nvPr/>
          </p:nvSpPr>
          <p:spPr>
            <a:xfrm>
              <a:off x="1307335" y="2392466"/>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4</a:t>
              </a:r>
            </a:p>
          </p:txBody>
        </p:sp>
      </p:grpSp>
      <p:sp>
        <p:nvSpPr>
          <p:cNvPr id="97" name="TextBox 96">
            <a:extLst>
              <a:ext uri="{FF2B5EF4-FFF2-40B4-BE49-F238E27FC236}">
                <a16:creationId xmlns:a16="http://schemas.microsoft.com/office/drawing/2014/main" id="{E70C7EE1-9C95-3220-E3C0-9E44A7C9C7C6}"/>
              </a:ext>
            </a:extLst>
          </p:cNvPr>
          <p:cNvSpPr txBox="1"/>
          <p:nvPr/>
        </p:nvSpPr>
        <p:spPr>
          <a:xfrm>
            <a:off x="7903978" y="1430713"/>
            <a:ext cx="29975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95% AOD from 2012 – 2022 (SJV)</a:t>
            </a:r>
            <a:endParaRPr lang="en-US" sz="1400" dirty="0">
              <a:solidFill>
                <a:schemeClr val="tx1">
                  <a:lumMod val="75000"/>
                  <a:lumOff val="25000"/>
                </a:schemeClr>
              </a:solidFill>
              <a:cs typeface="Calibri"/>
            </a:endParaRPr>
          </a:p>
        </p:txBody>
      </p:sp>
      <p:sp>
        <p:nvSpPr>
          <p:cNvPr id="99" name="TextBox 98">
            <a:extLst>
              <a:ext uri="{FF2B5EF4-FFF2-40B4-BE49-F238E27FC236}">
                <a16:creationId xmlns:a16="http://schemas.microsoft.com/office/drawing/2014/main" id="{0F78A437-ED2C-E800-B772-5AAD9FACF60F}"/>
              </a:ext>
            </a:extLst>
          </p:cNvPr>
          <p:cNvSpPr txBox="1"/>
          <p:nvPr/>
        </p:nvSpPr>
        <p:spPr>
          <a:xfrm rot="16200000">
            <a:off x="4689712" y="2551353"/>
            <a:ext cx="299757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Monthly 95% AOD </a:t>
            </a:r>
            <a:endParaRPr lang="en-US" sz="1200" dirty="0">
              <a:solidFill>
                <a:schemeClr val="tx1">
                  <a:lumMod val="75000"/>
                  <a:lumOff val="25000"/>
                </a:schemeClr>
              </a:solidFill>
            </a:endParaRPr>
          </a:p>
        </p:txBody>
      </p:sp>
      <p:pic>
        <p:nvPicPr>
          <p:cNvPr id="2" name="Picture 5" descr="A graph with numbers and lines&#10;&#10;Description automatically generated">
            <a:extLst>
              <a:ext uri="{FF2B5EF4-FFF2-40B4-BE49-F238E27FC236}">
                <a16:creationId xmlns:a16="http://schemas.microsoft.com/office/drawing/2014/main" id="{1160ACF1-84C0-A693-7964-16EFB1AD267B}"/>
              </a:ext>
            </a:extLst>
          </p:cNvPr>
          <p:cNvPicPr>
            <a:picLocks noChangeAspect="1"/>
          </p:cNvPicPr>
          <p:nvPr/>
        </p:nvPicPr>
        <p:blipFill rotWithShape="1">
          <a:blip r:embed="rId5"/>
          <a:srcRect l="13176" t="9786" r="471" b="22873"/>
          <a:stretch/>
        </p:blipFill>
        <p:spPr>
          <a:xfrm>
            <a:off x="6728000" y="1694898"/>
            <a:ext cx="5273991" cy="3204814"/>
          </a:xfrm>
          <a:prstGeom prst="rect">
            <a:avLst/>
          </a:prstGeom>
        </p:spPr>
      </p:pic>
      <p:sp>
        <p:nvSpPr>
          <p:cNvPr id="23" name="TextBox 22">
            <a:extLst>
              <a:ext uri="{FF2B5EF4-FFF2-40B4-BE49-F238E27FC236}">
                <a16:creationId xmlns:a16="http://schemas.microsoft.com/office/drawing/2014/main" id="{73820DA7-6CC4-0596-A618-A60A8ABCBDEB}"/>
              </a:ext>
            </a:extLst>
          </p:cNvPr>
          <p:cNvSpPr txBox="1"/>
          <p:nvPr/>
        </p:nvSpPr>
        <p:spPr>
          <a:xfrm>
            <a:off x="6420853" y="2429962"/>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3</a:t>
            </a:r>
          </a:p>
        </p:txBody>
      </p:sp>
      <p:grpSp>
        <p:nvGrpSpPr>
          <p:cNvPr id="72" name="Group 71">
            <a:extLst>
              <a:ext uri="{FF2B5EF4-FFF2-40B4-BE49-F238E27FC236}">
                <a16:creationId xmlns:a16="http://schemas.microsoft.com/office/drawing/2014/main" id="{54DA74E8-4A94-A136-94DA-7EAB9905BDE0}"/>
              </a:ext>
            </a:extLst>
          </p:cNvPr>
          <p:cNvGrpSpPr/>
          <p:nvPr/>
        </p:nvGrpSpPr>
        <p:grpSpPr>
          <a:xfrm>
            <a:off x="6864343" y="5340075"/>
            <a:ext cx="6199883" cy="657774"/>
            <a:chOff x="3616328" y="6179037"/>
            <a:chExt cx="6199883" cy="657774"/>
          </a:xfrm>
        </p:grpSpPr>
        <p:sp>
          <p:nvSpPr>
            <p:cNvPr id="52" name="TextBox 51">
              <a:extLst>
                <a:ext uri="{FF2B5EF4-FFF2-40B4-BE49-F238E27FC236}">
                  <a16:creationId xmlns:a16="http://schemas.microsoft.com/office/drawing/2014/main" id="{7B7C81E0-1C36-5889-9313-73D176737D14}"/>
                </a:ext>
              </a:extLst>
            </p:cNvPr>
            <p:cNvSpPr txBox="1"/>
            <p:nvPr/>
          </p:nvSpPr>
          <p:spPr>
            <a:xfrm>
              <a:off x="4021230" y="6213101"/>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Standard Error</a:t>
              </a:r>
              <a:endParaRPr lang="en-US" sz="1050" dirty="0">
                <a:solidFill>
                  <a:schemeClr val="tx1">
                    <a:lumMod val="75000"/>
                    <a:lumOff val="25000"/>
                  </a:schemeClr>
                </a:solidFill>
                <a:latin typeface="Calibri"/>
                <a:cs typeface="Calibri"/>
              </a:endParaRPr>
            </a:p>
          </p:txBody>
        </p:sp>
        <p:sp>
          <p:nvSpPr>
            <p:cNvPr id="53" name="TextBox 52">
              <a:extLst>
                <a:ext uri="{FF2B5EF4-FFF2-40B4-BE49-F238E27FC236}">
                  <a16:creationId xmlns:a16="http://schemas.microsoft.com/office/drawing/2014/main" id="{74DE1472-92B4-3E37-76D9-B46911CE5BD4}"/>
                </a:ext>
              </a:extLst>
            </p:cNvPr>
            <p:cNvSpPr txBox="1"/>
            <p:nvPr/>
          </p:nvSpPr>
          <p:spPr>
            <a:xfrm>
              <a:off x="6256243" y="6224307"/>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2020</a:t>
              </a:r>
              <a:endParaRPr lang="en-US" dirty="0">
                <a:solidFill>
                  <a:schemeClr val="tx1">
                    <a:lumMod val="75000"/>
                    <a:lumOff val="25000"/>
                  </a:schemeClr>
                </a:solidFill>
              </a:endParaRPr>
            </a:p>
          </p:txBody>
        </p:sp>
        <p:sp>
          <p:nvSpPr>
            <p:cNvPr id="55" name="TextBox 54">
              <a:extLst>
                <a:ext uri="{FF2B5EF4-FFF2-40B4-BE49-F238E27FC236}">
                  <a16:creationId xmlns:a16="http://schemas.microsoft.com/office/drawing/2014/main" id="{3CF42CA3-EA7D-C351-20EC-9F005C40777F}"/>
                </a:ext>
              </a:extLst>
            </p:cNvPr>
            <p:cNvSpPr txBox="1"/>
            <p:nvPr/>
          </p:nvSpPr>
          <p:spPr>
            <a:xfrm>
              <a:off x="4019549" y="654927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2021</a:t>
              </a:r>
              <a:endParaRPr lang="en-US" dirty="0">
                <a:solidFill>
                  <a:schemeClr val="tx1">
                    <a:lumMod val="75000"/>
                    <a:lumOff val="25000"/>
                  </a:schemeClr>
                </a:solidFill>
              </a:endParaRPr>
            </a:p>
          </p:txBody>
        </p:sp>
        <p:sp>
          <p:nvSpPr>
            <p:cNvPr id="57" name="TextBox 56">
              <a:extLst>
                <a:ext uri="{FF2B5EF4-FFF2-40B4-BE49-F238E27FC236}">
                  <a16:creationId xmlns:a16="http://schemas.microsoft.com/office/drawing/2014/main" id="{3AFA456A-4FBA-ACC4-F3FE-68F3240B4756}"/>
                </a:ext>
              </a:extLst>
            </p:cNvPr>
            <p:cNvSpPr txBox="1"/>
            <p:nvPr/>
          </p:nvSpPr>
          <p:spPr>
            <a:xfrm>
              <a:off x="6244477" y="6582895"/>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AOD Average (2012–2022)</a:t>
              </a:r>
              <a:endParaRPr lang="en-US" dirty="0">
                <a:solidFill>
                  <a:schemeClr val="tx1">
                    <a:lumMod val="75000"/>
                    <a:lumOff val="25000"/>
                  </a:schemeClr>
                </a:solidFill>
              </a:endParaRPr>
            </a:p>
          </p:txBody>
        </p:sp>
        <p:pic>
          <p:nvPicPr>
            <p:cNvPr id="58" name="Picture 5" descr="A graph with numbers and lines&#10;&#10;Description automatically generated">
              <a:extLst>
                <a:ext uri="{FF2B5EF4-FFF2-40B4-BE49-F238E27FC236}">
                  <a16:creationId xmlns:a16="http://schemas.microsoft.com/office/drawing/2014/main" id="{8C7B45B9-3B96-A374-19AE-E896502D2A20}"/>
                </a:ext>
              </a:extLst>
            </p:cNvPr>
            <p:cNvPicPr>
              <a:picLocks noChangeAspect="1"/>
            </p:cNvPicPr>
            <p:nvPr/>
          </p:nvPicPr>
          <p:blipFill rotWithShape="1">
            <a:blip r:embed="rId4"/>
            <a:srcRect l="57436" t="91336" r="36928" b="2599"/>
            <a:stretch/>
          </p:blipFill>
          <p:spPr>
            <a:xfrm>
              <a:off x="5877675" y="6496164"/>
              <a:ext cx="443872" cy="319936"/>
            </a:xfrm>
            <a:prstGeom prst="rect">
              <a:avLst/>
            </a:prstGeom>
          </p:spPr>
        </p:pic>
        <p:pic>
          <p:nvPicPr>
            <p:cNvPr id="69" name="Picture 5" descr="A graph with numbers and lines&#10;&#10;Description automatically generated">
              <a:extLst>
                <a:ext uri="{FF2B5EF4-FFF2-40B4-BE49-F238E27FC236}">
                  <a16:creationId xmlns:a16="http://schemas.microsoft.com/office/drawing/2014/main" id="{02DB5415-87AE-B7B6-876F-E4A2465EDEC3}"/>
                </a:ext>
              </a:extLst>
            </p:cNvPr>
            <p:cNvPicPr>
              <a:picLocks noChangeAspect="1"/>
            </p:cNvPicPr>
            <p:nvPr/>
          </p:nvPicPr>
          <p:blipFill rotWithShape="1">
            <a:blip r:embed="rId4"/>
            <a:srcRect l="44861" t="93141" r="49819" b="2628"/>
            <a:stretch/>
          </p:blipFill>
          <p:spPr>
            <a:xfrm>
              <a:off x="3616328" y="6580208"/>
              <a:ext cx="419039" cy="223203"/>
            </a:xfrm>
            <a:prstGeom prst="rect">
              <a:avLst/>
            </a:prstGeom>
          </p:spPr>
        </p:pic>
        <p:pic>
          <p:nvPicPr>
            <p:cNvPr id="70" name="Picture 5" descr="A graph with numbers and lines&#10;&#10;Description automatically generated">
              <a:extLst>
                <a:ext uri="{FF2B5EF4-FFF2-40B4-BE49-F238E27FC236}">
                  <a16:creationId xmlns:a16="http://schemas.microsoft.com/office/drawing/2014/main" id="{32BAEFEB-D4C1-117C-4575-E4536ECC3F8C}"/>
                </a:ext>
              </a:extLst>
            </p:cNvPr>
            <p:cNvPicPr>
              <a:picLocks noChangeAspect="1"/>
            </p:cNvPicPr>
            <p:nvPr/>
          </p:nvPicPr>
          <p:blipFill rotWithShape="1">
            <a:blip r:embed="rId4"/>
            <a:srcRect l="33274" t="91862" r="61669" b="2350"/>
            <a:stretch/>
          </p:blipFill>
          <p:spPr>
            <a:xfrm>
              <a:off x="5880524" y="6179037"/>
              <a:ext cx="398342" cy="305264"/>
            </a:xfrm>
            <a:prstGeom prst="rect">
              <a:avLst/>
            </a:prstGeom>
          </p:spPr>
        </p:pic>
        <p:pic>
          <p:nvPicPr>
            <p:cNvPr id="71" name="Picture 5" descr="A graph with numbers and lines&#10;&#10;Description automatically generated">
              <a:extLst>
                <a:ext uri="{FF2B5EF4-FFF2-40B4-BE49-F238E27FC236}">
                  <a16:creationId xmlns:a16="http://schemas.microsoft.com/office/drawing/2014/main" id="{49367CDA-ED7F-0569-AC7C-21E2FECCA9E3}"/>
                </a:ext>
              </a:extLst>
            </p:cNvPr>
            <p:cNvPicPr>
              <a:picLocks noChangeAspect="1"/>
            </p:cNvPicPr>
            <p:nvPr/>
          </p:nvPicPr>
          <p:blipFill rotWithShape="1">
            <a:blip r:embed="rId4"/>
            <a:srcRect l="11803" t="92599" r="83250" b="2816"/>
            <a:stretch/>
          </p:blipFill>
          <p:spPr>
            <a:xfrm>
              <a:off x="3622116" y="6224981"/>
              <a:ext cx="389590" cy="241861"/>
            </a:xfrm>
            <a:prstGeom prst="rect">
              <a:avLst/>
            </a:prstGeom>
          </p:spPr>
        </p:pic>
      </p:grpSp>
      <p:grpSp>
        <p:nvGrpSpPr>
          <p:cNvPr id="101" name="Group 100">
            <a:extLst>
              <a:ext uri="{FF2B5EF4-FFF2-40B4-BE49-F238E27FC236}">
                <a16:creationId xmlns:a16="http://schemas.microsoft.com/office/drawing/2014/main" id="{BDF8206B-5652-97E9-57D3-63665BB7B5C6}"/>
              </a:ext>
            </a:extLst>
          </p:cNvPr>
          <p:cNvGrpSpPr/>
          <p:nvPr/>
        </p:nvGrpSpPr>
        <p:grpSpPr>
          <a:xfrm>
            <a:off x="6864343" y="4925680"/>
            <a:ext cx="5373858" cy="253916"/>
            <a:chOff x="1629895" y="5528421"/>
            <a:chExt cx="4639094" cy="253916"/>
          </a:xfrm>
        </p:grpSpPr>
        <p:sp>
          <p:nvSpPr>
            <p:cNvPr id="74" name="TextBox 73">
              <a:extLst>
                <a:ext uri="{FF2B5EF4-FFF2-40B4-BE49-F238E27FC236}">
                  <a16:creationId xmlns:a16="http://schemas.microsoft.com/office/drawing/2014/main" id="{1E8A39E3-7F0A-0DF5-34C9-170BA2BE9E9F}"/>
                </a:ext>
              </a:extLst>
            </p:cNvPr>
            <p:cNvSpPr txBox="1"/>
            <p:nvPr/>
          </p:nvSpPr>
          <p:spPr>
            <a:xfrm>
              <a:off x="1629895" y="5528421"/>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Jan</a:t>
              </a:r>
              <a:endParaRPr lang="en-US" dirty="0">
                <a:solidFill>
                  <a:schemeClr val="tx1">
                    <a:lumMod val="75000"/>
                    <a:lumOff val="25000"/>
                  </a:schemeClr>
                </a:solidFill>
              </a:endParaRPr>
            </a:p>
          </p:txBody>
        </p:sp>
        <p:sp>
          <p:nvSpPr>
            <p:cNvPr id="75" name="TextBox 74">
              <a:extLst>
                <a:ext uri="{FF2B5EF4-FFF2-40B4-BE49-F238E27FC236}">
                  <a16:creationId xmlns:a16="http://schemas.microsoft.com/office/drawing/2014/main" id="{73D0D40E-9111-1AA8-A728-1068DC96555D}"/>
                </a:ext>
              </a:extLst>
            </p:cNvPr>
            <p:cNvSpPr txBox="1"/>
            <p:nvPr/>
          </p:nvSpPr>
          <p:spPr>
            <a:xfrm>
              <a:off x="1988483" y="5528421"/>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Feb</a:t>
              </a:r>
              <a:endParaRPr lang="en-US" dirty="0">
                <a:solidFill>
                  <a:schemeClr val="tx1">
                    <a:lumMod val="75000"/>
                    <a:lumOff val="25000"/>
                  </a:schemeClr>
                </a:solidFill>
              </a:endParaRPr>
            </a:p>
          </p:txBody>
        </p:sp>
        <p:sp>
          <p:nvSpPr>
            <p:cNvPr id="76" name="TextBox 75">
              <a:extLst>
                <a:ext uri="{FF2B5EF4-FFF2-40B4-BE49-F238E27FC236}">
                  <a16:creationId xmlns:a16="http://schemas.microsoft.com/office/drawing/2014/main" id="{7D702E07-2CA7-676B-55D8-4F248DB53AB1}"/>
                </a:ext>
              </a:extLst>
            </p:cNvPr>
            <p:cNvSpPr txBox="1"/>
            <p:nvPr/>
          </p:nvSpPr>
          <p:spPr>
            <a:xfrm>
              <a:off x="2328021" y="5528421"/>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Mar</a:t>
              </a:r>
            </a:p>
          </p:txBody>
        </p:sp>
        <p:sp>
          <p:nvSpPr>
            <p:cNvPr id="77" name="TextBox 76">
              <a:extLst>
                <a:ext uri="{FF2B5EF4-FFF2-40B4-BE49-F238E27FC236}">
                  <a16:creationId xmlns:a16="http://schemas.microsoft.com/office/drawing/2014/main" id="{546CC744-10A4-5003-2705-73AB282C33E7}"/>
                </a:ext>
              </a:extLst>
            </p:cNvPr>
            <p:cNvSpPr txBox="1"/>
            <p:nvPr/>
          </p:nvSpPr>
          <p:spPr>
            <a:xfrm>
              <a:off x="2709021" y="5528421"/>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Apr</a:t>
              </a:r>
            </a:p>
          </p:txBody>
        </p:sp>
        <p:sp>
          <p:nvSpPr>
            <p:cNvPr id="78" name="TextBox 77">
              <a:extLst>
                <a:ext uri="{FF2B5EF4-FFF2-40B4-BE49-F238E27FC236}">
                  <a16:creationId xmlns:a16="http://schemas.microsoft.com/office/drawing/2014/main" id="{6A694CFB-58F9-D692-8166-A1D43F3419B7}"/>
                </a:ext>
              </a:extLst>
            </p:cNvPr>
            <p:cNvSpPr txBox="1"/>
            <p:nvPr/>
          </p:nvSpPr>
          <p:spPr>
            <a:xfrm>
              <a:off x="3051921" y="5528421"/>
              <a:ext cx="294548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May</a:t>
              </a:r>
            </a:p>
          </p:txBody>
        </p:sp>
        <p:sp>
          <p:nvSpPr>
            <p:cNvPr id="79" name="TextBox 78">
              <a:extLst>
                <a:ext uri="{FF2B5EF4-FFF2-40B4-BE49-F238E27FC236}">
                  <a16:creationId xmlns:a16="http://schemas.microsoft.com/office/drawing/2014/main" id="{193DC2BE-2D21-C801-5D86-81FF44139AC0}"/>
                </a:ext>
              </a:extLst>
            </p:cNvPr>
            <p:cNvSpPr txBox="1"/>
            <p:nvPr/>
          </p:nvSpPr>
          <p:spPr>
            <a:xfrm>
              <a:off x="3410509" y="5528421"/>
              <a:ext cx="245457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Jun</a:t>
              </a:r>
            </a:p>
          </p:txBody>
        </p:sp>
        <p:sp>
          <p:nvSpPr>
            <p:cNvPr id="81" name="TextBox 80">
              <a:extLst>
                <a:ext uri="{FF2B5EF4-FFF2-40B4-BE49-F238E27FC236}">
                  <a16:creationId xmlns:a16="http://schemas.microsoft.com/office/drawing/2014/main" id="{B0566640-BAFF-4F0F-9F52-19C4AADC461A}"/>
                </a:ext>
              </a:extLst>
            </p:cNvPr>
            <p:cNvSpPr txBox="1"/>
            <p:nvPr/>
          </p:nvSpPr>
          <p:spPr>
            <a:xfrm>
              <a:off x="3771899" y="5528421"/>
              <a:ext cx="57273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Jul</a:t>
              </a:r>
            </a:p>
          </p:txBody>
        </p:sp>
        <p:sp>
          <p:nvSpPr>
            <p:cNvPr id="83" name="TextBox 82">
              <a:extLst>
                <a:ext uri="{FF2B5EF4-FFF2-40B4-BE49-F238E27FC236}">
                  <a16:creationId xmlns:a16="http://schemas.microsoft.com/office/drawing/2014/main" id="{EBCE0C50-A1D2-D04F-9021-C0D2D5282545}"/>
                </a:ext>
              </a:extLst>
            </p:cNvPr>
            <p:cNvSpPr txBox="1"/>
            <p:nvPr/>
          </p:nvSpPr>
          <p:spPr>
            <a:xfrm>
              <a:off x="4095749" y="5528421"/>
              <a:ext cx="8181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Aug</a:t>
              </a:r>
            </a:p>
          </p:txBody>
        </p:sp>
        <p:sp>
          <p:nvSpPr>
            <p:cNvPr id="85" name="TextBox 84">
              <a:extLst>
                <a:ext uri="{FF2B5EF4-FFF2-40B4-BE49-F238E27FC236}">
                  <a16:creationId xmlns:a16="http://schemas.microsoft.com/office/drawing/2014/main" id="{0DE34CC4-5DD4-01E7-F2B2-103E44D73065}"/>
                </a:ext>
              </a:extLst>
            </p:cNvPr>
            <p:cNvSpPr txBox="1"/>
            <p:nvPr/>
          </p:nvSpPr>
          <p:spPr>
            <a:xfrm>
              <a:off x="4463862" y="5528421"/>
              <a:ext cx="169491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Sep</a:t>
              </a:r>
            </a:p>
          </p:txBody>
        </p:sp>
        <p:sp>
          <p:nvSpPr>
            <p:cNvPr id="96" name="TextBox 95">
              <a:extLst>
                <a:ext uri="{FF2B5EF4-FFF2-40B4-BE49-F238E27FC236}">
                  <a16:creationId xmlns:a16="http://schemas.microsoft.com/office/drawing/2014/main" id="{0F7D1A62-59D9-467D-C98C-58BA1616629B}"/>
                </a:ext>
              </a:extLst>
            </p:cNvPr>
            <p:cNvSpPr txBox="1"/>
            <p:nvPr/>
          </p:nvSpPr>
          <p:spPr>
            <a:xfrm>
              <a:off x="4790513" y="5528421"/>
              <a:ext cx="57273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Oct</a:t>
              </a:r>
            </a:p>
          </p:txBody>
        </p:sp>
        <p:sp>
          <p:nvSpPr>
            <p:cNvPr id="98" name="TextBox 97">
              <a:extLst>
                <a:ext uri="{FF2B5EF4-FFF2-40B4-BE49-F238E27FC236}">
                  <a16:creationId xmlns:a16="http://schemas.microsoft.com/office/drawing/2014/main" id="{BAA920B9-BEF0-38D2-2AEB-EF438D7D33E0}"/>
                </a:ext>
              </a:extLst>
            </p:cNvPr>
            <p:cNvSpPr txBox="1"/>
            <p:nvPr/>
          </p:nvSpPr>
          <p:spPr>
            <a:xfrm>
              <a:off x="5160308" y="5528421"/>
              <a:ext cx="9818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Nov</a:t>
              </a:r>
            </a:p>
          </p:txBody>
        </p:sp>
        <p:sp>
          <p:nvSpPr>
            <p:cNvPr id="100" name="TextBox 99">
              <a:extLst>
                <a:ext uri="{FF2B5EF4-FFF2-40B4-BE49-F238E27FC236}">
                  <a16:creationId xmlns:a16="http://schemas.microsoft.com/office/drawing/2014/main" id="{7D55FA26-53AA-9CAB-9E08-771489EB14A7}"/>
                </a:ext>
              </a:extLst>
            </p:cNvPr>
            <p:cNvSpPr txBox="1"/>
            <p:nvPr/>
          </p:nvSpPr>
          <p:spPr>
            <a:xfrm>
              <a:off x="5522258" y="5528421"/>
              <a:ext cx="57273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Dec</a:t>
              </a:r>
            </a:p>
          </p:txBody>
        </p:sp>
      </p:grpSp>
      <p:sp>
        <p:nvSpPr>
          <p:cNvPr id="22" name="TextBox 21">
            <a:extLst>
              <a:ext uri="{FF2B5EF4-FFF2-40B4-BE49-F238E27FC236}">
                <a16:creationId xmlns:a16="http://schemas.microsoft.com/office/drawing/2014/main" id="{C1284E76-7267-EB94-ECAB-E5A523FA50FF}"/>
              </a:ext>
            </a:extLst>
          </p:cNvPr>
          <p:cNvSpPr txBox="1"/>
          <p:nvPr/>
        </p:nvSpPr>
        <p:spPr>
          <a:xfrm>
            <a:off x="3431720" y="5765936"/>
            <a:ext cx="222838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NO</a:t>
            </a:r>
            <a:r>
              <a:rPr lang="en-US" sz="1050" baseline="-25000" dirty="0">
                <a:solidFill>
                  <a:schemeClr val="tx1">
                    <a:lumMod val="75000"/>
                    <a:lumOff val="25000"/>
                  </a:schemeClr>
                </a:solidFill>
                <a:latin typeface="Century Gothic"/>
                <a:cs typeface="Calibri"/>
              </a:rPr>
              <a:t>2</a:t>
            </a:r>
            <a:r>
              <a:rPr lang="en-US" sz="1050" dirty="0">
                <a:solidFill>
                  <a:schemeClr val="tx1">
                    <a:lumMod val="75000"/>
                    <a:lumOff val="25000"/>
                  </a:schemeClr>
                </a:solidFill>
                <a:latin typeface="Century Gothic"/>
                <a:cs typeface="Calibri"/>
              </a:rPr>
              <a:t> Average (2018-2022)</a:t>
            </a:r>
            <a:endParaRPr lang="en-US" dirty="0">
              <a:solidFill>
                <a:schemeClr val="tx1">
                  <a:lumMod val="75000"/>
                  <a:lumOff val="25000"/>
                </a:schemeClr>
              </a:solidFill>
            </a:endParaRPr>
          </a:p>
        </p:txBody>
      </p:sp>
    </p:spTree>
    <p:extLst>
      <p:ext uri="{BB962C8B-B14F-4D97-AF65-F5344CB8AC3E}">
        <p14:creationId xmlns:p14="http://schemas.microsoft.com/office/powerpoint/2010/main" val="3494437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5F81F8-BC0D-3B2D-CF01-7108FEBFEE78}"/>
              </a:ext>
            </a:extLst>
          </p:cNvPr>
          <p:cNvSpPr txBox="1"/>
          <p:nvPr/>
        </p:nvSpPr>
        <p:spPr>
          <a:xfrm>
            <a:off x="280231" y="247650"/>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AOD/PM</a:t>
            </a:r>
            <a:r>
              <a:rPr lang="en-US" sz="4000" b="1" baseline="-25000" dirty="0">
                <a:solidFill>
                  <a:srgbClr val="88419D"/>
                </a:solidFill>
                <a:latin typeface="Century Gothic"/>
              </a:rPr>
              <a:t>2.5</a:t>
            </a:r>
            <a:r>
              <a:rPr lang="en-US" sz="4000" b="1" dirty="0">
                <a:solidFill>
                  <a:srgbClr val="88419D"/>
                </a:solidFill>
                <a:latin typeface="Century Gothic"/>
              </a:rPr>
              <a:t> Validation</a:t>
            </a:r>
            <a:endParaRPr lang="en-US" dirty="0"/>
          </a:p>
        </p:txBody>
      </p:sp>
      <p:graphicFrame>
        <p:nvGraphicFramePr>
          <p:cNvPr id="6" name="Table 5">
            <a:extLst>
              <a:ext uri="{FF2B5EF4-FFF2-40B4-BE49-F238E27FC236}">
                <a16:creationId xmlns:a16="http://schemas.microsoft.com/office/drawing/2014/main" id="{55A12F1C-CF11-23E7-7D98-119B03DE7ABA}"/>
              </a:ext>
            </a:extLst>
          </p:cNvPr>
          <p:cNvGraphicFramePr>
            <a:graphicFrameLocks noGrp="1"/>
          </p:cNvGraphicFramePr>
          <p:nvPr>
            <p:extLst>
              <p:ext uri="{D42A27DB-BD31-4B8C-83A1-F6EECF244321}">
                <p14:modId xmlns:p14="http://schemas.microsoft.com/office/powerpoint/2010/main" val="2699758447"/>
              </p:ext>
            </p:extLst>
          </p:nvPr>
        </p:nvGraphicFramePr>
        <p:xfrm>
          <a:off x="7922711" y="1283918"/>
          <a:ext cx="3844271" cy="4388084"/>
        </p:xfrm>
        <a:graphic>
          <a:graphicData uri="http://schemas.openxmlformats.org/drawingml/2006/table">
            <a:tbl>
              <a:tblPr firstRow="1" bandRow="1">
                <a:tableStyleId>{5C22544A-7EE6-4342-B048-85BDC9FD1C3A}</a:tableStyleId>
              </a:tblPr>
              <a:tblGrid>
                <a:gridCol w="1777629">
                  <a:extLst>
                    <a:ext uri="{9D8B030D-6E8A-4147-A177-3AD203B41FA5}">
                      <a16:colId xmlns:a16="http://schemas.microsoft.com/office/drawing/2014/main" val="195606458"/>
                    </a:ext>
                  </a:extLst>
                </a:gridCol>
                <a:gridCol w="997689">
                  <a:extLst>
                    <a:ext uri="{9D8B030D-6E8A-4147-A177-3AD203B41FA5}">
                      <a16:colId xmlns:a16="http://schemas.microsoft.com/office/drawing/2014/main" val="265894940"/>
                    </a:ext>
                  </a:extLst>
                </a:gridCol>
                <a:gridCol w="1068953">
                  <a:extLst>
                    <a:ext uri="{9D8B030D-6E8A-4147-A177-3AD203B41FA5}">
                      <a16:colId xmlns:a16="http://schemas.microsoft.com/office/drawing/2014/main" val="2633302984"/>
                    </a:ext>
                  </a:extLst>
                </a:gridCol>
              </a:tblGrid>
              <a:tr h="644405">
                <a:tc>
                  <a:txBody>
                    <a:bodyPr/>
                    <a:lstStyle/>
                    <a:p>
                      <a:pPr marL="0" marR="0" algn="ctr">
                        <a:spcBef>
                          <a:spcPts val="0"/>
                        </a:spcBef>
                        <a:spcAft>
                          <a:spcPts val="0"/>
                        </a:spcAft>
                      </a:pPr>
                      <a:r>
                        <a:rPr lang="en-US" sz="1600" dirty="0">
                          <a:effectLst/>
                          <a:latin typeface="Century Gothic"/>
                        </a:rPr>
                        <a:t>Filtered Data</a:t>
                      </a:r>
                    </a:p>
                  </a:txBody>
                  <a:tcPr marL="68580" marR="68580" marT="0" marB="0" anchor="ctr"/>
                </a:tc>
                <a:tc>
                  <a:txBody>
                    <a:bodyPr/>
                    <a:lstStyle/>
                    <a:p>
                      <a:pPr marL="0" marR="0" algn="ctr">
                        <a:spcBef>
                          <a:spcPts val="0"/>
                        </a:spcBef>
                        <a:spcAft>
                          <a:spcPts val="0"/>
                        </a:spcAft>
                      </a:pPr>
                      <a:r>
                        <a:rPr lang="en-US" sz="1600" dirty="0">
                          <a:effectLst/>
                          <a:latin typeface="Century Gothic"/>
                        </a:rPr>
                        <a:t>Fresno R</a:t>
                      </a:r>
                      <a:r>
                        <a:rPr lang="en-US" sz="1600" baseline="30000" dirty="0">
                          <a:effectLst/>
                          <a:latin typeface="Century Gothic"/>
                        </a:rPr>
                        <a:t>2</a:t>
                      </a:r>
                      <a:endParaRPr lang="en-US" sz="1600" dirty="0">
                        <a:effectLst/>
                        <a:latin typeface="Century Gothic"/>
                      </a:endParaRPr>
                    </a:p>
                  </a:txBody>
                  <a:tcPr marL="68580" marR="68580" marT="0" marB="0" anchor="ctr"/>
                </a:tc>
                <a:tc>
                  <a:txBody>
                    <a:bodyPr/>
                    <a:lstStyle/>
                    <a:p>
                      <a:pPr marL="0" marR="0" algn="ctr">
                        <a:spcBef>
                          <a:spcPts val="0"/>
                        </a:spcBef>
                        <a:spcAft>
                          <a:spcPts val="0"/>
                        </a:spcAft>
                      </a:pPr>
                      <a:r>
                        <a:rPr lang="en-US" sz="1600" dirty="0">
                          <a:effectLst/>
                          <a:latin typeface="Century Gothic"/>
                        </a:rPr>
                        <a:t>Madera R</a:t>
                      </a:r>
                      <a:r>
                        <a:rPr lang="en-US" sz="1600" baseline="30000" dirty="0">
                          <a:effectLst/>
                          <a:latin typeface="Century Gothic"/>
                        </a:rPr>
                        <a:t>2</a:t>
                      </a:r>
                      <a:endParaRPr lang="en-US" sz="1600" dirty="0">
                        <a:effectLst/>
                        <a:latin typeface="Century Gothic"/>
                      </a:endParaRPr>
                    </a:p>
                  </a:txBody>
                  <a:tcPr marL="68580" marR="68580" marT="0" marB="0" anchor="ctr"/>
                </a:tc>
                <a:extLst>
                  <a:ext uri="{0D108BD9-81ED-4DB2-BD59-A6C34878D82A}">
                    <a16:rowId xmlns:a16="http://schemas.microsoft.com/office/drawing/2014/main" val="3319145778"/>
                  </a:ext>
                </a:extLst>
              </a:tr>
              <a:tr h="276173">
                <a:tc>
                  <a:txBody>
                    <a:bodyPr/>
                    <a:lstStyle/>
                    <a:p>
                      <a:pPr marL="0" marR="0">
                        <a:spcBef>
                          <a:spcPts val="0"/>
                        </a:spcBef>
                        <a:spcAft>
                          <a:spcPts val="0"/>
                        </a:spcAft>
                      </a:pPr>
                      <a:r>
                        <a:rPr lang="en-US" sz="1200" dirty="0">
                          <a:solidFill>
                            <a:schemeClr val="tx1">
                              <a:lumMod val="75000"/>
                              <a:lumOff val="25000"/>
                            </a:schemeClr>
                          </a:solidFill>
                          <a:effectLst/>
                          <a:latin typeface="Century Gothic"/>
                        </a:rPr>
                        <a:t>All Data (2019–2022)</a:t>
                      </a:r>
                    </a:p>
                  </a:txBody>
                  <a:tcPr marL="68580" marR="68580" marT="0" marB="0" anchor="ctr"/>
                </a:tc>
                <a:tc>
                  <a:txBody>
                    <a:bodyPr/>
                    <a:lstStyle/>
                    <a:p>
                      <a:r>
                        <a:rPr lang="en-US" sz="1200" dirty="0">
                          <a:solidFill>
                            <a:schemeClr val="tx1">
                              <a:lumMod val="75000"/>
                              <a:lumOff val="25000"/>
                            </a:schemeClr>
                          </a:solidFill>
                          <a:effectLst/>
                          <a:latin typeface="Century Gothic"/>
                        </a:rPr>
                        <a:t>0.4219</a:t>
                      </a:r>
                    </a:p>
                  </a:txBody>
                  <a:tcPr marL="68580" marR="68580" marT="0" marB="0" anchor="ctr"/>
                </a:tc>
                <a:tc>
                  <a:txBody>
                    <a:bodyPr/>
                    <a:lstStyle/>
                    <a:p>
                      <a:r>
                        <a:rPr lang="en-US" sz="1200" dirty="0">
                          <a:solidFill>
                            <a:schemeClr val="tx1">
                              <a:lumMod val="75000"/>
                              <a:lumOff val="25000"/>
                            </a:schemeClr>
                          </a:solidFill>
                          <a:effectLst/>
                          <a:latin typeface="Century Gothic"/>
                        </a:rPr>
                        <a:t>0.5589</a:t>
                      </a:r>
                    </a:p>
                  </a:txBody>
                  <a:tcPr marL="68580" marR="68580" marT="0" marB="0" anchor="ctr"/>
                </a:tc>
                <a:extLst>
                  <a:ext uri="{0D108BD9-81ED-4DB2-BD59-A6C34878D82A}">
                    <a16:rowId xmlns:a16="http://schemas.microsoft.com/office/drawing/2014/main" val="86776684"/>
                  </a:ext>
                </a:extLst>
              </a:tr>
              <a:tr h="306859">
                <a:tc>
                  <a:txBody>
                    <a:bodyPr/>
                    <a:lstStyle/>
                    <a:p>
                      <a:pPr marL="0" marR="0">
                        <a:spcBef>
                          <a:spcPts val="0"/>
                        </a:spcBef>
                        <a:spcAft>
                          <a:spcPts val="0"/>
                        </a:spcAft>
                      </a:pPr>
                      <a:r>
                        <a:rPr lang="en-US" sz="1200" dirty="0">
                          <a:solidFill>
                            <a:schemeClr val="tx1">
                              <a:lumMod val="75000"/>
                              <a:lumOff val="25000"/>
                            </a:schemeClr>
                          </a:solidFill>
                          <a:effectLst/>
                          <a:latin typeface="Century Gothic"/>
                        </a:rPr>
                        <a:t>2019 Only</a:t>
                      </a:r>
                    </a:p>
                  </a:txBody>
                  <a:tcPr marL="68580" marR="68580" marT="0" marB="0" anchor="ctr"/>
                </a:tc>
                <a:tc>
                  <a:txBody>
                    <a:bodyPr/>
                    <a:lstStyle/>
                    <a:p>
                      <a:r>
                        <a:rPr lang="en-US" sz="1200" dirty="0">
                          <a:solidFill>
                            <a:schemeClr val="tx1">
                              <a:lumMod val="75000"/>
                              <a:lumOff val="25000"/>
                            </a:schemeClr>
                          </a:solidFill>
                          <a:effectLst/>
                          <a:latin typeface="Century Gothic"/>
                        </a:rPr>
                        <a:t>0.0214</a:t>
                      </a:r>
                    </a:p>
                  </a:txBody>
                  <a:tcPr marL="68580" marR="68580" marT="0" marB="0" anchor="ctr"/>
                </a:tc>
                <a:tc>
                  <a:txBody>
                    <a:bodyPr/>
                    <a:lstStyle/>
                    <a:p>
                      <a:r>
                        <a:rPr lang="en-US" sz="1200" dirty="0">
                          <a:solidFill>
                            <a:schemeClr val="tx1">
                              <a:lumMod val="75000"/>
                              <a:lumOff val="25000"/>
                            </a:schemeClr>
                          </a:solidFill>
                          <a:effectLst/>
                          <a:latin typeface="Century Gothic"/>
                        </a:rPr>
                        <a:t>0.0567</a:t>
                      </a:r>
                    </a:p>
                  </a:txBody>
                  <a:tcPr marL="68580" marR="68580" marT="0" marB="0" anchor="ctr"/>
                </a:tc>
                <a:extLst>
                  <a:ext uri="{0D108BD9-81ED-4DB2-BD59-A6C34878D82A}">
                    <a16:rowId xmlns:a16="http://schemas.microsoft.com/office/drawing/2014/main" val="2039772971"/>
                  </a:ext>
                </a:extLst>
              </a:tr>
              <a:tr h="276173">
                <a:tc>
                  <a:txBody>
                    <a:bodyPr/>
                    <a:lstStyle/>
                    <a:p>
                      <a:pPr marL="0" marR="0">
                        <a:spcBef>
                          <a:spcPts val="0"/>
                        </a:spcBef>
                        <a:spcAft>
                          <a:spcPts val="0"/>
                        </a:spcAft>
                      </a:pPr>
                      <a:r>
                        <a:rPr lang="en-US" sz="1200" dirty="0">
                          <a:solidFill>
                            <a:schemeClr val="tx1">
                              <a:lumMod val="75000"/>
                              <a:lumOff val="25000"/>
                            </a:schemeClr>
                          </a:solidFill>
                          <a:effectLst/>
                          <a:latin typeface="Century Gothic"/>
                        </a:rPr>
                        <a:t>2020–2022</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0.4423</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0.5689</a:t>
                      </a:r>
                    </a:p>
                  </a:txBody>
                  <a:tcPr marL="68580" marR="68580" marT="0" marB="0" anchor="ctr"/>
                </a:tc>
                <a:extLst>
                  <a:ext uri="{0D108BD9-81ED-4DB2-BD59-A6C34878D82A}">
                    <a16:rowId xmlns:a16="http://schemas.microsoft.com/office/drawing/2014/main" val="3739493708"/>
                  </a:ext>
                </a:extLst>
              </a:tr>
              <a:tr h="276173">
                <a:tc>
                  <a:txBody>
                    <a:bodyPr/>
                    <a:lstStyle/>
                    <a:p>
                      <a:pPr marL="0" marR="0">
                        <a:spcBef>
                          <a:spcPts val="0"/>
                        </a:spcBef>
                        <a:spcAft>
                          <a:spcPts val="0"/>
                        </a:spcAft>
                      </a:pPr>
                      <a:r>
                        <a:rPr lang="en-US" sz="1200" dirty="0">
                          <a:solidFill>
                            <a:schemeClr val="tx1">
                              <a:lumMod val="75000"/>
                              <a:lumOff val="25000"/>
                            </a:schemeClr>
                          </a:solidFill>
                          <a:effectLst/>
                          <a:latin typeface="Century Gothic"/>
                        </a:rPr>
                        <a:t>Fall</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0.2717</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0.3851</a:t>
                      </a:r>
                    </a:p>
                  </a:txBody>
                  <a:tcPr marL="68580" marR="68580" marT="0" marB="0" anchor="ctr"/>
                </a:tc>
                <a:extLst>
                  <a:ext uri="{0D108BD9-81ED-4DB2-BD59-A6C34878D82A}">
                    <a16:rowId xmlns:a16="http://schemas.microsoft.com/office/drawing/2014/main" val="2376253373"/>
                  </a:ext>
                </a:extLst>
              </a:tr>
              <a:tr h="276173">
                <a:tc>
                  <a:txBody>
                    <a:bodyPr/>
                    <a:lstStyle/>
                    <a:p>
                      <a:pPr marL="0" marR="0">
                        <a:spcBef>
                          <a:spcPts val="0"/>
                        </a:spcBef>
                        <a:spcAft>
                          <a:spcPts val="0"/>
                        </a:spcAft>
                      </a:pPr>
                      <a:r>
                        <a:rPr lang="en-US" sz="1200" dirty="0">
                          <a:solidFill>
                            <a:schemeClr val="tx1">
                              <a:lumMod val="75000"/>
                              <a:lumOff val="25000"/>
                            </a:schemeClr>
                          </a:solidFill>
                          <a:effectLst/>
                          <a:latin typeface="Century Gothic"/>
                        </a:rPr>
                        <a:t>Winter</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0.2804</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0.3955</a:t>
                      </a:r>
                    </a:p>
                  </a:txBody>
                  <a:tcPr marL="68580" marR="68580" marT="0" marB="0" anchor="ctr"/>
                </a:tc>
                <a:extLst>
                  <a:ext uri="{0D108BD9-81ED-4DB2-BD59-A6C34878D82A}">
                    <a16:rowId xmlns:a16="http://schemas.microsoft.com/office/drawing/2014/main" val="1548222639"/>
                  </a:ext>
                </a:extLst>
              </a:tr>
              <a:tr h="276173">
                <a:tc>
                  <a:txBody>
                    <a:bodyPr/>
                    <a:lstStyle/>
                    <a:p>
                      <a:pPr marL="0" marR="0">
                        <a:spcBef>
                          <a:spcPts val="0"/>
                        </a:spcBef>
                        <a:spcAft>
                          <a:spcPts val="0"/>
                        </a:spcAft>
                      </a:pPr>
                      <a:r>
                        <a:rPr lang="en-US" sz="1200" dirty="0">
                          <a:solidFill>
                            <a:schemeClr val="tx1">
                              <a:lumMod val="75000"/>
                              <a:lumOff val="25000"/>
                            </a:schemeClr>
                          </a:solidFill>
                          <a:effectLst/>
                          <a:latin typeface="Century Gothic"/>
                        </a:rPr>
                        <a:t>Spring</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0.4700</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0.5820</a:t>
                      </a:r>
                    </a:p>
                  </a:txBody>
                  <a:tcPr marL="68580" marR="68580" marT="0" marB="0" anchor="ctr"/>
                </a:tc>
                <a:extLst>
                  <a:ext uri="{0D108BD9-81ED-4DB2-BD59-A6C34878D82A}">
                    <a16:rowId xmlns:a16="http://schemas.microsoft.com/office/drawing/2014/main" val="2875976163"/>
                  </a:ext>
                </a:extLst>
              </a:tr>
              <a:tr h="276173">
                <a:tc>
                  <a:txBody>
                    <a:bodyPr/>
                    <a:lstStyle/>
                    <a:p>
                      <a:pPr marL="0" marR="0">
                        <a:spcBef>
                          <a:spcPts val="0"/>
                        </a:spcBef>
                        <a:spcAft>
                          <a:spcPts val="0"/>
                        </a:spcAft>
                      </a:pPr>
                      <a:r>
                        <a:rPr lang="en-US" sz="1200" dirty="0">
                          <a:solidFill>
                            <a:schemeClr val="tx1">
                              <a:lumMod val="75000"/>
                              <a:lumOff val="25000"/>
                            </a:schemeClr>
                          </a:solidFill>
                          <a:effectLst/>
                          <a:latin typeface="Century Gothic"/>
                        </a:rPr>
                        <a:t>Summer</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0.5946</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0.6867</a:t>
                      </a:r>
                    </a:p>
                  </a:txBody>
                  <a:tcPr marL="68580" marR="68580" marT="0" marB="0" anchor="ctr"/>
                </a:tc>
                <a:extLst>
                  <a:ext uri="{0D108BD9-81ED-4DB2-BD59-A6C34878D82A}">
                    <a16:rowId xmlns:a16="http://schemas.microsoft.com/office/drawing/2014/main" val="4112891840"/>
                  </a:ext>
                </a:extLst>
              </a:tr>
              <a:tr h="276173">
                <a:tc>
                  <a:txBody>
                    <a:bodyPr/>
                    <a:lstStyle/>
                    <a:p>
                      <a:pPr marL="0" marR="0">
                        <a:spcBef>
                          <a:spcPts val="0"/>
                        </a:spcBef>
                        <a:spcAft>
                          <a:spcPts val="0"/>
                        </a:spcAft>
                      </a:pPr>
                      <a:r>
                        <a:rPr lang="en-US" sz="1200" dirty="0">
                          <a:solidFill>
                            <a:schemeClr val="tx1">
                              <a:lumMod val="75000"/>
                              <a:lumOff val="25000"/>
                            </a:schemeClr>
                          </a:solidFill>
                          <a:effectLst/>
                          <a:latin typeface="Century Gothic"/>
                        </a:rPr>
                        <a:t>Fire Season</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0.5711</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0.6373</a:t>
                      </a:r>
                    </a:p>
                  </a:txBody>
                  <a:tcPr marL="68580" marR="68580" marT="0" marB="0" anchor="ctr"/>
                </a:tc>
                <a:extLst>
                  <a:ext uri="{0D108BD9-81ED-4DB2-BD59-A6C34878D82A}">
                    <a16:rowId xmlns:a16="http://schemas.microsoft.com/office/drawing/2014/main" val="287660293"/>
                  </a:ext>
                </a:extLst>
              </a:tr>
              <a:tr h="276173">
                <a:tc>
                  <a:txBody>
                    <a:bodyPr/>
                    <a:lstStyle/>
                    <a:p>
                      <a:pPr marL="0" marR="0">
                        <a:spcBef>
                          <a:spcPts val="0"/>
                        </a:spcBef>
                        <a:spcAft>
                          <a:spcPts val="0"/>
                        </a:spcAft>
                      </a:pPr>
                      <a:r>
                        <a:rPr lang="en-US" sz="1200" dirty="0">
                          <a:solidFill>
                            <a:schemeClr val="tx1">
                              <a:lumMod val="75000"/>
                              <a:lumOff val="25000"/>
                            </a:schemeClr>
                          </a:solidFill>
                          <a:effectLst/>
                          <a:latin typeface="Century Gothic"/>
                        </a:rPr>
                        <a:t>Not Fire Season</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0.1050</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0.0948</a:t>
                      </a:r>
                    </a:p>
                  </a:txBody>
                  <a:tcPr marL="68580" marR="68580" marT="0" marB="0" anchor="ctr"/>
                </a:tc>
                <a:extLst>
                  <a:ext uri="{0D108BD9-81ED-4DB2-BD59-A6C34878D82A}">
                    <a16:rowId xmlns:a16="http://schemas.microsoft.com/office/drawing/2014/main" val="407090234"/>
                  </a:ext>
                </a:extLst>
              </a:tr>
              <a:tr h="306859">
                <a:tc>
                  <a:txBody>
                    <a:bodyPr/>
                    <a:lstStyle/>
                    <a:p>
                      <a:pPr marL="0" marR="0">
                        <a:spcBef>
                          <a:spcPts val="0"/>
                        </a:spcBef>
                        <a:spcAft>
                          <a:spcPts val="0"/>
                        </a:spcAft>
                      </a:pPr>
                      <a:r>
                        <a:rPr lang="en-US" sz="1200" dirty="0">
                          <a:solidFill>
                            <a:schemeClr val="tx1">
                              <a:lumMod val="75000"/>
                              <a:lumOff val="25000"/>
                            </a:schemeClr>
                          </a:solidFill>
                          <a:effectLst/>
                          <a:latin typeface="Century Gothic"/>
                        </a:rPr>
                        <a:t>PM 2.5 &lt; 15µg/m</a:t>
                      </a:r>
                      <a:r>
                        <a:rPr lang="en-US" sz="1200" baseline="30000" dirty="0">
                          <a:solidFill>
                            <a:schemeClr val="tx1">
                              <a:lumMod val="75000"/>
                              <a:lumOff val="25000"/>
                            </a:schemeClr>
                          </a:solidFill>
                          <a:effectLst/>
                          <a:latin typeface="Century Gothic"/>
                        </a:rPr>
                        <a:t>3</a:t>
                      </a:r>
                      <a:endParaRPr lang="en-US" sz="1200" dirty="0">
                        <a:solidFill>
                          <a:schemeClr val="tx1">
                            <a:lumMod val="75000"/>
                            <a:lumOff val="25000"/>
                          </a:schemeClr>
                        </a:solidFill>
                        <a:effectLst/>
                        <a:latin typeface="Century Gothic"/>
                      </a:endParaRPr>
                    </a:p>
                  </a:txBody>
                  <a:tcPr marL="68580" marR="68580" marT="0" marB="0" anchor="ctr"/>
                </a:tc>
                <a:tc>
                  <a:txBody>
                    <a:bodyPr/>
                    <a:lstStyle/>
                    <a:p>
                      <a:r>
                        <a:rPr lang="en-US" sz="1200" dirty="0">
                          <a:solidFill>
                            <a:schemeClr val="tx1">
                              <a:lumMod val="75000"/>
                              <a:lumOff val="25000"/>
                            </a:schemeClr>
                          </a:solidFill>
                          <a:effectLst/>
                          <a:latin typeface="Century Gothic"/>
                        </a:rPr>
                        <a:t>0.0265</a:t>
                      </a:r>
                    </a:p>
                  </a:txBody>
                  <a:tcPr marL="68580" marR="68580" marT="0" marB="0" anchor="ctr"/>
                </a:tc>
                <a:tc>
                  <a:txBody>
                    <a:bodyPr/>
                    <a:lstStyle/>
                    <a:p>
                      <a:r>
                        <a:rPr lang="en-US" sz="1200" dirty="0">
                          <a:solidFill>
                            <a:schemeClr val="tx1">
                              <a:lumMod val="75000"/>
                              <a:lumOff val="25000"/>
                            </a:schemeClr>
                          </a:solidFill>
                          <a:effectLst/>
                          <a:latin typeface="Century Gothic"/>
                        </a:rPr>
                        <a:t>0.0095</a:t>
                      </a:r>
                    </a:p>
                  </a:txBody>
                  <a:tcPr marL="68580" marR="68580" marT="0" marB="0" anchor="ctr"/>
                </a:tc>
                <a:extLst>
                  <a:ext uri="{0D108BD9-81ED-4DB2-BD59-A6C34878D82A}">
                    <a16:rowId xmlns:a16="http://schemas.microsoft.com/office/drawing/2014/main" val="3473366096"/>
                  </a:ext>
                </a:extLst>
              </a:tr>
              <a:tr h="306859">
                <a:tc>
                  <a:txBody>
                    <a:bodyPr/>
                    <a:lstStyle/>
                    <a:p>
                      <a:pPr marL="0" marR="0">
                        <a:spcBef>
                          <a:spcPts val="0"/>
                        </a:spcBef>
                        <a:spcAft>
                          <a:spcPts val="0"/>
                        </a:spcAft>
                      </a:pPr>
                      <a:r>
                        <a:rPr lang="en-US" sz="1200" dirty="0">
                          <a:solidFill>
                            <a:schemeClr val="tx1">
                              <a:lumMod val="75000"/>
                              <a:lumOff val="25000"/>
                            </a:schemeClr>
                          </a:solidFill>
                          <a:effectLst/>
                          <a:latin typeface="Century Gothic"/>
                        </a:rPr>
                        <a:t>PM 2.5 &gt;= 15µg/m</a:t>
                      </a:r>
                      <a:r>
                        <a:rPr lang="en-US" sz="1200" baseline="30000" dirty="0">
                          <a:solidFill>
                            <a:schemeClr val="tx1">
                              <a:lumMod val="75000"/>
                              <a:lumOff val="25000"/>
                            </a:schemeClr>
                          </a:solidFill>
                          <a:effectLst/>
                          <a:latin typeface="Century Gothic"/>
                        </a:rPr>
                        <a:t>3</a:t>
                      </a:r>
                      <a:endParaRPr lang="en-US" sz="1200" dirty="0">
                        <a:solidFill>
                          <a:schemeClr val="tx1">
                            <a:lumMod val="75000"/>
                            <a:lumOff val="25000"/>
                          </a:schemeClr>
                        </a:solidFill>
                        <a:effectLst/>
                        <a:latin typeface="Century Gothic"/>
                      </a:endParaRPr>
                    </a:p>
                  </a:txBody>
                  <a:tcPr marL="68580" marR="68580" marT="0" marB="0" anchor="ctr"/>
                </a:tc>
                <a:tc>
                  <a:txBody>
                    <a:bodyPr/>
                    <a:lstStyle/>
                    <a:p>
                      <a:r>
                        <a:rPr lang="en-US" sz="1200" dirty="0">
                          <a:solidFill>
                            <a:schemeClr val="tx1">
                              <a:lumMod val="75000"/>
                              <a:lumOff val="25000"/>
                            </a:schemeClr>
                          </a:solidFill>
                          <a:effectLst/>
                          <a:latin typeface="Century Gothic"/>
                        </a:rPr>
                        <a:t>0.4033</a:t>
                      </a:r>
                    </a:p>
                  </a:txBody>
                  <a:tcPr marL="68580" marR="68580" marT="0" marB="0" anchor="ctr"/>
                </a:tc>
                <a:tc>
                  <a:txBody>
                    <a:bodyPr/>
                    <a:lstStyle/>
                    <a:p>
                      <a:r>
                        <a:rPr lang="en-US" sz="1200" dirty="0">
                          <a:solidFill>
                            <a:schemeClr val="tx1">
                              <a:lumMod val="75000"/>
                              <a:lumOff val="25000"/>
                            </a:schemeClr>
                          </a:solidFill>
                          <a:effectLst/>
                          <a:latin typeface="Century Gothic"/>
                        </a:rPr>
                        <a:t>0.5650</a:t>
                      </a:r>
                    </a:p>
                  </a:txBody>
                  <a:tcPr marL="68580" marR="68580" marT="0" marB="0" anchor="ctr"/>
                </a:tc>
                <a:extLst>
                  <a:ext uri="{0D108BD9-81ED-4DB2-BD59-A6C34878D82A}">
                    <a16:rowId xmlns:a16="http://schemas.microsoft.com/office/drawing/2014/main" val="2585601967"/>
                  </a:ext>
                </a:extLst>
              </a:tr>
              <a:tr h="306859">
                <a:tc>
                  <a:txBody>
                    <a:bodyPr/>
                    <a:lstStyle/>
                    <a:p>
                      <a:pPr marL="0" marR="0">
                        <a:spcBef>
                          <a:spcPts val="0"/>
                        </a:spcBef>
                        <a:spcAft>
                          <a:spcPts val="0"/>
                        </a:spcAft>
                      </a:pPr>
                      <a:r>
                        <a:rPr lang="en-US" sz="1200" dirty="0">
                          <a:solidFill>
                            <a:schemeClr val="tx1">
                              <a:lumMod val="75000"/>
                              <a:lumOff val="25000"/>
                            </a:schemeClr>
                          </a:solidFill>
                          <a:effectLst/>
                          <a:latin typeface="Century Gothic"/>
                        </a:rPr>
                        <a:t>PM 2.5 &lt; 35µg/m</a:t>
                      </a:r>
                      <a:r>
                        <a:rPr lang="en-US" sz="1200" baseline="30000" dirty="0">
                          <a:solidFill>
                            <a:schemeClr val="tx1">
                              <a:lumMod val="75000"/>
                              <a:lumOff val="25000"/>
                            </a:schemeClr>
                          </a:solidFill>
                          <a:effectLst/>
                          <a:latin typeface="Century Gothic"/>
                        </a:rPr>
                        <a:t>3</a:t>
                      </a:r>
                      <a:endParaRPr lang="en-US" sz="1200" dirty="0">
                        <a:solidFill>
                          <a:schemeClr val="tx1">
                            <a:lumMod val="75000"/>
                            <a:lumOff val="25000"/>
                          </a:schemeClr>
                        </a:solidFill>
                        <a:effectLst/>
                        <a:latin typeface="Century Gothic"/>
                      </a:endParaRPr>
                    </a:p>
                  </a:txBody>
                  <a:tcPr marL="68580" marR="68580" marT="0" marB="0" anchor="ctr"/>
                </a:tc>
                <a:tc>
                  <a:txBody>
                    <a:bodyPr/>
                    <a:lstStyle/>
                    <a:p>
                      <a:r>
                        <a:rPr lang="en-US" sz="1200" dirty="0">
                          <a:solidFill>
                            <a:schemeClr val="tx1">
                              <a:lumMod val="75000"/>
                              <a:lumOff val="25000"/>
                            </a:schemeClr>
                          </a:solidFill>
                          <a:effectLst/>
                          <a:latin typeface="Century Gothic"/>
                        </a:rPr>
                        <a:t>0.0919</a:t>
                      </a:r>
                    </a:p>
                  </a:txBody>
                  <a:tcPr marL="68580" marR="68580" marT="0" marB="0" anchor="ctr"/>
                </a:tc>
                <a:tc>
                  <a:txBody>
                    <a:bodyPr/>
                    <a:lstStyle/>
                    <a:p>
                      <a:r>
                        <a:rPr lang="en-US" sz="1200" dirty="0">
                          <a:solidFill>
                            <a:schemeClr val="tx1">
                              <a:lumMod val="75000"/>
                              <a:lumOff val="25000"/>
                            </a:schemeClr>
                          </a:solidFill>
                          <a:effectLst/>
                          <a:latin typeface="Century Gothic"/>
                        </a:rPr>
                        <a:t>0.0964</a:t>
                      </a:r>
                    </a:p>
                  </a:txBody>
                  <a:tcPr marL="68580" marR="68580" marT="0" marB="0" anchor="ctr"/>
                </a:tc>
                <a:extLst>
                  <a:ext uri="{0D108BD9-81ED-4DB2-BD59-A6C34878D82A}">
                    <a16:rowId xmlns:a16="http://schemas.microsoft.com/office/drawing/2014/main" val="353062323"/>
                  </a:ext>
                </a:extLst>
              </a:tr>
              <a:tr h="306859">
                <a:tc>
                  <a:txBody>
                    <a:bodyPr/>
                    <a:lstStyle/>
                    <a:p>
                      <a:pPr marL="0" marR="0">
                        <a:spcBef>
                          <a:spcPts val="0"/>
                        </a:spcBef>
                        <a:spcAft>
                          <a:spcPts val="0"/>
                        </a:spcAft>
                      </a:pPr>
                      <a:r>
                        <a:rPr lang="en-US" sz="1200" dirty="0">
                          <a:solidFill>
                            <a:schemeClr val="tx1">
                              <a:lumMod val="75000"/>
                              <a:lumOff val="25000"/>
                            </a:schemeClr>
                          </a:solidFill>
                          <a:effectLst/>
                          <a:latin typeface="Century Gothic"/>
                        </a:rPr>
                        <a:t>PM 2.5 &gt;= 35µg/m</a:t>
                      </a:r>
                      <a:r>
                        <a:rPr lang="en-US" sz="1200" baseline="30000" dirty="0">
                          <a:solidFill>
                            <a:schemeClr val="tx1">
                              <a:lumMod val="75000"/>
                              <a:lumOff val="25000"/>
                            </a:schemeClr>
                          </a:solidFill>
                          <a:effectLst/>
                          <a:latin typeface="Century Gothic"/>
                        </a:rPr>
                        <a:t>3</a:t>
                      </a:r>
                      <a:endParaRPr lang="en-US" sz="1200" dirty="0">
                        <a:solidFill>
                          <a:schemeClr val="tx1">
                            <a:lumMod val="75000"/>
                            <a:lumOff val="25000"/>
                          </a:schemeClr>
                        </a:solidFill>
                        <a:effectLst/>
                        <a:latin typeface="Century Gothic"/>
                      </a:endParaRPr>
                    </a:p>
                  </a:txBody>
                  <a:tcPr marL="68580" marR="68580" marT="0" marB="0" anchor="ctr"/>
                </a:tc>
                <a:tc>
                  <a:txBody>
                    <a:bodyPr/>
                    <a:lstStyle/>
                    <a:p>
                      <a:r>
                        <a:rPr lang="en-US" sz="1200" dirty="0">
                          <a:solidFill>
                            <a:schemeClr val="tx1">
                              <a:lumMod val="75000"/>
                              <a:lumOff val="25000"/>
                            </a:schemeClr>
                          </a:solidFill>
                          <a:effectLst/>
                          <a:latin typeface="Century Gothic"/>
                        </a:rPr>
                        <a:t>0.3475</a:t>
                      </a:r>
                    </a:p>
                  </a:txBody>
                  <a:tcPr marL="68580" marR="68580" marT="0" marB="0" anchor="ctr"/>
                </a:tc>
                <a:tc>
                  <a:txBody>
                    <a:bodyPr/>
                    <a:lstStyle/>
                    <a:p>
                      <a:r>
                        <a:rPr lang="en-US" sz="1200" dirty="0">
                          <a:solidFill>
                            <a:schemeClr val="tx1">
                              <a:lumMod val="75000"/>
                              <a:lumOff val="25000"/>
                            </a:schemeClr>
                          </a:solidFill>
                          <a:effectLst/>
                          <a:latin typeface="Century Gothic"/>
                        </a:rPr>
                        <a:t>0.4359</a:t>
                      </a:r>
                    </a:p>
                  </a:txBody>
                  <a:tcPr marL="68580" marR="68580" marT="0" marB="0" anchor="ctr"/>
                </a:tc>
                <a:extLst>
                  <a:ext uri="{0D108BD9-81ED-4DB2-BD59-A6C34878D82A}">
                    <a16:rowId xmlns:a16="http://schemas.microsoft.com/office/drawing/2014/main" val="176171902"/>
                  </a:ext>
                </a:extLst>
              </a:tr>
            </a:tbl>
          </a:graphicData>
        </a:graphic>
      </p:graphicFrame>
      <p:sp>
        <p:nvSpPr>
          <p:cNvPr id="5" name="TextBox 4">
            <a:extLst>
              <a:ext uri="{FF2B5EF4-FFF2-40B4-BE49-F238E27FC236}">
                <a16:creationId xmlns:a16="http://schemas.microsoft.com/office/drawing/2014/main" id="{D6E09095-B1D7-BF59-CFF5-8E8C541A434D}"/>
              </a:ext>
            </a:extLst>
          </p:cNvPr>
          <p:cNvSpPr txBox="1"/>
          <p:nvPr/>
        </p:nvSpPr>
        <p:spPr>
          <a:xfrm>
            <a:off x="1220726" y="5011189"/>
            <a:ext cx="233965" cy="3195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a:t>
            </a:r>
            <a:endParaRPr lang="en-US" sz="1400" dirty="0">
              <a:solidFill>
                <a:schemeClr val="tx1">
                  <a:lumMod val="75000"/>
                  <a:lumOff val="25000"/>
                </a:schemeClr>
              </a:solidFill>
              <a:latin typeface="Century Gothic"/>
            </a:endParaRPr>
          </a:p>
        </p:txBody>
      </p:sp>
      <p:sp>
        <p:nvSpPr>
          <p:cNvPr id="9" name="TextBox 8">
            <a:extLst>
              <a:ext uri="{FF2B5EF4-FFF2-40B4-BE49-F238E27FC236}">
                <a16:creationId xmlns:a16="http://schemas.microsoft.com/office/drawing/2014/main" id="{1F5A773A-C40A-5A2E-196D-DB1DDF162B45}"/>
              </a:ext>
            </a:extLst>
          </p:cNvPr>
          <p:cNvSpPr txBox="1"/>
          <p:nvPr/>
        </p:nvSpPr>
        <p:spPr>
          <a:xfrm>
            <a:off x="2471536" y="5011189"/>
            <a:ext cx="3980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50</a:t>
            </a:r>
          </a:p>
        </p:txBody>
      </p:sp>
      <p:sp>
        <p:nvSpPr>
          <p:cNvPr id="10" name="TextBox 9">
            <a:extLst>
              <a:ext uri="{FF2B5EF4-FFF2-40B4-BE49-F238E27FC236}">
                <a16:creationId xmlns:a16="http://schemas.microsoft.com/office/drawing/2014/main" id="{C16A0410-212C-23F4-8E79-E8040963500B}"/>
              </a:ext>
            </a:extLst>
          </p:cNvPr>
          <p:cNvSpPr txBox="1"/>
          <p:nvPr/>
        </p:nvSpPr>
        <p:spPr>
          <a:xfrm>
            <a:off x="3769239" y="5011189"/>
            <a:ext cx="515319" cy="3195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100</a:t>
            </a:r>
            <a:endParaRPr lang="en-US" sz="1400" dirty="0">
              <a:solidFill>
                <a:schemeClr val="tx1">
                  <a:lumMod val="75000"/>
                  <a:lumOff val="25000"/>
                </a:schemeClr>
              </a:solidFill>
              <a:latin typeface="Century Gothic"/>
            </a:endParaRPr>
          </a:p>
        </p:txBody>
      </p:sp>
      <p:sp>
        <p:nvSpPr>
          <p:cNvPr id="11" name="TextBox 10">
            <a:extLst>
              <a:ext uri="{FF2B5EF4-FFF2-40B4-BE49-F238E27FC236}">
                <a16:creationId xmlns:a16="http://schemas.microsoft.com/office/drawing/2014/main" id="{E17C2FB5-ACF5-F13A-32B0-384655FC12F0}"/>
              </a:ext>
            </a:extLst>
          </p:cNvPr>
          <p:cNvSpPr txBox="1"/>
          <p:nvPr/>
        </p:nvSpPr>
        <p:spPr>
          <a:xfrm>
            <a:off x="5113834" y="5011189"/>
            <a:ext cx="77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150</a:t>
            </a:r>
            <a:endParaRPr lang="en-US" sz="1400" dirty="0">
              <a:solidFill>
                <a:schemeClr val="tx1">
                  <a:lumMod val="75000"/>
                  <a:lumOff val="25000"/>
                </a:schemeClr>
              </a:solidFill>
              <a:latin typeface="Century Gothic"/>
            </a:endParaRPr>
          </a:p>
        </p:txBody>
      </p:sp>
      <p:sp>
        <p:nvSpPr>
          <p:cNvPr id="12" name="TextBox 11">
            <a:extLst>
              <a:ext uri="{FF2B5EF4-FFF2-40B4-BE49-F238E27FC236}">
                <a16:creationId xmlns:a16="http://schemas.microsoft.com/office/drawing/2014/main" id="{673F2887-7C3C-8E42-32FD-7CE30BA663B8}"/>
              </a:ext>
            </a:extLst>
          </p:cNvPr>
          <p:cNvSpPr txBox="1"/>
          <p:nvPr/>
        </p:nvSpPr>
        <p:spPr>
          <a:xfrm>
            <a:off x="6458429" y="5011189"/>
            <a:ext cx="77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200</a:t>
            </a:r>
            <a:endParaRPr lang="en-US" sz="1400" dirty="0">
              <a:solidFill>
                <a:schemeClr val="tx1">
                  <a:lumMod val="75000"/>
                  <a:lumOff val="25000"/>
                </a:schemeClr>
              </a:solidFill>
              <a:latin typeface="Century Gothic"/>
            </a:endParaRPr>
          </a:p>
        </p:txBody>
      </p:sp>
      <p:sp>
        <p:nvSpPr>
          <p:cNvPr id="14" name="TextBox 13">
            <a:extLst>
              <a:ext uri="{FF2B5EF4-FFF2-40B4-BE49-F238E27FC236}">
                <a16:creationId xmlns:a16="http://schemas.microsoft.com/office/drawing/2014/main" id="{B816EA7A-711A-7A2F-2342-C10E160DB98E}"/>
              </a:ext>
            </a:extLst>
          </p:cNvPr>
          <p:cNvSpPr txBox="1"/>
          <p:nvPr/>
        </p:nvSpPr>
        <p:spPr>
          <a:xfrm>
            <a:off x="1658551" y="6171521"/>
            <a:ext cx="15025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Madera</a:t>
            </a:r>
          </a:p>
        </p:txBody>
      </p:sp>
      <p:sp>
        <p:nvSpPr>
          <p:cNvPr id="15" name="TextBox 14">
            <a:extLst>
              <a:ext uri="{FF2B5EF4-FFF2-40B4-BE49-F238E27FC236}">
                <a16:creationId xmlns:a16="http://schemas.microsoft.com/office/drawing/2014/main" id="{D332BF8D-FFBC-AFA2-72D4-78E19BD5BB4C}"/>
              </a:ext>
            </a:extLst>
          </p:cNvPr>
          <p:cNvSpPr txBox="1"/>
          <p:nvPr/>
        </p:nvSpPr>
        <p:spPr>
          <a:xfrm>
            <a:off x="1671825" y="5802961"/>
            <a:ext cx="15025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Fresno</a:t>
            </a:r>
          </a:p>
        </p:txBody>
      </p:sp>
      <p:sp>
        <p:nvSpPr>
          <p:cNvPr id="17" name="TextBox 16">
            <a:extLst>
              <a:ext uri="{FF2B5EF4-FFF2-40B4-BE49-F238E27FC236}">
                <a16:creationId xmlns:a16="http://schemas.microsoft.com/office/drawing/2014/main" id="{1FF65F87-60C1-BC8C-1C39-E58B690E396F}"/>
              </a:ext>
            </a:extLst>
          </p:cNvPr>
          <p:cNvSpPr txBox="1"/>
          <p:nvPr/>
        </p:nvSpPr>
        <p:spPr>
          <a:xfrm>
            <a:off x="3764954" y="5798944"/>
            <a:ext cx="35072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Fresno Linear Regression Line</a:t>
            </a:r>
          </a:p>
        </p:txBody>
      </p:sp>
      <p:sp>
        <p:nvSpPr>
          <p:cNvPr id="18" name="TextBox 17">
            <a:extLst>
              <a:ext uri="{FF2B5EF4-FFF2-40B4-BE49-F238E27FC236}">
                <a16:creationId xmlns:a16="http://schemas.microsoft.com/office/drawing/2014/main" id="{3CD3DD1D-6376-33DB-8E8A-B43FE9920006}"/>
              </a:ext>
            </a:extLst>
          </p:cNvPr>
          <p:cNvSpPr txBox="1"/>
          <p:nvPr/>
        </p:nvSpPr>
        <p:spPr>
          <a:xfrm>
            <a:off x="3754515" y="6179382"/>
            <a:ext cx="321413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Madera Linear Regression Line</a:t>
            </a:r>
          </a:p>
        </p:txBody>
      </p:sp>
      <p:sp>
        <p:nvSpPr>
          <p:cNvPr id="19" name="TextBox 18">
            <a:extLst>
              <a:ext uri="{FF2B5EF4-FFF2-40B4-BE49-F238E27FC236}">
                <a16:creationId xmlns:a16="http://schemas.microsoft.com/office/drawing/2014/main" id="{56D314D2-67FB-8930-C656-006216FD15B4}"/>
              </a:ext>
            </a:extLst>
          </p:cNvPr>
          <p:cNvSpPr txBox="1"/>
          <p:nvPr/>
        </p:nvSpPr>
        <p:spPr>
          <a:xfrm>
            <a:off x="1033476" y="4701632"/>
            <a:ext cx="400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a:t>
            </a:r>
            <a:endParaRPr lang="en-US" dirty="0">
              <a:solidFill>
                <a:schemeClr val="tx1">
                  <a:lumMod val="75000"/>
                  <a:lumOff val="25000"/>
                </a:schemeClr>
              </a:solidFill>
            </a:endParaRPr>
          </a:p>
        </p:txBody>
      </p:sp>
      <p:sp>
        <p:nvSpPr>
          <p:cNvPr id="20" name="TextBox 19">
            <a:extLst>
              <a:ext uri="{FF2B5EF4-FFF2-40B4-BE49-F238E27FC236}">
                <a16:creationId xmlns:a16="http://schemas.microsoft.com/office/drawing/2014/main" id="{9D0E2E9F-2233-604F-3780-8C2CD5743382}"/>
              </a:ext>
            </a:extLst>
          </p:cNvPr>
          <p:cNvSpPr txBox="1"/>
          <p:nvPr/>
        </p:nvSpPr>
        <p:spPr>
          <a:xfrm>
            <a:off x="1033476" y="3790162"/>
            <a:ext cx="400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1</a:t>
            </a:r>
            <a:endParaRPr lang="en-US" dirty="0">
              <a:solidFill>
                <a:schemeClr val="tx1">
                  <a:lumMod val="75000"/>
                  <a:lumOff val="25000"/>
                </a:schemeClr>
              </a:solidFill>
            </a:endParaRPr>
          </a:p>
        </p:txBody>
      </p:sp>
      <p:sp>
        <p:nvSpPr>
          <p:cNvPr id="21" name="TextBox 20">
            <a:extLst>
              <a:ext uri="{FF2B5EF4-FFF2-40B4-BE49-F238E27FC236}">
                <a16:creationId xmlns:a16="http://schemas.microsoft.com/office/drawing/2014/main" id="{550D9C5C-0A43-682E-776A-B6D7E8A328E0}"/>
              </a:ext>
            </a:extLst>
          </p:cNvPr>
          <p:cNvSpPr txBox="1"/>
          <p:nvPr/>
        </p:nvSpPr>
        <p:spPr>
          <a:xfrm>
            <a:off x="1033476" y="2878692"/>
            <a:ext cx="400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2</a:t>
            </a:r>
          </a:p>
        </p:txBody>
      </p:sp>
      <p:sp>
        <p:nvSpPr>
          <p:cNvPr id="22" name="TextBox 21">
            <a:extLst>
              <a:ext uri="{FF2B5EF4-FFF2-40B4-BE49-F238E27FC236}">
                <a16:creationId xmlns:a16="http://schemas.microsoft.com/office/drawing/2014/main" id="{38998DB0-0D00-FEF0-E389-5EE4D119D1CC}"/>
              </a:ext>
            </a:extLst>
          </p:cNvPr>
          <p:cNvSpPr txBox="1"/>
          <p:nvPr/>
        </p:nvSpPr>
        <p:spPr>
          <a:xfrm>
            <a:off x="1033476" y="1967222"/>
            <a:ext cx="400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3</a:t>
            </a:r>
          </a:p>
        </p:txBody>
      </p:sp>
      <p:pic>
        <p:nvPicPr>
          <p:cNvPr id="2" name="Picture 6" descr="A graph of different colored dots&#10;&#10;Description automatically generated">
            <a:extLst>
              <a:ext uri="{FF2B5EF4-FFF2-40B4-BE49-F238E27FC236}">
                <a16:creationId xmlns:a16="http://schemas.microsoft.com/office/drawing/2014/main" id="{4B629F5A-A5FE-9955-6AC8-751DEA2080A5}"/>
              </a:ext>
            </a:extLst>
          </p:cNvPr>
          <p:cNvPicPr>
            <a:picLocks noChangeAspect="1"/>
          </p:cNvPicPr>
          <p:nvPr/>
        </p:nvPicPr>
        <p:blipFill rotWithShape="1">
          <a:blip r:embed="rId3"/>
          <a:srcRect l="10253" t="1790" r="17236" b="22819"/>
          <a:stretch/>
        </p:blipFill>
        <p:spPr>
          <a:xfrm>
            <a:off x="1272549" y="1057550"/>
            <a:ext cx="5720743" cy="3951490"/>
          </a:xfrm>
          <a:prstGeom prst="rect">
            <a:avLst/>
          </a:prstGeom>
        </p:spPr>
      </p:pic>
      <p:sp>
        <p:nvSpPr>
          <p:cNvPr id="23" name="TextBox 22">
            <a:extLst>
              <a:ext uri="{FF2B5EF4-FFF2-40B4-BE49-F238E27FC236}">
                <a16:creationId xmlns:a16="http://schemas.microsoft.com/office/drawing/2014/main" id="{2003BCD0-2CAC-F27E-29D0-F58C5D6D369E}"/>
              </a:ext>
            </a:extLst>
          </p:cNvPr>
          <p:cNvSpPr txBox="1"/>
          <p:nvPr/>
        </p:nvSpPr>
        <p:spPr>
          <a:xfrm>
            <a:off x="1033476" y="1055752"/>
            <a:ext cx="400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4</a:t>
            </a:r>
          </a:p>
        </p:txBody>
      </p:sp>
      <p:sp>
        <p:nvSpPr>
          <p:cNvPr id="8" name="TextBox 7">
            <a:extLst>
              <a:ext uri="{FF2B5EF4-FFF2-40B4-BE49-F238E27FC236}">
                <a16:creationId xmlns:a16="http://schemas.microsoft.com/office/drawing/2014/main" id="{DF101AA5-3E93-9959-314C-33620F18AE37}"/>
              </a:ext>
            </a:extLst>
          </p:cNvPr>
          <p:cNvSpPr txBox="1"/>
          <p:nvPr/>
        </p:nvSpPr>
        <p:spPr>
          <a:xfrm rot="-5400000">
            <a:off x="-33325" y="2494026"/>
            <a:ext cx="16315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75000"/>
                    <a:lumOff val="25000"/>
                  </a:schemeClr>
                </a:solidFill>
                <a:latin typeface="Century Gothic"/>
                <a:cs typeface="Calibri"/>
              </a:rPr>
              <a:t>Daily AOD</a:t>
            </a:r>
            <a:endParaRPr lang="en-US" sz="2000" b="1" dirty="0">
              <a:solidFill>
                <a:schemeClr val="tx1">
                  <a:lumMod val="75000"/>
                  <a:lumOff val="25000"/>
                </a:schemeClr>
              </a:solidFill>
            </a:endParaRPr>
          </a:p>
        </p:txBody>
      </p:sp>
      <p:sp>
        <p:nvSpPr>
          <p:cNvPr id="16" name="TextBox 15">
            <a:extLst>
              <a:ext uri="{FF2B5EF4-FFF2-40B4-BE49-F238E27FC236}">
                <a16:creationId xmlns:a16="http://schemas.microsoft.com/office/drawing/2014/main" id="{7250E449-88E7-5C46-2E99-F1148070A8BE}"/>
              </a:ext>
            </a:extLst>
          </p:cNvPr>
          <p:cNvSpPr txBox="1"/>
          <p:nvPr/>
        </p:nvSpPr>
        <p:spPr>
          <a:xfrm>
            <a:off x="2627814" y="5322953"/>
            <a:ext cx="32141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tx1">
                    <a:lumMod val="75000"/>
                    <a:lumOff val="25000"/>
                  </a:schemeClr>
                </a:solidFill>
                <a:latin typeface="Century Gothic"/>
                <a:cs typeface="Calibri"/>
              </a:rPr>
              <a:t>Daily PM 2.5 (ug/m3)</a:t>
            </a:r>
            <a:endParaRPr lang="en-US" sz="2000" b="1" dirty="0">
              <a:solidFill>
                <a:schemeClr val="tx1">
                  <a:lumMod val="75000"/>
                  <a:lumOff val="25000"/>
                </a:schemeClr>
              </a:solidFill>
            </a:endParaRPr>
          </a:p>
        </p:txBody>
      </p:sp>
      <p:sp>
        <p:nvSpPr>
          <p:cNvPr id="26" name="TextBox 25">
            <a:extLst>
              <a:ext uri="{FF2B5EF4-FFF2-40B4-BE49-F238E27FC236}">
                <a16:creationId xmlns:a16="http://schemas.microsoft.com/office/drawing/2014/main" id="{5586D74D-2FE4-044C-FF46-D2432BBF6166}"/>
              </a:ext>
            </a:extLst>
          </p:cNvPr>
          <p:cNvSpPr txBox="1"/>
          <p:nvPr/>
        </p:nvSpPr>
        <p:spPr>
          <a:xfrm>
            <a:off x="939691" y="4240035"/>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0.5</a:t>
            </a:r>
            <a:endParaRPr lang="en-US" sz="1400" dirty="0">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27D21A00-B2E7-04B4-45E6-B8F08BF3869F}"/>
              </a:ext>
            </a:extLst>
          </p:cNvPr>
          <p:cNvSpPr txBox="1"/>
          <p:nvPr/>
        </p:nvSpPr>
        <p:spPr>
          <a:xfrm>
            <a:off x="939691" y="3328565"/>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1.5</a:t>
            </a:r>
            <a:endParaRPr lang="en-US" sz="1400" dirty="0">
              <a:solidFill>
                <a:schemeClr val="tx1">
                  <a:lumMod val="75000"/>
                  <a:lumOff val="25000"/>
                </a:schemeClr>
              </a:solidFill>
              <a:latin typeface="Century Gothic"/>
            </a:endParaRPr>
          </a:p>
        </p:txBody>
      </p:sp>
      <p:sp>
        <p:nvSpPr>
          <p:cNvPr id="28" name="TextBox 27">
            <a:extLst>
              <a:ext uri="{FF2B5EF4-FFF2-40B4-BE49-F238E27FC236}">
                <a16:creationId xmlns:a16="http://schemas.microsoft.com/office/drawing/2014/main" id="{0A8DC226-0B30-2B0B-E121-A943CDA9D436}"/>
              </a:ext>
            </a:extLst>
          </p:cNvPr>
          <p:cNvSpPr txBox="1"/>
          <p:nvPr/>
        </p:nvSpPr>
        <p:spPr>
          <a:xfrm>
            <a:off x="939691" y="2417096"/>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2.5</a:t>
            </a:r>
            <a:endParaRPr lang="en-US" sz="1400" dirty="0">
              <a:solidFill>
                <a:schemeClr val="tx1">
                  <a:lumMod val="75000"/>
                  <a:lumOff val="25000"/>
                </a:schemeClr>
              </a:solidFill>
              <a:latin typeface="Century Gothic"/>
            </a:endParaRPr>
          </a:p>
        </p:txBody>
      </p:sp>
      <p:sp>
        <p:nvSpPr>
          <p:cNvPr id="29" name="TextBox 28">
            <a:extLst>
              <a:ext uri="{FF2B5EF4-FFF2-40B4-BE49-F238E27FC236}">
                <a16:creationId xmlns:a16="http://schemas.microsoft.com/office/drawing/2014/main" id="{8B1B20A1-724D-FD8D-ED6C-EC49F9363562}"/>
              </a:ext>
            </a:extLst>
          </p:cNvPr>
          <p:cNvSpPr txBox="1"/>
          <p:nvPr/>
        </p:nvSpPr>
        <p:spPr>
          <a:xfrm>
            <a:off x="939691" y="1505626"/>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3.5</a:t>
            </a:r>
            <a:endParaRPr lang="en-US" sz="1400" dirty="0">
              <a:solidFill>
                <a:schemeClr val="tx1">
                  <a:lumMod val="75000"/>
                  <a:lumOff val="25000"/>
                </a:schemeClr>
              </a:solidFill>
              <a:latin typeface="Century Gothic"/>
            </a:endParaRPr>
          </a:p>
        </p:txBody>
      </p:sp>
      <p:cxnSp>
        <p:nvCxnSpPr>
          <p:cNvPr id="30" name="Straight Arrow Connector 29">
            <a:extLst>
              <a:ext uri="{FF2B5EF4-FFF2-40B4-BE49-F238E27FC236}">
                <a16:creationId xmlns:a16="http://schemas.microsoft.com/office/drawing/2014/main" id="{58D9B3A3-8684-872B-74CC-26901EE6666D}"/>
              </a:ext>
            </a:extLst>
          </p:cNvPr>
          <p:cNvCxnSpPr/>
          <p:nvPr/>
        </p:nvCxnSpPr>
        <p:spPr>
          <a:xfrm>
            <a:off x="2967223" y="6336966"/>
            <a:ext cx="656493" cy="0"/>
          </a:xfrm>
          <a:prstGeom prst="straightConnector1">
            <a:avLst/>
          </a:prstGeom>
          <a:ln w="28575">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8AEDD14-472B-70B3-7B16-7FBCD6141856}"/>
              </a:ext>
            </a:extLst>
          </p:cNvPr>
          <p:cNvCxnSpPr>
            <a:cxnSpLocks/>
          </p:cNvCxnSpPr>
          <p:nvPr/>
        </p:nvCxnSpPr>
        <p:spPr>
          <a:xfrm>
            <a:off x="2977660" y="5921358"/>
            <a:ext cx="656493" cy="0"/>
          </a:xfrm>
          <a:prstGeom prst="straightConnector1">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37427498-44D2-5DC5-E5B7-43BB87CFE08C}"/>
              </a:ext>
            </a:extLst>
          </p:cNvPr>
          <p:cNvSpPr/>
          <p:nvPr/>
        </p:nvSpPr>
        <p:spPr>
          <a:xfrm>
            <a:off x="1404336" y="6249876"/>
            <a:ext cx="175846" cy="175846"/>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3" name="Oval 32">
            <a:extLst>
              <a:ext uri="{FF2B5EF4-FFF2-40B4-BE49-F238E27FC236}">
                <a16:creationId xmlns:a16="http://schemas.microsoft.com/office/drawing/2014/main" id="{CCF195E3-B6B7-E917-A631-38791F243F83}"/>
              </a:ext>
            </a:extLst>
          </p:cNvPr>
          <p:cNvSpPr/>
          <p:nvPr/>
        </p:nvSpPr>
        <p:spPr>
          <a:xfrm>
            <a:off x="1417343" y="5865583"/>
            <a:ext cx="175846" cy="17584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 name="Rectangle 3">
            <a:extLst>
              <a:ext uri="{FF2B5EF4-FFF2-40B4-BE49-F238E27FC236}">
                <a16:creationId xmlns:a16="http://schemas.microsoft.com/office/drawing/2014/main" id="{DAD35B37-B298-FA17-C25B-8F1C18E873AD}"/>
              </a:ext>
            </a:extLst>
          </p:cNvPr>
          <p:cNvSpPr/>
          <p:nvPr/>
        </p:nvSpPr>
        <p:spPr>
          <a:xfrm>
            <a:off x="6705077" y="878908"/>
            <a:ext cx="699369" cy="40292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4" name="TextBox 23">
            <a:extLst>
              <a:ext uri="{FF2B5EF4-FFF2-40B4-BE49-F238E27FC236}">
                <a16:creationId xmlns:a16="http://schemas.microsoft.com/office/drawing/2014/main" id="{F77FB50E-AE62-CB05-701F-23C9ACC75B04}"/>
              </a:ext>
            </a:extLst>
          </p:cNvPr>
          <p:cNvSpPr txBox="1"/>
          <p:nvPr/>
        </p:nvSpPr>
        <p:spPr>
          <a:xfrm>
            <a:off x="6660552" y="1712245"/>
            <a:ext cx="16315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R^2 = 0.56</a:t>
            </a:r>
          </a:p>
        </p:txBody>
      </p:sp>
      <p:sp>
        <p:nvSpPr>
          <p:cNvPr id="7" name="TextBox 6">
            <a:extLst>
              <a:ext uri="{FF2B5EF4-FFF2-40B4-BE49-F238E27FC236}">
                <a16:creationId xmlns:a16="http://schemas.microsoft.com/office/drawing/2014/main" id="{78315F87-BF9E-924E-6D66-91A922BA8F67}"/>
              </a:ext>
            </a:extLst>
          </p:cNvPr>
          <p:cNvSpPr txBox="1"/>
          <p:nvPr/>
        </p:nvSpPr>
        <p:spPr>
          <a:xfrm>
            <a:off x="5881690" y="2506684"/>
            <a:ext cx="1099167"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R^2 = 0.42</a:t>
            </a:r>
          </a:p>
        </p:txBody>
      </p:sp>
    </p:spTree>
    <p:extLst>
      <p:ext uri="{BB962C8B-B14F-4D97-AF65-F5344CB8AC3E}">
        <p14:creationId xmlns:p14="http://schemas.microsoft.com/office/powerpoint/2010/main" val="2017626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5F81F8-BC0D-3B2D-CF01-7108FEBFEE78}"/>
              </a:ext>
            </a:extLst>
          </p:cNvPr>
          <p:cNvSpPr txBox="1"/>
          <p:nvPr/>
        </p:nvSpPr>
        <p:spPr>
          <a:xfrm>
            <a:off x="280230" y="223586"/>
            <a:ext cx="1126753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Errors, Uncertainties, and Limitations</a:t>
            </a:r>
            <a:endParaRPr lang="en-US" dirty="0"/>
          </a:p>
        </p:txBody>
      </p:sp>
      <p:sp>
        <p:nvSpPr>
          <p:cNvPr id="5" name="Text Placeholder 5">
            <a:extLst>
              <a:ext uri="{FF2B5EF4-FFF2-40B4-BE49-F238E27FC236}">
                <a16:creationId xmlns:a16="http://schemas.microsoft.com/office/drawing/2014/main" id="{FCD8CC57-0DD0-61A0-361C-E331299188E5}"/>
              </a:ext>
            </a:extLst>
          </p:cNvPr>
          <p:cNvSpPr txBox="1">
            <a:spLocks/>
          </p:cNvSpPr>
          <p:nvPr/>
        </p:nvSpPr>
        <p:spPr>
          <a:xfrm>
            <a:off x="353769" y="2419082"/>
            <a:ext cx="3612924" cy="476480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Atmospheric inversions limit the accuracy of validation, especially in winter months.</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AOD represents pollutants in entire air column but only the lower altitude concentrations are relevant to communities.</a:t>
            </a:r>
          </a:p>
          <a:p>
            <a:pPr marL="0" indent="0">
              <a:lnSpc>
                <a:spcPct val="100000"/>
              </a:lnSpc>
              <a:spcBef>
                <a:spcPts val="0"/>
              </a:spcBef>
              <a:spcAft>
                <a:spcPts val="600"/>
              </a:spcAft>
              <a:buClr>
                <a:srgbClr val="895999"/>
              </a:buClr>
              <a:buNone/>
            </a:pPr>
            <a:endParaRPr lang="en-US" sz="2000" dirty="0">
              <a:solidFill>
                <a:schemeClr val="tx1">
                  <a:lumMod val="75000"/>
                  <a:lumOff val="25000"/>
                </a:schemeClr>
              </a:solidFill>
              <a:latin typeface="Century Gothic"/>
            </a:endParaRPr>
          </a:p>
        </p:txBody>
      </p:sp>
      <p:sp>
        <p:nvSpPr>
          <p:cNvPr id="4" name="Rounded Rectangle 17">
            <a:extLst>
              <a:ext uri="{FF2B5EF4-FFF2-40B4-BE49-F238E27FC236}">
                <a16:creationId xmlns:a16="http://schemas.microsoft.com/office/drawing/2014/main" id="{1A3052EE-F783-58C6-85B9-FA178528D492}"/>
              </a:ext>
            </a:extLst>
          </p:cNvPr>
          <p:cNvSpPr/>
          <p:nvPr/>
        </p:nvSpPr>
        <p:spPr>
          <a:xfrm>
            <a:off x="581026" y="1422906"/>
            <a:ext cx="2793240" cy="861774"/>
          </a:xfrm>
          <a:prstGeom prst="roundRect">
            <a:avLst/>
          </a:prstGeom>
          <a:solidFill>
            <a:srgbClr val="CFB2D9"/>
          </a:solidFill>
          <a:ln w="38100">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Environmental</a:t>
            </a:r>
            <a:endParaRPr lang="en-US" dirty="0">
              <a:solidFill>
                <a:schemeClr val="tx1">
                  <a:lumMod val="75000"/>
                  <a:lumOff val="25000"/>
                </a:schemeClr>
              </a:solidFill>
            </a:endParaRPr>
          </a:p>
        </p:txBody>
      </p:sp>
      <p:sp>
        <p:nvSpPr>
          <p:cNvPr id="6" name="Rounded Rectangle 17">
            <a:extLst>
              <a:ext uri="{FF2B5EF4-FFF2-40B4-BE49-F238E27FC236}">
                <a16:creationId xmlns:a16="http://schemas.microsoft.com/office/drawing/2014/main" id="{DEB09AA4-0A04-7226-49C8-06F2DFFDB912}"/>
              </a:ext>
            </a:extLst>
          </p:cNvPr>
          <p:cNvSpPr/>
          <p:nvPr/>
        </p:nvSpPr>
        <p:spPr>
          <a:xfrm>
            <a:off x="4699380" y="1422906"/>
            <a:ext cx="2793240" cy="861774"/>
          </a:xfrm>
          <a:prstGeom prst="roundRect">
            <a:avLst/>
          </a:prstGeom>
          <a:solidFill>
            <a:srgbClr val="CFB2D9"/>
          </a:solidFill>
          <a:ln w="38100">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Data Processing</a:t>
            </a:r>
            <a:endParaRPr lang="en-US" dirty="0">
              <a:solidFill>
                <a:schemeClr val="tx1">
                  <a:lumMod val="75000"/>
                  <a:lumOff val="25000"/>
                </a:schemeClr>
              </a:solidFill>
            </a:endParaRPr>
          </a:p>
        </p:txBody>
      </p:sp>
      <p:sp>
        <p:nvSpPr>
          <p:cNvPr id="7" name="Rounded Rectangle 17">
            <a:extLst>
              <a:ext uri="{FF2B5EF4-FFF2-40B4-BE49-F238E27FC236}">
                <a16:creationId xmlns:a16="http://schemas.microsoft.com/office/drawing/2014/main" id="{94C24547-EDC0-11C4-1F44-3D44322F701D}"/>
              </a:ext>
            </a:extLst>
          </p:cNvPr>
          <p:cNvSpPr/>
          <p:nvPr/>
        </p:nvSpPr>
        <p:spPr>
          <a:xfrm>
            <a:off x="8817734" y="1422906"/>
            <a:ext cx="2793240" cy="861774"/>
          </a:xfrm>
          <a:prstGeom prst="roundRect">
            <a:avLst/>
          </a:prstGeom>
          <a:solidFill>
            <a:srgbClr val="CFB2D9"/>
          </a:solidFill>
          <a:ln w="38100">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Satellites</a:t>
            </a:r>
            <a:endParaRPr lang="en-US" dirty="0">
              <a:solidFill>
                <a:schemeClr val="tx1">
                  <a:lumMod val="75000"/>
                  <a:lumOff val="25000"/>
                </a:schemeClr>
              </a:solidFill>
            </a:endParaRPr>
          </a:p>
        </p:txBody>
      </p:sp>
      <p:sp>
        <p:nvSpPr>
          <p:cNvPr id="8" name="Text Placeholder 5">
            <a:extLst>
              <a:ext uri="{FF2B5EF4-FFF2-40B4-BE49-F238E27FC236}">
                <a16:creationId xmlns:a16="http://schemas.microsoft.com/office/drawing/2014/main" id="{343705E4-6837-5E43-1355-18A57E97CAFC}"/>
              </a:ext>
            </a:extLst>
          </p:cNvPr>
          <p:cNvSpPr txBox="1">
            <a:spLocks/>
          </p:cNvSpPr>
          <p:nvPr/>
        </p:nvSpPr>
        <p:spPr>
          <a:xfrm>
            <a:off x="4125532" y="2419082"/>
            <a:ext cx="3940935" cy="476480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Conducting zonal statistics on air quality raster led to loss of pollution data in some census tracts </a:t>
            </a:r>
            <a:endParaRPr lang="en-US" sz="20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Some social indicator data had to be estimated.</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B0502020202020204" pitchFamily="34" charset="0"/>
              </a:rPr>
              <a:t>Social vulnerability index does not show adaptative characteristics well, such as HVAC installation rate.</a:t>
            </a:r>
          </a:p>
        </p:txBody>
      </p:sp>
      <p:sp>
        <p:nvSpPr>
          <p:cNvPr id="9" name="Text Placeholder 5">
            <a:extLst>
              <a:ext uri="{FF2B5EF4-FFF2-40B4-BE49-F238E27FC236}">
                <a16:creationId xmlns:a16="http://schemas.microsoft.com/office/drawing/2014/main" id="{75BEB068-A295-0A12-A101-2F485D7C9F23}"/>
              </a:ext>
            </a:extLst>
          </p:cNvPr>
          <p:cNvSpPr txBox="1">
            <a:spLocks/>
          </p:cNvSpPr>
          <p:nvPr/>
        </p:nvSpPr>
        <p:spPr>
          <a:xfrm>
            <a:off x="8225306" y="2093198"/>
            <a:ext cx="3940936" cy="476480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95999"/>
              </a:buClr>
              <a:buNone/>
            </a:pPr>
            <a:endParaRPr lang="en-US" sz="20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Suomi-NPP VIIRS does not collect all active fires in the study area.</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Cloud Mask technical limitations.</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CALIPSO data did not overlap with a non-wildfire high pollution date for case study.</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Sentinel </a:t>
            </a:r>
            <a:r>
              <a:rPr lang="en-US" sz="2000" dirty="0">
                <a:solidFill>
                  <a:schemeClr val="tx1">
                    <a:lumMod val="75000"/>
                    <a:lumOff val="25000"/>
                  </a:schemeClr>
                </a:solidFill>
                <a:latin typeface="Century Gothic"/>
                <a:cs typeface="Calibri"/>
              </a:rPr>
              <a:t>NO</a:t>
            </a:r>
            <a:r>
              <a:rPr lang="en-US" sz="2000" baseline="-25000" dirty="0">
                <a:solidFill>
                  <a:schemeClr val="tx1">
                    <a:lumMod val="75000"/>
                    <a:lumOff val="25000"/>
                  </a:schemeClr>
                </a:solidFill>
                <a:latin typeface="Century Gothic"/>
                <a:cs typeface="Calibri"/>
              </a:rPr>
              <a:t>2</a:t>
            </a:r>
            <a:r>
              <a:rPr lang="en-US" sz="2000" dirty="0">
                <a:solidFill>
                  <a:schemeClr val="tx1">
                    <a:lumMod val="75000"/>
                    <a:lumOff val="25000"/>
                  </a:schemeClr>
                </a:solidFill>
                <a:latin typeface="Century Gothic"/>
              </a:rPr>
              <a:t> data has large gaps for daily data.</a:t>
            </a:r>
          </a:p>
        </p:txBody>
      </p:sp>
    </p:spTree>
    <p:extLst>
      <p:ext uri="{BB962C8B-B14F-4D97-AF65-F5344CB8AC3E}">
        <p14:creationId xmlns:p14="http://schemas.microsoft.com/office/powerpoint/2010/main" val="523656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5F81F8-BC0D-3B2D-CF01-7108FEBFEE78}"/>
              </a:ext>
            </a:extLst>
          </p:cNvPr>
          <p:cNvSpPr txBox="1"/>
          <p:nvPr/>
        </p:nvSpPr>
        <p:spPr>
          <a:xfrm>
            <a:off x="292261" y="211554"/>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88419D"/>
                </a:solidFill>
                <a:latin typeface="Century Gothic"/>
              </a:rPr>
              <a:t>Conclusions</a:t>
            </a:r>
            <a:endParaRPr lang="en-US" dirty="0"/>
          </a:p>
        </p:txBody>
      </p:sp>
      <p:sp>
        <p:nvSpPr>
          <p:cNvPr id="2" name="Text Placeholder 5">
            <a:extLst>
              <a:ext uri="{FF2B5EF4-FFF2-40B4-BE49-F238E27FC236}">
                <a16:creationId xmlns:a16="http://schemas.microsoft.com/office/drawing/2014/main" id="{F3060123-F3DE-8F1A-436B-9E9A442A9467}"/>
              </a:ext>
            </a:extLst>
          </p:cNvPr>
          <p:cNvSpPr txBox="1">
            <a:spLocks/>
          </p:cNvSpPr>
          <p:nvPr/>
        </p:nvSpPr>
        <p:spPr>
          <a:xfrm>
            <a:off x="728736" y="5100291"/>
            <a:ext cx="8691223" cy="476480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pPr>
            <a:endParaRPr lang="en-US" sz="2000" dirty="0">
              <a:solidFill>
                <a:schemeClr val="tx1">
                  <a:lumMod val="75000"/>
                  <a:lumOff val="25000"/>
                </a:schemeClr>
              </a:solidFill>
              <a:latin typeface="Century Gothic"/>
            </a:endParaRPr>
          </a:p>
        </p:txBody>
      </p:sp>
      <p:sp>
        <p:nvSpPr>
          <p:cNvPr id="4" name="Rounded Rectangle 3">
            <a:extLst>
              <a:ext uri="{FF2B5EF4-FFF2-40B4-BE49-F238E27FC236}">
                <a16:creationId xmlns:a16="http://schemas.microsoft.com/office/drawing/2014/main" id="{579C4721-F613-BEF0-5EE6-6CBC7786E8B8}"/>
              </a:ext>
            </a:extLst>
          </p:cNvPr>
          <p:cNvSpPr/>
          <p:nvPr/>
        </p:nvSpPr>
        <p:spPr>
          <a:xfrm>
            <a:off x="728728" y="1197339"/>
            <a:ext cx="10525125" cy="839244"/>
          </a:xfrm>
          <a:prstGeom prst="roundRect">
            <a:avLst/>
          </a:prstGeom>
          <a:solidFill>
            <a:srgbClr val="CFB2D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Air pollution is not equitably distributed across San Joaquin Valley</a:t>
            </a:r>
          </a:p>
        </p:txBody>
      </p:sp>
      <p:sp>
        <p:nvSpPr>
          <p:cNvPr id="5" name="Rounded Rectangle 4">
            <a:extLst>
              <a:ext uri="{FF2B5EF4-FFF2-40B4-BE49-F238E27FC236}">
                <a16:creationId xmlns:a16="http://schemas.microsoft.com/office/drawing/2014/main" id="{BFC5A1DA-525D-E91F-7AEB-9726F36F48EE}"/>
              </a:ext>
            </a:extLst>
          </p:cNvPr>
          <p:cNvSpPr/>
          <p:nvPr/>
        </p:nvSpPr>
        <p:spPr>
          <a:xfrm>
            <a:off x="728729" y="2278387"/>
            <a:ext cx="10525125" cy="839244"/>
          </a:xfrm>
          <a:prstGeom prst="roundRect">
            <a:avLst/>
          </a:prstGeom>
          <a:solidFill>
            <a:srgbClr val="8C96C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00000"/>
              </a:lnSpc>
              <a:spcBef>
                <a:spcPts val="0"/>
              </a:spcBef>
              <a:spcAft>
                <a:spcPts val="600"/>
              </a:spcAft>
              <a:buClr>
                <a:srgbClr val="895999"/>
              </a:buClr>
            </a:pPr>
            <a:r>
              <a:rPr lang="en-US" sz="1800" dirty="0">
                <a:solidFill>
                  <a:schemeClr val="tx1">
                    <a:lumMod val="75000"/>
                    <a:lumOff val="25000"/>
                  </a:schemeClr>
                </a:solidFill>
                <a:latin typeface="Century Gothic"/>
              </a:rPr>
              <a:t>Aerosol optical depth concentrations were greater in agriculture areas while NO</a:t>
            </a:r>
            <a:r>
              <a:rPr lang="en-US" sz="1800" baseline="-25000" dirty="0">
                <a:solidFill>
                  <a:schemeClr val="tx1">
                    <a:lumMod val="75000"/>
                    <a:lumOff val="25000"/>
                  </a:schemeClr>
                </a:solidFill>
                <a:latin typeface="Century Gothic"/>
              </a:rPr>
              <a:t>2 </a:t>
            </a:r>
            <a:r>
              <a:rPr lang="en-US" sz="1800" dirty="0">
                <a:solidFill>
                  <a:schemeClr val="tx1">
                    <a:lumMod val="75000"/>
                    <a:lumOff val="25000"/>
                  </a:schemeClr>
                </a:solidFill>
                <a:latin typeface="Century Gothic"/>
              </a:rPr>
              <a:t>concentrations were greater in non-agriculture and urban areas.</a:t>
            </a:r>
          </a:p>
        </p:txBody>
      </p:sp>
      <p:sp>
        <p:nvSpPr>
          <p:cNvPr id="6" name="Rounded Rectangle 5">
            <a:extLst>
              <a:ext uri="{FF2B5EF4-FFF2-40B4-BE49-F238E27FC236}">
                <a16:creationId xmlns:a16="http://schemas.microsoft.com/office/drawing/2014/main" id="{E2714EB3-80E6-F201-247D-3783955F67FC}"/>
              </a:ext>
            </a:extLst>
          </p:cNvPr>
          <p:cNvSpPr/>
          <p:nvPr/>
        </p:nvSpPr>
        <p:spPr>
          <a:xfrm>
            <a:off x="728732" y="5482302"/>
            <a:ext cx="10525125" cy="839244"/>
          </a:xfrm>
          <a:prstGeom prst="roundRect">
            <a:avLst/>
          </a:prstGeom>
          <a:solidFill>
            <a:srgbClr val="EDF8F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Satellite remote sensing can be used to estimate air quality in the SJV </a:t>
            </a:r>
          </a:p>
          <a:p>
            <a:pPr algn="ctr"/>
            <a:r>
              <a:rPr lang="en-US" dirty="0">
                <a:solidFill>
                  <a:schemeClr val="tx1">
                    <a:lumMod val="75000"/>
                    <a:lumOff val="25000"/>
                  </a:schemeClr>
                </a:solidFill>
                <a:latin typeface="Century Gothic"/>
              </a:rPr>
              <a:t>with moderate accuracy.</a:t>
            </a:r>
          </a:p>
        </p:txBody>
      </p:sp>
      <p:sp>
        <p:nvSpPr>
          <p:cNvPr id="7" name="Rounded Rectangle 6">
            <a:extLst>
              <a:ext uri="{FF2B5EF4-FFF2-40B4-BE49-F238E27FC236}">
                <a16:creationId xmlns:a16="http://schemas.microsoft.com/office/drawing/2014/main" id="{C588D095-5964-89F1-C42C-05B797219464}"/>
              </a:ext>
            </a:extLst>
          </p:cNvPr>
          <p:cNvSpPr/>
          <p:nvPr/>
        </p:nvSpPr>
        <p:spPr>
          <a:xfrm>
            <a:off x="728732" y="3348446"/>
            <a:ext cx="10525125" cy="839244"/>
          </a:xfrm>
          <a:prstGeom prst="roundRect">
            <a:avLst/>
          </a:prstGeom>
          <a:solidFill>
            <a:srgbClr val="8CC6E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Air pollution in the SJV was greater in months with more active fires, however census tracts with more active fires did not see any difference in air quality than those with less. </a:t>
            </a:r>
            <a:endParaRPr lang="en-US" dirty="0">
              <a:latin typeface="Century Gothic" panose="020B0502020202020204" pitchFamily="34" charset="0"/>
            </a:endParaRPr>
          </a:p>
        </p:txBody>
      </p:sp>
      <p:sp>
        <p:nvSpPr>
          <p:cNvPr id="8" name="Rounded Rectangle 7">
            <a:extLst>
              <a:ext uri="{FF2B5EF4-FFF2-40B4-BE49-F238E27FC236}">
                <a16:creationId xmlns:a16="http://schemas.microsoft.com/office/drawing/2014/main" id="{404EF991-22C0-5E1E-2B24-22A879ACBB2A}"/>
              </a:ext>
            </a:extLst>
          </p:cNvPr>
          <p:cNvSpPr/>
          <p:nvPr/>
        </p:nvSpPr>
        <p:spPr>
          <a:xfrm>
            <a:off x="728729" y="4415374"/>
            <a:ext cx="10525125" cy="839244"/>
          </a:xfrm>
          <a:prstGeom prst="roundRect">
            <a:avLst/>
          </a:prstGeom>
          <a:solidFill>
            <a:srgbClr val="A7CBD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buClr>
                <a:srgbClr val="895999"/>
              </a:buClr>
            </a:pPr>
            <a:r>
              <a:rPr lang="en-US" sz="1800" dirty="0">
                <a:solidFill>
                  <a:schemeClr val="tx1">
                    <a:lumMod val="75000"/>
                    <a:lumOff val="25000"/>
                  </a:schemeClr>
                </a:solidFill>
                <a:latin typeface="Century Gothic"/>
              </a:rPr>
              <a:t>Census tracts with greater social vulnerability are exposed to</a:t>
            </a:r>
            <a:r>
              <a:rPr lang="en-US" dirty="0">
                <a:solidFill>
                  <a:schemeClr val="tx1">
                    <a:lumMod val="75000"/>
                    <a:lumOff val="25000"/>
                  </a:schemeClr>
                </a:solidFill>
                <a:latin typeface="Century Gothic"/>
              </a:rPr>
              <a:t> </a:t>
            </a:r>
          </a:p>
          <a:p>
            <a:pPr algn="ctr">
              <a:lnSpc>
                <a:spcPct val="100000"/>
              </a:lnSpc>
              <a:spcBef>
                <a:spcPts val="0"/>
              </a:spcBef>
              <a:spcAft>
                <a:spcPts val="600"/>
              </a:spcAft>
            </a:pPr>
            <a:r>
              <a:rPr lang="en-US" sz="1800" dirty="0">
                <a:solidFill>
                  <a:schemeClr val="tx1">
                    <a:lumMod val="75000"/>
                    <a:lumOff val="25000"/>
                  </a:schemeClr>
                </a:solidFill>
                <a:latin typeface="Century Gothic"/>
              </a:rPr>
              <a:t>statistically higher concentrations of NO</a:t>
            </a:r>
            <a:r>
              <a:rPr lang="en-US" sz="1800" baseline="-25000" dirty="0">
                <a:solidFill>
                  <a:schemeClr val="tx1">
                    <a:lumMod val="75000"/>
                    <a:lumOff val="25000"/>
                  </a:schemeClr>
                </a:solidFill>
                <a:latin typeface="Century Gothic"/>
              </a:rPr>
              <a:t>2</a:t>
            </a:r>
            <a:r>
              <a:rPr lang="en-US" sz="1800" dirty="0">
                <a:solidFill>
                  <a:schemeClr val="tx1">
                    <a:lumMod val="75000"/>
                    <a:lumOff val="25000"/>
                  </a:schemeClr>
                </a:solidFill>
                <a:latin typeface="Century Gothic"/>
              </a:rPr>
              <a:t>.</a:t>
            </a:r>
            <a:endParaRPr lang="en-US" dirty="0">
              <a:solidFill>
                <a:schemeClr val="tx1">
                  <a:lumMod val="75000"/>
                  <a:lumOff val="25000"/>
                </a:schemeClr>
              </a:solidFill>
            </a:endParaRPr>
          </a:p>
        </p:txBody>
      </p:sp>
    </p:spTree>
    <p:extLst>
      <p:ext uri="{BB962C8B-B14F-4D97-AF65-F5344CB8AC3E}">
        <p14:creationId xmlns:p14="http://schemas.microsoft.com/office/powerpoint/2010/main" val="809140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5F81F8-BC0D-3B2D-CF01-7108FEBFEE78}"/>
              </a:ext>
            </a:extLst>
          </p:cNvPr>
          <p:cNvSpPr txBox="1"/>
          <p:nvPr/>
        </p:nvSpPr>
        <p:spPr>
          <a:xfrm>
            <a:off x="280231" y="211554"/>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88419D"/>
                </a:solidFill>
                <a:latin typeface="Century Gothic"/>
              </a:rPr>
              <a:t>Future Work</a:t>
            </a:r>
            <a:endParaRPr lang="en-US" dirty="0"/>
          </a:p>
        </p:txBody>
      </p:sp>
      <p:graphicFrame>
        <p:nvGraphicFramePr>
          <p:cNvPr id="4" name="Diagram 3">
            <a:extLst>
              <a:ext uri="{FF2B5EF4-FFF2-40B4-BE49-F238E27FC236}">
                <a16:creationId xmlns:a16="http://schemas.microsoft.com/office/drawing/2014/main" id="{68EC9A28-5DFC-2CA4-CEF1-7D7C15AD63A1}"/>
              </a:ext>
            </a:extLst>
          </p:cNvPr>
          <p:cNvGraphicFramePr/>
          <p:nvPr>
            <p:extLst>
              <p:ext uri="{D42A27DB-BD31-4B8C-83A1-F6EECF244321}">
                <p14:modId xmlns:p14="http://schemas.microsoft.com/office/powerpoint/2010/main" val="811569831"/>
              </p:ext>
            </p:extLst>
          </p:nvPr>
        </p:nvGraphicFramePr>
        <p:xfrm>
          <a:off x="1068241" y="1126436"/>
          <a:ext cx="10055517" cy="510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5995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6D5D2BF1-FD88-FF91-6CB6-29E7F8E1D076}"/>
              </a:ext>
            </a:extLst>
          </p:cNvPr>
          <p:cNvSpPr txBox="1">
            <a:spLocks/>
          </p:cNvSpPr>
          <p:nvPr/>
        </p:nvSpPr>
        <p:spPr>
          <a:xfrm>
            <a:off x="583246" y="957223"/>
            <a:ext cx="11456354" cy="346993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F703B"/>
              </a:buClr>
              <a:defRPr/>
            </a:pPr>
            <a:r>
              <a:rPr lang="en-US" sz="2000" i="1" dirty="0">
                <a:solidFill>
                  <a:schemeClr val="tx1">
                    <a:lumMod val="75000"/>
                    <a:lumOff val="25000"/>
                  </a:schemeClr>
                </a:solidFill>
                <a:latin typeface="Century Gothic"/>
              </a:rPr>
              <a:t>The San Joaquin Valley Health &amp; Air Quality team would like to thank:</a:t>
            </a:r>
            <a:endParaRPr lang="en-US" sz="2000" i="1" dirty="0">
              <a:solidFill>
                <a:schemeClr val="tx1">
                  <a:lumMod val="75000"/>
                  <a:lumOff val="25000"/>
                </a:schemeClr>
              </a:solidFill>
              <a:latin typeface="Century Gothic"/>
              <a:cs typeface="Calibri"/>
            </a:endParaRPr>
          </a:p>
          <a:p>
            <a:pPr marL="800100" lvl="1" indent="-342900">
              <a:buClr>
                <a:srgbClr val="CF703B"/>
              </a:buClr>
              <a:buFont typeface="Webdings" panose="05030102010509060703" pitchFamily="18" charset="2"/>
              <a:buChar char="4"/>
              <a:defRPr/>
            </a:pPr>
            <a:endParaRPr lang="en-US" sz="2200" dirty="0">
              <a:solidFill>
                <a:schemeClr val="tx1">
                  <a:lumMod val="75000"/>
                  <a:lumOff val="25000"/>
                </a:schemeClr>
              </a:solidFill>
              <a:latin typeface="Century Gothic"/>
            </a:endParaRPr>
          </a:p>
          <a:p>
            <a:pPr marL="800100" lvl="1" indent="-342900">
              <a:buClr>
                <a:srgbClr val="CF703B"/>
              </a:buClr>
              <a:buFont typeface="Webdings" panose="05030102010509060703" pitchFamily="18" charset="2"/>
              <a:buChar char="4"/>
              <a:defRPr/>
            </a:pPr>
            <a:endParaRPr lang="en-US" sz="22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r>
              <a:rPr lang="en-US" sz="600" dirty="0">
                <a:solidFill>
                  <a:schemeClr val="tx1">
                    <a:lumMod val="75000"/>
                    <a:lumOff val="25000"/>
                  </a:schemeClr>
                </a:solidFill>
                <a:latin typeface="Century Gothic"/>
              </a:rPr>
              <a:t>J</a:t>
            </a: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marL="114300" algn="ctr">
              <a:defRPr/>
            </a:pPr>
            <a:endParaRPr lang="en-US" sz="600" dirty="0">
              <a:solidFill>
                <a:schemeClr val="tx1">
                  <a:lumMod val="75000"/>
                  <a:lumOff val="25000"/>
                </a:schemeClr>
              </a:solidFill>
              <a:latin typeface="Century Gothic"/>
            </a:endParaRPr>
          </a:p>
          <a:p>
            <a:pPr>
              <a:defRPr/>
            </a:pPr>
            <a:endParaRPr lang="en-US" sz="1100" dirty="0">
              <a:solidFill>
                <a:schemeClr val="tx1">
                  <a:lumMod val="75000"/>
                  <a:lumOff val="25000"/>
                </a:schemeClr>
              </a:solidFill>
              <a:latin typeface="Century Gothic"/>
            </a:endParaRPr>
          </a:p>
          <a:p>
            <a:pPr>
              <a:defRPr/>
            </a:pPr>
            <a:endParaRPr lang="en-US" sz="1100" dirty="0">
              <a:solidFill>
                <a:schemeClr val="tx1">
                  <a:lumMod val="75000"/>
                  <a:lumOff val="25000"/>
                </a:schemeClr>
              </a:solidFill>
              <a:latin typeface="Century Gothic"/>
            </a:endParaRPr>
          </a:p>
          <a:p>
            <a:pPr>
              <a:defRPr/>
            </a:pPr>
            <a:endParaRPr lang="en-US" sz="1100" dirty="0">
              <a:solidFill>
                <a:schemeClr val="tx1">
                  <a:lumMod val="75000"/>
                  <a:lumOff val="25000"/>
                </a:schemeClr>
              </a:solidFill>
              <a:latin typeface="Century Gothic"/>
            </a:endParaRPr>
          </a:p>
          <a:p>
            <a:pPr>
              <a:defRPr/>
            </a:pPr>
            <a:endParaRPr lang="en-US" sz="1100" dirty="0">
              <a:solidFill>
                <a:schemeClr val="tx1">
                  <a:lumMod val="75000"/>
                  <a:lumOff val="25000"/>
                </a:schemeClr>
              </a:solidFill>
              <a:latin typeface="Century Gothic"/>
            </a:endParaRPr>
          </a:p>
          <a:p>
            <a:pPr>
              <a:defRPr/>
            </a:pPr>
            <a:endParaRPr lang="en-US" sz="1100" dirty="0">
              <a:solidFill>
                <a:schemeClr val="tx1">
                  <a:lumMod val="75000"/>
                  <a:lumOff val="25000"/>
                </a:schemeClr>
              </a:solidFill>
              <a:latin typeface="Century Gothic"/>
            </a:endParaRPr>
          </a:p>
          <a:p>
            <a:pPr algn="ctr">
              <a:defRPr/>
            </a:pPr>
            <a:r>
              <a:rPr lang="en-US" sz="1050" dirty="0">
                <a:solidFill>
                  <a:schemeClr val="tx1">
                    <a:lumMod val="75000"/>
                    <a:lumOff val="25000"/>
                  </a:schemeClr>
                </a:solidFill>
                <a:latin typeface="Century Gothic"/>
              </a:rPr>
              <a:t>This material</a:t>
            </a:r>
            <a:r>
              <a:rPr kumimoji="0" lang="en-US" sz="1050" b="0" i="0" u="none" strike="noStrike" kern="1200" cap="none" spc="0" normalizeH="0" baseline="0" noProof="0" dirty="0">
                <a:ln>
                  <a:noFill/>
                </a:ln>
                <a:solidFill>
                  <a:schemeClr val="tx1">
                    <a:lumMod val="75000"/>
                    <a:lumOff val="25000"/>
                  </a:schemeClr>
                </a:solidFill>
                <a:effectLst/>
                <a:uLnTx/>
                <a:uFillTx/>
                <a:latin typeface="Century Gothic"/>
              </a:rPr>
              <a:t> contains modified Copernicus Sentinel data </a:t>
            </a:r>
            <a:r>
              <a:rPr lang="en-US" sz="1050" dirty="0">
                <a:solidFill>
                  <a:schemeClr val="tx1">
                    <a:lumMod val="75000"/>
                    <a:lumOff val="25000"/>
                  </a:schemeClr>
                </a:solidFill>
                <a:latin typeface="Century Gothic"/>
              </a:rPr>
              <a:t>(2017),</a:t>
            </a:r>
            <a:r>
              <a:rPr kumimoji="0" lang="en-US" sz="1050" b="0" i="0" u="none" strike="noStrike" kern="1200" cap="none" spc="0" normalizeH="0" baseline="0" noProof="0" dirty="0">
                <a:ln>
                  <a:noFill/>
                </a:ln>
                <a:solidFill>
                  <a:schemeClr val="tx1">
                    <a:lumMod val="75000"/>
                    <a:lumOff val="25000"/>
                  </a:schemeClr>
                </a:solidFill>
                <a:effectLst/>
                <a:uLnTx/>
                <a:uFillTx/>
                <a:latin typeface="Century Gothic"/>
              </a:rPr>
              <a:t> processed by ESA.</a:t>
            </a:r>
            <a:r>
              <a:rPr lang="en-US" sz="1400" dirty="0">
                <a:solidFill>
                  <a:schemeClr val="tx1">
                    <a:lumMod val="75000"/>
                    <a:lumOff val="25000"/>
                  </a:schemeClr>
                </a:solidFill>
                <a:latin typeface="Century Gothic"/>
              </a:rPr>
              <a:t> </a:t>
            </a:r>
            <a:endParaRPr lang="en-US" sz="900" dirty="0">
              <a:solidFill>
                <a:schemeClr val="tx1">
                  <a:lumMod val="75000"/>
                  <a:lumOff val="25000"/>
                </a:schemeClr>
              </a:solidFill>
              <a:latin typeface="Century Gothic" panose="020B0502020202020204" pitchFamily="34" charset="0"/>
            </a:endParaRPr>
          </a:p>
          <a:p>
            <a:pPr marL="114300">
              <a:defRPr/>
            </a:pPr>
            <a:endParaRPr lang="en-US" sz="1000" dirty="0">
              <a:solidFill>
                <a:schemeClr val="tx1">
                  <a:lumMod val="75000"/>
                  <a:lumOff val="25000"/>
                </a:schemeClr>
              </a:solidFill>
              <a:latin typeface="Century Gothic" panose="020B0502020202020204" pitchFamily="34" charset="0"/>
            </a:endParaRPr>
          </a:p>
          <a:p>
            <a:pPr>
              <a:buFont typeface="Arial" panose="020B0604020202020204" pitchFamily="34" charset="0"/>
              <a:defRPr/>
            </a:pPr>
            <a:endParaRPr lang="en-US" sz="2200" dirty="0">
              <a:solidFill>
                <a:schemeClr val="tx1">
                  <a:lumMod val="75000"/>
                  <a:lumOff val="25000"/>
                </a:schemeClr>
              </a:solidFill>
              <a:latin typeface="Century Gothic" panose="020B0502020202020204" pitchFamily="34" charset="0"/>
            </a:endParaRPr>
          </a:p>
          <a:p>
            <a:pPr>
              <a:defRPr/>
            </a:pPr>
            <a:endParaRPr lang="en-US" sz="2200" dirty="0">
              <a:solidFill>
                <a:schemeClr val="tx1">
                  <a:lumMod val="75000"/>
                  <a:lumOff val="25000"/>
                </a:schemeClr>
              </a:solidFill>
              <a:latin typeface="Century Gothic" panose="020B0502020202020204" pitchFamily="34" charset="0"/>
            </a:endParaRPr>
          </a:p>
        </p:txBody>
      </p:sp>
      <p:sp>
        <p:nvSpPr>
          <p:cNvPr id="5" name="Text Placeholder 1">
            <a:extLst>
              <a:ext uri="{FF2B5EF4-FFF2-40B4-BE49-F238E27FC236}">
                <a16:creationId xmlns:a16="http://schemas.microsoft.com/office/drawing/2014/main" id="{93625E91-AA3E-44DB-19D6-D6A24FF32D04}"/>
              </a:ext>
            </a:extLst>
          </p:cNvPr>
          <p:cNvSpPr txBox="1">
            <a:spLocks/>
          </p:cNvSpPr>
          <p:nvPr/>
        </p:nvSpPr>
        <p:spPr>
          <a:xfrm>
            <a:off x="583246" y="1525265"/>
            <a:ext cx="3462934" cy="1114682"/>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4DAEB3"/>
              </a:buClr>
              <a:defRPr/>
            </a:pPr>
            <a:r>
              <a:rPr lang="en-US" sz="2200" b="1" dirty="0">
                <a:solidFill>
                  <a:srgbClr val="88419D"/>
                </a:solidFill>
                <a:latin typeface="Century Gothic"/>
              </a:rPr>
              <a:t>Partner</a:t>
            </a:r>
          </a:p>
          <a:p>
            <a:pPr marL="800100" lvl="1" indent="-342900">
              <a:spcAft>
                <a:spcPts val="600"/>
              </a:spcAft>
              <a:buClr>
                <a:srgbClr val="895999"/>
              </a:buClr>
              <a:buFont typeface="Arial" panose="020B0604020202020204" pitchFamily="34" charset="0"/>
              <a:buChar char="•"/>
              <a:defRPr/>
            </a:pPr>
            <a:r>
              <a:rPr lang="en-US" sz="2000" b="1" dirty="0">
                <a:solidFill>
                  <a:schemeClr val="tx1">
                    <a:lumMod val="75000"/>
                    <a:lumOff val="25000"/>
                  </a:schemeClr>
                </a:solidFill>
                <a:latin typeface="Century Gothic"/>
                <a:ea typeface="+mn-lt"/>
                <a:cs typeface="+mn-lt"/>
              </a:rPr>
              <a:t>Jermaine Reece</a:t>
            </a:r>
            <a:r>
              <a:rPr lang="en-US" sz="2000" dirty="0">
                <a:solidFill>
                  <a:schemeClr val="tx1">
                    <a:lumMod val="75000"/>
                    <a:lumOff val="25000"/>
                  </a:schemeClr>
                </a:solidFill>
                <a:latin typeface="Century Gothic"/>
                <a:ea typeface="+mn-lt"/>
                <a:cs typeface="+mn-lt"/>
              </a:rPr>
              <a:t>, Little Manila Rising</a:t>
            </a:r>
            <a:endParaRPr lang="en-US" dirty="0">
              <a:solidFill>
                <a:schemeClr val="tx1">
                  <a:lumMod val="75000"/>
                  <a:lumOff val="25000"/>
                </a:schemeClr>
              </a:solidFill>
              <a:cs typeface="Calibri"/>
            </a:endParaRPr>
          </a:p>
          <a:p>
            <a:pPr marL="800100" lvl="1" indent="-342900">
              <a:spcAft>
                <a:spcPts val="600"/>
              </a:spcAft>
              <a:buClr>
                <a:srgbClr val="4DAEB3"/>
              </a:buClr>
              <a:buFont typeface="Webdings" panose="05030102010509060703" pitchFamily="18" charset="2"/>
              <a:buChar char="4"/>
              <a:defRPr/>
            </a:pPr>
            <a:endParaRPr lang="en-US" sz="2000" dirty="0">
              <a:solidFill>
                <a:schemeClr val="tx1">
                  <a:lumMod val="75000"/>
                  <a:lumOff val="25000"/>
                </a:schemeClr>
              </a:solidFill>
              <a:latin typeface="Century Gothic"/>
              <a:ea typeface="+mn-lt"/>
              <a:cs typeface="+mn-lt"/>
            </a:endParaRPr>
          </a:p>
          <a:p>
            <a:pPr marL="342900" indent="-342900">
              <a:spcAft>
                <a:spcPts val="600"/>
              </a:spcAft>
              <a:buClr>
                <a:srgbClr val="4DAEB3"/>
              </a:buClr>
              <a:buFont typeface="Webdings" panose="05030102010509060703" pitchFamily="18" charset="2"/>
              <a:buChar char="4"/>
              <a:defRPr/>
            </a:pPr>
            <a:endParaRPr lang="en-US" sz="2200" dirty="0">
              <a:solidFill>
                <a:schemeClr val="tx1">
                  <a:lumMod val="75000"/>
                  <a:lumOff val="25000"/>
                </a:schemeClr>
              </a:solidFill>
              <a:ea typeface="+mn-lt"/>
              <a:cs typeface="+mn-lt"/>
            </a:endParaRPr>
          </a:p>
        </p:txBody>
      </p:sp>
      <p:sp>
        <p:nvSpPr>
          <p:cNvPr id="6" name="Text Placeholder 1">
            <a:extLst>
              <a:ext uri="{FF2B5EF4-FFF2-40B4-BE49-F238E27FC236}">
                <a16:creationId xmlns:a16="http://schemas.microsoft.com/office/drawing/2014/main" id="{A5F9304D-BA4C-415D-1B9A-D9EE2B9F8C5A}"/>
              </a:ext>
            </a:extLst>
          </p:cNvPr>
          <p:cNvSpPr txBox="1">
            <a:spLocks/>
          </p:cNvSpPr>
          <p:nvPr/>
        </p:nvSpPr>
        <p:spPr>
          <a:xfrm>
            <a:off x="583246" y="2844552"/>
            <a:ext cx="4590873" cy="127679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4DAEB3"/>
              </a:buClr>
              <a:defRPr/>
            </a:pPr>
            <a:r>
              <a:rPr lang="en-US" sz="2200" b="1" dirty="0">
                <a:solidFill>
                  <a:srgbClr val="88419D"/>
                </a:solidFill>
                <a:latin typeface="Century Gothic"/>
                <a:cs typeface="Calibri"/>
              </a:rPr>
              <a:t>Fellow</a:t>
            </a:r>
            <a:endParaRPr lang="en-US" sz="2200" dirty="0">
              <a:solidFill>
                <a:srgbClr val="88419D"/>
              </a:solidFill>
              <a:latin typeface="Calibri" panose="020F0502020204030204"/>
              <a:cs typeface="Calibri"/>
            </a:endParaRPr>
          </a:p>
          <a:p>
            <a:pPr marL="800100" lvl="1" indent="-342900">
              <a:spcAft>
                <a:spcPts val="600"/>
              </a:spcAft>
              <a:buClr>
                <a:srgbClr val="895999"/>
              </a:buClr>
              <a:buFont typeface="Arial" panose="020B0604020202020204" pitchFamily="34" charset="0"/>
              <a:buChar char="•"/>
              <a:defRPr/>
            </a:pPr>
            <a:r>
              <a:rPr lang="en-US" sz="2000" b="1" dirty="0">
                <a:solidFill>
                  <a:schemeClr val="tx1">
                    <a:lumMod val="75000"/>
                    <a:lumOff val="25000"/>
                  </a:schemeClr>
                </a:solidFill>
                <a:latin typeface="Century Gothic"/>
                <a:cs typeface="Calibri"/>
              </a:rPr>
              <a:t>Julianne Liu</a:t>
            </a:r>
            <a:r>
              <a:rPr lang="en-US" sz="2000" dirty="0">
                <a:solidFill>
                  <a:schemeClr val="tx1">
                    <a:lumMod val="75000"/>
                    <a:lumOff val="25000"/>
                  </a:schemeClr>
                </a:solidFill>
                <a:latin typeface="Century Gothic"/>
                <a:cs typeface="Calibri"/>
              </a:rPr>
              <a:t>, NASA DEVELOP Virtual Environmental Justice</a:t>
            </a:r>
          </a:p>
        </p:txBody>
      </p:sp>
      <p:sp>
        <p:nvSpPr>
          <p:cNvPr id="7" name="Text Placeholder 1">
            <a:extLst>
              <a:ext uri="{FF2B5EF4-FFF2-40B4-BE49-F238E27FC236}">
                <a16:creationId xmlns:a16="http://schemas.microsoft.com/office/drawing/2014/main" id="{182165AF-D4F0-DBB8-9662-10945F5254BF}"/>
              </a:ext>
            </a:extLst>
          </p:cNvPr>
          <p:cNvSpPr txBox="1">
            <a:spLocks/>
          </p:cNvSpPr>
          <p:nvPr/>
        </p:nvSpPr>
        <p:spPr>
          <a:xfrm>
            <a:off x="5171435" y="1472369"/>
            <a:ext cx="6732092" cy="481806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4DAEB3"/>
              </a:buClr>
              <a:defRPr/>
            </a:pPr>
            <a:r>
              <a:rPr lang="en-US" sz="2200" b="1" dirty="0">
                <a:solidFill>
                  <a:srgbClr val="88419D"/>
                </a:solidFill>
                <a:latin typeface="Century Gothic"/>
                <a:cs typeface="Calibri"/>
              </a:rPr>
              <a:t>Science Advisors</a:t>
            </a:r>
          </a:p>
          <a:p>
            <a:pPr marL="800100" lvl="1" indent="-342900">
              <a:spcAft>
                <a:spcPts val="600"/>
              </a:spcAft>
              <a:buClr>
                <a:srgbClr val="895999"/>
              </a:buClr>
              <a:buFont typeface="Arial" panose="020B0604020202020204" pitchFamily="34" charset="0"/>
              <a:buChar char="•"/>
              <a:defRPr/>
            </a:pPr>
            <a:r>
              <a:rPr lang="en-US" sz="2000" b="1" dirty="0">
                <a:solidFill>
                  <a:schemeClr val="tx1">
                    <a:lumMod val="75000"/>
                    <a:lumOff val="25000"/>
                  </a:schemeClr>
                </a:solidFill>
                <a:latin typeface="Century Gothic"/>
                <a:ea typeface="+mn-lt"/>
                <a:cs typeface="+mn-lt"/>
              </a:rPr>
              <a:t>Dr. Liz Wiggins</a:t>
            </a:r>
            <a:r>
              <a:rPr lang="en-US" sz="2000" dirty="0">
                <a:solidFill>
                  <a:schemeClr val="tx1">
                    <a:lumMod val="75000"/>
                    <a:lumOff val="25000"/>
                  </a:schemeClr>
                </a:solidFill>
                <a:latin typeface="Century Gothic"/>
                <a:ea typeface="+mn-lt"/>
                <a:cs typeface="+mn-lt"/>
              </a:rPr>
              <a:t>, NASA Langley Research Center</a:t>
            </a:r>
          </a:p>
          <a:p>
            <a:pPr marL="800100" lvl="1" indent="-342900">
              <a:spcAft>
                <a:spcPts val="600"/>
              </a:spcAft>
              <a:buClr>
                <a:srgbClr val="895999"/>
              </a:buClr>
              <a:buFont typeface="Arial" panose="020B0604020202020204" pitchFamily="34" charset="0"/>
              <a:buChar char="•"/>
              <a:defRPr/>
            </a:pPr>
            <a:r>
              <a:rPr lang="en-US" sz="2000" b="1" dirty="0">
                <a:solidFill>
                  <a:schemeClr val="tx1">
                    <a:lumMod val="75000"/>
                    <a:lumOff val="25000"/>
                  </a:schemeClr>
                </a:solidFill>
                <a:latin typeface="Century Gothic"/>
                <a:ea typeface="+mn-lt"/>
                <a:cs typeface="+mn-lt"/>
              </a:rPr>
              <a:t>Dr. Travis Toth</a:t>
            </a:r>
            <a:r>
              <a:rPr lang="en-US" sz="2000" dirty="0">
                <a:solidFill>
                  <a:schemeClr val="tx1">
                    <a:lumMod val="75000"/>
                    <a:lumOff val="25000"/>
                  </a:schemeClr>
                </a:solidFill>
                <a:latin typeface="Century Gothic"/>
                <a:cs typeface="Calibri"/>
              </a:rPr>
              <a:t>, NASA Langley Research Center</a:t>
            </a:r>
          </a:p>
          <a:p>
            <a:pPr marL="800100" lvl="1" indent="-342900">
              <a:spcAft>
                <a:spcPts val="600"/>
              </a:spcAft>
              <a:buClr>
                <a:srgbClr val="895999"/>
              </a:buClr>
              <a:buFont typeface="Arial" panose="020B0604020202020204" pitchFamily="34" charset="0"/>
              <a:buChar char="•"/>
              <a:defRPr/>
            </a:pPr>
            <a:r>
              <a:rPr lang="en-US" sz="2000" b="1" dirty="0">
                <a:solidFill>
                  <a:schemeClr val="tx1">
                    <a:lumMod val="75000"/>
                    <a:lumOff val="25000"/>
                  </a:schemeClr>
                </a:solidFill>
                <a:latin typeface="Century Gothic"/>
                <a:ea typeface="+mn-lt"/>
                <a:cs typeface="+mn-lt"/>
              </a:rPr>
              <a:t>Dr. Kenton Ross</a:t>
            </a:r>
            <a:r>
              <a:rPr lang="en-US" sz="2000" dirty="0">
                <a:solidFill>
                  <a:schemeClr val="tx1">
                    <a:lumMod val="75000"/>
                    <a:lumOff val="25000"/>
                  </a:schemeClr>
                </a:solidFill>
                <a:latin typeface="Century Gothic"/>
                <a:ea typeface="+mn-lt"/>
                <a:cs typeface="+mn-lt"/>
              </a:rPr>
              <a:t>, NASA Langley Research Center </a:t>
            </a:r>
            <a:endParaRPr lang="en-US" sz="2000" dirty="0">
              <a:solidFill>
                <a:schemeClr val="tx1">
                  <a:lumMod val="75000"/>
                  <a:lumOff val="25000"/>
                </a:schemeClr>
              </a:solidFill>
              <a:latin typeface="Century Gothic"/>
              <a:cs typeface="Calibri"/>
            </a:endParaRPr>
          </a:p>
          <a:p>
            <a:pPr marL="800100" lvl="1" indent="-342900">
              <a:spcAft>
                <a:spcPts val="600"/>
              </a:spcAft>
              <a:buClr>
                <a:srgbClr val="895999"/>
              </a:buClr>
              <a:buFont typeface="Arial" panose="020B0604020202020204" pitchFamily="34" charset="0"/>
              <a:buChar char="•"/>
              <a:defRPr/>
            </a:pPr>
            <a:r>
              <a:rPr lang="en-US" sz="2000" b="1" dirty="0">
                <a:solidFill>
                  <a:schemeClr val="tx1">
                    <a:lumMod val="75000"/>
                    <a:lumOff val="25000"/>
                  </a:schemeClr>
                </a:solidFill>
                <a:latin typeface="Century Gothic"/>
                <a:ea typeface="+mn-lt"/>
                <a:cs typeface="+mn-lt"/>
              </a:rPr>
              <a:t>Lauren Childs-Gleason</a:t>
            </a:r>
            <a:r>
              <a:rPr lang="en-US" sz="2000" dirty="0">
                <a:solidFill>
                  <a:schemeClr val="tx1">
                    <a:lumMod val="75000"/>
                    <a:lumOff val="25000"/>
                  </a:schemeClr>
                </a:solidFill>
                <a:latin typeface="Century Gothic"/>
                <a:ea typeface="+mn-lt"/>
                <a:cs typeface="+mn-lt"/>
              </a:rPr>
              <a:t>, NASA Langley Research Center</a:t>
            </a:r>
            <a:endParaRPr lang="en-US" sz="2000" dirty="0">
              <a:solidFill>
                <a:schemeClr val="tx1">
                  <a:lumMod val="75000"/>
                  <a:lumOff val="25000"/>
                </a:schemeClr>
              </a:solidFill>
              <a:latin typeface="Century Gothic"/>
              <a:cs typeface="Calibri"/>
            </a:endParaRPr>
          </a:p>
          <a:p>
            <a:pPr marL="800100" lvl="1" indent="-342900">
              <a:spcAft>
                <a:spcPts val="600"/>
              </a:spcAft>
              <a:buClr>
                <a:srgbClr val="895999"/>
              </a:buClr>
              <a:buFont typeface="Arial" panose="020B0604020202020204" pitchFamily="34" charset="0"/>
              <a:buChar char="•"/>
              <a:defRPr/>
            </a:pPr>
            <a:r>
              <a:rPr lang="en-US" sz="2000" b="1" dirty="0">
                <a:solidFill>
                  <a:schemeClr val="tx1">
                    <a:lumMod val="75000"/>
                    <a:lumOff val="25000"/>
                  </a:schemeClr>
                </a:solidFill>
                <a:latin typeface="Century Gothic"/>
                <a:ea typeface="+mn-lt"/>
                <a:cs typeface="+mn-lt"/>
              </a:rPr>
              <a:t>Lance Watkins</a:t>
            </a:r>
            <a:r>
              <a:rPr lang="en-US" sz="2000" dirty="0">
                <a:solidFill>
                  <a:schemeClr val="tx1">
                    <a:lumMod val="75000"/>
                    <a:lumOff val="25000"/>
                  </a:schemeClr>
                </a:solidFill>
                <a:latin typeface="Century Gothic"/>
                <a:ea typeface="+mn-lt"/>
                <a:cs typeface="+mn-lt"/>
              </a:rPr>
              <a:t>, Arizona State University</a:t>
            </a:r>
            <a:endParaRPr lang="en-US" sz="2000" dirty="0">
              <a:solidFill>
                <a:schemeClr val="tx1">
                  <a:lumMod val="75000"/>
                  <a:lumOff val="25000"/>
                </a:schemeClr>
              </a:solidFill>
              <a:latin typeface="Century Gothic"/>
              <a:cs typeface="Calibri"/>
            </a:endParaRPr>
          </a:p>
          <a:p>
            <a:pPr marL="342900" indent="-342900">
              <a:spcAft>
                <a:spcPts val="600"/>
              </a:spcAft>
              <a:buClr>
                <a:srgbClr val="4DAEB3"/>
              </a:buClr>
              <a:buFont typeface="Webdings,Sans-Serif" panose="05030102010509060703" pitchFamily="18" charset="2"/>
              <a:buChar char="4"/>
              <a:defRPr/>
            </a:pP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2862201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descr="A map of the state of california&#10;&#10;Description automatically generated">
            <a:extLst>
              <a:ext uri="{FF2B5EF4-FFF2-40B4-BE49-F238E27FC236}">
                <a16:creationId xmlns:a16="http://schemas.microsoft.com/office/drawing/2014/main" id="{74BC51BC-3284-4DD7-3D27-AE36B2C323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1100" y="871332"/>
            <a:ext cx="5755478" cy="5680914"/>
          </a:xfrm>
          <a:prstGeom prst="rect">
            <a:avLst/>
          </a:prstGeom>
        </p:spPr>
      </p:pic>
      <p:sp>
        <p:nvSpPr>
          <p:cNvPr id="5" name="Rounded Rectangle 17">
            <a:extLst>
              <a:ext uri="{FF2B5EF4-FFF2-40B4-BE49-F238E27FC236}">
                <a16:creationId xmlns:a16="http://schemas.microsoft.com/office/drawing/2014/main" id="{A2681C88-8E0E-480E-E723-B5D22BF59420}"/>
              </a:ext>
            </a:extLst>
          </p:cNvPr>
          <p:cNvSpPr/>
          <p:nvPr/>
        </p:nvSpPr>
        <p:spPr>
          <a:xfrm>
            <a:off x="6369129" y="1759565"/>
            <a:ext cx="4866709" cy="861774"/>
          </a:xfrm>
          <a:prstGeom prst="roundRect">
            <a:avLst/>
          </a:prstGeom>
          <a:solidFill>
            <a:schemeClr val="accent2">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lumMod val="75000"/>
                    <a:lumOff val="25000"/>
                  </a:schemeClr>
                </a:solidFill>
                <a:latin typeface="Century Gothic"/>
                <a:cs typeface="Calibri"/>
              </a:rPr>
              <a:t>Study Time Period</a:t>
            </a:r>
          </a:p>
        </p:txBody>
      </p:sp>
      <p:sp>
        <p:nvSpPr>
          <p:cNvPr id="8" name="Rounded Rectangle 17">
            <a:extLst>
              <a:ext uri="{FF2B5EF4-FFF2-40B4-BE49-F238E27FC236}">
                <a16:creationId xmlns:a16="http://schemas.microsoft.com/office/drawing/2014/main" id="{2DCB60B6-4A1D-72AB-33B5-2227576FEF6D}"/>
              </a:ext>
            </a:extLst>
          </p:cNvPr>
          <p:cNvSpPr/>
          <p:nvPr/>
        </p:nvSpPr>
        <p:spPr>
          <a:xfrm>
            <a:off x="6369129" y="2997814"/>
            <a:ext cx="4866709" cy="1588056"/>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Arial"/>
              <a:buChar char="•"/>
            </a:pPr>
            <a:r>
              <a:rPr lang="en-US" sz="2400" dirty="0">
                <a:solidFill>
                  <a:schemeClr val="tx1">
                    <a:lumMod val="75000"/>
                    <a:lumOff val="25000"/>
                  </a:schemeClr>
                </a:solidFill>
                <a:latin typeface="Century Gothic"/>
                <a:cs typeface="Calibri"/>
              </a:rPr>
              <a:t>2012 – 2023</a:t>
            </a:r>
          </a:p>
          <a:p>
            <a:pPr marL="342900" indent="-342900">
              <a:buFont typeface="Arial"/>
              <a:buChar char="•"/>
            </a:pPr>
            <a:r>
              <a:rPr lang="en-US" sz="2400" dirty="0">
                <a:solidFill>
                  <a:schemeClr val="tx1">
                    <a:lumMod val="75000"/>
                    <a:lumOff val="25000"/>
                  </a:schemeClr>
                </a:solidFill>
                <a:latin typeface="Century Gothic"/>
                <a:cs typeface="Calibri"/>
              </a:rPr>
              <a:t>Case study of an isolated burning event</a:t>
            </a:r>
          </a:p>
        </p:txBody>
      </p:sp>
      <p:sp>
        <p:nvSpPr>
          <p:cNvPr id="4" name="Rectangle 3">
            <a:extLst>
              <a:ext uri="{FF2B5EF4-FFF2-40B4-BE49-F238E27FC236}">
                <a16:creationId xmlns:a16="http://schemas.microsoft.com/office/drawing/2014/main" id="{51610BFE-0AC0-DC2F-C7B4-272677DD952F}"/>
              </a:ext>
            </a:extLst>
          </p:cNvPr>
          <p:cNvSpPr/>
          <p:nvPr/>
        </p:nvSpPr>
        <p:spPr>
          <a:xfrm>
            <a:off x="3191130" y="1057558"/>
            <a:ext cx="2909454" cy="97603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8" descr="Shape, arrow&#10;&#10;Description automatically generated">
            <a:extLst>
              <a:ext uri="{FF2B5EF4-FFF2-40B4-BE49-F238E27FC236}">
                <a16:creationId xmlns:a16="http://schemas.microsoft.com/office/drawing/2014/main" id="{5CC48387-735C-59F6-6882-150EE5F95F1D}"/>
              </a:ext>
            </a:extLst>
          </p:cNvPr>
          <p:cNvPicPr>
            <a:picLocks noChangeAspect="1"/>
          </p:cNvPicPr>
          <p:nvPr/>
        </p:nvPicPr>
        <p:blipFill>
          <a:blip r:embed="rId4"/>
          <a:stretch>
            <a:fillRect/>
          </a:stretch>
        </p:blipFill>
        <p:spPr>
          <a:xfrm>
            <a:off x="5435544" y="1375834"/>
            <a:ext cx="515641" cy="533400"/>
          </a:xfrm>
          <a:prstGeom prst="rect">
            <a:avLst/>
          </a:prstGeom>
        </p:spPr>
      </p:pic>
      <p:pic>
        <p:nvPicPr>
          <p:cNvPr id="9" name="Picture 9">
            <a:extLst>
              <a:ext uri="{FF2B5EF4-FFF2-40B4-BE49-F238E27FC236}">
                <a16:creationId xmlns:a16="http://schemas.microsoft.com/office/drawing/2014/main" id="{C94C27EF-48BA-5889-F001-9B9A71C2FB3F}"/>
              </a:ext>
            </a:extLst>
          </p:cNvPr>
          <p:cNvPicPr>
            <a:picLocks noChangeAspect="1"/>
          </p:cNvPicPr>
          <p:nvPr/>
        </p:nvPicPr>
        <p:blipFill rotWithShape="1">
          <a:blip r:embed="rId5"/>
          <a:srcRect l="3125" r="-3125" b="64572"/>
          <a:stretch/>
        </p:blipFill>
        <p:spPr>
          <a:xfrm>
            <a:off x="3258229" y="1100485"/>
            <a:ext cx="377536" cy="239592"/>
          </a:xfrm>
          <a:prstGeom prst="rect">
            <a:avLst/>
          </a:prstGeom>
        </p:spPr>
      </p:pic>
      <p:sp>
        <p:nvSpPr>
          <p:cNvPr id="10" name="TextBox 9">
            <a:extLst>
              <a:ext uri="{FF2B5EF4-FFF2-40B4-BE49-F238E27FC236}">
                <a16:creationId xmlns:a16="http://schemas.microsoft.com/office/drawing/2014/main" id="{EEBBD508-DE49-4195-8716-B19779BB1471}"/>
              </a:ext>
            </a:extLst>
          </p:cNvPr>
          <p:cNvSpPr txBox="1"/>
          <p:nvPr/>
        </p:nvSpPr>
        <p:spPr>
          <a:xfrm>
            <a:off x="3559954" y="1066504"/>
            <a:ext cx="20313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San Joaquin County</a:t>
            </a:r>
          </a:p>
        </p:txBody>
      </p:sp>
      <p:sp>
        <p:nvSpPr>
          <p:cNvPr id="11" name="TextBox 10">
            <a:extLst>
              <a:ext uri="{FF2B5EF4-FFF2-40B4-BE49-F238E27FC236}">
                <a16:creationId xmlns:a16="http://schemas.microsoft.com/office/drawing/2014/main" id="{718F1D46-A77C-9F2A-67AE-D9FF0B06D181}"/>
              </a:ext>
            </a:extLst>
          </p:cNvPr>
          <p:cNvSpPr txBox="1"/>
          <p:nvPr/>
        </p:nvSpPr>
        <p:spPr>
          <a:xfrm>
            <a:off x="3561395" y="1276868"/>
            <a:ext cx="21082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San Joaquin Valley</a:t>
            </a:r>
            <a:endParaRPr lang="en-US" sz="1400" dirty="0">
              <a:solidFill>
                <a:schemeClr val="tx1">
                  <a:lumMod val="75000"/>
                  <a:lumOff val="25000"/>
                </a:schemeClr>
              </a:solidFill>
              <a:cs typeface="Calibri"/>
            </a:endParaRPr>
          </a:p>
        </p:txBody>
      </p:sp>
      <p:sp>
        <p:nvSpPr>
          <p:cNvPr id="12" name="TextBox 11">
            <a:extLst>
              <a:ext uri="{FF2B5EF4-FFF2-40B4-BE49-F238E27FC236}">
                <a16:creationId xmlns:a16="http://schemas.microsoft.com/office/drawing/2014/main" id="{19285376-DA51-9910-9A1D-B1D5DC2191F1}"/>
              </a:ext>
            </a:extLst>
          </p:cNvPr>
          <p:cNvSpPr txBox="1"/>
          <p:nvPr/>
        </p:nvSpPr>
        <p:spPr>
          <a:xfrm>
            <a:off x="3559763" y="1515492"/>
            <a:ext cx="15248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California</a:t>
            </a:r>
            <a:endParaRPr lang="en-US" sz="1400" dirty="0">
              <a:solidFill>
                <a:schemeClr val="tx1">
                  <a:lumMod val="75000"/>
                  <a:lumOff val="25000"/>
                </a:schemeClr>
              </a:solidFill>
              <a:latin typeface="Century Gothic"/>
            </a:endParaRPr>
          </a:p>
        </p:txBody>
      </p:sp>
      <p:sp>
        <p:nvSpPr>
          <p:cNvPr id="13" name="TextBox 12">
            <a:extLst>
              <a:ext uri="{FF2B5EF4-FFF2-40B4-BE49-F238E27FC236}">
                <a16:creationId xmlns:a16="http://schemas.microsoft.com/office/drawing/2014/main" id="{F46BFDAD-F04C-E781-27EB-49CF5DFC40BA}"/>
              </a:ext>
            </a:extLst>
          </p:cNvPr>
          <p:cNvSpPr txBox="1"/>
          <p:nvPr/>
        </p:nvSpPr>
        <p:spPr>
          <a:xfrm>
            <a:off x="5551227" y="1095983"/>
            <a:ext cx="2890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N</a:t>
            </a:r>
            <a:endParaRPr lang="en-US" sz="1200" dirty="0">
              <a:solidFill>
                <a:schemeClr val="tx1">
                  <a:lumMod val="75000"/>
                  <a:lumOff val="25000"/>
                </a:schemeClr>
              </a:solidFill>
              <a:cs typeface="Calibri"/>
            </a:endParaRPr>
          </a:p>
        </p:txBody>
      </p:sp>
      <p:sp>
        <p:nvSpPr>
          <p:cNvPr id="14" name="TextBox 13">
            <a:extLst>
              <a:ext uri="{FF2B5EF4-FFF2-40B4-BE49-F238E27FC236}">
                <a16:creationId xmlns:a16="http://schemas.microsoft.com/office/drawing/2014/main" id="{4A706799-FB86-7DA5-111F-FB6306E1C3F6}"/>
              </a:ext>
            </a:extLst>
          </p:cNvPr>
          <p:cNvSpPr txBox="1"/>
          <p:nvPr/>
        </p:nvSpPr>
        <p:spPr>
          <a:xfrm>
            <a:off x="486024" y="6083330"/>
            <a:ext cx="2226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Century Gothic"/>
                <a:cs typeface="Calibri"/>
              </a:rPr>
              <a:t>0</a:t>
            </a:r>
            <a:endParaRPr lang="en-US" sz="1200" dirty="0">
              <a:latin typeface="Century Gothic"/>
            </a:endParaRPr>
          </a:p>
        </p:txBody>
      </p:sp>
      <p:sp>
        <p:nvSpPr>
          <p:cNvPr id="15" name="TextBox 14">
            <a:extLst>
              <a:ext uri="{FF2B5EF4-FFF2-40B4-BE49-F238E27FC236}">
                <a16:creationId xmlns:a16="http://schemas.microsoft.com/office/drawing/2014/main" id="{DACCC07A-3540-4583-E3BA-F86613C9CF4D}"/>
              </a:ext>
            </a:extLst>
          </p:cNvPr>
          <p:cNvSpPr txBox="1"/>
          <p:nvPr/>
        </p:nvSpPr>
        <p:spPr>
          <a:xfrm>
            <a:off x="652924" y="6083898"/>
            <a:ext cx="4291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25</a:t>
            </a:r>
          </a:p>
        </p:txBody>
      </p:sp>
      <p:sp>
        <p:nvSpPr>
          <p:cNvPr id="16" name="TextBox 15">
            <a:extLst>
              <a:ext uri="{FF2B5EF4-FFF2-40B4-BE49-F238E27FC236}">
                <a16:creationId xmlns:a16="http://schemas.microsoft.com/office/drawing/2014/main" id="{7BEA24AD-AC2A-1FD4-DEC2-856E180D0592}"/>
              </a:ext>
            </a:extLst>
          </p:cNvPr>
          <p:cNvSpPr txBox="1"/>
          <p:nvPr/>
        </p:nvSpPr>
        <p:spPr>
          <a:xfrm>
            <a:off x="866539" y="6089905"/>
            <a:ext cx="42318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50</a:t>
            </a:r>
            <a:endParaRPr lang="en-US" sz="1200" dirty="0">
              <a:solidFill>
                <a:schemeClr val="tx1">
                  <a:lumMod val="75000"/>
                  <a:lumOff val="25000"/>
                </a:schemeClr>
              </a:solidFill>
              <a:latin typeface="Century Gothic"/>
            </a:endParaRPr>
          </a:p>
        </p:txBody>
      </p:sp>
      <p:sp>
        <p:nvSpPr>
          <p:cNvPr id="17" name="TextBox 16">
            <a:extLst>
              <a:ext uri="{FF2B5EF4-FFF2-40B4-BE49-F238E27FC236}">
                <a16:creationId xmlns:a16="http://schemas.microsoft.com/office/drawing/2014/main" id="{94FC9C0D-D537-8DFE-6437-68091976B5E5}"/>
              </a:ext>
            </a:extLst>
          </p:cNvPr>
          <p:cNvSpPr txBox="1"/>
          <p:nvPr/>
        </p:nvSpPr>
        <p:spPr>
          <a:xfrm>
            <a:off x="1221611" y="6086703"/>
            <a:ext cx="5398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100</a:t>
            </a:r>
            <a:endParaRPr lang="en-US" sz="1200" dirty="0">
              <a:solidFill>
                <a:schemeClr val="tx1">
                  <a:lumMod val="75000"/>
                  <a:lumOff val="25000"/>
                </a:schemeClr>
              </a:solidFill>
              <a:latin typeface="Century Gothic"/>
            </a:endParaRPr>
          </a:p>
        </p:txBody>
      </p:sp>
      <p:sp>
        <p:nvSpPr>
          <p:cNvPr id="18" name="TextBox 17">
            <a:extLst>
              <a:ext uri="{FF2B5EF4-FFF2-40B4-BE49-F238E27FC236}">
                <a16:creationId xmlns:a16="http://schemas.microsoft.com/office/drawing/2014/main" id="{055C5D1B-617D-61AA-2BF8-84A88580C7C6}"/>
              </a:ext>
            </a:extLst>
          </p:cNvPr>
          <p:cNvSpPr txBox="1"/>
          <p:nvPr/>
        </p:nvSpPr>
        <p:spPr>
          <a:xfrm>
            <a:off x="1634825" y="6090086"/>
            <a:ext cx="59123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150</a:t>
            </a:r>
            <a:endParaRPr lang="en-US" sz="1200" dirty="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5D6A7589-BABD-6F30-8D20-70579C4FDB50}"/>
              </a:ext>
            </a:extLst>
          </p:cNvPr>
          <p:cNvSpPr txBox="1"/>
          <p:nvPr/>
        </p:nvSpPr>
        <p:spPr>
          <a:xfrm>
            <a:off x="2048126" y="6086373"/>
            <a:ext cx="5928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200</a:t>
            </a:r>
            <a:endParaRPr lang="en-US" sz="1200" dirty="0">
              <a:solidFill>
                <a:schemeClr val="tx1">
                  <a:lumMod val="75000"/>
                  <a:lumOff val="25000"/>
                </a:schemeClr>
              </a:solidFill>
              <a:latin typeface="Century Gothic"/>
            </a:endParaRPr>
          </a:p>
        </p:txBody>
      </p:sp>
      <p:sp>
        <p:nvSpPr>
          <p:cNvPr id="7" name="Star: 5 Points 6">
            <a:extLst>
              <a:ext uri="{FF2B5EF4-FFF2-40B4-BE49-F238E27FC236}">
                <a16:creationId xmlns:a16="http://schemas.microsoft.com/office/drawing/2014/main" id="{23263C55-3CAA-7C25-075E-EAD5ADD6AC5D}"/>
              </a:ext>
            </a:extLst>
          </p:cNvPr>
          <p:cNvSpPr/>
          <p:nvPr/>
        </p:nvSpPr>
        <p:spPr>
          <a:xfrm>
            <a:off x="890489" y="1309858"/>
            <a:ext cx="107092" cy="108395"/>
          </a:xfrm>
          <a:prstGeom prst="star5">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25" name="Star: 5 Points 6">
            <a:extLst>
              <a:ext uri="{FF2B5EF4-FFF2-40B4-BE49-F238E27FC236}">
                <a16:creationId xmlns:a16="http://schemas.microsoft.com/office/drawing/2014/main" id="{FB24FB02-F8B1-229D-461F-DF4AC3398A9C}"/>
              </a:ext>
            </a:extLst>
          </p:cNvPr>
          <p:cNvSpPr/>
          <p:nvPr/>
        </p:nvSpPr>
        <p:spPr>
          <a:xfrm>
            <a:off x="3310653" y="1772127"/>
            <a:ext cx="208605" cy="193640"/>
          </a:xfrm>
          <a:prstGeom prst="star5">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26" name="TextBox 25">
            <a:extLst>
              <a:ext uri="{FF2B5EF4-FFF2-40B4-BE49-F238E27FC236}">
                <a16:creationId xmlns:a16="http://schemas.microsoft.com/office/drawing/2014/main" id="{7DC44972-6079-C1BD-B356-1E31D5AD8927}"/>
              </a:ext>
            </a:extLst>
          </p:cNvPr>
          <p:cNvSpPr txBox="1"/>
          <p:nvPr/>
        </p:nvSpPr>
        <p:spPr>
          <a:xfrm>
            <a:off x="3557059" y="1758014"/>
            <a:ext cx="114499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Stockton</a:t>
            </a:r>
            <a:endParaRPr lang="en-US" sz="1400" dirty="0">
              <a:solidFill>
                <a:schemeClr val="tx1">
                  <a:lumMod val="75000"/>
                  <a:lumOff val="25000"/>
                </a:schemeClr>
              </a:solidFill>
              <a:latin typeface="Century Gothic"/>
            </a:endParaRPr>
          </a:p>
        </p:txBody>
      </p:sp>
      <p:pic>
        <p:nvPicPr>
          <p:cNvPr id="20" name="Picture 9">
            <a:extLst>
              <a:ext uri="{FF2B5EF4-FFF2-40B4-BE49-F238E27FC236}">
                <a16:creationId xmlns:a16="http://schemas.microsoft.com/office/drawing/2014/main" id="{C7F3AE09-E545-9A37-9BCF-A737B6F93F2E}"/>
              </a:ext>
            </a:extLst>
          </p:cNvPr>
          <p:cNvPicPr>
            <a:picLocks noChangeAspect="1"/>
          </p:cNvPicPr>
          <p:nvPr/>
        </p:nvPicPr>
        <p:blipFill rotWithShape="1">
          <a:blip r:embed="rId5"/>
          <a:srcRect l="2500" t="31605" r="-5625" b="31677"/>
          <a:stretch/>
        </p:blipFill>
        <p:spPr>
          <a:xfrm>
            <a:off x="3255920" y="1309171"/>
            <a:ext cx="389335" cy="248315"/>
          </a:xfrm>
          <a:prstGeom prst="rect">
            <a:avLst/>
          </a:prstGeom>
        </p:spPr>
      </p:pic>
      <p:pic>
        <p:nvPicPr>
          <p:cNvPr id="21" name="Picture 9">
            <a:extLst>
              <a:ext uri="{FF2B5EF4-FFF2-40B4-BE49-F238E27FC236}">
                <a16:creationId xmlns:a16="http://schemas.microsoft.com/office/drawing/2014/main" id="{867D567F-7F6B-5846-F733-049D0AD6A5A8}"/>
              </a:ext>
            </a:extLst>
          </p:cNvPr>
          <p:cNvPicPr>
            <a:picLocks noChangeAspect="1"/>
          </p:cNvPicPr>
          <p:nvPr/>
        </p:nvPicPr>
        <p:blipFill rotWithShape="1">
          <a:blip r:embed="rId5"/>
          <a:srcRect l="-6250" t="64407" r="-3125" b="1695"/>
          <a:stretch/>
        </p:blipFill>
        <p:spPr>
          <a:xfrm>
            <a:off x="3215347" y="1540859"/>
            <a:ext cx="412929" cy="229248"/>
          </a:xfrm>
          <a:prstGeom prst="rect">
            <a:avLst/>
          </a:prstGeom>
        </p:spPr>
      </p:pic>
      <p:pic>
        <p:nvPicPr>
          <p:cNvPr id="24" name="Picture 26">
            <a:extLst>
              <a:ext uri="{FF2B5EF4-FFF2-40B4-BE49-F238E27FC236}">
                <a16:creationId xmlns:a16="http://schemas.microsoft.com/office/drawing/2014/main" id="{2E7437B3-D86F-0A28-5BE0-92720E1DF39F}"/>
              </a:ext>
            </a:extLst>
          </p:cNvPr>
          <p:cNvPicPr>
            <a:picLocks noChangeAspect="1"/>
          </p:cNvPicPr>
          <p:nvPr/>
        </p:nvPicPr>
        <p:blipFill>
          <a:blip r:embed="rId6"/>
          <a:stretch>
            <a:fillRect/>
          </a:stretch>
        </p:blipFill>
        <p:spPr>
          <a:xfrm>
            <a:off x="597924" y="6320076"/>
            <a:ext cx="1736613" cy="98770"/>
          </a:xfrm>
          <a:prstGeom prst="rect">
            <a:avLst/>
          </a:prstGeom>
        </p:spPr>
      </p:pic>
      <p:sp>
        <p:nvSpPr>
          <p:cNvPr id="23" name="TextBox 22">
            <a:extLst>
              <a:ext uri="{FF2B5EF4-FFF2-40B4-BE49-F238E27FC236}">
                <a16:creationId xmlns:a16="http://schemas.microsoft.com/office/drawing/2014/main" id="{B57CF6CA-98CB-E7AC-46CD-2E5170953AB6}"/>
              </a:ext>
            </a:extLst>
          </p:cNvPr>
          <p:cNvSpPr txBox="1"/>
          <p:nvPr/>
        </p:nvSpPr>
        <p:spPr>
          <a:xfrm>
            <a:off x="274320" y="165854"/>
            <a:ext cx="6096000" cy="707886"/>
          </a:xfrm>
          <a:prstGeom prst="rect">
            <a:avLst/>
          </a:prstGeom>
          <a:noFill/>
        </p:spPr>
        <p:txBody>
          <a:bodyPr wrap="square" lIns="91440" tIns="45720" rIns="91440" bIns="45720" anchor="t">
            <a:spAutoFit/>
          </a:bodyPr>
          <a:lstStyle/>
          <a:p>
            <a:r>
              <a:rPr lang="en-US" b="0" i="0" dirty="0">
                <a:solidFill>
                  <a:srgbClr val="000000"/>
                </a:solidFill>
                <a:effectLst/>
                <a:latin typeface="Times"/>
              </a:rPr>
              <a:t> </a:t>
            </a:r>
            <a:r>
              <a:rPr lang="en-US" sz="4000" b="1" dirty="0">
                <a:solidFill>
                  <a:srgbClr val="88419D"/>
                </a:solidFill>
                <a:latin typeface="Century Gothic"/>
              </a:rPr>
              <a:t>Study Area + Period</a:t>
            </a:r>
            <a:endParaRPr lang="en-US" sz="4000" dirty="0">
              <a:solidFill>
                <a:srgbClr val="88419D"/>
              </a:solidFill>
              <a:latin typeface="Century Gothic" panose="020B0502020202020204" pitchFamily="34" charset="0"/>
            </a:endParaRPr>
          </a:p>
        </p:txBody>
      </p:sp>
      <p:sp>
        <p:nvSpPr>
          <p:cNvPr id="22" name="TextBox 21">
            <a:extLst>
              <a:ext uri="{FF2B5EF4-FFF2-40B4-BE49-F238E27FC236}">
                <a16:creationId xmlns:a16="http://schemas.microsoft.com/office/drawing/2014/main" id="{133B9225-F51C-45AE-A51B-582C915062C1}"/>
              </a:ext>
            </a:extLst>
          </p:cNvPr>
          <p:cNvSpPr txBox="1"/>
          <p:nvPr/>
        </p:nvSpPr>
        <p:spPr>
          <a:xfrm>
            <a:off x="4941372" y="4585870"/>
            <a:ext cx="1299831" cy="338554"/>
          </a:xfrm>
          <a:prstGeom prst="rect">
            <a:avLst/>
          </a:prstGeom>
          <a:noFill/>
        </p:spPr>
        <p:txBody>
          <a:bodyPr wrap="square">
            <a:spAutoFit/>
          </a:bodyPr>
          <a:lstStyle/>
          <a:p>
            <a:pPr algn="r"/>
            <a:r>
              <a:rPr lang="en-US" sz="800" dirty="0">
                <a:solidFill>
                  <a:schemeClr val="tx1">
                    <a:lumMod val="50000"/>
                    <a:lumOff val="50000"/>
                  </a:schemeClr>
                </a:solidFill>
                <a:latin typeface="Century Gothic" panose="020B0502020202020204" pitchFamily="34" charset="0"/>
                <a:ea typeface="Calibri"/>
                <a:cs typeface="Calibri"/>
              </a:rPr>
              <a:t>Basemap Source: Esri, FAO, NOAA, USGS </a:t>
            </a:r>
            <a:endParaRPr lang="en-US" sz="800"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3848960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C460F0-B8D4-AA51-7CA3-BCB6A4FB6475}"/>
              </a:ext>
            </a:extLst>
          </p:cNvPr>
          <p:cNvSpPr txBox="1"/>
          <p:nvPr/>
        </p:nvSpPr>
        <p:spPr>
          <a:xfrm>
            <a:off x="3048000" y="1298557"/>
            <a:ext cx="6096000" cy="707886"/>
          </a:xfrm>
          <a:prstGeom prst="rect">
            <a:avLst/>
          </a:prstGeom>
          <a:noFill/>
        </p:spPr>
        <p:txBody>
          <a:bodyPr wrap="square" lIns="91440" tIns="45720" rIns="91440" bIns="45720" anchor="t">
            <a:spAutoFit/>
          </a:bodyPr>
          <a:lstStyle/>
          <a:p>
            <a:pPr algn="ctr"/>
            <a:r>
              <a:rPr lang="en-US" sz="4000" b="1" dirty="0">
                <a:solidFill>
                  <a:srgbClr val="88419D"/>
                </a:solidFill>
                <a:latin typeface="Century Gothic"/>
              </a:rPr>
              <a:t>Supplementary Results</a:t>
            </a:r>
            <a:endParaRPr lang="en-US" sz="4000" dirty="0">
              <a:solidFill>
                <a:srgbClr val="88419D"/>
              </a:solidFill>
              <a:latin typeface="Century Gothic" panose="020B0502020202020204" pitchFamily="34" charset="0"/>
            </a:endParaRPr>
          </a:p>
        </p:txBody>
      </p:sp>
    </p:spTree>
    <p:extLst>
      <p:ext uri="{BB962C8B-B14F-4D97-AF65-F5344CB8AC3E}">
        <p14:creationId xmlns:p14="http://schemas.microsoft.com/office/powerpoint/2010/main" val="3938919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5E11F-BCD3-FE9B-26C0-D39B71C576BF}"/>
              </a:ext>
            </a:extLst>
          </p:cNvPr>
          <p:cNvSpPr txBox="1"/>
          <p:nvPr/>
        </p:nvSpPr>
        <p:spPr>
          <a:xfrm>
            <a:off x="274320" y="165854"/>
            <a:ext cx="6096000" cy="707886"/>
          </a:xfrm>
          <a:prstGeom prst="rect">
            <a:avLst/>
          </a:prstGeom>
          <a:noFill/>
        </p:spPr>
        <p:txBody>
          <a:bodyPr wrap="square" lIns="91440" tIns="45720" rIns="91440" bIns="45720" anchor="t">
            <a:spAutoFit/>
          </a:bodyPr>
          <a:lstStyle/>
          <a:p>
            <a:r>
              <a:rPr lang="en-US" b="0" i="0" dirty="0">
                <a:solidFill>
                  <a:srgbClr val="000000"/>
                </a:solidFill>
                <a:effectLst/>
                <a:latin typeface="Times"/>
              </a:rPr>
              <a:t> </a:t>
            </a:r>
            <a:r>
              <a:rPr lang="en-US" sz="4000" b="1" dirty="0">
                <a:solidFill>
                  <a:srgbClr val="88419D"/>
                </a:solidFill>
                <a:latin typeface="Century Gothic"/>
              </a:rPr>
              <a:t>Objectives</a:t>
            </a:r>
            <a:endParaRPr lang="en-US" sz="4000" dirty="0">
              <a:solidFill>
                <a:srgbClr val="88419D"/>
              </a:solidFill>
              <a:latin typeface="Century Gothic" panose="020B0502020202020204" pitchFamily="34" charset="0"/>
            </a:endParaRPr>
          </a:p>
        </p:txBody>
      </p:sp>
      <p:sp>
        <p:nvSpPr>
          <p:cNvPr id="4" name="TextBox 3">
            <a:extLst>
              <a:ext uri="{FF2B5EF4-FFF2-40B4-BE49-F238E27FC236}">
                <a16:creationId xmlns:a16="http://schemas.microsoft.com/office/drawing/2014/main" id="{5C405741-9328-7A4B-4F04-CAED76E33B4D}"/>
              </a:ext>
            </a:extLst>
          </p:cNvPr>
          <p:cNvSpPr txBox="1"/>
          <p:nvPr/>
        </p:nvSpPr>
        <p:spPr>
          <a:xfrm>
            <a:off x="1879886" y="1521524"/>
            <a:ext cx="10093498" cy="461665"/>
          </a:xfrm>
          <a:prstGeom prst="rect">
            <a:avLst/>
          </a:prstGeom>
          <a:noFill/>
        </p:spPr>
        <p:txBody>
          <a:bodyPr wrap="square" lIns="91440" tIns="45720" rIns="91440" bIns="45720" anchor="t">
            <a:spAutoFit/>
          </a:bodyPr>
          <a:lstStyle/>
          <a:p>
            <a:r>
              <a:rPr lang="en-US" sz="2400" b="0" i="0" dirty="0">
                <a:solidFill>
                  <a:srgbClr val="000000"/>
                </a:solidFill>
                <a:effectLst/>
                <a:latin typeface="Times"/>
              </a:rPr>
              <a:t> </a:t>
            </a:r>
            <a:r>
              <a:rPr lang="en-US" sz="2400" b="0" i="0" dirty="0">
                <a:solidFill>
                  <a:schemeClr val="tx1">
                    <a:lumMod val="75000"/>
                    <a:lumOff val="25000"/>
                  </a:schemeClr>
                </a:solidFill>
                <a:effectLst/>
                <a:latin typeface="Century Gothic"/>
              </a:rPr>
              <a:t>Model Air Pollution </a:t>
            </a:r>
            <a:r>
              <a:rPr lang="en-US" sz="2400" dirty="0">
                <a:solidFill>
                  <a:schemeClr val="tx1">
                    <a:lumMod val="75000"/>
                    <a:lumOff val="25000"/>
                  </a:schemeClr>
                </a:solidFill>
                <a:latin typeface="Century Gothic"/>
              </a:rPr>
              <a:t>Distribution</a:t>
            </a:r>
            <a:r>
              <a:rPr lang="en-US" sz="2400" b="0" i="0" dirty="0">
                <a:solidFill>
                  <a:schemeClr val="tx1">
                    <a:lumMod val="75000"/>
                    <a:lumOff val="25000"/>
                  </a:schemeClr>
                </a:solidFill>
                <a:effectLst/>
                <a:latin typeface="Century Gothic"/>
              </a:rPr>
              <a:t> Across the San Joaquin Valley</a:t>
            </a:r>
            <a:endParaRPr lang="en-US" sz="2400" dirty="0">
              <a:solidFill>
                <a:schemeClr val="tx1">
                  <a:lumMod val="75000"/>
                  <a:lumOff val="25000"/>
                </a:schemeClr>
              </a:solidFill>
              <a:latin typeface="Century Gothic"/>
            </a:endParaRPr>
          </a:p>
        </p:txBody>
      </p:sp>
      <p:sp>
        <p:nvSpPr>
          <p:cNvPr id="8" name="TextBox 7">
            <a:extLst>
              <a:ext uri="{FF2B5EF4-FFF2-40B4-BE49-F238E27FC236}">
                <a16:creationId xmlns:a16="http://schemas.microsoft.com/office/drawing/2014/main" id="{2A33400F-009F-EC74-F272-762C21B51B04}"/>
              </a:ext>
            </a:extLst>
          </p:cNvPr>
          <p:cNvSpPr txBox="1"/>
          <p:nvPr/>
        </p:nvSpPr>
        <p:spPr>
          <a:xfrm>
            <a:off x="1976478" y="2691205"/>
            <a:ext cx="10966360" cy="461665"/>
          </a:xfrm>
          <a:prstGeom prst="rect">
            <a:avLst/>
          </a:prstGeom>
          <a:noFill/>
        </p:spPr>
        <p:txBody>
          <a:bodyPr wrap="square">
            <a:spAutoFit/>
          </a:bodyPr>
          <a:lstStyle/>
          <a:p>
            <a:r>
              <a:rPr lang="en-US" sz="2400" b="0" i="0" dirty="0">
                <a:solidFill>
                  <a:srgbClr val="D8D8D8"/>
                </a:solidFill>
                <a:effectLst/>
                <a:latin typeface="Century Gothic" panose="020B0502020202020204" pitchFamily="34" charset="0"/>
              </a:rPr>
              <a:t>Visualize Disparities in Impact Based on Social </a:t>
            </a:r>
            <a:r>
              <a:rPr lang="en-US" sz="2400" dirty="0">
                <a:solidFill>
                  <a:srgbClr val="D8D8D8"/>
                </a:solidFill>
                <a:latin typeface="Century Gothic" panose="020B0502020202020204" pitchFamily="34" charset="0"/>
              </a:rPr>
              <a:t>V</a:t>
            </a:r>
            <a:r>
              <a:rPr lang="en-US" sz="2400" b="0" i="0" dirty="0">
                <a:solidFill>
                  <a:srgbClr val="D8D8D8"/>
                </a:solidFill>
                <a:effectLst/>
                <a:latin typeface="Century Gothic" panose="020B0502020202020204" pitchFamily="34" charset="0"/>
              </a:rPr>
              <a:t>ulnerability</a:t>
            </a:r>
            <a:endParaRPr lang="en-US" sz="2400" dirty="0">
              <a:solidFill>
                <a:srgbClr val="D8D8D8"/>
              </a:solidFill>
              <a:latin typeface="Century Gothic" panose="020B0502020202020204" pitchFamily="34" charset="0"/>
            </a:endParaRPr>
          </a:p>
        </p:txBody>
      </p:sp>
      <p:sp>
        <p:nvSpPr>
          <p:cNvPr id="9" name="TextBox 8">
            <a:extLst>
              <a:ext uri="{FF2B5EF4-FFF2-40B4-BE49-F238E27FC236}">
                <a16:creationId xmlns:a16="http://schemas.microsoft.com/office/drawing/2014/main" id="{58104688-F1D7-3EAD-384D-F2CC41CB0660}"/>
              </a:ext>
            </a:extLst>
          </p:cNvPr>
          <p:cNvSpPr txBox="1"/>
          <p:nvPr/>
        </p:nvSpPr>
        <p:spPr>
          <a:xfrm>
            <a:off x="1997943" y="3828690"/>
            <a:ext cx="9855484" cy="461665"/>
          </a:xfrm>
          <a:prstGeom prst="rect">
            <a:avLst/>
          </a:prstGeom>
          <a:noFill/>
        </p:spPr>
        <p:txBody>
          <a:bodyPr wrap="square" lIns="91440" tIns="45720" rIns="91440" bIns="45720" anchor="t">
            <a:spAutoFit/>
          </a:bodyPr>
          <a:lstStyle/>
          <a:p>
            <a:r>
              <a:rPr lang="en-US" sz="2400" b="0" i="0" dirty="0">
                <a:solidFill>
                  <a:srgbClr val="D8D8D8"/>
                </a:solidFill>
                <a:effectLst/>
                <a:latin typeface="Century Gothic"/>
              </a:rPr>
              <a:t>Identify Overlap Between </a:t>
            </a:r>
            <a:r>
              <a:rPr lang="en-US" sz="2400" dirty="0">
                <a:solidFill>
                  <a:srgbClr val="D8D8D8"/>
                </a:solidFill>
                <a:latin typeface="Century Gothic"/>
              </a:rPr>
              <a:t>Poor</a:t>
            </a:r>
            <a:r>
              <a:rPr lang="en-US" sz="2400" b="0" i="0" dirty="0">
                <a:solidFill>
                  <a:srgbClr val="D8D8D8"/>
                </a:solidFill>
                <a:effectLst/>
                <a:latin typeface="Century Gothic"/>
              </a:rPr>
              <a:t> Air Quality and Regional Burning</a:t>
            </a:r>
            <a:endParaRPr lang="en-US" sz="2400" dirty="0">
              <a:solidFill>
                <a:srgbClr val="D8D8D8"/>
              </a:solidFill>
              <a:latin typeface="Century Gothic"/>
            </a:endParaRPr>
          </a:p>
        </p:txBody>
      </p:sp>
      <p:sp>
        <p:nvSpPr>
          <p:cNvPr id="10" name="TextBox 9">
            <a:extLst>
              <a:ext uri="{FF2B5EF4-FFF2-40B4-BE49-F238E27FC236}">
                <a16:creationId xmlns:a16="http://schemas.microsoft.com/office/drawing/2014/main" id="{B620DAEF-8C23-C018-4CCD-3A78EFBCFDB5}"/>
              </a:ext>
            </a:extLst>
          </p:cNvPr>
          <p:cNvSpPr txBox="1"/>
          <p:nvPr/>
        </p:nvSpPr>
        <p:spPr>
          <a:xfrm>
            <a:off x="1922816" y="5009103"/>
            <a:ext cx="9853582" cy="461665"/>
          </a:xfrm>
          <a:prstGeom prst="rect">
            <a:avLst/>
          </a:prstGeom>
          <a:noFill/>
        </p:spPr>
        <p:txBody>
          <a:bodyPr wrap="square" lIns="91440" tIns="45720" rIns="91440" bIns="45720" anchor="t">
            <a:spAutoFit/>
          </a:bodyPr>
          <a:lstStyle/>
          <a:p>
            <a:r>
              <a:rPr lang="en-US" sz="2400" b="0" i="0" dirty="0">
                <a:solidFill>
                  <a:srgbClr val="D8D8D8"/>
                </a:solidFill>
                <a:effectLst/>
                <a:latin typeface="Century Gothic"/>
              </a:rPr>
              <a:t>Validate </a:t>
            </a:r>
            <a:r>
              <a:rPr lang="en-US" sz="2400" dirty="0">
                <a:solidFill>
                  <a:srgbClr val="D8D8D8"/>
                </a:solidFill>
                <a:latin typeface="Century Gothic"/>
              </a:rPr>
              <a:t>Remotely-sensed and Ground-based Air Quality Data</a:t>
            </a:r>
            <a:endParaRPr lang="en-US" dirty="0">
              <a:solidFill>
                <a:srgbClr val="D8D8D8"/>
              </a:solidFill>
            </a:endParaRPr>
          </a:p>
        </p:txBody>
      </p:sp>
      <p:sp>
        <p:nvSpPr>
          <p:cNvPr id="18" name="Rounded Rectangle 17">
            <a:extLst>
              <a:ext uri="{FF2B5EF4-FFF2-40B4-BE49-F238E27FC236}">
                <a16:creationId xmlns:a16="http://schemas.microsoft.com/office/drawing/2014/main" id="{10098712-8300-C7FE-8892-FACCD0098E97}"/>
              </a:ext>
            </a:extLst>
          </p:cNvPr>
          <p:cNvSpPr/>
          <p:nvPr/>
        </p:nvSpPr>
        <p:spPr>
          <a:xfrm>
            <a:off x="1879886" y="1382003"/>
            <a:ext cx="9714061" cy="743718"/>
          </a:xfrm>
          <a:prstGeom prst="roundRect">
            <a:avLst/>
          </a:prstGeom>
          <a:noFill/>
          <a:ln w="38100">
            <a:solidFill>
              <a:srgbClr val="A7CB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36562930-1ED5-408E-7007-D44EA4217144}"/>
              </a:ext>
            </a:extLst>
          </p:cNvPr>
          <p:cNvSpPr/>
          <p:nvPr/>
        </p:nvSpPr>
        <p:spPr>
          <a:xfrm>
            <a:off x="1879886" y="2555494"/>
            <a:ext cx="9714061" cy="743718"/>
          </a:xfrm>
          <a:prstGeom prst="roundRect">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8D8D8"/>
              </a:solidFill>
            </a:endParaRPr>
          </a:p>
        </p:txBody>
      </p:sp>
      <p:sp>
        <p:nvSpPr>
          <p:cNvPr id="21" name="Rounded Rectangle 20">
            <a:extLst>
              <a:ext uri="{FF2B5EF4-FFF2-40B4-BE49-F238E27FC236}">
                <a16:creationId xmlns:a16="http://schemas.microsoft.com/office/drawing/2014/main" id="{95A03F1E-54D4-A701-8B02-296E2E7E5335}"/>
              </a:ext>
            </a:extLst>
          </p:cNvPr>
          <p:cNvSpPr/>
          <p:nvPr/>
        </p:nvSpPr>
        <p:spPr>
          <a:xfrm>
            <a:off x="1879886" y="3685359"/>
            <a:ext cx="9714061" cy="743718"/>
          </a:xfrm>
          <a:prstGeom prst="roundRect">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8D8D8"/>
              </a:solidFill>
            </a:endParaRPr>
          </a:p>
        </p:txBody>
      </p:sp>
      <p:sp>
        <p:nvSpPr>
          <p:cNvPr id="22" name="Rounded Rectangle 21">
            <a:extLst>
              <a:ext uri="{FF2B5EF4-FFF2-40B4-BE49-F238E27FC236}">
                <a16:creationId xmlns:a16="http://schemas.microsoft.com/office/drawing/2014/main" id="{3676ACBD-5AA6-DC09-2AB3-B2F9D325C5B9}"/>
              </a:ext>
            </a:extLst>
          </p:cNvPr>
          <p:cNvSpPr/>
          <p:nvPr/>
        </p:nvSpPr>
        <p:spPr>
          <a:xfrm>
            <a:off x="1879886" y="4881326"/>
            <a:ext cx="9714061" cy="743718"/>
          </a:xfrm>
          <a:prstGeom prst="roundRect">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8D8D8"/>
              </a:solidFill>
            </a:endParaRPr>
          </a:p>
        </p:txBody>
      </p:sp>
      <p:pic>
        <p:nvPicPr>
          <p:cNvPr id="26" name="Graphic 25" descr="Statistics with solid fill">
            <a:extLst>
              <a:ext uri="{FF2B5EF4-FFF2-40B4-BE49-F238E27FC236}">
                <a16:creationId xmlns:a16="http://schemas.microsoft.com/office/drawing/2014/main" id="{4887E4F9-5E36-30C9-1474-623AB11421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246" y="4881326"/>
            <a:ext cx="914400" cy="914400"/>
          </a:xfrm>
          <a:prstGeom prst="rect">
            <a:avLst/>
          </a:prstGeom>
        </p:spPr>
      </p:pic>
      <p:pic>
        <p:nvPicPr>
          <p:cNvPr id="28" name="Graphic 27" descr="Fire with solid fill">
            <a:extLst>
              <a:ext uri="{FF2B5EF4-FFF2-40B4-BE49-F238E27FC236}">
                <a16:creationId xmlns:a16="http://schemas.microsoft.com/office/drawing/2014/main" id="{91F60F66-F176-2880-F21D-468478FA03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246" y="3632733"/>
            <a:ext cx="914400" cy="914400"/>
          </a:xfrm>
          <a:prstGeom prst="rect">
            <a:avLst/>
          </a:prstGeom>
        </p:spPr>
      </p:pic>
      <p:pic>
        <p:nvPicPr>
          <p:cNvPr id="30" name="Graphic 29" descr="Map with pin with solid fill">
            <a:extLst>
              <a:ext uri="{FF2B5EF4-FFF2-40B4-BE49-F238E27FC236}">
                <a16:creationId xmlns:a16="http://schemas.microsoft.com/office/drawing/2014/main" id="{5AC9FCF4-FE6E-7EC4-C625-634C934CB6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8246" y="1355690"/>
            <a:ext cx="914400" cy="914400"/>
          </a:xfrm>
          <a:prstGeom prst="rect">
            <a:avLst/>
          </a:prstGeom>
        </p:spPr>
      </p:pic>
      <p:pic>
        <p:nvPicPr>
          <p:cNvPr id="32" name="Graphic 31" descr="Group with solid fill">
            <a:extLst>
              <a:ext uri="{FF2B5EF4-FFF2-40B4-BE49-F238E27FC236}">
                <a16:creationId xmlns:a16="http://schemas.microsoft.com/office/drawing/2014/main" id="{9F0FC2E9-9EEE-E477-DD98-17D64F7B77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8246" y="2514639"/>
            <a:ext cx="914400" cy="914400"/>
          </a:xfrm>
          <a:prstGeom prst="rect">
            <a:avLst/>
          </a:prstGeom>
        </p:spPr>
      </p:pic>
    </p:spTree>
    <p:extLst>
      <p:ext uri="{BB962C8B-B14F-4D97-AF65-F5344CB8AC3E}">
        <p14:creationId xmlns:p14="http://schemas.microsoft.com/office/powerpoint/2010/main" val="1457409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80231" y="187490"/>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AOD (San Joaquin Valley)</a:t>
            </a:r>
            <a:endParaRPr lang="en-US" sz="4000" dirty="0">
              <a:solidFill>
                <a:srgbClr val="88419D"/>
              </a:solidFill>
              <a:latin typeface="Century Gothic"/>
            </a:endParaRPr>
          </a:p>
        </p:txBody>
      </p:sp>
      <p:sp>
        <p:nvSpPr>
          <p:cNvPr id="8" name="TextBox 7">
            <a:extLst>
              <a:ext uri="{FF2B5EF4-FFF2-40B4-BE49-F238E27FC236}">
                <a16:creationId xmlns:a16="http://schemas.microsoft.com/office/drawing/2014/main" id="{30463F8D-7600-FF98-D343-618E565E65FE}"/>
              </a:ext>
            </a:extLst>
          </p:cNvPr>
          <p:cNvSpPr txBox="1"/>
          <p:nvPr/>
        </p:nvSpPr>
        <p:spPr>
          <a:xfrm>
            <a:off x="1857302" y="135241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Median AOD</a:t>
            </a:r>
            <a:endParaRPr lang="en-US" dirty="0">
              <a:solidFill>
                <a:schemeClr val="tx1">
                  <a:lumMod val="75000"/>
                  <a:lumOff val="25000"/>
                </a:schemeClr>
              </a:solidFill>
              <a:latin typeface="Century Gothic"/>
            </a:endParaRPr>
          </a:p>
        </p:txBody>
      </p:sp>
      <p:sp>
        <p:nvSpPr>
          <p:cNvPr id="9" name="TextBox 8">
            <a:extLst>
              <a:ext uri="{FF2B5EF4-FFF2-40B4-BE49-F238E27FC236}">
                <a16:creationId xmlns:a16="http://schemas.microsoft.com/office/drawing/2014/main" id="{9002C972-39BC-D9A5-94CF-F30EDEA68667}"/>
              </a:ext>
            </a:extLst>
          </p:cNvPr>
          <p:cNvSpPr txBox="1"/>
          <p:nvPr/>
        </p:nvSpPr>
        <p:spPr>
          <a:xfrm>
            <a:off x="7576939" y="1352412"/>
            <a:ext cx="36766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95th Percentile AOD</a:t>
            </a:r>
            <a:endParaRPr lang="en-US" dirty="0">
              <a:solidFill>
                <a:schemeClr val="tx1">
                  <a:lumMod val="75000"/>
                  <a:lumOff val="25000"/>
                </a:schemeClr>
              </a:solidFill>
              <a:latin typeface="Century Gothic"/>
            </a:endParaRPr>
          </a:p>
        </p:txBody>
      </p:sp>
      <p:grpSp>
        <p:nvGrpSpPr>
          <p:cNvPr id="42" name="Group 41">
            <a:extLst>
              <a:ext uri="{FF2B5EF4-FFF2-40B4-BE49-F238E27FC236}">
                <a16:creationId xmlns:a16="http://schemas.microsoft.com/office/drawing/2014/main" id="{036F4426-7914-E3E0-2396-99C22DCCF733}"/>
              </a:ext>
            </a:extLst>
          </p:cNvPr>
          <p:cNvGrpSpPr/>
          <p:nvPr/>
        </p:nvGrpSpPr>
        <p:grpSpPr>
          <a:xfrm>
            <a:off x="5244671" y="1861921"/>
            <a:ext cx="539507" cy="776086"/>
            <a:chOff x="11115181" y="2001880"/>
            <a:chExt cx="539507" cy="776086"/>
          </a:xfrm>
        </p:grpSpPr>
        <p:pic>
          <p:nvPicPr>
            <p:cNvPr id="40" name="Picture 39" descr="A black triangle with a letter n&#10;&#10;Description automatically generated">
              <a:extLst>
                <a:ext uri="{FF2B5EF4-FFF2-40B4-BE49-F238E27FC236}">
                  <a16:creationId xmlns:a16="http://schemas.microsoft.com/office/drawing/2014/main" id="{B09F4887-F414-EF2C-7588-6DAAC1BE85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99" t="84692" r="88790" b="4573"/>
            <a:stretch/>
          </p:blipFill>
          <p:spPr>
            <a:xfrm>
              <a:off x="11115181" y="2180172"/>
              <a:ext cx="442449" cy="597794"/>
            </a:xfrm>
            <a:prstGeom prst="rect">
              <a:avLst/>
            </a:prstGeom>
          </p:spPr>
        </p:pic>
        <p:sp>
          <p:nvSpPr>
            <p:cNvPr id="41" name="TextBox 40">
              <a:extLst>
                <a:ext uri="{FF2B5EF4-FFF2-40B4-BE49-F238E27FC236}">
                  <a16:creationId xmlns:a16="http://schemas.microsoft.com/office/drawing/2014/main" id="{F979593F-7D35-74A8-8ED8-4A4344A1F87A}"/>
                </a:ext>
              </a:extLst>
            </p:cNvPr>
            <p:cNvSpPr txBox="1"/>
            <p:nvPr/>
          </p:nvSpPr>
          <p:spPr>
            <a:xfrm>
              <a:off x="11192475" y="2001880"/>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Century Gothic"/>
                </a:rPr>
                <a:t>N</a:t>
              </a:r>
              <a:endParaRPr lang="en-US" sz="1100" dirty="0"/>
            </a:p>
          </p:txBody>
        </p:sp>
      </p:grpSp>
      <p:grpSp>
        <p:nvGrpSpPr>
          <p:cNvPr id="102" name="Group 101">
            <a:extLst>
              <a:ext uri="{FF2B5EF4-FFF2-40B4-BE49-F238E27FC236}">
                <a16:creationId xmlns:a16="http://schemas.microsoft.com/office/drawing/2014/main" id="{D39CD193-DB02-29D3-ECED-7EF7B1ADC5E4}"/>
              </a:ext>
            </a:extLst>
          </p:cNvPr>
          <p:cNvGrpSpPr/>
          <p:nvPr/>
        </p:nvGrpSpPr>
        <p:grpSpPr>
          <a:xfrm>
            <a:off x="862689" y="1732560"/>
            <a:ext cx="4887127" cy="4631680"/>
            <a:chOff x="898974" y="1726513"/>
            <a:chExt cx="4887127" cy="4631680"/>
          </a:xfrm>
        </p:grpSpPr>
        <p:pic>
          <p:nvPicPr>
            <p:cNvPr id="32" name="Picture 32" descr="A map of the state of california&#10;&#10;Description automatically generated">
              <a:extLst>
                <a:ext uri="{FF2B5EF4-FFF2-40B4-BE49-F238E27FC236}">
                  <a16:creationId xmlns:a16="http://schemas.microsoft.com/office/drawing/2014/main" id="{0D12FDDE-94D0-8220-AC0D-649662E83B1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8974" y="1726513"/>
              <a:ext cx="4887127" cy="4631680"/>
            </a:xfrm>
            <a:prstGeom prst="rect">
              <a:avLst/>
            </a:prstGeom>
            <a:ln>
              <a:solidFill>
                <a:schemeClr val="tx1"/>
              </a:solidFill>
            </a:ln>
          </p:spPr>
        </p:pic>
        <p:grpSp>
          <p:nvGrpSpPr>
            <p:cNvPr id="31" name="Group 30">
              <a:extLst>
                <a:ext uri="{FF2B5EF4-FFF2-40B4-BE49-F238E27FC236}">
                  <a16:creationId xmlns:a16="http://schemas.microsoft.com/office/drawing/2014/main" id="{4202AC53-E251-C89F-3565-E668F82591BE}"/>
                </a:ext>
              </a:extLst>
            </p:cNvPr>
            <p:cNvGrpSpPr/>
            <p:nvPr/>
          </p:nvGrpSpPr>
          <p:grpSpPr>
            <a:xfrm>
              <a:off x="964075" y="5990224"/>
              <a:ext cx="2301112" cy="365804"/>
              <a:chOff x="3404856" y="5972365"/>
              <a:chExt cx="2301112" cy="365804"/>
            </a:xfrm>
          </p:grpSpPr>
          <p:grpSp>
            <p:nvGrpSpPr>
              <p:cNvPr id="6" name="Group 5">
                <a:extLst>
                  <a:ext uri="{FF2B5EF4-FFF2-40B4-BE49-F238E27FC236}">
                    <a16:creationId xmlns:a16="http://schemas.microsoft.com/office/drawing/2014/main" id="{F6A7FAB4-9D40-346A-CCD1-ED2DC5CDA750}"/>
                  </a:ext>
                </a:extLst>
              </p:cNvPr>
              <p:cNvGrpSpPr/>
              <p:nvPr/>
            </p:nvGrpSpPr>
            <p:grpSpPr>
              <a:xfrm>
                <a:off x="3404856" y="5972365"/>
                <a:ext cx="2176741" cy="287487"/>
                <a:chOff x="6710156" y="5944929"/>
                <a:chExt cx="2176741" cy="287487"/>
              </a:xfrm>
            </p:grpSpPr>
            <p:pic>
              <p:nvPicPr>
                <p:cNvPr id="10" name="Picture 9" descr="A map of the california state&#10;&#10;Description automatically generated">
                  <a:extLst>
                    <a:ext uri="{FF2B5EF4-FFF2-40B4-BE49-F238E27FC236}">
                      <a16:creationId xmlns:a16="http://schemas.microsoft.com/office/drawing/2014/main" id="{CFD9A40E-5956-4D8B-C47C-8C30CDFDA5E5}"/>
                    </a:ext>
                  </a:extLst>
                </p:cNvPr>
                <p:cNvPicPr>
                  <a:picLocks noChangeAspect="1"/>
                </p:cNvPicPr>
                <p:nvPr/>
              </p:nvPicPr>
              <p:blipFill rotWithShape="1">
                <a:blip r:embed="rId5"/>
                <a:srcRect l="7675" t="78801" r="61851" b="19983"/>
                <a:stretch/>
              </p:blipFill>
              <p:spPr>
                <a:xfrm>
                  <a:off x="6820534" y="6144240"/>
                  <a:ext cx="1699939" cy="88176"/>
                </a:xfrm>
                <a:prstGeom prst="rect">
                  <a:avLst/>
                </a:prstGeom>
                <a:ln>
                  <a:solidFill>
                    <a:schemeClr val="bg1"/>
                  </a:solidFill>
                </a:ln>
              </p:spPr>
            </p:pic>
            <p:sp>
              <p:nvSpPr>
                <p:cNvPr id="11" name="TextBox 10">
                  <a:extLst>
                    <a:ext uri="{FF2B5EF4-FFF2-40B4-BE49-F238E27FC236}">
                      <a16:creationId xmlns:a16="http://schemas.microsoft.com/office/drawing/2014/main" id="{82FBC1D3-BA9D-3245-DA71-82BE5164B634}"/>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12" name="TextBox 11">
                  <a:extLst>
                    <a:ext uri="{FF2B5EF4-FFF2-40B4-BE49-F238E27FC236}">
                      <a16:creationId xmlns:a16="http://schemas.microsoft.com/office/drawing/2014/main" id="{04BBB52F-B311-5492-25D1-C74041A82C38}"/>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13" name="TextBox 12">
                  <a:extLst>
                    <a:ext uri="{FF2B5EF4-FFF2-40B4-BE49-F238E27FC236}">
                      <a16:creationId xmlns:a16="http://schemas.microsoft.com/office/drawing/2014/main" id="{3885A90B-6691-7D21-9F41-233EB004C048}"/>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latin typeface="Century Gothic"/>
                      <a:cs typeface="Calibri"/>
                    </a:rPr>
                    <a:t>25</a:t>
                  </a:r>
                  <a:endParaRPr lang="en-US" sz="800" dirty="0">
                    <a:solidFill>
                      <a:schemeClr val="tx1">
                        <a:lumMod val="75000"/>
                        <a:lumOff val="25000"/>
                      </a:schemeClr>
                    </a:solidFill>
                    <a:latin typeface="Century Gothic"/>
                    <a:cs typeface="Calibri"/>
                  </a:endParaRPr>
                </a:p>
              </p:txBody>
            </p:sp>
            <p:sp>
              <p:nvSpPr>
                <p:cNvPr id="18" name="TextBox 17">
                  <a:extLst>
                    <a:ext uri="{FF2B5EF4-FFF2-40B4-BE49-F238E27FC236}">
                      <a16:creationId xmlns:a16="http://schemas.microsoft.com/office/drawing/2014/main" id="{2080D0BB-4BB6-4464-A11C-48B1262945FC}"/>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22" name="TextBox 21">
                  <a:extLst>
                    <a:ext uri="{FF2B5EF4-FFF2-40B4-BE49-F238E27FC236}">
                      <a16:creationId xmlns:a16="http://schemas.microsoft.com/office/drawing/2014/main" id="{EB4B764F-C164-3494-2F0B-D74363A08E68}"/>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29" name="TextBox 28">
                  <a:extLst>
                    <a:ext uri="{FF2B5EF4-FFF2-40B4-BE49-F238E27FC236}">
                      <a16:creationId xmlns:a16="http://schemas.microsoft.com/office/drawing/2014/main" id="{271DA337-CA86-005B-386F-3F5939F4F6CB}"/>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7" name="TextBox 6">
                <a:extLst>
                  <a:ext uri="{FF2B5EF4-FFF2-40B4-BE49-F238E27FC236}">
                    <a16:creationId xmlns:a16="http://schemas.microsoft.com/office/drawing/2014/main" id="{726037B1-90C0-A047-F15E-3DEF8472B3FF}"/>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75" name="Group 74">
              <a:extLst>
                <a:ext uri="{FF2B5EF4-FFF2-40B4-BE49-F238E27FC236}">
                  <a16:creationId xmlns:a16="http://schemas.microsoft.com/office/drawing/2014/main" id="{FA8B4932-01D7-63E1-93E8-092551FBE708}"/>
                </a:ext>
              </a:extLst>
            </p:cNvPr>
            <p:cNvGrpSpPr/>
            <p:nvPr/>
          </p:nvGrpSpPr>
          <p:grpSpPr>
            <a:xfrm>
              <a:off x="1403187" y="2250683"/>
              <a:ext cx="3616651" cy="3314394"/>
              <a:chOff x="1185473" y="2069254"/>
              <a:chExt cx="3616651" cy="3314394"/>
            </a:xfrm>
          </p:grpSpPr>
          <p:grpSp>
            <p:nvGrpSpPr>
              <p:cNvPr id="64" name="Group 63">
                <a:extLst>
                  <a:ext uri="{FF2B5EF4-FFF2-40B4-BE49-F238E27FC236}">
                    <a16:creationId xmlns:a16="http://schemas.microsoft.com/office/drawing/2014/main" id="{F978C16A-9D46-53DF-4A49-9120B8F724F4}"/>
                  </a:ext>
                </a:extLst>
              </p:cNvPr>
              <p:cNvGrpSpPr/>
              <p:nvPr/>
            </p:nvGrpSpPr>
            <p:grpSpPr>
              <a:xfrm>
                <a:off x="1188344" y="2069254"/>
                <a:ext cx="3613780" cy="3314394"/>
                <a:chOff x="1304583" y="2320692"/>
                <a:chExt cx="3613780" cy="3314394"/>
              </a:xfrm>
            </p:grpSpPr>
            <p:sp>
              <p:nvSpPr>
                <p:cNvPr id="66" name="Oval 65">
                  <a:extLst>
                    <a:ext uri="{FF2B5EF4-FFF2-40B4-BE49-F238E27FC236}">
                      <a16:creationId xmlns:a16="http://schemas.microsoft.com/office/drawing/2014/main" id="{8CE96D16-9EA9-DC49-967C-932A7508DB7A}"/>
                    </a:ext>
                  </a:extLst>
                </p:cNvPr>
                <p:cNvSpPr/>
                <p:nvPr/>
              </p:nvSpPr>
              <p:spPr>
                <a:xfrm flipH="1" flipV="1">
                  <a:off x="1617238" y="280715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838808DA-6BDC-C96C-9B23-B7E53A670F4D}"/>
                    </a:ext>
                  </a:extLst>
                </p:cNvPr>
                <p:cNvSpPr/>
                <p:nvPr/>
              </p:nvSpPr>
              <p:spPr>
                <a:xfrm flipH="1" flipV="1">
                  <a:off x="3047094" y="3843018"/>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E5F92653-C1EB-126D-F38C-49EDE3AFF708}"/>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58DB92C5-384D-68CA-6F33-00B386F4A965}"/>
                    </a:ext>
                  </a:extLst>
                </p:cNvPr>
                <p:cNvSpPr/>
                <p:nvPr/>
              </p:nvSpPr>
              <p:spPr>
                <a:xfrm flipH="1" flipV="1">
                  <a:off x="3867151"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7616B6EF-573B-512F-F20A-5A5432C8144F}"/>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Century Gothic"/>
                      <a:cs typeface="Calibri"/>
                    </a:rPr>
                    <a:t>Stockton</a:t>
                  </a:r>
                  <a:endParaRPr lang="en-US" sz="1000" b="1" dirty="0">
                    <a:latin typeface="Century Gothic"/>
                  </a:endParaRPr>
                </a:p>
              </p:txBody>
            </p:sp>
            <p:sp>
              <p:nvSpPr>
                <p:cNvPr id="71" name="TextBox 70">
                  <a:extLst>
                    <a:ext uri="{FF2B5EF4-FFF2-40B4-BE49-F238E27FC236}">
                      <a16:creationId xmlns:a16="http://schemas.microsoft.com/office/drawing/2014/main" id="{1AB715CB-4C5A-30FE-CEE4-75BB5EAB7F6D}"/>
                    </a:ext>
                  </a:extLst>
                </p:cNvPr>
                <p:cNvSpPr txBox="1"/>
                <p:nvPr/>
              </p:nvSpPr>
              <p:spPr>
                <a:xfrm>
                  <a:off x="1622972" y="2643705"/>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Century Gothic"/>
                      <a:cs typeface="Calibri"/>
                    </a:rPr>
                    <a:t>Modesto</a:t>
                  </a:r>
                  <a:endParaRPr lang="en-US" sz="1000" b="1" dirty="0">
                    <a:latin typeface="Century Gothic"/>
                  </a:endParaRPr>
                </a:p>
              </p:txBody>
            </p:sp>
            <p:sp>
              <p:nvSpPr>
                <p:cNvPr id="72" name="TextBox 71">
                  <a:extLst>
                    <a:ext uri="{FF2B5EF4-FFF2-40B4-BE49-F238E27FC236}">
                      <a16:creationId xmlns:a16="http://schemas.microsoft.com/office/drawing/2014/main" id="{72D14A17-C8E2-2500-2764-6EA4134C9CA3}"/>
                    </a:ext>
                  </a:extLst>
                </p:cNvPr>
                <p:cNvSpPr txBox="1"/>
                <p:nvPr/>
              </p:nvSpPr>
              <p:spPr>
                <a:xfrm>
                  <a:off x="3027076" y="3635489"/>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Century Gothic"/>
                      <a:cs typeface="Calibri"/>
                    </a:rPr>
                    <a:t>Fresno</a:t>
                  </a:r>
                  <a:endParaRPr lang="en-US" b="1" dirty="0"/>
                </a:p>
              </p:txBody>
            </p:sp>
            <p:sp>
              <p:nvSpPr>
                <p:cNvPr id="73" name="TextBox 72">
                  <a:extLst>
                    <a:ext uri="{FF2B5EF4-FFF2-40B4-BE49-F238E27FC236}">
                      <a16:creationId xmlns:a16="http://schemas.microsoft.com/office/drawing/2014/main" id="{524AD5B6-18AB-A2BB-40A2-0E10F90A6FA4}"/>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Century Gothic"/>
                      <a:cs typeface="Calibri"/>
                    </a:rPr>
                    <a:t>Visalia</a:t>
                  </a:r>
                  <a:endParaRPr lang="en-US" b="1" dirty="0"/>
                </a:p>
              </p:txBody>
            </p:sp>
            <p:sp>
              <p:nvSpPr>
                <p:cNvPr id="74" name="TextBox 73">
                  <a:extLst>
                    <a:ext uri="{FF2B5EF4-FFF2-40B4-BE49-F238E27FC236}">
                      <a16:creationId xmlns:a16="http://schemas.microsoft.com/office/drawing/2014/main" id="{62BC15F8-F702-D4D4-0410-F9B016B4F4DF}"/>
                    </a:ext>
                  </a:extLst>
                </p:cNvPr>
                <p:cNvSpPr txBox="1"/>
                <p:nvPr/>
              </p:nvSpPr>
              <p:spPr>
                <a:xfrm>
                  <a:off x="3826887" y="5388865"/>
                  <a:ext cx="109147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Century Gothic"/>
                      <a:cs typeface="Calibri"/>
                    </a:rPr>
                    <a:t>Bakersfield</a:t>
                  </a:r>
                  <a:endParaRPr lang="en-US" b="1" dirty="0"/>
                </a:p>
              </p:txBody>
            </p:sp>
          </p:grpSp>
          <p:sp>
            <p:nvSpPr>
              <p:cNvPr id="65" name="Oval 64">
                <a:extLst>
                  <a:ext uri="{FF2B5EF4-FFF2-40B4-BE49-F238E27FC236}">
                    <a16:creationId xmlns:a16="http://schemas.microsoft.com/office/drawing/2014/main" id="{2298383B-EC9B-376B-6279-4BF4F9E4EA75}"/>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3" name="Group 102">
            <a:extLst>
              <a:ext uri="{FF2B5EF4-FFF2-40B4-BE49-F238E27FC236}">
                <a16:creationId xmlns:a16="http://schemas.microsoft.com/office/drawing/2014/main" id="{844B3C4E-F649-BA65-6C4D-FA1E2FA8E815}"/>
              </a:ext>
            </a:extLst>
          </p:cNvPr>
          <p:cNvGrpSpPr/>
          <p:nvPr/>
        </p:nvGrpSpPr>
        <p:grpSpPr>
          <a:xfrm>
            <a:off x="6816528" y="1711570"/>
            <a:ext cx="4888128" cy="4637893"/>
            <a:chOff x="6629052" y="1723665"/>
            <a:chExt cx="4888128" cy="4637893"/>
          </a:xfrm>
        </p:grpSpPr>
        <p:pic>
          <p:nvPicPr>
            <p:cNvPr id="14" name="Picture 14" descr="A map of the california state&#10;&#10;Description automatically generated">
              <a:extLst>
                <a:ext uri="{FF2B5EF4-FFF2-40B4-BE49-F238E27FC236}">
                  <a16:creationId xmlns:a16="http://schemas.microsoft.com/office/drawing/2014/main" id="{F263B4D5-D39A-F39E-5C35-40CDF0D0F7D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629052" y="1723665"/>
              <a:ext cx="4888128" cy="4637893"/>
            </a:xfrm>
            <a:prstGeom prst="rect">
              <a:avLst/>
            </a:prstGeom>
            <a:ln>
              <a:solidFill>
                <a:schemeClr val="tx1"/>
              </a:solidFill>
            </a:ln>
          </p:spPr>
        </p:pic>
        <p:grpSp>
          <p:nvGrpSpPr>
            <p:cNvPr id="62" name="Group 61">
              <a:extLst>
                <a:ext uri="{FF2B5EF4-FFF2-40B4-BE49-F238E27FC236}">
                  <a16:creationId xmlns:a16="http://schemas.microsoft.com/office/drawing/2014/main" id="{6EF81485-4C71-4C40-DDE8-E050DB3C4F83}"/>
                </a:ext>
              </a:extLst>
            </p:cNvPr>
            <p:cNvGrpSpPr/>
            <p:nvPr/>
          </p:nvGrpSpPr>
          <p:grpSpPr>
            <a:xfrm>
              <a:off x="6631450" y="5948553"/>
              <a:ext cx="2301112" cy="365804"/>
              <a:chOff x="3404856" y="5972365"/>
              <a:chExt cx="2301112" cy="365804"/>
            </a:xfrm>
          </p:grpSpPr>
          <p:grpSp>
            <p:nvGrpSpPr>
              <p:cNvPr id="53" name="Group 52">
                <a:extLst>
                  <a:ext uri="{FF2B5EF4-FFF2-40B4-BE49-F238E27FC236}">
                    <a16:creationId xmlns:a16="http://schemas.microsoft.com/office/drawing/2014/main" id="{15F7C75A-7267-4A90-D0B7-B1914EDD5718}"/>
                  </a:ext>
                </a:extLst>
              </p:cNvPr>
              <p:cNvGrpSpPr/>
              <p:nvPr/>
            </p:nvGrpSpPr>
            <p:grpSpPr>
              <a:xfrm>
                <a:off x="3404856" y="5972365"/>
                <a:ext cx="2176741" cy="287487"/>
                <a:chOff x="6710156" y="5944929"/>
                <a:chExt cx="2176741" cy="287487"/>
              </a:xfrm>
            </p:grpSpPr>
            <p:pic>
              <p:nvPicPr>
                <p:cNvPr id="55" name="Picture 54" descr="A map of the california state&#10;&#10;Description automatically generated">
                  <a:extLst>
                    <a:ext uri="{FF2B5EF4-FFF2-40B4-BE49-F238E27FC236}">
                      <a16:creationId xmlns:a16="http://schemas.microsoft.com/office/drawing/2014/main" id="{71C5DC20-3115-6B46-B37B-E51D502B8F0A}"/>
                    </a:ext>
                  </a:extLst>
                </p:cNvPr>
                <p:cNvPicPr>
                  <a:picLocks noChangeAspect="1"/>
                </p:cNvPicPr>
                <p:nvPr/>
              </p:nvPicPr>
              <p:blipFill rotWithShape="1">
                <a:blip r:embed="rId5"/>
                <a:srcRect l="7675" t="78801" r="61851" b="19983"/>
                <a:stretch/>
              </p:blipFill>
              <p:spPr>
                <a:xfrm>
                  <a:off x="6820534" y="6144240"/>
                  <a:ext cx="1699939" cy="88176"/>
                </a:xfrm>
                <a:prstGeom prst="rect">
                  <a:avLst/>
                </a:prstGeom>
                <a:ln>
                  <a:solidFill>
                    <a:schemeClr val="bg1"/>
                  </a:solidFill>
                </a:ln>
              </p:spPr>
            </p:pic>
            <p:sp>
              <p:nvSpPr>
                <p:cNvPr id="56" name="TextBox 55">
                  <a:extLst>
                    <a:ext uri="{FF2B5EF4-FFF2-40B4-BE49-F238E27FC236}">
                      <a16:creationId xmlns:a16="http://schemas.microsoft.com/office/drawing/2014/main" id="{E4B19A25-1A20-BB0F-1336-4945B59AC77F}"/>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57" name="TextBox 56">
                  <a:extLst>
                    <a:ext uri="{FF2B5EF4-FFF2-40B4-BE49-F238E27FC236}">
                      <a16:creationId xmlns:a16="http://schemas.microsoft.com/office/drawing/2014/main" id="{0D724C3C-7C97-8F90-69AD-DE8C8B1B540F}"/>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58" name="TextBox 57">
                  <a:extLst>
                    <a:ext uri="{FF2B5EF4-FFF2-40B4-BE49-F238E27FC236}">
                      <a16:creationId xmlns:a16="http://schemas.microsoft.com/office/drawing/2014/main" id="{FB0C851B-4629-EA19-2738-E3D2A64797DB}"/>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latin typeface="Century Gothic"/>
                      <a:cs typeface="Calibri"/>
                    </a:rPr>
                    <a:t>25</a:t>
                  </a:r>
                  <a:endParaRPr lang="en-US" sz="800" dirty="0">
                    <a:solidFill>
                      <a:schemeClr val="tx1">
                        <a:lumMod val="75000"/>
                        <a:lumOff val="25000"/>
                      </a:schemeClr>
                    </a:solidFill>
                    <a:latin typeface="Century Gothic"/>
                    <a:cs typeface="Calibri"/>
                  </a:endParaRPr>
                </a:p>
              </p:txBody>
            </p:sp>
            <p:sp>
              <p:nvSpPr>
                <p:cNvPr id="59" name="TextBox 58">
                  <a:extLst>
                    <a:ext uri="{FF2B5EF4-FFF2-40B4-BE49-F238E27FC236}">
                      <a16:creationId xmlns:a16="http://schemas.microsoft.com/office/drawing/2014/main" id="{94B466E5-E909-5565-F76F-AC6FCB9B78EF}"/>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60" name="TextBox 59">
                  <a:extLst>
                    <a:ext uri="{FF2B5EF4-FFF2-40B4-BE49-F238E27FC236}">
                      <a16:creationId xmlns:a16="http://schemas.microsoft.com/office/drawing/2014/main" id="{7ECB9518-350B-A8FD-F5B1-C953DF713A9B}"/>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61" name="TextBox 60">
                  <a:extLst>
                    <a:ext uri="{FF2B5EF4-FFF2-40B4-BE49-F238E27FC236}">
                      <a16:creationId xmlns:a16="http://schemas.microsoft.com/office/drawing/2014/main" id="{813E340D-F7D0-C225-A8DF-8E21AD61AC1A}"/>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54" name="TextBox 53">
                <a:extLst>
                  <a:ext uri="{FF2B5EF4-FFF2-40B4-BE49-F238E27FC236}">
                    <a16:creationId xmlns:a16="http://schemas.microsoft.com/office/drawing/2014/main" id="{836E359F-6DEF-0F57-21C5-266145C93CDB}"/>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88" name="Group 87">
              <a:extLst>
                <a:ext uri="{FF2B5EF4-FFF2-40B4-BE49-F238E27FC236}">
                  <a16:creationId xmlns:a16="http://schemas.microsoft.com/office/drawing/2014/main" id="{3B71D93C-145B-B383-69FE-C27BE254539C}"/>
                </a:ext>
              </a:extLst>
            </p:cNvPr>
            <p:cNvGrpSpPr/>
            <p:nvPr/>
          </p:nvGrpSpPr>
          <p:grpSpPr>
            <a:xfrm>
              <a:off x="7184711" y="2250683"/>
              <a:ext cx="3578609" cy="3264257"/>
              <a:chOff x="1185473" y="2069254"/>
              <a:chExt cx="3578609" cy="3264257"/>
            </a:xfrm>
          </p:grpSpPr>
          <p:grpSp>
            <p:nvGrpSpPr>
              <p:cNvPr id="77" name="Group 76">
                <a:extLst>
                  <a:ext uri="{FF2B5EF4-FFF2-40B4-BE49-F238E27FC236}">
                    <a16:creationId xmlns:a16="http://schemas.microsoft.com/office/drawing/2014/main" id="{BE4CE3CF-A060-4922-59FC-D64FCDE2E54F}"/>
                  </a:ext>
                </a:extLst>
              </p:cNvPr>
              <p:cNvGrpSpPr/>
              <p:nvPr/>
            </p:nvGrpSpPr>
            <p:grpSpPr>
              <a:xfrm>
                <a:off x="1188344" y="2069254"/>
                <a:ext cx="3575738" cy="3264257"/>
                <a:chOff x="1304583" y="2320692"/>
                <a:chExt cx="3575738" cy="3264257"/>
              </a:xfrm>
            </p:grpSpPr>
            <p:sp>
              <p:nvSpPr>
                <p:cNvPr id="79" name="Oval 78">
                  <a:extLst>
                    <a:ext uri="{FF2B5EF4-FFF2-40B4-BE49-F238E27FC236}">
                      <a16:creationId xmlns:a16="http://schemas.microsoft.com/office/drawing/2014/main" id="{A6D25E1D-410C-051B-844B-E44121068E29}"/>
                    </a:ext>
                  </a:extLst>
                </p:cNvPr>
                <p:cNvSpPr/>
                <p:nvPr/>
              </p:nvSpPr>
              <p:spPr>
                <a:xfrm flipH="1" flipV="1">
                  <a:off x="1617238" y="280715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9BBDCB4D-19B2-E030-7B6A-824BB5979AD5}"/>
                    </a:ext>
                  </a:extLst>
                </p:cNvPr>
                <p:cNvSpPr/>
                <p:nvPr/>
              </p:nvSpPr>
              <p:spPr>
                <a:xfrm flipH="1" flipV="1">
                  <a:off x="3047094" y="3843018"/>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9840D6DB-F8B6-4CE1-1C5C-AA51C75CF784}"/>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96DCBBC3-5A9A-FED5-DED4-271293781FD4}"/>
                    </a:ext>
                  </a:extLst>
                </p:cNvPr>
                <p:cNvSpPr/>
                <p:nvPr/>
              </p:nvSpPr>
              <p:spPr>
                <a:xfrm flipH="1" flipV="1">
                  <a:off x="3867151"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43B2A24D-8021-A821-57D7-974FE834489B}"/>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Century Gothic"/>
                      <a:cs typeface="Calibri"/>
                    </a:rPr>
                    <a:t>Stockton</a:t>
                  </a:r>
                  <a:endParaRPr lang="en-US" sz="1000" b="1" dirty="0">
                    <a:latin typeface="Century Gothic"/>
                  </a:endParaRPr>
                </a:p>
              </p:txBody>
            </p:sp>
            <p:sp>
              <p:nvSpPr>
                <p:cNvPr id="84" name="TextBox 83">
                  <a:extLst>
                    <a:ext uri="{FF2B5EF4-FFF2-40B4-BE49-F238E27FC236}">
                      <a16:creationId xmlns:a16="http://schemas.microsoft.com/office/drawing/2014/main" id="{22CD32A0-6CD8-AEB8-E2E1-DCF403DE6CE7}"/>
                    </a:ext>
                  </a:extLst>
                </p:cNvPr>
                <p:cNvSpPr txBox="1"/>
                <p:nvPr/>
              </p:nvSpPr>
              <p:spPr>
                <a:xfrm>
                  <a:off x="1622972" y="2643705"/>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Century Gothic"/>
                      <a:cs typeface="Calibri"/>
                    </a:rPr>
                    <a:t>Modesto</a:t>
                  </a:r>
                  <a:endParaRPr lang="en-US" sz="1000" b="1" dirty="0">
                    <a:latin typeface="Century Gothic"/>
                  </a:endParaRPr>
                </a:p>
              </p:txBody>
            </p:sp>
            <p:sp>
              <p:nvSpPr>
                <p:cNvPr id="85" name="TextBox 84">
                  <a:extLst>
                    <a:ext uri="{FF2B5EF4-FFF2-40B4-BE49-F238E27FC236}">
                      <a16:creationId xmlns:a16="http://schemas.microsoft.com/office/drawing/2014/main" id="{0838AF1B-31BE-296E-9094-F10E805701BA}"/>
                    </a:ext>
                  </a:extLst>
                </p:cNvPr>
                <p:cNvSpPr txBox="1"/>
                <p:nvPr/>
              </p:nvSpPr>
              <p:spPr>
                <a:xfrm>
                  <a:off x="3045219" y="3611299"/>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Century Gothic"/>
                      <a:cs typeface="Calibri"/>
                    </a:rPr>
                    <a:t>Fresno</a:t>
                  </a:r>
                  <a:endParaRPr lang="en-US" b="1" dirty="0"/>
                </a:p>
              </p:txBody>
            </p:sp>
            <p:sp>
              <p:nvSpPr>
                <p:cNvPr id="86" name="TextBox 85">
                  <a:extLst>
                    <a:ext uri="{FF2B5EF4-FFF2-40B4-BE49-F238E27FC236}">
                      <a16:creationId xmlns:a16="http://schemas.microsoft.com/office/drawing/2014/main" id="{841697EA-7472-33D3-7877-902CBB3F57AB}"/>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Century Gothic"/>
                      <a:cs typeface="Calibri"/>
                    </a:rPr>
                    <a:t>Visalia</a:t>
                  </a:r>
                  <a:endParaRPr lang="en-US" b="1" dirty="0"/>
                </a:p>
              </p:txBody>
            </p:sp>
            <p:sp>
              <p:nvSpPr>
                <p:cNvPr id="87" name="TextBox 86">
                  <a:extLst>
                    <a:ext uri="{FF2B5EF4-FFF2-40B4-BE49-F238E27FC236}">
                      <a16:creationId xmlns:a16="http://schemas.microsoft.com/office/drawing/2014/main" id="{75A769DF-7D9D-BF61-BC3C-8467C0EBFDF3}"/>
                    </a:ext>
                  </a:extLst>
                </p:cNvPr>
                <p:cNvSpPr txBox="1"/>
                <p:nvPr/>
              </p:nvSpPr>
              <p:spPr>
                <a:xfrm>
                  <a:off x="3924039" y="5338728"/>
                  <a:ext cx="95628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Century Gothic"/>
                      <a:cs typeface="Calibri"/>
                    </a:rPr>
                    <a:t>Bakersfield</a:t>
                  </a:r>
                  <a:endParaRPr lang="en-US" b="1" dirty="0"/>
                </a:p>
              </p:txBody>
            </p:sp>
          </p:grpSp>
          <p:sp>
            <p:nvSpPr>
              <p:cNvPr id="78" name="Oval 77">
                <a:extLst>
                  <a:ext uri="{FF2B5EF4-FFF2-40B4-BE49-F238E27FC236}">
                    <a16:creationId xmlns:a16="http://schemas.microsoft.com/office/drawing/2014/main" id="{3D9FC6F8-E6BC-C403-3873-E0BF7CC388A7}"/>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4" name="Group 33">
            <a:extLst>
              <a:ext uri="{FF2B5EF4-FFF2-40B4-BE49-F238E27FC236}">
                <a16:creationId xmlns:a16="http://schemas.microsoft.com/office/drawing/2014/main" id="{59E26E2E-2A20-E4E3-7002-63DC01F065DA}"/>
              </a:ext>
            </a:extLst>
          </p:cNvPr>
          <p:cNvGrpSpPr/>
          <p:nvPr/>
        </p:nvGrpSpPr>
        <p:grpSpPr>
          <a:xfrm>
            <a:off x="3790111" y="1807962"/>
            <a:ext cx="2754333" cy="880579"/>
            <a:chOff x="9512887" y="1807962"/>
            <a:chExt cx="2754333" cy="880579"/>
          </a:xfrm>
        </p:grpSpPr>
        <p:sp>
          <p:nvSpPr>
            <p:cNvPr id="35" name="TextBox 34">
              <a:extLst>
                <a:ext uri="{FF2B5EF4-FFF2-40B4-BE49-F238E27FC236}">
                  <a16:creationId xmlns:a16="http://schemas.microsoft.com/office/drawing/2014/main" id="{250ACCE3-E76F-1983-CAAA-552254979088}"/>
                </a:ext>
              </a:extLst>
            </p:cNvPr>
            <p:cNvSpPr txBox="1"/>
            <p:nvPr/>
          </p:nvSpPr>
          <p:spPr>
            <a:xfrm>
              <a:off x="9513364" y="1807962"/>
              <a:ext cx="1937582" cy="88057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36" name="TextBox 35">
              <a:extLst>
                <a:ext uri="{FF2B5EF4-FFF2-40B4-BE49-F238E27FC236}">
                  <a16:creationId xmlns:a16="http://schemas.microsoft.com/office/drawing/2014/main" id="{CF2AAD7F-BC29-E431-6B94-39722929851C}"/>
                </a:ext>
              </a:extLst>
            </p:cNvPr>
            <p:cNvSpPr txBox="1"/>
            <p:nvPr/>
          </p:nvSpPr>
          <p:spPr>
            <a:xfrm>
              <a:off x="9970054" y="2047136"/>
              <a:ext cx="10297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0.178</a:t>
              </a:r>
              <a:endParaRPr lang="en-US" sz="1000" dirty="0">
                <a:solidFill>
                  <a:srgbClr val="3F3F3F"/>
                </a:solidFill>
                <a:latin typeface="Century Gothic"/>
              </a:endParaRPr>
            </a:p>
          </p:txBody>
        </p:sp>
        <p:sp>
          <p:nvSpPr>
            <p:cNvPr id="37" name="TextBox 36">
              <a:extLst>
                <a:ext uri="{FF2B5EF4-FFF2-40B4-BE49-F238E27FC236}">
                  <a16:creationId xmlns:a16="http://schemas.microsoft.com/office/drawing/2014/main" id="{94562432-938B-FFEA-A583-67B22F64D130}"/>
                </a:ext>
              </a:extLst>
            </p:cNvPr>
            <p:cNvSpPr txBox="1"/>
            <p:nvPr/>
          </p:nvSpPr>
          <p:spPr>
            <a:xfrm>
              <a:off x="9972167" y="2373376"/>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0.041</a:t>
              </a:r>
              <a:endParaRPr lang="en-US" sz="1000" dirty="0">
                <a:solidFill>
                  <a:srgbClr val="3F3F3F"/>
                </a:solidFill>
                <a:latin typeface="Century Gothic"/>
              </a:endParaRPr>
            </a:p>
          </p:txBody>
        </p:sp>
        <p:pic>
          <p:nvPicPr>
            <p:cNvPr id="38" name="Picture 16" descr="A map of the united states&#10;&#10;Description automatically generated">
              <a:extLst>
                <a:ext uri="{FF2B5EF4-FFF2-40B4-BE49-F238E27FC236}">
                  <a16:creationId xmlns:a16="http://schemas.microsoft.com/office/drawing/2014/main" id="{7C866F3D-49BD-8594-6E28-681EE3E78713}"/>
                </a:ext>
              </a:extLst>
            </p:cNvPr>
            <p:cNvPicPr>
              <a:picLocks noChangeAspect="1"/>
            </p:cNvPicPr>
            <p:nvPr/>
          </p:nvPicPr>
          <p:blipFill rotWithShape="1">
            <a:blip r:embed="rId5"/>
            <a:srcRect l="51275" t="82500" r="44388" b="12237"/>
            <a:stretch/>
          </p:blipFill>
          <p:spPr>
            <a:xfrm>
              <a:off x="9613666" y="2047061"/>
              <a:ext cx="349850" cy="537214"/>
            </a:xfrm>
            <a:prstGeom prst="rect">
              <a:avLst/>
            </a:prstGeom>
          </p:spPr>
        </p:pic>
        <p:sp>
          <p:nvSpPr>
            <p:cNvPr id="39" name="TextBox 38">
              <a:extLst>
                <a:ext uri="{FF2B5EF4-FFF2-40B4-BE49-F238E27FC236}">
                  <a16:creationId xmlns:a16="http://schemas.microsoft.com/office/drawing/2014/main" id="{ECCB7EEB-2CDF-1EC8-BE4A-DD6F97800601}"/>
                </a:ext>
              </a:extLst>
            </p:cNvPr>
            <p:cNvSpPr txBox="1"/>
            <p:nvPr/>
          </p:nvSpPr>
          <p:spPr>
            <a:xfrm>
              <a:off x="9512887" y="1808982"/>
              <a:ext cx="27543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3F3F3F"/>
                  </a:solidFill>
                  <a:latin typeface="Century Gothic"/>
                  <a:cs typeface="Calibri"/>
                </a:rPr>
                <a:t>Aerosol Optical Depth</a:t>
              </a:r>
              <a:endParaRPr lang="en-US" sz="1000" dirty="0">
                <a:solidFill>
                  <a:srgbClr val="3F3F3F"/>
                </a:solidFill>
                <a:latin typeface="Century Gothic"/>
              </a:endParaRPr>
            </a:p>
          </p:txBody>
        </p:sp>
      </p:grpSp>
      <p:grpSp>
        <p:nvGrpSpPr>
          <p:cNvPr id="2" name="Group 1">
            <a:extLst>
              <a:ext uri="{FF2B5EF4-FFF2-40B4-BE49-F238E27FC236}">
                <a16:creationId xmlns:a16="http://schemas.microsoft.com/office/drawing/2014/main" id="{262AE9AE-3B9D-CD77-C0DD-74E4DDEDDBD5}"/>
              </a:ext>
            </a:extLst>
          </p:cNvPr>
          <p:cNvGrpSpPr/>
          <p:nvPr/>
        </p:nvGrpSpPr>
        <p:grpSpPr>
          <a:xfrm>
            <a:off x="9682220" y="1753533"/>
            <a:ext cx="2754333" cy="880579"/>
            <a:chOff x="9512887" y="1807962"/>
            <a:chExt cx="2754333" cy="880579"/>
          </a:xfrm>
        </p:grpSpPr>
        <p:grpSp>
          <p:nvGrpSpPr>
            <p:cNvPr id="33" name="Group 32">
              <a:extLst>
                <a:ext uri="{FF2B5EF4-FFF2-40B4-BE49-F238E27FC236}">
                  <a16:creationId xmlns:a16="http://schemas.microsoft.com/office/drawing/2014/main" id="{6A54C7F8-07F1-5B99-63ED-F9CA169CCB58}"/>
                </a:ext>
              </a:extLst>
            </p:cNvPr>
            <p:cNvGrpSpPr/>
            <p:nvPr/>
          </p:nvGrpSpPr>
          <p:grpSpPr>
            <a:xfrm>
              <a:off x="9512887" y="1807962"/>
              <a:ext cx="2754333" cy="880579"/>
              <a:chOff x="9512887" y="1807962"/>
              <a:chExt cx="2754333" cy="880579"/>
            </a:xfrm>
          </p:grpSpPr>
          <p:sp>
            <p:nvSpPr>
              <p:cNvPr id="20" name="TextBox 19">
                <a:extLst>
                  <a:ext uri="{FF2B5EF4-FFF2-40B4-BE49-F238E27FC236}">
                    <a16:creationId xmlns:a16="http://schemas.microsoft.com/office/drawing/2014/main" id="{A904DEF0-4AF2-8781-5E75-F1E099418A8B}"/>
                  </a:ext>
                </a:extLst>
              </p:cNvPr>
              <p:cNvSpPr txBox="1"/>
              <p:nvPr/>
            </p:nvSpPr>
            <p:spPr>
              <a:xfrm>
                <a:off x="9513364" y="1807962"/>
                <a:ext cx="1937582" cy="88057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7" name="TextBox 16">
                <a:extLst>
                  <a:ext uri="{FF2B5EF4-FFF2-40B4-BE49-F238E27FC236}">
                    <a16:creationId xmlns:a16="http://schemas.microsoft.com/office/drawing/2014/main" id="{EF5A4EFF-0A35-424D-7363-C755522DE4CB}"/>
                  </a:ext>
                </a:extLst>
              </p:cNvPr>
              <p:cNvSpPr txBox="1"/>
              <p:nvPr/>
            </p:nvSpPr>
            <p:spPr>
              <a:xfrm>
                <a:off x="9970054" y="2047136"/>
                <a:ext cx="10297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0.721</a:t>
                </a:r>
                <a:endParaRPr lang="en-US" sz="1000" dirty="0">
                  <a:solidFill>
                    <a:srgbClr val="3F3F3F"/>
                  </a:solidFill>
                  <a:latin typeface="Century Gothic"/>
                </a:endParaRPr>
              </a:p>
            </p:txBody>
          </p:sp>
          <p:sp>
            <p:nvSpPr>
              <p:cNvPr id="19" name="TextBox 18">
                <a:extLst>
                  <a:ext uri="{FF2B5EF4-FFF2-40B4-BE49-F238E27FC236}">
                    <a16:creationId xmlns:a16="http://schemas.microsoft.com/office/drawing/2014/main" id="{B658E6F4-FC5A-394B-5E1A-374E0842CFCA}"/>
                  </a:ext>
                </a:extLst>
              </p:cNvPr>
              <p:cNvSpPr txBox="1"/>
              <p:nvPr/>
            </p:nvSpPr>
            <p:spPr>
              <a:xfrm>
                <a:off x="9972167" y="2373376"/>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0.092</a:t>
                </a:r>
                <a:endParaRPr lang="en-US" sz="1000" dirty="0">
                  <a:solidFill>
                    <a:srgbClr val="3F3F3F"/>
                  </a:solidFill>
                  <a:latin typeface="Century Gothic"/>
                </a:endParaRPr>
              </a:p>
            </p:txBody>
          </p:sp>
          <p:pic>
            <p:nvPicPr>
              <p:cNvPr id="16" name="Picture 16" descr="A map of the united states&#10;&#10;Description automatically generated">
                <a:extLst>
                  <a:ext uri="{FF2B5EF4-FFF2-40B4-BE49-F238E27FC236}">
                    <a16:creationId xmlns:a16="http://schemas.microsoft.com/office/drawing/2014/main" id="{22A7CA62-D70C-56A8-F971-128E1CBD7084}"/>
                  </a:ext>
                </a:extLst>
              </p:cNvPr>
              <p:cNvPicPr>
                <a:picLocks noChangeAspect="1"/>
              </p:cNvPicPr>
              <p:nvPr/>
            </p:nvPicPr>
            <p:blipFill rotWithShape="1">
              <a:blip r:embed="rId5"/>
              <a:srcRect l="51275" t="82500" r="44388" b="12237"/>
              <a:stretch/>
            </p:blipFill>
            <p:spPr>
              <a:xfrm>
                <a:off x="9613666" y="2047061"/>
                <a:ext cx="349850" cy="537214"/>
              </a:xfrm>
              <a:prstGeom prst="rect">
                <a:avLst/>
              </a:prstGeom>
            </p:spPr>
          </p:pic>
          <p:sp>
            <p:nvSpPr>
              <p:cNvPr id="21" name="TextBox 20">
                <a:extLst>
                  <a:ext uri="{FF2B5EF4-FFF2-40B4-BE49-F238E27FC236}">
                    <a16:creationId xmlns:a16="http://schemas.microsoft.com/office/drawing/2014/main" id="{8BB25834-E6BA-BB92-FB30-D04A412BECAC}"/>
                  </a:ext>
                </a:extLst>
              </p:cNvPr>
              <p:cNvSpPr txBox="1"/>
              <p:nvPr/>
            </p:nvSpPr>
            <p:spPr>
              <a:xfrm>
                <a:off x="9512887" y="1808982"/>
                <a:ext cx="27543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3F3F3F"/>
                    </a:solidFill>
                    <a:latin typeface="Century Gothic"/>
                    <a:cs typeface="Calibri"/>
                  </a:rPr>
                  <a:t>Aerosol Optical Depth</a:t>
                </a:r>
                <a:endParaRPr lang="en-US" sz="1000" dirty="0">
                  <a:solidFill>
                    <a:srgbClr val="3F3F3F"/>
                  </a:solidFill>
                  <a:latin typeface="Century Gothic"/>
                </a:endParaRPr>
              </a:p>
            </p:txBody>
          </p:sp>
        </p:grpSp>
        <p:pic>
          <p:nvPicPr>
            <p:cNvPr id="4" name="Picture 3" descr="A black triangle with a letter n&#10;&#10;Description automatically generated">
              <a:extLst>
                <a:ext uri="{FF2B5EF4-FFF2-40B4-BE49-F238E27FC236}">
                  <a16:creationId xmlns:a16="http://schemas.microsoft.com/office/drawing/2014/main" id="{0BE1F661-D2D6-4679-95F0-36CA1DD126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99" t="84692" r="88790" b="4573"/>
            <a:stretch/>
          </p:blipFill>
          <p:spPr>
            <a:xfrm>
              <a:off x="10975222" y="2040213"/>
              <a:ext cx="442449" cy="597794"/>
            </a:xfrm>
            <a:prstGeom prst="rect">
              <a:avLst/>
            </a:prstGeom>
          </p:spPr>
        </p:pic>
        <p:sp>
          <p:nvSpPr>
            <p:cNvPr id="30" name="TextBox 29">
              <a:extLst>
                <a:ext uri="{FF2B5EF4-FFF2-40B4-BE49-F238E27FC236}">
                  <a16:creationId xmlns:a16="http://schemas.microsoft.com/office/drawing/2014/main" id="{78DDB134-6B68-6E9B-49EF-30062E9CA48B}"/>
                </a:ext>
              </a:extLst>
            </p:cNvPr>
            <p:cNvSpPr txBox="1"/>
            <p:nvPr/>
          </p:nvSpPr>
          <p:spPr>
            <a:xfrm>
              <a:off x="11052516" y="1861921"/>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Century Gothic"/>
                </a:rPr>
                <a:t>N</a:t>
              </a:r>
              <a:endParaRPr lang="en-US" sz="1100" dirty="0"/>
            </a:p>
          </p:txBody>
        </p:sp>
      </p:grpSp>
      <p:pic>
        <p:nvPicPr>
          <p:cNvPr id="105" name="Picture 104" descr="A black triangle with a letter n&#10;&#10;Description automatically generated">
            <a:extLst>
              <a:ext uri="{FF2B5EF4-FFF2-40B4-BE49-F238E27FC236}">
                <a16:creationId xmlns:a16="http://schemas.microsoft.com/office/drawing/2014/main" id="{503B48A5-AC23-0D5B-3707-08B2F358E8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99" t="84692" r="88790" b="4573"/>
          <a:stretch/>
        </p:blipFill>
        <p:spPr>
          <a:xfrm>
            <a:off x="5225145" y="2053517"/>
            <a:ext cx="442449" cy="597794"/>
          </a:xfrm>
          <a:prstGeom prst="rect">
            <a:avLst/>
          </a:prstGeom>
        </p:spPr>
      </p:pic>
      <p:sp>
        <p:nvSpPr>
          <p:cNvPr id="107" name="TextBox 106">
            <a:extLst>
              <a:ext uri="{FF2B5EF4-FFF2-40B4-BE49-F238E27FC236}">
                <a16:creationId xmlns:a16="http://schemas.microsoft.com/office/drawing/2014/main" id="{1C8C1765-31D5-ED59-17C8-C4AA670FD2C7}"/>
              </a:ext>
            </a:extLst>
          </p:cNvPr>
          <p:cNvSpPr txBox="1"/>
          <p:nvPr/>
        </p:nvSpPr>
        <p:spPr>
          <a:xfrm>
            <a:off x="5302439" y="1875225"/>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Century Gothic"/>
              </a:rPr>
              <a:t>N</a:t>
            </a:r>
            <a:endParaRPr lang="en-US" sz="1100" dirty="0"/>
          </a:p>
        </p:txBody>
      </p:sp>
    </p:spTree>
    <p:extLst>
      <p:ext uri="{BB962C8B-B14F-4D97-AF65-F5344CB8AC3E}">
        <p14:creationId xmlns:p14="http://schemas.microsoft.com/office/powerpoint/2010/main" val="3196883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84B0CB-1A38-433D-203B-B7638C987D68}"/>
              </a:ext>
            </a:extLst>
          </p:cNvPr>
          <p:cNvSpPr txBox="1"/>
          <p:nvPr/>
        </p:nvSpPr>
        <p:spPr>
          <a:xfrm>
            <a:off x="1419645" y="1206886"/>
            <a:ext cx="44755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Median AOD</a:t>
            </a:r>
            <a:endParaRPr lang="en-US" dirty="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672F875E-20DB-8F40-0925-7152935B9D84}"/>
              </a:ext>
            </a:extLst>
          </p:cNvPr>
          <p:cNvSpPr txBox="1"/>
          <p:nvPr/>
        </p:nvSpPr>
        <p:spPr>
          <a:xfrm>
            <a:off x="6928464" y="1234070"/>
            <a:ext cx="35885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95th Percentile AOD</a:t>
            </a:r>
            <a:endParaRPr lang="en-US" dirty="0">
              <a:solidFill>
                <a:schemeClr val="tx1">
                  <a:lumMod val="75000"/>
                  <a:lumOff val="25000"/>
                </a:schemeClr>
              </a:solidFill>
              <a:latin typeface="Century Gothic"/>
            </a:endParaRPr>
          </a:p>
        </p:txBody>
      </p:sp>
      <p:grpSp>
        <p:nvGrpSpPr>
          <p:cNvPr id="44" name="Group 43">
            <a:extLst>
              <a:ext uri="{FF2B5EF4-FFF2-40B4-BE49-F238E27FC236}">
                <a16:creationId xmlns:a16="http://schemas.microsoft.com/office/drawing/2014/main" id="{514A91A6-6B76-DC36-B190-2C8F126C855D}"/>
              </a:ext>
            </a:extLst>
          </p:cNvPr>
          <p:cNvGrpSpPr/>
          <p:nvPr/>
        </p:nvGrpSpPr>
        <p:grpSpPr>
          <a:xfrm>
            <a:off x="6381935" y="1599541"/>
            <a:ext cx="4871296" cy="4935082"/>
            <a:chOff x="6381935" y="1599541"/>
            <a:chExt cx="4871296" cy="4935082"/>
          </a:xfrm>
        </p:grpSpPr>
        <p:pic>
          <p:nvPicPr>
            <p:cNvPr id="5" name="Picture 5" descr="A map of the state of california&#10;&#10;Description automatically generated">
              <a:extLst>
                <a:ext uri="{FF2B5EF4-FFF2-40B4-BE49-F238E27FC236}">
                  <a16:creationId xmlns:a16="http://schemas.microsoft.com/office/drawing/2014/main" id="{4184ECA8-1AAE-18AE-C4A6-DEDF8D59F1F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81935" y="1599541"/>
              <a:ext cx="4871296" cy="4879986"/>
            </a:xfrm>
            <a:prstGeom prst="rect">
              <a:avLst/>
            </a:prstGeom>
            <a:ln>
              <a:solidFill>
                <a:schemeClr val="tx1"/>
              </a:solidFill>
            </a:ln>
          </p:spPr>
        </p:pic>
        <p:grpSp>
          <p:nvGrpSpPr>
            <p:cNvPr id="27" name="Group 26">
              <a:extLst>
                <a:ext uri="{FF2B5EF4-FFF2-40B4-BE49-F238E27FC236}">
                  <a16:creationId xmlns:a16="http://schemas.microsoft.com/office/drawing/2014/main" id="{1A42D048-A99C-0F1F-2D6D-A27CC7FB085D}"/>
                </a:ext>
              </a:extLst>
            </p:cNvPr>
            <p:cNvGrpSpPr/>
            <p:nvPr/>
          </p:nvGrpSpPr>
          <p:grpSpPr>
            <a:xfrm>
              <a:off x="6542499" y="6173308"/>
              <a:ext cx="2234813" cy="361315"/>
              <a:chOff x="894735" y="7047367"/>
              <a:chExt cx="2234813" cy="361315"/>
            </a:xfrm>
          </p:grpSpPr>
          <p:pic>
            <p:nvPicPr>
              <p:cNvPr id="28" name="Picture 16">
                <a:extLst>
                  <a:ext uri="{FF2B5EF4-FFF2-40B4-BE49-F238E27FC236}">
                    <a16:creationId xmlns:a16="http://schemas.microsoft.com/office/drawing/2014/main" id="{9AEFB355-3D31-B133-CE46-D7E5227D0F3B}"/>
                  </a:ext>
                </a:extLst>
              </p:cNvPr>
              <p:cNvPicPr>
                <a:picLocks noChangeAspect="1"/>
              </p:cNvPicPr>
              <p:nvPr/>
            </p:nvPicPr>
            <p:blipFill>
              <a:blip r:embed="rId4"/>
              <a:stretch>
                <a:fillRect/>
              </a:stretch>
            </p:blipFill>
            <p:spPr>
              <a:xfrm>
                <a:off x="1036339" y="7260105"/>
                <a:ext cx="1602659" cy="73562"/>
              </a:xfrm>
              <a:prstGeom prst="rect">
                <a:avLst/>
              </a:prstGeom>
            </p:spPr>
          </p:pic>
          <p:sp>
            <p:nvSpPr>
              <p:cNvPr id="29" name="TextBox 28">
                <a:extLst>
                  <a:ext uri="{FF2B5EF4-FFF2-40B4-BE49-F238E27FC236}">
                    <a16:creationId xmlns:a16="http://schemas.microsoft.com/office/drawing/2014/main" id="{6C06FC6C-1E9D-9276-7161-2DF304328556}"/>
                  </a:ext>
                </a:extLst>
              </p:cNvPr>
              <p:cNvSpPr txBox="1"/>
              <p:nvPr/>
            </p:nvSpPr>
            <p:spPr>
              <a:xfrm>
                <a:off x="894735" y="7048887"/>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30" name="TextBox 29">
                <a:extLst>
                  <a:ext uri="{FF2B5EF4-FFF2-40B4-BE49-F238E27FC236}">
                    <a16:creationId xmlns:a16="http://schemas.microsoft.com/office/drawing/2014/main" id="{44A404BC-55A9-3CDA-66C2-327710FDE6D2}"/>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31" name="TextBox 30">
                <a:extLst>
                  <a:ext uri="{FF2B5EF4-FFF2-40B4-BE49-F238E27FC236}">
                    <a16:creationId xmlns:a16="http://schemas.microsoft.com/office/drawing/2014/main" id="{7EB211C2-B0B0-9C79-0210-000F8733DFAA}"/>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32" name="TextBox 31">
                <a:extLst>
                  <a:ext uri="{FF2B5EF4-FFF2-40B4-BE49-F238E27FC236}">
                    <a16:creationId xmlns:a16="http://schemas.microsoft.com/office/drawing/2014/main" id="{16AA9F5D-B591-C558-ACC9-3773CB65E01B}"/>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33" name="TextBox 32">
                <a:extLst>
                  <a:ext uri="{FF2B5EF4-FFF2-40B4-BE49-F238E27FC236}">
                    <a16:creationId xmlns:a16="http://schemas.microsoft.com/office/drawing/2014/main" id="{69072759-BFC1-60C2-0757-D2D3DD56640F}"/>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34" name="TextBox 33">
                <a:extLst>
                  <a:ext uri="{FF2B5EF4-FFF2-40B4-BE49-F238E27FC236}">
                    <a16:creationId xmlns:a16="http://schemas.microsoft.com/office/drawing/2014/main" id="{20BF0DC7-0AC9-9DED-BA92-859D521C58F6}"/>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35" name="TextBox 34">
                <a:extLst>
                  <a:ext uri="{FF2B5EF4-FFF2-40B4-BE49-F238E27FC236}">
                    <a16:creationId xmlns:a16="http://schemas.microsoft.com/office/drawing/2014/main" id="{C83AEC81-096F-37AA-FBF2-C07C56E381D6}"/>
                  </a:ext>
                </a:extLst>
              </p:cNvPr>
              <p:cNvSpPr txBox="1"/>
              <p:nvPr/>
            </p:nvSpPr>
            <p:spPr>
              <a:xfrm>
                <a:off x="2577015" y="7162461"/>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36" name="Group 35">
              <a:extLst>
                <a:ext uri="{FF2B5EF4-FFF2-40B4-BE49-F238E27FC236}">
                  <a16:creationId xmlns:a16="http://schemas.microsoft.com/office/drawing/2014/main" id="{EE7D67C5-DFB2-54E4-B303-C0B5FC508B11}"/>
                </a:ext>
              </a:extLst>
            </p:cNvPr>
            <p:cNvGrpSpPr/>
            <p:nvPr/>
          </p:nvGrpSpPr>
          <p:grpSpPr>
            <a:xfrm>
              <a:off x="7919344" y="3490445"/>
              <a:ext cx="2406310" cy="2214187"/>
              <a:chOff x="8270106" y="3436016"/>
              <a:chExt cx="2406310" cy="2214187"/>
            </a:xfrm>
          </p:grpSpPr>
          <p:sp>
            <p:nvSpPr>
              <p:cNvPr id="14" name="TextBox 1">
                <a:extLst>
                  <a:ext uri="{FF2B5EF4-FFF2-40B4-BE49-F238E27FC236}">
                    <a16:creationId xmlns:a16="http://schemas.microsoft.com/office/drawing/2014/main" id="{AA624C22-64FD-F71D-31D1-6D64ADD6E09B}"/>
                  </a:ext>
                </a:extLst>
              </p:cNvPr>
              <p:cNvSpPr txBox="1"/>
              <p:nvPr/>
            </p:nvSpPr>
            <p:spPr>
              <a:xfrm>
                <a:off x="8270106" y="3436016"/>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15" name="TextBox 2">
                <a:extLst>
                  <a:ext uri="{FF2B5EF4-FFF2-40B4-BE49-F238E27FC236}">
                    <a16:creationId xmlns:a16="http://schemas.microsoft.com/office/drawing/2014/main" id="{6FA2D77B-6CB5-CBAC-669F-75D646AC0CBC}"/>
                  </a:ext>
                </a:extLst>
              </p:cNvPr>
              <p:cNvSpPr txBox="1"/>
              <p:nvPr/>
            </p:nvSpPr>
            <p:spPr>
              <a:xfrm>
                <a:off x="9912923" y="5403982"/>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18" name="Oval 17">
                <a:extLst>
                  <a:ext uri="{FF2B5EF4-FFF2-40B4-BE49-F238E27FC236}">
                    <a16:creationId xmlns:a16="http://schemas.microsoft.com/office/drawing/2014/main" id="{C7BCF786-B450-98CD-C0C7-45C493D37E02}"/>
                  </a:ext>
                </a:extLst>
              </p:cNvPr>
              <p:cNvSpPr/>
              <p:nvPr/>
            </p:nvSpPr>
            <p:spPr>
              <a:xfrm flipH="1" flipV="1">
                <a:off x="8974494" y="3615770"/>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 name="Oval 18">
                <a:extLst>
                  <a:ext uri="{FF2B5EF4-FFF2-40B4-BE49-F238E27FC236}">
                    <a16:creationId xmlns:a16="http://schemas.microsoft.com/office/drawing/2014/main" id="{FDC1F484-A4C5-FA8A-7844-7FE183195BAB}"/>
                  </a:ext>
                </a:extLst>
              </p:cNvPr>
              <p:cNvSpPr/>
              <p:nvPr/>
            </p:nvSpPr>
            <p:spPr>
              <a:xfrm flipH="1" flipV="1">
                <a:off x="10607350" y="5369579"/>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grpSp>
        <p:nvGrpSpPr>
          <p:cNvPr id="43" name="Group 42">
            <a:extLst>
              <a:ext uri="{FF2B5EF4-FFF2-40B4-BE49-F238E27FC236}">
                <a16:creationId xmlns:a16="http://schemas.microsoft.com/office/drawing/2014/main" id="{D94F932D-88AA-90FF-5638-F7C7102061AB}"/>
              </a:ext>
            </a:extLst>
          </p:cNvPr>
          <p:cNvGrpSpPr/>
          <p:nvPr/>
        </p:nvGrpSpPr>
        <p:grpSpPr>
          <a:xfrm>
            <a:off x="1212154" y="1594918"/>
            <a:ext cx="4884610" cy="4939705"/>
            <a:chOff x="1212154" y="1594918"/>
            <a:chExt cx="4884610" cy="4939705"/>
          </a:xfrm>
        </p:grpSpPr>
        <p:pic>
          <p:nvPicPr>
            <p:cNvPr id="2" name="Picture 4" descr="A map of the state of san juan&#10;&#10;Description automatically generated">
              <a:extLst>
                <a:ext uri="{FF2B5EF4-FFF2-40B4-BE49-F238E27FC236}">
                  <a16:creationId xmlns:a16="http://schemas.microsoft.com/office/drawing/2014/main" id="{AD384F76-351C-7B8F-4A79-1BC559565B4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12154" y="1594918"/>
              <a:ext cx="4884610" cy="4884114"/>
            </a:xfrm>
            <a:prstGeom prst="rect">
              <a:avLst/>
            </a:prstGeom>
            <a:ln>
              <a:solidFill>
                <a:schemeClr val="tx1"/>
              </a:solidFill>
            </a:ln>
          </p:spPr>
        </p:pic>
        <p:grpSp>
          <p:nvGrpSpPr>
            <p:cNvPr id="26" name="Group 25">
              <a:extLst>
                <a:ext uri="{FF2B5EF4-FFF2-40B4-BE49-F238E27FC236}">
                  <a16:creationId xmlns:a16="http://schemas.microsoft.com/office/drawing/2014/main" id="{8C68CA5B-E686-64FE-4727-99E20009BF42}"/>
                </a:ext>
              </a:extLst>
            </p:cNvPr>
            <p:cNvGrpSpPr/>
            <p:nvPr/>
          </p:nvGrpSpPr>
          <p:grpSpPr>
            <a:xfrm>
              <a:off x="1328029" y="6173308"/>
              <a:ext cx="2234813" cy="361315"/>
              <a:chOff x="894735" y="7047367"/>
              <a:chExt cx="2234813" cy="361315"/>
            </a:xfrm>
          </p:grpSpPr>
          <p:pic>
            <p:nvPicPr>
              <p:cNvPr id="16" name="Picture 16">
                <a:extLst>
                  <a:ext uri="{FF2B5EF4-FFF2-40B4-BE49-F238E27FC236}">
                    <a16:creationId xmlns:a16="http://schemas.microsoft.com/office/drawing/2014/main" id="{64E06B11-E4B0-9B8C-D3F6-6FFE2ECDB008}"/>
                  </a:ext>
                </a:extLst>
              </p:cNvPr>
              <p:cNvPicPr>
                <a:picLocks noChangeAspect="1"/>
              </p:cNvPicPr>
              <p:nvPr/>
            </p:nvPicPr>
            <p:blipFill>
              <a:blip r:embed="rId4"/>
              <a:stretch>
                <a:fillRect/>
              </a:stretch>
            </p:blipFill>
            <p:spPr>
              <a:xfrm>
                <a:off x="1036339" y="7260105"/>
                <a:ext cx="1602659" cy="73562"/>
              </a:xfrm>
              <a:prstGeom prst="rect">
                <a:avLst/>
              </a:prstGeom>
            </p:spPr>
          </p:pic>
          <p:sp>
            <p:nvSpPr>
              <p:cNvPr id="17" name="TextBox 16">
                <a:extLst>
                  <a:ext uri="{FF2B5EF4-FFF2-40B4-BE49-F238E27FC236}">
                    <a16:creationId xmlns:a16="http://schemas.microsoft.com/office/drawing/2014/main" id="{EFDDB83D-2209-47C1-B6F0-248693BAEF13}"/>
                  </a:ext>
                </a:extLst>
              </p:cNvPr>
              <p:cNvSpPr txBox="1"/>
              <p:nvPr/>
            </p:nvSpPr>
            <p:spPr>
              <a:xfrm>
                <a:off x="894735" y="7048887"/>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20" name="TextBox 19">
                <a:extLst>
                  <a:ext uri="{FF2B5EF4-FFF2-40B4-BE49-F238E27FC236}">
                    <a16:creationId xmlns:a16="http://schemas.microsoft.com/office/drawing/2014/main" id="{22562453-D315-C72C-3C81-96FFD3BC1D2D}"/>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21" name="TextBox 20">
                <a:extLst>
                  <a:ext uri="{FF2B5EF4-FFF2-40B4-BE49-F238E27FC236}">
                    <a16:creationId xmlns:a16="http://schemas.microsoft.com/office/drawing/2014/main" id="{B8D557B2-8066-6199-4604-4C029DC4A96B}"/>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22" name="TextBox 21">
                <a:extLst>
                  <a:ext uri="{FF2B5EF4-FFF2-40B4-BE49-F238E27FC236}">
                    <a16:creationId xmlns:a16="http://schemas.microsoft.com/office/drawing/2014/main" id="{0446B46E-EA84-D2C4-5FC3-9D05A85BC4EF}"/>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23" name="TextBox 22">
                <a:extLst>
                  <a:ext uri="{FF2B5EF4-FFF2-40B4-BE49-F238E27FC236}">
                    <a16:creationId xmlns:a16="http://schemas.microsoft.com/office/drawing/2014/main" id="{D783B638-2ADD-11DA-8DFE-C5069D7D5DC7}"/>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24" name="TextBox 23">
                <a:extLst>
                  <a:ext uri="{FF2B5EF4-FFF2-40B4-BE49-F238E27FC236}">
                    <a16:creationId xmlns:a16="http://schemas.microsoft.com/office/drawing/2014/main" id="{7C388300-C68B-928D-1420-BCDBDA8BCD68}"/>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25" name="TextBox 24">
                <a:extLst>
                  <a:ext uri="{FF2B5EF4-FFF2-40B4-BE49-F238E27FC236}">
                    <a16:creationId xmlns:a16="http://schemas.microsoft.com/office/drawing/2014/main" id="{12499618-1471-5087-F0EF-D9B9F292E09E}"/>
                  </a:ext>
                </a:extLst>
              </p:cNvPr>
              <p:cNvSpPr txBox="1"/>
              <p:nvPr/>
            </p:nvSpPr>
            <p:spPr>
              <a:xfrm>
                <a:off x="2577015" y="7162461"/>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42" name="Group 41">
              <a:extLst>
                <a:ext uri="{FF2B5EF4-FFF2-40B4-BE49-F238E27FC236}">
                  <a16:creationId xmlns:a16="http://schemas.microsoft.com/office/drawing/2014/main" id="{02ED6DFB-C543-D311-DAD5-08C159677551}"/>
                </a:ext>
              </a:extLst>
            </p:cNvPr>
            <p:cNvGrpSpPr/>
            <p:nvPr/>
          </p:nvGrpSpPr>
          <p:grpSpPr>
            <a:xfrm>
              <a:off x="2742582" y="3490444"/>
              <a:ext cx="2406310" cy="2214187"/>
              <a:chOff x="8270106" y="3436016"/>
              <a:chExt cx="2406310" cy="2214187"/>
            </a:xfrm>
          </p:grpSpPr>
          <p:sp>
            <p:nvSpPr>
              <p:cNvPr id="38" name="TextBox 1">
                <a:extLst>
                  <a:ext uri="{FF2B5EF4-FFF2-40B4-BE49-F238E27FC236}">
                    <a16:creationId xmlns:a16="http://schemas.microsoft.com/office/drawing/2014/main" id="{B872222E-0D30-3417-0524-62FBF6D5BC69}"/>
                  </a:ext>
                </a:extLst>
              </p:cNvPr>
              <p:cNvSpPr txBox="1"/>
              <p:nvPr/>
            </p:nvSpPr>
            <p:spPr>
              <a:xfrm>
                <a:off x="8270106" y="3436016"/>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39" name="TextBox 2">
                <a:extLst>
                  <a:ext uri="{FF2B5EF4-FFF2-40B4-BE49-F238E27FC236}">
                    <a16:creationId xmlns:a16="http://schemas.microsoft.com/office/drawing/2014/main" id="{82DC38E4-56D8-2EF3-1678-EE1606A76974}"/>
                  </a:ext>
                </a:extLst>
              </p:cNvPr>
              <p:cNvSpPr txBox="1"/>
              <p:nvPr/>
            </p:nvSpPr>
            <p:spPr>
              <a:xfrm>
                <a:off x="9912923" y="5403982"/>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40" name="Oval 39">
                <a:extLst>
                  <a:ext uri="{FF2B5EF4-FFF2-40B4-BE49-F238E27FC236}">
                    <a16:creationId xmlns:a16="http://schemas.microsoft.com/office/drawing/2014/main" id="{E7B90E9B-C395-4E9C-829D-115228821CE7}"/>
                  </a:ext>
                </a:extLst>
              </p:cNvPr>
              <p:cNvSpPr/>
              <p:nvPr/>
            </p:nvSpPr>
            <p:spPr>
              <a:xfrm flipH="1" flipV="1">
                <a:off x="8974494" y="3615770"/>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1" name="Oval 40">
                <a:extLst>
                  <a:ext uri="{FF2B5EF4-FFF2-40B4-BE49-F238E27FC236}">
                    <a16:creationId xmlns:a16="http://schemas.microsoft.com/office/drawing/2014/main" id="{8E2CD833-DFBA-EB60-7B2D-C9EE32326B51}"/>
                  </a:ext>
                </a:extLst>
              </p:cNvPr>
              <p:cNvSpPr/>
              <p:nvPr/>
            </p:nvSpPr>
            <p:spPr>
              <a:xfrm flipH="1" flipV="1">
                <a:off x="10607350" y="5369579"/>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grpSp>
        <p:nvGrpSpPr>
          <p:cNvPr id="140" name="Group 139">
            <a:extLst>
              <a:ext uri="{FF2B5EF4-FFF2-40B4-BE49-F238E27FC236}">
                <a16:creationId xmlns:a16="http://schemas.microsoft.com/office/drawing/2014/main" id="{059EF691-C41A-C810-EB08-92FFE1EF0FF2}"/>
              </a:ext>
            </a:extLst>
          </p:cNvPr>
          <p:cNvGrpSpPr/>
          <p:nvPr/>
        </p:nvGrpSpPr>
        <p:grpSpPr>
          <a:xfrm>
            <a:off x="10282528" y="1277551"/>
            <a:ext cx="2888328" cy="1255890"/>
            <a:chOff x="10222763" y="1277551"/>
            <a:chExt cx="2888328" cy="1255890"/>
          </a:xfrm>
        </p:grpSpPr>
        <p:grpSp>
          <p:nvGrpSpPr>
            <p:cNvPr id="130" name="Group 129">
              <a:extLst>
                <a:ext uri="{FF2B5EF4-FFF2-40B4-BE49-F238E27FC236}">
                  <a16:creationId xmlns:a16="http://schemas.microsoft.com/office/drawing/2014/main" id="{FE96F2C4-125A-138A-EB7F-272C5B299712}"/>
                </a:ext>
              </a:extLst>
            </p:cNvPr>
            <p:cNvGrpSpPr/>
            <p:nvPr/>
          </p:nvGrpSpPr>
          <p:grpSpPr>
            <a:xfrm>
              <a:off x="10222763" y="1277551"/>
              <a:ext cx="1889748" cy="1255890"/>
              <a:chOff x="309293" y="1292492"/>
              <a:chExt cx="1889748" cy="1255890"/>
            </a:xfrm>
          </p:grpSpPr>
          <p:sp>
            <p:nvSpPr>
              <p:cNvPr id="131" name="TextBox 130">
                <a:extLst>
                  <a:ext uri="{FF2B5EF4-FFF2-40B4-BE49-F238E27FC236}">
                    <a16:creationId xmlns:a16="http://schemas.microsoft.com/office/drawing/2014/main" id="{45290D34-63E5-B989-4DFD-80F012C91C9D}"/>
                  </a:ext>
                </a:extLst>
              </p:cNvPr>
              <p:cNvSpPr txBox="1"/>
              <p:nvPr/>
            </p:nvSpPr>
            <p:spPr>
              <a:xfrm>
                <a:off x="309293" y="1292492"/>
                <a:ext cx="1795642" cy="111963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32" name="TextBox 131">
                <a:extLst>
                  <a:ext uri="{FF2B5EF4-FFF2-40B4-BE49-F238E27FC236}">
                    <a16:creationId xmlns:a16="http://schemas.microsoft.com/office/drawing/2014/main" id="{6C9F9D06-0197-8316-52F2-1F8C3EE7F524}"/>
                  </a:ext>
                </a:extLst>
              </p:cNvPr>
              <p:cNvSpPr txBox="1"/>
              <p:nvPr/>
            </p:nvSpPr>
            <p:spPr>
              <a:xfrm>
                <a:off x="751043" y="1524195"/>
                <a:ext cx="10297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0.721</a:t>
                </a:r>
                <a:endParaRPr lang="en-US" sz="1000" dirty="0">
                  <a:solidFill>
                    <a:srgbClr val="3F3F3F"/>
                  </a:solidFill>
                  <a:latin typeface="Century Gothic"/>
                </a:endParaRPr>
              </a:p>
            </p:txBody>
          </p:sp>
          <p:sp>
            <p:nvSpPr>
              <p:cNvPr id="133" name="TextBox 132">
                <a:extLst>
                  <a:ext uri="{FF2B5EF4-FFF2-40B4-BE49-F238E27FC236}">
                    <a16:creationId xmlns:a16="http://schemas.microsoft.com/office/drawing/2014/main" id="{0564117A-62FF-C03C-FFED-5EE331A6D3A6}"/>
                  </a:ext>
                </a:extLst>
              </p:cNvPr>
              <p:cNvSpPr txBox="1"/>
              <p:nvPr/>
            </p:nvSpPr>
            <p:spPr>
              <a:xfrm>
                <a:off x="753156" y="1850435"/>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0.092</a:t>
                </a:r>
                <a:endParaRPr lang="en-US" sz="1000" dirty="0">
                  <a:solidFill>
                    <a:srgbClr val="3F3F3F"/>
                  </a:solidFill>
                  <a:latin typeface="Century Gothic"/>
                </a:endParaRPr>
              </a:p>
            </p:txBody>
          </p:sp>
          <p:pic>
            <p:nvPicPr>
              <p:cNvPr id="134" name="Picture 16" descr="A map of the united states&#10;&#10;Description automatically generated">
                <a:extLst>
                  <a:ext uri="{FF2B5EF4-FFF2-40B4-BE49-F238E27FC236}">
                    <a16:creationId xmlns:a16="http://schemas.microsoft.com/office/drawing/2014/main" id="{2C727CC0-1810-FE51-5212-82CF843B45D6}"/>
                  </a:ext>
                </a:extLst>
              </p:cNvPr>
              <p:cNvPicPr>
                <a:picLocks noChangeAspect="1"/>
              </p:cNvPicPr>
              <p:nvPr/>
            </p:nvPicPr>
            <p:blipFill rotWithShape="1">
              <a:blip r:embed="rId6"/>
              <a:srcRect l="51275" t="82500" r="44388" b="12237"/>
              <a:stretch/>
            </p:blipFill>
            <p:spPr>
              <a:xfrm>
                <a:off x="394655" y="1524120"/>
                <a:ext cx="349850" cy="537214"/>
              </a:xfrm>
              <a:prstGeom prst="rect">
                <a:avLst/>
              </a:prstGeom>
            </p:spPr>
          </p:pic>
          <p:pic>
            <p:nvPicPr>
              <p:cNvPr id="135" name="Picture 134" descr="A black triangle with a letter n&#10;&#10;Description automatically generated">
                <a:extLst>
                  <a:ext uri="{FF2B5EF4-FFF2-40B4-BE49-F238E27FC236}">
                    <a16:creationId xmlns:a16="http://schemas.microsoft.com/office/drawing/2014/main" id="{94273204-1450-9E04-FBDA-2353574162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99" t="84692" r="88790" b="4573"/>
              <a:stretch/>
            </p:blipFill>
            <p:spPr>
              <a:xfrm>
                <a:off x="1643848" y="1697980"/>
                <a:ext cx="307664" cy="402146"/>
              </a:xfrm>
              <a:prstGeom prst="rect">
                <a:avLst/>
              </a:prstGeom>
            </p:spPr>
          </p:pic>
          <p:sp>
            <p:nvSpPr>
              <p:cNvPr id="136" name="TextBox 135">
                <a:extLst>
                  <a:ext uri="{FF2B5EF4-FFF2-40B4-BE49-F238E27FC236}">
                    <a16:creationId xmlns:a16="http://schemas.microsoft.com/office/drawing/2014/main" id="{4D64B322-B0C0-8305-4B74-694E20903C6D}"/>
                  </a:ext>
                </a:extLst>
              </p:cNvPr>
              <p:cNvSpPr txBox="1"/>
              <p:nvPr/>
            </p:nvSpPr>
            <p:spPr>
              <a:xfrm>
                <a:off x="1652772" y="1458510"/>
                <a:ext cx="321407" cy="175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Century Gothic"/>
                  </a:rPr>
                  <a:t>N</a:t>
                </a:r>
                <a:endParaRPr lang="en-US" sz="1100" dirty="0"/>
              </a:p>
            </p:txBody>
          </p:sp>
          <p:sp>
            <p:nvSpPr>
              <p:cNvPr id="137" name="TextBox 136">
                <a:extLst>
                  <a:ext uri="{FF2B5EF4-FFF2-40B4-BE49-F238E27FC236}">
                    <a16:creationId xmlns:a16="http://schemas.microsoft.com/office/drawing/2014/main" id="{FFDC2B3E-4904-862E-867A-F55B2EDC6A5B}"/>
                  </a:ext>
                </a:extLst>
              </p:cNvPr>
              <p:cNvSpPr txBox="1"/>
              <p:nvPr/>
            </p:nvSpPr>
            <p:spPr>
              <a:xfrm>
                <a:off x="690350" y="2148272"/>
                <a:ext cx="15086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3F3F3F"/>
                    </a:solidFill>
                    <a:latin typeface="Century Gothic"/>
                    <a:ea typeface="+mn-lt"/>
                    <a:cs typeface="+mn-lt"/>
                  </a:rPr>
                  <a:t>San Joaquin County</a:t>
                </a:r>
                <a:endParaRPr lang="en-US" sz="1000" dirty="0">
                  <a:latin typeface="Century Gothic"/>
                </a:endParaRPr>
              </a:p>
              <a:p>
                <a:pPr algn="l"/>
                <a:endParaRPr lang="en-US" sz="1000" dirty="0">
                  <a:solidFill>
                    <a:srgbClr val="3F3F3F"/>
                  </a:solidFill>
                  <a:latin typeface="Century Gothic"/>
                  <a:cs typeface="Calibri"/>
                </a:endParaRPr>
              </a:p>
            </p:txBody>
          </p:sp>
          <p:pic>
            <p:nvPicPr>
              <p:cNvPr id="138" name="Picture 46">
                <a:extLst>
                  <a:ext uri="{FF2B5EF4-FFF2-40B4-BE49-F238E27FC236}">
                    <a16:creationId xmlns:a16="http://schemas.microsoft.com/office/drawing/2014/main" id="{1F2552FE-CACA-0D02-C4A7-698864832B0C}"/>
                  </a:ext>
                </a:extLst>
              </p:cNvPr>
              <p:cNvPicPr>
                <a:picLocks noChangeAspect="1"/>
              </p:cNvPicPr>
              <p:nvPr/>
            </p:nvPicPr>
            <p:blipFill>
              <a:blip r:embed="rId8"/>
              <a:stretch>
                <a:fillRect/>
              </a:stretch>
            </p:blipFill>
            <p:spPr>
              <a:xfrm>
                <a:off x="432922" y="2154704"/>
                <a:ext cx="314513" cy="187886"/>
              </a:xfrm>
              <a:prstGeom prst="rect">
                <a:avLst/>
              </a:prstGeom>
            </p:spPr>
          </p:pic>
        </p:grpSp>
        <p:sp>
          <p:nvSpPr>
            <p:cNvPr id="139" name="TextBox 138">
              <a:extLst>
                <a:ext uri="{FF2B5EF4-FFF2-40B4-BE49-F238E27FC236}">
                  <a16:creationId xmlns:a16="http://schemas.microsoft.com/office/drawing/2014/main" id="{E320BF74-98A6-742F-6B30-2A925EA2A214}"/>
                </a:ext>
              </a:extLst>
            </p:cNvPr>
            <p:cNvSpPr txBox="1"/>
            <p:nvPr/>
          </p:nvSpPr>
          <p:spPr>
            <a:xfrm>
              <a:off x="10356758" y="1286041"/>
              <a:ext cx="27543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3F3F3F"/>
                  </a:solidFill>
                  <a:latin typeface="Century Gothic"/>
                  <a:cs typeface="Calibri"/>
                </a:rPr>
                <a:t>Aerosol Optical Depth</a:t>
              </a:r>
              <a:endParaRPr lang="en-US" sz="1000" dirty="0">
                <a:solidFill>
                  <a:srgbClr val="3F3F3F"/>
                </a:solidFill>
                <a:latin typeface="Century Gothic"/>
              </a:endParaRPr>
            </a:p>
          </p:txBody>
        </p:sp>
      </p:grpSp>
      <p:grpSp>
        <p:nvGrpSpPr>
          <p:cNvPr id="45" name="Group 44">
            <a:extLst>
              <a:ext uri="{FF2B5EF4-FFF2-40B4-BE49-F238E27FC236}">
                <a16:creationId xmlns:a16="http://schemas.microsoft.com/office/drawing/2014/main" id="{59B6D52A-DBFD-C57A-F75D-F12C3D92AC17}"/>
              </a:ext>
            </a:extLst>
          </p:cNvPr>
          <p:cNvGrpSpPr/>
          <p:nvPr/>
        </p:nvGrpSpPr>
        <p:grpSpPr>
          <a:xfrm>
            <a:off x="309293" y="1292492"/>
            <a:ext cx="2813622" cy="1255890"/>
            <a:chOff x="309293" y="1292492"/>
            <a:chExt cx="2813622" cy="1255890"/>
          </a:xfrm>
        </p:grpSpPr>
        <p:grpSp>
          <p:nvGrpSpPr>
            <p:cNvPr id="129" name="Group 128">
              <a:extLst>
                <a:ext uri="{FF2B5EF4-FFF2-40B4-BE49-F238E27FC236}">
                  <a16:creationId xmlns:a16="http://schemas.microsoft.com/office/drawing/2014/main" id="{19B2611C-D806-7CD3-0861-0759B75C1B6E}"/>
                </a:ext>
              </a:extLst>
            </p:cNvPr>
            <p:cNvGrpSpPr/>
            <p:nvPr/>
          </p:nvGrpSpPr>
          <p:grpSpPr>
            <a:xfrm>
              <a:off x="309293" y="1292492"/>
              <a:ext cx="1889748" cy="1255890"/>
              <a:chOff x="309293" y="1292492"/>
              <a:chExt cx="1889748" cy="1255890"/>
            </a:xfrm>
          </p:grpSpPr>
          <p:sp>
            <p:nvSpPr>
              <p:cNvPr id="122" name="TextBox 121">
                <a:extLst>
                  <a:ext uri="{FF2B5EF4-FFF2-40B4-BE49-F238E27FC236}">
                    <a16:creationId xmlns:a16="http://schemas.microsoft.com/office/drawing/2014/main" id="{737C2B4B-1DB8-3036-3525-0EA136E9742D}"/>
                  </a:ext>
                </a:extLst>
              </p:cNvPr>
              <p:cNvSpPr txBox="1"/>
              <p:nvPr/>
            </p:nvSpPr>
            <p:spPr>
              <a:xfrm>
                <a:off x="309293" y="1292492"/>
                <a:ext cx="1795642" cy="111963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95" name="TextBox 94">
                <a:extLst>
                  <a:ext uri="{FF2B5EF4-FFF2-40B4-BE49-F238E27FC236}">
                    <a16:creationId xmlns:a16="http://schemas.microsoft.com/office/drawing/2014/main" id="{9221E7E2-3A47-2AE7-CB2C-5A0065FC56E8}"/>
                  </a:ext>
                </a:extLst>
              </p:cNvPr>
              <p:cNvSpPr txBox="1"/>
              <p:nvPr/>
            </p:nvSpPr>
            <p:spPr>
              <a:xfrm>
                <a:off x="751043" y="1524195"/>
                <a:ext cx="10297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0.178</a:t>
                </a:r>
                <a:endParaRPr lang="en-US" sz="1000" dirty="0">
                  <a:solidFill>
                    <a:srgbClr val="3F3F3F"/>
                  </a:solidFill>
                  <a:latin typeface="Century Gothic"/>
                </a:endParaRPr>
              </a:p>
            </p:txBody>
          </p:sp>
          <p:sp>
            <p:nvSpPr>
              <p:cNvPr id="96" name="TextBox 95">
                <a:extLst>
                  <a:ext uri="{FF2B5EF4-FFF2-40B4-BE49-F238E27FC236}">
                    <a16:creationId xmlns:a16="http://schemas.microsoft.com/office/drawing/2014/main" id="{D1DBA076-7A98-9D0F-90B3-2BEFE74A1DE9}"/>
                  </a:ext>
                </a:extLst>
              </p:cNvPr>
              <p:cNvSpPr txBox="1"/>
              <p:nvPr/>
            </p:nvSpPr>
            <p:spPr>
              <a:xfrm>
                <a:off x="753156" y="1850435"/>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0.041</a:t>
                </a:r>
                <a:endParaRPr lang="en-US" sz="1000" dirty="0">
                  <a:solidFill>
                    <a:srgbClr val="3F3F3F"/>
                  </a:solidFill>
                  <a:latin typeface="Century Gothic"/>
                </a:endParaRPr>
              </a:p>
            </p:txBody>
          </p:sp>
          <p:pic>
            <p:nvPicPr>
              <p:cNvPr id="97" name="Picture 16" descr="A map of the united states&#10;&#10;Description automatically generated">
                <a:extLst>
                  <a:ext uri="{FF2B5EF4-FFF2-40B4-BE49-F238E27FC236}">
                    <a16:creationId xmlns:a16="http://schemas.microsoft.com/office/drawing/2014/main" id="{2B30386E-D142-1C13-EA20-9FF40918F4D3}"/>
                  </a:ext>
                </a:extLst>
              </p:cNvPr>
              <p:cNvPicPr>
                <a:picLocks noChangeAspect="1"/>
              </p:cNvPicPr>
              <p:nvPr/>
            </p:nvPicPr>
            <p:blipFill rotWithShape="1">
              <a:blip r:embed="rId6"/>
              <a:srcRect l="51275" t="82500" r="44388" b="12237"/>
              <a:stretch/>
            </p:blipFill>
            <p:spPr>
              <a:xfrm>
                <a:off x="394655" y="1524120"/>
                <a:ext cx="349850" cy="537214"/>
              </a:xfrm>
              <a:prstGeom prst="rect">
                <a:avLst/>
              </a:prstGeom>
            </p:spPr>
          </p:pic>
          <p:pic>
            <p:nvPicPr>
              <p:cNvPr id="101" name="Picture 100" descr="A black triangle with a letter n&#10;&#10;Description automatically generated">
                <a:extLst>
                  <a:ext uri="{FF2B5EF4-FFF2-40B4-BE49-F238E27FC236}">
                    <a16:creationId xmlns:a16="http://schemas.microsoft.com/office/drawing/2014/main" id="{AF1726BA-AB70-F69E-5206-5446824BE1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99" t="84692" r="88790" b="4573"/>
              <a:stretch/>
            </p:blipFill>
            <p:spPr>
              <a:xfrm>
                <a:off x="1643848" y="1697980"/>
                <a:ext cx="307664" cy="402146"/>
              </a:xfrm>
              <a:prstGeom prst="rect">
                <a:avLst/>
              </a:prstGeom>
            </p:spPr>
          </p:pic>
          <p:sp>
            <p:nvSpPr>
              <p:cNvPr id="102" name="TextBox 101">
                <a:extLst>
                  <a:ext uri="{FF2B5EF4-FFF2-40B4-BE49-F238E27FC236}">
                    <a16:creationId xmlns:a16="http://schemas.microsoft.com/office/drawing/2014/main" id="{3C8E7F9E-37DF-91FE-0CEF-0CFC253F5C82}"/>
                  </a:ext>
                </a:extLst>
              </p:cNvPr>
              <p:cNvSpPr txBox="1"/>
              <p:nvPr/>
            </p:nvSpPr>
            <p:spPr>
              <a:xfrm>
                <a:off x="1652772" y="1458510"/>
                <a:ext cx="321407" cy="175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Century Gothic"/>
                  </a:rPr>
                  <a:t>N</a:t>
                </a:r>
                <a:endParaRPr lang="en-US" sz="1100" dirty="0"/>
              </a:p>
            </p:txBody>
          </p:sp>
          <p:sp>
            <p:nvSpPr>
              <p:cNvPr id="117" name="TextBox 116">
                <a:extLst>
                  <a:ext uri="{FF2B5EF4-FFF2-40B4-BE49-F238E27FC236}">
                    <a16:creationId xmlns:a16="http://schemas.microsoft.com/office/drawing/2014/main" id="{2AC33C68-8C80-11B5-6440-54FDF9E0E6E6}"/>
                  </a:ext>
                </a:extLst>
              </p:cNvPr>
              <p:cNvSpPr txBox="1"/>
              <p:nvPr/>
            </p:nvSpPr>
            <p:spPr>
              <a:xfrm>
                <a:off x="690350" y="2148272"/>
                <a:ext cx="15086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3F3F3F"/>
                    </a:solidFill>
                    <a:latin typeface="Century Gothic"/>
                    <a:ea typeface="+mn-lt"/>
                    <a:cs typeface="+mn-lt"/>
                  </a:rPr>
                  <a:t>San Joaquin County</a:t>
                </a:r>
                <a:endParaRPr lang="en-US" sz="1000" dirty="0">
                  <a:latin typeface="Century Gothic"/>
                </a:endParaRPr>
              </a:p>
              <a:p>
                <a:pPr algn="l"/>
                <a:endParaRPr lang="en-US" sz="1000" dirty="0">
                  <a:solidFill>
                    <a:srgbClr val="3F3F3F"/>
                  </a:solidFill>
                  <a:latin typeface="Century Gothic"/>
                  <a:cs typeface="Calibri"/>
                </a:endParaRPr>
              </a:p>
            </p:txBody>
          </p:sp>
          <p:pic>
            <p:nvPicPr>
              <p:cNvPr id="119" name="Picture 46">
                <a:extLst>
                  <a:ext uri="{FF2B5EF4-FFF2-40B4-BE49-F238E27FC236}">
                    <a16:creationId xmlns:a16="http://schemas.microsoft.com/office/drawing/2014/main" id="{C9BB5185-FE86-36B5-90D2-88790E84BB88}"/>
                  </a:ext>
                </a:extLst>
              </p:cNvPr>
              <p:cNvPicPr>
                <a:picLocks noChangeAspect="1"/>
              </p:cNvPicPr>
              <p:nvPr/>
            </p:nvPicPr>
            <p:blipFill>
              <a:blip r:embed="rId8"/>
              <a:stretch>
                <a:fillRect/>
              </a:stretch>
            </p:blipFill>
            <p:spPr>
              <a:xfrm>
                <a:off x="432922" y="2154704"/>
                <a:ext cx="314513" cy="187886"/>
              </a:xfrm>
              <a:prstGeom prst="rect">
                <a:avLst/>
              </a:prstGeom>
            </p:spPr>
          </p:pic>
        </p:grpSp>
        <p:sp>
          <p:nvSpPr>
            <p:cNvPr id="127" name="TextBox 126">
              <a:extLst>
                <a:ext uri="{FF2B5EF4-FFF2-40B4-BE49-F238E27FC236}">
                  <a16:creationId xmlns:a16="http://schemas.microsoft.com/office/drawing/2014/main" id="{8484895E-6983-C714-8A5F-268B7DCDDE05}"/>
                </a:ext>
              </a:extLst>
            </p:cNvPr>
            <p:cNvSpPr txBox="1"/>
            <p:nvPr/>
          </p:nvSpPr>
          <p:spPr>
            <a:xfrm>
              <a:off x="368582" y="1323394"/>
              <a:ext cx="27543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3F3F3F"/>
                  </a:solidFill>
                  <a:latin typeface="Century Gothic"/>
                  <a:cs typeface="Calibri"/>
                </a:rPr>
                <a:t>Aerosol Optical Depth</a:t>
              </a:r>
              <a:endParaRPr lang="en-US" sz="1000" dirty="0">
                <a:solidFill>
                  <a:srgbClr val="3F3F3F"/>
                </a:solidFill>
                <a:latin typeface="Century Gothic"/>
              </a:endParaRPr>
            </a:p>
          </p:txBody>
        </p:sp>
      </p:grpSp>
      <p:sp>
        <p:nvSpPr>
          <p:cNvPr id="6" name="TextBox 5">
            <a:extLst>
              <a:ext uri="{FF2B5EF4-FFF2-40B4-BE49-F238E27FC236}">
                <a16:creationId xmlns:a16="http://schemas.microsoft.com/office/drawing/2014/main" id="{4C0BD6FE-0B7C-FBD8-514E-E8622A443CEC}"/>
              </a:ext>
            </a:extLst>
          </p:cNvPr>
          <p:cNvSpPr txBox="1"/>
          <p:nvPr/>
        </p:nvSpPr>
        <p:spPr>
          <a:xfrm>
            <a:off x="280233" y="247650"/>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AOD (San Joaquin Valley)</a:t>
            </a:r>
            <a:endParaRPr lang="en-US" sz="4000" dirty="0">
              <a:solidFill>
                <a:srgbClr val="88419D"/>
              </a:solidFill>
              <a:latin typeface="Century Gothic"/>
            </a:endParaRPr>
          </a:p>
        </p:txBody>
      </p:sp>
    </p:spTree>
    <p:extLst>
      <p:ext uri="{BB962C8B-B14F-4D97-AF65-F5344CB8AC3E}">
        <p14:creationId xmlns:p14="http://schemas.microsoft.com/office/powerpoint/2010/main" val="1380716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235E261-83BC-5718-737F-810B87AF8F29}"/>
              </a:ext>
            </a:extLst>
          </p:cNvPr>
          <p:cNvSpPr txBox="1"/>
          <p:nvPr/>
        </p:nvSpPr>
        <p:spPr>
          <a:xfrm>
            <a:off x="744858" y="1341815"/>
            <a:ext cx="53486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Median AOD – Zonal Statistics (Mean)</a:t>
            </a:r>
            <a:endParaRPr lang="en-US" dirty="0">
              <a:solidFill>
                <a:schemeClr val="tx1">
                  <a:lumMod val="75000"/>
                  <a:lumOff val="25000"/>
                </a:schemeClr>
              </a:solidFill>
              <a:latin typeface="Century Gothic"/>
            </a:endParaRPr>
          </a:p>
        </p:txBody>
      </p:sp>
      <p:sp>
        <p:nvSpPr>
          <p:cNvPr id="14" name="TextBox 13">
            <a:extLst>
              <a:ext uri="{FF2B5EF4-FFF2-40B4-BE49-F238E27FC236}">
                <a16:creationId xmlns:a16="http://schemas.microsoft.com/office/drawing/2014/main" id="{383F6729-206F-0D0E-9FFD-4366906CA8B1}"/>
              </a:ext>
            </a:extLst>
          </p:cNvPr>
          <p:cNvSpPr txBox="1"/>
          <p:nvPr/>
        </p:nvSpPr>
        <p:spPr>
          <a:xfrm>
            <a:off x="5837291" y="1341815"/>
            <a:ext cx="62211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95th Percentile AOD – Zonal Statistics (Mean)</a:t>
            </a:r>
            <a:endParaRPr lang="en-US" dirty="0">
              <a:solidFill>
                <a:schemeClr val="tx1">
                  <a:lumMod val="75000"/>
                  <a:lumOff val="25000"/>
                </a:schemeClr>
              </a:solidFill>
              <a:latin typeface="Century Gothic"/>
            </a:endParaRPr>
          </a:p>
        </p:txBody>
      </p:sp>
      <p:grpSp>
        <p:nvGrpSpPr>
          <p:cNvPr id="90" name="Group 89">
            <a:extLst>
              <a:ext uri="{FF2B5EF4-FFF2-40B4-BE49-F238E27FC236}">
                <a16:creationId xmlns:a16="http://schemas.microsoft.com/office/drawing/2014/main" id="{8C333651-2CE5-2837-5092-B343D0581719}"/>
              </a:ext>
            </a:extLst>
          </p:cNvPr>
          <p:cNvGrpSpPr/>
          <p:nvPr/>
        </p:nvGrpSpPr>
        <p:grpSpPr>
          <a:xfrm>
            <a:off x="879142" y="1806372"/>
            <a:ext cx="4879706" cy="4634126"/>
            <a:chOff x="963809" y="1776134"/>
            <a:chExt cx="4879706" cy="4634126"/>
          </a:xfrm>
        </p:grpSpPr>
        <p:pic>
          <p:nvPicPr>
            <p:cNvPr id="2" name="Picture 3" descr="A map of the united states&#10;&#10;Description automatically generated">
              <a:extLst>
                <a:ext uri="{FF2B5EF4-FFF2-40B4-BE49-F238E27FC236}">
                  <a16:creationId xmlns:a16="http://schemas.microsoft.com/office/drawing/2014/main" id="{7A6BC362-4422-59E1-58FE-701D84DB12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3809" y="1776134"/>
              <a:ext cx="4879706" cy="4634126"/>
            </a:xfrm>
            <a:prstGeom prst="rect">
              <a:avLst/>
            </a:prstGeom>
            <a:ln>
              <a:solidFill>
                <a:schemeClr val="tx1"/>
              </a:solidFill>
            </a:ln>
          </p:spPr>
        </p:pic>
        <p:grpSp>
          <p:nvGrpSpPr>
            <p:cNvPr id="51" name="Group 50">
              <a:extLst>
                <a:ext uri="{FF2B5EF4-FFF2-40B4-BE49-F238E27FC236}">
                  <a16:creationId xmlns:a16="http://schemas.microsoft.com/office/drawing/2014/main" id="{E87E05A6-713B-5E88-51FD-F776B4162AD8}"/>
                </a:ext>
              </a:extLst>
            </p:cNvPr>
            <p:cNvGrpSpPr/>
            <p:nvPr/>
          </p:nvGrpSpPr>
          <p:grpSpPr>
            <a:xfrm>
              <a:off x="1023606" y="6025943"/>
              <a:ext cx="2301112" cy="365804"/>
              <a:chOff x="3404856" y="5972365"/>
              <a:chExt cx="2301112" cy="365804"/>
            </a:xfrm>
          </p:grpSpPr>
          <p:grpSp>
            <p:nvGrpSpPr>
              <p:cNvPr id="8" name="Group 7">
                <a:extLst>
                  <a:ext uri="{FF2B5EF4-FFF2-40B4-BE49-F238E27FC236}">
                    <a16:creationId xmlns:a16="http://schemas.microsoft.com/office/drawing/2014/main" id="{C4EE51A3-AD76-30B0-67CD-6284BDABD8F5}"/>
                  </a:ext>
                </a:extLst>
              </p:cNvPr>
              <p:cNvGrpSpPr/>
              <p:nvPr/>
            </p:nvGrpSpPr>
            <p:grpSpPr>
              <a:xfrm>
                <a:off x="3404856" y="5972365"/>
                <a:ext cx="2176741" cy="287487"/>
                <a:chOff x="6710156" y="5944929"/>
                <a:chExt cx="2176741" cy="287487"/>
              </a:xfrm>
            </p:grpSpPr>
            <p:pic>
              <p:nvPicPr>
                <p:cNvPr id="12" name="Picture 11" descr="A map of the california state&#10;&#10;Description automatically generated">
                  <a:extLst>
                    <a:ext uri="{FF2B5EF4-FFF2-40B4-BE49-F238E27FC236}">
                      <a16:creationId xmlns:a16="http://schemas.microsoft.com/office/drawing/2014/main" id="{ED386C78-CADD-641D-0238-CD191472AA22}"/>
                    </a:ext>
                  </a:extLst>
                </p:cNvPr>
                <p:cNvPicPr>
                  <a:picLocks noChangeAspect="1"/>
                </p:cNvPicPr>
                <p:nvPr/>
              </p:nvPicPr>
              <p:blipFill rotWithShape="1">
                <a:blip r:embed="rId4"/>
                <a:srcRect l="7675" t="78801" r="61851" b="19983"/>
                <a:stretch/>
              </p:blipFill>
              <p:spPr>
                <a:xfrm>
                  <a:off x="6820534" y="6144240"/>
                  <a:ext cx="1699939" cy="88176"/>
                </a:xfrm>
                <a:prstGeom prst="rect">
                  <a:avLst/>
                </a:prstGeom>
                <a:ln>
                  <a:solidFill>
                    <a:schemeClr val="bg1"/>
                  </a:solidFill>
                </a:ln>
              </p:spPr>
            </p:pic>
            <p:sp>
              <p:nvSpPr>
                <p:cNvPr id="13" name="TextBox 12">
                  <a:extLst>
                    <a:ext uri="{FF2B5EF4-FFF2-40B4-BE49-F238E27FC236}">
                      <a16:creationId xmlns:a16="http://schemas.microsoft.com/office/drawing/2014/main" id="{0E488856-32A6-CBDA-A0D2-0E3360A61EAF}"/>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26" name="TextBox 25">
                  <a:extLst>
                    <a:ext uri="{FF2B5EF4-FFF2-40B4-BE49-F238E27FC236}">
                      <a16:creationId xmlns:a16="http://schemas.microsoft.com/office/drawing/2014/main" id="{635DC307-F708-BC24-5D4B-F65553A43CCC}"/>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35" name="TextBox 34">
                  <a:extLst>
                    <a:ext uri="{FF2B5EF4-FFF2-40B4-BE49-F238E27FC236}">
                      <a16:creationId xmlns:a16="http://schemas.microsoft.com/office/drawing/2014/main" id="{4FD69AA0-CA1F-B80A-D849-1620F3E65E5B}"/>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endParaRPr lang="en-US" sz="800" dirty="0">
                    <a:latin typeface="Century Gothic"/>
                    <a:cs typeface="Calibri"/>
                  </a:endParaRPr>
                </a:p>
              </p:txBody>
            </p:sp>
            <p:sp>
              <p:nvSpPr>
                <p:cNvPr id="44" name="TextBox 43">
                  <a:extLst>
                    <a:ext uri="{FF2B5EF4-FFF2-40B4-BE49-F238E27FC236}">
                      <a16:creationId xmlns:a16="http://schemas.microsoft.com/office/drawing/2014/main" id="{BEB842DB-4ED7-4A1A-516C-E571D15A4A8A}"/>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49" name="TextBox 48">
                  <a:extLst>
                    <a:ext uri="{FF2B5EF4-FFF2-40B4-BE49-F238E27FC236}">
                      <a16:creationId xmlns:a16="http://schemas.microsoft.com/office/drawing/2014/main" id="{7AB84158-8C56-869C-E9E2-E986A2E41C0D}"/>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50" name="TextBox 49">
                  <a:extLst>
                    <a:ext uri="{FF2B5EF4-FFF2-40B4-BE49-F238E27FC236}">
                      <a16:creationId xmlns:a16="http://schemas.microsoft.com/office/drawing/2014/main" id="{37E61435-EE2E-5E12-6657-36CC5951A559}"/>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9" name="TextBox 8">
                <a:extLst>
                  <a:ext uri="{FF2B5EF4-FFF2-40B4-BE49-F238E27FC236}">
                    <a16:creationId xmlns:a16="http://schemas.microsoft.com/office/drawing/2014/main" id="{CE97758A-8F12-CB35-408C-59A8E2DF49F6}"/>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77" name="Group 76">
              <a:extLst>
                <a:ext uri="{FF2B5EF4-FFF2-40B4-BE49-F238E27FC236}">
                  <a16:creationId xmlns:a16="http://schemas.microsoft.com/office/drawing/2014/main" id="{88A9438D-531B-9E20-82A2-61DAD88BDA0E}"/>
                </a:ext>
              </a:extLst>
            </p:cNvPr>
            <p:cNvGrpSpPr/>
            <p:nvPr/>
          </p:nvGrpSpPr>
          <p:grpSpPr>
            <a:xfrm>
              <a:off x="1415282" y="2262778"/>
              <a:ext cx="2959618" cy="3324343"/>
              <a:chOff x="1185473" y="2069254"/>
              <a:chExt cx="2959618" cy="3324343"/>
            </a:xfrm>
          </p:grpSpPr>
          <p:grpSp>
            <p:nvGrpSpPr>
              <p:cNvPr id="66" name="Group 65">
                <a:extLst>
                  <a:ext uri="{FF2B5EF4-FFF2-40B4-BE49-F238E27FC236}">
                    <a16:creationId xmlns:a16="http://schemas.microsoft.com/office/drawing/2014/main" id="{074D1F6E-C489-035A-3909-9BD1ECD6D940}"/>
                  </a:ext>
                </a:extLst>
              </p:cNvPr>
              <p:cNvGrpSpPr/>
              <p:nvPr/>
            </p:nvGrpSpPr>
            <p:grpSpPr>
              <a:xfrm>
                <a:off x="1188344" y="2069254"/>
                <a:ext cx="2956747" cy="3324343"/>
                <a:chOff x="1304583" y="2320692"/>
                <a:chExt cx="2956747" cy="3324343"/>
              </a:xfrm>
            </p:grpSpPr>
            <p:sp>
              <p:nvSpPr>
                <p:cNvPr id="68" name="Oval 67">
                  <a:extLst>
                    <a:ext uri="{FF2B5EF4-FFF2-40B4-BE49-F238E27FC236}">
                      <a16:creationId xmlns:a16="http://schemas.microsoft.com/office/drawing/2014/main" id="{EB4F59D0-A68F-BFB9-59C1-E681F5F00A4B}"/>
                    </a:ext>
                  </a:extLst>
                </p:cNvPr>
                <p:cNvSpPr/>
                <p:nvPr/>
              </p:nvSpPr>
              <p:spPr>
                <a:xfrm flipH="1" flipV="1">
                  <a:off x="1617238" y="280715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B59D4B47-B5CA-66FC-384C-5AB7CA93BD64}"/>
                    </a:ext>
                  </a:extLst>
                </p:cNvPr>
                <p:cNvSpPr/>
                <p:nvPr/>
              </p:nvSpPr>
              <p:spPr>
                <a:xfrm flipH="1" flipV="1">
                  <a:off x="3047094" y="3843018"/>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8E718840-064B-74CD-61C1-CB717BC49C57}"/>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9A8CAA28-13E7-FB0A-8611-1AF231372B4E}"/>
                    </a:ext>
                  </a:extLst>
                </p:cNvPr>
                <p:cNvSpPr/>
                <p:nvPr/>
              </p:nvSpPr>
              <p:spPr>
                <a:xfrm flipH="1" flipV="1">
                  <a:off x="3867151"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5D5C7230-D188-BAAA-AFC8-152394AAFA29}"/>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Stockton</a:t>
                  </a:r>
                  <a:endParaRPr lang="en-US" sz="1000" dirty="0">
                    <a:latin typeface="Century Gothic"/>
                  </a:endParaRPr>
                </a:p>
              </p:txBody>
            </p:sp>
            <p:sp>
              <p:nvSpPr>
                <p:cNvPr id="73" name="TextBox 72">
                  <a:extLst>
                    <a:ext uri="{FF2B5EF4-FFF2-40B4-BE49-F238E27FC236}">
                      <a16:creationId xmlns:a16="http://schemas.microsoft.com/office/drawing/2014/main" id="{E73460A9-FD0B-D1F8-D92A-9426B34AE352}"/>
                    </a:ext>
                  </a:extLst>
                </p:cNvPr>
                <p:cNvSpPr txBox="1"/>
                <p:nvPr/>
              </p:nvSpPr>
              <p:spPr>
                <a:xfrm>
                  <a:off x="1622972" y="2643705"/>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Modesto</a:t>
                  </a:r>
                  <a:endParaRPr lang="en-US" sz="1000" dirty="0">
                    <a:latin typeface="Century Gothic"/>
                  </a:endParaRPr>
                </a:p>
              </p:txBody>
            </p:sp>
            <p:sp>
              <p:nvSpPr>
                <p:cNvPr id="74" name="TextBox 73">
                  <a:extLst>
                    <a:ext uri="{FF2B5EF4-FFF2-40B4-BE49-F238E27FC236}">
                      <a16:creationId xmlns:a16="http://schemas.microsoft.com/office/drawing/2014/main" id="{54F31381-5B37-B9EB-3201-3866FE21F003}"/>
                    </a:ext>
                  </a:extLst>
                </p:cNvPr>
                <p:cNvSpPr txBox="1"/>
                <p:nvPr/>
              </p:nvSpPr>
              <p:spPr>
                <a:xfrm>
                  <a:off x="2482790" y="3865299"/>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Fresno</a:t>
                  </a:r>
                  <a:endParaRPr lang="en-US" dirty="0"/>
                </a:p>
              </p:txBody>
            </p:sp>
            <p:sp>
              <p:nvSpPr>
                <p:cNvPr id="75" name="TextBox 74">
                  <a:extLst>
                    <a:ext uri="{FF2B5EF4-FFF2-40B4-BE49-F238E27FC236}">
                      <a16:creationId xmlns:a16="http://schemas.microsoft.com/office/drawing/2014/main" id="{95FAA194-C606-1E0E-AFF7-515C08087ADC}"/>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Visalia</a:t>
                  </a:r>
                  <a:endParaRPr lang="en-US" dirty="0"/>
                </a:p>
              </p:txBody>
            </p:sp>
            <p:sp>
              <p:nvSpPr>
                <p:cNvPr id="76" name="TextBox 75">
                  <a:extLst>
                    <a:ext uri="{FF2B5EF4-FFF2-40B4-BE49-F238E27FC236}">
                      <a16:creationId xmlns:a16="http://schemas.microsoft.com/office/drawing/2014/main" id="{63109AED-6274-20DD-0CC2-4F099C0AF042}"/>
                    </a:ext>
                  </a:extLst>
                </p:cNvPr>
                <p:cNvSpPr txBox="1"/>
                <p:nvPr/>
              </p:nvSpPr>
              <p:spPr>
                <a:xfrm>
                  <a:off x="3004606" y="5398814"/>
                  <a:ext cx="845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Bakersfield</a:t>
                  </a:r>
                  <a:endParaRPr lang="en-US" dirty="0"/>
                </a:p>
              </p:txBody>
            </p:sp>
          </p:grpSp>
          <p:sp>
            <p:nvSpPr>
              <p:cNvPr id="67" name="Oval 66">
                <a:extLst>
                  <a:ext uri="{FF2B5EF4-FFF2-40B4-BE49-F238E27FC236}">
                    <a16:creationId xmlns:a16="http://schemas.microsoft.com/office/drawing/2014/main" id="{6D15C65F-2757-F768-9CA2-2DC59CB5BF66}"/>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91" name="Group 90">
            <a:extLst>
              <a:ext uri="{FF2B5EF4-FFF2-40B4-BE49-F238E27FC236}">
                <a16:creationId xmlns:a16="http://schemas.microsoft.com/office/drawing/2014/main" id="{A28AF681-0615-F18A-8D48-66717CDC72D6}"/>
              </a:ext>
            </a:extLst>
          </p:cNvPr>
          <p:cNvGrpSpPr/>
          <p:nvPr/>
        </p:nvGrpSpPr>
        <p:grpSpPr>
          <a:xfrm>
            <a:off x="6475848" y="1805727"/>
            <a:ext cx="4882764" cy="4635792"/>
            <a:chOff x="6469800" y="1775489"/>
            <a:chExt cx="4882764" cy="4635792"/>
          </a:xfrm>
        </p:grpSpPr>
        <p:pic>
          <p:nvPicPr>
            <p:cNvPr id="4" name="Picture 6" descr="A map of the united states&#10;&#10;Description automatically generated">
              <a:extLst>
                <a:ext uri="{FF2B5EF4-FFF2-40B4-BE49-F238E27FC236}">
                  <a16:creationId xmlns:a16="http://schemas.microsoft.com/office/drawing/2014/main" id="{ED574A9B-15AB-98F4-66B8-73B2BD2319C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69800" y="1775489"/>
              <a:ext cx="4882764" cy="4635792"/>
            </a:xfrm>
            <a:prstGeom prst="rect">
              <a:avLst/>
            </a:prstGeom>
            <a:ln>
              <a:solidFill>
                <a:schemeClr val="tx1"/>
              </a:solidFill>
            </a:ln>
          </p:spPr>
        </p:pic>
        <p:grpSp>
          <p:nvGrpSpPr>
            <p:cNvPr id="64" name="Group 63">
              <a:extLst>
                <a:ext uri="{FF2B5EF4-FFF2-40B4-BE49-F238E27FC236}">
                  <a16:creationId xmlns:a16="http://schemas.microsoft.com/office/drawing/2014/main" id="{3431BC34-4C36-D41D-FF84-76556C2AC3C4}"/>
                </a:ext>
              </a:extLst>
            </p:cNvPr>
            <p:cNvGrpSpPr/>
            <p:nvPr/>
          </p:nvGrpSpPr>
          <p:grpSpPr>
            <a:xfrm>
              <a:off x="6548106" y="6025943"/>
              <a:ext cx="2301112" cy="365804"/>
              <a:chOff x="3404856" y="5972365"/>
              <a:chExt cx="2301112" cy="365804"/>
            </a:xfrm>
          </p:grpSpPr>
          <p:grpSp>
            <p:nvGrpSpPr>
              <p:cNvPr id="53" name="Group 52">
                <a:extLst>
                  <a:ext uri="{FF2B5EF4-FFF2-40B4-BE49-F238E27FC236}">
                    <a16:creationId xmlns:a16="http://schemas.microsoft.com/office/drawing/2014/main" id="{99BDC94D-4EA3-B18D-D6BB-19D0DE19E88B}"/>
                  </a:ext>
                </a:extLst>
              </p:cNvPr>
              <p:cNvGrpSpPr/>
              <p:nvPr/>
            </p:nvGrpSpPr>
            <p:grpSpPr>
              <a:xfrm>
                <a:off x="3404856" y="5972365"/>
                <a:ext cx="2176741" cy="287487"/>
                <a:chOff x="6710156" y="5944929"/>
                <a:chExt cx="2176741" cy="287487"/>
              </a:xfrm>
            </p:grpSpPr>
            <p:pic>
              <p:nvPicPr>
                <p:cNvPr id="55" name="Picture 54" descr="A map of the california state&#10;&#10;Description automatically generated">
                  <a:extLst>
                    <a:ext uri="{FF2B5EF4-FFF2-40B4-BE49-F238E27FC236}">
                      <a16:creationId xmlns:a16="http://schemas.microsoft.com/office/drawing/2014/main" id="{8446001A-7CFA-E77D-860F-4E195B70C0B1}"/>
                    </a:ext>
                  </a:extLst>
                </p:cNvPr>
                <p:cNvPicPr>
                  <a:picLocks noChangeAspect="1"/>
                </p:cNvPicPr>
                <p:nvPr/>
              </p:nvPicPr>
              <p:blipFill rotWithShape="1">
                <a:blip r:embed="rId4"/>
                <a:srcRect l="7675" t="78801" r="61851" b="19983"/>
                <a:stretch/>
              </p:blipFill>
              <p:spPr>
                <a:xfrm>
                  <a:off x="6820534" y="6144240"/>
                  <a:ext cx="1699939" cy="88176"/>
                </a:xfrm>
                <a:prstGeom prst="rect">
                  <a:avLst/>
                </a:prstGeom>
                <a:ln>
                  <a:solidFill>
                    <a:schemeClr val="bg1"/>
                  </a:solidFill>
                </a:ln>
              </p:spPr>
            </p:pic>
            <p:sp>
              <p:nvSpPr>
                <p:cNvPr id="58" name="TextBox 57">
                  <a:extLst>
                    <a:ext uri="{FF2B5EF4-FFF2-40B4-BE49-F238E27FC236}">
                      <a16:creationId xmlns:a16="http://schemas.microsoft.com/office/drawing/2014/main" id="{AE2B408E-9078-C508-86BB-F7BF73830FC1}"/>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59" name="TextBox 58">
                  <a:extLst>
                    <a:ext uri="{FF2B5EF4-FFF2-40B4-BE49-F238E27FC236}">
                      <a16:creationId xmlns:a16="http://schemas.microsoft.com/office/drawing/2014/main" id="{C058B7FF-1B55-4AE0-4142-2A20FB2DDB4B}"/>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60" name="TextBox 59">
                  <a:extLst>
                    <a:ext uri="{FF2B5EF4-FFF2-40B4-BE49-F238E27FC236}">
                      <a16:creationId xmlns:a16="http://schemas.microsoft.com/office/drawing/2014/main" id="{938FCF61-DCE8-D169-4160-918AD1800E0E}"/>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latin typeface="Century Gothic"/>
                      <a:cs typeface="Calibri"/>
                    </a:rPr>
                    <a:t>25</a:t>
                  </a:r>
                  <a:endParaRPr lang="en-US" sz="800" dirty="0">
                    <a:solidFill>
                      <a:schemeClr val="tx1">
                        <a:lumMod val="75000"/>
                        <a:lumOff val="25000"/>
                      </a:schemeClr>
                    </a:solidFill>
                    <a:latin typeface="Century Gothic"/>
                    <a:cs typeface="Calibri"/>
                  </a:endParaRPr>
                </a:p>
              </p:txBody>
            </p:sp>
            <p:sp>
              <p:nvSpPr>
                <p:cNvPr id="61" name="TextBox 60">
                  <a:extLst>
                    <a:ext uri="{FF2B5EF4-FFF2-40B4-BE49-F238E27FC236}">
                      <a16:creationId xmlns:a16="http://schemas.microsoft.com/office/drawing/2014/main" id="{A2D1DD82-291A-CEAD-D54F-6A3FD33AA39A}"/>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62" name="TextBox 61">
                  <a:extLst>
                    <a:ext uri="{FF2B5EF4-FFF2-40B4-BE49-F238E27FC236}">
                      <a16:creationId xmlns:a16="http://schemas.microsoft.com/office/drawing/2014/main" id="{ABA79938-26DC-BDB1-53B5-D5081391E809}"/>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63" name="TextBox 62">
                  <a:extLst>
                    <a:ext uri="{FF2B5EF4-FFF2-40B4-BE49-F238E27FC236}">
                      <a16:creationId xmlns:a16="http://schemas.microsoft.com/office/drawing/2014/main" id="{D3493366-9E2F-FF15-D37D-3D840B625413}"/>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54" name="TextBox 53">
                <a:extLst>
                  <a:ext uri="{FF2B5EF4-FFF2-40B4-BE49-F238E27FC236}">
                    <a16:creationId xmlns:a16="http://schemas.microsoft.com/office/drawing/2014/main" id="{55EE29C7-1243-0B64-6E58-B1D3A814A2A9}"/>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78" name="Group 77">
              <a:extLst>
                <a:ext uri="{FF2B5EF4-FFF2-40B4-BE49-F238E27FC236}">
                  <a16:creationId xmlns:a16="http://schemas.microsoft.com/office/drawing/2014/main" id="{CF21D90D-71AB-5299-393B-FD5EC131D22C}"/>
                </a:ext>
              </a:extLst>
            </p:cNvPr>
            <p:cNvGrpSpPr/>
            <p:nvPr/>
          </p:nvGrpSpPr>
          <p:grpSpPr>
            <a:xfrm>
              <a:off x="6876281" y="2262777"/>
              <a:ext cx="2959618" cy="3324343"/>
              <a:chOff x="1185473" y="2069254"/>
              <a:chExt cx="2959618" cy="3324343"/>
            </a:xfrm>
          </p:grpSpPr>
          <p:grpSp>
            <p:nvGrpSpPr>
              <p:cNvPr id="79" name="Group 78">
                <a:extLst>
                  <a:ext uri="{FF2B5EF4-FFF2-40B4-BE49-F238E27FC236}">
                    <a16:creationId xmlns:a16="http://schemas.microsoft.com/office/drawing/2014/main" id="{228A71BF-3D0B-4C42-4F5A-EE8C03109319}"/>
                  </a:ext>
                </a:extLst>
              </p:cNvPr>
              <p:cNvGrpSpPr/>
              <p:nvPr/>
            </p:nvGrpSpPr>
            <p:grpSpPr>
              <a:xfrm>
                <a:off x="1188344" y="2069254"/>
                <a:ext cx="2956747" cy="3324343"/>
                <a:chOff x="1304583" y="2320692"/>
                <a:chExt cx="2956747" cy="3324343"/>
              </a:xfrm>
            </p:grpSpPr>
            <p:sp>
              <p:nvSpPr>
                <p:cNvPr id="81" name="Oval 80">
                  <a:extLst>
                    <a:ext uri="{FF2B5EF4-FFF2-40B4-BE49-F238E27FC236}">
                      <a16:creationId xmlns:a16="http://schemas.microsoft.com/office/drawing/2014/main" id="{4C2ACA61-6013-F8AC-D1A6-70F6FCB36AB7}"/>
                    </a:ext>
                  </a:extLst>
                </p:cNvPr>
                <p:cNvSpPr/>
                <p:nvPr/>
              </p:nvSpPr>
              <p:spPr>
                <a:xfrm flipH="1" flipV="1">
                  <a:off x="1617238" y="280715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1848C895-4219-8409-80DA-573A83D3CAAA}"/>
                    </a:ext>
                  </a:extLst>
                </p:cNvPr>
                <p:cNvSpPr/>
                <p:nvPr/>
              </p:nvSpPr>
              <p:spPr>
                <a:xfrm flipH="1" flipV="1">
                  <a:off x="3047094" y="3843018"/>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88576EA3-F8E4-D317-1032-1EFF0B1DC199}"/>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BC3ACF28-734E-837E-67BA-55D98148C276}"/>
                    </a:ext>
                  </a:extLst>
                </p:cNvPr>
                <p:cNvSpPr/>
                <p:nvPr/>
              </p:nvSpPr>
              <p:spPr>
                <a:xfrm flipH="1" flipV="1">
                  <a:off x="3867151"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4CA14D3A-8056-267F-E53B-16F6284AF340}"/>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Stockton</a:t>
                  </a:r>
                  <a:endParaRPr lang="en-US" sz="1000" dirty="0">
                    <a:latin typeface="Century Gothic"/>
                  </a:endParaRPr>
                </a:p>
              </p:txBody>
            </p:sp>
            <p:sp>
              <p:nvSpPr>
                <p:cNvPr id="86" name="TextBox 85">
                  <a:extLst>
                    <a:ext uri="{FF2B5EF4-FFF2-40B4-BE49-F238E27FC236}">
                      <a16:creationId xmlns:a16="http://schemas.microsoft.com/office/drawing/2014/main" id="{0AFFA6F5-F1D1-32D9-BB19-7DB0E5ABF9ED}"/>
                    </a:ext>
                  </a:extLst>
                </p:cNvPr>
                <p:cNvSpPr txBox="1"/>
                <p:nvPr/>
              </p:nvSpPr>
              <p:spPr>
                <a:xfrm>
                  <a:off x="1622972" y="2643705"/>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Modesto</a:t>
                  </a:r>
                  <a:endParaRPr lang="en-US" sz="1000" dirty="0">
                    <a:latin typeface="Century Gothic"/>
                  </a:endParaRPr>
                </a:p>
              </p:txBody>
            </p:sp>
            <p:sp>
              <p:nvSpPr>
                <p:cNvPr id="87" name="TextBox 86">
                  <a:extLst>
                    <a:ext uri="{FF2B5EF4-FFF2-40B4-BE49-F238E27FC236}">
                      <a16:creationId xmlns:a16="http://schemas.microsoft.com/office/drawing/2014/main" id="{A807F1C5-9585-CCC2-96EE-8EC4393F7DB4}"/>
                    </a:ext>
                  </a:extLst>
                </p:cNvPr>
                <p:cNvSpPr txBox="1"/>
                <p:nvPr/>
              </p:nvSpPr>
              <p:spPr>
                <a:xfrm>
                  <a:off x="2482790" y="3865299"/>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Fresno</a:t>
                  </a:r>
                  <a:endParaRPr lang="en-US" dirty="0"/>
                </a:p>
              </p:txBody>
            </p:sp>
            <p:sp>
              <p:nvSpPr>
                <p:cNvPr id="88" name="TextBox 87">
                  <a:extLst>
                    <a:ext uri="{FF2B5EF4-FFF2-40B4-BE49-F238E27FC236}">
                      <a16:creationId xmlns:a16="http://schemas.microsoft.com/office/drawing/2014/main" id="{EFCAA98D-EB21-8D83-CCF2-AAA7DC825C8E}"/>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Visalia</a:t>
                  </a:r>
                  <a:endParaRPr lang="en-US" dirty="0"/>
                </a:p>
              </p:txBody>
            </p:sp>
            <p:sp>
              <p:nvSpPr>
                <p:cNvPr id="89" name="TextBox 88">
                  <a:extLst>
                    <a:ext uri="{FF2B5EF4-FFF2-40B4-BE49-F238E27FC236}">
                      <a16:creationId xmlns:a16="http://schemas.microsoft.com/office/drawing/2014/main" id="{8A9578AC-C12B-8BCC-24CD-DE73B0B87301}"/>
                    </a:ext>
                  </a:extLst>
                </p:cNvPr>
                <p:cNvSpPr txBox="1"/>
                <p:nvPr/>
              </p:nvSpPr>
              <p:spPr>
                <a:xfrm>
                  <a:off x="3004606" y="5398814"/>
                  <a:ext cx="845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Bakersfield</a:t>
                  </a:r>
                  <a:endParaRPr lang="en-US" dirty="0"/>
                </a:p>
              </p:txBody>
            </p:sp>
          </p:grpSp>
          <p:sp>
            <p:nvSpPr>
              <p:cNvPr id="80" name="Oval 79">
                <a:extLst>
                  <a:ext uri="{FF2B5EF4-FFF2-40B4-BE49-F238E27FC236}">
                    <a16:creationId xmlns:a16="http://schemas.microsoft.com/office/drawing/2014/main" id="{746D903C-862C-5A8D-F519-37424D1E6AF2}"/>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92" name="Group 91">
            <a:extLst>
              <a:ext uri="{FF2B5EF4-FFF2-40B4-BE49-F238E27FC236}">
                <a16:creationId xmlns:a16="http://schemas.microsoft.com/office/drawing/2014/main" id="{7765BAD8-F725-7D78-0B51-A43F672D158B}"/>
              </a:ext>
            </a:extLst>
          </p:cNvPr>
          <p:cNvGrpSpPr/>
          <p:nvPr/>
        </p:nvGrpSpPr>
        <p:grpSpPr>
          <a:xfrm>
            <a:off x="3994738" y="1898076"/>
            <a:ext cx="2754333" cy="1228347"/>
            <a:chOff x="3849595" y="1795266"/>
            <a:chExt cx="2754333" cy="1228347"/>
          </a:xfrm>
        </p:grpSpPr>
        <p:grpSp>
          <p:nvGrpSpPr>
            <p:cNvPr id="27" name="Group 26">
              <a:extLst>
                <a:ext uri="{FF2B5EF4-FFF2-40B4-BE49-F238E27FC236}">
                  <a16:creationId xmlns:a16="http://schemas.microsoft.com/office/drawing/2014/main" id="{88747C3C-08FC-676A-612C-D775A3C626FA}"/>
                </a:ext>
              </a:extLst>
            </p:cNvPr>
            <p:cNvGrpSpPr/>
            <p:nvPr/>
          </p:nvGrpSpPr>
          <p:grpSpPr>
            <a:xfrm>
              <a:off x="3849595" y="1795266"/>
              <a:ext cx="2754333" cy="1228347"/>
              <a:chOff x="8205695" y="1566666"/>
              <a:chExt cx="2754333" cy="1228347"/>
            </a:xfrm>
          </p:grpSpPr>
          <p:grpSp>
            <p:nvGrpSpPr>
              <p:cNvPr id="28" name="Group 27">
                <a:extLst>
                  <a:ext uri="{FF2B5EF4-FFF2-40B4-BE49-F238E27FC236}">
                    <a16:creationId xmlns:a16="http://schemas.microsoft.com/office/drawing/2014/main" id="{02E090C7-7643-C442-910C-681ADD0ECA42}"/>
                  </a:ext>
                </a:extLst>
              </p:cNvPr>
              <p:cNvGrpSpPr/>
              <p:nvPr/>
            </p:nvGrpSpPr>
            <p:grpSpPr>
              <a:xfrm>
                <a:off x="8205695" y="1566666"/>
                <a:ext cx="2754333" cy="1228347"/>
                <a:chOff x="9512887" y="1807962"/>
                <a:chExt cx="2754333" cy="888756"/>
              </a:xfrm>
            </p:grpSpPr>
            <p:sp>
              <p:nvSpPr>
                <p:cNvPr id="47" name="TextBox 46">
                  <a:extLst>
                    <a:ext uri="{FF2B5EF4-FFF2-40B4-BE49-F238E27FC236}">
                      <a16:creationId xmlns:a16="http://schemas.microsoft.com/office/drawing/2014/main" id="{3D146FF8-98C3-8D0D-A25B-C8D56B943A06}"/>
                    </a:ext>
                  </a:extLst>
                </p:cNvPr>
                <p:cNvSpPr txBox="1"/>
                <p:nvPr/>
              </p:nvSpPr>
              <p:spPr>
                <a:xfrm>
                  <a:off x="9513364" y="1807962"/>
                  <a:ext cx="1556583" cy="88488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48" name="TextBox 47">
                  <a:extLst>
                    <a:ext uri="{FF2B5EF4-FFF2-40B4-BE49-F238E27FC236}">
                      <a16:creationId xmlns:a16="http://schemas.microsoft.com/office/drawing/2014/main" id="{BA0A9253-E6E4-A5D5-27B4-0F6577E16431}"/>
                    </a:ext>
                  </a:extLst>
                </p:cNvPr>
                <p:cNvSpPr txBox="1"/>
                <p:nvPr/>
              </p:nvSpPr>
              <p:spPr>
                <a:xfrm>
                  <a:off x="9856168" y="2518568"/>
                  <a:ext cx="1029729"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3F3F3F"/>
                      </a:solidFill>
                      <a:latin typeface="Century Gothic"/>
                      <a:cs typeface="Calibri"/>
                    </a:rPr>
                    <a:t>Low</a:t>
                  </a:r>
                  <a:endParaRPr lang="en-US" dirty="0"/>
                </a:p>
              </p:txBody>
            </p:sp>
            <p:sp>
              <p:nvSpPr>
                <p:cNvPr id="56" name="TextBox 55">
                  <a:extLst>
                    <a:ext uri="{FF2B5EF4-FFF2-40B4-BE49-F238E27FC236}">
                      <a16:creationId xmlns:a16="http://schemas.microsoft.com/office/drawing/2014/main" id="{E4010227-3B27-DE85-8C2A-4B75FC55AAAC}"/>
                    </a:ext>
                  </a:extLst>
                </p:cNvPr>
                <p:cNvSpPr txBox="1"/>
                <p:nvPr/>
              </p:nvSpPr>
              <p:spPr>
                <a:xfrm>
                  <a:off x="9877331" y="1964768"/>
                  <a:ext cx="1008163"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High</a:t>
                  </a:r>
                </a:p>
              </p:txBody>
            </p:sp>
            <p:sp>
              <p:nvSpPr>
                <p:cNvPr id="57" name="TextBox 56">
                  <a:extLst>
                    <a:ext uri="{FF2B5EF4-FFF2-40B4-BE49-F238E27FC236}">
                      <a16:creationId xmlns:a16="http://schemas.microsoft.com/office/drawing/2014/main" id="{42E24882-1693-3C31-809D-8DC7C76D46C4}"/>
                    </a:ext>
                  </a:extLst>
                </p:cNvPr>
                <p:cNvSpPr txBox="1"/>
                <p:nvPr/>
              </p:nvSpPr>
              <p:spPr>
                <a:xfrm>
                  <a:off x="9512887" y="1808982"/>
                  <a:ext cx="2754333"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3F3F3F"/>
                      </a:solidFill>
                      <a:latin typeface="Century Gothic"/>
                      <a:cs typeface="Calibri"/>
                    </a:rPr>
                    <a:t>Aerosol Optical Depth</a:t>
                  </a:r>
                  <a:endParaRPr lang="en-US" sz="1000" dirty="0">
                    <a:solidFill>
                      <a:srgbClr val="3F3F3F"/>
                    </a:solidFill>
                    <a:latin typeface="Century Gothic"/>
                  </a:endParaRPr>
                </a:p>
              </p:txBody>
            </p:sp>
          </p:grpSp>
          <p:grpSp>
            <p:nvGrpSpPr>
              <p:cNvPr id="29" name="Group 28">
                <a:extLst>
                  <a:ext uri="{FF2B5EF4-FFF2-40B4-BE49-F238E27FC236}">
                    <a16:creationId xmlns:a16="http://schemas.microsoft.com/office/drawing/2014/main" id="{81BCC305-AE40-E79F-1AB9-F17A370D0E57}"/>
                  </a:ext>
                </a:extLst>
              </p:cNvPr>
              <p:cNvGrpSpPr/>
              <p:nvPr/>
            </p:nvGrpSpPr>
            <p:grpSpPr>
              <a:xfrm>
                <a:off x="9181688" y="1781295"/>
                <a:ext cx="557366" cy="865383"/>
                <a:chOff x="11014772" y="2032439"/>
                <a:chExt cx="557366" cy="865383"/>
              </a:xfrm>
            </p:grpSpPr>
            <p:pic>
              <p:nvPicPr>
                <p:cNvPr id="45" name="Picture 44" descr="A black triangle with a letter n&#10;&#10;Description automatically generated">
                  <a:extLst>
                    <a:ext uri="{FF2B5EF4-FFF2-40B4-BE49-F238E27FC236}">
                      <a16:creationId xmlns:a16="http://schemas.microsoft.com/office/drawing/2014/main" id="{E03C10C2-8DF2-FD85-68BC-57908F84C8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99" t="84692" r="88790" b="4573"/>
                <a:stretch/>
              </p:blipFill>
              <p:spPr>
                <a:xfrm>
                  <a:off x="11014772" y="2300028"/>
                  <a:ext cx="442449" cy="597794"/>
                </a:xfrm>
                <a:prstGeom prst="rect">
                  <a:avLst/>
                </a:prstGeom>
              </p:spPr>
            </p:pic>
            <p:sp>
              <p:nvSpPr>
                <p:cNvPr id="46" name="TextBox 45">
                  <a:extLst>
                    <a:ext uri="{FF2B5EF4-FFF2-40B4-BE49-F238E27FC236}">
                      <a16:creationId xmlns:a16="http://schemas.microsoft.com/office/drawing/2014/main" id="{3D9CB69B-7E15-AD26-1387-2EC983774BE2}"/>
                    </a:ext>
                  </a:extLst>
                </p:cNvPr>
                <p:cNvSpPr txBox="1"/>
                <p:nvPr/>
              </p:nvSpPr>
              <p:spPr>
                <a:xfrm>
                  <a:off x="11109925" y="2032439"/>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grpSp>
        </p:grpSp>
        <p:pic>
          <p:nvPicPr>
            <p:cNvPr id="15" name="Picture 8" descr="A pink and purple rectangles&#10;&#10;Description automatically generated">
              <a:extLst>
                <a:ext uri="{FF2B5EF4-FFF2-40B4-BE49-F238E27FC236}">
                  <a16:creationId xmlns:a16="http://schemas.microsoft.com/office/drawing/2014/main" id="{F62CD415-A550-96F7-DB77-FA006DDEB560}"/>
                </a:ext>
              </a:extLst>
            </p:cNvPr>
            <p:cNvPicPr>
              <a:picLocks noChangeAspect="1"/>
            </p:cNvPicPr>
            <p:nvPr/>
          </p:nvPicPr>
          <p:blipFill>
            <a:blip r:embed="rId7"/>
            <a:stretch>
              <a:fillRect/>
            </a:stretch>
          </p:blipFill>
          <p:spPr>
            <a:xfrm rot="10800000">
              <a:off x="3933825" y="2009775"/>
              <a:ext cx="342900" cy="1000125"/>
            </a:xfrm>
            <a:prstGeom prst="rect">
              <a:avLst/>
            </a:prstGeom>
          </p:spPr>
        </p:pic>
      </p:grpSp>
      <p:grpSp>
        <p:nvGrpSpPr>
          <p:cNvPr id="93" name="Group 92">
            <a:extLst>
              <a:ext uri="{FF2B5EF4-FFF2-40B4-BE49-F238E27FC236}">
                <a16:creationId xmlns:a16="http://schemas.microsoft.com/office/drawing/2014/main" id="{2CD3FC63-E42A-B111-AD2C-C20FCA909265}"/>
              </a:ext>
            </a:extLst>
          </p:cNvPr>
          <p:cNvGrpSpPr/>
          <p:nvPr/>
        </p:nvGrpSpPr>
        <p:grpSpPr>
          <a:xfrm>
            <a:off x="9683658" y="1896468"/>
            <a:ext cx="2754333" cy="1228347"/>
            <a:chOff x="9683658" y="1896468"/>
            <a:chExt cx="2754333" cy="1228347"/>
          </a:xfrm>
        </p:grpSpPr>
        <p:grpSp>
          <p:nvGrpSpPr>
            <p:cNvPr id="5" name="Group 4">
              <a:extLst>
                <a:ext uri="{FF2B5EF4-FFF2-40B4-BE49-F238E27FC236}">
                  <a16:creationId xmlns:a16="http://schemas.microsoft.com/office/drawing/2014/main" id="{A277F7D8-307B-CEF1-946D-EFA0B4E0BAED}"/>
                </a:ext>
              </a:extLst>
            </p:cNvPr>
            <p:cNvGrpSpPr/>
            <p:nvPr/>
          </p:nvGrpSpPr>
          <p:grpSpPr>
            <a:xfrm>
              <a:off x="9683658" y="1896468"/>
              <a:ext cx="2754333" cy="1228347"/>
              <a:chOff x="8205695" y="1566666"/>
              <a:chExt cx="2754333" cy="1228347"/>
            </a:xfrm>
          </p:grpSpPr>
          <p:grpSp>
            <p:nvGrpSpPr>
              <p:cNvPr id="6" name="Group 5">
                <a:extLst>
                  <a:ext uri="{FF2B5EF4-FFF2-40B4-BE49-F238E27FC236}">
                    <a16:creationId xmlns:a16="http://schemas.microsoft.com/office/drawing/2014/main" id="{BB17CC2A-BF7E-3E68-0E8D-071C125CD33B}"/>
                  </a:ext>
                </a:extLst>
              </p:cNvPr>
              <p:cNvGrpSpPr/>
              <p:nvPr/>
            </p:nvGrpSpPr>
            <p:grpSpPr>
              <a:xfrm>
                <a:off x="8205695" y="1566666"/>
                <a:ext cx="2754333" cy="1228347"/>
                <a:chOff x="9512887" y="1807962"/>
                <a:chExt cx="2754333" cy="888756"/>
              </a:xfrm>
            </p:grpSpPr>
            <p:sp>
              <p:nvSpPr>
                <p:cNvPr id="30" name="TextBox 29">
                  <a:extLst>
                    <a:ext uri="{FF2B5EF4-FFF2-40B4-BE49-F238E27FC236}">
                      <a16:creationId xmlns:a16="http://schemas.microsoft.com/office/drawing/2014/main" id="{0C896E56-CCB2-3C14-25DD-15C08FF88EC9}"/>
                    </a:ext>
                  </a:extLst>
                </p:cNvPr>
                <p:cNvSpPr txBox="1"/>
                <p:nvPr/>
              </p:nvSpPr>
              <p:spPr>
                <a:xfrm>
                  <a:off x="9513364" y="1807962"/>
                  <a:ext cx="1556583" cy="88488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31" name="TextBox 30">
                  <a:extLst>
                    <a:ext uri="{FF2B5EF4-FFF2-40B4-BE49-F238E27FC236}">
                      <a16:creationId xmlns:a16="http://schemas.microsoft.com/office/drawing/2014/main" id="{3B7FC52E-1ADF-9026-F6E2-A836F776166F}"/>
                    </a:ext>
                  </a:extLst>
                </p:cNvPr>
                <p:cNvSpPr txBox="1"/>
                <p:nvPr/>
              </p:nvSpPr>
              <p:spPr>
                <a:xfrm>
                  <a:off x="9856168" y="2518568"/>
                  <a:ext cx="1029729"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Low</a:t>
                  </a:r>
                </a:p>
              </p:txBody>
            </p:sp>
            <p:sp>
              <p:nvSpPr>
                <p:cNvPr id="32" name="TextBox 31">
                  <a:extLst>
                    <a:ext uri="{FF2B5EF4-FFF2-40B4-BE49-F238E27FC236}">
                      <a16:creationId xmlns:a16="http://schemas.microsoft.com/office/drawing/2014/main" id="{5DC7B373-9395-16B1-0C92-EC0FEDF6C935}"/>
                    </a:ext>
                  </a:extLst>
                </p:cNvPr>
                <p:cNvSpPr txBox="1"/>
                <p:nvPr/>
              </p:nvSpPr>
              <p:spPr>
                <a:xfrm>
                  <a:off x="9877331" y="1964768"/>
                  <a:ext cx="1008163"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High</a:t>
                  </a:r>
                </a:p>
              </p:txBody>
            </p:sp>
            <p:sp>
              <p:nvSpPr>
                <p:cNvPr id="33" name="TextBox 32">
                  <a:extLst>
                    <a:ext uri="{FF2B5EF4-FFF2-40B4-BE49-F238E27FC236}">
                      <a16:creationId xmlns:a16="http://schemas.microsoft.com/office/drawing/2014/main" id="{2901E5EA-B217-4398-C5A1-E5A3D3D65101}"/>
                    </a:ext>
                  </a:extLst>
                </p:cNvPr>
                <p:cNvSpPr txBox="1"/>
                <p:nvPr/>
              </p:nvSpPr>
              <p:spPr>
                <a:xfrm>
                  <a:off x="9512887" y="1808982"/>
                  <a:ext cx="2754333"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3F3F3F"/>
                      </a:solidFill>
                      <a:latin typeface="Century Gothic"/>
                      <a:cs typeface="Calibri"/>
                    </a:rPr>
                    <a:t>Aerosol Optical Depth</a:t>
                  </a:r>
                  <a:endParaRPr lang="en-US" sz="1000" dirty="0">
                    <a:solidFill>
                      <a:srgbClr val="3F3F3F"/>
                    </a:solidFill>
                    <a:latin typeface="Century Gothic"/>
                  </a:endParaRPr>
                </a:p>
              </p:txBody>
            </p:sp>
          </p:grpSp>
          <p:grpSp>
            <p:nvGrpSpPr>
              <p:cNvPr id="11" name="Group 10">
                <a:extLst>
                  <a:ext uri="{FF2B5EF4-FFF2-40B4-BE49-F238E27FC236}">
                    <a16:creationId xmlns:a16="http://schemas.microsoft.com/office/drawing/2014/main" id="{71D8E269-A15B-7885-DCB0-7F5AE95FA46E}"/>
                  </a:ext>
                </a:extLst>
              </p:cNvPr>
              <p:cNvGrpSpPr/>
              <p:nvPr/>
            </p:nvGrpSpPr>
            <p:grpSpPr>
              <a:xfrm>
                <a:off x="9181688" y="1781295"/>
                <a:ext cx="557366" cy="865383"/>
                <a:chOff x="11014772" y="2032439"/>
                <a:chExt cx="557366" cy="865383"/>
              </a:xfrm>
            </p:grpSpPr>
            <p:pic>
              <p:nvPicPr>
                <p:cNvPr id="24" name="Picture 23" descr="A black triangle with a letter n&#10;&#10;Description automatically generated">
                  <a:extLst>
                    <a:ext uri="{FF2B5EF4-FFF2-40B4-BE49-F238E27FC236}">
                      <a16:creationId xmlns:a16="http://schemas.microsoft.com/office/drawing/2014/main" id="{7C027233-5E62-07A8-0193-1BBF972A43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99" t="84692" r="88790" b="4573"/>
                <a:stretch/>
              </p:blipFill>
              <p:spPr>
                <a:xfrm>
                  <a:off x="11014772" y="2300028"/>
                  <a:ext cx="442449" cy="597794"/>
                </a:xfrm>
                <a:prstGeom prst="rect">
                  <a:avLst/>
                </a:prstGeom>
              </p:spPr>
            </p:pic>
            <p:sp>
              <p:nvSpPr>
                <p:cNvPr id="25" name="TextBox 24">
                  <a:extLst>
                    <a:ext uri="{FF2B5EF4-FFF2-40B4-BE49-F238E27FC236}">
                      <a16:creationId xmlns:a16="http://schemas.microsoft.com/office/drawing/2014/main" id="{201CE7E0-75F3-04A5-5CFB-DBCE841BDA77}"/>
                    </a:ext>
                  </a:extLst>
                </p:cNvPr>
                <p:cNvSpPr txBox="1"/>
                <p:nvPr/>
              </p:nvSpPr>
              <p:spPr>
                <a:xfrm>
                  <a:off x="11109925" y="2032439"/>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grpSp>
        </p:grpSp>
        <p:pic>
          <p:nvPicPr>
            <p:cNvPr id="34" name="Picture 8" descr="A pink and purple rectangles&#10;&#10;Description automatically generated">
              <a:extLst>
                <a:ext uri="{FF2B5EF4-FFF2-40B4-BE49-F238E27FC236}">
                  <a16:creationId xmlns:a16="http://schemas.microsoft.com/office/drawing/2014/main" id="{1D8E46A8-8A01-C7E5-42D2-F4F0E3CBBD06}"/>
                </a:ext>
              </a:extLst>
            </p:cNvPr>
            <p:cNvPicPr>
              <a:picLocks noChangeAspect="1"/>
            </p:cNvPicPr>
            <p:nvPr/>
          </p:nvPicPr>
          <p:blipFill>
            <a:blip r:embed="rId7"/>
            <a:stretch>
              <a:fillRect/>
            </a:stretch>
          </p:blipFill>
          <p:spPr>
            <a:xfrm rot="10800000">
              <a:off x="9732169" y="2110977"/>
              <a:ext cx="342900" cy="1000125"/>
            </a:xfrm>
            <a:prstGeom prst="rect">
              <a:avLst/>
            </a:prstGeom>
          </p:spPr>
        </p:pic>
      </p:grpSp>
      <p:sp>
        <p:nvSpPr>
          <p:cNvPr id="16" name="TextBox 15">
            <a:extLst>
              <a:ext uri="{FF2B5EF4-FFF2-40B4-BE49-F238E27FC236}">
                <a16:creationId xmlns:a16="http://schemas.microsoft.com/office/drawing/2014/main" id="{89A2E74C-E45A-1AA1-7ED3-044177DA685E}"/>
              </a:ext>
            </a:extLst>
          </p:cNvPr>
          <p:cNvSpPr txBox="1"/>
          <p:nvPr/>
        </p:nvSpPr>
        <p:spPr>
          <a:xfrm>
            <a:off x="10010002" y="2465614"/>
            <a:ext cx="73193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Medium</a:t>
            </a:r>
          </a:p>
        </p:txBody>
      </p:sp>
      <p:sp>
        <p:nvSpPr>
          <p:cNvPr id="17" name="TextBox 16">
            <a:extLst>
              <a:ext uri="{FF2B5EF4-FFF2-40B4-BE49-F238E27FC236}">
                <a16:creationId xmlns:a16="http://schemas.microsoft.com/office/drawing/2014/main" id="{A54AABC9-30FB-595C-72EF-7881D971C6ED}"/>
              </a:ext>
            </a:extLst>
          </p:cNvPr>
          <p:cNvSpPr txBox="1"/>
          <p:nvPr/>
        </p:nvSpPr>
        <p:spPr>
          <a:xfrm>
            <a:off x="4361677" y="2513238"/>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Medium</a:t>
            </a:r>
            <a:endParaRPr lang="en-US" dirty="0"/>
          </a:p>
        </p:txBody>
      </p:sp>
      <p:sp>
        <p:nvSpPr>
          <p:cNvPr id="7" name="TextBox 6">
            <a:extLst>
              <a:ext uri="{FF2B5EF4-FFF2-40B4-BE49-F238E27FC236}">
                <a16:creationId xmlns:a16="http://schemas.microsoft.com/office/drawing/2014/main" id="{5D1B2796-2173-0F32-5534-E3E755B7BA13}"/>
              </a:ext>
            </a:extLst>
          </p:cNvPr>
          <p:cNvSpPr txBox="1"/>
          <p:nvPr/>
        </p:nvSpPr>
        <p:spPr>
          <a:xfrm>
            <a:off x="280231" y="247650"/>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AOD (San Joaquin Valley)</a:t>
            </a:r>
            <a:endParaRPr lang="en-US" sz="4000" dirty="0">
              <a:solidFill>
                <a:srgbClr val="88419D"/>
              </a:solidFill>
              <a:latin typeface="Century Gothic"/>
            </a:endParaRPr>
          </a:p>
        </p:txBody>
      </p:sp>
    </p:spTree>
    <p:extLst>
      <p:ext uri="{BB962C8B-B14F-4D97-AF65-F5344CB8AC3E}">
        <p14:creationId xmlns:p14="http://schemas.microsoft.com/office/powerpoint/2010/main" val="2100049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68201" y="209550"/>
            <a:ext cx="118395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latin typeface="Times"/>
                <a:cs typeface="Times"/>
              </a:rPr>
              <a:t> </a:t>
            </a:r>
            <a:r>
              <a:rPr lang="en-US" sz="3600" b="1" dirty="0">
                <a:solidFill>
                  <a:srgbClr val="88419D"/>
                </a:solidFill>
                <a:latin typeface="Century Gothic"/>
              </a:rPr>
              <a:t>Results – AOD Zonal Statistics (San Joaquin County)</a:t>
            </a:r>
            <a:endParaRPr lang="en-US" sz="3600" dirty="0">
              <a:solidFill>
                <a:srgbClr val="88419D"/>
              </a:solidFill>
              <a:latin typeface="Century Gothic"/>
            </a:endParaRPr>
          </a:p>
        </p:txBody>
      </p:sp>
      <p:sp>
        <p:nvSpPr>
          <p:cNvPr id="4" name="TextBox 3">
            <a:extLst>
              <a:ext uri="{FF2B5EF4-FFF2-40B4-BE49-F238E27FC236}">
                <a16:creationId xmlns:a16="http://schemas.microsoft.com/office/drawing/2014/main" id="{9F84B0CB-1A38-433D-203B-B7638C987D68}"/>
              </a:ext>
            </a:extLst>
          </p:cNvPr>
          <p:cNvSpPr txBox="1"/>
          <p:nvPr/>
        </p:nvSpPr>
        <p:spPr>
          <a:xfrm>
            <a:off x="780211" y="1249975"/>
            <a:ext cx="52129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Median AOD – Zonal Statistics (Mean)</a:t>
            </a:r>
            <a:endParaRPr lang="en-US" dirty="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672F875E-20DB-8F40-0925-7152935B9D84}"/>
              </a:ext>
            </a:extLst>
          </p:cNvPr>
          <p:cNvSpPr txBox="1"/>
          <p:nvPr/>
        </p:nvSpPr>
        <p:spPr>
          <a:xfrm>
            <a:off x="5999623" y="1249975"/>
            <a:ext cx="60005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95th Percentile AOD – Zonal Statistics (Mean)</a:t>
            </a:r>
            <a:endParaRPr lang="en-US" dirty="0">
              <a:solidFill>
                <a:schemeClr val="tx1">
                  <a:lumMod val="75000"/>
                  <a:lumOff val="25000"/>
                </a:schemeClr>
              </a:solidFill>
              <a:latin typeface="Century Gothic"/>
            </a:endParaRPr>
          </a:p>
        </p:txBody>
      </p:sp>
      <p:grpSp>
        <p:nvGrpSpPr>
          <p:cNvPr id="49" name="Group 48">
            <a:extLst>
              <a:ext uri="{FF2B5EF4-FFF2-40B4-BE49-F238E27FC236}">
                <a16:creationId xmlns:a16="http://schemas.microsoft.com/office/drawing/2014/main" id="{D7278AAC-C5CD-BBE1-23B6-8E786C0BC594}"/>
              </a:ext>
            </a:extLst>
          </p:cNvPr>
          <p:cNvGrpSpPr/>
          <p:nvPr/>
        </p:nvGrpSpPr>
        <p:grpSpPr>
          <a:xfrm>
            <a:off x="6374699" y="1624047"/>
            <a:ext cx="4869375" cy="4922482"/>
            <a:chOff x="6374699" y="1624047"/>
            <a:chExt cx="4869375" cy="4922482"/>
          </a:xfrm>
        </p:grpSpPr>
        <p:pic>
          <p:nvPicPr>
            <p:cNvPr id="5" name="Picture 5" descr="A map of the state of california&#10;&#10;Description automatically generated">
              <a:extLst>
                <a:ext uri="{FF2B5EF4-FFF2-40B4-BE49-F238E27FC236}">
                  <a16:creationId xmlns:a16="http://schemas.microsoft.com/office/drawing/2014/main" id="{59899084-EA75-7968-4F69-6838763DB76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74699" y="1624047"/>
              <a:ext cx="4869375" cy="4872923"/>
            </a:xfrm>
            <a:prstGeom prst="rect">
              <a:avLst/>
            </a:prstGeom>
            <a:ln>
              <a:solidFill>
                <a:schemeClr val="tx1"/>
              </a:solidFill>
            </a:ln>
          </p:spPr>
        </p:pic>
        <p:grpSp>
          <p:nvGrpSpPr>
            <p:cNvPr id="26" name="Group 25">
              <a:extLst>
                <a:ext uri="{FF2B5EF4-FFF2-40B4-BE49-F238E27FC236}">
                  <a16:creationId xmlns:a16="http://schemas.microsoft.com/office/drawing/2014/main" id="{3B96BB26-70C9-D3AF-5834-1B085E0EFFA1}"/>
                </a:ext>
              </a:extLst>
            </p:cNvPr>
            <p:cNvGrpSpPr/>
            <p:nvPr/>
          </p:nvGrpSpPr>
          <p:grpSpPr>
            <a:xfrm>
              <a:off x="6471529" y="6173308"/>
              <a:ext cx="2234813" cy="373221"/>
              <a:chOff x="894735" y="7047367"/>
              <a:chExt cx="2234813" cy="373221"/>
            </a:xfrm>
          </p:grpSpPr>
          <p:pic>
            <p:nvPicPr>
              <p:cNvPr id="18" name="Picture 16">
                <a:extLst>
                  <a:ext uri="{FF2B5EF4-FFF2-40B4-BE49-F238E27FC236}">
                    <a16:creationId xmlns:a16="http://schemas.microsoft.com/office/drawing/2014/main" id="{9E8886D4-74E4-9C9E-747D-66534EAC82C1}"/>
                  </a:ext>
                </a:extLst>
              </p:cNvPr>
              <p:cNvPicPr>
                <a:picLocks noChangeAspect="1"/>
              </p:cNvPicPr>
              <p:nvPr/>
            </p:nvPicPr>
            <p:blipFill>
              <a:blip r:embed="rId4"/>
              <a:stretch>
                <a:fillRect/>
              </a:stretch>
            </p:blipFill>
            <p:spPr>
              <a:xfrm>
                <a:off x="1036339" y="7260105"/>
                <a:ext cx="1602659" cy="73562"/>
              </a:xfrm>
              <a:prstGeom prst="rect">
                <a:avLst/>
              </a:prstGeom>
            </p:spPr>
          </p:pic>
          <p:sp>
            <p:nvSpPr>
              <p:cNvPr id="19" name="TextBox 18">
                <a:extLst>
                  <a:ext uri="{FF2B5EF4-FFF2-40B4-BE49-F238E27FC236}">
                    <a16:creationId xmlns:a16="http://schemas.microsoft.com/office/drawing/2014/main" id="{BE4D6A7B-0A30-247E-9E6D-E5642D4D312F}"/>
                  </a:ext>
                </a:extLst>
              </p:cNvPr>
              <p:cNvSpPr txBox="1"/>
              <p:nvPr/>
            </p:nvSpPr>
            <p:spPr>
              <a:xfrm>
                <a:off x="894735" y="7048887"/>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20" name="TextBox 19">
                <a:extLst>
                  <a:ext uri="{FF2B5EF4-FFF2-40B4-BE49-F238E27FC236}">
                    <a16:creationId xmlns:a16="http://schemas.microsoft.com/office/drawing/2014/main" id="{63B3721E-AF24-25DE-1491-F4F293338F7D}"/>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21" name="TextBox 20">
                <a:extLst>
                  <a:ext uri="{FF2B5EF4-FFF2-40B4-BE49-F238E27FC236}">
                    <a16:creationId xmlns:a16="http://schemas.microsoft.com/office/drawing/2014/main" id="{9EEB1EC2-236F-9BDE-B3B9-A388C1447236}"/>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22" name="TextBox 21">
                <a:extLst>
                  <a:ext uri="{FF2B5EF4-FFF2-40B4-BE49-F238E27FC236}">
                    <a16:creationId xmlns:a16="http://schemas.microsoft.com/office/drawing/2014/main" id="{742858A2-7A66-D2FD-9DCF-3764AF870F6A}"/>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23" name="TextBox 22">
                <a:extLst>
                  <a:ext uri="{FF2B5EF4-FFF2-40B4-BE49-F238E27FC236}">
                    <a16:creationId xmlns:a16="http://schemas.microsoft.com/office/drawing/2014/main" id="{D58A139C-7038-2A9C-9896-77C3FACA3171}"/>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24" name="TextBox 23">
                <a:extLst>
                  <a:ext uri="{FF2B5EF4-FFF2-40B4-BE49-F238E27FC236}">
                    <a16:creationId xmlns:a16="http://schemas.microsoft.com/office/drawing/2014/main" id="{69EDF672-5949-3025-7F64-547C14977615}"/>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25" name="TextBox 24">
                <a:extLst>
                  <a:ext uri="{FF2B5EF4-FFF2-40B4-BE49-F238E27FC236}">
                    <a16:creationId xmlns:a16="http://schemas.microsoft.com/office/drawing/2014/main" id="{0074BABB-B1B2-4440-DF3B-3C4D8CA8429E}"/>
                  </a:ext>
                </a:extLst>
              </p:cNvPr>
              <p:cNvSpPr txBox="1"/>
              <p:nvPr/>
            </p:nvSpPr>
            <p:spPr>
              <a:xfrm>
                <a:off x="2577015" y="7174367"/>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30" name="Group 29">
              <a:extLst>
                <a:ext uri="{FF2B5EF4-FFF2-40B4-BE49-F238E27FC236}">
                  <a16:creationId xmlns:a16="http://schemas.microsoft.com/office/drawing/2014/main" id="{77A1439A-C50B-19C4-9A5A-DF76E5FE2809}"/>
                </a:ext>
              </a:extLst>
            </p:cNvPr>
            <p:cNvGrpSpPr/>
            <p:nvPr/>
          </p:nvGrpSpPr>
          <p:grpSpPr>
            <a:xfrm>
              <a:off x="7798391" y="3587206"/>
              <a:ext cx="2406310" cy="2056949"/>
              <a:chOff x="8270106" y="3593254"/>
              <a:chExt cx="2406310" cy="2056949"/>
            </a:xfrm>
          </p:grpSpPr>
          <p:sp>
            <p:nvSpPr>
              <p:cNvPr id="17" name="TextBox 1">
                <a:extLst>
                  <a:ext uri="{FF2B5EF4-FFF2-40B4-BE49-F238E27FC236}">
                    <a16:creationId xmlns:a16="http://schemas.microsoft.com/office/drawing/2014/main" id="{C86EF67E-47E5-019B-D683-1022DFF26B8A}"/>
                  </a:ext>
                </a:extLst>
              </p:cNvPr>
              <p:cNvSpPr txBox="1"/>
              <p:nvPr/>
            </p:nvSpPr>
            <p:spPr>
              <a:xfrm>
                <a:off x="8270106" y="3593254"/>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27" name="TextBox 2">
                <a:extLst>
                  <a:ext uri="{FF2B5EF4-FFF2-40B4-BE49-F238E27FC236}">
                    <a16:creationId xmlns:a16="http://schemas.microsoft.com/office/drawing/2014/main" id="{08EFDDBB-2A6A-A7D6-0FE6-6AAB126E3455}"/>
                  </a:ext>
                </a:extLst>
              </p:cNvPr>
              <p:cNvSpPr txBox="1"/>
              <p:nvPr/>
            </p:nvSpPr>
            <p:spPr>
              <a:xfrm>
                <a:off x="9912923" y="5403982"/>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28" name="Oval 27">
                <a:extLst>
                  <a:ext uri="{FF2B5EF4-FFF2-40B4-BE49-F238E27FC236}">
                    <a16:creationId xmlns:a16="http://schemas.microsoft.com/office/drawing/2014/main" id="{EBD23845-46E3-2049-6EE1-680A270E4C5B}"/>
                  </a:ext>
                </a:extLst>
              </p:cNvPr>
              <p:cNvSpPr/>
              <p:nvPr/>
            </p:nvSpPr>
            <p:spPr>
              <a:xfrm flipH="1" flipV="1">
                <a:off x="8974494" y="3615770"/>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 name="Oval 28">
                <a:extLst>
                  <a:ext uri="{FF2B5EF4-FFF2-40B4-BE49-F238E27FC236}">
                    <a16:creationId xmlns:a16="http://schemas.microsoft.com/office/drawing/2014/main" id="{9B831D6E-8B1C-411A-F65D-0F7BF4679BC2}"/>
                  </a:ext>
                </a:extLst>
              </p:cNvPr>
              <p:cNvSpPr/>
              <p:nvPr/>
            </p:nvSpPr>
            <p:spPr>
              <a:xfrm flipH="1" flipV="1">
                <a:off x="10607350" y="5369579"/>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grpSp>
        <p:nvGrpSpPr>
          <p:cNvPr id="48" name="Group 47">
            <a:extLst>
              <a:ext uri="{FF2B5EF4-FFF2-40B4-BE49-F238E27FC236}">
                <a16:creationId xmlns:a16="http://schemas.microsoft.com/office/drawing/2014/main" id="{19EC5AF2-8DEE-CD11-5C5A-350F377C1116}"/>
              </a:ext>
            </a:extLst>
          </p:cNvPr>
          <p:cNvGrpSpPr/>
          <p:nvPr/>
        </p:nvGrpSpPr>
        <p:grpSpPr>
          <a:xfrm>
            <a:off x="958291" y="1621663"/>
            <a:ext cx="4884306" cy="4924866"/>
            <a:chOff x="958291" y="1621663"/>
            <a:chExt cx="4884306" cy="4924866"/>
          </a:xfrm>
        </p:grpSpPr>
        <p:pic>
          <p:nvPicPr>
            <p:cNvPr id="2" name="Picture 4" descr="A map of the state of san diego&#10;&#10;Description automatically generated">
              <a:extLst>
                <a:ext uri="{FF2B5EF4-FFF2-40B4-BE49-F238E27FC236}">
                  <a16:creationId xmlns:a16="http://schemas.microsoft.com/office/drawing/2014/main" id="{BA8C6304-0E00-034B-35C0-517775A4CAC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58291" y="1621663"/>
              <a:ext cx="4884306" cy="4887691"/>
            </a:xfrm>
            <a:prstGeom prst="rect">
              <a:avLst/>
            </a:prstGeom>
            <a:ln>
              <a:solidFill>
                <a:schemeClr val="tx1"/>
              </a:solidFill>
            </a:ln>
          </p:spPr>
        </p:pic>
        <p:grpSp>
          <p:nvGrpSpPr>
            <p:cNvPr id="16" name="Group 15">
              <a:extLst>
                <a:ext uri="{FF2B5EF4-FFF2-40B4-BE49-F238E27FC236}">
                  <a16:creationId xmlns:a16="http://schemas.microsoft.com/office/drawing/2014/main" id="{A63461F8-9A4A-CDF5-3DB6-58925AC67A20}"/>
                </a:ext>
              </a:extLst>
            </p:cNvPr>
            <p:cNvGrpSpPr/>
            <p:nvPr/>
          </p:nvGrpSpPr>
          <p:grpSpPr>
            <a:xfrm>
              <a:off x="1077998" y="6173308"/>
              <a:ext cx="2234813" cy="373221"/>
              <a:chOff x="894735" y="7047367"/>
              <a:chExt cx="2234813" cy="373221"/>
            </a:xfrm>
          </p:grpSpPr>
          <p:pic>
            <p:nvPicPr>
              <p:cNvPr id="8" name="Picture 16">
                <a:extLst>
                  <a:ext uri="{FF2B5EF4-FFF2-40B4-BE49-F238E27FC236}">
                    <a16:creationId xmlns:a16="http://schemas.microsoft.com/office/drawing/2014/main" id="{F5F772E2-EA4D-AA28-4638-0D47176D580C}"/>
                  </a:ext>
                </a:extLst>
              </p:cNvPr>
              <p:cNvPicPr>
                <a:picLocks noChangeAspect="1"/>
              </p:cNvPicPr>
              <p:nvPr/>
            </p:nvPicPr>
            <p:blipFill>
              <a:blip r:embed="rId4"/>
              <a:stretch>
                <a:fillRect/>
              </a:stretch>
            </p:blipFill>
            <p:spPr>
              <a:xfrm>
                <a:off x="1036339" y="7260105"/>
                <a:ext cx="1602659" cy="73562"/>
              </a:xfrm>
              <a:prstGeom prst="rect">
                <a:avLst/>
              </a:prstGeom>
            </p:spPr>
          </p:pic>
          <p:sp>
            <p:nvSpPr>
              <p:cNvPr id="9" name="TextBox 8">
                <a:extLst>
                  <a:ext uri="{FF2B5EF4-FFF2-40B4-BE49-F238E27FC236}">
                    <a16:creationId xmlns:a16="http://schemas.microsoft.com/office/drawing/2014/main" id="{33F13F52-3E33-D3D0-89B6-A471F7C47460}"/>
                  </a:ext>
                </a:extLst>
              </p:cNvPr>
              <p:cNvSpPr txBox="1"/>
              <p:nvPr/>
            </p:nvSpPr>
            <p:spPr>
              <a:xfrm>
                <a:off x="894735" y="7059561"/>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10" name="TextBox 9">
                <a:extLst>
                  <a:ext uri="{FF2B5EF4-FFF2-40B4-BE49-F238E27FC236}">
                    <a16:creationId xmlns:a16="http://schemas.microsoft.com/office/drawing/2014/main" id="{CA104371-1A49-8FFB-44F0-F0E80DF45C5F}"/>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11" name="TextBox 10">
                <a:extLst>
                  <a:ext uri="{FF2B5EF4-FFF2-40B4-BE49-F238E27FC236}">
                    <a16:creationId xmlns:a16="http://schemas.microsoft.com/office/drawing/2014/main" id="{5DC9CE0D-9C02-F59A-3D1F-6A3FE24A7BDE}"/>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12" name="TextBox 11">
                <a:extLst>
                  <a:ext uri="{FF2B5EF4-FFF2-40B4-BE49-F238E27FC236}">
                    <a16:creationId xmlns:a16="http://schemas.microsoft.com/office/drawing/2014/main" id="{AAA3288E-1B05-099F-E7AB-9BFDB98CE309}"/>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13" name="TextBox 12">
                <a:extLst>
                  <a:ext uri="{FF2B5EF4-FFF2-40B4-BE49-F238E27FC236}">
                    <a16:creationId xmlns:a16="http://schemas.microsoft.com/office/drawing/2014/main" id="{C05CFB98-019C-7DD6-BA72-2120AAB82629}"/>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14" name="TextBox 13">
                <a:extLst>
                  <a:ext uri="{FF2B5EF4-FFF2-40B4-BE49-F238E27FC236}">
                    <a16:creationId xmlns:a16="http://schemas.microsoft.com/office/drawing/2014/main" id="{B7AAED36-81E3-07FD-4B8A-06538784E0B1}"/>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15" name="TextBox 14">
                <a:extLst>
                  <a:ext uri="{FF2B5EF4-FFF2-40B4-BE49-F238E27FC236}">
                    <a16:creationId xmlns:a16="http://schemas.microsoft.com/office/drawing/2014/main" id="{5CF057F3-BE98-F99B-78F9-4491ABD25157}"/>
                  </a:ext>
                </a:extLst>
              </p:cNvPr>
              <p:cNvSpPr txBox="1"/>
              <p:nvPr/>
            </p:nvSpPr>
            <p:spPr>
              <a:xfrm>
                <a:off x="2577015" y="7174367"/>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47" name="Group 46">
              <a:extLst>
                <a:ext uri="{FF2B5EF4-FFF2-40B4-BE49-F238E27FC236}">
                  <a16:creationId xmlns:a16="http://schemas.microsoft.com/office/drawing/2014/main" id="{A960CEB0-20C4-A867-0493-67D3C7B346FF}"/>
                </a:ext>
              </a:extLst>
            </p:cNvPr>
            <p:cNvGrpSpPr/>
            <p:nvPr/>
          </p:nvGrpSpPr>
          <p:grpSpPr>
            <a:xfrm>
              <a:off x="2391820" y="3587206"/>
              <a:ext cx="2406310" cy="2056949"/>
              <a:chOff x="8270106" y="3593254"/>
              <a:chExt cx="2406310" cy="2056949"/>
            </a:xfrm>
          </p:grpSpPr>
          <p:sp>
            <p:nvSpPr>
              <p:cNvPr id="41" name="TextBox 1">
                <a:extLst>
                  <a:ext uri="{FF2B5EF4-FFF2-40B4-BE49-F238E27FC236}">
                    <a16:creationId xmlns:a16="http://schemas.microsoft.com/office/drawing/2014/main" id="{38226091-B89B-8F94-2C72-22579EE456AF}"/>
                  </a:ext>
                </a:extLst>
              </p:cNvPr>
              <p:cNvSpPr txBox="1"/>
              <p:nvPr/>
            </p:nvSpPr>
            <p:spPr>
              <a:xfrm>
                <a:off x="8270106" y="3593254"/>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42" name="TextBox 2">
                <a:extLst>
                  <a:ext uri="{FF2B5EF4-FFF2-40B4-BE49-F238E27FC236}">
                    <a16:creationId xmlns:a16="http://schemas.microsoft.com/office/drawing/2014/main" id="{6154FAB6-60EB-0916-5124-535DA73FB6E0}"/>
                  </a:ext>
                </a:extLst>
              </p:cNvPr>
              <p:cNvSpPr txBox="1"/>
              <p:nvPr/>
            </p:nvSpPr>
            <p:spPr>
              <a:xfrm>
                <a:off x="9912923" y="5403982"/>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44" name="Oval 43">
                <a:extLst>
                  <a:ext uri="{FF2B5EF4-FFF2-40B4-BE49-F238E27FC236}">
                    <a16:creationId xmlns:a16="http://schemas.microsoft.com/office/drawing/2014/main" id="{1AF05F70-B77B-5D64-AEC7-DF1DEC80B958}"/>
                  </a:ext>
                </a:extLst>
              </p:cNvPr>
              <p:cNvSpPr/>
              <p:nvPr/>
            </p:nvSpPr>
            <p:spPr>
              <a:xfrm flipH="1" flipV="1">
                <a:off x="8974494" y="3615770"/>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5" name="Oval 44">
                <a:extLst>
                  <a:ext uri="{FF2B5EF4-FFF2-40B4-BE49-F238E27FC236}">
                    <a16:creationId xmlns:a16="http://schemas.microsoft.com/office/drawing/2014/main" id="{1277A38B-630D-C3E6-C39B-6F83720DC6E9}"/>
                  </a:ext>
                </a:extLst>
              </p:cNvPr>
              <p:cNvSpPr/>
              <p:nvPr/>
            </p:nvSpPr>
            <p:spPr>
              <a:xfrm flipH="1" flipV="1">
                <a:off x="10607350" y="5369579"/>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grpSp>
        <p:nvGrpSpPr>
          <p:cNvPr id="60" name="Group 59">
            <a:extLst>
              <a:ext uri="{FF2B5EF4-FFF2-40B4-BE49-F238E27FC236}">
                <a16:creationId xmlns:a16="http://schemas.microsoft.com/office/drawing/2014/main" id="{E828C465-E6A8-B5F9-71AA-F8CD9E4C4128}"/>
              </a:ext>
            </a:extLst>
          </p:cNvPr>
          <p:cNvGrpSpPr/>
          <p:nvPr/>
        </p:nvGrpSpPr>
        <p:grpSpPr>
          <a:xfrm>
            <a:off x="165688" y="1974276"/>
            <a:ext cx="3040083" cy="1295022"/>
            <a:chOff x="3849595" y="1795266"/>
            <a:chExt cx="2754333" cy="1228347"/>
          </a:xfrm>
        </p:grpSpPr>
        <p:grpSp>
          <p:nvGrpSpPr>
            <p:cNvPr id="40" name="Group 39">
              <a:extLst>
                <a:ext uri="{FF2B5EF4-FFF2-40B4-BE49-F238E27FC236}">
                  <a16:creationId xmlns:a16="http://schemas.microsoft.com/office/drawing/2014/main" id="{1B3C6984-774F-0B39-6C44-DA7580B29F57}"/>
                </a:ext>
              </a:extLst>
            </p:cNvPr>
            <p:cNvGrpSpPr/>
            <p:nvPr/>
          </p:nvGrpSpPr>
          <p:grpSpPr>
            <a:xfrm>
              <a:off x="3849595" y="1795266"/>
              <a:ext cx="2754333" cy="1228347"/>
              <a:chOff x="8205695" y="1566666"/>
              <a:chExt cx="2754333" cy="1228347"/>
            </a:xfrm>
          </p:grpSpPr>
          <p:grpSp>
            <p:nvGrpSpPr>
              <p:cNvPr id="51" name="Group 50">
                <a:extLst>
                  <a:ext uri="{FF2B5EF4-FFF2-40B4-BE49-F238E27FC236}">
                    <a16:creationId xmlns:a16="http://schemas.microsoft.com/office/drawing/2014/main" id="{5842ECF1-9689-A85A-745D-DD38198D3D35}"/>
                  </a:ext>
                </a:extLst>
              </p:cNvPr>
              <p:cNvGrpSpPr/>
              <p:nvPr/>
            </p:nvGrpSpPr>
            <p:grpSpPr>
              <a:xfrm>
                <a:off x="8205695" y="1566666"/>
                <a:ext cx="2754333" cy="1228347"/>
                <a:chOff x="9512887" y="1807962"/>
                <a:chExt cx="2754333" cy="888756"/>
              </a:xfrm>
            </p:grpSpPr>
            <p:sp>
              <p:nvSpPr>
                <p:cNvPr id="56" name="TextBox 55">
                  <a:extLst>
                    <a:ext uri="{FF2B5EF4-FFF2-40B4-BE49-F238E27FC236}">
                      <a16:creationId xmlns:a16="http://schemas.microsoft.com/office/drawing/2014/main" id="{F36B2C92-92B3-580C-996A-158CAFC01E6B}"/>
                    </a:ext>
                  </a:extLst>
                </p:cNvPr>
                <p:cNvSpPr txBox="1"/>
                <p:nvPr/>
              </p:nvSpPr>
              <p:spPr>
                <a:xfrm>
                  <a:off x="9513364" y="1807962"/>
                  <a:ext cx="1556583" cy="88488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57" name="TextBox 56">
                  <a:extLst>
                    <a:ext uri="{FF2B5EF4-FFF2-40B4-BE49-F238E27FC236}">
                      <a16:creationId xmlns:a16="http://schemas.microsoft.com/office/drawing/2014/main" id="{0419E3E8-3D3B-4FF3-8102-B2DEB2089E35}"/>
                    </a:ext>
                  </a:extLst>
                </p:cNvPr>
                <p:cNvSpPr txBox="1"/>
                <p:nvPr/>
              </p:nvSpPr>
              <p:spPr>
                <a:xfrm>
                  <a:off x="9856168" y="2518568"/>
                  <a:ext cx="1029729"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3F3F3F"/>
                      </a:solidFill>
                      <a:latin typeface="Century Gothic"/>
                      <a:cs typeface="Calibri"/>
                    </a:rPr>
                    <a:t>Low</a:t>
                  </a:r>
                  <a:endParaRPr lang="en-US" dirty="0"/>
                </a:p>
              </p:txBody>
            </p:sp>
            <p:sp>
              <p:nvSpPr>
                <p:cNvPr id="58" name="TextBox 57">
                  <a:extLst>
                    <a:ext uri="{FF2B5EF4-FFF2-40B4-BE49-F238E27FC236}">
                      <a16:creationId xmlns:a16="http://schemas.microsoft.com/office/drawing/2014/main" id="{0ABD99A7-BB7A-2448-06CA-21B9B24F3FF8}"/>
                    </a:ext>
                  </a:extLst>
                </p:cNvPr>
                <p:cNvSpPr txBox="1"/>
                <p:nvPr/>
              </p:nvSpPr>
              <p:spPr>
                <a:xfrm>
                  <a:off x="9877331" y="1964768"/>
                  <a:ext cx="1008163"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High</a:t>
                  </a:r>
                </a:p>
              </p:txBody>
            </p:sp>
            <p:sp>
              <p:nvSpPr>
                <p:cNvPr id="59" name="TextBox 58">
                  <a:extLst>
                    <a:ext uri="{FF2B5EF4-FFF2-40B4-BE49-F238E27FC236}">
                      <a16:creationId xmlns:a16="http://schemas.microsoft.com/office/drawing/2014/main" id="{746E176B-4646-FC60-5F67-3542B8C1D1D4}"/>
                    </a:ext>
                  </a:extLst>
                </p:cNvPr>
                <p:cNvSpPr txBox="1"/>
                <p:nvPr/>
              </p:nvSpPr>
              <p:spPr>
                <a:xfrm>
                  <a:off x="9512887" y="1808982"/>
                  <a:ext cx="2754333"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3F3F3F"/>
                      </a:solidFill>
                      <a:latin typeface="Century Gothic"/>
                      <a:cs typeface="Calibri"/>
                    </a:rPr>
                    <a:t>Aerosol Optical Depth</a:t>
                  </a:r>
                  <a:endParaRPr lang="en-US" sz="1000" dirty="0">
                    <a:solidFill>
                      <a:srgbClr val="3F3F3F"/>
                    </a:solidFill>
                    <a:latin typeface="Century Gothic"/>
                  </a:endParaRPr>
                </a:p>
              </p:txBody>
            </p:sp>
          </p:grpSp>
          <p:grpSp>
            <p:nvGrpSpPr>
              <p:cNvPr id="52" name="Group 51">
                <a:extLst>
                  <a:ext uri="{FF2B5EF4-FFF2-40B4-BE49-F238E27FC236}">
                    <a16:creationId xmlns:a16="http://schemas.microsoft.com/office/drawing/2014/main" id="{806735C7-D788-E13E-15A3-768941B809AA}"/>
                  </a:ext>
                </a:extLst>
              </p:cNvPr>
              <p:cNvGrpSpPr/>
              <p:nvPr/>
            </p:nvGrpSpPr>
            <p:grpSpPr>
              <a:xfrm>
                <a:off x="9181688" y="1781295"/>
                <a:ext cx="557366" cy="865383"/>
                <a:chOff x="11014772" y="2032439"/>
                <a:chExt cx="557366" cy="865383"/>
              </a:xfrm>
            </p:grpSpPr>
            <p:pic>
              <p:nvPicPr>
                <p:cNvPr id="54" name="Picture 53" descr="A black triangle with a letter n&#10;&#10;Description automatically generated">
                  <a:extLst>
                    <a:ext uri="{FF2B5EF4-FFF2-40B4-BE49-F238E27FC236}">
                      <a16:creationId xmlns:a16="http://schemas.microsoft.com/office/drawing/2014/main" id="{54DAA1D6-F0F9-7307-4C07-704693AAB0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99" t="84692" r="88790" b="4573"/>
                <a:stretch/>
              </p:blipFill>
              <p:spPr>
                <a:xfrm>
                  <a:off x="11014772" y="2300028"/>
                  <a:ext cx="442449" cy="597794"/>
                </a:xfrm>
                <a:prstGeom prst="rect">
                  <a:avLst/>
                </a:prstGeom>
              </p:spPr>
            </p:pic>
            <p:sp>
              <p:nvSpPr>
                <p:cNvPr id="55" name="TextBox 54">
                  <a:extLst>
                    <a:ext uri="{FF2B5EF4-FFF2-40B4-BE49-F238E27FC236}">
                      <a16:creationId xmlns:a16="http://schemas.microsoft.com/office/drawing/2014/main" id="{346B8CF3-C7C3-517B-149F-01A1269D3745}"/>
                    </a:ext>
                  </a:extLst>
                </p:cNvPr>
                <p:cNvSpPr txBox="1"/>
                <p:nvPr/>
              </p:nvSpPr>
              <p:spPr>
                <a:xfrm>
                  <a:off x="11109925" y="2032439"/>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grpSp>
        </p:grpSp>
        <p:pic>
          <p:nvPicPr>
            <p:cNvPr id="50" name="Picture 8" descr="A pink and purple rectangles&#10;&#10;Description automatically generated">
              <a:extLst>
                <a:ext uri="{FF2B5EF4-FFF2-40B4-BE49-F238E27FC236}">
                  <a16:creationId xmlns:a16="http://schemas.microsoft.com/office/drawing/2014/main" id="{ACB0A16A-E04D-2F7D-3B20-C85EC2593162}"/>
                </a:ext>
              </a:extLst>
            </p:cNvPr>
            <p:cNvPicPr>
              <a:picLocks noChangeAspect="1"/>
            </p:cNvPicPr>
            <p:nvPr/>
          </p:nvPicPr>
          <p:blipFill>
            <a:blip r:embed="rId7"/>
            <a:stretch>
              <a:fillRect/>
            </a:stretch>
          </p:blipFill>
          <p:spPr>
            <a:xfrm rot="10800000">
              <a:off x="3933825" y="2009775"/>
              <a:ext cx="342900" cy="1000125"/>
            </a:xfrm>
            <a:prstGeom prst="rect">
              <a:avLst/>
            </a:prstGeom>
          </p:spPr>
        </p:pic>
      </p:grpSp>
      <p:sp>
        <p:nvSpPr>
          <p:cNvPr id="62" name="TextBox 61">
            <a:extLst>
              <a:ext uri="{FF2B5EF4-FFF2-40B4-BE49-F238E27FC236}">
                <a16:creationId xmlns:a16="http://schemas.microsoft.com/office/drawing/2014/main" id="{97FFF494-0E24-6D9B-F3F1-5C3C1E4722BB}"/>
              </a:ext>
            </a:extLst>
          </p:cNvPr>
          <p:cNvSpPr txBox="1"/>
          <p:nvPr/>
        </p:nvSpPr>
        <p:spPr>
          <a:xfrm>
            <a:off x="532627" y="2637063"/>
            <a:ext cx="111293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Medium</a:t>
            </a:r>
            <a:endParaRPr lang="en-US" dirty="0"/>
          </a:p>
        </p:txBody>
      </p:sp>
      <p:grpSp>
        <p:nvGrpSpPr>
          <p:cNvPr id="86" name="Group 85">
            <a:extLst>
              <a:ext uri="{FF2B5EF4-FFF2-40B4-BE49-F238E27FC236}">
                <a16:creationId xmlns:a16="http://schemas.microsoft.com/office/drawing/2014/main" id="{DF0A9458-67A2-5475-A909-42AF73AB86EA}"/>
              </a:ext>
            </a:extLst>
          </p:cNvPr>
          <p:cNvGrpSpPr/>
          <p:nvPr/>
        </p:nvGrpSpPr>
        <p:grpSpPr>
          <a:xfrm>
            <a:off x="10281238" y="2117151"/>
            <a:ext cx="2849583" cy="1275972"/>
            <a:chOff x="3849595" y="1795266"/>
            <a:chExt cx="2754333" cy="1228347"/>
          </a:xfrm>
        </p:grpSpPr>
        <p:grpSp>
          <p:nvGrpSpPr>
            <p:cNvPr id="64" name="Group 63">
              <a:extLst>
                <a:ext uri="{FF2B5EF4-FFF2-40B4-BE49-F238E27FC236}">
                  <a16:creationId xmlns:a16="http://schemas.microsoft.com/office/drawing/2014/main" id="{2EE812D5-5292-CFCF-BD5F-5F37F3CA0EBD}"/>
                </a:ext>
              </a:extLst>
            </p:cNvPr>
            <p:cNvGrpSpPr/>
            <p:nvPr/>
          </p:nvGrpSpPr>
          <p:grpSpPr>
            <a:xfrm>
              <a:off x="3849595" y="1795266"/>
              <a:ext cx="2754333" cy="1228347"/>
              <a:chOff x="8205695" y="1566666"/>
              <a:chExt cx="2754333" cy="1228347"/>
            </a:xfrm>
          </p:grpSpPr>
          <p:grpSp>
            <p:nvGrpSpPr>
              <p:cNvPr id="78" name="Group 77">
                <a:extLst>
                  <a:ext uri="{FF2B5EF4-FFF2-40B4-BE49-F238E27FC236}">
                    <a16:creationId xmlns:a16="http://schemas.microsoft.com/office/drawing/2014/main" id="{BBD2B531-DB3A-FF2B-1EC3-4B15E7E17ADB}"/>
                  </a:ext>
                </a:extLst>
              </p:cNvPr>
              <p:cNvGrpSpPr/>
              <p:nvPr/>
            </p:nvGrpSpPr>
            <p:grpSpPr>
              <a:xfrm>
                <a:off x="8205695" y="1566666"/>
                <a:ext cx="2754333" cy="1228347"/>
                <a:chOff x="9512887" y="1807962"/>
                <a:chExt cx="2754333" cy="888756"/>
              </a:xfrm>
            </p:grpSpPr>
            <p:sp>
              <p:nvSpPr>
                <p:cNvPr id="82" name="TextBox 81">
                  <a:extLst>
                    <a:ext uri="{FF2B5EF4-FFF2-40B4-BE49-F238E27FC236}">
                      <a16:creationId xmlns:a16="http://schemas.microsoft.com/office/drawing/2014/main" id="{A1C46E99-41B3-74F1-7E50-8F6FD8041582}"/>
                    </a:ext>
                  </a:extLst>
                </p:cNvPr>
                <p:cNvSpPr txBox="1"/>
                <p:nvPr/>
              </p:nvSpPr>
              <p:spPr>
                <a:xfrm>
                  <a:off x="9513364" y="1807962"/>
                  <a:ext cx="1556583" cy="88488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83" name="TextBox 82">
                  <a:extLst>
                    <a:ext uri="{FF2B5EF4-FFF2-40B4-BE49-F238E27FC236}">
                      <a16:creationId xmlns:a16="http://schemas.microsoft.com/office/drawing/2014/main" id="{5F269129-447E-A170-FD31-85DBEC0CEA5D}"/>
                    </a:ext>
                  </a:extLst>
                </p:cNvPr>
                <p:cNvSpPr txBox="1"/>
                <p:nvPr/>
              </p:nvSpPr>
              <p:spPr>
                <a:xfrm>
                  <a:off x="9856168" y="2518568"/>
                  <a:ext cx="1029729"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3F3F3F"/>
                      </a:solidFill>
                      <a:latin typeface="Century Gothic"/>
                      <a:cs typeface="Calibri"/>
                    </a:rPr>
                    <a:t>Low</a:t>
                  </a:r>
                  <a:endParaRPr lang="en-US" dirty="0"/>
                </a:p>
              </p:txBody>
            </p:sp>
            <p:sp>
              <p:nvSpPr>
                <p:cNvPr id="84" name="TextBox 83">
                  <a:extLst>
                    <a:ext uri="{FF2B5EF4-FFF2-40B4-BE49-F238E27FC236}">
                      <a16:creationId xmlns:a16="http://schemas.microsoft.com/office/drawing/2014/main" id="{10411B7F-2AB8-D690-B2A7-50C94D0DE3FF}"/>
                    </a:ext>
                  </a:extLst>
                </p:cNvPr>
                <p:cNvSpPr txBox="1"/>
                <p:nvPr/>
              </p:nvSpPr>
              <p:spPr>
                <a:xfrm>
                  <a:off x="9877331" y="1964768"/>
                  <a:ext cx="1008163"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High</a:t>
                  </a:r>
                </a:p>
              </p:txBody>
            </p:sp>
            <p:sp>
              <p:nvSpPr>
                <p:cNvPr id="85" name="TextBox 84">
                  <a:extLst>
                    <a:ext uri="{FF2B5EF4-FFF2-40B4-BE49-F238E27FC236}">
                      <a16:creationId xmlns:a16="http://schemas.microsoft.com/office/drawing/2014/main" id="{05D74679-65CA-8441-E676-DF5D6D214F97}"/>
                    </a:ext>
                  </a:extLst>
                </p:cNvPr>
                <p:cNvSpPr txBox="1"/>
                <p:nvPr/>
              </p:nvSpPr>
              <p:spPr>
                <a:xfrm>
                  <a:off x="9512887" y="1808982"/>
                  <a:ext cx="2754333"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3F3F3F"/>
                      </a:solidFill>
                      <a:latin typeface="Century Gothic"/>
                      <a:cs typeface="Calibri"/>
                    </a:rPr>
                    <a:t>Aerosol Optical Depth</a:t>
                  </a:r>
                  <a:endParaRPr lang="en-US" sz="1000" dirty="0">
                    <a:solidFill>
                      <a:srgbClr val="3F3F3F"/>
                    </a:solidFill>
                    <a:latin typeface="Century Gothic"/>
                  </a:endParaRPr>
                </a:p>
              </p:txBody>
            </p:sp>
          </p:grpSp>
          <p:grpSp>
            <p:nvGrpSpPr>
              <p:cNvPr id="79" name="Group 78">
                <a:extLst>
                  <a:ext uri="{FF2B5EF4-FFF2-40B4-BE49-F238E27FC236}">
                    <a16:creationId xmlns:a16="http://schemas.microsoft.com/office/drawing/2014/main" id="{CD00E4F8-3C7E-861A-B417-F7AA69F10943}"/>
                  </a:ext>
                </a:extLst>
              </p:cNvPr>
              <p:cNvGrpSpPr/>
              <p:nvPr/>
            </p:nvGrpSpPr>
            <p:grpSpPr>
              <a:xfrm>
                <a:off x="9181688" y="1781295"/>
                <a:ext cx="557366" cy="865383"/>
                <a:chOff x="11014772" y="2032439"/>
                <a:chExt cx="557366" cy="865383"/>
              </a:xfrm>
            </p:grpSpPr>
            <p:pic>
              <p:nvPicPr>
                <p:cNvPr id="80" name="Picture 79" descr="A black triangle with a letter n&#10;&#10;Description automatically generated">
                  <a:extLst>
                    <a:ext uri="{FF2B5EF4-FFF2-40B4-BE49-F238E27FC236}">
                      <a16:creationId xmlns:a16="http://schemas.microsoft.com/office/drawing/2014/main" id="{305D624C-B0AA-568D-BFDD-B413E2E7145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99" t="84692" r="88790" b="4573"/>
                <a:stretch/>
              </p:blipFill>
              <p:spPr>
                <a:xfrm>
                  <a:off x="11014772" y="2300028"/>
                  <a:ext cx="442449" cy="597794"/>
                </a:xfrm>
                <a:prstGeom prst="rect">
                  <a:avLst/>
                </a:prstGeom>
              </p:spPr>
            </p:pic>
            <p:sp>
              <p:nvSpPr>
                <p:cNvPr id="81" name="TextBox 80">
                  <a:extLst>
                    <a:ext uri="{FF2B5EF4-FFF2-40B4-BE49-F238E27FC236}">
                      <a16:creationId xmlns:a16="http://schemas.microsoft.com/office/drawing/2014/main" id="{AFC9AA10-2791-1DAD-B5B6-5D9C361EFEE3}"/>
                    </a:ext>
                  </a:extLst>
                </p:cNvPr>
                <p:cNvSpPr txBox="1"/>
                <p:nvPr/>
              </p:nvSpPr>
              <p:spPr>
                <a:xfrm>
                  <a:off x="11109925" y="2032439"/>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grpSp>
        </p:grpSp>
        <p:pic>
          <p:nvPicPr>
            <p:cNvPr id="65" name="Picture 8" descr="A pink and purple rectangles&#10;&#10;Description automatically generated">
              <a:extLst>
                <a:ext uri="{FF2B5EF4-FFF2-40B4-BE49-F238E27FC236}">
                  <a16:creationId xmlns:a16="http://schemas.microsoft.com/office/drawing/2014/main" id="{2A1C0E18-D625-41A5-91D5-2E203B7EF3A9}"/>
                </a:ext>
              </a:extLst>
            </p:cNvPr>
            <p:cNvPicPr>
              <a:picLocks noChangeAspect="1"/>
            </p:cNvPicPr>
            <p:nvPr/>
          </p:nvPicPr>
          <p:blipFill>
            <a:blip r:embed="rId7"/>
            <a:stretch>
              <a:fillRect/>
            </a:stretch>
          </p:blipFill>
          <p:spPr>
            <a:xfrm rot="10800000">
              <a:off x="3933825" y="2009775"/>
              <a:ext cx="342900" cy="1000125"/>
            </a:xfrm>
            <a:prstGeom prst="rect">
              <a:avLst/>
            </a:prstGeom>
          </p:spPr>
        </p:pic>
      </p:grpSp>
      <p:sp>
        <p:nvSpPr>
          <p:cNvPr id="88" name="TextBox 87">
            <a:extLst>
              <a:ext uri="{FF2B5EF4-FFF2-40B4-BE49-F238E27FC236}">
                <a16:creationId xmlns:a16="http://schemas.microsoft.com/office/drawing/2014/main" id="{83396F2F-E5C4-B0CB-5B8C-4D8E4DB2D4CD}"/>
              </a:ext>
            </a:extLst>
          </p:cNvPr>
          <p:cNvSpPr txBox="1"/>
          <p:nvPr/>
        </p:nvSpPr>
        <p:spPr>
          <a:xfrm>
            <a:off x="10657702" y="2760888"/>
            <a:ext cx="1046263" cy="2557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Medium</a:t>
            </a:r>
            <a:endParaRPr lang="en-US" dirty="0"/>
          </a:p>
        </p:txBody>
      </p:sp>
    </p:spTree>
    <p:extLst>
      <p:ext uri="{BB962C8B-B14F-4D97-AF65-F5344CB8AC3E}">
        <p14:creationId xmlns:p14="http://schemas.microsoft.com/office/powerpoint/2010/main" val="546757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80225" y="223586"/>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t>
            </a:r>
            <a:r>
              <a:rPr lang="en-US" sz="4000" b="1" dirty="0">
                <a:solidFill>
                  <a:srgbClr val="88419D"/>
                </a:solidFill>
                <a:latin typeface="Century Gothic"/>
                <a:cs typeface="Calibri"/>
              </a:rPr>
              <a:t>NO</a:t>
            </a:r>
            <a:r>
              <a:rPr lang="en-US" sz="4000" b="1" baseline="-25000" dirty="0">
                <a:solidFill>
                  <a:srgbClr val="88419D"/>
                </a:solidFill>
                <a:latin typeface="Century Gothic"/>
                <a:cs typeface="Calibri"/>
              </a:rPr>
              <a:t>2</a:t>
            </a:r>
            <a:r>
              <a:rPr lang="en-US" sz="4000" b="1" dirty="0">
                <a:solidFill>
                  <a:srgbClr val="88419D"/>
                </a:solidFill>
                <a:latin typeface="Century Gothic"/>
              </a:rPr>
              <a:t> (San Joaquin Valley)</a:t>
            </a:r>
            <a:endParaRPr lang="en-US" sz="4000" dirty="0">
              <a:solidFill>
                <a:srgbClr val="88419D"/>
              </a:solidFill>
              <a:latin typeface="Century Gothic"/>
            </a:endParaRPr>
          </a:p>
        </p:txBody>
      </p:sp>
      <p:sp>
        <p:nvSpPr>
          <p:cNvPr id="6" name="TextBox 5">
            <a:extLst>
              <a:ext uri="{FF2B5EF4-FFF2-40B4-BE49-F238E27FC236}">
                <a16:creationId xmlns:a16="http://schemas.microsoft.com/office/drawing/2014/main" id="{F2DD26A1-BDDB-8ED1-4AA7-6269B46287A4}"/>
              </a:ext>
            </a:extLst>
          </p:cNvPr>
          <p:cNvSpPr txBox="1"/>
          <p:nvPr/>
        </p:nvSpPr>
        <p:spPr>
          <a:xfrm>
            <a:off x="2020107" y="119865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Median NO</a:t>
            </a:r>
            <a:r>
              <a:rPr lang="en-US" baseline="-25000" dirty="0">
                <a:solidFill>
                  <a:schemeClr val="tx1">
                    <a:lumMod val="75000"/>
                    <a:lumOff val="25000"/>
                  </a:schemeClr>
                </a:solidFill>
                <a:latin typeface="Century Gothic"/>
                <a:cs typeface="Calibri"/>
              </a:rPr>
              <a:t>2</a:t>
            </a:r>
            <a:endParaRPr lang="en-US" dirty="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D12D9B81-0715-E327-736B-CB27C848F427}"/>
              </a:ext>
            </a:extLst>
          </p:cNvPr>
          <p:cNvSpPr txBox="1"/>
          <p:nvPr/>
        </p:nvSpPr>
        <p:spPr>
          <a:xfrm>
            <a:off x="6882136" y="1198656"/>
            <a:ext cx="46086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Median NO</a:t>
            </a:r>
            <a:r>
              <a:rPr lang="en-US" baseline="-25000" dirty="0">
                <a:solidFill>
                  <a:schemeClr val="tx1">
                    <a:lumMod val="75000"/>
                    <a:lumOff val="25000"/>
                  </a:schemeClr>
                </a:solidFill>
                <a:latin typeface="Century Gothic"/>
                <a:cs typeface="Calibri"/>
              </a:rPr>
              <a:t>2</a:t>
            </a:r>
            <a:r>
              <a:rPr lang="en-US" dirty="0">
                <a:solidFill>
                  <a:schemeClr val="tx1">
                    <a:lumMod val="75000"/>
                    <a:lumOff val="25000"/>
                  </a:schemeClr>
                </a:solidFill>
                <a:latin typeface="Century Gothic"/>
                <a:cs typeface="Calibri"/>
              </a:rPr>
              <a:t> + Major Roads</a:t>
            </a:r>
            <a:endParaRPr lang="en-US" dirty="0">
              <a:solidFill>
                <a:schemeClr val="tx1">
                  <a:lumMod val="75000"/>
                  <a:lumOff val="25000"/>
                </a:schemeClr>
              </a:solidFill>
              <a:latin typeface="Century Gothic"/>
            </a:endParaRPr>
          </a:p>
        </p:txBody>
      </p:sp>
      <p:grpSp>
        <p:nvGrpSpPr>
          <p:cNvPr id="149" name="Group 148">
            <a:extLst>
              <a:ext uri="{FF2B5EF4-FFF2-40B4-BE49-F238E27FC236}">
                <a16:creationId xmlns:a16="http://schemas.microsoft.com/office/drawing/2014/main" id="{F9A95B4E-ACF7-B4E8-D68F-F40331A60AC2}"/>
              </a:ext>
            </a:extLst>
          </p:cNvPr>
          <p:cNvGrpSpPr/>
          <p:nvPr/>
        </p:nvGrpSpPr>
        <p:grpSpPr>
          <a:xfrm>
            <a:off x="6743942" y="1631216"/>
            <a:ext cx="4887663" cy="4647761"/>
            <a:chOff x="6798371" y="1564692"/>
            <a:chExt cx="4887663" cy="4647761"/>
          </a:xfrm>
        </p:grpSpPr>
        <p:pic>
          <p:nvPicPr>
            <p:cNvPr id="2" name="Picture 3" descr="A map of the california state&#10;&#10;Description automatically generated">
              <a:extLst>
                <a:ext uri="{FF2B5EF4-FFF2-40B4-BE49-F238E27FC236}">
                  <a16:creationId xmlns:a16="http://schemas.microsoft.com/office/drawing/2014/main" id="{3083AF4E-7B08-6D60-4CF5-94AD3DE155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01779" y="1564692"/>
              <a:ext cx="4884255" cy="4639873"/>
            </a:xfrm>
            <a:prstGeom prst="rect">
              <a:avLst/>
            </a:prstGeom>
            <a:ln>
              <a:solidFill>
                <a:schemeClr val="tx1"/>
              </a:solidFill>
            </a:ln>
          </p:spPr>
        </p:pic>
        <p:grpSp>
          <p:nvGrpSpPr>
            <p:cNvPr id="65" name="Group 64">
              <a:extLst>
                <a:ext uri="{FF2B5EF4-FFF2-40B4-BE49-F238E27FC236}">
                  <a16:creationId xmlns:a16="http://schemas.microsoft.com/office/drawing/2014/main" id="{7083F6AC-A7CF-BD4A-10E5-39417042F9DE}"/>
                </a:ext>
              </a:extLst>
            </p:cNvPr>
            <p:cNvGrpSpPr/>
            <p:nvPr/>
          </p:nvGrpSpPr>
          <p:grpSpPr>
            <a:xfrm>
              <a:off x="6798371" y="5846649"/>
              <a:ext cx="2301112" cy="365804"/>
              <a:chOff x="3404856" y="5972365"/>
              <a:chExt cx="2301112" cy="365804"/>
            </a:xfrm>
          </p:grpSpPr>
          <p:grpSp>
            <p:nvGrpSpPr>
              <p:cNvPr id="45" name="Group 44">
                <a:extLst>
                  <a:ext uri="{FF2B5EF4-FFF2-40B4-BE49-F238E27FC236}">
                    <a16:creationId xmlns:a16="http://schemas.microsoft.com/office/drawing/2014/main" id="{085292AD-7C9C-B4CB-1847-2052202C08B9}"/>
                  </a:ext>
                </a:extLst>
              </p:cNvPr>
              <p:cNvGrpSpPr/>
              <p:nvPr/>
            </p:nvGrpSpPr>
            <p:grpSpPr>
              <a:xfrm>
                <a:off x="3404856" y="5972365"/>
                <a:ext cx="2176741" cy="287487"/>
                <a:chOff x="6710156" y="5944929"/>
                <a:chExt cx="2176741" cy="287487"/>
              </a:xfrm>
            </p:grpSpPr>
            <p:pic>
              <p:nvPicPr>
                <p:cNvPr id="47" name="Picture 46" descr="A map of the california state&#10;&#10;Description automatically generated">
                  <a:extLst>
                    <a:ext uri="{FF2B5EF4-FFF2-40B4-BE49-F238E27FC236}">
                      <a16:creationId xmlns:a16="http://schemas.microsoft.com/office/drawing/2014/main" id="{03D6E6EC-BA7D-59F8-503F-2570CF5E0512}"/>
                    </a:ext>
                  </a:extLst>
                </p:cNvPr>
                <p:cNvPicPr>
                  <a:picLocks noChangeAspect="1"/>
                </p:cNvPicPr>
                <p:nvPr/>
              </p:nvPicPr>
              <p:blipFill rotWithShape="1">
                <a:blip r:embed="rId4"/>
                <a:srcRect l="7675" t="78801" r="61851" b="19983"/>
                <a:stretch/>
              </p:blipFill>
              <p:spPr>
                <a:xfrm>
                  <a:off x="6820534" y="6144240"/>
                  <a:ext cx="1699939" cy="88176"/>
                </a:xfrm>
                <a:prstGeom prst="rect">
                  <a:avLst/>
                </a:prstGeom>
                <a:ln>
                  <a:solidFill>
                    <a:schemeClr val="bg1"/>
                  </a:solidFill>
                </a:ln>
              </p:spPr>
            </p:pic>
            <p:sp>
              <p:nvSpPr>
                <p:cNvPr id="49" name="TextBox 48">
                  <a:extLst>
                    <a:ext uri="{FF2B5EF4-FFF2-40B4-BE49-F238E27FC236}">
                      <a16:creationId xmlns:a16="http://schemas.microsoft.com/office/drawing/2014/main" id="{D075FC3D-28E6-386C-9C01-68F8B8D32F85}"/>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60" name="TextBox 59">
                  <a:extLst>
                    <a:ext uri="{FF2B5EF4-FFF2-40B4-BE49-F238E27FC236}">
                      <a16:creationId xmlns:a16="http://schemas.microsoft.com/office/drawing/2014/main" id="{FA6A04DE-84C0-5A4F-B59A-96549EA07327}"/>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61" name="TextBox 60">
                  <a:extLst>
                    <a:ext uri="{FF2B5EF4-FFF2-40B4-BE49-F238E27FC236}">
                      <a16:creationId xmlns:a16="http://schemas.microsoft.com/office/drawing/2014/main" id="{23011540-3174-B423-8922-5A35308DCC06}"/>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latin typeface="Century Gothic"/>
                      <a:cs typeface="Calibri"/>
                    </a:rPr>
                    <a:t>25</a:t>
                  </a:r>
                  <a:endParaRPr lang="en-US" sz="800" dirty="0">
                    <a:solidFill>
                      <a:schemeClr val="tx1">
                        <a:lumMod val="75000"/>
                        <a:lumOff val="25000"/>
                      </a:schemeClr>
                    </a:solidFill>
                    <a:latin typeface="Century Gothic"/>
                    <a:cs typeface="Calibri"/>
                  </a:endParaRPr>
                </a:p>
              </p:txBody>
            </p:sp>
            <p:sp>
              <p:nvSpPr>
                <p:cNvPr id="62" name="TextBox 61">
                  <a:extLst>
                    <a:ext uri="{FF2B5EF4-FFF2-40B4-BE49-F238E27FC236}">
                      <a16:creationId xmlns:a16="http://schemas.microsoft.com/office/drawing/2014/main" id="{7E9383A1-8E60-99AE-ED8E-3A4CEFA5CC08}"/>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63" name="TextBox 62">
                  <a:extLst>
                    <a:ext uri="{FF2B5EF4-FFF2-40B4-BE49-F238E27FC236}">
                      <a16:creationId xmlns:a16="http://schemas.microsoft.com/office/drawing/2014/main" id="{0EC1EF2F-74A6-BBEE-A4B5-FD99CF72DC14}"/>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64" name="TextBox 63">
                  <a:extLst>
                    <a:ext uri="{FF2B5EF4-FFF2-40B4-BE49-F238E27FC236}">
                      <a16:creationId xmlns:a16="http://schemas.microsoft.com/office/drawing/2014/main" id="{B4B01F5B-CDFD-FC1B-18FE-8C8A3997DCBC}"/>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46" name="TextBox 45">
                <a:extLst>
                  <a:ext uri="{FF2B5EF4-FFF2-40B4-BE49-F238E27FC236}">
                    <a16:creationId xmlns:a16="http://schemas.microsoft.com/office/drawing/2014/main" id="{1C6B12E0-127D-A3F1-0952-B16AFCCF38ED}"/>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84" name="Group 83">
              <a:extLst>
                <a:ext uri="{FF2B5EF4-FFF2-40B4-BE49-F238E27FC236}">
                  <a16:creationId xmlns:a16="http://schemas.microsoft.com/office/drawing/2014/main" id="{9CC73587-B5C6-3EF7-58B9-CB19AFC34D5B}"/>
                </a:ext>
              </a:extLst>
            </p:cNvPr>
            <p:cNvGrpSpPr/>
            <p:nvPr/>
          </p:nvGrpSpPr>
          <p:grpSpPr>
            <a:xfrm>
              <a:off x="7284345" y="2075302"/>
              <a:ext cx="2956747" cy="3324343"/>
              <a:chOff x="1304583" y="2320692"/>
              <a:chExt cx="2956747" cy="3324343"/>
            </a:xfrm>
          </p:grpSpPr>
          <p:sp>
            <p:nvSpPr>
              <p:cNvPr id="86" name="Oval 85">
                <a:extLst>
                  <a:ext uri="{FF2B5EF4-FFF2-40B4-BE49-F238E27FC236}">
                    <a16:creationId xmlns:a16="http://schemas.microsoft.com/office/drawing/2014/main" id="{93AADE4D-ED6A-117D-017A-31FB8CC87B4F}"/>
                  </a:ext>
                </a:extLst>
              </p:cNvPr>
              <p:cNvSpPr/>
              <p:nvPr/>
            </p:nvSpPr>
            <p:spPr>
              <a:xfrm flipH="1" flipV="1">
                <a:off x="1617238" y="280715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17D96624-9E6C-F24A-36E7-348FDF7E1A6F}"/>
                  </a:ext>
                </a:extLst>
              </p:cNvPr>
              <p:cNvSpPr/>
              <p:nvPr/>
            </p:nvSpPr>
            <p:spPr>
              <a:xfrm flipH="1" flipV="1">
                <a:off x="2974523" y="387930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A32083BD-9018-F149-0065-B3122D0D1915}"/>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E0270661-CD26-CB4A-FC27-B75AF01E3BEB}"/>
                  </a:ext>
                </a:extLst>
              </p:cNvPr>
              <p:cNvSpPr/>
              <p:nvPr/>
            </p:nvSpPr>
            <p:spPr>
              <a:xfrm flipH="1" flipV="1">
                <a:off x="3939722"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4E9F312F-4A8A-5ED4-0992-1EA4CE71862B}"/>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Stockton</a:t>
                </a:r>
                <a:endParaRPr lang="en-US" sz="1000" dirty="0">
                  <a:latin typeface="Century Gothic"/>
                </a:endParaRPr>
              </a:p>
            </p:txBody>
          </p:sp>
          <p:sp>
            <p:nvSpPr>
              <p:cNvPr id="91" name="TextBox 90">
                <a:extLst>
                  <a:ext uri="{FF2B5EF4-FFF2-40B4-BE49-F238E27FC236}">
                    <a16:creationId xmlns:a16="http://schemas.microsoft.com/office/drawing/2014/main" id="{72043B55-1F2B-D0B4-3CA9-BC3BAE9F05AD}"/>
                  </a:ext>
                </a:extLst>
              </p:cNvPr>
              <p:cNvSpPr txBox="1"/>
              <p:nvPr/>
            </p:nvSpPr>
            <p:spPr>
              <a:xfrm>
                <a:off x="1622972" y="2643705"/>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Modesto</a:t>
                </a:r>
                <a:endParaRPr lang="en-US" sz="1000" dirty="0">
                  <a:latin typeface="Century Gothic"/>
                </a:endParaRPr>
              </a:p>
            </p:txBody>
          </p:sp>
          <p:sp>
            <p:nvSpPr>
              <p:cNvPr id="92" name="TextBox 91">
                <a:extLst>
                  <a:ext uri="{FF2B5EF4-FFF2-40B4-BE49-F238E27FC236}">
                    <a16:creationId xmlns:a16="http://schemas.microsoft.com/office/drawing/2014/main" id="{C89C1354-F7B4-2795-FC59-D6B0BD33C817}"/>
                  </a:ext>
                </a:extLst>
              </p:cNvPr>
              <p:cNvSpPr txBox="1"/>
              <p:nvPr/>
            </p:nvSpPr>
            <p:spPr>
              <a:xfrm>
                <a:off x="2440457" y="3859252"/>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Fresno</a:t>
                </a:r>
                <a:endParaRPr lang="en-US" dirty="0"/>
              </a:p>
            </p:txBody>
          </p:sp>
          <p:sp>
            <p:nvSpPr>
              <p:cNvPr id="93" name="TextBox 92">
                <a:extLst>
                  <a:ext uri="{FF2B5EF4-FFF2-40B4-BE49-F238E27FC236}">
                    <a16:creationId xmlns:a16="http://schemas.microsoft.com/office/drawing/2014/main" id="{CEF2D7EC-3C17-B607-79A5-CA0487A5A5B2}"/>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Visalia</a:t>
                </a:r>
                <a:endParaRPr lang="en-US" dirty="0"/>
              </a:p>
            </p:txBody>
          </p:sp>
          <p:sp>
            <p:nvSpPr>
              <p:cNvPr id="94" name="TextBox 93">
                <a:extLst>
                  <a:ext uri="{FF2B5EF4-FFF2-40B4-BE49-F238E27FC236}">
                    <a16:creationId xmlns:a16="http://schemas.microsoft.com/office/drawing/2014/main" id="{FE630538-7877-BB4D-5650-F43A90416A65}"/>
                  </a:ext>
                </a:extLst>
              </p:cNvPr>
              <p:cNvSpPr txBox="1"/>
              <p:nvPr/>
            </p:nvSpPr>
            <p:spPr>
              <a:xfrm>
                <a:off x="3113463" y="5398814"/>
                <a:ext cx="845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Bakersfield</a:t>
                </a:r>
                <a:endParaRPr lang="en-US" dirty="0"/>
              </a:p>
            </p:txBody>
          </p:sp>
        </p:grpSp>
      </p:grpSp>
      <p:sp>
        <p:nvSpPr>
          <p:cNvPr id="96" name="Oval 95">
            <a:extLst>
              <a:ext uri="{FF2B5EF4-FFF2-40B4-BE49-F238E27FC236}">
                <a16:creationId xmlns:a16="http://schemas.microsoft.com/office/drawing/2014/main" id="{CD611049-AEBB-6A23-8108-09A6B865F0BA}"/>
              </a:ext>
            </a:extLst>
          </p:cNvPr>
          <p:cNvSpPr/>
          <p:nvPr/>
        </p:nvSpPr>
        <p:spPr>
          <a:xfrm flipH="1" flipV="1">
            <a:off x="7275426" y="2213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8" name="Group 147">
            <a:extLst>
              <a:ext uri="{FF2B5EF4-FFF2-40B4-BE49-F238E27FC236}">
                <a16:creationId xmlns:a16="http://schemas.microsoft.com/office/drawing/2014/main" id="{45F93C2F-C9E3-9ADD-B547-AADBCD18EDEA}"/>
              </a:ext>
            </a:extLst>
          </p:cNvPr>
          <p:cNvGrpSpPr/>
          <p:nvPr/>
        </p:nvGrpSpPr>
        <p:grpSpPr>
          <a:xfrm>
            <a:off x="960229" y="1564690"/>
            <a:ext cx="4882664" cy="4639846"/>
            <a:chOff x="694134" y="1564690"/>
            <a:chExt cx="4882664" cy="4639846"/>
          </a:xfrm>
        </p:grpSpPr>
        <p:pic>
          <p:nvPicPr>
            <p:cNvPr id="4" name="Picture 4" descr="A map of a large area&#10;&#10;Description automatically generated">
              <a:extLst>
                <a:ext uri="{FF2B5EF4-FFF2-40B4-BE49-F238E27FC236}">
                  <a16:creationId xmlns:a16="http://schemas.microsoft.com/office/drawing/2014/main" id="{072C6422-5231-A54D-57AF-19138084850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94134" y="1564690"/>
              <a:ext cx="4882664" cy="4639846"/>
            </a:xfrm>
            <a:prstGeom prst="rect">
              <a:avLst/>
            </a:prstGeom>
            <a:ln>
              <a:solidFill>
                <a:schemeClr val="tx1"/>
              </a:solidFill>
            </a:ln>
          </p:spPr>
        </p:pic>
        <p:grpSp>
          <p:nvGrpSpPr>
            <p:cNvPr id="42" name="Group 41">
              <a:extLst>
                <a:ext uri="{FF2B5EF4-FFF2-40B4-BE49-F238E27FC236}">
                  <a16:creationId xmlns:a16="http://schemas.microsoft.com/office/drawing/2014/main" id="{34C7E885-13E4-6E31-37A0-0D6526465F07}"/>
                </a:ext>
              </a:extLst>
            </p:cNvPr>
            <p:cNvGrpSpPr/>
            <p:nvPr/>
          </p:nvGrpSpPr>
          <p:grpSpPr>
            <a:xfrm>
              <a:off x="747194" y="5809296"/>
              <a:ext cx="2301112" cy="365804"/>
              <a:chOff x="3404856" y="5972365"/>
              <a:chExt cx="2301112" cy="365804"/>
            </a:xfrm>
          </p:grpSpPr>
          <p:grpSp>
            <p:nvGrpSpPr>
              <p:cNvPr id="29" name="Group 28">
                <a:extLst>
                  <a:ext uri="{FF2B5EF4-FFF2-40B4-BE49-F238E27FC236}">
                    <a16:creationId xmlns:a16="http://schemas.microsoft.com/office/drawing/2014/main" id="{DD2B9D30-55C7-5D47-1D11-815F7B950F84}"/>
                  </a:ext>
                </a:extLst>
              </p:cNvPr>
              <p:cNvGrpSpPr/>
              <p:nvPr/>
            </p:nvGrpSpPr>
            <p:grpSpPr>
              <a:xfrm>
                <a:off x="3404856" y="5972365"/>
                <a:ext cx="2176741" cy="287487"/>
                <a:chOff x="6710156" y="5944929"/>
                <a:chExt cx="2176741" cy="287487"/>
              </a:xfrm>
            </p:grpSpPr>
            <p:pic>
              <p:nvPicPr>
                <p:cNvPr id="31" name="Picture 30" descr="A map of the california state&#10;&#10;Description automatically generated">
                  <a:extLst>
                    <a:ext uri="{FF2B5EF4-FFF2-40B4-BE49-F238E27FC236}">
                      <a16:creationId xmlns:a16="http://schemas.microsoft.com/office/drawing/2014/main" id="{B18038DB-9057-8679-D0E5-79BC6D533E87}"/>
                    </a:ext>
                  </a:extLst>
                </p:cNvPr>
                <p:cNvPicPr>
                  <a:picLocks noChangeAspect="1"/>
                </p:cNvPicPr>
                <p:nvPr/>
              </p:nvPicPr>
              <p:blipFill rotWithShape="1">
                <a:blip r:embed="rId4"/>
                <a:srcRect l="7675" t="78801" r="61851" b="19983"/>
                <a:stretch/>
              </p:blipFill>
              <p:spPr>
                <a:xfrm>
                  <a:off x="6820534" y="6144240"/>
                  <a:ext cx="1699939" cy="88176"/>
                </a:xfrm>
                <a:prstGeom prst="rect">
                  <a:avLst/>
                </a:prstGeom>
                <a:ln>
                  <a:solidFill>
                    <a:schemeClr val="bg1"/>
                  </a:solidFill>
                </a:ln>
              </p:spPr>
            </p:pic>
            <p:sp>
              <p:nvSpPr>
                <p:cNvPr id="32" name="TextBox 31">
                  <a:extLst>
                    <a:ext uri="{FF2B5EF4-FFF2-40B4-BE49-F238E27FC236}">
                      <a16:creationId xmlns:a16="http://schemas.microsoft.com/office/drawing/2014/main" id="{EA0CC772-DDFC-4B17-1E16-7395EA715707}"/>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34" name="TextBox 33">
                  <a:extLst>
                    <a:ext uri="{FF2B5EF4-FFF2-40B4-BE49-F238E27FC236}">
                      <a16:creationId xmlns:a16="http://schemas.microsoft.com/office/drawing/2014/main" id="{332761D5-5FDB-EE6A-F3BF-DA0C8B6FABC9}"/>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35" name="TextBox 34">
                  <a:extLst>
                    <a:ext uri="{FF2B5EF4-FFF2-40B4-BE49-F238E27FC236}">
                      <a16:creationId xmlns:a16="http://schemas.microsoft.com/office/drawing/2014/main" id="{F69EEC8D-A74E-483D-FB5A-00DC5C2F3FBB}"/>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endParaRPr lang="en-US" sz="800" dirty="0">
                    <a:latin typeface="Century Gothic"/>
                    <a:cs typeface="Calibri"/>
                  </a:endParaRPr>
                </a:p>
              </p:txBody>
            </p:sp>
            <p:sp>
              <p:nvSpPr>
                <p:cNvPr id="36" name="TextBox 35">
                  <a:extLst>
                    <a:ext uri="{FF2B5EF4-FFF2-40B4-BE49-F238E27FC236}">
                      <a16:creationId xmlns:a16="http://schemas.microsoft.com/office/drawing/2014/main" id="{E75AB787-91E1-0396-C663-BC0CC1199E9C}"/>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37" name="TextBox 36">
                  <a:extLst>
                    <a:ext uri="{FF2B5EF4-FFF2-40B4-BE49-F238E27FC236}">
                      <a16:creationId xmlns:a16="http://schemas.microsoft.com/office/drawing/2014/main" id="{5F992337-BED2-861E-4E1B-AC570D704DC4}"/>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38" name="TextBox 37">
                  <a:extLst>
                    <a:ext uri="{FF2B5EF4-FFF2-40B4-BE49-F238E27FC236}">
                      <a16:creationId xmlns:a16="http://schemas.microsoft.com/office/drawing/2014/main" id="{C47DEAB3-5B6B-6564-CB05-42803D41C0BA}"/>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30" name="TextBox 29">
                <a:extLst>
                  <a:ext uri="{FF2B5EF4-FFF2-40B4-BE49-F238E27FC236}">
                    <a16:creationId xmlns:a16="http://schemas.microsoft.com/office/drawing/2014/main" id="{BA4E1B37-5D82-2BAA-F141-2BB4FD53EB62}"/>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121" name="Group 120">
              <a:extLst>
                <a:ext uri="{FF2B5EF4-FFF2-40B4-BE49-F238E27FC236}">
                  <a16:creationId xmlns:a16="http://schemas.microsoft.com/office/drawing/2014/main" id="{3105B51A-9846-09E0-A4B8-061785A6336A}"/>
                </a:ext>
              </a:extLst>
            </p:cNvPr>
            <p:cNvGrpSpPr/>
            <p:nvPr/>
          </p:nvGrpSpPr>
          <p:grpSpPr>
            <a:xfrm>
              <a:off x="1185473" y="2069254"/>
              <a:ext cx="2959618" cy="3324343"/>
              <a:chOff x="1185473" y="2069254"/>
              <a:chExt cx="2959618" cy="3324343"/>
            </a:xfrm>
          </p:grpSpPr>
          <p:grpSp>
            <p:nvGrpSpPr>
              <p:cNvPr id="110" name="Group 109">
                <a:extLst>
                  <a:ext uri="{FF2B5EF4-FFF2-40B4-BE49-F238E27FC236}">
                    <a16:creationId xmlns:a16="http://schemas.microsoft.com/office/drawing/2014/main" id="{AAE0874B-8D88-89D3-B0BE-96327ED67A30}"/>
                  </a:ext>
                </a:extLst>
              </p:cNvPr>
              <p:cNvGrpSpPr/>
              <p:nvPr/>
            </p:nvGrpSpPr>
            <p:grpSpPr>
              <a:xfrm>
                <a:off x="1188344" y="2069254"/>
                <a:ext cx="2956747" cy="3324343"/>
                <a:chOff x="1304583" y="2320692"/>
                <a:chExt cx="2956747" cy="3324343"/>
              </a:xfrm>
            </p:grpSpPr>
            <p:sp>
              <p:nvSpPr>
                <p:cNvPr id="112" name="Oval 111">
                  <a:extLst>
                    <a:ext uri="{FF2B5EF4-FFF2-40B4-BE49-F238E27FC236}">
                      <a16:creationId xmlns:a16="http://schemas.microsoft.com/office/drawing/2014/main" id="{7CE8F46B-6B20-E2B0-CADB-B7A8FE253F72}"/>
                    </a:ext>
                  </a:extLst>
                </p:cNvPr>
                <p:cNvSpPr/>
                <p:nvPr/>
              </p:nvSpPr>
              <p:spPr>
                <a:xfrm flipH="1" flipV="1">
                  <a:off x="1665619" y="2825297"/>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09DC1438-39A7-321A-7813-EAEF7163C169}"/>
                    </a:ext>
                  </a:extLst>
                </p:cNvPr>
                <p:cNvSpPr/>
                <p:nvPr/>
              </p:nvSpPr>
              <p:spPr>
                <a:xfrm flipH="1" flipV="1">
                  <a:off x="3047094" y="3843018"/>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5577DDBB-6123-88E5-9195-979EA3C75644}"/>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F7CD0579-3A32-BAAF-6DA4-889BEAB92B9F}"/>
                    </a:ext>
                  </a:extLst>
                </p:cNvPr>
                <p:cNvSpPr/>
                <p:nvPr/>
              </p:nvSpPr>
              <p:spPr>
                <a:xfrm flipH="1" flipV="1">
                  <a:off x="3867151"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extBox 115">
                  <a:extLst>
                    <a:ext uri="{FF2B5EF4-FFF2-40B4-BE49-F238E27FC236}">
                      <a16:creationId xmlns:a16="http://schemas.microsoft.com/office/drawing/2014/main" id="{B1A656C7-AF55-4586-501F-FCFDA0597A9F}"/>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Stockton</a:t>
                  </a:r>
                  <a:endParaRPr lang="en-US" sz="1000" dirty="0">
                    <a:latin typeface="Century Gothic"/>
                  </a:endParaRPr>
                </a:p>
              </p:txBody>
            </p:sp>
            <p:sp>
              <p:nvSpPr>
                <p:cNvPr id="117" name="TextBox 116">
                  <a:extLst>
                    <a:ext uri="{FF2B5EF4-FFF2-40B4-BE49-F238E27FC236}">
                      <a16:creationId xmlns:a16="http://schemas.microsoft.com/office/drawing/2014/main" id="{AD118C90-DAC1-70A0-F23C-C6A380C0EE7C}"/>
                    </a:ext>
                  </a:extLst>
                </p:cNvPr>
                <p:cNvSpPr txBox="1"/>
                <p:nvPr/>
              </p:nvSpPr>
              <p:spPr>
                <a:xfrm>
                  <a:off x="1695543" y="2710229"/>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Modesto</a:t>
                  </a:r>
                  <a:endParaRPr lang="en-US" sz="1000" dirty="0">
                    <a:latin typeface="Century Gothic"/>
                  </a:endParaRPr>
                </a:p>
              </p:txBody>
            </p:sp>
            <p:sp>
              <p:nvSpPr>
                <p:cNvPr id="118" name="TextBox 117">
                  <a:extLst>
                    <a:ext uri="{FF2B5EF4-FFF2-40B4-BE49-F238E27FC236}">
                      <a16:creationId xmlns:a16="http://schemas.microsoft.com/office/drawing/2014/main" id="{58DFDE71-6B61-4A3E-744F-9CAEAFE11519}"/>
                    </a:ext>
                  </a:extLst>
                </p:cNvPr>
                <p:cNvSpPr txBox="1"/>
                <p:nvPr/>
              </p:nvSpPr>
              <p:spPr>
                <a:xfrm>
                  <a:off x="3135933" y="3744347"/>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Fresno</a:t>
                  </a:r>
                  <a:endParaRPr lang="en-US" dirty="0"/>
                </a:p>
              </p:txBody>
            </p:sp>
            <p:sp>
              <p:nvSpPr>
                <p:cNvPr id="119" name="TextBox 118">
                  <a:extLst>
                    <a:ext uri="{FF2B5EF4-FFF2-40B4-BE49-F238E27FC236}">
                      <a16:creationId xmlns:a16="http://schemas.microsoft.com/office/drawing/2014/main" id="{592AB7AE-D2B4-B90A-2A51-71068EF52017}"/>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Visalia</a:t>
                  </a:r>
                  <a:endParaRPr lang="en-US" dirty="0"/>
                </a:p>
              </p:txBody>
            </p:sp>
            <p:sp>
              <p:nvSpPr>
                <p:cNvPr id="120" name="TextBox 119">
                  <a:extLst>
                    <a:ext uri="{FF2B5EF4-FFF2-40B4-BE49-F238E27FC236}">
                      <a16:creationId xmlns:a16="http://schemas.microsoft.com/office/drawing/2014/main" id="{8A0EEF2B-0BFF-ED7F-6413-A493B0B271CA}"/>
                    </a:ext>
                  </a:extLst>
                </p:cNvPr>
                <p:cNvSpPr txBox="1"/>
                <p:nvPr/>
              </p:nvSpPr>
              <p:spPr>
                <a:xfrm>
                  <a:off x="3004606" y="5398814"/>
                  <a:ext cx="845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Bakersfield</a:t>
                  </a:r>
                  <a:endParaRPr lang="en-US" dirty="0"/>
                </a:p>
              </p:txBody>
            </p:sp>
          </p:grpSp>
          <p:sp>
            <p:nvSpPr>
              <p:cNvPr id="111" name="Oval 110">
                <a:extLst>
                  <a:ext uri="{FF2B5EF4-FFF2-40B4-BE49-F238E27FC236}">
                    <a16:creationId xmlns:a16="http://schemas.microsoft.com/office/drawing/2014/main" id="{001A5D7D-9F70-0FE8-7E5F-F811BE208D84}"/>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2" name="Group 51">
            <a:extLst>
              <a:ext uri="{FF2B5EF4-FFF2-40B4-BE49-F238E27FC236}">
                <a16:creationId xmlns:a16="http://schemas.microsoft.com/office/drawing/2014/main" id="{FA1E7B5D-C177-7198-79A6-92F3C5399CA0}"/>
              </a:ext>
            </a:extLst>
          </p:cNvPr>
          <p:cNvGrpSpPr/>
          <p:nvPr/>
        </p:nvGrpSpPr>
        <p:grpSpPr>
          <a:xfrm>
            <a:off x="3802206" y="1629831"/>
            <a:ext cx="2754333" cy="880579"/>
            <a:chOff x="4720344" y="2411624"/>
            <a:chExt cx="2754333" cy="880579"/>
          </a:xfrm>
        </p:grpSpPr>
        <p:sp>
          <p:nvSpPr>
            <p:cNvPr id="53" name="TextBox 52">
              <a:extLst>
                <a:ext uri="{FF2B5EF4-FFF2-40B4-BE49-F238E27FC236}">
                  <a16:creationId xmlns:a16="http://schemas.microsoft.com/office/drawing/2014/main" id="{6D46F8CA-B283-221C-D505-077EDFC5DF9D}"/>
                </a:ext>
              </a:extLst>
            </p:cNvPr>
            <p:cNvSpPr txBox="1"/>
            <p:nvPr/>
          </p:nvSpPr>
          <p:spPr>
            <a:xfrm>
              <a:off x="4720821" y="2411624"/>
              <a:ext cx="1937582" cy="88057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54" name="TextBox 53">
              <a:extLst>
                <a:ext uri="{FF2B5EF4-FFF2-40B4-BE49-F238E27FC236}">
                  <a16:creationId xmlns:a16="http://schemas.microsoft.com/office/drawing/2014/main" id="{AC627EA3-B91C-1B05-1857-FD7FFA34DD2C}"/>
                </a:ext>
              </a:extLst>
            </p:cNvPr>
            <p:cNvSpPr txBox="1"/>
            <p:nvPr/>
          </p:nvSpPr>
          <p:spPr>
            <a:xfrm>
              <a:off x="5177511" y="2650798"/>
              <a:ext cx="10297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High</a:t>
              </a:r>
            </a:p>
          </p:txBody>
        </p:sp>
        <p:sp>
          <p:nvSpPr>
            <p:cNvPr id="55" name="TextBox 54">
              <a:extLst>
                <a:ext uri="{FF2B5EF4-FFF2-40B4-BE49-F238E27FC236}">
                  <a16:creationId xmlns:a16="http://schemas.microsoft.com/office/drawing/2014/main" id="{05A220E9-CFDF-1EFE-49B6-064B8986134B}"/>
                </a:ext>
              </a:extLst>
            </p:cNvPr>
            <p:cNvSpPr txBox="1"/>
            <p:nvPr/>
          </p:nvSpPr>
          <p:spPr>
            <a:xfrm>
              <a:off x="5179624" y="2977038"/>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Low</a:t>
              </a:r>
            </a:p>
          </p:txBody>
        </p:sp>
        <p:sp>
          <p:nvSpPr>
            <p:cNvPr id="56" name="TextBox 55">
              <a:extLst>
                <a:ext uri="{FF2B5EF4-FFF2-40B4-BE49-F238E27FC236}">
                  <a16:creationId xmlns:a16="http://schemas.microsoft.com/office/drawing/2014/main" id="{6880CBA8-3E2E-4E3D-A297-B0B4CBF04EAC}"/>
                </a:ext>
              </a:extLst>
            </p:cNvPr>
            <p:cNvSpPr txBox="1"/>
            <p:nvPr/>
          </p:nvSpPr>
          <p:spPr>
            <a:xfrm>
              <a:off x="4720344" y="2412644"/>
              <a:ext cx="27543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3F3F3F"/>
                  </a:solidFill>
                  <a:latin typeface="Century Gothic"/>
                  <a:cs typeface="Calibri"/>
                </a:rPr>
                <a:t>Nitrogen Dioxide</a:t>
              </a:r>
            </a:p>
          </p:txBody>
        </p:sp>
        <p:pic>
          <p:nvPicPr>
            <p:cNvPr id="57" name="Picture 33" descr="A map of the california state&#10;&#10;Description automatically generated">
              <a:extLst>
                <a:ext uri="{FF2B5EF4-FFF2-40B4-BE49-F238E27FC236}">
                  <a16:creationId xmlns:a16="http://schemas.microsoft.com/office/drawing/2014/main" id="{0BA9A5FD-DB64-F42C-F142-FA9F69D8F1E2}"/>
                </a:ext>
              </a:extLst>
            </p:cNvPr>
            <p:cNvPicPr>
              <a:picLocks noChangeAspect="1"/>
            </p:cNvPicPr>
            <p:nvPr/>
          </p:nvPicPr>
          <p:blipFill rotWithShape="1">
            <a:blip r:embed="rId6"/>
            <a:srcRect l="54820" t="78598" r="40534" b="16328"/>
            <a:stretch/>
          </p:blipFill>
          <p:spPr>
            <a:xfrm>
              <a:off x="4823362" y="2643599"/>
              <a:ext cx="376509" cy="584538"/>
            </a:xfrm>
            <a:prstGeom prst="rect">
              <a:avLst/>
            </a:prstGeom>
          </p:spPr>
        </p:pic>
        <p:pic>
          <p:nvPicPr>
            <p:cNvPr id="58" name="Picture 57" descr="A black triangle with a letter n&#10;&#10;Description automatically generated">
              <a:extLst>
                <a:ext uri="{FF2B5EF4-FFF2-40B4-BE49-F238E27FC236}">
                  <a16:creationId xmlns:a16="http://schemas.microsoft.com/office/drawing/2014/main" id="{4DEAF8A4-ECAD-6F59-8F5C-6AEC265CE78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99" t="84692" r="88790" b="4573"/>
            <a:stretch/>
          </p:blipFill>
          <p:spPr>
            <a:xfrm>
              <a:off x="5878022" y="2643875"/>
              <a:ext cx="442449" cy="597794"/>
            </a:xfrm>
            <a:prstGeom prst="rect">
              <a:avLst/>
            </a:prstGeom>
          </p:spPr>
        </p:pic>
        <p:sp>
          <p:nvSpPr>
            <p:cNvPr id="59" name="TextBox 58">
              <a:extLst>
                <a:ext uri="{FF2B5EF4-FFF2-40B4-BE49-F238E27FC236}">
                  <a16:creationId xmlns:a16="http://schemas.microsoft.com/office/drawing/2014/main" id="{E7B48A44-F05F-C6C5-0B0A-8894063754CD}"/>
                </a:ext>
              </a:extLst>
            </p:cNvPr>
            <p:cNvSpPr txBox="1"/>
            <p:nvPr/>
          </p:nvSpPr>
          <p:spPr>
            <a:xfrm>
              <a:off x="5965212" y="2445791"/>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Century Gothic"/>
                </a:rPr>
                <a:t>N</a:t>
              </a:r>
              <a:endParaRPr lang="en-US" sz="1100" dirty="0"/>
            </a:p>
          </p:txBody>
        </p:sp>
      </p:grpSp>
      <p:grpSp>
        <p:nvGrpSpPr>
          <p:cNvPr id="51" name="Group 50">
            <a:extLst>
              <a:ext uri="{FF2B5EF4-FFF2-40B4-BE49-F238E27FC236}">
                <a16:creationId xmlns:a16="http://schemas.microsoft.com/office/drawing/2014/main" id="{7D0B5C00-8756-3B28-4360-65A3E46FD88F}"/>
              </a:ext>
            </a:extLst>
          </p:cNvPr>
          <p:cNvGrpSpPr/>
          <p:nvPr/>
        </p:nvGrpSpPr>
        <p:grpSpPr>
          <a:xfrm>
            <a:off x="9591426" y="1714499"/>
            <a:ext cx="2754333" cy="880579"/>
            <a:chOff x="4720344" y="2411624"/>
            <a:chExt cx="2754333" cy="880579"/>
          </a:xfrm>
        </p:grpSpPr>
        <p:sp>
          <p:nvSpPr>
            <p:cNvPr id="39" name="TextBox 38">
              <a:extLst>
                <a:ext uri="{FF2B5EF4-FFF2-40B4-BE49-F238E27FC236}">
                  <a16:creationId xmlns:a16="http://schemas.microsoft.com/office/drawing/2014/main" id="{93AD2125-9E8E-889D-CE62-F44EB09ECC3C}"/>
                </a:ext>
              </a:extLst>
            </p:cNvPr>
            <p:cNvSpPr txBox="1"/>
            <p:nvPr/>
          </p:nvSpPr>
          <p:spPr>
            <a:xfrm>
              <a:off x="4720821" y="2411624"/>
              <a:ext cx="1937582" cy="88057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40" name="TextBox 39">
              <a:extLst>
                <a:ext uri="{FF2B5EF4-FFF2-40B4-BE49-F238E27FC236}">
                  <a16:creationId xmlns:a16="http://schemas.microsoft.com/office/drawing/2014/main" id="{333A6037-D2E1-DA8D-C0A4-48329CBD484C}"/>
                </a:ext>
              </a:extLst>
            </p:cNvPr>
            <p:cNvSpPr txBox="1"/>
            <p:nvPr/>
          </p:nvSpPr>
          <p:spPr>
            <a:xfrm>
              <a:off x="5177511" y="2650798"/>
              <a:ext cx="10297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High</a:t>
              </a:r>
            </a:p>
          </p:txBody>
        </p:sp>
        <p:sp>
          <p:nvSpPr>
            <p:cNvPr id="41" name="TextBox 40">
              <a:extLst>
                <a:ext uri="{FF2B5EF4-FFF2-40B4-BE49-F238E27FC236}">
                  <a16:creationId xmlns:a16="http://schemas.microsoft.com/office/drawing/2014/main" id="{F9601A1A-4FAB-6E30-2AF0-E0D41BF86D67}"/>
                </a:ext>
              </a:extLst>
            </p:cNvPr>
            <p:cNvSpPr txBox="1"/>
            <p:nvPr/>
          </p:nvSpPr>
          <p:spPr>
            <a:xfrm>
              <a:off x="5179624" y="2977038"/>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Low</a:t>
              </a:r>
            </a:p>
          </p:txBody>
        </p:sp>
        <p:sp>
          <p:nvSpPr>
            <p:cNvPr id="43" name="TextBox 42">
              <a:extLst>
                <a:ext uri="{FF2B5EF4-FFF2-40B4-BE49-F238E27FC236}">
                  <a16:creationId xmlns:a16="http://schemas.microsoft.com/office/drawing/2014/main" id="{DED048FB-80DC-29FA-7688-F1F5E412FE8D}"/>
                </a:ext>
              </a:extLst>
            </p:cNvPr>
            <p:cNvSpPr txBox="1"/>
            <p:nvPr/>
          </p:nvSpPr>
          <p:spPr>
            <a:xfrm>
              <a:off x="4720344" y="2412644"/>
              <a:ext cx="27543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3F3F3F"/>
                  </a:solidFill>
                  <a:latin typeface="Century Gothic"/>
                  <a:cs typeface="Calibri"/>
                </a:rPr>
                <a:t>Nitrogen Dioxide</a:t>
              </a:r>
            </a:p>
          </p:txBody>
        </p:sp>
        <p:pic>
          <p:nvPicPr>
            <p:cNvPr id="33" name="Picture 33" descr="A map of the california state&#10;&#10;Description automatically generated">
              <a:extLst>
                <a:ext uri="{FF2B5EF4-FFF2-40B4-BE49-F238E27FC236}">
                  <a16:creationId xmlns:a16="http://schemas.microsoft.com/office/drawing/2014/main" id="{A17C6B68-C87F-7E1C-3D68-62F44030FEDD}"/>
                </a:ext>
              </a:extLst>
            </p:cNvPr>
            <p:cNvPicPr>
              <a:picLocks noChangeAspect="1"/>
            </p:cNvPicPr>
            <p:nvPr/>
          </p:nvPicPr>
          <p:blipFill rotWithShape="1">
            <a:blip r:embed="rId6"/>
            <a:srcRect l="54820" t="78598" r="40534" b="16328"/>
            <a:stretch/>
          </p:blipFill>
          <p:spPr>
            <a:xfrm>
              <a:off x="4823362" y="2643599"/>
              <a:ext cx="376509" cy="584538"/>
            </a:xfrm>
            <a:prstGeom prst="rect">
              <a:avLst/>
            </a:prstGeom>
          </p:spPr>
        </p:pic>
        <p:pic>
          <p:nvPicPr>
            <p:cNvPr id="48" name="Picture 47" descr="A black triangle with a letter n&#10;&#10;Description automatically generated">
              <a:extLst>
                <a:ext uri="{FF2B5EF4-FFF2-40B4-BE49-F238E27FC236}">
                  <a16:creationId xmlns:a16="http://schemas.microsoft.com/office/drawing/2014/main" id="{B29EC67A-CD98-624E-AFA6-79517F247F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99" t="84692" r="88790" b="4573"/>
            <a:stretch/>
          </p:blipFill>
          <p:spPr>
            <a:xfrm>
              <a:off x="5878022" y="2643875"/>
              <a:ext cx="442449" cy="597794"/>
            </a:xfrm>
            <a:prstGeom prst="rect">
              <a:avLst/>
            </a:prstGeom>
          </p:spPr>
        </p:pic>
        <p:sp>
          <p:nvSpPr>
            <p:cNvPr id="50" name="TextBox 49">
              <a:extLst>
                <a:ext uri="{FF2B5EF4-FFF2-40B4-BE49-F238E27FC236}">
                  <a16:creationId xmlns:a16="http://schemas.microsoft.com/office/drawing/2014/main" id="{84093262-1DC7-7D41-DDD3-D4144BAD96ED}"/>
                </a:ext>
              </a:extLst>
            </p:cNvPr>
            <p:cNvSpPr txBox="1"/>
            <p:nvPr/>
          </p:nvSpPr>
          <p:spPr>
            <a:xfrm>
              <a:off x="5965212" y="2445791"/>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Century Gothic"/>
                </a:rPr>
                <a:t>N</a:t>
              </a:r>
              <a:endParaRPr lang="en-US" sz="1100" dirty="0"/>
            </a:p>
          </p:txBody>
        </p:sp>
      </p:grpSp>
    </p:spTree>
    <p:extLst>
      <p:ext uri="{BB962C8B-B14F-4D97-AF65-F5344CB8AC3E}">
        <p14:creationId xmlns:p14="http://schemas.microsoft.com/office/powerpoint/2010/main" val="55690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80225" y="211554"/>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t>
            </a:r>
            <a:r>
              <a:rPr lang="en-US" sz="4000" b="1" dirty="0">
                <a:solidFill>
                  <a:srgbClr val="88419D"/>
                </a:solidFill>
                <a:latin typeface="Century Gothic"/>
                <a:cs typeface="Calibri"/>
              </a:rPr>
              <a:t>NO</a:t>
            </a:r>
            <a:r>
              <a:rPr lang="en-US" sz="4000" b="1" baseline="-25000" dirty="0">
                <a:solidFill>
                  <a:srgbClr val="88419D"/>
                </a:solidFill>
                <a:latin typeface="Century Gothic"/>
                <a:cs typeface="Calibri"/>
              </a:rPr>
              <a:t>2</a:t>
            </a:r>
            <a:r>
              <a:rPr lang="en-US" sz="4000" b="1" dirty="0">
                <a:solidFill>
                  <a:srgbClr val="88419D"/>
                </a:solidFill>
                <a:latin typeface="Century Gothic"/>
              </a:rPr>
              <a:t> (San Joaquin Valley)</a:t>
            </a:r>
            <a:endParaRPr lang="en-US" sz="4000" dirty="0">
              <a:solidFill>
                <a:srgbClr val="88419D"/>
              </a:solidFill>
              <a:latin typeface="Century Gothic"/>
            </a:endParaRPr>
          </a:p>
        </p:txBody>
      </p:sp>
      <p:sp>
        <p:nvSpPr>
          <p:cNvPr id="6" name="TextBox 5">
            <a:extLst>
              <a:ext uri="{FF2B5EF4-FFF2-40B4-BE49-F238E27FC236}">
                <a16:creationId xmlns:a16="http://schemas.microsoft.com/office/drawing/2014/main" id="{F2DD26A1-BDDB-8ED1-4AA7-6269B46287A4}"/>
              </a:ext>
            </a:extLst>
          </p:cNvPr>
          <p:cNvSpPr txBox="1"/>
          <p:nvPr/>
        </p:nvSpPr>
        <p:spPr>
          <a:xfrm>
            <a:off x="1462625" y="1292756"/>
            <a:ext cx="3431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95th Percentile NO</a:t>
            </a:r>
            <a:r>
              <a:rPr lang="en-US" baseline="-25000" dirty="0">
                <a:solidFill>
                  <a:schemeClr val="tx1">
                    <a:lumMod val="75000"/>
                    <a:lumOff val="25000"/>
                  </a:schemeClr>
                </a:solidFill>
                <a:latin typeface="Century Gothic"/>
                <a:cs typeface="Calibri"/>
              </a:rPr>
              <a:t>2</a:t>
            </a:r>
            <a:endParaRPr lang="en-US" dirty="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D12D9B81-0715-E327-736B-CB27C848F427}"/>
              </a:ext>
            </a:extLst>
          </p:cNvPr>
          <p:cNvSpPr txBox="1"/>
          <p:nvPr/>
        </p:nvSpPr>
        <p:spPr>
          <a:xfrm>
            <a:off x="6762088" y="1292755"/>
            <a:ext cx="49682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95th Percentile NO</a:t>
            </a:r>
            <a:r>
              <a:rPr lang="en-US" baseline="-25000" dirty="0">
                <a:solidFill>
                  <a:schemeClr val="tx1">
                    <a:lumMod val="75000"/>
                    <a:lumOff val="25000"/>
                  </a:schemeClr>
                </a:solidFill>
                <a:latin typeface="Century Gothic"/>
                <a:cs typeface="Calibri"/>
              </a:rPr>
              <a:t>2</a:t>
            </a:r>
            <a:r>
              <a:rPr lang="en-US" dirty="0">
                <a:solidFill>
                  <a:schemeClr val="tx1">
                    <a:lumMod val="75000"/>
                    <a:lumOff val="25000"/>
                  </a:schemeClr>
                </a:solidFill>
                <a:latin typeface="Century Gothic"/>
                <a:cs typeface="Calibri"/>
              </a:rPr>
              <a:t> + Major Roads</a:t>
            </a:r>
            <a:endParaRPr lang="en-US" dirty="0">
              <a:solidFill>
                <a:schemeClr val="tx1">
                  <a:lumMod val="75000"/>
                  <a:lumOff val="25000"/>
                </a:schemeClr>
              </a:solidFill>
              <a:latin typeface="Century Gothic"/>
            </a:endParaRPr>
          </a:p>
        </p:txBody>
      </p:sp>
      <p:grpSp>
        <p:nvGrpSpPr>
          <p:cNvPr id="88" name="Group 87">
            <a:extLst>
              <a:ext uri="{FF2B5EF4-FFF2-40B4-BE49-F238E27FC236}">
                <a16:creationId xmlns:a16="http://schemas.microsoft.com/office/drawing/2014/main" id="{0BDCF287-27F3-4F34-32C4-EB13C14E42B0}"/>
              </a:ext>
            </a:extLst>
          </p:cNvPr>
          <p:cNvGrpSpPr/>
          <p:nvPr/>
        </p:nvGrpSpPr>
        <p:grpSpPr>
          <a:xfrm>
            <a:off x="687188" y="1660907"/>
            <a:ext cx="4890920" cy="4637799"/>
            <a:chOff x="638807" y="1685098"/>
            <a:chExt cx="4890920" cy="4637799"/>
          </a:xfrm>
        </p:grpSpPr>
        <p:pic>
          <p:nvPicPr>
            <p:cNvPr id="2" name="Picture 3" descr="A map of a large area with red and yellow areas&#10;&#10;Description automatically generated">
              <a:extLst>
                <a:ext uri="{FF2B5EF4-FFF2-40B4-BE49-F238E27FC236}">
                  <a16:creationId xmlns:a16="http://schemas.microsoft.com/office/drawing/2014/main" id="{94CFFA43-8E6D-881A-37A4-DE4D6A2DBAD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8807" y="1685098"/>
              <a:ext cx="4890920" cy="4637799"/>
            </a:xfrm>
            <a:prstGeom prst="rect">
              <a:avLst/>
            </a:prstGeom>
            <a:ln>
              <a:solidFill>
                <a:schemeClr val="tx1"/>
              </a:solidFill>
            </a:ln>
          </p:spPr>
        </p:pic>
        <p:grpSp>
          <p:nvGrpSpPr>
            <p:cNvPr id="50" name="Group 49">
              <a:extLst>
                <a:ext uri="{FF2B5EF4-FFF2-40B4-BE49-F238E27FC236}">
                  <a16:creationId xmlns:a16="http://schemas.microsoft.com/office/drawing/2014/main" id="{A32ABEA9-9F2D-B49F-30C6-C16C99C5E87E}"/>
                </a:ext>
              </a:extLst>
            </p:cNvPr>
            <p:cNvGrpSpPr/>
            <p:nvPr/>
          </p:nvGrpSpPr>
          <p:grpSpPr>
            <a:xfrm>
              <a:off x="696184" y="5924740"/>
              <a:ext cx="2301112" cy="365804"/>
              <a:chOff x="3404856" y="5972365"/>
              <a:chExt cx="2301112" cy="365804"/>
            </a:xfrm>
          </p:grpSpPr>
          <p:grpSp>
            <p:nvGrpSpPr>
              <p:cNvPr id="17" name="Group 16">
                <a:extLst>
                  <a:ext uri="{FF2B5EF4-FFF2-40B4-BE49-F238E27FC236}">
                    <a16:creationId xmlns:a16="http://schemas.microsoft.com/office/drawing/2014/main" id="{A8BC5B7E-013C-820B-9B9C-98349FB87462}"/>
                  </a:ext>
                </a:extLst>
              </p:cNvPr>
              <p:cNvGrpSpPr/>
              <p:nvPr/>
            </p:nvGrpSpPr>
            <p:grpSpPr>
              <a:xfrm>
                <a:off x="3404856" y="5972365"/>
                <a:ext cx="2176741" cy="287487"/>
                <a:chOff x="6710156" y="5944929"/>
                <a:chExt cx="2176741" cy="287487"/>
              </a:xfrm>
            </p:grpSpPr>
            <p:pic>
              <p:nvPicPr>
                <p:cNvPr id="43" name="Picture 42" descr="A map of the california state&#10;&#10;Description automatically generated">
                  <a:extLst>
                    <a:ext uri="{FF2B5EF4-FFF2-40B4-BE49-F238E27FC236}">
                      <a16:creationId xmlns:a16="http://schemas.microsoft.com/office/drawing/2014/main" id="{99299F9E-9646-1DEF-5B5F-F31596F1B8B6}"/>
                    </a:ext>
                  </a:extLst>
                </p:cNvPr>
                <p:cNvPicPr>
                  <a:picLocks noChangeAspect="1"/>
                </p:cNvPicPr>
                <p:nvPr/>
              </p:nvPicPr>
              <p:blipFill rotWithShape="1">
                <a:blip r:embed="rId4"/>
                <a:srcRect l="7675" t="78801" r="61851" b="19983"/>
                <a:stretch/>
              </p:blipFill>
              <p:spPr>
                <a:xfrm>
                  <a:off x="6820534" y="6144240"/>
                  <a:ext cx="1699939" cy="88176"/>
                </a:xfrm>
                <a:prstGeom prst="rect">
                  <a:avLst/>
                </a:prstGeom>
                <a:ln>
                  <a:solidFill>
                    <a:schemeClr val="bg1"/>
                  </a:solidFill>
                </a:ln>
              </p:spPr>
            </p:pic>
            <p:sp>
              <p:nvSpPr>
                <p:cNvPr id="44" name="TextBox 43">
                  <a:extLst>
                    <a:ext uri="{FF2B5EF4-FFF2-40B4-BE49-F238E27FC236}">
                      <a16:creationId xmlns:a16="http://schemas.microsoft.com/office/drawing/2014/main" id="{F112543D-42A3-D81D-73CD-C6166BF3ED5E}"/>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45" name="TextBox 44">
                  <a:extLst>
                    <a:ext uri="{FF2B5EF4-FFF2-40B4-BE49-F238E27FC236}">
                      <a16:creationId xmlns:a16="http://schemas.microsoft.com/office/drawing/2014/main" id="{114B1457-B9DE-175C-732B-C23ABF747B8E}"/>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46" name="TextBox 45">
                  <a:extLst>
                    <a:ext uri="{FF2B5EF4-FFF2-40B4-BE49-F238E27FC236}">
                      <a16:creationId xmlns:a16="http://schemas.microsoft.com/office/drawing/2014/main" id="{A0C9817D-236D-ACD6-B34F-C85F9771B75C}"/>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endParaRPr lang="en-US" sz="800" dirty="0">
                    <a:latin typeface="Century Gothic"/>
                    <a:cs typeface="Calibri"/>
                  </a:endParaRPr>
                </a:p>
              </p:txBody>
            </p:sp>
            <p:sp>
              <p:nvSpPr>
                <p:cNvPr id="47" name="TextBox 46">
                  <a:extLst>
                    <a:ext uri="{FF2B5EF4-FFF2-40B4-BE49-F238E27FC236}">
                      <a16:creationId xmlns:a16="http://schemas.microsoft.com/office/drawing/2014/main" id="{12596844-3820-AB46-E006-CB05700174FB}"/>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48" name="TextBox 47">
                  <a:extLst>
                    <a:ext uri="{FF2B5EF4-FFF2-40B4-BE49-F238E27FC236}">
                      <a16:creationId xmlns:a16="http://schemas.microsoft.com/office/drawing/2014/main" id="{9FA03B98-B19D-1E81-BB12-D3536B46AE05}"/>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49" name="TextBox 48">
                  <a:extLst>
                    <a:ext uri="{FF2B5EF4-FFF2-40B4-BE49-F238E27FC236}">
                      <a16:creationId xmlns:a16="http://schemas.microsoft.com/office/drawing/2014/main" id="{8AAD2793-70A2-001D-2730-E1F409CF24EA}"/>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42" name="TextBox 41">
                <a:extLst>
                  <a:ext uri="{FF2B5EF4-FFF2-40B4-BE49-F238E27FC236}">
                    <a16:creationId xmlns:a16="http://schemas.microsoft.com/office/drawing/2014/main" id="{681D0CC6-BAD5-F381-BA98-1407F8D5795D}"/>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74" name="Group 73">
              <a:extLst>
                <a:ext uri="{FF2B5EF4-FFF2-40B4-BE49-F238E27FC236}">
                  <a16:creationId xmlns:a16="http://schemas.microsoft.com/office/drawing/2014/main" id="{FDC8AFD1-F297-4D70-9547-75BD463FCB9B}"/>
                </a:ext>
              </a:extLst>
            </p:cNvPr>
            <p:cNvGrpSpPr/>
            <p:nvPr/>
          </p:nvGrpSpPr>
          <p:grpSpPr>
            <a:xfrm>
              <a:off x="1149187" y="2184159"/>
              <a:ext cx="2959618" cy="3324343"/>
              <a:chOff x="1185473" y="2069254"/>
              <a:chExt cx="2959618" cy="3324343"/>
            </a:xfrm>
          </p:grpSpPr>
          <p:grpSp>
            <p:nvGrpSpPr>
              <p:cNvPr id="63" name="Group 62">
                <a:extLst>
                  <a:ext uri="{FF2B5EF4-FFF2-40B4-BE49-F238E27FC236}">
                    <a16:creationId xmlns:a16="http://schemas.microsoft.com/office/drawing/2014/main" id="{A574FB79-3125-FA86-FF2D-38A3D1F9A768}"/>
                  </a:ext>
                </a:extLst>
              </p:cNvPr>
              <p:cNvGrpSpPr/>
              <p:nvPr/>
            </p:nvGrpSpPr>
            <p:grpSpPr>
              <a:xfrm>
                <a:off x="1188344" y="2069254"/>
                <a:ext cx="2956747" cy="3324343"/>
                <a:chOff x="1304583" y="2320692"/>
                <a:chExt cx="2956747" cy="3324343"/>
              </a:xfrm>
            </p:grpSpPr>
            <p:sp>
              <p:nvSpPr>
                <p:cNvPr id="65" name="Oval 64">
                  <a:extLst>
                    <a:ext uri="{FF2B5EF4-FFF2-40B4-BE49-F238E27FC236}">
                      <a16:creationId xmlns:a16="http://schemas.microsoft.com/office/drawing/2014/main" id="{BF442C1D-618C-C5D6-00F9-CFE48AEB41E0}"/>
                    </a:ext>
                  </a:extLst>
                </p:cNvPr>
                <p:cNvSpPr/>
                <p:nvPr/>
              </p:nvSpPr>
              <p:spPr>
                <a:xfrm flipH="1" flipV="1">
                  <a:off x="1617238" y="280715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BB1C37A5-436B-2BAE-5D69-C10E75750AA0}"/>
                    </a:ext>
                  </a:extLst>
                </p:cNvPr>
                <p:cNvSpPr/>
                <p:nvPr/>
              </p:nvSpPr>
              <p:spPr>
                <a:xfrm flipH="1" flipV="1">
                  <a:off x="2974523" y="387930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A05DC9B4-E3EA-C063-5900-9D902E38A0C6}"/>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5EEAF3B0-8021-9641-FBBB-8F9F993D0513}"/>
                    </a:ext>
                  </a:extLst>
                </p:cNvPr>
                <p:cNvSpPr/>
                <p:nvPr/>
              </p:nvSpPr>
              <p:spPr>
                <a:xfrm flipH="1" flipV="1">
                  <a:off x="3939722"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99540275-805D-E5D9-902D-F58C83D18C31}"/>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Stockton</a:t>
                  </a:r>
                  <a:endParaRPr lang="en-US" sz="1000" dirty="0">
                    <a:latin typeface="Century Gothic"/>
                  </a:endParaRPr>
                </a:p>
              </p:txBody>
            </p:sp>
            <p:sp>
              <p:nvSpPr>
                <p:cNvPr id="70" name="TextBox 69">
                  <a:extLst>
                    <a:ext uri="{FF2B5EF4-FFF2-40B4-BE49-F238E27FC236}">
                      <a16:creationId xmlns:a16="http://schemas.microsoft.com/office/drawing/2014/main" id="{DB0DFE74-3300-1577-F739-AE49DB327E7F}"/>
                    </a:ext>
                  </a:extLst>
                </p:cNvPr>
                <p:cNvSpPr txBox="1"/>
                <p:nvPr/>
              </p:nvSpPr>
              <p:spPr>
                <a:xfrm>
                  <a:off x="1622972" y="2643705"/>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Modesto</a:t>
                  </a:r>
                  <a:endParaRPr lang="en-US" sz="1000" dirty="0">
                    <a:latin typeface="Century Gothic"/>
                  </a:endParaRPr>
                </a:p>
              </p:txBody>
            </p:sp>
            <p:sp>
              <p:nvSpPr>
                <p:cNvPr id="71" name="TextBox 70">
                  <a:extLst>
                    <a:ext uri="{FF2B5EF4-FFF2-40B4-BE49-F238E27FC236}">
                      <a16:creationId xmlns:a16="http://schemas.microsoft.com/office/drawing/2014/main" id="{C3379A68-43F9-B824-316C-4D86595D7816}"/>
                    </a:ext>
                  </a:extLst>
                </p:cNvPr>
                <p:cNvSpPr txBox="1"/>
                <p:nvPr/>
              </p:nvSpPr>
              <p:spPr>
                <a:xfrm>
                  <a:off x="2440457" y="3859252"/>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Fresno</a:t>
                  </a:r>
                  <a:endParaRPr lang="en-US" dirty="0"/>
                </a:p>
              </p:txBody>
            </p:sp>
            <p:sp>
              <p:nvSpPr>
                <p:cNvPr id="72" name="TextBox 71">
                  <a:extLst>
                    <a:ext uri="{FF2B5EF4-FFF2-40B4-BE49-F238E27FC236}">
                      <a16:creationId xmlns:a16="http://schemas.microsoft.com/office/drawing/2014/main" id="{96EE6673-DEA5-6626-D942-490D0878919D}"/>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Visalia</a:t>
                  </a:r>
                  <a:endParaRPr lang="en-US" dirty="0"/>
                </a:p>
              </p:txBody>
            </p:sp>
            <p:sp>
              <p:nvSpPr>
                <p:cNvPr id="73" name="TextBox 72">
                  <a:extLst>
                    <a:ext uri="{FF2B5EF4-FFF2-40B4-BE49-F238E27FC236}">
                      <a16:creationId xmlns:a16="http://schemas.microsoft.com/office/drawing/2014/main" id="{1312300E-0BE1-3D45-CBE2-F0C49B12FA4E}"/>
                    </a:ext>
                  </a:extLst>
                </p:cNvPr>
                <p:cNvSpPr txBox="1"/>
                <p:nvPr/>
              </p:nvSpPr>
              <p:spPr>
                <a:xfrm>
                  <a:off x="3113463" y="5398814"/>
                  <a:ext cx="845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Bakersfield</a:t>
                  </a:r>
                  <a:endParaRPr lang="en-US" dirty="0"/>
                </a:p>
              </p:txBody>
            </p:sp>
          </p:grpSp>
          <p:sp>
            <p:nvSpPr>
              <p:cNvPr id="64" name="Oval 63">
                <a:extLst>
                  <a:ext uri="{FF2B5EF4-FFF2-40B4-BE49-F238E27FC236}">
                    <a16:creationId xmlns:a16="http://schemas.microsoft.com/office/drawing/2014/main" id="{12FA346D-5D81-6F6D-885D-DD62C070AF10}"/>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89" name="Group 88">
            <a:extLst>
              <a:ext uri="{FF2B5EF4-FFF2-40B4-BE49-F238E27FC236}">
                <a16:creationId xmlns:a16="http://schemas.microsoft.com/office/drawing/2014/main" id="{55B8A82E-A84E-E339-AF7A-D5D0D7FFE68B}"/>
              </a:ext>
            </a:extLst>
          </p:cNvPr>
          <p:cNvGrpSpPr/>
          <p:nvPr/>
        </p:nvGrpSpPr>
        <p:grpSpPr>
          <a:xfrm>
            <a:off x="6796737" y="1659155"/>
            <a:ext cx="4891915" cy="4637114"/>
            <a:chOff x="6736261" y="1659155"/>
            <a:chExt cx="4891915" cy="4637114"/>
          </a:xfrm>
        </p:grpSpPr>
        <p:pic>
          <p:nvPicPr>
            <p:cNvPr id="4" name="Picture 4" descr="A map of the california state&#10;&#10;Description automatically generated">
              <a:extLst>
                <a:ext uri="{FF2B5EF4-FFF2-40B4-BE49-F238E27FC236}">
                  <a16:creationId xmlns:a16="http://schemas.microsoft.com/office/drawing/2014/main" id="{A2462491-A6AE-C67A-4AC0-DD65CB09B04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36261" y="1659155"/>
              <a:ext cx="4891915" cy="4637114"/>
            </a:xfrm>
            <a:prstGeom prst="rect">
              <a:avLst/>
            </a:prstGeom>
            <a:ln>
              <a:solidFill>
                <a:schemeClr val="tx1"/>
              </a:solidFill>
            </a:ln>
          </p:spPr>
        </p:pic>
        <p:grpSp>
          <p:nvGrpSpPr>
            <p:cNvPr id="61" name="Group 60">
              <a:extLst>
                <a:ext uri="{FF2B5EF4-FFF2-40B4-BE49-F238E27FC236}">
                  <a16:creationId xmlns:a16="http://schemas.microsoft.com/office/drawing/2014/main" id="{156341EE-7D59-0AB2-368E-773113D33146}"/>
                </a:ext>
              </a:extLst>
            </p:cNvPr>
            <p:cNvGrpSpPr/>
            <p:nvPr/>
          </p:nvGrpSpPr>
          <p:grpSpPr>
            <a:xfrm>
              <a:off x="6798137" y="5912834"/>
              <a:ext cx="2301112" cy="365804"/>
              <a:chOff x="3404856" y="5972365"/>
              <a:chExt cx="2301112" cy="365804"/>
            </a:xfrm>
          </p:grpSpPr>
          <p:grpSp>
            <p:nvGrpSpPr>
              <p:cNvPr id="52" name="Group 51">
                <a:extLst>
                  <a:ext uri="{FF2B5EF4-FFF2-40B4-BE49-F238E27FC236}">
                    <a16:creationId xmlns:a16="http://schemas.microsoft.com/office/drawing/2014/main" id="{6506F67C-74C5-40DF-8BC8-822607E20849}"/>
                  </a:ext>
                </a:extLst>
              </p:cNvPr>
              <p:cNvGrpSpPr/>
              <p:nvPr/>
            </p:nvGrpSpPr>
            <p:grpSpPr>
              <a:xfrm>
                <a:off x="3404856" y="5972365"/>
                <a:ext cx="2176741" cy="287487"/>
                <a:chOff x="6710156" y="5944929"/>
                <a:chExt cx="2176741" cy="287487"/>
              </a:xfrm>
            </p:grpSpPr>
            <p:pic>
              <p:nvPicPr>
                <p:cNvPr id="54" name="Picture 53" descr="A map of the california state&#10;&#10;Description automatically generated">
                  <a:extLst>
                    <a:ext uri="{FF2B5EF4-FFF2-40B4-BE49-F238E27FC236}">
                      <a16:creationId xmlns:a16="http://schemas.microsoft.com/office/drawing/2014/main" id="{14070CC9-642B-09F6-67C0-2A93AF79B288}"/>
                    </a:ext>
                  </a:extLst>
                </p:cNvPr>
                <p:cNvPicPr>
                  <a:picLocks noChangeAspect="1"/>
                </p:cNvPicPr>
                <p:nvPr/>
              </p:nvPicPr>
              <p:blipFill rotWithShape="1">
                <a:blip r:embed="rId4"/>
                <a:srcRect l="7675" t="78801" r="61851" b="19983"/>
                <a:stretch/>
              </p:blipFill>
              <p:spPr>
                <a:xfrm>
                  <a:off x="6820534" y="6144240"/>
                  <a:ext cx="1699939" cy="88176"/>
                </a:xfrm>
                <a:prstGeom prst="rect">
                  <a:avLst/>
                </a:prstGeom>
                <a:ln>
                  <a:solidFill>
                    <a:schemeClr val="bg1"/>
                  </a:solidFill>
                </a:ln>
              </p:spPr>
            </p:pic>
            <p:sp>
              <p:nvSpPr>
                <p:cNvPr id="55" name="TextBox 54">
                  <a:extLst>
                    <a:ext uri="{FF2B5EF4-FFF2-40B4-BE49-F238E27FC236}">
                      <a16:creationId xmlns:a16="http://schemas.microsoft.com/office/drawing/2014/main" id="{D29318A6-2E95-0B8C-3FA6-C47C03586695}"/>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56" name="TextBox 55">
                  <a:extLst>
                    <a:ext uri="{FF2B5EF4-FFF2-40B4-BE49-F238E27FC236}">
                      <a16:creationId xmlns:a16="http://schemas.microsoft.com/office/drawing/2014/main" id="{8EEC9044-7CE3-B9A5-956B-FF36703D08A7}"/>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57" name="TextBox 56">
                  <a:extLst>
                    <a:ext uri="{FF2B5EF4-FFF2-40B4-BE49-F238E27FC236}">
                      <a16:creationId xmlns:a16="http://schemas.microsoft.com/office/drawing/2014/main" id="{0F7B1FAB-2AF3-9049-2465-BBADF4AB654A}"/>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latin typeface="Century Gothic"/>
                      <a:cs typeface="Calibri"/>
                    </a:rPr>
                    <a:t>25</a:t>
                  </a:r>
                  <a:endParaRPr lang="en-US" sz="800" dirty="0">
                    <a:solidFill>
                      <a:schemeClr val="tx1">
                        <a:lumMod val="75000"/>
                        <a:lumOff val="25000"/>
                      </a:schemeClr>
                    </a:solidFill>
                    <a:latin typeface="Century Gothic"/>
                    <a:cs typeface="Calibri"/>
                  </a:endParaRPr>
                </a:p>
              </p:txBody>
            </p:sp>
            <p:sp>
              <p:nvSpPr>
                <p:cNvPr id="58" name="TextBox 57">
                  <a:extLst>
                    <a:ext uri="{FF2B5EF4-FFF2-40B4-BE49-F238E27FC236}">
                      <a16:creationId xmlns:a16="http://schemas.microsoft.com/office/drawing/2014/main" id="{83F0066C-B74E-BA63-079F-77260FCE1847}"/>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59" name="TextBox 58">
                  <a:extLst>
                    <a:ext uri="{FF2B5EF4-FFF2-40B4-BE49-F238E27FC236}">
                      <a16:creationId xmlns:a16="http://schemas.microsoft.com/office/drawing/2014/main" id="{A1B9C6A7-6EA3-FB95-045D-340A9C4418F2}"/>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60" name="TextBox 59">
                  <a:extLst>
                    <a:ext uri="{FF2B5EF4-FFF2-40B4-BE49-F238E27FC236}">
                      <a16:creationId xmlns:a16="http://schemas.microsoft.com/office/drawing/2014/main" id="{9F3F97F3-D62A-45FC-2B5E-E64CC8B65561}"/>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53" name="TextBox 52">
                <a:extLst>
                  <a:ext uri="{FF2B5EF4-FFF2-40B4-BE49-F238E27FC236}">
                    <a16:creationId xmlns:a16="http://schemas.microsoft.com/office/drawing/2014/main" id="{CEC37614-506D-8B12-DED9-11E920AEE4A8}"/>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87" name="Group 86">
              <a:extLst>
                <a:ext uri="{FF2B5EF4-FFF2-40B4-BE49-F238E27FC236}">
                  <a16:creationId xmlns:a16="http://schemas.microsoft.com/office/drawing/2014/main" id="{CF25FF7C-822F-8F83-C786-269B4AAECF97}"/>
                </a:ext>
              </a:extLst>
            </p:cNvPr>
            <p:cNvGrpSpPr/>
            <p:nvPr/>
          </p:nvGrpSpPr>
          <p:grpSpPr>
            <a:xfrm>
              <a:off x="7233093" y="2147874"/>
              <a:ext cx="2959618" cy="3324343"/>
              <a:chOff x="1185473" y="2069254"/>
              <a:chExt cx="2959618" cy="3324343"/>
            </a:xfrm>
          </p:grpSpPr>
          <p:grpSp>
            <p:nvGrpSpPr>
              <p:cNvPr id="76" name="Group 75">
                <a:extLst>
                  <a:ext uri="{FF2B5EF4-FFF2-40B4-BE49-F238E27FC236}">
                    <a16:creationId xmlns:a16="http://schemas.microsoft.com/office/drawing/2014/main" id="{D01ABE04-1A06-049E-8AA0-8CC5C3D7028D}"/>
                  </a:ext>
                </a:extLst>
              </p:cNvPr>
              <p:cNvGrpSpPr/>
              <p:nvPr/>
            </p:nvGrpSpPr>
            <p:grpSpPr>
              <a:xfrm>
                <a:off x="1188344" y="2069254"/>
                <a:ext cx="2956747" cy="3324343"/>
                <a:chOff x="1304583" y="2320692"/>
                <a:chExt cx="2956747" cy="3324343"/>
              </a:xfrm>
            </p:grpSpPr>
            <p:sp>
              <p:nvSpPr>
                <p:cNvPr id="78" name="Oval 77">
                  <a:extLst>
                    <a:ext uri="{FF2B5EF4-FFF2-40B4-BE49-F238E27FC236}">
                      <a16:creationId xmlns:a16="http://schemas.microsoft.com/office/drawing/2014/main" id="{3F0341C1-6471-AE8E-7D1D-2B2C7823D049}"/>
                    </a:ext>
                  </a:extLst>
                </p:cNvPr>
                <p:cNvSpPr/>
                <p:nvPr/>
              </p:nvSpPr>
              <p:spPr>
                <a:xfrm flipH="1" flipV="1">
                  <a:off x="1617238" y="280715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99A2C472-7467-956E-E563-48CDA6CD07BD}"/>
                    </a:ext>
                  </a:extLst>
                </p:cNvPr>
                <p:cNvSpPr/>
                <p:nvPr/>
              </p:nvSpPr>
              <p:spPr>
                <a:xfrm flipH="1" flipV="1">
                  <a:off x="2974523" y="387930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F4FFC5C1-4E0E-B2DF-4CEA-1F5660D77E1A}"/>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6CF3CD65-A208-19A9-B573-4CD1E99B479B}"/>
                    </a:ext>
                  </a:extLst>
                </p:cNvPr>
                <p:cNvSpPr/>
                <p:nvPr/>
              </p:nvSpPr>
              <p:spPr>
                <a:xfrm flipH="1" flipV="1">
                  <a:off x="3939722"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0E924504-6E23-1FBA-E860-235B1FD83879}"/>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Stockton</a:t>
                  </a:r>
                  <a:endParaRPr lang="en-US" sz="1000" dirty="0">
                    <a:latin typeface="Century Gothic"/>
                  </a:endParaRPr>
                </a:p>
              </p:txBody>
            </p:sp>
            <p:sp>
              <p:nvSpPr>
                <p:cNvPr id="83" name="TextBox 82">
                  <a:extLst>
                    <a:ext uri="{FF2B5EF4-FFF2-40B4-BE49-F238E27FC236}">
                      <a16:creationId xmlns:a16="http://schemas.microsoft.com/office/drawing/2014/main" id="{15314C8C-6964-70FB-A9C5-697413C4125C}"/>
                    </a:ext>
                  </a:extLst>
                </p:cNvPr>
                <p:cNvSpPr txBox="1"/>
                <p:nvPr/>
              </p:nvSpPr>
              <p:spPr>
                <a:xfrm>
                  <a:off x="1622972" y="2643705"/>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Modesto</a:t>
                  </a:r>
                  <a:endParaRPr lang="en-US" sz="1000" dirty="0">
                    <a:latin typeface="Century Gothic"/>
                  </a:endParaRPr>
                </a:p>
              </p:txBody>
            </p:sp>
            <p:sp>
              <p:nvSpPr>
                <p:cNvPr id="84" name="TextBox 83">
                  <a:extLst>
                    <a:ext uri="{FF2B5EF4-FFF2-40B4-BE49-F238E27FC236}">
                      <a16:creationId xmlns:a16="http://schemas.microsoft.com/office/drawing/2014/main" id="{F5633B1C-3F0A-363C-E19A-254C0B63177D}"/>
                    </a:ext>
                  </a:extLst>
                </p:cNvPr>
                <p:cNvSpPr txBox="1"/>
                <p:nvPr/>
              </p:nvSpPr>
              <p:spPr>
                <a:xfrm>
                  <a:off x="2440457" y="3859252"/>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Fresno</a:t>
                  </a:r>
                  <a:endParaRPr lang="en-US" dirty="0"/>
                </a:p>
              </p:txBody>
            </p:sp>
            <p:sp>
              <p:nvSpPr>
                <p:cNvPr id="85" name="TextBox 84">
                  <a:extLst>
                    <a:ext uri="{FF2B5EF4-FFF2-40B4-BE49-F238E27FC236}">
                      <a16:creationId xmlns:a16="http://schemas.microsoft.com/office/drawing/2014/main" id="{6A63946D-0DD4-8442-10E3-77D7938AFAE7}"/>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Visalia</a:t>
                  </a:r>
                  <a:endParaRPr lang="en-US" dirty="0"/>
                </a:p>
              </p:txBody>
            </p:sp>
            <p:sp>
              <p:nvSpPr>
                <p:cNvPr id="86" name="TextBox 85">
                  <a:extLst>
                    <a:ext uri="{FF2B5EF4-FFF2-40B4-BE49-F238E27FC236}">
                      <a16:creationId xmlns:a16="http://schemas.microsoft.com/office/drawing/2014/main" id="{29920C24-9542-E86F-DAF5-7B32328C81F0}"/>
                    </a:ext>
                  </a:extLst>
                </p:cNvPr>
                <p:cNvSpPr txBox="1"/>
                <p:nvPr/>
              </p:nvSpPr>
              <p:spPr>
                <a:xfrm>
                  <a:off x="3113463" y="5398814"/>
                  <a:ext cx="845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Bakersfield</a:t>
                  </a:r>
                  <a:endParaRPr lang="en-US" dirty="0"/>
                </a:p>
              </p:txBody>
            </p:sp>
          </p:grpSp>
          <p:sp>
            <p:nvSpPr>
              <p:cNvPr id="77" name="Oval 76">
                <a:extLst>
                  <a:ext uri="{FF2B5EF4-FFF2-40B4-BE49-F238E27FC236}">
                    <a16:creationId xmlns:a16="http://schemas.microsoft.com/office/drawing/2014/main" id="{63934007-4875-B3D6-98E3-CA409003CEEC}"/>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5" name="Group 24">
            <a:extLst>
              <a:ext uri="{FF2B5EF4-FFF2-40B4-BE49-F238E27FC236}">
                <a16:creationId xmlns:a16="http://schemas.microsoft.com/office/drawing/2014/main" id="{66936611-9AA6-9F37-C32F-F3BC1C2B34A1}"/>
              </a:ext>
            </a:extLst>
          </p:cNvPr>
          <p:cNvGrpSpPr/>
          <p:nvPr/>
        </p:nvGrpSpPr>
        <p:grpSpPr>
          <a:xfrm>
            <a:off x="3518481" y="1741255"/>
            <a:ext cx="2754333" cy="880579"/>
            <a:chOff x="4720344" y="2411624"/>
            <a:chExt cx="2754333" cy="880579"/>
          </a:xfrm>
        </p:grpSpPr>
        <p:sp>
          <p:nvSpPr>
            <p:cNvPr id="18" name="TextBox 17">
              <a:extLst>
                <a:ext uri="{FF2B5EF4-FFF2-40B4-BE49-F238E27FC236}">
                  <a16:creationId xmlns:a16="http://schemas.microsoft.com/office/drawing/2014/main" id="{73188362-8B6F-266B-EDAA-6FE25888102C}"/>
                </a:ext>
              </a:extLst>
            </p:cNvPr>
            <p:cNvSpPr txBox="1"/>
            <p:nvPr/>
          </p:nvSpPr>
          <p:spPr>
            <a:xfrm>
              <a:off x="4720821" y="2411624"/>
              <a:ext cx="1937582" cy="88057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9" name="TextBox 18">
              <a:extLst>
                <a:ext uri="{FF2B5EF4-FFF2-40B4-BE49-F238E27FC236}">
                  <a16:creationId xmlns:a16="http://schemas.microsoft.com/office/drawing/2014/main" id="{00DAD34D-8AAF-5B3E-B68F-4BDEF7F9B1EF}"/>
                </a:ext>
              </a:extLst>
            </p:cNvPr>
            <p:cNvSpPr txBox="1"/>
            <p:nvPr/>
          </p:nvSpPr>
          <p:spPr>
            <a:xfrm>
              <a:off x="5177511" y="2650798"/>
              <a:ext cx="10297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High</a:t>
              </a:r>
            </a:p>
          </p:txBody>
        </p:sp>
        <p:sp>
          <p:nvSpPr>
            <p:cNvPr id="20" name="TextBox 19">
              <a:extLst>
                <a:ext uri="{FF2B5EF4-FFF2-40B4-BE49-F238E27FC236}">
                  <a16:creationId xmlns:a16="http://schemas.microsoft.com/office/drawing/2014/main" id="{9FFD440E-92F9-70C8-3EC0-00902A1C2775}"/>
                </a:ext>
              </a:extLst>
            </p:cNvPr>
            <p:cNvSpPr txBox="1"/>
            <p:nvPr/>
          </p:nvSpPr>
          <p:spPr>
            <a:xfrm>
              <a:off x="5179624" y="2977038"/>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Low</a:t>
              </a:r>
            </a:p>
          </p:txBody>
        </p:sp>
        <p:sp>
          <p:nvSpPr>
            <p:cNvPr id="21" name="TextBox 20">
              <a:extLst>
                <a:ext uri="{FF2B5EF4-FFF2-40B4-BE49-F238E27FC236}">
                  <a16:creationId xmlns:a16="http://schemas.microsoft.com/office/drawing/2014/main" id="{32DF4729-2AB4-1146-678C-7743EAE6816E}"/>
                </a:ext>
              </a:extLst>
            </p:cNvPr>
            <p:cNvSpPr txBox="1"/>
            <p:nvPr/>
          </p:nvSpPr>
          <p:spPr>
            <a:xfrm>
              <a:off x="4720344" y="2412644"/>
              <a:ext cx="27543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3F3F3F"/>
                  </a:solidFill>
                  <a:latin typeface="Century Gothic"/>
                  <a:cs typeface="Calibri"/>
                </a:rPr>
                <a:t>Nitrogen Dioxide</a:t>
              </a:r>
            </a:p>
          </p:txBody>
        </p:sp>
        <p:pic>
          <p:nvPicPr>
            <p:cNvPr id="22" name="Picture 33" descr="A map of the california state&#10;&#10;Description automatically generated">
              <a:extLst>
                <a:ext uri="{FF2B5EF4-FFF2-40B4-BE49-F238E27FC236}">
                  <a16:creationId xmlns:a16="http://schemas.microsoft.com/office/drawing/2014/main" id="{341BC11E-D7DD-81F9-F996-F81783DE6A8E}"/>
                </a:ext>
              </a:extLst>
            </p:cNvPr>
            <p:cNvPicPr>
              <a:picLocks noChangeAspect="1"/>
            </p:cNvPicPr>
            <p:nvPr/>
          </p:nvPicPr>
          <p:blipFill rotWithShape="1">
            <a:blip r:embed="rId6"/>
            <a:srcRect l="54820" t="78598" r="40534" b="16328"/>
            <a:stretch/>
          </p:blipFill>
          <p:spPr>
            <a:xfrm>
              <a:off x="4823362" y="2643599"/>
              <a:ext cx="376509" cy="584538"/>
            </a:xfrm>
            <a:prstGeom prst="rect">
              <a:avLst/>
            </a:prstGeom>
          </p:spPr>
        </p:pic>
        <p:pic>
          <p:nvPicPr>
            <p:cNvPr id="23" name="Picture 22" descr="A black triangle with a letter n&#10;&#10;Description automatically generated">
              <a:extLst>
                <a:ext uri="{FF2B5EF4-FFF2-40B4-BE49-F238E27FC236}">
                  <a16:creationId xmlns:a16="http://schemas.microsoft.com/office/drawing/2014/main" id="{8F35F3AF-29CF-FBD3-F923-FE3F095238D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99" t="84692" r="88790" b="4573"/>
            <a:stretch/>
          </p:blipFill>
          <p:spPr>
            <a:xfrm>
              <a:off x="5878022" y="2643875"/>
              <a:ext cx="442449" cy="597794"/>
            </a:xfrm>
            <a:prstGeom prst="rect">
              <a:avLst/>
            </a:prstGeom>
          </p:spPr>
        </p:pic>
        <p:sp>
          <p:nvSpPr>
            <p:cNvPr id="24" name="TextBox 23">
              <a:extLst>
                <a:ext uri="{FF2B5EF4-FFF2-40B4-BE49-F238E27FC236}">
                  <a16:creationId xmlns:a16="http://schemas.microsoft.com/office/drawing/2014/main" id="{3CF3C13F-F158-F4A7-8102-C37CBD89B0C0}"/>
                </a:ext>
              </a:extLst>
            </p:cNvPr>
            <p:cNvSpPr txBox="1"/>
            <p:nvPr/>
          </p:nvSpPr>
          <p:spPr>
            <a:xfrm>
              <a:off x="5965212" y="2445791"/>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Century Gothic"/>
                </a:rPr>
                <a:t>N</a:t>
              </a:r>
              <a:endParaRPr lang="en-US" sz="1100" dirty="0"/>
            </a:p>
          </p:txBody>
        </p:sp>
      </p:grpSp>
      <p:grpSp>
        <p:nvGrpSpPr>
          <p:cNvPr id="34" name="Group 33">
            <a:extLst>
              <a:ext uri="{FF2B5EF4-FFF2-40B4-BE49-F238E27FC236}">
                <a16:creationId xmlns:a16="http://schemas.microsoft.com/office/drawing/2014/main" id="{55DC9CB9-7029-A5A6-C153-0B22FA6B5AF6}"/>
              </a:ext>
            </a:extLst>
          </p:cNvPr>
          <p:cNvGrpSpPr/>
          <p:nvPr/>
        </p:nvGrpSpPr>
        <p:grpSpPr>
          <a:xfrm>
            <a:off x="9612578" y="1716940"/>
            <a:ext cx="2754333" cy="880579"/>
            <a:chOff x="4720344" y="2411624"/>
            <a:chExt cx="2754333" cy="880579"/>
          </a:xfrm>
        </p:grpSpPr>
        <p:sp>
          <p:nvSpPr>
            <p:cNvPr id="35" name="TextBox 34">
              <a:extLst>
                <a:ext uri="{FF2B5EF4-FFF2-40B4-BE49-F238E27FC236}">
                  <a16:creationId xmlns:a16="http://schemas.microsoft.com/office/drawing/2014/main" id="{D214D38B-72F6-F931-6BC2-8D8E50AA8575}"/>
                </a:ext>
              </a:extLst>
            </p:cNvPr>
            <p:cNvSpPr txBox="1"/>
            <p:nvPr/>
          </p:nvSpPr>
          <p:spPr>
            <a:xfrm>
              <a:off x="4720821" y="2411624"/>
              <a:ext cx="1937582" cy="88057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36" name="TextBox 35">
              <a:extLst>
                <a:ext uri="{FF2B5EF4-FFF2-40B4-BE49-F238E27FC236}">
                  <a16:creationId xmlns:a16="http://schemas.microsoft.com/office/drawing/2014/main" id="{971A2B6E-1E4B-4B73-30CD-E5D84C2E734B}"/>
                </a:ext>
              </a:extLst>
            </p:cNvPr>
            <p:cNvSpPr txBox="1"/>
            <p:nvPr/>
          </p:nvSpPr>
          <p:spPr>
            <a:xfrm>
              <a:off x="5177511" y="2650798"/>
              <a:ext cx="10297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High</a:t>
              </a:r>
            </a:p>
          </p:txBody>
        </p:sp>
        <p:sp>
          <p:nvSpPr>
            <p:cNvPr id="37" name="TextBox 36">
              <a:extLst>
                <a:ext uri="{FF2B5EF4-FFF2-40B4-BE49-F238E27FC236}">
                  <a16:creationId xmlns:a16="http://schemas.microsoft.com/office/drawing/2014/main" id="{E629D218-49E6-74C2-10F9-29E2D65749F2}"/>
                </a:ext>
              </a:extLst>
            </p:cNvPr>
            <p:cNvSpPr txBox="1"/>
            <p:nvPr/>
          </p:nvSpPr>
          <p:spPr>
            <a:xfrm>
              <a:off x="5179624" y="2977038"/>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Low</a:t>
              </a:r>
            </a:p>
          </p:txBody>
        </p:sp>
        <p:sp>
          <p:nvSpPr>
            <p:cNvPr id="38" name="TextBox 37">
              <a:extLst>
                <a:ext uri="{FF2B5EF4-FFF2-40B4-BE49-F238E27FC236}">
                  <a16:creationId xmlns:a16="http://schemas.microsoft.com/office/drawing/2014/main" id="{20FE913E-1623-1F3F-5E64-E70B104AEAA0}"/>
                </a:ext>
              </a:extLst>
            </p:cNvPr>
            <p:cNvSpPr txBox="1"/>
            <p:nvPr/>
          </p:nvSpPr>
          <p:spPr>
            <a:xfrm>
              <a:off x="4720344" y="2412644"/>
              <a:ext cx="27543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3F3F3F"/>
                  </a:solidFill>
                  <a:latin typeface="Century Gothic"/>
                  <a:cs typeface="Calibri"/>
                </a:rPr>
                <a:t>Nitrogen Dioxide</a:t>
              </a:r>
            </a:p>
          </p:txBody>
        </p:sp>
        <p:pic>
          <p:nvPicPr>
            <p:cNvPr id="39" name="Picture 33" descr="A map of the california state&#10;&#10;Description automatically generated">
              <a:extLst>
                <a:ext uri="{FF2B5EF4-FFF2-40B4-BE49-F238E27FC236}">
                  <a16:creationId xmlns:a16="http://schemas.microsoft.com/office/drawing/2014/main" id="{98A756F6-BAE9-8DB6-F47C-F2CFC5497898}"/>
                </a:ext>
              </a:extLst>
            </p:cNvPr>
            <p:cNvPicPr>
              <a:picLocks noChangeAspect="1"/>
            </p:cNvPicPr>
            <p:nvPr/>
          </p:nvPicPr>
          <p:blipFill rotWithShape="1">
            <a:blip r:embed="rId6"/>
            <a:srcRect l="54820" t="78598" r="40534" b="16328"/>
            <a:stretch/>
          </p:blipFill>
          <p:spPr>
            <a:xfrm>
              <a:off x="4823362" y="2643599"/>
              <a:ext cx="376509" cy="584538"/>
            </a:xfrm>
            <a:prstGeom prst="rect">
              <a:avLst/>
            </a:prstGeom>
          </p:spPr>
        </p:pic>
        <p:pic>
          <p:nvPicPr>
            <p:cNvPr id="40" name="Picture 39" descr="A black triangle with a letter n&#10;&#10;Description automatically generated">
              <a:extLst>
                <a:ext uri="{FF2B5EF4-FFF2-40B4-BE49-F238E27FC236}">
                  <a16:creationId xmlns:a16="http://schemas.microsoft.com/office/drawing/2014/main" id="{E49A5ECA-1EB9-1236-7A5F-FD96BB9559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99" t="84692" r="88790" b="4573"/>
            <a:stretch/>
          </p:blipFill>
          <p:spPr>
            <a:xfrm>
              <a:off x="5878022" y="2643875"/>
              <a:ext cx="442449" cy="597794"/>
            </a:xfrm>
            <a:prstGeom prst="rect">
              <a:avLst/>
            </a:prstGeom>
          </p:spPr>
        </p:pic>
        <p:sp>
          <p:nvSpPr>
            <p:cNvPr id="41" name="TextBox 40">
              <a:extLst>
                <a:ext uri="{FF2B5EF4-FFF2-40B4-BE49-F238E27FC236}">
                  <a16:creationId xmlns:a16="http://schemas.microsoft.com/office/drawing/2014/main" id="{01D062E1-3F6E-E2D1-0607-A2C213B67DC6}"/>
                </a:ext>
              </a:extLst>
            </p:cNvPr>
            <p:cNvSpPr txBox="1"/>
            <p:nvPr/>
          </p:nvSpPr>
          <p:spPr>
            <a:xfrm>
              <a:off x="5965212" y="2445791"/>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Century Gothic"/>
                </a:rPr>
                <a:t>N</a:t>
              </a:r>
              <a:endParaRPr lang="en-US" sz="1100" dirty="0"/>
            </a:p>
          </p:txBody>
        </p:sp>
      </p:grpSp>
    </p:spTree>
    <p:extLst>
      <p:ext uri="{BB962C8B-B14F-4D97-AF65-F5344CB8AC3E}">
        <p14:creationId xmlns:p14="http://schemas.microsoft.com/office/powerpoint/2010/main" val="600142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70610" y="211999"/>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t>
            </a:r>
            <a:r>
              <a:rPr lang="en-US" sz="4000" b="1" dirty="0">
                <a:solidFill>
                  <a:srgbClr val="88419D"/>
                </a:solidFill>
                <a:latin typeface="Century Gothic"/>
                <a:cs typeface="Calibri"/>
              </a:rPr>
              <a:t>NO</a:t>
            </a:r>
            <a:r>
              <a:rPr lang="en-US" sz="4000" b="1" baseline="-25000" dirty="0">
                <a:solidFill>
                  <a:srgbClr val="88419D"/>
                </a:solidFill>
                <a:latin typeface="Century Gothic"/>
                <a:cs typeface="Calibri"/>
              </a:rPr>
              <a:t>2</a:t>
            </a:r>
            <a:r>
              <a:rPr lang="en-US" sz="4000" b="1" dirty="0">
                <a:solidFill>
                  <a:srgbClr val="88419D"/>
                </a:solidFill>
                <a:latin typeface="Century Gothic"/>
              </a:rPr>
              <a:t> (San Joaquin County)</a:t>
            </a:r>
            <a:endParaRPr lang="en-US" sz="4000" dirty="0">
              <a:solidFill>
                <a:srgbClr val="88419D"/>
              </a:solidFill>
              <a:latin typeface="Century Gothic"/>
            </a:endParaRPr>
          </a:p>
        </p:txBody>
      </p:sp>
      <p:sp>
        <p:nvSpPr>
          <p:cNvPr id="4" name="TextBox 3">
            <a:extLst>
              <a:ext uri="{FF2B5EF4-FFF2-40B4-BE49-F238E27FC236}">
                <a16:creationId xmlns:a16="http://schemas.microsoft.com/office/drawing/2014/main" id="{9F84B0CB-1A38-433D-203B-B7638C987D68}"/>
              </a:ext>
            </a:extLst>
          </p:cNvPr>
          <p:cNvSpPr txBox="1"/>
          <p:nvPr/>
        </p:nvSpPr>
        <p:spPr>
          <a:xfrm>
            <a:off x="410767" y="1160859"/>
            <a:ext cx="44755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95th Percentile NO</a:t>
            </a:r>
            <a:r>
              <a:rPr lang="en-US" baseline="-25000" dirty="0">
                <a:solidFill>
                  <a:schemeClr val="tx1">
                    <a:lumMod val="75000"/>
                    <a:lumOff val="25000"/>
                  </a:schemeClr>
                </a:solidFill>
                <a:latin typeface="Century Gothic"/>
                <a:cs typeface="Calibri"/>
              </a:rPr>
              <a:t>2</a:t>
            </a:r>
            <a:endParaRPr lang="en-US" dirty="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672F875E-20DB-8F40-0925-7152935B9D84}"/>
              </a:ext>
            </a:extLst>
          </p:cNvPr>
          <p:cNvSpPr txBox="1"/>
          <p:nvPr/>
        </p:nvSpPr>
        <p:spPr>
          <a:xfrm>
            <a:off x="7511115" y="1296052"/>
            <a:ext cx="43013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95th Percentile NO</a:t>
            </a:r>
            <a:r>
              <a:rPr lang="en-US" baseline="-25000" dirty="0">
                <a:solidFill>
                  <a:schemeClr val="tx1">
                    <a:lumMod val="75000"/>
                    <a:lumOff val="25000"/>
                  </a:schemeClr>
                </a:solidFill>
                <a:latin typeface="Century Gothic"/>
                <a:cs typeface="Calibri"/>
              </a:rPr>
              <a:t>2</a:t>
            </a:r>
            <a:r>
              <a:rPr lang="en-US" dirty="0">
                <a:solidFill>
                  <a:schemeClr val="tx1">
                    <a:lumMod val="75000"/>
                    <a:lumOff val="25000"/>
                  </a:schemeClr>
                </a:solidFill>
                <a:latin typeface="Century Gothic"/>
                <a:cs typeface="Calibri"/>
              </a:rPr>
              <a:t> + Roads</a:t>
            </a:r>
            <a:endParaRPr lang="en-US" dirty="0">
              <a:solidFill>
                <a:schemeClr val="tx1">
                  <a:lumMod val="75000"/>
                  <a:lumOff val="25000"/>
                </a:schemeClr>
              </a:solidFill>
              <a:latin typeface="Century Gothic"/>
            </a:endParaRPr>
          </a:p>
        </p:txBody>
      </p:sp>
      <p:grpSp>
        <p:nvGrpSpPr>
          <p:cNvPr id="50" name="Group 49">
            <a:extLst>
              <a:ext uri="{FF2B5EF4-FFF2-40B4-BE49-F238E27FC236}">
                <a16:creationId xmlns:a16="http://schemas.microsoft.com/office/drawing/2014/main" id="{1C2F191E-12F1-09A3-7C3F-B44440F2BCD9}"/>
              </a:ext>
            </a:extLst>
          </p:cNvPr>
          <p:cNvGrpSpPr/>
          <p:nvPr/>
        </p:nvGrpSpPr>
        <p:grpSpPr>
          <a:xfrm>
            <a:off x="5201477" y="2907174"/>
            <a:ext cx="3031202" cy="1484646"/>
            <a:chOff x="5243149" y="3919205"/>
            <a:chExt cx="3031202" cy="1484646"/>
          </a:xfrm>
        </p:grpSpPr>
        <p:grpSp>
          <p:nvGrpSpPr>
            <p:cNvPr id="36" name="Group 35">
              <a:extLst>
                <a:ext uri="{FF2B5EF4-FFF2-40B4-BE49-F238E27FC236}">
                  <a16:creationId xmlns:a16="http://schemas.microsoft.com/office/drawing/2014/main" id="{1E4E8B8F-06DB-2C3E-D3D9-939950DA2B7B}"/>
                </a:ext>
              </a:extLst>
            </p:cNvPr>
            <p:cNvGrpSpPr/>
            <p:nvPr/>
          </p:nvGrpSpPr>
          <p:grpSpPr>
            <a:xfrm>
              <a:off x="5243149" y="3919205"/>
              <a:ext cx="3031202" cy="1372489"/>
              <a:chOff x="227349" y="1236797"/>
              <a:chExt cx="3031202" cy="1372489"/>
            </a:xfrm>
          </p:grpSpPr>
          <p:grpSp>
            <p:nvGrpSpPr>
              <p:cNvPr id="42" name="Group 41">
                <a:extLst>
                  <a:ext uri="{FF2B5EF4-FFF2-40B4-BE49-F238E27FC236}">
                    <a16:creationId xmlns:a16="http://schemas.microsoft.com/office/drawing/2014/main" id="{58A33AAD-DFDC-DC92-C7B4-91357FB545C7}"/>
                  </a:ext>
                </a:extLst>
              </p:cNvPr>
              <p:cNvGrpSpPr/>
              <p:nvPr/>
            </p:nvGrpSpPr>
            <p:grpSpPr>
              <a:xfrm>
                <a:off x="227349" y="1236797"/>
                <a:ext cx="3031202" cy="1372489"/>
                <a:chOff x="9572895" y="1834060"/>
                <a:chExt cx="3031202" cy="767884"/>
              </a:xfrm>
            </p:grpSpPr>
            <p:sp>
              <p:nvSpPr>
                <p:cNvPr id="48" name="TextBox 47">
                  <a:extLst>
                    <a:ext uri="{FF2B5EF4-FFF2-40B4-BE49-F238E27FC236}">
                      <a16:creationId xmlns:a16="http://schemas.microsoft.com/office/drawing/2014/main" id="{2271184A-7438-5966-7AFA-6C94F4D1750E}"/>
                    </a:ext>
                  </a:extLst>
                </p:cNvPr>
                <p:cNvSpPr txBox="1"/>
                <p:nvPr/>
              </p:nvSpPr>
              <p:spPr>
                <a:xfrm>
                  <a:off x="9572895" y="1837938"/>
                  <a:ext cx="1834511" cy="764006"/>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49" name="TextBox 48">
                  <a:extLst>
                    <a:ext uri="{FF2B5EF4-FFF2-40B4-BE49-F238E27FC236}">
                      <a16:creationId xmlns:a16="http://schemas.microsoft.com/office/drawing/2014/main" id="{4F9CF4CC-BFFA-72B8-DA32-F0C922D929DF}"/>
                    </a:ext>
                  </a:extLst>
                </p:cNvPr>
                <p:cNvSpPr txBox="1"/>
                <p:nvPr/>
              </p:nvSpPr>
              <p:spPr>
                <a:xfrm>
                  <a:off x="9849764" y="1834060"/>
                  <a:ext cx="2754333" cy="137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3F3F3F"/>
                      </a:solidFill>
                      <a:latin typeface="Century Gothic"/>
                      <a:cs typeface="Calibri"/>
                    </a:rPr>
                    <a:t>Nitrogen Dioxide</a:t>
                  </a:r>
                  <a:endParaRPr lang="en-US" b="1" dirty="0">
                    <a:ea typeface="Calibri"/>
                    <a:cs typeface="Calibri"/>
                  </a:endParaRPr>
                </a:p>
              </p:txBody>
            </p:sp>
          </p:grpSp>
          <p:grpSp>
            <p:nvGrpSpPr>
              <p:cNvPr id="43" name="Group 42">
                <a:extLst>
                  <a:ext uri="{FF2B5EF4-FFF2-40B4-BE49-F238E27FC236}">
                    <a16:creationId xmlns:a16="http://schemas.microsoft.com/office/drawing/2014/main" id="{60516193-BB77-AF17-481F-76F4A3EBB949}"/>
                  </a:ext>
                </a:extLst>
              </p:cNvPr>
              <p:cNvGrpSpPr/>
              <p:nvPr/>
            </p:nvGrpSpPr>
            <p:grpSpPr>
              <a:xfrm>
                <a:off x="1698165" y="1406833"/>
                <a:ext cx="479975" cy="686905"/>
                <a:chOff x="12032779" y="1885082"/>
                <a:chExt cx="479975" cy="686905"/>
              </a:xfrm>
            </p:grpSpPr>
            <p:pic>
              <p:nvPicPr>
                <p:cNvPr id="46" name="Picture 45" descr="A black triangle with a letter n&#10;&#10;Description automatically generated">
                  <a:extLst>
                    <a:ext uri="{FF2B5EF4-FFF2-40B4-BE49-F238E27FC236}">
                      <a16:creationId xmlns:a16="http://schemas.microsoft.com/office/drawing/2014/main" id="{9060F50F-3EEC-52BA-699E-F8A428C035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99" t="84692" r="88790" b="4573"/>
                <a:stretch/>
              </p:blipFill>
              <p:spPr>
                <a:xfrm>
                  <a:off x="12032779" y="2134927"/>
                  <a:ext cx="323387" cy="437060"/>
                </a:xfrm>
                <a:prstGeom prst="rect">
                  <a:avLst/>
                </a:prstGeom>
              </p:spPr>
            </p:pic>
            <p:sp>
              <p:nvSpPr>
                <p:cNvPr id="47" name="TextBox 46">
                  <a:extLst>
                    <a:ext uri="{FF2B5EF4-FFF2-40B4-BE49-F238E27FC236}">
                      <a16:creationId xmlns:a16="http://schemas.microsoft.com/office/drawing/2014/main" id="{E92EADEF-710A-6536-7A56-4C33256446A7}"/>
                    </a:ext>
                  </a:extLst>
                </p:cNvPr>
                <p:cNvSpPr txBox="1"/>
                <p:nvPr/>
              </p:nvSpPr>
              <p:spPr>
                <a:xfrm>
                  <a:off x="12050541" y="1885082"/>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grpSp>
          <p:sp>
            <p:nvSpPr>
              <p:cNvPr id="44" name="TextBox 43">
                <a:extLst>
                  <a:ext uri="{FF2B5EF4-FFF2-40B4-BE49-F238E27FC236}">
                    <a16:creationId xmlns:a16="http://schemas.microsoft.com/office/drawing/2014/main" id="{843F4CA2-1F8F-A414-1A2D-36B78D1FD6CD}"/>
                  </a:ext>
                </a:extLst>
              </p:cNvPr>
              <p:cNvSpPr txBox="1"/>
              <p:nvPr/>
            </p:nvSpPr>
            <p:spPr>
              <a:xfrm>
                <a:off x="621246" y="2121308"/>
                <a:ext cx="15385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entury Gothic"/>
                    <a:ea typeface="+mn-lt"/>
                    <a:cs typeface="+mn-lt"/>
                  </a:rPr>
                  <a:t>San Joaquin County</a:t>
                </a:r>
                <a:endParaRPr lang="en-US" dirty="0">
                  <a:latin typeface="Century Gothic"/>
                </a:endParaRPr>
              </a:p>
              <a:p>
                <a:pPr algn="l"/>
                <a:endParaRPr lang="en-US" sz="1000" dirty="0">
                  <a:solidFill>
                    <a:srgbClr val="3F3F3F"/>
                  </a:solidFill>
                  <a:latin typeface="Century Gothic"/>
                  <a:cs typeface="Calibri"/>
                </a:endParaRPr>
              </a:p>
            </p:txBody>
          </p:sp>
          <p:pic>
            <p:nvPicPr>
              <p:cNvPr id="45" name="Picture 46">
                <a:extLst>
                  <a:ext uri="{FF2B5EF4-FFF2-40B4-BE49-F238E27FC236}">
                    <a16:creationId xmlns:a16="http://schemas.microsoft.com/office/drawing/2014/main" id="{F23F10F2-CC39-2E63-49C6-A55D77A1785B}"/>
                  </a:ext>
                </a:extLst>
              </p:cNvPr>
              <p:cNvPicPr>
                <a:picLocks noChangeAspect="1"/>
              </p:cNvPicPr>
              <p:nvPr/>
            </p:nvPicPr>
            <p:blipFill>
              <a:blip r:embed="rId4"/>
              <a:stretch>
                <a:fillRect/>
              </a:stretch>
            </p:blipFill>
            <p:spPr>
              <a:xfrm>
                <a:off x="343040" y="2150035"/>
                <a:ext cx="314513" cy="187886"/>
              </a:xfrm>
              <a:prstGeom prst="rect">
                <a:avLst/>
              </a:prstGeom>
            </p:spPr>
          </p:pic>
        </p:grpSp>
        <p:pic>
          <p:nvPicPr>
            <p:cNvPr id="37" name="Picture 33" descr="A map of the california state&#10;&#10;Description automatically generated">
              <a:extLst>
                <a:ext uri="{FF2B5EF4-FFF2-40B4-BE49-F238E27FC236}">
                  <a16:creationId xmlns:a16="http://schemas.microsoft.com/office/drawing/2014/main" id="{B152C98B-D0E2-B2BE-82E2-7E78AEF9BF78}"/>
                </a:ext>
              </a:extLst>
            </p:cNvPr>
            <p:cNvPicPr>
              <a:picLocks noChangeAspect="1"/>
            </p:cNvPicPr>
            <p:nvPr/>
          </p:nvPicPr>
          <p:blipFill rotWithShape="1">
            <a:blip r:embed="rId5"/>
            <a:srcRect l="54820" t="78598" r="40534" b="16328"/>
            <a:stretch/>
          </p:blipFill>
          <p:spPr>
            <a:xfrm>
              <a:off x="5324429" y="4207338"/>
              <a:ext cx="376509" cy="584538"/>
            </a:xfrm>
            <a:prstGeom prst="rect">
              <a:avLst/>
            </a:prstGeom>
          </p:spPr>
        </p:pic>
        <p:sp>
          <p:nvSpPr>
            <p:cNvPr id="38" name="TextBox 37">
              <a:extLst>
                <a:ext uri="{FF2B5EF4-FFF2-40B4-BE49-F238E27FC236}">
                  <a16:creationId xmlns:a16="http://schemas.microsoft.com/office/drawing/2014/main" id="{91D4CEF2-ADA6-F1FB-E23E-F636AED6A8B2}"/>
                </a:ext>
              </a:extLst>
            </p:cNvPr>
            <p:cNvSpPr txBox="1"/>
            <p:nvPr/>
          </p:nvSpPr>
          <p:spPr>
            <a:xfrm>
              <a:off x="5639020" y="4546729"/>
              <a:ext cx="5616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Low</a:t>
              </a:r>
            </a:p>
          </p:txBody>
        </p:sp>
        <p:sp>
          <p:nvSpPr>
            <p:cNvPr id="39" name="TextBox 38">
              <a:extLst>
                <a:ext uri="{FF2B5EF4-FFF2-40B4-BE49-F238E27FC236}">
                  <a16:creationId xmlns:a16="http://schemas.microsoft.com/office/drawing/2014/main" id="{A1C50B62-8276-701A-AA08-631CC3ABA0A1}"/>
                </a:ext>
              </a:extLst>
            </p:cNvPr>
            <p:cNvSpPr txBox="1"/>
            <p:nvPr/>
          </p:nvSpPr>
          <p:spPr>
            <a:xfrm>
              <a:off x="5639019" y="4207400"/>
              <a:ext cx="54977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High</a:t>
              </a:r>
            </a:p>
          </p:txBody>
        </p:sp>
        <p:cxnSp>
          <p:nvCxnSpPr>
            <p:cNvPr id="40" name="Straight Arrow Connector 39">
              <a:extLst>
                <a:ext uri="{FF2B5EF4-FFF2-40B4-BE49-F238E27FC236}">
                  <a16:creationId xmlns:a16="http://schemas.microsoft.com/office/drawing/2014/main" id="{1DD12A07-3E13-9335-2006-C5A2BDFFA0C1}"/>
                </a:ext>
              </a:extLst>
            </p:cNvPr>
            <p:cNvCxnSpPr/>
            <p:nvPr/>
          </p:nvCxnSpPr>
          <p:spPr>
            <a:xfrm flipV="1">
              <a:off x="5370909" y="5124448"/>
              <a:ext cx="283367" cy="2382"/>
            </a:xfrm>
            <a:prstGeom prst="straightConnector1">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23DFC2B-D310-4F1B-4903-211A67A14641}"/>
                </a:ext>
              </a:extLst>
            </p:cNvPr>
            <p:cNvSpPr txBox="1"/>
            <p:nvPr/>
          </p:nvSpPr>
          <p:spPr>
            <a:xfrm>
              <a:off x="5646571" y="5003741"/>
              <a:ext cx="15385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entury Gothic"/>
                  <a:ea typeface="+mn-lt"/>
                  <a:cs typeface="+mn-lt"/>
                </a:rPr>
                <a:t>Major Roads</a:t>
              </a:r>
              <a:endParaRPr lang="en-US" dirty="0">
                <a:cs typeface="Calibri"/>
              </a:endParaRPr>
            </a:p>
            <a:p>
              <a:pPr algn="l"/>
              <a:endParaRPr lang="en-US" sz="1000" dirty="0">
                <a:solidFill>
                  <a:srgbClr val="3F3F3F"/>
                </a:solidFill>
                <a:latin typeface="Century Gothic"/>
                <a:cs typeface="Calibri"/>
              </a:endParaRPr>
            </a:p>
          </p:txBody>
        </p:sp>
      </p:grpSp>
      <p:grpSp>
        <p:nvGrpSpPr>
          <p:cNvPr id="70" name="Group 69">
            <a:extLst>
              <a:ext uri="{FF2B5EF4-FFF2-40B4-BE49-F238E27FC236}">
                <a16:creationId xmlns:a16="http://schemas.microsoft.com/office/drawing/2014/main" id="{15D90CCC-BE63-32D4-CB19-B2687C7EA03A}"/>
              </a:ext>
            </a:extLst>
          </p:cNvPr>
          <p:cNvGrpSpPr/>
          <p:nvPr/>
        </p:nvGrpSpPr>
        <p:grpSpPr>
          <a:xfrm>
            <a:off x="7209717" y="6089964"/>
            <a:ext cx="2234813" cy="373221"/>
            <a:chOff x="894735" y="7047367"/>
            <a:chExt cx="2234813" cy="373221"/>
          </a:xfrm>
        </p:grpSpPr>
        <p:pic>
          <p:nvPicPr>
            <p:cNvPr id="62" name="Picture 16">
              <a:extLst>
                <a:ext uri="{FF2B5EF4-FFF2-40B4-BE49-F238E27FC236}">
                  <a16:creationId xmlns:a16="http://schemas.microsoft.com/office/drawing/2014/main" id="{446DB73D-71E7-3D47-93AB-3F2EBA3C558C}"/>
                </a:ext>
              </a:extLst>
            </p:cNvPr>
            <p:cNvPicPr>
              <a:picLocks noChangeAspect="1"/>
            </p:cNvPicPr>
            <p:nvPr/>
          </p:nvPicPr>
          <p:blipFill>
            <a:blip r:embed="rId6"/>
            <a:stretch>
              <a:fillRect/>
            </a:stretch>
          </p:blipFill>
          <p:spPr>
            <a:xfrm>
              <a:off x="1036339" y="7260105"/>
              <a:ext cx="1602659" cy="73562"/>
            </a:xfrm>
            <a:prstGeom prst="rect">
              <a:avLst/>
            </a:prstGeom>
          </p:spPr>
        </p:pic>
        <p:sp>
          <p:nvSpPr>
            <p:cNvPr id="63" name="TextBox 62">
              <a:extLst>
                <a:ext uri="{FF2B5EF4-FFF2-40B4-BE49-F238E27FC236}">
                  <a16:creationId xmlns:a16="http://schemas.microsoft.com/office/drawing/2014/main" id="{F5B329A4-18DC-9572-61A5-B456DA1D6960}"/>
                </a:ext>
              </a:extLst>
            </p:cNvPr>
            <p:cNvSpPr txBox="1"/>
            <p:nvPr/>
          </p:nvSpPr>
          <p:spPr>
            <a:xfrm>
              <a:off x="894735" y="7059561"/>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64" name="TextBox 63">
              <a:extLst>
                <a:ext uri="{FF2B5EF4-FFF2-40B4-BE49-F238E27FC236}">
                  <a16:creationId xmlns:a16="http://schemas.microsoft.com/office/drawing/2014/main" id="{54004916-6284-2578-C217-F8C0C29A326B}"/>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65" name="TextBox 64">
              <a:extLst>
                <a:ext uri="{FF2B5EF4-FFF2-40B4-BE49-F238E27FC236}">
                  <a16:creationId xmlns:a16="http://schemas.microsoft.com/office/drawing/2014/main" id="{EE00352F-9933-E92D-8BA4-0340CA79E166}"/>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66" name="TextBox 65">
              <a:extLst>
                <a:ext uri="{FF2B5EF4-FFF2-40B4-BE49-F238E27FC236}">
                  <a16:creationId xmlns:a16="http://schemas.microsoft.com/office/drawing/2014/main" id="{625074BE-0A28-8DEC-E872-4AA19CB1C42C}"/>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67" name="TextBox 66">
              <a:extLst>
                <a:ext uri="{FF2B5EF4-FFF2-40B4-BE49-F238E27FC236}">
                  <a16:creationId xmlns:a16="http://schemas.microsoft.com/office/drawing/2014/main" id="{4D3534AA-E211-9B81-71A6-587FF8E244BE}"/>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68" name="TextBox 67">
              <a:extLst>
                <a:ext uri="{FF2B5EF4-FFF2-40B4-BE49-F238E27FC236}">
                  <a16:creationId xmlns:a16="http://schemas.microsoft.com/office/drawing/2014/main" id="{A00DE49E-6D40-AC46-9748-FC0F52D150D5}"/>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69" name="TextBox 68">
              <a:extLst>
                <a:ext uri="{FF2B5EF4-FFF2-40B4-BE49-F238E27FC236}">
                  <a16:creationId xmlns:a16="http://schemas.microsoft.com/office/drawing/2014/main" id="{81B37E68-A33D-676C-E5BA-C09D61C7C6F7}"/>
                </a:ext>
              </a:extLst>
            </p:cNvPr>
            <p:cNvSpPr txBox="1"/>
            <p:nvPr/>
          </p:nvSpPr>
          <p:spPr>
            <a:xfrm>
              <a:off x="2577015" y="7174367"/>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27" name="Group 26">
            <a:extLst>
              <a:ext uri="{FF2B5EF4-FFF2-40B4-BE49-F238E27FC236}">
                <a16:creationId xmlns:a16="http://schemas.microsoft.com/office/drawing/2014/main" id="{23CBA4C5-21D9-F86B-FD00-55FCF4BFDC92}"/>
              </a:ext>
            </a:extLst>
          </p:cNvPr>
          <p:cNvGrpSpPr/>
          <p:nvPr/>
        </p:nvGrpSpPr>
        <p:grpSpPr>
          <a:xfrm>
            <a:off x="205977" y="1582551"/>
            <a:ext cx="4886533" cy="4884956"/>
            <a:chOff x="205977" y="1582551"/>
            <a:chExt cx="4886533" cy="4884956"/>
          </a:xfrm>
        </p:grpSpPr>
        <p:pic>
          <p:nvPicPr>
            <p:cNvPr id="2" name="Picture 4" descr="A map of the state of arizona&#10;&#10;Description automatically generated">
              <a:extLst>
                <a:ext uri="{FF2B5EF4-FFF2-40B4-BE49-F238E27FC236}">
                  <a16:creationId xmlns:a16="http://schemas.microsoft.com/office/drawing/2014/main" id="{1659FA10-9900-D043-9E10-7475DC54A6D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05977" y="1582551"/>
              <a:ext cx="4886533" cy="4884956"/>
            </a:xfrm>
            <a:prstGeom prst="rect">
              <a:avLst/>
            </a:prstGeom>
            <a:ln>
              <a:solidFill>
                <a:schemeClr val="tx1"/>
              </a:solidFill>
            </a:ln>
          </p:spPr>
        </p:pic>
        <p:grpSp>
          <p:nvGrpSpPr>
            <p:cNvPr id="60" name="Group 59">
              <a:extLst>
                <a:ext uri="{FF2B5EF4-FFF2-40B4-BE49-F238E27FC236}">
                  <a16:creationId xmlns:a16="http://schemas.microsoft.com/office/drawing/2014/main" id="{22656F48-BBBB-B9E4-9B99-36D10A76C0F4}"/>
                </a:ext>
              </a:extLst>
            </p:cNvPr>
            <p:cNvGrpSpPr/>
            <p:nvPr/>
          </p:nvGrpSpPr>
          <p:grpSpPr>
            <a:xfrm>
              <a:off x="327904" y="6089964"/>
              <a:ext cx="2234813" cy="373221"/>
              <a:chOff x="894735" y="7047367"/>
              <a:chExt cx="2234813" cy="373221"/>
            </a:xfrm>
          </p:grpSpPr>
          <p:pic>
            <p:nvPicPr>
              <p:cNvPr id="52" name="Picture 16">
                <a:extLst>
                  <a:ext uri="{FF2B5EF4-FFF2-40B4-BE49-F238E27FC236}">
                    <a16:creationId xmlns:a16="http://schemas.microsoft.com/office/drawing/2014/main" id="{3E0742E4-F22F-60D2-32FD-708917FDABA7}"/>
                  </a:ext>
                </a:extLst>
              </p:cNvPr>
              <p:cNvPicPr>
                <a:picLocks noChangeAspect="1"/>
              </p:cNvPicPr>
              <p:nvPr/>
            </p:nvPicPr>
            <p:blipFill>
              <a:blip r:embed="rId6"/>
              <a:stretch>
                <a:fillRect/>
              </a:stretch>
            </p:blipFill>
            <p:spPr>
              <a:xfrm>
                <a:off x="1036339" y="7260105"/>
                <a:ext cx="1602659" cy="73562"/>
              </a:xfrm>
              <a:prstGeom prst="rect">
                <a:avLst/>
              </a:prstGeom>
            </p:spPr>
          </p:pic>
          <p:sp>
            <p:nvSpPr>
              <p:cNvPr id="53" name="TextBox 52">
                <a:extLst>
                  <a:ext uri="{FF2B5EF4-FFF2-40B4-BE49-F238E27FC236}">
                    <a16:creationId xmlns:a16="http://schemas.microsoft.com/office/drawing/2014/main" id="{D03F0D0F-9C91-6D0E-7883-0DED73F3DC8C}"/>
                  </a:ext>
                </a:extLst>
              </p:cNvPr>
              <p:cNvSpPr txBox="1"/>
              <p:nvPr/>
            </p:nvSpPr>
            <p:spPr>
              <a:xfrm>
                <a:off x="894735" y="7059561"/>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54" name="TextBox 53">
                <a:extLst>
                  <a:ext uri="{FF2B5EF4-FFF2-40B4-BE49-F238E27FC236}">
                    <a16:creationId xmlns:a16="http://schemas.microsoft.com/office/drawing/2014/main" id="{47C8EC73-0A0B-4B94-FD0A-18B9F62059C0}"/>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55" name="TextBox 54">
                <a:extLst>
                  <a:ext uri="{FF2B5EF4-FFF2-40B4-BE49-F238E27FC236}">
                    <a16:creationId xmlns:a16="http://schemas.microsoft.com/office/drawing/2014/main" id="{82A435DB-3BB4-4B49-AB50-ACDE0B60E9DD}"/>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56" name="TextBox 55">
                <a:extLst>
                  <a:ext uri="{FF2B5EF4-FFF2-40B4-BE49-F238E27FC236}">
                    <a16:creationId xmlns:a16="http://schemas.microsoft.com/office/drawing/2014/main" id="{8BCEEA96-5490-5676-4E3A-255612875E25}"/>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57" name="TextBox 56">
                <a:extLst>
                  <a:ext uri="{FF2B5EF4-FFF2-40B4-BE49-F238E27FC236}">
                    <a16:creationId xmlns:a16="http://schemas.microsoft.com/office/drawing/2014/main" id="{72EA3778-7B9A-FFCE-E058-96D050CCB400}"/>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58" name="TextBox 57">
                <a:extLst>
                  <a:ext uri="{FF2B5EF4-FFF2-40B4-BE49-F238E27FC236}">
                    <a16:creationId xmlns:a16="http://schemas.microsoft.com/office/drawing/2014/main" id="{09CA853B-9C09-4A1D-9F77-8DE71D47019C}"/>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59" name="TextBox 58">
                <a:extLst>
                  <a:ext uri="{FF2B5EF4-FFF2-40B4-BE49-F238E27FC236}">
                    <a16:creationId xmlns:a16="http://schemas.microsoft.com/office/drawing/2014/main" id="{180E23BD-1EDD-8325-1B5F-F3D20409BD2A}"/>
                  </a:ext>
                </a:extLst>
              </p:cNvPr>
              <p:cNvSpPr txBox="1"/>
              <p:nvPr/>
            </p:nvSpPr>
            <p:spPr>
              <a:xfrm>
                <a:off x="2577015" y="7174367"/>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21" name="Group 20">
              <a:extLst>
                <a:ext uri="{FF2B5EF4-FFF2-40B4-BE49-F238E27FC236}">
                  <a16:creationId xmlns:a16="http://schemas.microsoft.com/office/drawing/2014/main" id="{EAC9D747-23A5-567A-367B-05E9FC29E2F8}"/>
                </a:ext>
              </a:extLst>
            </p:cNvPr>
            <p:cNvGrpSpPr/>
            <p:nvPr/>
          </p:nvGrpSpPr>
          <p:grpSpPr>
            <a:xfrm>
              <a:off x="1629819" y="3436015"/>
              <a:ext cx="2406310" cy="2214187"/>
              <a:chOff x="8270106" y="3436016"/>
              <a:chExt cx="2406310" cy="2214187"/>
            </a:xfrm>
          </p:grpSpPr>
          <p:sp>
            <p:nvSpPr>
              <p:cNvPr id="22" name="TextBox 1">
                <a:extLst>
                  <a:ext uri="{FF2B5EF4-FFF2-40B4-BE49-F238E27FC236}">
                    <a16:creationId xmlns:a16="http://schemas.microsoft.com/office/drawing/2014/main" id="{F5275D2D-39E1-7302-9D84-B20B0CB8EA56}"/>
                  </a:ext>
                </a:extLst>
              </p:cNvPr>
              <p:cNvSpPr txBox="1"/>
              <p:nvPr/>
            </p:nvSpPr>
            <p:spPr>
              <a:xfrm>
                <a:off x="8270106" y="3436016"/>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23" name="TextBox 2">
                <a:extLst>
                  <a:ext uri="{FF2B5EF4-FFF2-40B4-BE49-F238E27FC236}">
                    <a16:creationId xmlns:a16="http://schemas.microsoft.com/office/drawing/2014/main" id="{CFF3AD69-856C-AF87-1B3F-0E274B1E354D}"/>
                  </a:ext>
                </a:extLst>
              </p:cNvPr>
              <p:cNvSpPr txBox="1"/>
              <p:nvPr/>
            </p:nvSpPr>
            <p:spPr>
              <a:xfrm>
                <a:off x="9912923" y="5403982"/>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24" name="Oval 23">
                <a:extLst>
                  <a:ext uri="{FF2B5EF4-FFF2-40B4-BE49-F238E27FC236}">
                    <a16:creationId xmlns:a16="http://schemas.microsoft.com/office/drawing/2014/main" id="{A2C37800-84F4-A20C-681C-D8185B7A7675}"/>
                  </a:ext>
                </a:extLst>
              </p:cNvPr>
              <p:cNvSpPr/>
              <p:nvPr/>
            </p:nvSpPr>
            <p:spPr>
              <a:xfrm flipH="1" flipV="1">
                <a:off x="8974494" y="3615770"/>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 name="Oval 24">
                <a:extLst>
                  <a:ext uri="{FF2B5EF4-FFF2-40B4-BE49-F238E27FC236}">
                    <a16:creationId xmlns:a16="http://schemas.microsoft.com/office/drawing/2014/main" id="{B381A441-25B2-6A61-7C3F-180AEBC49D88}"/>
                  </a:ext>
                </a:extLst>
              </p:cNvPr>
              <p:cNvSpPr/>
              <p:nvPr/>
            </p:nvSpPr>
            <p:spPr>
              <a:xfrm flipH="1" flipV="1">
                <a:off x="10607350" y="5369579"/>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grpSp>
        <p:nvGrpSpPr>
          <p:cNvPr id="71" name="Group 70">
            <a:extLst>
              <a:ext uri="{FF2B5EF4-FFF2-40B4-BE49-F238E27FC236}">
                <a16:creationId xmlns:a16="http://schemas.microsoft.com/office/drawing/2014/main" id="{3546EE17-D4E7-511F-D6BF-F4FF70755A9C}"/>
              </a:ext>
            </a:extLst>
          </p:cNvPr>
          <p:cNvGrpSpPr/>
          <p:nvPr/>
        </p:nvGrpSpPr>
        <p:grpSpPr>
          <a:xfrm>
            <a:off x="7165711" y="1679313"/>
            <a:ext cx="4885345" cy="4884962"/>
            <a:chOff x="7165711" y="1679313"/>
            <a:chExt cx="4885345" cy="4884962"/>
          </a:xfrm>
        </p:grpSpPr>
        <p:pic>
          <p:nvPicPr>
            <p:cNvPr id="5" name="Picture 5" descr="A map of the state of south carolina&#10;&#10;Description automatically generated">
              <a:extLst>
                <a:ext uri="{FF2B5EF4-FFF2-40B4-BE49-F238E27FC236}">
                  <a16:creationId xmlns:a16="http://schemas.microsoft.com/office/drawing/2014/main" id="{935FA075-29BB-3DAF-A25C-5C30F767475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165711" y="1679313"/>
              <a:ext cx="4885345" cy="4884962"/>
            </a:xfrm>
            <a:prstGeom prst="rect">
              <a:avLst/>
            </a:prstGeom>
            <a:ln>
              <a:solidFill>
                <a:schemeClr val="tx1"/>
              </a:solidFill>
            </a:ln>
          </p:spPr>
        </p:pic>
        <p:grpSp>
          <p:nvGrpSpPr>
            <p:cNvPr id="20" name="Group 19">
              <a:extLst>
                <a:ext uri="{FF2B5EF4-FFF2-40B4-BE49-F238E27FC236}">
                  <a16:creationId xmlns:a16="http://schemas.microsoft.com/office/drawing/2014/main" id="{83467535-3B17-571A-770F-D83370A53B6F}"/>
                </a:ext>
              </a:extLst>
            </p:cNvPr>
            <p:cNvGrpSpPr/>
            <p:nvPr/>
          </p:nvGrpSpPr>
          <p:grpSpPr>
            <a:xfrm>
              <a:off x="8602725" y="3593254"/>
              <a:ext cx="2412358" cy="2165806"/>
              <a:chOff x="8264058" y="3484397"/>
              <a:chExt cx="2412358" cy="2165806"/>
            </a:xfrm>
          </p:grpSpPr>
          <p:sp>
            <p:nvSpPr>
              <p:cNvPr id="6" name="TextBox 1">
                <a:extLst>
                  <a:ext uri="{FF2B5EF4-FFF2-40B4-BE49-F238E27FC236}">
                    <a16:creationId xmlns:a16="http://schemas.microsoft.com/office/drawing/2014/main" id="{405E1528-2D2B-9141-0C2B-1373640B5E2C}"/>
                  </a:ext>
                </a:extLst>
              </p:cNvPr>
              <p:cNvSpPr txBox="1"/>
              <p:nvPr/>
            </p:nvSpPr>
            <p:spPr>
              <a:xfrm>
                <a:off x="8264058" y="3484397"/>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8" name="TextBox 2">
                <a:extLst>
                  <a:ext uri="{FF2B5EF4-FFF2-40B4-BE49-F238E27FC236}">
                    <a16:creationId xmlns:a16="http://schemas.microsoft.com/office/drawing/2014/main" id="{927D98C4-8F60-63FD-D72A-C92FA1A1364A}"/>
                  </a:ext>
                </a:extLst>
              </p:cNvPr>
              <p:cNvSpPr txBox="1"/>
              <p:nvPr/>
            </p:nvSpPr>
            <p:spPr>
              <a:xfrm>
                <a:off x="9912923" y="5403982"/>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9" name="Oval 8">
                <a:extLst>
                  <a:ext uri="{FF2B5EF4-FFF2-40B4-BE49-F238E27FC236}">
                    <a16:creationId xmlns:a16="http://schemas.microsoft.com/office/drawing/2014/main" id="{ACECB689-8447-62B6-B128-22391D99A109}"/>
                  </a:ext>
                </a:extLst>
              </p:cNvPr>
              <p:cNvSpPr/>
              <p:nvPr/>
            </p:nvSpPr>
            <p:spPr>
              <a:xfrm flipH="1" flipV="1">
                <a:off x="8974494" y="3615770"/>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Oval 9">
                <a:extLst>
                  <a:ext uri="{FF2B5EF4-FFF2-40B4-BE49-F238E27FC236}">
                    <a16:creationId xmlns:a16="http://schemas.microsoft.com/office/drawing/2014/main" id="{75EF18C4-E5D1-72F7-FFB2-E3B4178928C6}"/>
                  </a:ext>
                </a:extLst>
              </p:cNvPr>
              <p:cNvSpPr/>
              <p:nvPr/>
            </p:nvSpPr>
            <p:spPr>
              <a:xfrm flipH="1" flipV="1">
                <a:off x="10607350" y="5369579"/>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61" name="Group 60">
              <a:extLst>
                <a:ext uri="{FF2B5EF4-FFF2-40B4-BE49-F238E27FC236}">
                  <a16:creationId xmlns:a16="http://schemas.microsoft.com/office/drawing/2014/main" id="{8D3B0DE1-B314-8C44-6A57-6DD6CE387E0B}"/>
                </a:ext>
              </a:extLst>
            </p:cNvPr>
            <p:cNvGrpSpPr/>
            <p:nvPr/>
          </p:nvGrpSpPr>
          <p:grpSpPr>
            <a:xfrm>
              <a:off x="7320842" y="6184499"/>
              <a:ext cx="2234813" cy="375259"/>
              <a:chOff x="894735" y="7045329"/>
              <a:chExt cx="2234813" cy="375259"/>
            </a:xfrm>
          </p:grpSpPr>
          <p:pic>
            <p:nvPicPr>
              <p:cNvPr id="29" name="Picture 16">
                <a:extLst>
                  <a:ext uri="{FF2B5EF4-FFF2-40B4-BE49-F238E27FC236}">
                    <a16:creationId xmlns:a16="http://schemas.microsoft.com/office/drawing/2014/main" id="{7E8EBB9C-0D02-AB12-3AC6-BEE63F94B0F9}"/>
                  </a:ext>
                </a:extLst>
              </p:cNvPr>
              <p:cNvPicPr>
                <a:picLocks noChangeAspect="1"/>
              </p:cNvPicPr>
              <p:nvPr/>
            </p:nvPicPr>
            <p:blipFill>
              <a:blip r:embed="rId6"/>
              <a:stretch>
                <a:fillRect/>
              </a:stretch>
            </p:blipFill>
            <p:spPr>
              <a:xfrm>
                <a:off x="1036339" y="7260105"/>
                <a:ext cx="1602659" cy="73562"/>
              </a:xfrm>
              <a:prstGeom prst="rect">
                <a:avLst/>
              </a:prstGeom>
            </p:spPr>
          </p:pic>
          <p:sp>
            <p:nvSpPr>
              <p:cNvPr id="30" name="TextBox 29">
                <a:extLst>
                  <a:ext uri="{FF2B5EF4-FFF2-40B4-BE49-F238E27FC236}">
                    <a16:creationId xmlns:a16="http://schemas.microsoft.com/office/drawing/2014/main" id="{B5C67595-27A9-D8FB-9B31-B12A9520C866}"/>
                  </a:ext>
                </a:extLst>
              </p:cNvPr>
              <p:cNvSpPr txBox="1"/>
              <p:nvPr/>
            </p:nvSpPr>
            <p:spPr>
              <a:xfrm>
                <a:off x="894735" y="7045329"/>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31" name="TextBox 30">
                <a:extLst>
                  <a:ext uri="{FF2B5EF4-FFF2-40B4-BE49-F238E27FC236}">
                    <a16:creationId xmlns:a16="http://schemas.microsoft.com/office/drawing/2014/main" id="{7DA9EE25-8DA7-4098-78CF-B35099572590}"/>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32" name="TextBox 31">
                <a:extLst>
                  <a:ext uri="{FF2B5EF4-FFF2-40B4-BE49-F238E27FC236}">
                    <a16:creationId xmlns:a16="http://schemas.microsoft.com/office/drawing/2014/main" id="{CF355DC9-933D-9799-A64E-804BE837B0D9}"/>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33" name="TextBox 32">
                <a:extLst>
                  <a:ext uri="{FF2B5EF4-FFF2-40B4-BE49-F238E27FC236}">
                    <a16:creationId xmlns:a16="http://schemas.microsoft.com/office/drawing/2014/main" id="{E54047EF-6818-EF2D-B596-02117ECE5290}"/>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34" name="TextBox 33">
                <a:extLst>
                  <a:ext uri="{FF2B5EF4-FFF2-40B4-BE49-F238E27FC236}">
                    <a16:creationId xmlns:a16="http://schemas.microsoft.com/office/drawing/2014/main" id="{D4A5FC47-2292-1220-70C7-35086B8E8C01}"/>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35" name="TextBox 34">
                <a:extLst>
                  <a:ext uri="{FF2B5EF4-FFF2-40B4-BE49-F238E27FC236}">
                    <a16:creationId xmlns:a16="http://schemas.microsoft.com/office/drawing/2014/main" id="{B3467A21-5B7A-76C9-6CA6-26B2ACA3691F}"/>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51" name="TextBox 50">
                <a:extLst>
                  <a:ext uri="{FF2B5EF4-FFF2-40B4-BE49-F238E27FC236}">
                    <a16:creationId xmlns:a16="http://schemas.microsoft.com/office/drawing/2014/main" id="{1FCD7E17-4BD6-2D7D-0A6C-F39C8F6ABDEB}"/>
                  </a:ext>
                </a:extLst>
              </p:cNvPr>
              <p:cNvSpPr txBox="1"/>
              <p:nvPr/>
            </p:nvSpPr>
            <p:spPr>
              <a:xfrm>
                <a:off x="2577015" y="7174367"/>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spTree>
    <p:extLst>
      <p:ext uri="{BB962C8B-B14F-4D97-AF65-F5344CB8AC3E}">
        <p14:creationId xmlns:p14="http://schemas.microsoft.com/office/powerpoint/2010/main" val="483160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80231" y="199522"/>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t>
            </a:r>
            <a:r>
              <a:rPr lang="en-US" sz="4000" b="1" dirty="0">
                <a:solidFill>
                  <a:srgbClr val="88419D"/>
                </a:solidFill>
                <a:latin typeface="Century Gothic"/>
                <a:cs typeface="Calibri"/>
              </a:rPr>
              <a:t>NO</a:t>
            </a:r>
            <a:r>
              <a:rPr lang="en-US" sz="4000" b="1" baseline="-25000" dirty="0">
                <a:solidFill>
                  <a:srgbClr val="88419D"/>
                </a:solidFill>
                <a:latin typeface="Century Gothic"/>
                <a:cs typeface="Calibri"/>
              </a:rPr>
              <a:t>2</a:t>
            </a:r>
            <a:r>
              <a:rPr lang="en-US" sz="4000" b="1" dirty="0">
                <a:solidFill>
                  <a:srgbClr val="88419D"/>
                </a:solidFill>
                <a:latin typeface="Century Gothic"/>
              </a:rPr>
              <a:t> (San Joaquin County)</a:t>
            </a:r>
            <a:endParaRPr lang="en-US" sz="4000" dirty="0">
              <a:solidFill>
                <a:srgbClr val="88419D"/>
              </a:solidFill>
              <a:latin typeface="Century Gothic"/>
            </a:endParaRPr>
          </a:p>
        </p:txBody>
      </p:sp>
      <p:sp>
        <p:nvSpPr>
          <p:cNvPr id="4" name="TextBox 3">
            <a:extLst>
              <a:ext uri="{FF2B5EF4-FFF2-40B4-BE49-F238E27FC236}">
                <a16:creationId xmlns:a16="http://schemas.microsoft.com/office/drawing/2014/main" id="{9F84B0CB-1A38-433D-203B-B7638C987D68}"/>
              </a:ext>
            </a:extLst>
          </p:cNvPr>
          <p:cNvSpPr txBox="1"/>
          <p:nvPr/>
        </p:nvSpPr>
        <p:spPr>
          <a:xfrm>
            <a:off x="321470" y="1166812"/>
            <a:ext cx="44755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Median NO</a:t>
            </a:r>
            <a:r>
              <a:rPr lang="en-US" baseline="-25000" dirty="0">
                <a:solidFill>
                  <a:schemeClr val="tx1">
                    <a:lumMod val="75000"/>
                    <a:lumOff val="25000"/>
                  </a:schemeClr>
                </a:solidFill>
                <a:latin typeface="Century Gothic"/>
                <a:cs typeface="Calibri"/>
              </a:rPr>
              <a:t>2</a:t>
            </a:r>
            <a:endParaRPr lang="en-US" dirty="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672F875E-20DB-8F40-0925-7152935B9D84}"/>
              </a:ext>
            </a:extLst>
          </p:cNvPr>
          <p:cNvSpPr txBox="1"/>
          <p:nvPr/>
        </p:nvSpPr>
        <p:spPr>
          <a:xfrm>
            <a:off x="7858124" y="1166812"/>
            <a:ext cx="35885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Median </a:t>
            </a:r>
            <a:r>
              <a:rPr lang="en-US" dirty="0">
                <a:solidFill>
                  <a:schemeClr val="tx1">
                    <a:lumMod val="75000"/>
                    <a:lumOff val="25000"/>
                  </a:schemeClr>
                </a:solidFill>
                <a:latin typeface="Century Gothic"/>
                <a:cs typeface="Calibri"/>
              </a:rPr>
              <a:t>NO</a:t>
            </a:r>
            <a:r>
              <a:rPr lang="en-US" baseline="-25000" dirty="0">
                <a:solidFill>
                  <a:schemeClr val="tx1">
                    <a:lumMod val="75000"/>
                    <a:lumOff val="25000"/>
                  </a:schemeClr>
                </a:solidFill>
                <a:latin typeface="Century Gothic"/>
                <a:cs typeface="Calibri"/>
              </a:rPr>
              <a:t>2</a:t>
            </a:r>
            <a:r>
              <a:rPr lang="en-US" dirty="0">
                <a:solidFill>
                  <a:schemeClr val="tx1">
                    <a:lumMod val="75000"/>
                    <a:lumOff val="25000"/>
                  </a:schemeClr>
                </a:solidFill>
                <a:latin typeface="Century Gothic" panose="020B0502020202020204" pitchFamily="34" charset="0"/>
                <a:cs typeface="Calibri"/>
              </a:rPr>
              <a:t> + Roads</a:t>
            </a:r>
            <a:endParaRPr lang="en-US" dirty="0">
              <a:solidFill>
                <a:schemeClr val="tx1">
                  <a:lumMod val="75000"/>
                  <a:lumOff val="25000"/>
                </a:schemeClr>
              </a:solidFill>
              <a:latin typeface="Century Gothic" panose="020B0502020202020204" pitchFamily="34" charset="0"/>
            </a:endParaRPr>
          </a:p>
        </p:txBody>
      </p:sp>
      <p:grpSp>
        <p:nvGrpSpPr>
          <p:cNvPr id="54" name="Group 53">
            <a:extLst>
              <a:ext uri="{FF2B5EF4-FFF2-40B4-BE49-F238E27FC236}">
                <a16:creationId xmlns:a16="http://schemas.microsoft.com/office/drawing/2014/main" id="{7F59E0D5-8A77-7962-3659-C303C66E24F2}"/>
              </a:ext>
            </a:extLst>
          </p:cNvPr>
          <p:cNvGrpSpPr/>
          <p:nvPr/>
        </p:nvGrpSpPr>
        <p:grpSpPr>
          <a:xfrm>
            <a:off x="5201477" y="2907179"/>
            <a:ext cx="3031202" cy="1484641"/>
            <a:chOff x="5243149" y="3919210"/>
            <a:chExt cx="3031202" cy="1484641"/>
          </a:xfrm>
        </p:grpSpPr>
        <p:grpSp>
          <p:nvGrpSpPr>
            <p:cNvPr id="40" name="Group 39">
              <a:extLst>
                <a:ext uri="{FF2B5EF4-FFF2-40B4-BE49-F238E27FC236}">
                  <a16:creationId xmlns:a16="http://schemas.microsoft.com/office/drawing/2014/main" id="{ECDA65CA-DBB0-A518-43B9-42757CB40A03}"/>
                </a:ext>
              </a:extLst>
            </p:cNvPr>
            <p:cNvGrpSpPr/>
            <p:nvPr/>
          </p:nvGrpSpPr>
          <p:grpSpPr>
            <a:xfrm>
              <a:off x="5243149" y="3919210"/>
              <a:ext cx="3031202" cy="1372489"/>
              <a:chOff x="227349" y="1236802"/>
              <a:chExt cx="3031202" cy="1372489"/>
            </a:xfrm>
          </p:grpSpPr>
          <p:grpSp>
            <p:nvGrpSpPr>
              <p:cNvPr id="46" name="Group 45">
                <a:extLst>
                  <a:ext uri="{FF2B5EF4-FFF2-40B4-BE49-F238E27FC236}">
                    <a16:creationId xmlns:a16="http://schemas.microsoft.com/office/drawing/2014/main" id="{29E5A376-C47C-FA8E-A808-F41A09D9B2EB}"/>
                  </a:ext>
                </a:extLst>
              </p:cNvPr>
              <p:cNvGrpSpPr/>
              <p:nvPr/>
            </p:nvGrpSpPr>
            <p:grpSpPr>
              <a:xfrm>
                <a:off x="227349" y="1236802"/>
                <a:ext cx="3031202" cy="1372489"/>
                <a:chOff x="9572895" y="1834060"/>
                <a:chExt cx="3031202" cy="767883"/>
              </a:xfrm>
            </p:grpSpPr>
            <p:sp>
              <p:nvSpPr>
                <p:cNvPr id="52" name="TextBox 51">
                  <a:extLst>
                    <a:ext uri="{FF2B5EF4-FFF2-40B4-BE49-F238E27FC236}">
                      <a16:creationId xmlns:a16="http://schemas.microsoft.com/office/drawing/2014/main" id="{EED51F12-2E91-76CE-215C-13683BEB6E16}"/>
                    </a:ext>
                  </a:extLst>
                </p:cNvPr>
                <p:cNvSpPr txBox="1"/>
                <p:nvPr/>
              </p:nvSpPr>
              <p:spPr>
                <a:xfrm>
                  <a:off x="9572895" y="1837938"/>
                  <a:ext cx="1834511" cy="764005"/>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53" name="TextBox 52">
                  <a:extLst>
                    <a:ext uri="{FF2B5EF4-FFF2-40B4-BE49-F238E27FC236}">
                      <a16:creationId xmlns:a16="http://schemas.microsoft.com/office/drawing/2014/main" id="{85FBB840-A35E-22D3-9C3E-17FCAD9BD807}"/>
                    </a:ext>
                  </a:extLst>
                </p:cNvPr>
                <p:cNvSpPr txBox="1"/>
                <p:nvPr/>
              </p:nvSpPr>
              <p:spPr>
                <a:xfrm>
                  <a:off x="9849764" y="1834060"/>
                  <a:ext cx="2754333" cy="137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3F3F3F"/>
                      </a:solidFill>
                      <a:latin typeface="Century Gothic"/>
                      <a:cs typeface="Calibri"/>
                    </a:rPr>
                    <a:t>Nitrogen Dioxide</a:t>
                  </a:r>
                  <a:endParaRPr lang="en-US" b="1" dirty="0">
                    <a:ea typeface="Calibri"/>
                    <a:cs typeface="Calibri"/>
                  </a:endParaRPr>
                </a:p>
              </p:txBody>
            </p:sp>
          </p:grpSp>
          <p:grpSp>
            <p:nvGrpSpPr>
              <p:cNvPr id="47" name="Group 46">
                <a:extLst>
                  <a:ext uri="{FF2B5EF4-FFF2-40B4-BE49-F238E27FC236}">
                    <a16:creationId xmlns:a16="http://schemas.microsoft.com/office/drawing/2014/main" id="{69228D52-FF42-9AFA-C337-F4744A9B08D1}"/>
                  </a:ext>
                </a:extLst>
              </p:cNvPr>
              <p:cNvGrpSpPr/>
              <p:nvPr/>
            </p:nvGrpSpPr>
            <p:grpSpPr>
              <a:xfrm>
                <a:off x="1698165" y="1406833"/>
                <a:ext cx="479975" cy="686905"/>
                <a:chOff x="12032779" y="1885082"/>
                <a:chExt cx="479975" cy="686905"/>
              </a:xfrm>
            </p:grpSpPr>
            <p:pic>
              <p:nvPicPr>
                <p:cNvPr id="50" name="Picture 49" descr="A black triangle with a letter n&#10;&#10;Description automatically generated">
                  <a:extLst>
                    <a:ext uri="{FF2B5EF4-FFF2-40B4-BE49-F238E27FC236}">
                      <a16:creationId xmlns:a16="http://schemas.microsoft.com/office/drawing/2014/main" id="{DC2CC485-A339-BB7C-2215-E5A63D03A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99" t="84692" r="88790" b="4573"/>
                <a:stretch/>
              </p:blipFill>
              <p:spPr>
                <a:xfrm>
                  <a:off x="12032779" y="2134927"/>
                  <a:ext cx="323387" cy="437060"/>
                </a:xfrm>
                <a:prstGeom prst="rect">
                  <a:avLst/>
                </a:prstGeom>
              </p:spPr>
            </p:pic>
            <p:sp>
              <p:nvSpPr>
                <p:cNvPr id="51" name="TextBox 50">
                  <a:extLst>
                    <a:ext uri="{FF2B5EF4-FFF2-40B4-BE49-F238E27FC236}">
                      <a16:creationId xmlns:a16="http://schemas.microsoft.com/office/drawing/2014/main" id="{4C54D204-ED37-8675-1403-9F636901C645}"/>
                    </a:ext>
                  </a:extLst>
                </p:cNvPr>
                <p:cNvSpPr txBox="1"/>
                <p:nvPr/>
              </p:nvSpPr>
              <p:spPr>
                <a:xfrm>
                  <a:off x="12050541" y="1885082"/>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grpSp>
          <p:sp>
            <p:nvSpPr>
              <p:cNvPr id="48" name="TextBox 47">
                <a:extLst>
                  <a:ext uri="{FF2B5EF4-FFF2-40B4-BE49-F238E27FC236}">
                    <a16:creationId xmlns:a16="http://schemas.microsoft.com/office/drawing/2014/main" id="{5B2D7403-83DA-D568-131A-C3941025507A}"/>
                  </a:ext>
                </a:extLst>
              </p:cNvPr>
              <p:cNvSpPr txBox="1"/>
              <p:nvPr/>
            </p:nvSpPr>
            <p:spPr>
              <a:xfrm>
                <a:off x="621246" y="2121308"/>
                <a:ext cx="15385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entury Gothic"/>
                    <a:ea typeface="+mn-lt"/>
                    <a:cs typeface="+mn-lt"/>
                  </a:rPr>
                  <a:t>San Joaquin County</a:t>
                </a:r>
                <a:endParaRPr lang="en-US" dirty="0">
                  <a:latin typeface="Century Gothic"/>
                </a:endParaRPr>
              </a:p>
              <a:p>
                <a:pPr algn="l"/>
                <a:endParaRPr lang="en-US" sz="1000" dirty="0">
                  <a:solidFill>
                    <a:srgbClr val="3F3F3F"/>
                  </a:solidFill>
                  <a:latin typeface="Century Gothic"/>
                  <a:cs typeface="Calibri"/>
                </a:endParaRPr>
              </a:p>
            </p:txBody>
          </p:sp>
          <p:pic>
            <p:nvPicPr>
              <p:cNvPr id="49" name="Picture 46">
                <a:extLst>
                  <a:ext uri="{FF2B5EF4-FFF2-40B4-BE49-F238E27FC236}">
                    <a16:creationId xmlns:a16="http://schemas.microsoft.com/office/drawing/2014/main" id="{F168B2D1-1303-EF3E-384F-3677D6766629}"/>
                  </a:ext>
                </a:extLst>
              </p:cNvPr>
              <p:cNvPicPr>
                <a:picLocks noChangeAspect="1"/>
              </p:cNvPicPr>
              <p:nvPr/>
            </p:nvPicPr>
            <p:blipFill>
              <a:blip r:embed="rId4"/>
              <a:stretch>
                <a:fillRect/>
              </a:stretch>
            </p:blipFill>
            <p:spPr>
              <a:xfrm>
                <a:off x="343040" y="2150035"/>
                <a:ext cx="314513" cy="187886"/>
              </a:xfrm>
              <a:prstGeom prst="rect">
                <a:avLst/>
              </a:prstGeom>
            </p:spPr>
          </p:pic>
        </p:grpSp>
        <p:pic>
          <p:nvPicPr>
            <p:cNvPr id="41" name="Picture 33" descr="A map of the california state&#10;&#10;Description automatically generated">
              <a:extLst>
                <a:ext uri="{FF2B5EF4-FFF2-40B4-BE49-F238E27FC236}">
                  <a16:creationId xmlns:a16="http://schemas.microsoft.com/office/drawing/2014/main" id="{5F77D00D-0BFF-ECF7-4505-42E7FAC1EA15}"/>
                </a:ext>
              </a:extLst>
            </p:cNvPr>
            <p:cNvPicPr>
              <a:picLocks noChangeAspect="1"/>
            </p:cNvPicPr>
            <p:nvPr/>
          </p:nvPicPr>
          <p:blipFill rotWithShape="1">
            <a:blip r:embed="rId5"/>
            <a:srcRect l="54820" t="78598" r="40534" b="16328"/>
            <a:stretch/>
          </p:blipFill>
          <p:spPr>
            <a:xfrm>
              <a:off x="5324429" y="4207338"/>
              <a:ext cx="376509" cy="584538"/>
            </a:xfrm>
            <a:prstGeom prst="rect">
              <a:avLst/>
            </a:prstGeom>
          </p:spPr>
        </p:pic>
        <p:sp>
          <p:nvSpPr>
            <p:cNvPr id="42" name="TextBox 41">
              <a:extLst>
                <a:ext uri="{FF2B5EF4-FFF2-40B4-BE49-F238E27FC236}">
                  <a16:creationId xmlns:a16="http://schemas.microsoft.com/office/drawing/2014/main" id="{5A01B527-F83C-23EA-E240-88D5A2133B14}"/>
                </a:ext>
              </a:extLst>
            </p:cNvPr>
            <p:cNvSpPr txBox="1"/>
            <p:nvPr/>
          </p:nvSpPr>
          <p:spPr>
            <a:xfrm>
              <a:off x="5639020" y="4546729"/>
              <a:ext cx="5616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Low</a:t>
              </a:r>
            </a:p>
          </p:txBody>
        </p:sp>
        <p:sp>
          <p:nvSpPr>
            <p:cNvPr id="43" name="TextBox 42">
              <a:extLst>
                <a:ext uri="{FF2B5EF4-FFF2-40B4-BE49-F238E27FC236}">
                  <a16:creationId xmlns:a16="http://schemas.microsoft.com/office/drawing/2014/main" id="{803C437E-F6C8-E5F1-4481-9170082F2C2D}"/>
                </a:ext>
              </a:extLst>
            </p:cNvPr>
            <p:cNvSpPr txBox="1"/>
            <p:nvPr/>
          </p:nvSpPr>
          <p:spPr>
            <a:xfrm>
              <a:off x="5639019" y="4207400"/>
              <a:ext cx="54977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High</a:t>
              </a:r>
            </a:p>
          </p:txBody>
        </p:sp>
        <p:cxnSp>
          <p:nvCxnSpPr>
            <p:cNvPr id="44" name="Straight Arrow Connector 43">
              <a:extLst>
                <a:ext uri="{FF2B5EF4-FFF2-40B4-BE49-F238E27FC236}">
                  <a16:creationId xmlns:a16="http://schemas.microsoft.com/office/drawing/2014/main" id="{12557A13-B7F2-679E-A1C2-86195DB4327E}"/>
                </a:ext>
              </a:extLst>
            </p:cNvPr>
            <p:cNvCxnSpPr/>
            <p:nvPr/>
          </p:nvCxnSpPr>
          <p:spPr>
            <a:xfrm flipV="1">
              <a:off x="5370909" y="5124448"/>
              <a:ext cx="283367" cy="2382"/>
            </a:xfrm>
            <a:prstGeom prst="straightConnector1">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A1B5C64-DF5A-A35F-A442-BF3BA6F182B3}"/>
                </a:ext>
              </a:extLst>
            </p:cNvPr>
            <p:cNvSpPr txBox="1"/>
            <p:nvPr/>
          </p:nvSpPr>
          <p:spPr>
            <a:xfrm>
              <a:off x="5646571" y="5003741"/>
              <a:ext cx="15385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entury Gothic"/>
                  <a:ea typeface="+mn-lt"/>
                  <a:cs typeface="+mn-lt"/>
                </a:rPr>
                <a:t>Major Roads</a:t>
              </a:r>
              <a:endParaRPr lang="en-US" dirty="0">
                <a:cs typeface="Calibri"/>
              </a:endParaRPr>
            </a:p>
            <a:p>
              <a:pPr algn="l"/>
              <a:endParaRPr lang="en-US" sz="1000" dirty="0">
                <a:solidFill>
                  <a:srgbClr val="3F3F3F"/>
                </a:solidFill>
                <a:latin typeface="Century Gothic"/>
                <a:cs typeface="Calibri"/>
              </a:endParaRPr>
            </a:p>
          </p:txBody>
        </p:sp>
      </p:grpSp>
      <p:grpSp>
        <p:nvGrpSpPr>
          <p:cNvPr id="28" name="Group 27">
            <a:extLst>
              <a:ext uri="{FF2B5EF4-FFF2-40B4-BE49-F238E27FC236}">
                <a16:creationId xmlns:a16="http://schemas.microsoft.com/office/drawing/2014/main" id="{613E1D23-8594-5374-F390-CA4963AC6F47}"/>
              </a:ext>
            </a:extLst>
          </p:cNvPr>
          <p:cNvGrpSpPr/>
          <p:nvPr/>
        </p:nvGrpSpPr>
        <p:grpSpPr>
          <a:xfrm>
            <a:off x="7212808" y="1534926"/>
            <a:ext cx="4884750" cy="4940165"/>
            <a:chOff x="7212808" y="1534926"/>
            <a:chExt cx="4884750" cy="4940165"/>
          </a:xfrm>
        </p:grpSpPr>
        <p:pic>
          <p:nvPicPr>
            <p:cNvPr id="5" name="Picture 5" descr="A map of the state of arizona&#10;&#10;Description automatically generated">
              <a:extLst>
                <a:ext uri="{FF2B5EF4-FFF2-40B4-BE49-F238E27FC236}">
                  <a16:creationId xmlns:a16="http://schemas.microsoft.com/office/drawing/2014/main" id="{5CEAEF55-28BD-3030-9A31-CD85E5C12DC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12808" y="1534926"/>
              <a:ext cx="4884750" cy="4884967"/>
            </a:xfrm>
            <a:prstGeom prst="rect">
              <a:avLst/>
            </a:prstGeom>
            <a:ln>
              <a:solidFill>
                <a:schemeClr val="tx1"/>
              </a:solidFill>
            </a:ln>
          </p:spPr>
        </p:pic>
        <p:grpSp>
          <p:nvGrpSpPr>
            <p:cNvPr id="74" name="Group 73">
              <a:extLst>
                <a:ext uri="{FF2B5EF4-FFF2-40B4-BE49-F238E27FC236}">
                  <a16:creationId xmlns:a16="http://schemas.microsoft.com/office/drawing/2014/main" id="{6476A1C3-2213-008B-77F6-3B3A0197966E}"/>
                </a:ext>
              </a:extLst>
            </p:cNvPr>
            <p:cNvGrpSpPr/>
            <p:nvPr/>
          </p:nvGrpSpPr>
          <p:grpSpPr>
            <a:xfrm>
              <a:off x="7304967" y="6099832"/>
              <a:ext cx="2234813" cy="375259"/>
              <a:chOff x="894735" y="7045329"/>
              <a:chExt cx="2234813" cy="375259"/>
            </a:xfrm>
          </p:grpSpPr>
          <p:pic>
            <p:nvPicPr>
              <p:cNvPr id="66" name="Picture 16">
                <a:extLst>
                  <a:ext uri="{FF2B5EF4-FFF2-40B4-BE49-F238E27FC236}">
                    <a16:creationId xmlns:a16="http://schemas.microsoft.com/office/drawing/2014/main" id="{57AB9F51-AA2D-9A0E-F791-8BC11EEB1EA0}"/>
                  </a:ext>
                </a:extLst>
              </p:cNvPr>
              <p:cNvPicPr>
                <a:picLocks noChangeAspect="1"/>
              </p:cNvPicPr>
              <p:nvPr/>
            </p:nvPicPr>
            <p:blipFill>
              <a:blip r:embed="rId7"/>
              <a:stretch>
                <a:fillRect/>
              </a:stretch>
            </p:blipFill>
            <p:spPr>
              <a:xfrm>
                <a:off x="1036339" y="7260105"/>
                <a:ext cx="1602659" cy="73562"/>
              </a:xfrm>
              <a:prstGeom prst="rect">
                <a:avLst/>
              </a:prstGeom>
            </p:spPr>
          </p:pic>
          <p:sp>
            <p:nvSpPr>
              <p:cNvPr id="67" name="TextBox 66">
                <a:extLst>
                  <a:ext uri="{FF2B5EF4-FFF2-40B4-BE49-F238E27FC236}">
                    <a16:creationId xmlns:a16="http://schemas.microsoft.com/office/drawing/2014/main" id="{4E08D5BE-8B62-BDAF-C45A-4ACF3ACD2FF1}"/>
                  </a:ext>
                </a:extLst>
              </p:cNvPr>
              <p:cNvSpPr txBox="1"/>
              <p:nvPr/>
            </p:nvSpPr>
            <p:spPr>
              <a:xfrm>
                <a:off x="894735" y="7045329"/>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68" name="TextBox 67">
                <a:extLst>
                  <a:ext uri="{FF2B5EF4-FFF2-40B4-BE49-F238E27FC236}">
                    <a16:creationId xmlns:a16="http://schemas.microsoft.com/office/drawing/2014/main" id="{A3930490-41FD-EF65-6FC3-95842ACFA95A}"/>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69" name="TextBox 68">
                <a:extLst>
                  <a:ext uri="{FF2B5EF4-FFF2-40B4-BE49-F238E27FC236}">
                    <a16:creationId xmlns:a16="http://schemas.microsoft.com/office/drawing/2014/main" id="{D83CC9F2-37B4-63E1-22DB-B4101830E930}"/>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70" name="TextBox 69">
                <a:extLst>
                  <a:ext uri="{FF2B5EF4-FFF2-40B4-BE49-F238E27FC236}">
                    <a16:creationId xmlns:a16="http://schemas.microsoft.com/office/drawing/2014/main" id="{BDF04302-99E8-7AD5-A535-7158E2ED8559}"/>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71" name="TextBox 70">
                <a:extLst>
                  <a:ext uri="{FF2B5EF4-FFF2-40B4-BE49-F238E27FC236}">
                    <a16:creationId xmlns:a16="http://schemas.microsoft.com/office/drawing/2014/main" id="{66599404-17E1-1918-9D46-A225549DDAEE}"/>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72" name="TextBox 71">
                <a:extLst>
                  <a:ext uri="{FF2B5EF4-FFF2-40B4-BE49-F238E27FC236}">
                    <a16:creationId xmlns:a16="http://schemas.microsoft.com/office/drawing/2014/main" id="{71107C33-C2B6-0414-3C10-18438AC692E4}"/>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73" name="TextBox 72">
                <a:extLst>
                  <a:ext uri="{FF2B5EF4-FFF2-40B4-BE49-F238E27FC236}">
                    <a16:creationId xmlns:a16="http://schemas.microsoft.com/office/drawing/2014/main" id="{3B2933DE-9E47-E5A2-26BF-8A5F2B325724}"/>
                  </a:ext>
                </a:extLst>
              </p:cNvPr>
              <p:cNvSpPr txBox="1"/>
              <p:nvPr/>
            </p:nvSpPr>
            <p:spPr>
              <a:xfrm>
                <a:off x="2577015" y="7174367"/>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12" name="Group 11">
              <a:extLst>
                <a:ext uri="{FF2B5EF4-FFF2-40B4-BE49-F238E27FC236}">
                  <a16:creationId xmlns:a16="http://schemas.microsoft.com/office/drawing/2014/main" id="{8E31D06B-B63B-6306-9F53-9606E449FC36}"/>
                </a:ext>
              </a:extLst>
            </p:cNvPr>
            <p:cNvGrpSpPr/>
            <p:nvPr/>
          </p:nvGrpSpPr>
          <p:grpSpPr>
            <a:xfrm>
              <a:off x="8645058" y="3393682"/>
              <a:ext cx="2406310" cy="2214187"/>
              <a:chOff x="8270106" y="3436016"/>
              <a:chExt cx="2406310" cy="2214187"/>
            </a:xfrm>
          </p:grpSpPr>
          <p:sp>
            <p:nvSpPr>
              <p:cNvPr id="8" name="TextBox 1">
                <a:extLst>
                  <a:ext uri="{FF2B5EF4-FFF2-40B4-BE49-F238E27FC236}">
                    <a16:creationId xmlns:a16="http://schemas.microsoft.com/office/drawing/2014/main" id="{26DEDED8-3492-B72B-E02F-38893C9CFB45}"/>
                  </a:ext>
                </a:extLst>
              </p:cNvPr>
              <p:cNvSpPr txBox="1"/>
              <p:nvPr/>
            </p:nvSpPr>
            <p:spPr>
              <a:xfrm>
                <a:off x="8270106" y="3436016"/>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9" name="TextBox 2">
                <a:extLst>
                  <a:ext uri="{FF2B5EF4-FFF2-40B4-BE49-F238E27FC236}">
                    <a16:creationId xmlns:a16="http://schemas.microsoft.com/office/drawing/2014/main" id="{6F1C8D6E-2F89-DF9F-AFEE-6ADCE54DF0CE}"/>
                  </a:ext>
                </a:extLst>
              </p:cNvPr>
              <p:cNvSpPr txBox="1"/>
              <p:nvPr/>
            </p:nvSpPr>
            <p:spPr>
              <a:xfrm>
                <a:off x="9912923" y="5403982"/>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10" name="Oval 9">
                <a:extLst>
                  <a:ext uri="{FF2B5EF4-FFF2-40B4-BE49-F238E27FC236}">
                    <a16:creationId xmlns:a16="http://schemas.microsoft.com/office/drawing/2014/main" id="{116C0076-FA78-F289-5EED-5ADBCB0F3BC2}"/>
                  </a:ext>
                </a:extLst>
              </p:cNvPr>
              <p:cNvSpPr/>
              <p:nvPr/>
            </p:nvSpPr>
            <p:spPr>
              <a:xfrm flipH="1" flipV="1">
                <a:off x="8974494" y="3615770"/>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Oval 10">
                <a:extLst>
                  <a:ext uri="{FF2B5EF4-FFF2-40B4-BE49-F238E27FC236}">
                    <a16:creationId xmlns:a16="http://schemas.microsoft.com/office/drawing/2014/main" id="{D9965E88-DAD8-BE83-2602-DA75652E4684}"/>
                  </a:ext>
                </a:extLst>
              </p:cNvPr>
              <p:cNvSpPr/>
              <p:nvPr/>
            </p:nvSpPr>
            <p:spPr>
              <a:xfrm flipH="1" flipV="1">
                <a:off x="10607350" y="5369579"/>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grpSp>
        <p:nvGrpSpPr>
          <p:cNvPr id="27" name="Group 26">
            <a:extLst>
              <a:ext uri="{FF2B5EF4-FFF2-40B4-BE49-F238E27FC236}">
                <a16:creationId xmlns:a16="http://schemas.microsoft.com/office/drawing/2014/main" id="{A65EB2F3-39B3-8227-D29B-557BC86267D2}"/>
              </a:ext>
            </a:extLst>
          </p:cNvPr>
          <p:cNvGrpSpPr/>
          <p:nvPr/>
        </p:nvGrpSpPr>
        <p:grpSpPr>
          <a:xfrm>
            <a:off x="116681" y="1546832"/>
            <a:ext cx="4886534" cy="4928259"/>
            <a:chOff x="116681" y="1546832"/>
            <a:chExt cx="4886534" cy="4928259"/>
          </a:xfrm>
        </p:grpSpPr>
        <p:pic>
          <p:nvPicPr>
            <p:cNvPr id="2" name="Picture 4" descr="A map of the state of california&#10;&#10;Description automatically generated">
              <a:extLst>
                <a:ext uri="{FF2B5EF4-FFF2-40B4-BE49-F238E27FC236}">
                  <a16:creationId xmlns:a16="http://schemas.microsoft.com/office/drawing/2014/main" id="{2B2D276D-29C2-E93E-9CAD-DCD99F6DE30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16681" y="1546832"/>
              <a:ext cx="4886534" cy="4884955"/>
            </a:xfrm>
            <a:prstGeom prst="rect">
              <a:avLst/>
            </a:prstGeom>
            <a:ln>
              <a:solidFill>
                <a:schemeClr val="tx1"/>
              </a:solidFill>
            </a:ln>
          </p:spPr>
        </p:pic>
        <p:grpSp>
          <p:nvGrpSpPr>
            <p:cNvPr id="64" name="Group 63">
              <a:extLst>
                <a:ext uri="{FF2B5EF4-FFF2-40B4-BE49-F238E27FC236}">
                  <a16:creationId xmlns:a16="http://schemas.microsoft.com/office/drawing/2014/main" id="{EC9492C6-1964-C404-EF3E-A32CDBB2324D}"/>
                </a:ext>
              </a:extLst>
            </p:cNvPr>
            <p:cNvGrpSpPr/>
            <p:nvPr/>
          </p:nvGrpSpPr>
          <p:grpSpPr>
            <a:xfrm>
              <a:off x="208842" y="6101870"/>
              <a:ext cx="2234813" cy="373221"/>
              <a:chOff x="894735" y="7047367"/>
              <a:chExt cx="2234813" cy="373221"/>
            </a:xfrm>
          </p:grpSpPr>
          <p:pic>
            <p:nvPicPr>
              <p:cNvPr id="56" name="Picture 16">
                <a:extLst>
                  <a:ext uri="{FF2B5EF4-FFF2-40B4-BE49-F238E27FC236}">
                    <a16:creationId xmlns:a16="http://schemas.microsoft.com/office/drawing/2014/main" id="{E707ED19-7C4E-7B54-CC74-5A9E419FBC10}"/>
                  </a:ext>
                </a:extLst>
              </p:cNvPr>
              <p:cNvPicPr>
                <a:picLocks noChangeAspect="1"/>
              </p:cNvPicPr>
              <p:nvPr/>
            </p:nvPicPr>
            <p:blipFill>
              <a:blip r:embed="rId7"/>
              <a:stretch>
                <a:fillRect/>
              </a:stretch>
            </p:blipFill>
            <p:spPr>
              <a:xfrm>
                <a:off x="1036339" y="7260105"/>
                <a:ext cx="1602659" cy="73562"/>
              </a:xfrm>
              <a:prstGeom prst="rect">
                <a:avLst/>
              </a:prstGeom>
            </p:spPr>
          </p:pic>
          <p:sp>
            <p:nvSpPr>
              <p:cNvPr id="57" name="TextBox 56">
                <a:extLst>
                  <a:ext uri="{FF2B5EF4-FFF2-40B4-BE49-F238E27FC236}">
                    <a16:creationId xmlns:a16="http://schemas.microsoft.com/office/drawing/2014/main" id="{F969C790-6927-AE4D-DB39-9D5D657AEC5D}"/>
                  </a:ext>
                </a:extLst>
              </p:cNvPr>
              <p:cNvSpPr txBox="1"/>
              <p:nvPr/>
            </p:nvSpPr>
            <p:spPr>
              <a:xfrm>
                <a:off x="894735" y="7047367"/>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58" name="TextBox 57">
                <a:extLst>
                  <a:ext uri="{FF2B5EF4-FFF2-40B4-BE49-F238E27FC236}">
                    <a16:creationId xmlns:a16="http://schemas.microsoft.com/office/drawing/2014/main" id="{60E40A6C-6248-DEEC-AA0C-A3B551B9F961}"/>
                  </a:ext>
                </a:extLst>
              </p:cNvPr>
              <p:cNvSpPr txBox="1"/>
              <p:nvPr/>
            </p:nvSpPr>
            <p:spPr>
              <a:xfrm>
                <a:off x="1071715" y="7047367"/>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59" name="TextBox 58">
                <a:extLst>
                  <a:ext uri="{FF2B5EF4-FFF2-40B4-BE49-F238E27FC236}">
                    <a16:creationId xmlns:a16="http://schemas.microsoft.com/office/drawing/2014/main" id="{CB41EB49-4465-B9CA-EF41-673C82ED5D5D}"/>
                  </a:ext>
                </a:extLst>
              </p:cNvPr>
              <p:cNvSpPr txBox="1"/>
              <p:nvPr/>
            </p:nvSpPr>
            <p:spPr>
              <a:xfrm>
                <a:off x="1317521" y="7047367"/>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60" name="TextBox 59">
                <a:extLst>
                  <a:ext uri="{FF2B5EF4-FFF2-40B4-BE49-F238E27FC236}">
                    <a16:creationId xmlns:a16="http://schemas.microsoft.com/office/drawing/2014/main" id="{E468AAC3-F787-E828-892E-71E48CCD3BAE}"/>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61" name="TextBox 60">
                <a:extLst>
                  <a:ext uri="{FF2B5EF4-FFF2-40B4-BE49-F238E27FC236}">
                    <a16:creationId xmlns:a16="http://schemas.microsoft.com/office/drawing/2014/main" id="{3807C618-76A0-E82C-E8F4-394D382B9359}"/>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62" name="TextBox 61">
                <a:extLst>
                  <a:ext uri="{FF2B5EF4-FFF2-40B4-BE49-F238E27FC236}">
                    <a16:creationId xmlns:a16="http://schemas.microsoft.com/office/drawing/2014/main" id="{72C5080F-4EE9-5969-A208-7D1A85031504}"/>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63" name="TextBox 62">
                <a:extLst>
                  <a:ext uri="{FF2B5EF4-FFF2-40B4-BE49-F238E27FC236}">
                    <a16:creationId xmlns:a16="http://schemas.microsoft.com/office/drawing/2014/main" id="{EEE8EBB3-E292-2161-8FF8-48563D7DCFEE}"/>
                  </a:ext>
                </a:extLst>
              </p:cNvPr>
              <p:cNvSpPr txBox="1"/>
              <p:nvPr/>
            </p:nvSpPr>
            <p:spPr>
              <a:xfrm>
                <a:off x="2577015" y="7174367"/>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13" name="Group 12">
              <a:extLst>
                <a:ext uri="{FF2B5EF4-FFF2-40B4-BE49-F238E27FC236}">
                  <a16:creationId xmlns:a16="http://schemas.microsoft.com/office/drawing/2014/main" id="{F5304FBF-9221-5B0E-B3F7-5369AD938DE6}"/>
                </a:ext>
              </a:extLst>
            </p:cNvPr>
            <p:cNvGrpSpPr/>
            <p:nvPr/>
          </p:nvGrpSpPr>
          <p:grpSpPr>
            <a:xfrm>
              <a:off x="1545153" y="3429967"/>
              <a:ext cx="2406310" cy="2214187"/>
              <a:chOff x="8270106" y="3436016"/>
              <a:chExt cx="2406310" cy="2214187"/>
            </a:xfrm>
          </p:grpSpPr>
          <p:sp>
            <p:nvSpPr>
              <p:cNvPr id="14" name="TextBox 1">
                <a:extLst>
                  <a:ext uri="{FF2B5EF4-FFF2-40B4-BE49-F238E27FC236}">
                    <a16:creationId xmlns:a16="http://schemas.microsoft.com/office/drawing/2014/main" id="{3BDED330-44F0-4021-A1B9-C9F2F2F5111C}"/>
                  </a:ext>
                </a:extLst>
              </p:cNvPr>
              <p:cNvSpPr txBox="1"/>
              <p:nvPr/>
            </p:nvSpPr>
            <p:spPr>
              <a:xfrm>
                <a:off x="8270106" y="3436016"/>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15" name="TextBox 2">
                <a:extLst>
                  <a:ext uri="{FF2B5EF4-FFF2-40B4-BE49-F238E27FC236}">
                    <a16:creationId xmlns:a16="http://schemas.microsoft.com/office/drawing/2014/main" id="{76C9DF33-34D9-9044-A91F-5C607B70E46E}"/>
                  </a:ext>
                </a:extLst>
              </p:cNvPr>
              <p:cNvSpPr txBox="1"/>
              <p:nvPr/>
            </p:nvSpPr>
            <p:spPr>
              <a:xfrm>
                <a:off x="9912923" y="5403982"/>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16" name="Oval 15">
                <a:extLst>
                  <a:ext uri="{FF2B5EF4-FFF2-40B4-BE49-F238E27FC236}">
                    <a16:creationId xmlns:a16="http://schemas.microsoft.com/office/drawing/2014/main" id="{34811F50-B56C-B4A1-5DA6-0CBD8D93B376}"/>
                  </a:ext>
                </a:extLst>
              </p:cNvPr>
              <p:cNvSpPr/>
              <p:nvPr/>
            </p:nvSpPr>
            <p:spPr>
              <a:xfrm flipH="1" flipV="1">
                <a:off x="8974494" y="3615770"/>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Oval 16">
                <a:extLst>
                  <a:ext uri="{FF2B5EF4-FFF2-40B4-BE49-F238E27FC236}">
                    <a16:creationId xmlns:a16="http://schemas.microsoft.com/office/drawing/2014/main" id="{7E849186-56C1-1FBD-B05F-B1FB75E26736}"/>
                  </a:ext>
                </a:extLst>
              </p:cNvPr>
              <p:cNvSpPr/>
              <p:nvPr/>
            </p:nvSpPr>
            <p:spPr>
              <a:xfrm flipH="1" flipV="1">
                <a:off x="10607350" y="5369579"/>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spTree>
    <p:extLst>
      <p:ext uri="{BB962C8B-B14F-4D97-AF65-F5344CB8AC3E}">
        <p14:creationId xmlns:p14="http://schemas.microsoft.com/office/powerpoint/2010/main" val="2580664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5E11F-BCD3-FE9B-26C0-D39B71C576BF}"/>
              </a:ext>
            </a:extLst>
          </p:cNvPr>
          <p:cNvSpPr txBox="1"/>
          <p:nvPr/>
        </p:nvSpPr>
        <p:spPr>
          <a:xfrm>
            <a:off x="274320" y="165854"/>
            <a:ext cx="7237310" cy="707886"/>
          </a:xfrm>
          <a:prstGeom prst="rect">
            <a:avLst/>
          </a:prstGeom>
          <a:noFill/>
        </p:spPr>
        <p:txBody>
          <a:bodyPr wrap="square" lIns="91440" tIns="45720" rIns="91440" bIns="45720" anchor="t">
            <a:spAutoFit/>
          </a:bodyPr>
          <a:lstStyle/>
          <a:p>
            <a:r>
              <a:rPr lang="en-US" b="1" i="0" dirty="0">
                <a:solidFill>
                  <a:srgbClr val="000000"/>
                </a:solidFill>
                <a:effectLst/>
                <a:latin typeface="Times"/>
              </a:rPr>
              <a:t> </a:t>
            </a:r>
            <a:r>
              <a:rPr lang="en-US" sz="4000" b="1" dirty="0">
                <a:solidFill>
                  <a:srgbClr val="88419D"/>
                </a:solidFill>
                <a:latin typeface="Century Gothic"/>
              </a:rPr>
              <a:t>Partner</a:t>
            </a:r>
            <a:r>
              <a:rPr lang="en-US" sz="4000" b="1" i="0" dirty="0">
                <a:solidFill>
                  <a:srgbClr val="88419D"/>
                </a:solidFill>
                <a:effectLst/>
                <a:latin typeface="Century Gothic"/>
              </a:rPr>
              <a:t>: Little Manil</a:t>
            </a:r>
            <a:r>
              <a:rPr lang="en-US" sz="4000" b="1" dirty="0">
                <a:solidFill>
                  <a:srgbClr val="88419D"/>
                </a:solidFill>
                <a:latin typeface="Century Gothic"/>
              </a:rPr>
              <a:t>a Rising</a:t>
            </a:r>
          </a:p>
        </p:txBody>
      </p:sp>
      <p:sp>
        <p:nvSpPr>
          <p:cNvPr id="2" name="Text Placeholder 5">
            <a:extLst>
              <a:ext uri="{FF2B5EF4-FFF2-40B4-BE49-F238E27FC236}">
                <a16:creationId xmlns:a16="http://schemas.microsoft.com/office/drawing/2014/main" id="{FA944B73-29B6-A11F-F9E6-43A14ED449CD}"/>
              </a:ext>
            </a:extLst>
          </p:cNvPr>
          <p:cNvSpPr txBox="1">
            <a:spLocks/>
          </p:cNvSpPr>
          <p:nvPr/>
        </p:nvSpPr>
        <p:spPr>
          <a:xfrm>
            <a:off x="610253" y="1373578"/>
            <a:ext cx="3743997" cy="39670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Nonprofit focused on advocating for equitable solutions to harmful policies</a:t>
            </a:r>
          </a:p>
          <a:p>
            <a:pPr marL="0" indent="0">
              <a:lnSpc>
                <a:spcPct val="100000"/>
              </a:lnSpc>
              <a:spcBef>
                <a:spcPts val="0"/>
              </a:spcBef>
              <a:spcAft>
                <a:spcPts val="600"/>
              </a:spcAft>
              <a:buClr>
                <a:srgbClr val="895999"/>
              </a:buClr>
              <a:buNone/>
            </a:pPr>
            <a:endParaRPr lang="en-US" sz="20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Strong emphasis on environmental justice and health equity </a:t>
            </a:r>
            <a:endParaRPr lang="en-US" sz="2000"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895999"/>
              </a:buClr>
              <a:buNone/>
            </a:pPr>
            <a:endParaRPr lang="en-US" sz="20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Founded in 2000</a:t>
            </a:r>
          </a:p>
          <a:p>
            <a:pPr marL="0" indent="0">
              <a:lnSpc>
                <a:spcPct val="100000"/>
              </a:lnSpc>
              <a:spcBef>
                <a:spcPts val="0"/>
              </a:spcBef>
              <a:spcAft>
                <a:spcPts val="600"/>
              </a:spcAft>
              <a:buClr>
                <a:srgbClr val="895999"/>
              </a:buClr>
              <a:buNone/>
            </a:pPr>
            <a:endParaRPr lang="en-US" sz="20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Based in Stockton in San Joaquin County</a:t>
            </a:r>
          </a:p>
        </p:txBody>
      </p:sp>
      <p:pic>
        <p:nvPicPr>
          <p:cNvPr id="1028" name="Picture 4" descr="We Drove Past a Fire">
            <a:extLst>
              <a:ext uri="{FF2B5EF4-FFF2-40B4-BE49-F238E27FC236}">
                <a16:creationId xmlns:a16="http://schemas.microsoft.com/office/drawing/2014/main" id="{7FEF8A50-CB1D-2F04-E9D9-FD93FE009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129" y="2786027"/>
            <a:ext cx="4736234" cy="35521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F2ADC996-412B-28CF-E1E6-02CC16DE3AE9}"/>
              </a:ext>
            </a:extLst>
          </p:cNvPr>
          <p:cNvSpPr txBox="1">
            <a:spLocks/>
          </p:cNvSpPr>
          <p:nvPr/>
        </p:nvSpPr>
        <p:spPr>
          <a:xfrm>
            <a:off x="7958723" y="6364479"/>
            <a:ext cx="4233277" cy="379423"/>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000" i="0" u="none" strike="noStrike" kern="1200" cap="none" spc="0" normalizeH="0" baseline="0" noProof="0" dirty="0">
                <a:ln>
                  <a:noFill/>
                </a:ln>
                <a:solidFill>
                  <a:schemeClr val="tx1">
                    <a:lumMod val="75000"/>
                    <a:lumOff val="25000"/>
                  </a:schemeClr>
                </a:solidFill>
                <a:effectLst/>
                <a:uLnTx/>
                <a:uFillTx/>
                <a:latin typeface="Century Gothic"/>
              </a:rPr>
              <a:t>Image Credit: </a:t>
            </a:r>
            <a:r>
              <a:rPr lang="en-US" sz="1000" dirty="0">
                <a:solidFill>
                  <a:schemeClr val="tx1">
                    <a:lumMod val="75000"/>
                    <a:lumOff val="25000"/>
                  </a:schemeClr>
                </a:solidFill>
                <a:latin typeface="Century Gothic"/>
              </a:rPr>
              <a:t>Mark Doliner, anchoreditions</a:t>
            </a:r>
            <a:endParaRPr lang="en-US" sz="10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026" name="Picture 2" descr="Stockton, California. Weeding celery field on industrialized ranch in the Delta region, prior to ev . . .">
            <a:extLst>
              <a:ext uri="{FF2B5EF4-FFF2-40B4-BE49-F238E27FC236}">
                <a16:creationId xmlns:a16="http://schemas.microsoft.com/office/drawing/2014/main" id="{1E6DA6A3-769D-1289-E2EE-DC0EFE3C7A2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758368" y="390187"/>
            <a:ext cx="3831432" cy="40202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582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419100" y="247650"/>
            <a:ext cx="11430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3600" b="1" dirty="0">
                <a:solidFill>
                  <a:srgbClr val="88419D"/>
                </a:solidFill>
                <a:latin typeface="Century Gothic"/>
              </a:rPr>
              <a:t>Results – </a:t>
            </a:r>
            <a:r>
              <a:rPr lang="en-US" sz="3600" b="1" dirty="0">
                <a:solidFill>
                  <a:srgbClr val="88419D"/>
                </a:solidFill>
                <a:latin typeface="Century Gothic"/>
                <a:cs typeface="Calibri"/>
              </a:rPr>
              <a:t>NO</a:t>
            </a:r>
            <a:r>
              <a:rPr lang="en-US" sz="3600" b="1" baseline="-25000" dirty="0">
                <a:solidFill>
                  <a:srgbClr val="88419D"/>
                </a:solidFill>
                <a:latin typeface="Century Gothic"/>
                <a:cs typeface="Calibri"/>
              </a:rPr>
              <a:t>2</a:t>
            </a:r>
            <a:r>
              <a:rPr lang="en-US" sz="3600" b="1" dirty="0">
                <a:solidFill>
                  <a:srgbClr val="88419D"/>
                </a:solidFill>
                <a:latin typeface="Century Gothic"/>
              </a:rPr>
              <a:t> Zonal Statistics (San Joaquin Valley)</a:t>
            </a:r>
            <a:endParaRPr lang="en-US" sz="3600" dirty="0">
              <a:solidFill>
                <a:srgbClr val="88419D"/>
              </a:solidFill>
              <a:latin typeface="Century Gothic"/>
            </a:endParaRPr>
          </a:p>
        </p:txBody>
      </p:sp>
      <p:sp>
        <p:nvSpPr>
          <p:cNvPr id="6" name="TextBox 5">
            <a:extLst>
              <a:ext uri="{FF2B5EF4-FFF2-40B4-BE49-F238E27FC236}">
                <a16:creationId xmlns:a16="http://schemas.microsoft.com/office/drawing/2014/main" id="{F2DD26A1-BDDB-8ED1-4AA7-6269B46287A4}"/>
              </a:ext>
            </a:extLst>
          </p:cNvPr>
          <p:cNvSpPr txBox="1"/>
          <p:nvPr/>
        </p:nvSpPr>
        <p:spPr>
          <a:xfrm>
            <a:off x="3350069" y="1074461"/>
            <a:ext cx="49919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Median NO</a:t>
            </a:r>
            <a:r>
              <a:rPr lang="en-US" baseline="-25000" dirty="0">
                <a:solidFill>
                  <a:schemeClr val="tx1">
                    <a:lumMod val="75000"/>
                    <a:lumOff val="25000"/>
                  </a:schemeClr>
                </a:solidFill>
                <a:latin typeface="Century Gothic" panose="020B0502020202020204" pitchFamily="34" charset="0"/>
                <a:cs typeface="Calibri"/>
              </a:rPr>
              <a:t>2</a:t>
            </a:r>
            <a:r>
              <a:rPr lang="en-US" dirty="0">
                <a:solidFill>
                  <a:schemeClr val="tx1">
                    <a:lumMod val="75000"/>
                    <a:lumOff val="25000"/>
                  </a:schemeClr>
                </a:solidFill>
                <a:latin typeface="Century Gothic" panose="020B0502020202020204" pitchFamily="34" charset="0"/>
                <a:cs typeface="Calibri"/>
              </a:rPr>
              <a:t> - Zonal Statistics (Mean)</a:t>
            </a:r>
            <a:endParaRPr lang="en-US" dirty="0">
              <a:solidFill>
                <a:schemeClr val="tx1">
                  <a:lumMod val="75000"/>
                  <a:lumOff val="25000"/>
                </a:schemeClr>
              </a:solidFill>
              <a:latin typeface="Century Gothic" panose="020B0502020202020204" pitchFamily="34" charset="0"/>
            </a:endParaRPr>
          </a:p>
        </p:txBody>
      </p:sp>
      <p:grpSp>
        <p:nvGrpSpPr>
          <p:cNvPr id="39" name="Group 38">
            <a:extLst>
              <a:ext uri="{FF2B5EF4-FFF2-40B4-BE49-F238E27FC236}">
                <a16:creationId xmlns:a16="http://schemas.microsoft.com/office/drawing/2014/main" id="{3329F972-119C-D349-4D22-ACEAC7948DB2}"/>
              </a:ext>
            </a:extLst>
          </p:cNvPr>
          <p:cNvGrpSpPr/>
          <p:nvPr/>
        </p:nvGrpSpPr>
        <p:grpSpPr>
          <a:xfrm>
            <a:off x="3402808" y="1478809"/>
            <a:ext cx="4886484" cy="4641646"/>
            <a:chOff x="3402808" y="1478809"/>
            <a:chExt cx="4886484" cy="4641646"/>
          </a:xfrm>
        </p:grpSpPr>
        <p:pic>
          <p:nvPicPr>
            <p:cNvPr id="2" name="Picture 3" descr="A map of the california state&#10;&#10;Description automatically generated">
              <a:extLst>
                <a:ext uri="{FF2B5EF4-FFF2-40B4-BE49-F238E27FC236}">
                  <a16:creationId xmlns:a16="http://schemas.microsoft.com/office/drawing/2014/main" id="{68CC422A-0118-3C67-FE00-48556552C0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02808" y="1478809"/>
              <a:ext cx="4886484" cy="4639647"/>
            </a:xfrm>
            <a:prstGeom prst="rect">
              <a:avLst/>
            </a:prstGeom>
            <a:ln>
              <a:solidFill>
                <a:schemeClr val="tx1"/>
              </a:solidFill>
            </a:ln>
          </p:spPr>
        </p:pic>
        <p:grpSp>
          <p:nvGrpSpPr>
            <p:cNvPr id="27" name="Group 26">
              <a:extLst>
                <a:ext uri="{FF2B5EF4-FFF2-40B4-BE49-F238E27FC236}">
                  <a16:creationId xmlns:a16="http://schemas.microsoft.com/office/drawing/2014/main" id="{3BACD612-2B63-BC41-6D78-52C8E96CAF9D}"/>
                </a:ext>
              </a:extLst>
            </p:cNvPr>
            <p:cNvGrpSpPr/>
            <p:nvPr/>
          </p:nvGrpSpPr>
          <p:grpSpPr>
            <a:xfrm>
              <a:off x="3404856" y="5754651"/>
              <a:ext cx="2301112" cy="365804"/>
              <a:chOff x="3404856" y="5972365"/>
              <a:chExt cx="2301112" cy="365804"/>
            </a:xfrm>
          </p:grpSpPr>
          <p:grpSp>
            <p:nvGrpSpPr>
              <p:cNvPr id="24" name="Group 23">
                <a:extLst>
                  <a:ext uri="{FF2B5EF4-FFF2-40B4-BE49-F238E27FC236}">
                    <a16:creationId xmlns:a16="http://schemas.microsoft.com/office/drawing/2014/main" id="{02DCCBB7-9258-8574-DF69-CBE41C92971E}"/>
                  </a:ext>
                </a:extLst>
              </p:cNvPr>
              <p:cNvGrpSpPr/>
              <p:nvPr/>
            </p:nvGrpSpPr>
            <p:grpSpPr>
              <a:xfrm>
                <a:off x="3404856" y="5972365"/>
                <a:ext cx="2176741" cy="287487"/>
                <a:chOff x="6710156" y="5944929"/>
                <a:chExt cx="2176741" cy="287487"/>
              </a:xfrm>
            </p:grpSpPr>
            <p:pic>
              <p:nvPicPr>
                <p:cNvPr id="17" name="Picture 16" descr="A map of the california state&#10;&#10;Description automatically generated">
                  <a:extLst>
                    <a:ext uri="{FF2B5EF4-FFF2-40B4-BE49-F238E27FC236}">
                      <a16:creationId xmlns:a16="http://schemas.microsoft.com/office/drawing/2014/main" id="{DCEAFF97-A385-E1A6-4541-0EE76B38098B}"/>
                    </a:ext>
                  </a:extLst>
                </p:cNvPr>
                <p:cNvPicPr>
                  <a:picLocks noChangeAspect="1"/>
                </p:cNvPicPr>
                <p:nvPr/>
              </p:nvPicPr>
              <p:blipFill rotWithShape="1">
                <a:blip r:embed="rId4"/>
                <a:srcRect l="7675" t="78801" r="61851" b="19983"/>
                <a:stretch/>
              </p:blipFill>
              <p:spPr>
                <a:xfrm>
                  <a:off x="6820534" y="6144240"/>
                  <a:ext cx="1699939" cy="88176"/>
                </a:xfrm>
                <a:prstGeom prst="rect">
                  <a:avLst/>
                </a:prstGeom>
                <a:ln>
                  <a:solidFill>
                    <a:schemeClr val="bg1"/>
                  </a:solidFill>
                </a:ln>
              </p:spPr>
            </p:pic>
            <p:sp>
              <p:nvSpPr>
                <p:cNvPr id="18" name="TextBox 17">
                  <a:extLst>
                    <a:ext uri="{FF2B5EF4-FFF2-40B4-BE49-F238E27FC236}">
                      <a16:creationId xmlns:a16="http://schemas.microsoft.com/office/drawing/2014/main" id="{D49AE7E8-4E83-0ABF-E7B3-2B06AF886FFD}"/>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19" name="TextBox 18">
                  <a:extLst>
                    <a:ext uri="{FF2B5EF4-FFF2-40B4-BE49-F238E27FC236}">
                      <a16:creationId xmlns:a16="http://schemas.microsoft.com/office/drawing/2014/main" id="{09725718-2095-CC79-726E-58D2794F29D3}"/>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20" name="TextBox 19">
                  <a:extLst>
                    <a:ext uri="{FF2B5EF4-FFF2-40B4-BE49-F238E27FC236}">
                      <a16:creationId xmlns:a16="http://schemas.microsoft.com/office/drawing/2014/main" id="{8654A4A3-019E-4919-D15D-09F06156C487}"/>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latin typeface="Century Gothic"/>
                      <a:cs typeface="Calibri"/>
                    </a:rPr>
                    <a:t>25</a:t>
                  </a:r>
                  <a:endParaRPr lang="en-US" sz="800" dirty="0">
                    <a:solidFill>
                      <a:schemeClr val="tx1">
                        <a:lumMod val="75000"/>
                        <a:lumOff val="25000"/>
                      </a:schemeClr>
                    </a:solidFill>
                    <a:latin typeface="Century Gothic"/>
                    <a:cs typeface="Calibri"/>
                  </a:endParaRPr>
                </a:p>
              </p:txBody>
            </p:sp>
            <p:sp>
              <p:nvSpPr>
                <p:cNvPr id="21" name="TextBox 20">
                  <a:extLst>
                    <a:ext uri="{FF2B5EF4-FFF2-40B4-BE49-F238E27FC236}">
                      <a16:creationId xmlns:a16="http://schemas.microsoft.com/office/drawing/2014/main" id="{75FBF89D-6DF3-6AA8-06BD-428B8795FB89}"/>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22" name="TextBox 21">
                  <a:extLst>
                    <a:ext uri="{FF2B5EF4-FFF2-40B4-BE49-F238E27FC236}">
                      <a16:creationId xmlns:a16="http://schemas.microsoft.com/office/drawing/2014/main" id="{AEC58D8C-6B69-4E4B-9A91-9DE983B1A944}"/>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23" name="TextBox 22">
                  <a:extLst>
                    <a:ext uri="{FF2B5EF4-FFF2-40B4-BE49-F238E27FC236}">
                      <a16:creationId xmlns:a16="http://schemas.microsoft.com/office/drawing/2014/main" id="{73AC7E74-62C1-302A-062E-FE01572311D0}"/>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26" name="TextBox 25">
                <a:extLst>
                  <a:ext uri="{FF2B5EF4-FFF2-40B4-BE49-F238E27FC236}">
                    <a16:creationId xmlns:a16="http://schemas.microsoft.com/office/drawing/2014/main" id="{21CE083B-1DAF-4928-99F4-EFC2D119CD05}"/>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38" name="Group 37">
              <a:extLst>
                <a:ext uri="{FF2B5EF4-FFF2-40B4-BE49-F238E27FC236}">
                  <a16:creationId xmlns:a16="http://schemas.microsoft.com/office/drawing/2014/main" id="{2B6D5D9D-11DE-4BDD-BA6D-39C851EFF415}"/>
                </a:ext>
              </a:extLst>
            </p:cNvPr>
            <p:cNvGrpSpPr/>
            <p:nvPr/>
          </p:nvGrpSpPr>
          <p:grpSpPr>
            <a:xfrm>
              <a:off x="3822234" y="2008778"/>
              <a:ext cx="2631709" cy="3324343"/>
              <a:chOff x="1185473" y="2069254"/>
              <a:chExt cx="2631709" cy="3324343"/>
            </a:xfrm>
          </p:grpSpPr>
          <p:grpSp>
            <p:nvGrpSpPr>
              <p:cNvPr id="16" name="Group 15">
                <a:extLst>
                  <a:ext uri="{FF2B5EF4-FFF2-40B4-BE49-F238E27FC236}">
                    <a16:creationId xmlns:a16="http://schemas.microsoft.com/office/drawing/2014/main" id="{1A5DE04C-7FEA-4EE2-B486-CBE193999AF3}"/>
                  </a:ext>
                </a:extLst>
              </p:cNvPr>
              <p:cNvGrpSpPr/>
              <p:nvPr/>
            </p:nvGrpSpPr>
            <p:grpSpPr>
              <a:xfrm>
                <a:off x="1188344" y="2069254"/>
                <a:ext cx="2628838" cy="3324343"/>
                <a:chOff x="1304583" y="2320692"/>
                <a:chExt cx="2628838" cy="3324343"/>
              </a:xfrm>
            </p:grpSpPr>
            <p:sp>
              <p:nvSpPr>
                <p:cNvPr id="29" name="Oval 28">
                  <a:extLst>
                    <a:ext uri="{FF2B5EF4-FFF2-40B4-BE49-F238E27FC236}">
                      <a16:creationId xmlns:a16="http://schemas.microsoft.com/office/drawing/2014/main" id="{EBAB3719-8A03-81E3-467F-77F26303FC84}"/>
                    </a:ext>
                  </a:extLst>
                </p:cNvPr>
                <p:cNvSpPr/>
                <p:nvPr/>
              </p:nvSpPr>
              <p:spPr>
                <a:xfrm flipH="1" flipV="1">
                  <a:off x="1617238" y="280715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E0FB95ED-CA6C-1E37-9040-7D404E723660}"/>
                    </a:ext>
                  </a:extLst>
                </p:cNvPr>
                <p:cNvSpPr/>
                <p:nvPr/>
              </p:nvSpPr>
              <p:spPr>
                <a:xfrm flipH="1" flipV="1">
                  <a:off x="3047094" y="3843018"/>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F5A216BB-3CE6-07D3-C585-6DAEB05D26E7}"/>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67395BE1-6A2B-9A8E-1139-DECD5E2DD2B1}"/>
                    </a:ext>
                  </a:extLst>
                </p:cNvPr>
                <p:cNvSpPr/>
                <p:nvPr/>
              </p:nvSpPr>
              <p:spPr>
                <a:xfrm flipH="1" flipV="1">
                  <a:off x="3867151"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D9751E09-B95F-2F80-5461-03926627413A}"/>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Stockton</a:t>
                  </a:r>
                  <a:endParaRPr lang="en-US" sz="1000" dirty="0">
                    <a:latin typeface="Century Gothic"/>
                  </a:endParaRPr>
                </a:p>
              </p:txBody>
            </p:sp>
            <p:sp>
              <p:nvSpPr>
                <p:cNvPr id="34" name="TextBox 33">
                  <a:extLst>
                    <a:ext uri="{FF2B5EF4-FFF2-40B4-BE49-F238E27FC236}">
                      <a16:creationId xmlns:a16="http://schemas.microsoft.com/office/drawing/2014/main" id="{850C73EA-70C4-799D-34CE-A08025DAB18B}"/>
                    </a:ext>
                  </a:extLst>
                </p:cNvPr>
                <p:cNvSpPr txBox="1"/>
                <p:nvPr/>
              </p:nvSpPr>
              <p:spPr>
                <a:xfrm>
                  <a:off x="1622972" y="2643705"/>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Modesto</a:t>
                  </a:r>
                  <a:endParaRPr lang="en-US" sz="1000" dirty="0">
                    <a:latin typeface="Century Gothic"/>
                  </a:endParaRPr>
                </a:p>
              </p:txBody>
            </p:sp>
            <p:sp>
              <p:nvSpPr>
                <p:cNvPr id="35" name="TextBox 34">
                  <a:extLst>
                    <a:ext uri="{FF2B5EF4-FFF2-40B4-BE49-F238E27FC236}">
                      <a16:creationId xmlns:a16="http://schemas.microsoft.com/office/drawing/2014/main" id="{04F037B6-305C-7332-0734-1C2EC12E64AA}"/>
                    </a:ext>
                  </a:extLst>
                </p:cNvPr>
                <p:cNvSpPr txBox="1"/>
                <p:nvPr/>
              </p:nvSpPr>
              <p:spPr>
                <a:xfrm>
                  <a:off x="2482790" y="3865299"/>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Fresno</a:t>
                  </a:r>
                  <a:endParaRPr lang="en-US" dirty="0"/>
                </a:p>
              </p:txBody>
            </p:sp>
            <p:sp>
              <p:nvSpPr>
                <p:cNvPr id="36" name="TextBox 35">
                  <a:extLst>
                    <a:ext uri="{FF2B5EF4-FFF2-40B4-BE49-F238E27FC236}">
                      <a16:creationId xmlns:a16="http://schemas.microsoft.com/office/drawing/2014/main" id="{FBC1EF30-5A88-73C1-7DDB-E45D2062C544}"/>
                    </a:ext>
                  </a:extLst>
                </p:cNvPr>
                <p:cNvSpPr txBox="1"/>
                <p:nvPr/>
              </p:nvSpPr>
              <p:spPr>
                <a:xfrm>
                  <a:off x="3090868" y="4399225"/>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Visalia</a:t>
                  </a:r>
                  <a:endParaRPr lang="en-US" dirty="0"/>
                </a:p>
              </p:txBody>
            </p:sp>
            <p:sp>
              <p:nvSpPr>
                <p:cNvPr id="37" name="TextBox 36">
                  <a:extLst>
                    <a:ext uri="{FF2B5EF4-FFF2-40B4-BE49-F238E27FC236}">
                      <a16:creationId xmlns:a16="http://schemas.microsoft.com/office/drawing/2014/main" id="{03B916F3-C6E9-E0C2-932D-3E27A8D8A8E1}"/>
                    </a:ext>
                  </a:extLst>
                </p:cNvPr>
                <p:cNvSpPr txBox="1"/>
                <p:nvPr/>
              </p:nvSpPr>
              <p:spPr>
                <a:xfrm>
                  <a:off x="3004606" y="5398814"/>
                  <a:ext cx="845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Bakersfield</a:t>
                  </a:r>
                  <a:endParaRPr lang="en-US" dirty="0"/>
                </a:p>
              </p:txBody>
            </p:sp>
          </p:grpSp>
          <p:sp>
            <p:nvSpPr>
              <p:cNvPr id="25" name="Oval 24">
                <a:extLst>
                  <a:ext uri="{FF2B5EF4-FFF2-40B4-BE49-F238E27FC236}">
                    <a16:creationId xmlns:a16="http://schemas.microsoft.com/office/drawing/2014/main" id="{763B4A23-9AD2-4279-B472-98393DFB5C84}"/>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8" name="Group 27">
            <a:extLst>
              <a:ext uri="{FF2B5EF4-FFF2-40B4-BE49-F238E27FC236}">
                <a16:creationId xmlns:a16="http://schemas.microsoft.com/office/drawing/2014/main" id="{A8DDA1E9-1442-D4D7-AFA1-FD4C613F2BEB}"/>
              </a:ext>
            </a:extLst>
          </p:cNvPr>
          <p:cNvGrpSpPr/>
          <p:nvPr/>
        </p:nvGrpSpPr>
        <p:grpSpPr>
          <a:xfrm>
            <a:off x="6839732" y="1569047"/>
            <a:ext cx="2789575" cy="1223000"/>
            <a:chOff x="9440057" y="3426422"/>
            <a:chExt cx="2789575" cy="1223000"/>
          </a:xfrm>
        </p:grpSpPr>
        <p:grpSp>
          <p:nvGrpSpPr>
            <p:cNvPr id="15" name="Group 14">
              <a:extLst>
                <a:ext uri="{FF2B5EF4-FFF2-40B4-BE49-F238E27FC236}">
                  <a16:creationId xmlns:a16="http://schemas.microsoft.com/office/drawing/2014/main" id="{B94A106B-10D4-F877-8C57-9F822E3E2E8E}"/>
                </a:ext>
              </a:extLst>
            </p:cNvPr>
            <p:cNvGrpSpPr/>
            <p:nvPr/>
          </p:nvGrpSpPr>
          <p:grpSpPr>
            <a:xfrm>
              <a:off x="9440057" y="3426422"/>
              <a:ext cx="2789575" cy="1223000"/>
              <a:chOff x="8206172" y="1566667"/>
              <a:chExt cx="2789575" cy="1223000"/>
            </a:xfrm>
          </p:grpSpPr>
          <p:grpSp>
            <p:nvGrpSpPr>
              <p:cNvPr id="7" name="Group 6">
                <a:extLst>
                  <a:ext uri="{FF2B5EF4-FFF2-40B4-BE49-F238E27FC236}">
                    <a16:creationId xmlns:a16="http://schemas.microsoft.com/office/drawing/2014/main" id="{EE69C1BD-ABBA-278D-3A12-943716D4B98F}"/>
                  </a:ext>
                </a:extLst>
              </p:cNvPr>
              <p:cNvGrpSpPr/>
              <p:nvPr/>
            </p:nvGrpSpPr>
            <p:grpSpPr>
              <a:xfrm>
                <a:off x="8206172" y="1566667"/>
                <a:ext cx="2789575" cy="1223000"/>
                <a:chOff x="9513364" y="1807962"/>
                <a:chExt cx="2789575" cy="884887"/>
              </a:xfrm>
            </p:grpSpPr>
            <p:sp>
              <p:nvSpPr>
                <p:cNvPr id="11" name="TextBox 10">
                  <a:extLst>
                    <a:ext uri="{FF2B5EF4-FFF2-40B4-BE49-F238E27FC236}">
                      <a16:creationId xmlns:a16="http://schemas.microsoft.com/office/drawing/2014/main" id="{9D41A7BA-A82F-B0AA-9458-CFCCF9EA66A5}"/>
                    </a:ext>
                  </a:extLst>
                </p:cNvPr>
                <p:cNvSpPr txBox="1"/>
                <p:nvPr/>
              </p:nvSpPr>
              <p:spPr>
                <a:xfrm>
                  <a:off x="9513364" y="1807962"/>
                  <a:ext cx="1342271" cy="88488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2" name="TextBox 11">
                  <a:extLst>
                    <a:ext uri="{FF2B5EF4-FFF2-40B4-BE49-F238E27FC236}">
                      <a16:creationId xmlns:a16="http://schemas.microsoft.com/office/drawing/2014/main" id="{5E88F8EB-BE8D-90AB-A231-A4D15A5B6B0E}"/>
                    </a:ext>
                  </a:extLst>
                </p:cNvPr>
                <p:cNvSpPr txBox="1"/>
                <p:nvPr/>
              </p:nvSpPr>
              <p:spPr>
                <a:xfrm>
                  <a:off x="9856168" y="2501339"/>
                  <a:ext cx="1029729"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Low</a:t>
                  </a:r>
                  <a:endParaRPr lang="en-US" dirty="0"/>
                </a:p>
              </p:txBody>
            </p:sp>
            <p:sp>
              <p:nvSpPr>
                <p:cNvPr id="13" name="TextBox 12">
                  <a:extLst>
                    <a:ext uri="{FF2B5EF4-FFF2-40B4-BE49-F238E27FC236}">
                      <a16:creationId xmlns:a16="http://schemas.microsoft.com/office/drawing/2014/main" id="{D505E9E3-2487-552E-A85B-5A6794781575}"/>
                    </a:ext>
                  </a:extLst>
                </p:cNvPr>
                <p:cNvSpPr txBox="1"/>
                <p:nvPr/>
              </p:nvSpPr>
              <p:spPr>
                <a:xfrm>
                  <a:off x="9841612" y="1981997"/>
                  <a:ext cx="1008163"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High</a:t>
                  </a:r>
                  <a:endParaRPr lang="en-US" dirty="0">
                    <a:cs typeface="Calibri"/>
                  </a:endParaRPr>
                </a:p>
              </p:txBody>
            </p:sp>
            <p:sp>
              <p:nvSpPr>
                <p:cNvPr id="14" name="TextBox 13">
                  <a:extLst>
                    <a:ext uri="{FF2B5EF4-FFF2-40B4-BE49-F238E27FC236}">
                      <a16:creationId xmlns:a16="http://schemas.microsoft.com/office/drawing/2014/main" id="{E6DB1A05-BC95-4F4A-F1EA-6CD3F5231754}"/>
                    </a:ext>
                  </a:extLst>
                </p:cNvPr>
                <p:cNvSpPr txBox="1"/>
                <p:nvPr/>
              </p:nvSpPr>
              <p:spPr>
                <a:xfrm>
                  <a:off x="9548606" y="1808982"/>
                  <a:ext cx="2754333"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3F3F3F"/>
                      </a:solidFill>
                      <a:latin typeface="Century Gothic"/>
                      <a:cs typeface="Calibri"/>
                    </a:rPr>
                    <a:t>Nitrogen Dioxide</a:t>
                  </a:r>
                  <a:endParaRPr lang="en-US" b="1" dirty="0">
                    <a:ea typeface="Calibri"/>
                    <a:cs typeface="Calibri"/>
                  </a:endParaRPr>
                </a:p>
              </p:txBody>
            </p:sp>
          </p:grpSp>
          <p:grpSp>
            <p:nvGrpSpPr>
              <p:cNvPr id="8" name="Group 7">
                <a:extLst>
                  <a:ext uri="{FF2B5EF4-FFF2-40B4-BE49-F238E27FC236}">
                    <a16:creationId xmlns:a16="http://schemas.microsoft.com/office/drawing/2014/main" id="{3D3354F3-EDD5-1E98-5F30-FED42CCF1785}"/>
                  </a:ext>
                </a:extLst>
              </p:cNvPr>
              <p:cNvGrpSpPr/>
              <p:nvPr/>
            </p:nvGrpSpPr>
            <p:grpSpPr>
              <a:xfrm>
                <a:off x="9148349" y="1905120"/>
                <a:ext cx="485930" cy="651070"/>
                <a:chOff x="10981433" y="2156264"/>
                <a:chExt cx="485930" cy="651070"/>
              </a:xfrm>
            </p:grpSpPr>
            <p:pic>
              <p:nvPicPr>
                <p:cNvPr id="9" name="Picture 8" descr="A black triangle with a letter n&#10;&#10;Description automatically generated">
                  <a:extLst>
                    <a:ext uri="{FF2B5EF4-FFF2-40B4-BE49-F238E27FC236}">
                      <a16:creationId xmlns:a16="http://schemas.microsoft.com/office/drawing/2014/main" id="{ADF014EE-2D90-314F-FF0C-33AB7619A3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99" t="84692" r="88790" b="4573"/>
                <a:stretch/>
              </p:blipFill>
              <p:spPr>
                <a:xfrm>
                  <a:off x="10981433" y="2388133"/>
                  <a:ext cx="311481" cy="419201"/>
                </a:xfrm>
                <a:prstGeom prst="rect">
                  <a:avLst/>
                </a:prstGeom>
              </p:spPr>
            </p:pic>
            <p:sp>
              <p:nvSpPr>
                <p:cNvPr id="10" name="TextBox 9">
                  <a:extLst>
                    <a:ext uri="{FF2B5EF4-FFF2-40B4-BE49-F238E27FC236}">
                      <a16:creationId xmlns:a16="http://schemas.microsoft.com/office/drawing/2014/main" id="{CD45915A-6A0A-D857-6FD2-9BB2FF69EDB6}"/>
                    </a:ext>
                  </a:extLst>
                </p:cNvPr>
                <p:cNvSpPr txBox="1"/>
                <p:nvPr/>
              </p:nvSpPr>
              <p:spPr>
                <a:xfrm>
                  <a:off x="11005150" y="2156264"/>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grpSp>
        </p:grpSp>
        <p:pic>
          <p:nvPicPr>
            <p:cNvPr id="4" name="Picture 4" descr="A number of numbers and a number of numbers&#10;&#10;Description automatically generated">
              <a:extLst>
                <a:ext uri="{FF2B5EF4-FFF2-40B4-BE49-F238E27FC236}">
                  <a16:creationId xmlns:a16="http://schemas.microsoft.com/office/drawing/2014/main" id="{BE6AE51F-8530-8AA0-8A7E-3C15E96FB52B}"/>
                </a:ext>
              </a:extLst>
            </p:cNvPr>
            <p:cNvPicPr>
              <a:picLocks noChangeAspect="1"/>
            </p:cNvPicPr>
            <p:nvPr/>
          </p:nvPicPr>
          <p:blipFill rotWithShape="1">
            <a:blip r:embed="rId6"/>
            <a:srcRect l="6040" t="529" r="72483" b="529"/>
            <a:stretch/>
          </p:blipFill>
          <p:spPr>
            <a:xfrm rot="10800000">
              <a:off x="9520236" y="3640931"/>
              <a:ext cx="332862" cy="981087"/>
            </a:xfrm>
            <a:prstGeom prst="rect">
              <a:avLst/>
            </a:prstGeom>
          </p:spPr>
        </p:pic>
      </p:grpSp>
      <p:sp>
        <p:nvSpPr>
          <p:cNvPr id="40" name="TextBox 39">
            <a:extLst>
              <a:ext uri="{FF2B5EF4-FFF2-40B4-BE49-F238E27FC236}">
                <a16:creationId xmlns:a16="http://schemas.microsoft.com/office/drawing/2014/main" id="{0B2E3FD6-B718-6332-38E2-324E7D29DFA1}"/>
              </a:ext>
            </a:extLst>
          </p:cNvPr>
          <p:cNvSpPr txBox="1"/>
          <p:nvPr/>
        </p:nvSpPr>
        <p:spPr>
          <a:xfrm>
            <a:off x="7167980" y="2181055"/>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Medium</a:t>
            </a:r>
          </a:p>
        </p:txBody>
      </p:sp>
    </p:spTree>
    <p:extLst>
      <p:ext uri="{BB962C8B-B14F-4D97-AF65-F5344CB8AC3E}">
        <p14:creationId xmlns:p14="http://schemas.microsoft.com/office/powerpoint/2010/main" val="2639388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419100" y="257175"/>
            <a:ext cx="118681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3600" b="1" dirty="0">
                <a:solidFill>
                  <a:srgbClr val="88419D"/>
                </a:solidFill>
                <a:latin typeface="Century Gothic"/>
              </a:rPr>
              <a:t>Results – </a:t>
            </a:r>
            <a:r>
              <a:rPr lang="en-US" sz="3600" b="1" dirty="0">
                <a:solidFill>
                  <a:srgbClr val="88419D"/>
                </a:solidFill>
                <a:latin typeface="Century Gothic"/>
                <a:cs typeface="Calibri"/>
              </a:rPr>
              <a:t>NO</a:t>
            </a:r>
            <a:r>
              <a:rPr lang="en-US" sz="3600" b="1" baseline="-25000" dirty="0">
                <a:solidFill>
                  <a:srgbClr val="88419D"/>
                </a:solidFill>
                <a:latin typeface="Century Gothic"/>
                <a:cs typeface="Calibri"/>
              </a:rPr>
              <a:t>2</a:t>
            </a:r>
            <a:r>
              <a:rPr lang="en-US" sz="3600" b="1" dirty="0">
                <a:solidFill>
                  <a:srgbClr val="88419D"/>
                </a:solidFill>
                <a:latin typeface="Century Gothic"/>
              </a:rPr>
              <a:t> Zonal Statistics (San Joaquin County)</a:t>
            </a:r>
            <a:endParaRPr lang="en-US" sz="3600" dirty="0">
              <a:solidFill>
                <a:srgbClr val="88419D"/>
              </a:solidFill>
              <a:latin typeface="Century Gothic"/>
            </a:endParaRPr>
          </a:p>
        </p:txBody>
      </p:sp>
      <p:sp>
        <p:nvSpPr>
          <p:cNvPr id="6" name="TextBox 5">
            <a:extLst>
              <a:ext uri="{FF2B5EF4-FFF2-40B4-BE49-F238E27FC236}">
                <a16:creationId xmlns:a16="http://schemas.microsoft.com/office/drawing/2014/main" id="{F2DD26A1-BDDB-8ED1-4AA7-6269B46287A4}"/>
              </a:ext>
            </a:extLst>
          </p:cNvPr>
          <p:cNvSpPr txBox="1"/>
          <p:nvPr/>
        </p:nvSpPr>
        <p:spPr>
          <a:xfrm>
            <a:off x="10489" y="1178112"/>
            <a:ext cx="540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Median NO</a:t>
            </a:r>
            <a:r>
              <a:rPr lang="en-US" baseline="-25000" dirty="0">
                <a:solidFill>
                  <a:schemeClr val="tx1">
                    <a:lumMod val="75000"/>
                    <a:lumOff val="25000"/>
                  </a:schemeClr>
                </a:solidFill>
                <a:latin typeface="Century Gothic" panose="020B0502020202020204" pitchFamily="34" charset="0"/>
                <a:cs typeface="Calibri"/>
              </a:rPr>
              <a:t>2</a:t>
            </a:r>
            <a:r>
              <a:rPr lang="en-US" dirty="0">
                <a:solidFill>
                  <a:schemeClr val="tx1">
                    <a:lumMod val="75000"/>
                    <a:lumOff val="25000"/>
                  </a:schemeClr>
                </a:solidFill>
                <a:latin typeface="Century Gothic" panose="020B0502020202020204" pitchFamily="34" charset="0"/>
                <a:cs typeface="Calibri"/>
              </a:rPr>
              <a:t> – Zonal Statistics (Mean)</a:t>
            </a:r>
            <a:endParaRPr lang="en-US" dirty="0">
              <a:solidFill>
                <a:schemeClr val="tx1">
                  <a:lumMod val="75000"/>
                  <a:lumOff val="25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D12D9B81-0715-E327-736B-CB27C848F427}"/>
              </a:ext>
            </a:extLst>
          </p:cNvPr>
          <p:cNvSpPr txBox="1"/>
          <p:nvPr/>
        </p:nvSpPr>
        <p:spPr>
          <a:xfrm>
            <a:off x="6792695" y="1039613"/>
            <a:ext cx="56553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Median NO</a:t>
            </a:r>
            <a:r>
              <a:rPr lang="en-US" baseline="-25000" dirty="0">
                <a:solidFill>
                  <a:schemeClr val="tx1">
                    <a:lumMod val="75000"/>
                    <a:lumOff val="25000"/>
                  </a:schemeClr>
                </a:solidFill>
                <a:latin typeface="Century Gothic" panose="020B0502020202020204" pitchFamily="34" charset="0"/>
                <a:cs typeface="Calibri"/>
              </a:rPr>
              <a:t>2</a:t>
            </a:r>
            <a:r>
              <a:rPr lang="en-US" dirty="0">
                <a:solidFill>
                  <a:schemeClr val="tx1">
                    <a:lumMod val="75000"/>
                    <a:lumOff val="25000"/>
                  </a:schemeClr>
                </a:solidFill>
                <a:latin typeface="Century Gothic" panose="020B0502020202020204" pitchFamily="34" charset="0"/>
                <a:cs typeface="Calibri"/>
              </a:rPr>
              <a:t> + Major Roads – </a:t>
            </a:r>
          </a:p>
          <a:p>
            <a:pPr algn="ctr"/>
            <a:r>
              <a:rPr lang="en-US" dirty="0">
                <a:solidFill>
                  <a:schemeClr val="tx1">
                    <a:lumMod val="75000"/>
                    <a:lumOff val="25000"/>
                  </a:schemeClr>
                </a:solidFill>
                <a:latin typeface="Century Gothic" panose="020B0502020202020204" pitchFamily="34" charset="0"/>
                <a:cs typeface="Calibri"/>
              </a:rPr>
              <a:t>Zonal Statistics (Mean)</a:t>
            </a:r>
            <a:endParaRPr lang="en-US" dirty="0">
              <a:solidFill>
                <a:schemeClr val="tx1">
                  <a:lumMod val="75000"/>
                  <a:lumOff val="25000"/>
                </a:schemeClr>
              </a:solidFill>
              <a:latin typeface="Century Gothic" panose="020B0502020202020204" pitchFamily="34" charset="0"/>
            </a:endParaRPr>
          </a:p>
        </p:txBody>
      </p:sp>
      <p:grpSp>
        <p:nvGrpSpPr>
          <p:cNvPr id="104" name="Group 103">
            <a:extLst>
              <a:ext uri="{FF2B5EF4-FFF2-40B4-BE49-F238E27FC236}">
                <a16:creationId xmlns:a16="http://schemas.microsoft.com/office/drawing/2014/main" id="{CC433F5D-2731-8F18-3ECE-C83C82B08247}"/>
              </a:ext>
            </a:extLst>
          </p:cNvPr>
          <p:cNvGrpSpPr/>
          <p:nvPr/>
        </p:nvGrpSpPr>
        <p:grpSpPr>
          <a:xfrm>
            <a:off x="5247615" y="2683212"/>
            <a:ext cx="1862519" cy="1801477"/>
            <a:chOff x="5247615" y="2683212"/>
            <a:chExt cx="1862519" cy="1801477"/>
          </a:xfrm>
        </p:grpSpPr>
        <p:grpSp>
          <p:nvGrpSpPr>
            <p:cNvPr id="85" name="Group 84">
              <a:extLst>
                <a:ext uri="{FF2B5EF4-FFF2-40B4-BE49-F238E27FC236}">
                  <a16:creationId xmlns:a16="http://schemas.microsoft.com/office/drawing/2014/main" id="{902E6253-D713-2C64-E73E-CC70DF0E17F6}"/>
                </a:ext>
              </a:extLst>
            </p:cNvPr>
            <p:cNvGrpSpPr/>
            <p:nvPr/>
          </p:nvGrpSpPr>
          <p:grpSpPr>
            <a:xfrm>
              <a:off x="5247615" y="2683212"/>
              <a:ext cx="1862519" cy="1801477"/>
              <a:chOff x="235084" y="2683212"/>
              <a:chExt cx="1862519" cy="1801477"/>
            </a:xfrm>
          </p:grpSpPr>
          <p:pic>
            <p:nvPicPr>
              <p:cNvPr id="79" name="Picture 4" descr="A number of numbers and a number of numbers&#10;&#10;Description automatically generated">
                <a:extLst>
                  <a:ext uri="{FF2B5EF4-FFF2-40B4-BE49-F238E27FC236}">
                    <a16:creationId xmlns:a16="http://schemas.microsoft.com/office/drawing/2014/main" id="{EF97677F-D901-9F59-77D0-7E1E142B7505}"/>
                  </a:ext>
                </a:extLst>
              </p:cNvPr>
              <p:cNvPicPr>
                <a:picLocks noChangeAspect="1"/>
              </p:cNvPicPr>
              <p:nvPr/>
            </p:nvPicPr>
            <p:blipFill rotWithShape="1">
              <a:blip r:embed="rId3"/>
              <a:srcRect l="6040" t="529" r="72483" b="529"/>
              <a:stretch/>
            </p:blipFill>
            <p:spPr>
              <a:xfrm rot="10800000">
                <a:off x="280986" y="2914649"/>
                <a:ext cx="332862" cy="981087"/>
              </a:xfrm>
              <a:prstGeom prst="rect">
                <a:avLst/>
              </a:prstGeom>
            </p:spPr>
          </p:pic>
          <p:sp>
            <p:nvSpPr>
              <p:cNvPr id="80" name="TextBox 79">
                <a:extLst>
                  <a:ext uri="{FF2B5EF4-FFF2-40B4-BE49-F238E27FC236}">
                    <a16:creationId xmlns:a16="http://schemas.microsoft.com/office/drawing/2014/main" id="{CD98894E-15B3-0D6F-2583-6A171664D754}"/>
                  </a:ext>
                </a:extLst>
              </p:cNvPr>
              <p:cNvSpPr txBox="1"/>
              <p:nvPr/>
            </p:nvSpPr>
            <p:spPr>
              <a:xfrm>
                <a:off x="559030" y="3875029"/>
                <a:ext cx="15385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entury Gothic"/>
                    <a:ea typeface="+mn-lt"/>
                    <a:cs typeface="+mn-lt"/>
                  </a:rPr>
                  <a:t>San Joaquin County</a:t>
                </a:r>
                <a:endParaRPr lang="en-US" dirty="0">
                  <a:latin typeface="Century Gothic"/>
                </a:endParaRPr>
              </a:p>
              <a:p>
                <a:pPr algn="l"/>
                <a:endParaRPr lang="en-US" sz="1000" dirty="0">
                  <a:solidFill>
                    <a:srgbClr val="3F3F3F"/>
                  </a:solidFill>
                  <a:latin typeface="Century Gothic"/>
                  <a:cs typeface="Calibri"/>
                </a:endParaRPr>
              </a:p>
            </p:txBody>
          </p:sp>
          <p:pic>
            <p:nvPicPr>
              <p:cNvPr id="81" name="Picture 46">
                <a:extLst>
                  <a:ext uri="{FF2B5EF4-FFF2-40B4-BE49-F238E27FC236}">
                    <a16:creationId xmlns:a16="http://schemas.microsoft.com/office/drawing/2014/main" id="{9C332EF9-4BFA-A5EA-C27B-324026C9CD36}"/>
                  </a:ext>
                </a:extLst>
              </p:cNvPr>
              <p:cNvPicPr>
                <a:picLocks noChangeAspect="1"/>
              </p:cNvPicPr>
              <p:nvPr/>
            </p:nvPicPr>
            <p:blipFill>
              <a:blip r:embed="rId4"/>
              <a:stretch>
                <a:fillRect/>
              </a:stretch>
            </p:blipFill>
            <p:spPr>
              <a:xfrm>
                <a:off x="280824" y="3903756"/>
                <a:ext cx="314513" cy="187886"/>
              </a:xfrm>
              <a:prstGeom prst="rect">
                <a:avLst/>
              </a:prstGeom>
            </p:spPr>
          </p:pic>
          <p:cxnSp>
            <p:nvCxnSpPr>
              <p:cNvPr id="82" name="Straight Arrow Connector 81">
                <a:extLst>
                  <a:ext uri="{FF2B5EF4-FFF2-40B4-BE49-F238E27FC236}">
                    <a16:creationId xmlns:a16="http://schemas.microsoft.com/office/drawing/2014/main" id="{469F5E7B-A32B-7286-93B7-5C89C64BE8C3}"/>
                  </a:ext>
                </a:extLst>
              </p:cNvPr>
              <p:cNvCxnSpPr/>
              <p:nvPr/>
            </p:nvCxnSpPr>
            <p:spPr>
              <a:xfrm flipV="1">
                <a:off x="290512" y="4205286"/>
                <a:ext cx="283367" cy="2382"/>
              </a:xfrm>
              <a:prstGeom prst="straightConnector1">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19C47F2-2B45-CD8B-1F85-E379D0AB64F9}"/>
                  </a:ext>
                </a:extLst>
              </p:cNvPr>
              <p:cNvSpPr txBox="1"/>
              <p:nvPr/>
            </p:nvSpPr>
            <p:spPr>
              <a:xfrm>
                <a:off x="542361" y="4084579"/>
                <a:ext cx="15385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entury Gothic"/>
                    <a:ea typeface="+mn-lt"/>
                    <a:cs typeface="+mn-lt"/>
                  </a:rPr>
                  <a:t>Major Roads</a:t>
                </a:r>
                <a:endParaRPr lang="en-US" dirty="0">
                  <a:cs typeface="Calibri"/>
                </a:endParaRPr>
              </a:p>
              <a:p>
                <a:pPr algn="l"/>
                <a:endParaRPr lang="en-US" sz="1000" dirty="0">
                  <a:solidFill>
                    <a:srgbClr val="3F3F3F"/>
                  </a:solidFill>
                  <a:latin typeface="Century Gothic"/>
                  <a:cs typeface="Calibri"/>
                </a:endParaRPr>
              </a:p>
            </p:txBody>
          </p:sp>
          <p:sp>
            <p:nvSpPr>
              <p:cNvPr id="84" name="Rectangle 83">
                <a:extLst>
                  <a:ext uri="{FF2B5EF4-FFF2-40B4-BE49-F238E27FC236}">
                    <a16:creationId xmlns:a16="http://schemas.microsoft.com/office/drawing/2014/main" id="{00289111-0CC7-21F5-805F-4F538F647652}"/>
                  </a:ext>
                </a:extLst>
              </p:cNvPr>
              <p:cNvSpPr/>
              <p:nvPr/>
            </p:nvSpPr>
            <p:spPr>
              <a:xfrm>
                <a:off x="235084" y="2683212"/>
                <a:ext cx="1750979" cy="174287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5" name="TextBox 94">
              <a:extLst>
                <a:ext uri="{FF2B5EF4-FFF2-40B4-BE49-F238E27FC236}">
                  <a16:creationId xmlns:a16="http://schemas.microsoft.com/office/drawing/2014/main" id="{DF54B446-6EA3-E5F2-4069-3CC59AAA2A26}"/>
                </a:ext>
              </a:extLst>
            </p:cNvPr>
            <p:cNvSpPr txBox="1"/>
            <p:nvPr/>
          </p:nvSpPr>
          <p:spPr>
            <a:xfrm>
              <a:off x="5530784" y="2725362"/>
              <a:ext cx="128986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solidFill>
                    <a:srgbClr val="3F3F3F"/>
                  </a:solidFill>
                  <a:latin typeface="Century Gothic"/>
                  <a:cs typeface="Calibri"/>
                </a:rPr>
                <a:t>Nitrogen Dioxide</a:t>
              </a:r>
              <a:endParaRPr lang="en-US" b="1" dirty="0">
                <a:ea typeface="Calibri"/>
                <a:cs typeface="Calibri"/>
              </a:endParaRPr>
            </a:p>
          </p:txBody>
        </p:sp>
        <p:pic>
          <p:nvPicPr>
            <p:cNvPr id="97" name="Picture 96" descr="A black triangle with a letter n&#10;&#10;Description automatically generated">
              <a:extLst>
                <a:ext uri="{FF2B5EF4-FFF2-40B4-BE49-F238E27FC236}">
                  <a16:creationId xmlns:a16="http://schemas.microsoft.com/office/drawing/2014/main" id="{643C9EBF-3B01-03D8-199B-99007005DF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99" t="84692" r="88790" b="4573"/>
            <a:stretch/>
          </p:blipFill>
          <p:spPr>
            <a:xfrm>
              <a:off x="6425458" y="3270006"/>
              <a:ext cx="311481" cy="419201"/>
            </a:xfrm>
            <a:prstGeom prst="rect">
              <a:avLst/>
            </a:prstGeom>
          </p:spPr>
        </p:pic>
        <p:sp>
          <p:nvSpPr>
            <p:cNvPr id="99" name="TextBox 98">
              <a:extLst>
                <a:ext uri="{FF2B5EF4-FFF2-40B4-BE49-F238E27FC236}">
                  <a16:creationId xmlns:a16="http://schemas.microsoft.com/office/drawing/2014/main" id="{506DCE9C-5524-1688-B53D-D16093A2C996}"/>
                </a:ext>
              </a:extLst>
            </p:cNvPr>
            <p:cNvSpPr txBox="1"/>
            <p:nvPr/>
          </p:nvSpPr>
          <p:spPr>
            <a:xfrm>
              <a:off x="6449175" y="3038137"/>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sp>
          <p:nvSpPr>
            <p:cNvPr id="101" name="TextBox 100">
              <a:extLst>
                <a:ext uri="{FF2B5EF4-FFF2-40B4-BE49-F238E27FC236}">
                  <a16:creationId xmlns:a16="http://schemas.microsoft.com/office/drawing/2014/main" id="{89E000A9-188F-1880-52A7-FFC16285631B}"/>
                </a:ext>
              </a:extLst>
            </p:cNvPr>
            <p:cNvSpPr txBox="1"/>
            <p:nvPr/>
          </p:nvSpPr>
          <p:spPr>
            <a:xfrm>
              <a:off x="5544236" y="3658455"/>
              <a:ext cx="10297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Low</a:t>
              </a:r>
              <a:endParaRPr lang="en-US" dirty="0">
                <a:cs typeface="Calibri"/>
              </a:endParaRPr>
            </a:p>
          </p:txBody>
        </p:sp>
        <p:sp>
          <p:nvSpPr>
            <p:cNvPr id="103" name="TextBox 102">
              <a:extLst>
                <a:ext uri="{FF2B5EF4-FFF2-40B4-BE49-F238E27FC236}">
                  <a16:creationId xmlns:a16="http://schemas.microsoft.com/office/drawing/2014/main" id="{FF01AE1B-9F7D-236F-F4A0-8D545EF9D466}"/>
                </a:ext>
              </a:extLst>
            </p:cNvPr>
            <p:cNvSpPr txBox="1"/>
            <p:nvPr/>
          </p:nvSpPr>
          <p:spPr>
            <a:xfrm>
              <a:off x="5529680" y="2940675"/>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High</a:t>
              </a:r>
              <a:endParaRPr lang="en-US" dirty="0">
                <a:cs typeface="Calibri"/>
              </a:endParaRPr>
            </a:p>
          </p:txBody>
        </p:sp>
      </p:grpSp>
      <p:grpSp>
        <p:nvGrpSpPr>
          <p:cNvPr id="22" name="Group 21">
            <a:extLst>
              <a:ext uri="{FF2B5EF4-FFF2-40B4-BE49-F238E27FC236}">
                <a16:creationId xmlns:a16="http://schemas.microsoft.com/office/drawing/2014/main" id="{FD47FB0C-960C-8B08-D237-DB2620EA67E6}"/>
              </a:ext>
            </a:extLst>
          </p:cNvPr>
          <p:cNvGrpSpPr/>
          <p:nvPr/>
        </p:nvGrpSpPr>
        <p:grpSpPr>
          <a:xfrm>
            <a:off x="7177090" y="1713521"/>
            <a:ext cx="4886535" cy="4928258"/>
            <a:chOff x="7177090" y="1713521"/>
            <a:chExt cx="4886535" cy="4928258"/>
          </a:xfrm>
        </p:grpSpPr>
        <p:pic>
          <p:nvPicPr>
            <p:cNvPr id="4" name="Picture 4" descr="A map of a city&#10;&#10;Description automatically generated">
              <a:extLst>
                <a:ext uri="{FF2B5EF4-FFF2-40B4-BE49-F238E27FC236}">
                  <a16:creationId xmlns:a16="http://schemas.microsoft.com/office/drawing/2014/main" id="{C37953B6-ED73-0042-8AE6-6DBA405ADC3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77090" y="1713521"/>
              <a:ext cx="4886535" cy="4884967"/>
            </a:xfrm>
            <a:prstGeom prst="rect">
              <a:avLst/>
            </a:prstGeom>
            <a:ln>
              <a:solidFill>
                <a:schemeClr val="tx1"/>
              </a:solidFill>
            </a:ln>
          </p:spPr>
        </p:pic>
        <p:grpSp>
          <p:nvGrpSpPr>
            <p:cNvPr id="48" name="Group 47">
              <a:extLst>
                <a:ext uri="{FF2B5EF4-FFF2-40B4-BE49-F238E27FC236}">
                  <a16:creationId xmlns:a16="http://schemas.microsoft.com/office/drawing/2014/main" id="{BAC3D23E-0B7F-94E6-2A5C-132E92AA9C43}"/>
                </a:ext>
              </a:extLst>
            </p:cNvPr>
            <p:cNvGrpSpPr/>
            <p:nvPr/>
          </p:nvGrpSpPr>
          <p:grpSpPr>
            <a:xfrm>
              <a:off x="7316873" y="6280464"/>
              <a:ext cx="2234813" cy="361315"/>
              <a:chOff x="894735" y="7047367"/>
              <a:chExt cx="2234813" cy="361315"/>
            </a:xfrm>
          </p:grpSpPr>
          <p:pic>
            <p:nvPicPr>
              <p:cNvPr id="40" name="Picture 16">
                <a:extLst>
                  <a:ext uri="{FF2B5EF4-FFF2-40B4-BE49-F238E27FC236}">
                    <a16:creationId xmlns:a16="http://schemas.microsoft.com/office/drawing/2014/main" id="{B784FD72-FFA2-3E10-2BED-2C1323CA7D06}"/>
                  </a:ext>
                </a:extLst>
              </p:cNvPr>
              <p:cNvPicPr>
                <a:picLocks noChangeAspect="1"/>
              </p:cNvPicPr>
              <p:nvPr/>
            </p:nvPicPr>
            <p:blipFill>
              <a:blip r:embed="rId7"/>
              <a:stretch>
                <a:fillRect/>
              </a:stretch>
            </p:blipFill>
            <p:spPr>
              <a:xfrm>
                <a:off x="1036339" y="7260105"/>
                <a:ext cx="1602659" cy="73562"/>
              </a:xfrm>
              <a:prstGeom prst="rect">
                <a:avLst/>
              </a:prstGeom>
            </p:spPr>
          </p:pic>
          <p:sp>
            <p:nvSpPr>
              <p:cNvPr id="41" name="TextBox 40">
                <a:extLst>
                  <a:ext uri="{FF2B5EF4-FFF2-40B4-BE49-F238E27FC236}">
                    <a16:creationId xmlns:a16="http://schemas.microsoft.com/office/drawing/2014/main" id="{4EE0F481-C6C4-5C2C-E33A-2234FBDD3B42}"/>
                  </a:ext>
                </a:extLst>
              </p:cNvPr>
              <p:cNvSpPr txBox="1"/>
              <p:nvPr/>
            </p:nvSpPr>
            <p:spPr>
              <a:xfrm>
                <a:off x="894735" y="7059561"/>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42" name="TextBox 41">
                <a:extLst>
                  <a:ext uri="{FF2B5EF4-FFF2-40B4-BE49-F238E27FC236}">
                    <a16:creationId xmlns:a16="http://schemas.microsoft.com/office/drawing/2014/main" id="{EC1E90E9-D2C0-AE4E-029C-58F271A5075F}"/>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43" name="TextBox 42">
                <a:extLst>
                  <a:ext uri="{FF2B5EF4-FFF2-40B4-BE49-F238E27FC236}">
                    <a16:creationId xmlns:a16="http://schemas.microsoft.com/office/drawing/2014/main" id="{95FF94B9-9D2C-A390-3E95-CCC07E094FCF}"/>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44" name="TextBox 43">
                <a:extLst>
                  <a:ext uri="{FF2B5EF4-FFF2-40B4-BE49-F238E27FC236}">
                    <a16:creationId xmlns:a16="http://schemas.microsoft.com/office/drawing/2014/main" id="{C7505D2F-6EE3-EF1F-32F2-5EC26B2CE72B}"/>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45" name="TextBox 44">
                <a:extLst>
                  <a:ext uri="{FF2B5EF4-FFF2-40B4-BE49-F238E27FC236}">
                    <a16:creationId xmlns:a16="http://schemas.microsoft.com/office/drawing/2014/main" id="{0166170A-B09C-630F-94F6-912CDDDA36DC}"/>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46" name="TextBox 45">
                <a:extLst>
                  <a:ext uri="{FF2B5EF4-FFF2-40B4-BE49-F238E27FC236}">
                    <a16:creationId xmlns:a16="http://schemas.microsoft.com/office/drawing/2014/main" id="{434356BE-BC19-8F10-4F3E-1E23F79D2BC7}"/>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47" name="TextBox 46">
                <a:extLst>
                  <a:ext uri="{FF2B5EF4-FFF2-40B4-BE49-F238E27FC236}">
                    <a16:creationId xmlns:a16="http://schemas.microsoft.com/office/drawing/2014/main" id="{E81DC816-2FCA-0858-BA66-3635F24506A8}"/>
                  </a:ext>
                </a:extLst>
              </p:cNvPr>
              <p:cNvSpPr txBox="1"/>
              <p:nvPr/>
            </p:nvSpPr>
            <p:spPr>
              <a:xfrm>
                <a:off x="2577015" y="7162461"/>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12" name="Group 11">
              <a:extLst>
                <a:ext uri="{FF2B5EF4-FFF2-40B4-BE49-F238E27FC236}">
                  <a16:creationId xmlns:a16="http://schemas.microsoft.com/office/drawing/2014/main" id="{5037BC72-1937-D978-F064-D379E61FD3C7}"/>
                </a:ext>
              </a:extLst>
            </p:cNvPr>
            <p:cNvGrpSpPr/>
            <p:nvPr/>
          </p:nvGrpSpPr>
          <p:grpSpPr>
            <a:xfrm>
              <a:off x="8632963" y="3720253"/>
              <a:ext cx="2394214" cy="2044854"/>
              <a:chOff x="8282202" y="3605349"/>
              <a:chExt cx="2394214" cy="2044854"/>
            </a:xfrm>
          </p:grpSpPr>
          <p:sp>
            <p:nvSpPr>
              <p:cNvPr id="8" name="TextBox 1">
                <a:extLst>
                  <a:ext uri="{FF2B5EF4-FFF2-40B4-BE49-F238E27FC236}">
                    <a16:creationId xmlns:a16="http://schemas.microsoft.com/office/drawing/2014/main" id="{178C859B-60D7-9891-3068-938C82670698}"/>
                  </a:ext>
                </a:extLst>
              </p:cNvPr>
              <p:cNvSpPr txBox="1"/>
              <p:nvPr/>
            </p:nvSpPr>
            <p:spPr>
              <a:xfrm>
                <a:off x="8282202" y="3605349"/>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9" name="TextBox 2">
                <a:extLst>
                  <a:ext uri="{FF2B5EF4-FFF2-40B4-BE49-F238E27FC236}">
                    <a16:creationId xmlns:a16="http://schemas.microsoft.com/office/drawing/2014/main" id="{E5DF00A7-3A22-09CF-0E4A-55B7907876CC}"/>
                  </a:ext>
                </a:extLst>
              </p:cNvPr>
              <p:cNvSpPr txBox="1"/>
              <p:nvPr/>
            </p:nvSpPr>
            <p:spPr>
              <a:xfrm>
                <a:off x="9912923" y="5403982"/>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10" name="Oval 9">
                <a:extLst>
                  <a:ext uri="{FF2B5EF4-FFF2-40B4-BE49-F238E27FC236}">
                    <a16:creationId xmlns:a16="http://schemas.microsoft.com/office/drawing/2014/main" id="{9DEE2D9E-4569-8BDE-8DBC-379EB03A80AB}"/>
                  </a:ext>
                </a:extLst>
              </p:cNvPr>
              <p:cNvSpPr/>
              <p:nvPr/>
            </p:nvSpPr>
            <p:spPr>
              <a:xfrm flipH="1" flipV="1">
                <a:off x="8974494" y="3615770"/>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Oval 10">
                <a:extLst>
                  <a:ext uri="{FF2B5EF4-FFF2-40B4-BE49-F238E27FC236}">
                    <a16:creationId xmlns:a16="http://schemas.microsoft.com/office/drawing/2014/main" id="{4C06AB37-C43D-AAA3-C8D8-FF49D1A911DC}"/>
                  </a:ext>
                </a:extLst>
              </p:cNvPr>
              <p:cNvSpPr/>
              <p:nvPr/>
            </p:nvSpPr>
            <p:spPr>
              <a:xfrm flipH="1" flipV="1">
                <a:off x="10607350" y="5369579"/>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grpSp>
        <p:nvGrpSpPr>
          <p:cNvPr id="21" name="Group 20">
            <a:extLst>
              <a:ext uri="{FF2B5EF4-FFF2-40B4-BE49-F238E27FC236}">
                <a16:creationId xmlns:a16="http://schemas.microsoft.com/office/drawing/2014/main" id="{D7864B17-E147-B6A6-0C16-3BB112606524}"/>
              </a:ext>
            </a:extLst>
          </p:cNvPr>
          <p:cNvGrpSpPr/>
          <p:nvPr/>
        </p:nvGrpSpPr>
        <p:grpSpPr>
          <a:xfrm>
            <a:off x="152401" y="1713520"/>
            <a:ext cx="4886521" cy="4928259"/>
            <a:chOff x="152401" y="1713520"/>
            <a:chExt cx="4886521" cy="4928259"/>
          </a:xfrm>
        </p:grpSpPr>
        <p:pic>
          <p:nvPicPr>
            <p:cNvPr id="2" name="Picture 3" descr="A map of a large area with different colored areas&#10;&#10;Description automatically generated">
              <a:extLst>
                <a:ext uri="{FF2B5EF4-FFF2-40B4-BE49-F238E27FC236}">
                  <a16:creationId xmlns:a16="http://schemas.microsoft.com/office/drawing/2014/main" id="{7072318C-AE32-2761-36A7-F48B9AA54C7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52401" y="1713520"/>
              <a:ext cx="4886521" cy="4884973"/>
            </a:xfrm>
            <a:prstGeom prst="rect">
              <a:avLst/>
            </a:prstGeom>
            <a:ln>
              <a:solidFill>
                <a:schemeClr val="tx1"/>
              </a:solidFill>
            </a:ln>
          </p:spPr>
        </p:pic>
        <p:grpSp>
          <p:nvGrpSpPr>
            <p:cNvPr id="38" name="Group 37">
              <a:extLst>
                <a:ext uri="{FF2B5EF4-FFF2-40B4-BE49-F238E27FC236}">
                  <a16:creationId xmlns:a16="http://schemas.microsoft.com/office/drawing/2014/main" id="{A1237143-CF71-7EE2-96F9-81F51CF195AC}"/>
                </a:ext>
              </a:extLst>
            </p:cNvPr>
            <p:cNvGrpSpPr/>
            <p:nvPr/>
          </p:nvGrpSpPr>
          <p:grpSpPr>
            <a:xfrm>
              <a:off x="244561" y="6280464"/>
              <a:ext cx="2234813" cy="361315"/>
              <a:chOff x="894735" y="7047367"/>
              <a:chExt cx="2234813" cy="361315"/>
            </a:xfrm>
          </p:grpSpPr>
          <p:pic>
            <p:nvPicPr>
              <p:cNvPr id="30" name="Picture 16">
                <a:extLst>
                  <a:ext uri="{FF2B5EF4-FFF2-40B4-BE49-F238E27FC236}">
                    <a16:creationId xmlns:a16="http://schemas.microsoft.com/office/drawing/2014/main" id="{03FD71AC-B655-CC1B-16E4-716721F637D7}"/>
                  </a:ext>
                </a:extLst>
              </p:cNvPr>
              <p:cNvPicPr>
                <a:picLocks noChangeAspect="1"/>
              </p:cNvPicPr>
              <p:nvPr/>
            </p:nvPicPr>
            <p:blipFill>
              <a:blip r:embed="rId7"/>
              <a:stretch>
                <a:fillRect/>
              </a:stretch>
            </p:blipFill>
            <p:spPr>
              <a:xfrm>
                <a:off x="1036339" y="7260105"/>
                <a:ext cx="1602659" cy="73562"/>
              </a:xfrm>
              <a:prstGeom prst="rect">
                <a:avLst/>
              </a:prstGeom>
            </p:spPr>
          </p:pic>
          <p:sp>
            <p:nvSpPr>
              <p:cNvPr id="31" name="TextBox 30">
                <a:extLst>
                  <a:ext uri="{FF2B5EF4-FFF2-40B4-BE49-F238E27FC236}">
                    <a16:creationId xmlns:a16="http://schemas.microsoft.com/office/drawing/2014/main" id="{C2625CB1-44D3-3076-E5B9-51F6717ECC10}"/>
                  </a:ext>
                </a:extLst>
              </p:cNvPr>
              <p:cNvSpPr txBox="1"/>
              <p:nvPr/>
            </p:nvSpPr>
            <p:spPr>
              <a:xfrm>
                <a:off x="894735" y="7059561"/>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32" name="TextBox 31">
                <a:extLst>
                  <a:ext uri="{FF2B5EF4-FFF2-40B4-BE49-F238E27FC236}">
                    <a16:creationId xmlns:a16="http://schemas.microsoft.com/office/drawing/2014/main" id="{9298568D-26D1-ED5C-091E-EBFE95ED9EC7}"/>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33" name="TextBox 32">
                <a:extLst>
                  <a:ext uri="{FF2B5EF4-FFF2-40B4-BE49-F238E27FC236}">
                    <a16:creationId xmlns:a16="http://schemas.microsoft.com/office/drawing/2014/main" id="{1DCD53A6-6966-108E-6AAC-EE098E9ADCEF}"/>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34" name="TextBox 33">
                <a:extLst>
                  <a:ext uri="{FF2B5EF4-FFF2-40B4-BE49-F238E27FC236}">
                    <a16:creationId xmlns:a16="http://schemas.microsoft.com/office/drawing/2014/main" id="{922ABE0C-3D1F-AFA1-F00D-2E019746F5E1}"/>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35" name="TextBox 34">
                <a:extLst>
                  <a:ext uri="{FF2B5EF4-FFF2-40B4-BE49-F238E27FC236}">
                    <a16:creationId xmlns:a16="http://schemas.microsoft.com/office/drawing/2014/main" id="{6CB1FC51-FA95-80C3-CB3C-4950E0BB9C22}"/>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36" name="TextBox 35">
                <a:extLst>
                  <a:ext uri="{FF2B5EF4-FFF2-40B4-BE49-F238E27FC236}">
                    <a16:creationId xmlns:a16="http://schemas.microsoft.com/office/drawing/2014/main" id="{841BED10-935A-2846-C852-95D2F63841B5}"/>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37" name="TextBox 36">
                <a:extLst>
                  <a:ext uri="{FF2B5EF4-FFF2-40B4-BE49-F238E27FC236}">
                    <a16:creationId xmlns:a16="http://schemas.microsoft.com/office/drawing/2014/main" id="{C81E8AA6-ACD1-26C0-2CDD-81B3267224F4}"/>
                  </a:ext>
                </a:extLst>
              </p:cNvPr>
              <p:cNvSpPr txBox="1"/>
              <p:nvPr/>
            </p:nvSpPr>
            <p:spPr>
              <a:xfrm>
                <a:off x="2577015" y="7162461"/>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18" name="Group 17">
              <a:extLst>
                <a:ext uri="{FF2B5EF4-FFF2-40B4-BE49-F238E27FC236}">
                  <a16:creationId xmlns:a16="http://schemas.microsoft.com/office/drawing/2014/main" id="{E35F9A42-4C8B-7A25-71F8-253FDDA73355}"/>
                </a:ext>
              </a:extLst>
            </p:cNvPr>
            <p:cNvGrpSpPr/>
            <p:nvPr/>
          </p:nvGrpSpPr>
          <p:grpSpPr>
            <a:xfrm>
              <a:off x="2310017" y="3526730"/>
              <a:ext cx="1701922" cy="2214187"/>
              <a:chOff x="8974494" y="3436016"/>
              <a:chExt cx="1701922" cy="2214187"/>
            </a:xfrm>
          </p:grpSpPr>
          <p:sp>
            <p:nvSpPr>
              <p:cNvPr id="14" name="TextBox 1">
                <a:extLst>
                  <a:ext uri="{FF2B5EF4-FFF2-40B4-BE49-F238E27FC236}">
                    <a16:creationId xmlns:a16="http://schemas.microsoft.com/office/drawing/2014/main" id="{B7F11D5E-2B2D-C640-20B4-810DC1299F48}"/>
                  </a:ext>
                </a:extLst>
              </p:cNvPr>
              <p:cNvSpPr txBox="1"/>
              <p:nvPr/>
            </p:nvSpPr>
            <p:spPr>
              <a:xfrm>
                <a:off x="8995820" y="3436016"/>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15" name="TextBox 2">
                <a:extLst>
                  <a:ext uri="{FF2B5EF4-FFF2-40B4-BE49-F238E27FC236}">
                    <a16:creationId xmlns:a16="http://schemas.microsoft.com/office/drawing/2014/main" id="{8121C4CB-8CC8-25A4-4AE5-39907631AFFB}"/>
                  </a:ext>
                </a:extLst>
              </p:cNvPr>
              <p:cNvSpPr txBox="1"/>
              <p:nvPr/>
            </p:nvSpPr>
            <p:spPr>
              <a:xfrm>
                <a:off x="9912923" y="5403982"/>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16" name="Oval 15">
                <a:extLst>
                  <a:ext uri="{FF2B5EF4-FFF2-40B4-BE49-F238E27FC236}">
                    <a16:creationId xmlns:a16="http://schemas.microsoft.com/office/drawing/2014/main" id="{21DC760D-48C2-5163-1405-9B7AA73D7724}"/>
                  </a:ext>
                </a:extLst>
              </p:cNvPr>
              <p:cNvSpPr/>
              <p:nvPr/>
            </p:nvSpPr>
            <p:spPr>
              <a:xfrm flipH="1" flipV="1">
                <a:off x="8974494" y="3615770"/>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Oval 16">
                <a:extLst>
                  <a:ext uri="{FF2B5EF4-FFF2-40B4-BE49-F238E27FC236}">
                    <a16:creationId xmlns:a16="http://schemas.microsoft.com/office/drawing/2014/main" id="{FEC9E45E-D36E-C66E-29F9-83E6A24620FB}"/>
                  </a:ext>
                </a:extLst>
              </p:cNvPr>
              <p:cNvSpPr/>
              <p:nvPr/>
            </p:nvSpPr>
            <p:spPr>
              <a:xfrm flipH="1" flipV="1">
                <a:off x="10607350" y="5369579"/>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sp>
        <p:nvSpPr>
          <p:cNvPr id="51" name="TextBox 50">
            <a:extLst>
              <a:ext uri="{FF2B5EF4-FFF2-40B4-BE49-F238E27FC236}">
                <a16:creationId xmlns:a16="http://schemas.microsoft.com/office/drawing/2014/main" id="{C6190DE3-AC8D-A030-935B-E24FA8D60573}"/>
              </a:ext>
            </a:extLst>
          </p:cNvPr>
          <p:cNvSpPr txBox="1"/>
          <p:nvPr/>
        </p:nvSpPr>
        <p:spPr>
          <a:xfrm>
            <a:off x="5529680" y="3302625"/>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Medium</a:t>
            </a:r>
          </a:p>
        </p:txBody>
      </p:sp>
    </p:spTree>
    <p:extLst>
      <p:ext uri="{BB962C8B-B14F-4D97-AF65-F5344CB8AC3E}">
        <p14:creationId xmlns:p14="http://schemas.microsoft.com/office/powerpoint/2010/main" val="211580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438150" y="238125"/>
            <a:ext cx="113252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3600" b="1" dirty="0">
                <a:solidFill>
                  <a:srgbClr val="88419D"/>
                </a:solidFill>
                <a:latin typeface="Century Gothic"/>
              </a:rPr>
              <a:t>Results – </a:t>
            </a:r>
            <a:r>
              <a:rPr lang="en-US" sz="3600" b="1" dirty="0">
                <a:solidFill>
                  <a:srgbClr val="88419D"/>
                </a:solidFill>
                <a:latin typeface="Century Gothic"/>
                <a:cs typeface="Calibri"/>
              </a:rPr>
              <a:t>NO</a:t>
            </a:r>
            <a:r>
              <a:rPr lang="en-US" sz="3600" b="1" baseline="-25000" dirty="0">
                <a:solidFill>
                  <a:srgbClr val="88419D"/>
                </a:solidFill>
                <a:latin typeface="Century Gothic"/>
                <a:cs typeface="Calibri"/>
              </a:rPr>
              <a:t>2</a:t>
            </a:r>
            <a:r>
              <a:rPr lang="en-US" sz="3600" b="1" dirty="0">
                <a:solidFill>
                  <a:srgbClr val="88419D"/>
                </a:solidFill>
                <a:latin typeface="Century Gothic"/>
              </a:rPr>
              <a:t> Zonal Statistics (San Joaquin Valley)</a:t>
            </a:r>
            <a:endParaRPr lang="en-US" sz="3600" dirty="0">
              <a:solidFill>
                <a:srgbClr val="88419D"/>
              </a:solidFill>
              <a:latin typeface="Century Gothic"/>
            </a:endParaRPr>
          </a:p>
        </p:txBody>
      </p:sp>
      <p:sp>
        <p:nvSpPr>
          <p:cNvPr id="6" name="TextBox 5">
            <a:extLst>
              <a:ext uri="{FF2B5EF4-FFF2-40B4-BE49-F238E27FC236}">
                <a16:creationId xmlns:a16="http://schemas.microsoft.com/office/drawing/2014/main" id="{F2DD26A1-BDDB-8ED1-4AA7-6269B46287A4}"/>
              </a:ext>
            </a:extLst>
          </p:cNvPr>
          <p:cNvSpPr txBox="1"/>
          <p:nvPr/>
        </p:nvSpPr>
        <p:spPr>
          <a:xfrm>
            <a:off x="2616571" y="1022560"/>
            <a:ext cx="60174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95th Percentile </a:t>
            </a:r>
            <a:r>
              <a:rPr lang="en-US" dirty="0">
                <a:solidFill>
                  <a:schemeClr val="tx1">
                    <a:lumMod val="75000"/>
                    <a:lumOff val="25000"/>
                  </a:schemeClr>
                </a:solidFill>
                <a:latin typeface="Century Gothic"/>
                <a:cs typeface="Calibri"/>
              </a:rPr>
              <a:t>NO</a:t>
            </a:r>
            <a:r>
              <a:rPr lang="en-US" baseline="-25000" dirty="0">
                <a:solidFill>
                  <a:schemeClr val="tx1">
                    <a:lumMod val="75000"/>
                    <a:lumOff val="25000"/>
                  </a:schemeClr>
                </a:solidFill>
                <a:latin typeface="Century Gothic"/>
                <a:cs typeface="Calibri"/>
              </a:rPr>
              <a:t>2</a:t>
            </a:r>
            <a:r>
              <a:rPr lang="en-US" dirty="0">
                <a:solidFill>
                  <a:schemeClr val="tx1">
                    <a:lumMod val="75000"/>
                    <a:lumOff val="25000"/>
                  </a:schemeClr>
                </a:solidFill>
                <a:latin typeface="Century Gothic" panose="020B0502020202020204" pitchFamily="34" charset="0"/>
                <a:cs typeface="Calibri"/>
              </a:rPr>
              <a:t> – Zonal Statistics (Mean)</a:t>
            </a:r>
            <a:endParaRPr lang="en-US" dirty="0">
              <a:solidFill>
                <a:schemeClr val="tx1">
                  <a:lumMod val="75000"/>
                  <a:lumOff val="25000"/>
                </a:schemeClr>
              </a:solidFill>
              <a:latin typeface="Century Gothic" panose="020B0502020202020204" pitchFamily="34" charset="0"/>
            </a:endParaRPr>
          </a:p>
        </p:txBody>
      </p:sp>
      <p:pic>
        <p:nvPicPr>
          <p:cNvPr id="2" name="Picture 3" descr="A map of a large green and yellow area&#10;&#10;Description automatically generated">
            <a:extLst>
              <a:ext uri="{FF2B5EF4-FFF2-40B4-BE49-F238E27FC236}">
                <a16:creationId xmlns:a16="http://schemas.microsoft.com/office/drawing/2014/main" id="{30168776-CA15-B34C-520B-F743042F96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09900" y="1528973"/>
            <a:ext cx="4886485" cy="4637015"/>
          </a:xfrm>
          <a:prstGeom prst="rect">
            <a:avLst/>
          </a:prstGeom>
          <a:ln>
            <a:solidFill>
              <a:schemeClr val="tx1"/>
            </a:solidFill>
          </a:ln>
        </p:spPr>
      </p:pic>
      <p:grpSp>
        <p:nvGrpSpPr>
          <p:cNvPr id="8" name="Group 7">
            <a:extLst>
              <a:ext uri="{FF2B5EF4-FFF2-40B4-BE49-F238E27FC236}">
                <a16:creationId xmlns:a16="http://schemas.microsoft.com/office/drawing/2014/main" id="{A857D906-B93D-4C85-AE80-66682A855E54}"/>
              </a:ext>
            </a:extLst>
          </p:cNvPr>
          <p:cNvGrpSpPr/>
          <p:nvPr/>
        </p:nvGrpSpPr>
        <p:grpSpPr>
          <a:xfrm>
            <a:off x="6196795" y="1592859"/>
            <a:ext cx="3389650" cy="1223000"/>
            <a:chOff x="9513364" y="1807962"/>
            <a:chExt cx="2789575" cy="884887"/>
          </a:xfrm>
        </p:grpSpPr>
        <p:sp>
          <p:nvSpPr>
            <p:cNvPr id="12" name="TextBox 11">
              <a:extLst>
                <a:ext uri="{FF2B5EF4-FFF2-40B4-BE49-F238E27FC236}">
                  <a16:creationId xmlns:a16="http://schemas.microsoft.com/office/drawing/2014/main" id="{F63CC2FA-9B49-F00D-841D-5408E1F0C922}"/>
                </a:ext>
              </a:extLst>
            </p:cNvPr>
            <p:cNvSpPr txBox="1"/>
            <p:nvPr/>
          </p:nvSpPr>
          <p:spPr>
            <a:xfrm>
              <a:off x="9513364" y="1807962"/>
              <a:ext cx="1342271" cy="88488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3" name="TextBox 12">
              <a:extLst>
                <a:ext uri="{FF2B5EF4-FFF2-40B4-BE49-F238E27FC236}">
                  <a16:creationId xmlns:a16="http://schemas.microsoft.com/office/drawing/2014/main" id="{AB6D5A55-158A-67F3-0077-DFFF89003423}"/>
                </a:ext>
              </a:extLst>
            </p:cNvPr>
            <p:cNvSpPr txBox="1"/>
            <p:nvPr/>
          </p:nvSpPr>
          <p:spPr>
            <a:xfrm>
              <a:off x="9778654" y="2494448"/>
              <a:ext cx="1029729"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Low</a:t>
              </a:r>
              <a:endParaRPr lang="en-US" dirty="0"/>
            </a:p>
          </p:txBody>
        </p:sp>
        <p:sp>
          <p:nvSpPr>
            <p:cNvPr id="14" name="TextBox 13">
              <a:extLst>
                <a:ext uri="{FF2B5EF4-FFF2-40B4-BE49-F238E27FC236}">
                  <a16:creationId xmlns:a16="http://schemas.microsoft.com/office/drawing/2014/main" id="{8C338193-0A84-DF34-070A-9393CAC9C9EE}"/>
                </a:ext>
              </a:extLst>
            </p:cNvPr>
            <p:cNvSpPr txBox="1"/>
            <p:nvPr/>
          </p:nvSpPr>
          <p:spPr>
            <a:xfrm>
              <a:off x="9792285" y="1961322"/>
              <a:ext cx="1008163"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High</a:t>
              </a:r>
              <a:endParaRPr lang="en-US" dirty="0"/>
            </a:p>
          </p:txBody>
        </p:sp>
        <p:sp>
          <p:nvSpPr>
            <p:cNvPr id="15" name="TextBox 14">
              <a:extLst>
                <a:ext uri="{FF2B5EF4-FFF2-40B4-BE49-F238E27FC236}">
                  <a16:creationId xmlns:a16="http://schemas.microsoft.com/office/drawing/2014/main" id="{A72CE57A-E69F-2BB0-2A3F-1C80BDE8A374}"/>
                </a:ext>
              </a:extLst>
            </p:cNvPr>
            <p:cNvSpPr txBox="1"/>
            <p:nvPr/>
          </p:nvSpPr>
          <p:spPr>
            <a:xfrm>
              <a:off x="9548606" y="1808982"/>
              <a:ext cx="2754333" cy="17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3F3F3F"/>
                  </a:solidFill>
                  <a:latin typeface="Century Gothic"/>
                  <a:cs typeface="Calibri"/>
                </a:rPr>
                <a:t>Nitrogen Dioxide</a:t>
              </a:r>
              <a:endParaRPr lang="en-US" b="1" dirty="0">
                <a:ea typeface="Calibri"/>
                <a:cs typeface="Calibri"/>
              </a:endParaRPr>
            </a:p>
          </p:txBody>
        </p:sp>
      </p:grpSp>
      <p:grpSp>
        <p:nvGrpSpPr>
          <p:cNvPr id="9" name="Group 8">
            <a:extLst>
              <a:ext uri="{FF2B5EF4-FFF2-40B4-BE49-F238E27FC236}">
                <a16:creationId xmlns:a16="http://schemas.microsoft.com/office/drawing/2014/main" id="{F304F682-55F8-2EE4-AE53-92116D3DB6F9}"/>
              </a:ext>
            </a:extLst>
          </p:cNvPr>
          <p:cNvGrpSpPr/>
          <p:nvPr/>
        </p:nvGrpSpPr>
        <p:grpSpPr>
          <a:xfrm>
            <a:off x="7300892" y="1807488"/>
            <a:ext cx="695478" cy="832045"/>
            <a:chOff x="10800458" y="2208747"/>
            <a:chExt cx="537454" cy="643701"/>
          </a:xfrm>
        </p:grpSpPr>
        <p:pic>
          <p:nvPicPr>
            <p:cNvPr id="10" name="Picture 9" descr="A black triangle with a letter n&#10;&#10;Description automatically generated">
              <a:extLst>
                <a:ext uri="{FF2B5EF4-FFF2-40B4-BE49-F238E27FC236}">
                  <a16:creationId xmlns:a16="http://schemas.microsoft.com/office/drawing/2014/main" id="{72BB18C4-9CC7-C1EE-3FAB-EF6E34F926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99" t="84692" r="88790" b="4573"/>
            <a:stretch/>
          </p:blipFill>
          <p:spPr>
            <a:xfrm>
              <a:off x="10800458" y="2359558"/>
              <a:ext cx="370367" cy="492890"/>
            </a:xfrm>
            <a:prstGeom prst="rect">
              <a:avLst/>
            </a:prstGeom>
          </p:spPr>
        </p:pic>
        <p:sp>
          <p:nvSpPr>
            <p:cNvPr id="11" name="TextBox 10">
              <a:extLst>
                <a:ext uri="{FF2B5EF4-FFF2-40B4-BE49-F238E27FC236}">
                  <a16:creationId xmlns:a16="http://schemas.microsoft.com/office/drawing/2014/main" id="{440E8D4F-25E7-CE1A-705B-D79C85AD3386}"/>
                </a:ext>
              </a:extLst>
            </p:cNvPr>
            <p:cNvSpPr txBox="1"/>
            <p:nvPr/>
          </p:nvSpPr>
          <p:spPr>
            <a:xfrm>
              <a:off x="10875699" y="2208747"/>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grpSp>
      <p:pic>
        <p:nvPicPr>
          <p:cNvPr id="7" name="Picture 4" descr="A number of numbers and a number of numbers&#10;&#10;Description automatically generated">
            <a:extLst>
              <a:ext uri="{FF2B5EF4-FFF2-40B4-BE49-F238E27FC236}">
                <a16:creationId xmlns:a16="http://schemas.microsoft.com/office/drawing/2014/main" id="{084D8BE4-6FB3-304B-EF23-B590538F57DF}"/>
              </a:ext>
            </a:extLst>
          </p:cNvPr>
          <p:cNvPicPr>
            <a:picLocks noChangeAspect="1"/>
          </p:cNvPicPr>
          <p:nvPr/>
        </p:nvPicPr>
        <p:blipFill rotWithShape="1">
          <a:blip r:embed="rId5"/>
          <a:srcRect l="6040" t="529" r="72483" b="529"/>
          <a:stretch/>
        </p:blipFill>
        <p:spPr>
          <a:xfrm rot="10800000">
            <a:off x="6257924" y="1797843"/>
            <a:ext cx="332862" cy="981087"/>
          </a:xfrm>
          <a:prstGeom prst="rect">
            <a:avLst/>
          </a:prstGeom>
        </p:spPr>
      </p:pic>
      <p:grpSp>
        <p:nvGrpSpPr>
          <p:cNvPr id="27" name="Group 26">
            <a:extLst>
              <a:ext uri="{FF2B5EF4-FFF2-40B4-BE49-F238E27FC236}">
                <a16:creationId xmlns:a16="http://schemas.microsoft.com/office/drawing/2014/main" id="{8821D807-8B1E-9AE8-34ED-99438F1257CB}"/>
              </a:ext>
            </a:extLst>
          </p:cNvPr>
          <p:cNvGrpSpPr/>
          <p:nvPr/>
        </p:nvGrpSpPr>
        <p:grpSpPr>
          <a:xfrm>
            <a:off x="3083198" y="5735374"/>
            <a:ext cx="2301112" cy="365804"/>
            <a:chOff x="3404856" y="5972365"/>
            <a:chExt cx="2301112" cy="365804"/>
          </a:xfrm>
        </p:grpSpPr>
        <p:grpSp>
          <p:nvGrpSpPr>
            <p:cNvPr id="18" name="Group 17">
              <a:extLst>
                <a:ext uri="{FF2B5EF4-FFF2-40B4-BE49-F238E27FC236}">
                  <a16:creationId xmlns:a16="http://schemas.microsoft.com/office/drawing/2014/main" id="{096CDC29-57A8-0AD5-AB24-BBD2645CF90A}"/>
                </a:ext>
              </a:extLst>
            </p:cNvPr>
            <p:cNvGrpSpPr/>
            <p:nvPr/>
          </p:nvGrpSpPr>
          <p:grpSpPr>
            <a:xfrm>
              <a:off x="3404856" y="5972365"/>
              <a:ext cx="2176741" cy="287487"/>
              <a:chOff x="6710156" y="5944929"/>
              <a:chExt cx="2176741" cy="287487"/>
            </a:xfrm>
          </p:grpSpPr>
          <p:pic>
            <p:nvPicPr>
              <p:cNvPr id="20" name="Picture 19" descr="A map of the california state&#10;&#10;Description automatically generated">
                <a:extLst>
                  <a:ext uri="{FF2B5EF4-FFF2-40B4-BE49-F238E27FC236}">
                    <a16:creationId xmlns:a16="http://schemas.microsoft.com/office/drawing/2014/main" id="{BB795BA4-D826-9921-E23F-EF0B3CF8CBFB}"/>
                  </a:ext>
                </a:extLst>
              </p:cNvPr>
              <p:cNvPicPr>
                <a:picLocks noChangeAspect="1"/>
              </p:cNvPicPr>
              <p:nvPr/>
            </p:nvPicPr>
            <p:blipFill rotWithShape="1">
              <a:blip r:embed="rId6"/>
              <a:srcRect l="7675" t="78801" r="61851" b="19983"/>
              <a:stretch/>
            </p:blipFill>
            <p:spPr>
              <a:xfrm>
                <a:off x="6820534" y="6144240"/>
                <a:ext cx="1699939" cy="88176"/>
              </a:xfrm>
              <a:prstGeom prst="rect">
                <a:avLst/>
              </a:prstGeom>
              <a:ln>
                <a:solidFill>
                  <a:schemeClr val="bg1"/>
                </a:solidFill>
              </a:ln>
            </p:spPr>
          </p:pic>
          <p:sp>
            <p:nvSpPr>
              <p:cNvPr id="21" name="TextBox 20">
                <a:extLst>
                  <a:ext uri="{FF2B5EF4-FFF2-40B4-BE49-F238E27FC236}">
                    <a16:creationId xmlns:a16="http://schemas.microsoft.com/office/drawing/2014/main" id="{AD5679B0-B04D-42B1-2559-6B7E7AEC0377}"/>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22" name="TextBox 21">
                <a:extLst>
                  <a:ext uri="{FF2B5EF4-FFF2-40B4-BE49-F238E27FC236}">
                    <a16:creationId xmlns:a16="http://schemas.microsoft.com/office/drawing/2014/main" id="{7D3202D9-CB7D-C9BE-8C30-1D7BEA42F5B0}"/>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23" name="TextBox 22">
                <a:extLst>
                  <a:ext uri="{FF2B5EF4-FFF2-40B4-BE49-F238E27FC236}">
                    <a16:creationId xmlns:a16="http://schemas.microsoft.com/office/drawing/2014/main" id="{D9D1B870-2B7E-4696-E2E8-1F3E2D8662A3}"/>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latin typeface="Century Gothic"/>
                    <a:cs typeface="Calibri"/>
                  </a:rPr>
                  <a:t>25</a:t>
                </a:r>
                <a:endParaRPr lang="en-US" sz="800" dirty="0">
                  <a:solidFill>
                    <a:schemeClr val="tx1">
                      <a:lumMod val="75000"/>
                      <a:lumOff val="25000"/>
                    </a:schemeClr>
                  </a:solidFill>
                  <a:latin typeface="Century Gothic"/>
                  <a:cs typeface="Calibri"/>
                </a:endParaRPr>
              </a:p>
            </p:txBody>
          </p:sp>
          <p:sp>
            <p:nvSpPr>
              <p:cNvPr id="24" name="TextBox 23">
                <a:extLst>
                  <a:ext uri="{FF2B5EF4-FFF2-40B4-BE49-F238E27FC236}">
                    <a16:creationId xmlns:a16="http://schemas.microsoft.com/office/drawing/2014/main" id="{54EF9835-CA61-048F-B437-8D79FAA41BBE}"/>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25" name="TextBox 24">
                <a:extLst>
                  <a:ext uri="{FF2B5EF4-FFF2-40B4-BE49-F238E27FC236}">
                    <a16:creationId xmlns:a16="http://schemas.microsoft.com/office/drawing/2014/main" id="{3C473CF4-3946-8A06-DF7C-C1D9647DEFD2}"/>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26" name="TextBox 25">
                <a:extLst>
                  <a:ext uri="{FF2B5EF4-FFF2-40B4-BE49-F238E27FC236}">
                    <a16:creationId xmlns:a16="http://schemas.microsoft.com/office/drawing/2014/main" id="{E730A62B-22BB-51A9-781B-92E95A35223F}"/>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19" name="TextBox 18">
              <a:extLst>
                <a:ext uri="{FF2B5EF4-FFF2-40B4-BE49-F238E27FC236}">
                  <a16:creationId xmlns:a16="http://schemas.microsoft.com/office/drawing/2014/main" id="{EC4308AE-33DC-96E7-F7D1-61DB849E97F3}"/>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38" name="Group 37">
            <a:extLst>
              <a:ext uri="{FF2B5EF4-FFF2-40B4-BE49-F238E27FC236}">
                <a16:creationId xmlns:a16="http://schemas.microsoft.com/office/drawing/2014/main" id="{276E7775-FE46-3B18-77FF-4C673F4E43E9}"/>
              </a:ext>
            </a:extLst>
          </p:cNvPr>
          <p:cNvGrpSpPr/>
          <p:nvPr/>
        </p:nvGrpSpPr>
        <p:grpSpPr>
          <a:xfrm>
            <a:off x="3459377" y="2045064"/>
            <a:ext cx="2959618" cy="3324343"/>
            <a:chOff x="1185473" y="2069254"/>
            <a:chExt cx="2959618" cy="3324343"/>
          </a:xfrm>
        </p:grpSpPr>
        <p:grpSp>
          <p:nvGrpSpPr>
            <p:cNvPr id="17" name="Group 16">
              <a:extLst>
                <a:ext uri="{FF2B5EF4-FFF2-40B4-BE49-F238E27FC236}">
                  <a16:creationId xmlns:a16="http://schemas.microsoft.com/office/drawing/2014/main" id="{FA640643-5D7D-2E7B-B140-A122A20B7509}"/>
                </a:ext>
              </a:extLst>
            </p:cNvPr>
            <p:cNvGrpSpPr/>
            <p:nvPr/>
          </p:nvGrpSpPr>
          <p:grpSpPr>
            <a:xfrm>
              <a:off x="1188344" y="2069254"/>
              <a:ext cx="2956747" cy="3324343"/>
              <a:chOff x="1304583" y="2320692"/>
              <a:chExt cx="2956747" cy="3324343"/>
            </a:xfrm>
          </p:grpSpPr>
          <p:sp>
            <p:nvSpPr>
              <p:cNvPr id="29" name="Oval 28">
                <a:extLst>
                  <a:ext uri="{FF2B5EF4-FFF2-40B4-BE49-F238E27FC236}">
                    <a16:creationId xmlns:a16="http://schemas.microsoft.com/office/drawing/2014/main" id="{B2E26B00-77F3-B933-B4AC-5CB5FA2DFA94}"/>
                  </a:ext>
                </a:extLst>
              </p:cNvPr>
              <p:cNvSpPr/>
              <p:nvPr/>
            </p:nvSpPr>
            <p:spPr>
              <a:xfrm flipH="1" flipV="1">
                <a:off x="1617238" y="280715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F850AC22-0F5C-54E6-004A-9D4100A83DE9}"/>
                  </a:ext>
                </a:extLst>
              </p:cNvPr>
              <p:cNvSpPr/>
              <p:nvPr/>
            </p:nvSpPr>
            <p:spPr>
              <a:xfrm flipH="1" flipV="1">
                <a:off x="3047094" y="3843018"/>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84A61085-27C0-D25C-6626-8E2F5DFC63B7}"/>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666C6275-ADD2-B7EE-D6AE-781BAD033046}"/>
                  </a:ext>
                </a:extLst>
              </p:cNvPr>
              <p:cNvSpPr/>
              <p:nvPr/>
            </p:nvSpPr>
            <p:spPr>
              <a:xfrm flipH="1" flipV="1">
                <a:off x="3867151"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2FC5E9C2-4D5B-5CF7-F5F7-BFB7F338357A}"/>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Stockton</a:t>
                </a:r>
                <a:endParaRPr lang="en-US" sz="1000" dirty="0">
                  <a:latin typeface="Century Gothic"/>
                </a:endParaRPr>
              </a:p>
            </p:txBody>
          </p:sp>
          <p:sp>
            <p:nvSpPr>
              <p:cNvPr id="34" name="TextBox 33">
                <a:extLst>
                  <a:ext uri="{FF2B5EF4-FFF2-40B4-BE49-F238E27FC236}">
                    <a16:creationId xmlns:a16="http://schemas.microsoft.com/office/drawing/2014/main" id="{84D91019-48BC-DF00-F7CD-491F03B77C7D}"/>
                  </a:ext>
                </a:extLst>
              </p:cNvPr>
              <p:cNvSpPr txBox="1"/>
              <p:nvPr/>
            </p:nvSpPr>
            <p:spPr>
              <a:xfrm>
                <a:off x="1622972" y="2643705"/>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Modesto</a:t>
                </a:r>
                <a:endParaRPr lang="en-US" sz="1000" dirty="0">
                  <a:latin typeface="Century Gothic"/>
                </a:endParaRPr>
              </a:p>
            </p:txBody>
          </p:sp>
          <p:sp>
            <p:nvSpPr>
              <p:cNvPr id="35" name="TextBox 34">
                <a:extLst>
                  <a:ext uri="{FF2B5EF4-FFF2-40B4-BE49-F238E27FC236}">
                    <a16:creationId xmlns:a16="http://schemas.microsoft.com/office/drawing/2014/main" id="{FCF7439A-7D3D-2484-2FF8-A1EB273E5957}"/>
                  </a:ext>
                </a:extLst>
              </p:cNvPr>
              <p:cNvSpPr txBox="1"/>
              <p:nvPr/>
            </p:nvSpPr>
            <p:spPr>
              <a:xfrm>
                <a:off x="2482790" y="3865299"/>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Fresno</a:t>
                </a:r>
                <a:endParaRPr lang="en-US" dirty="0"/>
              </a:p>
            </p:txBody>
          </p:sp>
          <p:sp>
            <p:nvSpPr>
              <p:cNvPr id="36" name="TextBox 35">
                <a:extLst>
                  <a:ext uri="{FF2B5EF4-FFF2-40B4-BE49-F238E27FC236}">
                    <a16:creationId xmlns:a16="http://schemas.microsoft.com/office/drawing/2014/main" id="{31C88965-E914-BD67-6992-FC620E94CBEF}"/>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Visalia</a:t>
                </a:r>
                <a:endParaRPr lang="en-US" dirty="0"/>
              </a:p>
            </p:txBody>
          </p:sp>
          <p:sp>
            <p:nvSpPr>
              <p:cNvPr id="37" name="TextBox 36">
                <a:extLst>
                  <a:ext uri="{FF2B5EF4-FFF2-40B4-BE49-F238E27FC236}">
                    <a16:creationId xmlns:a16="http://schemas.microsoft.com/office/drawing/2014/main" id="{B2AB6BD7-197C-8444-6207-0A7AEF6ADFC8}"/>
                  </a:ext>
                </a:extLst>
              </p:cNvPr>
              <p:cNvSpPr txBox="1"/>
              <p:nvPr/>
            </p:nvSpPr>
            <p:spPr>
              <a:xfrm>
                <a:off x="3004606" y="5398814"/>
                <a:ext cx="845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Bakersfield</a:t>
                </a:r>
                <a:endParaRPr lang="en-US" dirty="0"/>
              </a:p>
            </p:txBody>
          </p:sp>
        </p:grpSp>
        <p:sp>
          <p:nvSpPr>
            <p:cNvPr id="28" name="Oval 27">
              <a:extLst>
                <a:ext uri="{FF2B5EF4-FFF2-40B4-BE49-F238E27FC236}">
                  <a16:creationId xmlns:a16="http://schemas.microsoft.com/office/drawing/2014/main" id="{659AAD0A-A6FD-6BFB-D44E-BE9E11AD5B71}"/>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TextBox 38">
            <a:extLst>
              <a:ext uri="{FF2B5EF4-FFF2-40B4-BE49-F238E27FC236}">
                <a16:creationId xmlns:a16="http://schemas.microsoft.com/office/drawing/2014/main" id="{CE111647-3FF9-A617-4D23-7F72FCFD0A08}"/>
              </a:ext>
            </a:extLst>
          </p:cNvPr>
          <p:cNvSpPr txBox="1"/>
          <p:nvPr/>
        </p:nvSpPr>
        <p:spPr>
          <a:xfrm>
            <a:off x="6558380" y="2169150"/>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Medium</a:t>
            </a:r>
          </a:p>
        </p:txBody>
      </p:sp>
    </p:spTree>
    <p:extLst>
      <p:ext uri="{BB962C8B-B14F-4D97-AF65-F5344CB8AC3E}">
        <p14:creationId xmlns:p14="http://schemas.microsoft.com/office/powerpoint/2010/main" val="1650096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333375" y="180975"/>
            <a:ext cx="115919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3600" b="1" dirty="0">
                <a:solidFill>
                  <a:srgbClr val="88419D"/>
                </a:solidFill>
                <a:latin typeface="Century Gothic"/>
              </a:rPr>
              <a:t>Results – </a:t>
            </a:r>
            <a:r>
              <a:rPr lang="en-US" sz="3600" b="1" dirty="0">
                <a:solidFill>
                  <a:srgbClr val="88419D"/>
                </a:solidFill>
                <a:latin typeface="Century Gothic"/>
                <a:cs typeface="Calibri"/>
              </a:rPr>
              <a:t>NO</a:t>
            </a:r>
            <a:r>
              <a:rPr lang="en-US" sz="3600" b="1" baseline="-25000" dirty="0">
                <a:solidFill>
                  <a:srgbClr val="88419D"/>
                </a:solidFill>
                <a:latin typeface="Century Gothic"/>
                <a:cs typeface="Calibri"/>
              </a:rPr>
              <a:t>2</a:t>
            </a:r>
            <a:r>
              <a:rPr lang="en-US" sz="3600" b="1" dirty="0">
                <a:solidFill>
                  <a:srgbClr val="88419D"/>
                </a:solidFill>
                <a:latin typeface="Century Gothic"/>
              </a:rPr>
              <a:t> Zonal Statistics (San Joaquin County)</a:t>
            </a:r>
            <a:endParaRPr lang="en-US" sz="3600" dirty="0">
              <a:solidFill>
                <a:srgbClr val="88419D"/>
              </a:solidFill>
              <a:latin typeface="Century Gothic"/>
            </a:endParaRPr>
          </a:p>
        </p:txBody>
      </p:sp>
      <p:sp>
        <p:nvSpPr>
          <p:cNvPr id="6" name="TextBox 5">
            <a:extLst>
              <a:ext uri="{FF2B5EF4-FFF2-40B4-BE49-F238E27FC236}">
                <a16:creationId xmlns:a16="http://schemas.microsoft.com/office/drawing/2014/main" id="{F2DD26A1-BDDB-8ED1-4AA7-6269B46287A4}"/>
              </a:ext>
            </a:extLst>
          </p:cNvPr>
          <p:cNvSpPr txBox="1"/>
          <p:nvPr/>
        </p:nvSpPr>
        <p:spPr>
          <a:xfrm>
            <a:off x="-196653" y="919382"/>
            <a:ext cx="55292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entury Gothic" panose="020B0502020202020204" pitchFamily="34" charset="0"/>
                <a:cs typeface="Calibri"/>
              </a:rPr>
              <a:t>2022 95th Percentile </a:t>
            </a:r>
            <a:r>
              <a:rPr lang="en-US" dirty="0">
                <a:solidFill>
                  <a:schemeClr val="tx1">
                    <a:lumMod val="75000"/>
                    <a:lumOff val="25000"/>
                  </a:schemeClr>
                </a:solidFill>
                <a:latin typeface="Century Gothic"/>
                <a:cs typeface="Calibri"/>
              </a:rPr>
              <a:t>NO</a:t>
            </a:r>
            <a:r>
              <a:rPr lang="en-US" baseline="-25000" dirty="0">
                <a:solidFill>
                  <a:schemeClr val="tx1">
                    <a:lumMod val="75000"/>
                    <a:lumOff val="25000"/>
                  </a:schemeClr>
                </a:solidFill>
                <a:latin typeface="Century Gothic"/>
                <a:cs typeface="Calibri"/>
              </a:rPr>
              <a:t>2</a:t>
            </a:r>
            <a:r>
              <a:rPr lang="en-US" dirty="0">
                <a:latin typeface="Century Gothic" panose="020B0502020202020204" pitchFamily="34" charset="0"/>
                <a:cs typeface="Calibri"/>
              </a:rPr>
              <a:t> – </a:t>
            </a:r>
          </a:p>
          <a:p>
            <a:pPr algn="ctr"/>
            <a:r>
              <a:rPr lang="en-US" dirty="0">
                <a:latin typeface="Century Gothic" panose="020B0502020202020204" pitchFamily="34" charset="0"/>
                <a:cs typeface="Calibri"/>
              </a:rPr>
              <a:t>Zonal Statistics (Mean)</a:t>
            </a:r>
            <a:endParaRPr lang="en-US" dirty="0">
              <a:latin typeface="Century Gothic" panose="020B0502020202020204" pitchFamily="34" charset="0"/>
            </a:endParaRPr>
          </a:p>
        </p:txBody>
      </p:sp>
      <p:sp>
        <p:nvSpPr>
          <p:cNvPr id="7" name="TextBox 6">
            <a:extLst>
              <a:ext uri="{FF2B5EF4-FFF2-40B4-BE49-F238E27FC236}">
                <a16:creationId xmlns:a16="http://schemas.microsoft.com/office/drawing/2014/main" id="{D12D9B81-0715-E327-736B-CB27C848F427}"/>
              </a:ext>
            </a:extLst>
          </p:cNvPr>
          <p:cNvSpPr txBox="1"/>
          <p:nvPr/>
        </p:nvSpPr>
        <p:spPr>
          <a:xfrm>
            <a:off x="6714636" y="923982"/>
            <a:ext cx="56979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entury Gothic" panose="020B0502020202020204" pitchFamily="34" charset="0"/>
                <a:cs typeface="Calibri"/>
              </a:rPr>
              <a:t>2022 95 </a:t>
            </a:r>
            <a:r>
              <a:rPr lang="en-US" dirty="0">
                <a:solidFill>
                  <a:schemeClr val="tx1">
                    <a:lumMod val="75000"/>
                    <a:lumOff val="25000"/>
                  </a:schemeClr>
                </a:solidFill>
                <a:latin typeface="Century Gothic"/>
                <a:cs typeface="Calibri"/>
              </a:rPr>
              <a:t>NO</a:t>
            </a:r>
            <a:r>
              <a:rPr lang="en-US" baseline="-25000" dirty="0">
                <a:solidFill>
                  <a:schemeClr val="tx1">
                    <a:lumMod val="75000"/>
                    <a:lumOff val="25000"/>
                  </a:schemeClr>
                </a:solidFill>
                <a:latin typeface="Century Gothic"/>
                <a:cs typeface="Calibri"/>
              </a:rPr>
              <a:t>2</a:t>
            </a:r>
            <a:r>
              <a:rPr lang="en-US" dirty="0">
                <a:latin typeface="Century Gothic" panose="020B0502020202020204" pitchFamily="34" charset="0"/>
                <a:cs typeface="Calibri"/>
              </a:rPr>
              <a:t> + Major Roads – </a:t>
            </a:r>
          </a:p>
          <a:p>
            <a:pPr algn="ctr"/>
            <a:r>
              <a:rPr lang="en-US" dirty="0">
                <a:latin typeface="Century Gothic" panose="020B0502020202020204" pitchFamily="34" charset="0"/>
                <a:cs typeface="Calibri"/>
              </a:rPr>
              <a:t>Zonal Statistics (Mean)</a:t>
            </a:r>
            <a:endParaRPr lang="en-US" dirty="0">
              <a:latin typeface="Century Gothic" panose="020B0502020202020204" pitchFamily="34" charset="0"/>
            </a:endParaRPr>
          </a:p>
        </p:txBody>
      </p:sp>
      <p:pic>
        <p:nvPicPr>
          <p:cNvPr id="2" name="Picture 3" descr="A map of a state with different colored areas&#10;&#10;Description automatically generated">
            <a:extLst>
              <a:ext uri="{FF2B5EF4-FFF2-40B4-BE49-F238E27FC236}">
                <a16:creationId xmlns:a16="http://schemas.microsoft.com/office/drawing/2014/main" id="{EBACB233-5173-9E54-964B-A1E096E134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6784" y="1552785"/>
            <a:ext cx="4882387" cy="4884976"/>
          </a:xfrm>
          <a:prstGeom prst="rect">
            <a:avLst/>
          </a:prstGeom>
          <a:ln>
            <a:solidFill>
              <a:schemeClr val="tx1"/>
            </a:solidFill>
          </a:ln>
        </p:spPr>
      </p:pic>
      <p:pic>
        <p:nvPicPr>
          <p:cNvPr id="4" name="Picture 4" descr="A map of a city&#10;&#10;Description automatically generated">
            <a:extLst>
              <a:ext uri="{FF2B5EF4-FFF2-40B4-BE49-F238E27FC236}">
                <a16:creationId xmlns:a16="http://schemas.microsoft.com/office/drawing/2014/main" id="{39652D12-9D5B-6462-78E1-FDF758F6271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71136" y="1552786"/>
            <a:ext cx="4886533" cy="4884973"/>
          </a:xfrm>
          <a:prstGeom prst="rect">
            <a:avLst/>
          </a:prstGeom>
          <a:ln>
            <a:solidFill>
              <a:schemeClr val="tx1"/>
            </a:solidFill>
          </a:ln>
        </p:spPr>
      </p:pic>
      <p:grpSp>
        <p:nvGrpSpPr>
          <p:cNvPr id="20" name="Group 19">
            <a:extLst>
              <a:ext uri="{FF2B5EF4-FFF2-40B4-BE49-F238E27FC236}">
                <a16:creationId xmlns:a16="http://schemas.microsoft.com/office/drawing/2014/main" id="{9EE6E568-5153-E017-C431-146D3EB5559C}"/>
              </a:ext>
            </a:extLst>
          </p:cNvPr>
          <p:cNvGrpSpPr/>
          <p:nvPr/>
        </p:nvGrpSpPr>
        <p:grpSpPr>
          <a:xfrm>
            <a:off x="5247615" y="2683212"/>
            <a:ext cx="1862519" cy="1801477"/>
            <a:chOff x="5247615" y="2683212"/>
            <a:chExt cx="1862519" cy="1801477"/>
          </a:xfrm>
        </p:grpSpPr>
        <p:grpSp>
          <p:nvGrpSpPr>
            <p:cNvPr id="8" name="Group 7">
              <a:extLst>
                <a:ext uri="{FF2B5EF4-FFF2-40B4-BE49-F238E27FC236}">
                  <a16:creationId xmlns:a16="http://schemas.microsoft.com/office/drawing/2014/main" id="{76785B6E-6227-63E0-072E-9CDB8EB476FB}"/>
                </a:ext>
              </a:extLst>
            </p:cNvPr>
            <p:cNvGrpSpPr/>
            <p:nvPr/>
          </p:nvGrpSpPr>
          <p:grpSpPr>
            <a:xfrm>
              <a:off x="5247615" y="2683212"/>
              <a:ext cx="1862519" cy="1801477"/>
              <a:chOff x="235084" y="2683212"/>
              <a:chExt cx="1862519" cy="1801477"/>
            </a:xfrm>
          </p:grpSpPr>
          <p:pic>
            <p:nvPicPr>
              <p:cNvPr id="14" name="Picture 4" descr="A number of numbers and a number of numbers&#10;&#10;Description automatically generated">
                <a:extLst>
                  <a:ext uri="{FF2B5EF4-FFF2-40B4-BE49-F238E27FC236}">
                    <a16:creationId xmlns:a16="http://schemas.microsoft.com/office/drawing/2014/main" id="{8D87381C-4727-5235-0F98-9B94D7E762B7}"/>
                  </a:ext>
                </a:extLst>
              </p:cNvPr>
              <p:cNvPicPr>
                <a:picLocks noChangeAspect="1"/>
              </p:cNvPicPr>
              <p:nvPr/>
            </p:nvPicPr>
            <p:blipFill rotWithShape="1">
              <a:blip r:embed="rId5"/>
              <a:srcRect l="6040" t="529" r="72483" b="529"/>
              <a:stretch/>
            </p:blipFill>
            <p:spPr>
              <a:xfrm rot="10800000">
                <a:off x="280986" y="2914649"/>
                <a:ext cx="332862" cy="981087"/>
              </a:xfrm>
              <a:prstGeom prst="rect">
                <a:avLst/>
              </a:prstGeom>
            </p:spPr>
          </p:pic>
          <p:sp>
            <p:nvSpPr>
              <p:cNvPr id="15" name="TextBox 14">
                <a:extLst>
                  <a:ext uri="{FF2B5EF4-FFF2-40B4-BE49-F238E27FC236}">
                    <a16:creationId xmlns:a16="http://schemas.microsoft.com/office/drawing/2014/main" id="{6F79BFA4-FC01-C1D6-3A60-52F0ABEFA40F}"/>
                  </a:ext>
                </a:extLst>
              </p:cNvPr>
              <p:cNvSpPr txBox="1"/>
              <p:nvPr/>
            </p:nvSpPr>
            <p:spPr>
              <a:xfrm>
                <a:off x="559030" y="3875029"/>
                <a:ext cx="15385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entury Gothic"/>
                    <a:ea typeface="+mn-lt"/>
                    <a:cs typeface="+mn-lt"/>
                  </a:rPr>
                  <a:t>San Joaquin County</a:t>
                </a:r>
                <a:endParaRPr lang="en-US" dirty="0">
                  <a:latin typeface="Century Gothic"/>
                </a:endParaRPr>
              </a:p>
              <a:p>
                <a:pPr algn="l"/>
                <a:endParaRPr lang="en-US" sz="1000" dirty="0">
                  <a:solidFill>
                    <a:srgbClr val="3F3F3F"/>
                  </a:solidFill>
                  <a:latin typeface="Century Gothic"/>
                  <a:cs typeface="Calibri"/>
                </a:endParaRPr>
              </a:p>
            </p:txBody>
          </p:sp>
          <p:pic>
            <p:nvPicPr>
              <p:cNvPr id="16" name="Picture 46">
                <a:extLst>
                  <a:ext uri="{FF2B5EF4-FFF2-40B4-BE49-F238E27FC236}">
                    <a16:creationId xmlns:a16="http://schemas.microsoft.com/office/drawing/2014/main" id="{DD28D662-4465-4D8E-EFD0-049DF96DB3B7}"/>
                  </a:ext>
                </a:extLst>
              </p:cNvPr>
              <p:cNvPicPr>
                <a:picLocks noChangeAspect="1"/>
              </p:cNvPicPr>
              <p:nvPr/>
            </p:nvPicPr>
            <p:blipFill>
              <a:blip r:embed="rId6"/>
              <a:stretch>
                <a:fillRect/>
              </a:stretch>
            </p:blipFill>
            <p:spPr>
              <a:xfrm>
                <a:off x="280824" y="3903756"/>
                <a:ext cx="314513" cy="187886"/>
              </a:xfrm>
              <a:prstGeom prst="rect">
                <a:avLst/>
              </a:prstGeom>
            </p:spPr>
          </p:pic>
          <p:cxnSp>
            <p:nvCxnSpPr>
              <p:cNvPr id="17" name="Straight Arrow Connector 16">
                <a:extLst>
                  <a:ext uri="{FF2B5EF4-FFF2-40B4-BE49-F238E27FC236}">
                    <a16:creationId xmlns:a16="http://schemas.microsoft.com/office/drawing/2014/main" id="{E2F70ED6-CAC6-B675-7DDB-2C5B755C31F2}"/>
                  </a:ext>
                </a:extLst>
              </p:cNvPr>
              <p:cNvCxnSpPr/>
              <p:nvPr/>
            </p:nvCxnSpPr>
            <p:spPr>
              <a:xfrm flipV="1">
                <a:off x="290512" y="4205286"/>
                <a:ext cx="283367" cy="2382"/>
              </a:xfrm>
              <a:prstGeom prst="straightConnector1">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AC4EAC1-F32B-343F-8A05-463EEE3F8E04}"/>
                  </a:ext>
                </a:extLst>
              </p:cNvPr>
              <p:cNvSpPr txBox="1"/>
              <p:nvPr/>
            </p:nvSpPr>
            <p:spPr>
              <a:xfrm>
                <a:off x="542361" y="4084579"/>
                <a:ext cx="15385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entury Gothic"/>
                    <a:ea typeface="+mn-lt"/>
                    <a:cs typeface="+mn-lt"/>
                  </a:rPr>
                  <a:t>Major Roads</a:t>
                </a:r>
                <a:endParaRPr lang="en-US" dirty="0">
                  <a:cs typeface="Calibri"/>
                </a:endParaRPr>
              </a:p>
              <a:p>
                <a:pPr algn="l"/>
                <a:endParaRPr lang="en-US" sz="1000" dirty="0">
                  <a:solidFill>
                    <a:srgbClr val="3F3F3F"/>
                  </a:solidFill>
                  <a:latin typeface="Century Gothic"/>
                  <a:cs typeface="Calibri"/>
                </a:endParaRPr>
              </a:p>
            </p:txBody>
          </p:sp>
          <p:sp>
            <p:nvSpPr>
              <p:cNvPr id="19" name="Rectangle 18">
                <a:extLst>
                  <a:ext uri="{FF2B5EF4-FFF2-40B4-BE49-F238E27FC236}">
                    <a16:creationId xmlns:a16="http://schemas.microsoft.com/office/drawing/2014/main" id="{F3037DFD-DB28-8B7A-FB6A-C6269570C445}"/>
                  </a:ext>
                </a:extLst>
              </p:cNvPr>
              <p:cNvSpPr/>
              <p:nvPr/>
            </p:nvSpPr>
            <p:spPr>
              <a:xfrm>
                <a:off x="235084" y="2683212"/>
                <a:ext cx="1750979" cy="174287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3EC6717F-8839-98BA-B74C-816EFB08467C}"/>
                </a:ext>
              </a:extLst>
            </p:cNvPr>
            <p:cNvSpPr txBox="1"/>
            <p:nvPr/>
          </p:nvSpPr>
          <p:spPr>
            <a:xfrm>
              <a:off x="5530784" y="2725362"/>
              <a:ext cx="128986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solidFill>
                    <a:srgbClr val="3F3F3F"/>
                  </a:solidFill>
                  <a:latin typeface="Century Gothic"/>
                  <a:cs typeface="Calibri"/>
                </a:rPr>
                <a:t>Nitrogen Dioxide</a:t>
              </a:r>
              <a:endParaRPr lang="en-US" b="1" dirty="0">
                <a:ea typeface="Calibri"/>
                <a:cs typeface="Calibri"/>
              </a:endParaRPr>
            </a:p>
          </p:txBody>
        </p:sp>
        <p:pic>
          <p:nvPicPr>
            <p:cNvPr id="10" name="Picture 9" descr="A black triangle with a letter n&#10;&#10;Description automatically generated">
              <a:extLst>
                <a:ext uri="{FF2B5EF4-FFF2-40B4-BE49-F238E27FC236}">
                  <a16:creationId xmlns:a16="http://schemas.microsoft.com/office/drawing/2014/main" id="{92998BF8-0DE4-FA9D-D703-ABF0E213A17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99" t="84692" r="88790" b="4573"/>
            <a:stretch/>
          </p:blipFill>
          <p:spPr>
            <a:xfrm>
              <a:off x="6425458" y="3270006"/>
              <a:ext cx="311481" cy="419201"/>
            </a:xfrm>
            <a:prstGeom prst="rect">
              <a:avLst/>
            </a:prstGeom>
          </p:spPr>
        </p:pic>
        <p:sp>
          <p:nvSpPr>
            <p:cNvPr id="11" name="TextBox 10">
              <a:extLst>
                <a:ext uri="{FF2B5EF4-FFF2-40B4-BE49-F238E27FC236}">
                  <a16:creationId xmlns:a16="http://schemas.microsoft.com/office/drawing/2014/main" id="{82A0FE57-D163-23B7-7ACF-715A5C27B71E}"/>
                </a:ext>
              </a:extLst>
            </p:cNvPr>
            <p:cNvSpPr txBox="1"/>
            <p:nvPr/>
          </p:nvSpPr>
          <p:spPr>
            <a:xfrm>
              <a:off x="6449175" y="3038137"/>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sp>
          <p:nvSpPr>
            <p:cNvPr id="12" name="TextBox 11">
              <a:extLst>
                <a:ext uri="{FF2B5EF4-FFF2-40B4-BE49-F238E27FC236}">
                  <a16:creationId xmlns:a16="http://schemas.microsoft.com/office/drawing/2014/main" id="{DA5A28D6-1B48-CE19-DCE2-EA7293158217}"/>
                </a:ext>
              </a:extLst>
            </p:cNvPr>
            <p:cNvSpPr txBox="1"/>
            <p:nvPr/>
          </p:nvSpPr>
          <p:spPr>
            <a:xfrm>
              <a:off x="5544236" y="3658455"/>
              <a:ext cx="10297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Low</a:t>
              </a:r>
              <a:endParaRPr lang="en-US" dirty="0"/>
            </a:p>
          </p:txBody>
        </p:sp>
        <p:sp>
          <p:nvSpPr>
            <p:cNvPr id="13" name="TextBox 12">
              <a:extLst>
                <a:ext uri="{FF2B5EF4-FFF2-40B4-BE49-F238E27FC236}">
                  <a16:creationId xmlns:a16="http://schemas.microsoft.com/office/drawing/2014/main" id="{1DA4241C-10A7-58CE-22E1-68EAD0BDC74C}"/>
                </a:ext>
              </a:extLst>
            </p:cNvPr>
            <p:cNvSpPr txBox="1"/>
            <p:nvPr/>
          </p:nvSpPr>
          <p:spPr>
            <a:xfrm>
              <a:off x="5529680" y="2940675"/>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High</a:t>
              </a:r>
              <a:endParaRPr lang="en-US" dirty="0"/>
            </a:p>
          </p:txBody>
        </p:sp>
      </p:grpSp>
      <p:grpSp>
        <p:nvGrpSpPr>
          <p:cNvPr id="29" name="Group 28">
            <a:extLst>
              <a:ext uri="{FF2B5EF4-FFF2-40B4-BE49-F238E27FC236}">
                <a16:creationId xmlns:a16="http://schemas.microsoft.com/office/drawing/2014/main" id="{37B24CBB-1293-5F18-18C5-238E49796137}"/>
              </a:ext>
            </a:extLst>
          </p:cNvPr>
          <p:cNvGrpSpPr/>
          <p:nvPr/>
        </p:nvGrpSpPr>
        <p:grpSpPr>
          <a:xfrm>
            <a:off x="244561" y="6113777"/>
            <a:ext cx="2234813" cy="361315"/>
            <a:chOff x="894735" y="7047367"/>
            <a:chExt cx="2234813" cy="361315"/>
          </a:xfrm>
        </p:grpSpPr>
        <p:pic>
          <p:nvPicPr>
            <p:cNvPr id="21" name="Picture 16">
              <a:extLst>
                <a:ext uri="{FF2B5EF4-FFF2-40B4-BE49-F238E27FC236}">
                  <a16:creationId xmlns:a16="http://schemas.microsoft.com/office/drawing/2014/main" id="{9182AD52-AF65-DDFE-0C58-8FB230174F50}"/>
                </a:ext>
              </a:extLst>
            </p:cNvPr>
            <p:cNvPicPr>
              <a:picLocks noChangeAspect="1"/>
            </p:cNvPicPr>
            <p:nvPr/>
          </p:nvPicPr>
          <p:blipFill>
            <a:blip r:embed="rId8"/>
            <a:stretch>
              <a:fillRect/>
            </a:stretch>
          </p:blipFill>
          <p:spPr>
            <a:xfrm>
              <a:off x="1036339" y="7260105"/>
              <a:ext cx="1602659" cy="73562"/>
            </a:xfrm>
            <a:prstGeom prst="rect">
              <a:avLst/>
            </a:prstGeom>
          </p:spPr>
        </p:pic>
        <p:sp>
          <p:nvSpPr>
            <p:cNvPr id="22" name="TextBox 21">
              <a:extLst>
                <a:ext uri="{FF2B5EF4-FFF2-40B4-BE49-F238E27FC236}">
                  <a16:creationId xmlns:a16="http://schemas.microsoft.com/office/drawing/2014/main" id="{FA93863E-9FEF-4B7E-2323-B91B6AD07A69}"/>
                </a:ext>
              </a:extLst>
            </p:cNvPr>
            <p:cNvSpPr txBox="1"/>
            <p:nvPr/>
          </p:nvSpPr>
          <p:spPr>
            <a:xfrm>
              <a:off x="894735" y="7052445"/>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23" name="TextBox 22">
              <a:extLst>
                <a:ext uri="{FF2B5EF4-FFF2-40B4-BE49-F238E27FC236}">
                  <a16:creationId xmlns:a16="http://schemas.microsoft.com/office/drawing/2014/main" id="{C77CC9BC-5160-5469-C7B2-FD470D191755}"/>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24" name="TextBox 23">
              <a:extLst>
                <a:ext uri="{FF2B5EF4-FFF2-40B4-BE49-F238E27FC236}">
                  <a16:creationId xmlns:a16="http://schemas.microsoft.com/office/drawing/2014/main" id="{E2A08355-B764-1F22-F02D-EFB0D773C1CF}"/>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25" name="TextBox 24">
              <a:extLst>
                <a:ext uri="{FF2B5EF4-FFF2-40B4-BE49-F238E27FC236}">
                  <a16:creationId xmlns:a16="http://schemas.microsoft.com/office/drawing/2014/main" id="{E03D2735-C125-ADD5-DA3D-3903911D0428}"/>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26" name="TextBox 25">
              <a:extLst>
                <a:ext uri="{FF2B5EF4-FFF2-40B4-BE49-F238E27FC236}">
                  <a16:creationId xmlns:a16="http://schemas.microsoft.com/office/drawing/2014/main" id="{B720D81B-C074-E491-9BE9-6189D75291AD}"/>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27" name="TextBox 26">
              <a:extLst>
                <a:ext uri="{FF2B5EF4-FFF2-40B4-BE49-F238E27FC236}">
                  <a16:creationId xmlns:a16="http://schemas.microsoft.com/office/drawing/2014/main" id="{22DFCBA6-33B7-BC26-B187-B8CD6C1A89DA}"/>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28" name="TextBox 27">
              <a:extLst>
                <a:ext uri="{FF2B5EF4-FFF2-40B4-BE49-F238E27FC236}">
                  <a16:creationId xmlns:a16="http://schemas.microsoft.com/office/drawing/2014/main" id="{AE33EDBA-1864-49D9-71AC-889479630A41}"/>
                </a:ext>
              </a:extLst>
            </p:cNvPr>
            <p:cNvSpPr txBox="1"/>
            <p:nvPr/>
          </p:nvSpPr>
          <p:spPr>
            <a:xfrm>
              <a:off x="2577015" y="7162461"/>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39" name="Group 38">
            <a:extLst>
              <a:ext uri="{FF2B5EF4-FFF2-40B4-BE49-F238E27FC236}">
                <a16:creationId xmlns:a16="http://schemas.microsoft.com/office/drawing/2014/main" id="{C8789F39-F234-F8DB-6F25-16F797B1BCC5}"/>
              </a:ext>
            </a:extLst>
          </p:cNvPr>
          <p:cNvGrpSpPr/>
          <p:nvPr/>
        </p:nvGrpSpPr>
        <p:grpSpPr>
          <a:xfrm>
            <a:off x="7328780" y="6113777"/>
            <a:ext cx="2234813" cy="361315"/>
            <a:chOff x="894735" y="7047367"/>
            <a:chExt cx="2234813" cy="361315"/>
          </a:xfrm>
        </p:grpSpPr>
        <p:pic>
          <p:nvPicPr>
            <p:cNvPr id="31" name="Picture 16">
              <a:extLst>
                <a:ext uri="{FF2B5EF4-FFF2-40B4-BE49-F238E27FC236}">
                  <a16:creationId xmlns:a16="http://schemas.microsoft.com/office/drawing/2014/main" id="{06C41466-0B7E-3CA7-00B8-D4FE6243F132}"/>
                </a:ext>
              </a:extLst>
            </p:cNvPr>
            <p:cNvPicPr>
              <a:picLocks noChangeAspect="1"/>
            </p:cNvPicPr>
            <p:nvPr/>
          </p:nvPicPr>
          <p:blipFill>
            <a:blip r:embed="rId8"/>
            <a:stretch>
              <a:fillRect/>
            </a:stretch>
          </p:blipFill>
          <p:spPr>
            <a:xfrm>
              <a:off x="1036339" y="7260105"/>
              <a:ext cx="1602659" cy="73562"/>
            </a:xfrm>
            <a:prstGeom prst="rect">
              <a:avLst/>
            </a:prstGeom>
          </p:spPr>
        </p:pic>
        <p:sp>
          <p:nvSpPr>
            <p:cNvPr id="32" name="TextBox 31">
              <a:extLst>
                <a:ext uri="{FF2B5EF4-FFF2-40B4-BE49-F238E27FC236}">
                  <a16:creationId xmlns:a16="http://schemas.microsoft.com/office/drawing/2014/main" id="{7B4BE4EC-900B-4788-7B29-251B15D68F6B}"/>
                </a:ext>
              </a:extLst>
            </p:cNvPr>
            <p:cNvSpPr txBox="1"/>
            <p:nvPr/>
          </p:nvSpPr>
          <p:spPr>
            <a:xfrm>
              <a:off x="894735" y="7059561"/>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33" name="TextBox 32">
              <a:extLst>
                <a:ext uri="{FF2B5EF4-FFF2-40B4-BE49-F238E27FC236}">
                  <a16:creationId xmlns:a16="http://schemas.microsoft.com/office/drawing/2014/main" id="{2BC4E05A-B6E7-DD75-DB64-73475B4BD230}"/>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34" name="TextBox 33">
              <a:extLst>
                <a:ext uri="{FF2B5EF4-FFF2-40B4-BE49-F238E27FC236}">
                  <a16:creationId xmlns:a16="http://schemas.microsoft.com/office/drawing/2014/main" id="{6DCE4817-F451-A9A3-A563-E155FDA6321F}"/>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35" name="TextBox 34">
              <a:extLst>
                <a:ext uri="{FF2B5EF4-FFF2-40B4-BE49-F238E27FC236}">
                  <a16:creationId xmlns:a16="http://schemas.microsoft.com/office/drawing/2014/main" id="{3359C3C0-4C5F-0AF0-980D-B37C68F792B3}"/>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36" name="TextBox 35">
              <a:extLst>
                <a:ext uri="{FF2B5EF4-FFF2-40B4-BE49-F238E27FC236}">
                  <a16:creationId xmlns:a16="http://schemas.microsoft.com/office/drawing/2014/main" id="{65977D6F-AB08-A0E3-4837-9FAD26289F13}"/>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37" name="TextBox 36">
              <a:extLst>
                <a:ext uri="{FF2B5EF4-FFF2-40B4-BE49-F238E27FC236}">
                  <a16:creationId xmlns:a16="http://schemas.microsoft.com/office/drawing/2014/main" id="{70B71ADC-0184-9218-950F-235F070F4F1A}"/>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38" name="TextBox 37">
              <a:extLst>
                <a:ext uri="{FF2B5EF4-FFF2-40B4-BE49-F238E27FC236}">
                  <a16:creationId xmlns:a16="http://schemas.microsoft.com/office/drawing/2014/main" id="{5D8C6527-4109-638C-9716-0E6C53250F48}"/>
                </a:ext>
              </a:extLst>
            </p:cNvPr>
            <p:cNvSpPr txBox="1"/>
            <p:nvPr/>
          </p:nvSpPr>
          <p:spPr>
            <a:xfrm>
              <a:off x="2577015" y="7162461"/>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45" name="Group 44">
            <a:extLst>
              <a:ext uri="{FF2B5EF4-FFF2-40B4-BE49-F238E27FC236}">
                <a16:creationId xmlns:a16="http://schemas.microsoft.com/office/drawing/2014/main" id="{E2318B43-CF70-FC00-5D86-2255E24A87DC}"/>
              </a:ext>
            </a:extLst>
          </p:cNvPr>
          <p:cNvGrpSpPr/>
          <p:nvPr/>
        </p:nvGrpSpPr>
        <p:grpSpPr>
          <a:xfrm>
            <a:off x="8596677" y="3381587"/>
            <a:ext cx="2406310" cy="2214187"/>
            <a:chOff x="8270106" y="3436016"/>
            <a:chExt cx="2406310" cy="2214187"/>
          </a:xfrm>
        </p:grpSpPr>
        <p:sp>
          <p:nvSpPr>
            <p:cNvPr id="41" name="TextBox 1">
              <a:extLst>
                <a:ext uri="{FF2B5EF4-FFF2-40B4-BE49-F238E27FC236}">
                  <a16:creationId xmlns:a16="http://schemas.microsoft.com/office/drawing/2014/main" id="{9832AFB2-DDD8-4BDD-D1BB-6BF2E3B214CD}"/>
                </a:ext>
              </a:extLst>
            </p:cNvPr>
            <p:cNvSpPr txBox="1"/>
            <p:nvPr/>
          </p:nvSpPr>
          <p:spPr>
            <a:xfrm>
              <a:off x="8270106" y="3436016"/>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42" name="TextBox 2">
              <a:extLst>
                <a:ext uri="{FF2B5EF4-FFF2-40B4-BE49-F238E27FC236}">
                  <a16:creationId xmlns:a16="http://schemas.microsoft.com/office/drawing/2014/main" id="{660934D7-15D7-EF22-9C4D-76535C2924F5}"/>
                </a:ext>
              </a:extLst>
            </p:cNvPr>
            <p:cNvSpPr txBox="1"/>
            <p:nvPr/>
          </p:nvSpPr>
          <p:spPr>
            <a:xfrm>
              <a:off x="9912923" y="5403982"/>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43" name="Oval 42">
              <a:extLst>
                <a:ext uri="{FF2B5EF4-FFF2-40B4-BE49-F238E27FC236}">
                  <a16:creationId xmlns:a16="http://schemas.microsoft.com/office/drawing/2014/main" id="{612CE293-ABC9-3274-285E-41C887854153}"/>
                </a:ext>
              </a:extLst>
            </p:cNvPr>
            <p:cNvSpPr/>
            <p:nvPr/>
          </p:nvSpPr>
          <p:spPr>
            <a:xfrm flipH="1" flipV="1">
              <a:off x="8974494" y="3615770"/>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4" name="Oval 43">
              <a:extLst>
                <a:ext uri="{FF2B5EF4-FFF2-40B4-BE49-F238E27FC236}">
                  <a16:creationId xmlns:a16="http://schemas.microsoft.com/office/drawing/2014/main" id="{7BAD66D1-73FE-60E8-70E3-3ABCDFA59E5A}"/>
                </a:ext>
              </a:extLst>
            </p:cNvPr>
            <p:cNvSpPr/>
            <p:nvPr/>
          </p:nvSpPr>
          <p:spPr>
            <a:xfrm flipH="1" flipV="1">
              <a:off x="10607350" y="5369579"/>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51" name="Group 50">
            <a:extLst>
              <a:ext uri="{FF2B5EF4-FFF2-40B4-BE49-F238E27FC236}">
                <a16:creationId xmlns:a16="http://schemas.microsoft.com/office/drawing/2014/main" id="{6D1284A0-7ABF-B0D0-2A51-F8AE3DD930A6}"/>
              </a:ext>
            </a:extLst>
          </p:cNvPr>
          <p:cNvGrpSpPr/>
          <p:nvPr/>
        </p:nvGrpSpPr>
        <p:grpSpPr>
          <a:xfrm>
            <a:off x="1557248" y="3381587"/>
            <a:ext cx="2406310" cy="2214187"/>
            <a:chOff x="8270106" y="3436016"/>
            <a:chExt cx="2406310" cy="2214187"/>
          </a:xfrm>
        </p:grpSpPr>
        <p:sp>
          <p:nvSpPr>
            <p:cNvPr id="47" name="TextBox 1">
              <a:extLst>
                <a:ext uri="{FF2B5EF4-FFF2-40B4-BE49-F238E27FC236}">
                  <a16:creationId xmlns:a16="http://schemas.microsoft.com/office/drawing/2014/main" id="{B4FC7FBC-C050-5A70-351E-8F6439DA6132}"/>
                </a:ext>
              </a:extLst>
            </p:cNvPr>
            <p:cNvSpPr txBox="1"/>
            <p:nvPr/>
          </p:nvSpPr>
          <p:spPr>
            <a:xfrm>
              <a:off x="8270106" y="3436016"/>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48" name="TextBox 2">
              <a:extLst>
                <a:ext uri="{FF2B5EF4-FFF2-40B4-BE49-F238E27FC236}">
                  <a16:creationId xmlns:a16="http://schemas.microsoft.com/office/drawing/2014/main" id="{BBE5179F-7A22-24C5-A44A-63CEA70B14CC}"/>
                </a:ext>
              </a:extLst>
            </p:cNvPr>
            <p:cNvSpPr txBox="1"/>
            <p:nvPr/>
          </p:nvSpPr>
          <p:spPr>
            <a:xfrm>
              <a:off x="9912923" y="5403982"/>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49" name="Oval 48">
              <a:extLst>
                <a:ext uri="{FF2B5EF4-FFF2-40B4-BE49-F238E27FC236}">
                  <a16:creationId xmlns:a16="http://schemas.microsoft.com/office/drawing/2014/main" id="{12FF1190-201C-15D8-66E0-EF7A2B80F3AD}"/>
                </a:ext>
              </a:extLst>
            </p:cNvPr>
            <p:cNvSpPr/>
            <p:nvPr/>
          </p:nvSpPr>
          <p:spPr>
            <a:xfrm flipH="1" flipV="1">
              <a:off x="8974494" y="3615770"/>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0" name="Oval 49">
              <a:extLst>
                <a:ext uri="{FF2B5EF4-FFF2-40B4-BE49-F238E27FC236}">
                  <a16:creationId xmlns:a16="http://schemas.microsoft.com/office/drawing/2014/main" id="{32834B40-82FE-68B5-1B62-C76033CB4AB1}"/>
                </a:ext>
              </a:extLst>
            </p:cNvPr>
            <p:cNvSpPr/>
            <p:nvPr/>
          </p:nvSpPr>
          <p:spPr>
            <a:xfrm flipH="1" flipV="1">
              <a:off x="10607350" y="5369579"/>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30" name="TextBox 29">
            <a:extLst>
              <a:ext uri="{FF2B5EF4-FFF2-40B4-BE49-F238E27FC236}">
                <a16:creationId xmlns:a16="http://schemas.microsoft.com/office/drawing/2014/main" id="{6157E8B8-6919-3467-A840-68A6DDC8692C}"/>
              </a:ext>
            </a:extLst>
          </p:cNvPr>
          <p:cNvSpPr txBox="1"/>
          <p:nvPr/>
        </p:nvSpPr>
        <p:spPr>
          <a:xfrm>
            <a:off x="5548730" y="3302625"/>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Medium</a:t>
            </a:r>
          </a:p>
        </p:txBody>
      </p:sp>
    </p:spTree>
    <p:extLst>
      <p:ext uri="{BB962C8B-B14F-4D97-AF65-F5344CB8AC3E}">
        <p14:creationId xmlns:p14="http://schemas.microsoft.com/office/powerpoint/2010/main" val="1603299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80230" y="211554"/>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Median AOD Time Series</a:t>
            </a:r>
            <a:endParaRPr lang="en-US" sz="4000" dirty="0">
              <a:solidFill>
                <a:srgbClr val="88419D"/>
              </a:solidFill>
              <a:latin typeface="Century Gothic"/>
            </a:endParaRPr>
          </a:p>
        </p:txBody>
      </p:sp>
      <p:grpSp>
        <p:nvGrpSpPr>
          <p:cNvPr id="8" name="Group 7">
            <a:extLst>
              <a:ext uri="{FF2B5EF4-FFF2-40B4-BE49-F238E27FC236}">
                <a16:creationId xmlns:a16="http://schemas.microsoft.com/office/drawing/2014/main" id="{8A8869CE-493F-C887-B960-C3ED0566AB77}"/>
              </a:ext>
            </a:extLst>
          </p:cNvPr>
          <p:cNvGrpSpPr/>
          <p:nvPr/>
        </p:nvGrpSpPr>
        <p:grpSpPr>
          <a:xfrm>
            <a:off x="1931596" y="1066800"/>
            <a:ext cx="8328808" cy="5051068"/>
            <a:chOff x="1041409" y="1066800"/>
            <a:chExt cx="8328808" cy="5051068"/>
          </a:xfrm>
        </p:grpSpPr>
        <p:pic>
          <p:nvPicPr>
            <p:cNvPr id="5" name="Picture 5" descr="A graph with numbers and lines&#10;&#10;Description automatically generated">
              <a:extLst>
                <a:ext uri="{FF2B5EF4-FFF2-40B4-BE49-F238E27FC236}">
                  <a16:creationId xmlns:a16="http://schemas.microsoft.com/office/drawing/2014/main" id="{EE60D99A-1136-5011-04B0-0D461CCB80BC}"/>
                </a:ext>
              </a:extLst>
            </p:cNvPr>
            <p:cNvPicPr>
              <a:picLocks noChangeAspect="1"/>
            </p:cNvPicPr>
            <p:nvPr/>
          </p:nvPicPr>
          <p:blipFill rotWithShape="1">
            <a:blip r:embed="rId3"/>
            <a:srcRect l="10641" t="9025" r="1935" b="14368"/>
            <a:stretch/>
          </p:blipFill>
          <p:spPr>
            <a:xfrm>
              <a:off x="1738222" y="1497779"/>
              <a:ext cx="6885480" cy="4041034"/>
            </a:xfrm>
            <a:prstGeom prst="rect">
              <a:avLst/>
            </a:prstGeom>
          </p:spPr>
        </p:pic>
        <p:sp>
          <p:nvSpPr>
            <p:cNvPr id="2" name="TextBox 1">
              <a:extLst>
                <a:ext uri="{FF2B5EF4-FFF2-40B4-BE49-F238E27FC236}">
                  <a16:creationId xmlns:a16="http://schemas.microsoft.com/office/drawing/2014/main" id="{CA004646-BDC1-5645-A382-166F56DAFB7E}"/>
                </a:ext>
              </a:extLst>
            </p:cNvPr>
            <p:cNvSpPr txBox="1"/>
            <p:nvPr/>
          </p:nvSpPr>
          <p:spPr>
            <a:xfrm>
              <a:off x="3286124" y="1066800"/>
              <a:ext cx="35599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Median AOD from 2012–2022</a:t>
              </a:r>
              <a:endParaRPr lang="en-US" dirty="0">
                <a:solidFill>
                  <a:schemeClr val="tx1">
                    <a:lumMod val="75000"/>
                    <a:lumOff val="25000"/>
                  </a:schemeClr>
                </a:solidFill>
                <a:latin typeface="Century Gothic"/>
              </a:endParaRPr>
            </a:p>
          </p:txBody>
        </p:sp>
        <p:sp>
          <p:nvSpPr>
            <p:cNvPr id="4" name="TextBox 3">
              <a:extLst>
                <a:ext uri="{FF2B5EF4-FFF2-40B4-BE49-F238E27FC236}">
                  <a16:creationId xmlns:a16="http://schemas.microsoft.com/office/drawing/2014/main" id="{F4EEDED5-7325-462E-7A38-E015E92AA859}"/>
                </a:ext>
              </a:extLst>
            </p:cNvPr>
            <p:cNvSpPr txBox="1"/>
            <p:nvPr/>
          </p:nvSpPr>
          <p:spPr>
            <a:xfrm rot="16200000">
              <a:off x="252412" y="3338511"/>
              <a:ext cx="1864518" cy="2865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Monthly Median AOD</a:t>
              </a:r>
              <a:endParaRPr lang="en-US" sz="1200" dirty="0">
                <a:solidFill>
                  <a:schemeClr val="tx1">
                    <a:lumMod val="75000"/>
                    <a:lumOff val="25000"/>
                  </a:schemeClr>
                </a:solidFill>
                <a:cs typeface="Calibri"/>
              </a:endParaRPr>
            </a:p>
          </p:txBody>
        </p:sp>
        <p:sp>
          <p:nvSpPr>
            <p:cNvPr id="12" name="TextBox 11">
              <a:extLst>
                <a:ext uri="{FF2B5EF4-FFF2-40B4-BE49-F238E27FC236}">
                  <a16:creationId xmlns:a16="http://schemas.microsoft.com/office/drawing/2014/main" id="{755A4F5F-28B4-0EDD-B00A-63996C8386CD}"/>
                </a:ext>
              </a:extLst>
            </p:cNvPr>
            <p:cNvSpPr txBox="1"/>
            <p:nvPr/>
          </p:nvSpPr>
          <p:spPr>
            <a:xfrm>
              <a:off x="1876424"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Jan</a:t>
              </a:r>
              <a:endParaRPr lang="en-US" dirty="0">
                <a:solidFill>
                  <a:schemeClr val="tx1">
                    <a:lumMod val="75000"/>
                    <a:lumOff val="25000"/>
                  </a:schemeClr>
                </a:solidFill>
              </a:endParaRPr>
            </a:p>
          </p:txBody>
        </p:sp>
        <p:sp>
          <p:nvSpPr>
            <p:cNvPr id="13" name="TextBox 12">
              <a:extLst>
                <a:ext uri="{FF2B5EF4-FFF2-40B4-BE49-F238E27FC236}">
                  <a16:creationId xmlns:a16="http://schemas.microsoft.com/office/drawing/2014/main" id="{CB859F32-6162-05CC-2EE3-EAF3BF26D418}"/>
                </a:ext>
              </a:extLst>
            </p:cNvPr>
            <p:cNvSpPr txBox="1"/>
            <p:nvPr/>
          </p:nvSpPr>
          <p:spPr>
            <a:xfrm>
              <a:off x="2447924"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Feb</a:t>
              </a:r>
              <a:endParaRPr lang="en-US" dirty="0">
                <a:solidFill>
                  <a:schemeClr val="tx1">
                    <a:lumMod val="75000"/>
                    <a:lumOff val="25000"/>
                  </a:schemeClr>
                </a:solidFill>
              </a:endParaRPr>
            </a:p>
          </p:txBody>
        </p:sp>
        <p:sp>
          <p:nvSpPr>
            <p:cNvPr id="14" name="TextBox 13">
              <a:extLst>
                <a:ext uri="{FF2B5EF4-FFF2-40B4-BE49-F238E27FC236}">
                  <a16:creationId xmlns:a16="http://schemas.microsoft.com/office/drawing/2014/main" id="{28EA4C8F-D096-ECDB-462D-7743833A0380}"/>
                </a:ext>
              </a:extLst>
            </p:cNvPr>
            <p:cNvSpPr txBox="1"/>
            <p:nvPr/>
          </p:nvSpPr>
          <p:spPr>
            <a:xfrm>
              <a:off x="3000374"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Mar</a:t>
              </a:r>
            </a:p>
          </p:txBody>
        </p:sp>
        <p:sp>
          <p:nvSpPr>
            <p:cNvPr id="15" name="TextBox 14">
              <a:extLst>
                <a:ext uri="{FF2B5EF4-FFF2-40B4-BE49-F238E27FC236}">
                  <a16:creationId xmlns:a16="http://schemas.microsoft.com/office/drawing/2014/main" id="{7975570A-7BFD-7F63-2815-65F47426E269}"/>
                </a:ext>
              </a:extLst>
            </p:cNvPr>
            <p:cNvSpPr txBox="1"/>
            <p:nvPr/>
          </p:nvSpPr>
          <p:spPr>
            <a:xfrm>
              <a:off x="3571874"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Apr</a:t>
              </a:r>
            </a:p>
          </p:txBody>
        </p:sp>
        <p:sp>
          <p:nvSpPr>
            <p:cNvPr id="16" name="TextBox 15">
              <a:extLst>
                <a:ext uri="{FF2B5EF4-FFF2-40B4-BE49-F238E27FC236}">
                  <a16:creationId xmlns:a16="http://schemas.microsoft.com/office/drawing/2014/main" id="{7070837B-60F9-B96F-13AE-F428F538AECE}"/>
                </a:ext>
              </a:extLst>
            </p:cNvPr>
            <p:cNvSpPr txBox="1"/>
            <p:nvPr/>
          </p:nvSpPr>
          <p:spPr>
            <a:xfrm>
              <a:off x="4105274"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May</a:t>
              </a:r>
            </a:p>
          </p:txBody>
        </p:sp>
        <p:sp>
          <p:nvSpPr>
            <p:cNvPr id="17" name="TextBox 16">
              <a:extLst>
                <a:ext uri="{FF2B5EF4-FFF2-40B4-BE49-F238E27FC236}">
                  <a16:creationId xmlns:a16="http://schemas.microsoft.com/office/drawing/2014/main" id="{A9C68050-87F4-897B-B24F-8D74419E2BED}"/>
                </a:ext>
              </a:extLst>
            </p:cNvPr>
            <p:cNvSpPr txBox="1"/>
            <p:nvPr/>
          </p:nvSpPr>
          <p:spPr>
            <a:xfrm>
              <a:off x="4676774"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Jun</a:t>
              </a:r>
            </a:p>
          </p:txBody>
        </p:sp>
        <p:sp>
          <p:nvSpPr>
            <p:cNvPr id="18" name="TextBox 17">
              <a:extLst>
                <a:ext uri="{FF2B5EF4-FFF2-40B4-BE49-F238E27FC236}">
                  <a16:creationId xmlns:a16="http://schemas.microsoft.com/office/drawing/2014/main" id="{1326B4FC-E9CC-BF03-95A9-6DDC95594139}"/>
                </a:ext>
              </a:extLst>
            </p:cNvPr>
            <p:cNvSpPr txBox="1"/>
            <p:nvPr/>
          </p:nvSpPr>
          <p:spPr>
            <a:xfrm>
              <a:off x="529589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Jul</a:t>
              </a:r>
            </a:p>
          </p:txBody>
        </p:sp>
        <p:sp>
          <p:nvSpPr>
            <p:cNvPr id="19" name="TextBox 18">
              <a:extLst>
                <a:ext uri="{FF2B5EF4-FFF2-40B4-BE49-F238E27FC236}">
                  <a16:creationId xmlns:a16="http://schemas.microsoft.com/office/drawing/2014/main" id="{8548167F-427E-AAE1-7F42-270685CF9B18}"/>
                </a:ext>
              </a:extLst>
            </p:cNvPr>
            <p:cNvSpPr txBox="1"/>
            <p:nvPr/>
          </p:nvSpPr>
          <p:spPr>
            <a:xfrm>
              <a:off x="581024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Aug</a:t>
              </a:r>
            </a:p>
          </p:txBody>
        </p:sp>
        <p:sp>
          <p:nvSpPr>
            <p:cNvPr id="20" name="TextBox 19">
              <a:extLst>
                <a:ext uri="{FF2B5EF4-FFF2-40B4-BE49-F238E27FC236}">
                  <a16:creationId xmlns:a16="http://schemas.microsoft.com/office/drawing/2014/main" id="{E2569CE3-6D8D-0BB5-70AB-0EB3CBF9E02A}"/>
                </a:ext>
              </a:extLst>
            </p:cNvPr>
            <p:cNvSpPr txBox="1"/>
            <p:nvPr/>
          </p:nvSpPr>
          <p:spPr>
            <a:xfrm>
              <a:off x="6391274" y="5534024"/>
              <a:ext cx="219456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Sep</a:t>
              </a:r>
            </a:p>
          </p:txBody>
        </p:sp>
        <p:sp>
          <p:nvSpPr>
            <p:cNvPr id="21" name="TextBox 20">
              <a:extLst>
                <a:ext uri="{FF2B5EF4-FFF2-40B4-BE49-F238E27FC236}">
                  <a16:creationId xmlns:a16="http://schemas.microsoft.com/office/drawing/2014/main" id="{48E8C56A-93E9-7FF4-4056-5721A4EBD5F2}"/>
                </a:ext>
              </a:extLst>
            </p:cNvPr>
            <p:cNvSpPr txBox="1"/>
            <p:nvPr/>
          </p:nvSpPr>
          <p:spPr>
            <a:xfrm>
              <a:off x="6953249" y="5534024"/>
              <a:ext cx="173736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Oct</a:t>
              </a:r>
            </a:p>
          </p:txBody>
        </p:sp>
        <p:sp>
          <p:nvSpPr>
            <p:cNvPr id="22" name="TextBox 21">
              <a:extLst>
                <a:ext uri="{FF2B5EF4-FFF2-40B4-BE49-F238E27FC236}">
                  <a16:creationId xmlns:a16="http://schemas.microsoft.com/office/drawing/2014/main" id="{4EEF5255-F97C-64A5-23EA-087E508659EC}"/>
                </a:ext>
              </a:extLst>
            </p:cNvPr>
            <p:cNvSpPr txBox="1"/>
            <p:nvPr/>
          </p:nvSpPr>
          <p:spPr>
            <a:xfrm>
              <a:off x="7524749" y="5534024"/>
              <a:ext cx="128016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Nov</a:t>
              </a:r>
            </a:p>
          </p:txBody>
        </p:sp>
        <p:sp>
          <p:nvSpPr>
            <p:cNvPr id="23" name="TextBox 22">
              <a:extLst>
                <a:ext uri="{FF2B5EF4-FFF2-40B4-BE49-F238E27FC236}">
                  <a16:creationId xmlns:a16="http://schemas.microsoft.com/office/drawing/2014/main" id="{B48674BA-9C67-3610-0960-498542CAA70C}"/>
                </a:ext>
              </a:extLst>
            </p:cNvPr>
            <p:cNvSpPr txBox="1"/>
            <p:nvPr/>
          </p:nvSpPr>
          <p:spPr>
            <a:xfrm>
              <a:off x="8077199" y="5534024"/>
              <a:ext cx="54864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Dec</a:t>
              </a:r>
            </a:p>
          </p:txBody>
        </p:sp>
        <p:sp>
          <p:nvSpPr>
            <p:cNvPr id="24" name="TextBox 23">
              <a:extLst>
                <a:ext uri="{FF2B5EF4-FFF2-40B4-BE49-F238E27FC236}">
                  <a16:creationId xmlns:a16="http://schemas.microsoft.com/office/drawing/2014/main" id="{8858EB0D-D3B8-E223-0E49-D461151F8993}"/>
                </a:ext>
              </a:extLst>
            </p:cNvPr>
            <p:cNvSpPr txBox="1"/>
            <p:nvPr/>
          </p:nvSpPr>
          <p:spPr>
            <a:xfrm>
              <a:off x="1455643" y="5321112"/>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a:t>
              </a:r>
            </a:p>
          </p:txBody>
        </p:sp>
        <p:sp>
          <p:nvSpPr>
            <p:cNvPr id="26" name="TextBox 25">
              <a:extLst>
                <a:ext uri="{FF2B5EF4-FFF2-40B4-BE49-F238E27FC236}">
                  <a16:creationId xmlns:a16="http://schemas.microsoft.com/office/drawing/2014/main" id="{CE022B05-6C27-29BB-6C75-9169D8D524A4}"/>
                </a:ext>
              </a:extLst>
            </p:cNvPr>
            <p:cNvSpPr txBox="1"/>
            <p:nvPr/>
          </p:nvSpPr>
          <p:spPr>
            <a:xfrm>
              <a:off x="1333499" y="48482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0.05</a:t>
              </a:r>
            </a:p>
          </p:txBody>
        </p:sp>
        <p:sp>
          <p:nvSpPr>
            <p:cNvPr id="27" name="TextBox 26">
              <a:extLst>
                <a:ext uri="{FF2B5EF4-FFF2-40B4-BE49-F238E27FC236}">
                  <a16:creationId xmlns:a16="http://schemas.microsoft.com/office/drawing/2014/main" id="{DE661B56-9370-1EAB-B40E-63DF0DE9E33F}"/>
                </a:ext>
              </a:extLst>
            </p:cNvPr>
            <p:cNvSpPr txBox="1"/>
            <p:nvPr/>
          </p:nvSpPr>
          <p:spPr>
            <a:xfrm>
              <a:off x="1381124" y="43529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0.1</a:t>
              </a:r>
            </a:p>
          </p:txBody>
        </p:sp>
        <p:sp>
          <p:nvSpPr>
            <p:cNvPr id="28" name="TextBox 27">
              <a:extLst>
                <a:ext uri="{FF2B5EF4-FFF2-40B4-BE49-F238E27FC236}">
                  <a16:creationId xmlns:a16="http://schemas.microsoft.com/office/drawing/2014/main" id="{3A160BED-6739-2979-68B7-660ED224ECA0}"/>
                </a:ext>
              </a:extLst>
            </p:cNvPr>
            <p:cNvSpPr txBox="1"/>
            <p:nvPr/>
          </p:nvSpPr>
          <p:spPr>
            <a:xfrm>
              <a:off x="1276349" y="3886199"/>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0.15</a:t>
              </a:r>
            </a:p>
          </p:txBody>
        </p:sp>
        <p:sp>
          <p:nvSpPr>
            <p:cNvPr id="29" name="TextBox 28">
              <a:extLst>
                <a:ext uri="{FF2B5EF4-FFF2-40B4-BE49-F238E27FC236}">
                  <a16:creationId xmlns:a16="http://schemas.microsoft.com/office/drawing/2014/main" id="{5F57FE34-6AC1-6894-136A-73D3EE01786E}"/>
                </a:ext>
              </a:extLst>
            </p:cNvPr>
            <p:cNvSpPr txBox="1"/>
            <p:nvPr/>
          </p:nvSpPr>
          <p:spPr>
            <a:xfrm>
              <a:off x="1381124" y="34004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a:t>
              </a:r>
            </a:p>
          </p:txBody>
        </p:sp>
        <p:sp>
          <p:nvSpPr>
            <p:cNvPr id="30" name="TextBox 29">
              <a:extLst>
                <a:ext uri="{FF2B5EF4-FFF2-40B4-BE49-F238E27FC236}">
                  <a16:creationId xmlns:a16="http://schemas.microsoft.com/office/drawing/2014/main" id="{34589393-529A-6282-76B1-2167B2763AFE}"/>
                </a:ext>
              </a:extLst>
            </p:cNvPr>
            <p:cNvSpPr txBox="1"/>
            <p:nvPr/>
          </p:nvSpPr>
          <p:spPr>
            <a:xfrm>
              <a:off x="1266824" y="29051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0.25</a:t>
              </a:r>
            </a:p>
          </p:txBody>
        </p:sp>
        <p:sp>
          <p:nvSpPr>
            <p:cNvPr id="31" name="TextBox 30">
              <a:extLst>
                <a:ext uri="{FF2B5EF4-FFF2-40B4-BE49-F238E27FC236}">
                  <a16:creationId xmlns:a16="http://schemas.microsoft.com/office/drawing/2014/main" id="{BEFA810D-EB95-B2C7-2CDC-84A1A96846F5}"/>
                </a:ext>
              </a:extLst>
            </p:cNvPr>
            <p:cNvSpPr txBox="1"/>
            <p:nvPr/>
          </p:nvSpPr>
          <p:spPr>
            <a:xfrm>
              <a:off x="1333499" y="239077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0.3</a:t>
              </a:r>
            </a:p>
          </p:txBody>
        </p:sp>
        <p:sp>
          <p:nvSpPr>
            <p:cNvPr id="32" name="TextBox 31">
              <a:extLst>
                <a:ext uri="{FF2B5EF4-FFF2-40B4-BE49-F238E27FC236}">
                  <a16:creationId xmlns:a16="http://schemas.microsoft.com/office/drawing/2014/main" id="{B19F2C77-B9BA-C9EB-AD8D-9E08EB19B54B}"/>
                </a:ext>
              </a:extLst>
            </p:cNvPr>
            <p:cNvSpPr txBox="1"/>
            <p:nvPr/>
          </p:nvSpPr>
          <p:spPr>
            <a:xfrm>
              <a:off x="1266824" y="1924049"/>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0.35</a:t>
              </a:r>
            </a:p>
          </p:txBody>
        </p:sp>
        <p:sp>
          <p:nvSpPr>
            <p:cNvPr id="34" name="TextBox 33">
              <a:extLst>
                <a:ext uri="{FF2B5EF4-FFF2-40B4-BE49-F238E27FC236}">
                  <a16:creationId xmlns:a16="http://schemas.microsoft.com/office/drawing/2014/main" id="{7BCC8EDE-28E9-6C8D-37B3-C424FA88DFAA}"/>
                </a:ext>
              </a:extLst>
            </p:cNvPr>
            <p:cNvSpPr txBox="1"/>
            <p:nvPr/>
          </p:nvSpPr>
          <p:spPr>
            <a:xfrm>
              <a:off x="1381124" y="143827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0.4</a:t>
              </a:r>
            </a:p>
          </p:txBody>
        </p:sp>
        <p:grpSp>
          <p:nvGrpSpPr>
            <p:cNvPr id="7" name="Group 6">
              <a:extLst>
                <a:ext uri="{FF2B5EF4-FFF2-40B4-BE49-F238E27FC236}">
                  <a16:creationId xmlns:a16="http://schemas.microsoft.com/office/drawing/2014/main" id="{94091A40-9AA7-B915-C3F1-5D26914067D8}"/>
                </a:ext>
              </a:extLst>
            </p:cNvPr>
            <p:cNvGrpSpPr/>
            <p:nvPr/>
          </p:nvGrpSpPr>
          <p:grpSpPr>
            <a:xfrm>
              <a:off x="2001184" y="5793554"/>
              <a:ext cx="6532278" cy="324314"/>
              <a:chOff x="1744009" y="5850704"/>
              <a:chExt cx="6635608" cy="324314"/>
            </a:xfrm>
          </p:grpSpPr>
          <p:sp>
            <p:nvSpPr>
              <p:cNvPr id="6" name="TextBox 5">
                <a:extLst>
                  <a:ext uri="{FF2B5EF4-FFF2-40B4-BE49-F238E27FC236}">
                    <a16:creationId xmlns:a16="http://schemas.microsoft.com/office/drawing/2014/main" id="{5615CF96-2053-E1EB-C923-F486DB8E05F5}"/>
                  </a:ext>
                </a:extLst>
              </p:cNvPr>
              <p:cNvSpPr txBox="1"/>
              <p:nvPr/>
            </p:nvSpPr>
            <p:spPr>
              <a:xfrm>
                <a:off x="2143124" y="5915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Standard Error</a:t>
                </a:r>
                <a:endParaRPr lang="en-US" sz="1050" dirty="0">
                  <a:solidFill>
                    <a:schemeClr val="tx1">
                      <a:lumMod val="75000"/>
                      <a:lumOff val="25000"/>
                    </a:schemeClr>
                  </a:solidFill>
                  <a:latin typeface="Calibri"/>
                  <a:cs typeface="Calibri"/>
                </a:endParaRPr>
              </a:p>
            </p:txBody>
          </p:sp>
          <p:sp>
            <p:nvSpPr>
              <p:cNvPr id="9" name="TextBox 8">
                <a:extLst>
                  <a:ext uri="{FF2B5EF4-FFF2-40B4-BE49-F238E27FC236}">
                    <a16:creationId xmlns:a16="http://schemas.microsoft.com/office/drawing/2014/main" id="{209CB2A0-A664-1479-3CF6-D76652B8591E}"/>
                  </a:ext>
                </a:extLst>
              </p:cNvPr>
              <p:cNvSpPr txBox="1"/>
              <p:nvPr/>
            </p:nvSpPr>
            <p:spPr>
              <a:xfrm>
                <a:off x="3829049" y="5915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2020</a:t>
                </a:r>
                <a:endParaRPr lang="en-US" dirty="0">
                  <a:solidFill>
                    <a:schemeClr val="tx1">
                      <a:lumMod val="75000"/>
                      <a:lumOff val="25000"/>
                    </a:schemeClr>
                  </a:solidFill>
                </a:endParaRPr>
              </a:p>
            </p:txBody>
          </p:sp>
          <p:sp>
            <p:nvSpPr>
              <p:cNvPr id="10" name="TextBox 9">
                <a:extLst>
                  <a:ext uri="{FF2B5EF4-FFF2-40B4-BE49-F238E27FC236}">
                    <a16:creationId xmlns:a16="http://schemas.microsoft.com/office/drawing/2014/main" id="{05072B26-AA82-358F-F564-2BA63CAC10F7}"/>
                  </a:ext>
                </a:extLst>
              </p:cNvPr>
              <p:cNvSpPr txBox="1"/>
              <p:nvPr/>
            </p:nvSpPr>
            <p:spPr>
              <a:xfrm>
                <a:off x="4819649" y="5915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2021</a:t>
                </a:r>
                <a:endParaRPr lang="en-US" dirty="0">
                  <a:solidFill>
                    <a:schemeClr val="tx1">
                      <a:lumMod val="75000"/>
                      <a:lumOff val="25000"/>
                    </a:schemeClr>
                  </a:solidFill>
                </a:endParaRPr>
              </a:p>
            </p:txBody>
          </p:sp>
          <p:sp>
            <p:nvSpPr>
              <p:cNvPr id="11" name="TextBox 10">
                <a:extLst>
                  <a:ext uri="{FF2B5EF4-FFF2-40B4-BE49-F238E27FC236}">
                    <a16:creationId xmlns:a16="http://schemas.microsoft.com/office/drawing/2014/main" id="{82BF7F5E-AAF9-EF8C-4006-0E443C5D357F}"/>
                  </a:ext>
                </a:extLst>
              </p:cNvPr>
              <p:cNvSpPr txBox="1"/>
              <p:nvPr/>
            </p:nvSpPr>
            <p:spPr>
              <a:xfrm>
                <a:off x="5800724" y="5915024"/>
                <a:ext cx="195061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AOD Average (2012-2022)</a:t>
                </a:r>
                <a:endParaRPr lang="en-US" dirty="0">
                  <a:solidFill>
                    <a:schemeClr val="tx1">
                      <a:lumMod val="75000"/>
                      <a:lumOff val="25000"/>
                    </a:schemeClr>
                  </a:solidFill>
                </a:endParaRPr>
              </a:p>
            </p:txBody>
          </p:sp>
          <p:pic>
            <p:nvPicPr>
              <p:cNvPr id="35" name="Picture 5" descr="A graph with numbers and lines&#10;&#10;Description automatically generated">
                <a:extLst>
                  <a:ext uri="{FF2B5EF4-FFF2-40B4-BE49-F238E27FC236}">
                    <a16:creationId xmlns:a16="http://schemas.microsoft.com/office/drawing/2014/main" id="{8CBAA08C-600B-55F0-BEEC-AD621F17DF50}"/>
                  </a:ext>
                </a:extLst>
              </p:cNvPr>
              <p:cNvPicPr>
                <a:picLocks noChangeAspect="1"/>
              </p:cNvPicPr>
              <p:nvPr/>
            </p:nvPicPr>
            <p:blipFill rotWithShape="1">
              <a:blip r:embed="rId3"/>
              <a:srcRect l="57436" t="91336" r="36928" b="2599"/>
              <a:stretch/>
            </p:blipFill>
            <p:spPr>
              <a:xfrm>
                <a:off x="5433922" y="5850704"/>
                <a:ext cx="443872" cy="319936"/>
              </a:xfrm>
              <a:prstGeom prst="rect">
                <a:avLst/>
              </a:prstGeom>
            </p:spPr>
          </p:pic>
          <p:pic>
            <p:nvPicPr>
              <p:cNvPr id="36" name="Picture 5" descr="A graph with numbers and lines&#10;&#10;Description automatically generated">
                <a:extLst>
                  <a:ext uri="{FF2B5EF4-FFF2-40B4-BE49-F238E27FC236}">
                    <a16:creationId xmlns:a16="http://schemas.microsoft.com/office/drawing/2014/main" id="{114F2E50-5DB9-FC83-09D3-ACB210862B17}"/>
                  </a:ext>
                </a:extLst>
              </p:cNvPr>
              <p:cNvPicPr>
                <a:picLocks noChangeAspect="1"/>
              </p:cNvPicPr>
              <p:nvPr/>
            </p:nvPicPr>
            <p:blipFill rotWithShape="1">
              <a:blip r:embed="rId3"/>
              <a:srcRect l="44861" t="93141" r="49819" b="2628"/>
              <a:stretch/>
            </p:blipFill>
            <p:spPr>
              <a:xfrm>
                <a:off x="4405222" y="5945954"/>
                <a:ext cx="419039" cy="223203"/>
              </a:xfrm>
              <a:prstGeom prst="rect">
                <a:avLst/>
              </a:prstGeom>
            </p:spPr>
          </p:pic>
          <p:pic>
            <p:nvPicPr>
              <p:cNvPr id="37" name="Picture 5" descr="A graph with numbers and lines&#10;&#10;Description automatically generated">
                <a:extLst>
                  <a:ext uri="{FF2B5EF4-FFF2-40B4-BE49-F238E27FC236}">
                    <a16:creationId xmlns:a16="http://schemas.microsoft.com/office/drawing/2014/main" id="{F2B35493-11EC-031E-301B-392097F0CB68}"/>
                  </a:ext>
                </a:extLst>
              </p:cNvPr>
              <p:cNvPicPr>
                <a:picLocks noChangeAspect="1"/>
              </p:cNvPicPr>
              <p:nvPr/>
            </p:nvPicPr>
            <p:blipFill rotWithShape="1">
              <a:blip r:embed="rId3"/>
              <a:srcRect l="33274" t="91862" r="61669" b="2350"/>
              <a:stretch/>
            </p:blipFill>
            <p:spPr>
              <a:xfrm>
                <a:off x="3453330" y="5869754"/>
                <a:ext cx="398342" cy="305264"/>
              </a:xfrm>
              <a:prstGeom prst="rect">
                <a:avLst/>
              </a:prstGeom>
            </p:spPr>
          </p:pic>
          <p:pic>
            <p:nvPicPr>
              <p:cNvPr id="38" name="Picture 5" descr="A graph with numbers and lines&#10;&#10;Description automatically generated">
                <a:extLst>
                  <a:ext uri="{FF2B5EF4-FFF2-40B4-BE49-F238E27FC236}">
                    <a16:creationId xmlns:a16="http://schemas.microsoft.com/office/drawing/2014/main" id="{9EA3A6E0-D532-A960-044C-E630F7BA6423}"/>
                  </a:ext>
                </a:extLst>
              </p:cNvPr>
              <p:cNvPicPr>
                <a:picLocks noChangeAspect="1"/>
              </p:cNvPicPr>
              <p:nvPr/>
            </p:nvPicPr>
            <p:blipFill rotWithShape="1">
              <a:blip r:embed="rId3"/>
              <a:srcRect l="11803" t="92599" r="83071" b="2816"/>
              <a:stretch/>
            </p:blipFill>
            <p:spPr>
              <a:xfrm>
                <a:off x="1744009" y="5926904"/>
                <a:ext cx="403729" cy="241861"/>
              </a:xfrm>
              <a:prstGeom prst="rect">
                <a:avLst/>
              </a:prstGeom>
            </p:spPr>
          </p:pic>
        </p:grpSp>
      </p:grpSp>
    </p:spTree>
    <p:extLst>
      <p:ext uri="{BB962C8B-B14F-4D97-AF65-F5344CB8AC3E}">
        <p14:creationId xmlns:p14="http://schemas.microsoft.com/office/powerpoint/2010/main" val="2825705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80229" y="199522"/>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AOD Time Series</a:t>
            </a:r>
            <a:endParaRPr lang="en-US" sz="4000" dirty="0">
              <a:solidFill>
                <a:srgbClr val="88419D"/>
              </a:solidFill>
              <a:latin typeface="Century Gothic"/>
            </a:endParaRPr>
          </a:p>
        </p:txBody>
      </p:sp>
      <p:pic>
        <p:nvPicPr>
          <p:cNvPr id="4" name="Picture 4" descr="A comparison of a graph&#10;&#10;Description automatically generated">
            <a:extLst>
              <a:ext uri="{FF2B5EF4-FFF2-40B4-BE49-F238E27FC236}">
                <a16:creationId xmlns:a16="http://schemas.microsoft.com/office/drawing/2014/main" id="{B57DFD97-EC26-DD36-6D20-F572BF497853}"/>
              </a:ext>
            </a:extLst>
          </p:cNvPr>
          <p:cNvPicPr>
            <a:picLocks noChangeAspect="1"/>
          </p:cNvPicPr>
          <p:nvPr/>
        </p:nvPicPr>
        <p:blipFill rotWithShape="1">
          <a:blip r:embed="rId3"/>
          <a:srcRect l="6823" t="9634" r="51919" b="17978"/>
          <a:stretch/>
        </p:blipFill>
        <p:spPr>
          <a:xfrm>
            <a:off x="1632472" y="1755774"/>
            <a:ext cx="4337369" cy="3769737"/>
          </a:xfrm>
          <a:prstGeom prst="rect">
            <a:avLst/>
          </a:prstGeom>
        </p:spPr>
      </p:pic>
      <p:sp>
        <p:nvSpPr>
          <p:cNvPr id="5" name="TextBox 4">
            <a:extLst>
              <a:ext uri="{FF2B5EF4-FFF2-40B4-BE49-F238E27FC236}">
                <a16:creationId xmlns:a16="http://schemas.microsoft.com/office/drawing/2014/main" id="{E2BEA80E-0C4E-3D8F-134B-A1ADD29B4F94}"/>
              </a:ext>
            </a:extLst>
          </p:cNvPr>
          <p:cNvSpPr txBox="1"/>
          <p:nvPr/>
        </p:nvSpPr>
        <p:spPr>
          <a:xfrm>
            <a:off x="1549212" y="5825377"/>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Standard Error</a:t>
            </a:r>
            <a:endParaRPr lang="en-US" sz="1050" dirty="0">
              <a:solidFill>
                <a:schemeClr val="tx1">
                  <a:lumMod val="75000"/>
                  <a:lumOff val="25000"/>
                </a:schemeClr>
              </a:solidFill>
              <a:latin typeface="Calibri"/>
              <a:cs typeface="Calibri"/>
            </a:endParaRPr>
          </a:p>
        </p:txBody>
      </p:sp>
      <p:sp>
        <p:nvSpPr>
          <p:cNvPr id="7" name="TextBox 6">
            <a:extLst>
              <a:ext uri="{FF2B5EF4-FFF2-40B4-BE49-F238E27FC236}">
                <a16:creationId xmlns:a16="http://schemas.microsoft.com/office/drawing/2014/main" id="{6E5E619F-61F9-C988-CA7A-F794B293F5D1}"/>
              </a:ext>
            </a:extLst>
          </p:cNvPr>
          <p:cNvSpPr txBox="1"/>
          <p:nvPr/>
        </p:nvSpPr>
        <p:spPr>
          <a:xfrm>
            <a:off x="3739402" y="5847789"/>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2020</a:t>
            </a:r>
            <a:endParaRPr lang="en-US" dirty="0">
              <a:solidFill>
                <a:schemeClr val="tx1">
                  <a:lumMod val="75000"/>
                  <a:lumOff val="25000"/>
                </a:schemeClr>
              </a:solidFill>
            </a:endParaRPr>
          </a:p>
        </p:txBody>
      </p:sp>
      <p:sp>
        <p:nvSpPr>
          <p:cNvPr id="9" name="TextBox 8">
            <a:extLst>
              <a:ext uri="{FF2B5EF4-FFF2-40B4-BE49-F238E27FC236}">
                <a16:creationId xmlns:a16="http://schemas.microsoft.com/office/drawing/2014/main" id="{20A00701-9EEC-FA48-449A-5414263930CF}"/>
              </a:ext>
            </a:extLst>
          </p:cNvPr>
          <p:cNvSpPr txBox="1"/>
          <p:nvPr/>
        </p:nvSpPr>
        <p:spPr>
          <a:xfrm>
            <a:off x="1558737" y="6116730"/>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2021</a:t>
            </a:r>
            <a:endParaRPr lang="en-US" dirty="0">
              <a:solidFill>
                <a:schemeClr val="tx1">
                  <a:lumMod val="75000"/>
                  <a:lumOff val="25000"/>
                </a:schemeClr>
              </a:solidFill>
            </a:endParaRPr>
          </a:p>
        </p:txBody>
      </p:sp>
      <p:sp>
        <p:nvSpPr>
          <p:cNvPr id="11" name="TextBox 10">
            <a:extLst>
              <a:ext uri="{FF2B5EF4-FFF2-40B4-BE49-F238E27FC236}">
                <a16:creationId xmlns:a16="http://schemas.microsoft.com/office/drawing/2014/main" id="{852F9A08-810C-585C-006D-7DFBE2844A72}"/>
              </a:ext>
            </a:extLst>
          </p:cNvPr>
          <p:cNvSpPr txBox="1"/>
          <p:nvPr/>
        </p:nvSpPr>
        <p:spPr>
          <a:xfrm>
            <a:off x="3750048" y="6127936"/>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AOD Average (2012-2022)</a:t>
            </a:r>
            <a:endParaRPr lang="en-US" dirty="0">
              <a:solidFill>
                <a:schemeClr val="tx1">
                  <a:lumMod val="75000"/>
                  <a:lumOff val="25000"/>
                </a:schemeClr>
              </a:solidFill>
            </a:endParaRPr>
          </a:p>
        </p:txBody>
      </p:sp>
      <p:pic>
        <p:nvPicPr>
          <p:cNvPr id="13" name="Picture 5" descr="A graph with numbers and lines&#10;&#10;Description automatically generated">
            <a:extLst>
              <a:ext uri="{FF2B5EF4-FFF2-40B4-BE49-F238E27FC236}">
                <a16:creationId xmlns:a16="http://schemas.microsoft.com/office/drawing/2014/main" id="{BE2810EB-0D05-920C-4F21-E30906FB1881}"/>
              </a:ext>
            </a:extLst>
          </p:cNvPr>
          <p:cNvPicPr>
            <a:picLocks noChangeAspect="1"/>
          </p:cNvPicPr>
          <p:nvPr/>
        </p:nvPicPr>
        <p:blipFill rotWithShape="1">
          <a:blip r:embed="rId4"/>
          <a:srcRect l="57436" t="91336" r="36928" b="2599"/>
          <a:stretch/>
        </p:blipFill>
        <p:spPr>
          <a:xfrm>
            <a:off x="3383245" y="6063616"/>
            <a:ext cx="443872" cy="319936"/>
          </a:xfrm>
          <a:prstGeom prst="rect">
            <a:avLst/>
          </a:prstGeom>
        </p:spPr>
      </p:pic>
      <p:pic>
        <p:nvPicPr>
          <p:cNvPr id="15" name="Picture 5" descr="A graph with numbers and lines&#10;&#10;Description automatically generated">
            <a:extLst>
              <a:ext uri="{FF2B5EF4-FFF2-40B4-BE49-F238E27FC236}">
                <a16:creationId xmlns:a16="http://schemas.microsoft.com/office/drawing/2014/main" id="{910A2197-480A-9B2E-DF92-7F4048DEC0E8}"/>
              </a:ext>
            </a:extLst>
          </p:cNvPr>
          <p:cNvPicPr>
            <a:picLocks noChangeAspect="1"/>
          </p:cNvPicPr>
          <p:nvPr/>
        </p:nvPicPr>
        <p:blipFill rotWithShape="1">
          <a:blip r:embed="rId4"/>
          <a:srcRect l="44861" t="93141" r="49819" b="2628"/>
          <a:stretch/>
        </p:blipFill>
        <p:spPr>
          <a:xfrm>
            <a:off x="1144310" y="6147660"/>
            <a:ext cx="419039" cy="223203"/>
          </a:xfrm>
          <a:prstGeom prst="rect">
            <a:avLst/>
          </a:prstGeom>
        </p:spPr>
      </p:pic>
      <p:pic>
        <p:nvPicPr>
          <p:cNvPr id="17" name="Picture 5" descr="A graph with numbers and lines&#10;&#10;Description automatically generated">
            <a:extLst>
              <a:ext uri="{FF2B5EF4-FFF2-40B4-BE49-F238E27FC236}">
                <a16:creationId xmlns:a16="http://schemas.microsoft.com/office/drawing/2014/main" id="{883DD083-155F-74F6-4CC5-EE8598AEA7AB}"/>
              </a:ext>
            </a:extLst>
          </p:cNvPr>
          <p:cNvPicPr>
            <a:picLocks noChangeAspect="1"/>
          </p:cNvPicPr>
          <p:nvPr/>
        </p:nvPicPr>
        <p:blipFill rotWithShape="1">
          <a:blip r:embed="rId4"/>
          <a:srcRect l="33274" t="91862" r="61669" b="2350"/>
          <a:stretch/>
        </p:blipFill>
        <p:spPr>
          <a:xfrm>
            <a:off x="3363683" y="5802519"/>
            <a:ext cx="398342" cy="305264"/>
          </a:xfrm>
          <a:prstGeom prst="rect">
            <a:avLst/>
          </a:prstGeom>
        </p:spPr>
      </p:pic>
      <p:pic>
        <p:nvPicPr>
          <p:cNvPr id="19" name="Picture 5" descr="A graph with numbers and lines&#10;&#10;Description automatically generated">
            <a:extLst>
              <a:ext uri="{FF2B5EF4-FFF2-40B4-BE49-F238E27FC236}">
                <a16:creationId xmlns:a16="http://schemas.microsoft.com/office/drawing/2014/main" id="{0B03C875-C8F4-99DA-1D1C-CD891C8D4827}"/>
              </a:ext>
            </a:extLst>
          </p:cNvPr>
          <p:cNvPicPr>
            <a:picLocks noChangeAspect="1"/>
          </p:cNvPicPr>
          <p:nvPr/>
        </p:nvPicPr>
        <p:blipFill rotWithShape="1">
          <a:blip r:embed="rId4"/>
          <a:srcRect l="11803" t="92599" r="83071" b="2816"/>
          <a:stretch/>
        </p:blipFill>
        <p:spPr>
          <a:xfrm>
            <a:off x="1150097" y="5837257"/>
            <a:ext cx="403729" cy="241861"/>
          </a:xfrm>
          <a:prstGeom prst="rect">
            <a:avLst/>
          </a:prstGeom>
        </p:spPr>
      </p:pic>
      <p:grpSp>
        <p:nvGrpSpPr>
          <p:cNvPr id="124" name="Group 123">
            <a:extLst>
              <a:ext uri="{FF2B5EF4-FFF2-40B4-BE49-F238E27FC236}">
                <a16:creationId xmlns:a16="http://schemas.microsoft.com/office/drawing/2014/main" id="{0B4C2AF4-526A-3F20-6278-A140963C12D5}"/>
              </a:ext>
            </a:extLst>
          </p:cNvPr>
          <p:cNvGrpSpPr/>
          <p:nvPr/>
        </p:nvGrpSpPr>
        <p:grpSpPr>
          <a:xfrm>
            <a:off x="7006291" y="5898890"/>
            <a:ext cx="6204741" cy="657774"/>
            <a:chOff x="6569262" y="5798037"/>
            <a:chExt cx="6204741" cy="657774"/>
          </a:xfrm>
        </p:grpSpPr>
        <p:sp>
          <p:nvSpPr>
            <p:cNvPr id="21" name="TextBox 20">
              <a:extLst>
                <a:ext uri="{FF2B5EF4-FFF2-40B4-BE49-F238E27FC236}">
                  <a16:creationId xmlns:a16="http://schemas.microsoft.com/office/drawing/2014/main" id="{F6734CB2-814A-8083-42DD-CD46E4245F40}"/>
                </a:ext>
              </a:extLst>
            </p:cNvPr>
            <p:cNvSpPr txBox="1"/>
            <p:nvPr/>
          </p:nvSpPr>
          <p:spPr>
            <a:xfrm>
              <a:off x="6968377" y="5832101"/>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Standard Error</a:t>
              </a:r>
              <a:endParaRPr lang="en-US" sz="1050" dirty="0">
                <a:latin typeface="Calibri"/>
                <a:cs typeface="Calibri"/>
              </a:endParaRPr>
            </a:p>
          </p:txBody>
        </p:sp>
        <p:sp>
          <p:nvSpPr>
            <p:cNvPr id="23" name="TextBox 22">
              <a:extLst>
                <a:ext uri="{FF2B5EF4-FFF2-40B4-BE49-F238E27FC236}">
                  <a16:creationId xmlns:a16="http://schemas.microsoft.com/office/drawing/2014/main" id="{86B2EAAA-767D-9C99-BEE6-C36C930B8A04}"/>
                </a:ext>
              </a:extLst>
            </p:cNvPr>
            <p:cNvSpPr txBox="1"/>
            <p:nvPr/>
          </p:nvSpPr>
          <p:spPr>
            <a:xfrm>
              <a:off x="9203390" y="5843307"/>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2020</a:t>
              </a:r>
              <a:endParaRPr lang="en-US" dirty="0"/>
            </a:p>
          </p:txBody>
        </p:sp>
        <p:sp>
          <p:nvSpPr>
            <p:cNvPr id="25" name="TextBox 24">
              <a:extLst>
                <a:ext uri="{FF2B5EF4-FFF2-40B4-BE49-F238E27FC236}">
                  <a16:creationId xmlns:a16="http://schemas.microsoft.com/office/drawing/2014/main" id="{BA417685-46E2-53F6-1482-AB66564F0796}"/>
                </a:ext>
              </a:extLst>
            </p:cNvPr>
            <p:cNvSpPr txBox="1"/>
            <p:nvPr/>
          </p:nvSpPr>
          <p:spPr>
            <a:xfrm>
              <a:off x="7000313" y="6145866"/>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2021</a:t>
              </a:r>
              <a:endParaRPr lang="en-US" dirty="0"/>
            </a:p>
          </p:txBody>
        </p:sp>
        <p:sp>
          <p:nvSpPr>
            <p:cNvPr id="27" name="TextBox 26">
              <a:extLst>
                <a:ext uri="{FF2B5EF4-FFF2-40B4-BE49-F238E27FC236}">
                  <a16:creationId xmlns:a16="http://schemas.microsoft.com/office/drawing/2014/main" id="{035849EE-16E5-61C2-6475-20BE7957A38C}"/>
                </a:ext>
              </a:extLst>
            </p:cNvPr>
            <p:cNvSpPr txBox="1"/>
            <p:nvPr/>
          </p:nvSpPr>
          <p:spPr>
            <a:xfrm>
              <a:off x="9214035" y="6201895"/>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AOD Average (2012-2022)</a:t>
              </a:r>
              <a:endParaRPr lang="en-US" dirty="0"/>
            </a:p>
          </p:txBody>
        </p:sp>
        <p:pic>
          <p:nvPicPr>
            <p:cNvPr id="29" name="Picture 5" descr="A graph with numbers and lines&#10;&#10;Description automatically generated">
              <a:extLst>
                <a:ext uri="{FF2B5EF4-FFF2-40B4-BE49-F238E27FC236}">
                  <a16:creationId xmlns:a16="http://schemas.microsoft.com/office/drawing/2014/main" id="{84B51940-23AB-5EB1-0682-4A1A328A32C0}"/>
                </a:ext>
              </a:extLst>
            </p:cNvPr>
            <p:cNvPicPr>
              <a:picLocks noChangeAspect="1"/>
            </p:cNvPicPr>
            <p:nvPr/>
          </p:nvPicPr>
          <p:blipFill rotWithShape="1">
            <a:blip r:embed="rId4"/>
            <a:srcRect l="57436" t="91336" r="36928" b="2599"/>
            <a:stretch/>
          </p:blipFill>
          <p:spPr>
            <a:xfrm>
              <a:off x="8847234" y="6126369"/>
              <a:ext cx="443872" cy="319936"/>
            </a:xfrm>
            <a:prstGeom prst="rect">
              <a:avLst/>
            </a:prstGeom>
          </p:spPr>
        </p:pic>
        <p:pic>
          <p:nvPicPr>
            <p:cNvPr id="31" name="Picture 5" descr="A graph with numbers and lines&#10;&#10;Description automatically generated">
              <a:extLst>
                <a:ext uri="{FF2B5EF4-FFF2-40B4-BE49-F238E27FC236}">
                  <a16:creationId xmlns:a16="http://schemas.microsoft.com/office/drawing/2014/main" id="{3138A37A-CAB2-98EA-07A9-5C0EADDECE24}"/>
                </a:ext>
              </a:extLst>
            </p:cNvPr>
            <p:cNvPicPr>
              <a:picLocks noChangeAspect="1"/>
            </p:cNvPicPr>
            <p:nvPr/>
          </p:nvPicPr>
          <p:blipFill rotWithShape="1">
            <a:blip r:embed="rId4"/>
            <a:srcRect l="44861" t="93141" r="49819" b="2628"/>
            <a:stretch/>
          </p:blipFill>
          <p:spPr>
            <a:xfrm>
              <a:off x="6585887" y="6176796"/>
              <a:ext cx="419039" cy="223203"/>
            </a:xfrm>
            <a:prstGeom prst="rect">
              <a:avLst/>
            </a:prstGeom>
          </p:spPr>
        </p:pic>
        <p:pic>
          <p:nvPicPr>
            <p:cNvPr id="33" name="Picture 5" descr="A graph with numbers and lines&#10;&#10;Description automatically generated">
              <a:extLst>
                <a:ext uri="{FF2B5EF4-FFF2-40B4-BE49-F238E27FC236}">
                  <a16:creationId xmlns:a16="http://schemas.microsoft.com/office/drawing/2014/main" id="{D0B4BA57-C21E-6B17-CFDE-090AF5171C7A}"/>
                </a:ext>
              </a:extLst>
            </p:cNvPr>
            <p:cNvPicPr>
              <a:picLocks noChangeAspect="1"/>
            </p:cNvPicPr>
            <p:nvPr/>
          </p:nvPicPr>
          <p:blipFill rotWithShape="1">
            <a:blip r:embed="rId4"/>
            <a:srcRect l="33274" t="91862" r="61669" b="2350"/>
            <a:stretch/>
          </p:blipFill>
          <p:spPr>
            <a:xfrm>
              <a:off x="8827671" y="5798037"/>
              <a:ext cx="398342" cy="305264"/>
            </a:xfrm>
            <a:prstGeom prst="rect">
              <a:avLst/>
            </a:prstGeom>
          </p:spPr>
        </p:pic>
        <p:pic>
          <p:nvPicPr>
            <p:cNvPr id="35" name="Picture 5" descr="A graph with numbers and lines&#10;&#10;Description automatically generated">
              <a:extLst>
                <a:ext uri="{FF2B5EF4-FFF2-40B4-BE49-F238E27FC236}">
                  <a16:creationId xmlns:a16="http://schemas.microsoft.com/office/drawing/2014/main" id="{4B2C2360-8C0B-E947-93C1-0C3BE044DB5F}"/>
                </a:ext>
              </a:extLst>
            </p:cNvPr>
            <p:cNvPicPr>
              <a:picLocks noChangeAspect="1"/>
            </p:cNvPicPr>
            <p:nvPr/>
          </p:nvPicPr>
          <p:blipFill rotWithShape="1">
            <a:blip r:embed="rId4"/>
            <a:srcRect l="11803" t="92599" r="83071" b="2816"/>
            <a:stretch/>
          </p:blipFill>
          <p:spPr>
            <a:xfrm>
              <a:off x="6569262" y="5843981"/>
              <a:ext cx="403729" cy="241861"/>
            </a:xfrm>
            <a:prstGeom prst="rect">
              <a:avLst/>
            </a:prstGeom>
          </p:spPr>
        </p:pic>
      </p:grpSp>
      <p:grpSp>
        <p:nvGrpSpPr>
          <p:cNvPr id="105" name="Group 104">
            <a:extLst>
              <a:ext uri="{FF2B5EF4-FFF2-40B4-BE49-F238E27FC236}">
                <a16:creationId xmlns:a16="http://schemas.microsoft.com/office/drawing/2014/main" id="{7D002468-915F-0428-AFE5-396B16F219BE}"/>
              </a:ext>
            </a:extLst>
          </p:cNvPr>
          <p:cNvGrpSpPr/>
          <p:nvPr/>
        </p:nvGrpSpPr>
        <p:grpSpPr>
          <a:xfrm>
            <a:off x="1629895" y="5522818"/>
            <a:ext cx="7452331" cy="265122"/>
            <a:chOff x="1629895" y="5522818"/>
            <a:chExt cx="7452331" cy="265122"/>
          </a:xfrm>
        </p:grpSpPr>
        <p:sp>
          <p:nvSpPr>
            <p:cNvPr id="37" name="TextBox 36">
              <a:extLst>
                <a:ext uri="{FF2B5EF4-FFF2-40B4-BE49-F238E27FC236}">
                  <a16:creationId xmlns:a16="http://schemas.microsoft.com/office/drawing/2014/main" id="{7CE6B577-6F8A-2F90-5878-CEBAACA3AFCC}"/>
                </a:ext>
              </a:extLst>
            </p:cNvPr>
            <p:cNvSpPr txBox="1"/>
            <p:nvPr/>
          </p:nvSpPr>
          <p:spPr>
            <a:xfrm>
              <a:off x="1629895"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Jan</a:t>
              </a:r>
              <a:endParaRPr lang="en-US" dirty="0">
                <a:solidFill>
                  <a:schemeClr val="tx1">
                    <a:lumMod val="75000"/>
                    <a:lumOff val="25000"/>
                  </a:schemeClr>
                </a:solidFill>
              </a:endParaRPr>
            </a:p>
          </p:txBody>
        </p:sp>
        <p:sp>
          <p:nvSpPr>
            <p:cNvPr id="39" name="TextBox 38">
              <a:extLst>
                <a:ext uri="{FF2B5EF4-FFF2-40B4-BE49-F238E27FC236}">
                  <a16:creationId xmlns:a16="http://schemas.microsoft.com/office/drawing/2014/main" id="{8EEEC7FA-304C-BEA7-A1D2-ED2CF1672C90}"/>
                </a:ext>
              </a:extLst>
            </p:cNvPr>
            <p:cNvSpPr txBox="1"/>
            <p:nvPr/>
          </p:nvSpPr>
          <p:spPr>
            <a:xfrm>
              <a:off x="1988483"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Feb</a:t>
              </a:r>
              <a:endParaRPr lang="en-US" dirty="0">
                <a:solidFill>
                  <a:schemeClr val="tx1">
                    <a:lumMod val="75000"/>
                    <a:lumOff val="25000"/>
                  </a:schemeClr>
                </a:solidFill>
              </a:endParaRPr>
            </a:p>
          </p:txBody>
        </p:sp>
        <p:sp>
          <p:nvSpPr>
            <p:cNvPr id="41" name="TextBox 40">
              <a:extLst>
                <a:ext uri="{FF2B5EF4-FFF2-40B4-BE49-F238E27FC236}">
                  <a16:creationId xmlns:a16="http://schemas.microsoft.com/office/drawing/2014/main" id="{0245F5D5-FC44-1EE5-684D-7FD47896FCC9}"/>
                </a:ext>
              </a:extLst>
            </p:cNvPr>
            <p:cNvSpPr txBox="1"/>
            <p:nvPr/>
          </p:nvSpPr>
          <p:spPr>
            <a:xfrm>
              <a:off x="2328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Mar</a:t>
              </a:r>
            </a:p>
          </p:txBody>
        </p:sp>
        <p:sp>
          <p:nvSpPr>
            <p:cNvPr id="43" name="TextBox 42">
              <a:extLst>
                <a:ext uri="{FF2B5EF4-FFF2-40B4-BE49-F238E27FC236}">
                  <a16:creationId xmlns:a16="http://schemas.microsoft.com/office/drawing/2014/main" id="{8ABEFE44-D075-BFCE-0C0A-D34076DBF50E}"/>
                </a:ext>
              </a:extLst>
            </p:cNvPr>
            <p:cNvSpPr txBox="1"/>
            <p:nvPr/>
          </p:nvSpPr>
          <p:spPr>
            <a:xfrm>
              <a:off x="2709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Apr</a:t>
              </a:r>
            </a:p>
          </p:txBody>
        </p:sp>
        <p:sp>
          <p:nvSpPr>
            <p:cNvPr id="45" name="TextBox 44">
              <a:extLst>
                <a:ext uri="{FF2B5EF4-FFF2-40B4-BE49-F238E27FC236}">
                  <a16:creationId xmlns:a16="http://schemas.microsoft.com/office/drawing/2014/main" id="{5E422C51-C770-BA35-9BA2-9AA8AEEFE412}"/>
                </a:ext>
              </a:extLst>
            </p:cNvPr>
            <p:cNvSpPr txBox="1"/>
            <p:nvPr/>
          </p:nvSpPr>
          <p:spPr>
            <a:xfrm>
              <a:off x="30519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May</a:t>
              </a:r>
            </a:p>
          </p:txBody>
        </p:sp>
        <p:sp>
          <p:nvSpPr>
            <p:cNvPr id="47" name="TextBox 46">
              <a:extLst>
                <a:ext uri="{FF2B5EF4-FFF2-40B4-BE49-F238E27FC236}">
                  <a16:creationId xmlns:a16="http://schemas.microsoft.com/office/drawing/2014/main" id="{87987F22-44A1-A24F-90AD-58F9C612F928}"/>
                </a:ext>
              </a:extLst>
            </p:cNvPr>
            <p:cNvSpPr txBox="1"/>
            <p:nvPr/>
          </p:nvSpPr>
          <p:spPr>
            <a:xfrm>
              <a:off x="341050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Jun</a:t>
              </a:r>
            </a:p>
          </p:txBody>
        </p:sp>
        <p:sp>
          <p:nvSpPr>
            <p:cNvPr id="49" name="TextBox 48">
              <a:extLst>
                <a:ext uri="{FF2B5EF4-FFF2-40B4-BE49-F238E27FC236}">
                  <a16:creationId xmlns:a16="http://schemas.microsoft.com/office/drawing/2014/main" id="{58FAD742-F619-CF2B-67A0-4B32162F4893}"/>
                </a:ext>
              </a:extLst>
            </p:cNvPr>
            <p:cNvSpPr txBox="1"/>
            <p:nvPr/>
          </p:nvSpPr>
          <p:spPr>
            <a:xfrm>
              <a:off x="377189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Jul</a:t>
              </a:r>
            </a:p>
          </p:txBody>
        </p:sp>
        <p:sp>
          <p:nvSpPr>
            <p:cNvPr id="51" name="TextBox 50">
              <a:extLst>
                <a:ext uri="{FF2B5EF4-FFF2-40B4-BE49-F238E27FC236}">
                  <a16:creationId xmlns:a16="http://schemas.microsoft.com/office/drawing/2014/main" id="{A94C9891-580D-3CAE-395B-FF653DCCB07C}"/>
                </a:ext>
              </a:extLst>
            </p:cNvPr>
            <p:cNvSpPr txBox="1"/>
            <p:nvPr/>
          </p:nvSpPr>
          <p:spPr>
            <a:xfrm>
              <a:off x="409574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Aug</a:t>
              </a:r>
            </a:p>
          </p:txBody>
        </p:sp>
        <p:sp>
          <p:nvSpPr>
            <p:cNvPr id="69" name="TextBox 68">
              <a:extLst>
                <a:ext uri="{FF2B5EF4-FFF2-40B4-BE49-F238E27FC236}">
                  <a16:creationId xmlns:a16="http://schemas.microsoft.com/office/drawing/2014/main" id="{8D2518CC-6F4C-ADE2-292B-3F5375616E14}"/>
                </a:ext>
              </a:extLst>
            </p:cNvPr>
            <p:cNvSpPr txBox="1"/>
            <p:nvPr/>
          </p:nvSpPr>
          <p:spPr>
            <a:xfrm>
              <a:off x="4463862"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Sep</a:t>
              </a:r>
            </a:p>
          </p:txBody>
        </p:sp>
        <p:sp>
          <p:nvSpPr>
            <p:cNvPr id="71" name="TextBox 70">
              <a:extLst>
                <a:ext uri="{FF2B5EF4-FFF2-40B4-BE49-F238E27FC236}">
                  <a16:creationId xmlns:a16="http://schemas.microsoft.com/office/drawing/2014/main" id="{C5779C68-9E5C-3A89-EACE-C529356D7E88}"/>
                </a:ext>
              </a:extLst>
            </p:cNvPr>
            <p:cNvSpPr txBox="1"/>
            <p:nvPr/>
          </p:nvSpPr>
          <p:spPr>
            <a:xfrm>
              <a:off x="4790513"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Oct</a:t>
              </a:r>
            </a:p>
          </p:txBody>
        </p:sp>
        <p:sp>
          <p:nvSpPr>
            <p:cNvPr id="73" name="TextBox 72">
              <a:extLst>
                <a:ext uri="{FF2B5EF4-FFF2-40B4-BE49-F238E27FC236}">
                  <a16:creationId xmlns:a16="http://schemas.microsoft.com/office/drawing/2014/main" id="{FE6AA2BD-8512-8DA2-DD37-5D857EA175A5}"/>
                </a:ext>
              </a:extLst>
            </p:cNvPr>
            <p:cNvSpPr txBox="1"/>
            <p:nvPr/>
          </p:nvSpPr>
          <p:spPr>
            <a:xfrm>
              <a:off x="5160308"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Nov</a:t>
              </a:r>
            </a:p>
          </p:txBody>
        </p:sp>
        <p:sp>
          <p:nvSpPr>
            <p:cNvPr id="75" name="TextBox 74">
              <a:extLst>
                <a:ext uri="{FF2B5EF4-FFF2-40B4-BE49-F238E27FC236}">
                  <a16:creationId xmlns:a16="http://schemas.microsoft.com/office/drawing/2014/main" id="{2EE1AD69-D3AE-616B-C37D-247DBF2DC33B}"/>
                </a:ext>
              </a:extLst>
            </p:cNvPr>
            <p:cNvSpPr txBox="1"/>
            <p:nvPr/>
          </p:nvSpPr>
          <p:spPr>
            <a:xfrm>
              <a:off x="5522258"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Dec</a:t>
              </a:r>
            </a:p>
          </p:txBody>
        </p:sp>
      </p:grpSp>
      <p:grpSp>
        <p:nvGrpSpPr>
          <p:cNvPr id="94" name="Group 93">
            <a:extLst>
              <a:ext uri="{FF2B5EF4-FFF2-40B4-BE49-F238E27FC236}">
                <a16:creationId xmlns:a16="http://schemas.microsoft.com/office/drawing/2014/main" id="{06AC481E-5FAC-2F8D-EC4A-59A37785DAD1}"/>
              </a:ext>
            </a:extLst>
          </p:cNvPr>
          <p:cNvGrpSpPr/>
          <p:nvPr/>
        </p:nvGrpSpPr>
        <p:grpSpPr>
          <a:xfrm>
            <a:off x="1221440" y="1673598"/>
            <a:ext cx="3693318" cy="3901430"/>
            <a:chOff x="1221440" y="1673598"/>
            <a:chExt cx="3693318" cy="3901430"/>
          </a:xfrm>
        </p:grpSpPr>
        <p:sp>
          <p:nvSpPr>
            <p:cNvPr id="77" name="TextBox 76">
              <a:extLst>
                <a:ext uri="{FF2B5EF4-FFF2-40B4-BE49-F238E27FC236}">
                  <a16:creationId xmlns:a16="http://schemas.microsoft.com/office/drawing/2014/main" id="{A42FF06D-C990-9C4B-0395-7290A5B604A3}"/>
                </a:ext>
              </a:extLst>
            </p:cNvPr>
            <p:cNvSpPr txBox="1"/>
            <p:nvPr/>
          </p:nvSpPr>
          <p:spPr>
            <a:xfrm>
              <a:off x="1354790" y="5321112"/>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a:t>
              </a:r>
            </a:p>
          </p:txBody>
        </p:sp>
        <p:sp>
          <p:nvSpPr>
            <p:cNvPr id="79" name="TextBox 78">
              <a:extLst>
                <a:ext uri="{FF2B5EF4-FFF2-40B4-BE49-F238E27FC236}">
                  <a16:creationId xmlns:a16="http://schemas.microsoft.com/office/drawing/2014/main" id="{478EA12E-F4EB-8C77-D3AB-16D2E07BF6C3}"/>
                </a:ext>
              </a:extLst>
            </p:cNvPr>
            <p:cNvSpPr txBox="1"/>
            <p:nvPr/>
          </p:nvSpPr>
          <p:spPr>
            <a:xfrm>
              <a:off x="1221440" y="4859430"/>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0.05</a:t>
              </a:r>
            </a:p>
          </p:txBody>
        </p:sp>
        <p:sp>
          <p:nvSpPr>
            <p:cNvPr id="81" name="TextBox 80">
              <a:extLst>
                <a:ext uri="{FF2B5EF4-FFF2-40B4-BE49-F238E27FC236}">
                  <a16:creationId xmlns:a16="http://schemas.microsoft.com/office/drawing/2014/main" id="{C1679E06-C6DB-A801-EFBC-3CA8EE833544}"/>
                </a:ext>
              </a:extLst>
            </p:cNvPr>
            <p:cNvSpPr txBox="1"/>
            <p:nvPr/>
          </p:nvSpPr>
          <p:spPr>
            <a:xfrm>
              <a:off x="1336300" y="4408953"/>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a:t>
              </a:r>
            </a:p>
          </p:txBody>
        </p:sp>
        <p:sp>
          <p:nvSpPr>
            <p:cNvPr id="83" name="TextBox 82">
              <a:extLst>
                <a:ext uri="{FF2B5EF4-FFF2-40B4-BE49-F238E27FC236}">
                  <a16:creationId xmlns:a16="http://schemas.microsoft.com/office/drawing/2014/main" id="{399EEAC0-850D-19A6-4D99-6B9214EBFFC9}"/>
                </a:ext>
              </a:extLst>
            </p:cNvPr>
            <p:cNvSpPr txBox="1"/>
            <p:nvPr/>
          </p:nvSpPr>
          <p:spPr>
            <a:xfrm>
              <a:off x="1231525" y="394222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0.15</a:t>
              </a:r>
            </a:p>
          </p:txBody>
        </p:sp>
        <p:sp>
          <p:nvSpPr>
            <p:cNvPr id="85" name="TextBox 84">
              <a:extLst>
                <a:ext uri="{FF2B5EF4-FFF2-40B4-BE49-F238E27FC236}">
                  <a16:creationId xmlns:a16="http://schemas.microsoft.com/office/drawing/2014/main" id="{F1E3463C-E2A5-B8C4-16EF-32D78966ABB6}"/>
                </a:ext>
              </a:extLst>
            </p:cNvPr>
            <p:cNvSpPr txBox="1"/>
            <p:nvPr/>
          </p:nvSpPr>
          <p:spPr>
            <a:xfrm>
              <a:off x="1269065" y="3501277"/>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a:t>
              </a:r>
            </a:p>
          </p:txBody>
        </p:sp>
        <p:sp>
          <p:nvSpPr>
            <p:cNvPr id="87" name="TextBox 86">
              <a:extLst>
                <a:ext uri="{FF2B5EF4-FFF2-40B4-BE49-F238E27FC236}">
                  <a16:creationId xmlns:a16="http://schemas.microsoft.com/office/drawing/2014/main" id="{CB3C068C-DE8F-D45F-D387-A0F193233915}"/>
                </a:ext>
              </a:extLst>
            </p:cNvPr>
            <p:cNvSpPr txBox="1"/>
            <p:nvPr/>
          </p:nvSpPr>
          <p:spPr>
            <a:xfrm>
              <a:off x="1233206" y="3050800"/>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0.25</a:t>
              </a:r>
            </a:p>
          </p:txBody>
        </p:sp>
        <p:sp>
          <p:nvSpPr>
            <p:cNvPr id="89" name="TextBox 88">
              <a:extLst>
                <a:ext uri="{FF2B5EF4-FFF2-40B4-BE49-F238E27FC236}">
                  <a16:creationId xmlns:a16="http://schemas.microsoft.com/office/drawing/2014/main" id="{52580E47-FDF9-37EA-1832-6024FA784A07}"/>
                </a:ext>
              </a:extLst>
            </p:cNvPr>
            <p:cNvSpPr txBox="1"/>
            <p:nvPr/>
          </p:nvSpPr>
          <p:spPr>
            <a:xfrm>
              <a:off x="1266264" y="257006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0.3</a:t>
              </a:r>
            </a:p>
          </p:txBody>
        </p:sp>
        <p:sp>
          <p:nvSpPr>
            <p:cNvPr id="91" name="TextBox 90">
              <a:extLst>
                <a:ext uri="{FF2B5EF4-FFF2-40B4-BE49-F238E27FC236}">
                  <a16:creationId xmlns:a16="http://schemas.microsoft.com/office/drawing/2014/main" id="{EB568F97-CC7B-CF08-4E1B-DF38819AED78}"/>
                </a:ext>
              </a:extLst>
            </p:cNvPr>
            <p:cNvSpPr txBox="1"/>
            <p:nvPr/>
          </p:nvSpPr>
          <p:spPr>
            <a:xfrm>
              <a:off x="1222000" y="2148167"/>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0.35</a:t>
              </a:r>
            </a:p>
          </p:txBody>
        </p:sp>
        <p:sp>
          <p:nvSpPr>
            <p:cNvPr id="93" name="TextBox 92">
              <a:extLst>
                <a:ext uri="{FF2B5EF4-FFF2-40B4-BE49-F238E27FC236}">
                  <a16:creationId xmlns:a16="http://schemas.microsoft.com/office/drawing/2014/main" id="{0AB3F07C-F91B-255F-95C5-8E2C61457E2B}"/>
                </a:ext>
              </a:extLst>
            </p:cNvPr>
            <p:cNvSpPr txBox="1"/>
            <p:nvPr/>
          </p:nvSpPr>
          <p:spPr>
            <a:xfrm>
              <a:off x="1235448" y="167359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0.4</a:t>
              </a:r>
            </a:p>
          </p:txBody>
        </p:sp>
      </p:grpSp>
      <p:grpSp>
        <p:nvGrpSpPr>
          <p:cNvPr id="95" name="Group 94">
            <a:extLst>
              <a:ext uri="{FF2B5EF4-FFF2-40B4-BE49-F238E27FC236}">
                <a16:creationId xmlns:a16="http://schemas.microsoft.com/office/drawing/2014/main" id="{EAE4BE6A-1DFF-8EE1-D9A5-7EE390A58630}"/>
              </a:ext>
            </a:extLst>
          </p:cNvPr>
          <p:cNvGrpSpPr/>
          <p:nvPr/>
        </p:nvGrpSpPr>
        <p:grpSpPr>
          <a:xfrm>
            <a:off x="6577851" y="1673598"/>
            <a:ext cx="3693318" cy="3901430"/>
            <a:chOff x="1221440" y="1673598"/>
            <a:chExt cx="3693318" cy="3901430"/>
          </a:xfrm>
        </p:grpSpPr>
        <p:sp>
          <p:nvSpPr>
            <p:cNvPr id="96" name="TextBox 95">
              <a:extLst>
                <a:ext uri="{FF2B5EF4-FFF2-40B4-BE49-F238E27FC236}">
                  <a16:creationId xmlns:a16="http://schemas.microsoft.com/office/drawing/2014/main" id="{FF51B09C-CD70-51AA-ACF5-9B79FFD9F173}"/>
                </a:ext>
              </a:extLst>
            </p:cNvPr>
            <p:cNvSpPr txBox="1"/>
            <p:nvPr/>
          </p:nvSpPr>
          <p:spPr>
            <a:xfrm>
              <a:off x="1354790" y="5321112"/>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a:t>
              </a:r>
            </a:p>
          </p:txBody>
        </p:sp>
        <p:sp>
          <p:nvSpPr>
            <p:cNvPr id="97" name="TextBox 96">
              <a:extLst>
                <a:ext uri="{FF2B5EF4-FFF2-40B4-BE49-F238E27FC236}">
                  <a16:creationId xmlns:a16="http://schemas.microsoft.com/office/drawing/2014/main" id="{57AC47CB-21EE-C42F-7D2A-08F287C501CA}"/>
                </a:ext>
              </a:extLst>
            </p:cNvPr>
            <p:cNvSpPr txBox="1"/>
            <p:nvPr/>
          </p:nvSpPr>
          <p:spPr>
            <a:xfrm>
              <a:off x="1221440" y="4859430"/>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0.05</a:t>
              </a:r>
            </a:p>
          </p:txBody>
        </p:sp>
        <p:sp>
          <p:nvSpPr>
            <p:cNvPr id="98" name="TextBox 97">
              <a:extLst>
                <a:ext uri="{FF2B5EF4-FFF2-40B4-BE49-F238E27FC236}">
                  <a16:creationId xmlns:a16="http://schemas.microsoft.com/office/drawing/2014/main" id="{3BEADB13-8248-6744-3CB6-27A50CB45A5E}"/>
                </a:ext>
              </a:extLst>
            </p:cNvPr>
            <p:cNvSpPr txBox="1"/>
            <p:nvPr/>
          </p:nvSpPr>
          <p:spPr>
            <a:xfrm>
              <a:off x="1336300" y="4408953"/>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a:t>
              </a:r>
            </a:p>
          </p:txBody>
        </p:sp>
        <p:sp>
          <p:nvSpPr>
            <p:cNvPr id="99" name="TextBox 98">
              <a:extLst>
                <a:ext uri="{FF2B5EF4-FFF2-40B4-BE49-F238E27FC236}">
                  <a16:creationId xmlns:a16="http://schemas.microsoft.com/office/drawing/2014/main" id="{C21BC5AD-93B3-116C-5165-3C20A99186C9}"/>
                </a:ext>
              </a:extLst>
            </p:cNvPr>
            <p:cNvSpPr txBox="1"/>
            <p:nvPr/>
          </p:nvSpPr>
          <p:spPr>
            <a:xfrm>
              <a:off x="1231525" y="394222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0.15</a:t>
              </a:r>
            </a:p>
          </p:txBody>
        </p:sp>
        <p:sp>
          <p:nvSpPr>
            <p:cNvPr id="100" name="TextBox 99">
              <a:extLst>
                <a:ext uri="{FF2B5EF4-FFF2-40B4-BE49-F238E27FC236}">
                  <a16:creationId xmlns:a16="http://schemas.microsoft.com/office/drawing/2014/main" id="{A0334B61-FB37-7F2B-93AA-E6E06059EC3E}"/>
                </a:ext>
              </a:extLst>
            </p:cNvPr>
            <p:cNvSpPr txBox="1"/>
            <p:nvPr/>
          </p:nvSpPr>
          <p:spPr>
            <a:xfrm>
              <a:off x="1269065" y="3501277"/>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a:t>
              </a:r>
            </a:p>
          </p:txBody>
        </p:sp>
        <p:sp>
          <p:nvSpPr>
            <p:cNvPr id="101" name="TextBox 100">
              <a:extLst>
                <a:ext uri="{FF2B5EF4-FFF2-40B4-BE49-F238E27FC236}">
                  <a16:creationId xmlns:a16="http://schemas.microsoft.com/office/drawing/2014/main" id="{87161137-BA88-EE49-5298-9C61526ECCC7}"/>
                </a:ext>
              </a:extLst>
            </p:cNvPr>
            <p:cNvSpPr txBox="1"/>
            <p:nvPr/>
          </p:nvSpPr>
          <p:spPr>
            <a:xfrm>
              <a:off x="1233206" y="3050800"/>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0.25</a:t>
              </a:r>
            </a:p>
          </p:txBody>
        </p:sp>
        <p:sp>
          <p:nvSpPr>
            <p:cNvPr id="102" name="TextBox 101">
              <a:extLst>
                <a:ext uri="{FF2B5EF4-FFF2-40B4-BE49-F238E27FC236}">
                  <a16:creationId xmlns:a16="http://schemas.microsoft.com/office/drawing/2014/main" id="{CEEB3034-4B4B-4611-F773-BB160B536D05}"/>
                </a:ext>
              </a:extLst>
            </p:cNvPr>
            <p:cNvSpPr txBox="1"/>
            <p:nvPr/>
          </p:nvSpPr>
          <p:spPr>
            <a:xfrm>
              <a:off x="1266264" y="257006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0.3</a:t>
              </a:r>
            </a:p>
          </p:txBody>
        </p:sp>
        <p:sp>
          <p:nvSpPr>
            <p:cNvPr id="103" name="TextBox 102">
              <a:extLst>
                <a:ext uri="{FF2B5EF4-FFF2-40B4-BE49-F238E27FC236}">
                  <a16:creationId xmlns:a16="http://schemas.microsoft.com/office/drawing/2014/main" id="{0FF577D8-4EE7-E419-BFA3-5829F34229CE}"/>
                </a:ext>
              </a:extLst>
            </p:cNvPr>
            <p:cNvSpPr txBox="1"/>
            <p:nvPr/>
          </p:nvSpPr>
          <p:spPr>
            <a:xfrm>
              <a:off x="1222000" y="2148167"/>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0.35</a:t>
              </a:r>
            </a:p>
          </p:txBody>
        </p:sp>
        <p:sp>
          <p:nvSpPr>
            <p:cNvPr id="104" name="TextBox 103">
              <a:extLst>
                <a:ext uri="{FF2B5EF4-FFF2-40B4-BE49-F238E27FC236}">
                  <a16:creationId xmlns:a16="http://schemas.microsoft.com/office/drawing/2014/main" id="{70A99477-402F-4B40-5B34-DDEA411F6545}"/>
                </a:ext>
              </a:extLst>
            </p:cNvPr>
            <p:cNvSpPr txBox="1"/>
            <p:nvPr/>
          </p:nvSpPr>
          <p:spPr>
            <a:xfrm>
              <a:off x="1235448" y="167359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0.4</a:t>
              </a:r>
            </a:p>
          </p:txBody>
        </p:sp>
      </p:grpSp>
      <p:grpSp>
        <p:nvGrpSpPr>
          <p:cNvPr id="106" name="Group 105">
            <a:extLst>
              <a:ext uri="{FF2B5EF4-FFF2-40B4-BE49-F238E27FC236}">
                <a16:creationId xmlns:a16="http://schemas.microsoft.com/office/drawing/2014/main" id="{8C282308-B608-EF23-6BA7-340B4D4B3229}"/>
              </a:ext>
            </a:extLst>
          </p:cNvPr>
          <p:cNvGrpSpPr/>
          <p:nvPr/>
        </p:nvGrpSpPr>
        <p:grpSpPr>
          <a:xfrm>
            <a:off x="7019924" y="5522818"/>
            <a:ext cx="7452331" cy="265122"/>
            <a:chOff x="1629895" y="5522818"/>
            <a:chExt cx="7452331" cy="265122"/>
          </a:xfrm>
        </p:grpSpPr>
        <p:sp>
          <p:nvSpPr>
            <p:cNvPr id="107" name="TextBox 106">
              <a:extLst>
                <a:ext uri="{FF2B5EF4-FFF2-40B4-BE49-F238E27FC236}">
                  <a16:creationId xmlns:a16="http://schemas.microsoft.com/office/drawing/2014/main" id="{2D33458D-A31A-39C3-1172-2AE8AC36D586}"/>
                </a:ext>
              </a:extLst>
            </p:cNvPr>
            <p:cNvSpPr txBox="1"/>
            <p:nvPr/>
          </p:nvSpPr>
          <p:spPr>
            <a:xfrm>
              <a:off x="1629895"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Jan</a:t>
              </a:r>
              <a:endParaRPr lang="en-US" dirty="0"/>
            </a:p>
          </p:txBody>
        </p:sp>
        <p:sp>
          <p:nvSpPr>
            <p:cNvPr id="108" name="TextBox 107">
              <a:extLst>
                <a:ext uri="{FF2B5EF4-FFF2-40B4-BE49-F238E27FC236}">
                  <a16:creationId xmlns:a16="http://schemas.microsoft.com/office/drawing/2014/main" id="{0B6A1502-C336-4669-318A-EFCA33A4C726}"/>
                </a:ext>
              </a:extLst>
            </p:cNvPr>
            <p:cNvSpPr txBox="1"/>
            <p:nvPr/>
          </p:nvSpPr>
          <p:spPr>
            <a:xfrm>
              <a:off x="1988483"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Feb</a:t>
              </a:r>
              <a:endParaRPr lang="en-US" dirty="0"/>
            </a:p>
          </p:txBody>
        </p:sp>
        <p:sp>
          <p:nvSpPr>
            <p:cNvPr id="109" name="TextBox 108">
              <a:extLst>
                <a:ext uri="{FF2B5EF4-FFF2-40B4-BE49-F238E27FC236}">
                  <a16:creationId xmlns:a16="http://schemas.microsoft.com/office/drawing/2014/main" id="{E9913E8F-E2E2-AA86-D5DC-BDA4C7B4F9A5}"/>
                </a:ext>
              </a:extLst>
            </p:cNvPr>
            <p:cNvSpPr txBox="1"/>
            <p:nvPr/>
          </p:nvSpPr>
          <p:spPr>
            <a:xfrm>
              <a:off x="2328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Mar</a:t>
              </a:r>
            </a:p>
          </p:txBody>
        </p:sp>
        <p:sp>
          <p:nvSpPr>
            <p:cNvPr id="110" name="TextBox 109">
              <a:extLst>
                <a:ext uri="{FF2B5EF4-FFF2-40B4-BE49-F238E27FC236}">
                  <a16:creationId xmlns:a16="http://schemas.microsoft.com/office/drawing/2014/main" id="{B0358CE9-E791-D21B-6038-EF44BF1A5131}"/>
                </a:ext>
              </a:extLst>
            </p:cNvPr>
            <p:cNvSpPr txBox="1"/>
            <p:nvPr/>
          </p:nvSpPr>
          <p:spPr>
            <a:xfrm>
              <a:off x="2709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Apr</a:t>
              </a:r>
            </a:p>
          </p:txBody>
        </p:sp>
        <p:sp>
          <p:nvSpPr>
            <p:cNvPr id="111" name="TextBox 110">
              <a:extLst>
                <a:ext uri="{FF2B5EF4-FFF2-40B4-BE49-F238E27FC236}">
                  <a16:creationId xmlns:a16="http://schemas.microsoft.com/office/drawing/2014/main" id="{83E2FB46-96F2-1790-9B26-9B1671178958}"/>
                </a:ext>
              </a:extLst>
            </p:cNvPr>
            <p:cNvSpPr txBox="1"/>
            <p:nvPr/>
          </p:nvSpPr>
          <p:spPr>
            <a:xfrm>
              <a:off x="30519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May</a:t>
              </a:r>
            </a:p>
          </p:txBody>
        </p:sp>
        <p:sp>
          <p:nvSpPr>
            <p:cNvPr id="112" name="TextBox 111">
              <a:extLst>
                <a:ext uri="{FF2B5EF4-FFF2-40B4-BE49-F238E27FC236}">
                  <a16:creationId xmlns:a16="http://schemas.microsoft.com/office/drawing/2014/main" id="{BE5E930E-3BAA-CFE1-0216-3602DD49DCD4}"/>
                </a:ext>
              </a:extLst>
            </p:cNvPr>
            <p:cNvSpPr txBox="1"/>
            <p:nvPr/>
          </p:nvSpPr>
          <p:spPr>
            <a:xfrm>
              <a:off x="341050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Jun</a:t>
              </a:r>
            </a:p>
          </p:txBody>
        </p:sp>
        <p:sp>
          <p:nvSpPr>
            <p:cNvPr id="113" name="TextBox 112">
              <a:extLst>
                <a:ext uri="{FF2B5EF4-FFF2-40B4-BE49-F238E27FC236}">
                  <a16:creationId xmlns:a16="http://schemas.microsoft.com/office/drawing/2014/main" id="{807581A9-3A05-E31D-698A-2F5179021D9A}"/>
                </a:ext>
              </a:extLst>
            </p:cNvPr>
            <p:cNvSpPr txBox="1"/>
            <p:nvPr/>
          </p:nvSpPr>
          <p:spPr>
            <a:xfrm>
              <a:off x="377189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Jul</a:t>
              </a:r>
            </a:p>
          </p:txBody>
        </p:sp>
        <p:sp>
          <p:nvSpPr>
            <p:cNvPr id="114" name="TextBox 113">
              <a:extLst>
                <a:ext uri="{FF2B5EF4-FFF2-40B4-BE49-F238E27FC236}">
                  <a16:creationId xmlns:a16="http://schemas.microsoft.com/office/drawing/2014/main" id="{969D2C12-A122-8884-7403-B05A7AE1EFD7}"/>
                </a:ext>
              </a:extLst>
            </p:cNvPr>
            <p:cNvSpPr txBox="1"/>
            <p:nvPr/>
          </p:nvSpPr>
          <p:spPr>
            <a:xfrm>
              <a:off x="409574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Aug</a:t>
              </a:r>
            </a:p>
          </p:txBody>
        </p:sp>
        <p:sp>
          <p:nvSpPr>
            <p:cNvPr id="115" name="TextBox 114">
              <a:extLst>
                <a:ext uri="{FF2B5EF4-FFF2-40B4-BE49-F238E27FC236}">
                  <a16:creationId xmlns:a16="http://schemas.microsoft.com/office/drawing/2014/main" id="{C23A4C04-6ACF-0610-0541-D4A8264AE019}"/>
                </a:ext>
              </a:extLst>
            </p:cNvPr>
            <p:cNvSpPr txBox="1"/>
            <p:nvPr/>
          </p:nvSpPr>
          <p:spPr>
            <a:xfrm>
              <a:off x="4463862"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Sep</a:t>
              </a:r>
            </a:p>
          </p:txBody>
        </p:sp>
        <p:sp>
          <p:nvSpPr>
            <p:cNvPr id="116" name="TextBox 115">
              <a:extLst>
                <a:ext uri="{FF2B5EF4-FFF2-40B4-BE49-F238E27FC236}">
                  <a16:creationId xmlns:a16="http://schemas.microsoft.com/office/drawing/2014/main" id="{386E89DA-DFC3-0B2C-A2E5-63D3DC490544}"/>
                </a:ext>
              </a:extLst>
            </p:cNvPr>
            <p:cNvSpPr txBox="1"/>
            <p:nvPr/>
          </p:nvSpPr>
          <p:spPr>
            <a:xfrm>
              <a:off x="4790513"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Oct</a:t>
              </a:r>
            </a:p>
          </p:txBody>
        </p:sp>
        <p:sp>
          <p:nvSpPr>
            <p:cNvPr id="117" name="TextBox 116">
              <a:extLst>
                <a:ext uri="{FF2B5EF4-FFF2-40B4-BE49-F238E27FC236}">
                  <a16:creationId xmlns:a16="http://schemas.microsoft.com/office/drawing/2014/main" id="{793042E4-38DF-9AC3-4AA1-65F9C73F77E8}"/>
                </a:ext>
              </a:extLst>
            </p:cNvPr>
            <p:cNvSpPr txBox="1"/>
            <p:nvPr/>
          </p:nvSpPr>
          <p:spPr>
            <a:xfrm>
              <a:off x="5160308"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Nov</a:t>
              </a:r>
            </a:p>
          </p:txBody>
        </p:sp>
        <p:sp>
          <p:nvSpPr>
            <p:cNvPr id="118" name="TextBox 117">
              <a:extLst>
                <a:ext uri="{FF2B5EF4-FFF2-40B4-BE49-F238E27FC236}">
                  <a16:creationId xmlns:a16="http://schemas.microsoft.com/office/drawing/2014/main" id="{B1FC4342-0278-2477-E290-90B5B98E0DE7}"/>
                </a:ext>
              </a:extLst>
            </p:cNvPr>
            <p:cNvSpPr txBox="1"/>
            <p:nvPr/>
          </p:nvSpPr>
          <p:spPr>
            <a:xfrm>
              <a:off x="5522258"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Dec</a:t>
              </a:r>
            </a:p>
          </p:txBody>
        </p:sp>
      </p:grpSp>
      <p:sp>
        <p:nvSpPr>
          <p:cNvPr id="119" name="TextBox 118">
            <a:extLst>
              <a:ext uri="{FF2B5EF4-FFF2-40B4-BE49-F238E27FC236}">
                <a16:creationId xmlns:a16="http://schemas.microsoft.com/office/drawing/2014/main" id="{D75F172E-8B32-A858-AB04-7B07E954839C}"/>
              </a:ext>
            </a:extLst>
          </p:cNvPr>
          <p:cNvSpPr txBox="1"/>
          <p:nvPr/>
        </p:nvSpPr>
        <p:spPr>
          <a:xfrm>
            <a:off x="2100616" y="1276020"/>
            <a:ext cx="29975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95% AOD from 2012–2022</a:t>
            </a:r>
            <a:endParaRPr lang="en-US" dirty="0">
              <a:solidFill>
                <a:schemeClr val="tx1">
                  <a:lumMod val="75000"/>
                  <a:lumOff val="25000"/>
                </a:schemeClr>
              </a:solidFill>
              <a:cs typeface="Calibri"/>
            </a:endParaRPr>
          </a:p>
        </p:txBody>
      </p:sp>
      <p:sp>
        <p:nvSpPr>
          <p:cNvPr id="120" name="TextBox 119">
            <a:extLst>
              <a:ext uri="{FF2B5EF4-FFF2-40B4-BE49-F238E27FC236}">
                <a16:creationId xmlns:a16="http://schemas.microsoft.com/office/drawing/2014/main" id="{B5678BE6-EA81-693D-279D-6E42F5463107}"/>
              </a:ext>
            </a:extLst>
          </p:cNvPr>
          <p:cNvSpPr txBox="1"/>
          <p:nvPr/>
        </p:nvSpPr>
        <p:spPr>
          <a:xfrm>
            <a:off x="7093812" y="1287830"/>
            <a:ext cx="41293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Median AOD from 2012–2022</a:t>
            </a:r>
            <a:endParaRPr lang="en-US" dirty="0">
              <a:solidFill>
                <a:schemeClr val="tx1">
                  <a:lumMod val="75000"/>
                  <a:lumOff val="25000"/>
                </a:schemeClr>
              </a:solidFill>
              <a:cs typeface="Calibri"/>
            </a:endParaRPr>
          </a:p>
        </p:txBody>
      </p:sp>
      <p:sp>
        <p:nvSpPr>
          <p:cNvPr id="121" name="TextBox 120">
            <a:extLst>
              <a:ext uri="{FF2B5EF4-FFF2-40B4-BE49-F238E27FC236}">
                <a16:creationId xmlns:a16="http://schemas.microsoft.com/office/drawing/2014/main" id="{41801C0B-A609-FFC3-8023-3C24AC7D056D}"/>
              </a:ext>
            </a:extLst>
          </p:cNvPr>
          <p:cNvSpPr txBox="1"/>
          <p:nvPr/>
        </p:nvSpPr>
        <p:spPr>
          <a:xfrm rot="16200000">
            <a:off x="-428627" y="2837888"/>
            <a:ext cx="29975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Monthly 95% AOD </a:t>
            </a:r>
            <a:endParaRPr lang="en-US" sz="1400" dirty="0">
              <a:solidFill>
                <a:schemeClr val="tx1">
                  <a:lumMod val="75000"/>
                  <a:lumOff val="25000"/>
                </a:schemeClr>
              </a:solidFill>
            </a:endParaRPr>
          </a:p>
        </p:txBody>
      </p:sp>
      <p:sp>
        <p:nvSpPr>
          <p:cNvPr id="122" name="TextBox 121">
            <a:extLst>
              <a:ext uri="{FF2B5EF4-FFF2-40B4-BE49-F238E27FC236}">
                <a16:creationId xmlns:a16="http://schemas.microsoft.com/office/drawing/2014/main" id="{A3EF11B4-BFE4-358D-2801-5F8275469D8C}"/>
              </a:ext>
            </a:extLst>
          </p:cNvPr>
          <p:cNvSpPr txBox="1"/>
          <p:nvPr/>
        </p:nvSpPr>
        <p:spPr>
          <a:xfrm rot="16200000">
            <a:off x="4995021" y="3062005"/>
            <a:ext cx="29975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Monthly Median AOD</a:t>
            </a:r>
            <a:endParaRPr lang="en-US" dirty="0">
              <a:solidFill>
                <a:schemeClr val="tx1">
                  <a:lumMod val="75000"/>
                  <a:lumOff val="25000"/>
                </a:schemeClr>
              </a:solidFill>
            </a:endParaRPr>
          </a:p>
        </p:txBody>
      </p:sp>
      <p:pic>
        <p:nvPicPr>
          <p:cNvPr id="123" name="Picture 4" descr="A comparison of a graph&#10;&#10;Description automatically generated">
            <a:extLst>
              <a:ext uri="{FF2B5EF4-FFF2-40B4-BE49-F238E27FC236}">
                <a16:creationId xmlns:a16="http://schemas.microsoft.com/office/drawing/2014/main" id="{CED3819B-C7BA-00F3-3F86-A6B54BC2C973}"/>
              </a:ext>
            </a:extLst>
          </p:cNvPr>
          <p:cNvPicPr>
            <a:picLocks noChangeAspect="1"/>
          </p:cNvPicPr>
          <p:nvPr/>
        </p:nvPicPr>
        <p:blipFill rotWithShape="1">
          <a:blip r:embed="rId3"/>
          <a:srcRect l="58102" t="9462" r="746" b="18156"/>
          <a:stretch/>
        </p:blipFill>
        <p:spPr>
          <a:xfrm>
            <a:off x="7021605" y="1758015"/>
            <a:ext cx="4326208" cy="3769448"/>
          </a:xfrm>
          <a:prstGeom prst="rect">
            <a:avLst/>
          </a:prstGeom>
        </p:spPr>
      </p:pic>
    </p:spTree>
    <p:extLst>
      <p:ext uri="{BB962C8B-B14F-4D97-AF65-F5344CB8AC3E}">
        <p14:creationId xmlns:p14="http://schemas.microsoft.com/office/powerpoint/2010/main" val="275221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80228" y="199522"/>
            <a:ext cx="1123445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AOD Time Series</a:t>
            </a:r>
            <a:endParaRPr lang="en-US" sz="4000" dirty="0">
              <a:solidFill>
                <a:srgbClr val="88419D"/>
              </a:solidFill>
              <a:latin typeface="Century Gothic"/>
            </a:endParaRPr>
          </a:p>
        </p:txBody>
      </p:sp>
      <p:pic>
        <p:nvPicPr>
          <p:cNvPr id="4" name="Picture 5" descr="A graph of a number of months&#10;&#10;Description automatically generated">
            <a:extLst>
              <a:ext uri="{FF2B5EF4-FFF2-40B4-BE49-F238E27FC236}">
                <a16:creationId xmlns:a16="http://schemas.microsoft.com/office/drawing/2014/main" id="{96E83A55-B1BF-58CC-C26C-D1DEE868E898}"/>
              </a:ext>
            </a:extLst>
          </p:cNvPr>
          <p:cNvPicPr>
            <a:picLocks noChangeAspect="1"/>
          </p:cNvPicPr>
          <p:nvPr/>
        </p:nvPicPr>
        <p:blipFill rotWithShape="1">
          <a:blip r:embed="rId3"/>
          <a:srcRect l="14624" t="11924" r="1935" b="22438"/>
          <a:stretch/>
        </p:blipFill>
        <p:spPr>
          <a:xfrm>
            <a:off x="894158" y="2247877"/>
            <a:ext cx="4349481" cy="2716462"/>
          </a:xfrm>
          <a:prstGeom prst="rect">
            <a:avLst/>
          </a:prstGeom>
        </p:spPr>
      </p:pic>
      <p:pic>
        <p:nvPicPr>
          <p:cNvPr id="6" name="Picture 6" descr="A graph with numbers and lines&#10;&#10;Description automatically generated">
            <a:extLst>
              <a:ext uri="{FF2B5EF4-FFF2-40B4-BE49-F238E27FC236}">
                <a16:creationId xmlns:a16="http://schemas.microsoft.com/office/drawing/2014/main" id="{7D5204F1-9A17-201B-1BE9-BF8722A1A5A6}"/>
              </a:ext>
            </a:extLst>
          </p:cNvPr>
          <p:cNvPicPr>
            <a:picLocks noChangeAspect="1"/>
          </p:cNvPicPr>
          <p:nvPr/>
        </p:nvPicPr>
        <p:blipFill rotWithShape="1">
          <a:blip r:embed="rId4"/>
          <a:srcRect l="14405" t="11549" r="1687" b="26772"/>
          <a:stretch/>
        </p:blipFill>
        <p:spPr>
          <a:xfrm>
            <a:off x="6796188" y="2233922"/>
            <a:ext cx="4504117" cy="2635389"/>
          </a:xfrm>
          <a:prstGeom prst="rect">
            <a:avLst/>
          </a:prstGeom>
          <a:ln>
            <a:solidFill>
              <a:schemeClr val="tx1"/>
            </a:solidFill>
          </a:ln>
        </p:spPr>
      </p:pic>
      <p:grpSp>
        <p:nvGrpSpPr>
          <p:cNvPr id="18" name="Group 17">
            <a:extLst>
              <a:ext uri="{FF2B5EF4-FFF2-40B4-BE49-F238E27FC236}">
                <a16:creationId xmlns:a16="http://schemas.microsoft.com/office/drawing/2014/main" id="{5BE221C9-9E1E-AB10-C3E9-3579A1AB320E}"/>
              </a:ext>
            </a:extLst>
          </p:cNvPr>
          <p:cNvGrpSpPr/>
          <p:nvPr/>
        </p:nvGrpSpPr>
        <p:grpSpPr>
          <a:xfrm>
            <a:off x="939967" y="4962524"/>
            <a:ext cx="7452331" cy="265122"/>
            <a:chOff x="1629895" y="5522818"/>
            <a:chExt cx="7452331" cy="265122"/>
          </a:xfrm>
        </p:grpSpPr>
        <p:sp>
          <p:nvSpPr>
            <p:cNvPr id="5" name="TextBox 4">
              <a:extLst>
                <a:ext uri="{FF2B5EF4-FFF2-40B4-BE49-F238E27FC236}">
                  <a16:creationId xmlns:a16="http://schemas.microsoft.com/office/drawing/2014/main" id="{666771B3-E647-311B-132D-A63C7A1F0AC2}"/>
                </a:ext>
              </a:extLst>
            </p:cNvPr>
            <p:cNvSpPr txBox="1"/>
            <p:nvPr/>
          </p:nvSpPr>
          <p:spPr>
            <a:xfrm>
              <a:off x="1629895"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Jan</a:t>
              </a:r>
              <a:endParaRPr lang="en-US" dirty="0">
                <a:solidFill>
                  <a:schemeClr val="tx1">
                    <a:lumMod val="75000"/>
                    <a:lumOff val="25000"/>
                  </a:schemeClr>
                </a:solidFill>
              </a:endParaRPr>
            </a:p>
          </p:txBody>
        </p:sp>
        <p:sp>
          <p:nvSpPr>
            <p:cNvPr id="7" name="TextBox 6">
              <a:extLst>
                <a:ext uri="{FF2B5EF4-FFF2-40B4-BE49-F238E27FC236}">
                  <a16:creationId xmlns:a16="http://schemas.microsoft.com/office/drawing/2014/main" id="{AE172580-DD2E-D262-C0BC-EAF99B53D700}"/>
                </a:ext>
              </a:extLst>
            </p:cNvPr>
            <p:cNvSpPr txBox="1"/>
            <p:nvPr/>
          </p:nvSpPr>
          <p:spPr>
            <a:xfrm>
              <a:off x="1988483"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Feb</a:t>
              </a:r>
              <a:endParaRPr lang="en-US" dirty="0">
                <a:solidFill>
                  <a:schemeClr val="tx1">
                    <a:lumMod val="75000"/>
                    <a:lumOff val="25000"/>
                  </a:schemeClr>
                </a:solidFill>
              </a:endParaRPr>
            </a:p>
          </p:txBody>
        </p:sp>
        <p:sp>
          <p:nvSpPr>
            <p:cNvPr id="8" name="TextBox 7">
              <a:extLst>
                <a:ext uri="{FF2B5EF4-FFF2-40B4-BE49-F238E27FC236}">
                  <a16:creationId xmlns:a16="http://schemas.microsoft.com/office/drawing/2014/main" id="{380F5095-EF9C-C773-2DA7-48FA582F6640}"/>
                </a:ext>
              </a:extLst>
            </p:cNvPr>
            <p:cNvSpPr txBox="1"/>
            <p:nvPr/>
          </p:nvSpPr>
          <p:spPr>
            <a:xfrm>
              <a:off x="2328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Mar</a:t>
              </a:r>
            </a:p>
          </p:txBody>
        </p:sp>
        <p:sp>
          <p:nvSpPr>
            <p:cNvPr id="9" name="TextBox 8">
              <a:extLst>
                <a:ext uri="{FF2B5EF4-FFF2-40B4-BE49-F238E27FC236}">
                  <a16:creationId xmlns:a16="http://schemas.microsoft.com/office/drawing/2014/main" id="{662C6299-1225-930A-6930-D03165EE9250}"/>
                </a:ext>
              </a:extLst>
            </p:cNvPr>
            <p:cNvSpPr txBox="1"/>
            <p:nvPr/>
          </p:nvSpPr>
          <p:spPr>
            <a:xfrm>
              <a:off x="2709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Apr</a:t>
              </a:r>
            </a:p>
          </p:txBody>
        </p:sp>
        <p:sp>
          <p:nvSpPr>
            <p:cNvPr id="10" name="TextBox 9">
              <a:extLst>
                <a:ext uri="{FF2B5EF4-FFF2-40B4-BE49-F238E27FC236}">
                  <a16:creationId xmlns:a16="http://schemas.microsoft.com/office/drawing/2014/main" id="{0C3E7A48-097C-8490-73B0-A4B51107EB37}"/>
                </a:ext>
              </a:extLst>
            </p:cNvPr>
            <p:cNvSpPr txBox="1"/>
            <p:nvPr/>
          </p:nvSpPr>
          <p:spPr>
            <a:xfrm>
              <a:off x="30519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May</a:t>
              </a:r>
            </a:p>
          </p:txBody>
        </p:sp>
        <p:sp>
          <p:nvSpPr>
            <p:cNvPr id="11" name="TextBox 10">
              <a:extLst>
                <a:ext uri="{FF2B5EF4-FFF2-40B4-BE49-F238E27FC236}">
                  <a16:creationId xmlns:a16="http://schemas.microsoft.com/office/drawing/2014/main" id="{1382A7FB-E0CA-143F-6441-ACCD1075E360}"/>
                </a:ext>
              </a:extLst>
            </p:cNvPr>
            <p:cNvSpPr txBox="1"/>
            <p:nvPr/>
          </p:nvSpPr>
          <p:spPr>
            <a:xfrm>
              <a:off x="341050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Jun</a:t>
              </a:r>
            </a:p>
          </p:txBody>
        </p:sp>
        <p:sp>
          <p:nvSpPr>
            <p:cNvPr id="12" name="TextBox 11">
              <a:extLst>
                <a:ext uri="{FF2B5EF4-FFF2-40B4-BE49-F238E27FC236}">
                  <a16:creationId xmlns:a16="http://schemas.microsoft.com/office/drawing/2014/main" id="{58B97617-EAD6-1DB1-A03B-3B788D989AB3}"/>
                </a:ext>
              </a:extLst>
            </p:cNvPr>
            <p:cNvSpPr txBox="1"/>
            <p:nvPr/>
          </p:nvSpPr>
          <p:spPr>
            <a:xfrm>
              <a:off x="377189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Jul</a:t>
              </a:r>
            </a:p>
          </p:txBody>
        </p:sp>
        <p:sp>
          <p:nvSpPr>
            <p:cNvPr id="13" name="TextBox 12">
              <a:extLst>
                <a:ext uri="{FF2B5EF4-FFF2-40B4-BE49-F238E27FC236}">
                  <a16:creationId xmlns:a16="http://schemas.microsoft.com/office/drawing/2014/main" id="{1B18B174-AB18-DBD2-D7A4-6212CC94961C}"/>
                </a:ext>
              </a:extLst>
            </p:cNvPr>
            <p:cNvSpPr txBox="1"/>
            <p:nvPr/>
          </p:nvSpPr>
          <p:spPr>
            <a:xfrm>
              <a:off x="409574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Aug</a:t>
              </a:r>
            </a:p>
          </p:txBody>
        </p:sp>
        <p:sp>
          <p:nvSpPr>
            <p:cNvPr id="14" name="TextBox 13">
              <a:extLst>
                <a:ext uri="{FF2B5EF4-FFF2-40B4-BE49-F238E27FC236}">
                  <a16:creationId xmlns:a16="http://schemas.microsoft.com/office/drawing/2014/main" id="{30DAAC9A-0CBE-9C05-F69A-98BF0637DA1B}"/>
                </a:ext>
              </a:extLst>
            </p:cNvPr>
            <p:cNvSpPr txBox="1"/>
            <p:nvPr/>
          </p:nvSpPr>
          <p:spPr>
            <a:xfrm>
              <a:off x="4463862"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Sep</a:t>
              </a:r>
            </a:p>
          </p:txBody>
        </p:sp>
        <p:sp>
          <p:nvSpPr>
            <p:cNvPr id="15" name="TextBox 14">
              <a:extLst>
                <a:ext uri="{FF2B5EF4-FFF2-40B4-BE49-F238E27FC236}">
                  <a16:creationId xmlns:a16="http://schemas.microsoft.com/office/drawing/2014/main" id="{171E7876-87F4-65CD-C224-37583CF2941D}"/>
                </a:ext>
              </a:extLst>
            </p:cNvPr>
            <p:cNvSpPr txBox="1"/>
            <p:nvPr/>
          </p:nvSpPr>
          <p:spPr>
            <a:xfrm>
              <a:off x="4790513"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Oct</a:t>
              </a:r>
            </a:p>
          </p:txBody>
        </p:sp>
        <p:sp>
          <p:nvSpPr>
            <p:cNvPr id="16" name="TextBox 15">
              <a:extLst>
                <a:ext uri="{FF2B5EF4-FFF2-40B4-BE49-F238E27FC236}">
                  <a16:creationId xmlns:a16="http://schemas.microsoft.com/office/drawing/2014/main" id="{2E55F81B-FC19-5938-133F-D8430424B94B}"/>
                </a:ext>
              </a:extLst>
            </p:cNvPr>
            <p:cNvSpPr txBox="1"/>
            <p:nvPr/>
          </p:nvSpPr>
          <p:spPr>
            <a:xfrm>
              <a:off x="5160308"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Nov</a:t>
              </a:r>
            </a:p>
          </p:txBody>
        </p:sp>
        <p:sp>
          <p:nvSpPr>
            <p:cNvPr id="17" name="TextBox 16">
              <a:extLst>
                <a:ext uri="{FF2B5EF4-FFF2-40B4-BE49-F238E27FC236}">
                  <a16:creationId xmlns:a16="http://schemas.microsoft.com/office/drawing/2014/main" id="{181A8B7B-4ED5-23F9-0381-50DBA1B1362B}"/>
                </a:ext>
              </a:extLst>
            </p:cNvPr>
            <p:cNvSpPr txBox="1"/>
            <p:nvPr/>
          </p:nvSpPr>
          <p:spPr>
            <a:xfrm>
              <a:off x="5522258"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Dec</a:t>
              </a:r>
            </a:p>
          </p:txBody>
        </p:sp>
      </p:grpSp>
      <p:grpSp>
        <p:nvGrpSpPr>
          <p:cNvPr id="32" name="Group 31">
            <a:extLst>
              <a:ext uri="{FF2B5EF4-FFF2-40B4-BE49-F238E27FC236}">
                <a16:creationId xmlns:a16="http://schemas.microsoft.com/office/drawing/2014/main" id="{C361B427-08FE-0E3C-CD65-6BE132E4484F}"/>
              </a:ext>
            </a:extLst>
          </p:cNvPr>
          <p:cNvGrpSpPr/>
          <p:nvPr/>
        </p:nvGrpSpPr>
        <p:grpSpPr>
          <a:xfrm>
            <a:off x="6755820" y="4906494"/>
            <a:ext cx="7452331" cy="265122"/>
            <a:chOff x="1629895" y="5522818"/>
            <a:chExt cx="7452331" cy="265122"/>
          </a:xfrm>
        </p:grpSpPr>
        <p:sp>
          <p:nvSpPr>
            <p:cNvPr id="20" name="TextBox 19">
              <a:extLst>
                <a:ext uri="{FF2B5EF4-FFF2-40B4-BE49-F238E27FC236}">
                  <a16:creationId xmlns:a16="http://schemas.microsoft.com/office/drawing/2014/main" id="{ADD5F64B-A488-4789-FCC3-A31A50154502}"/>
                </a:ext>
              </a:extLst>
            </p:cNvPr>
            <p:cNvSpPr txBox="1"/>
            <p:nvPr/>
          </p:nvSpPr>
          <p:spPr>
            <a:xfrm>
              <a:off x="1629895"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Jan</a:t>
              </a:r>
              <a:endParaRPr lang="en-US" dirty="0"/>
            </a:p>
          </p:txBody>
        </p:sp>
        <p:sp>
          <p:nvSpPr>
            <p:cNvPr id="21" name="TextBox 20">
              <a:extLst>
                <a:ext uri="{FF2B5EF4-FFF2-40B4-BE49-F238E27FC236}">
                  <a16:creationId xmlns:a16="http://schemas.microsoft.com/office/drawing/2014/main" id="{58BB7753-63DA-7681-63BD-74BDF24B12FF}"/>
                </a:ext>
              </a:extLst>
            </p:cNvPr>
            <p:cNvSpPr txBox="1"/>
            <p:nvPr/>
          </p:nvSpPr>
          <p:spPr>
            <a:xfrm>
              <a:off x="1988483"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Feb</a:t>
              </a:r>
              <a:endParaRPr lang="en-US" dirty="0"/>
            </a:p>
          </p:txBody>
        </p:sp>
        <p:sp>
          <p:nvSpPr>
            <p:cNvPr id="22" name="TextBox 21">
              <a:extLst>
                <a:ext uri="{FF2B5EF4-FFF2-40B4-BE49-F238E27FC236}">
                  <a16:creationId xmlns:a16="http://schemas.microsoft.com/office/drawing/2014/main" id="{17C142F8-82F6-7D95-FF4B-2935F34FEE09}"/>
                </a:ext>
              </a:extLst>
            </p:cNvPr>
            <p:cNvSpPr txBox="1"/>
            <p:nvPr/>
          </p:nvSpPr>
          <p:spPr>
            <a:xfrm>
              <a:off x="2328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Mar</a:t>
              </a:r>
            </a:p>
          </p:txBody>
        </p:sp>
        <p:sp>
          <p:nvSpPr>
            <p:cNvPr id="23" name="TextBox 22">
              <a:extLst>
                <a:ext uri="{FF2B5EF4-FFF2-40B4-BE49-F238E27FC236}">
                  <a16:creationId xmlns:a16="http://schemas.microsoft.com/office/drawing/2014/main" id="{CB0FCBE0-359E-9A43-994D-56AB4E604E76}"/>
                </a:ext>
              </a:extLst>
            </p:cNvPr>
            <p:cNvSpPr txBox="1"/>
            <p:nvPr/>
          </p:nvSpPr>
          <p:spPr>
            <a:xfrm>
              <a:off x="2709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Apr</a:t>
              </a:r>
            </a:p>
          </p:txBody>
        </p:sp>
        <p:sp>
          <p:nvSpPr>
            <p:cNvPr id="24" name="TextBox 23">
              <a:extLst>
                <a:ext uri="{FF2B5EF4-FFF2-40B4-BE49-F238E27FC236}">
                  <a16:creationId xmlns:a16="http://schemas.microsoft.com/office/drawing/2014/main" id="{A1F1055D-F32E-584E-7622-FD4A3B281649}"/>
                </a:ext>
              </a:extLst>
            </p:cNvPr>
            <p:cNvSpPr txBox="1"/>
            <p:nvPr/>
          </p:nvSpPr>
          <p:spPr>
            <a:xfrm>
              <a:off x="30519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May</a:t>
              </a:r>
            </a:p>
          </p:txBody>
        </p:sp>
        <p:sp>
          <p:nvSpPr>
            <p:cNvPr id="25" name="TextBox 24">
              <a:extLst>
                <a:ext uri="{FF2B5EF4-FFF2-40B4-BE49-F238E27FC236}">
                  <a16:creationId xmlns:a16="http://schemas.microsoft.com/office/drawing/2014/main" id="{8AFE9F88-A84C-A304-2CCD-7B2D1486680A}"/>
                </a:ext>
              </a:extLst>
            </p:cNvPr>
            <p:cNvSpPr txBox="1"/>
            <p:nvPr/>
          </p:nvSpPr>
          <p:spPr>
            <a:xfrm>
              <a:off x="341050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Jun</a:t>
              </a:r>
            </a:p>
          </p:txBody>
        </p:sp>
        <p:sp>
          <p:nvSpPr>
            <p:cNvPr id="26" name="TextBox 25">
              <a:extLst>
                <a:ext uri="{FF2B5EF4-FFF2-40B4-BE49-F238E27FC236}">
                  <a16:creationId xmlns:a16="http://schemas.microsoft.com/office/drawing/2014/main" id="{593915ED-68C0-0FB3-BE1D-F4BC5037667A}"/>
                </a:ext>
              </a:extLst>
            </p:cNvPr>
            <p:cNvSpPr txBox="1"/>
            <p:nvPr/>
          </p:nvSpPr>
          <p:spPr>
            <a:xfrm>
              <a:off x="377189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Jul</a:t>
              </a:r>
            </a:p>
          </p:txBody>
        </p:sp>
        <p:sp>
          <p:nvSpPr>
            <p:cNvPr id="27" name="TextBox 26">
              <a:extLst>
                <a:ext uri="{FF2B5EF4-FFF2-40B4-BE49-F238E27FC236}">
                  <a16:creationId xmlns:a16="http://schemas.microsoft.com/office/drawing/2014/main" id="{3B47B9CA-F3CE-B4F6-2B71-6011A2675214}"/>
                </a:ext>
              </a:extLst>
            </p:cNvPr>
            <p:cNvSpPr txBox="1"/>
            <p:nvPr/>
          </p:nvSpPr>
          <p:spPr>
            <a:xfrm>
              <a:off x="409574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Aug</a:t>
              </a:r>
            </a:p>
          </p:txBody>
        </p:sp>
        <p:sp>
          <p:nvSpPr>
            <p:cNvPr id="28" name="TextBox 27">
              <a:extLst>
                <a:ext uri="{FF2B5EF4-FFF2-40B4-BE49-F238E27FC236}">
                  <a16:creationId xmlns:a16="http://schemas.microsoft.com/office/drawing/2014/main" id="{1154E6DA-2889-2355-4BE0-D1919855B8DF}"/>
                </a:ext>
              </a:extLst>
            </p:cNvPr>
            <p:cNvSpPr txBox="1"/>
            <p:nvPr/>
          </p:nvSpPr>
          <p:spPr>
            <a:xfrm>
              <a:off x="4463862"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Sep</a:t>
              </a:r>
            </a:p>
          </p:txBody>
        </p:sp>
        <p:sp>
          <p:nvSpPr>
            <p:cNvPr id="29" name="TextBox 28">
              <a:extLst>
                <a:ext uri="{FF2B5EF4-FFF2-40B4-BE49-F238E27FC236}">
                  <a16:creationId xmlns:a16="http://schemas.microsoft.com/office/drawing/2014/main" id="{EDCF8853-550D-32A7-0611-C7B3DB7F5895}"/>
                </a:ext>
              </a:extLst>
            </p:cNvPr>
            <p:cNvSpPr txBox="1"/>
            <p:nvPr/>
          </p:nvSpPr>
          <p:spPr>
            <a:xfrm>
              <a:off x="4790513"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Oct</a:t>
              </a:r>
            </a:p>
          </p:txBody>
        </p:sp>
        <p:sp>
          <p:nvSpPr>
            <p:cNvPr id="30" name="TextBox 29">
              <a:extLst>
                <a:ext uri="{FF2B5EF4-FFF2-40B4-BE49-F238E27FC236}">
                  <a16:creationId xmlns:a16="http://schemas.microsoft.com/office/drawing/2014/main" id="{86F3539F-5484-6369-1892-6B477FBE09E2}"/>
                </a:ext>
              </a:extLst>
            </p:cNvPr>
            <p:cNvSpPr txBox="1"/>
            <p:nvPr/>
          </p:nvSpPr>
          <p:spPr>
            <a:xfrm>
              <a:off x="5160308"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Nov</a:t>
              </a:r>
            </a:p>
          </p:txBody>
        </p:sp>
        <p:sp>
          <p:nvSpPr>
            <p:cNvPr id="31" name="TextBox 30">
              <a:extLst>
                <a:ext uri="{FF2B5EF4-FFF2-40B4-BE49-F238E27FC236}">
                  <a16:creationId xmlns:a16="http://schemas.microsoft.com/office/drawing/2014/main" id="{BFB48EC7-8123-E5A9-81EE-E93BD78159B0}"/>
                </a:ext>
              </a:extLst>
            </p:cNvPr>
            <p:cNvSpPr txBox="1"/>
            <p:nvPr/>
          </p:nvSpPr>
          <p:spPr>
            <a:xfrm>
              <a:off x="5522258"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Dec</a:t>
              </a:r>
            </a:p>
          </p:txBody>
        </p:sp>
      </p:grpSp>
      <p:grpSp>
        <p:nvGrpSpPr>
          <p:cNvPr id="43" name="Group 42">
            <a:extLst>
              <a:ext uri="{FF2B5EF4-FFF2-40B4-BE49-F238E27FC236}">
                <a16:creationId xmlns:a16="http://schemas.microsoft.com/office/drawing/2014/main" id="{088D1A2E-3066-216E-1F88-65B77BB0551A}"/>
              </a:ext>
            </a:extLst>
          </p:cNvPr>
          <p:cNvGrpSpPr/>
          <p:nvPr/>
        </p:nvGrpSpPr>
        <p:grpSpPr>
          <a:xfrm>
            <a:off x="509100" y="2144243"/>
            <a:ext cx="3693318" cy="2885205"/>
            <a:chOff x="1221440" y="1673598"/>
            <a:chExt cx="3693318" cy="3999494"/>
          </a:xfrm>
        </p:grpSpPr>
        <p:sp>
          <p:nvSpPr>
            <p:cNvPr id="34" name="TextBox 33">
              <a:extLst>
                <a:ext uri="{FF2B5EF4-FFF2-40B4-BE49-F238E27FC236}">
                  <a16:creationId xmlns:a16="http://schemas.microsoft.com/office/drawing/2014/main" id="{05494604-23ED-430C-DEC3-D840614B6DDA}"/>
                </a:ext>
              </a:extLst>
            </p:cNvPr>
            <p:cNvSpPr txBox="1"/>
            <p:nvPr/>
          </p:nvSpPr>
          <p:spPr>
            <a:xfrm>
              <a:off x="1354790" y="5321112"/>
              <a:ext cx="3559968" cy="351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a:t>
              </a:r>
            </a:p>
          </p:txBody>
        </p:sp>
        <p:sp>
          <p:nvSpPr>
            <p:cNvPr id="35" name="TextBox 34">
              <a:extLst>
                <a:ext uri="{FF2B5EF4-FFF2-40B4-BE49-F238E27FC236}">
                  <a16:creationId xmlns:a16="http://schemas.microsoft.com/office/drawing/2014/main" id="{6E279F70-A52E-B4C1-981B-6CA2322B57EA}"/>
                </a:ext>
              </a:extLst>
            </p:cNvPr>
            <p:cNvSpPr txBox="1"/>
            <p:nvPr/>
          </p:nvSpPr>
          <p:spPr>
            <a:xfrm>
              <a:off x="1221440" y="4859430"/>
              <a:ext cx="3559968" cy="351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0.05</a:t>
              </a:r>
            </a:p>
          </p:txBody>
        </p:sp>
        <p:sp>
          <p:nvSpPr>
            <p:cNvPr id="36" name="TextBox 35">
              <a:extLst>
                <a:ext uri="{FF2B5EF4-FFF2-40B4-BE49-F238E27FC236}">
                  <a16:creationId xmlns:a16="http://schemas.microsoft.com/office/drawing/2014/main" id="{75BC62C2-CC44-AAD8-5766-C12D6FA288E3}"/>
                </a:ext>
              </a:extLst>
            </p:cNvPr>
            <p:cNvSpPr txBox="1"/>
            <p:nvPr/>
          </p:nvSpPr>
          <p:spPr>
            <a:xfrm>
              <a:off x="1336300" y="4408954"/>
              <a:ext cx="3559968" cy="351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a:t>
              </a:r>
            </a:p>
          </p:txBody>
        </p:sp>
        <p:sp>
          <p:nvSpPr>
            <p:cNvPr id="37" name="TextBox 36">
              <a:extLst>
                <a:ext uri="{FF2B5EF4-FFF2-40B4-BE49-F238E27FC236}">
                  <a16:creationId xmlns:a16="http://schemas.microsoft.com/office/drawing/2014/main" id="{EDFFFE71-0008-6036-4446-92B1A08A3E3B}"/>
                </a:ext>
              </a:extLst>
            </p:cNvPr>
            <p:cNvSpPr txBox="1"/>
            <p:nvPr/>
          </p:nvSpPr>
          <p:spPr>
            <a:xfrm>
              <a:off x="1231525" y="3942228"/>
              <a:ext cx="3559968" cy="351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0.15</a:t>
              </a:r>
            </a:p>
          </p:txBody>
        </p:sp>
        <p:sp>
          <p:nvSpPr>
            <p:cNvPr id="38" name="TextBox 37">
              <a:extLst>
                <a:ext uri="{FF2B5EF4-FFF2-40B4-BE49-F238E27FC236}">
                  <a16:creationId xmlns:a16="http://schemas.microsoft.com/office/drawing/2014/main" id="{75B2B854-C013-0CD0-E83E-2435194672B4}"/>
                </a:ext>
              </a:extLst>
            </p:cNvPr>
            <p:cNvSpPr txBox="1"/>
            <p:nvPr/>
          </p:nvSpPr>
          <p:spPr>
            <a:xfrm>
              <a:off x="1269065" y="3501277"/>
              <a:ext cx="3559968" cy="351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a:t>
              </a:r>
            </a:p>
          </p:txBody>
        </p:sp>
        <p:sp>
          <p:nvSpPr>
            <p:cNvPr id="39" name="TextBox 38">
              <a:extLst>
                <a:ext uri="{FF2B5EF4-FFF2-40B4-BE49-F238E27FC236}">
                  <a16:creationId xmlns:a16="http://schemas.microsoft.com/office/drawing/2014/main" id="{F3C746AE-6DC7-5D65-511C-E8E8498BF237}"/>
                </a:ext>
              </a:extLst>
            </p:cNvPr>
            <p:cNvSpPr txBox="1"/>
            <p:nvPr/>
          </p:nvSpPr>
          <p:spPr>
            <a:xfrm>
              <a:off x="1233206" y="3050800"/>
              <a:ext cx="3559968" cy="351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0.25</a:t>
              </a:r>
            </a:p>
          </p:txBody>
        </p:sp>
        <p:sp>
          <p:nvSpPr>
            <p:cNvPr id="40" name="TextBox 39">
              <a:extLst>
                <a:ext uri="{FF2B5EF4-FFF2-40B4-BE49-F238E27FC236}">
                  <a16:creationId xmlns:a16="http://schemas.microsoft.com/office/drawing/2014/main" id="{1A6D5DD4-47C5-ECF2-1A7C-652A0398AE89}"/>
                </a:ext>
              </a:extLst>
            </p:cNvPr>
            <p:cNvSpPr txBox="1"/>
            <p:nvPr/>
          </p:nvSpPr>
          <p:spPr>
            <a:xfrm>
              <a:off x="1266264" y="2570068"/>
              <a:ext cx="3559968" cy="351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0.3</a:t>
              </a:r>
            </a:p>
          </p:txBody>
        </p:sp>
        <p:sp>
          <p:nvSpPr>
            <p:cNvPr id="41" name="TextBox 40">
              <a:extLst>
                <a:ext uri="{FF2B5EF4-FFF2-40B4-BE49-F238E27FC236}">
                  <a16:creationId xmlns:a16="http://schemas.microsoft.com/office/drawing/2014/main" id="{AC3E3991-890B-0331-696E-A0F3EBD6EF9A}"/>
                </a:ext>
              </a:extLst>
            </p:cNvPr>
            <p:cNvSpPr txBox="1"/>
            <p:nvPr/>
          </p:nvSpPr>
          <p:spPr>
            <a:xfrm>
              <a:off x="1222000" y="2148168"/>
              <a:ext cx="3559968" cy="351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0.35</a:t>
              </a:r>
            </a:p>
          </p:txBody>
        </p:sp>
        <p:sp>
          <p:nvSpPr>
            <p:cNvPr id="42" name="TextBox 41">
              <a:extLst>
                <a:ext uri="{FF2B5EF4-FFF2-40B4-BE49-F238E27FC236}">
                  <a16:creationId xmlns:a16="http://schemas.microsoft.com/office/drawing/2014/main" id="{C1376216-A4BE-0C3C-4561-40FE87FA78EF}"/>
                </a:ext>
              </a:extLst>
            </p:cNvPr>
            <p:cNvSpPr txBox="1"/>
            <p:nvPr/>
          </p:nvSpPr>
          <p:spPr>
            <a:xfrm>
              <a:off x="1235448" y="1673598"/>
              <a:ext cx="3559968" cy="351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0.4</a:t>
              </a:r>
            </a:p>
          </p:txBody>
        </p:sp>
      </p:grpSp>
      <p:grpSp>
        <p:nvGrpSpPr>
          <p:cNvPr id="44" name="Group 43">
            <a:extLst>
              <a:ext uri="{FF2B5EF4-FFF2-40B4-BE49-F238E27FC236}">
                <a16:creationId xmlns:a16="http://schemas.microsoft.com/office/drawing/2014/main" id="{E620A136-6846-FA39-20A4-668CADB6F57B}"/>
              </a:ext>
            </a:extLst>
          </p:cNvPr>
          <p:cNvGrpSpPr/>
          <p:nvPr/>
        </p:nvGrpSpPr>
        <p:grpSpPr>
          <a:xfrm>
            <a:off x="6302541" y="1796860"/>
            <a:ext cx="3693318" cy="3157596"/>
            <a:chOff x="1221440" y="1673598"/>
            <a:chExt cx="3693318" cy="3966475"/>
          </a:xfrm>
        </p:grpSpPr>
        <p:sp>
          <p:nvSpPr>
            <p:cNvPr id="45" name="TextBox 44">
              <a:extLst>
                <a:ext uri="{FF2B5EF4-FFF2-40B4-BE49-F238E27FC236}">
                  <a16:creationId xmlns:a16="http://schemas.microsoft.com/office/drawing/2014/main" id="{8460CB40-9E47-488E-36D4-0B5F06621BDB}"/>
                </a:ext>
              </a:extLst>
            </p:cNvPr>
            <p:cNvSpPr txBox="1"/>
            <p:nvPr/>
          </p:nvSpPr>
          <p:spPr>
            <a:xfrm>
              <a:off x="1354790" y="5321112"/>
              <a:ext cx="3559968" cy="3189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a:t>
              </a:r>
            </a:p>
          </p:txBody>
        </p:sp>
        <p:sp>
          <p:nvSpPr>
            <p:cNvPr id="46" name="TextBox 45">
              <a:extLst>
                <a:ext uri="{FF2B5EF4-FFF2-40B4-BE49-F238E27FC236}">
                  <a16:creationId xmlns:a16="http://schemas.microsoft.com/office/drawing/2014/main" id="{50C7D266-774D-DDDD-E514-B66B2EEB3425}"/>
                </a:ext>
              </a:extLst>
            </p:cNvPr>
            <p:cNvSpPr txBox="1"/>
            <p:nvPr/>
          </p:nvSpPr>
          <p:spPr>
            <a:xfrm>
              <a:off x="1221440" y="4859430"/>
              <a:ext cx="3559968" cy="3189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0.05</a:t>
              </a:r>
            </a:p>
          </p:txBody>
        </p:sp>
        <p:sp>
          <p:nvSpPr>
            <p:cNvPr id="47" name="TextBox 46">
              <a:extLst>
                <a:ext uri="{FF2B5EF4-FFF2-40B4-BE49-F238E27FC236}">
                  <a16:creationId xmlns:a16="http://schemas.microsoft.com/office/drawing/2014/main" id="{D81AF884-5E55-A1F9-8FE7-4FED642BE46F}"/>
                </a:ext>
              </a:extLst>
            </p:cNvPr>
            <p:cNvSpPr txBox="1"/>
            <p:nvPr/>
          </p:nvSpPr>
          <p:spPr>
            <a:xfrm>
              <a:off x="1336300" y="4408953"/>
              <a:ext cx="3559968" cy="3189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a:t>
              </a:r>
            </a:p>
          </p:txBody>
        </p:sp>
        <p:sp>
          <p:nvSpPr>
            <p:cNvPr id="48" name="TextBox 47">
              <a:extLst>
                <a:ext uri="{FF2B5EF4-FFF2-40B4-BE49-F238E27FC236}">
                  <a16:creationId xmlns:a16="http://schemas.microsoft.com/office/drawing/2014/main" id="{DD434F95-06C5-540F-0C4B-C158CC32BD85}"/>
                </a:ext>
              </a:extLst>
            </p:cNvPr>
            <p:cNvSpPr txBox="1"/>
            <p:nvPr/>
          </p:nvSpPr>
          <p:spPr>
            <a:xfrm>
              <a:off x="1231525" y="3942228"/>
              <a:ext cx="3559968" cy="3189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0.15</a:t>
              </a:r>
            </a:p>
          </p:txBody>
        </p:sp>
        <p:sp>
          <p:nvSpPr>
            <p:cNvPr id="49" name="TextBox 48">
              <a:extLst>
                <a:ext uri="{FF2B5EF4-FFF2-40B4-BE49-F238E27FC236}">
                  <a16:creationId xmlns:a16="http://schemas.microsoft.com/office/drawing/2014/main" id="{3C44A183-9006-1F2D-7D6B-97F91A39A431}"/>
                </a:ext>
              </a:extLst>
            </p:cNvPr>
            <p:cNvSpPr txBox="1"/>
            <p:nvPr/>
          </p:nvSpPr>
          <p:spPr>
            <a:xfrm>
              <a:off x="1269065" y="3501277"/>
              <a:ext cx="3559968" cy="3189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a:t>
              </a:r>
            </a:p>
          </p:txBody>
        </p:sp>
        <p:sp>
          <p:nvSpPr>
            <p:cNvPr id="50" name="TextBox 49">
              <a:extLst>
                <a:ext uri="{FF2B5EF4-FFF2-40B4-BE49-F238E27FC236}">
                  <a16:creationId xmlns:a16="http://schemas.microsoft.com/office/drawing/2014/main" id="{D8AAEF35-466B-918C-FE6B-4AF9B9E8025F}"/>
                </a:ext>
              </a:extLst>
            </p:cNvPr>
            <p:cNvSpPr txBox="1"/>
            <p:nvPr/>
          </p:nvSpPr>
          <p:spPr>
            <a:xfrm>
              <a:off x="1233206" y="3050800"/>
              <a:ext cx="3559968" cy="3189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0.25</a:t>
              </a:r>
            </a:p>
          </p:txBody>
        </p:sp>
        <p:sp>
          <p:nvSpPr>
            <p:cNvPr id="51" name="TextBox 50">
              <a:extLst>
                <a:ext uri="{FF2B5EF4-FFF2-40B4-BE49-F238E27FC236}">
                  <a16:creationId xmlns:a16="http://schemas.microsoft.com/office/drawing/2014/main" id="{480D532C-F9D7-7433-8AC0-405044B8CA84}"/>
                </a:ext>
              </a:extLst>
            </p:cNvPr>
            <p:cNvSpPr txBox="1"/>
            <p:nvPr/>
          </p:nvSpPr>
          <p:spPr>
            <a:xfrm>
              <a:off x="1266264" y="2570068"/>
              <a:ext cx="3559968" cy="3189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0.3</a:t>
              </a:r>
            </a:p>
          </p:txBody>
        </p:sp>
        <p:sp>
          <p:nvSpPr>
            <p:cNvPr id="52" name="TextBox 51">
              <a:extLst>
                <a:ext uri="{FF2B5EF4-FFF2-40B4-BE49-F238E27FC236}">
                  <a16:creationId xmlns:a16="http://schemas.microsoft.com/office/drawing/2014/main" id="{39A6219F-5E05-F1DA-E9EB-52822DBF003A}"/>
                </a:ext>
              </a:extLst>
            </p:cNvPr>
            <p:cNvSpPr txBox="1"/>
            <p:nvPr/>
          </p:nvSpPr>
          <p:spPr>
            <a:xfrm>
              <a:off x="1222000" y="2148167"/>
              <a:ext cx="3559968" cy="3189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0.35</a:t>
              </a:r>
            </a:p>
          </p:txBody>
        </p:sp>
        <p:sp>
          <p:nvSpPr>
            <p:cNvPr id="53" name="TextBox 52">
              <a:extLst>
                <a:ext uri="{FF2B5EF4-FFF2-40B4-BE49-F238E27FC236}">
                  <a16:creationId xmlns:a16="http://schemas.microsoft.com/office/drawing/2014/main" id="{68552A46-FEDC-585B-EC6E-C116175C2BC4}"/>
                </a:ext>
              </a:extLst>
            </p:cNvPr>
            <p:cNvSpPr txBox="1"/>
            <p:nvPr/>
          </p:nvSpPr>
          <p:spPr>
            <a:xfrm>
              <a:off x="1235448" y="1673598"/>
              <a:ext cx="3559968" cy="3189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50" dirty="0">
                <a:solidFill>
                  <a:schemeClr val="tx1">
                    <a:lumMod val="75000"/>
                    <a:lumOff val="25000"/>
                  </a:schemeClr>
                </a:solidFill>
                <a:latin typeface="Century Gothic"/>
                <a:cs typeface="Calibri"/>
              </a:endParaRPr>
            </a:p>
          </p:txBody>
        </p:sp>
      </p:grpSp>
      <p:sp>
        <p:nvSpPr>
          <p:cNvPr id="54" name="TextBox 53">
            <a:extLst>
              <a:ext uri="{FF2B5EF4-FFF2-40B4-BE49-F238E27FC236}">
                <a16:creationId xmlns:a16="http://schemas.microsoft.com/office/drawing/2014/main" id="{717BF634-25B7-102A-361B-CE650E7C4AE4}"/>
              </a:ext>
            </a:extLst>
          </p:cNvPr>
          <p:cNvSpPr txBox="1"/>
          <p:nvPr/>
        </p:nvSpPr>
        <p:spPr>
          <a:xfrm>
            <a:off x="1667509" y="1862976"/>
            <a:ext cx="34037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Median AOD from 2012–2022</a:t>
            </a:r>
          </a:p>
        </p:txBody>
      </p:sp>
      <p:sp>
        <p:nvSpPr>
          <p:cNvPr id="55" name="TextBox 54">
            <a:extLst>
              <a:ext uri="{FF2B5EF4-FFF2-40B4-BE49-F238E27FC236}">
                <a16:creationId xmlns:a16="http://schemas.microsoft.com/office/drawing/2014/main" id="{0A8A0A64-0D45-D96E-0698-18064B1D5B08}"/>
              </a:ext>
            </a:extLst>
          </p:cNvPr>
          <p:cNvSpPr txBox="1"/>
          <p:nvPr/>
        </p:nvSpPr>
        <p:spPr>
          <a:xfrm>
            <a:off x="7470755" y="1862976"/>
            <a:ext cx="34037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95% AOD from 2012–2022</a:t>
            </a:r>
          </a:p>
        </p:txBody>
      </p:sp>
      <p:grpSp>
        <p:nvGrpSpPr>
          <p:cNvPr id="66" name="Group 65">
            <a:extLst>
              <a:ext uri="{FF2B5EF4-FFF2-40B4-BE49-F238E27FC236}">
                <a16:creationId xmlns:a16="http://schemas.microsoft.com/office/drawing/2014/main" id="{A7915529-005F-B60C-22A1-D8175FEA8860}"/>
              </a:ext>
            </a:extLst>
          </p:cNvPr>
          <p:cNvGrpSpPr/>
          <p:nvPr/>
        </p:nvGrpSpPr>
        <p:grpSpPr>
          <a:xfrm>
            <a:off x="741253" y="5282566"/>
            <a:ext cx="6199883" cy="657774"/>
            <a:chOff x="3616328" y="6179037"/>
            <a:chExt cx="6199883" cy="657774"/>
          </a:xfrm>
        </p:grpSpPr>
        <p:sp>
          <p:nvSpPr>
            <p:cNvPr id="57" name="TextBox 56">
              <a:extLst>
                <a:ext uri="{FF2B5EF4-FFF2-40B4-BE49-F238E27FC236}">
                  <a16:creationId xmlns:a16="http://schemas.microsoft.com/office/drawing/2014/main" id="{B8EE9B5D-BA9C-A188-DDEE-67871B1B822E}"/>
                </a:ext>
              </a:extLst>
            </p:cNvPr>
            <p:cNvSpPr txBox="1"/>
            <p:nvPr/>
          </p:nvSpPr>
          <p:spPr>
            <a:xfrm>
              <a:off x="4021230" y="6213101"/>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Standard Error</a:t>
              </a:r>
              <a:endParaRPr lang="en-US" sz="1050" dirty="0">
                <a:solidFill>
                  <a:schemeClr val="tx1">
                    <a:lumMod val="75000"/>
                    <a:lumOff val="25000"/>
                  </a:schemeClr>
                </a:solidFill>
                <a:latin typeface="Calibri"/>
                <a:cs typeface="Calibri"/>
              </a:endParaRPr>
            </a:p>
          </p:txBody>
        </p:sp>
        <p:sp>
          <p:nvSpPr>
            <p:cNvPr id="58" name="TextBox 57">
              <a:extLst>
                <a:ext uri="{FF2B5EF4-FFF2-40B4-BE49-F238E27FC236}">
                  <a16:creationId xmlns:a16="http://schemas.microsoft.com/office/drawing/2014/main" id="{73D01AAD-CF03-C33B-5AB7-D2AAF4604CBF}"/>
                </a:ext>
              </a:extLst>
            </p:cNvPr>
            <p:cNvSpPr txBox="1"/>
            <p:nvPr/>
          </p:nvSpPr>
          <p:spPr>
            <a:xfrm>
              <a:off x="6256243" y="6224307"/>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2020</a:t>
              </a:r>
              <a:endParaRPr lang="en-US" dirty="0">
                <a:solidFill>
                  <a:schemeClr val="tx1">
                    <a:lumMod val="75000"/>
                    <a:lumOff val="25000"/>
                  </a:schemeClr>
                </a:solidFill>
              </a:endParaRPr>
            </a:p>
          </p:txBody>
        </p:sp>
        <p:sp>
          <p:nvSpPr>
            <p:cNvPr id="59" name="TextBox 58">
              <a:extLst>
                <a:ext uri="{FF2B5EF4-FFF2-40B4-BE49-F238E27FC236}">
                  <a16:creationId xmlns:a16="http://schemas.microsoft.com/office/drawing/2014/main" id="{9041B1E8-8994-4EAE-3C17-38C2C2980F3A}"/>
                </a:ext>
              </a:extLst>
            </p:cNvPr>
            <p:cNvSpPr txBox="1"/>
            <p:nvPr/>
          </p:nvSpPr>
          <p:spPr>
            <a:xfrm>
              <a:off x="4019549" y="654927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2021</a:t>
              </a:r>
              <a:endParaRPr lang="en-US" dirty="0">
                <a:solidFill>
                  <a:schemeClr val="tx1">
                    <a:lumMod val="75000"/>
                    <a:lumOff val="25000"/>
                  </a:schemeClr>
                </a:solidFill>
              </a:endParaRPr>
            </a:p>
          </p:txBody>
        </p:sp>
        <p:sp>
          <p:nvSpPr>
            <p:cNvPr id="60" name="TextBox 59">
              <a:extLst>
                <a:ext uri="{FF2B5EF4-FFF2-40B4-BE49-F238E27FC236}">
                  <a16:creationId xmlns:a16="http://schemas.microsoft.com/office/drawing/2014/main" id="{5239E173-8C35-9F53-051E-BD76B6434680}"/>
                </a:ext>
              </a:extLst>
            </p:cNvPr>
            <p:cNvSpPr txBox="1"/>
            <p:nvPr/>
          </p:nvSpPr>
          <p:spPr>
            <a:xfrm>
              <a:off x="6244477" y="6582895"/>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AOD Average (2012-2022)</a:t>
              </a:r>
              <a:endParaRPr lang="en-US" dirty="0">
                <a:solidFill>
                  <a:schemeClr val="tx1">
                    <a:lumMod val="75000"/>
                    <a:lumOff val="25000"/>
                  </a:schemeClr>
                </a:solidFill>
              </a:endParaRPr>
            </a:p>
          </p:txBody>
        </p:sp>
        <p:pic>
          <p:nvPicPr>
            <p:cNvPr id="61" name="Picture 5" descr="A graph with numbers and lines&#10;&#10;Description automatically generated">
              <a:extLst>
                <a:ext uri="{FF2B5EF4-FFF2-40B4-BE49-F238E27FC236}">
                  <a16:creationId xmlns:a16="http://schemas.microsoft.com/office/drawing/2014/main" id="{6022715A-E175-92F3-E163-C7E263519FF3}"/>
                </a:ext>
              </a:extLst>
            </p:cNvPr>
            <p:cNvPicPr>
              <a:picLocks noChangeAspect="1"/>
            </p:cNvPicPr>
            <p:nvPr/>
          </p:nvPicPr>
          <p:blipFill rotWithShape="1">
            <a:blip r:embed="rId5"/>
            <a:srcRect l="57436" t="91336" r="36928" b="2599"/>
            <a:stretch/>
          </p:blipFill>
          <p:spPr>
            <a:xfrm>
              <a:off x="5877675" y="6496164"/>
              <a:ext cx="443872" cy="319936"/>
            </a:xfrm>
            <a:prstGeom prst="rect">
              <a:avLst/>
            </a:prstGeom>
          </p:spPr>
        </p:pic>
        <p:pic>
          <p:nvPicPr>
            <p:cNvPr id="62" name="Picture 5" descr="A graph with numbers and lines&#10;&#10;Description automatically generated">
              <a:extLst>
                <a:ext uri="{FF2B5EF4-FFF2-40B4-BE49-F238E27FC236}">
                  <a16:creationId xmlns:a16="http://schemas.microsoft.com/office/drawing/2014/main" id="{DBB67864-0BF0-3C98-BE1E-B665D65398F2}"/>
                </a:ext>
              </a:extLst>
            </p:cNvPr>
            <p:cNvPicPr>
              <a:picLocks noChangeAspect="1"/>
            </p:cNvPicPr>
            <p:nvPr/>
          </p:nvPicPr>
          <p:blipFill rotWithShape="1">
            <a:blip r:embed="rId5"/>
            <a:srcRect l="44861" t="93141" r="49819" b="2628"/>
            <a:stretch/>
          </p:blipFill>
          <p:spPr>
            <a:xfrm>
              <a:off x="3616328" y="6580208"/>
              <a:ext cx="419039" cy="223203"/>
            </a:xfrm>
            <a:prstGeom prst="rect">
              <a:avLst/>
            </a:prstGeom>
          </p:spPr>
        </p:pic>
        <p:pic>
          <p:nvPicPr>
            <p:cNvPr id="63" name="Picture 5" descr="A graph with numbers and lines&#10;&#10;Description automatically generated">
              <a:extLst>
                <a:ext uri="{FF2B5EF4-FFF2-40B4-BE49-F238E27FC236}">
                  <a16:creationId xmlns:a16="http://schemas.microsoft.com/office/drawing/2014/main" id="{8C47DAAB-0011-DF1E-6E7E-50E96FC88226}"/>
                </a:ext>
              </a:extLst>
            </p:cNvPr>
            <p:cNvPicPr>
              <a:picLocks noChangeAspect="1"/>
            </p:cNvPicPr>
            <p:nvPr/>
          </p:nvPicPr>
          <p:blipFill rotWithShape="1">
            <a:blip r:embed="rId5"/>
            <a:srcRect l="33274" t="91862" r="61669" b="2350"/>
            <a:stretch/>
          </p:blipFill>
          <p:spPr>
            <a:xfrm>
              <a:off x="5880524" y="6179037"/>
              <a:ext cx="398342" cy="305264"/>
            </a:xfrm>
            <a:prstGeom prst="rect">
              <a:avLst/>
            </a:prstGeom>
          </p:spPr>
        </p:pic>
        <p:pic>
          <p:nvPicPr>
            <p:cNvPr id="64" name="Picture 5" descr="A graph with numbers and lines&#10;&#10;Description automatically generated">
              <a:extLst>
                <a:ext uri="{FF2B5EF4-FFF2-40B4-BE49-F238E27FC236}">
                  <a16:creationId xmlns:a16="http://schemas.microsoft.com/office/drawing/2014/main" id="{70F02148-560B-0B1E-0C45-68240429AD94}"/>
                </a:ext>
              </a:extLst>
            </p:cNvPr>
            <p:cNvPicPr>
              <a:picLocks noChangeAspect="1"/>
            </p:cNvPicPr>
            <p:nvPr/>
          </p:nvPicPr>
          <p:blipFill rotWithShape="1">
            <a:blip r:embed="rId5"/>
            <a:srcRect l="11803" t="92599" r="83071" b="2816"/>
            <a:stretch/>
          </p:blipFill>
          <p:spPr>
            <a:xfrm>
              <a:off x="3622115" y="6224981"/>
              <a:ext cx="403729" cy="241861"/>
            </a:xfrm>
            <a:prstGeom prst="rect">
              <a:avLst/>
            </a:prstGeom>
          </p:spPr>
        </p:pic>
      </p:grpSp>
      <p:grpSp>
        <p:nvGrpSpPr>
          <p:cNvPr id="67" name="Group 66">
            <a:extLst>
              <a:ext uri="{FF2B5EF4-FFF2-40B4-BE49-F238E27FC236}">
                <a16:creationId xmlns:a16="http://schemas.microsoft.com/office/drawing/2014/main" id="{64A27045-B65F-A185-6749-0FAE160609FC}"/>
              </a:ext>
            </a:extLst>
          </p:cNvPr>
          <p:cNvGrpSpPr/>
          <p:nvPr/>
        </p:nvGrpSpPr>
        <p:grpSpPr>
          <a:xfrm>
            <a:off x="6601929" y="5372213"/>
            <a:ext cx="6199883" cy="657774"/>
            <a:chOff x="3616328" y="6179037"/>
            <a:chExt cx="6199883" cy="657774"/>
          </a:xfrm>
        </p:grpSpPr>
        <p:sp>
          <p:nvSpPr>
            <p:cNvPr id="68" name="TextBox 67">
              <a:extLst>
                <a:ext uri="{FF2B5EF4-FFF2-40B4-BE49-F238E27FC236}">
                  <a16:creationId xmlns:a16="http://schemas.microsoft.com/office/drawing/2014/main" id="{F4830396-0172-0F7F-9CA1-19F4A20402FE}"/>
                </a:ext>
              </a:extLst>
            </p:cNvPr>
            <p:cNvSpPr txBox="1"/>
            <p:nvPr/>
          </p:nvSpPr>
          <p:spPr>
            <a:xfrm>
              <a:off x="4021230" y="6213101"/>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Standard Error</a:t>
              </a:r>
              <a:endParaRPr lang="en-US" sz="1050" dirty="0">
                <a:solidFill>
                  <a:schemeClr val="tx1">
                    <a:lumMod val="75000"/>
                    <a:lumOff val="25000"/>
                  </a:schemeClr>
                </a:solidFill>
                <a:latin typeface="Calibri"/>
                <a:cs typeface="Calibri"/>
              </a:endParaRPr>
            </a:p>
          </p:txBody>
        </p:sp>
        <p:sp>
          <p:nvSpPr>
            <p:cNvPr id="69" name="TextBox 68">
              <a:extLst>
                <a:ext uri="{FF2B5EF4-FFF2-40B4-BE49-F238E27FC236}">
                  <a16:creationId xmlns:a16="http://schemas.microsoft.com/office/drawing/2014/main" id="{0FD73F4A-C467-57D9-E031-BA8AC572A6A8}"/>
                </a:ext>
              </a:extLst>
            </p:cNvPr>
            <p:cNvSpPr txBox="1"/>
            <p:nvPr/>
          </p:nvSpPr>
          <p:spPr>
            <a:xfrm>
              <a:off x="6256243" y="6224307"/>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2020</a:t>
              </a:r>
              <a:endParaRPr lang="en-US" dirty="0">
                <a:solidFill>
                  <a:schemeClr val="tx1">
                    <a:lumMod val="75000"/>
                    <a:lumOff val="25000"/>
                  </a:schemeClr>
                </a:solidFill>
              </a:endParaRPr>
            </a:p>
          </p:txBody>
        </p:sp>
        <p:sp>
          <p:nvSpPr>
            <p:cNvPr id="70" name="TextBox 69">
              <a:extLst>
                <a:ext uri="{FF2B5EF4-FFF2-40B4-BE49-F238E27FC236}">
                  <a16:creationId xmlns:a16="http://schemas.microsoft.com/office/drawing/2014/main" id="{47C2D198-399D-8CD7-2B4E-DAC777C6053C}"/>
                </a:ext>
              </a:extLst>
            </p:cNvPr>
            <p:cNvSpPr txBox="1"/>
            <p:nvPr/>
          </p:nvSpPr>
          <p:spPr>
            <a:xfrm>
              <a:off x="4019549" y="654927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2021</a:t>
              </a:r>
              <a:endParaRPr lang="en-US" dirty="0">
                <a:solidFill>
                  <a:schemeClr val="tx1">
                    <a:lumMod val="75000"/>
                    <a:lumOff val="25000"/>
                  </a:schemeClr>
                </a:solidFill>
              </a:endParaRPr>
            </a:p>
          </p:txBody>
        </p:sp>
        <p:sp>
          <p:nvSpPr>
            <p:cNvPr id="71" name="TextBox 70">
              <a:extLst>
                <a:ext uri="{FF2B5EF4-FFF2-40B4-BE49-F238E27FC236}">
                  <a16:creationId xmlns:a16="http://schemas.microsoft.com/office/drawing/2014/main" id="{45784503-F31F-182F-929C-DB7296C23B38}"/>
                </a:ext>
              </a:extLst>
            </p:cNvPr>
            <p:cNvSpPr txBox="1"/>
            <p:nvPr/>
          </p:nvSpPr>
          <p:spPr>
            <a:xfrm>
              <a:off x="6244477" y="6582895"/>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AOD Average (2012-2022)</a:t>
              </a:r>
              <a:endParaRPr lang="en-US" dirty="0">
                <a:solidFill>
                  <a:schemeClr val="tx1">
                    <a:lumMod val="75000"/>
                    <a:lumOff val="25000"/>
                  </a:schemeClr>
                </a:solidFill>
              </a:endParaRPr>
            </a:p>
          </p:txBody>
        </p:sp>
        <p:pic>
          <p:nvPicPr>
            <p:cNvPr id="72" name="Picture 5" descr="A graph with numbers and lines&#10;&#10;Description automatically generated">
              <a:extLst>
                <a:ext uri="{FF2B5EF4-FFF2-40B4-BE49-F238E27FC236}">
                  <a16:creationId xmlns:a16="http://schemas.microsoft.com/office/drawing/2014/main" id="{281571F9-EB0A-E1C8-4570-73D70935C0FE}"/>
                </a:ext>
              </a:extLst>
            </p:cNvPr>
            <p:cNvPicPr>
              <a:picLocks noChangeAspect="1"/>
            </p:cNvPicPr>
            <p:nvPr/>
          </p:nvPicPr>
          <p:blipFill rotWithShape="1">
            <a:blip r:embed="rId5"/>
            <a:srcRect l="57436" t="91336" r="36928" b="2599"/>
            <a:stretch/>
          </p:blipFill>
          <p:spPr>
            <a:xfrm>
              <a:off x="5877675" y="6496164"/>
              <a:ext cx="443872" cy="319936"/>
            </a:xfrm>
            <a:prstGeom prst="rect">
              <a:avLst/>
            </a:prstGeom>
          </p:spPr>
        </p:pic>
        <p:pic>
          <p:nvPicPr>
            <p:cNvPr id="73" name="Picture 5" descr="A graph with numbers and lines&#10;&#10;Description automatically generated">
              <a:extLst>
                <a:ext uri="{FF2B5EF4-FFF2-40B4-BE49-F238E27FC236}">
                  <a16:creationId xmlns:a16="http://schemas.microsoft.com/office/drawing/2014/main" id="{AE903F7A-9C0D-11D7-E02B-E448B55A69BF}"/>
                </a:ext>
              </a:extLst>
            </p:cNvPr>
            <p:cNvPicPr>
              <a:picLocks noChangeAspect="1"/>
            </p:cNvPicPr>
            <p:nvPr/>
          </p:nvPicPr>
          <p:blipFill rotWithShape="1">
            <a:blip r:embed="rId5"/>
            <a:srcRect l="44861" t="93141" r="49819" b="2628"/>
            <a:stretch/>
          </p:blipFill>
          <p:spPr>
            <a:xfrm>
              <a:off x="3616328" y="6580208"/>
              <a:ext cx="419039" cy="223203"/>
            </a:xfrm>
            <a:prstGeom prst="rect">
              <a:avLst/>
            </a:prstGeom>
          </p:spPr>
        </p:pic>
        <p:pic>
          <p:nvPicPr>
            <p:cNvPr id="74" name="Picture 5" descr="A graph with numbers and lines&#10;&#10;Description automatically generated">
              <a:extLst>
                <a:ext uri="{FF2B5EF4-FFF2-40B4-BE49-F238E27FC236}">
                  <a16:creationId xmlns:a16="http://schemas.microsoft.com/office/drawing/2014/main" id="{3FB0E558-BB3F-AB9B-A573-D40E43FB6A59}"/>
                </a:ext>
              </a:extLst>
            </p:cNvPr>
            <p:cNvPicPr>
              <a:picLocks noChangeAspect="1"/>
            </p:cNvPicPr>
            <p:nvPr/>
          </p:nvPicPr>
          <p:blipFill rotWithShape="1">
            <a:blip r:embed="rId5"/>
            <a:srcRect l="33274" t="91862" r="61669" b="2350"/>
            <a:stretch/>
          </p:blipFill>
          <p:spPr>
            <a:xfrm>
              <a:off x="5880524" y="6179037"/>
              <a:ext cx="398342" cy="305264"/>
            </a:xfrm>
            <a:prstGeom prst="rect">
              <a:avLst/>
            </a:prstGeom>
          </p:spPr>
        </p:pic>
        <p:pic>
          <p:nvPicPr>
            <p:cNvPr id="75" name="Picture 5" descr="A graph with numbers and lines&#10;&#10;Description automatically generated">
              <a:extLst>
                <a:ext uri="{FF2B5EF4-FFF2-40B4-BE49-F238E27FC236}">
                  <a16:creationId xmlns:a16="http://schemas.microsoft.com/office/drawing/2014/main" id="{1BB1438D-A8AF-4095-034B-0BDD94347431}"/>
                </a:ext>
              </a:extLst>
            </p:cNvPr>
            <p:cNvPicPr>
              <a:picLocks noChangeAspect="1"/>
            </p:cNvPicPr>
            <p:nvPr/>
          </p:nvPicPr>
          <p:blipFill rotWithShape="1">
            <a:blip r:embed="rId5"/>
            <a:srcRect l="11803" t="92599" r="83071" b="2816"/>
            <a:stretch/>
          </p:blipFill>
          <p:spPr>
            <a:xfrm>
              <a:off x="3622115" y="6224981"/>
              <a:ext cx="403729" cy="241861"/>
            </a:xfrm>
            <a:prstGeom prst="rect">
              <a:avLst/>
            </a:prstGeom>
          </p:spPr>
        </p:pic>
      </p:grpSp>
    </p:spTree>
    <p:extLst>
      <p:ext uri="{BB962C8B-B14F-4D97-AF65-F5344CB8AC3E}">
        <p14:creationId xmlns:p14="http://schemas.microsoft.com/office/powerpoint/2010/main" val="406220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80225" y="223586"/>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NO</a:t>
            </a:r>
            <a:r>
              <a:rPr lang="en-US" sz="4000" b="1" baseline="-25000" dirty="0">
                <a:solidFill>
                  <a:srgbClr val="88419D"/>
                </a:solidFill>
                <a:latin typeface="Century Gothic"/>
              </a:rPr>
              <a:t>2</a:t>
            </a:r>
            <a:r>
              <a:rPr lang="en-US" sz="4000" b="1" dirty="0">
                <a:solidFill>
                  <a:srgbClr val="88419D"/>
                </a:solidFill>
                <a:latin typeface="Century Gothic"/>
              </a:rPr>
              <a:t> Time Series</a:t>
            </a:r>
            <a:endParaRPr lang="en-US" sz="4000" dirty="0">
              <a:solidFill>
                <a:srgbClr val="88419D"/>
              </a:solidFill>
              <a:latin typeface="Century Gothic"/>
            </a:endParaRPr>
          </a:p>
        </p:txBody>
      </p:sp>
      <p:pic>
        <p:nvPicPr>
          <p:cNvPr id="11" name="Picture 11" descr="A graph of a number of months&#10;&#10;Description automatically generated">
            <a:extLst>
              <a:ext uri="{FF2B5EF4-FFF2-40B4-BE49-F238E27FC236}">
                <a16:creationId xmlns:a16="http://schemas.microsoft.com/office/drawing/2014/main" id="{B0FFFC67-291C-EB0D-6907-374321B4BD5D}"/>
              </a:ext>
            </a:extLst>
          </p:cNvPr>
          <p:cNvPicPr>
            <a:picLocks noChangeAspect="1"/>
          </p:cNvPicPr>
          <p:nvPr/>
        </p:nvPicPr>
        <p:blipFill rotWithShape="1">
          <a:blip r:embed="rId3"/>
          <a:srcRect l="9756" t="7341" r="2439" b="13313"/>
          <a:stretch/>
        </p:blipFill>
        <p:spPr>
          <a:xfrm>
            <a:off x="3025793" y="1516632"/>
            <a:ext cx="6359990" cy="3901713"/>
          </a:xfrm>
          <a:prstGeom prst="rect">
            <a:avLst/>
          </a:prstGeom>
        </p:spPr>
      </p:pic>
      <p:sp>
        <p:nvSpPr>
          <p:cNvPr id="2" name="TextBox 1">
            <a:extLst>
              <a:ext uri="{FF2B5EF4-FFF2-40B4-BE49-F238E27FC236}">
                <a16:creationId xmlns:a16="http://schemas.microsoft.com/office/drawing/2014/main" id="{CE926CDC-8BEA-F335-11FA-D25FAC6F6991}"/>
              </a:ext>
            </a:extLst>
          </p:cNvPr>
          <p:cNvSpPr txBox="1"/>
          <p:nvPr/>
        </p:nvSpPr>
        <p:spPr>
          <a:xfrm>
            <a:off x="4543900" y="1206500"/>
            <a:ext cx="30121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Median NO</a:t>
            </a:r>
            <a:r>
              <a:rPr lang="en-US" sz="1400" baseline="-25000" dirty="0">
                <a:solidFill>
                  <a:schemeClr val="tx1">
                    <a:lumMod val="75000"/>
                    <a:lumOff val="25000"/>
                  </a:schemeClr>
                </a:solidFill>
                <a:latin typeface="Century Gothic"/>
                <a:cs typeface="Calibri"/>
              </a:rPr>
              <a:t>2</a:t>
            </a:r>
            <a:r>
              <a:rPr lang="en-US" sz="1400" dirty="0">
                <a:solidFill>
                  <a:schemeClr val="tx1">
                    <a:lumMod val="75000"/>
                    <a:lumOff val="25000"/>
                  </a:schemeClr>
                </a:solidFill>
                <a:latin typeface="Century Gothic"/>
                <a:cs typeface="Calibri"/>
              </a:rPr>
              <a:t> from 2018–2022</a:t>
            </a:r>
            <a:endParaRPr lang="en-US" dirty="0">
              <a:solidFill>
                <a:schemeClr val="tx1">
                  <a:lumMod val="75000"/>
                  <a:lumOff val="25000"/>
                </a:schemeClr>
              </a:solidFill>
              <a:latin typeface="Century Gothic"/>
            </a:endParaRPr>
          </a:p>
        </p:txBody>
      </p:sp>
      <p:sp>
        <p:nvSpPr>
          <p:cNvPr id="17" name="TextBox 16">
            <a:extLst>
              <a:ext uri="{FF2B5EF4-FFF2-40B4-BE49-F238E27FC236}">
                <a16:creationId xmlns:a16="http://schemas.microsoft.com/office/drawing/2014/main" id="{6F42ECDC-120E-2884-F649-3313A0AD606F}"/>
              </a:ext>
            </a:extLst>
          </p:cNvPr>
          <p:cNvSpPr txBox="1"/>
          <p:nvPr/>
        </p:nvSpPr>
        <p:spPr>
          <a:xfrm>
            <a:off x="2614880" y="5222460"/>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0.15</a:t>
            </a:r>
          </a:p>
        </p:txBody>
      </p:sp>
      <p:sp>
        <p:nvSpPr>
          <p:cNvPr id="19" name="TextBox 18">
            <a:extLst>
              <a:ext uri="{FF2B5EF4-FFF2-40B4-BE49-F238E27FC236}">
                <a16:creationId xmlns:a16="http://schemas.microsoft.com/office/drawing/2014/main" id="{163194C0-7E8D-5F3D-E1A8-3032980B0041}"/>
              </a:ext>
            </a:extLst>
          </p:cNvPr>
          <p:cNvSpPr txBox="1"/>
          <p:nvPr/>
        </p:nvSpPr>
        <p:spPr>
          <a:xfrm>
            <a:off x="2675481" y="468146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a:t>
            </a:r>
          </a:p>
        </p:txBody>
      </p:sp>
      <p:sp>
        <p:nvSpPr>
          <p:cNvPr id="21" name="TextBox 20">
            <a:extLst>
              <a:ext uri="{FF2B5EF4-FFF2-40B4-BE49-F238E27FC236}">
                <a16:creationId xmlns:a16="http://schemas.microsoft.com/office/drawing/2014/main" id="{DDDE93A5-E324-5D67-DBE1-8A739DAFE45B}"/>
              </a:ext>
            </a:extLst>
          </p:cNvPr>
          <p:cNvSpPr txBox="1"/>
          <p:nvPr/>
        </p:nvSpPr>
        <p:spPr>
          <a:xfrm>
            <a:off x="2605355" y="41751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0.25</a:t>
            </a:r>
          </a:p>
        </p:txBody>
      </p:sp>
      <p:sp>
        <p:nvSpPr>
          <p:cNvPr id="23" name="TextBox 22">
            <a:extLst>
              <a:ext uri="{FF2B5EF4-FFF2-40B4-BE49-F238E27FC236}">
                <a16:creationId xmlns:a16="http://schemas.microsoft.com/office/drawing/2014/main" id="{397D89D2-7C90-0E80-8701-498B81668EBD}"/>
              </a:ext>
            </a:extLst>
          </p:cNvPr>
          <p:cNvSpPr txBox="1"/>
          <p:nvPr/>
        </p:nvSpPr>
        <p:spPr>
          <a:xfrm>
            <a:off x="2672030" y="3616600"/>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0.3</a:t>
            </a:r>
          </a:p>
        </p:txBody>
      </p:sp>
      <p:sp>
        <p:nvSpPr>
          <p:cNvPr id="25" name="TextBox 24">
            <a:extLst>
              <a:ext uri="{FF2B5EF4-FFF2-40B4-BE49-F238E27FC236}">
                <a16:creationId xmlns:a16="http://schemas.microsoft.com/office/drawing/2014/main" id="{DAEDD71F-2EE4-CAAE-D847-0C3D90722FA4}"/>
              </a:ext>
            </a:extLst>
          </p:cNvPr>
          <p:cNvSpPr txBox="1"/>
          <p:nvPr/>
        </p:nvSpPr>
        <p:spPr>
          <a:xfrm>
            <a:off x="2605355" y="309465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0.35</a:t>
            </a:r>
          </a:p>
        </p:txBody>
      </p:sp>
      <p:sp>
        <p:nvSpPr>
          <p:cNvPr id="27" name="TextBox 26">
            <a:extLst>
              <a:ext uri="{FF2B5EF4-FFF2-40B4-BE49-F238E27FC236}">
                <a16:creationId xmlns:a16="http://schemas.microsoft.com/office/drawing/2014/main" id="{3C9036ED-B0DA-1C09-D566-CF83DD475D51}"/>
              </a:ext>
            </a:extLst>
          </p:cNvPr>
          <p:cNvSpPr txBox="1"/>
          <p:nvPr/>
        </p:nvSpPr>
        <p:spPr>
          <a:xfrm>
            <a:off x="2675481" y="2586796"/>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0.4</a:t>
            </a:r>
          </a:p>
        </p:txBody>
      </p:sp>
      <p:sp>
        <p:nvSpPr>
          <p:cNvPr id="28" name="TextBox 27">
            <a:extLst>
              <a:ext uri="{FF2B5EF4-FFF2-40B4-BE49-F238E27FC236}">
                <a16:creationId xmlns:a16="http://schemas.microsoft.com/office/drawing/2014/main" id="{A4F7BFD9-2CC3-9632-0F83-C06F5F06761C}"/>
              </a:ext>
            </a:extLst>
          </p:cNvPr>
          <p:cNvSpPr txBox="1"/>
          <p:nvPr/>
        </p:nvSpPr>
        <p:spPr>
          <a:xfrm>
            <a:off x="2620263" y="2056709"/>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0.45</a:t>
            </a:r>
          </a:p>
        </p:txBody>
      </p:sp>
      <p:sp>
        <p:nvSpPr>
          <p:cNvPr id="29" name="TextBox 28">
            <a:extLst>
              <a:ext uri="{FF2B5EF4-FFF2-40B4-BE49-F238E27FC236}">
                <a16:creationId xmlns:a16="http://schemas.microsoft.com/office/drawing/2014/main" id="{430F4A33-5981-30BC-99A5-45A170526A40}"/>
              </a:ext>
            </a:extLst>
          </p:cNvPr>
          <p:cNvSpPr txBox="1"/>
          <p:nvPr/>
        </p:nvSpPr>
        <p:spPr>
          <a:xfrm>
            <a:off x="2675481" y="151557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0.5</a:t>
            </a:r>
          </a:p>
        </p:txBody>
      </p:sp>
      <p:sp>
        <p:nvSpPr>
          <p:cNvPr id="30" name="TextBox 29">
            <a:extLst>
              <a:ext uri="{FF2B5EF4-FFF2-40B4-BE49-F238E27FC236}">
                <a16:creationId xmlns:a16="http://schemas.microsoft.com/office/drawing/2014/main" id="{21BCBB9A-2774-6D0E-1653-3A41F93B3423}"/>
              </a:ext>
            </a:extLst>
          </p:cNvPr>
          <p:cNvSpPr txBox="1"/>
          <p:nvPr/>
        </p:nvSpPr>
        <p:spPr>
          <a:xfrm rot="16200000">
            <a:off x="709741" y="3028535"/>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Monthly Median NO2 (mol/m2) *10,000</a:t>
            </a:r>
          </a:p>
        </p:txBody>
      </p:sp>
      <p:grpSp>
        <p:nvGrpSpPr>
          <p:cNvPr id="61" name="Group 60">
            <a:extLst>
              <a:ext uri="{FF2B5EF4-FFF2-40B4-BE49-F238E27FC236}">
                <a16:creationId xmlns:a16="http://schemas.microsoft.com/office/drawing/2014/main" id="{EC3E9743-8508-13B0-A2A5-FB5BE850FD47}"/>
              </a:ext>
            </a:extLst>
          </p:cNvPr>
          <p:cNvGrpSpPr/>
          <p:nvPr/>
        </p:nvGrpSpPr>
        <p:grpSpPr>
          <a:xfrm>
            <a:off x="4117431" y="5666139"/>
            <a:ext cx="6723148" cy="337345"/>
            <a:chOff x="3551943" y="6129965"/>
            <a:chExt cx="6723148" cy="337345"/>
          </a:xfrm>
        </p:grpSpPr>
        <p:sp>
          <p:nvSpPr>
            <p:cNvPr id="31" name="TextBox 30">
              <a:extLst>
                <a:ext uri="{FF2B5EF4-FFF2-40B4-BE49-F238E27FC236}">
                  <a16:creationId xmlns:a16="http://schemas.microsoft.com/office/drawing/2014/main" id="{33428D6D-CECC-839E-AF89-156F934ACD71}"/>
                </a:ext>
              </a:extLst>
            </p:cNvPr>
            <p:cNvSpPr txBox="1"/>
            <p:nvPr/>
          </p:nvSpPr>
          <p:spPr>
            <a:xfrm>
              <a:off x="3832774" y="6153839"/>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2018</a:t>
              </a:r>
            </a:p>
          </p:txBody>
        </p:sp>
        <p:sp>
          <p:nvSpPr>
            <p:cNvPr id="32" name="TextBox 31">
              <a:extLst>
                <a:ext uri="{FF2B5EF4-FFF2-40B4-BE49-F238E27FC236}">
                  <a16:creationId xmlns:a16="http://schemas.microsoft.com/office/drawing/2014/main" id="{737CA182-AEC0-9628-0249-D040B86FC1BC}"/>
                </a:ext>
              </a:extLst>
            </p:cNvPr>
            <p:cNvSpPr txBox="1"/>
            <p:nvPr/>
          </p:nvSpPr>
          <p:spPr>
            <a:xfrm>
              <a:off x="4594775" y="6153840"/>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2019</a:t>
              </a:r>
            </a:p>
          </p:txBody>
        </p:sp>
        <p:sp>
          <p:nvSpPr>
            <p:cNvPr id="33" name="TextBox 32">
              <a:extLst>
                <a:ext uri="{FF2B5EF4-FFF2-40B4-BE49-F238E27FC236}">
                  <a16:creationId xmlns:a16="http://schemas.microsoft.com/office/drawing/2014/main" id="{DA41E7BD-2EA1-C6A2-70C8-04CD71AF2E14}"/>
                </a:ext>
              </a:extLst>
            </p:cNvPr>
            <p:cNvSpPr txBox="1"/>
            <p:nvPr/>
          </p:nvSpPr>
          <p:spPr>
            <a:xfrm>
              <a:off x="5345732" y="6153839"/>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2020</a:t>
              </a:r>
            </a:p>
          </p:txBody>
        </p:sp>
        <p:sp>
          <p:nvSpPr>
            <p:cNvPr id="34" name="TextBox 33">
              <a:extLst>
                <a:ext uri="{FF2B5EF4-FFF2-40B4-BE49-F238E27FC236}">
                  <a16:creationId xmlns:a16="http://schemas.microsoft.com/office/drawing/2014/main" id="{CDC81DD2-66AD-D70D-E164-A06903D98DFD}"/>
                </a:ext>
              </a:extLst>
            </p:cNvPr>
            <p:cNvSpPr txBox="1"/>
            <p:nvPr/>
          </p:nvSpPr>
          <p:spPr>
            <a:xfrm>
              <a:off x="6041471" y="6142796"/>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2021</a:t>
              </a:r>
            </a:p>
          </p:txBody>
        </p:sp>
        <p:sp>
          <p:nvSpPr>
            <p:cNvPr id="35" name="TextBox 34">
              <a:extLst>
                <a:ext uri="{FF2B5EF4-FFF2-40B4-BE49-F238E27FC236}">
                  <a16:creationId xmlns:a16="http://schemas.microsoft.com/office/drawing/2014/main" id="{7547A4C4-E2D5-9729-9609-29D70B2EA9F3}"/>
                </a:ext>
              </a:extLst>
            </p:cNvPr>
            <p:cNvSpPr txBox="1"/>
            <p:nvPr/>
          </p:nvSpPr>
          <p:spPr>
            <a:xfrm>
              <a:off x="6715123" y="6153839"/>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2022</a:t>
              </a:r>
            </a:p>
          </p:txBody>
        </p:sp>
        <p:pic>
          <p:nvPicPr>
            <p:cNvPr id="4" name="Picture 11" descr="A graph of a number of months&#10;&#10;Description automatically generated">
              <a:extLst>
                <a:ext uri="{FF2B5EF4-FFF2-40B4-BE49-F238E27FC236}">
                  <a16:creationId xmlns:a16="http://schemas.microsoft.com/office/drawing/2014/main" id="{D08A49D0-670C-98EA-91CB-055F30D4C6C0}"/>
                </a:ext>
              </a:extLst>
            </p:cNvPr>
            <p:cNvPicPr>
              <a:picLocks noChangeAspect="1"/>
            </p:cNvPicPr>
            <p:nvPr/>
          </p:nvPicPr>
          <p:blipFill rotWithShape="1">
            <a:blip r:embed="rId3"/>
            <a:srcRect l="55590" t="92135" r="40244" b="2247"/>
            <a:stretch/>
          </p:blipFill>
          <p:spPr>
            <a:xfrm>
              <a:off x="5792228" y="6129965"/>
              <a:ext cx="301778" cy="276263"/>
            </a:xfrm>
            <a:prstGeom prst="rect">
              <a:avLst/>
            </a:prstGeom>
          </p:spPr>
        </p:pic>
        <p:pic>
          <p:nvPicPr>
            <p:cNvPr id="16" name="Picture 11" descr="A graph of a number of months&#10;&#10;Description automatically generated">
              <a:extLst>
                <a:ext uri="{FF2B5EF4-FFF2-40B4-BE49-F238E27FC236}">
                  <a16:creationId xmlns:a16="http://schemas.microsoft.com/office/drawing/2014/main" id="{C1E2C231-64CB-8DFF-A884-88C5E8188F0F}"/>
                </a:ext>
              </a:extLst>
            </p:cNvPr>
            <p:cNvPicPr>
              <a:picLocks noChangeAspect="1"/>
            </p:cNvPicPr>
            <p:nvPr/>
          </p:nvPicPr>
          <p:blipFill rotWithShape="1">
            <a:blip r:embed="rId3"/>
            <a:srcRect l="45038" t="93034" r="50229" b="1120"/>
            <a:stretch/>
          </p:blipFill>
          <p:spPr>
            <a:xfrm>
              <a:off x="5032544" y="6154900"/>
              <a:ext cx="342820" cy="287450"/>
            </a:xfrm>
            <a:prstGeom prst="rect">
              <a:avLst/>
            </a:prstGeom>
          </p:spPr>
        </p:pic>
        <p:pic>
          <p:nvPicPr>
            <p:cNvPr id="18" name="Picture 11" descr="A graph of a number of months&#10;&#10;Description automatically generated">
              <a:extLst>
                <a:ext uri="{FF2B5EF4-FFF2-40B4-BE49-F238E27FC236}">
                  <a16:creationId xmlns:a16="http://schemas.microsoft.com/office/drawing/2014/main" id="{F7846AE1-55A3-5E32-6C3F-867A2932C1C1}"/>
                </a:ext>
              </a:extLst>
            </p:cNvPr>
            <p:cNvPicPr>
              <a:picLocks noChangeAspect="1"/>
            </p:cNvPicPr>
            <p:nvPr/>
          </p:nvPicPr>
          <p:blipFill rotWithShape="1">
            <a:blip r:embed="rId3"/>
            <a:srcRect l="34996" t="92413" r="60417" b="1124"/>
            <a:stretch/>
          </p:blipFill>
          <p:spPr>
            <a:xfrm>
              <a:off x="4264765" y="6149457"/>
              <a:ext cx="332266" cy="317853"/>
            </a:xfrm>
            <a:prstGeom prst="rect">
              <a:avLst/>
            </a:prstGeom>
          </p:spPr>
        </p:pic>
        <p:pic>
          <p:nvPicPr>
            <p:cNvPr id="20" name="Picture 11" descr="A graph of a number of months&#10;&#10;Description automatically generated">
              <a:extLst>
                <a:ext uri="{FF2B5EF4-FFF2-40B4-BE49-F238E27FC236}">
                  <a16:creationId xmlns:a16="http://schemas.microsoft.com/office/drawing/2014/main" id="{A1FAFFFB-497A-F42E-53B4-FEDBEB4AFAD6}"/>
                </a:ext>
              </a:extLst>
            </p:cNvPr>
            <p:cNvPicPr>
              <a:picLocks noChangeAspect="1"/>
            </p:cNvPicPr>
            <p:nvPr/>
          </p:nvPicPr>
          <p:blipFill rotWithShape="1">
            <a:blip r:embed="rId3"/>
            <a:srcRect l="25152" t="92360" r="70274" b="1893"/>
            <a:stretch/>
          </p:blipFill>
          <p:spPr>
            <a:xfrm>
              <a:off x="3551943" y="6152309"/>
              <a:ext cx="331260" cy="282587"/>
            </a:xfrm>
            <a:prstGeom prst="rect">
              <a:avLst/>
            </a:prstGeom>
          </p:spPr>
        </p:pic>
        <p:pic>
          <p:nvPicPr>
            <p:cNvPr id="22" name="Picture 11" descr="A graph of a number of months&#10;&#10;Description automatically generated">
              <a:extLst>
                <a:ext uri="{FF2B5EF4-FFF2-40B4-BE49-F238E27FC236}">
                  <a16:creationId xmlns:a16="http://schemas.microsoft.com/office/drawing/2014/main" id="{E311471D-BAFE-5143-93F7-9EE164AE028A}"/>
                </a:ext>
              </a:extLst>
            </p:cNvPr>
            <p:cNvPicPr>
              <a:picLocks noChangeAspect="1"/>
            </p:cNvPicPr>
            <p:nvPr/>
          </p:nvPicPr>
          <p:blipFill rotWithShape="1">
            <a:blip r:embed="rId3"/>
            <a:srcRect l="65701" t="92360" r="30335" b="2472"/>
            <a:stretch/>
          </p:blipFill>
          <p:spPr>
            <a:xfrm>
              <a:off x="6472357" y="6133726"/>
              <a:ext cx="287089" cy="254159"/>
            </a:xfrm>
            <a:prstGeom prst="rect">
              <a:avLst/>
            </a:prstGeom>
          </p:spPr>
        </p:pic>
      </p:grpSp>
      <p:grpSp>
        <p:nvGrpSpPr>
          <p:cNvPr id="60" name="Group 59">
            <a:extLst>
              <a:ext uri="{FF2B5EF4-FFF2-40B4-BE49-F238E27FC236}">
                <a16:creationId xmlns:a16="http://schemas.microsoft.com/office/drawing/2014/main" id="{368A136C-564A-EDF6-E9F5-FE5AB172C9DA}"/>
              </a:ext>
            </a:extLst>
          </p:cNvPr>
          <p:cNvGrpSpPr/>
          <p:nvPr/>
        </p:nvGrpSpPr>
        <p:grpSpPr>
          <a:xfrm>
            <a:off x="3192869" y="5412548"/>
            <a:ext cx="7852707" cy="253916"/>
            <a:chOff x="1876424" y="5534024"/>
            <a:chExt cx="8680967" cy="265461"/>
          </a:xfrm>
        </p:grpSpPr>
        <p:sp>
          <p:nvSpPr>
            <p:cNvPr id="26" name="TextBox 25">
              <a:extLst>
                <a:ext uri="{FF2B5EF4-FFF2-40B4-BE49-F238E27FC236}">
                  <a16:creationId xmlns:a16="http://schemas.microsoft.com/office/drawing/2014/main" id="{D5F76B64-E29B-F8BD-160E-90C76CD32591}"/>
                </a:ext>
              </a:extLst>
            </p:cNvPr>
            <p:cNvSpPr txBox="1"/>
            <p:nvPr/>
          </p:nvSpPr>
          <p:spPr>
            <a:xfrm>
              <a:off x="1876424" y="5534024"/>
              <a:ext cx="3559968" cy="265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Jan</a:t>
              </a:r>
              <a:endParaRPr lang="en-US" dirty="0">
                <a:solidFill>
                  <a:schemeClr val="tx1">
                    <a:lumMod val="75000"/>
                    <a:lumOff val="25000"/>
                  </a:schemeClr>
                </a:solidFill>
              </a:endParaRPr>
            </a:p>
          </p:txBody>
        </p:sp>
        <p:sp>
          <p:nvSpPr>
            <p:cNvPr id="37" name="TextBox 36">
              <a:extLst>
                <a:ext uri="{FF2B5EF4-FFF2-40B4-BE49-F238E27FC236}">
                  <a16:creationId xmlns:a16="http://schemas.microsoft.com/office/drawing/2014/main" id="{23F7DEE1-32BE-1572-A2A2-BADE096AFA52}"/>
                </a:ext>
              </a:extLst>
            </p:cNvPr>
            <p:cNvSpPr txBox="1"/>
            <p:nvPr/>
          </p:nvSpPr>
          <p:spPr>
            <a:xfrm>
              <a:off x="2447924" y="5534024"/>
              <a:ext cx="3559968" cy="265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Feb</a:t>
              </a:r>
              <a:endParaRPr lang="en-US" dirty="0">
                <a:solidFill>
                  <a:schemeClr val="tx1">
                    <a:lumMod val="75000"/>
                    <a:lumOff val="25000"/>
                  </a:schemeClr>
                </a:solidFill>
              </a:endParaRPr>
            </a:p>
          </p:txBody>
        </p:sp>
        <p:sp>
          <p:nvSpPr>
            <p:cNvPr id="39" name="TextBox 38">
              <a:extLst>
                <a:ext uri="{FF2B5EF4-FFF2-40B4-BE49-F238E27FC236}">
                  <a16:creationId xmlns:a16="http://schemas.microsoft.com/office/drawing/2014/main" id="{CB60D19F-65F5-E46A-5BD8-95EF919F7497}"/>
                </a:ext>
              </a:extLst>
            </p:cNvPr>
            <p:cNvSpPr txBox="1"/>
            <p:nvPr/>
          </p:nvSpPr>
          <p:spPr>
            <a:xfrm>
              <a:off x="3000374" y="5534024"/>
              <a:ext cx="3559968" cy="265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Mar</a:t>
              </a:r>
            </a:p>
          </p:txBody>
        </p:sp>
        <p:sp>
          <p:nvSpPr>
            <p:cNvPr id="41" name="TextBox 40">
              <a:extLst>
                <a:ext uri="{FF2B5EF4-FFF2-40B4-BE49-F238E27FC236}">
                  <a16:creationId xmlns:a16="http://schemas.microsoft.com/office/drawing/2014/main" id="{AD289444-85A6-621C-4EFF-60288D5AA87B}"/>
                </a:ext>
              </a:extLst>
            </p:cNvPr>
            <p:cNvSpPr txBox="1"/>
            <p:nvPr/>
          </p:nvSpPr>
          <p:spPr>
            <a:xfrm>
              <a:off x="3571874" y="5534024"/>
              <a:ext cx="3559968" cy="265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Apr</a:t>
              </a:r>
            </a:p>
          </p:txBody>
        </p:sp>
        <p:sp>
          <p:nvSpPr>
            <p:cNvPr id="43" name="TextBox 42">
              <a:extLst>
                <a:ext uri="{FF2B5EF4-FFF2-40B4-BE49-F238E27FC236}">
                  <a16:creationId xmlns:a16="http://schemas.microsoft.com/office/drawing/2014/main" id="{E396FA92-267F-9D03-A335-5648CFE77287}"/>
                </a:ext>
              </a:extLst>
            </p:cNvPr>
            <p:cNvSpPr txBox="1"/>
            <p:nvPr/>
          </p:nvSpPr>
          <p:spPr>
            <a:xfrm>
              <a:off x="4105274" y="5534024"/>
              <a:ext cx="3559968" cy="265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May</a:t>
              </a:r>
            </a:p>
          </p:txBody>
        </p:sp>
        <p:sp>
          <p:nvSpPr>
            <p:cNvPr id="45" name="TextBox 44">
              <a:extLst>
                <a:ext uri="{FF2B5EF4-FFF2-40B4-BE49-F238E27FC236}">
                  <a16:creationId xmlns:a16="http://schemas.microsoft.com/office/drawing/2014/main" id="{7FA09EA5-A2E4-771E-EAC4-1C3A13ACEA2D}"/>
                </a:ext>
              </a:extLst>
            </p:cNvPr>
            <p:cNvSpPr txBox="1"/>
            <p:nvPr/>
          </p:nvSpPr>
          <p:spPr>
            <a:xfrm>
              <a:off x="4676774" y="5534024"/>
              <a:ext cx="3559968" cy="265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Jun</a:t>
              </a:r>
            </a:p>
          </p:txBody>
        </p:sp>
        <p:sp>
          <p:nvSpPr>
            <p:cNvPr id="47" name="TextBox 46">
              <a:extLst>
                <a:ext uri="{FF2B5EF4-FFF2-40B4-BE49-F238E27FC236}">
                  <a16:creationId xmlns:a16="http://schemas.microsoft.com/office/drawing/2014/main" id="{58FAC6DD-61CF-A878-5248-30FB234B92F4}"/>
                </a:ext>
              </a:extLst>
            </p:cNvPr>
            <p:cNvSpPr txBox="1"/>
            <p:nvPr/>
          </p:nvSpPr>
          <p:spPr>
            <a:xfrm>
              <a:off x="5295899" y="5534024"/>
              <a:ext cx="3559968" cy="265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Jul</a:t>
              </a:r>
            </a:p>
          </p:txBody>
        </p:sp>
        <p:sp>
          <p:nvSpPr>
            <p:cNvPr id="49" name="TextBox 48">
              <a:extLst>
                <a:ext uri="{FF2B5EF4-FFF2-40B4-BE49-F238E27FC236}">
                  <a16:creationId xmlns:a16="http://schemas.microsoft.com/office/drawing/2014/main" id="{EF891DAF-6FE4-7A97-FAEA-BE2DDD966A88}"/>
                </a:ext>
              </a:extLst>
            </p:cNvPr>
            <p:cNvSpPr txBox="1"/>
            <p:nvPr/>
          </p:nvSpPr>
          <p:spPr>
            <a:xfrm>
              <a:off x="5810249" y="5534024"/>
              <a:ext cx="3559968" cy="265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Aug</a:t>
              </a:r>
            </a:p>
          </p:txBody>
        </p:sp>
        <p:sp>
          <p:nvSpPr>
            <p:cNvPr id="51" name="TextBox 50">
              <a:extLst>
                <a:ext uri="{FF2B5EF4-FFF2-40B4-BE49-F238E27FC236}">
                  <a16:creationId xmlns:a16="http://schemas.microsoft.com/office/drawing/2014/main" id="{20BAEF41-2F88-5C54-7717-C4C5CBD55852}"/>
                </a:ext>
              </a:extLst>
            </p:cNvPr>
            <p:cNvSpPr txBox="1"/>
            <p:nvPr/>
          </p:nvSpPr>
          <p:spPr>
            <a:xfrm>
              <a:off x="6391275" y="5534024"/>
              <a:ext cx="3559968" cy="265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Sep</a:t>
              </a:r>
            </a:p>
          </p:txBody>
        </p:sp>
        <p:sp>
          <p:nvSpPr>
            <p:cNvPr id="53" name="TextBox 52">
              <a:extLst>
                <a:ext uri="{FF2B5EF4-FFF2-40B4-BE49-F238E27FC236}">
                  <a16:creationId xmlns:a16="http://schemas.microsoft.com/office/drawing/2014/main" id="{CA766661-0B43-9B99-C52C-2A2FA3A5BA4B}"/>
                </a:ext>
              </a:extLst>
            </p:cNvPr>
            <p:cNvSpPr txBox="1"/>
            <p:nvPr/>
          </p:nvSpPr>
          <p:spPr>
            <a:xfrm>
              <a:off x="6997423" y="5534024"/>
              <a:ext cx="3559968" cy="265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Oct</a:t>
              </a:r>
            </a:p>
          </p:txBody>
        </p:sp>
      </p:grpSp>
      <p:sp>
        <p:nvSpPr>
          <p:cNvPr id="55" name="TextBox 54">
            <a:extLst>
              <a:ext uri="{FF2B5EF4-FFF2-40B4-BE49-F238E27FC236}">
                <a16:creationId xmlns:a16="http://schemas.microsoft.com/office/drawing/2014/main" id="{CDA641AE-7461-A239-D2EB-86F2C6AC0374}"/>
              </a:ext>
            </a:extLst>
          </p:cNvPr>
          <p:cNvSpPr txBox="1"/>
          <p:nvPr/>
        </p:nvSpPr>
        <p:spPr>
          <a:xfrm>
            <a:off x="8377367" y="5412546"/>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Nov</a:t>
            </a:r>
          </a:p>
        </p:txBody>
      </p:sp>
      <p:sp>
        <p:nvSpPr>
          <p:cNvPr id="57" name="TextBox 56">
            <a:extLst>
              <a:ext uri="{FF2B5EF4-FFF2-40B4-BE49-F238E27FC236}">
                <a16:creationId xmlns:a16="http://schemas.microsoft.com/office/drawing/2014/main" id="{146DC733-AE24-0E97-03BD-EDC8209300E2}"/>
              </a:ext>
            </a:extLst>
          </p:cNvPr>
          <p:cNvSpPr txBox="1"/>
          <p:nvPr/>
        </p:nvSpPr>
        <p:spPr>
          <a:xfrm>
            <a:off x="8929817" y="5412546"/>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Dec</a:t>
            </a:r>
          </a:p>
        </p:txBody>
      </p:sp>
    </p:spTree>
    <p:extLst>
      <p:ext uri="{BB962C8B-B14F-4D97-AF65-F5344CB8AC3E}">
        <p14:creationId xmlns:p14="http://schemas.microsoft.com/office/powerpoint/2010/main" val="4189125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80231" y="199522"/>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t>
            </a:r>
            <a:r>
              <a:rPr lang="en-US" sz="4000" b="1" dirty="0">
                <a:solidFill>
                  <a:srgbClr val="88419D"/>
                </a:solidFill>
                <a:latin typeface="Century Gothic"/>
                <a:cs typeface="Calibri"/>
              </a:rPr>
              <a:t>NO</a:t>
            </a:r>
            <a:r>
              <a:rPr lang="en-US" sz="4000" b="1" baseline="-25000" dirty="0">
                <a:solidFill>
                  <a:srgbClr val="88419D"/>
                </a:solidFill>
                <a:latin typeface="Century Gothic"/>
                <a:cs typeface="Calibri"/>
              </a:rPr>
              <a:t>2</a:t>
            </a:r>
            <a:r>
              <a:rPr lang="en-US" sz="4000" b="1" dirty="0">
                <a:solidFill>
                  <a:srgbClr val="88419D"/>
                </a:solidFill>
                <a:latin typeface="Century Gothic"/>
              </a:rPr>
              <a:t> Time Series</a:t>
            </a:r>
            <a:endParaRPr lang="en-US" sz="4000" dirty="0">
              <a:solidFill>
                <a:srgbClr val="88419D"/>
              </a:solidFill>
              <a:latin typeface="Century Gothic"/>
            </a:endParaRPr>
          </a:p>
        </p:txBody>
      </p:sp>
      <p:pic>
        <p:nvPicPr>
          <p:cNvPr id="5" name="Picture 5" descr="A graph of different colored lines&#10;&#10;Description automatically generated">
            <a:extLst>
              <a:ext uri="{FF2B5EF4-FFF2-40B4-BE49-F238E27FC236}">
                <a16:creationId xmlns:a16="http://schemas.microsoft.com/office/drawing/2014/main" id="{A11E457C-10E1-0E08-ACDF-4499E38DC185}"/>
              </a:ext>
            </a:extLst>
          </p:cNvPr>
          <p:cNvPicPr>
            <a:picLocks noChangeAspect="1"/>
          </p:cNvPicPr>
          <p:nvPr/>
        </p:nvPicPr>
        <p:blipFill rotWithShape="1">
          <a:blip r:embed="rId3"/>
          <a:srcRect l="9418" t="7551" r="743" b="12404"/>
          <a:stretch/>
        </p:blipFill>
        <p:spPr>
          <a:xfrm>
            <a:off x="2603703" y="1455762"/>
            <a:ext cx="6907739" cy="4154777"/>
          </a:xfrm>
          <a:prstGeom prst="rect">
            <a:avLst/>
          </a:prstGeom>
        </p:spPr>
      </p:pic>
      <p:grpSp>
        <p:nvGrpSpPr>
          <p:cNvPr id="15" name="Group 14">
            <a:extLst>
              <a:ext uri="{FF2B5EF4-FFF2-40B4-BE49-F238E27FC236}">
                <a16:creationId xmlns:a16="http://schemas.microsoft.com/office/drawing/2014/main" id="{77F223E2-086E-C3C7-9A4A-6155B2790DA2}"/>
              </a:ext>
            </a:extLst>
          </p:cNvPr>
          <p:cNvGrpSpPr/>
          <p:nvPr/>
        </p:nvGrpSpPr>
        <p:grpSpPr>
          <a:xfrm>
            <a:off x="3723896" y="5856639"/>
            <a:ext cx="6723148" cy="337345"/>
            <a:chOff x="3551943" y="6129965"/>
            <a:chExt cx="6723148" cy="337345"/>
          </a:xfrm>
        </p:grpSpPr>
        <p:sp>
          <p:nvSpPr>
            <p:cNvPr id="4" name="TextBox 3">
              <a:extLst>
                <a:ext uri="{FF2B5EF4-FFF2-40B4-BE49-F238E27FC236}">
                  <a16:creationId xmlns:a16="http://schemas.microsoft.com/office/drawing/2014/main" id="{D8F4B704-F5A9-7B91-8D68-7EB237BDE067}"/>
                </a:ext>
              </a:extLst>
            </p:cNvPr>
            <p:cNvSpPr txBox="1"/>
            <p:nvPr/>
          </p:nvSpPr>
          <p:spPr>
            <a:xfrm>
              <a:off x="3832774" y="6153839"/>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2018</a:t>
              </a:r>
            </a:p>
          </p:txBody>
        </p:sp>
        <p:sp>
          <p:nvSpPr>
            <p:cNvPr id="6" name="TextBox 5">
              <a:extLst>
                <a:ext uri="{FF2B5EF4-FFF2-40B4-BE49-F238E27FC236}">
                  <a16:creationId xmlns:a16="http://schemas.microsoft.com/office/drawing/2014/main" id="{609AD5FD-1F59-B3FF-9A38-7451EBF7AD2E}"/>
                </a:ext>
              </a:extLst>
            </p:cNvPr>
            <p:cNvSpPr txBox="1"/>
            <p:nvPr/>
          </p:nvSpPr>
          <p:spPr>
            <a:xfrm>
              <a:off x="4594775" y="6153840"/>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2019</a:t>
              </a:r>
            </a:p>
          </p:txBody>
        </p:sp>
        <p:sp>
          <p:nvSpPr>
            <p:cNvPr id="7" name="TextBox 6">
              <a:extLst>
                <a:ext uri="{FF2B5EF4-FFF2-40B4-BE49-F238E27FC236}">
                  <a16:creationId xmlns:a16="http://schemas.microsoft.com/office/drawing/2014/main" id="{49A36774-843F-29E9-0CBA-71F04BBFEF4D}"/>
                </a:ext>
              </a:extLst>
            </p:cNvPr>
            <p:cNvSpPr txBox="1"/>
            <p:nvPr/>
          </p:nvSpPr>
          <p:spPr>
            <a:xfrm>
              <a:off x="5345732" y="6153839"/>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2020</a:t>
              </a:r>
            </a:p>
          </p:txBody>
        </p:sp>
        <p:sp>
          <p:nvSpPr>
            <p:cNvPr id="8" name="TextBox 7">
              <a:extLst>
                <a:ext uri="{FF2B5EF4-FFF2-40B4-BE49-F238E27FC236}">
                  <a16:creationId xmlns:a16="http://schemas.microsoft.com/office/drawing/2014/main" id="{436E1FE2-3E40-486F-6EE3-49FD28D577B7}"/>
                </a:ext>
              </a:extLst>
            </p:cNvPr>
            <p:cNvSpPr txBox="1"/>
            <p:nvPr/>
          </p:nvSpPr>
          <p:spPr>
            <a:xfrm>
              <a:off x="6041471" y="6142796"/>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2021</a:t>
              </a:r>
            </a:p>
          </p:txBody>
        </p:sp>
        <p:sp>
          <p:nvSpPr>
            <p:cNvPr id="9" name="TextBox 8">
              <a:extLst>
                <a:ext uri="{FF2B5EF4-FFF2-40B4-BE49-F238E27FC236}">
                  <a16:creationId xmlns:a16="http://schemas.microsoft.com/office/drawing/2014/main" id="{9FBC7B66-352D-88F3-A1BC-C33717A58947}"/>
                </a:ext>
              </a:extLst>
            </p:cNvPr>
            <p:cNvSpPr txBox="1"/>
            <p:nvPr/>
          </p:nvSpPr>
          <p:spPr>
            <a:xfrm>
              <a:off x="6715123" y="6153839"/>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2022</a:t>
              </a:r>
            </a:p>
          </p:txBody>
        </p:sp>
        <p:pic>
          <p:nvPicPr>
            <p:cNvPr id="10" name="Picture 11" descr="A graph of a number of months&#10;&#10;Description automatically generated">
              <a:extLst>
                <a:ext uri="{FF2B5EF4-FFF2-40B4-BE49-F238E27FC236}">
                  <a16:creationId xmlns:a16="http://schemas.microsoft.com/office/drawing/2014/main" id="{B3DAF77D-554D-7996-3A1F-6CFB827CD752}"/>
                </a:ext>
              </a:extLst>
            </p:cNvPr>
            <p:cNvPicPr>
              <a:picLocks noChangeAspect="1"/>
            </p:cNvPicPr>
            <p:nvPr/>
          </p:nvPicPr>
          <p:blipFill rotWithShape="1">
            <a:blip r:embed="rId4"/>
            <a:srcRect l="55590" t="92135" r="40244" b="2247"/>
            <a:stretch/>
          </p:blipFill>
          <p:spPr>
            <a:xfrm>
              <a:off x="5792228" y="6129965"/>
              <a:ext cx="301778" cy="276263"/>
            </a:xfrm>
            <a:prstGeom prst="rect">
              <a:avLst/>
            </a:prstGeom>
          </p:spPr>
        </p:pic>
        <p:pic>
          <p:nvPicPr>
            <p:cNvPr id="11" name="Picture 11" descr="A graph of a number of months&#10;&#10;Description automatically generated">
              <a:extLst>
                <a:ext uri="{FF2B5EF4-FFF2-40B4-BE49-F238E27FC236}">
                  <a16:creationId xmlns:a16="http://schemas.microsoft.com/office/drawing/2014/main" id="{16558384-91C3-0441-C493-CE63C1A3D4BE}"/>
                </a:ext>
              </a:extLst>
            </p:cNvPr>
            <p:cNvPicPr>
              <a:picLocks noChangeAspect="1"/>
            </p:cNvPicPr>
            <p:nvPr/>
          </p:nvPicPr>
          <p:blipFill rotWithShape="1">
            <a:blip r:embed="rId4"/>
            <a:srcRect l="45038" t="93034" r="50229" b="1348"/>
            <a:stretch/>
          </p:blipFill>
          <p:spPr>
            <a:xfrm>
              <a:off x="5032544" y="6154899"/>
              <a:ext cx="342820" cy="276263"/>
            </a:xfrm>
            <a:prstGeom prst="rect">
              <a:avLst/>
            </a:prstGeom>
          </p:spPr>
        </p:pic>
        <p:pic>
          <p:nvPicPr>
            <p:cNvPr id="12" name="Picture 11" descr="A graph of a number of months&#10;&#10;Description automatically generated">
              <a:extLst>
                <a:ext uri="{FF2B5EF4-FFF2-40B4-BE49-F238E27FC236}">
                  <a16:creationId xmlns:a16="http://schemas.microsoft.com/office/drawing/2014/main" id="{AA33D7A4-344C-9975-60EE-2A36FF363678}"/>
                </a:ext>
              </a:extLst>
            </p:cNvPr>
            <p:cNvPicPr>
              <a:picLocks noChangeAspect="1"/>
            </p:cNvPicPr>
            <p:nvPr/>
          </p:nvPicPr>
          <p:blipFill rotWithShape="1">
            <a:blip r:embed="rId4"/>
            <a:srcRect l="34996" t="92413" r="60417" b="1124"/>
            <a:stretch/>
          </p:blipFill>
          <p:spPr>
            <a:xfrm>
              <a:off x="4264765" y="6149457"/>
              <a:ext cx="332266" cy="317853"/>
            </a:xfrm>
            <a:prstGeom prst="rect">
              <a:avLst/>
            </a:prstGeom>
          </p:spPr>
        </p:pic>
        <p:pic>
          <p:nvPicPr>
            <p:cNvPr id="13" name="Picture 11" descr="A graph of a number of months&#10;&#10;Description automatically generated">
              <a:extLst>
                <a:ext uri="{FF2B5EF4-FFF2-40B4-BE49-F238E27FC236}">
                  <a16:creationId xmlns:a16="http://schemas.microsoft.com/office/drawing/2014/main" id="{430B9139-D47A-910C-BF61-BCA418AB4DFE}"/>
                </a:ext>
              </a:extLst>
            </p:cNvPr>
            <p:cNvPicPr>
              <a:picLocks noChangeAspect="1"/>
            </p:cNvPicPr>
            <p:nvPr/>
          </p:nvPicPr>
          <p:blipFill rotWithShape="1">
            <a:blip r:embed="rId4"/>
            <a:srcRect l="25152" t="92360" r="70274" b="1969"/>
            <a:stretch/>
          </p:blipFill>
          <p:spPr>
            <a:xfrm>
              <a:off x="3551943" y="6152309"/>
              <a:ext cx="331260" cy="278853"/>
            </a:xfrm>
            <a:prstGeom prst="rect">
              <a:avLst/>
            </a:prstGeom>
          </p:spPr>
        </p:pic>
        <p:pic>
          <p:nvPicPr>
            <p:cNvPr id="14" name="Picture 13" descr="A graph of a number of months&#10;&#10;Description automatically generated">
              <a:extLst>
                <a:ext uri="{FF2B5EF4-FFF2-40B4-BE49-F238E27FC236}">
                  <a16:creationId xmlns:a16="http://schemas.microsoft.com/office/drawing/2014/main" id="{7E810A77-43A0-08BB-2FAD-1D7B2FA60BA1}"/>
                </a:ext>
              </a:extLst>
            </p:cNvPr>
            <p:cNvPicPr>
              <a:picLocks noChangeAspect="1"/>
            </p:cNvPicPr>
            <p:nvPr/>
          </p:nvPicPr>
          <p:blipFill rotWithShape="1">
            <a:blip r:embed="rId4"/>
            <a:srcRect l="65701" t="92360" r="30335" b="2472"/>
            <a:stretch/>
          </p:blipFill>
          <p:spPr>
            <a:xfrm>
              <a:off x="6472357" y="6133726"/>
              <a:ext cx="287089" cy="254159"/>
            </a:xfrm>
            <a:prstGeom prst="rect">
              <a:avLst/>
            </a:prstGeom>
          </p:spPr>
        </p:pic>
      </p:grpSp>
      <p:sp>
        <p:nvSpPr>
          <p:cNvPr id="41" name="TextBox 40">
            <a:extLst>
              <a:ext uri="{FF2B5EF4-FFF2-40B4-BE49-F238E27FC236}">
                <a16:creationId xmlns:a16="http://schemas.microsoft.com/office/drawing/2014/main" id="{CC5869E5-5D1D-B8DB-F814-4C50CCC252DC}"/>
              </a:ext>
            </a:extLst>
          </p:cNvPr>
          <p:cNvSpPr txBox="1"/>
          <p:nvPr/>
        </p:nvSpPr>
        <p:spPr>
          <a:xfrm>
            <a:off x="2761234" y="5564946"/>
            <a:ext cx="322030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Jan</a:t>
            </a:r>
            <a:endParaRPr lang="en-US" dirty="0">
              <a:solidFill>
                <a:schemeClr val="tx1">
                  <a:lumMod val="75000"/>
                  <a:lumOff val="25000"/>
                </a:schemeClr>
              </a:solidFill>
            </a:endParaRPr>
          </a:p>
        </p:txBody>
      </p:sp>
      <p:sp>
        <p:nvSpPr>
          <p:cNvPr id="42" name="TextBox 41">
            <a:extLst>
              <a:ext uri="{FF2B5EF4-FFF2-40B4-BE49-F238E27FC236}">
                <a16:creationId xmlns:a16="http://schemas.microsoft.com/office/drawing/2014/main" id="{2C39BA28-DD76-15C9-218C-C06BF325A8B5}"/>
              </a:ext>
            </a:extLst>
          </p:cNvPr>
          <p:cNvSpPr txBox="1"/>
          <p:nvPr/>
        </p:nvSpPr>
        <p:spPr>
          <a:xfrm>
            <a:off x="3325832" y="5545896"/>
            <a:ext cx="322030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Feb</a:t>
            </a:r>
            <a:endParaRPr lang="en-US" dirty="0">
              <a:solidFill>
                <a:schemeClr val="tx1">
                  <a:lumMod val="75000"/>
                  <a:lumOff val="25000"/>
                </a:schemeClr>
              </a:solidFill>
            </a:endParaRPr>
          </a:p>
        </p:txBody>
      </p:sp>
      <p:sp>
        <p:nvSpPr>
          <p:cNvPr id="43" name="TextBox 42">
            <a:extLst>
              <a:ext uri="{FF2B5EF4-FFF2-40B4-BE49-F238E27FC236}">
                <a16:creationId xmlns:a16="http://schemas.microsoft.com/office/drawing/2014/main" id="{05562610-893F-55ED-6A0A-62BA79A987E6}"/>
              </a:ext>
            </a:extLst>
          </p:cNvPr>
          <p:cNvSpPr txBox="1"/>
          <p:nvPr/>
        </p:nvSpPr>
        <p:spPr>
          <a:xfrm>
            <a:off x="3911297" y="5564946"/>
            <a:ext cx="322030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Mar</a:t>
            </a:r>
          </a:p>
        </p:txBody>
      </p:sp>
      <p:sp>
        <p:nvSpPr>
          <p:cNvPr id="44" name="TextBox 43">
            <a:extLst>
              <a:ext uri="{FF2B5EF4-FFF2-40B4-BE49-F238E27FC236}">
                <a16:creationId xmlns:a16="http://schemas.microsoft.com/office/drawing/2014/main" id="{F3A2445A-2FE9-33C7-62AD-191D2EF0FF19}"/>
              </a:ext>
            </a:extLst>
          </p:cNvPr>
          <p:cNvSpPr txBox="1"/>
          <p:nvPr/>
        </p:nvSpPr>
        <p:spPr>
          <a:xfrm>
            <a:off x="4466370" y="5564946"/>
            <a:ext cx="322030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Apr</a:t>
            </a:r>
          </a:p>
        </p:txBody>
      </p:sp>
      <p:sp>
        <p:nvSpPr>
          <p:cNvPr id="45" name="TextBox 44">
            <a:extLst>
              <a:ext uri="{FF2B5EF4-FFF2-40B4-BE49-F238E27FC236}">
                <a16:creationId xmlns:a16="http://schemas.microsoft.com/office/drawing/2014/main" id="{879ADC01-0B69-274B-8C88-6AFBC265FCFB}"/>
              </a:ext>
            </a:extLst>
          </p:cNvPr>
          <p:cNvSpPr txBox="1"/>
          <p:nvPr/>
        </p:nvSpPr>
        <p:spPr>
          <a:xfrm>
            <a:off x="4986978" y="5564946"/>
            <a:ext cx="322030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May</a:t>
            </a:r>
          </a:p>
        </p:txBody>
      </p:sp>
      <p:sp>
        <p:nvSpPr>
          <p:cNvPr id="46" name="TextBox 45">
            <a:extLst>
              <a:ext uri="{FF2B5EF4-FFF2-40B4-BE49-F238E27FC236}">
                <a16:creationId xmlns:a16="http://schemas.microsoft.com/office/drawing/2014/main" id="{651C8A99-B59A-5B1D-5BD6-C17859FD7507}"/>
              </a:ext>
            </a:extLst>
          </p:cNvPr>
          <p:cNvSpPr txBox="1"/>
          <p:nvPr/>
        </p:nvSpPr>
        <p:spPr>
          <a:xfrm>
            <a:off x="5570625" y="5564946"/>
            <a:ext cx="322030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Jun</a:t>
            </a:r>
          </a:p>
        </p:txBody>
      </p:sp>
      <p:sp>
        <p:nvSpPr>
          <p:cNvPr id="47" name="TextBox 46">
            <a:extLst>
              <a:ext uri="{FF2B5EF4-FFF2-40B4-BE49-F238E27FC236}">
                <a16:creationId xmlns:a16="http://schemas.microsoft.com/office/drawing/2014/main" id="{B746D486-7DC4-4867-CDB3-9F070D8CC74C}"/>
              </a:ext>
            </a:extLst>
          </p:cNvPr>
          <p:cNvSpPr txBox="1"/>
          <p:nvPr/>
        </p:nvSpPr>
        <p:spPr>
          <a:xfrm>
            <a:off x="6159254" y="5564946"/>
            <a:ext cx="322030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Jul</a:t>
            </a:r>
          </a:p>
        </p:txBody>
      </p:sp>
      <p:sp>
        <p:nvSpPr>
          <p:cNvPr id="48" name="TextBox 47">
            <a:extLst>
              <a:ext uri="{FF2B5EF4-FFF2-40B4-BE49-F238E27FC236}">
                <a16:creationId xmlns:a16="http://schemas.microsoft.com/office/drawing/2014/main" id="{50D54A10-ABBA-6E08-0FFA-FD6291E0FD12}"/>
              </a:ext>
            </a:extLst>
          </p:cNvPr>
          <p:cNvSpPr txBox="1"/>
          <p:nvPr/>
        </p:nvSpPr>
        <p:spPr>
          <a:xfrm>
            <a:off x="6691205" y="5612571"/>
            <a:ext cx="322030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Aug</a:t>
            </a:r>
          </a:p>
        </p:txBody>
      </p:sp>
      <p:sp>
        <p:nvSpPr>
          <p:cNvPr id="49" name="TextBox 48">
            <a:extLst>
              <a:ext uri="{FF2B5EF4-FFF2-40B4-BE49-F238E27FC236}">
                <a16:creationId xmlns:a16="http://schemas.microsoft.com/office/drawing/2014/main" id="{E7F11413-3F64-9757-454E-BD6841077BF5}"/>
              </a:ext>
            </a:extLst>
          </p:cNvPr>
          <p:cNvSpPr txBox="1"/>
          <p:nvPr/>
        </p:nvSpPr>
        <p:spPr>
          <a:xfrm>
            <a:off x="7264419" y="5564946"/>
            <a:ext cx="322030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Sep</a:t>
            </a:r>
          </a:p>
        </p:txBody>
      </p:sp>
      <p:sp>
        <p:nvSpPr>
          <p:cNvPr id="50" name="TextBox 49">
            <a:extLst>
              <a:ext uri="{FF2B5EF4-FFF2-40B4-BE49-F238E27FC236}">
                <a16:creationId xmlns:a16="http://schemas.microsoft.com/office/drawing/2014/main" id="{F0C92726-E6F2-24B0-24D1-A4B4CADFB29A}"/>
              </a:ext>
            </a:extLst>
          </p:cNvPr>
          <p:cNvSpPr txBox="1"/>
          <p:nvPr/>
        </p:nvSpPr>
        <p:spPr>
          <a:xfrm>
            <a:off x="7803209" y="5564946"/>
            <a:ext cx="322030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Oct</a:t>
            </a:r>
          </a:p>
        </p:txBody>
      </p:sp>
      <p:sp>
        <p:nvSpPr>
          <p:cNvPr id="64" name="TextBox 63">
            <a:extLst>
              <a:ext uri="{FF2B5EF4-FFF2-40B4-BE49-F238E27FC236}">
                <a16:creationId xmlns:a16="http://schemas.microsoft.com/office/drawing/2014/main" id="{B76C494D-C28E-416F-B1F0-C8E89BB2391C}"/>
              </a:ext>
            </a:extLst>
          </p:cNvPr>
          <p:cNvSpPr txBox="1"/>
          <p:nvPr/>
        </p:nvSpPr>
        <p:spPr>
          <a:xfrm>
            <a:off x="8355658" y="5603046"/>
            <a:ext cx="322030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Nov</a:t>
            </a:r>
          </a:p>
        </p:txBody>
      </p:sp>
      <p:sp>
        <p:nvSpPr>
          <p:cNvPr id="65" name="TextBox 64">
            <a:extLst>
              <a:ext uri="{FF2B5EF4-FFF2-40B4-BE49-F238E27FC236}">
                <a16:creationId xmlns:a16="http://schemas.microsoft.com/office/drawing/2014/main" id="{38AD1563-60F1-64E2-AC95-C9C45213C157}"/>
              </a:ext>
            </a:extLst>
          </p:cNvPr>
          <p:cNvSpPr txBox="1"/>
          <p:nvPr/>
        </p:nvSpPr>
        <p:spPr>
          <a:xfrm>
            <a:off x="8870008" y="5564946"/>
            <a:ext cx="322030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Dec</a:t>
            </a:r>
          </a:p>
        </p:txBody>
      </p:sp>
      <p:sp>
        <p:nvSpPr>
          <p:cNvPr id="67" name="TextBox 66">
            <a:extLst>
              <a:ext uri="{FF2B5EF4-FFF2-40B4-BE49-F238E27FC236}">
                <a16:creationId xmlns:a16="http://schemas.microsoft.com/office/drawing/2014/main" id="{31391C37-3213-E6D2-EF41-93B955CD4D2E}"/>
              </a:ext>
            </a:extLst>
          </p:cNvPr>
          <p:cNvSpPr txBox="1"/>
          <p:nvPr/>
        </p:nvSpPr>
        <p:spPr>
          <a:xfrm>
            <a:off x="2164195" y="5355810"/>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0.15</a:t>
            </a:r>
          </a:p>
        </p:txBody>
      </p:sp>
      <p:sp>
        <p:nvSpPr>
          <p:cNvPr id="69" name="TextBox 68">
            <a:extLst>
              <a:ext uri="{FF2B5EF4-FFF2-40B4-BE49-F238E27FC236}">
                <a16:creationId xmlns:a16="http://schemas.microsoft.com/office/drawing/2014/main" id="{9A709DE4-982F-6BD1-F863-7E58210E3CD8}"/>
              </a:ext>
            </a:extLst>
          </p:cNvPr>
          <p:cNvSpPr txBox="1"/>
          <p:nvPr/>
        </p:nvSpPr>
        <p:spPr>
          <a:xfrm>
            <a:off x="2224796" y="47005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0.35</a:t>
            </a:r>
          </a:p>
        </p:txBody>
      </p:sp>
      <p:sp>
        <p:nvSpPr>
          <p:cNvPr id="71" name="TextBox 70">
            <a:extLst>
              <a:ext uri="{FF2B5EF4-FFF2-40B4-BE49-F238E27FC236}">
                <a16:creationId xmlns:a16="http://schemas.microsoft.com/office/drawing/2014/main" id="{B02FF16C-65B7-6B7E-3AD1-3A8FCCC40E07}"/>
              </a:ext>
            </a:extLst>
          </p:cNvPr>
          <p:cNvSpPr txBox="1"/>
          <p:nvPr/>
        </p:nvSpPr>
        <p:spPr>
          <a:xfrm>
            <a:off x="2211820" y="40608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0.55</a:t>
            </a:r>
          </a:p>
        </p:txBody>
      </p:sp>
      <p:sp>
        <p:nvSpPr>
          <p:cNvPr id="73" name="TextBox 72">
            <a:extLst>
              <a:ext uri="{FF2B5EF4-FFF2-40B4-BE49-F238E27FC236}">
                <a16:creationId xmlns:a16="http://schemas.microsoft.com/office/drawing/2014/main" id="{4AAD26FD-D1BB-08A1-1216-6781D3728A6D}"/>
              </a:ext>
            </a:extLst>
          </p:cNvPr>
          <p:cNvSpPr txBox="1"/>
          <p:nvPr/>
        </p:nvSpPr>
        <p:spPr>
          <a:xfrm>
            <a:off x="2221345" y="3407050"/>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0.75</a:t>
            </a:r>
          </a:p>
        </p:txBody>
      </p:sp>
      <p:sp>
        <p:nvSpPr>
          <p:cNvPr id="75" name="TextBox 74">
            <a:extLst>
              <a:ext uri="{FF2B5EF4-FFF2-40B4-BE49-F238E27FC236}">
                <a16:creationId xmlns:a16="http://schemas.microsoft.com/office/drawing/2014/main" id="{C415DE8A-E870-5162-FCE1-EA4AF6E3F8AD}"/>
              </a:ext>
            </a:extLst>
          </p:cNvPr>
          <p:cNvSpPr txBox="1"/>
          <p:nvPr/>
        </p:nvSpPr>
        <p:spPr>
          <a:xfrm>
            <a:off x="2211820" y="2761283"/>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0.95</a:t>
            </a:r>
          </a:p>
        </p:txBody>
      </p:sp>
      <p:sp>
        <p:nvSpPr>
          <p:cNvPr id="77" name="TextBox 76">
            <a:extLst>
              <a:ext uri="{FF2B5EF4-FFF2-40B4-BE49-F238E27FC236}">
                <a16:creationId xmlns:a16="http://schemas.microsoft.com/office/drawing/2014/main" id="{555D68CC-3A6E-5E36-3CBF-8E0D30C4C8B9}"/>
              </a:ext>
            </a:extLst>
          </p:cNvPr>
          <p:cNvSpPr txBox="1"/>
          <p:nvPr/>
        </p:nvSpPr>
        <p:spPr>
          <a:xfrm>
            <a:off x="2224796" y="2101021"/>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1.15</a:t>
            </a:r>
          </a:p>
        </p:txBody>
      </p:sp>
      <p:sp>
        <p:nvSpPr>
          <p:cNvPr id="79" name="TextBox 78">
            <a:extLst>
              <a:ext uri="{FF2B5EF4-FFF2-40B4-BE49-F238E27FC236}">
                <a16:creationId xmlns:a16="http://schemas.microsoft.com/office/drawing/2014/main" id="{45A23AD0-FB32-793A-C7E8-27E1B3FA79CE}"/>
              </a:ext>
            </a:extLst>
          </p:cNvPr>
          <p:cNvSpPr txBox="1"/>
          <p:nvPr/>
        </p:nvSpPr>
        <p:spPr>
          <a:xfrm>
            <a:off x="2207678" y="145663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1.35</a:t>
            </a:r>
          </a:p>
        </p:txBody>
      </p:sp>
      <p:sp>
        <p:nvSpPr>
          <p:cNvPr id="83" name="TextBox 82">
            <a:extLst>
              <a:ext uri="{FF2B5EF4-FFF2-40B4-BE49-F238E27FC236}">
                <a16:creationId xmlns:a16="http://schemas.microsoft.com/office/drawing/2014/main" id="{4E91A33C-5CC1-0629-0064-C66A3DA6EED8}"/>
              </a:ext>
            </a:extLst>
          </p:cNvPr>
          <p:cNvSpPr txBox="1"/>
          <p:nvPr/>
        </p:nvSpPr>
        <p:spPr>
          <a:xfrm>
            <a:off x="4569465" y="1149350"/>
            <a:ext cx="30121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95% NO</a:t>
            </a:r>
            <a:r>
              <a:rPr lang="en-US" sz="1400" baseline="-25000" dirty="0">
                <a:solidFill>
                  <a:schemeClr val="tx1">
                    <a:lumMod val="75000"/>
                    <a:lumOff val="25000"/>
                  </a:schemeClr>
                </a:solidFill>
                <a:latin typeface="Century Gothic"/>
                <a:cs typeface="Calibri"/>
              </a:rPr>
              <a:t>2</a:t>
            </a:r>
            <a:r>
              <a:rPr lang="en-US" sz="1400" dirty="0">
                <a:solidFill>
                  <a:schemeClr val="tx1">
                    <a:lumMod val="75000"/>
                    <a:lumOff val="25000"/>
                  </a:schemeClr>
                </a:solidFill>
                <a:latin typeface="Century Gothic"/>
                <a:cs typeface="Calibri"/>
              </a:rPr>
              <a:t> from 2018–2022</a:t>
            </a:r>
            <a:endParaRPr lang="en-US" dirty="0">
              <a:solidFill>
                <a:schemeClr val="tx1">
                  <a:lumMod val="75000"/>
                  <a:lumOff val="25000"/>
                </a:schemeClr>
              </a:solidFill>
              <a:latin typeface="Century Gothic"/>
            </a:endParaRPr>
          </a:p>
        </p:txBody>
      </p:sp>
      <p:sp>
        <p:nvSpPr>
          <p:cNvPr id="85" name="TextBox 84">
            <a:extLst>
              <a:ext uri="{FF2B5EF4-FFF2-40B4-BE49-F238E27FC236}">
                <a16:creationId xmlns:a16="http://schemas.microsoft.com/office/drawing/2014/main" id="{DD518F0F-33C8-12E5-1644-503C6804C2A2}"/>
              </a:ext>
            </a:extLst>
          </p:cNvPr>
          <p:cNvSpPr txBox="1"/>
          <p:nvPr/>
        </p:nvSpPr>
        <p:spPr>
          <a:xfrm rot="16200000">
            <a:off x="382881" y="2866610"/>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Monthly 95% NO2 (mol/m2) *10,000</a:t>
            </a:r>
          </a:p>
        </p:txBody>
      </p:sp>
    </p:spTree>
    <p:extLst>
      <p:ext uri="{BB962C8B-B14F-4D97-AF65-F5344CB8AC3E}">
        <p14:creationId xmlns:p14="http://schemas.microsoft.com/office/powerpoint/2010/main" val="3416760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80233" y="211554"/>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t>
            </a:r>
            <a:r>
              <a:rPr lang="en-US" sz="4000" b="1" dirty="0">
                <a:solidFill>
                  <a:srgbClr val="88419D"/>
                </a:solidFill>
                <a:latin typeface="Century Gothic"/>
                <a:cs typeface="Calibri"/>
              </a:rPr>
              <a:t>NO</a:t>
            </a:r>
            <a:r>
              <a:rPr lang="en-US" sz="4000" b="1" baseline="-25000" dirty="0">
                <a:solidFill>
                  <a:srgbClr val="88419D"/>
                </a:solidFill>
                <a:latin typeface="Century Gothic"/>
                <a:cs typeface="Calibri"/>
              </a:rPr>
              <a:t>2</a:t>
            </a:r>
            <a:r>
              <a:rPr lang="en-US" sz="4000" b="1" dirty="0">
                <a:solidFill>
                  <a:srgbClr val="88419D"/>
                </a:solidFill>
                <a:latin typeface="Century Gothic"/>
              </a:rPr>
              <a:t> Time Series</a:t>
            </a:r>
            <a:endParaRPr lang="en-US" sz="4000" dirty="0">
              <a:solidFill>
                <a:srgbClr val="88419D"/>
              </a:solidFill>
              <a:latin typeface="Century Gothic"/>
            </a:endParaRPr>
          </a:p>
        </p:txBody>
      </p:sp>
      <p:pic>
        <p:nvPicPr>
          <p:cNvPr id="5" name="Picture 5" descr="A comparison of a graph&#10;&#10;Description automatically generated">
            <a:extLst>
              <a:ext uri="{FF2B5EF4-FFF2-40B4-BE49-F238E27FC236}">
                <a16:creationId xmlns:a16="http://schemas.microsoft.com/office/drawing/2014/main" id="{DD85B6CF-AE3A-974D-C337-F218521189FA}"/>
              </a:ext>
            </a:extLst>
          </p:cNvPr>
          <p:cNvPicPr>
            <a:picLocks noChangeAspect="1"/>
          </p:cNvPicPr>
          <p:nvPr/>
        </p:nvPicPr>
        <p:blipFill rotWithShape="1">
          <a:blip r:embed="rId3"/>
          <a:srcRect l="8576" t="10873" r="51290" b="22430"/>
          <a:stretch/>
        </p:blipFill>
        <p:spPr>
          <a:xfrm>
            <a:off x="1148175" y="1935856"/>
            <a:ext cx="4593453" cy="3043868"/>
          </a:xfrm>
          <a:prstGeom prst="rect">
            <a:avLst/>
          </a:prstGeom>
        </p:spPr>
      </p:pic>
      <p:grpSp>
        <p:nvGrpSpPr>
          <p:cNvPr id="19" name="Group 18">
            <a:extLst>
              <a:ext uri="{FF2B5EF4-FFF2-40B4-BE49-F238E27FC236}">
                <a16:creationId xmlns:a16="http://schemas.microsoft.com/office/drawing/2014/main" id="{F870CC80-CCAF-3172-CA39-A3F006E68DEB}"/>
              </a:ext>
            </a:extLst>
          </p:cNvPr>
          <p:cNvGrpSpPr/>
          <p:nvPr/>
        </p:nvGrpSpPr>
        <p:grpSpPr>
          <a:xfrm>
            <a:off x="1192623" y="4962524"/>
            <a:ext cx="7804756" cy="265122"/>
            <a:chOff x="1629895" y="5522818"/>
            <a:chExt cx="7452331" cy="265122"/>
          </a:xfrm>
        </p:grpSpPr>
        <p:sp>
          <p:nvSpPr>
            <p:cNvPr id="7" name="TextBox 6">
              <a:extLst>
                <a:ext uri="{FF2B5EF4-FFF2-40B4-BE49-F238E27FC236}">
                  <a16:creationId xmlns:a16="http://schemas.microsoft.com/office/drawing/2014/main" id="{571F159A-3D5B-B8EC-16D0-006E072DE73C}"/>
                </a:ext>
              </a:extLst>
            </p:cNvPr>
            <p:cNvSpPr txBox="1"/>
            <p:nvPr/>
          </p:nvSpPr>
          <p:spPr>
            <a:xfrm>
              <a:off x="1629895"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Jan</a:t>
              </a:r>
              <a:endParaRPr lang="en-US" dirty="0">
                <a:solidFill>
                  <a:schemeClr val="tx1">
                    <a:lumMod val="75000"/>
                    <a:lumOff val="25000"/>
                  </a:schemeClr>
                </a:solidFill>
              </a:endParaRPr>
            </a:p>
          </p:txBody>
        </p:sp>
        <p:sp>
          <p:nvSpPr>
            <p:cNvPr id="8" name="TextBox 7">
              <a:extLst>
                <a:ext uri="{FF2B5EF4-FFF2-40B4-BE49-F238E27FC236}">
                  <a16:creationId xmlns:a16="http://schemas.microsoft.com/office/drawing/2014/main" id="{8ED2B1E4-8616-1372-05E7-E34D5F127DAE}"/>
                </a:ext>
              </a:extLst>
            </p:cNvPr>
            <p:cNvSpPr txBox="1"/>
            <p:nvPr/>
          </p:nvSpPr>
          <p:spPr>
            <a:xfrm>
              <a:off x="1988483"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Feb</a:t>
              </a:r>
              <a:endParaRPr lang="en-US" dirty="0">
                <a:solidFill>
                  <a:schemeClr val="tx1">
                    <a:lumMod val="75000"/>
                    <a:lumOff val="25000"/>
                  </a:schemeClr>
                </a:solidFill>
              </a:endParaRPr>
            </a:p>
          </p:txBody>
        </p:sp>
        <p:sp>
          <p:nvSpPr>
            <p:cNvPr id="9" name="TextBox 8">
              <a:extLst>
                <a:ext uri="{FF2B5EF4-FFF2-40B4-BE49-F238E27FC236}">
                  <a16:creationId xmlns:a16="http://schemas.microsoft.com/office/drawing/2014/main" id="{82D998D7-2A24-D862-8E9A-523AED39B701}"/>
                </a:ext>
              </a:extLst>
            </p:cNvPr>
            <p:cNvSpPr txBox="1"/>
            <p:nvPr/>
          </p:nvSpPr>
          <p:spPr>
            <a:xfrm>
              <a:off x="2328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Mar</a:t>
              </a:r>
            </a:p>
          </p:txBody>
        </p:sp>
        <p:sp>
          <p:nvSpPr>
            <p:cNvPr id="10" name="TextBox 9">
              <a:extLst>
                <a:ext uri="{FF2B5EF4-FFF2-40B4-BE49-F238E27FC236}">
                  <a16:creationId xmlns:a16="http://schemas.microsoft.com/office/drawing/2014/main" id="{2991FE74-39D9-1B11-C122-72FF311705F6}"/>
                </a:ext>
              </a:extLst>
            </p:cNvPr>
            <p:cNvSpPr txBox="1"/>
            <p:nvPr/>
          </p:nvSpPr>
          <p:spPr>
            <a:xfrm>
              <a:off x="2709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Apr</a:t>
              </a:r>
            </a:p>
          </p:txBody>
        </p:sp>
        <p:sp>
          <p:nvSpPr>
            <p:cNvPr id="11" name="TextBox 10">
              <a:extLst>
                <a:ext uri="{FF2B5EF4-FFF2-40B4-BE49-F238E27FC236}">
                  <a16:creationId xmlns:a16="http://schemas.microsoft.com/office/drawing/2014/main" id="{F2E630D1-9FF6-22AB-FD25-00BADBC32224}"/>
                </a:ext>
              </a:extLst>
            </p:cNvPr>
            <p:cNvSpPr txBox="1"/>
            <p:nvPr/>
          </p:nvSpPr>
          <p:spPr>
            <a:xfrm>
              <a:off x="30519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May</a:t>
              </a:r>
            </a:p>
          </p:txBody>
        </p:sp>
        <p:sp>
          <p:nvSpPr>
            <p:cNvPr id="12" name="TextBox 11">
              <a:extLst>
                <a:ext uri="{FF2B5EF4-FFF2-40B4-BE49-F238E27FC236}">
                  <a16:creationId xmlns:a16="http://schemas.microsoft.com/office/drawing/2014/main" id="{55CFD1EC-B7DD-1542-FFE6-B0753A888D16}"/>
                </a:ext>
              </a:extLst>
            </p:cNvPr>
            <p:cNvSpPr txBox="1"/>
            <p:nvPr/>
          </p:nvSpPr>
          <p:spPr>
            <a:xfrm>
              <a:off x="341050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Jun</a:t>
              </a:r>
            </a:p>
          </p:txBody>
        </p:sp>
        <p:sp>
          <p:nvSpPr>
            <p:cNvPr id="13" name="TextBox 12">
              <a:extLst>
                <a:ext uri="{FF2B5EF4-FFF2-40B4-BE49-F238E27FC236}">
                  <a16:creationId xmlns:a16="http://schemas.microsoft.com/office/drawing/2014/main" id="{FF0A2621-F865-4ABA-E8C7-4BDA53892113}"/>
                </a:ext>
              </a:extLst>
            </p:cNvPr>
            <p:cNvSpPr txBox="1"/>
            <p:nvPr/>
          </p:nvSpPr>
          <p:spPr>
            <a:xfrm>
              <a:off x="377189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Jul</a:t>
              </a:r>
            </a:p>
          </p:txBody>
        </p:sp>
        <p:sp>
          <p:nvSpPr>
            <p:cNvPr id="14" name="TextBox 13">
              <a:extLst>
                <a:ext uri="{FF2B5EF4-FFF2-40B4-BE49-F238E27FC236}">
                  <a16:creationId xmlns:a16="http://schemas.microsoft.com/office/drawing/2014/main" id="{DB5CC234-2C73-90EC-DDDB-9912605DBA20}"/>
                </a:ext>
              </a:extLst>
            </p:cNvPr>
            <p:cNvSpPr txBox="1"/>
            <p:nvPr/>
          </p:nvSpPr>
          <p:spPr>
            <a:xfrm>
              <a:off x="409574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Aug</a:t>
              </a:r>
            </a:p>
          </p:txBody>
        </p:sp>
        <p:sp>
          <p:nvSpPr>
            <p:cNvPr id="15" name="TextBox 14">
              <a:extLst>
                <a:ext uri="{FF2B5EF4-FFF2-40B4-BE49-F238E27FC236}">
                  <a16:creationId xmlns:a16="http://schemas.microsoft.com/office/drawing/2014/main" id="{71D7DAF5-3A10-23F9-AF11-39BE3ABD9079}"/>
                </a:ext>
              </a:extLst>
            </p:cNvPr>
            <p:cNvSpPr txBox="1"/>
            <p:nvPr/>
          </p:nvSpPr>
          <p:spPr>
            <a:xfrm>
              <a:off x="4463862"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Sep</a:t>
              </a:r>
            </a:p>
          </p:txBody>
        </p:sp>
        <p:sp>
          <p:nvSpPr>
            <p:cNvPr id="16" name="TextBox 15">
              <a:extLst>
                <a:ext uri="{FF2B5EF4-FFF2-40B4-BE49-F238E27FC236}">
                  <a16:creationId xmlns:a16="http://schemas.microsoft.com/office/drawing/2014/main" id="{D3386F1F-1408-A7AA-5498-053A5A840BC4}"/>
                </a:ext>
              </a:extLst>
            </p:cNvPr>
            <p:cNvSpPr txBox="1"/>
            <p:nvPr/>
          </p:nvSpPr>
          <p:spPr>
            <a:xfrm>
              <a:off x="4790513"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Oct</a:t>
              </a:r>
            </a:p>
          </p:txBody>
        </p:sp>
        <p:sp>
          <p:nvSpPr>
            <p:cNvPr id="17" name="TextBox 16">
              <a:extLst>
                <a:ext uri="{FF2B5EF4-FFF2-40B4-BE49-F238E27FC236}">
                  <a16:creationId xmlns:a16="http://schemas.microsoft.com/office/drawing/2014/main" id="{A79E2784-4EBA-D50A-169E-A980C5AAFB08}"/>
                </a:ext>
              </a:extLst>
            </p:cNvPr>
            <p:cNvSpPr txBox="1"/>
            <p:nvPr/>
          </p:nvSpPr>
          <p:spPr>
            <a:xfrm>
              <a:off x="5160308"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Nov</a:t>
              </a:r>
            </a:p>
          </p:txBody>
        </p:sp>
        <p:sp>
          <p:nvSpPr>
            <p:cNvPr id="18" name="TextBox 17">
              <a:extLst>
                <a:ext uri="{FF2B5EF4-FFF2-40B4-BE49-F238E27FC236}">
                  <a16:creationId xmlns:a16="http://schemas.microsoft.com/office/drawing/2014/main" id="{596A5AAE-33D9-3E6D-E803-2AB6746A9C5D}"/>
                </a:ext>
              </a:extLst>
            </p:cNvPr>
            <p:cNvSpPr txBox="1"/>
            <p:nvPr/>
          </p:nvSpPr>
          <p:spPr>
            <a:xfrm>
              <a:off x="5522258"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Dec</a:t>
              </a:r>
            </a:p>
          </p:txBody>
        </p:sp>
      </p:grpSp>
      <p:grpSp>
        <p:nvGrpSpPr>
          <p:cNvPr id="33" name="Group 32">
            <a:extLst>
              <a:ext uri="{FF2B5EF4-FFF2-40B4-BE49-F238E27FC236}">
                <a16:creationId xmlns:a16="http://schemas.microsoft.com/office/drawing/2014/main" id="{52D13764-60B3-5516-F2A6-50FA45E5867F}"/>
              </a:ext>
            </a:extLst>
          </p:cNvPr>
          <p:cNvGrpSpPr/>
          <p:nvPr/>
        </p:nvGrpSpPr>
        <p:grpSpPr>
          <a:xfrm>
            <a:off x="6802848" y="4962524"/>
            <a:ext cx="8100032" cy="265122"/>
            <a:chOff x="1629895" y="5522818"/>
            <a:chExt cx="7452331" cy="265122"/>
          </a:xfrm>
        </p:grpSpPr>
        <p:sp>
          <p:nvSpPr>
            <p:cNvPr id="21" name="TextBox 20">
              <a:extLst>
                <a:ext uri="{FF2B5EF4-FFF2-40B4-BE49-F238E27FC236}">
                  <a16:creationId xmlns:a16="http://schemas.microsoft.com/office/drawing/2014/main" id="{0735ADF8-FD2C-2CA7-F8C6-CC9F61FC2183}"/>
                </a:ext>
              </a:extLst>
            </p:cNvPr>
            <p:cNvSpPr txBox="1"/>
            <p:nvPr/>
          </p:nvSpPr>
          <p:spPr>
            <a:xfrm>
              <a:off x="1629895"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Jan</a:t>
              </a:r>
              <a:endParaRPr lang="en-US" dirty="0"/>
            </a:p>
          </p:txBody>
        </p:sp>
        <p:sp>
          <p:nvSpPr>
            <p:cNvPr id="22" name="TextBox 21">
              <a:extLst>
                <a:ext uri="{FF2B5EF4-FFF2-40B4-BE49-F238E27FC236}">
                  <a16:creationId xmlns:a16="http://schemas.microsoft.com/office/drawing/2014/main" id="{4B592182-90EE-F022-A904-99F54EFA4A71}"/>
                </a:ext>
              </a:extLst>
            </p:cNvPr>
            <p:cNvSpPr txBox="1"/>
            <p:nvPr/>
          </p:nvSpPr>
          <p:spPr>
            <a:xfrm>
              <a:off x="1988483"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Feb</a:t>
              </a:r>
              <a:endParaRPr lang="en-US" dirty="0"/>
            </a:p>
          </p:txBody>
        </p:sp>
        <p:sp>
          <p:nvSpPr>
            <p:cNvPr id="23" name="TextBox 22">
              <a:extLst>
                <a:ext uri="{FF2B5EF4-FFF2-40B4-BE49-F238E27FC236}">
                  <a16:creationId xmlns:a16="http://schemas.microsoft.com/office/drawing/2014/main" id="{7A050318-4ED3-E422-8F01-BFB406CADC6C}"/>
                </a:ext>
              </a:extLst>
            </p:cNvPr>
            <p:cNvSpPr txBox="1"/>
            <p:nvPr/>
          </p:nvSpPr>
          <p:spPr>
            <a:xfrm>
              <a:off x="2328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Mar</a:t>
              </a:r>
            </a:p>
          </p:txBody>
        </p:sp>
        <p:sp>
          <p:nvSpPr>
            <p:cNvPr id="24" name="TextBox 23">
              <a:extLst>
                <a:ext uri="{FF2B5EF4-FFF2-40B4-BE49-F238E27FC236}">
                  <a16:creationId xmlns:a16="http://schemas.microsoft.com/office/drawing/2014/main" id="{6D9D9A51-DE64-605A-9138-81C593CFF9B5}"/>
                </a:ext>
              </a:extLst>
            </p:cNvPr>
            <p:cNvSpPr txBox="1"/>
            <p:nvPr/>
          </p:nvSpPr>
          <p:spPr>
            <a:xfrm>
              <a:off x="2709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Apr</a:t>
              </a:r>
            </a:p>
          </p:txBody>
        </p:sp>
        <p:sp>
          <p:nvSpPr>
            <p:cNvPr id="25" name="TextBox 24">
              <a:extLst>
                <a:ext uri="{FF2B5EF4-FFF2-40B4-BE49-F238E27FC236}">
                  <a16:creationId xmlns:a16="http://schemas.microsoft.com/office/drawing/2014/main" id="{0958EEEF-4C99-F94E-EDBF-C8E3D6EF7D86}"/>
                </a:ext>
              </a:extLst>
            </p:cNvPr>
            <p:cNvSpPr txBox="1"/>
            <p:nvPr/>
          </p:nvSpPr>
          <p:spPr>
            <a:xfrm>
              <a:off x="30519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May</a:t>
              </a:r>
            </a:p>
          </p:txBody>
        </p:sp>
        <p:sp>
          <p:nvSpPr>
            <p:cNvPr id="26" name="TextBox 25">
              <a:extLst>
                <a:ext uri="{FF2B5EF4-FFF2-40B4-BE49-F238E27FC236}">
                  <a16:creationId xmlns:a16="http://schemas.microsoft.com/office/drawing/2014/main" id="{0E931456-7235-46EC-44B3-1EBBF5C6813A}"/>
                </a:ext>
              </a:extLst>
            </p:cNvPr>
            <p:cNvSpPr txBox="1"/>
            <p:nvPr/>
          </p:nvSpPr>
          <p:spPr>
            <a:xfrm>
              <a:off x="341050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Jun</a:t>
              </a:r>
            </a:p>
          </p:txBody>
        </p:sp>
        <p:sp>
          <p:nvSpPr>
            <p:cNvPr id="27" name="TextBox 26">
              <a:extLst>
                <a:ext uri="{FF2B5EF4-FFF2-40B4-BE49-F238E27FC236}">
                  <a16:creationId xmlns:a16="http://schemas.microsoft.com/office/drawing/2014/main" id="{B899A8CD-99EB-C099-106C-363C1205486E}"/>
                </a:ext>
              </a:extLst>
            </p:cNvPr>
            <p:cNvSpPr txBox="1"/>
            <p:nvPr/>
          </p:nvSpPr>
          <p:spPr>
            <a:xfrm>
              <a:off x="377189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Jul</a:t>
              </a:r>
            </a:p>
          </p:txBody>
        </p:sp>
        <p:sp>
          <p:nvSpPr>
            <p:cNvPr id="28" name="TextBox 27">
              <a:extLst>
                <a:ext uri="{FF2B5EF4-FFF2-40B4-BE49-F238E27FC236}">
                  <a16:creationId xmlns:a16="http://schemas.microsoft.com/office/drawing/2014/main" id="{F8E9D313-052B-6598-0B29-834255C2096A}"/>
                </a:ext>
              </a:extLst>
            </p:cNvPr>
            <p:cNvSpPr txBox="1"/>
            <p:nvPr/>
          </p:nvSpPr>
          <p:spPr>
            <a:xfrm>
              <a:off x="409574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Aug</a:t>
              </a:r>
            </a:p>
          </p:txBody>
        </p:sp>
        <p:sp>
          <p:nvSpPr>
            <p:cNvPr id="29" name="TextBox 28">
              <a:extLst>
                <a:ext uri="{FF2B5EF4-FFF2-40B4-BE49-F238E27FC236}">
                  <a16:creationId xmlns:a16="http://schemas.microsoft.com/office/drawing/2014/main" id="{8AFFE16B-CC3B-04EA-BB26-A36142323CA4}"/>
                </a:ext>
              </a:extLst>
            </p:cNvPr>
            <p:cNvSpPr txBox="1"/>
            <p:nvPr/>
          </p:nvSpPr>
          <p:spPr>
            <a:xfrm>
              <a:off x="4463862"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Sep</a:t>
              </a:r>
            </a:p>
          </p:txBody>
        </p:sp>
        <p:sp>
          <p:nvSpPr>
            <p:cNvPr id="30" name="TextBox 29">
              <a:extLst>
                <a:ext uri="{FF2B5EF4-FFF2-40B4-BE49-F238E27FC236}">
                  <a16:creationId xmlns:a16="http://schemas.microsoft.com/office/drawing/2014/main" id="{033E6681-5E1D-A7CB-F543-BB482B684DAD}"/>
                </a:ext>
              </a:extLst>
            </p:cNvPr>
            <p:cNvSpPr txBox="1"/>
            <p:nvPr/>
          </p:nvSpPr>
          <p:spPr>
            <a:xfrm>
              <a:off x="4790513"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Oct</a:t>
              </a:r>
            </a:p>
          </p:txBody>
        </p:sp>
        <p:sp>
          <p:nvSpPr>
            <p:cNvPr id="31" name="TextBox 30">
              <a:extLst>
                <a:ext uri="{FF2B5EF4-FFF2-40B4-BE49-F238E27FC236}">
                  <a16:creationId xmlns:a16="http://schemas.microsoft.com/office/drawing/2014/main" id="{8966F5D4-C4D0-8EF6-6483-EE43E98B8E08}"/>
                </a:ext>
              </a:extLst>
            </p:cNvPr>
            <p:cNvSpPr txBox="1"/>
            <p:nvPr/>
          </p:nvSpPr>
          <p:spPr>
            <a:xfrm>
              <a:off x="5160308"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Nov</a:t>
              </a:r>
            </a:p>
          </p:txBody>
        </p:sp>
        <p:sp>
          <p:nvSpPr>
            <p:cNvPr id="32" name="TextBox 31">
              <a:extLst>
                <a:ext uri="{FF2B5EF4-FFF2-40B4-BE49-F238E27FC236}">
                  <a16:creationId xmlns:a16="http://schemas.microsoft.com/office/drawing/2014/main" id="{F811A468-8154-25FD-AC6E-FCE0F89BEF95}"/>
                </a:ext>
              </a:extLst>
            </p:cNvPr>
            <p:cNvSpPr txBox="1"/>
            <p:nvPr/>
          </p:nvSpPr>
          <p:spPr>
            <a:xfrm>
              <a:off x="5522258" y="5532343"/>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cs typeface="Calibri"/>
                </a:rPr>
                <a:t>Dec</a:t>
              </a:r>
            </a:p>
          </p:txBody>
        </p:sp>
      </p:grpSp>
      <p:grpSp>
        <p:nvGrpSpPr>
          <p:cNvPr id="44" name="Group 43">
            <a:extLst>
              <a:ext uri="{FF2B5EF4-FFF2-40B4-BE49-F238E27FC236}">
                <a16:creationId xmlns:a16="http://schemas.microsoft.com/office/drawing/2014/main" id="{1F05F3D4-3FF5-14DC-483C-D219DD5A8908}"/>
              </a:ext>
            </a:extLst>
          </p:cNvPr>
          <p:cNvGrpSpPr/>
          <p:nvPr/>
        </p:nvGrpSpPr>
        <p:grpSpPr>
          <a:xfrm>
            <a:off x="739905" y="1182217"/>
            <a:ext cx="3652977" cy="3838004"/>
            <a:chOff x="1218639" y="1928744"/>
            <a:chExt cx="3652977" cy="3671733"/>
          </a:xfrm>
        </p:grpSpPr>
        <p:sp>
          <p:nvSpPr>
            <p:cNvPr id="35" name="TextBox 34">
              <a:extLst>
                <a:ext uri="{FF2B5EF4-FFF2-40B4-BE49-F238E27FC236}">
                  <a16:creationId xmlns:a16="http://schemas.microsoft.com/office/drawing/2014/main" id="{957FD80E-7B51-D2F2-4E13-55DFCF266C76}"/>
                </a:ext>
              </a:extLst>
            </p:cNvPr>
            <p:cNvSpPr txBox="1"/>
            <p:nvPr/>
          </p:nvSpPr>
          <p:spPr>
            <a:xfrm>
              <a:off x="1288115" y="5357561"/>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a:t>
              </a:r>
            </a:p>
          </p:txBody>
        </p:sp>
        <p:sp>
          <p:nvSpPr>
            <p:cNvPr id="36" name="TextBox 35">
              <a:extLst>
                <a:ext uri="{FF2B5EF4-FFF2-40B4-BE49-F238E27FC236}">
                  <a16:creationId xmlns:a16="http://schemas.microsoft.com/office/drawing/2014/main" id="{065D2F73-5F7D-77E0-5757-E7EC42DC894A}"/>
                </a:ext>
              </a:extLst>
            </p:cNvPr>
            <p:cNvSpPr txBox="1"/>
            <p:nvPr/>
          </p:nvSpPr>
          <p:spPr>
            <a:xfrm>
              <a:off x="1278590" y="4886767"/>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0.4</a:t>
              </a:r>
            </a:p>
          </p:txBody>
        </p:sp>
        <p:sp>
          <p:nvSpPr>
            <p:cNvPr id="37" name="TextBox 36">
              <a:extLst>
                <a:ext uri="{FF2B5EF4-FFF2-40B4-BE49-F238E27FC236}">
                  <a16:creationId xmlns:a16="http://schemas.microsoft.com/office/drawing/2014/main" id="{6EC1778C-C569-C510-98C5-4AC3F52584E7}"/>
                </a:ext>
              </a:extLst>
            </p:cNvPr>
            <p:cNvSpPr txBox="1"/>
            <p:nvPr/>
          </p:nvSpPr>
          <p:spPr>
            <a:xfrm>
              <a:off x="1279150" y="4427178"/>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0.6</a:t>
              </a:r>
            </a:p>
          </p:txBody>
        </p:sp>
        <p:sp>
          <p:nvSpPr>
            <p:cNvPr id="38" name="TextBox 37">
              <a:extLst>
                <a:ext uri="{FF2B5EF4-FFF2-40B4-BE49-F238E27FC236}">
                  <a16:creationId xmlns:a16="http://schemas.microsoft.com/office/drawing/2014/main" id="{82BC75C4-7F1B-4168-F2BA-3CB079F75155}"/>
                </a:ext>
              </a:extLst>
            </p:cNvPr>
            <p:cNvSpPr txBox="1"/>
            <p:nvPr/>
          </p:nvSpPr>
          <p:spPr>
            <a:xfrm>
              <a:off x="1250575" y="3951341"/>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0.8</a:t>
              </a:r>
            </a:p>
          </p:txBody>
        </p:sp>
        <p:sp>
          <p:nvSpPr>
            <p:cNvPr id="39" name="TextBox 38">
              <a:extLst>
                <a:ext uri="{FF2B5EF4-FFF2-40B4-BE49-F238E27FC236}">
                  <a16:creationId xmlns:a16="http://schemas.microsoft.com/office/drawing/2014/main" id="{999D5B3F-2E10-F746-9CD8-B9DDB43A1F3D}"/>
                </a:ext>
              </a:extLst>
            </p:cNvPr>
            <p:cNvSpPr txBox="1"/>
            <p:nvPr/>
          </p:nvSpPr>
          <p:spPr>
            <a:xfrm>
              <a:off x="1288115" y="3492165"/>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a:t>
              </a:r>
            </a:p>
          </p:txBody>
        </p:sp>
        <p:sp>
          <p:nvSpPr>
            <p:cNvPr id="40" name="TextBox 39">
              <a:extLst>
                <a:ext uri="{FF2B5EF4-FFF2-40B4-BE49-F238E27FC236}">
                  <a16:creationId xmlns:a16="http://schemas.microsoft.com/office/drawing/2014/main" id="{E477F0C9-BB81-FE34-853F-51ACAE8B7EDE}"/>
                </a:ext>
              </a:extLst>
            </p:cNvPr>
            <p:cNvSpPr txBox="1"/>
            <p:nvPr/>
          </p:nvSpPr>
          <p:spPr>
            <a:xfrm>
              <a:off x="1223681" y="3041687"/>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1.2</a:t>
              </a:r>
            </a:p>
          </p:txBody>
        </p:sp>
        <p:sp>
          <p:nvSpPr>
            <p:cNvPr id="41" name="TextBox 40">
              <a:extLst>
                <a:ext uri="{FF2B5EF4-FFF2-40B4-BE49-F238E27FC236}">
                  <a16:creationId xmlns:a16="http://schemas.microsoft.com/office/drawing/2014/main" id="{E32F7AB3-EEFC-15D7-60BB-BC59758DECAB}"/>
                </a:ext>
              </a:extLst>
            </p:cNvPr>
            <p:cNvSpPr txBox="1"/>
            <p:nvPr/>
          </p:nvSpPr>
          <p:spPr>
            <a:xfrm>
              <a:off x="1218639" y="2606519"/>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1.4</a:t>
              </a:r>
            </a:p>
          </p:txBody>
        </p:sp>
        <p:sp>
          <p:nvSpPr>
            <p:cNvPr id="43" name="TextBox 42">
              <a:extLst>
                <a:ext uri="{FF2B5EF4-FFF2-40B4-BE49-F238E27FC236}">
                  <a16:creationId xmlns:a16="http://schemas.microsoft.com/office/drawing/2014/main" id="{A81F0E1B-CA1D-FCDA-3760-91CE7BDEA908}"/>
                </a:ext>
              </a:extLst>
            </p:cNvPr>
            <p:cNvSpPr txBox="1"/>
            <p:nvPr/>
          </p:nvSpPr>
          <p:spPr>
            <a:xfrm>
              <a:off x="1311648" y="1928744"/>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50" dirty="0">
                <a:solidFill>
                  <a:schemeClr val="tx1">
                    <a:lumMod val="75000"/>
                    <a:lumOff val="25000"/>
                  </a:schemeClr>
                </a:solidFill>
                <a:latin typeface="Century Gothic"/>
                <a:cs typeface="Calibri"/>
              </a:endParaRPr>
            </a:p>
          </p:txBody>
        </p:sp>
      </p:grpSp>
      <p:grpSp>
        <p:nvGrpSpPr>
          <p:cNvPr id="45" name="Group 44">
            <a:extLst>
              <a:ext uri="{FF2B5EF4-FFF2-40B4-BE49-F238E27FC236}">
                <a16:creationId xmlns:a16="http://schemas.microsoft.com/office/drawing/2014/main" id="{3304BB05-091D-EE67-13C9-E6595EE472EF}"/>
              </a:ext>
            </a:extLst>
          </p:cNvPr>
          <p:cNvGrpSpPr/>
          <p:nvPr/>
        </p:nvGrpSpPr>
        <p:grpSpPr>
          <a:xfrm>
            <a:off x="6340605" y="1182214"/>
            <a:ext cx="3652977" cy="3838002"/>
            <a:chOff x="1218639" y="1928744"/>
            <a:chExt cx="3652977" cy="3671733"/>
          </a:xfrm>
        </p:grpSpPr>
        <p:sp>
          <p:nvSpPr>
            <p:cNvPr id="46" name="TextBox 45">
              <a:extLst>
                <a:ext uri="{FF2B5EF4-FFF2-40B4-BE49-F238E27FC236}">
                  <a16:creationId xmlns:a16="http://schemas.microsoft.com/office/drawing/2014/main" id="{9572DF6E-57BE-C3FD-3D2F-491B1CE188C6}"/>
                </a:ext>
              </a:extLst>
            </p:cNvPr>
            <p:cNvSpPr txBox="1"/>
            <p:nvPr/>
          </p:nvSpPr>
          <p:spPr>
            <a:xfrm>
              <a:off x="1288115" y="5357561"/>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a:t>
              </a:r>
            </a:p>
          </p:txBody>
        </p:sp>
        <p:sp>
          <p:nvSpPr>
            <p:cNvPr id="47" name="TextBox 46">
              <a:extLst>
                <a:ext uri="{FF2B5EF4-FFF2-40B4-BE49-F238E27FC236}">
                  <a16:creationId xmlns:a16="http://schemas.microsoft.com/office/drawing/2014/main" id="{C95307BD-3529-83E6-F63C-B33EC84EB3A8}"/>
                </a:ext>
              </a:extLst>
            </p:cNvPr>
            <p:cNvSpPr txBox="1"/>
            <p:nvPr/>
          </p:nvSpPr>
          <p:spPr>
            <a:xfrm>
              <a:off x="1278590" y="4886767"/>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0.25</a:t>
              </a:r>
            </a:p>
          </p:txBody>
        </p:sp>
        <p:sp>
          <p:nvSpPr>
            <p:cNvPr id="48" name="TextBox 47">
              <a:extLst>
                <a:ext uri="{FF2B5EF4-FFF2-40B4-BE49-F238E27FC236}">
                  <a16:creationId xmlns:a16="http://schemas.microsoft.com/office/drawing/2014/main" id="{AD7F472C-239A-555E-8D3D-F739ED2EA032}"/>
                </a:ext>
              </a:extLst>
            </p:cNvPr>
            <p:cNvSpPr txBox="1"/>
            <p:nvPr/>
          </p:nvSpPr>
          <p:spPr>
            <a:xfrm>
              <a:off x="1279150" y="4427178"/>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0.3</a:t>
              </a:r>
            </a:p>
          </p:txBody>
        </p:sp>
        <p:sp>
          <p:nvSpPr>
            <p:cNvPr id="49" name="TextBox 48">
              <a:extLst>
                <a:ext uri="{FF2B5EF4-FFF2-40B4-BE49-F238E27FC236}">
                  <a16:creationId xmlns:a16="http://schemas.microsoft.com/office/drawing/2014/main" id="{E7853E0A-3E0B-B6EF-7982-71243E9214D2}"/>
                </a:ext>
              </a:extLst>
            </p:cNvPr>
            <p:cNvSpPr txBox="1"/>
            <p:nvPr/>
          </p:nvSpPr>
          <p:spPr>
            <a:xfrm>
              <a:off x="1250575" y="3951341"/>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0.35</a:t>
              </a:r>
            </a:p>
          </p:txBody>
        </p:sp>
        <p:sp>
          <p:nvSpPr>
            <p:cNvPr id="50" name="TextBox 49">
              <a:extLst>
                <a:ext uri="{FF2B5EF4-FFF2-40B4-BE49-F238E27FC236}">
                  <a16:creationId xmlns:a16="http://schemas.microsoft.com/office/drawing/2014/main" id="{F3C6198A-DACD-D464-D592-EA66F3CA958E}"/>
                </a:ext>
              </a:extLst>
            </p:cNvPr>
            <p:cNvSpPr txBox="1"/>
            <p:nvPr/>
          </p:nvSpPr>
          <p:spPr>
            <a:xfrm>
              <a:off x="1288115" y="3492165"/>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0.4</a:t>
              </a:r>
            </a:p>
          </p:txBody>
        </p:sp>
        <p:sp>
          <p:nvSpPr>
            <p:cNvPr id="51" name="TextBox 50">
              <a:extLst>
                <a:ext uri="{FF2B5EF4-FFF2-40B4-BE49-F238E27FC236}">
                  <a16:creationId xmlns:a16="http://schemas.microsoft.com/office/drawing/2014/main" id="{B8AFB684-AC94-C71B-CE34-1B3C6DB0B6DB}"/>
                </a:ext>
              </a:extLst>
            </p:cNvPr>
            <p:cNvSpPr txBox="1"/>
            <p:nvPr/>
          </p:nvSpPr>
          <p:spPr>
            <a:xfrm>
              <a:off x="1223681" y="3041687"/>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0.45</a:t>
              </a:r>
            </a:p>
          </p:txBody>
        </p:sp>
        <p:sp>
          <p:nvSpPr>
            <p:cNvPr id="52" name="TextBox 51">
              <a:extLst>
                <a:ext uri="{FF2B5EF4-FFF2-40B4-BE49-F238E27FC236}">
                  <a16:creationId xmlns:a16="http://schemas.microsoft.com/office/drawing/2014/main" id="{0CDD316C-951D-C5F4-F498-66AB2673E7BE}"/>
                </a:ext>
              </a:extLst>
            </p:cNvPr>
            <p:cNvSpPr txBox="1"/>
            <p:nvPr/>
          </p:nvSpPr>
          <p:spPr>
            <a:xfrm>
              <a:off x="1218639" y="2606519"/>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0.5</a:t>
              </a:r>
            </a:p>
          </p:txBody>
        </p:sp>
        <p:sp>
          <p:nvSpPr>
            <p:cNvPr id="53" name="TextBox 52">
              <a:extLst>
                <a:ext uri="{FF2B5EF4-FFF2-40B4-BE49-F238E27FC236}">
                  <a16:creationId xmlns:a16="http://schemas.microsoft.com/office/drawing/2014/main" id="{B3D6A85E-4E98-588B-82EA-3441FB964E60}"/>
                </a:ext>
              </a:extLst>
            </p:cNvPr>
            <p:cNvSpPr txBox="1"/>
            <p:nvPr/>
          </p:nvSpPr>
          <p:spPr>
            <a:xfrm>
              <a:off x="1311648" y="1928744"/>
              <a:ext cx="3559968" cy="242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50" dirty="0">
                <a:solidFill>
                  <a:schemeClr val="tx1">
                    <a:lumMod val="75000"/>
                    <a:lumOff val="25000"/>
                  </a:schemeClr>
                </a:solidFill>
                <a:latin typeface="Century Gothic"/>
                <a:cs typeface="Calibri"/>
              </a:endParaRPr>
            </a:p>
          </p:txBody>
        </p:sp>
      </p:grpSp>
      <p:sp>
        <p:nvSpPr>
          <p:cNvPr id="54" name="TextBox 53">
            <a:extLst>
              <a:ext uri="{FF2B5EF4-FFF2-40B4-BE49-F238E27FC236}">
                <a16:creationId xmlns:a16="http://schemas.microsoft.com/office/drawing/2014/main" id="{F0FFA038-E2C5-04E1-9151-017347DE0628}"/>
              </a:ext>
            </a:extLst>
          </p:cNvPr>
          <p:cNvSpPr txBox="1"/>
          <p:nvPr/>
        </p:nvSpPr>
        <p:spPr>
          <a:xfrm>
            <a:off x="1821274" y="1554955"/>
            <a:ext cx="27193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95% NO</a:t>
            </a:r>
            <a:r>
              <a:rPr lang="en-US" sz="1400" baseline="-25000" dirty="0">
                <a:solidFill>
                  <a:schemeClr val="tx1">
                    <a:lumMod val="75000"/>
                    <a:lumOff val="25000"/>
                  </a:schemeClr>
                </a:solidFill>
                <a:latin typeface="Century Gothic"/>
                <a:cs typeface="Calibri"/>
              </a:rPr>
              <a:t>2</a:t>
            </a:r>
            <a:r>
              <a:rPr lang="en-US" sz="1400" dirty="0">
                <a:solidFill>
                  <a:schemeClr val="tx1">
                    <a:lumMod val="75000"/>
                    <a:lumOff val="25000"/>
                  </a:schemeClr>
                </a:solidFill>
                <a:latin typeface="Century Gothic"/>
                <a:cs typeface="Calibri"/>
              </a:rPr>
              <a:t> from 2018–2022</a:t>
            </a:r>
            <a:endParaRPr lang="en-US" sz="1400" dirty="0">
              <a:solidFill>
                <a:schemeClr val="tx1">
                  <a:lumMod val="75000"/>
                  <a:lumOff val="25000"/>
                </a:schemeClr>
              </a:solidFill>
              <a:latin typeface="Century Gothic"/>
            </a:endParaRPr>
          </a:p>
        </p:txBody>
      </p:sp>
      <p:sp>
        <p:nvSpPr>
          <p:cNvPr id="55" name="TextBox 54">
            <a:extLst>
              <a:ext uri="{FF2B5EF4-FFF2-40B4-BE49-F238E27FC236}">
                <a16:creationId xmlns:a16="http://schemas.microsoft.com/office/drawing/2014/main" id="{35D5FB17-23FD-4E1E-FABA-EC03222FC73C}"/>
              </a:ext>
            </a:extLst>
          </p:cNvPr>
          <p:cNvSpPr txBox="1"/>
          <p:nvPr/>
        </p:nvSpPr>
        <p:spPr>
          <a:xfrm>
            <a:off x="7555324" y="1554955"/>
            <a:ext cx="27193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Median NO</a:t>
            </a:r>
            <a:r>
              <a:rPr lang="en-US" sz="1400" baseline="-25000" dirty="0">
                <a:solidFill>
                  <a:schemeClr val="tx1">
                    <a:lumMod val="75000"/>
                    <a:lumOff val="25000"/>
                  </a:schemeClr>
                </a:solidFill>
                <a:latin typeface="Century Gothic"/>
                <a:cs typeface="Calibri"/>
              </a:rPr>
              <a:t>2</a:t>
            </a:r>
            <a:r>
              <a:rPr lang="en-US" sz="1400" dirty="0">
                <a:solidFill>
                  <a:schemeClr val="tx1">
                    <a:lumMod val="75000"/>
                    <a:lumOff val="25000"/>
                  </a:schemeClr>
                </a:solidFill>
                <a:latin typeface="Century Gothic"/>
                <a:cs typeface="Calibri"/>
              </a:rPr>
              <a:t> from 2018–2022</a:t>
            </a:r>
            <a:endParaRPr lang="en-US" sz="1400" dirty="0">
              <a:solidFill>
                <a:schemeClr val="tx1">
                  <a:lumMod val="75000"/>
                  <a:lumOff val="25000"/>
                </a:schemeClr>
              </a:solidFill>
              <a:latin typeface="Century Gothic"/>
            </a:endParaRPr>
          </a:p>
        </p:txBody>
      </p:sp>
      <p:sp>
        <p:nvSpPr>
          <p:cNvPr id="56" name="TextBox 55">
            <a:extLst>
              <a:ext uri="{FF2B5EF4-FFF2-40B4-BE49-F238E27FC236}">
                <a16:creationId xmlns:a16="http://schemas.microsoft.com/office/drawing/2014/main" id="{18B54F92-EEEB-4351-81C1-7A2A2C62B28A}"/>
              </a:ext>
            </a:extLst>
          </p:cNvPr>
          <p:cNvSpPr txBox="1"/>
          <p:nvPr/>
        </p:nvSpPr>
        <p:spPr>
          <a:xfrm rot="16200000">
            <a:off x="-902876" y="3199119"/>
            <a:ext cx="27193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Monthly 95% NO2 (mol/m2*10,000</a:t>
            </a:r>
            <a:endParaRPr lang="en-US" sz="1200" dirty="0">
              <a:solidFill>
                <a:schemeClr val="tx1">
                  <a:lumMod val="75000"/>
                  <a:lumOff val="25000"/>
                </a:schemeClr>
              </a:solidFill>
              <a:cs typeface="Calibri"/>
            </a:endParaRPr>
          </a:p>
        </p:txBody>
      </p:sp>
      <p:sp>
        <p:nvSpPr>
          <p:cNvPr id="57" name="TextBox 56">
            <a:extLst>
              <a:ext uri="{FF2B5EF4-FFF2-40B4-BE49-F238E27FC236}">
                <a16:creationId xmlns:a16="http://schemas.microsoft.com/office/drawing/2014/main" id="{DE5A7153-47EF-2CFD-4419-7536132E0D0D}"/>
              </a:ext>
            </a:extLst>
          </p:cNvPr>
          <p:cNvSpPr txBox="1"/>
          <p:nvPr/>
        </p:nvSpPr>
        <p:spPr>
          <a:xfrm rot="16200000">
            <a:off x="4683537" y="3365805"/>
            <a:ext cx="30527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Monthly Median NO2 (mol/m2*10,000</a:t>
            </a:r>
            <a:endParaRPr lang="en-US" sz="1200" dirty="0">
              <a:solidFill>
                <a:schemeClr val="tx1">
                  <a:lumMod val="75000"/>
                  <a:lumOff val="25000"/>
                </a:schemeClr>
              </a:solidFill>
              <a:cs typeface="Calibri"/>
            </a:endParaRPr>
          </a:p>
        </p:txBody>
      </p:sp>
      <p:grpSp>
        <p:nvGrpSpPr>
          <p:cNvPr id="67" name="Group 66">
            <a:extLst>
              <a:ext uri="{FF2B5EF4-FFF2-40B4-BE49-F238E27FC236}">
                <a16:creationId xmlns:a16="http://schemas.microsoft.com/office/drawing/2014/main" id="{3E3AC7DE-D987-8CFC-1F81-1A17B3C7B62E}"/>
              </a:ext>
            </a:extLst>
          </p:cNvPr>
          <p:cNvGrpSpPr/>
          <p:nvPr/>
        </p:nvGrpSpPr>
        <p:grpSpPr>
          <a:xfrm>
            <a:off x="641108" y="5333999"/>
            <a:ext cx="6254608" cy="569941"/>
            <a:chOff x="1744009" y="5915024"/>
            <a:chExt cx="6254608" cy="569941"/>
          </a:xfrm>
        </p:grpSpPr>
        <p:sp>
          <p:nvSpPr>
            <p:cNvPr id="59" name="TextBox 58">
              <a:extLst>
                <a:ext uri="{FF2B5EF4-FFF2-40B4-BE49-F238E27FC236}">
                  <a16:creationId xmlns:a16="http://schemas.microsoft.com/office/drawing/2014/main" id="{72E39251-88B2-4405-E111-87A63D91251F}"/>
                </a:ext>
              </a:extLst>
            </p:cNvPr>
            <p:cNvSpPr txBox="1"/>
            <p:nvPr/>
          </p:nvSpPr>
          <p:spPr>
            <a:xfrm>
              <a:off x="2143124" y="5915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Standard Error</a:t>
              </a:r>
              <a:endParaRPr lang="en-US" sz="1050" dirty="0">
                <a:solidFill>
                  <a:schemeClr val="tx1">
                    <a:lumMod val="75000"/>
                    <a:lumOff val="25000"/>
                  </a:schemeClr>
                </a:solidFill>
                <a:latin typeface="Calibri"/>
                <a:cs typeface="Calibri"/>
              </a:endParaRPr>
            </a:p>
          </p:txBody>
        </p:sp>
        <p:sp>
          <p:nvSpPr>
            <p:cNvPr id="60" name="TextBox 59">
              <a:extLst>
                <a:ext uri="{FF2B5EF4-FFF2-40B4-BE49-F238E27FC236}">
                  <a16:creationId xmlns:a16="http://schemas.microsoft.com/office/drawing/2014/main" id="{C5599992-E7BA-7F9E-9FC7-0E8141FEFF05}"/>
                </a:ext>
              </a:extLst>
            </p:cNvPr>
            <p:cNvSpPr txBox="1"/>
            <p:nvPr/>
          </p:nvSpPr>
          <p:spPr>
            <a:xfrm>
              <a:off x="2152649" y="6191249"/>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2020</a:t>
              </a:r>
              <a:endParaRPr lang="en-US" dirty="0">
                <a:solidFill>
                  <a:schemeClr val="tx1">
                    <a:lumMod val="75000"/>
                    <a:lumOff val="25000"/>
                  </a:schemeClr>
                </a:solidFill>
              </a:endParaRPr>
            </a:p>
          </p:txBody>
        </p:sp>
        <p:sp>
          <p:nvSpPr>
            <p:cNvPr id="61" name="TextBox 60">
              <a:extLst>
                <a:ext uri="{FF2B5EF4-FFF2-40B4-BE49-F238E27FC236}">
                  <a16:creationId xmlns:a16="http://schemas.microsoft.com/office/drawing/2014/main" id="{DC955DDD-819D-A2BD-C21D-B557E12E0EE9}"/>
                </a:ext>
              </a:extLst>
            </p:cNvPr>
            <p:cNvSpPr txBox="1"/>
            <p:nvPr/>
          </p:nvSpPr>
          <p:spPr>
            <a:xfrm>
              <a:off x="4438649" y="5915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2022</a:t>
              </a:r>
              <a:endParaRPr lang="en-US" dirty="0">
                <a:solidFill>
                  <a:schemeClr val="tx1">
                    <a:lumMod val="75000"/>
                    <a:lumOff val="25000"/>
                  </a:schemeClr>
                </a:solidFill>
              </a:endParaRPr>
            </a:p>
          </p:txBody>
        </p:sp>
        <p:sp>
          <p:nvSpPr>
            <p:cNvPr id="62" name="TextBox 61">
              <a:extLst>
                <a:ext uri="{FF2B5EF4-FFF2-40B4-BE49-F238E27FC236}">
                  <a16:creationId xmlns:a16="http://schemas.microsoft.com/office/drawing/2014/main" id="{543472D2-0EE4-5605-0048-0B17D21EA93E}"/>
                </a:ext>
              </a:extLst>
            </p:cNvPr>
            <p:cNvSpPr txBox="1"/>
            <p:nvPr/>
          </p:nvSpPr>
          <p:spPr>
            <a:xfrm>
              <a:off x="4438649" y="6229349"/>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NO</a:t>
              </a:r>
              <a:r>
                <a:rPr lang="en-US" sz="1050" baseline="-25000" dirty="0">
                  <a:solidFill>
                    <a:schemeClr val="tx1">
                      <a:lumMod val="75000"/>
                      <a:lumOff val="25000"/>
                    </a:schemeClr>
                  </a:solidFill>
                  <a:latin typeface="Century Gothic"/>
                  <a:cs typeface="Calibri"/>
                </a:rPr>
                <a:t>2</a:t>
              </a:r>
              <a:r>
                <a:rPr lang="en-US" sz="1050" dirty="0">
                  <a:solidFill>
                    <a:schemeClr val="tx1">
                      <a:lumMod val="75000"/>
                      <a:lumOff val="25000"/>
                    </a:schemeClr>
                  </a:solidFill>
                  <a:latin typeface="Century Gothic"/>
                  <a:cs typeface="Calibri"/>
                </a:rPr>
                <a:t> Average (2018-2022)</a:t>
              </a:r>
              <a:endParaRPr lang="en-US" dirty="0">
                <a:solidFill>
                  <a:schemeClr val="tx1">
                    <a:lumMod val="75000"/>
                    <a:lumOff val="25000"/>
                  </a:schemeClr>
                </a:solidFill>
              </a:endParaRPr>
            </a:p>
          </p:txBody>
        </p:sp>
        <p:pic>
          <p:nvPicPr>
            <p:cNvPr id="63" name="Picture 5" descr="A graph with numbers and lines&#10;&#10;Description automatically generated">
              <a:extLst>
                <a:ext uri="{FF2B5EF4-FFF2-40B4-BE49-F238E27FC236}">
                  <a16:creationId xmlns:a16="http://schemas.microsoft.com/office/drawing/2014/main" id="{D96690B2-3855-E55C-4A40-E1FBE92BDEBA}"/>
                </a:ext>
              </a:extLst>
            </p:cNvPr>
            <p:cNvPicPr>
              <a:picLocks noChangeAspect="1"/>
            </p:cNvPicPr>
            <p:nvPr/>
          </p:nvPicPr>
          <p:blipFill rotWithShape="1">
            <a:blip r:embed="rId4"/>
            <a:srcRect l="57436" t="91336" r="36928" b="2599"/>
            <a:stretch/>
          </p:blipFill>
          <p:spPr>
            <a:xfrm>
              <a:off x="4071847" y="6165029"/>
              <a:ext cx="443872" cy="319936"/>
            </a:xfrm>
            <a:prstGeom prst="rect">
              <a:avLst/>
            </a:prstGeom>
          </p:spPr>
        </p:pic>
        <p:pic>
          <p:nvPicPr>
            <p:cNvPr id="65" name="Picture 5" descr="A graph with numbers and lines&#10;&#10;Description automatically generated">
              <a:extLst>
                <a:ext uri="{FF2B5EF4-FFF2-40B4-BE49-F238E27FC236}">
                  <a16:creationId xmlns:a16="http://schemas.microsoft.com/office/drawing/2014/main" id="{C1D101FE-8224-9DE4-85B7-3FBCBAEFA1B2}"/>
                </a:ext>
              </a:extLst>
            </p:cNvPr>
            <p:cNvPicPr>
              <a:picLocks noChangeAspect="1"/>
            </p:cNvPicPr>
            <p:nvPr/>
          </p:nvPicPr>
          <p:blipFill rotWithShape="1">
            <a:blip r:embed="rId4"/>
            <a:srcRect l="33274" t="91862" r="61669" b="2350"/>
            <a:stretch/>
          </p:blipFill>
          <p:spPr>
            <a:xfrm>
              <a:off x="1776930" y="6145979"/>
              <a:ext cx="398342" cy="305264"/>
            </a:xfrm>
            <a:prstGeom prst="rect">
              <a:avLst/>
            </a:prstGeom>
          </p:spPr>
        </p:pic>
        <p:pic>
          <p:nvPicPr>
            <p:cNvPr id="66" name="Picture 5" descr="A graph with numbers and lines&#10;&#10;Description automatically generated">
              <a:extLst>
                <a:ext uri="{FF2B5EF4-FFF2-40B4-BE49-F238E27FC236}">
                  <a16:creationId xmlns:a16="http://schemas.microsoft.com/office/drawing/2014/main" id="{D84C783C-5721-334C-2037-A05C234BB94A}"/>
                </a:ext>
              </a:extLst>
            </p:cNvPr>
            <p:cNvPicPr>
              <a:picLocks noChangeAspect="1"/>
            </p:cNvPicPr>
            <p:nvPr/>
          </p:nvPicPr>
          <p:blipFill rotWithShape="1">
            <a:blip r:embed="rId4"/>
            <a:srcRect l="11803" t="92599" r="83071" b="2816"/>
            <a:stretch/>
          </p:blipFill>
          <p:spPr>
            <a:xfrm>
              <a:off x="1744009" y="5926904"/>
              <a:ext cx="403729" cy="241861"/>
            </a:xfrm>
            <a:prstGeom prst="rect">
              <a:avLst/>
            </a:prstGeom>
          </p:spPr>
        </p:pic>
      </p:grpSp>
      <p:pic>
        <p:nvPicPr>
          <p:cNvPr id="68" name="Picture 5" descr="A comparison of a graph&#10;&#10;Description automatically generated">
            <a:extLst>
              <a:ext uri="{FF2B5EF4-FFF2-40B4-BE49-F238E27FC236}">
                <a16:creationId xmlns:a16="http://schemas.microsoft.com/office/drawing/2014/main" id="{5C302F64-C598-781A-AAA6-02B56DD1C06B}"/>
              </a:ext>
            </a:extLst>
          </p:cNvPr>
          <p:cNvPicPr>
            <a:picLocks noChangeAspect="1"/>
          </p:cNvPicPr>
          <p:nvPr/>
        </p:nvPicPr>
        <p:blipFill rotWithShape="1">
          <a:blip r:embed="rId3"/>
          <a:srcRect l="24480" t="85595" r="71857" b="9395"/>
          <a:stretch/>
        </p:blipFill>
        <p:spPr>
          <a:xfrm>
            <a:off x="2967450" y="5335519"/>
            <a:ext cx="419329" cy="228671"/>
          </a:xfrm>
          <a:prstGeom prst="rect">
            <a:avLst/>
          </a:prstGeom>
        </p:spPr>
      </p:pic>
      <p:grpSp>
        <p:nvGrpSpPr>
          <p:cNvPr id="69" name="Group 68">
            <a:extLst>
              <a:ext uri="{FF2B5EF4-FFF2-40B4-BE49-F238E27FC236}">
                <a16:creationId xmlns:a16="http://schemas.microsoft.com/office/drawing/2014/main" id="{B679564A-A183-B0A9-734A-3F1247FAC0CC}"/>
              </a:ext>
            </a:extLst>
          </p:cNvPr>
          <p:cNvGrpSpPr/>
          <p:nvPr/>
        </p:nvGrpSpPr>
        <p:grpSpPr>
          <a:xfrm>
            <a:off x="6441833" y="5343524"/>
            <a:ext cx="6254608" cy="569941"/>
            <a:chOff x="1744009" y="5915024"/>
            <a:chExt cx="6254608" cy="569941"/>
          </a:xfrm>
        </p:grpSpPr>
        <p:sp>
          <p:nvSpPr>
            <p:cNvPr id="70" name="TextBox 69">
              <a:extLst>
                <a:ext uri="{FF2B5EF4-FFF2-40B4-BE49-F238E27FC236}">
                  <a16:creationId xmlns:a16="http://schemas.microsoft.com/office/drawing/2014/main" id="{C921C568-A1EE-5D95-4086-B010A291CABB}"/>
                </a:ext>
              </a:extLst>
            </p:cNvPr>
            <p:cNvSpPr txBox="1"/>
            <p:nvPr/>
          </p:nvSpPr>
          <p:spPr>
            <a:xfrm>
              <a:off x="2112980" y="5915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Standard Error</a:t>
              </a:r>
              <a:endParaRPr lang="en-US" sz="1050" dirty="0">
                <a:solidFill>
                  <a:schemeClr val="tx1">
                    <a:lumMod val="75000"/>
                    <a:lumOff val="25000"/>
                  </a:schemeClr>
                </a:solidFill>
                <a:latin typeface="Calibri"/>
                <a:cs typeface="Calibri"/>
              </a:endParaRPr>
            </a:p>
          </p:txBody>
        </p:sp>
        <p:sp>
          <p:nvSpPr>
            <p:cNvPr id="71" name="TextBox 70">
              <a:extLst>
                <a:ext uri="{FF2B5EF4-FFF2-40B4-BE49-F238E27FC236}">
                  <a16:creationId xmlns:a16="http://schemas.microsoft.com/office/drawing/2014/main" id="{645D0A6B-C1E1-CF5C-DD74-80E8995B9435}"/>
                </a:ext>
              </a:extLst>
            </p:cNvPr>
            <p:cNvSpPr txBox="1"/>
            <p:nvPr/>
          </p:nvSpPr>
          <p:spPr>
            <a:xfrm>
              <a:off x="2122505" y="6191249"/>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2020</a:t>
              </a:r>
              <a:endParaRPr lang="en-US" dirty="0">
                <a:solidFill>
                  <a:schemeClr val="tx1">
                    <a:lumMod val="75000"/>
                    <a:lumOff val="25000"/>
                  </a:schemeClr>
                </a:solidFill>
              </a:endParaRPr>
            </a:p>
          </p:txBody>
        </p:sp>
        <p:sp>
          <p:nvSpPr>
            <p:cNvPr id="72" name="TextBox 71">
              <a:extLst>
                <a:ext uri="{FF2B5EF4-FFF2-40B4-BE49-F238E27FC236}">
                  <a16:creationId xmlns:a16="http://schemas.microsoft.com/office/drawing/2014/main" id="{3280DC00-FE01-8A93-7BFD-65802E07761D}"/>
                </a:ext>
              </a:extLst>
            </p:cNvPr>
            <p:cNvSpPr txBox="1"/>
            <p:nvPr/>
          </p:nvSpPr>
          <p:spPr>
            <a:xfrm>
              <a:off x="4438649" y="5915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2022</a:t>
              </a:r>
              <a:endParaRPr lang="en-US" dirty="0">
                <a:solidFill>
                  <a:schemeClr val="tx1">
                    <a:lumMod val="75000"/>
                    <a:lumOff val="25000"/>
                  </a:schemeClr>
                </a:solidFill>
              </a:endParaRPr>
            </a:p>
          </p:txBody>
        </p:sp>
        <p:sp>
          <p:nvSpPr>
            <p:cNvPr id="73" name="TextBox 72">
              <a:extLst>
                <a:ext uri="{FF2B5EF4-FFF2-40B4-BE49-F238E27FC236}">
                  <a16:creationId xmlns:a16="http://schemas.microsoft.com/office/drawing/2014/main" id="{D99A4DCE-21C7-0611-A139-4885091964E8}"/>
                </a:ext>
              </a:extLst>
            </p:cNvPr>
            <p:cNvSpPr txBox="1"/>
            <p:nvPr/>
          </p:nvSpPr>
          <p:spPr>
            <a:xfrm>
              <a:off x="4438649" y="6229349"/>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NO</a:t>
              </a:r>
              <a:r>
                <a:rPr lang="en-US" sz="1050" baseline="-25000" dirty="0">
                  <a:solidFill>
                    <a:schemeClr val="tx1">
                      <a:lumMod val="75000"/>
                      <a:lumOff val="25000"/>
                    </a:schemeClr>
                  </a:solidFill>
                  <a:latin typeface="Century Gothic"/>
                  <a:cs typeface="Calibri"/>
                </a:rPr>
                <a:t>2</a:t>
              </a:r>
              <a:r>
                <a:rPr lang="en-US" sz="1050" dirty="0">
                  <a:solidFill>
                    <a:schemeClr val="tx1">
                      <a:lumMod val="75000"/>
                      <a:lumOff val="25000"/>
                    </a:schemeClr>
                  </a:solidFill>
                  <a:latin typeface="Century Gothic"/>
                  <a:cs typeface="Calibri"/>
                </a:rPr>
                <a:t> Average (2018-2022)</a:t>
              </a:r>
              <a:endParaRPr lang="en-US" sz="1050" dirty="0">
                <a:solidFill>
                  <a:schemeClr val="tx1">
                    <a:lumMod val="75000"/>
                    <a:lumOff val="25000"/>
                  </a:schemeClr>
                </a:solidFill>
              </a:endParaRPr>
            </a:p>
          </p:txBody>
        </p:sp>
        <p:pic>
          <p:nvPicPr>
            <p:cNvPr id="74" name="Picture 5" descr="A graph with numbers and lines&#10;&#10;Description automatically generated">
              <a:extLst>
                <a:ext uri="{FF2B5EF4-FFF2-40B4-BE49-F238E27FC236}">
                  <a16:creationId xmlns:a16="http://schemas.microsoft.com/office/drawing/2014/main" id="{7B6BF9CE-9445-B08B-E10B-F33FA675C892}"/>
                </a:ext>
              </a:extLst>
            </p:cNvPr>
            <p:cNvPicPr>
              <a:picLocks noChangeAspect="1"/>
            </p:cNvPicPr>
            <p:nvPr/>
          </p:nvPicPr>
          <p:blipFill rotWithShape="1">
            <a:blip r:embed="rId4"/>
            <a:srcRect l="57436" t="91336" r="36928" b="2599"/>
            <a:stretch/>
          </p:blipFill>
          <p:spPr>
            <a:xfrm>
              <a:off x="4071847" y="6165029"/>
              <a:ext cx="443872" cy="319936"/>
            </a:xfrm>
            <a:prstGeom prst="rect">
              <a:avLst/>
            </a:prstGeom>
          </p:spPr>
        </p:pic>
        <p:pic>
          <p:nvPicPr>
            <p:cNvPr id="75" name="Picture 5" descr="A graph with numbers and lines&#10;&#10;Description automatically generated">
              <a:extLst>
                <a:ext uri="{FF2B5EF4-FFF2-40B4-BE49-F238E27FC236}">
                  <a16:creationId xmlns:a16="http://schemas.microsoft.com/office/drawing/2014/main" id="{781D2CD0-5996-E78C-066F-A154DC35172D}"/>
                </a:ext>
              </a:extLst>
            </p:cNvPr>
            <p:cNvPicPr>
              <a:picLocks noChangeAspect="1"/>
            </p:cNvPicPr>
            <p:nvPr/>
          </p:nvPicPr>
          <p:blipFill rotWithShape="1">
            <a:blip r:embed="rId4"/>
            <a:srcRect l="33274" t="91862" r="61669" b="2350"/>
            <a:stretch/>
          </p:blipFill>
          <p:spPr>
            <a:xfrm>
              <a:off x="1776930" y="6145979"/>
              <a:ext cx="398342" cy="305264"/>
            </a:xfrm>
            <a:prstGeom prst="rect">
              <a:avLst/>
            </a:prstGeom>
          </p:spPr>
        </p:pic>
        <p:pic>
          <p:nvPicPr>
            <p:cNvPr id="76" name="Picture 5" descr="A graph with numbers and lines&#10;&#10;Description automatically generated">
              <a:extLst>
                <a:ext uri="{FF2B5EF4-FFF2-40B4-BE49-F238E27FC236}">
                  <a16:creationId xmlns:a16="http://schemas.microsoft.com/office/drawing/2014/main" id="{1B325F86-AAA9-702E-5AAD-97CE8A406A2A}"/>
                </a:ext>
              </a:extLst>
            </p:cNvPr>
            <p:cNvPicPr>
              <a:picLocks noChangeAspect="1"/>
            </p:cNvPicPr>
            <p:nvPr/>
          </p:nvPicPr>
          <p:blipFill rotWithShape="1">
            <a:blip r:embed="rId4"/>
            <a:srcRect l="11803" t="92599" r="83071" b="2816"/>
            <a:stretch/>
          </p:blipFill>
          <p:spPr>
            <a:xfrm>
              <a:off x="1744009" y="5926904"/>
              <a:ext cx="403729" cy="241861"/>
            </a:xfrm>
            <a:prstGeom prst="rect">
              <a:avLst/>
            </a:prstGeom>
          </p:spPr>
        </p:pic>
      </p:grpSp>
      <p:pic>
        <p:nvPicPr>
          <p:cNvPr id="77" name="Picture 5" descr="A comparison of a graph&#10;&#10;Description automatically generated">
            <a:extLst>
              <a:ext uri="{FF2B5EF4-FFF2-40B4-BE49-F238E27FC236}">
                <a16:creationId xmlns:a16="http://schemas.microsoft.com/office/drawing/2014/main" id="{B31A6DC2-1F2A-3D17-4C50-DA0CC799A6CD}"/>
              </a:ext>
            </a:extLst>
          </p:cNvPr>
          <p:cNvPicPr>
            <a:picLocks noChangeAspect="1"/>
          </p:cNvPicPr>
          <p:nvPr/>
        </p:nvPicPr>
        <p:blipFill rotWithShape="1">
          <a:blip r:embed="rId3"/>
          <a:srcRect l="24480" t="85595" r="71857" b="9395"/>
          <a:stretch/>
        </p:blipFill>
        <p:spPr>
          <a:xfrm>
            <a:off x="8768175" y="5345044"/>
            <a:ext cx="419329" cy="228671"/>
          </a:xfrm>
          <a:prstGeom prst="rect">
            <a:avLst/>
          </a:prstGeom>
        </p:spPr>
      </p:pic>
      <p:pic>
        <p:nvPicPr>
          <p:cNvPr id="78" name="Picture 5" descr="A comparison of a graph&#10;&#10;Description automatically generated">
            <a:extLst>
              <a:ext uri="{FF2B5EF4-FFF2-40B4-BE49-F238E27FC236}">
                <a16:creationId xmlns:a16="http://schemas.microsoft.com/office/drawing/2014/main" id="{BB410E9A-6F1D-D27C-BB94-5FCC8B31447E}"/>
              </a:ext>
            </a:extLst>
          </p:cNvPr>
          <p:cNvPicPr>
            <a:picLocks noChangeAspect="1"/>
          </p:cNvPicPr>
          <p:nvPr/>
        </p:nvPicPr>
        <p:blipFill rotWithShape="1">
          <a:blip r:embed="rId3"/>
          <a:srcRect l="57843" t="11482" r="749" b="23033"/>
          <a:stretch/>
        </p:blipFill>
        <p:spPr>
          <a:xfrm>
            <a:off x="6803111" y="1935094"/>
            <a:ext cx="4739313" cy="2988547"/>
          </a:xfrm>
          <a:prstGeom prst="rect">
            <a:avLst/>
          </a:prstGeom>
        </p:spPr>
      </p:pic>
    </p:spTree>
    <p:extLst>
      <p:ext uri="{BB962C8B-B14F-4D97-AF65-F5344CB8AC3E}">
        <p14:creationId xmlns:p14="http://schemas.microsoft.com/office/powerpoint/2010/main" val="1977082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7">
            <a:extLst>
              <a:ext uri="{FF2B5EF4-FFF2-40B4-BE49-F238E27FC236}">
                <a16:creationId xmlns:a16="http://schemas.microsoft.com/office/drawing/2014/main" id="{B1CC272D-F12F-EE83-D5AC-9FDDB90932C4}"/>
              </a:ext>
            </a:extLst>
          </p:cNvPr>
          <p:cNvSpPr/>
          <p:nvPr/>
        </p:nvSpPr>
        <p:spPr>
          <a:xfrm>
            <a:off x="6333410" y="1113906"/>
            <a:ext cx="4866709" cy="861774"/>
          </a:xfrm>
          <a:prstGeom prst="roundRect">
            <a:avLst/>
          </a:prstGeom>
          <a:solidFill>
            <a:schemeClr val="accent6">
              <a:lumMod val="20000"/>
              <a:lumOff val="8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lumMod val="75000"/>
                    <a:lumOff val="25000"/>
                  </a:schemeClr>
                </a:solidFill>
                <a:latin typeface="Century Gothic"/>
                <a:cs typeface="Calibri"/>
              </a:rPr>
              <a:t>Values of </a:t>
            </a:r>
          </a:p>
          <a:p>
            <a:pPr algn="ctr"/>
            <a:r>
              <a:rPr lang="en-US" sz="2400" dirty="0">
                <a:solidFill>
                  <a:schemeClr val="tx1">
                    <a:lumMod val="75000"/>
                    <a:lumOff val="25000"/>
                  </a:schemeClr>
                </a:solidFill>
                <a:latin typeface="Century Gothic"/>
                <a:cs typeface="Calibri"/>
              </a:rPr>
              <a:t>Environmental Justice</a:t>
            </a:r>
            <a:endParaRPr lang="en-US" sz="2400" dirty="0">
              <a:solidFill>
                <a:schemeClr val="tx1">
                  <a:lumMod val="75000"/>
                  <a:lumOff val="25000"/>
                </a:schemeClr>
              </a:solidFill>
            </a:endParaRPr>
          </a:p>
        </p:txBody>
      </p:sp>
      <p:sp>
        <p:nvSpPr>
          <p:cNvPr id="11" name="Rounded Rectangle 17">
            <a:extLst>
              <a:ext uri="{FF2B5EF4-FFF2-40B4-BE49-F238E27FC236}">
                <a16:creationId xmlns:a16="http://schemas.microsoft.com/office/drawing/2014/main" id="{31C69A11-7D70-648A-431C-FF2CFD2FD9B1}"/>
              </a:ext>
            </a:extLst>
          </p:cNvPr>
          <p:cNvSpPr/>
          <p:nvPr/>
        </p:nvSpPr>
        <p:spPr>
          <a:xfrm>
            <a:off x="570784" y="1113906"/>
            <a:ext cx="4866709" cy="861774"/>
          </a:xfrm>
          <a:prstGeom prst="roundRect">
            <a:avLst/>
          </a:prstGeom>
          <a:solidFill>
            <a:schemeClr val="accent2">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lumMod val="75000"/>
                    <a:lumOff val="25000"/>
                  </a:schemeClr>
                </a:solidFill>
                <a:latin typeface="Century Gothic"/>
                <a:cs typeface="Calibri"/>
              </a:rPr>
              <a:t>Community Impacts </a:t>
            </a:r>
            <a:endParaRPr lang="en-US" sz="2400" dirty="0">
              <a:solidFill>
                <a:schemeClr val="tx1">
                  <a:lumMod val="75000"/>
                  <a:lumOff val="25000"/>
                </a:schemeClr>
              </a:solidFill>
              <a:latin typeface="Century Gothic"/>
            </a:endParaRPr>
          </a:p>
        </p:txBody>
      </p:sp>
      <p:pic>
        <p:nvPicPr>
          <p:cNvPr id="2" name="Picture 3">
            <a:extLst>
              <a:ext uri="{FF2B5EF4-FFF2-40B4-BE49-F238E27FC236}">
                <a16:creationId xmlns:a16="http://schemas.microsoft.com/office/drawing/2014/main" id="{3B5316A1-B64E-468E-BF99-4AF6B271F305}"/>
              </a:ext>
            </a:extLst>
          </p:cNvPr>
          <p:cNvPicPr>
            <a:picLocks noChangeAspect="1"/>
          </p:cNvPicPr>
          <p:nvPr/>
        </p:nvPicPr>
        <p:blipFill>
          <a:blip r:embed="rId3"/>
          <a:stretch>
            <a:fillRect/>
          </a:stretch>
        </p:blipFill>
        <p:spPr>
          <a:xfrm>
            <a:off x="3873103" y="2388053"/>
            <a:ext cx="1183482" cy="1171576"/>
          </a:xfrm>
          <a:prstGeom prst="rect">
            <a:avLst/>
          </a:prstGeom>
        </p:spPr>
      </p:pic>
      <p:pic>
        <p:nvPicPr>
          <p:cNvPr id="4" name="Picture 5">
            <a:extLst>
              <a:ext uri="{FF2B5EF4-FFF2-40B4-BE49-F238E27FC236}">
                <a16:creationId xmlns:a16="http://schemas.microsoft.com/office/drawing/2014/main" id="{2F57CB7C-CCD2-48D5-3FB5-697E80A3CC79}"/>
              </a:ext>
            </a:extLst>
          </p:cNvPr>
          <p:cNvPicPr>
            <a:picLocks noChangeAspect="1"/>
          </p:cNvPicPr>
          <p:nvPr/>
        </p:nvPicPr>
        <p:blipFill>
          <a:blip r:embed="rId4"/>
          <a:stretch>
            <a:fillRect/>
          </a:stretch>
        </p:blipFill>
        <p:spPr>
          <a:xfrm>
            <a:off x="908447" y="2346383"/>
            <a:ext cx="1254919" cy="1254919"/>
          </a:xfrm>
          <a:prstGeom prst="rect">
            <a:avLst/>
          </a:prstGeom>
        </p:spPr>
      </p:pic>
      <p:pic>
        <p:nvPicPr>
          <p:cNvPr id="6" name="Picture 13">
            <a:extLst>
              <a:ext uri="{FF2B5EF4-FFF2-40B4-BE49-F238E27FC236}">
                <a16:creationId xmlns:a16="http://schemas.microsoft.com/office/drawing/2014/main" id="{30E3FFCE-4135-4E4E-27B8-CA355FB79DE9}"/>
              </a:ext>
            </a:extLst>
          </p:cNvPr>
          <p:cNvPicPr>
            <a:picLocks noChangeAspect="1"/>
          </p:cNvPicPr>
          <p:nvPr/>
        </p:nvPicPr>
        <p:blipFill>
          <a:blip r:embed="rId5"/>
          <a:stretch>
            <a:fillRect/>
          </a:stretch>
        </p:blipFill>
        <p:spPr>
          <a:xfrm>
            <a:off x="2468165" y="4001351"/>
            <a:ext cx="1064419" cy="1064419"/>
          </a:xfrm>
          <a:prstGeom prst="rect">
            <a:avLst/>
          </a:prstGeom>
        </p:spPr>
      </p:pic>
      <p:sp>
        <p:nvSpPr>
          <p:cNvPr id="22" name="Rectangle: Rounded Corners 21">
            <a:extLst>
              <a:ext uri="{FF2B5EF4-FFF2-40B4-BE49-F238E27FC236}">
                <a16:creationId xmlns:a16="http://schemas.microsoft.com/office/drawing/2014/main" id="{3B790A60-86AD-D0F1-1605-87A60C43CF31}"/>
              </a:ext>
            </a:extLst>
          </p:cNvPr>
          <p:cNvSpPr/>
          <p:nvPr/>
        </p:nvSpPr>
        <p:spPr>
          <a:xfrm>
            <a:off x="6369843" y="2295184"/>
            <a:ext cx="3226593" cy="738187"/>
          </a:xfrm>
          <a:prstGeom prst="roundRect">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a:cs typeface="Calibri"/>
              </a:rPr>
              <a:t>Fair and equal treatment regardless of positionality</a:t>
            </a:r>
            <a:endParaRPr lang="en-US" dirty="0">
              <a:solidFill>
                <a:schemeClr val="tx1">
                  <a:lumMod val="75000"/>
                  <a:lumOff val="25000"/>
                </a:schemeClr>
              </a:solidFill>
              <a:latin typeface="Century Gothic"/>
            </a:endParaRPr>
          </a:p>
        </p:txBody>
      </p:sp>
      <p:sp>
        <p:nvSpPr>
          <p:cNvPr id="23" name="Rectangle: Rounded Corners 22">
            <a:extLst>
              <a:ext uri="{FF2B5EF4-FFF2-40B4-BE49-F238E27FC236}">
                <a16:creationId xmlns:a16="http://schemas.microsoft.com/office/drawing/2014/main" id="{CECBF1C7-5039-ED6C-E6E0-4ED281820182}"/>
              </a:ext>
            </a:extLst>
          </p:cNvPr>
          <p:cNvSpPr/>
          <p:nvPr/>
        </p:nvSpPr>
        <p:spPr>
          <a:xfrm>
            <a:off x="7971233" y="3271495"/>
            <a:ext cx="3226593" cy="738187"/>
          </a:xfrm>
          <a:prstGeom prst="roundRect">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Holistic and non-reductive</a:t>
            </a:r>
          </a:p>
        </p:txBody>
      </p:sp>
      <p:sp>
        <p:nvSpPr>
          <p:cNvPr id="24" name="Rectangle: Rounded Corners 23">
            <a:extLst>
              <a:ext uri="{FF2B5EF4-FFF2-40B4-BE49-F238E27FC236}">
                <a16:creationId xmlns:a16="http://schemas.microsoft.com/office/drawing/2014/main" id="{1EE6774C-655F-8FF0-30F8-C3BCC8BE6BE5}"/>
              </a:ext>
            </a:extLst>
          </p:cNvPr>
          <p:cNvSpPr/>
          <p:nvPr/>
        </p:nvSpPr>
        <p:spPr>
          <a:xfrm>
            <a:off x="6405562" y="4295434"/>
            <a:ext cx="3226593" cy="738187"/>
          </a:xfrm>
          <a:prstGeom prst="roundRect">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Understanding impact on the lives of real people</a:t>
            </a:r>
          </a:p>
        </p:txBody>
      </p:sp>
      <p:sp>
        <p:nvSpPr>
          <p:cNvPr id="25" name="Rectangle: Rounded Corners 24">
            <a:extLst>
              <a:ext uri="{FF2B5EF4-FFF2-40B4-BE49-F238E27FC236}">
                <a16:creationId xmlns:a16="http://schemas.microsoft.com/office/drawing/2014/main" id="{6345E31F-E000-E295-40AA-382364F26BAE}"/>
              </a:ext>
            </a:extLst>
          </p:cNvPr>
          <p:cNvSpPr/>
          <p:nvPr/>
        </p:nvSpPr>
        <p:spPr>
          <a:xfrm>
            <a:off x="7697389" y="5307465"/>
            <a:ext cx="3780233" cy="738187"/>
          </a:xfrm>
          <a:prstGeom prst="roundRect">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Everyone is affected differently by environmental issues</a:t>
            </a:r>
            <a:endParaRPr lang="en-US" dirty="0">
              <a:solidFill>
                <a:schemeClr val="tx1">
                  <a:lumMod val="75000"/>
                  <a:lumOff val="25000"/>
                </a:schemeClr>
              </a:solidFill>
              <a:latin typeface="Century Gothic"/>
            </a:endParaRPr>
          </a:p>
        </p:txBody>
      </p:sp>
      <p:sp>
        <p:nvSpPr>
          <p:cNvPr id="27" name="Rectangle: Rounded Corners 26">
            <a:extLst>
              <a:ext uri="{FF2B5EF4-FFF2-40B4-BE49-F238E27FC236}">
                <a16:creationId xmlns:a16="http://schemas.microsoft.com/office/drawing/2014/main" id="{9D9980DB-C7F9-5B5C-19F2-D3EC7CA82273}"/>
              </a:ext>
            </a:extLst>
          </p:cNvPr>
          <p:cNvSpPr/>
          <p:nvPr/>
        </p:nvSpPr>
        <p:spPr>
          <a:xfrm>
            <a:off x="3631404" y="3640587"/>
            <a:ext cx="1666875" cy="458391"/>
          </a:xfrm>
          <a:prstGeom prst="roundRect">
            <a:avLst/>
          </a:prstGeom>
          <a:solidFill>
            <a:schemeClr val="bg1"/>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Air Quality</a:t>
            </a:r>
            <a:endParaRPr lang="en-US" dirty="0">
              <a:solidFill>
                <a:schemeClr val="tx1">
                  <a:lumMod val="75000"/>
                  <a:lumOff val="25000"/>
                </a:schemeClr>
              </a:solidFill>
              <a:latin typeface="Century Gothic"/>
            </a:endParaRPr>
          </a:p>
        </p:txBody>
      </p:sp>
      <p:sp>
        <p:nvSpPr>
          <p:cNvPr id="28" name="Rectangle: Rounded Corners 27">
            <a:extLst>
              <a:ext uri="{FF2B5EF4-FFF2-40B4-BE49-F238E27FC236}">
                <a16:creationId xmlns:a16="http://schemas.microsoft.com/office/drawing/2014/main" id="{6486AEB5-847A-154B-A24A-32EAE6E9CAFA}"/>
              </a:ext>
            </a:extLst>
          </p:cNvPr>
          <p:cNvSpPr/>
          <p:nvPr/>
        </p:nvSpPr>
        <p:spPr>
          <a:xfrm>
            <a:off x="636980" y="3640587"/>
            <a:ext cx="1797843" cy="458391"/>
          </a:xfrm>
          <a:prstGeom prst="roundRect">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Public Health</a:t>
            </a:r>
            <a:endParaRPr lang="en-US" dirty="0">
              <a:solidFill>
                <a:schemeClr val="tx1">
                  <a:lumMod val="75000"/>
                  <a:lumOff val="25000"/>
                </a:schemeClr>
              </a:solidFill>
              <a:latin typeface="Century Gothic"/>
            </a:endParaRPr>
          </a:p>
        </p:txBody>
      </p:sp>
      <p:sp>
        <p:nvSpPr>
          <p:cNvPr id="29" name="Rectangle: Rounded Corners 28">
            <a:extLst>
              <a:ext uri="{FF2B5EF4-FFF2-40B4-BE49-F238E27FC236}">
                <a16:creationId xmlns:a16="http://schemas.microsoft.com/office/drawing/2014/main" id="{222B566D-9E09-566A-9FEA-A508596D0394}"/>
              </a:ext>
            </a:extLst>
          </p:cNvPr>
          <p:cNvSpPr/>
          <p:nvPr/>
        </p:nvSpPr>
        <p:spPr>
          <a:xfrm>
            <a:off x="1416840" y="5176493"/>
            <a:ext cx="3167062" cy="715225"/>
          </a:xfrm>
          <a:prstGeom prst="roundRect">
            <a:avLst/>
          </a:prstGeom>
          <a:solidFill>
            <a:schemeClr val="bg1"/>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Community Organizing / Outreach</a:t>
            </a:r>
            <a:endParaRPr lang="en-US" dirty="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F1C315B1-8BAF-35EC-160F-4FA33508D95F}"/>
              </a:ext>
            </a:extLst>
          </p:cNvPr>
          <p:cNvSpPr txBox="1"/>
          <p:nvPr/>
        </p:nvSpPr>
        <p:spPr>
          <a:xfrm>
            <a:off x="274320" y="165854"/>
            <a:ext cx="6096000" cy="707886"/>
          </a:xfrm>
          <a:prstGeom prst="rect">
            <a:avLst/>
          </a:prstGeom>
          <a:noFill/>
        </p:spPr>
        <p:txBody>
          <a:bodyPr wrap="square" lIns="91440" tIns="45720" rIns="91440" bIns="45720" anchor="t">
            <a:spAutoFit/>
          </a:bodyPr>
          <a:lstStyle/>
          <a:p>
            <a:r>
              <a:rPr lang="en-US" b="0" i="0" dirty="0">
                <a:solidFill>
                  <a:srgbClr val="000000"/>
                </a:solidFill>
                <a:effectLst/>
                <a:latin typeface="Times"/>
              </a:rPr>
              <a:t> </a:t>
            </a:r>
            <a:r>
              <a:rPr lang="en-US" sz="4000" b="1" dirty="0">
                <a:solidFill>
                  <a:srgbClr val="88419D"/>
                </a:solidFill>
                <a:latin typeface="Century Gothic"/>
              </a:rPr>
              <a:t>Community Concerns</a:t>
            </a:r>
            <a:endParaRPr lang="en-US" sz="4000" dirty="0">
              <a:solidFill>
                <a:srgbClr val="88419D"/>
              </a:solidFill>
              <a:latin typeface="Century Gothic" panose="020B0502020202020204" pitchFamily="34" charset="0"/>
            </a:endParaRPr>
          </a:p>
        </p:txBody>
      </p:sp>
    </p:spTree>
    <p:extLst>
      <p:ext uri="{BB962C8B-B14F-4D97-AF65-F5344CB8AC3E}">
        <p14:creationId xmlns:p14="http://schemas.microsoft.com/office/powerpoint/2010/main" val="2230122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81808" y="211554"/>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t>
            </a:r>
            <a:r>
              <a:rPr lang="en-US" sz="4000" b="1" dirty="0">
                <a:solidFill>
                  <a:srgbClr val="88419D"/>
                </a:solidFill>
                <a:latin typeface="Century Gothic"/>
                <a:cs typeface="Calibri"/>
              </a:rPr>
              <a:t>NO</a:t>
            </a:r>
            <a:r>
              <a:rPr lang="en-US" sz="4000" b="1" baseline="-25000" dirty="0">
                <a:solidFill>
                  <a:srgbClr val="88419D"/>
                </a:solidFill>
                <a:latin typeface="Century Gothic"/>
                <a:cs typeface="Calibri"/>
              </a:rPr>
              <a:t>2</a:t>
            </a:r>
            <a:r>
              <a:rPr lang="en-US" sz="4000" b="1" dirty="0">
                <a:solidFill>
                  <a:srgbClr val="88419D"/>
                </a:solidFill>
                <a:latin typeface="Century Gothic"/>
              </a:rPr>
              <a:t> Time Series: </a:t>
            </a:r>
            <a:r>
              <a:rPr lang="en-US" sz="3000" b="1" dirty="0">
                <a:solidFill>
                  <a:srgbClr val="88419D"/>
                </a:solidFill>
                <a:latin typeface="Century Gothic"/>
              </a:rPr>
              <a:t>San Joaquin County</a:t>
            </a:r>
            <a:endParaRPr lang="en-US" sz="3000" dirty="0">
              <a:solidFill>
                <a:srgbClr val="88419D"/>
              </a:solidFill>
              <a:latin typeface="Century Gothic"/>
            </a:endParaRPr>
          </a:p>
        </p:txBody>
      </p:sp>
      <p:pic>
        <p:nvPicPr>
          <p:cNvPr id="2" name="Picture 4" descr="A screenshot of a graph&#10;&#10;Description automatically generated">
            <a:extLst>
              <a:ext uri="{FF2B5EF4-FFF2-40B4-BE49-F238E27FC236}">
                <a16:creationId xmlns:a16="http://schemas.microsoft.com/office/drawing/2014/main" id="{7C03312E-8D2D-18A1-A315-4545FFFB4EF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90519" y="2029052"/>
            <a:ext cx="4777595" cy="2968951"/>
          </a:xfrm>
          <a:prstGeom prst="rect">
            <a:avLst/>
          </a:prstGeom>
        </p:spPr>
      </p:pic>
      <p:grpSp>
        <p:nvGrpSpPr>
          <p:cNvPr id="14" name="Group 13">
            <a:extLst>
              <a:ext uri="{FF2B5EF4-FFF2-40B4-BE49-F238E27FC236}">
                <a16:creationId xmlns:a16="http://schemas.microsoft.com/office/drawing/2014/main" id="{735D6AA5-E951-D428-5A48-FBD378A91B1E}"/>
              </a:ext>
            </a:extLst>
          </p:cNvPr>
          <p:cNvGrpSpPr/>
          <p:nvPr/>
        </p:nvGrpSpPr>
        <p:grpSpPr>
          <a:xfrm>
            <a:off x="905806" y="5333999"/>
            <a:ext cx="6283183" cy="569941"/>
            <a:chOff x="1744009" y="5915024"/>
            <a:chExt cx="6283183" cy="569941"/>
          </a:xfrm>
        </p:grpSpPr>
        <p:sp>
          <p:nvSpPr>
            <p:cNvPr id="7" name="TextBox 6">
              <a:extLst>
                <a:ext uri="{FF2B5EF4-FFF2-40B4-BE49-F238E27FC236}">
                  <a16:creationId xmlns:a16="http://schemas.microsoft.com/office/drawing/2014/main" id="{93C5470E-66EA-8092-E9CC-119746A46AC4}"/>
                </a:ext>
              </a:extLst>
            </p:cNvPr>
            <p:cNvSpPr txBox="1"/>
            <p:nvPr/>
          </p:nvSpPr>
          <p:spPr>
            <a:xfrm>
              <a:off x="2143124" y="5915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Standard Error</a:t>
              </a:r>
              <a:endParaRPr lang="en-US" sz="1050" dirty="0">
                <a:solidFill>
                  <a:schemeClr val="tx1">
                    <a:lumMod val="75000"/>
                    <a:lumOff val="25000"/>
                  </a:schemeClr>
                </a:solidFill>
                <a:latin typeface="Calibri"/>
                <a:cs typeface="Calibri"/>
              </a:endParaRPr>
            </a:p>
          </p:txBody>
        </p:sp>
        <p:sp>
          <p:nvSpPr>
            <p:cNvPr id="8" name="TextBox 7">
              <a:extLst>
                <a:ext uri="{FF2B5EF4-FFF2-40B4-BE49-F238E27FC236}">
                  <a16:creationId xmlns:a16="http://schemas.microsoft.com/office/drawing/2014/main" id="{11A2F1BD-2036-7EBF-CBDA-3373BD4DC977}"/>
                </a:ext>
              </a:extLst>
            </p:cNvPr>
            <p:cNvSpPr txBox="1"/>
            <p:nvPr/>
          </p:nvSpPr>
          <p:spPr>
            <a:xfrm>
              <a:off x="2152649" y="6191249"/>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2020</a:t>
              </a:r>
              <a:endParaRPr lang="en-US" dirty="0">
                <a:solidFill>
                  <a:schemeClr val="tx1">
                    <a:lumMod val="75000"/>
                    <a:lumOff val="25000"/>
                  </a:schemeClr>
                </a:solidFill>
              </a:endParaRPr>
            </a:p>
          </p:txBody>
        </p:sp>
        <p:sp>
          <p:nvSpPr>
            <p:cNvPr id="9" name="TextBox 8">
              <a:extLst>
                <a:ext uri="{FF2B5EF4-FFF2-40B4-BE49-F238E27FC236}">
                  <a16:creationId xmlns:a16="http://schemas.microsoft.com/office/drawing/2014/main" id="{5E2A35F0-ED2C-FCF6-F51E-7642D597C6F3}"/>
                </a:ext>
              </a:extLst>
            </p:cNvPr>
            <p:cNvSpPr txBox="1"/>
            <p:nvPr/>
          </p:nvSpPr>
          <p:spPr>
            <a:xfrm>
              <a:off x="4467224" y="5915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2022</a:t>
              </a:r>
              <a:endParaRPr lang="en-US" dirty="0">
                <a:solidFill>
                  <a:schemeClr val="tx1">
                    <a:lumMod val="75000"/>
                    <a:lumOff val="25000"/>
                  </a:schemeClr>
                </a:solidFill>
              </a:endParaRPr>
            </a:p>
          </p:txBody>
        </p:sp>
        <p:pic>
          <p:nvPicPr>
            <p:cNvPr id="11" name="Picture 5" descr="A graph with numbers and lines&#10;&#10;Description automatically generated">
              <a:extLst>
                <a:ext uri="{FF2B5EF4-FFF2-40B4-BE49-F238E27FC236}">
                  <a16:creationId xmlns:a16="http://schemas.microsoft.com/office/drawing/2014/main" id="{44656D98-443B-4EE8-241B-5D9C8BD494E8}"/>
                </a:ext>
              </a:extLst>
            </p:cNvPr>
            <p:cNvPicPr>
              <a:picLocks noChangeAspect="1"/>
            </p:cNvPicPr>
            <p:nvPr/>
          </p:nvPicPr>
          <p:blipFill rotWithShape="1">
            <a:blip r:embed="rId4"/>
            <a:srcRect l="57436" t="91336" r="36928" b="2599"/>
            <a:stretch/>
          </p:blipFill>
          <p:spPr>
            <a:xfrm>
              <a:off x="4071847" y="6165029"/>
              <a:ext cx="443872" cy="319936"/>
            </a:xfrm>
            <a:prstGeom prst="rect">
              <a:avLst/>
            </a:prstGeom>
          </p:spPr>
        </p:pic>
        <p:pic>
          <p:nvPicPr>
            <p:cNvPr id="12" name="Picture 5" descr="A graph with numbers and lines&#10;&#10;Description automatically generated">
              <a:extLst>
                <a:ext uri="{FF2B5EF4-FFF2-40B4-BE49-F238E27FC236}">
                  <a16:creationId xmlns:a16="http://schemas.microsoft.com/office/drawing/2014/main" id="{99CE3806-411B-38EF-0CA5-88DFF4EE0119}"/>
                </a:ext>
              </a:extLst>
            </p:cNvPr>
            <p:cNvPicPr>
              <a:picLocks noChangeAspect="1"/>
            </p:cNvPicPr>
            <p:nvPr/>
          </p:nvPicPr>
          <p:blipFill rotWithShape="1">
            <a:blip r:embed="rId4"/>
            <a:srcRect l="33274" t="91862" r="61669" b="2350"/>
            <a:stretch/>
          </p:blipFill>
          <p:spPr>
            <a:xfrm>
              <a:off x="1776930" y="6145979"/>
              <a:ext cx="398342" cy="305264"/>
            </a:xfrm>
            <a:prstGeom prst="rect">
              <a:avLst/>
            </a:prstGeom>
          </p:spPr>
        </p:pic>
        <p:pic>
          <p:nvPicPr>
            <p:cNvPr id="13" name="Picture 5" descr="A graph with numbers and lines&#10;&#10;Description automatically generated">
              <a:extLst>
                <a:ext uri="{FF2B5EF4-FFF2-40B4-BE49-F238E27FC236}">
                  <a16:creationId xmlns:a16="http://schemas.microsoft.com/office/drawing/2014/main" id="{26BE8495-96E0-014D-C706-A0611F16D6B6}"/>
                </a:ext>
              </a:extLst>
            </p:cNvPr>
            <p:cNvPicPr>
              <a:picLocks noChangeAspect="1"/>
            </p:cNvPicPr>
            <p:nvPr/>
          </p:nvPicPr>
          <p:blipFill rotWithShape="1">
            <a:blip r:embed="rId4"/>
            <a:srcRect l="11803" t="92599" r="83071" b="2816"/>
            <a:stretch/>
          </p:blipFill>
          <p:spPr>
            <a:xfrm>
              <a:off x="1744009" y="5926904"/>
              <a:ext cx="403729" cy="241861"/>
            </a:xfrm>
            <a:prstGeom prst="rect">
              <a:avLst/>
            </a:prstGeom>
          </p:spPr>
        </p:pic>
      </p:grpSp>
      <p:grpSp>
        <p:nvGrpSpPr>
          <p:cNvPr id="23" name="Group 22">
            <a:extLst>
              <a:ext uri="{FF2B5EF4-FFF2-40B4-BE49-F238E27FC236}">
                <a16:creationId xmlns:a16="http://schemas.microsoft.com/office/drawing/2014/main" id="{0AC52FED-CB4A-5AAF-0AA6-414E9F8ACF86}"/>
              </a:ext>
            </a:extLst>
          </p:cNvPr>
          <p:cNvGrpSpPr/>
          <p:nvPr/>
        </p:nvGrpSpPr>
        <p:grpSpPr>
          <a:xfrm>
            <a:off x="6658906" y="5486399"/>
            <a:ext cx="6283183" cy="569941"/>
            <a:chOff x="1744009" y="5915024"/>
            <a:chExt cx="6283183" cy="569941"/>
          </a:xfrm>
        </p:grpSpPr>
        <p:sp>
          <p:nvSpPr>
            <p:cNvPr id="16" name="TextBox 15">
              <a:extLst>
                <a:ext uri="{FF2B5EF4-FFF2-40B4-BE49-F238E27FC236}">
                  <a16:creationId xmlns:a16="http://schemas.microsoft.com/office/drawing/2014/main" id="{876C1908-962F-0A0B-56A6-9D252356AFFE}"/>
                </a:ext>
              </a:extLst>
            </p:cNvPr>
            <p:cNvSpPr txBox="1"/>
            <p:nvPr/>
          </p:nvSpPr>
          <p:spPr>
            <a:xfrm>
              <a:off x="2143124" y="5915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Standard Error</a:t>
              </a:r>
              <a:endParaRPr lang="en-US" sz="1050" dirty="0">
                <a:solidFill>
                  <a:schemeClr val="tx1">
                    <a:lumMod val="75000"/>
                    <a:lumOff val="25000"/>
                  </a:schemeClr>
                </a:solidFill>
                <a:latin typeface="Calibri"/>
                <a:cs typeface="Calibri"/>
              </a:endParaRPr>
            </a:p>
          </p:txBody>
        </p:sp>
        <p:sp>
          <p:nvSpPr>
            <p:cNvPr id="17" name="TextBox 16">
              <a:extLst>
                <a:ext uri="{FF2B5EF4-FFF2-40B4-BE49-F238E27FC236}">
                  <a16:creationId xmlns:a16="http://schemas.microsoft.com/office/drawing/2014/main" id="{3E9007B9-7926-EE05-D831-0FDBDED08B27}"/>
                </a:ext>
              </a:extLst>
            </p:cNvPr>
            <p:cNvSpPr txBox="1"/>
            <p:nvPr/>
          </p:nvSpPr>
          <p:spPr>
            <a:xfrm>
              <a:off x="2152649" y="6191249"/>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2020</a:t>
              </a:r>
              <a:endParaRPr lang="en-US" dirty="0">
                <a:solidFill>
                  <a:schemeClr val="tx1">
                    <a:lumMod val="75000"/>
                    <a:lumOff val="25000"/>
                  </a:schemeClr>
                </a:solidFill>
              </a:endParaRPr>
            </a:p>
          </p:txBody>
        </p:sp>
        <p:sp>
          <p:nvSpPr>
            <p:cNvPr id="18" name="TextBox 17">
              <a:extLst>
                <a:ext uri="{FF2B5EF4-FFF2-40B4-BE49-F238E27FC236}">
                  <a16:creationId xmlns:a16="http://schemas.microsoft.com/office/drawing/2014/main" id="{D1D8D207-2474-2688-47BC-0A434BA85108}"/>
                </a:ext>
              </a:extLst>
            </p:cNvPr>
            <p:cNvSpPr txBox="1"/>
            <p:nvPr/>
          </p:nvSpPr>
          <p:spPr>
            <a:xfrm>
              <a:off x="4467224" y="5915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2022</a:t>
              </a:r>
              <a:endParaRPr lang="en-US" dirty="0">
                <a:solidFill>
                  <a:schemeClr val="tx1">
                    <a:lumMod val="75000"/>
                    <a:lumOff val="25000"/>
                  </a:schemeClr>
                </a:solidFill>
              </a:endParaRPr>
            </a:p>
          </p:txBody>
        </p:sp>
        <p:pic>
          <p:nvPicPr>
            <p:cNvPr id="20" name="Picture 5" descr="A graph with numbers and lines&#10;&#10;Description automatically generated">
              <a:extLst>
                <a:ext uri="{FF2B5EF4-FFF2-40B4-BE49-F238E27FC236}">
                  <a16:creationId xmlns:a16="http://schemas.microsoft.com/office/drawing/2014/main" id="{5AC5F537-6416-0B89-C38A-4F5B96038601}"/>
                </a:ext>
              </a:extLst>
            </p:cNvPr>
            <p:cNvPicPr>
              <a:picLocks noChangeAspect="1"/>
            </p:cNvPicPr>
            <p:nvPr/>
          </p:nvPicPr>
          <p:blipFill rotWithShape="1">
            <a:blip r:embed="rId4"/>
            <a:srcRect l="57436" t="91336" r="36928" b="2599"/>
            <a:stretch/>
          </p:blipFill>
          <p:spPr>
            <a:xfrm>
              <a:off x="4071847" y="6165029"/>
              <a:ext cx="443872" cy="319936"/>
            </a:xfrm>
            <a:prstGeom prst="rect">
              <a:avLst/>
            </a:prstGeom>
          </p:spPr>
        </p:pic>
        <p:pic>
          <p:nvPicPr>
            <p:cNvPr id="21" name="Picture 5" descr="A graph with numbers and lines&#10;&#10;Description automatically generated">
              <a:extLst>
                <a:ext uri="{FF2B5EF4-FFF2-40B4-BE49-F238E27FC236}">
                  <a16:creationId xmlns:a16="http://schemas.microsoft.com/office/drawing/2014/main" id="{9763ABCE-4C2D-786F-2755-22DA451D4680}"/>
                </a:ext>
              </a:extLst>
            </p:cNvPr>
            <p:cNvPicPr>
              <a:picLocks noChangeAspect="1"/>
            </p:cNvPicPr>
            <p:nvPr/>
          </p:nvPicPr>
          <p:blipFill rotWithShape="1">
            <a:blip r:embed="rId4"/>
            <a:srcRect l="33274" t="91862" r="61669" b="2350"/>
            <a:stretch/>
          </p:blipFill>
          <p:spPr>
            <a:xfrm>
              <a:off x="1776930" y="6145979"/>
              <a:ext cx="398342" cy="305264"/>
            </a:xfrm>
            <a:prstGeom prst="rect">
              <a:avLst/>
            </a:prstGeom>
          </p:spPr>
        </p:pic>
        <p:pic>
          <p:nvPicPr>
            <p:cNvPr id="22" name="Picture 5" descr="A graph with numbers and lines&#10;&#10;Description automatically generated">
              <a:extLst>
                <a:ext uri="{FF2B5EF4-FFF2-40B4-BE49-F238E27FC236}">
                  <a16:creationId xmlns:a16="http://schemas.microsoft.com/office/drawing/2014/main" id="{A6815FAF-9B35-8BD5-7FDA-764BB16FA087}"/>
                </a:ext>
              </a:extLst>
            </p:cNvPr>
            <p:cNvPicPr>
              <a:picLocks noChangeAspect="1"/>
            </p:cNvPicPr>
            <p:nvPr/>
          </p:nvPicPr>
          <p:blipFill rotWithShape="1">
            <a:blip r:embed="rId4"/>
            <a:srcRect l="11803" t="92599" r="83071" b="2816"/>
            <a:stretch/>
          </p:blipFill>
          <p:spPr>
            <a:xfrm>
              <a:off x="1744009" y="5926904"/>
              <a:ext cx="403729" cy="241861"/>
            </a:xfrm>
            <a:prstGeom prst="rect">
              <a:avLst/>
            </a:prstGeom>
          </p:spPr>
        </p:pic>
      </p:grpSp>
      <p:grpSp>
        <p:nvGrpSpPr>
          <p:cNvPr id="37" name="Group 36">
            <a:extLst>
              <a:ext uri="{FF2B5EF4-FFF2-40B4-BE49-F238E27FC236}">
                <a16:creationId xmlns:a16="http://schemas.microsoft.com/office/drawing/2014/main" id="{8BD96DFE-194B-ADA2-9E3F-C540D59801CB}"/>
              </a:ext>
            </a:extLst>
          </p:cNvPr>
          <p:cNvGrpSpPr/>
          <p:nvPr/>
        </p:nvGrpSpPr>
        <p:grpSpPr>
          <a:xfrm>
            <a:off x="1076321" y="5067299"/>
            <a:ext cx="8328632" cy="265122"/>
            <a:chOff x="1629895" y="5522818"/>
            <a:chExt cx="7452331" cy="265122"/>
          </a:xfrm>
        </p:grpSpPr>
        <p:sp>
          <p:nvSpPr>
            <p:cNvPr id="25" name="TextBox 24">
              <a:extLst>
                <a:ext uri="{FF2B5EF4-FFF2-40B4-BE49-F238E27FC236}">
                  <a16:creationId xmlns:a16="http://schemas.microsoft.com/office/drawing/2014/main" id="{262E9C95-5BCD-EF7A-7BC2-9019310CD287}"/>
                </a:ext>
              </a:extLst>
            </p:cNvPr>
            <p:cNvSpPr txBox="1"/>
            <p:nvPr/>
          </p:nvSpPr>
          <p:spPr>
            <a:xfrm>
              <a:off x="1629895"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Jan</a:t>
              </a:r>
              <a:endParaRPr lang="en-US" dirty="0">
                <a:solidFill>
                  <a:schemeClr val="tx1">
                    <a:lumMod val="75000"/>
                    <a:lumOff val="25000"/>
                  </a:schemeClr>
                </a:solidFill>
              </a:endParaRPr>
            </a:p>
          </p:txBody>
        </p:sp>
        <p:sp>
          <p:nvSpPr>
            <p:cNvPr id="26" name="TextBox 25">
              <a:extLst>
                <a:ext uri="{FF2B5EF4-FFF2-40B4-BE49-F238E27FC236}">
                  <a16:creationId xmlns:a16="http://schemas.microsoft.com/office/drawing/2014/main" id="{A8541320-1C94-36CE-1DA3-DB509CE6C2C0}"/>
                </a:ext>
              </a:extLst>
            </p:cNvPr>
            <p:cNvSpPr txBox="1"/>
            <p:nvPr/>
          </p:nvSpPr>
          <p:spPr>
            <a:xfrm>
              <a:off x="1988483"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Feb</a:t>
              </a:r>
              <a:endParaRPr lang="en-US" dirty="0">
                <a:solidFill>
                  <a:schemeClr val="tx1">
                    <a:lumMod val="75000"/>
                    <a:lumOff val="25000"/>
                  </a:schemeClr>
                </a:solidFill>
              </a:endParaRPr>
            </a:p>
          </p:txBody>
        </p:sp>
        <p:sp>
          <p:nvSpPr>
            <p:cNvPr id="27" name="TextBox 26">
              <a:extLst>
                <a:ext uri="{FF2B5EF4-FFF2-40B4-BE49-F238E27FC236}">
                  <a16:creationId xmlns:a16="http://schemas.microsoft.com/office/drawing/2014/main" id="{5C72B7C4-C24D-DF3F-8F53-4220BC5151D6}"/>
                </a:ext>
              </a:extLst>
            </p:cNvPr>
            <p:cNvSpPr txBox="1"/>
            <p:nvPr/>
          </p:nvSpPr>
          <p:spPr>
            <a:xfrm>
              <a:off x="2328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Mar</a:t>
              </a:r>
            </a:p>
          </p:txBody>
        </p:sp>
        <p:sp>
          <p:nvSpPr>
            <p:cNvPr id="28" name="TextBox 27">
              <a:extLst>
                <a:ext uri="{FF2B5EF4-FFF2-40B4-BE49-F238E27FC236}">
                  <a16:creationId xmlns:a16="http://schemas.microsoft.com/office/drawing/2014/main" id="{3262B7E4-479C-190B-21BE-46510DC263A0}"/>
                </a:ext>
              </a:extLst>
            </p:cNvPr>
            <p:cNvSpPr txBox="1"/>
            <p:nvPr/>
          </p:nvSpPr>
          <p:spPr>
            <a:xfrm>
              <a:off x="2709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Apr</a:t>
              </a:r>
            </a:p>
          </p:txBody>
        </p:sp>
        <p:sp>
          <p:nvSpPr>
            <p:cNvPr id="29" name="TextBox 28">
              <a:extLst>
                <a:ext uri="{FF2B5EF4-FFF2-40B4-BE49-F238E27FC236}">
                  <a16:creationId xmlns:a16="http://schemas.microsoft.com/office/drawing/2014/main" id="{0F8242BD-FC47-CC50-DF1F-8719EEFCDDB7}"/>
                </a:ext>
              </a:extLst>
            </p:cNvPr>
            <p:cNvSpPr txBox="1"/>
            <p:nvPr/>
          </p:nvSpPr>
          <p:spPr>
            <a:xfrm>
              <a:off x="30519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May</a:t>
              </a:r>
            </a:p>
          </p:txBody>
        </p:sp>
        <p:sp>
          <p:nvSpPr>
            <p:cNvPr id="30" name="TextBox 29">
              <a:extLst>
                <a:ext uri="{FF2B5EF4-FFF2-40B4-BE49-F238E27FC236}">
                  <a16:creationId xmlns:a16="http://schemas.microsoft.com/office/drawing/2014/main" id="{CFB7A971-0220-B27C-18C4-521FB8142A89}"/>
                </a:ext>
              </a:extLst>
            </p:cNvPr>
            <p:cNvSpPr txBox="1"/>
            <p:nvPr/>
          </p:nvSpPr>
          <p:spPr>
            <a:xfrm>
              <a:off x="341050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Jun</a:t>
              </a:r>
            </a:p>
          </p:txBody>
        </p:sp>
        <p:sp>
          <p:nvSpPr>
            <p:cNvPr id="31" name="TextBox 30">
              <a:extLst>
                <a:ext uri="{FF2B5EF4-FFF2-40B4-BE49-F238E27FC236}">
                  <a16:creationId xmlns:a16="http://schemas.microsoft.com/office/drawing/2014/main" id="{779C3BF7-7F08-B5CB-5779-2D0BFDD1A264}"/>
                </a:ext>
              </a:extLst>
            </p:cNvPr>
            <p:cNvSpPr txBox="1"/>
            <p:nvPr/>
          </p:nvSpPr>
          <p:spPr>
            <a:xfrm>
              <a:off x="377189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Jul</a:t>
              </a:r>
            </a:p>
          </p:txBody>
        </p:sp>
        <p:sp>
          <p:nvSpPr>
            <p:cNvPr id="32" name="TextBox 31">
              <a:extLst>
                <a:ext uri="{FF2B5EF4-FFF2-40B4-BE49-F238E27FC236}">
                  <a16:creationId xmlns:a16="http://schemas.microsoft.com/office/drawing/2014/main" id="{1FFCB169-6201-C1E8-C92E-CFF3E84B0E15}"/>
                </a:ext>
              </a:extLst>
            </p:cNvPr>
            <p:cNvSpPr txBox="1"/>
            <p:nvPr/>
          </p:nvSpPr>
          <p:spPr>
            <a:xfrm>
              <a:off x="4095749"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Aug</a:t>
              </a:r>
            </a:p>
          </p:txBody>
        </p:sp>
        <p:sp>
          <p:nvSpPr>
            <p:cNvPr id="33" name="TextBox 32">
              <a:extLst>
                <a:ext uri="{FF2B5EF4-FFF2-40B4-BE49-F238E27FC236}">
                  <a16:creationId xmlns:a16="http://schemas.microsoft.com/office/drawing/2014/main" id="{C5F9ECA1-8A15-163D-D351-DBCE03B3D31D}"/>
                </a:ext>
              </a:extLst>
            </p:cNvPr>
            <p:cNvSpPr txBox="1"/>
            <p:nvPr/>
          </p:nvSpPr>
          <p:spPr>
            <a:xfrm>
              <a:off x="4463862"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Sep</a:t>
              </a:r>
            </a:p>
          </p:txBody>
        </p:sp>
        <p:sp>
          <p:nvSpPr>
            <p:cNvPr id="34" name="TextBox 33">
              <a:extLst>
                <a:ext uri="{FF2B5EF4-FFF2-40B4-BE49-F238E27FC236}">
                  <a16:creationId xmlns:a16="http://schemas.microsoft.com/office/drawing/2014/main" id="{40F76DC3-C4F5-2D96-D4F0-324B2FDD7217}"/>
                </a:ext>
              </a:extLst>
            </p:cNvPr>
            <p:cNvSpPr txBox="1"/>
            <p:nvPr/>
          </p:nvSpPr>
          <p:spPr>
            <a:xfrm>
              <a:off x="4790513"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Oct</a:t>
              </a:r>
            </a:p>
          </p:txBody>
        </p:sp>
        <p:sp>
          <p:nvSpPr>
            <p:cNvPr id="35" name="TextBox 34">
              <a:extLst>
                <a:ext uri="{FF2B5EF4-FFF2-40B4-BE49-F238E27FC236}">
                  <a16:creationId xmlns:a16="http://schemas.microsoft.com/office/drawing/2014/main" id="{B40FE47C-0B96-0B71-6F98-95B6D989FB55}"/>
                </a:ext>
              </a:extLst>
            </p:cNvPr>
            <p:cNvSpPr txBox="1"/>
            <p:nvPr/>
          </p:nvSpPr>
          <p:spPr>
            <a:xfrm>
              <a:off x="5160308" y="5522818"/>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Nov</a:t>
              </a:r>
            </a:p>
          </p:txBody>
        </p:sp>
        <p:sp>
          <p:nvSpPr>
            <p:cNvPr id="36" name="TextBox 35">
              <a:extLst>
                <a:ext uri="{FF2B5EF4-FFF2-40B4-BE49-F238E27FC236}">
                  <a16:creationId xmlns:a16="http://schemas.microsoft.com/office/drawing/2014/main" id="{10616F61-8A47-0542-770A-94D3E4CA1E1A}"/>
                </a:ext>
              </a:extLst>
            </p:cNvPr>
            <p:cNvSpPr txBox="1"/>
            <p:nvPr/>
          </p:nvSpPr>
          <p:spPr>
            <a:xfrm>
              <a:off x="5522258" y="5532343"/>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Dec</a:t>
              </a:r>
            </a:p>
          </p:txBody>
        </p:sp>
      </p:grpSp>
      <p:grpSp>
        <p:nvGrpSpPr>
          <p:cNvPr id="38" name="Group 37">
            <a:extLst>
              <a:ext uri="{FF2B5EF4-FFF2-40B4-BE49-F238E27FC236}">
                <a16:creationId xmlns:a16="http://schemas.microsoft.com/office/drawing/2014/main" id="{1C3612F4-F359-42F5-C505-8B65AE7F1DB4}"/>
              </a:ext>
            </a:extLst>
          </p:cNvPr>
          <p:cNvGrpSpPr/>
          <p:nvPr/>
        </p:nvGrpSpPr>
        <p:grpSpPr>
          <a:xfrm>
            <a:off x="6962771" y="5055596"/>
            <a:ext cx="5379356" cy="265122"/>
            <a:chOff x="1629895" y="5522818"/>
            <a:chExt cx="4981994" cy="265122"/>
          </a:xfrm>
        </p:grpSpPr>
        <p:sp>
          <p:nvSpPr>
            <p:cNvPr id="39" name="TextBox 38">
              <a:extLst>
                <a:ext uri="{FF2B5EF4-FFF2-40B4-BE49-F238E27FC236}">
                  <a16:creationId xmlns:a16="http://schemas.microsoft.com/office/drawing/2014/main" id="{DFB458D6-3AC0-1E6D-7F21-5B67FC794759}"/>
                </a:ext>
              </a:extLst>
            </p:cNvPr>
            <p:cNvSpPr txBox="1"/>
            <p:nvPr/>
          </p:nvSpPr>
          <p:spPr>
            <a:xfrm>
              <a:off x="1629895"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Jan</a:t>
              </a:r>
              <a:endParaRPr lang="en-US" dirty="0">
                <a:solidFill>
                  <a:schemeClr val="tx1">
                    <a:lumMod val="75000"/>
                    <a:lumOff val="25000"/>
                  </a:schemeClr>
                </a:solidFill>
              </a:endParaRPr>
            </a:p>
          </p:txBody>
        </p:sp>
        <p:sp>
          <p:nvSpPr>
            <p:cNvPr id="40" name="TextBox 39">
              <a:extLst>
                <a:ext uri="{FF2B5EF4-FFF2-40B4-BE49-F238E27FC236}">
                  <a16:creationId xmlns:a16="http://schemas.microsoft.com/office/drawing/2014/main" id="{DC349575-113E-BB0B-E961-9D89EF374798}"/>
                </a:ext>
              </a:extLst>
            </p:cNvPr>
            <p:cNvSpPr txBox="1"/>
            <p:nvPr/>
          </p:nvSpPr>
          <p:spPr>
            <a:xfrm>
              <a:off x="1988483"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Feb</a:t>
              </a:r>
              <a:endParaRPr lang="en-US" dirty="0">
                <a:solidFill>
                  <a:schemeClr val="tx1">
                    <a:lumMod val="75000"/>
                    <a:lumOff val="25000"/>
                  </a:schemeClr>
                </a:solidFill>
              </a:endParaRPr>
            </a:p>
          </p:txBody>
        </p:sp>
        <p:sp>
          <p:nvSpPr>
            <p:cNvPr id="41" name="TextBox 40">
              <a:extLst>
                <a:ext uri="{FF2B5EF4-FFF2-40B4-BE49-F238E27FC236}">
                  <a16:creationId xmlns:a16="http://schemas.microsoft.com/office/drawing/2014/main" id="{536480CC-C838-DDC5-B981-A02C953E8FE7}"/>
                </a:ext>
              </a:extLst>
            </p:cNvPr>
            <p:cNvSpPr txBox="1"/>
            <p:nvPr/>
          </p:nvSpPr>
          <p:spPr>
            <a:xfrm>
              <a:off x="2328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Mar</a:t>
              </a:r>
            </a:p>
          </p:txBody>
        </p:sp>
        <p:sp>
          <p:nvSpPr>
            <p:cNvPr id="42" name="TextBox 41">
              <a:extLst>
                <a:ext uri="{FF2B5EF4-FFF2-40B4-BE49-F238E27FC236}">
                  <a16:creationId xmlns:a16="http://schemas.microsoft.com/office/drawing/2014/main" id="{569C4AAC-926F-4E57-146A-C3EE19C97E82}"/>
                </a:ext>
              </a:extLst>
            </p:cNvPr>
            <p:cNvSpPr txBox="1"/>
            <p:nvPr/>
          </p:nvSpPr>
          <p:spPr>
            <a:xfrm>
              <a:off x="27090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Apr</a:t>
              </a:r>
            </a:p>
          </p:txBody>
        </p:sp>
        <p:sp>
          <p:nvSpPr>
            <p:cNvPr id="43" name="TextBox 42">
              <a:extLst>
                <a:ext uri="{FF2B5EF4-FFF2-40B4-BE49-F238E27FC236}">
                  <a16:creationId xmlns:a16="http://schemas.microsoft.com/office/drawing/2014/main" id="{03FCCE13-2E4A-1E5F-E1C6-B95FF1D56FEF}"/>
                </a:ext>
              </a:extLst>
            </p:cNvPr>
            <p:cNvSpPr txBox="1"/>
            <p:nvPr/>
          </p:nvSpPr>
          <p:spPr>
            <a:xfrm>
              <a:off x="3051921" y="55340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May</a:t>
              </a:r>
            </a:p>
          </p:txBody>
        </p:sp>
        <p:sp>
          <p:nvSpPr>
            <p:cNvPr id="44" name="TextBox 43">
              <a:extLst>
                <a:ext uri="{FF2B5EF4-FFF2-40B4-BE49-F238E27FC236}">
                  <a16:creationId xmlns:a16="http://schemas.microsoft.com/office/drawing/2014/main" id="{D517881E-9B89-050A-301E-6C5F9F79DE13}"/>
                </a:ext>
              </a:extLst>
            </p:cNvPr>
            <p:cNvSpPr txBox="1"/>
            <p:nvPr/>
          </p:nvSpPr>
          <p:spPr>
            <a:xfrm>
              <a:off x="3410509" y="5534024"/>
              <a:ext cx="262525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Jun</a:t>
              </a:r>
            </a:p>
          </p:txBody>
        </p:sp>
        <p:sp>
          <p:nvSpPr>
            <p:cNvPr id="45" name="TextBox 44">
              <a:extLst>
                <a:ext uri="{FF2B5EF4-FFF2-40B4-BE49-F238E27FC236}">
                  <a16:creationId xmlns:a16="http://schemas.microsoft.com/office/drawing/2014/main" id="{E69DA312-D970-C096-0D8C-64063E93510B}"/>
                </a:ext>
              </a:extLst>
            </p:cNvPr>
            <p:cNvSpPr txBox="1"/>
            <p:nvPr/>
          </p:nvSpPr>
          <p:spPr>
            <a:xfrm>
              <a:off x="3771899" y="5534024"/>
              <a:ext cx="228650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Jul</a:t>
              </a:r>
            </a:p>
          </p:txBody>
        </p:sp>
        <p:sp>
          <p:nvSpPr>
            <p:cNvPr id="46" name="TextBox 45">
              <a:extLst>
                <a:ext uri="{FF2B5EF4-FFF2-40B4-BE49-F238E27FC236}">
                  <a16:creationId xmlns:a16="http://schemas.microsoft.com/office/drawing/2014/main" id="{E5738EC3-6A00-8E9A-1A4D-166DA0C287FE}"/>
                </a:ext>
              </a:extLst>
            </p:cNvPr>
            <p:cNvSpPr txBox="1"/>
            <p:nvPr/>
          </p:nvSpPr>
          <p:spPr>
            <a:xfrm>
              <a:off x="4095749" y="5534024"/>
              <a:ext cx="203245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Aug</a:t>
              </a:r>
            </a:p>
          </p:txBody>
        </p:sp>
        <p:sp>
          <p:nvSpPr>
            <p:cNvPr id="47" name="TextBox 46">
              <a:extLst>
                <a:ext uri="{FF2B5EF4-FFF2-40B4-BE49-F238E27FC236}">
                  <a16:creationId xmlns:a16="http://schemas.microsoft.com/office/drawing/2014/main" id="{956A0DA5-AB48-02C5-29A3-AD5EA63588D3}"/>
                </a:ext>
              </a:extLst>
            </p:cNvPr>
            <p:cNvSpPr txBox="1"/>
            <p:nvPr/>
          </p:nvSpPr>
          <p:spPr>
            <a:xfrm>
              <a:off x="4463862" y="5522818"/>
              <a:ext cx="160902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Sep</a:t>
              </a:r>
            </a:p>
          </p:txBody>
        </p:sp>
        <p:sp>
          <p:nvSpPr>
            <p:cNvPr id="48" name="TextBox 47">
              <a:extLst>
                <a:ext uri="{FF2B5EF4-FFF2-40B4-BE49-F238E27FC236}">
                  <a16:creationId xmlns:a16="http://schemas.microsoft.com/office/drawing/2014/main" id="{50896829-2817-CFD5-93ED-49C6881D0EEB}"/>
                </a:ext>
              </a:extLst>
            </p:cNvPr>
            <p:cNvSpPr txBox="1"/>
            <p:nvPr/>
          </p:nvSpPr>
          <p:spPr>
            <a:xfrm>
              <a:off x="4790513" y="5522818"/>
              <a:ext cx="118559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Oct</a:t>
              </a:r>
            </a:p>
          </p:txBody>
        </p:sp>
        <p:sp>
          <p:nvSpPr>
            <p:cNvPr id="49" name="TextBox 48">
              <a:extLst>
                <a:ext uri="{FF2B5EF4-FFF2-40B4-BE49-F238E27FC236}">
                  <a16:creationId xmlns:a16="http://schemas.microsoft.com/office/drawing/2014/main" id="{89697655-8328-17A8-082F-CA8F5EC0EEE0}"/>
                </a:ext>
              </a:extLst>
            </p:cNvPr>
            <p:cNvSpPr txBox="1"/>
            <p:nvPr/>
          </p:nvSpPr>
          <p:spPr>
            <a:xfrm>
              <a:off x="5160308" y="5522818"/>
              <a:ext cx="118559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Nov</a:t>
              </a:r>
            </a:p>
          </p:txBody>
        </p:sp>
        <p:sp>
          <p:nvSpPr>
            <p:cNvPr id="50" name="TextBox 49">
              <a:extLst>
                <a:ext uri="{FF2B5EF4-FFF2-40B4-BE49-F238E27FC236}">
                  <a16:creationId xmlns:a16="http://schemas.microsoft.com/office/drawing/2014/main" id="{413882CF-31DC-11BF-7788-B5F0FFF4BE30}"/>
                </a:ext>
              </a:extLst>
            </p:cNvPr>
            <p:cNvSpPr txBox="1"/>
            <p:nvPr/>
          </p:nvSpPr>
          <p:spPr>
            <a:xfrm>
              <a:off x="5522258" y="5532343"/>
              <a:ext cx="67748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Dec</a:t>
              </a:r>
            </a:p>
          </p:txBody>
        </p:sp>
      </p:grpSp>
      <p:sp>
        <p:nvSpPr>
          <p:cNvPr id="51" name="TextBox 50">
            <a:extLst>
              <a:ext uri="{FF2B5EF4-FFF2-40B4-BE49-F238E27FC236}">
                <a16:creationId xmlns:a16="http://schemas.microsoft.com/office/drawing/2014/main" id="{0E0A5742-09E3-024D-7149-6B94099FE0A6}"/>
              </a:ext>
            </a:extLst>
          </p:cNvPr>
          <p:cNvSpPr txBox="1"/>
          <p:nvPr/>
        </p:nvSpPr>
        <p:spPr>
          <a:xfrm>
            <a:off x="1876421" y="1621630"/>
            <a:ext cx="27979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95% NO</a:t>
            </a:r>
            <a:r>
              <a:rPr lang="en-US" sz="1400" baseline="-25000" dirty="0">
                <a:solidFill>
                  <a:schemeClr val="tx1">
                    <a:lumMod val="75000"/>
                    <a:lumOff val="25000"/>
                  </a:schemeClr>
                </a:solidFill>
                <a:latin typeface="Century Gothic"/>
                <a:cs typeface="Calibri"/>
              </a:rPr>
              <a:t>2</a:t>
            </a:r>
            <a:r>
              <a:rPr lang="en-US" sz="1400" dirty="0">
                <a:solidFill>
                  <a:schemeClr val="tx1">
                    <a:lumMod val="75000"/>
                    <a:lumOff val="25000"/>
                  </a:schemeClr>
                </a:solidFill>
                <a:latin typeface="Century Gothic"/>
                <a:cs typeface="Calibri"/>
              </a:rPr>
              <a:t> from 2018–2022</a:t>
            </a:r>
          </a:p>
        </p:txBody>
      </p:sp>
      <p:sp>
        <p:nvSpPr>
          <p:cNvPr id="52" name="TextBox 51">
            <a:extLst>
              <a:ext uri="{FF2B5EF4-FFF2-40B4-BE49-F238E27FC236}">
                <a16:creationId xmlns:a16="http://schemas.microsoft.com/office/drawing/2014/main" id="{D6307229-AC7C-203C-1891-B6A8DAB1472E}"/>
              </a:ext>
            </a:extLst>
          </p:cNvPr>
          <p:cNvSpPr txBox="1"/>
          <p:nvPr/>
        </p:nvSpPr>
        <p:spPr>
          <a:xfrm>
            <a:off x="7839071" y="1638502"/>
            <a:ext cx="27979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Median NO</a:t>
            </a:r>
            <a:r>
              <a:rPr lang="en-US" sz="1400" baseline="-25000" dirty="0">
                <a:solidFill>
                  <a:schemeClr val="tx1">
                    <a:lumMod val="75000"/>
                    <a:lumOff val="25000"/>
                  </a:schemeClr>
                </a:solidFill>
                <a:latin typeface="Century Gothic"/>
                <a:cs typeface="Calibri"/>
              </a:rPr>
              <a:t>2</a:t>
            </a:r>
            <a:r>
              <a:rPr lang="en-US" sz="1400" dirty="0">
                <a:solidFill>
                  <a:schemeClr val="tx1">
                    <a:lumMod val="75000"/>
                    <a:lumOff val="25000"/>
                  </a:schemeClr>
                </a:solidFill>
                <a:latin typeface="Century Gothic"/>
                <a:cs typeface="Calibri"/>
              </a:rPr>
              <a:t> from 2018–2022</a:t>
            </a:r>
            <a:endParaRPr lang="en-US" sz="1400" dirty="0">
              <a:solidFill>
                <a:schemeClr val="tx1">
                  <a:lumMod val="75000"/>
                  <a:lumOff val="25000"/>
                </a:schemeClr>
              </a:solidFill>
              <a:cs typeface="Calibri"/>
            </a:endParaRPr>
          </a:p>
        </p:txBody>
      </p:sp>
      <p:sp>
        <p:nvSpPr>
          <p:cNvPr id="53" name="TextBox 52">
            <a:extLst>
              <a:ext uri="{FF2B5EF4-FFF2-40B4-BE49-F238E27FC236}">
                <a16:creationId xmlns:a16="http://schemas.microsoft.com/office/drawing/2014/main" id="{DC7B0F69-275C-0685-8011-1BC0A157A63B}"/>
              </a:ext>
            </a:extLst>
          </p:cNvPr>
          <p:cNvSpPr txBox="1"/>
          <p:nvPr/>
        </p:nvSpPr>
        <p:spPr>
          <a:xfrm rot="-5400000">
            <a:off x="-900061" y="3511534"/>
            <a:ext cx="279796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Monthly 95% NO2 </a:t>
            </a:r>
            <a:r>
              <a:rPr lang="en-US" sz="1100" dirty="0">
                <a:solidFill>
                  <a:schemeClr val="tx1">
                    <a:lumMod val="75000"/>
                    <a:lumOff val="25000"/>
                  </a:schemeClr>
                </a:solidFill>
                <a:ea typeface="+mn-lt"/>
                <a:cs typeface="+mn-lt"/>
              </a:rPr>
              <a:t>(mol/m2) *10,000</a:t>
            </a:r>
            <a:endParaRPr lang="en-US" dirty="0">
              <a:solidFill>
                <a:schemeClr val="tx1">
                  <a:lumMod val="75000"/>
                  <a:lumOff val="25000"/>
                </a:schemeClr>
              </a:solidFill>
            </a:endParaRPr>
          </a:p>
        </p:txBody>
      </p:sp>
      <p:sp>
        <p:nvSpPr>
          <p:cNvPr id="54" name="TextBox 53">
            <a:extLst>
              <a:ext uri="{FF2B5EF4-FFF2-40B4-BE49-F238E27FC236}">
                <a16:creationId xmlns:a16="http://schemas.microsoft.com/office/drawing/2014/main" id="{FA77C2B4-DBF4-E1F7-A038-179EF3251EFE}"/>
              </a:ext>
            </a:extLst>
          </p:cNvPr>
          <p:cNvSpPr txBox="1"/>
          <p:nvPr/>
        </p:nvSpPr>
        <p:spPr>
          <a:xfrm rot="-5400000">
            <a:off x="4668766" y="3307720"/>
            <a:ext cx="34384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Monthly Median NO2 </a:t>
            </a:r>
            <a:r>
              <a:rPr lang="en-US" sz="1100" dirty="0">
                <a:solidFill>
                  <a:schemeClr val="tx1">
                    <a:lumMod val="75000"/>
                    <a:lumOff val="25000"/>
                  </a:schemeClr>
                </a:solidFill>
                <a:ea typeface="+mn-lt"/>
                <a:cs typeface="+mn-lt"/>
              </a:rPr>
              <a:t>(mol/m2) *10,000</a:t>
            </a:r>
            <a:endParaRPr lang="en-US" dirty="0">
              <a:solidFill>
                <a:schemeClr val="tx1">
                  <a:lumMod val="75000"/>
                  <a:lumOff val="25000"/>
                </a:schemeClr>
              </a:solidFill>
            </a:endParaRPr>
          </a:p>
        </p:txBody>
      </p:sp>
      <p:grpSp>
        <p:nvGrpSpPr>
          <p:cNvPr id="64" name="Group 63">
            <a:extLst>
              <a:ext uri="{FF2B5EF4-FFF2-40B4-BE49-F238E27FC236}">
                <a16:creationId xmlns:a16="http://schemas.microsoft.com/office/drawing/2014/main" id="{531ACDEF-BC36-6E24-2A7B-B5D2EB22AEF3}"/>
              </a:ext>
            </a:extLst>
          </p:cNvPr>
          <p:cNvGrpSpPr/>
          <p:nvPr/>
        </p:nvGrpSpPr>
        <p:grpSpPr>
          <a:xfrm>
            <a:off x="633128" y="1772770"/>
            <a:ext cx="3652977" cy="3302436"/>
            <a:chOff x="1218639" y="1928744"/>
            <a:chExt cx="3652977" cy="3714408"/>
          </a:xfrm>
        </p:grpSpPr>
        <p:sp>
          <p:nvSpPr>
            <p:cNvPr id="56" name="TextBox 55">
              <a:extLst>
                <a:ext uri="{FF2B5EF4-FFF2-40B4-BE49-F238E27FC236}">
                  <a16:creationId xmlns:a16="http://schemas.microsoft.com/office/drawing/2014/main" id="{90D6147E-CF65-D809-2370-FF33DDCF4E20}"/>
                </a:ext>
              </a:extLst>
            </p:cNvPr>
            <p:cNvSpPr txBox="1"/>
            <p:nvPr/>
          </p:nvSpPr>
          <p:spPr>
            <a:xfrm>
              <a:off x="1288115" y="5357561"/>
              <a:ext cx="3559968" cy="285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a:t>
              </a:r>
            </a:p>
          </p:txBody>
        </p:sp>
        <p:sp>
          <p:nvSpPr>
            <p:cNvPr id="57" name="TextBox 56">
              <a:extLst>
                <a:ext uri="{FF2B5EF4-FFF2-40B4-BE49-F238E27FC236}">
                  <a16:creationId xmlns:a16="http://schemas.microsoft.com/office/drawing/2014/main" id="{BD19CFF6-5256-9A6F-5C4E-A993A16DDD20}"/>
                </a:ext>
              </a:extLst>
            </p:cNvPr>
            <p:cNvSpPr txBox="1"/>
            <p:nvPr/>
          </p:nvSpPr>
          <p:spPr>
            <a:xfrm>
              <a:off x="1278590" y="4886767"/>
              <a:ext cx="3559968" cy="285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0.4</a:t>
              </a:r>
            </a:p>
          </p:txBody>
        </p:sp>
        <p:sp>
          <p:nvSpPr>
            <p:cNvPr id="58" name="TextBox 57">
              <a:extLst>
                <a:ext uri="{FF2B5EF4-FFF2-40B4-BE49-F238E27FC236}">
                  <a16:creationId xmlns:a16="http://schemas.microsoft.com/office/drawing/2014/main" id="{716DD719-0956-33C3-C0E6-5433D5C06ED1}"/>
                </a:ext>
              </a:extLst>
            </p:cNvPr>
            <p:cNvSpPr txBox="1"/>
            <p:nvPr/>
          </p:nvSpPr>
          <p:spPr>
            <a:xfrm>
              <a:off x="1279150" y="4427178"/>
              <a:ext cx="3559968" cy="285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0.6</a:t>
              </a:r>
            </a:p>
          </p:txBody>
        </p:sp>
        <p:sp>
          <p:nvSpPr>
            <p:cNvPr id="59" name="TextBox 58">
              <a:extLst>
                <a:ext uri="{FF2B5EF4-FFF2-40B4-BE49-F238E27FC236}">
                  <a16:creationId xmlns:a16="http://schemas.microsoft.com/office/drawing/2014/main" id="{BD241A3D-C43D-FF61-D70E-D5133135DDA9}"/>
                </a:ext>
              </a:extLst>
            </p:cNvPr>
            <p:cNvSpPr txBox="1"/>
            <p:nvPr/>
          </p:nvSpPr>
          <p:spPr>
            <a:xfrm>
              <a:off x="1250575" y="3951341"/>
              <a:ext cx="3559968" cy="285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0.8</a:t>
              </a:r>
            </a:p>
          </p:txBody>
        </p:sp>
        <p:sp>
          <p:nvSpPr>
            <p:cNvPr id="60" name="TextBox 59">
              <a:extLst>
                <a:ext uri="{FF2B5EF4-FFF2-40B4-BE49-F238E27FC236}">
                  <a16:creationId xmlns:a16="http://schemas.microsoft.com/office/drawing/2014/main" id="{44ECA8C7-F487-D27F-C75E-C1250EEA3841}"/>
                </a:ext>
              </a:extLst>
            </p:cNvPr>
            <p:cNvSpPr txBox="1"/>
            <p:nvPr/>
          </p:nvSpPr>
          <p:spPr>
            <a:xfrm>
              <a:off x="1288115" y="3492165"/>
              <a:ext cx="3559968" cy="285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a:t>
              </a:r>
            </a:p>
          </p:txBody>
        </p:sp>
        <p:sp>
          <p:nvSpPr>
            <p:cNvPr id="61" name="TextBox 60">
              <a:extLst>
                <a:ext uri="{FF2B5EF4-FFF2-40B4-BE49-F238E27FC236}">
                  <a16:creationId xmlns:a16="http://schemas.microsoft.com/office/drawing/2014/main" id="{81851B51-A197-4CBE-44AC-C2D8B50FDF2E}"/>
                </a:ext>
              </a:extLst>
            </p:cNvPr>
            <p:cNvSpPr txBox="1"/>
            <p:nvPr/>
          </p:nvSpPr>
          <p:spPr>
            <a:xfrm>
              <a:off x="1223681" y="3041687"/>
              <a:ext cx="3559968" cy="285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1.2</a:t>
              </a:r>
            </a:p>
          </p:txBody>
        </p:sp>
        <p:sp>
          <p:nvSpPr>
            <p:cNvPr id="62" name="TextBox 61">
              <a:extLst>
                <a:ext uri="{FF2B5EF4-FFF2-40B4-BE49-F238E27FC236}">
                  <a16:creationId xmlns:a16="http://schemas.microsoft.com/office/drawing/2014/main" id="{C385C7AF-7D61-1E89-66C3-7CEF8683129D}"/>
                </a:ext>
              </a:extLst>
            </p:cNvPr>
            <p:cNvSpPr txBox="1"/>
            <p:nvPr/>
          </p:nvSpPr>
          <p:spPr>
            <a:xfrm>
              <a:off x="1218639" y="2606519"/>
              <a:ext cx="3559968" cy="285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1.4</a:t>
              </a:r>
            </a:p>
          </p:txBody>
        </p:sp>
        <p:sp>
          <p:nvSpPr>
            <p:cNvPr id="63" name="TextBox 62">
              <a:extLst>
                <a:ext uri="{FF2B5EF4-FFF2-40B4-BE49-F238E27FC236}">
                  <a16:creationId xmlns:a16="http://schemas.microsoft.com/office/drawing/2014/main" id="{75A08FFE-7DCB-4234-9446-D5F64264A534}"/>
                </a:ext>
              </a:extLst>
            </p:cNvPr>
            <p:cNvSpPr txBox="1"/>
            <p:nvPr/>
          </p:nvSpPr>
          <p:spPr>
            <a:xfrm>
              <a:off x="1311648" y="1928744"/>
              <a:ext cx="3559968" cy="285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50" dirty="0">
                <a:solidFill>
                  <a:schemeClr val="tx1">
                    <a:lumMod val="75000"/>
                    <a:lumOff val="25000"/>
                  </a:schemeClr>
                </a:solidFill>
                <a:latin typeface="Century Gothic"/>
                <a:cs typeface="Calibri"/>
              </a:endParaRPr>
            </a:p>
          </p:txBody>
        </p:sp>
      </p:grpSp>
      <p:sp>
        <p:nvSpPr>
          <p:cNvPr id="66" name="TextBox 65">
            <a:extLst>
              <a:ext uri="{FF2B5EF4-FFF2-40B4-BE49-F238E27FC236}">
                <a16:creationId xmlns:a16="http://schemas.microsoft.com/office/drawing/2014/main" id="{362ECA45-4965-359B-AC36-742131145A7A}"/>
              </a:ext>
            </a:extLst>
          </p:cNvPr>
          <p:cNvSpPr txBox="1"/>
          <p:nvPr/>
        </p:nvSpPr>
        <p:spPr>
          <a:xfrm>
            <a:off x="633128" y="1937216"/>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1.6</a:t>
            </a:r>
          </a:p>
        </p:txBody>
      </p:sp>
      <p:grpSp>
        <p:nvGrpSpPr>
          <p:cNvPr id="76" name="Group 75">
            <a:extLst>
              <a:ext uri="{FF2B5EF4-FFF2-40B4-BE49-F238E27FC236}">
                <a16:creationId xmlns:a16="http://schemas.microsoft.com/office/drawing/2014/main" id="{FE42EA59-8E59-2E9D-A1A9-7F13EE9C4ABD}"/>
              </a:ext>
            </a:extLst>
          </p:cNvPr>
          <p:cNvGrpSpPr/>
          <p:nvPr/>
        </p:nvGrpSpPr>
        <p:grpSpPr>
          <a:xfrm>
            <a:off x="6517158" y="2332560"/>
            <a:ext cx="3641569" cy="2763740"/>
            <a:chOff x="1206514" y="2204008"/>
            <a:chExt cx="3641569" cy="3472594"/>
          </a:xfrm>
        </p:grpSpPr>
        <p:sp>
          <p:nvSpPr>
            <p:cNvPr id="68" name="TextBox 67">
              <a:extLst>
                <a:ext uri="{FF2B5EF4-FFF2-40B4-BE49-F238E27FC236}">
                  <a16:creationId xmlns:a16="http://schemas.microsoft.com/office/drawing/2014/main" id="{519ACCC7-926F-0155-7F7B-78E767402E13}"/>
                </a:ext>
              </a:extLst>
            </p:cNvPr>
            <p:cNvSpPr txBox="1"/>
            <p:nvPr/>
          </p:nvSpPr>
          <p:spPr>
            <a:xfrm>
              <a:off x="1288115" y="5357561"/>
              <a:ext cx="3559968" cy="319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a:t>
              </a:r>
            </a:p>
          </p:txBody>
        </p:sp>
        <p:sp>
          <p:nvSpPr>
            <p:cNvPr id="69" name="TextBox 68">
              <a:extLst>
                <a:ext uri="{FF2B5EF4-FFF2-40B4-BE49-F238E27FC236}">
                  <a16:creationId xmlns:a16="http://schemas.microsoft.com/office/drawing/2014/main" id="{4CDE95D8-6A87-1071-7916-D743F837E003}"/>
                </a:ext>
              </a:extLst>
            </p:cNvPr>
            <p:cNvSpPr txBox="1"/>
            <p:nvPr/>
          </p:nvSpPr>
          <p:spPr>
            <a:xfrm>
              <a:off x="1278590" y="4886768"/>
              <a:ext cx="3559968" cy="319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0.25</a:t>
              </a:r>
            </a:p>
          </p:txBody>
        </p:sp>
        <p:sp>
          <p:nvSpPr>
            <p:cNvPr id="70" name="TextBox 69">
              <a:extLst>
                <a:ext uri="{FF2B5EF4-FFF2-40B4-BE49-F238E27FC236}">
                  <a16:creationId xmlns:a16="http://schemas.microsoft.com/office/drawing/2014/main" id="{3F491582-08CD-172B-CF97-B86073977D56}"/>
                </a:ext>
              </a:extLst>
            </p:cNvPr>
            <p:cNvSpPr txBox="1"/>
            <p:nvPr/>
          </p:nvSpPr>
          <p:spPr>
            <a:xfrm>
              <a:off x="1279150" y="4427179"/>
              <a:ext cx="3559968" cy="319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0.3</a:t>
              </a:r>
            </a:p>
          </p:txBody>
        </p:sp>
        <p:sp>
          <p:nvSpPr>
            <p:cNvPr id="71" name="TextBox 70">
              <a:extLst>
                <a:ext uri="{FF2B5EF4-FFF2-40B4-BE49-F238E27FC236}">
                  <a16:creationId xmlns:a16="http://schemas.microsoft.com/office/drawing/2014/main" id="{61B481B4-F831-7B4A-82BC-D4BDDDFEC3F7}"/>
                </a:ext>
              </a:extLst>
            </p:cNvPr>
            <p:cNvSpPr txBox="1"/>
            <p:nvPr/>
          </p:nvSpPr>
          <p:spPr>
            <a:xfrm>
              <a:off x="1250575" y="3951341"/>
              <a:ext cx="3559968" cy="319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0.35</a:t>
              </a:r>
            </a:p>
          </p:txBody>
        </p:sp>
        <p:sp>
          <p:nvSpPr>
            <p:cNvPr id="72" name="TextBox 71">
              <a:extLst>
                <a:ext uri="{FF2B5EF4-FFF2-40B4-BE49-F238E27FC236}">
                  <a16:creationId xmlns:a16="http://schemas.microsoft.com/office/drawing/2014/main" id="{0DD9612A-829A-B681-D36F-A9A1F8477743}"/>
                </a:ext>
              </a:extLst>
            </p:cNvPr>
            <p:cNvSpPr txBox="1"/>
            <p:nvPr/>
          </p:nvSpPr>
          <p:spPr>
            <a:xfrm>
              <a:off x="1288115" y="3492165"/>
              <a:ext cx="3559968" cy="319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0.4</a:t>
              </a:r>
            </a:p>
          </p:txBody>
        </p:sp>
        <p:sp>
          <p:nvSpPr>
            <p:cNvPr id="73" name="TextBox 72">
              <a:extLst>
                <a:ext uri="{FF2B5EF4-FFF2-40B4-BE49-F238E27FC236}">
                  <a16:creationId xmlns:a16="http://schemas.microsoft.com/office/drawing/2014/main" id="{75E11E34-843C-9873-3936-483F0BCA9C18}"/>
                </a:ext>
              </a:extLst>
            </p:cNvPr>
            <p:cNvSpPr txBox="1"/>
            <p:nvPr/>
          </p:nvSpPr>
          <p:spPr>
            <a:xfrm>
              <a:off x="1223681" y="3041687"/>
              <a:ext cx="3559968" cy="319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0.45</a:t>
              </a:r>
            </a:p>
          </p:txBody>
        </p:sp>
        <p:sp>
          <p:nvSpPr>
            <p:cNvPr id="74" name="TextBox 73">
              <a:extLst>
                <a:ext uri="{FF2B5EF4-FFF2-40B4-BE49-F238E27FC236}">
                  <a16:creationId xmlns:a16="http://schemas.microsoft.com/office/drawing/2014/main" id="{5E6F41FF-55C6-7513-16E6-B6E755AFB5ED}"/>
                </a:ext>
              </a:extLst>
            </p:cNvPr>
            <p:cNvSpPr txBox="1"/>
            <p:nvPr/>
          </p:nvSpPr>
          <p:spPr>
            <a:xfrm>
              <a:off x="1218639" y="2606519"/>
              <a:ext cx="3559968" cy="319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0.5</a:t>
              </a:r>
            </a:p>
          </p:txBody>
        </p:sp>
        <p:sp>
          <p:nvSpPr>
            <p:cNvPr id="75" name="TextBox 74">
              <a:extLst>
                <a:ext uri="{FF2B5EF4-FFF2-40B4-BE49-F238E27FC236}">
                  <a16:creationId xmlns:a16="http://schemas.microsoft.com/office/drawing/2014/main" id="{FD4F3B8A-E0F7-31DC-77F3-AEA6FD4774EC}"/>
                </a:ext>
              </a:extLst>
            </p:cNvPr>
            <p:cNvSpPr txBox="1"/>
            <p:nvPr/>
          </p:nvSpPr>
          <p:spPr>
            <a:xfrm>
              <a:off x="1206514" y="2204008"/>
              <a:ext cx="3559968" cy="319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0.55</a:t>
              </a:r>
            </a:p>
          </p:txBody>
        </p:sp>
      </p:grpSp>
      <p:sp>
        <p:nvSpPr>
          <p:cNvPr id="78" name="TextBox 77">
            <a:extLst>
              <a:ext uri="{FF2B5EF4-FFF2-40B4-BE49-F238E27FC236}">
                <a16:creationId xmlns:a16="http://schemas.microsoft.com/office/drawing/2014/main" id="{741B17E6-55E2-51C7-BBB3-76318E43396B}"/>
              </a:ext>
            </a:extLst>
          </p:cNvPr>
          <p:cNvSpPr txBox="1"/>
          <p:nvPr/>
        </p:nvSpPr>
        <p:spPr>
          <a:xfrm>
            <a:off x="6536387" y="1951560"/>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0.6</a:t>
            </a:r>
          </a:p>
        </p:txBody>
      </p:sp>
      <p:pic>
        <p:nvPicPr>
          <p:cNvPr id="79" name="Picture 4" descr="A screenshot of a graph&#10;&#10;Description automatically generated">
            <a:extLst>
              <a:ext uri="{FF2B5EF4-FFF2-40B4-BE49-F238E27FC236}">
                <a16:creationId xmlns:a16="http://schemas.microsoft.com/office/drawing/2014/main" id="{63AA81A6-3848-50DC-A898-9B52FCF543B8}"/>
              </a:ext>
            </a:extLst>
          </p:cNvPr>
          <p:cNvPicPr>
            <a:picLocks noChangeAspect="1"/>
          </p:cNvPicPr>
          <p:nvPr/>
        </p:nvPicPr>
        <p:blipFill rotWithShape="1">
          <a:blip r:embed="rId5"/>
          <a:srcRect l="58200" t="13483" r="907" b="23252"/>
          <a:stretch/>
        </p:blipFill>
        <p:spPr>
          <a:xfrm>
            <a:off x="6959458" y="2074765"/>
            <a:ext cx="4720922" cy="2915933"/>
          </a:xfrm>
          <a:prstGeom prst="rect">
            <a:avLst/>
          </a:prstGeom>
        </p:spPr>
      </p:pic>
      <p:sp>
        <p:nvSpPr>
          <p:cNvPr id="4" name="TextBox 3">
            <a:extLst>
              <a:ext uri="{FF2B5EF4-FFF2-40B4-BE49-F238E27FC236}">
                <a16:creationId xmlns:a16="http://schemas.microsoft.com/office/drawing/2014/main" id="{23852BCC-7F3D-86D8-FD32-173C1A9CF4BB}"/>
              </a:ext>
            </a:extLst>
          </p:cNvPr>
          <p:cNvSpPr txBox="1"/>
          <p:nvPr/>
        </p:nvSpPr>
        <p:spPr>
          <a:xfrm>
            <a:off x="3667340" y="564832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NO</a:t>
            </a:r>
            <a:r>
              <a:rPr lang="en-US" sz="1050" baseline="-25000" dirty="0">
                <a:solidFill>
                  <a:schemeClr val="tx1">
                    <a:lumMod val="75000"/>
                    <a:lumOff val="25000"/>
                  </a:schemeClr>
                </a:solidFill>
                <a:latin typeface="Century Gothic"/>
                <a:cs typeface="Calibri"/>
              </a:rPr>
              <a:t>2</a:t>
            </a:r>
            <a:r>
              <a:rPr lang="en-US" sz="1050" dirty="0">
                <a:solidFill>
                  <a:schemeClr val="tx1">
                    <a:lumMod val="75000"/>
                    <a:lumOff val="25000"/>
                  </a:schemeClr>
                </a:solidFill>
                <a:latin typeface="Century Gothic"/>
                <a:cs typeface="Calibri"/>
              </a:rPr>
              <a:t> Average (2018-2022)</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2368FDA7-A167-3703-E292-A52AE2E8DFEA}"/>
              </a:ext>
            </a:extLst>
          </p:cNvPr>
          <p:cNvSpPr txBox="1"/>
          <p:nvPr/>
        </p:nvSpPr>
        <p:spPr>
          <a:xfrm>
            <a:off x="9441217" y="5769414"/>
            <a:ext cx="355996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NO</a:t>
            </a:r>
            <a:r>
              <a:rPr lang="en-US" sz="1050" baseline="-25000" dirty="0">
                <a:solidFill>
                  <a:schemeClr val="tx1">
                    <a:lumMod val="75000"/>
                    <a:lumOff val="25000"/>
                  </a:schemeClr>
                </a:solidFill>
                <a:latin typeface="Century Gothic"/>
                <a:cs typeface="Calibri"/>
              </a:rPr>
              <a:t>2</a:t>
            </a:r>
            <a:r>
              <a:rPr lang="en-US" sz="1050" dirty="0">
                <a:solidFill>
                  <a:schemeClr val="tx1">
                    <a:lumMod val="75000"/>
                    <a:lumOff val="25000"/>
                  </a:schemeClr>
                </a:solidFill>
                <a:latin typeface="Century Gothic"/>
                <a:cs typeface="Calibri"/>
              </a:rPr>
              <a:t> Average (2018-2022)</a:t>
            </a:r>
            <a:endParaRPr lang="en-US" dirty="0">
              <a:solidFill>
                <a:schemeClr val="tx1">
                  <a:lumMod val="75000"/>
                  <a:lumOff val="25000"/>
                </a:schemeClr>
              </a:solidFill>
            </a:endParaRPr>
          </a:p>
        </p:txBody>
      </p:sp>
      <p:pic>
        <p:nvPicPr>
          <p:cNvPr id="6" name="Picture 5" descr="A comparison of a graph&#10;&#10;Description automatically generated">
            <a:extLst>
              <a:ext uri="{FF2B5EF4-FFF2-40B4-BE49-F238E27FC236}">
                <a16:creationId xmlns:a16="http://schemas.microsoft.com/office/drawing/2014/main" id="{4581FF05-FAF6-D2EF-16C5-304169C198EB}"/>
              </a:ext>
            </a:extLst>
          </p:cNvPr>
          <p:cNvPicPr>
            <a:picLocks noChangeAspect="1"/>
          </p:cNvPicPr>
          <p:nvPr/>
        </p:nvPicPr>
        <p:blipFill rotWithShape="1">
          <a:blip r:embed="rId6"/>
          <a:srcRect l="24480" t="85595" r="71857" b="9395"/>
          <a:stretch/>
        </p:blipFill>
        <p:spPr>
          <a:xfrm>
            <a:off x="3238752" y="5365663"/>
            <a:ext cx="419329" cy="228671"/>
          </a:xfrm>
          <a:prstGeom prst="rect">
            <a:avLst/>
          </a:prstGeom>
        </p:spPr>
      </p:pic>
      <p:pic>
        <p:nvPicPr>
          <p:cNvPr id="15" name="Picture 5" descr="A comparison of a graph&#10;&#10;Description automatically generated">
            <a:extLst>
              <a:ext uri="{FF2B5EF4-FFF2-40B4-BE49-F238E27FC236}">
                <a16:creationId xmlns:a16="http://schemas.microsoft.com/office/drawing/2014/main" id="{7C91B0D0-0D5B-58CA-DE0A-D5F4386F122F}"/>
              </a:ext>
            </a:extLst>
          </p:cNvPr>
          <p:cNvPicPr>
            <a:picLocks noChangeAspect="1"/>
          </p:cNvPicPr>
          <p:nvPr/>
        </p:nvPicPr>
        <p:blipFill rotWithShape="1">
          <a:blip r:embed="rId6"/>
          <a:srcRect l="24480" t="85595" r="71857" b="9395"/>
          <a:stretch/>
        </p:blipFill>
        <p:spPr>
          <a:xfrm>
            <a:off x="8959210" y="5515301"/>
            <a:ext cx="419329" cy="228671"/>
          </a:xfrm>
          <a:prstGeom prst="rect">
            <a:avLst/>
          </a:prstGeom>
        </p:spPr>
      </p:pic>
    </p:spTree>
    <p:extLst>
      <p:ext uri="{BB962C8B-B14F-4D97-AF65-F5344CB8AC3E}">
        <p14:creationId xmlns:p14="http://schemas.microsoft.com/office/powerpoint/2010/main" val="3331278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5E11F-BCD3-FE9B-26C0-D39B71C576BF}"/>
              </a:ext>
            </a:extLst>
          </p:cNvPr>
          <p:cNvSpPr txBox="1"/>
          <p:nvPr/>
        </p:nvSpPr>
        <p:spPr>
          <a:xfrm>
            <a:off x="274320" y="165854"/>
            <a:ext cx="6096000" cy="707886"/>
          </a:xfrm>
          <a:prstGeom prst="rect">
            <a:avLst/>
          </a:prstGeom>
          <a:noFill/>
        </p:spPr>
        <p:txBody>
          <a:bodyPr wrap="square" lIns="91440" tIns="45720" rIns="91440" bIns="45720" anchor="t">
            <a:spAutoFit/>
          </a:bodyPr>
          <a:lstStyle/>
          <a:p>
            <a:r>
              <a:rPr lang="en-US" b="0" i="0" dirty="0">
                <a:solidFill>
                  <a:srgbClr val="000000"/>
                </a:solidFill>
                <a:effectLst/>
                <a:latin typeface="Times"/>
              </a:rPr>
              <a:t> </a:t>
            </a:r>
            <a:r>
              <a:rPr lang="en-US" sz="4000" b="1" dirty="0">
                <a:solidFill>
                  <a:srgbClr val="88419D"/>
                </a:solidFill>
                <a:latin typeface="Century Gothic"/>
              </a:rPr>
              <a:t>Objectives</a:t>
            </a:r>
            <a:endParaRPr lang="en-US" sz="4000" dirty="0">
              <a:solidFill>
                <a:srgbClr val="88419D"/>
              </a:solidFill>
              <a:latin typeface="Century Gothic" panose="020B0502020202020204" pitchFamily="34" charset="0"/>
            </a:endParaRPr>
          </a:p>
        </p:txBody>
      </p:sp>
      <p:sp>
        <p:nvSpPr>
          <p:cNvPr id="4" name="TextBox 3">
            <a:extLst>
              <a:ext uri="{FF2B5EF4-FFF2-40B4-BE49-F238E27FC236}">
                <a16:creationId xmlns:a16="http://schemas.microsoft.com/office/drawing/2014/main" id="{5C405741-9328-7A4B-4F04-CAED76E33B4D}"/>
              </a:ext>
            </a:extLst>
          </p:cNvPr>
          <p:cNvSpPr txBox="1"/>
          <p:nvPr/>
        </p:nvSpPr>
        <p:spPr>
          <a:xfrm>
            <a:off x="1879886" y="1521524"/>
            <a:ext cx="10093498" cy="461665"/>
          </a:xfrm>
          <a:prstGeom prst="rect">
            <a:avLst/>
          </a:prstGeom>
          <a:noFill/>
        </p:spPr>
        <p:txBody>
          <a:bodyPr wrap="square" lIns="91440" tIns="45720" rIns="91440" bIns="45720" anchor="t">
            <a:spAutoFit/>
          </a:bodyPr>
          <a:lstStyle/>
          <a:p>
            <a:r>
              <a:rPr lang="en-US" sz="2400" b="0" i="0" dirty="0">
                <a:solidFill>
                  <a:srgbClr val="D8D8D8"/>
                </a:solidFill>
                <a:effectLst/>
                <a:latin typeface="Times"/>
              </a:rPr>
              <a:t> </a:t>
            </a:r>
            <a:r>
              <a:rPr lang="en-US" sz="2400" b="0" i="0" dirty="0">
                <a:solidFill>
                  <a:srgbClr val="D8D8D8"/>
                </a:solidFill>
                <a:effectLst/>
                <a:latin typeface="Century Gothic"/>
              </a:rPr>
              <a:t>Model Air Pollution </a:t>
            </a:r>
            <a:r>
              <a:rPr lang="en-US" sz="2400" dirty="0">
                <a:solidFill>
                  <a:srgbClr val="D8D8D8"/>
                </a:solidFill>
                <a:latin typeface="Century Gothic"/>
              </a:rPr>
              <a:t>Distribution</a:t>
            </a:r>
            <a:r>
              <a:rPr lang="en-US" sz="2400" b="0" i="0" dirty="0">
                <a:solidFill>
                  <a:srgbClr val="D8D8D8"/>
                </a:solidFill>
                <a:effectLst/>
                <a:latin typeface="Century Gothic"/>
              </a:rPr>
              <a:t> Across the San Joaquin Valley</a:t>
            </a:r>
            <a:endParaRPr lang="en-US" sz="2400" dirty="0">
              <a:solidFill>
                <a:srgbClr val="D8D8D8"/>
              </a:solidFill>
              <a:latin typeface="Century Gothic"/>
            </a:endParaRPr>
          </a:p>
        </p:txBody>
      </p:sp>
      <p:sp>
        <p:nvSpPr>
          <p:cNvPr id="8" name="TextBox 7">
            <a:extLst>
              <a:ext uri="{FF2B5EF4-FFF2-40B4-BE49-F238E27FC236}">
                <a16:creationId xmlns:a16="http://schemas.microsoft.com/office/drawing/2014/main" id="{2A33400F-009F-EC74-F272-762C21B51B04}"/>
              </a:ext>
            </a:extLst>
          </p:cNvPr>
          <p:cNvSpPr txBox="1"/>
          <p:nvPr/>
        </p:nvSpPr>
        <p:spPr>
          <a:xfrm>
            <a:off x="1976478" y="2691205"/>
            <a:ext cx="10966360" cy="461665"/>
          </a:xfrm>
          <a:prstGeom prst="rect">
            <a:avLst/>
          </a:prstGeom>
          <a:noFill/>
        </p:spPr>
        <p:txBody>
          <a:bodyPr wrap="square">
            <a:spAutoFit/>
          </a:bodyPr>
          <a:lstStyle/>
          <a:p>
            <a:r>
              <a:rPr lang="en-US" sz="2400" b="0" i="0" dirty="0">
                <a:solidFill>
                  <a:schemeClr val="tx1">
                    <a:lumMod val="75000"/>
                    <a:lumOff val="25000"/>
                  </a:schemeClr>
                </a:solidFill>
                <a:effectLst/>
                <a:latin typeface="Century Gothic" panose="020B0502020202020204" pitchFamily="34" charset="0"/>
              </a:rPr>
              <a:t>Visualize Disparities in Impact Based on Social </a:t>
            </a:r>
            <a:r>
              <a:rPr lang="en-US" sz="2400" dirty="0">
                <a:solidFill>
                  <a:schemeClr val="tx1">
                    <a:lumMod val="75000"/>
                    <a:lumOff val="25000"/>
                  </a:schemeClr>
                </a:solidFill>
                <a:latin typeface="Century Gothic" panose="020B0502020202020204" pitchFamily="34" charset="0"/>
              </a:rPr>
              <a:t>V</a:t>
            </a:r>
            <a:r>
              <a:rPr lang="en-US" sz="2400" b="0" i="0" dirty="0">
                <a:solidFill>
                  <a:schemeClr val="tx1">
                    <a:lumMod val="75000"/>
                    <a:lumOff val="25000"/>
                  </a:schemeClr>
                </a:solidFill>
                <a:effectLst/>
                <a:latin typeface="Century Gothic" panose="020B0502020202020204" pitchFamily="34" charset="0"/>
              </a:rPr>
              <a:t>ulnerability</a:t>
            </a:r>
            <a:endParaRPr lang="en-US" sz="2400" dirty="0">
              <a:solidFill>
                <a:schemeClr val="tx1">
                  <a:lumMod val="75000"/>
                  <a:lumOff val="25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58104688-F1D7-3EAD-384D-F2CC41CB0660}"/>
              </a:ext>
            </a:extLst>
          </p:cNvPr>
          <p:cNvSpPr txBox="1"/>
          <p:nvPr/>
        </p:nvSpPr>
        <p:spPr>
          <a:xfrm>
            <a:off x="1997943" y="3828690"/>
            <a:ext cx="9855484" cy="461665"/>
          </a:xfrm>
          <a:prstGeom prst="rect">
            <a:avLst/>
          </a:prstGeom>
          <a:noFill/>
        </p:spPr>
        <p:txBody>
          <a:bodyPr wrap="square" lIns="91440" tIns="45720" rIns="91440" bIns="45720" anchor="t">
            <a:spAutoFit/>
          </a:bodyPr>
          <a:lstStyle/>
          <a:p>
            <a:r>
              <a:rPr lang="en-US" sz="2400" b="0" i="0" dirty="0">
                <a:solidFill>
                  <a:srgbClr val="D8D8D8"/>
                </a:solidFill>
                <a:effectLst/>
                <a:latin typeface="Century Gothic"/>
              </a:rPr>
              <a:t>Identify Overlap Between </a:t>
            </a:r>
            <a:r>
              <a:rPr lang="en-US" sz="2400" dirty="0">
                <a:solidFill>
                  <a:srgbClr val="D8D8D8"/>
                </a:solidFill>
                <a:latin typeface="Century Gothic"/>
              </a:rPr>
              <a:t>Poor</a:t>
            </a:r>
            <a:r>
              <a:rPr lang="en-US" sz="2400" b="0" i="0" dirty="0">
                <a:solidFill>
                  <a:srgbClr val="D8D8D8"/>
                </a:solidFill>
                <a:effectLst/>
                <a:latin typeface="Century Gothic"/>
              </a:rPr>
              <a:t> Air Quality and Regional Burning</a:t>
            </a:r>
            <a:endParaRPr lang="en-US" sz="2400" dirty="0">
              <a:solidFill>
                <a:srgbClr val="D8D8D8"/>
              </a:solidFill>
              <a:latin typeface="Century Gothic"/>
            </a:endParaRPr>
          </a:p>
        </p:txBody>
      </p:sp>
      <p:sp>
        <p:nvSpPr>
          <p:cNvPr id="10" name="TextBox 9">
            <a:extLst>
              <a:ext uri="{FF2B5EF4-FFF2-40B4-BE49-F238E27FC236}">
                <a16:creationId xmlns:a16="http://schemas.microsoft.com/office/drawing/2014/main" id="{B620DAEF-8C23-C018-4CCD-3A78EFBCFDB5}"/>
              </a:ext>
            </a:extLst>
          </p:cNvPr>
          <p:cNvSpPr txBox="1"/>
          <p:nvPr/>
        </p:nvSpPr>
        <p:spPr>
          <a:xfrm>
            <a:off x="1922816" y="5009103"/>
            <a:ext cx="9853582" cy="461665"/>
          </a:xfrm>
          <a:prstGeom prst="rect">
            <a:avLst/>
          </a:prstGeom>
          <a:noFill/>
        </p:spPr>
        <p:txBody>
          <a:bodyPr wrap="square" lIns="91440" tIns="45720" rIns="91440" bIns="45720" anchor="t">
            <a:spAutoFit/>
          </a:bodyPr>
          <a:lstStyle/>
          <a:p>
            <a:r>
              <a:rPr lang="en-US" sz="2400" b="0" i="0" dirty="0">
                <a:solidFill>
                  <a:srgbClr val="D8D8D8"/>
                </a:solidFill>
                <a:effectLst/>
                <a:latin typeface="Century Gothic"/>
              </a:rPr>
              <a:t>Validate </a:t>
            </a:r>
            <a:r>
              <a:rPr lang="en-US" sz="2400" dirty="0">
                <a:solidFill>
                  <a:srgbClr val="D8D8D8"/>
                </a:solidFill>
                <a:latin typeface="Century Gothic"/>
              </a:rPr>
              <a:t>Remotely-sensed and Ground-based Air Quality Data</a:t>
            </a:r>
            <a:endParaRPr lang="en-US" dirty="0">
              <a:solidFill>
                <a:srgbClr val="D8D8D8"/>
              </a:solidFill>
            </a:endParaRPr>
          </a:p>
        </p:txBody>
      </p:sp>
      <p:sp>
        <p:nvSpPr>
          <p:cNvPr id="18" name="Rounded Rectangle 17">
            <a:extLst>
              <a:ext uri="{FF2B5EF4-FFF2-40B4-BE49-F238E27FC236}">
                <a16:creationId xmlns:a16="http://schemas.microsoft.com/office/drawing/2014/main" id="{10098712-8300-C7FE-8892-FACCD0098E97}"/>
              </a:ext>
            </a:extLst>
          </p:cNvPr>
          <p:cNvSpPr/>
          <p:nvPr/>
        </p:nvSpPr>
        <p:spPr>
          <a:xfrm>
            <a:off x="1879886" y="1382003"/>
            <a:ext cx="9714061" cy="743718"/>
          </a:xfrm>
          <a:prstGeom prst="roundRect">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36562930-1ED5-408E-7007-D44EA4217144}"/>
              </a:ext>
            </a:extLst>
          </p:cNvPr>
          <p:cNvSpPr/>
          <p:nvPr/>
        </p:nvSpPr>
        <p:spPr>
          <a:xfrm>
            <a:off x="1879886" y="2555494"/>
            <a:ext cx="9714061" cy="743718"/>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95A03F1E-54D4-A701-8B02-296E2E7E5335}"/>
              </a:ext>
            </a:extLst>
          </p:cNvPr>
          <p:cNvSpPr/>
          <p:nvPr/>
        </p:nvSpPr>
        <p:spPr>
          <a:xfrm>
            <a:off x="1879886" y="3685359"/>
            <a:ext cx="9714061" cy="743718"/>
          </a:xfrm>
          <a:prstGeom prst="roundRect">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a:extLst>
              <a:ext uri="{FF2B5EF4-FFF2-40B4-BE49-F238E27FC236}">
                <a16:creationId xmlns:a16="http://schemas.microsoft.com/office/drawing/2014/main" id="{3676ACBD-5AA6-DC09-2AB3-B2F9D325C5B9}"/>
              </a:ext>
            </a:extLst>
          </p:cNvPr>
          <p:cNvSpPr/>
          <p:nvPr/>
        </p:nvSpPr>
        <p:spPr>
          <a:xfrm>
            <a:off x="1879886" y="4881326"/>
            <a:ext cx="9714061" cy="743718"/>
          </a:xfrm>
          <a:prstGeom prst="roundRect">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descr="Statistics with solid fill">
            <a:extLst>
              <a:ext uri="{FF2B5EF4-FFF2-40B4-BE49-F238E27FC236}">
                <a16:creationId xmlns:a16="http://schemas.microsoft.com/office/drawing/2014/main" id="{4887E4F9-5E36-30C9-1474-623AB11421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246" y="4881326"/>
            <a:ext cx="914400" cy="914400"/>
          </a:xfrm>
          <a:prstGeom prst="rect">
            <a:avLst/>
          </a:prstGeom>
        </p:spPr>
      </p:pic>
      <p:pic>
        <p:nvPicPr>
          <p:cNvPr id="28" name="Graphic 27" descr="Fire with solid fill">
            <a:extLst>
              <a:ext uri="{FF2B5EF4-FFF2-40B4-BE49-F238E27FC236}">
                <a16:creationId xmlns:a16="http://schemas.microsoft.com/office/drawing/2014/main" id="{91F60F66-F176-2880-F21D-468478FA03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246" y="3632733"/>
            <a:ext cx="914400" cy="914400"/>
          </a:xfrm>
          <a:prstGeom prst="rect">
            <a:avLst/>
          </a:prstGeom>
        </p:spPr>
      </p:pic>
      <p:pic>
        <p:nvPicPr>
          <p:cNvPr id="30" name="Graphic 29" descr="Map with pin with solid fill">
            <a:extLst>
              <a:ext uri="{FF2B5EF4-FFF2-40B4-BE49-F238E27FC236}">
                <a16:creationId xmlns:a16="http://schemas.microsoft.com/office/drawing/2014/main" id="{5AC9FCF4-FE6E-7EC4-C625-634C934CB6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8246" y="1355690"/>
            <a:ext cx="914400" cy="914400"/>
          </a:xfrm>
          <a:prstGeom prst="rect">
            <a:avLst/>
          </a:prstGeom>
        </p:spPr>
      </p:pic>
      <p:pic>
        <p:nvPicPr>
          <p:cNvPr id="32" name="Graphic 31" descr="Group with solid fill">
            <a:extLst>
              <a:ext uri="{FF2B5EF4-FFF2-40B4-BE49-F238E27FC236}">
                <a16:creationId xmlns:a16="http://schemas.microsoft.com/office/drawing/2014/main" id="{9F0FC2E9-9EEE-E477-DD98-17D64F7B77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8246" y="2514639"/>
            <a:ext cx="914400" cy="914400"/>
          </a:xfrm>
          <a:prstGeom prst="rect">
            <a:avLst/>
          </a:prstGeom>
        </p:spPr>
      </p:pic>
    </p:spTree>
    <p:extLst>
      <p:ext uri="{BB962C8B-B14F-4D97-AF65-F5344CB8AC3E}">
        <p14:creationId xmlns:p14="http://schemas.microsoft.com/office/powerpoint/2010/main" val="2778513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56171" y="211554"/>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Bivariate AOD</a:t>
            </a:r>
            <a:endParaRPr lang="en-US" sz="4000" dirty="0">
              <a:solidFill>
                <a:srgbClr val="88419D"/>
              </a:solidFill>
              <a:latin typeface="Century Gothic"/>
            </a:endParaRPr>
          </a:p>
        </p:txBody>
      </p:sp>
      <p:sp>
        <p:nvSpPr>
          <p:cNvPr id="5" name="TextBox 4">
            <a:extLst>
              <a:ext uri="{FF2B5EF4-FFF2-40B4-BE49-F238E27FC236}">
                <a16:creationId xmlns:a16="http://schemas.microsoft.com/office/drawing/2014/main" id="{6D457665-CE4B-734D-34E5-54295DC773CE}"/>
              </a:ext>
            </a:extLst>
          </p:cNvPr>
          <p:cNvSpPr txBox="1"/>
          <p:nvPr/>
        </p:nvSpPr>
        <p:spPr>
          <a:xfrm>
            <a:off x="1373316" y="1171142"/>
            <a:ext cx="35051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Median AOD Bivariate</a:t>
            </a:r>
            <a:endParaRPr lang="en-US" dirty="0">
              <a:solidFill>
                <a:schemeClr val="tx1">
                  <a:lumMod val="75000"/>
                  <a:lumOff val="25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109F123F-1E25-C4A0-C726-CFCD736BA55C}"/>
              </a:ext>
            </a:extLst>
          </p:cNvPr>
          <p:cNvSpPr txBox="1"/>
          <p:nvPr/>
        </p:nvSpPr>
        <p:spPr>
          <a:xfrm>
            <a:off x="7203280" y="1171142"/>
            <a:ext cx="364807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95th Percentile AOD Bivariate</a:t>
            </a:r>
            <a:endParaRPr lang="en-US" dirty="0">
              <a:solidFill>
                <a:schemeClr val="tx1">
                  <a:lumMod val="75000"/>
                  <a:lumOff val="25000"/>
                </a:schemeClr>
              </a:solidFill>
              <a:latin typeface="Century Gothic" panose="020B0502020202020204" pitchFamily="34" charset="0"/>
            </a:endParaRPr>
          </a:p>
        </p:txBody>
      </p:sp>
      <p:grpSp>
        <p:nvGrpSpPr>
          <p:cNvPr id="110" name="Group 109">
            <a:extLst>
              <a:ext uri="{FF2B5EF4-FFF2-40B4-BE49-F238E27FC236}">
                <a16:creationId xmlns:a16="http://schemas.microsoft.com/office/drawing/2014/main" id="{DE574A3B-A0FE-5A4C-1DC9-D08733262C39}"/>
              </a:ext>
            </a:extLst>
          </p:cNvPr>
          <p:cNvGrpSpPr/>
          <p:nvPr/>
        </p:nvGrpSpPr>
        <p:grpSpPr>
          <a:xfrm>
            <a:off x="896541" y="1784956"/>
            <a:ext cx="4887758" cy="4638198"/>
            <a:chOff x="896541" y="1784956"/>
            <a:chExt cx="4887758" cy="4638198"/>
          </a:xfrm>
        </p:grpSpPr>
        <p:pic>
          <p:nvPicPr>
            <p:cNvPr id="2" name="Picture 3" descr="A map of the united states&#10;&#10;Description automatically generated">
              <a:extLst>
                <a:ext uri="{FF2B5EF4-FFF2-40B4-BE49-F238E27FC236}">
                  <a16:creationId xmlns:a16="http://schemas.microsoft.com/office/drawing/2014/main" id="{1C56506A-C8E7-223E-1C69-865F297A4C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6541" y="1784956"/>
              <a:ext cx="4887758" cy="4638198"/>
            </a:xfrm>
            <a:prstGeom prst="rect">
              <a:avLst/>
            </a:prstGeom>
            <a:ln>
              <a:solidFill>
                <a:schemeClr val="tx1"/>
              </a:solidFill>
            </a:ln>
          </p:spPr>
        </p:pic>
        <p:grpSp>
          <p:nvGrpSpPr>
            <p:cNvPr id="72" name="Group 71">
              <a:extLst>
                <a:ext uri="{FF2B5EF4-FFF2-40B4-BE49-F238E27FC236}">
                  <a16:creationId xmlns:a16="http://schemas.microsoft.com/office/drawing/2014/main" id="{308D1A4A-C82C-EE15-87FC-FFFBDC7DB2F8}"/>
                </a:ext>
              </a:extLst>
            </p:cNvPr>
            <p:cNvGrpSpPr/>
            <p:nvPr/>
          </p:nvGrpSpPr>
          <p:grpSpPr>
            <a:xfrm>
              <a:off x="940262" y="6055709"/>
              <a:ext cx="2301112" cy="365804"/>
              <a:chOff x="3404856" y="5972365"/>
              <a:chExt cx="2301112" cy="365804"/>
            </a:xfrm>
          </p:grpSpPr>
          <p:grpSp>
            <p:nvGrpSpPr>
              <p:cNvPr id="50" name="Group 49">
                <a:extLst>
                  <a:ext uri="{FF2B5EF4-FFF2-40B4-BE49-F238E27FC236}">
                    <a16:creationId xmlns:a16="http://schemas.microsoft.com/office/drawing/2014/main" id="{A2B4ACDB-93D2-DBA0-F336-3FF34C24A2FD}"/>
                  </a:ext>
                </a:extLst>
              </p:cNvPr>
              <p:cNvGrpSpPr/>
              <p:nvPr/>
            </p:nvGrpSpPr>
            <p:grpSpPr>
              <a:xfrm>
                <a:off x="3404856" y="5972365"/>
                <a:ext cx="2176741" cy="287487"/>
                <a:chOff x="6710156" y="5944929"/>
                <a:chExt cx="2176741" cy="287487"/>
              </a:xfrm>
            </p:grpSpPr>
            <p:pic>
              <p:nvPicPr>
                <p:cNvPr id="52" name="Picture 51" descr="A map of the california state&#10;&#10;Description automatically generated">
                  <a:extLst>
                    <a:ext uri="{FF2B5EF4-FFF2-40B4-BE49-F238E27FC236}">
                      <a16:creationId xmlns:a16="http://schemas.microsoft.com/office/drawing/2014/main" id="{2F23053B-3662-9610-3FE1-039E001EF3B7}"/>
                    </a:ext>
                  </a:extLst>
                </p:cNvPr>
                <p:cNvPicPr>
                  <a:picLocks noChangeAspect="1"/>
                </p:cNvPicPr>
                <p:nvPr/>
              </p:nvPicPr>
              <p:blipFill rotWithShape="1">
                <a:blip r:embed="rId4"/>
                <a:srcRect l="7675" t="78801" r="61851" b="19983"/>
                <a:stretch/>
              </p:blipFill>
              <p:spPr>
                <a:xfrm>
                  <a:off x="6820534" y="6144240"/>
                  <a:ext cx="1699939" cy="88176"/>
                </a:xfrm>
                <a:prstGeom prst="rect">
                  <a:avLst/>
                </a:prstGeom>
                <a:ln>
                  <a:solidFill>
                    <a:schemeClr val="bg1"/>
                  </a:solidFill>
                </a:ln>
              </p:spPr>
            </p:pic>
            <p:sp>
              <p:nvSpPr>
                <p:cNvPr id="53" name="TextBox 52">
                  <a:extLst>
                    <a:ext uri="{FF2B5EF4-FFF2-40B4-BE49-F238E27FC236}">
                      <a16:creationId xmlns:a16="http://schemas.microsoft.com/office/drawing/2014/main" id="{86673728-270F-9F53-0958-367A0EEF5C2D}"/>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54" name="TextBox 53">
                  <a:extLst>
                    <a:ext uri="{FF2B5EF4-FFF2-40B4-BE49-F238E27FC236}">
                      <a16:creationId xmlns:a16="http://schemas.microsoft.com/office/drawing/2014/main" id="{B0435D25-53E5-F3B9-2FD0-7C4D19360C80}"/>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55" name="TextBox 54">
                  <a:extLst>
                    <a:ext uri="{FF2B5EF4-FFF2-40B4-BE49-F238E27FC236}">
                      <a16:creationId xmlns:a16="http://schemas.microsoft.com/office/drawing/2014/main" id="{16F45EDA-24D5-6CE8-266A-BF27FEDE8545}"/>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endParaRPr lang="en-US" sz="800" dirty="0">
                    <a:latin typeface="Century Gothic"/>
                    <a:cs typeface="Calibri"/>
                  </a:endParaRPr>
                </a:p>
              </p:txBody>
            </p:sp>
            <p:sp>
              <p:nvSpPr>
                <p:cNvPr id="56" name="TextBox 55">
                  <a:extLst>
                    <a:ext uri="{FF2B5EF4-FFF2-40B4-BE49-F238E27FC236}">
                      <a16:creationId xmlns:a16="http://schemas.microsoft.com/office/drawing/2014/main" id="{CAE686FA-CA75-0774-8D65-BD210EFC24AB}"/>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70" name="TextBox 69">
                  <a:extLst>
                    <a:ext uri="{FF2B5EF4-FFF2-40B4-BE49-F238E27FC236}">
                      <a16:creationId xmlns:a16="http://schemas.microsoft.com/office/drawing/2014/main" id="{0C0B7085-C933-0630-C3DD-26E2C4FEA86E}"/>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71" name="TextBox 70">
                  <a:extLst>
                    <a:ext uri="{FF2B5EF4-FFF2-40B4-BE49-F238E27FC236}">
                      <a16:creationId xmlns:a16="http://schemas.microsoft.com/office/drawing/2014/main" id="{F5751172-3874-87FB-F37E-059D058AB6F6}"/>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51" name="TextBox 50">
                <a:extLst>
                  <a:ext uri="{FF2B5EF4-FFF2-40B4-BE49-F238E27FC236}">
                    <a16:creationId xmlns:a16="http://schemas.microsoft.com/office/drawing/2014/main" id="{56B4FB78-DB79-E90D-1861-285C410B00CB}"/>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96" name="Group 95">
              <a:extLst>
                <a:ext uri="{FF2B5EF4-FFF2-40B4-BE49-F238E27FC236}">
                  <a16:creationId xmlns:a16="http://schemas.microsoft.com/office/drawing/2014/main" id="{77C68ECB-5EE2-3D6C-5AFB-E734ACDE393B}"/>
                </a:ext>
              </a:extLst>
            </p:cNvPr>
            <p:cNvGrpSpPr/>
            <p:nvPr/>
          </p:nvGrpSpPr>
          <p:grpSpPr>
            <a:xfrm>
              <a:off x="1372949" y="2262778"/>
              <a:ext cx="2959618" cy="3324343"/>
              <a:chOff x="1185473" y="2069254"/>
              <a:chExt cx="2959618" cy="3324343"/>
            </a:xfrm>
          </p:grpSpPr>
          <p:grpSp>
            <p:nvGrpSpPr>
              <p:cNvPr id="85" name="Group 84">
                <a:extLst>
                  <a:ext uri="{FF2B5EF4-FFF2-40B4-BE49-F238E27FC236}">
                    <a16:creationId xmlns:a16="http://schemas.microsoft.com/office/drawing/2014/main" id="{3B1E3422-4ED2-3E4A-8398-05009D697D14}"/>
                  </a:ext>
                </a:extLst>
              </p:cNvPr>
              <p:cNvGrpSpPr/>
              <p:nvPr/>
            </p:nvGrpSpPr>
            <p:grpSpPr>
              <a:xfrm>
                <a:off x="1188344" y="2069254"/>
                <a:ext cx="2956747" cy="3324343"/>
                <a:chOff x="1304583" y="2320692"/>
                <a:chExt cx="2956747" cy="3324343"/>
              </a:xfrm>
            </p:grpSpPr>
            <p:sp>
              <p:nvSpPr>
                <p:cNvPr id="87" name="Oval 86">
                  <a:extLst>
                    <a:ext uri="{FF2B5EF4-FFF2-40B4-BE49-F238E27FC236}">
                      <a16:creationId xmlns:a16="http://schemas.microsoft.com/office/drawing/2014/main" id="{FCF52F1F-516F-9F35-1420-CF0438026344}"/>
                    </a:ext>
                  </a:extLst>
                </p:cNvPr>
                <p:cNvSpPr/>
                <p:nvPr/>
              </p:nvSpPr>
              <p:spPr>
                <a:xfrm flipH="1" flipV="1">
                  <a:off x="1617238" y="280715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B083BB56-003F-51A7-520E-0182A65B06B9}"/>
                    </a:ext>
                  </a:extLst>
                </p:cNvPr>
                <p:cNvSpPr/>
                <p:nvPr/>
              </p:nvSpPr>
              <p:spPr>
                <a:xfrm flipH="1" flipV="1">
                  <a:off x="3047094" y="3843018"/>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60218A57-74EC-042B-5B05-B2E4695A5E67}"/>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87E7648D-410E-EF18-8016-4D3F833AE265}"/>
                    </a:ext>
                  </a:extLst>
                </p:cNvPr>
                <p:cNvSpPr/>
                <p:nvPr/>
              </p:nvSpPr>
              <p:spPr>
                <a:xfrm flipH="1" flipV="1">
                  <a:off x="3867151"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Box 90">
                  <a:extLst>
                    <a:ext uri="{FF2B5EF4-FFF2-40B4-BE49-F238E27FC236}">
                      <a16:creationId xmlns:a16="http://schemas.microsoft.com/office/drawing/2014/main" id="{153FC77D-AC6C-C824-2FB7-912E6048311F}"/>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Stockton</a:t>
                  </a:r>
                  <a:endParaRPr lang="en-US" sz="1000" dirty="0">
                    <a:latin typeface="Century Gothic"/>
                  </a:endParaRPr>
                </a:p>
              </p:txBody>
            </p:sp>
            <p:sp>
              <p:nvSpPr>
                <p:cNvPr id="92" name="TextBox 91">
                  <a:extLst>
                    <a:ext uri="{FF2B5EF4-FFF2-40B4-BE49-F238E27FC236}">
                      <a16:creationId xmlns:a16="http://schemas.microsoft.com/office/drawing/2014/main" id="{509757CF-8C68-8A83-6E5B-4C5C01A095F0}"/>
                    </a:ext>
                  </a:extLst>
                </p:cNvPr>
                <p:cNvSpPr txBox="1"/>
                <p:nvPr/>
              </p:nvSpPr>
              <p:spPr>
                <a:xfrm>
                  <a:off x="1622972" y="2643705"/>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Modesto</a:t>
                  </a:r>
                  <a:endParaRPr lang="en-US" sz="1000" dirty="0">
                    <a:latin typeface="Century Gothic"/>
                  </a:endParaRPr>
                </a:p>
              </p:txBody>
            </p:sp>
            <p:sp>
              <p:nvSpPr>
                <p:cNvPr id="93" name="TextBox 92">
                  <a:extLst>
                    <a:ext uri="{FF2B5EF4-FFF2-40B4-BE49-F238E27FC236}">
                      <a16:creationId xmlns:a16="http://schemas.microsoft.com/office/drawing/2014/main" id="{B4A07446-A5D3-5182-A17A-7E9989019344}"/>
                    </a:ext>
                  </a:extLst>
                </p:cNvPr>
                <p:cNvSpPr txBox="1"/>
                <p:nvPr/>
              </p:nvSpPr>
              <p:spPr>
                <a:xfrm>
                  <a:off x="3135933" y="3744347"/>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Fresno</a:t>
                  </a:r>
                  <a:endParaRPr lang="en-US" dirty="0"/>
                </a:p>
              </p:txBody>
            </p:sp>
            <p:sp>
              <p:nvSpPr>
                <p:cNvPr id="94" name="TextBox 93">
                  <a:extLst>
                    <a:ext uri="{FF2B5EF4-FFF2-40B4-BE49-F238E27FC236}">
                      <a16:creationId xmlns:a16="http://schemas.microsoft.com/office/drawing/2014/main" id="{146AF56B-3385-5AEB-2377-7B0D8E4BF9CB}"/>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Visalia</a:t>
                  </a:r>
                  <a:endParaRPr lang="en-US" dirty="0"/>
                </a:p>
              </p:txBody>
            </p:sp>
            <p:sp>
              <p:nvSpPr>
                <p:cNvPr id="95" name="TextBox 94">
                  <a:extLst>
                    <a:ext uri="{FF2B5EF4-FFF2-40B4-BE49-F238E27FC236}">
                      <a16:creationId xmlns:a16="http://schemas.microsoft.com/office/drawing/2014/main" id="{B385D5D7-D671-1404-2D69-F964ECCC0E8C}"/>
                    </a:ext>
                  </a:extLst>
                </p:cNvPr>
                <p:cNvSpPr txBox="1"/>
                <p:nvPr/>
              </p:nvSpPr>
              <p:spPr>
                <a:xfrm>
                  <a:off x="3004606" y="5398814"/>
                  <a:ext cx="845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Bakersfield</a:t>
                  </a:r>
                  <a:endParaRPr lang="en-US" dirty="0"/>
                </a:p>
              </p:txBody>
            </p:sp>
          </p:grpSp>
          <p:sp>
            <p:nvSpPr>
              <p:cNvPr id="86" name="Oval 85">
                <a:extLst>
                  <a:ext uri="{FF2B5EF4-FFF2-40B4-BE49-F238E27FC236}">
                    <a16:creationId xmlns:a16="http://schemas.microsoft.com/office/drawing/2014/main" id="{9F80CB50-90C2-F38D-4A13-581A25FE8E5A}"/>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24" name="Group 123">
            <a:extLst>
              <a:ext uri="{FF2B5EF4-FFF2-40B4-BE49-F238E27FC236}">
                <a16:creationId xmlns:a16="http://schemas.microsoft.com/office/drawing/2014/main" id="{91C3D94D-4FD5-197F-BF81-18E787223404}"/>
              </a:ext>
            </a:extLst>
          </p:cNvPr>
          <p:cNvGrpSpPr/>
          <p:nvPr/>
        </p:nvGrpSpPr>
        <p:grpSpPr>
          <a:xfrm>
            <a:off x="6519166" y="1784957"/>
            <a:ext cx="4881323" cy="4637022"/>
            <a:chOff x="6519166" y="1784957"/>
            <a:chExt cx="4881323" cy="4637022"/>
          </a:xfrm>
        </p:grpSpPr>
        <p:pic>
          <p:nvPicPr>
            <p:cNvPr id="6" name="Picture 6" descr="A map of the united states&#10;&#10;Description automatically generated">
              <a:extLst>
                <a:ext uri="{FF2B5EF4-FFF2-40B4-BE49-F238E27FC236}">
                  <a16:creationId xmlns:a16="http://schemas.microsoft.com/office/drawing/2014/main" id="{AEC74EE6-A6DF-8E08-1657-99EF5785B24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19166" y="1784957"/>
              <a:ext cx="4881323" cy="4637022"/>
            </a:xfrm>
            <a:prstGeom prst="rect">
              <a:avLst/>
            </a:prstGeom>
            <a:ln>
              <a:solidFill>
                <a:schemeClr val="tx1"/>
              </a:solidFill>
            </a:ln>
          </p:spPr>
        </p:pic>
        <p:grpSp>
          <p:nvGrpSpPr>
            <p:cNvPr id="83" name="Group 82">
              <a:extLst>
                <a:ext uri="{FF2B5EF4-FFF2-40B4-BE49-F238E27FC236}">
                  <a16:creationId xmlns:a16="http://schemas.microsoft.com/office/drawing/2014/main" id="{65349A82-63BF-8D62-1885-1967CC816FA4}"/>
                </a:ext>
              </a:extLst>
            </p:cNvPr>
            <p:cNvGrpSpPr/>
            <p:nvPr/>
          </p:nvGrpSpPr>
          <p:grpSpPr>
            <a:xfrm>
              <a:off x="6583824" y="6055709"/>
              <a:ext cx="2301112" cy="365804"/>
              <a:chOff x="3404856" y="5972365"/>
              <a:chExt cx="2301112" cy="365804"/>
            </a:xfrm>
          </p:grpSpPr>
          <p:grpSp>
            <p:nvGrpSpPr>
              <p:cNvPr id="74" name="Group 73">
                <a:extLst>
                  <a:ext uri="{FF2B5EF4-FFF2-40B4-BE49-F238E27FC236}">
                    <a16:creationId xmlns:a16="http://schemas.microsoft.com/office/drawing/2014/main" id="{3485C953-C0A1-2F58-2791-157CF5C99A7B}"/>
                  </a:ext>
                </a:extLst>
              </p:cNvPr>
              <p:cNvGrpSpPr/>
              <p:nvPr/>
            </p:nvGrpSpPr>
            <p:grpSpPr>
              <a:xfrm>
                <a:off x="3404856" y="5972365"/>
                <a:ext cx="2176741" cy="287487"/>
                <a:chOff x="6710156" y="5944929"/>
                <a:chExt cx="2176741" cy="287487"/>
              </a:xfrm>
            </p:grpSpPr>
            <p:pic>
              <p:nvPicPr>
                <p:cNvPr id="76" name="Picture 75" descr="A map of the california state&#10;&#10;Description automatically generated">
                  <a:extLst>
                    <a:ext uri="{FF2B5EF4-FFF2-40B4-BE49-F238E27FC236}">
                      <a16:creationId xmlns:a16="http://schemas.microsoft.com/office/drawing/2014/main" id="{4F4B6098-EC6F-CEDE-68E5-6ECB21AD99A9}"/>
                    </a:ext>
                  </a:extLst>
                </p:cNvPr>
                <p:cNvPicPr>
                  <a:picLocks noChangeAspect="1"/>
                </p:cNvPicPr>
                <p:nvPr/>
              </p:nvPicPr>
              <p:blipFill rotWithShape="1">
                <a:blip r:embed="rId4"/>
                <a:srcRect l="7675" t="78801" r="61851" b="19983"/>
                <a:stretch/>
              </p:blipFill>
              <p:spPr>
                <a:xfrm>
                  <a:off x="6820534" y="6144240"/>
                  <a:ext cx="1699939" cy="88176"/>
                </a:xfrm>
                <a:prstGeom prst="rect">
                  <a:avLst/>
                </a:prstGeom>
                <a:ln>
                  <a:solidFill>
                    <a:schemeClr val="bg1"/>
                  </a:solidFill>
                </a:ln>
              </p:spPr>
            </p:pic>
            <p:sp>
              <p:nvSpPr>
                <p:cNvPr id="77" name="TextBox 76">
                  <a:extLst>
                    <a:ext uri="{FF2B5EF4-FFF2-40B4-BE49-F238E27FC236}">
                      <a16:creationId xmlns:a16="http://schemas.microsoft.com/office/drawing/2014/main" id="{A9544388-6F4E-5947-BE2B-61156663450D}"/>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78" name="TextBox 77">
                  <a:extLst>
                    <a:ext uri="{FF2B5EF4-FFF2-40B4-BE49-F238E27FC236}">
                      <a16:creationId xmlns:a16="http://schemas.microsoft.com/office/drawing/2014/main" id="{CC99A3F8-D3E3-99B8-D7AD-D9DBEB25155D}"/>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79" name="TextBox 78">
                  <a:extLst>
                    <a:ext uri="{FF2B5EF4-FFF2-40B4-BE49-F238E27FC236}">
                      <a16:creationId xmlns:a16="http://schemas.microsoft.com/office/drawing/2014/main" id="{33A523B4-95D1-2C4D-AFEF-906826C520BF}"/>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endParaRPr lang="en-US" sz="800" dirty="0">
                    <a:latin typeface="Century Gothic"/>
                    <a:cs typeface="Calibri"/>
                  </a:endParaRPr>
                </a:p>
              </p:txBody>
            </p:sp>
            <p:sp>
              <p:nvSpPr>
                <p:cNvPr id="80" name="TextBox 79">
                  <a:extLst>
                    <a:ext uri="{FF2B5EF4-FFF2-40B4-BE49-F238E27FC236}">
                      <a16:creationId xmlns:a16="http://schemas.microsoft.com/office/drawing/2014/main" id="{8F67C547-3A7A-A263-EF03-3D48AB4B56E0}"/>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81" name="TextBox 80">
                  <a:extLst>
                    <a:ext uri="{FF2B5EF4-FFF2-40B4-BE49-F238E27FC236}">
                      <a16:creationId xmlns:a16="http://schemas.microsoft.com/office/drawing/2014/main" id="{637EEBB0-6A4B-A5F0-EB19-82F8DDEB6E90}"/>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82" name="TextBox 81">
                  <a:extLst>
                    <a:ext uri="{FF2B5EF4-FFF2-40B4-BE49-F238E27FC236}">
                      <a16:creationId xmlns:a16="http://schemas.microsoft.com/office/drawing/2014/main" id="{C35E0CB1-5199-4C09-4EC7-2A80D87E77A1}"/>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75" name="TextBox 74">
                <a:extLst>
                  <a:ext uri="{FF2B5EF4-FFF2-40B4-BE49-F238E27FC236}">
                    <a16:creationId xmlns:a16="http://schemas.microsoft.com/office/drawing/2014/main" id="{5DED501B-F044-828C-5C37-770D8E44ABFD}"/>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97" name="Group 96">
              <a:extLst>
                <a:ext uri="{FF2B5EF4-FFF2-40B4-BE49-F238E27FC236}">
                  <a16:creationId xmlns:a16="http://schemas.microsoft.com/office/drawing/2014/main" id="{78A9E515-D4B3-5E98-D431-AB97887ACF16}"/>
                </a:ext>
              </a:extLst>
            </p:cNvPr>
            <p:cNvGrpSpPr/>
            <p:nvPr/>
          </p:nvGrpSpPr>
          <p:grpSpPr>
            <a:xfrm>
              <a:off x="6985139" y="2262777"/>
              <a:ext cx="2959618" cy="3324343"/>
              <a:chOff x="1185473" y="2069254"/>
              <a:chExt cx="2959618" cy="3324343"/>
            </a:xfrm>
          </p:grpSpPr>
          <p:grpSp>
            <p:nvGrpSpPr>
              <p:cNvPr id="98" name="Group 97">
                <a:extLst>
                  <a:ext uri="{FF2B5EF4-FFF2-40B4-BE49-F238E27FC236}">
                    <a16:creationId xmlns:a16="http://schemas.microsoft.com/office/drawing/2014/main" id="{EA03C03E-3012-F2F6-CFBA-EE50D58F4C59}"/>
                  </a:ext>
                </a:extLst>
              </p:cNvPr>
              <p:cNvGrpSpPr/>
              <p:nvPr/>
            </p:nvGrpSpPr>
            <p:grpSpPr>
              <a:xfrm>
                <a:off x="1188344" y="2069254"/>
                <a:ext cx="2956747" cy="3324343"/>
                <a:chOff x="1304583" y="2320692"/>
                <a:chExt cx="2956747" cy="3324343"/>
              </a:xfrm>
            </p:grpSpPr>
            <p:sp>
              <p:nvSpPr>
                <p:cNvPr id="100" name="Oval 99">
                  <a:extLst>
                    <a:ext uri="{FF2B5EF4-FFF2-40B4-BE49-F238E27FC236}">
                      <a16:creationId xmlns:a16="http://schemas.microsoft.com/office/drawing/2014/main" id="{564F3385-BEA3-0AAF-2CDB-B09D591907DC}"/>
                    </a:ext>
                  </a:extLst>
                </p:cNvPr>
                <p:cNvSpPr/>
                <p:nvPr/>
              </p:nvSpPr>
              <p:spPr>
                <a:xfrm flipH="1" flipV="1">
                  <a:off x="1617238" y="280715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D052A952-EFC7-3697-0C46-AC5C155ACC93}"/>
                    </a:ext>
                  </a:extLst>
                </p:cNvPr>
                <p:cNvSpPr/>
                <p:nvPr/>
              </p:nvSpPr>
              <p:spPr>
                <a:xfrm flipH="1" flipV="1">
                  <a:off x="3047094" y="3843018"/>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87FB5035-58CC-F115-EE2C-FB4F32A94A8C}"/>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a:extLst>
                    <a:ext uri="{FF2B5EF4-FFF2-40B4-BE49-F238E27FC236}">
                      <a16:creationId xmlns:a16="http://schemas.microsoft.com/office/drawing/2014/main" id="{5E19D03C-C4F8-93A3-4C15-F2256020AA77}"/>
                    </a:ext>
                  </a:extLst>
                </p:cNvPr>
                <p:cNvSpPr/>
                <p:nvPr/>
              </p:nvSpPr>
              <p:spPr>
                <a:xfrm flipH="1" flipV="1">
                  <a:off x="3867151"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extBox 103">
                  <a:extLst>
                    <a:ext uri="{FF2B5EF4-FFF2-40B4-BE49-F238E27FC236}">
                      <a16:creationId xmlns:a16="http://schemas.microsoft.com/office/drawing/2014/main" id="{99F15134-C016-6A4D-CB96-126E54CAF77A}"/>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Stockton</a:t>
                  </a:r>
                  <a:endParaRPr lang="en-US" sz="1000" dirty="0">
                    <a:latin typeface="Century Gothic"/>
                  </a:endParaRPr>
                </a:p>
              </p:txBody>
            </p:sp>
            <p:sp>
              <p:nvSpPr>
                <p:cNvPr id="105" name="TextBox 104">
                  <a:extLst>
                    <a:ext uri="{FF2B5EF4-FFF2-40B4-BE49-F238E27FC236}">
                      <a16:creationId xmlns:a16="http://schemas.microsoft.com/office/drawing/2014/main" id="{E8C5F93E-F5F7-2DD1-ED04-625387FF0B7D}"/>
                    </a:ext>
                  </a:extLst>
                </p:cNvPr>
                <p:cNvSpPr txBox="1"/>
                <p:nvPr/>
              </p:nvSpPr>
              <p:spPr>
                <a:xfrm>
                  <a:off x="1622972" y="2643705"/>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Modesto</a:t>
                  </a:r>
                  <a:endParaRPr lang="en-US" sz="1000" dirty="0">
                    <a:latin typeface="Century Gothic"/>
                  </a:endParaRPr>
                </a:p>
              </p:txBody>
            </p:sp>
            <p:sp>
              <p:nvSpPr>
                <p:cNvPr id="106" name="TextBox 105">
                  <a:extLst>
                    <a:ext uri="{FF2B5EF4-FFF2-40B4-BE49-F238E27FC236}">
                      <a16:creationId xmlns:a16="http://schemas.microsoft.com/office/drawing/2014/main" id="{91CA6EB6-1544-732D-71D0-1881A6DB2D38}"/>
                    </a:ext>
                  </a:extLst>
                </p:cNvPr>
                <p:cNvSpPr txBox="1"/>
                <p:nvPr/>
              </p:nvSpPr>
              <p:spPr>
                <a:xfrm>
                  <a:off x="3135933" y="3744347"/>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Fresno</a:t>
                  </a:r>
                  <a:endParaRPr lang="en-US" dirty="0"/>
                </a:p>
              </p:txBody>
            </p:sp>
            <p:sp>
              <p:nvSpPr>
                <p:cNvPr id="107" name="TextBox 106">
                  <a:extLst>
                    <a:ext uri="{FF2B5EF4-FFF2-40B4-BE49-F238E27FC236}">
                      <a16:creationId xmlns:a16="http://schemas.microsoft.com/office/drawing/2014/main" id="{7DBDBD9C-5060-6117-E91F-37C3F8598573}"/>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Visalia</a:t>
                  </a:r>
                  <a:endParaRPr lang="en-US" dirty="0"/>
                </a:p>
              </p:txBody>
            </p:sp>
            <p:sp>
              <p:nvSpPr>
                <p:cNvPr id="108" name="TextBox 107">
                  <a:extLst>
                    <a:ext uri="{FF2B5EF4-FFF2-40B4-BE49-F238E27FC236}">
                      <a16:creationId xmlns:a16="http://schemas.microsoft.com/office/drawing/2014/main" id="{FC5F4FA4-7096-C2EC-E493-B7AFF39D2E42}"/>
                    </a:ext>
                  </a:extLst>
                </p:cNvPr>
                <p:cNvSpPr txBox="1"/>
                <p:nvPr/>
              </p:nvSpPr>
              <p:spPr>
                <a:xfrm>
                  <a:off x="3004606" y="5398814"/>
                  <a:ext cx="845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Bakersfield</a:t>
                  </a:r>
                  <a:endParaRPr lang="en-US" dirty="0"/>
                </a:p>
              </p:txBody>
            </p:sp>
          </p:grpSp>
          <p:sp>
            <p:nvSpPr>
              <p:cNvPr id="99" name="Oval 98">
                <a:extLst>
                  <a:ext uri="{FF2B5EF4-FFF2-40B4-BE49-F238E27FC236}">
                    <a16:creationId xmlns:a16="http://schemas.microsoft.com/office/drawing/2014/main" id="{8D11C626-8A00-5C82-0FB5-4EECFFF4BFC5}"/>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9" name="Group 108">
            <a:extLst>
              <a:ext uri="{FF2B5EF4-FFF2-40B4-BE49-F238E27FC236}">
                <a16:creationId xmlns:a16="http://schemas.microsoft.com/office/drawing/2014/main" id="{96C2DAB6-C301-9F2A-CE9E-DE6BCF39911C}"/>
              </a:ext>
            </a:extLst>
          </p:cNvPr>
          <p:cNvGrpSpPr/>
          <p:nvPr/>
        </p:nvGrpSpPr>
        <p:grpSpPr>
          <a:xfrm>
            <a:off x="4130243" y="1656630"/>
            <a:ext cx="2166662" cy="1558130"/>
            <a:chOff x="4130243" y="1656630"/>
            <a:chExt cx="2166662" cy="1558130"/>
          </a:xfrm>
        </p:grpSpPr>
        <p:sp>
          <p:nvSpPr>
            <p:cNvPr id="29" name="TextBox 28">
              <a:extLst>
                <a:ext uri="{FF2B5EF4-FFF2-40B4-BE49-F238E27FC236}">
                  <a16:creationId xmlns:a16="http://schemas.microsoft.com/office/drawing/2014/main" id="{98EFD80A-8A60-5F42-CBF6-A43872E5AF3A}"/>
                </a:ext>
              </a:extLst>
            </p:cNvPr>
            <p:cNvSpPr txBox="1"/>
            <p:nvPr/>
          </p:nvSpPr>
          <p:spPr>
            <a:xfrm>
              <a:off x="4130243" y="1656630"/>
              <a:ext cx="2132926" cy="155813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pic>
          <p:nvPicPr>
            <p:cNvPr id="25" name="Picture 25" descr="A map of the united states&#10;&#10;Description automatically generated">
              <a:extLst>
                <a:ext uri="{FF2B5EF4-FFF2-40B4-BE49-F238E27FC236}">
                  <a16:creationId xmlns:a16="http://schemas.microsoft.com/office/drawing/2014/main" id="{9384008E-64B4-80E9-D4B0-66628297F041}"/>
                </a:ext>
              </a:extLst>
            </p:cNvPr>
            <p:cNvPicPr>
              <a:picLocks noChangeAspect="1"/>
            </p:cNvPicPr>
            <p:nvPr/>
          </p:nvPicPr>
          <p:blipFill rotWithShape="1">
            <a:blip r:embed="rId6"/>
            <a:srcRect l="57429" t="87629" r="33222" b="4897"/>
            <a:stretch/>
          </p:blipFill>
          <p:spPr>
            <a:xfrm>
              <a:off x="4524601" y="2171999"/>
              <a:ext cx="735485" cy="762216"/>
            </a:xfrm>
            <a:prstGeom prst="rect">
              <a:avLst/>
            </a:prstGeom>
          </p:spPr>
        </p:pic>
        <p:pic>
          <p:nvPicPr>
            <p:cNvPr id="26" name="Picture 26" descr="A map of the united states&#10;&#10;Description automatically generated">
              <a:extLst>
                <a:ext uri="{FF2B5EF4-FFF2-40B4-BE49-F238E27FC236}">
                  <a16:creationId xmlns:a16="http://schemas.microsoft.com/office/drawing/2014/main" id="{B6BE895D-34F3-9A03-35FC-FA740BE204D4}"/>
                </a:ext>
              </a:extLst>
            </p:cNvPr>
            <p:cNvPicPr>
              <a:picLocks noChangeAspect="1"/>
            </p:cNvPicPr>
            <p:nvPr/>
          </p:nvPicPr>
          <p:blipFill rotWithShape="1">
            <a:blip r:embed="rId6"/>
            <a:srcRect l="54368" t="82143" r="38621" b="16339"/>
            <a:stretch/>
          </p:blipFill>
          <p:spPr>
            <a:xfrm>
              <a:off x="4180632" y="1675837"/>
              <a:ext cx="802344" cy="223568"/>
            </a:xfrm>
            <a:prstGeom prst="rect">
              <a:avLst/>
            </a:prstGeom>
          </p:spPr>
        </p:pic>
        <p:pic>
          <p:nvPicPr>
            <p:cNvPr id="28" name="Picture 26" descr="A map of the united states&#10;&#10;Description automatically generated">
              <a:extLst>
                <a:ext uri="{FF2B5EF4-FFF2-40B4-BE49-F238E27FC236}">
                  <a16:creationId xmlns:a16="http://schemas.microsoft.com/office/drawing/2014/main" id="{13586675-447E-06A3-A863-34B832D5EE95}"/>
                </a:ext>
              </a:extLst>
            </p:cNvPr>
            <p:cNvPicPr>
              <a:picLocks noChangeAspect="1"/>
            </p:cNvPicPr>
            <p:nvPr/>
          </p:nvPicPr>
          <p:blipFill rotWithShape="1">
            <a:blip r:embed="rId6"/>
            <a:srcRect l="54404" t="84911" r="38621" b="13750"/>
            <a:stretch/>
          </p:blipFill>
          <p:spPr>
            <a:xfrm>
              <a:off x="4186355" y="1865722"/>
              <a:ext cx="798126" cy="197245"/>
            </a:xfrm>
            <a:prstGeom prst="rect">
              <a:avLst/>
            </a:prstGeom>
          </p:spPr>
        </p:pic>
        <p:sp>
          <p:nvSpPr>
            <p:cNvPr id="30" name="TextBox 29">
              <a:extLst>
                <a:ext uri="{FF2B5EF4-FFF2-40B4-BE49-F238E27FC236}">
                  <a16:creationId xmlns:a16="http://schemas.microsoft.com/office/drawing/2014/main" id="{272506DE-F478-1576-5134-58D5E26E62FE}"/>
                </a:ext>
              </a:extLst>
            </p:cNvPr>
            <p:cNvSpPr txBox="1"/>
            <p:nvPr/>
          </p:nvSpPr>
          <p:spPr>
            <a:xfrm>
              <a:off x="4888958" y="1690707"/>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Mean AOD</a:t>
              </a:r>
              <a:endParaRPr lang="en-US" sz="800" dirty="0">
                <a:cs typeface="Calibri"/>
              </a:endParaRPr>
            </a:p>
          </p:txBody>
        </p:sp>
        <p:sp>
          <p:nvSpPr>
            <p:cNvPr id="31" name="TextBox 30">
              <a:extLst>
                <a:ext uri="{FF2B5EF4-FFF2-40B4-BE49-F238E27FC236}">
                  <a16:creationId xmlns:a16="http://schemas.microsoft.com/office/drawing/2014/main" id="{FDCD8993-E943-7A3A-8FE6-25B2FD75218D}"/>
                </a:ext>
              </a:extLst>
            </p:cNvPr>
            <p:cNvSpPr txBox="1"/>
            <p:nvPr/>
          </p:nvSpPr>
          <p:spPr>
            <a:xfrm>
              <a:off x="4888957" y="1860266"/>
              <a:ext cx="1407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Social Vulnerability Index</a:t>
              </a:r>
            </a:p>
          </p:txBody>
        </p:sp>
        <p:sp>
          <p:nvSpPr>
            <p:cNvPr id="32" name="TextBox 31">
              <a:extLst>
                <a:ext uri="{FF2B5EF4-FFF2-40B4-BE49-F238E27FC236}">
                  <a16:creationId xmlns:a16="http://schemas.microsoft.com/office/drawing/2014/main" id="{F1744665-6AB3-C76B-C5D7-C3486F6BA1EA}"/>
                </a:ext>
              </a:extLst>
            </p:cNvPr>
            <p:cNvSpPr txBox="1"/>
            <p:nvPr/>
          </p:nvSpPr>
          <p:spPr>
            <a:xfrm>
              <a:off x="4939800" y="2927862"/>
              <a:ext cx="9525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latin typeface="Century Gothic"/>
                  <a:cs typeface="Calibri"/>
                </a:rPr>
                <a:t>High</a:t>
              </a:r>
              <a:endParaRPr lang="en-US" dirty="0">
                <a:cs typeface="Calibri"/>
              </a:endParaRPr>
            </a:p>
          </p:txBody>
        </p:sp>
        <p:sp>
          <p:nvSpPr>
            <p:cNvPr id="33" name="TextBox 32">
              <a:extLst>
                <a:ext uri="{FF2B5EF4-FFF2-40B4-BE49-F238E27FC236}">
                  <a16:creationId xmlns:a16="http://schemas.microsoft.com/office/drawing/2014/main" id="{452831B2-EB64-D146-C7AC-735C0E8B4E03}"/>
                </a:ext>
              </a:extLst>
            </p:cNvPr>
            <p:cNvSpPr txBox="1"/>
            <p:nvPr/>
          </p:nvSpPr>
          <p:spPr>
            <a:xfrm>
              <a:off x="4468407" y="2925672"/>
              <a:ext cx="49910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Low</a:t>
              </a:r>
            </a:p>
          </p:txBody>
        </p:sp>
        <p:sp>
          <p:nvSpPr>
            <p:cNvPr id="34" name="TextBox 33">
              <a:extLst>
                <a:ext uri="{FF2B5EF4-FFF2-40B4-BE49-F238E27FC236}">
                  <a16:creationId xmlns:a16="http://schemas.microsoft.com/office/drawing/2014/main" id="{B1CA7C94-CC53-10CF-2056-BCDC27369720}"/>
                </a:ext>
              </a:extLst>
            </p:cNvPr>
            <p:cNvSpPr txBox="1"/>
            <p:nvPr/>
          </p:nvSpPr>
          <p:spPr>
            <a:xfrm>
              <a:off x="4188267" y="2718611"/>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Low</a:t>
              </a:r>
            </a:p>
          </p:txBody>
        </p:sp>
        <p:sp>
          <p:nvSpPr>
            <p:cNvPr id="35" name="TextBox 34">
              <a:extLst>
                <a:ext uri="{FF2B5EF4-FFF2-40B4-BE49-F238E27FC236}">
                  <a16:creationId xmlns:a16="http://schemas.microsoft.com/office/drawing/2014/main" id="{D8B6F4AB-1D1C-8297-F8BF-17FA8B0A64EA}"/>
                </a:ext>
              </a:extLst>
            </p:cNvPr>
            <p:cNvSpPr txBox="1"/>
            <p:nvPr/>
          </p:nvSpPr>
          <p:spPr>
            <a:xfrm>
              <a:off x="4188267" y="2210612"/>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High</a:t>
              </a:r>
            </a:p>
          </p:txBody>
        </p:sp>
        <p:pic>
          <p:nvPicPr>
            <p:cNvPr id="37" name="Picture 36" descr="A black triangle with a letter n&#10;&#10;Description automatically generated">
              <a:extLst>
                <a:ext uri="{FF2B5EF4-FFF2-40B4-BE49-F238E27FC236}">
                  <a16:creationId xmlns:a16="http://schemas.microsoft.com/office/drawing/2014/main" id="{75EA9F8C-C0AD-9EF8-7D29-7DBA127204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99" t="84692" r="88790" b="4573"/>
            <a:stretch/>
          </p:blipFill>
          <p:spPr>
            <a:xfrm>
              <a:off x="5519334" y="2369557"/>
              <a:ext cx="442449" cy="597794"/>
            </a:xfrm>
            <a:prstGeom prst="rect">
              <a:avLst/>
            </a:prstGeom>
          </p:spPr>
        </p:pic>
        <p:sp>
          <p:nvSpPr>
            <p:cNvPr id="39" name="TextBox 38">
              <a:extLst>
                <a:ext uri="{FF2B5EF4-FFF2-40B4-BE49-F238E27FC236}">
                  <a16:creationId xmlns:a16="http://schemas.microsoft.com/office/drawing/2014/main" id="{74E6D843-4884-1EE6-6B6F-A7B0C69E035E}"/>
                </a:ext>
              </a:extLst>
            </p:cNvPr>
            <p:cNvSpPr txBox="1"/>
            <p:nvPr/>
          </p:nvSpPr>
          <p:spPr>
            <a:xfrm>
              <a:off x="5596628" y="2191265"/>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grpSp>
      <p:grpSp>
        <p:nvGrpSpPr>
          <p:cNvPr id="111" name="Group 110">
            <a:extLst>
              <a:ext uri="{FF2B5EF4-FFF2-40B4-BE49-F238E27FC236}">
                <a16:creationId xmlns:a16="http://schemas.microsoft.com/office/drawing/2014/main" id="{587004CC-A6A4-E7B4-F1F3-329CD02F548F}"/>
              </a:ext>
            </a:extLst>
          </p:cNvPr>
          <p:cNvGrpSpPr/>
          <p:nvPr/>
        </p:nvGrpSpPr>
        <p:grpSpPr>
          <a:xfrm>
            <a:off x="9718243" y="1656630"/>
            <a:ext cx="2166662" cy="1558130"/>
            <a:chOff x="4130243" y="1656630"/>
            <a:chExt cx="2166662" cy="1558130"/>
          </a:xfrm>
        </p:grpSpPr>
        <p:sp>
          <p:nvSpPr>
            <p:cNvPr id="112" name="TextBox 111">
              <a:extLst>
                <a:ext uri="{FF2B5EF4-FFF2-40B4-BE49-F238E27FC236}">
                  <a16:creationId xmlns:a16="http://schemas.microsoft.com/office/drawing/2014/main" id="{01466517-CACD-F009-2376-50B2C9A38A41}"/>
                </a:ext>
              </a:extLst>
            </p:cNvPr>
            <p:cNvSpPr txBox="1"/>
            <p:nvPr/>
          </p:nvSpPr>
          <p:spPr>
            <a:xfrm>
              <a:off x="4130243" y="1656630"/>
              <a:ext cx="2132926" cy="155813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pic>
          <p:nvPicPr>
            <p:cNvPr id="113" name="Picture 25" descr="A map of the united states&#10;&#10;Description automatically generated">
              <a:extLst>
                <a:ext uri="{FF2B5EF4-FFF2-40B4-BE49-F238E27FC236}">
                  <a16:creationId xmlns:a16="http://schemas.microsoft.com/office/drawing/2014/main" id="{C59D1AFF-0A9F-0D9B-B63D-1BDE95A48E8A}"/>
                </a:ext>
              </a:extLst>
            </p:cNvPr>
            <p:cNvPicPr>
              <a:picLocks noChangeAspect="1"/>
            </p:cNvPicPr>
            <p:nvPr/>
          </p:nvPicPr>
          <p:blipFill rotWithShape="1">
            <a:blip r:embed="rId6"/>
            <a:srcRect l="57429" t="87629" r="33222" b="4897"/>
            <a:stretch/>
          </p:blipFill>
          <p:spPr>
            <a:xfrm>
              <a:off x="4524601" y="2171999"/>
              <a:ext cx="735485" cy="762216"/>
            </a:xfrm>
            <a:prstGeom prst="rect">
              <a:avLst/>
            </a:prstGeom>
          </p:spPr>
        </p:pic>
        <p:pic>
          <p:nvPicPr>
            <p:cNvPr id="114" name="Picture 26" descr="A map of the united states&#10;&#10;Description automatically generated">
              <a:extLst>
                <a:ext uri="{FF2B5EF4-FFF2-40B4-BE49-F238E27FC236}">
                  <a16:creationId xmlns:a16="http://schemas.microsoft.com/office/drawing/2014/main" id="{A5201066-B001-6D63-D634-C4549C8C94B1}"/>
                </a:ext>
              </a:extLst>
            </p:cNvPr>
            <p:cNvPicPr>
              <a:picLocks noChangeAspect="1"/>
            </p:cNvPicPr>
            <p:nvPr/>
          </p:nvPicPr>
          <p:blipFill rotWithShape="1">
            <a:blip r:embed="rId6"/>
            <a:srcRect l="54368" t="82143" r="38621" b="16339"/>
            <a:stretch/>
          </p:blipFill>
          <p:spPr>
            <a:xfrm>
              <a:off x="4180632" y="1675837"/>
              <a:ext cx="802344" cy="223568"/>
            </a:xfrm>
            <a:prstGeom prst="rect">
              <a:avLst/>
            </a:prstGeom>
          </p:spPr>
        </p:pic>
        <p:pic>
          <p:nvPicPr>
            <p:cNvPr id="115" name="Picture 26" descr="A map of the united states&#10;&#10;Description automatically generated">
              <a:extLst>
                <a:ext uri="{FF2B5EF4-FFF2-40B4-BE49-F238E27FC236}">
                  <a16:creationId xmlns:a16="http://schemas.microsoft.com/office/drawing/2014/main" id="{51876F61-FAFE-99EF-3BC5-A07C340A6B78}"/>
                </a:ext>
              </a:extLst>
            </p:cNvPr>
            <p:cNvPicPr>
              <a:picLocks noChangeAspect="1"/>
            </p:cNvPicPr>
            <p:nvPr/>
          </p:nvPicPr>
          <p:blipFill rotWithShape="1">
            <a:blip r:embed="rId6"/>
            <a:srcRect l="54404" t="84911" r="38621" b="13750"/>
            <a:stretch/>
          </p:blipFill>
          <p:spPr>
            <a:xfrm>
              <a:off x="4186355" y="1865722"/>
              <a:ext cx="798126" cy="197245"/>
            </a:xfrm>
            <a:prstGeom prst="rect">
              <a:avLst/>
            </a:prstGeom>
          </p:spPr>
        </p:pic>
        <p:sp>
          <p:nvSpPr>
            <p:cNvPr id="116" name="TextBox 115">
              <a:extLst>
                <a:ext uri="{FF2B5EF4-FFF2-40B4-BE49-F238E27FC236}">
                  <a16:creationId xmlns:a16="http://schemas.microsoft.com/office/drawing/2014/main" id="{3D6D9DFA-9509-5688-BEB2-222B0C34D07A}"/>
                </a:ext>
              </a:extLst>
            </p:cNvPr>
            <p:cNvSpPr txBox="1"/>
            <p:nvPr/>
          </p:nvSpPr>
          <p:spPr>
            <a:xfrm>
              <a:off x="4888958" y="1690707"/>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Mean AOD</a:t>
              </a:r>
              <a:endParaRPr lang="en-US" sz="800" dirty="0">
                <a:cs typeface="Calibri"/>
              </a:endParaRPr>
            </a:p>
          </p:txBody>
        </p:sp>
        <p:sp>
          <p:nvSpPr>
            <p:cNvPr id="117" name="TextBox 116">
              <a:extLst>
                <a:ext uri="{FF2B5EF4-FFF2-40B4-BE49-F238E27FC236}">
                  <a16:creationId xmlns:a16="http://schemas.microsoft.com/office/drawing/2014/main" id="{581E7B4A-550C-28B3-4F32-7139FF37AA49}"/>
                </a:ext>
              </a:extLst>
            </p:cNvPr>
            <p:cNvSpPr txBox="1"/>
            <p:nvPr/>
          </p:nvSpPr>
          <p:spPr>
            <a:xfrm>
              <a:off x="4888957" y="1860266"/>
              <a:ext cx="1407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Social Vulnerability Index</a:t>
              </a:r>
            </a:p>
          </p:txBody>
        </p:sp>
        <p:sp>
          <p:nvSpPr>
            <p:cNvPr id="118" name="TextBox 117">
              <a:extLst>
                <a:ext uri="{FF2B5EF4-FFF2-40B4-BE49-F238E27FC236}">
                  <a16:creationId xmlns:a16="http://schemas.microsoft.com/office/drawing/2014/main" id="{C20B94F2-0226-5537-6CA1-8D1D11CF38A0}"/>
                </a:ext>
              </a:extLst>
            </p:cNvPr>
            <p:cNvSpPr txBox="1"/>
            <p:nvPr/>
          </p:nvSpPr>
          <p:spPr>
            <a:xfrm>
              <a:off x="4939800" y="2927862"/>
              <a:ext cx="9525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latin typeface="Century Gothic"/>
                  <a:cs typeface="Calibri"/>
                </a:rPr>
                <a:t>High</a:t>
              </a:r>
              <a:endParaRPr lang="en-US" dirty="0">
                <a:cs typeface="Calibri"/>
              </a:endParaRPr>
            </a:p>
          </p:txBody>
        </p:sp>
        <p:sp>
          <p:nvSpPr>
            <p:cNvPr id="119" name="TextBox 118">
              <a:extLst>
                <a:ext uri="{FF2B5EF4-FFF2-40B4-BE49-F238E27FC236}">
                  <a16:creationId xmlns:a16="http://schemas.microsoft.com/office/drawing/2014/main" id="{E4B3BF21-0281-EA9B-B895-D1879F389136}"/>
                </a:ext>
              </a:extLst>
            </p:cNvPr>
            <p:cNvSpPr txBox="1"/>
            <p:nvPr/>
          </p:nvSpPr>
          <p:spPr>
            <a:xfrm>
              <a:off x="4468407" y="2925672"/>
              <a:ext cx="49910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Low</a:t>
              </a:r>
            </a:p>
          </p:txBody>
        </p:sp>
        <p:sp>
          <p:nvSpPr>
            <p:cNvPr id="120" name="TextBox 119">
              <a:extLst>
                <a:ext uri="{FF2B5EF4-FFF2-40B4-BE49-F238E27FC236}">
                  <a16:creationId xmlns:a16="http://schemas.microsoft.com/office/drawing/2014/main" id="{D9AE41BE-D158-C082-013F-0E95A2ECB403}"/>
                </a:ext>
              </a:extLst>
            </p:cNvPr>
            <p:cNvSpPr txBox="1"/>
            <p:nvPr/>
          </p:nvSpPr>
          <p:spPr>
            <a:xfrm>
              <a:off x="4188267" y="2718611"/>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Low</a:t>
              </a:r>
            </a:p>
          </p:txBody>
        </p:sp>
        <p:sp>
          <p:nvSpPr>
            <p:cNvPr id="121" name="TextBox 120">
              <a:extLst>
                <a:ext uri="{FF2B5EF4-FFF2-40B4-BE49-F238E27FC236}">
                  <a16:creationId xmlns:a16="http://schemas.microsoft.com/office/drawing/2014/main" id="{A2772BFA-975A-EFF9-7583-5F91BA264E47}"/>
                </a:ext>
              </a:extLst>
            </p:cNvPr>
            <p:cNvSpPr txBox="1"/>
            <p:nvPr/>
          </p:nvSpPr>
          <p:spPr>
            <a:xfrm>
              <a:off x="4188267" y="2210612"/>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High</a:t>
              </a:r>
            </a:p>
          </p:txBody>
        </p:sp>
        <p:pic>
          <p:nvPicPr>
            <p:cNvPr id="122" name="Picture 121" descr="A black triangle with a letter n&#10;&#10;Description automatically generated">
              <a:extLst>
                <a:ext uri="{FF2B5EF4-FFF2-40B4-BE49-F238E27FC236}">
                  <a16:creationId xmlns:a16="http://schemas.microsoft.com/office/drawing/2014/main" id="{A1EF7D7B-47EC-D9D7-E294-AEF64F4EFA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99" t="84692" r="88790" b="4573"/>
            <a:stretch/>
          </p:blipFill>
          <p:spPr>
            <a:xfrm>
              <a:off x="5519334" y="2369557"/>
              <a:ext cx="442449" cy="597794"/>
            </a:xfrm>
            <a:prstGeom prst="rect">
              <a:avLst/>
            </a:prstGeom>
          </p:spPr>
        </p:pic>
        <p:sp>
          <p:nvSpPr>
            <p:cNvPr id="123" name="TextBox 122">
              <a:extLst>
                <a:ext uri="{FF2B5EF4-FFF2-40B4-BE49-F238E27FC236}">
                  <a16:creationId xmlns:a16="http://schemas.microsoft.com/office/drawing/2014/main" id="{42D9FD79-6983-1888-8291-0362FD613CE3}"/>
                </a:ext>
              </a:extLst>
            </p:cNvPr>
            <p:cNvSpPr txBox="1"/>
            <p:nvPr/>
          </p:nvSpPr>
          <p:spPr>
            <a:xfrm>
              <a:off x="5596628" y="2191265"/>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grpSp>
    </p:spTree>
    <p:extLst>
      <p:ext uri="{BB962C8B-B14F-4D97-AF65-F5344CB8AC3E}">
        <p14:creationId xmlns:p14="http://schemas.microsoft.com/office/powerpoint/2010/main" val="1712218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80233" y="223586"/>
            <a:ext cx="105251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Times"/>
                <a:cs typeface="Times"/>
              </a:rPr>
              <a:t> </a:t>
            </a:r>
            <a:r>
              <a:rPr lang="en-US" sz="3600" b="1" dirty="0">
                <a:solidFill>
                  <a:srgbClr val="88419D"/>
                </a:solidFill>
                <a:latin typeface="Century Gothic"/>
              </a:rPr>
              <a:t>Results – Bivariate AOD (San Joaquin County)</a:t>
            </a:r>
            <a:endParaRPr lang="en-US" sz="3600" dirty="0">
              <a:solidFill>
                <a:srgbClr val="88419D"/>
              </a:solidFill>
              <a:latin typeface="Century Gothic"/>
            </a:endParaRPr>
          </a:p>
        </p:txBody>
      </p:sp>
      <p:sp>
        <p:nvSpPr>
          <p:cNvPr id="7" name="TextBox 6">
            <a:extLst>
              <a:ext uri="{FF2B5EF4-FFF2-40B4-BE49-F238E27FC236}">
                <a16:creationId xmlns:a16="http://schemas.microsoft.com/office/drawing/2014/main" id="{672F875E-20DB-8F40-0925-7152935B9D84}"/>
              </a:ext>
            </a:extLst>
          </p:cNvPr>
          <p:cNvSpPr txBox="1"/>
          <p:nvPr/>
        </p:nvSpPr>
        <p:spPr>
          <a:xfrm>
            <a:off x="338540" y="1209880"/>
            <a:ext cx="43849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95th Percentile AOD Bivariate</a:t>
            </a:r>
            <a:endParaRPr lang="en-US" dirty="0">
              <a:solidFill>
                <a:schemeClr val="tx1">
                  <a:lumMod val="75000"/>
                  <a:lumOff val="2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96AB2E05-1D6B-C773-7A1D-D875CC98FE20}"/>
              </a:ext>
            </a:extLst>
          </p:cNvPr>
          <p:cNvSpPr txBox="1"/>
          <p:nvPr/>
        </p:nvSpPr>
        <p:spPr>
          <a:xfrm>
            <a:off x="7858124" y="1214437"/>
            <a:ext cx="35885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Median AOD Bivariate</a:t>
            </a:r>
            <a:endParaRPr lang="en-US" dirty="0">
              <a:solidFill>
                <a:schemeClr val="tx1">
                  <a:lumMod val="75000"/>
                  <a:lumOff val="25000"/>
                </a:schemeClr>
              </a:solidFill>
              <a:latin typeface="Century Gothic" panose="020B0502020202020204" pitchFamily="34" charset="0"/>
            </a:endParaRPr>
          </a:p>
        </p:txBody>
      </p:sp>
      <p:grpSp>
        <p:nvGrpSpPr>
          <p:cNvPr id="20" name="Group 19">
            <a:extLst>
              <a:ext uri="{FF2B5EF4-FFF2-40B4-BE49-F238E27FC236}">
                <a16:creationId xmlns:a16="http://schemas.microsoft.com/office/drawing/2014/main" id="{9E790172-737B-C20B-A3DF-9A298E756E41}"/>
              </a:ext>
            </a:extLst>
          </p:cNvPr>
          <p:cNvGrpSpPr/>
          <p:nvPr/>
        </p:nvGrpSpPr>
        <p:grpSpPr>
          <a:xfrm>
            <a:off x="5053166" y="3216349"/>
            <a:ext cx="2148803" cy="1784349"/>
            <a:chOff x="4019453" y="1874344"/>
            <a:chExt cx="2148803" cy="1784349"/>
          </a:xfrm>
        </p:grpSpPr>
        <p:sp>
          <p:nvSpPr>
            <p:cNvPr id="8" name="TextBox 7">
              <a:extLst>
                <a:ext uri="{FF2B5EF4-FFF2-40B4-BE49-F238E27FC236}">
                  <a16:creationId xmlns:a16="http://schemas.microsoft.com/office/drawing/2014/main" id="{70064386-75C1-0E63-5220-3177B92C6966}"/>
                </a:ext>
              </a:extLst>
            </p:cNvPr>
            <p:cNvSpPr txBox="1"/>
            <p:nvPr/>
          </p:nvSpPr>
          <p:spPr>
            <a:xfrm>
              <a:off x="4019453" y="1874344"/>
              <a:ext cx="2103161" cy="178434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pic>
          <p:nvPicPr>
            <p:cNvPr id="9" name="Picture 25" descr="A map of the united states&#10;&#10;Description automatically generated">
              <a:extLst>
                <a:ext uri="{FF2B5EF4-FFF2-40B4-BE49-F238E27FC236}">
                  <a16:creationId xmlns:a16="http://schemas.microsoft.com/office/drawing/2014/main" id="{70134342-9998-A661-36E5-66D78E19DA12}"/>
                </a:ext>
              </a:extLst>
            </p:cNvPr>
            <p:cNvPicPr>
              <a:picLocks noChangeAspect="1"/>
            </p:cNvPicPr>
            <p:nvPr/>
          </p:nvPicPr>
          <p:blipFill rotWithShape="1">
            <a:blip r:embed="rId3"/>
            <a:srcRect l="57429" t="87629" r="33222" b="4897"/>
            <a:stretch/>
          </p:blipFill>
          <p:spPr>
            <a:xfrm>
              <a:off x="4395952" y="2389713"/>
              <a:ext cx="735485" cy="762216"/>
            </a:xfrm>
            <a:prstGeom prst="rect">
              <a:avLst/>
            </a:prstGeom>
          </p:spPr>
        </p:pic>
        <p:pic>
          <p:nvPicPr>
            <p:cNvPr id="10" name="Picture 26" descr="A map of the united states&#10;&#10;Description automatically generated">
              <a:extLst>
                <a:ext uri="{FF2B5EF4-FFF2-40B4-BE49-F238E27FC236}">
                  <a16:creationId xmlns:a16="http://schemas.microsoft.com/office/drawing/2014/main" id="{E26078B6-CEF8-DE37-33E8-0F9F5D7140DB}"/>
                </a:ext>
              </a:extLst>
            </p:cNvPr>
            <p:cNvPicPr>
              <a:picLocks noChangeAspect="1"/>
            </p:cNvPicPr>
            <p:nvPr/>
          </p:nvPicPr>
          <p:blipFill rotWithShape="1">
            <a:blip r:embed="rId3"/>
            <a:srcRect l="54368" t="82143" r="38621" b="16339"/>
            <a:stretch/>
          </p:blipFill>
          <p:spPr>
            <a:xfrm>
              <a:off x="4051983" y="1893551"/>
              <a:ext cx="802344" cy="223568"/>
            </a:xfrm>
            <a:prstGeom prst="rect">
              <a:avLst/>
            </a:prstGeom>
          </p:spPr>
        </p:pic>
        <p:pic>
          <p:nvPicPr>
            <p:cNvPr id="11" name="Picture 26" descr="A map of the united states&#10;&#10;Description automatically generated">
              <a:extLst>
                <a:ext uri="{FF2B5EF4-FFF2-40B4-BE49-F238E27FC236}">
                  <a16:creationId xmlns:a16="http://schemas.microsoft.com/office/drawing/2014/main" id="{66E41435-BDC0-EBC4-28B0-C52E568C1C2F}"/>
                </a:ext>
              </a:extLst>
            </p:cNvPr>
            <p:cNvPicPr>
              <a:picLocks noChangeAspect="1"/>
            </p:cNvPicPr>
            <p:nvPr/>
          </p:nvPicPr>
          <p:blipFill rotWithShape="1">
            <a:blip r:embed="rId3"/>
            <a:srcRect l="54404" t="84911" r="38621" b="13750"/>
            <a:stretch/>
          </p:blipFill>
          <p:spPr>
            <a:xfrm>
              <a:off x="4057706" y="2083436"/>
              <a:ext cx="798126" cy="197245"/>
            </a:xfrm>
            <a:prstGeom prst="rect">
              <a:avLst/>
            </a:prstGeom>
          </p:spPr>
        </p:pic>
        <p:sp>
          <p:nvSpPr>
            <p:cNvPr id="12" name="TextBox 11">
              <a:extLst>
                <a:ext uri="{FF2B5EF4-FFF2-40B4-BE49-F238E27FC236}">
                  <a16:creationId xmlns:a16="http://schemas.microsoft.com/office/drawing/2014/main" id="{26A3D72B-E163-0B21-3F61-57E43E98B7B4}"/>
                </a:ext>
              </a:extLst>
            </p:cNvPr>
            <p:cNvSpPr txBox="1"/>
            <p:nvPr/>
          </p:nvSpPr>
          <p:spPr>
            <a:xfrm>
              <a:off x="4760309" y="1908421"/>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Mean AOD</a:t>
              </a:r>
              <a:endParaRPr lang="en-US" sz="800" dirty="0">
                <a:cs typeface="Calibri"/>
              </a:endParaRPr>
            </a:p>
          </p:txBody>
        </p:sp>
        <p:sp>
          <p:nvSpPr>
            <p:cNvPr id="13" name="TextBox 12">
              <a:extLst>
                <a:ext uri="{FF2B5EF4-FFF2-40B4-BE49-F238E27FC236}">
                  <a16:creationId xmlns:a16="http://schemas.microsoft.com/office/drawing/2014/main" id="{9339BE27-5396-79A7-0CF0-3FF084F7DF75}"/>
                </a:ext>
              </a:extLst>
            </p:cNvPr>
            <p:cNvSpPr txBox="1"/>
            <p:nvPr/>
          </p:nvSpPr>
          <p:spPr>
            <a:xfrm>
              <a:off x="4760308" y="2077980"/>
              <a:ext cx="1407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Social Vulnerability Index</a:t>
              </a:r>
            </a:p>
          </p:txBody>
        </p:sp>
        <p:sp>
          <p:nvSpPr>
            <p:cNvPr id="14" name="TextBox 13">
              <a:extLst>
                <a:ext uri="{FF2B5EF4-FFF2-40B4-BE49-F238E27FC236}">
                  <a16:creationId xmlns:a16="http://schemas.microsoft.com/office/drawing/2014/main" id="{ECAC5C39-B1F2-EE06-3C2C-99332E6E2067}"/>
                </a:ext>
              </a:extLst>
            </p:cNvPr>
            <p:cNvSpPr txBox="1"/>
            <p:nvPr/>
          </p:nvSpPr>
          <p:spPr>
            <a:xfrm>
              <a:off x="4811151" y="3145576"/>
              <a:ext cx="9525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latin typeface="Century Gothic"/>
                  <a:cs typeface="Calibri"/>
                </a:rPr>
                <a:t>High</a:t>
              </a:r>
              <a:endParaRPr lang="en-US" dirty="0">
                <a:cs typeface="Calibri"/>
              </a:endParaRPr>
            </a:p>
          </p:txBody>
        </p:sp>
        <p:sp>
          <p:nvSpPr>
            <p:cNvPr id="15" name="TextBox 14">
              <a:extLst>
                <a:ext uri="{FF2B5EF4-FFF2-40B4-BE49-F238E27FC236}">
                  <a16:creationId xmlns:a16="http://schemas.microsoft.com/office/drawing/2014/main" id="{3C055299-27D9-0AA8-5EE7-9D8C0503EB63}"/>
                </a:ext>
              </a:extLst>
            </p:cNvPr>
            <p:cNvSpPr txBox="1"/>
            <p:nvPr/>
          </p:nvSpPr>
          <p:spPr>
            <a:xfrm>
              <a:off x="4339758" y="3143386"/>
              <a:ext cx="49910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Low</a:t>
              </a:r>
            </a:p>
          </p:txBody>
        </p:sp>
        <p:sp>
          <p:nvSpPr>
            <p:cNvPr id="16" name="TextBox 15">
              <a:extLst>
                <a:ext uri="{FF2B5EF4-FFF2-40B4-BE49-F238E27FC236}">
                  <a16:creationId xmlns:a16="http://schemas.microsoft.com/office/drawing/2014/main" id="{9D0563E9-8A89-4FED-414E-54A65C9FA4FE}"/>
                </a:ext>
              </a:extLst>
            </p:cNvPr>
            <p:cNvSpPr txBox="1"/>
            <p:nvPr/>
          </p:nvSpPr>
          <p:spPr>
            <a:xfrm>
              <a:off x="4059618" y="2936325"/>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Low</a:t>
              </a:r>
            </a:p>
          </p:txBody>
        </p:sp>
        <p:sp>
          <p:nvSpPr>
            <p:cNvPr id="17" name="TextBox 16">
              <a:extLst>
                <a:ext uri="{FF2B5EF4-FFF2-40B4-BE49-F238E27FC236}">
                  <a16:creationId xmlns:a16="http://schemas.microsoft.com/office/drawing/2014/main" id="{840C32FF-A93B-0D60-3BAB-50DDD9C79656}"/>
                </a:ext>
              </a:extLst>
            </p:cNvPr>
            <p:cNvSpPr txBox="1"/>
            <p:nvPr/>
          </p:nvSpPr>
          <p:spPr>
            <a:xfrm>
              <a:off x="4059618" y="2428326"/>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High</a:t>
              </a:r>
            </a:p>
          </p:txBody>
        </p:sp>
        <p:pic>
          <p:nvPicPr>
            <p:cNvPr id="18" name="Picture 17" descr="A black triangle with a letter n&#10;&#10;Description automatically generated">
              <a:extLst>
                <a:ext uri="{FF2B5EF4-FFF2-40B4-BE49-F238E27FC236}">
                  <a16:creationId xmlns:a16="http://schemas.microsoft.com/office/drawing/2014/main" id="{8267C8F0-C21A-E24C-E27C-881EF337FB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99" t="84692" r="88790" b="4573"/>
            <a:stretch/>
          </p:blipFill>
          <p:spPr>
            <a:xfrm>
              <a:off x="5378779" y="2587271"/>
              <a:ext cx="442449" cy="597794"/>
            </a:xfrm>
            <a:prstGeom prst="rect">
              <a:avLst/>
            </a:prstGeom>
          </p:spPr>
        </p:pic>
        <p:sp>
          <p:nvSpPr>
            <p:cNvPr id="19" name="TextBox 18">
              <a:extLst>
                <a:ext uri="{FF2B5EF4-FFF2-40B4-BE49-F238E27FC236}">
                  <a16:creationId xmlns:a16="http://schemas.microsoft.com/office/drawing/2014/main" id="{A587DBB0-2F8C-79C4-A408-64ED1A0B293F}"/>
                </a:ext>
              </a:extLst>
            </p:cNvPr>
            <p:cNvSpPr txBox="1"/>
            <p:nvPr/>
          </p:nvSpPr>
          <p:spPr>
            <a:xfrm>
              <a:off x="5467979" y="2408979"/>
              <a:ext cx="46221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solidFill>
                    <a:schemeClr val="tx1">
                      <a:lumMod val="75000"/>
                      <a:lumOff val="25000"/>
                    </a:schemeClr>
                  </a:solidFill>
                  <a:latin typeface="Century Gothic"/>
                </a:rPr>
                <a:t>N</a:t>
              </a:r>
              <a:endParaRPr lang="en-US" sz="800" dirty="0">
                <a:solidFill>
                  <a:schemeClr val="tx1">
                    <a:lumMod val="75000"/>
                    <a:lumOff val="25000"/>
                  </a:schemeClr>
                </a:solidFill>
              </a:endParaRPr>
            </a:p>
          </p:txBody>
        </p:sp>
      </p:grpSp>
      <p:sp>
        <p:nvSpPr>
          <p:cNvPr id="22" name="TextBox 21">
            <a:extLst>
              <a:ext uri="{FF2B5EF4-FFF2-40B4-BE49-F238E27FC236}">
                <a16:creationId xmlns:a16="http://schemas.microsoft.com/office/drawing/2014/main" id="{9213ED01-BBA4-6A1C-0323-A22819851890}"/>
              </a:ext>
            </a:extLst>
          </p:cNvPr>
          <p:cNvSpPr txBox="1"/>
          <p:nvPr/>
        </p:nvSpPr>
        <p:spPr>
          <a:xfrm>
            <a:off x="5404874" y="4732279"/>
            <a:ext cx="15385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ea typeface="+mn-lt"/>
                <a:cs typeface="+mn-lt"/>
              </a:rPr>
              <a:t>San Joaquin County</a:t>
            </a:r>
            <a:endParaRPr lang="en-US" sz="800" dirty="0">
              <a:latin typeface="Century Gothic"/>
            </a:endParaRPr>
          </a:p>
          <a:p>
            <a:pPr algn="l"/>
            <a:endParaRPr lang="en-US" sz="1000" dirty="0">
              <a:solidFill>
                <a:srgbClr val="3F3F3F"/>
              </a:solidFill>
              <a:latin typeface="Century Gothic"/>
              <a:cs typeface="Calibri"/>
            </a:endParaRPr>
          </a:p>
        </p:txBody>
      </p:sp>
      <p:pic>
        <p:nvPicPr>
          <p:cNvPr id="24" name="Picture 46">
            <a:extLst>
              <a:ext uri="{FF2B5EF4-FFF2-40B4-BE49-F238E27FC236}">
                <a16:creationId xmlns:a16="http://schemas.microsoft.com/office/drawing/2014/main" id="{1B36DCF1-8525-48EC-D786-CD7F6601E257}"/>
              </a:ext>
            </a:extLst>
          </p:cNvPr>
          <p:cNvPicPr>
            <a:picLocks noChangeAspect="1"/>
          </p:cNvPicPr>
          <p:nvPr/>
        </p:nvPicPr>
        <p:blipFill>
          <a:blip r:embed="rId5"/>
          <a:stretch>
            <a:fillRect/>
          </a:stretch>
        </p:blipFill>
        <p:spPr>
          <a:xfrm>
            <a:off x="5126667" y="4737194"/>
            <a:ext cx="314513" cy="187886"/>
          </a:xfrm>
          <a:prstGeom prst="rect">
            <a:avLst/>
          </a:prstGeom>
        </p:spPr>
      </p:pic>
      <p:grpSp>
        <p:nvGrpSpPr>
          <p:cNvPr id="58" name="Group 57">
            <a:extLst>
              <a:ext uri="{FF2B5EF4-FFF2-40B4-BE49-F238E27FC236}">
                <a16:creationId xmlns:a16="http://schemas.microsoft.com/office/drawing/2014/main" id="{2956E277-5B22-6C05-AB79-ECBC514BAF0E}"/>
              </a:ext>
            </a:extLst>
          </p:cNvPr>
          <p:cNvGrpSpPr/>
          <p:nvPr/>
        </p:nvGrpSpPr>
        <p:grpSpPr>
          <a:xfrm>
            <a:off x="63103" y="1715796"/>
            <a:ext cx="12071959" cy="4949796"/>
            <a:chOff x="63103" y="1715796"/>
            <a:chExt cx="12071959" cy="4949796"/>
          </a:xfrm>
        </p:grpSpPr>
        <p:pic>
          <p:nvPicPr>
            <p:cNvPr id="4" name="Picture 5" descr="A map of the state of california&#10;&#10;Description automatically generated">
              <a:extLst>
                <a:ext uri="{FF2B5EF4-FFF2-40B4-BE49-F238E27FC236}">
                  <a16:creationId xmlns:a16="http://schemas.microsoft.com/office/drawing/2014/main" id="{7660DFE1-E5A7-25C3-E2DA-D516828ACAC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48526" y="1715796"/>
              <a:ext cx="4886536" cy="4880551"/>
            </a:xfrm>
            <a:prstGeom prst="rect">
              <a:avLst/>
            </a:prstGeom>
            <a:ln>
              <a:solidFill>
                <a:schemeClr val="tx1"/>
              </a:solidFill>
            </a:ln>
          </p:spPr>
        </p:pic>
        <p:grpSp>
          <p:nvGrpSpPr>
            <p:cNvPr id="44" name="Group 43">
              <a:extLst>
                <a:ext uri="{FF2B5EF4-FFF2-40B4-BE49-F238E27FC236}">
                  <a16:creationId xmlns:a16="http://schemas.microsoft.com/office/drawing/2014/main" id="{279229DD-761A-FC14-B62B-BEE76684D048}"/>
                </a:ext>
              </a:extLst>
            </p:cNvPr>
            <p:cNvGrpSpPr/>
            <p:nvPr/>
          </p:nvGrpSpPr>
          <p:grpSpPr>
            <a:xfrm>
              <a:off x="7376405" y="6250699"/>
              <a:ext cx="2234813" cy="361315"/>
              <a:chOff x="894735" y="7047367"/>
              <a:chExt cx="2234813" cy="361315"/>
            </a:xfrm>
          </p:grpSpPr>
          <p:pic>
            <p:nvPicPr>
              <p:cNvPr id="36" name="Picture 16">
                <a:extLst>
                  <a:ext uri="{FF2B5EF4-FFF2-40B4-BE49-F238E27FC236}">
                    <a16:creationId xmlns:a16="http://schemas.microsoft.com/office/drawing/2014/main" id="{C0A7B7A1-66B0-4E15-4397-5BD6A643D5E1}"/>
                  </a:ext>
                </a:extLst>
              </p:cNvPr>
              <p:cNvPicPr>
                <a:picLocks noChangeAspect="1"/>
              </p:cNvPicPr>
              <p:nvPr/>
            </p:nvPicPr>
            <p:blipFill>
              <a:blip r:embed="rId7"/>
              <a:stretch>
                <a:fillRect/>
              </a:stretch>
            </p:blipFill>
            <p:spPr>
              <a:xfrm>
                <a:off x="1036339" y="7260105"/>
                <a:ext cx="1602659" cy="73562"/>
              </a:xfrm>
              <a:prstGeom prst="rect">
                <a:avLst/>
              </a:prstGeom>
            </p:spPr>
          </p:pic>
          <p:sp>
            <p:nvSpPr>
              <p:cNvPr id="37" name="TextBox 36">
                <a:extLst>
                  <a:ext uri="{FF2B5EF4-FFF2-40B4-BE49-F238E27FC236}">
                    <a16:creationId xmlns:a16="http://schemas.microsoft.com/office/drawing/2014/main" id="{D3C9419B-14AB-1138-4372-941075E6EF6A}"/>
                  </a:ext>
                </a:extLst>
              </p:cNvPr>
              <p:cNvSpPr txBox="1"/>
              <p:nvPr/>
            </p:nvSpPr>
            <p:spPr>
              <a:xfrm>
                <a:off x="894735" y="7059561"/>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38" name="TextBox 37">
                <a:extLst>
                  <a:ext uri="{FF2B5EF4-FFF2-40B4-BE49-F238E27FC236}">
                    <a16:creationId xmlns:a16="http://schemas.microsoft.com/office/drawing/2014/main" id="{426A9728-E912-4A29-9CEC-F60CD2478156}"/>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39" name="TextBox 38">
                <a:extLst>
                  <a:ext uri="{FF2B5EF4-FFF2-40B4-BE49-F238E27FC236}">
                    <a16:creationId xmlns:a16="http://schemas.microsoft.com/office/drawing/2014/main" id="{B29181B1-AEA3-5CA3-C531-AF9549633175}"/>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40" name="TextBox 39">
                <a:extLst>
                  <a:ext uri="{FF2B5EF4-FFF2-40B4-BE49-F238E27FC236}">
                    <a16:creationId xmlns:a16="http://schemas.microsoft.com/office/drawing/2014/main" id="{20416B5C-5EBB-41CB-6D73-B2EF63F1D14A}"/>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41" name="TextBox 40">
                <a:extLst>
                  <a:ext uri="{FF2B5EF4-FFF2-40B4-BE49-F238E27FC236}">
                    <a16:creationId xmlns:a16="http://schemas.microsoft.com/office/drawing/2014/main" id="{6C2C1562-5D0B-0D17-6E61-498F662709CD}"/>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42" name="TextBox 41">
                <a:extLst>
                  <a:ext uri="{FF2B5EF4-FFF2-40B4-BE49-F238E27FC236}">
                    <a16:creationId xmlns:a16="http://schemas.microsoft.com/office/drawing/2014/main" id="{9A0B249B-760E-E689-122A-675C0E2518A6}"/>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43" name="TextBox 42">
                <a:extLst>
                  <a:ext uri="{FF2B5EF4-FFF2-40B4-BE49-F238E27FC236}">
                    <a16:creationId xmlns:a16="http://schemas.microsoft.com/office/drawing/2014/main" id="{BE50DFDA-42BA-EFFD-847F-5B8A4AE9E130}"/>
                  </a:ext>
                </a:extLst>
              </p:cNvPr>
              <p:cNvSpPr txBox="1"/>
              <p:nvPr/>
            </p:nvSpPr>
            <p:spPr>
              <a:xfrm>
                <a:off x="2577015" y="7162461"/>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50" name="Group 49">
              <a:extLst>
                <a:ext uri="{FF2B5EF4-FFF2-40B4-BE49-F238E27FC236}">
                  <a16:creationId xmlns:a16="http://schemas.microsoft.com/office/drawing/2014/main" id="{A25B31D3-FE3D-01D5-FB2E-FAC04CCD01FA}"/>
                </a:ext>
              </a:extLst>
            </p:cNvPr>
            <p:cNvGrpSpPr/>
            <p:nvPr/>
          </p:nvGrpSpPr>
          <p:grpSpPr>
            <a:xfrm>
              <a:off x="8735773" y="3718579"/>
              <a:ext cx="2345834" cy="2034433"/>
              <a:chOff x="8330582" y="3615770"/>
              <a:chExt cx="2345834" cy="2034433"/>
            </a:xfrm>
          </p:grpSpPr>
          <p:sp>
            <p:nvSpPr>
              <p:cNvPr id="46" name="TextBox 1">
                <a:extLst>
                  <a:ext uri="{FF2B5EF4-FFF2-40B4-BE49-F238E27FC236}">
                    <a16:creationId xmlns:a16="http://schemas.microsoft.com/office/drawing/2014/main" id="{D3F7993B-7568-A62C-50EE-605B24F18BB5}"/>
                  </a:ext>
                </a:extLst>
              </p:cNvPr>
              <p:cNvSpPr txBox="1"/>
              <p:nvPr/>
            </p:nvSpPr>
            <p:spPr>
              <a:xfrm>
                <a:off x="8330582" y="3665826"/>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47" name="TextBox 2">
                <a:extLst>
                  <a:ext uri="{FF2B5EF4-FFF2-40B4-BE49-F238E27FC236}">
                    <a16:creationId xmlns:a16="http://schemas.microsoft.com/office/drawing/2014/main" id="{84E3BE3D-DFFE-21A5-2353-AFA5FA35C8BF}"/>
                  </a:ext>
                </a:extLst>
              </p:cNvPr>
              <p:cNvSpPr txBox="1"/>
              <p:nvPr/>
            </p:nvSpPr>
            <p:spPr>
              <a:xfrm>
                <a:off x="9912923" y="5403982"/>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48" name="Oval 47">
                <a:extLst>
                  <a:ext uri="{FF2B5EF4-FFF2-40B4-BE49-F238E27FC236}">
                    <a16:creationId xmlns:a16="http://schemas.microsoft.com/office/drawing/2014/main" id="{F923D8C3-86BE-9202-F17E-552A3DDA2F08}"/>
                  </a:ext>
                </a:extLst>
              </p:cNvPr>
              <p:cNvSpPr/>
              <p:nvPr/>
            </p:nvSpPr>
            <p:spPr>
              <a:xfrm flipH="1" flipV="1">
                <a:off x="8974494" y="3615770"/>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9" name="Oval 48">
                <a:extLst>
                  <a:ext uri="{FF2B5EF4-FFF2-40B4-BE49-F238E27FC236}">
                    <a16:creationId xmlns:a16="http://schemas.microsoft.com/office/drawing/2014/main" id="{1683D3B1-A72E-8D79-BDFD-4C9528054FF2}"/>
                  </a:ext>
                </a:extLst>
              </p:cNvPr>
              <p:cNvSpPr/>
              <p:nvPr/>
            </p:nvSpPr>
            <p:spPr>
              <a:xfrm flipH="1" flipV="1">
                <a:off x="10607350" y="5369579"/>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57" name="Group 56">
              <a:extLst>
                <a:ext uri="{FF2B5EF4-FFF2-40B4-BE49-F238E27FC236}">
                  <a16:creationId xmlns:a16="http://schemas.microsoft.com/office/drawing/2014/main" id="{F94F6759-5887-3C53-8E76-5E0A6E9B5D32}"/>
                </a:ext>
              </a:extLst>
            </p:cNvPr>
            <p:cNvGrpSpPr/>
            <p:nvPr/>
          </p:nvGrpSpPr>
          <p:grpSpPr>
            <a:xfrm>
              <a:off x="63103" y="1731380"/>
              <a:ext cx="4886531" cy="4934212"/>
              <a:chOff x="63103" y="1731380"/>
              <a:chExt cx="4886531" cy="4934212"/>
            </a:xfrm>
          </p:grpSpPr>
          <p:pic>
            <p:nvPicPr>
              <p:cNvPr id="2" name="Picture 3" descr="A map of the state of san joaquin county&#10;&#10;Description automatically generated">
                <a:extLst>
                  <a:ext uri="{FF2B5EF4-FFF2-40B4-BE49-F238E27FC236}">
                    <a16:creationId xmlns:a16="http://schemas.microsoft.com/office/drawing/2014/main" id="{D7C01E5C-A9B9-0EDC-00C1-5A7677C8297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3103" y="1731380"/>
                <a:ext cx="4886531" cy="4884966"/>
              </a:xfrm>
              <a:prstGeom prst="rect">
                <a:avLst/>
              </a:prstGeom>
              <a:ln>
                <a:solidFill>
                  <a:schemeClr val="tx1"/>
                </a:solidFill>
              </a:ln>
            </p:spPr>
          </p:pic>
          <p:grpSp>
            <p:nvGrpSpPr>
              <p:cNvPr id="34" name="Group 33">
                <a:extLst>
                  <a:ext uri="{FF2B5EF4-FFF2-40B4-BE49-F238E27FC236}">
                    <a16:creationId xmlns:a16="http://schemas.microsoft.com/office/drawing/2014/main" id="{0E991513-A871-3E42-6F09-00F1D701B252}"/>
                  </a:ext>
                </a:extLst>
              </p:cNvPr>
              <p:cNvGrpSpPr/>
              <p:nvPr/>
            </p:nvGrpSpPr>
            <p:grpSpPr>
              <a:xfrm>
                <a:off x="196936" y="6304277"/>
                <a:ext cx="2234813" cy="361315"/>
                <a:chOff x="894735" y="7047367"/>
                <a:chExt cx="2234813" cy="361315"/>
              </a:xfrm>
            </p:grpSpPr>
            <p:pic>
              <p:nvPicPr>
                <p:cNvPr id="26" name="Picture 16">
                  <a:extLst>
                    <a:ext uri="{FF2B5EF4-FFF2-40B4-BE49-F238E27FC236}">
                      <a16:creationId xmlns:a16="http://schemas.microsoft.com/office/drawing/2014/main" id="{EC448024-2037-ECA2-29F8-18360B1399C6}"/>
                    </a:ext>
                  </a:extLst>
                </p:cNvPr>
                <p:cNvPicPr>
                  <a:picLocks noChangeAspect="1"/>
                </p:cNvPicPr>
                <p:nvPr/>
              </p:nvPicPr>
              <p:blipFill>
                <a:blip r:embed="rId7"/>
                <a:stretch>
                  <a:fillRect/>
                </a:stretch>
              </p:blipFill>
              <p:spPr>
                <a:xfrm>
                  <a:off x="1036339" y="7260105"/>
                  <a:ext cx="1602659" cy="73562"/>
                </a:xfrm>
                <a:prstGeom prst="rect">
                  <a:avLst/>
                </a:prstGeom>
              </p:spPr>
            </p:pic>
            <p:sp>
              <p:nvSpPr>
                <p:cNvPr id="27" name="TextBox 26">
                  <a:extLst>
                    <a:ext uri="{FF2B5EF4-FFF2-40B4-BE49-F238E27FC236}">
                      <a16:creationId xmlns:a16="http://schemas.microsoft.com/office/drawing/2014/main" id="{A92B239B-41B9-9944-1B97-E4D5B302C194}"/>
                    </a:ext>
                  </a:extLst>
                </p:cNvPr>
                <p:cNvSpPr txBox="1"/>
                <p:nvPr/>
              </p:nvSpPr>
              <p:spPr>
                <a:xfrm>
                  <a:off x="894735" y="7059561"/>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28" name="TextBox 27">
                  <a:extLst>
                    <a:ext uri="{FF2B5EF4-FFF2-40B4-BE49-F238E27FC236}">
                      <a16:creationId xmlns:a16="http://schemas.microsoft.com/office/drawing/2014/main" id="{8928CC61-93D0-F2D4-4CDA-AF3B091D98E0}"/>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29" name="TextBox 28">
                  <a:extLst>
                    <a:ext uri="{FF2B5EF4-FFF2-40B4-BE49-F238E27FC236}">
                      <a16:creationId xmlns:a16="http://schemas.microsoft.com/office/drawing/2014/main" id="{D14FD60C-CC26-1455-DCBC-618AFBD6628D}"/>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30" name="TextBox 29">
                  <a:extLst>
                    <a:ext uri="{FF2B5EF4-FFF2-40B4-BE49-F238E27FC236}">
                      <a16:creationId xmlns:a16="http://schemas.microsoft.com/office/drawing/2014/main" id="{ED963C50-D71D-5FE1-D265-FC50DC485569}"/>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31" name="TextBox 30">
                  <a:extLst>
                    <a:ext uri="{FF2B5EF4-FFF2-40B4-BE49-F238E27FC236}">
                      <a16:creationId xmlns:a16="http://schemas.microsoft.com/office/drawing/2014/main" id="{5FF04DC6-A5BE-89F4-DD28-6C9FA3D7CF81}"/>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32" name="TextBox 31">
                  <a:extLst>
                    <a:ext uri="{FF2B5EF4-FFF2-40B4-BE49-F238E27FC236}">
                      <a16:creationId xmlns:a16="http://schemas.microsoft.com/office/drawing/2014/main" id="{7453688F-2667-313C-4FDC-F2639D3A66D1}"/>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33" name="TextBox 32">
                  <a:extLst>
                    <a:ext uri="{FF2B5EF4-FFF2-40B4-BE49-F238E27FC236}">
                      <a16:creationId xmlns:a16="http://schemas.microsoft.com/office/drawing/2014/main" id="{19767A61-C355-1731-98D1-7CFF0F56DCB6}"/>
                    </a:ext>
                  </a:extLst>
                </p:cNvPr>
                <p:cNvSpPr txBox="1"/>
                <p:nvPr/>
              </p:nvSpPr>
              <p:spPr>
                <a:xfrm>
                  <a:off x="2577015" y="7162461"/>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56" name="Group 55">
                <a:extLst>
                  <a:ext uri="{FF2B5EF4-FFF2-40B4-BE49-F238E27FC236}">
                    <a16:creationId xmlns:a16="http://schemas.microsoft.com/office/drawing/2014/main" id="{FA334D51-0022-D94B-2002-DC808B0A0EEE}"/>
                  </a:ext>
                </a:extLst>
              </p:cNvPr>
              <p:cNvGrpSpPr/>
              <p:nvPr/>
            </p:nvGrpSpPr>
            <p:grpSpPr>
              <a:xfrm>
                <a:off x="1508868" y="3726301"/>
                <a:ext cx="2370024" cy="2062997"/>
                <a:chOff x="8306392" y="3587206"/>
                <a:chExt cx="2370024" cy="2062997"/>
              </a:xfrm>
            </p:grpSpPr>
            <p:sp>
              <p:nvSpPr>
                <p:cNvPr id="52" name="TextBox 1">
                  <a:extLst>
                    <a:ext uri="{FF2B5EF4-FFF2-40B4-BE49-F238E27FC236}">
                      <a16:creationId xmlns:a16="http://schemas.microsoft.com/office/drawing/2014/main" id="{D2E93543-EC58-78D6-295F-7751E3EAD7FB}"/>
                    </a:ext>
                  </a:extLst>
                </p:cNvPr>
                <p:cNvSpPr txBox="1"/>
                <p:nvPr/>
              </p:nvSpPr>
              <p:spPr>
                <a:xfrm>
                  <a:off x="8306392" y="3587206"/>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53" name="TextBox 2">
                  <a:extLst>
                    <a:ext uri="{FF2B5EF4-FFF2-40B4-BE49-F238E27FC236}">
                      <a16:creationId xmlns:a16="http://schemas.microsoft.com/office/drawing/2014/main" id="{6F7BF35B-126E-CF5B-B634-8C03E9B5CED2}"/>
                    </a:ext>
                  </a:extLst>
                </p:cNvPr>
                <p:cNvSpPr txBox="1"/>
                <p:nvPr/>
              </p:nvSpPr>
              <p:spPr>
                <a:xfrm>
                  <a:off x="9912923" y="5403982"/>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54" name="Oval 53">
                  <a:extLst>
                    <a:ext uri="{FF2B5EF4-FFF2-40B4-BE49-F238E27FC236}">
                      <a16:creationId xmlns:a16="http://schemas.microsoft.com/office/drawing/2014/main" id="{7FD381C2-4D88-D683-3DA0-9CBCEC358B8C}"/>
                    </a:ext>
                  </a:extLst>
                </p:cNvPr>
                <p:cNvSpPr/>
                <p:nvPr/>
              </p:nvSpPr>
              <p:spPr>
                <a:xfrm flipH="1" flipV="1">
                  <a:off x="8974494" y="3615770"/>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5" name="Oval 54">
                  <a:extLst>
                    <a:ext uri="{FF2B5EF4-FFF2-40B4-BE49-F238E27FC236}">
                      <a16:creationId xmlns:a16="http://schemas.microsoft.com/office/drawing/2014/main" id="{A76817D0-3E53-2999-6206-89F35262585D}"/>
                    </a:ext>
                  </a:extLst>
                </p:cNvPr>
                <p:cNvSpPr/>
                <p:nvPr/>
              </p:nvSpPr>
              <p:spPr>
                <a:xfrm flipH="1" flipV="1">
                  <a:off x="10607350" y="5369579"/>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grpSp>
    </p:spTree>
    <p:extLst>
      <p:ext uri="{BB962C8B-B14F-4D97-AF65-F5344CB8AC3E}">
        <p14:creationId xmlns:p14="http://schemas.microsoft.com/office/powerpoint/2010/main" val="1773181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56171" y="199522"/>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Bivariate NO</a:t>
            </a:r>
            <a:r>
              <a:rPr lang="en-US" sz="4000" b="1" baseline="-25000" dirty="0">
                <a:solidFill>
                  <a:srgbClr val="88419D"/>
                </a:solidFill>
                <a:latin typeface="Century Gothic"/>
              </a:rPr>
              <a:t>2</a:t>
            </a:r>
            <a:endParaRPr lang="en-US" sz="4000" baseline="-25000" dirty="0">
              <a:solidFill>
                <a:srgbClr val="88419D"/>
              </a:solidFill>
              <a:latin typeface="Century Gothic"/>
            </a:endParaRPr>
          </a:p>
        </p:txBody>
      </p:sp>
      <p:sp>
        <p:nvSpPr>
          <p:cNvPr id="4" name="TextBox 3">
            <a:extLst>
              <a:ext uri="{FF2B5EF4-FFF2-40B4-BE49-F238E27FC236}">
                <a16:creationId xmlns:a16="http://schemas.microsoft.com/office/drawing/2014/main" id="{9F84B0CB-1A38-433D-203B-B7638C987D68}"/>
              </a:ext>
            </a:extLst>
          </p:cNvPr>
          <p:cNvSpPr txBox="1"/>
          <p:nvPr/>
        </p:nvSpPr>
        <p:spPr>
          <a:xfrm>
            <a:off x="802090" y="1181668"/>
            <a:ext cx="41641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Median NO</a:t>
            </a:r>
            <a:r>
              <a:rPr lang="en-US" baseline="-25000" dirty="0">
                <a:solidFill>
                  <a:schemeClr val="tx1">
                    <a:lumMod val="75000"/>
                    <a:lumOff val="25000"/>
                  </a:schemeClr>
                </a:solidFill>
                <a:latin typeface="Century Gothic" panose="020B0502020202020204" pitchFamily="34" charset="0"/>
                <a:cs typeface="Calibri"/>
              </a:rPr>
              <a:t>2</a:t>
            </a:r>
            <a:r>
              <a:rPr lang="en-US" dirty="0">
                <a:solidFill>
                  <a:schemeClr val="tx1">
                    <a:lumMod val="75000"/>
                    <a:lumOff val="25000"/>
                  </a:schemeClr>
                </a:solidFill>
                <a:latin typeface="Century Gothic" panose="020B0502020202020204" pitchFamily="34" charset="0"/>
                <a:cs typeface="Calibri"/>
              </a:rPr>
              <a:t> Bivariate</a:t>
            </a:r>
            <a:endParaRPr lang="en-US" dirty="0">
              <a:solidFill>
                <a:schemeClr val="tx1">
                  <a:lumMod val="75000"/>
                  <a:lumOff val="25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672F875E-20DB-8F40-0925-7152935B9D84}"/>
              </a:ext>
            </a:extLst>
          </p:cNvPr>
          <p:cNvSpPr txBox="1"/>
          <p:nvPr/>
        </p:nvSpPr>
        <p:spPr>
          <a:xfrm>
            <a:off x="6505180" y="1180746"/>
            <a:ext cx="51353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95th Percentile NO</a:t>
            </a:r>
            <a:r>
              <a:rPr lang="en-US" baseline="-25000" dirty="0">
                <a:solidFill>
                  <a:schemeClr val="tx1">
                    <a:lumMod val="75000"/>
                    <a:lumOff val="25000"/>
                  </a:schemeClr>
                </a:solidFill>
                <a:latin typeface="Century Gothic" panose="020B0502020202020204" pitchFamily="34" charset="0"/>
                <a:cs typeface="Calibri"/>
              </a:rPr>
              <a:t>2</a:t>
            </a:r>
            <a:r>
              <a:rPr lang="en-US" dirty="0">
                <a:solidFill>
                  <a:schemeClr val="tx1">
                    <a:lumMod val="75000"/>
                    <a:lumOff val="25000"/>
                  </a:schemeClr>
                </a:solidFill>
                <a:latin typeface="Century Gothic" panose="020B0502020202020204" pitchFamily="34" charset="0"/>
                <a:cs typeface="Calibri"/>
              </a:rPr>
              <a:t> Bivariate</a:t>
            </a:r>
            <a:endParaRPr lang="en-US" dirty="0">
              <a:solidFill>
                <a:schemeClr val="tx1">
                  <a:lumMod val="75000"/>
                  <a:lumOff val="25000"/>
                </a:schemeClr>
              </a:solidFill>
              <a:latin typeface="Century Gothic" panose="020B0502020202020204" pitchFamily="34" charset="0"/>
            </a:endParaRPr>
          </a:p>
        </p:txBody>
      </p:sp>
      <p:grpSp>
        <p:nvGrpSpPr>
          <p:cNvPr id="101" name="Group 100">
            <a:extLst>
              <a:ext uri="{FF2B5EF4-FFF2-40B4-BE49-F238E27FC236}">
                <a16:creationId xmlns:a16="http://schemas.microsoft.com/office/drawing/2014/main" id="{1F6FD34D-3A76-D3A8-F306-C6208D3BF0E8}"/>
              </a:ext>
            </a:extLst>
          </p:cNvPr>
          <p:cNvGrpSpPr/>
          <p:nvPr/>
        </p:nvGrpSpPr>
        <p:grpSpPr>
          <a:xfrm>
            <a:off x="561381" y="1606365"/>
            <a:ext cx="4882314" cy="4643069"/>
            <a:chOff x="561381" y="1606365"/>
            <a:chExt cx="4882314" cy="4643069"/>
          </a:xfrm>
        </p:grpSpPr>
        <p:pic>
          <p:nvPicPr>
            <p:cNvPr id="5" name="Picture 5" descr="A map of the state of california&#10;&#10;Description automatically generated">
              <a:extLst>
                <a:ext uri="{FF2B5EF4-FFF2-40B4-BE49-F238E27FC236}">
                  <a16:creationId xmlns:a16="http://schemas.microsoft.com/office/drawing/2014/main" id="{F744260F-0AD8-4970-BCF9-0A8F5B71C1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1381" y="1606365"/>
              <a:ext cx="4882314" cy="4643069"/>
            </a:xfrm>
            <a:prstGeom prst="rect">
              <a:avLst/>
            </a:prstGeom>
            <a:ln>
              <a:solidFill>
                <a:schemeClr val="tx1"/>
              </a:solidFill>
            </a:ln>
          </p:spPr>
        </p:pic>
        <p:grpSp>
          <p:nvGrpSpPr>
            <p:cNvPr id="63" name="Group 62">
              <a:extLst>
                <a:ext uri="{FF2B5EF4-FFF2-40B4-BE49-F238E27FC236}">
                  <a16:creationId xmlns:a16="http://schemas.microsoft.com/office/drawing/2014/main" id="{67AE3EBF-EF8E-7028-E443-EB857993BADE}"/>
                </a:ext>
              </a:extLst>
            </p:cNvPr>
            <p:cNvGrpSpPr/>
            <p:nvPr/>
          </p:nvGrpSpPr>
          <p:grpSpPr>
            <a:xfrm>
              <a:off x="583074" y="5873903"/>
              <a:ext cx="2301112" cy="365804"/>
              <a:chOff x="3404856" y="5972365"/>
              <a:chExt cx="2301112" cy="365804"/>
            </a:xfrm>
          </p:grpSpPr>
          <p:grpSp>
            <p:nvGrpSpPr>
              <p:cNvPr id="54" name="Group 53">
                <a:extLst>
                  <a:ext uri="{FF2B5EF4-FFF2-40B4-BE49-F238E27FC236}">
                    <a16:creationId xmlns:a16="http://schemas.microsoft.com/office/drawing/2014/main" id="{EE95136B-C71C-2421-0932-6DCCF0E8B166}"/>
                  </a:ext>
                </a:extLst>
              </p:cNvPr>
              <p:cNvGrpSpPr/>
              <p:nvPr/>
            </p:nvGrpSpPr>
            <p:grpSpPr>
              <a:xfrm>
                <a:off x="3404856" y="5972365"/>
                <a:ext cx="2176741" cy="287487"/>
                <a:chOff x="6710156" y="5944929"/>
                <a:chExt cx="2176741" cy="287487"/>
              </a:xfrm>
            </p:grpSpPr>
            <p:pic>
              <p:nvPicPr>
                <p:cNvPr id="56" name="Picture 55" descr="A map of the california state&#10;&#10;Description automatically generated">
                  <a:extLst>
                    <a:ext uri="{FF2B5EF4-FFF2-40B4-BE49-F238E27FC236}">
                      <a16:creationId xmlns:a16="http://schemas.microsoft.com/office/drawing/2014/main" id="{7F389D00-DC54-5F2E-F078-05E0DD4D4B39}"/>
                    </a:ext>
                  </a:extLst>
                </p:cNvPr>
                <p:cNvPicPr>
                  <a:picLocks noChangeAspect="1"/>
                </p:cNvPicPr>
                <p:nvPr/>
              </p:nvPicPr>
              <p:blipFill rotWithShape="1">
                <a:blip r:embed="rId4"/>
                <a:srcRect l="7675" t="78801" r="61851" b="19983"/>
                <a:stretch/>
              </p:blipFill>
              <p:spPr>
                <a:xfrm>
                  <a:off x="6820534" y="6144240"/>
                  <a:ext cx="1699939" cy="88176"/>
                </a:xfrm>
                <a:prstGeom prst="rect">
                  <a:avLst/>
                </a:prstGeom>
                <a:ln>
                  <a:solidFill>
                    <a:schemeClr val="bg1"/>
                  </a:solidFill>
                </a:ln>
              </p:spPr>
            </p:pic>
            <p:sp>
              <p:nvSpPr>
                <p:cNvPr id="57" name="TextBox 56">
                  <a:extLst>
                    <a:ext uri="{FF2B5EF4-FFF2-40B4-BE49-F238E27FC236}">
                      <a16:creationId xmlns:a16="http://schemas.microsoft.com/office/drawing/2014/main" id="{DF1BB604-0D74-FD84-3C86-65CCF83D4A6B}"/>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58" name="TextBox 57">
                  <a:extLst>
                    <a:ext uri="{FF2B5EF4-FFF2-40B4-BE49-F238E27FC236}">
                      <a16:creationId xmlns:a16="http://schemas.microsoft.com/office/drawing/2014/main" id="{5298F9CA-9DE3-0A7E-F857-1ABE6B9E3AF3}"/>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59" name="TextBox 58">
                  <a:extLst>
                    <a:ext uri="{FF2B5EF4-FFF2-40B4-BE49-F238E27FC236}">
                      <a16:creationId xmlns:a16="http://schemas.microsoft.com/office/drawing/2014/main" id="{4A1F4CCB-C0BC-FA42-CD1D-6A270E195E73}"/>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endParaRPr lang="en-US" sz="800" dirty="0">
                    <a:latin typeface="Century Gothic"/>
                    <a:cs typeface="Calibri"/>
                  </a:endParaRPr>
                </a:p>
              </p:txBody>
            </p:sp>
            <p:sp>
              <p:nvSpPr>
                <p:cNvPr id="60" name="TextBox 59">
                  <a:extLst>
                    <a:ext uri="{FF2B5EF4-FFF2-40B4-BE49-F238E27FC236}">
                      <a16:creationId xmlns:a16="http://schemas.microsoft.com/office/drawing/2014/main" id="{AAB7CD56-A2DB-C986-9E19-3E563A194DC4}"/>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61" name="TextBox 60">
                  <a:extLst>
                    <a:ext uri="{FF2B5EF4-FFF2-40B4-BE49-F238E27FC236}">
                      <a16:creationId xmlns:a16="http://schemas.microsoft.com/office/drawing/2014/main" id="{29B02C48-449D-78A1-7EB3-F50D39A88BE6}"/>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62" name="TextBox 61">
                  <a:extLst>
                    <a:ext uri="{FF2B5EF4-FFF2-40B4-BE49-F238E27FC236}">
                      <a16:creationId xmlns:a16="http://schemas.microsoft.com/office/drawing/2014/main" id="{4C182A25-28DE-3CB0-C13A-29A00ABDF970}"/>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55" name="TextBox 54">
                <a:extLst>
                  <a:ext uri="{FF2B5EF4-FFF2-40B4-BE49-F238E27FC236}">
                    <a16:creationId xmlns:a16="http://schemas.microsoft.com/office/drawing/2014/main" id="{BE732116-B70D-521F-909B-EC12B49A3E75}"/>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87" name="Group 86">
              <a:extLst>
                <a:ext uri="{FF2B5EF4-FFF2-40B4-BE49-F238E27FC236}">
                  <a16:creationId xmlns:a16="http://schemas.microsoft.com/office/drawing/2014/main" id="{B234C34E-70E5-4519-1AF6-8B65ECA4ED6A}"/>
                </a:ext>
              </a:extLst>
            </p:cNvPr>
            <p:cNvGrpSpPr/>
            <p:nvPr/>
          </p:nvGrpSpPr>
          <p:grpSpPr>
            <a:xfrm>
              <a:off x="1010092" y="2105540"/>
              <a:ext cx="2959618" cy="3324343"/>
              <a:chOff x="1185473" y="2069254"/>
              <a:chExt cx="2959618" cy="3324343"/>
            </a:xfrm>
          </p:grpSpPr>
          <p:grpSp>
            <p:nvGrpSpPr>
              <p:cNvPr id="76" name="Group 75">
                <a:extLst>
                  <a:ext uri="{FF2B5EF4-FFF2-40B4-BE49-F238E27FC236}">
                    <a16:creationId xmlns:a16="http://schemas.microsoft.com/office/drawing/2014/main" id="{D1A928F6-4D6C-A42E-45B4-16AA65A6F992}"/>
                  </a:ext>
                </a:extLst>
              </p:cNvPr>
              <p:cNvGrpSpPr/>
              <p:nvPr/>
            </p:nvGrpSpPr>
            <p:grpSpPr>
              <a:xfrm>
                <a:off x="1188344" y="2069254"/>
                <a:ext cx="2956747" cy="3324343"/>
                <a:chOff x="1304583" y="2320692"/>
                <a:chExt cx="2956747" cy="3324343"/>
              </a:xfrm>
            </p:grpSpPr>
            <p:sp>
              <p:nvSpPr>
                <p:cNvPr id="78" name="Oval 77">
                  <a:extLst>
                    <a:ext uri="{FF2B5EF4-FFF2-40B4-BE49-F238E27FC236}">
                      <a16:creationId xmlns:a16="http://schemas.microsoft.com/office/drawing/2014/main" id="{F96396B2-21A6-9C88-D993-76876DC509EE}"/>
                    </a:ext>
                  </a:extLst>
                </p:cNvPr>
                <p:cNvSpPr/>
                <p:nvPr/>
              </p:nvSpPr>
              <p:spPr>
                <a:xfrm flipH="1" flipV="1">
                  <a:off x="1665619" y="2825297"/>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551725E9-ACC2-AF3E-7DAA-D1A5485688D3}"/>
                    </a:ext>
                  </a:extLst>
                </p:cNvPr>
                <p:cNvSpPr/>
                <p:nvPr/>
              </p:nvSpPr>
              <p:spPr>
                <a:xfrm flipH="1" flipV="1">
                  <a:off x="3047094" y="3843018"/>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9E222D16-BC8A-0A9D-7648-14B27BE4DF54}"/>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B15FFD8B-15E9-F918-C285-913A2EBD545C}"/>
                    </a:ext>
                  </a:extLst>
                </p:cNvPr>
                <p:cNvSpPr/>
                <p:nvPr/>
              </p:nvSpPr>
              <p:spPr>
                <a:xfrm flipH="1" flipV="1">
                  <a:off x="3867151"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85872E1E-06A6-7680-74FE-204371C42175}"/>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Stockton</a:t>
                  </a:r>
                  <a:endParaRPr lang="en-US" sz="1000" dirty="0">
                    <a:latin typeface="Century Gothic"/>
                  </a:endParaRPr>
                </a:p>
              </p:txBody>
            </p:sp>
            <p:sp>
              <p:nvSpPr>
                <p:cNvPr id="83" name="TextBox 82">
                  <a:extLst>
                    <a:ext uri="{FF2B5EF4-FFF2-40B4-BE49-F238E27FC236}">
                      <a16:creationId xmlns:a16="http://schemas.microsoft.com/office/drawing/2014/main" id="{8F58CF7E-11F1-B6F3-216D-BEFC92C366B5}"/>
                    </a:ext>
                  </a:extLst>
                </p:cNvPr>
                <p:cNvSpPr txBox="1"/>
                <p:nvPr/>
              </p:nvSpPr>
              <p:spPr>
                <a:xfrm>
                  <a:off x="1695543" y="2710229"/>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Modesto</a:t>
                  </a:r>
                  <a:endParaRPr lang="en-US" sz="1000" dirty="0">
                    <a:latin typeface="Century Gothic"/>
                  </a:endParaRPr>
                </a:p>
              </p:txBody>
            </p:sp>
            <p:sp>
              <p:nvSpPr>
                <p:cNvPr id="84" name="TextBox 83">
                  <a:extLst>
                    <a:ext uri="{FF2B5EF4-FFF2-40B4-BE49-F238E27FC236}">
                      <a16:creationId xmlns:a16="http://schemas.microsoft.com/office/drawing/2014/main" id="{F4767622-BF47-FC9C-C123-44CC6B88B022}"/>
                    </a:ext>
                  </a:extLst>
                </p:cNvPr>
                <p:cNvSpPr txBox="1"/>
                <p:nvPr/>
              </p:nvSpPr>
              <p:spPr>
                <a:xfrm>
                  <a:off x="3135933" y="3744347"/>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Fresno</a:t>
                  </a:r>
                  <a:endParaRPr lang="en-US" dirty="0"/>
                </a:p>
              </p:txBody>
            </p:sp>
            <p:sp>
              <p:nvSpPr>
                <p:cNvPr id="85" name="TextBox 84">
                  <a:extLst>
                    <a:ext uri="{FF2B5EF4-FFF2-40B4-BE49-F238E27FC236}">
                      <a16:creationId xmlns:a16="http://schemas.microsoft.com/office/drawing/2014/main" id="{1D3ED565-886C-EB16-18F2-EE83A4771365}"/>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Visalia</a:t>
                  </a:r>
                  <a:endParaRPr lang="en-US" dirty="0"/>
                </a:p>
              </p:txBody>
            </p:sp>
            <p:sp>
              <p:nvSpPr>
                <p:cNvPr id="86" name="TextBox 85">
                  <a:extLst>
                    <a:ext uri="{FF2B5EF4-FFF2-40B4-BE49-F238E27FC236}">
                      <a16:creationId xmlns:a16="http://schemas.microsoft.com/office/drawing/2014/main" id="{34813ABA-FC39-0638-8290-DCB1D470CD2A}"/>
                    </a:ext>
                  </a:extLst>
                </p:cNvPr>
                <p:cNvSpPr txBox="1"/>
                <p:nvPr/>
              </p:nvSpPr>
              <p:spPr>
                <a:xfrm>
                  <a:off x="3004606" y="5398814"/>
                  <a:ext cx="845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Bakersfield</a:t>
                  </a:r>
                  <a:endParaRPr lang="en-US" dirty="0"/>
                </a:p>
              </p:txBody>
            </p:sp>
          </p:grpSp>
          <p:sp>
            <p:nvSpPr>
              <p:cNvPr id="77" name="Oval 76">
                <a:extLst>
                  <a:ext uri="{FF2B5EF4-FFF2-40B4-BE49-F238E27FC236}">
                    <a16:creationId xmlns:a16="http://schemas.microsoft.com/office/drawing/2014/main" id="{384525C2-F870-2217-E84E-F559E30B7499}"/>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0" name="Group 99">
            <a:extLst>
              <a:ext uri="{FF2B5EF4-FFF2-40B4-BE49-F238E27FC236}">
                <a16:creationId xmlns:a16="http://schemas.microsoft.com/office/drawing/2014/main" id="{CA1974F1-9F7B-F1AF-7022-32DFDF38A301}"/>
              </a:ext>
            </a:extLst>
          </p:cNvPr>
          <p:cNvGrpSpPr/>
          <p:nvPr/>
        </p:nvGrpSpPr>
        <p:grpSpPr>
          <a:xfrm>
            <a:off x="6593682" y="1606364"/>
            <a:ext cx="4886470" cy="4643036"/>
            <a:chOff x="6593682" y="1606364"/>
            <a:chExt cx="4886470" cy="4643036"/>
          </a:xfrm>
        </p:grpSpPr>
        <p:pic>
          <p:nvPicPr>
            <p:cNvPr id="6" name="Picture 6" descr="A map of the state of california&#10;&#10;Description automatically generated">
              <a:extLst>
                <a:ext uri="{FF2B5EF4-FFF2-40B4-BE49-F238E27FC236}">
                  <a16:creationId xmlns:a16="http://schemas.microsoft.com/office/drawing/2014/main" id="{18F49FD9-FD99-6830-7404-85F6FC66FA1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93682" y="1606364"/>
              <a:ext cx="4886470" cy="4643036"/>
            </a:xfrm>
            <a:prstGeom prst="rect">
              <a:avLst/>
            </a:prstGeom>
            <a:ln>
              <a:solidFill>
                <a:schemeClr val="tx1"/>
              </a:solidFill>
            </a:ln>
          </p:spPr>
        </p:pic>
        <p:grpSp>
          <p:nvGrpSpPr>
            <p:cNvPr id="74" name="Group 73">
              <a:extLst>
                <a:ext uri="{FF2B5EF4-FFF2-40B4-BE49-F238E27FC236}">
                  <a16:creationId xmlns:a16="http://schemas.microsoft.com/office/drawing/2014/main" id="{751CBE07-F164-C2DF-0E39-542BF9355B85}"/>
                </a:ext>
              </a:extLst>
            </p:cNvPr>
            <p:cNvGrpSpPr/>
            <p:nvPr/>
          </p:nvGrpSpPr>
          <p:grpSpPr>
            <a:xfrm>
              <a:off x="6595731" y="5873903"/>
              <a:ext cx="2301112" cy="365804"/>
              <a:chOff x="3404856" y="5972365"/>
              <a:chExt cx="2301112" cy="365804"/>
            </a:xfrm>
          </p:grpSpPr>
          <p:grpSp>
            <p:nvGrpSpPr>
              <p:cNvPr id="65" name="Group 64">
                <a:extLst>
                  <a:ext uri="{FF2B5EF4-FFF2-40B4-BE49-F238E27FC236}">
                    <a16:creationId xmlns:a16="http://schemas.microsoft.com/office/drawing/2014/main" id="{2F2AD8C5-FE7C-D9AD-F6E0-36DAF38F292C}"/>
                  </a:ext>
                </a:extLst>
              </p:cNvPr>
              <p:cNvGrpSpPr/>
              <p:nvPr/>
            </p:nvGrpSpPr>
            <p:grpSpPr>
              <a:xfrm>
                <a:off x="3404856" y="5972365"/>
                <a:ext cx="2176741" cy="287487"/>
                <a:chOff x="6710156" y="5944929"/>
                <a:chExt cx="2176741" cy="287487"/>
              </a:xfrm>
            </p:grpSpPr>
            <p:pic>
              <p:nvPicPr>
                <p:cNvPr id="67" name="Picture 66" descr="A map of the california state&#10;&#10;Description automatically generated">
                  <a:extLst>
                    <a:ext uri="{FF2B5EF4-FFF2-40B4-BE49-F238E27FC236}">
                      <a16:creationId xmlns:a16="http://schemas.microsoft.com/office/drawing/2014/main" id="{F24A19C5-3BFF-F77F-D3C4-79946E700F6D}"/>
                    </a:ext>
                  </a:extLst>
                </p:cNvPr>
                <p:cNvPicPr>
                  <a:picLocks noChangeAspect="1"/>
                </p:cNvPicPr>
                <p:nvPr/>
              </p:nvPicPr>
              <p:blipFill rotWithShape="1">
                <a:blip r:embed="rId4"/>
                <a:srcRect l="7675" t="78801" r="61851" b="19983"/>
                <a:stretch/>
              </p:blipFill>
              <p:spPr>
                <a:xfrm>
                  <a:off x="6820534" y="6144240"/>
                  <a:ext cx="1699939" cy="88176"/>
                </a:xfrm>
                <a:prstGeom prst="rect">
                  <a:avLst/>
                </a:prstGeom>
                <a:ln>
                  <a:solidFill>
                    <a:schemeClr val="bg1"/>
                  </a:solidFill>
                </a:ln>
              </p:spPr>
            </p:pic>
            <p:sp>
              <p:nvSpPr>
                <p:cNvPr id="68" name="TextBox 67">
                  <a:extLst>
                    <a:ext uri="{FF2B5EF4-FFF2-40B4-BE49-F238E27FC236}">
                      <a16:creationId xmlns:a16="http://schemas.microsoft.com/office/drawing/2014/main" id="{A3A21F3B-EDB6-0061-0FAF-5336FA1DF8B0}"/>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69" name="TextBox 68">
                  <a:extLst>
                    <a:ext uri="{FF2B5EF4-FFF2-40B4-BE49-F238E27FC236}">
                      <a16:creationId xmlns:a16="http://schemas.microsoft.com/office/drawing/2014/main" id="{2ECF9464-C8A5-9ED1-CAD0-3BE940FC2925}"/>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70" name="TextBox 69">
                  <a:extLst>
                    <a:ext uri="{FF2B5EF4-FFF2-40B4-BE49-F238E27FC236}">
                      <a16:creationId xmlns:a16="http://schemas.microsoft.com/office/drawing/2014/main" id="{85D18414-B81B-CE91-2C32-4E081495703D}"/>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endParaRPr lang="en-US" sz="800" dirty="0">
                    <a:latin typeface="Century Gothic"/>
                    <a:cs typeface="Calibri"/>
                  </a:endParaRPr>
                </a:p>
              </p:txBody>
            </p:sp>
            <p:sp>
              <p:nvSpPr>
                <p:cNvPr id="71" name="TextBox 70">
                  <a:extLst>
                    <a:ext uri="{FF2B5EF4-FFF2-40B4-BE49-F238E27FC236}">
                      <a16:creationId xmlns:a16="http://schemas.microsoft.com/office/drawing/2014/main" id="{57BEBE3B-89FC-CEB2-D216-4C3692ECAC72}"/>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72" name="TextBox 71">
                  <a:extLst>
                    <a:ext uri="{FF2B5EF4-FFF2-40B4-BE49-F238E27FC236}">
                      <a16:creationId xmlns:a16="http://schemas.microsoft.com/office/drawing/2014/main" id="{F5D0E8DE-1D0F-4C8D-4175-7E1498D25827}"/>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73" name="TextBox 72">
                  <a:extLst>
                    <a:ext uri="{FF2B5EF4-FFF2-40B4-BE49-F238E27FC236}">
                      <a16:creationId xmlns:a16="http://schemas.microsoft.com/office/drawing/2014/main" id="{06D79A36-9F74-02DD-7BE3-D538E624450E}"/>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66" name="TextBox 65">
                <a:extLst>
                  <a:ext uri="{FF2B5EF4-FFF2-40B4-BE49-F238E27FC236}">
                    <a16:creationId xmlns:a16="http://schemas.microsoft.com/office/drawing/2014/main" id="{A9613654-22A7-7362-CF7F-07168492C250}"/>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88" name="Group 87">
              <a:extLst>
                <a:ext uri="{FF2B5EF4-FFF2-40B4-BE49-F238E27FC236}">
                  <a16:creationId xmlns:a16="http://schemas.microsoft.com/office/drawing/2014/main" id="{7B7BE9AE-D8FF-CE27-3889-2AC3725D7D78}"/>
                </a:ext>
              </a:extLst>
            </p:cNvPr>
            <p:cNvGrpSpPr/>
            <p:nvPr/>
          </p:nvGrpSpPr>
          <p:grpSpPr>
            <a:xfrm>
              <a:off x="7033520" y="2141825"/>
              <a:ext cx="2959618" cy="3324343"/>
              <a:chOff x="1185473" y="2069254"/>
              <a:chExt cx="2959618" cy="3324343"/>
            </a:xfrm>
          </p:grpSpPr>
          <p:grpSp>
            <p:nvGrpSpPr>
              <p:cNvPr id="89" name="Group 88">
                <a:extLst>
                  <a:ext uri="{FF2B5EF4-FFF2-40B4-BE49-F238E27FC236}">
                    <a16:creationId xmlns:a16="http://schemas.microsoft.com/office/drawing/2014/main" id="{C2C30CCF-5690-B6ED-8726-10CFEB6C9209}"/>
                  </a:ext>
                </a:extLst>
              </p:cNvPr>
              <p:cNvGrpSpPr/>
              <p:nvPr/>
            </p:nvGrpSpPr>
            <p:grpSpPr>
              <a:xfrm>
                <a:off x="1188344" y="2069254"/>
                <a:ext cx="2956747" cy="3324343"/>
                <a:chOff x="1304583" y="2320692"/>
                <a:chExt cx="2956747" cy="3324343"/>
              </a:xfrm>
            </p:grpSpPr>
            <p:sp>
              <p:nvSpPr>
                <p:cNvPr id="91" name="Oval 90">
                  <a:extLst>
                    <a:ext uri="{FF2B5EF4-FFF2-40B4-BE49-F238E27FC236}">
                      <a16:creationId xmlns:a16="http://schemas.microsoft.com/office/drawing/2014/main" id="{2841B14E-8860-529C-C439-2DBD7D52E8DF}"/>
                    </a:ext>
                  </a:extLst>
                </p:cNvPr>
                <p:cNvSpPr/>
                <p:nvPr/>
              </p:nvSpPr>
              <p:spPr>
                <a:xfrm flipH="1" flipV="1">
                  <a:off x="1665619" y="2825297"/>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84AEB42C-7663-4665-716C-981437EF4F0D}"/>
                    </a:ext>
                  </a:extLst>
                </p:cNvPr>
                <p:cNvSpPr/>
                <p:nvPr/>
              </p:nvSpPr>
              <p:spPr>
                <a:xfrm flipH="1" flipV="1">
                  <a:off x="3047094" y="3843018"/>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F7C513E1-3C68-3DE2-4203-729661D8F60C}"/>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D99201A9-0B26-F977-9F47-BEB8B15CD220}"/>
                    </a:ext>
                  </a:extLst>
                </p:cNvPr>
                <p:cNvSpPr/>
                <p:nvPr/>
              </p:nvSpPr>
              <p:spPr>
                <a:xfrm flipH="1" flipV="1">
                  <a:off x="3867151"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extBox 94">
                  <a:extLst>
                    <a:ext uri="{FF2B5EF4-FFF2-40B4-BE49-F238E27FC236}">
                      <a16:creationId xmlns:a16="http://schemas.microsoft.com/office/drawing/2014/main" id="{7366FA51-DD40-F4C6-D296-26CCFE8A04DA}"/>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Stockton</a:t>
                  </a:r>
                  <a:endParaRPr lang="en-US" sz="1000" dirty="0">
                    <a:latin typeface="Century Gothic"/>
                  </a:endParaRPr>
                </a:p>
              </p:txBody>
            </p:sp>
            <p:sp>
              <p:nvSpPr>
                <p:cNvPr id="96" name="TextBox 95">
                  <a:extLst>
                    <a:ext uri="{FF2B5EF4-FFF2-40B4-BE49-F238E27FC236}">
                      <a16:creationId xmlns:a16="http://schemas.microsoft.com/office/drawing/2014/main" id="{A39D3349-6D3D-E386-7900-9231463D5ED3}"/>
                    </a:ext>
                  </a:extLst>
                </p:cNvPr>
                <p:cNvSpPr txBox="1"/>
                <p:nvPr/>
              </p:nvSpPr>
              <p:spPr>
                <a:xfrm>
                  <a:off x="1695543" y="2710229"/>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Modesto</a:t>
                  </a:r>
                  <a:endParaRPr lang="en-US" sz="1000" dirty="0">
                    <a:latin typeface="Century Gothic"/>
                  </a:endParaRPr>
                </a:p>
              </p:txBody>
            </p:sp>
            <p:sp>
              <p:nvSpPr>
                <p:cNvPr id="97" name="TextBox 96">
                  <a:extLst>
                    <a:ext uri="{FF2B5EF4-FFF2-40B4-BE49-F238E27FC236}">
                      <a16:creationId xmlns:a16="http://schemas.microsoft.com/office/drawing/2014/main" id="{87911D28-ABFA-F767-294A-C6C6586F03F4}"/>
                    </a:ext>
                  </a:extLst>
                </p:cNvPr>
                <p:cNvSpPr txBox="1"/>
                <p:nvPr/>
              </p:nvSpPr>
              <p:spPr>
                <a:xfrm>
                  <a:off x="3135933" y="3744347"/>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Fresno</a:t>
                  </a:r>
                  <a:endParaRPr lang="en-US" dirty="0"/>
                </a:p>
              </p:txBody>
            </p:sp>
            <p:sp>
              <p:nvSpPr>
                <p:cNvPr id="98" name="TextBox 97">
                  <a:extLst>
                    <a:ext uri="{FF2B5EF4-FFF2-40B4-BE49-F238E27FC236}">
                      <a16:creationId xmlns:a16="http://schemas.microsoft.com/office/drawing/2014/main" id="{F2A2D9FD-84D0-97A3-96D8-B453857052E9}"/>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Visalia</a:t>
                  </a:r>
                  <a:endParaRPr lang="en-US" dirty="0"/>
                </a:p>
              </p:txBody>
            </p:sp>
            <p:sp>
              <p:nvSpPr>
                <p:cNvPr id="99" name="TextBox 98">
                  <a:extLst>
                    <a:ext uri="{FF2B5EF4-FFF2-40B4-BE49-F238E27FC236}">
                      <a16:creationId xmlns:a16="http://schemas.microsoft.com/office/drawing/2014/main" id="{131BB1D7-5F82-2311-D2CE-02E264083D53}"/>
                    </a:ext>
                  </a:extLst>
                </p:cNvPr>
                <p:cNvSpPr txBox="1"/>
                <p:nvPr/>
              </p:nvSpPr>
              <p:spPr>
                <a:xfrm>
                  <a:off x="3004606" y="5398814"/>
                  <a:ext cx="845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Bakersfield</a:t>
                  </a:r>
                  <a:endParaRPr lang="en-US" dirty="0"/>
                </a:p>
              </p:txBody>
            </p:sp>
          </p:grpSp>
          <p:sp>
            <p:nvSpPr>
              <p:cNvPr id="90" name="Oval 89">
                <a:extLst>
                  <a:ext uri="{FF2B5EF4-FFF2-40B4-BE49-F238E27FC236}">
                    <a16:creationId xmlns:a16="http://schemas.microsoft.com/office/drawing/2014/main" id="{3C43CB5E-D081-953B-1D1A-E8CDC0A34FAF}"/>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2" name="Group 21">
            <a:extLst>
              <a:ext uri="{FF2B5EF4-FFF2-40B4-BE49-F238E27FC236}">
                <a16:creationId xmlns:a16="http://schemas.microsoft.com/office/drawing/2014/main" id="{F80E8D58-3E30-4B3B-33F3-1A6DE13AAD27}"/>
              </a:ext>
            </a:extLst>
          </p:cNvPr>
          <p:cNvGrpSpPr/>
          <p:nvPr/>
        </p:nvGrpSpPr>
        <p:grpSpPr>
          <a:xfrm>
            <a:off x="3771339" y="1714375"/>
            <a:ext cx="2166662" cy="1558130"/>
            <a:chOff x="3949933" y="1541734"/>
            <a:chExt cx="2166662" cy="1558130"/>
          </a:xfrm>
        </p:grpSpPr>
        <p:grpSp>
          <p:nvGrpSpPr>
            <p:cNvPr id="20" name="Group 19">
              <a:extLst>
                <a:ext uri="{FF2B5EF4-FFF2-40B4-BE49-F238E27FC236}">
                  <a16:creationId xmlns:a16="http://schemas.microsoft.com/office/drawing/2014/main" id="{DE96107B-55F7-9D58-4C10-13DD3A4CF49C}"/>
                </a:ext>
              </a:extLst>
            </p:cNvPr>
            <p:cNvGrpSpPr/>
            <p:nvPr/>
          </p:nvGrpSpPr>
          <p:grpSpPr>
            <a:xfrm>
              <a:off x="3949933" y="1541734"/>
              <a:ext cx="2166662" cy="1558130"/>
              <a:chOff x="4001594" y="1874344"/>
              <a:chExt cx="2166662" cy="1558130"/>
            </a:xfrm>
          </p:grpSpPr>
          <p:sp>
            <p:nvSpPr>
              <p:cNvPr id="8" name="TextBox 7">
                <a:extLst>
                  <a:ext uri="{FF2B5EF4-FFF2-40B4-BE49-F238E27FC236}">
                    <a16:creationId xmlns:a16="http://schemas.microsoft.com/office/drawing/2014/main" id="{296102BA-43B2-2867-26B3-0BB1A5CD9E1F}"/>
                  </a:ext>
                </a:extLst>
              </p:cNvPr>
              <p:cNvSpPr txBox="1"/>
              <p:nvPr/>
            </p:nvSpPr>
            <p:spPr>
              <a:xfrm>
                <a:off x="4001594" y="1874344"/>
                <a:ext cx="2132926" cy="155813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2" name="TextBox 11">
                <a:extLst>
                  <a:ext uri="{FF2B5EF4-FFF2-40B4-BE49-F238E27FC236}">
                    <a16:creationId xmlns:a16="http://schemas.microsoft.com/office/drawing/2014/main" id="{D48125C3-ED0D-0F12-C56B-B9A25B6E93F0}"/>
                  </a:ext>
                </a:extLst>
              </p:cNvPr>
              <p:cNvSpPr txBox="1"/>
              <p:nvPr/>
            </p:nvSpPr>
            <p:spPr>
              <a:xfrm>
                <a:off x="4773224" y="1920327"/>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Mean NO</a:t>
                </a:r>
                <a:r>
                  <a:rPr lang="en-US" sz="800" baseline="-25000" dirty="0">
                    <a:latin typeface="Century Gothic"/>
                    <a:cs typeface="Calibri"/>
                  </a:rPr>
                  <a:t>2</a:t>
                </a:r>
                <a:endParaRPr lang="en-US" sz="800" baseline="-25000" dirty="0">
                  <a:cs typeface="Calibri"/>
                </a:endParaRPr>
              </a:p>
            </p:txBody>
          </p:sp>
          <p:sp>
            <p:nvSpPr>
              <p:cNvPr id="13" name="TextBox 12">
                <a:extLst>
                  <a:ext uri="{FF2B5EF4-FFF2-40B4-BE49-F238E27FC236}">
                    <a16:creationId xmlns:a16="http://schemas.microsoft.com/office/drawing/2014/main" id="{FDED5671-5E56-FE77-F91C-CCBF40B40C47}"/>
                  </a:ext>
                </a:extLst>
              </p:cNvPr>
              <p:cNvSpPr txBox="1"/>
              <p:nvPr/>
            </p:nvSpPr>
            <p:spPr>
              <a:xfrm>
                <a:off x="4760308" y="2142556"/>
                <a:ext cx="1407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Social Vulnerability Index</a:t>
                </a:r>
              </a:p>
            </p:txBody>
          </p:sp>
          <p:sp>
            <p:nvSpPr>
              <p:cNvPr id="14" name="TextBox 13">
                <a:extLst>
                  <a:ext uri="{FF2B5EF4-FFF2-40B4-BE49-F238E27FC236}">
                    <a16:creationId xmlns:a16="http://schemas.microsoft.com/office/drawing/2014/main" id="{11DDEBCA-D58E-F549-81B6-5784B7854DF0}"/>
                  </a:ext>
                </a:extLst>
              </p:cNvPr>
              <p:cNvSpPr txBox="1"/>
              <p:nvPr/>
            </p:nvSpPr>
            <p:spPr>
              <a:xfrm>
                <a:off x="4888542" y="3157482"/>
                <a:ext cx="47029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latin typeface="Century Gothic"/>
                    <a:cs typeface="Calibri"/>
                  </a:rPr>
                  <a:t>High</a:t>
                </a:r>
                <a:endParaRPr lang="en-US" dirty="0">
                  <a:cs typeface="Calibri"/>
                </a:endParaRPr>
              </a:p>
            </p:txBody>
          </p:sp>
          <p:sp>
            <p:nvSpPr>
              <p:cNvPr id="15" name="TextBox 14">
                <a:extLst>
                  <a:ext uri="{FF2B5EF4-FFF2-40B4-BE49-F238E27FC236}">
                    <a16:creationId xmlns:a16="http://schemas.microsoft.com/office/drawing/2014/main" id="{24E53A63-AA3F-EA1A-0A4A-5306D7A3E821}"/>
                  </a:ext>
                </a:extLst>
              </p:cNvPr>
              <p:cNvSpPr txBox="1"/>
              <p:nvPr/>
            </p:nvSpPr>
            <p:spPr>
              <a:xfrm>
                <a:off x="4333805" y="3155292"/>
                <a:ext cx="45147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Low</a:t>
                </a:r>
              </a:p>
            </p:txBody>
          </p:sp>
          <p:sp>
            <p:nvSpPr>
              <p:cNvPr id="16" name="TextBox 15">
                <a:extLst>
                  <a:ext uri="{FF2B5EF4-FFF2-40B4-BE49-F238E27FC236}">
                    <a16:creationId xmlns:a16="http://schemas.microsoft.com/office/drawing/2014/main" id="{046EA95C-322C-A72D-7542-6406BCDDCAA1}"/>
                  </a:ext>
                </a:extLst>
              </p:cNvPr>
              <p:cNvSpPr txBox="1"/>
              <p:nvPr/>
            </p:nvSpPr>
            <p:spPr>
              <a:xfrm>
                <a:off x="4059618" y="2936325"/>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Low</a:t>
                </a:r>
              </a:p>
            </p:txBody>
          </p:sp>
          <p:sp>
            <p:nvSpPr>
              <p:cNvPr id="17" name="TextBox 16">
                <a:extLst>
                  <a:ext uri="{FF2B5EF4-FFF2-40B4-BE49-F238E27FC236}">
                    <a16:creationId xmlns:a16="http://schemas.microsoft.com/office/drawing/2014/main" id="{43E6E20A-4BD8-3989-0C6A-4271367062CB}"/>
                  </a:ext>
                </a:extLst>
              </p:cNvPr>
              <p:cNvSpPr txBox="1"/>
              <p:nvPr/>
            </p:nvSpPr>
            <p:spPr>
              <a:xfrm>
                <a:off x="4059618" y="2428326"/>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High</a:t>
                </a:r>
              </a:p>
            </p:txBody>
          </p:sp>
          <p:pic>
            <p:nvPicPr>
              <p:cNvPr id="18" name="Picture 17" descr="A black triangle with a letter n&#10;&#10;Description automatically generated">
                <a:extLst>
                  <a:ext uri="{FF2B5EF4-FFF2-40B4-BE49-F238E27FC236}">
                    <a16:creationId xmlns:a16="http://schemas.microsoft.com/office/drawing/2014/main" id="{0A127F24-87B3-CF0B-A1E9-2A7A3335E51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99" t="84692" r="88790" b="4573"/>
              <a:stretch/>
            </p:blipFill>
            <p:spPr>
              <a:xfrm>
                <a:off x="5247810" y="2587271"/>
                <a:ext cx="442449" cy="597794"/>
              </a:xfrm>
              <a:prstGeom prst="rect">
                <a:avLst/>
              </a:prstGeom>
            </p:spPr>
          </p:pic>
          <p:sp>
            <p:nvSpPr>
              <p:cNvPr id="19" name="TextBox 18">
                <a:extLst>
                  <a:ext uri="{FF2B5EF4-FFF2-40B4-BE49-F238E27FC236}">
                    <a16:creationId xmlns:a16="http://schemas.microsoft.com/office/drawing/2014/main" id="{E136AAC5-7BF3-FB0A-C8AD-A6737BDF07E5}"/>
                  </a:ext>
                </a:extLst>
              </p:cNvPr>
              <p:cNvSpPr txBox="1"/>
              <p:nvPr/>
            </p:nvSpPr>
            <p:spPr>
              <a:xfrm>
                <a:off x="5325104" y="2408979"/>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grpSp>
        <p:pic>
          <p:nvPicPr>
            <p:cNvPr id="34" name="Picture 34" descr="A map of the united states&#10;&#10;Description automatically generated">
              <a:extLst>
                <a:ext uri="{FF2B5EF4-FFF2-40B4-BE49-F238E27FC236}">
                  <a16:creationId xmlns:a16="http://schemas.microsoft.com/office/drawing/2014/main" id="{12545CC5-0531-2F6D-2534-F8306731452D}"/>
                </a:ext>
              </a:extLst>
            </p:cNvPr>
            <p:cNvPicPr>
              <a:picLocks noChangeAspect="1"/>
            </p:cNvPicPr>
            <p:nvPr/>
          </p:nvPicPr>
          <p:blipFill rotWithShape="1">
            <a:blip r:embed="rId7"/>
            <a:srcRect l="58244" t="85880" r="31478" b="6625"/>
            <a:stretch/>
          </p:blipFill>
          <p:spPr>
            <a:xfrm>
              <a:off x="4329223" y="2079147"/>
              <a:ext cx="834924" cy="789841"/>
            </a:xfrm>
            <a:prstGeom prst="rect">
              <a:avLst/>
            </a:prstGeom>
          </p:spPr>
        </p:pic>
        <p:pic>
          <p:nvPicPr>
            <p:cNvPr id="49" name="Picture 8" descr="A map of the united states&#10;&#10;Description automatically generated">
              <a:extLst>
                <a:ext uri="{FF2B5EF4-FFF2-40B4-BE49-F238E27FC236}">
                  <a16:creationId xmlns:a16="http://schemas.microsoft.com/office/drawing/2014/main" id="{4F0AB5A7-1B6F-F353-DBA5-4A4FE53B70B8}"/>
                </a:ext>
              </a:extLst>
            </p:cNvPr>
            <p:cNvPicPr>
              <a:picLocks noChangeAspect="1"/>
            </p:cNvPicPr>
            <p:nvPr/>
          </p:nvPicPr>
          <p:blipFill rotWithShape="1">
            <a:blip r:embed="rId7"/>
            <a:srcRect l="54403" t="79796" r="37500" b="18506"/>
            <a:stretch/>
          </p:blipFill>
          <p:spPr>
            <a:xfrm>
              <a:off x="4004845" y="1583459"/>
              <a:ext cx="778214" cy="232690"/>
            </a:xfrm>
            <a:prstGeom prst="rect">
              <a:avLst/>
            </a:prstGeom>
          </p:spPr>
        </p:pic>
        <p:pic>
          <p:nvPicPr>
            <p:cNvPr id="21" name="Picture 20" descr="A map of the united states&#10;&#10;Description automatically generated">
              <a:extLst>
                <a:ext uri="{FF2B5EF4-FFF2-40B4-BE49-F238E27FC236}">
                  <a16:creationId xmlns:a16="http://schemas.microsoft.com/office/drawing/2014/main" id="{8F8F624E-6DBB-0D98-B2B0-5BFEB1E69DD0}"/>
                </a:ext>
              </a:extLst>
            </p:cNvPr>
            <p:cNvPicPr>
              <a:picLocks noChangeAspect="1"/>
            </p:cNvPicPr>
            <p:nvPr/>
          </p:nvPicPr>
          <p:blipFill rotWithShape="1">
            <a:blip r:embed="rId7"/>
            <a:srcRect l="54446" t="82642" r="37849" b="15688"/>
            <a:stretch/>
          </p:blipFill>
          <p:spPr>
            <a:xfrm>
              <a:off x="4026618" y="1799508"/>
              <a:ext cx="728124" cy="224275"/>
            </a:xfrm>
            <a:prstGeom prst="rect">
              <a:avLst/>
            </a:prstGeom>
          </p:spPr>
        </p:pic>
      </p:grpSp>
      <p:grpSp>
        <p:nvGrpSpPr>
          <p:cNvPr id="23" name="Group 22">
            <a:extLst>
              <a:ext uri="{FF2B5EF4-FFF2-40B4-BE49-F238E27FC236}">
                <a16:creationId xmlns:a16="http://schemas.microsoft.com/office/drawing/2014/main" id="{65F53F0D-7FCA-479A-C0FA-E00457406779}"/>
              </a:ext>
            </a:extLst>
          </p:cNvPr>
          <p:cNvGrpSpPr/>
          <p:nvPr/>
        </p:nvGrpSpPr>
        <p:grpSpPr>
          <a:xfrm>
            <a:off x="9831621" y="1714374"/>
            <a:ext cx="2166662" cy="1558130"/>
            <a:chOff x="3949933" y="1541734"/>
            <a:chExt cx="2166662" cy="1558130"/>
          </a:xfrm>
        </p:grpSpPr>
        <p:grpSp>
          <p:nvGrpSpPr>
            <p:cNvPr id="24" name="Group 23">
              <a:extLst>
                <a:ext uri="{FF2B5EF4-FFF2-40B4-BE49-F238E27FC236}">
                  <a16:creationId xmlns:a16="http://schemas.microsoft.com/office/drawing/2014/main" id="{C0927A5A-3798-0988-2ACD-26A101475C44}"/>
                </a:ext>
              </a:extLst>
            </p:cNvPr>
            <p:cNvGrpSpPr/>
            <p:nvPr/>
          </p:nvGrpSpPr>
          <p:grpSpPr>
            <a:xfrm>
              <a:off x="3949933" y="1541734"/>
              <a:ext cx="2166662" cy="1558130"/>
              <a:chOff x="4001594" y="1874344"/>
              <a:chExt cx="2166662" cy="1558130"/>
            </a:xfrm>
          </p:grpSpPr>
          <p:sp>
            <p:nvSpPr>
              <p:cNvPr id="28" name="TextBox 27">
                <a:extLst>
                  <a:ext uri="{FF2B5EF4-FFF2-40B4-BE49-F238E27FC236}">
                    <a16:creationId xmlns:a16="http://schemas.microsoft.com/office/drawing/2014/main" id="{5BAB36FB-0895-323B-8803-149087080931}"/>
                  </a:ext>
                </a:extLst>
              </p:cNvPr>
              <p:cNvSpPr txBox="1"/>
              <p:nvPr/>
            </p:nvSpPr>
            <p:spPr>
              <a:xfrm>
                <a:off x="4001594" y="1874344"/>
                <a:ext cx="2132926" cy="155813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29" name="TextBox 28">
                <a:extLst>
                  <a:ext uri="{FF2B5EF4-FFF2-40B4-BE49-F238E27FC236}">
                    <a16:creationId xmlns:a16="http://schemas.microsoft.com/office/drawing/2014/main" id="{B5722541-C90E-4F79-E5DC-288D6FD47D6D}"/>
                  </a:ext>
                </a:extLst>
              </p:cNvPr>
              <p:cNvSpPr txBox="1"/>
              <p:nvPr/>
            </p:nvSpPr>
            <p:spPr>
              <a:xfrm>
                <a:off x="4773224" y="1920327"/>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Mean NO</a:t>
                </a:r>
                <a:r>
                  <a:rPr lang="en-US" sz="800" baseline="-25000" dirty="0">
                    <a:latin typeface="Century Gothic"/>
                    <a:cs typeface="Calibri"/>
                  </a:rPr>
                  <a:t>2</a:t>
                </a:r>
                <a:endParaRPr lang="en-US" sz="800" baseline="-25000" dirty="0">
                  <a:cs typeface="Calibri"/>
                </a:endParaRPr>
              </a:p>
            </p:txBody>
          </p:sp>
          <p:sp>
            <p:nvSpPr>
              <p:cNvPr id="30" name="TextBox 29">
                <a:extLst>
                  <a:ext uri="{FF2B5EF4-FFF2-40B4-BE49-F238E27FC236}">
                    <a16:creationId xmlns:a16="http://schemas.microsoft.com/office/drawing/2014/main" id="{3701785E-1EA0-B3A4-2640-1D2EC7E513AC}"/>
                  </a:ext>
                </a:extLst>
              </p:cNvPr>
              <p:cNvSpPr txBox="1"/>
              <p:nvPr/>
            </p:nvSpPr>
            <p:spPr>
              <a:xfrm>
                <a:off x="4760308" y="2142556"/>
                <a:ext cx="1407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Social Vulnerability Index</a:t>
                </a:r>
              </a:p>
            </p:txBody>
          </p:sp>
          <p:sp>
            <p:nvSpPr>
              <p:cNvPr id="31" name="TextBox 30">
                <a:extLst>
                  <a:ext uri="{FF2B5EF4-FFF2-40B4-BE49-F238E27FC236}">
                    <a16:creationId xmlns:a16="http://schemas.microsoft.com/office/drawing/2014/main" id="{179BF6E8-5557-BBBD-1BB8-843E349F2642}"/>
                  </a:ext>
                </a:extLst>
              </p:cNvPr>
              <p:cNvSpPr txBox="1"/>
              <p:nvPr/>
            </p:nvSpPr>
            <p:spPr>
              <a:xfrm>
                <a:off x="4888542" y="3157482"/>
                <a:ext cx="47029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latin typeface="Century Gothic"/>
                    <a:cs typeface="Calibri"/>
                  </a:rPr>
                  <a:t>High</a:t>
                </a:r>
                <a:endParaRPr lang="en-US" dirty="0">
                  <a:cs typeface="Calibri"/>
                </a:endParaRPr>
              </a:p>
            </p:txBody>
          </p:sp>
          <p:sp>
            <p:nvSpPr>
              <p:cNvPr id="32" name="TextBox 31">
                <a:extLst>
                  <a:ext uri="{FF2B5EF4-FFF2-40B4-BE49-F238E27FC236}">
                    <a16:creationId xmlns:a16="http://schemas.microsoft.com/office/drawing/2014/main" id="{07472DCC-B5FD-B9B9-A2AE-C1C87827DC9E}"/>
                  </a:ext>
                </a:extLst>
              </p:cNvPr>
              <p:cNvSpPr txBox="1"/>
              <p:nvPr/>
            </p:nvSpPr>
            <p:spPr>
              <a:xfrm>
                <a:off x="4333805" y="3155292"/>
                <a:ext cx="45147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Low</a:t>
                </a:r>
              </a:p>
            </p:txBody>
          </p:sp>
          <p:sp>
            <p:nvSpPr>
              <p:cNvPr id="33" name="TextBox 32">
                <a:extLst>
                  <a:ext uri="{FF2B5EF4-FFF2-40B4-BE49-F238E27FC236}">
                    <a16:creationId xmlns:a16="http://schemas.microsoft.com/office/drawing/2014/main" id="{992D8CA0-41E4-9360-7250-2157D55FBBF7}"/>
                  </a:ext>
                </a:extLst>
              </p:cNvPr>
              <p:cNvSpPr txBox="1"/>
              <p:nvPr/>
            </p:nvSpPr>
            <p:spPr>
              <a:xfrm>
                <a:off x="4059618" y="2936325"/>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Low</a:t>
                </a:r>
              </a:p>
            </p:txBody>
          </p:sp>
          <p:sp>
            <p:nvSpPr>
              <p:cNvPr id="35" name="TextBox 34">
                <a:extLst>
                  <a:ext uri="{FF2B5EF4-FFF2-40B4-BE49-F238E27FC236}">
                    <a16:creationId xmlns:a16="http://schemas.microsoft.com/office/drawing/2014/main" id="{6712E735-2199-A5F7-1C05-8AE06D424F25}"/>
                  </a:ext>
                </a:extLst>
              </p:cNvPr>
              <p:cNvSpPr txBox="1"/>
              <p:nvPr/>
            </p:nvSpPr>
            <p:spPr>
              <a:xfrm>
                <a:off x="4059618" y="2428326"/>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High</a:t>
                </a:r>
              </a:p>
            </p:txBody>
          </p:sp>
          <p:pic>
            <p:nvPicPr>
              <p:cNvPr id="51" name="Picture 50" descr="A black triangle with a letter n&#10;&#10;Description automatically generated">
                <a:extLst>
                  <a:ext uri="{FF2B5EF4-FFF2-40B4-BE49-F238E27FC236}">
                    <a16:creationId xmlns:a16="http://schemas.microsoft.com/office/drawing/2014/main" id="{914FCF2A-A1C1-4CE0-C85C-ED516D1E491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99" t="84692" r="88790" b="4573"/>
              <a:stretch/>
            </p:blipFill>
            <p:spPr>
              <a:xfrm>
                <a:off x="5247810" y="2587271"/>
                <a:ext cx="442449" cy="597794"/>
              </a:xfrm>
              <a:prstGeom prst="rect">
                <a:avLst/>
              </a:prstGeom>
            </p:spPr>
          </p:pic>
          <p:sp>
            <p:nvSpPr>
              <p:cNvPr id="52" name="TextBox 51">
                <a:extLst>
                  <a:ext uri="{FF2B5EF4-FFF2-40B4-BE49-F238E27FC236}">
                    <a16:creationId xmlns:a16="http://schemas.microsoft.com/office/drawing/2014/main" id="{95C6F788-3271-CEB9-08B9-F9EC79729624}"/>
                  </a:ext>
                </a:extLst>
              </p:cNvPr>
              <p:cNvSpPr txBox="1"/>
              <p:nvPr/>
            </p:nvSpPr>
            <p:spPr>
              <a:xfrm>
                <a:off x="5325104" y="2408979"/>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grpSp>
        <p:pic>
          <p:nvPicPr>
            <p:cNvPr id="25" name="Picture 34" descr="A map of the united states&#10;&#10;Description automatically generated">
              <a:extLst>
                <a:ext uri="{FF2B5EF4-FFF2-40B4-BE49-F238E27FC236}">
                  <a16:creationId xmlns:a16="http://schemas.microsoft.com/office/drawing/2014/main" id="{59C33BDB-5F3C-B6AA-5568-F83611D0B3A0}"/>
                </a:ext>
              </a:extLst>
            </p:cNvPr>
            <p:cNvPicPr>
              <a:picLocks noChangeAspect="1"/>
            </p:cNvPicPr>
            <p:nvPr/>
          </p:nvPicPr>
          <p:blipFill rotWithShape="1">
            <a:blip r:embed="rId7"/>
            <a:srcRect l="58244" t="85880" r="31478" b="6625"/>
            <a:stretch/>
          </p:blipFill>
          <p:spPr>
            <a:xfrm>
              <a:off x="4329223" y="2079147"/>
              <a:ext cx="834924" cy="789841"/>
            </a:xfrm>
            <a:prstGeom prst="rect">
              <a:avLst/>
            </a:prstGeom>
          </p:spPr>
        </p:pic>
        <p:pic>
          <p:nvPicPr>
            <p:cNvPr id="26" name="Picture 8" descr="A map of the united states&#10;&#10;Description automatically generated">
              <a:extLst>
                <a:ext uri="{FF2B5EF4-FFF2-40B4-BE49-F238E27FC236}">
                  <a16:creationId xmlns:a16="http://schemas.microsoft.com/office/drawing/2014/main" id="{70FDCB3B-D97C-6173-345D-326111F4D36B}"/>
                </a:ext>
              </a:extLst>
            </p:cNvPr>
            <p:cNvPicPr>
              <a:picLocks noChangeAspect="1"/>
            </p:cNvPicPr>
            <p:nvPr/>
          </p:nvPicPr>
          <p:blipFill rotWithShape="1">
            <a:blip r:embed="rId7"/>
            <a:srcRect l="54403" t="79796" r="37500" b="18506"/>
            <a:stretch/>
          </p:blipFill>
          <p:spPr>
            <a:xfrm>
              <a:off x="4004845" y="1583459"/>
              <a:ext cx="778214" cy="232690"/>
            </a:xfrm>
            <a:prstGeom prst="rect">
              <a:avLst/>
            </a:prstGeom>
          </p:spPr>
        </p:pic>
        <p:pic>
          <p:nvPicPr>
            <p:cNvPr id="27" name="Picture 26" descr="A map of the united states&#10;&#10;Description automatically generated">
              <a:extLst>
                <a:ext uri="{FF2B5EF4-FFF2-40B4-BE49-F238E27FC236}">
                  <a16:creationId xmlns:a16="http://schemas.microsoft.com/office/drawing/2014/main" id="{3DF13E8E-45BA-AA63-2B1D-7266C9EF93BD}"/>
                </a:ext>
              </a:extLst>
            </p:cNvPr>
            <p:cNvPicPr>
              <a:picLocks noChangeAspect="1"/>
            </p:cNvPicPr>
            <p:nvPr/>
          </p:nvPicPr>
          <p:blipFill rotWithShape="1">
            <a:blip r:embed="rId7"/>
            <a:srcRect l="54446" t="82642" r="37849" b="15688"/>
            <a:stretch/>
          </p:blipFill>
          <p:spPr>
            <a:xfrm>
              <a:off x="4026618" y="1799508"/>
              <a:ext cx="728124" cy="224275"/>
            </a:xfrm>
            <a:prstGeom prst="rect">
              <a:avLst/>
            </a:prstGeom>
          </p:spPr>
        </p:pic>
      </p:grpSp>
    </p:spTree>
    <p:extLst>
      <p:ext uri="{BB962C8B-B14F-4D97-AF65-F5344CB8AC3E}">
        <p14:creationId xmlns:p14="http://schemas.microsoft.com/office/powerpoint/2010/main" val="2366532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581025" y="247650"/>
            <a:ext cx="105251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Times"/>
                <a:cs typeface="Times"/>
              </a:rPr>
              <a:t> </a:t>
            </a:r>
            <a:r>
              <a:rPr lang="en-US" sz="3600" b="1" dirty="0">
                <a:solidFill>
                  <a:srgbClr val="88419D"/>
                </a:solidFill>
                <a:latin typeface="Century Gothic"/>
              </a:rPr>
              <a:t>Results – Bivariate NO</a:t>
            </a:r>
            <a:r>
              <a:rPr lang="en-US" sz="3600" b="1" baseline="-25000" dirty="0">
                <a:solidFill>
                  <a:srgbClr val="88419D"/>
                </a:solidFill>
                <a:latin typeface="Century Gothic"/>
              </a:rPr>
              <a:t>2</a:t>
            </a:r>
            <a:r>
              <a:rPr lang="en-US" sz="3600" b="1" dirty="0">
                <a:solidFill>
                  <a:srgbClr val="88419D"/>
                </a:solidFill>
                <a:latin typeface="Century Gothic"/>
              </a:rPr>
              <a:t> (San Joaquin County)</a:t>
            </a:r>
            <a:endParaRPr lang="en-US" sz="3600" dirty="0">
              <a:solidFill>
                <a:srgbClr val="88419D"/>
              </a:solidFill>
              <a:latin typeface="Century Gothic"/>
            </a:endParaRPr>
          </a:p>
        </p:txBody>
      </p:sp>
      <p:sp>
        <p:nvSpPr>
          <p:cNvPr id="4" name="TextBox 3">
            <a:extLst>
              <a:ext uri="{FF2B5EF4-FFF2-40B4-BE49-F238E27FC236}">
                <a16:creationId xmlns:a16="http://schemas.microsoft.com/office/drawing/2014/main" id="{9F84B0CB-1A38-433D-203B-B7638C987D68}"/>
              </a:ext>
            </a:extLst>
          </p:cNvPr>
          <p:cNvSpPr txBox="1"/>
          <p:nvPr/>
        </p:nvSpPr>
        <p:spPr>
          <a:xfrm>
            <a:off x="7225251" y="1318201"/>
            <a:ext cx="48865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Median NO</a:t>
            </a:r>
            <a:r>
              <a:rPr lang="en-US" baseline="-25000" dirty="0">
                <a:solidFill>
                  <a:schemeClr val="tx1">
                    <a:lumMod val="75000"/>
                    <a:lumOff val="25000"/>
                  </a:schemeClr>
                </a:solidFill>
                <a:latin typeface="Century Gothic" panose="020B0502020202020204" pitchFamily="34" charset="0"/>
                <a:cs typeface="Calibri"/>
              </a:rPr>
              <a:t>2</a:t>
            </a:r>
            <a:r>
              <a:rPr lang="en-US" dirty="0">
                <a:solidFill>
                  <a:schemeClr val="tx1">
                    <a:lumMod val="75000"/>
                    <a:lumOff val="25000"/>
                  </a:schemeClr>
                </a:solidFill>
                <a:latin typeface="Century Gothic" panose="020B0502020202020204" pitchFamily="34" charset="0"/>
                <a:cs typeface="Calibri"/>
              </a:rPr>
              <a:t> Bivariate + Major Roads</a:t>
            </a:r>
            <a:endParaRPr lang="en-US" dirty="0">
              <a:solidFill>
                <a:schemeClr val="tx1">
                  <a:lumMod val="75000"/>
                  <a:lumOff val="25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672F875E-20DB-8F40-0925-7152935B9D84}"/>
              </a:ext>
            </a:extLst>
          </p:cNvPr>
          <p:cNvSpPr txBox="1"/>
          <p:nvPr/>
        </p:nvSpPr>
        <p:spPr>
          <a:xfrm>
            <a:off x="535779" y="1309687"/>
            <a:ext cx="35885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Median NO</a:t>
            </a:r>
            <a:r>
              <a:rPr lang="en-US" baseline="-25000" dirty="0">
                <a:solidFill>
                  <a:schemeClr val="tx1">
                    <a:lumMod val="75000"/>
                    <a:lumOff val="25000"/>
                  </a:schemeClr>
                </a:solidFill>
                <a:latin typeface="Century Gothic" panose="020B0502020202020204" pitchFamily="34" charset="0"/>
                <a:cs typeface="Calibri"/>
              </a:rPr>
              <a:t>2</a:t>
            </a:r>
            <a:r>
              <a:rPr lang="en-US" dirty="0">
                <a:solidFill>
                  <a:schemeClr val="tx1">
                    <a:lumMod val="75000"/>
                    <a:lumOff val="25000"/>
                  </a:schemeClr>
                </a:solidFill>
                <a:latin typeface="Century Gothic" panose="020B0502020202020204" pitchFamily="34" charset="0"/>
                <a:cs typeface="Calibri"/>
              </a:rPr>
              <a:t> Bivariate</a:t>
            </a:r>
            <a:endParaRPr lang="en-US" dirty="0">
              <a:solidFill>
                <a:schemeClr val="tx1">
                  <a:lumMod val="75000"/>
                  <a:lumOff val="25000"/>
                </a:schemeClr>
              </a:solidFill>
              <a:latin typeface="Century Gothic" panose="020B0502020202020204" pitchFamily="34" charset="0"/>
            </a:endParaRPr>
          </a:p>
        </p:txBody>
      </p:sp>
      <p:grpSp>
        <p:nvGrpSpPr>
          <p:cNvPr id="36" name="Group 35">
            <a:extLst>
              <a:ext uri="{FF2B5EF4-FFF2-40B4-BE49-F238E27FC236}">
                <a16:creationId xmlns:a16="http://schemas.microsoft.com/office/drawing/2014/main" id="{0D0D70BC-AD4A-690A-854D-3A904AA7FB8A}"/>
              </a:ext>
            </a:extLst>
          </p:cNvPr>
          <p:cNvGrpSpPr/>
          <p:nvPr/>
        </p:nvGrpSpPr>
        <p:grpSpPr>
          <a:xfrm>
            <a:off x="5028783" y="3214686"/>
            <a:ext cx="2172998" cy="2048850"/>
            <a:chOff x="5040689" y="3214686"/>
            <a:chExt cx="2172998" cy="2048850"/>
          </a:xfrm>
        </p:grpSpPr>
        <p:grpSp>
          <p:nvGrpSpPr>
            <p:cNvPr id="20" name="Group 19">
              <a:extLst>
                <a:ext uri="{FF2B5EF4-FFF2-40B4-BE49-F238E27FC236}">
                  <a16:creationId xmlns:a16="http://schemas.microsoft.com/office/drawing/2014/main" id="{172BF08F-0C8A-8C16-C03D-720655FA0C4B}"/>
                </a:ext>
              </a:extLst>
            </p:cNvPr>
            <p:cNvGrpSpPr/>
            <p:nvPr/>
          </p:nvGrpSpPr>
          <p:grpSpPr>
            <a:xfrm>
              <a:off x="5099096" y="3250426"/>
              <a:ext cx="2114591" cy="1452599"/>
              <a:chOff x="4053665" y="1908421"/>
              <a:chExt cx="2114591" cy="1452599"/>
            </a:xfrm>
          </p:grpSpPr>
          <p:sp>
            <p:nvSpPr>
              <p:cNvPr id="12" name="TextBox 11">
                <a:extLst>
                  <a:ext uri="{FF2B5EF4-FFF2-40B4-BE49-F238E27FC236}">
                    <a16:creationId xmlns:a16="http://schemas.microsoft.com/office/drawing/2014/main" id="{864D18F8-AB4C-D915-8F85-2AE42B7C501C}"/>
                  </a:ext>
                </a:extLst>
              </p:cNvPr>
              <p:cNvSpPr txBox="1"/>
              <p:nvPr/>
            </p:nvSpPr>
            <p:spPr>
              <a:xfrm>
                <a:off x="4760309" y="1908421"/>
                <a:ext cx="11539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Mean NO2</a:t>
                </a:r>
              </a:p>
              <a:p>
                <a:endParaRPr lang="en-US" sz="800" dirty="0">
                  <a:cs typeface="Calibri"/>
                </a:endParaRPr>
              </a:p>
            </p:txBody>
          </p:sp>
          <p:sp>
            <p:nvSpPr>
              <p:cNvPr id="13" name="TextBox 12">
                <a:extLst>
                  <a:ext uri="{FF2B5EF4-FFF2-40B4-BE49-F238E27FC236}">
                    <a16:creationId xmlns:a16="http://schemas.microsoft.com/office/drawing/2014/main" id="{2EFB5E7F-C732-7920-CB4A-5D3290D3A066}"/>
                  </a:ext>
                </a:extLst>
              </p:cNvPr>
              <p:cNvSpPr txBox="1"/>
              <p:nvPr/>
            </p:nvSpPr>
            <p:spPr>
              <a:xfrm>
                <a:off x="4760308" y="2077980"/>
                <a:ext cx="1407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Social Vulnerability Index</a:t>
                </a:r>
              </a:p>
            </p:txBody>
          </p:sp>
          <p:sp>
            <p:nvSpPr>
              <p:cNvPr id="14" name="TextBox 13">
                <a:extLst>
                  <a:ext uri="{FF2B5EF4-FFF2-40B4-BE49-F238E27FC236}">
                    <a16:creationId xmlns:a16="http://schemas.microsoft.com/office/drawing/2014/main" id="{248A6DCC-6C54-43A7-680F-8B572B159FE1}"/>
                  </a:ext>
                </a:extLst>
              </p:cNvPr>
              <p:cNvSpPr txBox="1"/>
              <p:nvPr/>
            </p:nvSpPr>
            <p:spPr>
              <a:xfrm>
                <a:off x="4858776" y="3145576"/>
                <a:ext cx="9525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latin typeface="Century Gothic"/>
                    <a:cs typeface="Calibri"/>
                  </a:rPr>
                  <a:t>High</a:t>
                </a:r>
                <a:endParaRPr lang="en-US" dirty="0">
                  <a:cs typeface="Calibri"/>
                </a:endParaRPr>
              </a:p>
            </p:txBody>
          </p:sp>
          <p:sp>
            <p:nvSpPr>
              <p:cNvPr id="15" name="TextBox 14">
                <a:extLst>
                  <a:ext uri="{FF2B5EF4-FFF2-40B4-BE49-F238E27FC236}">
                    <a16:creationId xmlns:a16="http://schemas.microsoft.com/office/drawing/2014/main" id="{D9756E95-B192-A584-D004-114A26D59C03}"/>
                  </a:ext>
                </a:extLst>
              </p:cNvPr>
              <p:cNvSpPr txBox="1"/>
              <p:nvPr/>
            </p:nvSpPr>
            <p:spPr>
              <a:xfrm>
                <a:off x="4339758" y="3143386"/>
                <a:ext cx="49910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Low</a:t>
                </a:r>
              </a:p>
            </p:txBody>
          </p:sp>
          <p:sp>
            <p:nvSpPr>
              <p:cNvPr id="16" name="TextBox 15">
                <a:extLst>
                  <a:ext uri="{FF2B5EF4-FFF2-40B4-BE49-F238E27FC236}">
                    <a16:creationId xmlns:a16="http://schemas.microsoft.com/office/drawing/2014/main" id="{3F470E00-41C0-E183-4F73-8A2EE587F308}"/>
                  </a:ext>
                </a:extLst>
              </p:cNvPr>
              <p:cNvSpPr txBox="1"/>
              <p:nvPr/>
            </p:nvSpPr>
            <p:spPr>
              <a:xfrm>
                <a:off x="4053665" y="2936325"/>
                <a:ext cx="40980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Low</a:t>
                </a:r>
              </a:p>
            </p:txBody>
          </p:sp>
          <p:sp>
            <p:nvSpPr>
              <p:cNvPr id="17" name="TextBox 16">
                <a:extLst>
                  <a:ext uri="{FF2B5EF4-FFF2-40B4-BE49-F238E27FC236}">
                    <a16:creationId xmlns:a16="http://schemas.microsoft.com/office/drawing/2014/main" id="{638C4921-1326-01AE-4A3F-698741B6E56B}"/>
                  </a:ext>
                </a:extLst>
              </p:cNvPr>
              <p:cNvSpPr txBox="1"/>
              <p:nvPr/>
            </p:nvSpPr>
            <p:spPr>
              <a:xfrm>
                <a:off x="4053665" y="2428326"/>
                <a:ext cx="43362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High</a:t>
                </a:r>
              </a:p>
            </p:txBody>
          </p:sp>
          <p:pic>
            <p:nvPicPr>
              <p:cNvPr id="18" name="Picture 17" descr="A black triangle with a letter n&#10;&#10;Description automatically generated">
                <a:extLst>
                  <a:ext uri="{FF2B5EF4-FFF2-40B4-BE49-F238E27FC236}">
                    <a16:creationId xmlns:a16="http://schemas.microsoft.com/office/drawing/2014/main" id="{50F5B327-4048-0F99-E40A-6259686665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99" t="84692" r="88790" b="4573"/>
              <a:stretch/>
            </p:blipFill>
            <p:spPr>
              <a:xfrm>
                <a:off x="5378779" y="2587271"/>
                <a:ext cx="442449" cy="597794"/>
              </a:xfrm>
              <a:prstGeom prst="rect">
                <a:avLst/>
              </a:prstGeom>
            </p:spPr>
          </p:pic>
          <p:sp>
            <p:nvSpPr>
              <p:cNvPr id="19" name="TextBox 18">
                <a:extLst>
                  <a:ext uri="{FF2B5EF4-FFF2-40B4-BE49-F238E27FC236}">
                    <a16:creationId xmlns:a16="http://schemas.microsoft.com/office/drawing/2014/main" id="{D66F35BB-1116-DDD5-8053-E0432E44CE4A}"/>
                  </a:ext>
                </a:extLst>
              </p:cNvPr>
              <p:cNvSpPr txBox="1"/>
              <p:nvPr/>
            </p:nvSpPr>
            <p:spPr>
              <a:xfrm>
                <a:off x="5467979" y="2408979"/>
                <a:ext cx="46221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solidFill>
                      <a:schemeClr val="tx1">
                        <a:lumMod val="75000"/>
                        <a:lumOff val="25000"/>
                      </a:schemeClr>
                    </a:solidFill>
                    <a:latin typeface="Century Gothic"/>
                  </a:rPr>
                  <a:t>N</a:t>
                </a:r>
                <a:endParaRPr lang="en-US" sz="800" dirty="0">
                  <a:solidFill>
                    <a:schemeClr val="tx1">
                      <a:lumMod val="75000"/>
                      <a:lumOff val="25000"/>
                    </a:schemeClr>
                  </a:solidFill>
                </a:endParaRPr>
              </a:p>
            </p:txBody>
          </p:sp>
        </p:grpSp>
        <p:sp>
          <p:nvSpPr>
            <p:cNvPr id="22" name="TextBox 21">
              <a:extLst>
                <a:ext uri="{FF2B5EF4-FFF2-40B4-BE49-F238E27FC236}">
                  <a16:creationId xmlns:a16="http://schemas.microsoft.com/office/drawing/2014/main" id="{60F4D8B5-6FC5-7501-7024-78BBDACA8A9C}"/>
                </a:ext>
              </a:extLst>
            </p:cNvPr>
            <p:cNvSpPr txBox="1"/>
            <p:nvPr/>
          </p:nvSpPr>
          <p:spPr>
            <a:xfrm>
              <a:off x="5404874" y="4732279"/>
              <a:ext cx="15385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ea typeface="+mn-lt"/>
                  <a:cs typeface="+mn-lt"/>
                </a:rPr>
                <a:t>San Joaquin County</a:t>
              </a:r>
              <a:endParaRPr lang="en-US" sz="800" dirty="0">
                <a:latin typeface="Century Gothic"/>
              </a:endParaRPr>
            </a:p>
            <a:p>
              <a:pPr algn="l"/>
              <a:endParaRPr lang="en-US" sz="1000" dirty="0">
                <a:solidFill>
                  <a:srgbClr val="3F3F3F"/>
                </a:solidFill>
                <a:latin typeface="Century Gothic"/>
                <a:cs typeface="Calibri"/>
              </a:endParaRPr>
            </a:p>
          </p:txBody>
        </p:sp>
        <p:pic>
          <p:nvPicPr>
            <p:cNvPr id="24" name="Picture 46">
              <a:extLst>
                <a:ext uri="{FF2B5EF4-FFF2-40B4-BE49-F238E27FC236}">
                  <a16:creationId xmlns:a16="http://schemas.microsoft.com/office/drawing/2014/main" id="{B76B3031-8644-35C2-D3A9-D25596E50F05}"/>
                </a:ext>
              </a:extLst>
            </p:cNvPr>
            <p:cNvPicPr>
              <a:picLocks noChangeAspect="1"/>
            </p:cNvPicPr>
            <p:nvPr/>
          </p:nvPicPr>
          <p:blipFill>
            <a:blip r:embed="rId4"/>
            <a:stretch>
              <a:fillRect/>
            </a:stretch>
          </p:blipFill>
          <p:spPr>
            <a:xfrm>
              <a:off x="5126667" y="4737194"/>
              <a:ext cx="314513" cy="187886"/>
            </a:xfrm>
            <a:prstGeom prst="rect">
              <a:avLst/>
            </a:prstGeom>
          </p:spPr>
        </p:pic>
        <p:cxnSp>
          <p:nvCxnSpPr>
            <p:cNvPr id="26" name="Straight Arrow Connector 25">
              <a:extLst>
                <a:ext uri="{FF2B5EF4-FFF2-40B4-BE49-F238E27FC236}">
                  <a16:creationId xmlns:a16="http://schemas.microsoft.com/office/drawing/2014/main" id="{921433BA-2E1A-21F0-BAFA-E4BAC958C1A9}"/>
                </a:ext>
              </a:extLst>
            </p:cNvPr>
            <p:cNvCxnSpPr/>
            <p:nvPr/>
          </p:nvCxnSpPr>
          <p:spPr>
            <a:xfrm flipV="1">
              <a:off x="5136355" y="5014911"/>
              <a:ext cx="283367" cy="2382"/>
            </a:xfrm>
            <a:prstGeom prst="straightConnector1">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99C0553-CA31-E17A-B091-7707F213EC2D}"/>
                </a:ext>
              </a:extLst>
            </p:cNvPr>
            <p:cNvSpPr txBox="1"/>
            <p:nvPr/>
          </p:nvSpPr>
          <p:spPr>
            <a:xfrm>
              <a:off x="5388205" y="4894204"/>
              <a:ext cx="15385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ea typeface="+mn-lt"/>
                  <a:cs typeface="+mn-lt"/>
                </a:rPr>
                <a:t>Major Roads</a:t>
              </a:r>
              <a:endParaRPr lang="en-US" sz="800" dirty="0">
                <a:cs typeface="Calibri"/>
              </a:endParaRPr>
            </a:p>
            <a:p>
              <a:pPr algn="l"/>
              <a:endParaRPr lang="en-US" sz="1000" dirty="0">
                <a:solidFill>
                  <a:srgbClr val="3F3F3F"/>
                </a:solidFill>
                <a:latin typeface="Century Gothic"/>
                <a:cs typeface="Calibri"/>
              </a:endParaRPr>
            </a:p>
          </p:txBody>
        </p:sp>
        <p:pic>
          <p:nvPicPr>
            <p:cNvPr id="30" name="Picture 8" descr="A map of the united states&#10;&#10;Description automatically generated">
              <a:extLst>
                <a:ext uri="{FF2B5EF4-FFF2-40B4-BE49-F238E27FC236}">
                  <a16:creationId xmlns:a16="http://schemas.microsoft.com/office/drawing/2014/main" id="{D89BF3F3-4389-A2A7-553E-DC5209BCD214}"/>
                </a:ext>
              </a:extLst>
            </p:cNvPr>
            <p:cNvPicPr>
              <a:picLocks noChangeAspect="1"/>
            </p:cNvPicPr>
            <p:nvPr/>
          </p:nvPicPr>
          <p:blipFill rotWithShape="1">
            <a:blip r:embed="rId5"/>
            <a:srcRect l="54403" t="79796" r="37500" b="18506"/>
            <a:stretch/>
          </p:blipFill>
          <p:spPr>
            <a:xfrm>
              <a:off x="5040689" y="3232475"/>
              <a:ext cx="778214" cy="232690"/>
            </a:xfrm>
            <a:prstGeom prst="rect">
              <a:avLst/>
            </a:prstGeom>
          </p:spPr>
        </p:pic>
        <p:pic>
          <p:nvPicPr>
            <p:cNvPr id="32" name="Picture 31" descr="A map of the united states&#10;&#10;Description automatically generated">
              <a:extLst>
                <a:ext uri="{FF2B5EF4-FFF2-40B4-BE49-F238E27FC236}">
                  <a16:creationId xmlns:a16="http://schemas.microsoft.com/office/drawing/2014/main" id="{441073E1-9951-2B33-3BC6-CEF05C95EEE0}"/>
                </a:ext>
              </a:extLst>
            </p:cNvPr>
            <p:cNvPicPr>
              <a:picLocks noChangeAspect="1"/>
            </p:cNvPicPr>
            <p:nvPr/>
          </p:nvPicPr>
          <p:blipFill rotWithShape="1">
            <a:blip r:embed="rId5"/>
            <a:srcRect l="54446" t="82642" r="37849" b="15688"/>
            <a:stretch/>
          </p:blipFill>
          <p:spPr>
            <a:xfrm>
              <a:off x="5062461" y="3412805"/>
              <a:ext cx="728124" cy="224275"/>
            </a:xfrm>
            <a:prstGeom prst="rect">
              <a:avLst/>
            </a:prstGeom>
          </p:spPr>
        </p:pic>
        <p:pic>
          <p:nvPicPr>
            <p:cNvPr id="34" name="Picture 34" descr="A map of the united states&#10;&#10;Description automatically generated">
              <a:extLst>
                <a:ext uri="{FF2B5EF4-FFF2-40B4-BE49-F238E27FC236}">
                  <a16:creationId xmlns:a16="http://schemas.microsoft.com/office/drawing/2014/main" id="{F8C3E81C-7489-0F0B-BA03-CA16CB570F34}"/>
                </a:ext>
              </a:extLst>
            </p:cNvPr>
            <p:cNvPicPr>
              <a:picLocks noChangeAspect="1"/>
            </p:cNvPicPr>
            <p:nvPr/>
          </p:nvPicPr>
          <p:blipFill rotWithShape="1">
            <a:blip r:embed="rId5"/>
            <a:srcRect l="58244" t="85880" r="31478" b="6625"/>
            <a:stretch/>
          </p:blipFill>
          <p:spPr>
            <a:xfrm>
              <a:off x="5406739" y="3734117"/>
              <a:ext cx="834924" cy="789841"/>
            </a:xfrm>
            <a:prstGeom prst="rect">
              <a:avLst/>
            </a:prstGeom>
          </p:spPr>
        </p:pic>
        <p:sp>
          <p:nvSpPr>
            <p:cNvPr id="35" name="Rectangle 34">
              <a:extLst>
                <a:ext uri="{FF2B5EF4-FFF2-40B4-BE49-F238E27FC236}">
                  <a16:creationId xmlns:a16="http://schemas.microsoft.com/office/drawing/2014/main" id="{DD95F614-AC7A-0264-F1BA-6B6DBB68668A}"/>
                </a:ext>
              </a:extLst>
            </p:cNvPr>
            <p:cNvSpPr/>
            <p:nvPr/>
          </p:nvSpPr>
          <p:spPr>
            <a:xfrm>
              <a:off x="5042297" y="3214686"/>
              <a:ext cx="2113359" cy="189309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 name="Group 69">
            <a:extLst>
              <a:ext uri="{FF2B5EF4-FFF2-40B4-BE49-F238E27FC236}">
                <a16:creationId xmlns:a16="http://schemas.microsoft.com/office/drawing/2014/main" id="{AEC606EB-F91F-D1B4-B0D1-0D8D3AFF78F0}"/>
              </a:ext>
            </a:extLst>
          </p:cNvPr>
          <p:cNvGrpSpPr/>
          <p:nvPr/>
        </p:nvGrpSpPr>
        <p:grpSpPr>
          <a:xfrm>
            <a:off x="69057" y="1713519"/>
            <a:ext cx="12042186" cy="4952073"/>
            <a:chOff x="69057" y="1713519"/>
            <a:chExt cx="12042186" cy="4952073"/>
          </a:xfrm>
        </p:grpSpPr>
        <p:pic>
          <p:nvPicPr>
            <p:cNvPr id="6" name="Picture 8" descr="A map of a state with different colored squares&#10;&#10;Description automatically generated">
              <a:extLst>
                <a:ext uri="{FF2B5EF4-FFF2-40B4-BE49-F238E27FC236}">
                  <a16:creationId xmlns:a16="http://schemas.microsoft.com/office/drawing/2014/main" id="{0493A7C7-BB6D-6471-C21A-41508F6E3AC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24711" y="1713520"/>
              <a:ext cx="4886532" cy="4884969"/>
            </a:xfrm>
            <a:prstGeom prst="rect">
              <a:avLst/>
            </a:prstGeom>
            <a:ln>
              <a:solidFill>
                <a:schemeClr val="tx1"/>
              </a:solidFill>
            </a:ln>
          </p:spPr>
        </p:pic>
        <p:grpSp>
          <p:nvGrpSpPr>
            <p:cNvPr id="56" name="Group 55">
              <a:extLst>
                <a:ext uri="{FF2B5EF4-FFF2-40B4-BE49-F238E27FC236}">
                  <a16:creationId xmlns:a16="http://schemas.microsoft.com/office/drawing/2014/main" id="{6A167C36-D5B8-BFAE-7F3A-43EB9EAF2D1D}"/>
                </a:ext>
              </a:extLst>
            </p:cNvPr>
            <p:cNvGrpSpPr/>
            <p:nvPr/>
          </p:nvGrpSpPr>
          <p:grpSpPr>
            <a:xfrm>
              <a:off x="7314492" y="6301896"/>
              <a:ext cx="2234813" cy="361315"/>
              <a:chOff x="894735" y="7047367"/>
              <a:chExt cx="2234813" cy="361315"/>
            </a:xfrm>
          </p:grpSpPr>
          <p:pic>
            <p:nvPicPr>
              <p:cNvPr id="48" name="Picture 16">
                <a:extLst>
                  <a:ext uri="{FF2B5EF4-FFF2-40B4-BE49-F238E27FC236}">
                    <a16:creationId xmlns:a16="http://schemas.microsoft.com/office/drawing/2014/main" id="{A77199AE-408F-FA8C-B466-6248329BA954}"/>
                  </a:ext>
                </a:extLst>
              </p:cNvPr>
              <p:cNvPicPr>
                <a:picLocks noChangeAspect="1"/>
              </p:cNvPicPr>
              <p:nvPr/>
            </p:nvPicPr>
            <p:blipFill>
              <a:blip r:embed="rId7"/>
              <a:stretch>
                <a:fillRect/>
              </a:stretch>
            </p:blipFill>
            <p:spPr>
              <a:xfrm>
                <a:off x="1036339" y="7260105"/>
                <a:ext cx="1602659" cy="73562"/>
              </a:xfrm>
              <a:prstGeom prst="rect">
                <a:avLst/>
              </a:prstGeom>
            </p:spPr>
          </p:pic>
          <p:sp>
            <p:nvSpPr>
              <p:cNvPr id="49" name="TextBox 48">
                <a:extLst>
                  <a:ext uri="{FF2B5EF4-FFF2-40B4-BE49-F238E27FC236}">
                    <a16:creationId xmlns:a16="http://schemas.microsoft.com/office/drawing/2014/main" id="{E636F795-007F-6D1A-9CA6-E18012E4D15B}"/>
                  </a:ext>
                </a:extLst>
              </p:cNvPr>
              <p:cNvSpPr txBox="1"/>
              <p:nvPr/>
            </p:nvSpPr>
            <p:spPr>
              <a:xfrm>
                <a:off x="894735" y="7059561"/>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50" name="TextBox 49">
                <a:extLst>
                  <a:ext uri="{FF2B5EF4-FFF2-40B4-BE49-F238E27FC236}">
                    <a16:creationId xmlns:a16="http://schemas.microsoft.com/office/drawing/2014/main" id="{8878CC2C-3C1F-3A1A-6777-FBE94868A1DB}"/>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51" name="TextBox 50">
                <a:extLst>
                  <a:ext uri="{FF2B5EF4-FFF2-40B4-BE49-F238E27FC236}">
                    <a16:creationId xmlns:a16="http://schemas.microsoft.com/office/drawing/2014/main" id="{BDF73E40-BC5D-9938-0927-91462297B72B}"/>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52" name="TextBox 51">
                <a:extLst>
                  <a:ext uri="{FF2B5EF4-FFF2-40B4-BE49-F238E27FC236}">
                    <a16:creationId xmlns:a16="http://schemas.microsoft.com/office/drawing/2014/main" id="{6FF4E5CE-30DB-49E6-4DE4-D0C5D758C9EB}"/>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53" name="TextBox 52">
                <a:extLst>
                  <a:ext uri="{FF2B5EF4-FFF2-40B4-BE49-F238E27FC236}">
                    <a16:creationId xmlns:a16="http://schemas.microsoft.com/office/drawing/2014/main" id="{1E2CB4D2-5802-4DBD-B304-0D3D455D1132}"/>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54" name="TextBox 53">
                <a:extLst>
                  <a:ext uri="{FF2B5EF4-FFF2-40B4-BE49-F238E27FC236}">
                    <a16:creationId xmlns:a16="http://schemas.microsoft.com/office/drawing/2014/main" id="{B442DF5E-31E9-EAE3-6EBC-3EB797F329E9}"/>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55" name="TextBox 54">
                <a:extLst>
                  <a:ext uri="{FF2B5EF4-FFF2-40B4-BE49-F238E27FC236}">
                    <a16:creationId xmlns:a16="http://schemas.microsoft.com/office/drawing/2014/main" id="{02D24E1D-B432-1B09-E80E-FB63C3FDEDD3}"/>
                  </a:ext>
                </a:extLst>
              </p:cNvPr>
              <p:cNvSpPr txBox="1"/>
              <p:nvPr/>
            </p:nvSpPr>
            <p:spPr>
              <a:xfrm>
                <a:off x="2577015" y="7162461"/>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62" name="Group 61">
              <a:extLst>
                <a:ext uri="{FF2B5EF4-FFF2-40B4-BE49-F238E27FC236}">
                  <a16:creationId xmlns:a16="http://schemas.microsoft.com/office/drawing/2014/main" id="{17C1F0F1-7CA9-46E4-B6A3-EA23B4988561}"/>
                </a:ext>
              </a:extLst>
            </p:cNvPr>
            <p:cNvGrpSpPr/>
            <p:nvPr/>
          </p:nvGrpSpPr>
          <p:grpSpPr>
            <a:xfrm>
              <a:off x="8657153" y="3696063"/>
              <a:ext cx="2406310" cy="2056949"/>
              <a:chOff x="8270106" y="3593254"/>
              <a:chExt cx="2406310" cy="2056949"/>
            </a:xfrm>
          </p:grpSpPr>
          <p:sp>
            <p:nvSpPr>
              <p:cNvPr id="58" name="TextBox 1">
                <a:extLst>
                  <a:ext uri="{FF2B5EF4-FFF2-40B4-BE49-F238E27FC236}">
                    <a16:creationId xmlns:a16="http://schemas.microsoft.com/office/drawing/2014/main" id="{5C836870-2F21-5DEE-086B-AF4E2A985D0D}"/>
                  </a:ext>
                </a:extLst>
              </p:cNvPr>
              <p:cNvSpPr txBox="1"/>
              <p:nvPr/>
            </p:nvSpPr>
            <p:spPr>
              <a:xfrm>
                <a:off x="8270106" y="3593254"/>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59" name="TextBox 2">
                <a:extLst>
                  <a:ext uri="{FF2B5EF4-FFF2-40B4-BE49-F238E27FC236}">
                    <a16:creationId xmlns:a16="http://schemas.microsoft.com/office/drawing/2014/main" id="{7F8F388A-220A-A8E9-83BD-F26E8ABA6004}"/>
                  </a:ext>
                </a:extLst>
              </p:cNvPr>
              <p:cNvSpPr txBox="1"/>
              <p:nvPr/>
            </p:nvSpPr>
            <p:spPr>
              <a:xfrm>
                <a:off x="9912923" y="5403982"/>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60" name="Oval 59">
                <a:extLst>
                  <a:ext uri="{FF2B5EF4-FFF2-40B4-BE49-F238E27FC236}">
                    <a16:creationId xmlns:a16="http://schemas.microsoft.com/office/drawing/2014/main" id="{2B2CC3A8-8FDF-0942-0F8B-9998FF0F5496}"/>
                  </a:ext>
                </a:extLst>
              </p:cNvPr>
              <p:cNvSpPr/>
              <p:nvPr/>
            </p:nvSpPr>
            <p:spPr>
              <a:xfrm flipH="1" flipV="1">
                <a:off x="8974494" y="3615770"/>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1" name="Oval 60">
                <a:extLst>
                  <a:ext uri="{FF2B5EF4-FFF2-40B4-BE49-F238E27FC236}">
                    <a16:creationId xmlns:a16="http://schemas.microsoft.com/office/drawing/2014/main" id="{9B17EA99-2C6E-38CA-C001-830510B8D797}"/>
                  </a:ext>
                </a:extLst>
              </p:cNvPr>
              <p:cNvSpPr/>
              <p:nvPr/>
            </p:nvSpPr>
            <p:spPr>
              <a:xfrm flipH="1" flipV="1">
                <a:off x="10607350" y="5369579"/>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69" name="Group 68">
              <a:extLst>
                <a:ext uri="{FF2B5EF4-FFF2-40B4-BE49-F238E27FC236}">
                  <a16:creationId xmlns:a16="http://schemas.microsoft.com/office/drawing/2014/main" id="{9389594E-5923-BC05-D71A-007754080870}"/>
                </a:ext>
              </a:extLst>
            </p:cNvPr>
            <p:cNvGrpSpPr/>
            <p:nvPr/>
          </p:nvGrpSpPr>
          <p:grpSpPr>
            <a:xfrm>
              <a:off x="69057" y="1713519"/>
              <a:ext cx="4886541" cy="4952073"/>
              <a:chOff x="69057" y="1713519"/>
              <a:chExt cx="4886541" cy="4952073"/>
            </a:xfrm>
          </p:grpSpPr>
          <p:pic>
            <p:nvPicPr>
              <p:cNvPr id="5" name="Picture 5" descr="A map of the state of arizona&#10;&#10;Description automatically generated">
                <a:extLst>
                  <a:ext uri="{FF2B5EF4-FFF2-40B4-BE49-F238E27FC236}">
                    <a16:creationId xmlns:a16="http://schemas.microsoft.com/office/drawing/2014/main" id="{7C346B47-D27A-C5F8-91DB-3A6DA2ADD3D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9057" y="1713519"/>
                <a:ext cx="4886541" cy="4884954"/>
              </a:xfrm>
              <a:prstGeom prst="rect">
                <a:avLst/>
              </a:prstGeom>
              <a:ln>
                <a:solidFill>
                  <a:schemeClr val="tx1"/>
                </a:solidFill>
              </a:ln>
            </p:spPr>
          </p:pic>
          <p:grpSp>
            <p:nvGrpSpPr>
              <p:cNvPr id="46" name="Group 45">
                <a:extLst>
                  <a:ext uri="{FF2B5EF4-FFF2-40B4-BE49-F238E27FC236}">
                    <a16:creationId xmlns:a16="http://schemas.microsoft.com/office/drawing/2014/main" id="{00C94B0F-E0B3-30B2-8200-7C22232100E1}"/>
                  </a:ext>
                </a:extLst>
              </p:cNvPr>
              <p:cNvGrpSpPr/>
              <p:nvPr/>
            </p:nvGrpSpPr>
            <p:grpSpPr>
              <a:xfrm>
                <a:off x="196936" y="6304277"/>
                <a:ext cx="2234813" cy="361315"/>
                <a:chOff x="894735" y="7047367"/>
                <a:chExt cx="2234813" cy="361315"/>
              </a:xfrm>
            </p:grpSpPr>
            <p:pic>
              <p:nvPicPr>
                <p:cNvPr id="38" name="Picture 16">
                  <a:extLst>
                    <a:ext uri="{FF2B5EF4-FFF2-40B4-BE49-F238E27FC236}">
                      <a16:creationId xmlns:a16="http://schemas.microsoft.com/office/drawing/2014/main" id="{D035F5D0-74D1-93EA-6BC2-3BAB64FD6DAC}"/>
                    </a:ext>
                  </a:extLst>
                </p:cNvPr>
                <p:cNvPicPr>
                  <a:picLocks noChangeAspect="1"/>
                </p:cNvPicPr>
                <p:nvPr/>
              </p:nvPicPr>
              <p:blipFill>
                <a:blip r:embed="rId7"/>
                <a:stretch>
                  <a:fillRect/>
                </a:stretch>
              </p:blipFill>
              <p:spPr>
                <a:xfrm>
                  <a:off x="1036339" y="7260105"/>
                  <a:ext cx="1602659" cy="73562"/>
                </a:xfrm>
                <a:prstGeom prst="rect">
                  <a:avLst/>
                </a:prstGeom>
              </p:spPr>
            </p:pic>
            <p:sp>
              <p:nvSpPr>
                <p:cNvPr id="39" name="TextBox 38">
                  <a:extLst>
                    <a:ext uri="{FF2B5EF4-FFF2-40B4-BE49-F238E27FC236}">
                      <a16:creationId xmlns:a16="http://schemas.microsoft.com/office/drawing/2014/main" id="{D25C584F-781D-5977-6C0B-DB0F3EEE7CF9}"/>
                    </a:ext>
                  </a:extLst>
                </p:cNvPr>
                <p:cNvSpPr txBox="1"/>
                <p:nvPr/>
              </p:nvSpPr>
              <p:spPr>
                <a:xfrm>
                  <a:off x="894735" y="7059561"/>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40" name="TextBox 39">
                  <a:extLst>
                    <a:ext uri="{FF2B5EF4-FFF2-40B4-BE49-F238E27FC236}">
                      <a16:creationId xmlns:a16="http://schemas.microsoft.com/office/drawing/2014/main" id="{8DCE6D2D-0A8D-2B4E-4758-780E10ABF80A}"/>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41" name="TextBox 40">
                  <a:extLst>
                    <a:ext uri="{FF2B5EF4-FFF2-40B4-BE49-F238E27FC236}">
                      <a16:creationId xmlns:a16="http://schemas.microsoft.com/office/drawing/2014/main" id="{BC31E8EE-8E67-064D-1510-BA24B55F1B1D}"/>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42" name="TextBox 41">
                  <a:extLst>
                    <a:ext uri="{FF2B5EF4-FFF2-40B4-BE49-F238E27FC236}">
                      <a16:creationId xmlns:a16="http://schemas.microsoft.com/office/drawing/2014/main" id="{5558E372-E022-36C6-30E1-810BC479CBC2}"/>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43" name="TextBox 42">
                  <a:extLst>
                    <a:ext uri="{FF2B5EF4-FFF2-40B4-BE49-F238E27FC236}">
                      <a16:creationId xmlns:a16="http://schemas.microsoft.com/office/drawing/2014/main" id="{4A12B410-1DF6-90D9-F4CF-37E2F28451C0}"/>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44" name="TextBox 43">
                  <a:extLst>
                    <a:ext uri="{FF2B5EF4-FFF2-40B4-BE49-F238E27FC236}">
                      <a16:creationId xmlns:a16="http://schemas.microsoft.com/office/drawing/2014/main" id="{5D100DB1-C11A-618A-471A-348C1B4C22CE}"/>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45" name="TextBox 44">
                  <a:extLst>
                    <a:ext uri="{FF2B5EF4-FFF2-40B4-BE49-F238E27FC236}">
                      <a16:creationId xmlns:a16="http://schemas.microsoft.com/office/drawing/2014/main" id="{9401C5D8-C741-255D-A261-6B7A98D13D84}"/>
                    </a:ext>
                  </a:extLst>
                </p:cNvPr>
                <p:cNvSpPr txBox="1"/>
                <p:nvPr/>
              </p:nvSpPr>
              <p:spPr>
                <a:xfrm>
                  <a:off x="2577015" y="7162461"/>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68" name="Group 67">
                <a:extLst>
                  <a:ext uri="{FF2B5EF4-FFF2-40B4-BE49-F238E27FC236}">
                    <a16:creationId xmlns:a16="http://schemas.microsoft.com/office/drawing/2014/main" id="{5580CDF2-57F2-3D85-B607-56F18B23CA9E}"/>
                  </a:ext>
                </a:extLst>
              </p:cNvPr>
              <p:cNvGrpSpPr/>
              <p:nvPr/>
            </p:nvGrpSpPr>
            <p:grpSpPr>
              <a:xfrm>
                <a:off x="1484677" y="3538825"/>
                <a:ext cx="2406310" cy="2214187"/>
                <a:chOff x="8270106" y="3436016"/>
                <a:chExt cx="2406310" cy="2214187"/>
              </a:xfrm>
            </p:grpSpPr>
            <p:sp>
              <p:nvSpPr>
                <p:cNvPr id="64" name="TextBox 1">
                  <a:extLst>
                    <a:ext uri="{FF2B5EF4-FFF2-40B4-BE49-F238E27FC236}">
                      <a16:creationId xmlns:a16="http://schemas.microsoft.com/office/drawing/2014/main" id="{A4CD5253-ED3E-5892-F856-490165412E60}"/>
                    </a:ext>
                  </a:extLst>
                </p:cNvPr>
                <p:cNvSpPr txBox="1"/>
                <p:nvPr/>
              </p:nvSpPr>
              <p:spPr>
                <a:xfrm>
                  <a:off x="8270106" y="3436016"/>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65" name="TextBox 2">
                  <a:extLst>
                    <a:ext uri="{FF2B5EF4-FFF2-40B4-BE49-F238E27FC236}">
                      <a16:creationId xmlns:a16="http://schemas.microsoft.com/office/drawing/2014/main" id="{EE73E11E-1940-7B13-8B58-1C5329C18FF0}"/>
                    </a:ext>
                  </a:extLst>
                </p:cNvPr>
                <p:cNvSpPr txBox="1"/>
                <p:nvPr/>
              </p:nvSpPr>
              <p:spPr>
                <a:xfrm>
                  <a:off x="9912923" y="5403982"/>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66" name="Oval 65">
                  <a:extLst>
                    <a:ext uri="{FF2B5EF4-FFF2-40B4-BE49-F238E27FC236}">
                      <a16:creationId xmlns:a16="http://schemas.microsoft.com/office/drawing/2014/main" id="{983A7051-1278-B7E2-8ACC-BB0A42DF0F59}"/>
                    </a:ext>
                  </a:extLst>
                </p:cNvPr>
                <p:cNvSpPr/>
                <p:nvPr/>
              </p:nvSpPr>
              <p:spPr>
                <a:xfrm flipH="1" flipV="1">
                  <a:off x="8974494" y="3615770"/>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7" name="Oval 66">
                  <a:extLst>
                    <a:ext uri="{FF2B5EF4-FFF2-40B4-BE49-F238E27FC236}">
                      <a16:creationId xmlns:a16="http://schemas.microsoft.com/office/drawing/2014/main" id="{9AD757D0-72CB-15C0-54B7-4DAC66D6695E}"/>
                    </a:ext>
                  </a:extLst>
                </p:cNvPr>
                <p:cNvSpPr/>
                <p:nvPr/>
              </p:nvSpPr>
              <p:spPr>
                <a:xfrm flipH="1" flipV="1">
                  <a:off x="10607350" y="5369579"/>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grpSp>
    </p:spTree>
    <p:extLst>
      <p:ext uri="{BB962C8B-B14F-4D97-AF65-F5344CB8AC3E}">
        <p14:creationId xmlns:p14="http://schemas.microsoft.com/office/powerpoint/2010/main" val="755326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80226" y="223586"/>
            <a:ext cx="105251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Times"/>
                <a:cs typeface="Times"/>
              </a:rPr>
              <a:t> </a:t>
            </a:r>
            <a:r>
              <a:rPr lang="en-US" sz="3600" b="1" dirty="0">
                <a:solidFill>
                  <a:srgbClr val="88419D"/>
                </a:solidFill>
                <a:latin typeface="Century Gothic"/>
              </a:rPr>
              <a:t>Results – Bivariate NO</a:t>
            </a:r>
            <a:r>
              <a:rPr lang="en-US" sz="3600" b="1" baseline="-25000" dirty="0">
                <a:solidFill>
                  <a:srgbClr val="88419D"/>
                </a:solidFill>
                <a:latin typeface="Century Gothic"/>
              </a:rPr>
              <a:t>2</a:t>
            </a:r>
            <a:r>
              <a:rPr lang="en-US" sz="3600" b="1" dirty="0">
                <a:solidFill>
                  <a:srgbClr val="88419D"/>
                </a:solidFill>
                <a:latin typeface="Century Gothic"/>
              </a:rPr>
              <a:t> (San Joaquin County)</a:t>
            </a:r>
            <a:endParaRPr lang="en-US" sz="3600" dirty="0">
              <a:solidFill>
                <a:srgbClr val="88419D"/>
              </a:solidFill>
              <a:latin typeface="Century Gothic"/>
            </a:endParaRPr>
          </a:p>
        </p:txBody>
      </p:sp>
      <p:sp>
        <p:nvSpPr>
          <p:cNvPr id="4" name="TextBox 3">
            <a:extLst>
              <a:ext uri="{FF2B5EF4-FFF2-40B4-BE49-F238E27FC236}">
                <a16:creationId xmlns:a16="http://schemas.microsoft.com/office/drawing/2014/main" id="{9F84B0CB-1A38-433D-203B-B7638C987D68}"/>
              </a:ext>
            </a:extLst>
          </p:cNvPr>
          <p:cNvSpPr txBox="1"/>
          <p:nvPr/>
        </p:nvSpPr>
        <p:spPr>
          <a:xfrm>
            <a:off x="7043254" y="1096111"/>
            <a:ext cx="54864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95th Percentile NO</a:t>
            </a:r>
            <a:r>
              <a:rPr lang="en-US" baseline="-25000" dirty="0">
                <a:solidFill>
                  <a:schemeClr val="tx1">
                    <a:lumMod val="75000"/>
                    <a:lumOff val="25000"/>
                  </a:schemeClr>
                </a:solidFill>
                <a:latin typeface="Century Gothic" panose="020B0502020202020204" pitchFamily="34" charset="0"/>
                <a:cs typeface="Calibri"/>
              </a:rPr>
              <a:t>2</a:t>
            </a:r>
            <a:r>
              <a:rPr lang="en-US" dirty="0">
                <a:solidFill>
                  <a:schemeClr val="tx1">
                    <a:lumMod val="75000"/>
                    <a:lumOff val="25000"/>
                  </a:schemeClr>
                </a:solidFill>
                <a:latin typeface="Century Gothic" panose="020B0502020202020204" pitchFamily="34" charset="0"/>
                <a:cs typeface="Calibri"/>
              </a:rPr>
              <a:t> Bivariate + Major Roads</a:t>
            </a:r>
            <a:endParaRPr lang="en-US" dirty="0">
              <a:solidFill>
                <a:schemeClr val="tx1">
                  <a:lumMod val="75000"/>
                  <a:lumOff val="25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672F875E-20DB-8F40-0925-7152935B9D84}"/>
              </a:ext>
            </a:extLst>
          </p:cNvPr>
          <p:cNvSpPr txBox="1"/>
          <p:nvPr/>
        </p:nvSpPr>
        <p:spPr>
          <a:xfrm>
            <a:off x="761999" y="1345406"/>
            <a:ext cx="35885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2022 95th Percentile NO</a:t>
            </a:r>
            <a:r>
              <a:rPr lang="en-US" baseline="-25000" dirty="0">
                <a:solidFill>
                  <a:schemeClr val="tx1">
                    <a:lumMod val="75000"/>
                    <a:lumOff val="25000"/>
                  </a:schemeClr>
                </a:solidFill>
                <a:latin typeface="Century Gothic" panose="020B0502020202020204" pitchFamily="34" charset="0"/>
                <a:cs typeface="Calibri"/>
              </a:rPr>
              <a:t>2</a:t>
            </a:r>
            <a:r>
              <a:rPr lang="en-US" dirty="0">
                <a:solidFill>
                  <a:schemeClr val="tx1">
                    <a:lumMod val="75000"/>
                    <a:lumOff val="25000"/>
                  </a:schemeClr>
                </a:solidFill>
                <a:latin typeface="Century Gothic" panose="020B0502020202020204" pitchFamily="34" charset="0"/>
                <a:cs typeface="Calibri"/>
              </a:rPr>
              <a:t> Bivariate</a:t>
            </a:r>
            <a:endParaRPr lang="en-US" dirty="0">
              <a:solidFill>
                <a:schemeClr val="tx1">
                  <a:lumMod val="75000"/>
                  <a:lumOff val="25000"/>
                </a:schemeClr>
              </a:solidFill>
              <a:latin typeface="Century Gothic" panose="020B0502020202020204" pitchFamily="34" charset="0"/>
            </a:endParaRPr>
          </a:p>
        </p:txBody>
      </p:sp>
      <p:grpSp>
        <p:nvGrpSpPr>
          <p:cNvPr id="39" name="Group 38">
            <a:extLst>
              <a:ext uri="{FF2B5EF4-FFF2-40B4-BE49-F238E27FC236}">
                <a16:creationId xmlns:a16="http://schemas.microsoft.com/office/drawing/2014/main" id="{FF796749-D7F1-E530-1722-90C05FCEF313}"/>
              </a:ext>
            </a:extLst>
          </p:cNvPr>
          <p:cNvGrpSpPr/>
          <p:nvPr/>
        </p:nvGrpSpPr>
        <p:grpSpPr>
          <a:xfrm>
            <a:off x="5040689" y="3214686"/>
            <a:ext cx="2172998" cy="2048850"/>
            <a:chOff x="5040689" y="3214686"/>
            <a:chExt cx="2172998" cy="2048850"/>
          </a:xfrm>
        </p:grpSpPr>
        <p:grpSp>
          <p:nvGrpSpPr>
            <p:cNvPr id="22" name="Group 21">
              <a:extLst>
                <a:ext uri="{FF2B5EF4-FFF2-40B4-BE49-F238E27FC236}">
                  <a16:creationId xmlns:a16="http://schemas.microsoft.com/office/drawing/2014/main" id="{03296D10-0358-8F10-438E-9D7B1DB5F92E}"/>
                </a:ext>
              </a:extLst>
            </p:cNvPr>
            <p:cNvGrpSpPr/>
            <p:nvPr/>
          </p:nvGrpSpPr>
          <p:grpSpPr>
            <a:xfrm>
              <a:off x="5099096" y="3250426"/>
              <a:ext cx="2114591" cy="1452599"/>
              <a:chOff x="4053665" y="1908421"/>
              <a:chExt cx="2114591" cy="1452599"/>
            </a:xfrm>
          </p:grpSpPr>
          <p:sp>
            <p:nvSpPr>
              <p:cNvPr id="31" name="TextBox 30">
                <a:extLst>
                  <a:ext uri="{FF2B5EF4-FFF2-40B4-BE49-F238E27FC236}">
                    <a16:creationId xmlns:a16="http://schemas.microsoft.com/office/drawing/2014/main" id="{8D419F63-A68D-5FBA-FAC6-ADC591804316}"/>
                  </a:ext>
                </a:extLst>
              </p:cNvPr>
              <p:cNvSpPr txBox="1"/>
              <p:nvPr/>
            </p:nvSpPr>
            <p:spPr>
              <a:xfrm>
                <a:off x="4760309" y="1908421"/>
                <a:ext cx="1153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Mean NO2</a:t>
                </a:r>
                <a:endParaRPr lang="en-US" sz="800" dirty="0">
                  <a:cs typeface="Calibri"/>
                </a:endParaRPr>
              </a:p>
            </p:txBody>
          </p:sp>
          <p:sp>
            <p:nvSpPr>
              <p:cNvPr id="32" name="TextBox 31">
                <a:extLst>
                  <a:ext uri="{FF2B5EF4-FFF2-40B4-BE49-F238E27FC236}">
                    <a16:creationId xmlns:a16="http://schemas.microsoft.com/office/drawing/2014/main" id="{8A5778D8-1CE4-1566-F7DD-D2F64597EC86}"/>
                  </a:ext>
                </a:extLst>
              </p:cNvPr>
              <p:cNvSpPr txBox="1"/>
              <p:nvPr/>
            </p:nvSpPr>
            <p:spPr>
              <a:xfrm>
                <a:off x="4760308" y="2077980"/>
                <a:ext cx="1407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Social Vulnerability Index</a:t>
                </a:r>
              </a:p>
            </p:txBody>
          </p:sp>
          <p:sp>
            <p:nvSpPr>
              <p:cNvPr id="33" name="TextBox 32">
                <a:extLst>
                  <a:ext uri="{FF2B5EF4-FFF2-40B4-BE49-F238E27FC236}">
                    <a16:creationId xmlns:a16="http://schemas.microsoft.com/office/drawing/2014/main" id="{A80CAF29-2F08-AB91-6D4B-BBC514D7BD5A}"/>
                  </a:ext>
                </a:extLst>
              </p:cNvPr>
              <p:cNvSpPr txBox="1"/>
              <p:nvPr/>
            </p:nvSpPr>
            <p:spPr>
              <a:xfrm>
                <a:off x="4858776" y="3145576"/>
                <a:ext cx="9525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latin typeface="Century Gothic"/>
                    <a:cs typeface="Calibri"/>
                  </a:rPr>
                  <a:t>High</a:t>
                </a:r>
                <a:endParaRPr lang="en-US" dirty="0">
                  <a:cs typeface="Calibri"/>
                </a:endParaRPr>
              </a:p>
            </p:txBody>
          </p:sp>
          <p:sp>
            <p:nvSpPr>
              <p:cNvPr id="34" name="TextBox 33">
                <a:extLst>
                  <a:ext uri="{FF2B5EF4-FFF2-40B4-BE49-F238E27FC236}">
                    <a16:creationId xmlns:a16="http://schemas.microsoft.com/office/drawing/2014/main" id="{6CB6F1E4-8EBD-4105-6E10-7B434207B602}"/>
                  </a:ext>
                </a:extLst>
              </p:cNvPr>
              <p:cNvSpPr txBox="1"/>
              <p:nvPr/>
            </p:nvSpPr>
            <p:spPr>
              <a:xfrm>
                <a:off x="4339758" y="3143386"/>
                <a:ext cx="49910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Low</a:t>
                </a:r>
              </a:p>
            </p:txBody>
          </p:sp>
          <p:sp>
            <p:nvSpPr>
              <p:cNvPr id="35" name="TextBox 34">
                <a:extLst>
                  <a:ext uri="{FF2B5EF4-FFF2-40B4-BE49-F238E27FC236}">
                    <a16:creationId xmlns:a16="http://schemas.microsoft.com/office/drawing/2014/main" id="{13D5AE5A-B033-2635-3BF3-00AB5CE61126}"/>
                  </a:ext>
                </a:extLst>
              </p:cNvPr>
              <p:cNvSpPr txBox="1"/>
              <p:nvPr/>
            </p:nvSpPr>
            <p:spPr>
              <a:xfrm>
                <a:off x="4053665" y="2936325"/>
                <a:ext cx="40980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Low</a:t>
                </a:r>
              </a:p>
            </p:txBody>
          </p:sp>
          <p:sp>
            <p:nvSpPr>
              <p:cNvPr id="36" name="TextBox 35">
                <a:extLst>
                  <a:ext uri="{FF2B5EF4-FFF2-40B4-BE49-F238E27FC236}">
                    <a16:creationId xmlns:a16="http://schemas.microsoft.com/office/drawing/2014/main" id="{79D9A708-DCFF-362B-A935-7466BAD0FC51}"/>
                  </a:ext>
                </a:extLst>
              </p:cNvPr>
              <p:cNvSpPr txBox="1"/>
              <p:nvPr/>
            </p:nvSpPr>
            <p:spPr>
              <a:xfrm>
                <a:off x="4053665" y="2428326"/>
                <a:ext cx="43362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cs typeface="Calibri"/>
                  </a:rPr>
                  <a:t>High</a:t>
                </a:r>
              </a:p>
            </p:txBody>
          </p:sp>
          <p:pic>
            <p:nvPicPr>
              <p:cNvPr id="37" name="Picture 36" descr="A black triangle with a letter n&#10;&#10;Description automatically generated">
                <a:extLst>
                  <a:ext uri="{FF2B5EF4-FFF2-40B4-BE49-F238E27FC236}">
                    <a16:creationId xmlns:a16="http://schemas.microsoft.com/office/drawing/2014/main" id="{1435682A-B8BE-5260-DFD7-510A474633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99" t="84692" r="88790" b="4573"/>
              <a:stretch/>
            </p:blipFill>
            <p:spPr>
              <a:xfrm>
                <a:off x="5378779" y="2587271"/>
                <a:ext cx="442449" cy="597794"/>
              </a:xfrm>
              <a:prstGeom prst="rect">
                <a:avLst/>
              </a:prstGeom>
            </p:spPr>
          </p:pic>
          <p:sp>
            <p:nvSpPr>
              <p:cNvPr id="38" name="TextBox 37">
                <a:extLst>
                  <a:ext uri="{FF2B5EF4-FFF2-40B4-BE49-F238E27FC236}">
                    <a16:creationId xmlns:a16="http://schemas.microsoft.com/office/drawing/2014/main" id="{6AB36782-8EB8-8888-FA46-44129E9716EC}"/>
                  </a:ext>
                </a:extLst>
              </p:cNvPr>
              <p:cNvSpPr txBox="1"/>
              <p:nvPr/>
            </p:nvSpPr>
            <p:spPr>
              <a:xfrm>
                <a:off x="5467979" y="2408979"/>
                <a:ext cx="46221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solidFill>
                      <a:schemeClr val="tx1">
                        <a:lumMod val="75000"/>
                        <a:lumOff val="25000"/>
                      </a:schemeClr>
                    </a:solidFill>
                    <a:latin typeface="Century Gothic"/>
                  </a:rPr>
                  <a:t>N</a:t>
                </a:r>
                <a:endParaRPr lang="en-US" sz="800" dirty="0">
                  <a:solidFill>
                    <a:schemeClr val="tx1">
                      <a:lumMod val="75000"/>
                      <a:lumOff val="25000"/>
                    </a:schemeClr>
                  </a:solidFill>
                </a:endParaRPr>
              </a:p>
            </p:txBody>
          </p:sp>
        </p:grpSp>
        <p:sp>
          <p:nvSpPr>
            <p:cNvPr id="23" name="TextBox 22">
              <a:extLst>
                <a:ext uri="{FF2B5EF4-FFF2-40B4-BE49-F238E27FC236}">
                  <a16:creationId xmlns:a16="http://schemas.microsoft.com/office/drawing/2014/main" id="{906FF88B-3DEB-8C96-7F44-568EE536437F}"/>
                </a:ext>
              </a:extLst>
            </p:cNvPr>
            <p:cNvSpPr txBox="1"/>
            <p:nvPr/>
          </p:nvSpPr>
          <p:spPr>
            <a:xfrm>
              <a:off x="5404874" y="4732279"/>
              <a:ext cx="15385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ea typeface="+mn-lt"/>
                  <a:cs typeface="+mn-lt"/>
                </a:rPr>
                <a:t>San Joaquin County</a:t>
              </a:r>
              <a:endParaRPr lang="en-US" sz="800" dirty="0">
                <a:latin typeface="Century Gothic"/>
              </a:endParaRPr>
            </a:p>
            <a:p>
              <a:pPr algn="l"/>
              <a:endParaRPr lang="en-US" sz="1000" dirty="0">
                <a:solidFill>
                  <a:srgbClr val="3F3F3F"/>
                </a:solidFill>
                <a:latin typeface="Century Gothic"/>
                <a:cs typeface="Calibri"/>
              </a:endParaRPr>
            </a:p>
          </p:txBody>
        </p:sp>
        <p:pic>
          <p:nvPicPr>
            <p:cNvPr id="24" name="Picture 46">
              <a:extLst>
                <a:ext uri="{FF2B5EF4-FFF2-40B4-BE49-F238E27FC236}">
                  <a16:creationId xmlns:a16="http://schemas.microsoft.com/office/drawing/2014/main" id="{1093FFCF-CBEC-4116-A95A-65050CA18041}"/>
                </a:ext>
              </a:extLst>
            </p:cNvPr>
            <p:cNvPicPr>
              <a:picLocks noChangeAspect="1"/>
            </p:cNvPicPr>
            <p:nvPr/>
          </p:nvPicPr>
          <p:blipFill>
            <a:blip r:embed="rId4"/>
            <a:stretch>
              <a:fillRect/>
            </a:stretch>
          </p:blipFill>
          <p:spPr>
            <a:xfrm>
              <a:off x="5126667" y="4737194"/>
              <a:ext cx="314513" cy="187886"/>
            </a:xfrm>
            <a:prstGeom prst="rect">
              <a:avLst/>
            </a:prstGeom>
          </p:spPr>
        </p:pic>
        <p:cxnSp>
          <p:nvCxnSpPr>
            <p:cNvPr id="25" name="Straight Arrow Connector 24">
              <a:extLst>
                <a:ext uri="{FF2B5EF4-FFF2-40B4-BE49-F238E27FC236}">
                  <a16:creationId xmlns:a16="http://schemas.microsoft.com/office/drawing/2014/main" id="{EFD59842-B3CF-C493-07F0-AE1898B2DE4D}"/>
                </a:ext>
              </a:extLst>
            </p:cNvPr>
            <p:cNvCxnSpPr/>
            <p:nvPr/>
          </p:nvCxnSpPr>
          <p:spPr>
            <a:xfrm flipV="1">
              <a:off x="5136355" y="5014911"/>
              <a:ext cx="283367" cy="2382"/>
            </a:xfrm>
            <a:prstGeom prst="straightConnector1">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7DA6D69-A389-39AF-56B1-0E59BF45A036}"/>
                </a:ext>
              </a:extLst>
            </p:cNvPr>
            <p:cNvSpPr txBox="1"/>
            <p:nvPr/>
          </p:nvSpPr>
          <p:spPr>
            <a:xfrm>
              <a:off x="5388205" y="4894204"/>
              <a:ext cx="15385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ea typeface="+mn-lt"/>
                  <a:cs typeface="+mn-lt"/>
                </a:rPr>
                <a:t>Major Roads</a:t>
              </a:r>
              <a:endParaRPr lang="en-US" sz="800" dirty="0">
                <a:cs typeface="Calibri"/>
              </a:endParaRPr>
            </a:p>
            <a:p>
              <a:pPr algn="l"/>
              <a:endParaRPr lang="en-US" sz="1000" dirty="0">
                <a:solidFill>
                  <a:srgbClr val="3F3F3F"/>
                </a:solidFill>
                <a:latin typeface="Century Gothic"/>
                <a:cs typeface="Calibri"/>
              </a:endParaRPr>
            </a:p>
          </p:txBody>
        </p:sp>
        <p:pic>
          <p:nvPicPr>
            <p:cNvPr id="27" name="Picture 8" descr="A map of the united states&#10;&#10;Description automatically generated">
              <a:extLst>
                <a:ext uri="{FF2B5EF4-FFF2-40B4-BE49-F238E27FC236}">
                  <a16:creationId xmlns:a16="http://schemas.microsoft.com/office/drawing/2014/main" id="{0D20FD8A-99EC-772B-83A0-DCA463AFE7E6}"/>
                </a:ext>
              </a:extLst>
            </p:cNvPr>
            <p:cNvPicPr>
              <a:picLocks noChangeAspect="1"/>
            </p:cNvPicPr>
            <p:nvPr/>
          </p:nvPicPr>
          <p:blipFill rotWithShape="1">
            <a:blip r:embed="rId5"/>
            <a:srcRect l="54403" t="79796" r="37500" b="18506"/>
            <a:stretch/>
          </p:blipFill>
          <p:spPr>
            <a:xfrm>
              <a:off x="5040689" y="3232475"/>
              <a:ext cx="778214" cy="232690"/>
            </a:xfrm>
            <a:prstGeom prst="rect">
              <a:avLst/>
            </a:prstGeom>
          </p:spPr>
        </p:pic>
        <p:pic>
          <p:nvPicPr>
            <p:cNvPr id="28" name="Picture 27" descr="A map of the united states&#10;&#10;Description automatically generated">
              <a:extLst>
                <a:ext uri="{FF2B5EF4-FFF2-40B4-BE49-F238E27FC236}">
                  <a16:creationId xmlns:a16="http://schemas.microsoft.com/office/drawing/2014/main" id="{6534B224-41E4-91C6-E145-0EB6991FCB7F}"/>
                </a:ext>
              </a:extLst>
            </p:cNvPr>
            <p:cNvPicPr>
              <a:picLocks noChangeAspect="1"/>
            </p:cNvPicPr>
            <p:nvPr/>
          </p:nvPicPr>
          <p:blipFill rotWithShape="1">
            <a:blip r:embed="rId5"/>
            <a:srcRect l="54446" t="82642" r="37849" b="15688"/>
            <a:stretch/>
          </p:blipFill>
          <p:spPr>
            <a:xfrm>
              <a:off x="5062461" y="3412805"/>
              <a:ext cx="728124" cy="224275"/>
            </a:xfrm>
            <a:prstGeom prst="rect">
              <a:avLst/>
            </a:prstGeom>
          </p:spPr>
        </p:pic>
        <p:pic>
          <p:nvPicPr>
            <p:cNvPr id="29" name="Picture 34" descr="A map of the united states&#10;&#10;Description automatically generated">
              <a:extLst>
                <a:ext uri="{FF2B5EF4-FFF2-40B4-BE49-F238E27FC236}">
                  <a16:creationId xmlns:a16="http://schemas.microsoft.com/office/drawing/2014/main" id="{9028B2A3-895E-F8E8-2253-4B4D60BC086E}"/>
                </a:ext>
              </a:extLst>
            </p:cNvPr>
            <p:cNvPicPr>
              <a:picLocks noChangeAspect="1"/>
            </p:cNvPicPr>
            <p:nvPr/>
          </p:nvPicPr>
          <p:blipFill rotWithShape="1">
            <a:blip r:embed="rId5"/>
            <a:srcRect l="58244" t="85880" r="31478" b="6625"/>
            <a:stretch/>
          </p:blipFill>
          <p:spPr>
            <a:xfrm>
              <a:off x="5406739" y="3734117"/>
              <a:ext cx="834924" cy="789841"/>
            </a:xfrm>
            <a:prstGeom prst="rect">
              <a:avLst/>
            </a:prstGeom>
          </p:spPr>
        </p:pic>
        <p:sp>
          <p:nvSpPr>
            <p:cNvPr id="30" name="Rectangle 29">
              <a:extLst>
                <a:ext uri="{FF2B5EF4-FFF2-40B4-BE49-F238E27FC236}">
                  <a16:creationId xmlns:a16="http://schemas.microsoft.com/office/drawing/2014/main" id="{8EB55D28-77DD-2A04-F7C5-68CD3E0C199C}"/>
                </a:ext>
              </a:extLst>
            </p:cNvPr>
            <p:cNvSpPr/>
            <p:nvPr/>
          </p:nvSpPr>
          <p:spPr>
            <a:xfrm>
              <a:off x="5042297" y="3214686"/>
              <a:ext cx="2113359" cy="189309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10">
            <a:extLst>
              <a:ext uri="{FF2B5EF4-FFF2-40B4-BE49-F238E27FC236}">
                <a16:creationId xmlns:a16="http://schemas.microsoft.com/office/drawing/2014/main" id="{F86A7E21-E1F6-3429-699A-2BE2F42D785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6684" y="1713521"/>
            <a:ext cx="4886539" cy="4884974"/>
          </a:xfrm>
          <a:prstGeom prst="rect">
            <a:avLst/>
          </a:prstGeom>
          <a:ln>
            <a:solidFill>
              <a:schemeClr val="tx1"/>
            </a:solidFill>
          </a:ln>
        </p:spPr>
      </p:pic>
      <p:grpSp>
        <p:nvGrpSpPr>
          <p:cNvPr id="49" name="Group 48">
            <a:extLst>
              <a:ext uri="{FF2B5EF4-FFF2-40B4-BE49-F238E27FC236}">
                <a16:creationId xmlns:a16="http://schemas.microsoft.com/office/drawing/2014/main" id="{1F5BB163-BE5B-D3A3-FC88-DDAEE9D8A37A}"/>
              </a:ext>
            </a:extLst>
          </p:cNvPr>
          <p:cNvGrpSpPr/>
          <p:nvPr/>
        </p:nvGrpSpPr>
        <p:grpSpPr>
          <a:xfrm>
            <a:off x="196936" y="6304277"/>
            <a:ext cx="2234813" cy="361315"/>
            <a:chOff x="894735" y="7047367"/>
            <a:chExt cx="2234813" cy="361315"/>
          </a:xfrm>
        </p:grpSpPr>
        <p:pic>
          <p:nvPicPr>
            <p:cNvPr id="41" name="Picture 16">
              <a:extLst>
                <a:ext uri="{FF2B5EF4-FFF2-40B4-BE49-F238E27FC236}">
                  <a16:creationId xmlns:a16="http://schemas.microsoft.com/office/drawing/2014/main" id="{903F411D-03D9-6591-9076-714710592CE5}"/>
                </a:ext>
              </a:extLst>
            </p:cNvPr>
            <p:cNvPicPr>
              <a:picLocks noChangeAspect="1"/>
            </p:cNvPicPr>
            <p:nvPr/>
          </p:nvPicPr>
          <p:blipFill>
            <a:blip r:embed="rId7"/>
            <a:stretch>
              <a:fillRect/>
            </a:stretch>
          </p:blipFill>
          <p:spPr>
            <a:xfrm>
              <a:off x="1036339" y="7260105"/>
              <a:ext cx="1602659" cy="73562"/>
            </a:xfrm>
            <a:prstGeom prst="rect">
              <a:avLst/>
            </a:prstGeom>
          </p:spPr>
        </p:pic>
        <p:sp>
          <p:nvSpPr>
            <p:cNvPr id="42" name="TextBox 41">
              <a:extLst>
                <a:ext uri="{FF2B5EF4-FFF2-40B4-BE49-F238E27FC236}">
                  <a16:creationId xmlns:a16="http://schemas.microsoft.com/office/drawing/2014/main" id="{61B86D97-C685-FAB8-D618-A7F7674FE714}"/>
                </a:ext>
              </a:extLst>
            </p:cNvPr>
            <p:cNvSpPr txBox="1"/>
            <p:nvPr/>
          </p:nvSpPr>
          <p:spPr>
            <a:xfrm>
              <a:off x="894735" y="7059561"/>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43" name="TextBox 42">
              <a:extLst>
                <a:ext uri="{FF2B5EF4-FFF2-40B4-BE49-F238E27FC236}">
                  <a16:creationId xmlns:a16="http://schemas.microsoft.com/office/drawing/2014/main" id="{62C0A02A-41AA-E75E-F601-4E98542D8F55}"/>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44" name="TextBox 43">
              <a:extLst>
                <a:ext uri="{FF2B5EF4-FFF2-40B4-BE49-F238E27FC236}">
                  <a16:creationId xmlns:a16="http://schemas.microsoft.com/office/drawing/2014/main" id="{4B1F08E7-4C4B-B09A-BB40-6A7A0314CB43}"/>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45" name="TextBox 44">
              <a:extLst>
                <a:ext uri="{FF2B5EF4-FFF2-40B4-BE49-F238E27FC236}">
                  <a16:creationId xmlns:a16="http://schemas.microsoft.com/office/drawing/2014/main" id="{4BF6D2F9-B410-298B-8BA3-5AA17D01912E}"/>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46" name="TextBox 45">
              <a:extLst>
                <a:ext uri="{FF2B5EF4-FFF2-40B4-BE49-F238E27FC236}">
                  <a16:creationId xmlns:a16="http://schemas.microsoft.com/office/drawing/2014/main" id="{B69DDCC8-A14F-C466-63A4-01BD0FC6C8A1}"/>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47" name="TextBox 46">
              <a:extLst>
                <a:ext uri="{FF2B5EF4-FFF2-40B4-BE49-F238E27FC236}">
                  <a16:creationId xmlns:a16="http://schemas.microsoft.com/office/drawing/2014/main" id="{494F0B98-998A-44A3-895F-4CEFDB9011E8}"/>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48" name="TextBox 47">
              <a:extLst>
                <a:ext uri="{FF2B5EF4-FFF2-40B4-BE49-F238E27FC236}">
                  <a16:creationId xmlns:a16="http://schemas.microsoft.com/office/drawing/2014/main" id="{3D74EF24-EDF9-F25F-E44A-9C1D20E4458B}"/>
                </a:ext>
              </a:extLst>
            </p:cNvPr>
            <p:cNvSpPr txBox="1"/>
            <p:nvPr/>
          </p:nvSpPr>
          <p:spPr>
            <a:xfrm>
              <a:off x="2577015" y="7162461"/>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77" name="Group 76">
            <a:extLst>
              <a:ext uri="{FF2B5EF4-FFF2-40B4-BE49-F238E27FC236}">
                <a16:creationId xmlns:a16="http://schemas.microsoft.com/office/drawing/2014/main" id="{D2BC89ED-53CB-B974-B0D6-31FABC176929}"/>
              </a:ext>
            </a:extLst>
          </p:cNvPr>
          <p:cNvGrpSpPr/>
          <p:nvPr/>
        </p:nvGrpSpPr>
        <p:grpSpPr>
          <a:xfrm>
            <a:off x="1545153" y="3526730"/>
            <a:ext cx="2406310" cy="2214187"/>
            <a:chOff x="1545153" y="3526730"/>
            <a:chExt cx="2406310" cy="2214187"/>
          </a:xfrm>
        </p:grpSpPr>
        <p:sp>
          <p:nvSpPr>
            <p:cNvPr id="61" name="TextBox 60">
              <a:extLst>
                <a:ext uri="{FF2B5EF4-FFF2-40B4-BE49-F238E27FC236}">
                  <a16:creationId xmlns:a16="http://schemas.microsoft.com/office/drawing/2014/main" id="{FF7F7B58-D000-FE45-EB4B-F6C1FBE6355A}"/>
                </a:ext>
              </a:extLst>
            </p:cNvPr>
            <p:cNvSpPr txBox="1"/>
            <p:nvPr/>
          </p:nvSpPr>
          <p:spPr>
            <a:xfrm>
              <a:off x="1545153" y="3526730"/>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63" name="TextBox 2">
              <a:extLst>
                <a:ext uri="{FF2B5EF4-FFF2-40B4-BE49-F238E27FC236}">
                  <a16:creationId xmlns:a16="http://schemas.microsoft.com/office/drawing/2014/main" id="{956E4461-7099-A504-9296-A8A0DE8773DA}"/>
                </a:ext>
              </a:extLst>
            </p:cNvPr>
            <p:cNvSpPr txBox="1"/>
            <p:nvPr/>
          </p:nvSpPr>
          <p:spPr>
            <a:xfrm>
              <a:off x="3187970" y="5494696"/>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65" name="Oval 64">
              <a:extLst>
                <a:ext uri="{FF2B5EF4-FFF2-40B4-BE49-F238E27FC236}">
                  <a16:creationId xmlns:a16="http://schemas.microsoft.com/office/drawing/2014/main" id="{E9C7BFB3-9624-EAF5-BEB2-6ADFAFE4098A}"/>
                </a:ext>
              </a:extLst>
            </p:cNvPr>
            <p:cNvSpPr/>
            <p:nvPr/>
          </p:nvSpPr>
          <p:spPr>
            <a:xfrm flipH="1" flipV="1">
              <a:off x="2249541" y="370648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7" name="Oval 66">
              <a:extLst>
                <a:ext uri="{FF2B5EF4-FFF2-40B4-BE49-F238E27FC236}">
                  <a16:creationId xmlns:a16="http://schemas.microsoft.com/office/drawing/2014/main" id="{8C1AB41A-5F2B-718C-BF08-0FA671771ED1}"/>
                </a:ext>
              </a:extLst>
            </p:cNvPr>
            <p:cNvSpPr/>
            <p:nvPr/>
          </p:nvSpPr>
          <p:spPr>
            <a:xfrm flipH="1" flipV="1">
              <a:off x="3882397" y="546029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83" name="Group 82">
            <a:extLst>
              <a:ext uri="{FF2B5EF4-FFF2-40B4-BE49-F238E27FC236}">
                <a16:creationId xmlns:a16="http://schemas.microsoft.com/office/drawing/2014/main" id="{60E36592-44CB-1728-1EA3-4028A530657F}"/>
              </a:ext>
            </a:extLst>
          </p:cNvPr>
          <p:cNvGrpSpPr/>
          <p:nvPr/>
        </p:nvGrpSpPr>
        <p:grpSpPr>
          <a:xfrm>
            <a:off x="7200901" y="1713520"/>
            <a:ext cx="4886543" cy="4949691"/>
            <a:chOff x="7200901" y="1713520"/>
            <a:chExt cx="4886543" cy="4949691"/>
          </a:xfrm>
        </p:grpSpPr>
        <p:pic>
          <p:nvPicPr>
            <p:cNvPr id="2" name="Picture 7" descr="A map of the state of arizona&#10;&#10;Description automatically generated">
              <a:extLst>
                <a:ext uri="{FF2B5EF4-FFF2-40B4-BE49-F238E27FC236}">
                  <a16:creationId xmlns:a16="http://schemas.microsoft.com/office/drawing/2014/main" id="{D69DE416-A15A-B57F-0FED-18217CCB795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200901" y="1713520"/>
              <a:ext cx="4886543" cy="4884979"/>
            </a:xfrm>
            <a:prstGeom prst="rect">
              <a:avLst/>
            </a:prstGeom>
            <a:ln>
              <a:solidFill>
                <a:schemeClr val="tx1"/>
              </a:solidFill>
            </a:ln>
          </p:spPr>
        </p:pic>
        <p:grpSp>
          <p:nvGrpSpPr>
            <p:cNvPr id="59" name="Group 58">
              <a:extLst>
                <a:ext uri="{FF2B5EF4-FFF2-40B4-BE49-F238E27FC236}">
                  <a16:creationId xmlns:a16="http://schemas.microsoft.com/office/drawing/2014/main" id="{12CAD58B-F6FF-3942-93C5-E262FDF0DF05}"/>
                </a:ext>
              </a:extLst>
            </p:cNvPr>
            <p:cNvGrpSpPr/>
            <p:nvPr/>
          </p:nvGrpSpPr>
          <p:grpSpPr>
            <a:xfrm>
              <a:off x="7254961" y="6301896"/>
              <a:ext cx="2234813" cy="361315"/>
              <a:chOff x="894735" y="7047367"/>
              <a:chExt cx="2234813" cy="361315"/>
            </a:xfrm>
          </p:grpSpPr>
          <p:pic>
            <p:nvPicPr>
              <p:cNvPr id="51" name="Picture 16">
                <a:extLst>
                  <a:ext uri="{FF2B5EF4-FFF2-40B4-BE49-F238E27FC236}">
                    <a16:creationId xmlns:a16="http://schemas.microsoft.com/office/drawing/2014/main" id="{FDB4EFA5-9731-A9BB-666D-E4121197912F}"/>
                  </a:ext>
                </a:extLst>
              </p:cNvPr>
              <p:cNvPicPr>
                <a:picLocks noChangeAspect="1"/>
              </p:cNvPicPr>
              <p:nvPr/>
            </p:nvPicPr>
            <p:blipFill>
              <a:blip r:embed="rId7"/>
              <a:stretch>
                <a:fillRect/>
              </a:stretch>
            </p:blipFill>
            <p:spPr>
              <a:xfrm>
                <a:off x="1036339" y="7260105"/>
                <a:ext cx="1602659" cy="73562"/>
              </a:xfrm>
              <a:prstGeom prst="rect">
                <a:avLst/>
              </a:prstGeom>
            </p:spPr>
          </p:pic>
          <p:sp>
            <p:nvSpPr>
              <p:cNvPr id="52" name="TextBox 51">
                <a:extLst>
                  <a:ext uri="{FF2B5EF4-FFF2-40B4-BE49-F238E27FC236}">
                    <a16:creationId xmlns:a16="http://schemas.microsoft.com/office/drawing/2014/main" id="{235B33B2-98CC-CD51-D1FF-7684B4F4532B}"/>
                  </a:ext>
                </a:extLst>
              </p:cNvPr>
              <p:cNvSpPr txBox="1"/>
              <p:nvPr/>
            </p:nvSpPr>
            <p:spPr>
              <a:xfrm>
                <a:off x="894735" y="7059561"/>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0</a:t>
                </a:r>
                <a:endParaRPr lang="en-US" sz="1000" dirty="0">
                  <a:latin typeface="Century Gothic"/>
                </a:endParaRPr>
              </a:p>
            </p:txBody>
          </p:sp>
          <p:sp>
            <p:nvSpPr>
              <p:cNvPr id="53" name="TextBox 52">
                <a:extLst>
                  <a:ext uri="{FF2B5EF4-FFF2-40B4-BE49-F238E27FC236}">
                    <a16:creationId xmlns:a16="http://schemas.microsoft.com/office/drawing/2014/main" id="{61A18255-1E6F-7422-3DFD-391EA732BFEA}"/>
                  </a:ext>
                </a:extLst>
              </p:cNvPr>
              <p:cNvSpPr txBox="1"/>
              <p:nvPr/>
            </p:nvSpPr>
            <p:spPr>
              <a:xfrm>
                <a:off x="1071715" y="7049728"/>
                <a:ext cx="383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p>
            </p:txBody>
          </p:sp>
          <p:sp>
            <p:nvSpPr>
              <p:cNvPr id="54" name="TextBox 53">
                <a:extLst>
                  <a:ext uri="{FF2B5EF4-FFF2-40B4-BE49-F238E27FC236}">
                    <a16:creationId xmlns:a16="http://schemas.microsoft.com/office/drawing/2014/main" id="{D51E4125-D73B-75C6-CFAE-A2A4E1803377}"/>
                  </a:ext>
                </a:extLst>
              </p:cNvPr>
              <p:cNvSpPr txBox="1"/>
              <p:nvPr/>
            </p:nvSpPr>
            <p:spPr>
              <a:xfrm>
                <a:off x="1317521" y="7049730"/>
                <a:ext cx="2163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5</a:t>
                </a:r>
              </a:p>
            </p:txBody>
          </p:sp>
          <p:sp>
            <p:nvSpPr>
              <p:cNvPr id="55" name="TextBox 54">
                <a:extLst>
                  <a:ext uri="{FF2B5EF4-FFF2-40B4-BE49-F238E27FC236}">
                    <a16:creationId xmlns:a16="http://schemas.microsoft.com/office/drawing/2014/main" id="{019B984C-AC05-A614-CAE7-034C7CE4722A}"/>
                  </a:ext>
                </a:extLst>
              </p:cNvPr>
              <p:cNvSpPr txBox="1"/>
              <p:nvPr/>
            </p:nvSpPr>
            <p:spPr>
              <a:xfrm>
                <a:off x="1635721"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10</a:t>
                </a:r>
              </a:p>
            </p:txBody>
          </p:sp>
          <p:sp>
            <p:nvSpPr>
              <p:cNvPr id="56" name="TextBox 55">
                <a:extLst>
                  <a:ext uri="{FF2B5EF4-FFF2-40B4-BE49-F238E27FC236}">
                    <a16:creationId xmlns:a16="http://schemas.microsoft.com/office/drawing/2014/main" id="{24873314-DD91-0F10-2C8E-CD67696AB789}"/>
                  </a:ext>
                </a:extLst>
              </p:cNvPr>
              <p:cNvSpPr txBox="1"/>
              <p:nvPr/>
            </p:nvSpPr>
            <p:spPr>
              <a:xfrm>
                <a:off x="2069015"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15</a:t>
                </a:r>
              </a:p>
            </p:txBody>
          </p:sp>
          <p:sp>
            <p:nvSpPr>
              <p:cNvPr id="57" name="TextBox 56">
                <a:extLst>
                  <a:ext uri="{FF2B5EF4-FFF2-40B4-BE49-F238E27FC236}">
                    <a16:creationId xmlns:a16="http://schemas.microsoft.com/office/drawing/2014/main" id="{ADF2D79D-9B83-1944-6ED3-E21635D29A7A}"/>
                  </a:ext>
                </a:extLst>
              </p:cNvPr>
              <p:cNvSpPr txBox="1"/>
              <p:nvPr/>
            </p:nvSpPr>
            <p:spPr>
              <a:xfrm>
                <a:off x="2435074" y="7047367"/>
                <a:ext cx="4031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20</a:t>
                </a:r>
              </a:p>
            </p:txBody>
          </p:sp>
          <p:sp>
            <p:nvSpPr>
              <p:cNvPr id="58" name="TextBox 57">
                <a:extLst>
                  <a:ext uri="{FF2B5EF4-FFF2-40B4-BE49-F238E27FC236}">
                    <a16:creationId xmlns:a16="http://schemas.microsoft.com/office/drawing/2014/main" id="{3A57E85C-8B52-94D8-3F5E-97AF85298D40}"/>
                  </a:ext>
                </a:extLst>
              </p:cNvPr>
              <p:cNvSpPr txBox="1"/>
              <p:nvPr/>
            </p:nvSpPr>
            <p:spPr>
              <a:xfrm>
                <a:off x="2577015" y="7162461"/>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78" name="Group 77">
              <a:extLst>
                <a:ext uri="{FF2B5EF4-FFF2-40B4-BE49-F238E27FC236}">
                  <a16:creationId xmlns:a16="http://schemas.microsoft.com/office/drawing/2014/main" id="{9611CCB1-262F-5441-42A6-8B13087A6C91}"/>
                </a:ext>
              </a:extLst>
            </p:cNvPr>
            <p:cNvGrpSpPr/>
            <p:nvPr/>
          </p:nvGrpSpPr>
          <p:grpSpPr>
            <a:xfrm>
              <a:off x="8632962" y="3526729"/>
              <a:ext cx="2406310" cy="2214187"/>
              <a:chOff x="1545153" y="3526730"/>
              <a:chExt cx="2406310" cy="2214187"/>
            </a:xfrm>
          </p:grpSpPr>
          <p:sp>
            <p:nvSpPr>
              <p:cNvPr id="79" name="TextBox 78">
                <a:extLst>
                  <a:ext uri="{FF2B5EF4-FFF2-40B4-BE49-F238E27FC236}">
                    <a16:creationId xmlns:a16="http://schemas.microsoft.com/office/drawing/2014/main" id="{CECFB5FE-1940-A90C-3226-45A2E7F61CD8}"/>
                  </a:ext>
                </a:extLst>
              </p:cNvPr>
              <p:cNvSpPr txBox="1"/>
              <p:nvPr/>
            </p:nvSpPr>
            <p:spPr>
              <a:xfrm>
                <a:off x="1545153" y="3526730"/>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Stockton</a:t>
                </a:r>
                <a:endParaRPr lang="en-US" sz="1000" dirty="0">
                  <a:latin typeface="Century Gothic"/>
                </a:endParaRPr>
              </a:p>
            </p:txBody>
          </p:sp>
          <p:sp>
            <p:nvSpPr>
              <p:cNvPr id="80" name="TextBox 2">
                <a:extLst>
                  <a:ext uri="{FF2B5EF4-FFF2-40B4-BE49-F238E27FC236}">
                    <a16:creationId xmlns:a16="http://schemas.microsoft.com/office/drawing/2014/main" id="{9D05AD2D-25DB-BE64-3806-93DA7D66D82B}"/>
                  </a:ext>
                </a:extLst>
              </p:cNvPr>
              <p:cNvSpPr txBox="1"/>
              <p:nvPr/>
            </p:nvSpPr>
            <p:spPr>
              <a:xfrm>
                <a:off x="3187970" y="5494696"/>
                <a:ext cx="7634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Century Gothic"/>
                    <a:cs typeface="Calibri"/>
                  </a:rPr>
                  <a:t>Modesto</a:t>
                </a:r>
                <a:endParaRPr lang="en-US" sz="1000" dirty="0">
                  <a:latin typeface="Century Gothic"/>
                </a:endParaRPr>
              </a:p>
            </p:txBody>
          </p:sp>
          <p:sp>
            <p:nvSpPr>
              <p:cNvPr id="81" name="Oval 80">
                <a:extLst>
                  <a:ext uri="{FF2B5EF4-FFF2-40B4-BE49-F238E27FC236}">
                    <a16:creationId xmlns:a16="http://schemas.microsoft.com/office/drawing/2014/main" id="{AC8BA0C2-5CC5-666F-112C-C9EAA34EE685}"/>
                  </a:ext>
                </a:extLst>
              </p:cNvPr>
              <p:cNvSpPr/>
              <p:nvPr/>
            </p:nvSpPr>
            <p:spPr>
              <a:xfrm flipH="1" flipV="1">
                <a:off x="2249541" y="370648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2" name="Oval 81">
                <a:extLst>
                  <a:ext uri="{FF2B5EF4-FFF2-40B4-BE49-F238E27FC236}">
                    <a16:creationId xmlns:a16="http://schemas.microsoft.com/office/drawing/2014/main" id="{1398C2DE-63CE-1150-23CF-438FA30127B4}"/>
                  </a:ext>
                </a:extLst>
              </p:cNvPr>
              <p:cNvSpPr/>
              <p:nvPr/>
            </p:nvSpPr>
            <p:spPr>
              <a:xfrm flipH="1" flipV="1">
                <a:off x="3882397" y="546029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spTree>
    <p:extLst>
      <p:ext uri="{BB962C8B-B14F-4D97-AF65-F5344CB8AC3E}">
        <p14:creationId xmlns:p14="http://schemas.microsoft.com/office/powerpoint/2010/main" val="19315633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66700" y="199377"/>
            <a:ext cx="116109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Stockton Aerosol Profile: High Pollution Day</a:t>
            </a:r>
            <a:endParaRPr lang="en-US" sz="4000" dirty="0">
              <a:solidFill>
                <a:srgbClr val="88419D"/>
              </a:solidFill>
              <a:latin typeface="Century Gothic"/>
            </a:endParaRPr>
          </a:p>
        </p:txBody>
      </p:sp>
      <p:pic>
        <p:nvPicPr>
          <p:cNvPr id="2" name="Picture 1">
            <a:extLst>
              <a:ext uri="{FF2B5EF4-FFF2-40B4-BE49-F238E27FC236}">
                <a16:creationId xmlns:a16="http://schemas.microsoft.com/office/drawing/2014/main" id="{88EB59C7-633B-5888-5115-1A38CC92D8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025" y="2088278"/>
            <a:ext cx="6931139" cy="3573485"/>
          </a:xfrm>
          <a:prstGeom prst="rect">
            <a:avLst/>
          </a:prstGeom>
        </p:spPr>
      </p:pic>
      <p:pic>
        <p:nvPicPr>
          <p:cNvPr id="4" name="Picture 3" descr="image">
            <a:extLst>
              <a:ext uri="{FF2B5EF4-FFF2-40B4-BE49-F238E27FC236}">
                <a16:creationId xmlns:a16="http://schemas.microsoft.com/office/drawing/2014/main" id="{5F120A73-15A5-8AF4-2E95-D7BBEEBF7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95" t="9504" r="8861" b="9747"/>
          <a:stretch/>
        </p:blipFill>
        <p:spPr bwMode="auto">
          <a:xfrm>
            <a:off x="8174211" y="3774780"/>
            <a:ext cx="2509864" cy="1859631"/>
          </a:xfrm>
          <a:prstGeom prst="rect">
            <a:avLst/>
          </a:prstGeom>
          <a:noFill/>
          <a:ln>
            <a:noFill/>
          </a:ln>
        </p:spPr>
      </p:pic>
      <p:pic>
        <p:nvPicPr>
          <p:cNvPr id="10" name="Picture 9">
            <a:extLst>
              <a:ext uri="{FF2B5EF4-FFF2-40B4-BE49-F238E27FC236}">
                <a16:creationId xmlns:a16="http://schemas.microsoft.com/office/drawing/2014/main" id="{FCF496A2-4A04-0ADE-5C51-FF9EFC468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7469" y="1125990"/>
            <a:ext cx="3096484" cy="2303010"/>
          </a:xfrm>
          <a:prstGeom prst="rect">
            <a:avLst/>
          </a:prstGeom>
        </p:spPr>
      </p:pic>
      <p:pic>
        <p:nvPicPr>
          <p:cNvPr id="16" name="Picture 15">
            <a:extLst>
              <a:ext uri="{FF2B5EF4-FFF2-40B4-BE49-F238E27FC236}">
                <a16:creationId xmlns:a16="http://schemas.microsoft.com/office/drawing/2014/main" id="{36EEB0C6-2923-6C07-30A7-87D7599D10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8588972" y="3065327"/>
            <a:ext cx="1662076" cy="127852"/>
          </a:xfrm>
          <a:prstGeom prst="rect">
            <a:avLst/>
          </a:prstGeom>
        </p:spPr>
      </p:pic>
      <p:sp>
        <p:nvSpPr>
          <p:cNvPr id="17" name="TextBox 16">
            <a:extLst>
              <a:ext uri="{FF2B5EF4-FFF2-40B4-BE49-F238E27FC236}">
                <a16:creationId xmlns:a16="http://schemas.microsoft.com/office/drawing/2014/main" id="{04C291BC-BD28-674C-D39A-8D3B853A6E14}"/>
              </a:ext>
            </a:extLst>
          </p:cNvPr>
          <p:cNvSpPr txBox="1"/>
          <p:nvPr/>
        </p:nvSpPr>
        <p:spPr>
          <a:xfrm>
            <a:off x="8513585" y="3141204"/>
            <a:ext cx="361507" cy="230832"/>
          </a:xfrm>
          <a:prstGeom prst="rect">
            <a:avLst/>
          </a:prstGeom>
          <a:noFill/>
        </p:spPr>
        <p:txBody>
          <a:bodyPr wrap="square" rtlCol="0">
            <a:spAutoFit/>
          </a:bodyPr>
          <a:lstStyle/>
          <a:p>
            <a:r>
              <a:rPr lang="en-US" sz="900" dirty="0">
                <a:latin typeface="Century Gothic" panose="020B0502020202020204" pitchFamily="34" charset="0"/>
              </a:rPr>
              <a:t>0</a:t>
            </a:r>
          </a:p>
        </p:txBody>
      </p:sp>
      <p:sp>
        <p:nvSpPr>
          <p:cNvPr id="18" name="TextBox 17">
            <a:extLst>
              <a:ext uri="{FF2B5EF4-FFF2-40B4-BE49-F238E27FC236}">
                <a16:creationId xmlns:a16="http://schemas.microsoft.com/office/drawing/2014/main" id="{C677DB89-ED8E-3C15-1AFD-557493171F89}"/>
              </a:ext>
            </a:extLst>
          </p:cNvPr>
          <p:cNvSpPr txBox="1"/>
          <p:nvPr/>
        </p:nvSpPr>
        <p:spPr>
          <a:xfrm>
            <a:off x="10089424" y="3158165"/>
            <a:ext cx="361507" cy="230832"/>
          </a:xfrm>
          <a:prstGeom prst="rect">
            <a:avLst/>
          </a:prstGeom>
          <a:noFill/>
        </p:spPr>
        <p:txBody>
          <a:bodyPr wrap="square" rtlCol="0">
            <a:spAutoFit/>
          </a:bodyPr>
          <a:lstStyle/>
          <a:p>
            <a:r>
              <a:rPr lang="en-US" sz="900" dirty="0">
                <a:latin typeface="Century Gothic" panose="020B0502020202020204" pitchFamily="34" charset="0"/>
              </a:rPr>
              <a:t>5</a:t>
            </a:r>
          </a:p>
        </p:txBody>
      </p:sp>
      <p:sp>
        <p:nvSpPr>
          <p:cNvPr id="19" name="TextBox 18">
            <a:extLst>
              <a:ext uri="{FF2B5EF4-FFF2-40B4-BE49-F238E27FC236}">
                <a16:creationId xmlns:a16="http://schemas.microsoft.com/office/drawing/2014/main" id="{FDB5CCF9-BF93-0819-74DB-D43F86DEE986}"/>
              </a:ext>
            </a:extLst>
          </p:cNvPr>
          <p:cNvSpPr txBox="1"/>
          <p:nvPr/>
        </p:nvSpPr>
        <p:spPr>
          <a:xfrm>
            <a:off x="8134910" y="3025788"/>
            <a:ext cx="908124" cy="230832"/>
          </a:xfrm>
          <a:prstGeom prst="rect">
            <a:avLst/>
          </a:prstGeom>
          <a:noFill/>
        </p:spPr>
        <p:txBody>
          <a:bodyPr wrap="square" rtlCol="0">
            <a:spAutoFit/>
          </a:bodyPr>
          <a:lstStyle/>
          <a:p>
            <a:r>
              <a:rPr lang="en-US" sz="900" dirty="0">
                <a:latin typeface="Century Gothic" panose="020B0502020202020204" pitchFamily="34" charset="0"/>
              </a:rPr>
              <a:t>AOD</a:t>
            </a:r>
          </a:p>
        </p:txBody>
      </p:sp>
      <p:sp>
        <p:nvSpPr>
          <p:cNvPr id="20" name="Frame 19">
            <a:extLst>
              <a:ext uri="{FF2B5EF4-FFF2-40B4-BE49-F238E27FC236}">
                <a16:creationId xmlns:a16="http://schemas.microsoft.com/office/drawing/2014/main" id="{3A6F2439-8604-8F23-BDC8-CA752000F7CC}"/>
              </a:ext>
            </a:extLst>
          </p:cNvPr>
          <p:cNvSpPr/>
          <p:nvPr/>
        </p:nvSpPr>
        <p:spPr>
          <a:xfrm>
            <a:off x="4819632" y="4582519"/>
            <a:ext cx="733269" cy="453390"/>
          </a:xfrm>
          <a:prstGeom prst="frame">
            <a:avLst>
              <a:gd name="adj1" fmla="val 4885"/>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1" name="Frame 20">
            <a:extLst>
              <a:ext uri="{FF2B5EF4-FFF2-40B4-BE49-F238E27FC236}">
                <a16:creationId xmlns:a16="http://schemas.microsoft.com/office/drawing/2014/main" id="{19C47331-30DF-1302-F999-BA73555A6834}"/>
              </a:ext>
            </a:extLst>
          </p:cNvPr>
          <p:cNvSpPr/>
          <p:nvPr/>
        </p:nvSpPr>
        <p:spPr>
          <a:xfrm>
            <a:off x="7855703" y="1127224"/>
            <a:ext cx="3128250" cy="4817588"/>
          </a:xfrm>
          <a:prstGeom prst="frame">
            <a:avLst>
              <a:gd name="adj1" fmla="val 1165"/>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cxnSp>
        <p:nvCxnSpPr>
          <p:cNvPr id="22" name="Straight Connector 21">
            <a:extLst>
              <a:ext uri="{FF2B5EF4-FFF2-40B4-BE49-F238E27FC236}">
                <a16:creationId xmlns:a16="http://schemas.microsoft.com/office/drawing/2014/main" id="{1E24D031-DDFB-CBD6-A433-5C7F23F95EA3}"/>
              </a:ext>
            </a:extLst>
          </p:cNvPr>
          <p:cNvCxnSpPr>
            <a:cxnSpLocks/>
          </p:cNvCxnSpPr>
          <p:nvPr/>
        </p:nvCxnSpPr>
        <p:spPr>
          <a:xfrm flipV="1">
            <a:off x="5557927" y="1125990"/>
            <a:ext cx="2293042" cy="34600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5178B76-7C02-02B8-4108-C6F1608141AD}"/>
              </a:ext>
            </a:extLst>
          </p:cNvPr>
          <p:cNvCxnSpPr>
            <a:cxnSpLocks/>
          </p:cNvCxnSpPr>
          <p:nvPr/>
        </p:nvCxnSpPr>
        <p:spPr>
          <a:xfrm>
            <a:off x="5549876" y="5035909"/>
            <a:ext cx="2301093" cy="89937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E3223795-4907-226B-EF9A-302836C8FB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46800" y="2338888"/>
            <a:ext cx="2623629" cy="1445712"/>
          </a:xfrm>
          <a:prstGeom prst="rect">
            <a:avLst/>
          </a:prstGeom>
        </p:spPr>
      </p:pic>
      <p:sp>
        <p:nvSpPr>
          <p:cNvPr id="5" name="TextBox 4">
            <a:extLst>
              <a:ext uri="{FF2B5EF4-FFF2-40B4-BE49-F238E27FC236}">
                <a16:creationId xmlns:a16="http://schemas.microsoft.com/office/drawing/2014/main" id="{C5E4D886-BC71-3381-8527-6CB686C364B8}"/>
              </a:ext>
            </a:extLst>
          </p:cNvPr>
          <p:cNvSpPr txBox="1"/>
          <p:nvPr/>
        </p:nvSpPr>
        <p:spPr>
          <a:xfrm>
            <a:off x="8589168" y="3629025"/>
            <a:ext cx="3886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Mean 532 nm Extinction Coefficient</a:t>
            </a:r>
          </a:p>
        </p:txBody>
      </p:sp>
      <p:sp>
        <p:nvSpPr>
          <p:cNvPr id="11" name="TextBox 10">
            <a:extLst>
              <a:ext uri="{FF2B5EF4-FFF2-40B4-BE49-F238E27FC236}">
                <a16:creationId xmlns:a16="http://schemas.microsoft.com/office/drawing/2014/main" id="{D74BF008-B1C6-764C-4CA3-E914B2747789}"/>
              </a:ext>
            </a:extLst>
          </p:cNvPr>
          <p:cNvSpPr txBox="1"/>
          <p:nvPr/>
        </p:nvSpPr>
        <p:spPr>
          <a:xfrm rot="-5400000">
            <a:off x="6103142" y="3000375"/>
            <a:ext cx="3886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Altitude (km)</a:t>
            </a:r>
            <a:endParaRPr lang="en-US" dirty="0"/>
          </a:p>
        </p:txBody>
      </p:sp>
      <p:sp>
        <p:nvSpPr>
          <p:cNvPr id="12" name="TextBox 11">
            <a:extLst>
              <a:ext uri="{FF2B5EF4-FFF2-40B4-BE49-F238E27FC236}">
                <a16:creationId xmlns:a16="http://schemas.microsoft.com/office/drawing/2014/main" id="{0203C5CD-8818-9F31-09D3-21789F9DBED5}"/>
              </a:ext>
            </a:extLst>
          </p:cNvPr>
          <p:cNvSpPr txBox="1"/>
          <p:nvPr/>
        </p:nvSpPr>
        <p:spPr>
          <a:xfrm>
            <a:off x="8932067" y="5686425"/>
            <a:ext cx="3886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Mean (Per Kilometer))</a:t>
            </a:r>
            <a:endParaRPr lang="en-US" dirty="0"/>
          </a:p>
        </p:txBody>
      </p:sp>
      <p:grpSp>
        <p:nvGrpSpPr>
          <p:cNvPr id="31" name="Group 30">
            <a:extLst>
              <a:ext uri="{FF2B5EF4-FFF2-40B4-BE49-F238E27FC236}">
                <a16:creationId xmlns:a16="http://schemas.microsoft.com/office/drawing/2014/main" id="{65185A5D-6E1E-5853-365B-9D559C1E2204}"/>
              </a:ext>
            </a:extLst>
          </p:cNvPr>
          <p:cNvGrpSpPr/>
          <p:nvPr/>
        </p:nvGrpSpPr>
        <p:grpSpPr>
          <a:xfrm>
            <a:off x="8036717" y="3724275"/>
            <a:ext cx="619125" cy="1965841"/>
            <a:chOff x="8036717" y="3724275"/>
            <a:chExt cx="619125" cy="1965841"/>
          </a:xfrm>
        </p:grpSpPr>
        <p:sp>
          <p:nvSpPr>
            <p:cNvPr id="13" name="TextBox 12">
              <a:extLst>
                <a:ext uri="{FF2B5EF4-FFF2-40B4-BE49-F238E27FC236}">
                  <a16:creationId xmlns:a16="http://schemas.microsoft.com/office/drawing/2014/main" id="{3C1B6259-FA30-5E4B-9A41-07A6F28A9ED5}"/>
                </a:ext>
              </a:extLst>
            </p:cNvPr>
            <p:cNvSpPr txBox="1"/>
            <p:nvPr/>
          </p:nvSpPr>
          <p:spPr>
            <a:xfrm>
              <a:off x="8036717" y="5505450"/>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0</a:t>
              </a:r>
            </a:p>
          </p:txBody>
        </p:sp>
        <p:sp>
          <p:nvSpPr>
            <p:cNvPr id="14" name="TextBox 13">
              <a:extLst>
                <a:ext uri="{FF2B5EF4-FFF2-40B4-BE49-F238E27FC236}">
                  <a16:creationId xmlns:a16="http://schemas.microsoft.com/office/drawing/2014/main" id="{D2745070-2731-84EE-186B-A3FC5B97B162}"/>
                </a:ext>
              </a:extLst>
            </p:cNvPr>
            <p:cNvSpPr txBox="1"/>
            <p:nvPr/>
          </p:nvSpPr>
          <p:spPr>
            <a:xfrm>
              <a:off x="8036717" y="5295900"/>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1</a:t>
              </a:r>
            </a:p>
          </p:txBody>
        </p:sp>
        <p:sp>
          <p:nvSpPr>
            <p:cNvPr id="15" name="TextBox 14">
              <a:extLst>
                <a:ext uri="{FF2B5EF4-FFF2-40B4-BE49-F238E27FC236}">
                  <a16:creationId xmlns:a16="http://schemas.microsoft.com/office/drawing/2014/main" id="{3C59E4B0-9699-C6C6-A90C-890C0778376D}"/>
                </a:ext>
              </a:extLst>
            </p:cNvPr>
            <p:cNvSpPr txBox="1"/>
            <p:nvPr/>
          </p:nvSpPr>
          <p:spPr>
            <a:xfrm>
              <a:off x="8036717" y="5057775"/>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2</a:t>
              </a:r>
            </a:p>
          </p:txBody>
        </p:sp>
        <p:sp>
          <p:nvSpPr>
            <p:cNvPr id="23" name="TextBox 22">
              <a:extLst>
                <a:ext uri="{FF2B5EF4-FFF2-40B4-BE49-F238E27FC236}">
                  <a16:creationId xmlns:a16="http://schemas.microsoft.com/office/drawing/2014/main" id="{09AB091F-76BA-7399-1A04-26CF190A4DA6}"/>
                </a:ext>
              </a:extLst>
            </p:cNvPr>
            <p:cNvSpPr txBox="1"/>
            <p:nvPr/>
          </p:nvSpPr>
          <p:spPr>
            <a:xfrm>
              <a:off x="8036717" y="4857750"/>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3</a:t>
              </a:r>
            </a:p>
          </p:txBody>
        </p:sp>
        <p:sp>
          <p:nvSpPr>
            <p:cNvPr id="25" name="TextBox 24">
              <a:extLst>
                <a:ext uri="{FF2B5EF4-FFF2-40B4-BE49-F238E27FC236}">
                  <a16:creationId xmlns:a16="http://schemas.microsoft.com/office/drawing/2014/main" id="{19C50C3D-96F8-F829-A76A-B0A7B8E82E6B}"/>
                </a:ext>
              </a:extLst>
            </p:cNvPr>
            <p:cNvSpPr txBox="1"/>
            <p:nvPr/>
          </p:nvSpPr>
          <p:spPr>
            <a:xfrm>
              <a:off x="8036717" y="4610100"/>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4</a:t>
              </a:r>
            </a:p>
          </p:txBody>
        </p:sp>
        <p:sp>
          <p:nvSpPr>
            <p:cNvPr id="27" name="TextBox 26">
              <a:extLst>
                <a:ext uri="{FF2B5EF4-FFF2-40B4-BE49-F238E27FC236}">
                  <a16:creationId xmlns:a16="http://schemas.microsoft.com/office/drawing/2014/main" id="{A09796EF-58BD-B10C-0C06-EC57EC324CF1}"/>
                </a:ext>
              </a:extLst>
            </p:cNvPr>
            <p:cNvSpPr txBox="1"/>
            <p:nvPr/>
          </p:nvSpPr>
          <p:spPr>
            <a:xfrm>
              <a:off x="8036717" y="4400550"/>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5</a:t>
              </a:r>
            </a:p>
          </p:txBody>
        </p:sp>
        <p:sp>
          <p:nvSpPr>
            <p:cNvPr id="28" name="TextBox 27">
              <a:extLst>
                <a:ext uri="{FF2B5EF4-FFF2-40B4-BE49-F238E27FC236}">
                  <a16:creationId xmlns:a16="http://schemas.microsoft.com/office/drawing/2014/main" id="{1F5C0ABE-BD33-A916-6731-42293FBA3B78}"/>
                </a:ext>
              </a:extLst>
            </p:cNvPr>
            <p:cNvSpPr txBox="1"/>
            <p:nvPr/>
          </p:nvSpPr>
          <p:spPr>
            <a:xfrm>
              <a:off x="8036717" y="4162425"/>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6</a:t>
              </a:r>
            </a:p>
          </p:txBody>
        </p:sp>
        <p:sp>
          <p:nvSpPr>
            <p:cNvPr id="29" name="TextBox 28">
              <a:extLst>
                <a:ext uri="{FF2B5EF4-FFF2-40B4-BE49-F238E27FC236}">
                  <a16:creationId xmlns:a16="http://schemas.microsoft.com/office/drawing/2014/main" id="{D00E9673-00C9-874C-271D-3A90CDACB67A}"/>
                </a:ext>
              </a:extLst>
            </p:cNvPr>
            <p:cNvSpPr txBox="1"/>
            <p:nvPr/>
          </p:nvSpPr>
          <p:spPr>
            <a:xfrm>
              <a:off x="8036717" y="3914775"/>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7</a:t>
              </a:r>
            </a:p>
          </p:txBody>
        </p:sp>
        <p:sp>
          <p:nvSpPr>
            <p:cNvPr id="30" name="TextBox 29">
              <a:extLst>
                <a:ext uri="{FF2B5EF4-FFF2-40B4-BE49-F238E27FC236}">
                  <a16:creationId xmlns:a16="http://schemas.microsoft.com/office/drawing/2014/main" id="{4A362662-169B-EEF4-7051-088354DACF2C}"/>
                </a:ext>
              </a:extLst>
            </p:cNvPr>
            <p:cNvSpPr txBox="1"/>
            <p:nvPr/>
          </p:nvSpPr>
          <p:spPr>
            <a:xfrm>
              <a:off x="8036717" y="3724275"/>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8</a:t>
              </a:r>
            </a:p>
          </p:txBody>
        </p:sp>
      </p:grpSp>
      <p:grpSp>
        <p:nvGrpSpPr>
          <p:cNvPr id="53" name="Group 52">
            <a:extLst>
              <a:ext uri="{FF2B5EF4-FFF2-40B4-BE49-F238E27FC236}">
                <a16:creationId xmlns:a16="http://schemas.microsoft.com/office/drawing/2014/main" id="{75982FBA-93AD-99E6-2388-FCC05BF16FEB}"/>
              </a:ext>
            </a:extLst>
          </p:cNvPr>
          <p:cNvGrpSpPr/>
          <p:nvPr/>
        </p:nvGrpSpPr>
        <p:grpSpPr>
          <a:xfrm>
            <a:off x="8120062" y="5572124"/>
            <a:ext cx="3336131" cy="213241"/>
            <a:chOff x="8120062" y="5572124"/>
            <a:chExt cx="3336131" cy="213241"/>
          </a:xfrm>
        </p:grpSpPr>
        <p:sp>
          <p:nvSpPr>
            <p:cNvPr id="45" name="TextBox 44">
              <a:extLst>
                <a:ext uri="{FF2B5EF4-FFF2-40B4-BE49-F238E27FC236}">
                  <a16:creationId xmlns:a16="http://schemas.microsoft.com/office/drawing/2014/main" id="{455C41B5-E6BF-1EF5-E229-D1E3697B50D4}"/>
                </a:ext>
              </a:extLst>
            </p:cNvPr>
            <p:cNvSpPr txBox="1"/>
            <p:nvPr/>
          </p:nvSpPr>
          <p:spPr>
            <a:xfrm>
              <a:off x="8120062" y="5600699"/>
              <a:ext cx="1059656"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0.0</a:t>
              </a:r>
              <a:endParaRPr lang="en-US" dirty="0"/>
            </a:p>
          </p:txBody>
        </p:sp>
        <p:sp>
          <p:nvSpPr>
            <p:cNvPr id="46" name="TextBox 45">
              <a:extLst>
                <a:ext uri="{FF2B5EF4-FFF2-40B4-BE49-F238E27FC236}">
                  <a16:creationId xmlns:a16="http://schemas.microsoft.com/office/drawing/2014/main" id="{8AFA29BB-A622-5E66-2171-52F86DC60396}"/>
                </a:ext>
              </a:extLst>
            </p:cNvPr>
            <p:cNvSpPr txBox="1"/>
            <p:nvPr/>
          </p:nvSpPr>
          <p:spPr>
            <a:xfrm>
              <a:off x="8443912" y="5600699"/>
              <a:ext cx="1059656"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0.1</a:t>
              </a:r>
              <a:endParaRPr lang="en-US" dirty="0"/>
            </a:p>
          </p:txBody>
        </p:sp>
        <p:sp>
          <p:nvSpPr>
            <p:cNvPr id="47" name="TextBox 46">
              <a:extLst>
                <a:ext uri="{FF2B5EF4-FFF2-40B4-BE49-F238E27FC236}">
                  <a16:creationId xmlns:a16="http://schemas.microsoft.com/office/drawing/2014/main" id="{67149A54-02F0-F00C-EA7A-1EA92BA35B25}"/>
                </a:ext>
              </a:extLst>
            </p:cNvPr>
            <p:cNvSpPr txBox="1"/>
            <p:nvPr/>
          </p:nvSpPr>
          <p:spPr>
            <a:xfrm>
              <a:off x="8748712" y="5600699"/>
              <a:ext cx="1059656"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0.2</a:t>
              </a:r>
              <a:endParaRPr lang="en-US" dirty="0"/>
            </a:p>
          </p:txBody>
        </p:sp>
        <p:sp>
          <p:nvSpPr>
            <p:cNvPr id="48" name="TextBox 47">
              <a:extLst>
                <a:ext uri="{FF2B5EF4-FFF2-40B4-BE49-F238E27FC236}">
                  <a16:creationId xmlns:a16="http://schemas.microsoft.com/office/drawing/2014/main" id="{FF2B6CEB-9E89-783F-EA51-D9642EF9115E}"/>
                </a:ext>
              </a:extLst>
            </p:cNvPr>
            <p:cNvSpPr txBox="1"/>
            <p:nvPr/>
          </p:nvSpPr>
          <p:spPr>
            <a:xfrm>
              <a:off x="9082087" y="5600699"/>
              <a:ext cx="1059656"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0.3</a:t>
              </a:r>
              <a:endParaRPr lang="en-US" dirty="0"/>
            </a:p>
          </p:txBody>
        </p:sp>
        <p:sp>
          <p:nvSpPr>
            <p:cNvPr id="49" name="TextBox 48">
              <a:extLst>
                <a:ext uri="{FF2B5EF4-FFF2-40B4-BE49-F238E27FC236}">
                  <a16:creationId xmlns:a16="http://schemas.microsoft.com/office/drawing/2014/main" id="{50D93132-ACDC-9A5C-62BF-6EB67CC58F7E}"/>
                </a:ext>
              </a:extLst>
            </p:cNvPr>
            <p:cNvSpPr txBox="1"/>
            <p:nvPr/>
          </p:nvSpPr>
          <p:spPr>
            <a:xfrm>
              <a:off x="9386887" y="5572124"/>
              <a:ext cx="1059656"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0.4</a:t>
              </a:r>
              <a:endParaRPr lang="en-US" dirty="0"/>
            </a:p>
          </p:txBody>
        </p:sp>
        <p:sp>
          <p:nvSpPr>
            <p:cNvPr id="50" name="TextBox 49">
              <a:extLst>
                <a:ext uri="{FF2B5EF4-FFF2-40B4-BE49-F238E27FC236}">
                  <a16:creationId xmlns:a16="http://schemas.microsoft.com/office/drawing/2014/main" id="{58418B10-A117-FB03-7E28-EFCB108A4C98}"/>
                </a:ext>
              </a:extLst>
            </p:cNvPr>
            <p:cNvSpPr txBox="1"/>
            <p:nvPr/>
          </p:nvSpPr>
          <p:spPr>
            <a:xfrm>
              <a:off x="9710737" y="5600699"/>
              <a:ext cx="1059656"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0.5</a:t>
              </a:r>
              <a:endParaRPr lang="en-US" dirty="0"/>
            </a:p>
          </p:txBody>
        </p:sp>
        <p:sp>
          <p:nvSpPr>
            <p:cNvPr id="51" name="TextBox 50">
              <a:extLst>
                <a:ext uri="{FF2B5EF4-FFF2-40B4-BE49-F238E27FC236}">
                  <a16:creationId xmlns:a16="http://schemas.microsoft.com/office/drawing/2014/main" id="{FA5D9A0C-2748-3646-9D73-4C423104BE90}"/>
                </a:ext>
              </a:extLst>
            </p:cNvPr>
            <p:cNvSpPr txBox="1"/>
            <p:nvPr/>
          </p:nvSpPr>
          <p:spPr>
            <a:xfrm>
              <a:off x="10044112" y="5600699"/>
              <a:ext cx="1059656"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0.6</a:t>
              </a:r>
              <a:endParaRPr lang="en-US" dirty="0"/>
            </a:p>
          </p:txBody>
        </p:sp>
        <p:sp>
          <p:nvSpPr>
            <p:cNvPr id="52" name="TextBox 51">
              <a:extLst>
                <a:ext uri="{FF2B5EF4-FFF2-40B4-BE49-F238E27FC236}">
                  <a16:creationId xmlns:a16="http://schemas.microsoft.com/office/drawing/2014/main" id="{EE4AE9E3-CB28-3578-758E-64CB3BC5327F}"/>
                </a:ext>
              </a:extLst>
            </p:cNvPr>
            <p:cNvSpPr txBox="1"/>
            <p:nvPr/>
          </p:nvSpPr>
          <p:spPr>
            <a:xfrm>
              <a:off x="10396537" y="5600699"/>
              <a:ext cx="1059656"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0.7</a:t>
              </a:r>
              <a:endParaRPr lang="en-US" dirty="0"/>
            </a:p>
          </p:txBody>
        </p:sp>
      </p:grpSp>
    </p:spTree>
    <p:extLst>
      <p:ext uri="{BB962C8B-B14F-4D97-AF65-F5344CB8AC3E}">
        <p14:creationId xmlns:p14="http://schemas.microsoft.com/office/powerpoint/2010/main" val="2251378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80243" y="199522"/>
            <a:ext cx="1134025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Stockton Aerosol Profile: Moderate Pollution Day</a:t>
            </a:r>
            <a:endParaRPr lang="en-US" sz="4000" dirty="0">
              <a:solidFill>
                <a:srgbClr val="88419D"/>
              </a:solidFill>
              <a:latin typeface="Century Gothic"/>
            </a:endParaRPr>
          </a:p>
        </p:txBody>
      </p:sp>
      <p:pic>
        <p:nvPicPr>
          <p:cNvPr id="4" name="Picture 3">
            <a:extLst>
              <a:ext uri="{FF2B5EF4-FFF2-40B4-BE49-F238E27FC236}">
                <a16:creationId xmlns:a16="http://schemas.microsoft.com/office/drawing/2014/main" id="{55AEB045-19C3-1C90-BAE5-C75ACA6DF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025" y="2131757"/>
            <a:ext cx="6921733" cy="3492430"/>
          </a:xfrm>
          <a:prstGeom prst="rect">
            <a:avLst/>
          </a:prstGeom>
        </p:spPr>
      </p:pic>
      <p:pic>
        <p:nvPicPr>
          <p:cNvPr id="5" name="Picture 4" descr="image">
            <a:extLst>
              <a:ext uri="{FF2B5EF4-FFF2-40B4-BE49-F238E27FC236}">
                <a16:creationId xmlns:a16="http://schemas.microsoft.com/office/drawing/2014/main" id="{24B04231-77E3-7231-1B39-0F9FBBE27E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33" t="9388" r="9841" b="10383"/>
          <a:stretch/>
        </p:blipFill>
        <p:spPr bwMode="auto">
          <a:xfrm>
            <a:off x="8227294" y="3917639"/>
            <a:ext cx="2464223" cy="1872396"/>
          </a:xfrm>
          <a:prstGeom prst="rect">
            <a:avLst/>
          </a:prstGeom>
          <a:noFill/>
          <a:ln>
            <a:noFill/>
          </a:ln>
        </p:spPr>
      </p:pic>
      <p:pic>
        <p:nvPicPr>
          <p:cNvPr id="12" name="Picture 11">
            <a:extLst>
              <a:ext uri="{FF2B5EF4-FFF2-40B4-BE49-F238E27FC236}">
                <a16:creationId xmlns:a16="http://schemas.microsoft.com/office/drawing/2014/main" id="{F67EAA8D-4A49-B054-AFBF-C938C2227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4693" y="1571089"/>
            <a:ext cx="3004207" cy="2014088"/>
          </a:xfrm>
          <a:prstGeom prst="rect">
            <a:avLst/>
          </a:prstGeom>
        </p:spPr>
      </p:pic>
      <p:pic>
        <p:nvPicPr>
          <p:cNvPr id="13" name="Picture 12">
            <a:extLst>
              <a:ext uri="{FF2B5EF4-FFF2-40B4-BE49-F238E27FC236}">
                <a16:creationId xmlns:a16="http://schemas.microsoft.com/office/drawing/2014/main" id="{1DBD57A0-D865-A336-DC73-94DCBE04E1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8581626" y="3301148"/>
            <a:ext cx="1662076" cy="127852"/>
          </a:xfrm>
          <a:prstGeom prst="rect">
            <a:avLst/>
          </a:prstGeom>
        </p:spPr>
      </p:pic>
      <p:sp>
        <p:nvSpPr>
          <p:cNvPr id="14" name="TextBox 13">
            <a:extLst>
              <a:ext uri="{FF2B5EF4-FFF2-40B4-BE49-F238E27FC236}">
                <a16:creationId xmlns:a16="http://schemas.microsoft.com/office/drawing/2014/main" id="{072555CE-FCA0-00B6-9CCA-BC3DFC12EDA2}"/>
              </a:ext>
            </a:extLst>
          </p:cNvPr>
          <p:cNvSpPr txBox="1"/>
          <p:nvPr/>
        </p:nvSpPr>
        <p:spPr>
          <a:xfrm>
            <a:off x="8506239" y="3377025"/>
            <a:ext cx="361507" cy="230832"/>
          </a:xfrm>
          <a:prstGeom prst="rect">
            <a:avLst/>
          </a:prstGeom>
          <a:noFill/>
        </p:spPr>
        <p:txBody>
          <a:bodyPr wrap="square" rtlCol="0">
            <a:spAutoFit/>
          </a:bodyPr>
          <a:lstStyle/>
          <a:p>
            <a:r>
              <a:rPr lang="en-US" sz="900" dirty="0">
                <a:latin typeface="Century Gothic" panose="020B0502020202020204" pitchFamily="34" charset="0"/>
              </a:rPr>
              <a:t>0</a:t>
            </a:r>
          </a:p>
        </p:txBody>
      </p:sp>
      <p:sp>
        <p:nvSpPr>
          <p:cNvPr id="15" name="TextBox 14">
            <a:extLst>
              <a:ext uri="{FF2B5EF4-FFF2-40B4-BE49-F238E27FC236}">
                <a16:creationId xmlns:a16="http://schemas.microsoft.com/office/drawing/2014/main" id="{D87056C8-C24A-E0EA-C47D-48D2A909A9C3}"/>
              </a:ext>
            </a:extLst>
          </p:cNvPr>
          <p:cNvSpPr txBox="1"/>
          <p:nvPr/>
        </p:nvSpPr>
        <p:spPr>
          <a:xfrm>
            <a:off x="10082078" y="3393986"/>
            <a:ext cx="361507" cy="230832"/>
          </a:xfrm>
          <a:prstGeom prst="rect">
            <a:avLst/>
          </a:prstGeom>
          <a:noFill/>
        </p:spPr>
        <p:txBody>
          <a:bodyPr wrap="square" rtlCol="0">
            <a:spAutoFit/>
          </a:bodyPr>
          <a:lstStyle/>
          <a:p>
            <a:r>
              <a:rPr lang="en-US" sz="900" dirty="0">
                <a:latin typeface="Century Gothic" panose="020B0502020202020204" pitchFamily="34" charset="0"/>
              </a:rPr>
              <a:t>5</a:t>
            </a:r>
          </a:p>
        </p:txBody>
      </p:sp>
      <p:sp>
        <p:nvSpPr>
          <p:cNvPr id="16" name="TextBox 15">
            <a:extLst>
              <a:ext uri="{FF2B5EF4-FFF2-40B4-BE49-F238E27FC236}">
                <a16:creationId xmlns:a16="http://schemas.microsoft.com/office/drawing/2014/main" id="{327D3FA4-73A5-2521-5124-2B314134A740}"/>
              </a:ext>
            </a:extLst>
          </p:cNvPr>
          <p:cNvSpPr txBox="1"/>
          <p:nvPr/>
        </p:nvSpPr>
        <p:spPr>
          <a:xfrm>
            <a:off x="8152972" y="3248652"/>
            <a:ext cx="908124" cy="230832"/>
          </a:xfrm>
          <a:prstGeom prst="rect">
            <a:avLst/>
          </a:prstGeom>
          <a:noFill/>
        </p:spPr>
        <p:txBody>
          <a:bodyPr wrap="square" rtlCol="0">
            <a:spAutoFit/>
          </a:bodyPr>
          <a:lstStyle/>
          <a:p>
            <a:r>
              <a:rPr lang="en-US" sz="900" dirty="0">
                <a:latin typeface="Century Gothic" panose="020B0502020202020204" pitchFamily="34" charset="0"/>
              </a:rPr>
              <a:t>AOD</a:t>
            </a:r>
          </a:p>
        </p:txBody>
      </p:sp>
      <p:sp>
        <p:nvSpPr>
          <p:cNvPr id="17" name="Frame 16">
            <a:extLst>
              <a:ext uri="{FF2B5EF4-FFF2-40B4-BE49-F238E27FC236}">
                <a16:creationId xmlns:a16="http://schemas.microsoft.com/office/drawing/2014/main" id="{B2673A69-988D-555A-3116-AB7B90F0CA4C}"/>
              </a:ext>
            </a:extLst>
          </p:cNvPr>
          <p:cNvSpPr/>
          <p:nvPr/>
        </p:nvSpPr>
        <p:spPr>
          <a:xfrm>
            <a:off x="3830418" y="4629245"/>
            <a:ext cx="733269" cy="453390"/>
          </a:xfrm>
          <a:prstGeom prst="frame">
            <a:avLst>
              <a:gd name="adj1" fmla="val 4885"/>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8" name="Frame 17">
            <a:extLst>
              <a:ext uri="{FF2B5EF4-FFF2-40B4-BE49-F238E27FC236}">
                <a16:creationId xmlns:a16="http://schemas.microsoft.com/office/drawing/2014/main" id="{A6BE378D-7A59-BE3C-1EA9-D2BFEF4000C5}"/>
              </a:ext>
            </a:extLst>
          </p:cNvPr>
          <p:cNvSpPr/>
          <p:nvPr/>
        </p:nvSpPr>
        <p:spPr>
          <a:xfrm>
            <a:off x="7946770" y="1561564"/>
            <a:ext cx="3019735" cy="4516598"/>
          </a:xfrm>
          <a:prstGeom prst="frame">
            <a:avLst>
              <a:gd name="adj1" fmla="val 1165"/>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cxnSp>
        <p:nvCxnSpPr>
          <p:cNvPr id="19" name="Straight Connector 18">
            <a:extLst>
              <a:ext uri="{FF2B5EF4-FFF2-40B4-BE49-F238E27FC236}">
                <a16:creationId xmlns:a16="http://schemas.microsoft.com/office/drawing/2014/main" id="{4B82E2BF-BDAB-16CD-2902-FF75C28492C5}"/>
              </a:ext>
            </a:extLst>
          </p:cNvPr>
          <p:cNvCxnSpPr>
            <a:cxnSpLocks/>
          </p:cNvCxnSpPr>
          <p:nvPr/>
        </p:nvCxnSpPr>
        <p:spPr>
          <a:xfrm>
            <a:off x="4563687" y="5078490"/>
            <a:ext cx="3391006" cy="85679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EEF5C52-9D45-84EB-70F1-A6C3B443A92E}"/>
              </a:ext>
            </a:extLst>
          </p:cNvPr>
          <p:cNvCxnSpPr>
            <a:cxnSpLocks/>
          </p:cNvCxnSpPr>
          <p:nvPr/>
        </p:nvCxnSpPr>
        <p:spPr>
          <a:xfrm flipV="1">
            <a:off x="4524173" y="1590205"/>
            <a:ext cx="3430520" cy="304136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A87307E-2C72-BBC8-0629-BCFC9D901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789" y="2342256"/>
            <a:ext cx="2464402" cy="1346783"/>
          </a:xfrm>
          <a:prstGeom prst="rect">
            <a:avLst/>
          </a:prstGeom>
        </p:spPr>
      </p:pic>
      <p:sp>
        <p:nvSpPr>
          <p:cNvPr id="6" name="TextBox 5">
            <a:extLst>
              <a:ext uri="{FF2B5EF4-FFF2-40B4-BE49-F238E27FC236}">
                <a16:creationId xmlns:a16="http://schemas.microsoft.com/office/drawing/2014/main" id="{FD24B2AD-4351-1BC1-6887-76568BE4E492}"/>
              </a:ext>
            </a:extLst>
          </p:cNvPr>
          <p:cNvSpPr txBox="1"/>
          <p:nvPr/>
        </p:nvSpPr>
        <p:spPr>
          <a:xfrm>
            <a:off x="8617743" y="3781425"/>
            <a:ext cx="3886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Mean 532 nm Extinction Coefficient</a:t>
            </a:r>
          </a:p>
        </p:txBody>
      </p:sp>
      <p:sp>
        <p:nvSpPr>
          <p:cNvPr id="8" name="TextBox 7">
            <a:extLst>
              <a:ext uri="{FF2B5EF4-FFF2-40B4-BE49-F238E27FC236}">
                <a16:creationId xmlns:a16="http://schemas.microsoft.com/office/drawing/2014/main" id="{A3DED523-78BE-6781-2F68-58A47EB440B6}"/>
              </a:ext>
            </a:extLst>
          </p:cNvPr>
          <p:cNvSpPr txBox="1"/>
          <p:nvPr/>
        </p:nvSpPr>
        <p:spPr>
          <a:xfrm rot="-5400000">
            <a:off x="6131717" y="3152775"/>
            <a:ext cx="3886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Altitude (km)</a:t>
            </a:r>
            <a:endParaRPr lang="en-US" dirty="0"/>
          </a:p>
        </p:txBody>
      </p:sp>
      <p:sp>
        <p:nvSpPr>
          <p:cNvPr id="10" name="TextBox 9">
            <a:extLst>
              <a:ext uri="{FF2B5EF4-FFF2-40B4-BE49-F238E27FC236}">
                <a16:creationId xmlns:a16="http://schemas.microsoft.com/office/drawing/2014/main" id="{1045CD2C-093E-F3D2-AD36-9AE977462F98}"/>
              </a:ext>
            </a:extLst>
          </p:cNvPr>
          <p:cNvSpPr txBox="1"/>
          <p:nvPr/>
        </p:nvSpPr>
        <p:spPr>
          <a:xfrm>
            <a:off x="8960642" y="5838825"/>
            <a:ext cx="3886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Mean (Per Kilometer))</a:t>
            </a:r>
            <a:endParaRPr lang="en-US" dirty="0"/>
          </a:p>
        </p:txBody>
      </p:sp>
      <p:grpSp>
        <p:nvGrpSpPr>
          <p:cNvPr id="31" name="Group 30">
            <a:extLst>
              <a:ext uri="{FF2B5EF4-FFF2-40B4-BE49-F238E27FC236}">
                <a16:creationId xmlns:a16="http://schemas.microsoft.com/office/drawing/2014/main" id="{8A055DF1-9376-7EA3-FE3C-C524B3773F63}"/>
              </a:ext>
            </a:extLst>
          </p:cNvPr>
          <p:cNvGrpSpPr/>
          <p:nvPr/>
        </p:nvGrpSpPr>
        <p:grpSpPr>
          <a:xfrm>
            <a:off x="8065292" y="3876675"/>
            <a:ext cx="619125" cy="1965841"/>
            <a:chOff x="8036717" y="3724275"/>
            <a:chExt cx="619125" cy="1965841"/>
          </a:xfrm>
        </p:grpSpPr>
        <p:sp>
          <p:nvSpPr>
            <p:cNvPr id="20" name="TextBox 19">
              <a:extLst>
                <a:ext uri="{FF2B5EF4-FFF2-40B4-BE49-F238E27FC236}">
                  <a16:creationId xmlns:a16="http://schemas.microsoft.com/office/drawing/2014/main" id="{D355BEA8-762F-68E1-3BC2-0E2928799A4B}"/>
                </a:ext>
              </a:extLst>
            </p:cNvPr>
            <p:cNvSpPr txBox="1"/>
            <p:nvPr/>
          </p:nvSpPr>
          <p:spPr>
            <a:xfrm>
              <a:off x="8036717" y="5505450"/>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0</a:t>
              </a:r>
            </a:p>
          </p:txBody>
        </p:sp>
        <p:sp>
          <p:nvSpPr>
            <p:cNvPr id="22" name="TextBox 21">
              <a:extLst>
                <a:ext uri="{FF2B5EF4-FFF2-40B4-BE49-F238E27FC236}">
                  <a16:creationId xmlns:a16="http://schemas.microsoft.com/office/drawing/2014/main" id="{876F4751-D74B-81CC-F76B-D5659F829508}"/>
                </a:ext>
              </a:extLst>
            </p:cNvPr>
            <p:cNvSpPr txBox="1"/>
            <p:nvPr/>
          </p:nvSpPr>
          <p:spPr>
            <a:xfrm>
              <a:off x="8036717" y="5295900"/>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1</a:t>
              </a:r>
            </a:p>
          </p:txBody>
        </p:sp>
        <p:sp>
          <p:nvSpPr>
            <p:cNvPr id="23" name="TextBox 22">
              <a:extLst>
                <a:ext uri="{FF2B5EF4-FFF2-40B4-BE49-F238E27FC236}">
                  <a16:creationId xmlns:a16="http://schemas.microsoft.com/office/drawing/2014/main" id="{56929B82-597A-EFC1-2CF2-57EC6A08B8F1}"/>
                </a:ext>
              </a:extLst>
            </p:cNvPr>
            <p:cNvSpPr txBox="1"/>
            <p:nvPr/>
          </p:nvSpPr>
          <p:spPr>
            <a:xfrm>
              <a:off x="8036717" y="5057775"/>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2</a:t>
              </a:r>
            </a:p>
          </p:txBody>
        </p:sp>
        <p:sp>
          <p:nvSpPr>
            <p:cNvPr id="25" name="TextBox 24">
              <a:extLst>
                <a:ext uri="{FF2B5EF4-FFF2-40B4-BE49-F238E27FC236}">
                  <a16:creationId xmlns:a16="http://schemas.microsoft.com/office/drawing/2014/main" id="{91F158C2-F1AB-82E5-FDDE-D25F8596B3E2}"/>
                </a:ext>
              </a:extLst>
            </p:cNvPr>
            <p:cNvSpPr txBox="1"/>
            <p:nvPr/>
          </p:nvSpPr>
          <p:spPr>
            <a:xfrm>
              <a:off x="8036717" y="4857750"/>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3</a:t>
              </a:r>
            </a:p>
          </p:txBody>
        </p:sp>
        <p:sp>
          <p:nvSpPr>
            <p:cNvPr id="26" name="TextBox 25">
              <a:extLst>
                <a:ext uri="{FF2B5EF4-FFF2-40B4-BE49-F238E27FC236}">
                  <a16:creationId xmlns:a16="http://schemas.microsoft.com/office/drawing/2014/main" id="{E1425AD5-77C0-92A9-C20D-9E0F006F5FF6}"/>
                </a:ext>
              </a:extLst>
            </p:cNvPr>
            <p:cNvSpPr txBox="1"/>
            <p:nvPr/>
          </p:nvSpPr>
          <p:spPr>
            <a:xfrm>
              <a:off x="8036717" y="4610100"/>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4</a:t>
              </a:r>
            </a:p>
          </p:txBody>
        </p:sp>
        <p:sp>
          <p:nvSpPr>
            <p:cNvPr id="27" name="TextBox 26">
              <a:extLst>
                <a:ext uri="{FF2B5EF4-FFF2-40B4-BE49-F238E27FC236}">
                  <a16:creationId xmlns:a16="http://schemas.microsoft.com/office/drawing/2014/main" id="{089DFCB4-E2D4-6BD9-69AA-15D11A66BBEE}"/>
                </a:ext>
              </a:extLst>
            </p:cNvPr>
            <p:cNvSpPr txBox="1"/>
            <p:nvPr/>
          </p:nvSpPr>
          <p:spPr>
            <a:xfrm>
              <a:off x="8036717" y="4400550"/>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5</a:t>
              </a:r>
            </a:p>
          </p:txBody>
        </p:sp>
        <p:sp>
          <p:nvSpPr>
            <p:cNvPr id="28" name="TextBox 27">
              <a:extLst>
                <a:ext uri="{FF2B5EF4-FFF2-40B4-BE49-F238E27FC236}">
                  <a16:creationId xmlns:a16="http://schemas.microsoft.com/office/drawing/2014/main" id="{B8F1BF7A-AD9D-B8BB-E4CC-363FE0B5665C}"/>
                </a:ext>
              </a:extLst>
            </p:cNvPr>
            <p:cNvSpPr txBox="1"/>
            <p:nvPr/>
          </p:nvSpPr>
          <p:spPr>
            <a:xfrm>
              <a:off x="8036717" y="4162425"/>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6</a:t>
              </a:r>
            </a:p>
          </p:txBody>
        </p:sp>
        <p:sp>
          <p:nvSpPr>
            <p:cNvPr id="29" name="TextBox 28">
              <a:extLst>
                <a:ext uri="{FF2B5EF4-FFF2-40B4-BE49-F238E27FC236}">
                  <a16:creationId xmlns:a16="http://schemas.microsoft.com/office/drawing/2014/main" id="{FE957C93-AB31-88A9-2AB3-CF964ED45F3E}"/>
                </a:ext>
              </a:extLst>
            </p:cNvPr>
            <p:cNvSpPr txBox="1"/>
            <p:nvPr/>
          </p:nvSpPr>
          <p:spPr>
            <a:xfrm>
              <a:off x="8036717" y="3914775"/>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7</a:t>
              </a:r>
            </a:p>
          </p:txBody>
        </p:sp>
        <p:sp>
          <p:nvSpPr>
            <p:cNvPr id="30" name="TextBox 29">
              <a:extLst>
                <a:ext uri="{FF2B5EF4-FFF2-40B4-BE49-F238E27FC236}">
                  <a16:creationId xmlns:a16="http://schemas.microsoft.com/office/drawing/2014/main" id="{00C73E97-5E25-958B-9325-5A9B86DBE32D}"/>
                </a:ext>
              </a:extLst>
            </p:cNvPr>
            <p:cNvSpPr txBox="1"/>
            <p:nvPr/>
          </p:nvSpPr>
          <p:spPr>
            <a:xfrm>
              <a:off x="8036717" y="3724275"/>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8</a:t>
              </a:r>
            </a:p>
          </p:txBody>
        </p:sp>
      </p:grpSp>
      <p:grpSp>
        <p:nvGrpSpPr>
          <p:cNvPr id="41" name="Group 40">
            <a:extLst>
              <a:ext uri="{FF2B5EF4-FFF2-40B4-BE49-F238E27FC236}">
                <a16:creationId xmlns:a16="http://schemas.microsoft.com/office/drawing/2014/main" id="{A37B30FD-21B8-9709-7263-D5DFBA84C01C}"/>
              </a:ext>
            </a:extLst>
          </p:cNvPr>
          <p:cNvGrpSpPr/>
          <p:nvPr/>
        </p:nvGrpSpPr>
        <p:grpSpPr>
          <a:xfrm>
            <a:off x="8377237" y="5724534"/>
            <a:ext cx="3669506" cy="210689"/>
            <a:chOff x="8120062" y="5572124"/>
            <a:chExt cx="3336131" cy="231357"/>
          </a:xfrm>
        </p:grpSpPr>
        <p:sp>
          <p:nvSpPr>
            <p:cNvPr id="33" name="TextBox 32">
              <a:extLst>
                <a:ext uri="{FF2B5EF4-FFF2-40B4-BE49-F238E27FC236}">
                  <a16:creationId xmlns:a16="http://schemas.microsoft.com/office/drawing/2014/main" id="{1220F475-6F88-BBBA-4A85-28804848A99E}"/>
                </a:ext>
              </a:extLst>
            </p:cNvPr>
            <p:cNvSpPr txBox="1"/>
            <p:nvPr/>
          </p:nvSpPr>
          <p:spPr>
            <a:xfrm>
              <a:off x="8120062" y="5600699"/>
              <a:ext cx="1059656" cy="2027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0/04</a:t>
              </a:r>
              <a:endParaRPr lang="en-US" dirty="0"/>
            </a:p>
          </p:txBody>
        </p:sp>
        <p:sp>
          <p:nvSpPr>
            <p:cNvPr id="34" name="TextBox 33">
              <a:extLst>
                <a:ext uri="{FF2B5EF4-FFF2-40B4-BE49-F238E27FC236}">
                  <a16:creationId xmlns:a16="http://schemas.microsoft.com/office/drawing/2014/main" id="{7C0304AF-9998-C842-EF92-D7929589DC79}"/>
                </a:ext>
              </a:extLst>
            </p:cNvPr>
            <p:cNvSpPr txBox="1"/>
            <p:nvPr/>
          </p:nvSpPr>
          <p:spPr>
            <a:xfrm>
              <a:off x="8443912" y="5600699"/>
              <a:ext cx="1059656" cy="2027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0.06</a:t>
              </a:r>
              <a:endParaRPr lang="en-US" dirty="0"/>
            </a:p>
          </p:txBody>
        </p:sp>
        <p:sp>
          <p:nvSpPr>
            <p:cNvPr id="35" name="TextBox 34">
              <a:extLst>
                <a:ext uri="{FF2B5EF4-FFF2-40B4-BE49-F238E27FC236}">
                  <a16:creationId xmlns:a16="http://schemas.microsoft.com/office/drawing/2014/main" id="{CF0D858B-23C6-D885-76C7-33BDF24F9F7F}"/>
                </a:ext>
              </a:extLst>
            </p:cNvPr>
            <p:cNvSpPr txBox="1"/>
            <p:nvPr/>
          </p:nvSpPr>
          <p:spPr>
            <a:xfrm>
              <a:off x="8748712" y="5600699"/>
              <a:ext cx="1059656" cy="2027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0.08</a:t>
              </a:r>
              <a:endParaRPr lang="en-US" dirty="0"/>
            </a:p>
          </p:txBody>
        </p:sp>
        <p:sp>
          <p:nvSpPr>
            <p:cNvPr id="36" name="TextBox 35">
              <a:extLst>
                <a:ext uri="{FF2B5EF4-FFF2-40B4-BE49-F238E27FC236}">
                  <a16:creationId xmlns:a16="http://schemas.microsoft.com/office/drawing/2014/main" id="{5F9BC9C0-E1EE-C0DE-CE31-7FD7FD5E3608}"/>
                </a:ext>
              </a:extLst>
            </p:cNvPr>
            <p:cNvSpPr txBox="1"/>
            <p:nvPr/>
          </p:nvSpPr>
          <p:spPr>
            <a:xfrm>
              <a:off x="9082087" y="5600699"/>
              <a:ext cx="1059656" cy="2027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0.10</a:t>
              </a:r>
              <a:endParaRPr lang="en-US" dirty="0"/>
            </a:p>
          </p:txBody>
        </p:sp>
        <p:sp>
          <p:nvSpPr>
            <p:cNvPr id="37" name="TextBox 36">
              <a:extLst>
                <a:ext uri="{FF2B5EF4-FFF2-40B4-BE49-F238E27FC236}">
                  <a16:creationId xmlns:a16="http://schemas.microsoft.com/office/drawing/2014/main" id="{8ABC3DF4-513B-9D3D-6452-259BFDCCB377}"/>
                </a:ext>
              </a:extLst>
            </p:cNvPr>
            <p:cNvSpPr txBox="1"/>
            <p:nvPr/>
          </p:nvSpPr>
          <p:spPr>
            <a:xfrm>
              <a:off x="9386887" y="5572124"/>
              <a:ext cx="1059656" cy="2027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0.12</a:t>
              </a:r>
              <a:endParaRPr lang="en-US" dirty="0"/>
            </a:p>
          </p:txBody>
        </p:sp>
        <p:sp>
          <p:nvSpPr>
            <p:cNvPr id="38" name="TextBox 37">
              <a:extLst>
                <a:ext uri="{FF2B5EF4-FFF2-40B4-BE49-F238E27FC236}">
                  <a16:creationId xmlns:a16="http://schemas.microsoft.com/office/drawing/2014/main" id="{749607D8-1C39-929C-6D2A-FC37DF68BBBB}"/>
                </a:ext>
              </a:extLst>
            </p:cNvPr>
            <p:cNvSpPr txBox="1"/>
            <p:nvPr/>
          </p:nvSpPr>
          <p:spPr>
            <a:xfrm>
              <a:off x="9710737" y="5600699"/>
              <a:ext cx="1059656" cy="2027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0.14</a:t>
              </a:r>
              <a:endParaRPr lang="en-US" dirty="0"/>
            </a:p>
          </p:txBody>
        </p:sp>
        <p:sp>
          <p:nvSpPr>
            <p:cNvPr id="39" name="TextBox 38">
              <a:extLst>
                <a:ext uri="{FF2B5EF4-FFF2-40B4-BE49-F238E27FC236}">
                  <a16:creationId xmlns:a16="http://schemas.microsoft.com/office/drawing/2014/main" id="{71218F8F-0031-543A-DE94-0E6343D99FD3}"/>
                </a:ext>
              </a:extLst>
            </p:cNvPr>
            <p:cNvSpPr txBox="1"/>
            <p:nvPr/>
          </p:nvSpPr>
          <p:spPr>
            <a:xfrm>
              <a:off x="10044112" y="5600699"/>
              <a:ext cx="1059656" cy="2027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0.16</a:t>
              </a:r>
              <a:endParaRPr lang="en-US" dirty="0"/>
            </a:p>
          </p:txBody>
        </p:sp>
        <p:sp>
          <p:nvSpPr>
            <p:cNvPr id="40" name="TextBox 39">
              <a:extLst>
                <a:ext uri="{FF2B5EF4-FFF2-40B4-BE49-F238E27FC236}">
                  <a16:creationId xmlns:a16="http://schemas.microsoft.com/office/drawing/2014/main" id="{46821736-4A2C-F354-E423-5932E3677E9E}"/>
                </a:ext>
              </a:extLst>
            </p:cNvPr>
            <p:cNvSpPr txBox="1"/>
            <p:nvPr/>
          </p:nvSpPr>
          <p:spPr>
            <a:xfrm>
              <a:off x="10396537" y="5600699"/>
              <a:ext cx="1059656" cy="2027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dirty="0">
                <a:latin typeface="Century Gothic"/>
                <a:cs typeface="Calibri"/>
              </a:endParaRPr>
            </a:p>
          </p:txBody>
        </p:sp>
      </p:grpSp>
    </p:spTree>
    <p:extLst>
      <p:ext uri="{BB962C8B-B14F-4D97-AF65-F5344CB8AC3E}">
        <p14:creationId xmlns:p14="http://schemas.microsoft.com/office/powerpoint/2010/main" val="1887074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D308A-ADDA-895D-70E3-222B129FCD99}"/>
              </a:ext>
            </a:extLst>
          </p:cNvPr>
          <p:cNvSpPr txBox="1"/>
          <p:nvPr/>
        </p:nvSpPr>
        <p:spPr>
          <a:xfrm>
            <a:off x="280231" y="199522"/>
            <a:ext cx="110394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Stockton Aerosol Profile: Low Pollution Day</a:t>
            </a:r>
            <a:endParaRPr lang="en-US" sz="4000" dirty="0">
              <a:solidFill>
                <a:srgbClr val="88419D"/>
              </a:solidFill>
              <a:latin typeface="Century Gothic"/>
            </a:endParaRPr>
          </a:p>
        </p:txBody>
      </p:sp>
      <p:pic>
        <p:nvPicPr>
          <p:cNvPr id="2" name="Picture 1">
            <a:extLst>
              <a:ext uri="{FF2B5EF4-FFF2-40B4-BE49-F238E27FC236}">
                <a16:creationId xmlns:a16="http://schemas.microsoft.com/office/drawing/2014/main" id="{706145F4-CB86-92B7-67A8-CDACE06427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025" y="2055636"/>
            <a:ext cx="6847576" cy="3530971"/>
          </a:xfrm>
          <a:prstGeom prst="rect">
            <a:avLst/>
          </a:prstGeom>
        </p:spPr>
      </p:pic>
      <p:pic>
        <p:nvPicPr>
          <p:cNvPr id="4" name="Picture 3" descr="image">
            <a:extLst>
              <a:ext uri="{FF2B5EF4-FFF2-40B4-BE49-F238E27FC236}">
                <a16:creationId xmlns:a16="http://schemas.microsoft.com/office/drawing/2014/main" id="{32F9160E-69F3-C407-BDE3-C8018660D5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7" t="9560" r="12178" b="10204"/>
          <a:stretch/>
        </p:blipFill>
        <p:spPr bwMode="auto">
          <a:xfrm>
            <a:off x="8183294" y="4054308"/>
            <a:ext cx="2438083" cy="1871508"/>
          </a:xfrm>
          <a:prstGeom prst="rect">
            <a:avLst/>
          </a:prstGeom>
          <a:noFill/>
          <a:ln>
            <a:noFill/>
          </a:ln>
        </p:spPr>
      </p:pic>
      <p:pic>
        <p:nvPicPr>
          <p:cNvPr id="8" name="Picture 7">
            <a:extLst>
              <a:ext uri="{FF2B5EF4-FFF2-40B4-BE49-F238E27FC236}">
                <a16:creationId xmlns:a16="http://schemas.microsoft.com/office/drawing/2014/main" id="{EB105F27-3B56-7857-264E-0CF7DD592484}"/>
              </a:ext>
            </a:extLst>
          </p:cNvPr>
          <p:cNvPicPr>
            <a:picLocks noChangeAspect="1"/>
          </p:cNvPicPr>
          <p:nvPr/>
        </p:nvPicPr>
        <p:blipFill rotWithShape="1">
          <a:blip r:embed="rId5">
            <a:extLst>
              <a:ext uri="{28A0092B-C50C-407E-A947-70E740481C1C}">
                <a14:useLocalDpi xmlns:a14="http://schemas.microsoft.com/office/drawing/2010/main" val="0"/>
              </a:ext>
            </a:extLst>
          </a:blip>
          <a:srcRect l="2997" r="5350"/>
          <a:stretch/>
        </p:blipFill>
        <p:spPr>
          <a:xfrm>
            <a:off x="7808388" y="1362528"/>
            <a:ext cx="3214287" cy="2292294"/>
          </a:xfrm>
          <a:prstGeom prst="rect">
            <a:avLst/>
          </a:prstGeom>
        </p:spPr>
      </p:pic>
      <p:pic>
        <p:nvPicPr>
          <p:cNvPr id="10" name="Picture 9">
            <a:extLst>
              <a:ext uri="{FF2B5EF4-FFF2-40B4-BE49-F238E27FC236}">
                <a16:creationId xmlns:a16="http://schemas.microsoft.com/office/drawing/2014/main" id="{50D8DAA6-C18F-87C6-1FF9-853D899B7D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8631502" y="3365074"/>
            <a:ext cx="1662076" cy="127852"/>
          </a:xfrm>
          <a:prstGeom prst="rect">
            <a:avLst/>
          </a:prstGeom>
        </p:spPr>
      </p:pic>
      <p:sp>
        <p:nvSpPr>
          <p:cNvPr id="11" name="TextBox 10">
            <a:extLst>
              <a:ext uri="{FF2B5EF4-FFF2-40B4-BE49-F238E27FC236}">
                <a16:creationId xmlns:a16="http://schemas.microsoft.com/office/drawing/2014/main" id="{E2D99012-EABF-EC84-10DA-ABEE240F33B7}"/>
              </a:ext>
            </a:extLst>
          </p:cNvPr>
          <p:cNvSpPr txBox="1"/>
          <p:nvPr/>
        </p:nvSpPr>
        <p:spPr>
          <a:xfrm>
            <a:off x="8556115" y="3440951"/>
            <a:ext cx="361507" cy="230832"/>
          </a:xfrm>
          <a:prstGeom prst="rect">
            <a:avLst/>
          </a:prstGeom>
          <a:noFill/>
        </p:spPr>
        <p:txBody>
          <a:bodyPr wrap="square" rtlCol="0">
            <a:spAutoFit/>
          </a:bodyPr>
          <a:lstStyle/>
          <a:p>
            <a:r>
              <a:rPr lang="en-US" sz="900" dirty="0">
                <a:latin typeface="Century Gothic" panose="020B0502020202020204" pitchFamily="34" charset="0"/>
              </a:rPr>
              <a:t>0</a:t>
            </a:r>
          </a:p>
        </p:txBody>
      </p:sp>
      <p:sp>
        <p:nvSpPr>
          <p:cNvPr id="12" name="TextBox 11">
            <a:extLst>
              <a:ext uri="{FF2B5EF4-FFF2-40B4-BE49-F238E27FC236}">
                <a16:creationId xmlns:a16="http://schemas.microsoft.com/office/drawing/2014/main" id="{8B6CF926-EEE5-F23A-EF3B-A6223C73C9DC}"/>
              </a:ext>
            </a:extLst>
          </p:cNvPr>
          <p:cNvSpPr txBox="1"/>
          <p:nvPr/>
        </p:nvSpPr>
        <p:spPr>
          <a:xfrm>
            <a:off x="10131954" y="3457912"/>
            <a:ext cx="361507" cy="230832"/>
          </a:xfrm>
          <a:prstGeom prst="rect">
            <a:avLst/>
          </a:prstGeom>
          <a:noFill/>
        </p:spPr>
        <p:txBody>
          <a:bodyPr wrap="square" rtlCol="0">
            <a:spAutoFit/>
          </a:bodyPr>
          <a:lstStyle/>
          <a:p>
            <a:r>
              <a:rPr lang="en-US" sz="900" dirty="0">
                <a:latin typeface="Century Gothic" panose="020B0502020202020204" pitchFamily="34" charset="0"/>
              </a:rPr>
              <a:t>5</a:t>
            </a:r>
          </a:p>
        </p:txBody>
      </p:sp>
      <p:sp>
        <p:nvSpPr>
          <p:cNvPr id="13" name="TextBox 12">
            <a:extLst>
              <a:ext uri="{FF2B5EF4-FFF2-40B4-BE49-F238E27FC236}">
                <a16:creationId xmlns:a16="http://schemas.microsoft.com/office/drawing/2014/main" id="{0AFBC259-B86C-AC8A-51A3-924AE1C7236A}"/>
              </a:ext>
            </a:extLst>
          </p:cNvPr>
          <p:cNvSpPr txBox="1"/>
          <p:nvPr/>
        </p:nvSpPr>
        <p:spPr>
          <a:xfrm>
            <a:off x="8188871" y="3313261"/>
            <a:ext cx="908124" cy="230832"/>
          </a:xfrm>
          <a:prstGeom prst="rect">
            <a:avLst/>
          </a:prstGeom>
          <a:noFill/>
        </p:spPr>
        <p:txBody>
          <a:bodyPr wrap="square" rtlCol="0">
            <a:spAutoFit/>
          </a:bodyPr>
          <a:lstStyle/>
          <a:p>
            <a:r>
              <a:rPr lang="en-US" sz="900" dirty="0">
                <a:latin typeface="Century Gothic" panose="020B0502020202020204" pitchFamily="34" charset="0"/>
              </a:rPr>
              <a:t>AOD</a:t>
            </a:r>
          </a:p>
        </p:txBody>
      </p:sp>
      <p:sp>
        <p:nvSpPr>
          <p:cNvPr id="14" name="Frame 13">
            <a:extLst>
              <a:ext uri="{FF2B5EF4-FFF2-40B4-BE49-F238E27FC236}">
                <a16:creationId xmlns:a16="http://schemas.microsoft.com/office/drawing/2014/main" id="{4716589C-1F2D-0E83-CAE3-EC92542529FF}"/>
              </a:ext>
            </a:extLst>
          </p:cNvPr>
          <p:cNvSpPr/>
          <p:nvPr/>
        </p:nvSpPr>
        <p:spPr>
          <a:xfrm>
            <a:off x="3157088" y="4657032"/>
            <a:ext cx="847725" cy="453390"/>
          </a:xfrm>
          <a:prstGeom prst="frame">
            <a:avLst>
              <a:gd name="adj1" fmla="val 4885"/>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Frame 14">
            <a:extLst>
              <a:ext uri="{FF2B5EF4-FFF2-40B4-BE49-F238E27FC236}">
                <a16:creationId xmlns:a16="http://schemas.microsoft.com/office/drawing/2014/main" id="{BB6A4F7A-EDEC-3AC6-FC35-9E7467A627C1}"/>
              </a:ext>
            </a:extLst>
          </p:cNvPr>
          <p:cNvSpPr/>
          <p:nvPr/>
        </p:nvSpPr>
        <p:spPr>
          <a:xfrm>
            <a:off x="7770288" y="1438194"/>
            <a:ext cx="3214287" cy="4791650"/>
          </a:xfrm>
          <a:prstGeom prst="frame">
            <a:avLst>
              <a:gd name="adj1" fmla="val 1165"/>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cxnSp>
        <p:nvCxnSpPr>
          <p:cNvPr id="16" name="Straight Connector 15">
            <a:extLst>
              <a:ext uri="{FF2B5EF4-FFF2-40B4-BE49-F238E27FC236}">
                <a16:creationId xmlns:a16="http://schemas.microsoft.com/office/drawing/2014/main" id="{E0CBDED0-D153-864C-6F9A-7A6858456B4F}"/>
              </a:ext>
            </a:extLst>
          </p:cNvPr>
          <p:cNvCxnSpPr>
            <a:cxnSpLocks/>
          </p:cNvCxnSpPr>
          <p:nvPr/>
        </p:nvCxnSpPr>
        <p:spPr>
          <a:xfrm flipV="1">
            <a:off x="4004813" y="1361994"/>
            <a:ext cx="3803575" cy="32950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57010DF-748E-D5DF-7FB1-56F6B8D22F71}"/>
              </a:ext>
            </a:extLst>
          </p:cNvPr>
          <p:cNvCxnSpPr>
            <a:cxnSpLocks/>
          </p:cNvCxnSpPr>
          <p:nvPr/>
        </p:nvCxnSpPr>
        <p:spPr>
          <a:xfrm>
            <a:off x="3998799" y="5105431"/>
            <a:ext cx="3803575" cy="1048213"/>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55FB3F4A-D4AC-8B4C-16D9-DB37E7ADF0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640" y="2284750"/>
            <a:ext cx="2565400" cy="1449525"/>
          </a:xfrm>
          <a:prstGeom prst="rect">
            <a:avLst/>
          </a:prstGeom>
        </p:spPr>
      </p:pic>
      <p:sp>
        <p:nvSpPr>
          <p:cNvPr id="6" name="TextBox 5">
            <a:extLst>
              <a:ext uri="{FF2B5EF4-FFF2-40B4-BE49-F238E27FC236}">
                <a16:creationId xmlns:a16="http://schemas.microsoft.com/office/drawing/2014/main" id="{3295C9DD-3DB5-0AA3-DDE4-56534B322928}"/>
              </a:ext>
            </a:extLst>
          </p:cNvPr>
          <p:cNvSpPr txBox="1"/>
          <p:nvPr/>
        </p:nvSpPr>
        <p:spPr>
          <a:xfrm>
            <a:off x="8551068" y="3914775"/>
            <a:ext cx="3886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Mean 532 nm Extinction Coefficient</a:t>
            </a:r>
          </a:p>
        </p:txBody>
      </p:sp>
      <p:sp>
        <p:nvSpPr>
          <p:cNvPr id="9" name="TextBox 8">
            <a:extLst>
              <a:ext uri="{FF2B5EF4-FFF2-40B4-BE49-F238E27FC236}">
                <a16:creationId xmlns:a16="http://schemas.microsoft.com/office/drawing/2014/main" id="{ABE1DC0D-7F40-36FE-BB39-1289368CB228}"/>
              </a:ext>
            </a:extLst>
          </p:cNvPr>
          <p:cNvSpPr txBox="1"/>
          <p:nvPr/>
        </p:nvSpPr>
        <p:spPr>
          <a:xfrm rot="-5400000">
            <a:off x="6084092" y="3286125"/>
            <a:ext cx="3886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Altitude (km)</a:t>
            </a:r>
            <a:endParaRPr lang="en-US" dirty="0"/>
          </a:p>
        </p:txBody>
      </p:sp>
      <p:sp>
        <p:nvSpPr>
          <p:cNvPr id="19" name="TextBox 18">
            <a:extLst>
              <a:ext uri="{FF2B5EF4-FFF2-40B4-BE49-F238E27FC236}">
                <a16:creationId xmlns:a16="http://schemas.microsoft.com/office/drawing/2014/main" id="{02114248-F874-B50E-00FF-7DFDA321770C}"/>
              </a:ext>
            </a:extLst>
          </p:cNvPr>
          <p:cNvSpPr txBox="1"/>
          <p:nvPr/>
        </p:nvSpPr>
        <p:spPr>
          <a:xfrm>
            <a:off x="8913017" y="5972175"/>
            <a:ext cx="3886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Mean (Per Kilometer))</a:t>
            </a:r>
            <a:endParaRPr lang="en-US" dirty="0"/>
          </a:p>
        </p:txBody>
      </p:sp>
      <p:grpSp>
        <p:nvGrpSpPr>
          <p:cNvPr id="31" name="Group 30">
            <a:extLst>
              <a:ext uri="{FF2B5EF4-FFF2-40B4-BE49-F238E27FC236}">
                <a16:creationId xmlns:a16="http://schemas.microsoft.com/office/drawing/2014/main" id="{FC372151-7FDF-FBC0-4ECD-34D55243AB42}"/>
              </a:ext>
            </a:extLst>
          </p:cNvPr>
          <p:cNvGrpSpPr/>
          <p:nvPr/>
        </p:nvGrpSpPr>
        <p:grpSpPr>
          <a:xfrm>
            <a:off x="8017667" y="4010025"/>
            <a:ext cx="619125" cy="1965841"/>
            <a:chOff x="8036717" y="3724275"/>
            <a:chExt cx="619125" cy="1965841"/>
          </a:xfrm>
        </p:grpSpPr>
        <p:sp>
          <p:nvSpPr>
            <p:cNvPr id="22" name="TextBox 21">
              <a:extLst>
                <a:ext uri="{FF2B5EF4-FFF2-40B4-BE49-F238E27FC236}">
                  <a16:creationId xmlns:a16="http://schemas.microsoft.com/office/drawing/2014/main" id="{6D511713-E0FA-DE71-1CDE-0C4F9EA442EF}"/>
                </a:ext>
              </a:extLst>
            </p:cNvPr>
            <p:cNvSpPr txBox="1"/>
            <p:nvPr/>
          </p:nvSpPr>
          <p:spPr>
            <a:xfrm>
              <a:off x="8036717" y="5505450"/>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0</a:t>
              </a:r>
            </a:p>
          </p:txBody>
        </p:sp>
        <p:sp>
          <p:nvSpPr>
            <p:cNvPr id="23" name="TextBox 22">
              <a:extLst>
                <a:ext uri="{FF2B5EF4-FFF2-40B4-BE49-F238E27FC236}">
                  <a16:creationId xmlns:a16="http://schemas.microsoft.com/office/drawing/2014/main" id="{08E828A7-4499-0AC5-1AE1-4BF4208AB6A1}"/>
                </a:ext>
              </a:extLst>
            </p:cNvPr>
            <p:cNvSpPr txBox="1"/>
            <p:nvPr/>
          </p:nvSpPr>
          <p:spPr>
            <a:xfrm>
              <a:off x="8036717" y="5295900"/>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1</a:t>
              </a:r>
            </a:p>
          </p:txBody>
        </p:sp>
        <p:sp>
          <p:nvSpPr>
            <p:cNvPr id="24" name="TextBox 23">
              <a:extLst>
                <a:ext uri="{FF2B5EF4-FFF2-40B4-BE49-F238E27FC236}">
                  <a16:creationId xmlns:a16="http://schemas.microsoft.com/office/drawing/2014/main" id="{FAF8E2D2-DB01-107B-4C37-F94C0A0B9037}"/>
                </a:ext>
              </a:extLst>
            </p:cNvPr>
            <p:cNvSpPr txBox="1"/>
            <p:nvPr/>
          </p:nvSpPr>
          <p:spPr>
            <a:xfrm>
              <a:off x="8036717" y="5057775"/>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2</a:t>
              </a:r>
            </a:p>
          </p:txBody>
        </p:sp>
        <p:sp>
          <p:nvSpPr>
            <p:cNvPr id="25" name="TextBox 24">
              <a:extLst>
                <a:ext uri="{FF2B5EF4-FFF2-40B4-BE49-F238E27FC236}">
                  <a16:creationId xmlns:a16="http://schemas.microsoft.com/office/drawing/2014/main" id="{8BFB79C8-D32D-699C-653C-5FE3441EA7C5}"/>
                </a:ext>
              </a:extLst>
            </p:cNvPr>
            <p:cNvSpPr txBox="1"/>
            <p:nvPr/>
          </p:nvSpPr>
          <p:spPr>
            <a:xfrm>
              <a:off x="8036717" y="4857750"/>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3</a:t>
              </a:r>
            </a:p>
          </p:txBody>
        </p:sp>
        <p:sp>
          <p:nvSpPr>
            <p:cNvPr id="26" name="TextBox 25">
              <a:extLst>
                <a:ext uri="{FF2B5EF4-FFF2-40B4-BE49-F238E27FC236}">
                  <a16:creationId xmlns:a16="http://schemas.microsoft.com/office/drawing/2014/main" id="{16741E36-57F0-D92D-5588-400A019F6E23}"/>
                </a:ext>
              </a:extLst>
            </p:cNvPr>
            <p:cNvSpPr txBox="1"/>
            <p:nvPr/>
          </p:nvSpPr>
          <p:spPr>
            <a:xfrm>
              <a:off x="8036717" y="4610100"/>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4</a:t>
              </a:r>
            </a:p>
          </p:txBody>
        </p:sp>
        <p:sp>
          <p:nvSpPr>
            <p:cNvPr id="27" name="TextBox 26">
              <a:extLst>
                <a:ext uri="{FF2B5EF4-FFF2-40B4-BE49-F238E27FC236}">
                  <a16:creationId xmlns:a16="http://schemas.microsoft.com/office/drawing/2014/main" id="{F66A6EEE-8783-26D5-ACDA-7C78F455FEF4}"/>
                </a:ext>
              </a:extLst>
            </p:cNvPr>
            <p:cNvSpPr txBox="1"/>
            <p:nvPr/>
          </p:nvSpPr>
          <p:spPr>
            <a:xfrm>
              <a:off x="8036717" y="4400550"/>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5</a:t>
              </a:r>
            </a:p>
          </p:txBody>
        </p:sp>
        <p:sp>
          <p:nvSpPr>
            <p:cNvPr id="28" name="TextBox 27">
              <a:extLst>
                <a:ext uri="{FF2B5EF4-FFF2-40B4-BE49-F238E27FC236}">
                  <a16:creationId xmlns:a16="http://schemas.microsoft.com/office/drawing/2014/main" id="{6146BDF1-AC64-1F91-2024-52371217F9AA}"/>
                </a:ext>
              </a:extLst>
            </p:cNvPr>
            <p:cNvSpPr txBox="1"/>
            <p:nvPr/>
          </p:nvSpPr>
          <p:spPr>
            <a:xfrm>
              <a:off x="8036717" y="4162425"/>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6</a:t>
              </a:r>
            </a:p>
          </p:txBody>
        </p:sp>
        <p:sp>
          <p:nvSpPr>
            <p:cNvPr id="29" name="TextBox 28">
              <a:extLst>
                <a:ext uri="{FF2B5EF4-FFF2-40B4-BE49-F238E27FC236}">
                  <a16:creationId xmlns:a16="http://schemas.microsoft.com/office/drawing/2014/main" id="{6787F44B-3A2A-CF76-7198-1FB9A57D0CBC}"/>
                </a:ext>
              </a:extLst>
            </p:cNvPr>
            <p:cNvSpPr txBox="1"/>
            <p:nvPr/>
          </p:nvSpPr>
          <p:spPr>
            <a:xfrm>
              <a:off x="8036717" y="3914775"/>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7</a:t>
              </a:r>
            </a:p>
          </p:txBody>
        </p:sp>
        <p:sp>
          <p:nvSpPr>
            <p:cNvPr id="30" name="TextBox 29">
              <a:extLst>
                <a:ext uri="{FF2B5EF4-FFF2-40B4-BE49-F238E27FC236}">
                  <a16:creationId xmlns:a16="http://schemas.microsoft.com/office/drawing/2014/main" id="{5032BDEE-C1B8-DF7D-50F7-E9CFED1D5086}"/>
                </a:ext>
              </a:extLst>
            </p:cNvPr>
            <p:cNvSpPr txBox="1"/>
            <p:nvPr/>
          </p:nvSpPr>
          <p:spPr>
            <a:xfrm>
              <a:off x="8036717" y="3724275"/>
              <a:ext cx="61912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cs typeface="Calibri"/>
                </a:rPr>
                <a:t>8</a:t>
              </a:r>
            </a:p>
          </p:txBody>
        </p:sp>
      </p:grpSp>
      <p:grpSp>
        <p:nvGrpSpPr>
          <p:cNvPr id="41" name="Group 40">
            <a:extLst>
              <a:ext uri="{FF2B5EF4-FFF2-40B4-BE49-F238E27FC236}">
                <a16:creationId xmlns:a16="http://schemas.microsoft.com/office/drawing/2014/main" id="{633D9D3E-DFE0-A451-2531-275200A81FDA}"/>
              </a:ext>
            </a:extLst>
          </p:cNvPr>
          <p:cNvGrpSpPr/>
          <p:nvPr/>
        </p:nvGrpSpPr>
        <p:grpSpPr>
          <a:xfrm>
            <a:off x="8186734" y="5867409"/>
            <a:ext cx="2869405" cy="182114"/>
            <a:chOff x="8120062" y="5572124"/>
            <a:chExt cx="3336131" cy="231357"/>
          </a:xfrm>
        </p:grpSpPr>
        <p:sp>
          <p:nvSpPr>
            <p:cNvPr id="33" name="TextBox 32">
              <a:extLst>
                <a:ext uri="{FF2B5EF4-FFF2-40B4-BE49-F238E27FC236}">
                  <a16:creationId xmlns:a16="http://schemas.microsoft.com/office/drawing/2014/main" id="{ABDBD452-837E-3511-7A9D-F454758A8312}"/>
                </a:ext>
              </a:extLst>
            </p:cNvPr>
            <p:cNvSpPr txBox="1"/>
            <p:nvPr/>
          </p:nvSpPr>
          <p:spPr>
            <a:xfrm>
              <a:off x="8120062" y="5600699"/>
              <a:ext cx="1059656" cy="2027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0.02</a:t>
              </a:r>
            </a:p>
          </p:txBody>
        </p:sp>
        <p:sp>
          <p:nvSpPr>
            <p:cNvPr id="34" name="TextBox 33">
              <a:extLst>
                <a:ext uri="{FF2B5EF4-FFF2-40B4-BE49-F238E27FC236}">
                  <a16:creationId xmlns:a16="http://schemas.microsoft.com/office/drawing/2014/main" id="{903EF9F4-4A6E-1402-2CE6-E270DB9535D4}"/>
                </a:ext>
              </a:extLst>
            </p:cNvPr>
            <p:cNvSpPr txBox="1"/>
            <p:nvPr/>
          </p:nvSpPr>
          <p:spPr>
            <a:xfrm>
              <a:off x="8443912" y="5600699"/>
              <a:ext cx="1059656" cy="2027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0.03</a:t>
              </a:r>
              <a:endParaRPr lang="en-US" dirty="0"/>
            </a:p>
          </p:txBody>
        </p:sp>
        <p:sp>
          <p:nvSpPr>
            <p:cNvPr id="35" name="TextBox 34">
              <a:extLst>
                <a:ext uri="{FF2B5EF4-FFF2-40B4-BE49-F238E27FC236}">
                  <a16:creationId xmlns:a16="http://schemas.microsoft.com/office/drawing/2014/main" id="{A13BEF90-A953-0F9D-47E3-24B5E6CAD0BE}"/>
                </a:ext>
              </a:extLst>
            </p:cNvPr>
            <p:cNvSpPr txBox="1"/>
            <p:nvPr/>
          </p:nvSpPr>
          <p:spPr>
            <a:xfrm>
              <a:off x="8748712" y="5600699"/>
              <a:ext cx="1059656" cy="2027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0.04</a:t>
              </a:r>
              <a:endParaRPr lang="en-US" dirty="0"/>
            </a:p>
          </p:txBody>
        </p:sp>
        <p:sp>
          <p:nvSpPr>
            <p:cNvPr id="36" name="TextBox 35">
              <a:extLst>
                <a:ext uri="{FF2B5EF4-FFF2-40B4-BE49-F238E27FC236}">
                  <a16:creationId xmlns:a16="http://schemas.microsoft.com/office/drawing/2014/main" id="{42BE9C50-A0C2-E9A5-2138-15B00AD0F88B}"/>
                </a:ext>
              </a:extLst>
            </p:cNvPr>
            <p:cNvSpPr txBox="1"/>
            <p:nvPr/>
          </p:nvSpPr>
          <p:spPr>
            <a:xfrm>
              <a:off x="9082087" y="5600699"/>
              <a:ext cx="1059656" cy="2027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0.05</a:t>
              </a:r>
              <a:endParaRPr lang="en-US" dirty="0"/>
            </a:p>
          </p:txBody>
        </p:sp>
        <p:sp>
          <p:nvSpPr>
            <p:cNvPr id="37" name="TextBox 36">
              <a:extLst>
                <a:ext uri="{FF2B5EF4-FFF2-40B4-BE49-F238E27FC236}">
                  <a16:creationId xmlns:a16="http://schemas.microsoft.com/office/drawing/2014/main" id="{D3BC98C4-BD3D-756A-D315-4489560E246E}"/>
                </a:ext>
              </a:extLst>
            </p:cNvPr>
            <p:cNvSpPr txBox="1"/>
            <p:nvPr/>
          </p:nvSpPr>
          <p:spPr>
            <a:xfrm>
              <a:off x="9386887" y="5572124"/>
              <a:ext cx="1059656" cy="2027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0.06</a:t>
              </a:r>
              <a:endParaRPr lang="en-US" dirty="0"/>
            </a:p>
          </p:txBody>
        </p:sp>
        <p:sp>
          <p:nvSpPr>
            <p:cNvPr id="38" name="TextBox 37">
              <a:extLst>
                <a:ext uri="{FF2B5EF4-FFF2-40B4-BE49-F238E27FC236}">
                  <a16:creationId xmlns:a16="http://schemas.microsoft.com/office/drawing/2014/main" id="{85000409-2424-0156-34C1-0780106734B0}"/>
                </a:ext>
              </a:extLst>
            </p:cNvPr>
            <p:cNvSpPr txBox="1"/>
            <p:nvPr/>
          </p:nvSpPr>
          <p:spPr>
            <a:xfrm>
              <a:off x="9710737" y="5600699"/>
              <a:ext cx="1059656" cy="2027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0.07</a:t>
              </a:r>
              <a:endParaRPr lang="en-US" dirty="0"/>
            </a:p>
          </p:txBody>
        </p:sp>
        <p:sp>
          <p:nvSpPr>
            <p:cNvPr id="39" name="TextBox 38">
              <a:extLst>
                <a:ext uri="{FF2B5EF4-FFF2-40B4-BE49-F238E27FC236}">
                  <a16:creationId xmlns:a16="http://schemas.microsoft.com/office/drawing/2014/main" id="{D0CAB51B-28CF-ADE1-5364-689458CE7611}"/>
                </a:ext>
              </a:extLst>
            </p:cNvPr>
            <p:cNvSpPr txBox="1"/>
            <p:nvPr/>
          </p:nvSpPr>
          <p:spPr>
            <a:xfrm>
              <a:off x="10044112" y="5600699"/>
              <a:ext cx="1059656" cy="2027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0.08</a:t>
              </a:r>
              <a:endParaRPr lang="en-US" dirty="0"/>
            </a:p>
          </p:txBody>
        </p:sp>
        <p:sp>
          <p:nvSpPr>
            <p:cNvPr id="40" name="TextBox 39">
              <a:extLst>
                <a:ext uri="{FF2B5EF4-FFF2-40B4-BE49-F238E27FC236}">
                  <a16:creationId xmlns:a16="http://schemas.microsoft.com/office/drawing/2014/main" id="{8790B155-721A-8D4C-243F-A8007EF672E6}"/>
                </a:ext>
              </a:extLst>
            </p:cNvPr>
            <p:cNvSpPr txBox="1"/>
            <p:nvPr/>
          </p:nvSpPr>
          <p:spPr>
            <a:xfrm>
              <a:off x="10396537" y="5600699"/>
              <a:ext cx="1059656" cy="2027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dirty="0">
                <a:latin typeface="Century Gothic"/>
                <a:cs typeface="Calibri"/>
              </a:endParaRPr>
            </a:p>
          </p:txBody>
        </p:sp>
      </p:grpSp>
      <p:sp>
        <p:nvSpPr>
          <p:cNvPr id="53" name="TextBox 52">
            <a:extLst>
              <a:ext uri="{FF2B5EF4-FFF2-40B4-BE49-F238E27FC236}">
                <a16:creationId xmlns:a16="http://schemas.microsoft.com/office/drawing/2014/main" id="{8BBEDAD6-CF1B-0FF2-2E2F-059343D4717C}"/>
              </a:ext>
            </a:extLst>
          </p:cNvPr>
          <p:cNvSpPr txBox="1"/>
          <p:nvPr/>
        </p:nvSpPr>
        <p:spPr>
          <a:xfrm>
            <a:off x="10150655" y="5874381"/>
            <a:ext cx="1136971"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0.09</a:t>
            </a:r>
            <a:endParaRPr lang="en-US" dirty="0"/>
          </a:p>
        </p:txBody>
      </p:sp>
      <p:sp>
        <p:nvSpPr>
          <p:cNvPr id="54" name="TextBox 53">
            <a:extLst>
              <a:ext uri="{FF2B5EF4-FFF2-40B4-BE49-F238E27FC236}">
                <a16:creationId xmlns:a16="http://schemas.microsoft.com/office/drawing/2014/main" id="{42A7C0FB-F479-FF5D-B9C4-E0473B75D67E}"/>
              </a:ext>
            </a:extLst>
          </p:cNvPr>
          <p:cNvSpPr txBox="1"/>
          <p:nvPr/>
        </p:nvSpPr>
        <p:spPr>
          <a:xfrm>
            <a:off x="10417354" y="5874380"/>
            <a:ext cx="1136971"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0.10</a:t>
            </a:r>
            <a:endParaRPr lang="en-US" dirty="0"/>
          </a:p>
        </p:txBody>
      </p:sp>
    </p:spTree>
    <p:extLst>
      <p:ext uri="{BB962C8B-B14F-4D97-AF65-F5344CB8AC3E}">
        <p14:creationId xmlns:p14="http://schemas.microsoft.com/office/powerpoint/2010/main" val="4028117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5E11F-BCD3-FE9B-26C0-D39B71C576BF}"/>
              </a:ext>
            </a:extLst>
          </p:cNvPr>
          <p:cNvSpPr txBox="1"/>
          <p:nvPr/>
        </p:nvSpPr>
        <p:spPr>
          <a:xfrm>
            <a:off x="274320" y="165854"/>
            <a:ext cx="6096000" cy="707886"/>
          </a:xfrm>
          <a:prstGeom prst="rect">
            <a:avLst/>
          </a:prstGeom>
          <a:noFill/>
        </p:spPr>
        <p:txBody>
          <a:bodyPr wrap="square" lIns="91440" tIns="45720" rIns="91440" bIns="45720" anchor="t">
            <a:spAutoFit/>
          </a:bodyPr>
          <a:lstStyle/>
          <a:p>
            <a:r>
              <a:rPr lang="en-US" b="0" i="0" dirty="0">
                <a:solidFill>
                  <a:srgbClr val="000000"/>
                </a:solidFill>
                <a:effectLst/>
                <a:latin typeface="Times"/>
              </a:rPr>
              <a:t> </a:t>
            </a:r>
            <a:r>
              <a:rPr lang="en-US" sz="4000" b="1" dirty="0">
                <a:solidFill>
                  <a:srgbClr val="88419D"/>
                </a:solidFill>
                <a:latin typeface="Century Gothic"/>
              </a:rPr>
              <a:t>Objectives</a:t>
            </a:r>
            <a:endParaRPr lang="en-US" sz="4000" dirty="0">
              <a:solidFill>
                <a:srgbClr val="88419D"/>
              </a:solidFill>
              <a:latin typeface="Century Gothic" panose="020B0502020202020204" pitchFamily="34" charset="0"/>
            </a:endParaRPr>
          </a:p>
        </p:txBody>
      </p:sp>
      <p:sp>
        <p:nvSpPr>
          <p:cNvPr id="4" name="TextBox 3">
            <a:extLst>
              <a:ext uri="{FF2B5EF4-FFF2-40B4-BE49-F238E27FC236}">
                <a16:creationId xmlns:a16="http://schemas.microsoft.com/office/drawing/2014/main" id="{5C405741-9328-7A4B-4F04-CAED76E33B4D}"/>
              </a:ext>
            </a:extLst>
          </p:cNvPr>
          <p:cNvSpPr txBox="1"/>
          <p:nvPr/>
        </p:nvSpPr>
        <p:spPr>
          <a:xfrm>
            <a:off x="1879886" y="1521524"/>
            <a:ext cx="10093498" cy="461665"/>
          </a:xfrm>
          <a:prstGeom prst="rect">
            <a:avLst/>
          </a:prstGeom>
          <a:noFill/>
        </p:spPr>
        <p:txBody>
          <a:bodyPr wrap="square" lIns="91440" tIns="45720" rIns="91440" bIns="45720" anchor="t">
            <a:spAutoFit/>
          </a:bodyPr>
          <a:lstStyle/>
          <a:p>
            <a:r>
              <a:rPr lang="en-US" sz="2400" b="0" i="0" dirty="0">
                <a:solidFill>
                  <a:srgbClr val="000000"/>
                </a:solidFill>
                <a:effectLst/>
                <a:latin typeface="Times"/>
              </a:rPr>
              <a:t> </a:t>
            </a:r>
            <a:r>
              <a:rPr lang="en-US" sz="2400" b="0" i="0" dirty="0">
                <a:solidFill>
                  <a:schemeClr val="tx1">
                    <a:lumMod val="75000"/>
                    <a:lumOff val="25000"/>
                  </a:schemeClr>
                </a:solidFill>
                <a:effectLst/>
                <a:latin typeface="Century Gothic"/>
              </a:rPr>
              <a:t>Model Air Pollution </a:t>
            </a:r>
            <a:r>
              <a:rPr lang="en-US" sz="2400" dirty="0">
                <a:solidFill>
                  <a:schemeClr val="tx1">
                    <a:lumMod val="75000"/>
                    <a:lumOff val="25000"/>
                  </a:schemeClr>
                </a:solidFill>
                <a:latin typeface="Century Gothic"/>
              </a:rPr>
              <a:t>Distribution</a:t>
            </a:r>
            <a:r>
              <a:rPr lang="en-US" sz="2400" b="0" i="0" dirty="0">
                <a:solidFill>
                  <a:schemeClr val="tx1">
                    <a:lumMod val="75000"/>
                    <a:lumOff val="25000"/>
                  </a:schemeClr>
                </a:solidFill>
                <a:effectLst/>
                <a:latin typeface="Century Gothic"/>
              </a:rPr>
              <a:t> Across the San Joaquin Valley</a:t>
            </a:r>
            <a:endParaRPr lang="en-US" sz="2400" dirty="0">
              <a:solidFill>
                <a:schemeClr val="tx1">
                  <a:lumMod val="75000"/>
                  <a:lumOff val="25000"/>
                </a:schemeClr>
              </a:solidFill>
              <a:latin typeface="Century Gothic"/>
            </a:endParaRPr>
          </a:p>
        </p:txBody>
      </p:sp>
      <p:sp>
        <p:nvSpPr>
          <p:cNvPr id="8" name="TextBox 7">
            <a:extLst>
              <a:ext uri="{FF2B5EF4-FFF2-40B4-BE49-F238E27FC236}">
                <a16:creationId xmlns:a16="http://schemas.microsoft.com/office/drawing/2014/main" id="{2A33400F-009F-EC74-F272-762C21B51B04}"/>
              </a:ext>
            </a:extLst>
          </p:cNvPr>
          <p:cNvSpPr txBox="1"/>
          <p:nvPr/>
        </p:nvSpPr>
        <p:spPr>
          <a:xfrm>
            <a:off x="1976478" y="2691205"/>
            <a:ext cx="10966360" cy="461665"/>
          </a:xfrm>
          <a:prstGeom prst="rect">
            <a:avLst/>
          </a:prstGeom>
          <a:noFill/>
        </p:spPr>
        <p:txBody>
          <a:bodyPr wrap="square">
            <a:spAutoFit/>
          </a:bodyPr>
          <a:lstStyle/>
          <a:p>
            <a:r>
              <a:rPr lang="en-US" sz="2400" b="0" i="0" dirty="0">
                <a:solidFill>
                  <a:schemeClr val="tx1">
                    <a:lumMod val="75000"/>
                    <a:lumOff val="25000"/>
                  </a:schemeClr>
                </a:solidFill>
                <a:effectLst/>
                <a:latin typeface="Century Gothic" panose="020B0502020202020204" pitchFamily="34" charset="0"/>
              </a:rPr>
              <a:t>Visualize Disparities in Impact Based on Social </a:t>
            </a:r>
            <a:r>
              <a:rPr lang="en-US" sz="2400" dirty="0">
                <a:solidFill>
                  <a:schemeClr val="tx1">
                    <a:lumMod val="75000"/>
                    <a:lumOff val="25000"/>
                  </a:schemeClr>
                </a:solidFill>
                <a:latin typeface="Century Gothic" panose="020B0502020202020204" pitchFamily="34" charset="0"/>
              </a:rPr>
              <a:t>V</a:t>
            </a:r>
            <a:r>
              <a:rPr lang="en-US" sz="2400" b="0" i="0" dirty="0">
                <a:solidFill>
                  <a:schemeClr val="tx1">
                    <a:lumMod val="75000"/>
                    <a:lumOff val="25000"/>
                  </a:schemeClr>
                </a:solidFill>
                <a:effectLst/>
                <a:latin typeface="Century Gothic" panose="020B0502020202020204" pitchFamily="34" charset="0"/>
              </a:rPr>
              <a:t>ulnerability</a:t>
            </a:r>
            <a:endParaRPr lang="en-US" sz="2400" dirty="0">
              <a:solidFill>
                <a:schemeClr val="tx1">
                  <a:lumMod val="75000"/>
                  <a:lumOff val="25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58104688-F1D7-3EAD-384D-F2CC41CB0660}"/>
              </a:ext>
            </a:extLst>
          </p:cNvPr>
          <p:cNvSpPr txBox="1"/>
          <p:nvPr/>
        </p:nvSpPr>
        <p:spPr>
          <a:xfrm>
            <a:off x="1997943" y="3828690"/>
            <a:ext cx="9855484" cy="461665"/>
          </a:xfrm>
          <a:prstGeom prst="rect">
            <a:avLst/>
          </a:prstGeom>
          <a:noFill/>
        </p:spPr>
        <p:txBody>
          <a:bodyPr wrap="square" lIns="91440" tIns="45720" rIns="91440" bIns="45720" anchor="t">
            <a:spAutoFit/>
          </a:bodyPr>
          <a:lstStyle/>
          <a:p>
            <a:r>
              <a:rPr lang="en-US" sz="2400" b="0" i="0" dirty="0">
                <a:solidFill>
                  <a:schemeClr val="tx1">
                    <a:lumMod val="75000"/>
                    <a:lumOff val="25000"/>
                  </a:schemeClr>
                </a:solidFill>
                <a:effectLst/>
                <a:latin typeface="Century Gothic"/>
              </a:rPr>
              <a:t>Identify Overlap Between </a:t>
            </a:r>
            <a:r>
              <a:rPr lang="en-US" sz="2400" dirty="0">
                <a:solidFill>
                  <a:schemeClr val="tx1">
                    <a:lumMod val="75000"/>
                    <a:lumOff val="25000"/>
                  </a:schemeClr>
                </a:solidFill>
                <a:latin typeface="Century Gothic"/>
              </a:rPr>
              <a:t>Poor</a:t>
            </a:r>
            <a:r>
              <a:rPr lang="en-US" sz="2400" b="0" i="0" dirty="0">
                <a:solidFill>
                  <a:schemeClr val="tx1">
                    <a:lumMod val="75000"/>
                    <a:lumOff val="25000"/>
                  </a:schemeClr>
                </a:solidFill>
                <a:effectLst/>
                <a:latin typeface="Century Gothic"/>
              </a:rPr>
              <a:t> Air Quality and Regional Burning</a:t>
            </a:r>
            <a:endParaRPr lang="en-US" sz="2400" dirty="0">
              <a:solidFill>
                <a:schemeClr val="tx1">
                  <a:lumMod val="75000"/>
                  <a:lumOff val="25000"/>
                </a:schemeClr>
              </a:solidFill>
              <a:latin typeface="Century Gothic"/>
            </a:endParaRPr>
          </a:p>
        </p:txBody>
      </p:sp>
      <p:sp>
        <p:nvSpPr>
          <p:cNvPr id="10" name="TextBox 9">
            <a:extLst>
              <a:ext uri="{FF2B5EF4-FFF2-40B4-BE49-F238E27FC236}">
                <a16:creationId xmlns:a16="http://schemas.microsoft.com/office/drawing/2014/main" id="{B620DAEF-8C23-C018-4CCD-3A78EFBCFDB5}"/>
              </a:ext>
            </a:extLst>
          </p:cNvPr>
          <p:cNvSpPr txBox="1"/>
          <p:nvPr/>
        </p:nvSpPr>
        <p:spPr>
          <a:xfrm>
            <a:off x="1922816" y="5009103"/>
            <a:ext cx="9853582" cy="461665"/>
          </a:xfrm>
          <a:prstGeom prst="rect">
            <a:avLst/>
          </a:prstGeom>
          <a:noFill/>
        </p:spPr>
        <p:txBody>
          <a:bodyPr wrap="square" lIns="91440" tIns="45720" rIns="91440" bIns="45720" anchor="t">
            <a:spAutoFit/>
          </a:bodyPr>
          <a:lstStyle/>
          <a:p>
            <a:r>
              <a:rPr lang="en-US" sz="2400" b="0" i="0" dirty="0">
                <a:solidFill>
                  <a:schemeClr val="tx1">
                    <a:lumMod val="75000"/>
                    <a:lumOff val="25000"/>
                  </a:schemeClr>
                </a:solidFill>
                <a:effectLst/>
                <a:latin typeface="Century Gothic"/>
              </a:rPr>
              <a:t>Validate </a:t>
            </a:r>
            <a:r>
              <a:rPr lang="en-US" sz="2400" dirty="0">
                <a:solidFill>
                  <a:schemeClr val="tx1">
                    <a:lumMod val="75000"/>
                    <a:lumOff val="25000"/>
                  </a:schemeClr>
                </a:solidFill>
                <a:latin typeface="Century Gothic"/>
              </a:rPr>
              <a:t>Remotely-sensed and Ground-based Air Quality Data</a:t>
            </a:r>
            <a:endParaRPr lang="en-US" dirty="0">
              <a:solidFill>
                <a:schemeClr val="tx1">
                  <a:lumMod val="75000"/>
                  <a:lumOff val="25000"/>
                </a:schemeClr>
              </a:solidFill>
            </a:endParaRPr>
          </a:p>
        </p:txBody>
      </p:sp>
      <p:sp>
        <p:nvSpPr>
          <p:cNvPr id="18" name="Rounded Rectangle 17">
            <a:extLst>
              <a:ext uri="{FF2B5EF4-FFF2-40B4-BE49-F238E27FC236}">
                <a16:creationId xmlns:a16="http://schemas.microsoft.com/office/drawing/2014/main" id="{10098712-8300-C7FE-8892-FACCD0098E97}"/>
              </a:ext>
            </a:extLst>
          </p:cNvPr>
          <p:cNvSpPr/>
          <p:nvPr/>
        </p:nvSpPr>
        <p:spPr>
          <a:xfrm>
            <a:off x="1879886" y="1382003"/>
            <a:ext cx="9714061" cy="743718"/>
          </a:xfrm>
          <a:prstGeom prst="roundRect">
            <a:avLst/>
          </a:prstGeom>
          <a:noFill/>
          <a:ln w="38100">
            <a:solidFill>
              <a:srgbClr val="A7CB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36562930-1ED5-408E-7007-D44EA4217144}"/>
              </a:ext>
            </a:extLst>
          </p:cNvPr>
          <p:cNvSpPr/>
          <p:nvPr/>
        </p:nvSpPr>
        <p:spPr>
          <a:xfrm>
            <a:off x="1879886" y="2555494"/>
            <a:ext cx="9714061" cy="743718"/>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95A03F1E-54D4-A701-8B02-296E2E7E5335}"/>
              </a:ext>
            </a:extLst>
          </p:cNvPr>
          <p:cNvSpPr/>
          <p:nvPr/>
        </p:nvSpPr>
        <p:spPr>
          <a:xfrm>
            <a:off x="1879886" y="3685359"/>
            <a:ext cx="9714061" cy="743718"/>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a:extLst>
              <a:ext uri="{FF2B5EF4-FFF2-40B4-BE49-F238E27FC236}">
                <a16:creationId xmlns:a16="http://schemas.microsoft.com/office/drawing/2014/main" id="{3676ACBD-5AA6-DC09-2AB3-B2F9D325C5B9}"/>
              </a:ext>
            </a:extLst>
          </p:cNvPr>
          <p:cNvSpPr/>
          <p:nvPr/>
        </p:nvSpPr>
        <p:spPr>
          <a:xfrm>
            <a:off x="1879886" y="4881326"/>
            <a:ext cx="9714061" cy="743718"/>
          </a:xfrm>
          <a:prstGeom prst="roundRect">
            <a:avLst/>
          </a:prstGeom>
          <a:noFill/>
          <a:ln w="38100">
            <a:solidFill>
              <a:srgbClr val="8841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descr="Statistics with solid fill">
            <a:extLst>
              <a:ext uri="{FF2B5EF4-FFF2-40B4-BE49-F238E27FC236}">
                <a16:creationId xmlns:a16="http://schemas.microsoft.com/office/drawing/2014/main" id="{4887E4F9-5E36-30C9-1474-623AB11421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246" y="4881326"/>
            <a:ext cx="914400" cy="914400"/>
          </a:xfrm>
          <a:prstGeom prst="rect">
            <a:avLst/>
          </a:prstGeom>
        </p:spPr>
      </p:pic>
      <p:pic>
        <p:nvPicPr>
          <p:cNvPr id="28" name="Graphic 27" descr="Fire with solid fill">
            <a:extLst>
              <a:ext uri="{FF2B5EF4-FFF2-40B4-BE49-F238E27FC236}">
                <a16:creationId xmlns:a16="http://schemas.microsoft.com/office/drawing/2014/main" id="{91F60F66-F176-2880-F21D-468478FA03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246" y="3632733"/>
            <a:ext cx="914400" cy="914400"/>
          </a:xfrm>
          <a:prstGeom prst="rect">
            <a:avLst/>
          </a:prstGeom>
        </p:spPr>
      </p:pic>
      <p:pic>
        <p:nvPicPr>
          <p:cNvPr id="30" name="Graphic 29" descr="Map with pin with solid fill">
            <a:extLst>
              <a:ext uri="{FF2B5EF4-FFF2-40B4-BE49-F238E27FC236}">
                <a16:creationId xmlns:a16="http://schemas.microsoft.com/office/drawing/2014/main" id="{5AC9FCF4-FE6E-7EC4-C625-634C934CB6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8246" y="1355690"/>
            <a:ext cx="914400" cy="914400"/>
          </a:xfrm>
          <a:prstGeom prst="rect">
            <a:avLst/>
          </a:prstGeom>
        </p:spPr>
      </p:pic>
      <p:pic>
        <p:nvPicPr>
          <p:cNvPr id="32" name="Graphic 31" descr="Group with solid fill">
            <a:extLst>
              <a:ext uri="{FF2B5EF4-FFF2-40B4-BE49-F238E27FC236}">
                <a16:creationId xmlns:a16="http://schemas.microsoft.com/office/drawing/2014/main" id="{9F0FC2E9-9EEE-E477-DD98-17D64F7B77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8246" y="2514639"/>
            <a:ext cx="914400" cy="914400"/>
          </a:xfrm>
          <a:prstGeom prst="rect">
            <a:avLst/>
          </a:prstGeom>
        </p:spPr>
      </p:pic>
    </p:spTree>
    <p:extLst>
      <p:ext uri="{BB962C8B-B14F-4D97-AF65-F5344CB8AC3E}">
        <p14:creationId xmlns:p14="http://schemas.microsoft.com/office/powerpoint/2010/main" val="5665588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5E11F-BCD3-FE9B-26C0-D39B71C576BF}"/>
              </a:ext>
            </a:extLst>
          </p:cNvPr>
          <p:cNvSpPr txBox="1"/>
          <p:nvPr/>
        </p:nvSpPr>
        <p:spPr>
          <a:xfrm>
            <a:off x="274320" y="165854"/>
            <a:ext cx="6096000" cy="707886"/>
          </a:xfrm>
          <a:prstGeom prst="rect">
            <a:avLst/>
          </a:prstGeom>
          <a:noFill/>
        </p:spPr>
        <p:txBody>
          <a:bodyPr wrap="square" lIns="91440" tIns="45720" rIns="91440" bIns="45720" anchor="t">
            <a:spAutoFit/>
          </a:bodyPr>
          <a:lstStyle/>
          <a:p>
            <a:r>
              <a:rPr lang="en-US" b="0" i="0" dirty="0">
                <a:solidFill>
                  <a:srgbClr val="000000"/>
                </a:solidFill>
                <a:effectLst/>
                <a:latin typeface="Times"/>
              </a:rPr>
              <a:t> </a:t>
            </a:r>
            <a:r>
              <a:rPr lang="en-US" sz="4000" b="1" dirty="0">
                <a:solidFill>
                  <a:srgbClr val="88419D"/>
                </a:solidFill>
                <a:latin typeface="Century Gothic"/>
              </a:rPr>
              <a:t>Objectives</a:t>
            </a:r>
            <a:endParaRPr lang="en-US" sz="4000" dirty="0">
              <a:solidFill>
                <a:srgbClr val="88419D"/>
              </a:solidFill>
              <a:latin typeface="Century Gothic" panose="020B0502020202020204" pitchFamily="34" charset="0"/>
            </a:endParaRPr>
          </a:p>
        </p:txBody>
      </p:sp>
      <p:sp>
        <p:nvSpPr>
          <p:cNvPr id="4" name="TextBox 3">
            <a:extLst>
              <a:ext uri="{FF2B5EF4-FFF2-40B4-BE49-F238E27FC236}">
                <a16:creationId xmlns:a16="http://schemas.microsoft.com/office/drawing/2014/main" id="{5C405741-9328-7A4B-4F04-CAED76E33B4D}"/>
              </a:ext>
            </a:extLst>
          </p:cNvPr>
          <p:cNvSpPr txBox="1"/>
          <p:nvPr/>
        </p:nvSpPr>
        <p:spPr>
          <a:xfrm>
            <a:off x="1879886" y="1521524"/>
            <a:ext cx="10093498" cy="461665"/>
          </a:xfrm>
          <a:prstGeom prst="rect">
            <a:avLst/>
          </a:prstGeom>
          <a:noFill/>
        </p:spPr>
        <p:txBody>
          <a:bodyPr wrap="square" lIns="91440" tIns="45720" rIns="91440" bIns="45720" anchor="t">
            <a:spAutoFit/>
          </a:bodyPr>
          <a:lstStyle/>
          <a:p>
            <a:r>
              <a:rPr lang="en-US" sz="2400" b="0" i="0" dirty="0">
                <a:solidFill>
                  <a:srgbClr val="D8D8D8"/>
                </a:solidFill>
                <a:effectLst/>
                <a:latin typeface="Times"/>
              </a:rPr>
              <a:t> </a:t>
            </a:r>
            <a:r>
              <a:rPr lang="en-US" sz="2400" b="0" i="0" dirty="0">
                <a:solidFill>
                  <a:srgbClr val="D8D8D8"/>
                </a:solidFill>
                <a:effectLst/>
                <a:latin typeface="Century Gothic"/>
              </a:rPr>
              <a:t>Model Air Pollution </a:t>
            </a:r>
            <a:r>
              <a:rPr lang="en-US" sz="2400" dirty="0">
                <a:solidFill>
                  <a:srgbClr val="D8D8D8"/>
                </a:solidFill>
                <a:latin typeface="Century Gothic"/>
              </a:rPr>
              <a:t>Distribution</a:t>
            </a:r>
            <a:r>
              <a:rPr lang="en-US" sz="2400" b="0" i="0" dirty="0">
                <a:solidFill>
                  <a:srgbClr val="D8D8D8"/>
                </a:solidFill>
                <a:effectLst/>
                <a:latin typeface="Century Gothic"/>
              </a:rPr>
              <a:t> Across the San Joaquin Valley</a:t>
            </a:r>
            <a:endParaRPr lang="en-US" sz="2400" dirty="0">
              <a:solidFill>
                <a:srgbClr val="D8D8D8"/>
              </a:solidFill>
              <a:latin typeface="Century Gothic"/>
            </a:endParaRPr>
          </a:p>
        </p:txBody>
      </p:sp>
      <p:sp>
        <p:nvSpPr>
          <p:cNvPr id="8" name="TextBox 7">
            <a:extLst>
              <a:ext uri="{FF2B5EF4-FFF2-40B4-BE49-F238E27FC236}">
                <a16:creationId xmlns:a16="http://schemas.microsoft.com/office/drawing/2014/main" id="{2A33400F-009F-EC74-F272-762C21B51B04}"/>
              </a:ext>
            </a:extLst>
          </p:cNvPr>
          <p:cNvSpPr txBox="1"/>
          <p:nvPr/>
        </p:nvSpPr>
        <p:spPr>
          <a:xfrm>
            <a:off x="1976478" y="2691205"/>
            <a:ext cx="10966360" cy="461665"/>
          </a:xfrm>
          <a:prstGeom prst="rect">
            <a:avLst/>
          </a:prstGeom>
          <a:noFill/>
        </p:spPr>
        <p:txBody>
          <a:bodyPr wrap="square">
            <a:spAutoFit/>
          </a:bodyPr>
          <a:lstStyle/>
          <a:p>
            <a:r>
              <a:rPr lang="en-US" sz="2400" b="0" i="0" dirty="0">
                <a:solidFill>
                  <a:srgbClr val="D8D8D8"/>
                </a:solidFill>
                <a:effectLst/>
                <a:latin typeface="Century Gothic" panose="020B0502020202020204" pitchFamily="34" charset="0"/>
              </a:rPr>
              <a:t>Visualize Disparities in Impact Based on Social </a:t>
            </a:r>
            <a:r>
              <a:rPr lang="en-US" sz="2400" dirty="0">
                <a:solidFill>
                  <a:srgbClr val="D8D8D8"/>
                </a:solidFill>
                <a:latin typeface="Century Gothic" panose="020B0502020202020204" pitchFamily="34" charset="0"/>
              </a:rPr>
              <a:t>V</a:t>
            </a:r>
            <a:r>
              <a:rPr lang="en-US" sz="2400" b="0" i="0" dirty="0">
                <a:solidFill>
                  <a:srgbClr val="D8D8D8"/>
                </a:solidFill>
                <a:effectLst/>
                <a:latin typeface="Century Gothic" panose="020B0502020202020204" pitchFamily="34" charset="0"/>
              </a:rPr>
              <a:t>ulnerability</a:t>
            </a:r>
            <a:endParaRPr lang="en-US" sz="2400" dirty="0">
              <a:solidFill>
                <a:srgbClr val="D8D8D8"/>
              </a:solidFill>
              <a:latin typeface="Century Gothic" panose="020B0502020202020204" pitchFamily="34" charset="0"/>
            </a:endParaRPr>
          </a:p>
        </p:txBody>
      </p:sp>
      <p:sp>
        <p:nvSpPr>
          <p:cNvPr id="9" name="TextBox 8">
            <a:extLst>
              <a:ext uri="{FF2B5EF4-FFF2-40B4-BE49-F238E27FC236}">
                <a16:creationId xmlns:a16="http://schemas.microsoft.com/office/drawing/2014/main" id="{58104688-F1D7-3EAD-384D-F2CC41CB0660}"/>
              </a:ext>
            </a:extLst>
          </p:cNvPr>
          <p:cNvSpPr txBox="1"/>
          <p:nvPr/>
        </p:nvSpPr>
        <p:spPr>
          <a:xfrm>
            <a:off x="1997943" y="3828690"/>
            <a:ext cx="9855484" cy="461665"/>
          </a:xfrm>
          <a:prstGeom prst="rect">
            <a:avLst/>
          </a:prstGeom>
          <a:noFill/>
        </p:spPr>
        <p:txBody>
          <a:bodyPr wrap="square" lIns="91440" tIns="45720" rIns="91440" bIns="45720" anchor="t">
            <a:spAutoFit/>
          </a:bodyPr>
          <a:lstStyle/>
          <a:p>
            <a:r>
              <a:rPr lang="en-US" sz="2400" b="0" i="0" dirty="0">
                <a:solidFill>
                  <a:schemeClr val="tx1">
                    <a:lumMod val="75000"/>
                    <a:lumOff val="25000"/>
                  </a:schemeClr>
                </a:solidFill>
                <a:effectLst/>
                <a:latin typeface="Century Gothic"/>
              </a:rPr>
              <a:t>Identify Overlap Between </a:t>
            </a:r>
            <a:r>
              <a:rPr lang="en-US" sz="2400" dirty="0">
                <a:solidFill>
                  <a:schemeClr val="tx1">
                    <a:lumMod val="75000"/>
                    <a:lumOff val="25000"/>
                  </a:schemeClr>
                </a:solidFill>
                <a:latin typeface="Century Gothic"/>
              </a:rPr>
              <a:t>Poor</a:t>
            </a:r>
            <a:r>
              <a:rPr lang="en-US" sz="2400" b="0" i="0" dirty="0">
                <a:solidFill>
                  <a:schemeClr val="tx1">
                    <a:lumMod val="75000"/>
                    <a:lumOff val="25000"/>
                  </a:schemeClr>
                </a:solidFill>
                <a:effectLst/>
                <a:latin typeface="Century Gothic"/>
              </a:rPr>
              <a:t> Air Quality and Regional Burning</a:t>
            </a:r>
            <a:endParaRPr lang="en-US" sz="2400" dirty="0">
              <a:solidFill>
                <a:schemeClr val="tx1">
                  <a:lumMod val="75000"/>
                  <a:lumOff val="25000"/>
                </a:schemeClr>
              </a:solidFill>
              <a:latin typeface="Century Gothic"/>
            </a:endParaRPr>
          </a:p>
        </p:txBody>
      </p:sp>
      <p:sp>
        <p:nvSpPr>
          <p:cNvPr id="10" name="TextBox 9">
            <a:extLst>
              <a:ext uri="{FF2B5EF4-FFF2-40B4-BE49-F238E27FC236}">
                <a16:creationId xmlns:a16="http://schemas.microsoft.com/office/drawing/2014/main" id="{B620DAEF-8C23-C018-4CCD-3A78EFBCFDB5}"/>
              </a:ext>
            </a:extLst>
          </p:cNvPr>
          <p:cNvSpPr txBox="1"/>
          <p:nvPr/>
        </p:nvSpPr>
        <p:spPr>
          <a:xfrm>
            <a:off x="1922816" y="5009103"/>
            <a:ext cx="9853582" cy="461665"/>
          </a:xfrm>
          <a:prstGeom prst="rect">
            <a:avLst/>
          </a:prstGeom>
          <a:noFill/>
        </p:spPr>
        <p:txBody>
          <a:bodyPr wrap="square" lIns="91440" tIns="45720" rIns="91440" bIns="45720" anchor="t">
            <a:spAutoFit/>
          </a:bodyPr>
          <a:lstStyle/>
          <a:p>
            <a:r>
              <a:rPr lang="en-US" sz="2400" b="0" i="0" dirty="0">
                <a:solidFill>
                  <a:srgbClr val="D8D8D8"/>
                </a:solidFill>
                <a:effectLst/>
                <a:latin typeface="Century Gothic"/>
              </a:rPr>
              <a:t>Validate </a:t>
            </a:r>
            <a:r>
              <a:rPr lang="en-US" sz="2400" dirty="0">
                <a:solidFill>
                  <a:srgbClr val="D8D8D8"/>
                </a:solidFill>
                <a:latin typeface="Century Gothic"/>
              </a:rPr>
              <a:t>Remotely-sensed and Ground-based Air Quality Data</a:t>
            </a:r>
            <a:endParaRPr lang="en-US" dirty="0">
              <a:solidFill>
                <a:srgbClr val="D8D8D8"/>
              </a:solidFill>
            </a:endParaRPr>
          </a:p>
        </p:txBody>
      </p:sp>
      <p:sp>
        <p:nvSpPr>
          <p:cNvPr id="18" name="Rounded Rectangle 17">
            <a:extLst>
              <a:ext uri="{FF2B5EF4-FFF2-40B4-BE49-F238E27FC236}">
                <a16:creationId xmlns:a16="http://schemas.microsoft.com/office/drawing/2014/main" id="{10098712-8300-C7FE-8892-FACCD0098E97}"/>
              </a:ext>
            </a:extLst>
          </p:cNvPr>
          <p:cNvSpPr/>
          <p:nvPr/>
        </p:nvSpPr>
        <p:spPr>
          <a:xfrm>
            <a:off x="1879886" y="1382003"/>
            <a:ext cx="9714061" cy="743718"/>
          </a:xfrm>
          <a:prstGeom prst="roundRect">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36562930-1ED5-408E-7007-D44EA4217144}"/>
              </a:ext>
            </a:extLst>
          </p:cNvPr>
          <p:cNvSpPr/>
          <p:nvPr/>
        </p:nvSpPr>
        <p:spPr>
          <a:xfrm>
            <a:off x="1879886" y="2555494"/>
            <a:ext cx="9714061" cy="743718"/>
          </a:xfrm>
          <a:prstGeom prst="roundRect">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95A03F1E-54D4-A701-8B02-296E2E7E5335}"/>
              </a:ext>
            </a:extLst>
          </p:cNvPr>
          <p:cNvSpPr/>
          <p:nvPr/>
        </p:nvSpPr>
        <p:spPr>
          <a:xfrm>
            <a:off x="1879886" y="3685359"/>
            <a:ext cx="9714061" cy="743718"/>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a:extLst>
              <a:ext uri="{FF2B5EF4-FFF2-40B4-BE49-F238E27FC236}">
                <a16:creationId xmlns:a16="http://schemas.microsoft.com/office/drawing/2014/main" id="{3676ACBD-5AA6-DC09-2AB3-B2F9D325C5B9}"/>
              </a:ext>
            </a:extLst>
          </p:cNvPr>
          <p:cNvSpPr/>
          <p:nvPr/>
        </p:nvSpPr>
        <p:spPr>
          <a:xfrm>
            <a:off x="1879886" y="4881326"/>
            <a:ext cx="9714061" cy="743718"/>
          </a:xfrm>
          <a:prstGeom prst="roundRect">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descr="Statistics with solid fill">
            <a:extLst>
              <a:ext uri="{FF2B5EF4-FFF2-40B4-BE49-F238E27FC236}">
                <a16:creationId xmlns:a16="http://schemas.microsoft.com/office/drawing/2014/main" id="{4887E4F9-5E36-30C9-1474-623AB11421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246" y="4881326"/>
            <a:ext cx="914400" cy="914400"/>
          </a:xfrm>
          <a:prstGeom prst="rect">
            <a:avLst/>
          </a:prstGeom>
        </p:spPr>
      </p:pic>
      <p:pic>
        <p:nvPicPr>
          <p:cNvPr id="28" name="Graphic 27" descr="Fire with solid fill">
            <a:extLst>
              <a:ext uri="{FF2B5EF4-FFF2-40B4-BE49-F238E27FC236}">
                <a16:creationId xmlns:a16="http://schemas.microsoft.com/office/drawing/2014/main" id="{91F60F66-F176-2880-F21D-468478FA03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246" y="3632733"/>
            <a:ext cx="914400" cy="914400"/>
          </a:xfrm>
          <a:prstGeom prst="rect">
            <a:avLst/>
          </a:prstGeom>
        </p:spPr>
      </p:pic>
      <p:pic>
        <p:nvPicPr>
          <p:cNvPr id="30" name="Graphic 29" descr="Map with pin with solid fill">
            <a:extLst>
              <a:ext uri="{FF2B5EF4-FFF2-40B4-BE49-F238E27FC236}">
                <a16:creationId xmlns:a16="http://schemas.microsoft.com/office/drawing/2014/main" id="{5AC9FCF4-FE6E-7EC4-C625-634C934CB6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8246" y="1355690"/>
            <a:ext cx="914400" cy="914400"/>
          </a:xfrm>
          <a:prstGeom prst="rect">
            <a:avLst/>
          </a:prstGeom>
        </p:spPr>
      </p:pic>
      <p:pic>
        <p:nvPicPr>
          <p:cNvPr id="32" name="Graphic 31" descr="Group with solid fill">
            <a:extLst>
              <a:ext uri="{FF2B5EF4-FFF2-40B4-BE49-F238E27FC236}">
                <a16:creationId xmlns:a16="http://schemas.microsoft.com/office/drawing/2014/main" id="{9F0FC2E9-9EEE-E477-DD98-17D64F7B77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8246" y="2514639"/>
            <a:ext cx="914400" cy="914400"/>
          </a:xfrm>
          <a:prstGeom prst="rect">
            <a:avLst/>
          </a:prstGeom>
        </p:spPr>
      </p:pic>
    </p:spTree>
    <p:extLst>
      <p:ext uri="{BB962C8B-B14F-4D97-AF65-F5344CB8AC3E}">
        <p14:creationId xmlns:p14="http://schemas.microsoft.com/office/powerpoint/2010/main" val="917420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5E11F-BCD3-FE9B-26C0-D39B71C576BF}"/>
              </a:ext>
            </a:extLst>
          </p:cNvPr>
          <p:cNvSpPr txBox="1"/>
          <p:nvPr/>
        </p:nvSpPr>
        <p:spPr>
          <a:xfrm>
            <a:off x="274319" y="165854"/>
            <a:ext cx="11917681" cy="707886"/>
          </a:xfrm>
          <a:prstGeom prst="rect">
            <a:avLst/>
          </a:prstGeom>
          <a:noFill/>
        </p:spPr>
        <p:txBody>
          <a:bodyPr wrap="square" lIns="91440" tIns="45720" rIns="91440" bIns="45720" anchor="t">
            <a:spAutoFit/>
          </a:bodyPr>
          <a:lstStyle/>
          <a:p>
            <a:r>
              <a:rPr lang="en-US" b="1" i="0" dirty="0">
                <a:solidFill>
                  <a:srgbClr val="000000"/>
                </a:solidFill>
                <a:effectLst/>
                <a:latin typeface="Times"/>
              </a:rPr>
              <a:t> </a:t>
            </a:r>
            <a:r>
              <a:rPr lang="en-US" sz="4000" b="1" dirty="0">
                <a:solidFill>
                  <a:srgbClr val="88419D"/>
                </a:solidFill>
                <a:latin typeface="Century Gothic"/>
              </a:rPr>
              <a:t>Results </a:t>
            </a:r>
            <a:r>
              <a:rPr lang="en-US" sz="4000" b="1" i="0" dirty="0">
                <a:solidFill>
                  <a:srgbClr val="88419D"/>
                </a:solidFill>
                <a:effectLst/>
                <a:latin typeface="Century Gothic"/>
              </a:rPr>
              <a:t>– Active Fires Distribution</a:t>
            </a:r>
            <a:endParaRPr lang="en-US" sz="4000" b="1" dirty="0">
              <a:solidFill>
                <a:srgbClr val="88419D"/>
              </a:solidFill>
              <a:latin typeface="Century Gothic" panose="020B0502020202020204" pitchFamily="34" charset="0"/>
            </a:endParaRPr>
          </a:p>
        </p:txBody>
      </p:sp>
      <p:pic>
        <p:nvPicPr>
          <p:cNvPr id="15" name="Picture 14">
            <a:extLst>
              <a:ext uri="{FF2B5EF4-FFF2-40B4-BE49-F238E27FC236}">
                <a16:creationId xmlns:a16="http://schemas.microsoft.com/office/drawing/2014/main" id="{E3B970C3-FF46-FCA8-49CA-DFA76A4504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81800" y="847826"/>
            <a:ext cx="6131801" cy="5748269"/>
          </a:xfrm>
          <a:prstGeom prst="rect">
            <a:avLst/>
          </a:prstGeom>
        </p:spPr>
      </p:pic>
      <p:pic>
        <p:nvPicPr>
          <p:cNvPr id="16" name="Picture 15">
            <a:extLst>
              <a:ext uri="{FF2B5EF4-FFF2-40B4-BE49-F238E27FC236}">
                <a16:creationId xmlns:a16="http://schemas.microsoft.com/office/drawing/2014/main" id="{C259CD62-51BA-3790-4695-3BF817076D41}"/>
              </a:ext>
            </a:extLst>
          </p:cNvPr>
          <p:cNvPicPr>
            <a:picLocks noChangeAspect="1"/>
          </p:cNvPicPr>
          <p:nvPr/>
        </p:nvPicPr>
        <p:blipFill rotWithShape="1">
          <a:blip r:embed="rId4">
            <a:extLst>
              <a:ext uri="{28A0092B-C50C-407E-A947-70E740481C1C}">
                <a14:useLocalDpi xmlns:a14="http://schemas.microsoft.com/office/drawing/2010/main" val="0"/>
              </a:ext>
            </a:extLst>
          </a:blip>
          <a:srcRect l="11919" t="87910" r="74629" b="10573"/>
          <a:stretch/>
        </p:blipFill>
        <p:spPr>
          <a:xfrm>
            <a:off x="2955824" y="5823316"/>
            <a:ext cx="1479176" cy="98266"/>
          </a:xfrm>
          <a:prstGeom prst="rect">
            <a:avLst/>
          </a:prstGeom>
        </p:spPr>
      </p:pic>
      <p:sp>
        <p:nvSpPr>
          <p:cNvPr id="4" name="Rectangle 3">
            <a:extLst>
              <a:ext uri="{FF2B5EF4-FFF2-40B4-BE49-F238E27FC236}">
                <a16:creationId xmlns:a16="http://schemas.microsoft.com/office/drawing/2014/main" id="{F6AB82F7-4442-3AE0-3F31-AB4ABA3F2B2B}"/>
              </a:ext>
            </a:extLst>
          </p:cNvPr>
          <p:cNvSpPr/>
          <p:nvPr/>
        </p:nvSpPr>
        <p:spPr>
          <a:xfrm>
            <a:off x="6678483" y="971043"/>
            <a:ext cx="1943436" cy="12958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6C4E4267-0C60-F909-BDEB-951172928E0E}"/>
              </a:ext>
            </a:extLst>
          </p:cNvPr>
          <p:cNvGrpSpPr/>
          <p:nvPr/>
        </p:nvGrpSpPr>
        <p:grpSpPr>
          <a:xfrm>
            <a:off x="2859307" y="5670827"/>
            <a:ext cx="1985559" cy="291742"/>
            <a:chOff x="2276806" y="4504981"/>
            <a:chExt cx="1985559" cy="291742"/>
          </a:xfrm>
        </p:grpSpPr>
        <p:sp>
          <p:nvSpPr>
            <p:cNvPr id="30" name="TextBox 29">
              <a:extLst>
                <a:ext uri="{FF2B5EF4-FFF2-40B4-BE49-F238E27FC236}">
                  <a16:creationId xmlns:a16="http://schemas.microsoft.com/office/drawing/2014/main" id="{D3BF0A54-7F55-8D2B-1DCF-9089DA59DAAB}"/>
                </a:ext>
              </a:extLst>
            </p:cNvPr>
            <p:cNvSpPr txBox="1"/>
            <p:nvPr/>
          </p:nvSpPr>
          <p:spPr>
            <a:xfrm>
              <a:off x="2276806" y="4505556"/>
              <a:ext cx="332098" cy="184666"/>
            </a:xfrm>
            <a:prstGeom prst="rect">
              <a:avLst/>
            </a:prstGeom>
            <a:noFill/>
          </p:spPr>
          <p:txBody>
            <a:bodyPr wrap="square" rtlCol="0">
              <a:spAutoFit/>
            </a:bodyPr>
            <a:lstStyle/>
            <a:p>
              <a:r>
                <a:rPr lang="en-US" sz="600" dirty="0"/>
                <a:t>0</a:t>
              </a:r>
            </a:p>
          </p:txBody>
        </p:sp>
        <p:sp>
          <p:nvSpPr>
            <p:cNvPr id="31" name="TextBox 30">
              <a:extLst>
                <a:ext uri="{FF2B5EF4-FFF2-40B4-BE49-F238E27FC236}">
                  <a16:creationId xmlns:a16="http://schemas.microsoft.com/office/drawing/2014/main" id="{4C3D6E9A-7FEE-D265-8E3B-D39125C0C926}"/>
                </a:ext>
              </a:extLst>
            </p:cNvPr>
            <p:cNvSpPr txBox="1"/>
            <p:nvPr/>
          </p:nvSpPr>
          <p:spPr>
            <a:xfrm>
              <a:off x="2430369" y="4506983"/>
              <a:ext cx="332098" cy="184666"/>
            </a:xfrm>
            <a:prstGeom prst="rect">
              <a:avLst/>
            </a:prstGeom>
            <a:noFill/>
          </p:spPr>
          <p:txBody>
            <a:bodyPr wrap="square" rtlCol="0">
              <a:spAutoFit/>
            </a:bodyPr>
            <a:lstStyle/>
            <a:p>
              <a:r>
                <a:rPr lang="en-US" sz="600" dirty="0"/>
                <a:t>8.75</a:t>
              </a:r>
            </a:p>
          </p:txBody>
        </p:sp>
        <p:sp>
          <p:nvSpPr>
            <p:cNvPr id="32" name="TextBox 31">
              <a:extLst>
                <a:ext uri="{FF2B5EF4-FFF2-40B4-BE49-F238E27FC236}">
                  <a16:creationId xmlns:a16="http://schemas.microsoft.com/office/drawing/2014/main" id="{100F50C2-2BA1-BBCB-AC46-942742F9DB92}"/>
                </a:ext>
              </a:extLst>
            </p:cNvPr>
            <p:cNvSpPr txBox="1"/>
            <p:nvPr/>
          </p:nvSpPr>
          <p:spPr>
            <a:xfrm>
              <a:off x="2621985" y="4504981"/>
              <a:ext cx="332098" cy="184666"/>
            </a:xfrm>
            <a:prstGeom prst="rect">
              <a:avLst/>
            </a:prstGeom>
            <a:noFill/>
          </p:spPr>
          <p:txBody>
            <a:bodyPr wrap="square" rtlCol="0">
              <a:spAutoFit/>
            </a:bodyPr>
            <a:lstStyle/>
            <a:p>
              <a:r>
                <a:rPr lang="en-US" sz="600" dirty="0"/>
                <a:t>17.5</a:t>
              </a:r>
            </a:p>
          </p:txBody>
        </p:sp>
        <p:sp>
          <p:nvSpPr>
            <p:cNvPr id="33" name="TextBox 32">
              <a:extLst>
                <a:ext uri="{FF2B5EF4-FFF2-40B4-BE49-F238E27FC236}">
                  <a16:creationId xmlns:a16="http://schemas.microsoft.com/office/drawing/2014/main" id="{9E6EE972-E17C-6D5D-17B9-AC8C80C411CA}"/>
                </a:ext>
              </a:extLst>
            </p:cNvPr>
            <p:cNvSpPr txBox="1"/>
            <p:nvPr/>
          </p:nvSpPr>
          <p:spPr>
            <a:xfrm>
              <a:off x="3315555" y="4513459"/>
              <a:ext cx="332098" cy="184666"/>
            </a:xfrm>
            <a:prstGeom prst="rect">
              <a:avLst/>
            </a:prstGeom>
            <a:noFill/>
          </p:spPr>
          <p:txBody>
            <a:bodyPr wrap="square" rtlCol="0">
              <a:spAutoFit/>
            </a:bodyPr>
            <a:lstStyle/>
            <a:p>
              <a:r>
                <a:rPr lang="en-US" sz="600" dirty="0"/>
                <a:t>52.5</a:t>
              </a:r>
            </a:p>
          </p:txBody>
        </p:sp>
        <p:sp>
          <p:nvSpPr>
            <p:cNvPr id="34" name="TextBox 33">
              <a:extLst>
                <a:ext uri="{FF2B5EF4-FFF2-40B4-BE49-F238E27FC236}">
                  <a16:creationId xmlns:a16="http://schemas.microsoft.com/office/drawing/2014/main" id="{40A85A2B-08B9-C6C9-3421-6096CFB43F4C}"/>
                </a:ext>
              </a:extLst>
            </p:cNvPr>
            <p:cNvSpPr txBox="1"/>
            <p:nvPr/>
          </p:nvSpPr>
          <p:spPr>
            <a:xfrm>
              <a:off x="3669031" y="4513459"/>
              <a:ext cx="332098" cy="184666"/>
            </a:xfrm>
            <a:prstGeom prst="rect">
              <a:avLst/>
            </a:prstGeom>
            <a:noFill/>
          </p:spPr>
          <p:txBody>
            <a:bodyPr wrap="square" rtlCol="0">
              <a:spAutoFit/>
            </a:bodyPr>
            <a:lstStyle/>
            <a:p>
              <a:r>
                <a:rPr lang="en-US" sz="600" dirty="0"/>
                <a:t>70</a:t>
              </a:r>
            </a:p>
          </p:txBody>
        </p:sp>
        <p:sp>
          <p:nvSpPr>
            <p:cNvPr id="35" name="TextBox 34">
              <a:extLst>
                <a:ext uri="{FF2B5EF4-FFF2-40B4-BE49-F238E27FC236}">
                  <a16:creationId xmlns:a16="http://schemas.microsoft.com/office/drawing/2014/main" id="{2AA8570D-105A-3CC1-F2FA-1DE1F56A6350}"/>
                </a:ext>
              </a:extLst>
            </p:cNvPr>
            <p:cNvSpPr txBox="1"/>
            <p:nvPr/>
          </p:nvSpPr>
          <p:spPr>
            <a:xfrm>
              <a:off x="2984273" y="4504981"/>
              <a:ext cx="332098" cy="184666"/>
            </a:xfrm>
            <a:prstGeom prst="rect">
              <a:avLst/>
            </a:prstGeom>
            <a:noFill/>
          </p:spPr>
          <p:txBody>
            <a:bodyPr wrap="square" rtlCol="0">
              <a:spAutoFit/>
            </a:bodyPr>
            <a:lstStyle/>
            <a:p>
              <a:r>
                <a:rPr lang="en-US" sz="600" dirty="0"/>
                <a:t>35</a:t>
              </a:r>
            </a:p>
          </p:txBody>
        </p:sp>
        <p:sp>
          <p:nvSpPr>
            <p:cNvPr id="36" name="TextBox 35">
              <a:extLst>
                <a:ext uri="{FF2B5EF4-FFF2-40B4-BE49-F238E27FC236}">
                  <a16:creationId xmlns:a16="http://schemas.microsoft.com/office/drawing/2014/main" id="{8F8EA0CE-4992-125D-C2AA-762CBAAEA5CE}"/>
                </a:ext>
              </a:extLst>
            </p:cNvPr>
            <p:cNvSpPr txBox="1"/>
            <p:nvPr/>
          </p:nvSpPr>
          <p:spPr>
            <a:xfrm>
              <a:off x="3752001" y="4612057"/>
              <a:ext cx="510364" cy="184666"/>
            </a:xfrm>
            <a:prstGeom prst="rect">
              <a:avLst/>
            </a:prstGeom>
            <a:noFill/>
          </p:spPr>
          <p:txBody>
            <a:bodyPr wrap="square" rtlCol="0">
              <a:spAutoFit/>
            </a:bodyPr>
            <a:lstStyle/>
            <a:p>
              <a:r>
                <a:rPr lang="en-US" sz="600" dirty="0"/>
                <a:t>Miles</a:t>
              </a:r>
            </a:p>
          </p:txBody>
        </p:sp>
      </p:grpSp>
      <p:grpSp>
        <p:nvGrpSpPr>
          <p:cNvPr id="18" name="Group 17">
            <a:extLst>
              <a:ext uri="{FF2B5EF4-FFF2-40B4-BE49-F238E27FC236}">
                <a16:creationId xmlns:a16="http://schemas.microsoft.com/office/drawing/2014/main" id="{AC368ED8-3410-3940-46F1-F0660F62DCD2}"/>
              </a:ext>
            </a:extLst>
          </p:cNvPr>
          <p:cNvGrpSpPr/>
          <p:nvPr/>
        </p:nvGrpSpPr>
        <p:grpSpPr>
          <a:xfrm>
            <a:off x="6656943" y="945004"/>
            <a:ext cx="1542322" cy="1321886"/>
            <a:chOff x="1211503" y="2194647"/>
            <a:chExt cx="1830943" cy="1528788"/>
          </a:xfrm>
        </p:grpSpPr>
        <p:grpSp>
          <p:nvGrpSpPr>
            <p:cNvPr id="2" name="Group 1">
              <a:extLst>
                <a:ext uri="{FF2B5EF4-FFF2-40B4-BE49-F238E27FC236}">
                  <a16:creationId xmlns:a16="http://schemas.microsoft.com/office/drawing/2014/main" id="{3B637049-9D60-C8C6-B408-93E0F4F13DEB}"/>
                </a:ext>
              </a:extLst>
            </p:cNvPr>
            <p:cNvGrpSpPr/>
            <p:nvPr/>
          </p:nvGrpSpPr>
          <p:grpSpPr>
            <a:xfrm>
              <a:off x="1211503" y="2194647"/>
              <a:ext cx="1830943" cy="1528788"/>
              <a:chOff x="-93785" y="1195754"/>
              <a:chExt cx="1547446" cy="1289538"/>
            </a:xfrm>
          </p:grpSpPr>
          <p:sp>
            <p:nvSpPr>
              <p:cNvPr id="6" name="Text Box 3">
                <a:extLst>
                  <a:ext uri="{FF2B5EF4-FFF2-40B4-BE49-F238E27FC236}">
                    <a16:creationId xmlns:a16="http://schemas.microsoft.com/office/drawing/2014/main" id="{8F26F01F-2835-8DCC-7979-CC27263B9073}"/>
                  </a:ext>
                </a:extLst>
              </p:cNvPr>
              <p:cNvSpPr txBox="1"/>
              <p:nvPr/>
            </p:nvSpPr>
            <p:spPr>
              <a:xfrm>
                <a:off x="-93785" y="1195754"/>
                <a:ext cx="1352062" cy="24227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effectLst/>
                    <a:latin typeface="Times New Roman" panose="02020603050405020304" pitchFamily="18" charset="0"/>
                    <a:ea typeface="Calibri" panose="020F0502020204030204" pitchFamily="34" charset="0"/>
                    <a:cs typeface="Times New Roman" panose="02020603050405020304" pitchFamily="18" charset="0"/>
                  </a:rPr>
                  <a:t>Active Fire Count (2021)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3">
                <a:extLst>
                  <a:ext uri="{FF2B5EF4-FFF2-40B4-BE49-F238E27FC236}">
                    <a16:creationId xmlns:a16="http://schemas.microsoft.com/office/drawing/2014/main" id="{2D60A9F7-B6D4-95C0-C661-EAC60BAAF21F}"/>
                  </a:ext>
                </a:extLst>
              </p:cNvPr>
              <p:cNvSpPr txBox="1"/>
              <p:nvPr/>
            </p:nvSpPr>
            <p:spPr>
              <a:xfrm>
                <a:off x="289169" y="2243015"/>
                <a:ext cx="1156676" cy="24227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effectLst/>
                    <a:latin typeface="Century Gothic"/>
                    <a:ea typeface="Calibri" panose="020F0502020204030204" pitchFamily="34" charset="0"/>
                    <a:cs typeface="Times New Roman"/>
                  </a:rPr>
                  <a:t>1500+</a:t>
                </a:r>
                <a:endParaRPr lang="en-US" sz="1100" dirty="0">
                  <a:solidFill>
                    <a:schemeClr val="tx1">
                      <a:lumMod val="75000"/>
                      <a:lumOff val="25000"/>
                    </a:schemeClr>
                  </a:solidFill>
                  <a:effectLst/>
                  <a:latin typeface="Century Gothic"/>
                  <a:ea typeface="Calibri" panose="020F0502020204030204" pitchFamily="34" charset="0"/>
                  <a:cs typeface="Times New Roman"/>
                </a:endParaRPr>
              </a:p>
            </p:txBody>
          </p:sp>
          <p:sp>
            <p:nvSpPr>
              <p:cNvPr id="8" name="Text Box 3">
                <a:extLst>
                  <a:ext uri="{FF2B5EF4-FFF2-40B4-BE49-F238E27FC236}">
                    <a16:creationId xmlns:a16="http://schemas.microsoft.com/office/drawing/2014/main" id="{0C46812C-F8FA-7EB6-F122-3071436587EB}"/>
                  </a:ext>
                </a:extLst>
              </p:cNvPr>
              <p:cNvSpPr txBox="1"/>
              <p:nvPr/>
            </p:nvSpPr>
            <p:spPr>
              <a:xfrm>
                <a:off x="296985" y="1383323"/>
                <a:ext cx="1156676" cy="24227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effectLst/>
                    <a:latin typeface="Century Gothic"/>
                    <a:ea typeface="Calibri" panose="020F0502020204030204" pitchFamily="34" charset="0"/>
                    <a:cs typeface="Times New Roman"/>
                  </a:rPr>
                  <a:t>0 - 15</a:t>
                </a:r>
                <a:endParaRPr lang="en-US" sz="1100" dirty="0">
                  <a:solidFill>
                    <a:schemeClr val="tx1">
                      <a:lumMod val="75000"/>
                      <a:lumOff val="25000"/>
                    </a:schemeClr>
                  </a:solidFill>
                  <a:effectLst/>
                  <a:latin typeface="Century Gothic"/>
                  <a:ea typeface="Calibri" panose="020F0502020204030204" pitchFamily="34" charset="0"/>
                  <a:cs typeface="Times New Roman"/>
                </a:endParaRPr>
              </a:p>
            </p:txBody>
          </p:sp>
          <p:sp>
            <p:nvSpPr>
              <p:cNvPr id="9" name="Text Box 3">
                <a:extLst>
                  <a:ext uri="{FF2B5EF4-FFF2-40B4-BE49-F238E27FC236}">
                    <a16:creationId xmlns:a16="http://schemas.microsoft.com/office/drawing/2014/main" id="{6CD9B91C-F097-076B-266A-E121B910489E}"/>
                  </a:ext>
                </a:extLst>
              </p:cNvPr>
              <p:cNvSpPr txBox="1"/>
              <p:nvPr/>
            </p:nvSpPr>
            <p:spPr>
              <a:xfrm>
                <a:off x="279612" y="1785331"/>
                <a:ext cx="1156335" cy="2419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effectLst/>
                    <a:latin typeface="Century Gothic"/>
                    <a:ea typeface="Calibri" panose="020F0502020204030204" pitchFamily="34" charset="0"/>
                    <a:cs typeface="Times New Roman"/>
                  </a:rPr>
                  <a:t>101 - 200</a:t>
                </a:r>
                <a:endParaRPr lang="en-US" sz="1100" dirty="0">
                  <a:solidFill>
                    <a:schemeClr val="tx1">
                      <a:lumMod val="75000"/>
                      <a:lumOff val="25000"/>
                    </a:schemeClr>
                  </a:solidFill>
                  <a:effectLst/>
                  <a:latin typeface="Century Gothic"/>
                  <a:ea typeface="Calibri" panose="020F0502020204030204" pitchFamily="34" charset="0"/>
                  <a:cs typeface="Times New Roman"/>
                </a:endParaRPr>
              </a:p>
            </p:txBody>
          </p:sp>
          <p:sp>
            <p:nvSpPr>
              <p:cNvPr id="10" name="Text Box 3">
                <a:extLst>
                  <a:ext uri="{FF2B5EF4-FFF2-40B4-BE49-F238E27FC236}">
                    <a16:creationId xmlns:a16="http://schemas.microsoft.com/office/drawing/2014/main" id="{8F3E2E43-3145-E52E-7EF3-92D3DAABF43A}"/>
                  </a:ext>
                </a:extLst>
              </p:cNvPr>
              <p:cNvSpPr txBox="1"/>
              <p:nvPr/>
            </p:nvSpPr>
            <p:spPr>
              <a:xfrm>
                <a:off x="279612" y="1581797"/>
                <a:ext cx="1156676" cy="24227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effectLst/>
                    <a:latin typeface="Century Gothic"/>
                    <a:ea typeface="Calibri" panose="020F0502020204030204" pitchFamily="34" charset="0"/>
                    <a:cs typeface="Times New Roman"/>
                  </a:rPr>
                  <a:t>16 - 100</a:t>
                </a:r>
                <a:endParaRPr lang="en-US" sz="1100" dirty="0">
                  <a:solidFill>
                    <a:schemeClr val="tx1">
                      <a:lumMod val="75000"/>
                      <a:lumOff val="25000"/>
                    </a:schemeClr>
                  </a:solidFill>
                  <a:effectLst/>
                  <a:latin typeface="Century Gothic"/>
                  <a:ea typeface="Calibri" panose="020F0502020204030204" pitchFamily="34" charset="0"/>
                  <a:cs typeface="Times New Roman"/>
                </a:endParaRPr>
              </a:p>
            </p:txBody>
          </p:sp>
          <p:sp>
            <p:nvSpPr>
              <p:cNvPr id="11" name="Text Box 3">
                <a:extLst>
                  <a:ext uri="{FF2B5EF4-FFF2-40B4-BE49-F238E27FC236}">
                    <a16:creationId xmlns:a16="http://schemas.microsoft.com/office/drawing/2014/main" id="{BE52CEC2-374D-48F8-A2FB-F256BD65AD07}"/>
                  </a:ext>
                </a:extLst>
              </p:cNvPr>
              <p:cNvSpPr txBox="1"/>
              <p:nvPr/>
            </p:nvSpPr>
            <p:spPr>
              <a:xfrm>
                <a:off x="296985" y="2030343"/>
                <a:ext cx="1156676" cy="24227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effectLst/>
                    <a:latin typeface="Century Gothic"/>
                    <a:ea typeface="Calibri" panose="020F0502020204030204" pitchFamily="34" charset="0"/>
                    <a:cs typeface="Times New Roman"/>
                  </a:rPr>
                  <a:t>201 - 1499</a:t>
                </a:r>
                <a:endParaRPr lang="en-US" sz="1100" dirty="0">
                  <a:solidFill>
                    <a:schemeClr val="tx1">
                      <a:lumMod val="75000"/>
                      <a:lumOff val="25000"/>
                    </a:schemeClr>
                  </a:solidFill>
                  <a:effectLst/>
                  <a:latin typeface="Century Gothic"/>
                  <a:ea typeface="Calibri" panose="020F0502020204030204" pitchFamily="34" charset="0"/>
                  <a:cs typeface="Times New Roman"/>
                </a:endParaRPr>
              </a:p>
            </p:txBody>
          </p:sp>
        </p:grpSp>
        <p:pic>
          <p:nvPicPr>
            <p:cNvPr id="14" name="Picture 13">
              <a:extLst>
                <a:ext uri="{FF2B5EF4-FFF2-40B4-BE49-F238E27FC236}">
                  <a16:creationId xmlns:a16="http://schemas.microsoft.com/office/drawing/2014/main" id="{9E2E0511-E11C-B975-F0AB-76C9E3BA7A81}"/>
                </a:ext>
              </a:extLst>
            </p:cNvPr>
            <p:cNvPicPr>
              <a:picLocks noChangeAspect="1"/>
            </p:cNvPicPr>
            <p:nvPr/>
          </p:nvPicPr>
          <p:blipFill rotWithShape="1">
            <a:blip r:embed="rId4">
              <a:extLst>
                <a:ext uri="{28A0092B-C50C-407E-A947-70E740481C1C}">
                  <a14:useLocalDpi xmlns:a14="http://schemas.microsoft.com/office/drawing/2010/main" val="0"/>
                </a:ext>
              </a:extLst>
            </a:blip>
            <a:srcRect l="8249" t="46241" r="88428" b="38371"/>
            <a:stretch/>
          </p:blipFill>
          <p:spPr>
            <a:xfrm>
              <a:off x="1237074" y="2393316"/>
              <a:ext cx="479282" cy="1306847"/>
            </a:xfrm>
            <a:prstGeom prst="rect">
              <a:avLst/>
            </a:prstGeom>
          </p:spPr>
        </p:pic>
      </p:grpSp>
      <p:pic>
        <p:nvPicPr>
          <p:cNvPr id="5" name="Picture 4" descr="A black triangle with a letter n&#10;&#10;Description automatically generated">
            <a:extLst>
              <a:ext uri="{FF2B5EF4-FFF2-40B4-BE49-F238E27FC236}">
                <a16:creationId xmlns:a16="http://schemas.microsoft.com/office/drawing/2014/main" id="{288B4CCC-5851-490A-3B19-DB9647479F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99" t="84692" r="88790" b="4573"/>
          <a:stretch/>
        </p:blipFill>
        <p:spPr>
          <a:xfrm>
            <a:off x="7970305" y="1427177"/>
            <a:ext cx="442449" cy="597794"/>
          </a:xfrm>
          <a:prstGeom prst="rect">
            <a:avLst/>
          </a:prstGeom>
        </p:spPr>
      </p:pic>
      <p:sp>
        <p:nvSpPr>
          <p:cNvPr id="12" name="TextBox 2">
            <a:extLst>
              <a:ext uri="{FF2B5EF4-FFF2-40B4-BE49-F238E27FC236}">
                <a16:creationId xmlns:a16="http://schemas.microsoft.com/office/drawing/2014/main" id="{A2162176-061A-59CA-E87D-B3706B5F5634}"/>
              </a:ext>
            </a:extLst>
          </p:cNvPr>
          <p:cNvSpPr txBox="1"/>
          <p:nvPr/>
        </p:nvSpPr>
        <p:spPr>
          <a:xfrm>
            <a:off x="8047599" y="1248885"/>
            <a:ext cx="462213"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spTree>
    <p:extLst>
      <p:ext uri="{BB962C8B-B14F-4D97-AF65-F5344CB8AC3E}">
        <p14:creationId xmlns:p14="http://schemas.microsoft.com/office/powerpoint/2010/main" val="3023944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5E11F-BCD3-FE9B-26C0-D39B71C576BF}"/>
              </a:ext>
            </a:extLst>
          </p:cNvPr>
          <p:cNvSpPr txBox="1"/>
          <p:nvPr/>
        </p:nvSpPr>
        <p:spPr>
          <a:xfrm>
            <a:off x="274319" y="165854"/>
            <a:ext cx="11917681" cy="707886"/>
          </a:xfrm>
          <a:prstGeom prst="rect">
            <a:avLst/>
          </a:prstGeom>
          <a:noFill/>
        </p:spPr>
        <p:txBody>
          <a:bodyPr wrap="square" lIns="91440" tIns="45720" rIns="91440" bIns="45720" anchor="t">
            <a:spAutoFit/>
          </a:bodyPr>
          <a:lstStyle/>
          <a:p>
            <a:r>
              <a:rPr lang="en-US" b="1" i="0" dirty="0">
                <a:solidFill>
                  <a:srgbClr val="000000"/>
                </a:solidFill>
                <a:effectLst/>
                <a:latin typeface="Times"/>
              </a:rPr>
              <a:t> </a:t>
            </a:r>
            <a:r>
              <a:rPr lang="en-US" sz="4000" b="1" dirty="0">
                <a:solidFill>
                  <a:srgbClr val="88419D"/>
                </a:solidFill>
                <a:latin typeface="Century Gothic"/>
              </a:rPr>
              <a:t>Results </a:t>
            </a:r>
            <a:r>
              <a:rPr lang="en-US" sz="4000" b="1" i="0" dirty="0">
                <a:solidFill>
                  <a:srgbClr val="88419D"/>
                </a:solidFill>
                <a:effectLst/>
                <a:latin typeface="Century Gothic"/>
              </a:rPr>
              <a:t>– Active Fire vs. Aerosol Optical Depth </a:t>
            </a:r>
            <a:endParaRPr lang="en-US" sz="4000" b="1" dirty="0">
              <a:solidFill>
                <a:srgbClr val="88419D"/>
              </a:solidFill>
              <a:latin typeface="Century Gothic" panose="020B0502020202020204" pitchFamily="34" charset="0"/>
            </a:endParaRPr>
          </a:p>
        </p:txBody>
      </p:sp>
      <p:pic>
        <p:nvPicPr>
          <p:cNvPr id="15" name="Picture 14">
            <a:extLst>
              <a:ext uri="{FF2B5EF4-FFF2-40B4-BE49-F238E27FC236}">
                <a16:creationId xmlns:a16="http://schemas.microsoft.com/office/drawing/2014/main" id="{70054E14-58DC-4333-2ED4-30C72F0192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24685" y="873740"/>
            <a:ext cx="6032311" cy="5656462"/>
          </a:xfrm>
          <a:prstGeom prst="rect">
            <a:avLst/>
          </a:prstGeom>
        </p:spPr>
      </p:pic>
      <p:grpSp>
        <p:nvGrpSpPr>
          <p:cNvPr id="24" name="Group 23">
            <a:extLst>
              <a:ext uri="{FF2B5EF4-FFF2-40B4-BE49-F238E27FC236}">
                <a16:creationId xmlns:a16="http://schemas.microsoft.com/office/drawing/2014/main" id="{9C582631-C5D4-F228-FCFC-722EF75C01F8}"/>
              </a:ext>
            </a:extLst>
          </p:cNvPr>
          <p:cNvGrpSpPr/>
          <p:nvPr/>
        </p:nvGrpSpPr>
        <p:grpSpPr>
          <a:xfrm>
            <a:off x="3184793" y="5668721"/>
            <a:ext cx="1718738" cy="285810"/>
            <a:chOff x="2652887" y="4873390"/>
            <a:chExt cx="1718738" cy="285810"/>
          </a:xfrm>
        </p:grpSpPr>
        <p:pic>
          <p:nvPicPr>
            <p:cNvPr id="16" name="Picture 15">
              <a:extLst>
                <a:ext uri="{FF2B5EF4-FFF2-40B4-BE49-F238E27FC236}">
                  <a16:creationId xmlns:a16="http://schemas.microsoft.com/office/drawing/2014/main" id="{27CF5A72-0B95-DE0A-5A4D-0402DED0F01E}"/>
                </a:ext>
              </a:extLst>
            </p:cNvPr>
            <p:cNvPicPr>
              <a:picLocks noChangeAspect="1"/>
            </p:cNvPicPr>
            <p:nvPr/>
          </p:nvPicPr>
          <p:blipFill rotWithShape="1">
            <a:blip r:embed="rId4">
              <a:extLst>
                <a:ext uri="{28A0092B-C50C-407E-A947-70E740481C1C}">
                  <a14:useLocalDpi xmlns:a14="http://schemas.microsoft.com/office/drawing/2010/main" val="0"/>
                </a:ext>
              </a:extLst>
            </a:blip>
            <a:srcRect l="3764" t="92759" r="84950" b="5869"/>
            <a:stretch/>
          </p:blipFill>
          <p:spPr>
            <a:xfrm>
              <a:off x="2746903" y="5024045"/>
              <a:ext cx="1184470" cy="86215"/>
            </a:xfrm>
            <a:prstGeom prst="rect">
              <a:avLst/>
            </a:prstGeom>
          </p:spPr>
        </p:pic>
        <p:sp>
          <p:nvSpPr>
            <p:cNvPr id="17" name="TextBox 16">
              <a:extLst>
                <a:ext uri="{FF2B5EF4-FFF2-40B4-BE49-F238E27FC236}">
                  <a16:creationId xmlns:a16="http://schemas.microsoft.com/office/drawing/2014/main" id="{AF974490-FF08-D490-90A5-DC6FBF2DF944}"/>
                </a:ext>
              </a:extLst>
            </p:cNvPr>
            <p:cNvSpPr txBox="1"/>
            <p:nvPr/>
          </p:nvSpPr>
          <p:spPr>
            <a:xfrm>
              <a:off x="2652887" y="4873390"/>
              <a:ext cx="332098" cy="184666"/>
            </a:xfrm>
            <a:prstGeom prst="rect">
              <a:avLst/>
            </a:prstGeom>
            <a:noFill/>
          </p:spPr>
          <p:txBody>
            <a:bodyPr wrap="square" rtlCol="0">
              <a:spAutoFit/>
            </a:bodyPr>
            <a:lstStyle/>
            <a:p>
              <a:r>
                <a:rPr lang="en-US" sz="600" dirty="0"/>
                <a:t>0</a:t>
              </a:r>
            </a:p>
          </p:txBody>
        </p:sp>
        <p:sp>
          <p:nvSpPr>
            <p:cNvPr id="18" name="TextBox 17">
              <a:extLst>
                <a:ext uri="{FF2B5EF4-FFF2-40B4-BE49-F238E27FC236}">
                  <a16:creationId xmlns:a16="http://schemas.microsoft.com/office/drawing/2014/main" id="{9C5148A5-AB1C-9C45-0052-7AF6C1273D7E}"/>
                </a:ext>
              </a:extLst>
            </p:cNvPr>
            <p:cNvSpPr txBox="1"/>
            <p:nvPr/>
          </p:nvSpPr>
          <p:spPr>
            <a:xfrm>
              <a:off x="2777989" y="4873390"/>
              <a:ext cx="332098" cy="184666"/>
            </a:xfrm>
            <a:prstGeom prst="rect">
              <a:avLst/>
            </a:prstGeom>
            <a:noFill/>
          </p:spPr>
          <p:txBody>
            <a:bodyPr wrap="square" rtlCol="0">
              <a:spAutoFit/>
            </a:bodyPr>
            <a:lstStyle/>
            <a:p>
              <a:r>
                <a:rPr lang="en-US" sz="600" dirty="0"/>
                <a:t>8.75</a:t>
              </a:r>
            </a:p>
          </p:txBody>
        </p:sp>
        <p:sp>
          <p:nvSpPr>
            <p:cNvPr id="19" name="TextBox 18">
              <a:extLst>
                <a:ext uri="{FF2B5EF4-FFF2-40B4-BE49-F238E27FC236}">
                  <a16:creationId xmlns:a16="http://schemas.microsoft.com/office/drawing/2014/main" id="{AC6F59B3-D2E1-8235-4CF8-8F04DD71971E}"/>
                </a:ext>
              </a:extLst>
            </p:cNvPr>
            <p:cNvSpPr txBox="1"/>
            <p:nvPr/>
          </p:nvSpPr>
          <p:spPr>
            <a:xfrm>
              <a:off x="2941518" y="4873441"/>
              <a:ext cx="332098" cy="184666"/>
            </a:xfrm>
            <a:prstGeom prst="rect">
              <a:avLst/>
            </a:prstGeom>
            <a:noFill/>
          </p:spPr>
          <p:txBody>
            <a:bodyPr wrap="square" rtlCol="0">
              <a:spAutoFit/>
            </a:bodyPr>
            <a:lstStyle/>
            <a:p>
              <a:r>
                <a:rPr lang="en-US" sz="600" dirty="0"/>
                <a:t>17.5</a:t>
              </a:r>
            </a:p>
          </p:txBody>
        </p:sp>
        <p:sp>
          <p:nvSpPr>
            <p:cNvPr id="20" name="TextBox 19">
              <a:extLst>
                <a:ext uri="{FF2B5EF4-FFF2-40B4-BE49-F238E27FC236}">
                  <a16:creationId xmlns:a16="http://schemas.microsoft.com/office/drawing/2014/main" id="{FBDE6E98-66A6-022F-9098-5FFC5F93C3B9}"/>
                </a:ext>
              </a:extLst>
            </p:cNvPr>
            <p:cNvSpPr txBox="1"/>
            <p:nvPr/>
          </p:nvSpPr>
          <p:spPr>
            <a:xfrm>
              <a:off x="3543398" y="4874325"/>
              <a:ext cx="332098" cy="184666"/>
            </a:xfrm>
            <a:prstGeom prst="rect">
              <a:avLst/>
            </a:prstGeom>
            <a:noFill/>
          </p:spPr>
          <p:txBody>
            <a:bodyPr wrap="square" rtlCol="0">
              <a:spAutoFit/>
            </a:bodyPr>
            <a:lstStyle/>
            <a:p>
              <a:r>
                <a:rPr lang="en-US" sz="600" dirty="0"/>
                <a:t>52.5</a:t>
              </a:r>
            </a:p>
          </p:txBody>
        </p:sp>
        <p:sp>
          <p:nvSpPr>
            <p:cNvPr id="21" name="TextBox 20">
              <a:extLst>
                <a:ext uri="{FF2B5EF4-FFF2-40B4-BE49-F238E27FC236}">
                  <a16:creationId xmlns:a16="http://schemas.microsoft.com/office/drawing/2014/main" id="{A0E2D745-4C0B-AE24-1A4E-77DA78848460}"/>
                </a:ext>
              </a:extLst>
            </p:cNvPr>
            <p:cNvSpPr txBox="1"/>
            <p:nvPr/>
          </p:nvSpPr>
          <p:spPr>
            <a:xfrm>
              <a:off x="3808233" y="4873390"/>
              <a:ext cx="332098" cy="184666"/>
            </a:xfrm>
            <a:prstGeom prst="rect">
              <a:avLst/>
            </a:prstGeom>
            <a:noFill/>
          </p:spPr>
          <p:txBody>
            <a:bodyPr wrap="square" rtlCol="0">
              <a:spAutoFit/>
            </a:bodyPr>
            <a:lstStyle/>
            <a:p>
              <a:r>
                <a:rPr lang="en-US" sz="600" dirty="0"/>
                <a:t>70</a:t>
              </a:r>
            </a:p>
          </p:txBody>
        </p:sp>
        <p:sp>
          <p:nvSpPr>
            <p:cNvPr id="22" name="TextBox 21">
              <a:extLst>
                <a:ext uri="{FF2B5EF4-FFF2-40B4-BE49-F238E27FC236}">
                  <a16:creationId xmlns:a16="http://schemas.microsoft.com/office/drawing/2014/main" id="{7D35A79D-EEA3-31E5-1192-F75C53741D0C}"/>
                </a:ext>
              </a:extLst>
            </p:cNvPr>
            <p:cNvSpPr txBox="1"/>
            <p:nvPr/>
          </p:nvSpPr>
          <p:spPr>
            <a:xfrm>
              <a:off x="3260971" y="4873390"/>
              <a:ext cx="332098" cy="184666"/>
            </a:xfrm>
            <a:prstGeom prst="rect">
              <a:avLst/>
            </a:prstGeom>
            <a:noFill/>
          </p:spPr>
          <p:txBody>
            <a:bodyPr wrap="square" rtlCol="0">
              <a:spAutoFit/>
            </a:bodyPr>
            <a:lstStyle/>
            <a:p>
              <a:r>
                <a:rPr lang="en-US" sz="600" dirty="0"/>
                <a:t>35</a:t>
              </a:r>
            </a:p>
          </p:txBody>
        </p:sp>
        <p:sp>
          <p:nvSpPr>
            <p:cNvPr id="23" name="TextBox 22">
              <a:extLst>
                <a:ext uri="{FF2B5EF4-FFF2-40B4-BE49-F238E27FC236}">
                  <a16:creationId xmlns:a16="http://schemas.microsoft.com/office/drawing/2014/main" id="{B02F6C39-02A1-CE45-4C4D-F529EE674D9D}"/>
                </a:ext>
              </a:extLst>
            </p:cNvPr>
            <p:cNvSpPr txBox="1"/>
            <p:nvPr/>
          </p:nvSpPr>
          <p:spPr>
            <a:xfrm>
              <a:off x="3861261" y="4974534"/>
              <a:ext cx="510364" cy="184666"/>
            </a:xfrm>
            <a:prstGeom prst="rect">
              <a:avLst/>
            </a:prstGeom>
            <a:noFill/>
          </p:spPr>
          <p:txBody>
            <a:bodyPr wrap="square" rtlCol="0">
              <a:spAutoFit/>
            </a:bodyPr>
            <a:lstStyle/>
            <a:p>
              <a:r>
                <a:rPr lang="en-US" sz="600" dirty="0"/>
                <a:t>Miles</a:t>
              </a:r>
            </a:p>
          </p:txBody>
        </p:sp>
      </p:grpSp>
      <p:sp>
        <p:nvSpPr>
          <p:cNvPr id="2" name="Rectangle 1">
            <a:extLst>
              <a:ext uri="{FF2B5EF4-FFF2-40B4-BE49-F238E27FC236}">
                <a16:creationId xmlns:a16="http://schemas.microsoft.com/office/drawing/2014/main" id="{AF4A99EB-4321-D767-0839-6A404C04E127}"/>
              </a:ext>
            </a:extLst>
          </p:cNvPr>
          <p:cNvSpPr/>
          <p:nvPr/>
        </p:nvSpPr>
        <p:spPr>
          <a:xfrm>
            <a:off x="6729667" y="933703"/>
            <a:ext cx="1943436" cy="12958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DB50BBF-33F0-65F8-63DD-8C36F47448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082" t="-1333" r="-487" b="21333"/>
          <a:stretch/>
        </p:blipFill>
        <p:spPr>
          <a:xfrm>
            <a:off x="7074952" y="1469927"/>
            <a:ext cx="628251" cy="570902"/>
          </a:xfrm>
          <a:prstGeom prst="rect">
            <a:avLst/>
          </a:prstGeom>
        </p:spPr>
      </p:pic>
      <p:pic>
        <p:nvPicPr>
          <p:cNvPr id="12" name="Picture 11">
            <a:extLst>
              <a:ext uri="{FF2B5EF4-FFF2-40B4-BE49-F238E27FC236}">
                <a16:creationId xmlns:a16="http://schemas.microsoft.com/office/drawing/2014/main" id="{D6AC29CB-18FE-CB1D-3AB2-1239584B8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0042" y="1110374"/>
            <a:ext cx="644892" cy="400228"/>
          </a:xfrm>
          <a:prstGeom prst="rect">
            <a:avLst/>
          </a:prstGeom>
        </p:spPr>
      </p:pic>
      <p:sp>
        <p:nvSpPr>
          <p:cNvPr id="13" name="Text Box 3">
            <a:extLst>
              <a:ext uri="{FF2B5EF4-FFF2-40B4-BE49-F238E27FC236}">
                <a16:creationId xmlns:a16="http://schemas.microsoft.com/office/drawing/2014/main" id="{96DD90C0-E0F1-BDEF-E19D-7F822FF2318D}"/>
              </a:ext>
            </a:extLst>
          </p:cNvPr>
          <p:cNvSpPr txBox="1"/>
          <p:nvPr/>
        </p:nvSpPr>
        <p:spPr>
          <a:xfrm>
            <a:off x="6687755" y="929637"/>
            <a:ext cx="1801014" cy="29155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effectLst/>
                <a:latin typeface="Century Gothic"/>
                <a:ea typeface="Calibri" panose="020F0502020204030204" pitchFamily="34" charset="0"/>
                <a:cs typeface="Times New Roman"/>
              </a:rPr>
              <a:t>AOD v. Active Fire 2021</a:t>
            </a:r>
            <a:endParaRPr lang="en-US" sz="1100" dirty="0">
              <a:solidFill>
                <a:schemeClr val="tx1">
                  <a:lumMod val="75000"/>
                  <a:lumOff val="25000"/>
                </a:schemeClr>
              </a:solidFill>
              <a:effectLst/>
              <a:latin typeface="Century Gothic"/>
              <a:ea typeface="Calibri" panose="020F0502020204030204" pitchFamily="34" charset="0"/>
              <a:cs typeface="Times New Roman"/>
            </a:endParaRPr>
          </a:p>
        </p:txBody>
      </p:sp>
      <p:sp>
        <p:nvSpPr>
          <p:cNvPr id="25" name="Text Box 3">
            <a:extLst>
              <a:ext uri="{FF2B5EF4-FFF2-40B4-BE49-F238E27FC236}">
                <a16:creationId xmlns:a16="http://schemas.microsoft.com/office/drawing/2014/main" id="{07D039EB-FEC9-BA59-54AA-9C189CD7232F}"/>
              </a:ext>
            </a:extLst>
          </p:cNvPr>
          <p:cNvSpPr txBox="1"/>
          <p:nvPr/>
        </p:nvSpPr>
        <p:spPr>
          <a:xfrm>
            <a:off x="7328076" y="1100795"/>
            <a:ext cx="1376898" cy="28866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effectLst/>
                <a:latin typeface="Century Gothic"/>
                <a:ea typeface="Calibri" panose="020F0502020204030204" pitchFamily="34" charset="0"/>
                <a:cs typeface="Times New Roman"/>
              </a:rPr>
              <a:t>95%tile AOD</a:t>
            </a:r>
            <a:endParaRPr lang="en-US" sz="1100" dirty="0">
              <a:solidFill>
                <a:schemeClr val="tx1">
                  <a:lumMod val="75000"/>
                  <a:lumOff val="25000"/>
                </a:schemeClr>
              </a:solidFill>
              <a:effectLst/>
              <a:latin typeface="Century Gothic"/>
              <a:ea typeface="Calibri" panose="020F0502020204030204" pitchFamily="34" charset="0"/>
              <a:cs typeface="Times New Roman"/>
            </a:endParaRPr>
          </a:p>
        </p:txBody>
      </p:sp>
      <p:sp>
        <p:nvSpPr>
          <p:cNvPr id="26" name="Text Box 3">
            <a:extLst>
              <a:ext uri="{FF2B5EF4-FFF2-40B4-BE49-F238E27FC236}">
                <a16:creationId xmlns:a16="http://schemas.microsoft.com/office/drawing/2014/main" id="{88253459-4160-E347-8528-C4E7C0C5351A}"/>
              </a:ext>
            </a:extLst>
          </p:cNvPr>
          <p:cNvSpPr txBox="1"/>
          <p:nvPr/>
        </p:nvSpPr>
        <p:spPr>
          <a:xfrm>
            <a:off x="7325691" y="1282167"/>
            <a:ext cx="1376898" cy="28866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effectLst/>
                <a:latin typeface="Century Gothic"/>
                <a:ea typeface="Calibri" panose="020F0502020204030204" pitchFamily="34" charset="0"/>
                <a:cs typeface="Times New Roman"/>
              </a:rPr>
              <a:t>Active Fires</a:t>
            </a:r>
            <a:endParaRPr lang="en-US" sz="1100" dirty="0">
              <a:solidFill>
                <a:schemeClr val="tx1">
                  <a:lumMod val="75000"/>
                  <a:lumOff val="25000"/>
                </a:schemeClr>
              </a:solidFill>
              <a:effectLst/>
              <a:latin typeface="Century Gothic"/>
              <a:ea typeface="Calibri" panose="020F0502020204030204" pitchFamily="34" charset="0"/>
              <a:cs typeface="Times New Roman"/>
            </a:endParaRPr>
          </a:p>
        </p:txBody>
      </p:sp>
      <p:pic>
        <p:nvPicPr>
          <p:cNvPr id="4" name="Picture 3" descr="A black triangle with a letter n&#10;&#10;Description automatically generated">
            <a:extLst>
              <a:ext uri="{FF2B5EF4-FFF2-40B4-BE49-F238E27FC236}">
                <a16:creationId xmlns:a16="http://schemas.microsoft.com/office/drawing/2014/main" id="{288B4CCC-5851-490A-3B19-DB9647479F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99" t="84692" r="88790" b="4573"/>
          <a:stretch/>
        </p:blipFill>
        <p:spPr>
          <a:xfrm>
            <a:off x="8151280" y="1379552"/>
            <a:ext cx="442449" cy="597794"/>
          </a:xfrm>
          <a:prstGeom prst="rect">
            <a:avLst/>
          </a:prstGeom>
        </p:spPr>
      </p:pic>
      <p:sp>
        <p:nvSpPr>
          <p:cNvPr id="6" name="TextBox 2">
            <a:extLst>
              <a:ext uri="{FF2B5EF4-FFF2-40B4-BE49-F238E27FC236}">
                <a16:creationId xmlns:a16="http://schemas.microsoft.com/office/drawing/2014/main" id="{A2162176-061A-59CA-E87D-B3706B5F5634}"/>
              </a:ext>
            </a:extLst>
          </p:cNvPr>
          <p:cNvSpPr txBox="1"/>
          <p:nvPr/>
        </p:nvSpPr>
        <p:spPr>
          <a:xfrm>
            <a:off x="8228574" y="1201260"/>
            <a:ext cx="462213"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sp>
        <p:nvSpPr>
          <p:cNvPr id="7" name="Text Box 3">
            <a:extLst>
              <a:ext uri="{FF2B5EF4-FFF2-40B4-BE49-F238E27FC236}">
                <a16:creationId xmlns:a16="http://schemas.microsoft.com/office/drawing/2014/main" id="{67CF213B-487C-EFE5-AEEC-67C20C2694A1}"/>
              </a:ext>
            </a:extLst>
          </p:cNvPr>
          <p:cNvSpPr txBox="1"/>
          <p:nvPr/>
        </p:nvSpPr>
        <p:spPr>
          <a:xfrm>
            <a:off x="6725855" y="1844037"/>
            <a:ext cx="477039" cy="28202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latin typeface="Century Gothic"/>
                <a:cs typeface="Times New Roman"/>
              </a:rPr>
              <a:t>Low</a:t>
            </a:r>
            <a:endParaRPr lang="en-US" dirty="0"/>
          </a:p>
        </p:txBody>
      </p:sp>
      <p:sp>
        <p:nvSpPr>
          <p:cNvPr id="8" name="Text Box 3">
            <a:extLst>
              <a:ext uri="{FF2B5EF4-FFF2-40B4-BE49-F238E27FC236}">
                <a16:creationId xmlns:a16="http://schemas.microsoft.com/office/drawing/2014/main" id="{93FBF2BE-66C3-451D-50D5-EF210DBB5C4A}"/>
              </a:ext>
            </a:extLst>
          </p:cNvPr>
          <p:cNvSpPr txBox="1"/>
          <p:nvPr/>
        </p:nvSpPr>
        <p:spPr>
          <a:xfrm>
            <a:off x="6725855" y="1510662"/>
            <a:ext cx="477039" cy="28202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latin typeface="Century Gothic"/>
                <a:cs typeface="Times New Roman"/>
              </a:rPr>
              <a:t>High</a:t>
            </a:r>
            <a:endParaRPr lang="en-US" dirty="0">
              <a:solidFill>
                <a:schemeClr val="tx1">
                  <a:lumMod val="75000"/>
                  <a:lumOff val="25000"/>
                </a:schemeClr>
              </a:solidFill>
              <a:latin typeface="Calibri" panose="020F0502020204030204"/>
              <a:cs typeface="Calibri" panose="020F0502020204030204"/>
            </a:endParaRPr>
          </a:p>
          <a:p>
            <a:pPr>
              <a:lnSpc>
                <a:spcPct val="107000"/>
              </a:lnSpc>
              <a:spcAft>
                <a:spcPts val="800"/>
              </a:spcAft>
            </a:pPr>
            <a:endParaRPr lang="en-US" sz="900" dirty="0">
              <a:solidFill>
                <a:schemeClr val="tx1">
                  <a:lumMod val="75000"/>
                  <a:lumOff val="25000"/>
                </a:schemeClr>
              </a:solidFill>
              <a:latin typeface="Century Gothic"/>
              <a:cs typeface="Times New Roman"/>
            </a:endParaRPr>
          </a:p>
        </p:txBody>
      </p:sp>
      <p:sp>
        <p:nvSpPr>
          <p:cNvPr id="9" name="Text Box 3">
            <a:extLst>
              <a:ext uri="{FF2B5EF4-FFF2-40B4-BE49-F238E27FC236}">
                <a16:creationId xmlns:a16="http://schemas.microsoft.com/office/drawing/2014/main" id="{D893DE0D-8098-C26C-AB2C-BC92DD326F45}"/>
              </a:ext>
            </a:extLst>
          </p:cNvPr>
          <p:cNvSpPr txBox="1"/>
          <p:nvPr/>
        </p:nvSpPr>
        <p:spPr>
          <a:xfrm>
            <a:off x="7354505" y="2044062"/>
            <a:ext cx="467514" cy="28202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latin typeface="Century Gothic"/>
                <a:cs typeface="Times New Roman"/>
              </a:rPr>
              <a:t>High</a:t>
            </a:r>
            <a:endParaRPr lang="en-US" dirty="0"/>
          </a:p>
        </p:txBody>
      </p:sp>
      <p:sp>
        <p:nvSpPr>
          <p:cNvPr id="10" name="Text Box 3">
            <a:extLst>
              <a:ext uri="{FF2B5EF4-FFF2-40B4-BE49-F238E27FC236}">
                <a16:creationId xmlns:a16="http://schemas.microsoft.com/office/drawing/2014/main" id="{5875C6CC-F8AF-7CC3-182B-8EEF62926B49}"/>
              </a:ext>
            </a:extLst>
          </p:cNvPr>
          <p:cNvSpPr txBox="1"/>
          <p:nvPr/>
        </p:nvSpPr>
        <p:spPr>
          <a:xfrm>
            <a:off x="6963980" y="2044062"/>
            <a:ext cx="467514" cy="28202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latin typeface="Century Gothic"/>
                <a:cs typeface="Times New Roman"/>
              </a:rPr>
              <a:t>Low</a:t>
            </a:r>
          </a:p>
        </p:txBody>
      </p:sp>
    </p:spTree>
    <p:extLst>
      <p:ext uri="{BB962C8B-B14F-4D97-AF65-F5344CB8AC3E}">
        <p14:creationId xmlns:p14="http://schemas.microsoft.com/office/powerpoint/2010/main" val="3124295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5E11F-BCD3-FE9B-26C0-D39B71C576BF}"/>
              </a:ext>
            </a:extLst>
          </p:cNvPr>
          <p:cNvSpPr txBox="1"/>
          <p:nvPr/>
        </p:nvSpPr>
        <p:spPr>
          <a:xfrm>
            <a:off x="274319" y="165854"/>
            <a:ext cx="11917681" cy="707886"/>
          </a:xfrm>
          <a:prstGeom prst="rect">
            <a:avLst/>
          </a:prstGeom>
          <a:noFill/>
        </p:spPr>
        <p:txBody>
          <a:bodyPr wrap="square" lIns="91440" tIns="45720" rIns="91440" bIns="45720" anchor="t">
            <a:spAutoFit/>
          </a:bodyPr>
          <a:lstStyle/>
          <a:p>
            <a:r>
              <a:rPr lang="en-US" b="1" i="0" dirty="0">
                <a:solidFill>
                  <a:srgbClr val="000000"/>
                </a:solidFill>
                <a:effectLst/>
                <a:latin typeface="Times"/>
              </a:rPr>
              <a:t> </a:t>
            </a:r>
            <a:r>
              <a:rPr lang="en-US" sz="4000" b="1" dirty="0">
                <a:solidFill>
                  <a:srgbClr val="88419D"/>
                </a:solidFill>
                <a:latin typeface="Century Gothic"/>
              </a:rPr>
              <a:t>Results </a:t>
            </a:r>
            <a:r>
              <a:rPr lang="en-US" sz="4000" b="1" i="0" dirty="0">
                <a:solidFill>
                  <a:srgbClr val="88419D"/>
                </a:solidFill>
                <a:effectLst/>
                <a:latin typeface="Century Gothic"/>
              </a:rPr>
              <a:t>– Burn Permits + Active Fire Time series</a:t>
            </a:r>
            <a:endParaRPr lang="en-US" sz="4000" b="1" dirty="0">
              <a:solidFill>
                <a:srgbClr val="88419D"/>
              </a:solidFill>
              <a:latin typeface="Century Gothic" panose="020B0502020202020204" pitchFamily="34" charset="0"/>
            </a:endParaRPr>
          </a:p>
        </p:txBody>
      </p:sp>
      <p:pic>
        <p:nvPicPr>
          <p:cNvPr id="11" name="Picture 10">
            <a:extLst>
              <a:ext uri="{FF2B5EF4-FFF2-40B4-BE49-F238E27FC236}">
                <a16:creationId xmlns:a16="http://schemas.microsoft.com/office/drawing/2014/main" id="{B73B11C8-2761-A320-0BE8-D3FC32AAF7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163" y="1355834"/>
            <a:ext cx="11667674" cy="4461641"/>
          </a:xfrm>
          <a:prstGeom prst="rect">
            <a:avLst/>
          </a:prstGeom>
        </p:spPr>
      </p:pic>
    </p:spTree>
    <p:extLst>
      <p:ext uri="{BB962C8B-B14F-4D97-AF65-F5344CB8AC3E}">
        <p14:creationId xmlns:p14="http://schemas.microsoft.com/office/powerpoint/2010/main" val="3212285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5E11F-BCD3-FE9B-26C0-D39B71C576BF}"/>
              </a:ext>
            </a:extLst>
          </p:cNvPr>
          <p:cNvSpPr txBox="1"/>
          <p:nvPr/>
        </p:nvSpPr>
        <p:spPr>
          <a:xfrm>
            <a:off x="274319" y="165854"/>
            <a:ext cx="11917681" cy="707886"/>
          </a:xfrm>
          <a:prstGeom prst="rect">
            <a:avLst/>
          </a:prstGeom>
          <a:noFill/>
        </p:spPr>
        <p:txBody>
          <a:bodyPr wrap="square" lIns="91440" tIns="45720" rIns="91440" bIns="45720" anchor="t">
            <a:spAutoFit/>
          </a:bodyPr>
          <a:lstStyle/>
          <a:p>
            <a:r>
              <a:rPr lang="en-US" b="1" i="0" dirty="0">
                <a:solidFill>
                  <a:srgbClr val="000000"/>
                </a:solidFill>
                <a:effectLst/>
                <a:latin typeface="Times"/>
              </a:rPr>
              <a:t> </a:t>
            </a:r>
            <a:r>
              <a:rPr lang="en-US" sz="4000" b="1" dirty="0">
                <a:solidFill>
                  <a:srgbClr val="88419D"/>
                </a:solidFill>
                <a:latin typeface="Century Gothic"/>
              </a:rPr>
              <a:t>Results </a:t>
            </a:r>
            <a:r>
              <a:rPr lang="en-US" sz="4000" b="1" i="0" dirty="0">
                <a:solidFill>
                  <a:srgbClr val="88419D"/>
                </a:solidFill>
                <a:effectLst/>
                <a:latin typeface="Century Gothic"/>
              </a:rPr>
              <a:t>– </a:t>
            </a:r>
            <a:r>
              <a:rPr lang="en-US" sz="4000" b="1" dirty="0">
                <a:solidFill>
                  <a:srgbClr val="88419D"/>
                </a:solidFill>
                <a:latin typeface="Century Gothic"/>
              </a:rPr>
              <a:t>AOD </a:t>
            </a:r>
            <a:r>
              <a:rPr lang="en-US" sz="4000" b="1" i="0" dirty="0">
                <a:solidFill>
                  <a:srgbClr val="88419D"/>
                </a:solidFill>
                <a:effectLst/>
                <a:latin typeface="Century Gothic"/>
              </a:rPr>
              <a:t>+ Active Fire Time series</a:t>
            </a:r>
            <a:endParaRPr lang="en-US" sz="4000" b="1" dirty="0">
              <a:solidFill>
                <a:srgbClr val="88419D"/>
              </a:solidFill>
              <a:latin typeface="Century Gothic" panose="020B0502020202020204" pitchFamily="34" charset="0"/>
            </a:endParaRPr>
          </a:p>
        </p:txBody>
      </p:sp>
      <p:pic>
        <p:nvPicPr>
          <p:cNvPr id="4" name="Picture 4" descr="A graph with numbers and points&#10;&#10;Description automatically generated">
            <a:extLst>
              <a:ext uri="{FF2B5EF4-FFF2-40B4-BE49-F238E27FC236}">
                <a16:creationId xmlns:a16="http://schemas.microsoft.com/office/drawing/2014/main" id="{6135862E-4BCE-D532-3453-D986966A39D4}"/>
              </a:ext>
            </a:extLst>
          </p:cNvPr>
          <p:cNvPicPr>
            <a:picLocks noChangeAspect="1"/>
          </p:cNvPicPr>
          <p:nvPr/>
        </p:nvPicPr>
        <p:blipFill>
          <a:blip r:embed="rId3"/>
          <a:stretch>
            <a:fillRect/>
          </a:stretch>
        </p:blipFill>
        <p:spPr>
          <a:xfrm>
            <a:off x="260297" y="1525384"/>
            <a:ext cx="5841785" cy="4274520"/>
          </a:xfrm>
          <a:prstGeom prst="rect">
            <a:avLst/>
          </a:prstGeom>
        </p:spPr>
      </p:pic>
      <p:pic>
        <p:nvPicPr>
          <p:cNvPr id="6" name="Picture 6" descr="A graph with a dotted line&#10;&#10;Description automatically generated">
            <a:extLst>
              <a:ext uri="{FF2B5EF4-FFF2-40B4-BE49-F238E27FC236}">
                <a16:creationId xmlns:a16="http://schemas.microsoft.com/office/drawing/2014/main" id="{B9BE4484-57AC-F612-2868-A6C5D4867B60}"/>
              </a:ext>
            </a:extLst>
          </p:cNvPr>
          <p:cNvPicPr>
            <a:picLocks noChangeAspect="1"/>
          </p:cNvPicPr>
          <p:nvPr/>
        </p:nvPicPr>
        <p:blipFill>
          <a:blip r:embed="rId4"/>
          <a:stretch>
            <a:fillRect/>
          </a:stretch>
        </p:blipFill>
        <p:spPr>
          <a:xfrm>
            <a:off x="6298027" y="1554913"/>
            <a:ext cx="5755340" cy="4214338"/>
          </a:xfrm>
          <a:prstGeom prst="rect">
            <a:avLst/>
          </a:prstGeom>
        </p:spPr>
      </p:pic>
      <p:pic>
        <p:nvPicPr>
          <p:cNvPr id="7" name="Picture 7" descr="A comparison of a graph&#10;&#10;Description automatically generated">
            <a:extLst>
              <a:ext uri="{FF2B5EF4-FFF2-40B4-BE49-F238E27FC236}">
                <a16:creationId xmlns:a16="http://schemas.microsoft.com/office/drawing/2014/main" id="{5E9C156E-0EAF-B20D-8903-9E71FF309AD2}"/>
              </a:ext>
            </a:extLst>
          </p:cNvPr>
          <p:cNvPicPr>
            <a:picLocks noChangeAspect="1"/>
          </p:cNvPicPr>
          <p:nvPr/>
        </p:nvPicPr>
        <p:blipFill>
          <a:blip r:embed="rId5"/>
          <a:stretch>
            <a:fillRect/>
          </a:stretch>
        </p:blipFill>
        <p:spPr>
          <a:xfrm>
            <a:off x="4724400" y="2922319"/>
            <a:ext cx="2743200" cy="1013361"/>
          </a:xfrm>
          <a:prstGeom prst="rect">
            <a:avLst/>
          </a:prstGeom>
        </p:spPr>
      </p:pic>
    </p:spTree>
    <p:extLst>
      <p:ext uri="{BB962C8B-B14F-4D97-AF65-F5344CB8AC3E}">
        <p14:creationId xmlns:p14="http://schemas.microsoft.com/office/powerpoint/2010/main" val="41907166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5E11F-BCD3-FE9B-26C0-D39B71C576BF}"/>
              </a:ext>
            </a:extLst>
          </p:cNvPr>
          <p:cNvSpPr txBox="1"/>
          <p:nvPr/>
        </p:nvSpPr>
        <p:spPr>
          <a:xfrm>
            <a:off x="274319" y="165854"/>
            <a:ext cx="11917681" cy="707886"/>
          </a:xfrm>
          <a:prstGeom prst="rect">
            <a:avLst/>
          </a:prstGeom>
          <a:noFill/>
        </p:spPr>
        <p:txBody>
          <a:bodyPr wrap="square" lIns="91440" tIns="45720" rIns="91440" bIns="45720" anchor="t">
            <a:spAutoFit/>
          </a:bodyPr>
          <a:lstStyle/>
          <a:p>
            <a:r>
              <a:rPr lang="en-US" b="1" i="0" dirty="0">
                <a:solidFill>
                  <a:srgbClr val="000000"/>
                </a:solidFill>
                <a:effectLst/>
                <a:latin typeface="Times"/>
              </a:rPr>
              <a:t> </a:t>
            </a:r>
            <a:r>
              <a:rPr lang="en-US" sz="4000" b="1" dirty="0">
                <a:solidFill>
                  <a:srgbClr val="88419D"/>
                </a:solidFill>
                <a:latin typeface="Century Gothic"/>
              </a:rPr>
              <a:t>Results </a:t>
            </a:r>
            <a:r>
              <a:rPr lang="en-US" sz="4000" b="1" i="0" dirty="0">
                <a:solidFill>
                  <a:srgbClr val="88419D"/>
                </a:solidFill>
                <a:effectLst/>
                <a:latin typeface="Century Gothic"/>
              </a:rPr>
              <a:t>– </a:t>
            </a:r>
            <a:r>
              <a:rPr lang="en-US" sz="3000" b="1" dirty="0">
                <a:solidFill>
                  <a:srgbClr val="88419D"/>
                </a:solidFill>
                <a:latin typeface="Century Gothic"/>
              </a:rPr>
              <a:t>AOD </a:t>
            </a:r>
            <a:r>
              <a:rPr lang="en-US" sz="3000" b="1" i="0" dirty="0">
                <a:solidFill>
                  <a:srgbClr val="88419D"/>
                </a:solidFill>
                <a:effectLst/>
                <a:latin typeface="Century Gothic"/>
              </a:rPr>
              <a:t>+ Active Fire Time </a:t>
            </a:r>
            <a:r>
              <a:rPr lang="en-US" sz="3000" b="1" dirty="0">
                <a:solidFill>
                  <a:srgbClr val="88419D"/>
                </a:solidFill>
                <a:latin typeface="Century Gothic"/>
              </a:rPr>
              <a:t>series: </a:t>
            </a:r>
            <a:r>
              <a:rPr lang="en-US" sz="2300" b="1" dirty="0">
                <a:solidFill>
                  <a:srgbClr val="88419D"/>
                </a:solidFill>
                <a:latin typeface="Century Gothic"/>
              </a:rPr>
              <a:t>San Joaquin County </a:t>
            </a:r>
            <a:endParaRPr lang="en-US" sz="2300" b="1" dirty="0">
              <a:solidFill>
                <a:srgbClr val="88419D"/>
              </a:solidFill>
              <a:latin typeface="Century Gothic" panose="020B0502020202020204" pitchFamily="34" charset="0"/>
            </a:endParaRPr>
          </a:p>
        </p:txBody>
      </p:sp>
      <p:pic>
        <p:nvPicPr>
          <p:cNvPr id="2" name="Picture 4" descr="A comparison of a graph&#10;&#10;Description automatically generated">
            <a:extLst>
              <a:ext uri="{FF2B5EF4-FFF2-40B4-BE49-F238E27FC236}">
                <a16:creationId xmlns:a16="http://schemas.microsoft.com/office/drawing/2014/main" id="{EDFD52C5-B135-B5F4-F8E3-E7BED22E0810}"/>
              </a:ext>
            </a:extLst>
          </p:cNvPr>
          <p:cNvPicPr>
            <a:picLocks noChangeAspect="1"/>
          </p:cNvPicPr>
          <p:nvPr/>
        </p:nvPicPr>
        <p:blipFill>
          <a:blip r:embed="rId3"/>
          <a:stretch>
            <a:fillRect/>
          </a:stretch>
        </p:blipFill>
        <p:spPr>
          <a:xfrm>
            <a:off x="451757" y="1290114"/>
            <a:ext cx="11370127" cy="4958126"/>
          </a:xfrm>
          <a:prstGeom prst="rect">
            <a:avLst/>
          </a:prstGeom>
        </p:spPr>
      </p:pic>
      <p:pic>
        <p:nvPicPr>
          <p:cNvPr id="4" name="Picture 4" descr="A comparison of a graph&#10;&#10;Description automatically generated">
            <a:extLst>
              <a:ext uri="{FF2B5EF4-FFF2-40B4-BE49-F238E27FC236}">
                <a16:creationId xmlns:a16="http://schemas.microsoft.com/office/drawing/2014/main" id="{057FD292-9AE1-B5DB-BA6D-E3792DEA716E}"/>
              </a:ext>
            </a:extLst>
          </p:cNvPr>
          <p:cNvPicPr>
            <a:picLocks noChangeAspect="1"/>
          </p:cNvPicPr>
          <p:nvPr/>
        </p:nvPicPr>
        <p:blipFill>
          <a:blip r:embed="rId4"/>
          <a:stretch>
            <a:fillRect/>
          </a:stretch>
        </p:blipFill>
        <p:spPr>
          <a:xfrm>
            <a:off x="3299791" y="2051118"/>
            <a:ext cx="6255025" cy="2755761"/>
          </a:xfrm>
          <a:prstGeom prst="rect">
            <a:avLst/>
          </a:prstGeom>
        </p:spPr>
      </p:pic>
    </p:spTree>
    <p:extLst>
      <p:ext uri="{BB962C8B-B14F-4D97-AF65-F5344CB8AC3E}">
        <p14:creationId xmlns:p14="http://schemas.microsoft.com/office/powerpoint/2010/main" val="1352176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5E11F-BCD3-FE9B-26C0-D39B71C576BF}"/>
              </a:ext>
            </a:extLst>
          </p:cNvPr>
          <p:cNvSpPr txBox="1"/>
          <p:nvPr/>
        </p:nvSpPr>
        <p:spPr>
          <a:xfrm>
            <a:off x="274319" y="165854"/>
            <a:ext cx="11917681" cy="707886"/>
          </a:xfrm>
          <a:prstGeom prst="rect">
            <a:avLst/>
          </a:prstGeom>
          <a:noFill/>
        </p:spPr>
        <p:txBody>
          <a:bodyPr wrap="square" lIns="91440" tIns="45720" rIns="91440" bIns="45720" anchor="t">
            <a:spAutoFit/>
          </a:bodyPr>
          <a:lstStyle/>
          <a:p>
            <a:r>
              <a:rPr lang="en-US" b="1" i="0" dirty="0">
                <a:solidFill>
                  <a:srgbClr val="000000"/>
                </a:solidFill>
                <a:effectLst/>
                <a:latin typeface="Times"/>
              </a:rPr>
              <a:t> </a:t>
            </a:r>
            <a:r>
              <a:rPr lang="en-US" sz="4000" b="1" dirty="0">
                <a:solidFill>
                  <a:srgbClr val="88419D"/>
                </a:solidFill>
                <a:latin typeface="Century Gothic"/>
              </a:rPr>
              <a:t>Results </a:t>
            </a:r>
            <a:r>
              <a:rPr lang="en-US" sz="4000" b="1" i="0" dirty="0">
                <a:solidFill>
                  <a:srgbClr val="88419D"/>
                </a:solidFill>
                <a:effectLst/>
                <a:latin typeface="Century Gothic"/>
              </a:rPr>
              <a:t>– Burn Permits vs. Active Fires </a:t>
            </a:r>
            <a:endParaRPr lang="en-US" sz="4000" b="1" dirty="0">
              <a:solidFill>
                <a:srgbClr val="88419D"/>
              </a:solidFill>
              <a:latin typeface="Century Gothic" panose="020B0502020202020204" pitchFamily="34" charset="0"/>
            </a:endParaRPr>
          </a:p>
        </p:txBody>
      </p:sp>
      <p:graphicFrame>
        <p:nvGraphicFramePr>
          <p:cNvPr id="2" name="Chart 1">
            <a:extLst>
              <a:ext uri="{FF2B5EF4-FFF2-40B4-BE49-F238E27FC236}">
                <a16:creationId xmlns:a16="http://schemas.microsoft.com/office/drawing/2014/main" id="{4A3630E5-617B-A10E-00A1-61927C5320DC}"/>
              </a:ext>
            </a:extLst>
          </p:cNvPr>
          <p:cNvGraphicFramePr>
            <a:graphicFrameLocks/>
          </p:cNvGraphicFramePr>
          <p:nvPr>
            <p:extLst>
              <p:ext uri="{D42A27DB-BD31-4B8C-83A1-F6EECF244321}">
                <p14:modId xmlns:p14="http://schemas.microsoft.com/office/powerpoint/2010/main" val="138002448"/>
              </p:ext>
            </p:extLst>
          </p:nvPr>
        </p:nvGraphicFramePr>
        <p:xfrm>
          <a:off x="6233159" y="643093"/>
          <a:ext cx="5957455" cy="39771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12C743B9-1C41-0E9C-5514-508BDFC1DA5F}"/>
              </a:ext>
            </a:extLst>
          </p:cNvPr>
          <p:cNvGraphicFramePr>
            <a:graphicFrameLocks/>
          </p:cNvGraphicFramePr>
          <p:nvPr>
            <p:extLst>
              <p:ext uri="{D42A27DB-BD31-4B8C-83A1-F6EECF244321}">
                <p14:modId xmlns:p14="http://schemas.microsoft.com/office/powerpoint/2010/main" val="4137112712"/>
              </p:ext>
            </p:extLst>
          </p:nvPr>
        </p:nvGraphicFramePr>
        <p:xfrm>
          <a:off x="0" y="873740"/>
          <a:ext cx="6362008" cy="3783304"/>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F35F74F8-7D18-0145-80BB-119C2DF13C7D}"/>
              </a:ext>
            </a:extLst>
          </p:cNvPr>
          <p:cNvSpPr txBox="1"/>
          <p:nvPr/>
        </p:nvSpPr>
        <p:spPr>
          <a:xfrm>
            <a:off x="4246418" y="4604677"/>
            <a:ext cx="3699163" cy="246221"/>
          </a:xfrm>
          <a:prstGeom prst="rect">
            <a:avLst/>
          </a:prstGeom>
          <a:noFill/>
        </p:spPr>
        <p:txBody>
          <a:bodyPr wrap="square" rtlCol="0">
            <a:spAutoFit/>
          </a:bodyPr>
          <a:lstStyle/>
          <a:p>
            <a:pPr algn="ctr" rtl="0">
              <a:defRPr sz="1000" b="0" i="0" u="none" strike="noStrike" kern="1200" baseline="0">
                <a:solidFill>
                  <a:prstClr val="black">
                    <a:lumMod val="65000"/>
                    <a:lumOff val="35000"/>
                  </a:prstClr>
                </a:solidFill>
                <a:latin typeface="+mn-lt"/>
                <a:ea typeface="+mn-ea"/>
                <a:cs typeface="+mn-cs"/>
              </a:defRPr>
            </a:pPr>
            <a:r>
              <a:rPr lang="en-US" dirty="0"/>
              <a:t>Number of Burn Permits Administered</a:t>
            </a:r>
          </a:p>
        </p:txBody>
      </p:sp>
      <p:graphicFrame>
        <p:nvGraphicFramePr>
          <p:cNvPr id="7" name="Table 7">
            <a:extLst>
              <a:ext uri="{FF2B5EF4-FFF2-40B4-BE49-F238E27FC236}">
                <a16:creationId xmlns:a16="http://schemas.microsoft.com/office/drawing/2014/main" id="{54036F53-3303-5C96-52D5-BEF02A537A1C}"/>
              </a:ext>
            </a:extLst>
          </p:cNvPr>
          <p:cNvGraphicFramePr>
            <a:graphicFrameLocks noGrp="1"/>
          </p:cNvGraphicFramePr>
          <p:nvPr>
            <p:extLst>
              <p:ext uri="{D42A27DB-BD31-4B8C-83A1-F6EECF244321}">
                <p14:modId xmlns:p14="http://schemas.microsoft.com/office/powerpoint/2010/main" val="3982724344"/>
              </p:ext>
            </p:extLst>
          </p:nvPr>
        </p:nvGraphicFramePr>
        <p:xfrm>
          <a:off x="95942" y="4855476"/>
          <a:ext cx="12000114" cy="1436104"/>
        </p:xfrm>
        <a:graphic>
          <a:graphicData uri="http://schemas.openxmlformats.org/drawingml/2006/table">
            <a:tbl>
              <a:tblPr firstRow="1" bandRow="1">
                <a:tableStyleId>{5C22544A-7EE6-4342-B048-85BDC9FD1C3A}</a:tableStyleId>
              </a:tblPr>
              <a:tblGrid>
                <a:gridCol w="2151475">
                  <a:extLst>
                    <a:ext uri="{9D8B030D-6E8A-4147-A177-3AD203B41FA5}">
                      <a16:colId xmlns:a16="http://schemas.microsoft.com/office/drawing/2014/main" val="3571639893"/>
                    </a:ext>
                  </a:extLst>
                </a:gridCol>
                <a:gridCol w="1145286">
                  <a:extLst>
                    <a:ext uri="{9D8B030D-6E8A-4147-A177-3AD203B41FA5}">
                      <a16:colId xmlns:a16="http://schemas.microsoft.com/office/drawing/2014/main" val="3884333439"/>
                    </a:ext>
                  </a:extLst>
                </a:gridCol>
                <a:gridCol w="1018637">
                  <a:extLst>
                    <a:ext uri="{9D8B030D-6E8A-4147-A177-3AD203B41FA5}">
                      <a16:colId xmlns:a16="http://schemas.microsoft.com/office/drawing/2014/main" val="3148245726"/>
                    </a:ext>
                  </a:extLst>
                </a:gridCol>
                <a:gridCol w="1423096">
                  <a:extLst>
                    <a:ext uri="{9D8B030D-6E8A-4147-A177-3AD203B41FA5}">
                      <a16:colId xmlns:a16="http://schemas.microsoft.com/office/drawing/2014/main" val="2422029365"/>
                    </a:ext>
                  </a:extLst>
                </a:gridCol>
                <a:gridCol w="1318237">
                  <a:extLst>
                    <a:ext uri="{9D8B030D-6E8A-4147-A177-3AD203B41FA5}">
                      <a16:colId xmlns:a16="http://schemas.microsoft.com/office/drawing/2014/main" val="1668872236"/>
                    </a:ext>
                  </a:extLst>
                </a:gridCol>
                <a:gridCol w="838877">
                  <a:extLst>
                    <a:ext uri="{9D8B030D-6E8A-4147-A177-3AD203B41FA5}">
                      <a16:colId xmlns:a16="http://schemas.microsoft.com/office/drawing/2014/main" val="3323892216"/>
                    </a:ext>
                  </a:extLst>
                </a:gridCol>
                <a:gridCol w="823897">
                  <a:extLst>
                    <a:ext uri="{9D8B030D-6E8A-4147-A177-3AD203B41FA5}">
                      <a16:colId xmlns:a16="http://schemas.microsoft.com/office/drawing/2014/main" val="955453302"/>
                    </a:ext>
                  </a:extLst>
                </a:gridCol>
                <a:gridCol w="671453">
                  <a:extLst>
                    <a:ext uri="{9D8B030D-6E8A-4147-A177-3AD203B41FA5}">
                      <a16:colId xmlns:a16="http://schemas.microsoft.com/office/drawing/2014/main" val="2599171683"/>
                    </a:ext>
                  </a:extLst>
                </a:gridCol>
                <a:gridCol w="1383030">
                  <a:extLst>
                    <a:ext uri="{9D8B030D-6E8A-4147-A177-3AD203B41FA5}">
                      <a16:colId xmlns:a16="http://schemas.microsoft.com/office/drawing/2014/main" val="2686443208"/>
                    </a:ext>
                  </a:extLst>
                </a:gridCol>
                <a:gridCol w="1226126">
                  <a:extLst>
                    <a:ext uri="{9D8B030D-6E8A-4147-A177-3AD203B41FA5}">
                      <a16:colId xmlns:a16="http://schemas.microsoft.com/office/drawing/2014/main" val="3196257423"/>
                    </a:ext>
                  </a:extLst>
                </a:gridCol>
              </a:tblGrid>
              <a:tr h="370840">
                <a:tc>
                  <a:txBody>
                    <a:bodyPr/>
                    <a:lstStyle/>
                    <a:p>
                      <a:pPr algn="ctr"/>
                      <a:r>
                        <a:rPr lang="en-US" sz="1100" dirty="0">
                          <a:latin typeface="Century Gothic"/>
                        </a:rPr>
                        <a:t>Test</a:t>
                      </a:r>
                    </a:p>
                  </a:txBody>
                  <a:tcPr/>
                </a:tc>
                <a:tc>
                  <a:txBody>
                    <a:bodyPr/>
                    <a:lstStyle/>
                    <a:p>
                      <a:pPr algn="ctr"/>
                      <a:r>
                        <a:rPr lang="en-US" sz="1100" dirty="0">
                          <a:latin typeface="Century Gothic"/>
                        </a:rPr>
                        <a:t>Mean 1</a:t>
                      </a:r>
                      <a:r>
                        <a:rPr lang="en-US" sz="1100" baseline="30000" dirty="0">
                          <a:latin typeface="Century Gothic"/>
                        </a:rPr>
                        <a:t>a</a:t>
                      </a:r>
                      <a:endParaRPr lang="en-US" sz="1100" dirty="0">
                        <a:latin typeface="Century Gothic"/>
                      </a:endParaRPr>
                    </a:p>
                  </a:txBody>
                  <a:tcPr/>
                </a:tc>
                <a:tc>
                  <a:txBody>
                    <a:bodyPr/>
                    <a:lstStyle/>
                    <a:p>
                      <a:pPr algn="ctr"/>
                      <a:r>
                        <a:rPr lang="en-US" sz="1100" dirty="0">
                          <a:latin typeface="Century Gothic"/>
                        </a:rPr>
                        <a:t>Mean 2</a:t>
                      </a:r>
                      <a:r>
                        <a:rPr lang="en-US" sz="1100" baseline="30000" dirty="0">
                          <a:latin typeface="Century Gothic"/>
                        </a:rPr>
                        <a:t>b</a:t>
                      </a:r>
                      <a:r>
                        <a:rPr lang="en-US" sz="1100" dirty="0">
                          <a:latin typeface="Century Gothic"/>
                        </a:rPr>
                        <a:t> </a:t>
                      </a:r>
                    </a:p>
                  </a:txBody>
                  <a:tcPr/>
                </a:tc>
                <a:tc>
                  <a:txBody>
                    <a:bodyPr/>
                    <a:lstStyle/>
                    <a:p>
                      <a:pPr algn="ctr"/>
                      <a:r>
                        <a:rPr lang="en-US" sz="1100" dirty="0">
                          <a:latin typeface="Century Gothic"/>
                        </a:rPr>
                        <a:t>Variance 1</a:t>
                      </a:r>
                    </a:p>
                  </a:txBody>
                  <a:tcPr/>
                </a:tc>
                <a:tc>
                  <a:txBody>
                    <a:bodyPr/>
                    <a:lstStyle/>
                    <a:p>
                      <a:pPr algn="ctr"/>
                      <a:r>
                        <a:rPr lang="en-US" sz="1100" dirty="0">
                          <a:latin typeface="Century Gothic"/>
                        </a:rPr>
                        <a:t>Variance 2</a:t>
                      </a:r>
                    </a:p>
                  </a:txBody>
                  <a:tcPr/>
                </a:tc>
                <a:tc>
                  <a:txBody>
                    <a:bodyPr/>
                    <a:lstStyle/>
                    <a:p>
                      <a:pPr algn="ctr"/>
                      <a:r>
                        <a:rPr lang="en-US" sz="1100" dirty="0">
                          <a:latin typeface="Century Gothic"/>
                        </a:rPr>
                        <a:t>N 1</a:t>
                      </a:r>
                    </a:p>
                  </a:txBody>
                  <a:tcPr/>
                </a:tc>
                <a:tc>
                  <a:txBody>
                    <a:bodyPr/>
                    <a:lstStyle/>
                    <a:p>
                      <a:pPr algn="ctr"/>
                      <a:r>
                        <a:rPr lang="en-US" sz="1100" dirty="0">
                          <a:latin typeface="Century Gothic"/>
                        </a:rPr>
                        <a:t>N 2</a:t>
                      </a:r>
                    </a:p>
                  </a:txBody>
                  <a:tcPr/>
                </a:tc>
                <a:tc>
                  <a:txBody>
                    <a:bodyPr/>
                    <a:lstStyle/>
                    <a:p>
                      <a:pPr algn="ctr"/>
                      <a:r>
                        <a:rPr lang="en-US" sz="1100" dirty="0">
                          <a:latin typeface="Century Gothic"/>
                        </a:rPr>
                        <a:t>T-Stat</a:t>
                      </a:r>
                    </a:p>
                  </a:txBody>
                  <a:tcPr/>
                </a:tc>
                <a:tc>
                  <a:txBody>
                    <a:bodyPr/>
                    <a:lstStyle/>
                    <a:p>
                      <a:pPr algn="ctr"/>
                      <a:r>
                        <a:rPr lang="en-US" sz="1100" dirty="0">
                          <a:latin typeface="Century Gothic"/>
                        </a:rPr>
                        <a:t>Critical Point</a:t>
                      </a:r>
                    </a:p>
                  </a:txBody>
                  <a:tcPr/>
                </a:tc>
                <a:tc>
                  <a:txBody>
                    <a:bodyPr/>
                    <a:lstStyle/>
                    <a:p>
                      <a:pPr algn="ctr"/>
                      <a:r>
                        <a:rPr lang="en-US" sz="1100" dirty="0">
                          <a:latin typeface="Century Gothic"/>
                        </a:rPr>
                        <a:t>P-value</a:t>
                      </a:r>
                      <a:r>
                        <a:rPr lang="en-US" sz="1100" baseline="30000" dirty="0">
                          <a:latin typeface="Century Gothic"/>
                        </a:rPr>
                        <a:t>d</a:t>
                      </a:r>
                      <a:endParaRPr lang="en-US" sz="1100" dirty="0">
                        <a:latin typeface="Century Gothic"/>
                      </a:endParaRPr>
                    </a:p>
                  </a:txBody>
                  <a:tcPr/>
                </a:tc>
                <a:extLst>
                  <a:ext uri="{0D108BD9-81ED-4DB2-BD59-A6C34878D82A}">
                    <a16:rowId xmlns:a16="http://schemas.microsoft.com/office/drawing/2014/main" val="3962369253"/>
                  </a:ext>
                </a:extLst>
              </a:tr>
              <a:tr h="370840">
                <a:tc>
                  <a:txBody>
                    <a:bodyPr/>
                    <a:lstStyle/>
                    <a:p>
                      <a:r>
                        <a:rPr lang="en-US" sz="900" dirty="0">
                          <a:solidFill>
                            <a:schemeClr val="tx1">
                              <a:lumMod val="75000"/>
                              <a:lumOff val="25000"/>
                            </a:schemeClr>
                          </a:solidFill>
                          <a:latin typeface="Century Gothic"/>
                        </a:rPr>
                        <a:t>Ag vs. Non-Ag tracts: # Burn Permits</a:t>
                      </a:r>
                    </a:p>
                  </a:txBody>
                  <a:tcPr/>
                </a:tc>
                <a:tc>
                  <a:txBody>
                    <a:bodyPr/>
                    <a:lstStyle/>
                    <a:p>
                      <a:pPr algn="ctr"/>
                      <a:r>
                        <a:rPr lang="en-US" sz="1200" dirty="0">
                          <a:solidFill>
                            <a:schemeClr val="tx1">
                              <a:lumMod val="75000"/>
                              <a:lumOff val="25000"/>
                            </a:schemeClr>
                          </a:solidFill>
                          <a:latin typeface="Century Gothic"/>
                        </a:rPr>
                        <a:t>68.65</a:t>
                      </a:r>
                    </a:p>
                  </a:txBody>
                  <a:tcPr/>
                </a:tc>
                <a:tc>
                  <a:txBody>
                    <a:bodyPr/>
                    <a:lstStyle/>
                    <a:p>
                      <a:pPr algn="ctr"/>
                      <a:r>
                        <a:rPr lang="en-US" sz="1200" dirty="0">
                          <a:solidFill>
                            <a:schemeClr val="tx1">
                              <a:lumMod val="75000"/>
                              <a:lumOff val="25000"/>
                            </a:schemeClr>
                          </a:solidFill>
                          <a:latin typeface="Century Gothic"/>
                        </a:rPr>
                        <a:t>3.75</a:t>
                      </a:r>
                    </a:p>
                  </a:txBody>
                  <a:tcPr/>
                </a:tc>
                <a:tc>
                  <a:txBody>
                    <a:bodyPr/>
                    <a:lstStyle/>
                    <a:p>
                      <a:pPr algn="ctr"/>
                      <a:r>
                        <a:rPr lang="en-US" sz="1200" dirty="0">
                          <a:solidFill>
                            <a:schemeClr val="tx1">
                              <a:lumMod val="75000"/>
                              <a:lumOff val="25000"/>
                            </a:schemeClr>
                          </a:solidFill>
                          <a:latin typeface="Century Gothic"/>
                        </a:rPr>
                        <a:t>14,327.74</a:t>
                      </a:r>
                    </a:p>
                  </a:txBody>
                  <a:tcPr/>
                </a:tc>
                <a:tc>
                  <a:txBody>
                    <a:bodyPr/>
                    <a:lstStyle/>
                    <a:p>
                      <a:pPr algn="ctr"/>
                      <a:r>
                        <a:rPr lang="en-US" sz="1200" dirty="0">
                          <a:solidFill>
                            <a:schemeClr val="tx1">
                              <a:lumMod val="75000"/>
                              <a:lumOff val="25000"/>
                            </a:schemeClr>
                          </a:solidFill>
                          <a:latin typeface="Century Gothic"/>
                        </a:rPr>
                        <a:t>514.81</a:t>
                      </a:r>
                    </a:p>
                  </a:txBody>
                  <a:tcPr/>
                </a:tc>
                <a:tc>
                  <a:txBody>
                    <a:bodyPr/>
                    <a:lstStyle/>
                    <a:p>
                      <a:pPr algn="ctr"/>
                      <a:r>
                        <a:rPr lang="en-US" sz="1200" dirty="0">
                          <a:solidFill>
                            <a:schemeClr val="tx1">
                              <a:lumMod val="75000"/>
                              <a:lumOff val="25000"/>
                            </a:schemeClr>
                          </a:solidFill>
                          <a:latin typeface="Century Gothic"/>
                        </a:rPr>
                        <a:t>218</a:t>
                      </a:r>
                    </a:p>
                  </a:txBody>
                  <a:tcPr/>
                </a:tc>
                <a:tc>
                  <a:txBody>
                    <a:bodyPr/>
                    <a:lstStyle/>
                    <a:p>
                      <a:pPr algn="ctr"/>
                      <a:r>
                        <a:rPr lang="en-US" sz="1200" dirty="0">
                          <a:solidFill>
                            <a:schemeClr val="tx1">
                              <a:lumMod val="75000"/>
                              <a:lumOff val="25000"/>
                            </a:schemeClr>
                          </a:solidFill>
                          <a:latin typeface="Century Gothic"/>
                        </a:rPr>
                        <a:t>772</a:t>
                      </a:r>
                    </a:p>
                  </a:txBody>
                  <a:tcPr/>
                </a:tc>
                <a:tc>
                  <a:txBody>
                    <a:bodyPr/>
                    <a:lstStyle/>
                    <a:p>
                      <a:pPr algn="ctr"/>
                      <a:r>
                        <a:rPr lang="en-US" sz="1200" dirty="0">
                          <a:solidFill>
                            <a:schemeClr val="tx1">
                              <a:lumMod val="75000"/>
                              <a:lumOff val="25000"/>
                            </a:schemeClr>
                          </a:solidFill>
                          <a:latin typeface="Century Gothic"/>
                        </a:rPr>
                        <a:t>7.99</a:t>
                      </a:r>
                    </a:p>
                  </a:txBody>
                  <a:tcPr/>
                </a:tc>
                <a:tc>
                  <a:txBody>
                    <a:bodyPr/>
                    <a:lstStyle/>
                    <a:p>
                      <a:pPr algn="ctr"/>
                      <a:r>
                        <a:rPr lang="en-US" sz="1200" dirty="0">
                          <a:solidFill>
                            <a:schemeClr val="tx1">
                              <a:lumMod val="75000"/>
                              <a:lumOff val="25000"/>
                            </a:schemeClr>
                          </a:solidFill>
                          <a:latin typeface="Century Gothic"/>
                        </a:rPr>
                        <a:t>1.97</a:t>
                      </a:r>
                    </a:p>
                  </a:txBody>
                  <a:tcPr/>
                </a:tc>
                <a:tc>
                  <a:txBody>
                    <a:bodyPr/>
                    <a:lstStyle/>
                    <a:p>
                      <a:pPr algn="ctr"/>
                      <a:r>
                        <a:rPr lang="en-US" sz="1200" dirty="0">
                          <a:solidFill>
                            <a:schemeClr val="tx1">
                              <a:lumMod val="75000"/>
                              <a:lumOff val="25000"/>
                            </a:schemeClr>
                          </a:solidFill>
                          <a:highlight>
                            <a:srgbClr val="FFFF00"/>
                          </a:highlight>
                          <a:latin typeface="Century Gothic"/>
                        </a:rPr>
                        <a:t>3.71 x 10</a:t>
                      </a:r>
                      <a:r>
                        <a:rPr lang="en-US" sz="1200" baseline="30000" dirty="0">
                          <a:solidFill>
                            <a:schemeClr val="tx1">
                              <a:lumMod val="75000"/>
                              <a:lumOff val="25000"/>
                            </a:schemeClr>
                          </a:solidFill>
                          <a:highlight>
                            <a:srgbClr val="FFFF00"/>
                          </a:highlight>
                          <a:latin typeface="Century Gothic"/>
                        </a:rPr>
                        <a:t>-14</a:t>
                      </a:r>
                      <a:endParaRPr lang="en-US" sz="1200" dirty="0">
                        <a:solidFill>
                          <a:schemeClr val="tx1">
                            <a:lumMod val="75000"/>
                            <a:lumOff val="25000"/>
                          </a:schemeClr>
                        </a:solidFill>
                        <a:highlight>
                          <a:srgbClr val="FFFF00"/>
                        </a:highlight>
                        <a:latin typeface="Century Gothic"/>
                      </a:endParaRPr>
                    </a:p>
                  </a:txBody>
                  <a:tcPr/>
                </a:tc>
                <a:extLst>
                  <a:ext uri="{0D108BD9-81ED-4DB2-BD59-A6C34878D82A}">
                    <a16:rowId xmlns:a16="http://schemas.microsoft.com/office/drawing/2014/main" val="3054814913"/>
                  </a:ext>
                </a:extLst>
              </a:tr>
              <a:tr h="323584">
                <a:tc>
                  <a:txBody>
                    <a:bodyPr/>
                    <a:lstStyle/>
                    <a:p>
                      <a:r>
                        <a:rPr lang="en-US" sz="900" dirty="0">
                          <a:solidFill>
                            <a:schemeClr val="tx1">
                              <a:lumMod val="75000"/>
                              <a:lumOff val="25000"/>
                            </a:schemeClr>
                          </a:solidFill>
                          <a:latin typeface="Century Gothic"/>
                        </a:rPr>
                        <a:t>Ag vs. Non-Ag tracts : # Active Fires</a:t>
                      </a:r>
                    </a:p>
                  </a:txBody>
                  <a:tcPr/>
                </a:tc>
                <a:tc>
                  <a:txBody>
                    <a:bodyPr/>
                    <a:lstStyle/>
                    <a:p>
                      <a:pPr algn="ctr"/>
                      <a:r>
                        <a:rPr lang="en-US" sz="1200" dirty="0">
                          <a:solidFill>
                            <a:schemeClr val="tx1">
                              <a:lumMod val="75000"/>
                              <a:lumOff val="25000"/>
                            </a:schemeClr>
                          </a:solidFill>
                          <a:latin typeface="Century Gothic"/>
                        </a:rPr>
                        <a:t>10.93</a:t>
                      </a:r>
                    </a:p>
                  </a:txBody>
                  <a:tcPr/>
                </a:tc>
                <a:tc>
                  <a:txBody>
                    <a:bodyPr/>
                    <a:lstStyle/>
                    <a:p>
                      <a:pPr algn="ctr"/>
                      <a:r>
                        <a:rPr lang="en-US" sz="1200" dirty="0">
                          <a:solidFill>
                            <a:schemeClr val="tx1">
                              <a:lumMod val="75000"/>
                              <a:lumOff val="25000"/>
                            </a:schemeClr>
                          </a:solidFill>
                          <a:latin typeface="Century Gothic"/>
                        </a:rPr>
                        <a:t>34.73</a:t>
                      </a:r>
                    </a:p>
                  </a:txBody>
                  <a:tcPr/>
                </a:tc>
                <a:tc>
                  <a:txBody>
                    <a:bodyPr/>
                    <a:lstStyle/>
                    <a:p>
                      <a:pPr algn="ctr"/>
                      <a:r>
                        <a:rPr lang="en-US" sz="1200" dirty="0">
                          <a:solidFill>
                            <a:schemeClr val="tx1">
                              <a:lumMod val="75000"/>
                              <a:lumOff val="25000"/>
                            </a:schemeClr>
                          </a:solidFill>
                          <a:latin typeface="Century Gothic"/>
                        </a:rPr>
                        <a:t>493.94</a:t>
                      </a:r>
                    </a:p>
                  </a:txBody>
                  <a:tcPr/>
                </a:tc>
                <a:tc>
                  <a:txBody>
                    <a:bodyPr/>
                    <a:lstStyle/>
                    <a:p>
                      <a:pPr algn="ctr"/>
                      <a:r>
                        <a:rPr lang="en-US" sz="1200" dirty="0">
                          <a:solidFill>
                            <a:schemeClr val="tx1">
                              <a:lumMod val="75000"/>
                              <a:lumOff val="25000"/>
                            </a:schemeClr>
                          </a:solidFill>
                          <a:latin typeface="Century Gothic"/>
                        </a:rPr>
                        <a:t>258,312.09</a:t>
                      </a:r>
                    </a:p>
                  </a:txBody>
                  <a:tcPr/>
                </a:tc>
                <a:tc>
                  <a:txBody>
                    <a:bodyPr/>
                    <a:lstStyle/>
                    <a:p>
                      <a:pPr algn="ctr"/>
                      <a:r>
                        <a:rPr lang="en-US" sz="1200" dirty="0">
                          <a:solidFill>
                            <a:schemeClr val="tx1">
                              <a:lumMod val="75000"/>
                              <a:lumOff val="25000"/>
                            </a:schemeClr>
                          </a:solidFill>
                          <a:latin typeface="Century Gothic"/>
                        </a:rPr>
                        <a:t>218</a:t>
                      </a:r>
                    </a:p>
                  </a:txBody>
                  <a:tcPr/>
                </a:tc>
                <a:tc>
                  <a:txBody>
                    <a:bodyPr/>
                    <a:lstStyle/>
                    <a:p>
                      <a:pPr algn="ctr"/>
                      <a:r>
                        <a:rPr lang="en-US" sz="1200" dirty="0">
                          <a:solidFill>
                            <a:schemeClr val="tx1">
                              <a:lumMod val="75000"/>
                              <a:lumOff val="25000"/>
                            </a:schemeClr>
                          </a:solidFill>
                          <a:latin typeface="Century Gothic"/>
                        </a:rPr>
                        <a:t>772</a:t>
                      </a:r>
                    </a:p>
                  </a:txBody>
                  <a:tcPr/>
                </a:tc>
                <a:tc>
                  <a:txBody>
                    <a:bodyPr/>
                    <a:lstStyle/>
                    <a:p>
                      <a:pPr algn="ctr"/>
                      <a:r>
                        <a:rPr lang="en-US" sz="1200" dirty="0">
                          <a:solidFill>
                            <a:schemeClr val="tx1">
                              <a:lumMod val="75000"/>
                              <a:lumOff val="25000"/>
                            </a:schemeClr>
                          </a:solidFill>
                          <a:latin typeface="Century Gothic"/>
                        </a:rPr>
                        <a:t>1.30</a:t>
                      </a:r>
                    </a:p>
                  </a:txBody>
                  <a:tcPr/>
                </a:tc>
                <a:tc>
                  <a:txBody>
                    <a:bodyPr/>
                    <a:lstStyle/>
                    <a:p>
                      <a:pPr algn="ctr"/>
                      <a:r>
                        <a:rPr lang="en-US" sz="1200" dirty="0">
                          <a:solidFill>
                            <a:schemeClr val="tx1">
                              <a:lumMod val="75000"/>
                              <a:lumOff val="25000"/>
                            </a:schemeClr>
                          </a:solidFill>
                          <a:latin typeface="Century Gothic"/>
                        </a:rPr>
                        <a:t>1.96</a:t>
                      </a:r>
                    </a:p>
                  </a:txBody>
                  <a:tcPr/>
                </a:tc>
                <a:tc>
                  <a:txBody>
                    <a:bodyPr/>
                    <a:lstStyle/>
                    <a:p>
                      <a:pPr algn="ctr"/>
                      <a:r>
                        <a:rPr lang="en-US" sz="1200" dirty="0">
                          <a:solidFill>
                            <a:schemeClr val="tx1">
                              <a:lumMod val="75000"/>
                              <a:lumOff val="25000"/>
                            </a:schemeClr>
                          </a:solidFill>
                          <a:latin typeface="Century Gothic"/>
                        </a:rPr>
                        <a:t>0.20</a:t>
                      </a:r>
                    </a:p>
                  </a:txBody>
                  <a:tcPr/>
                </a:tc>
                <a:extLst>
                  <a:ext uri="{0D108BD9-81ED-4DB2-BD59-A6C34878D82A}">
                    <a16:rowId xmlns:a16="http://schemas.microsoft.com/office/drawing/2014/main" val="3258976059"/>
                  </a:ext>
                </a:extLst>
              </a:tr>
              <a:tr h="370840">
                <a:tc>
                  <a:txBody>
                    <a:bodyPr/>
                    <a:lstStyle/>
                    <a:p>
                      <a:r>
                        <a:rPr lang="en-US" sz="900" dirty="0">
                          <a:solidFill>
                            <a:schemeClr val="tx1">
                              <a:lumMod val="75000"/>
                              <a:lumOff val="25000"/>
                            </a:schemeClr>
                          </a:solidFill>
                          <a:latin typeface="Century Gothic"/>
                        </a:rPr>
                        <a:t>Ag vs. Non-Ag tracts: # Active Fires (No wildfire dates)</a:t>
                      </a:r>
                      <a:r>
                        <a:rPr lang="en-US" sz="900" baseline="30000" dirty="0">
                          <a:solidFill>
                            <a:schemeClr val="tx1">
                              <a:lumMod val="75000"/>
                              <a:lumOff val="25000"/>
                            </a:schemeClr>
                          </a:solidFill>
                          <a:latin typeface="Century Gothic"/>
                        </a:rPr>
                        <a:t>c</a:t>
                      </a:r>
                      <a:endParaRPr lang="en-US" sz="900" dirty="0">
                        <a:solidFill>
                          <a:schemeClr val="tx1">
                            <a:lumMod val="75000"/>
                            <a:lumOff val="25000"/>
                          </a:schemeClr>
                        </a:solidFill>
                        <a:latin typeface="Century Gothic"/>
                      </a:endParaRPr>
                    </a:p>
                  </a:txBody>
                  <a:tcPr/>
                </a:tc>
                <a:tc>
                  <a:txBody>
                    <a:bodyPr/>
                    <a:lstStyle/>
                    <a:p>
                      <a:pPr algn="ctr"/>
                      <a:r>
                        <a:rPr lang="en-US" sz="1200" dirty="0">
                          <a:solidFill>
                            <a:schemeClr val="tx1">
                              <a:lumMod val="75000"/>
                              <a:lumOff val="25000"/>
                            </a:schemeClr>
                          </a:solidFill>
                          <a:latin typeface="Century Gothic"/>
                        </a:rPr>
                        <a:t>10.93</a:t>
                      </a:r>
                    </a:p>
                  </a:txBody>
                  <a:tcPr/>
                </a:tc>
                <a:tc>
                  <a:txBody>
                    <a:bodyPr/>
                    <a:lstStyle/>
                    <a:p>
                      <a:pPr algn="ctr"/>
                      <a:r>
                        <a:rPr lang="en-US" sz="1200" dirty="0">
                          <a:solidFill>
                            <a:schemeClr val="tx1">
                              <a:lumMod val="75000"/>
                              <a:lumOff val="25000"/>
                            </a:schemeClr>
                          </a:solidFill>
                          <a:latin typeface="Century Gothic"/>
                        </a:rPr>
                        <a:t>2.50</a:t>
                      </a:r>
                    </a:p>
                  </a:txBody>
                  <a:tcPr/>
                </a:tc>
                <a:tc>
                  <a:txBody>
                    <a:bodyPr/>
                    <a:lstStyle/>
                    <a:p>
                      <a:pPr algn="ctr"/>
                      <a:r>
                        <a:rPr lang="en-US" sz="1200" dirty="0">
                          <a:solidFill>
                            <a:schemeClr val="tx1">
                              <a:lumMod val="75000"/>
                              <a:lumOff val="25000"/>
                            </a:schemeClr>
                          </a:solidFill>
                          <a:latin typeface="Century Gothic"/>
                        </a:rPr>
                        <a:t>493.94</a:t>
                      </a:r>
                    </a:p>
                  </a:txBody>
                  <a:tcPr/>
                </a:tc>
                <a:tc>
                  <a:txBody>
                    <a:bodyPr/>
                    <a:lstStyle/>
                    <a:p>
                      <a:pPr algn="ctr"/>
                      <a:r>
                        <a:rPr lang="en-US" sz="1200" dirty="0">
                          <a:solidFill>
                            <a:schemeClr val="tx1">
                              <a:lumMod val="75000"/>
                              <a:lumOff val="25000"/>
                            </a:schemeClr>
                          </a:solidFill>
                          <a:latin typeface="Century Gothic"/>
                        </a:rPr>
                        <a:t>454.31</a:t>
                      </a:r>
                    </a:p>
                  </a:txBody>
                  <a:tcPr/>
                </a:tc>
                <a:tc>
                  <a:txBody>
                    <a:bodyPr/>
                    <a:lstStyle/>
                    <a:p>
                      <a:pPr algn="ctr"/>
                      <a:r>
                        <a:rPr lang="en-US" sz="1200" dirty="0">
                          <a:solidFill>
                            <a:schemeClr val="tx1">
                              <a:lumMod val="75000"/>
                              <a:lumOff val="25000"/>
                            </a:schemeClr>
                          </a:solidFill>
                          <a:latin typeface="Century Gothic"/>
                        </a:rPr>
                        <a:t>218</a:t>
                      </a:r>
                    </a:p>
                  </a:txBody>
                  <a:tcPr/>
                </a:tc>
                <a:tc>
                  <a:txBody>
                    <a:bodyPr/>
                    <a:lstStyle/>
                    <a:p>
                      <a:pPr algn="ctr"/>
                      <a:r>
                        <a:rPr lang="en-US" sz="1200" dirty="0">
                          <a:solidFill>
                            <a:schemeClr val="tx1">
                              <a:lumMod val="75000"/>
                              <a:lumOff val="25000"/>
                            </a:schemeClr>
                          </a:solidFill>
                          <a:latin typeface="Century Gothic"/>
                        </a:rPr>
                        <a:t>768</a:t>
                      </a:r>
                    </a:p>
                  </a:txBody>
                  <a:tcPr/>
                </a:tc>
                <a:tc>
                  <a:txBody>
                    <a:bodyPr/>
                    <a:lstStyle/>
                    <a:p>
                      <a:pPr algn="ctr"/>
                      <a:r>
                        <a:rPr lang="en-US" sz="1200" dirty="0">
                          <a:solidFill>
                            <a:schemeClr val="tx1">
                              <a:lumMod val="75000"/>
                              <a:lumOff val="25000"/>
                            </a:schemeClr>
                          </a:solidFill>
                          <a:latin typeface="Century Gothic"/>
                        </a:rPr>
                        <a:t>4.99</a:t>
                      </a:r>
                    </a:p>
                  </a:txBody>
                  <a:tcPr/>
                </a:tc>
                <a:tc>
                  <a:txBody>
                    <a:bodyPr/>
                    <a:lstStyle/>
                    <a:p>
                      <a:pPr algn="ctr"/>
                      <a:r>
                        <a:rPr lang="en-US" sz="1200" dirty="0">
                          <a:solidFill>
                            <a:schemeClr val="tx1">
                              <a:lumMod val="75000"/>
                              <a:lumOff val="25000"/>
                            </a:schemeClr>
                          </a:solidFill>
                          <a:latin typeface="Century Gothic"/>
                        </a:rPr>
                        <a:t>1.97</a:t>
                      </a:r>
                    </a:p>
                  </a:txBody>
                  <a:tcPr/>
                </a:tc>
                <a:tc>
                  <a:txBody>
                    <a:bodyPr/>
                    <a:lstStyle/>
                    <a:p>
                      <a:pPr algn="ctr"/>
                      <a:r>
                        <a:rPr lang="en-US" sz="1200" dirty="0">
                          <a:solidFill>
                            <a:schemeClr val="tx1">
                              <a:lumMod val="75000"/>
                              <a:lumOff val="25000"/>
                            </a:schemeClr>
                          </a:solidFill>
                          <a:highlight>
                            <a:srgbClr val="FFFF00"/>
                          </a:highlight>
                          <a:latin typeface="Century Gothic"/>
                        </a:rPr>
                        <a:t>9.66 x 10</a:t>
                      </a:r>
                      <a:r>
                        <a:rPr lang="en-US" sz="1200" baseline="30000" dirty="0">
                          <a:solidFill>
                            <a:schemeClr val="tx1">
                              <a:lumMod val="75000"/>
                              <a:lumOff val="25000"/>
                            </a:schemeClr>
                          </a:solidFill>
                          <a:highlight>
                            <a:srgbClr val="FFFF00"/>
                          </a:highlight>
                          <a:latin typeface="Century Gothic"/>
                        </a:rPr>
                        <a:t>-7</a:t>
                      </a:r>
                      <a:endParaRPr lang="en-US" sz="1200" dirty="0">
                        <a:solidFill>
                          <a:schemeClr val="tx1">
                            <a:lumMod val="75000"/>
                            <a:lumOff val="25000"/>
                          </a:schemeClr>
                        </a:solidFill>
                        <a:highlight>
                          <a:srgbClr val="FFFF00"/>
                        </a:highlight>
                        <a:latin typeface="Century Gothic"/>
                      </a:endParaRPr>
                    </a:p>
                  </a:txBody>
                  <a:tcPr/>
                </a:tc>
                <a:extLst>
                  <a:ext uri="{0D108BD9-81ED-4DB2-BD59-A6C34878D82A}">
                    <a16:rowId xmlns:a16="http://schemas.microsoft.com/office/drawing/2014/main" val="2993383250"/>
                  </a:ext>
                </a:extLst>
              </a:tr>
            </a:tbl>
          </a:graphicData>
        </a:graphic>
      </p:graphicFrame>
      <p:sp>
        <p:nvSpPr>
          <p:cNvPr id="8" name="TextBox 7">
            <a:extLst>
              <a:ext uri="{FF2B5EF4-FFF2-40B4-BE49-F238E27FC236}">
                <a16:creationId xmlns:a16="http://schemas.microsoft.com/office/drawing/2014/main" id="{AAE620FA-6AFB-C2F5-6BB0-403118DF03E6}"/>
              </a:ext>
            </a:extLst>
          </p:cNvPr>
          <p:cNvSpPr txBox="1"/>
          <p:nvPr/>
        </p:nvSpPr>
        <p:spPr>
          <a:xfrm>
            <a:off x="274318" y="6359658"/>
            <a:ext cx="8298182" cy="353943"/>
          </a:xfrm>
          <a:prstGeom prst="rect">
            <a:avLst/>
          </a:prstGeom>
          <a:noFill/>
        </p:spPr>
        <p:txBody>
          <a:bodyPr wrap="square" lIns="91440" tIns="45720" rIns="91440" bIns="45720" rtlCol="0" anchor="t">
            <a:spAutoFit/>
          </a:bodyPr>
          <a:lstStyle/>
          <a:p>
            <a:r>
              <a:rPr lang="en-US" sz="600" dirty="0">
                <a:latin typeface="Century Gothic"/>
              </a:rPr>
              <a:t>a. 1 refers to t-test components for agriculture census tract data  c. Data from dates of significant wildlife as recorded by Calfire in 2021 were removed from affected census tracts </a:t>
            </a:r>
          </a:p>
          <a:p>
            <a:r>
              <a:rPr lang="en-US" sz="600" dirty="0">
                <a:latin typeface="Century Gothic"/>
              </a:rPr>
              <a:t>b. 2 refers to t-test components for non-agriculture census tract data d. Highlighted indicates statistically significance difference.</a:t>
            </a:r>
          </a:p>
          <a:p>
            <a:endParaRPr lang="en-US" sz="500" dirty="0"/>
          </a:p>
        </p:txBody>
      </p:sp>
    </p:spTree>
    <p:extLst>
      <p:ext uri="{BB962C8B-B14F-4D97-AF65-F5344CB8AC3E}">
        <p14:creationId xmlns:p14="http://schemas.microsoft.com/office/powerpoint/2010/main" val="26591618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9FD1B99-C2AC-7FE0-C570-86171712CF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84768" y="813284"/>
            <a:ext cx="3958453" cy="3756319"/>
          </a:xfrm>
          <a:prstGeom prst="rect">
            <a:avLst/>
          </a:prstGeom>
        </p:spPr>
      </p:pic>
      <p:pic>
        <p:nvPicPr>
          <p:cNvPr id="18" name="Picture 17">
            <a:extLst>
              <a:ext uri="{FF2B5EF4-FFF2-40B4-BE49-F238E27FC236}">
                <a16:creationId xmlns:a16="http://schemas.microsoft.com/office/drawing/2014/main" id="{A3FBF912-64E5-3CD6-D0C5-802E733A08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28450" y="841726"/>
            <a:ext cx="3980767" cy="3756896"/>
          </a:xfrm>
          <a:prstGeom prst="rect">
            <a:avLst/>
          </a:prstGeom>
        </p:spPr>
      </p:pic>
      <p:sp>
        <p:nvSpPr>
          <p:cNvPr id="3" name="TextBox 2">
            <a:extLst>
              <a:ext uri="{FF2B5EF4-FFF2-40B4-BE49-F238E27FC236}">
                <a16:creationId xmlns:a16="http://schemas.microsoft.com/office/drawing/2014/main" id="{DCF5E11F-BCD3-FE9B-26C0-D39B71C576BF}"/>
              </a:ext>
            </a:extLst>
          </p:cNvPr>
          <p:cNvSpPr txBox="1"/>
          <p:nvPr/>
        </p:nvSpPr>
        <p:spPr>
          <a:xfrm>
            <a:off x="274319" y="165854"/>
            <a:ext cx="11917681" cy="707886"/>
          </a:xfrm>
          <a:prstGeom prst="rect">
            <a:avLst/>
          </a:prstGeom>
          <a:noFill/>
        </p:spPr>
        <p:txBody>
          <a:bodyPr wrap="square" lIns="91440" tIns="45720" rIns="91440" bIns="45720" anchor="t">
            <a:spAutoFit/>
          </a:bodyPr>
          <a:lstStyle/>
          <a:p>
            <a:r>
              <a:rPr lang="en-US" b="1" i="0" dirty="0">
                <a:solidFill>
                  <a:srgbClr val="000000"/>
                </a:solidFill>
                <a:effectLst/>
                <a:latin typeface="Times"/>
              </a:rPr>
              <a:t> </a:t>
            </a:r>
            <a:r>
              <a:rPr lang="en-US" sz="4000" b="1" dirty="0">
                <a:solidFill>
                  <a:srgbClr val="88419D"/>
                </a:solidFill>
                <a:latin typeface="Century Gothic"/>
              </a:rPr>
              <a:t>Results </a:t>
            </a:r>
            <a:r>
              <a:rPr lang="en-US" sz="4000" b="1" i="0" dirty="0">
                <a:solidFill>
                  <a:srgbClr val="88419D"/>
                </a:solidFill>
                <a:effectLst/>
                <a:latin typeface="Century Gothic"/>
              </a:rPr>
              <a:t>– Agriculture vs. Non-Agriculture Tracts </a:t>
            </a:r>
            <a:endParaRPr lang="en-US" sz="4000" b="1" dirty="0">
              <a:solidFill>
                <a:srgbClr val="88419D"/>
              </a:solidFill>
              <a:latin typeface="Century Gothic" panose="020B0502020202020204" pitchFamily="34" charset="0"/>
            </a:endParaRPr>
          </a:p>
        </p:txBody>
      </p:sp>
      <p:sp>
        <p:nvSpPr>
          <p:cNvPr id="10" name="Right Arrow 9">
            <a:extLst>
              <a:ext uri="{FF2B5EF4-FFF2-40B4-BE49-F238E27FC236}">
                <a16:creationId xmlns:a16="http://schemas.microsoft.com/office/drawing/2014/main" id="{BFA452EC-3D51-EEFF-FD06-BFB798875D2E}"/>
              </a:ext>
            </a:extLst>
          </p:cNvPr>
          <p:cNvSpPr/>
          <p:nvPr/>
        </p:nvSpPr>
        <p:spPr>
          <a:xfrm>
            <a:off x="5153260" y="2481531"/>
            <a:ext cx="994410" cy="606124"/>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1" name="Table 11">
            <a:extLst>
              <a:ext uri="{FF2B5EF4-FFF2-40B4-BE49-F238E27FC236}">
                <a16:creationId xmlns:a16="http://schemas.microsoft.com/office/drawing/2014/main" id="{86FA434E-EDB3-9382-3006-BBC54CBC5544}"/>
              </a:ext>
            </a:extLst>
          </p:cNvPr>
          <p:cNvGraphicFramePr>
            <a:graphicFrameLocks noGrp="1"/>
          </p:cNvGraphicFramePr>
          <p:nvPr>
            <p:extLst>
              <p:ext uri="{D42A27DB-BD31-4B8C-83A1-F6EECF244321}">
                <p14:modId xmlns:p14="http://schemas.microsoft.com/office/powerpoint/2010/main" val="221391673"/>
              </p:ext>
            </p:extLst>
          </p:nvPr>
        </p:nvGraphicFramePr>
        <p:xfrm>
          <a:off x="484982" y="4628218"/>
          <a:ext cx="10487818" cy="1483360"/>
        </p:xfrm>
        <a:graphic>
          <a:graphicData uri="http://schemas.openxmlformats.org/drawingml/2006/table">
            <a:tbl>
              <a:tblPr firstRow="1" bandRow="1">
                <a:tableStyleId>{5C22544A-7EE6-4342-B048-85BDC9FD1C3A}</a:tableStyleId>
              </a:tblPr>
              <a:tblGrid>
                <a:gridCol w="2223928">
                  <a:extLst>
                    <a:ext uri="{9D8B030D-6E8A-4147-A177-3AD203B41FA5}">
                      <a16:colId xmlns:a16="http://schemas.microsoft.com/office/drawing/2014/main" val="937463026"/>
                    </a:ext>
                  </a:extLst>
                </a:gridCol>
                <a:gridCol w="1474470">
                  <a:extLst>
                    <a:ext uri="{9D8B030D-6E8A-4147-A177-3AD203B41FA5}">
                      <a16:colId xmlns:a16="http://schemas.microsoft.com/office/drawing/2014/main" val="3519611456"/>
                    </a:ext>
                  </a:extLst>
                </a:gridCol>
                <a:gridCol w="1440180">
                  <a:extLst>
                    <a:ext uri="{9D8B030D-6E8A-4147-A177-3AD203B41FA5}">
                      <a16:colId xmlns:a16="http://schemas.microsoft.com/office/drawing/2014/main" val="14870350"/>
                    </a:ext>
                  </a:extLst>
                </a:gridCol>
                <a:gridCol w="1463040">
                  <a:extLst>
                    <a:ext uri="{9D8B030D-6E8A-4147-A177-3AD203B41FA5}">
                      <a16:colId xmlns:a16="http://schemas.microsoft.com/office/drawing/2014/main" val="981708014"/>
                    </a:ext>
                  </a:extLst>
                </a:gridCol>
                <a:gridCol w="1383030">
                  <a:extLst>
                    <a:ext uri="{9D8B030D-6E8A-4147-A177-3AD203B41FA5}">
                      <a16:colId xmlns:a16="http://schemas.microsoft.com/office/drawing/2014/main" val="3161353212"/>
                    </a:ext>
                  </a:extLst>
                </a:gridCol>
                <a:gridCol w="1268730">
                  <a:extLst>
                    <a:ext uri="{9D8B030D-6E8A-4147-A177-3AD203B41FA5}">
                      <a16:colId xmlns:a16="http://schemas.microsoft.com/office/drawing/2014/main" val="1043273002"/>
                    </a:ext>
                  </a:extLst>
                </a:gridCol>
                <a:gridCol w="1234440">
                  <a:extLst>
                    <a:ext uri="{9D8B030D-6E8A-4147-A177-3AD203B41FA5}">
                      <a16:colId xmlns:a16="http://schemas.microsoft.com/office/drawing/2014/main" val="3130104436"/>
                    </a:ext>
                  </a:extLst>
                </a:gridCol>
              </a:tblGrid>
              <a:tr h="370840">
                <a:tc>
                  <a:txBody>
                    <a:bodyPr/>
                    <a:lstStyle/>
                    <a:p>
                      <a:endParaRPr lang="en-US" sz="1200" dirty="0">
                        <a:latin typeface="Century Gothic"/>
                      </a:endParaRPr>
                    </a:p>
                  </a:txBody>
                  <a:tcPr/>
                </a:tc>
                <a:tc>
                  <a:txBody>
                    <a:bodyPr/>
                    <a:lstStyle/>
                    <a:p>
                      <a:r>
                        <a:rPr lang="en-US" sz="1200" dirty="0">
                          <a:latin typeface="Century Gothic"/>
                        </a:rPr>
                        <a:t>Median AOD</a:t>
                      </a:r>
                      <a:r>
                        <a:rPr lang="en-US" sz="1200" baseline="30000" dirty="0">
                          <a:latin typeface="Century Gothic"/>
                        </a:rPr>
                        <a:t>a</a:t>
                      </a:r>
                      <a:endParaRPr lang="en-US" sz="1200" dirty="0">
                        <a:latin typeface="Century Gothic"/>
                      </a:endParaRPr>
                    </a:p>
                  </a:txBody>
                  <a:tcPr/>
                </a:tc>
                <a:tc>
                  <a:txBody>
                    <a:bodyPr/>
                    <a:lstStyle/>
                    <a:p>
                      <a:r>
                        <a:rPr lang="en-US" sz="1200" dirty="0">
                          <a:latin typeface="Century Gothic"/>
                        </a:rPr>
                        <a:t>95%tile AOD</a:t>
                      </a:r>
                    </a:p>
                  </a:txBody>
                  <a:tcPr/>
                </a:tc>
                <a:tc>
                  <a:txBody>
                    <a:bodyPr/>
                    <a:lstStyle/>
                    <a:p>
                      <a:r>
                        <a:rPr lang="en-US" sz="1200" dirty="0">
                          <a:latin typeface="Century Gothic"/>
                        </a:rPr>
                        <a:t>Median NO</a:t>
                      </a:r>
                      <a:r>
                        <a:rPr lang="en-US" sz="1200" baseline="-25000" dirty="0">
                          <a:latin typeface="Century Gothic"/>
                        </a:rPr>
                        <a:t>2</a:t>
                      </a:r>
                      <a:r>
                        <a:rPr lang="en-US" sz="1200" baseline="30000" dirty="0">
                          <a:latin typeface="Century Gothic"/>
                        </a:rPr>
                        <a:t>c</a:t>
                      </a:r>
                      <a:endParaRPr lang="en-US" sz="1200" dirty="0">
                        <a:latin typeface="Century Gothic"/>
                      </a:endParaRPr>
                    </a:p>
                  </a:txBody>
                  <a:tcPr/>
                </a:tc>
                <a:tc>
                  <a:txBody>
                    <a:bodyPr/>
                    <a:lstStyle/>
                    <a:p>
                      <a:r>
                        <a:rPr lang="en-US" sz="1200" dirty="0">
                          <a:latin typeface="Century Gothic"/>
                        </a:rPr>
                        <a:t>95%tile NO</a:t>
                      </a:r>
                      <a:r>
                        <a:rPr lang="en-US" sz="1200" baseline="-25000" dirty="0">
                          <a:latin typeface="Century Gothic"/>
                        </a:rPr>
                        <a:t>2</a:t>
                      </a:r>
                      <a:endParaRPr lang="en-US" sz="1200" dirty="0">
                        <a:latin typeface="Century Gothic"/>
                      </a:endParaRPr>
                    </a:p>
                  </a:txBody>
                  <a:tcPr/>
                </a:tc>
                <a:tc>
                  <a:txBody>
                    <a:bodyPr/>
                    <a:lstStyle/>
                    <a:p>
                      <a:r>
                        <a:rPr lang="en-US" sz="1200" dirty="0">
                          <a:latin typeface="Century Gothic"/>
                        </a:rPr>
                        <a:t>Median CO</a:t>
                      </a:r>
                    </a:p>
                  </a:txBody>
                  <a:tcPr/>
                </a:tc>
                <a:tc>
                  <a:txBody>
                    <a:bodyPr/>
                    <a:lstStyle/>
                    <a:p>
                      <a:r>
                        <a:rPr lang="en-US" sz="1200" dirty="0">
                          <a:latin typeface="Century Gothic"/>
                        </a:rPr>
                        <a:t>95%tile CO</a:t>
                      </a:r>
                    </a:p>
                  </a:txBody>
                  <a:tcPr/>
                </a:tc>
                <a:extLst>
                  <a:ext uri="{0D108BD9-81ED-4DB2-BD59-A6C34878D82A}">
                    <a16:rowId xmlns:a16="http://schemas.microsoft.com/office/drawing/2014/main" val="1515976570"/>
                  </a:ext>
                </a:extLst>
              </a:tr>
              <a:tr h="370840">
                <a:tc>
                  <a:txBody>
                    <a:bodyPr/>
                    <a:lstStyle/>
                    <a:p>
                      <a:r>
                        <a:rPr lang="en-US" sz="1200" dirty="0">
                          <a:solidFill>
                            <a:schemeClr val="tx1">
                              <a:lumMod val="75000"/>
                              <a:lumOff val="25000"/>
                            </a:schemeClr>
                          </a:solidFill>
                          <a:latin typeface="Century Gothic"/>
                        </a:rPr>
                        <a:t>Agriculture tract</a:t>
                      </a:r>
                    </a:p>
                  </a:txBody>
                  <a:tcPr/>
                </a:tc>
                <a:tc>
                  <a:txBody>
                    <a:bodyPr/>
                    <a:lstStyle/>
                    <a:p>
                      <a:r>
                        <a:rPr lang="en-US" sz="1200" dirty="0">
                          <a:solidFill>
                            <a:schemeClr val="tx1">
                              <a:lumMod val="75000"/>
                              <a:lumOff val="25000"/>
                            </a:schemeClr>
                          </a:solidFill>
                          <a:latin typeface="Century Gothic"/>
                        </a:rPr>
                        <a:t>0.107</a:t>
                      </a:r>
                    </a:p>
                  </a:txBody>
                  <a:tcPr/>
                </a:tc>
                <a:tc>
                  <a:txBody>
                    <a:bodyPr/>
                    <a:lstStyle/>
                    <a:p>
                      <a:r>
                        <a:rPr lang="en-US" sz="1200" dirty="0">
                          <a:solidFill>
                            <a:schemeClr val="tx1">
                              <a:lumMod val="75000"/>
                              <a:lumOff val="25000"/>
                            </a:schemeClr>
                          </a:solidFill>
                          <a:latin typeface="Century Gothic"/>
                        </a:rPr>
                        <a:t>0.354</a:t>
                      </a:r>
                    </a:p>
                  </a:txBody>
                  <a:tcPr/>
                </a:tc>
                <a:tc>
                  <a:txBody>
                    <a:bodyPr/>
                    <a:lstStyle/>
                    <a:p>
                      <a:r>
                        <a:rPr lang="en-US" sz="1200" dirty="0">
                          <a:solidFill>
                            <a:schemeClr val="tx1">
                              <a:lumMod val="75000"/>
                              <a:lumOff val="25000"/>
                            </a:schemeClr>
                          </a:solidFill>
                          <a:latin typeface="Century Gothic"/>
                        </a:rPr>
                        <a:t>0.0000367</a:t>
                      </a:r>
                    </a:p>
                  </a:txBody>
                  <a:tcPr/>
                </a:tc>
                <a:tc>
                  <a:txBody>
                    <a:bodyPr/>
                    <a:lstStyle/>
                    <a:p>
                      <a:r>
                        <a:rPr lang="en-US" sz="1200" dirty="0">
                          <a:solidFill>
                            <a:schemeClr val="tx1">
                              <a:lumMod val="75000"/>
                              <a:lumOff val="25000"/>
                            </a:schemeClr>
                          </a:solidFill>
                          <a:latin typeface="Century Gothic"/>
                        </a:rPr>
                        <a:t>0.0000661</a:t>
                      </a:r>
                    </a:p>
                  </a:txBody>
                  <a:tcPr/>
                </a:tc>
                <a:tc>
                  <a:txBody>
                    <a:bodyPr/>
                    <a:lstStyle/>
                    <a:p>
                      <a:r>
                        <a:rPr lang="en-US" sz="1200" dirty="0">
                          <a:solidFill>
                            <a:schemeClr val="tx1">
                              <a:lumMod val="75000"/>
                              <a:lumOff val="25000"/>
                            </a:schemeClr>
                          </a:solidFill>
                          <a:latin typeface="Century Gothic"/>
                        </a:rPr>
                        <a:t>0.0335</a:t>
                      </a:r>
                    </a:p>
                  </a:txBody>
                  <a:tcPr/>
                </a:tc>
                <a:tc>
                  <a:txBody>
                    <a:bodyPr/>
                    <a:lstStyle/>
                    <a:p>
                      <a:r>
                        <a:rPr lang="en-US" sz="1200" dirty="0">
                          <a:solidFill>
                            <a:schemeClr val="tx1">
                              <a:lumMod val="75000"/>
                              <a:lumOff val="25000"/>
                            </a:schemeClr>
                          </a:solidFill>
                          <a:latin typeface="Century Gothic"/>
                        </a:rPr>
                        <a:t>0.0452</a:t>
                      </a:r>
                    </a:p>
                  </a:txBody>
                  <a:tcPr/>
                </a:tc>
                <a:extLst>
                  <a:ext uri="{0D108BD9-81ED-4DB2-BD59-A6C34878D82A}">
                    <a16:rowId xmlns:a16="http://schemas.microsoft.com/office/drawing/2014/main" val="1078694673"/>
                  </a:ext>
                </a:extLst>
              </a:tr>
              <a:tr h="370840">
                <a:tc>
                  <a:txBody>
                    <a:bodyPr/>
                    <a:lstStyle/>
                    <a:p>
                      <a:r>
                        <a:rPr lang="en-US" sz="1200" dirty="0">
                          <a:solidFill>
                            <a:schemeClr val="tx1">
                              <a:lumMod val="75000"/>
                              <a:lumOff val="25000"/>
                            </a:schemeClr>
                          </a:solidFill>
                          <a:latin typeface="Century Gothic"/>
                        </a:rPr>
                        <a:t>Non-agriculture tract</a:t>
                      </a:r>
                    </a:p>
                  </a:txBody>
                  <a:tcPr/>
                </a:tc>
                <a:tc>
                  <a:txBody>
                    <a:bodyPr/>
                    <a:lstStyle/>
                    <a:p>
                      <a:r>
                        <a:rPr lang="en-US" sz="1200" dirty="0">
                          <a:solidFill>
                            <a:schemeClr val="tx1">
                              <a:lumMod val="75000"/>
                              <a:lumOff val="25000"/>
                            </a:schemeClr>
                          </a:solidFill>
                          <a:latin typeface="Century Gothic"/>
                        </a:rPr>
                        <a:t>0.104</a:t>
                      </a:r>
                    </a:p>
                  </a:txBody>
                  <a:tcPr/>
                </a:tc>
                <a:tc>
                  <a:txBody>
                    <a:bodyPr/>
                    <a:lstStyle/>
                    <a:p>
                      <a:r>
                        <a:rPr lang="en-US" sz="1200" dirty="0">
                          <a:solidFill>
                            <a:schemeClr val="tx1">
                              <a:lumMod val="75000"/>
                              <a:lumOff val="25000"/>
                            </a:schemeClr>
                          </a:solidFill>
                          <a:latin typeface="Century Gothic"/>
                        </a:rPr>
                        <a:t>0.327</a:t>
                      </a:r>
                    </a:p>
                  </a:txBody>
                  <a:tcPr/>
                </a:tc>
                <a:tc>
                  <a:txBody>
                    <a:bodyPr/>
                    <a:lstStyle/>
                    <a:p>
                      <a:r>
                        <a:rPr lang="en-US" sz="1200" dirty="0">
                          <a:solidFill>
                            <a:schemeClr val="tx1">
                              <a:lumMod val="75000"/>
                              <a:lumOff val="25000"/>
                            </a:schemeClr>
                          </a:solidFill>
                          <a:latin typeface="Century Gothic"/>
                        </a:rPr>
                        <a:t>0.0000396</a:t>
                      </a:r>
                    </a:p>
                  </a:txBody>
                  <a:tcPr/>
                </a:tc>
                <a:tc>
                  <a:txBody>
                    <a:bodyPr/>
                    <a:lstStyle/>
                    <a:p>
                      <a:r>
                        <a:rPr lang="en-US" sz="1200" dirty="0">
                          <a:solidFill>
                            <a:schemeClr val="tx1">
                              <a:lumMod val="75000"/>
                              <a:lumOff val="25000"/>
                            </a:schemeClr>
                          </a:solidFill>
                          <a:latin typeface="Century Gothic"/>
                        </a:rPr>
                        <a:t>0.0000836</a:t>
                      </a:r>
                    </a:p>
                  </a:txBody>
                  <a:tcPr/>
                </a:tc>
                <a:tc>
                  <a:txBody>
                    <a:bodyPr/>
                    <a:lstStyle/>
                    <a:p>
                      <a:r>
                        <a:rPr lang="en-US" sz="1200" dirty="0">
                          <a:solidFill>
                            <a:schemeClr val="tx1">
                              <a:lumMod val="75000"/>
                              <a:lumOff val="25000"/>
                            </a:schemeClr>
                          </a:solidFill>
                          <a:latin typeface="Century Gothic"/>
                        </a:rPr>
                        <a:t>0.0333</a:t>
                      </a:r>
                    </a:p>
                  </a:txBody>
                  <a:tcPr/>
                </a:tc>
                <a:tc>
                  <a:txBody>
                    <a:bodyPr/>
                    <a:lstStyle/>
                    <a:p>
                      <a:r>
                        <a:rPr lang="en-US" sz="1200" dirty="0">
                          <a:solidFill>
                            <a:schemeClr val="tx1">
                              <a:lumMod val="75000"/>
                              <a:lumOff val="25000"/>
                            </a:schemeClr>
                          </a:solidFill>
                          <a:latin typeface="Century Gothic"/>
                        </a:rPr>
                        <a:t>0.0447</a:t>
                      </a:r>
                    </a:p>
                  </a:txBody>
                  <a:tcPr/>
                </a:tc>
                <a:extLst>
                  <a:ext uri="{0D108BD9-81ED-4DB2-BD59-A6C34878D82A}">
                    <a16:rowId xmlns:a16="http://schemas.microsoft.com/office/drawing/2014/main" val="3387014311"/>
                  </a:ext>
                </a:extLst>
              </a:tr>
              <a:tr h="370840">
                <a:tc>
                  <a:txBody>
                    <a:bodyPr/>
                    <a:lstStyle/>
                    <a:p>
                      <a:r>
                        <a:rPr lang="en-US" sz="1200" dirty="0">
                          <a:solidFill>
                            <a:schemeClr val="tx1">
                              <a:lumMod val="75000"/>
                              <a:lumOff val="25000"/>
                            </a:schemeClr>
                          </a:solidFill>
                          <a:latin typeface="Century Gothic"/>
                        </a:rPr>
                        <a:t>P-value</a:t>
                      </a:r>
                      <a:r>
                        <a:rPr lang="en-US" sz="1200" baseline="30000" dirty="0">
                          <a:solidFill>
                            <a:schemeClr val="tx1">
                              <a:lumMod val="75000"/>
                              <a:lumOff val="25000"/>
                            </a:schemeClr>
                          </a:solidFill>
                          <a:latin typeface="Century Gothic"/>
                        </a:rPr>
                        <a:t>b</a:t>
                      </a:r>
                      <a:endParaRPr lang="en-US" sz="1200" dirty="0">
                        <a:solidFill>
                          <a:schemeClr val="tx1">
                            <a:lumMod val="75000"/>
                            <a:lumOff val="25000"/>
                          </a:schemeClr>
                        </a:solidFill>
                        <a:latin typeface="Century Gothic"/>
                      </a:endParaRPr>
                    </a:p>
                  </a:txBody>
                  <a:tcPr/>
                </a:tc>
                <a:tc>
                  <a:txBody>
                    <a:bodyPr/>
                    <a:lstStyle/>
                    <a:p>
                      <a:r>
                        <a:rPr lang="en-US" sz="1200" dirty="0">
                          <a:solidFill>
                            <a:schemeClr val="tx1">
                              <a:lumMod val="75000"/>
                              <a:lumOff val="25000"/>
                            </a:schemeClr>
                          </a:solidFill>
                          <a:highlight>
                            <a:srgbClr val="FFFF00"/>
                          </a:highlight>
                          <a:latin typeface="Century Gothic"/>
                        </a:rPr>
                        <a:t>0.00619</a:t>
                      </a:r>
                    </a:p>
                  </a:txBody>
                  <a:tcPr/>
                </a:tc>
                <a:tc>
                  <a:txBody>
                    <a:bodyPr/>
                    <a:lstStyle/>
                    <a:p>
                      <a:r>
                        <a:rPr lang="en-US" sz="1200" dirty="0">
                          <a:solidFill>
                            <a:schemeClr val="tx1">
                              <a:lumMod val="75000"/>
                              <a:lumOff val="25000"/>
                            </a:schemeClr>
                          </a:solidFill>
                          <a:highlight>
                            <a:srgbClr val="FFFF00"/>
                          </a:highlight>
                          <a:latin typeface="Century Gothic"/>
                        </a:rPr>
                        <a:t>4.18 x 10</a:t>
                      </a:r>
                      <a:r>
                        <a:rPr lang="en-US" sz="1200" baseline="30000" dirty="0">
                          <a:solidFill>
                            <a:schemeClr val="tx1">
                              <a:lumMod val="75000"/>
                              <a:lumOff val="25000"/>
                            </a:schemeClr>
                          </a:solidFill>
                          <a:highlight>
                            <a:srgbClr val="FFFF00"/>
                          </a:highlight>
                          <a:latin typeface="Century Gothic"/>
                        </a:rPr>
                        <a:t>-6</a:t>
                      </a:r>
                      <a:endParaRPr lang="en-US" sz="1200" dirty="0">
                        <a:solidFill>
                          <a:schemeClr val="tx1">
                            <a:lumMod val="75000"/>
                            <a:lumOff val="25000"/>
                          </a:schemeClr>
                        </a:solidFill>
                        <a:highlight>
                          <a:srgbClr val="FFFF00"/>
                        </a:highlight>
                        <a:latin typeface="Century Gothic"/>
                      </a:endParaRPr>
                    </a:p>
                  </a:txBody>
                  <a:tcPr/>
                </a:tc>
                <a:tc>
                  <a:txBody>
                    <a:bodyPr/>
                    <a:lstStyle/>
                    <a:p>
                      <a:r>
                        <a:rPr lang="en-US" sz="1200" dirty="0">
                          <a:solidFill>
                            <a:schemeClr val="tx1">
                              <a:lumMod val="75000"/>
                              <a:lumOff val="25000"/>
                            </a:schemeClr>
                          </a:solidFill>
                          <a:highlight>
                            <a:srgbClr val="FFFF00"/>
                          </a:highlight>
                          <a:latin typeface="Century Gothic"/>
                        </a:rPr>
                        <a:t>4.66 x 10</a:t>
                      </a:r>
                      <a:r>
                        <a:rPr lang="en-US" sz="1200" baseline="30000" dirty="0">
                          <a:solidFill>
                            <a:schemeClr val="tx1">
                              <a:lumMod val="75000"/>
                              <a:lumOff val="25000"/>
                            </a:schemeClr>
                          </a:solidFill>
                          <a:highlight>
                            <a:srgbClr val="FFFF00"/>
                          </a:highlight>
                          <a:latin typeface="Century Gothic"/>
                        </a:rPr>
                        <a:t>-11</a:t>
                      </a:r>
                      <a:endParaRPr lang="en-US" sz="1200" dirty="0">
                        <a:solidFill>
                          <a:schemeClr val="tx1">
                            <a:lumMod val="75000"/>
                            <a:lumOff val="25000"/>
                          </a:schemeClr>
                        </a:solidFill>
                        <a:highlight>
                          <a:srgbClr val="FFFF00"/>
                        </a:highlight>
                        <a:latin typeface="Century Gothic"/>
                      </a:endParaRPr>
                    </a:p>
                  </a:txBody>
                  <a:tcPr/>
                </a:tc>
                <a:tc>
                  <a:txBody>
                    <a:bodyPr/>
                    <a:lstStyle/>
                    <a:p>
                      <a:r>
                        <a:rPr lang="en-US" sz="1200" dirty="0">
                          <a:solidFill>
                            <a:schemeClr val="tx1">
                              <a:lumMod val="75000"/>
                              <a:lumOff val="25000"/>
                            </a:schemeClr>
                          </a:solidFill>
                          <a:highlight>
                            <a:srgbClr val="FFFF00"/>
                          </a:highlight>
                          <a:latin typeface="Century Gothic"/>
                        </a:rPr>
                        <a:t>8.32 x 10</a:t>
                      </a:r>
                      <a:r>
                        <a:rPr lang="en-US" sz="1200" baseline="30000" dirty="0">
                          <a:solidFill>
                            <a:schemeClr val="tx1">
                              <a:lumMod val="75000"/>
                              <a:lumOff val="25000"/>
                            </a:schemeClr>
                          </a:solidFill>
                          <a:highlight>
                            <a:srgbClr val="FFFF00"/>
                          </a:highlight>
                          <a:latin typeface="Century Gothic"/>
                        </a:rPr>
                        <a:t>-40</a:t>
                      </a:r>
                      <a:endParaRPr lang="en-US" sz="1200" dirty="0">
                        <a:solidFill>
                          <a:schemeClr val="tx1">
                            <a:lumMod val="75000"/>
                            <a:lumOff val="25000"/>
                          </a:schemeClr>
                        </a:solidFill>
                        <a:highlight>
                          <a:srgbClr val="FFFF00"/>
                        </a:highlight>
                        <a:latin typeface="Century Gothic"/>
                      </a:endParaRPr>
                    </a:p>
                  </a:txBody>
                  <a:tcPr/>
                </a:tc>
                <a:tc>
                  <a:txBody>
                    <a:bodyPr/>
                    <a:lstStyle/>
                    <a:p>
                      <a:r>
                        <a:rPr lang="en-US" sz="1200" dirty="0">
                          <a:solidFill>
                            <a:schemeClr val="tx1">
                              <a:lumMod val="75000"/>
                              <a:lumOff val="25000"/>
                            </a:schemeClr>
                          </a:solidFill>
                          <a:highlight>
                            <a:srgbClr val="FFFF00"/>
                          </a:highlight>
                          <a:latin typeface="Century Gothic"/>
                        </a:rPr>
                        <a:t>0.0111</a:t>
                      </a:r>
                    </a:p>
                  </a:txBody>
                  <a:tcPr/>
                </a:tc>
                <a:tc>
                  <a:txBody>
                    <a:bodyPr/>
                    <a:lstStyle/>
                    <a:p>
                      <a:r>
                        <a:rPr lang="en-US" sz="1200" dirty="0">
                          <a:solidFill>
                            <a:schemeClr val="tx1">
                              <a:lumMod val="75000"/>
                              <a:lumOff val="25000"/>
                            </a:schemeClr>
                          </a:solidFill>
                          <a:highlight>
                            <a:srgbClr val="FFFF00"/>
                          </a:highlight>
                          <a:latin typeface="Century Gothic"/>
                        </a:rPr>
                        <a:t>0.00158</a:t>
                      </a:r>
                    </a:p>
                  </a:txBody>
                  <a:tcPr/>
                </a:tc>
                <a:extLst>
                  <a:ext uri="{0D108BD9-81ED-4DB2-BD59-A6C34878D82A}">
                    <a16:rowId xmlns:a16="http://schemas.microsoft.com/office/drawing/2014/main" val="4147173091"/>
                  </a:ext>
                </a:extLst>
              </a:tr>
            </a:tbl>
          </a:graphicData>
        </a:graphic>
      </p:graphicFrame>
      <p:sp>
        <p:nvSpPr>
          <p:cNvPr id="12" name="TextBox 11">
            <a:extLst>
              <a:ext uri="{FF2B5EF4-FFF2-40B4-BE49-F238E27FC236}">
                <a16:creationId xmlns:a16="http://schemas.microsoft.com/office/drawing/2014/main" id="{B072A698-04C5-AE17-2EED-CFAE813E0F78}"/>
              </a:ext>
            </a:extLst>
          </p:cNvPr>
          <p:cNvSpPr txBox="1"/>
          <p:nvPr/>
        </p:nvSpPr>
        <p:spPr>
          <a:xfrm>
            <a:off x="484982" y="6170193"/>
            <a:ext cx="8298182" cy="415498"/>
          </a:xfrm>
          <a:prstGeom prst="rect">
            <a:avLst/>
          </a:prstGeom>
          <a:noFill/>
        </p:spPr>
        <p:txBody>
          <a:bodyPr wrap="square" lIns="91440" tIns="45720" rIns="91440" bIns="45720" rtlCol="0" anchor="t">
            <a:spAutoFit/>
          </a:bodyPr>
          <a:lstStyle/>
          <a:p>
            <a:r>
              <a:rPr lang="en-US" sz="800" dirty="0">
                <a:solidFill>
                  <a:schemeClr val="tx1">
                    <a:lumMod val="75000"/>
                    <a:lumOff val="25000"/>
                  </a:schemeClr>
                </a:solidFill>
                <a:latin typeface="Century Gothic"/>
              </a:rPr>
              <a:t>a. Values for all air quality indicators were calculated from data collected from 2019-2022. c. AOD is unitless. NO</a:t>
            </a:r>
            <a:r>
              <a:rPr lang="en-US" sz="800" baseline="-25000" dirty="0">
                <a:solidFill>
                  <a:schemeClr val="tx1">
                    <a:lumMod val="75000"/>
                    <a:lumOff val="25000"/>
                  </a:schemeClr>
                </a:solidFill>
                <a:latin typeface="Century Gothic"/>
              </a:rPr>
              <a:t>2</a:t>
            </a:r>
            <a:r>
              <a:rPr lang="en-US" sz="800" dirty="0">
                <a:solidFill>
                  <a:schemeClr val="tx1">
                    <a:lumMod val="75000"/>
                    <a:lumOff val="25000"/>
                  </a:schemeClr>
                </a:solidFill>
                <a:latin typeface="Century Gothic"/>
              </a:rPr>
              <a:t> and CO is measured in molecules/m</a:t>
            </a:r>
            <a:r>
              <a:rPr lang="en-US" sz="800" baseline="30000" dirty="0">
                <a:solidFill>
                  <a:schemeClr val="tx1">
                    <a:lumMod val="75000"/>
                    <a:lumOff val="25000"/>
                  </a:schemeClr>
                </a:solidFill>
                <a:latin typeface="Century Gothic"/>
              </a:rPr>
              <a:t>2</a:t>
            </a:r>
            <a:endParaRPr lang="en-US" sz="800" dirty="0">
              <a:solidFill>
                <a:schemeClr val="tx1">
                  <a:lumMod val="75000"/>
                  <a:lumOff val="25000"/>
                </a:schemeClr>
              </a:solidFill>
              <a:latin typeface="Century Gothic"/>
            </a:endParaRPr>
          </a:p>
          <a:p>
            <a:r>
              <a:rPr lang="en-US" sz="800" dirty="0">
                <a:solidFill>
                  <a:schemeClr val="tx1">
                    <a:lumMod val="75000"/>
                    <a:lumOff val="25000"/>
                  </a:schemeClr>
                </a:solidFill>
                <a:latin typeface="Century Gothic"/>
              </a:rPr>
              <a:t>b. Highlighted indicates statistically significance difference</a:t>
            </a:r>
          </a:p>
          <a:p>
            <a:endParaRPr lang="en-US" sz="500" dirty="0">
              <a:solidFill>
                <a:schemeClr val="tx1">
                  <a:lumMod val="75000"/>
                  <a:lumOff val="25000"/>
                </a:schemeClr>
              </a:solidFill>
            </a:endParaRPr>
          </a:p>
        </p:txBody>
      </p:sp>
      <p:pic>
        <p:nvPicPr>
          <p:cNvPr id="19" name="Picture 18">
            <a:extLst>
              <a:ext uri="{FF2B5EF4-FFF2-40B4-BE49-F238E27FC236}">
                <a16:creationId xmlns:a16="http://schemas.microsoft.com/office/drawing/2014/main" id="{357C1712-8752-EE1C-8F65-7D35B9A5AD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92" t="88142" r="77704" b="10700"/>
          <a:stretch/>
        </p:blipFill>
        <p:spPr>
          <a:xfrm>
            <a:off x="1283993" y="4096787"/>
            <a:ext cx="911957" cy="45719"/>
          </a:xfrm>
          <a:prstGeom prst="rect">
            <a:avLst/>
          </a:prstGeom>
        </p:spPr>
      </p:pic>
      <p:grpSp>
        <p:nvGrpSpPr>
          <p:cNvPr id="21" name="Group 20">
            <a:extLst>
              <a:ext uri="{FF2B5EF4-FFF2-40B4-BE49-F238E27FC236}">
                <a16:creationId xmlns:a16="http://schemas.microsoft.com/office/drawing/2014/main" id="{51FB9272-C696-65CB-97AB-CC486F4E74EC}"/>
              </a:ext>
            </a:extLst>
          </p:cNvPr>
          <p:cNvGrpSpPr/>
          <p:nvPr/>
        </p:nvGrpSpPr>
        <p:grpSpPr>
          <a:xfrm>
            <a:off x="1154952" y="3932539"/>
            <a:ext cx="1495493" cy="276999"/>
            <a:chOff x="2694288" y="4873390"/>
            <a:chExt cx="1510992" cy="289226"/>
          </a:xfrm>
        </p:grpSpPr>
        <p:sp>
          <p:nvSpPr>
            <p:cNvPr id="23" name="TextBox 22">
              <a:extLst>
                <a:ext uri="{FF2B5EF4-FFF2-40B4-BE49-F238E27FC236}">
                  <a16:creationId xmlns:a16="http://schemas.microsoft.com/office/drawing/2014/main" id="{3837A1BF-9491-8D76-2031-278DA5CA4000}"/>
                </a:ext>
              </a:extLst>
            </p:cNvPr>
            <p:cNvSpPr txBox="1"/>
            <p:nvPr/>
          </p:nvSpPr>
          <p:spPr>
            <a:xfrm>
              <a:off x="2694288" y="4878253"/>
              <a:ext cx="332098" cy="192817"/>
            </a:xfrm>
            <a:prstGeom prst="rect">
              <a:avLst/>
            </a:prstGeom>
            <a:noFill/>
          </p:spPr>
          <p:txBody>
            <a:bodyPr wrap="square" lIns="91440" tIns="45720" rIns="91440" bIns="45720" rtlCol="0" anchor="t">
              <a:spAutoFit/>
            </a:bodyPr>
            <a:lstStyle/>
            <a:p>
              <a:r>
                <a:rPr lang="en-US" sz="600" dirty="0">
                  <a:latin typeface="Century Gothic"/>
                </a:rPr>
                <a:t>0</a:t>
              </a:r>
            </a:p>
          </p:txBody>
        </p:sp>
        <p:sp>
          <p:nvSpPr>
            <p:cNvPr id="24" name="TextBox 23">
              <a:extLst>
                <a:ext uri="{FF2B5EF4-FFF2-40B4-BE49-F238E27FC236}">
                  <a16:creationId xmlns:a16="http://schemas.microsoft.com/office/drawing/2014/main" id="{E6C56D52-04E1-DF13-0CE7-61033FBA6B28}"/>
                </a:ext>
              </a:extLst>
            </p:cNvPr>
            <p:cNvSpPr txBox="1"/>
            <p:nvPr/>
          </p:nvSpPr>
          <p:spPr>
            <a:xfrm>
              <a:off x="2757201" y="4878253"/>
              <a:ext cx="422160" cy="192817"/>
            </a:xfrm>
            <a:prstGeom prst="rect">
              <a:avLst/>
            </a:prstGeom>
            <a:noFill/>
          </p:spPr>
          <p:txBody>
            <a:bodyPr wrap="square" lIns="91440" tIns="45720" rIns="91440" bIns="45720" rtlCol="0" anchor="t">
              <a:spAutoFit/>
            </a:bodyPr>
            <a:lstStyle/>
            <a:p>
              <a:r>
                <a:rPr lang="en-US" sz="600" dirty="0">
                  <a:latin typeface="Century Gothic"/>
                </a:rPr>
                <a:t>8.75</a:t>
              </a:r>
            </a:p>
          </p:txBody>
        </p:sp>
        <p:sp>
          <p:nvSpPr>
            <p:cNvPr id="25" name="TextBox 24">
              <a:extLst>
                <a:ext uri="{FF2B5EF4-FFF2-40B4-BE49-F238E27FC236}">
                  <a16:creationId xmlns:a16="http://schemas.microsoft.com/office/drawing/2014/main" id="{39B999DD-BE5A-6184-E809-E3E828D5C673}"/>
                </a:ext>
              </a:extLst>
            </p:cNvPr>
            <p:cNvSpPr txBox="1"/>
            <p:nvPr/>
          </p:nvSpPr>
          <p:spPr>
            <a:xfrm>
              <a:off x="2910767" y="4873390"/>
              <a:ext cx="393942" cy="289226"/>
            </a:xfrm>
            <a:prstGeom prst="rect">
              <a:avLst/>
            </a:prstGeom>
            <a:noFill/>
          </p:spPr>
          <p:txBody>
            <a:bodyPr wrap="square" lIns="91440" tIns="45720" rIns="91440" bIns="45720" rtlCol="0" anchor="t">
              <a:spAutoFit/>
            </a:bodyPr>
            <a:lstStyle/>
            <a:p>
              <a:r>
                <a:rPr lang="en-US" sz="600" dirty="0">
                  <a:latin typeface="Century Gothic"/>
                </a:rPr>
                <a:t>17.5</a:t>
              </a:r>
            </a:p>
          </p:txBody>
        </p:sp>
        <p:sp>
          <p:nvSpPr>
            <p:cNvPr id="26" name="TextBox 25">
              <a:extLst>
                <a:ext uri="{FF2B5EF4-FFF2-40B4-BE49-F238E27FC236}">
                  <a16:creationId xmlns:a16="http://schemas.microsoft.com/office/drawing/2014/main" id="{7FD6D1F1-9FD1-97A6-DE6C-92C2188DDAE9}"/>
                </a:ext>
              </a:extLst>
            </p:cNvPr>
            <p:cNvSpPr txBox="1"/>
            <p:nvPr/>
          </p:nvSpPr>
          <p:spPr>
            <a:xfrm>
              <a:off x="3335506" y="4882123"/>
              <a:ext cx="415445" cy="192817"/>
            </a:xfrm>
            <a:prstGeom prst="rect">
              <a:avLst/>
            </a:prstGeom>
            <a:noFill/>
          </p:spPr>
          <p:txBody>
            <a:bodyPr wrap="square" lIns="91440" tIns="45720" rIns="91440" bIns="45720" rtlCol="0" anchor="t">
              <a:spAutoFit/>
            </a:bodyPr>
            <a:lstStyle/>
            <a:p>
              <a:r>
                <a:rPr lang="en-US" sz="600" dirty="0">
                  <a:latin typeface="Century Gothic"/>
                </a:rPr>
                <a:t>52.5</a:t>
              </a:r>
            </a:p>
          </p:txBody>
        </p:sp>
        <p:sp>
          <p:nvSpPr>
            <p:cNvPr id="27" name="TextBox 26">
              <a:extLst>
                <a:ext uri="{FF2B5EF4-FFF2-40B4-BE49-F238E27FC236}">
                  <a16:creationId xmlns:a16="http://schemas.microsoft.com/office/drawing/2014/main" id="{A9D132AD-6BA3-AFC2-6E85-75F38A0CA459}"/>
                </a:ext>
              </a:extLst>
            </p:cNvPr>
            <p:cNvSpPr txBox="1"/>
            <p:nvPr/>
          </p:nvSpPr>
          <p:spPr>
            <a:xfrm>
              <a:off x="3575810" y="4873390"/>
              <a:ext cx="332098" cy="289226"/>
            </a:xfrm>
            <a:prstGeom prst="rect">
              <a:avLst/>
            </a:prstGeom>
            <a:noFill/>
          </p:spPr>
          <p:txBody>
            <a:bodyPr wrap="square" lIns="91440" tIns="45720" rIns="91440" bIns="45720" rtlCol="0" anchor="t">
              <a:spAutoFit/>
            </a:bodyPr>
            <a:lstStyle/>
            <a:p>
              <a:r>
                <a:rPr lang="en-US" sz="600" dirty="0">
                  <a:latin typeface="Century Gothic"/>
                </a:rPr>
                <a:t>70</a:t>
              </a:r>
            </a:p>
          </p:txBody>
        </p:sp>
        <p:sp>
          <p:nvSpPr>
            <p:cNvPr id="28" name="TextBox 27">
              <a:extLst>
                <a:ext uri="{FF2B5EF4-FFF2-40B4-BE49-F238E27FC236}">
                  <a16:creationId xmlns:a16="http://schemas.microsoft.com/office/drawing/2014/main" id="{E7893A75-ED4C-4F7C-45A7-ABC8E2778D36}"/>
                </a:ext>
              </a:extLst>
            </p:cNvPr>
            <p:cNvSpPr txBox="1"/>
            <p:nvPr/>
          </p:nvSpPr>
          <p:spPr>
            <a:xfrm>
              <a:off x="3144760" y="4873390"/>
              <a:ext cx="332098" cy="289226"/>
            </a:xfrm>
            <a:prstGeom prst="rect">
              <a:avLst/>
            </a:prstGeom>
            <a:noFill/>
          </p:spPr>
          <p:txBody>
            <a:bodyPr wrap="square" lIns="91440" tIns="45720" rIns="91440" bIns="45720" rtlCol="0" anchor="t">
              <a:spAutoFit/>
            </a:bodyPr>
            <a:lstStyle/>
            <a:p>
              <a:r>
                <a:rPr lang="en-US" sz="600" dirty="0">
                  <a:latin typeface="Century Gothic"/>
                </a:rPr>
                <a:t>35</a:t>
              </a:r>
            </a:p>
          </p:txBody>
        </p:sp>
        <p:sp>
          <p:nvSpPr>
            <p:cNvPr id="29" name="TextBox 28">
              <a:extLst>
                <a:ext uri="{FF2B5EF4-FFF2-40B4-BE49-F238E27FC236}">
                  <a16:creationId xmlns:a16="http://schemas.microsoft.com/office/drawing/2014/main" id="{DE2C008B-DDA7-B182-0A75-7CA20D8FA93B}"/>
                </a:ext>
              </a:extLst>
            </p:cNvPr>
            <p:cNvSpPr txBox="1"/>
            <p:nvPr/>
          </p:nvSpPr>
          <p:spPr>
            <a:xfrm>
              <a:off x="3694916" y="4952697"/>
              <a:ext cx="510364" cy="192817"/>
            </a:xfrm>
            <a:prstGeom prst="rect">
              <a:avLst/>
            </a:prstGeom>
            <a:noFill/>
          </p:spPr>
          <p:txBody>
            <a:bodyPr wrap="square" lIns="91440" tIns="45720" rIns="91440" bIns="45720" rtlCol="0" anchor="t">
              <a:spAutoFit/>
            </a:bodyPr>
            <a:lstStyle/>
            <a:p>
              <a:r>
                <a:rPr lang="en-US" sz="600" dirty="0">
                  <a:latin typeface="Century Gothic"/>
                </a:rPr>
                <a:t>Miles</a:t>
              </a:r>
            </a:p>
          </p:txBody>
        </p:sp>
      </p:grpSp>
      <p:sp>
        <p:nvSpPr>
          <p:cNvPr id="4" name="Rectangle 3">
            <a:extLst>
              <a:ext uri="{FF2B5EF4-FFF2-40B4-BE49-F238E27FC236}">
                <a16:creationId xmlns:a16="http://schemas.microsoft.com/office/drawing/2014/main" id="{14114F99-F13A-D985-AF93-3EEFF00A4DD6}"/>
              </a:ext>
            </a:extLst>
          </p:cNvPr>
          <p:cNvSpPr/>
          <p:nvPr/>
        </p:nvSpPr>
        <p:spPr>
          <a:xfrm>
            <a:off x="3398675" y="932355"/>
            <a:ext cx="1366157" cy="9786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A77ECB1-BE73-6A57-5F98-409319C04136}"/>
              </a:ext>
            </a:extLst>
          </p:cNvPr>
          <p:cNvPicPr>
            <a:picLocks noChangeAspect="1"/>
          </p:cNvPicPr>
          <p:nvPr/>
        </p:nvPicPr>
        <p:blipFill rotWithShape="1">
          <a:blip r:embed="rId6">
            <a:extLst>
              <a:ext uri="{28A0092B-C50C-407E-A947-70E740481C1C}">
                <a14:useLocalDpi xmlns:a14="http://schemas.microsoft.com/office/drawing/2010/main" val="0"/>
              </a:ext>
            </a:extLst>
          </a:blip>
          <a:srcRect l="5057" t="44283" r="91966" b="48332"/>
          <a:stretch/>
        </p:blipFill>
        <p:spPr>
          <a:xfrm>
            <a:off x="3398675" y="1459527"/>
            <a:ext cx="306614" cy="451505"/>
          </a:xfrm>
          <a:prstGeom prst="rect">
            <a:avLst/>
          </a:prstGeom>
        </p:spPr>
      </p:pic>
      <p:grpSp>
        <p:nvGrpSpPr>
          <p:cNvPr id="2" name="Group 1">
            <a:extLst>
              <a:ext uri="{FF2B5EF4-FFF2-40B4-BE49-F238E27FC236}">
                <a16:creationId xmlns:a16="http://schemas.microsoft.com/office/drawing/2014/main" id="{4DF330EC-3545-5FB4-95D7-F246699E9E78}"/>
              </a:ext>
            </a:extLst>
          </p:cNvPr>
          <p:cNvGrpSpPr/>
          <p:nvPr/>
        </p:nvGrpSpPr>
        <p:grpSpPr>
          <a:xfrm>
            <a:off x="3642524" y="1452707"/>
            <a:ext cx="1353546" cy="462383"/>
            <a:chOff x="534304" y="911258"/>
            <a:chExt cx="1522257" cy="530411"/>
          </a:xfrm>
        </p:grpSpPr>
        <p:sp>
          <p:nvSpPr>
            <p:cNvPr id="6" name="Text Box 3">
              <a:extLst>
                <a:ext uri="{FF2B5EF4-FFF2-40B4-BE49-F238E27FC236}">
                  <a16:creationId xmlns:a16="http://schemas.microsoft.com/office/drawing/2014/main" id="{165DC043-0088-A1CD-72D2-C839E4E1C96A}"/>
                </a:ext>
              </a:extLst>
            </p:cNvPr>
            <p:cNvSpPr txBox="1"/>
            <p:nvPr/>
          </p:nvSpPr>
          <p:spPr>
            <a:xfrm>
              <a:off x="534304" y="1152911"/>
              <a:ext cx="1522257" cy="28875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800" dirty="0">
                  <a:effectLst/>
                  <a:latin typeface="Century Gothic"/>
                  <a:ea typeface="Calibri" panose="020F0502020204030204" pitchFamily="34" charset="0"/>
                  <a:cs typeface="Times New Roman"/>
                </a:rPr>
                <a:t>Non-agriculture Tract</a:t>
              </a:r>
            </a:p>
          </p:txBody>
        </p:sp>
        <p:sp>
          <p:nvSpPr>
            <p:cNvPr id="7" name="Text Box 3">
              <a:extLst>
                <a:ext uri="{FF2B5EF4-FFF2-40B4-BE49-F238E27FC236}">
                  <a16:creationId xmlns:a16="http://schemas.microsoft.com/office/drawing/2014/main" id="{74814A4F-1273-E124-125C-9982FD1F995A}"/>
                </a:ext>
              </a:extLst>
            </p:cNvPr>
            <p:cNvSpPr txBox="1"/>
            <p:nvPr/>
          </p:nvSpPr>
          <p:spPr>
            <a:xfrm>
              <a:off x="534304" y="911258"/>
              <a:ext cx="1156599" cy="24227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800" dirty="0">
                  <a:effectLst/>
                  <a:latin typeface="Century Gothic"/>
                  <a:ea typeface="Calibri" panose="020F0502020204030204" pitchFamily="34" charset="0"/>
                  <a:cs typeface="Times New Roman"/>
                </a:rPr>
                <a:t>Agriculture Tract</a:t>
              </a:r>
            </a:p>
          </p:txBody>
        </p:sp>
      </p:grpSp>
      <p:sp>
        <p:nvSpPr>
          <p:cNvPr id="14" name="Rectangle 13">
            <a:extLst>
              <a:ext uri="{FF2B5EF4-FFF2-40B4-BE49-F238E27FC236}">
                <a16:creationId xmlns:a16="http://schemas.microsoft.com/office/drawing/2014/main" id="{E3746F86-A901-D9FC-FAA3-7D6EACF50692}"/>
              </a:ext>
            </a:extLst>
          </p:cNvPr>
          <p:cNvSpPr/>
          <p:nvPr/>
        </p:nvSpPr>
        <p:spPr>
          <a:xfrm>
            <a:off x="8803356" y="888613"/>
            <a:ext cx="1366157" cy="9786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A73DF51D-4C77-4A01-4356-976D65F63E7D}"/>
              </a:ext>
            </a:extLst>
          </p:cNvPr>
          <p:cNvGrpSpPr/>
          <p:nvPr/>
        </p:nvGrpSpPr>
        <p:grpSpPr>
          <a:xfrm>
            <a:off x="9047205" y="1408965"/>
            <a:ext cx="1353546" cy="462383"/>
            <a:chOff x="534304" y="911258"/>
            <a:chExt cx="1522257" cy="530411"/>
          </a:xfrm>
        </p:grpSpPr>
        <p:sp>
          <p:nvSpPr>
            <p:cNvPr id="20" name="Text Box 3">
              <a:extLst>
                <a:ext uri="{FF2B5EF4-FFF2-40B4-BE49-F238E27FC236}">
                  <a16:creationId xmlns:a16="http://schemas.microsoft.com/office/drawing/2014/main" id="{1EBEAEF3-97CB-6E27-5BEE-ABADA6D03975}"/>
                </a:ext>
              </a:extLst>
            </p:cNvPr>
            <p:cNvSpPr txBox="1"/>
            <p:nvPr/>
          </p:nvSpPr>
          <p:spPr>
            <a:xfrm>
              <a:off x="534304" y="1152911"/>
              <a:ext cx="1522257" cy="28875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800" dirty="0">
                  <a:effectLst/>
                  <a:latin typeface="Century Gothic"/>
                  <a:ea typeface="Calibri" panose="020F0502020204030204" pitchFamily="34" charset="0"/>
                  <a:cs typeface="Times New Roman"/>
                </a:rPr>
                <a:t>Non-agriculture Tract</a:t>
              </a:r>
            </a:p>
          </p:txBody>
        </p:sp>
        <p:sp>
          <p:nvSpPr>
            <p:cNvPr id="22" name="Text Box 3">
              <a:extLst>
                <a:ext uri="{FF2B5EF4-FFF2-40B4-BE49-F238E27FC236}">
                  <a16:creationId xmlns:a16="http://schemas.microsoft.com/office/drawing/2014/main" id="{5EF4E1D5-C8B0-DE69-DC16-9627AD96F48E}"/>
                </a:ext>
              </a:extLst>
            </p:cNvPr>
            <p:cNvSpPr txBox="1"/>
            <p:nvPr/>
          </p:nvSpPr>
          <p:spPr>
            <a:xfrm>
              <a:off x="534304" y="911258"/>
              <a:ext cx="1156599" cy="24227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800" dirty="0">
                  <a:effectLst/>
                  <a:latin typeface="Century Gothic"/>
                  <a:ea typeface="Calibri" panose="020F0502020204030204" pitchFamily="34" charset="0"/>
                  <a:cs typeface="Times New Roman"/>
                </a:rPr>
                <a:t>Agriculture Tract</a:t>
              </a:r>
            </a:p>
          </p:txBody>
        </p:sp>
      </p:grpSp>
      <p:pic>
        <p:nvPicPr>
          <p:cNvPr id="32" name="Picture 31">
            <a:extLst>
              <a:ext uri="{FF2B5EF4-FFF2-40B4-BE49-F238E27FC236}">
                <a16:creationId xmlns:a16="http://schemas.microsoft.com/office/drawing/2014/main" id="{91FBA4F5-959D-1CC0-62AD-96AA5F62CBFB}"/>
              </a:ext>
            </a:extLst>
          </p:cNvPr>
          <p:cNvPicPr>
            <a:picLocks noChangeAspect="1"/>
          </p:cNvPicPr>
          <p:nvPr/>
        </p:nvPicPr>
        <p:blipFill rotWithShape="1">
          <a:blip r:embed="rId6">
            <a:extLst>
              <a:ext uri="{28A0092B-C50C-407E-A947-70E740481C1C}">
                <a14:useLocalDpi xmlns:a14="http://schemas.microsoft.com/office/drawing/2010/main" val="0"/>
              </a:ext>
            </a:extLst>
          </a:blip>
          <a:srcRect l="5057" t="44283" r="91966" b="48332"/>
          <a:stretch/>
        </p:blipFill>
        <p:spPr>
          <a:xfrm>
            <a:off x="8817748" y="1415785"/>
            <a:ext cx="306614" cy="451505"/>
          </a:xfrm>
          <a:prstGeom prst="rect">
            <a:avLst/>
          </a:prstGeom>
        </p:spPr>
      </p:pic>
      <p:pic>
        <p:nvPicPr>
          <p:cNvPr id="34" name="Picture 33">
            <a:extLst>
              <a:ext uri="{FF2B5EF4-FFF2-40B4-BE49-F238E27FC236}">
                <a16:creationId xmlns:a16="http://schemas.microsoft.com/office/drawing/2014/main" id="{7C4E5CCF-700D-60BC-BEE5-FD1DE00BF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92" t="88142" r="77704" b="10700"/>
          <a:stretch/>
        </p:blipFill>
        <p:spPr>
          <a:xfrm>
            <a:off x="6757135" y="4032357"/>
            <a:ext cx="911957" cy="45719"/>
          </a:xfrm>
          <a:prstGeom prst="rect">
            <a:avLst/>
          </a:prstGeom>
        </p:spPr>
      </p:pic>
      <p:pic>
        <p:nvPicPr>
          <p:cNvPr id="9" name="Picture 8" descr="A black triangle with a letter n&#10;&#10;Description automatically generated">
            <a:extLst>
              <a:ext uri="{FF2B5EF4-FFF2-40B4-BE49-F238E27FC236}">
                <a16:creationId xmlns:a16="http://schemas.microsoft.com/office/drawing/2014/main" id="{838E4915-DA92-5C37-84AE-9B0F559C73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99" t="84692" r="88790" b="4573"/>
          <a:stretch/>
        </p:blipFill>
        <p:spPr>
          <a:xfrm>
            <a:off x="3874555" y="1055702"/>
            <a:ext cx="290049" cy="397769"/>
          </a:xfrm>
          <a:prstGeom prst="rect">
            <a:avLst/>
          </a:prstGeom>
        </p:spPr>
      </p:pic>
      <p:sp>
        <p:nvSpPr>
          <p:cNvPr id="43" name="TextBox 2">
            <a:extLst>
              <a:ext uri="{FF2B5EF4-FFF2-40B4-BE49-F238E27FC236}">
                <a16:creationId xmlns:a16="http://schemas.microsoft.com/office/drawing/2014/main" id="{2ACABFE2-E73F-C6E9-0FD2-47F2A77E9079}"/>
              </a:ext>
            </a:extLst>
          </p:cNvPr>
          <p:cNvSpPr txBox="1"/>
          <p:nvPr/>
        </p:nvSpPr>
        <p:spPr>
          <a:xfrm>
            <a:off x="3875649" y="896460"/>
            <a:ext cx="309813"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pic>
        <p:nvPicPr>
          <p:cNvPr id="44" name="Picture 43" descr="A black triangle with a letter n&#10;&#10;Description automatically generated">
            <a:extLst>
              <a:ext uri="{FF2B5EF4-FFF2-40B4-BE49-F238E27FC236}">
                <a16:creationId xmlns:a16="http://schemas.microsoft.com/office/drawing/2014/main" id="{D188475C-0E16-FCFF-DD29-E71EE1E4003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99" t="84692" r="88790" b="4573"/>
          <a:stretch/>
        </p:blipFill>
        <p:spPr>
          <a:xfrm>
            <a:off x="9351430" y="1017602"/>
            <a:ext cx="290049" cy="397769"/>
          </a:xfrm>
          <a:prstGeom prst="rect">
            <a:avLst/>
          </a:prstGeom>
        </p:spPr>
      </p:pic>
      <p:sp>
        <p:nvSpPr>
          <p:cNvPr id="45" name="TextBox 2">
            <a:extLst>
              <a:ext uri="{FF2B5EF4-FFF2-40B4-BE49-F238E27FC236}">
                <a16:creationId xmlns:a16="http://schemas.microsoft.com/office/drawing/2014/main" id="{A80F4296-A19B-4BC9-8EA1-830F6CFFC77C}"/>
              </a:ext>
            </a:extLst>
          </p:cNvPr>
          <p:cNvSpPr txBox="1"/>
          <p:nvPr/>
        </p:nvSpPr>
        <p:spPr>
          <a:xfrm>
            <a:off x="9352523" y="858360"/>
            <a:ext cx="309813"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solidFill>
                  <a:schemeClr val="tx1">
                    <a:lumMod val="75000"/>
                    <a:lumOff val="25000"/>
                  </a:schemeClr>
                </a:solidFill>
                <a:latin typeface="Century Gothic"/>
              </a:rPr>
              <a:t>N</a:t>
            </a:r>
            <a:endParaRPr lang="en-US" sz="1100" dirty="0">
              <a:solidFill>
                <a:schemeClr val="tx1">
                  <a:lumMod val="75000"/>
                  <a:lumOff val="25000"/>
                </a:schemeClr>
              </a:solidFill>
            </a:endParaRPr>
          </a:p>
        </p:txBody>
      </p:sp>
      <p:grpSp>
        <p:nvGrpSpPr>
          <p:cNvPr id="46" name="Group 45">
            <a:extLst>
              <a:ext uri="{FF2B5EF4-FFF2-40B4-BE49-F238E27FC236}">
                <a16:creationId xmlns:a16="http://schemas.microsoft.com/office/drawing/2014/main" id="{24D95B60-AFAA-703A-43E3-EFA1153AC6EA}"/>
              </a:ext>
            </a:extLst>
          </p:cNvPr>
          <p:cNvGrpSpPr/>
          <p:nvPr/>
        </p:nvGrpSpPr>
        <p:grpSpPr>
          <a:xfrm>
            <a:off x="6654293" y="3889406"/>
            <a:ext cx="1495494" cy="276999"/>
            <a:chOff x="2694288" y="4873390"/>
            <a:chExt cx="1510992" cy="289226"/>
          </a:xfrm>
        </p:grpSpPr>
        <p:sp>
          <p:nvSpPr>
            <p:cNvPr id="47" name="TextBox 46">
              <a:extLst>
                <a:ext uri="{FF2B5EF4-FFF2-40B4-BE49-F238E27FC236}">
                  <a16:creationId xmlns:a16="http://schemas.microsoft.com/office/drawing/2014/main" id="{FF8F330E-FB50-5453-1FDD-87F38BBE2F4F}"/>
                </a:ext>
              </a:extLst>
            </p:cNvPr>
            <p:cNvSpPr txBox="1"/>
            <p:nvPr/>
          </p:nvSpPr>
          <p:spPr>
            <a:xfrm>
              <a:off x="2694288" y="4878253"/>
              <a:ext cx="332098" cy="192817"/>
            </a:xfrm>
            <a:prstGeom prst="rect">
              <a:avLst/>
            </a:prstGeom>
            <a:noFill/>
          </p:spPr>
          <p:txBody>
            <a:bodyPr wrap="square" lIns="91440" tIns="45720" rIns="91440" bIns="45720" rtlCol="0" anchor="t">
              <a:spAutoFit/>
            </a:bodyPr>
            <a:lstStyle/>
            <a:p>
              <a:r>
                <a:rPr lang="en-US" sz="600" dirty="0">
                  <a:latin typeface="Century Gothic"/>
                </a:rPr>
                <a:t>0</a:t>
              </a:r>
            </a:p>
          </p:txBody>
        </p:sp>
        <p:sp>
          <p:nvSpPr>
            <p:cNvPr id="48" name="TextBox 47">
              <a:extLst>
                <a:ext uri="{FF2B5EF4-FFF2-40B4-BE49-F238E27FC236}">
                  <a16:creationId xmlns:a16="http://schemas.microsoft.com/office/drawing/2014/main" id="{1868F461-0C2D-7B5F-7B34-3F50D1E1EEC7}"/>
                </a:ext>
              </a:extLst>
            </p:cNvPr>
            <p:cNvSpPr txBox="1"/>
            <p:nvPr/>
          </p:nvSpPr>
          <p:spPr>
            <a:xfrm>
              <a:off x="2757201" y="4878253"/>
              <a:ext cx="422160" cy="192817"/>
            </a:xfrm>
            <a:prstGeom prst="rect">
              <a:avLst/>
            </a:prstGeom>
            <a:noFill/>
          </p:spPr>
          <p:txBody>
            <a:bodyPr wrap="square" lIns="91440" tIns="45720" rIns="91440" bIns="45720" rtlCol="0" anchor="t">
              <a:spAutoFit/>
            </a:bodyPr>
            <a:lstStyle/>
            <a:p>
              <a:r>
                <a:rPr lang="en-US" sz="600" dirty="0">
                  <a:latin typeface="Century Gothic"/>
                </a:rPr>
                <a:t>8.75</a:t>
              </a:r>
            </a:p>
          </p:txBody>
        </p:sp>
        <p:sp>
          <p:nvSpPr>
            <p:cNvPr id="49" name="TextBox 48">
              <a:extLst>
                <a:ext uri="{FF2B5EF4-FFF2-40B4-BE49-F238E27FC236}">
                  <a16:creationId xmlns:a16="http://schemas.microsoft.com/office/drawing/2014/main" id="{10A2447B-6C1F-1F28-3493-F4B82F16ED32}"/>
                </a:ext>
              </a:extLst>
            </p:cNvPr>
            <p:cNvSpPr txBox="1"/>
            <p:nvPr/>
          </p:nvSpPr>
          <p:spPr>
            <a:xfrm>
              <a:off x="2910767" y="4873390"/>
              <a:ext cx="393942" cy="289226"/>
            </a:xfrm>
            <a:prstGeom prst="rect">
              <a:avLst/>
            </a:prstGeom>
            <a:noFill/>
          </p:spPr>
          <p:txBody>
            <a:bodyPr wrap="square" lIns="91440" tIns="45720" rIns="91440" bIns="45720" rtlCol="0" anchor="t">
              <a:spAutoFit/>
            </a:bodyPr>
            <a:lstStyle/>
            <a:p>
              <a:r>
                <a:rPr lang="en-US" sz="600" dirty="0">
                  <a:latin typeface="Century Gothic"/>
                </a:rPr>
                <a:t>17.5</a:t>
              </a:r>
            </a:p>
          </p:txBody>
        </p:sp>
        <p:sp>
          <p:nvSpPr>
            <p:cNvPr id="50" name="TextBox 49">
              <a:extLst>
                <a:ext uri="{FF2B5EF4-FFF2-40B4-BE49-F238E27FC236}">
                  <a16:creationId xmlns:a16="http://schemas.microsoft.com/office/drawing/2014/main" id="{65EE0980-C16E-D6F2-F90B-13E36F9686F6}"/>
                </a:ext>
              </a:extLst>
            </p:cNvPr>
            <p:cNvSpPr txBox="1"/>
            <p:nvPr/>
          </p:nvSpPr>
          <p:spPr>
            <a:xfrm>
              <a:off x="3335506" y="4882123"/>
              <a:ext cx="415445" cy="192817"/>
            </a:xfrm>
            <a:prstGeom prst="rect">
              <a:avLst/>
            </a:prstGeom>
            <a:noFill/>
          </p:spPr>
          <p:txBody>
            <a:bodyPr wrap="square" lIns="91440" tIns="45720" rIns="91440" bIns="45720" rtlCol="0" anchor="t">
              <a:spAutoFit/>
            </a:bodyPr>
            <a:lstStyle/>
            <a:p>
              <a:r>
                <a:rPr lang="en-US" sz="600" dirty="0">
                  <a:latin typeface="Century Gothic"/>
                </a:rPr>
                <a:t>52.5</a:t>
              </a:r>
            </a:p>
          </p:txBody>
        </p:sp>
        <p:sp>
          <p:nvSpPr>
            <p:cNvPr id="51" name="TextBox 50">
              <a:extLst>
                <a:ext uri="{FF2B5EF4-FFF2-40B4-BE49-F238E27FC236}">
                  <a16:creationId xmlns:a16="http://schemas.microsoft.com/office/drawing/2014/main" id="{2D14B472-B626-C884-80F3-46D278D1383C}"/>
                </a:ext>
              </a:extLst>
            </p:cNvPr>
            <p:cNvSpPr txBox="1"/>
            <p:nvPr/>
          </p:nvSpPr>
          <p:spPr>
            <a:xfrm>
              <a:off x="3575810" y="4873390"/>
              <a:ext cx="332098" cy="289226"/>
            </a:xfrm>
            <a:prstGeom prst="rect">
              <a:avLst/>
            </a:prstGeom>
            <a:noFill/>
          </p:spPr>
          <p:txBody>
            <a:bodyPr wrap="square" lIns="91440" tIns="45720" rIns="91440" bIns="45720" rtlCol="0" anchor="t">
              <a:spAutoFit/>
            </a:bodyPr>
            <a:lstStyle/>
            <a:p>
              <a:r>
                <a:rPr lang="en-US" sz="600" dirty="0">
                  <a:latin typeface="Century Gothic"/>
                </a:rPr>
                <a:t>70</a:t>
              </a:r>
            </a:p>
          </p:txBody>
        </p:sp>
        <p:sp>
          <p:nvSpPr>
            <p:cNvPr id="52" name="TextBox 51">
              <a:extLst>
                <a:ext uri="{FF2B5EF4-FFF2-40B4-BE49-F238E27FC236}">
                  <a16:creationId xmlns:a16="http://schemas.microsoft.com/office/drawing/2014/main" id="{297CC5FD-6464-4152-5501-AE579148E57B}"/>
                </a:ext>
              </a:extLst>
            </p:cNvPr>
            <p:cNvSpPr txBox="1"/>
            <p:nvPr/>
          </p:nvSpPr>
          <p:spPr>
            <a:xfrm>
              <a:off x="3144760" y="4873390"/>
              <a:ext cx="332098" cy="289226"/>
            </a:xfrm>
            <a:prstGeom prst="rect">
              <a:avLst/>
            </a:prstGeom>
            <a:noFill/>
          </p:spPr>
          <p:txBody>
            <a:bodyPr wrap="square" lIns="91440" tIns="45720" rIns="91440" bIns="45720" rtlCol="0" anchor="t">
              <a:spAutoFit/>
            </a:bodyPr>
            <a:lstStyle/>
            <a:p>
              <a:r>
                <a:rPr lang="en-US" sz="600" dirty="0">
                  <a:latin typeface="Century Gothic"/>
                </a:rPr>
                <a:t>35</a:t>
              </a:r>
            </a:p>
          </p:txBody>
        </p:sp>
        <p:sp>
          <p:nvSpPr>
            <p:cNvPr id="53" name="TextBox 52">
              <a:extLst>
                <a:ext uri="{FF2B5EF4-FFF2-40B4-BE49-F238E27FC236}">
                  <a16:creationId xmlns:a16="http://schemas.microsoft.com/office/drawing/2014/main" id="{65BA12F1-18FC-93CD-6F99-650076403DBB}"/>
                </a:ext>
              </a:extLst>
            </p:cNvPr>
            <p:cNvSpPr txBox="1"/>
            <p:nvPr/>
          </p:nvSpPr>
          <p:spPr>
            <a:xfrm>
              <a:off x="3694916" y="4952697"/>
              <a:ext cx="510364" cy="192817"/>
            </a:xfrm>
            <a:prstGeom prst="rect">
              <a:avLst/>
            </a:prstGeom>
            <a:noFill/>
          </p:spPr>
          <p:txBody>
            <a:bodyPr wrap="square" lIns="91440" tIns="45720" rIns="91440" bIns="45720" rtlCol="0" anchor="t">
              <a:spAutoFit/>
            </a:bodyPr>
            <a:lstStyle/>
            <a:p>
              <a:r>
                <a:rPr lang="en-US" sz="600" dirty="0">
                  <a:latin typeface="Century Gothic"/>
                </a:rPr>
                <a:t>Miles</a:t>
              </a:r>
            </a:p>
          </p:txBody>
        </p:sp>
      </p:grpSp>
    </p:spTree>
    <p:extLst>
      <p:ext uri="{BB962C8B-B14F-4D97-AF65-F5344CB8AC3E}">
        <p14:creationId xmlns:p14="http://schemas.microsoft.com/office/powerpoint/2010/main" val="3355786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5E11F-BCD3-FE9B-26C0-D39B71C576BF}"/>
              </a:ext>
            </a:extLst>
          </p:cNvPr>
          <p:cNvSpPr txBox="1"/>
          <p:nvPr/>
        </p:nvSpPr>
        <p:spPr>
          <a:xfrm>
            <a:off x="274319" y="165854"/>
            <a:ext cx="11917681" cy="707886"/>
          </a:xfrm>
          <a:prstGeom prst="rect">
            <a:avLst/>
          </a:prstGeom>
          <a:noFill/>
        </p:spPr>
        <p:txBody>
          <a:bodyPr wrap="square" lIns="91440" tIns="45720" rIns="91440" bIns="45720" anchor="t">
            <a:spAutoFit/>
          </a:bodyPr>
          <a:lstStyle/>
          <a:p>
            <a:r>
              <a:rPr lang="en-US" b="1" i="0" dirty="0">
                <a:solidFill>
                  <a:srgbClr val="000000"/>
                </a:solidFill>
                <a:effectLst/>
                <a:latin typeface="Times"/>
              </a:rPr>
              <a:t> </a:t>
            </a:r>
            <a:r>
              <a:rPr lang="en-US" sz="4000" b="1" dirty="0">
                <a:solidFill>
                  <a:srgbClr val="88419D"/>
                </a:solidFill>
                <a:latin typeface="Century Gothic"/>
              </a:rPr>
              <a:t>Results </a:t>
            </a:r>
            <a:r>
              <a:rPr lang="en-US" sz="4000" b="1" i="0" dirty="0">
                <a:solidFill>
                  <a:srgbClr val="88419D"/>
                </a:solidFill>
                <a:effectLst/>
                <a:latin typeface="Century Gothic"/>
              </a:rPr>
              <a:t>– Agriculture vs. Non-Agriculture Tracts </a:t>
            </a:r>
            <a:endParaRPr lang="en-US" sz="4000" b="1" dirty="0">
              <a:solidFill>
                <a:srgbClr val="88419D"/>
              </a:solidFill>
              <a:latin typeface="Century Gothic" panose="020B0502020202020204" pitchFamily="34" charset="0"/>
            </a:endParaRPr>
          </a:p>
        </p:txBody>
      </p:sp>
      <p:grpSp>
        <p:nvGrpSpPr>
          <p:cNvPr id="2" name="Group 1">
            <a:extLst>
              <a:ext uri="{FF2B5EF4-FFF2-40B4-BE49-F238E27FC236}">
                <a16:creationId xmlns:a16="http://schemas.microsoft.com/office/drawing/2014/main" id="{4DF330EC-3545-5FB4-95D7-F246699E9E78}"/>
              </a:ext>
            </a:extLst>
          </p:cNvPr>
          <p:cNvGrpSpPr/>
          <p:nvPr/>
        </p:nvGrpSpPr>
        <p:grpSpPr>
          <a:xfrm>
            <a:off x="0" y="1026644"/>
            <a:ext cx="6235701" cy="3448670"/>
            <a:chOff x="-1" y="0"/>
            <a:chExt cx="7012941" cy="3956050"/>
          </a:xfrm>
        </p:grpSpPr>
        <p:pic>
          <p:nvPicPr>
            <p:cNvPr id="4" name="Picture 3">
              <a:extLst>
                <a:ext uri="{FF2B5EF4-FFF2-40B4-BE49-F238E27FC236}">
                  <a16:creationId xmlns:a16="http://schemas.microsoft.com/office/drawing/2014/main" id="{4AE08110-01EA-A5E6-E4DB-F499FF9AAF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28800" y="0"/>
              <a:ext cx="5184140" cy="3956050"/>
            </a:xfrm>
            <a:prstGeom prst="rect">
              <a:avLst/>
            </a:prstGeom>
          </p:spPr>
        </p:pic>
        <p:pic>
          <p:nvPicPr>
            <p:cNvPr id="5" name="Picture 4">
              <a:extLst>
                <a:ext uri="{FF2B5EF4-FFF2-40B4-BE49-F238E27FC236}">
                  <a16:creationId xmlns:a16="http://schemas.microsoft.com/office/drawing/2014/main" id="{60D2FBFD-6464-700A-401F-A01B2AA4C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7116"/>
              <a:ext cx="546100" cy="609600"/>
            </a:xfrm>
            <a:prstGeom prst="rect">
              <a:avLst/>
            </a:prstGeom>
          </p:spPr>
        </p:pic>
        <p:sp>
          <p:nvSpPr>
            <p:cNvPr id="6" name="Text Box 3">
              <a:extLst>
                <a:ext uri="{FF2B5EF4-FFF2-40B4-BE49-F238E27FC236}">
                  <a16:creationId xmlns:a16="http://schemas.microsoft.com/office/drawing/2014/main" id="{165DC043-0088-A1CD-72D2-C839E4E1C96A}"/>
                </a:ext>
              </a:extLst>
            </p:cNvPr>
            <p:cNvSpPr txBox="1"/>
            <p:nvPr/>
          </p:nvSpPr>
          <p:spPr>
            <a:xfrm>
              <a:off x="545431" y="1507958"/>
              <a:ext cx="1234049" cy="24227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Non-agriculture</a:t>
              </a:r>
              <a:endParaRPr lang="en-US" sz="11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Text Box 3">
              <a:extLst>
                <a:ext uri="{FF2B5EF4-FFF2-40B4-BE49-F238E27FC236}">
                  <a16:creationId xmlns:a16="http://schemas.microsoft.com/office/drawing/2014/main" id="{74814A4F-1273-E124-125C-9982FD1F995A}"/>
                </a:ext>
              </a:extLst>
            </p:cNvPr>
            <p:cNvSpPr txBox="1"/>
            <p:nvPr/>
          </p:nvSpPr>
          <p:spPr>
            <a:xfrm>
              <a:off x="545431" y="1259305"/>
              <a:ext cx="1234049" cy="24227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Agriculture</a:t>
              </a:r>
              <a:endParaRPr lang="en-US" sz="11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 Box 3">
              <a:extLst>
                <a:ext uri="{FF2B5EF4-FFF2-40B4-BE49-F238E27FC236}">
                  <a16:creationId xmlns:a16="http://schemas.microsoft.com/office/drawing/2014/main" id="{238B8DCF-5BC9-E973-9F6A-FD6FD3964160}"/>
                </a:ext>
              </a:extLst>
            </p:cNvPr>
            <p:cNvSpPr txBox="1"/>
            <p:nvPr/>
          </p:nvSpPr>
          <p:spPr>
            <a:xfrm>
              <a:off x="-1" y="1013840"/>
              <a:ext cx="1828800" cy="2390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AE268140-D343-B73B-0E3B-68FF0AFC32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42505" y="1026644"/>
            <a:ext cx="4537109" cy="3448670"/>
          </a:xfrm>
          <a:prstGeom prst="rect">
            <a:avLst/>
          </a:prstGeom>
        </p:spPr>
      </p:pic>
      <p:sp>
        <p:nvSpPr>
          <p:cNvPr id="10" name="Right Arrow 9">
            <a:extLst>
              <a:ext uri="{FF2B5EF4-FFF2-40B4-BE49-F238E27FC236}">
                <a16:creationId xmlns:a16="http://schemas.microsoft.com/office/drawing/2014/main" id="{BFA452EC-3D51-EEFF-FD06-BFB798875D2E}"/>
              </a:ext>
            </a:extLst>
          </p:cNvPr>
          <p:cNvSpPr/>
          <p:nvPr/>
        </p:nvSpPr>
        <p:spPr>
          <a:xfrm>
            <a:off x="5957218" y="2327215"/>
            <a:ext cx="994410" cy="606124"/>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072A698-04C5-AE17-2EED-CFAE813E0F78}"/>
              </a:ext>
            </a:extLst>
          </p:cNvPr>
          <p:cNvSpPr txBox="1"/>
          <p:nvPr/>
        </p:nvSpPr>
        <p:spPr>
          <a:xfrm>
            <a:off x="484982" y="6170193"/>
            <a:ext cx="9761308" cy="477054"/>
          </a:xfrm>
          <a:prstGeom prst="rect">
            <a:avLst/>
          </a:prstGeom>
          <a:noFill/>
        </p:spPr>
        <p:txBody>
          <a:bodyPr wrap="square" rtlCol="0">
            <a:spAutoFit/>
          </a:bodyPr>
          <a:lstStyle/>
          <a:p>
            <a:r>
              <a:rPr lang="en-US" sz="1000" dirty="0">
                <a:latin typeface="Century Gothic" panose="020B0502020202020204" pitchFamily="34" charset="0"/>
              </a:rPr>
              <a:t>a. Values for all air quality indicators were calculated from data collected from 2019-2022.  c. AOD is unitless. NO</a:t>
            </a:r>
            <a:r>
              <a:rPr lang="en-US" sz="1000" baseline="-25000" dirty="0">
                <a:latin typeface="Century Gothic" panose="020B0502020202020204" pitchFamily="34" charset="0"/>
              </a:rPr>
              <a:t>2</a:t>
            </a:r>
            <a:r>
              <a:rPr lang="en-US" sz="1000" dirty="0">
                <a:latin typeface="Century Gothic" panose="020B0502020202020204" pitchFamily="34" charset="0"/>
              </a:rPr>
              <a:t> and CO is measured in molecules/m</a:t>
            </a:r>
            <a:r>
              <a:rPr lang="en-US" sz="1000" baseline="30000" dirty="0">
                <a:latin typeface="Century Gothic" panose="020B0502020202020204" pitchFamily="34" charset="0"/>
              </a:rPr>
              <a:t>2</a:t>
            </a:r>
            <a:endParaRPr lang="en-US" sz="1000" dirty="0">
              <a:latin typeface="Century Gothic" panose="020B0502020202020204" pitchFamily="34" charset="0"/>
            </a:endParaRPr>
          </a:p>
          <a:p>
            <a:r>
              <a:rPr lang="en-US" sz="1000" dirty="0">
                <a:latin typeface="Century Gothic" panose="020B0502020202020204" pitchFamily="34" charset="0"/>
              </a:rPr>
              <a:t>b. Highlighted indicates statistically significance difference</a:t>
            </a:r>
          </a:p>
          <a:p>
            <a:endParaRPr lang="en-US" sz="500" dirty="0"/>
          </a:p>
        </p:txBody>
      </p:sp>
      <p:sp>
        <p:nvSpPr>
          <p:cNvPr id="13" name="TextBox 12">
            <a:extLst>
              <a:ext uri="{FF2B5EF4-FFF2-40B4-BE49-F238E27FC236}">
                <a16:creationId xmlns:a16="http://schemas.microsoft.com/office/drawing/2014/main" id="{7794C98E-997B-0CDA-6CE2-0C99B72936EC}"/>
              </a:ext>
            </a:extLst>
          </p:cNvPr>
          <p:cNvSpPr txBox="1"/>
          <p:nvPr/>
        </p:nvSpPr>
        <p:spPr>
          <a:xfrm>
            <a:off x="940340" y="4912468"/>
            <a:ext cx="1055420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panose="020B0502020202020204" pitchFamily="34" charset="0"/>
                <a:cs typeface="Calibri"/>
              </a:rPr>
              <a:t>Median and 95% AOD and CO was significantly higher in Agricultural Census Tracts, while Median and 95% NO2 was significantly higher in Non-Agricultural Census Tracts.  </a:t>
            </a:r>
            <a:endParaRPr lang="en-US" sz="20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7588009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5E11F-BCD3-FE9B-26C0-D39B71C576BF}"/>
              </a:ext>
            </a:extLst>
          </p:cNvPr>
          <p:cNvSpPr txBox="1"/>
          <p:nvPr/>
        </p:nvSpPr>
        <p:spPr>
          <a:xfrm>
            <a:off x="274320" y="165854"/>
            <a:ext cx="6096000" cy="707886"/>
          </a:xfrm>
          <a:prstGeom prst="rect">
            <a:avLst/>
          </a:prstGeom>
          <a:noFill/>
        </p:spPr>
        <p:txBody>
          <a:bodyPr wrap="square" lIns="91440" tIns="45720" rIns="91440" bIns="45720" anchor="t">
            <a:spAutoFit/>
          </a:bodyPr>
          <a:lstStyle/>
          <a:p>
            <a:r>
              <a:rPr lang="en-US" b="0" i="0" dirty="0">
                <a:solidFill>
                  <a:srgbClr val="000000"/>
                </a:solidFill>
                <a:effectLst/>
                <a:latin typeface="Times"/>
              </a:rPr>
              <a:t> </a:t>
            </a:r>
            <a:r>
              <a:rPr lang="en-US" sz="4000" b="1" dirty="0">
                <a:solidFill>
                  <a:srgbClr val="88419D"/>
                </a:solidFill>
                <a:latin typeface="Century Gothic"/>
              </a:rPr>
              <a:t>Objectives</a:t>
            </a:r>
            <a:endParaRPr lang="en-US" sz="4000" dirty="0">
              <a:solidFill>
                <a:srgbClr val="88419D"/>
              </a:solidFill>
              <a:latin typeface="Century Gothic" panose="020B0502020202020204" pitchFamily="34" charset="0"/>
            </a:endParaRPr>
          </a:p>
        </p:txBody>
      </p:sp>
      <p:sp>
        <p:nvSpPr>
          <p:cNvPr id="4" name="TextBox 3">
            <a:extLst>
              <a:ext uri="{FF2B5EF4-FFF2-40B4-BE49-F238E27FC236}">
                <a16:creationId xmlns:a16="http://schemas.microsoft.com/office/drawing/2014/main" id="{5C405741-9328-7A4B-4F04-CAED76E33B4D}"/>
              </a:ext>
            </a:extLst>
          </p:cNvPr>
          <p:cNvSpPr txBox="1"/>
          <p:nvPr/>
        </p:nvSpPr>
        <p:spPr>
          <a:xfrm>
            <a:off x="1879886" y="1521524"/>
            <a:ext cx="10093498" cy="461665"/>
          </a:xfrm>
          <a:prstGeom prst="rect">
            <a:avLst/>
          </a:prstGeom>
          <a:noFill/>
        </p:spPr>
        <p:txBody>
          <a:bodyPr wrap="square" lIns="91440" tIns="45720" rIns="91440" bIns="45720" anchor="t">
            <a:spAutoFit/>
          </a:bodyPr>
          <a:lstStyle/>
          <a:p>
            <a:r>
              <a:rPr lang="en-US" sz="2400" b="0" i="0" dirty="0">
                <a:solidFill>
                  <a:srgbClr val="D8D8D8"/>
                </a:solidFill>
                <a:effectLst/>
                <a:latin typeface="Times"/>
              </a:rPr>
              <a:t> </a:t>
            </a:r>
            <a:r>
              <a:rPr lang="en-US" sz="2400" b="0" i="0" dirty="0">
                <a:solidFill>
                  <a:srgbClr val="D8D8D8"/>
                </a:solidFill>
                <a:effectLst/>
                <a:latin typeface="Century Gothic"/>
              </a:rPr>
              <a:t>Model Air Pollution </a:t>
            </a:r>
            <a:r>
              <a:rPr lang="en-US" sz="2400" dirty="0">
                <a:solidFill>
                  <a:srgbClr val="D8D8D8"/>
                </a:solidFill>
                <a:latin typeface="Century Gothic"/>
              </a:rPr>
              <a:t>Distribution</a:t>
            </a:r>
            <a:r>
              <a:rPr lang="en-US" sz="2400" b="0" i="0" dirty="0">
                <a:solidFill>
                  <a:srgbClr val="D8D8D8"/>
                </a:solidFill>
                <a:effectLst/>
                <a:latin typeface="Century Gothic"/>
              </a:rPr>
              <a:t> Across the San Joaquin Valley</a:t>
            </a:r>
            <a:endParaRPr lang="en-US" sz="2400" dirty="0">
              <a:solidFill>
                <a:srgbClr val="D8D8D8"/>
              </a:solidFill>
              <a:latin typeface="Century Gothic"/>
            </a:endParaRPr>
          </a:p>
        </p:txBody>
      </p:sp>
      <p:sp>
        <p:nvSpPr>
          <p:cNvPr id="8" name="TextBox 7">
            <a:extLst>
              <a:ext uri="{FF2B5EF4-FFF2-40B4-BE49-F238E27FC236}">
                <a16:creationId xmlns:a16="http://schemas.microsoft.com/office/drawing/2014/main" id="{2A33400F-009F-EC74-F272-762C21B51B04}"/>
              </a:ext>
            </a:extLst>
          </p:cNvPr>
          <p:cNvSpPr txBox="1"/>
          <p:nvPr/>
        </p:nvSpPr>
        <p:spPr>
          <a:xfrm>
            <a:off x="1976478" y="2691205"/>
            <a:ext cx="10966360" cy="461665"/>
          </a:xfrm>
          <a:prstGeom prst="rect">
            <a:avLst/>
          </a:prstGeom>
          <a:noFill/>
        </p:spPr>
        <p:txBody>
          <a:bodyPr wrap="square">
            <a:spAutoFit/>
          </a:bodyPr>
          <a:lstStyle/>
          <a:p>
            <a:r>
              <a:rPr lang="en-US" sz="2400" b="0" i="0" dirty="0">
                <a:solidFill>
                  <a:srgbClr val="D8D8D8"/>
                </a:solidFill>
                <a:effectLst/>
                <a:latin typeface="Century Gothic" panose="020B0502020202020204" pitchFamily="34" charset="0"/>
              </a:rPr>
              <a:t>Visualize Disparities in Impact Based on Social </a:t>
            </a:r>
            <a:r>
              <a:rPr lang="en-US" sz="2400" dirty="0">
                <a:solidFill>
                  <a:srgbClr val="D8D8D8"/>
                </a:solidFill>
                <a:latin typeface="Century Gothic" panose="020B0502020202020204" pitchFamily="34" charset="0"/>
              </a:rPr>
              <a:t>V</a:t>
            </a:r>
            <a:r>
              <a:rPr lang="en-US" sz="2400" b="0" i="0" dirty="0">
                <a:solidFill>
                  <a:srgbClr val="D8D8D8"/>
                </a:solidFill>
                <a:effectLst/>
                <a:latin typeface="Century Gothic" panose="020B0502020202020204" pitchFamily="34" charset="0"/>
              </a:rPr>
              <a:t>ulnerability</a:t>
            </a:r>
            <a:endParaRPr lang="en-US" sz="2400" dirty="0">
              <a:solidFill>
                <a:srgbClr val="D8D8D8"/>
              </a:solidFill>
              <a:latin typeface="Century Gothic" panose="020B0502020202020204" pitchFamily="34" charset="0"/>
            </a:endParaRPr>
          </a:p>
        </p:txBody>
      </p:sp>
      <p:sp>
        <p:nvSpPr>
          <p:cNvPr id="9" name="TextBox 8">
            <a:extLst>
              <a:ext uri="{FF2B5EF4-FFF2-40B4-BE49-F238E27FC236}">
                <a16:creationId xmlns:a16="http://schemas.microsoft.com/office/drawing/2014/main" id="{58104688-F1D7-3EAD-384D-F2CC41CB0660}"/>
              </a:ext>
            </a:extLst>
          </p:cNvPr>
          <p:cNvSpPr txBox="1"/>
          <p:nvPr/>
        </p:nvSpPr>
        <p:spPr>
          <a:xfrm>
            <a:off x="1997943" y="3828690"/>
            <a:ext cx="9855484" cy="461665"/>
          </a:xfrm>
          <a:prstGeom prst="rect">
            <a:avLst/>
          </a:prstGeom>
          <a:noFill/>
        </p:spPr>
        <p:txBody>
          <a:bodyPr wrap="square" lIns="91440" tIns="45720" rIns="91440" bIns="45720" anchor="t">
            <a:spAutoFit/>
          </a:bodyPr>
          <a:lstStyle/>
          <a:p>
            <a:r>
              <a:rPr lang="en-US" sz="2400" b="0" i="0" dirty="0">
                <a:solidFill>
                  <a:srgbClr val="D8D8D8"/>
                </a:solidFill>
                <a:effectLst/>
                <a:latin typeface="Century Gothic"/>
              </a:rPr>
              <a:t>Identify Overlap Between </a:t>
            </a:r>
            <a:r>
              <a:rPr lang="en-US" sz="2400" dirty="0">
                <a:solidFill>
                  <a:srgbClr val="D8D8D8"/>
                </a:solidFill>
                <a:latin typeface="Century Gothic"/>
              </a:rPr>
              <a:t>Poor</a:t>
            </a:r>
            <a:r>
              <a:rPr lang="en-US" sz="2400" b="0" i="0" dirty="0">
                <a:solidFill>
                  <a:srgbClr val="D8D8D8"/>
                </a:solidFill>
                <a:effectLst/>
                <a:latin typeface="Century Gothic"/>
              </a:rPr>
              <a:t> Air Quality and Regional Burning</a:t>
            </a:r>
            <a:endParaRPr lang="en-US" sz="2400" dirty="0">
              <a:solidFill>
                <a:srgbClr val="D8D8D8"/>
              </a:solidFill>
              <a:latin typeface="Century Gothic"/>
            </a:endParaRPr>
          </a:p>
        </p:txBody>
      </p:sp>
      <p:sp>
        <p:nvSpPr>
          <p:cNvPr id="10" name="TextBox 9">
            <a:extLst>
              <a:ext uri="{FF2B5EF4-FFF2-40B4-BE49-F238E27FC236}">
                <a16:creationId xmlns:a16="http://schemas.microsoft.com/office/drawing/2014/main" id="{B620DAEF-8C23-C018-4CCD-3A78EFBCFDB5}"/>
              </a:ext>
            </a:extLst>
          </p:cNvPr>
          <p:cNvSpPr txBox="1"/>
          <p:nvPr/>
        </p:nvSpPr>
        <p:spPr>
          <a:xfrm>
            <a:off x="1922816" y="5009103"/>
            <a:ext cx="9853582" cy="461665"/>
          </a:xfrm>
          <a:prstGeom prst="rect">
            <a:avLst/>
          </a:prstGeom>
          <a:noFill/>
        </p:spPr>
        <p:txBody>
          <a:bodyPr wrap="square" lIns="91440" tIns="45720" rIns="91440" bIns="45720" anchor="t">
            <a:spAutoFit/>
          </a:bodyPr>
          <a:lstStyle/>
          <a:p>
            <a:r>
              <a:rPr lang="en-US" sz="2400" b="0" i="0" dirty="0">
                <a:solidFill>
                  <a:schemeClr val="tx1">
                    <a:lumMod val="75000"/>
                    <a:lumOff val="25000"/>
                  </a:schemeClr>
                </a:solidFill>
                <a:effectLst/>
                <a:latin typeface="Century Gothic"/>
              </a:rPr>
              <a:t>Validate </a:t>
            </a:r>
            <a:r>
              <a:rPr lang="en-US" sz="2400" dirty="0">
                <a:solidFill>
                  <a:schemeClr val="tx1">
                    <a:lumMod val="75000"/>
                    <a:lumOff val="25000"/>
                  </a:schemeClr>
                </a:solidFill>
                <a:latin typeface="Century Gothic"/>
              </a:rPr>
              <a:t>Remotely-sensed and Ground-based Air Quality Data</a:t>
            </a:r>
            <a:endParaRPr lang="en-US" dirty="0">
              <a:solidFill>
                <a:schemeClr val="tx1">
                  <a:lumMod val="75000"/>
                  <a:lumOff val="25000"/>
                </a:schemeClr>
              </a:solidFill>
            </a:endParaRPr>
          </a:p>
        </p:txBody>
      </p:sp>
      <p:sp>
        <p:nvSpPr>
          <p:cNvPr id="18" name="Rounded Rectangle 17">
            <a:extLst>
              <a:ext uri="{FF2B5EF4-FFF2-40B4-BE49-F238E27FC236}">
                <a16:creationId xmlns:a16="http://schemas.microsoft.com/office/drawing/2014/main" id="{10098712-8300-C7FE-8892-FACCD0098E97}"/>
              </a:ext>
            </a:extLst>
          </p:cNvPr>
          <p:cNvSpPr/>
          <p:nvPr/>
        </p:nvSpPr>
        <p:spPr>
          <a:xfrm>
            <a:off x="1879886" y="1382003"/>
            <a:ext cx="9714061" cy="743718"/>
          </a:xfrm>
          <a:prstGeom prst="roundRect">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36562930-1ED5-408E-7007-D44EA4217144}"/>
              </a:ext>
            </a:extLst>
          </p:cNvPr>
          <p:cNvSpPr/>
          <p:nvPr/>
        </p:nvSpPr>
        <p:spPr>
          <a:xfrm>
            <a:off x="1879886" y="2555494"/>
            <a:ext cx="9714061" cy="743718"/>
          </a:xfrm>
          <a:prstGeom prst="roundRect">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95A03F1E-54D4-A701-8B02-296E2E7E5335}"/>
              </a:ext>
            </a:extLst>
          </p:cNvPr>
          <p:cNvSpPr/>
          <p:nvPr/>
        </p:nvSpPr>
        <p:spPr>
          <a:xfrm>
            <a:off x="1879886" y="3685359"/>
            <a:ext cx="9714061" cy="743718"/>
          </a:xfrm>
          <a:prstGeom prst="roundRect">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a:extLst>
              <a:ext uri="{FF2B5EF4-FFF2-40B4-BE49-F238E27FC236}">
                <a16:creationId xmlns:a16="http://schemas.microsoft.com/office/drawing/2014/main" id="{3676ACBD-5AA6-DC09-2AB3-B2F9D325C5B9}"/>
              </a:ext>
            </a:extLst>
          </p:cNvPr>
          <p:cNvSpPr/>
          <p:nvPr/>
        </p:nvSpPr>
        <p:spPr>
          <a:xfrm>
            <a:off x="1879886" y="4881326"/>
            <a:ext cx="9714061" cy="743718"/>
          </a:xfrm>
          <a:prstGeom prst="roundRect">
            <a:avLst/>
          </a:prstGeom>
          <a:noFill/>
          <a:ln w="38100">
            <a:solidFill>
              <a:srgbClr val="8841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descr="Statistics with solid fill">
            <a:extLst>
              <a:ext uri="{FF2B5EF4-FFF2-40B4-BE49-F238E27FC236}">
                <a16:creationId xmlns:a16="http://schemas.microsoft.com/office/drawing/2014/main" id="{4887E4F9-5E36-30C9-1474-623AB11421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246" y="4881326"/>
            <a:ext cx="914400" cy="914400"/>
          </a:xfrm>
          <a:prstGeom prst="rect">
            <a:avLst/>
          </a:prstGeom>
        </p:spPr>
      </p:pic>
      <p:pic>
        <p:nvPicPr>
          <p:cNvPr id="28" name="Graphic 27" descr="Fire with solid fill">
            <a:extLst>
              <a:ext uri="{FF2B5EF4-FFF2-40B4-BE49-F238E27FC236}">
                <a16:creationId xmlns:a16="http://schemas.microsoft.com/office/drawing/2014/main" id="{91F60F66-F176-2880-F21D-468478FA03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246" y="3632733"/>
            <a:ext cx="914400" cy="914400"/>
          </a:xfrm>
          <a:prstGeom prst="rect">
            <a:avLst/>
          </a:prstGeom>
        </p:spPr>
      </p:pic>
      <p:pic>
        <p:nvPicPr>
          <p:cNvPr id="30" name="Graphic 29" descr="Map with pin with solid fill">
            <a:extLst>
              <a:ext uri="{FF2B5EF4-FFF2-40B4-BE49-F238E27FC236}">
                <a16:creationId xmlns:a16="http://schemas.microsoft.com/office/drawing/2014/main" id="{5AC9FCF4-FE6E-7EC4-C625-634C934CB6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8246" y="1355690"/>
            <a:ext cx="914400" cy="914400"/>
          </a:xfrm>
          <a:prstGeom prst="rect">
            <a:avLst/>
          </a:prstGeom>
        </p:spPr>
      </p:pic>
      <p:pic>
        <p:nvPicPr>
          <p:cNvPr id="32" name="Graphic 31" descr="Group with solid fill">
            <a:extLst>
              <a:ext uri="{FF2B5EF4-FFF2-40B4-BE49-F238E27FC236}">
                <a16:creationId xmlns:a16="http://schemas.microsoft.com/office/drawing/2014/main" id="{9F0FC2E9-9EEE-E477-DD98-17D64F7B77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8246" y="2514639"/>
            <a:ext cx="914400" cy="914400"/>
          </a:xfrm>
          <a:prstGeom prst="rect">
            <a:avLst/>
          </a:prstGeom>
        </p:spPr>
      </p:pic>
    </p:spTree>
    <p:extLst>
      <p:ext uri="{BB962C8B-B14F-4D97-AF65-F5344CB8AC3E}">
        <p14:creationId xmlns:p14="http://schemas.microsoft.com/office/powerpoint/2010/main" val="330265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view of the earth from space&#10;&#10;Description automatically generated">
            <a:extLst>
              <a:ext uri="{FF2B5EF4-FFF2-40B4-BE49-F238E27FC236}">
                <a16:creationId xmlns:a16="http://schemas.microsoft.com/office/drawing/2014/main" id="{8F2467AB-F2EB-4A25-21E4-470DF43FD16F}"/>
              </a:ext>
            </a:extLst>
          </p:cNvPr>
          <p:cNvPicPr>
            <a:picLocks noChangeAspect="1"/>
          </p:cNvPicPr>
          <p:nvPr/>
        </p:nvPicPr>
        <p:blipFill>
          <a:blip r:embed="rId3"/>
          <a:stretch>
            <a:fillRect/>
          </a:stretch>
        </p:blipFill>
        <p:spPr>
          <a:xfrm>
            <a:off x="-27543" y="-10011"/>
            <a:ext cx="6941593" cy="6863562"/>
          </a:xfrm>
          <a:prstGeom prst="rect">
            <a:avLst/>
          </a:prstGeom>
        </p:spPr>
      </p:pic>
      <p:sp>
        <p:nvSpPr>
          <p:cNvPr id="3" name="TextBox 2">
            <a:extLst>
              <a:ext uri="{FF2B5EF4-FFF2-40B4-BE49-F238E27FC236}">
                <a16:creationId xmlns:a16="http://schemas.microsoft.com/office/drawing/2014/main" id="{DCF5E11F-BCD3-FE9B-26C0-D39B71C576BF}"/>
              </a:ext>
            </a:extLst>
          </p:cNvPr>
          <p:cNvSpPr txBox="1"/>
          <p:nvPr/>
        </p:nvSpPr>
        <p:spPr>
          <a:xfrm>
            <a:off x="652657" y="-7019"/>
            <a:ext cx="9357835" cy="707886"/>
          </a:xfrm>
          <a:prstGeom prst="rect">
            <a:avLst/>
          </a:prstGeom>
          <a:noFill/>
        </p:spPr>
        <p:txBody>
          <a:bodyPr wrap="square" lIns="91440" tIns="45720" rIns="91440" bIns="45720" anchor="t">
            <a:spAutoFit/>
          </a:bodyPr>
          <a:lstStyle/>
          <a:p>
            <a:r>
              <a:rPr lang="en-US" b="1" dirty="0">
                <a:solidFill>
                  <a:srgbClr val="000000"/>
                </a:solidFill>
                <a:latin typeface="Times"/>
                <a:cs typeface="Times"/>
              </a:rPr>
              <a:t> </a:t>
            </a:r>
            <a:r>
              <a:rPr lang="en-US" sz="4000" b="1" dirty="0">
                <a:solidFill>
                  <a:srgbClr val="88419D"/>
                </a:solidFill>
                <a:latin typeface="Century Gothic"/>
                <a:cs typeface="Times"/>
              </a:rPr>
              <a:t>Earth Observations</a:t>
            </a:r>
            <a:endParaRPr lang="en-US" b="1" dirty="0">
              <a:ea typeface="Calibri"/>
              <a:cs typeface="Calibri"/>
            </a:endParaRPr>
          </a:p>
        </p:txBody>
      </p:sp>
      <p:pic>
        <p:nvPicPr>
          <p:cNvPr id="10" name="Picture 10" descr="A satellite in space&#10;&#10;Description automatically generated">
            <a:extLst>
              <a:ext uri="{FF2B5EF4-FFF2-40B4-BE49-F238E27FC236}">
                <a16:creationId xmlns:a16="http://schemas.microsoft.com/office/drawing/2014/main" id="{32C12B2E-1B99-1CB2-0BA0-6C8ECB691616}"/>
              </a:ext>
            </a:extLst>
          </p:cNvPr>
          <p:cNvPicPr>
            <a:picLocks noChangeAspect="1"/>
          </p:cNvPicPr>
          <p:nvPr/>
        </p:nvPicPr>
        <p:blipFill>
          <a:blip r:embed="rId4"/>
          <a:stretch>
            <a:fillRect/>
          </a:stretch>
        </p:blipFill>
        <p:spPr>
          <a:xfrm rot="19140000">
            <a:off x="2126197" y="4118238"/>
            <a:ext cx="2550406" cy="1919690"/>
          </a:xfrm>
          <a:prstGeom prst="rect">
            <a:avLst/>
          </a:prstGeom>
        </p:spPr>
      </p:pic>
      <p:pic>
        <p:nvPicPr>
          <p:cNvPr id="11" name="Picture 11" descr="A satellite with solar panels&#10;&#10;Description automatically generated">
            <a:extLst>
              <a:ext uri="{FF2B5EF4-FFF2-40B4-BE49-F238E27FC236}">
                <a16:creationId xmlns:a16="http://schemas.microsoft.com/office/drawing/2014/main" id="{54015145-20CB-6FA9-2C07-E3ECF3D9D195}"/>
              </a:ext>
            </a:extLst>
          </p:cNvPr>
          <p:cNvPicPr>
            <a:picLocks noChangeAspect="1"/>
          </p:cNvPicPr>
          <p:nvPr/>
        </p:nvPicPr>
        <p:blipFill>
          <a:blip r:embed="rId5"/>
          <a:stretch>
            <a:fillRect/>
          </a:stretch>
        </p:blipFill>
        <p:spPr>
          <a:xfrm flipH="1">
            <a:off x="2538351" y="3479586"/>
            <a:ext cx="1746173" cy="1145236"/>
          </a:xfrm>
          <a:prstGeom prst="rect">
            <a:avLst/>
          </a:prstGeom>
        </p:spPr>
      </p:pic>
      <p:pic>
        <p:nvPicPr>
          <p:cNvPr id="12" name="Picture 12" descr="A satellite in space&#10;&#10;Description automatically generated">
            <a:extLst>
              <a:ext uri="{FF2B5EF4-FFF2-40B4-BE49-F238E27FC236}">
                <a16:creationId xmlns:a16="http://schemas.microsoft.com/office/drawing/2014/main" id="{8EFEE23D-0D5E-03CA-A024-966F4471A325}"/>
              </a:ext>
            </a:extLst>
          </p:cNvPr>
          <p:cNvPicPr>
            <a:picLocks noChangeAspect="1"/>
          </p:cNvPicPr>
          <p:nvPr/>
        </p:nvPicPr>
        <p:blipFill>
          <a:blip r:embed="rId6"/>
          <a:stretch>
            <a:fillRect/>
          </a:stretch>
        </p:blipFill>
        <p:spPr>
          <a:xfrm>
            <a:off x="1752964" y="754342"/>
            <a:ext cx="1696599" cy="1277041"/>
          </a:xfrm>
          <a:prstGeom prst="rect">
            <a:avLst/>
          </a:prstGeom>
        </p:spPr>
      </p:pic>
      <p:pic>
        <p:nvPicPr>
          <p:cNvPr id="13" name="Picture 13" descr="A satellite in space&#10;&#10;Description automatically generated">
            <a:extLst>
              <a:ext uri="{FF2B5EF4-FFF2-40B4-BE49-F238E27FC236}">
                <a16:creationId xmlns:a16="http://schemas.microsoft.com/office/drawing/2014/main" id="{A6F6AEB6-D0E9-90FC-6807-D4FD7AC9302C}"/>
              </a:ext>
            </a:extLst>
          </p:cNvPr>
          <p:cNvPicPr>
            <a:picLocks noChangeAspect="1"/>
          </p:cNvPicPr>
          <p:nvPr/>
        </p:nvPicPr>
        <p:blipFill>
          <a:blip r:embed="rId7"/>
          <a:stretch>
            <a:fillRect/>
          </a:stretch>
        </p:blipFill>
        <p:spPr>
          <a:xfrm rot="360000">
            <a:off x="2279556" y="2046730"/>
            <a:ext cx="1972020" cy="1314680"/>
          </a:xfrm>
          <a:prstGeom prst="rect">
            <a:avLst/>
          </a:prstGeom>
        </p:spPr>
      </p:pic>
      <p:pic>
        <p:nvPicPr>
          <p:cNvPr id="14" name="Picture 14" descr="A satellite in space&#10;&#10;Description automatically generated">
            <a:extLst>
              <a:ext uri="{FF2B5EF4-FFF2-40B4-BE49-F238E27FC236}">
                <a16:creationId xmlns:a16="http://schemas.microsoft.com/office/drawing/2014/main" id="{4988223C-E522-FD0B-C1BA-C172D9741799}"/>
              </a:ext>
            </a:extLst>
          </p:cNvPr>
          <p:cNvPicPr>
            <a:picLocks noChangeAspect="1"/>
          </p:cNvPicPr>
          <p:nvPr/>
        </p:nvPicPr>
        <p:blipFill rotWithShape="1">
          <a:blip r:embed="rId8"/>
          <a:srcRect l="15900" r="2092" b="25521"/>
          <a:stretch/>
        </p:blipFill>
        <p:spPr>
          <a:xfrm>
            <a:off x="2446367" y="5498203"/>
            <a:ext cx="1559222" cy="1131848"/>
          </a:xfrm>
          <a:prstGeom prst="rect">
            <a:avLst/>
          </a:prstGeom>
        </p:spPr>
      </p:pic>
      <p:pic>
        <p:nvPicPr>
          <p:cNvPr id="15" name="Picture 15">
            <a:extLst>
              <a:ext uri="{FF2B5EF4-FFF2-40B4-BE49-F238E27FC236}">
                <a16:creationId xmlns:a16="http://schemas.microsoft.com/office/drawing/2014/main" id="{FBDDBC70-0CAA-1B24-C853-F958FF90920C}"/>
              </a:ext>
            </a:extLst>
          </p:cNvPr>
          <p:cNvPicPr>
            <a:picLocks noChangeAspect="1"/>
          </p:cNvPicPr>
          <p:nvPr/>
        </p:nvPicPr>
        <p:blipFill>
          <a:blip r:embed="rId9"/>
          <a:stretch>
            <a:fillRect/>
          </a:stretch>
        </p:blipFill>
        <p:spPr>
          <a:xfrm>
            <a:off x="2831092" y="904334"/>
            <a:ext cx="2201539" cy="297683"/>
          </a:xfrm>
          <a:prstGeom prst="rect">
            <a:avLst/>
          </a:prstGeom>
        </p:spPr>
      </p:pic>
      <p:pic>
        <p:nvPicPr>
          <p:cNvPr id="16" name="Picture 15">
            <a:extLst>
              <a:ext uri="{FF2B5EF4-FFF2-40B4-BE49-F238E27FC236}">
                <a16:creationId xmlns:a16="http://schemas.microsoft.com/office/drawing/2014/main" id="{0B8351B2-39A9-C7FA-6466-A32B76F871C8}"/>
              </a:ext>
            </a:extLst>
          </p:cNvPr>
          <p:cNvPicPr>
            <a:picLocks noChangeAspect="1"/>
          </p:cNvPicPr>
          <p:nvPr/>
        </p:nvPicPr>
        <p:blipFill>
          <a:blip r:embed="rId9"/>
          <a:stretch>
            <a:fillRect/>
          </a:stretch>
        </p:blipFill>
        <p:spPr>
          <a:xfrm>
            <a:off x="2924977" y="2127978"/>
            <a:ext cx="2992293" cy="412701"/>
          </a:xfrm>
          <a:prstGeom prst="rect">
            <a:avLst/>
          </a:prstGeom>
        </p:spPr>
      </p:pic>
      <p:pic>
        <p:nvPicPr>
          <p:cNvPr id="17" name="Picture 16">
            <a:extLst>
              <a:ext uri="{FF2B5EF4-FFF2-40B4-BE49-F238E27FC236}">
                <a16:creationId xmlns:a16="http://schemas.microsoft.com/office/drawing/2014/main" id="{CC4C2DD2-CBB2-75EB-87FF-27F3B9C93CDD}"/>
              </a:ext>
            </a:extLst>
          </p:cNvPr>
          <p:cNvPicPr>
            <a:picLocks noChangeAspect="1"/>
          </p:cNvPicPr>
          <p:nvPr/>
        </p:nvPicPr>
        <p:blipFill>
          <a:blip r:embed="rId9"/>
          <a:stretch>
            <a:fillRect/>
          </a:stretch>
        </p:blipFill>
        <p:spPr>
          <a:xfrm>
            <a:off x="3119330" y="3577319"/>
            <a:ext cx="2664385" cy="364372"/>
          </a:xfrm>
          <a:prstGeom prst="rect">
            <a:avLst/>
          </a:prstGeom>
        </p:spPr>
      </p:pic>
      <p:pic>
        <p:nvPicPr>
          <p:cNvPr id="18" name="Picture 17">
            <a:extLst>
              <a:ext uri="{FF2B5EF4-FFF2-40B4-BE49-F238E27FC236}">
                <a16:creationId xmlns:a16="http://schemas.microsoft.com/office/drawing/2014/main" id="{0E1CD588-6EA0-DCC4-FC8D-2FE1EA7E191B}"/>
              </a:ext>
            </a:extLst>
          </p:cNvPr>
          <p:cNvPicPr>
            <a:picLocks noChangeAspect="1"/>
          </p:cNvPicPr>
          <p:nvPr/>
        </p:nvPicPr>
        <p:blipFill>
          <a:blip r:embed="rId9"/>
          <a:stretch>
            <a:fillRect/>
          </a:stretch>
        </p:blipFill>
        <p:spPr>
          <a:xfrm>
            <a:off x="3759044" y="4750715"/>
            <a:ext cx="2530485" cy="338390"/>
          </a:xfrm>
          <a:prstGeom prst="rect">
            <a:avLst/>
          </a:prstGeom>
        </p:spPr>
      </p:pic>
      <p:pic>
        <p:nvPicPr>
          <p:cNvPr id="19" name="Picture 18">
            <a:extLst>
              <a:ext uri="{FF2B5EF4-FFF2-40B4-BE49-F238E27FC236}">
                <a16:creationId xmlns:a16="http://schemas.microsoft.com/office/drawing/2014/main" id="{BA7E37D5-393C-6E98-D3AE-422BA88E301C}"/>
              </a:ext>
            </a:extLst>
          </p:cNvPr>
          <p:cNvPicPr>
            <a:picLocks noChangeAspect="1"/>
          </p:cNvPicPr>
          <p:nvPr/>
        </p:nvPicPr>
        <p:blipFill>
          <a:blip r:embed="rId9"/>
          <a:stretch>
            <a:fillRect/>
          </a:stretch>
        </p:blipFill>
        <p:spPr>
          <a:xfrm>
            <a:off x="3727682" y="5655281"/>
            <a:ext cx="2201539" cy="297683"/>
          </a:xfrm>
          <a:prstGeom prst="rect">
            <a:avLst/>
          </a:prstGeom>
        </p:spPr>
      </p:pic>
      <p:sp>
        <p:nvSpPr>
          <p:cNvPr id="22" name="Rectangle: Rounded Corners 21">
            <a:extLst>
              <a:ext uri="{FF2B5EF4-FFF2-40B4-BE49-F238E27FC236}">
                <a16:creationId xmlns:a16="http://schemas.microsoft.com/office/drawing/2014/main" id="{1059A459-EF28-7429-28CE-6EBD0E4FBCB2}"/>
              </a:ext>
            </a:extLst>
          </p:cNvPr>
          <p:cNvSpPr/>
          <p:nvPr/>
        </p:nvSpPr>
        <p:spPr>
          <a:xfrm>
            <a:off x="3229061" y="584782"/>
            <a:ext cx="1797843" cy="458391"/>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latin typeface="Century Gothic"/>
                <a:cs typeface="Calibri"/>
              </a:rPr>
              <a:t>Terra MODIS</a:t>
            </a:r>
            <a:endParaRPr lang="en-US" b="1" dirty="0">
              <a:solidFill>
                <a:schemeClr val="bg1"/>
              </a:solidFill>
              <a:ea typeface="Calibri"/>
              <a:cs typeface="Calibri"/>
            </a:endParaRPr>
          </a:p>
        </p:txBody>
      </p:sp>
      <p:sp>
        <p:nvSpPr>
          <p:cNvPr id="23" name="Rectangle: Rounded Corners 22">
            <a:extLst>
              <a:ext uri="{FF2B5EF4-FFF2-40B4-BE49-F238E27FC236}">
                <a16:creationId xmlns:a16="http://schemas.microsoft.com/office/drawing/2014/main" id="{6FA0C46F-B0C7-997E-FB8D-A0499F4DEFF5}"/>
              </a:ext>
            </a:extLst>
          </p:cNvPr>
          <p:cNvSpPr/>
          <p:nvPr/>
        </p:nvSpPr>
        <p:spPr>
          <a:xfrm>
            <a:off x="4091702" y="1757325"/>
            <a:ext cx="1797843" cy="458391"/>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bg1"/>
                </a:solidFill>
                <a:latin typeface="Century Gothic"/>
                <a:cs typeface="Calibri"/>
              </a:rPr>
              <a:t>Aqua MODIS</a:t>
            </a:r>
            <a:endParaRPr lang="en-US" sz="1600" b="1" dirty="0">
              <a:solidFill>
                <a:schemeClr val="bg1"/>
              </a:solidFill>
              <a:ea typeface="Calibri"/>
              <a:cs typeface="Calibri"/>
            </a:endParaRPr>
          </a:p>
        </p:txBody>
      </p:sp>
      <p:sp>
        <p:nvSpPr>
          <p:cNvPr id="24" name="Rectangle: Rounded Corners 23">
            <a:extLst>
              <a:ext uri="{FF2B5EF4-FFF2-40B4-BE49-F238E27FC236}">
                <a16:creationId xmlns:a16="http://schemas.microsoft.com/office/drawing/2014/main" id="{A31B607F-30C4-B987-E183-CAFFC7F63541}"/>
              </a:ext>
            </a:extLst>
          </p:cNvPr>
          <p:cNvSpPr/>
          <p:nvPr/>
        </p:nvSpPr>
        <p:spPr>
          <a:xfrm>
            <a:off x="3725906" y="3264520"/>
            <a:ext cx="2391721" cy="439341"/>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bg1"/>
                </a:solidFill>
                <a:latin typeface="Century Gothic"/>
                <a:cs typeface="Calibri"/>
              </a:rPr>
              <a:t>CALIPSO CALIOP</a:t>
            </a:r>
          </a:p>
        </p:txBody>
      </p:sp>
      <p:sp>
        <p:nvSpPr>
          <p:cNvPr id="25" name="Rectangle: Rounded Corners 24">
            <a:extLst>
              <a:ext uri="{FF2B5EF4-FFF2-40B4-BE49-F238E27FC236}">
                <a16:creationId xmlns:a16="http://schemas.microsoft.com/office/drawing/2014/main" id="{7B5372DB-040D-79E7-6539-FC0B3754D5DB}"/>
              </a:ext>
            </a:extLst>
          </p:cNvPr>
          <p:cNvSpPr/>
          <p:nvPr/>
        </p:nvSpPr>
        <p:spPr>
          <a:xfrm>
            <a:off x="4132061" y="4414536"/>
            <a:ext cx="2394589" cy="458391"/>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bg1"/>
                </a:solidFill>
                <a:latin typeface="Century Gothic"/>
                <a:cs typeface="Calibri"/>
              </a:rPr>
              <a:t>Sentinel-5 TROPOMI </a:t>
            </a:r>
          </a:p>
        </p:txBody>
      </p:sp>
      <p:sp>
        <p:nvSpPr>
          <p:cNvPr id="26" name="Rectangle: Rounded Corners 25">
            <a:extLst>
              <a:ext uri="{FF2B5EF4-FFF2-40B4-BE49-F238E27FC236}">
                <a16:creationId xmlns:a16="http://schemas.microsoft.com/office/drawing/2014/main" id="{BBBA6CD0-D77A-262F-1255-0BBDA1383A88}"/>
              </a:ext>
            </a:extLst>
          </p:cNvPr>
          <p:cNvSpPr/>
          <p:nvPr/>
        </p:nvSpPr>
        <p:spPr>
          <a:xfrm>
            <a:off x="3837411" y="5351316"/>
            <a:ext cx="2394589" cy="458391"/>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bg1"/>
                </a:solidFill>
                <a:latin typeface="Century Gothic"/>
                <a:cs typeface="Calibri"/>
              </a:rPr>
              <a:t>Suomi NPP VIIRS</a:t>
            </a:r>
            <a:endParaRPr lang="en-US" b="1" dirty="0">
              <a:solidFill>
                <a:schemeClr val="bg1"/>
              </a:solidFill>
              <a:ea typeface="Calibri"/>
              <a:cs typeface="Calibri"/>
            </a:endParaRPr>
          </a:p>
        </p:txBody>
      </p:sp>
      <p:pic>
        <p:nvPicPr>
          <p:cNvPr id="27" name="Picture 27">
            <a:extLst>
              <a:ext uri="{FF2B5EF4-FFF2-40B4-BE49-F238E27FC236}">
                <a16:creationId xmlns:a16="http://schemas.microsoft.com/office/drawing/2014/main" id="{07A8AD70-06F3-2D0A-513B-551A93FE48DF}"/>
              </a:ext>
            </a:extLst>
          </p:cNvPr>
          <p:cNvPicPr>
            <a:picLocks noChangeAspect="1"/>
          </p:cNvPicPr>
          <p:nvPr/>
        </p:nvPicPr>
        <p:blipFill rotWithShape="1">
          <a:blip r:embed="rId10"/>
          <a:srcRect l="16" t="-9091" r="38495" b="13636"/>
          <a:stretch/>
        </p:blipFill>
        <p:spPr>
          <a:xfrm>
            <a:off x="-26543" y="6637968"/>
            <a:ext cx="12228750" cy="294246"/>
          </a:xfrm>
          <a:prstGeom prst="rect">
            <a:avLst/>
          </a:prstGeom>
        </p:spPr>
      </p:pic>
      <p:sp>
        <p:nvSpPr>
          <p:cNvPr id="36" name="Rectangle 35">
            <a:extLst>
              <a:ext uri="{FF2B5EF4-FFF2-40B4-BE49-F238E27FC236}">
                <a16:creationId xmlns:a16="http://schemas.microsoft.com/office/drawing/2014/main" id="{5CDD23B8-785E-8D8A-8EAE-B862C26AB26C}"/>
              </a:ext>
            </a:extLst>
          </p:cNvPr>
          <p:cNvSpPr/>
          <p:nvPr/>
        </p:nvSpPr>
        <p:spPr>
          <a:xfrm>
            <a:off x="6440493" y="533937"/>
            <a:ext cx="4701395" cy="704489"/>
          </a:xfrm>
          <a:prstGeom prst="rect">
            <a:avLst/>
          </a:prstGeom>
          <a:solidFill>
            <a:srgbClr val="CFB2D9"/>
          </a:solidFill>
          <a:ln w="28575">
            <a:solidFill>
              <a:srgbClr val="89599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Temporal Resolution: Daily</a:t>
            </a:r>
            <a:endParaRPr lang="en-US" sz="2000" dirty="0">
              <a:solidFill>
                <a:schemeClr val="tx1">
                  <a:lumMod val="75000"/>
                  <a:lumOff val="25000"/>
                </a:schemeClr>
              </a:solidFill>
              <a:latin typeface="Century Gothic"/>
              <a:ea typeface="Calibri" panose="020F0502020204030204"/>
              <a:cs typeface="Calibri"/>
            </a:endParaRPr>
          </a:p>
          <a:p>
            <a:pPr algn="ctr"/>
            <a:r>
              <a:rPr lang="en-US" sz="2000" dirty="0">
                <a:solidFill>
                  <a:schemeClr val="tx1">
                    <a:lumMod val="75000"/>
                    <a:lumOff val="25000"/>
                  </a:schemeClr>
                </a:solidFill>
                <a:latin typeface="Century Gothic"/>
                <a:cs typeface="Calibri"/>
              </a:rPr>
              <a:t>Spatial Resolution: 1 km</a:t>
            </a:r>
          </a:p>
        </p:txBody>
      </p:sp>
      <p:sp>
        <p:nvSpPr>
          <p:cNvPr id="37" name="Rectangle 36">
            <a:extLst>
              <a:ext uri="{FF2B5EF4-FFF2-40B4-BE49-F238E27FC236}">
                <a16:creationId xmlns:a16="http://schemas.microsoft.com/office/drawing/2014/main" id="{63F1AAF1-3125-5D28-C035-A1109ADAA96C}"/>
              </a:ext>
            </a:extLst>
          </p:cNvPr>
          <p:cNvSpPr/>
          <p:nvPr/>
        </p:nvSpPr>
        <p:spPr>
          <a:xfrm>
            <a:off x="6440492" y="1799143"/>
            <a:ext cx="4701395" cy="761999"/>
          </a:xfrm>
          <a:prstGeom prst="rect">
            <a:avLst/>
          </a:prstGeom>
          <a:solidFill>
            <a:srgbClr val="CFB2D9"/>
          </a:solidFill>
          <a:ln w="28575">
            <a:solidFill>
              <a:srgbClr val="89599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ea typeface="+mn-lt"/>
                <a:cs typeface="+mn-lt"/>
              </a:rPr>
              <a:t>Temporal Resolution: Daily</a:t>
            </a:r>
          </a:p>
          <a:p>
            <a:pPr algn="ctr"/>
            <a:r>
              <a:rPr lang="en-US" sz="2000" dirty="0">
                <a:solidFill>
                  <a:schemeClr val="tx1">
                    <a:lumMod val="75000"/>
                    <a:lumOff val="25000"/>
                  </a:schemeClr>
                </a:solidFill>
                <a:latin typeface="Century Gothic"/>
                <a:ea typeface="+mn-lt"/>
                <a:cs typeface="+mn-lt"/>
              </a:rPr>
              <a:t>Spatial Resolution: 1 km</a:t>
            </a:r>
            <a:endParaRPr lang="en-US" sz="2000" dirty="0">
              <a:solidFill>
                <a:schemeClr val="tx1">
                  <a:lumMod val="75000"/>
                  <a:lumOff val="25000"/>
                </a:schemeClr>
              </a:solidFill>
              <a:latin typeface="Century Gothic"/>
            </a:endParaRPr>
          </a:p>
        </p:txBody>
      </p:sp>
      <p:sp>
        <p:nvSpPr>
          <p:cNvPr id="38" name="Rectangle 37">
            <a:extLst>
              <a:ext uri="{FF2B5EF4-FFF2-40B4-BE49-F238E27FC236}">
                <a16:creationId xmlns:a16="http://schemas.microsoft.com/office/drawing/2014/main" id="{FB7DD87D-790D-2934-9E11-E9AE50DB8A36}"/>
              </a:ext>
            </a:extLst>
          </p:cNvPr>
          <p:cNvSpPr/>
          <p:nvPr/>
        </p:nvSpPr>
        <p:spPr>
          <a:xfrm>
            <a:off x="6440493" y="2992464"/>
            <a:ext cx="4701395" cy="761999"/>
          </a:xfrm>
          <a:prstGeom prst="rect">
            <a:avLst/>
          </a:prstGeom>
          <a:solidFill>
            <a:srgbClr val="CFB2D9"/>
          </a:solidFill>
          <a:ln w="28575">
            <a:solidFill>
              <a:srgbClr val="89599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ea typeface="+mn-lt"/>
                <a:cs typeface="+mn-lt"/>
              </a:rPr>
              <a:t>Temporal Resolution: 16-day</a:t>
            </a:r>
          </a:p>
          <a:p>
            <a:pPr algn="ctr"/>
            <a:r>
              <a:rPr lang="en-US" sz="2000" dirty="0">
                <a:solidFill>
                  <a:schemeClr val="tx1">
                    <a:lumMod val="75000"/>
                    <a:lumOff val="25000"/>
                  </a:schemeClr>
                </a:solidFill>
                <a:latin typeface="Century Gothic"/>
                <a:ea typeface="+mn-lt"/>
                <a:cs typeface="+mn-lt"/>
              </a:rPr>
              <a:t>Spatial Resolution: 30 m</a:t>
            </a:r>
          </a:p>
        </p:txBody>
      </p:sp>
      <p:sp>
        <p:nvSpPr>
          <p:cNvPr id="5" name="Rectangle: Rounded Corners 4">
            <a:extLst>
              <a:ext uri="{FF2B5EF4-FFF2-40B4-BE49-F238E27FC236}">
                <a16:creationId xmlns:a16="http://schemas.microsoft.com/office/drawing/2014/main" id="{5C9DE92F-4745-98AC-42C5-D4C454939EAA}"/>
              </a:ext>
            </a:extLst>
          </p:cNvPr>
          <p:cNvSpPr/>
          <p:nvPr/>
        </p:nvSpPr>
        <p:spPr>
          <a:xfrm>
            <a:off x="3275966" y="881853"/>
            <a:ext cx="2401692" cy="630919"/>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bg1"/>
                </a:solidFill>
                <a:latin typeface="Century Gothic"/>
                <a:ea typeface="Calibri"/>
                <a:cs typeface="Calibri"/>
              </a:rPr>
              <a:t>Aerosol Optical Depth (AOD), MAIAC Product</a:t>
            </a:r>
          </a:p>
        </p:txBody>
      </p:sp>
      <p:sp>
        <p:nvSpPr>
          <p:cNvPr id="6" name="Rectangle: Rounded Corners 5">
            <a:extLst>
              <a:ext uri="{FF2B5EF4-FFF2-40B4-BE49-F238E27FC236}">
                <a16:creationId xmlns:a16="http://schemas.microsoft.com/office/drawing/2014/main" id="{D89453EB-99D7-484D-46BD-4878B10BFEEB}"/>
              </a:ext>
            </a:extLst>
          </p:cNvPr>
          <p:cNvSpPr/>
          <p:nvPr/>
        </p:nvSpPr>
        <p:spPr>
          <a:xfrm>
            <a:off x="4133575" y="2125242"/>
            <a:ext cx="2401692" cy="630919"/>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bg1"/>
                </a:solidFill>
                <a:latin typeface="Century Gothic"/>
                <a:ea typeface="Calibri"/>
                <a:cs typeface="Calibri"/>
              </a:rPr>
              <a:t>Aerosol Optical Depth (AOD), MAIAC Product</a:t>
            </a:r>
          </a:p>
        </p:txBody>
      </p:sp>
      <p:sp>
        <p:nvSpPr>
          <p:cNvPr id="7" name="Rectangle 6">
            <a:extLst>
              <a:ext uri="{FF2B5EF4-FFF2-40B4-BE49-F238E27FC236}">
                <a16:creationId xmlns:a16="http://schemas.microsoft.com/office/drawing/2014/main" id="{07BF2648-FD9C-180D-36E2-6B0A06BCA22E}"/>
              </a:ext>
            </a:extLst>
          </p:cNvPr>
          <p:cNvSpPr/>
          <p:nvPr/>
        </p:nvSpPr>
        <p:spPr>
          <a:xfrm>
            <a:off x="6440491" y="4343935"/>
            <a:ext cx="4701395" cy="761999"/>
          </a:xfrm>
          <a:prstGeom prst="rect">
            <a:avLst/>
          </a:prstGeom>
          <a:solidFill>
            <a:srgbClr val="CFB2D9"/>
          </a:solidFill>
          <a:ln w="28575">
            <a:solidFill>
              <a:srgbClr val="89599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ea typeface="+mn-lt"/>
                <a:cs typeface="+mn-lt"/>
              </a:rPr>
              <a:t>Temporal Resolution: Daily</a:t>
            </a:r>
          </a:p>
          <a:p>
            <a:pPr algn="ctr"/>
            <a:r>
              <a:rPr lang="en-US" sz="2000" dirty="0">
                <a:solidFill>
                  <a:schemeClr val="tx1">
                    <a:lumMod val="75000"/>
                    <a:lumOff val="25000"/>
                  </a:schemeClr>
                </a:solidFill>
                <a:latin typeface="Century Gothic"/>
                <a:ea typeface="+mn-lt"/>
                <a:cs typeface="+mn-lt"/>
              </a:rPr>
              <a:t>Spatial Resolution: 7 x 3.5 km</a:t>
            </a:r>
            <a:r>
              <a:rPr lang="en-US" sz="2000" baseline="30000" dirty="0">
                <a:solidFill>
                  <a:schemeClr val="tx1">
                    <a:lumMod val="75000"/>
                    <a:lumOff val="25000"/>
                  </a:schemeClr>
                </a:solidFill>
                <a:latin typeface="Century Gothic"/>
                <a:ea typeface="+mn-lt"/>
                <a:cs typeface="+mn-lt"/>
              </a:rPr>
              <a:t>2</a:t>
            </a:r>
          </a:p>
        </p:txBody>
      </p:sp>
      <p:sp>
        <p:nvSpPr>
          <p:cNvPr id="8" name="Rectangle 7">
            <a:extLst>
              <a:ext uri="{FF2B5EF4-FFF2-40B4-BE49-F238E27FC236}">
                <a16:creationId xmlns:a16="http://schemas.microsoft.com/office/drawing/2014/main" id="{077858A8-C2D2-9141-FCDF-68353498A43A}"/>
              </a:ext>
            </a:extLst>
          </p:cNvPr>
          <p:cNvSpPr/>
          <p:nvPr/>
        </p:nvSpPr>
        <p:spPr>
          <a:xfrm>
            <a:off x="6440492" y="5422237"/>
            <a:ext cx="4701395" cy="761999"/>
          </a:xfrm>
          <a:prstGeom prst="rect">
            <a:avLst/>
          </a:prstGeom>
          <a:solidFill>
            <a:srgbClr val="CFB2D9"/>
          </a:solidFill>
          <a:ln w="28575">
            <a:solidFill>
              <a:srgbClr val="89599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ea typeface="+mn-lt"/>
                <a:cs typeface="+mn-lt"/>
              </a:rPr>
              <a:t>Temporal Resolution: Twice Daily</a:t>
            </a:r>
          </a:p>
          <a:p>
            <a:pPr algn="ctr"/>
            <a:r>
              <a:rPr lang="en-US" sz="2000" dirty="0">
                <a:solidFill>
                  <a:schemeClr val="tx1">
                    <a:lumMod val="75000"/>
                    <a:lumOff val="25000"/>
                  </a:schemeClr>
                </a:solidFill>
                <a:latin typeface="Century Gothic"/>
                <a:ea typeface="+mn-lt"/>
                <a:cs typeface="+mn-lt"/>
              </a:rPr>
              <a:t>Spatial Resolution: 375 m</a:t>
            </a:r>
          </a:p>
        </p:txBody>
      </p:sp>
      <p:sp>
        <p:nvSpPr>
          <p:cNvPr id="9" name="Rectangle: Rounded Corners 8">
            <a:extLst>
              <a:ext uri="{FF2B5EF4-FFF2-40B4-BE49-F238E27FC236}">
                <a16:creationId xmlns:a16="http://schemas.microsoft.com/office/drawing/2014/main" id="{66CA7FA9-F550-6527-F9E0-582C1417EA2D}"/>
              </a:ext>
            </a:extLst>
          </p:cNvPr>
          <p:cNvSpPr/>
          <p:nvPr/>
        </p:nvSpPr>
        <p:spPr>
          <a:xfrm>
            <a:off x="4292623" y="4730907"/>
            <a:ext cx="2211192" cy="621394"/>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bg1"/>
                </a:solidFill>
                <a:latin typeface="Century Gothic"/>
                <a:ea typeface="Calibri"/>
                <a:cs typeface="Calibri"/>
              </a:rPr>
              <a:t>Nitrogen Dioxide (NO</a:t>
            </a:r>
            <a:r>
              <a:rPr lang="en-US" sz="1400" baseline="-25000" dirty="0">
                <a:solidFill>
                  <a:schemeClr val="bg1"/>
                </a:solidFill>
                <a:latin typeface="Century Gothic"/>
                <a:ea typeface="Calibri"/>
                <a:cs typeface="Calibri"/>
              </a:rPr>
              <a:t>2</a:t>
            </a:r>
            <a:r>
              <a:rPr lang="en-US" sz="1400" dirty="0">
                <a:solidFill>
                  <a:schemeClr val="bg1"/>
                </a:solidFill>
                <a:latin typeface="Century Gothic"/>
                <a:ea typeface="Calibri"/>
                <a:cs typeface="Calibri"/>
              </a:rPr>
              <a:t>)</a:t>
            </a:r>
            <a:endParaRPr lang="en-US" sz="1400" dirty="0">
              <a:solidFill>
                <a:schemeClr val="bg1"/>
              </a:solidFill>
              <a:ea typeface="Calibri"/>
              <a:cs typeface="Calibri"/>
            </a:endParaRPr>
          </a:p>
        </p:txBody>
      </p:sp>
      <p:sp>
        <p:nvSpPr>
          <p:cNvPr id="20" name="Rectangle: Rounded Corners 19">
            <a:extLst>
              <a:ext uri="{FF2B5EF4-FFF2-40B4-BE49-F238E27FC236}">
                <a16:creationId xmlns:a16="http://schemas.microsoft.com/office/drawing/2014/main" id="{DAC77367-1704-4B1E-EA1D-8C4C07208A08}"/>
              </a:ext>
            </a:extLst>
          </p:cNvPr>
          <p:cNvSpPr/>
          <p:nvPr/>
        </p:nvSpPr>
        <p:spPr>
          <a:xfrm>
            <a:off x="4314549" y="3562259"/>
            <a:ext cx="2011167" cy="630919"/>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chemeClr val="bg1"/>
                </a:solidFill>
                <a:latin typeface="Century Gothic"/>
                <a:cs typeface="Calibri"/>
              </a:rPr>
              <a:t>Vertical Feature Mask (VFM)</a:t>
            </a:r>
            <a:endParaRPr lang="en-US" sz="1400" dirty="0">
              <a:solidFill>
                <a:schemeClr val="bg1"/>
              </a:solidFill>
              <a:latin typeface="Century Gothic"/>
            </a:endParaRPr>
          </a:p>
        </p:txBody>
      </p:sp>
      <p:sp>
        <p:nvSpPr>
          <p:cNvPr id="21" name="Rectangle: Rounded Corners 20">
            <a:extLst>
              <a:ext uri="{FF2B5EF4-FFF2-40B4-BE49-F238E27FC236}">
                <a16:creationId xmlns:a16="http://schemas.microsoft.com/office/drawing/2014/main" id="{B937C119-BAA2-5CA6-F1AC-D1DA9B9151CB}"/>
              </a:ext>
            </a:extLst>
          </p:cNvPr>
          <p:cNvSpPr/>
          <p:nvPr/>
        </p:nvSpPr>
        <p:spPr>
          <a:xfrm>
            <a:off x="4095474" y="5499249"/>
            <a:ext cx="2401692" cy="630919"/>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bg1"/>
                </a:solidFill>
                <a:latin typeface="Century Gothic"/>
                <a:ea typeface="Calibri"/>
                <a:cs typeface="Calibri"/>
              </a:rPr>
              <a:t>Active Fire Detection</a:t>
            </a:r>
            <a:endParaRPr lang="en-US" sz="1400" dirty="0">
              <a:solidFill>
                <a:schemeClr val="bg1"/>
              </a:solidFill>
              <a:ea typeface="Calibri"/>
              <a:cs typeface="Calibri"/>
            </a:endParaRPr>
          </a:p>
        </p:txBody>
      </p:sp>
      <p:sp>
        <p:nvSpPr>
          <p:cNvPr id="29" name="TextBox 28">
            <a:extLst>
              <a:ext uri="{FF2B5EF4-FFF2-40B4-BE49-F238E27FC236}">
                <a16:creationId xmlns:a16="http://schemas.microsoft.com/office/drawing/2014/main" id="{D54CE600-0E9A-D6CE-0289-FCCB5DD0F2A1}"/>
              </a:ext>
            </a:extLst>
          </p:cNvPr>
          <p:cNvSpPr txBox="1"/>
          <p:nvPr/>
        </p:nvSpPr>
        <p:spPr>
          <a:xfrm>
            <a:off x="5171788" y="6423914"/>
            <a:ext cx="413349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latin typeface="Century Gothic"/>
              </a:rPr>
              <a:t>Image Credit: NASA, ESA</a:t>
            </a:r>
          </a:p>
        </p:txBody>
      </p:sp>
    </p:spTree>
    <p:extLst>
      <p:ext uri="{BB962C8B-B14F-4D97-AF65-F5344CB8AC3E}">
        <p14:creationId xmlns:p14="http://schemas.microsoft.com/office/powerpoint/2010/main" val="3436790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5F81F8-BC0D-3B2D-CF01-7108FEBFEE78}"/>
              </a:ext>
            </a:extLst>
          </p:cNvPr>
          <p:cNvSpPr txBox="1"/>
          <p:nvPr/>
        </p:nvSpPr>
        <p:spPr>
          <a:xfrm>
            <a:off x="280231" y="223586"/>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AOD AERONET Validation</a:t>
            </a:r>
            <a:endParaRPr lang="en-US" dirty="0"/>
          </a:p>
        </p:txBody>
      </p:sp>
      <p:sp>
        <p:nvSpPr>
          <p:cNvPr id="16" name="TextBox 15">
            <a:extLst>
              <a:ext uri="{FF2B5EF4-FFF2-40B4-BE49-F238E27FC236}">
                <a16:creationId xmlns:a16="http://schemas.microsoft.com/office/drawing/2014/main" id="{22EECE53-E11F-7884-1D1C-525B45A9D75C}"/>
              </a:ext>
            </a:extLst>
          </p:cNvPr>
          <p:cNvSpPr txBox="1"/>
          <p:nvPr/>
        </p:nvSpPr>
        <p:spPr>
          <a:xfrm>
            <a:off x="10525972" y="2598998"/>
            <a:ext cx="13129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latin typeface="Century Gothic"/>
            </a:endParaRPr>
          </a:p>
        </p:txBody>
      </p:sp>
      <p:grpSp>
        <p:nvGrpSpPr>
          <p:cNvPr id="26" name="Group 25">
            <a:extLst>
              <a:ext uri="{FF2B5EF4-FFF2-40B4-BE49-F238E27FC236}">
                <a16:creationId xmlns:a16="http://schemas.microsoft.com/office/drawing/2014/main" id="{F2038284-825A-0ACB-7AEC-FF0446C799B2}"/>
              </a:ext>
            </a:extLst>
          </p:cNvPr>
          <p:cNvGrpSpPr/>
          <p:nvPr/>
        </p:nvGrpSpPr>
        <p:grpSpPr>
          <a:xfrm>
            <a:off x="583722" y="992754"/>
            <a:ext cx="9098552" cy="5496182"/>
            <a:chOff x="626854" y="1021509"/>
            <a:chExt cx="9098552" cy="5496182"/>
          </a:xfrm>
        </p:grpSpPr>
        <p:pic>
          <p:nvPicPr>
            <p:cNvPr id="22" name="Picture 22" descr="A graph with dotted lines&#10;&#10;Description automatically generated">
              <a:extLst>
                <a:ext uri="{FF2B5EF4-FFF2-40B4-BE49-F238E27FC236}">
                  <a16:creationId xmlns:a16="http://schemas.microsoft.com/office/drawing/2014/main" id="{473207A3-9356-CDD5-13A0-2EEB48A2BA84}"/>
                </a:ext>
              </a:extLst>
            </p:cNvPr>
            <p:cNvPicPr>
              <a:picLocks noChangeAspect="1"/>
            </p:cNvPicPr>
            <p:nvPr/>
          </p:nvPicPr>
          <p:blipFill>
            <a:blip r:embed="rId3"/>
            <a:stretch>
              <a:fillRect/>
            </a:stretch>
          </p:blipFill>
          <p:spPr>
            <a:xfrm>
              <a:off x="626854" y="1021509"/>
              <a:ext cx="8307237" cy="5404452"/>
            </a:xfrm>
            <a:prstGeom prst="rect">
              <a:avLst/>
            </a:prstGeom>
          </p:spPr>
        </p:pic>
        <p:sp>
          <p:nvSpPr>
            <p:cNvPr id="8" name="TextBox 7">
              <a:extLst>
                <a:ext uri="{FF2B5EF4-FFF2-40B4-BE49-F238E27FC236}">
                  <a16:creationId xmlns:a16="http://schemas.microsoft.com/office/drawing/2014/main" id="{BA0C483A-D083-CF73-1484-7D44CEC185BA}"/>
                </a:ext>
              </a:extLst>
            </p:cNvPr>
            <p:cNvSpPr txBox="1"/>
            <p:nvPr/>
          </p:nvSpPr>
          <p:spPr>
            <a:xfrm>
              <a:off x="1938903" y="1174474"/>
              <a:ext cx="63602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cs typeface="Calibri"/>
                </a:rPr>
                <a:t>MODIS and AERONET AOD Validation </a:t>
              </a:r>
              <a:endParaRPr lang="en-US" sz="2400" dirty="0">
                <a:solidFill>
                  <a:schemeClr val="tx1">
                    <a:lumMod val="75000"/>
                    <a:lumOff val="25000"/>
                  </a:schemeClr>
                </a:solidFill>
                <a:latin typeface="Century Gothic"/>
              </a:endParaRPr>
            </a:p>
          </p:txBody>
        </p:sp>
        <p:sp>
          <p:nvSpPr>
            <p:cNvPr id="9" name="TextBox 8">
              <a:extLst>
                <a:ext uri="{FF2B5EF4-FFF2-40B4-BE49-F238E27FC236}">
                  <a16:creationId xmlns:a16="http://schemas.microsoft.com/office/drawing/2014/main" id="{23A86F29-7C2D-69FA-ED82-AF7C2F188DA2}"/>
                </a:ext>
              </a:extLst>
            </p:cNvPr>
            <p:cNvSpPr txBox="1"/>
            <p:nvPr/>
          </p:nvSpPr>
          <p:spPr>
            <a:xfrm>
              <a:off x="1439484" y="4741226"/>
              <a:ext cx="13129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rPr>
                <a:t>1</a:t>
              </a:r>
            </a:p>
          </p:txBody>
        </p:sp>
        <p:sp>
          <p:nvSpPr>
            <p:cNvPr id="11" name="TextBox 10">
              <a:extLst>
                <a:ext uri="{FF2B5EF4-FFF2-40B4-BE49-F238E27FC236}">
                  <a16:creationId xmlns:a16="http://schemas.microsoft.com/office/drawing/2014/main" id="{0F3BF9A7-F916-0322-3954-B1167A4A1923}"/>
                </a:ext>
              </a:extLst>
            </p:cNvPr>
            <p:cNvSpPr txBox="1"/>
            <p:nvPr/>
          </p:nvSpPr>
          <p:spPr>
            <a:xfrm>
              <a:off x="4372464" y="5790772"/>
              <a:ext cx="13129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rPr>
                <a:t>2</a:t>
              </a:r>
            </a:p>
          </p:txBody>
        </p:sp>
        <p:sp>
          <p:nvSpPr>
            <p:cNvPr id="12" name="TextBox 11">
              <a:extLst>
                <a:ext uri="{FF2B5EF4-FFF2-40B4-BE49-F238E27FC236}">
                  <a16:creationId xmlns:a16="http://schemas.microsoft.com/office/drawing/2014/main" id="{0C65EE30-8A5E-E455-387B-261A648ADF24}"/>
                </a:ext>
              </a:extLst>
            </p:cNvPr>
            <p:cNvSpPr txBox="1"/>
            <p:nvPr/>
          </p:nvSpPr>
          <p:spPr>
            <a:xfrm>
              <a:off x="5680803" y="5790772"/>
              <a:ext cx="13129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rPr>
                <a:t>3</a:t>
              </a:r>
            </a:p>
          </p:txBody>
        </p:sp>
        <p:sp>
          <p:nvSpPr>
            <p:cNvPr id="13" name="TextBox 12">
              <a:extLst>
                <a:ext uri="{FF2B5EF4-FFF2-40B4-BE49-F238E27FC236}">
                  <a16:creationId xmlns:a16="http://schemas.microsoft.com/office/drawing/2014/main" id="{839341EC-C2BC-6516-DC82-50283E7E7AD6}"/>
                </a:ext>
              </a:extLst>
            </p:cNvPr>
            <p:cNvSpPr txBox="1"/>
            <p:nvPr/>
          </p:nvSpPr>
          <p:spPr>
            <a:xfrm>
              <a:off x="6989143" y="5790772"/>
              <a:ext cx="13129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rPr>
                <a:t>4</a:t>
              </a:r>
            </a:p>
          </p:txBody>
        </p:sp>
        <p:sp>
          <p:nvSpPr>
            <p:cNvPr id="14" name="TextBox 13">
              <a:extLst>
                <a:ext uri="{FF2B5EF4-FFF2-40B4-BE49-F238E27FC236}">
                  <a16:creationId xmlns:a16="http://schemas.microsoft.com/office/drawing/2014/main" id="{6A114553-B968-15E1-2218-D739A40A0428}"/>
                </a:ext>
              </a:extLst>
            </p:cNvPr>
            <p:cNvSpPr txBox="1"/>
            <p:nvPr/>
          </p:nvSpPr>
          <p:spPr>
            <a:xfrm>
              <a:off x="8412501" y="5790771"/>
              <a:ext cx="13129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rPr>
                <a:t>5</a:t>
              </a:r>
            </a:p>
          </p:txBody>
        </p:sp>
        <p:sp>
          <p:nvSpPr>
            <p:cNvPr id="17" name="TextBox 16">
              <a:extLst>
                <a:ext uri="{FF2B5EF4-FFF2-40B4-BE49-F238E27FC236}">
                  <a16:creationId xmlns:a16="http://schemas.microsoft.com/office/drawing/2014/main" id="{935D4238-4CB2-F629-9634-17E6F209A4AF}"/>
                </a:ext>
              </a:extLst>
            </p:cNvPr>
            <p:cNvSpPr txBox="1"/>
            <p:nvPr/>
          </p:nvSpPr>
          <p:spPr>
            <a:xfrm>
              <a:off x="2949106" y="5790772"/>
              <a:ext cx="13129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rPr>
                <a:t>1</a:t>
              </a:r>
            </a:p>
          </p:txBody>
        </p:sp>
        <p:sp>
          <p:nvSpPr>
            <p:cNvPr id="18" name="TextBox 17">
              <a:extLst>
                <a:ext uri="{FF2B5EF4-FFF2-40B4-BE49-F238E27FC236}">
                  <a16:creationId xmlns:a16="http://schemas.microsoft.com/office/drawing/2014/main" id="{D14A3C06-6B23-87BA-9454-A253FBD61926}"/>
                </a:ext>
              </a:extLst>
            </p:cNvPr>
            <p:cNvSpPr txBox="1"/>
            <p:nvPr/>
          </p:nvSpPr>
          <p:spPr>
            <a:xfrm>
              <a:off x="1439482" y="4036734"/>
              <a:ext cx="13129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rPr>
                <a:t>2</a:t>
              </a:r>
            </a:p>
          </p:txBody>
        </p:sp>
        <p:sp>
          <p:nvSpPr>
            <p:cNvPr id="19" name="TextBox 18">
              <a:extLst>
                <a:ext uri="{FF2B5EF4-FFF2-40B4-BE49-F238E27FC236}">
                  <a16:creationId xmlns:a16="http://schemas.microsoft.com/office/drawing/2014/main" id="{1C240D26-017C-9701-700F-0E20A0CE2061}"/>
                </a:ext>
              </a:extLst>
            </p:cNvPr>
            <p:cNvSpPr txBox="1"/>
            <p:nvPr/>
          </p:nvSpPr>
          <p:spPr>
            <a:xfrm>
              <a:off x="1439481" y="3188470"/>
              <a:ext cx="13129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rPr>
                <a:t>3</a:t>
              </a:r>
            </a:p>
          </p:txBody>
        </p:sp>
        <p:sp>
          <p:nvSpPr>
            <p:cNvPr id="20" name="TextBox 19">
              <a:extLst>
                <a:ext uri="{FF2B5EF4-FFF2-40B4-BE49-F238E27FC236}">
                  <a16:creationId xmlns:a16="http://schemas.microsoft.com/office/drawing/2014/main" id="{A15E2405-B6FE-2857-8143-C7F4AB4C5702}"/>
                </a:ext>
              </a:extLst>
            </p:cNvPr>
            <p:cNvSpPr txBox="1"/>
            <p:nvPr/>
          </p:nvSpPr>
          <p:spPr>
            <a:xfrm>
              <a:off x="1439482" y="2469602"/>
              <a:ext cx="13129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rPr>
                <a:t>4</a:t>
              </a:r>
            </a:p>
          </p:txBody>
        </p:sp>
        <p:sp>
          <p:nvSpPr>
            <p:cNvPr id="21" name="TextBox 20">
              <a:extLst>
                <a:ext uri="{FF2B5EF4-FFF2-40B4-BE49-F238E27FC236}">
                  <a16:creationId xmlns:a16="http://schemas.microsoft.com/office/drawing/2014/main" id="{A1466FDE-8DC2-1120-593B-05B94C8CE5AA}"/>
                </a:ext>
              </a:extLst>
            </p:cNvPr>
            <p:cNvSpPr txBox="1"/>
            <p:nvPr/>
          </p:nvSpPr>
          <p:spPr>
            <a:xfrm>
              <a:off x="1439481" y="1765110"/>
              <a:ext cx="13129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rPr>
                <a:t>5</a:t>
              </a:r>
            </a:p>
          </p:txBody>
        </p:sp>
        <p:sp>
          <p:nvSpPr>
            <p:cNvPr id="23" name="TextBox 22">
              <a:extLst>
                <a:ext uri="{FF2B5EF4-FFF2-40B4-BE49-F238E27FC236}">
                  <a16:creationId xmlns:a16="http://schemas.microsoft.com/office/drawing/2014/main" id="{C4A6C6E3-4960-4E43-89F4-4A47B064F173}"/>
                </a:ext>
              </a:extLst>
            </p:cNvPr>
            <p:cNvSpPr txBox="1"/>
            <p:nvPr/>
          </p:nvSpPr>
          <p:spPr>
            <a:xfrm rot="16200000">
              <a:off x="43617" y="3186624"/>
              <a:ext cx="19822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cs typeface="Calibri"/>
                </a:rPr>
                <a:t>AERONET AOD</a:t>
              </a:r>
            </a:p>
          </p:txBody>
        </p:sp>
        <p:sp>
          <p:nvSpPr>
            <p:cNvPr id="25" name="TextBox 24">
              <a:extLst>
                <a:ext uri="{FF2B5EF4-FFF2-40B4-BE49-F238E27FC236}">
                  <a16:creationId xmlns:a16="http://schemas.microsoft.com/office/drawing/2014/main" id="{42B0E58D-8632-2D4A-08D7-45402BE03121}"/>
                </a:ext>
              </a:extLst>
            </p:cNvPr>
            <p:cNvSpPr txBox="1"/>
            <p:nvPr/>
          </p:nvSpPr>
          <p:spPr>
            <a:xfrm>
              <a:off x="4256183" y="6148359"/>
              <a:ext cx="19822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cs typeface="Calibri"/>
                </a:rPr>
                <a:t>MODIS AOD</a:t>
              </a:r>
              <a:endParaRPr lang="en-US" dirty="0">
                <a:solidFill>
                  <a:schemeClr val="tx1">
                    <a:lumMod val="75000"/>
                    <a:lumOff val="25000"/>
                  </a:schemeClr>
                </a:solidFill>
                <a:latin typeface="Century Gothic" panose="020B0502020202020204" pitchFamily="34" charset="0"/>
              </a:endParaRPr>
            </a:p>
          </p:txBody>
        </p:sp>
      </p:grpSp>
      <p:sp>
        <p:nvSpPr>
          <p:cNvPr id="27" name="TextBox 26">
            <a:extLst>
              <a:ext uri="{FF2B5EF4-FFF2-40B4-BE49-F238E27FC236}">
                <a16:creationId xmlns:a16="http://schemas.microsoft.com/office/drawing/2014/main" id="{D176A108-9EEE-ED42-7554-10F6B1A251F4}"/>
              </a:ext>
            </a:extLst>
          </p:cNvPr>
          <p:cNvSpPr txBox="1"/>
          <p:nvPr/>
        </p:nvSpPr>
        <p:spPr>
          <a:xfrm>
            <a:off x="9237451" y="2600455"/>
            <a:ext cx="2596764"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panose="020F0502020204030204"/>
              </a:rPr>
              <a:t>Linear regression of MODIS AOD with AERONET Sensor had an R^2 of .88 and standard error of 0.1377</a:t>
            </a:r>
            <a:endParaRPr lang="en-US" sz="2000" dirty="0">
              <a:solidFill>
                <a:schemeClr val="tx1">
                  <a:lumMod val="75000"/>
                  <a:lumOff val="25000"/>
                </a:schemeClr>
              </a:solidFill>
              <a:cs typeface="Calibri" panose="020F0502020204030204"/>
            </a:endParaRPr>
          </a:p>
          <a:p>
            <a:pPr marL="285750" indent="-285750">
              <a:buFont typeface="Arial"/>
              <a:buChar char="•"/>
            </a:pPr>
            <a:endParaRPr lang="en-US" dirty="0">
              <a:solidFill>
                <a:schemeClr val="tx1">
                  <a:lumMod val="75000"/>
                  <a:lumOff val="25000"/>
                </a:schemeClr>
              </a:solidFill>
              <a:latin typeface="Century Gothic"/>
              <a:cs typeface="Calibri" panose="020F0502020204030204"/>
            </a:endParaRPr>
          </a:p>
        </p:txBody>
      </p:sp>
    </p:spTree>
    <p:extLst>
      <p:ext uri="{BB962C8B-B14F-4D97-AF65-F5344CB8AC3E}">
        <p14:creationId xmlns:p14="http://schemas.microsoft.com/office/powerpoint/2010/main" val="2718608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603A42-E4F0-582A-9B67-3F1EBE0D53C2}"/>
              </a:ext>
            </a:extLst>
          </p:cNvPr>
          <p:cNvSpPr txBox="1"/>
          <p:nvPr/>
        </p:nvSpPr>
        <p:spPr>
          <a:xfrm>
            <a:off x="280230" y="247650"/>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t>
            </a:r>
            <a:r>
              <a:rPr lang="en-US" sz="4000" b="1" dirty="0">
                <a:solidFill>
                  <a:srgbClr val="88419D"/>
                </a:solidFill>
                <a:latin typeface="Century Gothic"/>
                <a:cs typeface="Calibri"/>
              </a:rPr>
              <a:t>NO</a:t>
            </a:r>
            <a:r>
              <a:rPr lang="en-US" sz="4000" b="1" baseline="-25000" dirty="0">
                <a:solidFill>
                  <a:srgbClr val="88419D"/>
                </a:solidFill>
                <a:latin typeface="Century Gothic"/>
                <a:cs typeface="Calibri"/>
              </a:rPr>
              <a:t>2</a:t>
            </a:r>
            <a:r>
              <a:rPr lang="en-US" sz="4000" b="1" dirty="0">
                <a:solidFill>
                  <a:srgbClr val="88419D"/>
                </a:solidFill>
                <a:latin typeface="Century Gothic"/>
              </a:rPr>
              <a:t> Validation</a:t>
            </a:r>
            <a:endParaRPr lang="en-US" dirty="0"/>
          </a:p>
        </p:txBody>
      </p:sp>
      <p:pic>
        <p:nvPicPr>
          <p:cNvPr id="2" name="Picture 5" descr="A graph of data with red and blue dots&#10;&#10;Description automatically generated">
            <a:extLst>
              <a:ext uri="{FF2B5EF4-FFF2-40B4-BE49-F238E27FC236}">
                <a16:creationId xmlns:a16="http://schemas.microsoft.com/office/drawing/2014/main" id="{E6F46DB8-36BE-7C29-F7A7-6A430F7B2862}"/>
              </a:ext>
            </a:extLst>
          </p:cNvPr>
          <p:cNvPicPr>
            <a:picLocks noChangeAspect="1"/>
          </p:cNvPicPr>
          <p:nvPr/>
        </p:nvPicPr>
        <p:blipFill rotWithShape="1">
          <a:blip r:embed="rId3"/>
          <a:srcRect l="10175" t="9424" r="8984" b="17277"/>
          <a:stretch/>
        </p:blipFill>
        <p:spPr>
          <a:xfrm>
            <a:off x="1228849" y="1070649"/>
            <a:ext cx="7871443" cy="4346004"/>
          </a:xfrm>
          <a:prstGeom prst="rect">
            <a:avLst/>
          </a:prstGeom>
        </p:spPr>
      </p:pic>
      <p:sp>
        <p:nvSpPr>
          <p:cNvPr id="5" name="TextBox 4">
            <a:extLst>
              <a:ext uri="{FF2B5EF4-FFF2-40B4-BE49-F238E27FC236}">
                <a16:creationId xmlns:a16="http://schemas.microsoft.com/office/drawing/2014/main" id="{168F7663-36B8-EAA7-A675-8AC7D1FBFA4E}"/>
              </a:ext>
            </a:extLst>
          </p:cNvPr>
          <p:cNvSpPr txBox="1"/>
          <p:nvPr/>
        </p:nvSpPr>
        <p:spPr>
          <a:xfrm rot="19020000">
            <a:off x="109564" y="5831116"/>
            <a:ext cx="14596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Aug 2018</a:t>
            </a:r>
            <a:endParaRPr lang="en-US" dirty="0"/>
          </a:p>
        </p:txBody>
      </p:sp>
      <p:sp>
        <p:nvSpPr>
          <p:cNvPr id="7" name="TextBox 6">
            <a:extLst>
              <a:ext uri="{FF2B5EF4-FFF2-40B4-BE49-F238E27FC236}">
                <a16:creationId xmlns:a16="http://schemas.microsoft.com/office/drawing/2014/main" id="{C9540000-F555-0A27-F172-4B2C3B34BE21}"/>
              </a:ext>
            </a:extLst>
          </p:cNvPr>
          <p:cNvSpPr txBox="1"/>
          <p:nvPr/>
        </p:nvSpPr>
        <p:spPr>
          <a:xfrm rot="19020000">
            <a:off x="1355318" y="5732541"/>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May 2019</a:t>
            </a:r>
          </a:p>
        </p:txBody>
      </p:sp>
      <p:sp>
        <p:nvSpPr>
          <p:cNvPr id="9" name="TextBox 8">
            <a:extLst>
              <a:ext uri="{FF2B5EF4-FFF2-40B4-BE49-F238E27FC236}">
                <a16:creationId xmlns:a16="http://schemas.microsoft.com/office/drawing/2014/main" id="{C279141C-FB75-6DA3-BC94-DCAA5DD08F38}"/>
              </a:ext>
            </a:extLst>
          </p:cNvPr>
          <p:cNvSpPr txBox="1"/>
          <p:nvPr/>
        </p:nvSpPr>
        <p:spPr>
          <a:xfrm rot="19020000">
            <a:off x="1916294" y="5876737"/>
            <a:ext cx="15799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Dec 2019</a:t>
            </a:r>
          </a:p>
        </p:txBody>
      </p:sp>
      <p:sp>
        <p:nvSpPr>
          <p:cNvPr id="11" name="TextBox 10">
            <a:extLst>
              <a:ext uri="{FF2B5EF4-FFF2-40B4-BE49-F238E27FC236}">
                <a16:creationId xmlns:a16="http://schemas.microsoft.com/office/drawing/2014/main" id="{9D24E2FB-9993-B6B6-F803-6419CA2A8AF5}"/>
              </a:ext>
            </a:extLst>
          </p:cNvPr>
          <p:cNvSpPr txBox="1"/>
          <p:nvPr/>
        </p:nvSpPr>
        <p:spPr>
          <a:xfrm rot="19020000">
            <a:off x="4334852" y="5677418"/>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Jan 2021</a:t>
            </a:r>
            <a:endParaRPr lang="en-US" dirty="0"/>
          </a:p>
        </p:txBody>
      </p:sp>
      <p:sp>
        <p:nvSpPr>
          <p:cNvPr id="13" name="TextBox 12">
            <a:extLst>
              <a:ext uri="{FF2B5EF4-FFF2-40B4-BE49-F238E27FC236}">
                <a16:creationId xmlns:a16="http://schemas.microsoft.com/office/drawing/2014/main" id="{132BD201-BADD-2A58-04EC-B5D971B460F4}"/>
              </a:ext>
            </a:extLst>
          </p:cNvPr>
          <p:cNvSpPr txBox="1"/>
          <p:nvPr/>
        </p:nvSpPr>
        <p:spPr>
          <a:xfrm rot="19020000">
            <a:off x="5323616" y="5677416"/>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July 2021</a:t>
            </a:r>
            <a:endParaRPr lang="en-US" dirty="0"/>
          </a:p>
        </p:txBody>
      </p:sp>
      <p:sp>
        <p:nvSpPr>
          <p:cNvPr id="14" name="TextBox 13">
            <a:extLst>
              <a:ext uri="{FF2B5EF4-FFF2-40B4-BE49-F238E27FC236}">
                <a16:creationId xmlns:a16="http://schemas.microsoft.com/office/drawing/2014/main" id="{B18E5752-8D6F-BD2A-CF56-380A36CF1AC2}"/>
              </a:ext>
            </a:extLst>
          </p:cNvPr>
          <p:cNvSpPr txBox="1"/>
          <p:nvPr/>
        </p:nvSpPr>
        <p:spPr>
          <a:xfrm rot="19020000">
            <a:off x="6258909" y="5677418"/>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Feb 2022</a:t>
            </a:r>
            <a:endParaRPr lang="en-US" dirty="0"/>
          </a:p>
        </p:txBody>
      </p:sp>
      <p:sp>
        <p:nvSpPr>
          <p:cNvPr id="15" name="TextBox 14">
            <a:extLst>
              <a:ext uri="{FF2B5EF4-FFF2-40B4-BE49-F238E27FC236}">
                <a16:creationId xmlns:a16="http://schemas.microsoft.com/office/drawing/2014/main" id="{9B0BDA30-7982-3AE6-D919-8A70F8EE1603}"/>
              </a:ext>
            </a:extLst>
          </p:cNvPr>
          <p:cNvSpPr txBox="1"/>
          <p:nvPr/>
        </p:nvSpPr>
        <p:spPr>
          <a:xfrm rot="19020000">
            <a:off x="3279245" y="5690785"/>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June 2020</a:t>
            </a:r>
            <a:endParaRPr lang="en-US" dirty="0"/>
          </a:p>
        </p:txBody>
      </p:sp>
      <p:sp>
        <p:nvSpPr>
          <p:cNvPr id="16" name="TextBox 15">
            <a:extLst>
              <a:ext uri="{FF2B5EF4-FFF2-40B4-BE49-F238E27FC236}">
                <a16:creationId xmlns:a16="http://schemas.microsoft.com/office/drawing/2014/main" id="{175DD788-937D-6206-72AC-ABCB3B37B6CE}"/>
              </a:ext>
            </a:extLst>
          </p:cNvPr>
          <p:cNvSpPr txBox="1"/>
          <p:nvPr/>
        </p:nvSpPr>
        <p:spPr>
          <a:xfrm rot="19020000">
            <a:off x="7713945" y="5823624"/>
            <a:ext cx="14863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March 2023</a:t>
            </a:r>
            <a:endParaRPr lang="en-US" dirty="0"/>
          </a:p>
        </p:txBody>
      </p:sp>
      <p:sp>
        <p:nvSpPr>
          <p:cNvPr id="17" name="TextBox 16">
            <a:extLst>
              <a:ext uri="{FF2B5EF4-FFF2-40B4-BE49-F238E27FC236}">
                <a16:creationId xmlns:a16="http://schemas.microsoft.com/office/drawing/2014/main" id="{5025207F-6364-D42B-A68B-F681AF152924}"/>
              </a:ext>
            </a:extLst>
          </p:cNvPr>
          <p:cNvSpPr txBox="1"/>
          <p:nvPr/>
        </p:nvSpPr>
        <p:spPr>
          <a:xfrm rot="19020000">
            <a:off x="7167463" y="5677417"/>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Aug 2022</a:t>
            </a:r>
            <a:endParaRPr lang="en-US" dirty="0"/>
          </a:p>
        </p:txBody>
      </p:sp>
      <p:sp>
        <p:nvSpPr>
          <p:cNvPr id="19" name="TextBox 18">
            <a:extLst>
              <a:ext uri="{FF2B5EF4-FFF2-40B4-BE49-F238E27FC236}">
                <a16:creationId xmlns:a16="http://schemas.microsoft.com/office/drawing/2014/main" id="{88CEF18F-52A4-B117-4008-4695D6F9F3E3}"/>
              </a:ext>
            </a:extLst>
          </p:cNvPr>
          <p:cNvSpPr txBox="1"/>
          <p:nvPr/>
        </p:nvSpPr>
        <p:spPr>
          <a:xfrm>
            <a:off x="740538" y="5147745"/>
            <a:ext cx="400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0</a:t>
            </a:r>
            <a:endParaRPr lang="en-US" dirty="0">
              <a:solidFill>
                <a:srgbClr val="3F3F3F"/>
              </a:solidFill>
            </a:endParaRPr>
          </a:p>
        </p:txBody>
      </p:sp>
      <p:sp>
        <p:nvSpPr>
          <p:cNvPr id="21" name="TextBox 20">
            <a:extLst>
              <a:ext uri="{FF2B5EF4-FFF2-40B4-BE49-F238E27FC236}">
                <a16:creationId xmlns:a16="http://schemas.microsoft.com/office/drawing/2014/main" id="{85120DE2-EE3C-01FD-C27B-B50E1F9DAEA9}"/>
              </a:ext>
            </a:extLst>
          </p:cNvPr>
          <p:cNvSpPr txBox="1"/>
          <p:nvPr/>
        </p:nvSpPr>
        <p:spPr>
          <a:xfrm>
            <a:off x="646960" y="4637707"/>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10</a:t>
            </a:r>
          </a:p>
        </p:txBody>
      </p:sp>
      <p:sp>
        <p:nvSpPr>
          <p:cNvPr id="22" name="TextBox 21">
            <a:extLst>
              <a:ext uri="{FF2B5EF4-FFF2-40B4-BE49-F238E27FC236}">
                <a16:creationId xmlns:a16="http://schemas.microsoft.com/office/drawing/2014/main" id="{A1FC693B-63E8-74D1-1D67-5B77F35A9B5A}"/>
              </a:ext>
            </a:extLst>
          </p:cNvPr>
          <p:cNvSpPr txBox="1"/>
          <p:nvPr/>
        </p:nvSpPr>
        <p:spPr>
          <a:xfrm>
            <a:off x="646960" y="4127669"/>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20</a:t>
            </a:r>
          </a:p>
        </p:txBody>
      </p:sp>
      <p:sp>
        <p:nvSpPr>
          <p:cNvPr id="23" name="TextBox 22">
            <a:extLst>
              <a:ext uri="{FF2B5EF4-FFF2-40B4-BE49-F238E27FC236}">
                <a16:creationId xmlns:a16="http://schemas.microsoft.com/office/drawing/2014/main" id="{1DF26939-0DC2-9918-1F7F-25FD332DA64F}"/>
              </a:ext>
            </a:extLst>
          </p:cNvPr>
          <p:cNvSpPr txBox="1"/>
          <p:nvPr/>
        </p:nvSpPr>
        <p:spPr>
          <a:xfrm>
            <a:off x="646960" y="3617631"/>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30</a:t>
            </a:r>
          </a:p>
        </p:txBody>
      </p:sp>
      <p:sp>
        <p:nvSpPr>
          <p:cNvPr id="24" name="TextBox 23">
            <a:extLst>
              <a:ext uri="{FF2B5EF4-FFF2-40B4-BE49-F238E27FC236}">
                <a16:creationId xmlns:a16="http://schemas.microsoft.com/office/drawing/2014/main" id="{F7BA719A-2AF5-0B2F-C660-59790DB76C87}"/>
              </a:ext>
            </a:extLst>
          </p:cNvPr>
          <p:cNvSpPr txBox="1"/>
          <p:nvPr/>
        </p:nvSpPr>
        <p:spPr>
          <a:xfrm>
            <a:off x="646960" y="3107594"/>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40</a:t>
            </a:r>
          </a:p>
        </p:txBody>
      </p:sp>
      <p:sp>
        <p:nvSpPr>
          <p:cNvPr id="25" name="TextBox 24">
            <a:extLst>
              <a:ext uri="{FF2B5EF4-FFF2-40B4-BE49-F238E27FC236}">
                <a16:creationId xmlns:a16="http://schemas.microsoft.com/office/drawing/2014/main" id="{47FD4531-7EFC-E615-F4F3-4644295988A5}"/>
              </a:ext>
            </a:extLst>
          </p:cNvPr>
          <p:cNvSpPr txBox="1"/>
          <p:nvPr/>
        </p:nvSpPr>
        <p:spPr>
          <a:xfrm>
            <a:off x="646960" y="2597556"/>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50</a:t>
            </a:r>
          </a:p>
        </p:txBody>
      </p:sp>
      <p:sp>
        <p:nvSpPr>
          <p:cNvPr id="26" name="TextBox 25">
            <a:extLst>
              <a:ext uri="{FF2B5EF4-FFF2-40B4-BE49-F238E27FC236}">
                <a16:creationId xmlns:a16="http://schemas.microsoft.com/office/drawing/2014/main" id="{8FF16FDC-78D0-D091-FA80-312ACD7B1B51}"/>
              </a:ext>
            </a:extLst>
          </p:cNvPr>
          <p:cNvSpPr txBox="1"/>
          <p:nvPr/>
        </p:nvSpPr>
        <p:spPr>
          <a:xfrm>
            <a:off x="646960" y="2087518"/>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60</a:t>
            </a:r>
          </a:p>
        </p:txBody>
      </p:sp>
      <p:sp>
        <p:nvSpPr>
          <p:cNvPr id="27" name="TextBox 26">
            <a:extLst>
              <a:ext uri="{FF2B5EF4-FFF2-40B4-BE49-F238E27FC236}">
                <a16:creationId xmlns:a16="http://schemas.microsoft.com/office/drawing/2014/main" id="{38355126-DCE0-C507-4599-48D8D747A10B}"/>
              </a:ext>
            </a:extLst>
          </p:cNvPr>
          <p:cNvSpPr txBox="1"/>
          <p:nvPr/>
        </p:nvSpPr>
        <p:spPr>
          <a:xfrm>
            <a:off x="646960" y="1577480"/>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70</a:t>
            </a:r>
          </a:p>
        </p:txBody>
      </p:sp>
      <p:sp>
        <p:nvSpPr>
          <p:cNvPr id="28" name="TextBox 27">
            <a:extLst>
              <a:ext uri="{FF2B5EF4-FFF2-40B4-BE49-F238E27FC236}">
                <a16:creationId xmlns:a16="http://schemas.microsoft.com/office/drawing/2014/main" id="{A89D33AB-BFE9-40E7-8D41-7B5D8621F132}"/>
              </a:ext>
            </a:extLst>
          </p:cNvPr>
          <p:cNvSpPr txBox="1"/>
          <p:nvPr/>
        </p:nvSpPr>
        <p:spPr>
          <a:xfrm>
            <a:off x="646960" y="1067442"/>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80</a:t>
            </a:r>
          </a:p>
        </p:txBody>
      </p:sp>
      <p:sp>
        <p:nvSpPr>
          <p:cNvPr id="30" name="TextBox 29">
            <a:extLst>
              <a:ext uri="{FF2B5EF4-FFF2-40B4-BE49-F238E27FC236}">
                <a16:creationId xmlns:a16="http://schemas.microsoft.com/office/drawing/2014/main" id="{B0A2EE76-26D1-0699-4894-61994B5D9474}"/>
              </a:ext>
            </a:extLst>
          </p:cNvPr>
          <p:cNvSpPr txBox="1"/>
          <p:nvPr/>
        </p:nvSpPr>
        <p:spPr>
          <a:xfrm>
            <a:off x="9063106" y="5161114"/>
            <a:ext cx="400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0</a:t>
            </a:r>
            <a:endParaRPr lang="en-US" dirty="0">
              <a:solidFill>
                <a:srgbClr val="3F3F3F"/>
              </a:solidFill>
            </a:endParaRPr>
          </a:p>
        </p:txBody>
      </p:sp>
      <p:sp>
        <p:nvSpPr>
          <p:cNvPr id="32" name="TextBox 31">
            <a:extLst>
              <a:ext uri="{FF2B5EF4-FFF2-40B4-BE49-F238E27FC236}">
                <a16:creationId xmlns:a16="http://schemas.microsoft.com/office/drawing/2014/main" id="{153A6DDD-03DB-8EBF-85F1-C3462B673A5F}"/>
              </a:ext>
            </a:extLst>
          </p:cNvPr>
          <p:cNvSpPr txBox="1"/>
          <p:nvPr/>
        </p:nvSpPr>
        <p:spPr>
          <a:xfrm>
            <a:off x="8861130" y="4257052"/>
            <a:ext cx="5972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0.4</a:t>
            </a:r>
          </a:p>
        </p:txBody>
      </p:sp>
      <p:sp>
        <p:nvSpPr>
          <p:cNvPr id="34" name="TextBox 33">
            <a:extLst>
              <a:ext uri="{FF2B5EF4-FFF2-40B4-BE49-F238E27FC236}">
                <a16:creationId xmlns:a16="http://schemas.microsoft.com/office/drawing/2014/main" id="{84B561B5-C9C2-D0A2-2F4E-1219839F3CB4}"/>
              </a:ext>
            </a:extLst>
          </p:cNvPr>
          <p:cNvSpPr txBox="1"/>
          <p:nvPr/>
        </p:nvSpPr>
        <p:spPr>
          <a:xfrm>
            <a:off x="8861130" y="3352990"/>
            <a:ext cx="5972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0.8</a:t>
            </a:r>
          </a:p>
        </p:txBody>
      </p:sp>
      <p:sp>
        <p:nvSpPr>
          <p:cNvPr id="36" name="TextBox 35">
            <a:extLst>
              <a:ext uri="{FF2B5EF4-FFF2-40B4-BE49-F238E27FC236}">
                <a16:creationId xmlns:a16="http://schemas.microsoft.com/office/drawing/2014/main" id="{3D81FDB9-BCA2-6186-DD14-F0F7C481B342}"/>
              </a:ext>
            </a:extLst>
          </p:cNvPr>
          <p:cNvSpPr txBox="1"/>
          <p:nvPr/>
        </p:nvSpPr>
        <p:spPr>
          <a:xfrm>
            <a:off x="8824407" y="2448927"/>
            <a:ext cx="6341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1.2</a:t>
            </a:r>
          </a:p>
        </p:txBody>
      </p:sp>
      <p:sp>
        <p:nvSpPr>
          <p:cNvPr id="38" name="TextBox 37">
            <a:extLst>
              <a:ext uri="{FF2B5EF4-FFF2-40B4-BE49-F238E27FC236}">
                <a16:creationId xmlns:a16="http://schemas.microsoft.com/office/drawing/2014/main" id="{24A81847-84A3-2A78-2B87-757A29141D83}"/>
              </a:ext>
            </a:extLst>
          </p:cNvPr>
          <p:cNvSpPr txBox="1"/>
          <p:nvPr/>
        </p:nvSpPr>
        <p:spPr>
          <a:xfrm>
            <a:off x="8971299" y="1544865"/>
            <a:ext cx="4866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1.6</a:t>
            </a:r>
          </a:p>
        </p:txBody>
      </p:sp>
      <p:sp>
        <p:nvSpPr>
          <p:cNvPr id="40" name="TextBox 39">
            <a:extLst>
              <a:ext uri="{FF2B5EF4-FFF2-40B4-BE49-F238E27FC236}">
                <a16:creationId xmlns:a16="http://schemas.microsoft.com/office/drawing/2014/main" id="{A42A5B2E-842E-CBF5-4756-B6D9362FAB30}"/>
              </a:ext>
            </a:extLst>
          </p:cNvPr>
          <p:cNvSpPr txBox="1"/>
          <p:nvPr/>
        </p:nvSpPr>
        <p:spPr>
          <a:xfrm>
            <a:off x="8962118" y="4709083"/>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0.2</a:t>
            </a:r>
            <a:endParaRPr lang="en-US" sz="1400" dirty="0">
              <a:solidFill>
                <a:srgbClr val="3F3F3F"/>
              </a:solidFill>
              <a:latin typeface="Century Gothic"/>
            </a:endParaRPr>
          </a:p>
        </p:txBody>
      </p:sp>
      <p:sp>
        <p:nvSpPr>
          <p:cNvPr id="42" name="TextBox 41">
            <a:extLst>
              <a:ext uri="{FF2B5EF4-FFF2-40B4-BE49-F238E27FC236}">
                <a16:creationId xmlns:a16="http://schemas.microsoft.com/office/drawing/2014/main" id="{402AB489-44E4-90B1-5417-3149A8B25BDB}"/>
              </a:ext>
            </a:extLst>
          </p:cNvPr>
          <p:cNvSpPr txBox="1"/>
          <p:nvPr/>
        </p:nvSpPr>
        <p:spPr>
          <a:xfrm>
            <a:off x="8962118" y="3805021"/>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0.6</a:t>
            </a:r>
          </a:p>
        </p:txBody>
      </p:sp>
      <p:sp>
        <p:nvSpPr>
          <p:cNvPr id="44" name="TextBox 43">
            <a:extLst>
              <a:ext uri="{FF2B5EF4-FFF2-40B4-BE49-F238E27FC236}">
                <a16:creationId xmlns:a16="http://schemas.microsoft.com/office/drawing/2014/main" id="{DAA8798B-B1C6-D425-04A1-9AFBB90528FC}"/>
              </a:ext>
            </a:extLst>
          </p:cNvPr>
          <p:cNvSpPr txBox="1"/>
          <p:nvPr/>
        </p:nvSpPr>
        <p:spPr>
          <a:xfrm>
            <a:off x="8962118" y="2900958"/>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1</a:t>
            </a:r>
          </a:p>
        </p:txBody>
      </p:sp>
      <p:sp>
        <p:nvSpPr>
          <p:cNvPr id="46" name="TextBox 45">
            <a:extLst>
              <a:ext uri="{FF2B5EF4-FFF2-40B4-BE49-F238E27FC236}">
                <a16:creationId xmlns:a16="http://schemas.microsoft.com/office/drawing/2014/main" id="{8E5AD66A-13DA-1B5B-EE31-AFD1C8296F55}"/>
              </a:ext>
            </a:extLst>
          </p:cNvPr>
          <p:cNvSpPr txBox="1"/>
          <p:nvPr/>
        </p:nvSpPr>
        <p:spPr>
          <a:xfrm>
            <a:off x="8971299" y="1996896"/>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1.4</a:t>
            </a:r>
          </a:p>
        </p:txBody>
      </p:sp>
      <p:sp>
        <p:nvSpPr>
          <p:cNvPr id="48" name="TextBox 47">
            <a:extLst>
              <a:ext uri="{FF2B5EF4-FFF2-40B4-BE49-F238E27FC236}">
                <a16:creationId xmlns:a16="http://schemas.microsoft.com/office/drawing/2014/main" id="{9B1C0E52-7E70-BB37-CECE-91D695827D2D}"/>
              </a:ext>
            </a:extLst>
          </p:cNvPr>
          <p:cNvSpPr txBox="1"/>
          <p:nvPr/>
        </p:nvSpPr>
        <p:spPr>
          <a:xfrm>
            <a:off x="8984666" y="1092834"/>
            <a:ext cx="4866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1.8</a:t>
            </a:r>
          </a:p>
        </p:txBody>
      </p:sp>
      <p:sp>
        <p:nvSpPr>
          <p:cNvPr id="49" name="TextBox 48">
            <a:extLst>
              <a:ext uri="{FF2B5EF4-FFF2-40B4-BE49-F238E27FC236}">
                <a16:creationId xmlns:a16="http://schemas.microsoft.com/office/drawing/2014/main" id="{F3DE567C-D5EA-C56E-2802-A27C3F95CADD}"/>
              </a:ext>
            </a:extLst>
          </p:cNvPr>
          <p:cNvSpPr txBox="1"/>
          <p:nvPr/>
        </p:nvSpPr>
        <p:spPr>
          <a:xfrm rot="16200000">
            <a:off x="7547486" y="2989519"/>
            <a:ext cx="41600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b="1" dirty="0">
                <a:solidFill>
                  <a:srgbClr val="3F3F3F"/>
                </a:solidFill>
                <a:latin typeface="Century Gothic"/>
                <a:cs typeface="Calibri"/>
              </a:rPr>
              <a:t>Satellite NO2 Concentration (mol/m2*10000)</a:t>
            </a:r>
            <a:endParaRPr lang="en-US" b="1" dirty="0"/>
          </a:p>
        </p:txBody>
      </p:sp>
      <p:sp>
        <p:nvSpPr>
          <p:cNvPr id="50" name="TextBox 49">
            <a:extLst>
              <a:ext uri="{FF2B5EF4-FFF2-40B4-BE49-F238E27FC236}">
                <a16:creationId xmlns:a16="http://schemas.microsoft.com/office/drawing/2014/main" id="{1D0ED7E2-D29A-26E0-E7BA-C0A53DF3566F}"/>
              </a:ext>
            </a:extLst>
          </p:cNvPr>
          <p:cNvSpPr txBox="1"/>
          <p:nvPr/>
        </p:nvSpPr>
        <p:spPr>
          <a:xfrm rot="16200000">
            <a:off x="-1583793" y="2989519"/>
            <a:ext cx="41600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3F3F3F"/>
                </a:solidFill>
                <a:latin typeface="Century Gothic"/>
                <a:cs typeface="Calibri"/>
              </a:rPr>
              <a:t>Sensor NO2 Concentration (ppb)</a:t>
            </a:r>
            <a:endParaRPr lang="en-US" b="1" dirty="0"/>
          </a:p>
        </p:txBody>
      </p:sp>
      <p:sp>
        <p:nvSpPr>
          <p:cNvPr id="52" name="TextBox 51">
            <a:extLst>
              <a:ext uri="{FF2B5EF4-FFF2-40B4-BE49-F238E27FC236}">
                <a16:creationId xmlns:a16="http://schemas.microsoft.com/office/drawing/2014/main" id="{E1C92629-6255-6621-5D36-FAA650887D7A}"/>
              </a:ext>
            </a:extLst>
          </p:cNvPr>
          <p:cNvSpPr txBox="1"/>
          <p:nvPr/>
        </p:nvSpPr>
        <p:spPr>
          <a:xfrm>
            <a:off x="10130353" y="2933413"/>
            <a:ext cx="15264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Sensor NO2</a:t>
            </a:r>
            <a:endParaRPr lang="en-US" dirty="0"/>
          </a:p>
        </p:txBody>
      </p:sp>
      <p:sp>
        <p:nvSpPr>
          <p:cNvPr id="54" name="TextBox 53">
            <a:extLst>
              <a:ext uri="{FF2B5EF4-FFF2-40B4-BE49-F238E27FC236}">
                <a16:creationId xmlns:a16="http://schemas.microsoft.com/office/drawing/2014/main" id="{E26662D2-ABE0-1B1E-99FD-08058AACA4D8}"/>
              </a:ext>
            </a:extLst>
          </p:cNvPr>
          <p:cNvSpPr txBox="1"/>
          <p:nvPr/>
        </p:nvSpPr>
        <p:spPr>
          <a:xfrm>
            <a:off x="10411090" y="3361203"/>
            <a:ext cx="13259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Satellite NO2</a:t>
            </a:r>
            <a:endParaRPr lang="en-US" dirty="0"/>
          </a:p>
        </p:txBody>
      </p:sp>
      <p:sp>
        <p:nvSpPr>
          <p:cNvPr id="56" name="Oval 55">
            <a:extLst>
              <a:ext uri="{FF2B5EF4-FFF2-40B4-BE49-F238E27FC236}">
                <a16:creationId xmlns:a16="http://schemas.microsoft.com/office/drawing/2014/main" id="{C0584E32-2C3F-5314-E13B-13D29664754E}"/>
              </a:ext>
            </a:extLst>
          </p:cNvPr>
          <p:cNvSpPr/>
          <p:nvPr/>
        </p:nvSpPr>
        <p:spPr>
          <a:xfrm>
            <a:off x="10240862" y="2987981"/>
            <a:ext cx="175846" cy="175846"/>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7FB901E4-8F6F-2D3F-A5FC-7A3486078D88}"/>
              </a:ext>
            </a:extLst>
          </p:cNvPr>
          <p:cNvSpPr/>
          <p:nvPr/>
        </p:nvSpPr>
        <p:spPr>
          <a:xfrm>
            <a:off x="10240862" y="3415770"/>
            <a:ext cx="175846" cy="17584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90000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603A42-E4F0-582A-9B67-3F1EBE0D53C2}"/>
              </a:ext>
            </a:extLst>
          </p:cNvPr>
          <p:cNvSpPr txBox="1"/>
          <p:nvPr/>
        </p:nvSpPr>
        <p:spPr>
          <a:xfrm>
            <a:off x="280233" y="211554"/>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t>
            </a:r>
            <a:r>
              <a:rPr lang="en-US" sz="4000" b="1" dirty="0">
                <a:solidFill>
                  <a:srgbClr val="88419D"/>
                </a:solidFill>
                <a:latin typeface="Century Gothic"/>
                <a:cs typeface="Calibri"/>
              </a:rPr>
              <a:t>NO</a:t>
            </a:r>
            <a:r>
              <a:rPr lang="en-US" sz="4000" b="1" baseline="-25000" dirty="0">
                <a:solidFill>
                  <a:srgbClr val="88419D"/>
                </a:solidFill>
                <a:latin typeface="Century Gothic"/>
                <a:cs typeface="Calibri"/>
              </a:rPr>
              <a:t>2</a:t>
            </a:r>
            <a:r>
              <a:rPr lang="en-US" sz="4000" b="1" dirty="0">
                <a:solidFill>
                  <a:srgbClr val="88419D"/>
                </a:solidFill>
                <a:latin typeface="Century Gothic"/>
              </a:rPr>
              <a:t> Validation</a:t>
            </a:r>
            <a:endParaRPr lang="en-US" dirty="0"/>
          </a:p>
        </p:txBody>
      </p:sp>
      <p:pic>
        <p:nvPicPr>
          <p:cNvPr id="2" name="Picture 3" descr="A graph with blue and green dots&#10;&#10;Description automatically generated">
            <a:extLst>
              <a:ext uri="{FF2B5EF4-FFF2-40B4-BE49-F238E27FC236}">
                <a16:creationId xmlns:a16="http://schemas.microsoft.com/office/drawing/2014/main" id="{E711BCFD-B95F-A198-542E-1E00DD617D8C}"/>
              </a:ext>
            </a:extLst>
          </p:cNvPr>
          <p:cNvPicPr>
            <a:picLocks noChangeAspect="1"/>
          </p:cNvPicPr>
          <p:nvPr/>
        </p:nvPicPr>
        <p:blipFill rotWithShape="1">
          <a:blip r:embed="rId3"/>
          <a:srcRect l="8623" t="2131" r="12708" b="20048"/>
          <a:stretch/>
        </p:blipFill>
        <p:spPr>
          <a:xfrm>
            <a:off x="1185508" y="1129758"/>
            <a:ext cx="6373559" cy="4020206"/>
          </a:xfrm>
          <a:prstGeom prst="rect">
            <a:avLst/>
          </a:prstGeom>
        </p:spPr>
      </p:pic>
      <p:graphicFrame>
        <p:nvGraphicFramePr>
          <p:cNvPr id="5" name="Table 4">
            <a:extLst>
              <a:ext uri="{FF2B5EF4-FFF2-40B4-BE49-F238E27FC236}">
                <a16:creationId xmlns:a16="http://schemas.microsoft.com/office/drawing/2014/main" id="{A57E4D15-C3C5-2B8F-FBB1-057EB055F340}"/>
              </a:ext>
            </a:extLst>
          </p:cNvPr>
          <p:cNvGraphicFramePr>
            <a:graphicFrameLocks noGrp="1"/>
          </p:cNvGraphicFramePr>
          <p:nvPr>
            <p:extLst>
              <p:ext uri="{D42A27DB-BD31-4B8C-83A1-F6EECF244321}">
                <p14:modId xmlns:p14="http://schemas.microsoft.com/office/powerpoint/2010/main" val="3403513447"/>
              </p:ext>
            </p:extLst>
          </p:nvPr>
        </p:nvGraphicFramePr>
        <p:xfrm>
          <a:off x="8434191" y="1649260"/>
          <a:ext cx="3132363" cy="3279833"/>
        </p:xfrm>
        <a:graphic>
          <a:graphicData uri="http://schemas.openxmlformats.org/drawingml/2006/table">
            <a:tbl>
              <a:tblPr firstRow="1" bandRow="1">
                <a:tableStyleId>{5C22544A-7EE6-4342-B048-85BDC9FD1C3A}</a:tableStyleId>
              </a:tblPr>
              <a:tblGrid>
                <a:gridCol w="1115426">
                  <a:extLst>
                    <a:ext uri="{9D8B030D-6E8A-4147-A177-3AD203B41FA5}">
                      <a16:colId xmlns:a16="http://schemas.microsoft.com/office/drawing/2014/main" val="2449839171"/>
                    </a:ext>
                  </a:extLst>
                </a:gridCol>
                <a:gridCol w="1023748">
                  <a:extLst>
                    <a:ext uri="{9D8B030D-6E8A-4147-A177-3AD203B41FA5}">
                      <a16:colId xmlns:a16="http://schemas.microsoft.com/office/drawing/2014/main" val="3605423257"/>
                    </a:ext>
                  </a:extLst>
                </a:gridCol>
                <a:gridCol w="993189">
                  <a:extLst>
                    <a:ext uri="{9D8B030D-6E8A-4147-A177-3AD203B41FA5}">
                      <a16:colId xmlns:a16="http://schemas.microsoft.com/office/drawing/2014/main" val="257766852"/>
                    </a:ext>
                  </a:extLst>
                </a:gridCol>
              </a:tblGrid>
              <a:tr h="609112">
                <a:tc>
                  <a:txBody>
                    <a:bodyPr/>
                    <a:lstStyle/>
                    <a:p>
                      <a:pPr marL="0" marR="0" algn="ctr">
                        <a:spcBef>
                          <a:spcPts val="0"/>
                        </a:spcBef>
                        <a:spcAft>
                          <a:spcPts val="0"/>
                        </a:spcAft>
                      </a:pPr>
                      <a:r>
                        <a:rPr lang="en-US" sz="1600" dirty="0">
                          <a:effectLst/>
                          <a:latin typeface="Century Gothic"/>
                        </a:rPr>
                        <a:t>Filtered Data</a:t>
                      </a:r>
                    </a:p>
                  </a:txBody>
                  <a:tcPr marL="68580" marR="68580" marT="0" marB="0" anchor="ctr"/>
                </a:tc>
                <a:tc>
                  <a:txBody>
                    <a:bodyPr/>
                    <a:lstStyle/>
                    <a:p>
                      <a:pPr marL="0" marR="0" algn="ctr">
                        <a:spcBef>
                          <a:spcPts val="0"/>
                        </a:spcBef>
                        <a:spcAft>
                          <a:spcPts val="0"/>
                        </a:spcAft>
                      </a:pPr>
                      <a:r>
                        <a:rPr lang="en-US" sz="1600" dirty="0">
                          <a:effectLst/>
                          <a:latin typeface="Century Gothic"/>
                        </a:rPr>
                        <a:t>Fresno R</a:t>
                      </a:r>
                      <a:r>
                        <a:rPr lang="en-US" sz="1600" baseline="30000" dirty="0">
                          <a:effectLst/>
                          <a:latin typeface="Century Gothic"/>
                        </a:rPr>
                        <a:t>2</a:t>
                      </a:r>
                      <a:endParaRPr lang="en-US" sz="1600" dirty="0">
                        <a:effectLst/>
                        <a:latin typeface="Century Gothic"/>
                      </a:endParaRPr>
                    </a:p>
                  </a:txBody>
                  <a:tcPr marL="68580" marR="68580" marT="0" marB="0" anchor="ctr"/>
                </a:tc>
                <a:tc>
                  <a:txBody>
                    <a:bodyPr/>
                    <a:lstStyle/>
                    <a:p>
                      <a:pPr marL="0" marR="0" algn="ctr">
                        <a:spcBef>
                          <a:spcPts val="0"/>
                        </a:spcBef>
                        <a:spcAft>
                          <a:spcPts val="0"/>
                        </a:spcAft>
                      </a:pPr>
                      <a:r>
                        <a:rPr lang="en-US" sz="1600" dirty="0">
                          <a:effectLst/>
                          <a:latin typeface="Century Gothic"/>
                        </a:rPr>
                        <a:t>Kern R</a:t>
                      </a:r>
                      <a:r>
                        <a:rPr lang="en-US" sz="1600" baseline="30000" dirty="0">
                          <a:effectLst/>
                          <a:latin typeface="Century Gothic"/>
                        </a:rPr>
                        <a:t>2</a:t>
                      </a:r>
                      <a:endParaRPr lang="en-US" sz="1600" dirty="0">
                        <a:effectLst/>
                        <a:latin typeface="Century Gothic"/>
                      </a:endParaRPr>
                    </a:p>
                  </a:txBody>
                  <a:tcPr marL="68580" marR="68580" marT="0" marB="0" anchor="ctr"/>
                </a:tc>
                <a:extLst>
                  <a:ext uri="{0D108BD9-81ED-4DB2-BD59-A6C34878D82A}">
                    <a16:rowId xmlns:a16="http://schemas.microsoft.com/office/drawing/2014/main" val="194016313"/>
                  </a:ext>
                </a:extLst>
              </a:tr>
              <a:tr h="374838">
                <a:tc>
                  <a:txBody>
                    <a:bodyPr/>
                    <a:lstStyle/>
                    <a:p>
                      <a:pPr marL="0" marR="0">
                        <a:spcBef>
                          <a:spcPts val="0"/>
                        </a:spcBef>
                        <a:spcAft>
                          <a:spcPts val="0"/>
                        </a:spcAft>
                      </a:pPr>
                      <a:r>
                        <a:rPr lang="en-US" sz="1600" dirty="0">
                          <a:effectLst/>
                          <a:latin typeface="Century Gothic"/>
                        </a:rPr>
                        <a:t>All Data</a:t>
                      </a:r>
                    </a:p>
                  </a:txBody>
                  <a:tcPr marL="68580" marR="68580" marT="0" marB="0" anchor="ctr"/>
                </a:tc>
                <a:tc>
                  <a:txBody>
                    <a:bodyPr/>
                    <a:lstStyle/>
                    <a:p>
                      <a:r>
                        <a:rPr lang="en-US" sz="1600" dirty="0">
                          <a:effectLst/>
                          <a:latin typeface="Century Gothic"/>
                        </a:rPr>
                        <a:t>0.3892</a:t>
                      </a:r>
                    </a:p>
                  </a:txBody>
                  <a:tcPr marL="68580" marR="68580" marT="0" marB="0" anchor="ctr"/>
                </a:tc>
                <a:tc>
                  <a:txBody>
                    <a:bodyPr/>
                    <a:lstStyle/>
                    <a:p>
                      <a:r>
                        <a:rPr lang="en-US" sz="1600" dirty="0">
                          <a:effectLst/>
                          <a:latin typeface="Century Gothic"/>
                        </a:rPr>
                        <a:t>0.3958</a:t>
                      </a:r>
                    </a:p>
                  </a:txBody>
                  <a:tcPr marL="68580" marR="68580" marT="0" marB="0" anchor="ctr"/>
                </a:tc>
                <a:extLst>
                  <a:ext uri="{0D108BD9-81ED-4DB2-BD59-A6C34878D82A}">
                    <a16:rowId xmlns:a16="http://schemas.microsoft.com/office/drawing/2014/main" val="1934244330"/>
                  </a:ext>
                </a:extLst>
              </a:tr>
              <a:tr h="421693">
                <a:tc>
                  <a:txBody>
                    <a:bodyPr/>
                    <a:lstStyle/>
                    <a:p>
                      <a:pPr marL="0" marR="0">
                        <a:spcBef>
                          <a:spcPts val="0"/>
                        </a:spcBef>
                        <a:spcAft>
                          <a:spcPts val="0"/>
                        </a:spcAft>
                      </a:pPr>
                      <a:r>
                        <a:rPr lang="en-US" sz="1600" dirty="0">
                          <a:effectLst/>
                          <a:latin typeface="Century Gothic"/>
                        </a:rPr>
                        <a:t>2019 Only</a:t>
                      </a:r>
                    </a:p>
                  </a:txBody>
                  <a:tcPr marL="68580" marR="68580" marT="0" marB="0" anchor="ctr"/>
                </a:tc>
                <a:tc>
                  <a:txBody>
                    <a:bodyPr/>
                    <a:lstStyle/>
                    <a:p>
                      <a:r>
                        <a:rPr lang="en-US" sz="1600" dirty="0">
                          <a:effectLst/>
                          <a:latin typeface="Century Gothic"/>
                        </a:rPr>
                        <a:t>0.3853</a:t>
                      </a:r>
                    </a:p>
                  </a:txBody>
                  <a:tcPr marL="68580" marR="68580" marT="0" marB="0" anchor="ctr"/>
                </a:tc>
                <a:tc>
                  <a:txBody>
                    <a:bodyPr/>
                    <a:lstStyle/>
                    <a:p>
                      <a:r>
                        <a:rPr lang="en-US" sz="1600" dirty="0">
                          <a:effectLst/>
                          <a:latin typeface="Century Gothic"/>
                        </a:rPr>
                        <a:t>0.6666</a:t>
                      </a:r>
                    </a:p>
                  </a:txBody>
                  <a:tcPr marL="68580" marR="68580" marT="0" marB="0" anchor="ctr"/>
                </a:tc>
                <a:extLst>
                  <a:ext uri="{0D108BD9-81ED-4DB2-BD59-A6C34878D82A}">
                    <a16:rowId xmlns:a16="http://schemas.microsoft.com/office/drawing/2014/main" val="2033167313"/>
                  </a:ext>
                </a:extLst>
              </a:tr>
              <a:tr h="374838">
                <a:tc>
                  <a:txBody>
                    <a:bodyPr/>
                    <a:lstStyle/>
                    <a:p>
                      <a:pPr marL="0" marR="0">
                        <a:spcBef>
                          <a:spcPts val="0"/>
                        </a:spcBef>
                        <a:spcAft>
                          <a:spcPts val="0"/>
                        </a:spcAft>
                      </a:pPr>
                      <a:r>
                        <a:rPr lang="en-US" sz="1600" dirty="0">
                          <a:effectLst/>
                          <a:latin typeface="Century Gothic"/>
                        </a:rPr>
                        <a:t>2020-2022</a:t>
                      </a:r>
                    </a:p>
                  </a:txBody>
                  <a:tcPr marL="68580" marR="68580" marT="0" marB="0" anchor="ctr"/>
                </a:tc>
                <a:tc>
                  <a:txBody>
                    <a:bodyPr/>
                    <a:lstStyle/>
                    <a:p>
                      <a:pPr marL="0" marR="0">
                        <a:spcBef>
                          <a:spcPts val="0"/>
                        </a:spcBef>
                        <a:spcAft>
                          <a:spcPts val="0"/>
                        </a:spcAft>
                      </a:pPr>
                      <a:r>
                        <a:rPr lang="en-US" sz="1600" dirty="0">
                          <a:effectLst/>
                          <a:latin typeface="Century Gothic"/>
                        </a:rPr>
                        <a:t>0.3961</a:t>
                      </a:r>
                    </a:p>
                  </a:txBody>
                  <a:tcPr marL="68580" marR="68580" marT="0" marB="0" anchor="ctr"/>
                </a:tc>
                <a:tc>
                  <a:txBody>
                    <a:bodyPr/>
                    <a:lstStyle/>
                    <a:p>
                      <a:pPr marL="0" marR="0">
                        <a:spcBef>
                          <a:spcPts val="0"/>
                        </a:spcBef>
                        <a:spcAft>
                          <a:spcPts val="0"/>
                        </a:spcAft>
                      </a:pPr>
                      <a:r>
                        <a:rPr lang="en-US" sz="1600" dirty="0">
                          <a:effectLst/>
                          <a:latin typeface="Century Gothic"/>
                        </a:rPr>
                        <a:t>0.271</a:t>
                      </a:r>
                    </a:p>
                  </a:txBody>
                  <a:tcPr marL="68580" marR="68580" marT="0" marB="0" anchor="ctr"/>
                </a:tc>
                <a:extLst>
                  <a:ext uri="{0D108BD9-81ED-4DB2-BD59-A6C34878D82A}">
                    <a16:rowId xmlns:a16="http://schemas.microsoft.com/office/drawing/2014/main" val="3276918087"/>
                  </a:ext>
                </a:extLst>
              </a:tr>
              <a:tr h="374838">
                <a:tc>
                  <a:txBody>
                    <a:bodyPr/>
                    <a:lstStyle/>
                    <a:p>
                      <a:pPr marL="0" marR="0">
                        <a:spcBef>
                          <a:spcPts val="0"/>
                        </a:spcBef>
                        <a:spcAft>
                          <a:spcPts val="0"/>
                        </a:spcAft>
                      </a:pPr>
                      <a:r>
                        <a:rPr lang="en-US" sz="1600" dirty="0">
                          <a:effectLst/>
                          <a:latin typeface="Century Gothic"/>
                        </a:rPr>
                        <a:t>Fall</a:t>
                      </a:r>
                    </a:p>
                  </a:txBody>
                  <a:tcPr marL="68580" marR="68580" marT="0" marB="0" anchor="ctr"/>
                </a:tc>
                <a:tc>
                  <a:txBody>
                    <a:bodyPr/>
                    <a:lstStyle/>
                    <a:p>
                      <a:r>
                        <a:rPr lang="en-US" sz="1600" dirty="0">
                          <a:effectLst/>
                          <a:latin typeface="Century Gothic"/>
                        </a:rPr>
                        <a:t>0.3446</a:t>
                      </a:r>
                    </a:p>
                  </a:txBody>
                  <a:tcPr marL="68580" marR="68580" marT="0" marB="0" anchor="ctr"/>
                </a:tc>
                <a:tc>
                  <a:txBody>
                    <a:bodyPr/>
                    <a:lstStyle/>
                    <a:p>
                      <a:r>
                        <a:rPr lang="en-US" sz="1600" dirty="0">
                          <a:effectLst/>
                          <a:latin typeface="Century Gothic"/>
                        </a:rPr>
                        <a:t>0.3098 </a:t>
                      </a:r>
                    </a:p>
                  </a:txBody>
                  <a:tcPr marL="68580" marR="68580" marT="0" marB="0" anchor="ctr"/>
                </a:tc>
                <a:extLst>
                  <a:ext uri="{0D108BD9-81ED-4DB2-BD59-A6C34878D82A}">
                    <a16:rowId xmlns:a16="http://schemas.microsoft.com/office/drawing/2014/main" val="1792472957"/>
                  </a:ext>
                </a:extLst>
              </a:tr>
              <a:tr h="374838">
                <a:tc>
                  <a:txBody>
                    <a:bodyPr/>
                    <a:lstStyle/>
                    <a:p>
                      <a:pPr marL="0" marR="0">
                        <a:spcBef>
                          <a:spcPts val="0"/>
                        </a:spcBef>
                        <a:spcAft>
                          <a:spcPts val="0"/>
                        </a:spcAft>
                      </a:pPr>
                      <a:r>
                        <a:rPr lang="en-US" sz="1600" dirty="0">
                          <a:effectLst/>
                          <a:latin typeface="Century Gothic"/>
                        </a:rPr>
                        <a:t>Winter</a:t>
                      </a:r>
                    </a:p>
                  </a:txBody>
                  <a:tcPr marL="68580" marR="68580" marT="0" marB="0" anchor="ctr"/>
                </a:tc>
                <a:tc>
                  <a:txBody>
                    <a:bodyPr/>
                    <a:lstStyle/>
                    <a:p>
                      <a:pPr marL="0" marR="0">
                        <a:spcBef>
                          <a:spcPts val="0"/>
                        </a:spcBef>
                        <a:spcAft>
                          <a:spcPts val="0"/>
                        </a:spcAft>
                      </a:pPr>
                      <a:r>
                        <a:rPr lang="en-US" sz="1600" dirty="0">
                          <a:effectLst/>
                          <a:latin typeface="Century Gothic"/>
                        </a:rPr>
                        <a:t>0.4308</a:t>
                      </a:r>
                    </a:p>
                  </a:txBody>
                  <a:tcPr marL="68580" marR="68580" marT="0" marB="0" anchor="ctr"/>
                </a:tc>
                <a:tc>
                  <a:txBody>
                    <a:bodyPr/>
                    <a:lstStyle/>
                    <a:p>
                      <a:pPr marL="0" marR="0">
                        <a:spcBef>
                          <a:spcPts val="0"/>
                        </a:spcBef>
                        <a:spcAft>
                          <a:spcPts val="0"/>
                        </a:spcAft>
                      </a:pPr>
                      <a:r>
                        <a:rPr lang="en-US" sz="1600" dirty="0">
                          <a:effectLst/>
                          <a:latin typeface="Century Gothic"/>
                        </a:rPr>
                        <a:t>0.2829</a:t>
                      </a:r>
                    </a:p>
                  </a:txBody>
                  <a:tcPr marL="68580" marR="68580" marT="0" marB="0" anchor="ctr"/>
                </a:tc>
                <a:extLst>
                  <a:ext uri="{0D108BD9-81ED-4DB2-BD59-A6C34878D82A}">
                    <a16:rowId xmlns:a16="http://schemas.microsoft.com/office/drawing/2014/main" val="3127745827"/>
                  </a:ext>
                </a:extLst>
              </a:tr>
              <a:tr h="374838">
                <a:tc>
                  <a:txBody>
                    <a:bodyPr/>
                    <a:lstStyle/>
                    <a:p>
                      <a:pPr marL="0" marR="0">
                        <a:spcBef>
                          <a:spcPts val="0"/>
                        </a:spcBef>
                        <a:spcAft>
                          <a:spcPts val="0"/>
                        </a:spcAft>
                      </a:pPr>
                      <a:r>
                        <a:rPr lang="en-US" sz="1600" dirty="0">
                          <a:effectLst/>
                          <a:latin typeface="Century Gothic"/>
                        </a:rPr>
                        <a:t>Spring</a:t>
                      </a:r>
                    </a:p>
                  </a:txBody>
                  <a:tcPr marL="68580" marR="68580" marT="0" marB="0" anchor="ctr"/>
                </a:tc>
                <a:tc>
                  <a:txBody>
                    <a:bodyPr/>
                    <a:lstStyle/>
                    <a:p>
                      <a:pPr marL="0" marR="0">
                        <a:spcBef>
                          <a:spcPts val="0"/>
                        </a:spcBef>
                        <a:spcAft>
                          <a:spcPts val="0"/>
                        </a:spcAft>
                      </a:pPr>
                      <a:r>
                        <a:rPr lang="en-US" sz="1600" dirty="0">
                          <a:effectLst/>
                          <a:latin typeface="Century Gothic"/>
                        </a:rPr>
                        <a:t>0.4423</a:t>
                      </a:r>
                    </a:p>
                  </a:txBody>
                  <a:tcPr marL="68580" marR="68580" marT="0" marB="0" anchor="ctr"/>
                </a:tc>
                <a:tc>
                  <a:txBody>
                    <a:bodyPr/>
                    <a:lstStyle/>
                    <a:p>
                      <a:pPr marL="0" marR="0">
                        <a:spcBef>
                          <a:spcPts val="0"/>
                        </a:spcBef>
                        <a:spcAft>
                          <a:spcPts val="0"/>
                        </a:spcAft>
                      </a:pPr>
                      <a:r>
                        <a:rPr lang="en-US" sz="1600" dirty="0">
                          <a:effectLst/>
                          <a:latin typeface="Century Gothic"/>
                        </a:rPr>
                        <a:t>0.3039</a:t>
                      </a:r>
                    </a:p>
                  </a:txBody>
                  <a:tcPr marL="68580" marR="68580" marT="0" marB="0" anchor="ctr"/>
                </a:tc>
                <a:extLst>
                  <a:ext uri="{0D108BD9-81ED-4DB2-BD59-A6C34878D82A}">
                    <a16:rowId xmlns:a16="http://schemas.microsoft.com/office/drawing/2014/main" val="1109219048"/>
                  </a:ext>
                </a:extLst>
              </a:tr>
              <a:tr h="374838">
                <a:tc>
                  <a:txBody>
                    <a:bodyPr/>
                    <a:lstStyle/>
                    <a:p>
                      <a:pPr marL="0" marR="0">
                        <a:spcBef>
                          <a:spcPts val="0"/>
                        </a:spcBef>
                        <a:spcAft>
                          <a:spcPts val="0"/>
                        </a:spcAft>
                      </a:pPr>
                      <a:r>
                        <a:rPr lang="en-US" sz="1600" dirty="0">
                          <a:effectLst/>
                          <a:latin typeface="Century Gothic"/>
                        </a:rPr>
                        <a:t>Summer</a:t>
                      </a:r>
                    </a:p>
                  </a:txBody>
                  <a:tcPr marL="68580" marR="68580" marT="0" marB="0" anchor="ctr"/>
                </a:tc>
                <a:tc>
                  <a:txBody>
                    <a:bodyPr/>
                    <a:lstStyle/>
                    <a:p>
                      <a:pPr marL="0" marR="0">
                        <a:spcBef>
                          <a:spcPts val="0"/>
                        </a:spcBef>
                        <a:spcAft>
                          <a:spcPts val="0"/>
                        </a:spcAft>
                      </a:pPr>
                      <a:r>
                        <a:rPr lang="en-US" sz="1600" dirty="0">
                          <a:effectLst/>
                          <a:latin typeface="Century Gothic"/>
                        </a:rPr>
                        <a:t>0.1089</a:t>
                      </a:r>
                    </a:p>
                  </a:txBody>
                  <a:tcPr marL="68580" marR="68580" marT="0" marB="0" anchor="ctr"/>
                </a:tc>
                <a:tc>
                  <a:txBody>
                    <a:bodyPr/>
                    <a:lstStyle/>
                    <a:p>
                      <a:pPr marL="0" marR="0">
                        <a:spcBef>
                          <a:spcPts val="0"/>
                        </a:spcBef>
                        <a:spcAft>
                          <a:spcPts val="0"/>
                        </a:spcAft>
                      </a:pPr>
                      <a:r>
                        <a:rPr lang="en-US" sz="1600" dirty="0">
                          <a:effectLst/>
                          <a:latin typeface="Century Gothic"/>
                        </a:rPr>
                        <a:t>0.1365</a:t>
                      </a:r>
                    </a:p>
                  </a:txBody>
                  <a:tcPr marL="68580" marR="68580" marT="0" marB="0" anchor="ctr"/>
                </a:tc>
                <a:extLst>
                  <a:ext uri="{0D108BD9-81ED-4DB2-BD59-A6C34878D82A}">
                    <a16:rowId xmlns:a16="http://schemas.microsoft.com/office/drawing/2014/main" val="410991227"/>
                  </a:ext>
                </a:extLst>
              </a:tr>
            </a:tbl>
          </a:graphicData>
        </a:graphic>
      </p:graphicFrame>
      <p:sp>
        <p:nvSpPr>
          <p:cNvPr id="7" name="TextBox 6">
            <a:extLst>
              <a:ext uri="{FF2B5EF4-FFF2-40B4-BE49-F238E27FC236}">
                <a16:creationId xmlns:a16="http://schemas.microsoft.com/office/drawing/2014/main" id="{97BE60B4-0A32-7FC4-4702-F615131986AF}"/>
              </a:ext>
            </a:extLst>
          </p:cNvPr>
          <p:cNvSpPr txBox="1"/>
          <p:nvPr/>
        </p:nvSpPr>
        <p:spPr>
          <a:xfrm>
            <a:off x="1117474" y="5080233"/>
            <a:ext cx="233965" cy="3195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0</a:t>
            </a:r>
            <a:endParaRPr lang="en-US" sz="1400" dirty="0">
              <a:solidFill>
                <a:srgbClr val="3F3F3F"/>
              </a:solidFill>
              <a:latin typeface="Century Gothic"/>
            </a:endParaRPr>
          </a:p>
        </p:txBody>
      </p:sp>
      <p:sp>
        <p:nvSpPr>
          <p:cNvPr id="9" name="TextBox 8">
            <a:extLst>
              <a:ext uri="{FF2B5EF4-FFF2-40B4-BE49-F238E27FC236}">
                <a16:creationId xmlns:a16="http://schemas.microsoft.com/office/drawing/2014/main" id="{35AAD12D-B99F-1A2D-A8A7-57FEFB4B95CE}"/>
              </a:ext>
            </a:extLst>
          </p:cNvPr>
          <p:cNvSpPr txBox="1"/>
          <p:nvPr/>
        </p:nvSpPr>
        <p:spPr>
          <a:xfrm>
            <a:off x="1973513" y="5080233"/>
            <a:ext cx="3980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10</a:t>
            </a:r>
          </a:p>
        </p:txBody>
      </p:sp>
      <p:sp>
        <p:nvSpPr>
          <p:cNvPr id="11" name="TextBox 10">
            <a:extLst>
              <a:ext uri="{FF2B5EF4-FFF2-40B4-BE49-F238E27FC236}">
                <a16:creationId xmlns:a16="http://schemas.microsoft.com/office/drawing/2014/main" id="{214A299C-F384-35C3-35E7-754FFDB727AA}"/>
              </a:ext>
            </a:extLst>
          </p:cNvPr>
          <p:cNvSpPr txBox="1"/>
          <p:nvPr/>
        </p:nvSpPr>
        <p:spPr>
          <a:xfrm>
            <a:off x="2793819" y="5080233"/>
            <a:ext cx="515319" cy="3195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20</a:t>
            </a:r>
            <a:endParaRPr lang="en-US" sz="1400" dirty="0">
              <a:solidFill>
                <a:srgbClr val="3F3F3F"/>
              </a:solidFill>
              <a:latin typeface="Century Gothic"/>
            </a:endParaRPr>
          </a:p>
        </p:txBody>
      </p:sp>
      <p:sp>
        <p:nvSpPr>
          <p:cNvPr id="13" name="TextBox 12">
            <a:extLst>
              <a:ext uri="{FF2B5EF4-FFF2-40B4-BE49-F238E27FC236}">
                <a16:creationId xmlns:a16="http://schemas.microsoft.com/office/drawing/2014/main" id="{BBD5C282-4B62-0025-5713-3318877F7AD0}"/>
              </a:ext>
            </a:extLst>
          </p:cNvPr>
          <p:cNvSpPr txBox="1"/>
          <p:nvPr/>
        </p:nvSpPr>
        <p:spPr>
          <a:xfrm>
            <a:off x="3734462" y="5080233"/>
            <a:ext cx="77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30</a:t>
            </a:r>
            <a:endParaRPr lang="en-US" sz="1400" dirty="0">
              <a:solidFill>
                <a:srgbClr val="3F3F3F"/>
              </a:solidFill>
              <a:latin typeface="Century Gothic"/>
            </a:endParaRPr>
          </a:p>
        </p:txBody>
      </p:sp>
      <p:sp>
        <p:nvSpPr>
          <p:cNvPr id="17" name="TextBox 16">
            <a:extLst>
              <a:ext uri="{FF2B5EF4-FFF2-40B4-BE49-F238E27FC236}">
                <a16:creationId xmlns:a16="http://schemas.microsoft.com/office/drawing/2014/main" id="{B4F530AA-29B3-8ACB-93C0-939A3B8AE0B8}"/>
              </a:ext>
            </a:extLst>
          </p:cNvPr>
          <p:cNvSpPr txBox="1"/>
          <p:nvPr/>
        </p:nvSpPr>
        <p:spPr>
          <a:xfrm>
            <a:off x="1914102" y="6232264"/>
            <a:ext cx="15025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Kern</a:t>
            </a:r>
          </a:p>
        </p:txBody>
      </p:sp>
      <p:sp>
        <p:nvSpPr>
          <p:cNvPr id="19" name="TextBox 18">
            <a:extLst>
              <a:ext uri="{FF2B5EF4-FFF2-40B4-BE49-F238E27FC236}">
                <a16:creationId xmlns:a16="http://schemas.microsoft.com/office/drawing/2014/main" id="{EE0D6FC0-7299-B77F-BBB8-317F0ECC60BD}"/>
              </a:ext>
            </a:extLst>
          </p:cNvPr>
          <p:cNvSpPr txBox="1"/>
          <p:nvPr/>
        </p:nvSpPr>
        <p:spPr>
          <a:xfrm>
            <a:off x="1916937" y="5874143"/>
            <a:ext cx="15025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Fresno</a:t>
            </a:r>
          </a:p>
        </p:txBody>
      </p:sp>
      <p:sp>
        <p:nvSpPr>
          <p:cNvPr id="21" name="TextBox 20">
            <a:extLst>
              <a:ext uri="{FF2B5EF4-FFF2-40B4-BE49-F238E27FC236}">
                <a16:creationId xmlns:a16="http://schemas.microsoft.com/office/drawing/2014/main" id="{54414AEA-B929-C9F1-C238-059884858EC1}"/>
              </a:ext>
            </a:extLst>
          </p:cNvPr>
          <p:cNvSpPr txBox="1"/>
          <p:nvPr/>
        </p:nvSpPr>
        <p:spPr>
          <a:xfrm>
            <a:off x="4051820" y="5891003"/>
            <a:ext cx="35072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Fresno Linear Regression Line</a:t>
            </a:r>
          </a:p>
        </p:txBody>
      </p:sp>
      <p:sp>
        <p:nvSpPr>
          <p:cNvPr id="23" name="TextBox 22">
            <a:extLst>
              <a:ext uri="{FF2B5EF4-FFF2-40B4-BE49-F238E27FC236}">
                <a16:creationId xmlns:a16="http://schemas.microsoft.com/office/drawing/2014/main" id="{F3502E8C-FD95-A849-4570-7602A7DFD46A}"/>
              </a:ext>
            </a:extLst>
          </p:cNvPr>
          <p:cNvSpPr txBox="1"/>
          <p:nvPr/>
        </p:nvSpPr>
        <p:spPr>
          <a:xfrm>
            <a:off x="4030942" y="6240125"/>
            <a:ext cx="321413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Kern Linear Regression Line</a:t>
            </a:r>
          </a:p>
        </p:txBody>
      </p:sp>
      <p:sp>
        <p:nvSpPr>
          <p:cNvPr id="25" name="TextBox 24">
            <a:extLst>
              <a:ext uri="{FF2B5EF4-FFF2-40B4-BE49-F238E27FC236}">
                <a16:creationId xmlns:a16="http://schemas.microsoft.com/office/drawing/2014/main" id="{3667DFE7-927D-991D-EA36-29138A4879D3}"/>
              </a:ext>
            </a:extLst>
          </p:cNvPr>
          <p:cNvSpPr txBox="1"/>
          <p:nvPr/>
        </p:nvSpPr>
        <p:spPr>
          <a:xfrm>
            <a:off x="841527" y="4840272"/>
            <a:ext cx="400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0</a:t>
            </a:r>
            <a:endParaRPr lang="en-US" dirty="0">
              <a:solidFill>
                <a:srgbClr val="3F3F3F"/>
              </a:solidFill>
            </a:endParaRPr>
          </a:p>
        </p:txBody>
      </p:sp>
      <p:sp>
        <p:nvSpPr>
          <p:cNvPr id="27" name="TextBox 26">
            <a:extLst>
              <a:ext uri="{FF2B5EF4-FFF2-40B4-BE49-F238E27FC236}">
                <a16:creationId xmlns:a16="http://schemas.microsoft.com/office/drawing/2014/main" id="{C5EFE217-E2B5-4E1E-433E-C024D9C30581}"/>
              </a:ext>
            </a:extLst>
          </p:cNvPr>
          <p:cNvSpPr txBox="1"/>
          <p:nvPr/>
        </p:nvSpPr>
        <p:spPr>
          <a:xfrm>
            <a:off x="639551" y="4026621"/>
            <a:ext cx="5972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0.4</a:t>
            </a:r>
          </a:p>
        </p:txBody>
      </p:sp>
      <p:sp>
        <p:nvSpPr>
          <p:cNvPr id="29" name="TextBox 28">
            <a:extLst>
              <a:ext uri="{FF2B5EF4-FFF2-40B4-BE49-F238E27FC236}">
                <a16:creationId xmlns:a16="http://schemas.microsoft.com/office/drawing/2014/main" id="{FEF71FF0-D893-105A-9142-21D64ECC4AC7}"/>
              </a:ext>
            </a:extLst>
          </p:cNvPr>
          <p:cNvSpPr txBox="1"/>
          <p:nvPr/>
        </p:nvSpPr>
        <p:spPr>
          <a:xfrm>
            <a:off x="639551" y="3194609"/>
            <a:ext cx="5972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latin typeface="Century Gothic"/>
                <a:cs typeface="Calibri"/>
              </a:rPr>
              <a:t>0.8</a:t>
            </a:r>
          </a:p>
        </p:txBody>
      </p:sp>
      <p:sp>
        <p:nvSpPr>
          <p:cNvPr id="31" name="TextBox 30">
            <a:extLst>
              <a:ext uri="{FF2B5EF4-FFF2-40B4-BE49-F238E27FC236}">
                <a16:creationId xmlns:a16="http://schemas.microsoft.com/office/drawing/2014/main" id="{4F15C961-9E44-2D98-DC1C-C03FC7890881}"/>
              </a:ext>
            </a:extLst>
          </p:cNvPr>
          <p:cNvSpPr txBox="1"/>
          <p:nvPr/>
        </p:nvSpPr>
        <p:spPr>
          <a:xfrm>
            <a:off x="602828" y="2362596"/>
            <a:ext cx="6341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latin typeface="Century Gothic"/>
                <a:cs typeface="Calibri"/>
              </a:rPr>
              <a:t>1.2</a:t>
            </a:r>
          </a:p>
        </p:txBody>
      </p:sp>
      <p:sp>
        <p:nvSpPr>
          <p:cNvPr id="35" name="TextBox 34">
            <a:extLst>
              <a:ext uri="{FF2B5EF4-FFF2-40B4-BE49-F238E27FC236}">
                <a16:creationId xmlns:a16="http://schemas.microsoft.com/office/drawing/2014/main" id="{E72E43C7-CF01-F42E-88AA-7E3E8A5A40B5}"/>
              </a:ext>
            </a:extLst>
          </p:cNvPr>
          <p:cNvSpPr txBox="1"/>
          <p:nvPr/>
        </p:nvSpPr>
        <p:spPr>
          <a:xfrm>
            <a:off x="749720" y="1548945"/>
            <a:ext cx="4866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latin typeface="Century Gothic"/>
                <a:cs typeface="Calibri"/>
              </a:rPr>
              <a:t>1.6</a:t>
            </a:r>
          </a:p>
        </p:txBody>
      </p:sp>
      <p:sp>
        <p:nvSpPr>
          <p:cNvPr id="41" name="TextBox 40">
            <a:extLst>
              <a:ext uri="{FF2B5EF4-FFF2-40B4-BE49-F238E27FC236}">
                <a16:creationId xmlns:a16="http://schemas.microsoft.com/office/drawing/2014/main" id="{C52D01DF-7ED1-5565-9248-4A10A60B0479}"/>
              </a:ext>
            </a:extLst>
          </p:cNvPr>
          <p:cNvSpPr txBox="1"/>
          <p:nvPr/>
        </p:nvSpPr>
        <p:spPr>
          <a:xfrm rot="16200000">
            <a:off x="-1422099" y="2958152"/>
            <a:ext cx="34873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3F3F3F"/>
                </a:solidFill>
                <a:latin typeface="Century Gothic"/>
                <a:cs typeface="Calibri"/>
              </a:rPr>
              <a:t>Satellite </a:t>
            </a:r>
            <a:r>
              <a:rPr lang="en-US" sz="1600" b="1" dirty="0">
                <a:solidFill>
                  <a:schemeClr val="tx1">
                    <a:lumMod val="75000"/>
                    <a:lumOff val="25000"/>
                  </a:schemeClr>
                </a:solidFill>
                <a:latin typeface="Century Gothic"/>
                <a:cs typeface="Calibri"/>
              </a:rPr>
              <a:t>NO</a:t>
            </a:r>
            <a:r>
              <a:rPr lang="en-US" sz="1600" b="1" baseline="-25000" dirty="0">
                <a:solidFill>
                  <a:schemeClr val="tx1">
                    <a:lumMod val="75000"/>
                    <a:lumOff val="25000"/>
                  </a:schemeClr>
                </a:solidFill>
                <a:latin typeface="Century Gothic"/>
                <a:cs typeface="Calibri"/>
              </a:rPr>
              <a:t>2</a:t>
            </a:r>
            <a:r>
              <a:rPr lang="en-US" sz="1600" b="1" dirty="0">
                <a:solidFill>
                  <a:srgbClr val="3F3F3F"/>
                </a:solidFill>
                <a:latin typeface="Century Gothic"/>
                <a:cs typeface="Calibri"/>
              </a:rPr>
              <a:t> (mol/m2*10,000)</a:t>
            </a:r>
            <a:endParaRPr lang="en-US" dirty="0">
              <a:solidFill>
                <a:srgbClr val="3F3F3F"/>
              </a:solidFill>
            </a:endParaRPr>
          </a:p>
        </p:txBody>
      </p:sp>
      <p:sp>
        <p:nvSpPr>
          <p:cNvPr id="43" name="TextBox 42">
            <a:extLst>
              <a:ext uri="{FF2B5EF4-FFF2-40B4-BE49-F238E27FC236}">
                <a16:creationId xmlns:a16="http://schemas.microsoft.com/office/drawing/2014/main" id="{21AB9C1E-AA4D-4591-9D66-C59E8BD26742}"/>
              </a:ext>
            </a:extLst>
          </p:cNvPr>
          <p:cNvSpPr txBox="1"/>
          <p:nvPr/>
        </p:nvSpPr>
        <p:spPr>
          <a:xfrm>
            <a:off x="2515382" y="5437901"/>
            <a:ext cx="32141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tx1">
                    <a:lumMod val="75000"/>
                    <a:lumOff val="25000"/>
                  </a:schemeClr>
                </a:solidFill>
                <a:latin typeface="Century Gothic"/>
                <a:cs typeface="Calibri"/>
              </a:rPr>
              <a:t>Sensor NO</a:t>
            </a:r>
            <a:r>
              <a:rPr lang="en-US" sz="1600" b="1" baseline="-25000" dirty="0">
                <a:solidFill>
                  <a:schemeClr val="tx1">
                    <a:lumMod val="75000"/>
                    <a:lumOff val="25000"/>
                  </a:schemeClr>
                </a:solidFill>
                <a:latin typeface="Century Gothic"/>
                <a:cs typeface="Calibri"/>
              </a:rPr>
              <a:t>2</a:t>
            </a:r>
            <a:r>
              <a:rPr lang="en-US" sz="1600" b="1" dirty="0">
                <a:solidFill>
                  <a:schemeClr val="tx1">
                    <a:lumMod val="75000"/>
                    <a:lumOff val="25000"/>
                  </a:schemeClr>
                </a:solidFill>
                <a:latin typeface="Century Gothic"/>
                <a:cs typeface="Calibri"/>
              </a:rPr>
              <a:t> (ppb)</a:t>
            </a:r>
            <a:endParaRPr lang="en-US" sz="2000" b="1" dirty="0">
              <a:solidFill>
                <a:schemeClr val="tx1">
                  <a:lumMod val="75000"/>
                  <a:lumOff val="25000"/>
                </a:schemeClr>
              </a:solidFill>
              <a:cs typeface="Calibri"/>
            </a:endParaRPr>
          </a:p>
        </p:txBody>
      </p:sp>
      <p:sp>
        <p:nvSpPr>
          <p:cNvPr id="45" name="TextBox 44">
            <a:extLst>
              <a:ext uri="{FF2B5EF4-FFF2-40B4-BE49-F238E27FC236}">
                <a16:creationId xmlns:a16="http://schemas.microsoft.com/office/drawing/2014/main" id="{52E5538F-C582-03F2-F555-09E810E76B0C}"/>
              </a:ext>
            </a:extLst>
          </p:cNvPr>
          <p:cNvSpPr txBox="1"/>
          <p:nvPr/>
        </p:nvSpPr>
        <p:spPr>
          <a:xfrm>
            <a:off x="740539" y="4433447"/>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0.2</a:t>
            </a:r>
            <a:endParaRPr lang="en-US" sz="1400" dirty="0">
              <a:solidFill>
                <a:srgbClr val="3F3F3F"/>
              </a:solidFill>
              <a:latin typeface="Century Gothic"/>
            </a:endParaRPr>
          </a:p>
        </p:txBody>
      </p:sp>
      <p:sp>
        <p:nvSpPr>
          <p:cNvPr id="47" name="TextBox 46">
            <a:extLst>
              <a:ext uri="{FF2B5EF4-FFF2-40B4-BE49-F238E27FC236}">
                <a16:creationId xmlns:a16="http://schemas.microsoft.com/office/drawing/2014/main" id="{BE0F965D-3958-B8C0-ACC3-0F9144A4B81C}"/>
              </a:ext>
            </a:extLst>
          </p:cNvPr>
          <p:cNvSpPr txBox="1"/>
          <p:nvPr/>
        </p:nvSpPr>
        <p:spPr>
          <a:xfrm>
            <a:off x="740539" y="3610615"/>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0.6</a:t>
            </a:r>
          </a:p>
        </p:txBody>
      </p:sp>
      <p:sp>
        <p:nvSpPr>
          <p:cNvPr id="49" name="TextBox 48">
            <a:extLst>
              <a:ext uri="{FF2B5EF4-FFF2-40B4-BE49-F238E27FC236}">
                <a16:creationId xmlns:a16="http://schemas.microsoft.com/office/drawing/2014/main" id="{02643E06-0844-2D51-38A8-5944FF64B820}"/>
              </a:ext>
            </a:extLst>
          </p:cNvPr>
          <p:cNvSpPr txBox="1"/>
          <p:nvPr/>
        </p:nvSpPr>
        <p:spPr>
          <a:xfrm>
            <a:off x="740539" y="2778602"/>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1</a:t>
            </a:r>
          </a:p>
        </p:txBody>
      </p:sp>
      <p:sp>
        <p:nvSpPr>
          <p:cNvPr id="51" name="TextBox 50">
            <a:extLst>
              <a:ext uri="{FF2B5EF4-FFF2-40B4-BE49-F238E27FC236}">
                <a16:creationId xmlns:a16="http://schemas.microsoft.com/office/drawing/2014/main" id="{1F3A7A73-644A-DFB4-E8F7-AAA11BF67DEE}"/>
              </a:ext>
            </a:extLst>
          </p:cNvPr>
          <p:cNvSpPr txBox="1"/>
          <p:nvPr/>
        </p:nvSpPr>
        <p:spPr>
          <a:xfrm>
            <a:off x="749720" y="1955771"/>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1.4</a:t>
            </a:r>
          </a:p>
        </p:txBody>
      </p:sp>
      <p:cxnSp>
        <p:nvCxnSpPr>
          <p:cNvPr id="53" name="Straight Arrow Connector 52">
            <a:extLst>
              <a:ext uri="{FF2B5EF4-FFF2-40B4-BE49-F238E27FC236}">
                <a16:creationId xmlns:a16="http://schemas.microsoft.com/office/drawing/2014/main" id="{826F3AF6-9652-5CEA-7CBC-A440BFF9B2A7}"/>
              </a:ext>
            </a:extLst>
          </p:cNvPr>
          <p:cNvCxnSpPr/>
          <p:nvPr/>
        </p:nvCxnSpPr>
        <p:spPr>
          <a:xfrm>
            <a:off x="3264527" y="6397709"/>
            <a:ext cx="656493" cy="0"/>
          </a:xfrm>
          <a:prstGeom prst="straightConnector1">
            <a:avLst/>
          </a:prstGeom>
          <a:ln w="28575">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E4EFEB4-351D-3562-6652-5C7BD938EAF7}"/>
              </a:ext>
            </a:extLst>
          </p:cNvPr>
          <p:cNvCxnSpPr>
            <a:cxnSpLocks/>
          </p:cNvCxnSpPr>
          <p:nvPr/>
        </p:nvCxnSpPr>
        <p:spPr>
          <a:xfrm>
            <a:off x="3264526" y="6013416"/>
            <a:ext cx="656493" cy="0"/>
          </a:xfrm>
          <a:prstGeom prst="straightConnector1">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385A76A1-B47D-7C93-27C3-ECF4B8FA08B6}"/>
              </a:ext>
            </a:extLst>
          </p:cNvPr>
          <p:cNvSpPr/>
          <p:nvPr/>
        </p:nvSpPr>
        <p:spPr>
          <a:xfrm>
            <a:off x="1659887" y="6310619"/>
            <a:ext cx="175846" cy="175846"/>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96F1FCE8-76FD-77C3-C779-C9F9BC2CD814}"/>
              </a:ext>
            </a:extLst>
          </p:cNvPr>
          <p:cNvSpPr/>
          <p:nvPr/>
        </p:nvSpPr>
        <p:spPr>
          <a:xfrm>
            <a:off x="1662456" y="5936765"/>
            <a:ext cx="175846" cy="17584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2C3D713F-AB88-0755-0926-2A09651F9339}"/>
              </a:ext>
            </a:extLst>
          </p:cNvPr>
          <p:cNvSpPr txBox="1"/>
          <p:nvPr/>
        </p:nvSpPr>
        <p:spPr>
          <a:xfrm>
            <a:off x="4724400" y="3200399"/>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61" name="TextBox 60">
            <a:extLst>
              <a:ext uri="{FF2B5EF4-FFF2-40B4-BE49-F238E27FC236}">
                <a16:creationId xmlns:a16="http://schemas.microsoft.com/office/drawing/2014/main" id="{EF9B633C-033A-1A02-6B05-A94685A95DD3}"/>
              </a:ext>
            </a:extLst>
          </p:cNvPr>
          <p:cNvSpPr txBox="1"/>
          <p:nvPr/>
        </p:nvSpPr>
        <p:spPr>
          <a:xfrm>
            <a:off x="749720" y="1132939"/>
            <a:ext cx="4866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latin typeface="Century Gothic"/>
                <a:cs typeface="Calibri"/>
              </a:rPr>
              <a:t>1.8</a:t>
            </a:r>
          </a:p>
        </p:txBody>
      </p:sp>
      <p:sp>
        <p:nvSpPr>
          <p:cNvPr id="63" name="Rectangle 62">
            <a:extLst>
              <a:ext uri="{FF2B5EF4-FFF2-40B4-BE49-F238E27FC236}">
                <a16:creationId xmlns:a16="http://schemas.microsoft.com/office/drawing/2014/main" id="{6F5B84F4-8AF0-225F-4B65-7A42173A5A86}"/>
              </a:ext>
            </a:extLst>
          </p:cNvPr>
          <p:cNvSpPr/>
          <p:nvPr/>
        </p:nvSpPr>
        <p:spPr>
          <a:xfrm>
            <a:off x="7457896" y="1117607"/>
            <a:ext cx="699369" cy="40292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988D9BA1-7745-3373-7650-5F527D1B6909}"/>
              </a:ext>
            </a:extLst>
          </p:cNvPr>
          <p:cNvSpPr txBox="1"/>
          <p:nvPr/>
        </p:nvSpPr>
        <p:spPr>
          <a:xfrm>
            <a:off x="4579088" y="5080233"/>
            <a:ext cx="77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40</a:t>
            </a:r>
            <a:endParaRPr lang="en-US" sz="1400" dirty="0">
              <a:solidFill>
                <a:srgbClr val="3F3F3F"/>
              </a:solidFill>
              <a:latin typeface="Century Gothic"/>
            </a:endParaRPr>
          </a:p>
        </p:txBody>
      </p:sp>
      <p:sp>
        <p:nvSpPr>
          <p:cNvPr id="65" name="TextBox 64">
            <a:extLst>
              <a:ext uri="{FF2B5EF4-FFF2-40B4-BE49-F238E27FC236}">
                <a16:creationId xmlns:a16="http://schemas.microsoft.com/office/drawing/2014/main" id="{5DD65813-AE70-289E-B36E-7E3CAADD0EF4}"/>
              </a:ext>
            </a:extLst>
          </p:cNvPr>
          <p:cNvSpPr txBox="1"/>
          <p:nvPr/>
        </p:nvSpPr>
        <p:spPr>
          <a:xfrm>
            <a:off x="5506340" y="5080233"/>
            <a:ext cx="77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50</a:t>
            </a:r>
            <a:endParaRPr lang="en-US" sz="1400" dirty="0">
              <a:solidFill>
                <a:srgbClr val="3F3F3F"/>
              </a:solidFill>
              <a:latin typeface="Century Gothic"/>
            </a:endParaRPr>
          </a:p>
        </p:txBody>
      </p:sp>
      <p:sp>
        <p:nvSpPr>
          <p:cNvPr id="66" name="TextBox 65">
            <a:extLst>
              <a:ext uri="{FF2B5EF4-FFF2-40B4-BE49-F238E27FC236}">
                <a16:creationId xmlns:a16="http://schemas.microsoft.com/office/drawing/2014/main" id="{E07B58DB-41B5-D287-FAF1-C3F08534E22F}"/>
              </a:ext>
            </a:extLst>
          </p:cNvPr>
          <p:cNvSpPr txBox="1"/>
          <p:nvPr/>
        </p:nvSpPr>
        <p:spPr>
          <a:xfrm>
            <a:off x="7250677" y="5080233"/>
            <a:ext cx="77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70</a:t>
            </a:r>
            <a:endParaRPr lang="en-US" sz="1400" dirty="0">
              <a:solidFill>
                <a:srgbClr val="3F3F3F"/>
              </a:solidFill>
              <a:latin typeface="Century Gothic"/>
            </a:endParaRPr>
          </a:p>
        </p:txBody>
      </p:sp>
      <p:sp>
        <p:nvSpPr>
          <p:cNvPr id="67" name="TextBox 66">
            <a:extLst>
              <a:ext uri="{FF2B5EF4-FFF2-40B4-BE49-F238E27FC236}">
                <a16:creationId xmlns:a16="http://schemas.microsoft.com/office/drawing/2014/main" id="{A3F96D8A-9370-58BB-9AA0-620998F0D9D1}"/>
              </a:ext>
            </a:extLst>
          </p:cNvPr>
          <p:cNvSpPr txBox="1"/>
          <p:nvPr/>
        </p:nvSpPr>
        <p:spPr>
          <a:xfrm>
            <a:off x="6314242" y="5080233"/>
            <a:ext cx="77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60</a:t>
            </a:r>
            <a:endParaRPr lang="en-US" sz="1400" dirty="0">
              <a:solidFill>
                <a:srgbClr val="3F3F3F"/>
              </a:solidFill>
              <a:latin typeface="Century Gothic"/>
            </a:endParaRPr>
          </a:p>
        </p:txBody>
      </p:sp>
      <p:sp>
        <p:nvSpPr>
          <p:cNvPr id="68" name="TextBox 67">
            <a:extLst>
              <a:ext uri="{FF2B5EF4-FFF2-40B4-BE49-F238E27FC236}">
                <a16:creationId xmlns:a16="http://schemas.microsoft.com/office/drawing/2014/main" id="{9C0D05F0-79BC-3A13-E82F-2F02F4740267}"/>
              </a:ext>
            </a:extLst>
          </p:cNvPr>
          <p:cNvSpPr txBox="1"/>
          <p:nvPr/>
        </p:nvSpPr>
        <p:spPr>
          <a:xfrm>
            <a:off x="4724400" y="3200400"/>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69" name="TextBox 68">
            <a:extLst>
              <a:ext uri="{FF2B5EF4-FFF2-40B4-BE49-F238E27FC236}">
                <a16:creationId xmlns:a16="http://schemas.microsoft.com/office/drawing/2014/main" id="{0DCD4079-81E9-7C73-57B4-729EB4EE6267}"/>
              </a:ext>
            </a:extLst>
          </p:cNvPr>
          <p:cNvSpPr txBox="1"/>
          <p:nvPr/>
        </p:nvSpPr>
        <p:spPr>
          <a:xfrm>
            <a:off x="7082100" y="2203970"/>
            <a:ext cx="1161797"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R^2 = 0.40</a:t>
            </a:r>
          </a:p>
        </p:txBody>
      </p:sp>
      <p:sp>
        <p:nvSpPr>
          <p:cNvPr id="39" name="TextBox 38">
            <a:extLst>
              <a:ext uri="{FF2B5EF4-FFF2-40B4-BE49-F238E27FC236}">
                <a16:creationId xmlns:a16="http://schemas.microsoft.com/office/drawing/2014/main" id="{F62C51C1-83AD-CACB-6CF7-ACCB8EB94273}"/>
              </a:ext>
            </a:extLst>
          </p:cNvPr>
          <p:cNvSpPr txBox="1"/>
          <p:nvPr/>
        </p:nvSpPr>
        <p:spPr>
          <a:xfrm>
            <a:off x="4921361" y="2517122"/>
            <a:ext cx="1078290"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R^2 = 0.39</a:t>
            </a:r>
          </a:p>
        </p:txBody>
      </p:sp>
    </p:spTree>
    <p:extLst>
      <p:ext uri="{BB962C8B-B14F-4D97-AF65-F5344CB8AC3E}">
        <p14:creationId xmlns:p14="http://schemas.microsoft.com/office/powerpoint/2010/main" val="22486813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5F81F8-BC0D-3B2D-CF01-7108FEBFEE78}"/>
              </a:ext>
            </a:extLst>
          </p:cNvPr>
          <p:cNvSpPr txBox="1"/>
          <p:nvPr/>
        </p:nvSpPr>
        <p:spPr>
          <a:xfrm>
            <a:off x="292264" y="211554"/>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AOD/PM</a:t>
            </a:r>
            <a:r>
              <a:rPr lang="en-US" sz="4000" b="1" baseline="-25000" dirty="0">
                <a:solidFill>
                  <a:srgbClr val="88419D"/>
                </a:solidFill>
                <a:latin typeface="Century Gothic"/>
              </a:rPr>
              <a:t>2.5</a:t>
            </a:r>
            <a:r>
              <a:rPr lang="en-US" sz="4000" b="1" dirty="0">
                <a:solidFill>
                  <a:srgbClr val="88419D"/>
                </a:solidFill>
                <a:latin typeface="Century Gothic"/>
              </a:rPr>
              <a:t> Validation (Fresno)</a:t>
            </a:r>
            <a:endParaRPr lang="en-US" dirty="0"/>
          </a:p>
        </p:txBody>
      </p:sp>
      <p:grpSp>
        <p:nvGrpSpPr>
          <p:cNvPr id="61" name="Group 60">
            <a:extLst>
              <a:ext uri="{FF2B5EF4-FFF2-40B4-BE49-F238E27FC236}">
                <a16:creationId xmlns:a16="http://schemas.microsoft.com/office/drawing/2014/main" id="{13187F8C-0053-B38D-07A8-6A6958EA341E}"/>
              </a:ext>
            </a:extLst>
          </p:cNvPr>
          <p:cNvGrpSpPr/>
          <p:nvPr/>
        </p:nvGrpSpPr>
        <p:grpSpPr>
          <a:xfrm>
            <a:off x="13031" y="1203416"/>
            <a:ext cx="11964655" cy="5122512"/>
            <a:chOff x="13031" y="1203416"/>
            <a:chExt cx="11964655" cy="5122512"/>
          </a:xfrm>
        </p:grpSpPr>
        <p:pic>
          <p:nvPicPr>
            <p:cNvPr id="4" name="Picture 4" descr="A graph of a graph showing the number of the same data&#10;&#10;Description automatically generated">
              <a:extLst>
                <a:ext uri="{FF2B5EF4-FFF2-40B4-BE49-F238E27FC236}">
                  <a16:creationId xmlns:a16="http://schemas.microsoft.com/office/drawing/2014/main" id="{DBCE3C8A-6026-C7E5-AAFB-0B9E16CA183E}"/>
                </a:ext>
              </a:extLst>
            </p:cNvPr>
            <p:cNvPicPr>
              <a:picLocks noChangeAspect="1"/>
            </p:cNvPicPr>
            <p:nvPr/>
          </p:nvPicPr>
          <p:blipFill rotWithShape="1">
            <a:blip r:embed="rId3"/>
            <a:srcRect l="9594" t="9255" r="8804" b="24950"/>
            <a:stretch/>
          </p:blipFill>
          <p:spPr>
            <a:xfrm>
              <a:off x="1281103" y="1303514"/>
              <a:ext cx="8621767" cy="3893153"/>
            </a:xfrm>
            <a:prstGeom prst="rect">
              <a:avLst/>
            </a:prstGeom>
          </p:spPr>
        </p:pic>
        <p:sp>
          <p:nvSpPr>
            <p:cNvPr id="5" name="TextBox 4">
              <a:extLst>
                <a:ext uri="{FF2B5EF4-FFF2-40B4-BE49-F238E27FC236}">
                  <a16:creationId xmlns:a16="http://schemas.microsoft.com/office/drawing/2014/main" id="{7CE2E891-38B1-E88E-C5DF-264E912E39F7}"/>
                </a:ext>
              </a:extLst>
            </p:cNvPr>
            <p:cNvSpPr txBox="1"/>
            <p:nvPr/>
          </p:nvSpPr>
          <p:spPr>
            <a:xfrm rot="19020000">
              <a:off x="13031" y="5647048"/>
              <a:ext cx="16953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Jan 2019</a:t>
              </a:r>
            </a:p>
          </p:txBody>
        </p:sp>
        <p:sp>
          <p:nvSpPr>
            <p:cNvPr id="7" name="TextBox 6">
              <a:extLst>
                <a:ext uri="{FF2B5EF4-FFF2-40B4-BE49-F238E27FC236}">
                  <a16:creationId xmlns:a16="http://schemas.microsoft.com/office/drawing/2014/main" id="{8952A757-FD80-FA05-CD8F-E933F0D86185}"/>
                </a:ext>
              </a:extLst>
            </p:cNvPr>
            <p:cNvSpPr txBox="1"/>
            <p:nvPr/>
          </p:nvSpPr>
          <p:spPr>
            <a:xfrm>
              <a:off x="780407" y="4871468"/>
              <a:ext cx="5233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0</a:t>
              </a:r>
            </a:p>
          </p:txBody>
        </p:sp>
        <p:sp>
          <p:nvSpPr>
            <p:cNvPr id="9" name="TextBox 8">
              <a:extLst>
                <a:ext uri="{FF2B5EF4-FFF2-40B4-BE49-F238E27FC236}">
                  <a16:creationId xmlns:a16="http://schemas.microsoft.com/office/drawing/2014/main" id="{D85A2815-9F84-B442-978C-C37A9C19F2D6}"/>
                </a:ext>
              </a:extLst>
            </p:cNvPr>
            <p:cNvSpPr txBox="1"/>
            <p:nvPr/>
          </p:nvSpPr>
          <p:spPr>
            <a:xfrm>
              <a:off x="790844" y="4477130"/>
              <a:ext cx="515319" cy="3195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20</a:t>
              </a:r>
              <a:endParaRPr lang="en-US" sz="1400" dirty="0">
                <a:solidFill>
                  <a:srgbClr val="3F3F3F"/>
                </a:solidFill>
                <a:latin typeface="Century Gothic"/>
              </a:endParaRPr>
            </a:p>
          </p:txBody>
        </p:sp>
        <p:sp>
          <p:nvSpPr>
            <p:cNvPr id="11" name="TextBox 10">
              <a:extLst>
                <a:ext uri="{FF2B5EF4-FFF2-40B4-BE49-F238E27FC236}">
                  <a16:creationId xmlns:a16="http://schemas.microsoft.com/office/drawing/2014/main" id="{34BE01C8-56F5-1623-1029-7DBF1D75DC7C}"/>
                </a:ext>
              </a:extLst>
            </p:cNvPr>
            <p:cNvSpPr txBox="1"/>
            <p:nvPr/>
          </p:nvSpPr>
          <p:spPr>
            <a:xfrm>
              <a:off x="529886" y="3325431"/>
              <a:ext cx="77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80</a:t>
              </a:r>
              <a:endParaRPr lang="en-US" sz="1400" dirty="0">
                <a:solidFill>
                  <a:srgbClr val="3F3F3F"/>
                </a:solidFill>
                <a:latin typeface="Century Gothic"/>
              </a:endParaRPr>
            </a:p>
          </p:txBody>
        </p:sp>
        <p:sp>
          <p:nvSpPr>
            <p:cNvPr id="13" name="TextBox 12">
              <a:extLst>
                <a:ext uri="{FF2B5EF4-FFF2-40B4-BE49-F238E27FC236}">
                  <a16:creationId xmlns:a16="http://schemas.microsoft.com/office/drawing/2014/main" id="{4ED5FCED-7D12-5BE0-FEF2-1A315C70F566}"/>
                </a:ext>
              </a:extLst>
            </p:cNvPr>
            <p:cNvSpPr txBox="1"/>
            <p:nvPr/>
          </p:nvSpPr>
          <p:spPr>
            <a:xfrm>
              <a:off x="529886" y="4093230"/>
              <a:ext cx="77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40</a:t>
              </a:r>
              <a:endParaRPr lang="en-US" sz="1400" dirty="0">
                <a:solidFill>
                  <a:srgbClr val="3F3F3F"/>
                </a:solidFill>
                <a:latin typeface="Century Gothic"/>
              </a:endParaRPr>
            </a:p>
          </p:txBody>
        </p:sp>
        <p:sp>
          <p:nvSpPr>
            <p:cNvPr id="15" name="TextBox 14">
              <a:extLst>
                <a:ext uri="{FF2B5EF4-FFF2-40B4-BE49-F238E27FC236}">
                  <a16:creationId xmlns:a16="http://schemas.microsoft.com/office/drawing/2014/main" id="{161C00DF-B7D7-C2DE-2260-95854265FCFA}"/>
                </a:ext>
              </a:extLst>
            </p:cNvPr>
            <p:cNvSpPr txBox="1"/>
            <p:nvPr/>
          </p:nvSpPr>
          <p:spPr>
            <a:xfrm>
              <a:off x="529886" y="2941531"/>
              <a:ext cx="77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100</a:t>
              </a:r>
              <a:endParaRPr lang="en-US" sz="1400" dirty="0">
                <a:solidFill>
                  <a:srgbClr val="3F3F3F"/>
                </a:solidFill>
                <a:latin typeface="Century Gothic"/>
              </a:endParaRPr>
            </a:p>
          </p:txBody>
        </p:sp>
        <p:sp>
          <p:nvSpPr>
            <p:cNvPr id="17" name="TextBox 16">
              <a:extLst>
                <a:ext uri="{FF2B5EF4-FFF2-40B4-BE49-F238E27FC236}">
                  <a16:creationId xmlns:a16="http://schemas.microsoft.com/office/drawing/2014/main" id="{47A866DC-AA9C-431E-D133-345E01B0B362}"/>
                </a:ext>
              </a:extLst>
            </p:cNvPr>
            <p:cNvSpPr txBox="1"/>
            <p:nvPr/>
          </p:nvSpPr>
          <p:spPr>
            <a:xfrm>
              <a:off x="529886" y="2557631"/>
              <a:ext cx="77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120</a:t>
              </a:r>
              <a:endParaRPr lang="en-US" sz="1400" dirty="0">
                <a:solidFill>
                  <a:srgbClr val="3F3F3F"/>
                </a:solidFill>
                <a:latin typeface="Century Gothic"/>
              </a:endParaRPr>
            </a:p>
          </p:txBody>
        </p:sp>
        <p:sp>
          <p:nvSpPr>
            <p:cNvPr id="19" name="TextBox 18">
              <a:extLst>
                <a:ext uri="{FF2B5EF4-FFF2-40B4-BE49-F238E27FC236}">
                  <a16:creationId xmlns:a16="http://schemas.microsoft.com/office/drawing/2014/main" id="{C27A67CB-DAF8-4133-B4FE-259B9DF03D2F}"/>
                </a:ext>
              </a:extLst>
            </p:cNvPr>
            <p:cNvSpPr txBox="1"/>
            <p:nvPr/>
          </p:nvSpPr>
          <p:spPr>
            <a:xfrm>
              <a:off x="529886" y="3709330"/>
              <a:ext cx="77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60</a:t>
              </a:r>
              <a:endParaRPr lang="en-US" sz="1400" dirty="0">
                <a:solidFill>
                  <a:srgbClr val="3F3F3F"/>
                </a:solidFill>
                <a:latin typeface="Century Gothic"/>
              </a:endParaRPr>
            </a:p>
          </p:txBody>
        </p:sp>
        <p:sp>
          <p:nvSpPr>
            <p:cNvPr id="21" name="TextBox 20">
              <a:extLst>
                <a:ext uri="{FF2B5EF4-FFF2-40B4-BE49-F238E27FC236}">
                  <a16:creationId xmlns:a16="http://schemas.microsoft.com/office/drawing/2014/main" id="{2BBAE75E-2592-909C-E5C7-6286B85EA07A}"/>
                </a:ext>
              </a:extLst>
            </p:cNvPr>
            <p:cNvSpPr txBox="1"/>
            <p:nvPr/>
          </p:nvSpPr>
          <p:spPr>
            <a:xfrm rot="19020000">
              <a:off x="1086157" y="5466455"/>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April 2019</a:t>
              </a:r>
            </a:p>
          </p:txBody>
        </p:sp>
        <p:sp>
          <p:nvSpPr>
            <p:cNvPr id="22" name="TextBox 21">
              <a:extLst>
                <a:ext uri="{FF2B5EF4-FFF2-40B4-BE49-F238E27FC236}">
                  <a16:creationId xmlns:a16="http://schemas.microsoft.com/office/drawing/2014/main" id="{30DCDB66-02C3-E1D0-66B6-5952D320B9D1}"/>
                </a:ext>
              </a:extLst>
            </p:cNvPr>
            <p:cNvSpPr txBox="1"/>
            <p:nvPr/>
          </p:nvSpPr>
          <p:spPr>
            <a:xfrm rot="19020000">
              <a:off x="1587199" y="5466454"/>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July 2019</a:t>
              </a:r>
            </a:p>
          </p:txBody>
        </p:sp>
        <p:sp>
          <p:nvSpPr>
            <p:cNvPr id="23" name="TextBox 22">
              <a:extLst>
                <a:ext uri="{FF2B5EF4-FFF2-40B4-BE49-F238E27FC236}">
                  <a16:creationId xmlns:a16="http://schemas.microsoft.com/office/drawing/2014/main" id="{0C6F2D77-C3AD-1EC2-9764-4B3D9620D5EC}"/>
                </a:ext>
              </a:extLst>
            </p:cNvPr>
            <p:cNvSpPr txBox="1"/>
            <p:nvPr/>
          </p:nvSpPr>
          <p:spPr>
            <a:xfrm rot="19020000">
              <a:off x="2171748" y="5424700"/>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Oct 2019</a:t>
              </a:r>
            </a:p>
          </p:txBody>
        </p:sp>
        <p:sp>
          <p:nvSpPr>
            <p:cNvPr id="24" name="TextBox 23">
              <a:extLst>
                <a:ext uri="{FF2B5EF4-FFF2-40B4-BE49-F238E27FC236}">
                  <a16:creationId xmlns:a16="http://schemas.microsoft.com/office/drawing/2014/main" id="{E8F80CAC-8DC2-9205-B844-1B92E81100F9}"/>
                </a:ext>
              </a:extLst>
            </p:cNvPr>
            <p:cNvSpPr txBox="1"/>
            <p:nvPr/>
          </p:nvSpPr>
          <p:spPr>
            <a:xfrm rot="19020000">
              <a:off x="2724979" y="5466454"/>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Jan 2020</a:t>
              </a:r>
            </a:p>
          </p:txBody>
        </p:sp>
        <p:sp>
          <p:nvSpPr>
            <p:cNvPr id="25" name="TextBox 24">
              <a:extLst>
                <a:ext uri="{FF2B5EF4-FFF2-40B4-BE49-F238E27FC236}">
                  <a16:creationId xmlns:a16="http://schemas.microsoft.com/office/drawing/2014/main" id="{69BFDEFE-23B0-57B5-2372-33D9BEAB63CC}"/>
                </a:ext>
              </a:extLst>
            </p:cNvPr>
            <p:cNvSpPr txBox="1"/>
            <p:nvPr/>
          </p:nvSpPr>
          <p:spPr>
            <a:xfrm rot="19020000">
              <a:off x="3215582" y="5466453"/>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April 2020</a:t>
              </a:r>
            </a:p>
          </p:txBody>
        </p:sp>
        <p:sp>
          <p:nvSpPr>
            <p:cNvPr id="26" name="TextBox 25">
              <a:extLst>
                <a:ext uri="{FF2B5EF4-FFF2-40B4-BE49-F238E27FC236}">
                  <a16:creationId xmlns:a16="http://schemas.microsoft.com/office/drawing/2014/main" id="{129EFDB0-AC89-92B3-8728-EA31F126782B}"/>
                </a:ext>
              </a:extLst>
            </p:cNvPr>
            <p:cNvSpPr txBox="1"/>
            <p:nvPr/>
          </p:nvSpPr>
          <p:spPr>
            <a:xfrm rot="19020000">
              <a:off x="3706185" y="5466453"/>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July 2020</a:t>
              </a:r>
            </a:p>
          </p:txBody>
        </p:sp>
        <p:sp>
          <p:nvSpPr>
            <p:cNvPr id="27" name="TextBox 26">
              <a:extLst>
                <a:ext uri="{FF2B5EF4-FFF2-40B4-BE49-F238E27FC236}">
                  <a16:creationId xmlns:a16="http://schemas.microsoft.com/office/drawing/2014/main" id="{7B891E27-FB4C-8265-C1C3-DC692EA9EFA5}"/>
                </a:ext>
              </a:extLst>
            </p:cNvPr>
            <p:cNvSpPr txBox="1"/>
            <p:nvPr/>
          </p:nvSpPr>
          <p:spPr>
            <a:xfrm rot="19020000">
              <a:off x="4207226" y="5466453"/>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Oct 2020</a:t>
              </a:r>
            </a:p>
          </p:txBody>
        </p:sp>
        <p:sp>
          <p:nvSpPr>
            <p:cNvPr id="28" name="TextBox 27">
              <a:extLst>
                <a:ext uri="{FF2B5EF4-FFF2-40B4-BE49-F238E27FC236}">
                  <a16:creationId xmlns:a16="http://schemas.microsoft.com/office/drawing/2014/main" id="{6CBF984D-FB28-BBC5-1614-0A8BE764B6F9}"/>
                </a:ext>
              </a:extLst>
            </p:cNvPr>
            <p:cNvSpPr txBox="1"/>
            <p:nvPr/>
          </p:nvSpPr>
          <p:spPr>
            <a:xfrm rot="19020000">
              <a:off x="4718704" y="5424700"/>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Jan 2021</a:t>
              </a:r>
            </a:p>
          </p:txBody>
        </p:sp>
        <p:sp>
          <p:nvSpPr>
            <p:cNvPr id="29" name="TextBox 28">
              <a:extLst>
                <a:ext uri="{FF2B5EF4-FFF2-40B4-BE49-F238E27FC236}">
                  <a16:creationId xmlns:a16="http://schemas.microsoft.com/office/drawing/2014/main" id="{ED4984B6-EEEF-053E-80B4-99708511EAED}"/>
                </a:ext>
              </a:extLst>
            </p:cNvPr>
            <p:cNvSpPr txBox="1"/>
            <p:nvPr/>
          </p:nvSpPr>
          <p:spPr>
            <a:xfrm rot="19020000">
              <a:off x="5219746" y="5424700"/>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April 2021</a:t>
              </a:r>
            </a:p>
          </p:txBody>
        </p:sp>
        <p:sp>
          <p:nvSpPr>
            <p:cNvPr id="30" name="TextBox 29">
              <a:extLst>
                <a:ext uri="{FF2B5EF4-FFF2-40B4-BE49-F238E27FC236}">
                  <a16:creationId xmlns:a16="http://schemas.microsoft.com/office/drawing/2014/main" id="{B0682EAF-A869-5BCA-9A62-C9A4E1AE698D}"/>
                </a:ext>
              </a:extLst>
            </p:cNvPr>
            <p:cNvSpPr txBox="1"/>
            <p:nvPr/>
          </p:nvSpPr>
          <p:spPr>
            <a:xfrm rot="19020000">
              <a:off x="5793855" y="5424700"/>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July 2021</a:t>
              </a:r>
            </a:p>
          </p:txBody>
        </p:sp>
        <p:sp>
          <p:nvSpPr>
            <p:cNvPr id="31" name="TextBox 30">
              <a:extLst>
                <a:ext uri="{FF2B5EF4-FFF2-40B4-BE49-F238E27FC236}">
                  <a16:creationId xmlns:a16="http://schemas.microsoft.com/office/drawing/2014/main" id="{04950F78-05F0-65B6-FAE3-AEF50C7E5F8A}"/>
                </a:ext>
              </a:extLst>
            </p:cNvPr>
            <p:cNvSpPr txBox="1"/>
            <p:nvPr/>
          </p:nvSpPr>
          <p:spPr>
            <a:xfrm rot="19020000">
              <a:off x="6284457" y="5424700"/>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Oct 2021</a:t>
              </a:r>
            </a:p>
          </p:txBody>
        </p:sp>
        <p:sp>
          <p:nvSpPr>
            <p:cNvPr id="32" name="TextBox 31">
              <a:extLst>
                <a:ext uri="{FF2B5EF4-FFF2-40B4-BE49-F238E27FC236}">
                  <a16:creationId xmlns:a16="http://schemas.microsoft.com/office/drawing/2014/main" id="{91D00A68-1C1E-05D7-A424-58F553EB3C05}"/>
                </a:ext>
              </a:extLst>
            </p:cNvPr>
            <p:cNvSpPr txBox="1"/>
            <p:nvPr/>
          </p:nvSpPr>
          <p:spPr>
            <a:xfrm rot="19020000">
              <a:off x="6837691" y="5424700"/>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Jan 2022</a:t>
              </a:r>
            </a:p>
          </p:txBody>
        </p:sp>
        <p:sp>
          <p:nvSpPr>
            <p:cNvPr id="33" name="TextBox 32">
              <a:extLst>
                <a:ext uri="{FF2B5EF4-FFF2-40B4-BE49-F238E27FC236}">
                  <a16:creationId xmlns:a16="http://schemas.microsoft.com/office/drawing/2014/main" id="{B7BF6870-CE74-2B58-0545-2D77205CA975}"/>
                </a:ext>
              </a:extLst>
            </p:cNvPr>
            <p:cNvSpPr txBox="1"/>
            <p:nvPr/>
          </p:nvSpPr>
          <p:spPr>
            <a:xfrm rot="19020000">
              <a:off x="7411798" y="5424699"/>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April 2022</a:t>
              </a:r>
            </a:p>
          </p:txBody>
        </p:sp>
        <p:sp>
          <p:nvSpPr>
            <p:cNvPr id="34" name="TextBox 33">
              <a:extLst>
                <a:ext uri="{FF2B5EF4-FFF2-40B4-BE49-F238E27FC236}">
                  <a16:creationId xmlns:a16="http://schemas.microsoft.com/office/drawing/2014/main" id="{670B79C7-26EC-62DB-538F-7B9AA0A31E3A}"/>
                </a:ext>
              </a:extLst>
            </p:cNvPr>
            <p:cNvSpPr txBox="1"/>
            <p:nvPr/>
          </p:nvSpPr>
          <p:spPr>
            <a:xfrm rot="19020000">
              <a:off x="7965031" y="5382946"/>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July 2022</a:t>
              </a:r>
            </a:p>
          </p:txBody>
        </p:sp>
        <p:sp>
          <p:nvSpPr>
            <p:cNvPr id="35" name="TextBox 34">
              <a:extLst>
                <a:ext uri="{FF2B5EF4-FFF2-40B4-BE49-F238E27FC236}">
                  <a16:creationId xmlns:a16="http://schemas.microsoft.com/office/drawing/2014/main" id="{AF14A866-B454-3800-0B80-5F339DD4C3BE}"/>
                </a:ext>
              </a:extLst>
            </p:cNvPr>
            <p:cNvSpPr txBox="1"/>
            <p:nvPr/>
          </p:nvSpPr>
          <p:spPr>
            <a:xfrm rot="19020000">
              <a:off x="8518265" y="5382946"/>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Oct 2022</a:t>
              </a:r>
            </a:p>
          </p:txBody>
        </p:sp>
        <p:sp>
          <p:nvSpPr>
            <p:cNvPr id="37" name="TextBox 36">
              <a:extLst>
                <a:ext uri="{FF2B5EF4-FFF2-40B4-BE49-F238E27FC236}">
                  <a16:creationId xmlns:a16="http://schemas.microsoft.com/office/drawing/2014/main" id="{E6FD3992-52C2-E565-E648-6EF7F3382FCA}"/>
                </a:ext>
              </a:extLst>
            </p:cNvPr>
            <p:cNvSpPr txBox="1"/>
            <p:nvPr/>
          </p:nvSpPr>
          <p:spPr>
            <a:xfrm>
              <a:off x="3838023" y="6018151"/>
              <a:ext cx="35072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cs typeface="Calibri"/>
                </a:rPr>
                <a:t>Dates</a:t>
              </a:r>
              <a:endParaRPr lang="en-US" b="1" dirty="0">
                <a:solidFill>
                  <a:schemeClr val="tx1">
                    <a:lumMod val="75000"/>
                    <a:lumOff val="25000"/>
                  </a:schemeClr>
                </a:solidFill>
              </a:endParaRPr>
            </a:p>
          </p:txBody>
        </p:sp>
        <p:sp>
          <p:nvSpPr>
            <p:cNvPr id="38" name="TextBox 37">
              <a:extLst>
                <a:ext uri="{FF2B5EF4-FFF2-40B4-BE49-F238E27FC236}">
                  <a16:creationId xmlns:a16="http://schemas.microsoft.com/office/drawing/2014/main" id="{AD809E9E-30E6-1B22-9C64-20FF69EB850A}"/>
                </a:ext>
              </a:extLst>
            </p:cNvPr>
            <p:cNvSpPr txBox="1"/>
            <p:nvPr/>
          </p:nvSpPr>
          <p:spPr>
            <a:xfrm rot="16200000">
              <a:off x="-1161952" y="3064095"/>
              <a:ext cx="35072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cs typeface="Calibri"/>
                </a:rPr>
                <a:t>PM 2.5 (mg/m3)</a:t>
              </a:r>
              <a:endParaRPr lang="en-US" b="1" dirty="0">
                <a:solidFill>
                  <a:schemeClr val="tx1">
                    <a:lumMod val="75000"/>
                    <a:lumOff val="25000"/>
                  </a:schemeClr>
                </a:solidFill>
              </a:endParaRPr>
            </a:p>
          </p:txBody>
        </p:sp>
        <p:sp>
          <p:nvSpPr>
            <p:cNvPr id="40" name="TextBox 39">
              <a:extLst>
                <a:ext uri="{FF2B5EF4-FFF2-40B4-BE49-F238E27FC236}">
                  <a16:creationId xmlns:a16="http://schemas.microsoft.com/office/drawing/2014/main" id="{1CD5F93B-7CB9-431C-1DFE-021069218A26}"/>
                </a:ext>
              </a:extLst>
            </p:cNvPr>
            <p:cNvSpPr txBox="1"/>
            <p:nvPr/>
          </p:nvSpPr>
          <p:spPr>
            <a:xfrm>
              <a:off x="529886" y="2173731"/>
              <a:ext cx="77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140</a:t>
              </a:r>
              <a:endParaRPr lang="en-US" sz="1400" dirty="0">
                <a:solidFill>
                  <a:srgbClr val="3F3F3F"/>
                </a:solidFill>
                <a:latin typeface="Century Gothic"/>
              </a:endParaRPr>
            </a:p>
          </p:txBody>
        </p:sp>
        <p:sp>
          <p:nvSpPr>
            <p:cNvPr id="41" name="TextBox 40">
              <a:extLst>
                <a:ext uri="{FF2B5EF4-FFF2-40B4-BE49-F238E27FC236}">
                  <a16:creationId xmlns:a16="http://schemas.microsoft.com/office/drawing/2014/main" id="{2C6E17D3-9E91-8AAB-A767-CE7F204B8976}"/>
                </a:ext>
              </a:extLst>
            </p:cNvPr>
            <p:cNvSpPr txBox="1"/>
            <p:nvPr/>
          </p:nvSpPr>
          <p:spPr>
            <a:xfrm>
              <a:off x="529886" y="1789832"/>
              <a:ext cx="77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160</a:t>
              </a:r>
              <a:endParaRPr lang="en-US" sz="1400" dirty="0">
                <a:solidFill>
                  <a:srgbClr val="3F3F3F"/>
                </a:solidFill>
                <a:latin typeface="Century Gothic"/>
              </a:endParaRPr>
            </a:p>
          </p:txBody>
        </p:sp>
        <p:sp>
          <p:nvSpPr>
            <p:cNvPr id="42" name="TextBox 41">
              <a:extLst>
                <a:ext uri="{FF2B5EF4-FFF2-40B4-BE49-F238E27FC236}">
                  <a16:creationId xmlns:a16="http://schemas.microsoft.com/office/drawing/2014/main" id="{B8FC9D4E-210E-AEEE-001F-3BC3A4791722}"/>
                </a:ext>
              </a:extLst>
            </p:cNvPr>
            <p:cNvSpPr txBox="1"/>
            <p:nvPr/>
          </p:nvSpPr>
          <p:spPr>
            <a:xfrm>
              <a:off x="529886" y="1405932"/>
              <a:ext cx="77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180</a:t>
              </a:r>
              <a:endParaRPr lang="en-US" sz="1400" dirty="0">
                <a:solidFill>
                  <a:srgbClr val="3F3F3F"/>
                </a:solidFill>
                <a:latin typeface="Century Gothic"/>
              </a:endParaRPr>
            </a:p>
          </p:txBody>
        </p:sp>
        <p:sp>
          <p:nvSpPr>
            <p:cNvPr id="43" name="TextBox 42">
              <a:extLst>
                <a:ext uri="{FF2B5EF4-FFF2-40B4-BE49-F238E27FC236}">
                  <a16:creationId xmlns:a16="http://schemas.microsoft.com/office/drawing/2014/main" id="{0883A8AA-D712-6841-F900-CA14A0BD3C82}"/>
                </a:ext>
              </a:extLst>
            </p:cNvPr>
            <p:cNvSpPr txBox="1"/>
            <p:nvPr/>
          </p:nvSpPr>
          <p:spPr>
            <a:xfrm>
              <a:off x="9861776" y="4881905"/>
              <a:ext cx="5233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0</a:t>
              </a:r>
            </a:p>
          </p:txBody>
        </p:sp>
        <p:sp>
          <p:nvSpPr>
            <p:cNvPr id="45" name="TextBox 44">
              <a:extLst>
                <a:ext uri="{FF2B5EF4-FFF2-40B4-BE49-F238E27FC236}">
                  <a16:creationId xmlns:a16="http://schemas.microsoft.com/office/drawing/2014/main" id="{DF0FDDF8-6F10-31DA-26A8-036151731882}"/>
                </a:ext>
              </a:extLst>
            </p:cNvPr>
            <p:cNvSpPr txBox="1"/>
            <p:nvPr/>
          </p:nvSpPr>
          <p:spPr>
            <a:xfrm>
              <a:off x="9861776" y="4385338"/>
              <a:ext cx="5233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0.5</a:t>
              </a:r>
            </a:p>
          </p:txBody>
        </p:sp>
        <p:sp>
          <p:nvSpPr>
            <p:cNvPr id="46" name="TextBox 45">
              <a:extLst>
                <a:ext uri="{FF2B5EF4-FFF2-40B4-BE49-F238E27FC236}">
                  <a16:creationId xmlns:a16="http://schemas.microsoft.com/office/drawing/2014/main" id="{AD4C615E-C5EC-C81C-B752-8AD95A6F7419}"/>
                </a:ext>
              </a:extLst>
            </p:cNvPr>
            <p:cNvSpPr txBox="1"/>
            <p:nvPr/>
          </p:nvSpPr>
          <p:spPr>
            <a:xfrm>
              <a:off x="9861776" y="3888770"/>
              <a:ext cx="5233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1</a:t>
              </a:r>
            </a:p>
          </p:txBody>
        </p:sp>
        <p:sp>
          <p:nvSpPr>
            <p:cNvPr id="47" name="TextBox 46">
              <a:extLst>
                <a:ext uri="{FF2B5EF4-FFF2-40B4-BE49-F238E27FC236}">
                  <a16:creationId xmlns:a16="http://schemas.microsoft.com/office/drawing/2014/main" id="{A8641B38-CDA5-1C0D-8AD5-EBB96917057D}"/>
                </a:ext>
              </a:extLst>
            </p:cNvPr>
            <p:cNvSpPr txBox="1"/>
            <p:nvPr/>
          </p:nvSpPr>
          <p:spPr>
            <a:xfrm>
              <a:off x="9861776" y="3392203"/>
              <a:ext cx="5233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1.5</a:t>
              </a:r>
            </a:p>
          </p:txBody>
        </p:sp>
        <p:sp>
          <p:nvSpPr>
            <p:cNvPr id="48" name="TextBox 47">
              <a:extLst>
                <a:ext uri="{FF2B5EF4-FFF2-40B4-BE49-F238E27FC236}">
                  <a16:creationId xmlns:a16="http://schemas.microsoft.com/office/drawing/2014/main" id="{2198D6F8-323E-5ACB-FCF8-07BD16BBE4AA}"/>
                </a:ext>
              </a:extLst>
            </p:cNvPr>
            <p:cNvSpPr txBox="1"/>
            <p:nvPr/>
          </p:nvSpPr>
          <p:spPr>
            <a:xfrm>
              <a:off x="9861776" y="2895635"/>
              <a:ext cx="5233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2</a:t>
              </a:r>
            </a:p>
          </p:txBody>
        </p:sp>
        <p:sp>
          <p:nvSpPr>
            <p:cNvPr id="49" name="TextBox 48">
              <a:extLst>
                <a:ext uri="{FF2B5EF4-FFF2-40B4-BE49-F238E27FC236}">
                  <a16:creationId xmlns:a16="http://schemas.microsoft.com/office/drawing/2014/main" id="{A2EE3AEF-7DC9-21D4-C869-77E15963708E}"/>
                </a:ext>
              </a:extLst>
            </p:cNvPr>
            <p:cNvSpPr txBox="1"/>
            <p:nvPr/>
          </p:nvSpPr>
          <p:spPr>
            <a:xfrm>
              <a:off x="9861776" y="2399068"/>
              <a:ext cx="5233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2.5</a:t>
              </a:r>
            </a:p>
          </p:txBody>
        </p:sp>
        <p:sp>
          <p:nvSpPr>
            <p:cNvPr id="50" name="TextBox 49">
              <a:extLst>
                <a:ext uri="{FF2B5EF4-FFF2-40B4-BE49-F238E27FC236}">
                  <a16:creationId xmlns:a16="http://schemas.microsoft.com/office/drawing/2014/main" id="{6C691871-9B35-1BA2-344D-58FAE02C6A30}"/>
                </a:ext>
              </a:extLst>
            </p:cNvPr>
            <p:cNvSpPr txBox="1"/>
            <p:nvPr/>
          </p:nvSpPr>
          <p:spPr>
            <a:xfrm>
              <a:off x="9861776" y="1902500"/>
              <a:ext cx="5233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3</a:t>
              </a:r>
            </a:p>
          </p:txBody>
        </p:sp>
        <p:sp>
          <p:nvSpPr>
            <p:cNvPr id="51" name="TextBox 50">
              <a:extLst>
                <a:ext uri="{FF2B5EF4-FFF2-40B4-BE49-F238E27FC236}">
                  <a16:creationId xmlns:a16="http://schemas.microsoft.com/office/drawing/2014/main" id="{E2358EAA-6363-5324-5B3F-F0C611A4DD40}"/>
                </a:ext>
              </a:extLst>
            </p:cNvPr>
            <p:cNvSpPr txBox="1"/>
            <p:nvPr/>
          </p:nvSpPr>
          <p:spPr>
            <a:xfrm>
              <a:off x="9861776" y="1405933"/>
              <a:ext cx="5233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3.5</a:t>
              </a:r>
            </a:p>
          </p:txBody>
        </p:sp>
        <p:sp>
          <p:nvSpPr>
            <p:cNvPr id="54" name="TextBox 53">
              <a:extLst>
                <a:ext uri="{FF2B5EF4-FFF2-40B4-BE49-F238E27FC236}">
                  <a16:creationId xmlns:a16="http://schemas.microsoft.com/office/drawing/2014/main" id="{4960BA2E-12B0-2410-FA24-D43C714D27A3}"/>
                </a:ext>
              </a:extLst>
            </p:cNvPr>
            <p:cNvSpPr txBox="1"/>
            <p:nvPr/>
          </p:nvSpPr>
          <p:spPr>
            <a:xfrm rot="16200000">
              <a:off x="8639666" y="2803135"/>
              <a:ext cx="35072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latin typeface="Century Gothic"/>
                  <a:cs typeface="Calibri"/>
                </a:rPr>
                <a:t>AOD</a:t>
              </a:r>
              <a:endParaRPr lang="en-US" b="1" dirty="0"/>
            </a:p>
          </p:txBody>
        </p:sp>
        <p:cxnSp>
          <p:nvCxnSpPr>
            <p:cNvPr id="56" name="Straight Arrow Connector 55">
              <a:extLst>
                <a:ext uri="{FF2B5EF4-FFF2-40B4-BE49-F238E27FC236}">
                  <a16:creationId xmlns:a16="http://schemas.microsoft.com/office/drawing/2014/main" id="{7C266A76-6E73-6D97-CE8D-317C83BAC16A}"/>
                </a:ext>
              </a:extLst>
            </p:cNvPr>
            <p:cNvCxnSpPr/>
            <p:nvPr/>
          </p:nvCxnSpPr>
          <p:spPr>
            <a:xfrm flipV="1">
              <a:off x="10711841" y="4001022"/>
              <a:ext cx="402921" cy="4175"/>
            </a:xfrm>
            <a:prstGeom prst="straightConnector1">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F39B5C7-D18E-C476-5FE2-97CA1B5961E8}"/>
                </a:ext>
              </a:extLst>
            </p:cNvPr>
            <p:cNvCxnSpPr>
              <a:cxnSpLocks/>
            </p:cNvCxnSpPr>
            <p:nvPr/>
          </p:nvCxnSpPr>
          <p:spPr>
            <a:xfrm flipV="1">
              <a:off x="10711841" y="4355926"/>
              <a:ext cx="402921" cy="4175"/>
            </a:xfrm>
            <a:prstGeom prst="straightConnector1">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7842B0F-D33F-F962-7276-2BE87DC569FD}"/>
                </a:ext>
              </a:extLst>
            </p:cNvPr>
            <p:cNvSpPr txBox="1"/>
            <p:nvPr/>
          </p:nvSpPr>
          <p:spPr>
            <a:xfrm>
              <a:off x="10919090" y="4203413"/>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PM 2.5</a:t>
              </a:r>
              <a:endParaRPr lang="en-US" dirty="0"/>
            </a:p>
          </p:txBody>
        </p:sp>
        <p:sp>
          <p:nvSpPr>
            <p:cNvPr id="60" name="TextBox 59">
              <a:extLst>
                <a:ext uri="{FF2B5EF4-FFF2-40B4-BE49-F238E27FC236}">
                  <a16:creationId xmlns:a16="http://schemas.microsoft.com/office/drawing/2014/main" id="{010C880C-9B24-34D3-9CBF-5637975D0EBB}"/>
                </a:ext>
              </a:extLst>
            </p:cNvPr>
            <p:cNvSpPr txBox="1"/>
            <p:nvPr/>
          </p:nvSpPr>
          <p:spPr>
            <a:xfrm>
              <a:off x="10814706" y="3838071"/>
              <a:ext cx="1058596"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3F3F3F"/>
                  </a:solidFill>
                  <a:latin typeface="Century Gothic"/>
                  <a:cs typeface="Calibri"/>
                </a:rPr>
                <a:t>AOD</a:t>
              </a:r>
              <a:endParaRPr lang="en-US" dirty="0"/>
            </a:p>
          </p:txBody>
        </p:sp>
      </p:grpSp>
    </p:spTree>
    <p:extLst>
      <p:ext uri="{BB962C8B-B14F-4D97-AF65-F5344CB8AC3E}">
        <p14:creationId xmlns:p14="http://schemas.microsoft.com/office/powerpoint/2010/main" val="27784782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5F81F8-BC0D-3B2D-CF01-7108FEBFEE78}"/>
              </a:ext>
            </a:extLst>
          </p:cNvPr>
          <p:cNvSpPr txBox="1"/>
          <p:nvPr/>
        </p:nvSpPr>
        <p:spPr>
          <a:xfrm>
            <a:off x="292263" y="235618"/>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AOD/PM</a:t>
            </a:r>
            <a:r>
              <a:rPr lang="en-US" sz="4000" b="1" baseline="-25000" dirty="0">
                <a:solidFill>
                  <a:srgbClr val="88419D"/>
                </a:solidFill>
                <a:latin typeface="Century Gothic"/>
              </a:rPr>
              <a:t>2.5</a:t>
            </a:r>
            <a:r>
              <a:rPr lang="en-US" sz="4000" b="1" dirty="0">
                <a:solidFill>
                  <a:srgbClr val="88419D"/>
                </a:solidFill>
                <a:latin typeface="Century Gothic"/>
              </a:rPr>
              <a:t> Validation</a:t>
            </a:r>
            <a:endParaRPr lang="en-US" dirty="0"/>
          </a:p>
        </p:txBody>
      </p:sp>
      <p:graphicFrame>
        <p:nvGraphicFramePr>
          <p:cNvPr id="6" name="Table 5">
            <a:extLst>
              <a:ext uri="{FF2B5EF4-FFF2-40B4-BE49-F238E27FC236}">
                <a16:creationId xmlns:a16="http://schemas.microsoft.com/office/drawing/2014/main" id="{55A12F1C-CF11-23E7-7D98-119B03DE7ABA}"/>
              </a:ext>
            </a:extLst>
          </p:cNvPr>
          <p:cNvGraphicFramePr>
            <a:graphicFrameLocks noGrp="1"/>
          </p:cNvGraphicFramePr>
          <p:nvPr>
            <p:extLst>
              <p:ext uri="{D42A27DB-BD31-4B8C-83A1-F6EECF244321}">
                <p14:modId xmlns:p14="http://schemas.microsoft.com/office/powerpoint/2010/main" val="145094264"/>
              </p:ext>
            </p:extLst>
          </p:nvPr>
        </p:nvGraphicFramePr>
        <p:xfrm>
          <a:off x="7922711" y="1283918"/>
          <a:ext cx="3844271" cy="4388084"/>
        </p:xfrm>
        <a:graphic>
          <a:graphicData uri="http://schemas.openxmlformats.org/drawingml/2006/table">
            <a:tbl>
              <a:tblPr firstRow="1" bandRow="1">
                <a:tableStyleId>{5C22544A-7EE6-4342-B048-85BDC9FD1C3A}</a:tableStyleId>
              </a:tblPr>
              <a:tblGrid>
                <a:gridCol w="1777629">
                  <a:extLst>
                    <a:ext uri="{9D8B030D-6E8A-4147-A177-3AD203B41FA5}">
                      <a16:colId xmlns:a16="http://schemas.microsoft.com/office/drawing/2014/main" val="195606458"/>
                    </a:ext>
                  </a:extLst>
                </a:gridCol>
                <a:gridCol w="997689">
                  <a:extLst>
                    <a:ext uri="{9D8B030D-6E8A-4147-A177-3AD203B41FA5}">
                      <a16:colId xmlns:a16="http://schemas.microsoft.com/office/drawing/2014/main" val="265894940"/>
                    </a:ext>
                  </a:extLst>
                </a:gridCol>
                <a:gridCol w="1068953">
                  <a:extLst>
                    <a:ext uri="{9D8B030D-6E8A-4147-A177-3AD203B41FA5}">
                      <a16:colId xmlns:a16="http://schemas.microsoft.com/office/drawing/2014/main" val="2633302984"/>
                    </a:ext>
                  </a:extLst>
                </a:gridCol>
              </a:tblGrid>
              <a:tr h="644405">
                <a:tc>
                  <a:txBody>
                    <a:bodyPr/>
                    <a:lstStyle/>
                    <a:p>
                      <a:pPr marL="0" marR="0" algn="ctr">
                        <a:spcBef>
                          <a:spcPts val="0"/>
                        </a:spcBef>
                        <a:spcAft>
                          <a:spcPts val="0"/>
                        </a:spcAft>
                      </a:pPr>
                      <a:r>
                        <a:rPr lang="en-US" sz="1600" dirty="0">
                          <a:effectLst/>
                          <a:latin typeface="Century Gothic"/>
                        </a:rPr>
                        <a:t> Data Filter</a:t>
                      </a:r>
                    </a:p>
                  </a:txBody>
                  <a:tcPr marL="68580" marR="68580" marT="0" marB="0" anchor="ctr"/>
                </a:tc>
                <a:tc>
                  <a:txBody>
                    <a:bodyPr/>
                    <a:lstStyle/>
                    <a:p>
                      <a:pPr marL="0" marR="0" algn="ctr">
                        <a:spcBef>
                          <a:spcPts val="0"/>
                        </a:spcBef>
                        <a:spcAft>
                          <a:spcPts val="0"/>
                        </a:spcAft>
                      </a:pPr>
                      <a:r>
                        <a:rPr lang="en-US" sz="1600" dirty="0">
                          <a:effectLst/>
                          <a:latin typeface="Century Gothic"/>
                        </a:rPr>
                        <a:t>Fresno R</a:t>
                      </a:r>
                      <a:r>
                        <a:rPr lang="en-US" sz="1600" baseline="30000" dirty="0">
                          <a:effectLst/>
                          <a:latin typeface="Century Gothic"/>
                        </a:rPr>
                        <a:t>2</a:t>
                      </a:r>
                      <a:endParaRPr lang="en-US" sz="1600" dirty="0">
                        <a:effectLst/>
                        <a:latin typeface="Century Gothic"/>
                      </a:endParaRPr>
                    </a:p>
                  </a:txBody>
                  <a:tcPr marL="68580" marR="68580" marT="0" marB="0" anchor="ctr"/>
                </a:tc>
                <a:tc>
                  <a:txBody>
                    <a:bodyPr/>
                    <a:lstStyle/>
                    <a:p>
                      <a:pPr marL="0" marR="0" algn="ctr">
                        <a:spcBef>
                          <a:spcPts val="0"/>
                        </a:spcBef>
                        <a:spcAft>
                          <a:spcPts val="0"/>
                        </a:spcAft>
                      </a:pPr>
                      <a:r>
                        <a:rPr lang="en-US" sz="1600" dirty="0">
                          <a:effectLst/>
                          <a:latin typeface="Century Gothic"/>
                        </a:rPr>
                        <a:t>Madera R</a:t>
                      </a:r>
                      <a:r>
                        <a:rPr lang="en-US" sz="1600" baseline="30000" dirty="0">
                          <a:effectLst/>
                          <a:latin typeface="Century Gothic"/>
                        </a:rPr>
                        <a:t>2</a:t>
                      </a:r>
                      <a:endParaRPr lang="en-US" sz="1600" dirty="0">
                        <a:effectLst/>
                        <a:latin typeface="Century Gothic"/>
                      </a:endParaRPr>
                    </a:p>
                  </a:txBody>
                  <a:tcPr marL="68580" marR="68580" marT="0" marB="0" anchor="ctr"/>
                </a:tc>
                <a:extLst>
                  <a:ext uri="{0D108BD9-81ED-4DB2-BD59-A6C34878D82A}">
                    <a16:rowId xmlns:a16="http://schemas.microsoft.com/office/drawing/2014/main" val="3319145778"/>
                  </a:ext>
                </a:extLst>
              </a:tr>
              <a:tr h="276173">
                <a:tc>
                  <a:txBody>
                    <a:bodyPr/>
                    <a:lstStyle/>
                    <a:p>
                      <a:pPr marL="0" marR="0">
                        <a:spcBef>
                          <a:spcPts val="0"/>
                        </a:spcBef>
                        <a:spcAft>
                          <a:spcPts val="0"/>
                        </a:spcAft>
                      </a:pPr>
                      <a:r>
                        <a:rPr lang="en-US" sz="1200" dirty="0">
                          <a:solidFill>
                            <a:schemeClr val="tx1">
                              <a:lumMod val="75000"/>
                              <a:lumOff val="25000"/>
                            </a:schemeClr>
                          </a:solidFill>
                          <a:effectLst/>
                          <a:latin typeface="Century Gothic"/>
                        </a:rPr>
                        <a:t>All Data (2019-2022)</a:t>
                      </a:r>
                    </a:p>
                  </a:txBody>
                  <a:tcPr marL="68580" marR="68580" marT="0" marB="0" anchor="ctr"/>
                </a:tc>
                <a:tc>
                  <a:txBody>
                    <a:bodyPr/>
                    <a:lstStyle/>
                    <a:p>
                      <a:r>
                        <a:rPr lang="en-US" sz="1200" dirty="0">
                          <a:solidFill>
                            <a:schemeClr val="tx1">
                              <a:lumMod val="75000"/>
                              <a:lumOff val="25000"/>
                            </a:schemeClr>
                          </a:solidFill>
                          <a:effectLst/>
                          <a:latin typeface="Century Gothic"/>
                        </a:rPr>
                        <a:t>0.4219</a:t>
                      </a:r>
                    </a:p>
                  </a:txBody>
                  <a:tcPr marL="68580" marR="68580" marT="0" marB="0" anchor="ctr"/>
                </a:tc>
                <a:tc>
                  <a:txBody>
                    <a:bodyPr/>
                    <a:lstStyle/>
                    <a:p>
                      <a:r>
                        <a:rPr lang="en-US" sz="1200" dirty="0">
                          <a:solidFill>
                            <a:schemeClr val="tx1">
                              <a:lumMod val="75000"/>
                              <a:lumOff val="25000"/>
                            </a:schemeClr>
                          </a:solidFill>
                          <a:effectLst/>
                          <a:latin typeface="Century Gothic"/>
                        </a:rPr>
                        <a:t>0.5589</a:t>
                      </a:r>
                    </a:p>
                  </a:txBody>
                  <a:tcPr marL="68580" marR="68580" marT="0" marB="0" anchor="ctr"/>
                </a:tc>
                <a:extLst>
                  <a:ext uri="{0D108BD9-81ED-4DB2-BD59-A6C34878D82A}">
                    <a16:rowId xmlns:a16="http://schemas.microsoft.com/office/drawing/2014/main" val="86776684"/>
                  </a:ext>
                </a:extLst>
              </a:tr>
              <a:tr h="306859">
                <a:tc>
                  <a:txBody>
                    <a:bodyPr/>
                    <a:lstStyle/>
                    <a:p>
                      <a:pPr marL="0" marR="0">
                        <a:spcBef>
                          <a:spcPts val="0"/>
                        </a:spcBef>
                        <a:spcAft>
                          <a:spcPts val="0"/>
                        </a:spcAft>
                      </a:pPr>
                      <a:r>
                        <a:rPr lang="en-US" sz="1200" dirty="0">
                          <a:solidFill>
                            <a:schemeClr val="tx1">
                              <a:lumMod val="75000"/>
                              <a:lumOff val="25000"/>
                            </a:schemeClr>
                          </a:solidFill>
                          <a:effectLst/>
                          <a:latin typeface="Century Gothic"/>
                        </a:rPr>
                        <a:t>2019 Only</a:t>
                      </a:r>
                    </a:p>
                  </a:txBody>
                  <a:tcPr marL="68580" marR="68580" marT="0" marB="0" anchor="ctr"/>
                </a:tc>
                <a:tc>
                  <a:txBody>
                    <a:bodyPr/>
                    <a:lstStyle/>
                    <a:p>
                      <a:r>
                        <a:rPr lang="en-US" sz="1200" dirty="0">
                          <a:solidFill>
                            <a:schemeClr val="tx1">
                              <a:lumMod val="75000"/>
                              <a:lumOff val="25000"/>
                            </a:schemeClr>
                          </a:solidFill>
                          <a:effectLst/>
                          <a:latin typeface="Century Gothic"/>
                        </a:rPr>
                        <a:t>0.0214</a:t>
                      </a:r>
                    </a:p>
                  </a:txBody>
                  <a:tcPr marL="68580" marR="68580" marT="0" marB="0" anchor="ctr"/>
                </a:tc>
                <a:tc>
                  <a:txBody>
                    <a:bodyPr/>
                    <a:lstStyle/>
                    <a:p>
                      <a:r>
                        <a:rPr lang="en-US" sz="1200" dirty="0">
                          <a:solidFill>
                            <a:schemeClr val="tx1">
                              <a:lumMod val="75000"/>
                              <a:lumOff val="25000"/>
                            </a:schemeClr>
                          </a:solidFill>
                          <a:effectLst/>
                          <a:latin typeface="Century Gothic"/>
                        </a:rPr>
                        <a:t>0.0567</a:t>
                      </a:r>
                    </a:p>
                  </a:txBody>
                  <a:tcPr marL="68580" marR="68580" marT="0" marB="0" anchor="ctr"/>
                </a:tc>
                <a:extLst>
                  <a:ext uri="{0D108BD9-81ED-4DB2-BD59-A6C34878D82A}">
                    <a16:rowId xmlns:a16="http://schemas.microsoft.com/office/drawing/2014/main" val="2039772971"/>
                  </a:ext>
                </a:extLst>
              </a:tr>
              <a:tr h="276173">
                <a:tc>
                  <a:txBody>
                    <a:bodyPr/>
                    <a:lstStyle/>
                    <a:p>
                      <a:pPr marL="0" marR="0">
                        <a:spcBef>
                          <a:spcPts val="0"/>
                        </a:spcBef>
                        <a:spcAft>
                          <a:spcPts val="0"/>
                        </a:spcAft>
                      </a:pPr>
                      <a:r>
                        <a:rPr lang="en-US" sz="1200" dirty="0">
                          <a:solidFill>
                            <a:schemeClr val="tx1">
                              <a:lumMod val="75000"/>
                              <a:lumOff val="25000"/>
                            </a:schemeClr>
                          </a:solidFill>
                          <a:effectLst/>
                          <a:latin typeface="Century Gothic"/>
                        </a:rPr>
                        <a:t>2020-2022</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0.4423</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0.5689</a:t>
                      </a:r>
                    </a:p>
                  </a:txBody>
                  <a:tcPr marL="68580" marR="68580" marT="0" marB="0" anchor="ctr"/>
                </a:tc>
                <a:extLst>
                  <a:ext uri="{0D108BD9-81ED-4DB2-BD59-A6C34878D82A}">
                    <a16:rowId xmlns:a16="http://schemas.microsoft.com/office/drawing/2014/main" val="3739493708"/>
                  </a:ext>
                </a:extLst>
              </a:tr>
              <a:tr h="276173">
                <a:tc>
                  <a:txBody>
                    <a:bodyPr/>
                    <a:lstStyle/>
                    <a:p>
                      <a:pPr marL="0" marR="0">
                        <a:spcBef>
                          <a:spcPts val="0"/>
                        </a:spcBef>
                        <a:spcAft>
                          <a:spcPts val="0"/>
                        </a:spcAft>
                      </a:pPr>
                      <a:r>
                        <a:rPr lang="en-US" sz="1200" dirty="0">
                          <a:solidFill>
                            <a:schemeClr val="tx1">
                              <a:lumMod val="75000"/>
                              <a:lumOff val="25000"/>
                            </a:schemeClr>
                          </a:solidFill>
                          <a:effectLst/>
                          <a:latin typeface="Century Gothic"/>
                        </a:rPr>
                        <a:t>Fall</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0.2717</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0.3851</a:t>
                      </a:r>
                    </a:p>
                  </a:txBody>
                  <a:tcPr marL="68580" marR="68580" marT="0" marB="0" anchor="ctr"/>
                </a:tc>
                <a:extLst>
                  <a:ext uri="{0D108BD9-81ED-4DB2-BD59-A6C34878D82A}">
                    <a16:rowId xmlns:a16="http://schemas.microsoft.com/office/drawing/2014/main" val="2376253373"/>
                  </a:ext>
                </a:extLst>
              </a:tr>
              <a:tr h="276173">
                <a:tc>
                  <a:txBody>
                    <a:bodyPr/>
                    <a:lstStyle/>
                    <a:p>
                      <a:pPr marL="0" marR="0">
                        <a:spcBef>
                          <a:spcPts val="0"/>
                        </a:spcBef>
                        <a:spcAft>
                          <a:spcPts val="0"/>
                        </a:spcAft>
                      </a:pPr>
                      <a:r>
                        <a:rPr lang="en-US" sz="1200" dirty="0">
                          <a:solidFill>
                            <a:schemeClr val="tx1">
                              <a:lumMod val="75000"/>
                              <a:lumOff val="25000"/>
                            </a:schemeClr>
                          </a:solidFill>
                          <a:effectLst/>
                          <a:latin typeface="Century Gothic"/>
                        </a:rPr>
                        <a:t>Winter</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0.2804</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0.3955</a:t>
                      </a:r>
                    </a:p>
                  </a:txBody>
                  <a:tcPr marL="68580" marR="68580" marT="0" marB="0" anchor="ctr"/>
                </a:tc>
                <a:extLst>
                  <a:ext uri="{0D108BD9-81ED-4DB2-BD59-A6C34878D82A}">
                    <a16:rowId xmlns:a16="http://schemas.microsoft.com/office/drawing/2014/main" val="1548222639"/>
                  </a:ext>
                </a:extLst>
              </a:tr>
              <a:tr h="276173">
                <a:tc>
                  <a:txBody>
                    <a:bodyPr/>
                    <a:lstStyle/>
                    <a:p>
                      <a:pPr marL="0" marR="0">
                        <a:spcBef>
                          <a:spcPts val="0"/>
                        </a:spcBef>
                        <a:spcAft>
                          <a:spcPts val="0"/>
                        </a:spcAft>
                      </a:pPr>
                      <a:r>
                        <a:rPr lang="en-US" sz="1200" dirty="0">
                          <a:solidFill>
                            <a:schemeClr val="tx1">
                              <a:lumMod val="75000"/>
                              <a:lumOff val="25000"/>
                            </a:schemeClr>
                          </a:solidFill>
                          <a:effectLst/>
                          <a:latin typeface="Century Gothic"/>
                        </a:rPr>
                        <a:t>Spring</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0.4700</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0.5820</a:t>
                      </a:r>
                    </a:p>
                  </a:txBody>
                  <a:tcPr marL="68580" marR="68580" marT="0" marB="0" anchor="ctr"/>
                </a:tc>
                <a:extLst>
                  <a:ext uri="{0D108BD9-81ED-4DB2-BD59-A6C34878D82A}">
                    <a16:rowId xmlns:a16="http://schemas.microsoft.com/office/drawing/2014/main" val="2875976163"/>
                  </a:ext>
                </a:extLst>
              </a:tr>
              <a:tr h="276173">
                <a:tc>
                  <a:txBody>
                    <a:bodyPr/>
                    <a:lstStyle/>
                    <a:p>
                      <a:pPr marL="0" marR="0">
                        <a:spcBef>
                          <a:spcPts val="0"/>
                        </a:spcBef>
                        <a:spcAft>
                          <a:spcPts val="0"/>
                        </a:spcAft>
                      </a:pPr>
                      <a:r>
                        <a:rPr lang="en-US" sz="1200" dirty="0">
                          <a:solidFill>
                            <a:schemeClr val="tx1">
                              <a:lumMod val="75000"/>
                              <a:lumOff val="25000"/>
                            </a:schemeClr>
                          </a:solidFill>
                          <a:effectLst/>
                          <a:latin typeface="Century Gothic"/>
                        </a:rPr>
                        <a:t>Summer</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0.5946</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0.6867</a:t>
                      </a:r>
                    </a:p>
                  </a:txBody>
                  <a:tcPr marL="68580" marR="68580" marT="0" marB="0" anchor="ctr"/>
                </a:tc>
                <a:extLst>
                  <a:ext uri="{0D108BD9-81ED-4DB2-BD59-A6C34878D82A}">
                    <a16:rowId xmlns:a16="http://schemas.microsoft.com/office/drawing/2014/main" val="4112891840"/>
                  </a:ext>
                </a:extLst>
              </a:tr>
              <a:tr h="276173">
                <a:tc>
                  <a:txBody>
                    <a:bodyPr/>
                    <a:lstStyle/>
                    <a:p>
                      <a:pPr marL="0" marR="0">
                        <a:spcBef>
                          <a:spcPts val="0"/>
                        </a:spcBef>
                        <a:spcAft>
                          <a:spcPts val="0"/>
                        </a:spcAft>
                      </a:pPr>
                      <a:r>
                        <a:rPr lang="en-US" sz="1200" dirty="0">
                          <a:solidFill>
                            <a:schemeClr val="tx1">
                              <a:lumMod val="75000"/>
                              <a:lumOff val="25000"/>
                            </a:schemeClr>
                          </a:solidFill>
                          <a:effectLst/>
                          <a:latin typeface="Century Gothic"/>
                        </a:rPr>
                        <a:t>Fire Season</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0.5711</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0.6373</a:t>
                      </a:r>
                    </a:p>
                  </a:txBody>
                  <a:tcPr marL="68580" marR="68580" marT="0" marB="0" anchor="ctr"/>
                </a:tc>
                <a:extLst>
                  <a:ext uri="{0D108BD9-81ED-4DB2-BD59-A6C34878D82A}">
                    <a16:rowId xmlns:a16="http://schemas.microsoft.com/office/drawing/2014/main" val="287660293"/>
                  </a:ext>
                </a:extLst>
              </a:tr>
              <a:tr h="276173">
                <a:tc>
                  <a:txBody>
                    <a:bodyPr/>
                    <a:lstStyle/>
                    <a:p>
                      <a:pPr marL="0" marR="0">
                        <a:spcBef>
                          <a:spcPts val="0"/>
                        </a:spcBef>
                        <a:spcAft>
                          <a:spcPts val="0"/>
                        </a:spcAft>
                      </a:pPr>
                      <a:r>
                        <a:rPr lang="en-US" sz="1200" dirty="0">
                          <a:solidFill>
                            <a:schemeClr val="tx1">
                              <a:lumMod val="75000"/>
                              <a:lumOff val="25000"/>
                            </a:schemeClr>
                          </a:solidFill>
                          <a:effectLst/>
                          <a:latin typeface="Century Gothic"/>
                        </a:rPr>
                        <a:t>Not Fire Season</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0.1050</a:t>
                      </a:r>
                    </a:p>
                  </a:txBody>
                  <a:tcPr marL="68580" marR="68580" marT="0" marB="0" anchor="ctr"/>
                </a:tc>
                <a:tc>
                  <a:txBody>
                    <a:bodyPr/>
                    <a:lstStyle/>
                    <a:p>
                      <a:pPr marL="0" marR="0">
                        <a:spcBef>
                          <a:spcPts val="0"/>
                        </a:spcBef>
                        <a:spcAft>
                          <a:spcPts val="0"/>
                        </a:spcAft>
                      </a:pPr>
                      <a:r>
                        <a:rPr lang="en-US" sz="1200" dirty="0">
                          <a:solidFill>
                            <a:schemeClr val="tx1">
                              <a:lumMod val="75000"/>
                              <a:lumOff val="25000"/>
                            </a:schemeClr>
                          </a:solidFill>
                          <a:effectLst/>
                          <a:latin typeface="Century Gothic"/>
                        </a:rPr>
                        <a:t>0.0948</a:t>
                      </a:r>
                    </a:p>
                  </a:txBody>
                  <a:tcPr marL="68580" marR="68580" marT="0" marB="0" anchor="ctr"/>
                </a:tc>
                <a:extLst>
                  <a:ext uri="{0D108BD9-81ED-4DB2-BD59-A6C34878D82A}">
                    <a16:rowId xmlns:a16="http://schemas.microsoft.com/office/drawing/2014/main" val="407090234"/>
                  </a:ext>
                </a:extLst>
              </a:tr>
              <a:tr h="306859">
                <a:tc>
                  <a:txBody>
                    <a:bodyPr/>
                    <a:lstStyle/>
                    <a:p>
                      <a:pPr marL="0" marR="0">
                        <a:spcBef>
                          <a:spcPts val="0"/>
                        </a:spcBef>
                        <a:spcAft>
                          <a:spcPts val="0"/>
                        </a:spcAft>
                      </a:pPr>
                      <a:r>
                        <a:rPr lang="en-US" sz="1200" dirty="0">
                          <a:solidFill>
                            <a:schemeClr val="tx1">
                              <a:lumMod val="75000"/>
                              <a:lumOff val="25000"/>
                            </a:schemeClr>
                          </a:solidFill>
                          <a:effectLst/>
                          <a:latin typeface="Century Gothic"/>
                        </a:rPr>
                        <a:t>PM 2.5 &lt; 15µg/m</a:t>
                      </a:r>
                      <a:r>
                        <a:rPr lang="en-US" sz="1200" baseline="30000" dirty="0">
                          <a:solidFill>
                            <a:schemeClr val="tx1">
                              <a:lumMod val="75000"/>
                              <a:lumOff val="25000"/>
                            </a:schemeClr>
                          </a:solidFill>
                          <a:effectLst/>
                          <a:latin typeface="Century Gothic"/>
                        </a:rPr>
                        <a:t>3</a:t>
                      </a:r>
                      <a:endParaRPr lang="en-US" sz="1200" dirty="0">
                        <a:solidFill>
                          <a:schemeClr val="tx1">
                            <a:lumMod val="75000"/>
                            <a:lumOff val="25000"/>
                          </a:schemeClr>
                        </a:solidFill>
                        <a:effectLst/>
                        <a:latin typeface="Century Gothic"/>
                      </a:endParaRPr>
                    </a:p>
                  </a:txBody>
                  <a:tcPr marL="68580" marR="68580" marT="0" marB="0" anchor="ctr"/>
                </a:tc>
                <a:tc>
                  <a:txBody>
                    <a:bodyPr/>
                    <a:lstStyle/>
                    <a:p>
                      <a:r>
                        <a:rPr lang="en-US" sz="1200" dirty="0">
                          <a:solidFill>
                            <a:schemeClr val="tx1">
                              <a:lumMod val="75000"/>
                              <a:lumOff val="25000"/>
                            </a:schemeClr>
                          </a:solidFill>
                          <a:effectLst/>
                          <a:latin typeface="Century Gothic"/>
                        </a:rPr>
                        <a:t>0.0265</a:t>
                      </a:r>
                    </a:p>
                  </a:txBody>
                  <a:tcPr marL="68580" marR="68580" marT="0" marB="0" anchor="ctr"/>
                </a:tc>
                <a:tc>
                  <a:txBody>
                    <a:bodyPr/>
                    <a:lstStyle/>
                    <a:p>
                      <a:r>
                        <a:rPr lang="en-US" sz="1200" dirty="0">
                          <a:solidFill>
                            <a:schemeClr val="tx1">
                              <a:lumMod val="75000"/>
                              <a:lumOff val="25000"/>
                            </a:schemeClr>
                          </a:solidFill>
                          <a:effectLst/>
                          <a:latin typeface="Century Gothic"/>
                        </a:rPr>
                        <a:t>0.0095</a:t>
                      </a:r>
                    </a:p>
                  </a:txBody>
                  <a:tcPr marL="68580" marR="68580" marT="0" marB="0" anchor="ctr"/>
                </a:tc>
                <a:extLst>
                  <a:ext uri="{0D108BD9-81ED-4DB2-BD59-A6C34878D82A}">
                    <a16:rowId xmlns:a16="http://schemas.microsoft.com/office/drawing/2014/main" val="3473366096"/>
                  </a:ext>
                </a:extLst>
              </a:tr>
              <a:tr h="306859">
                <a:tc>
                  <a:txBody>
                    <a:bodyPr/>
                    <a:lstStyle/>
                    <a:p>
                      <a:pPr marL="0" marR="0">
                        <a:spcBef>
                          <a:spcPts val="0"/>
                        </a:spcBef>
                        <a:spcAft>
                          <a:spcPts val="0"/>
                        </a:spcAft>
                      </a:pPr>
                      <a:r>
                        <a:rPr lang="en-US" sz="1200" dirty="0">
                          <a:solidFill>
                            <a:schemeClr val="tx1">
                              <a:lumMod val="75000"/>
                              <a:lumOff val="25000"/>
                            </a:schemeClr>
                          </a:solidFill>
                          <a:effectLst/>
                          <a:latin typeface="Century Gothic"/>
                        </a:rPr>
                        <a:t>PM 2.5 &gt;= 15µg/m</a:t>
                      </a:r>
                      <a:r>
                        <a:rPr lang="en-US" sz="1200" baseline="30000" dirty="0">
                          <a:solidFill>
                            <a:schemeClr val="tx1">
                              <a:lumMod val="75000"/>
                              <a:lumOff val="25000"/>
                            </a:schemeClr>
                          </a:solidFill>
                          <a:effectLst/>
                          <a:latin typeface="Century Gothic"/>
                        </a:rPr>
                        <a:t>3</a:t>
                      </a:r>
                      <a:endParaRPr lang="en-US" sz="1200" dirty="0">
                        <a:solidFill>
                          <a:schemeClr val="tx1">
                            <a:lumMod val="75000"/>
                            <a:lumOff val="25000"/>
                          </a:schemeClr>
                        </a:solidFill>
                        <a:effectLst/>
                        <a:latin typeface="Century Gothic"/>
                      </a:endParaRPr>
                    </a:p>
                  </a:txBody>
                  <a:tcPr marL="68580" marR="68580" marT="0" marB="0" anchor="ctr"/>
                </a:tc>
                <a:tc>
                  <a:txBody>
                    <a:bodyPr/>
                    <a:lstStyle/>
                    <a:p>
                      <a:r>
                        <a:rPr lang="en-US" sz="1200" dirty="0">
                          <a:solidFill>
                            <a:schemeClr val="tx1">
                              <a:lumMod val="75000"/>
                              <a:lumOff val="25000"/>
                            </a:schemeClr>
                          </a:solidFill>
                          <a:effectLst/>
                          <a:latin typeface="Century Gothic"/>
                        </a:rPr>
                        <a:t>0.4033</a:t>
                      </a:r>
                    </a:p>
                  </a:txBody>
                  <a:tcPr marL="68580" marR="68580" marT="0" marB="0" anchor="ctr"/>
                </a:tc>
                <a:tc>
                  <a:txBody>
                    <a:bodyPr/>
                    <a:lstStyle/>
                    <a:p>
                      <a:r>
                        <a:rPr lang="en-US" sz="1200" dirty="0">
                          <a:solidFill>
                            <a:schemeClr val="tx1">
                              <a:lumMod val="75000"/>
                              <a:lumOff val="25000"/>
                            </a:schemeClr>
                          </a:solidFill>
                          <a:effectLst/>
                          <a:latin typeface="Century Gothic"/>
                        </a:rPr>
                        <a:t>0.5650</a:t>
                      </a:r>
                    </a:p>
                  </a:txBody>
                  <a:tcPr marL="68580" marR="68580" marT="0" marB="0" anchor="ctr"/>
                </a:tc>
                <a:extLst>
                  <a:ext uri="{0D108BD9-81ED-4DB2-BD59-A6C34878D82A}">
                    <a16:rowId xmlns:a16="http://schemas.microsoft.com/office/drawing/2014/main" val="2585601967"/>
                  </a:ext>
                </a:extLst>
              </a:tr>
              <a:tr h="306859">
                <a:tc>
                  <a:txBody>
                    <a:bodyPr/>
                    <a:lstStyle/>
                    <a:p>
                      <a:pPr marL="0" marR="0">
                        <a:spcBef>
                          <a:spcPts val="0"/>
                        </a:spcBef>
                        <a:spcAft>
                          <a:spcPts val="0"/>
                        </a:spcAft>
                      </a:pPr>
                      <a:r>
                        <a:rPr lang="en-US" sz="1200" dirty="0">
                          <a:solidFill>
                            <a:schemeClr val="tx1">
                              <a:lumMod val="75000"/>
                              <a:lumOff val="25000"/>
                            </a:schemeClr>
                          </a:solidFill>
                          <a:effectLst/>
                          <a:latin typeface="Century Gothic"/>
                        </a:rPr>
                        <a:t>PM 2.5 &lt; 35µg/m</a:t>
                      </a:r>
                      <a:r>
                        <a:rPr lang="en-US" sz="1200" baseline="30000" dirty="0">
                          <a:solidFill>
                            <a:schemeClr val="tx1">
                              <a:lumMod val="75000"/>
                              <a:lumOff val="25000"/>
                            </a:schemeClr>
                          </a:solidFill>
                          <a:effectLst/>
                          <a:latin typeface="Century Gothic"/>
                        </a:rPr>
                        <a:t>3</a:t>
                      </a:r>
                      <a:endParaRPr lang="en-US" sz="1200" dirty="0">
                        <a:solidFill>
                          <a:schemeClr val="tx1">
                            <a:lumMod val="75000"/>
                            <a:lumOff val="25000"/>
                          </a:schemeClr>
                        </a:solidFill>
                        <a:effectLst/>
                        <a:latin typeface="Century Gothic"/>
                      </a:endParaRPr>
                    </a:p>
                  </a:txBody>
                  <a:tcPr marL="68580" marR="68580" marT="0" marB="0" anchor="ctr"/>
                </a:tc>
                <a:tc>
                  <a:txBody>
                    <a:bodyPr/>
                    <a:lstStyle/>
                    <a:p>
                      <a:r>
                        <a:rPr lang="en-US" sz="1200" dirty="0">
                          <a:solidFill>
                            <a:schemeClr val="tx1">
                              <a:lumMod val="75000"/>
                              <a:lumOff val="25000"/>
                            </a:schemeClr>
                          </a:solidFill>
                          <a:effectLst/>
                          <a:latin typeface="Century Gothic"/>
                        </a:rPr>
                        <a:t>0.0919</a:t>
                      </a:r>
                    </a:p>
                  </a:txBody>
                  <a:tcPr marL="68580" marR="68580" marT="0" marB="0" anchor="ctr"/>
                </a:tc>
                <a:tc>
                  <a:txBody>
                    <a:bodyPr/>
                    <a:lstStyle/>
                    <a:p>
                      <a:r>
                        <a:rPr lang="en-US" sz="1200" dirty="0">
                          <a:solidFill>
                            <a:schemeClr val="tx1">
                              <a:lumMod val="75000"/>
                              <a:lumOff val="25000"/>
                            </a:schemeClr>
                          </a:solidFill>
                          <a:effectLst/>
                          <a:latin typeface="Century Gothic"/>
                        </a:rPr>
                        <a:t>0.0964</a:t>
                      </a:r>
                    </a:p>
                  </a:txBody>
                  <a:tcPr marL="68580" marR="68580" marT="0" marB="0" anchor="ctr"/>
                </a:tc>
                <a:extLst>
                  <a:ext uri="{0D108BD9-81ED-4DB2-BD59-A6C34878D82A}">
                    <a16:rowId xmlns:a16="http://schemas.microsoft.com/office/drawing/2014/main" val="353062323"/>
                  </a:ext>
                </a:extLst>
              </a:tr>
              <a:tr h="306859">
                <a:tc>
                  <a:txBody>
                    <a:bodyPr/>
                    <a:lstStyle/>
                    <a:p>
                      <a:pPr marL="0" marR="0">
                        <a:spcBef>
                          <a:spcPts val="0"/>
                        </a:spcBef>
                        <a:spcAft>
                          <a:spcPts val="0"/>
                        </a:spcAft>
                      </a:pPr>
                      <a:r>
                        <a:rPr lang="en-US" sz="1200" dirty="0">
                          <a:solidFill>
                            <a:schemeClr val="tx1">
                              <a:lumMod val="75000"/>
                              <a:lumOff val="25000"/>
                            </a:schemeClr>
                          </a:solidFill>
                          <a:effectLst/>
                          <a:latin typeface="Century Gothic"/>
                        </a:rPr>
                        <a:t>PM 2.5 &gt;= 35µg/m</a:t>
                      </a:r>
                      <a:r>
                        <a:rPr lang="en-US" sz="1200" baseline="30000" dirty="0">
                          <a:solidFill>
                            <a:schemeClr val="tx1">
                              <a:lumMod val="75000"/>
                              <a:lumOff val="25000"/>
                            </a:schemeClr>
                          </a:solidFill>
                          <a:effectLst/>
                          <a:latin typeface="Century Gothic"/>
                        </a:rPr>
                        <a:t>3</a:t>
                      </a:r>
                      <a:endParaRPr lang="en-US" sz="1200" dirty="0">
                        <a:solidFill>
                          <a:schemeClr val="tx1">
                            <a:lumMod val="75000"/>
                            <a:lumOff val="25000"/>
                          </a:schemeClr>
                        </a:solidFill>
                        <a:effectLst/>
                        <a:latin typeface="Century Gothic"/>
                      </a:endParaRPr>
                    </a:p>
                  </a:txBody>
                  <a:tcPr marL="68580" marR="68580" marT="0" marB="0" anchor="ctr"/>
                </a:tc>
                <a:tc>
                  <a:txBody>
                    <a:bodyPr/>
                    <a:lstStyle/>
                    <a:p>
                      <a:r>
                        <a:rPr lang="en-US" sz="1200" dirty="0">
                          <a:solidFill>
                            <a:schemeClr val="tx1">
                              <a:lumMod val="75000"/>
                              <a:lumOff val="25000"/>
                            </a:schemeClr>
                          </a:solidFill>
                          <a:effectLst/>
                          <a:latin typeface="Century Gothic"/>
                        </a:rPr>
                        <a:t>0.3475</a:t>
                      </a:r>
                    </a:p>
                  </a:txBody>
                  <a:tcPr marL="68580" marR="68580" marT="0" marB="0" anchor="ctr"/>
                </a:tc>
                <a:tc>
                  <a:txBody>
                    <a:bodyPr/>
                    <a:lstStyle/>
                    <a:p>
                      <a:r>
                        <a:rPr lang="en-US" sz="1200" dirty="0">
                          <a:solidFill>
                            <a:schemeClr val="tx1">
                              <a:lumMod val="75000"/>
                              <a:lumOff val="25000"/>
                            </a:schemeClr>
                          </a:solidFill>
                          <a:effectLst/>
                          <a:latin typeface="Century Gothic"/>
                        </a:rPr>
                        <a:t>0.4359</a:t>
                      </a:r>
                    </a:p>
                  </a:txBody>
                  <a:tcPr marL="68580" marR="68580" marT="0" marB="0" anchor="ctr"/>
                </a:tc>
                <a:extLst>
                  <a:ext uri="{0D108BD9-81ED-4DB2-BD59-A6C34878D82A}">
                    <a16:rowId xmlns:a16="http://schemas.microsoft.com/office/drawing/2014/main" val="176171902"/>
                  </a:ext>
                </a:extLst>
              </a:tr>
            </a:tbl>
          </a:graphicData>
        </a:graphic>
      </p:graphicFrame>
      <p:sp>
        <p:nvSpPr>
          <p:cNvPr id="5" name="TextBox 4">
            <a:extLst>
              <a:ext uri="{FF2B5EF4-FFF2-40B4-BE49-F238E27FC236}">
                <a16:creationId xmlns:a16="http://schemas.microsoft.com/office/drawing/2014/main" id="{D6E09095-B1D7-BF59-CFF5-8E8C541A434D}"/>
              </a:ext>
            </a:extLst>
          </p:cNvPr>
          <p:cNvSpPr txBox="1"/>
          <p:nvPr/>
        </p:nvSpPr>
        <p:spPr>
          <a:xfrm>
            <a:off x="1220726" y="5011189"/>
            <a:ext cx="233965" cy="3195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0</a:t>
            </a:r>
            <a:endParaRPr lang="en-US" sz="1400" dirty="0">
              <a:solidFill>
                <a:srgbClr val="3F3F3F"/>
              </a:solidFill>
              <a:latin typeface="Century Gothic"/>
            </a:endParaRPr>
          </a:p>
        </p:txBody>
      </p:sp>
      <p:sp>
        <p:nvSpPr>
          <p:cNvPr id="9" name="TextBox 8">
            <a:extLst>
              <a:ext uri="{FF2B5EF4-FFF2-40B4-BE49-F238E27FC236}">
                <a16:creationId xmlns:a16="http://schemas.microsoft.com/office/drawing/2014/main" id="{1F5A773A-C40A-5A2E-196D-DB1DDF162B45}"/>
              </a:ext>
            </a:extLst>
          </p:cNvPr>
          <p:cNvSpPr txBox="1"/>
          <p:nvPr/>
        </p:nvSpPr>
        <p:spPr>
          <a:xfrm>
            <a:off x="2471536" y="5011189"/>
            <a:ext cx="3980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50</a:t>
            </a:r>
          </a:p>
        </p:txBody>
      </p:sp>
      <p:sp>
        <p:nvSpPr>
          <p:cNvPr id="10" name="TextBox 9">
            <a:extLst>
              <a:ext uri="{FF2B5EF4-FFF2-40B4-BE49-F238E27FC236}">
                <a16:creationId xmlns:a16="http://schemas.microsoft.com/office/drawing/2014/main" id="{C16A0410-212C-23F4-8E79-E8040963500B}"/>
              </a:ext>
            </a:extLst>
          </p:cNvPr>
          <p:cNvSpPr txBox="1"/>
          <p:nvPr/>
        </p:nvSpPr>
        <p:spPr>
          <a:xfrm>
            <a:off x="3769239" y="5011189"/>
            <a:ext cx="515319" cy="3195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100</a:t>
            </a:r>
            <a:endParaRPr lang="en-US" sz="1400" dirty="0">
              <a:solidFill>
                <a:srgbClr val="3F3F3F"/>
              </a:solidFill>
              <a:latin typeface="Century Gothic"/>
            </a:endParaRPr>
          </a:p>
        </p:txBody>
      </p:sp>
      <p:sp>
        <p:nvSpPr>
          <p:cNvPr id="11" name="TextBox 10">
            <a:extLst>
              <a:ext uri="{FF2B5EF4-FFF2-40B4-BE49-F238E27FC236}">
                <a16:creationId xmlns:a16="http://schemas.microsoft.com/office/drawing/2014/main" id="{E17C2FB5-ACF5-F13A-32B0-384655FC12F0}"/>
              </a:ext>
            </a:extLst>
          </p:cNvPr>
          <p:cNvSpPr txBox="1"/>
          <p:nvPr/>
        </p:nvSpPr>
        <p:spPr>
          <a:xfrm>
            <a:off x="5113834" y="5011189"/>
            <a:ext cx="77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150</a:t>
            </a:r>
            <a:endParaRPr lang="en-US" sz="1400" dirty="0">
              <a:solidFill>
                <a:srgbClr val="3F3F3F"/>
              </a:solidFill>
              <a:latin typeface="Century Gothic"/>
            </a:endParaRPr>
          </a:p>
        </p:txBody>
      </p:sp>
      <p:sp>
        <p:nvSpPr>
          <p:cNvPr id="12" name="TextBox 11">
            <a:extLst>
              <a:ext uri="{FF2B5EF4-FFF2-40B4-BE49-F238E27FC236}">
                <a16:creationId xmlns:a16="http://schemas.microsoft.com/office/drawing/2014/main" id="{673F2887-7C3C-8E42-32FD-7CE30BA663B8}"/>
              </a:ext>
            </a:extLst>
          </p:cNvPr>
          <p:cNvSpPr txBox="1"/>
          <p:nvPr/>
        </p:nvSpPr>
        <p:spPr>
          <a:xfrm>
            <a:off x="6458429" y="5011189"/>
            <a:ext cx="77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200</a:t>
            </a:r>
            <a:endParaRPr lang="en-US" sz="1400" dirty="0">
              <a:solidFill>
                <a:srgbClr val="3F3F3F"/>
              </a:solidFill>
              <a:latin typeface="Century Gothic"/>
            </a:endParaRPr>
          </a:p>
        </p:txBody>
      </p:sp>
      <p:sp>
        <p:nvSpPr>
          <p:cNvPr id="14" name="TextBox 13">
            <a:extLst>
              <a:ext uri="{FF2B5EF4-FFF2-40B4-BE49-F238E27FC236}">
                <a16:creationId xmlns:a16="http://schemas.microsoft.com/office/drawing/2014/main" id="{B816EA7A-711A-7A2F-2342-C10E160DB98E}"/>
              </a:ext>
            </a:extLst>
          </p:cNvPr>
          <p:cNvSpPr txBox="1"/>
          <p:nvPr/>
        </p:nvSpPr>
        <p:spPr>
          <a:xfrm>
            <a:off x="1658551" y="6171521"/>
            <a:ext cx="15025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Madera</a:t>
            </a:r>
          </a:p>
        </p:txBody>
      </p:sp>
      <p:sp>
        <p:nvSpPr>
          <p:cNvPr id="15" name="TextBox 14">
            <a:extLst>
              <a:ext uri="{FF2B5EF4-FFF2-40B4-BE49-F238E27FC236}">
                <a16:creationId xmlns:a16="http://schemas.microsoft.com/office/drawing/2014/main" id="{D332BF8D-FFBC-AFA2-72D4-78E19BD5BB4C}"/>
              </a:ext>
            </a:extLst>
          </p:cNvPr>
          <p:cNvSpPr txBox="1"/>
          <p:nvPr/>
        </p:nvSpPr>
        <p:spPr>
          <a:xfrm>
            <a:off x="1671825" y="5802961"/>
            <a:ext cx="15025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Fresno</a:t>
            </a:r>
          </a:p>
        </p:txBody>
      </p:sp>
      <p:sp>
        <p:nvSpPr>
          <p:cNvPr id="17" name="TextBox 16">
            <a:extLst>
              <a:ext uri="{FF2B5EF4-FFF2-40B4-BE49-F238E27FC236}">
                <a16:creationId xmlns:a16="http://schemas.microsoft.com/office/drawing/2014/main" id="{1FF65F87-60C1-BC8C-1C39-E58B690E396F}"/>
              </a:ext>
            </a:extLst>
          </p:cNvPr>
          <p:cNvSpPr txBox="1"/>
          <p:nvPr/>
        </p:nvSpPr>
        <p:spPr>
          <a:xfrm>
            <a:off x="3764954" y="5798944"/>
            <a:ext cx="35072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Fresno Linear Regression Line</a:t>
            </a:r>
          </a:p>
        </p:txBody>
      </p:sp>
      <p:sp>
        <p:nvSpPr>
          <p:cNvPr id="18" name="TextBox 17">
            <a:extLst>
              <a:ext uri="{FF2B5EF4-FFF2-40B4-BE49-F238E27FC236}">
                <a16:creationId xmlns:a16="http://schemas.microsoft.com/office/drawing/2014/main" id="{3CD3DD1D-6376-33DB-8E8A-B43FE9920006}"/>
              </a:ext>
            </a:extLst>
          </p:cNvPr>
          <p:cNvSpPr txBox="1"/>
          <p:nvPr/>
        </p:nvSpPr>
        <p:spPr>
          <a:xfrm>
            <a:off x="3754515" y="6179382"/>
            <a:ext cx="321413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Madera Linear Regression Line</a:t>
            </a:r>
          </a:p>
        </p:txBody>
      </p:sp>
      <p:sp>
        <p:nvSpPr>
          <p:cNvPr id="19" name="TextBox 18">
            <a:extLst>
              <a:ext uri="{FF2B5EF4-FFF2-40B4-BE49-F238E27FC236}">
                <a16:creationId xmlns:a16="http://schemas.microsoft.com/office/drawing/2014/main" id="{56D314D2-67FB-8930-C656-006216FD15B4}"/>
              </a:ext>
            </a:extLst>
          </p:cNvPr>
          <p:cNvSpPr txBox="1"/>
          <p:nvPr/>
        </p:nvSpPr>
        <p:spPr>
          <a:xfrm>
            <a:off x="1033476" y="4701632"/>
            <a:ext cx="400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0</a:t>
            </a:r>
            <a:endParaRPr lang="en-US" dirty="0">
              <a:solidFill>
                <a:srgbClr val="3F3F3F"/>
              </a:solidFill>
            </a:endParaRPr>
          </a:p>
        </p:txBody>
      </p:sp>
      <p:sp>
        <p:nvSpPr>
          <p:cNvPr id="20" name="TextBox 19">
            <a:extLst>
              <a:ext uri="{FF2B5EF4-FFF2-40B4-BE49-F238E27FC236}">
                <a16:creationId xmlns:a16="http://schemas.microsoft.com/office/drawing/2014/main" id="{9D0E2E9F-2233-604F-3780-8C2CD5743382}"/>
              </a:ext>
            </a:extLst>
          </p:cNvPr>
          <p:cNvSpPr txBox="1"/>
          <p:nvPr/>
        </p:nvSpPr>
        <p:spPr>
          <a:xfrm>
            <a:off x="1033476" y="3790162"/>
            <a:ext cx="400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1</a:t>
            </a:r>
            <a:endParaRPr lang="en-US" dirty="0">
              <a:solidFill>
                <a:srgbClr val="3F3F3F"/>
              </a:solidFill>
            </a:endParaRPr>
          </a:p>
        </p:txBody>
      </p:sp>
      <p:sp>
        <p:nvSpPr>
          <p:cNvPr id="21" name="TextBox 20">
            <a:extLst>
              <a:ext uri="{FF2B5EF4-FFF2-40B4-BE49-F238E27FC236}">
                <a16:creationId xmlns:a16="http://schemas.microsoft.com/office/drawing/2014/main" id="{550D9C5C-0A43-682E-776A-B6D7E8A328E0}"/>
              </a:ext>
            </a:extLst>
          </p:cNvPr>
          <p:cNvSpPr txBox="1"/>
          <p:nvPr/>
        </p:nvSpPr>
        <p:spPr>
          <a:xfrm>
            <a:off x="1033476" y="2878692"/>
            <a:ext cx="400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2</a:t>
            </a:r>
          </a:p>
        </p:txBody>
      </p:sp>
      <p:sp>
        <p:nvSpPr>
          <p:cNvPr id="22" name="TextBox 21">
            <a:extLst>
              <a:ext uri="{FF2B5EF4-FFF2-40B4-BE49-F238E27FC236}">
                <a16:creationId xmlns:a16="http://schemas.microsoft.com/office/drawing/2014/main" id="{38998DB0-0D00-FEF0-E389-5EE4D119D1CC}"/>
              </a:ext>
            </a:extLst>
          </p:cNvPr>
          <p:cNvSpPr txBox="1"/>
          <p:nvPr/>
        </p:nvSpPr>
        <p:spPr>
          <a:xfrm>
            <a:off x="1033476" y="1967222"/>
            <a:ext cx="400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3</a:t>
            </a:r>
          </a:p>
        </p:txBody>
      </p:sp>
      <p:pic>
        <p:nvPicPr>
          <p:cNvPr id="2" name="Picture 6" descr="A graph of different colored dots&#10;&#10;Description automatically generated">
            <a:extLst>
              <a:ext uri="{FF2B5EF4-FFF2-40B4-BE49-F238E27FC236}">
                <a16:creationId xmlns:a16="http://schemas.microsoft.com/office/drawing/2014/main" id="{4B629F5A-A5FE-9955-6AC8-751DEA2080A5}"/>
              </a:ext>
            </a:extLst>
          </p:cNvPr>
          <p:cNvPicPr>
            <a:picLocks noChangeAspect="1"/>
          </p:cNvPicPr>
          <p:nvPr/>
        </p:nvPicPr>
        <p:blipFill rotWithShape="1">
          <a:blip r:embed="rId3"/>
          <a:srcRect l="10253" t="1790" r="17236" b="22819"/>
          <a:stretch/>
        </p:blipFill>
        <p:spPr>
          <a:xfrm>
            <a:off x="1272549" y="1057550"/>
            <a:ext cx="5720743" cy="3951490"/>
          </a:xfrm>
          <a:prstGeom prst="rect">
            <a:avLst/>
          </a:prstGeom>
        </p:spPr>
      </p:pic>
      <p:sp>
        <p:nvSpPr>
          <p:cNvPr id="23" name="TextBox 22">
            <a:extLst>
              <a:ext uri="{FF2B5EF4-FFF2-40B4-BE49-F238E27FC236}">
                <a16:creationId xmlns:a16="http://schemas.microsoft.com/office/drawing/2014/main" id="{2003BCD0-2CAC-F27E-29D0-F58C5D6D369E}"/>
              </a:ext>
            </a:extLst>
          </p:cNvPr>
          <p:cNvSpPr txBox="1"/>
          <p:nvPr/>
        </p:nvSpPr>
        <p:spPr>
          <a:xfrm>
            <a:off x="1033476" y="1055752"/>
            <a:ext cx="400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4</a:t>
            </a:r>
          </a:p>
        </p:txBody>
      </p:sp>
      <p:sp>
        <p:nvSpPr>
          <p:cNvPr id="8" name="TextBox 7">
            <a:extLst>
              <a:ext uri="{FF2B5EF4-FFF2-40B4-BE49-F238E27FC236}">
                <a16:creationId xmlns:a16="http://schemas.microsoft.com/office/drawing/2014/main" id="{DF101AA5-3E93-9959-314C-33620F18AE37}"/>
              </a:ext>
            </a:extLst>
          </p:cNvPr>
          <p:cNvSpPr txBox="1"/>
          <p:nvPr/>
        </p:nvSpPr>
        <p:spPr>
          <a:xfrm rot="-5400000">
            <a:off x="-33325" y="2494026"/>
            <a:ext cx="16315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3F3F3F"/>
                </a:solidFill>
                <a:latin typeface="Century Gothic"/>
                <a:cs typeface="Calibri"/>
              </a:rPr>
              <a:t>Daily AOD</a:t>
            </a:r>
            <a:endParaRPr lang="en-US" sz="2000" b="1" dirty="0">
              <a:solidFill>
                <a:srgbClr val="3F3F3F"/>
              </a:solidFill>
            </a:endParaRPr>
          </a:p>
        </p:txBody>
      </p:sp>
      <p:sp>
        <p:nvSpPr>
          <p:cNvPr id="16" name="TextBox 15">
            <a:extLst>
              <a:ext uri="{FF2B5EF4-FFF2-40B4-BE49-F238E27FC236}">
                <a16:creationId xmlns:a16="http://schemas.microsoft.com/office/drawing/2014/main" id="{7250E449-88E7-5C46-2E99-F1148070A8BE}"/>
              </a:ext>
            </a:extLst>
          </p:cNvPr>
          <p:cNvSpPr txBox="1"/>
          <p:nvPr/>
        </p:nvSpPr>
        <p:spPr>
          <a:xfrm>
            <a:off x="2627814" y="5322953"/>
            <a:ext cx="32141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3F3F3F"/>
                </a:solidFill>
                <a:latin typeface="Century Gothic"/>
                <a:cs typeface="Calibri"/>
              </a:rPr>
              <a:t>Daily PM 2.5 (ug/m3)</a:t>
            </a:r>
            <a:endParaRPr lang="en-US" sz="2000" b="1" dirty="0">
              <a:solidFill>
                <a:srgbClr val="3F3F3F"/>
              </a:solidFill>
            </a:endParaRPr>
          </a:p>
        </p:txBody>
      </p:sp>
      <p:sp>
        <p:nvSpPr>
          <p:cNvPr id="26" name="TextBox 25">
            <a:extLst>
              <a:ext uri="{FF2B5EF4-FFF2-40B4-BE49-F238E27FC236}">
                <a16:creationId xmlns:a16="http://schemas.microsoft.com/office/drawing/2014/main" id="{5586D74D-2FE4-044C-FF46-D2432BBF6166}"/>
              </a:ext>
            </a:extLst>
          </p:cNvPr>
          <p:cNvSpPr txBox="1"/>
          <p:nvPr/>
        </p:nvSpPr>
        <p:spPr>
          <a:xfrm>
            <a:off x="939691" y="4240035"/>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0.5</a:t>
            </a:r>
            <a:endParaRPr lang="en-US" sz="1400" dirty="0">
              <a:solidFill>
                <a:srgbClr val="3F3F3F"/>
              </a:solidFill>
              <a:latin typeface="Century Gothic"/>
            </a:endParaRPr>
          </a:p>
        </p:txBody>
      </p:sp>
      <p:sp>
        <p:nvSpPr>
          <p:cNvPr id="27" name="TextBox 26">
            <a:extLst>
              <a:ext uri="{FF2B5EF4-FFF2-40B4-BE49-F238E27FC236}">
                <a16:creationId xmlns:a16="http://schemas.microsoft.com/office/drawing/2014/main" id="{27D21A00-B2E7-04B4-45E6-B8F08BF3869F}"/>
              </a:ext>
            </a:extLst>
          </p:cNvPr>
          <p:cNvSpPr txBox="1"/>
          <p:nvPr/>
        </p:nvSpPr>
        <p:spPr>
          <a:xfrm>
            <a:off x="939691" y="3328565"/>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1.5</a:t>
            </a:r>
            <a:endParaRPr lang="en-US" sz="1400" dirty="0">
              <a:solidFill>
                <a:srgbClr val="3F3F3F"/>
              </a:solidFill>
              <a:latin typeface="Century Gothic"/>
            </a:endParaRPr>
          </a:p>
        </p:txBody>
      </p:sp>
      <p:sp>
        <p:nvSpPr>
          <p:cNvPr id="28" name="TextBox 27">
            <a:extLst>
              <a:ext uri="{FF2B5EF4-FFF2-40B4-BE49-F238E27FC236}">
                <a16:creationId xmlns:a16="http://schemas.microsoft.com/office/drawing/2014/main" id="{0A8DC226-0B30-2B0B-E121-A943CDA9D436}"/>
              </a:ext>
            </a:extLst>
          </p:cNvPr>
          <p:cNvSpPr txBox="1"/>
          <p:nvPr/>
        </p:nvSpPr>
        <p:spPr>
          <a:xfrm>
            <a:off x="939691" y="2417096"/>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2.5</a:t>
            </a:r>
            <a:endParaRPr lang="en-US" sz="1400" dirty="0">
              <a:solidFill>
                <a:srgbClr val="3F3F3F"/>
              </a:solidFill>
              <a:latin typeface="Century Gothic"/>
            </a:endParaRPr>
          </a:p>
        </p:txBody>
      </p:sp>
      <p:sp>
        <p:nvSpPr>
          <p:cNvPr id="29" name="TextBox 28">
            <a:extLst>
              <a:ext uri="{FF2B5EF4-FFF2-40B4-BE49-F238E27FC236}">
                <a16:creationId xmlns:a16="http://schemas.microsoft.com/office/drawing/2014/main" id="{8B1B20A1-724D-FD8D-ED6C-EC49F9363562}"/>
              </a:ext>
            </a:extLst>
          </p:cNvPr>
          <p:cNvSpPr txBox="1"/>
          <p:nvPr/>
        </p:nvSpPr>
        <p:spPr>
          <a:xfrm>
            <a:off x="939691" y="1505626"/>
            <a:ext cx="491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3.5</a:t>
            </a:r>
            <a:endParaRPr lang="en-US" sz="1400" dirty="0">
              <a:solidFill>
                <a:srgbClr val="3F3F3F"/>
              </a:solidFill>
              <a:latin typeface="Century Gothic"/>
            </a:endParaRPr>
          </a:p>
        </p:txBody>
      </p:sp>
      <p:cxnSp>
        <p:nvCxnSpPr>
          <p:cNvPr id="30" name="Straight Arrow Connector 29">
            <a:extLst>
              <a:ext uri="{FF2B5EF4-FFF2-40B4-BE49-F238E27FC236}">
                <a16:creationId xmlns:a16="http://schemas.microsoft.com/office/drawing/2014/main" id="{58D9B3A3-8684-872B-74CC-26901EE6666D}"/>
              </a:ext>
            </a:extLst>
          </p:cNvPr>
          <p:cNvCxnSpPr/>
          <p:nvPr/>
        </p:nvCxnSpPr>
        <p:spPr>
          <a:xfrm>
            <a:off x="2967223" y="6336966"/>
            <a:ext cx="656493" cy="0"/>
          </a:xfrm>
          <a:prstGeom prst="straightConnector1">
            <a:avLst/>
          </a:prstGeom>
          <a:ln w="28575">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8AEDD14-472B-70B3-7B16-7FBCD6141856}"/>
              </a:ext>
            </a:extLst>
          </p:cNvPr>
          <p:cNvCxnSpPr>
            <a:cxnSpLocks/>
          </p:cNvCxnSpPr>
          <p:nvPr/>
        </p:nvCxnSpPr>
        <p:spPr>
          <a:xfrm>
            <a:off x="2977660" y="5921358"/>
            <a:ext cx="656493" cy="0"/>
          </a:xfrm>
          <a:prstGeom prst="straightConnector1">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37427498-44D2-5DC5-E5B7-43BB87CFE08C}"/>
              </a:ext>
            </a:extLst>
          </p:cNvPr>
          <p:cNvSpPr/>
          <p:nvPr/>
        </p:nvSpPr>
        <p:spPr>
          <a:xfrm>
            <a:off x="1404336" y="6249876"/>
            <a:ext cx="175846" cy="175846"/>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CCF195E3-B6B7-E917-A631-38791F243F83}"/>
              </a:ext>
            </a:extLst>
          </p:cNvPr>
          <p:cNvSpPr/>
          <p:nvPr/>
        </p:nvSpPr>
        <p:spPr>
          <a:xfrm>
            <a:off x="1417343" y="5865583"/>
            <a:ext cx="175846" cy="17584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AD35B37-B298-FA17-C25B-8F1C18E873AD}"/>
              </a:ext>
            </a:extLst>
          </p:cNvPr>
          <p:cNvSpPr/>
          <p:nvPr/>
        </p:nvSpPr>
        <p:spPr>
          <a:xfrm>
            <a:off x="6705077" y="878908"/>
            <a:ext cx="699369" cy="40292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F77FB50E-AE62-CB05-701F-23C9ACC75B04}"/>
              </a:ext>
            </a:extLst>
          </p:cNvPr>
          <p:cNvSpPr txBox="1"/>
          <p:nvPr/>
        </p:nvSpPr>
        <p:spPr>
          <a:xfrm>
            <a:off x="6660552" y="1712245"/>
            <a:ext cx="16315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R^2 = 0.56</a:t>
            </a:r>
          </a:p>
        </p:txBody>
      </p:sp>
      <p:sp>
        <p:nvSpPr>
          <p:cNvPr id="7" name="TextBox 6">
            <a:extLst>
              <a:ext uri="{FF2B5EF4-FFF2-40B4-BE49-F238E27FC236}">
                <a16:creationId xmlns:a16="http://schemas.microsoft.com/office/drawing/2014/main" id="{78315F87-BF9E-924E-6D66-91A922BA8F67}"/>
              </a:ext>
            </a:extLst>
          </p:cNvPr>
          <p:cNvSpPr txBox="1"/>
          <p:nvPr/>
        </p:nvSpPr>
        <p:spPr>
          <a:xfrm>
            <a:off x="5881690" y="2506684"/>
            <a:ext cx="1099167"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R^2 = 0.42</a:t>
            </a:r>
          </a:p>
        </p:txBody>
      </p:sp>
    </p:spTree>
    <p:extLst>
      <p:ext uri="{BB962C8B-B14F-4D97-AF65-F5344CB8AC3E}">
        <p14:creationId xmlns:p14="http://schemas.microsoft.com/office/powerpoint/2010/main" val="1752073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5F81F8-BC0D-3B2D-CF01-7108FEBFEE78}"/>
              </a:ext>
            </a:extLst>
          </p:cNvPr>
          <p:cNvSpPr txBox="1"/>
          <p:nvPr/>
        </p:nvSpPr>
        <p:spPr>
          <a:xfrm>
            <a:off x="280237" y="235618"/>
            <a:ext cx="1126753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Errors, Uncertainties, and Limitations</a:t>
            </a:r>
            <a:endParaRPr lang="en-US" dirty="0"/>
          </a:p>
        </p:txBody>
      </p:sp>
      <p:sp>
        <p:nvSpPr>
          <p:cNvPr id="5" name="Text Placeholder 5">
            <a:extLst>
              <a:ext uri="{FF2B5EF4-FFF2-40B4-BE49-F238E27FC236}">
                <a16:creationId xmlns:a16="http://schemas.microsoft.com/office/drawing/2014/main" id="{FCD8CC57-0DD0-61A0-361C-E331299188E5}"/>
              </a:ext>
            </a:extLst>
          </p:cNvPr>
          <p:cNvSpPr txBox="1">
            <a:spLocks/>
          </p:cNvSpPr>
          <p:nvPr/>
        </p:nvSpPr>
        <p:spPr>
          <a:xfrm>
            <a:off x="353769" y="2419082"/>
            <a:ext cx="3612924" cy="476480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Atmospheric inversions limit the accuracy of validation, especially in winter months.</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AOD represents pollutants in entire air column but only the lower altitude concentrations are relevant to communities.</a:t>
            </a:r>
          </a:p>
          <a:p>
            <a:pPr marL="0" indent="0">
              <a:lnSpc>
                <a:spcPct val="100000"/>
              </a:lnSpc>
              <a:spcBef>
                <a:spcPts val="0"/>
              </a:spcBef>
              <a:spcAft>
                <a:spcPts val="600"/>
              </a:spcAft>
              <a:buClr>
                <a:srgbClr val="895999"/>
              </a:buClr>
              <a:buNone/>
            </a:pPr>
            <a:endParaRPr lang="en-US" sz="2000" dirty="0">
              <a:solidFill>
                <a:schemeClr val="tx1">
                  <a:lumMod val="75000"/>
                  <a:lumOff val="25000"/>
                </a:schemeClr>
              </a:solidFill>
              <a:latin typeface="Century Gothic"/>
            </a:endParaRPr>
          </a:p>
        </p:txBody>
      </p:sp>
      <p:sp>
        <p:nvSpPr>
          <p:cNvPr id="4" name="Rounded Rectangle 17">
            <a:extLst>
              <a:ext uri="{FF2B5EF4-FFF2-40B4-BE49-F238E27FC236}">
                <a16:creationId xmlns:a16="http://schemas.microsoft.com/office/drawing/2014/main" id="{1A3052EE-F783-58C6-85B9-FA178528D492}"/>
              </a:ext>
            </a:extLst>
          </p:cNvPr>
          <p:cNvSpPr/>
          <p:nvPr/>
        </p:nvSpPr>
        <p:spPr>
          <a:xfrm>
            <a:off x="581026" y="1422906"/>
            <a:ext cx="2793240" cy="861774"/>
          </a:xfrm>
          <a:prstGeom prst="roundRect">
            <a:avLst/>
          </a:prstGeom>
          <a:solidFill>
            <a:srgbClr val="CFB2D9"/>
          </a:solidFill>
          <a:ln w="38100">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Environmental</a:t>
            </a:r>
            <a:endParaRPr lang="en-US" dirty="0">
              <a:solidFill>
                <a:schemeClr val="tx1">
                  <a:lumMod val="75000"/>
                  <a:lumOff val="25000"/>
                </a:schemeClr>
              </a:solidFill>
            </a:endParaRPr>
          </a:p>
        </p:txBody>
      </p:sp>
      <p:sp>
        <p:nvSpPr>
          <p:cNvPr id="6" name="Rounded Rectangle 17">
            <a:extLst>
              <a:ext uri="{FF2B5EF4-FFF2-40B4-BE49-F238E27FC236}">
                <a16:creationId xmlns:a16="http://schemas.microsoft.com/office/drawing/2014/main" id="{DEB09AA4-0A04-7226-49C8-06F2DFFDB912}"/>
              </a:ext>
            </a:extLst>
          </p:cNvPr>
          <p:cNvSpPr/>
          <p:nvPr/>
        </p:nvSpPr>
        <p:spPr>
          <a:xfrm>
            <a:off x="4699380" y="1422906"/>
            <a:ext cx="2793240" cy="861774"/>
          </a:xfrm>
          <a:prstGeom prst="roundRect">
            <a:avLst/>
          </a:prstGeom>
          <a:solidFill>
            <a:srgbClr val="CFB2D9"/>
          </a:solidFill>
          <a:ln w="38100">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Data Processing</a:t>
            </a:r>
            <a:endParaRPr lang="en-US" dirty="0">
              <a:solidFill>
                <a:schemeClr val="tx1">
                  <a:lumMod val="75000"/>
                  <a:lumOff val="25000"/>
                </a:schemeClr>
              </a:solidFill>
            </a:endParaRPr>
          </a:p>
        </p:txBody>
      </p:sp>
      <p:sp>
        <p:nvSpPr>
          <p:cNvPr id="7" name="Rounded Rectangle 17">
            <a:extLst>
              <a:ext uri="{FF2B5EF4-FFF2-40B4-BE49-F238E27FC236}">
                <a16:creationId xmlns:a16="http://schemas.microsoft.com/office/drawing/2014/main" id="{94C24547-EDC0-11C4-1F44-3D44322F701D}"/>
              </a:ext>
            </a:extLst>
          </p:cNvPr>
          <p:cNvSpPr/>
          <p:nvPr/>
        </p:nvSpPr>
        <p:spPr>
          <a:xfrm>
            <a:off x="8817734" y="1422906"/>
            <a:ext cx="2793240" cy="861774"/>
          </a:xfrm>
          <a:prstGeom prst="roundRect">
            <a:avLst/>
          </a:prstGeom>
          <a:solidFill>
            <a:srgbClr val="CFB2D9"/>
          </a:solidFill>
          <a:ln w="38100">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Satellites</a:t>
            </a:r>
            <a:endParaRPr lang="en-US" dirty="0">
              <a:solidFill>
                <a:schemeClr val="tx1">
                  <a:lumMod val="75000"/>
                  <a:lumOff val="25000"/>
                </a:schemeClr>
              </a:solidFill>
            </a:endParaRPr>
          </a:p>
        </p:txBody>
      </p:sp>
      <p:sp>
        <p:nvSpPr>
          <p:cNvPr id="8" name="Text Placeholder 5">
            <a:extLst>
              <a:ext uri="{FF2B5EF4-FFF2-40B4-BE49-F238E27FC236}">
                <a16:creationId xmlns:a16="http://schemas.microsoft.com/office/drawing/2014/main" id="{343705E4-6837-5E43-1355-18A57E97CAFC}"/>
              </a:ext>
            </a:extLst>
          </p:cNvPr>
          <p:cNvSpPr txBox="1">
            <a:spLocks/>
          </p:cNvSpPr>
          <p:nvPr/>
        </p:nvSpPr>
        <p:spPr>
          <a:xfrm>
            <a:off x="4125532" y="2419082"/>
            <a:ext cx="3940935" cy="476480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Conducting zonal statistics on air quality raster led to loss of pollution data in some census tracts </a:t>
            </a:r>
            <a:endParaRPr lang="en-US" sz="20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Some social indicator data had to be estimated.</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B0502020202020204" pitchFamily="34" charset="0"/>
              </a:rPr>
              <a:t>Social vulnerability index does not show adaptative characteristics well, such as HVAC installation rate.</a:t>
            </a:r>
          </a:p>
        </p:txBody>
      </p:sp>
      <p:sp>
        <p:nvSpPr>
          <p:cNvPr id="9" name="Text Placeholder 5">
            <a:extLst>
              <a:ext uri="{FF2B5EF4-FFF2-40B4-BE49-F238E27FC236}">
                <a16:creationId xmlns:a16="http://schemas.microsoft.com/office/drawing/2014/main" id="{75BEB068-A295-0A12-A101-2F485D7C9F23}"/>
              </a:ext>
            </a:extLst>
          </p:cNvPr>
          <p:cNvSpPr txBox="1">
            <a:spLocks/>
          </p:cNvSpPr>
          <p:nvPr/>
        </p:nvSpPr>
        <p:spPr>
          <a:xfrm>
            <a:off x="8225306" y="2093198"/>
            <a:ext cx="3940936" cy="476480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95999"/>
              </a:buClr>
              <a:buNone/>
            </a:pPr>
            <a:endParaRPr lang="en-US" sz="20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Suomi-NPP VIIRS does not collect all active fires in the study area.</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Cloud Mask technical limitations.</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CALIPSO data did not overlap with a non-wildfire high pollution date for case study.</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a:rPr>
              <a:t>Sentinel NO2 data has large gaps for daily data.</a:t>
            </a:r>
          </a:p>
        </p:txBody>
      </p:sp>
    </p:spTree>
    <p:extLst>
      <p:ext uri="{BB962C8B-B14F-4D97-AF65-F5344CB8AC3E}">
        <p14:creationId xmlns:p14="http://schemas.microsoft.com/office/powerpoint/2010/main" val="3578082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5F81F8-BC0D-3B2D-CF01-7108FEBFEE78}"/>
              </a:ext>
            </a:extLst>
          </p:cNvPr>
          <p:cNvSpPr txBox="1"/>
          <p:nvPr/>
        </p:nvSpPr>
        <p:spPr>
          <a:xfrm>
            <a:off x="581025" y="247650"/>
            <a:ext cx="10525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88419D"/>
                </a:solidFill>
                <a:latin typeface="Century Gothic"/>
              </a:rPr>
              <a:t>Conclusions</a:t>
            </a:r>
            <a:endParaRPr lang="en-US" dirty="0"/>
          </a:p>
        </p:txBody>
      </p:sp>
      <p:sp>
        <p:nvSpPr>
          <p:cNvPr id="2" name="Text Placeholder 5">
            <a:extLst>
              <a:ext uri="{FF2B5EF4-FFF2-40B4-BE49-F238E27FC236}">
                <a16:creationId xmlns:a16="http://schemas.microsoft.com/office/drawing/2014/main" id="{F3060123-F3DE-8F1A-436B-9E9A442A9467}"/>
              </a:ext>
            </a:extLst>
          </p:cNvPr>
          <p:cNvSpPr txBox="1">
            <a:spLocks/>
          </p:cNvSpPr>
          <p:nvPr/>
        </p:nvSpPr>
        <p:spPr>
          <a:xfrm>
            <a:off x="728736" y="5100291"/>
            <a:ext cx="8691223" cy="476480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pPr>
            <a:endParaRPr lang="en-US" sz="2000" dirty="0">
              <a:solidFill>
                <a:schemeClr val="tx1">
                  <a:lumMod val="75000"/>
                  <a:lumOff val="25000"/>
                </a:schemeClr>
              </a:solidFill>
              <a:latin typeface="Century Gothic"/>
            </a:endParaRPr>
          </a:p>
        </p:txBody>
      </p:sp>
      <p:sp>
        <p:nvSpPr>
          <p:cNvPr id="4" name="Rounded Rectangle 3">
            <a:extLst>
              <a:ext uri="{FF2B5EF4-FFF2-40B4-BE49-F238E27FC236}">
                <a16:creationId xmlns:a16="http://schemas.microsoft.com/office/drawing/2014/main" id="{579C4721-F613-BEF0-5EE6-6CBC7786E8B8}"/>
              </a:ext>
            </a:extLst>
          </p:cNvPr>
          <p:cNvSpPr/>
          <p:nvPr/>
        </p:nvSpPr>
        <p:spPr>
          <a:xfrm>
            <a:off x="728728" y="1197339"/>
            <a:ext cx="10525125" cy="839244"/>
          </a:xfrm>
          <a:prstGeom prst="roundRect">
            <a:avLst/>
          </a:prstGeom>
          <a:solidFill>
            <a:srgbClr val="CFB2D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Air pollution is not equitably distributed across San Joaquin Valley</a:t>
            </a:r>
          </a:p>
        </p:txBody>
      </p:sp>
      <p:sp>
        <p:nvSpPr>
          <p:cNvPr id="5" name="Rounded Rectangle 4">
            <a:extLst>
              <a:ext uri="{FF2B5EF4-FFF2-40B4-BE49-F238E27FC236}">
                <a16:creationId xmlns:a16="http://schemas.microsoft.com/office/drawing/2014/main" id="{BFC5A1DA-525D-E91F-7AEB-9726F36F48EE}"/>
              </a:ext>
            </a:extLst>
          </p:cNvPr>
          <p:cNvSpPr/>
          <p:nvPr/>
        </p:nvSpPr>
        <p:spPr>
          <a:xfrm>
            <a:off x="728729" y="2278387"/>
            <a:ext cx="10525125" cy="839244"/>
          </a:xfrm>
          <a:prstGeom prst="roundRect">
            <a:avLst/>
          </a:prstGeom>
          <a:solidFill>
            <a:srgbClr val="8C96C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00000"/>
              </a:lnSpc>
              <a:spcBef>
                <a:spcPts val="0"/>
              </a:spcBef>
              <a:spcAft>
                <a:spcPts val="600"/>
              </a:spcAft>
              <a:buClr>
                <a:srgbClr val="895999"/>
              </a:buClr>
            </a:pPr>
            <a:r>
              <a:rPr lang="en-US" sz="1800" dirty="0">
                <a:solidFill>
                  <a:schemeClr val="tx1">
                    <a:lumMod val="75000"/>
                    <a:lumOff val="25000"/>
                  </a:schemeClr>
                </a:solidFill>
                <a:latin typeface="Century Gothic"/>
              </a:rPr>
              <a:t>Aerosol optical depth concentrations were greater in agriculture areas while NO</a:t>
            </a:r>
            <a:r>
              <a:rPr lang="en-US" sz="1800" baseline="-25000" dirty="0">
                <a:solidFill>
                  <a:schemeClr val="tx1">
                    <a:lumMod val="75000"/>
                    <a:lumOff val="25000"/>
                  </a:schemeClr>
                </a:solidFill>
                <a:latin typeface="Century Gothic"/>
              </a:rPr>
              <a:t>2 </a:t>
            </a:r>
            <a:r>
              <a:rPr lang="en-US" sz="1800" dirty="0">
                <a:solidFill>
                  <a:schemeClr val="tx1">
                    <a:lumMod val="75000"/>
                    <a:lumOff val="25000"/>
                  </a:schemeClr>
                </a:solidFill>
                <a:latin typeface="Century Gothic"/>
              </a:rPr>
              <a:t>concentrations were greater in non-agriculture and urban areas.</a:t>
            </a:r>
          </a:p>
        </p:txBody>
      </p:sp>
      <p:sp>
        <p:nvSpPr>
          <p:cNvPr id="6" name="Rounded Rectangle 5">
            <a:extLst>
              <a:ext uri="{FF2B5EF4-FFF2-40B4-BE49-F238E27FC236}">
                <a16:creationId xmlns:a16="http://schemas.microsoft.com/office/drawing/2014/main" id="{E2714EB3-80E6-F201-247D-3783955F67FC}"/>
              </a:ext>
            </a:extLst>
          </p:cNvPr>
          <p:cNvSpPr/>
          <p:nvPr/>
        </p:nvSpPr>
        <p:spPr>
          <a:xfrm>
            <a:off x="728732" y="5482302"/>
            <a:ext cx="10525125" cy="839244"/>
          </a:xfrm>
          <a:prstGeom prst="roundRect">
            <a:avLst/>
          </a:prstGeom>
          <a:solidFill>
            <a:srgbClr val="EDF8F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Satellite remote sensing can be used to estimate air quality in the SJV </a:t>
            </a:r>
          </a:p>
          <a:p>
            <a:pPr algn="ctr"/>
            <a:r>
              <a:rPr lang="en-US" dirty="0">
                <a:solidFill>
                  <a:schemeClr val="tx1">
                    <a:lumMod val="75000"/>
                    <a:lumOff val="25000"/>
                  </a:schemeClr>
                </a:solidFill>
                <a:latin typeface="Century Gothic"/>
              </a:rPr>
              <a:t>with moderate accuracy.</a:t>
            </a:r>
          </a:p>
        </p:txBody>
      </p:sp>
      <p:sp>
        <p:nvSpPr>
          <p:cNvPr id="7" name="Rounded Rectangle 6">
            <a:extLst>
              <a:ext uri="{FF2B5EF4-FFF2-40B4-BE49-F238E27FC236}">
                <a16:creationId xmlns:a16="http://schemas.microsoft.com/office/drawing/2014/main" id="{C588D095-5964-89F1-C42C-05B797219464}"/>
              </a:ext>
            </a:extLst>
          </p:cNvPr>
          <p:cNvSpPr/>
          <p:nvPr/>
        </p:nvSpPr>
        <p:spPr>
          <a:xfrm>
            <a:off x="728732" y="3348446"/>
            <a:ext cx="10525125" cy="839244"/>
          </a:xfrm>
          <a:prstGeom prst="roundRect">
            <a:avLst/>
          </a:prstGeom>
          <a:solidFill>
            <a:srgbClr val="8CC6E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Air pollution in the SJV was greater in months with more active fires, however census tracts with more active fires did not see any difference in air quality than those with less. </a:t>
            </a:r>
            <a:endParaRPr lang="en-US" dirty="0">
              <a:latin typeface="Century Gothic" panose="020B0502020202020204" pitchFamily="34" charset="0"/>
            </a:endParaRPr>
          </a:p>
        </p:txBody>
      </p:sp>
      <p:sp>
        <p:nvSpPr>
          <p:cNvPr id="8" name="Rounded Rectangle 7">
            <a:extLst>
              <a:ext uri="{FF2B5EF4-FFF2-40B4-BE49-F238E27FC236}">
                <a16:creationId xmlns:a16="http://schemas.microsoft.com/office/drawing/2014/main" id="{404EF991-22C0-5E1E-2B24-22A879ACBB2A}"/>
              </a:ext>
            </a:extLst>
          </p:cNvPr>
          <p:cNvSpPr/>
          <p:nvPr/>
        </p:nvSpPr>
        <p:spPr>
          <a:xfrm>
            <a:off x="728729" y="4415374"/>
            <a:ext cx="10525125" cy="839244"/>
          </a:xfrm>
          <a:prstGeom prst="roundRect">
            <a:avLst/>
          </a:prstGeom>
          <a:solidFill>
            <a:srgbClr val="A7CBD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buClr>
                <a:srgbClr val="895999"/>
              </a:buClr>
            </a:pPr>
            <a:r>
              <a:rPr lang="en-US" sz="1800" dirty="0">
                <a:solidFill>
                  <a:schemeClr val="tx1">
                    <a:lumMod val="75000"/>
                    <a:lumOff val="25000"/>
                  </a:schemeClr>
                </a:solidFill>
                <a:latin typeface="Century Gothic"/>
              </a:rPr>
              <a:t>Census tracts with greater social vulnerability are exposed to</a:t>
            </a:r>
            <a:r>
              <a:rPr lang="en-US" dirty="0">
                <a:solidFill>
                  <a:schemeClr val="tx1">
                    <a:lumMod val="75000"/>
                    <a:lumOff val="25000"/>
                  </a:schemeClr>
                </a:solidFill>
                <a:latin typeface="Century Gothic"/>
              </a:rPr>
              <a:t> </a:t>
            </a:r>
          </a:p>
          <a:p>
            <a:pPr algn="ctr">
              <a:lnSpc>
                <a:spcPct val="100000"/>
              </a:lnSpc>
              <a:spcBef>
                <a:spcPts val="0"/>
              </a:spcBef>
              <a:spcAft>
                <a:spcPts val="600"/>
              </a:spcAft>
            </a:pPr>
            <a:r>
              <a:rPr lang="en-US" sz="1800" dirty="0">
                <a:solidFill>
                  <a:schemeClr val="tx1">
                    <a:lumMod val="75000"/>
                    <a:lumOff val="25000"/>
                  </a:schemeClr>
                </a:solidFill>
                <a:latin typeface="Century Gothic"/>
              </a:rPr>
              <a:t>statistically higher concentrations of NO</a:t>
            </a:r>
            <a:r>
              <a:rPr lang="en-US" sz="1800" baseline="-25000" dirty="0">
                <a:solidFill>
                  <a:schemeClr val="tx1">
                    <a:lumMod val="75000"/>
                    <a:lumOff val="25000"/>
                  </a:schemeClr>
                </a:solidFill>
                <a:latin typeface="Century Gothic"/>
              </a:rPr>
              <a:t>2</a:t>
            </a:r>
            <a:r>
              <a:rPr lang="en-US" sz="1800" dirty="0">
                <a:solidFill>
                  <a:schemeClr val="tx1">
                    <a:lumMod val="75000"/>
                    <a:lumOff val="25000"/>
                  </a:schemeClr>
                </a:solidFill>
                <a:latin typeface="Century Gothic"/>
              </a:rPr>
              <a:t>.</a:t>
            </a:r>
            <a:endParaRPr lang="en-US" dirty="0">
              <a:solidFill>
                <a:schemeClr val="tx1">
                  <a:lumMod val="75000"/>
                  <a:lumOff val="25000"/>
                </a:schemeClr>
              </a:solidFill>
            </a:endParaRPr>
          </a:p>
        </p:txBody>
      </p:sp>
    </p:spTree>
    <p:extLst>
      <p:ext uri="{BB962C8B-B14F-4D97-AF65-F5344CB8AC3E}">
        <p14:creationId xmlns:p14="http://schemas.microsoft.com/office/powerpoint/2010/main" val="1571921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2D9B81-0715-E327-736B-CB27C848F427}"/>
              </a:ext>
            </a:extLst>
          </p:cNvPr>
          <p:cNvSpPr txBox="1"/>
          <p:nvPr/>
        </p:nvSpPr>
        <p:spPr>
          <a:xfrm>
            <a:off x="3611887" y="864626"/>
            <a:ext cx="49682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95th Percentile NO2 + Major Roads</a:t>
            </a:r>
            <a:endParaRPr lang="en-US" dirty="0">
              <a:solidFill>
                <a:schemeClr val="tx1">
                  <a:lumMod val="75000"/>
                  <a:lumOff val="25000"/>
                </a:schemeClr>
              </a:solidFill>
              <a:latin typeface="Century Gothic"/>
            </a:endParaRPr>
          </a:p>
        </p:txBody>
      </p:sp>
      <p:grpSp>
        <p:nvGrpSpPr>
          <p:cNvPr id="89" name="Group 88">
            <a:extLst>
              <a:ext uri="{FF2B5EF4-FFF2-40B4-BE49-F238E27FC236}">
                <a16:creationId xmlns:a16="http://schemas.microsoft.com/office/drawing/2014/main" id="{55B8A82E-A84E-E339-AF7A-D5D0D7FFE68B}"/>
              </a:ext>
            </a:extLst>
          </p:cNvPr>
          <p:cNvGrpSpPr/>
          <p:nvPr/>
        </p:nvGrpSpPr>
        <p:grpSpPr>
          <a:xfrm>
            <a:off x="3650043" y="1322271"/>
            <a:ext cx="4891915" cy="4637114"/>
            <a:chOff x="6736261" y="1659155"/>
            <a:chExt cx="4891915" cy="4637114"/>
          </a:xfrm>
        </p:grpSpPr>
        <p:pic>
          <p:nvPicPr>
            <p:cNvPr id="4" name="Picture 4" descr="A map of the california state&#10;&#10;Description automatically generated">
              <a:extLst>
                <a:ext uri="{FF2B5EF4-FFF2-40B4-BE49-F238E27FC236}">
                  <a16:creationId xmlns:a16="http://schemas.microsoft.com/office/drawing/2014/main" id="{A2462491-A6AE-C67A-4AC0-DD65CB09B0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36261" y="1659155"/>
              <a:ext cx="4891915" cy="4637114"/>
            </a:xfrm>
            <a:prstGeom prst="rect">
              <a:avLst/>
            </a:prstGeom>
            <a:ln>
              <a:solidFill>
                <a:schemeClr val="tx1"/>
              </a:solidFill>
            </a:ln>
          </p:spPr>
        </p:pic>
        <p:grpSp>
          <p:nvGrpSpPr>
            <p:cNvPr id="61" name="Group 60">
              <a:extLst>
                <a:ext uri="{FF2B5EF4-FFF2-40B4-BE49-F238E27FC236}">
                  <a16:creationId xmlns:a16="http://schemas.microsoft.com/office/drawing/2014/main" id="{156341EE-7D59-0AB2-368E-773113D33146}"/>
                </a:ext>
              </a:extLst>
            </p:cNvPr>
            <p:cNvGrpSpPr/>
            <p:nvPr/>
          </p:nvGrpSpPr>
          <p:grpSpPr>
            <a:xfrm>
              <a:off x="6798137" y="5912834"/>
              <a:ext cx="2301112" cy="365804"/>
              <a:chOff x="3404856" y="5972365"/>
              <a:chExt cx="2301112" cy="365804"/>
            </a:xfrm>
          </p:grpSpPr>
          <p:grpSp>
            <p:nvGrpSpPr>
              <p:cNvPr id="52" name="Group 51">
                <a:extLst>
                  <a:ext uri="{FF2B5EF4-FFF2-40B4-BE49-F238E27FC236}">
                    <a16:creationId xmlns:a16="http://schemas.microsoft.com/office/drawing/2014/main" id="{6506F67C-74C5-40DF-8BC8-822607E20849}"/>
                  </a:ext>
                </a:extLst>
              </p:cNvPr>
              <p:cNvGrpSpPr/>
              <p:nvPr/>
            </p:nvGrpSpPr>
            <p:grpSpPr>
              <a:xfrm>
                <a:off x="3404856" y="5972365"/>
                <a:ext cx="2176741" cy="287487"/>
                <a:chOff x="6710156" y="5944929"/>
                <a:chExt cx="2176741" cy="287487"/>
              </a:xfrm>
            </p:grpSpPr>
            <p:pic>
              <p:nvPicPr>
                <p:cNvPr id="54" name="Picture 53" descr="A map of the california state&#10;&#10;Description automatically generated">
                  <a:extLst>
                    <a:ext uri="{FF2B5EF4-FFF2-40B4-BE49-F238E27FC236}">
                      <a16:creationId xmlns:a16="http://schemas.microsoft.com/office/drawing/2014/main" id="{14070CC9-642B-09F6-67C0-2A93AF79B288}"/>
                    </a:ext>
                  </a:extLst>
                </p:cNvPr>
                <p:cNvPicPr>
                  <a:picLocks noChangeAspect="1"/>
                </p:cNvPicPr>
                <p:nvPr/>
              </p:nvPicPr>
              <p:blipFill rotWithShape="1">
                <a:blip r:embed="rId4"/>
                <a:srcRect l="7675" t="78801" r="61851" b="19983"/>
                <a:stretch/>
              </p:blipFill>
              <p:spPr>
                <a:xfrm>
                  <a:off x="6820534" y="6144240"/>
                  <a:ext cx="1699939" cy="88176"/>
                </a:xfrm>
                <a:prstGeom prst="rect">
                  <a:avLst/>
                </a:prstGeom>
                <a:ln>
                  <a:solidFill>
                    <a:schemeClr val="bg1"/>
                  </a:solidFill>
                </a:ln>
              </p:spPr>
            </p:pic>
            <p:sp>
              <p:nvSpPr>
                <p:cNvPr id="55" name="TextBox 54">
                  <a:extLst>
                    <a:ext uri="{FF2B5EF4-FFF2-40B4-BE49-F238E27FC236}">
                      <a16:creationId xmlns:a16="http://schemas.microsoft.com/office/drawing/2014/main" id="{D29318A6-2E95-0B8C-3FA6-C47C03586695}"/>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56" name="TextBox 55">
                  <a:extLst>
                    <a:ext uri="{FF2B5EF4-FFF2-40B4-BE49-F238E27FC236}">
                      <a16:creationId xmlns:a16="http://schemas.microsoft.com/office/drawing/2014/main" id="{8EEC9044-7CE3-B9A5-956B-FF36703D08A7}"/>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57" name="TextBox 56">
                  <a:extLst>
                    <a:ext uri="{FF2B5EF4-FFF2-40B4-BE49-F238E27FC236}">
                      <a16:creationId xmlns:a16="http://schemas.microsoft.com/office/drawing/2014/main" id="{0F7B1FAB-2AF3-9049-2465-BBADF4AB654A}"/>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endParaRPr lang="en-US" sz="800" dirty="0">
                    <a:latin typeface="Century Gothic"/>
                    <a:cs typeface="Calibri"/>
                  </a:endParaRPr>
                </a:p>
              </p:txBody>
            </p:sp>
            <p:sp>
              <p:nvSpPr>
                <p:cNvPr id="58" name="TextBox 57">
                  <a:extLst>
                    <a:ext uri="{FF2B5EF4-FFF2-40B4-BE49-F238E27FC236}">
                      <a16:creationId xmlns:a16="http://schemas.microsoft.com/office/drawing/2014/main" id="{83F0066C-B74E-BA63-079F-77260FCE1847}"/>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59" name="TextBox 58">
                  <a:extLst>
                    <a:ext uri="{FF2B5EF4-FFF2-40B4-BE49-F238E27FC236}">
                      <a16:creationId xmlns:a16="http://schemas.microsoft.com/office/drawing/2014/main" id="{A1B9C6A7-6EA3-FB95-045D-340A9C4418F2}"/>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60" name="TextBox 59">
                  <a:extLst>
                    <a:ext uri="{FF2B5EF4-FFF2-40B4-BE49-F238E27FC236}">
                      <a16:creationId xmlns:a16="http://schemas.microsoft.com/office/drawing/2014/main" id="{9F3F97F3-D62A-45FC-2B5E-E64CC8B65561}"/>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53" name="TextBox 52">
                <a:extLst>
                  <a:ext uri="{FF2B5EF4-FFF2-40B4-BE49-F238E27FC236}">
                    <a16:creationId xmlns:a16="http://schemas.microsoft.com/office/drawing/2014/main" id="{CEC37614-506D-8B12-DED9-11E920AEE4A8}"/>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87" name="Group 86">
              <a:extLst>
                <a:ext uri="{FF2B5EF4-FFF2-40B4-BE49-F238E27FC236}">
                  <a16:creationId xmlns:a16="http://schemas.microsoft.com/office/drawing/2014/main" id="{CF25FF7C-822F-8F83-C786-269B4AAECF97}"/>
                </a:ext>
              </a:extLst>
            </p:cNvPr>
            <p:cNvGrpSpPr/>
            <p:nvPr/>
          </p:nvGrpSpPr>
          <p:grpSpPr>
            <a:xfrm>
              <a:off x="7233093" y="2147874"/>
              <a:ext cx="2959618" cy="3324343"/>
              <a:chOff x="1185473" y="2069254"/>
              <a:chExt cx="2959618" cy="3324343"/>
            </a:xfrm>
          </p:grpSpPr>
          <p:grpSp>
            <p:nvGrpSpPr>
              <p:cNvPr id="76" name="Group 75">
                <a:extLst>
                  <a:ext uri="{FF2B5EF4-FFF2-40B4-BE49-F238E27FC236}">
                    <a16:creationId xmlns:a16="http://schemas.microsoft.com/office/drawing/2014/main" id="{D01ABE04-1A06-049E-8AA0-8CC5C3D7028D}"/>
                  </a:ext>
                </a:extLst>
              </p:cNvPr>
              <p:cNvGrpSpPr/>
              <p:nvPr/>
            </p:nvGrpSpPr>
            <p:grpSpPr>
              <a:xfrm>
                <a:off x="1188344" y="2069254"/>
                <a:ext cx="2956747" cy="3324343"/>
                <a:chOff x="1304583" y="2320692"/>
                <a:chExt cx="2956747" cy="3324343"/>
              </a:xfrm>
            </p:grpSpPr>
            <p:sp>
              <p:nvSpPr>
                <p:cNvPr id="78" name="Oval 77">
                  <a:extLst>
                    <a:ext uri="{FF2B5EF4-FFF2-40B4-BE49-F238E27FC236}">
                      <a16:creationId xmlns:a16="http://schemas.microsoft.com/office/drawing/2014/main" id="{3F0341C1-6471-AE8E-7D1D-2B2C7823D049}"/>
                    </a:ext>
                  </a:extLst>
                </p:cNvPr>
                <p:cNvSpPr/>
                <p:nvPr/>
              </p:nvSpPr>
              <p:spPr>
                <a:xfrm flipH="1" flipV="1">
                  <a:off x="1617238" y="280715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99A2C472-7467-956E-E563-48CDA6CD07BD}"/>
                    </a:ext>
                  </a:extLst>
                </p:cNvPr>
                <p:cNvSpPr/>
                <p:nvPr/>
              </p:nvSpPr>
              <p:spPr>
                <a:xfrm flipH="1" flipV="1">
                  <a:off x="2974523" y="387930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F4FFC5C1-4E0E-B2DF-4CEA-1F5660D77E1A}"/>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6CF3CD65-A208-19A9-B573-4CD1E99B479B}"/>
                    </a:ext>
                  </a:extLst>
                </p:cNvPr>
                <p:cNvSpPr/>
                <p:nvPr/>
              </p:nvSpPr>
              <p:spPr>
                <a:xfrm flipH="1" flipV="1">
                  <a:off x="3939722"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0E924504-6E23-1FBA-E860-235B1FD83879}"/>
                    </a:ext>
                  </a:extLst>
                </p:cNvPr>
                <p:cNvSpPr txBox="1"/>
                <p:nvPr/>
              </p:nvSpPr>
              <p:spPr>
                <a:xfrm>
                  <a:off x="1304583" y="2320692"/>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Stockton</a:t>
                  </a:r>
                  <a:endParaRPr lang="en-US" sz="1000" dirty="0">
                    <a:latin typeface="Century Gothic"/>
                  </a:endParaRPr>
                </a:p>
              </p:txBody>
            </p:sp>
            <p:sp>
              <p:nvSpPr>
                <p:cNvPr id="83" name="TextBox 82">
                  <a:extLst>
                    <a:ext uri="{FF2B5EF4-FFF2-40B4-BE49-F238E27FC236}">
                      <a16:creationId xmlns:a16="http://schemas.microsoft.com/office/drawing/2014/main" id="{15314C8C-6964-70FB-A9C5-697413C4125C}"/>
                    </a:ext>
                  </a:extLst>
                </p:cNvPr>
                <p:cNvSpPr txBox="1"/>
                <p:nvPr/>
              </p:nvSpPr>
              <p:spPr>
                <a:xfrm>
                  <a:off x="1622972" y="2643705"/>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Modesto</a:t>
                  </a:r>
                  <a:endParaRPr lang="en-US" sz="1000" dirty="0">
                    <a:latin typeface="Century Gothic"/>
                  </a:endParaRPr>
                </a:p>
              </p:txBody>
            </p:sp>
            <p:sp>
              <p:nvSpPr>
                <p:cNvPr id="84" name="TextBox 83">
                  <a:extLst>
                    <a:ext uri="{FF2B5EF4-FFF2-40B4-BE49-F238E27FC236}">
                      <a16:creationId xmlns:a16="http://schemas.microsoft.com/office/drawing/2014/main" id="{F5633B1C-3F0A-363C-E19A-254C0B63177D}"/>
                    </a:ext>
                  </a:extLst>
                </p:cNvPr>
                <p:cNvSpPr txBox="1"/>
                <p:nvPr/>
              </p:nvSpPr>
              <p:spPr>
                <a:xfrm>
                  <a:off x="2440457" y="3859252"/>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Fresno</a:t>
                  </a:r>
                  <a:endParaRPr lang="en-US" dirty="0"/>
                </a:p>
              </p:txBody>
            </p:sp>
            <p:sp>
              <p:nvSpPr>
                <p:cNvPr id="85" name="TextBox 84">
                  <a:extLst>
                    <a:ext uri="{FF2B5EF4-FFF2-40B4-BE49-F238E27FC236}">
                      <a16:creationId xmlns:a16="http://schemas.microsoft.com/office/drawing/2014/main" id="{6A63946D-0DD4-8442-10E3-77D7938AFAE7}"/>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Visalia</a:t>
                  </a:r>
                  <a:endParaRPr lang="en-US" dirty="0"/>
                </a:p>
              </p:txBody>
            </p:sp>
            <p:sp>
              <p:nvSpPr>
                <p:cNvPr id="86" name="TextBox 85">
                  <a:extLst>
                    <a:ext uri="{FF2B5EF4-FFF2-40B4-BE49-F238E27FC236}">
                      <a16:creationId xmlns:a16="http://schemas.microsoft.com/office/drawing/2014/main" id="{29920C24-9542-E86F-DAF5-7B32328C81F0}"/>
                    </a:ext>
                  </a:extLst>
                </p:cNvPr>
                <p:cNvSpPr txBox="1"/>
                <p:nvPr/>
              </p:nvSpPr>
              <p:spPr>
                <a:xfrm>
                  <a:off x="3113463" y="5398814"/>
                  <a:ext cx="845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entury Gothic"/>
                      <a:cs typeface="Calibri"/>
                    </a:rPr>
                    <a:t>Bakersfield</a:t>
                  </a:r>
                  <a:endParaRPr lang="en-US" dirty="0"/>
                </a:p>
              </p:txBody>
            </p:sp>
          </p:grpSp>
          <p:sp>
            <p:nvSpPr>
              <p:cNvPr id="77" name="Oval 76">
                <a:extLst>
                  <a:ext uri="{FF2B5EF4-FFF2-40B4-BE49-F238E27FC236}">
                    <a16:creationId xmlns:a16="http://schemas.microsoft.com/office/drawing/2014/main" id="{63934007-4875-B3D6-98E3-CA409003CEEC}"/>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4" name="Group 33">
            <a:extLst>
              <a:ext uri="{FF2B5EF4-FFF2-40B4-BE49-F238E27FC236}">
                <a16:creationId xmlns:a16="http://schemas.microsoft.com/office/drawing/2014/main" id="{55DC9CB9-7029-A5A6-C153-0B22FA6B5AF6}"/>
              </a:ext>
            </a:extLst>
          </p:cNvPr>
          <p:cNvGrpSpPr/>
          <p:nvPr/>
        </p:nvGrpSpPr>
        <p:grpSpPr>
          <a:xfrm>
            <a:off x="2190360" y="5045598"/>
            <a:ext cx="2754333" cy="858625"/>
            <a:chOff x="4634080" y="1334342"/>
            <a:chExt cx="2754333" cy="858625"/>
          </a:xfrm>
        </p:grpSpPr>
        <p:sp>
          <p:nvSpPr>
            <p:cNvPr id="36" name="TextBox 35">
              <a:extLst>
                <a:ext uri="{FF2B5EF4-FFF2-40B4-BE49-F238E27FC236}">
                  <a16:creationId xmlns:a16="http://schemas.microsoft.com/office/drawing/2014/main" id="{971A2B6E-1E4B-4B73-30CD-E5D84C2E734B}"/>
                </a:ext>
              </a:extLst>
            </p:cNvPr>
            <p:cNvSpPr txBox="1"/>
            <p:nvPr/>
          </p:nvSpPr>
          <p:spPr>
            <a:xfrm>
              <a:off x="5048115" y="1644383"/>
              <a:ext cx="10297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High</a:t>
              </a:r>
            </a:p>
          </p:txBody>
        </p:sp>
        <p:sp>
          <p:nvSpPr>
            <p:cNvPr id="37" name="TextBox 36">
              <a:extLst>
                <a:ext uri="{FF2B5EF4-FFF2-40B4-BE49-F238E27FC236}">
                  <a16:creationId xmlns:a16="http://schemas.microsoft.com/office/drawing/2014/main" id="{E629D218-49E6-74C2-10F9-29E2D65749F2}"/>
                </a:ext>
              </a:extLst>
            </p:cNvPr>
            <p:cNvSpPr txBox="1"/>
            <p:nvPr/>
          </p:nvSpPr>
          <p:spPr>
            <a:xfrm>
              <a:off x="5064605" y="1898736"/>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Low</a:t>
              </a:r>
            </a:p>
          </p:txBody>
        </p:sp>
        <p:sp>
          <p:nvSpPr>
            <p:cNvPr id="38" name="TextBox 37">
              <a:extLst>
                <a:ext uri="{FF2B5EF4-FFF2-40B4-BE49-F238E27FC236}">
                  <a16:creationId xmlns:a16="http://schemas.microsoft.com/office/drawing/2014/main" id="{20FE913E-1623-1F3F-5E64-E70B104AEAA0}"/>
                </a:ext>
              </a:extLst>
            </p:cNvPr>
            <p:cNvSpPr txBox="1"/>
            <p:nvPr/>
          </p:nvSpPr>
          <p:spPr>
            <a:xfrm>
              <a:off x="4634080" y="1334342"/>
              <a:ext cx="27543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3F3F3F"/>
                  </a:solidFill>
                  <a:latin typeface="Century Gothic"/>
                  <a:cs typeface="Calibri"/>
                </a:rPr>
                <a:t>Nitrogen Dioxide</a:t>
              </a:r>
            </a:p>
          </p:txBody>
        </p:sp>
        <p:pic>
          <p:nvPicPr>
            <p:cNvPr id="39" name="Picture 33" descr="A map of the california state&#10;&#10;Description automatically generated">
              <a:extLst>
                <a:ext uri="{FF2B5EF4-FFF2-40B4-BE49-F238E27FC236}">
                  <a16:creationId xmlns:a16="http://schemas.microsoft.com/office/drawing/2014/main" id="{98A756F6-BAE9-8DB6-F47C-F2CFC5497898}"/>
                </a:ext>
              </a:extLst>
            </p:cNvPr>
            <p:cNvPicPr>
              <a:picLocks noChangeAspect="1"/>
            </p:cNvPicPr>
            <p:nvPr/>
          </p:nvPicPr>
          <p:blipFill rotWithShape="1">
            <a:blip r:embed="rId5"/>
            <a:srcRect l="54820" t="78598" r="40534" b="16328"/>
            <a:stretch/>
          </p:blipFill>
          <p:spPr>
            <a:xfrm>
              <a:off x="4665211" y="1608429"/>
              <a:ext cx="376509" cy="584538"/>
            </a:xfrm>
            <a:prstGeom prst="rect">
              <a:avLst/>
            </a:prstGeom>
          </p:spPr>
        </p:pic>
      </p:grpSp>
    </p:spTree>
    <p:extLst>
      <p:ext uri="{BB962C8B-B14F-4D97-AF65-F5344CB8AC3E}">
        <p14:creationId xmlns:p14="http://schemas.microsoft.com/office/powerpoint/2010/main" val="908525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descr="A black background with purple lines&#10;&#10;Description automatically generated">
            <a:extLst>
              <a:ext uri="{FF2B5EF4-FFF2-40B4-BE49-F238E27FC236}">
                <a16:creationId xmlns:a16="http://schemas.microsoft.com/office/drawing/2014/main" id="{BC8CD299-AE5C-6C6F-D5DF-B0BDC655941B}"/>
              </a:ext>
            </a:extLst>
          </p:cNvPr>
          <p:cNvPicPr>
            <a:picLocks noChangeAspect="1"/>
          </p:cNvPicPr>
          <p:nvPr/>
        </p:nvPicPr>
        <p:blipFill>
          <a:blip r:embed="rId3"/>
          <a:stretch>
            <a:fillRect/>
          </a:stretch>
        </p:blipFill>
        <p:spPr>
          <a:xfrm>
            <a:off x="3875109" y="2486629"/>
            <a:ext cx="2398144" cy="950214"/>
          </a:xfrm>
          <a:prstGeom prst="rect">
            <a:avLst/>
          </a:prstGeom>
        </p:spPr>
      </p:pic>
      <p:sp>
        <p:nvSpPr>
          <p:cNvPr id="3" name="TextBox 2">
            <a:extLst>
              <a:ext uri="{FF2B5EF4-FFF2-40B4-BE49-F238E27FC236}">
                <a16:creationId xmlns:a16="http://schemas.microsoft.com/office/drawing/2014/main" id="{DCF5E11F-BCD3-FE9B-26C0-D39B71C576BF}"/>
              </a:ext>
            </a:extLst>
          </p:cNvPr>
          <p:cNvSpPr txBox="1"/>
          <p:nvPr/>
        </p:nvSpPr>
        <p:spPr>
          <a:xfrm>
            <a:off x="274319" y="152247"/>
            <a:ext cx="10579910" cy="707886"/>
          </a:xfrm>
          <a:prstGeom prst="rect">
            <a:avLst/>
          </a:prstGeom>
          <a:noFill/>
        </p:spPr>
        <p:txBody>
          <a:bodyPr wrap="square" lIns="91440" tIns="45720" rIns="91440" bIns="45720" anchor="t">
            <a:spAutoFit/>
          </a:bodyPr>
          <a:lstStyle/>
          <a:p>
            <a:r>
              <a:rPr lang="en-US" b="1" i="0" dirty="0">
                <a:solidFill>
                  <a:srgbClr val="000000"/>
                </a:solidFill>
                <a:effectLst/>
                <a:latin typeface="Century Gothic"/>
              </a:rPr>
              <a:t> </a:t>
            </a:r>
            <a:r>
              <a:rPr lang="en-US" sz="4000" b="1" dirty="0">
                <a:solidFill>
                  <a:srgbClr val="88419D"/>
                </a:solidFill>
                <a:latin typeface="Century Gothic"/>
              </a:rPr>
              <a:t>Methodology </a:t>
            </a:r>
            <a:r>
              <a:rPr lang="en-US" sz="4000" b="1" i="0" dirty="0">
                <a:solidFill>
                  <a:srgbClr val="88419D"/>
                </a:solidFill>
                <a:effectLst/>
                <a:latin typeface="Century Gothic"/>
              </a:rPr>
              <a:t>– </a:t>
            </a:r>
            <a:r>
              <a:rPr lang="en-US" sz="4000" b="1" dirty="0">
                <a:solidFill>
                  <a:srgbClr val="88419D"/>
                </a:solidFill>
                <a:latin typeface="Century Gothic"/>
              </a:rPr>
              <a:t>Air Quality Exposure</a:t>
            </a:r>
            <a:endParaRPr lang="en-US" sz="4000" b="1" dirty="0">
              <a:solidFill>
                <a:srgbClr val="88419D"/>
              </a:solidFill>
              <a:latin typeface="Century Gothic" panose="020B0502020202020204" pitchFamily="34" charset="0"/>
            </a:endParaRPr>
          </a:p>
        </p:txBody>
      </p:sp>
      <p:sp>
        <p:nvSpPr>
          <p:cNvPr id="2" name="Rectangle 1">
            <a:extLst>
              <a:ext uri="{FF2B5EF4-FFF2-40B4-BE49-F238E27FC236}">
                <a16:creationId xmlns:a16="http://schemas.microsoft.com/office/drawing/2014/main" id="{A1648847-D461-FB07-868A-C2B32967098B}"/>
              </a:ext>
            </a:extLst>
          </p:cNvPr>
          <p:cNvSpPr/>
          <p:nvPr/>
        </p:nvSpPr>
        <p:spPr>
          <a:xfrm>
            <a:off x="1069726" y="1137608"/>
            <a:ext cx="2516037" cy="575094"/>
          </a:xfrm>
          <a:prstGeom prst="rect">
            <a:avLst/>
          </a:prstGeom>
          <a:solidFill>
            <a:srgbClr val="CFB2D9"/>
          </a:solidFill>
          <a:ln>
            <a:solidFill>
              <a:srgbClr val="8841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a:cs typeface="Calibri"/>
              </a:rPr>
              <a:t>Data</a:t>
            </a:r>
            <a:endParaRPr lang="en-US" dirty="0"/>
          </a:p>
        </p:txBody>
      </p:sp>
      <p:sp>
        <p:nvSpPr>
          <p:cNvPr id="4" name="Rectangle 3">
            <a:extLst>
              <a:ext uri="{FF2B5EF4-FFF2-40B4-BE49-F238E27FC236}">
                <a16:creationId xmlns:a16="http://schemas.microsoft.com/office/drawing/2014/main" id="{4FE859D3-9E17-D0C8-D786-9CDBACD12450}"/>
              </a:ext>
            </a:extLst>
          </p:cNvPr>
          <p:cNvSpPr/>
          <p:nvPr/>
        </p:nvSpPr>
        <p:spPr>
          <a:xfrm>
            <a:off x="3873568" y="1137607"/>
            <a:ext cx="4802036" cy="575094"/>
          </a:xfrm>
          <a:prstGeom prst="rect">
            <a:avLst/>
          </a:prstGeom>
          <a:solidFill>
            <a:srgbClr val="CFB2D9"/>
          </a:solidFill>
          <a:ln>
            <a:solidFill>
              <a:srgbClr val="88419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Processing and Analysis</a:t>
            </a:r>
            <a:endParaRPr lang="en-US" dirty="0"/>
          </a:p>
        </p:txBody>
      </p:sp>
      <p:sp>
        <p:nvSpPr>
          <p:cNvPr id="5" name="Rectangle 4">
            <a:extLst>
              <a:ext uri="{FF2B5EF4-FFF2-40B4-BE49-F238E27FC236}">
                <a16:creationId xmlns:a16="http://schemas.microsoft.com/office/drawing/2014/main" id="{5C08C45C-EB78-3A4C-E3DB-4FF635956353}"/>
              </a:ext>
            </a:extLst>
          </p:cNvPr>
          <p:cNvSpPr/>
          <p:nvPr/>
        </p:nvSpPr>
        <p:spPr>
          <a:xfrm>
            <a:off x="8948518" y="1137608"/>
            <a:ext cx="2516037" cy="575094"/>
          </a:xfrm>
          <a:prstGeom prst="rect">
            <a:avLst/>
          </a:prstGeom>
          <a:solidFill>
            <a:srgbClr val="CFB2D9"/>
          </a:solidFill>
          <a:ln>
            <a:solidFill>
              <a:srgbClr val="88419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End Products</a:t>
            </a:r>
            <a:endParaRPr lang="en-US" dirty="0"/>
          </a:p>
        </p:txBody>
      </p:sp>
      <p:sp>
        <p:nvSpPr>
          <p:cNvPr id="11" name="Rectangle: Rounded Corners 10">
            <a:extLst>
              <a:ext uri="{FF2B5EF4-FFF2-40B4-BE49-F238E27FC236}">
                <a16:creationId xmlns:a16="http://schemas.microsoft.com/office/drawing/2014/main" id="{FF1F29EF-59BD-B4A0-44B4-E108D8470B99}"/>
              </a:ext>
            </a:extLst>
          </p:cNvPr>
          <p:cNvSpPr/>
          <p:nvPr/>
        </p:nvSpPr>
        <p:spPr>
          <a:xfrm>
            <a:off x="1067211" y="2027875"/>
            <a:ext cx="2516037" cy="963282"/>
          </a:xfrm>
          <a:prstGeom prst="roundRect">
            <a:avLst/>
          </a:prstGeom>
          <a:noFill/>
          <a:ln>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7962326D-866A-A70E-53A0-6B17E0C7E3F4}"/>
              </a:ext>
            </a:extLst>
          </p:cNvPr>
          <p:cNvSpPr/>
          <p:nvPr/>
        </p:nvSpPr>
        <p:spPr>
          <a:xfrm>
            <a:off x="1067210" y="3350592"/>
            <a:ext cx="2516037" cy="963282"/>
          </a:xfrm>
          <a:prstGeom prst="roundRect">
            <a:avLst/>
          </a:prstGeom>
          <a:noFill/>
          <a:ln>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35162440-852D-7C94-B2DC-05854C72E046}"/>
              </a:ext>
            </a:extLst>
          </p:cNvPr>
          <p:cNvSpPr/>
          <p:nvPr/>
        </p:nvSpPr>
        <p:spPr>
          <a:xfrm>
            <a:off x="1067209" y="4692306"/>
            <a:ext cx="2516037" cy="963282"/>
          </a:xfrm>
          <a:prstGeom prst="roundRect">
            <a:avLst/>
          </a:prstGeom>
          <a:noFill/>
          <a:ln>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E3674F6-5B2C-507F-18BF-C56274366E12}"/>
              </a:ext>
            </a:extLst>
          </p:cNvPr>
          <p:cNvSpPr txBox="1"/>
          <p:nvPr/>
        </p:nvSpPr>
        <p:spPr>
          <a:xfrm>
            <a:off x="1158148" y="2180994"/>
            <a:ext cx="23431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a:rPr>
              <a:t>MODIS MAIAC</a:t>
            </a:r>
            <a:endParaRPr lang="en-US" dirty="0">
              <a:solidFill>
                <a:schemeClr val="tx1">
                  <a:lumMod val="75000"/>
                  <a:lumOff val="25000"/>
                </a:schemeClr>
              </a:solidFill>
              <a:latin typeface="Century Gothic"/>
            </a:endParaRPr>
          </a:p>
          <a:p>
            <a:pPr algn="ctr"/>
            <a:r>
              <a:rPr lang="en-US" dirty="0">
                <a:solidFill>
                  <a:schemeClr val="tx1">
                    <a:lumMod val="75000"/>
                    <a:lumOff val="25000"/>
                  </a:schemeClr>
                </a:solidFill>
                <a:latin typeface="Century Gothic"/>
                <a:cs typeface="Calibri"/>
              </a:rPr>
              <a:t>(AOD)</a:t>
            </a:r>
          </a:p>
        </p:txBody>
      </p:sp>
      <p:sp>
        <p:nvSpPr>
          <p:cNvPr id="15" name="TextBox 14">
            <a:extLst>
              <a:ext uri="{FF2B5EF4-FFF2-40B4-BE49-F238E27FC236}">
                <a16:creationId xmlns:a16="http://schemas.microsoft.com/office/drawing/2014/main" id="{7E843B69-65A5-AFC5-CD73-B566D5022724}"/>
              </a:ext>
            </a:extLst>
          </p:cNvPr>
          <p:cNvSpPr txBox="1"/>
          <p:nvPr/>
        </p:nvSpPr>
        <p:spPr>
          <a:xfrm>
            <a:off x="1071883" y="3503710"/>
            <a:ext cx="23431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a:rPr>
              <a:t>Sentinel-5P</a:t>
            </a:r>
            <a:endParaRPr lang="en-US" b="1" dirty="0">
              <a:solidFill>
                <a:schemeClr val="tx1">
                  <a:lumMod val="75000"/>
                  <a:lumOff val="25000"/>
                </a:schemeClr>
              </a:solidFill>
              <a:latin typeface="Calibri" panose="020F0502020204030204"/>
              <a:cs typeface="Calibri"/>
            </a:endParaRPr>
          </a:p>
          <a:p>
            <a:pPr algn="ctr"/>
            <a:r>
              <a:rPr lang="en-US" b="1" dirty="0">
                <a:solidFill>
                  <a:schemeClr val="tx1">
                    <a:lumMod val="75000"/>
                    <a:lumOff val="25000"/>
                  </a:schemeClr>
                </a:solidFill>
                <a:latin typeface="Century Gothic"/>
                <a:cs typeface="Calibri"/>
              </a:rPr>
              <a:t>TROPOMI </a:t>
            </a:r>
            <a:r>
              <a:rPr lang="en-US" dirty="0">
                <a:solidFill>
                  <a:schemeClr val="tx1">
                    <a:lumMod val="75000"/>
                    <a:lumOff val="25000"/>
                  </a:schemeClr>
                </a:solidFill>
                <a:latin typeface="Century Gothic"/>
                <a:cs typeface="Calibri"/>
              </a:rPr>
              <a:t>(NO</a:t>
            </a:r>
            <a:r>
              <a:rPr lang="en-US" baseline="-25000" dirty="0">
                <a:solidFill>
                  <a:schemeClr val="tx1">
                    <a:lumMod val="75000"/>
                    <a:lumOff val="25000"/>
                  </a:schemeClr>
                </a:solidFill>
                <a:latin typeface="Century Gothic"/>
                <a:cs typeface="Calibri"/>
              </a:rPr>
              <a:t>2</a:t>
            </a:r>
            <a:r>
              <a:rPr lang="en-US" dirty="0">
                <a:solidFill>
                  <a:schemeClr val="tx1">
                    <a:lumMod val="75000"/>
                    <a:lumOff val="25000"/>
                  </a:schemeClr>
                </a:solidFill>
                <a:latin typeface="Century Gothic"/>
                <a:cs typeface="Calibri"/>
              </a:rPr>
              <a:t>)</a:t>
            </a:r>
          </a:p>
        </p:txBody>
      </p:sp>
      <p:sp>
        <p:nvSpPr>
          <p:cNvPr id="16" name="TextBox 15">
            <a:extLst>
              <a:ext uri="{FF2B5EF4-FFF2-40B4-BE49-F238E27FC236}">
                <a16:creationId xmlns:a16="http://schemas.microsoft.com/office/drawing/2014/main" id="{FB8540B4-4AB7-31AE-3583-30DA4F51698E}"/>
              </a:ext>
            </a:extLst>
          </p:cNvPr>
          <p:cNvSpPr txBox="1"/>
          <p:nvPr/>
        </p:nvSpPr>
        <p:spPr>
          <a:xfrm>
            <a:off x="1158147" y="4845425"/>
            <a:ext cx="23431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a:rPr>
              <a:t>CALIPSO CALIOP</a:t>
            </a:r>
          </a:p>
          <a:p>
            <a:pPr algn="ctr"/>
            <a:r>
              <a:rPr lang="en-US" dirty="0">
                <a:solidFill>
                  <a:schemeClr val="tx1">
                    <a:lumMod val="75000"/>
                    <a:lumOff val="25000"/>
                  </a:schemeClr>
                </a:solidFill>
                <a:latin typeface="Century Gothic"/>
                <a:cs typeface="Calibri"/>
              </a:rPr>
              <a:t>(VFM)</a:t>
            </a:r>
          </a:p>
        </p:txBody>
      </p:sp>
      <p:pic>
        <p:nvPicPr>
          <p:cNvPr id="20" name="Picture 20" descr="A black background with purple lines&#10;&#10;Description automatically generated">
            <a:extLst>
              <a:ext uri="{FF2B5EF4-FFF2-40B4-BE49-F238E27FC236}">
                <a16:creationId xmlns:a16="http://schemas.microsoft.com/office/drawing/2014/main" id="{557F1BD6-C09A-22DE-2C33-C28B3B2CF28D}"/>
              </a:ext>
            </a:extLst>
          </p:cNvPr>
          <p:cNvPicPr>
            <a:picLocks noChangeAspect="1"/>
          </p:cNvPicPr>
          <p:nvPr/>
        </p:nvPicPr>
        <p:blipFill>
          <a:blip r:embed="rId4"/>
          <a:stretch>
            <a:fillRect/>
          </a:stretch>
        </p:blipFill>
        <p:spPr>
          <a:xfrm>
            <a:off x="3875109" y="4101496"/>
            <a:ext cx="2398144" cy="955387"/>
          </a:xfrm>
          <a:prstGeom prst="rect">
            <a:avLst/>
          </a:prstGeom>
        </p:spPr>
      </p:pic>
      <p:sp>
        <p:nvSpPr>
          <p:cNvPr id="22" name="Rectangle: Rounded Corners 21">
            <a:extLst>
              <a:ext uri="{FF2B5EF4-FFF2-40B4-BE49-F238E27FC236}">
                <a16:creationId xmlns:a16="http://schemas.microsoft.com/office/drawing/2014/main" id="{D76E2B31-7429-B472-FFEF-19D867E0AD40}"/>
              </a:ext>
            </a:extLst>
          </p:cNvPr>
          <p:cNvSpPr/>
          <p:nvPr/>
        </p:nvSpPr>
        <p:spPr>
          <a:xfrm>
            <a:off x="8946003" y="2109517"/>
            <a:ext cx="2516037" cy="963282"/>
          </a:xfrm>
          <a:prstGeom prst="roundRect">
            <a:avLst/>
          </a:prstGeom>
          <a:noFill/>
          <a:ln>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4B0D967B-0751-36C6-B36E-7C3EB48BF73B}"/>
              </a:ext>
            </a:extLst>
          </p:cNvPr>
          <p:cNvSpPr/>
          <p:nvPr/>
        </p:nvSpPr>
        <p:spPr>
          <a:xfrm>
            <a:off x="8946002" y="3432233"/>
            <a:ext cx="2516037" cy="963282"/>
          </a:xfrm>
          <a:prstGeom prst="roundRect">
            <a:avLst/>
          </a:prstGeom>
          <a:noFill/>
          <a:ln>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50D6CCD4-C7E1-39D6-6189-19F6CC465256}"/>
              </a:ext>
            </a:extLst>
          </p:cNvPr>
          <p:cNvSpPr/>
          <p:nvPr/>
        </p:nvSpPr>
        <p:spPr>
          <a:xfrm>
            <a:off x="8946003" y="4773949"/>
            <a:ext cx="2516037" cy="963282"/>
          </a:xfrm>
          <a:prstGeom prst="roundRect">
            <a:avLst/>
          </a:prstGeom>
          <a:noFill/>
          <a:ln>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223579FB-3544-C662-38C1-51D999525DCB}"/>
              </a:ext>
            </a:extLst>
          </p:cNvPr>
          <p:cNvSpPr txBox="1"/>
          <p:nvPr/>
        </p:nvSpPr>
        <p:spPr>
          <a:xfrm>
            <a:off x="8950676" y="2262636"/>
            <a:ext cx="25300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AOD Timeseries &amp; Concentration Maps</a:t>
            </a:r>
            <a:endParaRPr lang="en-US" dirty="0">
              <a:solidFill>
                <a:schemeClr val="tx1">
                  <a:lumMod val="75000"/>
                  <a:lumOff val="25000"/>
                </a:schemeClr>
              </a:solidFill>
            </a:endParaRPr>
          </a:p>
        </p:txBody>
      </p:sp>
      <p:sp>
        <p:nvSpPr>
          <p:cNvPr id="26" name="TextBox 25">
            <a:extLst>
              <a:ext uri="{FF2B5EF4-FFF2-40B4-BE49-F238E27FC236}">
                <a16:creationId xmlns:a16="http://schemas.microsoft.com/office/drawing/2014/main" id="{5BB73C17-64C9-F234-57F5-CC07E3F3D43F}"/>
              </a:ext>
            </a:extLst>
          </p:cNvPr>
          <p:cNvSpPr txBox="1"/>
          <p:nvPr/>
        </p:nvSpPr>
        <p:spPr>
          <a:xfrm>
            <a:off x="8950675" y="3585352"/>
            <a:ext cx="25300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NO</a:t>
            </a:r>
            <a:r>
              <a:rPr lang="en-US" baseline="-25000" dirty="0">
                <a:solidFill>
                  <a:schemeClr val="tx1">
                    <a:lumMod val="75000"/>
                    <a:lumOff val="25000"/>
                  </a:schemeClr>
                </a:solidFill>
                <a:latin typeface="Century Gothic"/>
                <a:cs typeface="Calibri"/>
              </a:rPr>
              <a:t>2</a:t>
            </a:r>
            <a:r>
              <a:rPr lang="en-US" dirty="0">
                <a:solidFill>
                  <a:schemeClr val="tx1">
                    <a:lumMod val="75000"/>
                    <a:lumOff val="25000"/>
                  </a:schemeClr>
                </a:solidFill>
                <a:latin typeface="Century Gothic"/>
                <a:cs typeface="Calibri"/>
              </a:rPr>
              <a:t> Timeseries &amp;</a:t>
            </a:r>
          </a:p>
          <a:p>
            <a:pPr algn="ctr"/>
            <a:r>
              <a:rPr lang="en-US" dirty="0">
                <a:solidFill>
                  <a:schemeClr val="tx1">
                    <a:lumMod val="75000"/>
                    <a:lumOff val="25000"/>
                  </a:schemeClr>
                </a:solidFill>
                <a:latin typeface="Century Gothic"/>
                <a:cs typeface="Calibri"/>
              </a:rPr>
              <a:t>Concentration Maps</a:t>
            </a:r>
          </a:p>
        </p:txBody>
      </p:sp>
      <p:sp>
        <p:nvSpPr>
          <p:cNvPr id="27" name="TextBox 26">
            <a:extLst>
              <a:ext uri="{FF2B5EF4-FFF2-40B4-BE49-F238E27FC236}">
                <a16:creationId xmlns:a16="http://schemas.microsoft.com/office/drawing/2014/main" id="{20EBDEDC-ADDA-2D59-3E63-CCBCDDC460C0}"/>
              </a:ext>
            </a:extLst>
          </p:cNvPr>
          <p:cNvSpPr txBox="1"/>
          <p:nvPr/>
        </p:nvSpPr>
        <p:spPr>
          <a:xfrm>
            <a:off x="8950674" y="4927067"/>
            <a:ext cx="25300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Aerosol Profile Analysis</a:t>
            </a:r>
          </a:p>
        </p:txBody>
      </p:sp>
      <p:pic>
        <p:nvPicPr>
          <p:cNvPr id="28" name="Picture 28" descr="A black and purple rectangle with white text&#10;&#10;Description automatically generated">
            <a:extLst>
              <a:ext uri="{FF2B5EF4-FFF2-40B4-BE49-F238E27FC236}">
                <a16:creationId xmlns:a16="http://schemas.microsoft.com/office/drawing/2014/main" id="{00154CD2-9E73-A825-B914-7E7E9436C04E}"/>
              </a:ext>
            </a:extLst>
          </p:cNvPr>
          <p:cNvPicPr>
            <a:picLocks noChangeAspect="1"/>
          </p:cNvPicPr>
          <p:nvPr/>
        </p:nvPicPr>
        <p:blipFill>
          <a:blip r:embed="rId5"/>
          <a:stretch>
            <a:fillRect/>
          </a:stretch>
        </p:blipFill>
        <p:spPr>
          <a:xfrm>
            <a:off x="6374449" y="1917939"/>
            <a:ext cx="2287765" cy="4114800"/>
          </a:xfrm>
          <a:prstGeom prst="rect">
            <a:avLst/>
          </a:prstGeom>
        </p:spPr>
      </p:pic>
      <p:sp>
        <p:nvSpPr>
          <p:cNvPr id="29" name="TextBox 28">
            <a:extLst>
              <a:ext uri="{FF2B5EF4-FFF2-40B4-BE49-F238E27FC236}">
                <a16:creationId xmlns:a16="http://schemas.microsoft.com/office/drawing/2014/main" id="{318FAD5F-C034-B10B-626D-85BACED9C332}"/>
              </a:ext>
            </a:extLst>
          </p:cNvPr>
          <p:cNvSpPr txBox="1"/>
          <p:nvPr/>
        </p:nvSpPr>
        <p:spPr>
          <a:xfrm rot="16200000">
            <a:off x="-930626" y="3472439"/>
            <a:ext cx="24243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Satellite Observations</a:t>
            </a:r>
            <a:endParaRPr lang="en-US" sz="1400" dirty="0">
              <a:solidFill>
                <a:schemeClr val="tx1">
                  <a:lumMod val="75000"/>
                  <a:lumOff val="25000"/>
                </a:schemeClr>
              </a:solidFill>
              <a:latin typeface="Century Gothic"/>
            </a:endParaRPr>
          </a:p>
        </p:txBody>
      </p:sp>
      <p:cxnSp>
        <p:nvCxnSpPr>
          <p:cNvPr id="31" name="Connector: Elbow 30">
            <a:extLst>
              <a:ext uri="{FF2B5EF4-FFF2-40B4-BE49-F238E27FC236}">
                <a16:creationId xmlns:a16="http://schemas.microsoft.com/office/drawing/2014/main" id="{EC39D1FD-E1D2-A19F-16D1-254BFB5CA54A}"/>
              </a:ext>
            </a:extLst>
          </p:cNvPr>
          <p:cNvCxnSpPr/>
          <p:nvPr/>
        </p:nvCxnSpPr>
        <p:spPr>
          <a:xfrm flipV="1">
            <a:off x="546392" y="2531548"/>
            <a:ext cx="462698" cy="1241098"/>
          </a:xfrm>
          <a:prstGeom prst="bentConnector3">
            <a:avLst/>
          </a:prstGeom>
          <a:ln>
            <a:solidFill>
              <a:srgbClr val="6E016B"/>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16E1043-D767-4756-A0A5-EF2E88EA9BBA}"/>
              </a:ext>
            </a:extLst>
          </p:cNvPr>
          <p:cNvCxnSpPr/>
          <p:nvPr/>
        </p:nvCxnSpPr>
        <p:spPr>
          <a:xfrm flipV="1">
            <a:off x="542856" y="3767674"/>
            <a:ext cx="522152" cy="5472"/>
          </a:xfrm>
          <a:prstGeom prst="straightConnector1">
            <a:avLst/>
          </a:prstGeom>
          <a:ln>
            <a:solidFill>
              <a:srgbClr val="6E016B"/>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57078B3C-E4AA-A8F6-BC80-1ACFC87D2777}"/>
              </a:ext>
            </a:extLst>
          </p:cNvPr>
          <p:cNvCxnSpPr/>
          <p:nvPr/>
        </p:nvCxnSpPr>
        <p:spPr>
          <a:xfrm>
            <a:off x="547775" y="3779715"/>
            <a:ext cx="456641" cy="1473200"/>
          </a:xfrm>
          <a:prstGeom prst="bentConnector3">
            <a:avLst/>
          </a:prstGeom>
          <a:ln>
            <a:solidFill>
              <a:srgbClr val="6E016B"/>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7BE6895-E8D1-A4E9-BEE9-CB677CC4E6DF}"/>
              </a:ext>
            </a:extLst>
          </p:cNvPr>
          <p:cNvSpPr txBox="1"/>
          <p:nvPr/>
        </p:nvSpPr>
        <p:spPr>
          <a:xfrm>
            <a:off x="1083232" y="5785652"/>
            <a:ext cx="24243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In Situ Observations:</a:t>
            </a:r>
            <a:endParaRPr lang="en-US" dirty="0"/>
          </a:p>
        </p:txBody>
      </p:sp>
      <p:sp>
        <p:nvSpPr>
          <p:cNvPr id="35" name="Rectangle: Rounded Corners 34">
            <a:extLst>
              <a:ext uri="{FF2B5EF4-FFF2-40B4-BE49-F238E27FC236}">
                <a16:creationId xmlns:a16="http://schemas.microsoft.com/office/drawing/2014/main" id="{B21B8B17-7A29-E192-D3F9-607B690274B7}"/>
              </a:ext>
            </a:extLst>
          </p:cNvPr>
          <p:cNvSpPr/>
          <p:nvPr/>
        </p:nvSpPr>
        <p:spPr>
          <a:xfrm>
            <a:off x="1121638" y="6121055"/>
            <a:ext cx="2420787" cy="391782"/>
          </a:xfrm>
          <a:prstGeom prst="roundRect">
            <a:avLst/>
          </a:prstGeom>
          <a:noFill/>
          <a:ln>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9ED6B0D0-E926-C83A-2467-A0818D0BD7F2}"/>
              </a:ext>
            </a:extLst>
          </p:cNvPr>
          <p:cNvSpPr txBox="1"/>
          <p:nvPr/>
        </p:nvSpPr>
        <p:spPr>
          <a:xfrm>
            <a:off x="1164874" y="6166651"/>
            <a:ext cx="24243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EPA: PM</a:t>
            </a:r>
            <a:r>
              <a:rPr lang="en-US" sz="1400" baseline="-25000" dirty="0">
                <a:solidFill>
                  <a:schemeClr val="tx1">
                    <a:lumMod val="75000"/>
                    <a:lumOff val="25000"/>
                  </a:schemeClr>
                </a:solidFill>
                <a:latin typeface="Century Gothic"/>
                <a:cs typeface="Calibri"/>
              </a:rPr>
              <a:t>2.5</a:t>
            </a:r>
            <a:r>
              <a:rPr lang="en-US" sz="1400" dirty="0">
                <a:solidFill>
                  <a:schemeClr val="tx1">
                    <a:lumMod val="75000"/>
                    <a:lumOff val="25000"/>
                  </a:schemeClr>
                </a:solidFill>
                <a:latin typeface="Century Gothic"/>
                <a:cs typeface="Calibri"/>
              </a:rPr>
              <a:t>, NO</a:t>
            </a:r>
            <a:r>
              <a:rPr lang="en-US" sz="1400" baseline="-25000" dirty="0">
                <a:solidFill>
                  <a:schemeClr val="tx1">
                    <a:lumMod val="75000"/>
                    <a:lumOff val="25000"/>
                  </a:schemeClr>
                </a:solidFill>
                <a:latin typeface="Century Gothic"/>
                <a:cs typeface="Calibri"/>
              </a:rPr>
              <a:t>2</a:t>
            </a:r>
            <a:endParaRPr lang="en-US" baseline="-25000" dirty="0">
              <a:solidFill>
                <a:schemeClr val="tx1">
                  <a:lumMod val="75000"/>
                  <a:lumOff val="25000"/>
                </a:schemeClr>
              </a:solidFill>
            </a:endParaRPr>
          </a:p>
        </p:txBody>
      </p:sp>
    </p:spTree>
    <p:extLst>
      <p:ext uri="{BB962C8B-B14F-4D97-AF65-F5344CB8AC3E}">
        <p14:creationId xmlns:p14="http://schemas.microsoft.com/office/powerpoint/2010/main" val="2555100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3" descr="A purple outline of a state&#10;&#10;Description automatically generated">
            <a:extLst>
              <a:ext uri="{FF2B5EF4-FFF2-40B4-BE49-F238E27FC236}">
                <a16:creationId xmlns:a16="http://schemas.microsoft.com/office/drawing/2014/main" id="{30BEF483-0F55-F14C-6796-24194C8496FB}"/>
              </a:ext>
            </a:extLst>
          </p:cNvPr>
          <p:cNvPicPr>
            <a:picLocks noChangeAspect="1"/>
          </p:cNvPicPr>
          <p:nvPr/>
        </p:nvPicPr>
        <p:blipFill>
          <a:blip r:embed="rId3"/>
          <a:stretch>
            <a:fillRect/>
          </a:stretch>
        </p:blipFill>
        <p:spPr>
          <a:xfrm>
            <a:off x="4397830" y="3434103"/>
            <a:ext cx="669681" cy="678526"/>
          </a:xfrm>
          <a:prstGeom prst="rect">
            <a:avLst/>
          </a:prstGeom>
        </p:spPr>
      </p:pic>
      <p:pic>
        <p:nvPicPr>
          <p:cNvPr id="34" name="Picture 34" descr="A purple and white object&#10;&#10;Description automatically generated">
            <a:extLst>
              <a:ext uri="{FF2B5EF4-FFF2-40B4-BE49-F238E27FC236}">
                <a16:creationId xmlns:a16="http://schemas.microsoft.com/office/drawing/2014/main" id="{8FF183F1-B09C-2880-F451-D96537DEE9E0}"/>
              </a:ext>
            </a:extLst>
          </p:cNvPr>
          <p:cNvPicPr>
            <a:picLocks noChangeAspect="1"/>
          </p:cNvPicPr>
          <p:nvPr/>
        </p:nvPicPr>
        <p:blipFill rotWithShape="1">
          <a:blip r:embed="rId4"/>
          <a:srcRect l="24805" t="21472" r="31169" b="34356"/>
          <a:stretch/>
        </p:blipFill>
        <p:spPr>
          <a:xfrm>
            <a:off x="4489590" y="2164302"/>
            <a:ext cx="663681" cy="715483"/>
          </a:xfrm>
          <a:prstGeom prst="rect">
            <a:avLst/>
          </a:prstGeom>
        </p:spPr>
      </p:pic>
      <p:sp>
        <p:nvSpPr>
          <p:cNvPr id="11" name="TextBox 10">
            <a:extLst>
              <a:ext uri="{FF2B5EF4-FFF2-40B4-BE49-F238E27FC236}">
                <a16:creationId xmlns:a16="http://schemas.microsoft.com/office/drawing/2014/main" id="{31CFF612-0DEF-3E64-1975-D61628CBDCC1}"/>
              </a:ext>
            </a:extLst>
          </p:cNvPr>
          <p:cNvSpPr txBox="1"/>
          <p:nvPr/>
        </p:nvSpPr>
        <p:spPr>
          <a:xfrm>
            <a:off x="525673" y="2151377"/>
            <a:ext cx="2520042"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3F3F3F"/>
                </a:solidFill>
                <a:latin typeface="Century Gothic"/>
                <a:ea typeface="Verdana"/>
                <a:cs typeface="Calibri"/>
              </a:rPr>
              <a:t>Total Population </a:t>
            </a:r>
            <a:endParaRPr lang="en-US" sz="1600" dirty="0">
              <a:solidFill>
                <a:srgbClr val="3F3F3F"/>
              </a:solidFill>
              <a:latin typeface="Century Gothic"/>
            </a:endParaRPr>
          </a:p>
          <a:p>
            <a:r>
              <a:rPr lang="en-US" sz="1600" dirty="0">
                <a:solidFill>
                  <a:srgbClr val="3F3F3F"/>
                </a:solidFill>
                <a:latin typeface="Century Gothic"/>
                <a:ea typeface="Verdana"/>
                <a:cs typeface="Calibri"/>
              </a:rPr>
              <a:t>Population Poverty status </a:t>
            </a:r>
          </a:p>
          <a:p>
            <a:r>
              <a:rPr lang="en-US" sz="1600" dirty="0">
                <a:solidFill>
                  <a:srgbClr val="3F3F3F"/>
                </a:solidFill>
                <a:latin typeface="Century Gothic"/>
                <a:ea typeface="Verdana"/>
                <a:cs typeface="Calibri"/>
              </a:rPr>
              <a:t>Minority Status </a:t>
            </a:r>
          </a:p>
          <a:p>
            <a:r>
              <a:rPr lang="en-US" sz="1600" dirty="0">
                <a:solidFill>
                  <a:srgbClr val="3F3F3F"/>
                </a:solidFill>
                <a:latin typeface="Century Gothic"/>
                <a:ea typeface="Verdana"/>
                <a:cs typeface="Calibri"/>
              </a:rPr>
              <a:t>Percent Low Income</a:t>
            </a:r>
          </a:p>
          <a:p>
            <a:r>
              <a:rPr lang="en-US" sz="1600" dirty="0">
                <a:solidFill>
                  <a:srgbClr val="3F3F3F"/>
                </a:solidFill>
                <a:latin typeface="Century Gothic"/>
                <a:ea typeface="Verdana"/>
                <a:cs typeface="Calibri"/>
              </a:rPr>
              <a:t>Unemployment Rates</a:t>
            </a:r>
          </a:p>
          <a:p>
            <a:r>
              <a:rPr lang="en-US" sz="1600" dirty="0">
                <a:solidFill>
                  <a:srgbClr val="3F3F3F"/>
                </a:solidFill>
                <a:latin typeface="Century Gothic"/>
                <a:ea typeface="Verdana"/>
                <a:cs typeface="Calibri"/>
              </a:rPr>
              <a:t>Less than High School Education </a:t>
            </a:r>
          </a:p>
          <a:p>
            <a:r>
              <a:rPr lang="en-US" sz="1600" dirty="0">
                <a:solidFill>
                  <a:srgbClr val="3F3F3F"/>
                </a:solidFill>
                <a:latin typeface="Century Gothic"/>
                <a:ea typeface="Verdana"/>
                <a:cs typeface="Calibri"/>
              </a:rPr>
              <a:t>Age &lt; 5 years</a:t>
            </a:r>
          </a:p>
          <a:p>
            <a:r>
              <a:rPr lang="en-US" sz="1600" dirty="0">
                <a:solidFill>
                  <a:srgbClr val="3F3F3F"/>
                </a:solidFill>
                <a:latin typeface="Century Gothic"/>
                <a:ea typeface="Verdana"/>
                <a:cs typeface="Calibri"/>
              </a:rPr>
              <a:t>Age &gt; 65 years</a:t>
            </a:r>
          </a:p>
          <a:p>
            <a:r>
              <a:rPr lang="en-US" sz="1600" dirty="0">
                <a:solidFill>
                  <a:srgbClr val="3F3F3F"/>
                </a:solidFill>
                <a:latin typeface="Century Gothic"/>
                <a:ea typeface="Verdana"/>
                <a:cs typeface="Calibri"/>
              </a:rPr>
              <a:t>Life Expectancy  </a:t>
            </a:r>
          </a:p>
          <a:p>
            <a:pPr algn="ctr"/>
            <a:endParaRPr lang="en-US" sz="1200" dirty="0">
              <a:solidFill>
                <a:srgbClr val="3F3F3F"/>
              </a:solidFill>
              <a:latin typeface="Century Gothic"/>
              <a:cs typeface="Calibri"/>
            </a:endParaRPr>
          </a:p>
          <a:p>
            <a:pPr algn="ctr"/>
            <a:endParaRPr lang="en-US" sz="1200" dirty="0">
              <a:solidFill>
                <a:srgbClr val="3F3F3F"/>
              </a:solidFill>
              <a:latin typeface="Century Gothic"/>
              <a:cs typeface="Calibri"/>
            </a:endParaRPr>
          </a:p>
        </p:txBody>
      </p:sp>
      <p:sp>
        <p:nvSpPr>
          <p:cNvPr id="3" name="TextBox 2">
            <a:extLst>
              <a:ext uri="{FF2B5EF4-FFF2-40B4-BE49-F238E27FC236}">
                <a16:creationId xmlns:a16="http://schemas.microsoft.com/office/drawing/2014/main" id="{DCF5E11F-BCD3-FE9B-26C0-D39B71C576BF}"/>
              </a:ext>
            </a:extLst>
          </p:cNvPr>
          <p:cNvSpPr txBox="1"/>
          <p:nvPr/>
        </p:nvSpPr>
        <p:spPr>
          <a:xfrm>
            <a:off x="233498" y="152247"/>
            <a:ext cx="11807120" cy="707886"/>
          </a:xfrm>
          <a:prstGeom prst="rect">
            <a:avLst/>
          </a:prstGeom>
          <a:noFill/>
        </p:spPr>
        <p:txBody>
          <a:bodyPr wrap="square" lIns="91440" tIns="45720" rIns="91440" bIns="45720" anchor="t">
            <a:spAutoFit/>
          </a:bodyPr>
          <a:lstStyle/>
          <a:p>
            <a:r>
              <a:rPr lang="en-US" b="1" i="0" dirty="0">
                <a:solidFill>
                  <a:srgbClr val="000000"/>
                </a:solidFill>
                <a:effectLst/>
                <a:latin typeface="Times"/>
              </a:rPr>
              <a:t> </a:t>
            </a:r>
            <a:r>
              <a:rPr lang="en-US" sz="4000" b="1" dirty="0">
                <a:solidFill>
                  <a:srgbClr val="88419D"/>
                </a:solidFill>
                <a:latin typeface="Century Gothic"/>
              </a:rPr>
              <a:t>Methodology </a:t>
            </a:r>
            <a:r>
              <a:rPr lang="en-US" sz="4000" b="1" i="0" dirty="0">
                <a:solidFill>
                  <a:srgbClr val="88419D"/>
                </a:solidFill>
                <a:effectLst/>
                <a:latin typeface="Century Gothic"/>
              </a:rPr>
              <a:t>– Social Vulnerability</a:t>
            </a:r>
            <a:r>
              <a:rPr lang="en-US" sz="4000" b="1" dirty="0">
                <a:solidFill>
                  <a:srgbClr val="88419D"/>
                </a:solidFill>
                <a:latin typeface="Century Gothic"/>
              </a:rPr>
              <a:t> Index</a:t>
            </a:r>
            <a:endParaRPr lang="en-US" sz="2800" b="1" dirty="0">
              <a:solidFill>
                <a:srgbClr val="88419D"/>
              </a:solidFill>
              <a:latin typeface="Century Gothic" panose="020B0502020202020204" pitchFamily="34" charset="0"/>
            </a:endParaRPr>
          </a:p>
        </p:txBody>
      </p:sp>
      <p:sp>
        <p:nvSpPr>
          <p:cNvPr id="4" name="Rectangle 3">
            <a:extLst>
              <a:ext uri="{FF2B5EF4-FFF2-40B4-BE49-F238E27FC236}">
                <a16:creationId xmlns:a16="http://schemas.microsoft.com/office/drawing/2014/main" id="{0799017E-021F-4B64-364E-F7FA7E5C8CE9}"/>
              </a:ext>
            </a:extLst>
          </p:cNvPr>
          <p:cNvSpPr/>
          <p:nvPr/>
        </p:nvSpPr>
        <p:spPr>
          <a:xfrm>
            <a:off x="472059" y="1110394"/>
            <a:ext cx="2516037" cy="493451"/>
          </a:xfrm>
          <a:prstGeom prst="rect">
            <a:avLst/>
          </a:prstGeom>
          <a:solidFill>
            <a:srgbClr val="CFB2D9"/>
          </a:solidFill>
          <a:ln w="28575">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Data</a:t>
            </a:r>
            <a:endParaRPr lang="en-US" sz="2000" dirty="0">
              <a:solidFill>
                <a:schemeClr val="tx1">
                  <a:lumMod val="75000"/>
                  <a:lumOff val="25000"/>
                </a:schemeClr>
              </a:solidFill>
            </a:endParaRPr>
          </a:p>
        </p:txBody>
      </p:sp>
      <p:sp>
        <p:nvSpPr>
          <p:cNvPr id="6" name="Rectangle 5">
            <a:extLst>
              <a:ext uri="{FF2B5EF4-FFF2-40B4-BE49-F238E27FC236}">
                <a16:creationId xmlns:a16="http://schemas.microsoft.com/office/drawing/2014/main" id="{745D9F2F-23AA-7EA7-85C5-CB5E99B91AFA}"/>
              </a:ext>
            </a:extLst>
          </p:cNvPr>
          <p:cNvSpPr/>
          <p:nvPr/>
        </p:nvSpPr>
        <p:spPr>
          <a:xfrm>
            <a:off x="4485887" y="1110393"/>
            <a:ext cx="5724039" cy="493452"/>
          </a:xfrm>
          <a:prstGeom prst="rect">
            <a:avLst/>
          </a:prstGeom>
          <a:solidFill>
            <a:srgbClr val="CFB2D9"/>
          </a:solidFill>
          <a:ln w="28575">
            <a:solidFill>
              <a:srgbClr val="88419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Processing and Analysis</a:t>
            </a:r>
            <a:endParaRPr lang="en-US" sz="2000" dirty="0">
              <a:solidFill>
                <a:schemeClr val="tx1">
                  <a:lumMod val="75000"/>
                  <a:lumOff val="25000"/>
                </a:schemeClr>
              </a:solidFill>
              <a:ea typeface="Calibri"/>
              <a:cs typeface="Calibri"/>
            </a:endParaRPr>
          </a:p>
        </p:txBody>
      </p:sp>
      <p:sp>
        <p:nvSpPr>
          <p:cNvPr id="8" name="Rectangle 7">
            <a:extLst>
              <a:ext uri="{FF2B5EF4-FFF2-40B4-BE49-F238E27FC236}">
                <a16:creationId xmlns:a16="http://schemas.microsoft.com/office/drawing/2014/main" id="{9CA97F75-EDDF-20C1-14BC-FBBB371BC472}"/>
              </a:ext>
            </a:extLst>
          </p:cNvPr>
          <p:cNvSpPr/>
          <p:nvPr/>
        </p:nvSpPr>
        <p:spPr>
          <a:xfrm>
            <a:off x="7135731" y="4484791"/>
            <a:ext cx="2243895" cy="493452"/>
          </a:xfrm>
          <a:prstGeom prst="rect">
            <a:avLst/>
          </a:prstGeom>
          <a:solidFill>
            <a:srgbClr val="CFB2D9"/>
          </a:solidFill>
          <a:ln w="28575">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End Products</a:t>
            </a:r>
          </a:p>
        </p:txBody>
      </p:sp>
      <p:sp>
        <p:nvSpPr>
          <p:cNvPr id="18" name="TextBox 17">
            <a:extLst>
              <a:ext uri="{FF2B5EF4-FFF2-40B4-BE49-F238E27FC236}">
                <a16:creationId xmlns:a16="http://schemas.microsoft.com/office/drawing/2014/main" id="{328576AA-E6C8-CD34-2966-876BA2EF8AC4}"/>
              </a:ext>
            </a:extLst>
          </p:cNvPr>
          <p:cNvSpPr txBox="1"/>
          <p:nvPr/>
        </p:nvSpPr>
        <p:spPr>
          <a:xfrm>
            <a:off x="7793812" y="2932211"/>
            <a:ext cx="25880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dirty="0">
              <a:solidFill>
                <a:schemeClr val="tx1">
                  <a:lumMod val="75000"/>
                  <a:lumOff val="25000"/>
                </a:schemeClr>
              </a:solidFill>
              <a:latin typeface="Century Gothic"/>
              <a:cs typeface="Calibri"/>
            </a:endParaRPr>
          </a:p>
        </p:txBody>
      </p:sp>
      <p:grpSp>
        <p:nvGrpSpPr>
          <p:cNvPr id="41" name="Group 40">
            <a:extLst>
              <a:ext uri="{FF2B5EF4-FFF2-40B4-BE49-F238E27FC236}">
                <a16:creationId xmlns:a16="http://schemas.microsoft.com/office/drawing/2014/main" id="{6D536706-6CA0-BEC6-0E4A-42230F968DAD}"/>
              </a:ext>
            </a:extLst>
          </p:cNvPr>
          <p:cNvGrpSpPr/>
          <p:nvPr/>
        </p:nvGrpSpPr>
        <p:grpSpPr>
          <a:xfrm>
            <a:off x="6025003" y="5185080"/>
            <a:ext cx="4475464" cy="1249031"/>
            <a:chOff x="7216849" y="5266374"/>
            <a:chExt cx="4475464" cy="1249031"/>
          </a:xfrm>
        </p:grpSpPr>
        <p:sp>
          <p:nvSpPr>
            <p:cNvPr id="26" name="Rectangle: Rounded Corners 25">
              <a:extLst>
                <a:ext uri="{FF2B5EF4-FFF2-40B4-BE49-F238E27FC236}">
                  <a16:creationId xmlns:a16="http://schemas.microsoft.com/office/drawing/2014/main" id="{A1E04CB4-F61E-4BDB-76E1-11351489386E}"/>
                </a:ext>
              </a:extLst>
            </p:cNvPr>
            <p:cNvSpPr/>
            <p:nvPr/>
          </p:nvSpPr>
          <p:spPr>
            <a:xfrm>
              <a:off x="7216849" y="5266374"/>
              <a:ext cx="4475464" cy="1249031"/>
            </a:xfrm>
            <a:prstGeom prst="roundRect">
              <a:avLst/>
            </a:prstGeom>
            <a:noFill/>
            <a:ln w="28575">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DACC5778-1097-FE56-5239-62CC11A4135C}"/>
                </a:ext>
              </a:extLst>
            </p:cNvPr>
            <p:cNvSpPr txBox="1"/>
            <p:nvPr/>
          </p:nvSpPr>
          <p:spPr>
            <a:xfrm>
              <a:off x="7551235" y="5314475"/>
              <a:ext cx="380912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rgbClr val="3F3F3F"/>
                  </a:solidFill>
                  <a:latin typeface="Century Gothic"/>
                  <a:cs typeface="Calibri"/>
                </a:rPr>
                <a:t>Bivariate Choropleth Maps (AOD/PM2.5, </a:t>
              </a:r>
              <a:r>
                <a:rPr lang="en-US" dirty="0">
                  <a:solidFill>
                    <a:schemeClr val="tx1">
                      <a:lumMod val="75000"/>
                      <a:lumOff val="25000"/>
                    </a:schemeClr>
                  </a:solidFill>
                  <a:latin typeface="Century Gothic"/>
                  <a:cs typeface="Calibri"/>
                </a:rPr>
                <a:t>NO</a:t>
              </a:r>
              <a:r>
                <a:rPr lang="en-US" baseline="-25000" dirty="0">
                  <a:solidFill>
                    <a:schemeClr val="tx1">
                      <a:lumMod val="75000"/>
                      <a:lumOff val="25000"/>
                    </a:schemeClr>
                  </a:solidFill>
                  <a:latin typeface="Century Gothic"/>
                  <a:cs typeface="Calibri"/>
                </a:rPr>
                <a:t>2</a:t>
              </a:r>
              <a:r>
                <a:rPr lang="en-US" dirty="0">
                  <a:solidFill>
                    <a:srgbClr val="3F3F3F"/>
                  </a:solidFill>
                  <a:latin typeface="Century Gothic"/>
                  <a:cs typeface="Calibri"/>
                </a:rPr>
                <a:t>)</a:t>
              </a:r>
              <a:endParaRPr lang="en-US" dirty="0">
                <a:solidFill>
                  <a:srgbClr val="3F3F3F"/>
                </a:solidFill>
                <a:ea typeface="Calibri"/>
                <a:cs typeface="Calibri"/>
              </a:endParaRPr>
            </a:p>
            <a:p>
              <a:pPr marL="285750" indent="-285750">
                <a:buFont typeface="Arial"/>
                <a:buChar char="•"/>
              </a:pPr>
              <a:r>
                <a:rPr lang="en-US" dirty="0">
                  <a:solidFill>
                    <a:srgbClr val="3F3F3F"/>
                  </a:solidFill>
                  <a:latin typeface="Century Gothic"/>
                  <a:cs typeface="Calibri" panose="020F0502020204030204"/>
                </a:rPr>
                <a:t>Air Quality Vulnerability Index by Census Tract</a:t>
              </a:r>
            </a:p>
          </p:txBody>
        </p:sp>
      </p:grpSp>
      <p:sp>
        <p:nvSpPr>
          <p:cNvPr id="2" name="Plus Sign 1">
            <a:extLst>
              <a:ext uri="{FF2B5EF4-FFF2-40B4-BE49-F238E27FC236}">
                <a16:creationId xmlns:a16="http://schemas.microsoft.com/office/drawing/2014/main" id="{8F686B26-523A-D46C-4886-1866DF01194C}"/>
              </a:ext>
            </a:extLst>
          </p:cNvPr>
          <p:cNvSpPr/>
          <p:nvPr/>
        </p:nvSpPr>
        <p:spPr>
          <a:xfrm>
            <a:off x="7374171" y="2539648"/>
            <a:ext cx="748393" cy="775607"/>
          </a:xfrm>
          <a:prstGeom prst="mathPlus">
            <a:avLst/>
          </a:prstGeom>
          <a:solidFill>
            <a:srgbClr val="6E01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D10BED77-9A0E-FAC3-1E95-BDE41795EE14}"/>
              </a:ext>
            </a:extLst>
          </p:cNvPr>
          <p:cNvSpPr/>
          <p:nvPr/>
        </p:nvSpPr>
        <p:spPr>
          <a:xfrm>
            <a:off x="469544" y="1760966"/>
            <a:ext cx="2529644" cy="391783"/>
          </a:xfrm>
          <a:prstGeom prst="roundRect">
            <a:avLst/>
          </a:prstGeom>
          <a:solidFill>
            <a:srgbClr val="6E016B"/>
          </a:solidFill>
          <a:ln w="28575">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ea typeface="Calibri"/>
                <a:cs typeface="Calibri"/>
              </a:rPr>
              <a:t>EPA EJ Screen</a:t>
            </a:r>
            <a:endParaRPr lang="en-US" sz="2000" b="1" dirty="0">
              <a:latin typeface="Century Gothic"/>
            </a:endParaRPr>
          </a:p>
        </p:txBody>
      </p:sp>
      <p:sp>
        <p:nvSpPr>
          <p:cNvPr id="9" name="Rectangle: Top Corners Snipped 8">
            <a:extLst>
              <a:ext uri="{FF2B5EF4-FFF2-40B4-BE49-F238E27FC236}">
                <a16:creationId xmlns:a16="http://schemas.microsoft.com/office/drawing/2014/main" id="{AB9A1325-9348-400B-BF12-CCB2154ED518}"/>
              </a:ext>
            </a:extLst>
          </p:cNvPr>
          <p:cNvSpPr/>
          <p:nvPr/>
        </p:nvSpPr>
        <p:spPr>
          <a:xfrm>
            <a:off x="473461" y="1756717"/>
            <a:ext cx="2517321" cy="3104566"/>
          </a:xfrm>
          <a:prstGeom prst="snip2SameRect">
            <a:avLst/>
          </a:prstGeom>
          <a:noFill/>
          <a:ln w="28575">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0258401B-DA8F-F384-ECF7-7BA7F340FDB7}"/>
              </a:ext>
            </a:extLst>
          </p:cNvPr>
          <p:cNvSpPr/>
          <p:nvPr/>
        </p:nvSpPr>
        <p:spPr>
          <a:xfrm>
            <a:off x="5069186" y="1884412"/>
            <a:ext cx="2323330" cy="942729"/>
          </a:xfrm>
          <a:prstGeom prst="roundRect">
            <a:avLst/>
          </a:prstGeom>
          <a:noFill/>
          <a:ln>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Principal Component Analysis (PCA)</a:t>
            </a:r>
            <a:endParaRPr lang="en-US" dirty="0">
              <a:solidFill>
                <a:schemeClr val="tx1">
                  <a:lumMod val="75000"/>
                  <a:lumOff val="25000"/>
                </a:schemeClr>
              </a:solidFill>
              <a:latin typeface="Century Gothic"/>
            </a:endParaRPr>
          </a:p>
        </p:txBody>
      </p:sp>
      <p:sp>
        <p:nvSpPr>
          <p:cNvPr id="21" name="Rectangle: Rounded Corners 20">
            <a:extLst>
              <a:ext uri="{FF2B5EF4-FFF2-40B4-BE49-F238E27FC236}">
                <a16:creationId xmlns:a16="http://schemas.microsoft.com/office/drawing/2014/main" id="{E9EE24BF-3508-0F30-A2ED-C2C3440E04A1}"/>
              </a:ext>
            </a:extLst>
          </p:cNvPr>
          <p:cNvSpPr/>
          <p:nvPr/>
        </p:nvSpPr>
        <p:spPr>
          <a:xfrm>
            <a:off x="5041970" y="3127895"/>
            <a:ext cx="2381945" cy="972037"/>
          </a:xfrm>
          <a:prstGeom prst="roundRect">
            <a:avLst/>
          </a:prstGeom>
          <a:noFill/>
          <a:ln>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CDC Social Vulnerability Index</a:t>
            </a:r>
          </a:p>
        </p:txBody>
      </p:sp>
      <p:sp>
        <p:nvSpPr>
          <p:cNvPr id="22" name="TextBox 21">
            <a:extLst>
              <a:ext uri="{FF2B5EF4-FFF2-40B4-BE49-F238E27FC236}">
                <a16:creationId xmlns:a16="http://schemas.microsoft.com/office/drawing/2014/main" id="{6C140489-B73E-5E43-34C5-8D9F8A651E19}"/>
              </a:ext>
            </a:extLst>
          </p:cNvPr>
          <p:cNvSpPr txBox="1"/>
          <p:nvPr/>
        </p:nvSpPr>
        <p:spPr>
          <a:xfrm>
            <a:off x="3092342" y="1999196"/>
            <a:ext cx="15841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solidFill>
                  <a:srgbClr val="3F3F3F"/>
                </a:solidFill>
                <a:latin typeface="Century Gothic"/>
                <a:cs typeface="Calibri"/>
              </a:rPr>
              <a:t>San Joaquin County (SJC):</a:t>
            </a:r>
            <a:endParaRPr lang="en-US" sz="1600" b="1" dirty="0">
              <a:solidFill>
                <a:srgbClr val="3F3F3F"/>
              </a:solidFill>
              <a:latin typeface="Century Gothic"/>
            </a:endParaRPr>
          </a:p>
        </p:txBody>
      </p:sp>
      <p:sp>
        <p:nvSpPr>
          <p:cNvPr id="23" name="TextBox 22">
            <a:extLst>
              <a:ext uri="{FF2B5EF4-FFF2-40B4-BE49-F238E27FC236}">
                <a16:creationId xmlns:a16="http://schemas.microsoft.com/office/drawing/2014/main" id="{9AF50CFB-EC8E-6358-66A0-E967A4BD3202}"/>
              </a:ext>
            </a:extLst>
          </p:cNvPr>
          <p:cNvSpPr txBox="1"/>
          <p:nvPr/>
        </p:nvSpPr>
        <p:spPr>
          <a:xfrm>
            <a:off x="3119874" y="3474651"/>
            <a:ext cx="14359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solidFill>
                  <a:srgbClr val="3F3F3F"/>
                </a:solidFill>
                <a:latin typeface="Century Gothic"/>
                <a:cs typeface="Calibri"/>
              </a:rPr>
              <a:t>San Joaquin Valley (</a:t>
            </a:r>
            <a:r>
              <a:rPr lang="en-US" sz="1600" b="1" dirty="0">
                <a:solidFill>
                  <a:schemeClr val="tx1">
                    <a:lumMod val="75000"/>
                    <a:lumOff val="25000"/>
                  </a:schemeClr>
                </a:solidFill>
                <a:latin typeface="Century Gothic"/>
                <a:cs typeface="Calibri"/>
              </a:rPr>
              <a:t>SJV)</a:t>
            </a:r>
            <a:r>
              <a:rPr lang="en-US" sz="1600" b="1" dirty="0">
                <a:latin typeface="Century Gothic"/>
                <a:cs typeface="Calibri"/>
              </a:rPr>
              <a:t>:</a:t>
            </a:r>
            <a:endParaRPr lang="en-US" sz="1600" b="1" dirty="0">
              <a:latin typeface="Century Gothic"/>
            </a:endParaRPr>
          </a:p>
        </p:txBody>
      </p:sp>
      <p:sp>
        <p:nvSpPr>
          <p:cNvPr id="31" name="TextBox 30">
            <a:extLst>
              <a:ext uri="{FF2B5EF4-FFF2-40B4-BE49-F238E27FC236}">
                <a16:creationId xmlns:a16="http://schemas.microsoft.com/office/drawing/2014/main" id="{6782FCA5-8576-A5C7-E96E-3A99EB78E4C7}"/>
              </a:ext>
            </a:extLst>
          </p:cNvPr>
          <p:cNvSpPr txBox="1"/>
          <p:nvPr/>
        </p:nvSpPr>
        <p:spPr>
          <a:xfrm>
            <a:off x="10125827" y="2688950"/>
            <a:ext cx="17144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ArcGIS Pro</a:t>
            </a:r>
            <a:endParaRPr lang="en-US" dirty="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EB776861-1F45-928F-95F1-E390E64E3EE5}"/>
              </a:ext>
            </a:extLst>
          </p:cNvPr>
          <p:cNvSpPr txBox="1"/>
          <p:nvPr/>
        </p:nvSpPr>
        <p:spPr>
          <a:xfrm>
            <a:off x="532074" y="4973703"/>
            <a:ext cx="252004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dirty="0">
              <a:solidFill>
                <a:srgbClr val="3F3F3F"/>
              </a:solidFill>
              <a:latin typeface="Century Gothic"/>
              <a:ea typeface="Verdana"/>
              <a:cs typeface="Calibri"/>
            </a:endParaRPr>
          </a:p>
          <a:p>
            <a:pPr algn="ctr"/>
            <a:endParaRPr lang="en-US" sz="1200" dirty="0">
              <a:solidFill>
                <a:srgbClr val="3F3F3F"/>
              </a:solidFill>
              <a:latin typeface="Century Gothic"/>
              <a:cs typeface="Calibri"/>
            </a:endParaRPr>
          </a:p>
          <a:p>
            <a:r>
              <a:rPr lang="en-US" sz="1600" dirty="0">
                <a:solidFill>
                  <a:srgbClr val="3F3F3F"/>
                </a:solidFill>
                <a:latin typeface="Century Gothic"/>
                <a:ea typeface="Verdana"/>
                <a:cs typeface="Calibri"/>
              </a:rPr>
              <a:t>Pulmonary Diseases</a:t>
            </a:r>
          </a:p>
          <a:p>
            <a:r>
              <a:rPr lang="en-US" sz="1600" dirty="0">
                <a:solidFill>
                  <a:srgbClr val="3F3F3F"/>
                </a:solidFill>
                <a:latin typeface="Century Gothic"/>
                <a:ea typeface="Verdana"/>
                <a:cs typeface="Calibri"/>
              </a:rPr>
              <a:t>Coronary Heart Diseases </a:t>
            </a:r>
          </a:p>
          <a:p>
            <a:r>
              <a:rPr lang="en-US" sz="1600" dirty="0">
                <a:solidFill>
                  <a:srgbClr val="3F3F3F"/>
                </a:solidFill>
                <a:latin typeface="Century Gothic"/>
                <a:ea typeface="Verdana"/>
                <a:cs typeface="Calibri"/>
              </a:rPr>
              <a:t>Asthma Rates</a:t>
            </a:r>
          </a:p>
          <a:p>
            <a:r>
              <a:rPr lang="en-US" sz="1600" dirty="0">
                <a:solidFill>
                  <a:srgbClr val="3F3F3F"/>
                </a:solidFill>
                <a:latin typeface="Century Gothic"/>
                <a:ea typeface="Verdana"/>
                <a:cs typeface="Calibri"/>
              </a:rPr>
              <a:t>Health Insurance </a:t>
            </a:r>
          </a:p>
          <a:p>
            <a:pPr algn="ctr"/>
            <a:endParaRPr lang="en-US" sz="1200" dirty="0">
              <a:solidFill>
                <a:srgbClr val="3F3F3F"/>
              </a:solidFill>
              <a:latin typeface="Century Gothic"/>
              <a:cs typeface="Calibri"/>
            </a:endParaRPr>
          </a:p>
        </p:txBody>
      </p:sp>
      <p:sp>
        <p:nvSpPr>
          <p:cNvPr id="17" name="Rectangle: Top Corners Snipped 8">
            <a:extLst>
              <a:ext uri="{FF2B5EF4-FFF2-40B4-BE49-F238E27FC236}">
                <a16:creationId xmlns:a16="http://schemas.microsoft.com/office/drawing/2014/main" id="{13B83A1B-EF6B-8E6C-05BB-D35D3FD74B3F}"/>
              </a:ext>
            </a:extLst>
          </p:cNvPr>
          <p:cNvSpPr/>
          <p:nvPr/>
        </p:nvSpPr>
        <p:spPr>
          <a:xfrm>
            <a:off x="466296" y="5128876"/>
            <a:ext cx="2517321" cy="1438152"/>
          </a:xfrm>
          <a:prstGeom prst="snip2SameRect">
            <a:avLst/>
          </a:prstGeom>
          <a:noFill/>
          <a:ln w="28575">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85907456-8CE1-39DD-2FC6-4BEA23970CCA}"/>
              </a:ext>
            </a:extLst>
          </p:cNvPr>
          <p:cNvSpPr/>
          <p:nvPr/>
        </p:nvSpPr>
        <p:spPr>
          <a:xfrm>
            <a:off x="469544" y="4998314"/>
            <a:ext cx="2516037" cy="364569"/>
          </a:xfrm>
          <a:prstGeom prst="roundRect">
            <a:avLst/>
          </a:prstGeom>
          <a:solidFill>
            <a:srgbClr val="6E016B"/>
          </a:solidFill>
          <a:ln w="28575">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latin typeface="Century Gothic"/>
                <a:ea typeface="Calibri"/>
                <a:cs typeface="Calibri"/>
              </a:rPr>
              <a:t>CDC PLACES</a:t>
            </a:r>
            <a:endParaRPr lang="en-US" sz="2000" b="1" dirty="0">
              <a:latin typeface="Century Gothic"/>
            </a:endParaRPr>
          </a:p>
        </p:txBody>
      </p:sp>
      <p:grpSp>
        <p:nvGrpSpPr>
          <p:cNvPr id="5" name="Group 4">
            <a:extLst>
              <a:ext uri="{FF2B5EF4-FFF2-40B4-BE49-F238E27FC236}">
                <a16:creationId xmlns:a16="http://schemas.microsoft.com/office/drawing/2014/main" id="{A8F2AAB3-AA47-BA97-966E-2632B117DC1E}"/>
              </a:ext>
            </a:extLst>
          </p:cNvPr>
          <p:cNvGrpSpPr/>
          <p:nvPr/>
        </p:nvGrpSpPr>
        <p:grpSpPr>
          <a:xfrm>
            <a:off x="3047999" y="2631759"/>
            <a:ext cx="1436077" cy="801079"/>
            <a:chOff x="3047999" y="2999152"/>
            <a:chExt cx="1436077" cy="801079"/>
          </a:xfrm>
        </p:grpSpPr>
        <p:sp>
          <p:nvSpPr>
            <p:cNvPr id="28" name="Arrow: Right 27">
              <a:extLst>
                <a:ext uri="{FF2B5EF4-FFF2-40B4-BE49-F238E27FC236}">
                  <a16:creationId xmlns:a16="http://schemas.microsoft.com/office/drawing/2014/main" id="{48F30AE7-6211-D022-9CBD-23347F9A065E}"/>
                </a:ext>
              </a:extLst>
            </p:cNvPr>
            <p:cNvSpPr/>
            <p:nvPr/>
          </p:nvSpPr>
          <p:spPr>
            <a:xfrm>
              <a:off x="3047999" y="2999152"/>
              <a:ext cx="1436076" cy="801079"/>
            </a:xfrm>
            <a:prstGeom prst="rightArrow">
              <a:avLst/>
            </a:prstGeom>
            <a:noFill/>
            <a:ln w="127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37" name="TextBox 36">
              <a:extLst>
                <a:ext uri="{FF2B5EF4-FFF2-40B4-BE49-F238E27FC236}">
                  <a16:creationId xmlns:a16="http://schemas.microsoft.com/office/drawing/2014/main" id="{5090025A-0128-945E-8713-2EE1C3CA06B0}"/>
                </a:ext>
              </a:extLst>
            </p:cNvPr>
            <p:cNvSpPr txBox="1"/>
            <p:nvPr/>
          </p:nvSpPr>
          <p:spPr>
            <a:xfrm>
              <a:off x="3292230" y="3223846"/>
              <a:ext cx="11918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ea typeface="Calibri"/>
                  <a:cs typeface="Calibri"/>
                </a:rPr>
                <a:t>R Studio</a:t>
              </a:r>
              <a:endParaRPr lang="en-US" sz="1600" dirty="0">
                <a:solidFill>
                  <a:schemeClr val="tx1">
                    <a:lumMod val="75000"/>
                    <a:lumOff val="25000"/>
                  </a:schemeClr>
                </a:solidFill>
                <a:latin typeface="Century Gothic"/>
              </a:endParaRPr>
            </a:p>
          </p:txBody>
        </p:sp>
      </p:grpSp>
      <p:sp>
        <p:nvSpPr>
          <p:cNvPr id="38" name="Rectangle: Rounded Corners 37">
            <a:extLst>
              <a:ext uri="{FF2B5EF4-FFF2-40B4-BE49-F238E27FC236}">
                <a16:creationId xmlns:a16="http://schemas.microsoft.com/office/drawing/2014/main" id="{022AFA0F-1902-5F22-60D4-3927228DE3C8}"/>
              </a:ext>
            </a:extLst>
          </p:cNvPr>
          <p:cNvSpPr/>
          <p:nvPr/>
        </p:nvSpPr>
        <p:spPr>
          <a:xfrm>
            <a:off x="8234764" y="2307628"/>
            <a:ext cx="1700892" cy="1150326"/>
          </a:xfrm>
          <a:prstGeom prst="roundRect">
            <a:avLst/>
          </a:prstGeom>
          <a:noFill/>
          <a:ln>
            <a:solidFill>
              <a:srgbClr val="6E016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ea typeface="+mn-lt"/>
                <a:cs typeface="+mn-lt"/>
              </a:rPr>
              <a:t>AOD &amp; NO</a:t>
            </a:r>
            <a:r>
              <a:rPr lang="en-US" baseline="-25000" dirty="0">
                <a:solidFill>
                  <a:schemeClr val="tx1">
                    <a:lumMod val="75000"/>
                    <a:lumOff val="25000"/>
                  </a:schemeClr>
                </a:solidFill>
                <a:latin typeface="Century Gothic"/>
                <a:ea typeface="+mn-lt"/>
                <a:cs typeface="+mn-lt"/>
              </a:rPr>
              <a:t>2</a:t>
            </a:r>
            <a:r>
              <a:rPr lang="en-US" dirty="0">
                <a:solidFill>
                  <a:schemeClr val="tx1">
                    <a:lumMod val="75000"/>
                    <a:lumOff val="25000"/>
                  </a:schemeClr>
                </a:solidFill>
                <a:latin typeface="Century Gothic"/>
                <a:ea typeface="+mn-lt"/>
                <a:cs typeface="+mn-lt"/>
              </a:rPr>
              <a:t> </a:t>
            </a:r>
          </a:p>
          <a:p>
            <a:pPr algn="ctr"/>
            <a:r>
              <a:rPr lang="en-US" dirty="0">
                <a:solidFill>
                  <a:schemeClr val="tx1">
                    <a:lumMod val="75000"/>
                    <a:lumOff val="25000"/>
                  </a:schemeClr>
                </a:solidFill>
                <a:latin typeface="Century Gothic"/>
                <a:ea typeface="+mn-lt"/>
                <a:cs typeface="+mn-lt"/>
              </a:rPr>
              <a:t>Exposure Maps</a:t>
            </a:r>
          </a:p>
        </p:txBody>
      </p:sp>
      <p:sp>
        <p:nvSpPr>
          <p:cNvPr id="40" name="Arrow: U-Turn 39">
            <a:extLst>
              <a:ext uri="{FF2B5EF4-FFF2-40B4-BE49-F238E27FC236}">
                <a16:creationId xmlns:a16="http://schemas.microsoft.com/office/drawing/2014/main" id="{ABCCAA22-C036-FBF5-D822-7D04986B4920}"/>
              </a:ext>
            </a:extLst>
          </p:cNvPr>
          <p:cNvSpPr/>
          <p:nvPr/>
        </p:nvSpPr>
        <p:spPr>
          <a:xfrm rot="5400000">
            <a:off x="9220565" y="3439867"/>
            <a:ext cx="3605124" cy="1916758"/>
          </a:xfrm>
          <a:prstGeom prst="uturnArrow">
            <a:avLst/>
          </a:prstGeom>
          <a:noFill/>
          <a:ln w="127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919929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10903810-B7E9-E967-40DE-9D1159599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519" y="686990"/>
            <a:ext cx="3451445" cy="2315227"/>
          </a:xfrm>
          <a:prstGeom prst="rect">
            <a:avLst/>
          </a:prstGeom>
        </p:spPr>
      </p:pic>
      <p:pic>
        <p:nvPicPr>
          <p:cNvPr id="44" name="Picture 43" descr="image">
            <a:extLst>
              <a:ext uri="{FF2B5EF4-FFF2-40B4-BE49-F238E27FC236}">
                <a16:creationId xmlns:a16="http://schemas.microsoft.com/office/drawing/2014/main" id="{8BDD2882-C621-E754-FFF6-7B97D11F4E3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2339" y="686990"/>
            <a:ext cx="3004207" cy="2333802"/>
          </a:xfrm>
          <a:prstGeom prst="rect">
            <a:avLst/>
          </a:prstGeom>
          <a:noFill/>
          <a:ln>
            <a:noFill/>
          </a:ln>
        </p:spPr>
      </p:pic>
      <p:sp>
        <p:nvSpPr>
          <p:cNvPr id="76" name="Frame 75">
            <a:extLst>
              <a:ext uri="{FF2B5EF4-FFF2-40B4-BE49-F238E27FC236}">
                <a16:creationId xmlns:a16="http://schemas.microsoft.com/office/drawing/2014/main" id="{D0393124-C0FF-E1C2-4F4F-231056C1AC9A}"/>
              </a:ext>
            </a:extLst>
          </p:cNvPr>
          <p:cNvSpPr/>
          <p:nvPr/>
        </p:nvSpPr>
        <p:spPr>
          <a:xfrm rot="16200000">
            <a:off x="7317353" y="-1264417"/>
            <a:ext cx="2333800" cy="6199468"/>
          </a:xfrm>
          <a:prstGeom prst="frame">
            <a:avLst>
              <a:gd name="adj1" fmla="val 1165"/>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TextBox 2">
            <a:extLst>
              <a:ext uri="{FF2B5EF4-FFF2-40B4-BE49-F238E27FC236}">
                <a16:creationId xmlns:a16="http://schemas.microsoft.com/office/drawing/2014/main" id="{1CDD308A-ADDA-895D-70E3-222B129FCD99}"/>
              </a:ext>
            </a:extLst>
          </p:cNvPr>
          <p:cNvSpPr txBox="1"/>
          <p:nvPr/>
        </p:nvSpPr>
        <p:spPr>
          <a:xfrm>
            <a:off x="279872" y="175732"/>
            <a:ext cx="43900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a:cs typeface="Times"/>
              </a:rPr>
              <a:t> </a:t>
            </a:r>
            <a:r>
              <a:rPr lang="en-US" sz="4000" b="1" dirty="0">
                <a:solidFill>
                  <a:srgbClr val="88419D"/>
                </a:solidFill>
                <a:latin typeface="Century Gothic"/>
              </a:rPr>
              <a:t>Results – AOD</a:t>
            </a:r>
          </a:p>
        </p:txBody>
      </p:sp>
      <p:pic>
        <p:nvPicPr>
          <p:cNvPr id="15" name="Picture 14" descr="A graph showing the number of smoke&#10;&#10;Description automatically generated">
            <a:extLst>
              <a:ext uri="{FF2B5EF4-FFF2-40B4-BE49-F238E27FC236}">
                <a16:creationId xmlns:a16="http://schemas.microsoft.com/office/drawing/2014/main" id="{6125C7AE-EA57-5AF8-246B-36370B0A3C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4176" y="3225392"/>
            <a:ext cx="6625026" cy="3350820"/>
          </a:xfrm>
          <a:prstGeom prst="rect">
            <a:avLst/>
          </a:prstGeom>
        </p:spPr>
      </p:pic>
      <p:sp>
        <p:nvSpPr>
          <p:cNvPr id="48" name="Frame 47">
            <a:extLst>
              <a:ext uri="{FF2B5EF4-FFF2-40B4-BE49-F238E27FC236}">
                <a16:creationId xmlns:a16="http://schemas.microsoft.com/office/drawing/2014/main" id="{77BA372B-4CA3-DF35-EECC-2F42158D26B3}"/>
              </a:ext>
            </a:extLst>
          </p:cNvPr>
          <p:cNvSpPr/>
          <p:nvPr/>
        </p:nvSpPr>
        <p:spPr>
          <a:xfrm>
            <a:off x="8314754" y="5507093"/>
            <a:ext cx="733269" cy="453390"/>
          </a:xfrm>
          <a:prstGeom prst="frame">
            <a:avLst>
              <a:gd name="adj1" fmla="val 4885"/>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cxnSp>
        <p:nvCxnSpPr>
          <p:cNvPr id="50" name="Straight Connector 49">
            <a:extLst>
              <a:ext uri="{FF2B5EF4-FFF2-40B4-BE49-F238E27FC236}">
                <a16:creationId xmlns:a16="http://schemas.microsoft.com/office/drawing/2014/main" id="{438E4E64-4857-351D-EB30-768BB8C64ACD}"/>
              </a:ext>
            </a:extLst>
          </p:cNvPr>
          <p:cNvCxnSpPr>
            <a:cxnSpLocks/>
          </p:cNvCxnSpPr>
          <p:nvPr/>
        </p:nvCxnSpPr>
        <p:spPr>
          <a:xfrm flipV="1">
            <a:off x="8980663" y="3002217"/>
            <a:ext cx="416855" cy="24989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0D6E83F-6BA5-E34B-1F77-903641BBE3B8}"/>
              </a:ext>
            </a:extLst>
          </p:cNvPr>
          <p:cNvCxnSpPr>
            <a:cxnSpLocks/>
          </p:cNvCxnSpPr>
          <p:nvPr/>
        </p:nvCxnSpPr>
        <p:spPr>
          <a:xfrm flipH="1" flipV="1">
            <a:off x="7621487" y="3002217"/>
            <a:ext cx="719429" cy="2534169"/>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23E3ECFE-4A84-8535-1AE8-6BC406380E36}"/>
              </a:ext>
            </a:extLst>
          </p:cNvPr>
          <p:cNvGrpSpPr/>
          <p:nvPr/>
        </p:nvGrpSpPr>
        <p:grpSpPr>
          <a:xfrm>
            <a:off x="378930" y="1536472"/>
            <a:ext cx="4888128" cy="4637893"/>
            <a:chOff x="6629052" y="1723665"/>
            <a:chExt cx="4888128" cy="4637893"/>
          </a:xfrm>
        </p:grpSpPr>
        <p:pic>
          <p:nvPicPr>
            <p:cNvPr id="4" name="Picture 14" descr="A map of the california state&#10;&#10;Description automatically generated">
              <a:extLst>
                <a:ext uri="{FF2B5EF4-FFF2-40B4-BE49-F238E27FC236}">
                  <a16:creationId xmlns:a16="http://schemas.microsoft.com/office/drawing/2014/main" id="{FA85BF4A-E4D9-1575-35DF-CC8E2724F50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629052" y="1723665"/>
              <a:ext cx="4888128" cy="4637893"/>
            </a:xfrm>
            <a:prstGeom prst="rect">
              <a:avLst/>
            </a:prstGeom>
            <a:ln>
              <a:solidFill>
                <a:schemeClr val="tx1"/>
              </a:solidFill>
            </a:ln>
          </p:spPr>
        </p:pic>
        <p:grpSp>
          <p:nvGrpSpPr>
            <p:cNvPr id="5" name="Group 4">
              <a:extLst>
                <a:ext uri="{FF2B5EF4-FFF2-40B4-BE49-F238E27FC236}">
                  <a16:creationId xmlns:a16="http://schemas.microsoft.com/office/drawing/2014/main" id="{2C697C82-2E7B-06F4-F9F6-4024544A7B64}"/>
                </a:ext>
              </a:extLst>
            </p:cNvPr>
            <p:cNvGrpSpPr/>
            <p:nvPr/>
          </p:nvGrpSpPr>
          <p:grpSpPr>
            <a:xfrm>
              <a:off x="6631450" y="5948553"/>
              <a:ext cx="2301112" cy="365804"/>
              <a:chOff x="3404856" y="5972365"/>
              <a:chExt cx="2301112" cy="365804"/>
            </a:xfrm>
          </p:grpSpPr>
          <p:grpSp>
            <p:nvGrpSpPr>
              <p:cNvPr id="28" name="Group 27">
                <a:extLst>
                  <a:ext uri="{FF2B5EF4-FFF2-40B4-BE49-F238E27FC236}">
                    <a16:creationId xmlns:a16="http://schemas.microsoft.com/office/drawing/2014/main" id="{E8DE1FE5-62A2-2C93-12E8-36918F31FB2A}"/>
                  </a:ext>
                </a:extLst>
              </p:cNvPr>
              <p:cNvGrpSpPr/>
              <p:nvPr/>
            </p:nvGrpSpPr>
            <p:grpSpPr>
              <a:xfrm>
                <a:off x="3404856" y="5972365"/>
                <a:ext cx="2176741" cy="287487"/>
                <a:chOff x="6710156" y="5944929"/>
                <a:chExt cx="2176741" cy="287487"/>
              </a:xfrm>
            </p:grpSpPr>
            <p:pic>
              <p:nvPicPr>
                <p:cNvPr id="33" name="Picture 32" descr="A map of the california state&#10;&#10;Description automatically generated">
                  <a:extLst>
                    <a:ext uri="{FF2B5EF4-FFF2-40B4-BE49-F238E27FC236}">
                      <a16:creationId xmlns:a16="http://schemas.microsoft.com/office/drawing/2014/main" id="{CF2500F2-BB97-32A5-6FC4-68AFCE51DCCA}"/>
                    </a:ext>
                  </a:extLst>
                </p:cNvPr>
                <p:cNvPicPr>
                  <a:picLocks noChangeAspect="1"/>
                </p:cNvPicPr>
                <p:nvPr/>
              </p:nvPicPr>
              <p:blipFill rotWithShape="1">
                <a:blip r:embed="rId7"/>
                <a:srcRect l="7675" t="78801" r="61851" b="19983"/>
                <a:stretch/>
              </p:blipFill>
              <p:spPr>
                <a:xfrm>
                  <a:off x="6820534" y="6144240"/>
                  <a:ext cx="1699939" cy="88176"/>
                </a:xfrm>
                <a:prstGeom prst="rect">
                  <a:avLst/>
                </a:prstGeom>
                <a:ln>
                  <a:solidFill>
                    <a:schemeClr val="bg1"/>
                  </a:solidFill>
                </a:ln>
              </p:spPr>
            </p:pic>
            <p:sp>
              <p:nvSpPr>
                <p:cNvPr id="43" name="TextBox 42">
                  <a:extLst>
                    <a:ext uri="{FF2B5EF4-FFF2-40B4-BE49-F238E27FC236}">
                      <a16:creationId xmlns:a16="http://schemas.microsoft.com/office/drawing/2014/main" id="{BAD0CA76-E6A8-4112-16E6-211B67318278}"/>
                    </a:ext>
                  </a:extLst>
                </p:cNvPr>
                <p:cNvSpPr txBox="1"/>
                <p:nvPr/>
              </p:nvSpPr>
              <p:spPr>
                <a:xfrm>
                  <a:off x="6710156"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a:t>
                  </a:r>
                  <a:endParaRPr lang="en-US" dirty="0">
                    <a:solidFill>
                      <a:srgbClr val="3F3F3F"/>
                    </a:solidFill>
                    <a:latin typeface="Century Gothic"/>
                  </a:endParaRPr>
                </a:p>
              </p:txBody>
            </p:sp>
            <p:sp>
              <p:nvSpPr>
                <p:cNvPr id="45" name="TextBox 44">
                  <a:extLst>
                    <a:ext uri="{FF2B5EF4-FFF2-40B4-BE49-F238E27FC236}">
                      <a16:creationId xmlns:a16="http://schemas.microsoft.com/office/drawing/2014/main" id="{E4F39B6C-2F96-DCFD-7538-5068E0FF5F75}"/>
                    </a:ext>
                  </a:extLst>
                </p:cNvPr>
                <p:cNvSpPr txBox="1"/>
                <p:nvPr/>
              </p:nvSpPr>
              <p:spPr>
                <a:xfrm>
                  <a:off x="6822214" y="5944931"/>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rPr>
                    <a:t>12.5</a:t>
                  </a:r>
                  <a:endParaRPr lang="en-US" sz="1000" dirty="0">
                    <a:solidFill>
                      <a:srgbClr val="3F3F3F"/>
                    </a:solidFill>
                    <a:cs typeface="Calibri"/>
                  </a:endParaRPr>
                </a:p>
              </p:txBody>
            </p:sp>
            <p:sp>
              <p:nvSpPr>
                <p:cNvPr id="47" name="TextBox 46">
                  <a:extLst>
                    <a:ext uri="{FF2B5EF4-FFF2-40B4-BE49-F238E27FC236}">
                      <a16:creationId xmlns:a16="http://schemas.microsoft.com/office/drawing/2014/main" id="{E1A28084-DC66-76C8-B994-8C4E0C681450}"/>
                    </a:ext>
                  </a:extLst>
                </p:cNvPr>
                <p:cNvSpPr txBox="1"/>
                <p:nvPr/>
              </p:nvSpPr>
              <p:spPr>
                <a:xfrm>
                  <a:off x="7102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25</a:t>
                  </a:r>
                  <a:endParaRPr lang="en-US" sz="800" dirty="0">
                    <a:latin typeface="Century Gothic"/>
                    <a:cs typeface="Calibri"/>
                  </a:endParaRPr>
                </a:p>
              </p:txBody>
            </p:sp>
            <p:sp>
              <p:nvSpPr>
                <p:cNvPr id="49" name="TextBox 48">
                  <a:extLst>
                    <a:ext uri="{FF2B5EF4-FFF2-40B4-BE49-F238E27FC236}">
                      <a16:creationId xmlns:a16="http://schemas.microsoft.com/office/drawing/2014/main" id="{F60BB0FA-53BF-98FC-FA35-74391527BC86}"/>
                    </a:ext>
                  </a:extLst>
                </p:cNvPr>
                <p:cNvSpPr txBox="1"/>
                <p:nvPr/>
              </p:nvSpPr>
              <p:spPr>
                <a:xfrm>
                  <a:off x="7483361"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50</a:t>
                  </a:r>
                  <a:endParaRPr lang="en-US" sz="800" dirty="0">
                    <a:solidFill>
                      <a:srgbClr val="3F3F3F"/>
                    </a:solidFill>
                    <a:latin typeface="Century Gothic"/>
                    <a:cs typeface="Calibri"/>
                  </a:endParaRPr>
                </a:p>
              </p:txBody>
            </p:sp>
            <p:sp>
              <p:nvSpPr>
                <p:cNvPr id="51" name="TextBox 50">
                  <a:extLst>
                    <a:ext uri="{FF2B5EF4-FFF2-40B4-BE49-F238E27FC236}">
                      <a16:creationId xmlns:a16="http://schemas.microsoft.com/office/drawing/2014/main" id="{CB12C334-4755-D274-67F9-60EB4511EF52}"/>
                    </a:ext>
                  </a:extLst>
                </p:cNvPr>
                <p:cNvSpPr txBox="1"/>
                <p:nvPr/>
              </p:nvSpPr>
              <p:spPr>
                <a:xfrm>
                  <a:off x="7886772" y="5944929"/>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75</a:t>
                  </a:r>
                </a:p>
              </p:txBody>
            </p:sp>
            <p:sp>
              <p:nvSpPr>
                <p:cNvPr id="53" name="TextBox 52">
                  <a:extLst>
                    <a:ext uri="{FF2B5EF4-FFF2-40B4-BE49-F238E27FC236}">
                      <a16:creationId xmlns:a16="http://schemas.microsoft.com/office/drawing/2014/main" id="{E6C2F6DB-BE45-2C68-0FFD-C0E153F63BEB}"/>
                    </a:ext>
                  </a:extLst>
                </p:cNvPr>
                <p:cNvSpPr txBox="1"/>
                <p:nvPr/>
              </p:nvSpPr>
              <p:spPr>
                <a:xfrm>
                  <a:off x="8256567" y="5944930"/>
                  <a:ext cx="630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100</a:t>
                  </a:r>
                </a:p>
              </p:txBody>
            </p:sp>
          </p:grpSp>
          <p:sp>
            <p:nvSpPr>
              <p:cNvPr id="30" name="TextBox 29">
                <a:extLst>
                  <a:ext uri="{FF2B5EF4-FFF2-40B4-BE49-F238E27FC236}">
                    <a16:creationId xmlns:a16="http://schemas.microsoft.com/office/drawing/2014/main" id="{68105028-8522-3E7D-0792-BE645182A577}"/>
                  </a:ext>
                </a:extLst>
              </p:cNvPr>
              <p:cNvSpPr txBox="1"/>
              <p:nvPr/>
            </p:nvSpPr>
            <p:spPr>
              <a:xfrm>
                <a:off x="5153435" y="6091948"/>
                <a:ext cx="552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latin typeface="Century Gothic"/>
                    <a:cs typeface="Calibri"/>
                  </a:rPr>
                  <a:t>Miles</a:t>
                </a:r>
              </a:p>
            </p:txBody>
          </p:sp>
        </p:grpSp>
        <p:grpSp>
          <p:nvGrpSpPr>
            <p:cNvPr id="9" name="Group 8">
              <a:extLst>
                <a:ext uri="{FF2B5EF4-FFF2-40B4-BE49-F238E27FC236}">
                  <a16:creationId xmlns:a16="http://schemas.microsoft.com/office/drawing/2014/main" id="{91C41F44-56F5-63DE-78CD-0660FC91DFA9}"/>
                </a:ext>
              </a:extLst>
            </p:cNvPr>
            <p:cNvGrpSpPr/>
            <p:nvPr/>
          </p:nvGrpSpPr>
          <p:grpSpPr>
            <a:xfrm>
              <a:off x="7184711" y="2259480"/>
              <a:ext cx="3578609" cy="3255460"/>
              <a:chOff x="1185473" y="2078051"/>
              <a:chExt cx="3578609" cy="3255460"/>
            </a:xfrm>
          </p:grpSpPr>
          <p:grpSp>
            <p:nvGrpSpPr>
              <p:cNvPr id="14" name="Group 13">
                <a:extLst>
                  <a:ext uri="{FF2B5EF4-FFF2-40B4-BE49-F238E27FC236}">
                    <a16:creationId xmlns:a16="http://schemas.microsoft.com/office/drawing/2014/main" id="{042DD4E1-5DA6-345B-456F-4B133C883EEF}"/>
                  </a:ext>
                </a:extLst>
              </p:cNvPr>
              <p:cNvGrpSpPr/>
              <p:nvPr/>
            </p:nvGrpSpPr>
            <p:grpSpPr>
              <a:xfrm>
                <a:off x="1285807" y="2078051"/>
                <a:ext cx="3478275" cy="3255460"/>
                <a:chOff x="1402046" y="2329489"/>
                <a:chExt cx="3478275" cy="3255460"/>
              </a:xfrm>
            </p:grpSpPr>
            <p:sp>
              <p:nvSpPr>
                <p:cNvPr id="17" name="Oval 16">
                  <a:extLst>
                    <a:ext uri="{FF2B5EF4-FFF2-40B4-BE49-F238E27FC236}">
                      <a16:creationId xmlns:a16="http://schemas.microsoft.com/office/drawing/2014/main" id="{38FEE4CA-9B55-72AE-750F-D0A703555011}"/>
                    </a:ext>
                  </a:extLst>
                </p:cNvPr>
                <p:cNvSpPr/>
                <p:nvPr/>
              </p:nvSpPr>
              <p:spPr>
                <a:xfrm flipH="1" flipV="1">
                  <a:off x="1617238" y="280715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189B7B8E-0596-FEFD-8A43-1B598B32F563}"/>
                    </a:ext>
                  </a:extLst>
                </p:cNvPr>
                <p:cNvSpPr/>
                <p:nvPr/>
              </p:nvSpPr>
              <p:spPr>
                <a:xfrm flipH="1" flipV="1">
                  <a:off x="3047094" y="3843018"/>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28DE9B22-4AB8-CF75-4BEB-55A94CF91F74}"/>
                    </a:ext>
                  </a:extLst>
                </p:cNvPr>
                <p:cNvSpPr/>
                <p:nvPr/>
              </p:nvSpPr>
              <p:spPr>
                <a:xfrm flipH="1" flipV="1">
                  <a:off x="3587400" y="438730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F66617C6-53C2-39AF-8E62-02DF5823F21C}"/>
                    </a:ext>
                  </a:extLst>
                </p:cNvPr>
                <p:cNvSpPr/>
                <p:nvPr/>
              </p:nvSpPr>
              <p:spPr>
                <a:xfrm flipH="1" flipV="1">
                  <a:off x="3867151" y="5490153"/>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965304DA-51E5-AF7E-3E26-4F113EB06EC2}"/>
                    </a:ext>
                  </a:extLst>
                </p:cNvPr>
                <p:cNvSpPr txBox="1"/>
                <p:nvPr/>
              </p:nvSpPr>
              <p:spPr>
                <a:xfrm>
                  <a:off x="1402046" y="2329489"/>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Century Gothic"/>
                      <a:cs typeface="Calibri"/>
                    </a:rPr>
                    <a:t>Stockton</a:t>
                  </a:r>
                  <a:endParaRPr lang="en-US" sz="1000" b="1" dirty="0">
                    <a:latin typeface="Century Gothic"/>
                  </a:endParaRPr>
                </a:p>
              </p:txBody>
            </p:sp>
            <p:sp>
              <p:nvSpPr>
                <p:cNvPr id="24" name="TextBox 23">
                  <a:extLst>
                    <a:ext uri="{FF2B5EF4-FFF2-40B4-BE49-F238E27FC236}">
                      <a16:creationId xmlns:a16="http://schemas.microsoft.com/office/drawing/2014/main" id="{255CE6DA-F53B-A658-ABEF-B8608635CACA}"/>
                    </a:ext>
                  </a:extLst>
                </p:cNvPr>
                <p:cNvSpPr txBox="1"/>
                <p:nvPr/>
              </p:nvSpPr>
              <p:spPr>
                <a:xfrm>
                  <a:off x="1622972" y="2643705"/>
                  <a:ext cx="763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Century Gothic"/>
                      <a:cs typeface="Calibri"/>
                    </a:rPr>
                    <a:t>Modesto</a:t>
                  </a:r>
                  <a:endParaRPr lang="en-US" sz="1000" b="1" dirty="0">
                    <a:latin typeface="Century Gothic"/>
                  </a:endParaRPr>
                </a:p>
              </p:txBody>
            </p:sp>
            <p:sp>
              <p:nvSpPr>
                <p:cNvPr id="25" name="TextBox 24">
                  <a:extLst>
                    <a:ext uri="{FF2B5EF4-FFF2-40B4-BE49-F238E27FC236}">
                      <a16:creationId xmlns:a16="http://schemas.microsoft.com/office/drawing/2014/main" id="{7D1C92D0-F233-D222-8516-B9621717A002}"/>
                    </a:ext>
                  </a:extLst>
                </p:cNvPr>
                <p:cNvSpPr txBox="1"/>
                <p:nvPr/>
              </p:nvSpPr>
              <p:spPr>
                <a:xfrm>
                  <a:off x="3045219" y="3611299"/>
                  <a:ext cx="5991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Century Gothic"/>
                      <a:cs typeface="Calibri"/>
                    </a:rPr>
                    <a:t>Fresno</a:t>
                  </a:r>
                  <a:endParaRPr lang="en-US" b="1" dirty="0"/>
                </a:p>
              </p:txBody>
            </p:sp>
            <p:sp>
              <p:nvSpPr>
                <p:cNvPr id="26" name="TextBox 25">
                  <a:extLst>
                    <a:ext uri="{FF2B5EF4-FFF2-40B4-BE49-F238E27FC236}">
                      <a16:creationId xmlns:a16="http://schemas.microsoft.com/office/drawing/2014/main" id="{3B9F4CF6-9AB7-0814-73FD-43AF61EBB429}"/>
                    </a:ext>
                  </a:extLst>
                </p:cNvPr>
                <p:cNvSpPr txBox="1"/>
                <p:nvPr/>
              </p:nvSpPr>
              <p:spPr>
                <a:xfrm>
                  <a:off x="3647249" y="4266177"/>
                  <a:ext cx="614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Century Gothic"/>
                      <a:cs typeface="Calibri"/>
                    </a:rPr>
                    <a:t>Visalia</a:t>
                  </a:r>
                  <a:endParaRPr lang="en-US" b="1" dirty="0"/>
                </a:p>
              </p:txBody>
            </p:sp>
            <p:sp>
              <p:nvSpPr>
                <p:cNvPr id="27" name="TextBox 26">
                  <a:extLst>
                    <a:ext uri="{FF2B5EF4-FFF2-40B4-BE49-F238E27FC236}">
                      <a16:creationId xmlns:a16="http://schemas.microsoft.com/office/drawing/2014/main" id="{1292343F-5967-C424-13F1-6AFCD78337FB}"/>
                    </a:ext>
                  </a:extLst>
                </p:cNvPr>
                <p:cNvSpPr txBox="1"/>
                <p:nvPr/>
              </p:nvSpPr>
              <p:spPr>
                <a:xfrm>
                  <a:off x="3924039" y="5338728"/>
                  <a:ext cx="95628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Century Gothic"/>
                      <a:cs typeface="Calibri"/>
                    </a:rPr>
                    <a:t>Bakersfield</a:t>
                  </a:r>
                  <a:endParaRPr lang="en-US" b="1" dirty="0"/>
                </a:p>
              </p:txBody>
            </p:sp>
          </p:grpSp>
          <p:sp>
            <p:nvSpPr>
              <p:cNvPr id="16" name="Oval 15">
                <a:extLst>
                  <a:ext uri="{FF2B5EF4-FFF2-40B4-BE49-F238E27FC236}">
                    <a16:creationId xmlns:a16="http://schemas.microsoft.com/office/drawing/2014/main" id="{0D8FD8AC-E493-802F-EFDF-B6B8CEBD68CC}"/>
                  </a:ext>
                </a:extLst>
              </p:cNvPr>
              <p:cNvSpPr/>
              <p:nvPr/>
            </p:nvSpPr>
            <p:spPr>
              <a:xfrm flipH="1" flipV="1">
                <a:off x="1185473" y="2182914"/>
                <a:ext cx="66270" cy="6514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4" name="Group 53">
            <a:extLst>
              <a:ext uri="{FF2B5EF4-FFF2-40B4-BE49-F238E27FC236}">
                <a16:creationId xmlns:a16="http://schemas.microsoft.com/office/drawing/2014/main" id="{372E09E6-2338-1F5D-9A86-590B3CA52283}"/>
              </a:ext>
            </a:extLst>
          </p:cNvPr>
          <p:cNvGrpSpPr/>
          <p:nvPr/>
        </p:nvGrpSpPr>
        <p:grpSpPr>
          <a:xfrm>
            <a:off x="3286547" y="1575259"/>
            <a:ext cx="2754333" cy="880579"/>
            <a:chOff x="9512887" y="1807962"/>
            <a:chExt cx="2754333" cy="880579"/>
          </a:xfrm>
        </p:grpSpPr>
        <p:grpSp>
          <p:nvGrpSpPr>
            <p:cNvPr id="55" name="Group 54">
              <a:extLst>
                <a:ext uri="{FF2B5EF4-FFF2-40B4-BE49-F238E27FC236}">
                  <a16:creationId xmlns:a16="http://schemas.microsoft.com/office/drawing/2014/main" id="{C1739112-6D27-DA00-0398-9326BB3C0E49}"/>
                </a:ext>
              </a:extLst>
            </p:cNvPr>
            <p:cNvGrpSpPr/>
            <p:nvPr/>
          </p:nvGrpSpPr>
          <p:grpSpPr>
            <a:xfrm>
              <a:off x="9512887" y="1807962"/>
              <a:ext cx="2754333" cy="880579"/>
              <a:chOff x="9512887" y="1807962"/>
              <a:chExt cx="2754333" cy="880579"/>
            </a:xfrm>
          </p:grpSpPr>
          <p:sp>
            <p:nvSpPr>
              <p:cNvPr id="58" name="TextBox 57">
                <a:extLst>
                  <a:ext uri="{FF2B5EF4-FFF2-40B4-BE49-F238E27FC236}">
                    <a16:creationId xmlns:a16="http://schemas.microsoft.com/office/drawing/2014/main" id="{7B743F4C-9FA9-C8E9-E9A2-AF88749070CC}"/>
                  </a:ext>
                </a:extLst>
              </p:cNvPr>
              <p:cNvSpPr txBox="1"/>
              <p:nvPr/>
            </p:nvSpPr>
            <p:spPr>
              <a:xfrm>
                <a:off x="9513364" y="1807962"/>
                <a:ext cx="1937582" cy="88057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59" name="TextBox 58">
                <a:extLst>
                  <a:ext uri="{FF2B5EF4-FFF2-40B4-BE49-F238E27FC236}">
                    <a16:creationId xmlns:a16="http://schemas.microsoft.com/office/drawing/2014/main" id="{EAD59CC2-DDF2-CDD8-1958-63573EAC5A13}"/>
                  </a:ext>
                </a:extLst>
              </p:cNvPr>
              <p:cNvSpPr txBox="1"/>
              <p:nvPr/>
            </p:nvSpPr>
            <p:spPr>
              <a:xfrm>
                <a:off x="9970054" y="2047136"/>
                <a:ext cx="10297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0.721</a:t>
                </a:r>
                <a:endParaRPr lang="en-US" sz="1000" dirty="0">
                  <a:solidFill>
                    <a:srgbClr val="3F3F3F"/>
                  </a:solidFill>
                  <a:latin typeface="Century Gothic"/>
                </a:endParaRPr>
              </a:p>
            </p:txBody>
          </p:sp>
          <p:sp>
            <p:nvSpPr>
              <p:cNvPr id="60" name="TextBox 59">
                <a:extLst>
                  <a:ext uri="{FF2B5EF4-FFF2-40B4-BE49-F238E27FC236}">
                    <a16:creationId xmlns:a16="http://schemas.microsoft.com/office/drawing/2014/main" id="{1920CF7D-0F55-4C37-7E96-A410E0EB5D78}"/>
                  </a:ext>
                </a:extLst>
              </p:cNvPr>
              <p:cNvSpPr txBox="1"/>
              <p:nvPr/>
            </p:nvSpPr>
            <p:spPr>
              <a:xfrm>
                <a:off x="9972167" y="2373376"/>
                <a:ext cx="1008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3F3F3F"/>
                    </a:solidFill>
                    <a:latin typeface="Century Gothic"/>
                    <a:cs typeface="Calibri"/>
                  </a:rPr>
                  <a:t>0.092</a:t>
                </a:r>
                <a:endParaRPr lang="en-US" sz="1000" dirty="0">
                  <a:solidFill>
                    <a:srgbClr val="3F3F3F"/>
                  </a:solidFill>
                  <a:latin typeface="Century Gothic"/>
                </a:endParaRPr>
              </a:p>
            </p:txBody>
          </p:sp>
          <p:pic>
            <p:nvPicPr>
              <p:cNvPr id="61" name="Picture 16" descr="A map of the united states&#10;&#10;Description automatically generated">
                <a:extLst>
                  <a:ext uri="{FF2B5EF4-FFF2-40B4-BE49-F238E27FC236}">
                    <a16:creationId xmlns:a16="http://schemas.microsoft.com/office/drawing/2014/main" id="{BF09B1BA-05F6-15F7-E3BF-5C096EE5E70A}"/>
                  </a:ext>
                </a:extLst>
              </p:cNvPr>
              <p:cNvPicPr>
                <a:picLocks noChangeAspect="1"/>
              </p:cNvPicPr>
              <p:nvPr/>
            </p:nvPicPr>
            <p:blipFill rotWithShape="1">
              <a:blip r:embed="rId7"/>
              <a:srcRect l="51275" t="82500" r="44388" b="12237"/>
              <a:stretch/>
            </p:blipFill>
            <p:spPr>
              <a:xfrm>
                <a:off x="9613666" y="2047061"/>
                <a:ext cx="349850" cy="537214"/>
              </a:xfrm>
              <a:prstGeom prst="rect">
                <a:avLst/>
              </a:prstGeom>
            </p:spPr>
          </p:pic>
          <p:sp>
            <p:nvSpPr>
              <p:cNvPr id="62" name="TextBox 61">
                <a:extLst>
                  <a:ext uri="{FF2B5EF4-FFF2-40B4-BE49-F238E27FC236}">
                    <a16:creationId xmlns:a16="http://schemas.microsoft.com/office/drawing/2014/main" id="{AB7C9961-5EAC-E636-821A-2762DCBA3A18}"/>
                  </a:ext>
                </a:extLst>
              </p:cNvPr>
              <p:cNvSpPr txBox="1"/>
              <p:nvPr/>
            </p:nvSpPr>
            <p:spPr>
              <a:xfrm>
                <a:off x="9512887" y="1808982"/>
                <a:ext cx="27543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3F3F3F"/>
                    </a:solidFill>
                    <a:latin typeface="Century Gothic"/>
                    <a:cs typeface="Calibri"/>
                  </a:rPr>
                  <a:t>Aerosol Optical Depth</a:t>
                </a:r>
                <a:endParaRPr lang="en-US" sz="1000" dirty="0">
                  <a:solidFill>
                    <a:srgbClr val="3F3F3F"/>
                  </a:solidFill>
                  <a:latin typeface="Century Gothic"/>
                </a:endParaRPr>
              </a:p>
            </p:txBody>
          </p:sp>
        </p:grpSp>
        <p:pic>
          <p:nvPicPr>
            <p:cNvPr id="56" name="Picture 55" descr="A black triangle with a letter n&#10;&#10;Description automatically generated">
              <a:extLst>
                <a:ext uri="{FF2B5EF4-FFF2-40B4-BE49-F238E27FC236}">
                  <a16:creationId xmlns:a16="http://schemas.microsoft.com/office/drawing/2014/main" id="{751958FD-D181-FCB0-01E0-21E1D4D671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99" t="84692" r="88790" b="4573"/>
            <a:stretch/>
          </p:blipFill>
          <p:spPr>
            <a:xfrm>
              <a:off x="10975222" y="2040213"/>
              <a:ext cx="442449" cy="597794"/>
            </a:xfrm>
            <a:prstGeom prst="rect">
              <a:avLst/>
            </a:prstGeom>
          </p:spPr>
        </p:pic>
        <p:sp>
          <p:nvSpPr>
            <p:cNvPr id="57" name="TextBox 56">
              <a:extLst>
                <a:ext uri="{FF2B5EF4-FFF2-40B4-BE49-F238E27FC236}">
                  <a16:creationId xmlns:a16="http://schemas.microsoft.com/office/drawing/2014/main" id="{F75F31CA-1B9F-351F-AE42-C9B65A80F199}"/>
                </a:ext>
              </a:extLst>
            </p:cNvPr>
            <p:cNvSpPr txBox="1"/>
            <p:nvPr/>
          </p:nvSpPr>
          <p:spPr>
            <a:xfrm>
              <a:off x="11052516" y="1861921"/>
              <a:ext cx="462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Century Gothic"/>
                </a:rPr>
                <a:t>N</a:t>
              </a:r>
              <a:endParaRPr lang="en-US" sz="1100" dirty="0"/>
            </a:p>
          </p:txBody>
        </p:sp>
      </p:grpSp>
      <p:sp>
        <p:nvSpPr>
          <p:cNvPr id="63" name="TextBox 62">
            <a:extLst>
              <a:ext uri="{FF2B5EF4-FFF2-40B4-BE49-F238E27FC236}">
                <a16:creationId xmlns:a16="http://schemas.microsoft.com/office/drawing/2014/main" id="{C9DDCF07-096C-9350-C50A-59B3C1D850DA}"/>
              </a:ext>
            </a:extLst>
          </p:cNvPr>
          <p:cNvSpPr txBox="1"/>
          <p:nvPr/>
        </p:nvSpPr>
        <p:spPr>
          <a:xfrm>
            <a:off x="643984" y="1099909"/>
            <a:ext cx="39905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2022 95th Percentile AOD</a:t>
            </a:r>
            <a:endParaRPr lang="en-US" dirty="0">
              <a:solidFill>
                <a:schemeClr val="tx1">
                  <a:lumMod val="75000"/>
                  <a:lumOff val="25000"/>
                </a:schemeClr>
              </a:solidFill>
              <a:latin typeface="Century Gothic"/>
            </a:endParaRPr>
          </a:p>
        </p:txBody>
      </p:sp>
      <p:sp>
        <p:nvSpPr>
          <p:cNvPr id="8" name="Donut 7">
            <a:extLst>
              <a:ext uri="{FF2B5EF4-FFF2-40B4-BE49-F238E27FC236}">
                <a16:creationId xmlns:a16="http://schemas.microsoft.com/office/drawing/2014/main" id="{3D817282-243A-C06F-5031-7171AC1BFD65}"/>
              </a:ext>
            </a:extLst>
          </p:cNvPr>
          <p:cNvSpPr/>
          <p:nvPr/>
        </p:nvSpPr>
        <p:spPr>
          <a:xfrm>
            <a:off x="773533" y="1982455"/>
            <a:ext cx="357352" cy="454536"/>
          </a:xfrm>
          <a:prstGeom prst="donut">
            <a:avLst>
              <a:gd name="adj" fmla="val 633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8" name="Straight Arrow Connector 17">
            <a:extLst>
              <a:ext uri="{FF2B5EF4-FFF2-40B4-BE49-F238E27FC236}">
                <a16:creationId xmlns:a16="http://schemas.microsoft.com/office/drawing/2014/main" id="{EA4CE856-DCEB-B597-9960-3BDF261DE22D}"/>
              </a:ext>
            </a:extLst>
          </p:cNvPr>
          <p:cNvCxnSpPr/>
          <p:nvPr/>
        </p:nvCxnSpPr>
        <p:spPr>
          <a:xfrm>
            <a:off x="1088698" y="2351572"/>
            <a:ext cx="4295821" cy="18111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66818"/>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Nash Keyes</DisplayName>
        <AccountId>12</AccountId>
        <AccountType/>
      </UserInfo>
      <UserInfo>
        <DisplayName>Julianne Liu</DisplayName>
        <AccountId>10</AccountId>
        <AccountType/>
      </UserInfo>
      <UserInfo>
        <DisplayName>Lisa Tanh</DisplayName>
        <AccountId>27</AccountId>
        <AccountType/>
      </UserInfo>
      <UserInfo>
        <DisplayName>Cecil Byles</DisplayName>
        <AccountId>47</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7" ma:contentTypeDescription="Create a new document." ma:contentTypeScope="" ma:versionID="2c01c13aa372864e7e19c07066c172b6">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e693c12e0984b68e55d89c50d98f500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2.xml><?xml version="1.0" encoding="utf-8"?>
<ds:datastoreItem xmlns:ds="http://schemas.openxmlformats.org/officeDocument/2006/customXml" ds:itemID="{4FD84F8E-DF30-4F06-ADC5-D5EA32005E19}">
  <ds:schemaRefs>
    <ds:schemaRef ds:uri="4c352895-fa3c-4eac-bce8-0bf37bb8fd82"/>
    <ds:schemaRef ds:uri="e8ddddd8-82cb-4e9f-8af6-48ae7270d036"/>
    <ds:schemaRef ds:uri="http://schemas.microsoft.com/office/2006/metadata/properties"/>
    <ds:schemaRef ds:uri="http://schemas.microsoft.com/office/infopath/2007/PartnerControls"/>
    <ds:schemaRef ds:uri="http://www.w3.org/2000/xmlns/"/>
    <ds:schemaRef ds:uri="http://www.w3.org/2001/XMLSchema-instance"/>
    <ds:schemaRef ds:uri="7df78d0b-135a-4de7-9166-7c181cd87fb4"/>
    <ds:schemaRef ds:uri="21e6a8e8-1dff-48a6-ab9b-8d556c6946c0"/>
  </ds:schemaRefs>
</ds:datastoreItem>
</file>

<file path=customXml/itemProps3.xml><?xml version="1.0" encoding="utf-8"?>
<ds:datastoreItem xmlns:ds="http://schemas.openxmlformats.org/officeDocument/2006/customXml" ds:itemID="{98B99340-0DFB-4921-9450-015EB26927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1277</TotalTime>
  <Words>8351</Words>
  <Application>Microsoft Office PowerPoint</Application>
  <PresentationFormat>Widescreen</PresentationFormat>
  <Paragraphs>2016</Paragraphs>
  <Slides>67</Slides>
  <Notes>66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67</vt:i4>
      </vt:variant>
    </vt:vector>
  </HeadingPairs>
  <TitlesOfParts>
    <vt:vector size="78" baseType="lpstr">
      <vt:lpstr>Arial</vt:lpstr>
      <vt:lpstr>Calibri</vt:lpstr>
      <vt:lpstr>Calibri Light</vt:lpstr>
      <vt:lpstr>Century Gothic</vt:lpstr>
      <vt:lpstr>Segoe UI</vt:lpstr>
      <vt:lpstr>Times</vt:lpstr>
      <vt:lpstr>Times New Roman</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(LARC-E3)[Science Systems &amp; Applications, Inc.]</cp:lastModifiedBy>
  <cp:revision>28</cp:revision>
  <dcterms:created xsi:type="dcterms:W3CDTF">2019-11-12T17:46:59Z</dcterms:created>
  <dcterms:modified xsi:type="dcterms:W3CDTF">2023-08-01T13:04:12Z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0x01010091D5C9C6AF02054E8865D224E7417953</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