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Lst>
  <p:notesMasterIdLst>
    <p:notesMasterId r:id="rId30"/>
  </p:notesMasterIdLst>
  <p:handoutMasterIdLst>
    <p:handoutMasterId r:id="rId31"/>
  </p:handoutMasterIdLst>
  <p:sldIdLst>
    <p:sldId id="273" r:id="rId5"/>
    <p:sldId id="274" r:id="rId6"/>
    <p:sldId id="1525" r:id="rId7"/>
    <p:sldId id="258" r:id="rId8"/>
    <p:sldId id="16048" r:id="rId9"/>
    <p:sldId id="16056" r:id="rId10"/>
    <p:sldId id="16039" r:id="rId11"/>
    <p:sldId id="37423" r:id="rId12"/>
    <p:sldId id="37422" r:id="rId13"/>
    <p:sldId id="37424" r:id="rId14"/>
    <p:sldId id="37425" r:id="rId15"/>
    <p:sldId id="37426" r:id="rId16"/>
    <p:sldId id="37427" r:id="rId17"/>
    <p:sldId id="37428" r:id="rId18"/>
    <p:sldId id="37429" r:id="rId19"/>
    <p:sldId id="37430" r:id="rId20"/>
    <p:sldId id="37431" r:id="rId21"/>
    <p:sldId id="37434" r:id="rId22"/>
    <p:sldId id="37433" r:id="rId23"/>
    <p:sldId id="37421" r:id="rId24"/>
    <p:sldId id="37432" r:id="rId25"/>
    <p:sldId id="37419" r:id="rId26"/>
    <p:sldId id="37420" r:id="rId27"/>
    <p:sldId id="407" r:id="rId28"/>
    <p:sldId id="408" r:id="rId29"/>
  </p:sldIdLst>
  <p:sldSz cx="12192000" cy="6858000"/>
  <p:notesSz cx="7302500" cy="9588500"/>
  <p:defaultTextStyle>
    <a:defPPr>
      <a:defRPr lang="en-US"/>
    </a:defPPr>
    <a:lvl1pPr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1pPr>
    <a:lvl2pPr marL="4572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2pPr>
    <a:lvl3pPr marL="9144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3pPr>
    <a:lvl4pPr marL="13716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4pPr>
    <a:lvl5pPr marL="18288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5pPr>
    <a:lvl6pPr marL="2286000" algn="l" defTabSz="914400" rtl="0" eaLnBrk="1" latinLnBrk="0" hangingPunct="1">
      <a:defRPr sz="2000" b="1" kern="1200">
        <a:solidFill>
          <a:schemeClr val="tx1"/>
        </a:solidFill>
        <a:latin typeface="Times" charset="0"/>
        <a:ea typeface="ＭＳ Ｐゴシック" charset="-128"/>
        <a:cs typeface="+mn-cs"/>
      </a:defRPr>
    </a:lvl6pPr>
    <a:lvl7pPr marL="2743200" algn="l" defTabSz="914400" rtl="0" eaLnBrk="1" latinLnBrk="0" hangingPunct="1">
      <a:defRPr sz="2000" b="1" kern="1200">
        <a:solidFill>
          <a:schemeClr val="tx1"/>
        </a:solidFill>
        <a:latin typeface="Times" charset="0"/>
        <a:ea typeface="ＭＳ Ｐゴシック" charset="-128"/>
        <a:cs typeface="+mn-cs"/>
      </a:defRPr>
    </a:lvl7pPr>
    <a:lvl8pPr marL="3200400" algn="l" defTabSz="914400" rtl="0" eaLnBrk="1" latinLnBrk="0" hangingPunct="1">
      <a:defRPr sz="2000" b="1" kern="1200">
        <a:solidFill>
          <a:schemeClr val="tx1"/>
        </a:solidFill>
        <a:latin typeface="Times" charset="0"/>
        <a:ea typeface="ＭＳ Ｐゴシック" charset="-128"/>
        <a:cs typeface="+mn-cs"/>
      </a:defRPr>
    </a:lvl8pPr>
    <a:lvl9pPr marL="3657600" algn="l" defTabSz="914400" rtl="0" eaLnBrk="1" latinLnBrk="0" hangingPunct="1">
      <a:defRPr sz="2000" b="1"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88"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0">
          <p15:clr>
            <a:srgbClr val="A4A3A4"/>
          </p15:clr>
        </p15:guide>
        <p15:guide id="2" pos="230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CE5B1B-4B94-BE85-3438-B48E0B1A70C3}" name="Grotenrath, Ryan (GRC-LTF0)" initials="GR(L" userId="S::rgrotenr@ndc.nasa.gov::9595d589-0f0c-4841-b00d-5cb7203a1f29" providerId="AD"/>
  <p188:author id="{F05442B4-804C-ADFD-F768-582B66B435CD}" name="Gilligan, Ryan P. (GRC-LTF0)" initials="GRP(L" userId="S::rgilliga@ndc.nasa.gov::fa511eb3-9f8d-4fa1-b2cd-89a5c1c047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2B2B82"/>
    <a:srgbClr val="B0B3F6"/>
    <a:srgbClr val="5F5F5F"/>
    <a:srgbClr val="DDDDDD"/>
    <a:srgbClr val="777777"/>
    <a:srgbClr val="CCFFCC"/>
    <a:srgbClr val="FFFF99"/>
    <a:srgbClr val="FFCCCC"/>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86" d="100"/>
          <a:sy n="86" d="100"/>
        </p:scale>
        <p:origin x="533" y="58"/>
      </p:cViewPr>
      <p:guideLst>
        <p:guide orient="horz" pos="288"/>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56" y="-90"/>
      </p:cViewPr>
      <p:guideLst>
        <p:guide orient="horz" pos="3020"/>
        <p:guide pos="23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163888"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73731" name="Rectangle 3"/>
          <p:cNvSpPr>
            <a:spLocks noGrp="1" noChangeArrowheads="1"/>
          </p:cNvSpPr>
          <p:nvPr>
            <p:ph type="dt" sz="quarter" idx="1"/>
          </p:nvPr>
        </p:nvSpPr>
        <p:spPr bwMode="auto">
          <a:xfrm>
            <a:off x="4138613" y="0"/>
            <a:ext cx="3163887"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r" defTabSz="955675">
              <a:defRPr sz="1300">
                <a:latin typeface="Times" pitchFamily="18" charset="0"/>
                <a:ea typeface="+mn-ea"/>
              </a:defRPr>
            </a:lvl1pPr>
          </a:lstStyle>
          <a:p>
            <a:pPr>
              <a:defRPr/>
            </a:pPr>
            <a:endParaRPr lang="en-US"/>
          </a:p>
        </p:txBody>
      </p:sp>
      <p:sp>
        <p:nvSpPr>
          <p:cNvPr id="73732" name="Rectangle 4"/>
          <p:cNvSpPr>
            <a:spLocks noGrp="1" noChangeArrowheads="1"/>
          </p:cNvSpPr>
          <p:nvPr>
            <p:ph type="ftr" sz="quarter" idx="2"/>
          </p:nvPr>
        </p:nvSpPr>
        <p:spPr bwMode="auto">
          <a:xfrm>
            <a:off x="0" y="9109075"/>
            <a:ext cx="3163888"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73733" name="Rectangle 5"/>
          <p:cNvSpPr>
            <a:spLocks noGrp="1" noChangeArrowheads="1"/>
          </p:cNvSpPr>
          <p:nvPr>
            <p:ph type="sldNum" sz="quarter" idx="3"/>
          </p:nvPr>
        </p:nvSpPr>
        <p:spPr bwMode="auto">
          <a:xfrm>
            <a:off x="4138613" y="9109075"/>
            <a:ext cx="3163887"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r" defTabSz="955675">
              <a:defRPr sz="1300"/>
            </a:lvl1pPr>
          </a:lstStyle>
          <a:p>
            <a:fld id="{3C251C5B-2413-49AF-878E-346224ED81B7}" type="slidenum">
              <a:rPr lang="en-US"/>
              <a:pPr/>
              <a:t>‹#›</a:t>
            </a:fld>
            <a:endParaRPr lang="en-US"/>
          </a:p>
        </p:txBody>
      </p:sp>
    </p:spTree>
    <p:extLst>
      <p:ext uri="{BB962C8B-B14F-4D97-AF65-F5344CB8AC3E}">
        <p14:creationId xmlns:p14="http://schemas.microsoft.com/office/powerpoint/2010/main" val="1404876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163888"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57347" name="Rectangle 3"/>
          <p:cNvSpPr>
            <a:spLocks noGrp="1" noChangeArrowheads="1"/>
          </p:cNvSpPr>
          <p:nvPr>
            <p:ph type="dt" idx="1"/>
          </p:nvPr>
        </p:nvSpPr>
        <p:spPr bwMode="auto">
          <a:xfrm>
            <a:off x="4138613" y="0"/>
            <a:ext cx="3163887"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r" defTabSz="955675">
              <a:defRPr sz="1300">
                <a:latin typeface="Times" pitchFamily="18" charset="0"/>
                <a:ea typeface="+mn-ea"/>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455613" y="719138"/>
            <a:ext cx="6391275" cy="3595687"/>
          </a:xfrm>
          <a:prstGeom prst="rect">
            <a:avLst/>
          </a:prstGeom>
          <a:noFill/>
          <a:ln w="9525">
            <a:solidFill>
              <a:srgbClr val="000000"/>
            </a:solidFill>
            <a:miter lim="800000"/>
            <a:headEnd/>
            <a:tailEnd/>
          </a:ln>
        </p:spPr>
      </p:sp>
      <p:sp>
        <p:nvSpPr>
          <p:cNvPr id="57349" name="Rectangle 5"/>
          <p:cNvSpPr>
            <a:spLocks noGrp="1" noChangeArrowheads="1"/>
          </p:cNvSpPr>
          <p:nvPr>
            <p:ph type="body" sz="quarter" idx="3"/>
          </p:nvPr>
        </p:nvSpPr>
        <p:spPr bwMode="auto">
          <a:xfrm>
            <a:off x="973138" y="4554538"/>
            <a:ext cx="5356225" cy="43148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p:cNvSpPr>
            <a:spLocks noGrp="1" noChangeArrowheads="1"/>
          </p:cNvSpPr>
          <p:nvPr>
            <p:ph type="ftr" sz="quarter" idx="4"/>
          </p:nvPr>
        </p:nvSpPr>
        <p:spPr bwMode="auto">
          <a:xfrm>
            <a:off x="0" y="9109075"/>
            <a:ext cx="3163888"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57351" name="Rectangle 7"/>
          <p:cNvSpPr>
            <a:spLocks noGrp="1" noChangeArrowheads="1"/>
          </p:cNvSpPr>
          <p:nvPr>
            <p:ph type="sldNum" sz="quarter" idx="5"/>
          </p:nvPr>
        </p:nvSpPr>
        <p:spPr bwMode="auto">
          <a:xfrm>
            <a:off x="4138613" y="9109075"/>
            <a:ext cx="3163887"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r" defTabSz="955675">
              <a:defRPr sz="1300"/>
            </a:lvl1pPr>
          </a:lstStyle>
          <a:p>
            <a:fld id="{6653CE95-F5CB-483A-9B02-1D2576EA1684}" type="slidenum">
              <a:rPr lang="en-US"/>
              <a:pPr/>
              <a:t>‹#›</a:t>
            </a:fld>
            <a:endParaRPr lang="en-US"/>
          </a:p>
        </p:txBody>
      </p:sp>
    </p:spTree>
    <p:extLst>
      <p:ext uri="{BB962C8B-B14F-4D97-AF65-F5344CB8AC3E}">
        <p14:creationId xmlns:p14="http://schemas.microsoft.com/office/powerpoint/2010/main" val="38940371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fld id="{3113401D-7A41-4710-97B0-05C9D2CF1C69}" type="slidenum">
              <a:rPr lang="en-US"/>
              <a:pPr/>
              <a:t>1</a:t>
            </a:fld>
            <a:endParaRPr lang="en-US" dirty="0"/>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p:spPr>
        <p:txBody>
          <a:bodyPr/>
          <a:lstStyle/>
          <a:p>
            <a:pPr eaLnBrk="1" hangingPunct="1"/>
            <a:endParaRPr lang="en-US" dirty="0">
              <a:latin typeface="Times" charset="0"/>
              <a:ea typeface="ＭＳ Ｐゴシック" charset="-128"/>
            </a:endParaRPr>
          </a:p>
        </p:txBody>
      </p:sp>
    </p:spTree>
    <p:extLst>
      <p:ext uri="{BB962C8B-B14F-4D97-AF65-F5344CB8AC3E}">
        <p14:creationId xmlns:p14="http://schemas.microsoft.com/office/powerpoint/2010/main" val="97003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an atmosphere, the moon is a surface of extremes; when it is hot, it is very hot. When it is cold it is</a:t>
            </a:r>
            <a:r>
              <a:rPr lang="en-US" baseline="0" dirty="0"/>
              <a:t> very cold. When it changes from one to the other, the transitions can be comparatively quick. Surviving in this environment takes </a:t>
            </a:r>
            <a:r>
              <a:rPr lang="en-US" sz="1200" kern="1200" baseline="0" dirty="0">
                <a:solidFill>
                  <a:schemeClr val="tx1"/>
                </a:solidFill>
                <a:effectLst/>
                <a:latin typeface="+mn-lt"/>
                <a:ea typeface="MS PGothic" panose="020B0600070205080204" pitchFamily="34" charset="-128"/>
                <a:cs typeface="MS PGothic" charset="0"/>
              </a:rPr>
              <a:t>many technologies and significant resources. Because of the very, very different environment on the moon, very few terrestrial components/systems are viable for use on the moon. They require significant customization and development. NASA has identified the Artemis Program as the mechanism to complete this customization and development effort.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760499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lunar applications required ENERGY and POWER. RFCs complement nuclear and battery technologies.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2182431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5</a:t>
            </a:fld>
            <a:endParaRPr lang="en-US" altLang="x-none"/>
          </a:p>
        </p:txBody>
      </p:sp>
    </p:spTree>
    <p:extLst>
      <p:ext uri="{BB962C8B-B14F-4D97-AF65-F5344CB8AC3E}">
        <p14:creationId xmlns:p14="http://schemas.microsoft.com/office/powerpoint/2010/main" val="3690760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6</a:t>
            </a:fld>
            <a:endParaRPr lang="en-US" altLang="x-none"/>
          </a:p>
        </p:txBody>
      </p:sp>
    </p:spTree>
    <p:extLst>
      <p:ext uri="{BB962C8B-B14F-4D97-AF65-F5344CB8AC3E}">
        <p14:creationId xmlns:p14="http://schemas.microsoft.com/office/powerpoint/2010/main" val="2386509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mention that within the PEM technologies:</a:t>
            </a:r>
          </a:p>
          <a:p>
            <a:pPr marL="171450" indent="-171450">
              <a:buFontTx/>
              <a:buChar char="-"/>
            </a:pPr>
            <a:r>
              <a:rPr lang="en-US" dirty="0"/>
              <a:t>LT-PEM:  </a:t>
            </a:r>
            <a:r>
              <a:rPr lang="en-US" dirty="0" err="1"/>
              <a:t>Perfluorosulfonic</a:t>
            </a:r>
            <a:r>
              <a:rPr lang="en-US" dirty="0"/>
              <a:t> acid-based (Nafion) solid state membrane</a:t>
            </a:r>
          </a:p>
          <a:p>
            <a:pPr marL="171450" indent="-171450">
              <a:buFontTx/>
              <a:buChar char="-"/>
            </a:pPr>
            <a:r>
              <a:rPr lang="en-US" dirty="0"/>
              <a:t>HT-PEM: Phosphoric Acid electrolyte using a polybenzimidazole (</a:t>
            </a:r>
            <a:r>
              <a:rPr lang="en-US" dirty="0" err="1"/>
              <a:t>PBI</a:t>
            </a:r>
            <a:r>
              <a:rPr lang="en-US" dirty="0"/>
              <a:t>) support matrix</a:t>
            </a:r>
          </a:p>
          <a:p>
            <a:pPr marL="171450" indent="-171450">
              <a:buFontTx/>
              <a:buChar char="-"/>
            </a:pPr>
            <a:r>
              <a:rPr lang="en-US" dirty="0"/>
              <a:t>Different chemical reactions: H2/O2 and Hydrogen Peroxide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441906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mention that within the PEM technologies:</a:t>
            </a:r>
          </a:p>
          <a:p>
            <a:pPr marL="171450" indent="-171450">
              <a:buFontTx/>
              <a:buChar char="-"/>
            </a:pPr>
            <a:r>
              <a:rPr lang="en-US" dirty="0"/>
              <a:t>LT-PEM:  </a:t>
            </a:r>
            <a:r>
              <a:rPr lang="en-US" dirty="0" err="1"/>
              <a:t>Perfluorosulfonic</a:t>
            </a:r>
            <a:r>
              <a:rPr lang="en-US" dirty="0"/>
              <a:t> acid-based (Nafion) solid state membrane</a:t>
            </a:r>
          </a:p>
          <a:p>
            <a:pPr marL="171450" indent="-171450">
              <a:buFontTx/>
              <a:buChar char="-"/>
            </a:pPr>
            <a:r>
              <a:rPr lang="en-US" dirty="0"/>
              <a:t>HT-PEM: Phosphoric Acid electrolyte using a polybenzimidazole (</a:t>
            </a:r>
            <a:r>
              <a:rPr lang="en-US" dirty="0" err="1"/>
              <a:t>PBI</a:t>
            </a:r>
            <a:r>
              <a:rPr lang="en-US" dirty="0"/>
              <a:t>) support matrix</a:t>
            </a:r>
          </a:p>
          <a:p>
            <a:pPr marL="171450" indent="-171450">
              <a:buFontTx/>
              <a:buChar char="-"/>
            </a:pPr>
            <a:r>
              <a:rPr lang="en-US" dirty="0"/>
              <a:t>Different chemical reactions: H2/O2 and Hydrogen Peroxide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570190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10" name="Title 9">
            <a:extLst>
              <a:ext uri="{FF2B5EF4-FFF2-40B4-BE49-F238E27FC236}">
                <a16:creationId xmlns:a16="http://schemas.microsoft.com/office/drawing/2014/main" id="{B764CC28-7C81-4F68-BC75-A20671960421}"/>
              </a:ext>
            </a:extLst>
          </p:cNvPr>
          <p:cNvSpPr>
            <a:spLocks noGrp="1"/>
          </p:cNvSpPr>
          <p:nvPr>
            <p:ph type="title"/>
          </p:nvPr>
        </p:nvSpPr>
        <p:spPr/>
        <p:txBody>
          <a:bodyPr/>
          <a:lstStyle/>
          <a:p>
            <a:r>
              <a:rPr lang="en-US"/>
              <a:t>Click to edit Master title style</a:t>
            </a:r>
          </a:p>
        </p:txBody>
      </p:sp>
      <p:sp>
        <p:nvSpPr>
          <p:cNvPr id="11" name="Footer Placeholder 10">
            <a:extLst>
              <a:ext uri="{FF2B5EF4-FFF2-40B4-BE49-F238E27FC236}">
                <a16:creationId xmlns:a16="http://schemas.microsoft.com/office/drawing/2014/main" id="{40658E1A-83A6-4D43-8BAC-8CC650DFB1FF}"/>
              </a:ext>
            </a:extLst>
          </p:cNvPr>
          <p:cNvSpPr>
            <a:spLocks noGrp="1"/>
          </p:cNvSpPr>
          <p:nvPr>
            <p:ph type="ftr" sz="quarter" idx="13"/>
          </p:nvPr>
        </p:nvSpPr>
        <p:spPr/>
        <p:txBody>
          <a:bodyPr/>
          <a:lstStyle/>
          <a:p>
            <a:r>
              <a:rPr lang="en-US"/>
              <a:t>TFAWS 2023 – August 21-25, 2023</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1"/>
          </p:nvPr>
        </p:nvSpPr>
        <p:spPr/>
        <p:txBody>
          <a:bodyPr/>
          <a:lstStyle>
            <a:lvl1pPr>
              <a:defRPr/>
            </a:lvl1pPr>
          </a:lstStyle>
          <a:p>
            <a:r>
              <a:rPr lang="en-US" dirty="0"/>
              <a:t>TFAWS 2023 – August 21-25, 2023</a:t>
            </a:r>
          </a:p>
        </p:txBody>
      </p:sp>
      <p:sp>
        <p:nvSpPr>
          <p:cNvPr id="6" name="Rectangle 6"/>
          <p:cNvSpPr>
            <a:spLocks noGrp="1" noChangeArrowheads="1"/>
          </p:cNvSpPr>
          <p:nvPr>
            <p:ph type="sldNum" sz="quarter" idx="12"/>
          </p:nvPr>
        </p:nvSpPr>
        <p:spPr/>
        <p:txBody>
          <a:bodyPr/>
          <a:lstStyle>
            <a:lvl1pPr>
              <a:defRPr/>
            </a:lvl1pPr>
          </a:lstStyle>
          <a:p>
            <a:fld id="{33F42015-0FC7-4B0E-8D2B-76EADF48D95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5"/>
          <p:cNvSpPr>
            <a:spLocks noGrp="1" noChangeArrowheads="1"/>
          </p:cNvSpPr>
          <p:nvPr>
            <p:ph type="ftr" sz="quarter" idx="11"/>
          </p:nvPr>
        </p:nvSpPr>
        <p:spPr/>
        <p:txBody>
          <a:bodyPr/>
          <a:lstStyle>
            <a:lvl1pPr>
              <a:defRPr/>
            </a:lvl1pPr>
          </a:lstStyle>
          <a:p>
            <a:r>
              <a:rPr lang="en-US" dirty="0"/>
              <a:t>TFAWS 2023 – August 21-25, 2023</a:t>
            </a:r>
          </a:p>
        </p:txBody>
      </p:sp>
      <p:sp>
        <p:nvSpPr>
          <p:cNvPr id="6" name="Rectangle 6"/>
          <p:cNvSpPr>
            <a:spLocks noGrp="1" noChangeArrowheads="1"/>
          </p:cNvSpPr>
          <p:nvPr>
            <p:ph type="sldNum" sz="quarter" idx="12"/>
          </p:nvPr>
        </p:nvSpPr>
        <p:spPr/>
        <p:txBody>
          <a:bodyPr/>
          <a:lstStyle>
            <a:lvl1pPr>
              <a:defRPr/>
            </a:lvl1pPr>
          </a:lstStyle>
          <a:p>
            <a:fld id="{EE9E8C48-CEA1-40D7-918C-CBF5F81BA8C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2"/>
          </p:nvPr>
        </p:nvSpPr>
        <p:spPr/>
        <p:txBody>
          <a:bodyPr/>
          <a:lstStyle>
            <a:lvl1pPr>
              <a:defRPr/>
            </a:lvl1pPr>
          </a:lstStyle>
          <a:p>
            <a:fld id="{89199CED-6919-4E7D-A690-AD3E6D16DAA7}" type="slidenum">
              <a:rPr lang="en-US"/>
              <a:pPr/>
              <a:t>‹#›</a:t>
            </a:fld>
            <a:endParaRPr lang="en-US"/>
          </a:p>
        </p:txBody>
      </p:sp>
      <p:sp>
        <p:nvSpPr>
          <p:cNvPr id="6" name="Footer Placeholder 5">
            <a:extLst>
              <a:ext uri="{FF2B5EF4-FFF2-40B4-BE49-F238E27FC236}">
                <a16:creationId xmlns:a16="http://schemas.microsoft.com/office/drawing/2014/main" id="{1D956BF8-FFF3-4911-B918-FF080B8BD184}"/>
              </a:ext>
            </a:extLst>
          </p:cNvPr>
          <p:cNvSpPr>
            <a:spLocks noGrp="1"/>
          </p:cNvSpPr>
          <p:nvPr>
            <p:ph type="ftr" sz="quarter" idx="13"/>
          </p:nvPr>
        </p:nvSpPr>
        <p:spPr/>
        <p:txBody>
          <a:bodyPr/>
          <a:lstStyle/>
          <a:p>
            <a:r>
              <a:rPr lang="en-US"/>
              <a:t>TFAWS 2023 – August 21-25, 2023</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11162"/>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12192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1858962"/>
            <a:ext cx="5386917"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192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58962"/>
            <a:ext cx="5389033"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6"/>
          <p:cNvSpPr>
            <a:spLocks noGrp="1" noChangeArrowheads="1"/>
          </p:cNvSpPr>
          <p:nvPr>
            <p:ph type="sldNum" sz="quarter" idx="12"/>
          </p:nvPr>
        </p:nvSpPr>
        <p:spPr/>
        <p:txBody>
          <a:bodyPr/>
          <a:lstStyle>
            <a:lvl1pPr>
              <a:defRPr/>
            </a:lvl1pPr>
          </a:lstStyle>
          <a:p>
            <a:fld id="{7FABF8B5-A29F-4527-8EF2-13DD397BE681}" type="slidenum">
              <a:rPr lang="en-US"/>
              <a:pPr/>
              <a:t>‹#›</a:t>
            </a:fld>
            <a:endParaRPr lang="en-US"/>
          </a:p>
        </p:txBody>
      </p:sp>
      <p:sp>
        <p:nvSpPr>
          <p:cNvPr id="10" name="Rectangle 5">
            <a:extLst>
              <a:ext uri="{FF2B5EF4-FFF2-40B4-BE49-F238E27FC236}">
                <a16:creationId xmlns:a16="http://schemas.microsoft.com/office/drawing/2014/main" id="{92D923EA-ABD6-D9E1-0232-9D3269B7E94A}"/>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t>TFAWS 2023 – August 21-25, 2023</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Rectangle 6"/>
          <p:cNvSpPr>
            <a:spLocks noGrp="1" noChangeArrowheads="1"/>
          </p:cNvSpPr>
          <p:nvPr>
            <p:ph type="sldNum" sz="quarter" idx="12"/>
          </p:nvPr>
        </p:nvSpPr>
        <p:spPr/>
        <p:txBody>
          <a:bodyPr/>
          <a:lstStyle>
            <a:lvl1pPr>
              <a:defRPr/>
            </a:lvl1pPr>
          </a:lstStyle>
          <a:p>
            <a:fld id="{640FA3E2-4CB8-43B1-9AF4-23FEB8A0CB92}" type="slidenum">
              <a:rPr lang="en-US"/>
              <a:pPr/>
              <a:t>‹#›</a:t>
            </a:fld>
            <a:endParaRPr lang="en-US"/>
          </a:p>
        </p:txBody>
      </p:sp>
      <p:sp>
        <p:nvSpPr>
          <p:cNvPr id="6" name="Rectangle 5">
            <a:extLst>
              <a:ext uri="{FF2B5EF4-FFF2-40B4-BE49-F238E27FC236}">
                <a16:creationId xmlns:a16="http://schemas.microsoft.com/office/drawing/2014/main" id="{B421A504-53A7-23C9-529A-B3C0862B2F0C}"/>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t>TFAWS 2023 – August 21-25, 2023</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lvl1pPr>
              <a:defRPr/>
            </a:lvl1pPr>
          </a:lstStyle>
          <a:p>
            <a:fld id="{2624FCD2-9C05-4241-882C-3D134303B4EB}" type="slidenum">
              <a:rPr lang="en-US"/>
              <a:pPr/>
              <a:t>‹#›</a:t>
            </a:fld>
            <a:endParaRPr lang="en-US"/>
          </a:p>
        </p:txBody>
      </p:sp>
      <p:sp>
        <p:nvSpPr>
          <p:cNvPr id="5" name="Rectangle 5">
            <a:extLst>
              <a:ext uri="{FF2B5EF4-FFF2-40B4-BE49-F238E27FC236}">
                <a16:creationId xmlns:a16="http://schemas.microsoft.com/office/drawing/2014/main" id="{F80190D3-EFDF-0F6E-3929-98722B9A9A3D}"/>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t>TFAWS 2023 – August 21-25, 2023</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14400"/>
            <a:ext cx="4011084" cy="5207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914400"/>
            <a:ext cx="6815667" cy="52117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sldNum" sz="quarter" idx="12"/>
          </p:nvPr>
        </p:nvSpPr>
        <p:spPr/>
        <p:txBody>
          <a:bodyPr/>
          <a:lstStyle>
            <a:lvl1pPr>
              <a:defRPr/>
            </a:lvl1pPr>
          </a:lstStyle>
          <a:p>
            <a:fld id="{8340803C-64EA-4536-A101-47E17B86F670}" type="slidenum">
              <a:rPr lang="en-US"/>
              <a:pPr/>
              <a:t>‹#›</a:t>
            </a:fld>
            <a:endParaRPr lang="en-US"/>
          </a:p>
        </p:txBody>
      </p:sp>
      <p:sp>
        <p:nvSpPr>
          <p:cNvPr id="8" name="Rectangle 5">
            <a:extLst>
              <a:ext uri="{FF2B5EF4-FFF2-40B4-BE49-F238E27FC236}">
                <a16:creationId xmlns:a16="http://schemas.microsoft.com/office/drawing/2014/main" id="{1FB25FD5-3767-7224-BCE7-AD65822549A2}"/>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t>TFAWS 2023 – August 21-25, 2023</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14399"/>
            <a:ext cx="7315200" cy="38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6"/>
          <p:cNvSpPr>
            <a:spLocks noGrp="1" noChangeArrowheads="1"/>
          </p:cNvSpPr>
          <p:nvPr>
            <p:ph type="sldNum" sz="quarter" idx="12"/>
          </p:nvPr>
        </p:nvSpPr>
        <p:spPr/>
        <p:txBody>
          <a:bodyPr/>
          <a:lstStyle>
            <a:lvl1pPr>
              <a:defRPr/>
            </a:lvl1pPr>
          </a:lstStyle>
          <a:p>
            <a:fld id="{BACCA9B2-5165-4ADC-9763-7293ADD3F29A}" type="slidenum">
              <a:rPr lang="en-US"/>
              <a:pPr/>
              <a:t>‹#›</a:t>
            </a:fld>
            <a:endParaRPr lang="en-US"/>
          </a:p>
        </p:txBody>
      </p:sp>
      <p:sp>
        <p:nvSpPr>
          <p:cNvPr id="8" name="Rectangle 5">
            <a:extLst>
              <a:ext uri="{FF2B5EF4-FFF2-40B4-BE49-F238E27FC236}">
                <a16:creationId xmlns:a16="http://schemas.microsoft.com/office/drawing/2014/main" id="{51DE3015-D9A1-BD07-2F15-45C69819794C}"/>
              </a:ext>
            </a:extLst>
          </p:cNvPr>
          <p:cNvSpPr>
            <a:spLocks noGrp="1" noChangeArrowheads="1"/>
          </p:cNvSpPr>
          <p:nvPr>
            <p:ph type="ftr" sz="quarter" idx="11"/>
          </p:nvPr>
        </p:nvSpPr>
        <p:spPr>
          <a:xfrm>
            <a:off x="3657600" y="6400800"/>
            <a:ext cx="4876800" cy="304800"/>
          </a:xfrm>
        </p:spPr>
        <p:txBody>
          <a:bodyPr/>
          <a:lstStyle>
            <a:lvl1pPr>
              <a:defRPr/>
            </a:lvl1pPr>
          </a:lstStyle>
          <a:p>
            <a:r>
              <a:rPr lang="en-US" dirty="0"/>
              <a:t>TFAWS 2023 – August 21-25, 2023</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Blank">
    <p:spTree>
      <p:nvGrpSpPr>
        <p:cNvPr id="1" name=""/>
        <p:cNvGrpSpPr/>
        <p:nvPr/>
      </p:nvGrpSpPr>
      <p:grpSpPr>
        <a:xfrm>
          <a:off x="0" y="0"/>
          <a:ext cx="0" cy="0"/>
          <a:chOff x="0" y="0"/>
          <a:chExt cx="0" cy="0"/>
        </a:xfrm>
      </p:grpSpPr>
      <p:sp>
        <p:nvSpPr>
          <p:cNvPr id="7" name="Rectangle 4"/>
          <p:cNvSpPr>
            <a:spLocks noGrp="1" noChangeArrowheads="1"/>
          </p:cNvSpPr>
          <p:nvPr>
            <p:ph type="title"/>
          </p:nvPr>
        </p:nvSpPr>
        <p:spPr bwMode="auto">
          <a:xfrm>
            <a:off x="1811080" y="9525"/>
            <a:ext cx="8569841" cy="73818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2800">
                <a:latin typeface="Arial" panose="020B0604020202020204" pitchFamily="34" charset="0"/>
                <a:cs typeface="Arial" panose="020B0604020202020204" pitchFamily="34" charset="0"/>
              </a:defRPr>
            </a:lvl1pPr>
          </a:lstStyle>
          <a:p>
            <a:pPr lvl="0"/>
            <a:r>
              <a:rPr lang="en-US"/>
              <a:t>Click to edit Master title style</a:t>
            </a:r>
            <a:endParaRPr lang="en-US" dirty="0"/>
          </a:p>
        </p:txBody>
      </p:sp>
      <p:sp>
        <p:nvSpPr>
          <p:cNvPr id="6" name="Rectangle 4"/>
          <p:cNvSpPr>
            <a:spLocks noGrp="1" noChangeArrowheads="1"/>
          </p:cNvSpPr>
          <p:nvPr>
            <p:ph type="sldNum" sz="quarter" idx="4"/>
          </p:nvPr>
        </p:nvSpPr>
        <p:spPr>
          <a:xfrm>
            <a:off x="11684000" y="6719888"/>
            <a:ext cx="508000" cy="138112"/>
          </a:xfrm>
          <a:prstGeom prst="rect">
            <a:avLst/>
          </a:prstGeom>
        </p:spPr>
        <p:txBody>
          <a:bodyPr tIns="0" bIns="0" anchor="ctr" anchorCtr="0"/>
          <a:lstStyle>
            <a:lvl1pPr algn="r">
              <a:defRPr sz="600">
                <a:solidFill>
                  <a:schemeClr val="tx1">
                    <a:lumMod val="65000"/>
                    <a:lumOff val="35000"/>
                  </a:schemeClr>
                </a:solidFill>
                <a:latin typeface="Arial" charset="0"/>
                <a:ea typeface="ＭＳ Ｐゴシック" pitchFamily="-106" charset="-128"/>
                <a:cs typeface="ＭＳ Ｐゴシック"/>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052AB38-EE6F-D14D-B3E4-0679C7FBFBC1}" type="slidenum">
              <a:rPr kumimoji="0" lang="en-US" sz="600" b="0" i="0" u="none" strike="noStrike" kern="1200" cap="none" spc="0" normalizeH="0" baseline="0" noProof="0" smtClean="0">
                <a:ln>
                  <a:noFill/>
                </a:ln>
                <a:solidFill>
                  <a:srgbClr val="000000">
                    <a:lumMod val="65000"/>
                    <a:lumOff val="35000"/>
                  </a:srgbClr>
                </a:solidFill>
                <a:effectLst/>
                <a:uLnTx/>
                <a:uFillTx/>
                <a:latin typeface="Arial" charset="0"/>
                <a:ea typeface="ＭＳ Ｐゴシック" pitchFamily="-106" charset="-128"/>
                <a:sym typeface="Gill Sans" pitchFamily="-8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600" b="0" i="0" u="none" strike="noStrike" kern="1200" cap="none" spc="0" normalizeH="0" baseline="0" noProof="0" dirty="0">
              <a:ln>
                <a:noFill/>
              </a:ln>
              <a:solidFill>
                <a:srgbClr val="000000">
                  <a:lumMod val="65000"/>
                  <a:lumOff val="35000"/>
                </a:srgbClr>
              </a:solidFill>
              <a:effectLst/>
              <a:uLnTx/>
              <a:uFillTx/>
              <a:latin typeface="Arial" charset="0"/>
              <a:ea typeface="ＭＳ Ｐゴシック" pitchFamily="-106" charset="-128"/>
              <a:sym typeface="Gill Sans" pitchFamily="-84" charset="0"/>
            </a:endParaRPr>
          </a:p>
        </p:txBody>
      </p:sp>
      <p:sp>
        <p:nvSpPr>
          <p:cNvPr id="8" name="Rectangle 5"/>
          <p:cNvSpPr>
            <a:spLocks noGrp="1" noChangeArrowheads="1"/>
          </p:cNvSpPr>
          <p:nvPr>
            <p:ph type="dt" sz="half" idx="2"/>
          </p:nvPr>
        </p:nvSpPr>
        <p:spPr>
          <a:xfrm>
            <a:off x="0" y="6719888"/>
            <a:ext cx="1930400" cy="138112"/>
          </a:xfrm>
          <a:prstGeom prst="rect">
            <a:avLst/>
          </a:prstGeom>
        </p:spPr>
        <p:txBody>
          <a:bodyPr tIns="0" bIns="0" anchor="ctr" anchorCtr="0"/>
          <a:lstStyle>
            <a:lvl1pPr algn="l">
              <a:defRPr sz="600">
                <a:solidFill>
                  <a:schemeClr val="tx1">
                    <a:lumMod val="65000"/>
                    <a:lumOff val="35000"/>
                  </a:schemeClr>
                </a:solidFill>
                <a:latin typeface="Arial" charset="0"/>
                <a:ea typeface="ＭＳ Ｐゴシック" pitchFamily="-106" charset="-128"/>
                <a:cs typeface="ＭＳ Ｐゴシック"/>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lumMod val="65000"/>
                  <a:lumOff val="35000"/>
                </a:srgbClr>
              </a:solidFill>
              <a:effectLst/>
              <a:uLnTx/>
              <a:uFillTx/>
              <a:latin typeface="Arial" charset="0"/>
              <a:ea typeface="ＭＳ Ｐゴシック" pitchFamily="-106" charset="-128"/>
              <a:sym typeface="Gill Sans" pitchFamily="-84" charset="0"/>
            </a:endParaRPr>
          </a:p>
        </p:txBody>
      </p:sp>
      <p:sp>
        <p:nvSpPr>
          <p:cNvPr id="9" name="Rectangle 7"/>
          <p:cNvSpPr>
            <a:spLocks noGrp="1" noChangeArrowheads="1"/>
          </p:cNvSpPr>
          <p:nvPr>
            <p:ph type="ftr" sz="quarter" idx="3"/>
          </p:nvPr>
        </p:nvSpPr>
        <p:spPr>
          <a:xfrm>
            <a:off x="3111500" y="6719888"/>
            <a:ext cx="5985933" cy="138112"/>
          </a:xfrm>
          <a:prstGeom prst="rect">
            <a:avLst/>
          </a:prstGeom>
        </p:spPr>
        <p:txBody>
          <a:bodyPr tIns="0" bIns="0" anchor="ctr" anchorCtr="0"/>
          <a:lstStyle>
            <a:lvl1pPr algn="ctr">
              <a:defRPr sz="600">
                <a:solidFill>
                  <a:schemeClr val="tx1">
                    <a:lumMod val="65000"/>
                    <a:lumOff val="35000"/>
                  </a:schemeClr>
                </a:solidFill>
                <a:latin typeface="Arial" charset="0"/>
                <a:ea typeface="ＭＳ Ｐゴシック" pitchFamily="-106" charset="-128"/>
                <a:cs typeface="ＭＳ Ｐゴシック"/>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lumMod val="65000"/>
                    <a:lumOff val="35000"/>
                  </a:srgbClr>
                </a:solidFill>
                <a:effectLst/>
                <a:uLnTx/>
                <a:uFillTx/>
                <a:latin typeface="Arial" charset="0"/>
                <a:ea typeface="ＭＳ Ｐゴシック" pitchFamily="-106" charset="-128"/>
                <a:sym typeface="Gill Sans" pitchFamily="-84" charset="0"/>
              </a:rPr>
              <a:t>KP Stakeholders Meeting 08/01/2018</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68862" y="140677"/>
            <a:ext cx="990306" cy="824176"/>
          </a:xfrm>
          <a:prstGeom prst="rect">
            <a:avLst/>
          </a:prstGeom>
        </p:spPr>
      </p:pic>
    </p:spTree>
    <p:extLst>
      <p:ext uri="{BB962C8B-B14F-4D97-AF65-F5344CB8AC3E}">
        <p14:creationId xmlns:p14="http://schemas.microsoft.com/office/powerpoint/2010/main" val="3558260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2" name="Text Box 28"/>
          <p:cNvSpPr txBox="1">
            <a:spLocks noChangeArrowheads="1"/>
          </p:cNvSpPr>
          <p:nvPr userDrawn="1"/>
        </p:nvSpPr>
        <p:spPr bwMode="auto">
          <a:xfrm>
            <a:off x="838200" y="685800"/>
            <a:ext cx="107442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r>
              <a:rPr lang="en-US" sz="2800" dirty="0">
                <a:solidFill>
                  <a:schemeClr val="bg1"/>
                </a:solidFill>
                <a:latin typeface="Arial" charset="0"/>
                <a:ea typeface="+mn-ea"/>
              </a:rPr>
              <a:t>	</a:t>
            </a:r>
          </a:p>
        </p:txBody>
      </p:sp>
      <p:sp>
        <p:nvSpPr>
          <p:cNvPr id="1051" name="Text Box 27"/>
          <p:cNvSpPr txBox="1">
            <a:spLocks noChangeArrowheads="1"/>
          </p:cNvSpPr>
          <p:nvPr userDrawn="1"/>
        </p:nvSpPr>
        <p:spPr bwMode="auto">
          <a:xfrm>
            <a:off x="609600" y="152400"/>
            <a:ext cx="109728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endParaRPr lang="en-US" sz="2800">
              <a:solidFill>
                <a:schemeClr val="bg1"/>
              </a:solidFill>
              <a:latin typeface="Arial" charset="0"/>
              <a:ea typeface="+mn-ea"/>
            </a:endParaRPr>
          </a:p>
        </p:txBody>
      </p:sp>
      <p:sp>
        <p:nvSpPr>
          <p:cNvPr id="1028" name="Rectangle 2"/>
          <p:cNvSpPr>
            <a:spLocks noGrp="1" noChangeArrowheads="1"/>
          </p:cNvSpPr>
          <p:nvPr>
            <p:ph type="title"/>
          </p:nvPr>
        </p:nvSpPr>
        <p:spPr bwMode="auto">
          <a:xfrm>
            <a:off x="609600" y="190500"/>
            <a:ext cx="10972800" cy="533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dirty="0"/>
              <a:t>Click to edit Master title style</a:t>
            </a:r>
          </a:p>
        </p:txBody>
      </p:sp>
      <p:sp>
        <p:nvSpPr>
          <p:cNvPr id="1029" name="Rectangle 3"/>
          <p:cNvSpPr>
            <a:spLocks noGrp="1" noChangeArrowheads="1"/>
          </p:cNvSpPr>
          <p:nvPr>
            <p:ph type="body" idx="1"/>
          </p:nvPr>
        </p:nvSpPr>
        <p:spPr bwMode="auto">
          <a:xfrm>
            <a:off x="609600" y="914400"/>
            <a:ext cx="109728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5"/>
          <p:cNvSpPr>
            <a:spLocks noGrp="1" noChangeArrowheads="1"/>
          </p:cNvSpPr>
          <p:nvPr>
            <p:ph type="ftr" sz="quarter" idx="3"/>
          </p:nvPr>
        </p:nvSpPr>
        <p:spPr bwMode="auto">
          <a:xfrm>
            <a:off x="3657600" y="6400800"/>
            <a:ext cx="48768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200" b="0">
                <a:solidFill>
                  <a:srgbClr val="333399"/>
                </a:solidFill>
                <a:latin typeface="Arial" pitchFamily="34" charset="0"/>
              </a:defRPr>
            </a:lvl1pPr>
          </a:lstStyle>
          <a:p>
            <a:r>
              <a:rPr lang="en-US" dirty="0"/>
              <a:t>TFAWS 2023 – August 21-25, 2023</a:t>
            </a:r>
          </a:p>
        </p:txBody>
      </p:sp>
      <p:sp>
        <p:nvSpPr>
          <p:cNvPr id="1030" name="Rectangle 6"/>
          <p:cNvSpPr>
            <a:spLocks noGrp="1" noChangeArrowheads="1"/>
          </p:cNvSpPr>
          <p:nvPr>
            <p:ph type="sldNum" sz="quarter" idx="4"/>
          </p:nvPr>
        </p:nvSpPr>
        <p:spPr bwMode="auto">
          <a:xfrm>
            <a:off x="90424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b="0">
                <a:solidFill>
                  <a:srgbClr val="333399"/>
                </a:solidFill>
                <a:latin typeface="Arial" pitchFamily="34" charset="0"/>
              </a:defRPr>
            </a:lvl1pPr>
          </a:lstStyle>
          <a:p>
            <a:fld id="{A937B6BC-EA0C-470E-B991-7E852790E29C}" type="slidenum">
              <a:rPr lang="en-US"/>
              <a:pPr/>
              <a:t>‹#›</a:t>
            </a:fld>
            <a:endParaRPr lang="en-US"/>
          </a:p>
        </p:txBody>
      </p:sp>
      <p:pic>
        <p:nvPicPr>
          <p:cNvPr id="4" name="Picture 3"/>
          <p:cNvPicPr>
            <a:picLocks noChangeAspect="1"/>
          </p:cNvPicPr>
          <p:nvPr userDrawn="1"/>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5720" y="45720"/>
            <a:ext cx="868680" cy="810267"/>
          </a:xfrm>
          <a:prstGeom prst="rect">
            <a:avLst/>
          </a:prstGeom>
        </p:spPr>
      </p:pic>
      <p:pic>
        <p:nvPicPr>
          <p:cNvPr id="12" name="Picture 19"/>
          <p:cNvPicPr>
            <a:picLocks noChangeAspect="1" noChangeArrowheads="1"/>
          </p:cNvPicPr>
          <p:nvPr userDrawn="1"/>
        </p:nvPicPr>
        <p:blipFill>
          <a:blip r:embed="rId13">
            <a:clrChange>
              <a:clrFrom>
                <a:srgbClr val="FFFFFF"/>
              </a:clrFrom>
              <a:clrTo>
                <a:srgbClr val="FFFFFF">
                  <a:alpha val="0"/>
                </a:srgbClr>
              </a:clrTo>
            </a:clrChange>
          </a:blip>
          <a:srcRect/>
          <a:stretch>
            <a:fillRect/>
          </a:stretch>
        </p:blipFill>
        <p:spPr bwMode="auto">
          <a:xfrm>
            <a:off x="11125200" y="0"/>
            <a:ext cx="1066800" cy="9048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Lst>
  <p:hf hdr="0" dt="0"/>
  <p:txStyles>
    <p:title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4A25E060-CCB0-472B-8D91-54B881871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2267" y="1960858"/>
            <a:ext cx="3549260" cy="4315607"/>
          </a:xfrm>
          <a:prstGeom prst="rect">
            <a:avLst/>
          </a:prstGeom>
        </p:spPr>
      </p:pic>
      <p:sp>
        <p:nvSpPr>
          <p:cNvPr id="13313" name="Rectangle 5"/>
          <p:cNvSpPr>
            <a:spLocks noGrp="1" noChangeArrowheads="1"/>
          </p:cNvSpPr>
          <p:nvPr>
            <p:ph type="subTitle" idx="1"/>
          </p:nvPr>
        </p:nvSpPr>
        <p:spPr>
          <a:xfrm>
            <a:off x="5026090" y="3856653"/>
            <a:ext cx="6096000" cy="914400"/>
          </a:xfrm>
        </p:spPr>
        <p:txBody>
          <a:bodyPr/>
          <a:lstStyle/>
          <a:p>
            <a:pPr eaLnBrk="1" hangingPunct="1"/>
            <a:r>
              <a:rPr lang="en-US" sz="1800" dirty="0">
                <a:solidFill>
                  <a:schemeClr val="tx1"/>
                </a:solidFill>
                <a:ea typeface="ＭＳ Ｐゴシック" charset="-128"/>
              </a:rPr>
              <a:t>Presented By</a:t>
            </a:r>
          </a:p>
          <a:p>
            <a:pPr eaLnBrk="1" hangingPunct="1"/>
            <a:r>
              <a:rPr lang="en-US" sz="1800" dirty="0">
                <a:solidFill>
                  <a:schemeClr val="tx1"/>
                </a:solidFill>
                <a:ea typeface="ＭＳ Ｐゴシック" charset="-128"/>
              </a:rPr>
              <a:t>Ryan Gilligan</a:t>
            </a:r>
            <a:endParaRPr lang="en-US" dirty="0">
              <a:solidFill>
                <a:schemeClr val="tx1"/>
              </a:solidFill>
              <a:ea typeface="ＭＳ Ｐゴシック" charset="-128"/>
            </a:endParaRPr>
          </a:p>
        </p:txBody>
      </p:sp>
      <p:sp>
        <p:nvSpPr>
          <p:cNvPr id="13314" name="Rectangle 10"/>
          <p:cNvSpPr>
            <a:spLocks noGrp="1" noChangeArrowheads="1"/>
          </p:cNvSpPr>
          <p:nvPr>
            <p:ph type="ctrTitle"/>
          </p:nvPr>
        </p:nvSpPr>
        <p:spPr>
          <a:xfrm>
            <a:off x="4800600" y="1447800"/>
            <a:ext cx="6134100" cy="1600200"/>
          </a:xfrm>
        </p:spPr>
        <p:txBody>
          <a:bodyPr/>
          <a:lstStyle/>
          <a:p>
            <a:pPr eaLnBrk="1" hangingPunct="1"/>
            <a:r>
              <a:rPr lang="en-US" dirty="0">
                <a:ea typeface="ＭＳ Ｐゴシック" charset="-128"/>
              </a:rPr>
              <a:t>Thermal Management Challenges and Technology Options for Lunar Regenerative Fuel Cells</a:t>
            </a:r>
            <a:br>
              <a:rPr lang="en-US" dirty="0">
                <a:ea typeface="ＭＳ Ｐゴシック" charset="-128"/>
              </a:rPr>
            </a:br>
            <a:r>
              <a:rPr lang="en-US" b="0" dirty="0">
                <a:ea typeface="ＭＳ Ｐゴシック" charset="-128"/>
              </a:rPr>
              <a:t>Ryan Gilligan, Phillip J. Smith, Robert Green </a:t>
            </a:r>
            <a:br>
              <a:rPr lang="en-US" b="0" dirty="0">
                <a:ea typeface="ＭＳ Ｐゴシック" charset="-128"/>
              </a:rPr>
            </a:br>
            <a:r>
              <a:rPr lang="en-US" b="0" dirty="0">
                <a:ea typeface="ＭＳ Ｐゴシック" charset="-128"/>
              </a:rPr>
              <a:t>NASA Glenn Research Center</a:t>
            </a:r>
            <a:endParaRPr lang="en-US" sz="2400" b="0" dirty="0">
              <a:ea typeface="ＭＳ Ｐゴシック" charset="-128"/>
            </a:endParaRPr>
          </a:p>
        </p:txBody>
      </p:sp>
      <p:sp>
        <p:nvSpPr>
          <p:cNvPr id="13315" name="Rectangle 11"/>
          <p:cNvSpPr>
            <a:spLocks noChangeArrowheads="1"/>
          </p:cNvSpPr>
          <p:nvPr/>
        </p:nvSpPr>
        <p:spPr bwMode="auto">
          <a:xfrm>
            <a:off x="6477000" y="4800600"/>
            <a:ext cx="4038600" cy="1477962"/>
          </a:xfrm>
          <a:prstGeom prst="rect">
            <a:avLst/>
          </a:prstGeom>
          <a:noFill/>
          <a:ln w="9525">
            <a:noFill/>
            <a:miter lim="800000"/>
            <a:headEnd/>
            <a:tailEnd/>
          </a:ln>
        </p:spPr>
        <p:txBody>
          <a:bodyPr wrap="square">
            <a:spAutoFit/>
          </a:bodyPr>
          <a:lstStyle/>
          <a:p>
            <a:pPr algn="l" eaLnBrk="1" hangingPunct="1"/>
            <a:r>
              <a:rPr lang="en-US" sz="1800" b="0" dirty="0">
                <a:solidFill>
                  <a:schemeClr val="accent2"/>
                </a:solidFill>
                <a:latin typeface="Arial" pitchFamily="34" charset="0"/>
              </a:rPr>
              <a:t>Thermal &amp; Fluids Analysis Workshop</a:t>
            </a:r>
            <a:br>
              <a:rPr lang="en-US" sz="1800" b="0" dirty="0">
                <a:solidFill>
                  <a:schemeClr val="accent2"/>
                </a:solidFill>
                <a:latin typeface="Arial" pitchFamily="34" charset="0"/>
              </a:rPr>
            </a:br>
            <a:r>
              <a:rPr lang="en-US" sz="1800" b="0" dirty="0">
                <a:solidFill>
                  <a:schemeClr val="accent2"/>
                </a:solidFill>
                <a:latin typeface="Arial" pitchFamily="34" charset="0"/>
              </a:rPr>
              <a:t>TFAWS 2023</a:t>
            </a:r>
            <a:br>
              <a:rPr lang="en-US" sz="1800" b="0" dirty="0">
                <a:solidFill>
                  <a:schemeClr val="accent2"/>
                </a:solidFill>
                <a:latin typeface="Arial" pitchFamily="34" charset="0"/>
              </a:rPr>
            </a:br>
            <a:r>
              <a:rPr lang="en-US" sz="1800" b="0" dirty="0">
                <a:solidFill>
                  <a:schemeClr val="accent2"/>
                </a:solidFill>
                <a:latin typeface="Arial" pitchFamily="34" charset="0"/>
              </a:rPr>
              <a:t>August 21-25, 2023</a:t>
            </a:r>
          </a:p>
          <a:p>
            <a:pPr algn="l" eaLnBrk="1" hangingPunct="1"/>
            <a:r>
              <a:rPr lang="en-US" sz="1800" b="0" dirty="0">
                <a:solidFill>
                  <a:schemeClr val="accent2"/>
                </a:solidFill>
                <a:latin typeface="Arial" pitchFamily="34" charset="0"/>
              </a:rPr>
              <a:t>NASA Goddard Space Flight Center</a:t>
            </a:r>
          </a:p>
          <a:p>
            <a:pPr algn="l" eaLnBrk="1" hangingPunct="1"/>
            <a:r>
              <a:rPr lang="en-US" sz="1800" b="0" dirty="0">
                <a:solidFill>
                  <a:schemeClr val="accent2"/>
                </a:solidFill>
                <a:latin typeface="Arial" pitchFamily="34" charset="0"/>
              </a:rPr>
              <a:t>Greenbelt, MD</a:t>
            </a:r>
          </a:p>
        </p:txBody>
      </p:sp>
      <p:sp>
        <p:nvSpPr>
          <p:cNvPr id="6" name="Text Box 36">
            <a:extLst>
              <a:ext uri="{FF2B5EF4-FFF2-40B4-BE49-F238E27FC236}">
                <a16:creationId xmlns:a16="http://schemas.microsoft.com/office/drawing/2014/main" id="{F917E5F1-6E57-4C5E-B693-B8880278A8DD}"/>
              </a:ext>
            </a:extLst>
          </p:cNvPr>
          <p:cNvSpPr txBox="1">
            <a:spLocks noChangeArrowheads="1"/>
          </p:cNvSpPr>
          <p:nvPr/>
        </p:nvSpPr>
        <p:spPr bwMode="auto">
          <a:xfrm>
            <a:off x="0" y="152400"/>
            <a:ext cx="11734800" cy="6096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spcBef>
                <a:spcPct val="50000"/>
              </a:spcBef>
              <a:tabLst>
                <a:tab pos="4459288" algn="ctr"/>
              </a:tabLst>
              <a:defRPr/>
            </a:pPr>
            <a:r>
              <a:rPr lang="en-US" sz="2800" dirty="0">
                <a:solidFill>
                  <a:schemeClr val="bg1"/>
                </a:solidFill>
                <a:latin typeface="Arial" charset="0"/>
                <a:ea typeface="+mn-ea"/>
              </a:rPr>
              <a:t>	TFAWS Interdisciplinary Paper Session</a:t>
            </a:r>
          </a:p>
        </p:txBody>
      </p:sp>
      <p:pic>
        <p:nvPicPr>
          <p:cNvPr id="7" name="Picture 19">
            <a:extLst>
              <a:ext uri="{FF2B5EF4-FFF2-40B4-BE49-F238E27FC236}">
                <a16:creationId xmlns:a16="http://schemas.microsoft.com/office/drawing/2014/main" id="{A246DAA2-27C6-4985-9DB9-EB67866EA815}"/>
              </a:ext>
            </a:extLst>
          </p:cNvPr>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1125200" y="0"/>
            <a:ext cx="1066800" cy="9048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t>Lunar Surface Energy Storage Need</a:t>
            </a:r>
          </a:p>
          <a:p>
            <a:r>
              <a:rPr lang="en-US" dirty="0"/>
              <a:t>Why RFCs?</a:t>
            </a:r>
          </a:p>
          <a:p>
            <a:r>
              <a:rPr lang="en-US" dirty="0"/>
              <a:t>What Are RFCs?</a:t>
            </a:r>
          </a:p>
          <a:p>
            <a:r>
              <a:rPr lang="en-US" dirty="0"/>
              <a:t>RFC Thermal Management System Example</a:t>
            </a:r>
          </a:p>
          <a:p>
            <a:r>
              <a:rPr lang="en-US" dirty="0"/>
              <a:t>High Flux Thermal Switch Requirements</a:t>
            </a:r>
          </a:p>
          <a:p>
            <a:r>
              <a:rPr lang="en-US" dirty="0"/>
              <a:t>High Flux Candidate Technology Review</a:t>
            </a:r>
          </a:p>
          <a:p>
            <a:r>
              <a:rPr lang="en-US" dirty="0"/>
              <a:t>Summary</a:t>
            </a:r>
          </a:p>
          <a:p>
            <a:pPr marL="0" indent="0">
              <a:buNone/>
            </a:pPr>
            <a:endParaRPr lang="en-US" dirty="0"/>
          </a:p>
          <a:p>
            <a:endParaRPr lang="en-US" dirty="0"/>
          </a:p>
          <a:p>
            <a:endParaRPr lang="en-US" dirty="0"/>
          </a:p>
        </p:txBody>
      </p:sp>
      <p:sp>
        <p:nvSpPr>
          <p:cNvPr id="5" name="Slide Number Placeholder 4"/>
          <p:cNvSpPr>
            <a:spLocks noGrp="1"/>
          </p:cNvSpPr>
          <p:nvPr>
            <p:ph type="sldNum" sz="quarter" idx="12"/>
          </p:nvPr>
        </p:nvSpPr>
        <p:spPr/>
        <p:txBody>
          <a:bodyPr/>
          <a:lstStyle/>
          <a:p>
            <a:fld id="{33F42015-0FC7-4B0E-8D2B-76EADF48D957}" type="slidenum">
              <a:rPr lang="en-US" smtClean="0"/>
              <a:pPr/>
              <a:t>2</a:t>
            </a:fld>
            <a:endParaRPr lang="en-US" dirty="0"/>
          </a:p>
        </p:txBody>
      </p:sp>
      <p:sp>
        <p:nvSpPr>
          <p:cNvPr id="6" name="Footer Placeholder 3">
            <a:extLst>
              <a:ext uri="{FF2B5EF4-FFF2-40B4-BE49-F238E27FC236}">
                <a16:creationId xmlns:a16="http://schemas.microsoft.com/office/drawing/2014/main" id="{5E240ADE-5CD7-C84F-FB53-16587793A73A}"/>
              </a:ext>
            </a:extLst>
          </p:cNvPr>
          <p:cNvSpPr>
            <a:spLocks noGrp="1"/>
          </p:cNvSpPr>
          <p:nvPr>
            <p:ph type="ftr" sz="quarter" idx="11"/>
          </p:nvPr>
        </p:nvSpPr>
        <p:spPr>
          <a:xfrm>
            <a:off x="3657600" y="6400800"/>
            <a:ext cx="4876800" cy="304800"/>
          </a:xfrm>
        </p:spPr>
        <p:txBody>
          <a:bodyPr/>
          <a:lstStyle/>
          <a:p>
            <a:r>
              <a:rPr lang="en-US" dirty="0"/>
              <a:t>TFAWS 2023 – August 21-25, 2023</a:t>
            </a:r>
          </a:p>
        </p:txBody>
      </p:sp>
    </p:spTree>
    <p:extLst>
      <p:ext uri="{BB962C8B-B14F-4D97-AF65-F5344CB8AC3E}">
        <p14:creationId xmlns:p14="http://schemas.microsoft.com/office/powerpoint/2010/main" val="2798685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The Lunar Environment</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33C6E5-ABCA-D247-98E1-2274F89B260E}"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S PGothic"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chemeClr val="tx1"/>
              </a:solidFill>
              <a:effectLst/>
              <a:uLnTx/>
              <a:uFillTx/>
              <a:latin typeface="Calibri" panose="020F0502020204030204"/>
              <a:ea typeface="MS PGothic" charset="-128"/>
              <a:cs typeface="+mn-cs"/>
            </a:endParaRPr>
          </a:p>
        </p:txBody>
      </p:sp>
      <p:sp>
        <p:nvSpPr>
          <p:cNvPr id="4" name="Content Placeholder 2"/>
          <p:cNvSpPr txBox="1">
            <a:spLocks/>
          </p:cNvSpPr>
          <p:nvPr/>
        </p:nvSpPr>
        <p:spPr>
          <a:xfrm>
            <a:off x="386499" y="4602480"/>
            <a:ext cx="11189616" cy="2034723"/>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bg1"/>
                </a:solidFill>
                <a:latin typeface="Arial" panose="020B0604020202020204" pitchFamily="34" charset="0"/>
                <a:ea typeface="+mn-ea"/>
                <a:cs typeface="Arial" panose="020B0604020202020204" pitchFamily="34" charset="0"/>
              </a:defRPr>
            </a:lvl1pPr>
            <a:lvl2pPr marL="51752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80327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087438" indent="-233363" algn="l" defTabSz="914400" rtl="0" eaLnBrk="1" latinLnBrk="0" hangingPunct="1">
              <a:lnSpc>
                <a:spcPct val="90000"/>
              </a:lnSpc>
              <a:spcBef>
                <a:spcPts val="500"/>
              </a:spcBef>
              <a:buFont typeface="Arial" panose="020B0604020202020204" pitchFamily="34" charset="0"/>
              <a:buChar char="&gt;"/>
              <a:defRPr sz="1800" kern="1200">
                <a:solidFill>
                  <a:schemeClr val="bg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base" latinLnBrk="0" hangingPunct="1">
              <a:lnSpc>
                <a:spcPct val="100000"/>
              </a:lnSpc>
              <a:spcBef>
                <a:spcPct val="0"/>
              </a:spcBef>
              <a:spcAft>
                <a:spcPts val="4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The average temperature on the Moon (at the equator and mid latitudes) varies from 90 Kelvin (-298 </a:t>
            </a:r>
            <a:r>
              <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ＭＳ Ｐゴシック" charset="-128"/>
                <a:cs typeface="Arial" panose="020B0604020202020204" pitchFamily="34" charset="0"/>
              </a:rPr>
              <a:t>º</a:t>
            </a: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F or -183 </a:t>
            </a:r>
            <a:r>
              <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ＭＳ Ｐゴシック" charset="-128"/>
                <a:cs typeface="Arial" panose="020B0604020202020204" pitchFamily="34" charset="0"/>
              </a:rPr>
              <a:t>º</a:t>
            </a: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C), at night, to 379 Kelvin (224 </a:t>
            </a:r>
            <a:r>
              <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ＭＳ Ｐゴシック" charset="-128"/>
                <a:cs typeface="Arial" panose="020B0604020202020204" pitchFamily="34" charset="0"/>
              </a:rPr>
              <a:t>º</a:t>
            </a: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F or 106 </a:t>
            </a:r>
            <a:r>
              <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ＭＳ Ｐゴシック" charset="-128"/>
                <a:cs typeface="Arial" panose="020B0604020202020204" pitchFamily="34" charset="0"/>
              </a:rPr>
              <a:t>º</a:t>
            </a: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C) during the day. </a:t>
            </a:r>
          </a:p>
          <a:p>
            <a:pPr marL="285750" indent="-285750">
              <a:lnSpc>
                <a:spcPct val="100000"/>
              </a:lnSpc>
              <a:spcBef>
                <a:spcPct val="0"/>
              </a:spcBef>
              <a:spcAft>
                <a:spcPts val="400"/>
              </a:spcAft>
              <a:buFont typeface="Arial" panose="020B0604020202020204" pitchFamily="34" charset="0"/>
              <a:buChar char="•"/>
              <a:defRPr/>
            </a:pP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Extremely cold temperatures near 35 Kelvin (-397 </a:t>
            </a:r>
            <a:r>
              <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ＭＳ Ｐゴシック" charset="-128"/>
                <a:cs typeface="Arial" panose="020B0604020202020204" pitchFamily="34" charset="0"/>
              </a:rPr>
              <a:t>º</a:t>
            </a: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F or -238 </a:t>
            </a:r>
            <a:r>
              <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ＭＳ Ｐゴシック" charset="-128"/>
                <a:cs typeface="Arial" panose="020B0604020202020204" pitchFamily="34" charset="0"/>
              </a:rPr>
              <a:t>º</a:t>
            </a: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C) within the permanently shadowed large polar impact craters </a:t>
            </a:r>
          </a:p>
          <a:p>
            <a:pPr marL="285750" marR="0" lvl="0" indent="-285750" algn="l" defTabSz="914400" rtl="0" eaLnBrk="1" fontAlgn="base" latinLnBrk="0" hangingPunct="1">
              <a:lnSpc>
                <a:spcPct val="100000"/>
              </a:lnSpc>
              <a:spcBef>
                <a:spcPct val="0"/>
              </a:spcBef>
              <a:spcAft>
                <a:spcPts val="4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Lunar day/night cycle lasts between 27.32 and 29.53 Earth days (655.7 to 708.7 hours) </a:t>
            </a:r>
          </a:p>
          <a:p>
            <a:pPr marL="285750" marR="0" lvl="0" indent="-285750" algn="l" defTabSz="914400" rtl="0" eaLnBrk="1" fontAlgn="base" latinLnBrk="0" hangingPunct="1">
              <a:lnSpc>
                <a:spcPct val="100000"/>
              </a:lnSpc>
              <a:spcBef>
                <a:spcPct val="0"/>
              </a:spcBef>
              <a:spcAft>
                <a:spcPts val="4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Regulating hardware temperatures in this </a:t>
            </a:r>
            <a:r>
              <a:rPr kumimoji="0" lang="en-US" sz="2000" b="0" i="0" u="none" strike="noStrike" kern="1200" cap="none" spc="0" normalizeH="0" baseline="0" noProof="0" dirty="0">
                <a:ln>
                  <a:noFill/>
                </a:ln>
                <a:solidFill>
                  <a:srgbClr val="FF0000"/>
                </a:solidFill>
                <a:effectLst/>
                <a:uLnTx/>
                <a:uFillTx/>
                <a:latin typeface="Calibri" panose="020F0502020204030204"/>
                <a:ea typeface="ＭＳ Ｐゴシック" charset="-128"/>
                <a:cs typeface="Arial" panose="020B0604020202020204" pitchFamily="34" charset="0"/>
              </a:rPr>
              <a:t>varying</a:t>
            </a: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 environment requires both </a:t>
            </a:r>
            <a:r>
              <a:rPr kumimoji="0" lang="en-US" sz="2000" b="1"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power</a:t>
            </a:r>
            <a:r>
              <a:rPr kumimoji="0" lang="en-US" sz="2000" b="0"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 and </a:t>
            </a:r>
            <a:r>
              <a:rPr kumimoji="0" lang="en-US" sz="2000" b="1" i="0" u="none" strike="noStrike" kern="1200" cap="none" spc="0" normalizeH="0" baseline="0" noProof="0" dirty="0">
                <a:ln>
                  <a:noFill/>
                </a:ln>
                <a:solidFill>
                  <a:schemeClr val="tx1"/>
                </a:solidFill>
                <a:effectLst/>
                <a:uLnTx/>
                <a:uFillTx/>
                <a:latin typeface="Calibri" panose="020F0502020204030204"/>
                <a:ea typeface="ＭＳ Ｐゴシック" charset="-128"/>
                <a:cs typeface="Arial" panose="020B0604020202020204" pitchFamily="34" charset="0"/>
              </a:rPr>
              <a:t>energy</a:t>
            </a:r>
          </a:p>
        </p:txBody>
      </p:sp>
      <p:grpSp>
        <p:nvGrpSpPr>
          <p:cNvPr id="5" name="Group 4"/>
          <p:cNvGrpSpPr/>
          <p:nvPr/>
        </p:nvGrpSpPr>
        <p:grpSpPr>
          <a:xfrm>
            <a:off x="3625707" y="993903"/>
            <a:ext cx="2415008" cy="3502481"/>
            <a:chOff x="3617299" y="973122"/>
            <a:chExt cx="2415008" cy="3502481"/>
          </a:xfrm>
        </p:grpSpPr>
        <p:pic>
          <p:nvPicPr>
            <p:cNvPr id="6" name="Table Placeholder 3">
              <a:extLst>
                <a:ext uri="{FF2B5EF4-FFF2-40B4-BE49-F238E27FC236}">
                  <a16:creationId xmlns:a16="http://schemas.microsoft.com/office/drawing/2014/main" id="{3093DD6F-4682-AF4F-8954-9D21E5352D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7299" y="2787640"/>
              <a:ext cx="2415008" cy="1687963"/>
            </a:xfrm>
            <a:prstGeom prst="rect">
              <a:avLst/>
            </a:prstGeom>
          </p:spPr>
        </p:pic>
        <p:pic>
          <p:nvPicPr>
            <p:cNvPr id="7" name="Picture 2" descr="Image result for lunar permanently shadowed regions">
              <a:extLst>
                <a:ext uri="{FF2B5EF4-FFF2-40B4-BE49-F238E27FC236}">
                  <a16:creationId xmlns:a16="http://schemas.microsoft.com/office/drawing/2014/main" id="{905FD67B-283B-D449-844D-C353BFD6D77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069" y="973122"/>
              <a:ext cx="2335468" cy="176327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B10D67E0-2350-B74F-B430-D6B2C96F6372}"/>
              </a:ext>
            </a:extLst>
          </p:cNvPr>
          <p:cNvPicPr>
            <a:picLocks noChangeAspect="1"/>
          </p:cNvPicPr>
          <p:nvPr/>
        </p:nvPicPr>
        <p:blipFill rotWithShape="1">
          <a:blip r:embed="rId5" cstate="hqprint">
            <a:clrChange>
              <a:clrFrom>
                <a:srgbClr val="000000"/>
              </a:clrFrom>
              <a:clrTo>
                <a:srgbClr val="000000">
                  <a:alpha val="0"/>
                </a:srgbClr>
              </a:clrTo>
            </a:clrChange>
            <a:extLst>
              <a:ext uri="{28A0092B-C50C-407E-A947-70E740481C1C}">
                <a14:useLocalDpi xmlns:a14="http://schemas.microsoft.com/office/drawing/2010/main" val="0"/>
              </a:ext>
            </a:extLst>
          </a:blip>
          <a:srcRect/>
          <a:stretch/>
        </p:blipFill>
        <p:spPr>
          <a:xfrm>
            <a:off x="316702" y="906033"/>
            <a:ext cx="3217980" cy="3500990"/>
          </a:xfrm>
          <a:prstGeom prst="rect">
            <a:avLst/>
          </a:prstGeom>
        </p:spPr>
      </p:pic>
      <p:pic>
        <p:nvPicPr>
          <p:cNvPr id="9" name="Picture 8">
            <a:extLst>
              <a:ext uri="{FF2B5EF4-FFF2-40B4-BE49-F238E27FC236}">
                <a16:creationId xmlns:a16="http://schemas.microsoft.com/office/drawing/2014/main" id="{BDC66CC9-073C-5240-950D-17D571AC9966}"/>
              </a:ext>
            </a:extLst>
          </p:cNvPr>
          <p:cNvPicPr>
            <a:picLocks noChangeAspect="1"/>
          </p:cNvPicPr>
          <p:nvPr/>
        </p:nvPicPr>
        <p:blipFill rotWithShape="1">
          <a:blip r:embed="rId6" cstate="hqprint">
            <a:clrChange>
              <a:clrFrom>
                <a:srgbClr val="000000"/>
              </a:clrFrom>
              <a:clrTo>
                <a:srgbClr val="000000">
                  <a:alpha val="0"/>
                </a:srgbClr>
              </a:clrTo>
            </a:clrChange>
            <a:extLst>
              <a:ext uri="{28A0092B-C50C-407E-A947-70E740481C1C}">
                <a14:useLocalDpi xmlns:a14="http://schemas.microsoft.com/office/drawing/2010/main" val="0"/>
              </a:ext>
            </a:extLst>
          </a:blip>
          <a:srcRect/>
          <a:stretch/>
        </p:blipFill>
        <p:spPr>
          <a:xfrm>
            <a:off x="6191057" y="942128"/>
            <a:ext cx="3211626" cy="3502152"/>
          </a:xfrm>
          <a:prstGeom prst="rect">
            <a:avLst/>
          </a:prstGeom>
        </p:spPr>
      </p:pic>
      <p:sp>
        <p:nvSpPr>
          <p:cNvPr id="10" name="TextBox 9">
            <a:extLst>
              <a:ext uri="{FF2B5EF4-FFF2-40B4-BE49-F238E27FC236}">
                <a16:creationId xmlns:a16="http://schemas.microsoft.com/office/drawing/2014/main" id="{89C288F1-7119-743C-C3C5-B45C2706C6C5}"/>
              </a:ext>
            </a:extLst>
          </p:cNvPr>
          <p:cNvSpPr txBox="1"/>
          <p:nvPr/>
        </p:nvSpPr>
        <p:spPr>
          <a:xfrm>
            <a:off x="9327182" y="1524000"/>
            <a:ext cx="2819401" cy="1938992"/>
          </a:xfrm>
          <a:prstGeom prst="rect">
            <a:avLst/>
          </a:prstGeom>
          <a:noFill/>
        </p:spPr>
        <p:txBody>
          <a:bodyPr wrap="square" rtlCol="0">
            <a:spAutoFit/>
          </a:bodyPr>
          <a:lstStyle/>
          <a:p>
            <a:r>
              <a:rPr lang="en-US" dirty="0"/>
              <a:t>Temperature maps of </a:t>
            </a:r>
          </a:p>
          <a:p>
            <a:r>
              <a:rPr lang="en-US" dirty="0"/>
              <a:t>Lunar surface during day (left) and night (right). Impact craters (middle). </a:t>
            </a:r>
          </a:p>
          <a:p>
            <a:endParaRPr lang="en-US" dirty="0"/>
          </a:p>
        </p:txBody>
      </p:sp>
    </p:spTree>
    <p:extLst>
      <p:ext uri="{BB962C8B-B14F-4D97-AF65-F5344CB8AC3E}">
        <p14:creationId xmlns:p14="http://schemas.microsoft.com/office/powerpoint/2010/main" val="3458453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4C20391-C4DE-8B4A-89FA-3663A51292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60" y="0"/>
            <a:ext cx="12173339" cy="6858000"/>
          </a:xfrm>
          <a:prstGeom prst="rect">
            <a:avLst/>
          </a:prstGeom>
        </p:spPr>
      </p:pic>
      <p:sp>
        <p:nvSpPr>
          <p:cNvPr id="5" name="Rectangle 4"/>
          <p:cNvSpPr/>
          <p:nvPr/>
        </p:nvSpPr>
        <p:spPr>
          <a:xfrm>
            <a:off x="313094" y="5639458"/>
            <a:ext cx="11645283" cy="954107"/>
          </a:xfrm>
          <a:prstGeom prst="rect">
            <a:avLst/>
          </a:prstGeom>
          <a:solidFill>
            <a:schemeClr val="tx1"/>
          </a:solidFill>
          <a:ln w="12700">
            <a:solidFill>
              <a:srgbClr val="FFC000"/>
            </a:solidFill>
          </a:ln>
        </p:spPr>
        <p:txBody>
          <a:bodyPr wrap="square">
            <a:spAutoFit/>
          </a:bodyPr>
          <a:lstStyle/>
          <a:p>
            <a:pPr marL="344488" marR="0" lvl="1" indent="-231775"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rPr>
              <a:t>Regenerative Fuel Cells (RFCs) for Lunar Exploration</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a:p>
            <a:pPr marL="344488" marR="0" lvl="1" indent="-231775"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rPr>
              <a:t>RFCs can provide energy storage to provide power in locations near humans where nuclear power may not be an option</a:t>
            </a:r>
          </a:p>
          <a:p>
            <a:pPr marL="344488" marR="0" lvl="1" indent="-231775"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rPr>
              <a:t>RFCs can provide continuous power for longer-term operations (such as the lunar night)</a:t>
            </a:r>
          </a:p>
          <a:p>
            <a:pPr marL="344488" marR="0" lvl="1" indent="-231775"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rPr>
              <a:t>RFCs enable mission operations in harsh environments such as permanently shadowed craters</a:t>
            </a:r>
          </a:p>
        </p:txBody>
      </p:sp>
      <p:sp>
        <p:nvSpPr>
          <p:cNvPr id="12" name="TextBox 11"/>
          <p:cNvSpPr txBox="1"/>
          <p:nvPr/>
        </p:nvSpPr>
        <p:spPr>
          <a:xfrm>
            <a:off x="660332" y="1582961"/>
            <a:ext cx="3733800" cy="9233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charset="0"/>
                <a:ea typeface="MS PGothic" charset="-128"/>
                <a:cs typeface="+mn-cs"/>
              </a:rPr>
              <a:t>Regenerative Fuel Cells are an integral part of a Lunar Surface Power Architecture</a:t>
            </a:r>
          </a:p>
        </p:txBody>
      </p:sp>
    </p:spTree>
    <p:extLst>
      <p:ext uri="{BB962C8B-B14F-4D97-AF65-F5344CB8AC3E}">
        <p14:creationId xmlns:p14="http://schemas.microsoft.com/office/powerpoint/2010/main" val="266769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8898A3-2EB4-40DE-8FFB-B2B6293D5325}"/>
              </a:ext>
            </a:extLst>
          </p:cNvPr>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lang="uk-UA" smtClean="0"/>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uk-UA" sz="800" b="0" i="0" u="none" strike="noStrike" kern="1200" cap="none" spc="0" normalizeH="0" baseline="0" noProof="0" dirty="0">
              <a:ln>
                <a:noFill/>
              </a:ln>
              <a:solidFill>
                <a:prstClr val="black"/>
              </a:solidFill>
              <a:effectLst/>
              <a:uLnTx/>
              <a:uFillTx/>
              <a:latin typeface="Arial" charset="0"/>
              <a:cs typeface="+mn-cs"/>
            </a:endParaRPr>
          </a:p>
        </p:txBody>
      </p:sp>
      <p:sp>
        <p:nvSpPr>
          <p:cNvPr id="3" name="Title 2">
            <a:extLst>
              <a:ext uri="{FF2B5EF4-FFF2-40B4-BE49-F238E27FC236}">
                <a16:creationId xmlns:a16="http://schemas.microsoft.com/office/drawing/2014/main" id="{D038FED3-7C41-47AE-A2F9-D49CDFCC7CE5}"/>
              </a:ext>
            </a:extLst>
          </p:cNvPr>
          <p:cNvSpPr>
            <a:spLocks noGrp="1"/>
          </p:cNvSpPr>
          <p:nvPr>
            <p:ph type="title"/>
          </p:nvPr>
        </p:nvSpPr>
        <p:spPr>
          <a:xfrm>
            <a:off x="1068224" y="0"/>
            <a:ext cx="10143858" cy="914400"/>
          </a:xfrm>
          <a:prstGeom prst="rect">
            <a:avLst/>
          </a:prstGeom>
        </p:spPr>
        <p:txBody>
          <a:bodyPr/>
          <a:lstStyle/>
          <a:p>
            <a:r>
              <a:rPr lang="en-US" dirty="0"/>
              <a:t>Why RFCs</a:t>
            </a:r>
            <a:endParaRPr lang="en-US" sz="3600" dirty="0"/>
          </a:p>
        </p:txBody>
      </p:sp>
      <p:pic>
        <p:nvPicPr>
          <p:cNvPr id="231" name="Picture 230">
            <a:extLst>
              <a:ext uri="{FF2B5EF4-FFF2-40B4-BE49-F238E27FC236}">
                <a16:creationId xmlns:a16="http://schemas.microsoft.com/office/drawing/2014/main" id="{4084BF36-5E63-4A5A-96B7-B43E1E5719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455"/>
          <a:stretch/>
        </p:blipFill>
        <p:spPr>
          <a:xfrm>
            <a:off x="6287574" y="1529443"/>
            <a:ext cx="5880763" cy="3567344"/>
          </a:xfrm>
          <a:prstGeom prst="rect">
            <a:avLst/>
          </a:prstGeom>
        </p:spPr>
      </p:pic>
      <p:sp>
        <p:nvSpPr>
          <p:cNvPr id="232" name="Content Placeholder 4">
            <a:extLst>
              <a:ext uri="{FF2B5EF4-FFF2-40B4-BE49-F238E27FC236}">
                <a16:creationId xmlns:a16="http://schemas.microsoft.com/office/drawing/2014/main" id="{A5CA8953-DF95-4708-AAB3-02BC806042D5}"/>
              </a:ext>
            </a:extLst>
          </p:cNvPr>
          <p:cNvSpPr txBox="1">
            <a:spLocks/>
          </p:cNvSpPr>
          <p:nvPr/>
        </p:nvSpPr>
        <p:spPr>
          <a:xfrm>
            <a:off x="-1" y="1137037"/>
            <a:ext cx="6372225" cy="2663438"/>
          </a:xfrm>
          <a:prstGeom prst="rect">
            <a:avLst/>
          </a:prstGeom>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marR="0" lvl="0" indent="-342900" algn="l" defTabSz="457200" rtl="0" eaLnBrk="0" fontAlgn="base" latinLnBrk="0" hangingPunct="0">
              <a:lnSpc>
                <a:spcPct val="95000"/>
              </a:lnSpc>
              <a:spcBef>
                <a:spcPts val="600"/>
              </a:spcBef>
              <a:spcAft>
                <a:spcPct val="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prstClr val="black"/>
                </a:solidFill>
                <a:effectLst/>
                <a:uLnTx/>
                <a:uFillTx/>
                <a:latin typeface="arial" charset="0"/>
                <a:ea typeface="ＭＳ Ｐゴシック" charset="-128"/>
              </a:rPr>
              <a:t>Technologies are </a:t>
            </a:r>
            <a:r>
              <a:rPr kumimoji="0" lang="en-US" b="0" i="1" u="sng" strike="noStrike" kern="1200" cap="none" spc="0" normalizeH="0" baseline="0" noProof="0" dirty="0">
                <a:ln>
                  <a:noFill/>
                </a:ln>
                <a:solidFill>
                  <a:prstClr val="black"/>
                </a:solidFill>
                <a:effectLst/>
                <a:uLnTx/>
                <a:uFillTx/>
                <a:latin typeface="arial" charset="0"/>
                <a:ea typeface="ＭＳ Ｐゴシック" charset="-128"/>
              </a:rPr>
              <a:t>Complementary</a:t>
            </a:r>
            <a:r>
              <a:rPr kumimoji="0" lang="en-US" b="0" i="0" u="none" strike="noStrike" kern="1200" cap="none" spc="0" normalizeH="0" baseline="0" noProof="0" dirty="0">
                <a:ln>
                  <a:noFill/>
                </a:ln>
                <a:solidFill>
                  <a:prstClr val="black"/>
                </a:solidFill>
                <a:effectLst/>
                <a:uLnTx/>
                <a:uFillTx/>
                <a:latin typeface="arial" charset="0"/>
                <a:ea typeface="ＭＳ Ｐゴシック" charset="-128"/>
              </a:rPr>
              <a:t> not </a:t>
            </a:r>
            <a:r>
              <a:rPr kumimoji="0" lang="en-US" b="0" i="1" u="sng" strike="noStrike" kern="1200" cap="none" spc="0" normalizeH="0" baseline="0" noProof="0" dirty="0">
                <a:ln>
                  <a:noFill/>
                </a:ln>
                <a:solidFill>
                  <a:prstClr val="black"/>
                </a:solidFill>
                <a:effectLst/>
                <a:uLnTx/>
                <a:uFillTx/>
                <a:latin typeface="arial" charset="0"/>
                <a:ea typeface="ＭＳ Ｐゴシック" charset="-128"/>
              </a:rPr>
              <a:t>Competitive</a:t>
            </a:r>
            <a:endParaRPr kumimoji="0" lang="en-US" b="0" i="0" u="none" strike="noStrike" kern="1200" cap="none" spc="0" normalizeH="0" baseline="0" noProof="0" dirty="0">
              <a:ln>
                <a:noFill/>
              </a:ln>
              <a:solidFill>
                <a:prstClr val="black"/>
              </a:solidFill>
              <a:effectLst/>
              <a:uLnTx/>
              <a:uFillTx/>
              <a:latin typeface="arial" charset="0"/>
              <a:ea typeface="ＭＳ Ｐゴシック" charset="-128"/>
            </a:endParaRPr>
          </a:p>
          <a:p>
            <a:pPr marL="565150" marR="0" lvl="1" indent="-171450" algn="l" defTabSz="457200" rtl="0" eaLnBrk="0" fontAlgn="base" latinLnBrk="0" hangingPunct="0">
              <a:lnSpc>
                <a:spcPct val="95000"/>
              </a:lnSpc>
              <a:spcBef>
                <a:spcPts val="6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cs typeface="+mn-cs"/>
              </a:rPr>
              <a:t>No power or energy storage technology meets</a:t>
            </a:r>
            <a:b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cs typeface="+mn-cs"/>
              </a:rPr>
            </a:b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cs typeface="+mn-cs"/>
              </a:rPr>
              <a:t>all requirements for all applications</a:t>
            </a:r>
          </a:p>
          <a:p>
            <a:pPr marL="565150" marR="0" lvl="1" indent="-171450" algn="l" defTabSz="457200" rtl="0" eaLnBrk="0" fontAlgn="base" latinLnBrk="0" hangingPunct="0">
              <a:lnSpc>
                <a:spcPct val="95000"/>
              </a:lnSpc>
              <a:spcBef>
                <a:spcPts val="6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cs typeface="+mn-cs"/>
              </a:rPr>
              <a:t>Each technology has a place within the overall exploration space</a:t>
            </a:r>
          </a:p>
          <a:p>
            <a:pPr marL="565150" marR="0" lvl="1" indent="-171450" algn="l" defTabSz="457200" rtl="0" eaLnBrk="0" fontAlgn="base" latinLnBrk="0" hangingPunct="0">
              <a:lnSpc>
                <a:spcPct val="95000"/>
              </a:lnSpc>
              <a:spcBef>
                <a:spcPts val="6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charset="0"/>
                <a:ea typeface="ＭＳ Ｐゴシック" charset="-128"/>
                <a:cs typeface="+mn-cs"/>
              </a:rPr>
              <a:t>Energy Storage Metric = Specific Energy (W·hr/kg)</a:t>
            </a:r>
          </a:p>
          <a:p>
            <a:pPr marL="971550" marR="0" lvl="2" indent="-285750" algn="l" defTabSz="457200" rtl="0" eaLnBrk="0" fontAlgn="base" latinLnBrk="0" hangingPunct="0">
              <a:lnSpc>
                <a:spcPct val="95000"/>
              </a:lnSpc>
              <a:spcBef>
                <a:spcPts val="600"/>
              </a:spcBef>
              <a:spcAft>
                <a:spcPct val="0"/>
              </a:spcAft>
              <a:buClrTx/>
              <a:buSzTx/>
              <a:buFont typeface="Wingdings" panose="05000000000000000000" pitchFamily="2" charset="2"/>
              <a:buChar char="v"/>
              <a:tabLst/>
              <a:defRPr/>
            </a:pPr>
            <a:r>
              <a:rPr kumimoji="0" lang="en-US" sz="1400" b="0" i="0" u="none" strike="noStrike" kern="1200" cap="none" spc="0" normalizeH="0" baseline="0" noProof="0" dirty="0">
                <a:ln>
                  <a:noFill/>
                </a:ln>
                <a:solidFill>
                  <a:prstClr val="black"/>
                </a:solidFill>
                <a:effectLst/>
                <a:uLnTx/>
                <a:uFillTx/>
                <a:latin typeface="arial" charset="0"/>
                <a:ea typeface="ＭＳ Ｐゴシック" charset="-128"/>
                <a:cs typeface="+mn-cs"/>
              </a:rPr>
              <a:t>Packaged Li-ion Battery Systems ~ 160 W·hr/kg</a:t>
            </a:r>
          </a:p>
          <a:p>
            <a:pPr marL="971550" marR="0" lvl="2" indent="-285750" algn="l" defTabSz="457200" rtl="0" eaLnBrk="0" fontAlgn="base" latinLnBrk="0" hangingPunct="0">
              <a:lnSpc>
                <a:spcPct val="95000"/>
              </a:lnSpc>
              <a:spcBef>
                <a:spcPts val="600"/>
              </a:spcBef>
              <a:spcAft>
                <a:spcPct val="0"/>
              </a:spcAft>
              <a:buClrTx/>
              <a:buSzTx/>
              <a:buFont typeface="Wingdings" panose="05000000000000000000" pitchFamily="2" charset="2"/>
              <a:buChar char="v"/>
              <a:tabLst/>
              <a:defRPr/>
            </a:pPr>
            <a:r>
              <a:rPr kumimoji="0" lang="en-US" sz="1400" b="0" i="0" u="none" strike="noStrike" kern="1200" cap="none" spc="0" normalizeH="0" baseline="0" noProof="0" dirty="0">
                <a:ln>
                  <a:noFill/>
                </a:ln>
                <a:solidFill>
                  <a:prstClr val="black"/>
                </a:solidFill>
                <a:effectLst/>
                <a:uLnTx/>
                <a:uFillTx/>
                <a:latin typeface="arial" charset="0"/>
                <a:ea typeface="ＭＳ Ｐゴシック" charset="-128"/>
                <a:cs typeface="+mn-cs"/>
              </a:rPr>
              <a:t>Regenerative Fuel Cell Systems &lt;100 to &gt;600 W·hr/kg based on location and energy requirements</a:t>
            </a:r>
          </a:p>
        </p:txBody>
      </p:sp>
      <p:pic>
        <p:nvPicPr>
          <p:cNvPr id="233" name="Picture 232">
            <a:extLst>
              <a:ext uri="{FF2B5EF4-FFF2-40B4-BE49-F238E27FC236}">
                <a16:creationId xmlns:a16="http://schemas.microsoft.com/office/drawing/2014/main" id="{958D6EBA-C57C-4B3D-8703-4CF392C9D4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296" y="3696936"/>
            <a:ext cx="5229605" cy="3119789"/>
          </a:xfrm>
          <a:prstGeom prst="rect">
            <a:avLst/>
          </a:prstGeom>
        </p:spPr>
      </p:pic>
      <p:graphicFrame>
        <p:nvGraphicFramePr>
          <p:cNvPr id="234" name="Table 233">
            <a:extLst>
              <a:ext uri="{FF2B5EF4-FFF2-40B4-BE49-F238E27FC236}">
                <a16:creationId xmlns:a16="http://schemas.microsoft.com/office/drawing/2014/main" id="{CD53FF03-2A74-462C-A88C-1CAD82222019}"/>
              </a:ext>
            </a:extLst>
          </p:cNvPr>
          <p:cNvGraphicFramePr>
            <a:graphicFrameLocks noGrp="1"/>
          </p:cNvGraphicFramePr>
          <p:nvPr/>
        </p:nvGraphicFramePr>
        <p:xfrm>
          <a:off x="7260496" y="5623085"/>
          <a:ext cx="4019568" cy="640080"/>
        </p:xfrm>
        <a:graphic>
          <a:graphicData uri="http://schemas.openxmlformats.org/drawingml/2006/table">
            <a:tbl>
              <a:tblPr firstRow="1" bandRow="1"/>
              <a:tblGrid>
                <a:gridCol w="1642128">
                  <a:extLst>
                    <a:ext uri="{9D8B030D-6E8A-4147-A177-3AD203B41FA5}">
                      <a16:colId xmlns:a16="http://schemas.microsoft.com/office/drawing/2014/main" val="2628713432"/>
                    </a:ext>
                  </a:extLst>
                </a:gridCol>
                <a:gridCol w="2377440">
                  <a:extLst>
                    <a:ext uri="{9D8B030D-6E8A-4147-A177-3AD203B41FA5}">
                      <a16:colId xmlns:a16="http://schemas.microsoft.com/office/drawing/2014/main" val="767126809"/>
                    </a:ext>
                  </a:extLst>
                </a:gridCol>
              </a:tblGrid>
              <a:tr h="534661">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r>
                        <a:rPr lang="en-US" sz="1200" dirty="0">
                          <a:solidFill>
                            <a:schemeClr val="tx1"/>
                          </a:solidFill>
                          <a:latin typeface="Arial" panose="020B0604020202020204" pitchFamily="34" charset="0"/>
                          <a:cs typeface="Arial" panose="020B0604020202020204" pitchFamily="34" charset="0"/>
                        </a:rPr>
                        <a:t>Energy Options for Space Applications</a:t>
                      </a:r>
                    </a:p>
                  </a:txBody>
                  <a:tcPr anchor="ctr">
                    <a:lnL w="12700" cap="flat" cmpd="sng" algn="ctr">
                      <a:solidFill>
                        <a:sysClr val="windowText" lastClr="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r>
                        <a:rPr lang="en-US" sz="1200" b="0" dirty="0">
                          <a:solidFill>
                            <a:schemeClr val="tx1"/>
                          </a:solidFill>
                          <a:latin typeface="Arial" panose="020B0604020202020204" pitchFamily="34" charset="0"/>
                          <a:cs typeface="Arial" panose="020B0604020202020204" pitchFamily="34" charset="0"/>
                        </a:rPr>
                        <a:t>Battery = TRL 9</a:t>
                      </a:r>
                    </a:p>
                    <a:p>
                      <a:r>
                        <a:rPr lang="en-US" sz="1200" b="0" dirty="0">
                          <a:solidFill>
                            <a:schemeClr val="tx1"/>
                          </a:solidFill>
                          <a:latin typeface="Arial" panose="020B0604020202020204" pitchFamily="34" charset="0"/>
                          <a:cs typeface="Arial" panose="020B0604020202020204" pitchFamily="34" charset="0"/>
                        </a:rPr>
                        <a:t>Primary Fuel Cell = TRL 5</a:t>
                      </a:r>
                    </a:p>
                    <a:p>
                      <a:r>
                        <a:rPr lang="en-US" sz="1200" b="0" dirty="0">
                          <a:solidFill>
                            <a:schemeClr val="tx1"/>
                          </a:solidFill>
                          <a:latin typeface="Arial" panose="020B0604020202020204" pitchFamily="34" charset="0"/>
                          <a:cs typeface="Arial" panose="020B0604020202020204" pitchFamily="34" charset="0"/>
                        </a:rPr>
                        <a:t>Regenerative Fuel Cell = TRL 3</a:t>
                      </a:r>
                    </a:p>
                  </a:txBody>
                  <a:tcPr>
                    <a:lnL w="12700" cap="flat" cmpd="sng" algn="ctr">
                      <a:no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2577546"/>
                  </a:ext>
                </a:extLst>
              </a:tr>
            </a:tbl>
          </a:graphicData>
        </a:graphic>
      </p:graphicFrame>
    </p:spTree>
    <p:extLst>
      <p:ext uri="{BB962C8B-B14F-4D97-AF65-F5344CB8AC3E}">
        <p14:creationId xmlns:p14="http://schemas.microsoft.com/office/powerpoint/2010/main" val="19156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animEffect transition="in" filter="fade">
                                      <p:cBhvr>
                                        <p:cTn id="7" dur="500"/>
                                        <p:tgtEl>
                                          <p:spTgt spid="231"/>
                                        </p:tgtEl>
                                      </p:cBhvr>
                                    </p:animEffect>
                                  </p:childTnLst>
                                </p:cTn>
                              </p:par>
                              <p:par>
                                <p:cTn id="8" presetID="10" presetClass="entr" presetSubtype="0" fill="hold" nodeType="withEffect">
                                  <p:stCondLst>
                                    <p:cond delay="0"/>
                                  </p:stCondLst>
                                  <p:childTnLst>
                                    <p:set>
                                      <p:cBhvr>
                                        <p:cTn id="9" dur="1" fill="hold">
                                          <p:stCondLst>
                                            <p:cond delay="0"/>
                                          </p:stCondLst>
                                        </p:cTn>
                                        <p:tgtEl>
                                          <p:spTgt spid="234"/>
                                        </p:tgtEl>
                                        <p:attrNameLst>
                                          <p:attrName>style.visibility</p:attrName>
                                        </p:attrNameLst>
                                      </p:cBhvr>
                                      <p:to>
                                        <p:strVal val="visible"/>
                                      </p:to>
                                    </p:set>
                                    <p:animEffect transition="in" filter="fade">
                                      <p:cBhvr>
                                        <p:cTn id="10"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8898A3-2EB4-40DE-8FFB-B2B6293D5325}"/>
              </a:ext>
            </a:extLst>
          </p:cNvPr>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lang="uk-UA" smtClean="0"/>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uk-UA" sz="800" b="0" i="0" u="none" strike="noStrike" kern="1200" cap="none" spc="0" normalizeH="0" baseline="0" noProof="0" dirty="0">
              <a:ln>
                <a:noFill/>
              </a:ln>
              <a:solidFill>
                <a:prstClr val="black"/>
              </a:solidFill>
              <a:effectLst/>
              <a:uLnTx/>
              <a:uFillTx/>
              <a:latin typeface="Arial" charset="0"/>
              <a:cs typeface="+mn-cs"/>
            </a:endParaRPr>
          </a:p>
        </p:txBody>
      </p:sp>
      <p:sp>
        <p:nvSpPr>
          <p:cNvPr id="3" name="Title 2">
            <a:extLst>
              <a:ext uri="{FF2B5EF4-FFF2-40B4-BE49-F238E27FC236}">
                <a16:creationId xmlns:a16="http://schemas.microsoft.com/office/drawing/2014/main" id="{D038FED3-7C41-47AE-A2F9-D49CDFCC7CE5}"/>
              </a:ext>
            </a:extLst>
          </p:cNvPr>
          <p:cNvSpPr>
            <a:spLocks noGrp="1"/>
          </p:cNvSpPr>
          <p:nvPr>
            <p:ph type="title"/>
          </p:nvPr>
        </p:nvSpPr>
        <p:spPr>
          <a:xfrm>
            <a:off x="1068224" y="0"/>
            <a:ext cx="10143858" cy="953901"/>
          </a:xfrm>
          <a:prstGeom prst="rect">
            <a:avLst/>
          </a:prstGeom>
        </p:spPr>
        <p:txBody>
          <a:bodyPr/>
          <a:lstStyle/>
          <a:p>
            <a:r>
              <a:rPr lang="en-US" sz="3600" dirty="0"/>
              <a:t>What is a Regenerative Fuel Cell?</a:t>
            </a:r>
          </a:p>
        </p:txBody>
      </p:sp>
      <p:sp>
        <p:nvSpPr>
          <p:cNvPr id="10" name="TextBox 9">
            <a:extLst>
              <a:ext uri="{FF2B5EF4-FFF2-40B4-BE49-F238E27FC236}">
                <a16:creationId xmlns:a16="http://schemas.microsoft.com/office/drawing/2014/main" id="{1F2099AC-F85E-41D1-86E3-5D54C6C62200}"/>
              </a:ext>
            </a:extLst>
          </p:cNvPr>
          <p:cNvSpPr txBox="1"/>
          <p:nvPr/>
        </p:nvSpPr>
        <p:spPr>
          <a:xfrm>
            <a:off x="304801" y="1243084"/>
            <a:ext cx="3588470" cy="1323439"/>
          </a:xfrm>
          <a:prstGeom prst="rect">
            <a:avLst/>
          </a:prstGeom>
          <a:noFill/>
        </p:spPr>
        <p:txBody>
          <a:bodyPr wrap="square" rtlCol="0">
            <a:spAutoFit/>
          </a:bodyPr>
          <a:lstStyle/>
          <a:p>
            <a:pPr marL="227013" indent="-227013" defTabSz="457146" eaLnBrk="1" hangingPunct="1">
              <a:spcBef>
                <a:spcPts val="0"/>
              </a:spcBef>
              <a:spcAft>
                <a:spcPts val="0"/>
              </a:spcAft>
              <a:defRPr/>
            </a:pPr>
            <a:r>
              <a:rPr lang="en-US" sz="2000" b="1" i="1" u="sng" dirty="0">
                <a:solidFill>
                  <a:prstClr val="black"/>
                </a:solidFill>
                <a:latin typeface="Arial" panose="020B0604020202020204" pitchFamily="34" charset="0"/>
                <a:ea typeface="ＭＳ Ｐゴシック" charset="-128"/>
                <a:cs typeface="Arial" panose="020B0604020202020204" pitchFamily="34" charset="0"/>
              </a:rPr>
              <a:t>What:</a:t>
            </a:r>
            <a:r>
              <a:rPr lang="en-US" sz="2000" dirty="0">
                <a:solidFill>
                  <a:prstClr val="black"/>
                </a:solidFill>
                <a:latin typeface="Arial" panose="020B0604020202020204" pitchFamily="34" charset="0"/>
                <a:ea typeface="ＭＳ Ｐゴシック" charset="-128"/>
                <a:cs typeface="Arial" panose="020B0604020202020204" pitchFamily="34" charset="0"/>
              </a:rPr>
              <a:t> </a:t>
            </a:r>
            <a:br>
              <a:rPr lang="en-US" sz="2000" dirty="0">
                <a:solidFill>
                  <a:prstClr val="black"/>
                </a:solidFill>
                <a:latin typeface="Arial" panose="020B0604020202020204" pitchFamily="34" charset="0"/>
                <a:ea typeface="ＭＳ Ｐゴシック" charset="-128"/>
                <a:cs typeface="Arial" panose="020B0604020202020204" pitchFamily="34" charset="0"/>
              </a:rPr>
            </a:br>
            <a:r>
              <a:rPr lang="en-US" sz="2000" dirty="0">
                <a:solidFill>
                  <a:prstClr val="black"/>
                </a:solidFill>
                <a:latin typeface="Arial" panose="020B0604020202020204" pitchFamily="34" charset="0"/>
                <a:ea typeface="ＭＳ Ｐゴシック" charset="-128"/>
                <a:cs typeface="Arial" panose="020B0604020202020204" pitchFamily="34" charset="0"/>
              </a:rPr>
              <a:t>A </a:t>
            </a:r>
            <a:r>
              <a:rPr lang="en-US" sz="2000" b="1" i="1" u="sng" dirty="0">
                <a:solidFill>
                  <a:srgbClr val="00B0F0"/>
                </a:solidFill>
                <a:latin typeface="Arial" panose="020B0604020202020204" pitchFamily="34" charset="0"/>
                <a:ea typeface="ＭＳ Ｐゴシック" charset="-128"/>
                <a:cs typeface="Arial" panose="020B0604020202020204" pitchFamily="34" charset="0"/>
              </a:rPr>
              <a:t>system</a:t>
            </a:r>
            <a:r>
              <a:rPr lang="en-US" sz="2000" dirty="0">
                <a:solidFill>
                  <a:prstClr val="black"/>
                </a:solidFill>
                <a:latin typeface="Arial" panose="020B0604020202020204" pitchFamily="34" charset="0"/>
                <a:ea typeface="ＭＳ Ｐゴシック" charset="-128"/>
                <a:cs typeface="Arial" panose="020B0604020202020204" pitchFamily="34" charset="0"/>
              </a:rPr>
              <a:t> that utilizes fluids (i.e. H</a:t>
            </a:r>
            <a:r>
              <a:rPr lang="en-US" sz="2000" baseline="-25000" dirty="0">
                <a:solidFill>
                  <a:prstClr val="black"/>
                </a:solidFill>
                <a:latin typeface="Arial" panose="020B0604020202020204" pitchFamily="34" charset="0"/>
                <a:ea typeface="ＭＳ Ｐゴシック" charset="-128"/>
                <a:cs typeface="Arial" panose="020B0604020202020204" pitchFamily="34" charset="0"/>
              </a:rPr>
              <a:t>2</a:t>
            </a:r>
            <a:r>
              <a:rPr lang="en-US" sz="2000" dirty="0">
                <a:solidFill>
                  <a:prstClr val="black"/>
                </a:solidFill>
                <a:latin typeface="Arial" panose="020B0604020202020204" pitchFamily="34" charset="0"/>
                <a:ea typeface="ＭＳ Ｐゴシック" charset="-128"/>
                <a:cs typeface="Arial" panose="020B0604020202020204" pitchFamily="34" charset="0"/>
              </a:rPr>
              <a:t> and O</a:t>
            </a:r>
            <a:r>
              <a:rPr lang="en-US" sz="2000" baseline="-25000" dirty="0">
                <a:solidFill>
                  <a:prstClr val="black"/>
                </a:solidFill>
                <a:latin typeface="Arial" panose="020B0604020202020204" pitchFamily="34" charset="0"/>
                <a:ea typeface="ＭＳ Ｐゴシック" charset="-128"/>
                <a:cs typeface="Arial" panose="020B0604020202020204" pitchFamily="34" charset="0"/>
              </a:rPr>
              <a:t>2</a:t>
            </a:r>
            <a:r>
              <a:rPr lang="en-US" sz="2000" dirty="0">
                <a:solidFill>
                  <a:prstClr val="black"/>
                </a:solidFill>
                <a:latin typeface="Arial" panose="020B0604020202020204" pitchFamily="34" charset="0"/>
                <a:ea typeface="ＭＳ Ｐゴシック" charset="-128"/>
                <a:cs typeface="Arial" panose="020B0604020202020204" pitchFamily="34" charset="0"/>
              </a:rPr>
              <a:t> gases) to store energy</a:t>
            </a:r>
          </a:p>
        </p:txBody>
      </p:sp>
      <p:grpSp>
        <p:nvGrpSpPr>
          <p:cNvPr id="4" name="Group 3">
            <a:extLst>
              <a:ext uri="{FF2B5EF4-FFF2-40B4-BE49-F238E27FC236}">
                <a16:creationId xmlns:a16="http://schemas.microsoft.com/office/drawing/2014/main" id="{33A36CE4-9D1C-45DD-9E7F-25531C6A09DC}"/>
              </a:ext>
            </a:extLst>
          </p:cNvPr>
          <p:cNvGrpSpPr/>
          <p:nvPr/>
        </p:nvGrpSpPr>
        <p:grpSpPr>
          <a:xfrm>
            <a:off x="1515713" y="2760169"/>
            <a:ext cx="9160574" cy="4097831"/>
            <a:chOff x="-672" y="3502152"/>
            <a:chExt cx="9160574" cy="4097831"/>
          </a:xfrm>
        </p:grpSpPr>
        <p:pic>
          <p:nvPicPr>
            <p:cNvPr id="5" name="Picture 4">
              <a:extLst>
                <a:ext uri="{FF2B5EF4-FFF2-40B4-BE49-F238E27FC236}">
                  <a16:creationId xmlns:a16="http://schemas.microsoft.com/office/drawing/2014/main" id="{F1FA3F65-90CE-400A-8CD0-1AA879C76214}"/>
                </a:ext>
              </a:extLst>
            </p:cNvPr>
            <p:cNvPicPr>
              <a:picLocks noChangeAspect="1"/>
            </p:cNvPicPr>
            <p:nvPr/>
          </p:nvPicPr>
          <p:blipFill>
            <a:blip r:embed="rId3"/>
            <a:stretch>
              <a:fillRect/>
            </a:stretch>
          </p:blipFill>
          <p:spPr>
            <a:xfrm>
              <a:off x="-672" y="3502152"/>
              <a:ext cx="9160574" cy="4097831"/>
            </a:xfrm>
            <a:prstGeom prst="rect">
              <a:avLst/>
            </a:prstGeom>
          </p:spPr>
        </p:pic>
        <p:sp>
          <p:nvSpPr>
            <p:cNvPr id="6" name="TextBox 5">
              <a:extLst>
                <a:ext uri="{FF2B5EF4-FFF2-40B4-BE49-F238E27FC236}">
                  <a16:creationId xmlns:a16="http://schemas.microsoft.com/office/drawing/2014/main" id="{5110D007-37EB-40EC-98DA-9ECF4D0D378E}"/>
                </a:ext>
              </a:extLst>
            </p:cNvPr>
            <p:cNvSpPr txBox="1"/>
            <p:nvPr/>
          </p:nvSpPr>
          <p:spPr>
            <a:xfrm>
              <a:off x="4200521" y="7240578"/>
              <a:ext cx="1737975" cy="261609"/>
            </a:xfrm>
            <a:prstGeom prst="rect">
              <a:avLst/>
            </a:prstGeom>
            <a:noFill/>
          </p:spPr>
          <p:txBody>
            <a:bodyPr wrap="none" rtlCol="0">
              <a:spAutoFit/>
            </a:bodyPr>
            <a:lstStyle/>
            <a:p>
              <a:r>
                <a:rPr lang="en-US" sz="1100" b="1" dirty="0"/>
                <a:t>RFC System Enclosure</a:t>
              </a:r>
            </a:p>
          </p:txBody>
        </p:sp>
      </p:grpSp>
      <p:pic>
        <p:nvPicPr>
          <p:cNvPr id="90" name="Picture 89">
            <a:extLst>
              <a:ext uri="{FF2B5EF4-FFF2-40B4-BE49-F238E27FC236}">
                <a16:creationId xmlns:a16="http://schemas.microsoft.com/office/drawing/2014/main" id="{6BBC5E63-B941-4C52-BAB1-AECFA9A55A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30408" y="1147547"/>
            <a:ext cx="1931184" cy="1708160"/>
          </a:xfrm>
          <a:prstGeom prst="rect">
            <a:avLst/>
          </a:prstGeom>
          <a:effectLst>
            <a:outerShdw blurRad="190500" dist="101600" dir="2700000" algn="tl" rotWithShape="0">
              <a:prstClr val="black">
                <a:alpha val="75000"/>
              </a:prstClr>
            </a:outerShdw>
          </a:effectLst>
        </p:spPr>
      </p:pic>
      <p:sp>
        <p:nvSpPr>
          <p:cNvPr id="11" name="TextBox 10">
            <a:extLst>
              <a:ext uri="{FF2B5EF4-FFF2-40B4-BE49-F238E27FC236}">
                <a16:creationId xmlns:a16="http://schemas.microsoft.com/office/drawing/2014/main" id="{4CA95B00-2528-4FD6-92AC-8CCB9A451738}"/>
              </a:ext>
            </a:extLst>
          </p:cNvPr>
          <p:cNvSpPr txBox="1"/>
          <p:nvPr/>
        </p:nvSpPr>
        <p:spPr>
          <a:xfrm>
            <a:off x="7663928" y="1147547"/>
            <a:ext cx="4326904" cy="1323439"/>
          </a:xfrm>
          <a:prstGeom prst="rect">
            <a:avLst/>
          </a:prstGeom>
          <a:noFill/>
        </p:spPr>
        <p:txBody>
          <a:bodyPr wrap="square" rtlCol="0">
            <a:spAutoFit/>
          </a:bodyPr>
          <a:lstStyle/>
          <a:p>
            <a:pPr marL="227013" indent="-227013" defTabSz="457146" eaLnBrk="1" hangingPunct="1">
              <a:spcBef>
                <a:spcPts val="600"/>
              </a:spcBef>
              <a:spcAft>
                <a:spcPts val="0"/>
              </a:spcAft>
              <a:defRPr/>
            </a:pPr>
            <a:r>
              <a:rPr lang="en-US" sz="2000" b="1" i="1" u="sng" dirty="0">
                <a:solidFill>
                  <a:prstClr val="black"/>
                </a:solidFill>
                <a:latin typeface="Arial" panose="020B0604020202020204" pitchFamily="34" charset="0"/>
                <a:ea typeface="ＭＳ Ｐゴシック" charset="-128"/>
                <a:cs typeface="Arial" panose="020B0604020202020204" pitchFamily="34" charset="0"/>
              </a:rPr>
              <a:t>Why:</a:t>
            </a:r>
            <a:r>
              <a:rPr lang="en-US" sz="2000" dirty="0">
                <a:solidFill>
                  <a:prstClr val="black"/>
                </a:solidFill>
                <a:latin typeface="Arial" panose="020B0604020202020204" pitchFamily="34" charset="0"/>
                <a:ea typeface="ＭＳ Ｐゴシック" charset="-128"/>
                <a:cs typeface="Arial" panose="020B0604020202020204" pitchFamily="34" charset="0"/>
              </a:rPr>
              <a:t> </a:t>
            </a:r>
            <a:br>
              <a:rPr lang="en-US" sz="2000" dirty="0">
                <a:solidFill>
                  <a:prstClr val="black"/>
                </a:solidFill>
                <a:latin typeface="Arial" panose="020B0604020202020204" pitchFamily="34" charset="0"/>
                <a:ea typeface="ＭＳ Ｐゴシック" charset="-128"/>
                <a:cs typeface="Arial" panose="020B0604020202020204" pitchFamily="34" charset="0"/>
              </a:rPr>
            </a:br>
            <a:r>
              <a:rPr lang="en-US" sz="2000" dirty="0">
                <a:solidFill>
                  <a:prstClr val="black"/>
                </a:solidFill>
                <a:latin typeface="Arial" panose="020B0604020202020204" pitchFamily="34" charset="0"/>
                <a:ea typeface="ＭＳ Ｐゴシック" charset="-128"/>
                <a:cs typeface="Arial" panose="020B0604020202020204" pitchFamily="34" charset="0"/>
              </a:rPr>
              <a:t>Higher specific energy (W·hr/kg) for </a:t>
            </a:r>
            <a:r>
              <a:rPr lang="en-US" sz="2000" b="1" i="1" u="sng" dirty="0">
                <a:solidFill>
                  <a:srgbClr val="00B0F0"/>
                </a:solidFill>
                <a:latin typeface="Arial" panose="020B0604020202020204" pitchFamily="34" charset="0"/>
                <a:ea typeface="ＭＳ Ｐゴシック" charset="-128"/>
                <a:cs typeface="Arial" panose="020B0604020202020204" pitchFamily="34" charset="0"/>
              </a:rPr>
              <a:t>high energy </a:t>
            </a:r>
            <a:r>
              <a:rPr lang="en-US" sz="2000" dirty="0">
                <a:solidFill>
                  <a:prstClr val="black"/>
                </a:solidFill>
                <a:latin typeface="Arial" panose="020B0604020202020204" pitchFamily="34" charset="0"/>
                <a:ea typeface="ＭＳ Ｐゴシック" charset="-128"/>
                <a:cs typeface="Arial" panose="020B0604020202020204" pitchFamily="34" charset="0"/>
              </a:rPr>
              <a:t>applications than a fully packaged battery system</a:t>
            </a:r>
          </a:p>
        </p:txBody>
      </p:sp>
    </p:spTree>
    <p:extLst>
      <p:ext uri="{BB962C8B-B14F-4D97-AF65-F5344CB8AC3E}">
        <p14:creationId xmlns:p14="http://schemas.microsoft.com/office/powerpoint/2010/main" val="3138608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8898A3-2EB4-40DE-8FFB-B2B6293D5325}"/>
              </a:ext>
            </a:extLst>
          </p:cNvPr>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lang="uk-UA" smtClean="0"/>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uk-UA" sz="800" b="0" i="0" u="none" strike="noStrike" kern="1200" cap="none" spc="0" normalizeH="0" baseline="0" noProof="0" dirty="0">
              <a:ln>
                <a:noFill/>
              </a:ln>
              <a:solidFill>
                <a:prstClr val="black"/>
              </a:solidFill>
              <a:effectLst/>
              <a:uLnTx/>
              <a:uFillTx/>
              <a:latin typeface="Arial" charset="0"/>
              <a:cs typeface="+mn-cs"/>
            </a:endParaRPr>
          </a:p>
        </p:txBody>
      </p:sp>
      <p:sp>
        <p:nvSpPr>
          <p:cNvPr id="3" name="Title 2">
            <a:extLst>
              <a:ext uri="{FF2B5EF4-FFF2-40B4-BE49-F238E27FC236}">
                <a16:creationId xmlns:a16="http://schemas.microsoft.com/office/drawing/2014/main" id="{D038FED3-7C41-47AE-A2F9-D49CDFCC7CE5}"/>
              </a:ext>
            </a:extLst>
          </p:cNvPr>
          <p:cNvSpPr>
            <a:spLocks noGrp="1"/>
          </p:cNvSpPr>
          <p:nvPr>
            <p:ph type="title"/>
          </p:nvPr>
        </p:nvSpPr>
        <p:spPr>
          <a:xfrm>
            <a:off x="1068224" y="0"/>
            <a:ext cx="10143858" cy="924682"/>
          </a:xfrm>
          <a:prstGeom prst="rect">
            <a:avLst/>
          </a:prstGeom>
        </p:spPr>
        <p:txBody>
          <a:bodyPr/>
          <a:lstStyle/>
          <a:p>
            <a:r>
              <a:rPr lang="en-US" sz="3200" dirty="0"/>
              <a:t>RFC Project: Technology Challenges by Element</a:t>
            </a:r>
          </a:p>
        </p:txBody>
      </p:sp>
      <p:sp>
        <p:nvSpPr>
          <p:cNvPr id="28" name="Rectangle 27">
            <a:extLst>
              <a:ext uri="{FF2B5EF4-FFF2-40B4-BE49-F238E27FC236}">
                <a16:creationId xmlns:a16="http://schemas.microsoft.com/office/drawing/2014/main" id="{BF456A69-3631-4E4A-956D-66F2358BDA40}"/>
              </a:ext>
            </a:extLst>
          </p:cNvPr>
          <p:cNvSpPr/>
          <p:nvPr/>
        </p:nvSpPr>
        <p:spPr>
          <a:xfrm>
            <a:off x="2025054" y="1203711"/>
            <a:ext cx="9385895" cy="5587614"/>
          </a:xfrm>
          <a:prstGeom prst="rect">
            <a:avLst/>
          </a:prstGeom>
          <a:pattFill prst="pct5">
            <a:fgClr>
              <a:sysClr val="windowText" lastClr="000000"/>
            </a:fgClr>
            <a:bgClr>
              <a:sysClr val="window" lastClr="FFFFFF"/>
            </a:bgClr>
          </a:pattFill>
          <a:ln w="317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5510F8A7-4141-4B15-8356-28A9A96C8D49}"/>
              </a:ext>
            </a:extLst>
          </p:cNvPr>
          <p:cNvSpPr/>
          <p:nvPr/>
        </p:nvSpPr>
        <p:spPr>
          <a:xfrm>
            <a:off x="11575137" y="1251337"/>
            <a:ext cx="400110" cy="5206605"/>
          </a:xfrm>
          <a:prstGeom prst="rect">
            <a:avLst/>
          </a:prstGeom>
          <a:solidFill>
            <a:sysClr val="window" lastClr="FFFFFF"/>
          </a:solidFill>
          <a:ln w="25400" cap="flat" cmpd="sng" algn="ctr">
            <a:solidFill>
              <a:sysClr val="windowText" lastClr="000000"/>
            </a:solidFill>
            <a:prstDash val="solid"/>
          </a:ln>
          <a:effectLst/>
        </p:spPr>
        <p:txBody>
          <a:bodyPr vert="vert" wrap="square" tIns="45720" bIns="45720" rtlCol="0" anchor="ctr">
            <a:spAutoFit/>
          </a:bodyPr>
          <a:lstStyle/>
          <a:p>
            <a:pPr algn="ctr" eaLnBrk="1" fontAlgn="auto" hangingPunct="1">
              <a:spcBef>
                <a:spcPts val="0"/>
              </a:spcBef>
              <a:spcAft>
                <a:spcPts val="0"/>
              </a:spcAft>
              <a:defRPr/>
            </a:pPr>
            <a:r>
              <a:rPr lang="en-US" sz="1400" kern="0" dirty="0">
                <a:solidFill>
                  <a:prstClr val="black"/>
                </a:solidFill>
                <a:latin typeface="Arial" panose="020B0604020202020204" pitchFamily="34" charset="0"/>
                <a:cs typeface="Arial" panose="020B0604020202020204" pitchFamily="34" charset="0"/>
              </a:rPr>
              <a:t>External System</a:t>
            </a:r>
          </a:p>
        </p:txBody>
      </p:sp>
      <p:graphicFrame>
        <p:nvGraphicFramePr>
          <p:cNvPr id="30" name="Table 29">
            <a:extLst>
              <a:ext uri="{FF2B5EF4-FFF2-40B4-BE49-F238E27FC236}">
                <a16:creationId xmlns:a16="http://schemas.microsoft.com/office/drawing/2014/main" id="{858E4101-490B-4494-A2B0-138A5D091E8F}"/>
              </a:ext>
            </a:extLst>
          </p:cNvPr>
          <p:cNvGraphicFramePr>
            <a:graphicFrameLocks noGrp="1"/>
          </p:cNvGraphicFramePr>
          <p:nvPr/>
        </p:nvGraphicFramePr>
        <p:xfrm>
          <a:off x="150570" y="4501896"/>
          <a:ext cx="1783986" cy="1531620"/>
        </p:xfrm>
        <a:graphic>
          <a:graphicData uri="http://schemas.openxmlformats.org/drawingml/2006/table">
            <a:tbl>
              <a:tblPr firstRow="1" bandRow="1"/>
              <a:tblGrid>
                <a:gridCol w="1783986">
                  <a:extLst>
                    <a:ext uri="{9D8B030D-6E8A-4147-A177-3AD203B41FA5}">
                      <a16:colId xmlns:a16="http://schemas.microsoft.com/office/drawing/2014/main" val="20000"/>
                    </a:ext>
                  </a:extLst>
                </a:gridCol>
              </a:tblGrid>
              <a:tr h="18288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050" b="1" dirty="0">
                          <a:solidFill>
                            <a:schemeClr val="tx1"/>
                          </a:solidFill>
                          <a:latin typeface="Arial" panose="020B0604020202020204" pitchFamily="34" charset="0"/>
                          <a:cs typeface="Arial" panose="020B0604020202020204" pitchFamily="34" charset="0"/>
                        </a:rPr>
                        <a:t>Legend</a:t>
                      </a:r>
                    </a:p>
                  </a:txBody>
                  <a:tcPr marL="45720" marR="4572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182880">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00" dirty="0">
                          <a:solidFill>
                            <a:schemeClr val="tx1"/>
                          </a:solidFill>
                          <a:latin typeface="Arial" panose="020B0604020202020204" pitchFamily="34" charset="0"/>
                          <a:cs typeface="Arial" panose="020B0604020202020204" pitchFamily="34" charset="0"/>
                        </a:rPr>
                        <a:t>Tech Dev Required</a:t>
                      </a:r>
                    </a:p>
                  </a:txBody>
                  <a:tcPr marL="45720" marR="4572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EADA"/>
                    </a:solidFill>
                  </a:tcPr>
                </a:tc>
                <a:extLst>
                  <a:ext uri="{0D108BD9-81ED-4DB2-BD59-A6C34878D82A}">
                    <a16:rowId xmlns:a16="http://schemas.microsoft.com/office/drawing/2014/main" val="3772517892"/>
                  </a:ext>
                </a:extLst>
              </a:tr>
              <a:tr h="182880">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171450" indent="-171450" algn="l">
                        <a:buFont typeface="Courier New" panose="02070309020205020404" pitchFamily="49" charset="0"/>
                        <a:buChar char="o"/>
                      </a:pPr>
                      <a:r>
                        <a:rPr lang="en-US" sz="1000" dirty="0">
                          <a:solidFill>
                            <a:schemeClr val="tx1"/>
                          </a:solidFill>
                          <a:latin typeface="Arial" panose="020B0604020202020204" pitchFamily="34" charset="0"/>
                          <a:cs typeface="Arial" panose="020B0604020202020204" pitchFamily="34" charset="0"/>
                        </a:rPr>
                        <a:t>Tech Dev Recommended</a:t>
                      </a:r>
                      <a:endParaRPr lang="en-US" sz="1000" b="1" dirty="0">
                        <a:solidFill>
                          <a:schemeClr val="tx1"/>
                        </a:solidFill>
                        <a:latin typeface="Arial" panose="020B0604020202020204" pitchFamily="34" charset="0"/>
                        <a:cs typeface="Arial" panose="020B0604020202020204" pitchFamily="34" charset="0"/>
                      </a:endParaRPr>
                    </a:p>
                  </a:txBody>
                  <a:tcPr marL="45720" marR="4572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4107648732"/>
                  </a:ext>
                </a:extLst>
              </a:tr>
              <a:tr h="182880">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chemeClr val="tx1"/>
                          </a:solidFill>
                          <a:latin typeface="Arial" panose="020B0604020202020204" pitchFamily="34" charset="0"/>
                          <a:cs typeface="Arial" panose="020B0604020202020204" pitchFamily="34" charset="0"/>
                        </a:rPr>
                        <a:t>Engineering Required</a:t>
                      </a:r>
                    </a:p>
                  </a:txBody>
                  <a:tcPr marL="45720" marR="4572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4114145988"/>
                  </a:ext>
                </a:extLst>
              </a:tr>
              <a:tr h="182880">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solidFill>
                            <a:schemeClr val="tx1"/>
                          </a:solidFill>
                          <a:latin typeface="Arial" panose="020B0604020202020204" pitchFamily="34" charset="0"/>
                          <a:cs typeface="Arial" panose="020B0604020202020204" pitchFamily="34" charset="0"/>
                        </a:rPr>
                        <a:t>*** = Required development depends on electrolyte: PEM vs Alkaline vs Solid Oxide</a:t>
                      </a:r>
                    </a:p>
                  </a:txBody>
                  <a:tcPr marL="45720" marR="4572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989940959"/>
                  </a:ext>
                </a:extLst>
              </a:tr>
            </a:tbl>
          </a:graphicData>
        </a:graphic>
      </p:graphicFrame>
      <p:graphicFrame>
        <p:nvGraphicFramePr>
          <p:cNvPr id="31" name="Table 4">
            <a:extLst>
              <a:ext uri="{FF2B5EF4-FFF2-40B4-BE49-F238E27FC236}">
                <a16:creationId xmlns:a16="http://schemas.microsoft.com/office/drawing/2014/main" id="{6A40AF81-3CE6-4FBE-9221-82F8F4A07A15}"/>
              </a:ext>
            </a:extLst>
          </p:cNvPr>
          <p:cNvGraphicFramePr>
            <a:graphicFrameLocks noGrp="1"/>
          </p:cNvGraphicFramePr>
          <p:nvPr/>
        </p:nvGraphicFramePr>
        <p:xfrm>
          <a:off x="265323" y="1302883"/>
          <a:ext cx="1554480" cy="1179576"/>
        </p:xfrm>
        <a:graphic>
          <a:graphicData uri="http://schemas.openxmlformats.org/drawingml/2006/table">
            <a:tbl>
              <a:tblPr firstRow="1" bandRow="1"/>
              <a:tblGrid>
                <a:gridCol w="1554480">
                  <a:extLst>
                    <a:ext uri="{9D8B030D-6E8A-4147-A177-3AD203B41FA5}">
                      <a16:colId xmlns:a16="http://schemas.microsoft.com/office/drawing/2014/main" val="695314267"/>
                    </a:ext>
                  </a:extLst>
                </a:gridCol>
              </a:tblGrid>
              <a:tr h="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400" b="1" dirty="0">
                          <a:solidFill>
                            <a:schemeClr val="tx1"/>
                          </a:solidFill>
                          <a:latin typeface="Arial" panose="020B0604020202020204" pitchFamily="34" charset="0"/>
                          <a:cs typeface="Arial" panose="020B0604020202020204" pitchFamily="34" charset="0"/>
                        </a:rPr>
                        <a:t>O</a:t>
                      </a:r>
                      <a:r>
                        <a:rPr lang="en-US" sz="1400" b="1" baseline="-25000" dirty="0">
                          <a:solidFill>
                            <a:schemeClr val="tx1"/>
                          </a:solidFill>
                          <a:latin typeface="Arial" panose="020B0604020202020204" pitchFamily="34" charset="0"/>
                          <a:cs typeface="Arial" panose="020B0604020202020204" pitchFamily="34" charset="0"/>
                        </a:rPr>
                        <a:t>2</a:t>
                      </a:r>
                      <a:r>
                        <a:rPr lang="en-US" sz="1400" b="1" dirty="0">
                          <a:solidFill>
                            <a:schemeClr val="tx1"/>
                          </a:solidFill>
                          <a:latin typeface="Arial" panose="020B0604020202020204" pitchFamily="34" charset="0"/>
                          <a:cs typeface="Arial" panose="020B0604020202020204" pitchFamily="34" charset="0"/>
                        </a:rPr>
                        <a:t> Gas Storage</a:t>
                      </a:r>
                    </a:p>
                  </a:txBody>
                  <a:tcPr marL="45720" marR="45720"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86152733"/>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indent="-171450">
                        <a:buFont typeface="Courier New" panose="02070309020205020404" pitchFamily="49" charset="0"/>
                        <a:buChar char="o"/>
                      </a:pPr>
                      <a:r>
                        <a:rPr lang="en-US" sz="1100" dirty="0">
                          <a:solidFill>
                            <a:schemeClr val="tx1"/>
                          </a:solidFill>
                          <a:latin typeface="Arial" panose="020B0604020202020204" pitchFamily="34" charset="0"/>
                          <a:cs typeface="Arial" panose="020B0604020202020204" pitchFamily="34" charset="0"/>
                        </a:rPr>
                        <a:t>Water-accelerated </a:t>
                      </a:r>
                      <a:r>
                        <a:rPr lang="en-US" sz="1100" i="1" u="sng" dirty="0">
                          <a:solidFill>
                            <a:schemeClr val="tx1"/>
                          </a:solidFill>
                          <a:latin typeface="Arial" panose="020B0604020202020204" pitchFamily="34" charset="0"/>
                          <a:cs typeface="Arial" panose="020B0604020202020204" pitchFamily="34" charset="0"/>
                        </a:rPr>
                        <a:t>corrosion</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BEEF4"/>
                    </a:solidFill>
                  </a:tcPr>
                </a:tc>
                <a:extLst>
                  <a:ext uri="{0D108BD9-81ED-4DB2-BD59-A6C34878D82A}">
                    <a16:rowId xmlns:a16="http://schemas.microsoft.com/office/drawing/2014/main" val="4044905484"/>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Cleanliness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Pressure Cycles</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Thermal Cycles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2226976807"/>
                  </a:ext>
                </a:extLst>
              </a:tr>
            </a:tbl>
          </a:graphicData>
        </a:graphic>
      </p:graphicFrame>
      <p:graphicFrame>
        <p:nvGraphicFramePr>
          <p:cNvPr id="32" name="Table 4">
            <a:extLst>
              <a:ext uri="{FF2B5EF4-FFF2-40B4-BE49-F238E27FC236}">
                <a16:creationId xmlns:a16="http://schemas.microsoft.com/office/drawing/2014/main" id="{B6B28412-5148-4FDC-9DCE-54C67E902FC1}"/>
              </a:ext>
            </a:extLst>
          </p:cNvPr>
          <p:cNvGraphicFramePr>
            <a:graphicFrameLocks noGrp="1"/>
          </p:cNvGraphicFramePr>
          <p:nvPr/>
        </p:nvGraphicFramePr>
        <p:xfrm>
          <a:off x="265323" y="3015166"/>
          <a:ext cx="1554480" cy="1179576"/>
        </p:xfrm>
        <a:graphic>
          <a:graphicData uri="http://schemas.openxmlformats.org/drawingml/2006/table">
            <a:tbl>
              <a:tblPr firstRow="1" bandRow="1"/>
              <a:tblGrid>
                <a:gridCol w="1554480">
                  <a:extLst>
                    <a:ext uri="{9D8B030D-6E8A-4147-A177-3AD203B41FA5}">
                      <a16:colId xmlns:a16="http://schemas.microsoft.com/office/drawing/2014/main" val="695314267"/>
                    </a:ext>
                  </a:extLst>
                </a:gridCol>
              </a:tblGrid>
              <a:tr h="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400" b="1" dirty="0">
                          <a:solidFill>
                            <a:schemeClr val="tx1"/>
                          </a:solidFill>
                          <a:latin typeface="Arial" panose="020B0604020202020204" pitchFamily="34" charset="0"/>
                          <a:cs typeface="Arial" panose="020B0604020202020204" pitchFamily="34" charset="0"/>
                        </a:rPr>
                        <a:t>H</a:t>
                      </a:r>
                      <a:r>
                        <a:rPr lang="en-US" sz="1400" b="1" baseline="-25000" dirty="0">
                          <a:solidFill>
                            <a:schemeClr val="tx1"/>
                          </a:solidFill>
                          <a:latin typeface="Arial" panose="020B0604020202020204" pitchFamily="34" charset="0"/>
                          <a:cs typeface="Arial" panose="020B0604020202020204" pitchFamily="34" charset="0"/>
                        </a:rPr>
                        <a:t>2</a:t>
                      </a:r>
                      <a:r>
                        <a:rPr lang="en-US" sz="1400" b="1" dirty="0">
                          <a:solidFill>
                            <a:schemeClr val="tx1"/>
                          </a:solidFill>
                          <a:latin typeface="Arial" panose="020B0604020202020204" pitchFamily="34" charset="0"/>
                          <a:cs typeface="Arial" panose="020B0604020202020204" pitchFamily="34" charset="0"/>
                        </a:rPr>
                        <a:t> Gas Storage</a:t>
                      </a:r>
                    </a:p>
                  </a:txBody>
                  <a:tcPr marL="45720" marR="45720"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86152733"/>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indent="-171450">
                        <a:buFont typeface="Courier New" panose="02070309020205020404" pitchFamily="49" charset="0"/>
                        <a:buChar char="o"/>
                      </a:pPr>
                      <a:r>
                        <a:rPr lang="en-US" sz="1100" dirty="0">
                          <a:solidFill>
                            <a:schemeClr val="tx1"/>
                          </a:solidFill>
                          <a:latin typeface="Arial" panose="020B0604020202020204" pitchFamily="34" charset="0"/>
                          <a:cs typeface="Arial" panose="020B0604020202020204" pitchFamily="34" charset="0"/>
                        </a:rPr>
                        <a:t>Water-accelerated </a:t>
                      </a:r>
                      <a:r>
                        <a:rPr lang="en-US" sz="1100" i="1" u="sng" dirty="0">
                          <a:solidFill>
                            <a:schemeClr val="tx1"/>
                          </a:solidFill>
                          <a:latin typeface="Arial" panose="020B0604020202020204" pitchFamily="34" charset="0"/>
                          <a:cs typeface="Arial" panose="020B0604020202020204" pitchFamily="34" charset="0"/>
                        </a:rPr>
                        <a:t>embrittlement</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BEEF4"/>
                    </a:solidFill>
                  </a:tcPr>
                </a:tc>
                <a:extLst>
                  <a:ext uri="{0D108BD9-81ED-4DB2-BD59-A6C34878D82A}">
                    <a16:rowId xmlns:a16="http://schemas.microsoft.com/office/drawing/2014/main" val="4044905484"/>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Cleanliness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Pressure Cycles</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Thermal Cycles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2226976807"/>
                  </a:ext>
                </a:extLst>
              </a:tr>
            </a:tbl>
          </a:graphicData>
        </a:graphic>
      </p:graphicFrame>
      <p:graphicFrame>
        <p:nvGraphicFramePr>
          <p:cNvPr id="33" name="Table 4">
            <a:extLst>
              <a:ext uri="{FF2B5EF4-FFF2-40B4-BE49-F238E27FC236}">
                <a16:creationId xmlns:a16="http://schemas.microsoft.com/office/drawing/2014/main" id="{C376150C-C639-46B4-876A-8B32A3EAE78E}"/>
              </a:ext>
            </a:extLst>
          </p:cNvPr>
          <p:cNvGraphicFramePr>
            <a:graphicFrameLocks noGrp="1"/>
          </p:cNvGraphicFramePr>
          <p:nvPr/>
        </p:nvGraphicFramePr>
        <p:xfrm>
          <a:off x="2170449" y="1302883"/>
          <a:ext cx="2477751" cy="2919984"/>
        </p:xfrm>
        <a:graphic>
          <a:graphicData uri="http://schemas.openxmlformats.org/drawingml/2006/table">
            <a:tbl>
              <a:tblPr firstRow="1" bandRow="1"/>
              <a:tblGrid>
                <a:gridCol w="2477751">
                  <a:extLst>
                    <a:ext uri="{9D8B030D-6E8A-4147-A177-3AD203B41FA5}">
                      <a16:colId xmlns:a16="http://schemas.microsoft.com/office/drawing/2014/main" val="695314267"/>
                    </a:ext>
                  </a:extLst>
                </a:gridCol>
              </a:tblGrid>
              <a:tr h="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400" b="1" dirty="0">
                          <a:solidFill>
                            <a:schemeClr val="tx1"/>
                          </a:solidFill>
                          <a:latin typeface="Arial" panose="020B0604020202020204" pitchFamily="34" charset="0"/>
                          <a:cs typeface="Arial" panose="020B0604020202020204" pitchFamily="34" charset="0"/>
                        </a:rPr>
                        <a:t>Fluid Processing and </a:t>
                      </a:r>
                      <a:br>
                        <a:rPr lang="en-US" sz="1400" b="1" dirty="0">
                          <a:solidFill>
                            <a:schemeClr val="tx1"/>
                          </a:solidFill>
                          <a:latin typeface="Arial" panose="020B0604020202020204" pitchFamily="34" charset="0"/>
                          <a:cs typeface="Arial" panose="020B0604020202020204" pitchFamily="34" charset="0"/>
                        </a:rPr>
                      </a:br>
                      <a:r>
                        <a:rPr lang="en-US" sz="1400" b="1" dirty="0">
                          <a:solidFill>
                            <a:schemeClr val="tx1"/>
                          </a:solidFill>
                          <a:latin typeface="Arial" panose="020B0604020202020204" pitchFamily="34" charset="0"/>
                          <a:cs typeface="Arial" panose="020B0604020202020204" pitchFamily="34" charset="0"/>
                        </a:rPr>
                        <a:t>Control Module</a:t>
                      </a:r>
                    </a:p>
                  </a:txBody>
                  <a:tcPr marL="45720" marR="45720"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86152733"/>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DI Water Lift Pumps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Electrolysis-compatible Biocides***</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Sensor Calibration Stability</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Water Polishers / De-ionizers</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Water Quality</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EADA"/>
                    </a:solidFill>
                  </a:tcPr>
                </a:tc>
                <a:extLst>
                  <a:ext uri="{0D108BD9-81ED-4DB2-BD59-A6C34878D82A}">
                    <a16:rowId xmlns:a16="http://schemas.microsoft.com/office/drawing/2014/main" val="2702548386"/>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Catalytic Recombiner</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Phase Separators</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Regenerative Gas Dryers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BEEF4"/>
                    </a:solidFill>
                  </a:tcPr>
                </a:tc>
                <a:extLst>
                  <a:ext uri="{0D108BD9-81ED-4DB2-BD59-A6C34878D82A}">
                    <a16:rowId xmlns:a16="http://schemas.microsoft.com/office/drawing/2014/main" val="4159801604"/>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Cleanliness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Corrosion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Material Compatibility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Operations / Procedures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Pressure Cycles</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Thermal Cycles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2226976807"/>
                  </a:ext>
                </a:extLst>
              </a:tr>
            </a:tbl>
          </a:graphicData>
        </a:graphic>
      </p:graphicFrame>
      <p:graphicFrame>
        <p:nvGraphicFramePr>
          <p:cNvPr id="34" name="Table 4">
            <a:extLst>
              <a:ext uri="{FF2B5EF4-FFF2-40B4-BE49-F238E27FC236}">
                <a16:creationId xmlns:a16="http://schemas.microsoft.com/office/drawing/2014/main" id="{A39F0619-AB85-4337-9DB5-7B61111F6FF1}"/>
              </a:ext>
            </a:extLst>
          </p:cNvPr>
          <p:cNvGraphicFramePr>
            <a:graphicFrameLocks noGrp="1"/>
          </p:cNvGraphicFramePr>
          <p:nvPr/>
        </p:nvGraphicFramePr>
        <p:xfrm>
          <a:off x="2169321" y="4501896"/>
          <a:ext cx="2477751" cy="1700784"/>
        </p:xfrm>
        <a:graphic>
          <a:graphicData uri="http://schemas.openxmlformats.org/drawingml/2006/table">
            <a:tbl>
              <a:tblPr firstRow="1" bandRow="1"/>
              <a:tblGrid>
                <a:gridCol w="2477751">
                  <a:extLst>
                    <a:ext uri="{9D8B030D-6E8A-4147-A177-3AD203B41FA5}">
                      <a16:colId xmlns:a16="http://schemas.microsoft.com/office/drawing/2014/main" val="695314267"/>
                    </a:ext>
                  </a:extLst>
                </a:gridCol>
              </a:tblGrid>
              <a:tr h="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400" b="1" dirty="0">
                          <a:solidFill>
                            <a:schemeClr val="tx1"/>
                          </a:solidFill>
                          <a:latin typeface="Arial" panose="020B0604020202020204" pitchFamily="34" charset="0"/>
                          <a:cs typeface="Arial" panose="020B0604020202020204" pitchFamily="34" charset="0"/>
                        </a:rPr>
                        <a:t>Water Storage</a:t>
                      </a:r>
                    </a:p>
                  </a:txBody>
                  <a:tcPr marL="45720" marR="45720"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86152733"/>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Water Quality</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EADA"/>
                    </a:solidFill>
                  </a:tcPr>
                </a:tc>
                <a:extLst>
                  <a:ext uri="{0D108BD9-81ED-4DB2-BD59-A6C34878D82A}">
                    <a16:rowId xmlns:a16="http://schemas.microsoft.com/office/drawing/2014/main" val="2702548386"/>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Contaminant Mitigation</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Dormancy / Shelf Life</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BEEF4"/>
                    </a:solidFill>
                  </a:tcPr>
                </a:tc>
                <a:extLst>
                  <a:ext uri="{0D108BD9-81ED-4DB2-BD59-A6C34878D82A}">
                    <a16:rowId xmlns:a16="http://schemas.microsoft.com/office/drawing/2014/main" val="4159801604"/>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Cleanliness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Corrosion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dirty="0">
                          <a:solidFill>
                            <a:schemeClr val="tx1"/>
                          </a:solidFill>
                          <a:latin typeface="Arial" panose="020B0604020202020204" pitchFamily="34" charset="0"/>
                          <a:cs typeface="Arial" panose="020B0604020202020204" pitchFamily="34" charset="0"/>
                        </a:rPr>
                        <a:t>Fluid Volume Management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Material Compatibility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Pressure Cycles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2226976807"/>
                  </a:ext>
                </a:extLst>
              </a:tr>
            </a:tbl>
          </a:graphicData>
        </a:graphic>
      </p:graphicFrame>
      <p:graphicFrame>
        <p:nvGraphicFramePr>
          <p:cNvPr id="35" name="Table 4">
            <a:extLst>
              <a:ext uri="{FF2B5EF4-FFF2-40B4-BE49-F238E27FC236}">
                <a16:creationId xmlns:a16="http://schemas.microsoft.com/office/drawing/2014/main" id="{C23D0801-FE9F-4F72-A792-0950322C2254}"/>
              </a:ext>
            </a:extLst>
          </p:cNvPr>
          <p:cNvGraphicFramePr>
            <a:graphicFrameLocks noGrp="1"/>
          </p:cNvGraphicFramePr>
          <p:nvPr/>
        </p:nvGraphicFramePr>
        <p:xfrm>
          <a:off x="8504825" y="4920996"/>
          <a:ext cx="2801350" cy="1030224"/>
        </p:xfrm>
        <a:graphic>
          <a:graphicData uri="http://schemas.openxmlformats.org/drawingml/2006/table">
            <a:tbl>
              <a:tblPr firstRow="1" bandRow="1"/>
              <a:tblGrid>
                <a:gridCol w="2801350">
                  <a:extLst>
                    <a:ext uri="{9D8B030D-6E8A-4147-A177-3AD203B41FA5}">
                      <a16:colId xmlns:a16="http://schemas.microsoft.com/office/drawing/2014/main" val="695314267"/>
                    </a:ext>
                  </a:extLst>
                </a:gridCol>
              </a:tblGrid>
              <a:tr h="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400" b="1" dirty="0">
                          <a:solidFill>
                            <a:schemeClr val="tx1"/>
                          </a:solidFill>
                          <a:latin typeface="Arial" panose="020B0604020202020204" pitchFamily="34" charset="0"/>
                          <a:cs typeface="Arial" panose="020B0604020202020204" pitchFamily="34" charset="0"/>
                        </a:rPr>
                        <a:t>Thermal Management</a:t>
                      </a:r>
                    </a:p>
                  </a:txBody>
                  <a:tcPr marL="45720" marR="45720"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86152733"/>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High Flux Thermal Switch (kW-scale)</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EADA"/>
                    </a:solidFill>
                  </a:tcPr>
                </a:tc>
                <a:extLst>
                  <a:ext uri="{0D108BD9-81ED-4DB2-BD59-A6C34878D82A}">
                    <a16:rowId xmlns:a16="http://schemas.microsoft.com/office/drawing/2014/main" val="2702548386"/>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Radiator / Heat Sink</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BEEF4"/>
                    </a:solidFill>
                  </a:tcPr>
                </a:tc>
                <a:extLst>
                  <a:ext uri="{0D108BD9-81ED-4DB2-BD59-A6C34878D82A}">
                    <a16:rowId xmlns:a16="http://schemas.microsoft.com/office/drawing/2014/main" val="4159801604"/>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Multi-range thermal systems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Long-life coolant pumps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2226976807"/>
                  </a:ext>
                </a:extLst>
              </a:tr>
            </a:tbl>
          </a:graphicData>
        </a:graphic>
      </p:graphicFrame>
      <p:graphicFrame>
        <p:nvGraphicFramePr>
          <p:cNvPr id="36" name="Table 4">
            <a:extLst>
              <a:ext uri="{FF2B5EF4-FFF2-40B4-BE49-F238E27FC236}">
                <a16:creationId xmlns:a16="http://schemas.microsoft.com/office/drawing/2014/main" id="{DC8B734C-6D07-4A8E-9C4C-B0CD4E53C046}"/>
              </a:ext>
            </a:extLst>
          </p:cNvPr>
          <p:cNvGraphicFramePr>
            <a:graphicFrameLocks noGrp="1"/>
          </p:cNvGraphicFramePr>
          <p:nvPr/>
        </p:nvGraphicFramePr>
        <p:xfrm>
          <a:off x="8491979" y="3005260"/>
          <a:ext cx="2801350" cy="890016"/>
        </p:xfrm>
        <a:graphic>
          <a:graphicData uri="http://schemas.openxmlformats.org/drawingml/2006/table">
            <a:tbl>
              <a:tblPr firstRow="1" bandRow="1"/>
              <a:tblGrid>
                <a:gridCol w="2801350">
                  <a:extLst>
                    <a:ext uri="{9D8B030D-6E8A-4147-A177-3AD203B41FA5}">
                      <a16:colId xmlns:a16="http://schemas.microsoft.com/office/drawing/2014/main" val="695314267"/>
                    </a:ext>
                  </a:extLst>
                </a:gridCol>
              </a:tblGrid>
              <a:tr h="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400" b="1" dirty="0">
                          <a:solidFill>
                            <a:schemeClr val="tx1"/>
                          </a:solidFill>
                          <a:latin typeface="Arial" panose="020B0604020202020204" pitchFamily="34" charset="0"/>
                          <a:cs typeface="Arial" panose="020B0604020202020204" pitchFamily="34" charset="0"/>
                        </a:rPr>
                        <a:t>Power Management and Distribution</a:t>
                      </a:r>
                    </a:p>
                  </a:txBody>
                  <a:tcPr marL="45720" marR="45720"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86152733"/>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Radiation-tolerant Power Electronics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EADA"/>
                    </a:solidFill>
                  </a:tcPr>
                </a:tc>
                <a:extLst>
                  <a:ext uri="{0D108BD9-81ED-4DB2-BD59-A6C34878D82A}">
                    <a16:rowId xmlns:a16="http://schemas.microsoft.com/office/drawing/2014/main" val="2183978809"/>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Power Standards (Quality, Interfaces)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BEEF4"/>
                    </a:solidFill>
                  </a:tcPr>
                </a:tc>
                <a:extLst>
                  <a:ext uri="{0D108BD9-81ED-4DB2-BD59-A6C34878D82A}">
                    <a16:rowId xmlns:a16="http://schemas.microsoft.com/office/drawing/2014/main" val="2226976807"/>
                  </a:ext>
                </a:extLst>
              </a:tr>
            </a:tbl>
          </a:graphicData>
        </a:graphic>
      </p:graphicFrame>
      <p:graphicFrame>
        <p:nvGraphicFramePr>
          <p:cNvPr id="37" name="Table 4">
            <a:extLst>
              <a:ext uri="{FF2B5EF4-FFF2-40B4-BE49-F238E27FC236}">
                <a16:creationId xmlns:a16="http://schemas.microsoft.com/office/drawing/2014/main" id="{720C981C-4424-4142-AC26-D59664BBD1A7}"/>
              </a:ext>
            </a:extLst>
          </p:cNvPr>
          <p:cNvGraphicFramePr>
            <a:graphicFrameLocks noGrp="1"/>
          </p:cNvGraphicFramePr>
          <p:nvPr/>
        </p:nvGraphicFramePr>
        <p:xfrm>
          <a:off x="8504825" y="1302883"/>
          <a:ext cx="2801350" cy="676656"/>
        </p:xfrm>
        <a:graphic>
          <a:graphicData uri="http://schemas.openxmlformats.org/drawingml/2006/table">
            <a:tbl>
              <a:tblPr firstRow="1" bandRow="1"/>
              <a:tblGrid>
                <a:gridCol w="2801350">
                  <a:extLst>
                    <a:ext uri="{9D8B030D-6E8A-4147-A177-3AD203B41FA5}">
                      <a16:colId xmlns:a16="http://schemas.microsoft.com/office/drawing/2014/main" val="695314267"/>
                    </a:ext>
                  </a:extLst>
                </a:gridCol>
              </a:tblGrid>
              <a:tr h="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400" b="1" dirty="0">
                          <a:solidFill>
                            <a:schemeClr val="tx1"/>
                          </a:solidFill>
                          <a:latin typeface="Arial" panose="020B0604020202020204" pitchFamily="34" charset="0"/>
                          <a:cs typeface="Arial" panose="020B0604020202020204" pitchFamily="34" charset="0"/>
                        </a:rPr>
                        <a:t>Avionics</a:t>
                      </a:r>
                    </a:p>
                  </a:txBody>
                  <a:tcPr marL="45720" marR="45720"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86152733"/>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Radiation-tolerant Avionics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EADA"/>
                    </a:solidFill>
                  </a:tcPr>
                </a:tc>
                <a:extLst>
                  <a:ext uri="{0D108BD9-81ED-4DB2-BD59-A6C34878D82A}">
                    <a16:rowId xmlns:a16="http://schemas.microsoft.com/office/drawing/2014/main" val="1664570894"/>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Software</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2226976807"/>
                  </a:ext>
                </a:extLst>
              </a:tr>
            </a:tbl>
          </a:graphicData>
        </a:graphic>
      </p:graphicFrame>
      <p:graphicFrame>
        <p:nvGraphicFramePr>
          <p:cNvPr id="38" name="Table 4">
            <a:extLst>
              <a:ext uri="{FF2B5EF4-FFF2-40B4-BE49-F238E27FC236}">
                <a16:creationId xmlns:a16="http://schemas.microsoft.com/office/drawing/2014/main" id="{0D0B94E2-3E8F-4C92-B8C8-68E7814D7783}"/>
              </a:ext>
            </a:extLst>
          </p:cNvPr>
          <p:cNvGraphicFramePr>
            <a:graphicFrameLocks noGrp="1"/>
          </p:cNvGraphicFramePr>
          <p:nvPr/>
        </p:nvGraphicFramePr>
        <p:xfrm>
          <a:off x="4805771" y="1302883"/>
          <a:ext cx="3503780" cy="2706624"/>
        </p:xfrm>
        <a:graphic>
          <a:graphicData uri="http://schemas.openxmlformats.org/drawingml/2006/table">
            <a:tbl>
              <a:tblPr firstRow="1" bandRow="1"/>
              <a:tblGrid>
                <a:gridCol w="3503780">
                  <a:extLst>
                    <a:ext uri="{9D8B030D-6E8A-4147-A177-3AD203B41FA5}">
                      <a16:colId xmlns:a16="http://schemas.microsoft.com/office/drawing/2014/main" val="695314267"/>
                    </a:ext>
                  </a:extLst>
                </a:gridCol>
              </a:tblGrid>
              <a:tr h="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400" b="1" dirty="0">
                          <a:solidFill>
                            <a:schemeClr val="tx1"/>
                          </a:solidFill>
                          <a:latin typeface="Arial" panose="020B0604020202020204" pitchFamily="34" charset="0"/>
                          <a:cs typeface="Arial" panose="020B0604020202020204" pitchFamily="34" charset="0"/>
                        </a:rPr>
                        <a:t>Water Electrolysis &amp; Gas Compression</a:t>
                      </a:r>
                    </a:p>
                  </a:txBody>
                  <a:tcPr marL="45720" marR="45720"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86152733"/>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Efficient / Reliable Reactant Compression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Electrolyte Mechanical Properties***</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Safety Sensor (H</a:t>
                      </a:r>
                      <a:r>
                        <a:rPr lang="en-US" sz="1100" baseline="-25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–in–O</a:t>
                      </a:r>
                      <a:r>
                        <a:rPr lang="en-US" sz="1100" baseline="-25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High Pressure)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Stack Integration (Life, Performance, Reliability)***</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EADA"/>
                    </a:solidFill>
                  </a:tcPr>
                </a:tc>
                <a:extLst>
                  <a:ext uri="{0D108BD9-81ED-4DB2-BD59-A6C34878D82A}">
                    <a16:rowId xmlns:a16="http://schemas.microsoft.com/office/drawing/2014/main" val="2702548386"/>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Bipolar Plate / Interconnect Performance*** </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Catalyst Performance***</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Electrode Performance*** </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Electrolyte Ionic Conductivity***</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Safety Sensor (O</a:t>
                      </a:r>
                      <a:r>
                        <a:rPr lang="en-US" sz="1100" baseline="-25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–in–H</a:t>
                      </a:r>
                      <a:r>
                        <a:rPr lang="en-US" sz="1100" baseline="-25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High Pressure) </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Water Quality***</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BEEF4"/>
                    </a:solidFill>
                  </a:tcPr>
                </a:tc>
                <a:extLst>
                  <a:ext uri="{0D108BD9-81ED-4DB2-BD59-A6C34878D82A}">
                    <a16:rowId xmlns:a16="http://schemas.microsoft.com/office/drawing/2014/main" val="4159801604"/>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Cleanliness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Corrosion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Material Compatibility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Pressure Cycles</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2226976807"/>
                  </a:ext>
                </a:extLst>
              </a:tr>
            </a:tbl>
          </a:graphicData>
        </a:graphic>
      </p:graphicFrame>
      <p:graphicFrame>
        <p:nvGraphicFramePr>
          <p:cNvPr id="39" name="Table 4">
            <a:extLst>
              <a:ext uri="{FF2B5EF4-FFF2-40B4-BE49-F238E27FC236}">
                <a16:creationId xmlns:a16="http://schemas.microsoft.com/office/drawing/2014/main" id="{C42863BB-7E09-42BE-853A-D8083EBE96D6}"/>
              </a:ext>
            </a:extLst>
          </p:cNvPr>
          <p:cNvGraphicFramePr>
            <a:graphicFrameLocks noGrp="1"/>
          </p:cNvGraphicFramePr>
          <p:nvPr/>
        </p:nvGraphicFramePr>
        <p:xfrm>
          <a:off x="4805771" y="4166616"/>
          <a:ext cx="3503780" cy="2538984"/>
        </p:xfrm>
        <a:graphic>
          <a:graphicData uri="http://schemas.openxmlformats.org/drawingml/2006/table">
            <a:tbl>
              <a:tblPr firstRow="1" bandRow="1"/>
              <a:tblGrid>
                <a:gridCol w="3503780">
                  <a:extLst>
                    <a:ext uri="{9D8B030D-6E8A-4147-A177-3AD203B41FA5}">
                      <a16:colId xmlns:a16="http://schemas.microsoft.com/office/drawing/2014/main" val="695314267"/>
                    </a:ext>
                  </a:extLst>
                </a:gridCol>
              </a:tblGrid>
              <a:tr h="0">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1400" b="1" dirty="0">
                          <a:solidFill>
                            <a:schemeClr val="tx1"/>
                          </a:solidFill>
                          <a:latin typeface="Arial" panose="020B0604020202020204" pitchFamily="34" charset="0"/>
                          <a:cs typeface="Arial" panose="020B0604020202020204" pitchFamily="34" charset="0"/>
                        </a:rPr>
                        <a:t>Fuel Cell Reaction</a:t>
                      </a:r>
                    </a:p>
                  </a:txBody>
                  <a:tcPr marL="45720" marR="45720"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586152733"/>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Electrolyte Mechanical Properties***</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Electrolyte Performance Stability***</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00" dirty="0">
                          <a:solidFill>
                            <a:schemeClr val="tx1"/>
                          </a:solidFill>
                          <a:latin typeface="Arial" panose="020B0604020202020204" pitchFamily="34" charset="0"/>
                          <a:cs typeface="Arial" panose="020B0604020202020204" pitchFamily="34" charset="0"/>
                        </a:rPr>
                        <a:t>Stack Integration (Life, Performance, Reliability)***</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DEADA"/>
                    </a:solidFill>
                  </a:tcPr>
                </a:tc>
                <a:extLst>
                  <a:ext uri="{0D108BD9-81ED-4DB2-BD59-A6C34878D82A}">
                    <a16:rowId xmlns:a16="http://schemas.microsoft.com/office/drawing/2014/main" val="2702548386"/>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Bipolar Plate / Interconnect Performance*** </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Catalyst Performance***</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Degassing Product Water***</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Electrode Performance***</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Electrolyte Ionic Conductivity***</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Gas Diffusion Layer Performance***</a:t>
                      </a:r>
                    </a:p>
                    <a:p>
                      <a:pPr marL="171450" marR="0" lvl="0"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100" dirty="0">
                          <a:solidFill>
                            <a:schemeClr val="tx1"/>
                          </a:solidFill>
                          <a:latin typeface="Arial" panose="020B0604020202020204" pitchFamily="34" charset="0"/>
                          <a:cs typeface="Arial" panose="020B0604020202020204" pitchFamily="34" charset="0"/>
                        </a:rPr>
                        <a:t>Internal Water Management</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BEEF4"/>
                    </a:solidFill>
                  </a:tcPr>
                </a:tc>
                <a:extLst>
                  <a:ext uri="{0D108BD9-81ED-4DB2-BD59-A6C34878D82A}">
                    <a16:rowId xmlns:a16="http://schemas.microsoft.com/office/drawing/2014/main" val="4159801604"/>
                  </a:ext>
                </a:extLst>
              </a:tr>
              <a:tr h="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Cleanliness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Corrosion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Material Compatibility</a:t>
                      </a:r>
                    </a:p>
                  </a:txBody>
                  <a:tcPr marL="45720" marR="45720" marT="9144" marB="9144"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2226976807"/>
                  </a:ext>
                </a:extLst>
              </a:tr>
            </a:tbl>
          </a:graphicData>
        </a:graphic>
      </p:graphicFrame>
      <p:sp>
        <p:nvSpPr>
          <p:cNvPr id="4" name="Rectangle 3">
            <a:extLst>
              <a:ext uri="{FF2B5EF4-FFF2-40B4-BE49-F238E27FC236}">
                <a16:creationId xmlns:a16="http://schemas.microsoft.com/office/drawing/2014/main" id="{44DAADFB-824C-90C3-C04E-A9272882EAD8}"/>
              </a:ext>
            </a:extLst>
          </p:cNvPr>
          <p:cNvSpPr/>
          <p:nvPr/>
        </p:nvSpPr>
        <p:spPr bwMode="auto">
          <a:xfrm>
            <a:off x="8309551" y="5181600"/>
            <a:ext cx="3101398" cy="228600"/>
          </a:xfrm>
          <a:prstGeom prst="rect">
            <a:avLst/>
          </a:prstGeom>
          <a:no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1348651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5E5FE-8F66-4CC5-28C6-B08E366433BC}"/>
              </a:ext>
            </a:extLst>
          </p:cNvPr>
          <p:cNvSpPr>
            <a:spLocks noGrp="1"/>
          </p:cNvSpPr>
          <p:nvPr>
            <p:ph type="title"/>
          </p:nvPr>
        </p:nvSpPr>
        <p:spPr/>
        <p:txBody>
          <a:bodyPr/>
          <a:lstStyle/>
          <a:p>
            <a:r>
              <a:rPr lang="en-US" dirty="0"/>
              <a:t>RFC Thermal Management System Example</a:t>
            </a:r>
          </a:p>
        </p:txBody>
      </p:sp>
      <p:sp>
        <p:nvSpPr>
          <p:cNvPr id="3" name="Content Placeholder 2">
            <a:extLst>
              <a:ext uri="{FF2B5EF4-FFF2-40B4-BE49-F238E27FC236}">
                <a16:creationId xmlns:a16="http://schemas.microsoft.com/office/drawing/2014/main" id="{199719FB-05D0-1C4D-F75E-C9110E2F69FF}"/>
              </a:ext>
            </a:extLst>
          </p:cNvPr>
          <p:cNvSpPr>
            <a:spLocks noGrp="1"/>
          </p:cNvSpPr>
          <p:nvPr>
            <p:ph idx="1"/>
          </p:nvPr>
        </p:nvSpPr>
        <p:spPr>
          <a:xfrm>
            <a:off x="609600" y="914400"/>
            <a:ext cx="5181600" cy="5410200"/>
          </a:xfrm>
        </p:spPr>
        <p:txBody>
          <a:bodyPr/>
          <a:lstStyle/>
          <a:p>
            <a:r>
              <a:rPr lang="en-US" dirty="0"/>
              <a:t>Heat load sources</a:t>
            </a:r>
          </a:p>
          <a:p>
            <a:pPr lvl="1"/>
            <a:r>
              <a:rPr lang="en-US" dirty="0"/>
              <a:t>Fuel Cell (FC), Electrolyzer (EZ) Stacks</a:t>
            </a:r>
          </a:p>
          <a:p>
            <a:pPr lvl="1"/>
            <a:r>
              <a:rPr lang="en-US" dirty="0"/>
              <a:t>Balance of Plant Components (PMAD/Avionics, valves, pumps, </a:t>
            </a:r>
            <a:r>
              <a:rPr lang="en-US" dirty="0" err="1"/>
              <a:t>etc</a:t>
            </a:r>
            <a:r>
              <a:rPr lang="en-US" dirty="0"/>
              <a:t>)</a:t>
            </a:r>
          </a:p>
          <a:p>
            <a:pPr lvl="1"/>
            <a:r>
              <a:rPr lang="en-US" dirty="0"/>
              <a:t>External loads (heat transfer to/from surface environment) via radiation and conduction</a:t>
            </a:r>
          </a:p>
          <a:p>
            <a:r>
              <a:rPr lang="en-US" dirty="0"/>
              <a:t>Passive Components</a:t>
            </a:r>
          </a:p>
          <a:p>
            <a:pPr lvl="1"/>
            <a:r>
              <a:rPr lang="en-US" dirty="0"/>
              <a:t>Radiator panel</a:t>
            </a:r>
          </a:p>
          <a:p>
            <a:pPr lvl="1"/>
            <a:r>
              <a:rPr lang="en-US" dirty="0"/>
              <a:t>MLI </a:t>
            </a:r>
          </a:p>
          <a:p>
            <a:pPr lvl="1"/>
            <a:r>
              <a:rPr lang="en-US" dirty="0"/>
              <a:t>Thermal Coupling</a:t>
            </a:r>
          </a:p>
          <a:p>
            <a:r>
              <a:rPr lang="en-US" dirty="0"/>
              <a:t>Active Components</a:t>
            </a:r>
          </a:p>
          <a:p>
            <a:pPr lvl="1"/>
            <a:r>
              <a:rPr lang="en-US" dirty="0"/>
              <a:t>Pumped cooling loop (x2)</a:t>
            </a:r>
          </a:p>
          <a:p>
            <a:pPr lvl="1"/>
            <a:r>
              <a:rPr lang="en-US" dirty="0"/>
              <a:t>Heaters</a:t>
            </a:r>
          </a:p>
          <a:p>
            <a:pPr lvl="1"/>
            <a:r>
              <a:rPr lang="en-US" dirty="0"/>
              <a:t>Heat Exchangers</a:t>
            </a:r>
          </a:p>
        </p:txBody>
      </p:sp>
      <p:sp>
        <p:nvSpPr>
          <p:cNvPr id="4" name="Footer Placeholder 3">
            <a:extLst>
              <a:ext uri="{FF2B5EF4-FFF2-40B4-BE49-F238E27FC236}">
                <a16:creationId xmlns:a16="http://schemas.microsoft.com/office/drawing/2014/main" id="{8459944F-F69D-1A27-FC67-938E106D4B0E}"/>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3FB0D091-D7E9-2F11-A0E4-8284562E1EE5}"/>
              </a:ext>
            </a:extLst>
          </p:cNvPr>
          <p:cNvSpPr>
            <a:spLocks noGrp="1"/>
          </p:cNvSpPr>
          <p:nvPr>
            <p:ph type="sldNum" sz="quarter" idx="12"/>
          </p:nvPr>
        </p:nvSpPr>
        <p:spPr/>
        <p:txBody>
          <a:bodyPr/>
          <a:lstStyle/>
          <a:p>
            <a:fld id="{33F42015-0FC7-4B0E-8D2B-76EADF48D957}" type="slidenum">
              <a:rPr lang="en-US" smtClean="0"/>
              <a:pPr/>
              <a:t>8</a:t>
            </a:fld>
            <a:endParaRPr lang="en-US" dirty="0"/>
          </a:p>
        </p:txBody>
      </p:sp>
      <p:pic>
        <p:nvPicPr>
          <p:cNvPr id="6" name="Picture 5">
            <a:extLst>
              <a:ext uri="{FF2B5EF4-FFF2-40B4-BE49-F238E27FC236}">
                <a16:creationId xmlns:a16="http://schemas.microsoft.com/office/drawing/2014/main" id="{3E0C606F-8DD9-2C43-3057-F89CF44598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9961" y="1066800"/>
            <a:ext cx="6364249" cy="4114800"/>
          </a:xfrm>
          <a:prstGeom prst="rect">
            <a:avLst/>
          </a:prstGeom>
          <a:noFill/>
        </p:spPr>
      </p:pic>
      <p:sp>
        <p:nvSpPr>
          <p:cNvPr id="7" name="TextBox 6">
            <a:extLst>
              <a:ext uri="{FF2B5EF4-FFF2-40B4-BE49-F238E27FC236}">
                <a16:creationId xmlns:a16="http://schemas.microsoft.com/office/drawing/2014/main" id="{33C7C239-2213-6C62-508C-A596C6714C34}"/>
              </a:ext>
            </a:extLst>
          </p:cNvPr>
          <p:cNvSpPr txBox="1"/>
          <p:nvPr/>
        </p:nvSpPr>
        <p:spPr>
          <a:xfrm>
            <a:off x="5729961" y="5334000"/>
            <a:ext cx="6004839" cy="1077218"/>
          </a:xfrm>
          <a:prstGeom prst="rect">
            <a:avLst/>
          </a:prstGeom>
          <a:noFill/>
        </p:spPr>
        <p:txBody>
          <a:bodyPr wrap="square" rtlCol="0">
            <a:spAutoFit/>
          </a:bodyPr>
          <a:lstStyle/>
          <a:p>
            <a:r>
              <a:rPr lang="en-US" sz="1600" dirty="0"/>
              <a:t>The Primary Cooling Loop (PCL) rejects heat from electronics and FC stacks directly, heat from EZ stack indirectly via a heat exchanger with a secondary recirculation loop. This heat is rejected via a high flux thermal switch to a radiator panel. </a:t>
            </a:r>
          </a:p>
        </p:txBody>
      </p:sp>
      <p:sp>
        <p:nvSpPr>
          <p:cNvPr id="8" name="Rectangle 7">
            <a:extLst>
              <a:ext uri="{FF2B5EF4-FFF2-40B4-BE49-F238E27FC236}">
                <a16:creationId xmlns:a16="http://schemas.microsoft.com/office/drawing/2014/main" id="{7B8199F5-C9B9-21F2-5C93-56747F2BE018}"/>
              </a:ext>
            </a:extLst>
          </p:cNvPr>
          <p:cNvSpPr/>
          <p:nvPr/>
        </p:nvSpPr>
        <p:spPr bwMode="auto">
          <a:xfrm>
            <a:off x="6934200" y="4343400"/>
            <a:ext cx="1371598" cy="304800"/>
          </a:xfrm>
          <a:prstGeom prst="rect">
            <a:avLst/>
          </a:prstGeom>
          <a:solidFill>
            <a:schemeClr val="accent3"/>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High Flux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Thermal Switch</a:t>
            </a:r>
          </a:p>
        </p:txBody>
      </p:sp>
    </p:spTree>
    <p:extLst>
      <p:ext uri="{BB962C8B-B14F-4D97-AF65-F5344CB8AC3E}">
        <p14:creationId xmlns:p14="http://schemas.microsoft.com/office/powerpoint/2010/main" val="2156950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04917-AFE0-664D-3EB7-C016AE6AEB87}"/>
              </a:ext>
            </a:extLst>
          </p:cNvPr>
          <p:cNvSpPr>
            <a:spLocks noGrp="1"/>
          </p:cNvSpPr>
          <p:nvPr>
            <p:ph type="title"/>
          </p:nvPr>
        </p:nvSpPr>
        <p:spPr/>
        <p:txBody>
          <a:bodyPr/>
          <a:lstStyle/>
          <a:p>
            <a:r>
              <a:rPr lang="en-US" dirty="0"/>
              <a:t>High Flux Thermal Switch</a:t>
            </a:r>
          </a:p>
        </p:txBody>
      </p:sp>
      <p:sp>
        <p:nvSpPr>
          <p:cNvPr id="3" name="Content Placeholder 2">
            <a:extLst>
              <a:ext uri="{FF2B5EF4-FFF2-40B4-BE49-F238E27FC236}">
                <a16:creationId xmlns:a16="http://schemas.microsoft.com/office/drawing/2014/main" id="{4BEC4C79-2711-C6B8-5599-6A7FE9E0AC3A}"/>
              </a:ext>
            </a:extLst>
          </p:cNvPr>
          <p:cNvSpPr>
            <a:spLocks noGrp="1"/>
          </p:cNvSpPr>
          <p:nvPr>
            <p:ph idx="1"/>
          </p:nvPr>
        </p:nvSpPr>
        <p:spPr/>
        <p:txBody>
          <a:bodyPr/>
          <a:lstStyle/>
          <a:p>
            <a:r>
              <a:rPr lang="en-US" dirty="0"/>
              <a:t>Challenge</a:t>
            </a:r>
          </a:p>
          <a:p>
            <a:pPr lvl="1"/>
            <a:r>
              <a:rPr lang="en-US" dirty="0"/>
              <a:t>High internal and external heat load occurs during lunar day</a:t>
            </a:r>
          </a:p>
          <a:p>
            <a:pPr lvl="2"/>
            <a:r>
              <a:rPr lang="en-US" dirty="0"/>
              <a:t>Need to reject max heat load when surface environment is also hottest</a:t>
            </a:r>
          </a:p>
          <a:p>
            <a:pPr lvl="1"/>
            <a:r>
              <a:rPr lang="en-US" dirty="0"/>
              <a:t>Moderate heat loads during lunar night</a:t>
            </a:r>
          </a:p>
          <a:p>
            <a:pPr lvl="2"/>
            <a:r>
              <a:rPr lang="en-US" dirty="0"/>
              <a:t>Need to conserve heat generated internally to keep temperatures within operating ranges while surface temperatures are extremely low</a:t>
            </a:r>
          </a:p>
          <a:p>
            <a:r>
              <a:rPr lang="en-US" dirty="0"/>
              <a:t>The radiator and the associated coupling technology must be able to adjust to these contrasting heat rejection needs, and ideally, be able to effectively disconnect during the lunar night to minimize heat loss</a:t>
            </a:r>
          </a:p>
        </p:txBody>
      </p:sp>
      <p:sp>
        <p:nvSpPr>
          <p:cNvPr id="4" name="Footer Placeholder 3">
            <a:extLst>
              <a:ext uri="{FF2B5EF4-FFF2-40B4-BE49-F238E27FC236}">
                <a16:creationId xmlns:a16="http://schemas.microsoft.com/office/drawing/2014/main" id="{08521CC1-0F1B-8995-DE5F-8B65739D8E65}"/>
              </a:ext>
            </a:extLst>
          </p:cNvPr>
          <p:cNvSpPr>
            <a:spLocks noGrp="1"/>
          </p:cNvSpPr>
          <p:nvPr>
            <p:ph type="ftr" sz="quarter" idx="11"/>
          </p:nvPr>
        </p:nvSpPr>
        <p:spPr/>
        <p:txBody>
          <a:bodyPr/>
          <a:lstStyle/>
          <a:p>
            <a:r>
              <a:rPr lang="en-US" dirty="0"/>
              <a:t>TFAWS 2023 – August 21-25, 2023</a:t>
            </a:r>
          </a:p>
        </p:txBody>
      </p:sp>
      <p:sp>
        <p:nvSpPr>
          <p:cNvPr id="5" name="Slide Number Placeholder 4">
            <a:extLst>
              <a:ext uri="{FF2B5EF4-FFF2-40B4-BE49-F238E27FC236}">
                <a16:creationId xmlns:a16="http://schemas.microsoft.com/office/drawing/2014/main" id="{81411DE1-0ED1-0DD9-6026-256679F0F0A7}"/>
              </a:ext>
            </a:extLst>
          </p:cNvPr>
          <p:cNvSpPr>
            <a:spLocks noGrp="1"/>
          </p:cNvSpPr>
          <p:nvPr>
            <p:ph type="sldNum" sz="quarter" idx="12"/>
          </p:nvPr>
        </p:nvSpPr>
        <p:spPr/>
        <p:txBody>
          <a:bodyPr/>
          <a:lstStyle/>
          <a:p>
            <a:fld id="{33F42015-0FC7-4B0E-8D2B-76EADF48D957}" type="slidenum">
              <a:rPr lang="en-US" smtClean="0"/>
              <a:pPr/>
              <a:t>9</a:t>
            </a:fld>
            <a:endParaRPr lang="en-US"/>
          </a:p>
        </p:txBody>
      </p:sp>
      <p:graphicFrame>
        <p:nvGraphicFramePr>
          <p:cNvPr id="7" name="Table 6">
            <a:extLst>
              <a:ext uri="{FF2B5EF4-FFF2-40B4-BE49-F238E27FC236}">
                <a16:creationId xmlns:a16="http://schemas.microsoft.com/office/drawing/2014/main" id="{19B03D8D-8AB6-680D-EA51-7A96503BEA68}"/>
              </a:ext>
            </a:extLst>
          </p:cNvPr>
          <p:cNvGraphicFramePr>
            <a:graphicFrameLocks noGrp="1"/>
          </p:cNvGraphicFramePr>
          <p:nvPr>
            <p:extLst>
              <p:ext uri="{D42A27DB-BD31-4B8C-83A1-F6EECF244321}">
                <p14:modId xmlns:p14="http://schemas.microsoft.com/office/powerpoint/2010/main" val="2666146856"/>
              </p:ext>
            </p:extLst>
          </p:nvPr>
        </p:nvGraphicFramePr>
        <p:xfrm>
          <a:off x="212558" y="4538312"/>
          <a:ext cx="8305800" cy="1559160"/>
        </p:xfrm>
        <a:graphic>
          <a:graphicData uri="http://schemas.openxmlformats.org/drawingml/2006/table">
            <a:tbl>
              <a:tblPr/>
              <a:tblGrid>
                <a:gridCol w="1430154">
                  <a:extLst>
                    <a:ext uri="{9D8B030D-6E8A-4147-A177-3AD203B41FA5}">
                      <a16:colId xmlns:a16="http://schemas.microsoft.com/office/drawing/2014/main" val="2325430342"/>
                    </a:ext>
                  </a:extLst>
                </a:gridCol>
                <a:gridCol w="1600200">
                  <a:extLst>
                    <a:ext uri="{9D8B030D-6E8A-4147-A177-3AD203B41FA5}">
                      <a16:colId xmlns:a16="http://schemas.microsoft.com/office/drawing/2014/main" val="1655216348"/>
                    </a:ext>
                  </a:extLst>
                </a:gridCol>
                <a:gridCol w="1371600">
                  <a:extLst>
                    <a:ext uri="{9D8B030D-6E8A-4147-A177-3AD203B41FA5}">
                      <a16:colId xmlns:a16="http://schemas.microsoft.com/office/drawing/2014/main" val="2404275630"/>
                    </a:ext>
                  </a:extLst>
                </a:gridCol>
                <a:gridCol w="1295400">
                  <a:extLst>
                    <a:ext uri="{9D8B030D-6E8A-4147-A177-3AD203B41FA5}">
                      <a16:colId xmlns:a16="http://schemas.microsoft.com/office/drawing/2014/main" val="3957703560"/>
                    </a:ext>
                  </a:extLst>
                </a:gridCol>
                <a:gridCol w="1219200">
                  <a:extLst>
                    <a:ext uri="{9D8B030D-6E8A-4147-A177-3AD203B41FA5}">
                      <a16:colId xmlns:a16="http://schemas.microsoft.com/office/drawing/2014/main" val="1211592298"/>
                    </a:ext>
                  </a:extLst>
                </a:gridCol>
                <a:gridCol w="1389246">
                  <a:extLst>
                    <a:ext uri="{9D8B030D-6E8A-4147-A177-3AD203B41FA5}">
                      <a16:colId xmlns:a16="http://schemas.microsoft.com/office/drawing/2014/main" val="268048838"/>
                    </a:ext>
                  </a:extLst>
                </a:gridCol>
              </a:tblGrid>
              <a:tr h="339960">
                <a:tc gridSpan="3">
                  <a:txBody>
                    <a:bodyPr/>
                    <a:lstStyle/>
                    <a:p>
                      <a:pPr algn="ctr" fontAlgn="b"/>
                      <a:r>
                        <a:rPr lang="en-US" sz="1600" b="0" i="0" u="none" strike="noStrike" dirty="0">
                          <a:solidFill>
                            <a:srgbClr val="000000"/>
                          </a:solidFill>
                          <a:effectLst/>
                          <a:latin typeface="Calibri" panose="020F0502020204030204" pitchFamily="34" charset="0"/>
                        </a:rPr>
                        <a:t>Lunar Day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600" b="0" i="0" u="none" strike="noStrike" dirty="0">
                          <a:solidFill>
                            <a:srgbClr val="000000"/>
                          </a:solidFill>
                          <a:effectLst/>
                          <a:latin typeface="Calibri" panose="020F0502020204030204" pitchFamily="34" charset="0"/>
                        </a:rPr>
                        <a:t>Lunar Night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1094493"/>
                  </a:ext>
                </a:extLst>
              </a:tr>
              <a:tr h="548640">
                <a:tc>
                  <a:txBody>
                    <a:bodyPr/>
                    <a:lstStyle/>
                    <a:p>
                      <a:pPr algn="ctr" fontAlgn="b"/>
                      <a:r>
                        <a:rPr lang="en-US" sz="1600" b="0" i="0" u="none" strike="noStrike" dirty="0">
                          <a:solidFill>
                            <a:srgbClr val="000000"/>
                          </a:solidFill>
                          <a:effectLst/>
                          <a:latin typeface="Calibri" panose="020F0502020204030204" pitchFamily="34" charset="0"/>
                        </a:rPr>
                        <a:t>Steady State Heat Generation Nominal (W)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Steady State Heat Generation Maximum (W)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Transient Heat Generation Maximum (W)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Steady State Heat Generation Nominal (W)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Steady State Heat Generation Maximum (W)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Transient Heat Generation Maximum (W)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0309963"/>
                  </a:ext>
                </a:extLst>
              </a:tr>
              <a:tr h="182880">
                <a:tc>
                  <a:txBody>
                    <a:bodyPr/>
                    <a:lstStyle/>
                    <a:p>
                      <a:pPr algn="ctr" fontAlgn="b"/>
                      <a:r>
                        <a:rPr lang="en-US" sz="1600" b="1" i="0" u="none" strike="noStrike" dirty="0">
                          <a:solidFill>
                            <a:srgbClr val="000000"/>
                          </a:solidFill>
                          <a:effectLst/>
                          <a:latin typeface="Calibri" panose="020F0502020204030204" pitchFamily="34" charset="0"/>
                        </a:rPr>
                        <a:t>287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420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508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286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605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panose="020F0502020204030204" pitchFamily="34" charset="0"/>
                        </a:rPr>
                        <a:t>685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3574859"/>
                  </a:ext>
                </a:extLst>
              </a:tr>
            </a:tbl>
          </a:graphicData>
        </a:graphic>
      </p:graphicFrame>
      <p:sp>
        <p:nvSpPr>
          <p:cNvPr id="8" name="TextBox 7">
            <a:extLst>
              <a:ext uri="{FF2B5EF4-FFF2-40B4-BE49-F238E27FC236}">
                <a16:creationId xmlns:a16="http://schemas.microsoft.com/office/drawing/2014/main" id="{5CAED969-E9B7-2B44-1336-2A541A842434}"/>
              </a:ext>
            </a:extLst>
          </p:cNvPr>
          <p:cNvSpPr txBox="1"/>
          <p:nvPr/>
        </p:nvSpPr>
        <p:spPr>
          <a:xfrm>
            <a:off x="8518358" y="4466256"/>
            <a:ext cx="3581400" cy="1938992"/>
          </a:xfrm>
          <a:prstGeom prst="rect">
            <a:avLst/>
          </a:prstGeom>
          <a:noFill/>
        </p:spPr>
        <p:txBody>
          <a:bodyPr wrap="square" rtlCol="0">
            <a:spAutoFit/>
          </a:bodyPr>
          <a:lstStyle/>
          <a:p>
            <a:r>
              <a:rPr lang="en-US" dirty="0"/>
              <a:t>Representative thermal loads </a:t>
            </a:r>
          </a:p>
          <a:p>
            <a:r>
              <a:rPr lang="en-US" dirty="0"/>
              <a:t>for 100W net-power output scale RFC. Does not include heater power to maintain reactant storage tanks during night.  </a:t>
            </a:r>
          </a:p>
        </p:txBody>
      </p:sp>
    </p:spTree>
    <p:extLst>
      <p:ext uri="{BB962C8B-B14F-4D97-AF65-F5344CB8AC3E}">
        <p14:creationId xmlns:p14="http://schemas.microsoft.com/office/powerpoint/2010/main" val="2763326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E24FB-D12D-4165-D97E-90E1C121C52A}"/>
              </a:ext>
            </a:extLst>
          </p:cNvPr>
          <p:cNvSpPr>
            <a:spLocks noGrp="1"/>
          </p:cNvSpPr>
          <p:nvPr>
            <p:ph type="title"/>
          </p:nvPr>
        </p:nvSpPr>
        <p:spPr/>
        <p:txBody>
          <a:bodyPr/>
          <a:lstStyle/>
          <a:p>
            <a:r>
              <a:rPr lang="en-US" dirty="0"/>
              <a:t>Thermal Switch Requirements</a:t>
            </a:r>
          </a:p>
        </p:txBody>
      </p:sp>
      <p:sp>
        <p:nvSpPr>
          <p:cNvPr id="3" name="Content Placeholder 2">
            <a:extLst>
              <a:ext uri="{FF2B5EF4-FFF2-40B4-BE49-F238E27FC236}">
                <a16:creationId xmlns:a16="http://schemas.microsoft.com/office/drawing/2014/main" id="{473602BC-18B4-9FF4-40C2-9E11923A5144}"/>
              </a:ext>
            </a:extLst>
          </p:cNvPr>
          <p:cNvSpPr>
            <a:spLocks noGrp="1"/>
          </p:cNvSpPr>
          <p:nvPr>
            <p:ph idx="1"/>
          </p:nvPr>
        </p:nvSpPr>
        <p:spPr/>
        <p:txBody>
          <a:bodyPr/>
          <a:lstStyle/>
          <a:p>
            <a:r>
              <a:rPr lang="en-US" dirty="0"/>
              <a:t>The method used to thermally connect the PCL to the radiator is a critical consideration and must: </a:t>
            </a:r>
          </a:p>
          <a:p>
            <a:pPr lvl="1"/>
            <a:r>
              <a:rPr lang="en-US" dirty="0"/>
              <a:t>Maintain the PCL within a narrow temperature range</a:t>
            </a:r>
          </a:p>
          <a:p>
            <a:pPr lvl="1"/>
            <a:r>
              <a:rPr lang="en-US" dirty="0"/>
              <a:t>Accommodate thermal rejection power from a variable PCL temperature and to a variable environmental sink temperature</a:t>
            </a:r>
          </a:p>
          <a:p>
            <a:pPr lvl="1"/>
            <a:r>
              <a:rPr lang="en-US" dirty="0"/>
              <a:t>Maintain a minimum fluid temperature during the long lunar night</a:t>
            </a:r>
          </a:p>
          <a:p>
            <a:pPr lvl="1"/>
            <a:r>
              <a:rPr lang="en-US" dirty="0"/>
              <a:t>Minimize parasitic losses from the fluid system to the environment during the lunar night</a:t>
            </a:r>
          </a:p>
          <a:p>
            <a:pPr lvl="1"/>
            <a:r>
              <a:rPr lang="en-US" dirty="0"/>
              <a:t>Avoid interference with the geometry, orientation, and placement of the radiator</a:t>
            </a:r>
          </a:p>
          <a:p>
            <a:pPr lvl="1"/>
            <a:r>
              <a:rPr lang="en-US" dirty="0"/>
              <a:t>Function in a vacuum environment of &lt;1 mPa (10–5 torr)</a:t>
            </a:r>
          </a:p>
          <a:p>
            <a:pPr lvl="1"/>
            <a:r>
              <a:rPr lang="en-US" dirty="0"/>
              <a:t>Be freeze-tolerant or nonfreezing to a minimum of 120 freeze and thaw cycles</a:t>
            </a:r>
          </a:p>
          <a:p>
            <a:pPr lvl="1"/>
            <a:r>
              <a:rPr lang="en-US" dirty="0"/>
              <a:t>Desirable to use non-toxic fluids</a:t>
            </a:r>
          </a:p>
          <a:p>
            <a:endParaRPr lang="en-US" dirty="0"/>
          </a:p>
        </p:txBody>
      </p:sp>
      <p:sp>
        <p:nvSpPr>
          <p:cNvPr id="4" name="Footer Placeholder 3">
            <a:extLst>
              <a:ext uri="{FF2B5EF4-FFF2-40B4-BE49-F238E27FC236}">
                <a16:creationId xmlns:a16="http://schemas.microsoft.com/office/drawing/2014/main" id="{1E1690A2-E72F-376C-A14C-139A70549247}"/>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1942358B-50E1-0021-E2D1-735C76ADE6D5}"/>
              </a:ext>
            </a:extLst>
          </p:cNvPr>
          <p:cNvSpPr>
            <a:spLocks noGrp="1"/>
          </p:cNvSpPr>
          <p:nvPr>
            <p:ph type="sldNum" sz="quarter" idx="12"/>
          </p:nvPr>
        </p:nvSpPr>
        <p:spPr/>
        <p:txBody>
          <a:bodyPr/>
          <a:lstStyle/>
          <a:p>
            <a:fld id="{33F42015-0FC7-4B0E-8D2B-76EADF48D957}" type="slidenum">
              <a:rPr lang="en-US" smtClean="0"/>
              <a:pPr/>
              <a:t>10</a:t>
            </a:fld>
            <a:endParaRPr lang="en-US"/>
          </a:p>
        </p:txBody>
      </p:sp>
    </p:spTree>
    <p:extLst>
      <p:ext uri="{BB962C8B-B14F-4D97-AF65-F5344CB8AC3E}">
        <p14:creationId xmlns:p14="http://schemas.microsoft.com/office/powerpoint/2010/main" val="1320261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15A9F-2DCB-2407-34B1-9F1B622AB71F}"/>
              </a:ext>
            </a:extLst>
          </p:cNvPr>
          <p:cNvSpPr>
            <a:spLocks noGrp="1"/>
          </p:cNvSpPr>
          <p:nvPr>
            <p:ph type="title"/>
          </p:nvPr>
        </p:nvSpPr>
        <p:spPr/>
        <p:txBody>
          <a:bodyPr/>
          <a:lstStyle/>
          <a:p>
            <a:r>
              <a:rPr lang="en-US" dirty="0"/>
              <a:t>Trade Study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28AC0BD-CD98-FEEC-4513-58CC17726684}"/>
                  </a:ext>
                </a:extLst>
              </p:cNvPr>
              <p:cNvSpPr>
                <a:spLocks noGrp="1"/>
              </p:cNvSpPr>
              <p:nvPr>
                <p:ph idx="1"/>
              </p:nvPr>
            </p:nvSpPr>
            <p:spPr/>
            <p:txBody>
              <a:bodyPr/>
              <a:lstStyle/>
              <a:p>
                <a:r>
                  <a:rPr lang="en-US" dirty="0"/>
                  <a:t>Technology Options Assessed</a:t>
                </a:r>
              </a:p>
              <a:p>
                <a:pPr lvl="1"/>
                <a:r>
                  <a:rPr lang="en-US" dirty="0"/>
                  <a:t>External pumped loop (EPL) system using regenerative heat exchanger and single-phase freeze-tolerant thermal fluid </a:t>
                </a:r>
              </a:p>
              <a:p>
                <a:pPr lvl="1"/>
                <a:r>
                  <a:rPr lang="en-US" dirty="0"/>
                  <a:t>Freeze-tolerant external pumped loop (FT-EPL) system using two-phase thermal fluid (freeze-tolerant radiator)</a:t>
                </a:r>
              </a:p>
              <a:p>
                <a:pPr lvl="1"/>
                <a:r>
                  <a:rPr lang="en-US" dirty="0"/>
                  <a:t>Passive thermal louvers (PTLs) </a:t>
                </a:r>
              </a:p>
              <a:p>
                <a:pPr lvl="1"/>
                <a:r>
                  <a:rPr lang="en-US" dirty="0"/>
                  <a:t>Conventional heat pipes (CHPs)</a:t>
                </a:r>
              </a:p>
              <a:p>
                <a:pPr lvl="1"/>
                <a:r>
                  <a:rPr lang="en-US" dirty="0"/>
                  <a:t>Variable conductance heat pipes (VCHPs)</a:t>
                </a:r>
              </a:p>
              <a:p>
                <a:pPr lvl="1"/>
                <a:r>
                  <a:rPr lang="en-US" dirty="0"/>
                  <a:t>Paraffin actuated switch</a:t>
                </a:r>
              </a:p>
              <a:p>
                <a:r>
                  <a:rPr lang="en-US" dirty="0"/>
                  <a:t>Performance Metrics</a:t>
                </a:r>
              </a:p>
              <a:p>
                <a:pPr lvl="1"/>
                <a:r>
                  <a:rPr lang="en-US" dirty="0"/>
                  <a:t>Turn down ratio =</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𝑠𝑤𝑖𝑡𝑐h</m:t>
                            </m:r>
                            <m:r>
                              <a:rPr lang="en-US" b="0" i="1" smtClean="0">
                                <a:latin typeface="Cambria Math" panose="02040503050406030204" pitchFamily="18" charset="0"/>
                              </a:rPr>
                              <m:t>−</m:t>
                            </m:r>
                            <m:r>
                              <a:rPr lang="en-US" b="0" i="1" smtClean="0">
                                <a:latin typeface="Cambria Math" panose="02040503050406030204" pitchFamily="18" charset="0"/>
                              </a:rPr>
                              <m:t>𝑐𝑙𝑜𝑠𝑒𝑑</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𝑠𝑤𝑖𝑡𝑐h</m:t>
                            </m:r>
                            <m:r>
                              <a:rPr lang="en-US" b="0" i="1" smtClean="0">
                                <a:latin typeface="Cambria Math" panose="02040503050406030204" pitchFamily="18" charset="0"/>
                              </a:rPr>
                              <m:t>−</m:t>
                            </m:r>
                            <m:r>
                              <a:rPr lang="en-US" b="0" i="1" smtClean="0">
                                <a:latin typeface="Cambria Math" panose="02040503050406030204" pitchFamily="18" charset="0"/>
                              </a:rPr>
                              <m:t>𝑜𝑝𝑒𝑛</m:t>
                            </m:r>
                          </m:sub>
                        </m:sSub>
                      </m:den>
                    </m:f>
                  </m:oMath>
                </a14:m>
                <a:endParaRPr lang="en-US" dirty="0"/>
              </a:p>
              <a:p>
                <a:pPr lvl="1"/>
                <a:r>
                  <a:rPr lang="en-US" dirty="0"/>
                  <a:t>Complexity (number of components, moving parts)</a:t>
                </a:r>
              </a:p>
              <a:p>
                <a:pPr lvl="1"/>
                <a:r>
                  <a:rPr lang="en-US" dirty="0"/>
                  <a:t>Technology Readiness Level (TRL)</a:t>
                </a:r>
              </a:p>
              <a:p>
                <a:pPr lvl="1"/>
                <a:r>
                  <a:rPr lang="en-US" dirty="0"/>
                  <a:t>Mass, volume</a:t>
                </a:r>
              </a:p>
              <a:p>
                <a:pPr lvl="1"/>
                <a:r>
                  <a:rPr lang="en-US" dirty="0"/>
                  <a:t>Reliability</a:t>
                </a:r>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D28AC0BD-CD98-FEEC-4513-58CC17726684}"/>
                  </a:ext>
                </a:extLst>
              </p:cNvPr>
              <p:cNvSpPr>
                <a:spLocks noGrp="1" noRot="1" noChangeAspect="1" noMove="1" noResize="1" noEditPoints="1" noAdjustHandles="1" noChangeArrowheads="1" noChangeShapeType="1" noTextEdit="1"/>
              </p:cNvSpPr>
              <p:nvPr>
                <p:ph idx="1"/>
              </p:nvPr>
            </p:nvSpPr>
            <p:spPr>
              <a:blipFill>
                <a:blip r:embed="rId2"/>
                <a:stretch>
                  <a:fillRect l="-722" t="-788" r="-1167" b="-8671"/>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6E1821C5-0A43-E8BE-B6A7-A7CF2707540D}"/>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CD059522-F9F0-80C1-5234-803C3C71C88A}"/>
              </a:ext>
            </a:extLst>
          </p:cNvPr>
          <p:cNvSpPr>
            <a:spLocks noGrp="1"/>
          </p:cNvSpPr>
          <p:nvPr>
            <p:ph type="sldNum" sz="quarter" idx="12"/>
          </p:nvPr>
        </p:nvSpPr>
        <p:spPr/>
        <p:txBody>
          <a:bodyPr/>
          <a:lstStyle/>
          <a:p>
            <a:fld id="{33F42015-0FC7-4B0E-8D2B-76EADF48D957}" type="slidenum">
              <a:rPr lang="en-US" smtClean="0"/>
              <a:pPr/>
              <a:t>11</a:t>
            </a:fld>
            <a:endParaRPr lang="en-US"/>
          </a:p>
        </p:txBody>
      </p:sp>
    </p:spTree>
    <p:extLst>
      <p:ext uri="{BB962C8B-B14F-4D97-AF65-F5344CB8AC3E}">
        <p14:creationId xmlns:p14="http://schemas.microsoft.com/office/powerpoint/2010/main" val="2443292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4C857-5C38-629B-BCBF-800CBE9AA636}"/>
              </a:ext>
            </a:extLst>
          </p:cNvPr>
          <p:cNvSpPr>
            <a:spLocks noGrp="1"/>
          </p:cNvSpPr>
          <p:nvPr>
            <p:ph type="title"/>
          </p:nvPr>
        </p:nvSpPr>
        <p:spPr/>
        <p:txBody>
          <a:bodyPr/>
          <a:lstStyle/>
          <a:p>
            <a:r>
              <a:rPr lang="en-US" sz="2000" b="1" dirty="0">
                <a:effectLst/>
                <a:latin typeface="+mn-lt"/>
                <a:ea typeface="Times New Roman" panose="02020603050405020304" pitchFamily="18" charset="0"/>
              </a:rPr>
              <a:t>EPL System with Regen Heat Exchanger and Single-Phase Freeze-Tolerant Fluid </a:t>
            </a:r>
            <a:endParaRPr lang="en-US" sz="2000" dirty="0">
              <a:latin typeface="+mn-lt"/>
            </a:endParaRPr>
          </a:p>
        </p:txBody>
      </p:sp>
      <p:sp>
        <p:nvSpPr>
          <p:cNvPr id="3" name="Content Placeholder 2">
            <a:extLst>
              <a:ext uri="{FF2B5EF4-FFF2-40B4-BE49-F238E27FC236}">
                <a16:creationId xmlns:a16="http://schemas.microsoft.com/office/drawing/2014/main" id="{958BD8FE-1AD8-6B62-A86E-147810DAC874}"/>
              </a:ext>
            </a:extLst>
          </p:cNvPr>
          <p:cNvSpPr>
            <a:spLocks noGrp="1"/>
          </p:cNvSpPr>
          <p:nvPr>
            <p:ph idx="1"/>
          </p:nvPr>
        </p:nvSpPr>
        <p:spPr>
          <a:xfrm>
            <a:off x="609600" y="914400"/>
            <a:ext cx="6934200" cy="5410200"/>
          </a:xfrm>
        </p:spPr>
        <p:txBody>
          <a:bodyPr/>
          <a:lstStyle/>
          <a:p>
            <a:r>
              <a:rPr lang="en-US" dirty="0"/>
              <a:t>Choice of thermal fluid highly dependent on the mission thermal environment</a:t>
            </a:r>
          </a:p>
          <a:p>
            <a:r>
              <a:rPr lang="en-US" dirty="0"/>
              <a:t>A radiator bypass line in the loop plus a thermostatic valve (not shown) controls the thermal fluid return temperature to the RFC internal loop heat exchanger</a:t>
            </a:r>
          </a:p>
          <a:p>
            <a:r>
              <a:rPr lang="en-US" dirty="0"/>
              <a:t>Pros: </a:t>
            </a:r>
          </a:p>
          <a:p>
            <a:pPr lvl="1"/>
            <a:r>
              <a:rPr lang="en-US" dirty="0"/>
              <a:t>Mature and flight demonstrated technology</a:t>
            </a:r>
          </a:p>
          <a:p>
            <a:r>
              <a:rPr lang="en-US" dirty="0"/>
              <a:t>Cons: </a:t>
            </a:r>
          </a:p>
          <a:p>
            <a:pPr lvl="1"/>
            <a:r>
              <a:rPr lang="en-US" dirty="0"/>
              <a:t>Parasitic loads of pump impact RFC round trip efficiency</a:t>
            </a:r>
          </a:p>
          <a:p>
            <a:pPr lvl="1"/>
            <a:r>
              <a:rPr lang="en-US" dirty="0"/>
              <a:t>Freezing concern when bypassing radiator during lunar night</a:t>
            </a:r>
          </a:p>
          <a:p>
            <a:pPr lvl="1"/>
            <a:r>
              <a:rPr lang="en-US" dirty="0"/>
              <a:t>Complexity (number of components, moving parts)</a:t>
            </a:r>
          </a:p>
          <a:p>
            <a:pPr lvl="1"/>
            <a:endParaRPr lang="en-US" dirty="0"/>
          </a:p>
          <a:p>
            <a:endParaRPr lang="en-US" dirty="0"/>
          </a:p>
        </p:txBody>
      </p:sp>
      <p:sp>
        <p:nvSpPr>
          <p:cNvPr id="4" name="Footer Placeholder 3">
            <a:extLst>
              <a:ext uri="{FF2B5EF4-FFF2-40B4-BE49-F238E27FC236}">
                <a16:creationId xmlns:a16="http://schemas.microsoft.com/office/drawing/2014/main" id="{D2EEB1AD-3387-F0EA-FD8D-17F4D92FC253}"/>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A8130620-3CAF-37D6-8566-A457407A2BC8}"/>
              </a:ext>
            </a:extLst>
          </p:cNvPr>
          <p:cNvSpPr>
            <a:spLocks noGrp="1"/>
          </p:cNvSpPr>
          <p:nvPr>
            <p:ph type="sldNum" sz="quarter" idx="12"/>
          </p:nvPr>
        </p:nvSpPr>
        <p:spPr/>
        <p:txBody>
          <a:bodyPr/>
          <a:lstStyle/>
          <a:p>
            <a:fld id="{33F42015-0FC7-4B0E-8D2B-76EADF48D957}" type="slidenum">
              <a:rPr lang="en-US" smtClean="0"/>
              <a:pPr/>
              <a:t>12</a:t>
            </a:fld>
            <a:endParaRPr lang="en-US" dirty="0"/>
          </a:p>
        </p:txBody>
      </p:sp>
      <p:pic>
        <p:nvPicPr>
          <p:cNvPr id="6" name="Picture 5">
            <a:extLst>
              <a:ext uri="{FF2B5EF4-FFF2-40B4-BE49-F238E27FC236}">
                <a16:creationId xmlns:a16="http://schemas.microsoft.com/office/drawing/2014/main" id="{63819F87-7AD6-DA9F-0CB6-5B5F03D5B34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1321435"/>
            <a:ext cx="3829050" cy="3149595"/>
          </a:xfrm>
          <a:prstGeom prst="rect">
            <a:avLst/>
          </a:prstGeom>
          <a:noFill/>
        </p:spPr>
      </p:pic>
      <p:sp>
        <p:nvSpPr>
          <p:cNvPr id="7" name="TextBox 6">
            <a:extLst>
              <a:ext uri="{FF2B5EF4-FFF2-40B4-BE49-F238E27FC236}">
                <a16:creationId xmlns:a16="http://schemas.microsoft.com/office/drawing/2014/main" id="{B95C20E2-F32F-5D4C-AEA2-EB622BFA8F16}"/>
              </a:ext>
            </a:extLst>
          </p:cNvPr>
          <p:cNvSpPr txBox="1"/>
          <p:nvPr/>
        </p:nvSpPr>
        <p:spPr>
          <a:xfrm>
            <a:off x="8382000" y="4724400"/>
            <a:ext cx="3124200" cy="1323439"/>
          </a:xfrm>
          <a:prstGeom prst="rect">
            <a:avLst/>
          </a:prstGeom>
          <a:noFill/>
        </p:spPr>
        <p:txBody>
          <a:bodyPr wrap="square" rtlCol="0">
            <a:spAutoFit/>
          </a:bodyPr>
          <a:lstStyle/>
          <a:p>
            <a:r>
              <a:rPr lang="en-US" dirty="0"/>
              <a:t>High level process flow diagram showing EPL coupled with RFC thermal management system. </a:t>
            </a:r>
          </a:p>
        </p:txBody>
      </p:sp>
    </p:spTree>
    <p:extLst>
      <p:ext uri="{BB962C8B-B14F-4D97-AF65-F5344CB8AC3E}">
        <p14:creationId xmlns:p14="http://schemas.microsoft.com/office/powerpoint/2010/main" val="1829024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BE755-C363-6342-E7EB-1F663F13359E}"/>
              </a:ext>
            </a:extLst>
          </p:cNvPr>
          <p:cNvSpPr>
            <a:spLocks noGrp="1"/>
          </p:cNvSpPr>
          <p:nvPr>
            <p:ph type="title"/>
          </p:nvPr>
        </p:nvSpPr>
        <p:spPr/>
        <p:txBody>
          <a:bodyPr/>
          <a:lstStyle/>
          <a:p>
            <a:r>
              <a:rPr lang="en-US" sz="2000" b="1" dirty="0">
                <a:effectLst/>
                <a:latin typeface="+mn-lt"/>
                <a:ea typeface="Calibri" panose="020F0502020204030204" pitchFamily="34" charset="0"/>
              </a:rPr>
              <a:t>Freeze-Tolerant External Pumped Loop</a:t>
            </a:r>
            <a:endParaRPr lang="en-US" sz="3200" dirty="0">
              <a:latin typeface="+mn-lt"/>
            </a:endParaRPr>
          </a:p>
        </p:txBody>
      </p:sp>
      <p:sp>
        <p:nvSpPr>
          <p:cNvPr id="3" name="Content Placeholder 2">
            <a:extLst>
              <a:ext uri="{FF2B5EF4-FFF2-40B4-BE49-F238E27FC236}">
                <a16:creationId xmlns:a16="http://schemas.microsoft.com/office/drawing/2014/main" id="{DE96C560-A92B-85E3-8BDA-2668B9E693A2}"/>
              </a:ext>
            </a:extLst>
          </p:cNvPr>
          <p:cNvSpPr>
            <a:spLocks noGrp="1"/>
          </p:cNvSpPr>
          <p:nvPr>
            <p:ph sz="half" idx="1"/>
          </p:nvPr>
        </p:nvSpPr>
        <p:spPr>
          <a:xfrm>
            <a:off x="457200" y="857250"/>
            <a:ext cx="10972800" cy="5410200"/>
          </a:xfrm>
        </p:spPr>
        <p:txBody>
          <a:bodyPr/>
          <a:lstStyle/>
          <a:p>
            <a:r>
              <a:rPr lang="en-US" sz="2400" dirty="0"/>
              <a:t>Utilizes 2 phase working fluid (WF) that allows gas to flow through radiator under low heat load conditions</a:t>
            </a:r>
          </a:p>
          <a:p>
            <a:r>
              <a:rPr lang="en-US" sz="2400" dirty="0"/>
              <a:t>2 NASA funded SBIRs evaluated this technology</a:t>
            </a:r>
          </a:p>
          <a:p>
            <a:r>
              <a:rPr lang="en-US" sz="2400" dirty="0"/>
              <a:t>Design Concept 1</a:t>
            </a:r>
          </a:p>
          <a:p>
            <a:pPr lvl="1"/>
            <a:r>
              <a:rPr lang="en-US" dirty="0"/>
              <a:t>Parallel tube configuration with both phases operating under high heat loads</a:t>
            </a:r>
          </a:p>
          <a:p>
            <a:pPr lvl="1"/>
            <a:r>
              <a:rPr lang="en-US" dirty="0"/>
              <a:t>Liquid freezes and gas circulates through radiator under low heat loads</a:t>
            </a:r>
          </a:p>
          <a:p>
            <a:r>
              <a:rPr lang="en-US" sz="2400" dirty="0"/>
              <a:t>Design Concept 2</a:t>
            </a:r>
          </a:p>
          <a:p>
            <a:pPr lvl="1"/>
            <a:r>
              <a:rPr lang="en-US" dirty="0"/>
              <a:t>Freeze-tolerant condensers in parallel tubes fed vapor from a membrane evaporator (coupled to the primary cooling loop) </a:t>
            </a:r>
          </a:p>
          <a:p>
            <a:pPr lvl="1"/>
            <a:r>
              <a:rPr lang="en-US" dirty="0"/>
              <a:t>Condensers self-regulate the thermal conductivity by condensing the WF (e.g., H2O) </a:t>
            </a:r>
          </a:p>
          <a:p>
            <a:pPr lvl="2"/>
            <a:r>
              <a:rPr lang="en-US" dirty="0"/>
              <a:t>Potential to achieve turndown ratios &gt;10</a:t>
            </a:r>
          </a:p>
          <a:p>
            <a:pPr lvl="2"/>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860AB52E-E3F1-2CEF-B7E1-17A275537E87}"/>
              </a:ext>
            </a:extLst>
          </p:cNvPr>
          <p:cNvSpPr>
            <a:spLocks noGrp="1"/>
          </p:cNvSpPr>
          <p:nvPr>
            <p:ph type="sldNum" sz="quarter" idx="12"/>
          </p:nvPr>
        </p:nvSpPr>
        <p:spPr/>
        <p:txBody>
          <a:bodyPr/>
          <a:lstStyle/>
          <a:p>
            <a:fld id="{89199CED-6919-4E7D-A690-AD3E6D16DAA7}" type="slidenum">
              <a:rPr lang="en-US" smtClean="0"/>
              <a:pPr/>
              <a:t>13</a:t>
            </a:fld>
            <a:endParaRPr lang="en-US"/>
          </a:p>
        </p:txBody>
      </p:sp>
      <p:sp>
        <p:nvSpPr>
          <p:cNvPr id="6" name="Footer Placeholder 5">
            <a:extLst>
              <a:ext uri="{FF2B5EF4-FFF2-40B4-BE49-F238E27FC236}">
                <a16:creationId xmlns:a16="http://schemas.microsoft.com/office/drawing/2014/main" id="{C77F9FDA-C084-CE46-F319-5F6795F2658C}"/>
              </a:ext>
            </a:extLst>
          </p:cNvPr>
          <p:cNvSpPr>
            <a:spLocks noGrp="1"/>
          </p:cNvSpPr>
          <p:nvPr>
            <p:ph type="ftr" sz="quarter" idx="13"/>
          </p:nvPr>
        </p:nvSpPr>
        <p:spPr/>
        <p:txBody>
          <a:bodyPr/>
          <a:lstStyle/>
          <a:p>
            <a:r>
              <a:rPr lang="en-US"/>
              <a:t>TFAWS 2023 – August 21-25, 2023</a:t>
            </a:r>
            <a:endParaRPr lang="en-US" dirty="0"/>
          </a:p>
        </p:txBody>
      </p:sp>
    </p:spTree>
    <p:extLst>
      <p:ext uri="{BB962C8B-B14F-4D97-AF65-F5344CB8AC3E}">
        <p14:creationId xmlns:p14="http://schemas.microsoft.com/office/powerpoint/2010/main" val="2898130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ADAE8C-FDA9-BC3B-5878-253966C949CF}"/>
              </a:ext>
            </a:extLst>
          </p:cNvPr>
          <p:cNvPicPr>
            <a:picLocks noChangeAspect="1"/>
          </p:cNvPicPr>
          <p:nvPr/>
        </p:nvPicPr>
        <p:blipFill>
          <a:blip r:embed="rId2"/>
          <a:stretch>
            <a:fillRect/>
          </a:stretch>
        </p:blipFill>
        <p:spPr>
          <a:xfrm>
            <a:off x="7543800" y="990600"/>
            <a:ext cx="4467225" cy="4300969"/>
          </a:xfrm>
          <a:prstGeom prst="rect">
            <a:avLst/>
          </a:prstGeom>
        </p:spPr>
      </p:pic>
      <p:sp>
        <p:nvSpPr>
          <p:cNvPr id="2" name="Title 1">
            <a:extLst>
              <a:ext uri="{FF2B5EF4-FFF2-40B4-BE49-F238E27FC236}">
                <a16:creationId xmlns:a16="http://schemas.microsoft.com/office/drawing/2014/main" id="{464DD4C4-609E-1ED5-FADA-E7E4C2A3C391}"/>
              </a:ext>
            </a:extLst>
          </p:cNvPr>
          <p:cNvSpPr>
            <a:spLocks noGrp="1"/>
          </p:cNvSpPr>
          <p:nvPr>
            <p:ph type="title"/>
          </p:nvPr>
        </p:nvSpPr>
        <p:spPr/>
        <p:txBody>
          <a:bodyPr/>
          <a:lstStyle/>
          <a:p>
            <a:r>
              <a:rPr lang="en-US" dirty="0"/>
              <a:t>Passive Thermal Louvers</a:t>
            </a:r>
          </a:p>
        </p:txBody>
      </p:sp>
      <p:sp>
        <p:nvSpPr>
          <p:cNvPr id="3" name="Content Placeholder 2">
            <a:extLst>
              <a:ext uri="{FF2B5EF4-FFF2-40B4-BE49-F238E27FC236}">
                <a16:creationId xmlns:a16="http://schemas.microsoft.com/office/drawing/2014/main" id="{49A3F944-AF4D-809C-8423-DA4B8D51D663}"/>
              </a:ext>
            </a:extLst>
          </p:cNvPr>
          <p:cNvSpPr>
            <a:spLocks noGrp="1"/>
          </p:cNvSpPr>
          <p:nvPr>
            <p:ph idx="1"/>
          </p:nvPr>
        </p:nvSpPr>
        <p:spPr>
          <a:xfrm>
            <a:off x="609600" y="914400"/>
            <a:ext cx="7620000" cy="5410200"/>
          </a:xfrm>
        </p:spPr>
        <p:txBody>
          <a:bodyPr/>
          <a:lstStyle/>
          <a:p>
            <a:r>
              <a:rPr lang="en-US" dirty="0"/>
              <a:t>Increases or decreases view factor from radiator panel to surroundings by mechanical louver</a:t>
            </a:r>
          </a:p>
          <a:p>
            <a:r>
              <a:rPr lang="en-US" dirty="0"/>
              <a:t>Bimetallic springs that are thermally connected to the radiator actuate pivoting blades or vane louver at predetermined set points</a:t>
            </a:r>
          </a:p>
          <a:p>
            <a:r>
              <a:rPr lang="en-US" dirty="0"/>
              <a:t>Commercial Off-The Shelf (COTS) options for louvers are primarily for a lower heat rejection power than what is required for RFC (hundreds of Watts to kW depending on RFC scale)</a:t>
            </a:r>
            <a:endParaRPr lang="en-US" dirty="0">
              <a:solidFill>
                <a:srgbClr val="FF0000"/>
              </a:solidFill>
              <a:highlight>
                <a:srgbClr val="FFFF00"/>
              </a:highlight>
            </a:endParaRPr>
          </a:p>
          <a:p>
            <a:r>
              <a:rPr lang="en-US" dirty="0"/>
              <a:t>Turn down ratios of approximately 6 (effective emissivity of 0.14 to 0.74 for </a:t>
            </a:r>
            <a:r>
              <a:rPr lang="el-GR" dirty="0"/>
              <a:t>ε</a:t>
            </a:r>
            <a:r>
              <a:rPr lang="en-US" dirty="0"/>
              <a:t>* = 0.85 radiator in IR spectrum)</a:t>
            </a:r>
          </a:p>
        </p:txBody>
      </p:sp>
      <p:sp>
        <p:nvSpPr>
          <p:cNvPr id="4" name="Footer Placeholder 3">
            <a:extLst>
              <a:ext uri="{FF2B5EF4-FFF2-40B4-BE49-F238E27FC236}">
                <a16:creationId xmlns:a16="http://schemas.microsoft.com/office/drawing/2014/main" id="{354C0E5B-7EE8-9982-BAFF-0F1574C63695}"/>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1C5D7FAC-4F1D-7945-37FD-63A2A6ABFA3E}"/>
              </a:ext>
            </a:extLst>
          </p:cNvPr>
          <p:cNvSpPr>
            <a:spLocks noGrp="1"/>
          </p:cNvSpPr>
          <p:nvPr>
            <p:ph type="sldNum" sz="quarter" idx="12"/>
          </p:nvPr>
        </p:nvSpPr>
        <p:spPr/>
        <p:txBody>
          <a:bodyPr/>
          <a:lstStyle/>
          <a:p>
            <a:fld id="{33F42015-0FC7-4B0E-8D2B-76EADF48D957}" type="slidenum">
              <a:rPr lang="en-US" smtClean="0"/>
              <a:pPr/>
              <a:t>14</a:t>
            </a:fld>
            <a:endParaRPr lang="en-US"/>
          </a:p>
        </p:txBody>
      </p:sp>
      <p:sp>
        <p:nvSpPr>
          <p:cNvPr id="8" name="TextBox 7">
            <a:extLst>
              <a:ext uri="{FF2B5EF4-FFF2-40B4-BE49-F238E27FC236}">
                <a16:creationId xmlns:a16="http://schemas.microsoft.com/office/drawing/2014/main" id="{4DF373D0-902E-80C3-6870-2B3969885582}"/>
              </a:ext>
            </a:extLst>
          </p:cNvPr>
          <p:cNvSpPr txBox="1"/>
          <p:nvPr/>
        </p:nvSpPr>
        <p:spPr>
          <a:xfrm>
            <a:off x="7679433" y="5562600"/>
            <a:ext cx="4453143" cy="707886"/>
          </a:xfrm>
          <a:prstGeom prst="rect">
            <a:avLst/>
          </a:prstGeom>
          <a:noFill/>
        </p:spPr>
        <p:txBody>
          <a:bodyPr wrap="none" rtlCol="0">
            <a:spAutoFit/>
          </a:bodyPr>
          <a:lstStyle/>
          <a:p>
            <a:r>
              <a:rPr lang="en-US" dirty="0"/>
              <a:t>NASA-Developed Passive </a:t>
            </a:r>
          </a:p>
          <a:p>
            <a:r>
              <a:rPr lang="en-US" dirty="0"/>
              <a:t>Thermal Louver for CUBESATs [ref 1]</a:t>
            </a:r>
          </a:p>
        </p:txBody>
      </p:sp>
    </p:spTree>
    <p:extLst>
      <p:ext uri="{BB962C8B-B14F-4D97-AF65-F5344CB8AC3E}">
        <p14:creationId xmlns:p14="http://schemas.microsoft.com/office/powerpoint/2010/main" val="1555016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E293-9C4E-6C2A-6B92-F3A0C144A040}"/>
              </a:ext>
            </a:extLst>
          </p:cNvPr>
          <p:cNvSpPr>
            <a:spLocks noGrp="1"/>
          </p:cNvSpPr>
          <p:nvPr>
            <p:ph type="title"/>
          </p:nvPr>
        </p:nvSpPr>
        <p:spPr/>
        <p:txBody>
          <a:bodyPr/>
          <a:lstStyle/>
          <a:p>
            <a:r>
              <a:rPr lang="en-US" dirty="0"/>
              <a:t>Variable Conductance Heat Pipes (VCHPs)</a:t>
            </a:r>
          </a:p>
        </p:txBody>
      </p:sp>
      <p:sp>
        <p:nvSpPr>
          <p:cNvPr id="3" name="Content Placeholder 2">
            <a:extLst>
              <a:ext uri="{FF2B5EF4-FFF2-40B4-BE49-F238E27FC236}">
                <a16:creationId xmlns:a16="http://schemas.microsoft.com/office/drawing/2014/main" id="{2803ABBF-33FD-0EE8-5982-3E5056A5BEA5}"/>
              </a:ext>
            </a:extLst>
          </p:cNvPr>
          <p:cNvSpPr>
            <a:spLocks noGrp="1"/>
          </p:cNvSpPr>
          <p:nvPr>
            <p:ph idx="1"/>
          </p:nvPr>
        </p:nvSpPr>
        <p:spPr>
          <a:xfrm>
            <a:off x="228600" y="914400"/>
            <a:ext cx="8077200" cy="5410200"/>
          </a:xfrm>
        </p:spPr>
        <p:txBody>
          <a:bodyPr/>
          <a:lstStyle/>
          <a:p>
            <a:r>
              <a:rPr lang="en-US" sz="2000" dirty="0"/>
              <a:t>Uses evaporator, an adiabatic section, and a wick to return the condensate back to the evaporator</a:t>
            </a:r>
          </a:p>
          <a:p>
            <a:r>
              <a:rPr lang="en-US" sz="2000" dirty="0"/>
              <a:t>VCHP adds a non- condensable gas (NCG) to the two-phase WF and a NCG reservoir</a:t>
            </a:r>
          </a:p>
          <a:p>
            <a:pPr lvl="1"/>
            <a:r>
              <a:rPr lang="en-US" sz="1800" dirty="0"/>
              <a:t>Usually located at condenser end with parasitic heater</a:t>
            </a:r>
          </a:p>
          <a:p>
            <a:pPr lvl="1"/>
            <a:r>
              <a:rPr lang="en-US" sz="1800" dirty="0"/>
              <a:t>Applications where this parasitic heater is not available or desirable (RFC), NCG reservoir can be located next to evaporator section</a:t>
            </a:r>
          </a:p>
          <a:p>
            <a:pPr lvl="1"/>
            <a:r>
              <a:rPr lang="en-US" sz="1800" dirty="0"/>
              <a:t>NCG quantity in the reservoir is proportional to the evaporator WF vapor pressure</a:t>
            </a:r>
          </a:p>
          <a:p>
            <a:r>
              <a:rPr lang="en-US" sz="2000" dirty="0"/>
              <a:t>At full design thermal power most NCG is driven into the gas reservoir allowing the entire condenser region to be active</a:t>
            </a:r>
          </a:p>
          <a:p>
            <a:r>
              <a:rPr lang="en-US" sz="2000" dirty="0"/>
              <a:t>At lower thermal power, the evaporator WF vapor pressure drops allowing the WF and NCG boundary to move into the condenser region</a:t>
            </a:r>
          </a:p>
          <a:p>
            <a:pPr lvl="1"/>
            <a:r>
              <a:rPr lang="en-US" sz="1600" dirty="0"/>
              <a:t>Reduces the active heat transfer area until a new equilibrium is achieved</a:t>
            </a:r>
          </a:p>
          <a:p>
            <a:endParaRPr lang="en-US" sz="2000" dirty="0"/>
          </a:p>
          <a:p>
            <a:pPr lvl="1"/>
            <a:endParaRPr lang="en-US" sz="1800" dirty="0"/>
          </a:p>
        </p:txBody>
      </p:sp>
      <p:sp>
        <p:nvSpPr>
          <p:cNvPr id="4" name="Footer Placeholder 3">
            <a:extLst>
              <a:ext uri="{FF2B5EF4-FFF2-40B4-BE49-F238E27FC236}">
                <a16:creationId xmlns:a16="http://schemas.microsoft.com/office/drawing/2014/main" id="{9B35AACC-B80F-3A7A-352F-C8D8A5D4029F}"/>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01D0236D-9CBC-D623-484C-7BABEE2DD3F4}"/>
              </a:ext>
            </a:extLst>
          </p:cNvPr>
          <p:cNvSpPr>
            <a:spLocks noGrp="1"/>
          </p:cNvSpPr>
          <p:nvPr>
            <p:ph type="sldNum" sz="quarter" idx="12"/>
          </p:nvPr>
        </p:nvSpPr>
        <p:spPr/>
        <p:txBody>
          <a:bodyPr/>
          <a:lstStyle/>
          <a:p>
            <a:fld id="{33F42015-0FC7-4B0E-8D2B-76EADF48D957}" type="slidenum">
              <a:rPr lang="en-US" smtClean="0"/>
              <a:pPr/>
              <a:t>15</a:t>
            </a:fld>
            <a:endParaRPr lang="en-US"/>
          </a:p>
        </p:txBody>
      </p:sp>
      <p:pic>
        <p:nvPicPr>
          <p:cNvPr id="6" name="Picture 5">
            <a:extLst>
              <a:ext uri="{FF2B5EF4-FFF2-40B4-BE49-F238E27FC236}">
                <a16:creationId xmlns:a16="http://schemas.microsoft.com/office/drawing/2014/main" id="{FDA39687-F61B-FF2C-B2EA-58FD1BEA57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87210" y="1267777"/>
            <a:ext cx="3978286" cy="4322445"/>
          </a:xfrm>
          <a:prstGeom prst="rect">
            <a:avLst/>
          </a:prstGeom>
          <a:noFill/>
        </p:spPr>
      </p:pic>
      <p:sp>
        <p:nvSpPr>
          <p:cNvPr id="7" name="TextBox 6">
            <a:extLst>
              <a:ext uri="{FF2B5EF4-FFF2-40B4-BE49-F238E27FC236}">
                <a16:creationId xmlns:a16="http://schemas.microsoft.com/office/drawing/2014/main" id="{5EE74E80-B2B3-8A1F-834D-9EF376B4350E}"/>
              </a:ext>
            </a:extLst>
          </p:cNvPr>
          <p:cNvSpPr txBox="1"/>
          <p:nvPr/>
        </p:nvSpPr>
        <p:spPr>
          <a:xfrm>
            <a:off x="8534400" y="5683289"/>
            <a:ext cx="3124200" cy="707886"/>
          </a:xfrm>
          <a:prstGeom prst="rect">
            <a:avLst/>
          </a:prstGeom>
          <a:noFill/>
        </p:spPr>
        <p:txBody>
          <a:bodyPr wrap="square" rtlCol="0">
            <a:spAutoFit/>
          </a:bodyPr>
          <a:lstStyle/>
          <a:p>
            <a:r>
              <a:rPr lang="en-US" dirty="0"/>
              <a:t>Illustration of working principle of VCHP.</a:t>
            </a:r>
          </a:p>
        </p:txBody>
      </p:sp>
    </p:spTree>
    <p:extLst>
      <p:ext uri="{BB962C8B-B14F-4D97-AF65-F5344CB8AC3E}">
        <p14:creationId xmlns:p14="http://schemas.microsoft.com/office/powerpoint/2010/main" val="544996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FBBDC-AC3F-E0CA-B944-680829ED231F}"/>
              </a:ext>
            </a:extLst>
          </p:cNvPr>
          <p:cNvSpPr>
            <a:spLocks noGrp="1"/>
          </p:cNvSpPr>
          <p:nvPr>
            <p:ph type="title"/>
          </p:nvPr>
        </p:nvSpPr>
        <p:spPr/>
        <p:txBody>
          <a:bodyPr/>
          <a:lstStyle/>
          <a:p>
            <a:r>
              <a:rPr lang="en-US" dirty="0"/>
              <a:t>VCHP Operation Continued</a:t>
            </a:r>
          </a:p>
        </p:txBody>
      </p:sp>
      <p:sp>
        <p:nvSpPr>
          <p:cNvPr id="3" name="Content Placeholder 2">
            <a:extLst>
              <a:ext uri="{FF2B5EF4-FFF2-40B4-BE49-F238E27FC236}">
                <a16:creationId xmlns:a16="http://schemas.microsoft.com/office/drawing/2014/main" id="{723DF992-DEB9-D0A6-C870-1F49BE86E250}"/>
              </a:ext>
            </a:extLst>
          </p:cNvPr>
          <p:cNvSpPr>
            <a:spLocks noGrp="1"/>
          </p:cNvSpPr>
          <p:nvPr>
            <p:ph idx="1"/>
          </p:nvPr>
        </p:nvSpPr>
        <p:spPr>
          <a:xfrm>
            <a:off x="76200" y="914400"/>
            <a:ext cx="7239000" cy="5410200"/>
          </a:xfrm>
        </p:spPr>
        <p:txBody>
          <a:bodyPr/>
          <a:lstStyle/>
          <a:p>
            <a:r>
              <a:rPr lang="en-US" dirty="0"/>
              <a:t>The WF and VCHP charge pressure combination is chosen to minimize evaporator WF saturation temperature change versus pressure </a:t>
            </a:r>
          </a:p>
          <a:p>
            <a:pPr lvl="1"/>
            <a:r>
              <a:rPr lang="en-US" dirty="0"/>
              <a:t>This maintains a small evaporator temperature band </a:t>
            </a:r>
          </a:p>
          <a:p>
            <a:r>
              <a:rPr lang="en-US" dirty="0"/>
              <a:t>If the power level is low enough, there will be no convective heat transfer in the VCHP as the NCG will occupy the entire condenser section </a:t>
            </a:r>
          </a:p>
          <a:p>
            <a:pPr lvl="1"/>
            <a:r>
              <a:rPr lang="en-US" dirty="0"/>
              <a:t>Small amount of heat transfer via gas and thin-walled tubing conduction </a:t>
            </a:r>
          </a:p>
          <a:p>
            <a:pPr lvl="1"/>
            <a:r>
              <a:rPr lang="en-US" dirty="0"/>
              <a:t>Orders of magnitude less than the WF two-phase heat transfer </a:t>
            </a:r>
          </a:p>
          <a:p>
            <a:pPr lvl="1"/>
            <a:r>
              <a:rPr lang="en-US" dirty="0"/>
              <a:t>Allows the VCHP to function as a “thermal switch” </a:t>
            </a:r>
          </a:p>
        </p:txBody>
      </p:sp>
      <p:sp>
        <p:nvSpPr>
          <p:cNvPr id="4" name="Footer Placeholder 3">
            <a:extLst>
              <a:ext uri="{FF2B5EF4-FFF2-40B4-BE49-F238E27FC236}">
                <a16:creationId xmlns:a16="http://schemas.microsoft.com/office/drawing/2014/main" id="{EE0A2B29-893E-278D-C8F5-8F68A87705E3}"/>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192CB045-EFBF-5C57-F7F5-6F484FA1806D}"/>
              </a:ext>
            </a:extLst>
          </p:cNvPr>
          <p:cNvSpPr>
            <a:spLocks noGrp="1"/>
          </p:cNvSpPr>
          <p:nvPr>
            <p:ph type="sldNum" sz="quarter" idx="12"/>
          </p:nvPr>
        </p:nvSpPr>
        <p:spPr/>
        <p:txBody>
          <a:bodyPr/>
          <a:lstStyle/>
          <a:p>
            <a:fld id="{33F42015-0FC7-4B0E-8D2B-76EADF48D957}" type="slidenum">
              <a:rPr lang="en-US" smtClean="0"/>
              <a:pPr/>
              <a:t>16</a:t>
            </a:fld>
            <a:endParaRPr lang="en-US"/>
          </a:p>
        </p:txBody>
      </p:sp>
      <p:pic>
        <p:nvPicPr>
          <p:cNvPr id="6" name="Picture 5">
            <a:extLst>
              <a:ext uri="{FF2B5EF4-FFF2-40B4-BE49-F238E27FC236}">
                <a16:creationId xmlns:a16="http://schemas.microsoft.com/office/drawing/2014/main" id="{497B5905-2AC0-0B30-E6DE-86C37A360F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27" t="1895" r="1000" b="1427"/>
          <a:stretch/>
        </p:blipFill>
        <p:spPr bwMode="auto">
          <a:xfrm>
            <a:off x="7315200" y="1905000"/>
            <a:ext cx="4760800" cy="3047999"/>
          </a:xfrm>
          <a:prstGeom prst="rect">
            <a:avLst/>
          </a:prstGeom>
          <a:noFill/>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7570A3FF-D291-FFB5-6AFC-E284EEB54A90}"/>
              </a:ext>
            </a:extLst>
          </p:cNvPr>
          <p:cNvSpPr txBox="1"/>
          <p:nvPr/>
        </p:nvSpPr>
        <p:spPr>
          <a:xfrm>
            <a:off x="7758282" y="5105400"/>
            <a:ext cx="3658822" cy="400110"/>
          </a:xfrm>
          <a:prstGeom prst="rect">
            <a:avLst/>
          </a:prstGeom>
          <a:noFill/>
        </p:spPr>
        <p:txBody>
          <a:bodyPr wrap="none" rtlCol="0">
            <a:spAutoFit/>
          </a:bodyPr>
          <a:lstStyle/>
          <a:p>
            <a:r>
              <a:rPr lang="en-US" dirty="0"/>
              <a:t>VCHP Design Concept for RFC</a:t>
            </a:r>
          </a:p>
        </p:txBody>
      </p:sp>
    </p:spTree>
    <p:extLst>
      <p:ext uri="{BB962C8B-B14F-4D97-AF65-F5344CB8AC3E}">
        <p14:creationId xmlns:p14="http://schemas.microsoft.com/office/powerpoint/2010/main" val="1089060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A9401-B0DC-323C-05EA-2B11520C058D}"/>
              </a:ext>
            </a:extLst>
          </p:cNvPr>
          <p:cNvSpPr>
            <a:spLocks noGrp="1"/>
          </p:cNvSpPr>
          <p:nvPr>
            <p:ph type="title"/>
          </p:nvPr>
        </p:nvSpPr>
        <p:spPr/>
        <p:txBody>
          <a:bodyPr/>
          <a:lstStyle/>
          <a:p>
            <a:r>
              <a:rPr lang="en-US" dirty="0"/>
              <a:t>Paraffin Based Thermal Switch</a:t>
            </a:r>
          </a:p>
        </p:txBody>
      </p:sp>
      <p:sp>
        <p:nvSpPr>
          <p:cNvPr id="3" name="Content Placeholder 2">
            <a:extLst>
              <a:ext uri="{FF2B5EF4-FFF2-40B4-BE49-F238E27FC236}">
                <a16:creationId xmlns:a16="http://schemas.microsoft.com/office/drawing/2014/main" id="{617D16F2-1EA8-E571-1FD9-86D037AEB45C}"/>
              </a:ext>
            </a:extLst>
          </p:cNvPr>
          <p:cNvSpPr>
            <a:spLocks noGrp="1"/>
          </p:cNvSpPr>
          <p:nvPr>
            <p:ph idx="1"/>
          </p:nvPr>
        </p:nvSpPr>
        <p:spPr>
          <a:xfrm>
            <a:off x="228600" y="857250"/>
            <a:ext cx="7637393" cy="5410200"/>
          </a:xfrm>
        </p:spPr>
        <p:txBody>
          <a:bodyPr/>
          <a:lstStyle/>
          <a:p>
            <a:r>
              <a:rPr lang="en-US" dirty="0"/>
              <a:t>Incorporated at the interface between internal and external thermal loops</a:t>
            </a:r>
          </a:p>
          <a:p>
            <a:r>
              <a:rPr lang="en-US" dirty="0"/>
              <a:t>Paraffin-based actuator contracts and expands with temperature such that thermal contact varies between a heat source and heat sink at a set temperature</a:t>
            </a:r>
          </a:p>
          <a:p>
            <a:r>
              <a:rPr lang="en-US" dirty="0"/>
              <a:t>COTS cylinders 2.5-cm diameter by 3.8 cm-long reject ~6W each (1.2 W/cm</a:t>
            </a:r>
            <a:r>
              <a:rPr lang="en-US" baseline="30000" dirty="0"/>
              <a:t>2</a:t>
            </a:r>
            <a:r>
              <a:rPr lang="en-US" dirty="0"/>
              <a:t>)</a:t>
            </a:r>
          </a:p>
          <a:p>
            <a:r>
              <a:rPr lang="en-US" dirty="0"/>
              <a:t>COTS thin plate thermal switches integrate 2.5 x 2.5 -cm squares each capable of rejecting 12W         (1.9 W/cm</a:t>
            </a:r>
            <a:r>
              <a:rPr lang="en-US" baseline="30000" dirty="0"/>
              <a:t>2</a:t>
            </a:r>
            <a:r>
              <a:rPr lang="en-US" dirty="0"/>
              <a:t>)</a:t>
            </a:r>
          </a:p>
          <a:p>
            <a:r>
              <a:rPr lang="en-US" dirty="0"/>
              <a:t>Wide temperature regime from –130 to 100 °C and offer set points from –10 to 50 °C</a:t>
            </a:r>
          </a:p>
          <a:p>
            <a:r>
              <a:rPr lang="en-US" dirty="0"/>
              <a:t>High turndown ratios of thermal conductivity around 78:1</a:t>
            </a:r>
          </a:p>
        </p:txBody>
      </p:sp>
      <p:sp>
        <p:nvSpPr>
          <p:cNvPr id="4" name="Footer Placeholder 3">
            <a:extLst>
              <a:ext uri="{FF2B5EF4-FFF2-40B4-BE49-F238E27FC236}">
                <a16:creationId xmlns:a16="http://schemas.microsoft.com/office/drawing/2014/main" id="{CE81D462-3C24-FA46-C87F-2944C6E49E71}"/>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CFB20A33-9A42-3A5C-1470-ECC35792A6DC}"/>
              </a:ext>
            </a:extLst>
          </p:cNvPr>
          <p:cNvSpPr>
            <a:spLocks noGrp="1"/>
          </p:cNvSpPr>
          <p:nvPr>
            <p:ph type="sldNum" sz="quarter" idx="12"/>
          </p:nvPr>
        </p:nvSpPr>
        <p:spPr/>
        <p:txBody>
          <a:bodyPr/>
          <a:lstStyle/>
          <a:p>
            <a:fld id="{33F42015-0FC7-4B0E-8D2B-76EADF48D957}" type="slidenum">
              <a:rPr lang="en-US" smtClean="0"/>
              <a:pPr/>
              <a:t>17</a:t>
            </a:fld>
            <a:endParaRPr lang="en-US"/>
          </a:p>
        </p:txBody>
      </p:sp>
      <p:sp>
        <p:nvSpPr>
          <p:cNvPr id="8" name="TextBox 7">
            <a:extLst>
              <a:ext uri="{FF2B5EF4-FFF2-40B4-BE49-F238E27FC236}">
                <a16:creationId xmlns:a16="http://schemas.microsoft.com/office/drawing/2014/main" id="{44B1E90C-CDE8-EB43-07A1-CB5D0764B571}"/>
              </a:ext>
            </a:extLst>
          </p:cNvPr>
          <p:cNvSpPr txBox="1"/>
          <p:nvPr/>
        </p:nvSpPr>
        <p:spPr>
          <a:xfrm>
            <a:off x="7880289" y="4819580"/>
            <a:ext cx="4232761" cy="707886"/>
          </a:xfrm>
          <a:prstGeom prst="rect">
            <a:avLst/>
          </a:prstGeom>
          <a:noFill/>
        </p:spPr>
        <p:txBody>
          <a:bodyPr wrap="none" rtlCol="0">
            <a:spAutoFit/>
          </a:bodyPr>
          <a:lstStyle/>
          <a:p>
            <a:r>
              <a:rPr lang="en-US" dirty="0"/>
              <a:t>NASA – JPL Developed Heat Switch </a:t>
            </a:r>
          </a:p>
          <a:p>
            <a:r>
              <a:rPr lang="en-US" dirty="0"/>
              <a:t>[Ref 1]</a:t>
            </a:r>
          </a:p>
        </p:txBody>
      </p:sp>
      <p:pic>
        <p:nvPicPr>
          <p:cNvPr id="9" name="Picture 8">
            <a:extLst>
              <a:ext uri="{FF2B5EF4-FFF2-40B4-BE49-F238E27FC236}">
                <a16:creationId xmlns:a16="http://schemas.microsoft.com/office/drawing/2014/main" id="{DDDE4E4A-8FB6-549E-084C-2CEA4FEB3ACB}"/>
              </a:ext>
            </a:extLst>
          </p:cNvPr>
          <p:cNvPicPr>
            <a:picLocks noChangeAspect="1"/>
          </p:cNvPicPr>
          <p:nvPr/>
        </p:nvPicPr>
        <p:blipFill>
          <a:blip r:embed="rId2"/>
          <a:stretch>
            <a:fillRect/>
          </a:stretch>
        </p:blipFill>
        <p:spPr>
          <a:xfrm>
            <a:off x="8001793" y="2667000"/>
            <a:ext cx="3969946" cy="2019231"/>
          </a:xfrm>
          <a:prstGeom prst="rect">
            <a:avLst/>
          </a:prstGeom>
        </p:spPr>
      </p:pic>
    </p:spTree>
    <p:extLst>
      <p:ext uri="{BB962C8B-B14F-4D97-AF65-F5344CB8AC3E}">
        <p14:creationId xmlns:p14="http://schemas.microsoft.com/office/powerpoint/2010/main" val="2914630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7CF45-D0B8-506B-7B0B-AEE89C5892A9}"/>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5D98C012-6273-2672-0B70-3DADA15E1B73}"/>
              </a:ext>
            </a:extLst>
          </p:cNvPr>
          <p:cNvSpPr>
            <a:spLocks noGrp="1"/>
          </p:cNvSpPr>
          <p:nvPr>
            <p:ph idx="1"/>
          </p:nvPr>
        </p:nvSpPr>
        <p:spPr/>
        <p:txBody>
          <a:bodyPr/>
          <a:lstStyle/>
          <a:p>
            <a:r>
              <a:rPr lang="en-US" dirty="0"/>
              <a:t>RFCs offer potential for high specific energy power solutions for future lunar missions</a:t>
            </a:r>
          </a:p>
          <a:p>
            <a:r>
              <a:rPr lang="en-US" dirty="0"/>
              <a:t>Thermal management of RFC in lunar environment is critical challenge due to need to reject thermal energy during lunar day and conserve thermal energy during lunar night</a:t>
            </a:r>
          </a:p>
          <a:p>
            <a:r>
              <a:rPr lang="en-US" dirty="0"/>
              <a:t>Different technology options exist to serve as a high heat flux thermal switch between the RFC primary cooling loop and heat rejection interface (radiator)</a:t>
            </a:r>
          </a:p>
          <a:p>
            <a:pPr lvl="1"/>
            <a:r>
              <a:rPr lang="en-US" dirty="0"/>
              <a:t>Each technology has advantages and disadvantages as pertains to TRL, complexity, mass, parasitic power required, and cost</a:t>
            </a:r>
          </a:p>
          <a:p>
            <a:pPr lvl="1"/>
            <a:r>
              <a:rPr lang="en-US" dirty="0"/>
              <a:t>Different options could be used in combination to obtain the required turndown ratio</a:t>
            </a:r>
          </a:p>
          <a:p>
            <a:pPr lvl="1"/>
            <a:r>
              <a:rPr lang="en-US" dirty="0"/>
              <a:t>Advances in these technologies can help enable future lunar missions by addressing one of the primary challenges of sustained operations – </a:t>
            </a:r>
            <a:r>
              <a:rPr lang="en-US" i="1" dirty="0"/>
              <a:t>the long, cold lunar night</a:t>
            </a:r>
          </a:p>
        </p:txBody>
      </p:sp>
      <p:sp>
        <p:nvSpPr>
          <p:cNvPr id="4" name="Footer Placeholder 3">
            <a:extLst>
              <a:ext uri="{FF2B5EF4-FFF2-40B4-BE49-F238E27FC236}">
                <a16:creationId xmlns:a16="http://schemas.microsoft.com/office/drawing/2014/main" id="{6D9B8412-6DB8-57E3-0ED0-7030C76778CC}"/>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5B7F4144-4639-5349-2940-6B7280ABF87B}"/>
              </a:ext>
            </a:extLst>
          </p:cNvPr>
          <p:cNvSpPr>
            <a:spLocks noGrp="1"/>
          </p:cNvSpPr>
          <p:nvPr>
            <p:ph type="sldNum" sz="quarter" idx="12"/>
          </p:nvPr>
        </p:nvSpPr>
        <p:spPr/>
        <p:txBody>
          <a:bodyPr/>
          <a:lstStyle/>
          <a:p>
            <a:fld id="{33F42015-0FC7-4B0E-8D2B-76EADF48D957}" type="slidenum">
              <a:rPr lang="en-US" smtClean="0"/>
              <a:pPr/>
              <a:t>18</a:t>
            </a:fld>
            <a:endParaRPr lang="en-US"/>
          </a:p>
        </p:txBody>
      </p:sp>
    </p:spTree>
    <p:extLst>
      <p:ext uri="{BB962C8B-B14F-4D97-AF65-F5344CB8AC3E}">
        <p14:creationId xmlns:p14="http://schemas.microsoft.com/office/powerpoint/2010/main" val="389904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2FA88-B14A-1C00-6332-599D0E8BE42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C96FF8E-9078-B27F-5706-F2D439EF0136}"/>
              </a:ext>
            </a:extLst>
          </p:cNvPr>
          <p:cNvSpPr>
            <a:spLocks noGrp="1"/>
          </p:cNvSpPr>
          <p:nvPr>
            <p:ph idx="1"/>
          </p:nvPr>
        </p:nvSpPr>
        <p:spPr/>
        <p:txBody>
          <a:bodyPr/>
          <a:lstStyle/>
          <a:p>
            <a:pPr marL="457200" indent="-457200">
              <a:buFont typeface="+mj-lt"/>
              <a:buAutoNum type="arabicPeriod"/>
            </a:pPr>
            <a:r>
              <a:rPr lang="en-US" dirty="0"/>
              <a:t>“CubeSat Form Factor Thermal Control Louvers”. NASA Technology Transfer Program. &lt; https://technology.nasa.gov/patent/GSC-TOPS-40 &gt;</a:t>
            </a:r>
          </a:p>
          <a:p>
            <a:pPr marL="457200" indent="-457200">
              <a:buFont typeface="+mj-lt"/>
              <a:buAutoNum type="arabicPeriod"/>
            </a:pPr>
            <a:r>
              <a:rPr lang="en-US" dirty="0" err="1"/>
              <a:t>Sunada</a:t>
            </a:r>
            <a:r>
              <a:rPr lang="en-US" dirty="0"/>
              <a:t>, E. et al. “Paraffin Actuated Heat Switch for Mars Surface Applications”. Space Technology Applications International Forum 2002. </a:t>
            </a:r>
          </a:p>
        </p:txBody>
      </p:sp>
      <p:sp>
        <p:nvSpPr>
          <p:cNvPr id="4" name="Footer Placeholder 3">
            <a:extLst>
              <a:ext uri="{FF2B5EF4-FFF2-40B4-BE49-F238E27FC236}">
                <a16:creationId xmlns:a16="http://schemas.microsoft.com/office/drawing/2014/main" id="{F89FE895-FAF6-6FCE-46B4-A70EA789BD76}"/>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24035199-238D-E8BC-CF7D-41A2AD382CB4}"/>
              </a:ext>
            </a:extLst>
          </p:cNvPr>
          <p:cNvSpPr>
            <a:spLocks noGrp="1"/>
          </p:cNvSpPr>
          <p:nvPr>
            <p:ph type="sldNum" sz="quarter" idx="12"/>
          </p:nvPr>
        </p:nvSpPr>
        <p:spPr/>
        <p:txBody>
          <a:bodyPr/>
          <a:lstStyle/>
          <a:p>
            <a:fld id="{33F42015-0FC7-4B0E-8D2B-76EADF48D957}" type="slidenum">
              <a:rPr lang="en-US" smtClean="0"/>
              <a:pPr/>
              <a:t>19</a:t>
            </a:fld>
            <a:endParaRPr lang="en-US"/>
          </a:p>
        </p:txBody>
      </p:sp>
    </p:spTree>
    <p:extLst>
      <p:ext uri="{BB962C8B-B14F-4D97-AF65-F5344CB8AC3E}">
        <p14:creationId xmlns:p14="http://schemas.microsoft.com/office/powerpoint/2010/main" val="348558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CA223-E8D6-0973-78FB-77AD04108F91}"/>
              </a:ext>
            </a:extLst>
          </p:cNvPr>
          <p:cNvSpPr>
            <a:spLocks noGrp="1"/>
          </p:cNvSpPr>
          <p:nvPr>
            <p:ph type="title"/>
          </p:nvPr>
        </p:nvSpPr>
        <p:spPr/>
        <p:txBody>
          <a:bodyPr/>
          <a:lstStyle/>
          <a:p>
            <a:r>
              <a:rPr lang="en-US" dirty="0"/>
              <a:t>BACKUP</a:t>
            </a:r>
          </a:p>
        </p:txBody>
      </p:sp>
      <p:sp>
        <p:nvSpPr>
          <p:cNvPr id="3" name="Text Placeholder 2">
            <a:extLst>
              <a:ext uri="{FF2B5EF4-FFF2-40B4-BE49-F238E27FC236}">
                <a16:creationId xmlns:a16="http://schemas.microsoft.com/office/drawing/2014/main" id="{91B0C7D8-6B68-0B90-E6E4-0104DF5F25C9}"/>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2F54E505-FF1B-8BCB-6D7C-A6947DBD6C02}"/>
              </a:ext>
            </a:extLst>
          </p:cNvPr>
          <p:cNvSpPr>
            <a:spLocks noGrp="1"/>
          </p:cNvSpPr>
          <p:nvPr>
            <p:ph type="ftr" sz="quarter" idx="11"/>
          </p:nvPr>
        </p:nvSpPr>
        <p:spPr/>
        <p:txBody>
          <a:bodyPr/>
          <a:lstStyle/>
          <a:p>
            <a:r>
              <a:rPr lang="en-US"/>
              <a:t>TFAWS 2023 – August 21-25, 2023</a:t>
            </a:r>
            <a:endParaRPr lang="en-US" dirty="0"/>
          </a:p>
        </p:txBody>
      </p:sp>
      <p:sp>
        <p:nvSpPr>
          <p:cNvPr id="5" name="Slide Number Placeholder 4">
            <a:extLst>
              <a:ext uri="{FF2B5EF4-FFF2-40B4-BE49-F238E27FC236}">
                <a16:creationId xmlns:a16="http://schemas.microsoft.com/office/drawing/2014/main" id="{E343E249-C416-83FC-E0DC-37A044065867}"/>
              </a:ext>
            </a:extLst>
          </p:cNvPr>
          <p:cNvSpPr>
            <a:spLocks noGrp="1"/>
          </p:cNvSpPr>
          <p:nvPr>
            <p:ph type="sldNum" sz="quarter" idx="12"/>
          </p:nvPr>
        </p:nvSpPr>
        <p:spPr/>
        <p:txBody>
          <a:bodyPr/>
          <a:lstStyle/>
          <a:p>
            <a:fld id="{EE9E8C48-CEA1-40D7-918C-CBF5F81BA8C8}" type="slidenum">
              <a:rPr lang="en-US" smtClean="0"/>
              <a:pPr/>
              <a:t>20</a:t>
            </a:fld>
            <a:endParaRPr lang="en-US"/>
          </a:p>
        </p:txBody>
      </p:sp>
    </p:spTree>
    <p:extLst>
      <p:ext uri="{BB962C8B-B14F-4D97-AF65-F5344CB8AC3E}">
        <p14:creationId xmlns:p14="http://schemas.microsoft.com/office/powerpoint/2010/main" val="3939886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1740-AD93-F814-2B9B-EBB1EAF35A7D}"/>
              </a:ext>
            </a:extLst>
          </p:cNvPr>
          <p:cNvSpPr>
            <a:spLocks noGrp="1"/>
          </p:cNvSpPr>
          <p:nvPr>
            <p:ph type="title"/>
          </p:nvPr>
        </p:nvSpPr>
        <p:spPr/>
        <p:txBody>
          <a:bodyPr/>
          <a:lstStyle/>
          <a:p>
            <a:endParaRPr lang="en-US"/>
          </a:p>
        </p:txBody>
      </p:sp>
      <p:graphicFrame>
        <p:nvGraphicFramePr>
          <p:cNvPr id="6" name="Content Placeholder 5">
            <a:extLst>
              <a:ext uri="{FF2B5EF4-FFF2-40B4-BE49-F238E27FC236}">
                <a16:creationId xmlns:a16="http://schemas.microsoft.com/office/drawing/2014/main" id="{A5CF8B1F-9045-BF41-40F7-382023B0C9BD}"/>
              </a:ext>
            </a:extLst>
          </p:cNvPr>
          <p:cNvGraphicFramePr>
            <a:graphicFrameLocks noGrp="1"/>
          </p:cNvGraphicFramePr>
          <p:nvPr>
            <p:ph idx="1"/>
            <p:extLst>
              <p:ext uri="{D42A27DB-BD31-4B8C-83A1-F6EECF244321}">
                <p14:modId xmlns:p14="http://schemas.microsoft.com/office/powerpoint/2010/main" val="2166347554"/>
              </p:ext>
            </p:extLst>
          </p:nvPr>
        </p:nvGraphicFramePr>
        <p:xfrm>
          <a:off x="0" y="-26497"/>
          <a:ext cx="12191998" cy="6910994"/>
        </p:xfrm>
        <a:graphic>
          <a:graphicData uri="http://schemas.openxmlformats.org/drawingml/2006/table">
            <a:tbl>
              <a:tblPr firstRow="1" firstCol="1" bandRow="1">
                <a:tableStyleId>{5C22544A-7EE6-4342-B048-85BDC9FD1C3A}</a:tableStyleId>
              </a:tblPr>
              <a:tblGrid>
                <a:gridCol w="3596315">
                  <a:extLst>
                    <a:ext uri="{9D8B030D-6E8A-4147-A177-3AD203B41FA5}">
                      <a16:colId xmlns:a16="http://schemas.microsoft.com/office/drawing/2014/main" val="1134236203"/>
                    </a:ext>
                  </a:extLst>
                </a:gridCol>
                <a:gridCol w="5859982">
                  <a:extLst>
                    <a:ext uri="{9D8B030D-6E8A-4147-A177-3AD203B41FA5}">
                      <a16:colId xmlns:a16="http://schemas.microsoft.com/office/drawing/2014/main" val="1645127875"/>
                    </a:ext>
                  </a:extLst>
                </a:gridCol>
                <a:gridCol w="2735701">
                  <a:extLst>
                    <a:ext uri="{9D8B030D-6E8A-4147-A177-3AD203B41FA5}">
                      <a16:colId xmlns:a16="http://schemas.microsoft.com/office/drawing/2014/main" val="730258953"/>
                    </a:ext>
                  </a:extLst>
                </a:gridCol>
              </a:tblGrid>
              <a:tr h="174762">
                <a:tc>
                  <a:txBody>
                    <a:bodyPr/>
                    <a:lstStyle/>
                    <a:p>
                      <a:pPr marL="0" marR="0" indent="0" algn="ctr">
                        <a:spcBef>
                          <a:spcPts val="100"/>
                        </a:spcBef>
                        <a:spcAft>
                          <a:spcPts val="100"/>
                        </a:spcAft>
                      </a:pPr>
                      <a:r>
                        <a:rPr lang="en-US" sz="1200" dirty="0">
                          <a:solidFill>
                            <a:schemeClr val="tx1"/>
                          </a:solidFill>
                          <a:effectLst/>
                        </a:rPr>
                        <a:t>Advantages</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ctr">
                        <a:spcBef>
                          <a:spcPts val="100"/>
                        </a:spcBef>
                        <a:spcAft>
                          <a:spcPts val="100"/>
                        </a:spcAft>
                      </a:pPr>
                      <a:r>
                        <a:rPr lang="en-US" sz="1200" dirty="0">
                          <a:solidFill>
                            <a:schemeClr val="tx1"/>
                          </a:solidFill>
                          <a:effectLst/>
                        </a:rPr>
                        <a:t>Disadvantages</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ctr">
                        <a:spcBef>
                          <a:spcPts val="100"/>
                        </a:spcBef>
                        <a:spcAft>
                          <a:spcPts val="100"/>
                        </a:spcAft>
                      </a:pPr>
                      <a:r>
                        <a:rPr lang="en-US" sz="1200" dirty="0">
                          <a:solidFill>
                            <a:schemeClr val="tx1"/>
                          </a:solidFill>
                          <a:effectLst/>
                        </a:rPr>
                        <a:t>Relative maturity</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extLst>
                  <a:ext uri="{0D108BD9-81ED-4DB2-BD59-A6C34878D82A}">
                    <a16:rowId xmlns:a16="http://schemas.microsoft.com/office/drawing/2014/main" val="270709929"/>
                  </a:ext>
                </a:extLst>
              </a:tr>
              <a:tr h="287412">
                <a:tc gridSpan="3">
                  <a:txBody>
                    <a:bodyPr/>
                    <a:lstStyle/>
                    <a:p>
                      <a:pPr marL="0" marR="0" indent="0" algn="ctr">
                        <a:spcBef>
                          <a:spcPts val="100"/>
                        </a:spcBef>
                        <a:spcAft>
                          <a:spcPts val="100"/>
                        </a:spcAft>
                      </a:pPr>
                      <a:r>
                        <a:rPr lang="en-US" sz="1200" dirty="0">
                          <a:solidFill>
                            <a:schemeClr val="tx1"/>
                          </a:solidFill>
                          <a:effectLst/>
                        </a:rPr>
                        <a:t>External pumped loop (EPL)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2458881"/>
                  </a:ext>
                </a:extLst>
              </a:tr>
              <a:tr h="648248">
                <a:tc>
                  <a:txBody>
                    <a:bodyPr/>
                    <a:lstStyle/>
                    <a:p>
                      <a:pPr marL="0" marR="0" indent="0" algn="l">
                        <a:spcBef>
                          <a:spcPts val="100"/>
                        </a:spcBef>
                        <a:spcAft>
                          <a:spcPts val="100"/>
                        </a:spcAft>
                      </a:pPr>
                      <a:r>
                        <a:rPr lang="en-US" sz="1200">
                          <a:solidFill>
                            <a:schemeClr val="tx1"/>
                          </a:solidFill>
                          <a:effectLst/>
                        </a:rPr>
                        <a:t>Simple; flight demonstrated</a:t>
                      </a:r>
                    </a:p>
                    <a:p>
                      <a:pPr marL="0" marR="0" indent="0" algn="l">
                        <a:spcBef>
                          <a:spcPts val="100"/>
                        </a:spcBef>
                        <a:spcAft>
                          <a:spcPts val="100"/>
                        </a:spcAft>
                      </a:pPr>
                      <a:r>
                        <a:rPr lang="en-US" sz="1200">
                          <a:solidFill>
                            <a:schemeClr val="tx1"/>
                          </a:solidFill>
                          <a:effectLst/>
                        </a:rPr>
                        <a:t> </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l">
                        <a:spcBef>
                          <a:spcPts val="100"/>
                        </a:spcBef>
                        <a:spcAft>
                          <a:spcPts val="100"/>
                        </a:spcAft>
                      </a:pPr>
                      <a:r>
                        <a:rPr lang="en-US" sz="1200" dirty="0">
                          <a:solidFill>
                            <a:schemeClr val="tx1"/>
                          </a:solidFill>
                          <a:effectLst/>
                        </a:rPr>
                        <a:t>External loop may contain hazardous fluids. </a:t>
                      </a:r>
                    </a:p>
                    <a:p>
                      <a:pPr marL="0" marR="0" indent="0" algn="l">
                        <a:spcBef>
                          <a:spcPts val="100"/>
                        </a:spcBef>
                        <a:spcAft>
                          <a:spcPts val="100"/>
                        </a:spcAft>
                      </a:pPr>
                      <a:r>
                        <a:rPr lang="en-US" sz="1200" dirty="0">
                          <a:solidFill>
                            <a:schemeClr val="tx1"/>
                          </a:solidFill>
                          <a:effectLst/>
                        </a:rPr>
                        <a:t>It requires an extra heat exchanger and second loop with associated controls, pumps, and support hardware that increases complexity, parasitic electrical power, and possibility of mechanical failure. </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344488" marR="0" indent="0" algn="ctr">
                        <a:spcBef>
                          <a:spcPts val="100"/>
                        </a:spcBef>
                        <a:spcAft>
                          <a:spcPts val="100"/>
                        </a:spcAft>
                      </a:pPr>
                      <a:r>
                        <a:rPr lang="en-US" sz="1200" dirty="0">
                          <a:solidFill>
                            <a:schemeClr val="tx1"/>
                          </a:solidFill>
                          <a:effectLst/>
                        </a:rPr>
                        <a:t>High technology readiness level (TRL)</a:t>
                      </a:r>
                    </a:p>
                    <a:p>
                      <a:pPr marL="0" marR="0" indent="0" algn="ctr">
                        <a:spcBef>
                          <a:spcPts val="100"/>
                        </a:spcBef>
                        <a:spcAft>
                          <a:spcPts val="10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extLst>
                  <a:ext uri="{0D108BD9-81ED-4DB2-BD59-A6C34878D82A}">
                    <a16:rowId xmlns:a16="http://schemas.microsoft.com/office/drawing/2014/main" val="1103022200"/>
                  </a:ext>
                </a:extLst>
              </a:tr>
              <a:tr h="174762">
                <a:tc gridSpan="3">
                  <a:txBody>
                    <a:bodyPr/>
                    <a:lstStyle/>
                    <a:p>
                      <a:pPr marL="0" marR="0" indent="0" algn="ctr">
                        <a:spcBef>
                          <a:spcPts val="100"/>
                        </a:spcBef>
                        <a:spcAft>
                          <a:spcPts val="100"/>
                        </a:spcAft>
                      </a:pPr>
                      <a:r>
                        <a:rPr lang="en-US" sz="1200" dirty="0">
                          <a:solidFill>
                            <a:schemeClr val="tx1"/>
                          </a:solidFill>
                          <a:effectLst/>
                        </a:rPr>
                        <a:t>Freeze-tolerant external pumped loop (FT-EPL)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7918349"/>
                  </a:ext>
                </a:extLst>
              </a:tr>
              <a:tr h="696016">
                <a:tc>
                  <a:txBody>
                    <a:bodyPr/>
                    <a:lstStyle/>
                    <a:p>
                      <a:pPr marL="0" marR="0" indent="0" algn="l">
                        <a:spcBef>
                          <a:spcPts val="100"/>
                        </a:spcBef>
                        <a:spcAft>
                          <a:spcPts val="100"/>
                        </a:spcAft>
                      </a:pPr>
                      <a:r>
                        <a:rPr lang="en-US" sz="1200">
                          <a:solidFill>
                            <a:schemeClr val="tx1"/>
                          </a:solidFill>
                          <a:effectLst/>
                        </a:rPr>
                        <a:t>Simpler and lighter than external loop pumped system; high thermal turndown ratio; lower parasitic power requirements than external loop pumped system; can use H</a:t>
                      </a:r>
                      <a:r>
                        <a:rPr lang="en-US" sz="1200" baseline="-25000">
                          <a:solidFill>
                            <a:schemeClr val="tx1"/>
                          </a:solidFill>
                          <a:effectLst/>
                        </a:rPr>
                        <a:t>2</a:t>
                      </a:r>
                      <a:r>
                        <a:rPr lang="en-US" sz="1200">
                          <a:solidFill>
                            <a:schemeClr val="tx1"/>
                          </a:solidFill>
                          <a:effectLst/>
                        </a:rPr>
                        <a:t>O working fluid (WF)</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l">
                        <a:spcBef>
                          <a:spcPts val="100"/>
                        </a:spcBef>
                        <a:spcAft>
                          <a:spcPts val="100"/>
                        </a:spcAft>
                      </a:pPr>
                      <a:r>
                        <a:rPr lang="en-US" sz="1200" dirty="0">
                          <a:solidFill>
                            <a:schemeClr val="tx1"/>
                          </a:solidFill>
                          <a:effectLst/>
                        </a:rPr>
                        <a:t>Adds complexity in terms of additional components to system.</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ctr">
                        <a:spcBef>
                          <a:spcPts val="100"/>
                        </a:spcBef>
                        <a:spcAft>
                          <a:spcPts val="100"/>
                        </a:spcAft>
                      </a:pPr>
                      <a:r>
                        <a:rPr lang="en-US" sz="1200">
                          <a:solidFill>
                            <a:schemeClr val="tx1"/>
                          </a:solidFill>
                          <a:effectLst/>
                        </a:rPr>
                        <a:t>Low TRL</a:t>
                      </a:r>
                    </a:p>
                    <a:p>
                      <a:pPr marL="0" marR="0" indent="0" algn="ctr">
                        <a:spcBef>
                          <a:spcPts val="100"/>
                        </a:spcBef>
                        <a:spcAft>
                          <a:spcPts val="100"/>
                        </a:spcAft>
                      </a:pPr>
                      <a:r>
                        <a:rPr lang="en-US" sz="1200">
                          <a:solidFill>
                            <a:schemeClr val="tx1"/>
                          </a:solidFill>
                          <a:effectLst/>
                        </a:rPr>
                        <a:t> </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extLst>
                  <a:ext uri="{0D108BD9-81ED-4DB2-BD59-A6C34878D82A}">
                    <a16:rowId xmlns:a16="http://schemas.microsoft.com/office/drawing/2014/main" val="11495198"/>
                  </a:ext>
                </a:extLst>
              </a:tr>
              <a:tr h="357639">
                <a:tc gridSpan="3">
                  <a:txBody>
                    <a:bodyPr/>
                    <a:lstStyle/>
                    <a:p>
                      <a:pPr marL="0" marR="0" indent="0" algn="ctr">
                        <a:spcBef>
                          <a:spcPts val="100"/>
                        </a:spcBef>
                        <a:spcAft>
                          <a:spcPts val="100"/>
                        </a:spcAft>
                      </a:pPr>
                      <a:r>
                        <a:rPr lang="en-US" sz="1200">
                          <a:solidFill>
                            <a:schemeClr val="tx1"/>
                          </a:solidFill>
                          <a:effectLst/>
                        </a:rPr>
                        <a:t>Passive thermal louver (PTL)</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7829421"/>
                  </a:ext>
                </a:extLst>
              </a:tr>
              <a:tr h="1592343">
                <a:tc>
                  <a:txBody>
                    <a:bodyPr/>
                    <a:lstStyle/>
                    <a:p>
                      <a:pPr marL="0" marR="0" indent="0" algn="l">
                        <a:spcBef>
                          <a:spcPts val="100"/>
                        </a:spcBef>
                        <a:spcAft>
                          <a:spcPts val="100"/>
                        </a:spcAft>
                      </a:pPr>
                      <a:r>
                        <a:rPr lang="en-US" sz="1200">
                          <a:solidFill>
                            <a:schemeClr val="tx1"/>
                          </a:solidFill>
                          <a:effectLst/>
                        </a:rPr>
                        <a:t>Simple design; high solar irradiance capability; spaceflight heritage; fully passive thermal control; fairly wide range of operational temperature band and set points</a:t>
                      </a:r>
                    </a:p>
                    <a:p>
                      <a:pPr marL="0" marR="0" indent="0" algn="l">
                        <a:spcBef>
                          <a:spcPts val="100"/>
                        </a:spcBef>
                        <a:spcAft>
                          <a:spcPts val="100"/>
                        </a:spcAft>
                      </a:pPr>
                      <a:r>
                        <a:rPr lang="en-US" sz="1200">
                          <a:solidFill>
                            <a:schemeClr val="tx1"/>
                          </a:solidFill>
                          <a:effectLst/>
                        </a:rPr>
                        <a:t> </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l">
                        <a:spcBef>
                          <a:spcPts val="100"/>
                        </a:spcBef>
                        <a:spcAft>
                          <a:spcPts val="100"/>
                        </a:spcAft>
                      </a:pPr>
                      <a:r>
                        <a:rPr lang="en-US" sz="1200" dirty="0">
                          <a:solidFill>
                            <a:schemeClr val="tx1"/>
                          </a:solidFill>
                          <a:effectLst/>
                        </a:rPr>
                        <a:t>Limited turndown ratio (~5.3) </a:t>
                      </a:r>
                    </a:p>
                    <a:p>
                      <a:pPr marL="0" marR="0" indent="0" algn="l">
                        <a:spcBef>
                          <a:spcPts val="100"/>
                        </a:spcBef>
                        <a:spcAft>
                          <a:spcPts val="100"/>
                        </a:spcAft>
                      </a:pPr>
                      <a:r>
                        <a:rPr lang="en-US" sz="1200" dirty="0">
                          <a:solidFill>
                            <a:schemeClr val="tx1"/>
                          </a:solidFill>
                          <a:effectLst/>
                        </a:rPr>
                        <a:t>Does not allow for both maximum heat transfer and prevention of loop freezing without adding parasitic heating. </a:t>
                      </a:r>
                    </a:p>
                    <a:p>
                      <a:pPr marL="0" marR="0" indent="0" algn="l">
                        <a:spcBef>
                          <a:spcPts val="100"/>
                        </a:spcBef>
                        <a:spcAft>
                          <a:spcPts val="100"/>
                        </a:spcAft>
                      </a:pPr>
                      <a:r>
                        <a:rPr lang="en-US" sz="1200" dirty="0">
                          <a:solidFill>
                            <a:schemeClr val="tx1"/>
                          </a:solidFill>
                          <a:effectLst/>
                        </a:rPr>
                        <a:t>Limitations of mounting locations. </a:t>
                      </a:r>
                    </a:p>
                    <a:p>
                      <a:pPr marL="0" marR="0" indent="0" algn="l">
                        <a:spcBef>
                          <a:spcPts val="100"/>
                        </a:spcBef>
                        <a:spcAft>
                          <a:spcPts val="100"/>
                        </a:spcAft>
                      </a:pPr>
                      <a:r>
                        <a:rPr lang="en-US" sz="1200" dirty="0">
                          <a:solidFill>
                            <a:schemeClr val="tx1"/>
                          </a:solidFill>
                          <a:effectLst/>
                        </a:rPr>
                        <a:t>COTs sizes are small, requiring multiple louver systems or a custom designed system.</a:t>
                      </a:r>
                    </a:p>
                    <a:p>
                      <a:pPr marL="0" marR="0" indent="0" algn="l">
                        <a:spcBef>
                          <a:spcPts val="100"/>
                        </a:spcBef>
                        <a:spcAft>
                          <a:spcPts val="100"/>
                        </a:spcAft>
                      </a:pPr>
                      <a:r>
                        <a:rPr lang="en-US" sz="1200" dirty="0">
                          <a:solidFill>
                            <a:schemeClr val="tx1"/>
                          </a:solidFill>
                          <a:effectLst/>
                        </a:rPr>
                        <a:t>Limited to single source vendor.</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ctr">
                        <a:spcBef>
                          <a:spcPts val="100"/>
                        </a:spcBef>
                        <a:spcAft>
                          <a:spcPts val="100"/>
                        </a:spcAft>
                      </a:pPr>
                      <a:r>
                        <a:rPr lang="en-US" sz="1200">
                          <a:solidFill>
                            <a:schemeClr val="tx1"/>
                          </a:solidFill>
                          <a:effectLst/>
                        </a:rPr>
                        <a:t>High TRL</a:t>
                      </a:r>
                    </a:p>
                    <a:p>
                      <a:pPr marL="0" marR="0" indent="0" algn="ctr">
                        <a:spcBef>
                          <a:spcPts val="100"/>
                        </a:spcBef>
                        <a:spcAft>
                          <a:spcPts val="100"/>
                        </a:spcAft>
                      </a:pPr>
                      <a:r>
                        <a:rPr lang="en-US" sz="1200">
                          <a:solidFill>
                            <a:schemeClr val="tx1"/>
                          </a:solidFill>
                          <a:effectLst/>
                        </a:rPr>
                        <a:t> </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extLst>
                  <a:ext uri="{0D108BD9-81ED-4DB2-BD59-A6C34878D82A}">
                    <a16:rowId xmlns:a16="http://schemas.microsoft.com/office/drawing/2014/main" val="2654733680"/>
                  </a:ext>
                </a:extLst>
              </a:tr>
              <a:tr h="174762">
                <a:tc gridSpan="3">
                  <a:txBody>
                    <a:bodyPr/>
                    <a:lstStyle/>
                    <a:p>
                      <a:pPr marL="0" marR="0" indent="0" algn="ctr">
                        <a:spcBef>
                          <a:spcPts val="100"/>
                        </a:spcBef>
                        <a:spcAft>
                          <a:spcPts val="100"/>
                        </a:spcAft>
                      </a:pPr>
                      <a:r>
                        <a:rPr lang="en-US" sz="1200">
                          <a:solidFill>
                            <a:schemeClr val="tx1"/>
                          </a:solidFill>
                          <a:effectLst/>
                        </a:rPr>
                        <a:t>Conventional heat pipe (CHP)</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01353648"/>
                  </a:ext>
                </a:extLst>
              </a:tr>
              <a:tr h="466056">
                <a:tc>
                  <a:txBody>
                    <a:bodyPr/>
                    <a:lstStyle/>
                    <a:p>
                      <a:pPr marL="0" marR="0" indent="0" algn="l">
                        <a:spcBef>
                          <a:spcPts val="100"/>
                        </a:spcBef>
                        <a:spcAft>
                          <a:spcPts val="100"/>
                        </a:spcAft>
                      </a:pPr>
                      <a:r>
                        <a:rPr lang="en-US" sz="1200">
                          <a:solidFill>
                            <a:schemeClr val="tx1"/>
                          </a:solidFill>
                          <a:effectLst/>
                        </a:rPr>
                        <a:t>Lightweight; passive, no parasitic pumping load loss; flight demonstrated</a:t>
                      </a:r>
                    </a:p>
                    <a:p>
                      <a:pPr marL="0" marR="0" indent="0" algn="l">
                        <a:spcBef>
                          <a:spcPts val="100"/>
                        </a:spcBef>
                        <a:spcAft>
                          <a:spcPts val="100"/>
                        </a:spcAft>
                      </a:pPr>
                      <a:r>
                        <a:rPr lang="en-US" sz="1200">
                          <a:solidFill>
                            <a:schemeClr val="tx1"/>
                          </a:solidFill>
                          <a:effectLst/>
                        </a:rPr>
                        <a:t> </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l">
                        <a:spcBef>
                          <a:spcPts val="100"/>
                        </a:spcBef>
                        <a:spcAft>
                          <a:spcPts val="100"/>
                        </a:spcAft>
                      </a:pPr>
                      <a:r>
                        <a:rPr lang="en-US" sz="1200" dirty="0">
                          <a:solidFill>
                            <a:schemeClr val="tx1"/>
                          </a:solidFill>
                          <a:effectLst/>
                        </a:rPr>
                        <a:t>Limited ability to regulate the PCL temperature within a narrow range.</a:t>
                      </a:r>
                    </a:p>
                    <a:p>
                      <a:pPr marL="0" marR="0" indent="0" algn="l">
                        <a:spcBef>
                          <a:spcPts val="100"/>
                        </a:spcBef>
                        <a:spcAft>
                          <a:spcPts val="100"/>
                        </a:spcAft>
                      </a:pPr>
                      <a:r>
                        <a:rPr lang="en-US" sz="1200" dirty="0">
                          <a:solidFill>
                            <a:schemeClr val="tx1"/>
                          </a:solidFill>
                          <a:effectLst/>
                        </a:rPr>
                        <a:t>Limited ability to limit heat transfer below a desired temperature.</a:t>
                      </a:r>
                    </a:p>
                  </a:txBody>
                  <a:tcPr marL="51219" marR="51219" marT="0" marB="0"/>
                </a:tc>
                <a:tc>
                  <a:txBody>
                    <a:bodyPr/>
                    <a:lstStyle/>
                    <a:p>
                      <a:pPr marL="0" marR="0" indent="0" algn="ctr">
                        <a:spcBef>
                          <a:spcPts val="100"/>
                        </a:spcBef>
                        <a:spcAft>
                          <a:spcPts val="100"/>
                        </a:spcAft>
                      </a:pPr>
                      <a:r>
                        <a:rPr lang="en-US" sz="1200">
                          <a:solidFill>
                            <a:schemeClr val="tx1"/>
                          </a:solidFill>
                          <a:effectLst/>
                        </a:rPr>
                        <a:t>High TRL</a:t>
                      </a:r>
                    </a:p>
                    <a:p>
                      <a:pPr marL="0" marR="0" indent="0" algn="ctr">
                        <a:spcBef>
                          <a:spcPts val="100"/>
                        </a:spcBef>
                        <a:spcAft>
                          <a:spcPts val="100"/>
                        </a:spcAft>
                      </a:pPr>
                      <a:r>
                        <a:rPr lang="en-US" sz="1200">
                          <a:solidFill>
                            <a:schemeClr val="tx1"/>
                          </a:solidFill>
                          <a:effectLst/>
                        </a:rPr>
                        <a:t> </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extLst>
                  <a:ext uri="{0D108BD9-81ED-4DB2-BD59-A6C34878D82A}">
                    <a16:rowId xmlns:a16="http://schemas.microsoft.com/office/drawing/2014/main" val="1862919602"/>
                  </a:ext>
                </a:extLst>
              </a:tr>
              <a:tr h="174762">
                <a:tc gridSpan="3">
                  <a:txBody>
                    <a:bodyPr/>
                    <a:lstStyle/>
                    <a:p>
                      <a:pPr marL="0" marR="0" indent="0" algn="ctr">
                        <a:spcBef>
                          <a:spcPts val="100"/>
                        </a:spcBef>
                        <a:spcAft>
                          <a:spcPts val="100"/>
                        </a:spcAft>
                      </a:pPr>
                      <a:r>
                        <a:rPr lang="en-US" sz="1200">
                          <a:solidFill>
                            <a:schemeClr val="tx1"/>
                          </a:solidFill>
                          <a:effectLst/>
                        </a:rPr>
                        <a:t>Variable conductance heat pipe (VCHP)</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3903975"/>
                  </a:ext>
                </a:extLst>
              </a:tr>
              <a:tr h="0">
                <a:tc>
                  <a:txBody>
                    <a:bodyPr/>
                    <a:lstStyle/>
                    <a:p>
                      <a:pPr marL="0" marR="0" indent="0" algn="l">
                        <a:spcBef>
                          <a:spcPts val="100"/>
                        </a:spcBef>
                        <a:spcAft>
                          <a:spcPts val="100"/>
                        </a:spcAft>
                      </a:pPr>
                      <a:r>
                        <a:rPr lang="en-US" sz="1200" dirty="0">
                          <a:solidFill>
                            <a:schemeClr val="tx1"/>
                          </a:solidFill>
                          <a:effectLst/>
                        </a:rPr>
                        <a:t>Lightweight; passive, no parasitic pumping load loss; maintains near constant PCL temperature; can effectively shut off at a desired temperature; parasitic heating requirements are very small</a:t>
                      </a:r>
                    </a:p>
                    <a:p>
                      <a:pPr marL="0" marR="0" indent="0" algn="l">
                        <a:spcBef>
                          <a:spcPts val="100"/>
                        </a:spcBef>
                        <a:spcAft>
                          <a:spcPts val="10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l">
                        <a:spcBef>
                          <a:spcPts val="100"/>
                        </a:spcBef>
                        <a:spcAft>
                          <a:spcPts val="100"/>
                        </a:spcAft>
                      </a:pPr>
                      <a:r>
                        <a:rPr lang="en-US" sz="1200" dirty="0">
                          <a:solidFill>
                            <a:schemeClr val="tx1"/>
                          </a:solidFill>
                          <a:effectLst/>
                        </a:rPr>
                        <a:t>There are specialized design considerations.</a:t>
                      </a:r>
                    </a:p>
                    <a:p>
                      <a:pPr marL="0" marR="0" indent="0" algn="l">
                        <a:spcBef>
                          <a:spcPts val="100"/>
                        </a:spcBef>
                        <a:spcAft>
                          <a:spcPts val="100"/>
                        </a:spcAft>
                      </a:pPr>
                      <a:r>
                        <a:rPr lang="en-US" sz="1200" dirty="0">
                          <a:solidFill>
                            <a:schemeClr val="tx1"/>
                          </a:solidFill>
                          <a:effectLst/>
                        </a:rPr>
                        <a:t>Careful coordination with VCHP supplier is required to insure adequate performance.</a:t>
                      </a:r>
                    </a:p>
                    <a:p>
                      <a:pPr marL="0" marR="0" indent="0" algn="l">
                        <a:spcBef>
                          <a:spcPts val="100"/>
                        </a:spcBef>
                        <a:spcAft>
                          <a:spcPts val="10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ctr">
                        <a:spcBef>
                          <a:spcPts val="100"/>
                        </a:spcBef>
                        <a:spcAft>
                          <a:spcPts val="100"/>
                        </a:spcAft>
                      </a:pPr>
                      <a:r>
                        <a:rPr lang="en-US" sz="1200">
                          <a:solidFill>
                            <a:schemeClr val="tx1"/>
                          </a:solidFill>
                          <a:effectLst/>
                        </a:rPr>
                        <a:t>Moderate TRL</a:t>
                      </a:r>
                    </a:p>
                    <a:p>
                      <a:pPr marL="0" marR="0" indent="0" algn="ctr">
                        <a:spcBef>
                          <a:spcPts val="100"/>
                        </a:spcBef>
                        <a:spcAft>
                          <a:spcPts val="100"/>
                        </a:spcAft>
                      </a:pPr>
                      <a:r>
                        <a:rPr lang="en-US" sz="1200">
                          <a:solidFill>
                            <a:schemeClr val="tx1"/>
                          </a:solidFill>
                          <a:effectLst/>
                        </a:rPr>
                        <a:t> </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extLst>
                  <a:ext uri="{0D108BD9-81ED-4DB2-BD59-A6C34878D82A}">
                    <a16:rowId xmlns:a16="http://schemas.microsoft.com/office/drawing/2014/main" val="24645512"/>
                  </a:ext>
                </a:extLst>
              </a:tr>
              <a:tr h="174762">
                <a:tc gridSpan="3">
                  <a:txBody>
                    <a:bodyPr/>
                    <a:lstStyle/>
                    <a:p>
                      <a:pPr marL="0" marR="0" indent="0" algn="ctr">
                        <a:spcBef>
                          <a:spcPts val="100"/>
                        </a:spcBef>
                        <a:spcAft>
                          <a:spcPts val="100"/>
                        </a:spcAft>
                      </a:pPr>
                      <a:r>
                        <a:rPr lang="en-US" sz="1200">
                          <a:solidFill>
                            <a:schemeClr val="tx1"/>
                          </a:solidFill>
                          <a:effectLst/>
                        </a:rPr>
                        <a:t>Thermal Switches</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83241983"/>
                  </a:ext>
                </a:extLst>
              </a:tr>
              <a:tr h="378650">
                <a:tc>
                  <a:txBody>
                    <a:bodyPr/>
                    <a:lstStyle/>
                    <a:p>
                      <a:pPr marL="0" marR="0" indent="0" algn="l">
                        <a:spcBef>
                          <a:spcPts val="100"/>
                        </a:spcBef>
                        <a:spcAft>
                          <a:spcPts val="100"/>
                        </a:spcAft>
                      </a:pPr>
                      <a:r>
                        <a:rPr lang="en-US" sz="1200">
                          <a:solidFill>
                            <a:schemeClr val="tx1"/>
                          </a:solidFill>
                          <a:effectLst/>
                        </a:rPr>
                        <a:t>Lightweight; passive; modular, easy to package</a:t>
                      </a:r>
                      <a:endParaRPr lang="en-US" sz="12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l">
                        <a:spcBef>
                          <a:spcPts val="100"/>
                        </a:spcBef>
                        <a:spcAft>
                          <a:spcPts val="100"/>
                        </a:spcAft>
                      </a:pPr>
                      <a:r>
                        <a:rPr lang="en-US" sz="1200" dirty="0">
                          <a:solidFill>
                            <a:schemeClr val="tx1"/>
                          </a:solidFill>
                          <a:effectLst/>
                        </a:rPr>
                        <a:t>Small scale relative to RFC thermal loads.</a:t>
                      </a:r>
                    </a:p>
                    <a:p>
                      <a:pPr marL="0" marR="0" indent="0" algn="l">
                        <a:spcBef>
                          <a:spcPts val="100"/>
                        </a:spcBef>
                        <a:spcAft>
                          <a:spcPts val="100"/>
                        </a:spcAft>
                      </a:pPr>
                      <a:r>
                        <a:rPr lang="en-US" sz="1200" dirty="0">
                          <a:solidFill>
                            <a:schemeClr val="tx1"/>
                          </a:solidFill>
                          <a:effectLst/>
                        </a:rPr>
                        <a:t>Cost is a factor.</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tc>
                  <a:txBody>
                    <a:bodyPr/>
                    <a:lstStyle/>
                    <a:p>
                      <a:pPr marL="0" marR="0" indent="0" algn="ctr">
                        <a:spcBef>
                          <a:spcPts val="100"/>
                        </a:spcBef>
                        <a:spcAft>
                          <a:spcPts val="100"/>
                        </a:spcAft>
                      </a:pPr>
                      <a:r>
                        <a:rPr lang="en-US" sz="1200" dirty="0">
                          <a:solidFill>
                            <a:schemeClr val="tx1"/>
                          </a:solidFill>
                          <a:effectLst/>
                        </a:rPr>
                        <a:t>Moderate TRL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219" marR="51219" marT="0" marB="0"/>
                </a:tc>
                <a:extLst>
                  <a:ext uri="{0D108BD9-81ED-4DB2-BD59-A6C34878D82A}">
                    <a16:rowId xmlns:a16="http://schemas.microsoft.com/office/drawing/2014/main" val="532890650"/>
                  </a:ext>
                </a:extLst>
              </a:tr>
            </a:tbl>
          </a:graphicData>
        </a:graphic>
      </p:graphicFrame>
      <p:sp>
        <p:nvSpPr>
          <p:cNvPr id="5" name="Slide Number Placeholder 4">
            <a:extLst>
              <a:ext uri="{FF2B5EF4-FFF2-40B4-BE49-F238E27FC236}">
                <a16:creationId xmlns:a16="http://schemas.microsoft.com/office/drawing/2014/main" id="{9E215BC8-FC64-B559-5A1E-621C06D53479}"/>
              </a:ext>
            </a:extLst>
          </p:cNvPr>
          <p:cNvSpPr>
            <a:spLocks noGrp="1"/>
          </p:cNvSpPr>
          <p:nvPr>
            <p:ph type="sldNum" sz="quarter" idx="12"/>
          </p:nvPr>
        </p:nvSpPr>
        <p:spPr/>
        <p:txBody>
          <a:bodyPr/>
          <a:lstStyle/>
          <a:p>
            <a:fld id="{33F42015-0FC7-4B0E-8D2B-76EADF48D957}" type="slidenum">
              <a:rPr lang="en-US" smtClean="0"/>
              <a:pPr/>
              <a:t>21</a:t>
            </a:fld>
            <a:endParaRPr lang="en-US"/>
          </a:p>
        </p:txBody>
      </p:sp>
    </p:spTree>
    <p:extLst>
      <p:ext uri="{BB962C8B-B14F-4D97-AF65-F5344CB8AC3E}">
        <p14:creationId xmlns:p14="http://schemas.microsoft.com/office/powerpoint/2010/main" val="73803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09368"/>
          </a:xfrm>
        </p:spPr>
        <p:txBody>
          <a:bodyPr>
            <a:normAutofit/>
          </a:bodyPr>
          <a:lstStyle/>
          <a:p>
            <a:r>
              <a:rPr lang="en-US" dirty="0">
                <a:latin typeface="Arial" panose="020B0604020202020204" pitchFamily="34" charset="0"/>
                <a:cs typeface="Arial" panose="020B0604020202020204" pitchFamily="34" charset="0"/>
              </a:rPr>
              <a:t>Primary Fuel Cells vs. Primary Battery</a:t>
            </a:r>
            <a:br>
              <a:rPr lang="en-US" sz="2800" dirty="0">
                <a:latin typeface="Arial" panose="020B0604020202020204" pitchFamily="34" charset="0"/>
                <a:cs typeface="Arial" panose="020B0604020202020204" pitchFamily="34" charset="0"/>
              </a:rPr>
            </a:br>
            <a:r>
              <a:rPr lang="en-US" sz="1800" dirty="0">
                <a:solidFill>
                  <a:srgbClr val="66FFFF"/>
                </a:solidFill>
                <a:latin typeface="Arial" panose="020B0604020202020204" pitchFamily="34" charset="0"/>
                <a:cs typeface="Arial" panose="020B0604020202020204" pitchFamily="34" charset="0"/>
              </a:rPr>
              <a:t>Electrical Power </a:t>
            </a:r>
            <a:r>
              <a:rPr lang="en-US" sz="1800" dirty="0">
                <a:latin typeface="Arial" panose="020B0604020202020204" pitchFamily="34" charset="0"/>
                <a:cs typeface="Arial" panose="020B0604020202020204" pitchFamily="34" charset="0"/>
              </a:rPr>
              <a:t>to enable and augment exploration activities</a:t>
            </a:r>
            <a:endParaRPr lang="en-US" sz="32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74C98A-4C95-4CDD-8361-5F0D3F8F575A}"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S PGothic"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chemeClr val="tx1"/>
              </a:solidFill>
              <a:effectLst/>
              <a:uLnTx/>
              <a:uFillTx/>
              <a:latin typeface="Calibri" panose="020F0502020204030204"/>
              <a:ea typeface="MS PGothic" charset="-128"/>
              <a:cs typeface="+mn-cs"/>
            </a:endParaRPr>
          </a:p>
        </p:txBody>
      </p:sp>
      <p:grpSp>
        <p:nvGrpSpPr>
          <p:cNvPr id="108" name="Group 107">
            <a:extLst>
              <a:ext uri="{FF2B5EF4-FFF2-40B4-BE49-F238E27FC236}">
                <a16:creationId xmlns:a16="http://schemas.microsoft.com/office/drawing/2014/main" id="{F1D8CF35-9057-4B57-A3F0-7C450A943A3A}"/>
              </a:ext>
            </a:extLst>
          </p:cNvPr>
          <p:cNvGrpSpPr/>
          <p:nvPr/>
        </p:nvGrpSpPr>
        <p:grpSpPr>
          <a:xfrm flipH="1">
            <a:off x="1502073" y="3807781"/>
            <a:ext cx="450481" cy="484927"/>
            <a:chOff x="6522720" y="1558406"/>
            <a:chExt cx="2032559" cy="2187980"/>
          </a:xfrm>
        </p:grpSpPr>
        <p:cxnSp>
          <p:nvCxnSpPr>
            <p:cNvPr id="109" name="Straight Connector 108">
              <a:extLst>
                <a:ext uri="{FF2B5EF4-FFF2-40B4-BE49-F238E27FC236}">
                  <a16:creationId xmlns:a16="http://schemas.microsoft.com/office/drawing/2014/main" id="{3E05AA8E-BB48-40C1-9E94-4FB817424CF0}"/>
                </a:ext>
              </a:extLst>
            </p:cNvPr>
            <p:cNvCxnSpPr/>
            <p:nvPr/>
          </p:nvCxnSpPr>
          <p:spPr bwMode="auto">
            <a:xfrm rot="1800000" flipV="1">
              <a:off x="6693349" y="1903388"/>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6BFC26F-7DF8-4BF5-B030-283533A472DF}"/>
                </a:ext>
              </a:extLst>
            </p:cNvPr>
            <p:cNvCxnSpPr/>
            <p:nvPr/>
          </p:nvCxnSpPr>
          <p:spPr bwMode="auto">
            <a:xfrm rot="19800000">
              <a:off x="6522720" y="2087043"/>
              <a:ext cx="45720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E36175B-03FE-480C-B35D-31BB0C549011}"/>
                </a:ext>
              </a:extLst>
            </p:cNvPr>
            <p:cNvCxnSpPr/>
            <p:nvPr/>
          </p:nvCxnSpPr>
          <p:spPr bwMode="auto">
            <a:xfrm rot="1800000" flipV="1">
              <a:off x="6522720" y="23124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60B50AA-65BD-4753-9E1F-351C52FF835A}"/>
                </a:ext>
              </a:extLst>
            </p:cNvPr>
            <p:cNvCxnSpPr/>
            <p:nvPr/>
          </p:nvCxnSpPr>
          <p:spPr bwMode="auto">
            <a:xfrm rot="19800000">
              <a:off x="6522720" y="25410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64DD9F0-D6E1-425A-81A9-D40EC5FB5BA9}"/>
                </a:ext>
              </a:extLst>
            </p:cNvPr>
            <p:cNvCxnSpPr/>
            <p:nvPr/>
          </p:nvCxnSpPr>
          <p:spPr bwMode="auto">
            <a:xfrm rot="1800000" flipV="1">
              <a:off x="6522720" y="2766496"/>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B58F230-B45C-4431-819A-8F8D8C63F0A8}"/>
                </a:ext>
              </a:extLst>
            </p:cNvPr>
            <p:cNvCxnSpPr/>
            <p:nvPr/>
          </p:nvCxnSpPr>
          <p:spPr bwMode="auto">
            <a:xfrm rot="19800000">
              <a:off x="6522720" y="2995096"/>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B7B4796-C7BA-4C24-940A-F1ED674907D3}"/>
                </a:ext>
              </a:extLst>
            </p:cNvPr>
            <p:cNvCxnSpPr/>
            <p:nvPr/>
          </p:nvCxnSpPr>
          <p:spPr bwMode="auto">
            <a:xfrm rot="1800000" flipV="1">
              <a:off x="6522720" y="3220522"/>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47F5A4E-C9E5-4ADB-A54E-FD07077C280C}"/>
                </a:ext>
              </a:extLst>
            </p:cNvPr>
            <p:cNvCxnSpPr/>
            <p:nvPr/>
          </p:nvCxnSpPr>
          <p:spPr bwMode="auto">
            <a:xfrm rot="19800000">
              <a:off x="6693349" y="3403485"/>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D88EB50-20E3-4BA6-A90C-E9A6EAB47237}"/>
                </a:ext>
              </a:extLst>
            </p:cNvPr>
            <p:cNvCxnSpPr/>
            <p:nvPr/>
          </p:nvCxnSpPr>
          <p:spPr bwMode="auto">
            <a:xfrm rot="5400000" flipV="1">
              <a:off x="6574564" y="1695566"/>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57E47F6-AD61-43BE-A4FB-EF7EA09CEFBC}"/>
                </a:ext>
              </a:extLst>
            </p:cNvPr>
            <p:cNvCxnSpPr/>
            <p:nvPr/>
          </p:nvCxnSpPr>
          <p:spPr bwMode="auto">
            <a:xfrm rot="5400000" flipV="1">
              <a:off x="6574974" y="3609226"/>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9B748F9-2BEC-4051-B80C-E0FA8B353F39}"/>
                </a:ext>
              </a:extLst>
            </p:cNvPr>
            <p:cNvCxnSpPr/>
            <p:nvPr/>
          </p:nvCxnSpPr>
          <p:spPr bwMode="auto">
            <a:xfrm flipV="1">
              <a:off x="6711725" y="3746386"/>
              <a:ext cx="1843554"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36D7FB6-5321-4CC4-ABF0-ACCE483063C8}"/>
                </a:ext>
              </a:extLst>
            </p:cNvPr>
            <p:cNvCxnSpPr/>
            <p:nvPr/>
          </p:nvCxnSpPr>
          <p:spPr bwMode="auto">
            <a:xfrm flipV="1">
              <a:off x="6711725" y="1558406"/>
              <a:ext cx="1843554" cy="0"/>
            </a:xfrm>
            <a:prstGeom prst="line">
              <a:avLst/>
            </a:prstGeom>
            <a:solidFill>
              <a:srgbClr val="BBE0E3"/>
            </a:solidFill>
            <a:ln w="25400" cap="flat" cmpd="sng" algn="ctr">
              <a:solidFill>
                <a:srgbClr val="333399"/>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581A617C-4F76-4E76-9B1A-E546FD38E1EE}"/>
              </a:ext>
            </a:extLst>
          </p:cNvPr>
          <p:cNvGrpSpPr/>
          <p:nvPr/>
        </p:nvGrpSpPr>
        <p:grpSpPr>
          <a:xfrm>
            <a:off x="1159870" y="3705851"/>
            <a:ext cx="393389" cy="680071"/>
            <a:chOff x="5834647" y="4388393"/>
            <a:chExt cx="485787" cy="839805"/>
          </a:xfrm>
        </p:grpSpPr>
        <p:grpSp>
          <p:nvGrpSpPr>
            <p:cNvPr id="122" name="Group 121">
              <a:extLst>
                <a:ext uri="{FF2B5EF4-FFF2-40B4-BE49-F238E27FC236}">
                  <a16:creationId xmlns:a16="http://schemas.microsoft.com/office/drawing/2014/main" id="{C032460B-2BA8-4B5D-9D72-675D67EC7078}"/>
                </a:ext>
              </a:extLst>
            </p:cNvPr>
            <p:cNvGrpSpPr/>
            <p:nvPr/>
          </p:nvGrpSpPr>
          <p:grpSpPr>
            <a:xfrm>
              <a:off x="5834647" y="4388393"/>
              <a:ext cx="152197" cy="839805"/>
              <a:chOff x="11210872" y="2023516"/>
              <a:chExt cx="152197" cy="1083235"/>
            </a:xfrm>
          </p:grpSpPr>
          <p:sp>
            <p:nvSpPr>
              <p:cNvPr id="138" name="Cube 137">
                <a:extLst>
                  <a:ext uri="{FF2B5EF4-FFF2-40B4-BE49-F238E27FC236}">
                    <a16:creationId xmlns:a16="http://schemas.microsoft.com/office/drawing/2014/main" id="{15F1875A-F72C-4008-815B-58318D703D21}"/>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9" name="Cube 138">
                <a:extLst>
                  <a:ext uri="{FF2B5EF4-FFF2-40B4-BE49-F238E27FC236}">
                    <a16:creationId xmlns:a16="http://schemas.microsoft.com/office/drawing/2014/main" id="{26039E92-4500-4A3B-8762-CB38F7173F88}"/>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40" name="Cube 139">
                <a:extLst>
                  <a:ext uri="{FF2B5EF4-FFF2-40B4-BE49-F238E27FC236}">
                    <a16:creationId xmlns:a16="http://schemas.microsoft.com/office/drawing/2014/main" id="{B8EDBC23-8C04-4A3B-9712-C9E203A8D875}"/>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41" name="Cube 140">
                <a:extLst>
                  <a:ext uri="{FF2B5EF4-FFF2-40B4-BE49-F238E27FC236}">
                    <a16:creationId xmlns:a16="http://schemas.microsoft.com/office/drawing/2014/main" id="{6AA5A924-B413-4543-AF9C-48ECCBE23645}"/>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nvGrpSpPr>
            <p:cNvPr id="123" name="Group 122">
              <a:extLst>
                <a:ext uri="{FF2B5EF4-FFF2-40B4-BE49-F238E27FC236}">
                  <a16:creationId xmlns:a16="http://schemas.microsoft.com/office/drawing/2014/main" id="{042858F9-CF0C-4A87-B294-2F37A2E41D3C}"/>
                </a:ext>
              </a:extLst>
            </p:cNvPr>
            <p:cNvGrpSpPr/>
            <p:nvPr/>
          </p:nvGrpSpPr>
          <p:grpSpPr>
            <a:xfrm>
              <a:off x="5944098" y="4388393"/>
              <a:ext cx="152197" cy="839805"/>
              <a:chOff x="11210872" y="2023516"/>
              <a:chExt cx="152197" cy="1083235"/>
            </a:xfrm>
          </p:grpSpPr>
          <p:sp>
            <p:nvSpPr>
              <p:cNvPr id="134" name="Cube 133">
                <a:extLst>
                  <a:ext uri="{FF2B5EF4-FFF2-40B4-BE49-F238E27FC236}">
                    <a16:creationId xmlns:a16="http://schemas.microsoft.com/office/drawing/2014/main" id="{0DC7C6A1-DE57-4945-B37A-DDF0D3CDA35E}"/>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5" name="Cube 134">
                <a:extLst>
                  <a:ext uri="{FF2B5EF4-FFF2-40B4-BE49-F238E27FC236}">
                    <a16:creationId xmlns:a16="http://schemas.microsoft.com/office/drawing/2014/main" id="{E4CBD2B8-24DA-4C9A-8F0E-F50C55188090}"/>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6" name="Cube 135">
                <a:extLst>
                  <a:ext uri="{FF2B5EF4-FFF2-40B4-BE49-F238E27FC236}">
                    <a16:creationId xmlns:a16="http://schemas.microsoft.com/office/drawing/2014/main" id="{A15751C3-E5A3-4128-AAF9-F0ECC5CE79C9}"/>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7" name="Cube 136">
                <a:extLst>
                  <a:ext uri="{FF2B5EF4-FFF2-40B4-BE49-F238E27FC236}">
                    <a16:creationId xmlns:a16="http://schemas.microsoft.com/office/drawing/2014/main" id="{E16EDC29-A6EF-423E-9FFE-72588E8EE754}"/>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nvGrpSpPr>
            <p:cNvPr id="124" name="Group 123">
              <a:extLst>
                <a:ext uri="{FF2B5EF4-FFF2-40B4-BE49-F238E27FC236}">
                  <a16:creationId xmlns:a16="http://schemas.microsoft.com/office/drawing/2014/main" id="{128577F7-B852-4619-BF26-950EE46644CC}"/>
                </a:ext>
              </a:extLst>
            </p:cNvPr>
            <p:cNvGrpSpPr/>
            <p:nvPr/>
          </p:nvGrpSpPr>
          <p:grpSpPr>
            <a:xfrm>
              <a:off x="6056468" y="4388393"/>
              <a:ext cx="152197" cy="839805"/>
              <a:chOff x="11210872" y="2023516"/>
              <a:chExt cx="152197" cy="1083235"/>
            </a:xfrm>
          </p:grpSpPr>
          <p:sp>
            <p:nvSpPr>
              <p:cNvPr id="130" name="Cube 129">
                <a:extLst>
                  <a:ext uri="{FF2B5EF4-FFF2-40B4-BE49-F238E27FC236}">
                    <a16:creationId xmlns:a16="http://schemas.microsoft.com/office/drawing/2014/main" id="{06648934-D238-4CD3-948A-0F5BF319AC37}"/>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1" name="Cube 130">
                <a:extLst>
                  <a:ext uri="{FF2B5EF4-FFF2-40B4-BE49-F238E27FC236}">
                    <a16:creationId xmlns:a16="http://schemas.microsoft.com/office/drawing/2014/main" id="{9993C34F-91C4-42DF-968F-ACF48647118D}"/>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2" name="Cube 131">
                <a:extLst>
                  <a:ext uri="{FF2B5EF4-FFF2-40B4-BE49-F238E27FC236}">
                    <a16:creationId xmlns:a16="http://schemas.microsoft.com/office/drawing/2014/main" id="{5C0511C1-3995-4B84-8B3B-7F4E1A066C60}"/>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3" name="Cube 132">
                <a:extLst>
                  <a:ext uri="{FF2B5EF4-FFF2-40B4-BE49-F238E27FC236}">
                    <a16:creationId xmlns:a16="http://schemas.microsoft.com/office/drawing/2014/main" id="{BE88251E-1D32-490D-98F5-2B4AD2AAEA2F}"/>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nvGrpSpPr>
            <p:cNvPr id="125" name="Group 124">
              <a:extLst>
                <a:ext uri="{FF2B5EF4-FFF2-40B4-BE49-F238E27FC236}">
                  <a16:creationId xmlns:a16="http://schemas.microsoft.com/office/drawing/2014/main" id="{86C22BA9-8D5F-42CB-8B19-5BC206BD8D13}"/>
                </a:ext>
              </a:extLst>
            </p:cNvPr>
            <p:cNvGrpSpPr/>
            <p:nvPr/>
          </p:nvGrpSpPr>
          <p:grpSpPr>
            <a:xfrm>
              <a:off x="6168237" y="4388393"/>
              <a:ext cx="152197" cy="839805"/>
              <a:chOff x="11210872" y="2023516"/>
              <a:chExt cx="152197" cy="1083235"/>
            </a:xfrm>
          </p:grpSpPr>
          <p:sp>
            <p:nvSpPr>
              <p:cNvPr id="126" name="Cube 125">
                <a:extLst>
                  <a:ext uri="{FF2B5EF4-FFF2-40B4-BE49-F238E27FC236}">
                    <a16:creationId xmlns:a16="http://schemas.microsoft.com/office/drawing/2014/main" id="{B4F154D1-942B-4879-AD1B-1EDC70D48F5A}"/>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27" name="Cube 126">
                <a:extLst>
                  <a:ext uri="{FF2B5EF4-FFF2-40B4-BE49-F238E27FC236}">
                    <a16:creationId xmlns:a16="http://schemas.microsoft.com/office/drawing/2014/main" id="{2F62BC44-A8DA-4450-A40A-2AFCFD3CE2B6}"/>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28" name="Cube 127">
                <a:extLst>
                  <a:ext uri="{FF2B5EF4-FFF2-40B4-BE49-F238E27FC236}">
                    <a16:creationId xmlns:a16="http://schemas.microsoft.com/office/drawing/2014/main" id="{86BA8A69-B4B7-4E01-AC1D-B02091F5FF32}"/>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29" name="Cube 128">
                <a:extLst>
                  <a:ext uri="{FF2B5EF4-FFF2-40B4-BE49-F238E27FC236}">
                    <a16:creationId xmlns:a16="http://schemas.microsoft.com/office/drawing/2014/main" id="{54D2A465-ED7C-4A1A-860E-46C507E5C97E}"/>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grpSp>
      <p:sp>
        <p:nvSpPr>
          <p:cNvPr id="142" name="TextBox 141">
            <a:extLst>
              <a:ext uri="{FF2B5EF4-FFF2-40B4-BE49-F238E27FC236}">
                <a16:creationId xmlns:a16="http://schemas.microsoft.com/office/drawing/2014/main" id="{9B8B9E9E-0322-4F66-B39A-DD8B9BB1ED31}"/>
              </a:ext>
            </a:extLst>
          </p:cNvPr>
          <p:cNvSpPr txBox="1"/>
          <p:nvPr/>
        </p:nvSpPr>
        <p:spPr>
          <a:xfrm>
            <a:off x="5566431" y="1131871"/>
            <a:ext cx="6435069" cy="558614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Primary Metric = Specific Power ( W / kg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Batteries store energy </a:t>
            </a:r>
            <a:r>
              <a:rPr kumimoji="0" lang="en-US" sz="1800" b="0" i="0" u="sng"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intimately</a:t>
            </a: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 with the energy conversion mechanism</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Primary fuel cells store energy </a:t>
            </a:r>
            <a:r>
              <a:rPr kumimoji="0" lang="en-US" sz="1800" b="0" i="0" u="sng"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remotely</a:t>
            </a: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 from the energy conversion mechanism</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endParaRPr>
          </a:p>
          <a:p>
            <a:pPr marL="512763" marR="0" lvl="0" indent="-285750" algn="l" defTabSz="914400" rtl="0" eaLnBrk="0" fontAlgn="base" latinLnBrk="0" hangingPunct="0">
              <a:lnSpc>
                <a:spcPct val="100000"/>
              </a:lnSpc>
              <a:spcBef>
                <a:spcPts val="600"/>
              </a:spcBef>
              <a:spcAft>
                <a:spcPct val="0"/>
              </a:spcAft>
              <a:buClrTx/>
              <a:buSzTx/>
              <a:buFontTx/>
              <a:buChar char="-"/>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Different Hazards and Mitigations</a:t>
            </a:r>
          </a:p>
          <a:p>
            <a:pPr marL="969963"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Batteries sensitive to Thermal Runaway</a:t>
            </a:r>
          </a:p>
          <a:p>
            <a:pPr marL="969963"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Fuel Cells sensitive to Material Compatibility and Process Fluid management issues</a:t>
            </a:r>
          </a:p>
          <a:p>
            <a:pPr marL="512763" marR="0" lvl="0" indent="-285750" algn="l" defTabSz="914400" rtl="0" eaLnBrk="0" fontAlgn="base" latinLnBrk="0" hangingPunct="0">
              <a:lnSpc>
                <a:spcPct val="100000"/>
              </a:lnSpc>
              <a:spcBef>
                <a:spcPts val="600"/>
              </a:spcBef>
              <a:spcAft>
                <a:spcPct val="0"/>
              </a:spcAft>
              <a:buClrTx/>
              <a:buSzTx/>
              <a:buFontTx/>
              <a:buChar char="-"/>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Different Voltage to State-of-Charge (</a:t>
            </a:r>
            <a:r>
              <a:rPr kumimoji="0" lang="en-US" sz="1800" b="0" i="0" u="none" strike="noStrike" kern="1200" cap="none" spc="0" normalizeH="0" baseline="0" noProof="0" dirty="0" err="1">
                <a:ln>
                  <a:noFill/>
                </a:ln>
                <a:effectLst/>
                <a:uLnTx/>
                <a:uFillTx/>
                <a:latin typeface="Arial" panose="020B0604020202020204" pitchFamily="34" charset="0"/>
                <a:ea typeface="MS PGothic" charset="-128"/>
                <a:cs typeface="Arial" panose="020B0604020202020204" pitchFamily="34" charset="0"/>
              </a:rPr>
              <a:t>SoC</a:t>
            </a: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 relationships</a:t>
            </a:r>
          </a:p>
          <a:p>
            <a:pPr marL="969963"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Battery voltage dependent on quantity of stored energy </a:t>
            </a:r>
          </a:p>
          <a:p>
            <a:pPr marL="969963"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Fuel Cell voltage independent of quantity of stored energy</a:t>
            </a:r>
          </a:p>
          <a:p>
            <a:pPr marL="512763" marR="0" lvl="0" indent="-285750" algn="l" defTabSz="914400" rtl="0" eaLnBrk="0" fontAlgn="base" latinLnBrk="0" hangingPunct="0">
              <a:lnSpc>
                <a:spcPct val="100000"/>
              </a:lnSpc>
              <a:spcBef>
                <a:spcPts val="600"/>
              </a:spcBef>
              <a:spcAft>
                <a:spcPct val="0"/>
              </a:spcAft>
              <a:buClrTx/>
              <a:buSzTx/>
              <a:buFontTx/>
              <a:buChar char="-"/>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Different Scalability</a:t>
            </a:r>
          </a:p>
          <a:p>
            <a:pPr marL="969963"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Battery system specific energy determined by chemistry and packaging</a:t>
            </a:r>
          </a:p>
          <a:p>
            <a:pPr marL="969963" marR="0" lvl="1" indent="-28575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Fuel Cell system specific energy determined by quantity of reactants and packaging</a:t>
            </a:r>
          </a:p>
        </p:txBody>
      </p:sp>
      <p:sp>
        <p:nvSpPr>
          <p:cNvPr id="143" name="Rectangle 142">
            <a:extLst>
              <a:ext uri="{FF2B5EF4-FFF2-40B4-BE49-F238E27FC236}">
                <a16:creationId xmlns:a16="http://schemas.microsoft.com/office/drawing/2014/main" id="{AB9E8132-8DC1-41A6-9363-1BFCA37B20EF}"/>
              </a:ext>
            </a:extLst>
          </p:cNvPr>
          <p:cNvSpPr/>
          <p:nvPr/>
        </p:nvSpPr>
        <p:spPr bwMode="auto">
          <a:xfrm rot="16200000">
            <a:off x="543249" y="3108463"/>
            <a:ext cx="1074794" cy="36576"/>
          </a:xfrm>
          <a:prstGeom prst="rect">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sp>
        <p:nvSpPr>
          <p:cNvPr id="144" name="Rectangle 143">
            <a:extLst>
              <a:ext uri="{FF2B5EF4-FFF2-40B4-BE49-F238E27FC236}">
                <a16:creationId xmlns:a16="http://schemas.microsoft.com/office/drawing/2014/main" id="{7EA5DBF5-553F-44BB-854F-F9AC4632552E}"/>
              </a:ext>
            </a:extLst>
          </p:cNvPr>
          <p:cNvSpPr/>
          <p:nvPr/>
        </p:nvSpPr>
        <p:spPr bwMode="auto">
          <a:xfrm rot="16200000">
            <a:off x="1058306" y="3107662"/>
            <a:ext cx="1076394" cy="36576"/>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sp>
        <p:nvSpPr>
          <p:cNvPr id="145" name="Can 22">
            <a:extLst>
              <a:ext uri="{FF2B5EF4-FFF2-40B4-BE49-F238E27FC236}">
                <a16:creationId xmlns:a16="http://schemas.microsoft.com/office/drawing/2014/main" id="{34B8A58E-AA04-452A-BB41-F7F5DE7156D6}"/>
              </a:ext>
            </a:extLst>
          </p:cNvPr>
          <p:cNvSpPr/>
          <p:nvPr/>
        </p:nvSpPr>
        <p:spPr bwMode="auto">
          <a:xfrm>
            <a:off x="455376" y="4216090"/>
            <a:ext cx="292878" cy="322745"/>
          </a:xfrm>
          <a:prstGeom prst="can">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sp>
        <p:nvSpPr>
          <p:cNvPr id="146" name="Rectangle 145">
            <a:extLst>
              <a:ext uri="{FF2B5EF4-FFF2-40B4-BE49-F238E27FC236}">
                <a16:creationId xmlns:a16="http://schemas.microsoft.com/office/drawing/2014/main" id="{3AE6A871-29A9-4ED8-B796-B029174C94F5}"/>
              </a:ext>
            </a:extLst>
          </p:cNvPr>
          <p:cNvSpPr/>
          <p:nvPr/>
        </p:nvSpPr>
        <p:spPr bwMode="auto">
          <a:xfrm>
            <a:off x="750821" y="4252757"/>
            <a:ext cx="284705" cy="45719"/>
          </a:xfrm>
          <a:prstGeom prst="rect">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sp>
        <p:nvSpPr>
          <p:cNvPr id="147" name="Down Arrow 24">
            <a:extLst>
              <a:ext uri="{FF2B5EF4-FFF2-40B4-BE49-F238E27FC236}">
                <a16:creationId xmlns:a16="http://schemas.microsoft.com/office/drawing/2014/main" id="{2B65D46B-098C-4E0E-B3E6-50FBD85C136C}"/>
              </a:ext>
            </a:extLst>
          </p:cNvPr>
          <p:cNvSpPr/>
          <p:nvPr/>
        </p:nvSpPr>
        <p:spPr bwMode="auto">
          <a:xfrm rot="5400000">
            <a:off x="687226" y="3983153"/>
            <a:ext cx="135101" cy="262080"/>
          </a:xfrm>
          <a:prstGeom prst="downArrow">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sp>
        <p:nvSpPr>
          <p:cNvPr id="148" name="Lightning Bolt 147">
            <a:extLst>
              <a:ext uri="{FF2B5EF4-FFF2-40B4-BE49-F238E27FC236}">
                <a16:creationId xmlns:a16="http://schemas.microsoft.com/office/drawing/2014/main" id="{59EC55FA-2359-4CF4-801D-27581F50C87B}"/>
              </a:ext>
            </a:extLst>
          </p:cNvPr>
          <p:cNvSpPr/>
          <p:nvPr/>
        </p:nvSpPr>
        <p:spPr bwMode="auto">
          <a:xfrm flipH="1">
            <a:off x="1180341" y="4638389"/>
            <a:ext cx="324236" cy="322340"/>
          </a:xfrm>
          <a:prstGeom prst="lightningBolt">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sp>
        <p:nvSpPr>
          <p:cNvPr id="149" name="Rectangle 147">
            <a:extLst>
              <a:ext uri="{FF2B5EF4-FFF2-40B4-BE49-F238E27FC236}">
                <a16:creationId xmlns:a16="http://schemas.microsoft.com/office/drawing/2014/main" id="{C61D83AA-5DD1-4757-BC03-5DF6E6194E77}"/>
              </a:ext>
            </a:extLst>
          </p:cNvPr>
          <p:cNvSpPr>
            <a:spLocks noChangeArrowheads="1"/>
          </p:cNvSpPr>
          <p:nvPr/>
        </p:nvSpPr>
        <p:spPr bwMode="auto">
          <a:xfrm rot="10800000">
            <a:off x="1523069" y="3665417"/>
            <a:ext cx="115061" cy="778350"/>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effectLst/>
              <a:uLnTx/>
              <a:uFillTx/>
              <a:latin typeface="Arial" panose="020B0604020202020204" pitchFamily="34" charset="0"/>
              <a:ea typeface="ＭＳ Ｐゴシック"/>
              <a:cs typeface="Arial" panose="020B0604020202020204" pitchFamily="34" charset="0"/>
            </a:endParaRPr>
          </a:p>
        </p:txBody>
      </p:sp>
      <p:sp>
        <p:nvSpPr>
          <p:cNvPr id="150" name="Rectangle 148">
            <a:extLst>
              <a:ext uri="{FF2B5EF4-FFF2-40B4-BE49-F238E27FC236}">
                <a16:creationId xmlns:a16="http://schemas.microsoft.com/office/drawing/2014/main" id="{1081FF62-D86D-46F7-A55B-B861647D104F}"/>
              </a:ext>
            </a:extLst>
          </p:cNvPr>
          <p:cNvSpPr>
            <a:spLocks noChangeArrowheads="1"/>
          </p:cNvSpPr>
          <p:nvPr/>
        </p:nvSpPr>
        <p:spPr bwMode="auto">
          <a:xfrm rot="10800000">
            <a:off x="1033896" y="3664149"/>
            <a:ext cx="115061" cy="778350"/>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effectLst/>
              <a:uLnTx/>
              <a:uFillTx/>
              <a:latin typeface="Arial" panose="020B0604020202020204" pitchFamily="34" charset="0"/>
              <a:ea typeface="ＭＳ Ｐゴシック"/>
              <a:cs typeface="Arial" panose="020B0604020202020204" pitchFamily="34" charset="0"/>
            </a:endParaRPr>
          </a:p>
        </p:txBody>
      </p:sp>
      <p:cxnSp>
        <p:nvCxnSpPr>
          <p:cNvPr id="151" name="Straight Connector 150">
            <a:extLst>
              <a:ext uri="{FF2B5EF4-FFF2-40B4-BE49-F238E27FC236}">
                <a16:creationId xmlns:a16="http://schemas.microsoft.com/office/drawing/2014/main" id="{1BE1812E-12F6-43A3-896A-1D9CD6812FBB}"/>
              </a:ext>
            </a:extLst>
          </p:cNvPr>
          <p:cNvCxnSpPr/>
          <p:nvPr/>
        </p:nvCxnSpPr>
        <p:spPr>
          <a:xfrm rot="5400000">
            <a:off x="1239505" y="4609991"/>
            <a:ext cx="568490" cy="0"/>
          </a:xfrm>
          <a:prstGeom prst="line">
            <a:avLst/>
          </a:prstGeom>
          <a:noFill/>
          <a:ln w="22225" cap="flat" cmpd="sng" algn="ctr">
            <a:solidFill>
              <a:srgbClr val="FF0000"/>
            </a:solidFill>
            <a:prstDash val="solid"/>
          </a:ln>
          <a:effectLst/>
        </p:spPr>
      </p:cxnSp>
      <p:cxnSp>
        <p:nvCxnSpPr>
          <p:cNvPr id="152" name="Straight Connector 151">
            <a:extLst>
              <a:ext uri="{FF2B5EF4-FFF2-40B4-BE49-F238E27FC236}">
                <a16:creationId xmlns:a16="http://schemas.microsoft.com/office/drawing/2014/main" id="{99B2D4F1-B01B-4E74-97A7-9B1B9F8BB9BA}"/>
              </a:ext>
            </a:extLst>
          </p:cNvPr>
          <p:cNvCxnSpPr/>
          <p:nvPr/>
        </p:nvCxnSpPr>
        <p:spPr>
          <a:xfrm rot="5400000">
            <a:off x="863866" y="4609991"/>
            <a:ext cx="568490" cy="0"/>
          </a:xfrm>
          <a:prstGeom prst="line">
            <a:avLst/>
          </a:prstGeom>
          <a:noFill/>
          <a:ln w="22225" cap="flat" cmpd="sng" algn="ctr">
            <a:solidFill>
              <a:srgbClr val="FF0000"/>
            </a:solidFill>
            <a:prstDash val="solid"/>
          </a:ln>
          <a:effectLst/>
        </p:spPr>
      </p:cxnSp>
      <p:sp>
        <p:nvSpPr>
          <p:cNvPr id="153" name="Down Arrow 49">
            <a:extLst>
              <a:ext uri="{FF2B5EF4-FFF2-40B4-BE49-F238E27FC236}">
                <a16:creationId xmlns:a16="http://schemas.microsoft.com/office/drawing/2014/main" id="{EE600A64-77D5-4F74-B427-3DC9F614702A}"/>
              </a:ext>
            </a:extLst>
          </p:cNvPr>
          <p:cNvSpPr/>
          <p:nvPr/>
        </p:nvSpPr>
        <p:spPr bwMode="auto">
          <a:xfrm>
            <a:off x="1650659" y="3174997"/>
            <a:ext cx="123099" cy="353257"/>
          </a:xfrm>
          <a:prstGeom prst="downArrow">
            <a:avLst/>
          </a:prstGeom>
          <a:solidFill>
            <a:srgbClr val="FFFF00"/>
          </a:solidFill>
          <a:ln w="9525" cap="flat" cmpd="sng" algn="ctr">
            <a:solidFill>
              <a:srgbClr val="000000"/>
            </a:solidFill>
            <a:prstDash val="solid"/>
            <a:bevel/>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sp>
        <p:nvSpPr>
          <p:cNvPr id="154" name="Down Arrow 50">
            <a:extLst>
              <a:ext uri="{FF2B5EF4-FFF2-40B4-BE49-F238E27FC236}">
                <a16:creationId xmlns:a16="http://schemas.microsoft.com/office/drawing/2014/main" id="{2DD80BE3-2811-43F0-8228-ACC2D007748C}"/>
              </a:ext>
            </a:extLst>
          </p:cNvPr>
          <p:cNvSpPr/>
          <p:nvPr/>
        </p:nvSpPr>
        <p:spPr bwMode="auto">
          <a:xfrm>
            <a:off x="900259" y="3174997"/>
            <a:ext cx="123099" cy="353257"/>
          </a:xfrm>
          <a:prstGeom prst="downArrow">
            <a:avLst/>
          </a:prstGeom>
          <a:solidFill>
            <a:srgbClr val="00B050"/>
          </a:solidFill>
          <a:ln w="9525" cap="flat" cmpd="sng" algn="ctr">
            <a:solidFill>
              <a:srgbClr val="000000"/>
            </a:solidFill>
            <a:prstDash val="solid"/>
            <a:bevel/>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cxnSp>
        <p:nvCxnSpPr>
          <p:cNvPr id="155" name="Straight Arrow Connector 154">
            <a:extLst>
              <a:ext uri="{FF2B5EF4-FFF2-40B4-BE49-F238E27FC236}">
                <a16:creationId xmlns:a16="http://schemas.microsoft.com/office/drawing/2014/main" id="{DB3EE83C-994C-44F2-B905-2EB1157A433B}"/>
              </a:ext>
            </a:extLst>
          </p:cNvPr>
          <p:cNvCxnSpPr/>
          <p:nvPr/>
        </p:nvCxnSpPr>
        <p:spPr bwMode="auto">
          <a:xfrm>
            <a:off x="1321972" y="4970387"/>
            <a:ext cx="0" cy="384091"/>
          </a:xfrm>
          <a:prstGeom prst="straightConnector1">
            <a:avLst/>
          </a:prstGeom>
          <a:solidFill>
            <a:srgbClr val="BBE0E3"/>
          </a:solidFill>
          <a:ln w="41275" cap="flat" cmpd="sng" algn="ctr">
            <a:solidFill>
              <a:srgbClr val="FFC000"/>
            </a:solidFill>
            <a:prstDash val="solid"/>
            <a:round/>
            <a:headEnd type="none" w="lg" len="lg"/>
            <a:tailEnd type="arrow" w="lg" len="lg"/>
          </a:ln>
          <a:effectLst/>
        </p:spPr>
      </p:cxnSp>
      <p:sp>
        <p:nvSpPr>
          <p:cNvPr id="156" name="TextBox 155">
            <a:extLst>
              <a:ext uri="{FF2B5EF4-FFF2-40B4-BE49-F238E27FC236}">
                <a16:creationId xmlns:a16="http://schemas.microsoft.com/office/drawing/2014/main" id="{9A9065C6-1AAF-4F12-AF3A-421D9F971B3C}"/>
              </a:ext>
            </a:extLst>
          </p:cNvPr>
          <p:cNvSpPr txBox="1"/>
          <p:nvPr/>
        </p:nvSpPr>
        <p:spPr>
          <a:xfrm>
            <a:off x="60680" y="4488300"/>
            <a:ext cx="1080745"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ＭＳ Ｐゴシック"/>
                <a:cs typeface="Arial" panose="020B0604020202020204" pitchFamily="34" charset="0"/>
              </a:rPr>
              <a:t>Byproducts</a:t>
            </a:r>
          </a:p>
        </p:txBody>
      </p:sp>
      <p:sp>
        <p:nvSpPr>
          <p:cNvPr id="157" name="TextBox 156">
            <a:extLst>
              <a:ext uri="{FF2B5EF4-FFF2-40B4-BE49-F238E27FC236}">
                <a16:creationId xmlns:a16="http://schemas.microsoft.com/office/drawing/2014/main" id="{A1A87C5F-963A-4892-BA36-6CEC232FC295}"/>
              </a:ext>
            </a:extLst>
          </p:cNvPr>
          <p:cNvSpPr txBox="1"/>
          <p:nvPr/>
        </p:nvSpPr>
        <p:spPr>
          <a:xfrm>
            <a:off x="738084" y="5354427"/>
            <a:ext cx="1402948"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effectLst/>
                <a:uLnTx/>
                <a:uFillTx/>
                <a:latin typeface="Arial" panose="020B0604020202020204" pitchFamily="34" charset="0"/>
                <a:ea typeface="ＭＳ Ｐゴシック"/>
                <a:cs typeface="Arial" panose="020B0604020202020204" pitchFamily="34" charset="0"/>
              </a:rPr>
              <a:t>Discharging</a:t>
            </a:r>
          </a:p>
        </p:txBody>
      </p:sp>
      <p:sp>
        <p:nvSpPr>
          <p:cNvPr id="158" name="Rectangle 157">
            <a:extLst>
              <a:ext uri="{FF2B5EF4-FFF2-40B4-BE49-F238E27FC236}">
                <a16:creationId xmlns:a16="http://schemas.microsoft.com/office/drawing/2014/main" id="{E3AF9B0F-FA9F-4B98-A2C4-533F767E7BDF}"/>
              </a:ext>
            </a:extLst>
          </p:cNvPr>
          <p:cNvSpPr/>
          <p:nvPr/>
        </p:nvSpPr>
        <p:spPr>
          <a:xfrm>
            <a:off x="490489" y="2312227"/>
            <a:ext cx="1658621" cy="796279"/>
          </a:xfrm>
          <a:prstGeom prst="rect">
            <a:avLst/>
          </a:prstGeom>
          <a:noFill/>
          <a:ln w="44450" cap="flat" cmpd="sng" algn="ctr">
            <a:solidFill>
              <a:sysClr val="window" lastClr="FFFFFF"/>
            </a:solidFill>
            <a:prstDash val="sysDot"/>
          </a:ln>
          <a:effectLst>
            <a:outerShdw blurRad="40000" dist="23000" dir="5400000" rotWithShape="0">
              <a:srgbClr val="000000">
                <a:alpha val="35000"/>
              </a:srgb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effectLst/>
              <a:uLnTx/>
              <a:uFillTx/>
              <a:latin typeface="Arial" panose="020B0604020202020204" pitchFamily="34" charset="0"/>
              <a:ea typeface="MS PGothic" charset="-128"/>
              <a:cs typeface="Arial" panose="020B0604020202020204" pitchFamily="34" charset="0"/>
            </a:endParaRPr>
          </a:p>
        </p:txBody>
      </p:sp>
      <p:sp>
        <p:nvSpPr>
          <p:cNvPr id="159" name="Can 55">
            <a:extLst>
              <a:ext uri="{FF2B5EF4-FFF2-40B4-BE49-F238E27FC236}">
                <a16:creationId xmlns:a16="http://schemas.microsoft.com/office/drawing/2014/main" id="{EE3C77D9-943C-4B37-A052-660A77AE510C}"/>
              </a:ext>
            </a:extLst>
          </p:cNvPr>
          <p:cNvSpPr/>
          <p:nvPr/>
        </p:nvSpPr>
        <p:spPr bwMode="auto">
          <a:xfrm>
            <a:off x="572237" y="2489064"/>
            <a:ext cx="871833" cy="442605"/>
          </a:xfrm>
          <a:prstGeom prst="can">
            <a:avLst/>
          </a:prstGeom>
          <a:solidFill>
            <a:srgbClr val="00B05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rPr>
              <a:t>Oxidizer</a:t>
            </a:r>
            <a:endParaRPr kumimoji="0" lang="en-US" sz="1400" b="0" i="0" u="none" strike="noStrike" kern="0" cap="none" spc="0" normalizeH="0" baseline="-2500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sp>
        <p:nvSpPr>
          <p:cNvPr id="160" name="Can 56">
            <a:extLst>
              <a:ext uri="{FF2B5EF4-FFF2-40B4-BE49-F238E27FC236}">
                <a16:creationId xmlns:a16="http://schemas.microsoft.com/office/drawing/2014/main" id="{08AE1070-8FED-410E-BA5F-CAD057CAA701}"/>
              </a:ext>
            </a:extLst>
          </p:cNvPr>
          <p:cNvSpPr/>
          <p:nvPr/>
        </p:nvSpPr>
        <p:spPr bwMode="auto">
          <a:xfrm>
            <a:off x="1502931" y="2371086"/>
            <a:ext cx="541655" cy="678560"/>
          </a:xfrm>
          <a:prstGeom prst="can">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effectLst/>
                <a:uLnTx/>
                <a:uFillTx/>
                <a:latin typeface="Arial" panose="020B0604020202020204" pitchFamily="34" charset="0"/>
                <a:ea typeface="ＭＳ Ｐゴシック" pitchFamily="112" charset="-128"/>
                <a:cs typeface="Arial" panose="020B0604020202020204" pitchFamily="34" charset="0"/>
              </a:rPr>
              <a:t>Fuel</a:t>
            </a:r>
            <a:endParaRPr kumimoji="0" lang="en-US" sz="1400" b="0" i="0" u="none" strike="noStrike" kern="0" cap="none" spc="0" normalizeH="0" baseline="-25000" noProof="0" dirty="0">
              <a:ln>
                <a:noFill/>
              </a:ln>
              <a:effectLst/>
              <a:uLnTx/>
              <a:uFillTx/>
              <a:latin typeface="Arial" panose="020B0604020202020204" pitchFamily="34" charset="0"/>
              <a:ea typeface="ＭＳ Ｐゴシック" pitchFamily="112" charset="-128"/>
              <a:cs typeface="Arial" panose="020B0604020202020204" pitchFamily="34" charset="0"/>
            </a:endParaRPr>
          </a:p>
        </p:txBody>
      </p:sp>
      <p:sp>
        <p:nvSpPr>
          <p:cNvPr id="161" name="TextBox 160">
            <a:extLst>
              <a:ext uri="{FF2B5EF4-FFF2-40B4-BE49-F238E27FC236}">
                <a16:creationId xmlns:a16="http://schemas.microsoft.com/office/drawing/2014/main" id="{11EF6F63-CE53-44B7-AF98-766D71A64473}"/>
              </a:ext>
            </a:extLst>
          </p:cNvPr>
          <p:cNvSpPr txBox="1"/>
          <p:nvPr/>
        </p:nvSpPr>
        <p:spPr>
          <a:xfrm>
            <a:off x="323192" y="1840483"/>
            <a:ext cx="2167759"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sng"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Primary Fuel Cell</a:t>
            </a:r>
          </a:p>
        </p:txBody>
      </p:sp>
      <p:sp>
        <p:nvSpPr>
          <p:cNvPr id="162" name="TextBox 161">
            <a:extLst>
              <a:ext uri="{FF2B5EF4-FFF2-40B4-BE49-F238E27FC236}">
                <a16:creationId xmlns:a16="http://schemas.microsoft.com/office/drawing/2014/main" id="{C6C408AA-6787-4B83-8022-11D4FEC22596}"/>
              </a:ext>
            </a:extLst>
          </p:cNvPr>
          <p:cNvSpPr txBox="1"/>
          <p:nvPr/>
        </p:nvSpPr>
        <p:spPr>
          <a:xfrm>
            <a:off x="1981520" y="5021098"/>
            <a:ext cx="1420034" cy="83099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Energy Conversion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Mechanism</a:t>
            </a:r>
          </a:p>
        </p:txBody>
      </p:sp>
      <p:sp>
        <p:nvSpPr>
          <p:cNvPr id="163" name="TextBox 162">
            <a:extLst>
              <a:ext uri="{FF2B5EF4-FFF2-40B4-BE49-F238E27FC236}">
                <a16:creationId xmlns:a16="http://schemas.microsoft.com/office/drawing/2014/main" id="{467424BA-CBB0-4296-9611-AA25437CA7C7}"/>
              </a:ext>
            </a:extLst>
          </p:cNvPr>
          <p:cNvSpPr txBox="1"/>
          <p:nvPr/>
        </p:nvSpPr>
        <p:spPr>
          <a:xfrm>
            <a:off x="2419861" y="2188606"/>
            <a:ext cx="1320054"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Energy Storage</a:t>
            </a:r>
          </a:p>
        </p:txBody>
      </p:sp>
      <p:cxnSp>
        <p:nvCxnSpPr>
          <p:cNvPr id="164" name="Straight Arrow Connector 163">
            <a:extLst>
              <a:ext uri="{FF2B5EF4-FFF2-40B4-BE49-F238E27FC236}">
                <a16:creationId xmlns:a16="http://schemas.microsoft.com/office/drawing/2014/main" id="{30DD8D94-C19D-4D69-AFDA-9CF4F5C6B726}"/>
              </a:ext>
            </a:extLst>
          </p:cNvPr>
          <p:cNvCxnSpPr>
            <a:stCxn id="163" idx="2"/>
            <a:endCxn id="182" idx="3"/>
          </p:cNvCxnSpPr>
          <p:nvPr/>
        </p:nvCxnSpPr>
        <p:spPr>
          <a:xfrm>
            <a:off x="3079888" y="2773381"/>
            <a:ext cx="708674" cy="669535"/>
          </a:xfrm>
          <a:prstGeom prst="straightConnector1">
            <a:avLst/>
          </a:prstGeom>
          <a:noFill/>
          <a:ln w="28575" cap="flat" cmpd="sng" algn="ctr">
            <a:solidFill>
              <a:schemeClr val="tx2"/>
            </a:solidFill>
            <a:prstDash val="sysDot"/>
            <a:tailEnd type="arrow" w="lg" len="lg"/>
          </a:ln>
          <a:effectLst/>
        </p:spPr>
      </p:cxnSp>
      <p:cxnSp>
        <p:nvCxnSpPr>
          <p:cNvPr id="165" name="Straight Arrow Connector 164">
            <a:extLst>
              <a:ext uri="{FF2B5EF4-FFF2-40B4-BE49-F238E27FC236}">
                <a16:creationId xmlns:a16="http://schemas.microsoft.com/office/drawing/2014/main" id="{55490EF3-1EEF-40BF-8A18-DCD68A10CB6D}"/>
              </a:ext>
            </a:extLst>
          </p:cNvPr>
          <p:cNvCxnSpPr>
            <a:stCxn id="163" idx="2"/>
            <a:endCxn id="158" idx="3"/>
          </p:cNvCxnSpPr>
          <p:nvPr/>
        </p:nvCxnSpPr>
        <p:spPr>
          <a:xfrm flipH="1" flipV="1">
            <a:off x="2149110" y="2710367"/>
            <a:ext cx="930778" cy="63014"/>
          </a:xfrm>
          <a:prstGeom prst="straightConnector1">
            <a:avLst/>
          </a:prstGeom>
          <a:noFill/>
          <a:ln w="28575" cap="flat" cmpd="sng" algn="ctr">
            <a:solidFill>
              <a:schemeClr val="tx2"/>
            </a:solidFill>
            <a:prstDash val="sysDot"/>
            <a:tailEnd type="arrow" w="lg" len="lg"/>
          </a:ln>
          <a:effectLst/>
        </p:spPr>
      </p:cxnSp>
      <p:cxnSp>
        <p:nvCxnSpPr>
          <p:cNvPr id="166" name="Straight Arrow Connector 165">
            <a:extLst>
              <a:ext uri="{FF2B5EF4-FFF2-40B4-BE49-F238E27FC236}">
                <a16:creationId xmlns:a16="http://schemas.microsoft.com/office/drawing/2014/main" id="{682D02EE-6762-410E-AF1B-0D1F5ED17113}"/>
              </a:ext>
            </a:extLst>
          </p:cNvPr>
          <p:cNvCxnSpPr>
            <a:stCxn id="162" idx="0"/>
            <a:endCxn id="182" idx="3"/>
          </p:cNvCxnSpPr>
          <p:nvPr/>
        </p:nvCxnSpPr>
        <p:spPr>
          <a:xfrm flipV="1">
            <a:off x="2691537" y="3442916"/>
            <a:ext cx="1097025" cy="1578182"/>
          </a:xfrm>
          <a:prstGeom prst="straightConnector1">
            <a:avLst/>
          </a:prstGeom>
          <a:noFill/>
          <a:ln w="28575" cap="flat" cmpd="sng" algn="ctr">
            <a:solidFill>
              <a:srgbClr val="7030A0"/>
            </a:solidFill>
            <a:prstDash val="dash"/>
            <a:tailEnd type="arrow" w="lg" len="lg"/>
          </a:ln>
          <a:effectLst/>
        </p:spPr>
      </p:cxnSp>
      <p:cxnSp>
        <p:nvCxnSpPr>
          <p:cNvPr id="167" name="Straight Arrow Connector 166">
            <a:extLst>
              <a:ext uri="{FF2B5EF4-FFF2-40B4-BE49-F238E27FC236}">
                <a16:creationId xmlns:a16="http://schemas.microsoft.com/office/drawing/2014/main" id="{90338D13-015D-4D04-9A44-EF33CD00BF87}"/>
              </a:ext>
            </a:extLst>
          </p:cNvPr>
          <p:cNvCxnSpPr>
            <a:cxnSpLocks/>
            <a:stCxn id="162" idx="0"/>
          </p:cNvCxnSpPr>
          <p:nvPr/>
        </p:nvCxnSpPr>
        <p:spPr>
          <a:xfrm flipH="1" flipV="1">
            <a:off x="1674019" y="4460081"/>
            <a:ext cx="1017518" cy="561017"/>
          </a:xfrm>
          <a:prstGeom prst="straightConnector1">
            <a:avLst/>
          </a:prstGeom>
          <a:noFill/>
          <a:ln w="28575" cap="flat" cmpd="sng" algn="ctr">
            <a:solidFill>
              <a:srgbClr val="7030A0"/>
            </a:solidFill>
            <a:prstDash val="dash"/>
            <a:tailEnd type="arrow" w="lg" len="lg"/>
          </a:ln>
          <a:effectLst/>
        </p:spPr>
      </p:cxnSp>
      <p:sp>
        <p:nvSpPr>
          <p:cNvPr id="168" name="TextBox 167">
            <a:extLst>
              <a:ext uri="{FF2B5EF4-FFF2-40B4-BE49-F238E27FC236}">
                <a16:creationId xmlns:a16="http://schemas.microsoft.com/office/drawing/2014/main" id="{53D87F4C-CA29-4830-938A-6067B5365DCF}"/>
              </a:ext>
            </a:extLst>
          </p:cNvPr>
          <p:cNvSpPr txBox="1"/>
          <p:nvPr/>
        </p:nvSpPr>
        <p:spPr>
          <a:xfrm flipH="1">
            <a:off x="2117361" y="3401037"/>
            <a:ext cx="48442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effectLst/>
                <a:uLnTx/>
                <a:uFillTx/>
                <a:latin typeface="Arial" panose="020B0604020202020204" pitchFamily="34" charset="0"/>
                <a:ea typeface="ＭＳ Ｐゴシック"/>
                <a:cs typeface="Arial" panose="020B0604020202020204" pitchFamily="34" charset="0"/>
              </a:rPr>
              <a:t>Q</a:t>
            </a:r>
            <a:r>
              <a:rPr kumimoji="0" lang="en-US" sz="1400" b="0" i="0" u="none" strike="noStrike" kern="1200" cap="none" spc="0" normalizeH="0" baseline="-25000" noProof="0" dirty="0">
                <a:ln>
                  <a:noFill/>
                </a:ln>
                <a:effectLst/>
                <a:uLnTx/>
                <a:uFillTx/>
                <a:latin typeface="Arial" panose="020B0604020202020204" pitchFamily="34" charset="0"/>
                <a:ea typeface="ＭＳ Ｐゴシック"/>
                <a:cs typeface="Arial" panose="020B0604020202020204" pitchFamily="34" charset="0"/>
              </a:rPr>
              <a:t>TH</a:t>
            </a:r>
          </a:p>
        </p:txBody>
      </p:sp>
      <p:sp>
        <p:nvSpPr>
          <p:cNvPr id="169" name="Down Arrow 66">
            <a:extLst>
              <a:ext uri="{FF2B5EF4-FFF2-40B4-BE49-F238E27FC236}">
                <a16:creationId xmlns:a16="http://schemas.microsoft.com/office/drawing/2014/main" id="{915E48B4-8AE6-4519-9757-18815BB60D03}"/>
              </a:ext>
            </a:extLst>
          </p:cNvPr>
          <p:cNvSpPr/>
          <p:nvPr/>
        </p:nvSpPr>
        <p:spPr bwMode="auto">
          <a:xfrm rot="13469517" flipH="1">
            <a:off x="2094547" y="3615726"/>
            <a:ext cx="131721" cy="455482"/>
          </a:xfrm>
          <a:prstGeom prst="downArrow">
            <a:avLst/>
          </a:prstGeom>
          <a:solidFill>
            <a:srgbClr val="FF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effectLst/>
              <a:uLnTx/>
              <a:uFillTx/>
              <a:latin typeface="Arial" panose="020B0604020202020204" pitchFamily="34" charset="0"/>
              <a:ea typeface="ＭＳ Ｐゴシック" pitchFamily="112" charset="-128"/>
              <a:cs typeface="Arial" panose="020B0604020202020204" pitchFamily="34" charset="0"/>
            </a:endParaRPr>
          </a:p>
        </p:txBody>
      </p:sp>
      <p:grpSp>
        <p:nvGrpSpPr>
          <p:cNvPr id="170" name="Group 169">
            <a:extLst>
              <a:ext uri="{FF2B5EF4-FFF2-40B4-BE49-F238E27FC236}">
                <a16:creationId xmlns:a16="http://schemas.microsoft.com/office/drawing/2014/main" id="{D8D5B10A-D473-4D2D-8FBF-01BE2F8AFF2F}"/>
              </a:ext>
            </a:extLst>
          </p:cNvPr>
          <p:cNvGrpSpPr/>
          <p:nvPr/>
        </p:nvGrpSpPr>
        <p:grpSpPr>
          <a:xfrm>
            <a:off x="3401555" y="1840483"/>
            <a:ext cx="1915132" cy="3365281"/>
            <a:chOff x="3401555" y="1840483"/>
            <a:chExt cx="1915132" cy="3365281"/>
          </a:xfrm>
        </p:grpSpPr>
        <p:grpSp>
          <p:nvGrpSpPr>
            <p:cNvPr id="171" name="Group 170">
              <a:extLst>
                <a:ext uri="{FF2B5EF4-FFF2-40B4-BE49-F238E27FC236}">
                  <a16:creationId xmlns:a16="http://schemas.microsoft.com/office/drawing/2014/main" id="{B0737DAF-CFC7-496A-B765-5966BE25B1C0}"/>
                </a:ext>
              </a:extLst>
            </p:cNvPr>
            <p:cNvGrpSpPr/>
            <p:nvPr/>
          </p:nvGrpSpPr>
          <p:grpSpPr>
            <a:xfrm flipH="1">
              <a:off x="4075901" y="3196884"/>
              <a:ext cx="533482" cy="484927"/>
              <a:chOff x="6522720" y="1558406"/>
              <a:chExt cx="2032559" cy="2187980"/>
            </a:xfrm>
          </p:grpSpPr>
          <p:cxnSp>
            <p:nvCxnSpPr>
              <p:cNvPr id="203" name="Straight Connector 202">
                <a:extLst>
                  <a:ext uri="{FF2B5EF4-FFF2-40B4-BE49-F238E27FC236}">
                    <a16:creationId xmlns:a16="http://schemas.microsoft.com/office/drawing/2014/main" id="{CC9C978B-0FA1-497F-B9E4-D29CFEC5E376}"/>
                  </a:ext>
                </a:extLst>
              </p:cNvPr>
              <p:cNvCxnSpPr/>
              <p:nvPr/>
            </p:nvCxnSpPr>
            <p:spPr bwMode="auto">
              <a:xfrm rot="1800000" flipV="1">
                <a:off x="6693349" y="1903388"/>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76DC89DD-A6FF-4964-B0D7-3733D9EF0082}"/>
                  </a:ext>
                </a:extLst>
              </p:cNvPr>
              <p:cNvCxnSpPr/>
              <p:nvPr/>
            </p:nvCxnSpPr>
            <p:spPr bwMode="auto">
              <a:xfrm rot="19800000">
                <a:off x="6522720" y="2087043"/>
                <a:ext cx="45720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818E158D-61BB-4355-A82A-9020DA3230F1}"/>
                  </a:ext>
                </a:extLst>
              </p:cNvPr>
              <p:cNvCxnSpPr/>
              <p:nvPr/>
            </p:nvCxnSpPr>
            <p:spPr bwMode="auto">
              <a:xfrm rot="1800000" flipV="1">
                <a:off x="6522720" y="23124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453C0B42-2869-42A5-9681-E39BD2D90F50}"/>
                  </a:ext>
                </a:extLst>
              </p:cNvPr>
              <p:cNvCxnSpPr/>
              <p:nvPr/>
            </p:nvCxnSpPr>
            <p:spPr bwMode="auto">
              <a:xfrm rot="19800000">
                <a:off x="6522720" y="25410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F254050-DF87-4D05-AF20-ADDFABE3A7D5}"/>
                  </a:ext>
                </a:extLst>
              </p:cNvPr>
              <p:cNvCxnSpPr/>
              <p:nvPr/>
            </p:nvCxnSpPr>
            <p:spPr bwMode="auto">
              <a:xfrm rot="1800000" flipV="1">
                <a:off x="6522720" y="2766496"/>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B7A4522-5D0E-4CAE-88B6-4BCD30E78CCB}"/>
                  </a:ext>
                </a:extLst>
              </p:cNvPr>
              <p:cNvCxnSpPr/>
              <p:nvPr/>
            </p:nvCxnSpPr>
            <p:spPr bwMode="auto">
              <a:xfrm rot="19800000">
                <a:off x="6522720" y="2995096"/>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BADA893-69F4-474E-9BE2-4CD1E771C0F0}"/>
                  </a:ext>
                </a:extLst>
              </p:cNvPr>
              <p:cNvCxnSpPr/>
              <p:nvPr/>
            </p:nvCxnSpPr>
            <p:spPr bwMode="auto">
              <a:xfrm rot="1800000" flipV="1">
                <a:off x="6522720" y="3220522"/>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F998B7A7-0F7B-4314-8309-16CBA995457F}"/>
                  </a:ext>
                </a:extLst>
              </p:cNvPr>
              <p:cNvCxnSpPr/>
              <p:nvPr/>
            </p:nvCxnSpPr>
            <p:spPr bwMode="auto">
              <a:xfrm rot="19800000">
                <a:off x="6693349" y="3403485"/>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9F7CA3E2-8909-4612-867C-BA7A43C402D7}"/>
                  </a:ext>
                </a:extLst>
              </p:cNvPr>
              <p:cNvCxnSpPr/>
              <p:nvPr/>
            </p:nvCxnSpPr>
            <p:spPr bwMode="auto">
              <a:xfrm rot="5400000" flipV="1">
                <a:off x="6574564" y="1695566"/>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DDC34005-FA60-4518-95B7-A61D1AB6676B}"/>
                  </a:ext>
                </a:extLst>
              </p:cNvPr>
              <p:cNvCxnSpPr/>
              <p:nvPr/>
            </p:nvCxnSpPr>
            <p:spPr bwMode="auto">
              <a:xfrm rot="5400000" flipV="1">
                <a:off x="6574974" y="3609226"/>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4212845F-CE27-483F-A15E-CDCB48C68370}"/>
                  </a:ext>
                </a:extLst>
              </p:cNvPr>
              <p:cNvCxnSpPr/>
              <p:nvPr/>
            </p:nvCxnSpPr>
            <p:spPr bwMode="auto">
              <a:xfrm flipV="1">
                <a:off x="6711725" y="3746386"/>
                <a:ext cx="1843554"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4681666F-8536-464A-B38E-29F0C3731727}"/>
                  </a:ext>
                </a:extLst>
              </p:cNvPr>
              <p:cNvCxnSpPr/>
              <p:nvPr/>
            </p:nvCxnSpPr>
            <p:spPr bwMode="auto">
              <a:xfrm flipV="1">
                <a:off x="6711725" y="1558406"/>
                <a:ext cx="1843554" cy="0"/>
              </a:xfrm>
              <a:prstGeom prst="line">
                <a:avLst/>
              </a:prstGeom>
              <a:solidFill>
                <a:srgbClr val="BBE0E3"/>
              </a:solidFill>
              <a:ln w="25400" cap="flat" cmpd="sng" algn="ctr">
                <a:solidFill>
                  <a:srgbClr val="333399"/>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5320E902-3A1C-41BC-B465-9F5A320977D1}"/>
                </a:ext>
              </a:extLst>
            </p:cNvPr>
            <p:cNvGrpSpPr/>
            <p:nvPr/>
          </p:nvGrpSpPr>
          <p:grpSpPr>
            <a:xfrm>
              <a:off x="3492750" y="3148612"/>
              <a:ext cx="1402948" cy="2057152"/>
              <a:chOff x="3443823" y="2450568"/>
              <a:chExt cx="1402948" cy="2057152"/>
            </a:xfrm>
          </p:grpSpPr>
          <p:sp>
            <p:nvSpPr>
              <p:cNvPr id="177" name="Lightning Bolt 176">
                <a:extLst>
                  <a:ext uri="{FF2B5EF4-FFF2-40B4-BE49-F238E27FC236}">
                    <a16:creationId xmlns:a16="http://schemas.microsoft.com/office/drawing/2014/main" id="{822956D6-317A-41C5-9287-EA021EC3A508}"/>
                  </a:ext>
                </a:extLst>
              </p:cNvPr>
              <p:cNvSpPr/>
              <p:nvPr/>
            </p:nvSpPr>
            <p:spPr bwMode="auto">
              <a:xfrm flipH="1">
                <a:off x="3878129" y="3422350"/>
                <a:ext cx="324236" cy="322340"/>
              </a:xfrm>
              <a:prstGeom prst="lightningBolt">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Arial" panose="020B0604020202020204" pitchFamily="34" charset="0"/>
                  <a:ea typeface="ＭＳ Ｐゴシック" pitchFamily="112" charset="-128"/>
                  <a:cs typeface="Arial" panose="020B0604020202020204" pitchFamily="34" charset="0"/>
                </a:endParaRPr>
              </a:p>
            </p:txBody>
          </p:sp>
          <p:grpSp>
            <p:nvGrpSpPr>
              <p:cNvPr id="178" name="Group 177">
                <a:extLst>
                  <a:ext uri="{FF2B5EF4-FFF2-40B4-BE49-F238E27FC236}">
                    <a16:creationId xmlns:a16="http://schemas.microsoft.com/office/drawing/2014/main" id="{6943CFFA-000F-4A47-8749-3E3A3C0417C7}"/>
                  </a:ext>
                </a:extLst>
              </p:cNvPr>
              <p:cNvGrpSpPr/>
              <p:nvPr/>
            </p:nvGrpSpPr>
            <p:grpSpPr>
              <a:xfrm>
                <a:off x="3739635" y="2450568"/>
                <a:ext cx="604232" cy="1134728"/>
                <a:chOff x="3962586" y="4542640"/>
                <a:chExt cx="604232" cy="1134728"/>
              </a:xfrm>
            </p:grpSpPr>
            <p:sp>
              <p:nvSpPr>
                <p:cNvPr id="181" name="Rectangle 147">
                  <a:extLst>
                    <a:ext uri="{FF2B5EF4-FFF2-40B4-BE49-F238E27FC236}">
                      <a16:creationId xmlns:a16="http://schemas.microsoft.com/office/drawing/2014/main" id="{C2D31245-8957-475F-82CA-7CF40B67BA3D}"/>
                    </a:ext>
                  </a:extLst>
                </p:cNvPr>
                <p:cNvSpPr>
                  <a:spLocks noChangeArrowheads="1"/>
                </p:cNvSpPr>
                <p:nvPr/>
              </p:nvSpPr>
              <p:spPr bwMode="auto">
                <a:xfrm rot="10800000">
                  <a:off x="4451758" y="4543909"/>
                  <a:ext cx="115060" cy="588609"/>
                </a:xfrm>
                <a:prstGeom prst="rect">
                  <a:avLst/>
                </a:prstGeom>
                <a:solidFill>
                  <a:sysClr val="window" lastClr="FFFFFF">
                    <a:lumMod val="65000"/>
                  </a:sysClr>
                </a:solidFill>
                <a:ln w="9525">
                  <a:solidFill>
                    <a:srgbClr val="80808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82" name="Rectangle 148">
                  <a:extLst>
                    <a:ext uri="{FF2B5EF4-FFF2-40B4-BE49-F238E27FC236}">
                      <a16:creationId xmlns:a16="http://schemas.microsoft.com/office/drawing/2014/main" id="{12BE627A-654F-445B-9244-1471F042E73E}"/>
                    </a:ext>
                  </a:extLst>
                </p:cNvPr>
                <p:cNvSpPr>
                  <a:spLocks noChangeArrowheads="1"/>
                </p:cNvSpPr>
                <p:nvPr/>
              </p:nvSpPr>
              <p:spPr bwMode="auto">
                <a:xfrm rot="10800000">
                  <a:off x="3962586" y="4542640"/>
                  <a:ext cx="115060" cy="588609"/>
                </a:xfrm>
                <a:prstGeom prst="rect">
                  <a:avLst/>
                </a:prstGeom>
                <a:solidFill>
                  <a:sysClr val="window" lastClr="FFFFFF">
                    <a:lumMod val="65000"/>
                  </a:sysClr>
                </a:solidFill>
                <a:ln w="9525">
                  <a:solidFill>
                    <a:srgbClr val="80808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grpSp>
              <p:nvGrpSpPr>
                <p:cNvPr id="183" name="Group 214">
                  <a:extLst>
                    <a:ext uri="{FF2B5EF4-FFF2-40B4-BE49-F238E27FC236}">
                      <a16:creationId xmlns:a16="http://schemas.microsoft.com/office/drawing/2014/main" id="{AAA1B136-102D-494D-9B8A-804D57301D48}"/>
                    </a:ext>
                  </a:extLst>
                </p:cNvPr>
                <p:cNvGrpSpPr>
                  <a:grpSpLocks/>
                </p:cNvGrpSpPr>
                <p:nvPr/>
              </p:nvGrpSpPr>
              <p:grpSpPr bwMode="auto">
                <a:xfrm rot="5400000">
                  <a:off x="3869945" y="4776810"/>
                  <a:ext cx="541461" cy="122674"/>
                  <a:chOff x="4366" y="1758"/>
                  <a:chExt cx="640" cy="145"/>
                </a:xfrm>
              </p:grpSpPr>
              <p:sp>
                <p:nvSpPr>
                  <p:cNvPr id="198" name="Rectangle 150">
                    <a:extLst>
                      <a:ext uri="{FF2B5EF4-FFF2-40B4-BE49-F238E27FC236}">
                        <a16:creationId xmlns:a16="http://schemas.microsoft.com/office/drawing/2014/main" id="{126B7EC8-444A-48CF-A242-A1F792B02AAA}"/>
                      </a:ext>
                    </a:extLst>
                  </p:cNvPr>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99" name="Rectangle 210">
                    <a:extLst>
                      <a:ext uri="{FF2B5EF4-FFF2-40B4-BE49-F238E27FC236}">
                        <a16:creationId xmlns:a16="http://schemas.microsoft.com/office/drawing/2014/main" id="{09EE2227-FAE1-472E-B73D-9EDC96345137}"/>
                      </a:ext>
                    </a:extLst>
                  </p:cNvPr>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200" name="Rectangle 211">
                    <a:extLst>
                      <a:ext uri="{FF2B5EF4-FFF2-40B4-BE49-F238E27FC236}">
                        <a16:creationId xmlns:a16="http://schemas.microsoft.com/office/drawing/2014/main" id="{33B34446-285E-4936-9119-626191BC58E1}"/>
                      </a:ext>
                    </a:extLst>
                  </p:cNvPr>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201" name="Rectangle 212">
                    <a:extLst>
                      <a:ext uri="{FF2B5EF4-FFF2-40B4-BE49-F238E27FC236}">
                        <a16:creationId xmlns:a16="http://schemas.microsoft.com/office/drawing/2014/main" id="{498FC2DF-0E8C-4516-8997-09C6382FA1E8}"/>
                      </a:ext>
                    </a:extLst>
                  </p:cNvPr>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202" name="Rectangle 213">
                    <a:extLst>
                      <a:ext uri="{FF2B5EF4-FFF2-40B4-BE49-F238E27FC236}">
                        <a16:creationId xmlns:a16="http://schemas.microsoft.com/office/drawing/2014/main" id="{98FBA6E8-AB7E-45D3-9E61-35F7BFE42B11}"/>
                      </a:ext>
                    </a:extLst>
                  </p:cNvPr>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grpSp>
            <p:grpSp>
              <p:nvGrpSpPr>
                <p:cNvPr id="184" name="Group 214">
                  <a:extLst>
                    <a:ext uri="{FF2B5EF4-FFF2-40B4-BE49-F238E27FC236}">
                      <a16:creationId xmlns:a16="http://schemas.microsoft.com/office/drawing/2014/main" id="{F4F6FDE6-BC4E-4915-88DA-25D1195B757F}"/>
                    </a:ext>
                  </a:extLst>
                </p:cNvPr>
                <p:cNvGrpSpPr>
                  <a:grpSpLocks/>
                </p:cNvGrpSpPr>
                <p:nvPr/>
              </p:nvGrpSpPr>
              <p:grpSpPr bwMode="auto">
                <a:xfrm rot="5400000">
                  <a:off x="3993043" y="4776810"/>
                  <a:ext cx="541461" cy="122674"/>
                  <a:chOff x="4366" y="1758"/>
                  <a:chExt cx="640" cy="145"/>
                </a:xfrm>
              </p:grpSpPr>
              <p:sp>
                <p:nvSpPr>
                  <p:cNvPr id="193" name="Rectangle 150">
                    <a:extLst>
                      <a:ext uri="{FF2B5EF4-FFF2-40B4-BE49-F238E27FC236}">
                        <a16:creationId xmlns:a16="http://schemas.microsoft.com/office/drawing/2014/main" id="{1C215CD3-72FC-48E8-9EFA-54B1FBD296EB}"/>
                      </a:ext>
                    </a:extLst>
                  </p:cNvPr>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94" name="Rectangle 210">
                    <a:extLst>
                      <a:ext uri="{FF2B5EF4-FFF2-40B4-BE49-F238E27FC236}">
                        <a16:creationId xmlns:a16="http://schemas.microsoft.com/office/drawing/2014/main" id="{37BA289F-F564-44F4-828B-16EEC82CD9D9}"/>
                      </a:ext>
                    </a:extLst>
                  </p:cNvPr>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95" name="Rectangle 211">
                    <a:extLst>
                      <a:ext uri="{FF2B5EF4-FFF2-40B4-BE49-F238E27FC236}">
                        <a16:creationId xmlns:a16="http://schemas.microsoft.com/office/drawing/2014/main" id="{1339258C-5E94-4030-97DB-77CA7079B518}"/>
                      </a:ext>
                    </a:extLst>
                  </p:cNvPr>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96" name="Rectangle 212">
                    <a:extLst>
                      <a:ext uri="{FF2B5EF4-FFF2-40B4-BE49-F238E27FC236}">
                        <a16:creationId xmlns:a16="http://schemas.microsoft.com/office/drawing/2014/main" id="{9D7BB9F3-9E5D-44D7-9618-A75925F8DC0C}"/>
                      </a:ext>
                    </a:extLst>
                  </p:cNvPr>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97" name="Rectangle 213">
                    <a:extLst>
                      <a:ext uri="{FF2B5EF4-FFF2-40B4-BE49-F238E27FC236}">
                        <a16:creationId xmlns:a16="http://schemas.microsoft.com/office/drawing/2014/main" id="{B92CC021-885B-4AFC-A4BE-43D1DB129C64}"/>
                      </a:ext>
                    </a:extLst>
                  </p:cNvPr>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grpSp>
            <p:grpSp>
              <p:nvGrpSpPr>
                <p:cNvPr id="185" name="Group 214">
                  <a:extLst>
                    <a:ext uri="{FF2B5EF4-FFF2-40B4-BE49-F238E27FC236}">
                      <a16:creationId xmlns:a16="http://schemas.microsoft.com/office/drawing/2014/main" id="{17E10040-D1A1-4D85-9D30-E6AF35CD3E05}"/>
                    </a:ext>
                  </a:extLst>
                </p:cNvPr>
                <p:cNvGrpSpPr>
                  <a:grpSpLocks/>
                </p:cNvGrpSpPr>
                <p:nvPr/>
              </p:nvGrpSpPr>
              <p:grpSpPr bwMode="auto">
                <a:xfrm rot="5400000">
                  <a:off x="4116141" y="4776810"/>
                  <a:ext cx="541461" cy="122674"/>
                  <a:chOff x="4366" y="1758"/>
                  <a:chExt cx="640" cy="145"/>
                </a:xfrm>
              </p:grpSpPr>
              <p:sp>
                <p:nvSpPr>
                  <p:cNvPr id="188" name="Rectangle 150">
                    <a:extLst>
                      <a:ext uri="{FF2B5EF4-FFF2-40B4-BE49-F238E27FC236}">
                        <a16:creationId xmlns:a16="http://schemas.microsoft.com/office/drawing/2014/main" id="{5A6802AF-3066-45FB-9419-2714D78B9393}"/>
                      </a:ext>
                    </a:extLst>
                  </p:cNvPr>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89" name="Rectangle 210">
                    <a:extLst>
                      <a:ext uri="{FF2B5EF4-FFF2-40B4-BE49-F238E27FC236}">
                        <a16:creationId xmlns:a16="http://schemas.microsoft.com/office/drawing/2014/main" id="{3BC072B3-AC0B-4F2C-B622-6A874AD18F78}"/>
                      </a:ext>
                    </a:extLst>
                  </p:cNvPr>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90" name="Rectangle 211">
                    <a:extLst>
                      <a:ext uri="{FF2B5EF4-FFF2-40B4-BE49-F238E27FC236}">
                        <a16:creationId xmlns:a16="http://schemas.microsoft.com/office/drawing/2014/main" id="{22FD1F7F-A663-496C-B02C-CD4BBB8E766C}"/>
                      </a:ext>
                    </a:extLst>
                  </p:cNvPr>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91" name="Rectangle 212">
                    <a:extLst>
                      <a:ext uri="{FF2B5EF4-FFF2-40B4-BE49-F238E27FC236}">
                        <a16:creationId xmlns:a16="http://schemas.microsoft.com/office/drawing/2014/main" id="{309C9AA6-6E3E-460D-9E7D-9C7FD8943871}"/>
                      </a:ext>
                    </a:extLst>
                  </p:cNvPr>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192" name="Rectangle 213">
                    <a:extLst>
                      <a:ext uri="{FF2B5EF4-FFF2-40B4-BE49-F238E27FC236}">
                        <a16:creationId xmlns:a16="http://schemas.microsoft.com/office/drawing/2014/main" id="{D97430F2-4348-4322-BB6B-6094BC212B04}"/>
                      </a:ext>
                    </a:extLst>
                  </p:cNvPr>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grpSp>
            <p:cxnSp>
              <p:nvCxnSpPr>
                <p:cNvPr id="186" name="Straight Connector 185">
                  <a:extLst>
                    <a:ext uri="{FF2B5EF4-FFF2-40B4-BE49-F238E27FC236}">
                      <a16:creationId xmlns:a16="http://schemas.microsoft.com/office/drawing/2014/main" id="{EE9B206B-295B-44D7-A622-6161AF782577}"/>
                    </a:ext>
                  </a:extLst>
                </p:cNvPr>
                <p:cNvCxnSpPr/>
                <p:nvPr/>
              </p:nvCxnSpPr>
              <p:spPr>
                <a:xfrm rot="5400000">
                  <a:off x="4168193" y="5393123"/>
                  <a:ext cx="568490" cy="0"/>
                </a:xfrm>
                <a:prstGeom prst="line">
                  <a:avLst/>
                </a:prstGeom>
                <a:noFill/>
                <a:ln w="22225" cap="flat" cmpd="sng" algn="ctr">
                  <a:solidFill>
                    <a:sysClr val="window" lastClr="FFFFFF">
                      <a:lumMod val="75000"/>
                    </a:sysClr>
                  </a:solidFill>
                  <a:prstDash val="solid"/>
                </a:ln>
                <a:effectLst/>
              </p:spPr>
            </p:cxnSp>
            <p:cxnSp>
              <p:nvCxnSpPr>
                <p:cNvPr id="187" name="Straight Connector 186">
                  <a:extLst>
                    <a:ext uri="{FF2B5EF4-FFF2-40B4-BE49-F238E27FC236}">
                      <a16:creationId xmlns:a16="http://schemas.microsoft.com/office/drawing/2014/main" id="{AF06963F-DD09-4FA7-B841-A877C548A3E7}"/>
                    </a:ext>
                  </a:extLst>
                </p:cNvPr>
                <p:cNvCxnSpPr/>
                <p:nvPr/>
              </p:nvCxnSpPr>
              <p:spPr>
                <a:xfrm rot="5400000">
                  <a:off x="3792555" y="5393123"/>
                  <a:ext cx="568490" cy="0"/>
                </a:xfrm>
                <a:prstGeom prst="line">
                  <a:avLst/>
                </a:prstGeom>
                <a:noFill/>
                <a:ln w="22225" cap="flat" cmpd="sng" algn="ctr">
                  <a:solidFill>
                    <a:sysClr val="window" lastClr="FFFFFF">
                      <a:lumMod val="75000"/>
                    </a:sysClr>
                  </a:solidFill>
                  <a:prstDash val="solid"/>
                </a:ln>
                <a:effectLst/>
              </p:spPr>
            </p:cxnSp>
          </p:grpSp>
          <p:cxnSp>
            <p:nvCxnSpPr>
              <p:cNvPr id="179" name="Straight Arrow Connector 178">
                <a:extLst>
                  <a:ext uri="{FF2B5EF4-FFF2-40B4-BE49-F238E27FC236}">
                    <a16:creationId xmlns:a16="http://schemas.microsoft.com/office/drawing/2014/main" id="{C4915451-2E61-4D77-8C5A-652EDCB80B70}"/>
                  </a:ext>
                </a:extLst>
              </p:cNvPr>
              <p:cNvCxnSpPr/>
              <p:nvPr/>
            </p:nvCxnSpPr>
            <p:spPr bwMode="auto">
              <a:xfrm>
                <a:off x="4027710" y="3754348"/>
                <a:ext cx="0" cy="384091"/>
              </a:xfrm>
              <a:prstGeom prst="straightConnector1">
                <a:avLst/>
              </a:prstGeom>
              <a:solidFill>
                <a:srgbClr val="BBE0E3"/>
              </a:solidFill>
              <a:ln w="41275" cap="flat" cmpd="sng" algn="ctr">
                <a:solidFill>
                  <a:srgbClr val="FFC000"/>
                </a:solidFill>
                <a:prstDash val="solid"/>
                <a:round/>
                <a:headEnd type="none" w="lg" len="lg"/>
                <a:tailEnd type="arrow" w="lg" len="lg"/>
              </a:ln>
              <a:effectLst/>
            </p:spPr>
          </p:cxnSp>
          <p:sp>
            <p:nvSpPr>
              <p:cNvPr id="180" name="TextBox 179">
                <a:extLst>
                  <a:ext uri="{FF2B5EF4-FFF2-40B4-BE49-F238E27FC236}">
                    <a16:creationId xmlns:a16="http://schemas.microsoft.com/office/drawing/2014/main" id="{819E4513-6246-464E-B565-A772C69A9EA4}"/>
                  </a:ext>
                </a:extLst>
              </p:cNvPr>
              <p:cNvSpPr txBox="1"/>
              <p:nvPr/>
            </p:nvSpPr>
            <p:spPr>
              <a:xfrm>
                <a:off x="3443823" y="4138388"/>
                <a:ext cx="14029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effectLst/>
                    <a:uLnTx/>
                    <a:uFillTx/>
                    <a:latin typeface="Arial" panose="020B0604020202020204" pitchFamily="34" charset="0"/>
                    <a:ea typeface="ＭＳ Ｐゴシック"/>
                    <a:cs typeface="Arial" panose="020B0604020202020204" pitchFamily="34" charset="0"/>
                  </a:rPr>
                  <a:t>Discharging</a:t>
                </a:r>
              </a:p>
            </p:txBody>
          </p:sp>
        </p:grpSp>
        <p:sp>
          <p:nvSpPr>
            <p:cNvPr id="173" name="TextBox 172">
              <a:extLst>
                <a:ext uri="{FF2B5EF4-FFF2-40B4-BE49-F238E27FC236}">
                  <a16:creationId xmlns:a16="http://schemas.microsoft.com/office/drawing/2014/main" id="{B79AAC3E-ED11-4888-9B91-1DFFFE8C093A}"/>
                </a:ext>
              </a:extLst>
            </p:cNvPr>
            <p:cNvSpPr txBox="1"/>
            <p:nvPr/>
          </p:nvSpPr>
          <p:spPr>
            <a:xfrm>
              <a:off x="3401555" y="1840483"/>
              <a:ext cx="1915132"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sng" strike="noStrike" kern="0" cap="none" spc="0" normalizeH="0" baseline="0" noProof="0" dirty="0">
                  <a:ln>
                    <a:noFill/>
                  </a:ln>
                  <a:effectLst/>
                  <a:uLnTx/>
                  <a:uFillTx/>
                  <a:latin typeface="Arial" panose="020B0604020202020204" pitchFamily="34" charset="0"/>
                  <a:ea typeface="MS PGothic" charset="-128"/>
                  <a:cs typeface="Arial" panose="020B0604020202020204" pitchFamily="34" charset="0"/>
                </a:rPr>
                <a:t>Primary Battery</a:t>
              </a:r>
            </a:p>
          </p:txBody>
        </p:sp>
        <p:sp>
          <p:nvSpPr>
            <p:cNvPr id="174" name="TextBox 173">
              <a:extLst>
                <a:ext uri="{FF2B5EF4-FFF2-40B4-BE49-F238E27FC236}">
                  <a16:creationId xmlns:a16="http://schemas.microsoft.com/office/drawing/2014/main" id="{18B6399F-FF9A-4A1F-BD1E-75065A45DA37}"/>
                </a:ext>
              </a:extLst>
            </p:cNvPr>
            <p:cNvSpPr txBox="1"/>
            <p:nvPr/>
          </p:nvSpPr>
          <p:spPr>
            <a:xfrm>
              <a:off x="3731131" y="2879201"/>
              <a:ext cx="75212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effectLst/>
                  <a:uLnTx/>
                  <a:uFillTx/>
                  <a:latin typeface="Arial" panose="020B0604020202020204" pitchFamily="34" charset="0"/>
                  <a:ea typeface="MS PGothic" charset="-128"/>
                  <a:cs typeface="Arial" panose="020B0604020202020204" pitchFamily="34" charset="0"/>
                </a:rPr>
                <a:t>Battery</a:t>
              </a:r>
            </a:p>
          </p:txBody>
        </p:sp>
        <p:sp>
          <p:nvSpPr>
            <p:cNvPr id="175" name="TextBox 174">
              <a:extLst>
                <a:ext uri="{FF2B5EF4-FFF2-40B4-BE49-F238E27FC236}">
                  <a16:creationId xmlns:a16="http://schemas.microsoft.com/office/drawing/2014/main" id="{05943402-36AD-4234-90D4-32989BA07A4E}"/>
                </a:ext>
              </a:extLst>
            </p:cNvPr>
            <p:cNvSpPr txBox="1"/>
            <p:nvPr/>
          </p:nvSpPr>
          <p:spPr>
            <a:xfrm flipH="1">
              <a:off x="4767507" y="2851236"/>
              <a:ext cx="48442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panose="020B0604020202020204" pitchFamily="34" charset="0"/>
                  <a:ea typeface="ＭＳ Ｐゴシック"/>
                  <a:cs typeface="Arial" panose="020B0604020202020204" pitchFamily="34" charset="0"/>
                </a:rPr>
                <a:t>Q</a:t>
              </a:r>
              <a:r>
                <a:rPr kumimoji="0" lang="en-US" sz="1400" b="0" i="0" u="none" strike="noStrike" kern="0" cap="none" spc="0" normalizeH="0" baseline="-25000" noProof="0" dirty="0">
                  <a:ln>
                    <a:noFill/>
                  </a:ln>
                  <a:effectLst/>
                  <a:uLnTx/>
                  <a:uFillTx/>
                  <a:latin typeface="Arial" panose="020B0604020202020204" pitchFamily="34" charset="0"/>
                  <a:ea typeface="ＭＳ Ｐゴシック"/>
                  <a:cs typeface="Arial" panose="020B0604020202020204" pitchFamily="34" charset="0"/>
                </a:rPr>
                <a:t>TH</a:t>
              </a:r>
            </a:p>
          </p:txBody>
        </p:sp>
        <p:sp>
          <p:nvSpPr>
            <p:cNvPr id="176" name="Down Arrow 73">
              <a:extLst>
                <a:ext uri="{FF2B5EF4-FFF2-40B4-BE49-F238E27FC236}">
                  <a16:creationId xmlns:a16="http://schemas.microsoft.com/office/drawing/2014/main" id="{9A2FF023-B6C5-4711-84EA-B09CD0CD5E08}"/>
                </a:ext>
              </a:extLst>
            </p:cNvPr>
            <p:cNvSpPr/>
            <p:nvPr/>
          </p:nvSpPr>
          <p:spPr bwMode="auto">
            <a:xfrm rot="13469517" flipH="1">
              <a:off x="4744693" y="3065925"/>
              <a:ext cx="131721" cy="455482"/>
            </a:xfrm>
            <a:prstGeom prst="downArrow">
              <a:avLst/>
            </a:prstGeom>
            <a:solidFill>
              <a:srgbClr val="FF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effectLst/>
                <a:uLnTx/>
                <a:uFillTx/>
                <a:latin typeface="Arial" panose="020B0604020202020204" pitchFamily="34" charset="0"/>
                <a:ea typeface="ＭＳ Ｐゴシック" pitchFamily="112" charset="-128"/>
                <a:cs typeface="Arial" panose="020B0604020202020204" pitchFamily="34" charset="0"/>
              </a:endParaRPr>
            </a:p>
          </p:txBody>
        </p:sp>
      </p:grpSp>
    </p:spTree>
    <p:extLst>
      <p:ext uri="{BB962C8B-B14F-4D97-AF65-F5344CB8AC3E}">
        <p14:creationId xmlns:p14="http://schemas.microsoft.com/office/powerpoint/2010/main" val="692503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288914"/>
          </a:xfrm>
        </p:spPr>
        <p:txBody>
          <a:bodyPr>
            <a:normAutofit/>
          </a:bodyPr>
          <a:lstStyle/>
          <a:p>
            <a:r>
              <a:rPr lang="en-US" altLang="x-none" dirty="0">
                <a:latin typeface="Arial" panose="020B0604020202020204" pitchFamily="34" charset="0"/>
                <a:cs typeface="Arial" panose="020B0604020202020204" pitchFamily="34" charset="0"/>
              </a:rPr>
              <a:t>Regenerative Fuel Cell vs. Rechargeable Battery</a:t>
            </a:r>
            <a:br>
              <a:rPr lang="en-US" altLang="x-none" dirty="0">
                <a:latin typeface="Arial" panose="020B0604020202020204" pitchFamily="34" charset="0"/>
                <a:cs typeface="Arial" panose="020B0604020202020204" pitchFamily="34" charset="0"/>
              </a:rPr>
            </a:br>
            <a:r>
              <a:rPr lang="en-US" altLang="x-none" sz="2000" dirty="0">
                <a:solidFill>
                  <a:srgbClr val="66FFFF"/>
                </a:solidFill>
                <a:latin typeface="Arial" panose="020B0604020202020204" pitchFamily="34" charset="0"/>
                <a:cs typeface="Arial" panose="020B0604020202020204" pitchFamily="34" charset="0"/>
              </a:rPr>
              <a:t>Energy Storage </a:t>
            </a:r>
            <a:r>
              <a:rPr lang="en-US" altLang="x-none" sz="2000" dirty="0">
                <a:latin typeface="Arial" panose="020B0604020202020204" pitchFamily="34" charset="0"/>
                <a:cs typeface="Arial" panose="020B0604020202020204" pitchFamily="34" charset="0"/>
              </a:rPr>
              <a:t>enabling and augmenting exploration activities</a:t>
            </a:r>
            <a:endParaRPr lang="en-US" sz="20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74C98A-4C95-4CDD-8361-5F0D3F8F575A}" type="slidenum">
              <a:rPr kumimoji="0" lang="en-US" sz="1200" b="0" i="0" u="none" strike="noStrike" kern="1200" cap="none" spc="0" normalizeH="0" baseline="0" noProof="0" smtClean="0">
                <a:ln>
                  <a:noFill/>
                </a:ln>
                <a:solidFill>
                  <a:prstClr val="white">
                    <a:tint val="75000"/>
                  </a:prstClr>
                </a:solidFill>
                <a:effectLst/>
                <a:uLnTx/>
                <a:uFillTx/>
                <a:latin typeface="Calibri" panose="020F0502020204030204"/>
                <a:ea typeface="MS PGothic"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white">
                  <a:tint val="75000"/>
                </a:prstClr>
              </a:solidFill>
              <a:effectLst/>
              <a:uLnTx/>
              <a:uFillTx/>
              <a:latin typeface="Calibri" panose="020F0502020204030204"/>
              <a:ea typeface="MS PGothic" charset="-128"/>
              <a:cs typeface="+mn-cs"/>
            </a:endParaRPr>
          </a:p>
        </p:txBody>
      </p:sp>
      <p:grpSp>
        <p:nvGrpSpPr>
          <p:cNvPr id="215" name="Group 214">
            <a:extLst>
              <a:ext uri="{FF2B5EF4-FFF2-40B4-BE49-F238E27FC236}">
                <a16:creationId xmlns:a16="http://schemas.microsoft.com/office/drawing/2014/main" id="{3E342B22-F17F-497B-A272-7AAA1EE43E86}"/>
              </a:ext>
            </a:extLst>
          </p:cNvPr>
          <p:cNvGrpSpPr/>
          <p:nvPr/>
        </p:nvGrpSpPr>
        <p:grpSpPr>
          <a:xfrm>
            <a:off x="2316511" y="3333054"/>
            <a:ext cx="393389" cy="680071"/>
            <a:chOff x="5834647" y="4388393"/>
            <a:chExt cx="485787" cy="839805"/>
          </a:xfrm>
        </p:grpSpPr>
        <p:grpSp>
          <p:nvGrpSpPr>
            <p:cNvPr id="216" name="Group 215">
              <a:extLst>
                <a:ext uri="{FF2B5EF4-FFF2-40B4-BE49-F238E27FC236}">
                  <a16:creationId xmlns:a16="http://schemas.microsoft.com/office/drawing/2014/main" id="{D89B9906-8AB8-402E-B3E0-EAE3A8C7FC29}"/>
                </a:ext>
              </a:extLst>
            </p:cNvPr>
            <p:cNvGrpSpPr/>
            <p:nvPr/>
          </p:nvGrpSpPr>
          <p:grpSpPr>
            <a:xfrm>
              <a:off x="5834647" y="4388393"/>
              <a:ext cx="152197" cy="839805"/>
              <a:chOff x="11210872" y="2023516"/>
              <a:chExt cx="152197" cy="1083235"/>
            </a:xfrm>
          </p:grpSpPr>
          <p:sp>
            <p:nvSpPr>
              <p:cNvPr id="232" name="Cube 231">
                <a:extLst>
                  <a:ext uri="{FF2B5EF4-FFF2-40B4-BE49-F238E27FC236}">
                    <a16:creationId xmlns:a16="http://schemas.microsoft.com/office/drawing/2014/main" id="{5CB0C2DE-0E2D-4B85-8440-CCDF25046370}"/>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3" name="Cube 232">
                <a:extLst>
                  <a:ext uri="{FF2B5EF4-FFF2-40B4-BE49-F238E27FC236}">
                    <a16:creationId xmlns:a16="http://schemas.microsoft.com/office/drawing/2014/main" id="{069D76EC-ABFC-4A09-8113-87F014BC709C}"/>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4" name="Cube 233">
                <a:extLst>
                  <a:ext uri="{FF2B5EF4-FFF2-40B4-BE49-F238E27FC236}">
                    <a16:creationId xmlns:a16="http://schemas.microsoft.com/office/drawing/2014/main" id="{5169911F-EAB4-4E58-BBBB-5408CF767ED1}"/>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5" name="Cube 234">
                <a:extLst>
                  <a:ext uri="{FF2B5EF4-FFF2-40B4-BE49-F238E27FC236}">
                    <a16:creationId xmlns:a16="http://schemas.microsoft.com/office/drawing/2014/main" id="{D716C923-F139-4872-9660-277EE7A3B11E}"/>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17" name="Group 216">
              <a:extLst>
                <a:ext uri="{FF2B5EF4-FFF2-40B4-BE49-F238E27FC236}">
                  <a16:creationId xmlns:a16="http://schemas.microsoft.com/office/drawing/2014/main" id="{0C666B9D-059B-4838-9C2C-F04CBBFA3CAD}"/>
                </a:ext>
              </a:extLst>
            </p:cNvPr>
            <p:cNvGrpSpPr/>
            <p:nvPr/>
          </p:nvGrpSpPr>
          <p:grpSpPr>
            <a:xfrm>
              <a:off x="5944098" y="4388393"/>
              <a:ext cx="152197" cy="839805"/>
              <a:chOff x="11210872" y="2023516"/>
              <a:chExt cx="152197" cy="1083235"/>
            </a:xfrm>
          </p:grpSpPr>
          <p:sp>
            <p:nvSpPr>
              <p:cNvPr id="228" name="Cube 227">
                <a:extLst>
                  <a:ext uri="{FF2B5EF4-FFF2-40B4-BE49-F238E27FC236}">
                    <a16:creationId xmlns:a16="http://schemas.microsoft.com/office/drawing/2014/main" id="{D67EE43D-333F-4D38-AEF0-CDF09CF57165}"/>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9" name="Cube 228">
                <a:extLst>
                  <a:ext uri="{FF2B5EF4-FFF2-40B4-BE49-F238E27FC236}">
                    <a16:creationId xmlns:a16="http://schemas.microsoft.com/office/drawing/2014/main" id="{63BD83FA-0F46-493A-BCAB-AB296F8A37FD}"/>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0" name="Cube 229">
                <a:extLst>
                  <a:ext uri="{FF2B5EF4-FFF2-40B4-BE49-F238E27FC236}">
                    <a16:creationId xmlns:a16="http://schemas.microsoft.com/office/drawing/2014/main" id="{8A99B352-FD37-4B61-940B-EEC3DAFC3A32}"/>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1" name="Cube 230">
                <a:extLst>
                  <a:ext uri="{FF2B5EF4-FFF2-40B4-BE49-F238E27FC236}">
                    <a16:creationId xmlns:a16="http://schemas.microsoft.com/office/drawing/2014/main" id="{49886587-B382-441D-9FBC-DCDEC5DF598E}"/>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18" name="Group 217">
              <a:extLst>
                <a:ext uri="{FF2B5EF4-FFF2-40B4-BE49-F238E27FC236}">
                  <a16:creationId xmlns:a16="http://schemas.microsoft.com/office/drawing/2014/main" id="{4E9CE70A-5679-4FB1-9447-BBFF64FA722F}"/>
                </a:ext>
              </a:extLst>
            </p:cNvPr>
            <p:cNvGrpSpPr/>
            <p:nvPr/>
          </p:nvGrpSpPr>
          <p:grpSpPr>
            <a:xfrm>
              <a:off x="6056468" y="4388393"/>
              <a:ext cx="152197" cy="839805"/>
              <a:chOff x="11210872" y="2023516"/>
              <a:chExt cx="152197" cy="1083235"/>
            </a:xfrm>
          </p:grpSpPr>
          <p:sp>
            <p:nvSpPr>
              <p:cNvPr id="224" name="Cube 223">
                <a:extLst>
                  <a:ext uri="{FF2B5EF4-FFF2-40B4-BE49-F238E27FC236}">
                    <a16:creationId xmlns:a16="http://schemas.microsoft.com/office/drawing/2014/main" id="{3DBD3C66-88B0-4484-8F63-1D23AC41CE09}"/>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5" name="Cube 224">
                <a:extLst>
                  <a:ext uri="{FF2B5EF4-FFF2-40B4-BE49-F238E27FC236}">
                    <a16:creationId xmlns:a16="http://schemas.microsoft.com/office/drawing/2014/main" id="{98A01EC1-EC5A-4069-BA89-170407271F77}"/>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6" name="Cube 225">
                <a:extLst>
                  <a:ext uri="{FF2B5EF4-FFF2-40B4-BE49-F238E27FC236}">
                    <a16:creationId xmlns:a16="http://schemas.microsoft.com/office/drawing/2014/main" id="{6A2413C1-ED65-413D-A8A5-9AE5EFEC7A35}"/>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7" name="Cube 226">
                <a:extLst>
                  <a:ext uri="{FF2B5EF4-FFF2-40B4-BE49-F238E27FC236}">
                    <a16:creationId xmlns:a16="http://schemas.microsoft.com/office/drawing/2014/main" id="{007150F1-6958-43CC-B394-A5E582632EFF}"/>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19" name="Group 218">
              <a:extLst>
                <a:ext uri="{FF2B5EF4-FFF2-40B4-BE49-F238E27FC236}">
                  <a16:creationId xmlns:a16="http://schemas.microsoft.com/office/drawing/2014/main" id="{3EBB5867-FA9E-4879-969B-A8B711A5205E}"/>
                </a:ext>
              </a:extLst>
            </p:cNvPr>
            <p:cNvGrpSpPr/>
            <p:nvPr/>
          </p:nvGrpSpPr>
          <p:grpSpPr>
            <a:xfrm>
              <a:off x="6168237" y="4388393"/>
              <a:ext cx="152197" cy="839805"/>
              <a:chOff x="11210872" y="2023516"/>
              <a:chExt cx="152197" cy="1083235"/>
            </a:xfrm>
          </p:grpSpPr>
          <p:sp>
            <p:nvSpPr>
              <p:cNvPr id="220" name="Cube 219">
                <a:extLst>
                  <a:ext uri="{FF2B5EF4-FFF2-40B4-BE49-F238E27FC236}">
                    <a16:creationId xmlns:a16="http://schemas.microsoft.com/office/drawing/2014/main" id="{AFF9C4E0-6A58-4120-BB45-044B2210FD3A}"/>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1" name="Cube 220">
                <a:extLst>
                  <a:ext uri="{FF2B5EF4-FFF2-40B4-BE49-F238E27FC236}">
                    <a16:creationId xmlns:a16="http://schemas.microsoft.com/office/drawing/2014/main" id="{6ADD3716-A3D0-4BD1-B1A3-E2A3FCD0B2E9}"/>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2" name="Cube 221">
                <a:extLst>
                  <a:ext uri="{FF2B5EF4-FFF2-40B4-BE49-F238E27FC236}">
                    <a16:creationId xmlns:a16="http://schemas.microsoft.com/office/drawing/2014/main" id="{2632A180-4615-4D72-B5B6-7777CE2CAF6F}"/>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Cube 222">
                <a:extLst>
                  <a:ext uri="{FF2B5EF4-FFF2-40B4-BE49-F238E27FC236}">
                    <a16:creationId xmlns:a16="http://schemas.microsoft.com/office/drawing/2014/main" id="{43C83A40-C8ED-48B5-8D04-960090CD9578}"/>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236" name="Group 235">
            <a:extLst>
              <a:ext uri="{FF2B5EF4-FFF2-40B4-BE49-F238E27FC236}">
                <a16:creationId xmlns:a16="http://schemas.microsoft.com/office/drawing/2014/main" id="{4C22C3BC-5F30-4809-B593-31DDF4B30433}"/>
              </a:ext>
            </a:extLst>
          </p:cNvPr>
          <p:cNvGrpSpPr/>
          <p:nvPr/>
        </p:nvGrpSpPr>
        <p:grpSpPr>
          <a:xfrm>
            <a:off x="410562" y="3333054"/>
            <a:ext cx="393389" cy="680071"/>
            <a:chOff x="5834647" y="4388393"/>
            <a:chExt cx="485787" cy="839805"/>
          </a:xfrm>
        </p:grpSpPr>
        <p:grpSp>
          <p:nvGrpSpPr>
            <p:cNvPr id="237" name="Group 236">
              <a:extLst>
                <a:ext uri="{FF2B5EF4-FFF2-40B4-BE49-F238E27FC236}">
                  <a16:creationId xmlns:a16="http://schemas.microsoft.com/office/drawing/2014/main" id="{9FAF28E7-0D2B-46A1-A2E1-74924750C787}"/>
                </a:ext>
              </a:extLst>
            </p:cNvPr>
            <p:cNvGrpSpPr/>
            <p:nvPr/>
          </p:nvGrpSpPr>
          <p:grpSpPr>
            <a:xfrm>
              <a:off x="5834647" y="4388393"/>
              <a:ext cx="152197" cy="839805"/>
              <a:chOff x="11210872" y="2023516"/>
              <a:chExt cx="152197" cy="1083235"/>
            </a:xfrm>
          </p:grpSpPr>
          <p:sp>
            <p:nvSpPr>
              <p:cNvPr id="253" name="Cube 252">
                <a:extLst>
                  <a:ext uri="{FF2B5EF4-FFF2-40B4-BE49-F238E27FC236}">
                    <a16:creationId xmlns:a16="http://schemas.microsoft.com/office/drawing/2014/main" id="{CCBB42BB-EC94-4C41-A6A1-39E6202AE0DA}"/>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4" name="Cube 253">
                <a:extLst>
                  <a:ext uri="{FF2B5EF4-FFF2-40B4-BE49-F238E27FC236}">
                    <a16:creationId xmlns:a16="http://schemas.microsoft.com/office/drawing/2014/main" id="{7A78DDDB-88EC-44FD-B8DE-CD5075C2CE94}"/>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5" name="Cube 254">
                <a:extLst>
                  <a:ext uri="{FF2B5EF4-FFF2-40B4-BE49-F238E27FC236}">
                    <a16:creationId xmlns:a16="http://schemas.microsoft.com/office/drawing/2014/main" id="{9A072157-FFC5-4AB5-A563-E336DA1D5F8E}"/>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6" name="Cube 255">
                <a:extLst>
                  <a:ext uri="{FF2B5EF4-FFF2-40B4-BE49-F238E27FC236}">
                    <a16:creationId xmlns:a16="http://schemas.microsoft.com/office/drawing/2014/main" id="{77738189-30DA-480F-B999-449703C7D56C}"/>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38" name="Group 237">
              <a:extLst>
                <a:ext uri="{FF2B5EF4-FFF2-40B4-BE49-F238E27FC236}">
                  <a16:creationId xmlns:a16="http://schemas.microsoft.com/office/drawing/2014/main" id="{CEEF24DF-8457-4404-B7D3-29341D4C3BFC}"/>
                </a:ext>
              </a:extLst>
            </p:cNvPr>
            <p:cNvGrpSpPr/>
            <p:nvPr/>
          </p:nvGrpSpPr>
          <p:grpSpPr>
            <a:xfrm>
              <a:off x="5944098" y="4388393"/>
              <a:ext cx="152197" cy="839805"/>
              <a:chOff x="11210872" y="2023516"/>
              <a:chExt cx="152197" cy="1083235"/>
            </a:xfrm>
          </p:grpSpPr>
          <p:sp>
            <p:nvSpPr>
              <p:cNvPr id="249" name="Cube 248">
                <a:extLst>
                  <a:ext uri="{FF2B5EF4-FFF2-40B4-BE49-F238E27FC236}">
                    <a16:creationId xmlns:a16="http://schemas.microsoft.com/office/drawing/2014/main" id="{9C592903-28EB-48FD-A9C9-27AEEF3B86A2}"/>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0" name="Cube 249">
                <a:extLst>
                  <a:ext uri="{FF2B5EF4-FFF2-40B4-BE49-F238E27FC236}">
                    <a16:creationId xmlns:a16="http://schemas.microsoft.com/office/drawing/2014/main" id="{410A2F26-894E-4221-AB05-ECD264CD9B23}"/>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1" name="Cube 250">
                <a:extLst>
                  <a:ext uri="{FF2B5EF4-FFF2-40B4-BE49-F238E27FC236}">
                    <a16:creationId xmlns:a16="http://schemas.microsoft.com/office/drawing/2014/main" id="{D8B46E88-F4B8-4CE4-9427-9B50848C4341}"/>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2" name="Cube 251">
                <a:extLst>
                  <a:ext uri="{FF2B5EF4-FFF2-40B4-BE49-F238E27FC236}">
                    <a16:creationId xmlns:a16="http://schemas.microsoft.com/office/drawing/2014/main" id="{D821D46B-5D32-4B7F-BD1E-6F78B26BC927}"/>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39" name="Group 238">
              <a:extLst>
                <a:ext uri="{FF2B5EF4-FFF2-40B4-BE49-F238E27FC236}">
                  <a16:creationId xmlns:a16="http://schemas.microsoft.com/office/drawing/2014/main" id="{C527EC44-3A3B-4419-99C7-BA0709CB7067}"/>
                </a:ext>
              </a:extLst>
            </p:cNvPr>
            <p:cNvGrpSpPr/>
            <p:nvPr/>
          </p:nvGrpSpPr>
          <p:grpSpPr>
            <a:xfrm>
              <a:off x="6056468" y="4388393"/>
              <a:ext cx="152197" cy="839805"/>
              <a:chOff x="11210872" y="2023516"/>
              <a:chExt cx="152197" cy="1083235"/>
            </a:xfrm>
          </p:grpSpPr>
          <p:sp>
            <p:nvSpPr>
              <p:cNvPr id="245" name="Cube 244">
                <a:extLst>
                  <a:ext uri="{FF2B5EF4-FFF2-40B4-BE49-F238E27FC236}">
                    <a16:creationId xmlns:a16="http://schemas.microsoft.com/office/drawing/2014/main" id="{566391AD-DB2D-4B00-908C-8F2D725A60B8}"/>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6" name="Cube 245">
                <a:extLst>
                  <a:ext uri="{FF2B5EF4-FFF2-40B4-BE49-F238E27FC236}">
                    <a16:creationId xmlns:a16="http://schemas.microsoft.com/office/drawing/2014/main" id="{C59353B0-64DD-4AE0-B660-6ADF6B686A37}"/>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7" name="Cube 246">
                <a:extLst>
                  <a:ext uri="{FF2B5EF4-FFF2-40B4-BE49-F238E27FC236}">
                    <a16:creationId xmlns:a16="http://schemas.microsoft.com/office/drawing/2014/main" id="{A690125E-2E94-4794-8C41-5F6D6DBF3C02}"/>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8" name="Cube 247">
                <a:extLst>
                  <a:ext uri="{FF2B5EF4-FFF2-40B4-BE49-F238E27FC236}">
                    <a16:creationId xmlns:a16="http://schemas.microsoft.com/office/drawing/2014/main" id="{79010290-A313-4D5B-80E2-B3632933568E}"/>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40" name="Group 239">
              <a:extLst>
                <a:ext uri="{FF2B5EF4-FFF2-40B4-BE49-F238E27FC236}">
                  <a16:creationId xmlns:a16="http://schemas.microsoft.com/office/drawing/2014/main" id="{8AEFCAEA-731B-4CB4-831F-F1BF91AF75EA}"/>
                </a:ext>
              </a:extLst>
            </p:cNvPr>
            <p:cNvGrpSpPr/>
            <p:nvPr/>
          </p:nvGrpSpPr>
          <p:grpSpPr>
            <a:xfrm>
              <a:off x="6168237" y="4388393"/>
              <a:ext cx="152197" cy="839805"/>
              <a:chOff x="11210872" y="2023516"/>
              <a:chExt cx="152197" cy="1083235"/>
            </a:xfrm>
          </p:grpSpPr>
          <p:sp>
            <p:nvSpPr>
              <p:cNvPr id="241" name="Cube 240">
                <a:extLst>
                  <a:ext uri="{FF2B5EF4-FFF2-40B4-BE49-F238E27FC236}">
                    <a16:creationId xmlns:a16="http://schemas.microsoft.com/office/drawing/2014/main" id="{BFCB5EE0-5C50-4A49-892B-6E6A3CF13517}"/>
                  </a:ext>
                </a:extLst>
              </p:cNvPr>
              <p:cNvSpPr/>
              <p:nvPr/>
            </p:nvSpPr>
            <p:spPr>
              <a:xfrm rot="5400000">
                <a:off x="10704919" y="2529469"/>
                <a:ext cx="1083235" cy="71330"/>
              </a:xfrm>
              <a:prstGeom prst="cube">
                <a:avLst>
                  <a:gd name="adj" fmla="val 56478"/>
                </a:avLst>
              </a:prstGeom>
              <a:solidFill>
                <a:schemeClr val="tx2">
                  <a:lumMod val="7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2" name="Cube 241">
                <a:extLst>
                  <a:ext uri="{FF2B5EF4-FFF2-40B4-BE49-F238E27FC236}">
                    <a16:creationId xmlns:a16="http://schemas.microsoft.com/office/drawing/2014/main" id="{7642D915-D94D-4972-8EEA-1DBD49CF80B2}"/>
                  </a:ext>
                </a:extLst>
              </p:cNvPr>
              <p:cNvSpPr/>
              <p:nvPr/>
            </p:nvSpPr>
            <p:spPr>
              <a:xfrm rot="5400000">
                <a:off x="10733504" y="2529469"/>
                <a:ext cx="1083235" cy="71330"/>
              </a:xfrm>
              <a:prstGeom prst="cube">
                <a:avLst>
                  <a:gd name="adj" fmla="val 58097"/>
                </a:avLst>
              </a:prstGeom>
              <a:solidFill>
                <a:srgbClr val="FFFF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3" name="Cube 242">
                <a:extLst>
                  <a:ext uri="{FF2B5EF4-FFF2-40B4-BE49-F238E27FC236}">
                    <a16:creationId xmlns:a16="http://schemas.microsoft.com/office/drawing/2014/main" id="{B7A7C5F9-4754-4644-81F0-003DB62BFC57}"/>
                  </a:ext>
                </a:extLst>
              </p:cNvPr>
              <p:cNvSpPr/>
              <p:nvPr/>
            </p:nvSpPr>
            <p:spPr>
              <a:xfrm rot="5400000">
                <a:off x="10758232" y="2533775"/>
                <a:ext cx="1083235" cy="62718"/>
              </a:xfrm>
              <a:prstGeom prst="cube">
                <a:avLst>
                  <a:gd name="adj" fmla="val 65151"/>
                </a:avLst>
              </a:prstGeom>
              <a:pattFill prst="dotDmnd">
                <a:fgClr>
                  <a:srgbClr val="66FF33"/>
                </a:fgClr>
                <a:bgClr>
                  <a:srgbClr val="0070C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4" name="Cube 243">
                <a:extLst>
                  <a:ext uri="{FF2B5EF4-FFF2-40B4-BE49-F238E27FC236}">
                    <a16:creationId xmlns:a16="http://schemas.microsoft.com/office/drawing/2014/main" id="{EC901129-B62C-4136-B0C6-C11BF0A597FC}"/>
                  </a:ext>
                </a:extLst>
              </p:cNvPr>
              <p:cNvSpPr/>
              <p:nvPr/>
            </p:nvSpPr>
            <p:spPr>
              <a:xfrm rot="5400000">
                <a:off x="10785786" y="2529469"/>
                <a:ext cx="1083235" cy="71330"/>
              </a:xfrm>
              <a:prstGeom prst="cube">
                <a:avLst>
                  <a:gd name="adj" fmla="val 56478"/>
                </a:avLst>
              </a:prstGeom>
              <a:solidFill>
                <a:srgbClr val="66FF3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257" name="TextBox 256">
            <a:extLst>
              <a:ext uri="{FF2B5EF4-FFF2-40B4-BE49-F238E27FC236}">
                <a16:creationId xmlns:a16="http://schemas.microsoft.com/office/drawing/2014/main" id="{88B22B08-8AFD-463A-B23B-C89A128CD2E2}"/>
              </a:ext>
            </a:extLst>
          </p:cNvPr>
          <p:cNvSpPr txBox="1"/>
          <p:nvPr/>
        </p:nvSpPr>
        <p:spPr>
          <a:xfrm>
            <a:off x="6307681" y="1048794"/>
            <a:ext cx="5760447" cy="58631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Primary Metric = Specific Energy ( W·hr / kg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Rechargeable batteries store energy </a:t>
            </a:r>
            <a:r>
              <a:rPr kumimoji="0" lang="en-US" sz="1800" b="0" i="0" u="sng"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intimately</a:t>
            </a: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 with the energy conversion mechanism</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Regenerative fuel cells (RFCs) store energy </a:t>
            </a:r>
            <a:r>
              <a:rPr kumimoji="0" lang="en-US" sz="1800" b="0" i="0" u="sng"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remotely</a:t>
            </a: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 from the energy conversion mechanisms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endParaRPr>
          </a:p>
          <a:p>
            <a:pPr marL="512763" marR="0" lvl="0" indent="-285750" algn="l" defTabSz="914400" rtl="0" eaLnBrk="0" fontAlgn="base" latinLnBrk="0" hangingPunct="0">
              <a:lnSpc>
                <a:spcPct val="100000"/>
              </a:lnSpc>
              <a:spcBef>
                <a:spcPts val="600"/>
              </a:spcBef>
              <a:spcAft>
                <a:spcPts val="0"/>
              </a:spcAft>
              <a:buClrTx/>
              <a:buSzTx/>
              <a:buFontTx/>
              <a:buChar char="-"/>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Different Hazards and Mitigations</a:t>
            </a:r>
          </a:p>
          <a:p>
            <a:pPr marL="739775" marR="0" lvl="1" indent="-285750" algn="l" defTabSz="914400" rtl="0" eaLnBrk="0" fontAlgn="base" latinLnBrk="0" hangingPunct="0">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Batteries sensitive to Thermal Runaway</a:t>
            </a:r>
          </a:p>
          <a:p>
            <a:pPr marL="739775" marR="0" lvl="1" indent="-285750" algn="l" defTabSz="914400" rtl="0" eaLnBrk="0" fontAlgn="base" latinLnBrk="0" hangingPunct="0">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RFC have very complicated supporting systems</a:t>
            </a:r>
          </a:p>
          <a:p>
            <a:pPr marL="512763" marR="0" lvl="0" indent="-285750" algn="l" defTabSz="914400" rtl="0" eaLnBrk="0" fontAlgn="base" latinLnBrk="0" hangingPunct="0">
              <a:lnSpc>
                <a:spcPct val="100000"/>
              </a:lnSpc>
              <a:spcBef>
                <a:spcPts val="600"/>
              </a:spcBef>
              <a:spcAft>
                <a:spcPts val="0"/>
              </a:spcAft>
              <a:buClrTx/>
              <a:buSzTx/>
              <a:buFontTx/>
              <a:buChar char="-"/>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Different Voltage to State-of-Charge (</a:t>
            </a:r>
            <a:r>
              <a:rPr kumimoji="0" lang="en-US" sz="1800" b="0" i="0" u="none" strike="noStrike" kern="1200" cap="none" spc="0" normalizeH="0" baseline="0" noProof="0" dirty="0" err="1">
                <a:ln>
                  <a:noFill/>
                </a:ln>
                <a:effectLst/>
                <a:uLnTx/>
                <a:uFillTx/>
                <a:latin typeface="Arial" panose="020B0604020202020204" pitchFamily="34" charset="0"/>
                <a:ea typeface="MS PGothic" charset="-128"/>
                <a:cs typeface="Arial" panose="020B0604020202020204" pitchFamily="34" charset="0"/>
              </a:rPr>
              <a:t>SoC</a:t>
            </a: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 relationships</a:t>
            </a:r>
          </a:p>
          <a:p>
            <a:pPr marL="739775" marR="0" lvl="1" indent="-285750" algn="l" defTabSz="914400" rtl="0" eaLnBrk="0" fontAlgn="base" latinLnBrk="0" hangingPunct="0">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Rechargeable battery voltage dependent on quantity of stored energy </a:t>
            </a:r>
          </a:p>
          <a:p>
            <a:pPr marL="739775" marR="0" lvl="1" indent="-285750" algn="l" defTabSz="914400" rtl="0" eaLnBrk="0" fontAlgn="base" latinLnBrk="0" hangingPunct="0">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RFC discharge voltage independent of quantity of stored energy</a:t>
            </a:r>
          </a:p>
          <a:p>
            <a:pPr marL="512763" marR="0" lvl="0" indent="-285750" algn="l" defTabSz="914400" rtl="0" eaLnBrk="0" fontAlgn="base" latinLnBrk="0" hangingPunct="0">
              <a:lnSpc>
                <a:spcPct val="100000"/>
              </a:lnSpc>
              <a:spcBef>
                <a:spcPts val="600"/>
              </a:spcBef>
              <a:spcAft>
                <a:spcPts val="0"/>
              </a:spcAft>
              <a:buClrTx/>
              <a:buSzTx/>
              <a:buFontTx/>
              <a:buChar char="-"/>
              <a:tabLst/>
              <a:defRPr/>
            </a:pPr>
            <a:r>
              <a:rPr kumimoji="0" lang="en-US" sz="18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Different Recharge/Discharge capabilities</a:t>
            </a:r>
          </a:p>
          <a:p>
            <a:pPr marL="739775" marR="0" lvl="1" indent="-285750" algn="l" defTabSz="914400" rtl="0" eaLnBrk="0" fontAlgn="base" latinLnBrk="0" hangingPunct="0">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Battery rates determined by chemistry and </a:t>
            </a:r>
            <a:r>
              <a:rPr kumimoji="0" lang="en-US" sz="1600" b="0" i="0" u="none" strike="noStrike" kern="1200" cap="none" spc="0" normalizeH="0" baseline="0" noProof="0" dirty="0" err="1">
                <a:ln>
                  <a:noFill/>
                </a:ln>
                <a:effectLst/>
                <a:uLnTx/>
                <a:uFillTx/>
                <a:latin typeface="Arial" panose="020B0604020202020204" pitchFamily="34" charset="0"/>
                <a:ea typeface="MS PGothic" charset="-128"/>
                <a:cs typeface="Arial" panose="020B0604020202020204" pitchFamily="34" charset="0"/>
              </a:rPr>
              <a:t>SoC</a:t>
            </a: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 </a:t>
            </a:r>
          </a:p>
          <a:p>
            <a:pPr marL="739775" marR="0" lvl="1" indent="-285750" algn="l" defTabSz="914400" rtl="0" eaLnBrk="0" fontAlgn="base" latinLnBrk="0" hangingPunct="0">
              <a:lnSpc>
                <a:spcPct val="100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Fuel Cell and electrolyzer independently “tunable” for mission location</a:t>
            </a:r>
          </a:p>
        </p:txBody>
      </p:sp>
      <p:sp>
        <p:nvSpPr>
          <p:cNvPr id="258" name="Rectangle 257">
            <a:extLst>
              <a:ext uri="{FF2B5EF4-FFF2-40B4-BE49-F238E27FC236}">
                <a16:creationId xmlns:a16="http://schemas.microsoft.com/office/drawing/2014/main" id="{3D055D62-29E9-4532-82C5-6F0F4FDFD277}"/>
              </a:ext>
            </a:extLst>
          </p:cNvPr>
          <p:cNvSpPr/>
          <p:nvPr/>
        </p:nvSpPr>
        <p:spPr bwMode="auto">
          <a:xfrm rot="16200000">
            <a:off x="-616978" y="2751639"/>
            <a:ext cx="1956928" cy="36576"/>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59" name="Rectangle 258">
            <a:extLst>
              <a:ext uri="{FF2B5EF4-FFF2-40B4-BE49-F238E27FC236}">
                <a16:creationId xmlns:a16="http://schemas.microsoft.com/office/drawing/2014/main" id="{1B1BBD81-02EF-4684-9606-4C57CED8962A}"/>
              </a:ext>
            </a:extLst>
          </p:cNvPr>
          <p:cNvSpPr/>
          <p:nvPr/>
        </p:nvSpPr>
        <p:spPr bwMode="auto">
          <a:xfrm rot="16200000">
            <a:off x="1774157" y="2752784"/>
            <a:ext cx="1959220" cy="36576"/>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60" name="Lightning Bolt 259">
            <a:extLst>
              <a:ext uri="{FF2B5EF4-FFF2-40B4-BE49-F238E27FC236}">
                <a16:creationId xmlns:a16="http://schemas.microsoft.com/office/drawing/2014/main" id="{985DF1D7-CEDC-4279-8BD4-6AD87B7DB971}"/>
              </a:ext>
            </a:extLst>
          </p:cNvPr>
          <p:cNvSpPr/>
          <p:nvPr/>
        </p:nvSpPr>
        <p:spPr bwMode="auto">
          <a:xfrm flipH="1">
            <a:off x="431234" y="4237012"/>
            <a:ext cx="324236" cy="322340"/>
          </a:xfrm>
          <a:prstGeom prst="lightningBolt">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61" name="Rectangle 147">
            <a:extLst>
              <a:ext uri="{FF2B5EF4-FFF2-40B4-BE49-F238E27FC236}">
                <a16:creationId xmlns:a16="http://schemas.microsoft.com/office/drawing/2014/main" id="{699114ED-EEDA-4013-B3D8-CEE4878B9B5B}"/>
              </a:ext>
            </a:extLst>
          </p:cNvPr>
          <p:cNvSpPr>
            <a:spLocks noChangeArrowheads="1"/>
          </p:cNvSpPr>
          <p:nvPr/>
        </p:nvSpPr>
        <p:spPr bwMode="auto">
          <a:xfrm rot="10800000" flipH="1">
            <a:off x="297682" y="3283936"/>
            <a:ext cx="115060" cy="778351"/>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262" name="Rectangle 148">
            <a:extLst>
              <a:ext uri="{FF2B5EF4-FFF2-40B4-BE49-F238E27FC236}">
                <a16:creationId xmlns:a16="http://schemas.microsoft.com/office/drawing/2014/main" id="{ED5DDA8F-0F7D-497A-8243-0944672FC793}"/>
              </a:ext>
            </a:extLst>
          </p:cNvPr>
          <p:cNvSpPr>
            <a:spLocks noChangeArrowheads="1"/>
          </p:cNvSpPr>
          <p:nvPr/>
        </p:nvSpPr>
        <p:spPr bwMode="auto">
          <a:xfrm rot="10800000" flipH="1">
            <a:off x="786853" y="3282667"/>
            <a:ext cx="115060" cy="778351"/>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cxnSp>
        <p:nvCxnSpPr>
          <p:cNvPr id="263" name="Straight Connector 262">
            <a:extLst>
              <a:ext uri="{FF2B5EF4-FFF2-40B4-BE49-F238E27FC236}">
                <a16:creationId xmlns:a16="http://schemas.microsoft.com/office/drawing/2014/main" id="{80BF6A82-684C-4648-8C5A-7DE9975EBB71}"/>
              </a:ext>
            </a:extLst>
          </p:cNvPr>
          <p:cNvCxnSpPr/>
          <p:nvPr/>
        </p:nvCxnSpPr>
        <p:spPr>
          <a:xfrm rot="16200000" flipH="1">
            <a:off x="127815" y="4228511"/>
            <a:ext cx="568491" cy="0"/>
          </a:xfrm>
          <a:prstGeom prst="line">
            <a:avLst/>
          </a:prstGeom>
          <a:noFill/>
          <a:ln w="22225" cap="flat" cmpd="sng" algn="ctr">
            <a:solidFill>
              <a:srgbClr val="FF0000"/>
            </a:solidFill>
            <a:prstDash val="solid"/>
          </a:ln>
          <a:effectLst/>
        </p:spPr>
      </p:cxnSp>
      <p:cxnSp>
        <p:nvCxnSpPr>
          <p:cNvPr id="264" name="Straight Connector 263">
            <a:extLst>
              <a:ext uri="{FF2B5EF4-FFF2-40B4-BE49-F238E27FC236}">
                <a16:creationId xmlns:a16="http://schemas.microsoft.com/office/drawing/2014/main" id="{CF9E9EF4-3A49-4B26-9748-1CBEC3ACFD64}"/>
              </a:ext>
            </a:extLst>
          </p:cNvPr>
          <p:cNvCxnSpPr/>
          <p:nvPr/>
        </p:nvCxnSpPr>
        <p:spPr>
          <a:xfrm rot="16200000" flipH="1">
            <a:off x="503454" y="4228511"/>
            <a:ext cx="568491" cy="0"/>
          </a:xfrm>
          <a:prstGeom prst="line">
            <a:avLst/>
          </a:prstGeom>
          <a:noFill/>
          <a:ln w="22225" cap="flat" cmpd="sng" algn="ctr">
            <a:solidFill>
              <a:srgbClr val="FF0000"/>
            </a:solidFill>
            <a:prstDash val="solid"/>
          </a:ln>
          <a:effectLst/>
        </p:spPr>
      </p:cxnSp>
      <p:sp>
        <p:nvSpPr>
          <p:cNvPr id="265" name="Down Arrow 117">
            <a:extLst>
              <a:ext uri="{FF2B5EF4-FFF2-40B4-BE49-F238E27FC236}">
                <a16:creationId xmlns:a16="http://schemas.microsoft.com/office/drawing/2014/main" id="{36C490FD-D9C9-465C-A6CE-90EA9919FF0F}"/>
              </a:ext>
            </a:extLst>
          </p:cNvPr>
          <p:cNvSpPr/>
          <p:nvPr/>
        </p:nvSpPr>
        <p:spPr bwMode="auto">
          <a:xfrm flipH="1">
            <a:off x="422951" y="2853886"/>
            <a:ext cx="123099" cy="293541"/>
          </a:xfrm>
          <a:prstGeom prst="downArrow">
            <a:avLst/>
          </a:prstGeom>
          <a:solidFill>
            <a:srgbClr val="FFFF00"/>
          </a:solidFill>
          <a:ln w="9525" cap="flat" cmpd="sng" algn="ctr">
            <a:solidFill>
              <a:srgbClr val="000000"/>
            </a:solidFill>
            <a:prstDash val="solid"/>
            <a:bevel/>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66" name="Down Arrow 118">
            <a:extLst>
              <a:ext uri="{FF2B5EF4-FFF2-40B4-BE49-F238E27FC236}">
                <a16:creationId xmlns:a16="http://schemas.microsoft.com/office/drawing/2014/main" id="{217733B3-4CF1-4A29-9361-8C7AFA58FED4}"/>
              </a:ext>
            </a:extLst>
          </p:cNvPr>
          <p:cNvSpPr/>
          <p:nvPr/>
        </p:nvSpPr>
        <p:spPr bwMode="auto">
          <a:xfrm flipH="1">
            <a:off x="646797" y="2855643"/>
            <a:ext cx="123099" cy="293541"/>
          </a:xfrm>
          <a:prstGeom prst="downArrow">
            <a:avLst/>
          </a:prstGeom>
          <a:solidFill>
            <a:srgbClr val="00B050"/>
          </a:solidFill>
          <a:ln w="9525" cap="flat" cmpd="sng" algn="ctr">
            <a:solidFill>
              <a:srgbClr val="000000"/>
            </a:solidFill>
            <a:prstDash val="solid"/>
            <a:bevel/>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67" name="Lightning Bolt 266">
            <a:extLst>
              <a:ext uri="{FF2B5EF4-FFF2-40B4-BE49-F238E27FC236}">
                <a16:creationId xmlns:a16="http://schemas.microsoft.com/office/drawing/2014/main" id="{BE284A0C-FBCF-4103-AA4B-53EC9702732C}"/>
              </a:ext>
            </a:extLst>
          </p:cNvPr>
          <p:cNvSpPr/>
          <p:nvPr/>
        </p:nvSpPr>
        <p:spPr bwMode="auto">
          <a:xfrm flipH="1">
            <a:off x="2357407" y="4237012"/>
            <a:ext cx="324236" cy="322340"/>
          </a:xfrm>
          <a:prstGeom prst="lightningBolt">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68" name="Rectangle 148">
            <a:extLst>
              <a:ext uri="{FF2B5EF4-FFF2-40B4-BE49-F238E27FC236}">
                <a16:creationId xmlns:a16="http://schemas.microsoft.com/office/drawing/2014/main" id="{43067223-D29F-4127-8E9B-80DECBB2A651}"/>
              </a:ext>
            </a:extLst>
          </p:cNvPr>
          <p:cNvSpPr>
            <a:spLocks noChangeArrowheads="1"/>
          </p:cNvSpPr>
          <p:nvPr/>
        </p:nvSpPr>
        <p:spPr bwMode="auto">
          <a:xfrm rot="10800000">
            <a:off x="2210962" y="3282667"/>
            <a:ext cx="115060" cy="778351"/>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cxnSp>
        <p:nvCxnSpPr>
          <p:cNvPr id="269" name="Straight Connector 268">
            <a:extLst>
              <a:ext uri="{FF2B5EF4-FFF2-40B4-BE49-F238E27FC236}">
                <a16:creationId xmlns:a16="http://schemas.microsoft.com/office/drawing/2014/main" id="{EAFA9B41-6269-4E07-8987-5897121935B6}"/>
              </a:ext>
            </a:extLst>
          </p:cNvPr>
          <p:cNvCxnSpPr/>
          <p:nvPr/>
        </p:nvCxnSpPr>
        <p:spPr>
          <a:xfrm rot="5400000">
            <a:off x="2416570" y="4228511"/>
            <a:ext cx="568491" cy="0"/>
          </a:xfrm>
          <a:prstGeom prst="line">
            <a:avLst/>
          </a:prstGeom>
          <a:noFill/>
          <a:ln w="22225" cap="flat" cmpd="sng" algn="ctr">
            <a:solidFill>
              <a:srgbClr val="FF0000"/>
            </a:solidFill>
            <a:prstDash val="solid"/>
          </a:ln>
          <a:effectLst/>
        </p:spPr>
      </p:cxnSp>
      <p:cxnSp>
        <p:nvCxnSpPr>
          <p:cNvPr id="270" name="Straight Connector 269">
            <a:extLst>
              <a:ext uri="{FF2B5EF4-FFF2-40B4-BE49-F238E27FC236}">
                <a16:creationId xmlns:a16="http://schemas.microsoft.com/office/drawing/2014/main" id="{F3BF9F7B-1645-4488-9439-53505025ED8F}"/>
              </a:ext>
            </a:extLst>
          </p:cNvPr>
          <p:cNvCxnSpPr/>
          <p:nvPr/>
        </p:nvCxnSpPr>
        <p:spPr>
          <a:xfrm rot="5400000">
            <a:off x="2040931" y="4228511"/>
            <a:ext cx="568491" cy="0"/>
          </a:xfrm>
          <a:prstGeom prst="line">
            <a:avLst/>
          </a:prstGeom>
          <a:noFill/>
          <a:ln w="22225" cap="flat" cmpd="sng" algn="ctr">
            <a:solidFill>
              <a:srgbClr val="FF0000"/>
            </a:solidFill>
            <a:prstDash val="solid"/>
          </a:ln>
          <a:effectLst/>
        </p:spPr>
      </p:cxnSp>
      <p:sp>
        <p:nvSpPr>
          <p:cNvPr id="271" name="Down Arrow 121">
            <a:extLst>
              <a:ext uri="{FF2B5EF4-FFF2-40B4-BE49-F238E27FC236}">
                <a16:creationId xmlns:a16="http://schemas.microsoft.com/office/drawing/2014/main" id="{BF3AF8C4-40AE-40AA-B642-E02B5C1CB60E}"/>
              </a:ext>
            </a:extLst>
          </p:cNvPr>
          <p:cNvSpPr/>
          <p:nvPr/>
        </p:nvSpPr>
        <p:spPr bwMode="auto">
          <a:xfrm flipV="1">
            <a:off x="2556080" y="2884747"/>
            <a:ext cx="123099" cy="293541"/>
          </a:xfrm>
          <a:prstGeom prst="downArrow">
            <a:avLst/>
          </a:prstGeom>
          <a:solidFill>
            <a:srgbClr val="FFFF00"/>
          </a:solidFill>
          <a:ln w="9525" cap="flat" cmpd="sng" algn="ctr">
            <a:solidFill>
              <a:srgbClr val="000000"/>
            </a:solidFill>
            <a:prstDash val="solid"/>
            <a:bevel/>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72" name="Down Arrow 122">
            <a:extLst>
              <a:ext uri="{FF2B5EF4-FFF2-40B4-BE49-F238E27FC236}">
                <a16:creationId xmlns:a16="http://schemas.microsoft.com/office/drawing/2014/main" id="{9EB2D070-E923-4073-AA82-179AC42913A6}"/>
              </a:ext>
            </a:extLst>
          </p:cNvPr>
          <p:cNvSpPr/>
          <p:nvPr/>
        </p:nvSpPr>
        <p:spPr bwMode="auto">
          <a:xfrm flipV="1">
            <a:off x="2328395" y="2881815"/>
            <a:ext cx="123099" cy="293541"/>
          </a:xfrm>
          <a:prstGeom prst="downArrow">
            <a:avLst/>
          </a:prstGeom>
          <a:solidFill>
            <a:srgbClr val="00B050"/>
          </a:solidFill>
          <a:ln w="9525" cap="flat" cmpd="sng" algn="ctr">
            <a:solidFill>
              <a:srgbClr val="000000"/>
            </a:solidFill>
            <a:prstDash val="solid"/>
            <a:bevel/>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73" name="Rectangle 272">
            <a:extLst>
              <a:ext uri="{FF2B5EF4-FFF2-40B4-BE49-F238E27FC236}">
                <a16:creationId xmlns:a16="http://schemas.microsoft.com/office/drawing/2014/main" id="{1F49EEC5-AFFE-4903-A08A-1E53C90F1C8E}"/>
              </a:ext>
            </a:extLst>
          </p:cNvPr>
          <p:cNvSpPr/>
          <p:nvPr/>
        </p:nvSpPr>
        <p:spPr bwMode="auto">
          <a:xfrm rot="16200000">
            <a:off x="2016130" y="2996136"/>
            <a:ext cx="515842" cy="45719"/>
          </a:xfrm>
          <a:prstGeom prst="rect">
            <a:avLst/>
          </a:prstGeom>
          <a:solidFill>
            <a:srgbClr val="00B05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74" name="Rectangle 273">
            <a:extLst>
              <a:ext uri="{FF2B5EF4-FFF2-40B4-BE49-F238E27FC236}">
                <a16:creationId xmlns:a16="http://schemas.microsoft.com/office/drawing/2014/main" id="{88F5BB4D-0398-4DE3-A1F5-911579E3F6F2}"/>
              </a:ext>
            </a:extLst>
          </p:cNvPr>
          <p:cNvSpPr/>
          <p:nvPr/>
        </p:nvSpPr>
        <p:spPr bwMode="auto">
          <a:xfrm rot="16200000">
            <a:off x="252673" y="2685928"/>
            <a:ext cx="1154853" cy="36576"/>
          </a:xfrm>
          <a:prstGeom prst="rect">
            <a:avLst/>
          </a:prstGeom>
          <a:solidFill>
            <a:srgbClr val="00B05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75" name="Rectangle 274">
            <a:extLst>
              <a:ext uri="{FF2B5EF4-FFF2-40B4-BE49-F238E27FC236}">
                <a16:creationId xmlns:a16="http://schemas.microsoft.com/office/drawing/2014/main" id="{85AC4B88-C5DE-4478-9735-9127BCCB377E}"/>
              </a:ext>
            </a:extLst>
          </p:cNvPr>
          <p:cNvSpPr/>
          <p:nvPr/>
        </p:nvSpPr>
        <p:spPr bwMode="auto">
          <a:xfrm>
            <a:off x="848387" y="2763598"/>
            <a:ext cx="1441214" cy="45719"/>
          </a:xfrm>
          <a:prstGeom prst="rect">
            <a:avLst/>
          </a:prstGeom>
          <a:solidFill>
            <a:srgbClr val="00B05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76" name="Can 127">
            <a:extLst>
              <a:ext uri="{FF2B5EF4-FFF2-40B4-BE49-F238E27FC236}">
                <a16:creationId xmlns:a16="http://schemas.microsoft.com/office/drawing/2014/main" id="{03A6C7E2-D13D-491E-98B9-CA6A49112C0E}"/>
              </a:ext>
            </a:extLst>
          </p:cNvPr>
          <p:cNvSpPr/>
          <p:nvPr/>
        </p:nvSpPr>
        <p:spPr bwMode="auto">
          <a:xfrm>
            <a:off x="633477" y="2123771"/>
            <a:ext cx="854491" cy="329154"/>
          </a:xfrm>
          <a:prstGeom prst="can">
            <a:avLst/>
          </a:prstGeom>
          <a:solidFill>
            <a:srgbClr val="00B05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rPr>
              <a:t>Oxidizer</a:t>
            </a:r>
            <a:endParaRPr kumimoji="0" lang="en-US" sz="1400" b="0" i="0" u="none" strike="noStrike" kern="0" cap="none" spc="0" normalizeH="0" baseline="-25000" noProof="0" dirty="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77" name="Rectangle 276">
            <a:extLst>
              <a:ext uri="{FF2B5EF4-FFF2-40B4-BE49-F238E27FC236}">
                <a16:creationId xmlns:a16="http://schemas.microsoft.com/office/drawing/2014/main" id="{16146907-FB67-4489-BE4B-2E770DBE5450}"/>
              </a:ext>
            </a:extLst>
          </p:cNvPr>
          <p:cNvSpPr/>
          <p:nvPr/>
        </p:nvSpPr>
        <p:spPr bwMode="auto">
          <a:xfrm rot="16200000">
            <a:off x="2122944" y="1951821"/>
            <a:ext cx="294905" cy="38410"/>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78" name="Can 129">
            <a:extLst>
              <a:ext uri="{FF2B5EF4-FFF2-40B4-BE49-F238E27FC236}">
                <a16:creationId xmlns:a16="http://schemas.microsoft.com/office/drawing/2014/main" id="{7A9C0634-F1F2-4617-9D20-208354263037}"/>
              </a:ext>
            </a:extLst>
          </p:cNvPr>
          <p:cNvSpPr/>
          <p:nvPr/>
        </p:nvSpPr>
        <p:spPr bwMode="auto">
          <a:xfrm>
            <a:off x="1795090" y="1949068"/>
            <a:ext cx="680155" cy="678561"/>
          </a:xfrm>
          <a:prstGeom prst="can">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rPr>
              <a:t>Fuel</a:t>
            </a:r>
            <a:endParaRPr kumimoji="0" lang="en-US" sz="1400" b="0" i="0" u="none" strike="noStrike" kern="0" cap="none" spc="0" normalizeH="0" baseline="-25000" noProof="0" dirty="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grpSp>
        <p:nvGrpSpPr>
          <p:cNvPr id="279" name="Group 278">
            <a:extLst>
              <a:ext uri="{FF2B5EF4-FFF2-40B4-BE49-F238E27FC236}">
                <a16:creationId xmlns:a16="http://schemas.microsoft.com/office/drawing/2014/main" id="{F1393CB4-E54F-4256-BF8F-72B87BAC4803}"/>
              </a:ext>
            </a:extLst>
          </p:cNvPr>
          <p:cNvGrpSpPr/>
          <p:nvPr/>
        </p:nvGrpSpPr>
        <p:grpSpPr>
          <a:xfrm flipV="1">
            <a:off x="1328166" y="3462529"/>
            <a:ext cx="484927" cy="101330"/>
            <a:chOff x="4173243" y="5091975"/>
            <a:chExt cx="577230" cy="120618"/>
          </a:xfrm>
        </p:grpSpPr>
        <p:cxnSp>
          <p:nvCxnSpPr>
            <p:cNvPr id="280" name="Straight Connector 279">
              <a:extLst>
                <a:ext uri="{FF2B5EF4-FFF2-40B4-BE49-F238E27FC236}">
                  <a16:creationId xmlns:a16="http://schemas.microsoft.com/office/drawing/2014/main" id="{91C15DC7-B6B3-4824-B5E9-B84DDCFF2556}"/>
                </a:ext>
              </a:extLst>
            </p:cNvPr>
            <p:cNvCxnSpPr/>
            <p:nvPr/>
          </p:nvCxnSpPr>
          <p:spPr bwMode="auto">
            <a:xfrm rot="3600000" flipH="1" flipV="1">
              <a:off x="4623275" y="5131393"/>
              <a:ext cx="72371"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C33C8509-92BE-417B-B319-942F0078261D}"/>
                </a:ext>
              </a:extLst>
            </p:cNvPr>
            <p:cNvCxnSpPr/>
            <p:nvPr/>
          </p:nvCxnSpPr>
          <p:spPr bwMode="auto">
            <a:xfrm rot="7200000" flipH="1">
              <a:off x="4550700" y="5152284"/>
              <a:ext cx="120618"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2A47C95A-E1FD-4935-866D-87BAA9904EED}"/>
                </a:ext>
              </a:extLst>
            </p:cNvPr>
            <p:cNvCxnSpPr/>
            <p:nvPr/>
          </p:nvCxnSpPr>
          <p:spPr bwMode="auto">
            <a:xfrm rot="3600000" flipH="1" flipV="1">
              <a:off x="4491228" y="5152284"/>
              <a:ext cx="120618"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5AC9266-B8BD-41B0-BFAF-5986602E264E}"/>
                </a:ext>
              </a:extLst>
            </p:cNvPr>
            <p:cNvCxnSpPr/>
            <p:nvPr/>
          </p:nvCxnSpPr>
          <p:spPr bwMode="auto">
            <a:xfrm rot="7200000" flipH="1">
              <a:off x="4430919" y="5152284"/>
              <a:ext cx="120618"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196E2E86-4F83-409D-AC87-D78A9E0DC2AD}"/>
                </a:ext>
              </a:extLst>
            </p:cNvPr>
            <p:cNvCxnSpPr/>
            <p:nvPr/>
          </p:nvCxnSpPr>
          <p:spPr bwMode="auto">
            <a:xfrm rot="3600000" flipH="1" flipV="1">
              <a:off x="4371447" y="5152284"/>
              <a:ext cx="120618"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3D768764-235B-4F9D-9160-DDFE21FE7BE6}"/>
                </a:ext>
              </a:extLst>
            </p:cNvPr>
            <p:cNvCxnSpPr/>
            <p:nvPr/>
          </p:nvCxnSpPr>
          <p:spPr bwMode="auto">
            <a:xfrm rot="7200000" flipH="1">
              <a:off x="4311139" y="5152284"/>
              <a:ext cx="120618"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04D5285C-10CD-4245-8891-1AD10AD1F6CD}"/>
                </a:ext>
              </a:extLst>
            </p:cNvPr>
            <p:cNvCxnSpPr/>
            <p:nvPr/>
          </p:nvCxnSpPr>
          <p:spPr bwMode="auto">
            <a:xfrm rot="3600000" flipH="1" flipV="1">
              <a:off x="4251667" y="5152284"/>
              <a:ext cx="120618"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97FA0035-3483-4996-AD3F-433CF7A99A69}"/>
                </a:ext>
              </a:extLst>
            </p:cNvPr>
            <p:cNvCxnSpPr/>
            <p:nvPr/>
          </p:nvCxnSpPr>
          <p:spPr bwMode="auto">
            <a:xfrm rot="7200000" flipH="1">
              <a:off x="4227521" y="5131393"/>
              <a:ext cx="72371"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9D79C683-16E4-410A-9498-9F6943DD16FD}"/>
                </a:ext>
              </a:extLst>
            </p:cNvPr>
            <p:cNvCxnSpPr/>
            <p:nvPr/>
          </p:nvCxnSpPr>
          <p:spPr bwMode="auto">
            <a:xfrm flipH="1" flipV="1">
              <a:off x="4678102" y="5162730"/>
              <a:ext cx="72371"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D8DB4419-3BA1-4043-9DDA-1302E237A6F8}"/>
                </a:ext>
              </a:extLst>
            </p:cNvPr>
            <p:cNvCxnSpPr/>
            <p:nvPr/>
          </p:nvCxnSpPr>
          <p:spPr bwMode="auto">
            <a:xfrm flipH="1" flipV="1">
              <a:off x="4173243" y="5162622"/>
              <a:ext cx="72371" cy="0"/>
            </a:xfrm>
            <a:prstGeom prst="line">
              <a:avLst/>
            </a:prstGeom>
            <a:solidFill>
              <a:srgbClr val="BBE0E3"/>
            </a:solidFill>
            <a:ln w="25400" cap="flat" cmpd="sng" algn="ctr">
              <a:solidFill>
                <a:srgbClr val="FF0000"/>
              </a:solidFill>
              <a:prstDash val="solid"/>
              <a:round/>
              <a:headEnd type="none" w="med" len="med"/>
              <a:tailEnd type="none" w="med" len="med"/>
            </a:ln>
            <a:effectLst/>
          </p:spPr>
        </p:cxnSp>
      </p:grpSp>
      <p:cxnSp>
        <p:nvCxnSpPr>
          <p:cNvPr id="290" name="Straight Connector 289">
            <a:extLst>
              <a:ext uri="{FF2B5EF4-FFF2-40B4-BE49-F238E27FC236}">
                <a16:creationId xmlns:a16="http://schemas.microsoft.com/office/drawing/2014/main" id="{940E5677-5D0C-4C11-B5A2-659F1B8CCDB1}"/>
              </a:ext>
            </a:extLst>
          </p:cNvPr>
          <p:cNvCxnSpPr/>
          <p:nvPr/>
        </p:nvCxnSpPr>
        <p:spPr bwMode="auto">
          <a:xfrm flipH="1" flipV="1">
            <a:off x="901915" y="3629997"/>
            <a:ext cx="1306482" cy="0"/>
          </a:xfrm>
          <a:prstGeom prst="line">
            <a:avLst/>
          </a:prstGeom>
          <a:solidFill>
            <a:srgbClr val="BBE0E3"/>
          </a:solidFill>
          <a:ln w="25400" cap="flat" cmpd="sng" algn="ctr">
            <a:solidFill>
              <a:srgbClr val="CC3399"/>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4D860606-C4D1-416C-82C4-0F3F4F522263}"/>
              </a:ext>
            </a:extLst>
          </p:cNvPr>
          <p:cNvCxnSpPr/>
          <p:nvPr/>
        </p:nvCxnSpPr>
        <p:spPr bwMode="auto">
          <a:xfrm flipH="1" flipV="1">
            <a:off x="901913" y="3500037"/>
            <a:ext cx="427425" cy="3833"/>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DEA23F5A-2BEC-4E98-A2DE-7C63F6DDA6B1}"/>
              </a:ext>
            </a:extLst>
          </p:cNvPr>
          <p:cNvCxnSpPr/>
          <p:nvPr/>
        </p:nvCxnSpPr>
        <p:spPr bwMode="auto">
          <a:xfrm flipH="1">
            <a:off x="1813095" y="3500037"/>
            <a:ext cx="395302" cy="183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293" name="Straight Arrow Connector 292">
            <a:extLst>
              <a:ext uri="{FF2B5EF4-FFF2-40B4-BE49-F238E27FC236}">
                <a16:creationId xmlns:a16="http://schemas.microsoft.com/office/drawing/2014/main" id="{018A1050-3A95-4945-A00D-C81D718C40A7}"/>
              </a:ext>
            </a:extLst>
          </p:cNvPr>
          <p:cNvCxnSpPr/>
          <p:nvPr/>
        </p:nvCxnSpPr>
        <p:spPr bwMode="auto">
          <a:xfrm>
            <a:off x="570728" y="4565700"/>
            <a:ext cx="0" cy="384091"/>
          </a:xfrm>
          <a:prstGeom prst="straightConnector1">
            <a:avLst/>
          </a:prstGeom>
          <a:solidFill>
            <a:srgbClr val="BBE0E3"/>
          </a:solidFill>
          <a:ln w="41275" cap="flat" cmpd="sng" algn="ctr">
            <a:solidFill>
              <a:srgbClr val="FFC000"/>
            </a:solidFill>
            <a:prstDash val="solid"/>
            <a:round/>
            <a:headEnd type="none" w="lg" len="lg"/>
            <a:tailEnd type="arrow" w="lg" len="lg"/>
          </a:ln>
          <a:effectLst/>
        </p:spPr>
      </p:cxnSp>
      <p:cxnSp>
        <p:nvCxnSpPr>
          <p:cNvPr id="294" name="Straight Arrow Connector 293">
            <a:extLst>
              <a:ext uri="{FF2B5EF4-FFF2-40B4-BE49-F238E27FC236}">
                <a16:creationId xmlns:a16="http://schemas.microsoft.com/office/drawing/2014/main" id="{8A2908F0-D9C9-4AFB-B438-1DFEA6B7CD00}"/>
              </a:ext>
            </a:extLst>
          </p:cNvPr>
          <p:cNvCxnSpPr/>
          <p:nvPr/>
        </p:nvCxnSpPr>
        <p:spPr bwMode="auto">
          <a:xfrm>
            <a:off x="2487429" y="4565700"/>
            <a:ext cx="0" cy="384091"/>
          </a:xfrm>
          <a:prstGeom prst="straightConnector1">
            <a:avLst/>
          </a:prstGeom>
          <a:solidFill>
            <a:srgbClr val="BBE0E3"/>
          </a:solidFill>
          <a:ln w="41275" cap="flat" cmpd="sng" algn="ctr">
            <a:solidFill>
              <a:srgbClr val="FFC000"/>
            </a:solidFill>
            <a:prstDash val="solid"/>
            <a:round/>
            <a:headEnd type="arrow" w="lg" len="lg"/>
            <a:tailEnd type="none" w="lg" len="lg"/>
          </a:ln>
          <a:effectLst/>
        </p:spPr>
      </p:cxnSp>
      <p:sp>
        <p:nvSpPr>
          <p:cNvPr id="295" name="TextBox 294">
            <a:extLst>
              <a:ext uri="{FF2B5EF4-FFF2-40B4-BE49-F238E27FC236}">
                <a16:creationId xmlns:a16="http://schemas.microsoft.com/office/drawing/2014/main" id="{7883C6A1-253B-4550-A0EC-C1EC48677A22}"/>
              </a:ext>
            </a:extLst>
          </p:cNvPr>
          <p:cNvSpPr txBox="1"/>
          <p:nvPr/>
        </p:nvSpPr>
        <p:spPr>
          <a:xfrm>
            <a:off x="0" y="4902043"/>
            <a:ext cx="140294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6FFFF"/>
                </a:solidFill>
                <a:effectLst/>
                <a:uLnTx/>
                <a:uFillTx/>
                <a:latin typeface="Arial" panose="020B0604020202020204" pitchFamily="34" charset="0"/>
                <a:ea typeface="ＭＳ Ｐゴシック"/>
                <a:cs typeface="Arial" panose="020B0604020202020204" pitchFamily="34" charset="0"/>
              </a:rPr>
              <a:t>Discharging</a:t>
            </a:r>
          </a:p>
        </p:txBody>
      </p:sp>
      <p:sp>
        <p:nvSpPr>
          <p:cNvPr id="296" name="TextBox 295">
            <a:extLst>
              <a:ext uri="{FF2B5EF4-FFF2-40B4-BE49-F238E27FC236}">
                <a16:creationId xmlns:a16="http://schemas.microsoft.com/office/drawing/2014/main" id="{DE6681AB-C05E-4961-996E-6424B0B2CDC3}"/>
              </a:ext>
            </a:extLst>
          </p:cNvPr>
          <p:cNvSpPr txBox="1"/>
          <p:nvPr/>
        </p:nvSpPr>
        <p:spPr>
          <a:xfrm>
            <a:off x="2026588" y="4902043"/>
            <a:ext cx="112082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6FFFF"/>
                </a:solidFill>
                <a:effectLst/>
                <a:uLnTx/>
                <a:uFillTx/>
                <a:latin typeface="Arial" panose="020B0604020202020204" pitchFamily="34" charset="0"/>
                <a:ea typeface="ＭＳ Ｐゴシック"/>
                <a:cs typeface="Arial" panose="020B0604020202020204" pitchFamily="34" charset="0"/>
              </a:rPr>
              <a:t>Charging</a:t>
            </a:r>
          </a:p>
        </p:txBody>
      </p:sp>
      <p:sp>
        <p:nvSpPr>
          <p:cNvPr id="297" name="Rectangle 296">
            <a:extLst>
              <a:ext uri="{FF2B5EF4-FFF2-40B4-BE49-F238E27FC236}">
                <a16:creationId xmlns:a16="http://schemas.microsoft.com/office/drawing/2014/main" id="{B69305BD-D62A-4F90-9769-26028E509970}"/>
              </a:ext>
            </a:extLst>
          </p:cNvPr>
          <p:cNvSpPr/>
          <p:nvPr/>
        </p:nvSpPr>
        <p:spPr bwMode="auto">
          <a:xfrm flipH="1">
            <a:off x="907264" y="3848141"/>
            <a:ext cx="495802" cy="45719"/>
          </a:xfrm>
          <a:prstGeom prst="rect">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98" name="Down Arrow 139">
            <a:extLst>
              <a:ext uri="{FF2B5EF4-FFF2-40B4-BE49-F238E27FC236}">
                <a16:creationId xmlns:a16="http://schemas.microsoft.com/office/drawing/2014/main" id="{B326F341-DB76-49F1-B910-4D13D540F38B}"/>
              </a:ext>
            </a:extLst>
          </p:cNvPr>
          <p:cNvSpPr/>
          <p:nvPr/>
        </p:nvSpPr>
        <p:spPr bwMode="auto">
          <a:xfrm rot="16200000" flipH="1">
            <a:off x="1175460" y="3876206"/>
            <a:ext cx="135101" cy="262081"/>
          </a:xfrm>
          <a:prstGeom prst="downArrow">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299" name="Rectangle 298">
            <a:extLst>
              <a:ext uri="{FF2B5EF4-FFF2-40B4-BE49-F238E27FC236}">
                <a16:creationId xmlns:a16="http://schemas.microsoft.com/office/drawing/2014/main" id="{CD597C04-4A18-46F5-BAA9-BF50FC0E45CA}"/>
              </a:ext>
            </a:extLst>
          </p:cNvPr>
          <p:cNvSpPr/>
          <p:nvPr/>
        </p:nvSpPr>
        <p:spPr bwMode="auto">
          <a:xfrm flipH="1">
            <a:off x="1607375" y="3895933"/>
            <a:ext cx="606446" cy="36576"/>
          </a:xfrm>
          <a:prstGeom prst="rect">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300" name="Down Arrow 141">
            <a:extLst>
              <a:ext uri="{FF2B5EF4-FFF2-40B4-BE49-F238E27FC236}">
                <a16:creationId xmlns:a16="http://schemas.microsoft.com/office/drawing/2014/main" id="{EFFF269B-B324-4492-8E6C-1533C0AD9880}"/>
              </a:ext>
            </a:extLst>
          </p:cNvPr>
          <p:cNvSpPr/>
          <p:nvPr/>
        </p:nvSpPr>
        <p:spPr bwMode="auto">
          <a:xfrm rot="16200000" flipH="1">
            <a:off x="1843704" y="3894500"/>
            <a:ext cx="135101" cy="262081"/>
          </a:xfrm>
          <a:prstGeom prst="downArrow">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301" name="Can 142">
            <a:extLst>
              <a:ext uri="{FF2B5EF4-FFF2-40B4-BE49-F238E27FC236}">
                <a16:creationId xmlns:a16="http://schemas.microsoft.com/office/drawing/2014/main" id="{E7FDA071-A1BA-48FE-8211-8ADF76113C54}"/>
              </a:ext>
            </a:extLst>
          </p:cNvPr>
          <p:cNvSpPr/>
          <p:nvPr/>
        </p:nvSpPr>
        <p:spPr bwMode="auto">
          <a:xfrm flipH="1">
            <a:off x="1406686" y="3811474"/>
            <a:ext cx="292878" cy="322746"/>
          </a:xfrm>
          <a:prstGeom prst="can">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302" name="TextBox 301">
            <a:extLst>
              <a:ext uri="{FF2B5EF4-FFF2-40B4-BE49-F238E27FC236}">
                <a16:creationId xmlns:a16="http://schemas.microsoft.com/office/drawing/2014/main" id="{BC64EE35-A001-412F-9B14-9D1866A4B7EE}"/>
              </a:ext>
            </a:extLst>
          </p:cNvPr>
          <p:cNvSpPr txBox="1"/>
          <p:nvPr/>
        </p:nvSpPr>
        <p:spPr>
          <a:xfrm>
            <a:off x="1124522" y="4096452"/>
            <a:ext cx="1080745"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ＭＳ Ｐゴシック"/>
                <a:cs typeface="Arial" panose="020B0604020202020204" pitchFamily="34" charset="0"/>
              </a:rPr>
              <a:t>Byproducts</a:t>
            </a:r>
          </a:p>
        </p:txBody>
      </p:sp>
      <p:sp>
        <p:nvSpPr>
          <p:cNvPr id="303" name="Rectangle 302">
            <a:extLst>
              <a:ext uri="{FF2B5EF4-FFF2-40B4-BE49-F238E27FC236}">
                <a16:creationId xmlns:a16="http://schemas.microsoft.com/office/drawing/2014/main" id="{3D8F9DC1-BB07-4DF3-AA95-8353857E84F1}"/>
              </a:ext>
            </a:extLst>
          </p:cNvPr>
          <p:cNvSpPr/>
          <p:nvPr/>
        </p:nvSpPr>
        <p:spPr>
          <a:xfrm>
            <a:off x="572490" y="1887139"/>
            <a:ext cx="1986836" cy="796279"/>
          </a:xfrm>
          <a:prstGeom prst="rect">
            <a:avLst/>
          </a:prstGeom>
          <a:noFill/>
          <a:ln w="4445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4" name="TextBox 303">
            <a:extLst>
              <a:ext uri="{FF2B5EF4-FFF2-40B4-BE49-F238E27FC236}">
                <a16:creationId xmlns:a16="http://schemas.microsoft.com/office/drawing/2014/main" id="{35899422-6E1E-4BCD-A9D2-07E4A6C8660A}"/>
              </a:ext>
            </a:extLst>
          </p:cNvPr>
          <p:cNvSpPr txBox="1"/>
          <p:nvPr/>
        </p:nvSpPr>
        <p:spPr>
          <a:xfrm>
            <a:off x="277484" y="1048794"/>
            <a:ext cx="2588198"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sng"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Regenerative Fuel Cell</a:t>
            </a:r>
          </a:p>
        </p:txBody>
      </p:sp>
      <p:sp>
        <p:nvSpPr>
          <p:cNvPr id="305" name="TextBox 304">
            <a:extLst>
              <a:ext uri="{FF2B5EF4-FFF2-40B4-BE49-F238E27FC236}">
                <a16:creationId xmlns:a16="http://schemas.microsoft.com/office/drawing/2014/main" id="{26A98773-255D-4968-B9DB-6C41434C29A3}"/>
              </a:ext>
            </a:extLst>
          </p:cNvPr>
          <p:cNvSpPr txBox="1"/>
          <p:nvPr/>
        </p:nvSpPr>
        <p:spPr>
          <a:xfrm>
            <a:off x="3556565" y="1048794"/>
            <a:ext cx="247956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rPr>
              <a:t>Rechargeable Battery</a:t>
            </a:r>
          </a:p>
        </p:txBody>
      </p:sp>
      <p:sp>
        <p:nvSpPr>
          <p:cNvPr id="306" name="TextBox 305">
            <a:extLst>
              <a:ext uri="{FF2B5EF4-FFF2-40B4-BE49-F238E27FC236}">
                <a16:creationId xmlns:a16="http://schemas.microsoft.com/office/drawing/2014/main" id="{9FDECA40-EA14-4E7E-853F-63B5D153FACA}"/>
              </a:ext>
            </a:extLst>
          </p:cNvPr>
          <p:cNvSpPr txBox="1"/>
          <p:nvPr/>
        </p:nvSpPr>
        <p:spPr>
          <a:xfrm>
            <a:off x="1052822" y="5784802"/>
            <a:ext cx="3022667"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Energy Conversion Mechanism</a:t>
            </a:r>
            <a:b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b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(Discharge)</a:t>
            </a:r>
          </a:p>
        </p:txBody>
      </p:sp>
      <p:cxnSp>
        <p:nvCxnSpPr>
          <p:cNvPr id="307" name="Straight Arrow Connector 306">
            <a:extLst>
              <a:ext uri="{FF2B5EF4-FFF2-40B4-BE49-F238E27FC236}">
                <a16:creationId xmlns:a16="http://schemas.microsoft.com/office/drawing/2014/main" id="{04239035-8CD1-48E2-8D87-C30367D06985}"/>
              </a:ext>
            </a:extLst>
          </p:cNvPr>
          <p:cNvCxnSpPr>
            <a:cxnSpLocks/>
            <a:stCxn id="306" idx="0"/>
            <a:endCxn id="323" idx="3"/>
          </p:cNvCxnSpPr>
          <p:nvPr/>
        </p:nvCxnSpPr>
        <p:spPr>
          <a:xfrm flipV="1">
            <a:off x="2564156" y="3817469"/>
            <a:ext cx="2254197" cy="1967333"/>
          </a:xfrm>
          <a:prstGeom prst="straightConnector1">
            <a:avLst/>
          </a:prstGeom>
          <a:ln w="28575">
            <a:solidFill>
              <a:schemeClr val="accent4">
                <a:lumMod val="60000"/>
                <a:lumOff val="40000"/>
              </a:schemeClr>
            </a:solidFill>
            <a:prstDash val="dash"/>
            <a:tailEnd type="arrow" w="lg" len="lg"/>
          </a:ln>
          <a:effectLst/>
        </p:spPr>
        <p:style>
          <a:lnRef idx="2">
            <a:schemeClr val="accent1"/>
          </a:lnRef>
          <a:fillRef idx="0">
            <a:schemeClr val="accent1"/>
          </a:fillRef>
          <a:effectRef idx="1">
            <a:schemeClr val="accent1"/>
          </a:effectRef>
          <a:fontRef idx="minor">
            <a:schemeClr val="tx1"/>
          </a:fontRef>
        </p:style>
      </p:cxnSp>
      <p:cxnSp>
        <p:nvCxnSpPr>
          <p:cNvPr id="308" name="Straight Arrow Connector 307">
            <a:extLst>
              <a:ext uri="{FF2B5EF4-FFF2-40B4-BE49-F238E27FC236}">
                <a16:creationId xmlns:a16="http://schemas.microsoft.com/office/drawing/2014/main" id="{7B6D17FA-CFBB-43B2-A6C9-B9FDED419379}"/>
              </a:ext>
            </a:extLst>
          </p:cNvPr>
          <p:cNvCxnSpPr>
            <a:cxnSpLocks/>
            <a:stCxn id="306" idx="0"/>
            <a:endCxn id="262" idx="0"/>
          </p:cNvCxnSpPr>
          <p:nvPr/>
        </p:nvCxnSpPr>
        <p:spPr>
          <a:xfrm flipH="1" flipV="1">
            <a:off x="844383" y="4061018"/>
            <a:ext cx="1719773" cy="1723784"/>
          </a:xfrm>
          <a:prstGeom prst="straightConnector1">
            <a:avLst/>
          </a:prstGeom>
          <a:ln w="28575">
            <a:solidFill>
              <a:schemeClr val="accent4">
                <a:lumMod val="60000"/>
                <a:lumOff val="40000"/>
              </a:schemeClr>
            </a:solidFill>
            <a:prstDash val="dash"/>
            <a:tailEnd type="arrow" w="lg" len="lg"/>
          </a:ln>
          <a:effectLst/>
        </p:spPr>
        <p:style>
          <a:lnRef idx="2">
            <a:schemeClr val="accent1"/>
          </a:lnRef>
          <a:fillRef idx="0">
            <a:schemeClr val="accent1"/>
          </a:fillRef>
          <a:effectRef idx="1">
            <a:schemeClr val="accent1"/>
          </a:effectRef>
          <a:fontRef idx="minor">
            <a:schemeClr val="tx1"/>
          </a:fontRef>
        </p:style>
      </p:cxnSp>
      <p:sp>
        <p:nvSpPr>
          <p:cNvPr id="309" name="TextBox 308">
            <a:extLst>
              <a:ext uri="{FF2B5EF4-FFF2-40B4-BE49-F238E27FC236}">
                <a16:creationId xmlns:a16="http://schemas.microsoft.com/office/drawing/2014/main" id="{3AC8662B-FF05-497B-9CEC-5C8DF2FB0EF9}"/>
              </a:ext>
            </a:extLst>
          </p:cNvPr>
          <p:cNvSpPr txBox="1"/>
          <p:nvPr/>
        </p:nvSpPr>
        <p:spPr>
          <a:xfrm>
            <a:off x="3182220" y="2320374"/>
            <a:ext cx="1320054" cy="1077218"/>
          </a:xfrm>
          <a:prstGeom prst="rect">
            <a:avLst/>
          </a:prstGeom>
          <a:noFill/>
        </p:spPr>
        <p:txBody>
          <a:bodyPr wrap="square" lIns="0" r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Energy Conversion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Mechanism (Charge)</a:t>
            </a:r>
          </a:p>
        </p:txBody>
      </p:sp>
      <p:cxnSp>
        <p:nvCxnSpPr>
          <p:cNvPr id="310" name="Straight Arrow Connector 309">
            <a:extLst>
              <a:ext uri="{FF2B5EF4-FFF2-40B4-BE49-F238E27FC236}">
                <a16:creationId xmlns:a16="http://schemas.microsoft.com/office/drawing/2014/main" id="{8A1316DB-B7A3-4877-AE24-7641711FFAEB}"/>
              </a:ext>
            </a:extLst>
          </p:cNvPr>
          <p:cNvCxnSpPr>
            <a:stCxn id="309" idx="2"/>
            <a:endCxn id="323" idx="3"/>
          </p:cNvCxnSpPr>
          <p:nvPr/>
        </p:nvCxnSpPr>
        <p:spPr>
          <a:xfrm>
            <a:off x="3842247" y="3397592"/>
            <a:ext cx="976106" cy="419877"/>
          </a:xfrm>
          <a:prstGeom prst="straightConnector1">
            <a:avLst/>
          </a:prstGeom>
          <a:ln w="28575">
            <a:solidFill>
              <a:srgbClr val="C00000"/>
            </a:solidFill>
            <a:prstDash val="dash"/>
            <a:tailEnd type="arrow" w="lg" len="lg"/>
          </a:ln>
          <a:effectLst/>
        </p:spPr>
        <p:style>
          <a:lnRef idx="2">
            <a:schemeClr val="accent1"/>
          </a:lnRef>
          <a:fillRef idx="0">
            <a:schemeClr val="accent1"/>
          </a:fillRef>
          <a:effectRef idx="1">
            <a:schemeClr val="accent1"/>
          </a:effectRef>
          <a:fontRef idx="minor">
            <a:schemeClr val="tx1"/>
          </a:fontRef>
        </p:style>
      </p:cxnSp>
      <p:cxnSp>
        <p:nvCxnSpPr>
          <p:cNvPr id="311" name="Straight Arrow Connector 310">
            <a:extLst>
              <a:ext uri="{FF2B5EF4-FFF2-40B4-BE49-F238E27FC236}">
                <a16:creationId xmlns:a16="http://schemas.microsoft.com/office/drawing/2014/main" id="{0D02977E-FA99-42C3-9EDF-9A887FD51D7B}"/>
              </a:ext>
            </a:extLst>
          </p:cNvPr>
          <p:cNvCxnSpPr>
            <a:stCxn id="309" idx="2"/>
            <a:endCxn id="360" idx="1"/>
          </p:cNvCxnSpPr>
          <p:nvPr/>
        </p:nvCxnSpPr>
        <p:spPr>
          <a:xfrm flipH="1">
            <a:off x="2815194" y="3397592"/>
            <a:ext cx="1027053" cy="275519"/>
          </a:xfrm>
          <a:prstGeom prst="straightConnector1">
            <a:avLst/>
          </a:prstGeom>
          <a:ln w="28575">
            <a:solidFill>
              <a:srgbClr val="C00000"/>
            </a:solidFill>
            <a:prstDash val="dash"/>
            <a:tailEnd type="arrow" w="lg" len="lg"/>
          </a:ln>
          <a:effectLst/>
        </p:spPr>
        <p:style>
          <a:lnRef idx="2">
            <a:schemeClr val="accent1"/>
          </a:lnRef>
          <a:fillRef idx="0">
            <a:schemeClr val="accent1"/>
          </a:fillRef>
          <a:effectRef idx="1">
            <a:schemeClr val="accent1"/>
          </a:effectRef>
          <a:fontRef idx="minor">
            <a:schemeClr val="tx1"/>
          </a:fontRef>
        </p:style>
      </p:cxnSp>
      <p:sp>
        <p:nvSpPr>
          <p:cNvPr id="312" name="TextBox 311">
            <a:extLst>
              <a:ext uri="{FF2B5EF4-FFF2-40B4-BE49-F238E27FC236}">
                <a16:creationId xmlns:a16="http://schemas.microsoft.com/office/drawing/2014/main" id="{B0242596-0AE0-44CD-A66E-B3B2E8350A97}"/>
              </a:ext>
            </a:extLst>
          </p:cNvPr>
          <p:cNvSpPr txBox="1"/>
          <p:nvPr/>
        </p:nvSpPr>
        <p:spPr>
          <a:xfrm>
            <a:off x="5106427" y="1611094"/>
            <a:ext cx="903939"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Energy </a:t>
            </a:r>
            <a:b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br>
            <a:r>
              <a:rPr kumimoji="0" lang="en-US" sz="16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Storage</a:t>
            </a:r>
          </a:p>
        </p:txBody>
      </p:sp>
      <p:cxnSp>
        <p:nvCxnSpPr>
          <p:cNvPr id="313" name="Straight Arrow Connector 312">
            <a:extLst>
              <a:ext uri="{FF2B5EF4-FFF2-40B4-BE49-F238E27FC236}">
                <a16:creationId xmlns:a16="http://schemas.microsoft.com/office/drawing/2014/main" id="{17488158-1869-4858-9993-CE6F9E326D6C}"/>
              </a:ext>
            </a:extLst>
          </p:cNvPr>
          <p:cNvCxnSpPr>
            <a:cxnSpLocks/>
            <a:stCxn id="312" idx="1"/>
            <a:endCxn id="337" idx="1"/>
          </p:cNvCxnSpPr>
          <p:nvPr/>
        </p:nvCxnSpPr>
        <p:spPr>
          <a:xfrm flipH="1">
            <a:off x="5094159" y="1903482"/>
            <a:ext cx="12268" cy="1644460"/>
          </a:xfrm>
          <a:prstGeom prst="straightConnector1">
            <a:avLst/>
          </a:prstGeom>
          <a:ln w="28575">
            <a:solidFill>
              <a:schemeClr val="tx2"/>
            </a:solidFill>
            <a:prstDash val="sysDot"/>
            <a:tailEnd type="arrow" w="lg" len="lg"/>
          </a:ln>
          <a:effectLst/>
        </p:spPr>
        <p:style>
          <a:lnRef idx="2">
            <a:schemeClr val="accent1"/>
          </a:lnRef>
          <a:fillRef idx="0">
            <a:schemeClr val="accent1"/>
          </a:fillRef>
          <a:effectRef idx="1">
            <a:schemeClr val="accent1"/>
          </a:effectRef>
          <a:fontRef idx="minor">
            <a:schemeClr val="tx1"/>
          </a:fontRef>
        </p:style>
      </p:cxnSp>
      <p:cxnSp>
        <p:nvCxnSpPr>
          <p:cNvPr id="314" name="Straight Arrow Connector 313">
            <a:extLst>
              <a:ext uri="{FF2B5EF4-FFF2-40B4-BE49-F238E27FC236}">
                <a16:creationId xmlns:a16="http://schemas.microsoft.com/office/drawing/2014/main" id="{A0572C44-7852-458A-9318-6B907B9580B6}"/>
              </a:ext>
            </a:extLst>
          </p:cNvPr>
          <p:cNvCxnSpPr>
            <a:cxnSpLocks/>
            <a:stCxn id="312" idx="1"/>
            <a:endCxn id="303" idx="3"/>
          </p:cNvCxnSpPr>
          <p:nvPr/>
        </p:nvCxnSpPr>
        <p:spPr>
          <a:xfrm flipH="1">
            <a:off x="2559326" y="1903482"/>
            <a:ext cx="2547101" cy="381797"/>
          </a:xfrm>
          <a:prstGeom prst="straightConnector1">
            <a:avLst/>
          </a:prstGeom>
          <a:ln w="28575">
            <a:solidFill>
              <a:schemeClr val="tx2"/>
            </a:solidFill>
            <a:prstDash val="sysDot"/>
            <a:tailEnd type="arrow" w="lg" len="lg"/>
          </a:ln>
          <a:effectLst/>
        </p:spPr>
        <p:style>
          <a:lnRef idx="2">
            <a:schemeClr val="accent1"/>
          </a:lnRef>
          <a:fillRef idx="0">
            <a:schemeClr val="accent1"/>
          </a:fillRef>
          <a:effectRef idx="1">
            <a:schemeClr val="accent1"/>
          </a:effectRef>
          <a:fontRef idx="minor">
            <a:schemeClr val="tx1"/>
          </a:fontRef>
        </p:style>
      </p:cxnSp>
      <p:grpSp>
        <p:nvGrpSpPr>
          <p:cNvPr id="315" name="Group 314">
            <a:extLst>
              <a:ext uri="{FF2B5EF4-FFF2-40B4-BE49-F238E27FC236}">
                <a16:creationId xmlns:a16="http://schemas.microsoft.com/office/drawing/2014/main" id="{CD9AD017-6189-497C-94AB-F53A5BB90D94}"/>
              </a:ext>
            </a:extLst>
          </p:cNvPr>
          <p:cNvGrpSpPr/>
          <p:nvPr/>
        </p:nvGrpSpPr>
        <p:grpSpPr>
          <a:xfrm>
            <a:off x="4393347" y="3523165"/>
            <a:ext cx="1666306" cy="2296647"/>
            <a:chOff x="4059808" y="3523165"/>
            <a:chExt cx="1666306" cy="2296647"/>
          </a:xfrm>
        </p:grpSpPr>
        <p:grpSp>
          <p:nvGrpSpPr>
            <p:cNvPr id="316" name="Group 315">
              <a:extLst>
                <a:ext uri="{FF2B5EF4-FFF2-40B4-BE49-F238E27FC236}">
                  <a16:creationId xmlns:a16="http://schemas.microsoft.com/office/drawing/2014/main" id="{7F866799-03E0-48D2-92F8-08AFE87AA133}"/>
                </a:ext>
              </a:extLst>
            </p:cNvPr>
            <p:cNvGrpSpPr/>
            <p:nvPr/>
          </p:nvGrpSpPr>
          <p:grpSpPr>
            <a:xfrm flipH="1">
              <a:off x="4733823" y="3571437"/>
              <a:ext cx="533482" cy="484927"/>
              <a:chOff x="6522720" y="1558406"/>
              <a:chExt cx="2032559" cy="2187980"/>
            </a:xfrm>
          </p:grpSpPr>
          <p:cxnSp>
            <p:nvCxnSpPr>
              <p:cNvPr id="344" name="Straight Connector 343">
                <a:extLst>
                  <a:ext uri="{FF2B5EF4-FFF2-40B4-BE49-F238E27FC236}">
                    <a16:creationId xmlns:a16="http://schemas.microsoft.com/office/drawing/2014/main" id="{3BF4A35A-6C30-479F-911E-23939D07056A}"/>
                  </a:ext>
                </a:extLst>
              </p:cNvPr>
              <p:cNvCxnSpPr/>
              <p:nvPr/>
            </p:nvCxnSpPr>
            <p:spPr bwMode="auto">
              <a:xfrm rot="1800000" flipV="1">
                <a:off x="6693349" y="1903388"/>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37A05568-F1A4-4512-95A0-D12D67A5C870}"/>
                  </a:ext>
                </a:extLst>
              </p:cNvPr>
              <p:cNvCxnSpPr/>
              <p:nvPr/>
            </p:nvCxnSpPr>
            <p:spPr bwMode="auto">
              <a:xfrm rot="19800000">
                <a:off x="6522720" y="2087043"/>
                <a:ext cx="45720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3D1CA5F9-4303-4D0B-B894-134F3FA93155}"/>
                  </a:ext>
                </a:extLst>
              </p:cNvPr>
              <p:cNvCxnSpPr/>
              <p:nvPr/>
            </p:nvCxnSpPr>
            <p:spPr bwMode="auto">
              <a:xfrm rot="1800000" flipV="1">
                <a:off x="6522720" y="23124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433F498B-4AFF-4705-AFB5-0F722762ED96}"/>
                  </a:ext>
                </a:extLst>
              </p:cNvPr>
              <p:cNvCxnSpPr/>
              <p:nvPr/>
            </p:nvCxnSpPr>
            <p:spPr bwMode="auto">
              <a:xfrm rot="19800000">
                <a:off x="6522720" y="25410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065A258F-E769-40D7-9191-CCC1011EDA95}"/>
                  </a:ext>
                </a:extLst>
              </p:cNvPr>
              <p:cNvCxnSpPr/>
              <p:nvPr/>
            </p:nvCxnSpPr>
            <p:spPr bwMode="auto">
              <a:xfrm rot="1800000" flipV="1">
                <a:off x="6522720" y="2766496"/>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36537D8A-6101-460A-8507-ECFCA656B01D}"/>
                  </a:ext>
                </a:extLst>
              </p:cNvPr>
              <p:cNvCxnSpPr/>
              <p:nvPr/>
            </p:nvCxnSpPr>
            <p:spPr bwMode="auto">
              <a:xfrm rot="19800000">
                <a:off x="6522720" y="2995096"/>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B7791572-46E5-4C8F-A7A1-C7AE8B18A0F9}"/>
                  </a:ext>
                </a:extLst>
              </p:cNvPr>
              <p:cNvCxnSpPr/>
              <p:nvPr/>
            </p:nvCxnSpPr>
            <p:spPr bwMode="auto">
              <a:xfrm rot="1800000" flipV="1">
                <a:off x="6522720" y="3220522"/>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AC0A43C8-0E23-4F2D-A2A7-950B089911FF}"/>
                  </a:ext>
                </a:extLst>
              </p:cNvPr>
              <p:cNvCxnSpPr/>
              <p:nvPr/>
            </p:nvCxnSpPr>
            <p:spPr bwMode="auto">
              <a:xfrm rot="19800000">
                <a:off x="6693349" y="3403485"/>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B06BE327-F460-4FA7-98E7-BECCA102BB19}"/>
                  </a:ext>
                </a:extLst>
              </p:cNvPr>
              <p:cNvCxnSpPr/>
              <p:nvPr/>
            </p:nvCxnSpPr>
            <p:spPr bwMode="auto">
              <a:xfrm rot="5400000" flipV="1">
                <a:off x="6574564" y="1695566"/>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FFB0C62B-C7C7-49C6-AD5E-28BE203A19EE}"/>
                  </a:ext>
                </a:extLst>
              </p:cNvPr>
              <p:cNvCxnSpPr/>
              <p:nvPr/>
            </p:nvCxnSpPr>
            <p:spPr bwMode="auto">
              <a:xfrm rot="5400000" flipV="1">
                <a:off x="6574974" y="3609226"/>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817EBF17-3280-4416-95FF-29AF1056840E}"/>
                  </a:ext>
                </a:extLst>
              </p:cNvPr>
              <p:cNvCxnSpPr/>
              <p:nvPr/>
            </p:nvCxnSpPr>
            <p:spPr bwMode="auto">
              <a:xfrm flipV="1">
                <a:off x="6711725" y="3746386"/>
                <a:ext cx="1843554"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658F4BBB-53FA-4C0F-B49E-E133FC90BEBA}"/>
                  </a:ext>
                </a:extLst>
              </p:cNvPr>
              <p:cNvCxnSpPr/>
              <p:nvPr/>
            </p:nvCxnSpPr>
            <p:spPr bwMode="auto">
              <a:xfrm flipV="1">
                <a:off x="6711725" y="1558406"/>
                <a:ext cx="1843554" cy="0"/>
              </a:xfrm>
              <a:prstGeom prst="line">
                <a:avLst/>
              </a:prstGeom>
              <a:solidFill>
                <a:srgbClr val="BBE0E3"/>
              </a:solidFill>
              <a:ln w="25400" cap="flat" cmpd="sng" algn="ctr">
                <a:solidFill>
                  <a:srgbClr val="333399"/>
                </a:solidFill>
                <a:prstDash val="solid"/>
                <a:round/>
                <a:headEnd type="none" w="med" len="med"/>
                <a:tailEnd type="none" w="med" len="med"/>
              </a:ln>
              <a:effectLst/>
            </p:spPr>
          </p:cxnSp>
        </p:grpSp>
        <p:sp>
          <p:nvSpPr>
            <p:cNvPr id="317" name="Lightning Bolt 316">
              <a:extLst>
                <a:ext uri="{FF2B5EF4-FFF2-40B4-BE49-F238E27FC236}">
                  <a16:creationId xmlns:a16="http://schemas.microsoft.com/office/drawing/2014/main" id="{EFACD7BE-C723-41A6-A38C-DB0818076888}"/>
                </a:ext>
              </a:extLst>
            </p:cNvPr>
            <p:cNvSpPr/>
            <p:nvPr/>
          </p:nvSpPr>
          <p:spPr bwMode="auto">
            <a:xfrm flipH="1">
              <a:off x="4624812" y="4219318"/>
              <a:ext cx="324236" cy="322340"/>
            </a:xfrm>
            <a:prstGeom prst="lightningBolt">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grpSp>
          <p:nvGrpSpPr>
            <p:cNvPr id="318" name="Group 317">
              <a:extLst>
                <a:ext uri="{FF2B5EF4-FFF2-40B4-BE49-F238E27FC236}">
                  <a16:creationId xmlns:a16="http://schemas.microsoft.com/office/drawing/2014/main" id="{5C46EFBC-E536-4E02-991A-09D7F34346F4}"/>
                </a:ext>
              </a:extLst>
            </p:cNvPr>
            <p:cNvGrpSpPr/>
            <p:nvPr/>
          </p:nvGrpSpPr>
          <p:grpSpPr>
            <a:xfrm>
              <a:off x="4484814" y="3523165"/>
              <a:ext cx="604232" cy="1134728"/>
              <a:chOff x="3962586" y="4542640"/>
              <a:chExt cx="604232" cy="1134728"/>
            </a:xfrm>
          </p:grpSpPr>
          <p:sp>
            <p:nvSpPr>
              <p:cNvPr id="322" name="Rectangle 147">
                <a:extLst>
                  <a:ext uri="{FF2B5EF4-FFF2-40B4-BE49-F238E27FC236}">
                    <a16:creationId xmlns:a16="http://schemas.microsoft.com/office/drawing/2014/main" id="{9B1A7970-3E79-40B9-8D4D-527B99DBD7D7}"/>
                  </a:ext>
                </a:extLst>
              </p:cNvPr>
              <p:cNvSpPr>
                <a:spLocks noChangeArrowheads="1"/>
              </p:cNvSpPr>
              <p:nvPr/>
            </p:nvSpPr>
            <p:spPr bwMode="auto">
              <a:xfrm rot="10800000">
                <a:off x="4451758" y="4543909"/>
                <a:ext cx="115060" cy="588609"/>
              </a:xfrm>
              <a:prstGeom prst="rect">
                <a:avLst/>
              </a:prstGeom>
              <a:solidFill>
                <a:schemeClr val="bg1">
                  <a:lumMod val="65000"/>
                </a:schemeClr>
              </a:solidFill>
              <a:ln w="9525">
                <a:solidFill>
                  <a:srgbClr val="80808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23" name="Rectangle 148">
                <a:extLst>
                  <a:ext uri="{FF2B5EF4-FFF2-40B4-BE49-F238E27FC236}">
                    <a16:creationId xmlns:a16="http://schemas.microsoft.com/office/drawing/2014/main" id="{920EE302-9F24-4B2E-95FC-24C73CE05971}"/>
                  </a:ext>
                </a:extLst>
              </p:cNvPr>
              <p:cNvSpPr>
                <a:spLocks noChangeArrowheads="1"/>
              </p:cNvSpPr>
              <p:nvPr/>
            </p:nvSpPr>
            <p:spPr bwMode="auto">
              <a:xfrm rot="10800000">
                <a:off x="3962586" y="4542640"/>
                <a:ext cx="115060" cy="588609"/>
              </a:xfrm>
              <a:prstGeom prst="rect">
                <a:avLst/>
              </a:prstGeom>
              <a:solidFill>
                <a:schemeClr val="bg1">
                  <a:lumMod val="65000"/>
                </a:schemeClr>
              </a:solidFill>
              <a:ln w="9525">
                <a:solidFill>
                  <a:srgbClr val="80808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grpSp>
            <p:nvGrpSpPr>
              <p:cNvPr id="324" name="Group 214">
                <a:extLst>
                  <a:ext uri="{FF2B5EF4-FFF2-40B4-BE49-F238E27FC236}">
                    <a16:creationId xmlns:a16="http://schemas.microsoft.com/office/drawing/2014/main" id="{BE60EA17-A1B5-467E-A79C-F34BE22A3CB6}"/>
                  </a:ext>
                </a:extLst>
              </p:cNvPr>
              <p:cNvGrpSpPr>
                <a:grpSpLocks/>
              </p:cNvGrpSpPr>
              <p:nvPr/>
            </p:nvGrpSpPr>
            <p:grpSpPr bwMode="auto">
              <a:xfrm rot="5400000">
                <a:off x="3869945" y="4776810"/>
                <a:ext cx="541461" cy="122674"/>
                <a:chOff x="4366" y="1758"/>
                <a:chExt cx="640" cy="145"/>
              </a:xfrm>
            </p:grpSpPr>
            <p:sp>
              <p:nvSpPr>
                <p:cNvPr id="339" name="Rectangle 150">
                  <a:extLst>
                    <a:ext uri="{FF2B5EF4-FFF2-40B4-BE49-F238E27FC236}">
                      <a16:creationId xmlns:a16="http://schemas.microsoft.com/office/drawing/2014/main" id="{97D2F7DD-7F09-45AE-B6F1-C06BBC2EB61A}"/>
                    </a:ext>
                  </a:extLst>
                </p:cNvPr>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40" name="Rectangle 210">
                  <a:extLst>
                    <a:ext uri="{FF2B5EF4-FFF2-40B4-BE49-F238E27FC236}">
                      <a16:creationId xmlns:a16="http://schemas.microsoft.com/office/drawing/2014/main" id="{C116CCB7-EDC5-42CD-8070-6A57E021698E}"/>
                    </a:ext>
                  </a:extLst>
                </p:cNvPr>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41" name="Rectangle 211">
                  <a:extLst>
                    <a:ext uri="{FF2B5EF4-FFF2-40B4-BE49-F238E27FC236}">
                      <a16:creationId xmlns:a16="http://schemas.microsoft.com/office/drawing/2014/main" id="{56EEA9F6-5FAA-4F0F-9A07-D87429E650D3}"/>
                    </a:ext>
                  </a:extLst>
                </p:cNvPr>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42" name="Rectangle 212">
                  <a:extLst>
                    <a:ext uri="{FF2B5EF4-FFF2-40B4-BE49-F238E27FC236}">
                      <a16:creationId xmlns:a16="http://schemas.microsoft.com/office/drawing/2014/main" id="{F947DE19-8186-43DB-896D-C9D240487322}"/>
                    </a:ext>
                  </a:extLst>
                </p:cNvPr>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43" name="Rectangle 213">
                  <a:extLst>
                    <a:ext uri="{FF2B5EF4-FFF2-40B4-BE49-F238E27FC236}">
                      <a16:creationId xmlns:a16="http://schemas.microsoft.com/office/drawing/2014/main" id="{A7C21F4C-390B-4584-9465-2EF37117843D}"/>
                    </a:ext>
                  </a:extLst>
                </p:cNvPr>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grpSp>
          <p:grpSp>
            <p:nvGrpSpPr>
              <p:cNvPr id="325" name="Group 214">
                <a:extLst>
                  <a:ext uri="{FF2B5EF4-FFF2-40B4-BE49-F238E27FC236}">
                    <a16:creationId xmlns:a16="http://schemas.microsoft.com/office/drawing/2014/main" id="{7368EFDA-B11E-4593-9819-17FE79546E95}"/>
                  </a:ext>
                </a:extLst>
              </p:cNvPr>
              <p:cNvGrpSpPr>
                <a:grpSpLocks/>
              </p:cNvGrpSpPr>
              <p:nvPr/>
            </p:nvGrpSpPr>
            <p:grpSpPr bwMode="auto">
              <a:xfrm rot="5400000">
                <a:off x="3993043" y="4776810"/>
                <a:ext cx="541461" cy="122674"/>
                <a:chOff x="4366" y="1758"/>
                <a:chExt cx="640" cy="145"/>
              </a:xfrm>
            </p:grpSpPr>
            <p:sp>
              <p:nvSpPr>
                <p:cNvPr id="334" name="Rectangle 150">
                  <a:extLst>
                    <a:ext uri="{FF2B5EF4-FFF2-40B4-BE49-F238E27FC236}">
                      <a16:creationId xmlns:a16="http://schemas.microsoft.com/office/drawing/2014/main" id="{3A1D90FD-FF6F-4FFD-A3F4-CAEB9ACFB57A}"/>
                    </a:ext>
                  </a:extLst>
                </p:cNvPr>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35" name="Rectangle 210">
                  <a:extLst>
                    <a:ext uri="{FF2B5EF4-FFF2-40B4-BE49-F238E27FC236}">
                      <a16:creationId xmlns:a16="http://schemas.microsoft.com/office/drawing/2014/main" id="{013F931D-29A4-4858-AE59-39C05A4EBCF3}"/>
                    </a:ext>
                  </a:extLst>
                </p:cNvPr>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36" name="Rectangle 211">
                  <a:extLst>
                    <a:ext uri="{FF2B5EF4-FFF2-40B4-BE49-F238E27FC236}">
                      <a16:creationId xmlns:a16="http://schemas.microsoft.com/office/drawing/2014/main" id="{FBBE2FDD-7748-4DB9-9D08-C9F0B82C04CB}"/>
                    </a:ext>
                  </a:extLst>
                </p:cNvPr>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37" name="Rectangle 212">
                  <a:extLst>
                    <a:ext uri="{FF2B5EF4-FFF2-40B4-BE49-F238E27FC236}">
                      <a16:creationId xmlns:a16="http://schemas.microsoft.com/office/drawing/2014/main" id="{855264DA-51C1-4596-960A-1BD92BA21413}"/>
                    </a:ext>
                  </a:extLst>
                </p:cNvPr>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38" name="Rectangle 213">
                  <a:extLst>
                    <a:ext uri="{FF2B5EF4-FFF2-40B4-BE49-F238E27FC236}">
                      <a16:creationId xmlns:a16="http://schemas.microsoft.com/office/drawing/2014/main" id="{5F09E321-E4CD-46BE-BD19-3A4308E1BBC3}"/>
                    </a:ext>
                  </a:extLst>
                </p:cNvPr>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grpSp>
          <p:grpSp>
            <p:nvGrpSpPr>
              <p:cNvPr id="326" name="Group 214">
                <a:extLst>
                  <a:ext uri="{FF2B5EF4-FFF2-40B4-BE49-F238E27FC236}">
                    <a16:creationId xmlns:a16="http://schemas.microsoft.com/office/drawing/2014/main" id="{2137FAF2-7CEC-4D06-9CEF-BF77A65734B9}"/>
                  </a:ext>
                </a:extLst>
              </p:cNvPr>
              <p:cNvGrpSpPr>
                <a:grpSpLocks/>
              </p:cNvGrpSpPr>
              <p:nvPr/>
            </p:nvGrpSpPr>
            <p:grpSpPr bwMode="auto">
              <a:xfrm rot="5400000">
                <a:off x="4116141" y="4776810"/>
                <a:ext cx="541461" cy="122674"/>
                <a:chOff x="4366" y="1758"/>
                <a:chExt cx="640" cy="145"/>
              </a:xfrm>
            </p:grpSpPr>
            <p:sp>
              <p:nvSpPr>
                <p:cNvPr id="329" name="Rectangle 150">
                  <a:extLst>
                    <a:ext uri="{FF2B5EF4-FFF2-40B4-BE49-F238E27FC236}">
                      <a16:creationId xmlns:a16="http://schemas.microsoft.com/office/drawing/2014/main" id="{15FA23ED-AA2E-45D8-83EE-F3C969295A00}"/>
                    </a:ext>
                  </a:extLst>
                </p:cNvPr>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30" name="Rectangle 210">
                  <a:extLst>
                    <a:ext uri="{FF2B5EF4-FFF2-40B4-BE49-F238E27FC236}">
                      <a16:creationId xmlns:a16="http://schemas.microsoft.com/office/drawing/2014/main" id="{3AFC52E9-CBE6-464D-BC14-C2C2A1182F02}"/>
                    </a:ext>
                  </a:extLst>
                </p:cNvPr>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31" name="Rectangle 211">
                  <a:extLst>
                    <a:ext uri="{FF2B5EF4-FFF2-40B4-BE49-F238E27FC236}">
                      <a16:creationId xmlns:a16="http://schemas.microsoft.com/office/drawing/2014/main" id="{704DF46A-6C34-4C70-9167-FAA60070250D}"/>
                    </a:ext>
                  </a:extLst>
                </p:cNvPr>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32" name="Rectangle 212">
                  <a:extLst>
                    <a:ext uri="{FF2B5EF4-FFF2-40B4-BE49-F238E27FC236}">
                      <a16:creationId xmlns:a16="http://schemas.microsoft.com/office/drawing/2014/main" id="{C975ED65-87C1-4C36-9C06-4C7E1B6E9458}"/>
                    </a:ext>
                  </a:extLst>
                </p:cNvPr>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33" name="Rectangle 213">
                  <a:extLst>
                    <a:ext uri="{FF2B5EF4-FFF2-40B4-BE49-F238E27FC236}">
                      <a16:creationId xmlns:a16="http://schemas.microsoft.com/office/drawing/2014/main" id="{1834723E-056B-48A0-9D7F-F2F3D5124BB0}"/>
                    </a:ext>
                  </a:extLst>
                </p:cNvPr>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grpSp>
          <p:cxnSp>
            <p:nvCxnSpPr>
              <p:cNvPr id="327" name="Straight Connector 326">
                <a:extLst>
                  <a:ext uri="{FF2B5EF4-FFF2-40B4-BE49-F238E27FC236}">
                    <a16:creationId xmlns:a16="http://schemas.microsoft.com/office/drawing/2014/main" id="{79C8B2E5-58D4-4841-B1D5-212EF6FCC62A}"/>
                  </a:ext>
                </a:extLst>
              </p:cNvPr>
              <p:cNvCxnSpPr/>
              <p:nvPr/>
            </p:nvCxnSpPr>
            <p:spPr>
              <a:xfrm rot="5400000">
                <a:off x="4168193" y="5393123"/>
                <a:ext cx="568490" cy="0"/>
              </a:xfrm>
              <a:prstGeom prst="line">
                <a:avLst/>
              </a:prstGeom>
              <a:noFill/>
              <a:ln w="22225" cap="flat" cmpd="sng" algn="ctr">
                <a:solidFill>
                  <a:schemeClr val="bg1">
                    <a:lumMod val="75000"/>
                  </a:schemeClr>
                </a:solidFill>
                <a:prstDash val="solid"/>
              </a:ln>
              <a:effectLst/>
            </p:spPr>
          </p:cxnSp>
          <p:cxnSp>
            <p:nvCxnSpPr>
              <p:cNvPr id="328" name="Straight Connector 327">
                <a:extLst>
                  <a:ext uri="{FF2B5EF4-FFF2-40B4-BE49-F238E27FC236}">
                    <a16:creationId xmlns:a16="http://schemas.microsoft.com/office/drawing/2014/main" id="{49ACF885-B94C-46B7-83F7-EFE17BA926D3}"/>
                  </a:ext>
                </a:extLst>
              </p:cNvPr>
              <p:cNvCxnSpPr/>
              <p:nvPr/>
            </p:nvCxnSpPr>
            <p:spPr>
              <a:xfrm rot="5400000">
                <a:off x="3792555" y="5393123"/>
                <a:ext cx="568490" cy="0"/>
              </a:xfrm>
              <a:prstGeom prst="line">
                <a:avLst/>
              </a:prstGeom>
              <a:noFill/>
              <a:ln w="22225" cap="flat" cmpd="sng" algn="ctr">
                <a:solidFill>
                  <a:schemeClr val="bg1">
                    <a:lumMod val="75000"/>
                  </a:schemeClr>
                </a:solidFill>
                <a:prstDash val="solid"/>
              </a:ln>
              <a:effectLst/>
            </p:spPr>
          </p:cxnSp>
        </p:grpSp>
        <p:cxnSp>
          <p:nvCxnSpPr>
            <p:cNvPr id="319" name="Straight Arrow Connector 318">
              <a:extLst>
                <a:ext uri="{FF2B5EF4-FFF2-40B4-BE49-F238E27FC236}">
                  <a16:creationId xmlns:a16="http://schemas.microsoft.com/office/drawing/2014/main" id="{45B3ED12-EB46-4642-8C7C-22DFC407EC4E}"/>
                </a:ext>
              </a:extLst>
            </p:cNvPr>
            <p:cNvCxnSpPr/>
            <p:nvPr/>
          </p:nvCxnSpPr>
          <p:spPr bwMode="auto">
            <a:xfrm>
              <a:off x="4786930" y="4617991"/>
              <a:ext cx="0" cy="555490"/>
            </a:xfrm>
            <a:prstGeom prst="straightConnector1">
              <a:avLst/>
            </a:prstGeom>
            <a:solidFill>
              <a:srgbClr val="BBE0E3"/>
            </a:solidFill>
            <a:ln w="41275" cap="flat" cmpd="sng" algn="ctr">
              <a:solidFill>
                <a:srgbClr val="FFC000"/>
              </a:solidFill>
              <a:prstDash val="solid"/>
              <a:round/>
              <a:headEnd type="arrow" w="lg" len="lg"/>
              <a:tailEnd type="arrow" w="lg" len="lg"/>
            </a:ln>
            <a:effectLst/>
          </p:spPr>
        </p:cxnSp>
        <p:sp>
          <p:nvSpPr>
            <p:cNvPr id="320" name="TextBox 319">
              <a:extLst>
                <a:ext uri="{FF2B5EF4-FFF2-40B4-BE49-F238E27FC236}">
                  <a16:creationId xmlns:a16="http://schemas.microsoft.com/office/drawing/2014/main" id="{9AE20295-6064-4DF9-9ABE-630EA668C960}"/>
                </a:ext>
              </a:extLst>
            </p:cNvPr>
            <p:cNvSpPr txBox="1"/>
            <p:nvPr/>
          </p:nvSpPr>
          <p:spPr>
            <a:xfrm>
              <a:off x="4059808" y="5173481"/>
              <a:ext cx="145424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66FFFF"/>
                  </a:solidFill>
                  <a:effectLst/>
                  <a:uLnTx/>
                  <a:uFillTx/>
                  <a:latin typeface="Arial" panose="020B0604020202020204" pitchFamily="34" charset="0"/>
                  <a:ea typeface="ＭＳ Ｐゴシック"/>
                  <a:cs typeface="Arial" panose="020B0604020202020204" pitchFamily="34" charset="0"/>
                </a:rPr>
                <a:t>Charging or </a:t>
              </a:r>
              <a:br>
                <a:rPr kumimoji="0" lang="en-US" sz="1800" b="0" i="0" u="none" strike="noStrike" kern="1200" cap="none" spc="0" normalizeH="0" baseline="0" noProof="0" dirty="0">
                  <a:ln>
                    <a:noFill/>
                  </a:ln>
                  <a:solidFill>
                    <a:srgbClr val="66FFFF"/>
                  </a:solidFill>
                  <a:effectLst/>
                  <a:uLnTx/>
                  <a:uFillTx/>
                  <a:latin typeface="Arial" panose="020B0604020202020204" pitchFamily="34" charset="0"/>
                  <a:ea typeface="ＭＳ Ｐゴシック"/>
                  <a:cs typeface="Arial" panose="020B0604020202020204" pitchFamily="34" charset="0"/>
                </a:rPr>
              </a:br>
              <a:r>
                <a:rPr kumimoji="0" lang="en-US" sz="1800" b="0" i="0" u="none" strike="noStrike" kern="1200" cap="none" spc="0" normalizeH="0" baseline="0" noProof="0" dirty="0">
                  <a:ln>
                    <a:noFill/>
                  </a:ln>
                  <a:solidFill>
                    <a:srgbClr val="66FFFF"/>
                  </a:solidFill>
                  <a:effectLst/>
                  <a:uLnTx/>
                  <a:uFillTx/>
                  <a:latin typeface="Arial" panose="020B0604020202020204" pitchFamily="34" charset="0"/>
                  <a:ea typeface="ＭＳ Ｐゴシック"/>
                  <a:cs typeface="Arial" panose="020B0604020202020204" pitchFamily="34" charset="0"/>
                </a:rPr>
                <a:t>Discharging</a:t>
              </a:r>
            </a:p>
          </p:txBody>
        </p:sp>
        <p:sp>
          <p:nvSpPr>
            <p:cNvPr id="321" name="TextBox 320">
              <a:extLst>
                <a:ext uri="{FF2B5EF4-FFF2-40B4-BE49-F238E27FC236}">
                  <a16:creationId xmlns:a16="http://schemas.microsoft.com/office/drawing/2014/main" id="{C157CFE7-7C5B-4E20-B5D5-A67D1B5D7EAA}"/>
                </a:ext>
              </a:extLst>
            </p:cNvPr>
            <p:cNvSpPr txBox="1"/>
            <p:nvPr/>
          </p:nvSpPr>
          <p:spPr>
            <a:xfrm>
              <a:off x="4973985" y="4115768"/>
              <a:ext cx="752129"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effectLst/>
                  <a:uLnTx/>
                  <a:uFillTx/>
                  <a:latin typeface="Arial" panose="020B0604020202020204" pitchFamily="34" charset="0"/>
                  <a:ea typeface="MS PGothic" charset="-128"/>
                  <a:cs typeface="Arial" panose="020B0604020202020204" pitchFamily="34" charset="0"/>
                </a:rPr>
                <a:t>Battery</a:t>
              </a:r>
            </a:p>
          </p:txBody>
        </p:sp>
      </p:grpSp>
      <p:sp>
        <p:nvSpPr>
          <p:cNvPr id="356" name="TextBox 355">
            <a:extLst>
              <a:ext uri="{FF2B5EF4-FFF2-40B4-BE49-F238E27FC236}">
                <a16:creationId xmlns:a16="http://schemas.microsoft.com/office/drawing/2014/main" id="{F65FC42B-958C-4B59-B6EA-2561E7444A2F}"/>
              </a:ext>
            </a:extLst>
          </p:cNvPr>
          <p:cNvSpPr txBox="1"/>
          <p:nvPr/>
        </p:nvSpPr>
        <p:spPr>
          <a:xfrm flipH="1">
            <a:off x="5783314" y="3223466"/>
            <a:ext cx="48442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panose="020B0604020202020204" pitchFamily="34" charset="0"/>
                <a:ea typeface="ＭＳ Ｐゴシック"/>
                <a:cs typeface="Arial" panose="020B0604020202020204" pitchFamily="34" charset="0"/>
              </a:rPr>
              <a:t>Q</a:t>
            </a:r>
            <a:r>
              <a:rPr kumimoji="0" lang="en-US" sz="1400" b="0" i="0" u="none" strike="noStrike" kern="1200" cap="none" spc="0" normalizeH="0" baseline="-25000" noProof="0" dirty="0">
                <a:ln>
                  <a:noFill/>
                </a:ln>
                <a:effectLst/>
                <a:uLnTx/>
                <a:uFillTx/>
                <a:latin typeface="Arial" panose="020B0604020202020204" pitchFamily="34" charset="0"/>
                <a:ea typeface="ＭＳ Ｐゴシック"/>
                <a:cs typeface="Arial" panose="020B0604020202020204" pitchFamily="34" charset="0"/>
              </a:rPr>
              <a:t>TH</a:t>
            </a:r>
          </a:p>
        </p:txBody>
      </p:sp>
      <p:sp>
        <p:nvSpPr>
          <p:cNvPr id="357" name="Down Arrow 254">
            <a:extLst>
              <a:ext uri="{FF2B5EF4-FFF2-40B4-BE49-F238E27FC236}">
                <a16:creationId xmlns:a16="http://schemas.microsoft.com/office/drawing/2014/main" id="{EE62B7AD-7A74-4C1E-9818-7848EB816F15}"/>
              </a:ext>
            </a:extLst>
          </p:cNvPr>
          <p:cNvSpPr/>
          <p:nvPr/>
        </p:nvSpPr>
        <p:spPr bwMode="auto">
          <a:xfrm rot="13469517" flipH="1">
            <a:off x="5760500" y="3438155"/>
            <a:ext cx="131721" cy="455482"/>
          </a:xfrm>
          <a:prstGeom prst="downArrow">
            <a:avLst/>
          </a:prstGeom>
          <a:solidFill>
            <a:srgbClr val="FF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358" name="TextBox 357">
            <a:extLst>
              <a:ext uri="{FF2B5EF4-FFF2-40B4-BE49-F238E27FC236}">
                <a16:creationId xmlns:a16="http://schemas.microsoft.com/office/drawing/2014/main" id="{C6B39A5A-5062-4C96-BFC1-87B5F14F4553}"/>
              </a:ext>
            </a:extLst>
          </p:cNvPr>
          <p:cNvSpPr txBox="1"/>
          <p:nvPr/>
        </p:nvSpPr>
        <p:spPr>
          <a:xfrm flipH="1">
            <a:off x="1673579" y="2821311"/>
            <a:ext cx="48442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panose="020B0604020202020204" pitchFamily="34" charset="0"/>
                <a:ea typeface="ＭＳ Ｐゴシック"/>
                <a:cs typeface="Arial" panose="020B0604020202020204" pitchFamily="34" charset="0"/>
              </a:rPr>
              <a:t>Q</a:t>
            </a:r>
            <a:r>
              <a:rPr kumimoji="0" lang="en-US" sz="1400" b="0" i="0" u="none" strike="noStrike" kern="1200" cap="none" spc="0" normalizeH="0" baseline="-25000" noProof="0" dirty="0">
                <a:ln>
                  <a:noFill/>
                </a:ln>
                <a:effectLst/>
                <a:uLnTx/>
                <a:uFillTx/>
                <a:latin typeface="Arial" panose="020B0604020202020204" pitchFamily="34" charset="0"/>
                <a:ea typeface="ＭＳ Ｐゴシック"/>
                <a:cs typeface="Arial" panose="020B0604020202020204" pitchFamily="34" charset="0"/>
              </a:rPr>
              <a:t>TH</a:t>
            </a:r>
          </a:p>
        </p:txBody>
      </p:sp>
      <p:sp>
        <p:nvSpPr>
          <p:cNvPr id="359" name="Down Arrow 256">
            <a:extLst>
              <a:ext uri="{FF2B5EF4-FFF2-40B4-BE49-F238E27FC236}">
                <a16:creationId xmlns:a16="http://schemas.microsoft.com/office/drawing/2014/main" id="{557F3DF8-92DE-44C6-9CAC-F3C406F8A99B}"/>
              </a:ext>
            </a:extLst>
          </p:cNvPr>
          <p:cNvSpPr/>
          <p:nvPr/>
        </p:nvSpPr>
        <p:spPr bwMode="auto">
          <a:xfrm rot="13469517" flipH="1">
            <a:off x="1650765" y="3036000"/>
            <a:ext cx="131721" cy="455482"/>
          </a:xfrm>
          <a:prstGeom prst="downArrow">
            <a:avLst/>
          </a:prstGeom>
          <a:solidFill>
            <a:srgbClr val="FF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360" name="Rectangle 147">
            <a:extLst>
              <a:ext uri="{FF2B5EF4-FFF2-40B4-BE49-F238E27FC236}">
                <a16:creationId xmlns:a16="http://schemas.microsoft.com/office/drawing/2014/main" id="{5A3A5601-C964-46F5-A262-CA96D4EEEA9E}"/>
              </a:ext>
            </a:extLst>
          </p:cNvPr>
          <p:cNvSpPr>
            <a:spLocks noChangeArrowheads="1"/>
          </p:cNvSpPr>
          <p:nvPr/>
        </p:nvSpPr>
        <p:spPr bwMode="auto">
          <a:xfrm rot="10800000">
            <a:off x="2700134" y="3283936"/>
            <a:ext cx="115060" cy="778351"/>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endParaRPr>
          </a:p>
        </p:txBody>
      </p:sp>
      <p:sp>
        <p:nvSpPr>
          <p:cNvPr id="361" name="Rectangle 360">
            <a:extLst>
              <a:ext uri="{FF2B5EF4-FFF2-40B4-BE49-F238E27FC236}">
                <a16:creationId xmlns:a16="http://schemas.microsoft.com/office/drawing/2014/main" id="{8381E91F-587A-4AFD-88F0-568B048F8726}"/>
              </a:ext>
            </a:extLst>
          </p:cNvPr>
          <p:cNvSpPr/>
          <p:nvPr/>
        </p:nvSpPr>
        <p:spPr bwMode="auto">
          <a:xfrm>
            <a:off x="343197" y="1791152"/>
            <a:ext cx="2429610" cy="38408"/>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ＭＳ Ｐゴシック" pitchFamily="112" charset="-128"/>
              <a:cs typeface="Arial" panose="020B0604020202020204" pitchFamily="34" charset="0"/>
            </a:endParaRPr>
          </a:p>
        </p:txBody>
      </p:sp>
    </p:spTree>
    <p:extLst>
      <p:ext uri="{BB962C8B-B14F-4D97-AF65-F5344CB8AC3E}">
        <p14:creationId xmlns:p14="http://schemas.microsoft.com/office/powerpoint/2010/main" val="3237057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Electrochemical System Definitions: Primary Fuel Cell</a:t>
            </a: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74C98A-4C95-4CDD-8361-5F0D3F8F575A}"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pSp>
        <p:nvGrpSpPr>
          <p:cNvPr id="8" name="Group 7"/>
          <p:cNvGrpSpPr/>
          <p:nvPr/>
        </p:nvGrpSpPr>
        <p:grpSpPr>
          <a:xfrm>
            <a:off x="139700" y="1117131"/>
            <a:ext cx="5407955" cy="5176319"/>
            <a:chOff x="-214578" y="1840798"/>
            <a:chExt cx="5306227" cy="3592124"/>
          </a:xfrm>
        </p:grpSpPr>
        <p:pic>
          <p:nvPicPr>
            <p:cNvPr id="9" name="Picture 8"/>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11046" y="1840798"/>
              <a:ext cx="2034735" cy="1977328"/>
            </a:xfrm>
            <a:prstGeom prst="rect">
              <a:avLst/>
            </a:prstGeom>
          </p:spPr>
        </p:pic>
        <p:sp>
          <p:nvSpPr>
            <p:cNvPr id="10" name="TextBox 9"/>
            <p:cNvSpPr txBox="1"/>
            <p:nvPr/>
          </p:nvSpPr>
          <p:spPr>
            <a:xfrm>
              <a:off x="-214578" y="3831053"/>
              <a:ext cx="5306227" cy="16018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dirty="0">
                  <a:ln>
                    <a:noFill/>
                  </a:ln>
                  <a:effectLst/>
                  <a:uLnTx/>
                  <a:uFillTx/>
                  <a:latin typeface="Arial"/>
                  <a:ea typeface="ＭＳ Ｐゴシック"/>
                  <a:cs typeface="+mn-cs"/>
                </a:rPr>
                <a:t>Proton Exchange Membrane (PEM) Fuel Cell</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a:ea typeface="ＭＳ Ｐゴシック"/>
                  <a:cs typeface="+mn-cs"/>
                </a:rPr>
                <a:t>Converts gaseous hydrogen and oxygen reactants into electrical power, heat, and water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a:ea typeface="ＭＳ Ｐゴシック"/>
                  <a:cs typeface="+mn-cs"/>
                </a:rPr>
                <a:t>Operational duration limited by supplied reactants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a:ea typeface="ＭＳ Ｐゴシック"/>
                  <a:cs typeface="+mn-cs"/>
                </a:rPr>
                <a:t>RFC Fuel Cell Operating Conditions: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a:ea typeface="ＭＳ Ｐゴシック"/>
                  <a:cs typeface="+mn-cs"/>
                </a:rPr>
                <a:t>Operation temperature range: 60 – 80 °C</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a:ea typeface="ＭＳ Ｐゴシック"/>
                  <a:cs typeface="+mn-cs"/>
                </a:rPr>
                <a:t>Operational </a:t>
              </a:r>
              <a:r>
                <a:rPr kumimoji="0" lang="en-US" sz="1600" b="0" i="0" u="none" strike="noStrike" kern="1200" cap="none" spc="0" normalizeH="0" baseline="0" noProof="0" dirty="0" err="1">
                  <a:ln>
                    <a:noFill/>
                  </a:ln>
                  <a:effectLst/>
                  <a:uLnTx/>
                  <a:uFillTx/>
                  <a:latin typeface="Arial"/>
                  <a:ea typeface="ＭＳ Ｐゴシック"/>
                  <a:cs typeface="+mn-cs"/>
                </a:rPr>
                <a:t>pres</a:t>
              </a:r>
              <a:r>
                <a:rPr kumimoji="0" lang="en-US" sz="1600" b="0" i="0" u="none" strike="noStrike" kern="1200" cap="none" spc="0" normalizeH="0" baseline="0" noProof="0" dirty="0">
                  <a:ln>
                    <a:noFill/>
                  </a:ln>
                  <a:effectLst/>
                  <a:uLnTx/>
                  <a:uFillTx/>
                  <a:latin typeface="Arial"/>
                  <a:ea typeface="ＭＳ Ｐゴシック"/>
                  <a:cs typeface="+mn-cs"/>
                </a:rPr>
                <a:t>sure range: 38 – 45 psia</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effectLst/>
                <a:uLnTx/>
                <a:uFillTx/>
                <a:latin typeface="Arial"/>
                <a:ea typeface="ＭＳ Ｐゴシック"/>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effectLst/>
                <a:uLnTx/>
                <a:uFillTx/>
                <a:latin typeface="Arial"/>
                <a:ea typeface="ＭＳ Ｐゴシック"/>
                <a:cs typeface="+mn-cs"/>
              </a:endParaRPr>
            </a:p>
          </p:txBody>
        </p:sp>
        <p:sp>
          <p:nvSpPr>
            <p:cNvPr id="11" name="TextBox 10"/>
            <p:cNvSpPr txBox="1"/>
            <p:nvPr/>
          </p:nvSpPr>
          <p:spPr>
            <a:xfrm rot="5400000">
              <a:off x="1755655" y="2644796"/>
              <a:ext cx="194155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Arial"/>
                  <a:ea typeface="ＭＳ Ｐゴシック"/>
                  <a:cs typeface="+mn-cs"/>
                </a:rPr>
                <a:t>Discharging Only</a:t>
              </a:r>
            </a:p>
          </p:txBody>
        </p:sp>
      </p:grpSp>
      <p:grpSp>
        <p:nvGrpSpPr>
          <p:cNvPr id="12" name="Group 11"/>
          <p:cNvGrpSpPr/>
          <p:nvPr/>
        </p:nvGrpSpPr>
        <p:grpSpPr>
          <a:xfrm>
            <a:off x="5762166" y="1133890"/>
            <a:ext cx="3070136" cy="4883829"/>
            <a:chOff x="381045" y="1376697"/>
            <a:chExt cx="3070136" cy="4883829"/>
          </a:xfrm>
        </p:grpSpPr>
        <p:grpSp>
          <p:nvGrpSpPr>
            <p:cNvPr id="13" name="Group 12"/>
            <p:cNvGrpSpPr/>
            <p:nvPr/>
          </p:nvGrpSpPr>
          <p:grpSpPr>
            <a:xfrm>
              <a:off x="419560" y="1723143"/>
              <a:ext cx="2930256" cy="4537383"/>
              <a:chOff x="419560" y="1723143"/>
              <a:chExt cx="2930256" cy="4537383"/>
            </a:xfrm>
          </p:grpSpPr>
          <p:grpSp>
            <p:nvGrpSpPr>
              <p:cNvPr id="15" name="Group 14"/>
              <p:cNvGrpSpPr/>
              <p:nvPr/>
            </p:nvGrpSpPr>
            <p:grpSpPr>
              <a:xfrm>
                <a:off x="419560" y="1723143"/>
                <a:ext cx="2930256" cy="4537383"/>
                <a:chOff x="419560" y="1723143"/>
                <a:chExt cx="2930256" cy="4537383"/>
              </a:xfrm>
            </p:grpSpPr>
            <p:sp>
              <p:nvSpPr>
                <p:cNvPr id="17" name="TextBox 16"/>
                <p:cNvSpPr txBox="1"/>
                <p:nvPr/>
              </p:nvSpPr>
              <p:spPr>
                <a:xfrm>
                  <a:off x="419560" y="1723143"/>
                  <a:ext cx="293025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effectLst/>
                      <a:uLnTx/>
                      <a:uFillTx/>
                      <a:latin typeface="Arial"/>
                      <a:ea typeface="ＭＳ Ｐゴシック"/>
                      <a:cs typeface="+mn-cs"/>
                    </a:rPr>
                    <a:t>2H</a:t>
                  </a:r>
                  <a:r>
                    <a:rPr kumimoji="0" lang="en-US" sz="1600" b="0" i="0" u="none" strike="noStrike" kern="0" cap="none" spc="0" normalizeH="0" baseline="-25000" noProof="0" dirty="0">
                      <a:ln>
                        <a:noFill/>
                      </a:ln>
                      <a:effectLst/>
                      <a:uLnTx/>
                      <a:uFillTx/>
                      <a:latin typeface="Arial"/>
                      <a:ea typeface="ＭＳ Ｐゴシック"/>
                      <a:cs typeface="+mn-cs"/>
                    </a:rPr>
                    <a:t>2 </a:t>
                  </a:r>
                  <a:r>
                    <a:rPr kumimoji="0" lang="en-US" sz="1600" b="0" i="0" u="none" strike="noStrike" kern="0" cap="none" spc="0" normalizeH="0" baseline="0" noProof="0" dirty="0">
                      <a:ln>
                        <a:noFill/>
                      </a:ln>
                      <a:effectLst/>
                      <a:uLnTx/>
                      <a:uFillTx/>
                      <a:latin typeface="Arial"/>
                      <a:ea typeface="ＭＳ Ｐゴシック"/>
                      <a:cs typeface="+mn-cs"/>
                    </a:rPr>
                    <a:t>+ O</a:t>
                  </a:r>
                  <a:r>
                    <a:rPr kumimoji="0" lang="en-US" sz="1600" b="0" i="0" u="none" strike="noStrike" kern="0" cap="none" spc="0" normalizeH="0" baseline="-25000" noProof="0" dirty="0">
                      <a:ln>
                        <a:noFill/>
                      </a:ln>
                      <a:effectLst/>
                      <a:uLnTx/>
                      <a:uFillTx/>
                      <a:latin typeface="Arial"/>
                      <a:ea typeface="ＭＳ Ｐゴシック"/>
                      <a:cs typeface="+mn-cs"/>
                    </a:rPr>
                    <a:t>2</a:t>
                  </a:r>
                  <a:r>
                    <a:rPr kumimoji="0" lang="en-US" sz="1600" b="0" i="0" u="none" strike="noStrike" kern="0" cap="none" spc="0" normalizeH="0" baseline="0" noProof="0" dirty="0">
                      <a:ln>
                        <a:noFill/>
                      </a:ln>
                      <a:effectLst/>
                      <a:uLnTx/>
                      <a:uFillTx/>
                      <a:latin typeface="Arial"/>
                      <a:ea typeface="ＭＳ Ｐゴシック"/>
                      <a:cs typeface="+mn-cs"/>
                    </a:rPr>
                    <a:t> → 2H</a:t>
                  </a:r>
                  <a:r>
                    <a:rPr kumimoji="0" lang="en-US" sz="1600" b="0" i="0" u="none" strike="noStrike" kern="0" cap="none" spc="0" normalizeH="0" baseline="-25000" noProof="0" dirty="0">
                      <a:ln>
                        <a:noFill/>
                      </a:ln>
                      <a:effectLst/>
                      <a:uLnTx/>
                      <a:uFillTx/>
                      <a:latin typeface="Arial"/>
                      <a:ea typeface="ＭＳ Ｐゴシック"/>
                      <a:cs typeface="+mn-cs"/>
                    </a:rPr>
                    <a:t>2</a:t>
                  </a:r>
                  <a:r>
                    <a:rPr kumimoji="0" lang="en-US" sz="1600" b="0" i="0" u="none" strike="noStrike" kern="0" cap="none" spc="0" normalizeH="0" baseline="0" noProof="0" dirty="0">
                      <a:ln>
                        <a:noFill/>
                      </a:ln>
                      <a:effectLst/>
                      <a:uLnTx/>
                      <a:uFillTx/>
                      <a:latin typeface="Arial"/>
                      <a:ea typeface="ＭＳ Ｐゴシック"/>
                      <a:cs typeface="+mn-cs"/>
                    </a:rPr>
                    <a:t>O + 4e</a:t>
                  </a:r>
                  <a:r>
                    <a:rPr kumimoji="0" lang="en-US" sz="1600" b="0" i="0" u="none" strike="noStrike" kern="0" cap="none" spc="0" normalizeH="0" baseline="30000" noProof="0" dirty="0">
                      <a:ln>
                        <a:noFill/>
                      </a:ln>
                      <a:effectLst/>
                      <a:uLnTx/>
                      <a:uFillTx/>
                      <a:latin typeface="Arial"/>
                      <a:ea typeface="ＭＳ Ｐゴシック"/>
                      <a:cs typeface="+mn-cs"/>
                    </a:rPr>
                    <a:t>- </a:t>
                  </a:r>
                  <a:r>
                    <a:rPr kumimoji="0" lang="en-US" sz="1600" b="0" i="0" u="none" strike="noStrike" kern="0" cap="none" spc="0" normalizeH="0" baseline="0" noProof="0" dirty="0">
                      <a:ln>
                        <a:noFill/>
                      </a:ln>
                      <a:effectLst/>
                      <a:uLnTx/>
                      <a:uFillTx/>
                      <a:latin typeface="Arial"/>
                      <a:ea typeface="ＭＳ Ｐゴシック"/>
                      <a:cs typeface="+mn-cs"/>
                    </a:rPr>
                    <a:t>+ Heat</a:t>
                  </a:r>
                </a:p>
              </p:txBody>
            </p:sp>
            <p:grpSp>
              <p:nvGrpSpPr>
                <p:cNvPr id="18" name="Group 17"/>
                <p:cNvGrpSpPr/>
                <p:nvPr/>
              </p:nvGrpSpPr>
              <p:grpSpPr>
                <a:xfrm>
                  <a:off x="686037" y="2087522"/>
                  <a:ext cx="2436214" cy="4173004"/>
                  <a:chOff x="729968" y="2087522"/>
                  <a:chExt cx="2436214" cy="4173004"/>
                </a:xfrm>
              </p:grpSpPr>
              <p:sp>
                <p:nvSpPr>
                  <p:cNvPr id="19" name="Can 18"/>
                  <p:cNvSpPr/>
                  <p:nvPr/>
                </p:nvSpPr>
                <p:spPr bwMode="auto">
                  <a:xfrm>
                    <a:off x="1221947" y="2376368"/>
                    <a:ext cx="487680" cy="518873"/>
                  </a:xfrm>
                  <a:prstGeom prst="can">
                    <a:avLst/>
                  </a:prstGeom>
                  <a:solidFill>
                    <a:srgbClr val="00B05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rPr>
                      <a:t>O</a:t>
                    </a:r>
                    <a:r>
                      <a:rPr kumimoji="0" lang="en-US" sz="2000" b="0" i="0" u="none" strike="noStrike" kern="0" cap="none" spc="0" normalizeH="0" baseline="-25000" noProof="0" dirty="0">
                        <a:ln>
                          <a:noFill/>
                        </a:ln>
                        <a:solidFill>
                          <a:srgbClr val="000000"/>
                        </a:solidFill>
                        <a:effectLst/>
                        <a:uLnTx/>
                        <a:uFillTx/>
                        <a:latin typeface="Arial" charset="0"/>
                        <a:ea typeface="ＭＳ Ｐゴシック" pitchFamily="112" charset="-128"/>
                        <a:cs typeface="+mn-cs"/>
                      </a:rPr>
                      <a:t>2</a:t>
                    </a:r>
                  </a:p>
                </p:txBody>
              </p:sp>
              <p:sp>
                <p:nvSpPr>
                  <p:cNvPr id="20" name="Can 19"/>
                  <p:cNvSpPr/>
                  <p:nvPr/>
                </p:nvSpPr>
                <p:spPr bwMode="auto">
                  <a:xfrm>
                    <a:off x="1810593" y="2087522"/>
                    <a:ext cx="731520" cy="807720"/>
                  </a:xfrm>
                  <a:prstGeom prst="can">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rPr>
                      <a:t>H</a:t>
                    </a:r>
                    <a:r>
                      <a:rPr kumimoji="0" lang="en-US" sz="2000" b="0" i="0" u="none" strike="noStrike" kern="0" cap="none" spc="0" normalizeH="0" baseline="-25000" noProof="0" dirty="0">
                        <a:ln>
                          <a:noFill/>
                        </a:ln>
                        <a:solidFill>
                          <a:srgbClr val="000000"/>
                        </a:solidFill>
                        <a:effectLst/>
                        <a:uLnTx/>
                        <a:uFillTx/>
                        <a:latin typeface="Arial" charset="0"/>
                        <a:ea typeface="ＭＳ Ｐゴシック" pitchFamily="112" charset="-128"/>
                        <a:cs typeface="+mn-cs"/>
                      </a:rPr>
                      <a:t>2</a:t>
                    </a:r>
                    <a:r>
                      <a:rPr kumimoji="0" lang="en-US" sz="20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rPr>
                      <a:t> or CH</a:t>
                    </a:r>
                    <a:r>
                      <a:rPr kumimoji="0" lang="en-US" sz="2000" b="0" i="0" u="none" strike="noStrike" kern="0" cap="none" spc="0" normalizeH="0" baseline="-25000" noProof="0" dirty="0">
                        <a:ln>
                          <a:noFill/>
                        </a:ln>
                        <a:solidFill>
                          <a:srgbClr val="000000"/>
                        </a:solidFill>
                        <a:effectLst/>
                        <a:uLnTx/>
                        <a:uFillTx/>
                        <a:latin typeface="Arial" charset="0"/>
                        <a:ea typeface="ＭＳ Ｐゴシック" pitchFamily="112" charset="-128"/>
                        <a:cs typeface="+mn-cs"/>
                      </a:rPr>
                      <a:t>4</a:t>
                    </a:r>
                  </a:p>
                </p:txBody>
              </p:sp>
              <p:grpSp>
                <p:nvGrpSpPr>
                  <p:cNvPr id="21" name="Group 20"/>
                  <p:cNvGrpSpPr/>
                  <p:nvPr/>
                </p:nvGrpSpPr>
                <p:grpSpPr>
                  <a:xfrm flipH="1">
                    <a:off x="2075573" y="4339339"/>
                    <a:ext cx="536226" cy="582202"/>
                    <a:chOff x="6522720" y="1539558"/>
                    <a:chExt cx="2032559" cy="2206828"/>
                  </a:xfrm>
                </p:grpSpPr>
                <p:cxnSp>
                  <p:nvCxnSpPr>
                    <p:cNvPr id="85" name="Straight Connector 84"/>
                    <p:cNvCxnSpPr/>
                    <p:nvPr/>
                  </p:nvCxnSpPr>
                  <p:spPr bwMode="auto">
                    <a:xfrm rot="1800000" flipV="1">
                      <a:off x="6693349" y="1903388"/>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86" name="Straight Connector 85"/>
                    <p:cNvCxnSpPr/>
                    <p:nvPr/>
                  </p:nvCxnSpPr>
                  <p:spPr bwMode="auto">
                    <a:xfrm rot="19800000">
                      <a:off x="6522720" y="2087043"/>
                      <a:ext cx="45720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87" name="Straight Connector 86"/>
                    <p:cNvCxnSpPr/>
                    <p:nvPr/>
                  </p:nvCxnSpPr>
                  <p:spPr bwMode="auto">
                    <a:xfrm rot="1800000" flipV="1">
                      <a:off x="6522720" y="23124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88" name="Straight Connector 87"/>
                    <p:cNvCxnSpPr/>
                    <p:nvPr/>
                  </p:nvCxnSpPr>
                  <p:spPr bwMode="auto">
                    <a:xfrm rot="19800000">
                      <a:off x="6522720" y="25410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89" name="Straight Connector 88"/>
                    <p:cNvCxnSpPr/>
                    <p:nvPr/>
                  </p:nvCxnSpPr>
                  <p:spPr bwMode="auto">
                    <a:xfrm rot="1800000" flipV="1">
                      <a:off x="6522720" y="2766496"/>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90" name="Straight Connector 89"/>
                    <p:cNvCxnSpPr/>
                    <p:nvPr/>
                  </p:nvCxnSpPr>
                  <p:spPr bwMode="auto">
                    <a:xfrm rot="19800000">
                      <a:off x="6522720" y="2995096"/>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91" name="Straight Connector 90"/>
                    <p:cNvCxnSpPr/>
                    <p:nvPr/>
                  </p:nvCxnSpPr>
                  <p:spPr bwMode="auto">
                    <a:xfrm rot="1800000" flipV="1">
                      <a:off x="6522720" y="3220522"/>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92" name="Straight Connector 91"/>
                    <p:cNvCxnSpPr/>
                    <p:nvPr/>
                  </p:nvCxnSpPr>
                  <p:spPr bwMode="auto">
                    <a:xfrm rot="19800000">
                      <a:off x="6693349" y="3403485"/>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93" name="Straight Connector 92"/>
                    <p:cNvCxnSpPr/>
                    <p:nvPr/>
                  </p:nvCxnSpPr>
                  <p:spPr bwMode="auto">
                    <a:xfrm rot="5400000" flipV="1">
                      <a:off x="6574564" y="1695566"/>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94" name="Straight Connector 93"/>
                    <p:cNvCxnSpPr/>
                    <p:nvPr/>
                  </p:nvCxnSpPr>
                  <p:spPr bwMode="auto">
                    <a:xfrm rot="5400000" flipV="1">
                      <a:off x="6574974" y="3609226"/>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95" name="Straight Connector 94"/>
                    <p:cNvCxnSpPr/>
                    <p:nvPr/>
                  </p:nvCxnSpPr>
                  <p:spPr bwMode="auto">
                    <a:xfrm flipV="1">
                      <a:off x="6711725" y="3746386"/>
                      <a:ext cx="1843554"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96" name="Straight Connector 95"/>
                    <p:cNvCxnSpPr>
                      <a:endCxn id="83" idx="2"/>
                    </p:cNvCxnSpPr>
                    <p:nvPr/>
                  </p:nvCxnSpPr>
                  <p:spPr bwMode="auto">
                    <a:xfrm flipV="1">
                      <a:off x="6690294" y="1539558"/>
                      <a:ext cx="316256" cy="0"/>
                    </a:xfrm>
                    <a:prstGeom prst="line">
                      <a:avLst/>
                    </a:prstGeom>
                    <a:solidFill>
                      <a:srgbClr val="BBE0E3"/>
                    </a:solidFill>
                    <a:ln w="25400" cap="flat" cmpd="sng" algn="ctr">
                      <a:solidFill>
                        <a:srgbClr val="333399"/>
                      </a:solidFill>
                      <a:prstDash val="solid"/>
                      <a:round/>
                      <a:headEnd type="none" w="med" len="med"/>
                      <a:tailEnd type="none" w="med" len="med"/>
                    </a:ln>
                    <a:effectLst/>
                  </p:spPr>
                </p:cxnSp>
              </p:grpSp>
              <p:grpSp>
                <p:nvGrpSpPr>
                  <p:cNvPr id="22" name="Group 21"/>
                  <p:cNvGrpSpPr/>
                  <p:nvPr/>
                </p:nvGrpSpPr>
                <p:grpSpPr>
                  <a:xfrm rot="5400000">
                    <a:off x="2240932" y="4203945"/>
                    <a:ext cx="215778" cy="270670"/>
                    <a:chOff x="2596965" y="3868825"/>
                    <a:chExt cx="215778" cy="270670"/>
                  </a:xfrm>
                </p:grpSpPr>
                <p:sp>
                  <p:nvSpPr>
                    <p:cNvPr id="83" name="Pie 82"/>
                    <p:cNvSpPr/>
                    <p:nvPr/>
                  </p:nvSpPr>
                  <p:spPr bwMode="auto">
                    <a:xfrm rot="16200000" flipH="1">
                      <a:off x="2597082" y="3868825"/>
                      <a:ext cx="215661" cy="215661"/>
                    </a:xfrm>
                    <a:prstGeom prst="pie">
                      <a:avLst/>
                    </a:prstGeom>
                    <a:solidFill>
                      <a:srgbClr val="33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84" name="Rectangle 83"/>
                    <p:cNvSpPr/>
                    <p:nvPr/>
                  </p:nvSpPr>
                  <p:spPr bwMode="auto">
                    <a:xfrm rot="10800000" flipH="1">
                      <a:off x="2596965" y="3949714"/>
                      <a:ext cx="116489" cy="189781"/>
                    </a:xfrm>
                    <a:prstGeom prst="rect">
                      <a:avLst/>
                    </a:prstGeom>
                    <a:solidFill>
                      <a:srgbClr val="33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grpSp>
              <p:sp>
                <p:nvSpPr>
                  <p:cNvPr id="23" name="Rectangle 22"/>
                  <p:cNvSpPr/>
                  <p:nvPr/>
                </p:nvSpPr>
                <p:spPr bwMode="auto">
                  <a:xfrm rot="16200000">
                    <a:off x="1237187" y="3099706"/>
                    <a:ext cx="457200" cy="45719"/>
                  </a:xfrm>
                  <a:prstGeom prst="rect">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24" name="Rectangle 23"/>
                  <p:cNvSpPr/>
                  <p:nvPr/>
                </p:nvSpPr>
                <p:spPr bwMode="auto">
                  <a:xfrm rot="16200000">
                    <a:off x="1825833" y="3097801"/>
                    <a:ext cx="457200" cy="45719"/>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25" name="Can 24"/>
                  <p:cNvSpPr/>
                  <p:nvPr/>
                </p:nvSpPr>
                <p:spPr bwMode="auto">
                  <a:xfrm>
                    <a:off x="824456" y="4830339"/>
                    <a:ext cx="348626" cy="384178"/>
                  </a:xfrm>
                  <a:prstGeom prst="can">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26" name="Rectangle 25"/>
                  <p:cNvSpPr/>
                  <p:nvPr/>
                </p:nvSpPr>
                <p:spPr bwMode="auto">
                  <a:xfrm rot="16200000">
                    <a:off x="1237187" y="3923147"/>
                    <a:ext cx="457200" cy="45719"/>
                  </a:xfrm>
                  <a:prstGeom prst="rect">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27" name="Rectangle 26"/>
                  <p:cNvSpPr/>
                  <p:nvPr/>
                </p:nvSpPr>
                <p:spPr bwMode="auto">
                  <a:xfrm rot="16200000">
                    <a:off x="1825833" y="3926005"/>
                    <a:ext cx="457200" cy="45719"/>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28" name="Rectangle 27"/>
                  <p:cNvSpPr/>
                  <p:nvPr/>
                </p:nvSpPr>
                <p:spPr bwMode="auto">
                  <a:xfrm>
                    <a:off x="1170526" y="4873987"/>
                    <a:ext cx="228600" cy="45719"/>
                  </a:xfrm>
                  <a:prstGeom prst="rect">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29" name="Lightning Bolt 28"/>
                  <p:cNvSpPr/>
                  <p:nvPr/>
                </p:nvSpPr>
                <p:spPr bwMode="auto">
                  <a:xfrm flipH="1">
                    <a:off x="1573843" y="5107145"/>
                    <a:ext cx="385952" cy="383696"/>
                  </a:xfrm>
                  <a:prstGeom prst="lightningBolt">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30" name="TextBox 29"/>
                  <p:cNvSpPr txBox="1"/>
                  <p:nvPr/>
                </p:nvSpPr>
                <p:spPr>
                  <a:xfrm>
                    <a:off x="1556798" y="3724672"/>
                    <a:ext cx="38985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0" cap="none" spc="0" normalizeH="0" baseline="0" noProof="0" dirty="0">
                        <a:ln>
                          <a:noFill/>
                        </a:ln>
                        <a:solidFill>
                          <a:srgbClr val="000000"/>
                        </a:solidFill>
                        <a:effectLst/>
                        <a:uLnTx/>
                        <a:uFillTx/>
                        <a:latin typeface="Arial"/>
                        <a:ea typeface="ＭＳ Ｐゴシック"/>
                        <a:cs typeface="+mn-cs"/>
                      </a:rPr>
                      <a:t>Δ</a:t>
                    </a:r>
                    <a:r>
                      <a:rPr kumimoji="0" lang="en-US" sz="1200" b="0" i="0" u="none" strike="noStrike" kern="0" cap="none" spc="0" normalizeH="0" baseline="0" noProof="0" dirty="0">
                        <a:ln>
                          <a:noFill/>
                        </a:ln>
                        <a:solidFill>
                          <a:srgbClr val="000000"/>
                        </a:solidFill>
                        <a:effectLst/>
                        <a:uLnTx/>
                        <a:uFillTx/>
                        <a:latin typeface="Arial"/>
                        <a:ea typeface="ＭＳ Ｐゴシック"/>
                        <a:cs typeface="+mn-cs"/>
                      </a:rPr>
                      <a:t>P</a:t>
                    </a:r>
                  </a:p>
                </p:txBody>
              </p:sp>
              <p:cxnSp>
                <p:nvCxnSpPr>
                  <p:cNvPr id="31" name="Straight Arrow Connector 30"/>
                  <p:cNvCxnSpPr>
                    <a:stCxn id="26" idx="2"/>
                    <a:endCxn id="27" idx="0"/>
                  </p:cNvCxnSpPr>
                  <p:nvPr/>
                </p:nvCxnSpPr>
                <p:spPr bwMode="auto">
                  <a:xfrm>
                    <a:off x="1488647" y="3946007"/>
                    <a:ext cx="542927" cy="2858"/>
                  </a:xfrm>
                  <a:prstGeom prst="straightConnector1">
                    <a:avLst/>
                  </a:prstGeom>
                  <a:solidFill>
                    <a:srgbClr val="BBE0E3"/>
                  </a:solidFill>
                  <a:ln w="9525" cap="flat" cmpd="sng" algn="ctr">
                    <a:solidFill>
                      <a:srgbClr val="000000"/>
                    </a:solidFill>
                    <a:prstDash val="solid"/>
                    <a:round/>
                    <a:headEnd type="arrow" w="med" len="med"/>
                    <a:tailEnd type="arrow"/>
                  </a:ln>
                  <a:effectLst/>
                </p:spPr>
              </p:cxnSp>
              <p:grpSp>
                <p:nvGrpSpPr>
                  <p:cNvPr id="32" name="Group 31"/>
                  <p:cNvGrpSpPr/>
                  <p:nvPr/>
                </p:nvGrpSpPr>
                <p:grpSpPr>
                  <a:xfrm rot="5400000">
                    <a:off x="1027032" y="4545831"/>
                    <a:ext cx="1464228" cy="719244"/>
                    <a:chOff x="5648325" y="2923866"/>
                    <a:chExt cx="2308143" cy="1133784"/>
                  </a:xfrm>
                </p:grpSpPr>
                <p:sp>
                  <p:nvSpPr>
                    <p:cNvPr id="61" name="Rectangle 147"/>
                    <p:cNvSpPr>
                      <a:spLocks noChangeArrowheads="1"/>
                    </p:cNvSpPr>
                    <p:nvPr/>
                  </p:nvSpPr>
                  <p:spPr bwMode="auto">
                    <a:xfrm rot="5400000">
                      <a:off x="6273006" y="2301566"/>
                      <a:ext cx="215900" cy="1460500"/>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62" name="Rectangle 148"/>
                    <p:cNvSpPr>
                      <a:spLocks noChangeArrowheads="1"/>
                    </p:cNvSpPr>
                    <p:nvPr/>
                  </p:nvSpPr>
                  <p:spPr bwMode="auto">
                    <a:xfrm rot="5400000">
                      <a:off x="6270625" y="3219450"/>
                      <a:ext cx="215900" cy="1460500"/>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nvGrpSpPr>
                    <p:cNvPr id="63" name="Group 214"/>
                    <p:cNvGrpSpPr>
                      <a:grpSpLocks/>
                    </p:cNvGrpSpPr>
                    <p:nvPr/>
                  </p:nvGrpSpPr>
                  <p:grpSpPr bwMode="auto">
                    <a:xfrm>
                      <a:off x="5873750" y="3608388"/>
                      <a:ext cx="1016000" cy="230187"/>
                      <a:chOff x="4366" y="1758"/>
                      <a:chExt cx="640" cy="145"/>
                    </a:xfrm>
                  </p:grpSpPr>
                  <p:sp>
                    <p:nvSpPr>
                      <p:cNvPr id="78" name="Rectangle 150"/>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79" name="Rectangle 210"/>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80" name="Rectangle 211"/>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81" name="Rectangle 212"/>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82" name="Rectangle 213"/>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grpSp>
                  <p:nvGrpSpPr>
                    <p:cNvPr id="64" name="Group 214"/>
                    <p:cNvGrpSpPr>
                      <a:grpSpLocks/>
                    </p:cNvGrpSpPr>
                    <p:nvPr/>
                  </p:nvGrpSpPr>
                  <p:grpSpPr bwMode="auto">
                    <a:xfrm>
                      <a:off x="5873750" y="3377406"/>
                      <a:ext cx="1016000" cy="230187"/>
                      <a:chOff x="4366" y="1758"/>
                      <a:chExt cx="640" cy="145"/>
                    </a:xfrm>
                  </p:grpSpPr>
                  <p:sp>
                    <p:nvSpPr>
                      <p:cNvPr id="73" name="Rectangle 150"/>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74" name="Rectangle 210"/>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75" name="Rectangle 211"/>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76" name="Rectangle 212"/>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77" name="Rectangle 213"/>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grpSp>
                  <p:nvGrpSpPr>
                    <p:cNvPr id="65" name="Group 214"/>
                    <p:cNvGrpSpPr>
                      <a:grpSpLocks/>
                    </p:cNvGrpSpPr>
                    <p:nvPr/>
                  </p:nvGrpSpPr>
                  <p:grpSpPr bwMode="auto">
                    <a:xfrm>
                      <a:off x="5873750" y="3146425"/>
                      <a:ext cx="1016000" cy="230187"/>
                      <a:chOff x="4366" y="1758"/>
                      <a:chExt cx="640" cy="145"/>
                    </a:xfrm>
                  </p:grpSpPr>
                  <p:sp>
                    <p:nvSpPr>
                      <p:cNvPr id="68" name="Rectangle 150"/>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69" name="Rectangle 68"/>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70" name="Rectangle 69"/>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71" name="Rectangle 70"/>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72" name="Rectangle 71"/>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cxnSp>
                  <p:nvCxnSpPr>
                    <p:cNvPr id="66" name="Straight Connector 65"/>
                    <p:cNvCxnSpPr/>
                    <p:nvPr/>
                  </p:nvCxnSpPr>
                  <p:spPr>
                    <a:xfrm>
                      <a:off x="6889750" y="3138488"/>
                      <a:ext cx="1066718" cy="0"/>
                    </a:xfrm>
                    <a:prstGeom prst="line">
                      <a:avLst/>
                    </a:prstGeom>
                    <a:noFill/>
                    <a:ln w="22225" cap="flat" cmpd="sng" algn="ctr">
                      <a:solidFill>
                        <a:sysClr val="window" lastClr="FFFFFF">
                          <a:lumMod val="75000"/>
                        </a:sysClr>
                      </a:solidFill>
                      <a:prstDash val="solid"/>
                    </a:ln>
                    <a:effectLst/>
                  </p:spPr>
                </p:cxnSp>
                <p:cxnSp>
                  <p:nvCxnSpPr>
                    <p:cNvPr id="67" name="Straight Connector 66"/>
                    <p:cNvCxnSpPr/>
                    <p:nvPr/>
                  </p:nvCxnSpPr>
                  <p:spPr>
                    <a:xfrm>
                      <a:off x="6889750" y="3843338"/>
                      <a:ext cx="1066718" cy="0"/>
                    </a:xfrm>
                    <a:prstGeom prst="line">
                      <a:avLst/>
                    </a:prstGeom>
                    <a:noFill/>
                    <a:ln w="22225" cap="flat" cmpd="sng" algn="ctr">
                      <a:solidFill>
                        <a:sysClr val="window" lastClr="FFFFFF">
                          <a:lumMod val="75000"/>
                        </a:sysClr>
                      </a:solidFill>
                      <a:prstDash val="solid"/>
                    </a:ln>
                    <a:effectLst/>
                  </p:spPr>
                </p:cxnSp>
              </p:grpSp>
              <p:cxnSp>
                <p:nvCxnSpPr>
                  <p:cNvPr id="33" name="Straight Arrow Connector 32"/>
                  <p:cNvCxnSpPr/>
                  <p:nvPr/>
                </p:nvCxnSpPr>
                <p:spPr bwMode="auto">
                  <a:xfrm>
                    <a:off x="1742432" y="5490841"/>
                    <a:ext cx="0" cy="457200"/>
                  </a:xfrm>
                  <a:prstGeom prst="straightConnector1">
                    <a:avLst/>
                  </a:prstGeom>
                  <a:solidFill>
                    <a:srgbClr val="BBE0E3"/>
                  </a:solidFill>
                  <a:ln w="41275" cap="flat" cmpd="sng" algn="ctr">
                    <a:solidFill>
                      <a:srgbClr val="FFC000"/>
                    </a:solidFill>
                    <a:prstDash val="solid"/>
                    <a:round/>
                    <a:headEnd type="none" w="lg" len="lg"/>
                    <a:tailEnd type="arrow" w="lg" len="lg"/>
                  </a:ln>
                  <a:effectLst/>
                </p:spPr>
              </p:cxnSp>
              <p:sp>
                <p:nvSpPr>
                  <p:cNvPr id="34" name="TextBox 33"/>
                  <p:cNvSpPr txBox="1"/>
                  <p:nvPr/>
                </p:nvSpPr>
                <p:spPr>
                  <a:xfrm flipH="1">
                    <a:off x="1059899" y="5568781"/>
                    <a:ext cx="6543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a:ea typeface="ＭＳ Ｐゴシック"/>
                        <a:cs typeface="+mn-cs"/>
                      </a:rPr>
                      <a:t>Q</a:t>
                    </a:r>
                    <a:r>
                      <a:rPr kumimoji="0" lang="en-US" sz="1800" b="0" i="0" u="none" strike="noStrike" kern="0" cap="none" spc="0" normalizeH="0" baseline="-25000" noProof="0" dirty="0">
                        <a:ln>
                          <a:noFill/>
                        </a:ln>
                        <a:solidFill>
                          <a:srgbClr val="000000"/>
                        </a:solidFill>
                        <a:effectLst/>
                        <a:uLnTx/>
                        <a:uFillTx/>
                        <a:latin typeface="Arial"/>
                        <a:ea typeface="ＭＳ Ｐゴシック"/>
                        <a:cs typeface="+mn-cs"/>
                      </a:rPr>
                      <a:t>ELE</a:t>
                    </a:r>
                  </a:p>
                </p:txBody>
              </p:sp>
              <p:sp>
                <p:nvSpPr>
                  <p:cNvPr id="35" name="TextBox 34"/>
                  <p:cNvSpPr txBox="1"/>
                  <p:nvPr/>
                </p:nvSpPr>
                <p:spPr>
                  <a:xfrm>
                    <a:off x="729968" y="5154363"/>
                    <a:ext cx="6158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a:ea typeface="ＭＳ Ｐゴシック"/>
                        <a:cs typeface="+mn-cs"/>
                      </a:rPr>
                      <a:t>H</a:t>
                    </a:r>
                    <a:r>
                      <a:rPr kumimoji="0" lang="en-US" sz="1800" b="0" i="0" u="none" strike="noStrike" kern="0" cap="none" spc="0" normalizeH="0" baseline="-25000" noProof="0" dirty="0">
                        <a:ln>
                          <a:noFill/>
                        </a:ln>
                        <a:solidFill>
                          <a:prstClr val="white"/>
                        </a:solidFill>
                        <a:effectLst/>
                        <a:uLnTx/>
                        <a:uFillTx/>
                        <a:latin typeface="Arial"/>
                        <a:ea typeface="ＭＳ Ｐゴシック"/>
                        <a:cs typeface="+mn-cs"/>
                      </a:rPr>
                      <a:t>2</a:t>
                    </a:r>
                    <a:r>
                      <a:rPr kumimoji="0" lang="en-US" sz="1800" b="0" i="0" u="none" strike="noStrike" kern="0" cap="none" spc="0" normalizeH="0" baseline="0" noProof="0" dirty="0">
                        <a:ln>
                          <a:noFill/>
                        </a:ln>
                        <a:solidFill>
                          <a:prstClr val="white"/>
                        </a:solidFill>
                        <a:effectLst/>
                        <a:uLnTx/>
                        <a:uFillTx/>
                        <a:latin typeface="Arial"/>
                        <a:ea typeface="ＭＳ Ｐゴシック"/>
                        <a:cs typeface="+mn-cs"/>
                      </a:rPr>
                      <a:t>O</a:t>
                    </a:r>
                  </a:p>
                </p:txBody>
              </p:sp>
              <p:sp>
                <p:nvSpPr>
                  <p:cNvPr id="36" name="TextBox 35"/>
                  <p:cNvSpPr txBox="1"/>
                  <p:nvPr/>
                </p:nvSpPr>
                <p:spPr>
                  <a:xfrm>
                    <a:off x="1047406" y="5891194"/>
                    <a:ext cx="14029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latin typeface="Arial"/>
                        <a:ea typeface="ＭＳ Ｐゴシック"/>
                        <a:cs typeface="+mn-cs"/>
                      </a:rPr>
                      <a:t>Discharging</a:t>
                    </a:r>
                  </a:p>
                </p:txBody>
              </p:sp>
              <p:grpSp>
                <p:nvGrpSpPr>
                  <p:cNvPr id="37" name="Group 14"/>
                  <p:cNvGrpSpPr>
                    <a:grpSpLocks/>
                  </p:cNvGrpSpPr>
                  <p:nvPr/>
                </p:nvGrpSpPr>
                <p:grpSpPr bwMode="auto">
                  <a:xfrm rot="5400000">
                    <a:off x="1950267" y="3359899"/>
                    <a:ext cx="500063" cy="474663"/>
                    <a:chOff x="1580" y="3298"/>
                    <a:chExt cx="315" cy="299"/>
                  </a:xfrm>
                </p:grpSpPr>
                <p:sp>
                  <p:nvSpPr>
                    <p:cNvPr id="53" name="Oval 15"/>
                    <p:cNvSpPr>
                      <a:spLocks noChangeArrowheads="1"/>
                    </p:cNvSpPr>
                    <p:nvPr/>
                  </p:nvSpPr>
                  <p:spPr bwMode="auto">
                    <a:xfrm>
                      <a:off x="1580" y="3298"/>
                      <a:ext cx="240" cy="144"/>
                    </a:xfrm>
                    <a:prstGeom prst="ellipse">
                      <a:avLst/>
                    </a:prstGeom>
                    <a:solidFill>
                      <a:srgbClr val="FFFF00"/>
                    </a:solidFill>
                    <a:ln w="9525">
                      <a:solidFill>
                        <a:srgbClr val="000000"/>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4" name="AutoShape 16"/>
                    <p:cNvSpPr>
                      <a:spLocks noChangeArrowheads="1"/>
                    </p:cNvSpPr>
                    <p:nvPr/>
                  </p:nvSpPr>
                  <p:spPr bwMode="auto">
                    <a:xfrm rot="5400000">
                      <a:off x="1584" y="3481"/>
                      <a:ext cx="115" cy="115"/>
                    </a:xfrm>
                    <a:prstGeom prst="flowChartExtract">
                      <a:avLst/>
                    </a:prstGeom>
                    <a:solidFill>
                      <a:srgbClr val="FFFF00"/>
                    </a:solidFill>
                    <a:ln w="9525">
                      <a:solidFill>
                        <a:srgbClr val="FFFF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5" name="AutoShape 17"/>
                    <p:cNvSpPr>
                      <a:spLocks noChangeArrowheads="1"/>
                    </p:cNvSpPr>
                    <p:nvPr/>
                  </p:nvSpPr>
                  <p:spPr bwMode="auto">
                    <a:xfrm rot="16200000">
                      <a:off x="1700" y="3482"/>
                      <a:ext cx="115" cy="115"/>
                    </a:xfrm>
                    <a:prstGeom prst="flowChartExtract">
                      <a:avLst/>
                    </a:prstGeom>
                    <a:solidFill>
                      <a:srgbClr val="FFFF00"/>
                    </a:solidFill>
                    <a:ln w="9525">
                      <a:solidFill>
                        <a:srgbClr val="FFFF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6" name="Line 18"/>
                    <p:cNvSpPr>
                      <a:spLocks noChangeShapeType="1"/>
                    </p:cNvSpPr>
                    <p:nvPr/>
                  </p:nvSpPr>
                  <p:spPr bwMode="auto">
                    <a:xfrm>
                      <a:off x="1699" y="3424"/>
                      <a:ext cx="0" cy="112"/>
                    </a:xfrm>
                    <a:prstGeom prst="line">
                      <a:avLst/>
                    </a:prstGeom>
                    <a:solidFill>
                      <a:srgbClr val="FFFF00"/>
                    </a:solidFill>
                    <a:ln w="15875">
                      <a:solidFill>
                        <a:srgbClr val="FFFF00"/>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7" name="Line 19"/>
                    <p:cNvSpPr>
                      <a:spLocks noChangeShapeType="1"/>
                    </p:cNvSpPr>
                    <p:nvPr/>
                  </p:nvSpPr>
                  <p:spPr bwMode="auto">
                    <a:xfrm flipH="1">
                      <a:off x="1585" y="3372"/>
                      <a:ext cx="288" cy="0"/>
                    </a:xfrm>
                    <a:prstGeom prst="line">
                      <a:avLst/>
                    </a:prstGeom>
                    <a:noFill/>
                    <a:ln w="12700">
                      <a:solidFill>
                        <a:sysClr val="window" lastClr="FFFFFF">
                          <a:lumMod val="75000"/>
                        </a:sysClr>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8" name="Line 20"/>
                    <p:cNvSpPr>
                      <a:spLocks noChangeShapeType="1"/>
                    </p:cNvSpPr>
                    <p:nvPr/>
                  </p:nvSpPr>
                  <p:spPr bwMode="auto">
                    <a:xfrm>
                      <a:off x="1872" y="3369"/>
                      <a:ext cx="0" cy="109"/>
                    </a:xfrm>
                    <a:prstGeom prst="line">
                      <a:avLst/>
                    </a:prstGeom>
                    <a:noFill/>
                    <a:ln w="15875">
                      <a:solidFill>
                        <a:sysClr val="window" lastClr="FFFFFF">
                          <a:lumMod val="75000"/>
                        </a:sysClr>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9" name="AutoShape 21"/>
                    <p:cNvSpPr>
                      <a:spLocks noChangeArrowheads="1"/>
                    </p:cNvSpPr>
                    <p:nvPr/>
                  </p:nvSpPr>
                  <p:spPr bwMode="auto">
                    <a:xfrm>
                      <a:off x="1847" y="3476"/>
                      <a:ext cx="48" cy="48"/>
                    </a:xfrm>
                    <a:prstGeom prst="triangle">
                      <a:avLst>
                        <a:gd name="adj" fmla="val 50000"/>
                      </a:avLst>
                    </a:prstGeom>
                    <a:noFill/>
                    <a:ln w="9525">
                      <a:solidFill>
                        <a:sysClr val="window" lastClr="FFFFFF">
                          <a:lumMod val="75000"/>
                        </a:sysClr>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60" name="Oval 22"/>
                    <p:cNvSpPr>
                      <a:spLocks noChangeArrowheads="1"/>
                    </p:cNvSpPr>
                    <p:nvPr/>
                  </p:nvSpPr>
                  <p:spPr bwMode="auto">
                    <a:xfrm>
                      <a:off x="1680" y="3522"/>
                      <a:ext cx="35" cy="35"/>
                    </a:xfrm>
                    <a:prstGeom prst="ellipse">
                      <a:avLst/>
                    </a:prstGeom>
                    <a:solidFill>
                      <a:srgbClr val="FFFF00"/>
                    </a:solidFill>
                    <a:ln w="9525">
                      <a:solidFill>
                        <a:srgbClr val="FFFF00"/>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grpSp>
                <p:nvGrpSpPr>
                  <p:cNvPr id="38" name="Group 14"/>
                  <p:cNvGrpSpPr>
                    <a:grpSpLocks/>
                  </p:cNvGrpSpPr>
                  <p:nvPr/>
                </p:nvGrpSpPr>
                <p:grpSpPr bwMode="auto">
                  <a:xfrm rot="16200000" flipH="1">
                    <a:off x="1069879" y="3359900"/>
                    <a:ext cx="496889" cy="477838"/>
                    <a:chOff x="1584" y="3296"/>
                    <a:chExt cx="313" cy="301"/>
                  </a:xfrm>
                </p:grpSpPr>
                <p:sp>
                  <p:nvSpPr>
                    <p:cNvPr id="45" name="Oval 15"/>
                    <p:cNvSpPr>
                      <a:spLocks noChangeArrowheads="1"/>
                    </p:cNvSpPr>
                    <p:nvPr/>
                  </p:nvSpPr>
                  <p:spPr bwMode="auto">
                    <a:xfrm>
                      <a:off x="1584" y="3296"/>
                      <a:ext cx="240" cy="144"/>
                    </a:xfrm>
                    <a:prstGeom prst="ellipse">
                      <a:avLst/>
                    </a:prstGeom>
                    <a:solidFill>
                      <a:srgbClr val="00B050"/>
                    </a:solidFill>
                    <a:ln w="9525">
                      <a:solidFill>
                        <a:srgbClr val="000000"/>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46" name="AutoShape 16"/>
                    <p:cNvSpPr>
                      <a:spLocks noChangeArrowheads="1"/>
                    </p:cNvSpPr>
                    <p:nvPr/>
                  </p:nvSpPr>
                  <p:spPr bwMode="auto">
                    <a:xfrm rot="5400000">
                      <a:off x="1584" y="3481"/>
                      <a:ext cx="115" cy="115"/>
                    </a:xfrm>
                    <a:prstGeom prst="flowChartExtract">
                      <a:avLst/>
                    </a:prstGeom>
                    <a:solidFill>
                      <a:srgbClr val="00B050"/>
                    </a:solidFill>
                    <a:ln w="9525">
                      <a:solidFill>
                        <a:srgbClr val="00B05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47" name="AutoShape 17"/>
                    <p:cNvSpPr>
                      <a:spLocks noChangeArrowheads="1"/>
                    </p:cNvSpPr>
                    <p:nvPr/>
                  </p:nvSpPr>
                  <p:spPr bwMode="auto">
                    <a:xfrm rot="16200000">
                      <a:off x="1700" y="3482"/>
                      <a:ext cx="115" cy="115"/>
                    </a:xfrm>
                    <a:prstGeom prst="flowChartExtract">
                      <a:avLst/>
                    </a:prstGeom>
                    <a:solidFill>
                      <a:srgbClr val="00B050"/>
                    </a:solidFill>
                    <a:ln w="9525">
                      <a:solidFill>
                        <a:srgbClr val="00B05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48" name="Line 18"/>
                    <p:cNvSpPr>
                      <a:spLocks noChangeShapeType="1"/>
                    </p:cNvSpPr>
                    <p:nvPr/>
                  </p:nvSpPr>
                  <p:spPr bwMode="auto">
                    <a:xfrm>
                      <a:off x="1699" y="3418"/>
                      <a:ext cx="0" cy="117"/>
                    </a:xfrm>
                    <a:prstGeom prst="line">
                      <a:avLst/>
                    </a:prstGeom>
                    <a:solidFill>
                      <a:srgbClr val="00B050"/>
                    </a:solidFill>
                    <a:ln w="15875">
                      <a:solidFill>
                        <a:srgbClr val="00B050"/>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49" name="Line 19"/>
                    <p:cNvSpPr>
                      <a:spLocks noChangeShapeType="1"/>
                    </p:cNvSpPr>
                    <p:nvPr/>
                  </p:nvSpPr>
                  <p:spPr bwMode="auto">
                    <a:xfrm flipH="1">
                      <a:off x="1585" y="3370"/>
                      <a:ext cx="288" cy="0"/>
                    </a:xfrm>
                    <a:prstGeom prst="line">
                      <a:avLst/>
                    </a:prstGeom>
                    <a:noFill/>
                    <a:ln w="12700">
                      <a:solidFill>
                        <a:srgbClr val="BFBFBF"/>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0" name="Line 20"/>
                    <p:cNvSpPr>
                      <a:spLocks noChangeShapeType="1"/>
                    </p:cNvSpPr>
                    <p:nvPr/>
                  </p:nvSpPr>
                  <p:spPr bwMode="auto">
                    <a:xfrm>
                      <a:off x="1872" y="3369"/>
                      <a:ext cx="0" cy="109"/>
                    </a:xfrm>
                    <a:prstGeom prst="line">
                      <a:avLst/>
                    </a:prstGeom>
                    <a:noFill/>
                    <a:ln w="15875">
                      <a:solidFill>
                        <a:srgbClr val="BFBFBF"/>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1" name="AutoShape 21"/>
                    <p:cNvSpPr>
                      <a:spLocks noChangeArrowheads="1"/>
                    </p:cNvSpPr>
                    <p:nvPr/>
                  </p:nvSpPr>
                  <p:spPr bwMode="auto">
                    <a:xfrm>
                      <a:off x="1849" y="3474"/>
                      <a:ext cx="48" cy="48"/>
                    </a:xfrm>
                    <a:prstGeom prst="triangle">
                      <a:avLst>
                        <a:gd name="adj" fmla="val 50000"/>
                      </a:avLst>
                    </a:prstGeom>
                    <a:noFill/>
                    <a:ln w="9525">
                      <a:solidFill>
                        <a:srgbClr val="BFBFBF"/>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52" name="Oval 22"/>
                    <p:cNvSpPr>
                      <a:spLocks noChangeArrowheads="1"/>
                    </p:cNvSpPr>
                    <p:nvPr/>
                  </p:nvSpPr>
                  <p:spPr bwMode="auto">
                    <a:xfrm>
                      <a:off x="1680" y="3522"/>
                      <a:ext cx="35" cy="35"/>
                    </a:xfrm>
                    <a:prstGeom prst="ellipse">
                      <a:avLst/>
                    </a:prstGeom>
                    <a:solidFill>
                      <a:srgbClr val="00B050"/>
                    </a:solidFill>
                    <a:ln w="9525">
                      <a:solidFill>
                        <a:srgbClr val="00B050"/>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cxnSp>
                <p:nvCxnSpPr>
                  <p:cNvPr id="39" name="Straight Arrow Connector 38"/>
                  <p:cNvCxnSpPr/>
                  <p:nvPr/>
                </p:nvCxnSpPr>
                <p:spPr>
                  <a:xfrm flipH="1">
                    <a:off x="2581421" y="3199921"/>
                    <a:ext cx="0" cy="764790"/>
                  </a:xfrm>
                  <a:prstGeom prst="straightConnector1">
                    <a:avLst/>
                  </a:prstGeom>
                  <a:noFill/>
                  <a:ln w="25400" cap="flat" cmpd="sng" algn="ctr">
                    <a:solidFill>
                      <a:srgbClr val="FFFF00"/>
                    </a:solidFill>
                    <a:prstDash val="solid"/>
                    <a:tailEnd type="arrow" w="lg" len="lg"/>
                  </a:ln>
                  <a:effectLst>
                    <a:outerShdw blurRad="40000" dist="20000" dir="5400000" rotWithShape="0">
                      <a:srgbClr val="000000">
                        <a:alpha val="38000"/>
                      </a:srgbClr>
                    </a:outerShdw>
                  </a:effectLst>
                </p:spPr>
              </p:cxnSp>
              <p:cxnSp>
                <p:nvCxnSpPr>
                  <p:cNvPr id="40" name="Straight Arrow Connector 39"/>
                  <p:cNvCxnSpPr/>
                  <p:nvPr/>
                </p:nvCxnSpPr>
                <p:spPr>
                  <a:xfrm flipH="1">
                    <a:off x="975788" y="3196746"/>
                    <a:ext cx="0" cy="764790"/>
                  </a:xfrm>
                  <a:prstGeom prst="straightConnector1">
                    <a:avLst/>
                  </a:prstGeom>
                  <a:noFill/>
                  <a:ln w="25400" cap="flat" cmpd="sng" algn="ctr">
                    <a:solidFill>
                      <a:srgbClr val="00B050"/>
                    </a:solidFill>
                    <a:prstDash val="solid"/>
                    <a:tailEnd type="arrow" w="lg" len="lg"/>
                  </a:ln>
                  <a:effectLst>
                    <a:outerShdw blurRad="40000" dist="20000" dir="5400000" rotWithShape="0">
                      <a:srgbClr val="000000">
                        <a:alpha val="38000"/>
                      </a:srgbClr>
                    </a:outerShdw>
                  </a:effectLst>
                </p:spPr>
              </p:cxnSp>
              <p:cxnSp>
                <p:nvCxnSpPr>
                  <p:cNvPr id="41" name="Straight Connector 40"/>
                  <p:cNvCxnSpPr/>
                  <p:nvPr/>
                </p:nvCxnSpPr>
                <p:spPr bwMode="auto">
                  <a:xfrm flipH="1" flipV="1">
                    <a:off x="2118768" y="4290943"/>
                    <a:ext cx="83434" cy="0"/>
                  </a:xfrm>
                  <a:prstGeom prst="line">
                    <a:avLst/>
                  </a:prstGeom>
                  <a:solidFill>
                    <a:srgbClr val="BBE0E3"/>
                  </a:solidFill>
                  <a:ln w="25400" cap="flat" cmpd="sng" algn="ctr">
                    <a:solidFill>
                      <a:srgbClr val="333399"/>
                    </a:solidFill>
                    <a:prstDash val="solid"/>
                    <a:round/>
                    <a:headEnd type="none" w="med" len="med"/>
                    <a:tailEnd type="none" w="med" len="med"/>
                  </a:ln>
                  <a:effectLst/>
                </p:spPr>
              </p:cxnSp>
              <p:sp>
                <p:nvSpPr>
                  <p:cNvPr id="42" name="TextBox 41"/>
                  <p:cNvSpPr txBox="1"/>
                  <p:nvPr/>
                </p:nvSpPr>
                <p:spPr>
                  <a:xfrm flipH="1">
                    <a:off x="2596795" y="3929646"/>
                    <a:ext cx="5693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a:ea typeface="ＭＳ Ｐゴシック"/>
                        <a:cs typeface="+mn-cs"/>
                      </a:rPr>
                      <a:t>Q</a:t>
                    </a:r>
                    <a:r>
                      <a:rPr kumimoji="0" lang="en-US" sz="1800" b="0" i="0" u="none" strike="noStrike" kern="0" cap="none" spc="0" normalizeH="0" baseline="-25000" noProof="0" dirty="0">
                        <a:ln>
                          <a:noFill/>
                        </a:ln>
                        <a:solidFill>
                          <a:prstClr val="white"/>
                        </a:solidFill>
                        <a:effectLst/>
                        <a:uLnTx/>
                        <a:uFillTx/>
                        <a:latin typeface="Arial"/>
                        <a:ea typeface="ＭＳ Ｐゴシック"/>
                        <a:cs typeface="+mn-cs"/>
                      </a:rPr>
                      <a:t>TH</a:t>
                    </a:r>
                  </a:p>
                </p:txBody>
              </p:sp>
              <p:cxnSp>
                <p:nvCxnSpPr>
                  <p:cNvPr id="43" name="Straight Arrow Connector 42"/>
                  <p:cNvCxnSpPr/>
                  <p:nvPr/>
                </p:nvCxnSpPr>
                <p:spPr>
                  <a:xfrm flipV="1">
                    <a:off x="2711315" y="4298978"/>
                    <a:ext cx="117755" cy="363174"/>
                  </a:xfrm>
                  <a:prstGeom prst="straightConnector1">
                    <a:avLst/>
                  </a:prstGeom>
                  <a:noFill/>
                  <a:ln w="25400" cap="flat" cmpd="sng" algn="ctr">
                    <a:solidFill>
                      <a:srgbClr val="FF0000"/>
                    </a:solidFill>
                    <a:prstDash val="solid"/>
                    <a:tailEnd type="arrow" w="lg" len="lg"/>
                  </a:ln>
                  <a:effectLst>
                    <a:outerShdw blurRad="40000" dist="20000" dir="5400000" rotWithShape="0">
                      <a:srgbClr val="000000">
                        <a:alpha val="38000"/>
                      </a:srgbClr>
                    </a:outerShdw>
                  </a:effectLst>
                </p:spPr>
              </p:cxnSp>
              <p:cxnSp>
                <p:nvCxnSpPr>
                  <p:cNvPr id="44" name="Straight Arrow Connector 43"/>
                  <p:cNvCxnSpPr/>
                  <p:nvPr/>
                </p:nvCxnSpPr>
                <p:spPr>
                  <a:xfrm flipH="1">
                    <a:off x="875173" y="4692719"/>
                    <a:ext cx="407912" cy="6866"/>
                  </a:xfrm>
                  <a:prstGeom prst="straightConnector1">
                    <a:avLst/>
                  </a:prstGeom>
                  <a:noFill/>
                  <a:ln w="25400" cap="flat" cmpd="sng" algn="ctr">
                    <a:solidFill>
                      <a:srgbClr val="00B0F0"/>
                    </a:solidFill>
                    <a:prstDash val="solid"/>
                    <a:tailEnd type="arrow" w="lg" len="lg"/>
                  </a:ln>
                  <a:effectLst>
                    <a:outerShdw blurRad="40000" dist="20000" dir="5400000" rotWithShape="0">
                      <a:srgbClr val="000000">
                        <a:alpha val="38000"/>
                      </a:srgbClr>
                    </a:outerShdw>
                  </a:effectLst>
                </p:spPr>
              </p:cxnSp>
            </p:grpSp>
          </p:grpSp>
          <p:sp>
            <p:nvSpPr>
              <p:cNvPr id="16" name="TextBox 15"/>
              <p:cNvSpPr txBox="1"/>
              <p:nvPr/>
            </p:nvSpPr>
            <p:spPr>
              <a:xfrm flipH="1">
                <a:off x="1776078" y="5588291"/>
                <a:ext cx="6543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a:ea typeface="ＭＳ Ｐゴシック"/>
                    <a:cs typeface="+mn-cs"/>
                  </a:rPr>
                  <a:t>Q</a:t>
                </a:r>
                <a:r>
                  <a:rPr kumimoji="0" lang="en-US" sz="1800" b="0" i="0" u="none" strike="noStrike" kern="0" cap="none" spc="0" normalizeH="0" baseline="-25000" noProof="0" dirty="0">
                    <a:ln>
                      <a:noFill/>
                    </a:ln>
                    <a:solidFill>
                      <a:prstClr val="white"/>
                    </a:solidFill>
                    <a:effectLst/>
                    <a:uLnTx/>
                    <a:uFillTx/>
                    <a:latin typeface="Arial"/>
                    <a:ea typeface="ＭＳ Ｐゴシック"/>
                    <a:cs typeface="+mn-cs"/>
                  </a:rPr>
                  <a:t>ELE</a:t>
                </a:r>
              </a:p>
            </p:txBody>
          </p:sp>
        </p:grpSp>
        <p:sp>
          <p:nvSpPr>
            <p:cNvPr id="14" name="TextBox 13"/>
            <p:cNvSpPr txBox="1"/>
            <p:nvPr/>
          </p:nvSpPr>
          <p:spPr>
            <a:xfrm>
              <a:off x="381045" y="1376697"/>
              <a:ext cx="3070136"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a:ea typeface="ＭＳ Ｐゴシック"/>
                  <a:cs typeface="+mn-cs"/>
                </a:rPr>
                <a:t>Example Aerospace System</a:t>
              </a:r>
            </a:p>
          </p:txBody>
        </p:sp>
      </p:grpSp>
      <p:sp>
        <p:nvSpPr>
          <p:cNvPr id="97" name="Rectangle 96"/>
          <p:cNvSpPr/>
          <p:nvPr/>
        </p:nvSpPr>
        <p:spPr>
          <a:xfrm>
            <a:off x="8855094" y="1844715"/>
            <a:ext cx="2013828" cy="95410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70C0"/>
                </a:solidFill>
                <a:effectLst/>
                <a:uLnTx/>
                <a:uFillTx/>
                <a:latin typeface="Arial"/>
                <a:ea typeface="ＭＳ Ｐゴシック"/>
                <a:cs typeface="+mn-cs"/>
              </a:rPr>
              <a:t>Reactant storage determines Specific Energy  and Total Energy Capacity</a:t>
            </a:r>
          </a:p>
        </p:txBody>
      </p:sp>
      <p:sp>
        <p:nvSpPr>
          <p:cNvPr id="98" name="Rectangle 97"/>
          <p:cNvSpPr/>
          <p:nvPr/>
        </p:nvSpPr>
        <p:spPr>
          <a:xfrm>
            <a:off x="8950435" y="4798208"/>
            <a:ext cx="1896353" cy="73866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70C0"/>
                </a:solidFill>
                <a:effectLst/>
                <a:uLnTx/>
                <a:uFillTx/>
                <a:latin typeface="Arial"/>
                <a:ea typeface="ＭＳ Ｐゴシック"/>
                <a:cs typeface="+mn-cs"/>
              </a:rPr>
              <a:t>Stack design and operation determines Specific Power</a:t>
            </a:r>
          </a:p>
        </p:txBody>
      </p:sp>
    </p:spTree>
    <p:extLst>
      <p:ext uri="{BB962C8B-B14F-4D97-AF65-F5344CB8AC3E}">
        <p14:creationId xmlns:p14="http://schemas.microsoft.com/office/powerpoint/2010/main" val="254409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Electrochemical System Definitions: Electrolyzer</a:t>
            </a: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74C98A-4C95-4CDD-8361-5F0D3F8F575A}"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103" name="TextBox 102"/>
          <p:cNvSpPr txBox="1"/>
          <p:nvPr/>
        </p:nvSpPr>
        <p:spPr>
          <a:xfrm flipH="1">
            <a:off x="642132" y="1254526"/>
            <a:ext cx="2560948"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79C4"/>
                </a:solidFill>
                <a:effectLst/>
                <a:uLnTx/>
                <a:uFillTx/>
                <a:latin typeface="Arial"/>
                <a:ea typeface="ＭＳ Ｐゴシック"/>
                <a:cs typeface="+mn-cs"/>
              </a:rPr>
              <a:t>Chemical Conversion</a:t>
            </a:r>
          </a:p>
        </p:txBody>
      </p:sp>
      <p:grpSp>
        <p:nvGrpSpPr>
          <p:cNvPr id="104" name="Group 103"/>
          <p:cNvGrpSpPr/>
          <p:nvPr/>
        </p:nvGrpSpPr>
        <p:grpSpPr>
          <a:xfrm>
            <a:off x="195313" y="1692333"/>
            <a:ext cx="3903128" cy="3430931"/>
            <a:chOff x="6116970" y="1824044"/>
            <a:chExt cx="3542526" cy="3828588"/>
          </a:xfrm>
        </p:grpSpPr>
        <p:sp>
          <p:nvSpPr>
            <p:cNvPr id="105" name="TextBox 104"/>
            <p:cNvSpPr txBox="1"/>
            <p:nvPr/>
          </p:nvSpPr>
          <p:spPr>
            <a:xfrm>
              <a:off x="6116970" y="3076765"/>
              <a:ext cx="3542526" cy="25758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0" cap="none" spc="0" normalizeH="0" baseline="0" noProof="0" dirty="0">
                  <a:ln>
                    <a:noFill/>
                  </a:ln>
                  <a:effectLst/>
                  <a:uLnTx/>
                  <a:uFillTx/>
                  <a:latin typeface="Arial"/>
                  <a:ea typeface="ＭＳ Ｐゴシック"/>
                  <a:cs typeface="+mn-cs"/>
                </a:rPr>
                <a:t>PEM </a:t>
              </a:r>
              <a:r>
                <a:rPr kumimoji="0" lang="en-US" sz="1600" b="0" i="0" u="sng" strike="noStrike" kern="0" cap="none" spc="0" normalizeH="0" baseline="0" noProof="0" dirty="0" err="1">
                  <a:ln>
                    <a:noFill/>
                  </a:ln>
                  <a:effectLst/>
                  <a:uLnTx/>
                  <a:uFillTx/>
                  <a:latin typeface="Arial"/>
                  <a:ea typeface="ＭＳ Ｐゴシック"/>
                  <a:cs typeface="+mn-cs"/>
                </a:rPr>
                <a:t>Electrolyzer</a:t>
              </a:r>
              <a:endParaRPr kumimoji="0" lang="en-US" sz="1600" b="0" i="0" u="sng" strike="noStrike" kern="0" cap="none" spc="0" normalizeH="0" baseline="0" noProof="0" dirty="0">
                <a:ln>
                  <a:noFill/>
                </a:ln>
                <a:effectLst/>
                <a:uLnTx/>
                <a:uFillTx/>
                <a:latin typeface="Arial"/>
                <a:ea typeface="ＭＳ Ｐゴシック"/>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effectLst/>
                  <a:uLnTx/>
                  <a:uFillTx/>
                  <a:latin typeface="Arial"/>
                  <a:ea typeface="ＭＳ Ｐゴシック"/>
                  <a:cs typeface="+mn-cs"/>
                </a:rPr>
                <a:t>Converts liquid water into hydrogen and oxygen gas when supplied electrical power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effectLst/>
                  <a:uLnTx/>
                  <a:uFillTx/>
                  <a:latin typeface="Arial"/>
                  <a:ea typeface="ＭＳ Ｐゴシック"/>
                  <a:cs typeface="+mn-cs"/>
                </a:rPr>
                <a:t>RFC </a:t>
              </a:r>
              <a:r>
                <a:rPr kumimoji="0" lang="en-US" sz="1600" b="0" i="0" u="none" strike="noStrike" kern="0" cap="none" spc="0" normalizeH="0" baseline="0" noProof="0" dirty="0" err="1">
                  <a:ln>
                    <a:noFill/>
                  </a:ln>
                  <a:effectLst/>
                  <a:uLnTx/>
                  <a:uFillTx/>
                  <a:latin typeface="Arial"/>
                  <a:ea typeface="ＭＳ Ｐゴシック"/>
                  <a:cs typeface="+mn-cs"/>
                </a:rPr>
                <a:t>Electrolyzer</a:t>
              </a:r>
              <a:r>
                <a:rPr kumimoji="0" lang="en-US" sz="1600" b="0" i="0" u="none" strike="noStrike" kern="0" cap="none" spc="0" normalizeH="0" baseline="0" noProof="0" dirty="0">
                  <a:ln>
                    <a:noFill/>
                  </a:ln>
                  <a:effectLst/>
                  <a:uLnTx/>
                  <a:uFillTx/>
                  <a:latin typeface="Arial"/>
                  <a:ea typeface="ＭＳ Ｐゴシック"/>
                  <a:cs typeface="+mn-cs"/>
                </a:rPr>
                <a:t> Operating Conditions: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effectLst/>
                  <a:uLnTx/>
                  <a:uFillTx/>
                  <a:latin typeface="Arial"/>
                  <a:ea typeface="ＭＳ Ｐゴシック"/>
                  <a:cs typeface="+mn-cs"/>
                </a:rPr>
                <a:t>Temperature range: 60 – 80°C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effectLst/>
                  <a:uLnTx/>
                  <a:uFillTx/>
                  <a:latin typeface="Arial"/>
                  <a:ea typeface="ＭＳ Ｐゴシック"/>
                  <a:cs typeface="+mn-cs"/>
                </a:rPr>
                <a:t>Pressure range: 15 – 2500 psia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dirty="0">
                <a:ln>
                  <a:noFill/>
                </a:ln>
                <a:effectLst/>
                <a:uLnTx/>
                <a:uFillTx/>
                <a:latin typeface="Arial"/>
                <a:ea typeface="ＭＳ Ｐゴシック"/>
                <a:cs typeface="+mn-cs"/>
              </a:endParaRPr>
            </a:p>
          </p:txBody>
        </p:sp>
        <p:sp>
          <p:nvSpPr>
            <p:cNvPr id="106" name="Lightning Bolt 105"/>
            <p:cNvSpPr/>
            <p:nvPr/>
          </p:nvSpPr>
          <p:spPr bwMode="auto">
            <a:xfrm flipH="1">
              <a:off x="7491388" y="1824044"/>
              <a:ext cx="385952" cy="383696"/>
            </a:xfrm>
            <a:prstGeom prst="lightningBolt">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effectLst/>
                <a:uLnTx/>
                <a:uFillTx/>
                <a:latin typeface="Arial" charset="0"/>
                <a:ea typeface="ＭＳ Ｐゴシック" pitchFamily="112" charset="-128"/>
                <a:cs typeface="+mn-cs"/>
              </a:endParaRPr>
            </a:p>
          </p:txBody>
        </p:sp>
        <p:sp>
          <p:nvSpPr>
            <p:cNvPr id="107" name="TextBox 106"/>
            <p:cNvSpPr txBox="1"/>
            <p:nvPr/>
          </p:nvSpPr>
          <p:spPr>
            <a:xfrm>
              <a:off x="6567235" y="2065372"/>
              <a:ext cx="733564" cy="4121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effectLst/>
                  <a:uLnTx/>
                  <a:uFillTx/>
                  <a:latin typeface="Arial"/>
                  <a:ea typeface="ＭＳ Ｐゴシック"/>
                  <a:cs typeface="+mn-cs"/>
                </a:rPr>
                <a:t>2 H</a:t>
              </a:r>
              <a:r>
                <a:rPr kumimoji="0" lang="en-US" sz="1800" b="0" i="0" u="none" strike="noStrike" kern="0" cap="none" spc="0" normalizeH="0" baseline="-25000" noProof="0" dirty="0">
                  <a:ln>
                    <a:noFill/>
                  </a:ln>
                  <a:effectLst/>
                  <a:uLnTx/>
                  <a:uFillTx/>
                  <a:latin typeface="Arial"/>
                  <a:ea typeface="ＭＳ Ｐゴシック"/>
                  <a:cs typeface="+mn-cs"/>
                </a:rPr>
                <a:t>2</a:t>
              </a:r>
              <a:r>
                <a:rPr kumimoji="0" lang="en-US" sz="1800" b="0" i="0" u="none" strike="noStrike" kern="0" cap="none" spc="0" normalizeH="0" baseline="0" noProof="0" dirty="0">
                  <a:ln>
                    <a:noFill/>
                  </a:ln>
                  <a:effectLst/>
                  <a:uLnTx/>
                  <a:uFillTx/>
                  <a:latin typeface="Arial"/>
                  <a:ea typeface="ＭＳ Ｐゴシック"/>
                  <a:cs typeface="+mn-cs"/>
                </a:rPr>
                <a:t>O</a:t>
              </a:r>
            </a:p>
          </p:txBody>
        </p:sp>
        <p:cxnSp>
          <p:nvCxnSpPr>
            <p:cNvPr id="108" name="Straight Arrow Connector 107"/>
            <p:cNvCxnSpPr>
              <a:stCxn id="107" idx="3"/>
              <a:endCxn id="109" idx="1"/>
            </p:cNvCxnSpPr>
            <p:nvPr/>
          </p:nvCxnSpPr>
          <p:spPr bwMode="auto">
            <a:xfrm>
              <a:off x="7300799" y="2271441"/>
              <a:ext cx="743453" cy="0"/>
            </a:xfrm>
            <a:prstGeom prst="straightConnector1">
              <a:avLst/>
            </a:prstGeom>
            <a:solidFill>
              <a:srgbClr val="BBE0E3"/>
            </a:solidFill>
            <a:ln w="25400" cap="flat" cmpd="sng" algn="ctr">
              <a:solidFill>
                <a:sysClr val="window" lastClr="FFFFFF"/>
              </a:solidFill>
              <a:prstDash val="solid"/>
              <a:round/>
              <a:headEnd type="none" w="med" len="med"/>
              <a:tailEnd type="arrow" w="lg" len="lg"/>
            </a:ln>
            <a:effectLst/>
          </p:spPr>
        </p:cxnSp>
        <p:sp>
          <p:nvSpPr>
            <p:cNvPr id="109" name="TextBox 108"/>
            <p:cNvSpPr txBox="1"/>
            <p:nvPr/>
          </p:nvSpPr>
          <p:spPr>
            <a:xfrm>
              <a:off x="8044252" y="2065372"/>
              <a:ext cx="991081" cy="4121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effectLst/>
                  <a:uLnTx/>
                  <a:uFillTx/>
                  <a:latin typeface="Arial"/>
                  <a:ea typeface="ＭＳ Ｐゴシック"/>
                  <a:cs typeface="+mn-cs"/>
                </a:rPr>
                <a:t>2 H</a:t>
              </a:r>
              <a:r>
                <a:rPr kumimoji="0" lang="en-US" sz="1800" b="0" i="0" u="none" strike="noStrike" kern="0" cap="none" spc="0" normalizeH="0" baseline="-25000" noProof="0" dirty="0">
                  <a:ln>
                    <a:noFill/>
                  </a:ln>
                  <a:effectLst/>
                  <a:uLnTx/>
                  <a:uFillTx/>
                  <a:latin typeface="Arial"/>
                  <a:ea typeface="ＭＳ Ｐゴシック"/>
                  <a:cs typeface="+mn-cs"/>
                </a:rPr>
                <a:t>2</a:t>
              </a:r>
              <a:r>
                <a:rPr kumimoji="0" lang="en-US" sz="1800" b="0" i="0" u="none" strike="noStrike" kern="0" cap="none" spc="0" normalizeH="0" baseline="0" noProof="0" dirty="0">
                  <a:ln>
                    <a:noFill/>
                  </a:ln>
                  <a:effectLst/>
                  <a:uLnTx/>
                  <a:uFillTx/>
                  <a:latin typeface="Arial"/>
                  <a:ea typeface="ＭＳ Ｐゴシック"/>
                  <a:cs typeface="+mn-cs"/>
                </a:rPr>
                <a:t>+ O</a:t>
              </a:r>
              <a:r>
                <a:rPr kumimoji="0" lang="en-US" sz="1800" b="0" i="0" u="none" strike="noStrike" kern="0" cap="none" spc="0" normalizeH="0" baseline="-25000" noProof="0" dirty="0">
                  <a:ln>
                    <a:noFill/>
                  </a:ln>
                  <a:effectLst/>
                  <a:uLnTx/>
                  <a:uFillTx/>
                  <a:latin typeface="Arial"/>
                  <a:ea typeface="ＭＳ Ｐゴシック"/>
                  <a:cs typeface="+mn-cs"/>
                </a:rPr>
                <a:t>2</a:t>
              </a:r>
            </a:p>
          </p:txBody>
        </p:sp>
      </p:grpSp>
      <p:grpSp>
        <p:nvGrpSpPr>
          <p:cNvPr id="115" name="Group 114"/>
          <p:cNvGrpSpPr/>
          <p:nvPr/>
        </p:nvGrpSpPr>
        <p:grpSpPr>
          <a:xfrm>
            <a:off x="6442851" y="1459205"/>
            <a:ext cx="2967479" cy="4526750"/>
            <a:chOff x="8797908" y="1781940"/>
            <a:chExt cx="2967479" cy="4526750"/>
          </a:xfrm>
        </p:grpSpPr>
        <p:sp>
          <p:nvSpPr>
            <p:cNvPr id="116" name="TextBox 115"/>
            <p:cNvSpPr txBox="1"/>
            <p:nvPr/>
          </p:nvSpPr>
          <p:spPr>
            <a:xfrm>
              <a:off x="8797908" y="1781940"/>
              <a:ext cx="296747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a:ea typeface="ＭＳ Ｐゴシック"/>
                  <a:cs typeface="+mn-cs"/>
                </a:rPr>
                <a:t>2H</a:t>
              </a:r>
              <a:r>
                <a:rPr kumimoji="0" lang="en-US" sz="1600" b="0" i="0" u="none" strike="noStrike" kern="0" cap="none" spc="0" normalizeH="0" baseline="-25000" noProof="0" dirty="0">
                  <a:ln>
                    <a:noFill/>
                  </a:ln>
                  <a:solidFill>
                    <a:prstClr val="white"/>
                  </a:solidFill>
                  <a:effectLst/>
                  <a:uLnTx/>
                  <a:uFillTx/>
                  <a:latin typeface="Arial"/>
                  <a:ea typeface="ＭＳ Ｐゴシック"/>
                  <a:cs typeface="+mn-cs"/>
                </a:rPr>
                <a:t>2</a:t>
              </a:r>
              <a:r>
                <a:rPr kumimoji="0" lang="en-US" sz="1600" b="0" i="0" u="none" strike="noStrike" kern="0" cap="none" spc="0" normalizeH="0" baseline="0" noProof="0" dirty="0">
                  <a:ln>
                    <a:noFill/>
                  </a:ln>
                  <a:solidFill>
                    <a:prstClr val="white"/>
                  </a:solidFill>
                  <a:effectLst/>
                  <a:uLnTx/>
                  <a:uFillTx/>
                  <a:latin typeface="Arial"/>
                  <a:ea typeface="ＭＳ Ｐゴシック"/>
                  <a:cs typeface="+mn-cs"/>
                </a:rPr>
                <a:t>O + 4e</a:t>
              </a:r>
              <a:r>
                <a:rPr kumimoji="0" lang="en-US" sz="1600" b="0" i="0" u="none" strike="noStrike" kern="0" cap="none" spc="0" normalizeH="0" baseline="30000" noProof="0" dirty="0">
                  <a:ln>
                    <a:noFill/>
                  </a:ln>
                  <a:solidFill>
                    <a:prstClr val="white"/>
                  </a:solidFill>
                  <a:effectLst/>
                  <a:uLnTx/>
                  <a:uFillTx/>
                  <a:latin typeface="Arial"/>
                  <a:ea typeface="ＭＳ Ｐゴシック"/>
                  <a:cs typeface="+mn-cs"/>
                </a:rPr>
                <a:t>-  </a:t>
              </a:r>
              <a:r>
                <a:rPr kumimoji="0" lang="en-US" sz="1600" b="0" i="0" u="none" strike="noStrike" kern="0" cap="none" spc="0" normalizeH="0" baseline="0" noProof="0" dirty="0">
                  <a:ln>
                    <a:noFill/>
                  </a:ln>
                  <a:solidFill>
                    <a:prstClr val="white"/>
                  </a:solidFill>
                  <a:effectLst/>
                  <a:uLnTx/>
                  <a:uFillTx/>
                  <a:latin typeface="Arial"/>
                  <a:ea typeface="ＭＳ Ｐゴシック"/>
                  <a:cs typeface="+mn-cs"/>
                </a:rPr>
                <a:t>→ 2H</a:t>
              </a:r>
              <a:r>
                <a:rPr kumimoji="0" lang="en-US" sz="1600" b="0" i="0" u="none" strike="noStrike" kern="0" cap="none" spc="0" normalizeH="0" baseline="-25000" noProof="0" dirty="0">
                  <a:ln>
                    <a:noFill/>
                  </a:ln>
                  <a:solidFill>
                    <a:prstClr val="white"/>
                  </a:solidFill>
                  <a:effectLst/>
                  <a:uLnTx/>
                  <a:uFillTx/>
                  <a:latin typeface="Arial"/>
                  <a:ea typeface="ＭＳ Ｐゴシック"/>
                  <a:cs typeface="+mn-cs"/>
                </a:rPr>
                <a:t>2 </a:t>
              </a:r>
              <a:r>
                <a:rPr kumimoji="0" lang="en-US" sz="1600" b="0" i="0" u="none" strike="noStrike" kern="0" cap="none" spc="0" normalizeH="0" baseline="0" noProof="0" dirty="0">
                  <a:ln>
                    <a:noFill/>
                  </a:ln>
                  <a:solidFill>
                    <a:prstClr val="white"/>
                  </a:solidFill>
                  <a:effectLst/>
                  <a:uLnTx/>
                  <a:uFillTx/>
                  <a:latin typeface="Arial"/>
                  <a:ea typeface="ＭＳ Ｐゴシック"/>
                  <a:cs typeface="+mn-cs"/>
                </a:rPr>
                <a:t>+ O</a:t>
              </a:r>
              <a:r>
                <a:rPr kumimoji="0" lang="en-US" sz="1600" b="0" i="0" u="none" strike="noStrike" kern="0" cap="none" spc="0" normalizeH="0" baseline="-25000" noProof="0" dirty="0">
                  <a:ln>
                    <a:noFill/>
                  </a:ln>
                  <a:solidFill>
                    <a:prstClr val="white"/>
                  </a:solidFill>
                  <a:effectLst/>
                  <a:uLnTx/>
                  <a:uFillTx/>
                  <a:latin typeface="Arial"/>
                  <a:ea typeface="ＭＳ Ｐゴシック"/>
                  <a:cs typeface="+mn-cs"/>
                </a:rPr>
                <a:t>2 </a:t>
              </a:r>
              <a:r>
                <a:rPr kumimoji="0" lang="en-US" sz="1600" b="0" i="0" u="none" strike="noStrike" kern="0" cap="none" spc="0" normalizeH="0" baseline="0" noProof="0" dirty="0">
                  <a:ln>
                    <a:noFill/>
                  </a:ln>
                  <a:solidFill>
                    <a:prstClr val="white"/>
                  </a:solidFill>
                  <a:effectLst/>
                  <a:uLnTx/>
                  <a:uFillTx/>
                  <a:latin typeface="Arial"/>
                  <a:ea typeface="ＭＳ Ｐゴシック"/>
                  <a:cs typeface="+mn-cs"/>
                </a:rPr>
                <a:t>+ Heat</a:t>
              </a:r>
            </a:p>
          </p:txBody>
        </p:sp>
        <p:sp>
          <p:nvSpPr>
            <p:cNvPr id="117" name="Can 116"/>
            <p:cNvSpPr/>
            <p:nvPr/>
          </p:nvSpPr>
          <p:spPr bwMode="auto">
            <a:xfrm>
              <a:off x="9605587" y="2426618"/>
              <a:ext cx="487680" cy="516787"/>
            </a:xfrm>
            <a:prstGeom prst="can">
              <a:avLst/>
            </a:prstGeom>
            <a:solidFill>
              <a:srgbClr val="00B05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rPr>
                <a:t>O</a:t>
              </a:r>
              <a:r>
                <a:rPr kumimoji="0" lang="en-US" sz="2000" b="0" i="0" u="none" strike="noStrike" kern="0" cap="none" spc="0" normalizeH="0" baseline="-25000" noProof="0" dirty="0">
                  <a:ln>
                    <a:noFill/>
                  </a:ln>
                  <a:solidFill>
                    <a:srgbClr val="000000"/>
                  </a:solidFill>
                  <a:effectLst/>
                  <a:uLnTx/>
                  <a:uFillTx/>
                  <a:latin typeface="Arial" charset="0"/>
                  <a:ea typeface="ＭＳ Ｐゴシック" pitchFamily="112" charset="-128"/>
                  <a:cs typeface="+mn-cs"/>
                </a:rPr>
                <a:t>2</a:t>
              </a:r>
            </a:p>
          </p:txBody>
        </p:sp>
        <p:sp>
          <p:nvSpPr>
            <p:cNvPr id="118" name="Can 117"/>
            <p:cNvSpPr/>
            <p:nvPr/>
          </p:nvSpPr>
          <p:spPr bwMode="auto">
            <a:xfrm>
              <a:off x="10191055" y="2135686"/>
              <a:ext cx="487680" cy="807720"/>
            </a:xfrm>
            <a:prstGeom prst="can">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rPr>
                <a:t>H</a:t>
              </a:r>
              <a:r>
                <a:rPr kumimoji="0" lang="en-US" sz="2000" b="0" i="0" u="none" strike="noStrike" kern="0" cap="none" spc="0" normalizeH="0" baseline="-25000" noProof="0" dirty="0">
                  <a:ln>
                    <a:noFill/>
                  </a:ln>
                  <a:solidFill>
                    <a:srgbClr val="000000"/>
                  </a:solidFill>
                  <a:effectLst/>
                  <a:uLnTx/>
                  <a:uFillTx/>
                  <a:latin typeface="Arial" charset="0"/>
                  <a:ea typeface="ＭＳ Ｐゴシック" pitchFamily="112" charset="-128"/>
                  <a:cs typeface="+mn-cs"/>
                </a:rPr>
                <a:t>2</a:t>
              </a:r>
            </a:p>
          </p:txBody>
        </p:sp>
        <p:sp>
          <p:nvSpPr>
            <p:cNvPr id="119" name="Rectangle 118"/>
            <p:cNvSpPr/>
            <p:nvPr/>
          </p:nvSpPr>
          <p:spPr bwMode="auto">
            <a:xfrm rot="16200000">
              <a:off x="9605416" y="3148993"/>
              <a:ext cx="488024" cy="45719"/>
            </a:xfrm>
            <a:prstGeom prst="rect">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120" name="Rectangle 119"/>
            <p:cNvSpPr/>
            <p:nvPr/>
          </p:nvSpPr>
          <p:spPr bwMode="auto">
            <a:xfrm rot="16200000">
              <a:off x="10187350" y="3164911"/>
              <a:ext cx="495092" cy="45719"/>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121" name="Can 120"/>
            <p:cNvSpPr/>
            <p:nvPr/>
          </p:nvSpPr>
          <p:spPr bwMode="auto">
            <a:xfrm flipH="1">
              <a:off x="9201058" y="5278189"/>
              <a:ext cx="348626" cy="384178"/>
            </a:xfrm>
            <a:prstGeom prst="can">
              <a:avLst/>
            </a:prstGeom>
            <a:solidFill>
              <a:srgbClr val="00B0F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grpSp>
          <p:nvGrpSpPr>
            <p:cNvPr id="122" name="Group 121"/>
            <p:cNvGrpSpPr/>
            <p:nvPr/>
          </p:nvGrpSpPr>
          <p:grpSpPr>
            <a:xfrm rot="5400000">
              <a:off x="9305451" y="4846538"/>
              <a:ext cx="215780" cy="293522"/>
              <a:chOff x="3196235" y="3898916"/>
              <a:chExt cx="215780" cy="293522"/>
            </a:xfrm>
          </p:grpSpPr>
          <p:sp>
            <p:nvSpPr>
              <p:cNvPr id="195" name="Pie 194"/>
              <p:cNvSpPr/>
              <p:nvPr/>
            </p:nvSpPr>
            <p:spPr bwMode="auto">
              <a:xfrm rot="16200000">
                <a:off x="3196354" y="3976777"/>
                <a:ext cx="215661" cy="215661"/>
              </a:xfrm>
              <a:prstGeom prst="pie">
                <a:avLst/>
              </a:prstGeom>
              <a:solidFill>
                <a:srgbClr val="00B0F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196" name="Rectangle 195"/>
              <p:cNvSpPr/>
              <p:nvPr/>
            </p:nvSpPr>
            <p:spPr bwMode="auto">
              <a:xfrm>
                <a:off x="3196235" y="3898916"/>
                <a:ext cx="116489" cy="189781"/>
              </a:xfrm>
              <a:prstGeom prst="rect">
                <a:avLst/>
              </a:prstGeom>
              <a:solidFill>
                <a:srgbClr val="00B0F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grpSp>
        <p:sp>
          <p:nvSpPr>
            <p:cNvPr id="123" name="Rectangle 122"/>
            <p:cNvSpPr/>
            <p:nvPr/>
          </p:nvSpPr>
          <p:spPr bwMode="auto">
            <a:xfrm rot="5400000" flipH="1">
              <a:off x="9263417" y="5186168"/>
              <a:ext cx="228600" cy="45719"/>
            </a:xfrm>
            <a:prstGeom prst="rect">
              <a:avLst/>
            </a:prstGeom>
            <a:solidFill>
              <a:srgbClr val="00B0F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124" name="Rectangle 123"/>
            <p:cNvSpPr/>
            <p:nvPr/>
          </p:nvSpPr>
          <p:spPr bwMode="auto">
            <a:xfrm rot="16200000">
              <a:off x="9620827" y="3971311"/>
              <a:ext cx="457200" cy="45719"/>
            </a:xfrm>
            <a:prstGeom prst="rect">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125" name="Rectangle 124"/>
            <p:cNvSpPr/>
            <p:nvPr/>
          </p:nvSpPr>
          <p:spPr bwMode="auto">
            <a:xfrm rot="16200000">
              <a:off x="10206295" y="3974169"/>
              <a:ext cx="457200" cy="45719"/>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126" name="Rectangle 125"/>
            <p:cNvSpPr/>
            <p:nvPr/>
          </p:nvSpPr>
          <p:spPr bwMode="auto">
            <a:xfrm>
              <a:off x="9554165" y="4922151"/>
              <a:ext cx="228600" cy="45719"/>
            </a:xfrm>
            <a:prstGeom prst="rect">
              <a:avLst/>
            </a:prstGeom>
            <a:solidFill>
              <a:srgbClr val="00B0F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127" name="Lightning Bolt 126"/>
            <p:cNvSpPr/>
            <p:nvPr/>
          </p:nvSpPr>
          <p:spPr bwMode="auto">
            <a:xfrm flipH="1">
              <a:off x="9957482" y="5155309"/>
              <a:ext cx="385952" cy="383696"/>
            </a:xfrm>
            <a:prstGeom prst="lightningBolt">
              <a:avLst/>
            </a:prstGeom>
            <a:solidFill>
              <a:srgbClr val="FF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grpSp>
          <p:nvGrpSpPr>
            <p:cNvPr id="128" name="Group 127"/>
            <p:cNvGrpSpPr/>
            <p:nvPr/>
          </p:nvGrpSpPr>
          <p:grpSpPr>
            <a:xfrm flipH="1">
              <a:off x="10459212" y="4392475"/>
              <a:ext cx="536226" cy="577230"/>
              <a:chOff x="6522720" y="1558406"/>
              <a:chExt cx="2032559" cy="2187980"/>
            </a:xfrm>
          </p:grpSpPr>
          <p:cxnSp>
            <p:nvCxnSpPr>
              <p:cNvPr id="183" name="Straight Connector 182"/>
              <p:cNvCxnSpPr/>
              <p:nvPr/>
            </p:nvCxnSpPr>
            <p:spPr bwMode="auto">
              <a:xfrm rot="1800000" flipV="1">
                <a:off x="6693349" y="1903388"/>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184" name="Straight Connector 183"/>
              <p:cNvCxnSpPr/>
              <p:nvPr/>
            </p:nvCxnSpPr>
            <p:spPr bwMode="auto">
              <a:xfrm rot="19800000">
                <a:off x="6522720" y="2087043"/>
                <a:ext cx="45720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185" name="Straight Connector 184"/>
              <p:cNvCxnSpPr/>
              <p:nvPr/>
            </p:nvCxnSpPr>
            <p:spPr bwMode="auto">
              <a:xfrm rot="1800000" flipV="1">
                <a:off x="6522720" y="23124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186" name="Straight Connector 185"/>
              <p:cNvCxnSpPr/>
              <p:nvPr/>
            </p:nvCxnSpPr>
            <p:spPr bwMode="auto">
              <a:xfrm rot="19800000">
                <a:off x="6522720" y="2541069"/>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187" name="Straight Connector 186"/>
              <p:cNvCxnSpPr/>
              <p:nvPr/>
            </p:nvCxnSpPr>
            <p:spPr bwMode="auto">
              <a:xfrm rot="1800000" flipV="1">
                <a:off x="6522720" y="2766496"/>
                <a:ext cx="457200" cy="0"/>
              </a:xfrm>
              <a:prstGeom prst="line">
                <a:avLst/>
              </a:prstGeom>
              <a:solidFill>
                <a:srgbClr val="BBE0E3"/>
              </a:solidFill>
              <a:ln w="25400" cap="flat" cmpd="sng" algn="ctr">
                <a:solidFill>
                  <a:srgbClr val="00B0F0"/>
                </a:solidFill>
                <a:prstDash val="solid"/>
                <a:round/>
                <a:headEnd type="none" w="med" len="med"/>
                <a:tailEnd type="none" w="med" len="med"/>
              </a:ln>
              <a:effectLst/>
            </p:spPr>
          </p:cxnSp>
          <p:cxnSp>
            <p:nvCxnSpPr>
              <p:cNvPr id="188" name="Straight Connector 187"/>
              <p:cNvCxnSpPr/>
              <p:nvPr/>
            </p:nvCxnSpPr>
            <p:spPr bwMode="auto">
              <a:xfrm rot="19800000">
                <a:off x="6522720" y="2995096"/>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89" name="Straight Connector 188"/>
              <p:cNvCxnSpPr/>
              <p:nvPr/>
            </p:nvCxnSpPr>
            <p:spPr bwMode="auto">
              <a:xfrm rot="1800000" flipV="1">
                <a:off x="6522720" y="3220522"/>
                <a:ext cx="45720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90" name="Straight Connector 189"/>
              <p:cNvCxnSpPr/>
              <p:nvPr/>
            </p:nvCxnSpPr>
            <p:spPr bwMode="auto">
              <a:xfrm rot="19800000">
                <a:off x="6693349" y="3403485"/>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91" name="Straight Connector 190"/>
              <p:cNvCxnSpPr/>
              <p:nvPr/>
            </p:nvCxnSpPr>
            <p:spPr bwMode="auto">
              <a:xfrm rot="5400000" flipV="1">
                <a:off x="6574564" y="1695566"/>
                <a:ext cx="274320" cy="0"/>
              </a:xfrm>
              <a:prstGeom prst="line">
                <a:avLst/>
              </a:prstGeom>
              <a:solidFill>
                <a:srgbClr val="BBE0E3"/>
              </a:solidFill>
              <a:ln w="25400" cap="flat" cmpd="sng" algn="ctr">
                <a:solidFill>
                  <a:srgbClr val="333399"/>
                </a:solidFill>
                <a:prstDash val="solid"/>
                <a:round/>
                <a:headEnd type="none" w="med" len="med"/>
                <a:tailEnd type="none" w="med" len="med"/>
              </a:ln>
              <a:effectLst/>
            </p:spPr>
          </p:cxnSp>
          <p:cxnSp>
            <p:nvCxnSpPr>
              <p:cNvPr id="192" name="Straight Connector 191"/>
              <p:cNvCxnSpPr/>
              <p:nvPr/>
            </p:nvCxnSpPr>
            <p:spPr bwMode="auto">
              <a:xfrm rot="5400000" flipV="1">
                <a:off x="6574974" y="3609226"/>
                <a:ext cx="274320"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93" name="Straight Connector 192"/>
              <p:cNvCxnSpPr/>
              <p:nvPr/>
            </p:nvCxnSpPr>
            <p:spPr bwMode="auto">
              <a:xfrm flipV="1">
                <a:off x="6711725" y="3746386"/>
                <a:ext cx="1843554" cy="0"/>
              </a:xfrm>
              <a:prstGeom prst="line">
                <a:avLst/>
              </a:prstGeom>
              <a:solidFill>
                <a:srgbClr val="BBE0E3"/>
              </a:solidFill>
              <a:ln w="25400" cap="flat" cmpd="sng" algn="ctr">
                <a:solidFill>
                  <a:srgbClr val="FF0000"/>
                </a:solidFill>
                <a:prstDash val="solid"/>
                <a:round/>
                <a:headEnd type="none" w="med" len="med"/>
                <a:tailEnd type="none" w="med" len="med"/>
              </a:ln>
              <a:effectLst/>
            </p:spPr>
          </p:cxnSp>
          <p:cxnSp>
            <p:nvCxnSpPr>
              <p:cNvPr id="194" name="Straight Connector 193"/>
              <p:cNvCxnSpPr/>
              <p:nvPr/>
            </p:nvCxnSpPr>
            <p:spPr bwMode="auto">
              <a:xfrm>
                <a:off x="6711721" y="1558406"/>
                <a:ext cx="519987" cy="0"/>
              </a:xfrm>
              <a:prstGeom prst="line">
                <a:avLst/>
              </a:prstGeom>
              <a:solidFill>
                <a:srgbClr val="BBE0E3"/>
              </a:solidFill>
              <a:ln w="25400" cap="flat" cmpd="sng" algn="ctr">
                <a:solidFill>
                  <a:srgbClr val="333399"/>
                </a:solidFill>
                <a:prstDash val="solid"/>
                <a:round/>
                <a:headEnd type="none" w="med" len="med"/>
                <a:tailEnd type="none" w="med" len="med"/>
              </a:ln>
              <a:effectLst/>
            </p:spPr>
          </p:cxnSp>
        </p:grpSp>
        <p:sp>
          <p:nvSpPr>
            <p:cNvPr id="129" name="TextBox 128"/>
            <p:cNvSpPr txBox="1"/>
            <p:nvPr/>
          </p:nvSpPr>
          <p:spPr>
            <a:xfrm flipH="1">
              <a:off x="10904863" y="4639567"/>
              <a:ext cx="5693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a:ea typeface="ＭＳ Ｐゴシック"/>
                  <a:cs typeface="+mn-cs"/>
                </a:rPr>
                <a:t>Q</a:t>
              </a:r>
              <a:r>
                <a:rPr kumimoji="0" lang="en-US" sz="1800" b="0" i="0" u="none" strike="noStrike" kern="0" cap="none" spc="0" normalizeH="0" baseline="-25000" noProof="0" dirty="0">
                  <a:ln>
                    <a:noFill/>
                  </a:ln>
                  <a:solidFill>
                    <a:srgbClr val="000000"/>
                  </a:solidFill>
                  <a:effectLst/>
                  <a:uLnTx/>
                  <a:uFillTx/>
                  <a:latin typeface="Arial"/>
                  <a:ea typeface="ＭＳ Ｐゴシック"/>
                  <a:cs typeface="+mn-cs"/>
                </a:rPr>
                <a:t>TH</a:t>
              </a:r>
            </a:p>
          </p:txBody>
        </p:sp>
        <p:sp>
          <p:nvSpPr>
            <p:cNvPr id="130" name="TextBox 129"/>
            <p:cNvSpPr txBox="1"/>
            <p:nvPr/>
          </p:nvSpPr>
          <p:spPr>
            <a:xfrm>
              <a:off x="9940437" y="3772836"/>
              <a:ext cx="38985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0" cap="none" spc="0" normalizeH="0" baseline="0" noProof="0" dirty="0">
                  <a:ln>
                    <a:noFill/>
                  </a:ln>
                  <a:solidFill>
                    <a:srgbClr val="000000"/>
                  </a:solidFill>
                  <a:effectLst/>
                  <a:uLnTx/>
                  <a:uFillTx/>
                  <a:latin typeface="Arial"/>
                  <a:ea typeface="ＭＳ Ｐゴシック"/>
                  <a:cs typeface="+mn-cs"/>
                </a:rPr>
                <a:t>Δ</a:t>
              </a:r>
              <a:r>
                <a:rPr kumimoji="0" lang="en-US" sz="1200" b="0" i="0" u="none" strike="noStrike" kern="0" cap="none" spc="0" normalizeH="0" baseline="0" noProof="0" dirty="0">
                  <a:ln>
                    <a:noFill/>
                  </a:ln>
                  <a:solidFill>
                    <a:srgbClr val="000000"/>
                  </a:solidFill>
                  <a:effectLst/>
                  <a:uLnTx/>
                  <a:uFillTx/>
                  <a:latin typeface="Arial"/>
                  <a:ea typeface="ＭＳ Ｐゴシック"/>
                  <a:cs typeface="+mn-cs"/>
                </a:rPr>
                <a:t>P</a:t>
              </a:r>
            </a:p>
          </p:txBody>
        </p:sp>
        <p:cxnSp>
          <p:nvCxnSpPr>
            <p:cNvPr id="131" name="Straight Arrow Connector 130"/>
            <p:cNvCxnSpPr>
              <a:stCxn id="124" idx="2"/>
              <a:endCxn id="125" idx="0"/>
            </p:cNvCxnSpPr>
            <p:nvPr/>
          </p:nvCxnSpPr>
          <p:spPr bwMode="auto">
            <a:xfrm>
              <a:off x="9872287" y="3994171"/>
              <a:ext cx="539749" cy="2858"/>
            </a:xfrm>
            <a:prstGeom prst="straightConnector1">
              <a:avLst/>
            </a:prstGeom>
            <a:solidFill>
              <a:srgbClr val="BBE0E3"/>
            </a:solidFill>
            <a:ln w="9525" cap="flat" cmpd="sng" algn="ctr">
              <a:solidFill>
                <a:srgbClr val="000000"/>
              </a:solidFill>
              <a:prstDash val="solid"/>
              <a:round/>
              <a:headEnd type="arrow" w="med" len="med"/>
              <a:tailEnd type="arrow"/>
            </a:ln>
            <a:effectLst/>
          </p:spPr>
        </p:cxnSp>
        <p:grpSp>
          <p:nvGrpSpPr>
            <p:cNvPr id="132" name="Group 131"/>
            <p:cNvGrpSpPr/>
            <p:nvPr/>
          </p:nvGrpSpPr>
          <p:grpSpPr>
            <a:xfrm rot="5400000">
              <a:off x="9410671" y="4593995"/>
              <a:ext cx="1464228" cy="719244"/>
              <a:chOff x="5648325" y="2923866"/>
              <a:chExt cx="2308143" cy="1133784"/>
            </a:xfrm>
          </p:grpSpPr>
          <p:sp>
            <p:nvSpPr>
              <p:cNvPr id="161" name="Rectangle 147"/>
              <p:cNvSpPr>
                <a:spLocks noChangeArrowheads="1"/>
              </p:cNvSpPr>
              <p:nvPr/>
            </p:nvSpPr>
            <p:spPr bwMode="auto">
              <a:xfrm rot="5400000">
                <a:off x="6273006" y="2301566"/>
                <a:ext cx="215900" cy="1460500"/>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62" name="Rectangle 148"/>
              <p:cNvSpPr>
                <a:spLocks noChangeArrowheads="1"/>
              </p:cNvSpPr>
              <p:nvPr/>
            </p:nvSpPr>
            <p:spPr bwMode="auto">
              <a:xfrm rot="5400000">
                <a:off x="6270625" y="3219450"/>
                <a:ext cx="215900" cy="1460500"/>
              </a:xfrm>
              <a:prstGeom prst="rect">
                <a:avLst/>
              </a:prstGeom>
              <a:solidFill>
                <a:srgbClr val="C0C0C0"/>
              </a:solidFill>
              <a:ln w="9525">
                <a:solidFill>
                  <a:srgbClr val="80808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nvGrpSpPr>
              <p:cNvPr id="163" name="Group 214"/>
              <p:cNvGrpSpPr>
                <a:grpSpLocks/>
              </p:cNvGrpSpPr>
              <p:nvPr/>
            </p:nvGrpSpPr>
            <p:grpSpPr bwMode="auto">
              <a:xfrm>
                <a:off x="5873750" y="3608388"/>
                <a:ext cx="1016000" cy="230187"/>
                <a:chOff x="4366" y="1758"/>
                <a:chExt cx="640" cy="145"/>
              </a:xfrm>
            </p:grpSpPr>
            <p:sp>
              <p:nvSpPr>
                <p:cNvPr id="178" name="Rectangle 150"/>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79" name="Rectangle 210"/>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80" name="Rectangle 211"/>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81" name="Rectangle 212"/>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82" name="Rectangle 213"/>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grpSp>
            <p:nvGrpSpPr>
              <p:cNvPr id="164" name="Group 214"/>
              <p:cNvGrpSpPr>
                <a:grpSpLocks/>
              </p:cNvGrpSpPr>
              <p:nvPr/>
            </p:nvGrpSpPr>
            <p:grpSpPr bwMode="auto">
              <a:xfrm>
                <a:off x="5873750" y="3377406"/>
                <a:ext cx="1016000" cy="230187"/>
                <a:chOff x="4366" y="1758"/>
                <a:chExt cx="640" cy="145"/>
              </a:xfrm>
            </p:grpSpPr>
            <p:sp>
              <p:nvSpPr>
                <p:cNvPr id="173" name="Rectangle 150"/>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74" name="Rectangle 210"/>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75" name="Rectangle 211"/>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76" name="Rectangle 212"/>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77" name="Rectangle 213"/>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grpSp>
            <p:nvGrpSpPr>
              <p:cNvPr id="165" name="Group 214"/>
              <p:cNvGrpSpPr>
                <a:grpSpLocks/>
              </p:cNvGrpSpPr>
              <p:nvPr/>
            </p:nvGrpSpPr>
            <p:grpSpPr bwMode="auto">
              <a:xfrm>
                <a:off x="5873750" y="3146425"/>
                <a:ext cx="1016000" cy="230187"/>
                <a:chOff x="4366" y="1758"/>
                <a:chExt cx="640" cy="145"/>
              </a:xfrm>
            </p:grpSpPr>
            <p:sp>
              <p:nvSpPr>
                <p:cNvPr id="168" name="Rectangle 150"/>
                <p:cNvSpPr>
                  <a:spLocks noChangeArrowheads="1"/>
                </p:cNvSpPr>
                <p:nvPr/>
              </p:nvSpPr>
              <p:spPr bwMode="auto">
                <a:xfrm>
                  <a:off x="4366" y="175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69" name="Rectangle 210"/>
                <p:cNvSpPr>
                  <a:spLocks noChangeArrowheads="1"/>
                </p:cNvSpPr>
                <p:nvPr/>
              </p:nvSpPr>
              <p:spPr bwMode="auto">
                <a:xfrm>
                  <a:off x="4366" y="1788"/>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70" name="Rectangle 211"/>
                <p:cNvSpPr>
                  <a:spLocks noChangeArrowheads="1"/>
                </p:cNvSpPr>
                <p:nvPr/>
              </p:nvSpPr>
              <p:spPr bwMode="auto">
                <a:xfrm>
                  <a:off x="4366" y="1817"/>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71" name="Rectangle 212"/>
                <p:cNvSpPr>
                  <a:spLocks noChangeArrowheads="1"/>
                </p:cNvSpPr>
                <p:nvPr/>
              </p:nvSpPr>
              <p:spPr bwMode="auto">
                <a:xfrm>
                  <a:off x="4366" y="1846"/>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72" name="Rectangle 213"/>
                <p:cNvSpPr>
                  <a:spLocks noChangeArrowheads="1"/>
                </p:cNvSpPr>
                <p:nvPr/>
              </p:nvSpPr>
              <p:spPr bwMode="auto">
                <a:xfrm>
                  <a:off x="4366" y="1874"/>
                  <a:ext cx="640" cy="29"/>
                </a:xfrm>
                <a:prstGeom prst="rect">
                  <a:avLst/>
                </a:prstGeom>
                <a:solidFill>
                  <a:srgbClr val="808080"/>
                </a:solidFill>
                <a:ln w="9525">
                  <a:solidFill>
                    <a:srgbClr val="0000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cxnSp>
            <p:nvCxnSpPr>
              <p:cNvPr id="166" name="Straight Connector 165"/>
              <p:cNvCxnSpPr/>
              <p:nvPr/>
            </p:nvCxnSpPr>
            <p:spPr>
              <a:xfrm>
                <a:off x="6889750" y="3138488"/>
                <a:ext cx="1066718" cy="0"/>
              </a:xfrm>
              <a:prstGeom prst="line">
                <a:avLst/>
              </a:prstGeom>
              <a:noFill/>
              <a:ln w="22225" cap="flat" cmpd="sng" algn="ctr">
                <a:solidFill>
                  <a:srgbClr val="BFBFBF"/>
                </a:solidFill>
                <a:prstDash val="solid"/>
              </a:ln>
              <a:effectLst/>
            </p:spPr>
          </p:cxnSp>
          <p:cxnSp>
            <p:nvCxnSpPr>
              <p:cNvPr id="167" name="Straight Connector 166"/>
              <p:cNvCxnSpPr/>
              <p:nvPr/>
            </p:nvCxnSpPr>
            <p:spPr>
              <a:xfrm>
                <a:off x="6889750" y="3843338"/>
                <a:ext cx="1066718" cy="0"/>
              </a:xfrm>
              <a:prstGeom prst="line">
                <a:avLst/>
              </a:prstGeom>
              <a:noFill/>
              <a:ln w="22225" cap="flat" cmpd="sng" algn="ctr">
                <a:solidFill>
                  <a:srgbClr val="BFBFBF"/>
                </a:solidFill>
                <a:prstDash val="solid"/>
              </a:ln>
              <a:effectLst/>
            </p:spPr>
          </p:cxnSp>
        </p:grpSp>
        <p:cxnSp>
          <p:nvCxnSpPr>
            <p:cNvPr id="133" name="Straight Arrow Connector 132"/>
            <p:cNvCxnSpPr/>
            <p:nvPr/>
          </p:nvCxnSpPr>
          <p:spPr bwMode="auto">
            <a:xfrm>
              <a:off x="10171791" y="5539005"/>
              <a:ext cx="0" cy="457200"/>
            </a:xfrm>
            <a:prstGeom prst="straightConnector1">
              <a:avLst/>
            </a:prstGeom>
            <a:solidFill>
              <a:srgbClr val="BBE0E3"/>
            </a:solidFill>
            <a:ln w="41275" cap="flat" cmpd="sng" algn="ctr">
              <a:solidFill>
                <a:srgbClr val="FFC000"/>
              </a:solidFill>
              <a:prstDash val="solid"/>
              <a:round/>
              <a:headEnd type="arrow" w="lg" len="lg"/>
              <a:tailEnd type="none" w="lg" len="lg"/>
            </a:ln>
            <a:effectLst/>
          </p:spPr>
        </p:cxnSp>
        <p:sp>
          <p:nvSpPr>
            <p:cNvPr id="134" name="TextBox 133"/>
            <p:cNvSpPr txBox="1"/>
            <p:nvPr/>
          </p:nvSpPr>
          <p:spPr>
            <a:xfrm flipH="1">
              <a:off x="10272599" y="5616945"/>
              <a:ext cx="6543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a:ea typeface="ＭＳ Ｐゴシック"/>
                  <a:cs typeface="+mn-cs"/>
                </a:rPr>
                <a:t>Q</a:t>
              </a:r>
              <a:r>
                <a:rPr kumimoji="0" lang="en-US" sz="1800" b="0" i="0" u="none" strike="noStrike" kern="0" cap="none" spc="0" normalizeH="0" baseline="-25000" noProof="0" dirty="0">
                  <a:ln>
                    <a:noFill/>
                  </a:ln>
                  <a:solidFill>
                    <a:prstClr val="white"/>
                  </a:solidFill>
                  <a:effectLst/>
                  <a:uLnTx/>
                  <a:uFillTx/>
                  <a:latin typeface="Arial"/>
                  <a:ea typeface="ＭＳ Ｐゴシック"/>
                  <a:cs typeface="+mn-cs"/>
                </a:rPr>
                <a:t>ELE</a:t>
              </a:r>
            </a:p>
          </p:txBody>
        </p:sp>
        <p:sp>
          <p:nvSpPr>
            <p:cNvPr id="135" name="TextBox 134"/>
            <p:cNvSpPr txBox="1"/>
            <p:nvPr/>
          </p:nvSpPr>
          <p:spPr>
            <a:xfrm>
              <a:off x="9089045" y="5623052"/>
              <a:ext cx="6158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a:ea typeface="ＭＳ Ｐゴシック"/>
                  <a:cs typeface="+mn-cs"/>
                </a:rPr>
                <a:t>H</a:t>
              </a:r>
              <a:r>
                <a:rPr kumimoji="0" lang="en-US" sz="1800" b="0" i="0" u="none" strike="noStrike" kern="0" cap="none" spc="0" normalizeH="0" baseline="-25000" noProof="0" dirty="0">
                  <a:ln>
                    <a:noFill/>
                  </a:ln>
                  <a:solidFill>
                    <a:prstClr val="white"/>
                  </a:solidFill>
                  <a:effectLst/>
                  <a:uLnTx/>
                  <a:uFillTx/>
                  <a:latin typeface="Arial"/>
                  <a:ea typeface="ＭＳ Ｐゴシック"/>
                  <a:cs typeface="+mn-cs"/>
                </a:rPr>
                <a:t>2</a:t>
              </a:r>
              <a:r>
                <a:rPr kumimoji="0" lang="en-US" sz="1800" b="0" i="0" u="none" strike="noStrike" kern="0" cap="none" spc="0" normalizeH="0" baseline="0" noProof="0" dirty="0">
                  <a:ln>
                    <a:noFill/>
                  </a:ln>
                  <a:solidFill>
                    <a:prstClr val="white"/>
                  </a:solidFill>
                  <a:effectLst/>
                  <a:uLnTx/>
                  <a:uFillTx/>
                  <a:latin typeface="Arial"/>
                  <a:ea typeface="ＭＳ Ｐゴシック"/>
                  <a:cs typeface="+mn-cs"/>
                </a:rPr>
                <a:t>O</a:t>
              </a:r>
            </a:p>
          </p:txBody>
        </p:sp>
        <p:sp>
          <p:nvSpPr>
            <p:cNvPr id="136" name="TextBox 135"/>
            <p:cNvSpPr txBox="1"/>
            <p:nvPr/>
          </p:nvSpPr>
          <p:spPr>
            <a:xfrm>
              <a:off x="9620114" y="5939358"/>
              <a:ext cx="14157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latin typeface="Arial"/>
                  <a:ea typeface="ＭＳ Ｐゴシック"/>
                  <a:cs typeface="+mn-cs"/>
                </a:rPr>
                <a:t>Input Power</a:t>
              </a:r>
            </a:p>
          </p:txBody>
        </p:sp>
        <p:grpSp>
          <p:nvGrpSpPr>
            <p:cNvPr id="137" name="Group 14"/>
            <p:cNvGrpSpPr>
              <a:grpSpLocks/>
            </p:cNvGrpSpPr>
            <p:nvPr/>
          </p:nvGrpSpPr>
          <p:grpSpPr bwMode="auto">
            <a:xfrm rot="5400000">
              <a:off x="10336531" y="3426327"/>
              <a:ext cx="493713" cy="471490"/>
              <a:chOff x="1584" y="3300"/>
              <a:chExt cx="311" cy="297"/>
            </a:xfrm>
          </p:grpSpPr>
          <p:sp>
            <p:nvSpPr>
              <p:cNvPr id="153" name="Oval 15"/>
              <p:cNvSpPr>
                <a:spLocks noChangeArrowheads="1"/>
              </p:cNvSpPr>
              <p:nvPr/>
            </p:nvSpPr>
            <p:spPr bwMode="auto">
              <a:xfrm>
                <a:off x="1584" y="3300"/>
                <a:ext cx="240" cy="144"/>
              </a:xfrm>
              <a:prstGeom prst="ellipse">
                <a:avLst/>
              </a:prstGeom>
              <a:solidFill>
                <a:srgbClr val="FFFF00"/>
              </a:solidFill>
              <a:ln w="9525">
                <a:solidFill>
                  <a:srgbClr val="000000"/>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54" name="AutoShape 16"/>
              <p:cNvSpPr>
                <a:spLocks noChangeArrowheads="1"/>
              </p:cNvSpPr>
              <p:nvPr/>
            </p:nvSpPr>
            <p:spPr bwMode="auto">
              <a:xfrm rot="5400000">
                <a:off x="1584" y="3481"/>
                <a:ext cx="115" cy="115"/>
              </a:xfrm>
              <a:prstGeom prst="flowChartExtract">
                <a:avLst/>
              </a:prstGeom>
              <a:solidFill>
                <a:srgbClr val="FFFF00"/>
              </a:solidFill>
              <a:ln w="9525">
                <a:solidFill>
                  <a:srgbClr val="FFFF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55" name="AutoShape 17"/>
              <p:cNvSpPr>
                <a:spLocks noChangeArrowheads="1"/>
              </p:cNvSpPr>
              <p:nvPr/>
            </p:nvSpPr>
            <p:spPr bwMode="auto">
              <a:xfrm rot="16200000">
                <a:off x="1700" y="3482"/>
                <a:ext cx="115" cy="115"/>
              </a:xfrm>
              <a:prstGeom prst="flowChartExtract">
                <a:avLst/>
              </a:prstGeom>
              <a:solidFill>
                <a:srgbClr val="FFFF00"/>
              </a:solidFill>
              <a:ln w="9525">
                <a:solidFill>
                  <a:srgbClr val="FFFF0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56" name="Line 18"/>
              <p:cNvSpPr>
                <a:spLocks noChangeShapeType="1"/>
              </p:cNvSpPr>
              <p:nvPr/>
            </p:nvSpPr>
            <p:spPr bwMode="auto">
              <a:xfrm>
                <a:off x="1699" y="3444"/>
                <a:ext cx="0" cy="91"/>
              </a:xfrm>
              <a:prstGeom prst="line">
                <a:avLst/>
              </a:prstGeom>
              <a:solidFill>
                <a:srgbClr val="FFFF00"/>
              </a:solidFill>
              <a:ln w="15875">
                <a:solidFill>
                  <a:srgbClr val="FFFF00"/>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57" name="Line 19"/>
              <p:cNvSpPr>
                <a:spLocks noChangeShapeType="1"/>
              </p:cNvSpPr>
              <p:nvPr/>
            </p:nvSpPr>
            <p:spPr bwMode="auto">
              <a:xfrm flipH="1">
                <a:off x="1585" y="3374"/>
                <a:ext cx="288" cy="0"/>
              </a:xfrm>
              <a:prstGeom prst="line">
                <a:avLst/>
              </a:prstGeom>
              <a:noFill/>
              <a:ln w="12700">
                <a:solidFill>
                  <a:srgbClr val="BFBFBF"/>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58" name="Line 20"/>
              <p:cNvSpPr>
                <a:spLocks noChangeShapeType="1"/>
              </p:cNvSpPr>
              <p:nvPr/>
            </p:nvSpPr>
            <p:spPr bwMode="auto">
              <a:xfrm>
                <a:off x="1872" y="3371"/>
                <a:ext cx="0" cy="109"/>
              </a:xfrm>
              <a:prstGeom prst="line">
                <a:avLst/>
              </a:prstGeom>
              <a:noFill/>
              <a:ln w="15875">
                <a:solidFill>
                  <a:srgbClr val="BFBFBF"/>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59" name="AutoShape 21"/>
              <p:cNvSpPr>
                <a:spLocks noChangeArrowheads="1"/>
              </p:cNvSpPr>
              <p:nvPr/>
            </p:nvSpPr>
            <p:spPr bwMode="auto">
              <a:xfrm>
                <a:off x="1847" y="3478"/>
                <a:ext cx="48" cy="48"/>
              </a:xfrm>
              <a:prstGeom prst="triangle">
                <a:avLst>
                  <a:gd name="adj" fmla="val 50000"/>
                </a:avLst>
              </a:prstGeom>
              <a:noFill/>
              <a:ln w="9525">
                <a:solidFill>
                  <a:srgbClr val="BFBFBF"/>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60" name="Oval 22"/>
              <p:cNvSpPr>
                <a:spLocks noChangeArrowheads="1"/>
              </p:cNvSpPr>
              <p:nvPr/>
            </p:nvSpPr>
            <p:spPr bwMode="auto">
              <a:xfrm>
                <a:off x="1680" y="3522"/>
                <a:ext cx="35" cy="35"/>
              </a:xfrm>
              <a:prstGeom prst="ellipse">
                <a:avLst/>
              </a:prstGeom>
              <a:solidFill>
                <a:srgbClr val="FFFF00"/>
              </a:solidFill>
              <a:ln w="9525">
                <a:solidFill>
                  <a:srgbClr val="FFFF00"/>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grpSp>
          <p:nvGrpSpPr>
            <p:cNvPr id="138" name="Group 14"/>
            <p:cNvGrpSpPr>
              <a:grpSpLocks/>
            </p:cNvGrpSpPr>
            <p:nvPr/>
          </p:nvGrpSpPr>
          <p:grpSpPr bwMode="auto">
            <a:xfrm rot="16200000" flipH="1">
              <a:off x="9451147" y="3421904"/>
              <a:ext cx="496889" cy="477838"/>
              <a:chOff x="1584" y="3296"/>
              <a:chExt cx="313" cy="301"/>
            </a:xfrm>
          </p:grpSpPr>
          <p:sp>
            <p:nvSpPr>
              <p:cNvPr id="145" name="Oval 15"/>
              <p:cNvSpPr>
                <a:spLocks noChangeArrowheads="1"/>
              </p:cNvSpPr>
              <p:nvPr/>
            </p:nvSpPr>
            <p:spPr bwMode="auto">
              <a:xfrm>
                <a:off x="1584" y="3296"/>
                <a:ext cx="240" cy="144"/>
              </a:xfrm>
              <a:prstGeom prst="ellipse">
                <a:avLst/>
              </a:prstGeom>
              <a:solidFill>
                <a:srgbClr val="00B050"/>
              </a:solidFill>
              <a:ln w="9525">
                <a:solidFill>
                  <a:srgbClr val="000000"/>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46" name="AutoShape 16"/>
              <p:cNvSpPr>
                <a:spLocks noChangeArrowheads="1"/>
              </p:cNvSpPr>
              <p:nvPr/>
            </p:nvSpPr>
            <p:spPr bwMode="auto">
              <a:xfrm rot="5400000">
                <a:off x="1584" y="3481"/>
                <a:ext cx="115" cy="115"/>
              </a:xfrm>
              <a:prstGeom prst="flowChartExtract">
                <a:avLst/>
              </a:prstGeom>
              <a:solidFill>
                <a:srgbClr val="00B050"/>
              </a:solidFill>
              <a:ln w="9525">
                <a:solidFill>
                  <a:srgbClr val="00B05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47" name="AutoShape 17"/>
              <p:cNvSpPr>
                <a:spLocks noChangeArrowheads="1"/>
              </p:cNvSpPr>
              <p:nvPr/>
            </p:nvSpPr>
            <p:spPr bwMode="auto">
              <a:xfrm rot="16200000">
                <a:off x="1700" y="3482"/>
                <a:ext cx="115" cy="115"/>
              </a:xfrm>
              <a:prstGeom prst="flowChartExtract">
                <a:avLst/>
              </a:prstGeom>
              <a:solidFill>
                <a:srgbClr val="00B050"/>
              </a:solidFill>
              <a:ln w="9525">
                <a:solidFill>
                  <a:srgbClr val="00B050"/>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48" name="Line 18"/>
              <p:cNvSpPr>
                <a:spLocks noChangeShapeType="1"/>
              </p:cNvSpPr>
              <p:nvPr/>
            </p:nvSpPr>
            <p:spPr bwMode="auto">
              <a:xfrm>
                <a:off x="1699" y="3418"/>
                <a:ext cx="0" cy="117"/>
              </a:xfrm>
              <a:prstGeom prst="line">
                <a:avLst/>
              </a:prstGeom>
              <a:solidFill>
                <a:srgbClr val="00B050"/>
              </a:solidFill>
              <a:ln w="15875">
                <a:solidFill>
                  <a:srgbClr val="00B050"/>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49" name="Line 19"/>
              <p:cNvSpPr>
                <a:spLocks noChangeShapeType="1"/>
              </p:cNvSpPr>
              <p:nvPr/>
            </p:nvSpPr>
            <p:spPr bwMode="auto">
              <a:xfrm flipH="1">
                <a:off x="1585" y="3370"/>
                <a:ext cx="288" cy="0"/>
              </a:xfrm>
              <a:prstGeom prst="line">
                <a:avLst/>
              </a:prstGeom>
              <a:noFill/>
              <a:ln w="12700">
                <a:solidFill>
                  <a:srgbClr val="BFBFBF"/>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50" name="Line 20"/>
              <p:cNvSpPr>
                <a:spLocks noChangeShapeType="1"/>
              </p:cNvSpPr>
              <p:nvPr/>
            </p:nvSpPr>
            <p:spPr bwMode="auto">
              <a:xfrm>
                <a:off x="1872" y="3369"/>
                <a:ext cx="0" cy="109"/>
              </a:xfrm>
              <a:prstGeom prst="line">
                <a:avLst/>
              </a:prstGeom>
              <a:noFill/>
              <a:ln w="15875">
                <a:solidFill>
                  <a:srgbClr val="BFBFBF"/>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51" name="AutoShape 21"/>
              <p:cNvSpPr>
                <a:spLocks noChangeArrowheads="1"/>
              </p:cNvSpPr>
              <p:nvPr/>
            </p:nvSpPr>
            <p:spPr bwMode="auto">
              <a:xfrm>
                <a:off x="1849" y="3474"/>
                <a:ext cx="48" cy="48"/>
              </a:xfrm>
              <a:prstGeom prst="triangle">
                <a:avLst>
                  <a:gd name="adj" fmla="val 50000"/>
                </a:avLst>
              </a:prstGeom>
              <a:noFill/>
              <a:ln w="9525">
                <a:solidFill>
                  <a:srgbClr val="BFBFBF"/>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sp>
            <p:nvSpPr>
              <p:cNvPr id="152" name="Oval 22"/>
              <p:cNvSpPr>
                <a:spLocks noChangeArrowheads="1"/>
              </p:cNvSpPr>
              <p:nvPr/>
            </p:nvSpPr>
            <p:spPr bwMode="auto">
              <a:xfrm>
                <a:off x="1680" y="3522"/>
                <a:ext cx="35" cy="35"/>
              </a:xfrm>
              <a:prstGeom prst="ellipse">
                <a:avLst/>
              </a:prstGeom>
              <a:solidFill>
                <a:srgbClr val="00B050"/>
              </a:solidFill>
              <a:ln w="9525">
                <a:solidFill>
                  <a:srgbClr val="00B050"/>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ＭＳ Ｐゴシック"/>
                  <a:cs typeface="+mn-cs"/>
                </a:endParaRPr>
              </a:p>
            </p:txBody>
          </p:sp>
        </p:grpSp>
        <p:grpSp>
          <p:nvGrpSpPr>
            <p:cNvPr id="139" name="Group 138"/>
            <p:cNvGrpSpPr/>
            <p:nvPr/>
          </p:nvGrpSpPr>
          <p:grpSpPr>
            <a:xfrm flipH="1" flipV="1">
              <a:off x="9349679" y="3256661"/>
              <a:ext cx="1589758" cy="774640"/>
              <a:chOff x="4694828" y="3219530"/>
              <a:chExt cx="1589758" cy="774640"/>
            </a:xfrm>
          </p:grpSpPr>
          <p:cxnSp>
            <p:nvCxnSpPr>
              <p:cNvPr id="143" name="Straight Arrow Connector 142"/>
              <p:cNvCxnSpPr/>
              <p:nvPr/>
            </p:nvCxnSpPr>
            <p:spPr>
              <a:xfrm>
                <a:off x="4694828" y="3219530"/>
                <a:ext cx="0" cy="764790"/>
              </a:xfrm>
              <a:prstGeom prst="straightConnector1">
                <a:avLst/>
              </a:prstGeom>
              <a:noFill/>
              <a:ln w="25400" cap="flat" cmpd="sng" algn="ctr">
                <a:solidFill>
                  <a:srgbClr val="FFFF00"/>
                </a:solidFill>
                <a:prstDash val="solid"/>
                <a:tailEnd type="arrow" w="lg" len="lg"/>
              </a:ln>
              <a:effectLst>
                <a:outerShdw blurRad="40000" dist="20000" dir="5400000" rotWithShape="0">
                  <a:srgbClr val="000000">
                    <a:alpha val="38000"/>
                  </a:srgbClr>
                </a:outerShdw>
              </a:effectLst>
            </p:spPr>
          </p:cxnSp>
          <p:cxnSp>
            <p:nvCxnSpPr>
              <p:cNvPr id="144" name="Straight Arrow Connector 143"/>
              <p:cNvCxnSpPr/>
              <p:nvPr/>
            </p:nvCxnSpPr>
            <p:spPr>
              <a:xfrm>
                <a:off x="6284586" y="3229380"/>
                <a:ext cx="0" cy="764790"/>
              </a:xfrm>
              <a:prstGeom prst="straightConnector1">
                <a:avLst/>
              </a:prstGeom>
              <a:noFill/>
              <a:ln w="25400" cap="flat" cmpd="sng" algn="ctr">
                <a:solidFill>
                  <a:srgbClr val="00B050"/>
                </a:solidFill>
                <a:prstDash val="solid"/>
                <a:tailEnd type="arrow" w="lg" len="lg"/>
              </a:ln>
              <a:effectLst>
                <a:outerShdw blurRad="40000" dist="20000" dir="5400000" rotWithShape="0">
                  <a:srgbClr val="000000">
                    <a:alpha val="38000"/>
                  </a:srgbClr>
                </a:outerShdw>
              </a:effectLst>
            </p:spPr>
          </p:cxnSp>
        </p:grpSp>
        <p:sp>
          <p:nvSpPr>
            <p:cNvPr id="140" name="Pie 139"/>
            <p:cNvSpPr/>
            <p:nvPr/>
          </p:nvSpPr>
          <p:spPr bwMode="auto">
            <a:xfrm flipH="1">
              <a:off x="10644547" y="4285309"/>
              <a:ext cx="215661" cy="215661"/>
            </a:xfrm>
            <a:prstGeom prst="pie">
              <a:avLst/>
            </a:prstGeom>
            <a:solidFill>
              <a:srgbClr val="33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sp>
          <p:nvSpPr>
            <p:cNvPr id="141" name="Rectangle 140"/>
            <p:cNvSpPr/>
            <p:nvPr/>
          </p:nvSpPr>
          <p:spPr bwMode="auto">
            <a:xfrm rot="16200000" flipH="1">
              <a:off x="10600784" y="4248545"/>
              <a:ext cx="116489" cy="189781"/>
            </a:xfrm>
            <a:prstGeom prst="rect">
              <a:avLst/>
            </a:prstGeom>
            <a:solidFill>
              <a:srgbClr val="3333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charset="0"/>
                <a:ea typeface="ＭＳ Ｐゴシック" pitchFamily="112" charset="-128"/>
                <a:cs typeface="+mn-cs"/>
              </a:endParaRPr>
            </a:p>
          </p:txBody>
        </p:sp>
        <p:cxnSp>
          <p:nvCxnSpPr>
            <p:cNvPr id="142" name="Straight Connector 141"/>
            <p:cNvCxnSpPr/>
            <p:nvPr/>
          </p:nvCxnSpPr>
          <p:spPr bwMode="auto">
            <a:xfrm flipH="1" flipV="1">
              <a:off x="10494820" y="4344744"/>
              <a:ext cx="83434" cy="0"/>
            </a:xfrm>
            <a:prstGeom prst="line">
              <a:avLst/>
            </a:prstGeom>
            <a:solidFill>
              <a:srgbClr val="BBE0E3"/>
            </a:solidFill>
            <a:ln w="25400" cap="flat" cmpd="sng" algn="ctr">
              <a:solidFill>
                <a:srgbClr val="333399"/>
              </a:solidFill>
              <a:prstDash val="solid"/>
              <a:round/>
              <a:headEnd type="none" w="med" len="med"/>
              <a:tailEnd type="none" w="med" len="med"/>
            </a:ln>
            <a:effectLst/>
          </p:spPr>
        </p:cxnSp>
      </p:grpSp>
      <p:sp>
        <p:nvSpPr>
          <p:cNvPr id="197" name="TextBox 196"/>
          <p:cNvSpPr txBox="1"/>
          <p:nvPr/>
        </p:nvSpPr>
        <p:spPr>
          <a:xfrm>
            <a:off x="6248745" y="1133888"/>
            <a:ext cx="3070136"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Arial"/>
                <a:ea typeface="ＭＳ Ｐゴシック"/>
                <a:cs typeface="+mn-cs"/>
              </a:rPr>
              <a:t>Example Aerospace System</a:t>
            </a:r>
          </a:p>
        </p:txBody>
      </p:sp>
      <p:sp>
        <p:nvSpPr>
          <p:cNvPr id="198" name="TextBox 197"/>
          <p:cNvSpPr txBox="1"/>
          <p:nvPr/>
        </p:nvSpPr>
        <p:spPr>
          <a:xfrm>
            <a:off x="9629380" y="2554244"/>
            <a:ext cx="2506890" cy="116955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rial"/>
                <a:ea typeface="MS PGothic" charset="-128"/>
                <a:cs typeface="Arial"/>
              </a:rPr>
              <a:t>Water From </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400" b="0" i="0" u="none" strike="noStrike" kern="1200" cap="none" spc="0" normalizeH="0" baseline="0" noProof="0" dirty="0">
                <a:ln>
                  <a:noFill/>
                </a:ln>
                <a:solidFill>
                  <a:srgbClr val="0070C0"/>
                </a:solidFill>
                <a:effectLst/>
                <a:uLnTx/>
                <a:uFillTx/>
                <a:latin typeface="Arial"/>
                <a:ea typeface="MS PGothic" charset="-128"/>
                <a:cs typeface="Arial"/>
              </a:rPr>
              <a:t>Lunar Ice (ISRU)</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400" b="0" i="0" u="none" strike="noStrike" kern="1200" cap="none" spc="0" normalizeH="0" baseline="0" noProof="0" dirty="0">
                <a:ln>
                  <a:noFill/>
                </a:ln>
                <a:solidFill>
                  <a:srgbClr val="0070C0"/>
                </a:solidFill>
                <a:effectLst/>
                <a:uLnTx/>
                <a:uFillTx/>
                <a:latin typeface="Arial"/>
                <a:ea typeface="MS PGothic" charset="-128"/>
                <a:cs typeface="Arial"/>
              </a:rPr>
              <a:t>Fuel Cell Product Water</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en-US" sz="1400" b="0" i="0" u="none" strike="noStrike" kern="1200" cap="none" spc="0" normalizeH="0" baseline="0" noProof="0" dirty="0">
                <a:ln>
                  <a:noFill/>
                </a:ln>
                <a:solidFill>
                  <a:srgbClr val="0070C0"/>
                </a:solidFill>
                <a:effectLst/>
                <a:uLnTx/>
                <a:uFillTx/>
                <a:latin typeface="Arial"/>
                <a:ea typeface="MS PGothic" charset="-128"/>
                <a:cs typeface="Arial"/>
              </a:rPr>
              <a:t>Biological Functions</a:t>
            </a:r>
          </a:p>
          <a:p>
            <a:pPr marL="285750" marR="0" lvl="0" indent="-285750" algn="l" defTabSz="914400" rtl="0" eaLnBrk="0" fontAlgn="base" latinLnBrk="0" hangingPunct="0">
              <a:lnSpc>
                <a:spcPct val="100000"/>
              </a:lnSpc>
              <a:spcBef>
                <a:spcPct val="0"/>
              </a:spcBef>
              <a:spcAft>
                <a:spcPct val="0"/>
              </a:spcAft>
              <a:buClrTx/>
              <a:buSzTx/>
              <a:buFontTx/>
              <a:buChar char="-"/>
              <a:tabLst/>
              <a:defRPr/>
            </a:pPr>
            <a:endParaRPr kumimoji="0" lang="en-US" sz="1400" b="0" i="0" u="none" strike="noStrike" kern="1200" cap="none" spc="0" normalizeH="0" baseline="0" noProof="0" dirty="0">
              <a:ln>
                <a:noFill/>
              </a:ln>
              <a:solidFill>
                <a:srgbClr val="0070C0"/>
              </a:solidFill>
              <a:effectLst/>
              <a:uLnTx/>
              <a:uFillTx/>
              <a:latin typeface="Arial"/>
              <a:ea typeface="MS PGothic" charset="-128"/>
              <a:cs typeface="Arial"/>
            </a:endParaRPr>
          </a:p>
        </p:txBody>
      </p:sp>
    </p:spTree>
    <p:extLst>
      <p:ext uri="{BB962C8B-B14F-4D97-AF65-F5344CB8AC3E}">
        <p14:creationId xmlns:p14="http://schemas.microsoft.com/office/powerpoint/2010/main" val="234422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8"/>
                                        </p:tgtEl>
                                        <p:attrNameLst>
                                          <p:attrName>style.visibility</p:attrName>
                                        </p:attrNameLst>
                                      </p:cBhvr>
                                      <p:to>
                                        <p:strVal val="visible"/>
                                      </p:to>
                                    </p:set>
                                    <p:animEffect transition="in" filter="fade">
                                      <p:cBhvr>
                                        <p:cTn id="12"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p:bldLst>
  </p:timing>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10a2472-efc4-4fa9-806c-5000036cce56">
      <Terms xmlns="http://schemas.microsoft.com/office/infopath/2007/PartnerControls"/>
    </lcf76f155ced4ddcb4097134ff3c332f>
    <TaxCatchAll xmlns="d683b4b1-f43f-4114-9370-8d0bd2b1ca1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1A82A82E76B3841A9DDF37928528FAC" ma:contentTypeVersion="13" ma:contentTypeDescription="Create a new document." ma:contentTypeScope="" ma:versionID="d229d5bd45c09b484ea48c613ed40ba8">
  <xsd:schema xmlns:xsd="http://www.w3.org/2001/XMLSchema" xmlns:xs="http://www.w3.org/2001/XMLSchema" xmlns:p="http://schemas.microsoft.com/office/2006/metadata/properties" xmlns:ns2="410a2472-efc4-4fa9-806c-5000036cce56" xmlns:ns3="d683b4b1-f43f-4114-9370-8d0bd2b1ca1b" targetNamespace="http://schemas.microsoft.com/office/2006/metadata/properties" ma:root="true" ma:fieldsID="3fd01ae5d768eba232e81c2238bcf962" ns2:_="" ns3:_="">
    <xsd:import namespace="410a2472-efc4-4fa9-806c-5000036cce56"/>
    <xsd:import namespace="d683b4b1-f43f-4114-9370-8d0bd2b1ca1b"/>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0a2472-efc4-4fa9-806c-5000036cce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683b4b1-f43f-4114-9370-8d0bd2b1ca1b"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e5f93a4c-209e-4bff-a68d-0460fc4754f6}" ma:internalName="TaxCatchAll" ma:showField="CatchAllData" ma:web="d683b4b1-f43f-4114-9370-8d0bd2b1ca1b">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631D46-A88B-44F9-B011-0891D5ECFBAB}">
  <ds:schemaRefs>
    <ds:schemaRef ds:uri="http://schemas.microsoft.com/sharepoint/v3/contenttype/forms"/>
  </ds:schemaRefs>
</ds:datastoreItem>
</file>

<file path=customXml/itemProps2.xml><?xml version="1.0" encoding="utf-8"?>
<ds:datastoreItem xmlns:ds="http://schemas.openxmlformats.org/officeDocument/2006/customXml" ds:itemID="{A475F7E1-25EC-49AD-AD10-E5DBBDD78C4A}">
  <ds:schemaRefs>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 ds:uri="410a2472-efc4-4fa9-806c-5000036cce56"/>
    <ds:schemaRef ds:uri="d683b4b1-f43f-4114-9370-8d0bd2b1ca1b"/>
  </ds:schemaRefs>
</ds:datastoreItem>
</file>

<file path=customXml/itemProps3.xml><?xml version="1.0" encoding="utf-8"?>
<ds:datastoreItem xmlns:ds="http://schemas.openxmlformats.org/officeDocument/2006/customXml" ds:itemID="{60BB82BB-F01B-4CCD-9574-9A818CC8A8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0a2472-efc4-4fa9-806c-5000036cce56"/>
    <ds:schemaRef ds:uri="d683b4b1-f43f-4114-9370-8d0bd2b1ca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33079</TotalTime>
  <Words>3137</Words>
  <Application>Microsoft Office PowerPoint</Application>
  <PresentationFormat>Widescreen</PresentationFormat>
  <Paragraphs>457</Paragraphs>
  <Slides>25</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Arial</vt:lpstr>
      <vt:lpstr>Calibri</vt:lpstr>
      <vt:lpstr>Cambria Math</vt:lpstr>
      <vt:lpstr>Courier New</vt:lpstr>
      <vt:lpstr>Times</vt:lpstr>
      <vt:lpstr>Times New Roman</vt:lpstr>
      <vt:lpstr>Wingdings</vt:lpstr>
      <vt:lpstr>Blank</vt:lpstr>
      <vt:lpstr>Thermal Management Challenges and Technology Options for Lunar Regenerative Fuel Cells Ryan Gilligan, Phillip J. Smith, Robert Green  NASA Glenn Research Center</vt:lpstr>
      <vt:lpstr>Outline</vt:lpstr>
      <vt:lpstr>The Lunar Environment</vt:lpstr>
      <vt:lpstr>PowerPoint Presentation</vt:lpstr>
      <vt:lpstr>Why RFCs</vt:lpstr>
      <vt:lpstr>What is a Regenerative Fuel Cell?</vt:lpstr>
      <vt:lpstr>RFC Project: Technology Challenges by Element</vt:lpstr>
      <vt:lpstr>RFC Thermal Management System Example</vt:lpstr>
      <vt:lpstr>High Flux Thermal Switch</vt:lpstr>
      <vt:lpstr>Thermal Switch Requirements</vt:lpstr>
      <vt:lpstr>Trade Study</vt:lpstr>
      <vt:lpstr>EPL System with Regen Heat Exchanger and Single-Phase Freeze-Tolerant Fluid </vt:lpstr>
      <vt:lpstr>Freeze-Tolerant External Pumped Loop</vt:lpstr>
      <vt:lpstr>Passive Thermal Louvers</vt:lpstr>
      <vt:lpstr>Variable Conductance Heat Pipes (VCHPs)</vt:lpstr>
      <vt:lpstr>VCHP Operation Continued</vt:lpstr>
      <vt:lpstr>Paraffin Based Thermal Switch</vt:lpstr>
      <vt:lpstr>Conclusion</vt:lpstr>
      <vt:lpstr>References</vt:lpstr>
      <vt:lpstr>BACKUP</vt:lpstr>
      <vt:lpstr>PowerPoint Presentation</vt:lpstr>
      <vt:lpstr>Primary Fuel Cells vs. Primary Battery Electrical Power to enable and augment exploration activities</vt:lpstr>
      <vt:lpstr>Regenerative Fuel Cell vs. Rechargeable Battery Energy Storage enabling and augmenting exploration activities</vt:lpstr>
      <vt:lpstr>Electrochemical System Definitions: Primary Fuel Cell</vt:lpstr>
      <vt:lpstr>Electrochemical System Definitions: Electrolyzer</vt:lpstr>
    </vt:vector>
  </TitlesOfParts>
  <Company>NASA/Ames Research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TFAWS 2010 Center Presentation</dc:title>
  <dc:creator>Tom Squire</dc:creator>
  <cp:lastModifiedBy>Buswell, Maryann (GRC-LSS0)[Alcyon Technical Services (JV), LLC]</cp:lastModifiedBy>
  <cp:revision>416</cp:revision>
  <cp:lastPrinted>2001-11-30T21:59:45Z</cp:lastPrinted>
  <dcterms:created xsi:type="dcterms:W3CDTF">2001-11-21T21:59:03Z</dcterms:created>
  <dcterms:modified xsi:type="dcterms:W3CDTF">2023-07-31T18:23:31Z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0x01010011A82A82E76B3841A9DDF37928528FAC</vt:lpwstr>
  </property>
</Properties>
</file>