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modernComment_18C_2B0A94B6.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4"/>
  </p:sldMasterIdLst>
  <p:notesMasterIdLst>
    <p:notesMasterId r:id="rId29"/>
  </p:notesMasterIdLst>
  <p:sldIdLst>
    <p:sldId id="377" r:id="rId5"/>
    <p:sldId id="397" r:id="rId6"/>
    <p:sldId id="406" r:id="rId7"/>
    <p:sldId id="385" r:id="rId8"/>
    <p:sldId id="393" r:id="rId9"/>
    <p:sldId id="394" r:id="rId10"/>
    <p:sldId id="396" r:id="rId11"/>
    <p:sldId id="399" r:id="rId12"/>
    <p:sldId id="407" r:id="rId13"/>
    <p:sldId id="419" r:id="rId14"/>
    <p:sldId id="398" r:id="rId15"/>
    <p:sldId id="420" r:id="rId16"/>
    <p:sldId id="421" r:id="rId17"/>
    <p:sldId id="414" r:id="rId18"/>
    <p:sldId id="413" r:id="rId19"/>
    <p:sldId id="411" r:id="rId20"/>
    <p:sldId id="415" r:id="rId21"/>
    <p:sldId id="412" r:id="rId22"/>
    <p:sldId id="424" r:id="rId23"/>
    <p:sldId id="402" r:id="rId24"/>
    <p:sldId id="403" r:id="rId25"/>
    <p:sldId id="422" r:id="rId26"/>
    <p:sldId id="423" r:id="rId27"/>
    <p:sldId id="42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A84BA0B-CA1F-C768-4019-9D66D64F664B}" name="Garab Dorji" initials="GD" userId="S::garab.dorji@ssaihq.com::36af46df-fbea-4e94-aaf8-492d363ac99e" providerId="AD"/>
  <p188:author id="{C4A59A28-5186-FBAC-6040-BFBCDC5A434B}" name="Vanessa Machuca" initials="VM" userId="S::vanesaa.machuca@ssaihq.com::27ddf80d-735b-4a89-b36b-d85a25e74389" providerId="AD"/>
  <p188:author id="{9D8AA032-6115-F5B6-CE74-8B3B7334F923}" name="Melodi Hess" initials="MH" userId="S::melodi.hess@ssaihq.com::d36743e0-bf4f-4a08-b26d-0bce7335fd07" providerId="AD"/>
  <p188:author id="{B3660D4A-F3F9-C666-DBEC-FC682028D86B}" name="Ugyen Dorji" initials="UD" userId="S::ugyen.dorji@ssaihq.com::6c76b3f5-5d4d-46d7-9f97-20898a3815ac" providerId="AD"/>
  <p188:author id="{EABB514C-5F0B-93A5-222B-B16DBF30FDD2}" name="Kathleen Lange" initials="KL" userId="Kathleen Lange" providerId="None"/>
  <p188:author id="{291C175D-665C-E15C-5906-8F801A209BAC}" name="Ross, Kenton W. (LARC-E3)" initials="RKW(E" userId="S::kwross@ndc.nasa.gov::73e742de-0059-4beb-8279-f6afc2201575" providerId="AD"/>
  <p188:author id="{4553E56E-ADD0-A267-E979-4175E57E6AEB}" name="Laramie Plott" initials="LP" userId="S::laramie.plott@ssaihq.com::a8064d5a-ba34-4312-8c4f-d888f3e6b9b0" providerId="AD"/>
  <p188:author id="{3710D983-E6E8-4EF7-DD9B-C026DD84F20F}" name="Robert Byles" initials="RB" userId="S::rcbyles@ndc.nasa.gov::f2fd4499-2563-4908-9210-b44e2282d021" providerId="AD"/>
  <p188:author id="{CE8C1F94-598F-6926-82DC-AE27DE2EBCEE}" name="Sonam Tshering" initials="ST" userId="S::sonam.tshering@ssaihq.com::f2b14a66-1b00-49bd-a308-c67a75556af0" providerId="AD"/>
  <p188:author id="{0C3487B8-EE82-C676-5F1A-EE809F377CEE}" name="Sean McCartney" initials="SM" userId="S::sean.mccartney@ssaihq.com::52649765-2bb3-4632-9bdb-d066d76d0f72" providerId="AD"/>
  <p188:author id="{99D411C5-EF6C-7ADC-7819-5C50B35BBE48}" name="Amanda Clayton" initials="AC" userId="S::alclayt1@ndc.nasa.gov::bd45d00a-0375-4579-a58c-94f9a1ccd07c" providerId="AD"/>
  <p188:author id="{C3E00CD3-E8F9-8265-0B4F-06B474C9FCAD}" name="Cecil Byles" initials="CB" userId="S::robert.byles@ssaihq.com::c798ae76-1ca0-48cd-999b-80a00bd13fc4" providerId="AD"/>
  <p188:author id="{FA771CDB-6E9B-134C-5AD2-D304DCA59DE5}" name="Amanda" initials="A" userId="Amanda" providerId="None"/>
  <p188:author id="{51A632E5-22DF-A486-AFF3-93278D96702A}" name="Tenzin Lhaden" initials="TL" userId="S::tenzin.lhaden@ssaihq.com::39809948-c17b-4470-8542-a078c44757f3" providerId="AD"/>
  <p188:author id="{E5361BEC-FDEB-7B0E-1D75-A181005D660E}" name="Ben Dahan" initials="BD" userId="S::benjamin.dahan@ssaihq.com::89d5074a-c120-4fd2-83a7-c2acdd57447f" providerId="AD"/>
  <p188:author id="{13E249EE-19EB-DC1E-2FB9-E1B9810D2D69}" name="Sangay Choden" initials="SC" userId="S::sangay.choden@ssaihq.com::f9b9199c-0419-48a9-aa52-dbdc6405aa6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44D32"/>
    <a:srgbClr val="EBCCB7"/>
    <a:srgbClr val="FF9812"/>
    <a:srgbClr val="9C7860"/>
    <a:srgbClr val="613416"/>
    <a:srgbClr val="FAC0DE"/>
    <a:srgbClr val="D2672B"/>
    <a:srgbClr val="BA3A50"/>
    <a:srgbClr val="5372B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809" autoAdjust="0"/>
  </p:normalViewPr>
  <p:slideViewPr>
    <p:cSldViewPr snapToGrid="0">
      <p:cViewPr varScale="1">
        <p:scale>
          <a:sx n="48" d="100"/>
          <a:sy n="48" d="100"/>
        </p:scale>
        <p:origin x="53" y="6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omments/modernComment_18C_2B0A94B6.xml><?xml version="1.0" encoding="utf-8"?>
<p188:cmLst xmlns:a="http://schemas.openxmlformats.org/drawingml/2006/main" xmlns:r="http://schemas.openxmlformats.org/officeDocument/2006/relationships" xmlns:p188="http://schemas.microsoft.com/office/powerpoint/2018/8/main">
  <p188:cm id="{8483DF2F-C6BC-40AD-A6E2-F032A537B973}" authorId="{291C175D-665C-E15C-5906-8F801A209BAC}" created="2023-08-02T13:25:41.039">
    <pc:sldMkLst xmlns:pc="http://schemas.microsoft.com/office/powerpoint/2013/main/command">
      <pc:docMk/>
      <pc:sldMk cId="722113718" sldId="396"/>
    </pc:sldMkLst>
    <p188:txBody>
      <a:bodyPr/>
      <a:lstStyle/>
      <a:p>
        <a:r>
          <a:rPr lang="en-US"/>
          <a:t>Fix images and sources</a:t>
        </a:r>
      </a:p>
    </p188:txBody>
  </p188:cm>
</p188:cmLst>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B2D00E-955D-49F9-84AC-67BA1024A806}" type="doc">
      <dgm:prSet loTypeId="urn:microsoft.com/office/officeart/2005/8/layout/default" loCatId="list" qsTypeId="urn:microsoft.com/office/officeart/2005/8/quickstyle/simple1" qsCatId="simple" csTypeId="urn:microsoft.com/office/officeart/2005/8/colors/accent2_5" csCatId="accent2" phldr="1"/>
      <dgm:spPr/>
      <dgm:t>
        <a:bodyPr/>
        <a:lstStyle/>
        <a:p>
          <a:endParaRPr lang="en-US"/>
        </a:p>
      </dgm:t>
    </dgm:pt>
    <dgm:pt modelId="{9ED6B93F-6D08-4661-81D0-21CC272C6F40}">
      <dgm:prSet phldrT="[Text]" phldr="0"/>
      <dgm:spPr/>
      <dgm:t>
        <a:bodyPr/>
        <a:lstStyle/>
        <a:p>
          <a:pPr rtl="0"/>
          <a:r>
            <a:rPr lang="en-US">
              <a:latin typeface="Century Gothic"/>
            </a:rPr>
            <a:t>Diversity in Satellite Imagery</a:t>
          </a:r>
        </a:p>
      </dgm:t>
    </dgm:pt>
    <dgm:pt modelId="{7A458E5B-D168-442B-A438-7E4D24FB41EA}" type="parTrans" cxnId="{9889EDAC-8233-4051-B14A-20A7C8AD0C12}">
      <dgm:prSet/>
      <dgm:spPr/>
      <dgm:t>
        <a:bodyPr/>
        <a:lstStyle/>
        <a:p>
          <a:endParaRPr lang="en-US"/>
        </a:p>
      </dgm:t>
    </dgm:pt>
    <dgm:pt modelId="{E218AC40-D9C5-43AD-BA91-641BC1D0D904}" type="sibTrans" cxnId="{9889EDAC-8233-4051-B14A-20A7C8AD0C12}">
      <dgm:prSet/>
      <dgm:spPr/>
      <dgm:t>
        <a:bodyPr/>
        <a:lstStyle/>
        <a:p>
          <a:endParaRPr lang="en-US"/>
        </a:p>
      </dgm:t>
    </dgm:pt>
    <dgm:pt modelId="{5890D684-CC81-4260-B048-EE3367C9DAEE}">
      <dgm:prSet phldrT="[Text]" phldr="0"/>
      <dgm:spPr/>
      <dgm:t>
        <a:bodyPr/>
        <a:lstStyle/>
        <a:p>
          <a:pPr rtl="0"/>
          <a:r>
            <a:rPr lang="en-US">
              <a:latin typeface="Century Gothic"/>
            </a:rPr>
            <a:t>Temporal Constraints</a:t>
          </a:r>
        </a:p>
      </dgm:t>
    </dgm:pt>
    <dgm:pt modelId="{9F067E30-CE86-4027-9ED4-CA2FD65CF8AC}" type="parTrans" cxnId="{44CA6019-C266-467B-AE4E-120A4B17720A}">
      <dgm:prSet/>
      <dgm:spPr/>
      <dgm:t>
        <a:bodyPr/>
        <a:lstStyle/>
        <a:p>
          <a:endParaRPr lang="en-US"/>
        </a:p>
      </dgm:t>
    </dgm:pt>
    <dgm:pt modelId="{83AE31BA-9AA5-493A-AD3F-43D4E8A12E58}" type="sibTrans" cxnId="{44CA6019-C266-467B-AE4E-120A4B17720A}">
      <dgm:prSet/>
      <dgm:spPr/>
      <dgm:t>
        <a:bodyPr/>
        <a:lstStyle/>
        <a:p>
          <a:endParaRPr lang="en-US"/>
        </a:p>
      </dgm:t>
    </dgm:pt>
    <dgm:pt modelId="{4C0816F3-92C2-411D-BC63-F01695EF57B3}">
      <dgm:prSet phldrT="[Text]" phldr="0"/>
      <dgm:spPr/>
      <dgm:t>
        <a:bodyPr/>
        <a:lstStyle/>
        <a:p>
          <a:pPr rtl="0"/>
          <a:r>
            <a:rPr lang="en-US">
              <a:latin typeface="Century Gothic"/>
            </a:rPr>
            <a:t>Data Quantity and Variation</a:t>
          </a:r>
        </a:p>
      </dgm:t>
    </dgm:pt>
    <dgm:pt modelId="{F26B92E0-594D-4575-A287-534CC30762CC}" type="parTrans" cxnId="{6815FC95-0CAF-4C33-840F-92025EA050F6}">
      <dgm:prSet/>
      <dgm:spPr/>
      <dgm:t>
        <a:bodyPr/>
        <a:lstStyle/>
        <a:p>
          <a:endParaRPr lang="en-US"/>
        </a:p>
      </dgm:t>
    </dgm:pt>
    <dgm:pt modelId="{51A40937-DE86-41FE-AF0D-E8985DD0C185}" type="sibTrans" cxnId="{6815FC95-0CAF-4C33-840F-92025EA050F6}">
      <dgm:prSet/>
      <dgm:spPr/>
      <dgm:t>
        <a:bodyPr/>
        <a:lstStyle/>
        <a:p>
          <a:endParaRPr lang="en-US"/>
        </a:p>
      </dgm:t>
    </dgm:pt>
    <dgm:pt modelId="{690E737A-89C0-420F-9426-5C78084B892C}">
      <dgm:prSet phldrT="[Text]" phldr="0"/>
      <dgm:spPr/>
      <dgm:t>
        <a:bodyPr/>
        <a:lstStyle/>
        <a:p>
          <a:pPr rtl="0"/>
          <a:r>
            <a:rPr lang="en-US">
              <a:latin typeface="Century Gothic"/>
            </a:rPr>
            <a:t>Difficulty in Interpretation</a:t>
          </a:r>
        </a:p>
      </dgm:t>
    </dgm:pt>
    <dgm:pt modelId="{3BACA250-4F4F-4D7B-8A81-0A471C61A836}" type="parTrans" cxnId="{16913608-A3D1-4E4C-9F03-64A110BF1DD8}">
      <dgm:prSet/>
      <dgm:spPr/>
      <dgm:t>
        <a:bodyPr/>
        <a:lstStyle/>
        <a:p>
          <a:endParaRPr lang="en-US"/>
        </a:p>
      </dgm:t>
    </dgm:pt>
    <dgm:pt modelId="{24B761E4-2688-48FD-A33E-BCB4D358252A}" type="sibTrans" cxnId="{16913608-A3D1-4E4C-9F03-64A110BF1DD8}">
      <dgm:prSet/>
      <dgm:spPr/>
      <dgm:t>
        <a:bodyPr/>
        <a:lstStyle/>
        <a:p>
          <a:endParaRPr lang="en-US"/>
        </a:p>
      </dgm:t>
    </dgm:pt>
    <dgm:pt modelId="{D07D1D48-FC46-484F-86F6-CF4CF9462CCA}">
      <dgm:prSet phldrT="[Text]" phldr="0"/>
      <dgm:spPr/>
      <dgm:t>
        <a:bodyPr/>
        <a:lstStyle/>
        <a:p>
          <a:pPr rtl="0"/>
          <a:r>
            <a:rPr lang="en-US">
              <a:latin typeface="Century Gothic"/>
            </a:rPr>
            <a:t>Assumption of Single Rice Variety</a:t>
          </a:r>
        </a:p>
      </dgm:t>
    </dgm:pt>
    <dgm:pt modelId="{ACE73DB7-1615-41A3-B072-68034874F794}" type="parTrans" cxnId="{33C709FC-17D2-4F93-8395-06BD49B65D68}">
      <dgm:prSet/>
      <dgm:spPr/>
      <dgm:t>
        <a:bodyPr/>
        <a:lstStyle/>
        <a:p>
          <a:endParaRPr lang="en-US"/>
        </a:p>
      </dgm:t>
    </dgm:pt>
    <dgm:pt modelId="{2D25AF11-B806-4B9A-BD49-7FA96191FEAE}" type="sibTrans" cxnId="{33C709FC-17D2-4F93-8395-06BD49B65D68}">
      <dgm:prSet/>
      <dgm:spPr/>
      <dgm:t>
        <a:bodyPr/>
        <a:lstStyle/>
        <a:p>
          <a:endParaRPr lang="en-US"/>
        </a:p>
      </dgm:t>
    </dgm:pt>
    <dgm:pt modelId="{6F0FFC0E-871D-4FA0-84F2-C52688F14837}">
      <dgm:prSet phldr="0"/>
      <dgm:spPr/>
      <dgm:t>
        <a:bodyPr/>
        <a:lstStyle/>
        <a:p>
          <a:pPr rtl="0"/>
          <a:r>
            <a:rPr lang="en-US">
              <a:latin typeface="Century Gothic"/>
            </a:rPr>
            <a:t>Human Errors in Reference Data</a:t>
          </a:r>
        </a:p>
      </dgm:t>
    </dgm:pt>
    <dgm:pt modelId="{02A0DF0F-8789-4EB1-ADE8-AE7B1D8BCFEA}" type="parTrans" cxnId="{65288E2E-9C83-4A5F-917E-1D53734B8FC1}">
      <dgm:prSet/>
      <dgm:spPr/>
    </dgm:pt>
    <dgm:pt modelId="{41D09A14-0752-4258-B0A3-1B380AF245B5}" type="sibTrans" cxnId="{65288E2E-9C83-4A5F-917E-1D53734B8FC1}">
      <dgm:prSet/>
      <dgm:spPr/>
    </dgm:pt>
    <dgm:pt modelId="{4E98A060-C2A7-4D8D-BAB7-4E86753A4A4E}">
      <dgm:prSet phldr="0"/>
      <dgm:spPr/>
      <dgm:t>
        <a:bodyPr/>
        <a:lstStyle/>
        <a:p>
          <a:pPr rtl="0"/>
          <a:r>
            <a:rPr lang="en-US">
              <a:latin typeface="Century Gothic"/>
            </a:rPr>
            <a:t>Randomness in Model Training</a:t>
          </a:r>
        </a:p>
      </dgm:t>
    </dgm:pt>
    <dgm:pt modelId="{87863108-B530-45F4-9D03-1491F8165296}" type="parTrans" cxnId="{615A5D5A-A7AC-45C5-AFFE-9387829C560A}">
      <dgm:prSet/>
      <dgm:spPr/>
    </dgm:pt>
    <dgm:pt modelId="{41B80698-A6DD-49F7-8579-2FB4C6AB206A}" type="sibTrans" cxnId="{615A5D5A-A7AC-45C5-AFFE-9387829C560A}">
      <dgm:prSet/>
      <dgm:spPr/>
    </dgm:pt>
    <dgm:pt modelId="{614D968D-2EE7-4156-ABEA-9B256110F352}" type="pres">
      <dgm:prSet presAssocID="{0EB2D00E-955D-49F9-84AC-67BA1024A806}" presName="diagram" presStyleCnt="0">
        <dgm:presLayoutVars>
          <dgm:dir/>
          <dgm:resizeHandles val="exact"/>
        </dgm:presLayoutVars>
      </dgm:prSet>
      <dgm:spPr/>
    </dgm:pt>
    <dgm:pt modelId="{32245F4A-5A01-4412-972C-84A164209C3A}" type="pres">
      <dgm:prSet presAssocID="{9ED6B93F-6D08-4661-81D0-21CC272C6F40}" presName="node" presStyleLbl="node1" presStyleIdx="0" presStyleCnt="7">
        <dgm:presLayoutVars>
          <dgm:bulletEnabled val="1"/>
        </dgm:presLayoutVars>
      </dgm:prSet>
      <dgm:spPr/>
    </dgm:pt>
    <dgm:pt modelId="{32BAB980-006B-462D-823A-9E2ED4145C89}" type="pres">
      <dgm:prSet presAssocID="{E218AC40-D9C5-43AD-BA91-641BC1D0D904}" presName="sibTrans" presStyleCnt="0"/>
      <dgm:spPr/>
    </dgm:pt>
    <dgm:pt modelId="{070C052F-1FEE-48BF-9869-E1A14EB35BD8}" type="pres">
      <dgm:prSet presAssocID="{5890D684-CC81-4260-B048-EE3367C9DAEE}" presName="node" presStyleLbl="node1" presStyleIdx="1" presStyleCnt="7">
        <dgm:presLayoutVars>
          <dgm:bulletEnabled val="1"/>
        </dgm:presLayoutVars>
      </dgm:prSet>
      <dgm:spPr/>
    </dgm:pt>
    <dgm:pt modelId="{5DA7A997-EE4C-4740-A854-3F7E3D411799}" type="pres">
      <dgm:prSet presAssocID="{83AE31BA-9AA5-493A-AD3F-43D4E8A12E58}" presName="sibTrans" presStyleCnt="0"/>
      <dgm:spPr/>
    </dgm:pt>
    <dgm:pt modelId="{04022AA1-63BC-413F-9D5F-15E52612E29B}" type="pres">
      <dgm:prSet presAssocID="{4C0816F3-92C2-411D-BC63-F01695EF57B3}" presName="node" presStyleLbl="node1" presStyleIdx="2" presStyleCnt="7">
        <dgm:presLayoutVars>
          <dgm:bulletEnabled val="1"/>
        </dgm:presLayoutVars>
      </dgm:prSet>
      <dgm:spPr/>
    </dgm:pt>
    <dgm:pt modelId="{3B67A8E2-289F-4705-9423-DDBA857997F0}" type="pres">
      <dgm:prSet presAssocID="{51A40937-DE86-41FE-AF0D-E8985DD0C185}" presName="sibTrans" presStyleCnt="0"/>
      <dgm:spPr/>
    </dgm:pt>
    <dgm:pt modelId="{775B89B2-B941-4448-8D2A-6A3C2706CDC0}" type="pres">
      <dgm:prSet presAssocID="{690E737A-89C0-420F-9426-5C78084B892C}" presName="node" presStyleLbl="node1" presStyleIdx="3" presStyleCnt="7">
        <dgm:presLayoutVars>
          <dgm:bulletEnabled val="1"/>
        </dgm:presLayoutVars>
      </dgm:prSet>
      <dgm:spPr/>
    </dgm:pt>
    <dgm:pt modelId="{A9907FE1-9B27-406E-8FA3-35CEB9DD34A1}" type="pres">
      <dgm:prSet presAssocID="{24B761E4-2688-48FD-A33E-BCB4D358252A}" presName="sibTrans" presStyleCnt="0"/>
      <dgm:spPr/>
    </dgm:pt>
    <dgm:pt modelId="{2F7AECCB-985B-44E3-915C-2A8A2CA5E149}" type="pres">
      <dgm:prSet presAssocID="{D07D1D48-FC46-484F-86F6-CF4CF9462CCA}" presName="node" presStyleLbl="node1" presStyleIdx="4" presStyleCnt="7">
        <dgm:presLayoutVars>
          <dgm:bulletEnabled val="1"/>
        </dgm:presLayoutVars>
      </dgm:prSet>
      <dgm:spPr/>
    </dgm:pt>
    <dgm:pt modelId="{FCF11DAF-F33D-4966-8B78-B07986373B9F}" type="pres">
      <dgm:prSet presAssocID="{2D25AF11-B806-4B9A-BD49-7FA96191FEAE}" presName="sibTrans" presStyleCnt="0"/>
      <dgm:spPr/>
    </dgm:pt>
    <dgm:pt modelId="{9FDB7048-37BF-4234-B5BD-0206D298DD57}" type="pres">
      <dgm:prSet presAssocID="{6F0FFC0E-871D-4FA0-84F2-C52688F14837}" presName="node" presStyleLbl="node1" presStyleIdx="5" presStyleCnt="7">
        <dgm:presLayoutVars>
          <dgm:bulletEnabled val="1"/>
        </dgm:presLayoutVars>
      </dgm:prSet>
      <dgm:spPr/>
    </dgm:pt>
    <dgm:pt modelId="{E2117C72-05D0-472F-BE22-41F0F2A8AA07}" type="pres">
      <dgm:prSet presAssocID="{41D09A14-0752-4258-B0A3-1B380AF245B5}" presName="sibTrans" presStyleCnt="0"/>
      <dgm:spPr/>
    </dgm:pt>
    <dgm:pt modelId="{D736465A-CCCE-4EB0-BF97-CBD33B584601}" type="pres">
      <dgm:prSet presAssocID="{4E98A060-C2A7-4D8D-BAB7-4E86753A4A4E}" presName="node" presStyleLbl="node1" presStyleIdx="6" presStyleCnt="7">
        <dgm:presLayoutVars>
          <dgm:bulletEnabled val="1"/>
        </dgm:presLayoutVars>
      </dgm:prSet>
      <dgm:spPr/>
    </dgm:pt>
  </dgm:ptLst>
  <dgm:cxnLst>
    <dgm:cxn modelId="{16913608-A3D1-4E4C-9F03-64A110BF1DD8}" srcId="{0EB2D00E-955D-49F9-84AC-67BA1024A806}" destId="{690E737A-89C0-420F-9426-5C78084B892C}" srcOrd="3" destOrd="0" parTransId="{3BACA250-4F4F-4D7B-8A81-0A471C61A836}" sibTransId="{24B761E4-2688-48FD-A33E-BCB4D358252A}"/>
    <dgm:cxn modelId="{44CA6019-C266-467B-AE4E-120A4B17720A}" srcId="{0EB2D00E-955D-49F9-84AC-67BA1024A806}" destId="{5890D684-CC81-4260-B048-EE3367C9DAEE}" srcOrd="1" destOrd="0" parTransId="{9F067E30-CE86-4027-9ED4-CA2FD65CF8AC}" sibTransId="{83AE31BA-9AA5-493A-AD3F-43D4E8A12E58}"/>
    <dgm:cxn modelId="{65288E2E-9C83-4A5F-917E-1D53734B8FC1}" srcId="{0EB2D00E-955D-49F9-84AC-67BA1024A806}" destId="{6F0FFC0E-871D-4FA0-84F2-C52688F14837}" srcOrd="5" destOrd="0" parTransId="{02A0DF0F-8789-4EB1-ADE8-AE7B1D8BCFEA}" sibTransId="{41D09A14-0752-4258-B0A3-1B380AF245B5}"/>
    <dgm:cxn modelId="{18CF575C-93A1-47F9-8D4B-D06ED4E9D85B}" type="presOf" srcId="{D07D1D48-FC46-484F-86F6-CF4CF9462CCA}" destId="{2F7AECCB-985B-44E3-915C-2A8A2CA5E149}" srcOrd="0" destOrd="0" presId="urn:microsoft.com/office/officeart/2005/8/layout/default"/>
    <dgm:cxn modelId="{5E886D55-92E0-4560-9698-D790C9032503}" type="presOf" srcId="{9ED6B93F-6D08-4661-81D0-21CC272C6F40}" destId="{32245F4A-5A01-4412-972C-84A164209C3A}" srcOrd="0" destOrd="0" presId="urn:microsoft.com/office/officeart/2005/8/layout/default"/>
    <dgm:cxn modelId="{615A5D5A-A7AC-45C5-AFFE-9387829C560A}" srcId="{0EB2D00E-955D-49F9-84AC-67BA1024A806}" destId="{4E98A060-C2A7-4D8D-BAB7-4E86753A4A4E}" srcOrd="6" destOrd="0" parTransId="{87863108-B530-45F4-9D03-1491F8165296}" sibTransId="{41B80698-A6DD-49F7-8579-2FB4C6AB206A}"/>
    <dgm:cxn modelId="{2FD5E57A-0729-40A8-8FA4-A7CA98AF8432}" type="presOf" srcId="{690E737A-89C0-420F-9426-5C78084B892C}" destId="{775B89B2-B941-4448-8D2A-6A3C2706CDC0}" srcOrd="0" destOrd="0" presId="urn:microsoft.com/office/officeart/2005/8/layout/default"/>
    <dgm:cxn modelId="{A41C4287-A662-4EC7-B1C5-9E0592E9E19B}" type="presOf" srcId="{4E98A060-C2A7-4D8D-BAB7-4E86753A4A4E}" destId="{D736465A-CCCE-4EB0-BF97-CBD33B584601}" srcOrd="0" destOrd="0" presId="urn:microsoft.com/office/officeart/2005/8/layout/default"/>
    <dgm:cxn modelId="{A96BE893-7695-4F7A-A4BB-A8EDDFC6BE83}" type="presOf" srcId="{4C0816F3-92C2-411D-BC63-F01695EF57B3}" destId="{04022AA1-63BC-413F-9D5F-15E52612E29B}" srcOrd="0" destOrd="0" presId="urn:microsoft.com/office/officeart/2005/8/layout/default"/>
    <dgm:cxn modelId="{6815FC95-0CAF-4C33-840F-92025EA050F6}" srcId="{0EB2D00E-955D-49F9-84AC-67BA1024A806}" destId="{4C0816F3-92C2-411D-BC63-F01695EF57B3}" srcOrd="2" destOrd="0" parTransId="{F26B92E0-594D-4575-A287-534CC30762CC}" sibTransId="{51A40937-DE86-41FE-AF0D-E8985DD0C185}"/>
    <dgm:cxn modelId="{2F94439D-AA5A-4DC7-AB43-6A3B90914DC5}" type="presOf" srcId="{6F0FFC0E-871D-4FA0-84F2-C52688F14837}" destId="{9FDB7048-37BF-4234-B5BD-0206D298DD57}" srcOrd="0" destOrd="0" presId="urn:microsoft.com/office/officeart/2005/8/layout/default"/>
    <dgm:cxn modelId="{9889EDAC-8233-4051-B14A-20A7C8AD0C12}" srcId="{0EB2D00E-955D-49F9-84AC-67BA1024A806}" destId="{9ED6B93F-6D08-4661-81D0-21CC272C6F40}" srcOrd="0" destOrd="0" parTransId="{7A458E5B-D168-442B-A438-7E4D24FB41EA}" sibTransId="{E218AC40-D9C5-43AD-BA91-641BC1D0D904}"/>
    <dgm:cxn modelId="{0E5D4FC3-96C9-4F48-A8B0-3186680F5DA8}" type="presOf" srcId="{0EB2D00E-955D-49F9-84AC-67BA1024A806}" destId="{614D968D-2EE7-4156-ABEA-9B256110F352}" srcOrd="0" destOrd="0" presId="urn:microsoft.com/office/officeart/2005/8/layout/default"/>
    <dgm:cxn modelId="{1A1BC8EF-01F0-4080-9CDA-F8EB5C1273B1}" type="presOf" srcId="{5890D684-CC81-4260-B048-EE3367C9DAEE}" destId="{070C052F-1FEE-48BF-9869-E1A14EB35BD8}" srcOrd="0" destOrd="0" presId="urn:microsoft.com/office/officeart/2005/8/layout/default"/>
    <dgm:cxn modelId="{33C709FC-17D2-4F93-8395-06BD49B65D68}" srcId="{0EB2D00E-955D-49F9-84AC-67BA1024A806}" destId="{D07D1D48-FC46-484F-86F6-CF4CF9462CCA}" srcOrd="4" destOrd="0" parTransId="{ACE73DB7-1615-41A3-B072-68034874F794}" sibTransId="{2D25AF11-B806-4B9A-BD49-7FA96191FEAE}"/>
    <dgm:cxn modelId="{4F5242DB-D624-4039-AAD8-37846BA63ED0}" type="presParOf" srcId="{614D968D-2EE7-4156-ABEA-9B256110F352}" destId="{32245F4A-5A01-4412-972C-84A164209C3A}" srcOrd="0" destOrd="0" presId="urn:microsoft.com/office/officeart/2005/8/layout/default"/>
    <dgm:cxn modelId="{95920731-D2DE-40B6-907F-F3834767C9D5}" type="presParOf" srcId="{614D968D-2EE7-4156-ABEA-9B256110F352}" destId="{32BAB980-006B-462D-823A-9E2ED4145C89}" srcOrd="1" destOrd="0" presId="urn:microsoft.com/office/officeart/2005/8/layout/default"/>
    <dgm:cxn modelId="{AA362E29-49F2-4862-B82D-39EFE3A4D5F9}" type="presParOf" srcId="{614D968D-2EE7-4156-ABEA-9B256110F352}" destId="{070C052F-1FEE-48BF-9869-E1A14EB35BD8}" srcOrd="2" destOrd="0" presId="urn:microsoft.com/office/officeart/2005/8/layout/default"/>
    <dgm:cxn modelId="{D7DCB0CA-9A94-4D70-9BBE-AEA278E441BE}" type="presParOf" srcId="{614D968D-2EE7-4156-ABEA-9B256110F352}" destId="{5DA7A997-EE4C-4740-A854-3F7E3D411799}" srcOrd="3" destOrd="0" presId="urn:microsoft.com/office/officeart/2005/8/layout/default"/>
    <dgm:cxn modelId="{5BB4A67A-CB19-461E-8B30-AB907D488959}" type="presParOf" srcId="{614D968D-2EE7-4156-ABEA-9B256110F352}" destId="{04022AA1-63BC-413F-9D5F-15E52612E29B}" srcOrd="4" destOrd="0" presId="urn:microsoft.com/office/officeart/2005/8/layout/default"/>
    <dgm:cxn modelId="{7DED1A88-FD12-40E7-B6AE-F3A313B27F27}" type="presParOf" srcId="{614D968D-2EE7-4156-ABEA-9B256110F352}" destId="{3B67A8E2-289F-4705-9423-DDBA857997F0}" srcOrd="5" destOrd="0" presId="urn:microsoft.com/office/officeart/2005/8/layout/default"/>
    <dgm:cxn modelId="{ED69914B-E77F-4431-B6C0-793B6C42D50A}" type="presParOf" srcId="{614D968D-2EE7-4156-ABEA-9B256110F352}" destId="{775B89B2-B941-4448-8D2A-6A3C2706CDC0}" srcOrd="6" destOrd="0" presId="urn:microsoft.com/office/officeart/2005/8/layout/default"/>
    <dgm:cxn modelId="{CBCBDD54-BB5C-4ACB-AFD8-E0918CFFF802}" type="presParOf" srcId="{614D968D-2EE7-4156-ABEA-9B256110F352}" destId="{A9907FE1-9B27-406E-8FA3-35CEB9DD34A1}" srcOrd="7" destOrd="0" presId="urn:microsoft.com/office/officeart/2005/8/layout/default"/>
    <dgm:cxn modelId="{6A2E8352-D304-4F5C-AB01-456E5F8D62C1}" type="presParOf" srcId="{614D968D-2EE7-4156-ABEA-9B256110F352}" destId="{2F7AECCB-985B-44E3-915C-2A8A2CA5E149}" srcOrd="8" destOrd="0" presId="urn:microsoft.com/office/officeart/2005/8/layout/default"/>
    <dgm:cxn modelId="{942A50BB-1E3F-4D1F-A938-2759A2731592}" type="presParOf" srcId="{614D968D-2EE7-4156-ABEA-9B256110F352}" destId="{FCF11DAF-F33D-4966-8B78-B07986373B9F}" srcOrd="9" destOrd="0" presId="urn:microsoft.com/office/officeart/2005/8/layout/default"/>
    <dgm:cxn modelId="{634CF30D-5EA6-4C89-B696-A124E27DC9A1}" type="presParOf" srcId="{614D968D-2EE7-4156-ABEA-9B256110F352}" destId="{9FDB7048-37BF-4234-B5BD-0206D298DD57}" srcOrd="10" destOrd="0" presId="urn:microsoft.com/office/officeart/2005/8/layout/default"/>
    <dgm:cxn modelId="{9EDBE9C2-CABA-4937-8C01-E617A33C0027}" type="presParOf" srcId="{614D968D-2EE7-4156-ABEA-9B256110F352}" destId="{E2117C72-05D0-472F-BE22-41F0F2A8AA07}" srcOrd="11" destOrd="0" presId="urn:microsoft.com/office/officeart/2005/8/layout/default"/>
    <dgm:cxn modelId="{F9666A61-9BA9-40F4-BDFF-A8B21B3EAE11}" type="presParOf" srcId="{614D968D-2EE7-4156-ABEA-9B256110F352}" destId="{D736465A-CCCE-4EB0-BF97-CBD33B58460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45F4A-5A01-4412-972C-84A164209C3A}">
      <dsp:nvSpPr>
        <dsp:cNvPr id="0" name=""/>
        <dsp:cNvSpPr/>
      </dsp:nvSpPr>
      <dsp:spPr>
        <a:xfrm>
          <a:off x="332146" y="2123"/>
          <a:ext cx="2449580" cy="1469748"/>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entury Gothic"/>
            </a:rPr>
            <a:t>Diversity in Satellite Imagery</a:t>
          </a:r>
        </a:p>
      </dsp:txBody>
      <dsp:txXfrm>
        <a:off x="332146" y="2123"/>
        <a:ext cx="2449580" cy="1469748"/>
      </dsp:txXfrm>
    </dsp:sp>
    <dsp:sp modelId="{070C052F-1FEE-48BF-9869-E1A14EB35BD8}">
      <dsp:nvSpPr>
        <dsp:cNvPr id="0" name=""/>
        <dsp:cNvSpPr/>
      </dsp:nvSpPr>
      <dsp:spPr>
        <a:xfrm>
          <a:off x="3026685" y="2123"/>
          <a:ext cx="2449580" cy="1469748"/>
        </a:xfrm>
        <a:prstGeom prst="rect">
          <a:avLst/>
        </a:prstGeom>
        <a:solidFill>
          <a:schemeClr val="accent2">
            <a:alpha val="90000"/>
            <a:hueOff val="0"/>
            <a:satOff val="0"/>
            <a:lumOff val="0"/>
            <a:alphaOff val="-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entury Gothic"/>
            </a:rPr>
            <a:t>Temporal Constraints</a:t>
          </a:r>
        </a:p>
      </dsp:txBody>
      <dsp:txXfrm>
        <a:off x="3026685" y="2123"/>
        <a:ext cx="2449580" cy="1469748"/>
      </dsp:txXfrm>
    </dsp:sp>
    <dsp:sp modelId="{04022AA1-63BC-413F-9D5F-15E52612E29B}">
      <dsp:nvSpPr>
        <dsp:cNvPr id="0" name=""/>
        <dsp:cNvSpPr/>
      </dsp:nvSpPr>
      <dsp:spPr>
        <a:xfrm>
          <a:off x="5721224" y="2123"/>
          <a:ext cx="2449580" cy="1469748"/>
        </a:xfrm>
        <a:prstGeom prst="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entury Gothic"/>
            </a:rPr>
            <a:t>Data Quantity and Variation</a:t>
          </a:r>
        </a:p>
      </dsp:txBody>
      <dsp:txXfrm>
        <a:off x="5721224" y="2123"/>
        <a:ext cx="2449580" cy="1469748"/>
      </dsp:txXfrm>
    </dsp:sp>
    <dsp:sp modelId="{775B89B2-B941-4448-8D2A-6A3C2706CDC0}">
      <dsp:nvSpPr>
        <dsp:cNvPr id="0" name=""/>
        <dsp:cNvSpPr/>
      </dsp:nvSpPr>
      <dsp:spPr>
        <a:xfrm>
          <a:off x="332146" y="1716829"/>
          <a:ext cx="2449580" cy="1469748"/>
        </a:xfrm>
        <a:prstGeom prst="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entury Gothic"/>
            </a:rPr>
            <a:t>Difficulty in Interpretation</a:t>
          </a:r>
        </a:p>
      </dsp:txBody>
      <dsp:txXfrm>
        <a:off x="332146" y="1716829"/>
        <a:ext cx="2449580" cy="1469748"/>
      </dsp:txXfrm>
    </dsp:sp>
    <dsp:sp modelId="{2F7AECCB-985B-44E3-915C-2A8A2CA5E149}">
      <dsp:nvSpPr>
        <dsp:cNvPr id="0" name=""/>
        <dsp:cNvSpPr/>
      </dsp:nvSpPr>
      <dsp:spPr>
        <a:xfrm>
          <a:off x="3026685" y="1716829"/>
          <a:ext cx="2449580" cy="1469748"/>
        </a:xfrm>
        <a:prstGeom prst="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entury Gothic"/>
            </a:rPr>
            <a:t>Assumption of Single Rice Variety</a:t>
          </a:r>
        </a:p>
      </dsp:txBody>
      <dsp:txXfrm>
        <a:off x="3026685" y="1716829"/>
        <a:ext cx="2449580" cy="1469748"/>
      </dsp:txXfrm>
    </dsp:sp>
    <dsp:sp modelId="{9FDB7048-37BF-4234-B5BD-0206D298DD57}">
      <dsp:nvSpPr>
        <dsp:cNvPr id="0" name=""/>
        <dsp:cNvSpPr/>
      </dsp:nvSpPr>
      <dsp:spPr>
        <a:xfrm>
          <a:off x="5721224" y="1716829"/>
          <a:ext cx="2449580" cy="1469748"/>
        </a:xfrm>
        <a:prstGeom prst="rect">
          <a:avLst/>
        </a:prstGeom>
        <a:solidFill>
          <a:schemeClr val="accent2">
            <a:alpha val="90000"/>
            <a:hueOff val="0"/>
            <a:satOff val="0"/>
            <a:lumOff val="0"/>
            <a:alphaOff val="-3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entury Gothic"/>
            </a:rPr>
            <a:t>Human Errors in Reference Data</a:t>
          </a:r>
        </a:p>
      </dsp:txBody>
      <dsp:txXfrm>
        <a:off x="5721224" y="1716829"/>
        <a:ext cx="2449580" cy="1469748"/>
      </dsp:txXfrm>
    </dsp:sp>
    <dsp:sp modelId="{D736465A-CCCE-4EB0-BF97-CBD33B584601}">
      <dsp:nvSpPr>
        <dsp:cNvPr id="0" name=""/>
        <dsp:cNvSpPr/>
      </dsp:nvSpPr>
      <dsp:spPr>
        <a:xfrm>
          <a:off x="3026685" y="3431536"/>
          <a:ext cx="2449580" cy="1469748"/>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entury Gothic"/>
            </a:rPr>
            <a:t>Randomness in Model Training</a:t>
          </a:r>
        </a:p>
      </dsp:txBody>
      <dsp:txXfrm>
        <a:off x="3026685" y="3431536"/>
        <a:ext cx="2449580" cy="146974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FA5DF8-3C11-431B-A500-8F91A130A626}" type="datetimeFigureOut">
              <a:rPr lang="en-US" smtClean="0"/>
              <a:t>8/3/2023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FFF554-9721-473E-B7E3-8AF7A285E57C}" type="slidenum">
              <a:rPr lang="en-US" smtClean="0"/>
              <a:t>‹#›</a:t>
            </a:fld>
            <a:endParaRPr lang="en-US"/>
          </a:p>
        </p:txBody>
      </p:sp>
    </p:spTree>
    <p:extLst>
      <p:ext uri="{BB962C8B-B14F-4D97-AF65-F5344CB8AC3E}">
        <p14:creationId xmlns:p14="http://schemas.microsoft.com/office/powerpoint/2010/main" val="745918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creativecommons.org/licenses/by/2.0/"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flickr.com/photos/nagarjun/15665362236/in/photostrea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reativecommons.org/licenses/by/2.0/"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openverse.org/image/608e65ea-52ee-4177-9eb1-4fa9ba26a976?q=thimphu,bhutan" TargetMode="External"/><Relationship Id="rId5" Type="http://schemas.openxmlformats.org/officeDocument/2006/relationships/hyperlink" Target="https://openverse.org/image/5c2865ad-2abc-4d5d-a331-e926bcc73936?q=paddy%20bhutan" TargetMode="External"/><Relationship Id="rId4" Type="http://schemas.openxmlformats.org/officeDocument/2006/relationships/hyperlink" Target="https://openverse.org/image/4dab2352-2a7d-45b8-a752-865289b23f21?q=bhutan%20mountain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creativecommons.org/licenses/by/2.0/"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openverse.org/image/8715e879-b3ab-482d-878e-3aca83faa3ab?q=eart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abhishekhajela.com/media/3e8819bd-19b7-4474-8a60-71b3185f3695-paddy-fields-bhuta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creativecommons.org/licenses/by/2.0/"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www.flickr.com/photos/43714545@N06/42446699940" TargetMode="External"/><Relationship Id="rId4" Type="http://schemas.openxmlformats.org/officeDocument/2006/relationships/hyperlink" Target="https://openverse.org/image/1189e338-93b2-42e1-a20d-02ab884e6c68?q=bhutan%20rice"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a:latin typeface="Segoe UI"/>
                <a:cs typeface="Segoe UI"/>
              </a:rPr>
              <a:t>Sonam:</a:t>
            </a:r>
            <a:endParaRPr lang="en-US" b="1"/>
          </a:p>
          <a:p>
            <a:pPr>
              <a:defRPr/>
            </a:pPr>
            <a:r>
              <a:rPr lang="en-US"/>
              <a:t>Hello everyone! We are NASA DEVELOP's Bhutan Agriculture team III. Starting off, I'm Sonam Seldon Tshering, Ugyen T. Dorji, Tenzin Lhaden, Sangay Choden, Garab K. Dorji. </a:t>
            </a:r>
          </a:p>
          <a:p>
            <a:pPr>
              <a:defRPr/>
            </a:pPr>
            <a:r>
              <a:rPr lang="en-US"/>
              <a:t>In this ten-week program, we monitored cropland changes in Bhutan where we used remote sensing to bolster food security and also to support crop monitoring. </a:t>
            </a:r>
          </a:p>
          <a:p>
            <a:pPr>
              <a:defRPr/>
            </a:pPr>
            <a:r>
              <a:rPr lang="en-US"/>
              <a:t>Over the course of this presentation we will introduce you all to our project's study area and partners. We will also discuss our data used and results that we got.</a:t>
            </a:r>
            <a:endParaRPr lang="en-US">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1</a:t>
            </a:fld>
            <a:endParaRPr lang="en-US"/>
          </a:p>
        </p:txBody>
      </p:sp>
    </p:spTree>
    <p:extLst>
      <p:ext uri="{BB962C8B-B14F-4D97-AF65-F5344CB8AC3E}">
        <p14:creationId xmlns:p14="http://schemas.microsoft.com/office/powerpoint/2010/main" val="2602256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Sonam: </a:t>
            </a:r>
            <a:endParaRPr lang="en-US" b="1"/>
          </a:p>
          <a:p>
            <a:r>
              <a:rPr lang="en-US"/>
              <a:t>For the study area, the team studied on Bhutan where we analyzed and monitored rice crop masks, data samples and cropland changes throughout Bhutan. </a:t>
            </a:r>
            <a:endParaRPr lang="en-US">
              <a:cs typeface="Calibri"/>
            </a:endParaRPr>
          </a:p>
          <a:p>
            <a:r>
              <a:rPr lang="en-US"/>
              <a:t>Bhutan is a mountainous country nested in the Himalayas between India and China where agriculture is a vital source of income with 57% of the population depending on it.</a:t>
            </a:r>
            <a:endParaRPr lang="en-US">
              <a:cs typeface="Calibri"/>
            </a:endParaRPr>
          </a:p>
          <a:p>
            <a:r>
              <a:rPr lang="en-US"/>
              <a:t>Shown above is the map of Bhutan. The highlighted parts are the 5 - highest rice production Dzongkhags (districts) in Bhutan.</a:t>
            </a:r>
            <a:endParaRPr lang="en-US">
              <a:ea typeface="Calibri"/>
              <a:cs typeface="Calibri"/>
            </a:endParaRPr>
          </a:p>
          <a:p>
            <a:r>
              <a:rPr lang="en-US"/>
              <a:t>The 5 districts are namely; </a:t>
            </a:r>
            <a:r>
              <a:rPr lang="en-US" err="1"/>
              <a:t>Samtse</a:t>
            </a:r>
            <a:r>
              <a:rPr lang="en-US"/>
              <a:t>, Paro, Punakha, </a:t>
            </a:r>
            <a:r>
              <a:rPr lang="en-US" err="1"/>
              <a:t>WangduePhodrang</a:t>
            </a:r>
            <a:r>
              <a:rPr lang="en-US"/>
              <a:t> and </a:t>
            </a:r>
            <a:r>
              <a:rPr lang="en-US" err="1"/>
              <a:t>Sarpang</a:t>
            </a:r>
            <a:r>
              <a:rPr lang="en-US"/>
              <a:t>.</a:t>
            </a:r>
            <a:endParaRPr lang="en-US">
              <a:ea typeface="Calibri"/>
              <a:cs typeface="Calibri"/>
            </a:endParaRPr>
          </a:p>
          <a:p>
            <a:r>
              <a:rPr lang="en-US"/>
              <a:t>The study period were from the year of 2015 to 2022 from the months of June through September.</a:t>
            </a:r>
            <a:endParaRPr lang="en-US">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2</a:t>
            </a:fld>
            <a:endParaRPr lang="en-US"/>
          </a:p>
        </p:txBody>
      </p:sp>
    </p:spTree>
    <p:extLst>
      <p:ext uri="{BB962C8B-B14F-4D97-AF65-F5344CB8AC3E}">
        <p14:creationId xmlns:p14="http://schemas.microsoft.com/office/powerpoint/2010/main" val="577119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Sonam:</a:t>
            </a:r>
          </a:p>
          <a:p>
            <a:r>
              <a:rPr lang="en-US">
                <a:ea typeface="Calibri"/>
                <a:cs typeface="Calibri"/>
              </a:rPr>
              <a:t>Fall 2021- The 2021 team </a:t>
            </a:r>
            <a:r>
              <a:rPr lang="en-US"/>
              <a:t>investigated the distribution of rice from June 1st to November 30th, 2020 by developing a crop mask. They also generated</a:t>
            </a:r>
            <a:r>
              <a:rPr lang="en-US" b="1"/>
              <a:t> </a:t>
            </a:r>
            <a:r>
              <a:rPr lang="en-US"/>
              <a:t>a remote sensing-oriented data collection protocol and methods tutorial. </a:t>
            </a:r>
            <a:endParaRPr lang="en-US">
              <a:cs typeface="Calibri"/>
            </a:endParaRPr>
          </a:p>
          <a:p>
            <a:r>
              <a:rPr lang="en-US">
                <a:ea typeface="Calibri"/>
                <a:cs typeface="Calibri"/>
              </a:rPr>
              <a:t>Summer 2022- The 2022 team expanded the overall research area in Bhutan to produce a more robust crop mask for rice. They also created a </a:t>
            </a:r>
            <a:r>
              <a:rPr lang="en-US"/>
              <a:t>Graphical User Interface (GUI) for crop analysis and refined the random forest parameters to yield optimal performance in creating the crop mask in order to better aid crop monitoring and agricultural decisions making for the ministry of Agriculture.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3</a:t>
            </a:fld>
            <a:endParaRPr lang="en-US"/>
          </a:p>
        </p:txBody>
      </p:sp>
    </p:spTree>
    <p:extLst>
      <p:ext uri="{BB962C8B-B14F-4D97-AF65-F5344CB8AC3E}">
        <p14:creationId xmlns:p14="http://schemas.microsoft.com/office/powerpoint/2010/main" val="436412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Ugyen:</a:t>
            </a:r>
          </a:p>
          <a:p>
            <a:r>
              <a:rPr lang="en-US">
                <a:ea typeface="Calibri"/>
                <a:cs typeface="Calibri"/>
              </a:rPr>
              <a:t>Our team's main objectives in this project were to expand on prior projects by Optimizing annual rice crop masks, Enhancing data sampling accuracy, and Identifying the change in farmland area to</a:t>
            </a:r>
            <a:r>
              <a:rPr lang="en-US"/>
              <a:t> supplement better informed agricultural policies in the country.</a:t>
            </a:r>
            <a:endParaRPr lang="en-US">
              <a:cs typeface="Calibri"/>
            </a:endParaRPr>
          </a:p>
          <a:p>
            <a:endParaRPr lang="en-US">
              <a:ea typeface="Calibri" panose="020F0502020204030204"/>
              <a:cs typeface="Calibri" panose="020F0502020204030204"/>
            </a:endParaRPr>
          </a:p>
          <a:p>
            <a:r>
              <a:rPr lang="en-US" b="1"/>
              <a:t>-----------------------------Image Credits------------------------------</a:t>
            </a:r>
            <a:endParaRPr lang="en-US"/>
          </a:p>
          <a:p>
            <a:r>
              <a:rPr lang="en-US"/>
              <a:t>Paddy field workers by </a:t>
            </a:r>
            <a:r>
              <a:rPr lang="en-US" err="1"/>
              <a:t>Kandukuru</a:t>
            </a:r>
            <a:r>
              <a:rPr lang="en-US"/>
              <a:t> Nagarjun [CC by 2.0 (</a:t>
            </a:r>
            <a:r>
              <a:rPr lang="en-US">
                <a:hlinkClick r:id="rId3"/>
              </a:rPr>
              <a:t>https://creativecommons.org/licenses/by/2.0/</a:t>
            </a:r>
            <a:r>
              <a:rPr lang="en-US"/>
              <a:t> )]</a:t>
            </a:r>
            <a:endParaRPr lang="en-US">
              <a:cs typeface="Calibri"/>
            </a:endParaRPr>
          </a:p>
          <a:p>
            <a:r>
              <a:rPr lang="en-US">
                <a:ea typeface="Calibri"/>
                <a:cs typeface="Calibri"/>
              </a:rPr>
              <a:t>Image Cropped from the original</a:t>
            </a:r>
          </a:p>
          <a:p>
            <a:r>
              <a:rPr lang="en-US">
                <a:ea typeface="Calibri"/>
                <a:cs typeface="Calibri"/>
              </a:rPr>
              <a:t>Image source: Creative Commons </a:t>
            </a:r>
            <a:r>
              <a:rPr lang="en-US">
                <a:hlinkClick r:id="rId4"/>
              </a:rPr>
              <a:t>https://www.flickr.com/photos/nagarjun/15665362236/in/photostream/</a:t>
            </a:r>
            <a:r>
              <a:rPr lang="en-US"/>
              <a:t> </a:t>
            </a:r>
            <a:endParaRPr lang="en-US">
              <a:ea typeface="Calibri"/>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4</a:t>
            </a:fld>
            <a:endParaRPr lang="en-US"/>
          </a:p>
        </p:txBody>
      </p:sp>
    </p:spTree>
    <p:extLst>
      <p:ext uri="{BB962C8B-B14F-4D97-AF65-F5344CB8AC3E}">
        <p14:creationId xmlns:p14="http://schemas.microsoft.com/office/powerpoint/2010/main" val="1469959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Ugyen: </a:t>
            </a:r>
          </a:p>
          <a:p>
            <a:r>
              <a:rPr lang="en-US"/>
              <a:t>For our project, we were in touch with the Department of Agriculture which was our end user. Along with that, we had been in close contact with our collaborators such as, NPPC, ARDC, NSB, UWICER and the Bhutan Foundation to get assistance on our project. </a:t>
            </a:r>
            <a:endParaRPr lang="en-US">
              <a:cs typeface="Calibri"/>
            </a:endParaRPr>
          </a:p>
          <a:p>
            <a:r>
              <a:rPr lang="en-US"/>
              <a:t>End User : Department of Agriculture of the Ministry of Agriculture of Bhutan.</a:t>
            </a:r>
            <a:endParaRPr lang="en-US">
              <a:cs typeface="Calibri"/>
            </a:endParaRPr>
          </a:p>
          <a:p>
            <a:r>
              <a:rPr lang="en-US">
                <a:cs typeface="Calibri"/>
              </a:rPr>
              <a:t>For Collaborators, we have the; NPPC, ARDC which are two different departments under </a:t>
            </a:r>
            <a:r>
              <a:rPr lang="en-US" err="1">
                <a:cs typeface="Calibri"/>
              </a:rPr>
              <a:t>DoA</a:t>
            </a:r>
            <a:r>
              <a:rPr lang="en-US">
                <a:cs typeface="Calibri"/>
              </a:rPr>
              <a:t>.</a:t>
            </a:r>
            <a:endParaRPr lang="en-US">
              <a:ea typeface="Calibri"/>
              <a:cs typeface="Calibri"/>
            </a:endParaRPr>
          </a:p>
          <a:p>
            <a:r>
              <a:rPr lang="en-US">
                <a:cs typeface="Calibri"/>
              </a:rPr>
              <a:t>And also, other collaborators include NBS, UWICER, Bhutan Foundation</a:t>
            </a:r>
            <a:endParaRPr lang="en-US"/>
          </a:p>
          <a:p>
            <a:endParaRPr lang="en-US">
              <a:ea typeface="Calibri" panose="020F0502020204030204"/>
              <a:cs typeface="Calibri"/>
            </a:endParaRPr>
          </a:p>
          <a:p>
            <a:r>
              <a:rPr lang="en-US">
                <a:ea typeface="Calibri" panose="020F0502020204030204"/>
                <a:cs typeface="Calibri"/>
              </a:rPr>
              <a:t>------------------------------------------------------------</a:t>
            </a:r>
            <a:endParaRPr lang="en-US">
              <a:cs typeface="Calibri"/>
            </a:endParaRPr>
          </a:p>
          <a:p>
            <a:r>
              <a:rPr lang="en-US">
                <a:ea typeface="Calibri"/>
                <a:cs typeface="Calibri"/>
              </a:rPr>
              <a:t>Icons Credit: Microsoft PowerPoint </a:t>
            </a:r>
          </a:p>
          <a:p>
            <a:endParaRPr lang="en-US">
              <a:ea typeface="Calibri"/>
              <a:cs typeface="Calibri"/>
            </a:endParaRPr>
          </a:p>
          <a:p>
            <a:endParaRPr lang="en-US">
              <a:ea typeface="Calibri"/>
              <a:cs typeface="Calibri"/>
            </a:endParaRPr>
          </a:p>
          <a:p>
            <a:endParaRPr lang="en-US" b="1">
              <a:ea typeface="Calibri" panose="020F0502020204030204"/>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5</a:t>
            </a:fld>
            <a:endParaRPr lang="en-US"/>
          </a:p>
        </p:txBody>
      </p:sp>
    </p:spTree>
    <p:extLst>
      <p:ext uri="{BB962C8B-B14F-4D97-AF65-F5344CB8AC3E}">
        <p14:creationId xmlns:p14="http://schemas.microsoft.com/office/powerpoint/2010/main" val="2227134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cs typeface="Calibri" panose="020F0502020204030204"/>
              </a:rPr>
              <a:t>Ugyen</a:t>
            </a:r>
            <a:r>
              <a:rPr lang="en-US" b="1" dirty="0">
                <a:cs typeface="Calibri" panose="020F0502020204030204"/>
              </a:rPr>
              <a:t>:</a:t>
            </a:r>
          </a:p>
          <a:p>
            <a:pPr marL="171450" indent="-171450">
              <a:buFont typeface="Arial"/>
              <a:buChar char="•"/>
            </a:pPr>
            <a:r>
              <a:rPr lang="en-US" dirty="0">
                <a:cs typeface="Calibri"/>
              </a:rPr>
              <a:t>Some of the community concerns we faced were, </a:t>
            </a:r>
            <a:endParaRPr lang="en-US" dirty="0"/>
          </a:p>
          <a:p>
            <a:pPr marL="171450" indent="-171450">
              <a:buFont typeface="Arial"/>
              <a:buChar char="•"/>
            </a:pPr>
            <a:r>
              <a:rPr lang="en-US" dirty="0"/>
              <a:t>Due to Bhutan's complex geophysical location, there are multiple issues such as low soil fertility, frequent changes in climate and weather, short growing seasons, and cold stress to name a few.</a:t>
            </a:r>
            <a:endParaRPr lang="en-US" dirty="0">
              <a:cs typeface="Calibri"/>
            </a:endParaRPr>
          </a:p>
          <a:p>
            <a:pPr marL="171450" indent="-171450">
              <a:buFont typeface="Arial"/>
              <a:buChar char="•"/>
            </a:pPr>
            <a:r>
              <a:rPr lang="en-US" dirty="0"/>
              <a:t>Secondly, even though Bhutan is primarily an agrarian society, the challenges mentioned above result in low crop yields and increased reliance on imports, limiting Bhutan's overall goal of ensuring food security.</a:t>
            </a:r>
            <a:endParaRPr lang="en-US" dirty="0">
              <a:ea typeface="Calibri"/>
              <a:cs typeface="Calibri"/>
            </a:endParaRPr>
          </a:p>
          <a:p>
            <a:pPr marL="171450" indent="-171450">
              <a:buFont typeface="Arial"/>
              <a:buChar char="•"/>
            </a:pPr>
            <a:r>
              <a:rPr lang="en-US" dirty="0"/>
              <a:t>Moreover, with the emergence of urbanization, there are more job opportunities and a lack of modernity in traditional farming practices. Individuals (especially the youth) are forced to pursue non-agriculture lifestyles, which leads to a rise in food imports</a:t>
            </a:r>
            <a:endParaRPr lang="en-US" dirty="0">
              <a:cs typeface="Calibri" panose="020F0502020204030204"/>
            </a:endParaRPr>
          </a:p>
          <a:p>
            <a:pPr marL="171450" indent="-171450">
              <a:buFont typeface="Arial"/>
              <a:buChar char="•"/>
            </a:pPr>
            <a:r>
              <a:rPr lang="en-US" dirty="0"/>
              <a:t>Lastly, because of the country's geographical position, it is difficult to generate precise survey locations and get an unbiased sample size for field reporting. Farmers in Bhutan typically utilize conventional mix farming, making it more difficult to determine a reasonable sample size. </a:t>
            </a:r>
            <a:endParaRPr lang="en-US" dirty="0">
              <a:ea typeface="Calibri"/>
              <a:cs typeface="Calibri"/>
            </a:endParaRPr>
          </a:p>
          <a:p>
            <a:pPr marL="171450" indent="-171450">
              <a:buFont typeface="Arial"/>
              <a:buChar char="•"/>
            </a:pPr>
            <a:endParaRPr lang="en-US" dirty="0">
              <a:ea typeface="Calibri"/>
              <a:cs typeface="Calibri"/>
            </a:endParaRPr>
          </a:p>
          <a:p>
            <a:r>
              <a:rPr lang="en-US" b="1" dirty="0"/>
              <a:t>------------------------------------Image Credits-------------------------------</a:t>
            </a:r>
            <a:endParaRPr lang="en-US" dirty="0"/>
          </a:p>
          <a:p>
            <a:r>
              <a:rPr lang="en-US" dirty="0"/>
              <a:t>Bhutan-Cascades of mountains in Paro by </a:t>
            </a:r>
            <a:r>
              <a:rPr lang="en-US" dirty="0" err="1"/>
              <a:t>ustung</a:t>
            </a:r>
            <a:r>
              <a:rPr lang="en-US" dirty="0">
                <a:ea typeface="Calibri"/>
                <a:cs typeface="Calibri"/>
              </a:rPr>
              <a:t> </a:t>
            </a:r>
            <a:r>
              <a:rPr lang="en-US" dirty="0"/>
              <a:t>[CC by 2.0 (</a:t>
            </a:r>
            <a:r>
              <a:rPr lang="en-US" dirty="0">
                <a:hlinkClick r:id="rId3"/>
              </a:rPr>
              <a:t>https://creativecommons.org/licenses/by/2.0/</a:t>
            </a:r>
            <a:r>
              <a:rPr lang="en-US" dirty="0"/>
              <a:t> )]</a:t>
            </a:r>
            <a:endParaRPr lang="en-US" dirty="0">
              <a:ea typeface="Calibri" panose="020F0502020204030204"/>
              <a:cs typeface="Calibri" panose="020F0502020204030204"/>
            </a:endParaRPr>
          </a:p>
          <a:p>
            <a:pPr marL="171450" indent="-171450">
              <a:buFont typeface="Arial"/>
              <a:buChar char="•"/>
            </a:pPr>
            <a:r>
              <a:rPr lang="en-US" dirty="0"/>
              <a:t>Image cropped from the original</a:t>
            </a:r>
            <a:endParaRPr lang="en-US" dirty="0">
              <a:ea typeface="Calibri"/>
              <a:cs typeface="Calibri"/>
            </a:endParaRPr>
          </a:p>
          <a:p>
            <a:pPr marL="171450" indent="-171450">
              <a:buFont typeface="Arial"/>
              <a:buChar char="•"/>
            </a:pPr>
            <a:r>
              <a:rPr lang="en-US" dirty="0">
                <a:ea typeface="Calibri"/>
                <a:cs typeface="Calibri"/>
              </a:rPr>
              <a:t>Image source: Creative Commons </a:t>
            </a:r>
            <a:r>
              <a:rPr lang="en-US" dirty="0">
                <a:hlinkClick r:id="rId4"/>
              </a:rPr>
              <a:t>https://openverse.org/image/4dab2352-2a7d-45b8-a752-865289b23f21?q=bhutan%20mountains</a:t>
            </a:r>
            <a:endParaRPr lang="en-US" dirty="0">
              <a:cs typeface="Calibri" panose="020F0502020204030204"/>
            </a:endParaRPr>
          </a:p>
          <a:p>
            <a:r>
              <a:rPr lang="en-US" dirty="0"/>
              <a:t>Paro, Bhutan by Ninara31  [CC by 2.0 (</a:t>
            </a:r>
            <a:r>
              <a:rPr lang="en-US" dirty="0">
                <a:hlinkClick r:id="rId3"/>
              </a:rPr>
              <a:t>https://creativecommons.org/licenses/by/2.0/</a:t>
            </a:r>
            <a:r>
              <a:rPr lang="en-US" dirty="0"/>
              <a:t> )]</a:t>
            </a:r>
            <a:endParaRPr lang="en-US" dirty="0">
              <a:ea typeface="Calibri" panose="020F0502020204030204"/>
              <a:cs typeface="Calibri" panose="020F0502020204030204"/>
            </a:endParaRPr>
          </a:p>
          <a:p>
            <a:pPr marL="171450" indent="-171450">
              <a:buFont typeface="Arial,Sans-Serif"/>
              <a:buChar char="•"/>
            </a:pPr>
            <a:r>
              <a:rPr lang="en-US" dirty="0"/>
              <a:t>Image cropped from the original</a:t>
            </a:r>
            <a:endParaRPr lang="en-US" dirty="0">
              <a:ea typeface="Calibri"/>
              <a:cs typeface="Calibri"/>
            </a:endParaRPr>
          </a:p>
          <a:p>
            <a:pPr marL="171450" indent="-171450">
              <a:buFont typeface="Arial,Sans-Serif"/>
              <a:buChar char="•"/>
            </a:pPr>
            <a:r>
              <a:rPr lang="en-US" dirty="0"/>
              <a:t>Image source: Creative Commons </a:t>
            </a:r>
            <a:r>
              <a:rPr lang="en-US" dirty="0">
                <a:hlinkClick r:id="rId5"/>
              </a:rPr>
              <a:t>https://openverse.org/image/5c2865ad-2abc-4d5d-a331-e926bcc73936?q=paddy%20bhutan</a:t>
            </a:r>
            <a:endParaRPr lang="en-US" dirty="0"/>
          </a:p>
          <a:p>
            <a:r>
              <a:rPr lang="en-US" dirty="0"/>
              <a:t>Bhutan by Tenzin </a:t>
            </a:r>
            <a:r>
              <a:rPr lang="en-US" dirty="0" err="1"/>
              <a:t>Lhaden</a:t>
            </a:r>
            <a:r>
              <a:rPr lang="en-US" dirty="0"/>
              <a:t>, 2021 (Team member) </a:t>
            </a:r>
            <a:endParaRPr lang="en-US" dirty="0">
              <a:ea typeface="Calibri"/>
              <a:cs typeface="Calibri"/>
            </a:endParaRPr>
          </a:p>
          <a:p>
            <a:pPr marL="171450" indent="-171450">
              <a:buFont typeface="Arial"/>
              <a:buChar char="•"/>
            </a:pPr>
            <a:r>
              <a:rPr lang="en-US" dirty="0"/>
              <a:t>Image cropped from the original</a:t>
            </a:r>
            <a:endParaRPr lang="en-US" dirty="0">
              <a:ea typeface="Calibri"/>
              <a:cs typeface="Calibri"/>
            </a:endParaRPr>
          </a:p>
          <a:p>
            <a:r>
              <a:rPr lang="en-US" dirty="0"/>
              <a:t>Thimphu, Bhutan by </a:t>
            </a:r>
            <a:r>
              <a:rPr lang="en-US" dirty="0" err="1"/>
              <a:t>hktang</a:t>
            </a:r>
            <a:r>
              <a:rPr lang="en-US" dirty="0"/>
              <a:t> [CC by 2.0 (</a:t>
            </a:r>
            <a:r>
              <a:rPr lang="en-US" dirty="0">
                <a:hlinkClick r:id="rId3"/>
              </a:rPr>
              <a:t>https://creativecommons.org/licenses/by/2.0/</a:t>
            </a:r>
            <a:r>
              <a:rPr lang="en-US" dirty="0"/>
              <a:t> )]</a:t>
            </a:r>
            <a:endParaRPr lang="en-US" dirty="0">
              <a:ea typeface="Calibri" panose="020F0502020204030204"/>
              <a:cs typeface="Calibri" panose="020F0502020204030204"/>
            </a:endParaRPr>
          </a:p>
          <a:p>
            <a:pPr marL="171450" indent="-171450">
              <a:buFont typeface="Arial"/>
              <a:buChar char="•"/>
            </a:pPr>
            <a:r>
              <a:rPr lang="en-US" dirty="0"/>
              <a:t>Image cropped from the original</a:t>
            </a:r>
            <a:endParaRPr lang="en-US" dirty="0">
              <a:ea typeface="Calibri"/>
              <a:cs typeface="Calibri"/>
            </a:endParaRPr>
          </a:p>
          <a:p>
            <a:pPr marL="171450" indent="-171450">
              <a:buFont typeface="Arial"/>
              <a:buChar char="•"/>
            </a:pPr>
            <a:r>
              <a:rPr lang="en-US" dirty="0"/>
              <a:t>Image source: Creative Commons </a:t>
            </a:r>
            <a:r>
              <a:rPr lang="en-US" dirty="0">
                <a:hlinkClick r:id="rId6"/>
              </a:rPr>
              <a:t>https://openverse.org/image/608e65ea-52ee-4177-9eb1-4fa9ba26a976?q=thimphu,bhutan</a:t>
            </a:r>
            <a:endParaRPr lang="en-US" dirty="0">
              <a:ea typeface="Calibri"/>
              <a:cs typeface="Calibri"/>
            </a:endParaRPr>
          </a:p>
          <a:p>
            <a:endParaRPr lang="en-US" dirty="0">
              <a:ea typeface="Calibri"/>
              <a:cs typeface="Calibri"/>
            </a:endParaRPr>
          </a:p>
          <a:p>
            <a:pPr marL="171450" indent="-171450">
              <a:buFont typeface="Arial"/>
              <a:buChar char="•"/>
            </a:pP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6</a:t>
            </a:fld>
            <a:endParaRPr lang="en-US"/>
          </a:p>
        </p:txBody>
      </p:sp>
    </p:spTree>
    <p:extLst>
      <p:ext uri="{BB962C8B-B14F-4D97-AF65-F5344CB8AC3E}">
        <p14:creationId xmlns:p14="http://schemas.microsoft.com/office/powerpoint/2010/main" val="577461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cs typeface="Calibri" panose="020F0502020204030204"/>
              </a:rPr>
              <a:t>Garab</a:t>
            </a:r>
            <a:r>
              <a:rPr lang="en-US" b="1" dirty="0">
                <a:cs typeface="Calibri" panose="020F0502020204030204"/>
              </a:rPr>
              <a:t>:</a:t>
            </a:r>
          </a:p>
          <a:p>
            <a:r>
              <a:rPr lang="en-US" dirty="0"/>
              <a:t>Earth Observation Satellites are spacecraft designed and equipped with advanced sensors to observe and monitor Earth's surface and environment from space. They play a crucial role in collecting valuable data about our planet, providing scientists, researchers, and policymakers with critical information for various applications.</a:t>
            </a:r>
            <a:endParaRPr lang="en-US" dirty="0">
              <a:ea typeface="Calibri"/>
              <a:cs typeface="Calibri"/>
            </a:endParaRPr>
          </a:p>
          <a:p>
            <a:endParaRPr lang="en-US" dirty="0">
              <a:cs typeface="Calibri"/>
            </a:endParaRPr>
          </a:p>
          <a:p>
            <a:r>
              <a:rPr lang="en-US" dirty="0"/>
              <a:t>Earth Observation Satellites use advanced sensors to monitor Earth's surface and environment from space, collecting valuable data for diverse applications by scientists, researchers, and policymakers.</a:t>
            </a:r>
            <a:endParaRPr lang="en-US" dirty="0">
              <a:cs typeface="Calibri" panose="020F0502020204030204"/>
            </a:endParaRPr>
          </a:p>
          <a:p>
            <a:endParaRPr lang="en-US" b="1" dirty="0"/>
          </a:p>
          <a:p>
            <a:pPr marL="171450" indent="-171450">
              <a:buFont typeface="Arial"/>
              <a:buChar char="•"/>
            </a:pPr>
            <a:r>
              <a:rPr lang="en-US" dirty="0"/>
              <a:t>Landsat 8 Operational Land Imager (OLI) - is a collaborative mission between NASA and the U.S. Geological Survey (USGS).</a:t>
            </a:r>
          </a:p>
          <a:p>
            <a:pPr marL="171450" indent="-171450">
              <a:buFont typeface="Arial"/>
              <a:buChar char="•"/>
            </a:pPr>
            <a:r>
              <a:rPr lang="en-US" dirty="0"/>
              <a:t>Landsat 9 Operational Land Imager-2 (OLI-2) - Landsat 9 is improved version of </a:t>
            </a:r>
            <a:r>
              <a:rPr lang="en-US" dirty="0" err="1"/>
              <a:t>landsat</a:t>
            </a:r>
            <a:r>
              <a:rPr lang="en-US" dirty="0"/>
              <a:t> 8 which include higher radiometric resolution and  allowing sensors to detect more subtle differences, especially over darker areas such as water or dense forests.</a:t>
            </a:r>
            <a:endParaRPr lang="en-US" dirty="0">
              <a:cs typeface="Calibri"/>
            </a:endParaRPr>
          </a:p>
          <a:p>
            <a:r>
              <a:rPr lang="en-US" dirty="0"/>
              <a:t>Key </a:t>
            </a:r>
            <a:r>
              <a:rPr lang="en-US" dirty="0" err="1"/>
              <a:t>Applicatons</a:t>
            </a:r>
            <a:r>
              <a:rPr lang="en-US" dirty="0"/>
              <a:t> - </a:t>
            </a:r>
            <a:endParaRPr lang="en-US" dirty="0">
              <a:cs typeface="Calibri"/>
            </a:endParaRPr>
          </a:p>
          <a:p>
            <a:pPr marL="628650" lvl="1" indent="-171450">
              <a:buFont typeface="Arial"/>
              <a:buChar char="•"/>
            </a:pPr>
            <a:r>
              <a:rPr lang="en-US" dirty="0"/>
              <a:t>Land Cover Mapping</a:t>
            </a:r>
            <a:endParaRPr lang="en-US" dirty="0">
              <a:cs typeface="Calibri"/>
            </a:endParaRPr>
          </a:p>
          <a:p>
            <a:pPr marL="628650" lvl="1" indent="-171450">
              <a:buFont typeface="Arial"/>
              <a:buChar char="•"/>
            </a:pPr>
            <a:r>
              <a:rPr lang="en-US" dirty="0"/>
              <a:t>Agriculture Monitoring</a:t>
            </a:r>
            <a:endParaRPr lang="en-US" dirty="0">
              <a:cs typeface="Calibri"/>
            </a:endParaRPr>
          </a:p>
          <a:p>
            <a:pPr marL="628650" lvl="1" indent="-171450">
              <a:buFont typeface="Arial"/>
              <a:buChar char="•"/>
            </a:pPr>
            <a:r>
              <a:rPr lang="en-US" dirty="0"/>
              <a:t>Disaster Management</a:t>
            </a:r>
            <a:endParaRPr lang="en-US" dirty="0">
              <a:ea typeface="Calibri"/>
              <a:cs typeface="Calibri" panose="020F0502020204030204"/>
            </a:endParaRPr>
          </a:p>
          <a:p>
            <a:endParaRPr lang="en-US" dirty="0"/>
          </a:p>
          <a:p>
            <a:pPr marL="171450" indent="-171450">
              <a:buFont typeface="Arial"/>
              <a:buChar char="•"/>
            </a:pPr>
            <a:r>
              <a:rPr lang="en-US" dirty="0"/>
              <a:t>Sentinel-1 C-Band Synthetic Aperture Radar (C-SAR) - is a part of the Copernicus program, the European Union's Earth observation initiative. Developed and operated by the European Space Agency (ESA), this series of European radar satellites offers all-weather, day-and-night radar imagery for Earth monitoring and environmental management.</a:t>
            </a:r>
            <a:endParaRPr lang="en-US" dirty="0">
              <a:cs typeface="Calibri"/>
            </a:endParaRPr>
          </a:p>
          <a:p>
            <a:endParaRPr lang="en-US" dirty="0">
              <a:cs typeface="Calibri"/>
            </a:endParaRPr>
          </a:p>
          <a:p>
            <a:pPr marL="285750" lvl="1"/>
            <a:r>
              <a:rPr lang="en-US" dirty="0">
                <a:cs typeface="Calibri"/>
              </a:rPr>
              <a:t>Key Applications:</a:t>
            </a:r>
            <a:endParaRPr lang="en-US" dirty="0"/>
          </a:p>
          <a:p>
            <a:pPr lvl="1" indent="-171450">
              <a:buFont typeface="Arial"/>
              <a:buChar char="•"/>
            </a:pPr>
            <a:r>
              <a:rPr lang="en-US" dirty="0"/>
              <a:t>All-Weather Imaging</a:t>
            </a:r>
            <a:endParaRPr lang="en-US" dirty="0">
              <a:cs typeface="Calibri"/>
            </a:endParaRPr>
          </a:p>
          <a:p>
            <a:pPr lvl="1" indent="-171450">
              <a:buFont typeface="Arial"/>
              <a:buChar char="•"/>
            </a:pPr>
            <a:r>
              <a:rPr lang="en-US" dirty="0"/>
              <a:t>Wide Coverage</a:t>
            </a:r>
            <a:endParaRPr lang="en-US" dirty="0">
              <a:cs typeface="Calibri" panose="020F0502020204030204"/>
            </a:endParaRPr>
          </a:p>
          <a:p>
            <a:pPr lvl="1" indent="-171450">
              <a:buFont typeface="Arial"/>
              <a:buChar char="•"/>
            </a:pPr>
            <a:r>
              <a:rPr lang="en-US" dirty="0">
                <a:cs typeface="Calibri" panose="020F0502020204030204"/>
              </a:rPr>
              <a:t>High Resolution</a:t>
            </a:r>
            <a:endParaRPr lang="en-US" dirty="0">
              <a:ea typeface="Calibri"/>
              <a:cs typeface="Calibri" panose="020F0502020204030204"/>
            </a:endParaRPr>
          </a:p>
          <a:p>
            <a:pPr lvl="1" indent="-171450">
              <a:buFont typeface="Arial"/>
              <a:buChar char="•"/>
            </a:pPr>
            <a:r>
              <a:rPr lang="en-US" dirty="0">
                <a:cs typeface="Calibri" panose="020F0502020204030204"/>
              </a:rPr>
              <a:t>Terrain Mapping </a:t>
            </a:r>
            <a:endParaRPr lang="en-US" dirty="0"/>
          </a:p>
          <a:p>
            <a:pPr marL="285750" lvl="1"/>
            <a:r>
              <a:rPr lang="en-US" dirty="0"/>
              <a:t>These data will provide high temporal resolution imagery to analyze crop distribution over a larger area.  </a:t>
            </a:r>
            <a:endParaRPr lang="en-US" dirty="0">
              <a:ea typeface="Calibri"/>
              <a:cs typeface="Calibri" panose="020F0502020204030204"/>
            </a:endParaRPr>
          </a:p>
          <a:p>
            <a:pPr marL="285750" lvl="1"/>
            <a:endParaRPr lang="en-US" dirty="0"/>
          </a:p>
          <a:p>
            <a:pPr marL="171450" indent="-171450">
              <a:buFont typeface="Arial"/>
              <a:buChar char="•"/>
            </a:pPr>
            <a:r>
              <a:rPr lang="en-US" dirty="0"/>
              <a:t>Sentinel-2 </a:t>
            </a:r>
            <a:r>
              <a:rPr lang="en-US" dirty="0" err="1"/>
              <a:t>MultiSpectral</a:t>
            </a:r>
            <a:r>
              <a:rPr lang="en-US" dirty="0"/>
              <a:t> Instrument (MSI) - is also developed and operated by the European Space Agency (ESA) under the Copernicus program, comprises a series of European Earth observation satellites. Its main goal is to deliver high-resolution optical imagery of the Earth's surface, facilitating diverse applications in land monitoring, environmental management, and agricultural assessments.</a:t>
            </a:r>
            <a:endParaRPr lang="en-US" dirty="0">
              <a:cs typeface="Calibri"/>
            </a:endParaRPr>
          </a:p>
          <a:p>
            <a:pPr marL="285750" lvl="1"/>
            <a:r>
              <a:rPr lang="en-US" dirty="0">
                <a:cs typeface="Calibri"/>
              </a:rPr>
              <a:t>Key Applications:</a:t>
            </a:r>
            <a:endParaRPr lang="en-US" dirty="0">
              <a:ea typeface="Calibri"/>
              <a:cs typeface="Calibri"/>
            </a:endParaRPr>
          </a:p>
          <a:p>
            <a:pPr lvl="1" indent="-171450">
              <a:buFont typeface="Arial"/>
              <a:buChar char="•"/>
            </a:pPr>
            <a:r>
              <a:rPr lang="en-US" dirty="0"/>
              <a:t>Multi-Spectral Imaging</a:t>
            </a:r>
            <a:endParaRPr lang="en-US" dirty="0">
              <a:cs typeface="Calibri"/>
            </a:endParaRPr>
          </a:p>
          <a:p>
            <a:pPr lvl="1" indent="-171450">
              <a:buFont typeface="Arial"/>
              <a:buChar char="•"/>
            </a:pPr>
            <a:r>
              <a:rPr lang="en-US" dirty="0">
                <a:cs typeface="Calibri"/>
              </a:rPr>
              <a:t>High Spatial Resolution </a:t>
            </a:r>
            <a:endParaRPr lang="en-US" dirty="0"/>
          </a:p>
          <a:p>
            <a:pPr lvl="1" indent="-171450">
              <a:buFont typeface="Arial"/>
              <a:buChar char="•"/>
            </a:pPr>
            <a:r>
              <a:rPr lang="en-US" dirty="0"/>
              <a:t>Wide Swath Coverage</a:t>
            </a:r>
            <a:endParaRPr lang="en-US" dirty="0">
              <a:cs typeface="Calibri"/>
            </a:endParaRPr>
          </a:p>
          <a:p>
            <a:pPr lvl="1" indent="-171450">
              <a:buFont typeface="Arial"/>
              <a:buChar char="•"/>
            </a:pPr>
            <a:r>
              <a:rPr lang="en-US" dirty="0">
                <a:cs typeface="Calibri"/>
              </a:rPr>
              <a:t>Land Monitoring</a:t>
            </a:r>
            <a:endParaRPr lang="en-US" dirty="0"/>
          </a:p>
          <a:p>
            <a:pPr marL="285750" lvl="1"/>
            <a:r>
              <a:rPr lang="en-US" dirty="0"/>
              <a:t>These data will provide high spatial resolution data to differentiate between different crop species.  </a:t>
            </a:r>
            <a:endParaRPr lang="en-US" dirty="0">
              <a:ea typeface="Calibri"/>
              <a:cs typeface="Calibri"/>
            </a:endParaRPr>
          </a:p>
          <a:p>
            <a:pPr marL="285750" lvl="1"/>
            <a:endParaRPr lang="en-US" dirty="0"/>
          </a:p>
          <a:p>
            <a:pPr marL="171450" indent="-171450">
              <a:buFont typeface="Arial"/>
              <a:buChar char="•"/>
            </a:pPr>
            <a:r>
              <a:rPr lang="en-US" dirty="0"/>
              <a:t>Shuttle Radar Topography Mission (SRTM) - was a collaborative project between NASA (National Aeronautics and Space Administration) and the German Aerospace Center (DLR). Launched in February 2000, SRTM aimed to create a highly accurate and comprehensive digital elevation model (DEM) of the Earth's surface using radar technology.</a:t>
            </a:r>
            <a:endParaRPr lang="en-US" dirty="0">
              <a:ea typeface="Calibri"/>
              <a:cs typeface="Calibri"/>
            </a:endParaRPr>
          </a:p>
          <a:p>
            <a:pPr marL="914400" lvl="1" indent="-171450">
              <a:buFont typeface="Arial"/>
              <a:buChar char="•"/>
            </a:pPr>
            <a:r>
              <a:rPr lang="en-US" dirty="0">
                <a:cs typeface="Calibri"/>
              </a:rPr>
              <a:t>Key Applications:</a:t>
            </a:r>
            <a:endParaRPr lang="en-US" dirty="0">
              <a:ea typeface="Calibri" panose="020F0502020204030204"/>
              <a:cs typeface="Calibri"/>
            </a:endParaRPr>
          </a:p>
          <a:p>
            <a:pPr marL="914400" lvl="1" indent="-171450">
              <a:buFont typeface="Arial"/>
              <a:buChar char="•"/>
            </a:pPr>
            <a:r>
              <a:rPr lang="en-US" dirty="0">
                <a:cs typeface="Calibri"/>
              </a:rPr>
              <a:t>Radar Technology </a:t>
            </a:r>
            <a:endParaRPr lang="en-US" dirty="0">
              <a:ea typeface="Calibri" panose="020F0502020204030204"/>
              <a:cs typeface="Calibri"/>
            </a:endParaRPr>
          </a:p>
          <a:p>
            <a:pPr marL="914400" lvl="1" indent="-171450">
              <a:buFont typeface="Arial"/>
              <a:buChar char="•"/>
            </a:pPr>
            <a:r>
              <a:rPr lang="en-US" dirty="0"/>
              <a:t>Space Shuttle Endeavour</a:t>
            </a:r>
            <a:endParaRPr lang="en-US" dirty="0">
              <a:cs typeface="Calibri"/>
            </a:endParaRPr>
          </a:p>
          <a:p>
            <a:pPr marL="914400" lvl="1" indent="-171450">
              <a:buFont typeface="Arial"/>
              <a:buChar char="•"/>
            </a:pPr>
            <a:r>
              <a:rPr lang="en-US" dirty="0"/>
              <a:t>Dual Antennas </a:t>
            </a:r>
            <a:endParaRPr lang="en-US" dirty="0">
              <a:cs typeface="Calibri"/>
            </a:endParaRPr>
          </a:p>
          <a:p>
            <a:pPr marL="914400" lvl="1" indent="-171450">
              <a:buFont typeface="Arial"/>
              <a:buChar char="•"/>
            </a:pPr>
            <a:r>
              <a:rPr lang="en-US" dirty="0"/>
              <a:t>Interferometric Processing</a:t>
            </a:r>
            <a:endParaRPr lang="en-US" dirty="0">
              <a:cs typeface="Calibri"/>
            </a:endParaRPr>
          </a:p>
          <a:p>
            <a:pPr marL="914400" lvl="1" indent="-171450">
              <a:buFont typeface="Arial"/>
              <a:buChar char="•"/>
            </a:pPr>
            <a:r>
              <a:rPr lang="en-US" dirty="0">
                <a:cs typeface="Calibri"/>
              </a:rPr>
              <a:t>Global Coverage </a:t>
            </a:r>
            <a:endParaRPr lang="en-US" dirty="0"/>
          </a:p>
          <a:p>
            <a:pPr marL="742950" lvl="1"/>
            <a:r>
              <a:rPr lang="en-US" dirty="0"/>
              <a:t>Slope and elevation will be used as features in the classification of different crops, showing their relation to different elevation. </a:t>
            </a:r>
          </a:p>
          <a:p>
            <a:pPr marL="742950" lvl="1"/>
            <a:endParaRPr lang="en-US" dirty="0">
              <a:ea typeface="Calibri" panose="020F0502020204030204"/>
              <a:cs typeface="Calibri" panose="020F0502020204030204"/>
            </a:endParaRPr>
          </a:p>
          <a:p>
            <a:r>
              <a:rPr lang="en-US" b="1" dirty="0"/>
              <a:t>-----------------------------Image Credits------------------------------</a:t>
            </a:r>
            <a:endParaRPr lang="en-US" dirty="0"/>
          </a:p>
          <a:p>
            <a:pPr marL="0" indent="0">
              <a:buFont typeface="Arial"/>
              <a:buNone/>
            </a:pPr>
            <a:r>
              <a:rPr lang="en-US" u="sng" dirty="0">
                <a:ea typeface="Calibri"/>
                <a:cs typeface="Calibri"/>
              </a:rPr>
              <a:t>Landsat 8 OLI</a:t>
            </a:r>
          </a:p>
          <a:p>
            <a:pPr marL="0" indent="0">
              <a:buFont typeface="Arial"/>
              <a:buNone/>
            </a:pPr>
            <a:r>
              <a:rPr lang="en-US" dirty="0">
                <a:ea typeface="Calibri"/>
                <a:cs typeface="Calibri"/>
              </a:rPr>
              <a:t>Image Credit: NASA</a:t>
            </a:r>
          </a:p>
          <a:p>
            <a:pPr marL="0" indent="0">
              <a:buFont typeface="Arial"/>
              <a:buNone/>
            </a:pPr>
            <a:r>
              <a:rPr lang="en-US" dirty="0">
                <a:ea typeface="Calibri"/>
                <a:cs typeface="Calibri"/>
              </a:rPr>
              <a:t>Image Source: https://landsat.gsfc.nasa.gov/satellites/landsat-8/ (Public Domain)</a:t>
            </a:r>
          </a:p>
          <a:p>
            <a:pPr marL="0" indent="0">
              <a:buFont typeface="Arial"/>
              <a:buNone/>
            </a:pPr>
            <a:endParaRPr lang="en-US" dirty="0">
              <a:ea typeface="Calibri"/>
              <a:cs typeface="Calibri"/>
            </a:endParaRPr>
          </a:p>
          <a:p>
            <a:r>
              <a:rPr lang="en-US" dirty="0">
                <a:solidFill>
                  <a:schemeClr val="tx1">
                    <a:lumMod val="75000"/>
                    <a:lumOff val="25000"/>
                  </a:schemeClr>
                </a:solidFill>
              </a:rPr>
              <a:t>Landsat 9 OLI-2</a:t>
            </a:r>
          </a:p>
          <a:p>
            <a:r>
              <a:rPr lang="en-US" dirty="0">
                <a:solidFill>
                  <a:schemeClr val="tx1">
                    <a:lumMod val="75000"/>
                    <a:lumOff val="25000"/>
                  </a:schemeClr>
                </a:solidFill>
              </a:rPr>
              <a:t>Image Credit: NASA</a:t>
            </a:r>
          </a:p>
          <a:p>
            <a:r>
              <a:rPr lang="en-US" dirty="0">
                <a:solidFill>
                  <a:schemeClr val="tx1">
                    <a:lumMod val="75000"/>
                    <a:lumOff val="25000"/>
                  </a:schemeClr>
                </a:solidFill>
              </a:rPr>
              <a:t>Image source: https://commons.wikimedia.org/wiki/File:LANDSAT-9.jpg</a:t>
            </a:r>
          </a:p>
          <a:p>
            <a:endParaRPr lang="en-US" dirty="0">
              <a:solidFill>
                <a:schemeClr val="tx1">
                  <a:lumMod val="75000"/>
                  <a:lumOff val="25000"/>
                </a:schemeClr>
              </a:solidFill>
            </a:endParaRPr>
          </a:p>
          <a:p>
            <a:r>
              <a:rPr lang="en-US" u="sng" dirty="0">
                <a:solidFill>
                  <a:schemeClr val="tx1">
                    <a:lumMod val="75000"/>
                    <a:lumOff val="25000"/>
                  </a:schemeClr>
                </a:solidFill>
              </a:rPr>
              <a:t>Sentinel-1 C-SAR</a:t>
            </a:r>
          </a:p>
          <a:p>
            <a:r>
              <a:rPr lang="en-US" dirty="0">
                <a:solidFill>
                  <a:schemeClr val="tx1">
                    <a:lumMod val="75000"/>
                    <a:lumOff val="25000"/>
                  </a:schemeClr>
                </a:solidFill>
              </a:rPr>
              <a:t>Image Credit: </a:t>
            </a:r>
            <a:r>
              <a:rPr lang="en-US" dirty="0">
                <a:solidFill>
                  <a:schemeClr val="tx1">
                    <a:lumMod val="75000"/>
                    <a:lumOff val="25000"/>
                  </a:schemeClr>
                </a:solidFill>
                <a:latin typeface="Calibri"/>
                <a:ea typeface="DengXian"/>
                <a:cs typeface="Calibri"/>
              </a:rPr>
              <a:t>European Space Agency / Rama</a:t>
            </a:r>
            <a:endParaRPr lang="en-US" sz="1800" dirty="0">
              <a:solidFill>
                <a:schemeClr val="tx1">
                  <a:lumMod val="75000"/>
                  <a:lumOff val="25000"/>
                </a:schemeClr>
              </a:solidFill>
              <a:effectLst/>
              <a:latin typeface="Calibri" panose="020F0502020204030204" pitchFamily="34" charset="0"/>
              <a:ea typeface="DengXian" panose="02010600030101010101" pitchFamily="2" charset="-122"/>
              <a:cs typeface="Calibri"/>
            </a:endParaRPr>
          </a:p>
          <a:p>
            <a:r>
              <a:rPr lang="en-US" dirty="0">
                <a:solidFill>
                  <a:schemeClr val="tx1">
                    <a:lumMod val="75000"/>
                    <a:lumOff val="25000"/>
                  </a:schemeClr>
                </a:solidFill>
              </a:rPr>
              <a:t>Image Source: </a:t>
            </a:r>
            <a:r>
              <a:rPr lang="en-US" dirty="0">
                <a:solidFill>
                  <a:srgbClr val="0563C1"/>
                </a:solidFill>
                <a:effectLst/>
              </a:rPr>
              <a:t>https://commons.wikimedia.org/wiki/File:Sentinel_1-IMG_5874-white.jpg </a:t>
            </a:r>
            <a:r>
              <a:rPr lang="en-US" b="1" dirty="0"/>
              <a:t>CC BY-SA 2.0 FR</a:t>
            </a:r>
          </a:p>
          <a:p>
            <a:endParaRPr lang="en-US" b="1" dirty="0"/>
          </a:p>
          <a:p>
            <a:pPr marL="0" indent="0">
              <a:buFont typeface="Arial"/>
              <a:buNone/>
            </a:pPr>
            <a:r>
              <a:rPr lang="en-US" u="sng" dirty="0">
                <a:ea typeface="Calibri"/>
                <a:cs typeface="Calibri"/>
              </a:rPr>
              <a:t>Sentinel-2 MSI</a:t>
            </a:r>
          </a:p>
          <a:p>
            <a:pPr marL="0" lvl="0" indent="0">
              <a:buFont typeface="Arial"/>
              <a:buNone/>
            </a:pPr>
            <a:r>
              <a:rPr lang="en-US" dirty="0">
                <a:ea typeface="Calibri"/>
                <a:cs typeface="Calibri"/>
              </a:rPr>
              <a:t>Image Credit: Rama</a:t>
            </a:r>
          </a:p>
          <a:p>
            <a:pPr marL="0" lvl="0" indent="0">
              <a:buFont typeface="Arial"/>
              <a:buNone/>
            </a:pPr>
            <a:r>
              <a:rPr lang="en-US" dirty="0">
                <a:ea typeface="Calibri"/>
                <a:cs typeface="Calibri"/>
              </a:rPr>
              <a:t>Image Source: https://commons.wikimedia.org/wiki/File:Sentinel_2-IMG_5873-white_(crop).jpg </a:t>
            </a:r>
            <a:r>
              <a:rPr lang="en-US" b="1" dirty="0"/>
              <a:t>CC BY-SA 2.0 FR</a:t>
            </a:r>
          </a:p>
          <a:p>
            <a:pPr marL="628650" lvl="1" indent="-171450">
              <a:buFont typeface="Arial"/>
              <a:buChar char="•"/>
            </a:pPr>
            <a:endParaRPr lang="en-US" b="1" dirty="0"/>
          </a:p>
          <a:p>
            <a:pPr marL="0" lvl="0" indent="0">
              <a:buFont typeface="Arial"/>
              <a:buNone/>
            </a:pPr>
            <a:r>
              <a:rPr lang="en-US" b="0" u="sng" dirty="0"/>
              <a:t>SRTM</a:t>
            </a:r>
          </a:p>
          <a:p>
            <a:pPr marL="0" lvl="0" indent="0">
              <a:buFont typeface="Arial"/>
              <a:buNone/>
            </a:pPr>
            <a:r>
              <a:rPr lang="en-US" b="0" dirty="0"/>
              <a:t>Image source: NASA</a:t>
            </a:r>
          </a:p>
          <a:p>
            <a:pPr marL="0" lvl="0" indent="0">
              <a:buFont typeface="Arial"/>
              <a:buNone/>
            </a:pPr>
            <a:r>
              <a:rPr lang="en-US" b="0" dirty="0"/>
              <a:t>Image credit: </a:t>
            </a:r>
            <a:r>
              <a:rPr lang="en-US" dirty="0"/>
              <a:t>https://www.jpl.nasa.gov/missions/shuttle-radar-topography-mission-srtm (public domain)</a:t>
            </a:r>
          </a:p>
          <a:p>
            <a:pPr marL="0" lvl="0" indent="0">
              <a:buFont typeface="Arial"/>
              <a:buNone/>
            </a:pPr>
            <a:endParaRPr lang="en-US" dirty="0"/>
          </a:p>
          <a:p>
            <a:pPr marL="0" indent="0">
              <a:buFont typeface="Arial"/>
              <a:buNone/>
            </a:pPr>
            <a:r>
              <a:rPr lang="en-US" u="sng" dirty="0"/>
              <a:t>Earth background</a:t>
            </a:r>
          </a:p>
          <a:p>
            <a:pPr marL="171450" indent="-171450">
              <a:buFont typeface="Arial"/>
              <a:buChar char="•"/>
            </a:pPr>
            <a:r>
              <a:rPr lang="en-US" dirty="0"/>
              <a:t>Image</a:t>
            </a:r>
            <a:r>
              <a:rPr lang="en-US" dirty="0">
                <a:ea typeface="Calibri"/>
                <a:cs typeface="Calibri"/>
              </a:rPr>
              <a:t> Credit: Earth by Kevin M. Gill </a:t>
            </a:r>
            <a:r>
              <a:rPr lang="en-US" dirty="0"/>
              <a:t>[CC by 2.0 (</a:t>
            </a:r>
            <a:r>
              <a:rPr lang="en-US" dirty="0">
                <a:hlinkClick r:id="rId3"/>
              </a:rPr>
              <a:t>https://creativecommons.org/licenses/by/2.0/</a:t>
            </a:r>
            <a:r>
              <a:rPr lang="en-US" dirty="0"/>
              <a:t> )]</a:t>
            </a:r>
            <a:endParaRPr lang="en-US" dirty="0">
              <a:ea typeface="Calibri"/>
              <a:cs typeface="Calibri"/>
            </a:endParaRPr>
          </a:p>
          <a:p>
            <a:r>
              <a:rPr lang="en-US" dirty="0"/>
              <a:t>     Image Cropped from the original</a:t>
            </a:r>
            <a:endParaRPr lang="en-US" dirty="0">
              <a:ea typeface="Calibri" panose="020F0502020204030204"/>
              <a:cs typeface="Calibri" panose="020F0502020204030204"/>
            </a:endParaRPr>
          </a:p>
          <a:p>
            <a:r>
              <a:rPr lang="en-US" dirty="0"/>
              <a:t>     Image source: Creative Commons </a:t>
            </a:r>
            <a:r>
              <a:rPr lang="en-US" dirty="0">
                <a:hlinkClick r:id="rId4"/>
              </a:rPr>
              <a:t>https://openverse.org/image/8715e879-b3ab-482d-878e-3aca83faa3ab?q=earth</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7</a:t>
            </a:fld>
            <a:endParaRPr lang="en-US"/>
          </a:p>
        </p:txBody>
      </p:sp>
    </p:spTree>
    <p:extLst>
      <p:ext uri="{BB962C8B-B14F-4D97-AF65-F5344CB8AC3E}">
        <p14:creationId xmlns:p14="http://schemas.microsoft.com/office/powerpoint/2010/main" val="1642664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err="1">
                <a:cs typeface="Calibri"/>
              </a:rPr>
              <a:t>Sangay</a:t>
            </a:r>
            <a:r>
              <a:rPr lang="en-US" b="1">
                <a:cs typeface="Calibri"/>
              </a:rPr>
              <a:t>: Overview of the Paper:</a:t>
            </a:r>
            <a:r>
              <a:rPr lang="en-US">
                <a:cs typeface="Calibri"/>
              </a:rPr>
              <a:t> </a:t>
            </a:r>
            <a:endParaRPr lang="en-US"/>
          </a:p>
          <a:p>
            <a:r>
              <a:rPr lang="en-US"/>
              <a:t>Agriculture is the major source of income for the population in Bhutan. However creating annual crop type maps for enabling improved food security decision making has remained a challenge in Bhutan due to the level of effort required for data collection, technical model development, and reliability of an on-the-ground application. With the focus on advancing Science, Technology, Engineering, and Mathematics (STEM) in Bhutan, an effort to co-develop a geospatial application known as the Agricultural Classification and</a:t>
            </a:r>
            <a:r>
              <a:rPr lang="en-US" u="sng"/>
              <a:t> </a:t>
            </a:r>
            <a:r>
              <a:rPr lang="en-US"/>
              <a:t>Estimation Service (ACES) was created.</a:t>
            </a:r>
            <a:endParaRPr lang="en-US">
              <a:cs typeface="Calibri"/>
            </a:endParaRPr>
          </a:p>
          <a:p>
            <a:r>
              <a:rPr lang="en-US"/>
              <a:t>The paper presents the co-development of informed climate smart crop type framework using earth observations </a:t>
            </a:r>
            <a:endParaRPr lang="en-US">
              <a:cs typeface="Calibri"/>
            </a:endParaRPr>
          </a:p>
          <a:p>
            <a:r>
              <a:rPr lang="en-US">
                <a:cs typeface="Calibri"/>
              </a:rPr>
              <a:t>The modeling and training sample collection guided the methodology of Bhutan Agriculture III</a:t>
            </a:r>
          </a:p>
          <a:p>
            <a:r>
              <a:rPr lang="en-US">
                <a:cs typeface="Calibri"/>
              </a:rPr>
              <a:t>Replicated the model and workflow presented in ACES paper for the methodology</a:t>
            </a:r>
            <a:r>
              <a:rPr lang="en-US" b="1">
                <a:cs typeface="Calibri"/>
              </a:rPr>
              <a:t> </a:t>
            </a:r>
            <a:r>
              <a:rPr lang="en-US">
                <a:cs typeface="Calibri"/>
              </a:rPr>
              <a:t>(Input data , Analysis, output data and product)</a:t>
            </a:r>
          </a:p>
          <a:p>
            <a:endParaRPr lang="en-US">
              <a:cs typeface="Calibri"/>
            </a:endParaRPr>
          </a:p>
          <a:p>
            <a:r>
              <a:rPr lang="en-US">
                <a:cs typeface="Calibri"/>
              </a:rPr>
              <a:t>------------------------------------------------------</a:t>
            </a:r>
          </a:p>
          <a:p>
            <a:r>
              <a:rPr lang="en-US">
                <a:cs typeface="Calibri"/>
              </a:rPr>
              <a:t>Image credit: Mayer et al., 2023 (Permission to use images granted by Tim Mayer)</a:t>
            </a:r>
            <a:endParaRPr lang="en-US"/>
          </a:p>
          <a:p>
            <a:r>
              <a:rPr lang="en-US" u="none">
                <a:cs typeface="Calibri"/>
              </a:rPr>
              <a:t>Image source: </a:t>
            </a:r>
            <a:r>
              <a:rPr lang="en-US" u="sng">
                <a:cs typeface="Calibri"/>
              </a:rPr>
              <a:t>https://doi.org/10.3389/fenvs.2023.1137835 </a:t>
            </a:r>
          </a:p>
        </p:txBody>
      </p:sp>
      <p:sp>
        <p:nvSpPr>
          <p:cNvPr id="4" name="Slide Number Placeholder 3"/>
          <p:cNvSpPr>
            <a:spLocks noGrp="1"/>
          </p:cNvSpPr>
          <p:nvPr>
            <p:ph type="sldNum" sz="quarter" idx="5"/>
          </p:nvPr>
        </p:nvSpPr>
        <p:spPr/>
        <p:txBody>
          <a:bodyPr/>
          <a:lstStyle/>
          <a:p>
            <a:fld id="{59FFF554-9721-473E-B7E3-8AF7A285E57C}" type="slidenum">
              <a:rPr lang="en-US" smtClean="0"/>
              <a:t>8</a:t>
            </a:fld>
            <a:endParaRPr lang="en-US"/>
          </a:p>
        </p:txBody>
      </p:sp>
    </p:spTree>
    <p:extLst>
      <p:ext uri="{BB962C8B-B14F-4D97-AF65-F5344CB8AC3E}">
        <p14:creationId xmlns:p14="http://schemas.microsoft.com/office/powerpoint/2010/main" val="2553144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err="1">
                <a:cs typeface="Calibri"/>
              </a:rPr>
              <a:t>Sangay</a:t>
            </a:r>
            <a:r>
              <a:rPr lang="en-US" b="1">
                <a:cs typeface="Calibri"/>
              </a:rPr>
              <a:t>:</a:t>
            </a:r>
            <a:endParaRPr lang="en-US"/>
          </a:p>
          <a:p>
            <a:pPr marL="228600" indent="-228600">
              <a:buFontTx/>
              <a:buAutoNum type="arabicPeriod"/>
            </a:pPr>
            <a:r>
              <a:rPr lang="en-US"/>
              <a:t>after manually collecting points on CEO, the team again took the data from CEO to distinguish between rice and non-rice points on excel; where we classified Rice as 1s, Non Rice as 0s before processing it. We mainly used the CEO data as training data.</a:t>
            </a:r>
            <a:endParaRPr lang="en-US">
              <a:cs typeface="Calibri" panose="020F0502020204030204"/>
            </a:endParaRPr>
          </a:p>
          <a:p>
            <a:pPr marL="171450" indent="-171450">
              <a:buFont typeface="Arial"/>
              <a:buChar char="•"/>
            </a:pPr>
            <a:r>
              <a:rPr lang="en-US"/>
              <a:t>On collect earth online (CEO), the team manually collected a total of 5000 points; 1000 each from the 5 rice-heavy production districts.</a:t>
            </a:r>
            <a:endParaRPr lang="en-US">
              <a:cs typeface="Calibri"/>
            </a:endParaRPr>
          </a:p>
          <a:p>
            <a:pPr marL="171450" indent="-171450">
              <a:buFont typeface="Arial"/>
              <a:buChar char="•"/>
            </a:pPr>
            <a:r>
              <a:rPr lang="en-US"/>
              <a:t>Shown above on the right, is a map of Bhutan where we took a real field example from Punakha District. </a:t>
            </a:r>
            <a:endParaRPr lang="en-US">
              <a:cs typeface="Calibri"/>
            </a:endParaRPr>
          </a:p>
          <a:p>
            <a:pPr marL="171450" indent="-171450">
              <a:buFont typeface="Arial"/>
              <a:buChar char="•"/>
            </a:pPr>
            <a:r>
              <a:rPr lang="en-US"/>
              <a:t>On the left side, is an example of the pre-processing steps that we took on CEO where there is a 9 equidistant grid point. </a:t>
            </a:r>
            <a:endParaRPr lang="en-US">
              <a:cs typeface="Calibri"/>
            </a:endParaRPr>
          </a:p>
          <a:p>
            <a:pPr marL="171450" indent="-171450">
              <a:buFont typeface="Arial"/>
              <a:buChar char="•"/>
            </a:pPr>
            <a:r>
              <a:rPr lang="en-US"/>
              <a:t>And the team had to classify rice as green and non-rice as red. </a:t>
            </a:r>
            <a:endParaRPr lang="en-US">
              <a:cs typeface="Calibri"/>
            </a:endParaRPr>
          </a:p>
          <a:p>
            <a:pPr marL="171450" indent="-171450">
              <a:buFont typeface="Arial"/>
              <a:buChar char="•"/>
            </a:pPr>
            <a:r>
              <a:rPr lang="en-US"/>
              <a:t>While collecting, the team also incorporated determining factors such as terrace, land scape and lived experience to determine the rice plot </a:t>
            </a:r>
            <a:endParaRPr lang="en-US">
              <a:cs typeface="Calibri"/>
            </a:endParaRPr>
          </a:p>
          <a:p>
            <a:endParaRPr lang="en-US">
              <a:cs typeface="Calibri"/>
            </a:endParaRPr>
          </a:p>
          <a:p>
            <a:r>
              <a:rPr lang="en-US"/>
              <a:t>2.  We got the </a:t>
            </a:r>
            <a:r>
              <a:rPr lang="en-US" err="1"/>
              <a:t>GeoFairy</a:t>
            </a:r>
            <a:r>
              <a:rPr lang="en-US"/>
              <a:t> data from </a:t>
            </a:r>
            <a:r>
              <a:rPr lang="en-US" err="1"/>
              <a:t>DoA</a:t>
            </a:r>
            <a:r>
              <a:rPr lang="en-US"/>
              <a:t> where the </a:t>
            </a:r>
            <a:r>
              <a:rPr lang="en-US" err="1"/>
              <a:t>DoA</a:t>
            </a:r>
            <a:r>
              <a:rPr lang="en-US"/>
              <a:t> went in-field to collect data manually. We also classified the data as 1s and 0s for rice and non-rice which we used in later parts of processing as a validation data.</a:t>
            </a:r>
          </a:p>
          <a:p>
            <a:endParaRPr lang="en-US">
              <a:cs typeface="Calibri" panose="020F0502020204030204"/>
            </a:endParaRPr>
          </a:p>
          <a:p>
            <a:r>
              <a:rPr lang="en-US">
                <a:cs typeface="Calibri" panose="020F0502020204030204"/>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err="1">
                <a:solidFill>
                  <a:srgbClr val="404040"/>
                </a:solidFill>
                <a:latin typeface="Century Gothic"/>
              </a:rPr>
              <a:t>Basemap</a:t>
            </a:r>
            <a:r>
              <a:rPr lang="en-US" sz="1200">
                <a:solidFill>
                  <a:srgbClr val="404040"/>
                </a:solidFill>
                <a:latin typeface="Century Gothic"/>
              </a:rPr>
              <a:t> Credit: Esri, Maxar, Earthstar Geographics, CNES/Airbus DS, and the GIS User Community​</a:t>
            </a:r>
            <a:endParaRPr lang="en-US"/>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9</a:t>
            </a:fld>
            <a:endParaRPr lang="en-US"/>
          </a:p>
        </p:txBody>
      </p:sp>
    </p:spTree>
    <p:extLst>
      <p:ext uri="{BB962C8B-B14F-4D97-AF65-F5344CB8AC3E}">
        <p14:creationId xmlns:p14="http://schemas.microsoft.com/office/powerpoint/2010/main" val="2360591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cs typeface="Calibri"/>
              </a:rPr>
              <a:t>Tenzin:</a:t>
            </a:r>
            <a:endParaRPr lang="en-US">
              <a:cs typeface="Calibri"/>
            </a:endParaRPr>
          </a:p>
          <a:p>
            <a:r>
              <a:rPr lang="en-GB">
                <a:cs typeface="Calibri"/>
              </a:rPr>
              <a:t>The first step in rice crop classification process involved splitting the data into training and testing sets within GEE. </a:t>
            </a:r>
            <a:r>
              <a:rPr lang="en-GB" b="1">
                <a:cs typeface="Calibri"/>
              </a:rPr>
              <a:t>This was essential to train the machine learning model accurately and evaluate its performance.</a:t>
            </a:r>
            <a:endParaRPr lang="en-GB" b="1">
              <a:cs typeface="+mn-lt"/>
            </a:endParaRPr>
          </a:p>
          <a:p>
            <a:r>
              <a:rPr lang="en-GB" b="1">
                <a:cs typeface="Calibri"/>
              </a:rPr>
              <a:t>Variable 1</a:t>
            </a:r>
            <a:r>
              <a:rPr lang="en-GB">
                <a:cs typeface="Calibri"/>
              </a:rPr>
              <a:t>: </a:t>
            </a:r>
            <a:r>
              <a:rPr lang="en-GB" b="1">
                <a:cs typeface="Calibri"/>
              </a:rPr>
              <a:t>Polarization Indices</a:t>
            </a:r>
            <a:r>
              <a:rPr lang="en-GB">
                <a:cs typeface="Calibri"/>
              </a:rPr>
              <a:t>- Sentinel-1 C-SAR Data.</a:t>
            </a:r>
          </a:p>
          <a:p>
            <a:r>
              <a:rPr lang="en-GB" b="1">
                <a:cs typeface="Calibri"/>
              </a:rPr>
              <a:t>Variable 2</a:t>
            </a:r>
            <a:r>
              <a:rPr lang="en-GB">
                <a:cs typeface="Calibri"/>
              </a:rPr>
              <a:t>: </a:t>
            </a:r>
            <a:r>
              <a:rPr lang="en-GB" b="1"/>
              <a:t>Terrain and Environmental Indices</a:t>
            </a:r>
            <a:r>
              <a:rPr lang="en-GB"/>
              <a:t>. </a:t>
            </a:r>
            <a:endParaRPr lang="en-GB">
              <a:cs typeface="Calibri"/>
            </a:endParaRPr>
          </a:p>
          <a:p>
            <a:r>
              <a:rPr lang="en-GB" b="1">
                <a:cs typeface="Calibri"/>
              </a:rPr>
              <a:t>Variable</a:t>
            </a:r>
            <a:r>
              <a:rPr lang="en-GB" b="1"/>
              <a:t> 3</a:t>
            </a:r>
            <a:r>
              <a:rPr lang="en-GB"/>
              <a:t>: It consists of a suite of Tasselled Cap Transformation (TCT) indices computed from Landsat 8 top-of-atmosphere (TOA) data. </a:t>
            </a:r>
            <a:endParaRPr lang="en-GB">
              <a:cs typeface="Calibri"/>
            </a:endParaRPr>
          </a:p>
          <a:p>
            <a:r>
              <a:rPr lang="en-GB" b="1">
                <a:cs typeface="Calibri"/>
              </a:rPr>
              <a:t>Variable</a:t>
            </a:r>
            <a:r>
              <a:rPr lang="en-GB">
                <a:cs typeface="Calibri"/>
              </a:rPr>
              <a:t> 4: </a:t>
            </a:r>
            <a:r>
              <a:rPr lang="en-GB" b="1">
                <a:cs typeface="Calibri"/>
              </a:rPr>
              <a:t>Optical Indices and comprises a </a:t>
            </a:r>
            <a:r>
              <a:rPr lang="en-GB" b="1"/>
              <a:t>set of optical indices computed from Landsat 8 Operational Land Imager(OLI) data.</a:t>
            </a:r>
            <a:r>
              <a:rPr lang="en-GB"/>
              <a:t> These indices are essential for vegetation and land cover analysis. </a:t>
            </a:r>
            <a:endParaRPr lang="en-GB">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10</a:t>
            </a:fld>
            <a:endParaRPr lang="en-US"/>
          </a:p>
        </p:txBody>
      </p:sp>
    </p:spTree>
    <p:extLst>
      <p:ext uri="{BB962C8B-B14F-4D97-AF65-F5344CB8AC3E}">
        <p14:creationId xmlns:p14="http://schemas.microsoft.com/office/powerpoint/2010/main" val="39465201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Tenzin:</a:t>
            </a:r>
          </a:p>
          <a:p>
            <a:r>
              <a:rPr lang="en-US">
                <a:cs typeface="Calibri"/>
              </a:rPr>
              <a:t>After </a:t>
            </a:r>
            <a:r>
              <a:rPr lang="en-US"/>
              <a:t>developing and evaluating our crop classification model, the Random Forest Classifier (Model 555). Here's a brief overview of the key steps:</a:t>
            </a:r>
            <a:endParaRPr lang="en-US" b="1">
              <a:cs typeface="Calibri"/>
            </a:endParaRPr>
          </a:p>
          <a:p>
            <a:r>
              <a:rPr lang="en-US" b="1"/>
              <a:t>Input Indices</a:t>
            </a:r>
            <a:r>
              <a:rPr lang="en-US"/>
              <a:t>: We carefully selected relevant input indices as essential variables for training Model 555, which focuses on classifying rice and non-rice regions.</a:t>
            </a:r>
            <a:endParaRPr lang="en-US">
              <a:cs typeface="Calibri"/>
            </a:endParaRPr>
          </a:p>
          <a:p>
            <a:r>
              <a:rPr lang="en-US" b="1"/>
              <a:t>Model Training</a:t>
            </a:r>
            <a:r>
              <a:rPr lang="en-US"/>
              <a:t>: The Random Forest Classifier (Model 555) was trained using CEO training points, utilizing ground truth labels for rice and non-rice areas.</a:t>
            </a:r>
            <a:endParaRPr lang="en-US">
              <a:cs typeface="Calibri"/>
            </a:endParaRPr>
          </a:p>
          <a:p>
            <a:r>
              <a:rPr lang="en-US" b="1"/>
              <a:t>Performance Evaluation</a:t>
            </a:r>
            <a:r>
              <a:rPr lang="en-US"/>
              <a:t>: We thoroughly assessed Model 555's performance by comparing its predictions with actual rice classifications through a confusion matrix. We computed crucial metrics such as accuracy, Cohen's Kappa score, precision, recall, and F1 score.</a:t>
            </a:r>
            <a:endParaRPr lang="en-US">
              <a:cs typeface="Calibri"/>
            </a:endParaRPr>
          </a:p>
          <a:p>
            <a:r>
              <a:rPr lang="en-US" b="1"/>
              <a:t>Crop Mask Generation</a:t>
            </a:r>
            <a:r>
              <a:rPr lang="en-US"/>
              <a:t>: The trained model was then used to develop crop masks for each month, enabling us to observe the spatial distribution of rice cultivation over time.</a:t>
            </a:r>
            <a:endParaRPr lang="en-US">
              <a:cs typeface="Calibri"/>
            </a:endParaRPr>
          </a:p>
          <a:p>
            <a:r>
              <a:rPr lang="en-US" b="1"/>
              <a:t>Annual Crop Mask</a:t>
            </a:r>
            <a:r>
              <a:rPr lang="en-US"/>
              <a:t>: We accumulated the monthly crop masks to create an annual crop mask, providing a comprehensive view of rice distribution throughout the year.</a:t>
            </a:r>
            <a:endParaRPr lang="en-US">
              <a:cs typeface="Calibri"/>
            </a:endParaRPr>
          </a:p>
          <a:p>
            <a:r>
              <a:rPr lang="en-US" b="1"/>
              <a:t>Clipping with RLCMS</a:t>
            </a:r>
            <a:r>
              <a:rPr lang="en-US"/>
              <a:t>: To ensure accuracy, we clipped the annual crop mask using the Regional Land Cover Monitoring System (RLCMS) to align it with regional boundaries.</a:t>
            </a:r>
            <a:endParaRPr lang="en-US">
              <a:cs typeface="Calibri"/>
            </a:endParaRPr>
          </a:p>
          <a:p>
            <a:r>
              <a:rPr lang="en-US" b="1"/>
              <a:t>GUI Analysis</a:t>
            </a:r>
            <a:r>
              <a:rPr lang="en-US"/>
              <a:t>: The final step involved analyzing the crop masks using a user-friendly Graphical User Interface (GUI), facilitating clear visualization and interpretation of the results.</a:t>
            </a:r>
            <a:endParaRPr lang="en-US">
              <a:cs typeface="Calibri"/>
            </a:endParaRPr>
          </a:p>
          <a:p>
            <a:r>
              <a:rPr lang="en-US"/>
              <a:t>By following this systematic approach, we gained valuable insights into rice distribution and land cover changes, enhancing our understanding of agricultural dynamics.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11</a:t>
            </a:fld>
            <a:endParaRPr lang="en-US"/>
          </a:p>
        </p:txBody>
      </p:sp>
    </p:spTree>
    <p:extLst>
      <p:ext uri="{BB962C8B-B14F-4D97-AF65-F5344CB8AC3E}">
        <p14:creationId xmlns:p14="http://schemas.microsoft.com/office/powerpoint/2010/main" val="573892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Garab: </a:t>
            </a:r>
            <a:r>
              <a:rPr lang="en-US">
                <a:cs typeface="Calibri"/>
              </a:rPr>
              <a:t>This map is an overview of the rice crop mask for the year 2022. The orange layer on the map depicts the overall rice production for the whole country (Bhutan).  </a:t>
            </a:r>
            <a:endParaRPr lang="en-US"/>
          </a:p>
        </p:txBody>
      </p:sp>
      <p:sp>
        <p:nvSpPr>
          <p:cNvPr id="4" name="Slide Number Placeholder 3"/>
          <p:cNvSpPr>
            <a:spLocks noGrp="1"/>
          </p:cNvSpPr>
          <p:nvPr>
            <p:ph type="sldNum" sz="quarter" idx="5"/>
          </p:nvPr>
        </p:nvSpPr>
        <p:spPr/>
        <p:txBody>
          <a:bodyPr/>
          <a:lstStyle/>
          <a:p>
            <a:fld id="{59FFF554-9721-473E-B7E3-8AF7A285E57C}" type="slidenum">
              <a:rPr lang="en-US" smtClean="0"/>
              <a:t>12</a:t>
            </a:fld>
            <a:endParaRPr lang="en-US"/>
          </a:p>
        </p:txBody>
      </p:sp>
    </p:spTree>
    <p:extLst>
      <p:ext uri="{BB962C8B-B14F-4D97-AF65-F5344CB8AC3E}">
        <p14:creationId xmlns:p14="http://schemas.microsoft.com/office/powerpoint/2010/main" val="36505189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cs typeface="Calibri"/>
              </a:rPr>
              <a:t>Garab</a:t>
            </a:r>
            <a:r>
              <a:rPr lang="en-US" b="1" dirty="0">
                <a:cs typeface="Calibri"/>
              </a:rPr>
              <a:t>: </a:t>
            </a:r>
            <a:r>
              <a:rPr lang="en-US" dirty="0">
                <a:cs typeface="Calibri"/>
              </a:rPr>
              <a:t>These satellite imagery are the 5 dzongkhags our team focused on and collected data for. They yield the most rice compared to the other 15 dzongkhags as seen in the yellow layer on the map.</a:t>
            </a:r>
          </a:p>
          <a:p>
            <a:endParaRPr lang="en-US" b="1" dirty="0">
              <a:cs typeface="Calibri"/>
            </a:endParaRPr>
          </a:p>
          <a:p>
            <a:r>
              <a:rPr lang="en-US" b="1" dirty="0">
                <a:cs typeface="Calibri"/>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solidFill>
                  <a:srgbClr val="404040"/>
                </a:solidFill>
                <a:latin typeface="Century Gothic"/>
              </a:rPr>
              <a:t>Basemap</a:t>
            </a:r>
            <a:r>
              <a:rPr lang="en-US" sz="1200" dirty="0">
                <a:solidFill>
                  <a:srgbClr val="404040"/>
                </a:solidFill>
                <a:latin typeface="Century Gothic"/>
              </a:rPr>
              <a:t> Credit: Esri, Maxar, Earthstar Geographics, CNES/Airbus DS, and the GIS User Community​</a:t>
            </a:r>
            <a:endParaRPr lang="en-US" dirty="0"/>
          </a:p>
          <a:p>
            <a:endParaRPr lang="en-US" b="1" dirty="0">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13</a:t>
            </a:fld>
            <a:endParaRPr lang="en-US"/>
          </a:p>
        </p:txBody>
      </p:sp>
    </p:spTree>
    <p:extLst>
      <p:ext uri="{BB962C8B-B14F-4D97-AF65-F5344CB8AC3E}">
        <p14:creationId xmlns:p14="http://schemas.microsoft.com/office/powerpoint/2010/main" val="987293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Garab: </a:t>
            </a:r>
            <a:endParaRPr lang="en-US"/>
          </a:p>
          <a:p>
            <a:r>
              <a:rPr lang="en-US">
                <a:cs typeface="Calibri"/>
              </a:rPr>
              <a:t> For this project we used RF model to identify crop fields across the country. Both images on slide are the zoomed in version of satellite imagery. The image to the left portrays the crop mask produced by the random forest.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14</a:t>
            </a:fld>
            <a:endParaRPr lang="en-US"/>
          </a:p>
        </p:txBody>
      </p:sp>
    </p:spTree>
    <p:extLst>
      <p:ext uri="{BB962C8B-B14F-4D97-AF65-F5344CB8AC3E}">
        <p14:creationId xmlns:p14="http://schemas.microsoft.com/office/powerpoint/2010/main" val="4164067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Ugyen:</a:t>
            </a:r>
            <a:r>
              <a:rPr lang="en-US">
                <a:cs typeface="Calibri"/>
              </a:rPr>
              <a:t> </a:t>
            </a:r>
            <a:r>
              <a:rPr lang="en-US"/>
              <a:t>A confusion matrix is a table that is used to define the performance of a classification algorithm. The number of correct and incorrect predictions is summarized with count values and broken down by each class. By testing the classification of our model compared to the points from the Department of Agriculture, our team generated the confusion matrix with the help of GEE. As you can see, the RF model identified 255 rice points and 757 non-rice points correctly and had misclassified 126 points as rice and 104 points as non-rice. The confusion matrices show that the RF model is less successful in identifying non-rice areas compared to rice areas. With the current training data our team collected, it was evident that the region that was heavily biased was toward the western side of Bhutan, meaning that there are certain rice patterns in the measured indices that are not captured by the RF model. </a:t>
            </a:r>
            <a:endParaRPr lang="en-US">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15</a:t>
            </a:fld>
            <a:endParaRPr lang="en-US"/>
          </a:p>
        </p:txBody>
      </p:sp>
    </p:spTree>
    <p:extLst>
      <p:ext uri="{BB962C8B-B14F-4D97-AF65-F5344CB8AC3E}">
        <p14:creationId xmlns:p14="http://schemas.microsoft.com/office/powerpoint/2010/main" val="16136154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Garab:</a:t>
            </a:r>
          </a:p>
          <a:p>
            <a:r>
              <a:rPr lang="en-US">
                <a:cs typeface="Calibri"/>
              </a:rPr>
              <a:t>This graph shows the importance of the variables we used in the RF </a:t>
            </a:r>
            <a:r>
              <a:rPr lang="en-US"/>
              <a:t>model</a:t>
            </a:r>
            <a:r>
              <a:rPr lang="en-US">
                <a:cs typeface="Calibri"/>
              </a:rPr>
              <a:t> </a:t>
            </a:r>
            <a:r>
              <a:rPr lang="en-US"/>
              <a:t>(e.g., the level of contribution of the spectral indices in distinguishing rice and non-rice points as perceived by the model in generating the crop mask)</a:t>
            </a:r>
            <a:r>
              <a:rPr lang="en-US">
                <a:cs typeface="Calibri"/>
              </a:rPr>
              <a:t>. The highest was elevation with 151.37.  </a:t>
            </a:r>
            <a:r>
              <a:rPr lang="en-US"/>
              <a:t>The model picked up on elevation as a key driver in the classification problem which could be due to the different rice ecosystems of Bhutan that are distinguished by the three altitudes of low, mid, and high. </a:t>
            </a:r>
            <a:endParaRPr lang="en-US" b="1"/>
          </a:p>
        </p:txBody>
      </p:sp>
      <p:sp>
        <p:nvSpPr>
          <p:cNvPr id="4" name="Slide Number Placeholder 3"/>
          <p:cNvSpPr>
            <a:spLocks noGrp="1"/>
          </p:cNvSpPr>
          <p:nvPr>
            <p:ph type="sldNum" sz="quarter" idx="5"/>
          </p:nvPr>
        </p:nvSpPr>
        <p:spPr/>
        <p:txBody>
          <a:bodyPr/>
          <a:lstStyle/>
          <a:p>
            <a:fld id="{59FFF554-9721-473E-B7E3-8AF7A285E57C}" type="slidenum">
              <a:rPr lang="en-US" smtClean="0"/>
              <a:t>16</a:t>
            </a:fld>
            <a:endParaRPr lang="en-US"/>
          </a:p>
        </p:txBody>
      </p:sp>
    </p:spTree>
    <p:extLst>
      <p:ext uri="{BB962C8B-B14F-4D97-AF65-F5344CB8AC3E}">
        <p14:creationId xmlns:p14="http://schemas.microsoft.com/office/powerpoint/2010/main" val="530015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Ugyen: </a:t>
            </a:r>
            <a:r>
              <a:rPr lang="en-US">
                <a:cs typeface="Calibri"/>
              </a:rPr>
              <a:t>This slide goes over each metric and how much it scored on our project. The one that stood out to our team was the kappa score as it scored relatively low compared to the prior Bhutan Agriculture Team II, which had a score of 71.8 for the kappa score. Apart from that, for the most part, all the other methods scored fairly well.</a:t>
            </a:r>
            <a:endParaRPr lang="en-US" b="1">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17</a:t>
            </a:fld>
            <a:endParaRPr lang="en-US"/>
          </a:p>
        </p:txBody>
      </p:sp>
    </p:spTree>
    <p:extLst>
      <p:ext uri="{BB962C8B-B14F-4D97-AF65-F5344CB8AC3E}">
        <p14:creationId xmlns:p14="http://schemas.microsoft.com/office/powerpoint/2010/main" val="2405340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Sangay:</a:t>
            </a:r>
          </a:p>
          <a:p>
            <a:r>
              <a:rPr lang="en-US">
                <a:cs typeface="Calibri"/>
              </a:rPr>
              <a:t>This is a glimpse of the GUI, on the next slide we will give a short demonstration of the GUI, its features and </a:t>
            </a:r>
            <a:r>
              <a:rPr lang="en-US" err="1">
                <a:cs typeface="Calibri"/>
              </a:rPr>
              <a:t>funtionalities</a:t>
            </a:r>
            <a:r>
              <a:rPr lang="en-US">
                <a:cs typeface="Calibri"/>
              </a:rPr>
              <a:t>.</a:t>
            </a:r>
          </a:p>
        </p:txBody>
      </p:sp>
      <p:sp>
        <p:nvSpPr>
          <p:cNvPr id="4" name="Slide Number Placeholder 3"/>
          <p:cNvSpPr>
            <a:spLocks noGrp="1"/>
          </p:cNvSpPr>
          <p:nvPr>
            <p:ph type="sldNum" sz="quarter" idx="5"/>
          </p:nvPr>
        </p:nvSpPr>
        <p:spPr/>
        <p:txBody>
          <a:bodyPr/>
          <a:lstStyle/>
          <a:p>
            <a:fld id="{59FFF554-9721-473E-B7E3-8AF7A285E57C}" type="slidenum">
              <a:rPr lang="en-US" smtClean="0"/>
              <a:t>18</a:t>
            </a:fld>
            <a:endParaRPr lang="en-US"/>
          </a:p>
        </p:txBody>
      </p:sp>
    </p:spTree>
    <p:extLst>
      <p:ext uri="{BB962C8B-B14F-4D97-AF65-F5344CB8AC3E}">
        <p14:creationId xmlns:p14="http://schemas.microsoft.com/office/powerpoint/2010/main" val="10366733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Sangay: </a:t>
            </a:r>
            <a:endParaRPr lang="en-US"/>
          </a:p>
          <a:p>
            <a:r>
              <a:rPr lang="en-US">
                <a:cs typeface="Calibri"/>
              </a:rPr>
              <a:t>This methodology along with the help of NASA SERVIR created an aggregated crop mask for each year from 2016 to 2022</a:t>
            </a:r>
            <a:endParaRPr lang="en-US"/>
          </a:p>
          <a:p>
            <a:r>
              <a:rPr lang="en-GB"/>
              <a:t>The model predicted a steady annual rice area for the year 2016 to 2018 and from 2018 to 2019, there was a sharp increase in the year 2019. We can also see a small decrease from 2019 to 2020. </a:t>
            </a:r>
            <a:endParaRPr lang="en-US">
              <a:cs typeface="Calibri"/>
            </a:endParaRPr>
          </a:p>
          <a:p>
            <a:endParaRPr lang="en-US">
              <a:cs typeface="Calibri"/>
            </a:endParaRPr>
          </a:p>
          <a:p>
            <a:r>
              <a:rPr lang="en-US">
                <a:cs typeface="Calibri"/>
              </a:rPr>
              <a:t>The team came to a conclusion that the steep increase could be because of data discrepancy. </a:t>
            </a:r>
          </a:p>
          <a:p>
            <a:endParaRPr lang="en-US"/>
          </a:p>
          <a:p>
            <a:endParaRPr lang="en-US"/>
          </a:p>
          <a:p>
            <a:r>
              <a:rPr lang="en-US" b="1"/>
              <a:t>----------------Image</a:t>
            </a:r>
            <a:r>
              <a:rPr lang="en-US" b="1">
                <a:cs typeface="Calibri"/>
              </a:rPr>
              <a:t> credit-------------------</a:t>
            </a:r>
            <a:endParaRPr lang="en-US">
              <a:cs typeface="Calibri"/>
            </a:endParaRPr>
          </a:p>
          <a:p>
            <a:r>
              <a:rPr lang="en-US">
                <a:hlinkClick r:id="rId3"/>
              </a:rPr>
              <a:t>https://www.abhishekhajela.com/media/3e8819bd-19b7-4474-8a60-71b3185f3695-paddy-fields-bhutan</a:t>
            </a:r>
            <a:endParaRPr lang="en-US">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20</a:t>
            </a:fld>
            <a:endParaRPr lang="en-US"/>
          </a:p>
        </p:txBody>
      </p:sp>
    </p:spTree>
    <p:extLst>
      <p:ext uri="{BB962C8B-B14F-4D97-AF65-F5344CB8AC3E}">
        <p14:creationId xmlns:p14="http://schemas.microsoft.com/office/powerpoint/2010/main" val="2095430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Tenzin:</a:t>
            </a:r>
          </a:p>
          <a:p>
            <a:r>
              <a:rPr lang="en-US" dirty="0"/>
              <a:t>It is essential to be aware of these limitations and uncertainties when interpreting and utilizing the results of the rice classification model.</a:t>
            </a:r>
            <a:endParaRPr lang="en-US" dirty="0">
              <a:cs typeface="Calibri"/>
            </a:endParaRPr>
          </a:p>
          <a:p>
            <a:r>
              <a:rPr lang="en-US" b="1" dirty="0">
                <a:cs typeface="Calibri"/>
              </a:rPr>
              <a:t>1.</a:t>
            </a:r>
            <a:endParaRPr lang="en-US" b="1" dirty="0"/>
          </a:p>
          <a:p>
            <a:r>
              <a:rPr lang="en-US" dirty="0"/>
              <a:t>Non-uniformity of images and bands used for rice field capture.</a:t>
            </a:r>
            <a:endParaRPr lang="en-US" b="1" dirty="0">
              <a:cs typeface="Calibri"/>
            </a:endParaRPr>
          </a:p>
          <a:p>
            <a:r>
              <a:rPr lang="en-US" dirty="0"/>
              <a:t>General environment and capture time introduce variability in rice classification by the random forest model.</a:t>
            </a:r>
            <a:endParaRPr lang="en-US" dirty="0">
              <a:cs typeface="Calibri" panose="020F0502020204030204"/>
            </a:endParaRPr>
          </a:p>
          <a:p>
            <a:r>
              <a:rPr lang="en-US" b="1" dirty="0">
                <a:cs typeface="Calibri"/>
              </a:rPr>
              <a:t>2. </a:t>
            </a:r>
          </a:p>
          <a:p>
            <a:r>
              <a:rPr lang="en-US" dirty="0"/>
              <a:t>Model trained on data from 2015 to 2020 with specific indices.</a:t>
            </a:r>
            <a:endParaRPr lang="en-US" dirty="0">
              <a:cs typeface="Calibri" panose="020F0502020204030204"/>
            </a:endParaRPr>
          </a:p>
          <a:p>
            <a:r>
              <a:rPr lang="en-US" dirty="0"/>
              <a:t>Patterns learned by the model may not perform well on other time periods.</a:t>
            </a:r>
            <a:endParaRPr lang="en-US" dirty="0">
              <a:cs typeface="Calibri" panose="020F0502020204030204"/>
            </a:endParaRPr>
          </a:p>
          <a:p>
            <a:r>
              <a:rPr lang="en-US" b="1" dirty="0">
                <a:cs typeface="Calibri"/>
              </a:rPr>
              <a:t>3. </a:t>
            </a:r>
          </a:p>
          <a:p>
            <a:r>
              <a:rPr lang="en-US" dirty="0"/>
              <a:t>The model's power depends on the quantity and variation of data it's trained on.</a:t>
            </a:r>
            <a:endParaRPr lang="en-US" dirty="0">
              <a:cs typeface="Calibri" panose="020F0502020204030204"/>
            </a:endParaRPr>
          </a:p>
          <a:p>
            <a:r>
              <a:rPr lang="en-US" dirty="0"/>
              <a:t>Further validation needed to ascertain the significance of findings.</a:t>
            </a:r>
            <a:endParaRPr lang="en-US" dirty="0">
              <a:cs typeface="Calibri" panose="020F0502020204030204"/>
            </a:endParaRPr>
          </a:p>
          <a:p>
            <a:r>
              <a:rPr lang="en-US" b="1" dirty="0">
                <a:cs typeface="Calibri"/>
              </a:rPr>
              <a:t>4. </a:t>
            </a:r>
          </a:p>
          <a:p>
            <a:r>
              <a:rPr lang="en-US" dirty="0"/>
              <a:t>Random forest model with multiple decision trees makes interpretation challenging.</a:t>
            </a:r>
            <a:endParaRPr lang="en-US" dirty="0">
              <a:cs typeface="Calibri" panose="020F0502020204030204"/>
            </a:endParaRPr>
          </a:p>
          <a:p>
            <a:r>
              <a:rPr lang="en-US" dirty="0"/>
              <a:t>Difficult to isolate a single study variable and determine its significance for rice classification.</a:t>
            </a:r>
            <a:endParaRPr lang="en-US" dirty="0">
              <a:cs typeface="Calibri" panose="020F0502020204030204"/>
            </a:endParaRPr>
          </a:p>
          <a:p>
            <a:r>
              <a:rPr lang="en-US" b="1" dirty="0">
                <a:cs typeface="Calibri"/>
              </a:rPr>
              <a:t>5. </a:t>
            </a:r>
          </a:p>
          <a:p>
            <a:r>
              <a:rPr lang="en-US" dirty="0"/>
              <a:t>Model assumes all rice crops are of a single variety.</a:t>
            </a:r>
            <a:endParaRPr lang="en-US" dirty="0">
              <a:cs typeface="Calibri" panose="020F0502020204030204"/>
            </a:endParaRPr>
          </a:p>
          <a:p>
            <a:r>
              <a:rPr lang="en-US" dirty="0"/>
              <a:t>Difficulties arise when classifying diverse rice types from different ecosystems and climatic conditions.</a:t>
            </a:r>
            <a:endParaRPr lang="en-US" dirty="0">
              <a:cs typeface="Calibri" panose="020F0502020204030204"/>
            </a:endParaRPr>
          </a:p>
          <a:p>
            <a:r>
              <a:rPr lang="en-US" b="1" dirty="0">
                <a:cs typeface="Calibri"/>
              </a:rPr>
              <a:t>6. </a:t>
            </a:r>
          </a:p>
          <a:p>
            <a:r>
              <a:rPr lang="en-US" dirty="0"/>
              <a:t>Bias and random errors in the collection of rice plots and in-field points.</a:t>
            </a:r>
            <a:endParaRPr lang="en-US" dirty="0">
              <a:cs typeface="Calibri" panose="020F0502020204030204"/>
            </a:endParaRPr>
          </a:p>
          <a:p>
            <a:r>
              <a:rPr lang="en-US" dirty="0"/>
              <a:t>Reference data quality influences model training and learned patterns.</a:t>
            </a:r>
            <a:endParaRPr lang="en-US" dirty="0">
              <a:cs typeface="Calibri" panose="020F0502020204030204"/>
            </a:endParaRPr>
          </a:p>
          <a:p>
            <a:r>
              <a:rPr lang="en-US" b="1" dirty="0">
                <a:cs typeface="Calibri"/>
              </a:rPr>
              <a:t>7. </a:t>
            </a:r>
          </a:p>
          <a:p>
            <a:r>
              <a:rPr lang="en-US" dirty="0"/>
              <a:t>Randomness in initial data collection and data splitting influences model accuracy.</a:t>
            </a:r>
            <a:endParaRPr lang="en-US" dirty="0">
              <a:cs typeface="Calibri"/>
            </a:endParaRPr>
          </a:p>
          <a:p>
            <a:endParaRPr lang="en-US" b="1" dirty="0">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21</a:t>
            </a:fld>
            <a:endParaRPr lang="en-US"/>
          </a:p>
        </p:txBody>
      </p:sp>
    </p:spTree>
    <p:extLst>
      <p:ext uri="{BB962C8B-B14F-4D97-AF65-F5344CB8AC3E}">
        <p14:creationId xmlns:p14="http://schemas.microsoft.com/office/powerpoint/2010/main" val="1714813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Sonam:</a:t>
            </a:r>
          </a:p>
          <a:p>
            <a:r>
              <a:rPr lang="en-US"/>
              <a:t>For the future projects, the upcoming terms will build upon the previous term's sampling methodology and crop mask which will include additional crop types to the crop mask protocol. It will also focus on building the GUI and expanding more functionalities in it. And lastly, with the end products and data, support better agricultural decision-making for the governing body of Bhutan, enhancing farming efficiency and fostering sustainable practices, ultimately overcoming data inaccuracy and bolstering food security in the country. These end products will help partners meet their goal of remotely defining agricultural regions in Bhutan.</a:t>
            </a:r>
            <a:endParaRPr lang="en-US">
              <a:cs typeface="Calibri"/>
            </a:endParaRPr>
          </a:p>
          <a:p>
            <a:endParaRPr lang="en-US"/>
          </a:p>
          <a:p>
            <a:r>
              <a:rPr lang="en-US"/>
              <a:t> </a:t>
            </a:r>
            <a:r>
              <a:rPr lang="en-US" b="1"/>
              <a:t>-----------------------------Image Credits------------------------------</a:t>
            </a:r>
            <a:endParaRPr lang="en-US">
              <a:cs typeface="Calibri"/>
            </a:endParaRPr>
          </a:p>
          <a:p>
            <a:r>
              <a:rPr lang="en-US"/>
              <a:t>Rice fields near Chimi Lhakhang, Bhutan (1) by Richard Mortel [CC by 2.0 (</a:t>
            </a:r>
            <a:r>
              <a:rPr lang="en-US">
                <a:hlinkClick r:id="rId3"/>
              </a:rPr>
              <a:t>https://creativecommons.org/licenses/by/2.0/</a:t>
            </a:r>
            <a:r>
              <a:rPr lang="en-US"/>
              <a:t> )]</a:t>
            </a:r>
            <a:endParaRPr lang="en-US">
              <a:cs typeface="Calibri"/>
            </a:endParaRPr>
          </a:p>
          <a:p>
            <a:r>
              <a:rPr lang="en-US"/>
              <a:t>Image Cropped from the original</a:t>
            </a:r>
            <a:endParaRPr lang="en-US">
              <a:cs typeface="Calibri" panose="020F0502020204030204"/>
            </a:endParaRPr>
          </a:p>
          <a:p>
            <a:r>
              <a:rPr lang="en-US"/>
              <a:t>Image source: Creative Commons </a:t>
            </a:r>
            <a:r>
              <a:rPr lang="en-US">
                <a:hlinkClick r:id="rId4"/>
              </a:rPr>
              <a:t>https://openverse.org/image/1189e338-93b2-42e1-a20d-02ab884e6c68?q=bhutan%20rice</a:t>
            </a:r>
            <a:endParaRPr lang="en-US">
              <a:cs typeface="Calibri"/>
              <a:hlinkClick r:id="rId5"/>
            </a:endParaRPr>
          </a:p>
          <a:p>
            <a:endParaRPr lang="en-US"/>
          </a:p>
          <a:p>
            <a:endParaRPr lang="en-US">
              <a:cs typeface="Calibri"/>
            </a:endParaRPr>
          </a:p>
          <a:p>
            <a:endParaRPr lang="en-US" b="1">
              <a:cs typeface="Calibri"/>
            </a:endParaRPr>
          </a:p>
        </p:txBody>
      </p:sp>
      <p:sp>
        <p:nvSpPr>
          <p:cNvPr id="4" name="Slide Number Placeholder 3"/>
          <p:cNvSpPr>
            <a:spLocks noGrp="1"/>
          </p:cNvSpPr>
          <p:nvPr>
            <p:ph type="sldNum" sz="quarter" idx="5"/>
          </p:nvPr>
        </p:nvSpPr>
        <p:spPr/>
        <p:txBody>
          <a:bodyPr/>
          <a:lstStyle/>
          <a:p>
            <a:fld id="{59FFF554-9721-473E-B7E3-8AF7A285E57C}" type="slidenum">
              <a:rPr lang="en-US" smtClean="0"/>
              <a:t>22</a:t>
            </a:fld>
            <a:endParaRPr lang="en-US"/>
          </a:p>
        </p:txBody>
      </p:sp>
    </p:spTree>
    <p:extLst>
      <p:ext uri="{BB962C8B-B14F-4D97-AF65-F5344CB8AC3E}">
        <p14:creationId xmlns:p14="http://schemas.microsoft.com/office/powerpoint/2010/main" val="12563176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Sonam:</a:t>
            </a:r>
            <a:endParaRPr lang="en-US">
              <a:cs typeface="Calibri"/>
            </a:endParaRPr>
          </a:p>
          <a:p>
            <a:r>
              <a:rPr lang="en-US">
                <a:cs typeface="Calibri"/>
              </a:rPr>
              <a:t>Thank you all.</a:t>
            </a:r>
          </a:p>
        </p:txBody>
      </p:sp>
      <p:sp>
        <p:nvSpPr>
          <p:cNvPr id="4" name="Slide Number Placeholder 3"/>
          <p:cNvSpPr>
            <a:spLocks noGrp="1"/>
          </p:cNvSpPr>
          <p:nvPr>
            <p:ph type="sldNum" sz="quarter" idx="10"/>
          </p:nvPr>
        </p:nvSpPr>
        <p:spPr/>
        <p:txBody>
          <a:bodyPr/>
          <a:lstStyle/>
          <a:p>
            <a:fld id="{66EE4239-191D-4388-B0F5-1C5222233620}" type="slidenum">
              <a:rPr lang="en-US" smtClean="0"/>
              <a:t>23</a:t>
            </a:fld>
            <a:endParaRPr lang="en-US"/>
          </a:p>
        </p:txBody>
      </p:sp>
    </p:spTree>
    <p:extLst>
      <p:ext uri="{BB962C8B-B14F-4D97-AF65-F5344CB8AC3E}">
        <p14:creationId xmlns:p14="http://schemas.microsoft.com/office/powerpoint/2010/main" val="13843612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Sangay: This graph presents an overall decrease in rice area from 2016 – 2022. The blue line shows the rice area our team classified and the red one presents the data provided by </a:t>
            </a:r>
            <a:r>
              <a:rPr lang="en-US" err="1">
                <a:cs typeface="Calibri"/>
              </a:rPr>
              <a:t>DoA</a:t>
            </a:r>
            <a:r>
              <a:rPr lang="en-US">
                <a:cs typeface="Calibri"/>
              </a:rPr>
              <a:t> (our partner for the project). </a:t>
            </a:r>
          </a:p>
        </p:txBody>
      </p:sp>
      <p:sp>
        <p:nvSpPr>
          <p:cNvPr id="4" name="Slide Number Placeholder 3"/>
          <p:cNvSpPr>
            <a:spLocks noGrp="1"/>
          </p:cNvSpPr>
          <p:nvPr>
            <p:ph type="sldNum" sz="quarter" idx="5"/>
          </p:nvPr>
        </p:nvSpPr>
        <p:spPr/>
        <p:txBody>
          <a:bodyPr/>
          <a:lstStyle/>
          <a:p>
            <a:fld id="{59FFF554-9721-473E-B7E3-8AF7A285E57C}" type="slidenum">
              <a:rPr lang="en-US" smtClean="0"/>
              <a:t>24</a:t>
            </a:fld>
            <a:endParaRPr lang="en-US"/>
          </a:p>
        </p:txBody>
      </p:sp>
    </p:spTree>
    <p:extLst>
      <p:ext uri="{BB962C8B-B14F-4D97-AF65-F5344CB8AC3E}">
        <p14:creationId xmlns:p14="http://schemas.microsoft.com/office/powerpoint/2010/main" val="15913131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jpeg"/><Relationship Id="rId5" Type="http://schemas.microsoft.com/office/2007/relationships/hdphoto" Target="../media/hdphoto1.wdp"/><Relationship Id="rId4"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_Title">
    <p:spTree>
      <p:nvGrpSpPr>
        <p:cNvPr id="1" name=""/>
        <p:cNvGrpSpPr/>
        <p:nvPr/>
      </p:nvGrpSpPr>
      <p:grpSpPr>
        <a:xfrm>
          <a:off x="0" y="0"/>
          <a:ext cx="0" cy="0"/>
          <a:chOff x="0" y="0"/>
          <a:chExt cx="0" cy="0"/>
        </a:xfrm>
      </p:grpSpPr>
      <p:grpSp>
        <p:nvGrpSpPr>
          <p:cNvPr id="5" name="Group 4"/>
          <p:cNvGrpSpPr/>
          <p:nvPr userDrawn="1"/>
        </p:nvGrpSpPr>
        <p:grpSpPr>
          <a:xfrm>
            <a:off x="9147470" y="238125"/>
            <a:ext cx="2609014" cy="741586"/>
            <a:chOff x="9147470" y="238125"/>
            <a:chExt cx="2609014" cy="741586"/>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885876" y="238125"/>
              <a:ext cx="870608" cy="741586"/>
            </a:xfrm>
            <a:prstGeom prst="rect">
              <a:avLst/>
            </a:prstGeom>
          </p:spPr>
        </p:pic>
        <p:sp>
          <p:nvSpPr>
            <p:cNvPr id="4" name="TextBox 3"/>
            <p:cNvSpPr txBox="1"/>
            <p:nvPr userDrawn="1"/>
          </p:nvSpPr>
          <p:spPr>
            <a:xfrm>
              <a:off x="9147470" y="433495"/>
              <a:ext cx="1640135" cy="350116"/>
            </a:xfrm>
            <a:prstGeom prst="rect">
              <a:avLst/>
            </a:prstGeom>
            <a:noFill/>
          </p:spPr>
          <p:txBody>
            <a:bodyPr wrap="square" rtlCol="0">
              <a:noAutofit/>
            </a:bodyPr>
            <a:lstStyle/>
            <a:p>
              <a:pPr algn="r"/>
              <a:r>
                <a:rPr lang="en-US" sz="800" b="1">
                  <a:latin typeface="Arial" panose="020B0604020202020204" pitchFamily="34" charset="0"/>
                  <a:cs typeface="Arial" panose="020B0604020202020204" pitchFamily="34" charset="0"/>
                </a:rPr>
                <a:t>National</a:t>
              </a:r>
              <a:r>
                <a:rPr lang="en-US" sz="800" b="1" baseline="0">
                  <a:latin typeface="Arial" panose="020B0604020202020204" pitchFamily="34" charset="0"/>
                  <a:cs typeface="Arial" panose="020B0604020202020204" pitchFamily="34" charset="0"/>
                </a:rPr>
                <a:t> Aeronautics and Space Administration</a:t>
              </a:r>
              <a:endParaRPr lang="en-US" sz="800" b="1">
                <a:latin typeface="Arial" panose="020B0604020202020204" pitchFamily="34" charset="0"/>
                <a:cs typeface="Arial" panose="020B0604020202020204" pitchFamily="34" charset="0"/>
              </a:endParaRPr>
            </a:p>
          </p:txBody>
        </p:sp>
        <p:cxnSp>
          <p:nvCxnSpPr>
            <p:cNvPr id="9" name="Straight Connector 8"/>
            <p:cNvCxnSpPr/>
            <p:nvPr userDrawn="1"/>
          </p:nvCxnSpPr>
          <p:spPr>
            <a:xfrm>
              <a:off x="10835976" y="292062"/>
              <a:ext cx="0" cy="62233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 name="Rectangle 12">
            <a:extLst>
              <a:ext uri="{FF2B5EF4-FFF2-40B4-BE49-F238E27FC236}">
                <a16:creationId xmlns:a16="http://schemas.microsoft.com/office/drawing/2014/main" id="{1FE7F304-50AC-4B0F-99D3-B38607140BA2}"/>
              </a:ext>
            </a:extLst>
          </p:cNvPr>
          <p:cNvSpPr/>
          <p:nvPr userDrawn="1"/>
        </p:nvSpPr>
        <p:spPr>
          <a:xfrm>
            <a:off x="-1" y="1170211"/>
            <a:ext cx="12192001" cy="762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75000"/>
                </a:schemeClr>
              </a:solidFill>
            </a:endParaRPr>
          </a:p>
        </p:txBody>
      </p:sp>
      <p:pic>
        <p:nvPicPr>
          <p:cNvPr id="7" name="Picture 6">
            <a:extLst>
              <a:ext uri="{FF2B5EF4-FFF2-40B4-BE49-F238E27FC236}">
                <a16:creationId xmlns:a16="http://schemas.microsoft.com/office/drawing/2014/main" id="{C4EC1E3C-AE9C-4011-AA0C-3DBC7CE7F5E0}"/>
              </a:ext>
            </a:extLst>
          </p:cNvPr>
          <p:cNvPicPr>
            <a:picLocks noChangeAspect="1"/>
          </p:cNvPicPr>
          <p:nvPr userDrawn="1"/>
        </p:nvPicPr>
        <p:blipFill>
          <a:blip r:embed="rId3">
            <a:extLst>
              <a:ext uri="{28A0092B-C50C-407E-A947-70E740481C1C}">
                <a14:useLocalDpi xmlns:a14="http://schemas.microsoft.com/office/drawing/2010/main" val="0"/>
              </a:ext>
            </a:extLst>
          </a:blip>
          <a:srcRect t="34940" b="34940"/>
          <a:stretch/>
        </p:blipFill>
        <p:spPr>
          <a:xfrm>
            <a:off x="-1" y="1246410"/>
            <a:ext cx="12192002" cy="2754090"/>
          </a:xfrm>
          <a:prstGeom prst="rect">
            <a:avLst/>
          </a:prstGeom>
        </p:spPr>
      </p:pic>
      <p:grpSp>
        <p:nvGrpSpPr>
          <p:cNvPr id="18" name="Group 17">
            <a:extLst>
              <a:ext uri="{FF2B5EF4-FFF2-40B4-BE49-F238E27FC236}">
                <a16:creationId xmlns:a16="http://schemas.microsoft.com/office/drawing/2014/main" id="{600DB233-EBCB-4F4A-B396-C09D139310C9}"/>
              </a:ext>
            </a:extLst>
          </p:cNvPr>
          <p:cNvGrpSpPr/>
          <p:nvPr userDrawn="1"/>
        </p:nvGrpSpPr>
        <p:grpSpPr>
          <a:xfrm>
            <a:off x="88900" y="3008018"/>
            <a:ext cx="1319953" cy="1319953"/>
            <a:chOff x="159003" y="3674232"/>
            <a:chExt cx="965200" cy="965200"/>
          </a:xfrm>
        </p:grpSpPr>
        <p:sp>
          <p:nvSpPr>
            <p:cNvPr id="19" name="Oval 18">
              <a:extLst>
                <a:ext uri="{FF2B5EF4-FFF2-40B4-BE49-F238E27FC236}">
                  <a16:creationId xmlns:a16="http://schemas.microsoft.com/office/drawing/2014/main" id="{CDEB8812-FFEA-4C38-9493-2F199E876C30}"/>
                </a:ext>
              </a:extLst>
            </p:cNvPr>
            <p:cNvSpPr/>
            <p:nvPr/>
          </p:nvSpPr>
          <p:spPr>
            <a:xfrm>
              <a:off x="159003" y="3674232"/>
              <a:ext cx="965200" cy="9652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694C6C76-D00D-470E-BADB-9AB21A366BC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52473" y="3754932"/>
              <a:ext cx="778190" cy="778190"/>
            </a:xfrm>
            <a:prstGeom prst="rect">
              <a:avLst/>
            </a:prstGeom>
          </p:spPr>
        </p:pic>
      </p:grpSp>
      <p:grpSp>
        <p:nvGrpSpPr>
          <p:cNvPr id="21" name="Group 20">
            <a:extLst>
              <a:ext uri="{FF2B5EF4-FFF2-40B4-BE49-F238E27FC236}">
                <a16:creationId xmlns:a16="http://schemas.microsoft.com/office/drawing/2014/main" id="{89B87B34-A52C-4050-83DA-B3642D0651B0}"/>
              </a:ext>
            </a:extLst>
          </p:cNvPr>
          <p:cNvGrpSpPr/>
          <p:nvPr userDrawn="1"/>
        </p:nvGrpSpPr>
        <p:grpSpPr>
          <a:xfrm>
            <a:off x="-1" y="5504115"/>
            <a:ext cx="12192001" cy="1206277"/>
            <a:chOff x="-1" y="5504115"/>
            <a:chExt cx="12192001" cy="1206277"/>
          </a:xfrm>
        </p:grpSpPr>
        <p:grpSp>
          <p:nvGrpSpPr>
            <p:cNvPr id="8" name="Group 7">
              <a:extLst>
                <a:ext uri="{FF2B5EF4-FFF2-40B4-BE49-F238E27FC236}">
                  <a16:creationId xmlns:a16="http://schemas.microsoft.com/office/drawing/2014/main" id="{C8161D97-9320-4D1A-9538-0B84AB6D5EC9}"/>
                </a:ext>
              </a:extLst>
            </p:cNvPr>
            <p:cNvGrpSpPr/>
            <p:nvPr userDrawn="1"/>
          </p:nvGrpSpPr>
          <p:grpSpPr>
            <a:xfrm>
              <a:off x="-1" y="6356349"/>
              <a:ext cx="12192001" cy="354043"/>
              <a:chOff x="-1" y="6356349"/>
              <a:chExt cx="12192001" cy="354043"/>
            </a:xfrm>
          </p:grpSpPr>
          <p:sp>
            <p:nvSpPr>
              <p:cNvPr id="12" name="Rectangle 11">
                <a:extLst>
                  <a:ext uri="{FF2B5EF4-FFF2-40B4-BE49-F238E27FC236}">
                    <a16:creationId xmlns:a16="http://schemas.microsoft.com/office/drawing/2014/main" id="{B3E0F024-0D5A-44CF-970D-FAC8DEBCD534}"/>
                  </a:ext>
                </a:extLst>
              </p:cNvPr>
              <p:cNvSpPr/>
              <p:nvPr userDrawn="1"/>
            </p:nvSpPr>
            <p:spPr>
              <a:xfrm>
                <a:off x="-1" y="6356349"/>
                <a:ext cx="12192001" cy="354043"/>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75000"/>
                    </a:schemeClr>
                  </a:solidFill>
                </a:endParaRPr>
              </a:p>
            </p:txBody>
          </p:sp>
          <p:sp>
            <p:nvSpPr>
              <p:cNvPr id="14" name="TextBox 13">
                <a:extLst>
                  <a:ext uri="{FF2B5EF4-FFF2-40B4-BE49-F238E27FC236}">
                    <a16:creationId xmlns:a16="http://schemas.microsoft.com/office/drawing/2014/main" id="{6B5FBB91-F020-4BE0-9497-6E1BF51FFB34}"/>
                  </a:ext>
                </a:extLst>
              </p:cNvPr>
              <p:cNvSpPr txBox="1"/>
              <p:nvPr userDrawn="1"/>
            </p:nvSpPr>
            <p:spPr>
              <a:xfrm>
                <a:off x="9848696" y="6372704"/>
                <a:ext cx="2305204" cy="332896"/>
              </a:xfrm>
              <a:prstGeom prst="rect">
                <a:avLst/>
              </a:prstGeom>
              <a:noFill/>
            </p:spPr>
            <p:txBody>
              <a:bodyPr wrap="square" rtlCol="0" anchor="ctr">
                <a:noAutofit/>
              </a:bodyPr>
              <a:lstStyle/>
              <a:p>
                <a:pPr algn="r"/>
                <a:r>
                  <a:rPr lang="en-US" sz="1200" b="1" spc="650">
                    <a:solidFill>
                      <a:schemeClr val="bg1"/>
                    </a:solidFill>
                    <a:latin typeface="Century Gothic" panose="020B0502020202020204" pitchFamily="34" charset="0"/>
                  </a:rPr>
                  <a:t>ANNIVERSARY</a:t>
                </a:r>
                <a:endParaRPr lang="en-US" sz="1100" b="1" spc="650">
                  <a:solidFill>
                    <a:schemeClr val="bg1"/>
                  </a:solidFill>
                  <a:latin typeface="Century Gothic" panose="020B0502020202020204" pitchFamily="34" charset="0"/>
                </a:endParaRPr>
              </a:p>
            </p:txBody>
          </p:sp>
        </p:grpSp>
        <p:pic>
          <p:nvPicPr>
            <p:cNvPr id="22" name="Picture 21">
              <a:extLst>
                <a:ext uri="{FF2B5EF4-FFF2-40B4-BE49-F238E27FC236}">
                  <a16:creationId xmlns:a16="http://schemas.microsoft.com/office/drawing/2014/main" id="{1C27C43F-6D74-4574-8B5B-4A92FB5271AC}"/>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p:blipFill>
          <p:spPr>
            <a:xfrm>
              <a:off x="9939865" y="5504115"/>
              <a:ext cx="2151534" cy="876711"/>
            </a:xfrm>
            <a:prstGeom prst="rect">
              <a:avLst/>
            </a:prstGeom>
          </p:spPr>
        </p:pic>
      </p:grpSp>
    </p:spTree>
    <p:extLst>
      <p:ext uri="{BB962C8B-B14F-4D97-AF65-F5344CB8AC3E}">
        <p14:creationId xmlns:p14="http://schemas.microsoft.com/office/powerpoint/2010/main" val="928841310"/>
      </p:ext>
    </p:extLst>
  </p:cSld>
  <p:clrMapOvr>
    <a:masterClrMapping/>
  </p:clrMapOvr>
  <p:extLst>
    <p:ext uri="{DCECCB84-F9BA-43D5-87BE-67443E8EF086}">
      <p15:sldGuideLst xmlns:p15="http://schemas.microsoft.com/office/powerpoint/2012/main">
        <p15:guide id="1" orient="horz" pos="4152">
          <p15:clr>
            <a:srgbClr val="FBAE40"/>
          </p15:clr>
        </p15:guide>
        <p15:guide id="2" orient="horz" pos="3936" userDrawn="1">
          <p15:clr>
            <a:srgbClr val="FBAE40"/>
          </p15:clr>
        </p15:guide>
        <p15:guide id="4" pos="48" userDrawn="1">
          <p15:clr>
            <a:srgbClr val="FBAE40"/>
          </p15:clr>
        </p15:guide>
        <p15:guide id="7" orient="horz" pos="672" userDrawn="1">
          <p15:clr>
            <a:srgbClr val="FBAE40"/>
          </p15:clr>
        </p15:guide>
        <p15:guide id="8" orient="horz" pos="744" userDrawn="1">
          <p15:clr>
            <a:srgbClr val="FBAE40"/>
          </p15:clr>
        </p15:guide>
        <p15:guide id="9" orient="horz" pos="2520" userDrawn="1">
          <p15:clr>
            <a:srgbClr val="FBAE40"/>
          </p15:clr>
        </p15:guide>
        <p15:guide id="10" orient="horz" pos="792" userDrawn="1">
          <p15:clr>
            <a:srgbClr val="FBAE40"/>
          </p15:clr>
        </p15:guide>
        <p15:guide id="11" orient="horz" pos="1896" userDrawn="1">
          <p15:clr>
            <a:srgbClr val="FBAE40"/>
          </p15:clr>
        </p15:guide>
        <p15:guide id="12" orient="horz" pos="1968" userDrawn="1">
          <p15:clr>
            <a:srgbClr val="FBAE40"/>
          </p15:clr>
        </p15:guide>
        <p15:guide id="14" orient="horz" pos="2616" userDrawn="1">
          <p15:clr>
            <a:srgbClr val="FBAE40"/>
          </p15:clr>
        </p15:guide>
        <p15:guide id="15" pos="6000" userDrawn="1">
          <p15:clr>
            <a:srgbClr val="FBAE40"/>
          </p15:clr>
        </p15:guide>
        <p15:guide id="16" orient="horz" pos="273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XAMPLE">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364D109E-410F-49CA-BE07-08A67EF619EA}"/>
              </a:ext>
            </a:extLst>
          </p:cNvPr>
          <p:cNvGrpSpPr/>
          <p:nvPr userDrawn="1"/>
        </p:nvGrpSpPr>
        <p:grpSpPr>
          <a:xfrm>
            <a:off x="-1" y="5504115"/>
            <a:ext cx="12192001" cy="1206277"/>
            <a:chOff x="-1" y="5504115"/>
            <a:chExt cx="12192001" cy="1206277"/>
          </a:xfrm>
        </p:grpSpPr>
        <p:sp>
          <p:nvSpPr>
            <p:cNvPr id="12" name="Rectangle 11">
              <a:extLst>
                <a:ext uri="{FF2B5EF4-FFF2-40B4-BE49-F238E27FC236}">
                  <a16:creationId xmlns:a16="http://schemas.microsoft.com/office/drawing/2014/main" id="{B3E0F024-0D5A-44CF-970D-FAC8DEBCD534}"/>
                </a:ext>
              </a:extLst>
            </p:cNvPr>
            <p:cNvSpPr/>
            <p:nvPr userDrawn="1"/>
          </p:nvSpPr>
          <p:spPr>
            <a:xfrm>
              <a:off x="-1" y="6356349"/>
              <a:ext cx="12192001" cy="354043"/>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75000"/>
                  </a:schemeClr>
                </a:solidFill>
              </a:endParaRPr>
            </a:p>
          </p:txBody>
        </p:sp>
        <p:sp>
          <p:nvSpPr>
            <p:cNvPr id="14" name="TextBox 13">
              <a:extLst>
                <a:ext uri="{FF2B5EF4-FFF2-40B4-BE49-F238E27FC236}">
                  <a16:creationId xmlns:a16="http://schemas.microsoft.com/office/drawing/2014/main" id="{6B5FBB91-F020-4BE0-9497-6E1BF51FFB34}"/>
                </a:ext>
              </a:extLst>
            </p:cNvPr>
            <p:cNvSpPr txBox="1"/>
            <p:nvPr userDrawn="1"/>
          </p:nvSpPr>
          <p:spPr>
            <a:xfrm>
              <a:off x="9848696" y="6372704"/>
              <a:ext cx="2305204" cy="332896"/>
            </a:xfrm>
            <a:prstGeom prst="rect">
              <a:avLst/>
            </a:prstGeom>
            <a:noFill/>
          </p:spPr>
          <p:txBody>
            <a:bodyPr wrap="square" rtlCol="0" anchor="ctr">
              <a:noAutofit/>
            </a:bodyPr>
            <a:lstStyle/>
            <a:p>
              <a:pPr algn="r"/>
              <a:r>
                <a:rPr lang="en-US" sz="1200" b="1" spc="650">
                  <a:solidFill>
                    <a:schemeClr val="bg1"/>
                  </a:solidFill>
                  <a:latin typeface="Century Gothic" panose="020B0502020202020204" pitchFamily="34" charset="0"/>
                </a:rPr>
                <a:t>ANNIVERSARY</a:t>
              </a:r>
              <a:endParaRPr lang="en-US" sz="1100" b="1" spc="650">
                <a:solidFill>
                  <a:schemeClr val="bg1"/>
                </a:solidFill>
                <a:latin typeface="Century Gothic" panose="020B0502020202020204" pitchFamily="34" charset="0"/>
              </a:endParaRPr>
            </a:p>
          </p:txBody>
        </p:sp>
        <p:pic>
          <p:nvPicPr>
            <p:cNvPr id="31" name="Picture 30">
              <a:extLst>
                <a:ext uri="{FF2B5EF4-FFF2-40B4-BE49-F238E27FC236}">
                  <a16:creationId xmlns:a16="http://schemas.microsoft.com/office/drawing/2014/main" id="{F83F1E3B-E296-4F85-922E-FA6665073D0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9939865" y="5504115"/>
              <a:ext cx="2151534" cy="876711"/>
            </a:xfrm>
            <a:prstGeom prst="rect">
              <a:avLst/>
            </a:prstGeom>
          </p:spPr>
        </p:pic>
      </p:grpSp>
      <p:sp>
        <p:nvSpPr>
          <p:cNvPr id="2" name="Rectangle 1">
            <a:extLst>
              <a:ext uri="{FF2B5EF4-FFF2-40B4-BE49-F238E27FC236}">
                <a16:creationId xmlns:a16="http://schemas.microsoft.com/office/drawing/2014/main" id="{7B6D75B7-14AF-4E3B-9627-B9FC5317BFF6}"/>
              </a:ext>
            </a:extLst>
          </p:cNvPr>
          <p:cNvSpPr/>
          <p:nvPr userDrawn="1"/>
        </p:nvSpPr>
        <p:spPr>
          <a:xfrm>
            <a:off x="9525000" y="4000499"/>
            <a:ext cx="2667000" cy="234010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p:cNvGrpSpPr/>
          <p:nvPr userDrawn="1"/>
        </p:nvGrpSpPr>
        <p:grpSpPr>
          <a:xfrm>
            <a:off x="9147470" y="238125"/>
            <a:ext cx="2609014" cy="741586"/>
            <a:chOff x="9147470" y="238125"/>
            <a:chExt cx="2609014" cy="741586"/>
          </a:xfrm>
        </p:grpSpPr>
        <p:pic>
          <p:nvPicPr>
            <p:cNvPr id="3" name="Picture 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885876" y="238125"/>
              <a:ext cx="870608" cy="741586"/>
            </a:xfrm>
            <a:prstGeom prst="rect">
              <a:avLst/>
            </a:prstGeom>
          </p:spPr>
        </p:pic>
        <p:sp>
          <p:nvSpPr>
            <p:cNvPr id="4" name="TextBox 3"/>
            <p:cNvSpPr txBox="1"/>
            <p:nvPr userDrawn="1"/>
          </p:nvSpPr>
          <p:spPr>
            <a:xfrm>
              <a:off x="9147470" y="433495"/>
              <a:ext cx="1640135" cy="350116"/>
            </a:xfrm>
            <a:prstGeom prst="rect">
              <a:avLst/>
            </a:prstGeom>
            <a:noFill/>
          </p:spPr>
          <p:txBody>
            <a:bodyPr wrap="square" rtlCol="0">
              <a:noAutofit/>
            </a:bodyPr>
            <a:lstStyle/>
            <a:p>
              <a:pPr algn="r"/>
              <a:r>
                <a:rPr lang="en-US" sz="800" b="1">
                  <a:latin typeface="Arial" panose="020B0604020202020204" pitchFamily="34" charset="0"/>
                  <a:cs typeface="Arial" panose="020B0604020202020204" pitchFamily="34" charset="0"/>
                </a:rPr>
                <a:t>National</a:t>
              </a:r>
              <a:r>
                <a:rPr lang="en-US" sz="800" b="1" baseline="0">
                  <a:latin typeface="Arial" panose="020B0604020202020204" pitchFamily="34" charset="0"/>
                  <a:cs typeface="Arial" panose="020B0604020202020204" pitchFamily="34" charset="0"/>
                </a:rPr>
                <a:t> Aeronautics and Space Administration</a:t>
              </a:r>
              <a:endParaRPr lang="en-US" sz="800" b="1">
                <a:latin typeface="Arial" panose="020B0604020202020204" pitchFamily="34" charset="0"/>
                <a:cs typeface="Arial" panose="020B0604020202020204" pitchFamily="34" charset="0"/>
              </a:endParaRPr>
            </a:p>
          </p:txBody>
        </p:sp>
        <p:cxnSp>
          <p:nvCxnSpPr>
            <p:cNvPr id="9" name="Straight Connector 8"/>
            <p:cNvCxnSpPr/>
            <p:nvPr userDrawn="1"/>
          </p:nvCxnSpPr>
          <p:spPr>
            <a:xfrm>
              <a:off x="10835976" y="292062"/>
              <a:ext cx="0" cy="62233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D2F58A9F-CC2B-40F2-84B0-AB8A6BF3B986}"/>
              </a:ext>
            </a:extLst>
          </p:cNvPr>
          <p:cNvSpPr/>
          <p:nvPr userDrawn="1"/>
        </p:nvSpPr>
        <p:spPr>
          <a:xfrm>
            <a:off x="171776" y="6356349"/>
            <a:ext cx="5581323" cy="369789"/>
          </a:xfrm>
          <a:prstGeom prst="rect">
            <a:avLst/>
          </a:prstGeom>
        </p:spPr>
        <p:txBody>
          <a:bodyPr wrap="none" lIns="91440" tIns="45720" rIns="91440" bIns="45720" anchor="ctr">
            <a:noAutofit/>
          </a:bodyPr>
          <a:lstStyle/>
          <a:p>
            <a:r>
              <a:rPr lang="en-US" sz="1600" b="1">
                <a:solidFill>
                  <a:schemeClr val="bg1"/>
                </a:solidFill>
                <a:latin typeface="Century Gothic" panose="020B0502020202020204" pitchFamily="34" charset="0"/>
              </a:rPr>
              <a:t>Node Name (i.e. North Carolina – NCEI) | Summer 2023 </a:t>
            </a:r>
          </a:p>
        </p:txBody>
      </p:sp>
      <p:sp>
        <p:nvSpPr>
          <p:cNvPr id="13" name="Rectangle 12">
            <a:extLst>
              <a:ext uri="{FF2B5EF4-FFF2-40B4-BE49-F238E27FC236}">
                <a16:creationId xmlns:a16="http://schemas.microsoft.com/office/drawing/2014/main" id="{1FE7F304-50AC-4B0F-99D3-B38607140BA2}"/>
              </a:ext>
            </a:extLst>
          </p:cNvPr>
          <p:cNvSpPr/>
          <p:nvPr userDrawn="1"/>
        </p:nvSpPr>
        <p:spPr>
          <a:xfrm>
            <a:off x="-1" y="1170211"/>
            <a:ext cx="12192001" cy="762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75000"/>
                </a:schemeClr>
              </a:solidFill>
            </a:endParaRPr>
          </a:p>
        </p:txBody>
      </p:sp>
      <p:pic>
        <p:nvPicPr>
          <p:cNvPr id="11" name="Picture 10" descr="Graphical user interface, text&#10;&#10;Description automatically generated" hidden="1">
            <a:extLst>
              <a:ext uri="{FF2B5EF4-FFF2-40B4-BE49-F238E27FC236}">
                <a16:creationId xmlns:a16="http://schemas.microsoft.com/office/drawing/2014/main" id="{62931DB3-7D9E-4201-B8AB-070BBF6C5FF8}"/>
              </a:ext>
            </a:extLst>
          </p:cNvPr>
          <p:cNvPicPr>
            <a:picLocks noChangeAspect="1"/>
          </p:cNvPicPr>
          <p:nvPr userDrawn="1"/>
        </p:nvPicPr>
        <p:blipFill rotWithShape="1">
          <a:blip r:embed="rId4" cstate="print">
            <a:duotone>
              <a:prstClr val="black"/>
              <a:srgbClr val="88419D">
                <a:tint val="45000"/>
                <a:satMod val="400000"/>
              </a:srgbClr>
            </a:duotone>
            <a:extLst>
              <a:ext uri="{BEBA8EAE-BF5A-486C-A8C5-ECC9F3942E4B}">
                <a14:imgProps xmlns:a14="http://schemas.microsoft.com/office/drawing/2010/main">
                  <a14:imgLayer r:embed="rId5">
                    <a14:imgEffect>
                      <a14:brightnessContrast bright="-40000" contrast="20000"/>
                    </a14:imgEffect>
                  </a14:imgLayer>
                </a14:imgProps>
              </a:ext>
              <a:ext uri="{28A0092B-C50C-407E-A947-70E740481C1C}">
                <a14:useLocalDpi xmlns:a14="http://schemas.microsoft.com/office/drawing/2010/main" val="0"/>
              </a:ext>
            </a:extLst>
          </a:blip>
          <a:srcRect b="28956"/>
          <a:stretch/>
        </p:blipFill>
        <p:spPr>
          <a:xfrm>
            <a:off x="9848696" y="5426529"/>
            <a:ext cx="2343305" cy="868914"/>
          </a:xfrm>
          <a:prstGeom prst="rect">
            <a:avLst/>
          </a:prstGeom>
        </p:spPr>
      </p:pic>
      <p:pic>
        <p:nvPicPr>
          <p:cNvPr id="7" name="Picture 6" descr="Map&#10;&#10;Description automatically generated">
            <a:extLst>
              <a:ext uri="{FF2B5EF4-FFF2-40B4-BE49-F238E27FC236}">
                <a16:creationId xmlns:a16="http://schemas.microsoft.com/office/drawing/2014/main" id="{C4EC1E3C-AE9C-4011-AA0C-3DBC7CE7F5E0}"/>
              </a:ext>
            </a:extLst>
          </p:cNvPr>
          <p:cNvPicPr>
            <a:picLocks noChangeAspect="1"/>
          </p:cNvPicPr>
          <p:nvPr userDrawn="1"/>
        </p:nvPicPr>
        <p:blipFill rotWithShape="1">
          <a:blip r:embed="rId6">
            <a:extLst>
              <a:ext uri="{28A0092B-C50C-407E-A947-70E740481C1C}">
                <a14:useLocalDpi xmlns:a14="http://schemas.microsoft.com/office/drawing/2010/main" val="0"/>
              </a:ext>
            </a:extLst>
          </a:blip>
          <a:srcRect l="2618" t="19871" r="2732" b="42118"/>
          <a:stretch/>
        </p:blipFill>
        <p:spPr>
          <a:xfrm>
            <a:off x="-1" y="1246410"/>
            <a:ext cx="12192002" cy="2754090"/>
          </a:xfrm>
          <a:prstGeom prst="rect">
            <a:avLst/>
          </a:prstGeom>
        </p:spPr>
      </p:pic>
      <p:grpSp>
        <p:nvGrpSpPr>
          <p:cNvPr id="18" name="Group 17">
            <a:extLst>
              <a:ext uri="{FF2B5EF4-FFF2-40B4-BE49-F238E27FC236}">
                <a16:creationId xmlns:a16="http://schemas.microsoft.com/office/drawing/2014/main" id="{600DB233-EBCB-4F4A-B396-C09D139310C9}"/>
              </a:ext>
            </a:extLst>
          </p:cNvPr>
          <p:cNvGrpSpPr/>
          <p:nvPr userDrawn="1"/>
        </p:nvGrpSpPr>
        <p:grpSpPr>
          <a:xfrm>
            <a:off x="88900" y="3008018"/>
            <a:ext cx="1319953" cy="1319953"/>
            <a:chOff x="159003" y="3674232"/>
            <a:chExt cx="965200" cy="965200"/>
          </a:xfrm>
        </p:grpSpPr>
        <p:sp>
          <p:nvSpPr>
            <p:cNvPr id="19" name="Oval 18">
              <a:extLst>
                <a:ext uri="{FF2B5EF4-FFF2-40B4-BE49-F238E27FC236}">
                  <a16:creationId xmlns:a16="http://schemas.microsoft.com/office/drawing/2014/main" id="{CDEB8812-FFEA-4C38-9493-2F199E876C30}"/>
                </a:ext>
              </a:extLst>
            </p:cNvPr>
            <p:cNvSpPr/>
            <p:nvPr/>
          </p:nvSpPr>
          <p:spPr>
            <a:xfrm>
              <a:off x="159003" y="3674232"/>
              <a:ext cx="965200" cy="9652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694C6C76-D00D-470E-BADB-9AB21A366BC5}"/>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252473" y="3754932"/>
              <a:ext cx="778190" cy="778190"/>
            </a:xfrm>
            <a:prstGeom prst="rect">
              <a:avLst/>
            </a:prstGeom>
          </p:spPr>
        </p:pic>
      </p:grpSp>
      <p:sp>
        <p:nvSpPr>
          <p:cNvPr id="16" name="TextBox 15">
            <a:extLst>
              <a:ext uri="{FF2B5EF4-FFF2-40B4-BE49-F238E27FC236}">
                <a16:creationId xmlns:a16="http://schemas.microsoft.com/office/drawing/2014/main" id="{BEBE1679-1666-4426-9610-8945EF35DEC6}"/>
              </a:ext>
            </a:extLst>
          </p:cNvPr>
          <p:cNvSpPr txBox="1"/>
          <p:nvPr userDrawn="1"/>
        </p:nvSpPr>
        <p:spPr>
          <a:xfrm>
            <a:off x="6874998" y="1561626"/>
            <a:ext cx="4745502" cy="2123658"/>
          </a:xfrm>
          <a:prstGeom prst="rect">
            <a:avLst/>
          </a:prstGeom>
          <a:solidFill>
            <a:srgbClr val="FFFFFF"/>
          </a:solidFill>
          <a:ln w="19050">
            <a:solidFill>
              <a:srgbClr val="FF0000"/>
            </a:solidFill>
          </a:ln>
        </p:spPr>
        <p:txBody>
          <a:bodyPr wrap="square" rtlCol="0">
            <a:spAutoFit/>
          </a:bodyPr>
          <a:lstStyle/>
          <a:p>
            <a:r>
              <a:rPr lang="en-US" sz="1200">
                <a:solidFill>
                  <a:srgbClr val="FF0000"/>
                </a:solidFill>
                <a:latin typeface="Century Gothic" panose="020B0502020202020204" pitchFamily="34" charset="0"/>
              </a:rPr>
              <a:t>Your project Website Image will be added to the title slide by the PC Team.</a:t>
            </a:r>
          </a:p>
          <a:p>
            <a:endParaRPr lang="en-US" sz="1200">
              <a:solidFill>
                <a:srgbClr val="FF0000"/>
              </a:solidFill>
              <a:latin typeface="Century Gothic" panose="020B0502020202020204" pitchFamily="34" charset="0"/>
            </a:endParaRPr>
          </a:p>
          <a:p>
            <a:r>
              <a:rPr lang="en-US" sz="1200">
                <a:solidFill>
                  <a:srgbClr val="FF0000"/>
                </a:solidFill>
                <a:latin typeface="Century Gothic" panose="020B0502020202020204" pitchFamily="34" charset="0"/>
              </a:rPr>
              <a:t>Do not delete or move the DEVELOP logo or other page components, including name boxes.</a:t>
            </a:r>
          </a:p>
          <a:p>
            <a:endParaRPr lang="en-US" sz="1200">
              <a:solidFill>
                <a:srgbClr val="FF0000"/>
              </a:solidFill>
              <a:latin typeface="Century Gothic" panose="020B0502020202020204" pitchFamily="34" charset="0"/>
            </a:endParaRPr>
          </a:p>
          <a:p>
            <a:pPr marL="171450" indent="-171450">
              <a:buFont typeface="Wingdings" panose="05000000000000000000" pitchFamily="2" charset="2"/>
              <a:buChar char="à"/>
            </a:pPr>
            <a:r>
              <a:rPr lang="en-US" sz="1200">
                <a:solidFill>
                  <a:srgbClr val="FF0000"/>
                </a:solidFill>
                <a:latin typeface="Century Gothic" panose="020B0502020202020204" pitchFamily="34" charset="0"/>
              </a:rPr>
              <a:t>Body text should default to </a:t>
            </a:r>
            <a:r>
              <a:rPr lang="en-US" sz="1200" b="1">
                <a:solidFill>
                  <a:srgbClr val="FF0000"/>
                </a:solidFill>
                <a:latin typeface="Century Gothic" panose="020B0502020202020204" pitchFamily="34" charset="0"/>
              </a:rPr>
              <a:t>“Black, Text 1, Lighter 25%”</a:t>
            </a:r>
          </a:p>
          <a:p>
            <a:pPr marL="171450" indent="-171450">
              <a:buFont typeface="Wingdings" panose="05000000000000000000" pitchFamily="2" charset="2"/>
              <a:buChar char="à"/>
            </a:pPr>
            <a:r>
              <a:rPr lang="en-US" sz="1200">
                <a:solidFill>
                  <a:srgbClr val="FF0000"/>
                </a:solidFill>
                <a:latin typeface="Century Gothic" panose="020B0502020202020204" pitchFamily="34" charset="0"/>
              </a:rPr>
              <a:t>The only font that should be in this presentation is Century Gothic</a:t>
            </a:r>
          </a:p>
          <a:p>
            <a:endParaRPr lang="en-US" sz="1200">
              <a:solidFill>
                <a:srgbClr val="FF0000"/>
              </a:solidFill>
              <a:latin typeface="Century Gothic" panose="020B0502020202020204" pitchFamily="34" charset="0"/>
            </a:endParaRPr>
          </a:p>
          <a:p>
            <a:r>
              <a:rPr lang="en-US" sz="1200" b="1">
                <a:solidFill>
                  <a:srgbClr val="FF0000"/>
                </a:solidFill>
                <a:latin typeface="Century Gothic" panose="020B0502020202020204" pitchFamily="34" charset="0"/>
              </a:rPr>
              <a:t>Delete all red text boxes like this one!</a:t>
            </a:r>
          </a:p>
        </p:txBody>
      </p:sp>
      <p:sp>
        <p:nvSpPr>
          <p:cNvPr id="17" name="Title 1">
            <a:extLst>
              <a:ext uri="{FF2B5EF4-FFF2-40B4-BE49-F238E27FC236}">
                <a16:creationId xmlns:a16="http://schemas.microsoft.com/office/drawing/2014/main" id="{E901C043-69D3-4723-BD56-E9CA9D3096B2}"/>
              </a:ext>
            </a:extLst>
          </p:cNvPr>
          <p:cNvSpPr txBox="1">
            <a:spLocks/>
          </p:cNvSpPr>
          <p:nvPr userDrawn="1"/>
        </p:nvSpPr>
        <p:spPr>
          <a:xfrm>
            <a:off x="156996" y="4230692"/>
            <a:ext cx="8509484" cy="548935"/>
          </a:xfrm>
          <a:prstGeom prst="rect">
            <a:avLst/>
          </a:prstGeom>
        </p:spPr>
        <p:txBody>
          <a:bodyPr lIns="91440" tIns="45720" rIns="91440" bIns="45720" anchor="ctr">
            <a:noAutofit/>
          </a:bodyPr>
          <a:lstStyle>
            <a:lvl1pPr algn="ctr" defTabSz="914400" rtl="0" eaLnBrk="1" latinLnBrk="0" hangingPunct="1">
              <a:lnSpc>
                <a:spcPct val="90000"/>
              </a:lnSpc>
              <a:spcBef>
                <a:spcPct val="0"/>
              </a:spcBef>
              <a:buNone/>
              <a:defRPr sz="4800" b="1" kern="1200" spc="200" baseline="0">
                <a:solidFill>
                  <a:srgbClr val="E97845"/>
                </a:solidFill>
                <a:latin typeface="Century Gothic" panose="020B0502020202020204" pitchFamily="34" charset="0"/>
                <a:ea typeface="+mj-ea"/>
                <a:cs typeface="+mj-cs"/>
              </a:defRPr>
            </a:lvl1pPr>
          </a:lstStyle>
          <a:p>
            <a:pPr algn="l"/>
            <a:r>
              <a:rPr lang="en-US" sz="3200" spc="0">
                <a:solidFill>
                  <a:srgbClr val="D2672B"/>
                </a:solidFill>
                <a:latin typeface="Century Gothic"/>
              </a:rPr>
              <a:t>Study Area </a:t>
            </a:r>
            <a:r>
              <a:rPr lang="en-US" sz="3200" b="0" spc="0" baseline="0">
                <a:solidFill>
                  <a:srgbClr val="D2672B"/>
                </a:solidFill>
              </a:rPr>
              <a:t>Agriculture</a:t>
            </a:r>
          </a:p>
        </p:txBody>
      </p:sp>
      <p:sp>
        <p:nvSpPr>
          <p:cNvPr id="21" name="Subtitle 2">
            <a:extLst>
              <a:ext uri="{FF2B5EF4-FFF2-40B4-BE49-F238E27FC236}">
                <a16:creationId xmlns:a16="http://schemas.microsoft.com/office/drawing/2014/main" id="{087C1335-36D2-44E2-80D8-1E40A3EFEBCA}"/>
              </a:ext>
            </a:extLst>
          </p:cNvPr>
          <p:cNvSpPr txBox="1">
            <a:spLocks/>
          </p:cNvSpPr>
          <p:nvPr userDrawn="1"/>
        </p:nvSpPr>
        <p:spPr>
          <a:xfrm>
            <a:off x="156997" y="4739044"/>
            <a:ext cx="8990473" cy="974617"/>
          </a:xfrm>
          <a:prstGeom prst="rect">
            <a:avLst/>
          </a:prstGeom>
        </p:spPr>
        <p:txBody>
          <a:bodyPr lIns="91440" tIns="45720" rIns="91440" bIns="45720" anchor="t"/>
          <a:lstStyle>
            <a:lvl1pPr marL="0" indent="0" algn="ctr" defTabSz="914400" rtl="0" eaLnBrk="1" latinLnBrk="0" hangingPunct="1">
              <a:lnSpc>
                <a:spcPct val="90000"/>
              </a:lnSpc>
              <a:spcBef>
                <a:spcPts val="1000"/>
              </a:spcBef>
              <a:buFont typeface="Arial" panose="020B0604020202020204" pitchFamily="34" charset="0"/>
              <a:buNone/>
              <a:defRPr sz="2400" kern="1200" baseline="0">
                <a:solidFill>
                  <a:srgbClr val="E97845"/>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spcBef>
                <a:spcPts val="0"/>
              </a:spcBef>
            </a:pPr>
            <a:r>
              <a:rPr lang="en-US" sz="2200">
                <a:solidFill>
                  <a:schemeClr val="tx1">
                    <a:lumMod val="75000"/>
                    <a:lumOff val="25000"/>
                  </a:schemeClr>
                </a:solidFill>
                <a:latin typeface="Century Gothic"/>
              </a:rPr>
              <a:t>Long Title Goes Here (Title Case) - Adjust text box width if needed so title takes up a maximum of 3 lines of text</a:t>
            </a:r>
          </a:p>
        </p:txBody>
      </p:sp>
      <p:sp>
        <p:nvSpPr>
          <p:cNvPr id="22" name="TextBox 21">
            <a:extLst>
              <a:ext uri="{FF2B5EF4-FFF2-40B4-BE49-F238E27FC236}">
                <a16:creationId xmlns:a16="http://schemas.microsoft.com/office/drawing/2014/main" id="{8C6954D5-DD66-4644-866B-A09C45AAA144}"/>
              </a:ext>
            </a:extLst>
          </p:cNvPr>
          <p:cNvSpPr txBox="1"/>
          <p:nvPr userDrawn="1"/>
        </p:nvSpPr>
        <p:spPr>
          <a:xfrm>
            <a:off x="156996" y="5647682"/>
            <a:ext cx="9368002" cy="400110"/>
          </a:xfrm>
          <a:prstGeom prst="rect">
            <a:avLst/>
          </a:prstGeom>
          <a:noFill/>
        </p:spPr>
        <p:txBody>
          <a:bodyPr wrap="square">
            <a:spAutoFit/>
          </a:bodyPr>
          <a:lstStyle/>
          <a:p>
            <a:r>
              <a:rPr lang="en-US" sz="2000">
                <a:solidFill>
                  <a:schemeClr val="tx1">
                    <a:lumMod val="75000"/>
                    <a:lumOff val="25000"/>
                  </a:schemeClr>
                </a:solidFill>
                <a:latin typeface="Century Gothic"/>
              </a:rPr>
              <a:t>Team Member 1</a:t>
            </a:r>
            <a:r>
              <a:rPr lang="en-US" sz="2000">
                <a:solidFill>
                  <a:srgbClr val="D2672B"/>
                </a:solidFill>
                <a:latin typeface="Century Gothic"/>
                <a:sym typeface="Wingdings" panose="05000000000000000000" pitchFamily="2" charset="2"/>
              </a:rPr>
              <a:t></a:t>
            </a:r>
            <a:r>
              <a:rPr lang="en-US" sz="2000">
                <a:solidFill>
                  <a:srgbClr val="67A478"/>
                </a:solidFill>
                <a:latin typeface="Century Gothic"/>
              </a:rPr>
              <a:t> </a:t>
            </a:r>
            <a:r>
              <a:rPr lang="en-US" sz="2000">
                <a:solidFill>
                  <a:schemeClr val="tx1">
                    <a:lumMod val="75000"/>
                    <a:lumOff val="25000"/>
                  </a:schemeClr>
                </a:solidFill>
                <a:latin typeface="Century Gothic"/>
              </a:rPr>
              <a:t>Team Member 2 </a:t>
            </a:r>
            <a:r>
              <a:rPr lang="en-US" sz="2000">
                <a:solidFill>
                  <a:srgbClr val="D2672B"/>
                </a:solidFill>
                <a:latin typeface="Century Gothic"/>
                <a:sym typeface="Wingdings" panose="05000000000000000000" pitchFamily="2" charset="2"/>
              </a:rPr>
              <a:t></a:t>
            </a:r>
            <a:r>
              <a:rPr lang="en-US" sz="2000">
                <a:solidFill>
                  <a:schemeClr val="tx1">
                    <a:lumMod val="75000"/>
                    <a:lumOff val="25000"/>
                  </a:schemeClr>
                </a:solidFill>
                <a:latin typeface="Century Gothic"/>
              </a:rPr>
              <a:t> Team Member 3 </a:t>
            </a:r>
            <a:r>
              <a:rPr lang="en-US" sz="2000">
                <a:solidFill>
                  <a:srgbClr val="D2672B"/>
                </a:solidFill>
                <a:latin typeface="Century Gothic"/>
                <a:sym typeface="Wingdings" panose="05000000000000000000" pitchFamily="2" charset="2"/>
              </a:rPr>
              <a:t></a:t>
            </a:r>
            <a:r>
              <a:rPr lang="en-US" sz="2000">
                <a:solidFill>
                  <a:schemeClr val="tx1">
                    <a:lumMod val="75000"/>
                    <a:lumOff val="25000"/>
                  </a:schemeClr>
                </a:solidFill>
                <a:latin typeface="Century Gothic"/>
              </a:rPr>
              <a:t> Team Member 4</a:t>
            </a:r>
            <a:endParaRPr lang="en-US" sz="2000"/>
          </a:p>
        </p:txBody>
      </p:sp>
      <p:sp>
        <p:nvSpPr>
          <p:cNvPr id="23" name="TextBox 22">
            <a:extLst>
              <a:ext uri="{FF2B5EF4-FFF2-40B4-BE49-F238E27FC236}">
                <a16:creationId xmlns:a16="http://schemas.microsoft.com/office/drawing/2014/main" id="{11C5A16C-BB76-4157-8863-26DE0EA50761}"/>
              </a:ext>
            </a:extLst>
          </p:cNvPr>
          <p:cNvSpPr txBox="1"/>
          <p:nvPr userDrawn="1"/>
        </p:nvSpPr>
        <p:spPr>
          <a:xfrm>
            <a:off x="9857995" y="4547397"/>
            <a:ext cx="2001009" cy="253916"/>
          </a:xfrm>
          <a:prstGeom prst="rect">
            <a:avLst/>
          </a:prstGeom>
          <a:solidFill>
            <a:srgbClr val="FFFFFF"/>
          </a:solidFill>
          <a:ln w="19050">
            <a:solidFill>
              <a:srgbClr val="FF0000"/>
            </a:solidFill>
          </a:ln>
        </p:spPr>
        <p:txBody>
          <a:bodyPr wrap="square" rtlCol="0">
            <a:spAutoFit/>
          </a:bodyPr>
          <a:lstStyle/>
          <a:p>
            <a:pPr algn="ctr"/>
            <a:r>
              <a:rPr lang="en-US" sz="1050" b="1">
                <a:solidFill>
                  <a:srgbClr val="FF0000"/>
                </a:solidFill>
              </a:rPr>
              <a:t>NO TEXT WITHIN THIS AREA</a:t>
            </a:r>
          </a:p>
        </p:txBody>
      </p:sp>
      <p:sp>
        <p:nvSpPr>
          <p:cNvPr id="24" name="TextBox 23">
            <a:extLst>
              <a:ext uri="{FF2B5EF4-FFF2-40B4-BE49-F238E27FC236}">
                <a16:creationId xmlns:a16="http://schemas.microsoft.com/office/drawing/2014/main" id="{3CCBEF92-8B12-4051-8475-0ECCBCCF66E3}"/>
              </a:ext>
            </a:extLst>
          </p:cNvPr>
          <p:cNvSpPr txBox="1"/>
          <p:nvPr userDrawn="1"/>
        </p:nvSpPr>
        <p:spPr>
          <a:xfrm rot="20798935">
            <a:off x="1445663" y="1828625"/>
            <a:ext cx="1524000" cy="390006"/>
          </a:xfrm>
          <a:prstGeom prst="rect">
            <a:avLst/>
          </a:prstGeom>
          <a:solidFill>
            <a:srgbClr val="FFFFFF"/>
          </a:solidFill>
          <a:ln w="19050">
            <a:solidFill>
              <a:srgbClr val="FF0000"/>
            </a:solidFill>
          </a:ln>
        </p:spPr>
        <p:txBody>
          <a:bodyPr wrap="square" rtlCol="0">
            <a:noAutofit/>
          </a:bodyPr>
          <a:lstStyle/>
          <a:p>
            <a:pPr algn="ctr"/>
            <a:r>
              <a:rPr lang="en-US" sz="1800" b="1">
                <a:solidFill>
                  <a:srgbClr val="FF0000"/>
                </a:solidFill>
              </a:rPr>
              <a:t>EXAMPLE</a:t>
            </a:r>
          </a:p>
        </p:txBody>
      </p:sp>
      <p:sp>
        <p:nvSpPr>
          <p:cNvPr id="33" name="TextBox 32">
            <a:extLst>
              <a:ext uri="{FF2B5EF4-FFF2-40B4-BE49-F238E27FC236}">
                <a16:creationId xmlns:a16="http://schemas.microsoft.com/office/drawing/2014/main" id="{CB6F6B78-54D8-4F3C-AFA7-393DC6983C63}"/>
              </a:ext>
            </a:extLst>
          </p:cNvPr>
          <p:cNvSpPr txBox="1"/>
          <p:nvPr userDrawn="1"/>
        </p:nvSpPr>
        <p:spPr>
          <a:xfrm>
            <a:off x="4752594" y="1561626"/>
            <a:ext cx="2001009" cy="253916"/>
          </a:xfrm>
          <a:prstGeom prst="rect">
            <a:avLst/>
          </a:prstGeom>
          <a:solidFill>
            <a:srgbClr val="FFFFFF"/>
          </a:solidFill>
          <a:ln w="19050">
            <a:solidFill>
              <a:srgbClr val="FF0000"/>
            </a:solidFill>
          </a:ln>
        </p:spPr>
        <p:txBody>
          <a:bodyPr wrap="square" rtlCol="0">
            <a:spAutoFit/>
          </a:bodyPr>
          <a:lstStyle/>
          <a:p>
            <a:pPr algn="ctr"/>
            <a:r>
              <a:rPr lang="en-US" sz="1050" b="1">
                <a:solidFill>
                  <a:srgbClr val="FF0000"/>
                </a:solidFill>
              </a:rPr>
              <a:t>PLACEHOLDER IMAGE</a:t>
            </a:r>
          </a:p>
        </p:txBody>
      </p:sp>
      <p:sp>
        <p:nvSpPr>
          <p:cNvPr id="34" name="TextBox 33">
            <a:extLst>
              <a:ext uri="{FF2B5EF4-FFF2-40B4-BE49-F238E27FC236}">
                <a16:creationId xmlns:a16="http://schemas.microsoft.com/office/drawing/2014/main" id="{77B402CA-C3F1-4C46-9E33-3C0006639BD8}"/>
              </a:ext>
            </a:extLst>
          </p:cNvPr>
          <p:cNvSpPr txBox="1"/>
          <p:nvPr userDrawn="1"/>
        </p:nvSpPr>
        <p:spPr>
          <a:xfrm>
            <a:off x="4046865" y="3315952"/>
            <a:ext cx="2651760" cy="365760"/>
          </a:xfrm>
          <a:prstGeom prst="rect">
            <a:avLst/>
          </a:prstGeom>
          <a:solidFill>
            <a:schemeClr val="bg1"/>
          </a:solidFill>
          <a:ln w="19050">
            <a:solidFill>
              <a:srgbClr val="FF0000"/>
            </a:solidFill>
          </a:ln>
        </p:spPr>
        <p:txBody>
          <a:bodyPr wrap="square" rtlCol="0" anchor="ctr" anchorCtr="0">
            <a:spAutoFit/>
          </a:bodyPr>
          <a:lstStyle/>
          <a:p>
            <a:r>
              <a:rPr lang="en-US" b="1">
                <a:solidFill>
                  <a:srgbClr val="FF0000"/>
                </a:solidFill>
              </a:rPr>
              <a:t>Font used: Century Gothic</a:t>
            </a:r>
          </a:p>
        </p:txBody>
      </p:sp>
      <p:sp>
        <p:nvSpPr>
          <p:cNvPr id="35" name="TextBox 34">
            <a:extLst>
              <a:ext uri="{FF2B5EF4-FFF2-40B4-BE49-F238E27FC236}">
                <a16:creationId xmlns:a16="http://schemas.microsoft.com/office/drawing/2014/main" id="{F585420F-E86D-495F-837C-A5EEAE2AAA5F}"/>
              </a:ext>
            </a:extLst>
          </p:cNvPr>
          <p:cNvSpPr txBox="1"/>
          <p:nvPr userDrawn="1"/>
        </p:nvSpPr>
        <p:spPr>
          <a:xfrm>
            <a:off x="4828942" y="4366659"/>
            <a:ext cx="1655867" cy="276999"/>
          </a:xfrm>
          <a:prstGeom prst="rect">
            <a:avLst/>
          </a:prstGeom>
          <a:noFill/>
          <a:ln w="19050">
            <a:solidFill>
              <a:srgbClr val="FF0000"/>
            </a:solidFill>
          </a:ln>
        </p:spPr>
        <p:txBody>
          <a:bodyPr wrap="square" lIns="91440" tIns="0" bIns="0" rtlCol="0" anchor="ctr" anchorCtr="0">
            <a:spAutoFit/>
          </a:bodyPr>
          <a:lstStyle/>
          <a:p>
            <a:r>
              <a:rPr lang="en-US" b="1">
                <a:solidFill>
                  <a:srgbClr val="FF0000"/>
                </a:solidFill>
              </a:rPr>
              <a:t>Font size: 32pt</a:t>
            </a:r>
          </a:p>
        </p:txBody>
      </p:sp>
      <p:sp>
        <p:nvSpPr>
          <p:cNvPr id="36" name="TextBox 35">
            <a:extLst>
              <a:ext uri="{FF2B5EF4-FFF2-40B4-BE49-F238E27FC236}">
                <a16:creationId xmlns:a16="http://schemas.microsoft.com/office/drawing/2014/main" id="{00732F5F-55CE-44C3-8C95-35829BE45484}"/>
              </a:ext>
            </a:extLst>
          </p:cNvPr>
          <p:cNvSpPr txBox="1"/>
          <p:nvPr userDrawn="1"/>
        </p:nvSpPr>
        <p:spPr>
          <a:xfrm>
            <a:off x="6334760" y="5149479"/>
            <a:ext cx="1554480" cy="276999"/>
          </a:xfrm>
          <a:prstGeom prst="rect">
            <a:avLst/>
          </a:prstGeom>
          <a:noFill/>
          <a:ln w="19050">
            <a:solidFill>
              <a:srgbClr val="FF0000"/>
            </a:solidFill>
          </a:ln>
        </p:spPr>
        <p:txBody>
          <a:bodyPr wrap="square" tIns="0" bIns="0" rtlCol="0">
            <a:spAutoFit/>
          </a:bodyPr>
          <a:lstStyle/>
          <a:p>
            <a:r>
              <a:rPr lang="en-US" b="1">
                <a:solidFill>
                  <a:srgbClr val="FF0000"/>
                </a:solidFill>
              </a:rPr>
              <a:t>Font size: 22pt</a:t>
            </a:r>
          </a:p>
        </p:txBody>
      </p:sp>
      <p:sp>
        <p:nvSpPr>
          <p:cNvPr id="37" name="TextBox 36">
            <a:extLst>
              <a:ext uri="{FF2B5EF4-FFF2-40B4-BE49-F238E27FC236}">
                <a16:creationId xmlns:a16="http://schemas.microsoft.com/office/drawing/2014/main" id="{44588461-4322-4AF2-BA81-42D8F9196B79}"/>
              </a:ext>
            </a:extLst>
          </p:cNvPr>
          <p:cNvSpPr txBox="1"/>
          <p:nvPr userDrawn="1"/>
        </p:nvSpPr>
        <p:spPr>
          <a:xfrm>
            <a:off x="7889240" y="6016494"/>
            <a:ext cx="1554480" cy="276999"/>
          </a:xfrm>
          <a:prstGeom prst="rect">
            <a:avLst/>
          </a:prstGeom>
          <a:noFill/>
          <a:ln w="19050">
            <a:solidFill>
              <a:srgbClr val="FF0000"/>
            </a:solidFill>
          </a:ln>
        </p:spPr>
        <p:txBody>
          <a:bodyPr wrap="square" tIns="0" bIns="0" rtlCol="0" anchor="ctr" anchorCtr="0">
            <a:spAutoFit/>
          </a:bodyPr>
          <a:lstStyle/>
          <a:p>
            <a:r>
              <a:rPr lang="en-US" b="1">
                <a:solidFill>
                  <a:srgbClr val="FF0000"/>
                </a:solidFill>
              </a:rPr>
              <a:t>Font size: 20pt</a:t>
            </a:r>
          </a:p>
        </p:txBody>
      </p:sp>
      <p:sp>
        <p:nvSpPr>
          <p:cNvPr id="38" name="TextBox 37">
            <a:extLst>
              <a:ext uri="{FF2B5EF4-FFF2-40B4-BE49-F238E27FC236}">
                <a16:creationId xmlns:a16="http://schemas.microsoft.com/office/drawing/2014/main" id="{9670CEA3-E138-459C-A40C-BDB8C36B3215}"/>
              </a:ext>
            </a:extLst>
          </p:cNvPr>
          <p:cNvSpPr txBox="1"/>
          <p:nvPr userDrawn="1"/>
        </p:nvSpPr>
        <p:spPr>
          <a:xfrm>
            <a:off x="5852160" y="6397280"/>
            <a:ext cx="1564836" cy="272179"/>
          </a:xfrm>
          <a:prstGeom prst="rect">
            <a:avLst/>
          </a:prstGeom>
          <a:solidFill>
            <a:schemeClr val="bg1"/>
          </a:solidFill>
          <a:ln w="19050">
            <a:solidFill>
              <a:srgbClr val="FF0000"/>
            </a:solidFill>
          </a:ln>
        </p:spPr>
        <p:txBody>
          <a:bodyPr wrap="square" rtlCol="0" anchor="ctr" anchorCtr="0">
            <a:noAutofit/>
          </a:bodyPr>
          <a:lstStyle/>
          <a:p>
            <a:pPr algn="ctr"/>
            <a:r>
              <a:rPr lang="en-US" b="1">
                <a:ln>
                  <a:noFill/>
                </a:ln>
                <a:solidFill>
                  <a:srgbClr val="FF0000"/>
                </a:solidFill>
              </a:rPr>
              <a:t>Font size: 20pt</a:t>
            </a:r>
          </a:p>
        </p:txBody>
      </p:sp>
    </p:spTree>
    <p:extLst>
      <p:ext uri="{BB962C8B-B14F-4D97-AF65-F5344CB8AC3E}">
        <p14:creationId xmlns:p14="http://schemas.microsoft.com/office/powerpoint/2010/main" val="1776976599"/>
      </p:ext>
    </p:extLst>
  </p:cSld>
  <p:clrMapOvr>
    <a:masterClrMapping/>
  </p:clrMapOvr>
  <p:extLst>
    <p:ext uri="{DCECCB84-F9BA-43D5-87BE-67443E8EF086}">
      <p15:sldGuideLst xmlns:p15="http://schemas.microsoft.com/office/powerpoint/2012/main">
        <p15:guide id="1" orient="horz" pos="4152">
          <p15:clr>
            <a:srgbClr val="FBAE40"/>
          </p15:clr>
        </p15:guide>
        <p15:guide id="2" orient="horz" pos="3936" userDrawn="1">
          <p15:clr>
            <a:srgbClr val="FBAE40"/>
          </p15:clr>
        </p15:guide>
        <p15:guide id="3" pos="7224">
          <p15:clr>
            <a:srgbClr val="FBAE40"/>
          </p15:clr>
        </p15:guide>
        <p15:guide id="7" orient="horz" pos="672" userDrawn="1">
          <p15:clr>
            <a:srgbClr val="FBAE40"/>
          </p15:clr>
        </p15:guide>
        <p15:guide id="8" orient="horz" pos="744" userDrawn="1">
          <p15:clr>
            <a:srgbClr val="FBAE40"/>
          </p15:clr>
        </p15:guide>
        <p15:guide id="9" orient="horz" pos="2520" userDrawn="1">
          <p15:clr>
            <a:srgbClr val="FBAE40"/>
          </p15:clr>
        </p15:guide>
        <p15:guide id="10" orient="horz" pos="7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lank_Only NASA Insignia">
    <p:spTree>
      <p:nvGrpSpPr>
        <p:cNvPr id="1" name=""/>
        <p:cNvGrpSpPr/>
        <p:nvPr/>
      </p:nvGrpSpPr>
      <p:grpSpPr>
        <a:xfrm>
          <a:off x="0" y="0"/>
          <a:ext cx="0" cy="0"/>
          <a:chOff x="0" y="0"/>
          <a:chExt cx="0" cy="0"/>
        </a:xfrm>
      </p:grpSpPr>
      <p:grpSp>
        <p:nvGrpSpPr>
          <p:cNvPr id="2" name="Group 1"/>
          <p:cNvGrpSpPr/>
          <p:nvPr userDrawn="1"/>
        </p:nvGrpSpPr>
        <p:grpSpPr>
          <a:xfrm>
            <a:off x="9147470" y="238125"/>
            <a:ext cx="2609014" cy="741586"/>
            <a:chOff x="9147470" y="238125"/>
            <a:chExt cx="2609014" cy="741586"/>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885876" y="238125"/>
              <a:ext cx="870608" cy="741586"/>
            </a:xfrm>
            <a:prstGeom prst="rect">
              <a:avLst/>
            </a:prstGeom>
          </p:spPr>
        </p:pic>
        <p:sp>
          <p:nvSpPr>
            <p:cNvPr id="4" name="TextBox 3"/>
            <p:cNvSpPr txBox="1"/>
            <p:nvPr userDrawn="1"/>
          </p:nvSpPr>
          <p:spPr>
            <a:xfrm>
              <a:off x="9147470" y="433495"/>
              <a:ext cx="1640135" cy="350116"/>
            </a:xfrm>
            <a:prstGeom prst="rect">
              <a:avLst/>
            </a:prstGeom>
            <a:noFill/>
          </p:spPr>
          <p:txBody>
            <a:bodyPr wrap="square" rtlCol="0">
              <a:noAutofit/>
            </a:bodyPr>
            <a:lstStyle/>
            <a:p>
              <a:pPr algn="r"/>
              <a:r>
                <a:rPr lang="en-US" sz="800" b="1">
                  <a:latin typeface="Arial" panose="020B0604020202020204" pitchFamily="34" charset="0"/>
                  <a:cs typeface="Arial" panose="020B0604020202020204" pitchFamily="34" charset="0"/>
                </a:rPr>
                <a:t>National</a:t>
              </a:r>
              <a:r>
                <a:rPr lang="en-US" sz="800" b="1" baseline="0">
                  <a:latin typeface="Arial" panose="020B0604020202020204" pitchFamily="34" charset="0"/>
                  <a:cs typeface="Arial" panose="020B0604020202020204" pitchFamily="34" charset="0"/>
                </a:rPr>
                <a:t> Aeronautics and Space Administration</a:t>
              </a:r>
              <a:endParaRPr lang="en-US" sz="800" b="1">
                <a:latin typeface="Arial" panose="020B0604020202020204" pitchFamily="34" charset="0"/>
                <a:cs typeface="Arial" panose="020B0604020202020204" pitchFamily="34" charset="0"/>
              </a:endParaRPr>
            </a:p>
          </p:txBody>
        </p:sp>
        <p:cxnSp>
          <p:nvCxnSpPr>
            <p:cNvPr id="9" name="Straight Connector 8"/>
            <p:cNvCxnSpPr/>
            <p:nvPr userDrawn="1"/>
          </p:nvCxnSpPr>
          <p:spPr>
            <a:xfrm>
              <a:off x="10835976" y="292062"/>
              <a:ext cx="0" cy="62233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96576497"/>
      </p:ext>
    </p:extLst>
  </p:cSld>
  <p:clrMapOvr>
    <a:masterClrMapping/>
  </p:clrMapOvr>
  <p:extLst>
    <p:ext uri="{DCECCB84-F9BA-43D5-87BE-67443E8EF086}">
      <p15:sldGuideLst xmlns:p15="http://schemas.microsoft.com/office/powerpoint/2012/main">
        <p15:guide id="1" orient="horz" pos="4152">
          <p15:clr>
            <a:srgbClr val="FBAE40"/>
          </p15:clr>
        </p15:guide>
        <p15:guide id="2" orient="horz" pos="3936">
          <p15:clr>
            <a:srgbClr val="FBAE40"/>
          </p15:clr>
        </p15:guide>
        <p15:guide id="3" pos="7224">
          <p15:clr>
            <a:srgbClr val="FBAE40"/>
          </p15:clr>
        </p15:guide>
        <p15:guide id="4" pos="3624">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ottom Line + Ic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5B0963-81CD-4B29-84C6-AE888FB81507}"/>
              </a:ext>
            </a:extLst>
          </p:cNvPr>
          <p:cNvSpPr/>
          <p:nvPr userDrawn="1"/>
        </p:nvSpPr>
        <p:spPr>
          <a:xfrm>
            <a:off x="0" y="6667500"/>
            <a:ext cx="12192000" cy="1905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5D9607F-1FDC-4F81-ADE0-AAF72AEBB85A}"/>
              </a:ext>
            </a:extLst>
          </p:cNvPr>
          <p:cNvPicPr>
            <a:picLocks noChangeAspect="1"/>
          </p:cNvPicPr>
          <p:nvPr userDrawn="1"/>
        </p:nvPicPr>
        <p:blipFill>
          <a:blip r:embed="rId2" cstate="print">
            <a:alphaModFix amt="50000"/>
            <a:extLst>
              <a:ext uri="{28A0092B-C50C-407E-A947-70E740481C1C}">
                <a14:useLocalDpi xmlns:a14="http://schemas.microsoft.com/office/drawing/2010/main" val="0"/>
              </a:ext>
            </a:extLst>
          </a:blip>
          <a:srcRect/>
          <a:stretch/>
        </p:blipFill>
        <p:spPr>
          <a:xfrm>
            <a:off x="11441926" y="5993626"/>
            <a:ext cx="530352" cy="530352"/>
          </a:xfrm>
          <a:prstGeom prst="rect">
            <a:avLst/>
          </a:prstGeom>
        </p:spPr>
      </p:pic>
    </p:spTree>
    <p:extLst>
      <p:ext uri="{BB962C8B-B14F-4D97-AF65-F5344CB8AC3E}">
        <p14:creationId xmlns:p14="http://schemas.microsoft.com/office/powerpoint/2010/main" val="2886206785"/>
      </p:ext>
    </p:extLst>
  </p:cSld>
  <p:clrMapOvr>
    <a:masterClrMapping/>
  </p:clrMapOvr>
  <p:extLst>
    <p:ext uri="{DCECCB84-F9BA-43D5-87BE-67443E8EF086}">
      <p15:sldGuideLst xmlns:p15="http://schemas.microsoft.com/office/powerpoint/2012/main">
        <p15:guide id="1" orient="horz" pos="672" userDrawn="1">
          <p15:clr>
            <a:srgbClr val="FBAE40"/>
          </p15:clr>
        </p15:guide>
        <p15:guide id="2" orient="horz" pos="4104" userDrawn="1">
          <p15:clr>
            <a:srgbClr val="FBAE40"/>
          </p15:clr>
        </p15:guide>
        <p15:guide id="3" pos="753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op Line + Icon">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89E898D-A1BF-4BB8-B808-7EA349EDBCAD}"/>
              </a:ext>
            </a:extLst>
          </p:cNvPr>
          <p:cNvPicPr>
            <a:picLocks noChangeAspect="1"/>
          </p:cNvPicPr>
          <p:nvPr userDrawn="1"/>
        </p:nvPicPr>
        <p:blipFill>
          <a:blip r:embed="rId2" cstate="print">
            <a:alphaModFix amt="50000"/>
            <a:extLst>
              <a:ext uri="{28A0092B-C50C-407E-A947-70E740481C1C}">
                <a14:useLocalDpi xmlns:a14="http://schemas.microsoft.com/office/drawing/2010/main" val="0"/>
              </a:ext>
            </a:extLst>
          </a:blip>
          <a:srcRect/>
          <a:stretch/>
        </p:blipFill>
        <p:spPr>
          <a:xfrm>
            <a:off x="11441926" y="5993626"/>
            <a:ext cx="530352" cy="530352"/>
          </a:xfrm>
          <a:prstGeom prst="rect">
            <a:avLst/>
          </a:prstGeom>
        </p:spPr>
      </p:pic>
      <p:sp>
        <p:nvSpPr>
          <p:cNvPr id="4" name="Rectangle 3">
            <a:extLst>
              <a:ext uri="{FF2B5EF4-FFF2-40B4-BE49-F238E27FC236}">
                <a16:creationId xmlns:a16="http://schemas.microsoft.com/office/drawing/2014/main" id="{E674E4C4-4109-4E05-A018-F9D9E3596A4B}"/>
              </a:ext>
            </a:extLst>
          </p:cNvPr>
          <p:cNvSpPr/>
          <p:nvPr userDrawn="1"/>
        </p:nvSpPr>
        <p:spPr>
          <a:xfrm flipV="1">
            <a:off x="0" y="0"/>
            <a:ext cx="12192000" cy="10287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4423720"/>
      </p:ext>
    </p:extLst>
  </p:cSld>
  <p:clrMapOvr>
    <a:masterClrMapping/>
  </p:clrMapOvr>
  <p:extLst>
    <p:ext uri="{DCECCB84-F9BA-43D5-87BE-67443E8EF086}">
      <p15:sldGuideLst xmlns:p15="http://schemas.microsoft.com/office/powerpoint/2012/main">
        <p15:guide id="1" orient="horz" pos="72" userDrawn="1">
          <p15:clr>
            <a:srgbClr val="FBAE40"/>
          </p15:clr>
        </p15:guide>
        <p15:guide id="2" orient="horz" pos="4224"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ccent, Bottom Line, + Ic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702B3E-3A13-4051-8B74-7E8FFB54916F}"/>
              </a:ext>
            </a:extLst>
          </p:cNvPr>
          <p:cNvSpPr/>
          <p:nvPr userDrawn="1"/>
        </p:nvSpPr>
        <p:spPr>
          <a:xfrm flipV="1">
            <a:off x="0" y="0"/>
            <a:ext cx="12192000" cy="10287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6740479-04F4-4BE2-AB62-C931C2EF990B}"/>
              </a:ext>
            </a:extLst>
          </p:cNvPr>
          <p:cNvSpPr/>
          <p:nvPr userDrawn="1"/>
        </p:nvSpPr>
        <p:spPr>
          <a:xfrm>
            <a:off x="0" y="6667500"/>
            <a:ext cx="12192000" cy="1905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FB09034-F9A1-4B3F-BB73-2CBC256E84C6}"/>
              </a:ext>
            </a:extLst>
          </p:cNvPr>
          <p:cNvPicPr>
            <a:picLocks noChangeAspect="1"/>
          </p:cNvPicPr>
          <p:nvPr userDrawn="1"/>
        </p:nvPicPr>
        <p:blipFill>
          <a:blip r:embed="rId2" cstate="print">
            <a:alphaModFix amt="50000"/>
            <a:extLst>
              <a:ext uri="{28A0092B-C50C-407E-A947-70E740481C1C}">
                <a14:useLocalDpi xmlns:a14="http://schemas.microsoft.com/office/drawing/2010/main" val="0"/>
              </a:ext>
            </a:extLst>
          </a:blip>
          <a:srcRect/>
          <a:stretch/>
        </p:blipFill>
        <p:spPr>
          <a:xfrm>
            <a:off x="11441926" y="5993626"/>
            <a:ext cx="530352" cy="530352"/>
          </a:xfrm>
          <a:prstGeom prst="rect">
            <a:avLst/>
          </a:prstGeom>
        </p:spPr>
      </p:pic>
    </p:spTree>
    <p:extLst>
      <p:ext uri="{BB962C8B-B14F-4D97-AF65-F5344CB8AC3E}">
        <p14:creationId xmlns:p14="http://schemas.microsoft.com/office/powerpoint/2010/main" val="3273894521"/>
      </p:ext>
    </p:extLst>
  </p:cSld>
  <p:clrMapOvr>
    <a:masterClrMapping/>
  </p:clrMapOvr>
  <p:extLst>
    <p:ext uri="{DCECCB84-F9BA-43D5-87BE-67443E8EF086}">
      <p15:sldGuideLst xmlns:p15="http://schemas.microsoft.com/office/powerpoint/2012/main">
        <p15:guide id="1" orient="horz" pos="72"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ottom Lin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5B0963-81CD-4B29-84C6-AE888FB81507}"/>
              </a:ext>
            </a:extLst>
          </p:cNvPr>
          <p:cNvSpPr/>
          <p:nvPr userDrawn="1"/>
        </p:nvSpPr>
        <p:spPr>
          <a:xfrm>
            <a:off x="0" y="6667500"/>
            <a:ext cx="12192000" cy="1905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9339572"/>
      </p:ext>
    </p:extLst>
  </p:cSld>
  <p:clrMapOvr>
    <a:masterClrMapping/>
  </p:clrMapOvr>
  <p:extLst>
    <p:ext uri="{DCECCB84-F9BA-43D5-87BE-67443E8EF086}">
      <p15:sldGuideLst xmlns:p15="http://schemas.microsoft.com/office/powerpoint/2012/main">
        <p15:guide id="1" orient="horz" pos="672"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op Lin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93D26A5-A731-49B8-8279-692F52900BF3}"/>
              </a:ext>
            </a:extLst>
          </p:cNvPr>
          <p:cNvSpPr/>
          <p:nvPr userDrawn="1"/>
        </p:nvSpPr>
        <p:spPr>
          <a:xfrm>
            <a:off x="0" y="0"/>
            <a:ext cx="12192000" cy="3429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6022445"/>
      </p:ext>
    </p:extLst>
  </p:cSld>
  <p:clrMapOvr>
    <a:masterClrMapping/>
  </p:clrMapOvr>
  <p:extLst>
    <p:ext uri="{DCECCB84-F9BA-43D5-87BE-67443E8EF086}">
      <p15:sldGuideLst xmlns:p15="http://schemas.microsoft.com/office/powerpoint/2012/main">
        <p15:guide id="1" orient="horz" pos="72" userDrawn="1">
          <p15:clr>
            <a:srgbClr val="FBAE40"/>
          </p15:clr>
        </p15:guide>
        <p15:guide id="2" orient="horz"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op &amp; Bottom Thin Bars">
    <p:spTree>
      <p:nvGrpSpPr>
        <p:cNvPr id="1" name=""/>
        <p:cNvGrpSpPr/>
        <p:nvPr/>
      </p:nvGrpSpPr>
      <p:grpSpPr>
        <a:xfrm>
          <a:off x="0" y="0"/>
          <a:ext cx="0" cy="0"/>
          <a:chOff x="0" y="0"/>
          <a:chExt cx="0" cy="0"/>
        </a:xfrm>
      </p:grpSpPr>
      <p:sp>
        <p:nvSpPr>
          <p:cNvPr id="7" name="Rectangle 6"/>
          <p:cNvSpPr/>
          <p:nvPr userDrawn="1"/>
        </p:nvSpPr>
        <p:spPr>
          <a:xfrm>
            <a:off x="0" y="6705601"/>
            <a:ext cx="12192000" cy="152399"/>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userDrawn="1"/>
        </p:nvSpPr>
        <p:spPr>
          <a:xfrm>
            <a:off x="0" y="0"/>
            <a:ext cx="12192000" cy="11465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8984406"/>
      </p:ext>
    </p:extLst>
  </p:cSld>
  <p:clrMapOvr>
    <a:masterClrMapping/>
  </p:clrMapOvr>
  <p:extLst>
    <p:ext uri="{DCECCB84-F9BA-43D5-87BE-67443E8EF086}">
      <p15:sldGuideLst xmlns:p15="http://schemas.microsoft.com/office/powerpoint/2012/main">
        <p15:guide id="1" orient="horz" pos="72">
          <p15:clr>
            <a:srgbClr val="FBAE40"/>
          </p15:clr>
        </p15:guide>
        <p15:guide id="2" orient="horz" pos="422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ccent + Bottom Lin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702B3E-3A13-4051-8B74-7E8FFB54916F}"/>
              </a:ext>
            </a:extLst>
          </p:cNvPr>
          <p:cNvSpPr/>
          <p:nvPr userDrawn="1"/>
        </p:nvSpPr>
        <p:spPr>
          <a:xfrm flipV="1">
            <a:off x="0" y="0"/>
            <a:ext cx="266700" cy="1024128"/>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6740479-04F4-4BE2-AB62-C931C2EF990B}"/>
              </a:ext>
            </a:extLst>
          </p:cNvPr>
          <p:cNvSpPr/>
          <p:nvPr userDrawn="1"/>
        </p:nvSpPr>
        <p:spPr>
          <a:xfrm>
            <a:off x="0" y="6667500"/>
            <a:ext cx="12192000" cy="1905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4459087"/>
      </p:ext>
    </p:extLst>
  </p:cSld>
  <p:clrMapOvr>
    <a:masterClrMapping/>
  </p:clrMapOvr>
  <p:extLst>
    <p:ext uri="{DCECCB84-F9BA-43D5-87BE-67443E8EF086}">
      <p15:sldGuideLst xmlns:p15="http://schemas.microsoft.com/office/powerpoint/2012/main">
        <p15:guide id="1" orient="horz" pos="7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cknowledgements">
    <p:spTree>
      <p:nvGrpSpPr>
        <p:cNvPr id="1" name=""/>
        <p:cNvGrpSpPr/>
        <p:nvPr/>
      </p:nvGrpSpPr>
      <p:grpSpPr>
        <a:xfrm>
          <a:off x="0" y="0"/>
          <a:ext cx="0" cy="0"/>
          <a:chOff x="0" y="0"/>
          <a:chExt cx="0" cy="0"/>
        </a:xfrm>
      </p:grpSpPr>
      <p:sp>
        <p:nvSpPr>
          <p:cNvPr id="8" name="Rectangle 7"/>
          <p:cNvSpPr/>
          <p:nvPr userDrawn="1"/>
        </p:nvSpPr>
        <p:spPr>
          <a:xfrm>
            <a:off x="495300" y="6400881"/>
            <a:ext cx="11201399" cy="461665"/>
          </a:xfrm>
          <a:prstGeom prst="rect">
            <a:avLst/>
          </a:prstGeom>
        </p:spPr>
        <p:txBody>
          <a:bodyPr wrap="square">
            <a:spAutoFit/>
          </a:bodyPr>
          <a:lstStyle/>
          <a:p>
            <a:pPr algn="ctr">
              <a:buClr>
                <a:prstClr val="black"/>
              </a:buClr>
              <a:buSzPct val="25000"/>
              <a:defRPr/>
            </a:pPr>
            <a:r>
              <a:rPr lang="en-US" sz="800" i="1">
                <a:solidFill>
                  <a:schemeClr val="tx1">
                    <a:lumMod val="75000"/>
                    <a:lumOff val="25000"/>
                  </a:schemeClr>
                </a:solidFill>
                <a:latin typeface="Century Gothic" panose="020F0302020204030204"/>
              </a:rPr>
              <a:t>This material is based upon work supported by NASA through contract NNL16AA05C. Any mention of a commercial product, service, or activity in this material does not constitute NASA endorsement. Any opinions, findings, and conclusions or recommendations expressed in this material are those of the author(s) and do not necessarily reflect the views of the National Aeronautics and Space Administration and partner organizations. </a:t>
            </a:r>
          </a:p>
          <a:p>
            <a:pPr algn="ctr">
              <a:buClr>
                <a:prstClr val="black"/>
              </a:buClr>
              <a:buSzPct val="25000"/>
            </a:pPr>
            <a:endParaRPr lang="en-US" sz="800" i="1">
              <a:solidFill>
                <a:srgbClr val="E7E6E6">
                  <a:lumMod val="50000"/>
                </a:srgbClr>
              </a:solidFill>
              <a:latin typeface="Arial" panose="020B0604020202020204" pitchFamily="34" charset="0"/>
              <a:cs typeface="Arial" panose="020B0604020202020204" pitchFamily="34" charset="0"/>
            </a:endParaRPr>
          </a:p>
        </p:txBody>
      </p:sp>
      <p:sp>
        <p:nvSpPr>
          <p:cNvPr id="10" name="Title 3">
            <a:extLst>
              <a:ext uri="{FF2B5EF4-FFF2-40B4-BE49-F238E27FC236}">
                <a16:creationId xmlns:a16="http://schemas.microsoft.com/office/drawing/2014/main" id="{5441A789-310C-41A7-8273-BE7B724F8DD9}"/>
              </a:ext>
            </a:extLst>
          </p:cNvPr>
          <p:cNvSpPr txBox="1">
            <a:spLocks/>
          </p:cNvSpPr>
          <p:nvPr userDrawn="1"/>
        </p:nvSpPr>
        <p:spPr>
          <a:xfrm>
            <a:off x="304800" y="383794"/>
            <a:ext cx="5724747" cy="419100"/>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solidFill>
                  <a:srgbClr val="D2672B"/>
                </a:solidFill>
                <a:latin typeface="Century Gothic" panose="020B0502020202020204" pitchFamily="34" charset="0"/>
              </a:rPr>
              <a:t>Acknowledgments</a:t>
            </a:r>
          </a:p>
        </p:txBody>
      </p:sp>
      <p:sp>
        <p:nvSpPr>
          <p:cNvPr id="6" name="Rectangle 5">
            <a:extLst>
              <a:ext uri="{FF2B5EF4-FFF2-40B4-BE49-F238E27FC236}">
                <a16:creationId xmlns:a16="http://schemas.microsoft.com/office/drawing/2014/main" id="{1749E6B6-CC76-4A5C-81DB-89ED2DB3C815}"/>
              </a:ext>
            </a:extLst>
          </p:cNvPr>
          <p:cNvSpPr/>
          <p:nvPr userDrawn="1"/>
        </p:nvSpPr>
        <p:spPr>
          <a:xfrm flipV="1">
            <a:off x="0" y="0"/>
            <a:ext cx="266700" cy="6858000"/>
          </a:xfrm>
          <a:prstGeom prst="rect">
            <a:avLst/>
          </a:prstGeom>
          <a:solidFill>
            <a:srgbClr val="D26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2BE540-DDB4-4CB3-9189-0CFE1B6E3A5A}"/>
              </a:ext>
            </a:extLst>
          </p:cNvPr>
          <p:cNvPicPr>
            <a:picLocks noChangeAspect="1"/>
          </p:cNvPicPr>
          <p:nvPr userDrawn="1"/>
        </p:nvPicPr>
        <p:blipFill>
          <a:blip r:embed="rId2" cstate="print">
            <a:alphaModFix amt="10000"/>
            <a:extLst>
              <a:ext uri="{28A0092B-C50C-407E-A947-70E740481C1C}">
                <a14:useLocalDpi xmlns:a14="http://schemas.microsoft.com/office/drawing/2010/main" val="0"/>
              </a:ext>
            </a:extLst>
          </a:blip>
          <a:srcRect/>
          <a:stretch/>
        </p:blipFill>
        <p:spPr>
          <a:xfrm>
            <a:off x="2103307" y="1939388"/>
            <a:ext cx="7685312" cy="3131623"/>
          </a:xfrm>
          <a:prstGeom prst="rect">
            <a:avLst/>
          </a:prstGeom>
        </p:spPr>
      </p:pic>
      <p:sp>
        <p:nvSpPr>
          <p:cNvPr id="5" name="TextBox 4">
            <a:extLst>
              <a:ext uri="{FF2B5EF4-FFF2-40B4-BE49-F238E27FC236}">
                <a16:creationId xmlns:a16="http://schemas.microsoft.com/office/drawing/2014/main" id="{2B54D486-0F58-46D4-AF0C-F39BC7CB941E}"/>
              </a:ext>
            </a:extLst>
          </p:cNvPr>
          <p:cNvSpPr txBox="1"/>
          <p:nvPr userDrawn="1"/>
        </p:nvSpPr>
        <p:spPr>
          <a:xfrm>
            <a:off x="2503714" y="4778829"/>
            <a:ext cx="7500257" cy="400110"/>
          </a:xfrm>
          <a:prstGeom prst="rect">
            <a:avLst/>
          </a:prstGeom>
          <a:noFill/>
        </p:spPr>
        <p:txBody>
          <a:bodyPr wrap="square" rtlCol="0">
            <a:spAutoFit/>
          </a:bodyPr>
          <a:lstStyle/>
          <a:p>
            <a:r>
              <a:rPr lang="en-US" sz="2000" b="1" spc="4000" baseline="0">
                <a:solidFill>
                  <a:srgbClr val="D2672B">
                    <a:alpha val="10000"/>
                  </a:srgbClr>
                </a:solidFill>
                <a:latin typeface="Century Gothic" panose="020B0502020202020204" pitchFamily="34" charset="0"/>
              </a:rPr>
              <a:t>ANNIVERSARY</a:t>
            </a:r>
            <a:endParaRPr lang="en-US" sz="2400" b="1" spc="4000" baseline="0">
              <a:solidFill>
                <a:srgbClr val="D2672B">
                  <a:alpha val="10000"/>
                </a:srgbClr>
              </a:solidFill>
              <a:latin typeface="Century Gothic" panose="020B0502020202020204" pitchFamily="34" charset="0"/>
            </a:endParaRPr>
          </a:p>
        </p:txBody>
      </p:sp>
    </p:spTree>
    <p:extLst>
      <p:ext uri="{BB962C8B-B14F-4D97-AF65-F5344CB8AC3E}">
        <p14:creationId xmlns:p14="http://schemas.microsoft.com/office/powerpoint/2010/main" val="2268366066"/>
      </p:ext>
    </p:extLst>
  </p:cSld>
  <p:clrMapOvr>
    <a:masterClrMapping/>
  </p:clrMapOvr>
  <p:extLst>
    <p:ext uri="{DCECCB84-F9BA-43D5-87BE-67443E8EF086}">
      <p15:sldGuideLst xmlns:p15="http://schemas.microsoft.com/office/powerpoint/2012/main">
        <p15:guide id="1" orient="horz" pos="744" userDrawn="1">
          <p15:clr>
            <a:srgbClr val="FBAE40"/>
          </p15:clr>
        </p15:guide>
        <p15:guide id="2" orient="horz" pos="72" userDrawn="1">
          <p15:clr>
            <a:srgbClr val="FBAE40"/>
          </p15:clr>
        </p15:guide>
        <p15:guide id="3" orient="horz" pos="3816" userDrawn="1">
          <p15:clr>
            <a:srgbClr val="FBAE40"/>
          </p15:clr>
        </p15:guide>
        <p15:guide id="4" pos="528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3241661"/>
      </p:ext>
    </p:extLst>
  </p:cSld>
  <p:clrMap bg1="lt1" tx1="dk1" bg2="lt2" tx2="dk2" accent1="accent1" accent2="accent2" accent3="accent3" accent4="accent4" accent5="accent5" accent6="accent6" hlink="hlink" folHlink="folHlink"/>
  <p:sldLayoutIdLst>
    <p:sldLayoutId id="2147483777" r:id="rId1"/>
    <p:sldLayoutId id="2147483781" r:id="rId2"/>
    <p:sldLayoutId id="2147483718" r:id="rId3"/>
    <p:sldLayoutId id="2147483679" r:id="rId4"/>
    <p:sldLayoutId id="2147483720" r:id="rId5"/>
    <p:sldLayoutId id="2147483769" r:id="rId6"/>
    <p:sldLayoutId id="2147483771" r:id="rId7"/>
    <p:sldLayoutId id="2147483707" r:id="rId8"/>
    <p:sldLayoutId id="2147483728" r:id="rId9"/>
    <p:sldLayoutId id="2147483690"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68" userDrawn="1">
          <p15:clr>
            <a:srgbClr val="F26B43"/>
          </p15:clr>
        </p15:guide>
        <p15:guide id="2" orient="horz" pos="480" userDrawn="1">
          <p15:clr>
            <a:srgbClr val="F26B43"/>
          </p15:clr>
        </p15:guide>
        <p15:guide id="3" orient="horz" pos="216" userDrawn="1">
          <p15:clr>
            <a:srgbClr val="F26B43"/>
          </p15:clr>
        </p15:guide>
        <p15:guide id="4" pos="7320" userDrawn="1">
          <p15:clr>
            <a:srgbClr val="F26B43"/>
          </p15:clr>
        </p15:guide>
        <p15:guide id="5" pos="75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slides/_rels/slide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7.xml.rels><?xml version="1.0" encoding="UTF-8" standalone="yes"?>
<Relationships xmlns="http://schemas.openxmlformats.org/package/2006/relationships"><Relationship Id="rId8" Type="http://schemas.openxmlformats.org/officeDocument/2006/relationships/image" Target="../media/image41.png"/><Relationship Id="rId3" Type="http://schemas.microsoft.com/office/2018/10/relationships/comments" Target="../comments/modernComment_18C_2B0A94B6.xml"/><Relationship Id="rId7"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jpeg"/><Relationship Id="rId9" Type="http://schemas.openxmlformats.org/officeDocument/2006/relationships/image" Target="../media/image42.png"/></Relationships>
</file>

<file path=ppt/slides/_rels/slide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44.jpeg"/></Relationships>
</file>

<file path=ppt/slides/_rels/slide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image" Target="../media/image40.png"/><Relationship Id="rId5" Type="http://schemas.openxmlformats.org/officeDocument/2006/relationships/image" Target="../media/image41.png"/><Relationship Id="rId4" Type="http://schemas.openxmlformats.org/officeDocument/2006/relationships/image" Target="../media/image4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1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 Id="rId9"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5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59.png"/></Relationships>
</file>

<file path=ppt/slides/_rels/slide2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E0C69DF5-D1C7-40EF-A136-C0EF7BE86B1E}"/>
              </a:ext>
            </a:extLst>
          </p:cNvPr>
          <p:cNvSpPr txBox="1">
            <a:spLocks/>
          </p:cNvSpPr>
          <p:nvPr/>
        </p:nvSpPr>
        <p:spPr>
          <a:xfrm>
            <a:off x="281688" y="4230692"/>
            <a:ext cx="9368002" cy="548935"/>
          </a:xfrm>
          <a:prstGeom prst="rect">
            <a:avLst/>
          </a:prstGeom>
        </p:spPr>
        <p:txBody>
          <a:bodyPr lIns="91440" tIns="45720" rIns="91440" bIns="45720" anchor="ctr">
            <a:noAutofit/>
          </a:bodyPr>
          <a:lstStyle>
            <a:lvl1pPr algn="ctr" defTabSz="914400" rtl="0" eaLnBrk="1" latinLnBrk="0" hangingPunct="1">
              <a:lnSpc>
                <a:spcPct val="90000"/>
              </a:lnSpc>
              <a:spcBef>
                <a:spcPct val="0"/>
              </a:spcBef>
              <a:buNone/>
              <a:defRPr sz="4800" b="1" kern="1200" spc="200" baseline="0">
                <a:solidFill>
                  <a:srgbClr val="E97845"/>
                </a:solidFill>
                <a:latin typeface="Century Gothic" panose="020B0502020202020204" pitchFamily="34" charset="0"/>
                <a:ea typeface="+mj-ea"/>
                <a:cs typeface="+mj-cs"/>
              </a:defRPr>
            </a:lvl1pPr>
          </a:lstStyle>
          <a:p>
            <a:pPr algn="l"/>
            <a:r>
              <a:rPr lang="en-US" sz="3200" spc="0">
                <a:solidFill>
                  <a:srgbClr val="D2672B"/>
                </a:solidFill>
                <a:latin typeface="Century Gothic"/>
              </a:rPr>
              <a:t>Bhutan Agriculture III</a:t>
            </a:r>
            <a:endParaRPr lang="en-US" sz="3200" b="0" spc="0" baseline="0">
              <a:solidFill>
                <a:srgbClr val="D2672B"/>
              </a:solidFill>
              <a:latin typeface="Century Gothic"/>
            </a:endParaRPr>
          </a:p>
        </p:txBody>
      </p:sp>
      <p:sp>
        <p:nvSpPr>
          <p:cNvPr id="33" name="Subtitle 2">
            <a:extLst>
              <a:ext uri="{FF2B5EF4-FFF2-40B4-BE49-F238E27FC236}">
                <a16:creationId xmlns:a16="http://schemas.microsoft.com/office/drawing/2014/main" id="{F59A494E-03DA-4003-81CB-8E7590347861}"/>
              </a:ext>
            </a:extLst>
          </p:cNvPr>
          <p:cNvSpPr txBox="1">
            <a:spLocks/>
          </p:cNvSpPr>
          <p:nvPr/>
        </p:nvSpPr>
        <p:spPr>
          <a:xfrm>
            <a:off x="281688" y="4832239"/>
            <a:ext cx="9833310" cy="811600"/>
          </a:xfrm>
          <a:prstGeom prst="rect">
            <a:avLst/>
          </a:prstGeom>
        </p:spPr>
        <p:txBody>
          <a:bodyPr lIns="91440" tIns="45720" rIns="91440" bIns="45720" anchor="t"/>
          <a:lstStyle>
            <a:lvl1pPr marL="0" indent="0" algn="ctr" defTabSz="914400" rtl="0" eaLnBrk="1" latinLnBrk="0" hangingPunct="1">
              <a:lnSpc>
                <a:spcPct val="90000"/>
              </a:lnSpc>
              <a:spcBef>
                <a:spcPts val="1000"/>
              </a:spcBef>
              <a:buFont typeface="Arial" panose="020B0604020202020204" pitchFamily="34" charset="0"/>
              <a:buNone/>
              <a:defRPr sz="2400" kern="1200" baseline="0">
                <a:solidFill>
                  <a:srgbClr val="E97845"/>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200" dirty="0">
                <a:solidFill>
                  <a:schemeClr val="tx1">
                    <a:lumMod val="75000"/>
                    <a:lumOff val="25000"/>
                  </a:schemeClr>
                </a:solidFill>
                <a:latin typeface="Century Gothic"/>
              </a:rPr>
              <a:t>Monitoring Cropland Changes in Bhutan Using Remote Sensing to Bolster Food Security and Support Crop Monitoring</a:t>
            </a:r>
          </a:p>
          <a:p>
            <a:pPr algn="l">
              <a:spcBef>
                <a:spcPts val="0"/>
              </a:spcBef>
            </a:pPr>
            <a:endParaRPr lang="en-US" sz="2200" dirty="0">
              <a:solidFill>
                <a:schemeClr val="tx1">
                  <a:lumMod val="75000"/>
                  <a:lumOff val="25000"/>
                </a:schemeClr>
              </a:solidFill>
            </a:endParaRPr>
          </a:p>
        </p:txBody>
      </p:sp>
      <p:sp>
        <p:nvSpPr>
          <p:cNvPr id="11" name="TextBox 10">
            <a:extLst>
              <a:ext uri="{FF2B5EF4-FFF2-40B4-BE49-F238E27FC236}">
                <a16:creationId xmlns:a16="http://schemas.microsoft.com/office/drawing/2014/main" id="{492ABFE5-CCE4-4DF3-B744-07C7A487604A}"/>
              </a:ext>
            </a:extLst>
          </p:cNvPr>
          <p:cNvSpPr txBox="1"/>
          <p:nvPr/>
        </p:nvSpPr>
        <p:spPr>
          <a:xfrm>
            <a:off x="281688" y="5797233"/>
            <a:ext cx="9973329" cy="338554"/>
          </a:xfrm>
          <a:prstGeom prst="rect">
            <a:avLst/>
          </a:prstGeom>
          <a:noFill/>
        </p:spPr>
        <p:txBody>
          <a:bodyPr wrap="square" lIns="91440" tIns="45720" rIns="91440" bIns="45720" anchor="t">
            <a:spAutoFit/>
          </a:bodyPr>
          <a:lstStyle/>
          <a:p>
            <a:r>
              <a:rPr lang="en-US" sz="1600">
                <a:solidFill>
                  <a:schemeClr val="tx1">
                    <a:lumMod val="75000"/>
                    <a:lumOff val="25000"/>
                  </a:schemeClr>
                </a:solidFill>
                <a:latin typeface="Century Gothic"/>
              </a:rPr>
              <a:t>Sonam S. Tshering </a:t>
            </a:r>
            <a:r>
              <a:rPr lang="en-US" sz="1600">
                <a:solidFill>
                  <a:srgbClr val="D2672B"/>
                </a:solidFill>
                <a:latin typeface="Century Gothic"/>
                <a:sym typeface="Wingdings" panose="05000000000000000000" pitchFamily="2" charset="2"/>
              </a:rPr>
              <a:t></a:t>
            </a:r>
            <a:r>
              <a:rPr lang="en-US" sz="1600">
                <a:solidFill>
                  <a:schemeClr val="tx1">
                    <a:lumMod val="75000"/>
                    <a:lumOff val="25000"/>
                  </a:schemeClr>
                </a:solidFill>
                <a:latin typeface="Century Gothic"/>
              </a:rPr>
              <a:t> Ugyen T. Dorji </a:t>
            </a:r>
            <a:r>
              <a:rPr lang="en-US" sz="1600">
                <a:solidFill>
                  <a:srgbClr val="D2672B"/>
                </a:solidFill>
                <a:latin typeface="Century Gothic"/>
                <a:sym typeface="Wingdings" panose="05000000000000000000" pitchFamily="2" charset="2"/>
              </a:rPr>
              <a:t></a:t>
            </a:r>
            <a:r>
              <a:rPr lang="en-US" sz="1600">
                <a:solidFill>
                  <a:schemeClr val="tx1">
                    <a:lumMod val="75000"/>
                    <a:lumOff val="25000"/>
                  </a:schemeClr>
                </a:solidFill>
                <a:latin typeface="Century Gothic"/>
              </a:rPr>
              <a:t> Tenzin Lhaden </a:t>
            </a:r>
            <a:r>
              <a:rPr lang="en-US" sz="1600">
                <a:solidFill>
                  <a:srgbClr val="D2672B"/>
                </a:solidFill>
                <a:latin typeface="Century Gothic"/>
                <a:sym typeface="Wingdings" panose="05000000000000000000" pitchFamily="2" charset="2"/>
              </a:rPr>
              <a:t></a:t>
            </a:r>
            <a:r>
              <a:rPr lang="en-US" sz="1600">
                <a:solidFill>
                  <a:schemeClr val="tx1">
                    <a:lumMod val="75000"/>
                    <a:lumOff val="25000"/>
                  </a:schemeClr>
                </a:solidFill>
                <a:latin typeface="Century Gothic"/>
              </a:rPr>
              <a:t> Sangay Choden </a:t>
            </a:r>
            <a:r>
              <a:rPr lang="en-US" sz="1600">
                <a:solidFill>
                  <a:srgbClr val="D2672B"/>
                </a:solidFill>
                <a:latin typeface="Century Gothic"/>
                <a:sym typeface="Wingdings" panose="05000000000000000000" pitchFamily="2" charset="2"/>
              </a:rPr>
              <a:t></a:t>
            </a:r>
            <a:r>
              <a:rPr lang="en-US" sz="1600">
                <a:solidFill>
                  <a:schemeClr val="tx1">
                    <a:lumMod val="75000"/>
                    <a:lumOff val="25000"/>
                  </a:schemeClr>
                </a:solidFill>
                <a:latin typeface="Century Gothic"/>
              </a:rPr>
              <a:t> Garab K. Dorji</a:t>
            </a:r>
            <a:endParaRPr lang="en-US" sz="1600">
              <a:solidFill>
                <a:schemeClr val="tx1">
                  <a:lumMod val="75000"/>
                  <a:lumOff val="25000"/>
                </a:schemeClr>
              </a:solidFill>
              <a:latin typeface="Century Gothic"/>
              <a:ea typeface="Calibri"/>
              <a:cs typeface="Calibri"/>
            </a:endParaRPr>
          </a:p>
        </p:txBody>
      </p:sp>
      <p:sp>
        <p:nvSpPr>
          <p:cNvPr id="12" name="Rectangle 11">
            <a:extLst>
              <a:ext uri="{FF2B5EF4-FFF2-40B4-BE49-F238E27FC236}">
                <a16:creationId xmlns:a16="http://schemas.microsoft.com/office/drawing/2014/main" id="{801BF616-A1C8-4C53-B1F3-F44FE84D3CB4}"/>
              </a:ext>
            </a:extLst>
          </p:cNvPr>
          <p:cNvSpPr/>
          <p:nvPr/>
        </p:nvSpPr>
        <p:spPr>
          <a:xfrm>
            <a:off x="171776" y="6356349"/>
            <a:ext cx="5924223" cy="369789"/>
          </a:xfrm>
          <a:prstGeom prst="rect">
            <a:avLst/>
          </a:prstGeom>
        </p:spPr>
        <p:txBody>
          <a:bodyPr wrap="none" lIns="91440" tIns="45720" rIns="91440" bIns="45720" anchor="ctr">
            <a:noAutofit/>
          </a:bodyPr>
          <a:lstStyle/>
          <a:p>
            <a:r>
              <a:rPr lang="en-US" sz="1600" b="1">
                <a:solidFill>
                  <a:schemeClr val="bg1"/>
                </a:solidFill>
                <a:latin typeface="Century Gothic"/>
              </a:rPr>
              <a:t>Alabama – Marshall | Summer 2023 </a:t>
            </a:r>
            <a:endParaRPr lang="en-US" sz="1600" b="1">
              <a:solidFill>
                <a:schemeClr val="bg1"/>
              </a:solidFill>
              <a:latin typeface="Century Gothic" panose="020B0502020202020204" pitchFamily="34" charset="0"/>
            </a:endParaRPr>
          </a:p>
        </p:txBody>
      </p:sp>
    </p:spTree>
    <p:extLst>
      <p:ext uri="{BB962C8B-B14F-4D97-AF65-F5344CB8AC3E}">
        <p14:creationId xmlns:p14="http://schemas.microsoft.com/office/powerpoint/2010/main" val="2377245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25" descr="A map of the region&#10;&#10;Description automatically generated">
            <a:extLst>
              <a:ext uri="{FF2B5EF4-FFF2-40B4-BE49-F238E27FC236}">
                <a16:creationId xmlns:a16="http://schemas.microsoft.com/office/drawing/2014/main" id="{5E8D1F95-7E3D-BE55-C4D6-D28896523AC8}"/>
              </a:ext>
            </a:extLst>
          </p:cNvPr>
          <p:cNvPicPr>
            <a:picLocks noChangeAspect="1"/>
          </p:cNvPicPr>
          <p:nvPr/>
        </p:nvPicPr>
        <p:blipFill>
          <a:blip r:embed="rId3"/>
          <a:stretch>
            <a:fillRect/>
          </a:stretch>
        </p:blipFill>
        <p:spPr>
          <a:xfrm>
            <a:off x="5165559" y="1524005"/>
            <a:ext cx="6620043" cy="3268570"/>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70CFB397-25EF-2054-8EE2-4ED74AFBE6E8}"/>
              </a:ext>
            </a:extLst>
          </p:cNvPr>
          <p:cNvSpPr txBox="1"/>
          <p:nvPr/>
        </p:nvSpPr>
        <p:spPr>
          <a:xfrm>
            <a:off x="6291373" y="4790200"/>
            <a:ext cx="502855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err="1">
                <a:solidFill>
                  <a:schemeClr val="tx1">
                    <a:lumMod val="75000"/>
                    <a:lumOff val="25000"/>
                  </a:schemeClr>
                </a:solidFill>
                <a:latin typeface="Century Gothic"/>
                <a:ea typeface="+mn-lt"/>
                <a:cs typeface="+mn-lt"/>
              </a:rPr>
              <a:t>Basemap</a:t>
            </a:r>
            <a:r>
              <a:rPr lang="en-US" sz="800">
                <a:solidFill>
                  <a:schemeClr val="tx1">
                    <a:lumMod val="75000"/>
                    <a:lumOff val="25000"/>
                  </a:schemeClr>
                </a:solidFill>
                <a:latin typeface="Century Gothic"/>
                <a:ea typeface="+mn-lt"/>
                <a:cs typeface="+mn-lt"/>
              </a:rPr>
              <a:t> Credit: Esri, Maxar, Earthstar Geographics, CNES/Airbus DS, and the GIS User Community</a:t>
            </a:r>
          </a:p>
        </p:txBody>
      </p:sp>
      <p:sp>
        <p:nvSpPr>
          <p:cNvPr id="14" name="TextBox 13">
            <a:extLst>
              <a:ext uri="{FF2B5EF4-FFF2-40B4-BE49-F238E27FC236}">
                <a16:creationId xmlns:a16="http://schemas.microsoft.com/office/drawing/2014/main" id="{C393600C-364A-3E4B-4BBD-61F48D6E8F9D}"/>
              </a:ext>
            </a:extLst>
          </p:cNvPr>
          <p:cNvSpPr txBox="1"/>
          <p:nvPr/>
        </p:nvSpPr>
        <p:spPr>
          <a:xfrm>
            <a:off x="371046" y="1402428"/>
            <a:ext cx="4796656" cy="18826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dirty="0">
                <a:solidFill>
                  <a:srgbClr val="C45911"/>
                </a:solidFill>
                <a:latin typeface="Symbol"/>
                <a:cs typeface="Arial"/>
                <a:sym typeface="Symbol"/>
              </a:rPr>
              <a:t>·</a:t>
            </a:r>
            <a:r>
              <a:rPr lang="en-GB" sz="2000" dirty="0">
                <a:solidFill>
                  <a:srgbClr val="C45911"/>
                </a:solidFill>
                <a:latin typeface="Times New Roman"/>
                <a:cs typeface="Times New Roman"/>
              </a:rPr>
              <a:t> </a:t>
            </a:r>
            <a:r>
              <a:rPr lang="en-GB" sz="2000" dirty="0">
                <a:solidFill>
                  <a:srgbClr val="C45911"/>
                </a:solidFill>
                <a:latin typeface="Times New Roman"/>
                <a:ea typeface="+mn-lt"/>
                <a:cs typeface="Times New Roman"/>
              </a:rPr>
              <a:t> </a:t>
            </a:r>
            <a:r>
              <a:rPr lang="en-GB" sz="2000" dirty="0">
                <a:solidFill>
                  <a:srgbClr val="404040"/>
                </a:solidFill>
                <a:latin typeface="Century Gothic"/>
                <a:ea typeface="+mn-lt"/>
                <a:cs typeface="+mn-lt"/>
              </a:rPr>
              <a:t>Bhutan is a mountainous country</a:t>
            </a:r>
            <a:r>
              <a:rPr lang="en-GB" sz="2000" dirty="0">
                <a:solidFill>
                  <a:srgbClr val="404040"/>
                </a:solidFill>
                <a:latin typeface="Century Gothic"/>
                <a:cs typeface="Arial"/>
              </a:rPr>
              <a:t> </a:t>
            </a:r>
            <a:endParaRPr lang="en-US" sz="2000" dirty="0">
              <a:latin typeface="Century Gothic"/>
              <a:cs typeface="Calibri"/>
            </a:endParaRPr>
          </a:p>
          <a:p>
            <a:pPr>
              <a:lnSpc>
                <a:spcPct val="150000"/>
              </a:lnSpc>
            </a:pPr>
            <a:r>
              <a:rPr lang="en-GB" sz="2000" dirty="0">
                <a:solidFill>
                  <a:srgbClr val="C45911"/>
                </a:solidFill>
                <a:latin typeface="Symbol"/>
                <a:cs typeface="Arial"/>
                <a:sym typeface="Symbol"/>
              </a:rPr>
              <a:t>·</a:t>
            </a:r>
            <a:r>
              <a:rPr lang="en-GB" sz="2000" dirty="0">
                <a:solidFill>
                  <a:srgbClr val="C45911"/>
                </a:solidFill>
                <a:latin typeface="Times New Roman"/>
                <a:cs typeface="Times New Roman"/>
              </a:rPr>
              <a:t> </a:t>
            </a:r>
            <a:r>
              <a:rPr lang="en-GB" sz="2000" dirty="0">
                <a:solidFill>
                  <a:srgbClr val="C45911"/>
                </a:solidFill>
                <a:latin typeface="Times New Roman"/>
                <a:ea typeface="+mn-lt"/>
                <a:cs typeface="Times New Roman"/>
              </a:rPr>
              <a:t> </a:t>
            </a:r>
            <a:r>
              <a:rPr lang="en-GB" sz="2000" dirty="0">
                <a:solidFill>
                  <a:srgbClr val="404040"/>
                </a:solidFill>
                <a:latin typeface="Century Gothic"/>
                <a:ea typeface="+mn-lt"/>
                <a:cs typeface="+mn-lt"/>
              </a:rPr>
              <a:t>Dependence on </a:t>
            </a:r>
            <a:r>
              <a:rPr lang="en-US" sz="2000" dirty="0">
                <a:solidFill>
                  <a:srgbClr val="404040"/>
                </a:solidFill>
                <a:latin typeface="Century Gothic"/>
                <a:ea typeface="+mn-lt"/>
                <a:cs typeface="+mn-lt"/>
              </a:rPr>
              <a:t>agriculture</a:t>
            </a:r>
            <a:r>
              <a:rPr lang="en-US" sz="2000" dirty="0">
                <a:solidFill>
                  <a:srgbClr val="404040"/>
                </a:solidFill>
                <a:latin typeface="Century Gothic"/>
                <a:cs typeface="Arial"/>
              </a:rPr>
              <a:t> </a:t>
            </a:r>
            <a:endParaRPr lang="en-GB" sz="2000" dirty="0">
              <a:latin typeface="Century Gothic"/>
              <a:cs typeface="Calibri"/>
            </a:endParaRPr>
          </a:p>
          <a:p>
            <a:pPr>
              <a:lnSpc>
                <a:spcPct val="150000"/>
              </a:lnSpc>
            </a:pPr>
            <a:r>
              <a:rPr lang="en-US" sz="2000" dirty="0">
                <a:solidFill>
                  <a:srgbClr val="C45911"/>
                </a:solidFill>
                <a:latin typeface="Symbol"/>
                <a:cs typeface="Arial"/>
                <a:sym typeface="Symbol"/>
              </a:rPr>
              <a:t>·</a:t>
            </a:r>
            <a:r>
              <a:rPr lang="en-US" sz="2000" dirty="0">
                <a:solidFill>
                  <a:srgbClr val="C45911"/>
                </a:solidFill>
                <a:latin typeface="Times New Roman"/>
                <a:cs typeface="Times New Roman"/>
              </a:rPr>
              <a:t> </a:t>
            </a:r>
            <a:r>
              <a:rPr lang="en-US" sz="2000" dirty="0">
                <a:solidFill>
                  <a:srgbClr val="C45911"/>
                </a:solidFill>
                <a:latin typeface="Times New Roman"/>
                <a:ea typeface="+mn-lt"/>
                <a:cs typeface="Times New Roman"/>
              </a:rPr>
              <a:t> </a:t>
            </a:r>
            <a:r>
              <a:rPr lang="en-US" sz="2000" dirty="0">
                <a:solidFill>
                  <a:srgbClr val="404040"/>
                </a:solidFill>
                <a:latin typeface="Century Gothic"/>
                <a:ea typeface="+mn-lt"/>
                <a:cs typeface="+mn-lt"/>
              </a:rPr>
              <a:t>June – September</a:t>
            </a:r>
            <a:r>
              <a:rPr lang="en-US" sz="2000" dirty="0">
                <a:solidFill>
                  <a:srgbClr val="404040"/>
                </a:solidFill>
                <a:latin typeface="Century Gothic"/>
                <a:cs typeface="Arial"/>
              </a:rPr>
              <a:t> </a:t>
            </a:r>
            <a:endParaRPr lang="en-GB" sz="2000" dirty="0">
              <a:solidFill>
                <a:srgbClr val="000000"/>
              </a:solidFill>
              <a:latin typeface="Century Gothic"/>
              <a:cs typeface="Calibri"/>
            </a:endParaRPr>
          </a:p>
          <a:p>
            <a:pPr>
              <a:lnSpc>
                <a:spcPct val="150000"/>
              </a:lnSpc>
            </a:pPr>
            <a:r>
              <a:rPr lang="en-US" sz="2000" dirty="0">
                <a:solidFill>
                  <a:srgbClr val="C45911"/>
                </a:solidFill>
                <a:latin typeface="Symbol"/>
                <a:cs typeface="Arial"/>
                <a:sym typeface="Symbol"/>
              </a:rPr>
              <a:t>·</a:t>
            </a:r>
            <a:r>
              <a:rPr lang="en-US" sz="2000" dirty="0">
                <a:solidFill>
                  <a:srgbClr val="C45911"/>
                </a:solidFill>
                <a:latin typeface="Times New Roman"/>
                <a:cs typeface="Times New Roman"/>
              </a:rPr>
              <a:t> </a:t>
            </a:r>
            <a:r>
              <a:rPr lang="en-US" sz="2000" dirty="0">
                <a:solidFill>
                  <a:srgbClr val="C45911"/>
                </a:solidFill>
                <a:latin typeface="Times New Roman"/>
                <a:ea typeface="+mn-lt"/>
                <a:cs typeface="Times New Roman"/>
              </a:rPr>
              <a:t> </a:t>
            </a:r>
            <a:r>
              <a:rPr lang="en-US" sz="2000" dirty="0">
                <a:solidFill>
                  <a:srgbClr val="404040"/>
                </a:solidFill>
                <a:latin typeface="Century Gothic"/>
                <a:ea typeface="+mn-lt"/>
                <a:cs typeface="+mn-lt"/>
              </a:rPr>
              <a:t>2015 – 2022</a:t>
            </a:r>
            <a:r>
              <a:rPr lang="en-US" sz="2000" dirty="0">
                <a:solidFill>
                  <a:srgbClr val="404040"/>
                </a:solidFill>
                <a:latin typeface="Century Gothic"/>
                <a:cs typeface="Arial"/>
              </a:rPr>
              <a:t> </a:t>
            </a:r>
            <a:endParaRPr lang="en-GB" dirty="0">
              <a:latin typeface="Century Gothic"/>
            </a:endParaRPr>
          </a:p>
        </p:txBody>
      </p:sp>
      <p:sp>
        <p:nvSpPr>
          <p:cNvPr id="2" name="TextBox 1">
            <a:extLst>
              <a:ext uri="{FF2B5EF4-FFF2-40B4-BE49-F238E27FC236}">
                <a16:creationId xmlns:a16="http://schemas.microsoft.com/office/drawing/2014/main" id="{041E88E2-2495-7248-7C64-2C6983D1955F}"/>
              </a:ext>
            </a:extLst>
          </p:cNvPr>
          <p:cNvSpPr txBox="1"/>
          <p:nvPr/>
        </p:nvSpPr>
        <p:spPr>
          <a:xfrm>
            <a:off x="580529" y="6210538"/>
            <a:ext cx="412548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err="1">
                <a:solidFill>
                  <a:srgbClr val="404040"/>
                </a:solidFill>
                <a:latin typeface="Century Gothic"/>
              </a:rPr>
              <a:t>Basemap</a:t>
            </a:r>
            <a:r>
              <a:rPr lang="en-US" sz="800">
                <a:solidFill>
                  <a:srgbClr val="404040"/>
                </a:solidFill>
                <a:latin typeface="Century Gothic"/>
              </a:rPr>
              <a:t> Credit: Esri, Maxar, Earthstar Geographics, CNES/Airbus DS, and the GIS User Community​</a:t>
            </a:r>
            <a:endParaRPr lang="en-US"/>
          </a:p>
        </p:txBody>
      </p:sp>
      <p:sp>
        <p:nvSpPr>
          <p:cNvPr id="4" name="TextBox 3">
            <a:extLst>
              <a:ext uri="{FF2B5EF4-FFF2-40B4-BE49-F238E27FC236}">
                <a16:creationId xmlns:a16="http://schemas.microsoft.com/office/drawing/2014/main" id="{A12BC668-D2B9-3E86-9BFC-3F10826A1DF4}"/>
              </a:ext>
            </a:extLst>
          </p:cNvPr>
          <p:cNvSpPr txBox="1"/>
          <p:nvPr/>
        </p:nvSpPr>
        <p:spPr>
          <a:xfrm>
            <a:off x="310345" y="395535"/>
            <a:ext cx="612256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CD7143"/>
                </a:solidFill>
                <a:latin typeface="Century Gothic"/>
              </a:rPr>
              <a:t>Study Area and Period</a:t>
            </a:r>
          </a:p>
        </p:txBody>
      </p:sp>
      <p:grpSp>
        <p:nvGrpSpPr>
          <p:cNvPr id="25" name="Group 24">
            <a:extLst>
              <a:ext uri="{FF2B5EF4-FFF2-40B4-BE49-F238E27FC236}">
                <a16:creationId xmlns:a16="http://schemas.microsoft.com/office/drawing/2014/main" id="{83E54928-7C9B-41FB-74A4-9DD4112FC8BC}"/>
              </a:ext>
            </a:extLst>
          </p:cNvPr>
          <p:cNvGrpSpPr/>
          <p:nvPr/>
        </p:nvGrpSpPr>
        <p:grpSpPr>
          <a:xfrm>
            <a:off x="581377" y="1525741"/>
            <a:ext cx="8524358" cy="4723035"/>
            <a:chOff x="729588" y="1412123"/>
            <a:chExt cx="8430830" cy="4610520"/>
          </a:xfrm>
        </p:grpSpPr>
        <p:pic>
          <p:nvPicPr>
            <p:cNvPr id="6" name="Picture 6" descr="A map of asia with a yellow spot&#10;&#10;Description automatically generated">
              <a:extLst>
                <a:ext uri="{FF2B5EF4-FFF2-40B4-BE49-F238E27FC236}">
                  <a16:creationId xmlns:a16="http://schemas.microsoft.com/office/drawing/2014/main" id="{0DCFA03F-C93E-505D-B32A-91C0982D7663}"/>
                </a:ext>
              </a:extLst>
            </p:cNvPr>
            <p:cNvPicPr>
              <a:picLocks noChangeAspect="1"/>
            </p:cNvPicPr>
            <p:nvPr/>
          </p:nvPicPr>
          <p:blipFill rotWithShape="1">
            <a:blip r:embed="rId4"/>
            <a:srcRect l="15650" t="39948" r="40407" b="24413"/>
            <a:stretch/>
          </p:blipFill>
          <p:spPr>
            <a:xfrm>
              <a:off x="729588" y="3967201"/>
              <a:ext cx="4045949" cy="2055442"/>
            </a:xfrm>
            <a:prstGeom prst="rect">
              <a:avLst/>
            </a:prstGeom>
            <a:ln>
              <a:noFill/>
            </a:ln>
            <a:effectLst>
              <a:outerShdw blurRad="292100" dist="139700" dir="2700000" algn="tl" rotWithShape="0">
                <a:srgbClr val="333333">
                  <a:alpha val="65000"/>
                </a:srgbClr>
              </a:outerShdw>
            </a:effectLst>
          </p:spPr>
        </p:pic>
        <p:sp>
          <p:nvSpPr>
            <p:cNvPr id="11" name="Rectangle: Rounded Corners 10">
              <a:extLst>
                <a:ext uri="{FF2B5EF4-FFF2-40B4-BE49-F238E27FC236}">
                  <a16:creationId xmlns:a16="http://schemas.microsoft.com/office/drawing/2014/main" id="{CEF8EB37-56A2-119E-A212-E18FF6C501D2}"/>
                </a:ext>
              </a:extLst>
            </p:cNvPr>
            <p:cNvSpPr/>
            <p:nvPr/>
          </p:nvSpPr>
          <p:spPr>
            <a:xfrm>
              <a:off x="1203883" y="4910123"/>
              <a:ext cx="591845" cy="177554"/>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a:solidFill>
                    <a:schemeClr val="tx1">
                      <a:lumMod val="75000"/>
                      <a:lumOff val="25000"/>
                    </a:schemeClr>
                  </a:solidFill>
                  <a:latin typeface="Century Gothic"/>
                  <a:cs typeface="Calibri"/>
                </a:rPr>
                <a:t>INDIA</a:t>
              </a:r>
            </a:p>
          </p:txBody>
        </p:sp>
        <p:sp>
          <p:nvSpPr>
            <p:cNvPr id="13" name="Rectangle: Rounded Corners 12">
              <a:extLst>
                <a:ext uri="{FF2B5EF4-FFF2-40B4-BE49-F238E27FC236}">
                  <a16:creationId xmlns:a16="http://schemas.microsoft.com/office/drawing/2014/main" id="{727D9D29-4981-8CE5-D0AE-E897222741CF}"/>
                </a:ext>
              </a:extLst>
            </p:cNvPr>
            <p:cNvSpPr/>
            <p:nvPr/>
          </p:nvSpPr>
          <p:spPr>
            <a:xfrm>
              <a:off x="1737491" y="4138059"/>
              <a:ext cx="695417" cy="177554"/>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a:solidFill>
                    <a:schemeClr val="tx1">
                      <a:lumMod val="75000"/>
                      <a:lumOff val="25000"/>
                    </a:schemeClr>
                  </a:solidFill>
                  <a:latin typeface="Century Gothic"/>
                </a:rPr>
                <a:t>CHINA</a:t>
              </a:r>
              <a:endParaRPr lang="en-US">
                <a:solidFill>
                  <a:schemeClr val="tx1">
                    <a:lumMod val="75000"/>
                    <a:lumOff val="25000"/>
                  </a:schemeClr>
                </a:solidFill>
                <a:cs typeface="Calibri"/>
              </a:endParaRPr>
            </a:p>
          </p:txBody>
        </p:sp>
        <p:sp>
          <p:nvSpPr>
            <p:cNvPr id="15" name="Rectangle 14">
              <a:extLst>
                <a:ext uri="{FF2B5EF4-FFF2-40B4-BE49-F238E27FC236}">
                  <a16:creationId xmlns:a16="http://schemas.microsoft.com/office/drawing/2014/main" id="{FAEAF066-5F6C-F587-4315-72AD82EADE0B}"/>
                </a:ext>
              </a:extLst>
            </p:cNvPr>
            <p:cNvSpPr/>
            <p:nvPr/>
          </p:nvSpPr>
          <p:spPr>
            <a:xfrm>
              <a:off x="1992173" y="4566321"/>
              <a:ext cx="591843" cy="325514"/>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Arrow Connector 16">
              <a:extLst>
                <a:ext uri="{FF2B5EF4-FFF2-40B4-BE49-F238E27FC236}">
                  <a16:creationId xmlns:a16="http://schemas.microsoft.com/office/drawing/2014/main" id="{38000737-4451-E064-4610-836DC3040E22}"/>
                </a:ext>
              </a:extLst>
            </p:cNvPr>
            <p:cNvCxnSpPr/>
            <p:nvPr/>
          </p:nvCxnSpPr>
          <p:spPr>
            <a:xfrm flipV="1">
              <a:off x="2548509" y="1412123"/>
              <a:ext cx="2736730" cy="3168812"/>
            </a:xfrm>
            <a:prstGeom prst="straightConnector1">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8FBE59A-D744-8BF1-D558-0345F9D3B7A0}"/>
                </a:ext>
              </a:extLst>
            </p:cNvPr>
            <p:cNvCxnSpPr/>
            <p:nvPr/>
          </p:nvCxnSpPr>
          <p:spPr>
            <a:xfrm flipV="1">
              <a:off x="2587957" y="4594525"/>
              <a:ext cx="2710437" cy="289132"/>
            </a:xfrm>
            <a:prstGeom prst="straightConnector1">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9073E83-E9CC-4BB4-02FE-ECB1DE97E7AE}"/>
                </a:ext>
              </a:extLst>
            </p:cNvPr>
            <p:cNvSpPr txBox="1"/>
            <p:nvPr/>
          </p:nvSpPr>
          <p:spPr>
            <a:xfrm>
              <a:off x="5767568" y="3717366"/>
              <a:ext cx="826677"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err="1">
                  <a:solidFill>
                    <a:schemeClr val="accent2">
                      <a:lumMod val="20000"/>
                      <a:lumOff val="80000"/>
                    </a:schemeClr>
                  </a:solidFill>
                  <a:latin typeface="Century Gothic"/>
                  <a:cs typeface="Calibri"/>
                </a:rPr>
                <a:t>Samtse</a:t>
              </a:r>
              <a:endParaRPr lang="en-US" sz="1400" b="1">
                <a:solidFill>
                  <a:schemeClr val="accent2">
                    <a:lumMod val="20000"/>
                    <a:lumOff val="80000"/>
                  </a:schemeClr>
                </a:solidFill>
                <a:latin typeface="Century Gothic"/>
                <a:cs typeface="Calibri"/>
              </a:endParaRPr>
            </a:p>
          </p:txBody>
        </p:sp>
        <p:sp>
          <p:nvSpPr>
            <p:cNvPr id="20" name="TextBox 19">
              <a:extLst>
                <a:ext uri="{FF2B5EF4-FFF2-40B4-BE49-F238E27FC236}">
                  <a16:creationId xmlns:a16="http://schemas.microsoft.com/office/drawing/2014/main" id="{8FB88D30-5872-3931-B73D-7D13588875F3}"/>
                </a:ext>
              </a:extLst>
            </p:cNvPr>
            <p:cNvSpPr txBox="1"/>
            <p:nvPr/>
          </p:nvSpPr>
          <p:spPr>
            <a:xfrm>
              <a:off x="6346786" y="2739379"/>
              <a:ext cx="6765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solidFill>
                    <a:schemeClr val="accent2">
                      <a:lumMod val="20000"/>
                      <a:lumOff val="80000"/>
                    </a:schemeClr>
                  </a:solidFill>
                  <a:latin typeface="Century Gothic"/>
                  <a:cs typeface="Calibri"/>
                </a:rPr>
                <a:t>Paro</a:t>
              </a:r>
              <a:endParaRPr lang="en-US" sz="1400">
                <a:solidFill>
                  <a:schemeClr val="accent2">
                    <a:lumMod val="20000"/>
                    <a:lumOff val="80000"/>
                  </a:schemeClr>
                </a:solidFill>
                <a:latin typeface="Century Gothic"/>
              </a:endParaRPr>
            </a:p>
          </p:txBody>
        </p:sp>
        <p:sp>
          <p:nvSpPr>
            <p:cNvPr id="21" name="TextBox 20">
              <a:extLst>
                <a:ext uri="{FF2B5EF4-FFF2-40B4-BE49-F238E27FC236}">
                  <a16:creationId xmlns:a16="http://schemas.microsoft.com/office/drawing/2014/main" id="{A288EED6-186D-AEDE-B90D-921D9A2E6C63}"/>
                </a:ext>
              </a:extLst>
            </p:cNvPr>
            <p:cNvSpPr txBox="1"/>
            <p:nvPr/>
          </p:nvSpPr>
          <p:spPr>
            <a:xfrm>
              <a:off x="7023904" y="2525081"/>
              <a:ext cx="10222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solidFill>
                    <a:schemeClr val="accent2">
                      <a:lumMod val="20000"/>
                      <a:lumOff val="80000"/>
                    </a:schemeClr>
                  </a:solidFill>
                  <a:latin typeface="Century Gothic"/>
                  <a:cs typeface="Calibri"/>
                </a:rPr>
                <a:t>Punakha</a:t>
              </a:r>
            </a:p>
          </p:txBody>
        </p:sp>
        <p:sp>
          <p:nvSpPr>
            <p:cNvPr id="22" name="TextBox 21">
              <a:extLst>
                <a:ext uri="{FF2B5EF4-FFF2-40B4-BE49-F238E27FC236}">
                  <a16:creationId xmlns:a16="http://schemas.microsoft.com/office/drawing/2014/main" id="{89542515-6DF6-9747-ADFF-2C2F590B239B}"/>
                </a:ext>
              </a:extLst>
            </p:cNvPr>
            <p:cNvSpPr txBox="1"/>
            <p:nvPr/>
          </p:nvSpPr>
          <p:spPr>
            <a:xfrm>
              <a:off x="8125946" y="3666464"/>
              <a:ext cx="103447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err="1">
                  <a:solidFill>
                    <a:schemeClr val="accent2">
                      <a:lumMod val="20000"/>
                      <a:lumOff val="80000"/>
                    </a:schemeClr>
                  </a:solidFill>
                  <a:latin typeface="Century Gothic"/>
                  <a:cs typeface="Calibri"/>
                </a:rPr>
                <a:t>Sarpang</a:t>
              </a:r>
              <a:endParaRPr lang="en-US" sz="1400" b="1">
                <a:solidFill>
                  <a:schemeClr val="accent2">
                    <a:lumMod val="20000"/>
                    <a:lumOff val="80000"/>
                  </a:schemeClr>
                </a:solidFill>
                <a:latin typeface="Century Gothic"/>
              </a:endParaRPr>
            </a:p>
          </p:txBody>
        </p:sp>
        <p:sp>
          <p:nvSpPr>
            <p:cNvPr id="24" name="TextBox 23">
              <a:extLst>
                <a:ext uri="{FF2B5EF4-FFF2-40B4-BE49-F238E27FC236}">
                  <a16:creationId xmlns:a16="http://schemas.microsoft.com/office/drawing/2014/main" id="{D3616F32-2188-D341-66CE-33A8A94720A6}"/>
                </a:ext>
              </a:extLst>
            </p:cNvPr>
            <p:cNvSpPr txBox="1"/>
            <p:nvPr/>
          </p:nvSpPr>
          <p:spPr>
            <a:xfrm>
              <a:off x="7369233" y="2932034"/>
              <a:ext cx="1019931" cy="51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accent2">
                      <a:lumMod val="20000"/>
                      <a:lumOff val="80000"/>
                    </a:schemeClr>
                  </a:solidFill>
                  <a:latin typeface="Century Gothic"/>
                  <a:cs typeface="Calibri"/>
                </a:rPr>
                <a:t>Wangdue </a:t>
              </a:r>
              <a:r>
                <a:rPr lang="en-US" sz="1400" b="1" err="1">
                  <a:solidFill>
                    <a:schemeClr val="accent2">
                      <a:lumMod val="20000"/>
                      <a:lumOff val="80000"/>
                    </a:schemeClr>
                  </a:solidFill>
                  <a:latin typeface="Century Gothic"/>
                  <a:cs typeface="Calibri"/>
                </a:rPr>
                <a:t>Phodrang</a:t>
              </a:r>
              <a:endParaRPr lang="en-US" sz="1400" b="1">
                <a:solidFill>
                  <a:schemeClr val="accent2">
                    <a:lumMod val="20000"/>
                    <a:lumOff val="80000"/>
                  </a:schemeClr>
                </a:solidFill>
                <a:latin typeface="Century Gothic"/>
              </a:endParaRPr>
            </a:p>
          </p:txBody>
        </p:sp>
      </p:grpSp>
      <p:grpSp>
        <p:nvGrpSpPr>
          <p:cNvPr id="31" name="Group 30">
            <a:extLst>
              <a:ext uri="{FF2B5EF4-FFF2-40B4-BE49-F238E27FC236}">
                <a16:creationId xmlns:a16="http://schemas.microsoft.com/office/drawing/2014/main" id="{2467354B-9B0E-9914-4A15-057F48552236}"/>
              </a:ext>
            </a:extLst>
          </p:cNvPr>
          <p:cNvGrpSpPr/>
          <p:nvPr/>
        </p:nvGrpSpPr>
        <p:grpSpPr>
          <a:xfrm>
            <a:off x="6757239" y="828040"/>
            <a:ext cx="4667572" cy="4686974"/>
            <a:chOff x="6161048" y="670001"/>
            <a:chExt cx="6122745" cy="5785969"/>
          </a:xfrm>
        </p:grpSpPr>
        <p:sp>
          <p:nvSpPr>
            <p:cNvPr id="18" name="TextBox 17">
              <a:extLst>
                <a:ext uri="{FF2B5EF4-FFF2-40B4-BE49-F238E27FC236}">
                  <a16:creationId xmlns:a16="http://schemas.microsoft.com/office/drawing/2014/main" id="{11FF28BB-2117-AF5A-C0DB-54EB3C94708E}"/>
                </a:ext>
              </a:extLst>
            </p:cNvPr>
            <p:cNvSpPr txBox="1"/>
            <p:nvPr/>
          </p:nvSpPr>
          <p:spPr>
            <a:xfrm>
              <a:off x="12011545" y="670001"/>
              <a:ext cx="272248" cy="3385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a:solidFill>
                    <a:schemeClr val="tx1">
                      <a:lumMod val="75000"/>
                      <a:lumOff val="25000"/>
                    </a:schemeClr>
                  </a:solidFill>
                  <a:latin typeface="Century Gothic"/>
                  <a:ea typeface="Calibri"/>
                  <a:cs typeface="Calibri"/>
                </a:rPr>
                <a:t>N</a:t>
              </a:r>
              <a:endParaRPr lang="en-US" sz="1600">
                <a:solidFill>
                  <a:schemeClr val="tx1">
                    <a:lumMod val="75000"/>
                    <a:lumOff val="25000"/>
                  </a:schemeClr>
                </a:solidFill>
                <a:latin typeface="Century Gothic"/>
              </a:endParaRPr>
            </a:p>
          </p:txBody>
        </p:sp>
        <p:pic>
          <p:nvPicPr>
            <p:cNvPr id="5" name="Picture 8">
              <a:extLst>
                <a:ext uri="{FF2B5EF4-FFF2-40B4-BE49-F238E27FC236}">
                  <a16:creationId xmlns:a16="http://schemas.microsoft.com/office/drawing/2014/main" id="{A5FE7ADB-6A95-D4C2-F284-D11C4E926F23}"/>
                </a:ext>
              </a:extLst>
            </p:cNvPr>
            <p:cNvPicPr>
              <a:picLocks noChangeAspect="1"/>
            </p:cNvPicPr>
            <p:nvPr/>
          </p:nvPicPr>
          <p:blipFill>
            <a:blip r:embed="rId5"/>
            <a:stretch>
              <a:fillRect/>
            </a:stretch>
          </p:blipFill>
          <p:spPr>
            <a:xfrm>
              <a:off x="6268498" y="6296808"/>
              <a:ext cx="2743200" cy="159162"/>
            </a:xfrm>
            <a:prstGeom prst="rect">
              <a:avLst/>
            </a:prstGeom>
          </p:spPr>
        </p:pic>
        <p:sp>
          <p:nvSpPr>
            <p:cNvPr id="9" name="TextBox 8">
              <a:extLst>
                <a:ext uri="{FF2B5EF4-FFF2-40B4-BE49-F238E27FC236}">
                  <a16:creationId xmlns:a16="http://schemas.microsoft.com/office/drawing/2014/main" id="{38AD4638-1BC9-75BA-38A7-20A113F9FB29}"/>
                </a:ext>
              </a:extLst>
            </p:cNvPr>
            <p:cNvSpPr txBox="1"/>
            <p:nvPr/>
          </p:nvSpPr>
          <p:spPr>
            <a:xfrm>
              <a:off x="6161048" y="5993779"/>
              <a:ext cx="28993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0</a:t>
              </a:r>
              <a:endParaRPr lang="en-US" sz="1000">
                <a:solidFill>
                  <a:schemeClr val="tx1">
                    <a:lumMod val="75000"/>
                    <a:lumOff val="25000"/>
                  </a:schemeClr>
                </a:solidFill>
                <a:latin typeface="Century Gothic"/>
              </a:endParaRPr>
            </a:p>
          </p:txBody>
        </p:sp>
        <p:sp>
          <p:nvSpPr>
            <p:cNvPr id="27" name="TextBox 26">
              <a:extLst>
                <a:ext uri="{FF2B5EF4-FFF2-40B4-BE49-F238E27FC236}">
                  <a16:creationId xmlns:a16="http://schemas.microsoft.com/office/drawing/2014/main" id="{49AA974D-32FE-9840-DE1B-6CA92A1B724E}"/>
                </a:ext>
              </a:extLst>
            </p:cNvPr>
            <p:cNvSpPr txBox="1"/>
            <p:nvPr/>
          </p:nvSpPr>
          <p:spPr>
            <a:xfrm>
              <a:off x="7462023" y="5993781"/>
              <a:ext cx="5501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75</a:t>
              </a:r>
              <a:endParaRPr lang="en-US" sz="1000">
                <a:solidFill>
                  <a:schemeClr val="tx1">
                    <a:lumMod val="75000"/>
                    <a:lumOff val="25000"/>
                  </a:schemeClr>
                </a:solidFill>
                <a:latin typeface="Century Gothic"/>
              </a:endParaRPr>
            </a:p>
          </p:txBody>
        </p:sp>
        <p:sp>
          <p:nvSpPr>
            <p:cNvPr id="30" name="TextBox 29">
              <a:extLst>
                <a:ext uri="{FF2B5EF4-FFF2-40B4-BE49-F238E27FC236}">
                  <a16:creationId xmlns:a16="http://schemas.microsoft.com/office/drawing/2014/main" id="{9B85CC23-2D9F-7596-DD9E-99FFFE38BE4D}"/>
                </a:ext>
              </a:extLst>
            </p:cNvPr>
            <p:cNvSpPr txBox="1"/>
            <p:nvPr/>
          </p:nvSpPr>
          <p:spPr>
            <a:xfrm>
              <a:off x="8465633" y="5993779"/>
              <a:ext cx="92183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tx1">
                      <a:lumMod val="75000"/>
                      <a:lumOff val="25000"/>
                    </a:schemeClr>
                  </a:solidFill>
                  <a:latin typeface="Century Gothic"/>
                  <a:cs typeface="Calibri"/>
                </a:rPr>
                <a:t>150 km</a:t>
              </a:r>
              <a:endParaRPr lang="en-US" sz="1000">
                <a:solidFill>
                  <a:schemeClr val="tx1">
                    <a:lumMod val="75000"/>
                    <a:lumOff val="25000"/>
                  </a:schemeClr>
                </a:solidFill>
                <a:latin typeface="Century Gothic"/>
              </a:endParaRPr>
            </a:p>
          </p:txBody>
        </p:sp>
      </p:grpSp>
      <p:sp>
        <p:nvSpPr>
          <p:cNvPr id="12" name="Arrow: Up 11">
            <a:extLst>
              <a:ext uri="{FF2B5EF4-FFF2-40B4-BE49-F238E27FC236}">
                <a16:creationId xmlns:a16="http://schemas.microsoft.com/office/drawing/2014/main" id="{4D52585C-8CEF-4391-8AF2-B46C7C8460E9}"/>
              </a:ext>
            </a:extLst>
          </p:cNvPr>
          <p:cNvSpPr/>
          <p:nvPr/>
        </p:nvSpPr>
        <p:spPr>
          <a:xfrm>
            <a:off x="11317618" y="1118034"/>
            <a:ext cx="169194" cy="275672"/>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TextBox 25">
            <a:extLst>
              <a:ext uri="{FF2B5EF4-FFF2-40B4-BE49-F238E27FC236}">
                <a16:creationId xmlns:a16="http://schemas.microsoft.com/office/drawing/2014/main" id="{F79A445D-732A-D792-1416-A270452CED36}"/>
              </a:ext>
            </a:extLst>
          </p:cNvPr>
          <p:cNvSpPr txBox="1"/>
          <p:nvPr/>
        </p:nvSpPr>
        <p:spPr>
          <a:xfrm>
            <a:off x="9545734" y="5050290"/>
            <a:ext cx="240582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tx1">
                    <a:lumMod val="75000"/>
                    <a:lumOff val="25000"/>
                  </a:schemeClr>
                </a:solidFill>
                <a:latin typeface="Century Gothic"/>
                <a:cs typeface="Calibri"/>
              </a:rPr>
              <a:t>Highest rice production dzongkhags</a:t>
            </a:r>
            <a:endParaRPr lang="en-US" sz="1000">
              <a:solidFill>
                <a:schemeClr val="tx1">
                  <a:lumMod val="75000"/>
                  <a:lumOff val="25000"/>
                </a:schemeClr>
              </a:solidFill>
              <a:latin typeface="Century Gothic"/>
            </a:endParaRPr>
          </a:p>
        </p:txBody>
      </p:sp>
      <p:sp>
        <p:nvSpPr>
          <p:cNvPr id="29" name="Rectangle 28">
            <a:extLst>
              <a:ext uri="{FF2B5EF4-FFF2-40B4-BE49-F238E27FC236}">
                <a16:creationId xmlns:a16="http://schemas.microsoft.com/office/drawing/2014/main" id="{ABF31850-B2C5-50F6-D225-A5A7601C4C03}"/>
              </a:ext>
            </a:extLst>
          </p:cNvPr>
          <p:cNvSpPr/>
          <p:nvPr/>
        </p:nvSpPr>
        <p:spPr>
          <a:xfrm>
            <a:off x="9413880" y="5109815"/>
            <a:ext cx="181430" cy="130758"/>
          </a:xfrm>
          <a:prstGeom prst="rect">
            <a:avLst/>
          </a:prstGeom>
          <a:solidFill>
            <a:srgbClr val="04B4C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TextBox 32">
            <a:extLst>
              <a:ext uri="{FF2B5EF4-FFF2-40B4-BE49-F238E27FC236}">
                <a16:creationId xmlns:a16="http://schemas.microsoft.com/office/drawing/2014/main" id="{C7F82C97-6578-6CA6-5D29-D6E2CF559AB6}"/>
              </a:ext>
            </a:extLst>
          </p:cNvPr>
          <p:cNvSpPr txBox="1"/>
          <p:nvPr/>
        </p:nvSpPr>
        <p:spPr>
          <a:xfrm>
            <a:off x="9543435" y="5266403"/>
            <a:ext cx="70300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Bhutan</a:t>
            </a:r>
          </a:p>
        </p:txBody>
      </p:sp>
      <p:sp>
        <p:nvSpPr>
          <p:cNvPr id="35" name="Rectangle 34">
            <a:extLst>
              <a:ext uri="{FF2B5EF4-FFF2-40B4-BE49-F238E27FC236}">
                <a16:creationId xmlns:a16="http://schemas.microsoft.com/office/drawing/2014/main" id="{2C2E375E-FC77-8160-3CA7-8FFD05633193}"/>
              </a:ext>
            </a:extLst>
          </p:cNvPr>
          <p:cNvSpPr/>
          <p:nvPr/>
        </p:nvSpPr>
        <p:spPr>
          <a:xfrm>
            <a:off x="9424634" y="5322143"/>
            <a:ext cx="169140" cy="130757"/>
          </a:xfrm>
          <a:prstGeom prst="rect">
            <a:avLst/>
          </a:prstGeom>
          <a:solidFill>
            <a:srgbClr val="C41E04">
              <a:alpha val="53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798222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Callout: Down Arrow 33">
            <a:extLst>
              <a:ext uri="{FF2B5EF4-FFF2-40B4-BE49-F238E27FC236}">
                <a16:creationId xmlns:a16="http://schemas.microsoft.com/office/drawing/2014/main" id="{84187E5E-9863-9C89-0DD0-7F09079DE92B}"/>
              </a:ext>
            </a:extLst>
          </p:cNvPr>
          <p:cNvSpPr/>
          <p:nvPr/>
        </p:nvSpPr>
        <p:spPr>
          <a:xfrm>
            <a:off x="1756593" y="1341641"/>
            <a:ext cx="2969846" cy="1576101"/>
          </a:xfrm>
          <a:prstGeom prst="downArrowCallout">
            <a:avLst/>
          </a:prstGeom>
          <a:solidFill>
            <a:schemeClr val="accent2">
              <a:lumMod val="60000"/>
              <a:lumOff val="40000"/>
            </a:schemeClr>
          </a:solidFill>
          <a:ln>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rgbClr val="613416"/>
              </a:solidFill>
              <a:latin typeface="Century Gothic"/>
              <a:ea typeface="+mn-lt"/>
              <a:cs typeface="+mn-lt"/>
            </a:endParaRPr>
          </a:p>
          <a:p>
            <a:pPr algn="ctr"/>
            <a:r>
              <a:rPr lang="en-US" sz="2400" b="1">
                <a:solidFill>
                  <a:srgbClr val="613416"/>
                </a:solidFill>
                <a:latin typeface="Century Gothic"/>
                <a:ea typeface="+mn-lt"/>
                <a:cs typeface="+mn-lt"/>
              </a:rPr>
              <a:t>Fall </a:t>
            </a:r>
            <a:endParaRPr lang="en-US" sz="2400">
              <a:solidFill>
                <a:srgbClr val="613416"/>
              </a:solidFill>
              <a:latin typeface="Century Gothic"/>
              <a:ea typeface="+mn-lt"/>
              <a:cs typeface="+mn-lt"/>
            </a:endParaRPr>
          </a:p>
          <a:p>
            <a:pPr algn="ctr"/>
            <a:r>
              <a:rPr lang="en-US" sz="2400" b="1">
                <a:solidFill>
                  <a:srgbClr val="613416"/>
                </a:solidFill>
                <a:latin typeface="Century Gothic"/>
                <a:ea typeface="+mn-lt"/>
                <a:cs typeface="+mn-lt"/>
              </a:rPr>
              <a:t>2021</a:t>
            </a:r>
            <a:endParaRPr lang="en-US" sz="2400">
              <a:solidFill>
                <a:srgbClr val="613416"/>
              </a:solidFill>
              <a:latin typeface="Century Gothic"/>
              <a:ea typeface="+mn-lt"/>
              <a:cs typeface="+mn-lt"/>
            </a:endParaRPr>
          </a:p>
          <a:p>
            <a:pPr algn="ctr"/>
            <a:endParaRPr lang="en-US">
              <a:cs typeface="Calibri"/>
            </a:endParaRPr>
          </a:p>
        </p:txBody>
      </p:sp>
      <p:sp>
        <p:nvSpPr>
          <p:cNvPr id="27" name="Rectangle: Rounded Corners 26">
            <a:extLst>
              <a:ext uri="{FF2B5EF4-FFF2-40B4-BE49-F238E27FC236}">
                <a16:creationId xmlns:a16="http://schemas.microsoft.com/office/drawing/2014/main" id="{1A0C6027-0783-20EA-9E1D-D60DD80923E9}"/>
              </a:ext>
            </a:extLst>
          </p:cNvPr>
          <p:cNvSpPr/>
          <p:nvPr/>
        </p:nvSpPr>
        <p:spPr>
          <a:xfrm>
            <a:off x="6841553" y="4345736"/>
            <a:ext cx="4950257" cy="800374"/>
          </a:xfrm>
          <a:prstGeom prst="roundRect">
            <a:avLst/>
          </a:prstGeom>
          <a:solidFill>
            <a:schemeClr val="accent2">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Created a Graphical User Interface </a:t>
            </a:r>
            <a:endParaRPr lang="en-US" b="1">
              <a:solidFill>
                <a:schemeClr val="tx1"/>
              </a:solidFill>
              <a:latin typeface="Century Gothic"/>
              <a:cs typeface="Calibri"/>
            </a:endParaRPr>
          </a:p>
          <a:p>
            <a:pPr algn="ctr"/>
            <a:r>
              <a:rPr lang="en-US">
                <a:solidFill>
                  <a:schemeClr val="tx1"/>
                </a:solidFill>
                <a:latin typeface="Century Gothic"/>
                <a:cs typeface="Calibri"/>
              </a:rPr>
              <a:t>(GUI) for crop analysis</a:t>
            </a:r>
            <a:endParaRPr lang="en-US" b="1">
              <a:solidFill>
                <a:schemeClr val="tx1"/>
              </a:solidFill>
              <a:latin typeface="Century Gothic"/>
              <a:cs typeface="Calibri"/>
            </a:endParaRPr>
          </a:p>
        </p:txBody>
      </p:sp>
      <p:sp>
        <p:nvSpPr>
          <p:cNvPr id="25" name="Rectangle: Rounded Corners 24">
            <a:extLst>
              <a:ext uri="{FF2B5EF4-FFF2-40B4-BE49-F238E27FC236}">
                <a16:creationId xmlns:a16="http://schemas.microsoft.com/office/drawing/2014/main" id="{57F09059-20DA-09FA-77A1-A5561D85A04A}"/>
              </a:ext>
            </a:extLst>
          </p:cNvPr>
          <p:cNvSpPr/>
          <p:nvPr/>
        </p:nvSpPr>
        <p:spPr>
          <a:xfrm>
            <a:off x="6841553" y="2998145"/>
            <a:ext cx="4950257" cy="800374"/>
          </a:xfrm>
          <a:prstGeom prst="roundRect">
            <a:avLst/>
          </a:prstGeom>
          <a:solidFill>
            <a:schemeClr val="accent2">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Expanded the crop mask to all 20 </a:t>
            </a:r>
          </a:p>
          <a:p>
            <a:pPr algn="ctr"/>
            <a:r>
              <a:rPr lang="en-US">
                <a:solidFill>
                  <a:schemeClr val="tx1"/>
                </a:solidFill>
                <a:latin typeface="Century Gothic"/>
                <a:cs typeface="Calibri"/>
              </a:rPr>
              <a:t>districts in Bhutan</a:t>
            </a:r>
          </a:p>
        </p:txBody>
      </p:sp>
      <p:sp>
        <p:nvSpPr>
          <p:cNvPr id="21" name="Rectangle: Rounded Corners 20">
            <a:extLst>
              <a:ext uri="{FF2B5EF4-FFF2-40B4-BE49-F238E27FC236}">
                <a16:creationId xmlns:a16="http://schemas.microsoft.com/office/drawing/2014/main" id="{A50292DB-A698-B7D7-A68F-FC699671D907}"/>
              </a:ext>
            </a:extLst>
          </p:cNvPr>
          <p:cNvSpPr/>
          <p:nvPr/>
        </p:nvSpPr>
        <p:spPr>
          <a:xfrm>
            <a:off x="1074474" y="4352250"/>
            <a:ext cx="4900919" cy="794892"/>
          </a:xfrm>
          <a:prstGeom prst="roundRect">
            <a:avLst/>
          </a:prstGeom>
          <a:solidFill>
            <a:schemeClr val="accent2">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Created a sampling protocol for crop </a:t>
            </a:r>
          </a:p>
          <a:p>
            <a:pPr algn="ctr"/>
            <a:r>
              <a:rPr lang="en-US">
                <a:solidFill>
                  <a:schemeClr val="tx1"/>
                </a:solidFill>
                <a:latin typeface="Century Gothic"/>
                <a:cs typeface="Calibri"/>
              </a:rPr>
              <a:t>monitoring methods</a:t>
            </a:r>
          </a:p>
        </p:txBody>
      </p:sp>
      <p:sp>
        <p:nvSpPr>
          <p:cNvPr id="16" name="Rectangle: Rounded Corners 15">
            <a:extLst>
              <a:ext uri="{FF2B5EF4-FFF2-40B4-BE49-F238E27FC236}">
                <a16:creationId xmlns:a16="http://schemas.microsoft.com/office/drawing/2014/main" id="{2EA64F4A-F0E1-33FD-4BD7-9FAF51ED3ED1}"/>
              </a:ext>
            </a:extLst>
          </p:cNvPr>
          <p:cNvSpPr/>
          <p:nvPr/>
        </p:nvSpPr>
        <p:spPr>
          <a:xfrm>
            <a:off x="1074474" y="2998146"/>
            <a:ext cx="4900919" cy="794892"/>
          </a:xfrm>
          <a:prstGeom prst="roundRect">
            <a:avLst/>
          </a:prstGeom>
          <a:solidFill>
            <a:schemeClr val="accent2">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rgbClr val="613416"/>
              </a:solidFill>
              <a:latin typeface="Century Gothic"/>
              <a:cs typeface="Calibri"/>
            </a:endParaRPr>
          </a:p>
          <a:p>
            <a:pPr algn="ctr"/>
            <a:r>
              <a:rPr lang="en-US">
                <a:solidFill>
                  <a:schemeClr val="tx1">
                    <a:lumMod val="75000"/>
                    <a:lumOff val="25000"/>
                  </a:schemeClr>
                </a:solidFill>
                <a:latin typeface="Century Gothic"/>
                <a:cs typeface="Calibri"/>
              </a:rPr>
              <a:t>Generated crop mask for 8 districts in</a:t>
            </a:r>
            <a:endParaRPr lang="en-US">
              <a:solidFill>
                <a:schemeClr val="tx1">
                  <a:lumMod val="75000"/>
                  <a:lumOff val="25000"/>
                </a:schemeClr>
              </a:solidFill>
              <a:cs typeface="Calibri"/>
            </a:endParaRPr>
          </a:p>
          <a:p>
            <a:pPr algn="ctr"/>
            <a:r>
              <a:rPr lang="en-US">
                <a:solidFill>
                  <a:schemeClr val="tx1">
                    <a:lumMod val="75000"/>
                    <a:lumOff val="25000"/>
                  </a:schemeClr>
                </a:solidFill>
                <a:latin typeface="Century Gothic"/>
                <a:cs typeface="Calibri"/>
              </a:rPr>
              <a:t>Bhutan for the year 2020</a:t>
            </a:r>
          </a:p>
          <a:p>
            <a:pPr algn="ctr"/>
            <a:endParaRPr lang="en-US">
              <a:solidFill>
                <a:srgbClr val="613416"/>
              </a:solidFill>
              <a:latin typeface="Century Gothic"/>
              <a:cs typeface="Calibri"/>
            </a:endParaRPr>
          </a:p>
        </p:txBody>
      </p:sp>
      <p:sp>
        <p:nvSpPr>
          <p:cNvPr id="3" name="TextBox 2">
            <a:extLst>
              <a:ext uri="{FF2B5EF4-FFF2-40B4-BE49-F238E27FC236}">
                <a16:creationId xmlns:a16="http://schemas.microsoft.com/office/drawing/2014/main" id="{BD90D8FF-17CF-464F-B055-70724DD8AA81}"/>
              </a:ext>
            </a:extLst>
          </p:cNvPr>
          <p:cNvSpPr txBox="1"/>
          <p:nvPr/>
        </p:nvSpPr>
        <p:spPr>
          <a:xfrm>
            <a:off x="395845" y="197922"/>
            <a:ext cx="583292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CD7143"/>
                </a:solidFill>
                <a:latin typeface="Century Gothic"/>
                <a:ea typeface="+mn-lt"/>
                <a:cs typeface="+mn-lt"/>
              </a:rPr>
              <a:t>Project Overview</a:t>
            </a:r>
            <a:endParaRPr lang="en-US" sz="4000">
              <a:solidFill>
                <a:srgbClr val="CD7143"/>
              </a:solidFill>
              <a:latin typeface="Century Gothic"/>
              <a:ea typeface="+mn-lt"/>
              <a:cs typeface="+mn-lt"/>
            </a:endParaRPr>
          </a:p>
          <a:p>
            <a:endParaRPr lang="en-US">
              <a:solidFill>
                <a:schemeClr val="accent2">
                  <a:lumMod val="75000"/>
                </a:schemeClr>
              </a:solidFill>
              <a:ea typeface="Calibri"/>
              <a:cs typeface="Calibri"/>
            </a:endParaRPr>
          </a:p>
        </p:txBody>
      </p:sp>
      <p:sp>
        <p:nvSpPr>
          <p:cNvPr id="4" name="TextBox 3">
            <a:extLst>
              <a:ext uri="{FF2B5EF4-FFF2-40B4-BE49-F238E27FC236}">
                <a16:creationId xmlns:a16="http://schemas.microsoft.com/office/drawing/2014/main" id="{067C13F5-CAA4-15E2-3029-07BB533E45CD}"/>
              </a:ext>
            </a:extLst>
          </p:cNvPr>
          <p:cNvSpPr txBox="1"/>
          <p:nvPr/>
        </p:nvSpPr>
        <p:spPr>
          <a:xfrm>
            <a:off x="8058562" y="1063510"/>
            <a:ext cx="3422969"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Rectangle: Rounded Corners 14">
            <a:extLst>
              <a:ext uri="{FF2B5EF4-FFF2-40B4-BE49-F238E27FC236}">
                <a16:creationId xmlns:a16="http://schemas.microsoft.com/office/drawing/2014/main" id="{7FBE21DC-7BDE-2FB6-0056-17B1C9B55DEE}"/>
              </a:ext>
            </a:extLst>
          </p:cNvPr>
          <p:cNvSpPr/>
          <p:nvPr/>
        </p:nvSpPr>
        <p:spPr>
          <a:xfrm>
            <a:off x="394705" y="2916946"/>
            <a:ext cx="877123" cy="953870"/>
          </a:xfrm>
          <a:prstGeom prst="roundRect">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a:solidFill>
                <a:srgbClr val="613416"/>
              </a:solidFill>
              <a:latin typeface="Century Gothic"/>
              <a:cs typeface="Calibri"/>
            </a:endParaRPr>
          </a:p>
        </p:txBody>
      </p:sp>
      <p:pic>
        <p:nvPicPr>
          <p:cNvPr id="19" name="Picture 19" descr="Grain outline">
            <a:extLst>
              <a:ext uri="{FF2B5EF4-FFF2-40B4-BE49-F238E27FC236}">
                <a16:creationId xmlns:a16="http://schemas.microsoft.com/office/drawing/2014/main" id="{54FA60C3-C29D-2415-B809-77705BCEDB9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7767" y="3022046"/>
            <a:ext cx="670999" cy="665517"/>
          </a:xfrm>
          <a:prstGeom prst="rect">
            <a:avLst/>
          </a:prstGeom>
        </p:spPr>
      </p:pic>
      <p:sp>
        <p:nvSpPr>
          <p:cNvPr id="20" name="Rectangle: Rounded Corners 19">
            <a:extLst>
              <a:ext uri="{FF2B5EF4-FFF2-40B4-BE49-F238E27FC236}">
                <a16:creationId xmlns:a16="http://schemas.microsoft.com/office/drawing/2014/main" id="{1CFEF334-0E7D-D01D-B3FE-A8F16D1AE0AF}"/>
              </a:ext>
            </a:extLst>
          </p:cNvPr>
          <p:cNvSpPr/>
          <p:nvPr/>
        </p:nvSpPr>
        <p:spPr>
          <a:xfrm>
            <a:off x="394705" y="4268989"/>
            <a:ext cx="877123" cy="953870"/>
          </a:xfrm>
          <a:prstGeom prst="roundRect">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a:solidFill>
                <a:srgbClr val="613416"/>
              </a:solidFill>
              <a:latin typeface="Century Gothic"/>
              <a:cs typeface="Calibri"/>
            </a:endParaRPr>
          </a:p>
        </p:txBody>
      </p:sp>
      <p:pic>
        <p:nvPicPr>
          <p:cNvPr id="22" name="Picture 19" descr="Circles with arrows outline">
            <a:extLst>
              <a:ext uri="{FF2B5EF4-FFF2-40B4-BE49-F238E27FC236}">
                <a16:creationId xmlns:a16="http://schemas.microsoft.com/office/drawing/2014/main" id="{CC06A0AF-C7A3-636E-F7E5-643B8E0DE60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0508" y="4419679"/>
            <a:ext cx="665517" cy="665517"/>
          </a:xfrm>
          <a:prstGeom prst="rect">
            <a:avLst/>
          </a:prstGeom>
        </p:spPr>
      </p:pic>
      <p:sp>
        <p:nvSpPr>
          <p:cNvPr id="23" name="Rectangle: Rounded Corners 22">
            <a:extLst>
              <a:ext uri="{FF2B5EF4-FFF2-40B4-BE49-F238E27FC236}">
                <a16:creationId xmlns:a16="http://schemas.microsoft.com/office/drawing/2014/main" id="{C1EC8918-A1BD-F111-F3F6-A152AF7F32E8}"/>
              </a:ext>
            </a:extLst>
          </p:cNvPr>
          <p:cNvSpPr/>
          <p:nvPr/>
        </p:nvSpPr>
        <p:spPr>
          <a:xfrm>
            <a:off x="6348172" y="2916946"/>
            <a:ext cx="877123" cy="953870"/>
          </a:xfrm>
          <a:prstGeom prst="roundRect">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a:solidFill>
                <a:srgbClr val="613416"/>
              </a:solidFill>
              <a:latin typeface="Century Gothic"/>
              <a:cs typeface="Calibri"/>
            </a:endParaRPr>
          </a:p>
        </p:txBody>
      </p:sp>
      <p:sp>
        <p:nvSpPr>
          <p:cNvPr id="26" name="Rectangle: Rounded Corners 25">
            <a:extLst>
              <a:ext uri="{FF2B5EF4-FFF2-40B4-BE49-F238E27FC236}">
                <a16:creationId xmlns:a16="http://schemas.microsoft.com/office/drawing/2014/main" id="{B651A193-C792-4F0E-E985-5A77661432EA}"/>
              </a:ext>
            </a:extLst>
          </p:cNvPr>
          <p:cNvSpPr/>
          <p:nvPr/>
        </p:nvSpPr>
        <p:spPr>
          <a:xfrm>
            <a:off x="6348172" y="4268989"/>
            <a:ext cx="877123" cy="953870"/>
          </a:xfrm>
          <a:prstGeom prst="roundRect">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a:solidFill>
                <a:srgbClr val="613416"/>
              </a:solidFill>
              <a:latin typeface="Century Gothic"/>
              <a:cs typeface="Calibri"/>
            </a:endParaRPr>
          </a:p>
        </p:txBody>
      </p:sp>
      <p:pic>
        <p:nvPicPr>
          <p:cNvPr id="28" name="Picture 19" descr="Statistics outline">
            <a:extLst>
              <a:ext uri="{FF2B5EF4-FFF2-40B4-BE49-F238E27FC236}">
                <a16:creationId xmlns:a16="http://schemas.microsoft.com/office/drawing/2014/main" id="{B8568AC3-6C60-ADEB-1E0F-0E58644B344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53975" y="4419678"/>
            <a:ext cx="665517" cy="665517"/>
          </a:xfrm>
          <a:prstGeom prst="rect">
            <a:avLst/>
          </a:prstGeom>
        </p:spPr>
      </p:pic>
      <p:pic>
        <p:nvPicPr>
          <p:cNvPr id="29" name="Picture 19" descr="Bar graph with upward trend outline">
            <a:extLst>
              <a:ext uri="{FF2B5EF4-FFF2-40B4-BE49-F238E27FC236}">
                <a16:creationId xmlns:a16="http://schemas.microsoft.com/office/drawing/2014/main" id="{9BB11D50-13F2-1EEF-1AAE-7C2C5D22459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453975" y="3061123"/>
            <a:ext cx="665517" cy="665517"/>
          </a:xfrm>
          <a:prstGeom prst="rect">
            <a:avLst/>
          </a:prstGeom>
        </p:spPr>
      </p:pic>
      <p:sp>
        <p:nvSpPr>
          <p:cNvPr id="2" name="Callout: Down Arrow 1">
            <a:extLst>
              <a:ext uri="{FF2B5EF4-FFF2-40B4-BE49-F238E27FC236}">
                <a16:creationId xmlns:a16="http://schemas.microsoft.com/office/drawing/2014/main" id="{9FB6A815-8C97-A2A4-7295-B65FADB35590}"/>
              </a:ext>
            </a:extLst>
          </p:cNvPr>
          <p:cNvSpPr/>
          <p:nvPr/>
        </p:nvSpPr>
        <p:spPr>
          <a:xfrm>
            <a:off x="7715855" y="1290841"/>
            <a:ext cx="2969846" cy="1576101"/>
          </a:xfrm>
          <a:prstGeom prst="downArrowCallout">
            <a:avLst/>
          </a:prstGeom>
          <a:solidFill>
            <a:schemeClr val="accent2">
              <a:lumMod val="60000"/>
              <a:lumOff val="40000"/>
            </a:schemeClr>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rgbClr val="613416"/>
              </a:solidFill>
              <a:latin typeface="Century Gothic"/>
              <a:ea typeface="+mn-lt"/>
              <a:cs typeface="+mn-lt"/>
            </a:endParaRPr>
          </a:p>
          <a:p>
            <a:pPr algn="ctr"/>
            <a:r>
              <a:rPr lang="en-US" sz="2400" b="1">
                <a:solidFill>
                  <a:srgbClr val="613416"/>
                </a:solidFill>
                <a:latin typeface="Century Gothic"/>
                <a:ea typeface="+mn-lt"/>
                <a:cs typeface="+mn-lt"/>
              </a:rPr>
              <a:t>Summer</a:t>
            </a:r>
            <a:endParaRPr lang="en-US" sz="2400">
              <a:solidFill>
                <a:srgbClr val="613416"/>
              </a:solidFill>
              <a:latin typeface="Century Gothic"/>
              <a:ea typeface="+mn-lt"/>
              <a:cs typeface="+mn-lt"/>
            </a:endParaRPr>
          </a:p>
          <a:p>
            <a:pPr algn="ctr"/>
            <a:r>
              <a:rPr lang="en-US" sz="2400" b="1">
                <a:solidFill>
                  <a:srgbClr val="613416"/>
                </a:solidFill>
                <a:latin typeface="Century Gothic"/>
                <a:ea typeface="+mn-lt"/>
                <a:cs typeface="+mn-lt"/>
              </a:rPr>
              <a:t>2022</a:t>
            </a:r>
            <a:endParaRPr lang="en-US" sz="2400">
              <a:solidFill>
                <a:srgbClr val="613416"/>
              </a:solidFill>
              <a:latin typeface="Century Gothic"/>
              <a:ea typeface="+mn-lt"/>
              <a:cs typeface="+mn-lt"/>
            </a:endParaRPr>
          </a:p>
          <a:p>
            <a:pPr algn="ctr"/>
            <a:endParaRPr lang="en-US">
              <a:cs typeface="Calibri"/>
            </a:endParaRPr>
          </a:p>
        </p:txBody>
      </p:sp>
    </p:spTree>
    <p:extLst>
      <p:ext uri="{BB962C8B-B14F-4D97-AF65-F5344CB8AC3E}">
        <p14:creationId xmlns:p14="http://schemas.microsoft.com/office/powerpoint/2010/main" val="2973207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01E302-4AB2-6C5D-46AB-2C9A630D6E40}"/>
              </a:ext>
            </a:extLst>
          </p:cNvPr>
          <p:cNvSpPr txBox="1"/>
          <p:nvPr/>
        </p:nvSpPr>
        <p:spPr>
          <a:xfrm>
            <a:off x="309033" y="329197"/>
            <a:ext cx="704965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CD7143"/>
                </a:solidFill>
                <a:latin typeface="Century Gothic"/>
              </a:rPr>
              <a:t>Objectives </a:t>
            </a:r>
          </a:p>
        </p:txBody>
      </p:sp>
      <p:sp>
        <p:nvSpPr>
          <p:cNvPr id="6" name="Arrow: Pentagon 5">
            <a:extLst>
              <a:ext uri="{FF2B5EF4-FFF2-40B4-BE49-F238E27FC236}">
                <a16:creationId xmlns:a16="http://schemas.microsoft.com/office/drawing/2014/main" id="{AB2081FA-46CB-DDB7-7A80-6D56D80CE3C4}"/>
              </a:ext>
            </a:extLst>
          </p:cNvPr>
          <p:cNvSpPr/>
          <p:nvPr/>
        </p:nvSpPr>
        <p:spPr>
          <a:xfrm>
            <a:off x="368157" y="1754529"/>
            <a:ext cx="1678236" cy="695481"/>
          </a:xfrm>
          <a:prstGeom prst="homePlate">
            <a:avLst/>
          </a:prstGeom>
          <a:solidFill>
            <a:srgbClr val="613416">
              <a:alpha val="8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latin typeface="Century Gothic"/>
                <a:ea typeface="Calibri"/>
                <a:cs typeface="Calibri"/>
              </a:rPr>
              <a:t>Optimize</a:t>
            </a:r>
          </a:p>
        </p:txBody>
      </p:sp>
      <p:sp>
        <p:nvSpPr>
          <p:cNvPr id="7" name="Arrow: Pentagon 6">
            <a:extLst>
              <a:ext uri="{FF2B5EF4-FFF2-40B4-BE49-F238E27FC236}">
                <a16:creationId xmlns:a16="http://schemas.microsoft.com/office/drawing/2014/main" id="{A7149D80-913A-ACD0-B93C-9B1B41B01DEA}"/>
              </a:ext>
            </a:extLst>
          </p:cNvPr>
          <p:cNvSpPr/>
          <p:nvPr/>
        </p:nvSpPr>
        <p:spPr>
          <a:xfrm>
            <a:off x="371013" y="3166838"/>
            <a:ext cx="1677586" cy="688473"/>
          </a:xfrm>
          <a:prstGeom prst="homePlate">
            <a:avLst/>
          </a:prstGeom>
          <a:solidFill>
            <a:srgbClr val="61341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latin typeface="Century Gothic"/>
                <a:ea typeface="Calibri"/>
                <a:cs typeface="Calibri"/>
              </a:rPr>
              <a:t>Enhance</a:t>
            </a:r>
            <a:endParaRPr lang="en-US" sz="2000" b="1">
              <a:latin typeface="Century Gothic"/>
            </a:endParaRPr>
          </a:p>
        </p:txBody>
      </p:sp>
      <p:sp>
        <p:nvSpPr>
          <p:cNvPr id="8" name="Arrow: Pentagon 7">
            <a:extLst>
              <a:ext uri="{FF2B5EF4-FFF2-40B4-BE49-F238E27FC236}">
                <a16:creationId xmlns:a16="http://schemas.microsoft.com/office/drawing/2014/main" id="{4B3A7AEE-1ED6-C794-33C7-343B0B3E3B0D}"/>
              </a:ext>
            </a:extLst>
          </p:cNvPr>
          <p:cNvSpPr/>
          <p:nvPr/>
        </p:nvSpPr>
        <p:spPr>
          <a:xfrm>
            <a:off x="371012" y="4571603"/>
            <a:ext cx="1677587" cy="648368"/>
          </a:xfrm>
          <a:prstGeom prst="homePlate">
            <a:avLst/>
          </a:prstGeom>
          <a:solidFill>
            <a:srgbClr val="613416"/>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chemeClr val="bg1"/>
                </a:solidFill>
                <a:latin typeface="Century Gothic"/>
                <a:ea typeface="+mn-lt"/>
                <a:cs typeface="+mn-lt"/>
              </a:rPr>
              <a:t>Identify </a:t>
            </a:r>
            <a:endParaRPr lang="en-US" sz="2000" b="1">
              <a:solidFill>
                <a:schemeClr val="bg1"/>
              </a:solidFill>
              <a:latin typeface="Century Gothic"/>
              <a:ea typeface="Calibri"/>
              <a:cs typeface="Calibri"/>
            </a:endParaRPr>
          </a:p>
        </p:txBody>
      </p:sp>
      <p:sp>
        <p:nvSpPr>
          <p:cNvPr id="9" name="Arrow: Chevron 8">
            <a:extLst>
              <a:ext uri="{FF2B5EF4-FFF2-40B4-BE49-F238E27FC236}">
                <a16:creationId xmlns:a16="http://schemas.microsoft.com/office/drawing/2014/main" id="{F44C81E1-800B-B9DE-05A2-E3CDC1D5217F}"/>
              </a:ext>
            </a:extLst>
          </p:cNvPr>
          <p:cNvSpPr/>
          <p:nvPr/>
        </p:nvSpPr>
        <p:spPr>
          <a:xfrm>
            <a:off x="1816624" y="1755268"/>
            <a:ext cx="5640876" cy="695157"/>
          </a:xfrm>
          <a:prstGeom prst="chevron">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rgbClr val="3F3F3F"/>
                </a:solidFill>
                <a:latin typeface="Century Gothic"/>
                <a:ea typeface="+mn-lt"/>
                <a:cs typeface="+mn-lt"/>
              </a:rPr>
              <a:t>Annual rice crop masks </a:t>
            </a:r>
            <a:endParaRPr lang="en-US" sz="2000">
              <a:solidFill>
                <a:srgbClr val="3F3F3F"/>
              </a:solidFill>
              <a:latin typeface="Century Gothic"/>
            </a:endParaRPr>
          </a:p>
        </p:txBody>
      </p:sp>
      <p:sp>
        <p:nvSpPr>
          <p:cNvPr id="11" name="Arrow: Chevron 10">
            <a:extLst>
              <a:ext uri="{FF2B5EF4-FFF2-40B4-BE49-F238E27FC236}">
                <a16:creationId xmlns:a16="http://schemas.microsoft.com/office/drawing/2014/main" id="{0BC0117B-19CF-AAF2-09B2-099F0A63D4F9}"/>
              </a:ext>
            </a:extLst>
          </p:cNvPr>
          <p:cNvSpPr/>
          <p:nvPr/>
        </p:nvSpPr>
        <p:spPr>
          <a:xfrm>
            <a:off x="1861890" y="3167577"/>
            <a:ext cx="5640877" cy="695157"/>
          </a:xfrm>
          <a:prstGeom prst="chevron">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rgbClr val="3F3F3F"/>
                </a:solidFill>
                <a:latin typeface="Century Gothic"/>
                <a:ea typeface="+mn-lt"/>
                <a:cs typeface="+mn-lt"/>
              </a:rPr>
              <a:t>Data sampling accuracy </a:t>
            </a:r>
            <a:endParaRPr lang="en-US" sz="2000">
              <a:solidFill>
                <a:srgbClr val="3F3F3F"/>
              </a:solidFill>
              <a:latin typeface="Century Gothic"/>
            </a:endParaRPr>
          </a:p>
        </p:txBody>
      </p:sp>
      <p:sp>
        <p:nvSpPr>
          <p:cNvPr id="12" name="Arrow: Chevron 11">
            <a:extLst>
              <a:ext uri="{FF2B5EF4-FFF2-40B4-BE49-F238E27FC236}">
                <a16:creationId xmlns:a16="http://schemas.microsoft.com/office/drawing/2014/main" id="{EB2735BF-3D2E-83C7-F841-62FE62577D6C}"/>
              </a:ext>
            </a:extLst>
          </p:cNvPr>
          <p:cNvSpPr/>
          <p:nvPr/>
        </p:nvSpPr>
        <p:spPr>
          <a:xfrm>
            <a:off x="1861888" y="4572341"/>
            <a:ext cx="5640879" cy="655052"/>
          </a:xfrm>
          <a:prstGeom prst="chevron">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rgbClr val="3F3F3F"/>
              </a:solidFill>
              <a:latin typeface="Century Gothic"/>
            </a:endParaRPr>
          </a:p>
          <a:p>
            <a:pPr algn="ctr"/>
            <a:r>
              <a:rPr lang="en-US" sz="2000">
                <a:solidFill>
                  <a:srgbClr val="3F3F3F"/>
                </a:solidFill>
                <a:latin typeface="Century Gothic"/>
                <a:ea typeface="+mn-lt"/>
                <a:cs typeface="+mn-lt"/>
              </a:rPr>
              <a:t>Farmland area change</a:t>
            </a:r>
            <a:endParaRPr lang="en-US" sz="2000">
              <a:solidFill>
                <a:srgbClr val="3F3F3F"/>
              </a:solidFill>
              <a:latin typeface="Century Gothic"/>
            </a:endParaRPr>
          </a:p>
          <a:p>
            <a:pPr algn="ctr"/>
            <a:endParaRPr lang="en-US">
              <a:solidFill>
                <a:srgbClr val="3F3F3F"/>
              </a:solidFill>
              <a:latin typeface="Century Gothic"/>
              <a:ea typeface="Calibri"/>
              <a:cs typeface="Calibri"/>
            </a:endParaRPr>
          </a:p>
        </p:txBody>
      </p:sp>
      <p:grpSp>
        <p:nvGrpSpPr>
          <p:cNvPr id="3" name="Group 2">
            <a:extLst>
              <a:ext uri="{FF2B5EF4-FFF2-40B4-BE49-F238E27FC236}">
                <a16:creationId xmlns:a16="http://schemas.microsoft.com/office/drawing/2014/main" id="{7991BCB2-BAE8-94BE-5EBB-B0277BEE85F3}"/>
              </a:ext>
            </a:extLst>
          </p:cNvPr>
          <p:cNvGrpSpPr/>
          <p:nvPr/>
        </p:nvGrpSpPr>
        <p:grpSpPr>
          <a:xfrm>
            <a:off x="7618382" y="116355"/>
            <a:ext cx="4651524" cy="6596229"/>
            <a:chOff x="7875471" y="-9536"/>
            <a:chExt cx="4426462" cy="6851815"/>
          </a:xfrm>
        </p:grpSpPr>
        <p:pic>
          <p:nvPicPr>
            <p:cNvPr id="13" name="Picture 13" descr="A person in a field of wheat&#10;&#10;Description automatically generated">
              <a:extLst>
                <a:ext uri="{FF2B5EF4-FFF2-40B4-BE49-F238E27FC236}">
                  <a16:creationId xmlns:a16="http://schemas.microsoft.com/office/drawing/2014/main" id="{F0FC7FFF-1501-00A4-16C0-3ADAD77C0CB5}"/>
                </a:ext>
              </a:extLst>
            </p:cNvPr>
            <p:cNvPicPr>
              <a:picLocks noChangeAspect="1"/>
            </p:cNvPicPr>
            <p:nvPr/>
          </p:nvPicPr>
          <p:blipFill rotWithShape="1">
            <a:blip r:embed="rId3"/>
            <a:srcRect l="60806" t="4780" r="363" b="310"/>
            <a:stretch/>
          </p:blipFill>
          <p:spPr>
            <a:xfrm>
              <a:off x="7875471" y="-9536"/>
              <a:ext cx="4361908" cy="6851812"/>
            </a:xfrm>
            <a:prstGeom prst="rect">
              <a:avLst/>
            </a:prstGeom>
            <a:ln>
              <a:noFill/>
            </a:ln>
            <a:effectLst>
              <a:outerShdw blurRad="292100" dist="139700" dir="2700000" algn="tl" rotWithShape="0">
                <a:srgbClr val="333333">
                  <a:alpha val="65000"/>
                </a:srgbClr>
              </a:outerShdw>
            </a:effectLst>
          </p:spPr>
        </p:pic>
        <p:sp>
          <p:nvSpPr>
            <p:cNvPr id="14" name="TextBox 13">
              <a:extLst>
                <a:ext uri="{FF2B5EF4-FFF2-40B4-BE49-F238E27FC236}">
                  <a16:creationId xmlns:a16="http://schemas.microsoft.com/office/drawing/2014/main" id="{D5B76139-0991-E7E0-59D0-EDFC32A62930}"/>
                </a:ext>
              </a:extLst>
            </p:cNvPr>
            <p:cNvSpPr txBox="1"/>
            <p:nvPr/>
          </p:nvSpPr>
          <p:spPr>
            <a:xfrm>
              <a:off x="9855909" y="6579417"/>
              <a:ext cx="2446024" cy="2628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solidFill>
                  <a:latin typeface="Century Gothic"/>
                  <a:ea typeface="Calibri"/>
                  <a:cs typeface="Calibri"/>
                </a:rPr>
                <a:t>Image Credit: </a:t>
              </a:r>
              <a:r>
                <a:rPr lang="en-US" sz="1100" err="1">
                  <a:solidFill>
                    <a:schemeClr val="bg1"/>
                  </a:solidFill>
                  <a:latin typeface="Century Gothic"/>
                  <a:ea typeface="Calibri"/>
                  <a:cs typeface="Calibri"/>
                </a:rPr>
                <a:t>Kandukuru</a:t>
              </a:r>
              <a:r>
                <a:rPr lang="en-US" sz="1100">
                  <a:solidFill>
                    <a:schemeClr val="bg1"/>
                  </a:solidFill>
                  <a:latin typeface="Century Gothic"/>
                  <a:ea typeface="Calibri"/>
                  <a:cs typeface="Calibri"/>
                </a:rPr>
                <a:t> </a:t>
              </a:r>
              <a:r>
                <a:rPr lang="en-US" sz="1100" err="1">
                  <a:solidFill>
                    <a:schemeClr val="bg1"/>
                  </a:solidFill>
                  <a:latin typeface="Century Gothic"/>
                  <a:ea typeface="Calibri"/>
                  <a:cs typeface="Calibri"/>
                </a:rPr>
                <a:t>Nagarjun</a:t>
              </a:r>
              <a:endParaRPr lang="en-US" sz="1100">
                <a:solidFill>
                  <a:schemeClr val="bg1"/>
                </a:solidFill>
                <a:latin typeface="Century Gothic"/>
                <a:ea typeface="Calibri"/>
                <a:cs typeface="Calibri"/>
              </a:endParaRPr>
            </a:p>
          </p:txBody>
        </p:sp>
      </p:grpSp>
    </p:spTree>
    <p:extLst>
      <p:ext uri="{BB962C8B-B14F-4D97-AF65-F5344CB8AC3E}">
        <p14:creationId xmlns:p14="http://schemas.microsoft.com/office/powerpoint/2010/main" val="89696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01E302-4AB2-6C5D-46AB-2C9A630D6E40}"/>
              </a:ext>
            </a:extLst>
          </p:cNvPr>
          <p:cNvSpPr txBox="1"/>
          <p:nvPr/>
        </p:nvSpPr>
        <p:spPr>
          <a:xfrm>
            <a:off x="267078" y="193739"/>
            <a:ext cx="704965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CD7143"/>
                </a:solidFill>
                <a:latin typeface="Century Gothic"/>
              </a:rPr>
              <a:t>Partners</a:t>
            </a:r>
          </a:p>
        </p:txBody>
      </p:sp>
      <p:sp>
        <p:nvSpPr>
          <p:cNvPr id="5" name="Rectangle 4">
            <a:extLst>
              <a:ext uri="{FF2B5EF4-FFF2-40B4-BE49-F238E27FC236}">
                <a16:creationId xmlns:a16="http://schemas.microsoft.com/office/drawing/2014/main" id="{49846B76-84A7-DD45-32AC-D351B1DB7FCB}"/>
              </a:ext>
            </a:extLst>
          </p:cNvPr>
          <p:cNvSpPr/>
          <p:nvPr/>
        </p:nvSpPr>
        <p:spPr>
          <a:xfrm>
            <a:off x="7923465" y="1230527"/>
            <a:ext cx="2600822" cy="749933"/>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833C0B"/>
                </a:solidFill>
                <a:latin typeface="Century Gothic"/>
                <a:ea typeface="+mn-lt"/>
                <a:cs typeface="+mn-lt"/>
              </a:rPr>
              <a:t>Collaborators</a:t>
            </a:r>
            <a:endParaRPr lang="en-US" sz="2400" b="1">
              <a:solidFill>
                <a:srgbClr val="833C0B"/>
              </a:solidFill>
              <a:latin typeface="Century Gothic"/>
            </a:endParaRPr>
          </a:p>
        </p:txBody>
      </p:sp>
      <p:sp>
        <p:nvSpPr>
          <p:cNvPr id="10" name="Rectangle 9">
            <a:extLst>
              <a:ext uri="{FF2B5EF4-FFF2-40B4-BE49-F238E27FC236}">
                <a16:creationId xmlns:a16="http://schemas.microsoft.com/office/drawing/2014/main" id="{98353679-7E50-ED40-BB07-265E04CC3E0E}"/>
              </a:ext>
            </a:extLst>
          </p:cNvPr>
          <p:cNvSpPr/>
          <p:nvPr/>
        </p:nvSpPr>
        <p:spPr>
          <a:xfrm>
            <a:off x="2040346" y="1232714"/>
            <a:ext cx="2353022" cy="745559"/>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833C0B"/>
                </a:solidFill>
                <a:latin typeface="Century Gothic"/>
                <a:cs typeface="Calibri"/>
              </a:rPr>
              <a:t>End User</a:t>
            </a:r>
            <a:endParaRPr lang="en-US" sz="2400" b="1">
              <a:solidFill>
                <a:srgbClr val="833C0B"/>
              </a:solidFill>
              <a:latin typeface="Century Gothic"/>
            </a:endParaRPr>
          </a:p>
        </p:txBody>
      </p:sp>
      <p:grpSp>
        <p:nvGrpSpPr>
          <p:cNvPr id="7" name="Group 6">
            <a:extLst>
              <a:ext uri="{FF2B5EF4-FFF2-40B4-BE49-F238E27FC236}">
                <a16:creationId xmlns:a16="http://schemas.microsoft.com/office/drawing/2014/main" id="{76121368-AF8E-3ADD-AC4B-6B6AE835F6AB}"/>
              </a:ext>
            </a:extLst>
          </p:cNvPr>
          <p:cNvGrpSpPr/>
          <p:nvPr/>
        </p:nvGrpSpPr>
        <p:grpSpPr>
          <a:xfrm>
            <a:off x="836161" y="2248561"/>
            <a:ext cx="4867921" cy="599243"/>
            <a:chOff x="828582" y="1620173"/>
            <a:chExt cx="4867921" cy="599243"/>
          </a:xfrm>
        </p:grpSpPr>
        <p:sp>
          <p:nvSpPr>
            <p:cNvPr id="11" name="Rectangle 10">
              <a:extLst>
                <a:ext uri="{FF2B5EF4-FFF2-40B4-BE49-F238E27FC236}">
                  <a16:creationId xmlns:a16="http://schemas.microsoft.com/office/drawing/2014/main" id="{91E9E86B-FDF0-9F8D-3991-14DFCBF1ECB7}"/>
                </a:ext>
              </a:extLst>
            </p:cNvPr>
            <p:cNvSpPr/>
            <p:nvPr/>
          </p:nvSpPr>
          <p:spPr>
            <a:xfrm>
              <a:off x="828582" y="1620173"/>
              <a:ext cx="4867921" cy="599243"/>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000">
                  <a:solidFill>
                    <a:srgbClr val="3F3F3F"/>
                  </a:solidFill>
                  <a:latin typeface="Century Gothic"/>
                  <a:cs typeface="Calibri"/>
                </a:rPr>
                <a:t>Department of Agriculture (</a:t>
              </a:r>
              <a:r>
                <a:rPr lang="en-US" sz="2000" err="1">
                  <a:solidFill>
                    <a:srgbClr val="3F3F3F"/>
                  </a:solidFill>
                  <a:latin typeface="Century Gothic"/>
                  <a:cs typeface="Calibri"/>
                </a:rPr>
                <a:t>DoA</a:t>
              </a:r>
              <a:r>
                <a:rPr lang="en-US" sz="2000">
                  <a:solidFill>
                    <a:srgbClr val="3F3F3F"/>
                  </a:solidFill>
                  <a:latin typeface="Century Gothic"/>
                  <a:cs typeface="Calibri"/>
                </a:rPr>
                <a:t>)</a:t>
              </a:r>
              <a:endParaRPr lang="en-US">
                <a:solidFill>
                  <a:srgbClr val="3F3F3F"/>
                </a:solidFill>
              </a:endParaRPr>
            </a:p>
          </p:txBody>
        </p:sp>
        <p:pic>
          <p:nvPicPr>
            <p:cNvPr id="6" name="Graphic 6" descr="The lulav outline">
              <a:extLst>
                <a:ext uri="{FF2B5EF4-FFF2-40B4-BE49-F238E27FC236}">
                  <a16:creationId xmlns:a16="http://schemas.microsoft.com/office/drawing/2014/main" id="{FE6A6DEC-DA17-5EAB-36DD-DACB3E8CBE2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22111" y="1641610"/>
              <a:ext cx="581488" cy="551896"/>
            </a:xfrm>
            <a:prstGeom prst="rect">
              <a:avLst/>
            </a:prstGeom>
          </p:spPr>
        </p:pic>
      </p:grpSp>
      <p:grpSp>
        <p:nvGrpSpPr>
          <p:cNvPr id="19" name="Group 18">
            <a:extLst>
              <a:ext uri="{FF2B5EF4-FFF2-40B4-BE49-F238E27FC236}">
                <a16:creationId xmlns:a16="http://schemas.microsoft.com/office/drawing/2014/main" id="{B59DF8DB-194F-32EE-AF9B-ABB7447AAE40}"/>
              </a:ext>
            </a:extLst>
          </p:cNvPr>
          <p:cNvGrpSpPr/>
          <p:nvPr/>
        </p:nvGrpSpPr>
        <p:grpSpPr>
          <a:xfrm>
            <a:off x="459153" y="3431325"/>
            <a:ext cx="2544930" cy="1435222"/>
            <a:chOff x="717611" y="3528872"/>
            <a:chExt cx="2544930" cy="1435222"/>
          </a:xfrm>
        </p:grpSpPr>
        <p:sp>
          <p:nvSpPr>
            <p:cNvPr id="3" name="Rectangle 2">
              <a:extLst>
                <a:ext uri="{FF2B5EF4-FFF2-40B4-BE49-F238E27FC236}">
                  <a16:creationId xmlns:a16="http://schemas.microsoft.com/office/drawing/2014/main" id="{E48A7805-73C9-7D16-D2E7-E4E2FEC4B371}"/>
                </a:ext>
              </a:extLst>
            </p:cNvPr>
            <p:cNvSpPr/>
            <p:nvPr/>
          </p:nvSpPr>
          <p:spPr>
            <a:xfrm>
              <a:off x="717611" y="3528872"/>
              <a:ext cx="2544930" cy="1435222"/>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000">
                  <a:solidFill>
                    <a:srgbClr val="3F3F3F"/>
                  </a:solidFill>
                  <a:latin typeface="Century Gothic"/>
                  <a:cs typeface="Calibri"/>
                </a:rPr>
                <a:t>National Plant Protection </a:t>
              </a:r>
            </a:p>
            <a:p>
              <a:r>
                <a:rPr lang="en-US" sz="2000">
                  <a:solidFill>
                    <a:srgbClr val="3F3F3F"/>
                  </a:solidFill>
                  <a:latin typeface="Century Gothic"/>
                  <a:cs typeface="Calibri"/>
                </a:rPr>
                <a:t>Centre (NPPC)</a:t>
              </a:r>
              <a:endParaRPr lang="en-US">
                <a:solidFill>
                  <a:srgbClr val="3F3F3F"/>
                </a:solidFill>
                <a:ea typeface="Calibri" panose="020F0502020204030204"/>
                <a:cs typeface="Calibri" panose="020F0502020204030204"/>
              </a:endParaRPr>
            </a:p>
          </p:txBody>
        </p:sp>
        <p:pic>
          <p:nvPicPr>
            <p:cNvPr id="8" name="Graphic 8" descr="Plant With Roots with solid fill">
              <a:extLst>
                <a:ext uri="{FF2B5EF4-FFF2-40B4-BE49-F238E27FC236}">
                  <a16:creationId xmlns:a16="http://schemas.microsoft.com/office/drawing/2014/main" id="{B322D1DC-1854-8D82-CB1E-D37DEF1604C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509421" y="3874363"/>
              <a:ext cx="751643" cy="751643"/>
            </a:xfrm>
            <a:prstGeom prst="rect">
              <a:avLst/>
            </a:prstGeom>
          </p:spPr>
        </p:pic>
      </p:grpSp>
      <p:grpSp>
        <p:nvGrpSpPr>
          <p:cNvPr id="24" name="Group 23">
            <a:extLst>
              <a:ext uri="{FF2B5EF4-FFF2-40B4-BE49-F238E27FC236}">
                <a16:creationId xmlns:a16="http://schemas.microsoft.com/office/drawing/2014/main" id="{8C752968-4C12-C42A-E5BF-436798F1C441}"/>
              </a:ext>
            </a:extLst>
          </p:cNvPr>
          <p:cNvGrpSpPr/>
          <p:nvPr/>
        </p:nvGrpSpPr>
        <p:grpSpPr>
          <a:xfrm>
            <a:off x="6682386" y="3446415"/>
            <a:ext cx="5082465" cy="1405630"/>
            <a:chOff x="6747029" y="3055397"/>
            <a:chExt cx="5082465" cy="1405630"/>
          </a:xfrm>
        </p:grpSpPr>
        <p:sp>
          <p:nvSpPr>
            <p:cNvPr id="21" name="Rectangle 20">
              <a:extLst>
                <a:ext uri="{FF2B5EF4-FFF2-40B4-BE49-F238E27FC236}">
                  <a16:creationId xmlns:a16="http://schemas.microsoft.com/office/drawing/2014/main" id="{C9DDD86F-61F1-95CB-3462-5372FAA4C885}"/>
                </a:ext>
              </a:extLst>
            </p:cNvPr>
            <p:cNvSpPr/>
            <p:nvPr/>
          </p:nvSpPr>
          <p:spPr>
            <a:xfrm>
              <a:off x="6747029" y="3055397"/>
              <a:ext cx="5082465" cy="140563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spcAft>
                  <a:spcPts val="1000"/>
                </a:spcAft>
              </a:pPr>
              <a:r>
                <a:rPr lang="en-US" sz="2000">
                  <a:solidFill>
                    <a:srgbClr val="3F3F3F"/>
                  </a:solidFill>
                  <a:latin typeface="Century Gothic"/>
                  <a:cs typeface="Calibri" panose="020F0502020204030204"/>
                </a:rPr>
                <a:t>Ugyen </a:t>
              </a:r>
              <a:r>
                <a:rPr lang="en-US" sz="2000" err="1">
                  <a:solidFill>
                    <a:srgbClr val="3F3F3F"/>
                  </a:solidFill>
                  <a:latin typeface="Century Gothic"/>
                  <a:cs typeface="Calibri" panose="020F0502020204030204"/>
                </a:rPr>
                <a:t>Wangchuck</a:t>
              </a:r>
              <a:r>
                <a:rPr lang="en-US" sz="2000">
                  <a:solidFill>
                    <a:srgbClr val="3F3F3F"/>
                  </a:solidFill>
                  <a:latin typeface="Century Gothic"/>
                  <a:cs typeface="Calibri" panose="020F0502020204030204"/>
                </a:rPr>
                <a:t> Institute for Conservation and Environment Research (UWICER)</a:t>
              </a:r>
              <a:endParaRPr lang="en-US">
                <a:solidFill>
                  <a:srgbClr val="3F3F3F"/>
                </a:solidFill>
                <a:latin typeface="Calibri" panose="020F0502020204030204"/>
                <a:ea typeface="Calibri" panose="020F0502020204030204"/>
                <a:cs typeface="Calibri" panose="020F0502020204030204"/>
              </a:endParaRPr>
            </a:p>
          </p:txBody>
        </p:sp>
        <p:pic>
          <p:nvPicPr>
            <p:cNvPr id="12" name="Graphic 12" descr="Open hand with plant with solid fill">
              <a:extLst>
                <a:ext uri="{FF2B5EF4-FFF2-40B4-BE49-F238E27FC236}">
                  <a16:creationId xmlns:a16="http://schemas.microsoft.com/office/drawing/2014/main" id="{999401EA-71E3-2D0D-3DD6-AB894E9BEBE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115675" y="3425393"/>
              <a:ext cx="625876" cy="611080"/>
            </a:xfrm>
            <a:prstGeom prst="rect">
              <a:avLst/>
            </a:prstGeom>
          </p:spPr>
        </p:pic>
      </p:grpSp>
      <p:grpSp>
        <p:nvGrpSpPr>
          <p:cNvPr id="25" name="Group 24">
            <a:extLst>
              <a:ext uri="{FF2B5EF4-FFF2-40B4-BE49-F238E27FC236}">
                <a16:creationId xmlns:a16="http://schemas.microsoft.com/office/drawing/2014/main" id="{B915C00F-01C8-439E-AFFB-53208EF1A6D0}"/>
              </a:ext>
            </a:extLst>
          </p:cNvPr>
          <p:cNvGrpSpPr/>
          <p:nvPr/>
        </p:nvGrpSpPr>
        <p:grpSpPr>
          <a:xfrm>
            <a:off x="3211232" y="3438723"/>
            <a:ext cx="2996583" cy="1405630"/>
            <a:chOff x="1975282" y="4986290"/>
            <a:chExt cx="2996583" cy="1553590"/>
          </a:xfrm>
        </p:grpSpPr>
        <p:sp>
          <p:nvSpPr>
            <p:cNvPr id="4" name="Rectangle 3">
              <a:extLst>
                <a:ext uri="{FF2B5EF4-FFF2-40B4-BE49-F238E27FC236}">
                  <a16:creationId xmlns:a16="http://schemas.microsoft.com/office/drawing/2014/main" id="{C3CF8413-0EF7-565F-8F65-7335C49C71A0}"/>
                </a:ext>
              </a:extLst>
            </p:cNvPr>
            <p:cNvSpPr/>
            <p:nvPr/>
          </p:nvSpPr>
          <p:spPr>
            <a:xfrm>
              <a:off x="1975282" y="4986290"/>
              <a:ext cx="2959222" cy="155359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000">
                  <a:solidFill>
                    <a:srgbClr val="3F3F3F"/>
                  </a:solidFill>
                  <a:latin typeface="Century Gothic"/>
                  <a:cs typeface="Calibri"/>
                </a:rPr>
                <a:t>Agriculture Research and Development Centre (ARDC)</a:t>
              </a:r>
              <a:endParaRPr lang="en-US">
                <a:solidFill>
                  <a:srgbClr val="3F3F3F"/>
                </a:solidFill>
                <a:ea typeface="Calibri" panose="020F0502020204030204"/>
                <a:cs typeface="Calibri" panose="020F0502020204030204"/>
              </a:endParaRPr>
            </a:p>
          </p:txBody>
        </p:sp>
        <p:pic>
          <p:nvPicPr>
            <p:cNvPr id="16" name="Graphic 16" descr="Seeds with solid fill">
              <a:extLst>
                <a:ext uri="{FF2B5EF4-FFF2-40B4-BE49-F238E27FC236}">
                  <a16:creationId xmlns:a16="http://schemas.microsoft.com/office/drawing/2014/main" id="{9B9A4569-4656-7C92-957B-AD35C935C54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220222" y="5718329"/>
              <a:ext cx="751643" cy="751643"/>
            </a:xfrm>
            <a:prstGeom prst="rect">
              <a:avLst/>
            </a:prstGeom>
          </p:spPr>
        </p:pic>
      </p:grpSp>
      <p:grpSp>
        <p:nvGrpSpPr>
          <p:cNvPr id="23" name="Group 22">
            <a:extLst>
              <a:ext uri="{FF2B5EF4-FFF2-40B4-BE49-F238E27FC236}">
                <a16:creationId xmlns:a16="http://schemas.microsoft.com/office/drawing/2014/main" id="{5D93929A-5C50-FD01-A743-5B7EA260BEAF}"/>
              </a:ext>
            </a:extLst>
          </p:cNvPr>
          <p:cNvGrpSpPr/>
          <p:nvPr/>
        </p:nvGrpSpPr>
        <p:grpSpPr>
          <a:xfrm>
            <a:off x="6882317" y="2243751"/>
            <a:ext cx="4690368" cy="608862"/>
            <a:chOff x="6747029" y="2123242"/>
            <a:chExt cx="4690368" cy="660648"/>
          </a:xfrm>
        </p:grpSpPr>
        <p:sp>
          <p:nvSpPr>
            <p:cNvPr id="15" name="Rectangle 14">
              <a:extLst>
                <a:ext uri="{FF2B5EF4-FFF2-40B4-BE49-F238E27FC236}">
                  <a16:creationId xmlns:a16="http://schemas.microsoft.com/office/drawing/2014/main" id="{B2BF6829-CE5F-5FF8-2713-F256448FE965}"/>
                </a:ext>
              </a:extLst>
            </p:cNvPr>
            <p:cNvSpPr/>
            <p:nvPr/>
          </p:nvSpPr>
          <p:spPr>
            <a:xfrm>
              <a:off x="6747029" y="2123242"/>
              <a:ext cx="4690368" cy="658426"/>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spcAft>
                  <a:spcPts val="1000"/>
                </a:spcAft>
              </a:pPr>
              <a:r>
                <a:rPr lang="en-US" sz="2000">
                  <a:solidFill>
                    <a:srgbClr val="3F3F3F"/>
                  </a:solidFill>
                  <a:latin typeface="Century Gothic"/>
                  <a:cs typeface="Calibri" panose="020F0502020204030204"/>
                </a:rPr>
                <a:t>National Statistics Bureau (NSB)</a:t>
              </a:r>
              <a:endParaRPr lang="en-US">
                <a:solidFill>
                  <a:srgbClr val="3F3F3F"/>
                </a:solidFill>
                <a:latin typeface="Calibri" panose="020F0502020204030204"/>
                <a:ea typeface="Calibri" panose="020F0502020204030204"/>
                <a:cs typeface="Calibri" panose="020F0502020204030204"/>
              </a:endParaRPr>
            </a:p>
          </p:txBody>
        </p:sp>
        <p:pic>
          <p:nvPicPr>
            <p:cNvPr id="20" name="Graphic 20" descr="Statistics with solid fill">
              <a:extLst>
                <a:ext uri="{FF2B5EF4-FFF2-40B4-BE49-F238E27FC236}">
                  <a16:creationId xmlns:a16="http://schemas.microsoft.com/office/drawing/2014/main" id="{E088BB34-6E07-C849-B2EB-52EECCC5474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699072" y="2128421"/>
              <a:ext cx="625877" cy="655469"/>
            </a:xfrm>
            <a:prstGeom prst="rect">
              <a:avLst/>
            </a:prstGeom>
          </p:spPr>
        </p:pic>
      </p:grpSp>
      <p:grpSp>
        <p:nvGrpSpPr>
          <p:cNvPr id="27" name="Group 26">
            <a:extLst>
              <a:ext uri="{FF2B5EF4-FFF2-40B4-BE49-F238E27FC236}">
                <a16:creationId xmlns:a16="http://schemas.microsoft.com/office/drawing/2014/main" id="{762F921C-0D75-C95E-9DD8-DB984CF26B28}"/>
              </a:ext>
            </a:extLst>
          </p:cNvPr>
          <p:cNvGrpSpPr/>
          <p:nvPr/>
        </p:nvGrpSpPr>
        <p:grpSpPr>
          <a:xfrm>
            <a:off x="7561327" y="5368262"/>
            <a:ext cx="3321728" cy="761999"/>
            <a:chOff x="6747029" y="4793940"/>
            <a:chExt cx="3321728" cy="761999"/>
          </a:xfrm>
        </p:grpSpPr>
        <p:sp>
          <p:nvSpPr>
            <p:cNvPr id="22" name="Rectangle 21">
              <a:extLst>
                <a:ext uri="{FF2B5EF4-FFF2-40B4-BE49-F238E27FC236}">
                  <a16:creationId xmlns:a16="http://schemas.microsoft.com/office/drawing/2014/main" id="{C4494A93-5771-9160-B6AC-BBDD71665519}"/>
                </a:ext>
              </a:extLst>
            </p:cNvPr>
            <p:cNvSpPr/>
            <p:nvPr/>
          </p:nvSpPr>
          <p:spPr>
            <a:xfrm>
              <a:off x="6747029" y="4793940"/>
              <a:ext cx="3321728" cy="761999"/>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000">
                  <a:solidFill>
                    <a:srgbClr val="3F3F3F"/>
                  </a:solidFill>
                  <a:latin typeface="Century Gothic"/>
                  <a:cs typeface="Calibri" panose="020F0502020204030204"/>
                </a:rPr>
                <a:t>Bhutan Foundation</a:t>
              </a:r>
              <a:endParaRPr lang="en-US">
                <a:solidFill>
                  <a:srgbClr val="3F3F3F"/>
                </a:solidFill>
                <a:latin typeface="Calibri"/>
                <a:ea typeface="Calibri"/>
                <a:cs typeface="Calibri" panose="020F0502020204030204"/>
              </a:endParaRPr>
            </a:p>
          </p:txBody>
        </p:sp>
        <p:pic>
          <p:nvPicPr>
            <p:cNvPr id="26" name="Graphic 26" descr="Dragon dance with solid fill">
              <a:extLst>
                <a:ext uri="{FF2B5EF4-FFF2-40B4-BE49-F238E27FC236}">
                  <a16:creationId xmlns:a16="http://schemas.microsoft.com/office/drawing/2014/main" id="{231DB737-7683-6513-5590-16B42A8B7032}"/>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286042" y="4858304"/>
              <a:ext cx="633275" cy="640673"/>
            </a:xfrm>
            <a:prstGeom prst="rect">
              <a:avLst/>
            </a:prstGeom>
          </p:spPr>
        </p:pic>
      </p:grpSp>
      <p:sp>
        <p:nvSpPr>
          <p:cNvPr id="28" name="Left Brace 27">
            <a:extLst>
              <a:ext uri="{FF2B5EF4-FFF2-40B4-BE49-F238E27FC236}">
                <a16:creationId xmlns:a16="http://schemas.microsoft.com/office/drawing/2014/main" id="{B523A212-9971-B406-1B40-C6C0ED651C14}"/>
              </a:ext>
            </a:extLst>
          </p:cNvPr>
          <p:cNvSpPr/>
          <p:nvPr/>
        </p:nvSpPr>
        <p:spPr>
          <a:xfrm rot="5400000">
            <a:off x="2892090" y="1886597"/>
            <a:ext cx="592430" cy="2470364"/>
          </a:xfrm>
          <a:prstGeom prst="leftBrace">
            <a:avLst/>
          </a:prstGeom>
          <a:ln w="285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833C0B"/>
              </a:solidFill>
            </a:endParaRPr>
          </a:p>
        </p:txBody>
      </p:sp>
    </p:spTree>
    <p:extLst>
      <p:ext uri="{BB962C8B-B14F-4D97-AF65-F5344CB8AC3E}">
        <p14:creationId xmlns:p14="http://schemas.microsoft.com/office/powerpoint/2010/main" val="4294731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01E302-4AB2-6C5D-46AB-2C9A630D6E40}"/>
              </a:ext>
            </a:extLst>
          </p:cNvPr>
          <p:cNvSpPr txBox="1"/>
          <p:nvPr/>
        </p:nvSpPr>
        <p:spPr>
          <a:xfrm>
            <a:off x="166989" y="269153"/>
            <a:ext cx="704965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CD7143"/>
                </a:solidFill>
                <a:latin typeface="Century Gothic"/>
              </a:rPr>
              <a:t>Community Concerns</a:t>
            </a:r>
          </a:p>
        </p:txBody>
      </p:sp>
      <p:grpSp>
        <p:nvGrpSpPr>
          <p:cNvPr id="12" name="Group 11">
            <a:extLst>
              <a:ext uri="{FF2B5EF4-FFF2-40B4-BE49-F238E27FC236}">
                <a16:creationId xmlns:a16="http://schemas.microsoft.com/office/drawing/2014/main" id="{52A8E00C-15B5-8CC9-E95F-587CDAF13442}"/>
              </a:ext>
            </a:extLst>
          </p:cNvPr>
          <p:cNvGrpSpPr/>
          <p:nvPr/>
        </p:nvGrpSpPr>
        <p:grpSpPr>
          <a:xfrm>
            <a:off x="5383845" y="2962184"/>
            <a:ext cx="3792778" cy="2443894"/>
            <a:chOff x="6413630" y="2642899"/>
            <a:chExt cx="3656449" cy="2593221"/>
          </a:xfrm>
        </p:grpSpPr>
        <p:pic>
          <p:nvPicPr>
            <p:cNvPr id="3" name="Picture 4">
              <a:extLst>
                <a:ext uri="{FF2B5EF4-FFF2-40B4-BE49-F238E27FC236}">
                  <a16:creationId xmlns:a16="http://schemas.microsoft.com/office/drawing/2014/main" id="{E7C9433F-0494-2CB3-65A6-978DA12AE2D7}"/>
                </a:ext>
              </a:extLst>
            </p:cNvPr>
            <p:cNvPicPr>
              <a:picLocks noChangeAspect="1"/>
            </p:cNvPicPr>
            <p:nvPr/>
          </p:nvPicPr>
          <p:blipFill>
            <a:blip r:embed="rId3"/>
            <a:stretch>
              <a:fillRect/>
            </a:stretch>
          </p:blipFill>
          <p:spPr>
            <a:xfrm>
              <a:off x="6413630" y="2642899"/>
              <a:ext cx="3656449" cy="2563462"/>
            </a:xfrm>
            <a:prstGeom prst="hexagon">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33DF292F-3582-21EC-76FC-E8C68124FF51}"/>
                </a:ext>
              </a:extLst>
            </p:cNvPr>
            <p:cNvSpPr txBox="1"/>
            <p:nvPr/>
          </p:nvSpPr>
          <p:spPr>
            <a:xfrm>
              <a:off x="6938893" y="4940329"/>
              <a:ext cx="1968638" cy="295791"/>
            </a:xfrm>
            <a:prstGeom prst="rect">
              <a:avLst/>
            </a:prstGeom>
            <a:noFill/>
          </p:spPr>
          <p:txBody>
            <a:bodyPr wrap="square" lIns="91440" tIns="45720" rIns="91440" bIns="45720" anchor="t">
              <a:spAutoFit/>
            </a:bodyPr>
            <a:lstStyle/>
            <a:p>
              <a:r>
                <a:rPr lang="en-US" sz="1000">
                  <a:solidFill>
                    <a:srgbClr val="FFFFFF"/>
                  </a:solidFill>
                  <a:latin typeface="Century Gothic"/>
                  <a:cs typeface="Calibri"/>
                </a:rPr>
                <a:t>Image credit : Tenzin </a:t>
              </a:r>
              <a:r>
                <a:rPr lang="en-US" sz="1000" err="1">
                  <a:solidFill>
                    <a:srgbClr val="FFFFFF"/>
                  </a:solidFill>
                  <a:latin typeface="Century Gothic"/>
                  <a:cs typeface="Calibri"/>
                </a:rPr>
                <a:t>Lhaden</a:t>
              </a:r>
              <a:endParaRPr lang="en-US" sz="1000">
                <a:solidFill>
                  <a:srgbClr val="FFFFFF"/>
                </a:solidFill>
                <a:latin typeface="Century Gothic"/>
              </a:endParaRPr>
            </a:p>
          </p:txBody>
        </p:sp>
      </p:grpSp>
      <p:sp>
        <p:nvSpPr>
          <p:cNvPr id="5" name="Rectangle 4">
            <a:extLst>
              <a:ext uri="{FF2B5EF4-FFF2-40B4-BE49-F238E27FC236}">
                <a16:creationId xmlns:a16="http://schemas.microsoft.com/office/drawing/2014/main" id="{9BDEA829-C49D-FE52-78FD-1BE9E3DC6956}"/>
              </a:ext>
            </a:extLst>
          </p:cNvPr>
          <p:cNvSpPr/>
          <p:nvPr/>
        </p:nvSpPr>
        <p:spPr>
          <a:xfrm>
            <a:off x="606007" y="1400488"/>
            <a:ext cx="4484287" cy="904478"/>
          </a:xfrm>
          <a:prstGeom prst="rect">
            <a:avLst/>
          </a:prstGeom>
          <a:solidFill>
            <a:schemeClr val="accent2">
              <a:lumMod val="20000"/>
              <a:lumOff val="80000"/>
            </a:schemeClr>
          </a:solidFill>
          <a:ln>
            <a:no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sz="2000" b="1">
                <a:solidFill>
                  <a:schemeClr val="accent2">
                    <a:lumMod val="75000"/>
                  </a:schemeClr>
                </a:solidFill>
                <a:latin typeface="Century Gothic"/>
                <a:ea typeface="+mn-lt"/>
                <a:cs typeface="+mn-lt"/>
              </a:rPr>
              <a:t>Complex</a:t>
            </a:r>
            <a:r>
              <a:rPr lang="en-GB" sz="2000">
                <a:solidFill>
                  <a:schemeClr val="tx1">
                    <a:lumMod val="75000"/>
                    <a:lumOff val="25000"/>
                  </a:schemeClr>
                </a:solidFill>
                <a:latin typeface="Century Gothic"/>
                <a:ea typeface="+mn-lt"/>
                <a:cs typeface="+mn-lt"/>
              </a:rPr>
              <a:t> geophysical location</a:t>
            </a:r>
            <a:endParaRPr lang="en-US">
              <a:solidFill>
                <a:schemeClr val="tx1">
                  <a:lumMod val="75000"/>
                  <a:lumOff val="25000"/>
                </a:schemeClr>
              </a:solidFill>
              <a:latin typeface="Century Gothic"/>
            </a:endParaRPr>
          </a:p>
        </p:txBody>
      </p:sp>
      <p:sp>
        <p:nvSpPr>
          <p:cNvPr id="7" name="Rectangle 6">
            <a:extLst>
              <a:ext uri="{FF2B5EF4-FFF2-40B4-BE49-F238E27FC236}">
                <a16:creationId xmlns:a16="http://schemas.microsoft.com/office/drawing/2014/main" id="{59763EB9-CAFD-997C-B3B2-2860DC0ECF09}"/>
              </a:ext>
            </a:extLst>
          </p:cNvPr>
          <p:cNvSpPr/>
          <p:nvPr/>
        </p:nvSpPr>
        <p:spPr>
          <a:xfrm>
            <a:off x="606298" y="2591608"/>
            <a:ext cx="4495251" cy="831828"/>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chemeClr val="accent2">
                    <a:lumMod val="75000"/>
                  </a:schemeClr>
                </a:solidFill>
                <a:latin typeface="Century Gothic"/>
                <a:ea typeface="+mn-lt"/>
                <a:cs typeface="+mn-lt"/>
              </a:rPr>
              <a:t>Impact</a:t>
            </a:r>
            <a:r>
              <a:rPr lang="en-US" sz="2000">
                <a:solidFill>
                  <a:schemeClr val="tx1">
                    <a:lumMod val="75000"/>
                    <a:lumOff val="25000"/>
                  </a:schemeClr>
                </a:solidFill>
                <a:latin typeface="Century Gothic"/>
                <a:ea typeface="+mn-lt"/>
                <a:cs typeface="+mn-lt"/>
              </a:rPr>
              <a:t> on crop yields</a:t>
            </a:r>
            <a:endParaRPr lang="en-US">
              <a:solidFill>
                <a:schemeClr val="tx1">
                  <a:lumMod val="75000"/>
                  <a:lumOff val="25000"/>
                </a:schemeClr>
              </a:solidFill>
              <a:latin typeface="Calibri" panose="020F0502020204030204"/>
              <a:ea typeface="Calibri" panose="020F0502020204030204"/>
              <a:cs typeface="Calibri" panose="020F0502020204030204"/>
            </a:endParaRPr>
          </a:p>
        </p:txBody>
      </p:sp>
      <p:sp>
        <p:nvSpPr>
          <p:cNvPr id="8" name="Rectangle 7">
            <a:extLst>
              <a:ext uri="{FF2B5EF4-FFF2-40B4-BE49-F238E27FC236}">
                <a16:creationId xmlns:a16="http://schemas.microsoft.com/office/drawing/2014/main" id="{EF12A851-829D-13AD-8D69-7E6E8AD9D511}"/>
              </a:ext>
            </a:extLst>
          </p:cNvPr>
          <p:cNvSpPr/>
          <p:nvPr/>
        </p:nvSpPr>
        <p:spPr>
          <a:xfrm>
            <a:off x="617844" y="3731642"/>
            <a:ext cx="4484287" cy="889948"/>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accent2">
                    <a:lumMod val="75000"/>
                  </a:schemeClr>
                </a:solidFill>
                <a:latin typeface="Century Gothic"/>
                <a:ea typeface="+mn-lt"/>
                <a:cs typeface="+mn-lt"/>
              </a:rPr>
              <a:t>Difficulty</a:t>
            </a:r>
            <a:r>
              <a:rPr lang="en-GB" sz="2000">
                <a:solidFill>
                  <a:schemeClr val="tx1">
                    <a:lumMod val="75000"/>
                    <a:lumOff val="25000"/>
                  </a:schemeClr>
                </a:solidFill>
                <a:latin typeface="Century Gothic"/>
                <a:ea typeface="+mn-lt"/>
                <a:cs typeface="+mn-lt"/>
              </a:rPr>
              <a:t> in surveying and reporting</a:t>
            </a:r>
            <a:endParaRPr lang="en-US">
              <a:solidFill>
                <a:schemeClr val="tx1">
                  <a:lumMod val="75000"/>
                  <a:lumOff val="25000"/>
                </a:schemeClr>
              </a:solidFill>
              <a:latin typeface="Century Gothic"/>
            </a:endParaRPr>
          </a:p>
        </p:txBody>
      </p:sp>
      <p:sp>
        <p:nvSpPr>
          <p:cNvPr id="9" name="Rectangle 8">
            <a:extLst>
              <a:ext uri="{FF2B5EF4-FFF2-40B4-BE49-F238E27FC236}">
                <a16:creationId xmlns:a16="http://schemas.microsoft.com/office/drawing/2014/main" id="{0385E912-F9A0-8F0B-9476-0F884393488B}"/>
              </a:ext>
            </a:extLst>
          </p:cNvPr>
          <p:cNvSpPr/>
          <p:nvPr/>
        </p:nvSpPr>
        <p:spPr>
          <a:xfrm>
            <a:off x="602757" y="4922447"/>
            <a:ext cx="4485937" cy="871586"/>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accent2">
                    <a:lumMod val="75000"/>
                  </a:schemeClr>
                </a:solidFill>
                <a:latin typeface="Century Gothic"/>
                <a:ea typeface="+mn-lt"/>
                <a:cs typeface="+mn-lt"/>
              </a:rPr>
              <a:t>Shift</a:t>
            </a:r>
            <a:r>
              <a:rPr lang="en-GB" sz="2000">
                <a:solidFill>
                  <a:schemeClr val="tx1">
                    <a:lumMod val="75000"/>
                    <a:lumOff val="25000"/>
                  </a:schemeClr>
                </a:solidFill>
                <a:latin typeface="Century Gothic"/>
                <a:ea typeface="+mn-lt"/>
                <a:cs typeface="+mn-lt"/>
              </a:rPr>
              <a:t> towards non-agriculture lifestyles</a:t>
            </a:r>
            <a:endParaRPr lang="en-US">
              <a:solidFill>
                <a:schemeClr val="tx1">
                  <a:lumMod val="75000"/>
                  <a:lumOff val="25000"/>
                </a:schemeClr>
              </a:solidFill>
              <a:latin typeface="Century Gothic"/>
            </a:endParaRPr>
          </a:p>
        </p:txBody>
      </p:sp>
      <p:grpSp>
        <p:nvGrpSpPr>
          <p:cNvPr id="13" name="Group 12">
            <a:extLst>
              <a:ext uri="{FF2B5EF4-FFF2-40B4-BE49-F238E27FC236}">
                <a16:creationId xmlns:a16="http://schemas.microsoft.com/office/drawing/2014/main" id="{98433F37-CDD3-13C0-FE3E-DAA8EB00C21F}"/>
              </a:ext>
            </a:extLst>
          </p:cNvPr>
          <p:cNvGrpSpPr/>
          <p:nvPr/>
        </p:nvGrpSpPr>
        <p:grpSpPr>
          <a:xfrm>
            <a:off x="8678361" y="4205106"/>
            <a:ext cx="3560848" cy="2537314"/>
            <a:chOff x="9136992" y="3089373"/>
            <a:chExt cx="4301548" cy="2848198"/>
          </a:xfrm>
        </p:grpSpPr>
        <p:pic>
          <p:nvPicPr>
            <p:cNvPr id="11" name="Picture 11" descr="A group of people walking on a stone platform&#10;&#10;Description automatically generated">
              <a:extLst>
                <a:ext uri="{FF2B5EF4-FFF2-40B4-BE49-F238E27FC236}">
                  <a16:creationId xmlns:a16="http://schemas.microsoft.com/office/drawing/2014/main" id="{BBE5D409-D7FC-14EF-1E27-02177E66DC8A}"/>
                </a:ext>
              </a:extLst>
            </p:cNvPr>
            <p:cNvPicPr>
              <a:picLocks noChangeAspect="1"/>
            </p:cNvPicPr>
            <p:nvPr/>
          </p:nvPicPr>
          <p:blipFill rotWithShape="1">
            <a:blip r:embed="rId4"/>
            <a:srcRect t="1767" b="1767"/>
            <a:stretch/>
          </p:blipFill>
          <p:spPr>
            <a:xfrm>
              <a:off x="9136992" y="3089373"/>
              <a:ext cx="4301548" cy="2762953"/>
            </a:xfrm>
            <a:prstGeom prst="hexagon">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8DAE799E-3490-C5A4-9E95-C4E4ECCB539B}"/>
                </a:ext>
              </a:extLst>
            </p:cNvPr>
            <p:cNvSpPr txBox="1"/>
            <p:nvPr/>
          </p:nvSpPr>
          <p:spPr>
            <a:xfrm>
              <a:off x="10973512" y="5629340"/>
              <a:ext cx="1960914" cy="3082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FFFFF"/>
                  </a:solidFill>
                  <a:latin typeface="Century Gothic"/>
                  <a:ea typeface="Calibri"/>
                  <a:cs typeface="Calibri"/>
                </a:rPr>
                <a:t>Image credit: </a:t>
              </a:r>
              <a:r>
                <a:rPr lang="en-US" sz="1000" err="1">
                  <a:solidFill>
                    <a:srgbClr val="FFFFFF"/>
                  </a:solidFill>
                  <a:latin typeface="Century Gothic"/>
                  <a:ea typeface="Calibri"/>
                  <a:cs typeface="Calibri"/>
                </a:rPr>
                <a:t>hktang</a:t>
              </a:r>
              <a:endParaRPr lang="en-US" sz="1000">
                <a:solidFill>
                  <a:srgbClr val="FFFFFF"/>
                </a:solidFill>
                <a:latin typeface="Century Gothic"/>
                <a:ea typeface="Calibri"/>
                <a:cs typeface="Calibri"/>
              </a:endParaRPr>
            </a:p>
          </p:txBody>
        </p:sp>
      </p:grpSp>
      <p:grpSp>
        <p:nvGrpSpPr>
          <p:cNvPr id="15" name="Group 14">
            <a:extLst>
              <a:ext uri="{FF2B5EF4-FFF2-40B4-BE49-F238E27FC236}">
                <a16:creationId xmlns:a16="http://schemas.microsoft.com/office/drawing/2014/main" id="{82BCE4BC-3ABB-4669-AAC8-F0626DF9AF2F}"/>
              </a:ext>
            </a:extLst>
          </p:cNvPr>
          <p:cNvGrpSpPr/>
          <p:nvPr/>
        </p:nvGrpSpPr>
        <p:grpSpPr>
          <a:xfrm>
            <a:off x="8676418" y="1691530"/>
            <a:ext cx="3557724" cy="2436299"/>
            <a:chOff x="8973196" y="1858645"/>
            <a:chExt cx="3557724" cy="2452341"/>
          </a:xfrm>
        </p:grpSpPr>
        <p:pic>
          <p:nvPicPr>
            <p:cNvPr id="4" name="Picture 14">
              <a:extLst>
                <a:ext uri="{FF2B5EF4-FFF2-40B4-BE49-F238E27FC236}">
                  <a16:creationId xmlns:a16="http://schemas.microsoft.com/office/drawing/2014/main" id="{991C1A4A-79AE-F884-8B52-E436D5DF0ED8}"/>
                </a:ext>
              </a:extLst>
            </p:cNvPr>
            <p:cNvPicPr>
              <a:picLocks noChangeAspect="1"/>
            </p:cNvPicPr>
            <p:nvPr/>
          </p:nvPicPr>
          <p:blipFill>
            <a:blip r:embed="rId5"/>
            <a:stretch>
              <a:fillRect/>
            </a:stretch>
          </p:blipFill>
          <p:spPr>
            <a:xfrm>
              <a:off x="8973196" y="1858645"/>
              <a:ext cx="3557724" cy="2426544"/>
            </a:xfrm>
            <a:prstGeom prst="hexagon">
              <a:avLst/>
            </a:prstGeom>
            <a:ln>
              <a:noFill/>
            </a:ln>
            <a:effectLst>
              <a:outerShdw blurRad="292100" dist="139700" dir="2700000" algn="tl" rotWithShape="0">
                <a:srgbClr val="333333">
                  <a:alpha val="65000"/>
                </a:srgbClr>
              </a:outerShdw>
            </a:effectLst>
          </p:spPr>
        </p:pic>
        <p:sp>
          <p:nvSpPr>
            <p:cNvPr id="16" name="TextBox 15">
              <a:extLst>
                <a:ext uri="{FF2B5EF4-FFF2-40B4-BE49-F238E27FC236}">
                  <a16:creationId xmlns:a16="http://schemas.microsoft.com/office/drawing/2014/main" id="{0D13646A-514F-8FA5-31AE-06209EE8DA6E}"/>
                </a:ext>
              </a:extLst>
            </p:cNvPr>
            <p:cNvSpPr txBox="1"/>
            <p:nvPr/>
          </p:nvSpPr>
          <p:spPr>
            <a:xfrm>
              <a:off x="10435748" y="4064765"/>
              <a:ext cx="165983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FFFFF"/>
                  </a:solidFill>
                  <a:latin typeface="Century Gothic"/>
                  <a:ea typeface="Calibri"/>
                  <a:cs typeface="Calibri"/>
                </a:rPr>
                <a:t>Image credit: Ninara31</a:t>
              </a:r>
            </a:p>
          </p:txBody>
        </p:sp>
      </p:grpSp>
      <p:grpSp>
        <p:nvGrpSpPr>
          <p:cNvPr id="17" name="Group 16">
            <a:extLst>
              <a:ext uri="{FF2B5EF4-FFF2-40B4-BE49-F238E27FC236}">
                <a16:creationId xmlns:a16="http://schemas.microsoft.com/office/drawing/2014/main" id="{BC9BB315-12A6-4A94-9836-A577C6D96C8E}"/>
              </a:ext>
            </a:extLst>
          </p:cNvPr>
          <p:cNvGrpSpPr/>
          <p:nvPr/>
        </p:nvGrpSpPr>
        <p:grpSpPr>
          <a:xfrm>
            <a:off x="5393159" y="419514"/>
            <a:ext cx="3785121" cy="2427584"/>
            <a:chOff x="5457328" y="640641"/>
            <a:chExt cx="3993668" cy="2315643"/>
          </a:xfrm>
        </p:grpSpPr>
        <p:pic>
          <p:nvPicPr>
            <p:cNvPr id="14" name="Picture 14" descr="A house on a hill with mountains in the background&#10;&#10;Description automatically generated">
              <a:extLst>
                <a:ext uri="{FF2B5EF4-FFF2-40B4-BE49-F238E27FC236}">
                  <a16:creationId xmlns:a16="http://schemas.microsoft.com/office/drawing/2014/main" id="{C3D319F6-767D-059C-48BC-C6AA4478F1D7}"/>
                </a:ext>
              </a:extLst>
            </p:cNvPr>
            <p:cNvPicPr>
              <a:picLocks noChangeAspect="1"/>
            </p:cNvPicPr>
            <p:nvPr/>
          </p:nvPicPr>
          <p:blipFill rotWithShape="1">
            <a:blip r:embed="rId6"/>
            <a:srcRect l="4784" t="13448" r="-775" b="11503"/>
            <a:stretch/>
          </p:blipFill>
          <p:spPr>
            <a:xfrm>
              <a:off x="5457328" y="640641"/>
              <a:ext cx="3993668" cy="2315643"/>
            </a:xfrm>
            <a:prstGeom prst="hexagon">
              <a:avLst/>
            </a:prstGeom>
            <a:ln>
              <a:noFill/>
            </a:ln>
            <a:effectLst>
              <a:outerShdw blurRad="292100" dist="139700" dir="2700000" algn="tl" rotWithShape="0">
                <a:srgbClr val="333333">
                  <a:alpha val="65000"/>
                </a:srgbClr>
              </a:outerShdw>
            </a:effectLst>
          </p:spPr>
        </p:pic>
        <p:sp>
          <p:nvSpPr>
            <p:cNvPr id="18" name="TextBox 17">
              <a:extLst>
                <a:ext uri="{FF2B5EF4-FFF2-40B4-BE49-F238E27FC236}">
                  <a16:creationId xmlns:a16="http://schemas.microsoft.com/office/drawing/2014/main" id="{22CD9983-8E2E-88A6-E099-46AF809277D3}"/>
                </a:ext>
              </a:extLst>
            </p:cNvPr>
            <p:cNvSpPr txBox="1"/>
            <p:nvPr/>
          </p:nvSpPr>
          <p:spPr>
            <a:xfrm>
              <a:off x="6048096" y="2717365"/>
              <a:ext cx="1877304" cy="234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FFFFF"/>
                  </a:solidFill>
                  <a:latin typeface="Century Gothic"/>
                  <a:ea typeface="Calibri"/>
                  <a:cs typeface="Calibri"/>
                </a:rPr>
                <a:t>Image credit: </a:t>
              </a:r>
              <a:r>
                <a:rPr lang="en-US" sz="1000" err="1">
                  <a:solidFill>
                    <a:srgbClr val="FFFFFF"/>
                  </a:solidFill>
                  <a:latin typeface="Century Gothic"/>
                  <a:ea typeface="Calibri"/>
                  <a:cs typeface="Calibri"/>
                </a:rPr>
                <a:t>ustung</a:t>
              </a:r>
            </a:p>
          </p:txBody>
        </p:sp>
      </p:grpSp>
    </p:spTree>
    <p:extLst>
      <p:ext uri="{BB962C8B-B14F-4D97-AF65-F5344CB8AC3E}">
        <p14:creationId xmlns:p14="http://schemas.microsoft.com/office/powerpoint/2010/main" val="680834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0" descr="A planet earth in space&#10;&#10;Description automatically generated">
            <a:extLst>
              <a:ext uri="{FF2B5EF4-FFF2-40B4-BE49-F238E27FC236}">
                <a16:creationId xmlns:a16="http://schemas.microsoft.com/office/drawing/2014/main" id="{DBC35830-F03B-2A99-0FC8-626B2D0C36AC}"/>
              </a:ext>
            </a:extLst>
          </p:cNvPr>
          <p:cNvPicPr>
            <a:picLocks noChangeAspect="1"/>
          </p:cNvPicPr>
          <p:nvPr/>
        </p:nvPicPr>
        <p:blipFill rotWithShape="1">
          <a:blip r:embed="rId4"/>
          <a:srcRect l="17052" t="670" r="16710" b="51735"/>
          <a:stretch/>
        </p:blipFill>
        <p:spPr>
          <a:xfrm>
            <a:off x="-763" y="765097"/>
            <a:ext cx="12209213" cy="5898085"/>
          </a:xfrm>
          <a:prstGeom prst="rect">
            <a:avLst/>
          </a:prstGeom>
        </p:spPr>
      </p:pic>
      <p:sp>
        <p:nvSpPr>
          <p:cNvPr id="3" name="Rectangle 2">
            <a:extLst>
              <a:ext uri="{FF2B5EF4-FFF2-40B4-BE49-F238E27FC236}">
                <a16:creationId xmlns:a16="http://schemas.microsoft.com/office/drawing/2014/main" id="{DF91A08A-57DA-80C8-8B37-6744ABC2AB26}"/>
              </a:ext>
            </a:extLst>
          </p:cNvPr>
          <p:cNvSpPr/>
          <p:nvPr/>
        </p:nvSpPr>
        <p:spPr>
          <a:xfrm>
            <a:off x="281598" y="234589"/>
            <a:ext cx="5726545" cy="658090"/>
          </a:xfrm>
          <a:prstGeom prst="rect">
            <a:avLst/>
          </a:prstGeom>
          <a:noFill/>
          <a:ln>
            <a:noFill/>
          </a:ln>
        </p:spPr>
        <p:style>
          <a:lnRef idx="2">
            <a:schemeClr val="dk1"/>
          </a:lnRef>
          <a:fillRef idx="1">
            <a:schemeClr val="lt1"/>
          </a:fillRef>
          <a:effectRef idx="0">
            <a:schemeClr val="dk1"/>
          </a:effectRef>
          <a:fontRef idx="minor">
            <a:schemeClr val="dk1"/>
          </a:fontRef>
        </p:style>
        <p:txBody>
          <a:bodyPr rtlCol="0" anchor="ctr"/>
          <a:lstStyle/>
          <a:p>
            <a:r>
              <a:rPr lang="en-GB" sz="4000" b="1">
                <a:solidFill>
                  <a:schemeClr val="accent2">
                    <a:lumMod val="75000"/>
                  </a:schemeClr>
                </a:solidFill>
                <a:latin typeface="Century Gothic"/>
                <a:ea typeface="Calibri"/>
                <a:cs typeface="Calibri"/>
              </a:rPr>
              <a:t>Earth Observations </a:t>
            </a:r>
            <a:endParaRPr lang="en-GB" sz="4000" b="1">
              <a:solidFill>
                <a:schemeClr val="accent2">
                  <a:lumMod val="75000"/>
                </a:schemeClr>
              </a:solidFill>
              <a:latin typeface="Century Gothic"/>
            </a:endParaRPr>
          </a:p>
        </p:txBody>
      </p:sp>
      <p:grpSp>
        <p:nvGrpSpPr>
          <p:cNvPr id="19" name="Group 18">
            <a:extLst>
              <a:ext uri="{FF2B5EF4-FFF2-40B4-BE49-F238E27FC236}">
                <a16:creationId xmlns:a16="http://schemas.microsoft.com/office/drawing/2014/main" id="{1DDFA4AD-9EF0-E11C-D3D0-04E0C1A48FD6}"/>
              </a:ext>
            </a:extLst>
          </p:cNvPr>
          <p:cNvGrpSpPr/>
          <p:nvPr/>
        </p:nvGrpSpPr>
        <p:grpSpPr>
          <a:xfrm>
            <a:off x="85022" y="1289181"/>
            <a:ext cx="11995972" cy="2186591"/>
            <a:chOff x="-1083514" y="1709666"/>
            <a:chExt cx="13587786" cy="2186591"/>
          </a:xfrm>
        </p:grpSpPr>
        <p:sp>
          <p:nvSpPr>
            <p:cNvPr id="14" name="Rectangle 13">
              <a:extLst>
                <a:ext uri="{FF2B5EF4-FFF2-40B4-BE49-F238E27FC236}">
                  <a16:creationId xmlns:a16="http://schemas.microsoft.com/office/drawing/2014/main" id="{F6DC4133-4561-89EB-6BB5-5EF21ADCCE13}"/>
                </a:ext>
              </a:extLst>
            </p:cNvPr>
            <p:cNvSpPr/>
            <p:nvPr/>
          </p:nvSpPr>
          <p:spPr>
            <a:xfrm>
              <a:off x="6485742" y="1709666"/>
              <a:ext cx="3199479" cy="679963"/>
            </a:xfrm>
            <a:prstGeom prst="rect">
              <a:avLst/>
            </a:prstGeom>
            <a:solidFill>
              <a:schemeClr val="accent2">
                <a:lumMod val="20000"/>
                <a:lumOff val="80000"/>
              </a:schemeClr>
            </a:solidFill>
            <a:ln>
              <a:no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solidFill>
                    <a:schemeClr val="tx1">
                      <a:lumMod val="75000"/>
                      <a:lumOff val="25000"/>
                    </a:schemeClr>
                  </a:solidFill>
                  <a:latin typeface="Century Gothic"/>
                  <a:ea typeface="+mn-lt"/>
                  <a:cs typeface="+mn-lt"/>
                </a:rPr>
                <a:t> Sentinel-2 </a:t>
              </a:r>
              <a:r>
                <a:rPr lang="en-US" err="1">
                  <a:solidFill>
                    <a:schemeClr val="tx1">
                      <a:lumMod val="75000"/>
                      <a:lumOff val="25000"/>
                    </a:schemeClr>
                  </a:solidFill>
                  <a:latin typeface="Century Gothic"/>
                  <a:ea typeface="+mn-lt"/>
                  <a:cs typeface="+mn-lt"/>
                </a:rPr>
                <a:t>MultiSpectral</a:t>
              </a:r>
              <a:r>
                <a:rPr lang="en-US">
                  <a:solidFill>
                    <a:schemeClr val="tx1">
                      <a:lumMod val="75000"/>
                      <a:lumOff val="25000"/>
                    </a:schemeClr>
                  </a:solidFill>
                  <a:latin typeface="Century Gothic"/>
                  <a:ea typeface="+mn-lt"/>
                  <a:cs typeface="+mn-lt"/>
                </a:rPr>
                <a:t> Instrument (MSI) </a:t>
              </a:r>
            </a:p>
          </p:txBody>
        </p:sp>
        <p:sp>
          <p:nvSpPr>
            <p:cNvPr id="13" name="Rectangle 12">
              <a:extLst>
                <a:ext uri="{FF2B5EF4-FFF2-40B4-BE49-F238E27FC236}">
                  <a16:creationId xmlns:a16="http://schemas.microsoft.com/office/drawing/2014/main" id="{FDBA26CF-0C49-4C12-6657-0A8DB8F28EC6}"/>
                </a:ext>
              </a:extLst>
            </p:cNvPr>
            <p:cNvSpPr/>
            <p:nvPr/>
          </p:nvSpPr>
          <p:spPr>
            <a:xfrm>
              <a:off x="1566681" y="1923554"/>
              <a:ext cx="2451022" cy="1201730"/>
            </a:xfrm>
            <a:prstGeom prst="rect">
              <a:avLst/>
            </a:prstGeom>
            <a:solidFill>
              <a:schemeClr val="accent2">
                <a:lumMod val="20000"/>
                <a:lumOff val="80000"/>
              </a:schemeClr>
            </a:solidFill>
            <a:ln>
              <a:no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solidFill>
                    <a:schemeClr val="tx1">
                      <a:lumMod val="75000"/>
                      <a:lumOff val="25000"/>
                    </a:schemeClr>
                  </a:solidFill>
                  <a:latin typeface="Century Gothic"/>
                  <a:ea typeface="+mn-lt"/>
                  <a:cs typeface="+mn-lt"/>
                </a:rPr>
                <a:t>Landsat 9 Operational Land Imager-2 (OLI-2) </a:t>
              </a:r>
              <a:endParaRPr lang="en-GB">
                <a:solidFill>
                  <a:schemeClr val="tx1">
                    <a:lumMod val="75000"/>
                    <a:lumOff val="25000"/>
                  </a:schemeClr>
                </a:solidFill>
                <a:latin typeface="Century Gothic"/>
                <a:ea typeface="+mn-lt"/>
                <a:cs typeface="+mn-lt"/>
              </a:endParaRPr>
            </a:p>
          </p:txBody>
        </p:sp>
        <p:sp>
          <p:nvSpPr>
            <p:cNvPr id="16" name="Rectangle 15">
              <a:extLst>
                <a:ext uri="{FF2B5EF4-FFF2-40B4-BE49-F238E27FC236}">
                  <a16:creationId xmlns:a16="http://schemas.microsoft.com/office/drawing/2014/main" id="{79C7BFC1-189D-7953-485C-9B90BD5346A4}"/>
                </a:ext>
              </a:extLst>
            </p:cNvPr>
            <p:cNvSpPr/>
            <p:nvPr/>
          </p:nvSpPr>
          <p:spPr>
            <a:xfrm>
              <a:off x="-1083514" y="2801344"/>
              <a:ext cx="2437975" cy="1094913"/>
            </a:xfrm>
            <a:prstGeom prst="rect">
              <a:avLst/>
            </a:prstGeom>
            <a:solidFill>
              <a:schemeClr val="accent2">
                <a:lumMod val="20000"/>
                <a:lumOff val="80000"/>
              </a:schemeClr>
            </a:solidFill>
            <a:ln>
              <a:no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solidFill>
                    <a:schemeClr val="tx1">
                      <a:lumMod val="75000"/>
                      <a:lumOff val="25000"/>
                    </a:schemeClr>
                  </a:solidFill>
                  <a:latin typeface="Century Gothic"/>
                  <a:ea typeface="+mn-lt"/>
                  <a:cs typeface="+mn-lt"/>
                </a:rPr>
                <a:t>Landsat 8 Operational Land Imager (OLI)</a:t>
              </a:r>
              <a:r>
                <a:rPr lang="en-US">
                  <a:latin typeface="Century Gothic"/>
                  <a:ea typeface="+mn-lt"/>
                  <a:cs typeface="+mn-lt"/>
                </a:rPr>
                <a:t> </a:t>
              </a:r>
              <a:endParaRPr lang="en-GB">
                <a:latin typeface="Century Gothic"/>
                <a:ea typeface="+mn-lt"/>
                <a:cs typeface="+mn-lt"/>
              </a:endParaRPr>
            </a:p>
          </p:txBody>
        </p:sp>
        <p:sp>
          <p:nvSpPr>
            <p:cNvPr id="17" name="Rectangle 16">
              <a:extLst>
                <a:ext uri="{FF2B5EF4-FFF2-40B4-BE49-F238E27FC236}">
                  <a16:creationId xmlns:a16="http://schemas.microsoft.com/office/drawing/2014/main" id="{97C30F11-9243-DC66-3930-1836DDCD775F}"/>
                </a:ext>
              </a:extLst>
            </p:cNvPr>
            <p:cNvSpPr/>
            <p:nvPr/>
          </p:nvSpPr>
          <p:spPr>
            <a:xfrm>
              <a:off x="4169957" y="2533267"/>
              <a:ext cx="2467902" cy="1184689"/>
            </a:xfrm>
            <a:prstGeom prst="rect">
              <a:avLst/>
            </a:prstGeom>
            <a:solidFill>
              <a:schemeClr val="accent2">
                <a:lumMod val="20000"/>
                <a:lumOff val="80000"/>
              </a:schemeClr>
            </a:solidFill>
            <a:ln>
              <a:no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solidFill>
                    <a:schemeClr val="tx1">
                      <a:lumMod val="75000"/>
                      <a:lumOff val="25000"/>
                    </a:schemeClr>
                  </a:solidFill>
                  <a:latin typeface="Century Gothic"/>
                  <a:ea typeface="+mn-lt"/>
                  <a:cs typeface="+mn-lt"/>
                </a:rPr>
                <a:t>Sentinel-1 C-Band Synthetic Aperture Radar (C-SAR)</a:t>
              </a:r>
              <a:endParaRPr lang="en-US">
                <a:solidFill>
                  <a:schemeClr val="tx1">
                    <a:lumMod val="75000"/>
                    <a:lumOff val="25000"/>
                  </a:schemeClr>
                </a:solidFill>
                <a:ea typeface="+mn-lt"/>
                <a:cs typeface="+mn-lt"/>
              </a:endParaRPr>
            </a:p>
          </p:txBody>
        </p:sp>
        <p:sp>
          <p:nvSpPr>
            <p:cNvPr id="15" name="Rectangle 14">
              <a:extLst>
                <a:ext uri="{FF2B5EF4-FFF2-40B4-BE49-F238E27FC236}">
                  <a16:creationId xmlns:a16="http://schemas.microsoft.com/office/drawing/2014/main" id="{FC363A62-1B0B-924A-36EC-AD73F9C2AD2B}"/>
                </a:ext>
              </a:extLst>
            </p:cNvPr>
            <p:cNvSpPr/>
            <p:nvPr/>
          </p:nvSpPr>
          <p:spPr>
            <a:xfrm>
              <a:off x="9746447" y="2276028"/>
              <a:ext cx="2757825" cy="896997"/>
            </a:xfrm>
            <a:prstGeom prst="rect">
              <a:avLst/>
            </a:prstGeom>
            <a:solidFill>
              <a:schemeClr val="accent2">
                <a:lumMod val="20000"/>
                <a:lumOff val="80000"/>
              </a:schemeClr>
            </a:solidFill>
            <a:ln>
              <a:no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solidFill>
                    <a:schemeClr val="tx1">
                      <a:lumMod val="75000"/>
                      <a:lumOff val="25000"/>
                    </a:schemeClr>
                  </a:solidFill>
                  <a:latin typeface="Century Gothic"/>
                  <a:ea typeface="+mn-lt"/>
                  <a:cs typeface="+mn-lt"/>
                </a:rPr>
                <a:t>Shuttle Radar Topography Mission (SRTM) </a:t>
              </a:r>
            </a:p>
          </p:txBody>
        </p:sp>
      </p:grpSp>
      <p:pic>
        <p:nvPicPr>
          <p:cNvPr id="21" name="Picture 10" descr="A satellite in space&#10;&#10;Description automatically generated">
            <a:extLst>
              <a:ext uri="{FF2B5EF4-FFF2-40B4-BE49-F238E27FC236}">
                <a16:creationId xmlns:a16="http://schemas.microsoft.com/office/drawing/2014/main" id="{03BC8117-0D12-2D7A-3D8F-B79B6344FE4C}"/>
              </a:ext>
            </a:extLst>
          </p:cNvPr>
          <p:cNvPicPr>
            <a:picLocks noChangeAspect="1"/>
          </p:cNvPicPr>
          <p:nvPr/>
        </p:nvPicPr>
        <p:blipFill>
          <a:blip r:embed="rId5"/>
          <a:stretch>
            <a:fillRect/>
          </a:stretch>
        </p:blipFill>
        <p:spPr>
          <a:xfrm rot="1620000">
            <a:off x="4330337" y="3182310"/>
            <a:ext cx="2637576" cy="2157365"/>
          </a:xfrm>
          <a:prstGeom prst="rect">
            <a:avLst/>
          </a:prstGeom>
          <a:ln>
            <a:noFill/>
          </a:ln>
          <a:effectLst>
            <a:outerShdw blurRad="292100" dist="139700" dir="2700000" algn="tl" rotWithShape="0">
              <a:srgbClr val="333333">
                <a:alpha val="65000"/>
              </a:srgbClr>
            </a:outerShdw>
          </a:effectLst>
        </p:spPr>
      </p:pic>
      <p:pic>
        <p:nvPicPr>
          <p:cNvPr id="23" name="Picture 12" descr="A satellite in space&#10;&#10;Description automatically generated">
            <a:extLst>
              <a:ext uri="{FF2B5EF4-FFF2-40B4-BE49-F238E27FC236}">
                <a16:creationId xmlns:a16="http://schemas.microsoft.com/office/drawing/2014/main" id="{CBC1E530-4DA2-A4A4-6664-3B3B2F03E968}"/>
              </a:ext>
            </a:extLst>
          </p:cNvPr>
          <p:cNvPicPr>
            <a:picLocks noChangeAspect="1"/>
          </p:cNvPicPr>
          <p:nvPr/>
        </p:nvPicPr>
        <p:blipFill>
          <a:blip r:embed="rId6"/>
          <a:stretch>
            <a:fillRect/>
          </a:stretch>
        </p:blipFill>
        <p:spPr>
          <a:xfrm>
            <a:off x="89598" y="3670470"/>
            <a:ext cx="2320705" cy="1894964"/>
          </a:xfrm>
          <a:prstGeom prst="rect">
            <a:avLst/>
          </a:prstGeom>
        </p:spPr>
      </p:pic>
      <p:pic>
        <p:nvPicPr>
          <p:cNvPr id="25" name="Picture 16" descr="A satellite in space with solar panels&#10;&#10;Description automatically generated">
            <a:extLst>
              <a:ext uri="{FF2B5EF4-FFF2-40B4-BE49-F238E27FC236}">
                <a16:creationId xmlns:a16="http://schemas.microsoft.com/office/drawing/2014/main" id="{892A06B5-7BC8-2519-0811-DD64864114EF}"/>
              </a:ext>
            </a:extLst>
          </p:cNvPr>
          <p:cNvPicPr>
            <a:picLocks noChangeAspect="1"/>
          </p:cNvPicPr>
          <p:nvPr/>
        </p:nvPicPr>
        <p:blipFill>
          <a:blip r:embed="rId7"/>
          <a:stretch>
            <a:fillRect/>
          </a:stretch>
        </p:blipFill>
        <p:spPr>
          <a:xfrm rot="-540000">
            <a:off x="2301739" y="2877878"/>
            <a:ext cx="2320705" cy="1302082"/>
          </a:xfrm>
          <a:prstGeom prst="rect">
            <a:avLst/>
          </a:prstGeom>
          <a:ln>
            <a:noFill/>
          </a:ln>
          <a:effectLst>
            <a:outerShdw blurRad="292100" dist="139700" dir="2700000" algn="tl" rotWithShape="0">
              <a:srgbClr val="333333">
                <a:alpha val="65000"/>
              </a:srgbClr>
            </a:outerShdw>
          </a:effectLst>
        </p:spPr>
      </p:pic>
      <p:pic>
        <p:nvPicPr>
          <p:cNvPr id="26" name="Picture 26" descr="A close-up of a solar panel&#10;&#10;Description automatically generated">
            <a:extLst>
              <a:ext uri="{FF2B5EF4-FFF2-40B4-BE49-F238E27FC236}">
                <a16:creationId xmlns:a16="http://schemas.microsoft.com/office/drawing/2014/main" id="{2A049442-2041-CF4C-191C-40E2789623DD}"/>
              </a:ext>
            </a:extLst>
          </p:cNvPr>
          <p:cNvPicPr>
            <a:picLocks noChangeAspect="1"/>
          </p:cNvPicPr>
          <p:nvPr/>
        </p:nvPicPr>
        <p:blipFill>
          <a:blip r:embed="rId8"/>
          <a:stretch>
            <a:fillRect/>
          </a:stretch>
        </p:blipFill>
        <p:spPr>
          <a:xfrm rot="720000">
            <a:off x="7457567" y="2398911"/>
            <a:ext cx="2192449" cy="1650566"/>
          </a:xfrm>
          <a:prstGeom prst="rect">
            <a:avLst/>
          </a:prstGeom>
        </p:spPr>
      </p:pic>
      <p:pic>
        <p:nvPicPr>
          <p:cNvPr id="27" name="Picture 27" descr="A space shuttle flying in space&#10;&#10;Description automatically generated">
            <a:extLst>
              <a:ext uri="{FF2B5EF4-FFF2-40B4-BE49-F238E27FC236}">
                <a16:creationId xmlns:a16="http://schemas.microsoft.com/office/drawing/2014/main" id="{114F433D-5828-C77C-5795-DE0008177AA0}"/>
              </a:ext>
            </a:extLst>
          </p:cNvPr>
          <p:cNvPicPr>
            <a:picLocks noChangeAspect="1"/>
          </p:cNvPicPr>
          <p:nvPr/>
        </p:nvPicPr>
        <p:blipFill>
          <a:blip r:embed="rId9"/>
          <a:stretch>
            <a:fillRect/>
          </a:stretch>
        </p:blipFill>
        <p:spPr>
          <a:xfrm rot="840000">
            <a:off x="9936499" y="2910340"/>
            <a:ext cx="1923699" cy="2097809"/>
          </a:xfrm>
          <a:prstGeom prst="rect">
            <a:avLst/>
          </a:prstGeom>
        </p:spPr>
      </p:pic>
      <p:sp>
        <p:nvSpPr>
          <p:cNvPr id="30" name="TextBox 29">
            <a:extLst>
              <a:ext uri="{FF2B5EF4-FFF2-40B4-BE49-F238E27FC236}">
                <a16:creationId xmlns:a16="http://schemas.microsoft.com/office/drawing/2014/main" id="{42976F27-9263-1DBA-2778-66C9E12DC551}"/>
              </a:ext>
            </a:extLst>
          </p:cNvPr>
          <p:cNvSpPr txBox="1"/>
          <p:nvPr/>
        </p:nvSpPr>
        <p:spPr>
          <a:xfrm>
            <a:off x="9151620" y="6416961"/>
            <a:ext cx="304038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FFFFFF"/>
                </a:solidFill>
                <a:latin typeface="Century Gothic"/>
                <a:ea typeface="Calibri"/>
                <a:cs typeface="Calibri"/>
              </a:rPr>
              <a:t>Image credit: Kevin M. Gill, NASA, ESA, Rama</a:t>
            </a:r>
          </a:p>
        </p:txBody>
      </p:sp>
    </p:spTree>
    <p:extLst>
      <p:ext uri="{BB962C8B-B14F-4D97-AF65-F5344CB8AC3E}">
        <p14:creationId xmlns:p14="http://schemas.microsoft.com/office/powerpoint/2010/main" val="722113718"/>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AD8EB5-C69D-4359-A3AC-EAD1F486F8BB}"/>
              </a:ext>
            </a:extLst>
          </p:cNvPr>
          <p:cNvSpPr txBox="1"/>
          <p:nvPr/>
        </p:nvSpPr>
        <p:spPr>
          <a:xfrm>
            <a:off x="613985" y="453512"/>
            <a:ext cx="1094616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chemeClr val="accent2">
                    <a:lumMod val="75000"/>
                  </a:schemeClr>
                </a:solidFill>
                <a:latin typeface="Century Gothic"/>
                <a:ea typeface="+mn-lt"/>
                <a:cs typeface="+mn-lt"/>
              </a:rPr>
              <a:t>Agriculture Classification and Estimation Service (ACES)</a:t>
            </a:r>
            <a:endParaRPr lang="en-US" sz="4000" b="1">
              <a:solidFill>
                <a:schemeClr val="accent2">
                  <a:lumMod val="75000"/>
                </a:schemeClr>
              </a:solidFill>
              <a:latin typeface="Century Gothic"/>
            </a:endParaRPr>
          </a:p>
        </p:txBody>
      </p:sp>
      <p:pic>
        <p:nvPicPr>
          <p:cNvPr id="3" name="Picture 3" descr="A screenshot of a phone&#10;&#10;Description automatically generated">
            <a:extLst>
              <a:ext uri="{FF2B5EF4-FFF2-40B4-BE49-F238E27FC236}">
                <a16:creationId xmlns:a16="http://schemas.microsoft.com/office/drawing/2014/main" id="{26206408-A4DD-D42A-9F12-E2F5598952D4}"/>
              </a:ext>
            </a:extLst>
          </p:cNvPr>
          <p:cNvPicPr>
            <a:picLocks noChangeAspect="1"/>
          </p:cNvPicPr>
          <p:nvPr/>
        </p:nvPicPr>
        <p:blipFill>
          <a:blip r:embed="rId3"/>
          <a:stretch>
            <a:fillRect/>
          </a:stretch>
        </p:blipFill>
        <p:spPr>
          <a:xfrm>
            <a:off x="464881" y="2016095"/>
            <a:ext cx="5384501" cy="2446266"/>
          </a:xfrm>
          <a:prstGeom prst="rect">
            <a:avLst/>
          </a:prstGeom>
        </p:spPr>
      </p:pic>
      <p:pic>
        <p:nvPicPr>
          <p:cNvPr id="7" name="Picture 7" descr="A diagram of a model&#10;&#10;Description automatically generated">
            <a:extLst>
              <a:ext uri="{FF2B5EF4-FFF2-40B4-BE49-F238E27FC236}">
                <a16:creationId xmlns:a16="http://schemas.microsoft.com/office/drawing/2014/main" id="{E4C0B6CD-860C-1D3E-A279-8DAF49417974}"/>
              </a:ext>
            </a:extLst>
          </p:cNvPr>
          <p:cNvPicPr>
            <a:picLocks noChangeAspect="1"/>
          </p:cNvPicPr>
          <p:nvPr/>
        </p:nvPicPr>
        <p:blipFill>
          <a:blip r:embed="rId4"/>
          <a:stretch>
            <a:fillRect/>
          </a:stretch>
        </p:blipFill>
        <p:spPr>
          <a:xfrm>
            <a:off x="5976731" y="1900339"/>
            <a:ext cx="5592694" cy="3851104"/>
          </a:xfrm>
          <a:prstGeom prst="rect">
            <a:avLst/>
          </a:prstGeom>
        </p:spPr>
      </p:pic>
      <p:sp>
        <p:nvSpPr>
          <p:cNvPr id="9" name="Rectangle 8">
            <a:extLst>
              <a:ext uri="{FF2B5EF4-FFF2-40B4-BE49-F238E27FC236}">
                <a16:creationId xmlns:a16="http://schemas.microsoft.com/office/drawing/2014/main" id="{A6BAB57B-17BA-D3E0-0D24-D25E7D35C701}"/>
              </a:ext>
            </a:extLst>
          </p:cNvPr>
          <p:cNvSpPr/>
          <p:nvPr/>
        </p:nvSpPr>
        <p:spPr>
          <a:xfrm>
            <a:off x="551410" y="4792042"/>
            <a:ext cx="5211441" cy="800375"/>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lumMod val="75000"/>
                    <a:lumOff val="25000"/>
                  </a:schemeClr>
                </a:solidFill>
                <a:latin typeface="Century Gothic"/>
                <a:cs typeface="Calibri"/>
              </a:rPr>
              <a:t>Guided Bhutan Agriculture III with model and ACES workflow</a:t>
            </a:r>
            <a:endParaRPr lang="en-US">
              <a:solidFill>
                <a:schemeClr val="tx1">
                  <a:lumMod val="75000"/>
                  <a:lumOff val="25000"/>
                </a:schemeClr>
              </a:solidFill>
              <a:cs typeface="Calibri" panose="020F0502020204030204"/>
            </a:endParaRPr>
          </a:p>
        </p:txBody>
      </p:sp>
      <p:sp>
        <p:nvSpPr>
          <p:cNvPr id="13" name="Rectangle 12">
            <a:extLst>
              <a:ext uri="{FF2B5EF4-FFF2-40B4-BE49-F238E27FC236}">
                <a16:creationId xmlns:a16="http://schemas.microsoft.com/office/drawing/2014/main" id="{C0451E34-217A-8054-5146-D7926240988C}"/>
              </a:ext>
            </a:extLst>
          </p:cNvPr>
          <p:cNvSpPr/>
          <p:nvPr/>
        </p:nvSpPr>
        <p:spPr>
          <a:xfrm>
            <a:off x="9426996" y="5741878"/>
            <a:ext cx="2252427" cy="26684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a:solidFill>
                  <a:srgbClr val="404040"/>
                </a:solidFill>
                <a:latin typeface="Century Gothic"/>
                <a:ea typeface="+mn-lt"/>
                <a:cs typeface="+mn-lt"/>
              </a:rPr>
              <a:t>Image credit: Mayer et al., 2023</a:t>
            </a:r>
            <a:endParaRPr lang="en-US">
              <a:latin typeface="Century Gothic"/>
            </a:endParaRPr>
          </a:p>
        </p:txBody>
      </p:sp>
    </p:spTree>
    <p:extLst>
      <p:ext uri="{BB962C8B-B14F-4D97-AF65-F5344CB8AC3E}">
        <p14:creationId xmlns:p14="http://schemas.microsoft.com/office/powerpoint/2010/main" val="3104959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25E0B8-A742-924E-64F3-B3CDF0C3C9C7}"/>
              </a:ext>
            </a:extLst>
          </p:cNvPr>
          <p:cNvSpPr txBox="1"/>
          <p:nvPr/>
        </p:nvSpPr>
        <p:spPr>
          <a:xfrm>
            <a:off x="268515" y="362858"/>
            <a:ext cx="105954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C55A11"/>
                </a:solidFill>
                <a:latin typeface="Century Gothic"/>
              </a:rPr>
              <a:t>Methodology: Input</a:t>
            </a:r>
          </a:p>
        </p:txBody>
      </p:sp>
      <p:grpSp>
        <p:nvGrpSpPr>
          <p:cNvPr id="27" name="Group 26">
            <a:extLst>
              <a:ext uri="{FF2B5EF4-FFF2-40B4-BE49-F238E27FC236}">
                <a16:creationId xmlns:a16="http://schemas.microsoft.com/office/drawing/2014/main" id="{CD1A0E5F-41B4-FCA6-7565-7E7FECE28049}"/>
              </a:ext>
            </a:extLst>
          </p:cNvPr>
          <p:cNvGrpSpPr/>
          <p:nvPr/>
        </p:nvGrpSpPr>
        <p:grpSpPr>
          <a:xfrm>
            <a:off x="8059507" y="1451862"/>
            <a:ext cx="2893420" cy="2509401"/>
            <a:chOff x="142069" y="1188203"/>
            <a:chExt cx="2034154" cy="1833965"/>
          </a:xfrm>
        </p:grpSpPr>
        <p:sp>
          <p:nvSpPr>
            <p:cNvPr id="4" name="Rectangle 3">
              <a:extLst>
                <a:ext uri="{FF2B5EF4-FFF2-40B4-BE49-F238E27FC236}">
                  <a16:creationId xmlns:a16="http://schemas.microsoft.com/office/drawing/2014/main" id="{21E84B44-5A7B-0094-2E8C-DFDE236FCAAB}"/>
                </a:ext>
              </a:extLst>
            </p:cNvPr>
            <p:cNvSpPr/>
            <p:nvPr/>
          </p:nvSpPr>
          <p:spPr>
            <a:xfrm>
              <a:off x="142069" y="1188203"/>
              <a:ext cx="2034154" cy="183396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078E5B1C-B23D-4D2C-A612-49152B5AC50E}"/>
                </a:ext>
              </a:extLst>
            </p:cNvPr>
            <p:cNvSpPr/>
            <p:nvPr/>
          </p:nvSpPr>
          <p:spPr>
            <a:xfrm>
              <a:off x="361626" y="1452964"/>
              <a:ext cx="258306" cy="277681"/>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BF97985F-500F-CC37-01A0-EDA861827B42}"/>
                </a:ext>
              </a:extLst>
            </p:cNvPr>
            <p:cNvSpPr/>
            <p:nvPr/>
          </p:nvSpPr>
          <p:spPr>
            <a:xfrm>
              <a:off x="355166" y="2034149"/>
              <a:ext cx="264764" cy="284139"/>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F677B6EF-C45B-3A02-DF72-2F595D26D19E}"/>
                </a:ext>
              </a:extLst>
            </p:cNvPr>
            <p:cNvSpPr/>
            <p:nvPr/>
          </p:nvSpPr>
          <p:spPr>
            <a:xfrm>
              <a:off x="355166" y="2628252"/>
              <a:ext cx="258306" cy="25185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7E6FA2EC-2030-844F-7F80-655E90612059}"/>
                </a:ext>
              </a:extLst>
            </p:cNvPr>
            <p:cNvSpPr/>
            <p:nvPr/>
          </p:nvSpPr>
          <p:spPr>
            <a:xfrm>
              <a:off x="1020303" y="1440048"/>
              <a:ext cx="258306" cy="277681"/>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5D5D0A14-BD98-5BD0-98E3-AD7296527D3A}"/>
                </a:ext>
              </a:extLst>
            </p:cNvPr>
            <p:cNvSpPr/>
            <p:nvPr/>
          </p:nvSpPr>
          <p:spPr>
            <a:xfrm>
              <a:off x="1678982" y="1433592"/>
              <a:ext cx="251849" cy="284139"/>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7FA8126D-DCFF-80A3-2261-1E450B18B923}"/>
                </a:ext>
              </a:extLst>
            </p:cNvPr>
            <p:cNvSpPr/>
            <p:nvPr/>
          </p:nvSpPr>
          <p:spPr>
            <a:xfrm>
              <a:off x="1013846" y="2034151"/>
              <a:ext cx="258305" cy="284137"/>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D1A104FB-D47A-ECAC-2BAB-4535E7B289FC}"/>
                </a:ext>
              </a:extLst>
            </p:cNvPr>
            <p:cNvSpPr/>
            <p:nvPr/>
          </p:nvSpPr>
          <p:spPr>
            <a:xfrm>
              <a:off x="1678982" y="2040607"/>
              <a:ext cx="258306" cy="27768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CA7A05A5-0598-B1A1-45BD-91D4D2A738DE}"/>
                </a:ext>
              </a:extLst>
            </p:cNvPr>
            <p:cNvSpPr/>
            <p:nvPr/>
          </p:nvSpPr>
          <p:spPr>
            <a:xfrm>
              <a:off x="1013846" y="2602421"/>
              <a:ext cx="258306" cy="27768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D271AFE2-0ED5-2488-09D4-EB4DF58A942D}"/>
                </a:ext>
              </a:extLst>
            </p:cNvPr>
            <p:cNvSpPr/>
            <p:nvPr/>
          </p:nvSpPr>
          <p:spPr>
            <a:xfrm>
              <a:off x="1678982" y="2602421"/>
              <a:ext cx="258306" cy="27768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8" name="Group 27">
            <a:extLst>
              <a:ext uri="{FF2B5EF4-FFF2-40B4-BE49-F238E27FC236}">
                <a16:creationId xmlns:a16="http://schemas.microsoft.com/office/drawing/2014/main" id="{91CFEF81-3059-5CAF-098A-259AFA95EF47}"/>
              </a:ext>
            </a:extLst>
          </p:cNvPr>
          <p:cNvGrpSpPr/>
          <p:nvPr/>
        </p:nvGrpSpPr>
        <p:grpSpPr>
          <a:xfrm>
            <a:off x="8136179" y="4652683"/>
            <a:ext cx="2793265" cy="1251119"/>
            <a:chOff x="155718" y="3262762"/>
            <a:chExt cx="2793265" cy="1251119"/>
          </a:xfrm>
        </p:grpSpPr>
        <p:sp>
          <p:nvSpPr>
            <p:cNvPr id="24" name="TextBox 23">
              <a:extLst>
                <a:ext uri="{FF2B5EF4-FFF2-40B4-BE49-F238E27FC236}">
                  <a16:creationId xmlns:a16="http://schemas.microsoft.com/office/drawing/2014/main" id="{410246BC-E3AF-AEFD-3DDD-D90A28B0AF00}"/>
                </a:ext>
              </a:extLst>
            </p:cNvPr>
            <p:cNvSpPr txBox="1"/>
            <p:nvPr/>
          </p:nvSpPr>
          <p:spPr>
            <a:xfrm>
              <a:off x="155718" y="3262762"/>
              <a:ext cx="279326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chemeClr val="tx1">
                      <a:lumMod val="75000"/>
                      <a:lumOff val="25000"/>
                    </a:schemeClr>
                  </a:solidFill>
                  <a:latin typeface="Century Gothic"/>
                  <a:cs typeface="Calibri"/>
                </a:rPr>
                <a:t>Is this agriculture plot rice crop?</a:t>
              </a:r>
            </a:p>
          </p:txBody>
        </p:sp>
        <p:sp>
          <p:nvSpPr>
            <p:cNvPr id="25" name="Rectangle 24">
              <a:extLst>
                <a:ext uri="{FF2B5EF4-FFF2-40B4-BE49-F238E27FC236}">
                  <a16:creationId xmlns:a16="http://schemas.microsoft.com/office/drawing/2014/main" id="{7A4ACCD7-EDBF-AA85-0E69-AD94F434AC38}"/>
                </a:ext>
              </a:extLst>
            </p:cNvPr>
            <p:cNvSpPr/>
            <p:nvPr/>
          </p:nvSpPr>
          <p:spPr>
            <a:xfrm>
              <a:off x="187272" y="4081220"/>
              <a:ext cx="1078421" cy="432661"/>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Century Gothic"/>
                  <a:cs typeface="Calibri"/>
                </a:rPr>
                <a:t>Yes</a:t>
              </a:r>
            </a:p>
          </p:txBody>
        </p:sp>
        <p:sp>
          <p:nvSpPr>
            <p:cNvPr id="26" name="Rectangle 25">
              <a:extLst>
                <a:ext uri="{FF2B5EF4-FFF2-40B4-BE49-F238E27FC236}">
                  <a16:creationId xmlns:a16="http://schemas.microsoft.com/office/drawing/2014/main" id="{ED008703-F5B9-4271-970A-ECAD9EFEE7EC}"/>
                </a:ext>
              </a:extLst>
            </p:cNvPr>
            <p:cNvSpPr/>
            <p:nvPr/>
          </p:nvSpPr>
          <p:spPr>
            <a:xfrm>
              <a:off x="1691898" y="4081220"/>
              <a:ext cx="1084879" cy="426204"/>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latin typeface="Century Gothic" panose="020B0502020202020204" pitchFamily="34" charset="0"/>
                  <a:cs typeface="Calibri"/>
                </a:rPr>
                <a:t>No</a:t>
              </a:r>
              <a:endParaRPr lang="en-GB">
                <a:latin typeface="Century Gothic" panose="020B0502020202020204" pitchFamily="34" charset="0"/>
              </a:endParaRPr>
            </a:p>
          </p:txBody>
        </p:sp>
      </p:grpSp>
      <p:sp>
        <p:nvSpPr>
          <p:cNvPr id="33" name="TextBox 32">
            <a:extLst>
              <a:ext uri="{FF2B5EF4-FFF2-40B4-BE49-F238E27FC236}">
                <a16:creationId xmlns:a16="http://schemas.microsoft.com/office/drawing/2014/main" id="{BE74A0E6-3F30-FC0F-3E60-2BE1B9DEB047}"/>
              </a:ext>
            </a:extLst>
          </p:cNvPr>
          <p:cNvSpPr txBox="1"/>
          <p:nvPr/>
        </p:nvSpPr>
        <p:spPr>
          <a:xfrm>
            <a:off x="4867275" y="3343274"/>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4" name="TextBox 33">
            <a:extLst>
              <a:ext uri="{FF2B5EF4-FFF2-40B4-BE49-F238E27FC236}">
                <a16:creationId xmlns:a16="http://schemas.microsoft.com/office/drawing/2014/main" id="{3DCA0EA7-8449-8E26-CCEF-CACE2B8834FC}"/>
              </a:ext>
            </a:extLst>
          </p:cNvPr>
          <p:cNvSpPr txBox="1"/>
          <p:nvPr/>
        </p:nvSpPr>
        <p:spPr>
          <a:xfrm>
            <a:off x="4724400" y="3200399"/>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5" name="TextBox 34">
            <a:extLst>
              <a:ext uri="{FF2B5EF4-FFF2-40B4-BE49-F238E27FC236}">
                <a16:creationId xmlns:a16="http://schemas.microsoft.com/office/drawing/2014/main" id="{E7BA0258-480E-C31C-40A9-72502E8DADA3}"/>
              </a:ext>
            </a:extLst>
          </p:cNvPr>
          <p:cNvSpPr txBox="1"/>
          <p:nvPr/>
        </p:nvSpPr>
        <p:spPr>
          <a:xfrm>
            <a:off x="4867275" y="3343274"/>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pSp>
        <p:nvGrpSpPr>
          <p:cNvPr id="40" name="Group 39">
            <a:extLst>
              <a:ext uri="{FF2B5EF4-FFF2-40B4-BE49-F238E27FC236}">
                <a16:creationId xmlns:a16="http://schemas.microsoft.com/office/drawing/2014/main" id="{B447FA82-862C-EFB6-49A1-76F37D38DDAA}"/>
              </a:ext>
            </a:extLst>
          </p:cNvPr>
          <p:cNvGrpSpPr/>
          <p:nvPr/>
        </p:nvGrpSpPr>
        <p:grpSpPr>
          <a:xfrm>
            <a:off x="582848" y="1362430"/>
            <a:ext cx="7164714" cy="4577914"/>
            <a:chOff x="207248" y="1568027"/>
            <a:chExt cx="6821866" cy="4498719"/>
          </a:xfrm>
        </p:grpSpPr>
        <p:pic>
          <p:nvPicPr>
            <p:cNvPr id="2" name="Picture 2" descr="A map of a village&#10;&#10;Description automatically generated">
              <a:extLst>
                <a:ext uri="{FF2B5EF4-FFF2-40B4-BE49-F238E27FC236}">
                  <a16:creationId xmlns:a16="http://schemas.microsoft.com/office/drawing/2014/main" id="{DB425712-E8BB-C3A0-C5FC-9399EECA1569}"/>
                </a:ext>
              </a:extLst>
            </p:cNvPr>
            <p:cNvPicPr>
              <a:picLocks noChangeAspect="1"/>
            </p:cNvPicPr>
            <p:nvPr/>
          </p:nvPicPr>
          <p:blipFill rotWithShape="1">
            <a:blip r:embed="rId3"/>
            <a:srcRect l="24186" t="18844" r="11783" b="4497"/>
            <a:stretch/>
          </p:blipFill>
          <p:spPr>
            <a:xfrm>
              <a:off x="4179635" y="1568027"/>
              <a:ext cx="2849479" cy="2468196"/>
            </a:xfrm>
            <a:prstGeom prst="rect">
              <a:avLst/>
            </a:prstGeom>
            <a:ln>
              <a:noFill/>
            </a:ln>
            <a:effectLst>
              <a:outerShdw blurRad="292100" dist="139700" dir="2700000" algn="tl" rotWithShape="0">
                <a:srgbClr val="333333">
                  <a:alpha val="65000"/>
                </a:srgbClr>
              </a:outerShdw>
            </a:effectLst>
          </p:spPr>
        </p:pic>
        <p:pic>
          <p:nvPicPr>
            <p:cNvPr id="29" name="Picture 29" descr="A map of a land with a yellow area&#10;&#10;Description automatically generated">
              <a:extLst>
                <a:ext uri="{FF2B5EF4-FFF2-40B4-BE49-F238E27FC236}">
                  <a16:creationId xmlns:a16="http://schemas.microsoft.com/office/drawing/2014/main" id="{B329026F-9636-E675-A7F4-9E0F4CA409A6}"/>
                </a:ext>
              </a:extLst>
            </p:cNvPr>
            <p:cNvPicPr>
              <a:picLocks noChangeAspect="1"/>
            </p:cNvPicPr>
            <p:nvPr/>
          </p:nvPicPr>
          <p:blipFill>
            <a:blip r:embed="rId4"/>
            <a:stretch>
              <a:fillRect/>
            </a:stretch>
          </p:blipFill>
          <p:spPr>
            <a:xfrm>
              <a:off x="207248" y="3785634"/>
              <a:ext cx="3501307" cy="2281112"/>
            </a:xfrm>
            <a:prstGeom prst="rect">
              <a:avLst/>
            </a:prstGeom>
            <a:ln>
              <a:noFill/>
            </a:ln>
            <a:effectLst>
              <a:outerShdw blurRad="292100" dist="139700" dir="2700000" algn="tl" rotWithShape="0">
                <a:srgbClr val="333333">
                  <a:alpha val="65000"/>
                </a:srgbClr>
              </a:outerShdw>
            </a:effectLst>
          </p:spPr>
        </p:pic>
        <p:sp>
          <p:nvSpPr>
            <p:cNvPr id="31" name="Rectangle 30">
              <a:extLst>
                <a:ext uri="{FF2B5EF4-FFF2-40B4-BE49-F238E27FC236}">
                  <a16:creationId xmlns:a16="http://schemas.microsoft.com/office/drawing/2014/main" id="{2FF24A93-9E89-4BFA-3591-508BA3D9D9EB}"/>
                </a:ext>
              </a:extLst>
            </p:cNvPr>
            <p:cNvSpPr/>
            <p:nvPr/>
          </p:nvSpPr>
          <p:spPr>
            <a:xfrm>
              <a:off x="1196775" y="4577575"/>
              <a:ext cx="608210" cy="521563"/>
            </a:xfrm>
            <a:prstGeom prst="rect">
              <a:avLst/>
            </a:prstGeom>
            <a:noFill/>
            <a:ln>
              <a:solidFill>
                <a:schemeClr val="accent6"/>
              </a:solidFill>
              <a:prstDash val="solid"/>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32" name="Straight Arrow Connector 31">
              <a:extLst>
                <a:ext uri="{FF2B5EF4-FFF2-40B4-BE49-F238E27FC236}">
                  <a16:creationId xmlns:a16="http://schemas.microsoft.com/office/drawing/2014/main" id="{6D7D9305-E8CD-9212-BFD3-EFD60C5C4AC1}"/>
                </a:ext>
              </a:extLst>
            </p:cNvPr>
            <p:cNvCxnSpPr/>
            <p:nvPr/>
          </p:nvCxnSpPr>
          <p:spPr>
            <a:xfrm flipH="1">
              <a:off x="1791844" y="1582938"/>
              <a:ext cx="2405043" cy="3018639"/>
            </a:xfrm>
            <a:prstGeom prst="straightConnector1">
              <a:avLst/>
            </a:prstGeom>
            <a:ln/>
          </p:spPr>
          <p:style>
            <a:lnRef idx="3">
              <a:schemeClr val="accent6"/>
            </a:lnRef>
            <a:fillRef idx="0">
              <a:schemeClr val="accent6"/>
            </a:fillRef>
            <a:effectRef idx="2">
              <a:schemeClr val="accent6"/>
            </a:effectRef>
            <a:fontRef idx="minor">
              <a:schemeClr val="tx1"/>
            </a:fontRef>
          </p:style>
        </p:cxnSp>
        <p:cxnSp>
          <p:nvCxnSpPr>
            <p:cNvPr id="38" name="Straight Arrow Connector 37">
              <a:extLst>
                <a:ext uri="{FF2B5EF4-FFF2-40B4-BE49-F238E27FC236}">
                  <a16:creationId xmlns:a16="http://schemas.microsoft.com/office/drawing/2014/main" id="{B117804E-8488-45A2-F650-82110FD181E0}"/>
                </a:ext>
              </a:extLst>
            </p:cNvPr>
            <p:cNvCxnSpPr/>
            <p:nvPr/>
          </p:nvCxnSpPr>
          <p:spPr>
            <a:xfrm flipH="1">
              <a:off x="1795308" y="4074042"/>
              <a:ext cx="2368085" cy="1009243"/>
            </a:xfrm>
            <a:prstGeom prst="straightConnector1">
              <a:avLst/>
            </a:prstGeom>
            <a:ln>
              <a:solidFill>
                <a:schemeClr val="accent6"/>
              </a:solidFill>
            </a:ln>
          </p:spPr>
          <p:style>
            <a:lnRef idx="3">
              <a:schemeClr val="accent6"/>
            </a:lnRef>
            <a:fillRef idx="0">
              <a:schemeClr val="accent6"/>
            </a:fillRef>
            <a:effectRef idx="2">
              <a:schemeClr val="accent6"/>
            </a:effectRef>
            <a:fontRef idx="minor">
              <a:schemeClr val="tx1"/>
            </a:fontRef>
          </p:style>
        </p:cxnSp>
      </p:grpSp>
      <p:sp>
        <p:nvSpPr>
          <p:cNvPr id="42" name="TextBox 41">
            <a:extLst>
              <a:ext uri="{FF2B5EF4-FFF2-40B4-BE49-F238E27FC236}">
                <a16:creationId xmlns:a16="http://schemas.microsoft.com/office/drawing/2014/main" id="{670DFD32-8372-0E71-995E-5DD4E4841A7E}"/>
              </a:ext>
            </a:extLst>
          </p:cNvPr>
          <p:cNvSpPr txBox="1"/>
          <p:nvPr/>
        </p:nvSpPr>
        <p:spPr>
          <a:xfrm>
            <a:off x="587884" y="1311091"/>
            <a:ext cx="352022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a:solidFill>
                  <a:schemeClr val="tx1">
                    <a:lumMod val="75000"/>
                    <a:lumOff val="25000"/>
                  </a:schemeClr>
                </a:solidFill>
                <a:latin typeface="Century Gothic"/>
                <a:ea typeface="+mn-lt"/>
                <a:cs typeface="+mn-lt"/>
              </a:rPr>
              <a:t>Sampling rice and non-rice points using Collect Earth Engine (CEO)</a:t>
            </a:r>
          </a:p>
          <a:p>
            <a:pPr marL="342900" indent="-342900">
              <a:buFont typeface="Arial"/>
              <a:buChar char="•"/>
            </a:pPr>
            <a:endParaRPr lang="en-GB" sz="2000">
              <a:solidFill>
                <a:schemeClr val="tx1">
                  <a:lumMod val="75000"/>
                  <a:lumOff val="25000"/>
                </a:schemeClr>
              </a:solidFill>
              <a:latin typeface="Century Gothic"/>
              <a:ea typeface="+mn-lt"/>
              <a:cs typeface="+mn-lt"/>
            </a:endParaRPr>
          </a:p>
          <a:p>
            <a:pPr marL="342900" indent="-342900">
              <a:buFont typeface="Arial"/>
              <a:buChar char="•"/>
            </a:pPr>
            <a:r>
              <a:rPr lang="en-GB" sz="2000">
                <a:solidFill>
                  <a:schemeClr val="tx1">
                    <a:lumMod val="75000"/>
                    <a:lumOff val="25000"/>
                  </a:schemeClr>
                </a:solidFill>
                <a:latin typeface="Century Gothic"/>
                <a:ea typeface="+mn-lt"/>
                <a:cs typeface="+mn-lt"/>
              </a:rPr>
              <a:t>Data points from </a:t>
            </a:r>
            <a:r>
              <a:rPr lang="en-GB" sz="2000" err="1">
                <a:solidFill>
                  <a:schemeClr val="tx1">
                    <a:lumMod val="75000"/>
                    <a:lumOff val="25000"/>
                  </a:schemeClr>
                </a:solidFill>
                <a:latin typeface="Century Gothic"/>
                <a:ea typeface="+mn-lt"/>
                <a:cs typeface="+mn-lt"/>
              </a:rPr>
              <a:t>GeoFairy</a:t>
            </a:r>
            <a:r>
              <a:rPr lang="en-GB" sz="2000">
                <a:solidFill>
                  <a:schemeClr val="tx1">
                    <a:lumMod val="75000"/>
                    <a:lumOff val="25000"/>
                  </a:schemeClr>
                </a:solidFill>
                <a:latin typeface="Century Gothic"/>
                <a:ea typeface="+mn-lt"/>
                <a:cs typeface="+mn-lt"/>
              </a:rPr>
              <a:t> provided by </a:t>
            </a:r>
            <a:r>
              <a:rPr lang="en-GB" sz="2000" err="1">
                <a:solidFill>
                  <a:schemeClr val="tx1">
                    <a:lumMod val="75000"/>
                    <a:lumOff val="25000"/>
                  </a:schemeClr>
                </a:solidFill>
                <a:latin typeface="Century Gothic"/>
                <a:ea typeface="+mn-lt"/>
                <a:cs typeface="+mn-lt"/>
              </a:rPr>
              <a:t>DoA</a:t>
            </a:r>
            <a:r>
              <a:rPr lang="en-GB" sz="2000">
                <a:solidFill>
                  <a:schemeClr val="tx1">
                    <a:lumMod val="75000"/>
                    <a:lumOff val="25000"/>
                  </a:schemeClr>
                </a:solidFill>
                <a:latin typeface="Century Gothic"/>
                <a:ea typeface="+mn-lt"/>
                <a:cs typeface="+mn-lt"/>
              </a:rPr>
              <a:t> for validation.</a:t>
            </a:r>
            <a:endParaRPr lang="en-GB" sz="2000">
              <a:solidFill>
                <a:schemeClr val="tx1">
                  <a:lumMod val="75000"/>
                  <a:lumOff val="25000"/>
                </a:schemeClr>
              </a:solidFill>
              <a:latin typeface="Century Gothic"/>
              <a:cs typeface="Calibri"/>
            </a:endParaRPr>
          </a:p>
          <a:p>
            <a:endParaRPr lang="en-GB" sz="2000">
              <a:solidFill>
                <a:srgbClr val="404040"/>
              </a:solidFill>
              <a:latin typeface="Century Gothic"/>
              <a:cs typeface="Calibri"/>
            </a:endParaRPr>
          </a:p>
        </p:txBody>
      </p:sp>
      <p:pic>
        <p:nvPicPr>
          <p:cNvPr id="11" name="Picture 12" descr="A white sheet with black text and numbers&#10;&#10;Description automatically generated">
            <a:extLst>
              <a:ext uri="{FF2B5EF4-FFF2-40B4-BE49-F238E27FC236}">
                <a16:creationId xmlns:a16="http://schemas.microsoft.com/office/drawing/2014/main" id="{49219B99-BE39-6780-8580-C32779108EB2}"/>
              </a:ext>
            </a:extLst>
          </p:cNvPr>
          <p:cNvPicPr>
            <a:picLocks noChangeAspect="1"/>
          </p:cNvPicPr>
          <p:nvPr/>
        </p:nvPicPr>
        <p:blipFill rotWithShape="1">
          <a:blip r:embed="rId5"/>
          <a:srcRect l="1270" t="-401" r="2222" b="-714"/>
          <a:stretch/>
        </p:blipFill>
        <p:spPr>
          <a:xfrm>
            <a:off x="5410626" y="4425405"/>
            <a:ext cx="1660083" cy="201964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5" name="TextBox 44">
            <a:extLst>
              <a:ext uri="{FF2B5EF4-FFF2-40B4-BE49-F238E27FC236}">
                <a16:creationId xmlns:a16="http://schemas.microsoft.com/office/drawing/2014/main" id="{3348F4E5-9AB5-B866-665E-A87E5E736E5B}"/>
              </a:ext>
            </a:extLst>
          </p:cNvPr>
          <p:cNvSpPr txBox="1"/>
          <p:nvPr/>
        </p:nvSpPr>
        <p:spPr>
          <a:xfrm>
            <a:off x="585588" y="5944630"/>
            <a:ext cx="36866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err="1">
                <a:solidFill>
                  <a:schemeClr val="tx1">
                    <a:lumMod val="75000"/>
                    <a:lumOff val="25000"/>
                  </a:schemeClr>
                </a:solidFill>
                <a:latin typeface="Century Gothic"/>
              </a:rPr>
              <a:t>Basemap</a:t>
            </a:r>
            <a:r>
              <a:rPr lang="en-US" sz="800">
                <a:solidFill>
                  <a:schemeClr val="tx1">
                    <a:lumMod val="75000"/>
                    <a:lumOff val="25000"/>
                  </a:schemeClr>
                </a:solidFill>
                <a:latin typeface="Century Gothic"/>
              </a:rPr>
              <a:t> Credit: Esri, Maxar, Earthstar Geographics, CNES/Airbus DS, and the GIS User Community​</a:t>
            </a:r>
            <a:endParaRPr lang="en-US">
              <a:solidFill>
                <a:schemeClr val="tx1">
                  <a:lumMod val="75000"/>
                  <a:lumOff val="25000"/>
                </a:schemeClr>
              </a:solidFill>
            </a:endParaRPr>
          </a:p>
        </p:txBody>
      </p:sp>
      <p:grpSp>
        <p:nvGrpSpPr>
          <p:cNvPr id="36" name="Group 35">
            <a:extLst>
              <a:ext uri="{FF2B5EF4-FFF2-40B4-BE49-F238E27FC236}">
                <a16:creationId xmlns:a16="http://schemas.microsoft.com/office/drawing/2014/main" id="{BEE990E3-C32B-1C7C-E741-6A6509E7B6BD}"/>
              </a:ext>
            </a:extLst>
          </p:cNvPr>
          <p:cNvGrpSpPr/>
          <p:nvPr/>
        </p:nvGrpSpPr>
        <p:grpSpPr>
          <a:xfrm>
            <a:off x="952499" y="6342945"/>
            <a:ext cx="1473199" cy="301470"/>
            <a:chOff x="1326443" y="6258278"/>
            <a:chExt cx="1473199" cy="301470"/>
          </a:xfrm>
        </p:grpSpPr>
        <p:pic>
          <p:nvPicPr>
            <p:cNvPr id="6" name="Picture 5" descr="A black and white bar with a black square&#10;&#10;Description automatically generated">
              <a:extLst>
                <a:ext uri="{FF2B5EF4-FFF2-40B4-BE49-F238E27FC236}">
                  <a16:creationId xmlns:a16="http://schemas.microsoft.com/office/drawing/2014/main" id="{DD067765-1E67-1211-0AFD-5EE932F45287}"/>
                </a:ext>
              </a:extLst>
            </p:cNvPr>
            <p:cNvPicPr>
              <a:picLocks noChangeAspect="1"/>
            </p:cNvPicPr>
            <p:nvPr/>
          </p:nvPicPr>
          <p:blipFill rotWithShape="1">
            <a:blip r:embed="rId6"/>
            <a:srcRect l="810" t="52143" r="29555" b="25989"/>
            <a:stretch/>
          </p:blipFill>
          <p:spPr>
            <a:xfrm>
              <a:off x="1398992" y="6443336"/>
              <a:ext cx="1208891" cy="116412"/>
            </a:xfrm>
            <a:prstGeom prst="rect">
              <a:avLst/>
            </a:prstGeom>
          </p:spPr>
        </p:pic>
        <p:sp>
          <p:nvSpPr>
            <p:cNvPr id="13" name="TextBox 12">
              <a:extLst>
                <a:ext uri="{FF2B5EF4-FFF2-40B4-BE49-F238E27FC236}">
                  <a16:creationId xmlns:a16="http://schemas.microsoft.com/office/drawing/2014/main" id="{E928297E-C9FC-D140-3DAB-183C7DCBEB52}"/>
                </a:ext>
              </a:extLst>
            </p:cNvPr>
            <p:cNvSpPr txBox="1"/>
            <p:nvPr/>
          </p:nvSpPr>
          <p:spPr>
            <a:xfrm>
              <a:off x="1326443" y="6258278"/>
              <a:ext cx="44308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0</a:t>
              </a:r>
              <a:endParaRPr lang="en-US" sz="1000">
                <a:solidFill>
                  <a:schemeClr val="tx1">
                    <a:lumMod val="75000"/>
                    <a:lumOff val="25000"/>
                  </a:schemeClr>
                </a:solidFill>
                <a:latin typeface="Century Gothic"/>
              </a:endParaRPr>
            </a:p>
          </p:txBody>
        </p:sp>
        <p:sp>
          <p:nvSpPr>
            <p:cNvPr id="15" name="TextBox 14">
              <a:extLst>
                <a:ext uri="{FF2B5EF4-FFF2-40B4-BE49-F238E27FC236}">
                  <a16:creationId xmlns:a16="http://schemas.microsoft.com/office/drawing/2014/main" id="{07C5F4B0-21EE-C1DF-845A-19C1F4F1D092}"/>
                </a:ext>
              </a:extLst>
            </p:cNvPr>
            <p:cNvSpPr txBox="1"/>
            <p:nvPr/>
          </p:nvSpPr>
          <p:spPr>
            <a:xfrm>
              <a:off x="1848555" y="6258278"/>
              <a:ext cx="44308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25</a:t>
              </a:r>
            </a:p>
          </p:txBody>
        </p:sp>
        <p:sp>
          <p:nvSpPr>
            <p:cNvPr id="30" name="TextBox 29">
              <a:extLst>
                <a:ext uri="{FF2B5EF4-FFF2-40B4-BE49-F238E27FC236}">
                  <a16:creationId xmlns:a16="http://schemas.microsoft.com/office/drawing/2014/main" id="{AF940635-EC5D-35B7-01A0-B3164845AEAC}"/>
                </a:ext>
              </a:extLst>
            </p:cNvPr>
            <p:cNvSpPr txBox="1"/>
            <p:nvPr/>
          </p:nvSpPr>
          <p:spPr>
            <a:xfrm>
              <a:off x="2229555" y="6258278"/>
              <a:ext cx="57008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tx1">
                      <a:lumMod val="75000"/>
                      <a:lumOff val="25000"/>
                    </a:schemeClr>
                  </a:solidFill>
                  <a:latin typeface="Century Gothic"/>
                  <a:cs typeface="Calibri"/>
                </a:rPr>
                <a:t>50 km</a:t>
              </a:r>
            </a:p>
          </p:txBody>
        </p:sp>
      </p:grpSp>
      <p:sp>
        <p:nvSpPr>
          <p:cNvPr id="37" name="Rectangle 36">
            <a:extLst>
              <a:ext uri="{FF2B5EF4-FFF2-40B4-BE49-F238E27FC236}">
                <a16:creationId xmlns:a16="http://schemas.microsoft.com/office/drawing/2014/main" id="{860F3C3C-83AC-3026-CDEC-B439CFB90CE4}"/>
              </a:ext>
            </a:extLst>
          </p:cNvPr>
          <p:cNvSpPr/>
          <p:nvPr/>
        </p:nvSpPr>
        <p:spPr>
          <a:xfrm>
            <a:off x="2751666" y="6208888"/>
            <a:ext cx="211668" cy="155223"/>
          </a:xfrm>
          <a:prstGeom prst="rect">
            <a:avLst/>
          </a:prstGeom>
          <a:solidFill>
            <a:srgbClr val="FF981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CBA0E66E-2E5B-1E6F-6189-FFDF4136880B}"/>
              </a:ext>
            </a:extLst>
          </p:cNvPr>
          <p:cNvSpPr/>
          <p:nvPr/>
        </p:nvSpPr>
        <p:spPr>
          <a:xfrm>
            <a:off x="2751666" y="6476999"/>
            <a:ext cx="211668" cy="169334"/>
          </a:xfrm>
          <a:prstGeom prst="rect">
            <a:avLst/>
          </a:prstGeom>
          <a:solidFill>
            <a:srgbClr val="EBCCB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2ED49D5D-C2E1-2ED0-6FD3-9E6366BB4244}"/>
              </a:ext>
            </a:extLst>
          </p:cNvPr>
          <p:cNvSpPr txBox="1"/>
          <p:nvPr/>
        </p:nvSpPr>
        <p:spPr>
          <a:xfrm>
            <a:off x="3047999" y="6448778"/>
            <a:ext cx="75353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Bhutan</a:t>
            </a:r>
          </a:p>
        </p:txBody>
      </p:sp>
      <p:sp>
        <p:nvSpPr>
          <p:cNvPr id="47" name="TextBox 46">
            <a:extLst>
              <a:ext uri="{FF2B5EF4-FFF2-40B4-BE49-F238E27FC236}">
                <a16:creationId xmlns:a16="http://schemas.microsoft.com/office/drawing/2014/main" id="{3B4EE016-A2C8-1681-F093-891EF242CB27}"/>
              </a:ext>
            </a:extLst>
          </p:cNvPr>
          <p:cNvSpPr txBox="1"/>
          <p:nvPr/>
        </p:nvSpPr>
        <p:spPr>
          <a:xfrm>
            <a:off x="3019777" y="6194778"/>
            <a:ext cx="80997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Punakha</a:t>
            </a:r>
          </a:p>
        </p:txBody>
      </p:sp>
      <p:sp>
        <p:nvSpPr>
          <p:cNvPr id="48" name="Arrow: Up 47">
            <a:extLst>
              <a:ext uri="{FF2B5EF4-FFF2-40B4-BE49-F238E27FC236}">
                <a16:creationId xmlns:a16="http://schemas.microsoft.com/office/drawing/2014/main" id="{35B1C9A9-2661-A9A2-5455-DD9A743F2B94}"/>
              </a:ext>
            </a:extLst>
          </p:cNvPr>
          <p:cNvSpPr/>
          <p:nvPr/>
        </p:nvSpPr>
        <p:spPr>
          <a:xfrm>
            <a:off x="754943" y="4028722"/>
            <a:ext cx="289277" cy="296335"/>
          </a:xfrm>
          <a:prstGeom prst="upArrow">
            <a:avLst/>
          </a:prstGeom>
          <a:solidFill>
            <a:srgbClr val="EBCCB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a:extLst>
              <a:ext uri="{FF2B5EF4-FFF2-40B4-BE49-F238E27FC236}">
                <a16:creationId xmlns:a16="http://schemas.microsoft.com/office/drawing/2014/main" id="{205C90F6-3676-453E-CC49-DE5233959D4E}"/>
              </a:ext>
            </a:extLst>
          </p:cNvPr>
          <p:cNvSpPr txBox="1"/>
          <p:nvPr/>
        </p:nvSpPr>
        <p:spPr>
          <a:xfrm>
            <a:off x="761998" y="3739444"/>
            <a:ext cx="280811" cy="253276"/>
          </a:xfrm>
          <a:prstGeom prst="rect">
            <a:avLst/>
          </a:prstGeom>
          <a:solidFill>
            <a:srgbClr val="EBCCB7"/>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Century Gothic"/>
                <a:cs typeface="Calibri"/>
              </a:rPr>
              <a:t>N</a:t>
            </a:r>
          </a:p>
        </p:txBody>
      </p:sp>
    </p:spTree>
    <p:extLst>
      <p:ext uri="{BB962C8B-B14F-4D97-AF65-F5344CB8AC3E}">
        <p14:creationId xmlns:p14="http://schemas.microsoft.com/office/powerpoint/2010/main" val="2236990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EFEE81-B77E-43EB-08FF-C5C6DBEB9B0E}"/>
              </a:ext>
            </a:extLst>
          </p:cNvPr>
          <p:cNvSpPr txBox="1"/>
          <p:nvPr/>
        </p:nvSpPr>
        <p:spPr>
          <a:xfrm>
            <a:off x="192028" y="297900"/>
            <a:ext cx="745836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chemeClr val="accent2">
                    <a:lumMod val="75000"/>
                  </a:schemeClr>
                </a:solidFill>
                <a:latin typeface="Century Gothic"/>
                <a:cs typeface="Calibri"/>
              </a:rPr>
              <a:t>Methodology: Processing </a:t>
            </a:r>
          </a:p>
        </p:txBody>
      </p:sp>
      <p:sp>
        <p:nvSpPr>
          <p:cNvPr id="65" name="Flowchart: Punched Tape 64">
            <a:extLst>
              <a:ext uri="{FF2B5EF4-FFF2-40B4-BE49-F238E27FC236}">
                <a16:creationId xmlns:a16="http://schemas.microsoft.com/office/drawing/2014/main" id="{9A5BF1EA-B7A1-061F-C475-FB7C1940B18B}"/>
              </a:ext>
            </a:extLst>
          </p:cNvPr>
          <p:cNvSpPr/>
          <p:nvPr/>
        </p:nvSpPr>
        <p:spPr>
          <a:xfrm>
            <a:off x="1814285" y="965200"/>
            <a:ext cx="8744855" cy="805543"/>
          </a:xfrm>
          <a:prstGeom prst="flowChartPunchedTap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613416"/>
                </a:solidFill>
                <a:latin typeface="Century Gothic"/>
                <a:ea typeface="+mn-lt"/>
                <a:cs typeface="+mn-lt"/>
              </a:rPr>
              <a:t>Train and test split data into Google Earth Engine</a:t>
            </a:r>
            <a:r>
              <a:rPr lang="en-US" sz="2000" b="1">
                <a:solidFill>
                  <a:srgbClr val="404040"/>
                </a:solidFill>
                <a:latin typeface="Century Gothic"/>
                <a:ea typeface="+mn-lt"/>
                <a:cs typeface="+mn-lt"/>
              </a:rPr>
              <a:t> </a:t>
            </a:r>
            <a:endParaRPr lang="en-US" sz="2000">
              <a:latin typeface="Century Gothic"/>
            </a:endParaRPr>
          </a:p>
        </p:txBody>
      </p:sp>
      <p:sp>
        <p:nvSpPr>
          <p:cNvPr id="66" name="Arrow: Down 65">
            <a:extLst>
              <a:ext uri="{FF2B5EF4-FFF2-40B4-BE49-F238E27FC236}">
                <a16:creationId xmlns:a16="http://schemas.microsoft.com/office/drawing/2014/main" id="{54984936-714B-ED5C-52F1-CA57E0CDC3A4}"/>
              </a:ext>
            </a:extLst>
          </p:cNvPr>
          <p:cNvSpPr/>
          <p:nvPr/>
        </p:nvSpPr>
        <p:spPr>
          <a:xfrm>
            <a:off x="6016171" y="1770741"/>
            <a:ext cx="166914" cy="319315"/>
          </a:xfrm>
          <a:prstGeom prst="downArrow">
            <a:avLst/>
          </a:prstGeom>
          <a:solidFill>
            <a:srgbClr val="61341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Diagonal Corners Snipped 66">
            <a:extLst>
              <a:ext uri="{FF2B5EF4-FFF2-40B4-BE49-F238E27FC236}">
                <a16:creationId xmlns:a16="http://schemas.microsoft.com/office/drawing/2014/main" id="{6AB5C9C5-E3C7-916D-F295-C3A8B0DCF7FD}"/>
              </a:ext>
            </a:extLst>
          </p:cNvPr>
          <p:cNvSpPr/>
          <p:nvPr/>
        </p:nvSpPr>
        <p:spPr>
          <a:xfrm>
            <a:off x="5319485" y="2090057"/>
            <a:ext cx="1567543" cy="420915"/>
          </a:xfrm>
          <a:prstGeom prst="snip2Diag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rgbClr val="613416"/>
                </a:solidFill>
                <a:latin typeface="Century Gothic"/>
                <a:cs typeface="Calibri"/>
              </a:rPr>
              <a:t>Variables</a:t>
            </a:r>
          </a:p>
        </p:txBody>
      </p:sp>
      <p:sp>
        <p:nvSpPr>
          <p:cNvPr id="70" name="Left Brace 69">
            <a:extLst>
              <a:ext uri="{FF2B5EF4-FFF2-40B4-BE49-F238E27FC236}">
                <a16:creationId xmlns:a16="http://schemas.microsoft.com/office/drawing/2014/main" id="{4F0D22B4-EBE3-875C-B7EF-A0A45E95396D}"/>
              </a:ext>
            </a:extLst>
          </p:cNvPr>
          <p:cNvSpPr/>
          <p:nvPr/>
        </p:nvSpPr>
        <p:spPr>
          <a:xfrm rot="5400000">
            <a:off x="5862382" y="-3157071"/>
            <a:ext cx="465475" cy="11928218"/>
          </a:xfrm>
          <a:custGeom>
            <a:avLst/>
            <a:gdLst>
              <a:gd name="connsiteX0" fmla="*/ 465475 w 465475"/>
              <a:gd name="connsiteY0" fmla="*/ 11928218 h 11928218"/>
              <a:gd name="connsiteX1" fmla="*/ 232737 w 465475"/>
              <a:gd name="connsiteY1" fmla="*/ 11889430 h 11928218"/>
              <a:gd name="connsiteX2" fmla="*/ 232738 w 465475"/>
              <a:gd name="connsiteY2" fmla="*/ 6002897 h 11928218"/>
              <a:gd name="connsiteX3" fmla="*/ 0 w 465475"/>
              <a:gd name="connsiteY3" fmla="*/ 5964109 h 11928218"/>
              <a:gd name="connsiteX4" fmla="*/ 232738 w 465475"/>
              <a:gd name="connsiteY4" fmla="*/ 5925321 h 11928218"/>
              <a:gd name="connsiteX5" fmla="*/ 232738 w 465475"/>
              <a:gd name="connsiteY5" fmla="*/ 38788 h 11928218"/>
              <a:gd name="connsiteX6" fmla="*/ 465476 w 465475"/>
              <a:gd name="connsiteY6" fmla="*/ 0 h 11928218"/>
              <a:gd name="connsiteX7" fmla="*/ 465475 w 465475"/>
              <a:gd name="connsiteY7" fmla="*/ 11928218 h 11928218"/>
              <a:gd name="connsiteX0" fmla="*/ 465475 w 465475"/>
              <a:gd name="connsiteY0" fmla="*/ 11928218 h 11928218"/>
              <a:gd name="connsiteX1" fmla="*/ 232737 w 465475"/>
              <a:gd name="connsiteY1" fmla="*/ 11889430 h 11928218"/>
              <a:gd name="connsiteX2" fmla="*/ 232738 w 465475"/>
              <a:gd name="connsiteY2" fmla="*/ 6002897 h 11928218"/>
              <a:gd name="connsiteX3" fmla="*/ 0 w 465475"/>
              <a:gd name="connsiteY3" fmla="*/ 5964109 h 11928218"/>
              <a:gd name="connsiteX4" fmla="*/ 232738 w 465475"/>
              <a:gd name="connsiteY4" fmla="*/ 5925321 h 11928218"/>
              <a:gd name="connsiteX5" fmla="*/ 232738 w 465475"/>
              <a:gd name="connsiteY5" fmla="*/ 38788 h 11928218"/>
              <a:gd name="connsiteX6" fmla="*/ 465476 w 465475"/>
              <a:gd name="connsiteY6" fmla="*/ 0 h 11928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475" h="11928218" stroke="0" extrusionOk="0">
                <a:moveTo>
                  <a:pt x="465475" y="11928218"/>
                </a:moveTo>
                <a:cubicBezTo>
                  <a:pt x="336155" y="11925764"/>
                  <a:pt x="229320" y="11911146"/>
                  <a:pt x="232737" y="11889430"/>
                </a:cubicBezTo>
                <a:cubicBezTo>
                  <a:pt x="147813" y="10045562"/>
                  <a:pt x="136864" y="7864300"/>
                  <a:pt x="232738" y="6002897"/>
                </a:cubicBezTo>
                <a:cubicBezTo>
                  <a:pt x="239104" y="5992236"/>
                  <a:pt x="138665" y="5966838"/>
                  <a:pt x="0" y="5964109"/>
                </a:cubicBezTo>
                <a:cubicBezTo>
                  <a:pt x="125583" y="5966160"/>
                  <a:pt x="231632" y="5945748"/>
                  <a:pt x="232738" y="5925321"/>
                </a:cubicBezTo>
                <a:cubicBezTo>
                  <a:pt x="82766" y="3715188"/>
                  <a:pt x="317936" y="1204055"/>
                  <a:pt x="232738" y="38788"/>
                </a:cubicBezTo>
                <a:cubicBezTo>
                  <a:pt x="235761" y="13916"/>
                  <a:pt x="341320" y="4844"/>
                  <a:pt x="465476" y="0"/>
                </a:cubicBezTo>
                <a:cubicBezTo>
                  <a:pt x="227407" y="4074960"/>
                  <a:pt x="732675" y="7419285"/>
                  <a:pt x="465475" y="11928218"/>
                </a:cubicBezTo>
                <a:close/>
              </a:path>
              <a:path w="465475" h="11928218" fill="none" extrusionOk="0">
                <a:moveTo>
                  <a:pt x="465475" y="11928218"/>
                </a:moveTo>
                <a:cubicBezTo>
                  <a:pt x="339541" y="11928447"/>
                  <a:pt x="232544" y="11912179"/>
                  <a:pt x="232737" y="11889430"/>
                </a:cubicBezTo>
                <a:cubicBezTo>
                  <a:pt x="148191" y="9902706"/>
                  <a:pt x="463881" y="8072689"/>
                  <a:pt x="232738" y="6002897"/>
                </a:cubicBezTo>
                <a:cubicBezTo>
                  <a:pt x="240488" y="5987056"/>
                  <a:pt x="137093" y="5973223"/>
                  <a:pt x="0" y="5964109"/>
                </a:cubicBezTo>
                <a:cubicBezTo>
                  <a:pt x="128697" y="5967038"/>
                  <a:pt x="229640" y="5949610"/>
                  <a:pt x="232738" y="5925321"/>
                </a:cubicBezTo>
                <a:cubicBezTo>
                  <a:pt x="354294" y="5219525"/>
                  <a:pt x="85630" y="2042957"/>
                  <a:pt x="232738" y="38788"/>
                </a:cubicBezTo>
                <a:cubicBezTo>
                  <a:pt x="234080" y="13560"/>
                  <a:pt x="341509" y="8005"/>
                  <a:pt x="465476" y="0"/>
                </a:cubicBezTo>
              </a:path>
            </a:pathLst>
          </a:custGeom>
          <a:noFill/>
          <a:ln w="57150">
            <a:solidFill>
              <a:srgbClr val="613416"/>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grpSp>
        <p:nvGrpSpPr>
          <p:cNvPr id="83" name="Group 82">
            <a:extLst>
              <a:ext uri="{FF2B5EF4-FFF2-40B4-BE49-F238E27FC236}">
                <a16:creationId xmlns:a16="http://schemas.microsoft.com/office/drawing/2014/main" id="{D149A939-A249-8A47-3649-7A0081671F22}"/>
              </a:ext>
            </a:extLst>
          </p:cNvPr>
          <p:cNvGrpSpPr/>
          <p:nvPr/>
        </p:nvGrpSpPr>
        <p:grpSpPr>
          <a:xfrm>
            <a:off x="193756" y="3052209"/>
            <a:ext cx="11717028" cy="3445325"/>
            <a:chOff x="193756" y="2951842"/>
            <a:chExt cx="11717028" cy="3445325"/>
          </a:xfrm>
        </p:grpSpPr>
        <p:sp>
          <p:nvSpPr>
            <p:cNvPr id="82" name="Rectangle: Rounded Corners 81">
              <a:extLst>
                <a:ext uri="{FF2B5EF4-FFF2-40B4-BE49-F238E27FC236}">
                  <a16:creationId xmlns:a16="http://schemas.microsoft.com/office/drawing/2014/main" id="{C7C41B87-0E58-D791-C976-237BD2FE8B2D}"/>
                </a:ext>
              </a:extLst>
            </p:cNvPr>
            <p:cNvSpPr/>
            <p:nvPr/>
          </p:nvSpPr>
          <p:spPr>
            <a:xfrm>
              <a:off x="6643914" y="2951842"/>
              <a:ext cx="5266870" cy="3445325"/>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chemeClr val="tx1">
                      <a:lumMod val="75000"/>
                      <a:lumOff val="25000"/>
                    </a:schemeClr>
                  </a:solidFill>
                  <a:latin typeface="Century Gothic"/>
                  <a:cs typeface="Calibri"/>
                </a:rPr>
                <a:t>Optical Indices:</a:t>
              </a:r>
            </a:p>
            <a:p>
              <a:pPr algn="ctr"/>
              <a:r>
                <a:rPr lang="en-GB" sz="1600">
                  <a:solidFill>
                    <a:schemeClr val="tx1">
                      <a:lumMod val="75000"/>
                      <a:lumOff val="25000"/>
                    </a:schemeClr>
                  </a:solidFill>
                  <a:latin typeface="Century Gothic"/>
                  <a:ea typeface="+mn-lt"/>
                  <a:cs typeface="+mn-lt"/>
                </a:rPr>
                <a:t>Normalized difference vegetation index (NDVI)</a:t>
              </a:r>
              <a:endParaRPr lang="en-US" sz="1600">
                <a:solidFill>
                  <a:schemeClr val="tx1">
                    <a:lumMod val="75000"/>
                    <a:lumOff val="25000"/>
                  </a:schemeClr>
                </a:solidFill>
                <a:latin typeface="Century Gothic"/>
              </a:endParaRPr>
            </a:p>
            <a:p>
              <a:pPr algn="ctr"/>
              <a:r>
                <a:rPr lang="en-GB" sz="1600">
                  <a:solidFill>
                    <a:schemeClr val="tx1">
                      <a:lumMod val="75000"/>
                      <a:lumOff val="25000"/>
                    </a:schemeClr>
                  </a:solidFill>
                  <a:latin typeface="Century Gothic"/>
                  <a:ea typeface="+mn-lt"/>
                  <a:cs typeface="+mn-lt"/>
                </a:rPr>
                <a:t>Soil-Adjusted Vegetation Index (SAVI)</a:t>
              </a:r>
              <a:endParaRPr lang="en-GB" sz="1600">
                <a:solidFill>
                  <a:schemeClr val="tx1">
                    <a:lumMod val="75000"/>
                    <a:lumOff val="25000"/>
                  </a:schemeClr>
                </a:solidFill>
                <a:latin typeface="Century Gothic"/>
              </a:endParaRPr>
            </a:p>
            <a:p>
              <a:pPr algn="ctr"/>
              <a:r>
                <a:rPr lang="en-GB" sz="1600">
                  <a:solidFill>
                    <a:schemeClr val="tx1">
                      <a:lumMod val="75000"/>
                      <a:lumOff val="25000"/>
                    </a:schemeClr>
                  </a:solidFill>
                  <a:latin typeface="Century Gothic"/>
                  <a:ea typeface="+mn-lt"/>
                  <a:cs typeface="+mn-lt"/>
                </a:rPr>
                <a:t> Normalized difference moisture index (NDMI)</a:t>
              </a:r>
              <a:endParaRPr lang="en-GB" sz="1600">
                <a:solidFill>
                  <a:schemeClr val="tx1">
                    <a:lumMod val="75000"/>
                    <a:lumOff val="25000"/>
                  </a:schemeClr>
                </a:solidFill>
                <a:latin typeface="Century Gothic"/>
              </a:endParaRPr>
            </a:p>
            <a:p>
              <a:pPr algn="ctr"/>
              <a:r>
                <a:rPr lang="en-GB" sz="1600">
                  <a:solidFill>
                    <a:schemeClr val="tx1">
                      <a:lumMod val="75000"/>
                      <a:lumOff val="25000"/>
                    </a:schemeClr>
                  </a:solidFill>
                  <a:latin typeface="Century Gothic"/>
                  <a:ea typeface="+mn-lt"/>
                  <a:cs typeface="+mn-lt"/>
                </a:rPr>
                <a:t>Normalized Difference Water Index (NDWI)</a:t>
              </a:r>
            </a:p>
            <a:p>
              <a:pPr algn="ctr"/>
              <a:r>
                <a:rPr lang="en-GB" sz="1600">
                  <a:solidFill>
                    <a:schemeClr val="tx1">
                      <a:lumMod val="75000"/>
                      <a:lumOff val="25000"/>
                    </a:schemeClr>
                  </a:solidFill>
                  <a:latin typeface="Century Gothic"/>
                  <a:ea typeface="+mn-lt"/>
                  <a:cs typeface="+mn-lt"/>
                </a:rPr>
                <a:t>Modified Normalized Difference Water Index (MNDWI)</a:t>
              </a:r>
              <a:endParaRPr lang="en-GB" sz="1600">
                <a:solidFill>
                  <a:schemeClr val="tx1">
                    <a:lumMod val="75000"/>
                    <a:lumOff val="25000"/>
                  </a:schemeClr>
                </a:solidFill>
                <a:latin typeface="Century Gothic"/>
              </a:endParaRPr>
            </a:p>
            <a:p>
              <a:pPr algn="ctr"/>
              <a:r>
                <a:rPr lang="en-GB" sz="1600">
                  <a:solidFill>
                    <a:schemeClr val="tx1">
                      <a:lumMod val="75000"/>
                      <a:lumOff val="25000"/>
                    </a:schemeClr>
                  </a:solidFill>
                  <a:latin typeface="Century Gothic"/>
                  <a:ea typeface="+mn-lt"/>
                  <a:cs typeface="+mn-lt"/>
                </a:rPr>
                <a:t>Normalized Difference Built-up Index (NDBI)</a:t>
              </a:r>
            </a:p>
            <a:p>
              <a:pPr algn="ctr"/>
              <a:r>
                <a:rPr lang="en-GB" sz="1600">
                  <a:solidFill>
                    <a:schemeClr val="tx1">
                      <a:lumMod val="75000"/>
                      <a:lumOff val="25000"/>
                    </a:schemeClr>
                  </a:solidFill>
                  <a:latin typeface="Century Gothic"/>
                  <a:ea typeface="+mn-lt"/>
                  <a:cs typeface="+mn-lt"/>
                </a:rPr>
                <a:t>Brightness, Greenness, Wetness, Fourth, Fifth, and Sixth (Landsat 8 Tasselled Cap Transformation – TCT)</a:t>
              </a:r>
              <a:endParaRPr lang="en-GB" sz="1600">
                <a:solidFill>
                  <a:schemeClr val="tx1">
                    <a:lumMod val="75000"/>
                    <a:lumOff val="25000"/>
                  </a:schemeClr>
                </a:solidFill>
                <a:latin typeface="Century Gothic"/>
              </a:endParaRPr>
            </a:p>
          </p:txBody>
        </p:sp>
        <p:sp>
          <p:nvSpPr>
            <p:cNvPr id="76" name="Rectangle: Rounded Corners 75">
              <a:extLst>
                <a:ext uri="{FF2B5EF4-FFF2-40B4-BE49-F238E27FC236}">
                  <a16:creationId xmlns:a16="http://schemas.microsoft.com/office/drawing/2014/main" id="{93211377-12B6-74FC-FD4A-75F0ACA9BB3F}"/>
                </a:ext>
              </a:extLst>
            </p:cNvPr>
            <p:cNvSpPr/>
            <p:nvPr/>
          </p:nvSpPr>
          <p:spPr>
            <a:xfrm>
              <a:off x="193756" y="2986683"/>
              <a:ext cx="2977274" cy="3362822"/>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solidFill>
                    <a:schemeClr val="tx1">
                      <a:lumMod val="75000"/>
                      <a:lumOff val="25000"/>
                    </a:schemeClr>
                  </a:solidFill>
                  <a:latin typeface="Century Gothic"/>
                  <a:cs typeface="Arial"/>
                </a:rPr>
                <a:t> Vertical Horizontal ratio (VH), </a:t>
              </a:r>
              <a:endParaRPr lang="en-US" sz="1600">
                <a:solidFill>
                  <a:schemeClr val="tx1">
                    <a:lumMod val="75000"/>
                    <a:lumOff val="25000"/>
                  </a:schemeClr>
                </a:solidFill>
                <a:latin typeface="Calibri" panose="020F0502020204030204"/>
                <a:cs typeface="Calibri" panose="020F0502020204030204"/>
              </a:endParaRPr>
            </a:p>
            <a:p>
              <a:pPr algn="ctr"/>
              <a:r>
                <a:rPr lang="en-GB" sz="1600">
                  <a:solidFill>
                    <a:schemeClr val="tx1">
                      <a:lumMod val="75000"/>
                      <a:lumOff val="25000"/>
                    </a:schemeClr>
                  </a:solidFill>
                  <a:latin typeface="Century Gothic"/>
                  <a:cs typeface="Arial"/>
                </a:rPr>
                <a:t>Vertical </a:t>
              </a:r>
              <a:r>
                <a:rPr lang="en-GB" sz="1600" err="1">
                  <a:solidFill>
                    <a:schemeClr val="tx1">
                      <a:lumMod val="75000"/>
                      <a:lumOff val="25000"/>
                    </a:schemeClr>
                  </a:solidFill>
                  <a:latin typeface="Century Gothic"/>
                  <a:cs typeface="Arial"/>
                </a:rPr>
                <a:t>Vertical</a:t>
              </a:r>
              <a:r>
                <a:rPr lang="en-GB" sz="1600">
                  <a:solidFill>
                    <a:schemeClr val="tx1">
                      <a:lumMod val="75000"/>
                      <a:lumOff val="25000"/>
                    </a:schemeClr>
                  </a:solidFill>
                  <a:latin typeface="Century Gothic"/>
                  <a:cs typeface="Arial"/>
                </a:rPr>
                <a:t> ratio (VV), normalized difference between VV and VH</a:t>
              </a:r>
            </a:p>
          </p:txBody>
        </p:sp>
        <p:sp>
          <p:nvSpPr>
            <p:cNvPr id="78" name="Rectangle: Rounded Corners 77">
              <a:extLst>
                <a:ext uri="{FF2B5EF4-FFF2-40B4-BE49-F238E27FC236}">
                  <a16:creationId xmlns:a16="http://schemas.microsoft.com/office/drawing/2014/main" id="{6A592D2E-548D-516F-8FB3-316EB7FE7D2B}"/>
                </a:ext>
              </a:extLst>
            </p:cNvPr>
            <p:cNvSpPr/>
            <p:nvPr/>
          </p:nvSpPr>
          <p:spPr>
            <a:xfrm>
              <a:off x="3381458" y="3004825"/>
              <a:ext cx="3065020" cy="3391682"/>
            </a:xfrm>
            <a:prstGeom prst="roundRect">
              <a:avLst/>
            </a:prstGeom>
            <a:solidFill>
              <a:schemeClr val="accent2">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solidFill>
                    <a:srgbClr val="404040"/>
                  </a:solidFill>
                  <a:latin typeface="Century Gothic"/>
                </a:rPr>
                <a:t> Slope, Elevation</a:t>
              </a:r>
              <a:endParaRPr lang="en-US" sz="1600">
                <a:solidFill>
                  <a:srgbClr val="000000"/>
                </a:solidFill>
                <a:latin typeface="Calibri"/>
                <a:cs typeface="Calibri"/>
              </a:endParaRPr>
            </a:p>
          </p:txBody>
        </p:sp>
      </p:grpSp>
      <p:pic>
        <p:nvPicPr>
          <p:cNvPr id="4" name="Picture 10" descr="A satellite in space&#10;&#10;Description automatically generated">
            <a:extLst>
              <a:ext uri="{FF2B5EF4-FFF2-40B4-BE49-F238E27FC236}">
                <a16:creationId xmlns:a16="http://schemas.microsoft.com/office/drawing/2014/main" id="{DDF8DE73-35E7-4C0A-4860-DD09F4C28539}"/>
              </a:ext>
            </a:extLst>
          </p:cNvPr>
          <p:cNvPicPr>
            <a:picLocks noChangeAspect="1"/>
          </p:cNvPicPr>
          <p:nvPr/>
        </p:nvPicPr>
        <p:blipFill>
          <a:blip r:embed="rId3"/>
          <a:stretch>
            <a:fillRect/>
          </a:stretch>
        </p:blipFill>
        <p:spPr>
          <a:xfrm rot="2580000">
            <a:off x="244235" y="3056808"/>
            <a:ext cx="1385720" cy="1150439"/>
          </a:xfrm>
          <a:prstGeom prst="rect">
            <a:avLst/>
          </a:prstGeom>
          <a:ln>
            <a:noFill/>
          </a:ln>
          <a:effectLst>
            <a:outerShdw blurRad="292100" dist="139700" dir="2700000" algn="tl" rotWithShape="0">
              <a:srgbClr val="333333">
                <a:alpha val="65000"/>
              </a:srgbClr>
            </a:outerShdw>
          </a:effectLst>
        </p:spPr>
      </p:pic>
      <p:pic>
        <p:nvPicPr>
          <p:cNvPr id="6" name="Picture 27" descr="A space shuttle flying in space&#10;&#10;Description automatically generated">
            <a:extLst>
              <a:ext uri="{FF2B5EF4-FFF2-40B4-BE49-F238E27FC236}">
                <a16:creationId xmlns:a16="http://schemas.microsoft.com/office/drawing/2014/main" id="{280051B2-52C8-E8C6-CD7B-1CBF7F8A6DDD}"/>
              </a:ext>
            </a:extLst>
          </p:cNvPr>
          <p:cNvPicPr>
            <a:picLocks noChangeAspect="1"/>
          </p:cNvPicPr>
          <p:nvPr/>
        </p:nvPicPr>
        <p:blipFill>
          <a:blip r:embed="rId4"/>
          <a:stretch>
            <a:fillRect/>
          </a:stretch>
        </p:blipFill>
        <p:spPr>
          <a:xfrm rot="840000">
            <a:off x="4291997" y="4930798"/>
            <a:ext cx="1442914" cy="1571667"/>
          </a:xfrm>
          <a:prstGeom prst="rect">
            <a:avLst/>
          </a:prstGeom>
          <a:ln>
            <a:noFill/>
          </a:ln>
          <a:effectLst>
            <a:outerShdw blurRad="292100" dist="139700" dir="2700000" algn="tl" rotWithShape="0">
              <a:srgbClr val="333333">
                <a:alpha val="65000"/>
              </a:srgbClr>
            </a:outerShdw>
          </a:effectLst>
        </p:spPr>
      </p:pic>
      <p:pic>
        <p:nvPicPr>
          <p:cNvPr id="8" name="Picture 26" descr="A close-up of a solar panel&#10;&#10;Description automatically generated">
            <a:extLst>
              <a:ext uri="{FF2B5EF4-FFF2-40B4-BE49-F238E27FC236}">
                <a16:creationId xmlns:a16="http://schemas.microsoft.com/office/drawing/2014/main" id="{91E52B19-BCAA-6677-208B-AA1BEBBA56DB}"/>
              </a:ext>
            </a:extLst>
          </p:cNvPr>
          <p:cNvPicPr>
            <a:picLocks noChangeAspect="1"/>
          </p:cNvPicPr>
          <p:nvPr/>
        </p:nvPicPr>
        <p:blipFill>
          <a:blip r:embed="rId5"/>
          <a:stretch>
            <a:fillRect/>
          </a:stretch>
        </p:blipFill>
        <p:spPr>
          <a:xfrm rot="720000">
            <a:off x="10535767" y="2496721"/>
            <a:ext cx="1512092" cy="1079069"/>
          </a:xfrm>
          <a:prstGeom prst="rect">
            <a:avLst/>
          </a:prstGeom>
          <a:ln>
            <a:noFill/>
          </a:ln>
          <a:effectLst>
            <a:outerShdw blurRad="292100" dist="139700" dir="2700000" algn="tl" rotWithShape="0">
              <a:srgbClr val="333333">
                <a:alpha val="65000"/>
              </a:srgbClr>
            </a:outerShdw>
          </a:effectLst>
        </p:spPr>
      </p:pic>
      <p:pic>
        <p:nvPicPr>
          <p:cNvPr id="10" name="Picture 16" descr="A satellite in space with solar panels&#10;&#10;Description automatically generated">
            <a:extLst>
              <a:ext uri="{FF2B5EF4-FFF2-40B4-BE49-F238E27FC236}">
                <a16:creationId xmlns:a16="http://schemas.microsoft.com/office/drawing/2014/main" id="{FE21D5F2-E20E-74BD-33F1-79C7986496D8}"/>
              </a:ext>
            </a:extLst>
          </p:cNvPr>
          <p:cNvPicPr>
            <a:picLocks noChangeAspect="1"/>
          </p:cNvPicPr>
          <p:nvPr/>
        </p:nvPicPr>
        <p:blipFill>
          <a:blip r:embed="rId6"/>
          <a:stretch>
            <a:fillRect/>
          </a:stretch>
        </p:blipFill>
        <p:spPr>
          <a:xfrm rot="21060000">
            <a:off x="10306190" y="5787224"/>
            <a:ext cx="1685706" cy="948297"/>
          </a:xfrm>
          <a:prstGeom prst="rect">
            <a:avLst/>
          </a:prstGeom>
          <a:ln>
            <a:noFill/>
          </a:ln>
          <a:effectLst>
            <a:outerShdw blurRad="292100" dist="139700" dir="2700000" algn="tl" rotWithShape="0">
              <a:srgbClr val="333333">
                <a:alpha val="65000"/>
              </a:srgbClr>
            </a:outerShdw>
          </a:effectLst>
        </p:spPr>
      </p:pic>
      <p:pic>
        <p:nvPicPr>
          <p:cNvPr id="12" name="Picture 12" descr="A satellite in space&#10;&#10;Description automatically generated">
            <a:extLst>
              <a:ext uri="{FF2B5EF4-FFF2-40B4-BE49-F238E27FC236}">
                <a16:creationId xmlns:a16="http://schemas.microsoft.com/office/drawing/2014/main" id="{392CF902-1BDE-6A02-3B55-C39FD2016D7F}"/>
              </a:ext>
            </a:extLst>
          </p:cNvPr>
          <p:cNvPicPr>
            <a:picLocks noChangeAspect="1"/>
          </p:cNvPicPr>
          <p:nvPr/>
        </p:nvPicPr>
        <p:blipFill>
          <a:blip r:embed="rId7"/>
          <a:stretch>
            <a:fillRect/>
          </a:stretch>
        </p:blipFill>
        <p:spPr>
          <a:xfrm rot="1260000">
            <a:off x="6466812" y="2908468"/>
            <a:ext cx="1141422" cy="9424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80538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7BB01D-A867-29C4-FC43-2C68D5B1410C}"/>
              </a:ext>
            </a:extLst>
          </p:cNvPr>
          <p:cNvSpPr/>
          <p:nvPr/>
        </p:nvSpPr>
        <p:spPr>
          <a:xfrm>
            <a:off x="274730" y="127401"/>
            <a:ext cx="10500240" cy="843377"/>
          </a:xfrm>
          <a:prstGeom prst="rect">
            <a:avLst/>
          </a:prstGeom>
          <a:noFill/>
          <a:ln>
            <a:no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r>
              <a:rPr lang="en-GB" sz="4000" b="1">
                <a:solidFill>
                  <a:schemeClr val="accent2">
                    <a:lumMod val="75000"/>
                  </a:schemeClr>
                </a:solidFill>
                <a:latin typeface="Century Gothic"/>
                <a:ea typeface="Calibri"/>
                <a:cs typeface="Calibri"/>
              </a:rPr>
              <a:t>Methodology: Analysis</a:t>
            </a:r>
          </a:p>
        </p:txBody>
      </p:sp>
      <p:sp>
        <p:nvSpPr>
          <p:cNvPr id="3" name="Rectangle: Rounded Corners 2">
            <a:extLst>
              <a:ext uri="{FF2B5EF4-FFF2-40B4-BE49-F238E27FC236}">
                <a16:creationId xmlns:a16="http://schemas.microsoft.com/office/drawing/2014/main" id="{714813B5-2A8F-5227-BEBA-F14BDFD6B547}"/>
              </a:ext>
            </a:extLst>
          </p:cNvPr>
          <p:cNvSpPr/>
          <p:nvPr/>
        </p:nvSpPr>
        <p:spPr>
          <a:xfrm>
            <a:off x="813982" y="1382264"/>
            <a:ext cx="1997356" cy="974521"/>
          </a:xfrm>
          <a:prstGeom prst="round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Century Gothic"/>
                <a:cs typeface="Calibri"/>
              </a:rPr>
              <a:t>Input Indices </a:t>
            </a:r>
          </a:p>
        </p:txBody>
      </p:sp>
      <p:sp>
        <p:nvSpPr>
          <p:cNvPr id="13" name="Arrow: Right 12">
            <a:extLst>
              <a:ext uri="{FF2B5EF4-FFF2-40B4-BE49-F238E27FC236}">
                <a16:creationId xmlns:a16="http://schemas.microsoft.com/office/drawing/2014/main" id="{1FE601D2-0045-C535-48B6-71D10C00B38A}"/>
              </a:ext>
            </a:extLst>
          </p:cNvPr>
          <p:cNvSpPr/>
          <p:nvPr/>
        </p:nvSpPr>
        <p:spPr>
          <a:xfrm>
            <a:off x="3376385" y="4445341"/>
            <a:ext cx="875505" cy="217203"/>
          </a:xfrm>
          <a:prstGeom prst="rightArrow">
            <a:avLst/>
          </a:prstGeom>
          <a:solidFill>
            <a:srgbClr val="613416"/>
          </a:solidFill>
          <a:ln>
            <a:solidFill>
              <a:srgbClr val="9C786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cs typeface="Calibri"/>
            </a:endParaRPr>
          </a:p>
        </p:txBody>
      </p:sp>
      <p:sp>
        <p:nvSpPr>
          <p:cNvPr id="14" name="Rectangle: Rounded Corners 13">
            <a:extLst>
              <a:ext uri="{FF2B5EF4-FFF2-40B4-BE49-F238E27FC236}">
                <a16:creationId xmlns:a16="http://schemas.microsoft.com/office/drawing/2014/main" id="{07723846-7AB1-9891-13B9-31694B882210}"/>
              </a:ext>
            </a:extLst>
          </p:cNvPr>
          <p:cNvSpPr/>
          <p:nvPr/>
        </p:nvSpPr>
        <p:spPr>
          <a:xfrm>
            <a:off x="4312961" y="3756516"/>
            <a:ext cx="2998815" cy="1805126"/>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Develop crop masks for each month </a:t>
            </a:r>
            <a:endParaRPr lang="en-US">
              <a:solidFill>
                <a:schemeClr val="tx1"/>
              </a:solidFill>
            </a:endParaRPr>
          </a:p>
        </p:txBody>
      </p:sp>
      <p:sp>
        <p:nvSpPr>
          <p:cNvPr id="15" name="Arrow: Right 14">
            <a:extLst>
              <a:ext uri="{FF2B5EF4-FFF2-40B4-BE49-F238E27FC236}">
                <a16:creationId xmlns:a16="http://schemas.microsoft.com/office/drawing/2014/main" id="{D55BBA54-8E1F-2E3C-5F42-063C845E6752}"/>
              </a:ext>
            </a:extLst>
          </p:cNvPr>
          <p:cNvSpPr/>
          <p:nvPr/>
        </p:nvSpPr>
        <p:spPr>
          <a:xfrm rot="19260000">
            <a:off x="7278593" y="3349011"/>
            <a:ext cx="955422" cy="224600"/>
          </a:xfrm>
          <a:prstGeom prst="rightArrow">
            <a:avLst/>
          </a:prstGeom>
          <a:solidFill>
            <a:srgbClr val="613416"/>
          </a:solidFill>
          <a:ln>
            <a:solidFill>
              <a:srgbClr val="9C78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cs typeface="Calibri"/>
            </a:endParaRPr>
          </a:p>
        </p:txBody>
      </p:sp>
      <p:sp>
        <p:nvSpPr>
          <p:cNvPr id="17" name="Rectangle: Rounded Corners 16">
            <a:extLst>
              <a:ext uri="{FF2B5EF4-FFF2-40B4-BE49-F238E27FC236}">
                <a16:creationId xmlns:a16="http://schemas.microsoft.com/office/drawing/2014/main" id="{876D654F-6E9C-66B7-4F87-7BE3D08881A3}"/>
              </a:ext>
            </a:extLst>
          </p:cNvPr>
          <p:cNvSpPr/>
          <p:nvPr/>
        </p:nvSpPr>
        <p:spPr>
          <a:xfrm>
            <a:off x="8072451" y="1181181"/>
            <a:ext cx="3518636" cy="2055396"/>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Accumulate monthly crop masks in order to produce an annual crop mask that is clipped using </a:t>
            </a:r>
            <a:r>
              <a:rPr lang="en-US">
                <a:solidFill>
                  <a:schemeClr val="tx1"/>
                </a:solidFill>
                <a:latin typeface="Century Gothic"/>
                <a:ea typeface="+mn-lt"/>
                <a:cs typeface="+mn-lt"/>
              </a:rPr>
              <a:t>Regional Land Cover Monitoring System (RLCMS)</a:t>
            </a:r>
            <a:endParaRPr lang="en-US">
              <a:solidFill>
                <a:schemeClr val="tx1"/>
              </a:solidFill>
              <a:latin typeface="Century Gothic"/>
              <a:cs typeface="Calibri"/>
            </a:endParaRPr>
          </a:p>
        </p:txBody>
      </p:sp>
      <p:sp>
        <p:nvSpPr>
          <p:cNvPr id="19" name="Arrow: Right 18">
            <a:extLst>
              <a:ext uri="{FF2B5EF4-FFF2-40B4-BE49-F238E27FC236}">
                <a16:creationId xmlns:a16="http://schemas.microsoft.com/office/drawing/2014/main" id="{CF4E3D13-C1C5-5124-E59B-10F70F3C15C2}"/>
              </a:ext>
            </a:extLst>
          </p:cNvPr>
          <p:cNvSpPr/>
          <p:nvPr/>
        </p:nvSpPr>
        <p:spPr>
          <a:xfrm rot="5400000">
            <a:off x="9584119" y="3478584"/>
            <a:ext cx="505392" cy="240818"/>
          </a:xfrm>
          <a:prstGeom prst="rightArrow">
            <a:avLst/>
          </a:prstGeom>
          <a:solidFill>
            <a:srgbClr val="613416"/>
          </a:solidFill>
          <a:ln>
            <a:solidFill>
              <a:srgbClr val="9C786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cs typeface="Calibri"/>
            </a:endParaRPr>
          </a:p>
        </p:txBody>
      </p:sp>
      <p:sp>
        <p:nvSpPr>
          <p:cNvPr id="25" name="Rectangle: Rounded Corners 24">
            <a:extLst>
              <a:ext uri="{FF2B5EF4-FFF2-40B4-BE49-F238E27FC236}">
                <a16:creationId xmlns:a16="http://schemas.microsoft.com/office/drawing/2014/main" id="{7949205C-6629-4C87-A92F-463515E38136}"/>
              </a:ext>
            </a:extLst>
          </p:cNvPr>
          <p:cNvSpPr/>
          <p:nvPr/>
        </p:nvSpPr>
        <p:spPr>
          <a:xfrm>
            <a:off x="8356197" y="3880177"/>
            <a:ext cx="3193634" cy="1678300"/>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Analyze the crop masks with Graphical User Interface (GUI).</a:t>
            </a:r>
            <a:endParaRPr lang="en-GB">
              <a:solidFill>
                <a:schemeClr val="tx1"/>
              </a:solidFill>
              <a:latin typeface="Century Gothic"/>
              <a:cs typeface="Arial"/>
            </a:endParaRPr>
          </a:p>
        </p:txBody>
      </p:sp>
      <p:sp>
        <p:nvSpPr>
          <p:cNvPr id="7" name="Oval 6">
            <a:extLst>
              <a:ext uri="{FF2B5EF4-FFF2-40B4-BE49-F238E27FC236}">
                <a16:creationId xmlns:a16="http://schemas.microsoft.com/office/drawing/2014/main" id="{FA4349AA-39D2-E73D-0BE1-FE4F6CDA0887}"/>
              </a:ext>
            </a:extLst>
          </p:cNvPr>
          <p:cNvSpPr/>
          <p:nvPr/>
        </p:nvSpPr>
        <p:spPr>
          <a:xfrm>
            <a:off x="315674" y="3400520"/>
            <a:ext cx="2977443" cy="2293053"/>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rgbClr val="613416"/>
                </a:solidFill>
                <a:latin typeface="Century Gothic"/>
              </a:rPr>
              <a:t>Train Random Forest Classifiers (Model 555)</a:t>
            </a:r>
          </a:p>
        </p:txBody>
      </p:sp>
      <p:sp>
        <p:nvSpPr>
          <p:cNvPr id="18" name="Arrow: Notched Right 17">
            <a:extLst>
              <a:ext uri="{FF2B5EF4-FFF2-40B4-BE49-F238E27FC236}">
                <a16:creationId xmlns:a16="http://schemas.microsoft.com/office/drawing/2014/main" id="{5370AA08-DCD3-5E20-4DDF-0C0CB68345F9}"/>
              </a:ext>
            </a:extLst>
          </p:cNvPr>
          <p:cNvSpPr/>
          <p:nvPr/>
        </p:nvSpPr>
        <p:spPr>
          <a:xfrm rot="5400000">
            <a:off x="1467173" y="2842727"/>
            <a:ext cx="680233" cy="199757"/>
          </a:xfrm>
          <a:prstGeom prst="notchedRightArrow">
            <a:avLst/>
          </a:prstGeom>
          <a:solidFill>
            <a:srgbClr val="61341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Diagonal Corners Snipped 1">
            <a:extLst>
              <a:ext uri="{FF2B5EF4-FFF2-40B4-BE49-F238E27FC236}">
                <a16:creationId xmlns:a16="http://schemas.microsoft.com/office/drawing/2014/main" id="{DC50520C-0CC9-00A6-E384-C0D6766282F6}"/>
              </a:ext>
            </a:extLst>
          </p:cNvPr>
          <p:cNvSpPr/>
          <p:nvPr/>
        </p:nvSpPr>
        <p:spPr>
          <a:xfrm>
            <a:off x="4064000" y="1277256"/>
            <a:ext cx="3251199" cy="1727199"/>
          </a:xfrm>
          <a:prstGeom prst="snip2Diag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a:solidFill>
                  <a:schemeClr val="tx1">
                    <a:lumMod val="75000"/>
                    <a:lumOff val="25000"/>
                  </a:schemeClr>
                </a:solidFill>
                <a:latin typeface="Century Gothic"/>
              </a:rPr>
              <a:t>Compute validation and testing accuracy, precision, recall, F1 and kappa score.</a:t>
            </a:r>
            <a:endParaRPr lang="en-US">
              <a:solidFill>
                <a:schemeClr val="tx1">
                  <a:lumMod val="75000"/>
                  <a:lumOff val="25000"/>
                </a:schemeClr>
              </a:solidFill>
              <a:cs typeface="Calibri"/>
            </a:endParaRPr>
          </a:p>
        </p:txBody>
      </p:sp>
      <p:sp>
        <p:nvSpPr>
          <p:cNvPr id="4" name="Arrow: Down 3">
            <a:extLst>
              <a:ext uri="{FF2B5EF4-FFF2-40B4-BE49-F238E27FC236}">
                <a16:creationId xmlns:a16="http://schemas.microsoft.com/office/drawing/2014/main" id="{9DB45F3A-A97C-FC49-596C-023D96D75ED0}"/>
              </a:ext>
            </a:extLst>
          </p:cNvPr>
          <p:cNvSpPr/>
          <p:nvPr/>
        </p:nvSpPr>
        <p:spPr>
          <a:xfrm rot="3240000">
            <a:off x="3428351" y="2631233"/>
            <a:ext cx="210456" cy="1291770"/>
          </a:xfrm>
          <a:prstGeom prst="downArrow">
            <a:avLst/>
          </a:prstGeom>
          <a:solidFill>
            <a:srgbClr val="61341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Up 4">
            <a:extLst>
              <a:ext uri="{FF2B5EF4-FFF2-40B4-BE49-F238E27FC236}">
                <a16:creationId xmlns:a16="http://schemas.microsoft.com/office/drawing/2014/main" id="{FD3FD82C-F417-07A7-0752-06E3B83B3261}"/>
              </a:ext>
            </a:extLst>
          </p:cNvPr>
          <p:cNvSpPr/>
          <p:nvPr/>
        </p:nvSpPr>
        <p:spPr>
          <a:xfrm rot="3240000">
            <a:off x="3641575" y="2793501"/>
            <a:ext cx="188685" cy="1313541"/>
          </a:xfrm>
          <a:prstGeom prst="upArrow">
            <a:avLst/>
          </a:prstGeom>
          <a:solidFill>
            <a:srgbClr val="61341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2387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descr="A map of the island&#10;&#10;Description automatically generated">
            <a:extLst>
              <a:ext uri="{FF2B5EF4-FFF2-40B4-BE49-F238E27FC236}">
                <a16:creationId xmlns:a16="http://schemas.microsoft.com/office/drawing/2014/main" id="{F38FC3D0-2DDA-722B-4E61-22E8BA2C71E8}"/>
              </a:ext>
            </a:extLst>
          </p:cNvPr>
          <p:cNvPicPr>
            <a:picLocks noChangeAspect="1"/>
          </p:cNvPicPr>
          <p:nvPr/>
        </p:nvPicPr>
        <p:blipFill>
          <a:blip r:embed="rId3"/>
          <a:stretch>
            <a:fillRect/>
          </a:stretch>
        </p:blipFill>
        <p:spPr>
          <a:xfrm>
            <a:off x="1148862" y="528351"/>
            <a:ext cx="9212868" cy="5999121"/>
          </a:xfrm>
          <a:prstGeom prst="rect">
            <a:avLst/>
          </a:prstGeom>
        </p:spPr>
      </p:pic>
      <p:sp>
        <p:nvSpPr>
          <p:cNvPr id="2" name="TextBox 1">
            <a:extLst>
              <a:ext uri="{FF2B5EF4-FFF2-40B4-BE49-F238E27FC236}">
                <a16:creationId xmlns:a16="http://schemas.microsoft.com/office/drawing/2014/main" id="{43FA0BD5-FCEF-7676-5123-696546F4CD17}"/>
              </a:ext>
            </a:extLst>
          </p:cNvPr>
          <p:cNvSpPr txBox="1"/>
          <p:nvPr/>
        </p:nvSpPr>
        <p:spPr>
          <a:xfrm>
            <a:off x="419898" y="388915"/>
            <a:ext cx="800664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C55A11"/>
                </a:solidFill>
                <a:latin typeface="Century Gothic"/>
              </a:rPr>
              <a:t>Results: 2022 Rice Crop Mask</a:t>
            </a:r>
            <a:endParaRPr lang="en-US"/>
          </a:p>
        </p:txBody>
      </p:sp>
      <p:pic>
        <p:nvPicPr>
          <p:cNvPr id="5" name="Picture 5" descr="A black and white bar with a black square&#10;&#10;Description automatically generated">
            <a:extLst>
              <a:ext uri="{FF2B5EF4-FFF2-40B4-BE49-F238E27FC236}">
                <a16:creationId xmlns:a16="http://schemas.microsoft.com/office/drawing/2014/main" id="{511B7CD1-FB1F-47F8-B58A-AE4B2A0B1836}"/>
              </a:ext>
            </a:extLst>
          </p:cNvPr>
          <p:cNvPicPr>
            <a:picLocks noChangeAspect="1"/>
          </p:cNvPicPr>
          <p:nvPr/>
        </p:nvPicPr>
        <p:blipFill rotWithShape="1">
          <a:blip r:embed="rId4"/>
          <a:srcRect l="810" t="52143" r="29555" b="25989"/>
          <a:stretch/>
        </p:blipFill>
        <p:spPr>
          <a:xfrm>
            <a:off x="4884437" y="5850669"/>
            <a:ext cx="1208891" cy="116412"/>
          </a:xfrm>
          <a:prstGeom prst="rect">
            <a:avLst/>
          </a:prstGeom>
        </p:spPr>
      </p:pic>
      <p:sp>
        <p:nvSpPr>
          <p:cNvPr id="7" name="Arrow: Right 6">
            <a:extLst>
              <a:ext uri="{FF2B5EF4-FFF2-40B4-BE49-F238E27FC236}">
                <a16:creationId xmlns:a16="http://schemas.microsoft.com/office/drawing/2014/main" id="{217074EA-21A4-3E4E-65CC-282F60163822}"/>
              </a:ext>
            </a:extLst>
          </p:cNvPr>
          <p:cNvSpPr/>
          <p:nvPr/>
        </p:nvSpPr>
        <p:spPr>
          <a:xfrm rot="16200000">
            <a:off x="9066388" y="1813278"/>
            <a:ext cx="592667" cy="395110"/>
          </a:xfrm>
          <a:prstGeom prst="right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C55A11"/>
              </a:solidFill>
            </a:endParaRPr>
          </a:p>
        </p:txBody>
      </p:sp>
      <p:sp>
        <p:nvSpPr>
          <p:cNvPr id="8" name="TextBox 7">
            <a:extLst>
              <a:ext uri="{FF2B5EF4-FFF2-40B4-BE49-F238E27FC236}">
                <a16:creationId xmlns:a16="http://schemas.microsoft.com/office/drawing/2014/main" id="{86394F5E-2724-715D-ADA9-4D31381093B4}"/>
              </a:ext>
            </a:extLst>
          </p:cNvPr>
          <p:cNvSpPr txBox="1"/>
          <p:nvPr/>
        </p:nvSpPr>
        <p:spPr>
          <a:xfrm>
            <a:off x="9207500" y="1291168"/>
            <a:ext cx="4078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tx1">
                    <a:lumMod val="75000"/>
                    <a:lumOff val="25000"/>
                  </a:schemeClr>
                </a:solidFill>
                <a:latin typeface="Century Gothic"/>
                <a:cs typeface="Calibri"/>
              </a:rPr>
              <a:t>N</a:t>
            </a:r>
            <a:endParaRPr lang="en-US">
              <a:solidFill>
                <a:schemeClr val="tx1">
                  <a:lumMod val="75000"/>
                  <a:lumOff val="25000"/>
                </a:schemeClr>
              </a:solidFill>
              <a:latin typeface="Century Gothic"/>
            </a:endParaRPr>
          </a:p>
        </p:txBody>
      </p:sp>
      <p:sp>
        <p:nvSpPr>
          <p:cNvPr id="9" name="Rectangle 8">
            <a:extLst>
              <a:ext uri="{FF2B5EF4-FFF2-40B4-BE49-F238E27FC236}">
                <a16:creationId xmlns:a16="http://schemas.microsoft.com/office/drawing/2014/main" id="{E5D11F2F-164A-4392-87E5-8D6DFCCF93B4}"/>
              </a:ext>
            </a:extLst>
          </p:cNvPr>
          <p:cNvSpPr/>
          <p:nvPr/>
        </p:nvSpPr>
        <p:spPr>
          <a:xfrm>
            <a:off x="7281332" y="5559778"/>
            <a:ext cx="232834" cy="183444"/>
          </a:xfrm>
          <a:prstGeom prst="rect">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6DCF8F1-ED0F-F4C8-595C-34AEE79D3B05}"/>
              </a:ext>
            </a:extLst>
          </p:cNvPr>
          <p:cNvSpPr txBox="1"/>
          <p:nvPr/>
        </p:nvSpPr>
        <p:spPr>
          <a:xfrm>
            <a:off x="7555782" y="5497611"/>
            <a:ext cx="2384776"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1">
                    <a:lumMod val="75000"/>
                    <a:lumOff val="25000"/>
                  </a:schemeClr>
                </a:solidFill>
                <a:latin typeface="Century Gothic"/>
                <a:cs typeface="Calibri"/>
              </a:rPr>
              <a:t>2022 rice crop mask</a:t>
            </a:r>
            <a:endParaRPr lang="en-US" sz="1400">
              <a:solidFill>
                <a:schemeClr val="tx1">
                  <a:lumMod val="75000"/>
                  <a:lumOff val="25000"/>
                </a:schemeClr>
              </a:solidFill>
              <a:latin typeface="Century Gothic"/>
            </a:endParaRPr>
          </a:p>
        </p:txBody>
      </p:sp>
      <p:sp>
        <p:nvSpPr>
          <p:cNvPr id="11" name="Rectangle 10">
            <a:extLst>
              <a:ext uri="{FF2B5EF4-FFF2-40B4-BE49-F238E27FC236}">
                <a16:creationId xmlns:a16="http://schemas.microsoft.com/office/drawing/2014/main" id="{10F68E37-51C8-7BEF-1963-5C8EA12E71C1}"/>
              </a:ext>
            </a:extLst>
          </p:cNvPr>
          <p:cNvSpPr/>
          <p:nvPr/>
        </p:nvSpPr>
        <p:spPr>
          <a:xfrm>
            <a:off x="7288659" y="5905228"/>
            <a:ext cx="225778" cy="169333"/>
          </a:xfrm>
          <a:prstGeom prst="rect">
            <a:avLst/>
          </a:prstGeom>
          <a:solidFill>
            <a:schemeClr val="tx1">
              <a:lumMod val="65000"/>
              <a:lumOff val="35000"/>
            </a:schemeClr>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CD9DF05-1FB0-5ECA-C0F9-EF68587E41A7}"/>
              </a:ext>
            </a:extLst>
          </p:cNvPr>
          <p:cNvSpPr txBox="1"/>
          <p:nvPr/>
        </p:nvSpPr>
        <p:spPr>
          <a:xfrm>
            <a:off x="7555782" y="5843332"/>
            <a:ext cx="10851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1">
                    <a:lumMod val="75000"/>
                    <a:lumOff val="25000"/>
                  </a:schemeClr>
                </a:solidFill>
                <a:latin typeface="Century Gothic"/>
                <a:cs typeface="Calibri"/>
              </a:rPr>
              <a:t>Bhutan</a:t>
            </a:r>
            <a:endParaRPr lang="en-US" sz="1400">
              <a:solidFill>
                <a:schemeClr val="tx1">
                  <a:lumMod val="75000"/>
                  <a:lumOff val="25000"/>
                </a:schemeClr>
              </a:solidFill>
              <a:latin typeface="Century Gothic"/>
            </a:endParaRPr>
          </a:p>
        </p:txBody>
      </p:sp>
      <p:sp>
        <p:nvSpPr>
          <p:cNvPr id="13" name="TextBox 12">
            <a:extLst>
              <a:ext uri="{FF2B5EF4-FFF2-40B4-BE49-F238E27FC236}">
                <a16:creationId xmlns:a16="http://schemas.microsoft.com/office/drawing/2014/main" id="{58E107BE-17EF-1086-A2D7-B1B0806E8428}"/>
              </a:ext>
            </a:extLst>
          </p:cNvPr>
          <p:cNvSpPr txBox="1"/>
          <p:nvPr/>
        </p:nvSpPr>
        <p:spPr>
          <a:xfrm>
            <a:off x="4797777" y="5559778"/>
            <a:ext cx="44308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0</a:t>
            </a:r>
            <a:endParaRPr lang="en-US" sz="1000">
              <a:solidFill>
                <a:schemeClr val="tx1">
                  <a:lumMod val="75000"/>
                  <a:lumOff val="25000"/>
                </a:schemeClr>
              </a:solidFill>
              <a:latin typeface="Century Gothic"/>
            </a:endParaRPr>
          </a:p>
        </p:txBody>
      </p:sp>
      <p:sp>
        <p:nvSpPr>
          <p:cNvPr id="15" name="TextBox 14">
            <a:extLst>
              <a:ext uri="{FF2B5EF4-FFF2-40B4-BE49-F238E27FC236}">
                <a16:creationId xmlns:a16="http://schemas.microsoft.com/office/drawing/2014/main" id="{450FB24C-5730-3CB2-619C-B782D940036F}"/>
              </a:ext>
            </a:extLst>
          </p:cNvPr>
          <p:cNvSpPr txBox="1"/>
          <p:nvPr/>
        </p:nvSpPr>
        <p:spPr>
          <a:xfrm>
            <a:off x="5348110" y="5566832"/>
            <a:ext cx="40075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cs typeface="Calibri"/>
              </a:rPr>
              <a:t>25</a:t>
            </a:r>
            <a:endParaRPr lang="en-US" sz="1000">
              <a:solidFill>
                <a:schemeClr val="tx1">
                  <a:lumMod val="75000"/>
                  <a:lumOff val="25000"/>
                </a:schemeClr>
              </a:solidFill>
              <a:latin typeface="Century Gothic"/>
            </a:endParaRPr>
          </a:p>
        </p:txBody>
      </p:sp>
      <p:sp>
        <p:nvSpPr>
          <p:cNvPr id="16" name="TextBox 15">
            <a:extLst>
              <a:ext uri="{FF2B5EF4-FFF2-40B4-BE49-F238E27FC236}">
                <a16:creationId xmlns:a16="http://schemas.microsoft.com/office/drawing/2014/main" id="{4928FCE5-182D-D434-8D1C-0187F1E2810F}"/>
              </a:ext>
            </a:extLst>
          </p:cNvPr>
          <p:cNvSpPr txBox="1"/>
          <p:nvPr/>
        </p:nvSpPr>
        <p:spPr>
          <a:xfrm>
            <a:off x="5792611" y="5566833"/>
            <a:ext cx="61242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tx1">
                    <a:lumMod val="75000"/>
                    <a:lumOff val="25000"/>
                  </a:schemeClr>
                </a:solidFill>
                <a:latin typeface="Century Gothic"/>
                <a:cs typeface="Calibri"/>
              </a:rPr>
              <a:t>50 km</a:t>
            </a:r>
            <a:endParaRPr lang="en-US" sz="1000">
              <a:solidFill>
                <a:schemeClr val="tx1">
                  <a:lumMod val="75000"/>
                  <a:lumOff val="25000"/>
                </a:schemeClr>
              </a:solidFill>
              <a:latin typeface="Century Gothic"/>
            </a:endParaRPr>
          </a:p>
        </p:txBody>
      </p:sp>
    </p:spTree>
    <p:extLst>
      <p:ext uri="{BB962C8B-B14F-4D97-AF65-F5344CB8AC3E}">
        <p14:creationId xmlns:p14="http://schemas.microsoft.com/office/powerpoint/2010/main" val="1073330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5" descr="A map of the island&#10;&#10;Description automatically generated">
            <a:extLst>
              <a:ext uri="{FF2B5EF4-FFF2-40B4-BE49-F238E27FC236}">
                <a16:creationId xmlns:a16="http://schemas.microsoft.com/office/drawing/2014/main" id="{59D009FB-A703-DE21-A532-24CAC88B4B45}"/>
              </a:ext>
            </a:extLst>
          </p:cNvPr>
          <p:cNvPicPr>
            <a:picLocks noChangeAspect="1"/>
          </p:cNvPicPr>
          <p:nvPr/>
        </p:nvPicPr>
        <p:blipFill>
          <a:blip r:embed="rId3"/>
          <a:stretch>
            <a:fillRect/>
          </a:stretch>
        </p:blipFill>
        <p:spPr>
          <a:xfrm>
            <a:off x="3976903" y="3623485"/>
            <a:ext cx="4326644" cy="2786154"/>
          </a:xfrm>
          <a:prstGeom prst="rect">
            <a:avLst/>
          </a:prstGeom>
        </p:spPr>
      </p:pic>
      <p:sp>
        <p:nvSpPr>
          <p:cNvPr id="2" name="TextBox 1">
            <a:extLst>
              <a:ext uri="{FF2B5EF4-FFF2-40B4-BE49-F238E27FC236}">
                <a16:creationId xmlns:a16="http://schemas.microsoft.com/office/drawing/2014/main" id="{6F4B0C42-E277-55F7-316B-D346F977CB2E}"/>
              </a:ext>
            </a:extLst>
          </p:cNvPr>
          <p:cNvSpPr txBox="1"/>
          <p:nvPr/>
        </p:nvSpPr>
        <p:spPr>
          <a:xfrm>
            <a:off x="413999" y="326618"/>
            <a:ext cx="958003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C55A11"/>
                </a:solidFill>
                <a:latin typeface="Century Gothic"/>
              </a:rPr>
              <a:t>Results: Dzongkhag Rice Crop Masks </a:t>
            </a:r>
            <a:endParaRPr lang="en-US"/>
          </a:p>
        </p:txBody>
      </p:sp>
      <p:sp>
        <p:nvSpPr>
          <p:cNvPr id="6" name="TextBox 5">
            <a:extLst>
              <a:ext uri="{FF2B5EF4-FFF2-40B4-BE49-F238E27FC236}">
                <a16:creationId xmlns:a16="http://schemas.microsoft.com/office/drawing/2014/main" id="{98FF5EAD-E10E-26FA-29AC-80D5E0EF2480}"/>
              </a:ext>
            </a:extLst>
          </p:cNvPr>
          <p:cNvSpPr txBox="1"/>
          <p:nvPr/>
        </p:nvSpPr>
        <p:spPr>
          <a:xfrm>
            <a:off x="1666344" y="3872705"/>
            <a:ext cx="935071" cy="30777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err="1">
                <a:solidFill>
                  <a:srgbClr val="00B0F0"/>
                </a:solidFill>
                <a:latin typeface="Century Gothic"/>
                <a:cs typeface="Calibri"/>
              </a:rPr>
              <a:t>Samtse</a:t>
            </a:r>
            <a:endParaRPr lang="en-US" sz="1400" b="1" dirty="0">
              <a:solidFill>
                <a:srgbClr val="00B0F0"/>
              </a:solidFill>
              <a:latin typeface="Century Gothic"/>
              <a:cs typeface="Calibri"/>
            </a:endParaRPr>
          </a:p>
        </p:txBody>
      </p:sp>
      <p:sp>
        <p:nvSpPr>
          <p:cNvPr id="8" name="TextBox 7">
            <a:extLst>
              <a:ext uri="{FF2B5EF4-FFF2-40B4-BE49-F238E27FC236}">
                <a16:creationId xmlns:a16="http://schemas.microsoft.com/office/drawing/2014/main" id="{2AA57CF1-AD31-039B-C921-FBA13810D2C9}"/>
              </a:ext>
            </a:extLst>
          </p:cNvPr>
          <p:cNvSpPr txBox="1"/>
          <p:nvPr/>
        </p:nvSpPr>
        <p:spPr>
          <a:xfrm>
            <a:off x="1704536" y="1038378"/>
            <a:ext cx="6620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002FFF"/>
                </a:solidFill>
                <a:latin typeface="Century Gothic"/>
                <a:cs typeface="Calibri"/>
              </a:rPr>
              <a:t>Paro</a:t>
            </a:r>
            <a:endParaRPr lang="en-US" sz="1400" dirty="0">
              <a:solidFill>
                <a:srgbClr val="002FFF"/>
              </a:solidFill>
              <a:latin typeface="Century Gothic"/>
            </a:endParaRPr>
          </a:p>
        </p:txBody>
      </p:sp>
      <p:sp>
        <p:nvSpPr>
          <p:cNvPr id="10" name="TextBox 9">
            <a:extLst>
              <a:ext uri="{FF2B5EF4-FFF2-40B4-BE49-F238E27FC236}">
                <a16:creationId xmlns:a16="http://schemas.microsoft.com/office/drawing/2014/main" id="{9C336F84-9E26-1AB9-DDA2-206EF254B5C2}"/>
              </a:ext>
            </a:extLst>
          </p:cNvPr>
          <p:cNvSpPr txBox="1"/>
          <p:nvPr/>
        </p:nvSpPr>
        <p:spPr>
          <a:xfrm>
            <a:off x="5612168" y="1028679"/>
            <a:ext cx="9676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dirty="0">
                <a:solidFill>
                  <a:srgbClr val="FF0000"/>
                </a:solidFill>
                <a:latin typeface="Century Gothic"/>
                <a:cs typeface="Calibri"/>
              </a:rPr>
              <a:t>Punakha</a:t>
            </a:r>
          </a:p>
        </p:txBody>
      </p:sp>
      <p:sp>
        <p:nvSpPr>
          <p:cNvPr id="12" name="TextBox 11">
            <a:extLst>
              <a:ext uri="{FF2B5EF4-FFF2-40B4-BE49-F238E27FC236}">
                <a16:creationId xmlns:a16="http://schemas.microsoft.com/office/drawing/2014/main" id="{725A31CC-3EF8-3968-7A8F-54BA6BEA1ACB}"/>
              </a:ext>
            </a:extLst>
          </p:cNvPr>
          <p:cNvSpPr txBox="1"/>
          <p:nvPr/>
        </p:nvSpPr>
        <p:spPr>
          <a:xfrm>
            <a:off x="9637476" y="3867914"/>
            <a:ext cx="100931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err="1">
                <a:solidFill>
                  <a:srgbClr val="F26FEA"/>
                </a:solidFill>
                <a:latin typeface="Century Gothic"/>
                <a:cs typeface="Calibri"/>
              </a:rPr>
              <a:t>Sarpang</a:t>
            </a:r>
            <a:endParaRPr lang="en-US" sz="1400" b="1" dirty="0">
              <a:solidFill>
                <a:srgbClr val="F26FEA"/>
              </a:solidFill>
              <a:latin typeface="Century Gothic"/>
            </a:endParaRPr>
          </a:p>
        </p:txBody>
      </p:sp>
      <p:sp>
        <p:nvSpPr>
          <p:cNvPr id="14" name="TextBox 13">
            <a:extLst>
              <a:ext uri="{FF2B5EF4-FFF2-40B4-BE49-F238E27FC236}">
                <a16:creationId xmlns:a16="http://schemas.microsoft.com/office/drawing/2014/main" id="{97DFA09C-E4B1-7831-6879-47C2DBB8AC9B}"/>
              </a:ext>
            </a:extLst>
          </p:cNvPr>
          <p:cNvSpPr txBox="1"/>
          <p:nvPr/>
        </p:nvSpPr>
        <p:spPr>
          <a:xfrm>
            <a:off x="9279300" y="1038378"/>
            <a:ext cx="196176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err="1">
                <a:solidFill>
                  <a:srgbClr val="92D050"/>
                </a:solidFill>
                <a:latin typeface="Century Gothic"/>
                <a:cs typeface="Calibri"/>
              </a:rPr>
              <a:t>Wangdue</a:t>
            </a:r>
            <a:r>
              <a:rPr lang="en-US" sz="1400" b="1" dirty="0">
                <a:solidFill>
                  <a:srgbClr val="92D050"/>
                </a:solidFill>
                <a:latin typeface="Century Gothic"/>
                <a:cs typeface="Calibri"/>
              </a:rPr>
              <a:t> </a:t>
            </a:r>
            <a:r>
              <a:rPr lang="en-US" sz="1400" b="1" dirty="0" err="1">
                <a:solidFill>
                  <a:srgbClr val="92D050"/>
                </a:solidFill>
                <a:latin typeface="Century Gothic"/>
                <a:cs typeface="Calibri"/>
              </a:rPr>
              <a:t>Phodrang</a:t>
            </a:r>
            <a:endParaRPr lang="en-US" sz="1400" b="1" dirty="0">
              <a:solidFill>
                <a:srgbClr val="92D050"/>
              </a:solidFill>
              <a:latin typeface="Century Gothic"/>
            </a:endParaRPr>
          </a:p>
        </p:txBody>
      </p:sp>
      <p:pic>
        <p:nvPicPr>
          <p:cNvPr id="3" name="Picture 4" descr="A map of a mountain&#10;&#10;Description automatically generated">
            <a:extLst>
              <a:ext uri="{FF2B5EF4-FFF2-40B4-BE49-F238E27FC236}">
                <a16:creationId xmlns:a16="http://schemas.microsoft.com/office/drawing/2014/main" id="{940F6160-57CC-EEDE-2AE2-4A989507428C}"/>
              </a:ext>
            </a:extLst>
          </p:cNvPr>
          <p:cNvPicPr>
            <a:picLocks noChangeAspect="1"/>
          </p:cNvPicPr>
          <p:nvPr/>
        </p:nvPicPr>
        <p:blipFill rotWithShape="1">
          <a:blip r:embed="rId4"/>
          <a:srcRect l="23467" t="27350" r="28533" b="15782"/>
          <a:stretch/>
        </p:blipFill>
        <p:spPr>
          <a:xfrm>
            <a:off x="4565380" y="1350867"/>
            <a:ext cx="3155525" cy="2175246"/>
          </a:xfrm>
          <a:prstGeom prst="rect">
            <a:avLst/>
          </a:prstGeom>
          <a:ln>
            <a:noFill/>
          </a:ln>
          <a:effectLst>
            <a:outerShdw blurRad="292100" dist="139700" dir="2700000" algn="tl" rotWithShape="0">
              <a:srgbClr val="333333">
                <a:alpha val="65000"/>
              </a:srgbClr>
            </a:outerShdw>
          </a:effectLst>
        </p:spPr>
      </p:pic>
      <p:pic>
        <p:nvPicPr>
          <p:cNvPr id="5" name="Picture 6" descr="A map of a mountain range&#10;&#10;Description automatically generated">
            <a:extLst>
              <a:ext uri="{FF2B5EF4-FFF2-40B4-BE49-F238E27FC236}">
                <a16:creationId xmlns:a16="http://schemas.microsoft.com/office/drawing/2014/main" id="{EFEBDC64-54E3-FAAC-EC13-A607D07D397C}"/>
              </a:ext>
            </a:extLst>
          </p:cNvPr>
          <p:cNvPicPr>
            <a:picLocks noChangeAspect="1"/>
          </p:cNvPicPr>
          <p:nvPr/>
        </p:nvPicPr>
        <p:blipFill rotWithShape="1">
          <a:blip r:embed="rId5"/>
          <a:srcRect l="26240" t="37091" r="32745" b="7566"/>
          <a:stretch/>
        </p:blipFill>
        <p:spPr>
          <a:xfrm>
            <a:off x="559576" y="1346800"/>
            <a:ext cx="2946105" cy="2188984"/>
          </a:xfrm>
          <a:prstGeom prst="rect">
            <a:avLst/>
          </a:prstGeom>
          <a:ln>
            <a:noFill/>
          </a:ln>
          <a:effectLst>
            <a:outerShdw blurRad="292100" dist="139700" dir="2700000" algn="tl" rotWithShape="0">
              <a:srgbClr val="333333">
                <a:alpha val="65000"/>
              </a:srgbClr>
            </a:outerShdw>
          </a:effectLst>
        </p:spPr>
      </p:pic>
      <p:pic>
        <p:nvPicPr>
          <p:cNvPr id="7" name="Picture 8" descr="A map of mountains and trees&#10;&#10;Description automatically generated">
            <a:extLst>
              <a:ext uri="{FF2B5EF4-FFF2-40B4-BE49-F238E27FC236}">
                <a16:creationId xmlns:a16="http://schemas.microsoft.com/office/drawing/2014/main" id="{18BBD837-04E9-1995-0E53-8382FCF1F7BF}"/>
              </a:ext>
            </a:extLst>
          </p:cNvPr>
          <p:cNvPicPr>
            <a:picLocks noChangeAspect="1"/>
          </p:cNvPicPr>
          <p:nvPr/>
        </p:nvPicPr>
        <p:blipFill rotWithShape="1">
          <a:blip r:embed="rId6"/>
          <a:srcRect l="17600" t="24786" r="27467" b="15385"/>
          <a:stretch/>
        </p:blipFill>
        <p:spPr>
          <a:xfrm>
            <a:off x="8635893" y="1347611"/>
            <a:ext cx="3012480" cy="2140819"/>
          </a:xfrm>
          <a:prstGeom prst="rect">
            <a:avLst/>
          </a:prstGeom>
          <a:ln>
            <a:noFill/>
          </a:ln>
          <a:effectLst>
            <a:outerShdw blurRad="292100" dist="139700" dir="2700000" algn="tl" rotWithShape="0">
              <a:srgbClr val="333333">
                <a:alpha val="65000"/>
              </a:srgbClr>
            </a:outerShdw>
          </a:effectLst>
        </p:spPr>
      </p:pic>
      <p:pic>
        <p:nvPicPr>
          <p:cNvPr id="9" name="Picture 10" descr="A map of a river&#10;&#10;Description automatically generated">
            <a:extLst>
              <a:ext uri="{FF2B5EF4-FFF2-40B4-BE49-F238E27FC236}">
                <a16:creationId xmlns:a16="http://schemas.microsoft.com/office/drawing/2014/main" id="{CB0098F8-76EE-B902-FE0E-42B516ACF3BB}"/>
              </a:ext>
            </a:extLst>
          </p:cNvPr>
          <p:cNvPicPr>
            <a:picLocks noChangeAspect="1"/>
          </p:cNvPicPr>
          <p:nvPr/>
        </p:nvPicPr>
        <p:blipFill rotWithShape="1">
          <a:blip r:embed="rId7"/>
          <a:srcRect l="14933" t="33333" r="32800" b="13675"/>
          <a:stretch/>
        </p:blipFill>
        <p:spPr>
          <a:xfrm>
            <a:off x="474512" y="4190999"/>
            <a:ext cx="3310286" cy="2115039"/>
          </a:xfrm>
          <a:prstGeom prst="rect">
            <a:avLst/>
          </a:prstGeom>
          <a:ln>
            <a:noFill/>
          </a:ln>
          <a:effectLst>
            <a:outerShdw blurRad="292100" dist="139700" dir="2700000" algn="tl" rotWithShape="0">
              <a:srgbClr val="333333">
                <a:alpha val="65000"/>
              </a:srgbClr>
            </a:outerShdw>
          </a:effectLst>
        </p:spPr>
      </p:pic>
      <p:pic>
        <p:nvPicPr>
          <p:cNvPr id="11" name="Picture 12" descr="A map of a forest&#10;&#10;Description automatically generated">
            <a:extLst>
              <a:ext uri="{FF2B5EF4-FFF2-40B4-BE49-F238E27FC236}">
                <a16:creationId xmlns:a16="http://schemas.microsoft.com/office/drawing/2014/main" id="{14E3F433-AFB1-4B4C-30B4-8AC53D890B34}"/>
              </a:ext>
            </a:extLst>
          </p:cNvPr>
          <p:cNvPicPr>
            <a:picLocks noChangeAspect="1"/>
          </p:cNvPicPr>
          <p:nvPr/>
        </p:nvPicPr>
        <p:blipFill rotWithShape="1">
          <a:blip r:embed="rId8"/>
          <a:srcRect l="28333" t="28817" r="11944" b="12278"/>
          <a:stretch/>
        </p:blipFill>
        <p:spPr>
          <a:xfrm>
            <a:off x="8416813" y="4186563"/>
            <a:ext cx="3397371" cy="2151554"/>
          </a:xfrm>
          <a:prstGeom prst="rect">
            <a:avLst/>
          </a:prstGeom>
          <a:ln>
            <a:noFill/>
          </a:ln>
          <a:effectLst>
            <a:outerShdw blurRad="292100" dist="139700" dir="2700000" algn="tl" rotWithShape="0">
              <a:srgbClr val="333333">
                <a:alpha val="65000"/>
              </a:srgbClr>
            </a:outerShdw>
          </a:effectLst>
        </p:spPr>
      </p:pic>
      <p:sp>
        <p:nvSpPr>
          <p:cNvPr id="13" name="Rectangle 12">
            <a:extLst>
              <a:ext uri="{FF2B5EF4-FFF2-40B4-BE49-F238E27FC236}">
                <a16:creationId xmlns:a16="http://schemas.microsoft.com/office/drawing/2014/main" id="{E0A573AD-C735-6A00-2D4A-6D6CCA1CFD57}"/>
              </a:ext>
            </a:extLst>
          </p:cNvPr>
          <p:cNvSpPr/>
          <p:nvPr/>
        </p:nvSpPr>
        <p:spPr>
          <a:xfrm>
            <a:off x="4725495" y="5202431"/>
            <a:ext cx="389223" cy="422115"/>
          </a:xfrm>
          <a:prstGeom prst="rect">
            <a:avLst/>
          </a:prstGeom>
          <a:no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rgbClr val="FAC0DE"/>
              </a:solidFill>
              <a:cs typeface="Calibri"/>
            </a:endParaRPr>
          </a:p>
        </p:txBody>
      </p:sp>
      <p:cxnSp>
        <p:nvCxnSpPr>
          <p:cNvPr id="17" name="Straight Arrow Connector 16">
            <a:extLst>
              <a:ext uri="{FF2B5EF4-FFF2-40B4-BE49-F238E27FC236}">
                <a16:creationId xmlns:a16="http://schemas.microsoft.com/office/drawing/2014/main" id="{E05B524A-D55D-03A7-2373-4388CB0D720F}"/>
              </a:ext>
            </a:extLst>
          </p:cNvPr>
          <p:cNvCxnSpPr/>
          <p:nvPr/>
        </p:nvCxnSpPr>
        <p:spPr>
          <a:xfrm flipV="1">
            <a:off x="3796844" y="5629480"/>
            <a:ext cx="932418" cy="674472"/>
          </a:xfrm>
          <a:prstGeom prst="straightConnector1">
            <a:avLst/>
          </a:prstGeom>
          <a:ln>
            <a:solidFill>
              <a:srgbClr val="00B0F0"/>
            </a:solidFill>
          </a:ln>
        </p:spPr>
        <p:style>
          <a:lnRef idx="1">
            <a:schemeClr val="accent2"/>
          </a:lnRef>
          <a:fillRef idx="0">
            <a:schemeClr val="accent2"/>
          </a:fillRef>
          <a:effectRef idx="0">
            <a:schemeClr val="accent2"/>
          </a:effectRef>
          <a:fontRef idx="minor">
            <a:schemeClr val="tx1"/>
          </a:fontRef>
        </p:style>
      </p:cxnSp>
      <p:cxnSp>
        <p:nvCxnSpPr>
          <p:cNvPr id="19" name="Straight Arrow Connector 18">
            <a:extLst>
              <a:ext uri="{FF2B5EF4-FFF2-40B4-BE49-F238E27FC236}">
                <a16:creationId xmlns:a16="http://schemas.microsoft.com/office/drawing/2014/main" id="{87298932-1FD4-4B5B-1E46-474808708474}"/>
              </a:ext>
            </a:extLst>
          </p:cNvPr>
          <p:cNvCxnSpPr>
            <a:cxnSpLocks/>
          </p:cNvCxnSpPr>
          <p:nvPr/>
        </p:nvCxnSpPr>
        <p:spPr>
          <a:xfrm>
            <a:off x="3802326" y="4205254"/>
            <a:ext cx="925363" cy="1029520"/>
          </a:xfrm>
          <a:prstGeom prst="straightConnector1">
            <a:avLst/>
          </a:prstGeom>
          <a:ln>
            <a:solidFill>
              <a:srgbClr val="00B0F0"/>
            </a:solidFill>
          </a:ln>
        </p:spPr>
        <p:style>
          <a:lnRef idx="1">
            <a:schemeClr val="accent2"/>
          </a:lnRef>
          <a:fillRef idx="0">
            <a:schemeClr val="accent2"/>
          </a:fillRef>
          <a:effectRef idx="0">
            <a:schemeClr val="accent2"/>
          </a:effectRef>
          <a:fontRef idx="minor">
            <a:schemeClr val="tx1"/>
          </a:fontRef>
        </p:style>
      </p:cxnSp>
      <p:sp>
        <p:nvSpPr>
          <p:cNvPr id="20" name="Rectangle 19">
            <a:extLst>
              <a:ext uri="{FF2B5EF4-FFF2-40B4-BE49-F238E27FC236}">
                <a16:creationId xmlns:a16="http://schemas.microsoft.com/office/drawing/2014/main" id="{1DBD9DBC-8E29-CF1B-E61F-CF6D121CB4B3}"/>
              </a:ext>
            </a:extLst>
          </p:cNvPr>
          <p:cNvSpPr/>
          <p:nvPr/>
        </p:nvSpPr>
        <p:spPr>
          <a:xfrm>
            <a:off x="4977667" y="4698085"/>
            <a:ext cx="389223" cy="422115"/>
          </a:xfrm>
          <a:prstGeom prst="rect">
            <a:avLst/>
          </a:prstGeom>
          <a:no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Arrow Connector 20">
            <a:extLst>
              <a:ext uri="{FF2B5EF4-FFF2-40B4-BE49-F238E27FC236}">
                <a16:creationId xmlns:a16="http://schemas.microsoft.com/office/drawing/2014/main" id="{FFCCC7BD-AA57-D6CB-D760-3AC22EA1A619}"/>
              </a:ext>
            </a:extLst>
          </p:cNvPr>
          <p:cNvCxnSpPr>
            <a:cxnSpLocks/>
          </p:cNvCxnSpPr>
          <p:nvPr/>
        </p:nvCxnSpPr>
        <p:spPr>
          <a:xfrm>
            <a:off x="3489851" y="3523099"/>
            <a:ext cx="1473564" cy="1591070"/>
          </a:xfrm>
          <a:prstGeom prst="straightConnector1">
            <a:avLst/>
          </a:prstGeom>
          <a:ln>
            <a:solidFill>
              <a:srgbClr val="4472C4"/>
            </a:solidFill>
          </a:ln>
        </p:spPr>
        <p:style>
          <a:lnRef idx="1">
            <a:schemeClr val="accent2"/>
          </a:lnRef>
          <a:fillRef idx="0">
            <a:schemeClr val="accent2"/>
          </a:fillRef>
          <a:effectRef idx="0">
            <a:schemeClr val="accent2"/>
          </a:effectRef>
          <a:fontRef idx="minor">
            <a:schemeClr val="tx1"/>
          </a:fontRef>
        </p:style>
      </p:cxnSp>
      <p:cxnSp>
        <p:nvCxnSpPr>
          <p:cNvPr id="22" name="Straight Arrow Connector 21">
            <a:extLst>
              <a:ext uri="{FF2B5EF4-FFF2-40B4-BE49-F238E27FC236}">
                <a16:creationId xmlns:a16="http://schemas.microsoft.com/office/drawing/2014/main" id="{AEC346A0-4D6D-11ED-A1E1-2F4ADA418B7E}"/>
              </a:ext>
            </a:extLst>
          </p:cNvPr>
          <p:cNvCxnSpPr>
            <a:cxnSpLocks/>
          </p:cNvCxnSpPr>
          <p:nvPr/>
        </p:nvCxnSpPr>
        <p:spPr>
          <a:xfrm>
            <a:off x="3489851" y="1310751"/>
            <a:ext cx="1473564" cy="3370339"/>
          </a:xfrm>
          <a:prstGeom prst="straightConnector1">
            <a:avLst/>
          </a:prstGeom>
          <a:ln>
            <a:solidFill>
              <a:srgbClr val="002FFF"/>
            </a:solidFill>
          </a:ln>
        </p:spPr>
        <p:style>
          <a:lnRef idx="1">
            <a:schemeClr val="accent2"/>
          </a:lnRef>
          <a:fillRef idx="0">
            <a:schemeClr val="accent2"/>
          </a:fillRef>
          <a:effectRef idx="0">
            <a:schemeClr val="accent2"/>
          </a:effectRef>
          <a:fontRef idx="minor">
            <a:schemeClr val="tx1"/>
          </a:fontRef>
        </p:style>
      </p:cxnSp>
      <p:sp>
        <p:nvSpPr>
          <p:cNvPr id="23" name="Rectangle 22">
            <a:extLst>
              <a:ext uri="{FF2B5EF4-FFF2-40B4-BE49-F238E27FC236}">
                <a16:creationId xmlns:a16="http://schemas.microsoft.com/office/drawing/2014/main" id="{D3E8AEF3-51B6-F8C2-E9BC-A8777F2F116F}"/>
              </a:ext>
            </a:extLst>
          </p:cNvPr>
          <p:cNvSpPr/>
          <p:nvPr/>
        </p:nvSpPr>
        <p:spPr>
          <a:xfrm>
            <a:off x="5416228" y="4643264"/>
            <a:ext cx="301511" cy="30151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Arrow Connector 23">
            <a:extLst>
              <a:ext uri="{FF2B5EF4-FFF2-40B4-BE49-F238E27FC236}">
                <a16:creationId xmlns:a16="http://schemas.microsoft.com/office/drawing/2014/main" id="{54BDF168-F914-F6D0-4548-4D520929A318}"/>
              </a:ext>
            </a:extLst>
          </p:cNvPr>
          <p:cNvCxnSpPr>
            <a:cxnSpLocks/>
          </p:cNvCxnSpPr>
          <p:nvPr/>
        </p:nvCxnSpPr>
        <p:spPr>
          <a:xfrm>
            <a:off x="4589658" y="3523099"/>
            <a:ext cx="801565" cy="1103627"/>
          </a:xfrm>
          <a:prstGeom prst="straightConnector1">
            <a:avLst/>
          </a:prstGeom>
          <a:ln>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25" name="Straight Arrow Connector 24">
            <a:extLst>
              <a:ext uri="{FF2B5EF4-FFF2-40B4-BE49-F238E27FC236}">
                <a16:creationId xmlns:a16="http://schemas.microsoft.com/office/drawing/2014/main" id="{C3791501-6E76-C1FC-A937-93F020E937B2}"/>
              </a:ext>
            </a:extLst>
          </p:cNvPr>
          <p:cNvCxnSpPr>
            <a:cxnSpLocks/>
          </p:cNvCxnSpPr>
          <p:nvPr/>
        </p:nvCxnSpPr>
        <p:spPr>
          <a:xfrm flipH="1">
            <a:off x="5744195" y="3523099"/>
            <a:ext cx="1962236" cy="1096116"/>
          </a:xfrm>
          <a:prstGeom prst="straightConnector1">
            <a:avLst/>
          </a:prstGeom>
          <a:ln>
            <a:solidFill>
              <a:srgbClr val="FF0000"/>
            </a:solidFill>
          </a:ln>
        </p:spPr>
        <p:style>
          <a:lnRef idx="1">
            <a:schemeClr val="accent2"/>
          </a:lnRef>
          <a:fillRef idx="0">
            <a:schemeClr val="accent2"/>
          </a:fillRef>
          <a:effectRef idx="0">
            <a:schemeClr val="accent2"/>
          </a:effectRef>
          <a:fontRef idx="minor">
            <a:schemeClr val="tx1"/>
          </a:fontRef>
        </p:style>
      </p:cxnSp>
      <p:sp>
        <p:nvSpPr>
          <p:cNvPr id="26" name="Rectangle 25">
            <a:extLst>
              <a:ext uri="{FF2B5EF4-FFF2-40B4-BE49-F238E27FC236}">
                <a16:creationId xmlns:a16="http://schemas.microsoft.com/office/drawing/2014/main" id="{1D80DEBF-F14C-EC38-4C8D-CA956324569A}"/>
              </a:ext>
            </a:extLst>
          </p:cNvPr>
          <p:cNvSpPr/>
          <p:nvPr/>
        </p:nvSpPr>
        <p:spPr>
          <a:xfrm>
            <a:off x="5799969" y="4698084"/>
            <a:ext cx="301511" cy="301511"/>
          </a:xfrm>
          <a:prstGeom prst="rect">
            <a:avLst/>
          </a:prstGeom>
          <a:no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92D050"/>
              </a:solidFill>
            </a:endParaRPr>
          </a:p>
        </p:txBody>
      </p:sp>
      <p:cxnSp>
        <p:nvCxnSpPr>
          <p:cNvPr id="27" name="Straight Arrow Connector 26">
            <a:extLst>
              <a:ext uri="{FF2B5EF4-FFF2-40B4-BE49-F238E27FC236}">
                <a16:creationId xmlns:a16="http://schemas.microsoft.com/office/drawing/2014/main" id="{D6946DD2-F77C-2E24-F847-35DD8F9E2EC8}"/>
              </a:ext>
            </a:extLst>
          </p:cNvPr>
          <p:cNvCxnSpPr>
            <a:cxnSpLocks/>
          </p:cNvCxnSpPr>
          <p:nvPr/>
        </p:nvCxnSpPr>
        <p:spPr>
          <a:xfrm flipH="1">
            <a:off x="6067634" y="1371104"/>
            <a:ext cx="2582161" cy="3305267"/>
          </a:xfrm>
          <a:prstGeom prst="straightConnector1">
            <a:avLst/>
          </a:prstGeom>
          <a:ln>
            <a:solidFill>
              <a:srgbClr val="92D050"/>
            </a:solidFill>
          </a:ln>
        </p:spPr>
        <p:style>
          <a:lnRef idx="1">
            <a:schemeClr val="accent2"/>
          </a:lnRef>
          <a:fillRef idx="0">
            <a:schemeClr val="accent2"/>
          </a:fillRef>
          <a:effectRef idx="0">
            <a:schemeClr val="accent2"/>
          </a:effectRef>
          <a:fontRef idx="minor">
            <a:schemeClr val="tx1"/>
          </a:fontRef>
        </p:style>
      </p:cxnSp>
      <p:cxnSp>
        <p:nvCxnSpPr>
          <p:cNvPr id="28" name="Straight Arrow Connector 27">
            <a:extLst>
              <a:ext uri="{FF2B5EF4-FFF2-40B4-BE49-F238E27FC236}">
                <a16:creationId xmlns:a16="http://schemas.microsoft.com/office/drawing/2014/main" id="{6F72FB76-5A6E-6D74-0AE4-5BF8DF63687B}"/>
              </a:ext>
            </a:extLst>
          </p:cNvPr>
          <p:cNvCxnSpPr>
            <a:cxnSpLocks/>
          </p:cNvCxnSpPr>
          <p:nvPr/>
        </p:nvCxnSpPr>
        <p:spPr>
          <a:xfrm flipH="1">
            <a:off x="6082507" y="3449041"/>
            <a:ext cx="2613837" cy="1528077"/>
          </a:xfrm>
          <a:prstGeom prst="straightConnector1">
            <a:avLst/>
          </a:prstGeom>
          <a:ln>
            <a:solidFill>
              <a:srgbClr val="92D050"/>
            </a:solidFill>
          </a:ln>
        </p:spPr>
        <p:style>
          <a:lnRef idx="1">
            <a:schemeClr val="accent2"/>
          </a:lnRef>
          <a:fillRef idx="0">
            <a:schemeClr val="accent2"/>
          </a:fillRef>
          <a:effectRef idx="0">
            <a:schemeClr val="accent2"/>
          </a:effectRef>
          <a:fontRef idx="minor">
            <a:schemeClr val="tx1"/>
          </a:fontRef>
        </p:style>
      </p:cxnSp>
      <p:sp>
        <p:nvSpPr>
          <p:cNvPr id="29" name="Rectangle 28">
            <a:extLst>
              <a:ext uri="{FF2B5EF4-FFF2-40B4-BE49-F238E27FC236}">
                <a16:creationId xmlns:a16="http://schemas.microsoft.com/office/drawing/2014/main" id="{CEB6A5CE-FDAB-E756-7573-CAA8B4C8C919}"/>
              </a:ext>
            </a:extLst>
          </p:cNvPr>
          <p:cNvSpPr/>
          <p:nvPr/>
        </p:nvSpPr>
        <p:spPr>
          <a:xfrm>
            <a:off x="5953465" y="5262731"/>
            <a:ext cx="301511" cy="301511"/>
          </a:xfrm>
          <a:prstGeom prst="rect">
            <a:avLst/>
          </a:prstGeom>
          <a:noFill/>
          <a:ln>
            <a:solidFill>
              <a:srgbClr val="F26F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Arrow Connector 30">
            <a:extLst>
              <a:ext uri="{FF2B5EF4-FFF2-40B4-BE49-F238E27FC236}">
                <a16:creationId xmlns:a16="http://schemas.microsoft.com/office/drawing/2014/main" id="{83CF3FBE-DF8C-4765-7F54-B8CE31486616}"/>
              </a:ext>
            </a:extLst>
          </p:cNvPr>
          <p:cNvCxnSpPr>
            <a:cxnSpLocks/>
          </p:cNvCxnSpPr>
          <p:nvPr/>
        </p:nvCxnSpPr>
        <p:spPr>
          <a:xfrm flipH="1">
            <a:off x="6239150" y="4180482"/>
            <a:ext cx="2170452" cy="1109110"/>
          </a:xfrm>
          <a:prstGeom prst="straightConnector1">
            <a:avLst/>
          </a:prstGeom>
          <a:ln>
            <a:solidFill>
              <a:srgbClr val="F26FEA"/>
            </a:solidFill>
          </a:ln>
        </p:spPr>
        <p:style>
          <a:lnRef idx="1">
            <a:schemeClr val="accent2"/>
          </a:lnRef>
          <a:fillRef idx="0">
            <a:schemeClr val="accent2"/>
          </a:fillRef>
          <a:effectRef idx="0">
            <a:schemeClr val="accent2"/>
          </a:effectRef>
          <a:fontRef idx="minor">
            <a:schemeClr val="tx1"/>
          </a:fontRef>
        </p:style>
      </p:cxnSp>
      <p:cxnSp>
        <p:nvCxnSpPr>
          <p:cNvPr id="32" name="Straight Arrow Connector 31">
            <a:extLst>
              <a:ext uri="{FF2B5EF4-FFF2-40B4-BE49-F238E27FC236}">
                <a16:creationId xmlns:a16="http://schemas.microsoft.com/office/drawing/2014/main" id="{CF6B1257-3D20-27D4-A8EB-03317D8A1E32}"/>
              </a:ext>
            </a:extLst>
          </p:cNvPr>
          <p:cNvCxnSpPr>
            <a:cxnSpLocks/>
          </p:cNvCxnSpPr>
          <p:nvPr/>
        </p:nvCxnSpPr>
        <p:spPr>
          <a:xfrm flipH="1" flipV="1">
            <a:off x="6243058" y="5533136"/>
            <a:ext cx="2144565" cy="790914"/>
          </a:xfrm>
          <a:prstGeom prst="straightConnector1">
            <a:avLst/>
          </a:prstGeom>
          <a:ln>
            <a:solidFill>
              <a:srgbClr val="F26FEA"/>
            </a:solidFill>
          </a:ln>
        </p:spPr>
        <p:style>
          <a:lnRef idx="1">
            <a:schemeClr val="accent2"/>
          </a:lnRef>
          <a:fillRef idx="0">
            <a:schemeClr val="accent2"/>
          </a:fillRef>
          <a:effectRef idx="0">
            <a:schemeClr val="accent2"/>
          </a:effectRef>
          <a:fontRef idx="minor">
            <a:schemeClr val="tx1"/>
          </a:fontRef>
        </p:style>
      </p:cxnSp>
      <p:grpSp>
        <p:nvGrpSpPr>
          <p:cNvPr id="42" name="Group 41">
            <a:extLst>
              <a:ext uri="{FF2B5EF4-FFF2-40B4-BE49-F238E27FC236}">
                <a16:creationId xmlns:a16="http://schemas.microsoft.com/office/drawing/2014/main" id="{561858DF-9A1C-07FF-170E-39BADDAD14E2}"/>
              </a:ext>
            </a:extLst>
          </p:cNvPr>
          <p:cNvGrpSpPr/>
          <p:nvPr/>
        </p:nvGrpSpPr>
        <p:grpSpPr>
          <a:xfrm>
            <a:off x="4520612" y="4392272"/>
            <a:ext cx="3439304" cy="2103485"/>
            <a:chOff x="6161048" y="3497006"/>
            <a:chExt cx="5353204" cy="2919791"/>
          </a:xfrm>
        </p:grpSpPr>
        <p:sp>
          <p:nvSpPr>
            <p:cNvPr id="36" name="Arrow: Up 35">
              <a:extLst>
                <a:ext uri="{FF2B5EF4-FFF2-40B4-BE49-F238E27FC236}">
                  <a16:creationId xmlns:a16="http://schemas.microsoft.com/office/drawing/2014/main" id="{C867F388-7911-2FD1-C913-8B02218B6024}"/>
                </a:ext>
              </a:extLst>
            </p:cNvPr>
            <p:cNvSpPr/>
            <p:nvPr/>
          </p:nvSpPr>
          <p:spPr>
            <a:xfrm>
              <a:off x="11310819" y="3801753"/>
              <a:ext cx="203433" cy="296762"/>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41FB1410-BA24-E032-15D3-77F0CCE9C73B}"/>
                </a:ext>
              </a:extLst>
            </p:cNvPr>
            <p:cNvSpPr txBox="1"/>
            <p:nvPr/>
          </p:nvSpPr>
          <p:spPr>
            <a:xfrm>
              <a:off x="11151899" y="3497006"/>
              <a:ext cx="272248" cy="3039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chemeClr val="tx1">
                      <a:lumMod val="75000"/>
                      <a:lumOff val="25000"/>
                    </a:schemeClr>
                  </a:solidFill>
                  <a:latin typeface="Century Gothic"/>
                  <a:ea typeface="Calibri"/>
                  <a:cs typeface="Calibri"/>
                </a:rPr>
                <a:t>N</a:t>
              </a:r>
              <a:endParaRPr lang="en-US" sz="1000">
                <a:solidFill>
                  <a:schemeClr val="tx1">
                    <a:lumMod val="75000"/>
                    <a:lumOff val="25000"/>
                  </a:schemeClr>
                </a:solidFill>
                <a:latin typeface="Century Gothic"/>
              </a:endParaRPr>
            </a:p>
          </p:txBody>
        </p:sp>
        <p:pic>
          <p:nvPicPr>
            <p:cNvPr id="38" name="Picture 8">
              <a:extLst>
                <a:ext uri="{FF2B5EF4-FFF2-40B4-BE49-F238E27FC236}">
                  <a16:creationId xmlns:a16="http://schemas.microsoft.com/office/drawing/2014/main" id="{5ABEC6A8-6B12-9BE7-EB59-7E84CA061811}"/>
                </a:ext>
              </a:extLst>
            </p:cNvPr>
            <p:cNvPicPr>
              <a:picLocks noChangeAspect="1"/>
            </p:cNvPicPr>
            <p:nvPr/>
          </p:nvPicPr>
          <p:blipFill>
            <a:blip r:embed="rId9"/>
            <a:stretch>
              <a:fillRect/>
            </a:stretch>
          </p:blipFill>
          <p:spPr>
            <a:xfrm>
              <a:off x="6268498" y="6306600"/>
              <a:ext cx="1601096" cy="110197"/>
            </a:xfrm>
            <a:prstGeom prst="rect">
              <a:avLst/>
            </a:prstGeom>
          </p:spPr>
        </p:pic>
        <p:sp>
          <p:nvSpPr>
            <p:cNvPr id="39" name="TextBox 38">
              <a:extLst>
                <a:ext uri="{FF2B5EF4-FFF2-40B4-BE49-F238E27FC236}">
                  <a16:creationId xmlns:a16="http://schemas.microsoft.com/office/drawing/2014/main" id="{6D21494F-6114-374E-E653-105778FC2183}"/>
                </a:ext>
              </a:extLst>
            </p:cNvPr>
            <p:cNvSpPr txBox="1"/>
            <p:nvPr/>
          </p:nvSpPr>
          <p:spPr>
            <a:xfrm>
              <a:off x="6161048" y="5993779"/>
              <a:ext cx="289932" cy="2659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solidFill>
                    <a:schemeClr val="tx1">
                      <a:lumMod val="75000"/>
                      <a:lumOff val="25000"/>
                    </a:schemeClr>
                  </a:solidFill>
                  <a:latin typeface="Century Gothic"/>
                  <a:cs typeface="Calibri"/>
                </a:rPr>
                <a:t>0</a:t>
              </a:r>
              <a:endParaRPr lang="en-US" sz="800">
                <a:solidFill>
                  <a:schemeClr val="tx1">
                    <a:lumMod val="75000"/>
                    <a:lumOff val="25000"/>
                  </a:schemeClr>
                </a:solidFill>
                <a:latin typeface="Century Gothic"/>
              </a:endParaRPr>
            </a:p>
          </p:txBody>
        </p:sp>
        <p:sp>
          <p:nvSpPr>
            <p:cNvPr id="40" name="TextBox 39">
              <a:extLst>
                <a:ext uri="{FF2B5EF4-FFF2-40B4-BE49-F238E27FC236}">
                  <a16:creationId xmlns:a16="http://schemas.microsoft.com/office/drawing/2014/main" id="{12FDDD6F-4A17-B4C4-327A-0F21F4B59231}"/>
                </a:ext>
              </a:extLst>
            </p:cNvPr>
            <p:cNvSpPr txBox="1"/>
            <p:nvPr/>
          </p:nvSpPr>
          <p:spPr>
            <a:xfrm>
              <a:off x="6715260" y="6003576"/>
              <a:ext cx="550126" cy="2659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solidFill>
                    <a:schemeClr val="tx1">
                      <a:lumMod val="75000"/>
                      <a:lumOff val="25000"/>
                    </a:schemeClr>
                  </a:solidFill>
                  <a:latin typeface="Century Gothic"/>
                  <a:cs typeface="Calibri"/>
                </a:rPr>
                <a:t>75</a:t>
              </a:r>
              <a:endParaRPr lang="en-US" sz="800">
                <a:solidFill>
                  <a:schemeClr val="tx1">
                    <a:lumMod val="75000"/>
                    <a:lumOff val="25000"/>
                  </a:schemeClr>
                </a:solidFill>
                <a:latin typeface="Century Gothic"/>
              </a:endParaRPr>
            </a:p>
          </p:txBody>
        </p:sp>
        <p:sp>
          <p:nvSpPr>
            <p:cNvPr id="41" name="TextBox 40">
              <a:extLst>
                <a:ext uri="{FF2B5EF4-FFF2-40B4-BE49-F238E27FC236}">
                  <a16:creationId xmlns:a16="http://schemas.microsoft.com/office/drawing/2014/main" id="{8083AD50-9316-C397-B92B-30C5CDC46F26}"/>
                </a:ext>
              </a:extLst>
            </p:cNvPr>
            <p:cNvSpPr txBox="1"/>
            <p:nvPr/>
          </p:nvSpPr>
          <p:spPr>
            <a:xfrm>
              <a:off x="7180764" y="6003573"/>
              <a:ext cx="921834" cy="2659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chemeClr val="tx1">
                      <a:lumMod val="75000"/>
                      <a:lumOff val="25000"/>
                    </a:schemeClr>
                  </a:solidFill>
                  <a:latin typeface="Century Gothic"/>
                  <a:cs typeface="Calibri"/>
                </a:rPr>
                <a:t>150 km</a:t>
              </a:r>
              <a:endParaRPr lang="en-US" sz="800">
                <a:solidFill>
                  <a:schemeClr val="tx1">
                    <a:lumMod val="75000"/>
                    <a:lumOff val="25000"/>
                  </a:schemeClr>
                </a:solidFill>
                <a:latin typeface="Century Gothic"/>
              </a:endParaRPr>
            </a:p>
          </p:txBody>
        </p:sp>
      </p:grpSp>
      <p:sp>
        <p:nvSpPr>
          <p:cNvPr id="35" name="Rectangle 34">
            <a:extLst>
              <a:ext uri="{FF2B5EF4-FFF2-40B4-BE49-F238E27FC236}">
                <a16:creationId xmlns:a16="http://schemas.microsoft.com/office/drawing/2014/main" id="{738C94B1-39C0-AB1F-AB88-D91BE3ED7930}"/>
              </a:ext>
            </a:extLst>
          </p:cNvPr>
          <p:cNvSpPr/>
          <p:nvPr/>
        </p:nvSpPr>
        <p:spPr>
          <a:xfrm>
            <a:off x="6046332" y="6166783"/>
            <a:ext cx="164984" cy="130758"/>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AEF73028-7FD3-B8A7-E7DC-837644DB207F}"/>
              </a:ext>
            </a:extLst>
          </p:cNvPr>
          <p:cNvSpPr/>
          <p:nvPr/>
        </p:nvSpPr>
        <p:spPr>
          <a:xfrm>
            <a:off x="6042276" y="6376458"/>
            <a:ext cx="169140" cy="130757"/>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TextBox 44">
            <a:extLst>
              <a:ext uri="{FF2B5EF4-FFF2-40B4-BE49-F238E27FC236}">
                <a16:creationId xmlns:a16="http://schemas.microsoft.com/office/drawing/2014/main" id="{2603A540-4AAA-39D7-1C34-5912F1FEF847}"/>
              </a:ext>
            </a:extLst>
          </p:cNvPr>
          <p:cNvSpPr txBox="1"/>
          <p:nvPr/>
        </p:nvSpPr>
        <p:spPr>
          <a:xfrm>
            <a:off x="6206839" y="6133545"/>
            <a:ext cx="2737055"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404040"/>
                </a:solidFill>
                <a:latin typeface="Century Gothic"/>
              </a:rPr>
              <a:t>2022 Rice crop masks</a:t>
            </a:r>
            <a:endParaRPr lang="en-US" sz="800">
              <a:cs typeface="Calibri"/>
            </a:endParaRPr>
          </a:p>
        </p:txBody>
      </p:sp>
      <p:sp>
        <p:nvSpPr>
          <p:cNvPr id="30" name="TextBox 29">
            <a:extLst>
              <a:ext uri="{FF2B5EF4-FFF2-40B4-BE49-F238E27FC236}">
                <a16:creationId xmlns:a16="http://schemas.microsoft.com/office/drawing/2014/main" id="{838C9B8D-132A-187F-CA8A-1D0FDCCD59FA}"/>
              </a:ext>
            </a:extLst>
          </p:cNvPr>
          <p:cNvSpPr txBox="1"/>
          <p:nvPr/>
        </p:nvSpPr>
        <p:spPr>
          <a:xfrm>
            <a:off x="6210901" y="6352142"/>
            <a:ext cx="70300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solidFill>
                  <a:schemeClr val="tx1">
                    <a:lumMod val="75000"/>
                    <a:lumOff val="25000"/>
                  </a:schemeClr>
                </a:solidFill>
                <a:latin typeface="Century Gothic"/>
                <a:cs typeface="Calibri"/>
              </a:rPr>
              <a:t>Bhutan</a:t>
            </a:r>
          </a:p>
        </p:txBody>
      </p:sp>
    </p:spTree>
    <p:extLst>
      <p:ext uri="{BB962C8B-B14F-4D97-AF65-F5344CB8AC3E}">
        <p14:creationId xmlns:p14="http://schemas.microsoft.com/office/powerpoint/2010/main" val="3733149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EFA8EF-D175-E141-243A-AB46A83A44FC}"/>
              </a:ext>
            </a:extLst>
          </p:cNvPr>
          <p:cNvSpPr txBox="1"/>
          <p:nvPr/>
        </p:nvSpPr>
        <p:spPr>
          <a:xfrm>
            <a:off x="384628" y="482197"/>
            <a:ext cx="1015268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C55A11"/>
                </a:solidFill>
                <a:latin typeface="Century Gothic"/>
              </a:rPr>
              <a:t>Applying Random Forest Model </a:t>
            </a:r>
            <a:endParaRPr lang="en-US"/>
          </a:p>
        </p:txBody>
      </p:sp>
      <p:grpSp>
        <p:nvGrpSpPr>
          <p:cNvPr id="18" name="Group 17">
            <a:extLst>
              <a:ext uri="{FF2B5EF4-FFF2-40B4-BE49-F238E27FC236}">
                <a16:creationId xmlns:a16="http://schemas.microsoft.com/office/drawing/2014/main" id="{2EA6A60F-BD14-5598-FBAE-A82B11AA91BC}"/>
              </a:ext>
            </a:extLst>
          </p:cNvPr>
          <p:cNvGrpSpPr/>
          <p:nvPr/>
        </p:nvGrpSpPr>
        <p:grpSpPr>
          <a:xfrm>
            <a:off x="710127" y="1831389"/>
            <a:ext cx="10677112" cy="3195223"/>
            <a:chOff x="732055" y="1968439"/>
            <a:chExt cx="10677112" cy="3195223"/>
          </a:xfrm>
        </p:grpSpPr>
        <p:pic>
          <p:nvPicPr>
            <p:cNvPr id="5" name="Picture 5" descr="Aerial view of a town&#10;&#10;Description automatically generated">
              <a:extLst>
                <a:ext uri="{FF2B5EF4-FFF2-40B4-BE49-F238E27FC236}">
                  <a16:creationId xmlns:a16="http://schemas.microsoft.com/office/drawing/2014/main" id="{0B9A733B-0EA8-F9D2-8DA1-2D6FD626D010}"/>
                </a:ext>
              </a:extLst>
            </p:cNvPr>
            <p:cNvPicPr>
              <a:picLocks noChangeAspect="1"/>
            </p:cNvPicPr>
            <p:nvPr/>
          </p:nvPicPr>
          <p:blipFill>
            <a:blip r:embed="rId3"/>
            <a:stretch>
              <a:fillRect/>
            </a:stretch>
          </p:blipFill>
          <p:spPr>
            <a:xfrm>
              <a:off x="843135" y="1969012"/>
              <a:ext cx="4777026" cy="3188596"/>
            </a:xfrm>
            <a:prstGeom prst="rect">
              <a:avLst/>
            </a:prstGeom>
          </p:spPr>
        </p:pic>
        <p:sp>
          <p:nvSpPr>
            <p:cNvPr id="7" name="TextBox 6">
              <a:extLst>
                <a:ext uri="{FF2B5EF4-FFF2-40B4-BE49-F238E27FC236}">
                  <a16:creationId xmlns:a16="http://schemas.microsoft.com/office/drawing/2014/main" id="{430A019C-8680-3BF4-0ED0-578BE105702C}"/>
                </a:ext>
              </a:extLst>
            </p:cNvPr>
            <p:cNvSpPr txBox="1"/>
            <p:nvPr/>
          </p:nvSpPr>
          <p:spPr>
            <a:xfrm rot="1740000">
              <a:off x="732055" y="4546136"/>
              <a:ext cx="14691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VEGETATION</a:t>
              </a:r>
              <a:endParaRPr lang="en-US" sz="1600">
                <a:solidFill>
                  <a:schemeClr val="bg1"/>
                </a:solidFill>
                <a:highlight>
                  <a:srgbClr val="000000"/>
                </a:highlight>
                <a:cs typeface="Calibri"/>
              </a:endParaRPr>
            </a:p>
          </p:txBody>
        </p:sp>
        <p:pic>
          <p:nvPicPr>
            <p:cNvPr id="6" name="Picture 6" descr="Aerial view of a city&#10;&#10;Description automatically generated">
              <a:extLst>
                <a:ext uri="{FF2B5EF4-FFF2-40B4-BE49-F238E27FC236}">
                  <a16:creationId xmlns:a16="http://schemas.microsoft.com/office/drawing/2014/main" id="{FDEDD49F-73E7-64F8-91DE-41C352C032B7}"/>
                </a:ext>
              </a:extLst>
            </p:cNvPr>
            <p:cNvPicPr>
              <a:picLocks noChangeAspect="1"/>
            </p:cNvPicPr>
            <p:nvPr/>
          </p:nvPicPr>
          <p:blipFill>
            <a:blip r:embed="rId4"/>
            <a:stretch>
              <a:fillRect/>
            </a:stretch>
          </p:blipFill>
          <p:spPr>
            <a:xfrm>
              <a:off x="6818530" y="1968439"/>
              <a:ext cx="4590637" cy="3195223"/>
            </a:xfrm>
            <a:prstGeom prst="rect">
              <a:avLst/>
            </a:prstGeom>
          </p:spPr>
        </p:pic>
        <p:sp>
          <p:nvSpPr>
            <p:cNvPr id="8" name="TextBox 7">
              <a:extLst>
                <a:ext uri="{FF2B5EF4-FFF2-40B4-BE49-F238E27FC236}">
                  <a16:creationId xmlns:a16="http://schemas.microsoft.com/office/drawing/2014/main" id="{949AA230-046B-B67E-65A9-23D504B2541C}"/>
                </a:ext>
              </a:extLst>
            </p:cNvPr>
            <p:cNvSpPr txBox="1"/>
            <p:nvPr/>
          </p:nvSpPr>
          <p:spPr>
            <a:xfrm rot="1740000">
              <a:off x="6729378" y="4546136"/>
              <a:ext cx="14691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VEGETATION</a:t>
              </a:r>
              <a:endParaRPr lang="en-US" sz="1600">
                <a:solidFill>
                  <a:schemeClr val="bg1"/>
                </a:solidFill>
                <a:highlight>
                  <a:srgbClr val="000000"/>
                </a:highlight>
                <a:cs typeface="Calibri"/>
              </a:endParaRPr>
            </a:p>
          </p:txBody>
        </p:sp>
        <p:sp>
          <p:nvSpPr>
            <p:cNvPr id="11" name="TextBox 10">
              <a:extLst>
                <a:ext uri="{FF2B5EF4-FFF2-40B4-BE49-F238E27FC236}">
                  <a16:creationId xmlns:a16="http://schemas.microsoft.com/office/drawing/2014/main" id="{6B0D6773-FD3C-38D8-45C4-3922FD8F0367}"/>
                </a:ext>
              </a:extLst>
            </p:cNvPr>
            <p:cNvSpPr txBox="1"/>
            <p:nvPr/>
          </p:nvSpPr>
          <p:spPr>
            <a:xfrm>
              <a:off x="1642069" y="3049545"/>
              <a:ext cx="146918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RICE </a:t>
              </a:r>
              <a:endParaRPr lang="en-US" sz="1600">
                <a:solidFill>
                  <a:schemeClr val="bg1"/>
                </a:solidFill>
                <a:highlight>
                  <a:srgbClr val="000000"/>
                </a:highlight>
                <a:latin typeface="Calibri" panose="020F0502020204030204"/>
                <a:cs typeface="Calibri"/>
              </a:endParaRPr>
            </a:p>
            <a:p>
              <a:pPr algn="ctr"/>
              <a:r>
                <a:rPr lang="en-US" sz="1600" b="1">
                  <a:solidFill>
                    <a:schemeClr val="bg1"/>
                  </a:solidFill>
                  <a:highlight>
                    <a:srgbClr val="000000"/>
                  </a:highlight>
                  <a:latin typeface="Century Gothic"/>
                </a:rPr>
                <a:t>FIELDS </a:t>
              </a:r>
              <a:endParaRPr lang="en-US" sz="1600">
                <a:solidFill>
                  <a:schemeClr val="bg1"/>
                </a:solidFill>
                <a:highlight>
                  <a:srgbClr val="000000"/>
                </a:highlight>
                <a:cs typeface="Calibri"/>
              </a:endParaRPr>
            </a:p>
          </p:txBody>
        </p:sp>
        <p:sp>
          <p:nvSpPr>
            <p:cNvPr id="12" name="TextBox 11">
              <a:extLst>
                <a:ext uri="{FF2B5EF4-FFF2-40B4-BE49-F238E27FC236}">
                  <a16:creationId xmlns:a16="http://schemas.microsoft.com/office/drawing/2014/main" id="{450EAF1C-6352-3E5C-720C-C19582ADB076}"/>
                </a:ext>
              </a:extLst>
            </p:cNvPr>
            <p:cNvSpPr txBox="1"/>
            <p:nvPr/>
          </p:nvSpPr>
          <p:spPr>
            <a:xfrm>
              <a:off x="7398184" y="3049545"/>
              <a:ext cx="146918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RICE </a:t>
              </a:r>
              <a:endParaRPr lang="en-US" sz="1600">
                <a:solidFill>
                  <a:schemeClr val="bg1"/>
                </a:solidFill>
                <a:highlight>
                  <a:srgbClr val="000000"/>
                </a:highlight>
                <a:latin typeface="Calibri" panose="020F0502020204030204"/>
                <a:cs typeface="Calibri"/>
              </a:endParaRPr>
            </a:p>
            <a:p>
              <a:pPr algn="ctr"/>
              <a:r>
                <a:rPr lang="en-US" sz="1600" b="1">
                  <a:solidFill>
                    <a:schemeClr val="bg1"/>
                  </a:solidFill>
                  <a:highlight>
                    <a:srgbClr val="000000"/>
                  </a:highlight>
                  <a:latin typeface="Century Gothic"/>
                </a:rPr>
                <a:t>FIELDS </a:t>
              </a:r>
              <a:endParaRPr lang="en-US" sz="1600">
                <a:solidFill>
                  <a:schemeClr val="bg1"/>
                </a:solidFill>
                <a:highlight>
                  <a:srgbClr val="000000"/>
                </a:highlight>
                <a:cs typeface="Calibri"/>
              </a:endParaRPr>
            </a:p>
          </p:txBody>
        </p:sp>
        <p:sp>
          <p:nvSpPr>
            <p:cNvPr id="13" name="TextBox 12">
              <a:extLst>
                <a:ext uri="{FF2B5EF4-FFF2-40B4-BE49-F238E27FC236}">
                  <a16:creationId xmlns:a16="http://schemas.microsoft.com/office/drawing/2014/main" id="{91E1B772-2625-5609-8095-B0B13C46D60E}"/>
                </a:ext>
              </a:extLst>
            </p:cNvPr>
            <p:cNvSpPr txBox="1"/>
            <p:nvPr/>
          </p:nvSpPr>
          <p:spPr>
            <a:xfrm>
              <a:off x="3955478" y="3427803"/>
              <a:ext cx="14691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URBAN</a:t>
              </a:r>
              <a:endParaRPr lang="en-US"/>
            </a:p>
          </p:txBody>
        </p:sp>
        <p:sp>
          <p:nvSpPr>
            <p:cNvPr id="14" name="TextBox 13">
              <a:extLst>
                <a:ext uri="{FF2B5EF4-FFF2-40B4-BE49-F238E27FC236}">
                  <a16:creationId xmlns:a16="http://schemas.microsoft.com/office/drawing/2014/main" id="{BDE7102A-002E-4976-1A08-D095EA23B038}"/>
                </a:ext>
              </a:extLst>
            </p:cNvPr>
            <p:cNvSpPr txBox="1"/>
            <p:nvPr/>
          </p:nvSpPr>
          <p:spPr>
            <a:xfrm>
              <a:off x="9876053" y="3427803"/>
              <a:ext cx="14691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URBAN</a:t>
              </a:r>
              <a:endParaRPr lang="en-US"/>
            </a:p>
          </p:txBody>
        </p:sp>
        <p:sp>
          <p:nvSpPr>
            <p:cNvPr id="15" name="TextBox 14">
              <a:extLst>
                <a:ext uri="{FF2B5EF4-FFF2-40B4-BE49-F238E27FC236}">
                  <a16:creationId xmlns:a16="http://schemas.microsoft.com/office/drawing/2014/main" id="{887FEE30-B11C-0E00-471B-00CC35DFF197}"/>
                </a:ext>
              </a:extLst>
            </p:cNvPr>
            <p:cNvSpPr txBox="1"/>
            <p:nvPr/>
          </p:nvSpPr>
          <p:spPr>
            <a:xfrm rot="1740000">
              <a:off x="9492313" y="2528754"/>
              <a:ext cx="14691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RIVER</a:t>
              </a:r>
              <a:endParaRPr lang="en-US"/>
            </a:p>
          </p:txBody>
        </p:sp>
        <p:sp>
          <p:nvSpPr>
            <p:cNvPr id="16" name="TextBox 15">
              <a:extLst>
                <a:ext uri="{FF2B5EF4-FFF2-40B4-BE49-F238E27FC236}">
                  <a16:creationId xmlns:a16="http://schemas.microsoft.com/office/drawing/2014/main" id="{2D59EF78-7D75-FCC9-569E-146FF3EEE88D}"/>
                </a:ext>
              </a:extLst>
            </p:cNvPr>
            <p:cNvSpPr txBox="1"/>
            <p:nvPr/>
          </p:nvSpPr>
          <p:spPr>
            <a:xfrm rot="1740000">
              <a:off x="3703305" y="2528754"/>
              <a:ext cx="14691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bg1"/>
                  </a:solidFill>
                  <a:highlight>
                    <a:srgbClr val="000000"/>
                  </a:highlight>
                  <a:latin typeface="Century Gothic"/>
                </a:rPr>
                <a:t>RIVER</a:t>
              </a:r>
              <a:endParaRPr lang="en-US"/>
            </a:p>
          </p:txBody>
        </p:sp>
      </p:grpSp>
    </p:spTree>
    <p:extLst>
      <p:ext uri="{BB962C8B-B14F-4D97-AF65-F5344CB8AC3E}">
        <p14:creationId xmlns:p14="http://schemas.microsoft.com/office/powerpoint/2010/main" val="2360075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72BC9C-319B-F482-3AE0-06D0AF3C9C49}"/>
              </a:ext>
            </a:extLst>
          </p:cNvPr>
          <p:cNvSpPr txBox="1"/>
          <p:nvPr/>
        </p:nvSpPr>
        <p:spPr>
          <a:xfrm>
            <a:off x="341086" y="297543"/>
            <a:ext cx="61976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C55A11"/>
                </a:solidFill>
                <a:latin typeface="Century Gothic"/>
              </a:rPr>
              <a:t>Confusion Matrix Results</a:t>
            </a:r>
            <a:endParaRPr lang="en-US"/>
          </a:p>
        </p:txBody>
      </p:sp>
      <p:grpSp>
        <p:nvGrpSpPr>
          <p:cNvPr id="11" name="Group 10">
            <a:extLst>
              <a:ext uri="{FF2B5EF4-FFF2-40B4-BE49-F238E27FC236}">
                <a16:creationId xmlns:a16="http://schemas.microsoft.com/office/drawing/2014/main" id="{518AB3FE-75FB-0307-E9BE-8CC86F213263}"/>
              </a:ext>
            </a:extLst>
          </p:cNvPr>
          <p:cNvGrpSpPr/>
          <p:nvPr/>
        </p:nvGrpSpPr>
        <p:grpSpPr>
          <a:xfrm>
            <a:off x="454449" y="1259968"/>
            <a:ext cx="5482116" cy="4928258"/>
            <a:chOff x="187146" y="1023853"/>
            <a:chExt cx="5643408" cy="5201383"/>
          </a:xfrm>
        </p:grpSpPr>
        <p:sp>
          <p:nvSpPr>
            <p:cNvPr id="21" name="Rectangle 20">
              <a:extLst>
                <a:ext uri="{FF2B5EF4-FFF2-40B4-BE49-F238E27FC236}">
                  <a16:creationId xmlns:a16="http://schemas.microsoft.com/office/drawing/2014/main" id="{2C8B621C-7396-8D74-FA13-83760F45B0F6}"/>
                </a:ext>
              </a:extLst>
            </p:cNvPr>
            <p:cNvSpPr/>
            <p:nvPr/>
          </p:nvSpPr>
          <p:spPr>
            <a:xfrm>
              <a:off x="515618" y="2499232"/>
              <a:ext cx="1114290" cy="1836831"/>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lumMod val="75000"/>
                      <a:lumOff val="25000"/>
                    </a:schemeClr>
                  </a:solidFill>
                  <a:latin typeface="Century Gothic"/>
                  <a:cs typeface="Calibri"/>
                </a:rPr>
                <a:t>Rice</a:t>
              </a:r>
              <a:endParaRPr lang="en-US" b="1">
                <a:solidFill>
                  <a:schemeClr val="tx1">
                    <a:lumMod val="75000"/>
                    <a:lumOff val="25000"/>
                  </a:schemeClr>
                </a:solidFill>
                <a:latin typeface="Century Gothic"/>
              </a:endParaRPr>
            </a:p>
          </p:txBody>
        </p:sp>
        <p:sp>
          <p:nvSpPr>
            <p:cNvPr id="5" name="Rectangle 4">
              <a:extLst>
                <a:ext uri="{FF2B5EF4-FFF2-40B4-BE49-F238E27FC236}">
                  <a16:creationId xmlns:a16="http://schemas.microsoft.com/office/drawing/2014/main" id="{92F6A364-71C4-9851-764E-8A18C55F71D1}"/>
                </a:ext>
              </a:extLst>
            </p:cNvPr>
            <p:cNvSpPr/>
            <p:nvPr/>
          </p:nvSpPr>
          <p:spPr>
            <a:xfrm>
              <a:off x="1692728" y="1381984"/>
              <a:ext cx="1821601" cy="1048275"/>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latin typeface="Century Gothic"/>
                  <a:cs typeface="Calibri"/>
                </a:rPr>
                <a:t>Rice</a:t>
              </a:r>
              <a:endParaRPr lang="en-US" b="1">
                <a:solidFill>
                  <a:schemeClr val="tx1"/>
                </a:solidFill>
                <a:cs typeface="Calibri"/>
              </a:endParaRPr>
            </a:p>
          </p:txBody>
        </p:sp>
        <p:sp>
          <p:nvSpPr>
            <p:cNvPr id="18" name="Rectangle 17">
              <a:extLst>
                <a:ext uri="{FF2B5EF4-FFF2-40B4-BE49-F238E27FC236}">
                  <a16:creationId xmlns:a16="http://schemas.microsoft.com/office/drawing/2014/main" id="{F35F7BA4-C180-35F9-5943-DB436CF5BE5A}"/>
                </a:ext>
              </a:extLst>
            </p:cNvPr>
            <p:cNvSpPr/>
            <p:nvPr/>
          </p:nvSpPr>
          <p:spPr>
            <a:xfrm>
              <a:off x="3594841" y="1381983"/>
              <a:ext cx="1821601" cy="1048275"/>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latin typeface="Century Gothic"/>
                  <a:cs typeface="Calibri"/>
                </a:rPr>
                <a:t>Non-Rice</a:t>
              </a:r>
              <a:endParaRPr lang="en-US" b="1">
                <a:solidFill>
                  <a:schemeClr val="tx1"/>
                </a:solidFill>
                <a:cs typeface="Calibri"/>
              </a:endParaRPr>
            </a:p>
          </p:txBody>
        </p:sp>
        <p:sp>
          <p:nvSpPr>
            <p:cNvPr id="22" name="Rectangle 21">
              <a:extLst>
                <a:ext uri="{FF2B5EF4-FFF2-40B4-BE49-F238E27FC236}">
                  <a16:creationId xmlns:a16="http://schemas.microsoft.com/office/drawing/2014/main" id="{99C6CCD6-2248-400C-DA1B-5BB3AD329E08}"/>
                </a:ext>
              </a:extLst>
            </p:cNvPr>
            <p:cNvSpPr/>
            <p:nvPr/>
          </p:nvSpPr>
          <p:spPr>
            <a:xfrm>
              <a:off x="508178" y="4396893"/>
              <a:ext cx="1118290" cy="182834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lumMod val="75000"/>
                      <a:lumOff val="25000"/>
                    </a:schemeClr>
                  </a:solidFill>
                  <a:latin typeface="Century Gothic"/>
                  <a:cs typeface="Calibri"/>
                </a:rPr>
                <a:t>Non-Rice</a:t>
              </a:r>
              <a:endParaRPr lang="en-US" b="1">
                <a:solidFill>
                  <a:schemeClr val="tx1">
                    <a:lumMod val="75000"/>
                    <a:lumOff val="25000"/>
                  </a:schemeClr>
                </a:solidFill>
                <a:latin typeface="Century Gothic"/>
              </a:endParaRPr>
            </a:p>
          </p:txBody>
        </p:sp>
        <p:sp>
          <p:nvSpPr>
            <p:cNvPr id="23" name="Rectangle 22">
              <a:extLst>
                <a:ext uri="{FF2B5EF4-FFF2-40B4-BE49-F238E27FC236}">
                  <a16:creationId xmlns:a16="http://schemas.microsoft.com/office/drawing/2014/main" id="{0F6B8D88-BECC-1CB2-CE57-0B0C764F2DFA}"/>
                </a:ext>
              </a:extLst>
            </p:cNvPr>
            <p:cNvSpPr/>
            <p:nvPr/>
          </p:nvSpPr>
          <p:spPr>
            <a:xfrm>
              <a:off x="1692728" y="2497618"/>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True </a:t>
              </a:r>
            </a:p>
            <a:p>
              <a:pPr algn="ctr"/>
              <a:r>
                <a:rPr lang="en-US">
                  <a:solidFill>
                    <a:schemeClr val="tx1"/>
                  </a:solidFill>
                  <a:latin typeface="Century Gothic"/>
                  <a:cs typeface="Calibri"/>
                </a:rPr>
                <a:t>Positive </a:t>
              </a:r>
            </a:p>
          </p:txBody>
        </p:sp>
        <p:sp>
          <p:nvSpPr>
            <p:cNvPr id="24" name="Rectangle 23">
              <a:extLst>
                <a:ext uri="{FF2B5EF4-FFF2-40B4-BE49-F238E27FC236}">
                  <a16:creationId xmlns:a16="http://schemas.microsoft.com/office/drawing/2014/main" id="{F6E90A0C-EADC-DEDD-7B68-CEED6D7E3260}"/>
                </a:ext>
              </a:extLst>
            </p:cNvPr>
            <p:cNvSpPr/>
            <p:nvPr/>
          </p:nvSpPr>
          <p:spPr>
            <a:xfrm>
              <a:off x="1692728" y="4392093"/>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False Negative</a:t>
              </a:r>
              <a:endParaRPr lang="en-US">
                <a:solidFill>
                  <a:schemeClr val="tx1"/>
                </a:solidFill>
                <a:cs typeface="Calibri"/>
              </a:endParaRPr>
            </a:p>
          </p:txBody>
        </p:sp>
        <p:sp>
          <p:nvSpPr>
            <p:cNvPr id="25" name="Rectangle 24">
              <a:extLst>
                <a:ext uri="{FF2B5EF4-FFF2-40B4-BE49-F238E27FC236}">
                  <a16:creationId xmlns:a16="http://schemas.microsoft.com/office/drawing/2014/main" id="{F3192BFA-9AF2-98E3-FE78-3BF38B8D9560}"/>
                </a:ext>
              </a:extLst>
            </p:cNvPr>
            <p:cNvSpPr/>
            <p:nvPr/>
          </p:nvSpPr>
          <p:spPr>
            <a:xfrm>
              <a:off x="3594840" y="4392093"/>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True</a:t>
              </a:r>
            </a:p>
            <a:p>
              <a:pPr algn="ctr"/>
              <a:r>
                <a:rPr lang="en-US">
                  <a:solidFill>
                    <a:schemeClr val="tx1"/>
                  </a:solidFill>
                  <a:latin typeface="Century Gothic"/>
                  <a:cs typeface="Calibri"/>
                </a:rPr>
                <a:t>Negative</a:t>
              </a:r>
            </a:p>
          </p:txBody>
        </p:sp>
        <p:sp>
          <p:nvSpPr>
            <p:cNvPr id="26" name="Rectangle 25">
              <a:extLst>
                <a:ext uri="{FF2B5EF4-FFF2-40B4-BE49-F238E27FC236}">
                  <a16:creationId xmlns:a16="http://schemas.microsoft.com/office/drawing/2014/main" id="{BA7C9380-3814-4096-EB45-91B8D544FA44}"/>
                </a:ext>
              </a:extLst>
            </p:cNvPr>
            <p:cNvSpPr/>
            <p:nvPr/>
          </p:nvSpPr>
          <p:spPr>
            <a:xfrm>
              <a:off x="3594840" y="2490601"/>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False </a:t>
              </a:r>
            </a:p>
            <a:p>
              <a:pPr algn="ctr"/>
              <a:r>
                <a:rPr lang="en-US">
                  <a:solidFill>
                    <a:schemeClr val="tx1"/>
                  </a:solidFill>
                  <a:latin typeface="Century Gothic"/>
                  <a:cs typeface="Calibri"/>
                </a:rPr>
                <a:t>Positive</a:t>
              </a:r>
            </a:p>
          </p:txBody>
        </p:sp>
        <p:sp>
          <p:nvSpPr>
            <p:cNvPr id="3" name="TextBox 2">
              <a:extLst>
                <a:ext uri="{FF2B5EF4-FFF2-40B4-BE49-F238E27FC236}">
                  <a16:creationId xmlns:a16="http://schemas.microsoft.com/office/drawing/2014/main" id="{6E4D52FC-2A1A-2118-DBDE-B5C06BCBDEAD}"/>
                </a:ext>
              </a:extLst>
            </p:cNvPr>
            <p:cNvSpPr txBox="1"/>
            <p:nvPr/>
          </p:nvSpPr>
          <p:spPr>
            <a:xfrm rot="16200000">
              <a:off x="-418889" y="2712088"/>
              <a:ext cx="155062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1">
                      <a:lumMod val="75000"/>
                      <a:lumOff val="25000"/>
                    </a:schemeClr>
                  </a:solidFill>
                  <a:latin typeface="Century Gothic"/>
                  <a:cs typeface="Calibri"/>
                </a:rPr>
                <a:t>True Label</a:t>
              </a:r>
              <a:endParaRPr lang="en-US" sz="1600">
                <a:solidFill>
                  <a:schemeClr val="tx1">
                    <a:lumMod val="75000"/>
                    <a:lumOff val="25000"/>
                  </a:schemeClr>
                </a:solidFill>
                <a:latin typeface="Century Gothic"/>
              </a:endParaRPr>
            </a:p>
          </p:txBody>
        </p:sp>
        <p:sp>
          <p:nvSpPr>
            <p:cNvPr id="4" name="TextBox 3">
              <a:extLst>
                <a:ext uri="{FF2B5EF4-FFF2-40B4-BE49-F238E27FC236}">
                  <a16:creationId xmlns:a16="http://schemas.microsoft.com/office/drawing/2014/main" id="{D9CB0E70-9B17-B3AF-1575-CDBDF6BD677E}"/>
                </a:ext>
              </a:extLst>
            </p:cNvPr>
            <p:cNvSpPr txBox="1"/>
            <p:nvPr/>
          </p:nvSpPr>
          <p:spPr>
            <a:xfrm>
              <a:off x="2870610" y="1023853"/>
              <a:ext cx="295994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1">
                      <a:lumMod val="75000"/>
                      <a:lumOff val="25000"/>
                    </a:schemeClr>
                  </a:solidFill>
                  <a:latin typeface="Century Gothic"/>
                  <a:cs typeface="Calibri"/>
                </a:rPr>
                <a:t>Model's Predicted Label</a:t>
              </a:r>
              <a:endParaRPr lang="en-US" sz="1600">
                <a:solidFill>
                  <a:schemeClr val="tx1">
                    <a:lumMod val="75000"/>
                    <a:lumOff val="25000"/>
                  </a:schemeClr>
                </a:solidFill>
                <a:latin typeface="Century Gothic"/>
              </a:endParaRPr>
            </a:p>
          </p:txBody>
        </p:sp>
      </p:grpSp>
      <p:grpSp>
        <p:nvGrpSpPr>
          <p:cNvPr id="37" name="Group 36">
            <a:extLst>
              <a:ext uri="{FF2B5EF4-FFF2-40B4-BE49-F238E27FC236}">
                <a16:creationId xmlns:a16="http://schemas.microsoft.com/office/drawing/2014/main" id="{EAB97164-66E5-F439-8090-081EC747BBFE}"/>
              </a:ext>
            </a:extLst>
          </p:cNvPr>
          <p:cNvGrpSpPr/>
          <p:nvPr/>
        </p:nvGrpSpPr>
        <p:grpSpPr>
          <a:xfrm>
            <a:off x="6342133" y="1259969"/>
            <a:ext cx="5482116" cy="4928258"/>
            <a:chOff x="187146" y="1023853"/>
            <a:chExt cx="5643408" cy="5201383"/>
          </a:xfrm>
        </p:grpSpPr>
        <p:sp>
          <p:nvSpPr>
            <p:cNvPr id="38" name="Rectangle 37">
              <a:extLst>
                <a:ext uri="{FF2B5EF4-FFF2-40B4-BE49-F238E27FC236}">
                  <a16:creationId xmlns:a16="http://schemas.microsoft.com/office/drawing/2014/main" id="{5B06B3EC-4FEA-8FF0-6378-37B4D4623902}"/>
                </a:ext>
              </a:extLst>
            </p:cNvPr>
            <p:cNvSpPr/>
            <p:nvPr/>
          </p:nvSpPr>
          <p:spPr>
            <a:xfrm>
              <a:off x="515618" y="2499232"/>
              <a:ext cx="1114290" cy="1836831"/>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lumMod val="75000"/>
                      <a:lumOff val="25000"/>
                    </a:schemeClr>
                  </a:solidFill>
                  <a:latin typeface="Century Gothic"/>
                  <a:cs typeface="Calibri"/>
                </a:rPr>
                <a:t>Rice</a:t>
              </a:r>
              <a:endParaRPr lang="en-US" b="1">
                <a:solidFill>
                  <a:schemeClr val="tx1">
                    <a:lumMod val="75000"/>
                    <a:lumOff val="25000"/>
                  </a:schemeClr>
                </a:solidFill>
                <a:latin typeface="Century Gothic"/>
              </a:endParaRPr>
            </a:p>
          </p:txBody>
        </p:sp>
        <p:sp>
          <p:nvSpPr>
            <p:cNvPr id="40" name="Rectangle 39">
              <a:extLst>
                <a:ext uri="{FF2B5EF4-FFF2-40B4-BE49-F238E27FC236}">
                  <a16:creationId xmlns:a16="http://schemas.microsoft.com/office/drawing/2014/main" id="{8024DC83-D2C6-533C-5FC9-A411474D534A}"/>
                </a:ext>
              </a:extLst>
            </p:cNvPr>
            <p:cNvSpPr/>
            <p:nvPr/>
          </p:nvSpPr>
          <p:spPr>
            <a:xfrm>
              <a:off x="1692728" y="1381984"/>
              <a:ext cx="1821601" cy="1048275"/>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latin typeface="Century Gothic"/>
                  <a:cs typeface="Calibri"/>
                </a:rPr>
                <a:t>Rice</a:t>
              </a:r>
              <a:endParaRPr lang="en-US" b="1">
                <a:solidFill>
                  <a:schemeClr val="tx1"/>
                </a:solidFill>
                <a:cs typeface="Calibri"/>
              </a:endParaRPr>
            </a:p>
          </p:txBody>
        </p:sp>
        <p:sp>
          <p:nvSpPr>
            <p:cNvPr id="41" name="Rectangle 40">
              <a:extLst>
                <a:ext uri="{FF2B5EF4-FFF2-40B4-BE49-F238E27FC236}">
                  <a16:creationId xmlns:a16="http://schemas.microsoft.com/office/drawing/2014/main" id="{133CABE8-1FE9-AB27-7D8C-22A23D1D7297}"/>
                </a:ext>
              </a:extLst>
            </p:cNvPr>
            <p:cNvSpPr/>
            <p:nvPr/>
          </p:nvSpPr>
          <p:spPr>
            <a:xfrm>
              <a:off x="3594841" y="1381983"/>
              <a:ext cx="1821601" cy="1048275"/>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latin typeface="Century Gothic"/>
                  <a:cs typeface="Calibri"/>
                </a:rPr>
                <a:t>Non-Rice</a:t>
              </a:r>
              <a:endParaRPr lang="en-US" b="1">
                <a:solidFill>
                  <a:schemeClr val="tx1"/>
                </a:solidFill>
                <a:cs typeface="Calibri"/>
              </a:endParaRPr>
            </a:p>
          </p:txBody>
        </p:sp>
        <p:sp>
          <p:nvSpPr>
            <p:cNvPr id="42" name="Rectangle 41">
              <a:extLst>
                <a:ext uri="{FF2B5EF4-FFF2-40B4-BE49-F238E27FC236}">
                  <a16:creationId xmlns:a16="http://schemas.microsoft.com/office/drawing/2014/main" id="{61BDA84B-4C04-DBE8-B91F-E78AFC366675}"/>
                </a:ext>
              </a:extLst>
            </p:cNvPr>
            <p:cNvSpPr/>
            <p:nvPr/>
          </p:nvSpPr>
          <p:spPr>
            <a:xfrm>
              <a:off x="508178" y="4396893"/>
              <a:ext cx="1118290" cy="182834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lumMod val="75000"/>
                      <a:lumOff val="25000"/>
                    </a:schemeClr>
                  </a:solidFill>
                  <a:latin typeface="Century Gothic"/>
                  <a:cs typeface="Calibri"/>
                </a:rPr>
                <a:t>Non-Rice</a:t>
              </a:r>
              <a:endParaRPr lang="en-US" b="1">
                <a:solidFill>
                  <a:schemeClr val="tx1">
                    <a:lumMod val="75000"/>
                    <a:lumOff val="25000"/>
                  </a:schemeClr>
                </a:solidFill>
                <a:latin typeface="Century Gothic"/>
              </a:endParaRPr>
            </a:p>
          </p:txBody>
        </p:sp>
        <p:sp>
          <p:nvSpPr>
            <p:cNvPr id="43" name="Rectangle 42">
              <a:extLst>
                <a:ext uri="{FF2B5EF4-FFF2-40B4-BE49-F238E27FC236}">
                  <a16:creationId xmlns:a16="http://schemas.microsoft.com/office/drawing/2014/main" id="{C538ED74-7412-AEA9-2607-B7B8E5840254}"/>
                </a:ext>
              </a:extLst>
            </p:cNvPr>
            <p:cNvSpPr/>
            <p:nvPr/>
          </p:nvSpPr>
          <p:spPr>
            <a:xfrm>
              <a:off x="1692728" y="2497618"/>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255</a:t>
              </a:r>
              <a:endParaRPr lang="en-US"/>
            </a:p>
          </p:txBody>
        </p:sp>
        <p:sp>
          <p:nvSpPr>
            <p:cNvPr id="44" name="Rectangle 43">
              <a:extLst>
                <a:ext uri="{FF2B5EF4-FFF2-40B4-BE49-F238E27FC236}">
                  <a16:creationId xmlns:a16="http://schemas.microsoft.com/office/drawing/2014/main" id="{2D9A9582-873B-453A-004B-3E82A6E93CBF}"/>
                </a:ext>
              </a:extLst>
            </p:cNvPr>
            <p:cNvSpPr/>
            <p:nvPr/>
          </p:nvSpPr>
          <p:spPr>
            <a:xfrm>
              <a:off x="1692728" y="4392093"/>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104</a:t>
              </a:r>
            </a:p>
          </p:txBody>
        </p:sp>
        <p:sp>
          <p:nvSpPr>
            <p:cNvPr id="45" name="Rectangle 44">
              <a:extLst>
                <a:ext uri="{FF2B5EF4-FFF2-40B4-BE49-F238E27FC236}">
                  <a16:creationId xmlns:a16="http://schemas.microsoft.com/office/drawing/2014/main" id="{372C1BE7-30F6-8FA6-D805-518B9EB5DD8E}"/>
                </a:ext>
              </a:extLst>
            </p:cNvPr>
            <p:cNvSpPr/>
            <p:nvPr/>
          </p:nvSpPr>
          <p:spPr>
            <a:xfrm>
              <a:off x="3594840" y="4392093"/>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757</a:t>
              </a:r>
              <a:endParaRPr lang="en-US"/>
            </a:p>
          </p:txBody>
        </p:sp>
        <p:sp>
          <p:nvSpPr>
            <p:cNvPr id="46" name="Rectangle 45">
              <a:extLst>
                <a:ext uri="{FF2B5EF4-FFF2-40B4-BE49-F238E27FC236}">
                  <a16:creationId xmlns:a16="http://schemas.microsoft.com/office/drawing/2014/main" id="{FF006DB5-0B7D-6F0A-3EE0-68AE2065FDE7}"/>
                </a:ext>
              </a:extLst>
            </p:cNvPr>
            <p:cNvSpPr/>
            <p:nvPr/>
          </p:nvSpPr>
          <p:spPr>
            <a:xfrm>
              <a:off x="3594840" y="2490601"/>
              <a:ext cx="1821601" cy="182711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126</a:t>
              </a:r>
              <a:endParaRPr lang="en-US"/>
            </a:p>
          </p:txBody>
        </p:sp>
        <p:sp>
          <p:nvSpPr>
            <p:cNvPr id="47" name="TextBox 46">
              <a:extLst>
                <a:ext uri="{FF2B5EF4-FFF2-40B4-BE49-F238E27FC236}">
                  <a16:creationId xmlns:a16="http://schemas.microsoft.com/office/drawing/2014/main" id="{188EB5D3-F46F-76B4-AAE5-6D394E8A9125}"/>
                </a:ext>
              </a:extLst>
            </p:cNvPr>
            <p:cNvSpPr txBox="1"/>
            <p:nvPr/>
          </p:nvSpPr>
          <p:spPr>
            <a:xfrm rot="16200000">
              <a:off x="-418889" y="2712088"/>
              <a:ext cx="155062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1">
                      <a:lumMod val="75000"/>
                      <a:lumOff val="25000"/>
                    </a:schemeClr>
                  </a:solidFill>
                  <a:latin typeface="Century Gothic"/>
                  <a:cs typeface="Calibri"/>
                </a:rPr>
                <a:t>True Label</a:t>
              </a:r>
              <a:endParaRPr lang="en-US" sz="1600">
                <a:solidFill>
                  <a:schemeClr val="tx1">
                    <a:lumMod val="75000"/>
                    <a:lumOff val="25000"/>
                  </a:schemeClr>
                </a:solidFill>
                <a:latin typeface="Century Gothic"/>
              </a:endParaRPr>
            </a:p>
          </p:txBody>
        </p:sp>
        <p:sp>
          <p:nvSpPr>
            <p:cNvPr id="48" name="TextBox 47">
              <a:extLst>
                <a:ext uri="{FF2B5EF4-FFF2-40B4-BE49-F238E27FC236}">
                  <a16:creationId xmlns:a16="http://schemas.microsoft.com/office/drawing/2014/main" id="{203ECFF5-146A-9F31-575C-CD95946DF872}"/>
                </a:ext>
              </a:extLst>
            </p:cNvPr>
            <p:cNvSpPr txBox="1"/>
            <p:nvPr/>
          </p:nvSpPr>
          <p:spPr>
            <a:xfrm>
              <a:off x="2870610" y="1023853"/>
              <a:ext cx="295994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1">
                      <a:lumMod val="75000"/>
                      <a:lumOff val="25000"/>
                    </a:schemeClr>
                  </a:solidFill>
                  <a:latin typeface="Century Gothic"/>
                  <a:cs typeface="Calibri"/>
                </a:rPr>
                <a:t>Model's Predicted Label</a:t>
              </a:r>
              <a:endParaRPr lang="en-US" sz="1600">
                <a:solidFill>
                  <a:schemeClr val="tx1">
                    <a:lumMod val="75000"/>
                    <a:lumOff val="25000"/>
                  </a:schemeClr>
                </a:solidFill>
                <a:latin typeface="Century Gothic"/>
              </a:endParaRPr>
            </a:p>
          </p:txBody>
        </p:sp>
      </p:grpSp>
    </p:spTree>
    <p:extLst>
      <p:ext uri="{BB962C8B-B14F-4D97-AF65-F5344CB8AC3E}">
        <p14:creationId xmlns:p14="http://schemas.microsoft.com/office/powerpoint/2010/main" val="1465568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7065BA-B7A2-00E9-FCF9-2024781A3C1C}"/>
              </a:ext>
            </a:extLst>
          </p:cNvPr>
          <p:cNvSpPr/>
          <p:nvPr/>
        </p:nvSpPr>
        <p:spPr>
          <a:xfrm>
            <a:off x="375288" y="56793"/>
            <a:ext cx="9908589" cy="11502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4000" b="1">
                <a:solidFill>
                  <a:schemeClr val="accent2">
                    <a:lumMod val="75000"/>
                  </a:schemeClr>
                </a:solidFill>
                <a:latin typeface="Century Gothic"/>
                <a:cs typeface="Calibri"/>
              </a:rPr>
              <a:t>RF Model Variable Importance Graph</a:t>
            </a:r>
          </a:p>
        </p:txBody>
      </p:sp>
      <p:sp>
        <p:nvSpPr>
          <p:cNvPr id="6" name="TextBox 5">
            <a:extLst>
              <a:ext uri="{FF2B5EF4-FFF2-40B4-BE49-F238E27FC236}">
                <a16:creationId xmlns:a16="http://schemas.microsoft.com/office/drawing/2014/main" id="{DDFB4280-3096-0577-216B-338F54B9D372}"/>
              </a:ext>
            </a:extLst>
          </p:cNvPr>
          <p:cNvSpPr txBox="1"/>
          <p:nvPr/>
        </p:nvSpPr>
        <p:spPr>
          <a:xfrm>
            <a:off x="3025253" y="1944806"/>
            <a:ext cx="3548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pic>
        <p:nvPicPr>
          <p:cNvPr id="7" name="Picture 7" descr="A graph with orange bars&#10;&#10;Description automatically generated">
            <a:extLst>
              <a:ext uri="{FF2B5EF4-FFF2-40B4-BE49-F238E27FC236}">
                <a16:creationId xmlns:a16="http://schemas.microsoft.com/office/drawing/2014/main" id="{040460CA-D599-3A07-0031-9A89933E0C31}"/>
              </a:ext>
            </a:extLst>
          </p:cNvPr>
          <p:cNvPicPr>
            <a:picLocks noChangeAspect="1"/>
          </p:cNvPicPr>
          <p:nvPr/>
        </p:nvPicPr>
        <p:blipFill>
          <a:blip r:embed="rId3"/>
          <a:stretch>
            <a:fillRect/>
          </a:stretch>
        </p:blipFill>
        <p:spPr>
          <a:xfrm>
            <a:off x="4724400" y="3013113"/>
            <a:ext cx="2743200" cy="831773"/>
          </a:xfrm>
          <a:prstGeom prst="rect">
            <a:avLst/>
          </a:prstGeom>
        </p:spPr>
      </p:pic>
      <p:pic>
        <p:nvPicPr>
          <p:cNvPr id="8" name="Picture 8" descr="A graph with orange bars&#10;&#10;Description automatically generated">
            <a:extLst>
              <a:ext uri="{FF2B5EF4-FFF2-40B4-BE49-F238E27FC236}">
                <a16:creationId xmlns:a16="http://schemas.microsoft.com/office/drawing/2014/main" id="{CFD8704D-5D5F-885F-79E1-CF8DEEF858CA}"/>
              </a:ext>
            </a:extLst>
          </p:cNvPr>
          <p:cNvPicPr>
            <a:picLocks noChangeAspect="1"/>
          </p:cNvPicPr>
          <p:nvPr/>
        </p:nvPicPr>
        <p:blipFill>
          <a:blip r:embed="rId3"/>
          <a:stretch>
            <a:fillRect/>
          </a:stretch>
        </p:blipFill>
        <p:spPr>
          <a:xfrm>
            <a:off x="4724400" y="3013113"/>
            <a:ext cx="2743200" cy="831773"/>
          </a:xfrm>
          <a:prstGeom prst="rect">
            <a:avLst/>
          </a:prstGeom>
        </p:spPr>
      </p:pic>
      <p:pic>
        <p:nvPicPr>
          <p:cNvPr id="9" name="Picture 9" descr="A graph with orange bars&#10;&#10;Description automatically generated">
            <a:extLst>
              <a:ext uri="{FF2B5EF4-FFF2-40B4-BE49-F238E27FC236}">
                <a16:creationId xmlns:a16="http://schemas.microsoft.com/office/drawing/2014/main" id="{C1F6111C-A435-2EA3-7631-E22D9935EF2E}"/>
              </a:ext>
            </a:extLst>
          </p:cNvPr>
          <p:cNvPicPr>
            <a:picLocks noChangeAspect="1"/>
          </p:cNvPicPr>
          <p:nvPr/>
        </p:nvPicPr>
        <p:blipFill rotWithShape="1">
          <a:blip r:embed="rId3"/>
          <a:srcRect l="4854" t="8571" r="190" b="23842"/>
          <a:stretch/>
        </p:blipFill>
        <p:spPr>
          <a:xfrm>
            <a:off x="1093508" y="1715449"/>
            <a:ext cx="10666623" cy="3029594"/>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FDBE0935-B31E-77C9-772C-63FE2FB0797B}"/>
              </a:ext>
            </a:extLst>
          </p:cNvPr>
          <p:cNvSpPr txBox="1"/>
          <p:nvPr/>
        </p:nvSpPr>
        <p:spPr>
          <a:xfrm>
            <a:off x="4607607" y="1253383"/>
            <a:ext cx="392536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Century Gothic"/>
                <a:cs typeface="Calibri"/>
              </a:rPr>
              <a:t>Random Forest </a:t>
            </a:r>
            <a:r>
              <a:rPr lang="en-US" sz="1600" b="1">
                <a:solidFill>
                  <a:schemeClr val="tx1">
                    <a:lumMod val="75000"/>
                    <a:lumOff val="25000"/>
                  </a:schemeClr>
                </a:solidFill>
                <a:latin typeface="Century Gothic"/>
                <a:cs typeface="Calibri"/>
              </a:rPr>
              <a:t>Variable</a:t>
            </a:r>
            <a:r>
              <a:rPr lang="en-US" sz="1600" b="1">
                <a:latin typeface="Century Gothic"/>
                <a:cs typeface="Calibri"/>
              </a:rPr>
              <a:t> Importance</a:t>
            </a:r>
            <a:endParaRPr lang="en-US" sz="1600" b="1">
              <a:latin typeface="Century Gothic"/>
            </a:endParaRPr>
          </a:p>
        </p:txBody>
      </p:sp>
      <p:sp>
        <p:nvSpPr>
          <p:cNvPr id="4" name="TextBox 3">
            <a:extLst>
              <a:ext uri="{FF2B5EF4-FFF2-40B4-BE49-F238E27FC236}">
                <a16:creationId xmlns:a16="http://schemas.microsoft.com/office/drawing/2014/main" id="{F90730DF-4B9E-B9EA-E216-9D98F83F2A66}"/>
              </a:ext>
            </a:extLst>
          </p:cNvPr>
          <p:cNvSpPr txBox="1"/>
          <p:nvPr/>
        </p:nvSpPr>
        <p:spPr>
          <a:xfrm rot="16200000">
            <a:off x="-256375" y="3161944"/>
            <a:ext cx="160376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dirty="0">
                <a:solidFill>
                  <a:schemeClr val="tx1">
                    <a:lumMod val="75000"/>
                    <a:lumOff val="25000"/>
                  </a:schemeClr>
                </a:solidFill>
                <a:latin typeface="Century Gothic"/>
                <a:cs typeface="Calibri"/>
              </a:rPr>
              <a:t>Importance</a:t>
            </a:r>
            <a:endParaRPr lang="en-US" sz="1600" b="1" dirty="0">
              <a:solidFill>
                <a:schemeClr val="tx1">
                  <a:lumMod val="75000"/>
                  <a:lumOff val="25000"/>
                </a:schemeClr>
              </a:solidFill>
              <a:latin typeface="Century Gothic"/>
            </a:endParaRPr>
          </a:p>
        </p:txBody>
      </p:sp>
      <p:sp>
        <p:nvSpPr>
          <p:cNvPr id="5" name="TextBox 4">
            <a:extLst>
              <a:ext uri="{FF2B5EF4-FFF2-40B4-BE49-F238E27FC236}">
                <a16:creationId xmlns:a16="http://schemas.microsoft.com/office/drawing/2014/main" id="{14012297-9F87-E4CF-2E1B-267D8279F30B}"/>
              </a:ext>
            </a:extLst>
          </p:cNvPr>
          <p:cNvSpPr txBox="1"/>
          <p:nvPr/>
        </p:nvSpPr>
        <p:spPr>
          <a:xfrm>
            <a:off x="5868112" y="5725683"/>
            <a:ext cx="92009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solidFill>
                  <a:schemeClr val="tx1">
                    <a:lumMod val="75000"/>
                    <a:lumOff val="25000"/>
                  </a:schemeClr>
                </a:solidFill>
                <a:latin typeface="Century Gothic"/>
                <a:cs typeface="Calibri"/>
              </a:rPr>
              <a:t>Bands</a:t>
            </a:r>
          </a:p>
        </p:txBody>
      </p:sp>
      <p:sp>
        <p:nvSpPr>
          <p:cNvPr id="10" name="TextBox 9">
            <a:extLst>
              <a:ext uri="{FF2B5EF4-FFF2-40B4-BE49-F238E27FC236}">
                <a16:creationId xmlns:a16="http://schemas.microsoft.com/office/drawing/2014/main" id="{1A0C1238-DA98-3247-A40D-17381C2C8E0E}"/>
              </a:ext>
            </a:extLst>
          </p:cNvPr>
          <p:cNvSpPr txBox="1"/>
          <p:nvPr/>
        </p:nvSpPr>
        <p:spPr>
          <a:xfrm rot="17400000">
            <a:off x="826093" y="4856858"/>
            <a:ext cx="79191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cs typeface="Calibri"/>
              </a:rPr>
              <a:t>MNDWI</a:t>
            </a:r>
            <a:endParaRPr lang="en-US" sz="1200" b="1">
              <a:solidFill>
                <a:schemeClr val="tx1">
                  <a:lumMod val="75000"/>
                  <a:lumOff val="25000"/>
                </a:schemeClr>
              </a:solidFill>
              <a:latin typeface="Century Gothic"/>
            </a:endParaRPr>
          </a:p>
        </p:txBody>
      </p:sp>
      <p:sp>
        <p:nvSpPr>
          <p:cNvPr id="11" name="TextBox 10">
            <a:extLst>
              <a:ext uri="{FF2B5EF4-FFF2-40B4-BE49-F238E27FC236}">
                <a16:creationId xmlns:a16="http://schemas.microsoft.com/office/drawing/2014/main" id="{0C16A80F-8CD1-70BC-473B-D0E66AACEA95}"/>
              </a:ext>
            </a:extLst>
          </p:cNvPr>
          <p:cNvSpPr txBox="1"/>
          <p:nvPr/>
        </p:nvSpPr>
        <p:spPr>
          <a:xfrm rot="17400000">
            <a:off x="1269530" y="4810876"/>
            <a:ext cx="6637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NDBI</a:t>
            </a:r>
            <a:endParaRPr lang="en-US">
              <a:solidFill>
                <a:schemeClr val="tx1">
                  <a:lumMod val="75000"/>
                  <a:lumOff val="25000"/>
                </a:schemeClr>
              </a:solidFill>
            </a:endParaRPr>
          </a:p>
        </p:txBody>
      </p:sp>
      <p:sp>
        <p:nvSpPr>
          <p:cNvPr id="12" name="TextBox 11">
            <a:extLst>
              <a:ext uri="{FF2B5EF4-FFF2-40B4-BE49-F238E27FC236}">
                <a16:creationId xmlns:a16="http://schemas.microsoft.com/office/drawing/2014/main" id="{ECAF750E-32E2-AE51-2FB7-F6130048EBF4}"/>
              </a:ext>
            </a:extLst>
          </p:cNvPr>
          <p:cNvSpPr txBox="1"/>
          <p:nvPr/>
        </p:nvSpPr>
        <p:spPr>
          <a:xfrm rot="-4200000">
            <a:off x="2865674" y="4949439"/>
            <a:ext cx="10807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rPr>
              <a:t>S2-MNDWI</a:t>
            </a:r>
          </a:p>
        </p:txBody>
      </p:sp>
      <p:sp>
        <p:nvSpPr>
          <p:cNvPr id="13" name="TextBox 12">
            <a:extLst>
              <a:ext uri="{FF2B5EF4-FFF2-40B4-BE49-F238E27FC236}">
                <a16:creationId xmlns:a16="http://schemas.microsoft.com/office/drawing/2014/main" id="{0034E065-7EA0-37E8-81DB-D643DF8A6C24}"/>
              </a:ext>
            </a:extLst>
          </p:cNvPr>
          <p:cNvSpPr txBox="1"/>
          <p:nvPr/>
        </p:nvSpPr>
        <p:spPr>
          <a:xfrm rot="-4260000">
            <a:off x="2365732" y="4842558"/>
            <a:ext cx="6708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NDWI</a:t>
            </a:r>
            <a:endParaRPr lang="en-US">
              <a:solidFill>
                <a:schemeClr val="tx1">
                  <a:lumMod val="75000"/>
                  <a:lumOff val="25000"/>
                </a:schemeClr>
              </a:solidFill>
            </a:endParaRPr>
          </a:p>
        </p:txBody>
      </p:sp>
      <p:sp>
        <p:nvSpPr>
          <p:cNvPr id="14" name="TextBox 13">
            <a:extLst>
              <a:ext uri="{FF2B5EF4-FFF2-40B4-BE49-F238E27FC236}">
                <a16:creationId xmlns:a16="http://schemas.microsoft.com/office/drawing/2014/main" id="{8D505249-DDD8-332C-1EF6-09120BBD2483}"/>
              </a:ext>
            </a:extLst>
          </p:cNvPr>
          <p:cNvSpPr txBox="1"/>
          <p:nvPr/>
        </p:nvSpPr>
        <p:spPr>
          <a:xfrm rot="-4200000">
            <a:off x="2695646" y="4853969"/>
            <a:ext cx="7847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S2_EVI</a:t>
            </a:r>
            <a:endParaRPr lang="en-US">
              <a:solidFill>
                <a:schemeClr val="tx1">
                  <a:lumMod val="75000"/>
                  <a:lumOff val="25000"/>
                </a:schemeClr>
              </a:solidFill>
            </a:endParaRPr>
          </a:p>
        </p:txBody>
      </p:sp>
      <p:sp>
        <p:nvSpPr>
          <p:cNvPr id="15" name="TextBox 14">
            <a:extLst>
              <a:ext uri="{FF2B5EF4-FFF2-40B4-BE49-F238E27FC236}">
                <a16:creationId xmlns:a16="http://schemas.microsoft.com/office/drawing/2014/main" id="{4966B8FB-3D62-AED6-F2E4-69DE5D42D154}"/>
              </a:ext>
            </a:extLst>
          </p:cNvPr>
          <p:cNvSpPr txBox="1"/>
          <p:nvPr/>
        </p:nvSpPr>
        <p:spPr>
          <a:xfrm rot="17400000">
            <a:off x="1611652" y="4859200"/>
            <a:ext cx="64948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NDMI</a:t>
            </a:r>
            <a:endParaRPr lang="en-US">
              <a:solidFill>
                <a:schemeClr val="tx1">
                  <a:lumMod val="75000"/>
                  <a:lumOff val="25000"/>
                </a:schemeClr>
              </a:solidFill>
            </a:endParaRPr>
          </a:p>
        </p:txBody>
      </p:sp>
      <p:sp>
        <p:nvSpPr>
          <p:cNvPr id="16" name="TextBox 15">
            <a:extLst>
              <a:ext uri="{FF2B5EF4-FFF2-40B4-BE49-F238E27FC236}">
                <a16:creationId xmlns:a16="http://schemas.microsoft.com/office/drawing/2014/main" id="{B2B41249-49DB-0052-6B4A-2BB3D48245D7}"/>
              </a:ext>
            </a:extLst>
          </p:cNvPr>
          <p:cNvSpPr txBox="1"/>
          <p:nvPr/>
        </p:nvSpPr>
        <p:spPr>
          <a:xfrm rot="-4140000">
            <a:off x="5280894" y="4760734"/>
            <a:ext cx="67796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SAVI</a:t>
            </a:r>
            <a:endParaRPr lang="en-US">
              <a:solidFill>
                <a:schemeClr val="tx1">
                  <a:lumMod val="75000"/>
                  <a:lumOff val="25000"/>
                </a:schemeClr>
              </a:solidFill>
              <a:cs typeface="Calibri" panose="020F0502020204030204"/>
            </a:endParaRPr>
          </a:p>
        </p:txBody>
      </p:sp>
      <p:sp>
        <p:nvSpPr>
          <p:cNvPr id="17" name="TextBox 16">
            <a:extLst>
              <a:ext uri="{FF2B5EF4-FFF2-40B4-BE49-F238E27FC236}">
                <a16:creationId xmlns:a16="http://schemas.microsoft.com/office/drawing/2014/main" id="{7A9AB35D-A708-C553-9543-13B1B6401B17}"/>
              </a:ext>
            </a:extLst>
          </p:cNvPr>
          <p:cNvSpPr txBox="1"/>
          <p:nvPr/>
        </p:nvSpPr>
        <p:spPr>
          <a:xfrm rot="-4200000">
            <a:off x="1938151" y="4841468"/>
            <a:ext cx="72069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NDVI</a:t>
            </a:r>
            <a:endParaRPr lang="en-US" err="1">
              <a:solidFill>
                <a:schemeClr val="tx1">
                  <a:lumMod val="75000"/>
                  <a:lumOff val="25000"/>
                </a:schemeClr>
              </a:solidFill>
            </a:endParaRPr>
          </a:p>
        </p:txBody>
      </p:sp>
      <p:sp>
        <p:nvSpPr>
          <p:cNvPr id="18" name="TextBox 17">
            <a:extLst>
              <a:ext uri="{FF2B5EF4-FFF2-40B4-BE49-F238E27FC236}">
                <a16:creationId xmlns:a16="http://schemas.microsoft.com/office/drawing/2014/main" id="{FD44C3E1-CE27-C115-2D37-7CE96479BA8B}"/>
              </a:ext>
            </a:extLst>
          </p:cNvPr>
          <p:cNvSpPr txBox="1"/>
          <p:nvPr/>
        </p:nvSpPr>
        <p:spPr>
          <a:xfrm rot="-4200000">
            <a:off x="3376097" y="4859659"/>
            <a:ext cx="8941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ea typeface="+mn-lt"/>
                <a:cs typeface="+mn-lt"/>
              </a:rPr>
              <a:t>S2-NDBI</a:t>
            </a:r>
            <a:endParaRPr lang="en-US">
              <a:solidFill>
                <a:schemeClr val="tx1">
                  <a:lumMod val="75000"/>
                  <a:lumOff val="25000"/>
                </a:schemeClr>
              </a:solidFill>
              <a:latin typeface="Century Gothic"/>
            </a:endParaRPr>
          </a:p>
        </p:txBody>
      </p:sp>
      <p:sp>
        <p:nvSpPr>
          <p:cNvPr id="19" name="TextBox 18">
            <a:extLst>
              <a:ext uri="{FF2B5EF4-FFF2-40B4-BE49-F238E27FC236}">
                <a16:creationId xmlns:a16="http://schemas.microsoft.com/office/drawing/2014/main" id="{6C43CBA4-8462-1915-398F-447F6029831D}"/>
              </a:ext>
            </a:extLst>
          </p:cNvPr>
          <p:cNvSpPr txBox="1"/>
          <p:nvPr/>
        </p:nvSpPr>
        <p:spPr>
          <a:xfrm rot="17400000" flipH="1">
            <a:off x="5418919" y="5003759"/>
            <a:ext cx="101738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brightness</a:t>
            </a:r>
            <a:endParaRPr lang="en-US">
              <a:solidFill>
                <a:schemeClr val="tx1">
                  <a:lumMod val="75000"/>
                  <a:lumOff val="25000"/>
                </a:schemeClr>
              </a:solidFill>
            </a:endParaRPr>
          </a:p>
        </p:txBody>
      </p:sp>
      <p:sp>
        <p:nvSpPr>
          <p:cNvPr id="20" name="TextBox 19">
            <a:extLst>
              <a:ext uri="{FF2B5EF4-FFF2-40B4-BE49-F238E27FC236}">
                <a16:creationId xmlns:a16="http://schemas.microsoft.com/office/drawing/2014/main" id="{4CBA763C-52A4-CE20-7A17-0A54621C8D71}"/>
              </a:ext>
            </a:extLst>
          </p:cNvPr>
          <p:cNvSpPr txBox="1"/>
          <p:nvPr/>
        </p:nvSpPr>
        <p:spPr>
          <a:xfrm rot="-4200000">
            <a:off x="3716984" y="4921169"/>
            <a:ext cx="8864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cs typeface="Calibri"/>
              </a:rPr>
              <a:t>S2-NDMI</a:t>
            </a:r>
          </a:p>
        </p:txBody>
      </p:sp>
      <p:sp>
        <p:nvSpPr>
          <p:cNvPr id="21" name="TextBox 20">
            <a:extLst>
              <a:ext uri="{FF2B5EF4-FFF2-40B4-BE49-F238E27FC236}">
                <a16:creationId xmlns:a16="http://schemas.microsoft.com/office/drawing/2014/main" id="{96730C80-D940-1EF2-7553-E1424535D8A3}"/>
              </a:ext>
            </a:extLst>
          </p:cNvPr>
          <p:cNvSpPr txBox="1"/>
          <p:nvPr/>
        </p:nvSpPr>
        <p:spPr>
          <a:xfrm rot="17460000" flipH="1">
            <a:off x="5810255" y="4995453"/>
            <a:ext cx="93694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elevation </a:t>
            </a:r>
            <a:endParaRPr lang="en-US">
              <a:solidFill>
                <a:schemeClr val="tx1">
                  <a:lumMod val="75000"/>
                  <a:lumOff val="25000"/>
                </a:schemeClr>
              </a:solidFill>
            </a:endParaRPr>
          </a:p>
        </p:txBody>
      </p:sp>
      <p:sp>
        <p:nvSpPr>
          <p:cNvPr id="22" name="TextBox 21">
            <a:extLst>
              <a:ext uri="{FF2B5EF4-FFF2-40B4-BE49-F238E27FC236}">
                <a16:creationId xmlns:a16="http://schemas.microsoft.com/office/drawing/2014/main" id="{F9EE295B-51D7-DCE7-0E7C-EC4283556BDB}"/>
              </a:ext>
            </a:extLst>
          </p:cNvPr>
          <p:cNvSpPr txBox="1"/>
          <p:nvPr/>
        </p:nvSpPr>
        <p:spPr>
          <a:xfrm rot="17400000" flipH="1">
            <a:off x="6454062" y="4817352"/>
            <a:ext cx="4701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fifth</a:t>
            </a:r>
            <a:endParaRPr lang="en-US">
              <a:solidFill>
                <a:schemeClr val="tx1">
                  <a:lumMod val="75000"/>
                  <a:lumOff val="25000"/>
                </a:schemeClr>
              </a:solidFill>
            </a:endParaRPr>
          </a:p>
        </p:txBody>
      </p:sp>
      <p:sp>
        <p:nvSpPr>
          <p:cNvPr id="23" name="TextBox 22">
            <a:extLst>
              <a:ext uri="{FF2B5EF4-FFF2-40B4-BE49-F238E27FC236}">
                <a16:creationId xmlns:a16="http://schemas.microsoft.com/office/drawing/2014/main" id="{E54A5BDE-8B3A-9682-2B5B-138AB9623CB5}"/>
              </a:ext>
            </a:extLst>
          </p:cNvPr>
          <p:cNvSpPr txBox="1"/>
          <p:nvPr/>
        </p:nvSpPr>
        <p:spPr>
          <a:xfrm rot="17400000">
            <a:off x="4074947" y="4891449"/>
            <a:ext cx="8864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rPr>
              <a:t>S2-NDVI</a:t>
            </a:r>
            <a:endParaRPr lang="en-US" sz="1200">
              <a:solidFill>
                <a:schemeClr val="tx1">
                  <a:lumMod val="75000"/>
                  <a:lumOff val="25000"/>
                </a:schemeClr>
              </a:solidFill>
              <a:latin typeface="Century Gothic"/>
              <a:cs typeface="Calibri"/>
            </a:endParaRPr>
          </a:p>
        </p:txBody>
      </p:sp>
      <p:sp>
        <p:nvSpPr>
          <p:cNvPr id="24" name="TextBox 23">
            <a:extLst>
              <a:ext uri="{FF2B5EF4-FFF2-40B4-BE49-F238E27FC236}">
                <a16:creationId xmlns:a16="http://schemas.microsoft.com/office/drawing/2014/main" id="{CB28728D-03F1-CF9B-988C-744CC9B9C39A}"/>
              </a:ext>
            </a:extLst>
          </p:cNvPr>
          <p:cNvSpPr txBox="1"/>
          <p:nvPr/>
        </p:nvSpPr>
        <p:spPr>
          <a:xfrm rot="17400000" flipH="1">
            <a:off x="6693899" y="4852805"/>
            <a:ext cx="7119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fourth</a:t>
            </a:r>
            <a:endParaRPr lang="en-US">
              <a:solidFill>
                <a:schemeClr val="tx1">
                  <a:lumMod val="75000"/>
                  <a:lumOff val="25000"/>
                </a:schemeClr>
              </a:solidFill>
            </a:endParaRPr>
          </a:p>
        </p:txBody>
      </p:sp>
      <p:sp>
        <p:nvSpPr>
          <p:cNvPr id="25" name="TextBox 24">
            <a:extLst>
              <a:ext uri="{FF2B5EF4-FFF2-40B4-BE49-F238E27FC236}">
                <a16:creationId xmlns:a16="http://schemas.microsoft.com/office/drawing/2014/main" id="{BEC252B4-6DF1-202F-6D63-FE036AB86E60}"/>
              </a:ext>
            </a:extLst>
          </p:cNvPr>
          <p:cNvSpPr txBox="1"/>
          <p:nvPr/>
        </p:nvSpPr>
        <p:spPr>
          <a:xfrm rot="17400000">
            <a:off x="6853727" y="4959409"/>
            <a:ext cx="10340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greenness</a:t>
            </a:r>
            <a:endParaRPr lang="en-US">
              <a:solidFill>
                <a:schemeClr val="tx1">
                  <a:lumMod val="75000"/>
                  <a:lumOff val="25000"/>
                </a:schemeClr>
              </a:solidFill>
            </a:endParaRPr>
          </a:p>
        </p:txBody>
      </p:sp>
      <p:sp>
        <p:nvSpPr>
          <p:cNvPr id="26" name="TextBox 25">
            <a:extLst>
              <a:ext uri="{FF2B5EF4-FFF2-40B4-BE49-F238E27FC236}">
                <a16:creationId xmlns:a16="http://schemas.microsoft.com/office/drawing/2014/main" id="{9D50C057-25B6-2B9A-59CD-FC483D6B18E4}"/>
              </a:ext>
            </a:extLst>
          </p:cNvPr>
          <p:cNvSpPr txBox="1"/>
          <p:nvPr/>
        </p:nvSpPr>
        <p:spPr>
          <a:xfrm rot="-4200000">
            <a:off x="4370271" y="4892031"/>
            <a:ext cx="9641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cs typeface="Calibri"/>
              </a:rPr>
              <a:t>S2-NDWI</a:t>
            </a:r>
          </a:p>
        </p:txBody>
      </p:sp>
      <p:sp>
        <p:nvSpPr>
          <p:cNvPr id="27" name="TextBox 26">
            <a:extLst>
              <a:ext uri="{FF2B5EF4-FFF2-40B4-BE49-F238E27FC236}">
                <a16:creationId xmlns:a16="http://schemas.microsoft.com/office/drawing/2014/main" id="{B5829099-44EC-E7D3-B322-B3B4EF951427}"/>
              </a:ext>
            </a:extLst>
          </p:cNvPr>
          <p:cNvSpPr txBox="1"/>
          <p:nvPr/>
        </p:nvSpPr>
        <p:spPr>
          <a:xfrm rot="17400000">
            <a:off x="7163221" y="4993271"/>
            <a:ext cx="10625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err="1">
                <a:solidFill>
                  <a:schemeClr val="tx1">
                    <a:lumMod val="75000"/>
                    <a:lumOff val="25000"/>
                  </a:schemeClr>
                </a:solidFill>
                <a:latin typeface="Century Gothic"/>
              </a:rPr>
              <a:t>ndratio_asc</a:t>
            </a:r>
            <a:endParaRPr lang="en-US" err="1">
              <a:solidFill>
                <a:schemeClr val="tx1">
                  <a:lumMod val="75000"/>
                  <a:lumOff val="25000"/>
                </a:schemeClr>
              </a:solidFill>
            </a:endParaRPr>
          </a:p>
        </p:txBody>
      </p:sp>
      <p:sp>
        <p:nvSpPr>
          <p:cNvPr id="28" name="TextBox 27">
            <a:extLst>
              <a:ext uri="{FF2B5EF4-FFF2-40B4-BE49-F238E27FC236}">
                <a16:creationId xmlns:a16="http://schemas.microsoft.com/office/drawing/2014/main" id="{4CA775A1-1008-17D8-C766-FA0A807C4BD7}"/>
              </a:ext>
            </a:extLst>
          </p:cNvPr>
          <p:cNvSpPr txBox="1"/>
          <p:nvPr/>
        </p:nvSpPr>
        <p:spPr>
          <a:xfrm rot="-4200000">
            <a:off x="7416325" y="5059111"/>
            <a:ext cx="12476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err="1">
                <a:solidFill>
                  <a:schemeClr val="tx1">
                    <a:lumMod val="75000"/>
                    <a:lumOff val="25000"/>
                  </a:schemeClr>
                </a:solidFill>
                <a:latin typeface="Century Gothic"/>
              </a:rPr>
              <a:t>ndratio_desc</a:t>
            </a:r>
            <a:endParaRPr lang="en-US" err="1">
              <a:solidFill>
                <a:schemeClr val="tx1">
                  <a:lumMod val="75000"/>
                  <a:lumOff val="25000"/>
                </a:schemeClr>
              </a:solidFill>
            </a:endParaRPr>
          </a:p>
        </p:txBody>
      </p:sp>
      <p:sp>
        <p:nvSpPr>
          <p:cNvPr id="29" name="TextBox 28">
            <a:extLst>
              <a:ext uri="{FF2B5EF4-FFF2-40B4-BE49-F238E27FC236}">
                <a16:creationId xmlns:a16="http://schemas.microsoft.com/office/drawing/2014/main" id="{130B59D2-FA62-9E42-E1E8-9586B3F718CB}"/>
              </a:ext>
            </a:extLst>
          </p:cNvPr>
          <p:cNvSpPr txBox="1"/>
          <p:nvPr/>
        </p:nvSpPr>
        <p:spPr>
          <a:xfrm rot="17400000">
            <a:off x="4806500" y="4879533"/>
            <a:ext cx="8553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ea typeface="+mn-lt"/>
                <a:cs typeface="+mn-lt"/>
              </a:rPr>
              <a:t>S2-SAVI</a:t>
            </a:r>
            <a:endParaRPr lang="en-US">
              <a:solidFill>
                <a:schemeClr val="tx1">
                  <a:lumMod val="75000"/>
                  <a:lumOff val="25000"/>
                </a:schemeClr>
              </a:solidFill>
              <a:latin typeface="Century Gothic"/>
            </a:endParaRPr>
          </a:p>
        </p:txBody>
      </p:sp>
      <p:sp>
        <p:nvSpPr>
          <p:cNvPr id="30" name="TextBox 29">
            <a:extLst>
              <a:ext uri="{FF2B5EF4-FFF2-40B4-BE49-F238E27FC236}">
                <a16:creationId xmlns:a16="http://schemas.microsoft.com/office/drawing/2014/main" id="{B0A8A797-553B-2405-A4DB-16040513738D}"/>
              </a:ext>
            </a:extLst>
          </p:cNvPr>
          <p:cNvSpPr txBox="1"/>
          <p:nvPr/>
        </p:nvSpPr>
        <p:spPr>
          <a:xfrm rot="-4200000">
            <a:off x="7978923" y="4930924"/>
            <a:ext cx="96994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err="1">
                <a:solidFill>
                  <a:schemeClr val="tx1">
                    <a:lumMod val="75000"/>
                    <a:lumOff val="25000"/>
                  </a:schemeClr>
                </a:solidFill>
                <a:latin typeface="Century Gothic"/>
              </a:rPr>
              <a:t>ratio_</a:t>
            </a:r>
            <a:r>
              <a:rPr lang="en-US" sz="1200" b="1" err="1">
                <a:solidFill>
                  <a:schemeClr val="tx1">
                    <a:lumMod val="75000"/>
                    <a:lumOff val="25000"/>
                  </a:schemeClr>
                </a:solidFill>
                <a:latin typeface="Century Gothic"/>
                <a:ea typeface="+mn-lt"/>
                <a:cs typeface="+mn-lt"/>
              </a:rPr>
              <a:t>asc</a:t>
            </a:r>
            <a:endParaRPr lang="en-US" err="1">
              <a:solidFill>
                <a:schemeClr val="tx1">
                  <a:lumMod val="75000"/>
                  <a:lumOff val="25000"/>
                </a:schemeClr>
              </a:solidFill>
            </a:endParaRPr>
          </a:p>
        </p:txBody>
      </p:sp>
      <p:sp>
        <p:nvSpPr>
          <p:cNvPr id="31" name="TextBox 30">
            <a:extLst>
              <a:ext uri="{FF2B5EF4-FFF2-40B4-BE49-F238E27FC236}">
                <a16:creationId xmlns:a16="http://schemas.microsoft.com/office/drawing/2014/main" id="{E7213101-9A06-1F57-31FC-962922B333A4}"/>
              </a:ext>
            </a:extLst>
          </p:cNvPr>
          <p:cNvSpPr txBox="1"/>
          <p:nvPr/>
        </p:nvSpPr>
        <p:spPr>
          <a:xfrm rot="-4200000">
            <a:off x="8342120" y="4995018"/>
            <a:ext cx="96994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err="1">
                <a:solidFill>
                  <a:schemeClr val="tx1">
                    <a:lumMod val="75000"/>
                    <a:lumOff val="25000"/>
                  </a:schemeClr>
                </a:solidFill>
                <a:latin typeface="Century Gothic"/>
              </a:rPr>
              <a:t>ratio_desc</a:t>
            </a:r>
            <a:endParaRPr lang="en-US" err="1">
              <a:solidFill>
                <a:schemeClr val="tx1">
                  <a:lumMod val="75000"/>
                  <a:lumOff val="25000"/>
                </a:schemeClr>
              </a:solidFill>
            </a:endParaRPr>
          </a:p>
        </p:txBody>
      </p:sp>
      <p:sp>
        <p:nvSpPr>
          <p:cNvPr id="32" name="TextBox 31">
            <a:extLst>
              <a:ext uri="{FF2B5EF4-FFF2-40B4-BE49-F238E27FC236}">
                <a16:creationId xmlns:a16="http://schemas.microsoft.com/office/drawing/2014/main" id="{1C9DCE36-B7E7-96F2-4615-D2C716B2E062}"/>
              </a:ext>
            </a:extLst>
          </p:cNvPr>
          <p:cNvSpPr txBox="1"/>
          <p:nvPr/>
        </p:nvSpPr>
        <p:spPr>
          <a:xfrm rot="-4200000">
            <a:off x="8973375" y="4785789"/>
            <a:ext cx="5474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ea typeface="+mn-lt"/>
                <a:cs typeface="+mn-lt"/>
              </a:rPr>
              <a:t>sixth</a:t>
            </a:r>
            <a:endParaRPr lang="en-US" sz="1200" b="1">
              <a:solidFill>
                <a:schemeClr val="tx1">
                  <a:lumMod val="75000"/>
                  <a:lumOff val="25000"/>
                </a:schemeClr>
              </a:solidFill>
              <a:latin typeface="Century Gothic"/>
            </a:endParaRPr>
          </a:p>
        </p:txBody>
      </p:sp>
      <p:sp>
        <p:nvSpPr>
          <p:cNvPr id="33" name="TextBox 32">
            <a:extLst>
              <a:ext uri="{FF2B5EF4-FFF2-40B4-BE49-F238E27FC236}">
                <a16:creationId xmlns:a16="http://schemas.microsoft.com/office/drawing/2014/main" id="{9337EA8E-B7A5-0A4E-11FF-F213680655C7}"/>
              </a:ext>
            </a:extLst>
          </p:cNvPr>
          <p:cNvSpPr txBox="1"/>
          <p:nvPr/>
        </p:nvSpPr>
        <p:spPr>
          <a:xfrm rot="-4200000">
            <a:off x="9276937" y="4829644"/>
            <a:ext cx="598715" cy="284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solidFill>
                  <a:schemeClr val="tx1">
                    <a:lumMod val="75000"/>
                    <a:lumOff val="25000"/>
                  </a:schemeClr>
                </a:solidFill>
                <a:latin typeface="Century Gothic"/>
                <a:cs typeface="Calibri"/>
              </a:rPr>
              <a:t>slope</a:t>
            </a:r>
          </a:p>
        </p:txBody>
      </p:sp>
      <p:sp>
        <p:nvSpPr>
          <p:cNvPr id="34" name="TextBox 33">
            <a:extLst>
              <a:ext uri="{FF2B5EF4-FFF2-40B4-BE49-F238E27FC236}">
                <a16:creationId xmlns:a16="http://schemas.microsoft.com/office/drawing/2014/main" id="{B7D1B576-A1A1-4C1A-2D01-BFC6926176FB}"/>
              </a:ext>
            </a:extLst>
          </p:cNvPr>
          <p:cNvSpPr txBox="1"/>
          <p:nvPr/>
        </p:nvSpPr>
        <p:spPr>
          <a:xfrm rot="17400000">
            <a:off x="9499637" y="4810642"/>
            <a:ext cx="83975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err="1">
                <a:solidFill>
                  <a:schemeClr val="tx1">
                    <a:lumMod val="75000"/>
                    <a:lumOff val="25000"/>
                  </a:schemeClr>
                </a:solidFill>
                <a:latin typeface="Century Gothic"/>
                <a:cs typeface="Calibri"/>
              </a:rPr>
              <a:t>vh-asc</a:t>
            </a:r>
            <a:endParaRPr lang="en-US" sz="1200" b="1">
              <a:solidFill>
                <a:schemeClr val="tx1">
                  <a:lumMod val="75000"/>
                  <a:lumOff val="25000"/>
                </a:schemeClr>
              </a:solidFill>
              <a:latin typeface="Century Gothic"/>
              <a:cs typeface="Calibri"/>
            </a:endParaRPr>
          </a:p>
        </p:txBody>
      </p:sp>
      <p:sp>
        <p:nvSpPr>
          <p:cNvPr id="35" name="TextBox 34">
            <a:extLst>
              <a:ext uri="{FF2B5EF4-FFF2-40B4-BE49-F238E27FC236}">
                <a16:creationId xmlns:a16="http://schemas.microsoft.com/office/drawing/2014/main" id="{E2257352-B9EF-943E-5C19-D70DAB7457A9}"/>
              </a:ext>
            </a:extLst>
          </p:cNvPr>
          <p:cNvSpPr txBox="1"/>
          <p:nvPr/>
        </p:nvSpPr>
        <p:spPr>
          <a:xfrm rot="6420000" flipH="1" flipV="1">
            <a:off x="10990610" y="4921490"/>
            <a:ext cx="8184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tx1">
                    <a:lumMod val="75000"/>
                    <a:lumOff val="25000"/>
                  </a:schemeClr>
                </a:solidFill>
                <a:latin typeface="Century Gothic"/>
              </a:rPr>
              <a:t>wetness</a:t>
            </a:r>
            <a:endParaRPr lang="en-US">
              <a:solidFill>
                <a:schemeClr val="tx1">
                  <a:lumMod val="75000"/>
                  <a:lumOff val="25000"/>
                </a:schemeClr>
              </a:solidFill>
            </a:endParaRPr>
          </a:p>
        </p:txBody>
      </p:sp>
      <p:sp>
        <p:nvSpPr>
          <p:cNvPr id="36" name="TextBox 35">
            <a:extLst>
              <a:ext uri="{FF2B5EF4-FFF2-40B4-BE49-F238E27FC236}">
                <a16:creationId xmlns:a16="http://schemas.microsoft.com/office/drawing/2014/main" id="{69C0D8FF-498B-55F5-2756-026787049858}"/>
              </a:ext>
            </a:extLst>
          </p:cNvPr>
          <p:cNvSpPr txBox="1"/>
          <p:nvPr/>
        </p:nvSpPr>
        <p:spPr>
          <a:xfrm rot="-4200000">
            <a:off x="9890448" y="4929673"/>
            <a:ext cx="79310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err="1">
                <a:solidFill>
                  <a:schemeClr val="tx1">
                    <a:lumMod val="75000"/>
                    <a:lumOff val="25000"/>
                  </a:schemeClr>
                </a:solidFill>
                <a:latin typeface="Century Gothic"/>
                <a:cs typeface="Calibri"/>
              </a:rPr>
              <a:t>vh</a:t>
            </a:r>
            <a:r>
              <a:rPr lang="en-US" sz="1200" b="1">
                <a:solidFill>
                  <a:schemeClr val="tx1">
                    <a:lumMod val="75000"/>
                    <a:lumOff val="25000"/>
                  </a:schemeClr>
                </a:solidFill>
                <a:latin typeface="Century Gothic"/>
                <a:cs typeface="Calibri"/>
              </a:rPr>
              <a:t>-desc</a:t>
            </a:r>
          </a:p>
        </p:txBody>
      </p:sp>
      <p:sp>
        <p:nvSpPr>
          <p:cNvPr id="37" name="TextBox 36">
            <a:extLst>
              <a:ext uri="{FF2B5EF4-FFF2-40B4-BE49-F238E27FC236}">
                <a16:creationId xmlns:a16="http://schemas.microsoft.com/office/drawing/2014/main" id="{F1B756AE-E618-540D-64F3-1D087B8E5666}"/>
              </a:ext>
            </a:extLst>
          </p:cNvPr>
          <p:cNvSpPr txBox="1"/>
          <p:nvPr/>
        </p:nvSpPr>
        <p:spPr>
          <a:xfrm rot="17340000">
            <a:off x="10272683" y="4763989"/>
            <a:ext cx="9019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err="1">
                <a:latin typeface="Century Gothic"/>
                <a:ea typeface="+mn-lt"/>
                <a:cs typeface="+mn-lt"/>
              </a:rPr>
              <a:t>vv-asc</a:t>
            </a:r>
            <a:endParaRPr lang="en-US" err="1">
              <a:latin typeface="Century Gothic"/>
            </a:endParaRPr>
          </a:p>
        </p:txBody>
      </p:sp>
      <p:sp>
        <p:nvSpPr>
          <p:cNvPr id="38" name="TextBox 37">
            <a:extLst>
              <a:ext uri="{FF2B5EF4-FFF2-40B4-BE49-F238E27FC236}">
                <a16:creationId xmlns:a16="http://schemas.microsoft.com/office/drawing/2014/main" id="{0AEA0366-FFF6-9730-505C-8864C7016FA4}"/>
              </a:ext>
            </a:extLst>
          </p:cNvPr>
          <p:cNvSpPr txBox="1"/>
          <p:nvPr/>
        </p:nvSpPr>
        <p:spPr>
          <a:xfrm rot="-4200000" flipH="1">
            <a:off x="10512280" y="4830209"/>
            <a:ext cx="102821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Century Gothic"/>
              </a:rPr>
              <a:t>vv_desc</a:t>
            </a:r>
            <a:endParaRPr lang="en-US"/>
          </a:p>
        </p:txBody>
      </p:sp>
      <p:sp>
        <p:nvSpPr>
          <p:cNvPr id="39" name="TextBox 38">
            <a:extLst>
              <a:ext uri="{FF2B5EF4-FFF2-40B4-BE49-F238E27FC236}">
                <a16:creationId xmlns:a16="http://schemas.microsoft.com/office/drawing/2014/main" id="{BFEE4BE8-6378-D242-E36B-B877C9B50C62}"/>
              </a:ext>
            </a:extLst>
          </p:cNvPr>
          <p:cNvSpPr txBox="1"/>
          <p:nvPr/>
        </p:nvSpPr>
        <p:spPr>
          <a:xfrm>
            <a:off x="10294775" y="7417836"/>
            <a:ext cx="855306" cy="388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0" name="TextBox 39">
            <a:extLst>
              <a:ext uri="{FF2B5EF4-FFF2-40B4-BE49-F238E27FC236}">
                <a16:creationId xmlns:a16="http://schemas.microsoft.com/office/drawing/2014/main" id="{DA1E1791-BC8E-E13D-F07B-1AD0F9005C5F}"/>
              </a:ext>
            </a:extLst>
          </p:cNvPr>
          <p:cNvSpPr txBox="1"/>
          <p:nvPr/>
        </p:nvSpPr>
        <p:spPr>
          <a:xfrm>
            <a:off x="-492042" y="1734303"/>
            <a:ext cx="1603760" cy="30572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Aft>
                <a:spcPts val="1000"/>
              </a:spcAft>
            </a:pPr>
            <a:r>
              <a:rPr lang="en-US" sz="1400" b="1" dirty="0">
                <a:solidFill>
                  <a:schemeClr val="tx1">
                    <a:lumMod val="75000"/>
                    <a:lumOff val="25000"/>
                  </a:schemeClr>
                </a:solidFill>
                <a:latin typeface="Century Gothic"/>
                <a:cs typeface="Calibri"/>
              </a:rPr>
              <a:t>160</a:t>
            </a:r>
          </a:p>
          <a:p>
            <a:pPr algn="r">
              <a:spcAft>
                <a:spcPts val="1000"/>
              </a:spcAft>
            </a:pPr>
            <a:r>
              <a:rPr lang="en-US" sz="1400" b="1" dirty="0">
                <a:solidFill>
                  <a:schemeClr val="tx1">
                    <a:lumMod val="75000"/>
                    <a:lumOff val="25000"/>
                  </a:schemeClr>
                </a:solidFill>
                <a:latin typeface="Century Gothic"/>
                <a:cs typeface="Calibri"/>
              </a:rPr>
              <a:t>140</a:t>
            </a:r>
          </a:p>
          <a:p>
            <a:pPr algn="r">
              <a:spcAft>
                <a:spcPts val="1000"/>
              </a:spcAft>
            </a:pPr>
            <a:r>
              <a:rPr lang="en-US" sz="1400" b="1" dirty="0">
                <a:solidFill>
                  <a:schemeClr val="tx1">
                    <a:lumMod val="75000"/>
                    <a:lumOff val="25000"/>
                  </a:schemeClr>
                </a:solidFill>
                <a:latin typeface="Century Gothic"/>
                <a:cs typeface="Calibri"/>
              </a:rPr>
              <a:t>120</a:t>
            </a:r>
          </a:p>
          <a:p>
            <a:pPr algn="r">
              <a:spcAft>
                <a:spcPts val="1000"/>
              </a:spcAft>
            </a:pPr>
            <a:r>
              <a:rPr lang="en-US" sz="1400" b="1" dirty="0">
                <a:solidFill>
                  <a:schemeClr val="tx1">
                    <a:lumMod val="75000"/>
                    <a:lumOff val="25000"/>
                  </a:schemeClr>
                </a:solidFill>
                <a:latin typeface="Century Gothic"/>
                <a:cs typeface="Calibri"/>
              </a:rPr>
              <a:t>100</a:t>
            </a:r>
          </a:p>
          <a:p>
            <a:pPr algn="r">
              <a:spcAft>
                <a:spcPts val="1000"/>
              </a:spcAft>
            </a:pPr>
            <a:r>
              <a:rPr lang="en-US" sz="1400" b="1" dirty="0">
                <a:solidFill>
                  <a:schemeClr val="tx1">
                    <a:lumMod val="75000"/>
                    <a:lumOff val="25000"/>
                  </a:schemeClr>
                </a:solidFill>
                <a:latin typeface="Century Gothic"/>
                <a:cs typeface="Calibri"/>
              </a:rPr>
              <a:t>80</a:t>
            </a:r>
          </a:p>
          <a:p>
            <a:pPr algn="r">
              <a:spcAft>
                <a:spcPts val="1000"/>
              </a:spcAft>
            </a:pPr>
            <a:r>
              <a:rPr lang="en-US" sz="1400" b="1" dirty="0">
                <a:solidFill>
                  <a:schemeClr val="tx1">
                    <a:lumMod val="75000"/>
                    <a:lumOff val="25000"/>
                  </a:schemeClr>
                </a:solidFill>
                <a:latin typeface="Century Gothic"/>
                <a:cs typeface="Calibri"/>
              </a:rPr>
              <a:t>60</a:t>
            </a:r>
          </a:p>
          <a:p>
            <a:pPr algn="r">
              <a:spcAft>
                <a:spcPts val="1000"/>
              </a:spcAft>
            </a:pPr>
            <a:r>
              <a:rPr lang="en-US" sz="1400" b="1" dirty="0">
                <a:solidFill>
                  <a:schemeClr val="tx1">
                    <a:lumMod val="75000"/>
                    <a:lumOff val="25000"/>
                  </a:schemeClr>
                </a:solidFill>
                <a:latin typeface="Century Gothic"/>
                <a:cs typeface="Calibri"/>
              </a:rPr>
              <a:t>40</a:t>
            </a:r>
          </a:p>
          <a:p>
            <a:pPr algn="r">
              <a:spcAft>
                <a:spcPts val="1000"/>
              </a:spcAft>
            </a:pPr>
            <a:r>
              <a:rPr lang="en-US" sz="1400" b="1" dirty="0">
                <a:solidFill>
                  <a:schemeClr val="tx1">
                    <a:lumMod val="75000"/>
                    <a:lumOff val="25000"/>
                  </a:schemeClr>
                </a:solidFill>
                <a:latin typeface="Century Gothic"/>
                <a:cs typeface="Calibri"/>
              </a:rPr>
              <a:t>20</a:t>
            </a:r>
          </a:p>
          <a:p>
            <a:pPr algn="r">
              <a:spcAft>
                <a:spcPts val="1000"/>
              </a:spcAft>
            </a:pPr>
            <a:r>
              <a:rPr lang="en-US" sz="1400" b="1" dirty="0">
                <a:solidFill>
                  <a:schemeClr val="tx1">
                    <a:lumMod val="75000"/>
                    <a:lumOff val="25000"/>
                  </a:schemeClr>
                </a:solidFill>
                <a:latin typeface="Century Gothic"/>
                <a:cs typeface="Calibri"/>
              </a:rPr>
              <a:t>0</a:t>
            </a:r>
          </a:p>
        </p:txBody>
      </p:sp>
    </p:spTree>
    <p:extLst>
      <p:ext uri="{BB962C8B-B14F-4D97-AF65-F5344CB8AC3E}">
        <p14:creationId xmlns:p14="http://schemas.microsoft.com/office/powerpoint/2010/main" val="3558514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B4BAB30A-18BF-D24A-37DF-0E7BD71FEFD0}"/>
              </a:ext>
            </a:extLst>
          </p:cNvPr>
          <p:cNvSpPr txBox="1"/>
          <p:nvPr/>
        </p:nvSpPr>
        <p:spPr>
          <a:xfrm>
            <a:off x="341086" y="297543"/>
            <a:ext cx="1046260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C55A11"/>
                </a:solidFill>
                <a:latin typeface="Century Gothic"/>
              </a:rPr>
              <a:t>Statistical Measurements for Testing Data</a:t>
            </a:r>
            <a:endParaRPr lang="en-US"/>
          </a:p>
        </p:txBody>
      </p:sp>
      <p:grpSp>
        <p:nvGrpSpPr>
          <p:cNvPr id="25" name="Group 24">
            <a:extLst>
              <a:ext uri="{FF2B5EF4-FFF2-40B4-BE49-F238E27FC236}">
                <a16:creationId xmlns:a16="http://schemas.microsoft.com/office/drawing/2014/main" id="{8F915FD3-B2DC-0899-BE52-C48012A4F9F1}"/>
              </a:ext>
            </a:extLst>
          </p:cNvPr>
          <p:cNvGrpSpPr/>
          <p:nvPr/>
        </p:nvGrpSpPr>
        <p:grpSpPr>
          <a:xfrm>
            <a:off x="1670506" y="1522463"/>
            <a:ext cx="8857060" cy="4480872"/>
            <a:chOff x="782420" y="1281254"/>
            <a:chExt cx="8857060" cy="4480872"/>
          </a:xfrm>
        </p:grpSpPr>
        <p:grpSp>
          <p:nvGrpSpPr>
            <p:cNvPr id="11" name="Group 10">
              <a:extLst>
                <a:ext uri="{FF2B5EF4-FFF2-40B4-BE49-F238E27FC236}">
                  <a16:creationId xmlns:a16="http://schemas.microsoft.com/office/drawing/2014/main" id="{C72E35A7-EC13-93C7-A340-5BA665937680}"/>
                </a:ext>
              </a:extLst>
            </p:cNvPr>
            <p:cNvGrpSpPr/>
            <p:nvPr/>
          </p:nvGrpSpPr>
          <p:grpSpPr>
            <a:xfrm>
              <a:off x="786189" y="1281254"/>
              <a:ext cx="4379843" cy="1408888"/>
              <a:chOff x="5988423" y="1391156"/>
              <a:chExt cx="4962842" cy="1589362"/>
            </a:xfrm>
          </p:grpSpPr>
          <p:sp>
            <p:nvSpPr>
              <p:cNvPr id="3" name="Rectangle 2">
                <a:extLst>
                  <a:ext uri="{FF2B5EF4-FFF2-40B4-BE49-F238E27FC236}">
                    <a16:creationId xmlns:a16="http://schemas.microsoft.com/office/drawing/2014/main" id="{5888B1CC-398A-56F1-F228-CB32F4C5571A}"/>
                  </a:ext>
                </a:extLst>
              </p:cNvPr>
              <p:cNvSpPr/>
              <p:nvPr/>
            </p:nvSpPr>
            <p:spPr>
              <a:xfrm>
                <a:off x="5988423" y="1391156"/>
                <a:ext cx="4962842" cy="728098"/>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latin typeface="Century Gothic"/>
                    <a:cs typeface="Calibri"/>
                  </a:rPr>
                  <a:t>Statistical Method</a:t>
                </a:r>
                <a:endParaRPr lang="en-US" b="1">
                  <a:solidFill>
                    <a:schemeClr val="tx1"/>
                  </a:solidFill>
                  <a:cs typeface="Calibri"/>
                </a:endParaRPr>
              </a:p>
            </p:txBody>
          </p:sp>
          <p:sp>
            <p:nvSpPr>
              <p:cNvPr id="5" name="Rectangle 4">
                <a:extLst>
                  <a:ext uri="{FF2B5EF4-FFF2-40B4-BE49-F238E27FC236}">
                    <a16:creationId xmlns:a16="http://schemas.microsoft.com/office/drawing/2014/main" id="{37F87290-4C6F-9C46-7514-548760CBC6D5}"/>
                  </a:ext>
                </a:extLst>
              </p:cNvPr>
              <p:cNvSpPr/>
              <p:nvPr/>
            </p:nvSpPr>
            <p:spPr>
              <a:xfrm>
                <a:off x="5988423" y="2200156"/>
                <a:ext cx="4961430" cy="780362"/>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Accuracy</a:t>
                </a:r>
                <a:endParaRPr lang="en-US">
                  <a:solidFill>
                    <a:schemeClr val="tx1"/>
                  </a:solidFill>
                  <a:cs typeface="Calibri"/>
                </a:endParaRPr>
              </a:p>
            </p:txBody>
          </p:sp>
        </p:grpSp>
        <p:sp>
          <p:nvSpPr>
            <p:cNvPr id="4" name="Rectangle 3">
              <a:extLst>
                <a:ext uri="{FF2B5EF4-FFF2-40B4-BE49-F238E27FC236}">
                  <a16:creationId xmlns:a16="http://schemas.microsoft.com/office/drawing/2014/main" id="{F12973CE-BBD0-08CE-08BC-DA7580D117D7}"/>
                </a:ext>
              </a:extLst>
            </p:cNvPr>
            <p:cNvSpPr/>
            <p:nvPr/>
          </p:nvSpPr>
          <p:spPr>
            <a:xfrm>
              <a:off x="5250076" y="1283859"/>
              <a:ext cx="4379843" cy="645422"/>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latin typeface="Century Gothic"/>
                  <a:cs typeface="Calibri"/>
                </a:rPr>
                <a:t>Score</a:t>
              </a:r>
              <a:endParaRPr lang="en-US" b="1">
                <a:solidFill>
                  <a:schemeClr val="tx1"/>
                </a:solidFill>
                <a:cs typeface="Calibri"/>
              </a:endParaRPr>
            </a:p>
          </p:txBody>
        </p:sp>
        <p:sp>
          <p:nvSpPr>
            <p:cNvPr id="19" name="Rectangle 18">
              <a:extLst>
                <a:ext uri="{FF2B5EF4-FFF2-40B4-BE49-F238E27FC236}">
                  <a16:creationId xmlns:a16="http://schemas.microsoft.com/office/drawing/2014/main" id="{35C336DC-F3A1-B838-9746-0EC0847AE846}"/>
                </a:ext>
              </a:extLst>
            </p:cNvPr>
            <p:cNvSpPr/>
            <p:nvPr/>
          </p:nvSpPr>
          <p:spPr>
            <a:xfrm>
              <a:off x="5256589" y="1994483"/>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81.48</a:t>
              </a:r>
              <a:endParaRPr lang="en-US"/>
            </a:p>
          </p:txBody>
        </p:sp>
        <p:sp>
          <p:nvSpPr>
            <p:cNvPr id="24" name="Rectangle 23">
              <a:extLst>
                <a:ext uri="{FF2B5EF4-FFF2-40B4-BE49-F238E27FC236}">
                  <a16:creationId xmlns:a16="http://schemas.microsoft.com/office/drawing/2014/main" id="{69EED84C-4DB5-C2A0-BBA1-499B9DD14C75}"/>
                </a:ext>
              </a:extLst>
            </p:cNvPr>
            <p:cNvSpPr/>
            <p:nvPr/>
          </p:nvSpPr>
          <p:spPr>
            <a:xfrm>
              <a:off x="785093" y="2764777"/>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latin typeface="Century Gothic"/>
                  <a:cs typeface="Calibri"/>
                </a:rPr>
                <a:t>Kappa</a:t>
              </a:r>
            </a:p>
          </p:txBody>
        </p:sp>
        <p:sp>
          <p:nvSpPr>
            <p:cNvPr id="2" name="Rectangle 1">
              <a:extLst>
                <a:ext uri="{FF2B5EF4-FFF2-40B4-BE49-F238E27FC236}">
                  <a16:creationId xmlns:a16="http://schemas.microsoft.com/office/drawing/2014/main" id="{27D881FF-C5CA-36EF-4F99-652ED05B5E2B}"/>
                </a:ext>
              </a:extLst>
            </p:cNvPr>
            <p:cNvSpPr/>
            <p:nvPr/>
          </p:nvSpPr>
          <p:spPr>
            <a:xfrm>
              <a:off x="5248548" y="2765873"/>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Century Gothic"/>
                  <a:cs typeface="Calibri"/>
                </a:rPr>
                <a:t>55.75</a:t>
              </a:r>
              <a:endParaRPr lang="en-US">
                <a:solidFill>
                  <a:schemeClr val="tx1"/>
                </a:solidFill>
                <a:cs typeface="Calibri"/>
              </a:endParaRPr>
            </a:p>
          </p:txBody>
        </p:sp>
        <p:sp>
          <p:nvSpPr>
            <p:cNvPr id="13" name="Rectangle 12">
              <a:extLst>
                <a:ext uri="{FF2B5EF4-FFF2-40B4-BE49-F238E27FC236}">
                  <a16:creationId xmlns:a16="http://schemas.microsoft.com/office/drawing/2014/main" id="{27D881FF-C5CA-36EF-4F99-652ED05B5E2B}"/>
                </a:ext>
              </a:extLst>
            </p:cNvPr>
            <p:cNvSpPr/>
            <p:nvPr/>
          </p:nvSpPr>
          <p:spPr>
            <a:xfrm>
              <a:off x="786532" y="3533698"/>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Century Gothic"/>
                  <a:cs typeface="Calibri"/>
                </a:rPr>
                <a:t>Recall</a:t>
              </a:r>
              <a:endParaRPr lang="en-US">
                <a:solidFill>
                  <a:schemeClr val="tx1"/>
                </a:solidFill>
                <a:cs typeface="Calibri"/>
              </a:endParaRPr>
            </a:p>
          </p:txBody>
        </p:sp>
        <p:sp>
          <p:nvSpPr>
            <p:cNvPr id="14" name="Rectangle 13">
              <a:extLst>
                <a:ext uri="{FF2B5EF4-FFF2-40B4-BE49-F238E27FC236}">
                  <a16:creationId xmlns:a16="http://schemas.microsoft.com/office/drawing/2014/main" id="{27D881FF-C5CA-36EF-4F99-652ED05B5E2B}"/>
                </a:ext>
              </a:extLst>
            </p:cNvPr>
            <p:cNvSpPr/>
            <p:nvPr/>
          </p:nvSpPr>
          <p:spPr>
            <a:xfrm>
              <a:off x="5260198" y="3534040"/>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Century Gothic"/>
                  <a:cs typeface="Calibri"/>
                </a:rPr>
                <a:t>87.92</a:t>
              </a:r>
              <a:endParaRPr lang="en-US">
                <a:solidFill>
                  <a:schemeClr val="tx1"/>
                </a:solidFill>
                <a:cs typeface="Calibri"/>
              </a:endParaRPr>
            </a:p>
          </p:txBody>
        </p:sp>
        <p:sp>
          <p:nvSpPr>
            <p:cNvPr id="15" name="Rectangle 14">
              <a:extLst>
                <a:ext uri="{FF2B5EF4-FFF2-40B4-BE49-F238E27FC236}">
                  <a16:creationId xmlns:a16="http://schemas.microsoft.com/office/drawing/2014/main" id="{27D881FF-C5CA-36EF-4F99-652ED05B5E2B}"/>
                </a:ext>
              </a:extLst>
            </p:cNvPr>
            <p:cNvSpPr/>
            <p:nvPr/>
          </p:nvSpPr>
          <p:spPr>
            <a:xfrm>
              <a:off x="787217" y="4301865"/>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Century Gothic"/>
                  <a:cs typeface="Calibri"/>
                </a:rPr>
                <a:t>Precision </a:t>
              </a:r>
            </a:p>
          </p:txBody>
        </p:sp>
        <p:sp>
          <p:nvSpPr>
            <p:cNvPr id="17" name="Rectangle 16">
              <a:extLst>
                <a:ext uri="{FF2B5EF4-FFF2-40B4-BE49-F238E27FC236}">
                  <a16:creationId xmlns:a16="http://schemas.microsoft.com/office/drawing/2014/main" id="{27D881FF-C5CA-36EF-4F99-652ED05B5E2B}"/>
                </a:ext>
              </a:extLst>
            </p:cNvPr>
            <p:cNvSpPr/>
            <p:nvPr/>
          </p:nvSpPr>
          <p:spPr>
            <a:xfrm>
              <a:off x="5260883" y="4302208"/>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Century Gothic"/>
                  <a:cs typeface="Calibri"/>
                </a:rPr>
                <a:t>85.73</a:t>
              </a:r>
              <a:endParaRPr lang="en-US">
                <a:solidFill>
                  <a:schemeClr val="tx1"/>
                </a:solidFill>
                <a:cs typeface="Calibri"/>
              </a:endParaRPr>
            </a:p>
          </p:txBody>
        </p:sp>
        <p:sp>
          <p:nvSpPr>
            <p:cNvPr id="18" name="Rectangle 17">
              <a:extLst>
                <a:ext uri="{FF2B5EF4-FFF2-40B4-BE49-F238E27FC236}">
                  <a16:creationId xmlns:a16="http://schemas.microsoft.com/office/drawing/2014/main" id="{27D881FF-C5CA-36EF-4F99-652ED05B5E2B}"/>
                </a:ext>
              </a:extLst>
            </p:cNvPr>
            <p:cNvSpPr/>
            <p:nvPr/>
          </p:nvSpPr>
          <p:spPr>
            <a:xfrm>
              <a:off x="782420" y="5070032"/>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Century Gothic"/>
                  <a:cs typeface="Calibri"/>
                </a:rPr>
                <a:t>F1 </a:t>
              </a:r>
              <a:endParaRPr lang="en-US">
                <a:solidFill>
                  <a:schemeClr val="tx1"/>
                </a:solidFill>
                <a:cs typeface="Calibri"/>
              </a:endParaRPr>
            </a:p>
          </p:txBody>
        </p:sp>
        <p:sp>
          <p:nvSpPr>
            <p:cNvPr id="20" name="Rectangle 19">
              <a:extLst>
                <a:ext uri="{FF2B5EF4-FFF2-40B4-BE49-F238E27FC236}">
                  <a16:creationId xmlns:a16="http://schemas.microsoft.com/office/drawing/2014/main" id="{27D881FF-C5CA-36EF-4F99-652ED05B5E2B}"/>
                </a:ext>
              </a:extLst>
            </p:cNvPr>
            <p:cNvSpPr/>
            <p:nvPr/>
          </p:nvSpPr>
          <p:spPr>
            <a:xfrm>
              <a:off x="5250604" y="5070375"/>
              <a:ext cx="4378597" cy="69175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Century Gothic"/>
                  <a:cs typeface="Calibri"/>
                </a:rPr>
                <a:t>86.11</a:t>
              </a:r>
              <a:endParaRPr lang="en-US">
                <a:solidFill>
                  <a:schemeClr val="tx1"/>
                </a:solidFill>
                <a:cs typeface="Calibri"/>
              </a:endParaRPr>
            </a:p>
          </p:txBody>
        </p:sp>
      </p:grpSp>
    </p:spTree>
    <p:extLst>
      <p:ext uri="{BB962C8B-B14F-4D97-AF65-F5344CB8AC3E}">
        <p14:creationId xmlns:p14="http://schemas.microsoft.com/office/powerpoint/2010/main" val="3830859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72BC9C-319B-F482-3AE0-06D0AF3C9C49}"/>
              </a:ext>
            </a:extLst>
          </p:cNvPr>
          <p:cNvSpPr txBox="1"/>
          <p:nvPr/>
        </p:nvSpPr>
        <p:spPr>
          <a:xfrm>
            <a:off x="341086" y="297543"/>
            <a:ext cx="61976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C55A11"/>
                </a:solidFill>
                <a:latin typeface="Century Gothic"/>
              </a:rPr>
              <a:t>Graphical User Interface</a:t>
            </a:r>
            <a:endParaRPr lang="en-US"/>
          </a:p>
        </p:txBody>
      </p:sp>
      <p:pic>
        <p:nvPicPr>
          <p:cNvPr id="3" name="Picture 3" descr="A map of a country&#10;&#10;Description automatically generated">
            <a:extLst>
              <a:ext uri="{FF2B5EF4-FFF2-40B4-BE49-F238E27FC236}">
                <a16:creationId xmlns:a16="http://schemas.microsoft.com/office/drawing/2014/main" id="{85C3C51F-C041-60C3-A9D6-BB59BBF5533C}"/>
              </a:ext>
            </a:extLst>
          </p:cNvPr>
          <p:cNvPicPr>
            <a:picLocks noChangeAspect="1"/>
          </p:cNvPicPr>
          <p:nvPr/>
        </p:nvPicPr>
        <p:blipFill>
          <a:blip r:embed="rId3"/>
          <a:stretch>
            <a:fillRect/>
          </a:stretch>
        </p:blipFill>
        <p:spPr>
          <a:xfrm>
            <a:off x="818260" y="1330247"/>
            <a:ext cx="10555480" cy="470937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40373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creen Recording 2566-08-03 at 12.30.46 PM">
            <a:hlinkClick r:id="" action="ppaction://media"/>
            <a:extLst>
              <a:ext uri="{FF2B5EF4-FFF2-40B4-BE49-F238E27FC236}">
                <a16:creationId xmlns:a16="http://schemas.microsoft.com/office/drawing/2014/main" id="{05BEF5FB-FA11-B986-5FB3-6728209F52F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80" y="76894"/>
            <a:ext cx="12236114" cy="6636336"/>
          </a:xfrm>
          <a:prstGeom prst="rect">
            <a:avLst/>
          </a:prstGeom>
        </p:spPr>
      </p:pic>
    </p:spTree>
    <p:extLst>
      <p:ext uri="{BB962C8B-B14F-4D97-AF65-F5344CB8AC3E}">
        <p14:creationId xmlns:p14="http://schemas.microsoft.com/office/powerpoint/2010/main" val="142720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34805D-B19E-61E0-1FB9-187613D5FAAC}"/>
              </a:ext>
            </a:extLst>
          </p:cNvPr>
          <p:cNvSpPr/>
          <p:nvPr/>
        </p:nvSpPr>
        <p:spPr>
          <a:xfrm>
            <a:off x="245152" y="147100"/>
            <a:ext cx="3818740" cy="82479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4000" b="1">
                <a:solidFill>
                  <a:schemeClr val="accent2">
                    <a:lumMod val="75000"/>
                  </a:schemeClr>
                </a:solidFill>
                <a:latin typeface="Century Gothic"/>
                <a:cs typeface="Calibri"/>
              </a:rPr>
              <a:t>Conclusions</a:t>
            </a:r>
            <a:r>
              <a:rPr lang="en-GB" sz="4000" b="1">
                <a:solidFill>
                  <a:schemeClr val="accent2"/>
                </a:solidFill>
                <a:latin typeface="Century Gothic"/>
                <a:cs typeface="Calibri"/>
              </a:rPr>
              <a:t> </a:t>
            </a:r>
            <a:endParaRPr lang="en-GB" sz="4000">
              <a:solidFill>
                <a:schemeClr val="accent2"/>
              </a:solidFill>
              <a:latin typeface="Century Gothic"/>
              <a:cs typeface="Calibri"/>
            </a:endParaRPr>
          </a:p>
        </p:txBody>
      </p:sp>
      <p:pic>
        <p:nvPicPr>
          <p:cNvPr id="12" name="Picture 12" descr="A group of houses in a field&#10;&#10;Description automatically generated">
            <a:extLst>
              <a:ext uri="{FF2B5EF4-FFF2-40B4-BE49-F238E27FC236}">
                <a16:creationId xmlns:a16="http://schemas.microsoft.com/office/drawing/2014/main" id="{B70D4037-0845-017C-DD35-69CF14C1C567}"/>
              </a:ext>
            </a:extLst>
          </p:cNvPr>
          <p:cNvPicPr>
            <a:picLocks noChangeAspect="1"/>
          </p:cNvPicPr>
          <p:nvPr/>
        </p:nvPicPr>
        <p:blipFill>
          <a:blip r:embed="rId3"/>
          <a:stretch>
            <a:fillRect/>
          </a:stretch>
        </p:blipFill>
        <p:spPr>
          <a:xfrm>
            <a:off x="3324181" y="354332"/>
            <a:ext cx="5687877" cy="6755953"/>
          </a:xfrm>
          <a:prstGeom prst="rect">
            <a:avLst/>
          </a:prstGeom>
        </p:spPr>
      </p:pic>
      <p:sp>
        <p:nvSpPr>
          <p:cNvPr id="6" name="Rectangle: Rounded Corners 5">
            <a:extLst>
              <a:ext uri="{FF2B5EF4-FFF2-40B4-BE49-F238E27FC236}">
                <a16:creationId xmlns:a16="http://schemas.microsoft.com/office/drawing/2014/main" id="{25B621F9-00BB-E313-A552-E42D99E84D0D}"/>
              </a:ext>
            </a:extLst>
          </p:cNvPr>
          <p:cNvSpPr/>
          <p:nvPr/>
        </p:nvSpPr>
        <p:spPr>
          <a:xfrm>
            <a:off x="751656" y="1585149"/>
            <a:ext cx="3236812" cy="3681873"/>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lumMod val="75000"/>
                    <a:lumOff val="25000"/>
                  </a:schemeClr>
                </a:solidFill>
                <a:latin typeface="Century Gothic"/>
              </a:rPr>
              <a:t>This methodology along with the support from NASA SERVIR created an accurate aggregate crop mask for each individual year from 2016 to 2022 using Random Forest classifier.</a:t>
            </a:r>
            <a:endParaRPr lang="en-US">
              <a:solidFill>
                <a:schemeClr val="tx1">
                  <a:lumMod val="75000"/>
                  <a:lumOff val="25000"/>
                </a:schemeClr>
              </a:solidFill>
            </a:endParaRPr>
          </a:p>
        </p:txBody>
      </p:sp>
      <p:sp>
        <p:nvSpPr>
          <p:cNvPr id="8" name="Rectangle: Rounded Corners 7">
            <a:extLst>
              <a:ext uri="{FF2B5EF4-FFF2-40B4-BE49-F238E27FC236}">
                <a16:creationId xmlns:a16="http://schemas.microsoft.com/office/drawing/2014/main" id="{C5BA2BFB-3F5E-E32C-C81B-55EA542244C4}"/>
              </a:ext>
            </a:extLst>
          </p:cNvPr>
          <p:cNvSpPr/>
          <p:nvPr/>
        </p:nvSpPr>
        <p:spPr>
          <a:xfrm>
            <a:off x="8133935" y="1712814"/>
            <a:ext cx="3236812" cy="3681873"/>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lumMod val="75000"/>
                    <a:lumOff val="25000"/>
                  </a:schemeClr>
                </a:solidFill>
                <a:latin typeface="Century Gothic"/>
              </a:rPr>
              <a:t>The team observed from the partner's report and our classification that there is an overall decrease in planted rice areas from 2016 to 2022. </a:t>
            </a:r>
          </a:p>
        </p:txBody>
      </p:sp>
    </p:spTree>
    <p:extLst>
      <p:ext uri="{BB962C8B-B14F-4D97-AF65-F5344CB8AC3E}">
        <p14:creationId xmlns:p14="http://schemas.microsoft.com/office/powerpoint/2010/main" val="2941926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F31308-D3C7-78CE-40AA-326A3A0A7374}"/>
              </a:ext>
            </a:extLst>
          </p:cNvPr>
          <p:cNvSpPr/>
          <p:nvPr/>
        </p:nvSpPr>
        <p:spPr>
          <a:xfrm>
            <a:off x="121620" y="105547"/>
            <a:ext cx="6160092" cy="85457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solidFill>
                  <a:srgbClr val="C55A11"/>
                </a:solidFill>
                <a:latin typeface="Century Gothic"/>
                <a:cs typeface="Calibri"/>
              </a:rPr>
              <a:t>Error and uncertainties </a:t>
            </a:r>
          </a:p>
        </p:txBody>
      </p:sp>
      <p:graphicFrame>
        <p:nvGraphicFramePr>
          <p:cNvPr id="3" name="Diagram 3">
            <a:extLst>
              <a:ext uri="{FF2B5EF4-FFF2-40B4-BE49-F238E27FC236}">
                <a16:creationId xmlns:a16="http://schemas.microsoft.com/office/drawing/2014/main" id="{E8D30057-E847-0873-21FE-32E243F4F987}"/>
              </a:ext>
            </a:extLst>
          </p:cNvPr>
          <p:cNvGraphicFramePr/>
          <p:nvPr>
            <p:extLst>
              <p:ext uri="{D42A27DB-BD31-4B8C-83A1-F6EECF244321}">
                <p14:modId xmlns:p14="http://schemas.microsoft.com/office/powerpoint/2010/main" val="1989946364"/>
              </p:ext>
            </p:extLst>
          </p:nvPr>
        </p:nvGraphicFramePr>
        <p:xfrm>
          <a:off x="1842633" y="1238055"/>
          <a:ext cx="8502952" cy="4903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1784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A green field with many steps&#10;&#10;Description automatically generated">
            <a:extLst>
              <a:ext uri="{FF2B5EF4-FFF2-40B4-BE49-F238E27FC236}">
                <a16:creationId xmlns:a16="http://schemas.microsoft.com/office/drawing/2014/main" id="{D4FC1792-9FF3-22C8-1E68-5A4BC37B48C2}"/>
              </a:ext>
            </a:extLst>
          </p:cNvPr>
          <p:cNvPicPr>
            <a:picLocks noChangeAspect="1"/>
          </p:cNvPicPr>
          <p:nvPr/>
        </p:nvPicPr>
        <p:blipFill rotWithShape="1">
          <a:blip r:embed="rId3"/>
          <a:srcRect l="39024" b="-2310"/>
          <a:stretch/>
        </p:blipFill>
        <p:spPr>
          <a:xfrm>
            <a:off x="7249887" y="-3476"/>
            <a:ext cx="4942121" cy="7068145"/>
          </a:xfrm>
          <a:prstGeom prst="rect">
            <a:avLst/>
          </a:prstGeom>
          <a:ln>
            <a:noFill/>
          </a:ln>
          <a:effectLst>
            <a:outerShdw blurRad="292100" dist="139700" dir="2700000" algn="tl" rotWithShape="0">
              <a:srgbClr val="333333">
                <a:alpha val="65000"/>
              </a:srgbClr>
            </a:outerShdw>
          </a:effectLst>
        </p:spPr>
      </p:pic>
      <p:sp>
        <p:nvSpPr>
          <p:cNvPr id="2" name="Rectangle 1">
            <a:extLst>
              <a:ext uri="{FF2B5EF4-FFF2-40B4-BE49-F238E27FC236}">
                <a16:creationId xmlns:a16="http://schemas.microsoft.com/office/drawing/2014/main" id="{C5F668C2-3CCA-391F-D75B-0E3B58AC709D}"/>
              </a:ext>
            </a:extLst>
          </p:cNvPr>
          <p:cNvSpPr/>
          <p:nvPr/>
        </p:nvSpPr>
        <p:spPr>
          <a:xfrm>
            <a:off x="324185" y="190957"/>
            <a:ext cx="4576964" cy="90345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4000" b="1" dirty="0">
                <a:solidFill>
                  <a:schemeClr val="accent2">
                    <a:lumMod val="75000"/>
                  </a:schemeClr>
                </a:solidFill>
                <a:latin typeface="Century Gothic"/>
                <a:cs typeface="Calibri"/>
              </a:rPr>
              <a:t>Future Work </a:t>
            </a:r>
            <a:endParaRPr lang="en-US" dirty="0">
              <a:solidFill>
                <a:schemeClr val="accent2">
                  <a:lumMod val="75000"/>
                </a:schemeClr>
              </a:solidFill>
              <a:cs typeface="Calibri"/>
            </a:endParaRPr>
          </a:p>
        </p:txBody>
      </p:sp>
      <p:sp>
        <p:nvSpPr>
          <p:cNvPr id="6" name="Arrow: Pentagon 5">
            <a:extLst>
              <a:ext uri="{FF2B5EF4-FFF2-40B4-BE49-F238E27FC236}">
                <a16:creationId xmlns:a16="http://schemas.microsoft.com/office/drawing/2014/main" id="{C000697A-2780-07D9-F2AC-2E7B09872462}"/>
              </a:ext>
            </a:extLst>
          </p:cNvPr>
          <p:cNvSpPr/>
          <p:nvPr/>
        </p:nvSpPr>
        <p:spPr>
          <a:xfrm>
            <a:off x="323087" y="1758816"/>
            <a:ext cx="1744490" cy="650476"/>
          </a:xfrm>
          <a:prstGeom prst="homePlate">
            <a:avLst/>
          </a:prstGeom>
          <a:solidFill>
            <a:srgbClr val="613416">
              <a:alpha val="8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latin typeface="Century Gothic"/>
                <a:ea typeface="Calibri"/>
                <a:cs typeface="Calibri"/>
              </a:rPr>
              <a:t>Include </a:t>
            </a:r>
          </a:p>
        </p:txBody>
      </p:sp>
      <p:sp>
        <p:nvSpPr>
          <p:cNvPr id="8" name="Title 7">
            <a:extLst>
              <a:ext uri="{FF2B5EF4-FFF2-40B4-BE49-F238E27FC236}">
                <a16:creationId xmlns:a16="http://schemas.microsoft.com/office/drawing/2014/main" id="{616288EF-D7B7-C86B-73C9-F9050B7473CC}"/>
              </a:ext>
            </a:extLst>
          </p:cNvPr>
          <p:cNvSpPr>
            <a:spLocks noGrp="1"/>
          </p:cNvSpPr>
          <p:nvPr>
            <p:ph type="title" idx="4294967295"/>
          </p:nvPr>
        </p:nvSpPr>
        <p:spPr>
          <a:xfrm>
            <a:off x="1864939" y="1756005"/>
            <a:ext cx="7100180" cy="659185"/>
          </a:xfrm>
          <a:prstGeom prst="chevron">
            <a:avLst/>
          </a:prstGeom>
          <a:solidFill>
            <a:schemeClr val="accent2">
              <a:lumMod val="20000"/>
              <a:lumOff val="80000"/>
            </a:schemeClr>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3F3F3F"/>
                </a:solidFill>
                <a:effectLst/>
                <a:uLnTx/>
                <a:uFillTx/>
                <a:latin typeface="Century Gothic"/>
                <a:ea typeface="+mn-ea"/>
                <a:cs typeface="+mn-cs"/>
              </a:rPr>
              <a:t>Additional crop types into the crop mask protocol </a:t>
            </a:r>
          </a:p>
        </p:txBody>
      </p:sp>
      <p:grpSp>
        <p:nvGrpSpPr>
          <p:cNvPr id="4" name="Group 3">
            <a:extLst>
              <a:ext uri="{FF2B5EF4-FFF2-40B4-BE49-F238E27FC236}">
                <a16:creationId xmlns:a16="http://schemas.microsoft.com/office/drawing/2014/main" id="{BFEF999F-4F4D-C918-D106-2BE0B5EB09DC}"/>
              </a:ext>
            </a:extLst>
          </p:cNvPr>
          <p:cNvGrpSpPr/>
          <p:nvPr/>
        </p:nvGrpSpPr>
        <p:grpSpPr>
          <a:xfrm>
            <a:off x="328412" y="3192283"/>
            <a:ext cx="8640318" cy="664387"/>
            <a:chOff x="328412" y="2768077"/>
            <a:chExt cx="8640318" cy="664387"/>
          </a:xfrm>
        </p:grpSpPr>
        <p:sp>
          <p:nvSpPr>
            <p:cNvPr id="9" name="Arrow: Pentagon 8">
              <a:extLst>
                <a:ext uri="{FF2B5EF4-FFF2-40B4-BE49-F238E27FC236}">
                  <a16:creationId xmlns:a16="http://schemas.microsoft.com/office/drawing/2014/main" id="{6FD461AB-1361-13D0-DD07-19430BD57133}"/>
                </a:ext>
              </a:extLst>
            </p:cNvPr>
            <p:cNvSpPr/>
            <p:nvPr/>
          </p:nvSpPr>
          <p:spPr>
            <a:xfrm>
              <a:off x="328412" y="2775201"/>
              <a:ext cx="1763025" cy="657263"/>
            </a:xfrm>
            <a:prstGeom prst="homePlate">
              <a:avLst/>
            </a:prstGeom>
            <a:solidFill>
              <a:srgbClr val="613416">
                <a:alpha val="8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latin typeface="Century Gothic"/>
                  <a:ea typeface="Calibri"/>
                  <a:cs typeface="Calibri"/>
                </a:rPr>
                <a:t>Expand</a:t>
              </a:r>
            </a:p>
          </p:txBody>
        </p:sp>
        <p:sp>
          <p:nvSpPr>
            <p:cNvPr id="12" name="Arrow: Chevron 11">
              <a:extLst>
                <a:ext uri="{FF2B5EF4-FFF2-40B4-BE49-F238E27FC236}">
                  <a16:creationId xmlns:a16="http://schemas.microsoft.com/office/drawing/2014/main" id="{D252E1E5-7FB0-7D97-CD5D-D4C6CB0B0E35}"/>
                </a:ext>
              </a:extLst>
            </p:cNvPr>
            <p:cNvSpPr/>
            <p:nvPr/>
          </p:nvSpPr>
          <p:spPr>
            <a:xfrm>
              <a:off x="1858778" y="2768077"/>
              <a:ext cx="7109952" cy="660281"/>
            </a:xfrm>
            <a:prstGeom prst="chevron">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rgbClr val="3F3F3F"/>
                  </a:solidFill>
                  <a:latin typeface="Century Gothic"/>
                  <a:cs typeface="Calibri"/>
                </a:rPr>
                <a:t>Functionalities on the GUI</a:t>
              </a:r>
              <a:endParaRPr lang="en-US">
                <a:cs typeface="Calibri" panose="020F0502020204030204"/>
              </a:endParaRPr>
            </a:p>
          </p:txBody>
        </p:sp>
      </p:grpSp>
      <p:sp>
        <p:nvSpPr>
          <p:cNvPr id="7" name="TextBox 6">
            <a:extLst>
              <a:ext uri="{FF2B5EF4-FFF2-40B4-BE49-F238E27FC236}">
                <a16:creationId xmlns:a16="http://schemas.microsoft.com/office/drawing/2014/main" id="{DCC5220E-7ADA-A274-1B84-72288E253435}"/>
              </a:ext>
            </a:extLst>
          </p:cNvPr>
          <p:cNvSpPr txBox="1"/>
          <p:nvPr/>
        </p:nvSpPr>
        <p:spPr>
          <a:xfrm>
            <a:off x="10435771" y="6625772"/>
            <a:ext cx="188685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solidFill>
                  <a:schemeClr val="bg1"/>
                </a:solidFill>
                <a:latin typeface="Century Gothic"/>
                <a:cs typeface="Calibri"/>
              </a:rPr>
              <a:t>Image Credit: Richard Mortel</a:t>
            </a:r>
            <a:endParaRPr lang="en-US" sz="900">
              <a:solidFill>
                <a:schemeClr val="bg1"/>
              </a:solidFill>
              <a:latin typeface="Century Gothic"/>
            </a:endParaRPr>
          </a:p>
        </p:txBody>
      </p:sp>
      <p:grpSp>
        <p:nvGrpSpPr>
          <p:cNvPr id="3" name="Group 2">
            <a:extLst>
              <a:ext uri="{FF2B5EF4-FFF2-40B4-BE49-F238E27FC236}">
                <a16:creationId xmlns:a16="http://schemas.microsoft.com/office/drawing/2014/main" id="{BCF8E036-86C9-E1A0-C79D-5C2827D28D60}"/>
              </a:ext>
            </a:extLst>
          </p:cNvPr>
          <p:cNvGrpSpPr/>
          <p:nvPr/>
        </p:nvGrpSpPr>
        <p:grpSpPr>
          <a:xfrm>
            <a:off x="335928" y="4668371"/>
            <a:ext cx="8632678" cy="657345"/>
            <a:chOff x="343784" y="5375381"/>
            <a:chExt cx="8632678" cy="657345"/>
          </a:xfrm>
        </p:grpSpPr>
        <p:sp>
          <p:nvSpPr>
            <p:cNvPr id="11" name="Arrow: Pentagon 10">
              <a:extLst>
                <a:ext uri="{FF2B5EF4-FFF2-40B4-BE49-F238E27FC236}">
                  <a16:creationId xmlns:a16="http://schemas.microsoft.com/office/drawing/2014/main" id="{6D50EA46-0E9D-67A6-7DE7-D0EED908FC7A}"/>
                </a:ext>
              </a:extLst>
            </p:cNvPr>
            <p:cNvSpPr/>
            <p:nvPr/>
          </p:nvSpPr>
          <p:spPr>
            <a:xfrm>
              <a:off x="343784" y="5375381"/>
              <a:ext cx="1745454" cy="657345"/>
            </a:xfrm>
            <a:prstGeom prst="homePlate">
              <a:avLst/>
            </a:prstGeom>
            <a:solidFill>
              <a:srgbClr val="744D32"/>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chemeClr val="bg1"/>
                  </a:solidFill>
                  <a:latin typeface="Century Gothic"/>
                  <a:cs typeface="Calibri"/>
                </a:rPr>
                <a:t>Support</a:t>
              </a:r>
              <a:endParaRPr lang="en-US">
                <a:solidFill>
                  <a:schemeClr val="bg1"/>
                </a:solidFill>
              </a:endParaRPr>
            </a:p>
          </p:txBody>
        </p:sp>
        <p:sp>
          <p:nvSpPr>
            <p:cNvPr id="17" name="Arrow: Chevron 16">
              <a:extLst>
                <a:ext uri="{FF2B5EF4-FFF2-40B4-BE49-F238E27FC236}">
                  <a16:creationId xmlns:a16="http://schemas.microsoft.com/office/drawing/2014/main" id="{030FEBE0-9B8A-094A-58E2-2F99B02CD14C}"/>
                </a:ext>
              </a:extLst>
            </p:cNvPr>
            <p:cNvSpPr/>
            <p:nvPr/>
          </p:nvSpPr>
          <p:spPr>
            <a:xfrm>
              <a:off x="1861029" y="5377095"/>
              <a:ext cx="7115433" cy="651853"/>
            </a:xfrm>
            <a:prstGeom prst="chevron">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rgbClr val="3F3F3F"/>
                  </a:solidFill>
                  <a:latin typeface="Century Gothic"/>
                  <a:cs typeface="Calibri"/>
                </a:rPr>
                <a:t>Agricultural decision-making </a:t>
              </a:r>
            </a:p>
          </p:txBody>
        </p:sp>
      </p:grpSp>
    </p:spTree>
    <p:extLst>
      <p:ext uri="{BB962C8B-B14F-4D97-AF65-F5344CB8AC3E}">
        <p14:creationId xmlns:p14="http://schemas.microsoft.com/office/powerpoint/2010/main" val="2233463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
            <a:extLst>
              <a:ext uri="{FF2B5EF4-FFF2-40B4-BE49-F238E27FC236}">
                <a16:creationId xmlns:a16="http://schemas.microsoft.com/office/drawing/2014/main" id="{61A1BA6F-8D28-4A6D-A9C7-92A49483E071}"/>
              </a:ext>
            </a:extLst>
          </p:cNvPr>
          <p:cNvSpPr txBox="1">
            <a:spLocks/>
          </p:cNvSpPr>
          <p:nvPr/>
        </p:nvSpPr>
        <p:spPr>
          <a:xfrm>
            <a:off x="799917" y="1572868"/>
            <a:ext cx="10439399" cy="4539631"/>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baseline="0">
                <a:solidFill>
                  <a:schemeClr val="tx1">
                    <a:lumMod val="75000"/>
                    <a:lumOff val="25000"/>
                  </a:schemeClr>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100000"/>
              </a:lnSpc>
              <a:spcBef>
                <a:spcPts val="0"/>
              </a:spcBef>
              <a:spcAft>
                <a:spcPts val="600"/>
              </a:spcAft>
              <a:buClr>
                <a:srgbClr val="CF703B"/>
              </a:buClr>
              <a:buSzTx/>
              <a:tabLst/>
              <a:defRPr/>
            </a:pPr>
            <a:endParaRPr lang="en-US" sz="2200" b="0" i="0" u="none" strike="noStrike" kern="1200" cap="none" spc="0" normalizeH="0" baseline="0" noProof="0">
              <a:ln>
                <a:noFill/>
              </a:ln>
              <a:effectLst/>
              <a:uLnTx/>
              <a:uFillTx/>
            </a:endParaRP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endParaRPr kumimoji="0" lang="en-US" sz="2200" b="0" i="0" u="none" strike="noStrike" kern="1200" cap="none" spc="0" normalizeH="0" baseline="0" noProof="0">
              <a:ln>
                <a:noFill/>
              </a:ln>
              <a:solidFill>
                <a:prstClr val="black">
                  <a:lumMod val="75000"/>
                  <a:lumOff val="25000"/>
                </a:prstClr>
              </a:solidFill>
              <a:effectLst/>
              <a:uLnTx/>
              <a:uFillTx/>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endParaRPr kumimoji="0" lang="en-US" sz="2200" b="0" i="0" u="none" strike="noStrike" kern="1200" cap="none" spc="0" normalizeH="0" baseline="0" noProof="0">
              <a:ln>
                <a:noFill/>
              </a:ln>
              <a:solidFill>
                <a:prstClr val="black">
                  <a:lumMod val="75000"/>
                  <a:lumOff val="25000"/>
                </a:prstClr>
              </a:solidFill>
              <a:effectLst/>
              <a:uLnTx/>
              <a:uFillTx/>
              <a:latin typeface="Century Gothic" panose="020B0502020202020204" pitchFamily="34" charset="0"/>
              <a:ea typeface="+mn-ea"/>
              <a:cs typeface="+mn-cs"/>
            </a:endParaRPr>
          </a:p>
        </p:txBody>
      </p:sp>
      <p:grpSp>
        <p:nvGrpSpPr>
          <p:cNvPr id="7" name="Group 6">
            <a:extLst>
              <a:ext uri="{FF2B5EF4-FFF2-40B4-BE49-F238E27FC236}">
                <a16:creationId xmlns:a16="http://schemas.microsoft.com/office/drawing/2014/main" id="{227A5EE2-CAE3-36FD-2CE0-8ECEB0E3A18F}"/>
              </a:ext>
            </a:extLst>
          </p:cNvPr>
          <p:cNvGrpSpPr/>
          <p:nvPr/>
        </p:nvGrpSpPr>
        <p:grpSpPr>
          <a:xfrm>
            <a:off x="532745" y="1107173"/>
            <a:ext cx="11125704" cy="5333421"/>
            <a:chOff x="536234" y="729399"/>
            <a:chExt cx="11125704" cy="5333421"/>
          </a:xfrm>
        </p:grpSpPr>
        <p:sp>
          <p:nvSpPr>
            <p:cNvPr id="3" name="TextBox 2">
              <a:extLst>
                <a:ext uri="{FF2B5EF4-FFF2-40B4-BE49-F238E27FC236}">
                  <a16:creationId xmlns:a16="http://schemas.microsoft.com/office/drawing/2014/main" id="{66089979-C5DD-AEEC-062C-D73E2D690F9B}"/>
                </a:ext>
              </a:extLst>
            </p:cNvPr>
            <p:cNvSpPr txBox="1"/>
            <p:nvPr/>
          </p:nvSpPr>
          <p:spPr>
            <a:xfrm>
              <a:off x="596414" y="3452722"/>
              <a:ext cx="4406377"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accent2">
                      <a:lumMod val="75000"/>
                    </a:schemeClr>
                  </a:solidFill>
                  <a:latin typeface="Century Gothic"/>
                  <a:ea typeface="+mn-lt"/>
                  <a:cs typeface="+mn-lt"/>
                </a:rPr>
                <a:t>Previous Contributors </a:t>
              </a:r>
              <a:endParaRPr lang="en-US" sz="2800">
                <a:solidFill>
                  <a:schemeClr val="accent2">
                    <a:lumMod val="75000"/>
                  </a:schemeClr>
                </a:solidFill>
                <a:latin typeface="Century Gothic"/>
                <a:cs typeface="Calibri"/>
              </a:endParaRPr>
            </a:p>
            <a:p>
              <a:pPr marL="457200" indent="-457200">
                <a:buFont typeface="Wingdings"/>
                <a:buChar char="Ø"/>
              </a:pPr>
              <a:r>
                <a:rPr lang="en-GB">
                  <a:solidFill>
                    <a:schemeClr val="tx1">
                      <a:lumMod val="75000"/>
                      <a:lumOff val="25000"/>
                    </a:schemeClr>
                  </a:solidFill>
                  <a:latin typeface="Century Gothic"/>
                  <a:cs typeface="Calibri"/>
                </a:rPr>
                <a:t>Karma Thinley Dorjee</a:t>
              </a:r>
            </a:p>
            <a:p>
              <a:pPr marL="457200" indent="-457200">
                <a:buFont typeface="Wingdings"/>
                <a:buChar char="Ø"/>
              </a:pPr>
              <a:r>
                <a:rPr lang="en-GB">
                  <a:solidFill>
                    <a:schemeClr val="tx1">
                      <a:lumMod val="75000"/>
                      <a:lumOff val="25000"/>
                    </a:schemeClr>
                  </a:solidFill>
                  <a:latin typeface="Century Gothic"/>
                  <a:cs typeface="Calibri"/>
                </a:rPr>
                <a:t>Tenzin Wangmo</a:t>
              </a:r>
            </a:p>
            <a:p>
              <a:pPr marL="457200" indent="-457200">
                <a:buFont typeface="Wingdings"/>
                <a:buChar char="Ø"/>
              </a:pPr>
              <a:r>
                <a:rPr lang="en-GB" err="1">
                  <a:solidFill>
                    <a:schemeClr val="tx1">
                      <a:lumMod val="75000"/>
                      <a:lumOff val="25000"/>
                    </a:schemeClr>
                  </a:solidFill>
                  <a:latin typeface="Century Gothic"/>
                  <a:cs typeface="Calibri"/>
                </a:rPr>
                <a:t>Wangdrak</a:t>
              </a:r>
              <a:r>
                <a:rPr lang="en-GB">
                  <a:solidFill>
                    <a:schemeClr val="tx1">
                      <a:lumMod val="75000"/>
                      <a:lumOff val="25000"/>
                    </a:schemeClr>
                  </a:solidFill>
                  <a:latin typeface="Century Gothic"/>
                  <a:cs typeface="Calibri"/>
                </a:rPr>
                <a:t> Dorji</a:t>
              </a:r>
            </a:p>
            <a:p>
              <a:pPr marL="457200" indent="-457200">
                <a:buFont typeface="Wingdings"/>
                <a:buChar char="Ø"/>
              </a:pPr>
              <a:r>
                <a:rPr lang="en-GB">
                  <a:solidFill>
                    <a:schemeClr val="tx1">
                      <a:lumMod val="75000"/>
                      <a:lumOff val="25000"/>
                    </a:schemeClr>
                  </a:solidFill>
                  <a:latin typeface="Century Gothic"/>
                  <a:cs typeface="Calibri"/>
                </a:rPr>
                <a:t>Yeshey Seldon</a:t>
              </a:r>
            </a:p>
            <a:p>
              <a:pPr marL="457200" indent="-457200">
                <a:buFont typeface="Wingdings"/>
                <a:buChar char="Ø"/>
              </a:pPr>
              <a:r>
                <a:rPr lang="en-GB" err="1">
                  <a:solidFill>
                    <a:schemeClr val="tx1">
                      <a:lumMod val="75000"/>
                      <a:lumOff val="25000"/>
                    </a:schemeClr>
                  </a:solidFill>
                  <a:latin typeface="Century Gothic"/>
                  <a:cs typeface="Calibri"/>
                </a:rPr>
                <a:t>Sherub</a:t>
              </a:r>
              <a:r>
                <a:rPr lang="en-GB">
                  <a:solidFill>
                    <a:schemeClr val="tx1">
                      <a:lumMod val="75000"/>
                      <a:lumOff val="25000"/>
                    </a:schemeClr>
                  </a:solidFill>
                  <a:latin typeface="Century Gothic"/>
                  <a:cs typeface="Calibri"/>
                </a:rPr>
                <a:t> Dolma</a:t>
              </a:r>
            </a:p>
            <a:p>
              <a:pPr marL="457200" indent="-457200">
                <a:buFont typeface="Wingdings"/>
                <a:buChar char="Ø"/>
              </a:pPr>
              <a:r>
                <a:rPr lang="en-GB">
                  <a:solidFill>
                    <a:schemeClr val="tx1">
                      <a:lumMod val="75000"/>
                      <a:lumOff val="25000"/>
                    </a:schemeClr>
                  </a:solidFill>
                  <a:latin typeface="Century Gothic"/>
                  <a:cs typeface="Calibri"/>
                </a:rPr>
                <a:t>Kusal </a:t>
              </a:r>
              <a:r>
                <a:rPr lang="en-GB" err="1">
                  <a:solidFill>
                    <a:schemeClr val="tx1">
                      <a:lumMod val="75000"/>
                      <a:lumOff val="25000"/>
                    </a:schemeClr>
                  </a:solidFill>
                  <a:latin typeface="Century Gothic"/>
                  <a:cs typeface="Calibri"/>
                </a:rPr>
                <a:t>Khandal</a:t>
              </a:r>
              <a:r>
                <a:rPr lang="en-GB">
                  <a:solidFill>
                    <a:schemeClr val="tx1">
                      <a:lumMod val="75000"/>
                      <a:lumOff val="25000"/>
                    </a:schemeClr>
                  </a:solidFill>
                  <a:latin typeface="Century Gothic"/>
                  <a:cs typeface="Calibri"/>
                </a:rPr>
                <a:t> </a:t>
              </a:r>
            </a:p>
          </p:txBody>
        </p:sp>
        <p:sp>
          <p:nvSpPr>
            <p:cNvPr id="4" name="TextBox 3">
              <a:extLst>
                <a:ext uri="{FF2B5EF4-FFF2-40B4-BE49-F238E27FC236}">
                  <a16:creationId xmlns:a16="http://schemas.microsoft.com/office/drawing/2014/main" id="{CDA7A8FF-CE53-A1C4-7BBB-F2BB52AF30C9}"/>
                </a:ext>
              </a:extLst>
            </p:cNvPr>
            <p:cNvSpPr txBox="1"/>
            <p:nvPr/>
          </p:nvSpPr>
          <p:spPr>
            <a:xfrm>
              <a:off x="536234" y="775095"/>
              <a:ext cx="5837120"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accent2">
                      <a:lumMod val="75000"/>
                    </a:schemeClr>
                  </a:solidFill>
                  <a:latin typeface="Century Gothic"/>
                  <a:ea typeface="+mn-lt"/>
                  <a:cs typeface="+mn-lt"/>
                </a:rPr>
                <a:t>Partners</a:t>
              </a:r>
              <a:endParaRPr lang="en-US" sz="2800" dirty="0">
                <a:solidFill>
                  <a:schemeClr val="accent2">
                    <a:lumMod val="75000"/>
                  </a:schemeClr>
                </a:solidFill>
                <a:latin typeface="Century Gothic"/>
                <a:cs typeface="Calibri"/>
              </a:endParaRPr>
            </a:p>
            <a:p>
              <a:pPr marL="457200" indent="-457200">
                <a:buFont typeface="Wingdings"/>
                <a:buChar char="Ø"/>
              </a:pPr>
              <a:r>
                <a:rPr lang="en-GB" dirty="0">
                  <a:solidFill>
                    <a:schemeClr val="tx1">
                      <a:lumMod val="75000"/>
                      <a:lumOff val="25000"/>
                    </a:schemeClr>
                  </a:solidFill>
                  <a:latin typeface="Century Gothic"/>
                  <a:ea typeface="+mn-lt"/>
                  <a:cs typeface="+mn-lt"/>
                </a:rPr>
                <a:t>Tshering </a:t>
              </a:r>
              <a:r>
                <a:rPr lang="en-GB" dirty="0" err="1">
                  <a:solidFill>
                    <a:schemeClr val="tx1">
                      <a:lumMod val="75000"/>
                      <a:lumOff val="25000"/>
                    </a:schemeClr>
                  </a:solidFill>
                  <a:latin typeface="Century Gothic"/>
                  <a:ea typeface="+mn-lt"/>
                  <a:cs typeface="+mn-lt"/>
                </a:rPr>
                <a:t>Wangchen</a:t>
              </a:r>
              <a:r>
                <a:rPr lang="en-GB" dirty="0">
                  <a:solidFill>
                    <a:schemeClr val="tx1">
                      <a:lumMod val="75000"/>
                      <a:lumOff val="25000"/>
                    </a:schemeClr>
                  </a:solidFill>
                  <a:latin typeface="Century Gothic"/>
                  <a:ea typeface="+mn-lt"/>
                  <a:cs typeface="+mn-lt"/>
                </a:rPr>
                <a:t> (</a:t>
              </a:r>
              <a:r>
                <a:rPr lang="en-GB" dirty="0" err="1">
                  <a:solidFill>
                    <a:schemeClr val="tx1">
                      <a:lumMod val="75000"/>
                      <a:lumOff val="25000"/>
                    </a:schemeClr>
                  </a:solidFill>
                  <a:latin typeface="Century Gothic"/>
                  <a:ea typeface="+mn-lt"/>
                  <a:cs typeface="+mn-lt"/>
                </a:rPr>
                <a:t>DoA</a:t>
              </a:r>
              <a:r>
                <a:rPr lang="en-GB" dirty="0">
                  <a:solidFill>
                    <a:schemeClr val="tx1">
                      <a:lumMod val="75000"/>
                      <a:lumOff val="25000"/>
                    </a:schemeClr>
                  </a:solidFill>
                  <a:latin typeface="Century Gothic"/>
                  <a:ea typeface="+mn-lt"/>
                  <a:cs typeface="+mn-lt"/>
                </a:rPr>
                <a:t>)</a:t>
              </a:r>
            </a:p>
            <a:p>
              <a:pPr marL="457200" indent="-457200">
                <a:buFont typeface="Wingdings"/>
                <a:buChar char="Ø"/>
              </a:pPr>
              <a:r>
                <a:rPr lang="en-GB" dirty="0" err="1">
                  <a:solidFill>
                    <a:schemeClr val="tx1">
                      <a:lumMod val="75000"/>
                      <a:lumOff val="25000"/>
                    </a:schemeClr>
                  </a:solidFill>
                  <a:latin typeface="Century Gothic"/>
                  <a:ea typeface="+mn-lt"/>
                  <a:cs typeface="+mn-lt"/>
                </a:rPr>
                <a:t>Nidup</a:t>
              </a:r>
              <a:r>
                <a:rPr lang="en-GB" dirty="0">
                  <a:solidFill>
                    <a:schemeClr val="tx1">
                      <a:lumMod val="75000"/>
                      <a:lumOff val="25000"/>
                    </a:schemeClr>
                  </a:solidFill>
                  <a:latin typeface="Century Gothic"/>
                  <a:ea typeface="+mn-lt"/>
                  <a:cs typeface="+mn-lt"/>
                </a:rPr>
                <a:t> </a:t>
              </a:r>
              <a:r>
                <a:rPr lang="en-GB" dirty="0" err="1">
                  <a:solidFill>
                    <a:schemeClr val="tx1">
                      <a:lumMod val="75000"/>
                      <a:lumOff val="25000"/>
                    </a:schemeClr>
                  </a:solidFill>
                  <a:latin typeface="Century Gothic"/>
                  <a:ea typeface="+mn-lt"/>
                  <a:cs typeface="+mn-lt"/>
                </a:rPr>
                <a:t>Dorji</a:t>
              </a:r>
              <a:r>
                <a:rPr lang="en-GB" dirty="0">
                  <a:solidFill>
                    <a:schemeClr val="tx1">
                      <a:lumMod val="75000"/>
                      <a:lumOff val="25000"/>
                    </a:schemeClr>
                  </a:solidFill>
                  <a:latin typeface="Century Gothic"/>
                  <a:ea typeface="+mn-lt"/>
                  <a:cs typeface="+mn-lt"/>
                </a:rPr>
                <a:t> (NPPC)</a:t>
              </a:r>
            </a:p>
            <a:p>
              <a:pPr marL="457200" indent="-457200">
                <a:buFont typeface="Wingdings"/>
                <a:buChar char="Ø"/>
              </a:pPr>
              <a:r>
                <a:rPr lang="en-GB" dirty="0" err="1">
                  <a:solidFill>
                    <a:schemeClr val="tx1">
                      <a:lumMod val="75000"/>
                      <a:lumOff val="25000"/>
                    </a:schemeClr>
                  </a:solidFill>
                  <a:latin typeface="Century Gothic"/>
                  <a:ea typeface="+mn-lt"/>
                  <a:cs typeface="+mn-lt"/>
                </a:rPr>
                <a:t>Loday</a:t>
              </a:r>
              <a:r>
                <a:rPr lang="en-GB" dirty="0">
                  <a:solidFill>
                    <a:schemeClr val="tx1">
                      <a:lumMod val="75000"/>
                      <a:lumOff val="25000"/>
                    </a:schemeClr>
                  </a:solidFill>
                  <a:latin typeface="Century Gothic"/>
                  <a:ea typeface="+mn-lt"/>
                  <a:cs typeface="+mn-lt"/>
                </a:rPr>
                <a:t> </a:t>
              </a:r>
              <a:r>
                <a:rPr lang="en-GB" dirty="0" err="1">
                  <a:solidFill>
                    <a:schemeClr val="tx1">
                      <a:lumMod val="75000"/>
                      <a:lumOff val="25000"/>
                    </a:schemeClr>
                  </a:solidFill>
                  <a:latin typeface="Century Gothic"/>
                  <a:ea typeface="+mn-lt"/>
                  <a:cs typeface="+mn-lt"/>
                </a:rPr>
                <a:t>Phuntsho</a:t>
              </a:r>
              <a:r>
                <a:rPr lang="en-GB" dirty="0">
                  <a:solidFill>
                    <a:schemeClr val="tx1">
                      <a:lumMod val="75000"/>
                      <a:lumOff val="25000"/>
                    </a:schemeClr>
                  </a:solidFill>
                  <a:latin typeface="Century Gothic"/>
                  <a:ea typeface="+mn-lt"/>
                  <a:cs typeface="+mn-lt"/>
                </a:rPr>
                <a:t> (ARDC)</a:t>
              </a:r>
            </a:p>
            <a:p>
              <a:pPr marL="457200" indent="-457200">
                <a:buFont typeface="Wingdings"/>
                <a:buChar char="Ø"/>
              </a:pPr>
              <a:r>
                <a:rPr lang="en-GB" dirty="0" err="1">
                  <a:solidFill>
                    <a:schemeClr val="tx1">
                      <a:lumMod val="75000"/>
                      <a:lumOff val="25000"/>
                    </a:schemeClr>
                  </a:solidFill>
                  <a:latin typeface="Century Gothic"/>
                  <a:ea typeface="+mn-lt"/>
                  <a:cs typeface="+mn-lt"/>
                </a:rPr>
                <a:t>Tbden</a:t>
              </a:r>
              <a:r>
                <a:rPr lang="en-GB" dirty="0">
                  <a:solidFill>
                    <a:schemeClr val="tx1">
                      <a:lumMod val="75000"/>
                      <a:lumOff val="25000"/>
                    </a:schemeClr>
                  </a:solidFill>
                  <a:latin typeface="Century Gothic"/>
                  <a:ea typeface="+mn-lt"/>
                  <a:cs typeface="+mn-lt"/>
                </a:rPr>
                <a:t> </a:t>
              </a:r>
              <a:r>
                <a:rPr lang="en-GB" dirty="0" err="1">
                  <a:solidFill>
                    <a:schemeClr val="tx1">
                      <a:lumMod val="75000"/>
                      <a:lumOff val="25000"/>
                    </a:schemeClr>
                  </a:solidFill>
                  <a:latin typeface="Century Gothic"/>
                  <a:ea typeface="+mn-lt"/>
                  <a:cs typeface="+mn-lt"/>
                </a:rPr>
                <a:t>Tobden</a:t>
              </a:r>
              <a:r>
                <a:rPr lang="en-GB" dirty="0">
                  <a:solidFill>
                    <a:schemeClr val="tx1">
                      <a:lumMod val="75000"/>
                      <a:lumOff val="25000"/>
                    </a:schemeClr>
                  </a:solidFill>
                  <a:latin typeface="Century Gothic"/>
                  <a:ea typeface="+mn-lt"/>
                  <a:cs typeface="+mn-lt"/>
                </a:rPr>
                <a:t> (NSB)</a:t>
              </a:r>
            </a:p>
            <a:p>
              <a:pPr marL="457200" indent="-457200">
                <a:buFont typeface="Wingdings"/>
                <a:buChar char="Ø"/>
              </a:pPr>
              <a:r>
                <a:rPr lang="en-GB" dirty="0" err="1">
                  <a:solidFill>
                    <a:schemeClr val="tx1">
                      <a:lumMod val="75000"/>
                      <a:lumOff val="25000"/>
                    </a:schemeClr>
                  </a:solidFill>
                  <a:latin typeface="Century Gothic"/>
                  <a:ea typeface="+mn-lt"/>
                  <a:cs typeface="+mn-lt"/>
                </a:rPr>
                <a:t>Tshewang</a:t>
              </a:r>
              <a:r>
                <a:rPr lang="en-GB" dirty="0">
                  <a:solidFill>
                    <a:schemeClr val="tx1">
                      <a:lumMod val="75000"/>
                      <a:lumOff val="25000"/>
                    </a:schemeClr>
                  </a:solidFill>
                  <a:latin typeface="Century Gothic"/>
                  <a:ea typeface="+mn-lt"/>
                  <a:cs typeface="+mn-lt"/>
                </a:rPr>
                <a:t> Wangchuk (Bhutan Foundation)</a:t>
              </a:r>
            </a:p>
            <a:p>
              <a:pPr marL="457200" indent="-457200">
                <a:buFont typeface="Wingdings"/>
                <a:buChar char="Ø"/>
              </a:pPr>
              <a:r>
                <a:rPr lang="en-GB" dirty="0">
                  <a:solidFill>
                    <a:schemeClr val="tx1">
                      <a:lumMod val="75000"/>
                      <a:lumOff val="25000"/>
                    </a:schemeClr>
                  </a:solidFill>
                  <a:latin typeface="Century Gothic"/>
                  <a:ea typeface="+mn-lt"/>
                  <a:cs typeface="+mn-lt"/>
                </a:rPr>
                <a:t>Tshering </a:t>
              </a:r>
              <a:r>
                <a:rPr lang="en-GB" dirty="0" err="1">
                  <a:solidFill>
                    <a:schemeClr val="tx1">
                      <a:lumMod val="75000"/>
                      <a:lumOff val="25000"/>
                    </a:schemeClr>
                  </a:solidFill>
                  <a:latin typeface="Century Gothic"/>
                  <a:ea typeface="+mn-lt"/>
                  <a:cs typeface="+mn-lt"/>
                </a:rPr>
                <a:t>Yangzom</a:t>
              </a:r>
              <a:r>
                <a:rPr lang="en-GB" dirty="0">
                  <a:solidFill>
                    <a:schemeClr val="tx1">
                      <a:lumMod val="75000"/>
                      <a:lumOff val="25000"/>
                    </a:schemeClr>
                  </a:solidFill>
                  <a:latin typeface="Century Gothic"/>
                  <a:ea typeface="+mn-lt"/>
                  <a:cs typeface="+mn-lt"/>
                </a:rPr>
                <a:t> (Bhutan Foundation)</a:t>
              </a:r>
            </a:p>
            <a:p>
              <a:pPr marL="457200" indent="-457200">
                <a:buFont typeface="Wingdings"/>
                <a:buChar char="Ø"/>
              </a:pPr>
              <a:r>
                <a:rPr lang="en-GB" dirty="0">
                  <a:solidFill>
                    <a:schemeClr val="tx1">
                      <a:lumMod val="75000"/>
                      <a:lumOff val="25000"/>
                    </a:schemeClr>
                  </a:solidFill>
                  <a:latin typeface="Century Gothic"/>
                  <a:ea typeface="+mn-lt"/>
                  <a:cs typeface="+mn-lt"/>
                </a:rPr>
                <a:t>Changa Tshering (UWICER)</a:t>
              </a:r>
              <a:endParaRPr lang="en-GB" dirty="0">
                <a:solidFill>
                  <a:schemeClr val="tx1">
                    <a:lumMod val="75000"/>
                    <a:lumOff val="25000"/>
                  </a:schemeClr>
                </a:solidFill>
                <a:latin typeface="Century Gothic"/>
                <a:ea typeface="Calibri" panose="020F0502020204030204"/>
                <a:cs typeface="Calibri"/>
              </a:endParaRPr>
            </a:p>
            <a:p>
              <a:endParaRPr lang="en-US" dirty="0">
                <a:solidFill>
                  <a:srgbClr val="000000"/>
                </a:solidFill>
                <a:cs typeface="Calibri"/>
              </a:endParaRPr>
            </a:p>
          </p:txBody>
        </p:sp>
        <p:sp>
          <p:nvSpPr>
            <p:cNvPr id="5" name="TextBox 4">
              <a:extLst>
                <a:ext uri="{FF2B5EF4-FFF2-40B4-BE49-F238E27FC236}">
                  <a16:creationId xmlns:a16="http://schemas.microsoft.com/office/drawing/2014/main" id="{A70403FF-2873-0726-46C0-D3E76A301374}"/>
                </a:ext>
              </a:extLst>
            </p:cNvPr>
            <p:cNvSpPr txBox="1"/>
            <p:nvPr/>
          </p:nvSpPr>
          <p:spPr>
            <a:xfrm>
              <a:off x="6165026" y="4985602"/>
              <a:ext cx="545701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2">
                      <a:lumMod val="75000"/>
                    </a:schemeClr>
                  </a:solidFill>
                  <a:latin typeface="Century Gothic"/>
                  <a:ea typeface="+mn-lt"/>
                  <a:cs typeface="+mn-lt"/>
                </a:rPr>
                <a:t>DEVELOP</a:t>
              </a:r>
              <a:endParaRPr lang="en-US" sz="2800" dirty="0">
                <a:solidFill>
                  <a:schemeClr val="accent2">
                    <a:lumMod val="75000"/>
                  </a:schemeClr>
                </a:solidFill>
                <a:latin typeface="Century Gothic"/>
                <a:ea typeface="+mn-lt"/>
                <a:cs typeface="+mn-lt"/>
              </a:endParaRPr>
            </a:p>
            <a:p>
              <a:pPr marL="457200" indent="-457200">
                <a:buFont typeface="Wingdings"/>
                <a:buChar char="Ø"/>
              </a:pPr>
              <a:r>
                <a:rPr lang="en-GB" dirty="0">
                  <a:solidFill>
                    <a:schemeClr val="tx1">
                      <a:lumMod val="75000"/>
                      <a:lumOff val="25000"/>
                    </a:schemeClr>
                  </a:solidFill>
                  <a:latin typeface="Century Gothic"/>
                  <a:cs typeface="Calibri"/>
                </a:rPr>
                <a:t>Laramie Plott (NASA DEVELOP – MSFC)</a:t>
              </a:r>
            </a:p>
            <a:p>
              <a:pPr marL="457200" indent="-457200">
                <a:buFont typeface="Wingdings"/>
                <a:buChar char="Ø"/>
              </a:pPr>
              <a:r>
                <a:rPr lang="en-GB" dirty="0">
                  <a:solidFill>
                    <a:schemeClr val="tx1">
                      <a:lumMod val="75000"/>
                      <a:lumOff val="25000"/>
                    </a:schemeClr>
                  </a:solidFill>
                  <a:latin typeface="Century Gothic"/>
                  <a:cs typeface="Calibri"/>
                </a:rPr>
                <a:t>Amanda Clayton (NASA DEVELOP NPO)</a:t>
              </a:r>
            </a:p>
          </p:txBody>
        </p:sp>
        <p:sp>
          <p:nvSpPr>
            <p:cNvPr id="6" name="TextBox 1">
              <a:extLst>
                <a:ext uri="{FF2B5EF4-FFF2-40B4-BE49-F238E27FC236}">
                  <a16:creationId xmlns:a16="http://schemas.microsoft.com/office/drawing/2014/main" id="{C9D16FE8-F13D-55FF-D9A9-E88CC212D52A}"/>
                </a:ext>
              </a:extLst>
            </p:cNvPr>
            <p:cNvSpPr txBox="1"/>
            <p:nvPr/>
          </p:nvSpPr>
          <p:spPr>
            <a:xfrm>
              <a:off x="6142465" y="729399"/>
              <a:ext cx="5519473" cy="440120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a:solidFill>
                    <a:schemeClr val="accent2">
                      <a:lumMod val="75000"/>
                    </a:schemeClr>
                  </a:solidFill>
                  <a:latin typeface="Century Gothic"/>
                  <a:ea typeface="+mn-lt"/>
                  <a:cs typeface="+mn-lt"/>
                </a:rPr>
                <a:t>Science </a:t>
              </a:r>
              <a:r>
                <a:rPr lang="en-GB" sz="2800" b="1">
                  <a:solidFill>
                    <a:schemeClr val="accent2">
                      <a:lumMod val="75000"/>
                    </a:schemeClr>
                  </a:solidFill>
                  <a:latin typeface="Century Gothic"/>
                  <a:cs typeface="Calibri"/>
                </a:rPr>
                <a:t>Advisors </a:t>
              </a:r>
            </a:p>
            <a:p>
              <a:pPr marL="457200" indent="-457200">
                <a:buFont typeface="Wingdings"/>
                <a:buChar char="Ø"/>
              </a:pPr>
              <a:r>
                <a:rPr lang="en-GB">
                  <a:solidFill>
                    <a:schemeClr val="tx1">
                      <a:lumMod val="75000"/>
                      <a:lumOff val="25000"/>
                    </a:schemeClr>
                  </a:solidFill>
                  <a:latin typeface="Century Gothic"/>
                  <a:ea typeface="+mn-lt"/>
                  <a:cs typeface="+mn-lt"/>
                </a:rPr>
                <a:t>Aparna R. Phalke, NASA SERVIR Science Coordination Office (Science Advisor)</a:t>
              </a:r>
              <a:endParaRPr lang="en-GB">
                <a:solidFill>
                  <a:schemeClr val="tx1">
                    <a:lumMod val="75000"/>
                    <a:lumOff val="25000"/>
                  </a:schemeClr>
                </a:solidFill>
                <a:latin typeface="Century Gothic"/>
                <a:cs typeface="Calibri" panose="020F0502020204030204"/>
              </a:endParaRPr>
            </a:p>
            <a:p>
              <a:pPr marL="457200" indent="-457200">
                <a:buFont typeface="Wingdings"/>
                <a:buChar char="Ø"/>
              </a:pPr>
              <a:r>
                <a:rPr lang="en-GB">
                  <a:solidFill>
                    <a:schemeClr val="tx1">
                      <a:lumMod val="75000"/>
                      <a:lumOff val="25000"/>
                    </a:schemeClr>
                  </a:solidFill>
                  <a:latin typeface="Century Gothic"/>
                  <a:ea typeface="+mn-lt"/>
                  <a:cs typeface="+mn-lt"/>
                </a:rPr>
                <a:t>Timothy Mayer, NASA SERVIR Science Coordination Office (Science Advisor)</a:t>
              </a:r>
            </a:p>
            <a:p>
              <a:pPr marL="457200" indent="-457200">
                <a:buFont typeface="Wingdings"/>
                <a:buChar char="Ø"/>
              </a:pPr>
              <a:r>
                <a:rPr lang="en-GB">
                  <a:solidFill>
                    <a:schemeClr val="tx1">
                      <a:lumMod val="75000"/>
                      <a:lumOff val="25000"/>
                    </a:schemeClr>
                  </a:solidFill>
                  <a:latin typeface="Century Gothic"/>
                  <a:ea typeface="+mn-lt"/>
                  <a:cs typeface="+mn-lt"/>
                </a:rPr>
                <a:t>Marcus Taylor Hallett, NASA SERVIR Science Coordination Office (Science Advisor)</a:t>
              </a:r>
            </a:p>
            <a:p>
              <a:pPr marL="457200" indent="-457200">
                <a:buFont typeface="Wingdings"/>
                <a:buChar char="Ø"/>
              </a:pPr>
              <a:r>
                <a:rPr lang="en-GB">
                  <a:solidFill>
                    <a:schemeClr val="tx1">
                      <a:lumMod val="75000"/>
                      <a:lumOff val="25000"/>
                    </a:schemeClr>
                  </a:solidFill>
                  <a:latin typeface="Century Gothic"/>
                  <a:ea typeface="+mn-lt"/>
                  <a:cs typeface="+mn-lt"/>
                </a:rPr>
                <a:t>Kenton Ross, NASA Langley Research Center (Science Advisor)</a:t>
              </a:r>
            </a:p>
            <a:p>
              <a:pPr marL="457200" indent="-457200">
                <a:buFont typeface="Wingdings"/>
                <a:buChar char="Ø"/>
              </a:pPr>
              <a:r>
                <a:rPr lang="en-GB">
                  <a:solidFill>
                    <a:schemeClr val="tx1">
                      <a:lumMod val="75000"/>
                      <a:lumOff val="25000"/>
                    </a:schemeClr>
                  </a:solidFill>
                  <a:latin typeface="Century Gothic"/>
                  <a:ea typeface="+mn-lt"/>
                  <a:cs typeface="+mn-lt"/>
                </a:rPr>
                <a:t>Sean McCartney, NASA Goddard Space Flight Center (Science Advisor)</a:t>
              </a:r>
            </a:p>
            <a:p>
              <a:pPr marL="457200" indent="-457200">
                <a:buFont typeface="Wingdings"/>
                <a:buChar char="Ø"/>
              </a:pPr>
              <a:r>
                <a:rPr lang="en-GB">
                  <a:solidFill>
                    <a:schemeClr val="tx1">
                      <a:lumMod val="75000"/>
                      <a:lumOff val="25000"/>
                    </a:schemeClr>
                  </a:solidFill>
                  <a:latin typeface="Century Gothic"/>
                  <a:ea typeface="+mn-lt"/>
                  <a:cs typeface="+mn-lt"/>
                </a:rPr>
                <a:t>Robert Griffin, University of Alabama Huntsville (Science Advisor)</a:t>
              </a:r>
            </a:p>
            <a:p>
              <a:pPr marL="457200" indent="-457200">
                <a:buFont typeface="Wingdings"/>
                <a:buChar char="Ø"/>
              </a:pPr>
              <a:r>
                <a:rPr lang="en-GB">
                  <a:solidFill>
                    <a:schemeClr val="tx1">
                      <a:lumMod val="75000"/>
                      <a:lumOff val="25000"/>
                    </a:schemeClr>
                  </a:solidFill>
                  <a:latin typeface="Century Gothic"/>
                  <a:ea typeface="+mn-lt"/>
                  <a:cs typeface="+mn-lt"/>
                </a:rPr>
                <a:t>Jeffrey Luvall, NASA Marshall Space Flight Center (Science Advisor)</a:t>
              </a:r>
            </a:p>
          </p:txBody>
        </p:sp>
      </p:grpSp>
      <p:sp>
        <p:nvSpPr>
          <p:cNvPr id="2" name="TextBox 1">
            <a:extLst>
              <a:ext uri="{FF2B5EF4-FFF2-40B4-BE49-F238E27FC236}">
                <a16:creationId xmlns:a16="http://schemas.microsoft.com/office/drawing/2014/main" id="{4810F440-C37C-C8EA-B599-1FCD5DB04D09}"/>
              </a:ext>
            </a:extLst>
          </p:cNvPr>
          <p:cNvSpPr txBox="1"/>
          <p:nvPr/>
        </p:nvSpPr>
        <p:spPr>
          <a:xfrm>
            <a:off x="587828" y="6264848"/>
            <a:ext cx="464457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chemeClr val="tx1">
                    <a:lumMod val="75000"/>
                    <a:lumOff val="25000"/>
                  </a:schemeClr>
                </a:solidFill>
                <a:latin typeface="Century Gothic"/>
                <a:ea typeface="+mn-lt"/>
                <a:cs typeface="+mn-lt"/>
              </a:rPr>
              <a:t>This material contains modified Copernicus Sentinel data (2015-2020), processed by ESA. </a:t>
            </a:r>
          </a:p>
          <a:p>
            <a:endParaRPr lang="en-US" sz="800">
              <a:solidFill>
                <a:srgbClr val="333333"/>
              </a:solidFill>
              <a:latin typeface="Century Gothic"/>
              <a:cs typeface="Calibri"/>
            </a:endParaRPr>
          </a:p>
        </p:txBody>
      </p:sp>
      <p:sp>
        <p:nvSpPr>
          <p:cNvPr id="8" name="TextBox 7">
            <a:extLst>
              <a:ext uri="{FF2B5EF4-FFF2-40B4-BE49-F238E27FC236}">
                <a16:creationId xmlns:a16="http://schemas.microsoft.com/office/drawing/2014/main" id="{0E3BF129-5740-0D93-D00B-555A859A363A}"/>
              </a:ext>
            </a:extLst>
          </p:cNvPr>
          <p:cNvSpPr txBox="1"/>
          <p:nvPr/>
        </p:nvSpPr>
        <p:spPr>
          <a:xfrm>
            <a:off x="4724400" y="3200399"/>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530383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24369DC2-2AB6-9975-7ED9-101BE721A2EE}"/>
              </a:ext>
            </a:extLst>
          </p:cNvPr>
          <p:cNvPicPr>
            <a:picLocks noChangeAspect="1"/>
          </p:cNvPicPr>
          <p:nvPr/>
        </p:nvPicPr>
        <p:blipFill>
          <a:blip r:embed="rId3"/>
          <a:stretch>
            <a:fillRect/>
          </a:stretch>
        </p:blipFill>
        <p:spPr>
          <a:xfrm>
            <a:off x="2073482" y="1248984"/>
            <a:ext cx="8043481" cy="5038976"/>
          </a:xfrm>
          <a:prstGeom prst="rect">
            <a:avLst/>
          </a:prstGeom>
          <a:ln>
            <a:noFill/>
          </a:ln>
          <a:effectLst>
            <a:outerShdw blurRad="292100" dist="139700" dir="2700000" algn="tl" rotWithShape="0">
              <a:srgbClr val="333333">
                <a:alpha val="65000"/>
              </a:srgbClr>
            </a:outerShdw>
          </a:effectLst>
        </p:spPr>
      </p:pic>
      <p:sp>
        <p:nvSpPr>
          <p:cNvPr id="5" name="Rectangle 4">
            <a:extLst>
              <a:ext uri="{FF2B5EF4-FFF2-40B4-BE49-F238E27FC236}">
                <a16:creationId xmlns:a16="http://schemas.microsoft.com/office/drawing/2014/main" id="{BE8663BC-4991-B77C-E6C1-23A96083DB71}"/>
              </a:ext>
            </a:extLst>
          </p:cNvPr>
          <p:cNvSpPr/>
          <p:nvPr/>
        </p:nvSpPr>
        <p:spPr>
          <a:xfrm>
            <a:off x="310936" y="169028"/>
            <a:ext cx="8697732" cy="82479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4000" b="1" dirty="0">
                <a:solidFill>
                  <a:schemeClr val="accent2">
                    <a:lumMod val="75000"/>
                  </a:schemeClr>
                </a:solidFill>
                <a:latin typeface="Century Gothic"/>
                <a:cs typeface="Calibri"/>
              </a:rPr>
              <a:t>Annual rice area predicted graph</a:t>
            </a:r>
          </a:p>
        </p:txBody>
      </p:sp>
    </p:spTree>
    <p:extLst>
      <p:ext uri="{BB962C8B-B14F-4D97-AF65-F5344CB8AC3E}">
        <p14:creationId xmlns:p14="http://schemas.microsoft.com/office/powerpoint/2010/main" val="1232124888"/>
      </p:ext>
    </p:extLst>
  </p:cSld>
  <p:clrMapOvr>
    <a:masterClrMapping/>
  </p:clrMapOvr>
</p:sld>
</file>

<file path=ppt/theme/theme1.xml><?xml version="1.0" encoding="utf-8"?>
<a:theme xmlns:a="http://schemas.openxmlformats.org/drawingml/2006/main" name="Favorit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37B7AA9624DD45B85FDA3424BF673D" ma:contentTypeVersion="13" ma:contentTypeDescription="Create a new document." ma:contentTypeScope="" ma:versionID="d7a54e41212d086e7ab073199ba75baf">
  <xsd:schema xmlns:xsd="http://www.w3.org/2001/XMLSchema" xmlns:xs="http://www.w3.org/2001/XMLSchema" xmlns:p="http://schemas.microsoft.com/office/2006/metadata/properties" xmlns:ns2="f4b7f99d-577d-4749-adda-dd9e2d5a1d91" xmlns:ns3="355a0070-7b76-462e-b764-e5c0a549cb12" targetNamespace="http://schemas.microsoft.com/office/2006/metadata/properties" ma:root="true" ma:fieldsID="697a4bcc369ee402d83540a74f575c4f" ns2:_="" ns3:_="">
    <xsd:import namespace="f4b7f99d-577d-4749-adda-dd9e2d5a1d91"/>
    <xsd:import namespace="355a0070-7b76-462e-b764-e5c0a549cb12"/>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ObjectDetectorVersions" minOccurs="0"/>
                <xsd:element ref="ns2:MediaServiceLocatio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b7f99d-577d-4749-adda-dd9e2d5a1d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c12c5d1-1fdc-4b92-8d04-0f37a99e2893"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55a0070-7b76-462e-b764-e5c0a549cb12"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a416d116-f678-48eb-a438-3fbc697b7810}" ma:internalName="TaxCatchAll" ma:showField="CatchAllData" ma:web="355a0070-7b76-462e-b764-e5c0a549cb12">
      <xsd:complexType>
        <xsd:complexContent>
          <xsd:extension base="dms:MultiChoiceLookup">
            <xsd:sequence>
              <xsd:element name="Value" type="dms:Lookup" maxOccurs="unbounded" minOccurs="0" nillable="true"/>
            </xsd:sequence>
          </xsd:extension>
        </xsd:complexContent>
      </xsd:complex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55a0070-7b76-462e-b764-e5c0a549cb12">
      <UserInfo>
        <DisplayName>Shelby Ingram</DisplayName>
        <AccountId>12</AccountId>
        <AccountType/>
      </UserInfo>
      <UserInfo>
        <DisplayName>Ben Dahan</DisplayName>
        <AccountId>1118</AccountId>
        <AccountType/>
      </UserInfo>
      <UserInfo>
        <DisplayName>Kathleen Lange</DisplayName>
        <AccountId>139</AccountId>
        <AccountType/>
      </UserInfo>
      <UserInfo>
        <DisplayName>Sonam Tshering</DisplayName>
        <AccountId>974</AccountId>
        <AccountType/>
      </UserInfo>
      <UserInfo>
        <DisplayName>Laramie Plott</DisplayName>
        <AccountId>977</AccountId>
        <AccountType/>
      </UserInfo>
    </SharedWithUsers>
    <lcf76f155ced4ddcb4097134ff3c332f xmlns="f4b7f99d-577d-4749-adda-dd9e2d5a1d91">
      <Terms xmlns="http://schemas.microsoft.com/office/infopath/2007/PartnerControls"/>
    </lcf76f155ced4ddcb4097134ff3c332f>
    <TaxCatchAll xmlns="355a0070-7b76-462e-b764-e5c0a549cb12" xsi:nil="true"/>
  </documentManagement>
</p:properties>
</file>

<file path=customXml/itemProps1.xml><?xml version="1.0" encoding="utf-8"?>
<ds:datastoreItem xmlns:ds="http://schemas.openxmlformats.org/officeDocument/2006/customXml" ds:itemID="{1B429E5A-AE22-4671-B5EE-020F2170CFFF}">
  <ds:schemaRefs>
    <ds:schemaRef ds:uri="355a0070-7b76-462e-b764-e5c0a549cb12"/>
    <ds:schemaRef ds:uri="f4b7f99d-577d-4749-adda-dd9e2d5a1d9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632787F-9719-48FD-96FC-A9C79A1860F5}">
  <ds:schemaRefs>
    <ds:schemaRef ds:uri="http://schemas.microsoft.com/sharepoint/v3/contenttype/forms"/>
  </ds:schemaRefs>
</ds:datastoreItem>
</file>

<file path=customXml/itemProps3.xml><?xml version="1.0" encoding="utf-8"?>
<ds:datastoreItem xmlns:ds="http://schemas.openxmlformats.org/officeDocument/2006/customXml" ds:itemID="{4FD84F8E-DF30-4F06-ADC5-D5EA32005E19}">
  <ds:schemaRefs>
    <ds:schemaRef ds:uri="21e6a8e8-1dff-48a6-ab9b-8d556c6946c0"/>
    <ds:schemaRef ds:uri="355a0070-7b76-462e-b764-e5c0a549cb12"/>
    <ds:schemaRef ds:uri="7df78d0b-135a-4de7-9166-7c181cd87fb4"/>
    <ds:schemaRef ds:uri="f4b7f99d-577d-4749-adda-dd9e2d5a1d9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otalTime>432</TotalTime>
  <Words>4363</Words>
  <Application>Microsoft Office PowerPoint</Application>
  <PresentationFormat>Widescreen</PresentationFormat>
  <Paragraphs>500</Paragraphs>
  <Slides>24</Slides>
  <Notes>23</Notes>
  <HiddenSlides>1</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Arial,Sans-Serif</vt:lpstr>
      <vt:lpstr>Calibri</vt:lpstr>
      <vt:lpstr>Century Gothic</vt:lpstr>
      <vt:lpstr>Segoe UI</vt:lpstr>
      <vt:lpstr>Symbol</vt:lpstr>
      <vt:lpstr>Times New Roman</vt:lpstr>
      <vt:lpstr>Wingdings</vt:lpstr>
      <vt:lpstr>Favorites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Additional crop types into the crop mask protocol </vt:lpstr>
      <vt:lpstr>PowerPoint Presentation</vt:lpstr>
      <vt:lpstr>PowerPoint Presentation</vt:lpstr>
    </vt:vector>
  </TitlesOfParts>
  <Company>HPES ACES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Hunter, Shanise Y. (LARC-E3)[SSAI DEVELOP]</dc:creator>
  <cp:lastModifiedBy>Byles, Robert C. (LARC-E3)[SSAI DEVELOP]</cp:lastModifiedBy>
  <cp:revision>11</cp:revision>
  <dcterms:created xsi:type="dcterms:W3CDTF">2019-11-12T17:46:59Z</dcterms:created>
  <dcterms:modified xsi:type="dcterms:W3CDTF">2023-08-03T19:48:10Z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0x0101000737B7AA9624DD45B85FDA3424BF673D</vt:lpwstr>
  </property>
  <property fmtid="{D5CDD505-2E9C-101B-9397-08002B2CF9AE}" pid="3" name="Order">
    <vt:lpwstr>198000.000000000</vt:lpwstr>
  </property>
  <property fmtid="{D5CDD505-2E9C-101B-9397-08002B2CF9AE}" pid="4" name="xd_Signature">
    <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MediaServiceImageTags">
    <vt:lpwstr/>
  </property>
</Properties>
</file>