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6" r:id="rId4"/>
    <p:sldId id="288" r:id="rId5"/>
    <p:sldId id="258" r:id="rId6"/>
    <p:sldId id="270" r:id="rId7"/>
    <p:sldId id="271" r:id="rId8"/>
    <p:sldId id="272" r:id="rId9"/>
    <p:sldId id="273" r:id="rId10"/>
    <p:sldId id="274" r:id="rId11"/>
    <p:sldId id="275" r:id="rId12"/>
    <p:sldId id="260" r:id="rId13"/>
    <p:sldId id="289" r:id="rId14"/>
    <p:sldId id="263" r:id="rId15"/>
    <p:sldId id="262" r:id="rId16"/>
    <p:sldId id="261" r:id="rId17"/>
    <p:sldId id="265" r:id="rId18"/>
    <p:sldId id="266" r:id="rId19"/>
    <p:sldId id="267" r:id="rId20"/>
    <p:sldId id="268" r:id="rId21"/>
    <p:sldId id="269" r:id="rId22"/>
    <p:sldId id="276" r:id="rId23"/>
    <p:sldId id="277" r:id="rId24"/>
    <p:sldId id="278" r:id="rId25"/>
    <p:sldId id="279" r:id="rId26"/>
    <p:sldId id="280" r:id="rId27"/>
    <p:sldId id="281" r:id="rId28"/>
    <p:sldId id="283" r:id="rId2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4"/>
    <p:restoredTop sz="94694"/>
  </p:normalViewPr>
  <p:slideViewPr>
    <p:cSldViewPr>
      <p:cViewPr>
        <p:scale>
          <a:sx n="67" d="100"/>
          <a:sy n="67" d="100"/>
        </p:scale>
        <p:origin x="1856" y="12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A2771-BC8C-2B49-8AC6-351A079A1F32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6FF469-271B-C34F-8CA4-FC2AE3A68F6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Arcjet testing</a:t>
          </a:r>
        </a:p>
      </dgm:t>
    </dgm:pt>
    <dgm:pt modelId="{7A3047E5-06AC-AB4D-92EC-BF45BD7C07BF}" type="parTrans" cxnId="{38B71491-0B91-4842-BF67-B33B9F8E49B3}">
      <dgm:prSet/>
      <dgm:spPr/>
      <dgm:t>
        <a:bodyPr/>
        <a:lstStyle/>
        <a:p>
          <a:endParaRPr lang="en-US"/>
        </a:p>
      </dgm:t>
    </dgm:pt>
    <dgm:pt modelId="{54FE99D2-C6D5-E846-BC3A-2E1DA9BF0CA7}" type="sibTrans" cxnId="{38B71491-0B91-4842-BF67-B33B9F8E49B3}">
      <dgm:prSet/>
      <dgm:spPr/>
      <dgm:t>
        <a:bodyPr/>
        <a:lstStyle/>
        <a:p>
          <a:endParaRPr lang="en-US"/>
        </a:p>
      </dgm:t>
    </dgm:pt>
    <dgm:pt modelId="{5349E428-CC91-5D47-9B3C-3ECFB67F03D8}">
      <dgm:prSet phldrT="[Text]"/>
      <dgm:spPr/>
      <dgm:t>
        <a:bodyPr/>
        <a:lstStyle/>
        <a:p>
          <a:r>
            <a:rPr lang="en-US" dirty="0"/>
            <a:t>Material properties</a:t>
          </a:r>
        </a:p>
      </dgm:t>
    </dgm:pt>
    <dgm:pt modelId="{310F83E9-BB69-3543-92B5-CF03C602E6DA}" type="parTrans" cxnId="{73AFFF32-F3EC-2A4D-882F-9DC6D1E08259}">
      <dgm:prSet/>
      <dgm:spPr/>
      <dgm:t>
        <a:bodyPr/>
        <a:lstStyle/>
        <a:p>
          <a:endParaRPr lang="en-US"/>
        </a:p>
      </dgm:t>
    </dgm:pt>
    <dgm:pt modelId="{8606457C-C1D3-4B40-BDA8-638A2F6E6AD1}" type="sibTrans" cxnId="{73AFFF32-F3EC-2A4D-882F-9DC6D1E08259}">
      <dgm:prSet/>
      <dgm:spPr/>
      <dgm:t>
        <a:bodyPr/>
        <a:lstStyle/>
        <a:p>
          <a:endParaRPr lang="en-US"/>
        </a:p>
      </dgm:t>
    </dgm:pt>
    <dgm:pt modelId="{CB24E2AF-EE99-334B-84C3-83F0B1C21C0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Entry modeling</a:t>
          </a:r>
        </a:p>
      </dgm:t>
    </dgm:pt>
    <dgm:pt modelId="{768D6E6C-E75F-9A41-AF34-71F39901ACB7}" type="parTrans" cxnId="{D851D34E-9876-0749-8B67-BE1E829FDC64}">
      <dgm:prSet/>
      <dgm:spPr/>
      <dgm:t>
        <a:bodyPr/>
        <a:lstStyle/>
        <a:p>
          <a:endParaRPr lang="en-US"/>
        </a:p>
      </dgm:t>
    </dgm:pt>
    <dgm:pt modelId="{986A0F9E-475E-DD48-9DE5-2F7E9EC7DB53}" type="sibTrans" cxnId="{D851D34E-9876-0749-8B67-BE1E829FDC64}">
      <dgm:prSet/>
      <dgm:spPr/>
      <dgm:t>
        <a:bodyPr/>
        <a:lstStyle/>
        <a:p>
          <a:endParaRPr lang="en-US"/>
        </a:p>
      </dgm:t>
    </dgm:pt>
    <dgm:pt modelId="{F83A71BA-CE49-9048-98D3-0E9A3AEFE33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Mission requirements &amp; constraints</a:t>
          </a:r>
        </a:p>
      </dgm:t>
    </dgm:pt>
    <dgm:pt modelId="{1E1C77B4-862E-9B41-B362-46C92A1E8700}" type="parTrans" cxnId="{FA886926-C6C4-8140-9663-9C7E5BF9D8A1}">
      <dgm:prSet/>
      <dgm:spPr/>
      <dgm:t>
        <a:bodyPr/>
        <a:lstStyle/>
        <a:p>
          <a:endParaRPr lang="en-US"/>
        </a:p>
      </dgm:t>
    </dgm:pt>
    <dgm:pt modelId="{D18CBA07-E35D-E145-99FD-C9840AC1EEF7}" type="sibTrans" cxnId="{FA886926-C6C4-8140-9663-9C7E5BF9D8A1}">
      <dgm:prSet/>
      <dgm:spPr/>
      <dgm:t>
        <a:bodyPr/>
        <a:lstStyle/>
        <a:p>
          <a:endParaRPr lang="en-US"/>
        </a:p>
      </dgm:t>
    </dgm:pt>
    <dgm:pt modelId="{40B1C1D3-C958-4F49-AF9A-9D28D9E75BF4}" type="pres">
      <dgm:prSet presAssocID="{37DA2771-BC8C-2B49-8AC6-351A079A1F32}" presName="cycle" presStyleCnt="0">
        <dgm:presLayoutVars>
          <dgm:dir/>
          <dgm:resizeHandles val="exact"/>
        </dgm:presLayoutVars>
      </dgm:prSet>
      <dgm:spPr/>
    </dgm:pt>
    <dgm:pt modelId="{A3928552-B258-DB4E-BA72-A1C1A8A91C2E}" type="pres">
      <dgm:prSet presAssocID="{8F6FF469-271B-C34F-8CA4-FC2AE3A68F62}" presName="node" presStyleLbl="node1" presStyleIdx="0" presStyleCnt="4">
        <dgm:presLayoutVars>
          <dgm:bulletEnabled val="1"/>
        </dgm:presLayoutVars>
      </dgm:prSet>
      <dgm:spPr/>
    </dgm:pt>
    <dgm:pt modelId="{69478450-6A39-0448-993D-1C59ABA2BF30}" type="pres">
      <dgm:prSet presAssocID="{54FE99D2-C6D5-E846-BC3A-2E1DA9BF0CA7}" presName="sibTrans" presStyleLbl="sibTrans2D1" presStyleIdx="0" presStyleCnt="4"/>
      <dgm:spPr/>
    </dgm:pt>
    <dgm:pt modelId="{B5308729-C40D-6E46-AD8D-64A80EA8F1E0}" type="pres">
      <dgm:prSet presAssocID="{54FE99D2-C6D5-E846-BC3A-2E1DA9BF0CA7}" presName="connectorText" presStyleLbl="sibTrans2D1" presStyleIdx="0" presStyleCnt="4"/>
      <dgm:spPr/>
    </dgm:pt>
    <dgm:pt modelId="{244B00F2-E134-E240-80F9-0515992FBD61}" type="pres">
      <dgm:prSet presAssocID="{5349E428-CC91-5D47-9B3C-3ECFB67F03D8}" presName="node" presStyleLbl="node1" presStyleIdx="1" presStyleCnt="4">
        <dgm:presLayoutVars>
          <dgm:bulletEnabled val="1"/>
        </dgm:presLayoutVars>
      </dgm:prSet>
      <dgm:spPr/>
    </dgm:pt>
    <dgm:pt modelId="{E917DEC2-0136-AA4D-BCC5-40237806E45B}" type="pres">
      <dgm:prSet presAssocID="{8606457C-C1D3-4B40-BDA8-638A2F6E6AD1}" presName="sibTrans" presStyleLbl="sibTrans2D1" presStyleIdx="1" presStyleCnt="4"/>
      <dgm:spPr/>
    </dgm:pt>
    <dgm:pt modelId="{832C1874-7740-8B40-B49E-DFF3694C1DDE}" type="pres">
      <dgm:prSet presAssocID="{8606457C-C1D3-4B40-BDA8-638A2F6E6AD1}" presName="connectorText" presStyleLbl="sibTrans2D1" presStyleIdx="1" presStyleCnt="4"/>
      <dgm:spPr/>
    </dgm:pt>
    <dgm:pt modelId="{9C4073A7-2715-4246-A8C4-68E7F5DE4C4E}" type="pres">
      <dgm:prSet presAssocID="{CB24E2AF-EE99-334B-84C3-83F0B1C21C07}" presName="node" presStyleLbl="node1" presStyleIdx="2" presStyleCnt="4">
        <dgm:presLayoutVars>
          <dgm:bulletEnabled val="1"/>
        </dgm:presLayoutVars>
      </dgm:prSet>
      <dgm:spPr/>
    </dgm:pt>
    <dgm:pt modelId="{90852250-345D-CC4A-99D4-123699CF78FB}" type="pres">
      <dgm:prSet presAssocID="{986A0F9E-475E-DD48-9DE5-2F7E9EC7DB53}" presName="sibTrans" presStyleLbl="sibTrans2D1" presStyleIdx="2" presStyleCnt="4"/>
      <dgm:spPr/>
    </dgm:pt>
    <dgm:pt modelId="{5993245F-6EBF-E54F-ABAB-A603A1418232}" type="pres">
      <dgm:prSet presAssocID="{986A0F9E-475E-DD48-9DE5-2F7E9EC7DB53}" presName="connectorText" presStyleLbl="sibTrans2D1" presStyleIdx="2" presStyleCnt="4"/>
      <dgm:spPr/>
    </dgm:pt>
    <dgm:pt modelId="{A6B71EE9-A5A7-F142-8BB9-A5E5349AEB91}" type="pres">
      <dgm:prSet presAssocID="{F83A71BA-CE49-9048-98D3-0E9A3AEFE33D}" presName="node" presStyleLbl="node1" presStyleIdx="3" presStyleCnt="4">
        <dgm:presLayoutVars>
          <dgm:bulletEnabled val="1"/>
        </dgm:presLayoutVars>
      </dgm:prSet>
      <dgm:spPr/>
    </dgm:pt>
    <dgm:pt modelId="{F9146FD2-6C24-8241-9568-63192A21743D}" type="pres">
      <dgm:prSet presAssocID="{D18CBA07-E35D-E145-99FD-C9840AC1EEF7}" presName="sibTrans" presStyleLbl="sibTrans2D1" presStyleIdx="3" presStyleCnt="4"/>
      <dgm:spPr/>
    </dgm:pt>
    <dgm:pt modelId="{E06CB128-0482-6443-A128-9F7ACF9F14F5}" type="pres">
      <dgm:prSet presAssocID="{D18CBA07-E35D-E145-99FD-C9840AC1EEF7}" presName="connectorText" presStyleLbl="sibTrans2D1" presStyleIdx="3" presStyleCnt="4"/>
      <dgm:spPr/>
    </dgm:pt>
  </dgm:ptLst>
  <dgm:cxnLst>
    <dgm:cxn modelId="{1931E61A-8931-E546-835C-82F8F557837E}" type="presOf" srcId="{8606457C-C1D3-4B40-BDA8-638A2F6E6AD1}" destId="{E917DEC2-0136-AA4D-BCC5-40237806E45B}" srcOrd="0" destOrd="0" presId="urn:microsoft.com/office/officeart/2005/8/layout/cycle2"/>
    <dgm:cxn modelId="{5DEFAF1C-4DCA-C44E-8883-849E71AC5799}" type="presOf" srcId="{F83A71BA-CE49-9048-98D3-0E9A3AEFE33D}" destId="{A6B71EE9-A5A7-F142-8BB9-A5E5349AEB91}" srcOrd="0" destOrd="0" presId="urn:microsoft.com/office/officeart/2005/8/layout/cycle2"/>
    <dgm:cxn modelId="{FA886926-C6C4-8140-9663-9C7E5BF9D8A1}" srcId="{37DA2771-BC8C-2B49-8AC6-351A079A1F32}" destId="{F83A71BA-CE49-9048-98D3-0E9A3AEFE33D}" srcOrd="3" destOrd="0" parTransId="{1E1C77B4-862E-9B41-B362-46C92A1E8700}" sibTransId="{D18CBA07-E35D-E145-99FD-C9840AC1EEF7}"/>
    <dgm:cxn modelId="{73AFFF32-F3EC-2A4D-882F-9DC6D1E08259}" srcId="{37DA2771-BC8C-2B49-8AC6-351A079A1F32}" destId="{5349E428-CC91-5D47-9B3C-3ECFB67F03D8}" srcOrd="1" destOrd="0" parTransId="{310F83E9-BB69-3543-92B5-CF03C602E6DA}" sibTransId="{8606457C-C1D3-4B40-BDA8-638A2F6E6AD1}"/>
    <dgm:cxn modelId="{AF4E624E-B66E-ED46-BC1B-8A01C39D806F}" type="presOf" srcId="{5349E428-CC91-5D47-9B3C-3ECFB67F03D8}" destId="{244B00F2-E134-E240-80F9-0515992FBD61}" srcOrd="0" destOrd="0" presId="urn:microsoft.com/office/officeart/2005/8/layout/cycle2"/>
    <dgm:cxn modelId="{D851D34E-9876-0749-8B67-BE1E829FDC64}" srcId="{37DA2771-BC8C-2B49-8AC6-351A079A1F32}" destId="{CB24E2AF-EE99-334B-84C3-83F0B1C21C07}" srcOrd="2" destOrd="0" parTransId="{768D6E6C-E75F-9A41-AF34-71F39901ACB7}" sibTransId="{986A0F9E-475E-DD48-9DE5-2F7E9EC7DB53}"/>
    <dgm:cxn modelId="{B8F15F56-F62E-7847-8E2A-A21D672ADA50}" type="presOf" srcId="{54FE99D2-C6D5-E846-BC3A-2E1DA9BF0CA7}" destId="{B5308729-C40D-6E46-AD8D-64A80EA8F1E0}" srcOrd="1" destOrd="0" presId="urn:microsoft.com/office/officeart/2005/8/layout/cycle2"/>
    <dgm:cxn modelId="{CE341657-6579-A246-8588-1651C173F722}" type="presOf" srcId="{D18CBA07-E35D-E145-99FD-C9840AC1EEF7}" destId="{E06CB128-0482-6443-A128-9F7ACF9F14F5}" srcOrd="1" destOrd="0" presId="urn:microsoft.com/office/officeart/2005/8/layout/cycle2"/>
    <dgm:cxn modelId="{9291B27B-6770-C249-96A7-8F3C21666340}" type="presOf" srcId="{8F6FF469-271B-C34F-8CA4-FC2AE3A68F62}" destId="{A3928552-B258-DB4E-BA72-A1C1A8A91C2E}" srcOrd="0" destOrd="0" presId="urn:microsoft.com/office/officeart/2005/8/layout/cycle2"/>
    <dgm:cxn modelId="{38B71491-0B91-4842-BF67-B33B9F8E49B3}" srcId="{37DA2771-BC8C-2B49-8AC6-351A079A1F32}" destId="{8F6FF469-271B-C34F-8CA4-FC2AE3A68F62}" srcOrd="0" destOrd="0" parTransId="{7A3047E5-06AC-AB4D-92EC-BF45BD7C07BF}" sibTransId="{54FE99D2-C6D5-E846-BC3A-2E1DA9BF0CA7}"/>
    <dgm:cxn modelId="{A24A0796-8FC9-4A44-8C32-D65271992397}" type="presOf" srcId="{8606457C-C1D3-4B40-BDA8-638A2F6E6AD1}" destId="{832C1874-7740-8B40-B49E-DFF3694C1DDE}" srcOrd="1" destOrd="0" presId="urn:microsoft.com/office/officeart/2005/8/layout/cycle2"/>
    <dgm:cxn modelId="{016223A8-F3B9-3E4F-99F2-CC22FA2FB07F}" type="presOf" srcId="{986A0F9E-475E-DD48-9DE5-2F7E9EC7DB53}" destId="{5993245F-6EBF-E54F-ABAB-A603A1418232}" srcOrd="1" destOrd="0" presId="urn:microsoft.com/office/officeart/2005/8/layout/cycle2"/>
    <dgm:cxn modelId="{883B69A9-AEF4-8748-BAE6-C2CD6EA1340B}" type="presOf" srcId="{37DA2771-BC8C-2B49-8AC6-351A079A1F32}" destId="{40B1C1D3-C958-4F49-AF9A-9D28D9E75BF4}" srcOrd="0" destOrd="0" presId="urn:microsoft.com/office/officeart/2005/8/layout/cycle2"/>
    <dgm:cxn modelId="{D97C23AF-1F28-7B43-B928-69862C02E4B4}" type="presOf" srcId="{54FE99D2-C6D5-E846-BC3A-2E1DA9BF0CA7}" destId="{69478450-6A39-0448-993D-1C59ABA2BF30}" srcOrd="0" destOrd="0" presId="urn:microsoft.com/office/officeart/2005/8/layout/cycle2"/>
    <dgm:cxn modelId="{CBB10AD3-EC30-9349-842E-57B564DAED55}" type="presOf" srcId="{CB24E2AF-EE99-334B-84C3-83F0B1C21C07}" destId="{9C4073A7-2715-4246-A8C4-68E7F5DE4C4E}" srcOrd="0" destOrd="0" presId="urn:microsoft.com/office/officeart/2005/8/layout/cycle2"/>
    <dgm:cxn modelId="{04EA83D3-93BD-524C-AFF9-4105A66AFF34}" type="presOf" srcId="{986A0F9E-475E-DD48-9DE5-2F7E9EC7DB53}" destId="{90852250-345D-CC4A-99D4-123699CF78FB}" srcOrd="0" destOrd="0" presId="urn:microsoft.com/office/officeart/2005/8/layout/cycle2"/>
    <dgm:cxn modelId="{22E52FE8-DA10-364F-AB56-341D33D31B2B}" type="presOf" srcId="{D18CBA07-E35D-E145-99FD-C9840AC1EEF7}" destId="{F9146FD2-6C24-8241-9568-63192A21743D}" srcOrd="0" destOrd="0" presId="urn:microsoft.com/office/officeart/2005/8/layout/cycle2"/>
    <dgm:cxn modelId="{8E63AA6C-A1BA-494F-91E2-078269EF8843}" type="presParOf" srcId="{40B1C1D3-C958-4F49-AF9A-9D28D9E75BF4}" destId="{A3928552-B258-DB4E-BA72-A1C1A8A91C2E}" srcOrd="0" destOrd="0" presId="urn:microsoft.com/office/officeart/2005/8/layout/cycle2"/>
    <dgm:cxn modelId="{A9F7DE65-D69E-B041-8272-D248695496F9}" type="presParOf" srcId="{40B1C1D3-C958-4F49-AF9A-9D28D9E75BF4}" destId="{69478450-6A39-0448-993D-1C59ABA2BF30}" srcOrd="1" destOrd="0" presId="urn:microsoft.com/office/officeart/2005/8/layout/cycle2"/>
    <dgm:cxn modelId="{17D11B45-45C6-8B40-BEFC-DA936B600E6F}" type="presParOf" srcId="{69478450-6A39-0448-993D-1C59ABA2BF30}" destId="{B5308729-C40D-6E46-AD8D-64A80EA8F1E0}" srcOrd="0" destOrd="0" presId="urn:microsoft.com/office/officeart/2005/8/layout/cycle2"/>
    <dgm:cxn modelId="{F0519D3F-C49C-504D-935D-160BE07FC844}" type="presParOf" srcId="{40B1C1D3-C958-4F49-AF9A-9D28D9E75BF4}" destId="{244B00F2-E134-E240-80F9-0515992FBD61}" srcOrd="2" destOrd="0" presId="urn:microsoft.com/office/officeart/2005/8/layout/cycle2"/>
    <dgm:cxn modelId="{BCE936C3-8F87-9849-9C68-C844F27C2CFC}" type="presParOf" srcId="{40B1C1D3-C958-4F49-AF9A-9D28D9E75BF4}" destId="{E917DEC2-0136-AA4D-BCC5-40237806E45B}" srcOrd="3" destOrd="0" presId="urn:microsoft.com/office/officeart/2005/8/layout/cycle2"/>
    <dgm:cxn modelId="{E10FAFAF-029D-A447-AC9A-EE2B1A93A9AA}" type="presParOf" srcId="{E917DEC2-0136-AA4D-BCC5-40237806E45B}" destId="{832C1874-7740-8B40-B49E-DFF3694C1DDE}" srcOrd="0" destOrd="0" presId="urn:microsoft.com/office/officeart/2005/8/layout/cycle2"/>
    <dgm:cxn modelId="{1E9DA445-962A-6D42-A3F6-85C613832988}" type="presParOf" srcId="{40B1C1D3-C958-4F49-AF9A-9D28D9E75BF4}" destId="{9C4073A7-2715-4246-A8C4-68E7F5DE4C4E}" srcOrd="4" destOrd="0" presId="urn:microsoft.com/office/officeart/2005/8/layout/cycle2"/>
    <dgm:cxn modelId="{08CB245A-9033-4D49-BE5D-F39ADBA27DB7}" type="presParOf" srcId="{40B1C1D3-C958-4F49-AF9A-9D28D9E75BF4}" destId="{90852250-345D-CC4A-99D4-123699CF78FB}" srcOrd="5" destOrd="0" presId="urn:microsoft.com/office/officeart/2005/8/layout/cycle2"/>
    <dgm:cxn modelId="{14C46665-3313-334F-9C3D-EE8FF306B420}" type="presParOf" srcId="{90852250-345D-CC4A-99D4-123699CF78FB}" destId="{5993245F-6EBF-E54F-ABAB-A603A1418232}" srcOrd="0" destOrd="0" presId="urn:microsoft.com/office/officeart/2005/8/layout/cycle2"/>
    <dgm:cxn modelId="{C3291F35-40CF-3644-AAFC-8253A330E750}" type="presParOf" srcId="{40B1C1D3-C958-4F49-AF9A-9D28D9E75BF4}" destId="{A6B71EE9-A5A7-F142-8BB9-A5E5349AEB91}" srcOrd="6" destOrd="0" presId="urn:microsoft.com/office/officeart/2005/8/layout/cycle2"/>
    <dgm:cxn modelId="{564E774D-6FBD-5F4D-AC5F-072A0F4146D1}" type="presParOf" srcId="{40B1C1D3-C958-4F49-AF9A-9D28D9E75BF4}" destId="{F9146FD2-6C24-8241-9568-63192A21743D}" srcOrd="7" destOrd="0" presId="urn:microsoft.com/office/officeart/2005/8/layout/cycle2"/>
    <dgm:cxn modelId="{3F43D14B-4EEB-0441-859C-5EAECCB7EF08}" type="presParOf" srcId="{F9146FD2-6C24-8241-9568-63192A21743D}" destId="{E06CB128-0482-6443-A128-9F7ACF9F14F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28552-B258-DB4E-BA72-A1C1A8A91C2E}">
      <dsp:nvSpPr>
        <dsp:cNvPr id="0" name=""/>
        <dsp:cNvSpPr/>
      </dsp:nvSpPr>
      <dsp:spPr>
        <a:xfrm>
          <a:off x="4795242" y="2163"/>
          <a:ext cx="2601515" cy="260151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Arcjet testing</a:t>
          </a:r>
        </a:p>
      </dsp:txBody>
      <dsp:txXfrm>
        <a:off x="5176225" y="383146"/>
        <a:ext cx="1839549" cy="1839549"/>
      </dsp:txXfrm>
    </dsp:sp>
    <dsp:sp modelId="{69478450-6A39-0448-993D-1C59ABA2BF30}">
      <dsp:nvSpPr>
        <dsp:cNvPr id="0" name=""/>
        <dsp:cNvSpPr/>
      </dsp:nvSpPr>
      <dsp:spPr>
        <a:xfrm rot="2700000">
          <a:off x="7117358" y="2230631"/>
          <a:ext cx="690716" cy="878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147704" y="2332971"/>
        <a:ext cx="483501" cy="526807"/>
      </dsp:txXfrm>
    </dsp:sp>
    <dsp:sp modelId="{244B00F2-E134-E240-80F9-0515992FBD61}">
      <dsp:nvSpPr>
        <dsp:cNvPr id="0" name=""/>
        <dsp:cNvSpPr/>
      </dsp:nvSpPr>
      <dsp:spPr>
        <a:xfrm>
          <a:off x="7556321" y="2763242"/>
          <a:ext cx="2601515" cy="260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Material properties</a:t>
          </a:r>
        </a:p>
      </dsp:txBody>
      <dsp:txXfrm>
        <a:off x="7937304" y="3144225"/>
        <a:ext cx="1839549" cy="1839549"/>
      </dsp:txXfrm>
    </dsp:sp>
    <dsp:sp modelId="{E917DEC2-0136-AA4D-BCC5-40237806E45B}">
      <dsp:nvSpPr>
        <dsp:cNvPr id="0" name=""/>
        <dsp:cNvSpPr/>
      </dsp:nvSpPr>
      <dsp:spPr>
        <a:xfrm rot="8100000">
          <a:off x="7145003" y="4991710"/>
          <a:ext cx="690716" cy="878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7321872" y="5094050"/>
        <a:ext cx="483501" cy="526807"/>
      </dsp:txXfrm>
    </dsp:sp>
    <dsp:sp modelId="{9C4073A7-2715-4246-A8C4-68E7F5DE4C4E}">
      <dsp:nvSpPr>
        <dsp:cNvPr id="0" name=""/>
        <dsp:cNvSpPr/>
      </dsp:nvSpPr>
      <dsp:spPr>
        <a:xfrm>
          <a:off x="4795242" y="5524321"/>
          <a:ext cx="2601515" cy="260151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Entry modeling</a:t>
          </a:r>
        </a:p>
      </dsp:txBody>
      <dsp:txXfrm>
        <a:off x="5176225" y="5905304"/>
        <a:ext cx="1839549" cy="1839549"/>
      </dsp:txXfrm>
    </dsp:sp>
    <dsp:sp modelId="{90852250-345D-CC4A-99D4-123699CF78FB}">
      <dsp:nvSpPr>
        <dsp:cNvPr id="0" name=""/>
        <dsp:cNvSpPr/>
      </dsp:nvSpPr>
      <dsp:spPr>
        <a:xfrm rot="13500000">
          <a:off x="4383925" y="5019356"/>
          <a:ext cx="690716" cy="878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560794" y="5268220"/>
        <a:ext cx="483501" cy="526807"/>
      </dsp:txXfrm>
    </dsp:sp>
    <dsp:sp modelId="{A6B71EE9-A5A7-F142-8BB9-A5E5349AEB91}">
      <dsp:nvSpPr>
        <dsp:cNvPr id="0" name=""/>
        <dsp:cNvSpPr/>
      </dsp:nvSpPr>
      <dsp:spPr>
        <a:xfrm>
          <a:off x="2034163" y="2763242"/>
          <a:ext cx="2601515" cy="260151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Mission requirements &amp; constraints</a:t>
          </a:r>
        </a:p>
      </dsp:txBody>
      <dsp:txXfrm>
        <a:off x="2415146" y="3144225"/>
        <a:ext cx="1839549" cy="1839549"/>
      </dsp:txXfrm>
    </dsp:sp>
    <dsp:sp modelId="{F9146FD2-6C24-8241-9568-63192A21743D}">
      <dsp:nvSpPr>
        <dsp:cNvPr id="0" name=""/>
        <dsp:cNvSpPr/>
      </dsp:nvSpPr>
      <dsp:spPr>
        <a:xfrm rot="18900000">
          <a:off x="4356279" y="2258277"/>
          <a:ext cx="690716" cy="878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386625" y="2507141"/>
        <a:ext cx="483501" cy="526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7416B-2E75-C148-BE09-D6E7EBC75B7E}" type="datetimeFigureOut">
              <a:rPr lang="en-US" smtClean="0"/>
              <a:t>8/2/23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AED20-493D-B344-8F5F-7BA1C841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9"/>
                </a:lnTo>
                <a:lnTo>
                  <a:pt x="18288000" y="10286999"/>
                </a:lnTo>
                <a:lnTo>
                  <a:pt x="18288000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939177"/>
            <a:ext cx="8229600" cy="5347970"/>
          </a:xfrm>
          <a:custGeom>
            <a:avLst/>
            <a:gdLst/>
            <a:ahLst/>
            <a:cxnLst/>
            <a:rect l="l" t="t" r="r" b="b"/>
            <a:pathLst>
              <a:path w="8229600" h="5347970">
                <a:moveTo>
                  <a:pt x="0" y="0"/>
                </a:moveTo>
                <a:lnTo>
                  <a:pt x="0" y="5347822"/>
                </a:lnTo>
                <a:lnTo>
                  <a:pt x="8229039" y="5347822"/>
                </a:lnTo>
                <a:lnTo>
                  <a:pt x="0" y="0"/>
                </a:lnTo>
                <a:close/>
              </a:path>
            </a:pathLst>
          </a:custGeom>
          <a:solidFill>
            <a:srgbClr val="0B3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356387" y="1706225"/>
            <a:ext cx="10932160" cy="8581390"/>
          </a:xfrm>
          <a:custGeom>
            <a:avLst/>
            <a:gdLst/>
            <a:ahLst/>
            <a:cxnLst/>
            <a:rect l="l" t="t" r="r" b="b"/>
            <a:pathLst>
              <a:path w="10932160" h="8581390">
                <a:moveTo>
                  <a:pt x="10931612" y="0"/>
                </a:moveTo>
                <a:lnTo>
                  <a:pt x="0" y="8580774"/>
                </a:lnTo>
                <a:lnTo>
                  <a:pt x="10931612" y="8580774"/>
                </a:lnTo>
                <a:lnTo>
                  <a:pt x="10931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900683"/>
            <a:ext cx="8542020" cy="3018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0453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945239" y="7772400"/>
            <a:ext cx="5506719" cy="2425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4A9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213F5-9ECC-2C4F-879A-AC73E54DE955}" type="datetime1">
              <a:rPr lang="en-US" smtClean="0"/>
              <a:t>8/2/23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45" dirty="0"/>
              <a:t>‹#›</a:t>
            </a:fld>
            <a:endParaRPr spc="4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0453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4A9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7D456-06FA-7A48-81A9-12157986DD0E}" type="datetime1">
              <a:rPr lang="en-US" smtClean="0"/>
              <a:t>8/2/23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45" dirty="0"/>
              <a:t>‹#›</a:t>
            </a:fld>
            <a:endParaRPr spc="4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614254" y="0"/>
            <a:ext cx="4674235" cy="3183255"/>
          </a:xfrm>
          <a:custGeom>
            <a:avLst/>
            <a:gdLst/>
            <a:ahLst/>
            <a:cxnLst/>
            <a:rect l="l" t="t" r="r" b="b"/>
            <a:pathLst>
              <a:path w="4674234" h="3183255">
                <a:moveTo>
                  <a:pt x="4673745" y="0"/>
                </a:moveTo>
                <a:lnTo>
                  <a:pt x="0" y="0"/>
                </a:lnTo>
                <a:lnTo>
                  <a:pt x="4673745" y="3183152"/>
                </a:lnTo>
                <a:lnTo>
                  <a:pt x="4673745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221106" y="2644944"/>
            <a:ext cx="5067300" cy="7642225"/>
          </a:xfrm>
          <a:custGeom>
            <a:avLst/>
            <a:gdLst/>
            <a:ahLst/>
            <a:cxnLst/>
            <a:rect l="l" t="t" r="r" b="b"/>
            <a:pathLst>
              <a:path w="5067300" h="7642225">
                <a:moveTo>
                  <a:pt x="5066893" y="0"/>
                </a:moveTo>
                <a:lnTo>
                  <a:pt x="0" y="7642054"/>
                </a:lnTo>
                <a:lnTo>
                  <a:pt x="5066893" y="7642054"/>
                </a:lnTo>
                <a:lnTo>
                  <a:pt x="5066893" y="0"/>
                </a:lnTo>
                <a:close/>
              </a:path>
            </a:pathLst>
          </a:custGeom>
          <a:solidFill>
            <a:srgbClr val="E1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42835" y="3068129"/>
            <a:ext cx="7051675" cy="1462405"/>
          </a:xfrm>
          <a:custGeom>
            <a:avLst/>
            <a:gdLst/>
            <a:ahLst/>
            <a:cxnLst/>
            <a:rect l="l" t="t" r="r" b="b"/>
            <a:pathLst>
              <a:path w="7051675" h="1462404">
                <a:moveTo>
                  <a:pt x="7051103" y="1462201"/>
                </a:moveTo>
                <a:lnTo>
                  <a:pt x="6526136" y="0"/>
                </a:lnTo>
                <a:lnTo>
                  <a:pt x="2672854" y="0"/>
                </a:lnTo>
                <a:lnTo>
                  <a:pt x="1822132" y="0"/>
                </a:lnTo>
                <a:lnTo>
                  <a:pt x="0" y="0"/>
                </a:lnTo>
                <a:lnTo>
                  <a:pt x="524979" y="1462214"/>
                </a:lnTo>
                <a:lnTo>
                  <a:pt x="2672854" y="1462214"/>
                </a:lnTo>
                <a:lnTo>
                  <a:pt x="7051103" y="1462201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4752" y="5213589"/>
            <a:ext cx="2518093" cy="6452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0453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89FA-2884-EA48-82FC-06265BCBE2D9}" type="datetime1">
              <a:rPr lang="en-US" smtClean="0"/>
              <a:t>8/2/23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45" dirty="0"/>
              <a:t>‹#›</a:t>
            </a:fld>
            <a:endParaRPr spc="4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035586" y="0"/>
            <a:ext cx="4252595" cy="3401695"/>
          </a:xfrm>
          <a:custGeom>
            <a:avLst/>
            <a:gdLst/>
            <a:ahLst/>
            <a:cxnLst/>
            <a:rect l="l" t="t" r="r" b="b"/>
            <a:pathLst>
              <a:path w="4252594" h="3401695">
                <a:moveTo>
                  <a:pt x="4252413" y="0"/>
                </a:moveTo>
                <a:lnTo>
                  <a:pt x="0" y="0"/>
                </a:lnTo>
                <a:lnTo>
                  <a:pt x="4252413" y="3401134"/>
                </a:lnTo>
                <a:lnTo>
                  <a:pt x="4252413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0453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2C38-E175-5144-B960-34F83F39082C}" type="datetime1">
              <a:rPr lang="en-US" smtClean="0"/>
              <a:t>8/2/23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45" dirty="0"/>
              <a:t>‹#›</a:t>
            </a:fld>
            <a:endParaRPr spc="4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311C-9855-EB40-9A50-EEA824284C08}" type="datetime1">
              <a:rPr lang="en-US" smtClean="0"/>
              <a:t>8/2/23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45" dirty="0"/>
              <a:t>‹#›</a:t>
            </a:fld>
            <a:endParaRPr spc="4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874776"/>
            <a:ext cx="162560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0453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5896" y="2613660"/>
            <a:ext cx="10770235" cy="2937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4A9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564A0-53E0-3A4D-9B34-C25FD311909C}" type="datetime1">
              <a:rPr lang="en-US" smtClean="0"/>
              <a:t>8/2/23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782756" y="9624860"/>
            <a:ext cx="378459" cy="371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45" dirty="0"/>
              <a:t>‹#›</a:t>
            </a:fld>
            <a:endParaRPr spc="4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43.jpg"/><Relationship Id="rId4" Type="http://schemas.openxmlformats.org/officeDocument/2006/relationships/image" Target="../media/image39.jp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9"/>
                </a:lnTo>
                <a:lnTo>
                  <a:pt x="18288000" y="10286999"/>
                </a:lnTo>
                <a:lnTo>
                  <a:pt x="18288000" y="0"/>
                </a:lnTo>
                <a:close/>
              </a:path>
            </a:pathLst>
          </a:custGeom>
          <a:solidFill>
            <a:srgbClr val="0B3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6387338" y="1395047"/>
              <a:ext cx="11901170" cy="8892540"/>
            </a:xfrm>
            <a:custGeom>
              <a:avLst/>
              <a:gdLst/>
              <a:ahLst/>
              <a:cxnLst/>
              <a:rect l="l" t="t" r="r" b="b"/>
              <a:pathLst>
                <a:path w="11901169" h="8892540">
                  <a:moveTo>
                    <a:pt x="11728754" y="0"/>
                  </a:moveTo>
                  <a:lnTo>
                    <a:pt x="0" y="8891951"/>
                  </a:lnTo>
                  <a:lnTo>
                    <a:pt x="11900661" y="8891951"/>
                  </a:lnTo>
                  <a:lnTo>
                    <a:pt x="11900661" y="226750"/>
                  </a:lnTo>
                  <a:lnTo>
                    <a:pt x="11728754" y="0"/>
                  </a:lnTo>
                  <a:close/>
                </a:path>
              </a:pathLst>
            </a:custGeom>
            <a:solidFill>
              <a:srgbClr val="0452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6413665" y="10287000"/>
                  </a:moveTo>
                  <a:lnTo>
                    <a:pt x="0" y="4905692"/>
                  </a:lnTo>
                  <a:lnTo>
                    <a:pt x="0" y="10287000"/>
                  </a:lnTo>
                  <a:lnTo>
                    <a:pt x="6413665" y="10287000"/>
                  </a:lnTo>
                  <a:close/>
                </a:path>
                <a:path w="18288000" h="10287000">
                  <a:moveTo>
                    <a:pt x="18288000" y="0"/>
                  </a:moveTo>
                  <a:lnTo>
                    <a:pt x="12896342" y="0"/>
                  </a:lnTo>
                  <a:lnTo>
                    <a:pt x="18288000" y="452381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137073"/>
              <a:ext cx="3455424" cy="21499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2753" y="8340557"/>
              <a:ext cx="1965344" cy="17656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96514" y="365622"/>
              <a:ext cx="2460776" cy="205884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1546352"/>
            <a:ext cx="5361305" cy="1717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100" dirty="0">
                <a:solidFill>
                  <a:srgbClr val="FFFFFF"/>
                </a:solidFill>
              </a:rPr>
              <a:t>arcjetCV</a:t>
            </a:r>
            <a:endParaRPr sz="11100" dirty="0"/>
          </a:p>
        </p:txBody>
      </p:sp>
      <p:sp>
        <p:nvSpPr>
          <p:cNvPr id="10" name="object 10"/>
          <p:cNvSpPr txBox="1"/>
          <p:nvPr/>
        </p:nvSpPr>
        <p:spPr>
          <a:xfrm>
            <a:off x="13587349" y="9005049"/>
            <a:ext cx="4455795" cy="1058623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495"/>
              </a:spcBef>
            </a:pPr>
            <a:r>
              <a:rPr lang="en-US" sz="3400" spc="65" dirty="0">
                <a:solidFill>
                  <a:srgbClr val="FFFFFF"/>
                </a:solidFill>
                <a:latin typeface="Tahoma"/>
                <a:cs typeface="Tahoma"/>
              </a:rPr>
              <a:t>Alexandre M. </a:t>
            </a:r>
            <a:r>
              <a:rPr lang="en-US" sz="3400" spc="65" dirty="0" err="1">
                <a:solidFill>
                  <a:srgbClr val="FFFFFF"/>
                </a:solidFill>
                <a:latin typeface="Tahoma"/>
                <a:cs typeface="Tahoma"/>
              </a:rPr>
              <a:t>Quintart</a:t>
            </a:r>
            <a:endParaRPr lang="en-US" sz="3400" dirty="0">
              <a:latin typeface="Tahoma"/>
              <a:cs typeface="Tahoma"/>
            </a:endParaRPr>
          </a:p>
          <a:p>
            <a:pPr marL="401955" algn="r">
              <a:lnSpc>
                <a:spcPct val="100000"/>
              </a:lnSpc>
              <a:spcBef>
                <a:spcPts val="635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NASA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Ames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Research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Center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6000" y="3559555"/>
            <a:ext cx="6451600" cy="1395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40" dirty="0">
                <a:solidFill>
                  <a:srgbClr val="FFFFFF"/>
                </a:solidFill>
                <a:latin typeface="Calibri"/>
                <a:cs typeface="Calibri"/>
              </a:rPr>
              <a:t>Automating</a:t>
            </a:r>
            <a:r>
              <a:rPr sz="3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75" dirty="0">
                <a:solidFill>
                  <a:srgbClr val="FFFFFF"/>
                </a:solidFill>
                <a:latin typeface="Calibri"/>
                <a:cs typeface="Calibri"/>
              </a:rPr>
              <a:t>arc</a:t>
            </a:r>
            <a:r>
              <a:rPr sz="3600" spc="85" dirty="0">
                <a:solidFill>
                  <a:srgbClr val="FFFFFF"/>
                </a:solidFill>
                <a:latin typeface="Calibri"/>
                <a:cs typeface="Calibri"/>
              </a:rPr>
              <a:t>jet</a:t>
            </a:r>
            <a:r>
              <a:rPr sz="3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600" spc="4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3600" spc="185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55"/>
              </a:spcBef>
            </a:pPr>
            <a:r>
              <a:rPr lang="en-US" sz="2800" dirty="0">
                <a:solidFill>
                  <a:srgbClr val="FFFFFF"/>
                </a:solidFill>
                <a:latin typeface="Trebuchet MS"/>
                <a:cs typeface="Trebuchet MS"/>
              </a:rPr>
              <a:t>TFAWS</a:t>
            </a:r>
            <a:r>
              <a:rPr sz="2800" spc="-2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800" spc="-80" dirty="0">
                <a:solidFill>
                  <a:srgbClr val="FFFFFF"/>
                </a:solidFill>
                <a:latin typeface="Trebuchet MS"/>
                <a:cs typeface="Trebuchet MS"/>
              </a:rPr>
              <a:t>August</a:t>
            </a:r>
            <a:r>
              <a:rPr sz="28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Trebuchet MS"/>
                <a:cs typeface="Trebuchet MS"/>
              </a:rPr>
              <a:t>2023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76250737-78BF-C4CE-6FEC-F1B279D2D620}"/>
              </a:ext>
            </a:extLst>
          </p:cNvPr>
          <p:cNvSpPr txBox="1"/>
          <p:nvPr/>
        </p:nvSpPr>
        <p:spPr>
          <a:xfrm>
            <a:off x="14359382" y="7835571"/>
            <a:ext cx="3693795" cy="1058623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495"/>
              </a:spcBef>
            </a:pPr>
            <a:r>
              <a:rPr sz="3400" spc="65" dirty="0">
                <a:solidFill>
                  <a:srgbClr val="FFFFFF"/>
                </a:solidFill>
                <a:latin typeface="Tahoma"/>
                <a:cs typeface="Tahoma"/>
              </a:rPr>
              <a:t>Magnus</a:t>
            </a:r>
            <a:r>
              <a:rPr sz="3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3400" spc="-150" dirty="0">
                <a:solidFill>
                  <a:srgbClr val="FFFFFF"/>
                </a:solidFill>
                <a:latin typeface="Tahoma"/>
                <a:cs typeface="Tahoma"/>
              </a:rPr>
              <a:t>A. </a:t>
            </a:r>
            <a:r>
              <a:rPr sz="3400" spc="-25" dirty="0">
                <a:solidFill>
                  <a:srgbClr val="FFFFFF"/>
                </a:solidFill>
                <a:latin typeface="Tahoma"/>
                <a:cs typeface="Tahoma"/>
              </a:rPr>
              <a:t>Haw</a:t>
            </a:r>
            <a:endParaRPr sz="3400" dirty="0">
              <a:latin typeface="Tahoma"/>
              <a:cs typeface="Tahoma"/>
            </a:endParaRPr>
          </a:p>
          <a:p>
            <a:pPr marL="401955">
              <a:lnSpc>
                <a:spcPct val="100000"/>
              </a:lnSpc>
              <a:spcBef>
                <a:spcPts val="635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NASA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Ames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Research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Center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136" y="2927778"/>
            <a:ext cx="8793474" cy="68210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33786" y="2918926"/>
            <a:ext cx="7566000" cy="682987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419100"/>
            <a:ext cx="11817985" cy="171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30"/>
              </a:lnSpc>
              <a:spcBef>
                <a:spcPts val="100"/>
              </a:spcBef>
            </a:pPr>
            <a:r>
              <a:rPr sz="7700" dirty="0"/>
              <a:t>Web</a:t>
            </a:r>
            <a:r>
              <a:rPr sz="7700" spc="60" dirty="0"/>
              <a:t> </a:t>
            </a:r>
            <a:r>
              <a:rPr sz="7700" dirty="0"/>
              <a:t>Browser</a:t>
            </a:r>
            <a:r>
              <a:rPr sz="7700" spc="60" dirty="0"/>
              <a:t> </a:t>
            </a:r>
            <a:r>
              <a:rPr sz="7700" dirty="0"/>
              <a:t>Interface</a:t>
            </a:r>
          </a:p>
          <a:p>
            <a:pPr marL="23495">
              <a:lnSpc>
                <a:spcPts val="4070"/>
              </a:lnSpc>
            </a:pPr>
            <a:r>
              <a:rPr sz="3400" dirty="0">
                <a:latin typeface="Tahoma"/>
                <a:cs typeface="Tahoma"/>
              </a:rPr>
              <a:t>Setup</a:t>
            </a:r>
            <a:r>
              <a:rPr sz="3400" spc="-120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arcjetCV</a:t>
            </a:r>
            <a:r>
              <a:rPr sz="3400" spc="-120" dirty="0">
                <a:latin typeface="Tahoma"/>
                <a:cs typeface="Tahoma"/>
              </a:rPr>
              <a:t> </a:t>
            </a:r>
            <a:r>
              <a:rPr sz="3400" spc="105" dirty="0">
                <a:latin typeface="Tahoma"/>
                <a:cs typeface="Tahoma"/>
              </a:rPr>
              <a:t>on</a:t>
            </a:r>
            <a:r>
              <a:rPr sz="3400" spc="-130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a</a:t>
            </a:r>
            <a:r>
              <a:rPr sz="3400" spc="-125" dirty="0">
                <a:latin typeface="Tahoma"/>
                <a:cs typeface="Tahoma"/>
              </a:rPr>
              <a:t> </a:t>
            </a:r>
            <a:r>
              <a:rPr sz="3400" spc="55" dirty="0">
                <a:latin typeface="Tahoma"/>
                <a:cs typeface="Tahoma"/>
              </a:rPr>
              <a:t>secure</a:t>
            </a:r>
            <a:r>
              <a:rPr sz="3400" spc="-12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local</a:t>
            </a:r>
            <a:r>
              <a:rPr sz="3400" spc="-125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server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B09385-3B79-E83D-45E4-A5AB96ED29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7736057" y="9867865"/>
            <a:ext cx="628143" cy="381035"/>
          </a:xfrm>
        </p:spPr>
        <p:txBody>
          <a:bodyPr/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lang="en-US" spc="45" smtClean="0"/>
              <a:t>9</a:t>
            </a:fld>
            <a:endParaRPr lang="en-US" spc="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8110" y="2668385"/>
            <a:ext cx="6000770" cy="743302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432694" y="2668385"/>
            <a:ext cx="5541010" cy="7499984"/>
            <a:chOff x="9432694" y="2668385"/>
            <a:chExt cx="5541010" cy="749998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2694" y="2668385"/>
              <a:ext cx="5540932" cy="7499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39934" y="6982776"/>
              <a:ext cx="1943133" cy="1023836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E1E06CE-831A-5CA7-D8E5-00D1D7EF57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7623928" y="9890365"/>
            <a:ext cx="664072" cy="396635"/>
          </a:xfrm>
        </p:spPr>
        <p:txBody>
          <a:bodyPr/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lang="en-US" spc="45" smtClean="0"/>
              <a:t>10</a:t>
            </a:fld>
            <a:endParaRPr lang="en-US" spc="45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CDEF4D9-2A3A-DDDD-5707-AD46F77E5C8B}"/>
              </a:ext>
            </a:extLst>
          </p:cNvPr>
          <p:cNvSpPr txBox="1">
            <a:spLocks/>
          </p:cNvSpPr>
          <p:nvPr/>
        </p:nvSpPr>
        <p:spPr>
          <a:xfrm>
            <a:off x="533400" y="419100"/>
            <a:ext cx="11817985" cy="171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0" i="0">
                <a:solidFill>
                  <a:srgbClr val="0453F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ts val="9230"/>
              </a:lnSpc>
              <a:spcBef>
                <a:spcPts val="100"/>
              </a:spcBef>
            </a:pPr>
            <a:r>
              <a:rPr lang="en-US" sz="7700"/>
              <a:t>Web</a:t>
            </a:r>
            <a:r>
              <a:rPr lang="en-US" sz="7700" spc="60"/>
              <a:t> </a:t>
            </a:r>
            <a:r>
              <a:rPr lang="en-US" sz="7700"/>
              <a:t>Browser</a:t>
            </a:r>
            <a:r>
              <a:rPr lang="en-US" sz="7700" spc="60"/>
              <a:t> </a:t>
            </a:r>
            <a:r>
              <a:rPr lang="en-US" sz="7700"/>
              <a:t>Interface</a:t>
            </a:r>
          </a:p>
          <a:p>
            <a:pPr marL="23495">
              <a:lnSpc>
                <a:spcPts val="4070"/>
              </a:lnSpc>
            </a:pPr>
            <a:r>
              <a:rPr lang="en-US" sz="3400">
                <a:latin typeface="Tahoma"/>
                <a:cs typeface="Tahoma"/>
              </a:rPr>
              <a:t>Setup</a:t>
            </a:r>
            <a:r>
              <a:rPr lang="en-US" sz="3400" spc="-120">
                <a:latin typeface="Tahoma"/>
                <a:cs typeface="Tahoma"/>
              </a:rPr>
              <a:t> </a:t>
            </a:r>
            <a:r>
              <a:rPr lang="en-US" sz="3400" spc="-10">
                <a:latin typeface="Tahoma"/>
                <a:cs typeface="Tahoma"/>
              </a:rPr>
              <a:t>arcjetCV</a:t>
            </a:r>
            <a:r>
              <a:rPr lang="en-US" sz="3400" spc="-120">
                <a:latin typeface="Tahoma"/>
                <a:cs typeface="Tahoma"/>
              </a:rPr>
              <a:t> </a:t>
            </a:r>
            <a:r>
              <a:rPr lang="en-US" sz="3400" spc="105">
                <a:latin typeface="Tahoma"/>
                <a:cs typeface="Tahoma"/>
              </a:rPr>
              <a:t>on</a:t>
            </a:r>
            <a:r>
              <a:rPr lang="en-US" sz="3400" spc="-130">
                <a:latin typeface="Tahoma"/>
                <a:cs typeface="Tahoma"/>
              </a:rPr>
              <a:t> </a:t>
            </a:r>
            <a:r>
              <a:rPr lang="en-US" sz="3400">
                <a:latin typeface="Tahoma"/>
                <a:cs typeface="Tahoma"/>
              </a:rPr>
              <a:t>a</a:t>
            </a:r>
            <a:r>
              <a:rPr lang="en-US" sz="3400" spc="-125">
                <a:latin typeface="Tahoma"/>
                <a:cs typeface="Tahoma"/>
              </a:rPr>
              <a:t> </a:t>
            </a:r>
            <a:r>
              <a:rPr lang="en-US" sz="3400" spc="55">
                <a:latin typeface="Tahoma"/>
                <a:cs typeface="Tahoma"/>
              </a:rPr>
              <a:t>secure</a:t>
            </a:r>
            <a:r>
              <a:rPr lang="en-US" sz="3400" spc="-125">
                <a:latin typeface="Tahoma"/>
                <a:cs typeface="Tahoma"/>
              </a:rPr>
              <a:t> </a:t>
            </a:r>
            <a:r>
              <a:rPr lang="en-US" sz="3400">
                <a:latin typeface="Tahoma"/>
                <a:cs typeface="Tahoma"/>
              </a:rPr>
              <a:t>local</a:t>
            </a:r>
            <a:r>
              <a:rPr lang="en-US" sz="3400" spc="-125">
                <a:latin typeface="Tahoma"/>
                <a:cs typeface="Tahoma"/>
              </a:rPr>
              <a:t> </a:t>
            </a:r>
            <a:r>
              <a:rPr lang="en-US" sz="3400" spc="-10">
                <a:latin typeface="Tahoma"/>
                <a:cs typeface="Tahoma"/>
              </a:rPr>
              <a:t>server</a:t>
            </a:r>
            <a:endParaRPr lang="en-US" sz="3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9"/>
                </a:lnTo>
                <a:lnTo>
                  <a:pt x="18288000" y="10286999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4A9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874776"/>
            <a:ext cx="16256000" cy="1416797"/>
          </a:xfrm>
          <a:prstGeom prst="rect">
            <a:avLst/>
          </a:prstGeom>
        </p:spPr>
        <p:txBody>
          <a:bodyPr vert="horz" wrap="square" lIns="0" tIns="61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8800" spc="380" dirty="0">
                <a:solidFill>
                  <a:srgbClr val="FFFFFF"/>
                </a:solidFill>
              </a:rPr>
              <a:t>ML Models</a:t>
            </a:r>
            <a:endParaRPr sz="8800" dirty="0"/>
          </a:p>
        </p:txBody>
      </p:sp>
      <p:sp>
        <p:nvSpPr>
          <p:cNvPr id="4" name="object 4"/>
          <p:cNvSpPr/>
          <p:nvPr/>
        </p:nvSpPr>
        <p:spPr>
          <a:xfrm>
            <a:off x="0" y="5038611"/>
            <a:ext cx="9803765" cy="5248910"/>
          </a:xfrm>
          <a:custGeom>
            <a:avLst/>
            <a:gdLst/>
            <a:ahLst/>
            <a:cxnLst/>
            <a:rect l="l" t="t" r="r" b="b"/>
            <a:pathLst>
              <a:path w="9803765" h="5248909">
                <a:moveTo>
                  <a:pt x="0" y="0"/>
                </a:moveTo>
                <a:lnTo>
                  <a:pt x="0" y="5248388"/>
                </a:lnTo>
                <a:lnTo>
                  <a:pt x="9803413" y="5248388"/>
                </a:lnTo>
                <a:lnTo>
                  <a:pt x="0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4672439" y="4760981"/>
            <a:ext cx="3615690" cy="5526405"/>
          </a:xfrm>
          <a:custGeom>
            <a:avLst/>
            <a:gdLst/>
            <a:ahLst/>
            <a:cxnLst/>
            <a:rect l="l" t="t" r="r" b="b"/>
            <a:pathLst>
              <a:path w="3615690" h="5526405">
                <a:moveTo>
                  <a:pt x="3615560" y="0"/>
                </a:moveTo>
                <a:lnTo>
                  <a:pt x="0" y="5526018"/>
                </a:lnTo>
                <a:lnTo>
                  <a:pt x="3615560" y="5526018"/>
                </a:lnTo>
                <a:lnTo>
                  <a:pt x="3615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06783" y="3063747"/>
            <a:ext cx="13390417" cy="22749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9455" lvl="1" indent="-70675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719455" algn="l"/>
              </a:tabLst>
            </a:pPr>
            <a:r>
              <a:rPr lang="en-US" sz="3400" dirty="0">
                <a:solidFill>
                  <a:srgbClr val="FFFFFF"/>
                </a:solidFill>
                <a:latin typeface="Tahoma"/>
                <a:cs typeface="Tahoma"/>
              </a:rPr>
              <a:t>VGG16-UNet (CNN model for high accuracy)</a:t>
            </a:r>
            <a:endParaRPr sz="3400" dirty="0">
              <a:latin typeface="Tahoma"/>
              <a:cs typeface="Tahoma"/>
            </a:endParaRPr>
          </a:p>
          <a:p>
            <a:pPr marL="719455" lvl="1" indent="-706755">
              <a:lnSpc>
                <a:spcPct val="100000"/>
              </a:lnSpc>
              <a:spcBef>
                <a:spcPts val="2735"/>
              </a:spcBef>
              <a:buAutoNum type="arabicPeriod"/>
              <a:tabLst>
                <a:tab pos="719455" algn="l"/>
              </a:tabLst>
            </a:pPr>
            <a:r>
              <a:rPr lang="en-US" sz="3400" spc="-10" dirty="0">
                <a:solidFill>
                  <a:srgbClr val="FFFFFF"/>
                </a:solidFill>
                <a:latin typeface="Tahoma"/>
                <a:cs typeface="Tahoma"/>
              </a:rPr>
              <a:t>Decision tree model (for fast segmentation)</a:t>
            </a:r>
            <a:endParaRPr sz="3400" dirty="0">
              <a:latin typeface="Tahoma"/>
              <a:cs typeface="Tahoma"/>
            </a:endParaRPr>
          </a:p>
          <a:p>
            <a:pPr marL="719455" lvl="1" indent="-706755">
              <a:lnSpc>
                <a:spcPct val="100000"/>
              </a:lnSpc>
              <a:spcBef>
                <a:spcPts val="2710"/>
              </a:spcBef>
              <a:buAutoNum type="arabicPeriod"/>
              <a:tabLst>
                <a:tab pos="719455" algn="l"/>
              </a:tabLst>
            </a:pPr>
            <a:r>
              <a:rPr sz="3400" dirty="0">
                <a:solidFill>
                  <a:srgbClr val="FFFFFF"/>
                </a:solidFill>
                <a:latin typeface="Tahoma"/>
                <a:cs typeface="Tahoma"/>
              </a:rPr>
              <a:t>Time</a:t>
            </a:r>
            <a:r>
              <a:rPr sz="3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ahoma"/>
                <a:cs typeface="Tahoma"/>
              </a:rPr>
              <a:t>segmentation</a:t>
            </a:r>
            <a:r>
              <a:rPr lang="en-US" sz="3400" spc="-10" dirty="0">
                <a:solidFill>
                  <a:srgbClr val="FFFFFF"/>
                </a:solidFill>
                <a:latin typeface="Tahoma"/>
                <a:cs typeface="Tahoma"/>
              </a:rPr>
              <a:t> (1D CNN for detection of start/stop frames)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7602200" y="9624860"/>
            <a:ext cx="559015" cy="33791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45" dirty="0"/>
              <a:t>11</a:t>
            </a:fld>
            <a:endParaRPr spc="45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78E54D-57CF-C910-E957-54AE07CCDD33}"/>
              </a:ext>
            </a:extLst>
          </p:cNvPr>
          <p:cNvSpPr txBox="1"/>
          <p:nvPr/>
        </p:nvSpPr>
        <p:spPr>
          <a:xfrm>
            <a:off x="937644" y="7278345"/>
            <a:ext cx="15155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How </a:t>
            </a:r>
            <a:r>
              <a:rPr lang="en-US" sz="4400" dirty="0" err="1">
                <a:solidFill>
                  <a:schemeClr val="bg1"/>
                </a:solidFill>
              </a:rPr>
              <a:t>arcjetCV</a:t>
            </a:r>
            <a:r>
              <a:rPr lang="en-US" sz="4400" dirty="0">
                <a:solidFill>
                  <a:schemeClr val="bg1"/>
                </a:solidFill>
              </a:rPr>
              <a:t> automates the annoying/time consuming stuff</a:t>
            </a:r>
          </a:p>
        </p:txBody>
      </p:sp>
      <p:pic>
        <p:nvPicPr>
          <p:cNvPr id="10" name="object 8">
            <a:extLst>
              <a:ext uri="{FF2B5EF4-FFF2-40B4-BE49-F238E27FC236}">
                <a16:creationId xmlns:a16="http://schemas.microsoft.com/office/drawing/2014/main" id="{14DA5CD9-8D04-F8C4-D920-89E7C664D3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5899" y="3063226"/>
            <a:ext cx="555226" cy="557891"/>
          </a:xfrm>
          <a:prstGeom prst="rect">
            <a:avLst/>
          </a:prstGeom>
        </p:spPr>
      </p:pic>
      <p:grpSp>
        <p:nvGrpSpPr>
          <p:cNvPr id="11" name="object 12">
            <a:extLst>
              <a:ext uri="{FF2B5EF4-FFF2-40B4-BE49-F238E27FC236}">
                <a16:creationId xmlns:a16="http://schemas.microsoft.com/office/drawing/2014/main" id="{3352B412-B8C2-74B8-17F8-9D4943411401}"/>
              </a:ext>
            </a:extLst>
          </p:cNvPr>
          <p:cNvGrpSpPr/>
          <p:nvPr/>
        </p:nvGrpSpPr>
        <p:grpSpPr>
          <a:xfrm>
            <a:off x="2152670" y="3919730"/>
            <a:ext cx="533400" cy="557891"/>
            <a:chOff x="16436302" y="333500"/>
            <a:chExt cx="1127760" cy="1127760"/>
          </a:xfrm>
        </p:grpSpPr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36E86861-34C1-5091-D8DD-57DA8FD94FEC}"/>
                </a:ext>
              </a:extLst>
            </p:cNvPr>
            <p:cNvSpPr/>
            <p:nvPr/>
          </p:nvSpPr>
          <p:spPr>
            <a:xfrm>
              <a:off x="16442652" y="339850"/>
              <a:ext cx="1115060" cy="1115060"/>
            </a:xfrm>
            <a:custGeom>
              <a:avLst/>
              <a:gdLst/>
              <a:ahLst/>
              <a:cxnLst/>
              <a:rect l="l" t="t" r="r" b="b"/>
              <a:pathLst>
                <a:path w="1115059" h="1115060">
                  <a:moveTo>
                    <a:pt x="557263" y="0"/>
                  </a:moveTo>
                  <a:lnTo>
                    <a:pt x="509181" y="2045"/>
                  </a:lnTo>
                  <a:lnTo>
                    <a:pt x="462235" y="8070"/>
                  </a:lnTo>
                  <a:lnTo>
                    <a:pt x="416592" y="17907"/>
                  </a:lnTo>
                  <a:lnTo>
                    <a:pt x="372419" y="31389"/>
                  </a:lnTo>
                  <a:lnTo>
                    <a:pt x="329883" y="48349"/>
                  </a:lnTo>
                  <a:lnTo>
                    <a:pt x="289152" y="68620"/>
                  </a:lnTo>
                  <a:lnTo>
                    <a:pt x="250393" y="92033"/>
                  </a:lnTo>
                  <a:lnTo>
                    <a:pt x="213774" y="118422"/>
                  </a:lnTo>
                  <a:lnTo>
                    <a:pt x="179461" y="147620"/>
                  </a:lnTo>
                  <a:lnTo>
                    <a:pt x="147622" y="179459"/>
                  </a:lnTo>
                  <a:lnTo>
                    <a:pt x="118424" y="213772"/>
                  </a:lnTo>
                  <a:lnTo>
                    <a:pt x="92034" y="250392"/>
                  </a:lnTo>
                  <a:lnTo>
                    <a:pt x="68621" y="289151"/>
                  </a:lnTo>
                  <a:lnTo>
                    <a:pt x="48350" y="329882"/>
                  </a:lnTo>
                  <a:lnTo>
                    <a:pt x="31390" y="372418"/>
                  </a:lnTo>
                  <a:lnTo>
                    <a:pt x="17908" y="416592"/>
                  </a:lnTo>
                  <a:lnTo>
                    <a:pt x="8070" y="462236"/>
                  </a:lnTo>
                  <a:lnTo>
                    <a:pt x="2045" y="509184"/>
                  </a:lnTo>
                  <a:lnTo>
                    <a:pt x="0" y="557267"/>
                  </a:lnTo>
                  <a:lnTo>
                    <a:pt x="2045" y="605347"/>
                  </a:lnTo>
                  <a:lnTo>
                    <a:pt x="8070" y="652293"/>
                  </a:lnTo>
                  <a:lnTo>
                    <a:pt x="17908" y="697935"/>
                  </a:lnTo>
                  <a:lnTo>
                    <a:pt x="31390" y="742107"/>
                  </a:lnTo>
                  <a:lnTo>
                    <a:pt x="48350" y="784642"/>
                  </a:lnTo>
                  <a:lnTo>
                    <a:pt x="68621" y="825372"/>
                  </a:lnTo>
                  <a:lnTo>
                    <a:pt x="92034" y="864131"/>
                  </a:lnTo>
                  <a:lnTo>
                    <a:pt x="118424" y="900750"/>
                  </a:lnTo>
                  <a:lnTo>
                    <a:pt x="147622" y="935062"/>
                  </a:lnTo>
                  <a:lnTo>
                    <a:pt x="179461" y="966901"/>
                  </a:lnTo>
                  <a:lnTo>
                    <a:pt x="213774" y="996098"/>
                  </a:lnTo>
                  <a:lnTo>
                    <a:pt x="250393" y="1022487"/>
                  </a:lnTo>
                  <a:lnTo>
                    <a:pt x="289152" y="1045900"/>
                  </a:lnTo>
                  <a:lnTo>
                    <a:pt x="329883" y="1066170"/>
                  </a:lnTo>
                  <a:lnTo>
                    <a:pt x="372419" y="1083130"/>
                  </a:lnTo>
                  <a:lnTo>
                    <a:pt x="416592" y="1096612"/>
                  </a:lnTo>
                  <a:lnTo>
                    <a:pt x="462235" y="1106449"/>
                  </a:lnTo>
                  <a:lnTo>
                    <a:pt x="509181" y="1112474"/>
                  </a:lnTo>
                  <a:lnTo>
                    <a:pt x="557263" y="1114520"/>
                  </a:lnTo>
                  <a:lnTo>
                    <a:pt x="605346" y="1112474"/>
                  </a:lnTo>
                  <a:lnTo>
                    <a:pt x="652294" y="1106449"/>
                  </a:lnTo>
                  <a:lnTo>
                    <a:pt x="697938" y="1096612"/>
                  </a:lnTo>
                  <a:lnTo>
                    <a:pt x="742112" y="1083130"/>
                  </a:lnTo>
                  <a:lnTo>
                    <a:pt x="784648" y="1066170"/>
                  </a:lnTo>
                  <a:lnTo>
                    <a:pt x="825379" y="1045900"/>
                  </a:lnTo>
                  <a:lnTo>
                    <a:pt x="864138" y="1022487"/>
                  </a:lnTo>
                  <a:lnTo>
                    <a:pt x="900757" y="996098"/>
                  </a:lnTo>
                  <a:lnTo>
                    <a:pt x="935070" y="966901"/>
                  </a:lnTo>
                  <a:lnTo>
                    <a:pt x="966908" y="935062"/>
                  </a:lnTo>
                  <a:lnTo>
                    <a:pt x="996106" y="900750"/>
                  </a:lnTo>
                  <a:lnTo>
                    <a:pt x="1022495" y="864131"/>
                  </a:lnTo>
                  <a:lnTo>
                    <a:pt x="1045908" y="825372"/>
                  </a:lnTo>
                  <a:lnTo>
                    <a:pt x="1066177" y="784642"/>
                  </a:lnTo>
                  <a:lnTo>
                    <a:pt x="1083137" y="742107"/>
                  </a:lnTo>
                  <a:lnTo>
                    <a:pt x="1096619" y="697935"/>
                  </a:lnTo>
                  <a:lnTo>
                    <a:pt x="1106456" y="652293"/>
                  </a:lnTo>
                  <a:lnTo>
                    <a:pt x="1112481" y="605347"/>
                  </a:lnTo>
                  <a:lnTo>
                    <a:pt x="1114526" y="557267"/>
                  </a:lnTo>
                  <a:lnTo>
                    <a:pt x="1112481" y="509184"/>
                  </a:lnTo>
                  <a:lnTo>
                    <a:pt x="1106456" y="462236"/>
                  </a:lnTo>
                  <a:lnTo>
                    <a:pt x="1096619" y="416592"/>
                  </a:lnTo>
                  <a:lnTo>
                    <a:pt x="1083137" y="372418"/>
                  </a:lnTo>
                  <a:lnTo>
                    <a:pt x="1066177" y="329882"/>
                  </a:lnTo>
                  <a:lnTo>
                    <a:pt x="1045908" y="289151"/>
                  </a:lnTo>
                  <a:lnTo>
                    <a:pt x="1022495" y="250392"/>
                  </a:lnTo>
                  <a:lnTo>
                    <a:pt x="996106" y="213772"/>
                  </a:lnTo>
                  <a:lnTo>
                    <a:pt x="966908" y="179459"/>
                  </a:lnTo>
                  <a:lnTo>
                    <a:pt x="935070" y="147620"/>
                  </a:lnTo>
                  <a:lnTo>
                    <a:pt x="900757" y="118422"/>
                  </a:lnTo>
                  <a:lnTo>
                    <a:pt x="864138" y="92033"/>
                  </a:lnTo>
                  <a:lnTo>
                    <a:pt x="825379" y="68620"/>
                  </a:lnTo>
                  <a:lnTo>
                    <a:pt x="784648" y="48349"/>
                  </a:lnTo>
                  <a:lnTo>
                    <a:pt x="742112" y="31389"/>
                  </a:lnTo>
                  <a:lnTo>
                    <a:pt x="697938" y="17907"/>
                  </a:lnTo>
                  <a:lnTo>
                    <a:pt x="652294" y="8070"/>
                  </a:lnTo>
                  <a:lnTo>
                    <a:pt x="605346" y="2045"/>
                  </a:lnTo>
                  <a:lnTo>
                    <a:pt x="557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90468866-9B29-6FCD-9682-D039FB6EADF5}"/>
                </a:ext>
              </a:extLst>
            </p:cNvPr>
            <p:cNvSpPr/>
            <p:nvPr/>
          </p:nvSpPr>
          <p:spPr>
            <a:xfrm>
              <a:off x="16442652" y="339850"/>
              <a:ext cx="1115060" cy="1115060"/>
            </a:xfrm>
            <a:custGeom>
              <a:avLst/>
              <a:gdLst/>
              <a:ahLst/>
              <a:cxnLst/>
              <a:rect l="l" t="t" r="r" b="b"/>
              <a:pathLst>
                <a:path w="1115059" h="1115060">
                  <a:moveTo>
                    <a:pt x="1114525" y="557266"/>
                  </a:moveTo>
                  <a:lnTo>
                    <a:pt x="1112479" y="605347"/>
                  </a:lnTo>
                  <a:lnTo>
                    <a:pt x="1106454" y="652292"/>
                  </a:lnTo>
                  <a:lnTo>
                    <a:pt x="1096617" y="697934"/>
                  </a:lnTo>
                  <a:lnTo>
                    <a:pt x="1083134" y="742107"/>
                  </a:lnTo>
                  <a:lnTo>
                    <a:pt x="1066175" y="784642"/>
                  </a:lnTo>
                  <a:lnTo>
                    <a:pt x="1045904" y="825372"/>
                  </a:lnTo>
                  <a:lnTo>
                    <a:pt x="1022491" y="864130"/>
                  </a:lnTo>
                  <a:lnTo>
                    <a:pt x="996102" y="900749"/>
                  </a:lnTo>
                  <a:lnTo>
                    <a:pt x="966904" y="935062"/>
                  </a:lnTo>
                  <a:lnTo>
                    <a:pt x="935065" y="966900"/>
                  </a:lnTo>
                  <a:lnTo>
                    <a:pt x="900752" y="996097"/>
                  </a:lnTo>
                  <a:lnTo>
                    <a:pt x="864133" y="1022486"/>
                  </a:lnTo>
                  <a:lnTo>
                    <a:pt x="825374" y="1045900"/>
                  </a:lnTo>
                  <a:lnTo>
                    <a:pt x="784643" y="1066170"/>
                  </a:lnTo>
                  <a:lnTo>
                    <a:pt x="742107" y="1083130"/>
                  </a:lnTo>
                  <a:lnTo>
                    <a:pt x="697934" y="1096612"/>
                  </a:lnTo>
                  <a:lnTo>
                    <a:pt x="652290" y="1106449"/>
                  </a:lnTo>
                  <a:lnTo>
                    <a:pt x="605344" y="1112474"/>
                  </a:lnTo>
                  <a:lnTo>
                    <a:pt x="557262" y="1114520"/>
                  </a:lnTo>
                  <a:lnTo>
                    <a:pt x="509179" y="1112474"/>
                  </a:lnTo>
                  <a:lnTo>
                    <a:pt x="462232" y="1106449"/>
                  </a:lnTo>
                  <a:lnTo>
                    <a:pt x="416589" y="1096612"/>
                  </a:lnTo>
                  <a:lnTo>
                    <a:pt x="372415" y="1083130"/>
                  </a:lnTo>
                  <a:lnTo>
                    <a:pt x="329879" y="1066170"/>
                  </a:lnTo>
                  <a:lnTo>
                    <a:pt x="289148" y="1045900"/>
                  </a:lnTo>
                  <a:lnTo>
                    <a:pt x="250389" y="1022486"/>
                  </a:lnTo>
                  <a:lnTo>
                    <a:pt x="213770" y="996097"/>
                  </a:lnTo>
                  <a:lnTo>
                    <a:pt x="179457" y="966900"/>
                  </a:lnTo>
                  <a:lnTo>
                    <a:pt x="147618" y="935062"/>
                  </a:lnTo>
                  <a:lnTo>
                    <a:pt x="118421" y="900749"/>
                  </a:lnTo>
                  <a:lnTo>
                    <a:pt x="92032" y="864130"/>
                  </a:lnTo>
                  <a:lnTo>
                    <a:pt x="68619" y="825372"/>
                  </a:lnTo>
                  <a:lnTo>
                    <a:pt x="48349" y="784642"/>
                  </a:lnTo>
                  <a:lnTo>
                    <a:pt x="31389" y="742107"/>
                  </a:lnTo>
                  <a:lnTo>
                    <a:pt x="17907" y="697934"/>
                  </a:lnTo>
                  <a:lnTo>
                    <a:pt x="8070" y="652292"/>
                  </a:lnTo>
                  <a:lnTo>
                    <a:pt x="2045" y="605347"/>
                  </a:lnTo>
                  <a:lnTo>
                    <a:pt x="0" y="557266"/>
                  </a:lnTo>
                  <a:lnTo>
                    <a:pt x="2045" y="509183"/>
                  </a:lnTo>
                  <a:lnTo>
                    <a:pt x="8070" y="462236"/>
                  </a:lnTo>
                  <a:lnTo>
                    <a:pt x="17907" y="416592"/>
                  </a:lnTo>
                  <a:lnTo>
                    <a:pt x="31389" y="372418"/>
                  </a:lnTo>
                  <a:lnTo>
                    <a:pt x="48349" y="329882"/>
                  </a:lnTo>
                  <a:lnTo>
                    <a:pt x="68619" y="289150"/>
                  </a:lnTo>
                  <a:lnTo>
                    <a:pt x="92032" y="250391"/>
                  </a:lnTo>
                  <a:lnTo>
                    <a:pt x="118421" y="213772"/>
                  </a:lnTo>
                  <a:lnTo>
                    <a:pt x="147618" y="179459"/>
                  </a:lnTo>
                  <a:lnTo>
                    <a:pt x="179457" y="147620"/>
                  </a:lnTo>
                  <a:lnTo>
                    <a:pt x="213770" y="118422"/>
                  </a:lnTo>
                  <a:lnTo>
                    <a:pt x="250389" y="92033"/>
                  </a:lnTo>
                  <a:lnTo>
                    <a:pt x="289148" y="68619"/>
                  </a:lnTo>
                  <a:lnTo>
                    <a:pt x="329879" y="48349"/>
                  </a:lnTo>
                  <a:lnTo>
                    <a:pt x="372415" y="31389"/>
                  </a:lnTo>
                  <a:lnTo>
                    <a:pt x="416589" y="17907"/>
                  </a:lnTo>
                  <a:lnTo>
                    <a:pt x="462232" y="8070"/>
                  </a:lnTo>
                  <a:lnTo>
                    <a:pt x="509179" y="2045"/>
                  </a:lnTo>
                  <a:lnTo>
                    <a:pt x="557262" y="0"/>
                  </a:lnTo>
                  <a:lnTo>
                    <a:pt x="605345" y="2045"/>
                  </a:lnTo>
                  <a:lnTo>
                    <a:pt x="652292" y="8070"/>
                  </a:lnTo>
                  <a:lnTo>
                    <a:pt x="697935" y="17907"/>
                  </a:lnTo>
                  <a:lnTo>
                    <a:pt x="742109" y="31389"/>
                  </a:lnTo>
                  <a:lnTo>
                    <a:pt x="784645" y="48349"/>
                  </a:lnTo>
                  <a:lnTo>
                    <a:pt x="825376" y="68619"/>
                  </a:lnTo>
                  <a:lnTo>
                    <a:pt x="864135" y="92033"/>
                  </a:lnTo>
                  <a:lnTo>
                    <a:pt x="900754" y="118422"/>
                  </a:lnTo>
                  <a:lnTo>
                    <a:pt x="935067" y="147620"/>
                  </a:lnTo>
                  <a:lnTo>
                    <a:pt x="966906" y="179459"/>
                  </a:lnTo>
                  <a:lnTo>
                    <a:pt x="996103" y="213772"/>
                  </a:lnTo>
                  <a:lnTo>
                    <a:pt x="1022492" y="250391"/>
                  </a:lnTo>
                  <a:lnTo>
                    <a:pt x="1045905" y="289150"/>
                  </a:lnTo>
                  <a:lnTo>
                    <a:pt x="1066175" y="329882"/>
                  </a:lnTo>
                  <a:lnTo>
                    <a:pt x="1083135" y="372418"/>
                  </a:lnTo>
                  <a:lnTo>
                    <a:pt x="1096617" y="416592"/>
                  </a:lnTo>
                  <a:lnTo>
                    <a:pt x="1106454" y="462236"/>
                  </a:lnTo>
                  <a:lnTo>
                    <a:pt x="1112479" y="509183"/>
                  </a:lnTo>
                  <a:lnTo>
                    <a:pt x="1114525" y="55726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5">
              <a:extLst>
                <a:ext uri="{FF2B5EF4-FFF2-40B4-BE49-F238E27FC236}">
                  <a16:creationId xmlns:a16="http://schemas.microsoft.com/office/drawing/2014/main" id="{4FAA8ED6-2623-CB84-A26B-8BC1B04A955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63429" y="397001"/>
              <a:ext cx="965174" cy="96517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4EBC87-5165-ED7F-99E1-3FA1EF5A5A01}"/>
              </a:ext>
            </a:extLst>
          </p:cNvPr>
          <p:cNvGrpSpPr/>
          <p:nvPr/>
        </p:nvGrpSpPr>
        <p:grpSpPr>
          <a:xfrm>
            <a:off x="2112382" y="4813690"/>
            <a:ext cx="570684" cy="525040"/>
            <a:chOff x="8839200" y="4592325"/>
            <a:chExt cx="1113834" cy="11066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05659F9-5811-2481-E3A0-4F5464BA03F7}"/>
                </a:ext>
              </a:extLst>
            </p:cNvPr>
            <p:cNvSpPr/>
            <p:nvPr/>
          </p:nvSpPr>
          <p:spPr>
            <a:xfrm>
              <a:off x="8839200" y="4592846"/>
              <a:ext cx="1091050" cy="11061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id="{F1F615A5-BF36-BE53-F0EC-2AD246E3714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9369" y="4592325"/>
              <a:ext cx="1083665" cy="10836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99" y="190500"/>
            <a:ext cx="1386840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Convolutional neural net (CNN)</a:t>
            </a:r>
            <a:endParaRPr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00727" y="470128"/>
            <a:ext cx="1117142" cy="111714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7678400" y="9624860"/>
            <a:ext cx="482815" cy="33791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45" dirty="0"/>
              <a:t>12</a:t>
            </a:fld>
            <a:endParaRPr spc="45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C0E2A-2A5A-8C22-AB0C-012A5327DDD1}"/>
              </a:ext>
            </a:extLst>
          </p:cNvPr>
          <p:cNvSpPr/>
          <p:nvPr/>
        </p:nvSpPr>
        <p:spPr>
          <a:xfrm>
            <a:off x="5943600" y="1866900"/>
            <a:ext cx="9144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9659A3-B99D-01DB-8762-14A4DEC63ADB}"/>
              </a:ext>
            </a:extLst>
          </p:cNvPr>
          <p:cNvSpPr txBox="1"/>
          <p:nvPr/>
        </p:nvSpPr>
        <p:spPr>
          <a:xfrm>
            <a:off x="927099" y="2324100"/>
            <a:ext cx="12471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CNNs are neural nets designed to recognize patterns in images</a:t>
            </a:r>
          </a:p>
          <a:p>
            <a:endParaRPr lang="en-US" sz="3200" dirty="0"/>
          </a:p>
          <a:p>
            <a:r>
              <a:rPr lang="en-US" sz="3200" dirty="0"/>
              <a:t>	typically trained on manually labeled images</a:t>
            </a:r>
          </a:p>
          <a:p>
            <a:r>
              <a:rPr lang="en-US" sz="3200" dirty="0"/>
              <a:t>	robust performance compared to other methods</a:t>
            </a:r>
          </a:p>
          <a:p>
            <a:endParaRPr lang="en-US" sz="3200" dirty="0"/>
          </a:p>
          <a:p>
            <a:r>
              <a:rPr lang="en-US" sz="3200" dirty="0" err="1"/>
              <a:t>arcjetCV</a:t>
            </a:r>
            <a:r>
              <a:rPr lang="en-US" sz="3200" dirty="0"/>
              <a:t> uses a CNN with a VGG16-UNet architecture to classify a given image frame into 3 classes: </a:t>
            </a:r>
          </a:p>
          <a:p>
            <a:pPr lvl="4"/>
            <a:r>
              <a:rPr lang="en-US" sz="3200" dirty="0"/>
              <a:t>	- material sample</a:t>
            </a:r>
          </a:p>
          <a:p>
            <a:r>
              <a:rPr lang="en-US" sz="3200" dirty="0"/>
              <a:t>	- shock</a:t>
            </a:r>
          </a:p>
          <a:p>
            <a:r>
              <a:rPr lang="en-US" sz="3200" dirty="0"/>
              <a:t>	- background</a:t>
            </a:r>
          </a:p>
          <a:p>
            <a:endParaRPr lang="en-US" sz="3200" dirty="0"/>
          </a:p>
          <a:p>
            <a:r>
              <a:rPr lang="en-US" sz="3200" dirty="0"/>
              <a:t>This segmentation is then passed through simple image processing methods to extract the leading edge of the sample.</a:t>
            </a:r>
          </a:p>
        </p:txBody>
      </p:sp>
    </p:spTree>
    <p:extLst>
      <p:ext uri="{BB962C8B-B14F-4D97-AF65-F5344CB8AC3E}">
        <p14:creationId xmlns:p14="http://schemas.microsoft.com/office/powerpoint/2010/main" val="2193588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21106" y="0"/>
            <a:ext cx="5067300" cy="10287000"/>
            <a:chOff x="13221106" y="0"/>
            <a:chExt cx="5067300" cy="10287000"/>
          </a:xfrm>
        </p:grpSpPr>
        <p:sp>
          <p:nvSpPr>
            <p:cNvPr id="3" name="object 3"/>
            <p:cNvSpPr/>
            <p:nvPr/>
          </p:nvSpPr>
          <p:spPr>
            <a:xfrm>
              <a:off x="13614254" y="0"/>
              <a:ext cx="4674235" cy="3183255"/>
            </a:xfrm>
            <a:custGeom>
              <a:avLst/>
              <a:gdLst/>
              <a:ahLst/>
              <a:cxnLst/>
              <a:rect l="l" t="t" r="r" b="b"/>
              <a:pathLst>
                <a:path w="4674234" h="3183255">
                  <a:moveTo>
                    <a:pt x="4673745" y="0"/>
                  </a:moveTo>
                  <a:lnTo>
                    <a:pt x="0" y="0"/>
                  </a:lnTo>
                  <a:lnTo>
                    <a:pt x="4673745" y="3183152"/>
                  </a:lnTo>
                  <a:lnTo>
                    <a:pt x="4673745" y="0"/>
                  </a:lnTo>
                  <a:close/>
                </a:path>
              </a:pathLst>
            </a:custGeom>
            <a:solidFill>
              <a:srgbClr val="045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221106" y="2644944"/>
              <a:ext cx="5067300" cy="7642225"/>
            </a:xfrm>
            <a:custGeom>
              <a:avLst/>
              <a:gdLst/>
              <a:ahLst/>
              <a:cxnLst/>
              <a:rect l="l" t="t" r="r" b="b"/>
              <a:pathLst>
                <a:path w="5067300" h="7642225">
                  <a:moveTo>
                    <a:pt x="5066893" y="0"/>
                  </a:moveTo>
                  <a:lnTo>
                    <a:pt x="0" y="7642054"/>
                  </a:lnTo>
                  <a:lnTo>
                    <a:pt x="5066893" y="7642054"/>
                  </a:lnTo>
                  <a:lnTo>
                    <a:pt x="5066893" y="0"/>
                  </a:lnTo>
                  <a:close/>
                </a:path>
              </a:pathLst>
            </a:custGeom>
            <a:solidFill>
              <a:srgbClr val="E1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712897" y="5165759"/>
            <a:ext cx="1859280" cy="619125"/>
          </a:xfrm>
          <a:custGeom>
            <a:avLst/>
            <a:gdLst/>
            <a:ahLst/>
            <a:cxnLst/>
            <a:rect l="l" t="t" r="r" b="b"/>
            <a:pathLst>
              <a:path w="1859279" h="619125">
                <a:moveTo>
                  <a:pt x="1487607" y="371474"/>
                </a:moveTo>
                <a:lnTo>
                  <a:pt x="1487606" y="619125"/>
                </a:lnTo>
                <a:lnTo>
                  <a:pt x="1784786" y="371475"/>
                </a:lnTo>
                <a:lnTo>
                  <a:pt x="1487607" y="371474"/>
                </a:lnTo>
                <a:close/>
              </a:path>
              <a:path w="1859279" h="619125">
                <a:moveTo>
                  <a:pt x="1487607" y="247649"/>
                </a:moveTo>
                <a:lnTo>
                  <a:pt x="1487607" y="371474"/>
                </a:lnTo>
                <a:lnTo>
                  <a:pt x="1549519" y="371475"/>
                </a:lnTo>
                <a:lnTo>
                  <a:pt x="1549519" y="247650"/>
                </a:lnTo>
                <a:lnTo>
                  <a:pt x="1487607" y="247649"/>
                </a:lnTo>
                <a:close/>
              </a:path>
              <a:path w="1859279" h="619125">
                <a:moveTo>
                  <a:pt x="1487608" y="0"/>
                </a:moveTo>
                <a:lnTo>
                  <a:pt x="1487607" y="247649"/>
                </a:lnTo>
                <a:lnTo>
                  <a:pt x="1549519" y="247650"/>
                </a:lnTo>
                <a:lnTo>
                  <a:pt x="1549519" y="371475"/>
                </a:lnTo>
                <a:lnTo>
                  <a:pt x="1784788" y="371473"/>
                </a:lnTo>
                <a:lnTo>
                  <a:pt x="1859081" y="309562"/>
                </a:lnTo>
                <a:lnTo>
                  <a:pt x="1487608" y="0"/>
                </a:lnTo>
                <a:close/>
              </a:path>
              <a:path w="1859279" h="619125">
                <a:moveTo>
                  <a:pt x="0" y="247648"/>
                </a:moveTo>
                <a:lnTo>
                  <a:pt x="0" y="371473"/>
                </a:lnTo>
                <a:lnTo>
                  <a:pt x="1487607" y="371474"/>
                </a:lnTo>
                <a:lnTo>
                  <a:pt x="1487607" y="247649"/>
                </a:lnTo>
                <a:lnTo>
                  <a:pt x="0" y="247648"/>
                </a:lnTo>
                <a:close/>
              </a:path>
            </a:pathLst>
          </a:custGeom>
          <a:solidFill>
            <a:srgbClr val="004A9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6830" y="2671753"/>
            <a:ext cx="4623413" cy="58941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2671753"/>
            <a:ext cx="4694936" cy="589416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947124" y="3254755"/>
            <a:ext cx="1561465" cy="1320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110"/>
              </a:spcBef>
            </a:pPr>
            <a:r>
              <a:rPr sz="2400" spc="50" dirty="0">
                <a:solidFill>
                  <a:srgbClr val="0000FF"/>
                </a:solidFill>
                <a:latin typeface="Calibri"/>
                <a:cs typeface="Calibri"/>
              </a:rPr>
              <a:t>Shock </a:t>
            </a:r>
            <a:r>
              <a:rPr sz="2400" spc="65" dirty="0">
                <a:solidFill>
                  <a:srgbClr val="00FF00"/>
                </a:solidFill>
                <a:latin typeface="Calibri"/>
                <a:cs typeface="Calibri"/>
              </a:rPr>
              <a:t>Sample </a:t>
            </a:r>
            <a:r>
              <a:rPr sz="2400" spc="35" dirty="0">
                <a:solidFill>
                  <a:srgbClr val="FF0000"/>
                </a:solidFill>
                <a:latin typeface="Calibri"/>
                <a:cs typeface="Calibri"/>
              </a:rPr>
              <a:t>Background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580643"/>
            <a:ext cx="81673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CNN - Results</a:t>
            </a:r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494676" y="5839459"/>
            <a:ext cx="2295525" cy="856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975">
              <a:lnSpc>
                <a:spcPct val="118300"/>
              </a:lnSpc>
              <a:spcBef>
                <a:spcPts val="100"/>
              </a:spcBef>
            </a:pPr>
            <a:r>
              <a:rPr sz="2400" b="1" spc="110" dirty="0">
                <a:solidFill>
                  <a:srgbClr val="004A98"/>
                </a:solidFill>
                <a:latin typeface="Calibri"/>
                <a:cs typeface="Calibri"/>
              </a:rPr>
              <a:t>Convolutional </a:t>
            </a:r>
            <a:r>
              <a:rPr sz="2400" b="1" spc="135" dirty="0">
                <a:solidFill>
                  <a:srgbClr val="004A98"/>
                </a:solidFill>
                <a:latin typeface="Calibri"/>
                <a:cs typeface="Calibri"/>
              </a:rPr>
              <a:t>Neural</a:t>
            </a:r>
            <a:r>
              <a:rPr sz="2400" b="1" spc="3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b="1" spc="125" dirty="0">
                <a:solidFill>
                  <a:srgbClr val="004A98"/>
                </a:solidFill>
                <a:latin typeface="Calibri"/>
                <a:cs typeface="Calibri"/>
              </a:rPr>
              <a:t>Network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00727" y="470128"/>
            <a:ext cx="1117142" cy="111714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7678400" y="9624860"/>
            <a:ext cx="482815" cy="33791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45" dirty="0"/>
              <a:t>13</a:t>
            </a:fld>
            <a:endParaRPr spc="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21106" y="0"/>
            <a:ext cx="5067300" cy="10287000"/>
            <a:chOff x="13221106" y="0"/>
            <a:chExt cx="5067300" cy="10287000"/>
          </a:xfrm>
        </p:grpSpPr>
        <p:sp>
          <p:nvSpPr>
            <p:cNvPr id="3" name="object 3"/>
            <p:cNvSpPr/>
            <p:nvPr/>
          </p:nvSpPr>
          <p:spPr>
            <a:xfrm>
              <a:off x="13614254" y="0"/>
              <a:ext cx="4674235" cy="3183255"/>
            </a:xfrm>
            <a:custGeom>
              <a:avLst/>
              <a:gdLst/>
              <a:ahLst/>
              <a:cxnLst/>
              <a:rect l="l" t="t" r="r" b="b"/>
              <a:pathLst>
                <a:path w="4674234" h="3183255">
                  <a:moveTo>
                    <a:pt x="4673745" y="0"/>
                  </a:moveTo>
                  <a:lnTo>
                    <a:pt x="0" y="0"/>
                  </a:lnTo>
                  <a:lnTo>
                    <a:pt x="4673745" y="3183152"/>
                  </a:lnTo>
                  <a:lnTo>
                    <a:pt x="4673745" y="0"/>
                  </a:lnTo>
                  <a:close/>
                </a:path>
              </a:pathLst>
            </a:custGeom>
            <a:solidFill>
              <a:srgbClr val="045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221106" y="2644944"/>
              <a:ext cx="5067300" cy="7642225"/>
            </a:xfrm>
            <a:custGeom>
              <a:avLst/>
              <a:gdLst/>
              <a:ahLst/>
              <a:cxnLst/>
              <a:rect l="l" t="t" r="r" b="b"/>
              <a:pathLst>
                <a:path w="5067300" h="7642225">
                  <a:moveTo>
                    <a:pt x="5066893" y="0"/>
                  </a:moveTo>
                  <a:lnTo>
                    <a:pt x="0" y="7642054"/>
                  </a:lnTo>
                  <a:lnTo>
                    <a:pt x="5066893" y="7642054"/>
                  </a:lnTo>
                  <a:lnTo>
                    <a:pt x="5066893" y="0"/>
                  </a:lnTo>
                  <a:close/>
                </a:path>
              </a:pathLst>
            </a:custGeom>
            <a:solidFill>
              <a:srgbClr val="E1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7986" y="3365422"/>
            <a:ext cx="2865733" cy="29158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8305" y="3504694"/>
            <a:ext cx="2849049" cy="277657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0900" y="8263314"/>
            <a:ext cx="1607601" cy="1607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4470" y="8315784"/>
            <a:ext cx="1593612" cy="159361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580643"/>
            <a:ext cx="84569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CNN - Training</a:t>
            </a:r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016000" y="2016252"/>
            <a:ext cx="14071600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35" dirty="0">
                <a:solidFill>
                  <a:srgbClr val="004A98"/>
                </a:solidFill>
                <a:latin typeface="Calibri"/>
                <a:cs typeface="Calibri"/>
              </a:rPr>
              <a:t>Data</a:t>
            </a:r>
            <a:r>
              <a:rPr sz="3200" spc="4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200" spc="125" dirty="0">
                <a:solidFill>
                  <a:srgbClr val="004A98"/>
                </a:solidFill>
                <a:latin typeface="Calibri"/>
                <a:cs typeface="Calibri"/>
              </a:rPr>
              <a:t>labeling</a:t>
            </a:r>
            <a:r>
              <a:rPr lang="en-US" sz="3200" spc="125" dirty="0">
                <a:solidFill>
                  <a:srgbClr val="004A98"/>
                </a:solidFill>
                <a:latin typeface="Calibri"/>
                <a:cs typeface="Calibri"/>
              </a:rPr>
              <a:t>: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solidFill>
                  <a:srgbClr val="004A98"/>
                </a:solidFill>
                <a:latin typeface="Calibri"/>
                <a:cs typeface="Calibri"/>
              </a:rPr>
              <a:t>Laborious</a:t>
            </a:r>
            <a:r>
              <a:rPr lang="en-US" sz="2400" spc="13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4A98"/>
                </a:solidFill>
                <a:latin typeface="Calibri"/>
                <a:cs typeface="Calibri"/>
              </a:rPr>
              <a:t>manual</a:t>
            </a:r>
            <a:r>
              <a:rPr lang="en-US" sz="2400" spc="130" dirty="0">
                <a:solidFill>
                  <a:srgbClr val="004A98"/>
                </a:solidFill>
                <a:latin typeface="Calibri"/>
                <a:cs typeface="Calibri"/>
              </a:rPr>
              <a:t> process to segment ~800 </a:t>
            </a:r>
            <a:r>
              <a:rPr lang="en-US" sz="2400" dirty="0">
                <a:solidFill>
                  <a:srgbClr val="004A98"/>
                </a:solidFill>
                <a:latin typeface="Calibri"/>
                <a:cs typeface="Calibri"/>
              </a:rPr>
              <a:t>representative</a:t>
            </a:r>
            <a:r>
              <a:rPr lang="en-US" sz="2400" spc="130" dirty="0">
                <a:solidFill>
                  <a:srgbClr val="004A98"/>
                </a:solidFill>
                <a:latin typeface="Calibri"/>
                <a:cs typeface="Calibri"/>
              </a:rPr>
              <a:t> frames</a:t>
            </a:r>
            <a:r>
              <a:rPr sz="2400" spc="2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110" dirty="0">
                <a:solidFill>
                  <a:srgbClr val="004A98"/>
                </a:solidFill>
                <a:latin typeface="Calibri"/>
                <a:cs typeface="Calibri"/>
              </a:rPr>
              <a:t>by</a:t>
            </a:r>
            <a:r>
              <a:rPr sz="2400" spc="2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110" dirty="0">
                <a:solidFill>
                  <a:srgbClr val="004A98"/>
                </a:solidFill>
                <a:latin typeface="Calibri"/>
                <a:cs typeface="Calibri"/>
              </a:rPr>
              <a:t>hand</a:t>
            </a:r>
            <a:r>
              <a:rPr sz="2400" spc="2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endParaRPr lang="en-US" sz="2400" spc="25" dirty="0">
              <a:solidFill>
                <a:srgbClr val="004A98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25" dirty="0">
                <a:solidFill>
                  <a:srgbClr val="004A98"/>
                </a:solidFill>
                <a:latin typeface="Calibri"/>
                <a:cs typeface="Calibri"/>
              </a:rPr>
              <a:t>The </a:t>
            </a:r>
            <a:r>
              <a:rPr lang="en-US" sz="2400" spc="25" dirty="0" err="1">
                <a:solidFill>
                  <a:srgbClr val="004A98"/>
                </a:solidFill>
                <a:latin typeface="Calibri"/>
                <a:cs typeface="Calibri"/>
              </a:rPr>
              <a:t>GrabCut</a:t>
            </a:r>
            <a:r>
              <a:rPr lang="en-US" sz="2400" spc="25" dirty="0">
                <a:solidFill>
                  <a:srgbClr val="004A98"/>
                </a:solidFill>
                <a:latin typeface="Calibri"/>
                <a:cs typeface="Calibri"/>
              </a:rPr>
              <a:t> algorithm was used to speed up this manual labeling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9189" y="6685788"/>
            <a:ext cx="12795411" cy="1195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25" dirty="0">
                <a:solidFill>
                  <a:srgbClr val="004A98"/>
                </a:solidFill>
                <a:latin typeface="Calibri"/>
                <a:cs typeface="Calibri"/>
              </a:rPr>
              <a:t>Training</a:t>
            </a:r>
            <a:r>
              <a:rPr sz="3200" spc="3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200" spc="135" dirty="0">
                <a:solidFill>
                  <a:srgbClr val="004A98"/>
                </a:solidFill>
                <a:latin typeface="Calibri"/>
                <a:cs typeface="Calibri"/>
              </a:rPr>
              <a:t>Data</a:t>
            </a:r>
            <a:r>
              <a:rPr sz="3200" spc="5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200" spc="114" dirty="0">
                <a:solidFill>
                  <a:srgbClr val="004A98"/>
                </a:solidFill>
                <a:latin typeface="Calibri"/>
                <a:cs typeface="Calibri"/>
              </a:rPr>
              <a:t>Augmentation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0"/>
              </a:spcBef>
            </a:pPr>
            <a:r>
              <a:rPr sz="2400" spc="140" dirty="0">
                <a:solidFill>
                  <a:srgbClr val="004A98"/>
                </a:solidFill>
                <a:latin typeface="Calibri"/>
                <a:cs typeface="Calibri"/>
              </a:rPr>
              <a:t>Increas</a:t>
            </a:r>
            <a:r>
              <a:rPr lang="en-US" sz="2400" spc="140" dirty="0">
                <a:solidFill>
                  <a:srgbClr val="004A98"/>
                </a:solidFill>
                <a:latin typeface="Calibri"/>
                <a:cs typeface="Calibri"/>
              </a:rPr>
              <a:t>ed</a:t>
            </a:r>
            <a:r>
              <a:rPr sz="2400" spc="2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2400" spc="80" dirty="0">
                <a:solidFill>
                  <a:srgbClr val="004A98"/>
                </a:solidFill>
                <a:latin typeface="Calibri"/>
                <a:cs typeface="Calibri"/>
              </a:rPr>
              <a:t>training</a:t>
            </a:r>
            <a:r>
              <a:rPr sz="2400" spc="2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110" dirty="0">
                <a:solidFill>
                  <a:srgbClr val="004A98"/>
                </a:solidFill>
                <a:latin typeface="Calibri"/>
                <a:cs typeface="Calibri"/>
              </a:rPr>
              <a:t>dataset</a:t>
            </a:r>
            <a:r>
              <a:rPr sz="2400" spc="2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110" dirty="0">
                <a:solidFill>
                  <a:srgbClr val="004A98"/>
                </a:solidFill>
                <a:latin typeface="Calibri"/>
                <a:cs typeface="Calibri"/>
              </a:rPr>
              <a:t>by</a:t>
            </a:r>
            <a:r>
              <a:rPr sz="2400" spc="3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110" dirty="0">
                <a:solidFill>
                  <a:srgbClr val="004A98"/>
                </a:solidFill>
                <a:latin typeface="Calibri"/>
                <a:cs typeface="Calibri"/>
              </a:rPr>
              <a:t>changing</a:t>
            </a:r>
            <a:r>
              <a:rPr sz="2400" spc="2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8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400" spc="2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70" dirty="0">
                <a:solidFill>
                  <a:srgbClr val="004A98"/>
                </a:solidFill>
                <a:latin typeface="Calibri"/>
                <a:cs typeface="Calibri"/>
              </a:rPr>
              <a:t>orientation</a:t>
            </a:r>
            <a:r>
              <a:rPr sz="2400" spc="2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114" dirty="0">
                <a:solidFill>
                  <a:srgbClr val="004A98"/>
                </a:solidFill>
                <a:latin typeface="Calibri"/>
                <a:cs typeface="Calibri"/>
              </a:rPr>
              <a:t>and</a:t>
            </a:r>
            <a:r>
              <a:rPr sz="2400" spc="3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8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400" spc="2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90" dirty="0">
                <a:solidFill>
                  <a:srgbClr val="004A98"/>
                </a:solidFill>
                <a:latin typeface="Calibri"/>
                <a:cs typeface="Calibri"/>
              </a:rPr>
              <a:t>position</a:t>
            </a:r>
            <a:r>
              <a:rPr sz="2400" spc="2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004A98"/>
                </a:solidFill>
                <a:latin typeface="Calibri"/>
                <a:cs typeface="Calibri"/>
              </a:rPr>
              <a:t>of</a:t>
            </a:r>
            <a:r>
              <a:rPr sz="2400" spc="3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8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400" spc="2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145" dirty="0">
                <a:solidFill>
                  <a:srgbClr val="004A98"/>
                </a:solidFill>
                <a:latin typeface="Calibri"/>
                <a:cs typeface="Calibri"/>
              </a:rPr>
              <a:t>samples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48945" y="8971865"/>
            <a:ext cx="2778125" cy="190500"/>
          </a:xfrm>
          <a:custGeom>
            <a:avLst/>
            <a:gdLst/>
            <a:ahLst/>
            <a:cxnLst/>
            <a:rect l="l" t="t" r="r" b="b"/>
            <a:pathLst>
              <a:path w="2778125" h="190500">
                <a:moveTo>
                  <a:pt x="2663264" y="114299"/>
                </a:moveTo>
                <a:lnTo>
                  <a:pt x="2663264" y="190499"/>
                </a:lnTo>
                <a:lnTo>
                  <a:pt x="2754704" y="114300"/>
                </a:lnTo>
                <a:lnTo>
                  <a:pt x="2663264" y="114299"/>
                </a:lnTo>
                <a:close/>
              </a:path>
              <a:path w="2778125" h="190500">
                <a:moveTo>
                  <a:pt x="2663264" y="76199"/>
                </a:moveTo>
                <a:lnTo>
                  <a:pt x="2663264" y="114299"/>
                </a:lnTo>
                <a:lnTo>
                  <a:pt x="2682313" y="114300"/>
                </a:lnTo>
                <a:lnTo>
                  <a:pt x="2682313" y="76200"/>
                </a:lnTo>
                <a:lnTo>
                  <a:pt x="2663264" y="76199"/>
                </a:lnTo>
                <a:close/>
              </a:path>
              <a:path w="2778125" h="190500">
                <a:moveTo>
                  <a:pt x="2663264" y="0"/>
                </a:moveTo>
                <a:lnTo>
                  <a:pt x="2663264" y="76199"/>
                </a:lnTo>
                <a:lnTo>
                  <a:pt x="2682313" y="76200"/>
                </a:lnTo>
                <a:lnTo>
                  <a:pt x="2682313" y="114300"/>
                </a:lnTo>
                <a:lnTo>
                  <a:pt x="2754706" y="114298"/>
                </a:lnTo>
                <a:lnTo>
                  <a:pt x="2777564" y="95250"/>
                </a:lnTo>
                <a:lnTo>
                  <a:pt x="2663264" y="0"/>
                </a:lnTo>
                <a:close/>
              </a:path>
              <a:path w="2778125" h="190500">
                <a:moveTo>
                  <a:pt x="0" y="76198"/>
                </a:moveTo>
                <a:lnTo>
                  <a:pt x="0" y="114298"/>
                </a:lnTo>
                <a:lnTo>
                  <a:pt x="2663264" y="114299"/>
                </a:lnTo>
                <a:lnTo>
                  <a:pt x="2663264" y="76199"/>
                </a:lnTo>
                <a:lnTo>
                  <a:pt x="0" y="76198"/>
                </a:lnTo>
                <a:close/>
              </a:path>
            </a:pathLst>
          </a:custGeom>
          <a:solidFill>
            <a:srgbClr val="0452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00727" y="470128"/>
            <a:ext cx="1117142" cy="111714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7678400" y="9624860"/>
            <a:ext cx="482815" cy="33791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45" dirty="0"/>
              <a:t>14</a:t>
            </a:fld>
            <a:endParaRPr spc="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600" y="576368"/>
            <a:ext cx="1386840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CNN - Accuracy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222173" y="6111747"/>
            <a:ext cx="2932430" cy="10439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20040" indent="-30734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20040" algn="l"/>
              </a:tabLst>
            </a:pPr>
            <a:r>
              <a:rPr sz="2800" spc="180" dirty="0">
                <a:solidFill>
                  <a:srgbClr val="004A98"/>
                </a:solidFill>
                <a:latin typeface="Calibri"/>
                <a:cs typeface="Calibri"/>
              </a:rPr>
              <a:t>Sample: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229" dirty="0">
                <a:solidFill>
                  <a:srgbClr val="004A98"/>
                </a:solidFill>
                <a:latin typeface="Calibri"/>
                <a:cs typeface="Calibri"/>
              </a:rPr>
              <a:t>0.9494</a:t>
            </a:r>
            <a:endParaRPr sz="2800">
              <a:latin typeface="Calibri"/>
              <a:cs typeface="Calibri"/>
            </a:endParaRPr>
          </a:p>
          <a:p>
            <a:pPr marL="320040" indent="-30734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20040" algn="l"/>
              </a:tabLst>
            </a:pPr>
            <a:r>
              <a:rPr sz="2800" spc="185" dirty="0">
                <a:solidFill>
                  <a:srgbClr val="004A98"/>
                </a:solidFill>
                <a:latin typeface="Calibri"/>
                <a:cs typeface="Calibri"/>
              </a:rPr>
              <a:t>Shock: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229" dirty="0">
                <a:solidFill>
                  <a:srgbClr val="004A98"/>
                </a:solidFill>
                <a:latin typeface="Calibri"/>
                <a:cs typeface="Calibri"/>
              </a:rPr>
              <a:t>0.9789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14833" y="7718043"/>
            <a:ext cx="2987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25" dirty="0">
                <a:solidFill>
                  <a:srgbClr val="004A98"/>
                </a:solidFill>
                <a:latin typeface="Calibri"/>
                <a:cs typeface="Calibri"/>
              </a:rPr>
              <a:t>Accuracy:</a:t>
            </a:r>
            <a:r>
              <a:rPr sz="2800" b="1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235" dirty="0">
                <a:solidFill>
                  <a:srgbClr val="004A98"/>
                </a:solidFill>
                <a:latin typeface="Calibri"/>
                <a:cs typeface="Calibri"/>
              </a:rPr>
              <a:t>0.9943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04594" y="4924043"/>
            <a:ext cx="190690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6535">
              <a:lnSpc>
                <a:spcPct val="117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tp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true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positif </a:t>
            </a:r>
            <a:r>
              <a:rPr sz="2000" dirty="0">
                <a:latin typeface="Times New Roman"/>
                <a:cs typeface="Times New Roman"/>
              </a:rPr>
              <a:t>fp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false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positif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2000" dirty="0">
                <a:latin typeface="Times New Roman"/>
                <a:cs typeface="Times New Roman"/>
              </a:rPr>
              <a:t>fn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false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negative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00727" y="470128"/>
            <a:ext cx="1117142" cy="111714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7602200" y="9624860"/>
            <a:ext cx="559015" cy="33791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45" dirty="0"/>
              <a:t>15</a:t>
            </a:fld>
            <a:endParaRPr spc="45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9FF93-5B98-F334-497C-18B01A379239}"/>
              </a:ext>
            </a:extLst>
          </p:cNvPr>
          <p:cNvSpPr txBox="1"/>
          <p:nvPr/>
        </p:nvSpPr>
        <p:spPr>
          <a:xfrm>
            <a:off x="7914833" y="5010538"/>
            <a:ext cx="17864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5" dirty="0">
                <a:solidFill>
                  <a:srgbClr val="004A98"/>
                </a:solidFill>
                <a:latin typeface="Calibri"/>
                <a:cs typeface="Calibri"/>
              </a:rPr>
              <a:t>F1</a:t>
            </a:r>
            <a:r>
              <a:rPr lang="en-US" sz="2800" b="1" spc="7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2800" b="1" spc="185" dirty="0">
                <a:solidFill>
                  <a:srgbClr val="004A98"/>
                </a:solidFill>
                <a:latin typeface="Calibri"/>
                <a:cs typeface="Calibri"/>
              </a:rPr>
              <a:t>score:</a:t>
            </a:r>
            <a:endParaRPr lang="en-US" sz="2800" dirty="0">
              <a:latin typeface="Calibri"/>
              <a:cs typeface="Calibri"/>
            </a:endParaRP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E34CA-D68B-7B45-B7F6-61CC4BD529DF}"/>
              </a:ext>
            </a:extLst>
          </p:cNvPr>
          <p:cNvSpPr txBox="1"/>
          <p:nvPr/>
        </p:nvSpPr>
        <p:spPr>
          <a:xfrm>
            <a:off x="8473457" y="3354383"/>
            <a:ext cx="4858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25" dirty="0">
                <a:solidFill>
                  <a:srgbClr val="FFFFFF"/>
                </a:solidFill>
                <a:latin typeface="Calibri"/>
                <a:cs typeface="Calibri"/>
              </a:rPr>
              <a:t>VGG16-</a:t>
            </a:r>
            <a:r>
              <a:rPr lang="en-US" sz="4800" spc="270" dirty="0">
                <a:solidFill>
                  <a:srgbClr val="FFFFFF"/>
                </a:solidFill>
                <a:latin typeface="Calibri"/>
                <a:cs typeface="Calibri"/>
              </a:rPr>
              <a:t>UNet</a:t>
            </a:r>
            <a:endParaRPr lang="en-US" sz="4800" dirty="0">
              <a:latin typeface="Calibri"/>
              <a:cs typeface="Calibri"/>
            </a:endParaRPr>
          </a:p>
          <a:p>
            <a:pPr algn="ctr"/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16EA8-1312-A309-4DD1-BCA07AF0EDD8}"/>
              </a:ext>
            </a:extLst>
          </p:cNvPr>
          <p:cNvSpPr txBox="1"/>
          <p:nvPr/>
        </p:nvSpPr>
        <p:spPr>
          <a:xfrm>
            <a:off x="457200" y="2781300"/>
            <a:ext cx="6324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VGG16-UNet architecture was chosen because it had the best performance out of the 10 architectures tested</a:t>
            </a:r>
          </a:p>
          <a:p>
            <a:endParaRPr lang="en-US" sz="3600" dirty="0"/>
          </a:p>
          <a:p>
            <a:r>
              <a:rPr lang="en-US" sz="3600" dirty="0"/>
              <a:t>These parameters represent the segmentation accuracy of the model predictions relative to validation frames not included in the training set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14254" y="0"/>
            <a:ext cx="4674235" cy="3183255"/>
          </a:xfrm>
          <a:custGeom>
            <a:avLst/>
            <a:gdLst/>
            <a:ahLst/>
            <a:cxnLst/>
            <a:rect l="l" t="t" r="r" b="b"/>
            <a:pathLst>
              <a:path w="4674234" h="3183255">
                <a:moveTo>
                  <a:pt x="4673745" y="0"/>
                </a:moveTo>
                <a:lnTo>
                  <a:pt x="0" y="0"/>
                </a:lnTo>
                <a:lnTo>
                  <a:pt x="4673745" y="3183152"/>
                </a:lnTo>
                <a:lnTo>
                  <a:pt x="4673745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96424" y="6025673"/>
            <a:ext cx="5491576" cy="34030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2034" y="2472029"/>
            <a:ext cx="15296165" cy="58010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50" dirty="0">
                <a:solidFill>
                  <a:srgbClr val="004A98"/>
                </a:solidFill>
                <a:latin typeface="Calibri"/>
                <a:cs typeface="Calibri"/>
              </a:rPr>
              <a:t>Decision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05" dirty="0">
                <a:solidFill>
                  <a:srgbClr val="004A98"/>
                </a:solidFill>
                <a:latin typeface="Calibri"/>
                <a:cs typeface="Calibri"/>
              </a:rPr>
              <a:t>tree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275" dirty="0">
                <a:solidFill>
                  <a:srgbClr val="004A98"/>
                </a:solidFill>
                <a:latin typeface="Calibri"/>
                <a:cs typeface="Calibri"/>
              </a:rPr>
              <a:t>=</a:t>
            </a:r>
            <a:r>
              <a:rPr sz="28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20" dirty="0">
                <a:solidFill>
                  <a:srgbClr val="004A98"/>
                </a:solidFill>
                <a:latin typeface="Calibri"/>
                <a:cs typeface="Calibri"/>
              </a:rPr>
              <a:t>algorithm</a:t>
            </a:r>
            <a:r>
              <a:rPr sz="28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00" dirty="0">
                <a:solidFill>
                  <a:srgbClr val="004A98"/>
                </a:solidFill>
                <a:latin typeface="Calibri"/>
                <a:cs typeface="Calibri"/>
              </a:rPr>
              <a:t>that</a:t>
            </a:r>
            <a:r>
              <a:rPr sz="2800" spc="7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25" dirty="0">
                <a:solidFill>
                  <a:srgbClr val="004A98"/>
                </a:solidFill>
                <a:latin typeface="Calibri"/>
                <a:cs typeface="Calibri"/>
              </a:rPr>
              <a:t>only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50" dirty="0">
                <a:solidFill>
                  <a:srgbClr val="004A98"/>
                </a:solidFill>
                <a:latin typeface="Calibri"/>
                <a:cs typeface="Calibri"/>
              </a:rPr>
              <a:t>contains</a:t>
            </a:r>
            <a:r>
              <a:rPr sz="2800" spc="7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25" dirty="0">
                <a:solidFill>
                  <a:srgbClr val="004A98"/>
                </a:solidFill>
                <a:latin typeface="Calibri"/>
                <a:cs typeface="Calibri"/>
              </a:rPr>
              <a:t>conditional</a:t>
            </a:r>
            <a:r>
              <a:rPr sz="2800" spc="7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20" dirty="0">
                <a:solidFill>
                  <a:srgbClr val="004A98"/>
                </a:solidFill>
                <a:latin typeface="Calibri"/>
                <a:cs typeface="Calibri"/>
              </a:rPr>
              <a:t>control</a:t>
            </a:r>
            <a:r>
              <a:rPr sz="2800" spc="6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40" dirty="0">
                <a:solidFill>
                  <a:srgbClr val="004A98"/>
                </a:solidFill>
                <a:latin typeface="Calibri"/>
                <a:cs typeface="Calibri"/>
              </a:rPr>
              <a:t>statements.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50" dirty="0">
              <a:latin typeface="Calibri"/>
              <a:cs typeface="Calibri"/>
            </a:endParaRPr>
          </a:p>
          <a:p>
            <a:pPr marL="12700" marR="5080">
              <a:lnSpc>
                <a:spcPct val="118600"/>
              </a:lnSpc>
            </a:pPr>
            <a:r>
              <a:rPr lang="en-US" sz="2800" dirty="0">
                <a:solidFill>
                  <a:srgbClr val="004A98"/>
                </a:solidFill>
                <a:latin typeface="Calibri"/>
                <a:cs typeface="Calibri"/>
              </a:rPr>
              <a:t>This model was developed to provide a </a:t>
            </a:r>
            <a:r>
              <a:rPr lang="en-US" sz="2800" b="1" dirty="0">
                <a:solidFill>
                  <a:srgbClr val="004A98"/>
                </a:solidFill>
                <a:latin typeface="Calibri"/>
                <a:cs typeface="Calibri"/>
              </a:rPr>
              <a:t>faster segmentation model </a:t>
            </a:r>
            <a:r>
              <a:rPr lang="en-US" sz="2800" dirty="0">
                <a:solidFill>
                  <a:srgbClr val="004A98"/>
                </a:solidFill>
                <a:latin typeface="Calibri"/>
                <a:cs typeface="Calibri"/>
              </a:rPr>
              <a:t>suitable for real-time feedback applications. It uses the HSV (hue, saturation, value) parameter space instead of RGB since the separation between target classes (sample, shock, background) is larger</a:t>
            </a:r>
            <a:r>
              <a:rPr lang="en-US" sz="2800" spc="150" dirty="0">
                <a:solidFill>
                  <a:srgbClr val="004A98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2800" b="1" spc="210" dirty="0">
                <a:solidFill>
                  <a:srgbClr val="004A98"/>
                </a:solidFill>
                <a:latin typeface="Calibri"/>
                <a:cs typeface="Calibri"/>
              </a:rPr>
              <a:t>Decision Tree parameters</a:t>
            </a:r>
            <a:r>
              <a:rPr sz="2800" b="1" spc="190" dirty="0">
                <a:solidFill>
                  <a:srgbClr val="004A98"/>
                </a:solidFill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627380" indent="-30734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627380" algn="l"/>
              </a:tabLst>
            </a:pPr>
            <a:r>
              <a:rPr sz="2800" spc="105" dirty="0">
                <a:solidFill>
                  <a:srgbClr val="004A98"/>
                </a:solidFill>
                <a:latin typeface="Calibri"/>
                <a:cs typeface="Calibri"/>
              </a:rPr>
              <a:t>Minimum</a:t>
            </a:r>
            <a:r>
              <a:rPr sz="2800" spc="9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50" dirty="0">
                <a:solidFill>
                  <a:srgbClr val="004A98"/>
                </a:solidFill>
                <a:latin typeface="Calibri"/>
                <a:cs typeface="Calibri"/>
              </a:rPr>
              <a:t>number</a:t>
            </a:r>
            <a:r>
              <a:rPr sz="2800" spc="7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of</a:t>
            </a:r>
            <a:r>
              <a:rPr sz="2800" spc="7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200" dirty="0">
                <a:solidFill>
                  <a:srgbClr val="004A98"/>
                </a:solidFill>
                <a:latin typeface="Calibri"/>
                <a:cs typeface="Calibri"/>
              </a:rPr>
              <a:t>samples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20" dirty="0">
                <a:solidFill>
                  <a:srgbClr val="004A98"/>
                </a:solidFill>
                <a:latin typeface="Calibri"/>
                <a:cs typeface="Calibri"/>
              </a:rPr>
              <a:t>required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70" dirty="0">
                <a:solidFill>
                  <a:srgbClr val="004A98"/>
                </a:solidFill>
                <a:latin typeface="Calibri"/>
                <a:cs typeface="Calibri"/>
              </a:rPr>
              <a:t>to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30" dirty="0">
                <a:solidFill>
                  <a:srgbClr val="004A98"/>
                </a:solidFill>
                <a:latin typeface="Calibri"/>
                <a:cs typeface="Calibri"/>
              </a:rPr>
              <a:t>split</a:t>
            </a:r>
            <a:r>
              <a:rPr sz="2800" spc="7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45" dirty="0">
                <a:solidFill>
                  <a:srgbClr val="004A98"/>
                </a:solidFill>
                <a:latin typeface="Calibri"/>
                <a:cs typeface="Calibri"/>
              </a:rPr>
              <a:t>an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4" dirty="0">
                <a:solidFill>
                  <a:srgbClr val="004A98"/>
                </a:solidFill>
                <a:latin typeface="Calibri"/>
                <a:cs typeface="Calibri"/>
              </a:rPr>
              <a:t>internal</a:t>
            </a:r>
            <a:r>
              <a:rPr sz="2800" spc="6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40" dirty="0">
                <a:solidFill>
                  <a:srgbClr val="004A98"/>
                </a:solidFill>
                <a:latin typeface="Calibri"/>
                <a:cs typeface="Calibri"/>
              </a:rPr>
              <a:t>node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275" dirty="0">
                <a:solidFill>
                  <a:srgbClr val="004A98"/>
                </a:solidFill>
                <a:latin typeface="Calibri"/>
                <a:cs typeface="Calibri"/>
              </a:rPr>
              <a:t>=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250" dirty="0">
                <a:solidFill>
                  <a:srgbClr val="004A98"/>
                </a:solidFill>
                <a:latin typeface="Calibri"/>
                <a:cs typeface="Calibri"/>
              </a:rPr>
              <a:t>500</a:t>
            </a:r>
            <a:endParaRPr sz="2800" dirty="0">
              <a:latin typeface="Calibri"/>
              <a:cs typeface="Calibri"/>
            </a:endParaRPr>
          </a:p>
          <a:p>
            <a:pPr marL="627380" indent="-30734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627380" algn="l"/>
              </a:tabLst>
            </a:pPr>
            <a:r>
              <a:rPr sz="2800" spc="135" dirty="0">
                <a:solidFill>
                  <a:srgbClr val="004A98"/>
                </a:solidFill>
                <a:latin typeface="Calibri"/>
                <a:cs typeface="Calibri"/>
              </a:rPr>
              <a:t>Depth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of</a:t>
            </a:r>
            <a:r>
              <a:rPr sz="2800" spc="6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7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05" dirty="0">
                <a:solidFill>
                  <a:srgbClr val="004A98"/>
                </a:solidFill>
                <a:latin typeface="Calibri"/>
                <a:cs typeface="Calibri"/>
              </a:rPr>
              <a:t>tree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275" dirty="0">
                <a:solidFill>
                  <a:srgbClr val="004A98"/>
                </a:solidFill>
                <a:latin typeface="Calibri"/>
                <a:cs typeface="Calibri"/>
              </a:rPr>
              <a:t>=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260" dirty="0">
                <a:solidFill>
                  <a:srgbClr val="004A98"/>
                </a:solidFill>
                <a:latin typeface="Calibri"/>
                <a:cs typeface="Calibri"/>
              </a:rPr>
              <a:t>10</a:t>
            </a:r>
            <a:endParaRPr lang="en-US" sz="2800" spc="260" dirty="0">
              <a:solidFill>
                <a:srgbClr val="004A98"/>
              </a:solidFill>
              <a:latin typeface="Calibri"/>
              <a:cs typeface="Calibri"/>
            </a:endParaRPr>
          </a:p>
          <a:p>
            <a:pPr marL="627380" indent="-30734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627380" algn="l"/>
              </a:tabLst>
            </a:pPr>
            <a:r>
              <a:rPr lang="en-US" sz="2800" dirty="0">
                <a:solidFill>
                  <a:srgbClr val="004A98"/>
                </a:solidFill>
                <a:latin typeface="Calibri"/>
                <a:cs typeface="Calibri"/>
              </a:rPr>
              <a:t>Input params: HSV of single pixel</a:t>
            </a:r>
          </a:p>
          <a:p>
            <a:pPr marL="627380" indent="-30734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627380" algn="l"/>
              </a:tabLst>
            </a:pPr>
            <a:r>
              <a:rPr lang="en-US" sz="2800" dirty="0">
                <a:solidFill>
                  <a:srgbClr val="004A98"/>
                </a:solidFill>
                <a:latin typeface="Calibri"/>
                <a:cs typeface="Calibri"/>
              </a:rPr>
              <a:t>Output: Sample, Shock, Background classification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329130"/>
            <a:ext cx="16256000" cy="1297791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Decision Tree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90600" y="8976644"/>
            <a:ext cx="31115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70" dirty="0">
                <a:solidFill>
                  <a:srgbClr val="004A98"/>
                </a:solidFill>
                <a:latin typeface="Calibri"/>
                <a:cs typeface="Calibri"/>
              </a:rPr>
              <a:t>Accuracy: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235" dirty="0">
                <a:solidFill>
                  <a:srgbClr val="004A98"/>
                </a:solidFill>
                <a:latin typeface="Calibri"/>
                <a:cs typeface="Calibri"/>
              </a:rPr>
              <a:t>0.93573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436302" y="333500"/>
            <a:ext cx="1127760" cy="1127760"/>
            <a:chOff x="16436302" y="333500"/>
            <a:chExt cx="1127760" cy="1127760"/>
          </a:xfrm>
        </p:grpSpPr>
        <p:sp>
          <p:nvSpPr>
            <p:cNvPr id="9" name="object 9"/>
            <p:cNvSpPr/>
            <p:nvPr/>
          </p:nvSpPr>
          <p:spPr>
            <a:xfrm>
              <a:off x="16442652" y="339850"/>
              <a:ext cx="1115060" cy="1115060"/>
            </a:xfrm>
            <a:custGeom>
              <a:avLst/>
              <a:gdLst/>
              <a:ahLst/>
              <a:cxnLst/>
              <a:rect l="l" t="t" r="r" b="b"/>
              <a:pathLst>
                <a:path w="1115059" h="1115060">
                  <a:moveTo>
                    <a:pt x="557263" y="0"/>
                  </a:moveTo>
                  <a:lnTo>
                    <a:pt x="509181" y="2045"/>
                  </a:lnTo>
                  <a:lnTo>
                    <a:pt x="462235" y="8070"/>
                  </a:lnTo>
                  <a:lnTo>
                    <a:pt x="416592" y="17907"/>
                  </a:lnTo>
                  <a:lnTo>
                    <a:pt x="372419" y="31389"/>
                  </a:lnTo>
                  <a:lnTo>
                    <a:pt x="329883" y="48349"/>
                  </a:lnTo>
                  <a:lnTo>
                    <a:pt x="289152" y="68620"/>
                  </a:lnTo>
                  <a:lnTo>
                    <a:pt x="250393" y="92033"/>
                  </a:lnTo>
                  <a:lnTo>
                    <a:pt x="213774" y="118422"/>
                  </a:lnTo>
                  <a:lnTo>
                    <a:pt x="179461" y="147620"/>
                  </a:lnTo>
                  <a:lnTo>
                    <a:pt x="147622" y="179459"/>
                  </a:lnTo>
                  <a:lnTo>
                    <a:pt x="118424" y="213772"/>
                  </a:lnTo>
                  <a:lnTo>
                    <a:pt x="92034" y="250392"/>
                  </a:lnTo>
                  <a:lnTo>
                    <a:pt x="68621" y="289151"/>
                  </a:lnTo>
                  <a:lnTo>
                    <a:pt x="48350" y="329882"/>
                  </a:lnTo>
                  <a:lnTo>
                    <a:pt x="31390" y="372418"/>
                  </a:lnTo>
                  <a:lnTo>
                    <a:pt x="17908" y="416592"/>
                  </a:lnTo>
                  <a:lnTo>
                    <a:pt x="8070" y="462236"/>
                  </a:lnTo>
                  <a:lnTo>
                    <a:pt x="2045" y="509184"/>
                  </a:lnTo>
                  <a:lnTo>
                    <a:pt x="0" y="557267"/>
                  </a:lnTo>
                  <a:lnTo>
                    <a:pt x="2045" y="605347"/>
                  </a:lnTo>
                  <a:lnTo>
                    <a:pt x="8070" y="652293"/>
                  </a:lnTo>
                  <a:lnTo>
                    <a:pt x="17908" y="697935"/>
                  </a:lnTo>
                  <a:lnTo>
                    <a:pt x="31390" y="742107"/>
                  </a:lnTo>
                  <a:lnTo>
                    <a:pt x="48350" y="784642"/>
                  </a:lnTo>
                  <a:lnTo>
                    <a:pt x="68621" y="825372"/>
                  </a:lnTo>
                  <a:lnTo>
                    <a:pt x="92034" y="864131"/>
                  </a:lnTo>
                  <a:lnTo>
                    <a:pt x="118424" y="900750"/>
                  </a:lnTo>
                  <a:lnTo>
                    <a:pt x="147622" y="935062"/>
                  </a:lnTo>
                  <a:lnTo>
                    <a:pt x="179461" y="966901"/>
                  </a:lnTo>
                  <a:lnTo>
                    <a:pt x="213774" y="996098"/>
                  </a:lnTo>
                  <a:lnTo>
                    <a:pt x="250393" y="1022487"/>
                  </a:lnTo>
                  <a:lnTo>
                    <a:pt x="289152" y="1045900"/>
                  </a:lnTo>
                  <a:lnTo>
                    <a:pt x="329883" y="1066170"/>
                  </a:lnTo>
                  <a:lnTo>
                    <a:pt x="372419" y="1083130"/>
                  </a:lnTo>
                  <a:lnTo>
                    <a:pt x="416592" y="1096612"/>
                  </a:lnTo>
                  <a:lnTo>
                    <a:pt x="462235" y="1106449"/>
                  </a:lnTo>
                  <a:lnTo>
                    <a:pt x="509181" y="1112474"/>
                  </a:lnTo>
                  <a:lnTo>
                    <a:pt x="557263" y="1114520"/>
                  </a:lnTo>
                  <a:lnTo>
                    <a:pt x="605346" y="1112474"/>
                  </a:lnTo>
                  <a:lnTo>
                    <a:pt x="652294" y="1106449"/>
                  </a:lnTo>
                  <a:lnTo>
                    <a:pt x="697938" y="1096612"/>
                  </a:lnTo>
                  <a:lnTo>
                    <a:pt x="742112" y="1083130"/>
                  </a:lnTo>
                  <a:lnTo>
                    <a:pt x="784648" y="1066170"/>
                  </a:lnTo>
                  <a:lnTo>
                    <a:pt x="825379" y="1045900"/>
                  </a:lnTo>
                  <a:lnTo>
                    <a:pt x="864138" y="1022487"/>
                  </a:lnTo>
                  <a:lnTo>
                    <a:pt x="900757" y="996098"/>
                  </a:lnTo>
                  <a:lnTo>
                    <a:pt x="935070" y="966901"/>
                  </a:lnTo>
                  <a:lnTo>
                    <a:pt x="966908" y="935062"/>
                  </a:lnTo>
                  <a:lnTo>
                    <a:pt x="996106" y="900750"/>
                  </a:lnTo>
                  <a:lnTo>
                    <a:pt x="1022495" y="864131"/>
                  </a:lnTo>
                  <a:lnTo>
                    <a:pt x="1045908" y="825372"/>
                  </a:lnTo>
                  <a:lnTo>
                    <a:pt x="1066177" y="784642"/>
                  </a:lnTo>
                  <a:lnTo>
                    <a:pt x="1083137" y="742107"/>
                  </a:lnTo>
                  <a:lnTo>
                    <a:pt x="1096619" y="697935"/>
                  </a:lnTo>
                  <a:lnTo>
                    <a:pt x="1106456" y="652293"/>
                  </a:lnTo>
                  <a:lnTo>
                    <a:pt x="1112481" y="605347"/>
                  </a:lnTo>
                  <a:lnTo>
                    <a:pt x="1114526" y="557267"/>
                  </a:lnTo>
                  <a:lnTo>
                    <a:pt x="1112481" y="509184"/>
                  </a:lnTo>
                  <a:lnTo>
                    <a:pt x="1106456" y="462236"/>
                  </a:lnTo>
                  <a:lnTo>
                    <a:pt x="1096619" y="416592"/>
                  </a:lnTo>
                  <a:lnTo>
                    <a:pt x="1083137" y="372418"/>
                  </a:lnTo>
                  <a:lnTo>
                    <a:pt x="1066177" y="329882"/>
                  </a:lnTo>
                  <a:lnTo>
                    <a:pt x="1045908" y="289151"/>
                  </a:lnTo>
                  <a:lnTo>
                    <a:pt x="1022495" y="250392"/>
                  </a:lnTo>
                  <a:lnTo>
                    <a:pt x="996106" y="213772"/>
                  </a:lnTo>
                  <a:lnTo>
                    <a:pt x="966908" y="179459"/>
                  </a:lnTo>
                  <a:lnTo>
                    <a:pt x="935070" y="147620"/>
                  </a:lnTo>
                  <a:lnTo>
                    <a:pt x="900757" y="118422"/>
                  </a:lnTo>
                  <a:lnTo>
                    <a:pt x="864138" y="92033"/>
                  </a:lnTo>
                  <a:lnTo>
                    <a:pt x="825379" y="68620"/>
                  </a:lnTo>
                  <a:lnTo>
                    <a:pt x="784648" y="48349"/>
                  </a:lnTo>
                  <a:lnTo>
                    <a:pt x="742112" y="31389"/>
                  </a:lnTo>
                  <a:lnTo>
                    <a:pt x="697938" y="17907"/>
                  </a:lnTo>
                  <a:lnTo>
                    <a:pt x="652294" y="8070"/>
                  </a:lnTo>
                  <a:lnTo>
                    <a:pt x="605346" y="2045"/>
                  </a:lnTo>
                  <a:lnTo>
                    <a:pt x="557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42652" y="339850"/>
              <a:ext cx="1115060" cy="1115060"/>
            </a:xfrm>
            <a:custGeom>
              <a:avLst/>
              <a:gdLst/>
              <a:ahLst/>
              <a:cxnLst/>
              <a:rect l="l" t="t" r="r" b="b"/>
              <a:pathLst>
                <a:path w="1115059" h="1115060">
                  <a:moveTo>
                    <a:pt x="1114525" y="557266"/>
                  </a:moveTo>
                  <a:lnTo>
                    <a:pt x="1112479" y="605347"/>
                  </a:lnTo>
                  <a:lnTo>
                    <a:pt x="1106454" y="652292"/>
                  </a:lnTo>
                  <a:lnTo>
                    <a:pt x="1096617" y="697934"/>
                  </a:lnTo>
                  <a:lnTo>
                    <a:pt x="1083134" y="742107"/>
                  </a:lnTo>
                  <a:lnTo>
                    <a:pt x="1066175" y="784642"/>
                  </a:lnTo>
                  <a:lnTo>
                    <a:pt x="1045904" y="825372"/>
                  </a:lnTo>
                  <a:lnTo>
                    <a:pt x="1022491" y="864130"/>
                  </a:lnTo>
                  <a:lnTo>
                    <a:pt x="996102" y="900749"/>
                  </a:lnTo>
                  <a:lnTo>
                    <a:pt x="966904" y="935062"/>
                  </a:lnTo>
                  <a:lnTo>
                    <a:pt x="935065" y="966900"/>
                  </a:lnTo>
                  <a:lnTo>
                    <a:pt x="900752" y="996097"/>
                  </a:lnTo>
                  <a:lnTo>
                    <a:pt x="864133" y="1022486"/>
                  </a:lnTo>
                  <a:lnTo>
                    <a:pt x="825374" y="1045900"/>
                  </a:lnTo>
                  <a:lnTo>
                    <a:pt x="784643" y="1066170"/>
                  </a:lnTo>
                  <a:lnTo>
                    <a:pt x="742107" y="1083130"/>
                  </a:lnTo>
                  <a:lnTo>
                    <a:pt x="697934" y="1096612"/>
                  </a:lnTo>
                  <a:lnTo>
                    <a:pt x="652290" y="1106449"/>
                  </a:lnTo>
                  <a:lnTo>
                    <a:pt x="605344" y="1112474"/>
                  </a:lnTo>
                  <a:lnTo>
                    <a:pt x="557262" y="1114520"/>
                  </a:lnTo>
                  <a:lnTo>
                    <a:pt x="509179" y="1112474"/>
                  </a:lnTo>
                  <a:lnTo>
                    <a:pt x="462232" y="1106449"/>
                  </a:lnTo>
                  <a:lnTo>
                    <a:pt x="416589" y="1096612"/>
                  </a:lnTo>
                  <a:lnTo>
                    <a:pt x="372415" y="1083130"/>
                  </a:lnTo>
                  <a:lnTo>
                    <a:pt x="329879" y="1066170"/>
                  </a:lnTo>
                  <a:lnTo>
                    <a:pt x="289148" y="1045900"/>
                  </a:lnTo>
                  <a:lnTo>
                    <a:pt x="250389" y="1022486"/>
                  </a:lnTo>
                  <a:lnTo>
                    <a:pt x="213770" y="996097"/>
                  </a:lnTo>
                  <a:lnTo>
                    <a:pt x="179457" y="966900"/>
                  </a:lnTo>
                  <a:lnTo>
                    <a:pt x="147618" y="935062"/>
                  </a:lnTo>
                  <a:lnTo>
                    <a:pt x="118421" y="900749"/>
                  </a:lnTo>
                  <a:lnTo>
                    <a:pt x="92032" y="864130"/>
                  </a:lnTo>
                  <a:lnTo>
                    <a:pt x="68619" y="825372"/>
                  </a:lnTo>
                  <a:lnTo>
                    <a:pt x="48349" y="784642"/>
                  </a:lnTo>
                  <a:lnTo>
                    <a:pt x="31389" y="742107"/>
                  </a:lnTo>
                  <a:lnTo>
                    <a:pt x="17907" y="697934"/>
                  </a:lnTo>
                  <a:lnTo>
                    <a:pt x="8070" y="652292"/>
                  </a:lnTo>
                  <a:lnTo>
                    <a:pt x="2045" y="605347"/>
                  </a:lnTo>
                  <a:lnTo>
                    <a:pt x="0" y="557266"/>
                  </a:lnTo>
                  <a:lnTo>
                    <a:pt x="2045" y="509183"/>
                  </a:lnTo>
                  <a:lnTo>
                    <a:pt x="8070" y="462236"/>
                  </a:lnTo>
                  <a:lnTo>
                    <a:pt x="17907" y="416592"/>
                  </a:lnTo>
                  <a:lnTo>
                    <a:pt x="31389" y="372418"/>
                  </a:lnTo>
                  <a:lnTo>
                    <a:pt x="48349" y="329882"/>
                  </a:lnTo>
                  <a:lnTo>
                    <a:pt x="68619" y="289150"/>
                  </a:lnTo>
                  <a:lnTo>
                    <a:pt x="92032" y="250391"/>
                  </a:lnTo>
                  <a:lnTo>
                    <a:pt x="118421" y="213772"/>
                  </a:lnTo>
                  <a:lnTo>
                    <a:pt x="147618" y="179459"/>
                  </a:lnTo>
                  <a:lnTo>
                    <a:pt x="179457" y="147620"/>
                  </a:lnTo>
                  <a:lnTo>
                    <a:pt x="213770" y="118422"/>
                  </a:lnTo>
                  <a:lnTo>
                    <a:pt x="250389" y="92033"/>
                  </a:lnTo>
                  <a:lnTo>
                    <a:pt x="289148" y="68619"/>
                  </a:lnTo>
                  <a:lnTo>
                    <a:pt x="329879" y="48349"/>
                  </a:lnTo>
                  <a:lnTo>
                    <a:pt x="372415" y="31389"/>
                  </a:lnTo>
                  <a:lnTo>
                    <a:pt x="416589" y="17907"/>
                  </a:lnTo>
                  <a:lnTo>
                    <a:pt x="462232" y="8070"/>
                  </a:lnTo>
                  <a:lnTo>
                    <a:pt x="509179" y="2045"/>
                  </a:lnTo>
                  <a:lnTo>
                    <a:pt x="557262" y="0"/>
                  </a:lnTo>
                  <a:lnTo>
                    <a:pt x="605345" y="2045"/>
                  </a:lnTo>
                  <a:lnTo>
                    <a:pt x="652292" y="8070"/>
                  </a:lnTo>
                  <a:lnTo>
                    <a:pt x="697935" y="17907"/>
                  </a:lnTo>
                  <a:lnTo>
                    <a:pt x="742109" y="31389"/>
                  </a:lnTo>
                  <a:lnTo>
                    <a:pt x="784645" y="48349"/>
                  </a:lnTo>
                  <a:lnTo>
                    <a:pt x="825376" y="68619"/>
                  </a:lnTo>
                  <a:lnTo>
                    <a:pt x="864135" y="92033"/>
                  </a:lnTo>
                  <a:lnTo>
                    <a:pt x="900754" y="118422"/>
                  </a:lnTo>
                  <a:lnTo>
                    <a:pt x="935067" y="147620"/>
                  </a:lnTo>
                  <a:lnTo>
                    <a:pt x="966906" y="179459"/>
                  </a:lnTo>
                  <a:lnTo>
                    <a:pt x="996103" y="213772"/>
                  </a:lnTo>
                  <a:lnTo>
                    <a:pt x="1022492" y="250391"/>
                  </a:lnTo>
                  <a:lnTo>
                    <a:pt x="1045905" y="289150"/>
                  </a:lnTo>
                  <a:lnTo>
                    <a:pt x="1066175" y="329882"/>
                  </a:lnTo>
                  <a:lnTo>
                    <a:pt x="1083135" y="372418"/>
                  </a:lnTo>
                  <a:lnTo>
                    <a:pt x="1096617" y="416592"/>
                  </a:lnTo>
                  <a:lnTo>
                    <a:pt x="1106454" y="462236"/>
                  </a:lnTo>
                  <a:lnTo>
                    <a:pt x="1112479" y="509183"/>
                  </a:lnTo>
                  <a:lnTo>
                    <a:pt x="1114525" y="55726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63429" y="397001"/>
              <a:ext cx="965174" cy="965179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876A803-D7A2-32B7-2877-8B229493D3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7678400" y="9715500"/>
            <a:ext cx="482815" cy="504699"/>
          </a:xfrm>
        </p:spPr>
        <p:txBody>
          <a:bodyPr/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lang="en-US" spc="45" smtClean="0"/>
              <a:t>16</a:t>
            </a:fld>
            <a:endParaRPr lang="en-US" spc="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14254" y="0"/>
            <a:ext cx="4674235" cy="3183255"/>
          </a:xfrm>
          <a:custGeom>
            <a:avLst/>
            <a:gdLst/>
            <a:ahLst/>
            <a:cxnLst/>
            <a:rect l="l" t="t" r="r" b="b"/>
            <a:pathLst>
              <a:path w="4674234" h="3183255">
                <a:moveTo>
                  <a:pt x="4673745" y="0"/>
                </a:moveTo>
                <a:lnTo>
                  <a:pt x="0" y="0"/>
                </a:lnTo>
                <a:lnTo>
                  <a:pt x="4673745" y="3183152"/>
                </a:lnTo>
                <a:lnTo>
                  <a:pt x="4673745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79685"/>
              </p:ext>
            </p:extLst>
          </p:nvPr>
        </p:nvGraphicFramePr>
        <p:xfrm>
          <a:off x="1165205" y="3641614"/>
          <a:ext cx="7296150" cy="3417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3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40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Model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4A98"/>
                      </a:solidFill>
                      <a:prstDash val="solid"/>
                    </a:lnL>
                    <a:lnR w="19050">
                      <a:solidFill>
                        <a:srgbClr val="004A98"/>
                      </a:solidFill>
                      <a:prstDash val="solid"/>
                    </a:lnR>
                    <a:lnT w="19050">
                      <a:solidFill>
                        <a:srgbClr val="004A98"/>
                      </a:solidFill>
                      <a:prstDash val="solid"/>
                    </a:lnT>
                    <a:lnB w="19050">
                      <a:solidFill>
                        <a:srgbClr val="004A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114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CNN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4A98"/>
                      </a:solidFill>
                      <a:prstDash val="solid"/>
                    </a:lnL>
                    <a:lnR w="19050">
                      <a:solidFill>
                        <a:srgbClr val="004A98"/>
                      </a:solidFill>
                      <a:prstDash val="solid"/>
                    </a:lnR>
                    <a:lnT w="19050">
                      <a:solidFill>
                        <a:srgbClr val="004A98"/>
                      </a:solidFill>
                      <a:prstDash val="solid"/>
                    </a:lnT>
                    <a:lnB w="19050">
                      <a:solidFill>
                        <a:srgbClr val="004A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105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Decision</a:t>
                      </a:r>
                      <a:r>
                        <a:rPr sz="1800" b="1" spc="25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85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Tree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4A98"/>
                      </a:solidFill>
                      <a:prstDash val="solid"/>
                    </a:lnL>
                    <a:lnR w="19050">
                      <a:solidFill>
                        <a:srgbClr val="004A98"/>
                      </a:solidFill>
                      <a:prstDash val="solid"/>
                    </a:lnR>
                    <a:lnT w="19050">
                      <a:solidFill>
                        <a:srgbClr val="004A98"/>
                      </a:solidFill>
                      <a:prstDash val="solid"/>
                    </a:lnT>
                    <a:lnB w="19050">
                      <a:solidFill>
                        <a:srgbClr val="004A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95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Performance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4A98"/>
                      </a:solidFill>
                      <a:prstDash val="solid"/>
                    </a:lnL>
                    <a:lnR w="19050">
                      <a:solidFill>
                        <a:srgbClr val="004A98"/>
                      </a:solidFill>
                      <a:prstDash val="solid"/>
                    </a:lnR>
                    <a:lnT w="19050">
                      <a:solidFill>
                        <a:srgbClr val="004A98"/>
                      </a:solidFill>
                      <a:prstDash val="solid"/>
                    </a:lnT>
                    <a:lnB w="19050">
                      <a:solidFill>
                        <a:srgbClr val="004A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114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1Hz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4A98"/>
                      </a:solidFill>
                      <a:prstDash val="solid"/>
                    </a:lnL>
                    <a:lnR w="19050">
                      <a:solidFill>
                        <a:srgbClr val="004A98"/>
                      </a:solidFill>
                      <a:prstDash val="solid"/>
                    </a:lnR>
                    <a:lnT w="19050">
                      <a:solidFill>
                        <a:srgbClr val="004A98"/>
                      </a:solidFill>
                      <a:prstDash val="solid"/>
                    </a:lnT>
                    <a:lnB w="19050">
                      <a:solidFill>
                        <a:srgbClr val="004A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125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20Hz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4A98"/>
                      </a:solidFill>
                      <a:prstDash val="solid"/>
                    </a:lnL>
                    <a:lnR w="19050">
                      <a:solidFill>
                        <a:srgbClr val="004A98"/>
                      </a:solidFill>
                      <a:prstDash val="solid"/>
                    </a:lnR>
                    <a:lnT w="19050">
                      <a:solidFill>
                        <a:srgbClr val="004A98"/>
                      </a:solidFill>
                      <a:prstDash val="solid"/>
                    </a:lnT>
                    <a:lnB w="19050">
                      <a:solidFill>
                        <a:srgbClr val="004A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120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Accuracy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4A98"/>
                      </a:solidFill>
                      <a:prstDash val="solid"/>
                    </a:lnL>
                    <a:lnR w="19050">
                      <a:solidFill>
                        <a:srgbClr val="004A98"/>
                      </a:solidFill>
                      <a:prstDash val="solid"/>
                    </a:lnR>
                    <a:lnT w="19050">
                      <a:solidFill>
                        <a:srgbClr val="004A98"/>
                      </a:solidFill>
                      <a:prstDash val="solid"/>
                    </a:lnT>
                    <a:lnB w="19050">
                      <a:solidFill>
                        <a:srgbClr val="004A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125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0.9943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4A98"/>
                      </a:solidFill>
                      <a:prstDash val="solid"/>
                    </a:lnL>
                    <a:lnR w="19050">
                      <a:solidFill>
                        <a:srgbClr val="004A98"/>
                      </a:solidFill>
                      <a:prstDash val="solid"/>
                    </a:lnR>
                    <a:lnT w="19050">
                      <a:solidFill>
                        <a:srgbClr val="004A98"/>
                      </a:solidFill>
                      <a:prstDash val="solid"/>
                    </a:lnT>
                    <a:lnB w="19050">
                      <a:solidFill>
                        <a:srgbClr val="004A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125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0.93573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4A98"/>
                      </a:solidFill>
                      <a:prstDash val="solid"/>
                    </a:lnL>
                    <a:lnR w="19050">
                      <a:solidFill>
                        <a:srgbClr val="004A98"/>
                      </a:solidFill>
                      <a:prstDash val="solid"/>
                    </a:lnR>
                    <a:lnT w="19050">
                      <a:solidFill>
                        <a:srgbClr val="004A98"/>
                      </a:solidFill>
                      <a:prstDash val="solid"/>
                    </a:lnT>
                    <a:lnB w="19050">
                      <a:solidFill>
                        <a:srgbClr val="004A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5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100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Conclusion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4A98"/>
                      </a:solidFill>
                      <a:prstDash val="solid"/>
                    </a:lnL>
                    <a:lnR w="19050">
                      <a:solidFill>
                        <a:srgbClr val="004A98"/>
                      </a:solidFill>
                      <a:prstDash val="solid"/>
                    </a:lnR>
                    <a:lnT w="19050">
                      <a:solidFill>
                        <a:srgbClr val="004A98"/>
                      </a:solidFill>
                      <a:prstDash val="solid"/>
                    </a:lnT>
                    <a:lnB w="19050">
                      <a:solidFill>
                        <a:srgbClr val="004A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38150">
                        <a:lnSpc>
                          <a:spcPts val="2110"/>
                        </a:lnSpc>
                        <a:spcBef>
                          <a:spcPts val="360"/>
                        </a:spcBef>
                      </a:pPr>
                      <a:r>
                        <a:rPr sz="1800" spc="100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Slow</a:t>
                      </a:r>
                      <a:r>
                        <a:rPr sz="1800" spc="25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65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but</a:t>
                      </a:r>
                      <a:r>
                        <a:rPr sz="1800" spc="30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spc="65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highest accuracy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9050">
                      <a:solidFill>
                        <a:srgbClr val="004A98"/>
                      </a:solidFill>
                      <a:prstDash val="solid"/>
                    </a:lnL>
                    <a:lnR w="19050">
                      <a:solidFill>
                        <a:srgbClr val="004A98"/>
                      </a:solidFill>
                      <a:prstDash val="solid"/>
                    </a:lnR>
                    <a:lnT w="19050">
                      <a:solidFill>
                        <a:srgbClr val="004A98"/>
                      </a:solidFill>
                      <a:prstDash val="solid"/>
                    </a:lnT>
                    <a:lnB w="19050">
                      <a:solidFill>
                        <a:srgbClr val="004A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635000">
                        <a:lnSpc>
                          <a:spcPts val="2110"/>
                        </a:lnSpc>
                        <a:spcBef>
                          <a:spcPts val="360"/>
                        </a:spcBef>
                      </a:pPr>
                      <a:r>
                        <a:rPr sz="1800" spc="90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Fast</a:t>
                      </a:r>
                      <a:r>
                        <a:rPr sz="1800" spc="45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spc="60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spc="60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80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reasonably</a:t>
                      </a:r>
                      <a:r>
                        <a:rPr sz="1800" spc="55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 good</a:t>
                      </a:r>
                      <a:r>
                        <a:rPr lang="en-US" sz="1800" spc="55" dirty="0">
                          <a:solidFill>
                            <a:srgbClr val="004A98"/>
                          </a:solidFill>
                          <a:latin typeface="Calibri"/>
                          <a:cs typeface="Calibri"/>
                        </a:rPr>
                        <a:t> accuracy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9050">
                      <a:solidFill>
                        <a:srgbClr val="004A98"/>
                      </a:solidFill>
                      <a:prstDash val="solid"/>
                    </a:lnL>
                    <a:lnR w="19050">
                      <a:solidFill>
                        <a:srgbClr val="004A98"/>
                      </a:solidFill>
                      <a:prstDash val="solid"/>
                    </a:lnR>
                    <a:lnT w="19050">
                      <a:solidFill>
                        <a:srgbClr val="004A98"/>
                      </a:solidFill>
                      <a:prstDash val="solid"/>
                    </a:lnT>
                    <a:lnB w="19050">
                      <a:solidFill>
                        <a:srgbClr val="004A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733436" y="7415655"/>
            <a:ext cx="4757420" cy="1742144"/>
          </a:xfrm>
          <a:prstGeom prst="rect">
            <a:avLst/>
          </a:prstGeom>
          <a:ln w="38100">
            <a:solidFill>
              <a:srgbClr val="004A98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90805" marR="494030">
              <a:lnSpc>
                <a:spcPct val="100200"/>
              </a:lnSpc>
              <a:spcBef>
                <a:spcPts val="145"/>
              </a:spcBef>
            </a:pPr>
            <a:r>
              <a:rPr sz="2800" spc="155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3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30" dirty="0">
                <a:solidFill>
                  <a:srgbClr val="004A98"/>
                </a:solidFill>
                <a:latin typeface="Calibri"/>
                <a:cs typeface="Calibri"/>
              </a:rPr>
              <a:t>decision</a:t>
            </a:r>
            <a:r>
              <a:rPr sz="2800" spc="3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90" dirty="0">
                <a:solidFill>
                  <a:srgbClr val="004A98"/>
                </a:solidFill>
                <a:latin typeface="Calibri"/>
                <a:cs typeface="Calibri"/>
              </a:rPr>
              <a:t>tree</a:t>
            </a:r>
            <a:r>
              <a:rPr sz="2800" spc="4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20" dirty="0">
                <a:solidFill>
                  <a:srgbClr val="004A98"/>
                </a:solidFill>
                <a:latin typeface="Calibri"/>
                <a:cs typeface="Calibri"/>
              </a:rPr>
              <a:t>works</a:t>
            </a:r>
            <a:r>
              <a:rPr lang="en-US" sz="2800" spc="120" dirty="0">
                <a:solidFill>
                  <a:srgbClr val="004A98"/>
                </a:solidFill>
                <a:latin typeface="Calibri"/>
                <a:cs typeface="Calibri"/>
              </a:rPr>
              <a:t> well</a:t>
            </a:r>
            <a:r>
              <a:rPr sz="2800" spc="12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2800" spc="135" dirty="0">
                <a:solidFill>
                  <a:srgbClr val="004A98"/>
                </a:solidFill>
                <a:latin typeface="Calibri"/>
                <a:cs typeface="Calibri"/>
              </a:rPr>
              <a:t>because </a:t>
            </a:r>
            <a:r>
              <a:rPr sz="2800" spc="95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4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different </a:t>
            </a:r>
            <a:r>
              <a:rPr lang="en-US" sz="2800" spc="135" dirty="0">
                <a:solidFill>
                  <a:srgbClr val="004A98"/>
                </a:solidFill>
                <a:latin typeface="Calibri"/>
                <a:cs typeface="Calibri"/>
              </a:rPr>
              <a:t>classes are well separated in HSV space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76364" y="2560577"/>
            <a:ext cx="8564245" cy="6697980"/>
            <a:chOff x="8476364" y="2560577"/>
            <a:chExt cx="8564245" cy="6697980"/>
          </a:xfrm>
        </p:grpSpPr>
        <p:sp>
          <p:nvSpPr>
            <p:cNvPr id="6" name="object 6"/>
            <p:cNvSpPr/>
            <p:nvPr/>
          </p:nvSpPr>
          <p:spPr>
            <a:xfrm>
              <a:off x="8476364" y="6884239"/>
              <a:ext cx="1667510" cy="1787525"/>
            </a:xfrm>
            <a:custGeom>
              <a:avLst/>
              <a:gdLst/>
              <a:ahLst/>
              <a:cxnLst/>
              <a:rect l="l" t="t" r="r" b="b"/>
              <a:pathLst>
                <a:path w="1667509" h="1787525">
                  <a:moveTo>
                    <a:pt x="1627619" y="42333"/>
                  </a:moveTo>
                  <a:lnTo>
                    <a:pt x="1598841" y="45277"/>
                  </a:lnTo>
                  <a:lnTo>
                    <a:pt x="0" y="1761443"/>
                  </a:lnTo>
                  <a:lnTo>
                    <a:pt x="27876" y="1787413"/>
                  </a:lnTo>
                  <a:lnTo>
                    <a:pt x="1626717" y="71249"/>
                  </a:lnTo>
                  <a:lnTo>
                    <a:pt x="1627619" y="42333"/>
                  </a:lnTo>
                  <a:close/>
                </a:path>
                <a:path w="1667509" h="1787525">
                  <a:moveTo>
                    <a:pt x="1666803" y="8180"/>
                  </a:moveTo>
                  <a:lnTo>
                    <a:pt x="1633402" y="8180"/>
                  </a:lnTo>
                  <a:lnTo>
                    <a:pt x="1661279" y="34151"/>
                  </a:lnTo>
                  <a:lnTo>
                    <a:pt x="1626717" y="71249"/>
                  </a:lnTo>
                  <a:lnTo>
                    <a:pt x="1625141" y="121775"/>
                  </a:lnTo>
                  <a:lnTo>
                    <a:pt x="1626406" y="129233"/>
                  </a:lnTo>
                  <a:lnTo>
                    <a:pt x="1630297" y="135413"/>
                  </a:lnTo>
                  <a:lnTo>
                    <a:pt x="1636222" y="139683"/>
                  </a:lnTo>
                  <a:lnTo>
                    <a:pt x="1643588" y="141410"/>
                  </a:lnTo>
                  <a:lnTo>
                    <a:pt x="1651046" y="140145"/>
                  </a:lnTo>
                  <a:lnTo>
                    <a:pt x="1657225" y="136253"/>
                  </a:lnTo>
                  <a:lnTo>
                    <a:pt x="1661495" y="130328"/>
                  </a:lnTo>
                  <a:lnTo>
                    <a:pt x="1663222" y="122963"/>
                  </a:lnTo>
                  <a:lnTo>
                    <a:pt x="1666803" y="8180"/>
                  </a:lnTo>
                  <a:close/>
                </a:path>
                <a:path w="1667509" h="1787525">
                  <a:moveTo>
                    <a:pt x="1646704" y="20572"/>
                  </a:moveTo>
                  <a:lnTo>
                    <a:pt x="1628298" y="20572"/>
                  </a:lnTo>
                  <a:lnTo>
                    <a:pt x="1649277" y="40118"/>
                  </a:lnTo>
                  <a:lnTo>
                    <a:pt x="1627619" y="42333"/>
                  </a:lnTo>
                  <a:lnTo>
                    <a:pt x="1626717" y="71249"/>
                  </a:lnTo>
                  <a:lnTo>
                    <a:pt x="1661279" y="34151"/>
                  </a:lnTo>
                  <a:lnTo>
                    <a:pt x="1646704" y="20572"/>
                  </a:lnTo>
                  <a:close/>
                </a:path>
                <a:path w="1667509" h="1787525">
                  <a:moveTo>
                    <a:pt x="1667059" y="0"/>
                  </a:moveTo>
                  <a:lnTo>
                    <a:pt x="1544674" y="12519"/>
                  </a:lnTo>
                  <a:lnTo>
                    <a:pt x="1527661" y="33409"/>
                  </a:lnTo>
                  <a:lnTo>
                    <a:pt x="1529905" y="40634"/>
                  </a:lnTo>
                  <a:lnTo>
                    <a:pt x="1534583" y="46242"/>
                  </a:lnTo>
                  <a:lnTo>
                    <a:pt x="1541022" y="49687"/>
                  </a:lnTo>
                  <a:lnTo>
                    <a:pt x="1548551" y="50422"/>
                  </a:lnTo>
                  <a:lnTo>
                    <a:pt x="1598841" y="45277"/>
                  </a:lnTo>
                  <a:lnTo>
                    <a:pt x="1633402" y="8180"/>
                  </a:lnTo>
                  <a:lnTo>
                    <a:pt x="1666803" y="8180"/>
                  </a:lnTo>
                  <a:lnTo>
                    <a:pt x="1667059" y="0"/>
                  </a:lnTo>
                  <a:close/>
                </a:path>
                <a:path w="1667509" h="1787525">
                  <a:moveTo>
                    <a:pt x="1633402" y="8180"/>
                  </a:moveTo>
                  <a:lnTo>
                    <a:pt x="1598841" y="45277"/>
                  </a:lnTo>
                  <a:lnTo>
                    <a:pt x="1627619" y="42333"/>
                  </a:lnTo>
                  <a:lnTo>
                    <a:pt x="1628298" y="20572"/>
                  </a:lnTo>
                  <a:lnTo>
                    <a:pt x="1646704" y="20572"/>
                  </a:lnTo>
                  <a:lnTo>
                    <a:pt x="1633402" y="8180"/>
                  </a:lnTo>
                  <a:close/>
                </a:path>
                <a:path w="1667509" h="1787525">
                  <a:moveTo>
                    <a:pt x="1628298" y="20572"/>
                  </a:moveTo>
                  <a:lnTo>
                    <a:pt x="1627619" y="42333"/>
                  </a:lnTo>
                  <a:lnTo>
                    <a:pt x="1649277" y="40118"/>
                  </a:lnTo>
                  <a:lnTo>
                    <a:pt x="1628298" y="20572"/>
                  </a:lnTo>
                  <a:close/>
                </a:path>
              </a:pathLst>
            </a:custGeom>
            <a:solidFill>
              <a:srgbClr val="004A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43440" y="2560577"/>
              <a:ext cx="6896908" cy="669772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2856" y="371543"/>
            <a:ext cx="16256000" cy="1297791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Decision Tree</a:t>
            </a:r>
            <a:r>
              <a:rPr dirty="0"/>
              <a:t>-</a:t>
            </a:r>
            <a:r>
              <a:rPr spc="125" dirty="0"/>
              <a:t> </a:t>
            </a:r>
            <a:r>
              <a:rPr lang="en-US" dirty="0"/>
              <a:t>Accuracy</a:t>
            </a:r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016000" y="2833116"/>
            <a:ext cx="40684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80" dirty="0">
                <a:solidFill>
                  <a:srgbClr val="004A98"/>
                </a:solidFill>
                <a:latin typeface="Calibri"/>
                <a:cs typeface="Calibri"/>
              </a:rPr>
              <a:t>Why</a:t>
            </a:r>
            <a:r>
              <a:rPr sz="3200" b="1" spc="3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200" b="1" spc="235" dirty="0">
                <a:solidFill>
                  <a:srgbClr val="004A98"/>
                </a:solidFill>
                <a:latin typeface="Calibri"/>
                <a:cs typeface="Calibri"/>
              </a:rPr>
              <a:t>a</a:t>
            </a:r>
            <a:r>
              <a:rPr sz="3200" b="1" spc="4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200" b="1" spc="190" dirty="0">
                <a:solidFill>
                  <a:srgbClr val="004A98"/>
                </a:solidFill>
                <a:latin typeface="Calibri"/>
                <a:cs typeface="Calibri"/>
              </a:rPr>
              <a:t>decision</a:t>
            </a:r>
            <a:r>
              <a:rPr sz="3200" b="1" spc="3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200" b="1" spc="150" dirty="0">
                <a:solidFill>
                  <a:srgbClr val="004A98"/>
                </a:solidFill>
                <a:latin typeface="Calibri"/>
                <a:cs typeface="Calibri"/>
              </a:rPr>
              <a:t>tree</a:t>
            </a:r>
            <a:r>
              <a:rPr sz="3200" b="1" spc="3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200" b="1" spc="50" dirty="0">
                <a:solidFill>
                  <a:srgbClr val="004A98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90378" y="9536683"/>
            <a:ext cx="1059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40" dirty="0">
                <a:solidFill>
                  <a:srgbClr val="00FF00"/>
                </a:solidFill>
                <a:latin typeface="Calibri"/>
                <a:cs typeface="Calibri"/>
              </a:rPr>
              <a:t>Sample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80924" y="9545828"/>
            <a:ext cx="862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5" dirty="0">
                <a:solidFill>
                  <a:srgbClr val="0000FF"/>
                </a:solidFill>
                <a:latin typeface="Calibri"/>
                <a:cs typeface="Calibri"/>
              </a:rPr>
              <a:t>Shock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18651" y="9536683"/>
            <a:ext cx="166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0" dirty="0">
                <a:solidFill>
                  <a:srgbClr val="FF1616"/>
                </a:solidFill>
                <a:latin typeface="Calibri"/>
                <a:cs typeface="Calibri"/>
              </a:rPr>
              <a:t>Background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30933" y="8322436"/>
            <a:ext cx="1199515" cy="7600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87630" rIns="0" bIns="0" rtlCol="0">
            <a:spAutoFit/>
          </a:bodyPr>
          <a:lstStyle/>
          <a:p>
            <a:pPr marL="585470">
              <a:lnSpc>
                <a:spcPct val="100000"/>
              </a:lnSpc>
              <a:spcBef>
                <a:spcPts val="690"/>
              </a:spcBef>
            </a:pPr>
            <a:r>
              <a:rPr sz="3400" spc="-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06211" y="7790493"/>
            <a:ext cx="1537335" cy="10064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50825" rIns="0" bIns="0" rtlCol="0">
            <a:spAutoFit/>
          </a:bodyPr>
          <a:lstStyle/>
          <a:p>
            <a:pPr marL="770890">
              <a:lnSpc>
                <a:spcPct val="100000"/>
              </a:lnSpc>
              <a:spcBef>
                <a:spcPts val="1975"/>
              </a:spcBef>
            </a:pPr>
            <a:r>
              <a:rPr sz="3400" spc="14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75218" y="4383629"/>
            <a:ext cx="1199515" cy="7600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22885" rIns="0" bIns="0" rtlCol="0">
            <a:spAutoFit/>
          </a:bodyPr>
          <a:lstStyle/>
          <a:p>
            <a:pPr marL="716280">
              <a:lnSpc>
                <a:spcPct val="100000"/>
              </a:lnSpc>
              <a:spcBef>
                <a:spcPts val="1755"/>
              </a:spcBef>
            </a:pPr>
            <a:r>
              <a:rPr sz="3400" spc="-7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endParaRPr sz="34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6436302" y="333500"/>
            <a:ext cx="1127760" cy="1127760"/>
            <a:chOff x="16436302" y="333500"/>
            <a:chExt cx="1127760" cy="1127760"/>
          </a:xfrm>
        </p:grpSpPr>
        <p:sp>
          <p:nvSpPr>
            <p:cNvPr id="18" name="object 18"/>
            <p:cNvSpPr/>
            <p:nvPr/>
          </p:nvSpPr>
          <p:spPr>
            <a:xfrm>
              <a:off x="16442652" y="339850"/>
              <a:ext cx="1115060" cy="1115060"/>
            </a:xfrm>
            <a:custGeom>
              <a:avLst/>
              <a:gdLst/>
              <a:ahLst/>
              <a:cxnLst/>
              <a:rect l="l" t="t" r="r" b="b"/>
              <a:pathLst>
                <a:path w="1115059" h="1115060">
                  <a:moveTo>
                    <a:pt x="557263" y="0"/>
                  </a:moveTo>
                  <a:lnTo>
                    <a:pt x="509181" y="2045"/>
                  </a:lnTo>
                  <a:lnTo>
                    <a:pt x="462235" y="8070"/>
                  </a:lnTo>
                  <a:lnTo>
                    <a:pt x="416592" y="17907"/>
                  </a:lnTo>
                  <a:lnTo>
                    <a:pt x="372419" y="31389"/>
                  </a:lnTo>
                  <a:lnTo>
                    <a:pt x="329883" y="48349"/>
                  </a:lnTo>
                  <a:lnTo>
                    <a:pt x="289152" y="68620"/>
                  </a:lnTo>
                  <a:lnTo>
                    <a:pt x="250393" y="92033"/>
                  </a:lnTo>
                  <a:lnTo>
                    <a:pt x="213774" y="118422"/>
                  </a:lnTo>
                  <a:lnTo>
                    <a:pt x="179461" y="147620"/>
                  </a:lnTo>
                  <a:lnTo>
                    <a:pt x="147622" y="179459"/>
                  </a:lnTo>
                  <a:lnTo>
                    <a:pt x="118424" y="213772"/>
                  </a:lnTo>
                  <a:lnTo>
                    <a:pt x="92034" y="250392"/>
                  </a:lnTo>
                  <a:lnTo>
                    <a:pt x="68621" y="289151"/>
                  </a:lnTo>
                  <a:lnTo>
                    <a:pt x="48350" y="329882"/>
                  </a:lnTo>
                  <a:lnTo>
                    <a:pt x="31390" y="372418"/>
                  </a:lnTo>
                  <a:lnTo>
                    <a:pt x="17908" y="416592"/>
                  </a:lnTo>
                  <a:lnTo>
                    <a:pt x="8070" y="462236"/>
                  </a:lnTo>
                  <a:lnTo>
                    <a:pt x="2045" y="509184"/>
                  </a:lnTo>
                  <a:lnTo>
                    <a:pt x="0" y="557267"/>
                  </a:lnTo>
                  <a:lnTo>
                    <a:pt x="2045" y="605347"/>
                  </a:lnTo>
                  <a:lnTo>
                    <a:pt x="8070" y="652293"/>
                  </a:lnTo>
                  <a:lnTo>
                    <a:pt x="17908" y="697935"/>
                  </a:lnTo>
                  <a:lnTo>
                    <a:pt x="31390" y="742107"/>
                  </a:lnTo>
                  <a:lnTo>
                    <a:pt x="48350" y="784642"/>
                  </a:lnTo>
                  <a:lnTo>
                    <a:pt x="68621" y="825372"/>
                  </a:lnTo>
                  <a:lnTo>
                    <a:pt x="92034" y="864131"/>
                  </a:lnTo>
                  <a:lnTo>
                    <a:pt x="118424" y="900750"/>
                  </a:lnTo>
                  <a:lnTo>
                    <a:pt x="147622" y="935062"/>
                  </a:lnTo>
                  <a:lnTo>
                    <a:pt x="179461" y="966901"/>
                  </a:lnTo>
                  <a:lnTo>
                    <a:pt x="213774" y="996098"/>
                  </a:lnTo>
                  <a:lnTo>
                    <a:pt x="250393" y="1022487"/>
                  </a:lnTo>
                  <a:lnTo>
                    <a:pt x="289152" y="1045900"/>
                  </a:lnTo>
                  <a:lnTo>
                    <a:pt x="329883" y="1066170"/>
                  </a:lnTo>
                  <a:lnTo>
                    <a:pt x="372419" y="1083130"/>
                  </a:lnTo>
                  <a:lnTo>
                    <a:pt x="416592" y="1096612"/>
                  </a:lnTo>
                  <a:lnTo>
                    <a:pt x="462235" y="1106449"/>
                  </a:lnTo>
                  <a:lnTo>
                    <a:pt x="509181" y="1112474"/>
                  </a:lnTo>
                  <a:lnTo>
                    <a:pt x="557263" y="1114520"/>
                  </a:lnTo>
                  <a:lnTo>
                    <a:pt x="605346" y="1112474"/>
                  </a:lnTo>
                  <a:lnTo>
                    <a:pt x="652294" y="1106449"/>
                  </a:lnTo>
                  <a:lnTo>
                    <a:pt x="697938" y="1096612"/>
                  </a:lnTo>
                  <a:lnTo>
                    <a:pt x="742112" y="1083130"/>
                  </a:lnTo>
                  <a:lnTo>
                    <a:pt x="784648" y="1066170"/>
                  </a:lnTo>
                  <a:lnTo>
                    <a:pt x="825379" y="1045900"/>
                  </a:lnTo>
                  <a:lnTo>
                    <a:pt x="864138" y="1022487"/>
                  </a:lnTo>
                  <a:lnTo>
                    <a:pt x="900757" y="996098"/>
                  </a:lnTo>
                  <a:lnTo>
                    <a:pt x="935070" y="966901"/>
                  </a:lnTo>
                  <a:lnTo>
                    <a:pt x="966908" y="935062"/>
                  </a:lnTo>
                  <a:lnTo>
                    <a:pt x="996106" y="900750"/>
                  </a:lnTo>
                  <a:lnTo>
                    <a:pt x="1022495" y="864131"/>
                  </a:lnTo>
                  <a:lnTo>
                    <a:pt x="1045908" y="825372"/>
                  </a:lnTo>
                  <a:lnTo>
                    <a:pt x="1066177" y="784642"/>
                  </a:lnTo>
                  <a:lnTo>
                    <a:pt x="1083137" y="742107"/>
                  </a:lnTo>
                  <a:lnTo>
                    <a:pt x="1096619" y="697935"/>
                  </a:lnTo>
                  <a:lnTo>
                    <a:pt x="1106456" y="652293"/>
                  </a:lnTo>
                  <a:lnTo>
                    <a:pt x="1112481" y="605347"/>
                  </a:lnTo>
                  <a:lnTo>
                    <a:pt x="1114526" y="557267"/>
                  </a:lnTo>
                  <a:lnTo>
                    <a:pt x="1112481" y="509184"/>
                  </a:lnTo>
                  <a:lnTo>
                    <a:pt x="1106456" y="462236"/>
                  </a:lnTo>
                  <a:lnTo>
                    <a:pt x="1096619" y="416592"/>
                  </a:lnTo>
                  <a:lnTo>
                    <a:pt x="1083137" y="372418"/>
                  </a:lnTo>
                  <a:lnTo>
                    <a:pt x="1066177" y="329882"/>
                  </a:lnTo>
                  <a:lnTo>
                    <a:pt x="1045908" y="289151"/>
                  </a:lnTo>
                  <a:lnTo>
                    <a:pt x="1022495" y="250392"/>
                  </a:lnTo>
                  <a:lnTo>
                    <a:pt x="996106" y="213772"/>
                  </a:lnTo>
                  <a:lnTo>
                    <a:pt x="966908" y="179459"/>
                  </a:lnTo>
                  <a:lnTo>
                    <a:pt x="935070" y="147620"/>
                  </a:lnTo>
                  <a:lnTo>
                    <a:pt x="900757" y="118422"/>
                  </a:lnTo>
                  <a:lnTo>
                    <a:pt x="864138" y="92033"/>
                  </a:lnTo>
                  <a:lnTo>
                    <a:pt x="825379" y="68620"/>
                  </a:lnTo>
                  <a:lnTo>
                    <a:pt x="784648" y="48349"/>
                  </a:lnTo>
                  <a:lnTo>
                    <a:pt x="742112" y="31389"/>
                  </a:lnTo>
                  <a:lnTo>
                    <a:pt x="697938" y="17907"/>
                  </a:lnTo>
                  <a:lnTo>
                    <a:pt x="652294" y="8070"/>
                  </a:lnTo>
                  <a:lnTo>
                    <a:pt x="605346" y="2045"/>
                  </a:lnTo>
                  <a:lnTo>
                    <a:pt x="5572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442652" y="339850"/>
              <a:ext cx="1115060" cy="1115060"/>
            </a:xfrm>
            <a:custGeom>
              <a:avLst/>
              <a:gdLst/>
              <a:ahLst/>
              <a:cxnLst/>
              <a:rect l="l" t="t" r="r" b="b"/>
              <a:pathLst>
                <a:path w="1115059" h="1115060">
                  <a:moveTo>
                    <a:pt x="1114525" y="557266"/>
                  </a:moveTo>
                  <a:lnTo>
                    <a:pt x="1112479" y="605347"/>
                  </a:lnTo>
                  <a:lnTo>
                    <a:pt x="1106454" y="652292"/>
                  </a:lnTo>
                  <a:lnTo>
                    <a:pt x="1096617" y="697934"/>
                  </a:lnTo>
                  <a:lnTo>
                    <a:pt x="1083134" y="742107"/>
                  </a:lnTo>
                  <a:lnTo>
                    <a:pt x="1066175" y="784642"/>
                  </a:lnTo>
                  <a:lnTo>
                    <a:pt x="1045904" y="825372"/>
                  </a:lnTo>
                  <a:lnTo>
                    <a:pt x="1022491" y="864130"/>
                  </a:lnTo>
                  <a:lnTo>
                    <a:pt x="996102" y="900749"/>
                  </a:lnTo>
                  <a:lnTo>
                    <a:pt x="966904" y="935062"/>
                  </a:lnTo>
                  <a:lnTo>
                    <a:pt x="935065" y="966900"/>
                  </a:lnTo>
                  <a:lnTo>
                    <a:pt x="900752" y="996097"/>
                  </a:lnTo>
                  <a:lnTo>
                    <a:pt x="864133" y="1022486"/>
                  </a:lnTo>
                  <a:lnTo>
                    <a:pt x="825374" y="1045900"/>
                  </a:lnTo>
                  <a:lnTo>
                    <a:pt x="784643" y="1066170"/>
                  </a:lnTo>
                  <a:lnTo>
                    <a:pt x="742107" y="1083130"/>
                  </a:lnTo>
                  <a:lnTo>
                    <a:pt x="697934" y="1096612"/>
                  </a:lnTo>
                  <a:lnTo>
                    <a:pt x="652290" y="1106449"/>
                  </a:lnTo>
                  <a:lnTo>
                    <a:pt x="605344" y="1112474"/>
                  </a:lnTo>
                  <a:lnTo>
                    <a:pt x="557262" y="1114520"/>
                  </a:lnTo>
                  <a:lnTo>
                    <a:pt x="509179" y="1112474"/>
                  </a:lnTo>
                  <a:lnTo>
                    <a:pt x="462232" y="1106449"/>
                  </a:lnTo>
                  <a:lnTo>
                    <a:pt x="416589" y="1096612"/>
                  </a:lnTo>
                  <a:lnTo>
                    <a:pt x="372415" y="1083130"/>
                  </a:lnTo>
                  <a:lnTo>
                    <a:pt x="329879" y="1066170"/>
                  </a:lnTo>
                  <a:lnTo>
                    <a:pt x="289148" y="1045900"/>
                  </a:lnTo>
                  <a:lnTo>
                    <a:pt x="250389" y="1022486"/>
                  </a:lnTo>
                  <a:lnTo>
                    <a:pt x="213770" y="996097"/>
                  </a:lnTo>
                  <a:lnTo>
                    <a:pt x="179457" y="966900"/>
                  </a:lnTo>
                  <a:lnTo>
                    <a:pt x="147618" y="935062"/>
                  </a:lnTo>
                  <a:lnTo>
                    <a:pt x="118421" y="900749"/>
                  </a:lnTo>
                  <a:lnTo>
                    <a:pt x="92032" y="864130"/>
                  </a:lnTo>
                  <a:lnTo>
                    <a:pt x="68619" y="825372"/>
                  </a:lnTo>
                  <a:lnTo>
                    <a:pt x="48349" y="784642"/>
                  </a:lnTo>
                  <a:lnTo>
                    <a:pt x="31389" y="742107"/>
                  </a:lnTo>
                  <a:lnTo>
                    <a:pt x="17907" y="697934"/>
                  </a:lnTo>
                  <a:lnTo>
                    <a:pt x="8070" y="652292"/>
                  </a:lnTo>
                  <a:lnTo>
                    <a:pt x="2045" y="605347"/>
                  </a:lnTo>
                  <a:lnTo>
                    <a:pt x="0" y="557266"/>
                  </a:lnTo>
                  <a:lnTo>
                    <a:pt x="2045" y="509183"/>
                  </a:lnTo>
                  <a:lnTo>
                    <a:pt x="8070" y="462236"/>
                  </a:lnTo>
                  <a:lnTo>
                    <a:pt x="17907" y="416592"/>
                  </a:lnTo>
                  <a:lnTo>
                    <a:pt x="31389" y="372418"/>
                  </a:lnTo>
                  <a:lnTo>
                    <a:pt x="48349" y="329882"/>
                  </a:lnTo>
                  <a:lnTo>
                    <a:pt x="68619" y="289150"/>
                  </a:lnTo>
                  <a:lnTo>
                    <a:pt x="92032" y="250391"/>
                  </a:lnTo>
                  <a:lnTo>
                    <a:pt x="118421" y="213772"/>
                  </a:lnTo>
                  <a:lnTo>
                    <a:pt x="147618" y="179459"/>
                  </a:lnTo>
                  <a:lnTo>
                    <a:pt x="179457" y="147620"/>
                  </a:lnTo>
                  <a:lnTo>
                    <a:pt x="213770" y="118422"/>
                  </a:lnTo>
                  <a:lnTo>
                    <a:pt x="250389" y="92033"/>
                  </a:lnTo>
                  <a:lnTo>
                    <a:pt x="289148" y="68619"/>
                  </a:lnTo>
                  <a:lnTo>
                    <a:pt x="329879" y="48349"/>
                  </a:lnTo>
                  <a:lnTo>
                    <a:pt x="372415" y="31389"/>
                  </a:lnTo>
                  <a:lnTo>
                    <a:pt x="416589" y="17907"/>
                  </a:lnTo>
                  <a:lnTo>
                    <a:pt x="462232" y="8070"/>
                  </a:lnTo>
                  <a:lnTo>
                    <a:pt x="509179" y="2045"/>
                  </a:lnTo>
                  <a:lnTo>
                    <a:pt x="557262" y="0"/>
                  </a:lnTo>
                  <a:lnTo>
                    <a:pt x="605345" y="2045"/>
                  </a:lnTo>
                  <a:lnTo>
                    <a:pt x="652292" y="8070"/>
                  </a:lnTo>
                  <a:lnTo>
                    <a:pt x="697935" y="17907"/>
                  </a:lnTo>
                  <a:lnTo>
                    <a:pt x="742109" y="31389"/>
                  </a:lnTo>
                  <a:lnTo>
                    <a:pt x="784645" y="48349"/>
                  </a:lnTo>
                  <a:lnTo>
                    <a:pt x="825376" y="68619"/>
                  </a:lnTo>
                  <a:lnTo>
                    <a:pt x="864135" y="92033"/>
                  </a:lnTo>
                  <a:lnTo>
                    <a:pt x="900754" y="118422"/>
                  </a:lnTo>
                  <a:lnTo>
                    <a:pt x="935067" y="147620"/>
                  </a:lnTo>
                  <a:lnTo>
                    <a:pt x="966906" y="179459"/>
                  </a:lnTo>
                  <a:lnTo>
                    <a:pt x="996103" y="213772"/>
                  </a:lnTo>
                  <a:lnTo>
                    <a:pt x="1022492" y="250391"/>
                  </a:lnTo>
                  <a:lnTo>
                    <a:pt x="1045905" y="289150"/>
                  </a:lnTo>
                  <a:lnTo>
                    <a:pt x="1066175" y="329882"/>
                  </a:lnTo>
                  <a:lnTo>
                    <a:pt x="1083135" y="372418"/>
                  </a:lnTo>
                  <a:lnTo>
                    <a:pt x="1096617" y="416592"/>
                  </a:lnTo>
                  <a:lnTo>
                    <a:pt x="1106454" y="462236"/>
                  </a:lnTo>
                  <a:lnTo>
                    <a:pt x="1112479" y="509183"/>
                  </a:lnTo>
                  <a:lnTo>
                    <a:pt x="1114525" y="55726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63429" y="397001"/>
              <a:ext cx="965174" cy="965179"/>
            </a:xfrm>
            <a:prstGeom prst="rect">
              <a:avLst/>
            </a:prstGeom>
          </p:spPr>
        </p:pic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BDFA07A-D7FB-E93D-3487-CF1D3EBEA07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7754600" y="9807695"/>
            <a:ext cx="514499" cy="365005"/>
          </a:xfrm>
        </p:spPr>
        <p:txBody>
          <a:bodyPr/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lang="en-US" spc="45" smtClean="0"/>
              <a:t>17</a:t>
            </a:fld>
            <a:endParaRPr lang="en-US" spc="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266555" cy="10287000"/>
            <a:chOff x="0" y="0"/>
            <a:chExt cx="926655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266555" cy="10287000"/>
            </a:xfrm>
            <a:custGeom>
              <a:avLst/>
              <a:gdLst/>
              <a:ahLst/>
              <a:cxnLst/>
              <a:rect l="l" t="t" r="r" b="b"/>
              <a:pathLst>
                <a:path w="9266555" h="10287000">
                  <a:moveTo>
                    <a:pt x="9266396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5443039" y="10287000"/>
                  </a:lnTo>
                  <a:lnTo>
                    <a:pt x="9266396" y="0"/>
                  </a:lnTo>
                  <a:close/>
                </a:path>
              </a:pathLst>
            </a:custGeom>
            <a:solidFill>
              <a:srgbClr val="E1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486411"/>
              <a:ext cx="7099300" cy="3801110"/>
            </a:xfrm>
            <a:custGeom>
              <a:avLst/>
              <a:gdLst/>
              <a:ahLst/>
              <a:cxnLst/>
              <a:rect l="l" t="t" r="r" b="b"/>
              <a:pathLst>
                <a:path w="7099300" h="3801109">
                  <a:moveTo>
                    <a:pt x="0" y="0"/>
                  </a:moveTo>
                  <a:lnTo>
                    <a:pt x="0" y="3800588"/>
                  </a:lnTo>
                  <a:lnTo>
                    <a:pt x="7099081" y="3800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5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0690" y="3199756"/>
              <a:ext cx="3786388" cy="378638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5099" y="2871344"/>
            <a:ext cx="7356454" cy="41148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28178" y="8944678"/>
            <a:ext cx="1120467" cy="112046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7246" y="808228"/>
            <a:ext cx="5097145" cy="1979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75"/>
              </a:spcBef>
            </a:pPr>
            <a:r>
              <a:rPr sz="6400" dirty="0"/>
              <a:t>Time</a:t>
            </a:r>
            <a:r>
              <a:rPr sz="6400" spc="330" dirty="0"/>
              <a:t> </a:t>
            </a:r>
            <a:r>
              <a:rPr sz="6400" dirty="0"/>
              <a:t>Segmentation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31300" y="1089659"/>
            <a:ext cx="7462520" cy="14895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15"/>
              </a:spcBef>
            </a:pPr>
            <a:r>
              <a:rPr lang="en-US" sz="3200" b="1" spc="200" dirty="0">
                <a:solidFill>
                  <a:srgbClr val="004A98"/>
                </a:solidFill>
                <a:latin typeface="Calibri"/>
                <a:cs typeface="Calibri"/>
              </a:rPr>
              <a:t>Example </a:t>
            </a:r>
            <a:r>
              <a:rPr sz="3200" b="1" spc="200" dirty="0">
                <a:solidFill>
                  <a:srgbClr val="004A98"/>
                </a:solidFill>
                <a:latin typeface="Calibri"/>
                <a:cs typeface="Calibri"/>
              </a:rPr>
              <a:t>Problem:</a:t>
            </a:r>
            <a:r>
              <a:rPr sz="3200" b="1" spc="3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3200" spc="35" dirty="0">
                <a:solidFill>
                  <a:srgbClr val="004A98"/>
                </a:solidFill>
                <a:latin typeface="Calibri"/>
                <a:cs typeface="Calibri"/>
              </a:rPr>
              <a:t>Manually </a:t>
            </a:r>
            <a:r>
              <a:rPr lang="en-US" sz="3200" spc="130" dirty="0">
                <a:solidFill>
                  <a:srgbClr val="004A98"/>
                </a:solidFill>
                <a:latin typeface="Calibri"/>
                <a:cs typeface="Calibri"/>
              </a:rPr>
              <a:t>d</a:t>
            </a:r>
            <a:r>
              <a:rPr sz="3200" spc="130" dirty="0">
                <a:solidFill>
                  <a:srgbClr val="004A98"/>
                </a:solidFill>
                <a:latin typeface="Calibri"/>
                <a:cs typeface="Calibri"/>
              </a:rPr>
              <a:t>etecting</a:t>
            </a:r>
            <a:r>
              <a:rPr sz="3200" spc="4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3200" spc="40" dirty="0">
                <a:solidFill>
                  <a:srgbClr val="004A98"/>
                </a:solidFill>
                <a:latin typeface="Calibri"/>
                <a:cs typeface="Calibri"/>
              </a:rPr>
              <a:t>and extracting </a:t>
            </a:r>
            <a:r>
              <a:rPr lang="en-US" sz="3200" spc="105" dirty="0">
                <a:solidFill>
                  <a:srgbClr val="004A98"/>
                </a:solidFill>
                <a:latin typeface="Calibri"/>
                <a:cs typeface="Calibri"/>
              </a:rPr>
              <a:t>each</a:t>
            </a:r>
            <a:r>
              <a:rPr sz="3200" spc="4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200" spc="185" dirty="0">
                <a:solidFill>
                  <a:srgbClr val="004A98"/>
                </a:solidFill>
                <a:latin typeface="Calibri"/>
                <a:cs typeface="Calibri"/>
              </a:rPr>
              <a:t>sample</a:t>
            </a:r>
            <a:r>
              <a:rPr sz="3200" spc="5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200" spc="105" dirty="0">
                <a:solidFill>
                  <a:srgbClr val="004A98"/>
                </a:solidFill>
                <a:latin typeface="Calibri"/>
                <a:cs typeface="Calibri"/>
              </a:rPr>
              <a:t>insertion </a:t>
            </a:r>
            <a:r>
              <a:rPr lang="en-US" sz="3200" spc="105" dirty="0">
                <a:solidFill>
                  <a:srgbClr val="004A98"/>
                </a:solidFill>
                <a:latin typeface="Calibri"/>
                <a:cs typeface="Calibri"/>
              </a:rPr>
              <a:t>in raw video files </a:t>
            </a:r>
            <a:r>
              <a:rPr sz="3200" spc="175" dirty="0">
                <a:solidFill>
                  <a:srgbClr val="004A98"/>
                </a:solidFill>
                <a:latin typeface="Calibri"/>
                <a:cs typeface="Calibri"/>
              </a:rPr>
              <a:t>is</a:t>
            </a:r>
            <a:r>
              <a:rPr sz="3200" spc="3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200" spc="165" dirty="0">
                <a:solidFill>
                  <a:srgbClr val="004A98"/>
                </a:solidFill>
                <a:latin typeface="Calibri"/>
                <a:cs typeface="Calibri"/>
              </a:rPr>
              <a:t>a</a:t>
            </a:r>
            <a:r>
              <a:rPr sz="3200" spc="4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200" spc="120" dirty="0">
                <a:solidFill>
                  <a:srgbClr val="004A98"/>
                </a:solidFill>
                <a:latin typeface="Calibri"/>
                <a:cs typeface="Calibri"/>
              </a:rPr>
              <a:t>time</a:t>
            </a:r>
            <a:r>
              <a:rPr sz="3200" spc="3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200" spc="105" dirty="0">
                <a:solidFill>
                  <a:srgbClr val="004A98"/>
                </a:solidFill>
                <a:latin typeface="Calibri"/>
                <a:cs typeface="Calibri"/>
              </a:rPr>
              <a:t>bottle</a:t>
            </a:r>
            <a:r>
              <a:rPr sz="3200" spc="4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200" spc="150" dirty="0">
                <a:solidFill>
                  <a:srgbClr val="004A98"/>
                </a:solidFill>
                <a:latin typeface="Calibri"/>
                <a:cs typeface="Calibri"/>
              </a:rPr>
              <a:t>neck.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85620" y="7256271"/>
            <a:ext cx="7705090" cy="143002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501015" algn="ctr">
              <a:lnSpc>
                <a:spcPct val="100000"/>
              </a:lnSpc>
              <a:spcBef>
                <a:spcPts val="605"/>
              </a:spcBef>
            </a:pPr>
            <a:r>
              <a:rPr sz="2500" spc="-254" dirty="0">
                <a:solidFill>
                  <a:srgbClr val="004A98"/>
                </a:solidFill>
                <a:latin typeface="Arial Black"/>
                <a:cs typeface="Arial Black"/>
              </a:rPr>
              <a:t>25</a:t>
            </a:r>
            <a:r>
              <a:rPr sz="2500" spc="-180" dirty="0">
                <a:solidFill>
                  <a:srgbClr val="004A98"/>
                </a:solidFill>
                <a:latin typeface="Arial Black"/>
                <a:cs typeface="Arial Black"/>
              </a:rPr>
              <a:t> </a:t>
            </a:r>
            <a:r>
              <a:rPr sz="2500" spc="-245" dirty="0">
                <a:solidFill>
                  <a:srgbClr val="004A98"/>
                </a:solidFill>
                <a:latin typeface="Arial Black"/>
                <a:cs typeface="Arial Black"/>
              </a:rPr>
              <a:t>MINUTES</a:t>
            </a:r>
            <a:r>
              <a:rPr sz="2500" spc="-175" dirty="0">
                <a:solidFill>
                  <a:srgbClr val="004A98"/>
                </a:solidFill>
                <a:latin typeface="Arial Black"/>
                <a:cs typeface="Arial Black"/>
              </a:rPr>
              <a:t> </a:t>
            </a:r>
            <a:r>
              <a:rPr sz="2500" spc="-254" dirty="0">
                <a:solidFill>
                  <a:srgbClr val="004A98"/>
                </a:solidFill>
                <a:latin typeface="Arial Black"/>
                <a:cs typeface="Arial Black"/>
              </a:rPr>
              <a:t>240</a:t>
            </a:r>
            <a:r>
              <a:rPr sz="2500" spc="-175" dirty="0">
                <a:solidFill>
                  <a:srgbClr val="004A98"/>
                </a:solidFill>
                <a:latin typeface="Arial Black"/>
                <a:cs typeface="Arial Black"/>
              </a:rPr>
              <a:t> </a:t>
            </a:r>
            <a:r>
              <a:rPr sz="2500" spc="-355" dirty="0">
                <a:solidFill>
                  <a:srgbClr val="004A98"/>
                </a:solidFill>
                <a:latin typeface="Arial Black"/>
                <a:cs typeface="Arial Black"/>
              </a:rPr>
              <a:t>FPS</a:t>
            </a:r>
            <a:endParaRPr sz="2500">
              <a:latin typeface="Arial Black"/>
              <a:cs typeface="Arial Black"/>
            </a:endParaRPr>
          </a:p>
          <a:p>
            <a:pPr marL="501015" algn="ctr">
              <a:lnSpc>
                <a:spcPct val="100000"/>
              </a:lnSpc>
              <a:spcBef>
                <a:spcPts val="500"/>
              </a:spcBef>
            </a:pPr>
            <a:r>
              <a:rPr sz="2500" spc="-254" dirty="0">
                <a:solidFill>
                  <a:srgbClr val="004A98"/>
                </a:solidFill>
                <a:latin typeface="Arial Black"/>
                <a:cs typeface="Arial Black"/>
              </a:rPr>
              <a:t>50</a:t>
            </a:r>
            <a:r>
              <a:rPr sz="2500" spc="-190" dirty="0">
                <a:solidFill>
                  <a:srgbClr val="004A98"/>
                </a:solidFill>
                <a:latin typeface="Arial Black"/>
                <a:cs typeface="Arial Black"/>
              </a:rPr>
              <a:t> </a:t>
            </a:r>
            <a:r>
              <a:rPr sz="2500" spc="-310" dirty="0">
                <a:solidFill>
                  <a:srgbClr val="004A98"/>
                </a:solidFill>
                <a:latin typeface="Arial Black"/>
                <a:cs typeface="Arial Black"/>
              </a:rPr>
              <a:t>GB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000" spc="-60" dirty="0">
                <a:solidFill>
                  <a:srgbClr val="004A98"/>
                </a:solidFill>
                <a:latin typeface="Lucida Sans Unicode"/>
                <a:cs typeface="Lucida Sans Unicode"/>
              </a:rPr>
              <a:t>MANUALLY</a:t>
            </a:r>
            <a:r>
              <a:rPr sz="2000" spc="-85" dirty="0">
                <a:solidFill>
                  <a:srgbClr val="004A9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4A98"/>
                </a:solidFill>
                <a:latin typeface="Lucida Sans Unicode"/>
                <a:cs typeface="Lucida Sans Unicode"/>
              </a:rPr>
              <a:t>CROPPING</a:t>
            </a:r>
            <a:r>
              <a:rPr sz="2000" spc="-95" dirty="0">
                <a:solidFill>
                  <a:srgbClr val="004A98"/>
                </a:solidFill>
                <a:latin typeface="Lucida Sans Unicode"/>
                <a:cs typeface="Lucida Sans Unicode"/>
              </a:rPr>
              <a:t> </a:t>
            </a:r>
            <a:r>
              <a:rPr sz="2000" spc="-75" dirty="0">
                <a:solidFill>
                  <a:srgbClr val="004A98"/>
                </a:solidFill>
                <a:latin typeface="Lucida Sans Unicode"/>
                <a:cs typeface="Lucida Sans Unicode"/>
              </a:rPr>
              <a:t>EACH</a:t>
            </a:r>
            <a:r>
              <a:rPr sz="2000" spc="-90" dirty="0">
                <a:solidFill>
                  <a:srgbClr val="004A9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4A98"/>
                </a:solidFill>
                <a:latin typeface="Lucida Sans Unicode"/>
                <a:cs typeface="Lucida Sans Unicode"/>
              </a:rPr>
              <a:t>SAMPLE</a:t>
            </a:r>
            <a:r>
              <a:rPr sz="2000" spc="-90" dirty="0">
                <a:solidFill>
                  <a:srgbClr val="004A98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004A98"/>
                </a:solidFill>
                <a:latin typeface="Lucida Sans Unicode"/>
                <a:cs typeface="Lucida Sans Unicode"/>
              </a:rPr>
              <a:t>INSERTION</a:t>
            </a:r>
            <a:r>
              <a:rPr sz="2000" spc="-85" dirty="0">
                <a:solidFill>
                  <a:srgbClr val="004A98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4A98"/>
                </a:solidFill>
                <a:latin typeface="Lucida Sans Unicode"/>
                <a:cs typeface="Lucida Sans Unicode"/>
              </a:rPr>
              <a:t>IS</a:t>
            </a:r>
            <a:r>
              <a:rPr sz="2000" spc="-80" dirty="0">
                <a:solidFill>
                  <a:srgbClr val="004A98"/>
                </a:solidFill>
                <a:latin typeface="Lucida Sans Unicode"/>
                <a:cs typeface="Lucida Sans Unicode"/>
              </a:rPr>
              <a:t> </a:t>
            </a:r>
            <a:r>
              <a:rPr sz="2000" spc="-170" dirty="0">
                <a:solidFill>
                  <a:srgbClr val="004A98"/>
                </a:solidFill>
                <a:latin typeface="Arial Black"/>
                <a:cs typeface="Arial Black"/>
              </a:rPr>
              <a:t>HARD</a:t>
            </a:r>
            <a:r>
              <a:rPr sz="2000" spc="-130" dirty="0">
                <a:solidFill>
                  <a:srgbClr val="004A98"/>
                </a:solidFill>
                <a:latin typeface="Arial Black"/>
                <a:cs typeface="Arial Black"/>
              </a:rPr>
              <a:t> </a:t>
            </a:r>
            <a:r>
              <a:rPr sz="2000" spc="-75" dirty="0">
                <a:solidFill>
                  <a:srgbClr val="004A98"/>
                </a:solidFill>
                <a:latin typeface="Arial Black"/>
                <a:cs typeface="Arial Black"/>
              </a:rPr>
              <a:t>WORK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99773B8-BE60-6E72-CC21-0917F8B4DC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7742153" y="9853746"/>
            <a:ext cx="545847" cy="422798"/>
          </a:xfrm>
        </p:spPr>
        <p:txBody>
          <a:bodyPr/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lang="en-US" spc="45" smtClean="0"/>
              <a:t>18</a:t>
            </a:fld>
            <a:endParaRPr lang="en-US" spc="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9"/>
                </a:lnTo>
                <a:lnTo>
                  <a:pt x="18288000" y="10286999"/>
                </a:lnTo>
                <a:lnTo>
                  <a:pt x="18288000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5945"/>
            <a:ext cx="8699500" cy="10287622"/>
            <a:chOff x="0" y="0"/>
            <a:chExt cx="8699500" cy="10287622"/>
          </a:xfrm>
        </p:grpSpPr>
        <p:sp>
          <p:nvSpPr>
            <p:cNvPr id="4" name="object 4"/>
            <p:cNvSpPr/>
            <p:nvPr/>
          </p:nvSpPr>
          <p:spPr>
            <a:xfrm>
              <a:off x="0" y="2387588"/>
              <a:ext cx="7179945" cy="7900034"/>
            </a:xfrm>
            <a:custGeom>
              <a:avLst/>
              <a:gdLst/>
              <a:ahLst/>
              <a:cxnLst/>
              <a:rect l="l" t="t" r="r" b="b"/>
              <a:pathLst>
                <a:path w="7179945" h="7900034">
                  <a:moveTo>
                    <a:pt x="0" y="0"/>
                  </a:moveTo>
                  <a:lnTo>
                    <a:pt x="0" y="7899411"/>
                  </a:lnTo>
                  <a:lnTo>
                    <a:pt x="7179678" y="7899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8699500" cy="6595745"/>
            </a:xfrm>
            <a:custGeom>
              <a:avLst/>
              <a:gdLst/>
              <a:ahLst/>
              <a:cxnLst/>
              <a:rect l="l" t="t" r="r" b="b"/>
              <a:pathLst>
                <a:path w="8699500" h="6595745">
                  <a:moveTo>
                    <a:pt x="8699405" y="0"/>
                  </a:moveTo>
                  <a:lnTo>
                    <a:pt x="0" y="0"/>
                  </a:lnTo>
                  <a:lnTo>
                    <a:pt x="0" y="6595303"/>
                  </a:lnTo>
                  <a:lnTo>
                    <a:pt x="8699405" y="0"/>
                  </a:lnTo>
                  <a:close/>
                </a:path>
              </a:pathLst>
            </a:custGeom>
            <a:solidFill>
              <a:srgbClr val="0B3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862" y="7933149"/>
            <a:ext cx="2460775" cy="20588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627798" y="4189476"/>
            <a:ext cx="3392804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200" spc="340" dirty="0">
                <a:solidFill>
                  <a:srgbClr val="FFFFFF"/>
                </a:solidFill>
                <a:latin typeface="Calibri"/>
                <a:cs typeface="Calibri"/>
              </a:rPr>
              <a:t>Outline</a:t>
            </a:r>
            <a:endParaRPr sz="6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51901" y="2937855"/>
            <a:ext cx="2430780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 indent="-31496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7660" algn="l"/>
              </a:tabLst>
            </a:pPr>
            <a:r>
              <a:rPr sz="2900" u="sng" spc="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Introduction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51901" y="4773563"/>
            <a:ext cx="412559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 indent="-31496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7660" algn="l"/>
              </a:tabLst>
            </a:pPr>
            <a:r>
              <a:rPr sz="2900" u="sng" spc="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Software</a:t>
            </a:r>
            <a:r>
              <a:rPr sz="2900" u="sng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900" u="sng" spc="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development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42936" y="5699101"/>
            <a:ext cx="2879414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 indent="-31496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7660" algn="l"/>
              </a:tabLst>
            </a:pPr>
            <a:r>
              <a:rPr sz="2900" u="sng" spc="1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Discoveries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45" dirty="0"/>
              <a:t>1</a:t>
            </a:fld>
            <a:endParaRPr spc="45" dirty="0"/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87150735-EA90-BDF5-C65D-8CEE9E83A310}"/>
              </a:ext>
            </a:extLst>
          </p:cNvPr>
          <p:cNvSpPr txBox="1"/>
          <p:nvPr/>
        </p:nvSpPr>
        <p:spPr>
          <a:xfrm>
            <a:off x="10242936" y="3855824"/>
            <a:ext cx="4532630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 indent="-31496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7660" algn="l"/>
              </a:tabLst>
            </a:pPr>
            <a:r>
              <a:rPr lang="en-US" sz="2900" u="sng" spc="1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ML</a:t>
            </a:r>
            <a:r>
              <a:rPr sz="2900" u="sng" spc="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n-US" sz="2900" u="sng" spc="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models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312" y="262080"/>
            <a:ext cx="107029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Time</a:t>
            </a:r>
            <a:r>
              <a:rPr spc="120" dirty="0"/>
              <a:t> </a:t>
            </a:r>
            <a:r>
              <a:rPr dirty="0"/>
              <a:t>Segmentation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3614254" y="0"/>
            <a:ext cx="4674235" cy="3183255"/>
          </a:xfrm>
          <a:custGeom>
            <a:avLst/>
            <a:gdLst/>
            <a:ahLst/>
            <a:cxnLst/>
            <a:rect l="l" t="t" r="r" b="b"/>
            <a:pathLst>
              <a:path w="4674234" h="3183255">
                <a:moveTo>
                  <a:pt x="4673745" y="0"/>
                </a:moveTo>
                <a:lnTo>
                  <a:pt x="0" y="0"/>
                </a:lnTo>
                <a:lnTo>
                  <a:pt x="4673745" y="3183152"/>
                </a:lnTo>
                <a:lnTo>
                  <a:pt x="4673745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27005" y="2228003"/>
            <a:ext cx="12279395" cy="3265638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50"/>
              </a:spcBef>
            </a:pPr>
            <a:r>
              <a:rPr lang="en-US" b="1" spc="175" dirty="0">
                <a:latin typeface="Calibri"/>
                <a:cs typeface="Calibri"/>
              </a:rPr>
              <a:t>Goal: </a:t>
            </a:r>
            <a:r>
              <a:rPr dirty="0">
                <a:latin typeface="Calibri"/>
                <a:cs typeface="Calibri"/>
              </a:rPr>
              <a:t>Train</a:t>
            </a:r>
            <a:r>
              <a:rPr lang="en-US" dirty="0">
                <a:latin typeface="Calibri"/>
                <a:cs typeface="Calibri"/>
              </a:rPr>
              <a:t> a CNN to find start/stop times of arbitrary length time series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5"/>
              </a:spcBef>
            </a:pPr>
            <a:r>
              <a:rPr b="1" spc="150" dirty="0">
                <a:latin typeface="Calibri"/>
                <a:cs typeface="Calibri"/>
              </a:rPr>
              <a:t>Problem: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dirty="0"/>
              <a:t>Not</a:t>
            </a:r>
            <a:r>
              <a:rPr spc="25" dirty="0"/>
              <a:t> </a:t>
            </a:r>
            <a:r>
              <a:rPr dirty="0"/>
              <a:t>enough</a:t>
            </a:r>
            <a:r>
              <a:rPr spc="25" dirty="0"/>
              <a:t> </a:t>
            </a:r>
            <a:r>
              <a:rPr dirty="0"/>
              <a:t>data</a:t>
            </a:r>
            <a:r>
              <a:rPr spc="35" dirty="0"/>
              <a:t> </a:t>
            </a:r>
            <a:r>
              <a:rPr spc="50" dirty="0"/>
              <a:t>for</a:t>
            </a:r>
            <a:r>
              <a:rPr spc="15" dirty="0"/>
              <a:t> </a:t>
            </a:r>
            <a:r>
              <a:rPr spc="65" dirty="0"/>
              <a:t>training</a:t>
            </a:r>
            <a:endParaRPr lang="en-US" spc="65" dirty="0"/>
          </a:p>
          <a:p>
            <a:pPr marL="12700">
              <a:lnSpc>
                <a:spcPct val="100000"/>
              </a:lnSpc>
              <a:spcBef>
                <a:spcPts val="2505"/>
              </a:spcBef>
            </a:pP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b="1" dirty="0">
                <a:latin typeface="Calibri"/>
                <a:cs typeface="Calibri"/>
              </a:rPr>
              <a:t>→</a:t>
            </a:r>
            <a:r>
              <a:rPr b="1" spc="35" dirty="0">
                <a:latin typeface="Calibri"/>
                <a:cs typeface="Calibri"/>
              </a:rPr>
              <a:t> </a:t>
            </a:r>
            <a:r>
              <a:rPr b="1" spc="125" dirty="0">
                <a:latin typeface="Calibri"/>
                <a:cs typeface="Calibri"/>
              </a:rPr>
              <a:t>Solution:</a:t>
            </a:r>
            <a:r>
              <a:rPr b="1" spc="35" dirty="0">
                <a:latin typeface="Calibri"/>
                <a:cs typeface="Calibri"/>
              </a:rPr>
              <a:t> </a:t>
            </a:r>
            <a:endParaRPr lang="en-US" b="1" spc="3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lang="en-US" b="1" spc="35" dirty="0"/>
              <a:t>	</a:t>
            </a:r>
            <a:r>
              <a:rPr spc="100" dirty="0"/>
              <a:t>Create</a:t>
            </a:r>
            <a:r>
              <a:rPr spc="30" dirty="0"/>
              <a:t> </a:t>
            </a:r>
            <a:r>
              <a:rPr spc="75" dirty="0"/>
              <a:t>artificial</a:t>
            </a:r>
            <a:r>
              <a:rPr spc="35" dirty="0"/>
              <a:t> </a:t>
            </a:r>
            <a:r>
              <a:rPr lang="en-US" spc="35" dirty="0"/>
              <a:t>1D </a:t>
            </a:r>
            <a:r>
              <a:rPr spc="80" dirty="0"/>
              <a:t>data</a:t>
            </a:r>
            <a:r>
              <a:rPr lang="en-US" spc="80" dirty="0"/>
              <a:t> over a wide range of S/N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7463" y="6396975"/>
            <a:ext cx="4040312" cy="30056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0590" y="6334303"/>
            <a:ext cx="4153307" cy="30357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44987" y="6223663"/>
            <a:ext cx="4097823" cy="304883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48735" y="9606788"/>
            <a:ext cx="2042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solidFill>
                  <a:srgbClr val="004A98"/>
                </a:solidFill>
                <a:latin typeface="Calibri"/>
                <a:cs typeface="Calibri"/>
              </a:rPr>
              <a:t>Artificial</a:t>
            </a:r>
            <a:r>
              <a:rPr sz="2400" spc="5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110" dirty="0">
                <a:solidFill>
                  <a:srgbClr val="004A98"/>
                </a:solidFill>
                <a:latin typeface="Calibri"/>
                <a:cs typeface="Calibri"/>
              </a:rPr>
              <a:t>signal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5061" y="9606788"/>
            <a:ext cx="3766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5" dirty="0">
                <a:solidFill>
                  <a:srgbClr val="004A98"/>
                </a:solidFill>
                <a:latin typeface="Calibri"/>
                <a:cs typeface="Calibri"/>
              </a:rPr>
              <a:t>Training</a:t>
            </a:r>
            <a:r>
              <a:rPr sz="2400" spc="2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100" dirty="0">
                <a:solidFill>
                  <a:srgbClr val="004A98"/>
                </a:solidFill>
                <a:latin typeface="Calibri"/>
                <a:cs typeface="Calibri"/>
              </a:rPr>
              <a:t>data</a:t>
            </a:r>
            <a:r>
              <a:rPr sz="2400" spc="3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95" dirty="0">
                <a:solidFill>
                  <a:srgbClr val="004A98"/>
                </a:solidFill>
                <a:latin typeface="Calibri"/>
                <a:cs typeface="Calibri"/>
              </a:rPr>
              <a:t>segmentation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73125" y="9606788"/>
            <a:ext cx="2318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0" dirty="0">
                <a:solidFill>
                  <a:srgbClr val="004A98"/>
                </a:solidFill>
                <a:latin typeface="Calibri"/>
                <a:cs typeface="Calibri"/>
              </a:rPr>
              <a:t>Signal</a:t>
            </a:r>
            <a:r>
              <a:rPr sz="2400" spc="3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75" dirty="0">
                <a:solidFill>
                  <a:srgbClr val="004A98"/>
                </a:solidFill>
                <a:latin typeface="Calibri"/>
                <a:cs typeface="Calibri"/>
              </a:rPr>
              <a:t>prediction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28403" y="3862962"/>
            <a:ext cx="28213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E26A6A"/>
                </a:solidFill>
                <a:latin typeface="Tahoma"/>
                <a:cs typeface="Tahoma"/>
              </a:rPr>
              <a:t>Sample</a:t>
            </a:r>
            <a:r>
              <a:rPr sz="2500" spc="-245" dirty="0">
                <a:solidFill>
                  <a:srgbClr val="E26A6A"/>
                </a:solidFill>
                <a:latin typeface="Tahoma"/>
                <a:cs typeface="Tahoma"/>
              </a:rPr>
              <a:t> </a:t>
            </a:r>
            <a:r>
              <a:rPr sz="2500" spc="50" dirty="0">
                <a:solidFill>
                  <a:srgbClr val="E26A6A"/>
                </a:solidFill>
                <a:latin typeface="Tahoma"/>
                <a:cs typeface="Tahoma"/>
              </a:rPr>
              <a:t>in</a:t>
            </a:r>
            <a:r>
              <a:rPr sz="2500" spc="-245" dirty="0">
                <a:solidFill>
                  <a:srgbClr val="E26A6A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E26A6A"/>
                </a:solidFill>
                <a:latin typeface="Tahoma"/>
                <a:cs typeface="Tahoma"/>
              </a:rPr>
              <a:t>the</a:t>
            </a:r>
            <a:r>
              <a:rPr sz="2500" spc="-240" dirty="0">
                <a:solidFill>
                  <a:srgbClr val="E26A6A"/>
                </a:solidFill>
                <a:latin typeface="Tahoma"/>
                <a:cs typeface="Tahoma"/>
              </a:rPr>
              <a:t> </a:t>
            </a:r>
            <a:r>
              <a:rPr sz="2500" spc="-20" dirty="0">
                <a:solidFill>
                  <a:srgbClr val="E26A6A"/>
                </a:solidFill>
                <a:latin typeface="Tahoma"/>
                <a:cs typeface="Tahoma"/>
              </a:rPr>
              <a:t>frame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28403" y="4676777"/>
            <a:ext cx="15322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140" dirty="0">
                <a:solidFill>
                  <a:srgbClr val="F9A85E"/>
                </a:solidFill>
                <a:latin typeface="Tahoma"/>
                <a:cs typeface="Tahoma"/>
              </a:rPr>
              <a:t>No</a:t>
            </a:r>
            <a:r>
              <a:rPr sz="2500" spc="-300" dirty="0">
                <a:solidFill>
                  <a:srgbClr val="F9A85E"/>
                </a:solidFill>
                <a:latin typeface="Tahoma"/>
                <a:cs typeface="Tahoma"/>
              </a:rPr>
              <a:t> </a:t>
            </a:r>
            <a:r>
              <a:rPr sz="2500" spc="-10" dirty="0">
                <a:solidFill>
                  <a:srgbClr val="F9A85E"/>
                </a:solidFill>
                <a:latin typeface="Tahoma"/>
                <a:cs typeface="Tahoma"/>
              </a:rPr>
              <a:t>sample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28403" y="5493641"/>
            <a:ext cx="23101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30" dirty="0">
                <a:solidFill>
                  <a:srgbClr val="72C073"/>
                </a:solidFill>
                <a:latin typeface="Tahoma"/>
                <a:cs typeface="Tahoma"/>
              </a:rPr>
              <a:t>Transitional</a:t>
            </a:r>
            <a:r>
              <a:rPr sz="2500" spc="-260" dirty="0">
                <a:solidFill>
                  <a:srgbClr val="72C073"/>
                </a:solidFill>
                <a:latin typeface="Tahoma"/>
                <a:cs typeface="Tahoma"/>
              </a:rPr>
              <a:t> </a:t>
            </a:r>
            <a:r>
              <a:rPr sz="2500" spc="-20" dirty="0">
                <a:solidFill>
                  <a:srgbClr val="72C073"/>
                </a:solidFill>
                <a:latin typeface="Tahoma"/>
                <a:cs typeface="Tahoma"/>
              </a:rPr>
              <a:t>area</a:t>
            </a:r>
            <a:endParaRPr sz="25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15841" y="486865"/>
            <a:ext cx="1083665" cy="1083668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7EAAD2B-AA65-1970-E8CE-55F6CE07C2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7725847" y="9805656"/>
            <a:ext cx="562153" cy="391160"/>
          </a:xfrm>
        </p:spPr>
        <p:txBody>
          <a:bodyPr/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lang="en-US" spc="45" smtClean="0"/>
              <a:t>19</a:t>
            </a:fld>
            <a:endParaRPr lang="en-US" spc="4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5586" y="0"/>
            <a:ext cx="4252595" cy="3401695"/>
          </a:xfrm>
          <a:custGeom>
            <a:avLst/>
            <a:gdLst/>
            <a:ahLst/>
            <a:cxnLst/>
            <a:rect l="l" t="t" r="r" b="b"/>
            <a:pathLst>
              <a:path w="4252594" h="3401695">
                <a:moveTo>
                  <a:pt x="4252413" y="0"/>
                </a:moveTo>
                <a:lnTo>
                  <a:pt x="0" y="0"/>
                </a:lnTo>
                <a:lnTo>
                  <a:pt x="4252413" y="3401134"/>
                </a:lnTo>
                <a:lnTo>
                  <a:pt x="4252413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479456"/>
            <a:ext cx="6934200" cy="43212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200" y="5479456"/>
            <a:ext cx="6934200" cy="432120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6800" y="2831296"/>
            <a:ext cx="1371958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Applying the time segmentation model allows multiple insertions to be parsed even with the typical assortment of varying thresholds, noise, and spikes.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1954" y="251575"/>
            <a:ext cx="16256000" cy="1297791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Application</a:t>
            </a:r>
            <a:r>
              <a:rPr lang="en-US" spc="335" dirty="0"/>
              <a:t>: </a:t>
            </a:r>
            <a:r>
              <a:rPr dirty="0"/>
              <a:t>Multi</a:t>
            </a:r>
            <a:r>
              <a:rPr lang="en-US" dirty="0"/>
              <a:t>ple Insertions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159876" y="5729057"/>
            <a:ext cx="277622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155" dirty="0">
                <a:solidFill>
                  <a:srgbClr val="048001"/>
                </a:solidFill>
                <a:latin typeface="Calibri"/>
                <a:cs typeface="Calibri"/>
              </a:rPr>
              <a:t>Sample</a:t>
            </a:r>
            <a:r>
              <a:rPr sz="3200" spc="10" dirty="0">
                <a:solidFill>
                  <a:srgbClr val="048001"/>
                </a:solidFill>
                <a:latin typeface="Calibri"/>
                <a:cs typeface="Calibri"/>
              </a:rPr>
              <a:t> </a:t>
            </a:r>
            <a:r>
              <a:rPr sz="3200" spc="70" dirty="0">
                <a:solidFill>
                  <a:srgbClr val="048001"/>
                </a:solidFill>
                <a:latin typeface="Calibri"/>
                <a:cs typeface="Calibri"/>
              </a:rPr>
              <a:t>in</a:t>
            </a:r>
            <a:r>
              <a:rPr sz="3200" spc="20" dirty="0">
                <a:solidFill>
                  <a:srgbClr val="048001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048001"/>
                </a:solidFill>
                <a:latin typeface="Calibri"/>
                <a:cs typeface="Calibri"/>
              </a:rPr>
              <a:t>the</a:t>
            </a:r>
            <a:r>
              <a:rPr sz="3200" spc="10" dirty="0">
                <a:solidFill>
                  <a:srgbClr val="048001"/>
                </a:solidFill>
                <a:latin typeface="Calibri"/>
                <a:cs typeface="Calibri"/>
              </a:rPr>
              <a:t> </a:t>
            </a:r>
            <a:r>
              <a:rPr sz="3200" spc="75" dirty="0">
                <a:solidFill>
                  <a:srgbClr val="048001"/>
                </a:solidFill>
                <a:latin typeface="Calibri"/>
                <a:cs typeface="Calibri"/>
              </a:rPr>
              <a:t>frame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15841" y="486865"/>
            <a:ext cx="1083665" cy="108366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13C9A68-8F84-5DB2-AFA0-3B180A2A32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7784170" y="9800662"/>
            <a:ext cx="479503" cy="395440"/>
          </a:xfrm>
        </p:spPr>
        <p:txBody>
          <a:bodyPr/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lang="en-US" spc="45" smtClean="0"/>
              <a:t>20</a:t>
            </a:fld>
            <a:endParaRPr lang="en-US" spc="45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11F76C-6989-21D0-4EEF-C5E2285C4DA5}"/>
              </a:ext>
            </a:extLst>
          </p:cNvPr>
          <p:cNvSpPr txBox="1"/>
          <p:nvPr/>
        </p:nvSpPr>
        <p:spPr>
          <a:xfrm>
            <a:off x="15395656" y="8521125"/>
            <a:ext cx="2128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85" dirty="0">
                <a:solidFill>
                  <a:srgbClr val="FF1616"/>
                </a:solidFill>
                <a:latin typeface="Calibri"/>
                <a:cs typeface="Calibri"/>
              </a:rPr>
              <a:t>No </a:t>
            </a:r>
            <a:r>
              <a:rPr lang="en-US" sz="3200" spc="140" dirty="0">
                <a:solidFill>
                  <a:srgbClr val="FF1616"/>
                </a:solidFill>
                <a:latin typeface="Calibri"/>
                <a:cs typeface="Calibri"/>
              </a:rPr>
              <a:t>Sample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5A2AED-D46F-E6D8-8B1A-60056DA75C51}"/>
              </a:ext>
            </a:extLst>
          </p:cNvPr>
          <p:cNvSpPr txBox="1"/>
          <p:nvPr/>
        </p:nvSpPr>
        <p:spPr>
          <a:xfrm>
            <a:off x="14960372" y="7331558"/>
            <a:ext cx="3175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90" dirty="0">
                <a:solidFill>
                  <a:srgbClr val="BFBF00"/>
                </a:solidFill>
                <a:latin typeface="Calibri"/>
                <a:cs typeface="Calibri"/>
              </a:rPr>
              <a:t>Transitional </a:t>
            </a:r>
            <a:r>
              <a:rPr lang="en-US" sz="3200" spc="75" dirty="0">
                <a:solidFill>
                  <a:srgbClr val="BFBF00"/>
                </a:solidFill>
                <a:latin typeface="Calibri"/>
                <a:cs typeface="Calibri"/>
              </a:rPr>
              <a:t>area</a:t>
            </a:r>
            <a:endParaRPr lang="en-US"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9"/>
                </a:lnTo>
                <a:lnTo>
                  <a:pt x="18288000" y="10286999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4A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874776"/>
            <a:ext cx="16256000" cy="1416797"/>
          </a:xfrm>
          <a:prstGeom prst="rect">
            <a:avLst/>
          </a:prstGeom>
        </p:spPr>
        <p:txBody>
          <a:bodyPr vert="horz" wrap="square" lIns="0" tIns="61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810" dirty="0">
                <a:solidFill>
                  <a:srgbClr val="FFFFFF"/>
                </a:solidFill>
              </a:rPr>
              <a:t>DISCOVERIES</a:t>
            </a:r>
            <a:endParaRPr sz="8800" dirty="0"/>
          </a:p>
        </p:txBody>
      </p:sp>
      <p:sp>
        <p:nvSpPr>
          <p:cNvPr id="4" name="object 4"/>
          <p:cNvSpPr/>
          <p:nvPr/>
        </p:nvSpPr>
        <p:spPr>
          <a:xfrm>
            <a:off x="0" y="5038611"/>
            <a:ext cx="9803765" cy="5248910"/>
          </a:xfrm>
          <a:custGeom>
            <a:avLst/>
            <a:gdLst/>
            <a:ahLst/>
            <a:cxnLst/>
            <a:rect l="l" t="t" r="r" b="b"/>
            <a:pathLst>
              <a:path w="9803765" h="5248909">
                <a:moveTo>
                  <a:pt x="0" y="0"/>
                </a:moveTo>
                <a:lnTo>
                  <a:pt x="0" y="5248388"/>
                </a:lnTo>
                <a:lnTo>
                  <a:pt x="9803413" y="5248388"/>
                </a:lnTo>
                <a:lnTo>
                  <a:pt x="0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72439" y="4760981"/>
            <a:ext cx="3615690" cy="5526405"/>
          </a:xfrm>
          <a:custGeom>
            <a:avLst/>
            <a:gdLst/>
            <a:ahLst/>
            <a:cxnLst/>
            <a:rect l="l" t="t" r="r" b="b"/>
            <a:pathLst>
              <a:path w="3615690" h="5526405">
                <a:moveTo>
                  <a:pt x="3615560" y="0"/>
                </a:moveTo>
                <a:lnTo>
                  <a:pt x="0" y="5526018"/>
                </a:lnTo>
                <a:lnTo>
                  <a:pt x="3615560" y="5526018"/>
                </a:lnTo>
                <a:lnTo>
                  <a:pt x="3615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000" y="2786380"/>
            <a:ext cx="4728210" cy="226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9455" lvl="1" indent="-70675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719455" algn="l"/>
              </a:tabLst>
            </a:pPr>
            <a:r>
              <a:rPr sz="3400" spc="50" dirty="0">
                <a:solidFill>
                  <a:srgbClr val="FFFFFF"/>
                </a:solidFill>
                <a:latin typeface="Tahoma"/>
                <a:cs typeface="Tahoma"/>
              </a:rPr>
              <a:t>Non-</a:t>
            </a:r>
            <a:r>
              <a:rPr sz="3400" dirty="0">
                <a:solidFill>
                  <a:srgbClr val="FFFFFF"/>
                </a:solidFill>
                <a:latin typeface="Tahoma"/>
                <a:cs typeface="Tahoma"/>
              </a:rPr>
              <a:t>linear</a:t>
            </a:r>
            <a:r>
              <a:rPr sz="3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40" dirty="0">
                <a:solidFill>
                  <a:srgbClr val="FFFFFF"/>
                </a:solidFill>
                <a:latin typeface="Tahoma"/>
                <a:cs typeface="Tahoma"/>
              </a:rPr>
              <a:t>recession</a:t>
            </a:r>
            <a:endParaRPr sz="3400">
              <a:latin typeface="Tahoma"/>
              <a:cs typeface="Tahoma"/>
            </a:endParaRPr>
          </a:p>
          <a:p>
            <a:pPr marL="719455" lvl="1" indent="-706755">
              <a:lnSpc>
                <a:spcPct val="100000"/>
              </a:lnSpc>
              <a:spcBef>
                <a:spcPts val="2710"/>
              </a:spcBef>
              <a:buAutoNum type="arabicPeriod"/>
              <a:tabLst>
                <a:tab pos="719455" algn="l"/>
              </a:tabLst>
            </a:pPr>
            <a:r>
              <a:rPr sz="3400" dirty="0">
                <a:solidFill>
                  <a:srgbClr val="FFFFFF"/>
                </a:solidFill>
                <a:latin typeface="Tahoma"/>
                <a:cs typeface="Tahoma"/>
              </a:rPr>
              <a:t>Shock</a:t>
            </a:r>
            <a:r>
              <a:rPr sz="3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ahoma"/>
                <a:cs typeface="Tahoma"/>
              </a:rPr>
              <a:t>standoff</a:t>
            </a:r>
            <a:endParaRPr sz="3400">
              <a:latin typeface="Tahoma"/>
              <a:cs typeface="Tahoma"/>
            </a:endParaRPr>
          </a:p>
          <a:p>
            <a:pPr marL="719455" lvl="1" indent="-706755">
              <a:lnSpc>
                <a:spcPct val="100000"/>
              </a:lnSpc>
              <a:spcBef>
                <a:spcPts val="2710"/>
              </a:spcBef>
              <a:buAutoNum type="arabicPeriod"/>
              <a:tabLst>
                <a:tab pos="719455" algn="l"/>
              </a:tabLst>
            </a:pPr>
            <a:r>
              <a:rPr sz="3400" dirty="0">
                <a:solidFill>
                  <a:srgbClr val="FFFFFF"/>
                </a:solidFill>
                <a:latin typeface="Tahoma"/>
                <a:cs typeface="Tahoma"/>
              </a:rPr>
              <a:t>Shape</a:t>
            </a:r>
            <a:r>
              <a:rPr sz="3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Tahoma"/>
                <a:cs typeface="Tahoma"/>
              </a:rPr>
              <a:t>changes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7782756" y="9624860"/>
            <a:ext cx="378459" cy="33791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r>
              <a:rPr lang="en-US" spc="-25" dirty="0"/>
              <a:t>21</a:t>
            </a:r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628841" y="37931"/>
            <a:ext cx="4674235" cy="3183255"/>
          </a:xfrm>
          <a:custGeom>
            <a:avLst/>
            <a:gdLst/>
            <a:ahLst/>
            <a:cxnLst/>
            <a:rect l="l" t="t" r="r" b="b"/>
            <a:pathLst>
              <a:path w="4674234" h="3183255">
                <a:moveTo>
                  <a:pt x="4673745" y="0"/>
                </a:moveTo>
                <a:lnTo>
                  <a:pt x="0" y="0"/>
                </a:lnTo>
                <a:lnTo>
                  <a:pt x="4673745" y="3183152"/>
                </a:lnTo>
                <a:lnTo>
                  <a:pt x="4673745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35693" y="2682875"/>
            <a:ext cx="5067300" cy="7642225"/>
          </a:xfrm>
          <a:custGeom>
            <a:avLst/>
            <a:gdLst/>
            <a:ahLst/>
            <a:cxnLst/>
            <a:rect l="l" t="t" r="r" b="b"/>
            <a:pathLst>
              <a:path w="5067300" h="7642225">
                <a:moveTo>
                  <a:pt x="5066893" y="0"/>
                </a:moveTo>
                <a:lnTo>
                  <a:pt x="0" y="7642054"/>
                </a:lnTo>
                <a:lnTo>
                  <a:pt x="5066893" y="7642054"/>
                </a:lnTo>
                <a:lnTo>
                  <a:pt x="5066893" y="0"/>
                </a:lnTo>
                <a:close/>
              </a:path>
            </a:pathLst>
          </a:custGeom>
          <a:solidFill>
            <a:srgbClr val="E1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 rotWithShape="1">
          <a:blip r:embed="rId2" cstate="print"/>
          <a:srcRect t="6980"/>
          <a:stretch/>
        </p:blipFill>
        <p:spPr>
          <a:xfrm>
            <a:off x="7656623" y="1943100"/>
            <a:ext cx="10134600" cy="74898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22891" y="2682875"/>
            <a:ext cx="6082030" cy="320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70" dirty="0">
                <a:solidFill>
                  <a:srgbClr val="004A98"/>
                </a:solidFill>
                <a:latin typeface="Calibri"/>
                <a:cs typeface="Calibri"/>
              </a:rPr>
              <a:t>Before:</a:t>
            </a:r>
            <a:r>
              <a:rPr sz="2800" b="1" spc="6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90" dirty="0">
                <a:solidFill>
                  <a:srgbClr val="004A98"/>
                </a:solidFill>
                <a:latin typeface="Calibri"/>
                <a:cs typeface="Calibri"/>
              </a:rPr>
              <a:t>Recession</a:t>
            </a:r>
            <a:r>
              <a:rPr sz="28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004A98"/>
                </a:solidFill>
                <a:latin typeface="Calibri"/>
                <a:cs typeface="Calibri"/>
              </a:rPr>
              <a:t>considered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004A98"/>
                </a:solidFill>
                <a:latin typeface="Calibri"/>
                <a:cs typeface="Calibri"/>
              </a:rPr>
              <a:t>linear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155" dirty="0">
                <a:solidFill>
                  <a:srgbClr val="004A98"/>
                </a:solidFill>
                <a:latin typeface="Calibri"/>
                <a:cs typeface="Calibri"/>
              </a:rPr>
              <a:t>With</a:t>
            </a:r>
            <a:r>
              <a:rPr sz="2800" b="1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b="1" spc="190" dirty="0">
                <a:solidFill>
                  <a:srgbClr val="004A98"/>
                </a:solidFill>
                <a:latin typeface="Calibri"/>
                <a:cs typeface="Calibri"/>
              </a:rPr>
              <a:t>arcjetCV:</a:t>
            </a:r>
            <a:r>
              <a:rPr sz="2800" b="1" spc="6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254" dirty="0">
                <a:solidFill>
                  <a:srgbClr val="004A98"/>
                </a:solidFill>
                <a:latin typeface="Calibri"/>
                <a:cs typeface="Calibri"/>
              </a:rPr>
              <a:t>3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50" dirty="0">
                <a:solidFill>
                  <a:srgbClr val="004A98"/>
                </a:solidFill>
                <a:latin typeface="Calibri"/>
                <a:cs typeface="Calibri"/>
              </a:rPr>
              <a:t>Regions:</a:t>
            </a:r>
            <a:endParaRPr sz="2800" dirty="0">
              <a:latin typeface="Calibri"/>
              <a:cs typeface="Calibri"/>
            </a:endParaRPr>
          </a:p>
          <a:p>
            <a:pPr marL="627380" indent="-307340">
              <a:lnSpc>
                <a:spcPct val="100000"/>
              </a:lnSpc>
              <a:spcBef>
                <a:spcPts val="2325"/>
              </a:spcBef>
              <a:buFont typeface="Arial"/>
              <a:buChar char="•"/>
              <a:tabLst>
                <a:tab pos="627380" algn="l"/>
              </a:tabLst>
            </a:pPr>
            <a:r>
              <a:rPr sz="2800" i="1" spc="120" dirty="0">
                <a:solidFill>
                  <a:srgbClr val="004A98"/>
                </a:solidFill>
                <a:latin typeface="Calibri"/>
                <a:cs typeface="Calibri"/>
              </a:rPr>
              <a:t>Region</a:t>
            </a:r>
            <a:r>
              <a:rPr sz="2800" i="1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i="1" spc="175" dirty="0">
                <a:solidFill>
                  <a:srgbClr val="004A98"/>
                </a:solidFill>
                <a:latin typeface="Calibri"/>
                <a:cs typeface="Calibri"/>
              </a:rPr>
              <a:t>1:</a:t>
            </a:r>
            <a:r>
              <a:rPr sz="2800" i="1" spc="7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35" dirty="0">
                <a:solidFill>
                  <a:srgbClr val="004A98"/>
                </a:solidFill>
                <a:latin typeface="Calibri"/>
                <a:cs typeface="Calibri"/>
              </a:rPr>
              <a:t>Nearly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20" dirty="0">
                <a:solidFill>
                  <a:srgbClr val="004A98"/>
                </a:solidFill>
                <a:latin typeface="Calibri"/>
                <a:cs typeface="Calibri"/>
              </a:rPr>
              <a:t>no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004A98"/>
                </a:solidFill>
                <a:latin typeface="Calibri"/>
                <a:cs typeface="Calibri"/>
              </a:rPr>
              <a:t>recession</a:t>
            </a:r>
            <a:endParaRPr sz="2800" dirty="0">
              <a:latin typeface="Calibri"/>
              <a:cs typeface="Calibri"/>
            </a:endParaRPr>
          </a:p>
          <a:p>
            <a:pPr marL="627380" indent="-30734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627380" algn="l"/>
              </a:tabLst>
            </a:pPr>
            <a:r>
              <a:rPr sz="2800" i="1" spc="120" dirty="0">
                <a:solidFill>
                  <a:srgbClr val="004A98"/>
                </a:solidFill>
                <a:latin typeface="Calibri"/>
                <a:cs typeface="Calibri"/>
              </a:rPr>
              <a:t>Region</a:t>
            </a:r>
            <a:r>
              <a:rPr sz="2800" i="1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i="1" spc="175" dirty="0">
                <a:solidFill>
                  <a:srgbClr val="004A98"/>
                </a:solidFill>
                <a:latin typeface="Calibri"/>
                <a:cs typeface="Calibri"/>
              </a:rPr>
              <a:t>2:</a:t>
            </a:r>
            <a:r>
              <a:rPr sz="2800" i="1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50" dirty="0">
                <a:solidFill>
                  <a:srgbClr val="004A98"/>
                </a:solidFill>
                <a:latin typeface="Calibri"/>
                <a:cs typeface="Calibri"/>
              </a:rPr>
              <a:t>Constant</a:t>
            </a:r>
            <a:r>
              <a:rPr sz="2800" spc="6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65" dirty="0">
                <a:solidFill>
                  <a:srgbClr val="004A98"/>
                </a:solidFill>
                <a:latin typeface="Calibri"/>
                <a:cs typeface="Calibri"/>
              </a:rPr>
              <a:t>recession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rate</a:t>
            </a:r>
            <a:endParaRPr sz="2800" dirty="0">
              <a:latin typeface="Calibri"/>
              <a:cs typeface="Calibri"/>
            </a:endParaRPr>
          </a:p>
          <a:p>
            <a:pPr marL="627380" indent="-30734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627380" algn="l"/>
              </a:tabLst>
            </a:pPr>
            <a:r>
              <a:rPr sz="2800" i="1" spc="120" dirty="0">
                <a:solidFill>
                  <a:srgbClr val="004A98"/>
                </a:solidFill>
                <a:latin typeface="Calibri"/>
                <a:cs typeface="Calibri"/>
              </a:rPr>
              <a:t>Region</a:t>
            </a:r>
            <a:r>
              <a:rPr sz="2800" i="1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i="1" spc="175" dirty="0">
                <a:solidFill>
                  <a:srgbClr val="004A98"/>
                </a:solidFill>
                <a:latin typeface="Calibri"/>
                <a:cs typeface="Calibri"/>
              </a:rPr>
              <a:t>3:</a:t>
            </a:r>
            <a:r>
              <a:rPr sz="2800" i="1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004A98"/>
                </a:solidFill>
                <a:latin typeface="Calibri"/>
                <a:cs typeface="Calibri"/>
              </a:rPr>
              <a:t>reduced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65" dirty="0">
                <a:solidFill>
                  <a:srgbClr val="004A98"/>
                </a:solidFill>
                <a:latin typeface="Calibri"/>
                <a:cs typeface="Calibri"/>
              </a:rPr>
              <a:t>recession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rate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38382"/>
            <a:ext cx="16256000" cy="1553245"/>
          </a:xfrm>
          <a:prstGeom prst="rect">
            <a:avLst/>
          </a:prstGeom>
        </p:spPr>
        <p:txBody>
          <a:bodyPr vert="horz" wrap="square" lIns="0" tIns="3190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Non</a:t>
            </a:r>
            <a:r>
              <a:rPr spc="475" dirty="0"/>
              <a:t>-</a:t>
            </a:r>
            <a:r>
              <a:rPr dirty="0"/>
              <a:t>linear</a:t>
            </a:r>
            <a:r>
              <a:rPr spc="105" dirty="0"/>
              <a:t> </a:t>
            </a:r>
            <a:r>
              <a:rPr dirty="0"/>
              <a:t>Recession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7782756" y="9624860"/>
            <a:ext cx="378459" cy="33791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r>
              <a:rPr lang="en-US" spc="-25" dirty="0"/>
              <a:t>22</a:t>
            </a:r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21106" y="0"/>
            <a:ext cx="5067300" cy="10287000"/>
            <a:chOff x="13221106" y="0"/>
            <a:chExt cx="5067300" cy="10287000"/>
          </a:xfrm>
        </p:grpSpPr>
        <p:sp>
          <p:nvSpPr>
            <p:cNvPr id="3" name="object 3"/>
            <p:cNvSpPr/>
            <p:nvPr/>
          </p:nvSpPr>
          <p:spPr>
            <a:xfrm>
              <a:off x="13614254" y="0"/>
              <a:ext cx="4674235" cy="3183255"/>
            </a:xfrm>
            <a:custGeom>
              <a:avLst/>
              <a:gdLst/>
              <a:ahLst/>
              <a:cxnLst/>
              <a:rect l="l" t="t" r="r" b="b"/>
              <a:pathLst>
                <a:path w="4674234" h="3183255">
                  <a:moveTo>
                    <a:pt x="4673745" y="0"/>
                  </a:moveTo>
                  <a:lnTo>
                    <a:pt x="0" y="0"/>
                  </a:lnTo>
                  <a:lnTo>
                    <a:pt x="4673745" y="3183152"/>
                  </a:lnTo>
                  <a:lnTo>
                    <a:pt x="4673745" y="0"/>
                  </a:lnTo>
                  <a:close/>
                </a:path>
              </a:pathLst>
            </a:custGeom>
            <a:solidFill>
              <a:srgbClr val="045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221106" y="2644944"/>
              <a:ext cx="5067300" cy="7642225"/>
            </a:xfrm>
            <a:custGeom>
              <a:avLst/>
              <a:gdLst/>
              <a:ahLst/>
              <a:cxnLst/>
              <a:rect l="l" t="t" r="r" b="b"/>
              <a:pathLst>
                <a:path w="5067300" h="7642225">
                  <a:moveTo>
                    <a:pt x="5066893" y="0"/>
                  </a:moveTo>
                  <a:lnTo>
                    <a:pt x="0" y="7642054"/>
                  </a:lnTo>
                  <a:lnTo>
                    <a:pt x="5066893" y="7642054"/>
                  </a:lnTo>
                  <a:lnTo>
                    <a:pt x="5066893" y="0"/>
                  </a:lnTo>
                  <a:close/>
                </a:path>
              </a:pathLst>
            </a:custGeom>
            <a:solidFill>
              <a:srgbClr val="E1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9125" y="4356907"/>
            <a:ext cx="7731675" cy="54973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5829300"/>
            <a:ext cx="4495800" cy="413347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12657" y="2239703"/>
            <a:ext cx="12205023" cy="309321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627380" indent="-30734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627380" algn="l"/>
              </a:tabLst>
            </a:pPr>
            <a:r>
              <a:rPr sz="2800" spc="120" dirty="0">
                <a:solidFill>
                  <a:srgbClr val="004A98"/>
                </a:solidFill>
                <a:latin typeface="Calibri"/>
                <a:cs typeface="Calibri"/>
              </a:rPr>
              <a:t>Validation</a:t>
            </a:r>
            <a:r>
              <a:rPr sz="28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30" dirty="0">
                <a:solidFill>
                  <a:srgbClr val="004A98"/>
                </a:solidFill>
                <a:latin typeface="Calibri"/>
                <a:cs typeface="Calibri"/>
              </a:rPr>
              <a:t>metric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70" dirty="0">
                <a:solidFill>
                  <a:srgbClr val="004A98"/>
                </a:solidFill>
                <a:latin typeface="Calibri"/>
                <a:cs typeface="Calibri"/>
              </a:rPr>
              <a:t>for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004A98"/>
                </a:solidFill>
                <a:latin typeface="Calibri"/>
                <a:cs typeface="Calibri"/>
              </a:rPr>
              <a:t>coupled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30" dirty="0">
                <a:solidFill>
                  <a:srgbClr val="004A98"/>
                </a:solidFill>
                <a:latin typeface="Calibri"/>
                <a:cs typeface="Calibri"/>
              </a:rPr>
              <a:t>aerothermal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275" dirty="0">
                <a:solidFill>
                  <a:srgbClr val="004A98"/>
                </a:solidFill>
                <a:latin typeface="Calibri"/>
                <a:cs typeface="Calibri"/>
              </a:rPr>
              <a:t>+</a:t>
            </a:r>
            <a:r>
              <a:rPr sz="28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004A98"/>
                </a:solidFill>
                <a:latin typeface="Calibri"/>
                <a:cs typeface="Calibri"/>
              </a:rPr>
              <a:t>radiation</a:t>
            </a:r>
            <a:r>
              <a:rPr sz="28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40" dirty="0">
                <a:solidFill>
                  <a:srgbClr val="004A98"/>
                </a:solidFill>
                <a:latin typeface="Calibri"/>
                <a:cs typeface="Calibri"/>
              </a:rPr>
              <a:t>simulations</a:t>
            </a:r>
            <a:endParaRPr sz="2800" dirty="0">
              <a:latin typeface="Calibri"/>
              <a:cs typeface="Calibri"/>
            </a:endParaRPr>
          </a:p>
          <a:p>
            <a:pPr marL="627380" marR="57785" indent="-307975">
              <a:lnSpc>
                <a:spcPct val="119300"/>
              </a:lnSpc>
              <a:buFont typeface="Arial"/>
              <a:buChar char="•"/>
              <a:tabLst>
                <a:tab pos="627380" algn="l"/>
              </a:tabLst>
            </a:pPr>
            <a:r>
              <a:rPr sz="2800" spc="220" dirty="0">
                <a:solidFill>
                  <a:srgbClr val="004A98"/>
                </a:solidFill>
                <a:latin typeface="Calibri"/>
                <a:cs typeface="Calibri"/>
              </a:rPr>
              <a:t>Shock-</a:t>
            </a:r>
            <a:r>
              <a:rPr sz="2800" spc="185" dirty="0">
                <a:solidFill>
                  <a:srgbClr val="004A98"/>
                </a:solidFill>
                <a:latin typeface="Calibri"/>
                <a:cs typeface="Calibri"/>
              </a:rPr>
              <a:t>sample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004A98"/>
                </a:solidFill>
                <a:latin typeface="Calibri"/>
                <a:cs typeface="Calibri"/>
              </a:rPr>
              <a:t>distance</a:t>
            </a:r>
            <a:r>
              <a:rPr sz="28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70" dirty="0">
                <a:solidFill>
                  <a:srgbClr val="004A98"/>
                </a:solidFill>
                <a:latin typeface="Calibri"/>
                <a:cs typeface="Calibri"/>
              </a:rPr>
              <a:t>decrease</a:t>
            </a:r>
            <a:r>
              <a:rPr sz="28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004A98"/>
                </a:solidFill>
                <a:latin typeface="Calibri"/>
                <a:cs typeface="Calibri"/>
              </a:rPr>
              <a:t>implies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00" dirty="0">
                <a:solidFill>
                  <a:srgbClr val="004A98"/>
                </a:solidFill>
                <a:latin typeface="Calibri"/>
                <a:cs typeface="Calibri"/>
              </a:rPr>
              <a:t>that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004A98"/>
                </a:solidFill>
                <a:latin typeface="Calibri"/>
                <a:cs typeface="Calibri"/>
              </a:rPr>
              <a:t>pressure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05" dirty="0">
                <a:solidFill>
                  <a:srgbClr val="004A98"/>
                </a:solidFill>
                <a:latin typeface="Calibri"/>
                <a:cs typeface="Calibri"/>
              </a:rPr>
              <a:t>at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the </a:t>
            </a:r>
            <a:r>
              <a:rPr sz="2800" spc="185" dirty="0">
                <a:solidFill>
                  <a:srgbClr val="004A98"/>
                </a:solidFill>
                <a:latin typeface="Calibri"/>
                <a:cs typeface="Calibri"/>
              </a:rPr>
              <a:t>sample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004A98"/>
                </a:solidFill>
                <a:latin typeface="Calibri"/>
                <a:cs typeface="Calibri"/>
              </a:rPr>
              <a:t>surface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004A98"/>
                </a:solidFill>
                <a:latin typeface="Calibri"/>
                <a:cs typeface="Calibri"/>
              </a:rPr>
              <a:t>is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004A98"/>
                </a:solidFill>
                <a:latin typeface="Calibri"/>
                <a:cs typeface="Calibri"/>
              </a:rPr>
              <a:t>changing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00" dirty="0">
                <a:solidFill>
                  <a:srgbClr val="004A98"/>
                </a:solidFill>
                <a:latin typeface="Calibri"/>
                <a:cs typeface="Calibri"/>
              </a:rPr>
              <a:t>with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95" dirty="0">
                <a:solidFill>
                  <a:srgbClr val="004A98"/>
                </a:solidFill>
                <a:latin typeface="Calibri"/>
                <a:cs typeface="Calibri"/>
              </a:rPr>
              <a:t>time</a:t>
            </a:r>
            <a:endParaRPr lang="en-US" sz="2800" spc="95" dirty="0">
              <a:solidFill>
                <a:srgbClr val="004A98"/>
              </a:solidFill>
              <a:latin typeface="Calibri"/>
              <a:cs typeface="Calibri"/>
            </a:endParaRPr>
          </a:p>
          <a:p>
            <a:pPr marL="627380" marR="57785" indent="-307975">
              <a:lnSpc>
                <a:spcPct val="119300"/>
              </a:lnSpc>
              <a:buFont typeface="Arial"/>
              <a:buChar char="•"/>
              <a:tabLst>
                <a:tab pos="627380" algn="l"/>
              </a:tabLst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spc="-254" dirty="0">
                <a:solidFill>
                  <a:srgbClr val="004A98"/>
                </a:solidFill>
                <a:latin typeface="Calibri"/>
                <a:cs typeface="Calibri"/>
              </a:rPr>
              <a:t>→</a:t>
            </a:r>
            <a:r>
              <a:rPr sz="2800" spc="9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35" dirty="0">
                <a:solidFill>
                  <a:srgbClr val="004A98"/>
                </a:solidFill>
                <a:latin typeface="Calibri"/>
                <a:cs typeface="Calibri"/>
              </a:rPr>
              <a:t>Aerothermal</a:t>
            </a:r>
            <a:r>
              <a:rPr sz="2800" spc="7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35" dirty="0">
                <a:solidFill>
                  <a:srgbClr val="004A98"/>
                </a:solidFill>
                <a:latin typeface="Calibri"/>
                <a:cs typeface="Calibri"/>
              </a:rPr>
              <a:t>conditions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25" dirty="0">
                <a:solidFill>
                  <a:srgbClr val="004A98"/>
                </a:solidFill>
                <a:latin typeface="Calibri"/>
                <a:cs typeface="Calibri"/>
              </a:rPr>
              <a:t>are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45" dirty="0">
                <a:solidFill>
                  <a:srgbClr val="004A98"/>
                </a:solidFill>
                <a:latin typeface="Calibri"/>
                <a:cs typeface="Calibri"/>
              </a:rPr>
              <a:t>changing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800" spc="-254" dirty="0">
                <a:solidFill>
                  <a:srgbClr val="004A98"/>
                </a:solidFill>
                <a:latin typeface="Calibri"/>
                <a:cs typeface="Calibri"/>
              </a:rPr>
              <a:t>→</a:t>
            </a:r>
            <a:r>
              <a:rPr sz="28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8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85" dirty="0">
                <a:solidFill>
                  <a:srgbClr val="004A98"/>
                </a:solidFill>
                <a:latin typeface="Calibri"/>
                <a:cs typeface="Calibri"/>
              </a:rPr>
              <a:t>sample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004A98"/>
                </a:solidFill>
                <a:latin typeface="Calibri"/>
                <a:cs typeface="Calibri"/>
              </a:rPr>
              <a:t>is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004A98"/>
                </a:solidFill>
                <a:latin typeface="Calibri"/>
                <a:cs typeface="Calibri"/>
              </a:rPr>
              <a:t>becoming</a:t>
            </a:r>
            <a:r>
              <a:rPr sz="2800" spc="7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40" dirty="0">
                <a:solidFill>
                  <a:srgbClr val="004A98"/>
                </a:solidFill>
                <a:latin typeface="Calibri"/>
                <a:cs typeface="Calibri"/>
              </a:rPr>
              <a:t>more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35" dirty="0">
                <a:solidFill>
                  <a:srgbClr val="004A98"/>
                </a:solidFill>
                <a:latin typeface="Calibri"/>
                <a:cs typeface="Calibri"/>
              </a:rPr>
              <a:t>porous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4800" y="336927"/>
            <a:ext cx="16256000" cy="1297791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Changing</a:t>
            </a:r>
            <a:r>
              <a:rPr lang="en-US" spc="535" dirty="0"/>
              <a:t> </a:t>
            </a:r>
            <a:r>
              <a:rPr dirty="0"/>
              <a:t>Shock</a:t>
            </a:r>
            <a:r>
              <a:rPr spc="114" dirty="0"/>
              <a:t> </a:t>
            </a:r>
            <a:r>
              <a:rPr lang="en-US" dirty="0"/>
              <a:t>S</a:t>
            </a:r>
            <a:r>
              <a:rPr dirty="0"/>
              <a:t>tandoff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7782756" y="9624860"/>
            <a:ext cx="378459" cy="33791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r>
              <a:rPr lang="en-US" spc="-25" dirty="0"/>
              <a:t>23</a:t>
            </a:r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21106" y="0"/>
            <a:ext cx="5067300" cy="10287000"/>
            <a:chOff x="13221106" y="0"/>
            <a:chExt cx="5067300" cy="10287000"/>
          </a:xfrm>
        </p:grpSpPr>
        <p:sp>
          <p:nvSpPr>
            <p:cNvPr id="3" name="object 3"/>
            <p:cNvSpPr/>
            <p:nvPr/>
          </p:nvSpPr>
          <p:spPr>
            <a:xfrm>
              <a:off x="13614254" y="0"/>
              <a:ext cx="4674235" cy="3183255"/>
            </a:xfrm>
            <a:custGeom>
              <a:avLst/>
              <a:gdLst/>
              <a:ahLst/>
              <a:cxnLst/>
              <a:rect l="l" t="t" r="r" b="b"/>
              <a:pathLst>
                <a:path w="4674234" h="3183255">
                  <a:moveTo>
                    <a:pt x="4673745" y="0"/>
                  </a:moveTo>
                  <a:lnTo>
                    <a:pt x="0" y="0"/>
                  </a:lnTo>
                  <a:lnTo>
                    <a:pt x="4673745" y="3183152"/>
                  </a:lnTo>
                  <a:lnTo>
                    <a:pt x="4673745" y="0"/>
                  </a:lnTo>
                  <a:close/>
                </a:path>
              </a:pathLst>
            </a:custGeom>
            <a:solidFill>
              <a:srgbClr val="045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221106" y="2644944"/>
              <a:ext cx="5067300" cy="7642225"/>
            </a:xfrm>
            <a:custGeom>
              <a:avLst/>
              <a:gdLst/>
              <a:ahLst/>
              <a:cxnLst/>
              <a:rect l="l" t="t" r="r" b="b"/>
              <a:pathLst>
                <a:path w="5067300" h="7642225">
                  <a:moveTo>
                    <a:pt x="5066893" y="0"/>
                  </a:moveTo>
                  <a:lnTo>
                    <a:pt x="0" y="7642054"/>
                  </a:lnTo>
                  <a:lnTo>
                    <a:pt x="5066893" y="7642054"/>
                  </a:lnTo>
                  <a:lnTo>
                    <a:pt x="5066893" y="0"/>
                  </a:lnTo>
                  <a:close/>
                </a:path>
              </a:pathLst>
            </a:custGeom>
            <a:solidFill>
              <a:srgbClr val="E1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682784"/>
            <a:ext cx="6096000" cy="542163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0736" y="2019300"/>
            <a:ext cx="15007864" cy="1033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675" marR="5080" indent="-307975">
              <a:lnSpc>
                <a:spcPct val="118600"/>
              </a:lnSpc>
              <a:spcBef>
                <a:spcPts val="100"/>
              </a:spcBef>
              <a:buFont typeface="Arial"/>
              <a:buChar char="•"/>
              <a:tabLst>
                <a:tab pos="320675" algn="l"/>
              </a:tabLst>
            </a:pPr>
            <a:r>
              <a:rPr sz="2800" spc="195" dirty="0">
                <a:solidFill>
                  <a:srgbClr val="004A98"/>
                </a:solidFill>
                <a:latin typeface="Calibri"/>
                <a:cs typeface="Calibri"/>
              </a:rPr>
              <a:t>Sample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80" dirty="0">
                <a:solidFill>
                  <a:srgbClr val="004A98"/>
                </a:solidFill>
                <a:latin typeface="Calibri"/>
                <a:cs typeface="Calibri"/>
              </a:rPr>
              <a:t>shape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30" dirty="0">
                <a:solidFill>
                  <a:srgbClr val="004A98"/>
                </a:solidFill>
                <a:latin typeface="Calibri"/>
                <a:cs typeface="Calibri"/>
              </a:rPr>
              <a:t>deforms/flattens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05" dirty="0">
                <a:solidFill>
                  <a:srgbClr val="004A98"/>
                </a:solidFill>
                <a:latin typeface="Calibri"/>
                <a:cs typeface="Calibri"/>
              </a:rPr>
              <a:t>at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70" dirty="0">
                <a:solidFill>
                  <a:srgbClr val="004A98"/>
                </a:solidFill>
                <a:latin typeface="Calibri"/>
                <a:cs typeface="Calibri"/>
              </a:rPr>
              <a:t>nose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004A98"/>
                </a:solidFill>
                <a:latin typeface="Calibri"/>
                <a:cs typeface="Calibri"/>
              </a:rPr>
              <a:t>and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004A98"/>
                </a:solidFill>
                <a:latin typeface="Calibri"/>
                <a:cs typeface="Calibri"/>
              </a:rPr>
              <a:t>develops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25" dirty="0">
                <a:solidFill>
                  <a:srgbClr val="004A98"/>
                </a:solidFill>
                <a:latin typeface="Calibri"/>
                <a:cs typeface="Calibri"/>
              </a:rPr>
              <a:t>millimetre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80" dirty="0">
                <a:solidFill>
                  <a:srgbClr val="004A98"/>
                </a:solidFill>
                <a:latin typeface="Calibri"/>
                <a:cs typeface="Calibri"/>
              </a:rPr>
              <a:t>scale </a:t>
            </a:r>
            <a:r>
              <a:rPr sz="2800" spc="140" dirty="0">
                <a:solidFill>
                  <a:srgbClr val="004A98"/>
                </a:solidFill>
                <a:latin typeface="Calibri"/>
                <a:cs typeface="Calibri"/>
              </a:rPr>
              <a:t>ripples/bubbles</a:t>
            </a:r>
            <a:endParaRPr sz="2800" dirty="0">
              <a:latin typeface="Calibri"/>
              <a:cs typeface="Calibri"/>
            </a:endParaRPr>
          </a:p>
          <a:p>
            <a:pPr marL="320040" indent="-30734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20040" algn="l"/>
              </a:tabLst>
            </a:pPr>
            <a:r>
              <a:rPr sz="2800" spc="175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05" dirty="0">
                <a:solidFill>
                  <a:srgbClr val="004A98"/>
                </a:solidFill>
                <a:latin typeface="Calibri"/>
                <a:cs typeface="Calibri"/>
              </a:rPr>
              <a:t>entire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85" dirty="0">
                <a:solidFill>
                  <a:srgbClr val="004A98"/>
                </a:solidFill>
                <a:latin typeface="Calibri"/>
                <a:cs typeface="Calibri"/>
              </a:rPr>
              <a:t>sample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004A98"/>
                </a:solidFill>
                <a:latin typeface="Calibri"/>
                <a:cs typeface="Calibri"/>
              </a:rPr>
              <a:t>is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004A98"/>
                </a:solidFill>
                <a:latin typeface="Calibri"/>
                <a:cs typeface="Calibri"/>
              </a:rPr>
              <a:t>expanding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05" dirty="0">
                <a:solidFill>
                  <a:srgbClr val="004A98"/>
                </a:solidFill>
                <a:latin typeface="Calibri"/>
                <a:cs typeface="Calibri"/>
              </a:rPr>
              <a:t>(e.g.</a:t>
            </a:r>
            <a:r>
              <a:rPr sz="2800" spc="7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25" dirty="0">
                <a:solidFill>
                  <a:srgbClr val="004A98"/>
                </a:solidFill>
                <a:latin typeface="Calibri"/>
                <a:cs typeface="Calibri"/>
              </a:rPr>
              <a:t>negative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65" dirty="0">
                <a:solidFill>
                  <a:srgbClr val="004A98"/>
                </a:solidFill>
                <a:latin typeface="Calibri"/>
                <a:cs typeface="Calibri"/>
              </a:rPr>
              <a:t>recession</a:t>
            </a:r>
            <a:r>
              <a:rPr sz="28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05" dirty="0">
                <a:solidFill>
                  <a:srgbClr val="004A98"/>
                </a:solidFill>
                <a:latin typeface="Calibri"/>
                <a:cs typeface="Calibri"/>
              </a:rPr>
              <a:t>at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45" dirty="0">
                <a:solidFill>
                  <a:srgbClr val="004A98"/>
                </a:solidFill>
                <a:latin typeface="Calibri"/>
                <a:cs typeface="Calibri"/>
              </a:rPr>
              <a:t>edges).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342794"/>
            <a:ext cx="820800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Shape</a:t>
            </a:r>
            <a:r>
              <a:rPr spc="120" dirty="0"/>
              <a:t> </a:t>
            </a:r>
            <a:r>
              <a:rPr dirty="0">
                <a:latin typeface="+mj-lt"/>
              </a:rPr>
              <a:t>change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8200" y="9341696"/>
            <a:ext cx="13182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4" dirty="0">
                <a:solidFill>
                  <a:srgbClr val="004A98"/>
                </a:solidFill>
                <a:latin typeface="Calibri"/>
                <a:cs typeface="Calibri"/>
              </a:rPr>
              <a:t>→</a:t>
            </a:r>
            <a:r>
              <a:rPr sz="28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35" dirty="0">
                <a:solidFill>
                  <a:srgbClr val="004A98"/>
                </a:solidFill>
                <a:latin typeface="Calibri"/>
                <a:cs typeface="Calibri"/>
              </a:rPr>
              <a:t>Provide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00" dirty="0">
                <a:solidFill>
                  <a:srgbClr val="004A98"/>
                </a:solidFill>
                <a:latin typeface="Calibri"/>
                <a:cs typeface="Calibri"/>
              </a:rPr>
              <a:t>first</a:t>
            </a:r>
            <a:r>
              <a:rPr sz="2800" spc="6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4" dirty="0">
                <a:solidFill>
                  <a:srgbClr val="004A98"/>
                </a:solidFill>
                <a:latin typeface="Calibri"/>
                <a:cs typeface="Calibri"/>
              </a:rPr>
              <a:t>validation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for</a:t>
            </a:r>
            <a:r>
              <a:rPr sz="2800" spc="7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50" dirty="0">
                <a:solidFill>
                  <a:srgbClr val="004A98"/>
                </a:solidFill>
                <a:latin typeface="Calibri"/>
                <a:cs typeface="Calibri"/>
              </a:rPr>
              <a:t>new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220" dirty="0">
                <a:solidFill>
                  <a:srgbClr val="004A98"/>
                </a:solidFill>
                <a:latin typeface="Calibri"/>
                <a:cs typeface="Calibri"/>
              </a:rPr>
              <a:t>3D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30" dirty="0">
                <a:solidFill>
                  <a:srgbClr val="004A98"/>
                </a:solidFill>
                <a:latin typeface="Calibri"/>
                <a:cs typeface="Calibri"/>
              </a:rPr>
              <a:t>material</a:t>
            </a:r>
            <a:r>
              <a:rPr sz="2800" spc="6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35" dirty="0">
                <a:solidFill>
                  <a:srgbClr val="004A98"/>
                </a:solidFill>
                <a:latin typeface="Calibri"/>
                <a:cs typeface="Calibri"/>
              </a:rPr>
              <a:t>simulations</a:t>
            </a:r>
            <a:r>
              <a:rPr lang="en-US" sz="2800" spc="135" dirty="0">
                <a:solidFill>
                  <a:srgbClr val="004A98"/>
                </a:solidFill>
                <a:latin typeface="Calibri"/>
                <a:cs typeface="Calibri"/>
              </a:rPr>
              <a:t>, tracking melt flow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7678400" y="9624860"/>
            <a:ext cx="482815" cy="33791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r>
              <a:rPr lang="en-US" spc="-25" dirty="0"/>
              <a:t>24</a:t>
            </a:r>
            <a:endParaRPr spc="-25" dirty="0"/>
          </a:p>
        </p:txBody>
      </p:sp>
      <p:pic>
        <p:nvPicPr>
          <p:cNvPr id="11" name="Picture 10" descr="A picture containing dark, building, sitting, light&#10;&#10;Description automatically generated">
            <a:extLst>
              <a:ext uri="{FF2B5EF4-FFF2-40B4-BE49-F238E27FC236}">
                <a16:creationId xmlns:a16="http://schemas.microsoft.com/office/drawing/2014/main" id="{F6E05457-B65E-E28F-9F59-44C120E47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67" r="7233"/>
          <a:stretch/>
        </p:blipFill>
        <p:spPr>
          <a:xfrm rot="16200000">
            <a:off x="14580672" y="5365241"/>
            <a:ext cx="2620635" cy="4383160"/>
          </a:xfrm>
          <a:prstGeom prst="rect">
            <a:avLst/>
          </a:prstGeom>
        </p:spPr>
      </p:pic>
      <p:pic>
        <p:nvPicPr>
          <p:cNvPr id="12" name="Picture 11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015625D6-32E6-BD3A-8CE6-C379631EF9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60" r="5239"/>
          <a:stretch/>
        </p:blipFill>
        <p:spPr>
          <a:xfrm rot="16200000">
            <a:off x="9415663" y="5365241"/>
            <a:ext cx="2620635" cy="4383160"/>
          </a:xfrm>
          <a:prstGeom prst="rect">
            <a:avLst/>
          </a:prstGeom>
        </p:spPr>
      </p:pic>
      <p:pic>
        <p:nvPicPr>
          <p:cNvPr id="13" name="Picture 12" descr="A picture containing dark, light, lamp, flower&#10;&#10;Description automatically generated">
            <a:extLst>
              <a:ext uri="{FF2B5EF4-FFF2-40B4-BE49-F238E27FC236}">
                <a16:creationId xmlns:a16="http://schemas.microsoft.com/office/drawing/2014/main" id="{BD1B90A0-3E8C-85DD-5038-44A612FCF7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782" r="5043"/>
          <a:stretch/>
        </p:blipFill>
        <p:spPr>
          <a:xfrm rot="16200000">
            <a:off x="12328572" y="2458033"/>
            <a:ext cx="2614802" cy="4383160"/>
          </a:xfrm>
          <a:prstGeom prst="rect">
            <a:avLst/>
          </a:prstGeom>
        </p:spPr>
      </p:pic>
      <p:sp>
        <p:nvSpPr>
          <p:cNvPr id="14" name="Bent Arrow 13">
            <a:extLst>
              <a:ext uri="{FF2B5EF4-FFF2-40B4-BE49-F238E27FC236}">
                <a16:creationId xmlns:a16="http://schemas.microsoft.com/office/drawing/2014/main" id="{B6F8207B-9C3E-007F-ACDC-4DB08C571281}"/>
              </a:ext>
            </a:extLst>
          </p:cNvPr>
          <p:cNvSpPr/>
          <p:nvPr/>
        </p:nvSpPr>
        <p:spPr>
          <a:xfrm rot="16200000" flipH="1">
            <a:off x="9997424" y="4709597"/>
            <a:ext cx="998659" cy="1453842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1AB7F374-F26B-2A0B-020F-4F538611CB87}"/>
              </a:ext>
            </a:extLst>
          </p:cNvPr>
          <p:cNvSpPr/>
          <p:nvPr/>
        </p:nvSpPr>
        <p:spPr>
          <a:xfrm>
            <a:off x="12990578" y="7257757"/>
            <a:ext cx="645395" cy="5762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11518" y="0"/>
            <a:ext cx="7376795" cy="10287000"/>
            <a:chOff x="10911518" y="0"/>
            <a:chExt cx="7376795" cy="10287000"/>
          </a:xfrm>
        </p:grpSpPr>
        <p:sp>
          <p:nvSpPr>
            <p:cNvPr id="3" name="object 3"/>
            <p:cNvSpPr/>
            <p:nvPr/>
          </p:nvSpPr>
          <p:spPr>
            <a:xfrm>
              <a:off x="13614254" y="0"/>
              <a:ext cx="4674235" cy="3183255"/>
            </a:xfrm>
            <a:custGeom>
              <a:avLst/>
              <a:gdLst/>
              <a:ahLst/>
              <a:cxnLst/>
              <a:rect l="l" t="t" r="r" b="b"/>
              <a:pathLst>
                <a:path w="4674234" h="3183255">
                  <a:moveTo>
                    <a:pt x="4673745" y="0"/>
                  </a:moveTo>
                  <a:lnTo>
                    <a:pt x="0" y="0"/>
                  </a:lnTo>
                  <a:lnTo>
                    <a:pt x="4673745" y="3183152"/>
                  </a:lnTo>
                  <a:lnTo>
                    <a:pt x="4673745" y="0"/>
                  </a:lnTo>
                  <a:close/>
                </a:path>
              </a:pathLst>
            </a:custGeom>
            <a:solidFill>
              <a:srgbClr val="045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221106" y="2644944"/>
              <a:ext cx="5067300" cy="7642225"/>
            </a:xfrm>
            <a:custGeom>
              <a:avLst/>
              <a:gdLst/>
              <a:ahLst/>
              <a:cxnLst/>
              <a:rect l="l" t="t" r="r" b="b"/>
              <a:pathLst>
                <a:path w="5067300" h="7642225">
                  <a:moveTo>
                    <a:pt x="5066893" y="0"/>
                  </a:moveTo>
                  <a:lnTo>
                    <a:pt x="0" y="7642054"/>
                  </a:lnTo>
                  <a:lnTo>
                    <a:pt x="5066893" y="7642054"/>
                  </a:lnTo>
                  <a:lnTo>
                    <a:pt x="5066893" y="0"/>
                  </a:lnTo>
                  <a:close/>
                </a:path>
              </a:pathLst>
            </a:custGeom>
            <a:solidFill>
              <a:srgbClr val="E1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518" y="3452166"/>
              <a:ext cx="2460776" cy="20588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2149" y="1809786"/>
              <a:ext cx="665635" cy="6579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24217" y="1742517"/>
              <a:ext cx="651539" cy="7717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90470" y="6166242"/>
              <a:ext cx="1181130" cy="11811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19949" y="5939980"/>
              <a:ext cx="763162" cy="76316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27802" y="262127"/>
            <a:ext cx="5927090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700" spc="355" dirty="0"/>
              <a:t>Summary</a:t>
            </a:r>
            <a:endParaRPr sz="7700" dirty="0"/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73818" y="1789849"/>
            <a:ext cx="589657" cy="72439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750339" y="2647188"/>
            <a:ext cx="8369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ahoma"/>
                <a:cs typeface="Tahoma"/>
              </a:rPr>
              <a:t>macOS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29911" y="2647188"/>
            <a:ext cx="10572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ahoma"/>
                <a:cs typeface="Tahoma"/>
              </a:rPr>
              <a:t>Windows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30911" y="2647188"/>
            <a:ext cx="6381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ahoma"/>
                <a:cs typeface="Tahoma"/>
              </a:rPr>
              <a:t>Linux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97325" y="2964357"/>
            <a:ext cx="3178175" cy="819150"/>
          </a:xfrm>
          <a:custGeom>
            <a:avLst/>
            <a:gdLst/>
            <a:ahLst/>
            <a:cxnLst/>
            <a:rect l="l" t="t" r="r" b="b"/>
            <a:pathLst>
              <a:path w="3178175" h="819150">
                <a:moveTo>
                  <a:pt x="1127950" y="787552"/>
                </a:moveTo>
                <a:lnTo>
                  <a:pt x="76009" y="43091"/>
                </a:lnTo>
                <a:lnTo>
                  <a:pt x="126288" y="37896"/>
                </a:lnTo>
                <a:lnTo>
                  <a:pt x="133515" y="35636"/>
                </a:lnTo>
                <a:lnTo>
                  <a:pt x="139115" y="30962"/>
                </a:lnTo>
                <a:lnTo>
                  <a:pt x="142557" y="24511"/>
                </a:lnTo>
                <a:lnTo>
                  <a:pt x="143281" y="16979"/>
                </a:lnTo>
                <a:lnTo>
                  <a:pt x="142290" y="13804"/>
                </a:lnTo>
                <a:lnTo>
                  <a:pt x="141033" y="9766"/>
                </a:lnTo>
                <a:lnTo>
                  <a:pt x="136347" y="4165"/>
                </a:lnTo>
                <a:lnTo>
                  <a:pt x="129908" y="723"/>
                </a:lnTo>
                <a:lnTo>
                  <a:pt x="122377" y="0"/>
                </a:lnTo>
                <a:lnTo>
                  <a:pt x="0" y="12636"/>
                </a:lnTo>
                <a:lnTo>
                  <a:pt x="28778" y="132245"/>
                </a:lnTo>
                <a:lnTo>
                  <a:pt x="31965" y="139103"/>
                </a:lnTo>
                <a:lnTo>
                  <a:pt x="37350" y="144043"/>
                </a:lnTo>
                <a:lnTo>
                  <a:pt x="44196" y="146596"/>
                </a:lnTo>
                <a:lnTo>
                  <a:pt x="51752" y="146316"/>
                </a:lnTo>
                <a:lnTo>
                  <a:pt x="54000" y="74193"/>
                </a:lnTo>
                <a:lnTo>
                  <a:pt x="1105941" y="818654"/>
                </a:lnTo>
                <a:lnTo>
                  <a:pt x="1127950" y="787552"/>
                </a:lnTo>
                <a:close/>
              </a:path>
              <a:path w="3178175" h="819150">
                <a:moveTo>
                  <a:pt x="1805292" y="464337"/>
                </a:moveTo>
                <a:lnTo>
                  <a:pt x="1714842" y="85674"/>
                </a:lnTo>
                <a:lnTo>
                  <a:pt x="1756054" y="114947"/>
                </a:lnTo>
                <a:lnTo>
                  <a:pt x="1762975" y="118021"/>
                </a:lnTo>
                <a:lnTo>
                  <a:pt x="1785874" y="96227"/>
                </a:lnTo>
                <a:lnTo>
                  <a:pt x="1783295" y="89395"/>
                </a:lnTo>
                <a:lnTo>
                  <a:pt x="1778114" y="83883"/>
                </a:lnTo>
                <a:lnTo>
                  <a:pt x="1711198" y="36360"/>
                </a:lnTo>
                <a:lnTo>
                  <a:pt x="1677809" y="12649"/>
                </a:lnTo>
                <a:lnTo>
                  <a:pt x="1620532" y="121526"/>
                </a:lnTo>
                <a:lnTo>
                  <a:pt x="1618399" y="128778"/>
                </a:lnTo>
                <a:lnTo>
                  <a:pt x="1619199" y="136042"/>
                </a:lnTo>
                <a:lnTo>
                  <a:pt x="1622653" y="142468"/>
                </a:lnTo>
                <a:lnTo>
                  <a:pt x="1628521" y="147256"/>
                </a:lnTo>
                <a:lnTo>
                  <a:pt x="1635772" y="149377"/>
                </a:lnTo>
                <a:lnTo>
                  <a:pt x="1643037" y="148590"/>
                </a:lnTo>
                <a:lnTo>
                  <a:pt x="1649463" y="145122"/>
                </a:lnTo>
                <a:lnTo>
                  <a:pt x="1654251" y="139268"/>
                </a:lnTo>
                <a:lnTo>
                  <a:pt x="1677784" y="94526"/>
                </a:lnTo>
                <a:lnTo>
                  <a:pt x="1768233" y="473189"/>
                </a:lnTo>
                <a:lnTo>
                  <a:pt x="1805292" y="464337"/>
                </a:lnTo>
                <a:close/>
              </a:path>
              <a:path w="3178175" h="819150">
                <a:moveTo>
                  <a:pt x="3177921" y="146062"/>
                </a:moveTo>
                <a:lnTo>
                  <a:pt x="3175190" y="33096"/>
                </a:lnTo>
                <a:lnTo>
                  <a:pt x="3174949" y="23075"/>
                </a:lnTo>
                <a:lnTo>
                  <a:pt x="3053435" y="42341"/>
                </a:lnTo>
                <a:lnTo>
                  <a:pt x="3046349" y="44983"/>
                </a:lnTo>
                <a:lnTo>
                  <a:pt x="3041015" y="49961"/>
                </a:lnTo>
                <a:lnTo>
                  <a:pt x="3037929" y="56578"/>
                </a:lnTo>
                <a:lnTo>
                  <a:pt x="3037611" y="64135"/>
                </a:lnTo>
                <a:lnTo>
                  <a:pt x="3040253" y="71221"/>
                </a:lnTo>
                <a:lnTo>
                  <a:pt x="3045231" y="76568"/>
                </a:lnTo>
                <a:lnTo>
                  <a:pt x="3051848" y="79654"/>
                </a:lnTo>
                <a:lnTo>
                  <a:pt x="3059417" y="79971"/>
                </a:lnTo>
                <a:lnTo>
                  <a:pt x="3109341" y="72047"/>
                </a:lnTo>
                <a:lnTo>
                  <a:pt x="2520518" y="778713"/>
                </a:lnTo>
                <a:lnTo>
                  <a:pt x="2549779" y="803097"/>
                </a:lnTo>
                <a:lnTo>
                  <a:pt x="3138614" y="96431"/>
                </a:lnTo>
                <a:lnTo>
                  <a:pt x="3139833" y="146977"/>
                </a:lnTo>
                <a:lnTo>
                  <a:pt x="3141510" y="154355"/>
                </a:lnTo>
                <a:lnTo>
                  <a:pt x="3145739" y="160312"/>
                </a:lnTo>
                <a:lnTo>
                  <a:pt x="3151886" y="164249"/>
                </a:lnTo>
                <a:lnTo>
                  <a:pt x="3159341" y="165557"/>
                </a:lnTo>
                <a:lnTo>
                  <a:pt x="3166707" y="163893"/>
                </a:lnTo>
                <a:lnTo>
                  <a:pt x="3172663" y="159664"/>
                </a:lnTo>
                <a:lnTo>
                  <a:pt x="3176600" y="153504"/>
                </a:lnTo>
                <a:lnTo>
                  <a:pt x="3177921" y="146062"/>
                </a:lnTo>
                <a:close/>
              </a:path>
            </a:pathLst>
          </a:custGeom>
          <a:solidFill>
            <a:srgbClr val="004A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449986" y="6699750"/>
            <a:ext cx="16704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latin typeface="Tahoma"/>
                <a:cs typeface="Tahoma"/>
              </a:rPr>
              <a:t>D</a:t>
            </a:r>
            <a:r>
              <a:rPr sz="2000" dirty="0">
                <a:latin typeface="Tahoma"/>
                <a:cs typeface="Tahoma"/>
              </a:rPr>
              <a:t>ecision</a:t>
            </a:r>
            <a:r>
              <a:rPr sz="2000" spc="17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Tree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54025" y="7182741"/>
            <a:ext cx="12077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spc="-10" dirty="0" err="1">
                <a:latin typeface="Tahoma"/>
                <a:cs typeface="Tahoma"/>
              </a:rPr>
              <a:t>TimeSeg</a:t>
            </a:r>
            <a:endParaRPr lang="en-US" sz="2000" spc="-10" dirty="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68278" y="6319229"/>
            <a:ext cx="701126" cy="70112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16296" y="4145098"/>
            <a:ext cx="1024068" cy="75098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491756" y="4933188"/>
            <a:ext cx="1027430" cy="73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>
              <a:lnSpc>
                <a:spcPct val="115999"/>
              </a:lnSpc>
              <a:spcBef>
                <a:spcPts val="100"/>
              </a:spcBef>
            </a:pPr>
            <a:r>
              <a:rPr sz="2000" spc="-10" dirty="0">
                <a:latin typeface="Tahoma"/>
                <a:cs typeface="Tahoma"/>
              </a:rPr>
              <a:t>Desktop interface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680755" y="4823460"/>
            <a:ext cx="154305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17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Web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Browser interface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540391" y="4092882"/>
            <a:ext cx="6706870" cy="719455"/>
            <a:chOff x="9540391" y="4092882"/>
            <a:chExt cx="6706870" cy="71945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66734" y="4092882"/>
              <a:ext cx="1580507" cy="71913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540380" y="4351705"/>
              <a:ext cx="5126355" cy="235585"/>
            </a:xfrm>
            <a:custGeom>
              <a:avLst/>
              <a:gdLst/>
              <a:ahLst/>
              <a:cxnLst/>
              <a:rect l="l" t="t" r="r" b="b"/>
              <a:pathLst>
                <a:path w="5126355" h="235585">
                  <a:moveTo>
                    <a:pt x="1473822" y="166738"/>
                  </a:moveTo>
                  <a:lnTo>
                    <a:pt x="1473771" y="128638"/>
                  </a:lnTo>
                  <a:lnTo>
                    <a:pt x="79603" y="130670"/>
                  </a:lnTo>
                  <a:lnTo>
                    <a:pt x="117602" y="97332"/>
                  </a:lnTo>
                  <a:lnTo>
                    <a:pt x="106273" y="64008"/>
                  </a:lnTo>
                  <a:lnTo>
                    <a:pt x="99034" y="64922"/>
                  </a:lnTo>
                  <a:lnTo>
                    <a:pt x="92468" y="68694"/>
                  </a:lnTo>
                  <a:lnTo>
                    <a:pt x="0" y="149834"/>
                  </a:lnTo>
                  <a:lnTo>
                    <a:pt x="92710" y="230720"/>
                  </a:lnTo>
                  <a:lnTo>
                    <a:pt x="99275" y="234467"/>
                  </a:lnTo>
                  <a:lnTo>
                    <a:pt x="106527" y="235369"/>
                  </a:lnTo>
                  <a:lnTo>
                    <a:pt x="113588" y="233489"/>
                  </a:lnTo>
                  <a:lnTo>
                    <a:pt x="119583" y="228879"/>
                  </a:lnTo>
                  <a:lnTo>
                    <a:pt x="123329" y="222313"/>
                  </a:lnTo>
                  <a:lnTo>
                    <a:pt x="124244" y="215061"/>
                  </a:lnTo>
                  <a:lnTo>
                    <a:pt x="122364" y="208013"/>
                  </a:lnTo>
                  <a:lnTo>
                    <a:pt x="117754" y="202006"/>
                  </a:lnTo>
                  <a:lnTo>
                    <a:pt x="79743" y="168846"/>
                  </a:lnTo>
                  <a:lnTo>
                    <a:pt x="1473822" y="166738"/>
                  </a:lnTo>
                  <a:close/>
                </a:path>
                <a:path w="5126355" h="235585">
                  <a:moveTo>
                    <a:pt x="5126329" y="81699"/>
                  </a:moveTo>
                  <a:lnTo>
                    <a:pt x="5104193" y="63728"/>
                  </a:lnTo>
                  <a:lnTo>
                    <a:pt x="5030825" y="4165"/>
                  </a:lnTo>
                  <a:lnTo>
                    <a:pt x="5024120" y="647"/>
                  </a:lnTo>
                  <a:lnTo>
                    <a:pt x="4999863" y="20916"/>
                  </a:lnTo>
                  <a:lnTo>
                    <a:pt x="5001996" y="27901"/>
                  </a:lnTo>
                  <a:lnTo>
                    <a:pt x="5006810" y="33743"/>
                  </a:lnTo>
                  <a:lnTo>
                    <a:pt x="5046053" y="65608"/>
                  </a:lnTo>
                  <a:lnTo>
                    <a:pt x="3511296" y="122301"/>
                  </a:lnTo>
                  <a:lnTo>
                    <a:pt x="3512693" y="160375"/>
                  </a:lnTo>
                  <a:lnTo>
                    <a:pt x="5047450" y="103682"/>
                  </a:lnTo>
                  <a:lnTo>
                    <a:pt x="5010670" y="138341"/>
                  </a:lnTo>
                  <a:lnTo>
                    <a:pt x="5006289" y="144526"/>
                  </a:lnTo>
                  <a:lnTo>
                    <a:pt x="5004689" y="151650"/>
                  </a:lnTo>
                  <a:lnTo>
                    <a:pt x="5005870" y="158851"/>
                  </a:lnTo>
                  <a:lnTo>
                    <a:pt x="5009870" y="165277"/>
                  </a:lnTo>
                  <a:lnTo>
                    <a:pt x="5016043" y="169646"/>
                  </a:lnTo>
                  <a:lnTo>
                    <a:pt x="5023167" y="171259"/>
                  </a:lnTo>
                  <a:lnTo>
                    <a:pt x="5030381" y="170065"/>
                  </a:lnTo>
                  <a:lnTo>
                    <a:pt x="5036807" y="166077"/>
                  </a:lnTo>
                  <a:lnTo>
                    <a:pt x="5126329" y="81699"/>
                  </a:lnTo>
                  <a:close/>
                </a:path>
              </a:pathLst>
            </a:custGeom>
            <a:solidFill>
              <a:srgbClr val="004A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028700" y="3499751"/>
            <a:ext cx="3112135" cy="645795"/>
          </a:xfrm>
          <a:custGeom>
            <a:avLst/>
            <a:gdLst/>
            <a:ahLst/>
            <a:cxnLst/>
            <a:rect l="l" t="t" r="r" b="b"/>
            <a:pathLst>
              <a:path w="3112135" h="645795">
                <a:moveTo>
                  <a:pt x="3112008" y="645350"/>
                </a:moveTo>
                <a:lnTo>
                  <a:pt x="2880309" y="0"/>
                </a:lnTo>
                <a:lnTo>
                  <a:pt x="1179664" y="0"/>
                </a:lnTo>
                <a:lnTo>
                  <a:pt x="804189" y="0"/>
                </a:lnTo>
                <a:lnTo>
                  <a:pt x="0" y="0"/>
                </a:lnTo>
                <a:lnTo>
                  <a:pt x="231686" y="645350"/>
                </a:lnTo>
                <a:lnTo>
                  <a:pt x="804189" y="645350"/>
                </a:lnTo>
                <a:lnTo>
                  <a:pt x="1179664" y="645350"/>
                </a:lnTo>
                <a:lnTo>
                  <a:pt x="3112008" y="64535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28700" y="4326623"/>
            <a:ext cx="3091180" cy="641350"/>
          </a:xfrm>
          <a:custGeom>
            <a:avLst/>
            <a:gdLst/>
            <a:ahLst/>
            <a:cxnLst/>
            <a:rect l="l" t="t" r="r" b="b"/>
            <a:pathLst>
              <a:path w="3091179" h="641350">
                <a:moveTo>
                  <a:pt x="3090964" y="640994"/>
                </a:moveTo>
                <a:lnTo>
                  <a:pt x="2860827" y="0"/>
                </a:lnTo>
                <a:lnTo>
                  <a:pt x="1171689" y="0"/>
                </a:lnTo>
                <a:lnTo>
                  <a:pt x="798753" y="0"/>
                </a:lnTo>
                <a:lnTo>
                  <a:pt x="0" y="0"/>
                </a:lnTo>
                <a:lnTo>
                  <a:pt x="230124" y="640994"/>
                </a:lnTo>
                <a:lnTo>
                  <a:pt x="798753" y="640994"/>
                </a:lnTo>
                <a:lnTo>
                  <a:pt x="1171689" y="640994"/>
                </a:lnTo>
                <a:lnTo>
                  <a:pt x="3090964" y="640994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8687" y="5149138"/>
            <a:ext cx="5057140" cy="640080"/>
          </a:xfrm>
          <a:custGeom>
            <a:avLst/>
            <a:gdLst/>
            <a:ahLst/>
            <a:cxnLst/>
            <a:rect l="l" t="t" r="r" b="b"/>
            <a:pathLst>
              <a:path w="5057140" h="640079">
                <a:moveTo>
                  <a:pt x="5056606" y="640029"/>
                </a:moveTo>
                <a:lnTo>
                  <a:pt x="4826825" y="0"/>
                </a:lnTo>
                <a:lnTo>
                  <a:pt x="3140176" y="0"/>
                </a:lnTo>
                <a:lnTo>
                  <a:pt x="2856598" y="0"/>
                </a:lnTo>
                <a:lnTo>
                  <a:pt x="0" y="0"/>
                </a:lnTo>
                <a:lnTo>
                  <a:pt x="229793" y="640029"/>
                </a:lnTo>
                <a:lnTo>
                  <a:pt x="3140176" y="640029"/>
                </a:lnTo>
                <a:lnTo>
                  <a:pt x="5056606" y="640029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43850" y="2053017"/>
            <a:ext cx="4157979" cy="3637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00"/>
              </a:spcBef>
            </a:pPr>
            <a:r>
              <a:rPr sz="5300" b="1" spc="350" dirty="0" err="1">
                <a:solidFill>
                  <a:srgbClr val="004A98"/>
                </a:solidFill>
                <a:latin typeface="Calibri"/>
                <a:cs typeface="Calibri"/>
              </a:rPr>
              <a:t>arcjetCV</a:t>
            </a:r>
            <a:endParaRPr sz="5300" dirty="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5559"/>
              </a:spcBef>
            </a:pPr>
            <a:r>
              <a:rPr lang="en-US" sz="3100" spc="28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3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50" dirty="0">
                <a:solidFill>
                  <a:srgbClr val="FFFFFF"/>
                </a:solidFill>
                <a:latin typeface="Calibri"/>
                <a:cs typeface="Calibri"/>
              </a:rPr>
              <a:t>ML </a:t>
            </a:r>
            <a:r>
              <a:rPr sz="3100" spc="170" dirty="0">
                <a:solidFill>
                  <a:srgbClr val="FFFFFF"/>
                </a:solidFill>
                <a:latin typeface="Calibri"/>
                <a:cs typeface="Calibri"/>
              </a:rPr>
              <a:t>models</a:t>
            </a:r>
            <a:endParaRPr sz="3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5"/>
              </a:spcBef>
            </a:pPr>
            <a:r>
              <a:rPr lang="en-US" sz="3200" spc="29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lang="en-US" sz="3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200" spc="125" dirty="0">
                <a:solidFill>
                  <a:srgbClr val="FFFFFF"/>
                </a:solidFill>
                <a:latin typeface="Calibri"/>
                <a:cs typeface="Calibri"/>
              </a:rPr>
              <a:t>interfaces</a:t>
            </a:r>
            <a:endParaRPr sz="3200" dirty="0">
              <a:latin typeface="Calibri"/>
              <a:cs typeface="Calibri"/>
            </a:endParaRPr>
          </a:p>
          <a:p>
            <a:pPr marL="105410">
              <a:lnSpc>
                <a:spcPct val="100000"/>
              </a:lnSpc>
              <a:spcBef>
                <a:spcPts val="2055"/>
              </a:spcBef>
            </a:pPr>
            <a:r>
              <a:rPr sz="3500" spc="31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35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125" dirty="0">
                <a:solidFill>
                  <a:srgbClr val="FFFFFF"/>
                </a:solidFill>
                <a:latin typeface="Calibri"/>
                <a:cs typeface="Calibri"/>
              </a:rPr>
              <a:t>operating</a:t>
            </a:r>
            <a:r>
              <a:rPr sz="3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215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44387" y="6282306"/>
            <a:ext cx="5310505" cy="828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300" b="1" spc="350" dirty="0">
                <a:solidFill>
                  <a:srgbClr val="004A98"/>
                </a:solidFill>
                <a:latin typeface="Calibri"/>
                <a:cs typeface="Calibri"/>
              </a:rPr>
              <a:t>Enabling</a:t>
            </a:r>
            <a:endParaRPr sz="2700" b="1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83052" y="7292364"/>
            <a:ext cx="6301891" cy="18235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870" algn="l"/>
              </a:tabLst>
            </a:pPr>
            <a:r>
              <a:rPr sz="2700" spc="-50" dirty="0">
                <a:solidFill>
                  <a:srgbClr val="004A98"/>
                </a:solidFill>
                <a:latin typeface="Segoe UI Symbol"/>
                <a:cs typeface="Segoe UI Symbol"/>
              </a:rPr>
              <a:t>⚬</a:t>
            </a:r>
            <a:r>
              <a:rPr sz="2700" dirty="0">
                <a:solidFill>
                  <a:srgbClr val="004A98"/>
                </a:solidFill>
                <a:latin typeface="Segoe UI Symbol"/>
                <a:cs typeface="Segoe UI Symbol"/>
              </a:rPr>
              <a:t>	</a:t>
            </a:r>
            <a:r>
              <a:rPr lang="en-US" sz="2700" dirty="0">
                <a:solidFill>
                  <a:srgbClr val="004A98"/>
                </a:solidFill>
                <a:latin typeface="Calibri"/>
                <a:cs typeface="Calibri"/>
              </a:rPr>
              <a:t>Time-resolved</a:t>
            </a:r>
            <a:r>
              <a:rPr sz="2700" spc="5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4A98"/>
                </a:solidFill>
                <a:latin typeface="Calibri"/>
                <a:cs typeface="Calibri"/>
              </a:rPr>
              <a:t>recession</a:t>
            </a:r>
            <a:r>
              <a:rPr sz="2700" spc="5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2700" dirty="0">
                <a:solidFill>
                  <a:srgbClr val="004A98"/>
                </a:solidFill>
                <a:latin typeface="Calibri"/>
                <a:cs typeface="Calibri"/>
              </a:rPr>
              <a:t>data products</a:t>
            </a:r>
            <a:endParaRPr sz="2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  <a:tabLst>
                <a:tab pos="483870" algn="l"/>
              </a:tabLst>
            </a:pPr>
            <a:r>
              <a:rPr sz="2700" spc="-50" dirty="0">
                <a:solidFill>
                  <a:srgbClr val="004A98"/>
                </a:solidFill>
                <a:latin typeface="Segoe UI Symbol"/>
                <a:cs typeface="Segoe UI Symbol"/>
              </a:rPr>
              <a:t>⚬</a:t>
            </a:r>
            <a:r>
              <a:rPr sz="2700" dirty="0">
                <a:solidFill>
                  <a:srgbClr val="004A98"/>
                </a:solidFill>
                <a:latin typeface="Segoe UI Symbol"/>
                <a:cs typeface="Segoe UI Symbol"/>
              </a:rPr>
              <a:t>	</a:t>
            </a:r>
            <a:r>
              <a:rPr sz="2700" dirty="0">
                <a:solidFill>
                  <a:srgbClr val="004A98"/>
                </a:solidFill>
                <a:latin typeface="Calibri"/>
                <a:cs typeface="Calibri"/>
              </a:rPr>
              <a:t>2D</a:t>
            </a:r>
            <a:r>
              <a:rPr sz="2700" spc="4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4A98"/>
                </a:solidFill>
                <a:latin typeface="Calibri"/>
                <a:cs typeface="Calibri"/>
              </a:rPr>
              <a:t>model</a:t>
            </a:r>
            <a:r>
              <a:rPr sz="2700" spc="3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4A98"/>
                </a:solidFill>
                <a:latin typeface="Calibri"/>
                <a:cs typeface="Calibri"/>
              </a:rPr>
              <a:t>validation</a:t>
            </a:r>
            <a:endParaRPr sz="2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  <a:tabLst>
                <a:tab pos="483870" algn="l"/>
              </a:tabLst>
            </a:pPr>
            <a:r>
              <a:rPr sz="2700" spc="-50" dirty="0">
                <a:solidFill>
                  <a:srgbClr val="004A98"/>
                </a:solidFill>
                <a:latin typeface="Segoe UI Symbol"/>
                <a:cs typeface="Segoe UI Symbol"/>
              </a:rPr>
              <a:t>⚬</a:t>
            </a:r>
            <a:r>
              <a:rPr sz="2700" dirty="0">
                <a:solidFill>
                  <a:srgbClr val="004A98"/>
                </a:solidFill>
                <a:latin typeface="Segoe UI Symbol"/>
                <a:cs typeface="Segoe UI Symbol"/>
              </a:rPr>
              <a:t>	</a:t>
            </a:r>
            <a:r>
              <a:rPr lang="en-US" sz="2700" dirty="0">
                <a:solidFill>
                  <a:srgbClr val="004A98"/>
                </a:solidFill>
                <a:latin typeface="Calibri"/>
                <a:cs typeface="Calibri"/>
              </a:rPr>
              <a:t>Shock standoff measurements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83052" y="9477349"/>
            <a:ext cx="74739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50" dirty="0">
                <a:solidFill>
                  <a:srgbClr val="004A98"/>
                </a:solidFill>
                <a:latin typeface="Calibri"/>
                <a:cs typeface="Calibri"/>
              </a:rPr>
              <a:t>→</a:t>
            </a:r>
            <a:r>
              <a:rPr sz="2700" spc="4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4A98"/>
                </a:solidFill>
                <a:latin typeface="Calibri"/>
                <a:cs typeface="Calibri"/>
              </a:rPr>
              <a:t>Better</a:t>
            </a:r>
            <a:r>
              <a:rPr sz="2700" spc="5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4A98"/>
                </a:solidFill>
                <a:latin typeface="Calibri"/>
                <a:cs typeface="Calibri"/>
              </a:rPr>
              <a:t>mission</a:t>
            </a:r>
            <a:r>
              <a:rPr sz="2700" spc="4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4A98"/>
                </a:solidFill>
                <a:latin typeface="Calibri"/>
                <a:cs typeface="Calibri"/>
              </a:rPr>
              <a:t>planning</a:t>
            </a:r>
            <a:r>
              <a:rPr sz="2700" spc="4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4A98"/>
                </a:solidFill>
                <a:latin typeface="Calibri"/>
                <a:cs typeface="Calibri"/>
              </a:rPr>
              <a:t>and</a:t>
            </a:r>
            <a:r>
              <a:rPr sz="2700" spc="5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4A98"/>
                </a:solidFill>
                <a:latin typeface="Calibri"/>
                <a:cs typeface="Calibri"/>
              </a:rPr>
              <a:t>risk</a:t>
            </a:r>
            <a:r>
              <a:rPr sz="2700" spc="4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4A98"/>
                </a:solidFill>
                <a:latin typeface="Calibri"/>
                <a:cs typeface="Calibri"/>
              </a:rPr>
              <a:t>management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17782756" y="9624860"/>
            <a:ext cx="378459" cy="33791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r>
              <a:rPr spc="-25" dirty="0"/>
              <a:t>2</a:t>
            </a:r>
            <a:r>
              <a:rPr lang="en-US" spc="-25" dirty="0"/>
              <a:t>5</a:t>
            </a:r>
            <a:endParaRPr spc="-25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53A7F6-CDF5-B9B5-3D29-A1A15409D596}"/>
              </a:ext>
            </a:extLst>
          </p:cNvPr>
          <p:cNvSpPr txBox="1"/>
          <p:nvPr/>
        </p:nvSpPr>
        <p:spPr>
          <a:xfrm>
            <a:off x="10358964" y="7020351"/>
            <a:ext cx="1497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75" dirty="0">
                <a:latin typeface="Tahoma"/>
                <a:cs typeface="Tahoma"/>
              </a:rPr>
              <a:t>vgg16-</a:t>
            </a:r>
            <a:r>
              <a:rPr lang="en-US" sz="2000" spc="44" dirty="0">
                <a:latin typeface="Tahoma"/>
                <a:cs typeface="Tahoma"/>
              </a:rPr>
              <a:t>UNet</a:t>
            </a:r>
            <a:endParaRPr lang="en-US" sz="20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DD9851-CB9B-7859-83EA-C148E90BACE3}"/>
              </a:ext>
            </a:extLst>
          </p:cNvPr>
          <p:cNvCxnSpPr>
            <a:endCxn id="22" idx="0"/>
          </p:cNvCxnSpPr>
          <p:nvPr/>
        </p:nvCxnSpPr>
        <p:spPr>
          <a:xfrm flipH="1">
            <a:off x="11118841" y="5372100"/>
            <a:ext cx="463308" cy="9471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C76F60D-7072-C804-C92C-BD65D2F7C178}"/>
              </a:ext>
            </a:extLst>
          </p:cNvPr>
          <p:cNvCxnSpPr>
            <a:cxnSpLocks/>
          </p:cNvCxnSpPr>
          <p:nvPr/>
        </p:nvCxnSpPr>
        <p:spPr>
          <a:xfrm>
            <a:off x="12329354" y="5455233"/>
            <a:ext cx="254394" cy="8037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CF5A9F6-EE46-0A4F-70CB-90E96AE136FC}"/>
              </a:ext>
            </a:extLst>
          </p:cNvPr>
          <p:cNvCxnSpPr>
            <a:cxnSpLocks/>
          </p:cNvCxnSpPr>
          <p:nvPr/>
        </p:nvCxnSpPr>
        <p:spPr>
          <a:xfrm>
            <a:off x="12902427" y="5070444"/>
            <a:ext cx="968710" cy="966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2">
            <a:extLst>
              <a:ext uri="{FF2B5EF4-FFF2-40B4-BE49-F238E27FC236}">
                <a16:creationId xmlns:a16="http://schemas.microsoft.com/office/drawing/2014/main" id="{5469027B-40C5-6C4D-CD65-692C8A450519}"/>
              </a:ext>
            </a:extLst>
          </p:cNvPr>
          <p:cNvGrpSpPr/>
          <p:nvPr/>
        </p:nvGrpSpPr>
        <p:grpSpPr>
          <a:xfrm>
            <a:off x="0" y="0"/>
            <a:ext cx="18288489" cy="10286999"/>
            <a:chOff x="0" y="0"/>
            <a:chExt cx="18288489" cy="10286999"/>
          </a:xfrm>
        </p:grpSpPr>
        <p:pic>
          <p:nvPicPr>
            <p:cNvPr id="10" name="object 3">
              <a:extLst>
                <a:ext uri="{FF2B5EF4-FFF2-40B4-BE49-F238E27FC236}">
                  <a16:creationId xmlns:a16="http://schemas.microsoft.com/office/drawing/2014/main" id="{13E3858E-C00D-0888-5C53-0B4DDB3A11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26B21CA9-251D-CCE1-5806-1803311510BF}"/>
                </a:ext>
              </a:extLst>
            </p:cNvPr>
            <p:cNvSpPr/>
            <p:nvPr/>
          </p:nvSpPr>
          <p:spPr>
            <a:xfrm>
              <a:off x="13614254" y="0"/>
              <a:ext cx="4674235" cy="3183255"/>
            </a:xfrm>
            <a:custGeom>
              <a:avLst/>
              <a:gdLst/>
              <a:ahLst/>
              <a:cxnLst/>
              <a:rect l="l" t="t" r="r" b="b"/>
              <a:pathLst>
                <a:path w="4674234" h="3183255">
                  <a:moveTo>
                    <a:pt x="4673745" y="0"/>
                  </a:moveTo>
                  <a:lnTo>
                    <a:pt x="0" y="0"/>
                  </a:lnTo>
                  <a:lnTo>
                    <a:pt x="4673745" y="3183152"/>
                  </a:lnTo>
                  <a:lnTo>
                    <a:pt x="4673745" y="0"/>
                  </a:lnTo>
                  <a:close/>
                </a:path>
              </a:pathLst>
            </a:custGeom>
            <a:solidFill>
              <a:srgbClr val="045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50"/>
              </a:spcBef>
            </a:pPr>
            <a:r>
              <a:rPr sz="9800" spc="565" dirty="0">
                <a:solidFill>
                  <a:srgbClr val="FFFFFF"/>
                </a:solidFill>
              </a:rPr>
              <a:t>Thank</a:t>
            </a:r>
            <a:r>
              <a:rPr sz="9800" spc="114" dirty="0">
                <a:solidFill>
                  <a:srgbClr val="FFFFFF"/>
                </a:solidFill>
              </a:rPr>
              <a:t> </a:t>
            </a:r>
            <a:r>
              <a:rPr sz="9800" spc="390" dirty="0">
                <a:solidFill>
                  <a:srgbClr val="FFFFFF"/>
                </a:solidFill>
              </a:rPr>
              <a:t>you</a:t>
            </a:r>
            <a:r>
              <a:rPr sz="9800" spc="114" dirty="0">
                <a:solidFill>
                  <a:srgbClr val="FFFFFF"/>
                </a:solidFill>
              </a:rPr>
              <a:t> </a:t>
            </a:r>
            <a:r>
              <a:rPr sz="9800" spc="195" dirty="0">
                <a:solidFill>
                  <a:srgbClr val="FFFFFF"/>
                </a:solidFill>
              </a:rPr>
              <a:t>for </a:t>
            </a:r>
            <a:r>
              <a:rPr sz="9800" spc="335" dirty="0">
                <a:solidFill>
                  <a:srgbClr val="FFFFFF"/>
                </a:solidFill>
              </a:rPr>
              <a:t>your</a:t>
            </a:r>
            <a:r>
              <a:rPr sz="9800" spc="120" dirty="0">
                <a:solidFill>
                  <a:srgbClr val="FFFFFF"/>
                </a:solidFill>
              </a:rPr>
              <a:t> </a:t>
            </a:r>
            <a:r>
              <a:rPr sz="9800" spc="305" dirty="0">
                <a:solidFill>
                  <a:srgbClr val="FFFFFF"/>
                </a:solidFill>
              </a:rPr>
              <a:t>attention</a:t>
            </a:r>
            <a:r>
              <a:rPr sz="9800" spc="130" dirty="0">
                <a:solidFill>
                  <a:srgbClr val="FFFFFF"/>
                </a:solidFill>
              </a:rPr>
              <a:t> </a:t>
            </a:r>
            <a:r>
              <a:rPr sz="9800" spc="-465" dirty="0">
                <a:solidFill>
                  <a:srgbClr val="FFFFFF"/>
                </a:solidFill>
              </a:rPr>
              <a:t>!</a:t>
            </a:r>
            <a:endParaRPr sz="9800"/>
          </a:p>
        </p:txBody>
      </p:sp>
      <p:grpSp>
        <p:nvGrpSpPr>
          <p:cNvPr id="3" name="object 3"/>
          <p:cNvGrpSpPr/>
          <p:nvPr/>
        </p:nvGrpSpPr>
        <p:grpSpPr>
          <a:xfrm>
            <a:off x="332467" y="8043664"/>
            <a:ext cx="4939222" cy="2187746"/>
            <a:chOff x="0" y="8029716"/>
            <a:chExt cx="4939222" cy="2187746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3877" y="8240739"/>
              <a:ext cx="1965345" cy="1765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029716"/>
              <a:ext cx="3664022" cy="218774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7808156" y="9642347"/>
            <a:ext cx="3149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spc="-25" dirty="0">
                <a:latin typeface="Tahoma"/>
                <a:cs typeface="Tahoma"/>
              </a:rPr>
              <a:t>27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3FC416-98E0-FF44-5BEE-C1D4941CBBBB}"/>
              </a:ext>
            </a:extLst>
          </p:cNvPr>
          <p:cNvSpPr txBox="1"/>
          <p:nvPr/>
        </p:nvSpPr>
        <p:spPr>
          <a:xfrm>
            <a:off x="12350200" y="8050617"/>
            <a:ext cx="5306324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</a:rPr>
              <a:t>Let's keep in touch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magnus.haw@nasa.gov</a:t>
            </a:r>
          </a:p>
          <a:p>
            <a:pPr algn="r"/>
            <a:r>
              <a:rPr lang="en-US" sz="2800" dirty="0" err="1">
                <a:solidFill>
                  <a:schemeClr val="bg1"/>
                </a:solidFill>
              </a:rPr>
              <a:t>alex@flying-squirrel.space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37460" y="0"/>
            <a:ext cx="5650865" cy="9940290"/>
            <a:chOff x="12637460" y="0"/>
            <a:chExt cx="5650865" cy="9940290"/>
          </a:xfrm>
        </p:grpSpPr>
        <p:sp>
          <p:nvSpPr>
            <p:cNvPr id="3" name="object 3"/>
            <p:cNvSpPr/>
            <p:nvPr/>
          </p:nvSpPr>
          <p:spPr>
            <a:xfrm>
              <a:off x="14035586" y="0"/>
              <a:ext cx="4252595" cy="3401695"/>
            </a:xfrm>
            <a:custGeom>
              <a:avLst/>
              <a:gdLst/>
              <a:ahLst/>
              <a:cxnLst/>
              <a:rect l="l" t="t" r="r" b="b"/>
              <a:pathLst>
                <a:path w="4252594" h="3401695">
                  <a:moveTo>
                    <a:pt x="4252413" y="0"/>
                  </a:moveTo>
                  <a:lnTo>
                    <a:pt x="0" y="0"/>
                  </a:lnTo>
                  <a:lnTo>
                    <a:pt x="4252413" y="3401134"/>
                  </a:lnTo>
                  <a:lnTo>
                    <a:pt x="4252413" y="0"/>
                  </a:lnTo>
                  <a:close/>
                </a:path>
              </a:pathLst>
            </a:custGeom>
            <a:solidFill>
              <a:srgbClr val="045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37460" y="3092168"/>
              <a:ext cx="2731787" cy="684784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16000" y="3499611"/>
            <a:ext cx="11296015" cy="1813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6880" indent="-42418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436880" algn="l"/>
              </a:tabLst>
            </a:pPr>
            <a:r>
              <a:rPr sz="2800" b="1" spc="150" dirty="0" err="1">
                <a:solidFill>
                  <a:srgbClr val="004A98"/>
                </a:solidFill>
                <a:latin typeface="Calibri"/>
                <a:cs typeface="Calibri"/>
              </a:rPr>
              <a:t>AutoDirection</a:t>
            </a:r>
            <a:endParaRPr sz="3750" dirty="0">
              <a:latin typeface="Calibri"/>
              <a:cs typeface="Calibri"/>
            </a:endParaRPr>
          </a:p>
          <a:p>
            <a:pPr marL="627380" lvl="1" indent="-30734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27380" algn="l"/>
              </a:tabLst>
            </a:pPr>
            <a:r>
              <a:rPr lang="en-US" sz="2800" spc="125" dirty="0">
                <a:solidFill>
                  <a:srgbClr val="004A98"/>
                </a:solidFill>
                <a:latin typeface="Calibri"/>
                <a:cs typeface="Calibri"/>
              </a:rPr>
              <a:t>Calculates</a:t>
            </a:r>
            <a:r>
              <a:rPr sz="2800" spc="6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35" dirty="0">
                <a:solidFill>
                  <a:srgbClr val="004A98"/>
                </a:solidFill>
                <a:latin typeface="Calibri"/>
                <a:cs typeface="Calibri"/>
              </a:rPr>
              <a:t>weighted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45" dirty="0">
                <a:solidFill>
                  <a:srgbClr val="004A98"/>
                </a:solidFill>
                <a:latin typeface="Calibri"/>
                <a:cs typeface="Calibri"/>
              </a:rPr>
              <a:t>average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2800" spc="75" dirty="0">
                <a:solidFill>
                  <a:srgbClr val="004A98"/>
                </a:solidFill>
                <a:latin typeface="Calibri"/>
                <a:cs typeface="Calibri"/>
              </a:rPr>
              <a:t>location of </a:t>
            </a:r>
            <a:r>
              <a:rPr sz="2800" spc="170" dirty="0">
                <a:solidFill>
                  <a:srgbClr val="004A98"/>
                </a:solidFill>
                <a:latin typeface="Calibri"/>
                <a:cs typeface="Calibri"/>
              </a:rPr>
              <a:t>pixels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2800" spc="135" dirty="0">
                <a:solidFill>
                  <a:srgbClr val="004A98"/>
                </a:solidFill>
                <a:latin typeface="Calibri"/>
                <a:cs typeface="Calibri"/>
              </a:rPr>
              <a:t>intensity</a:t>
            </a:r>
            <a:endParaRPr sz="2800" dirty="0">
              <a:latin typeface="Calibri"/>
              <a:cs typeface="Calibri"/>
            </a:endParaRPr>
          </a:p>
          <a:p>
            <a:pPr marL="627380" lvl="1" indent="-30734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627380" algn="l"/>
              </a:tabLst>
            </a:pPr>
            <a:r>
              <a:rPr sz="2800" spc="150" dirty="0">
                <a:solidFill>
                  <a:srgbClr val="004A98"/>
                </a:solidFill>
                <a:latin typeface="Calibri"/>
                <a:cs typeface="Calibri"/>
              </a:rPr>
              <a:t>Depending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4" dirty="0">
                <a:solidFill>
                  <a:srgbClr val="004A98"/>
                </a:solidFill>
                <a:latin typeface="Calibri"/>
                <a:cs typeface="Calibri"/>
              </a:rPr>
              <a:t>on</a:t>
            </a:r>
            <a:r>
              <a:rPr sz="2800" spc="9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20" dirty="0">
                <a:solidFill>
                  <a:srgbClr val="004A98"/>
                </a:solidFill>
                <a:latin typeface="Calibri"/>
                <a:cs typeface="Calibri"/>
              </a:rPr>
              <a:t>location</a:t>
            </a:r>
            <a:r>
              <a:rPr lang="en-US" sz="2800" spc="120" dirty="0">
                <a:solidFill>
                  <a:srgbClr val="004A98"/>
                </a:solidFill>
                <a:latin typeface="Calibri"/>
                <a:cs typeface="Calibri"/>
              </a:rPr>
              <a:t> relative to image center</a:t>
            </a:r>
            <a:r>
              <a:rPr sz="2800" spc="120" dirty="0">
                <a:solidFill>
                  <a:srgbClr val="004A98"/>
                </a:solidFill>
                <a:latin typeface="Calibri"/>
                <a:cs typeface="Calibri"/>
              </a:rPr>
              <a:t>,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004A98"/>
                </a:solidFill>
                <a:latin typeface="Calibri"/>
                <a:cs typeface="Calibri"/>
              </a:rPr>
              <a:t>flow</a:t>
            </a:r>
            <a:r>
              <a:rPr sz="2800" spc="9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4" dirty="0">
                <a:solidFill>
                  <a:srgbClr val="004A98"/>
                </a:solidFill>
                <a:latin typeface="Calibri"/>
                <a:cs typeface="Calibri"/>
              </a:rPr>
              <a:t>direction</a:t>
            </a:r>
            <a:r>
              <a:rPr sz="2800" spc="10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60" dirty="0">
                <a:solidFill>
                  <a:srgbClr val="004A98"/>
                </a:solidFill>
                <a:latin typeface="Calibri"/>
                <a:cs typeface="Calibri"/>
              </a:rPr>
              <a:t>is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25" dirty="0">
                <a:solidFill>
                  <a:srgbClr val="004A98"/>
                </a:solidFill>
                <a:latin typeface="Calibri"/>
                <a:cs typeface="Calibri"/>
              </a:rPr>
              <a:t>determined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6547611"/>
            <a:ext cx="20631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75" dirty="0">
                <a:solidFill>
                  <a:srgbClr val="004A98"/>
                </a:solidFill>
                <a:latin typeface="Calibri"/>
                <a:cs typeface="Calibri"/>
              </a:rPr>
              <a:t>2)</a:t>
            </a:r>
            <a:r>
              <a:rPr sz="2800" b="1" spc="5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b="1" spc="170" dirty="0">
                <a:solidFill>
                  <a:srgbClr val="004A98"/>
                </a:solidFill>
                <a:latin typeface="Calibri"/>
                <a:cs typeface="Calibri"/>
              </a:rPr>
              <a:t>AutoCrop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1429" y="7200900"/>
            <a:ext cx="10765155" cy="203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marR="655320" indent="-307975">
              <a:lnSpc>
                <a:spcPct val="119300"/>
              </a:lnSpc>
              <a:spcBef>
                <a:spcPts val="100"/>
              </a:spcBef>
              <a:buFont typeface="Arial"/>
              <a:buChar char="•"/>
              <a:tabLst>
                <a:tab pos="320040" algn="l"/>
                <a:tab pos="9162415" algn="l"/>
              </a:tabLst>
            </a:pPr>
            <a:r>
              <a:rPr lang="en-US" sz="2800" spc="145" dirty="0">
                <a:solidFill>
                  <a:srgbClr val="004A98"/>
                </a:solidFill>
                <a:latin typeface="Calibri"/>
                <a:cs typeface="Calibri"/>
              </a:rPr>
              <a:t>Segment </a:t>
            </a:r>
            <a:r>
              <a:rPr sz="2800" spc="145" dirty="0">
                <a:solidFill>
                  <a:srgbClr val="004A98"/>
                </a:solidFill>
                <a:latin typeface="Calibri"/>
                <a:cs typeface="Calibri"/>
              </a:rPr>
              <a:t>a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25" dirty="0">
                <a:solidFill>
                  <a:srgbClr val="004A98"/>
                </a:solidFill>
                <a:latin typeface="Calibri"/>
                <a:cs typeface="Calibri"/>
              </a:rPr>
              <a:t>frame</a:t>
            </a:r>
            <a:r>
              <a:rPr lang="en-US" sz="2800" spc="12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2800" spc="105" dirty="0">
                <a:solidFill>
                  <a:srgbClr val="004A98"/>
                </a:solidFill>
                <a:latin typeface="Calibri"/>
                <a:cs typeface="Calibri"/>
              </a:rPr>
              <a:t>in</a:t>
            </a:r>
            <a:r>
              <a:rPr sz="2800" spc="6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95" dirty="0">
                <a:solidFill>
                  <a:srgbClr val="004A98"/>
                </a:solidFill>
                <a:latin typeface="Calibri"/>
                <a:cs typeface="Calibri"/>
              </a:rPr>
              <a:t>the </a:t>
            </a:r>
            <a:r>
              <a:rPr sz="2800" spc="150" dirty="0">
                <a:solidFill>
                  <a:srgbClr val="004A98"/>
                </a:solidFill>
                <a:latin typeface="Calibri"/>
                <a:cs typeface="Calibri"/>
              </a:rPr>
              <a:t>middle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of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00" dirty="0">
                <a:solidFill>
                  <a:srgbClr val="004A98"/>
                </a:solidFill>
                <a:latin typeface="Calibri"/>
                <a:cs typeface="Calibri"/>
              </a:rPr>
              <a:t>video</a:t>
            </a:r>
            <a:endParaRPr sz="2800" dirty="0">
              <a:latin typeface="Calibri"/>
              <a:cs typeface="Calibri"/>
            </a:endParaRPr>
          </a:p>
          <a:p>
            <a:pPr marL="320040" indent="-30734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20040" algn="l"/>
              </a:tabLst>
            </a:pPr>
            <a:r>
              <a:rPr sz="2800" spc="130" dirty="0">
                <a:solidFill>
                  <a:srgbClr val="004A98"/>
                </a:solidFill>
                <a:latin typeface="Calibri"/>
                <a:cs typeface="Calibri"/>
              </a:rPr>
              <a:t>Get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50" dirty="0">
                <a:solidFill>
                  <a:srgbClr val="004A98"/>
                </a:solidFill>
                <a:latin typeface="Calibri"/>
                <a:cs typeface="Calibri"/>
              </a:rPr>
              <a:t>extrema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45" dirty="0">
                <a:solidFill>
                  <a:srgbClr val="004A98"/>
                </a:solidFill>
                <a:latin typeface="Calibri"/>
                <a:cs typeface="Calibri"/>
              </a:rPr>
              <a:t>pixel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4" dirty="0">
                <a:solidFill>
                  <a:srgbClr val="004A98"/>
                </a:solidFill>
                <a:latin typeface="Calibri"/>
                <a:cs typeface="Calibri"/>
              </a:rPr>
              <a:t>location</a:t>
            </a:r>
            <a:r>
              <a:rPr lang="en-US" sz="2800" spc="114" dirty="0">
                <a:solidFill>
                  <a:srgbClr val="004A98"/>
                </a:solidFill>
                <a:latin typeface="Calibri"/>
                <a:cs typeface="Calibri"/>
              </a:rPr>
              <a:t> and bounding box</a:t>
            </a:r>
            <a:endParaRPr sz="2800" dirty="0">
              <a:latin typeface="Calibri"/>
              <a:cs typeface="Calibri"/>
            </a:endParaRPr>
          </a:p>
          <a:p>
            <a:pPr marL="320040" marR="5080" indent="-307975">
              <a:lnSpc>
                <a:spcPts val="4010"/>
              </a:lnSpc>
              <a:spcBef>
                <a:spcPts val="75"/>
              </a:spcBef>
              <a:buFont typeface="Arial"/>
              <a:buChar char="•"/>
              <a:tabLst>
                <a:tab pos="320040" algn="l"/>
              </a:tabLst>
            </a:pPr>
            <a:r>
              <a:rPr lang="en-US" sz="2800" spc="130" dirty="0">
                <a:solidFill>
                  <a:srgbClr val="004A98"/>
                </a:solidFill>
                <a:latin typeface="Calibri"/>
                <a:cs typeface="Calibri"/>
              </a:rPr>
              <a:t>Set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40" dirty="0">
                <a:solidFill>
                  <a:srgbClr val="004A98"/>
                </a:solidFill>
                <a:latin typeface="Calibri"/>
                <a:cs typeface="Calibri"/>
              </a:rPr>
              <a:t>crop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35" dirty="0">
                <a:solidFill>
                  <a:srgbClr val="004A98"/>
                </a:solidFill>
                <a:latin typeface="Calibri"/>
                <a:cs typeface="Calibri"/>
              </a:rPr>
              <a:t>window</a:t>
            </a:r>
            <a:r>
              <a:rPr sz="28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45" dirty="0">
                <a:solidFill>
                  <a:srgbClr val="004A98"/>
                </a:solidFill>
                <a:latin typeface="Calibri"/>
                <a:cs typeface="Calibri"/>
              </a:rPr>
              <a:t>by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45" dirty="0">
                <a:solidFill>
                  <a:srgbClr val="004A98"/>
                </a:solidFill>
                <a:latin typeface="Calibri"/>
                <a:cs typeface="Calibri"/>
              </a:rPr>
              <a:t>adding</a:t>
            </a:r>
            <a:r>
              <a:rPr sz="28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45" dirty="0">
                <a:solidFill>
                  <a:srgbClr val="004A98"/>
                </a:solidFill>
                <a:latin typeface="Calibri"/>
                <a:cs typeface="Calibri"/>
              </a:rPr>
              <a:t>a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45" dirty="0">
                <a:solidFill>
                  <a:srgbClr val="004A98"/>
                </a:solidFill>
                <a:latin typeface="Calibri"/>
                <a:cs typeface="Calibri"/>
              </a:rPr>
              <a:t>percentage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70" dirty="0">
                <a:solidFill>
                  <a:srgbClr val="004A98"/>
                </a:solidFill>
                <a:latin typeface="Calibri"/>
                <a:cs typeface="Calibri"/>
              </a:rPr>
              <a:t>to</a:t>
            </a:r>
            <a:r>
              <a:rPr sz="2800" spc="8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004A98"/>
                </a:solidFill>
                <a:latin typeface="Calibri"/>
                <a:cs typeface="Calibri"/>
              </a:rPr>
              <a:t>the</a:t>
            </a:r>
            <a:r>
              <a:rPr sz="28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2800" spc="125" dirty="0">
                <a:solidFill>
                  <a:srgbClr val="004A98"/>
                </a:solidFill>
                <a:latin typeface="Calibri"/>
                <a:cs typeface="Calibri"/>
              </a:rPr>
              <a:t>minimum bounding box width and height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1000" y="257810"/>
            <a:ext cx="11931015" cy="23666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9190"/>
              </a:lnSpc>
              <a:spcBef>
                <a:spcPts val="250"/>
              </a:spcBef>
            </a:pPr>
            <a:r>
              <a:rPr sz="7700" spc="240" dirty="0"/>
              <a:t>Other</a:t>
            </a:r>
            <a:r>
              <a:rPr sz="7700" spc="75" dirty="0"/>
              <a:t> </a:t>
            </a:r>
            <a:r>
              <a:rPr sz="7700" spc="285" dirty="0"/>
              <a:t>features:</a:t>
            </a:r>
            <a:r>
              <a:rPr sz="7700" spc="80" dirty="0"/>
              <a:t> </a:t>
            </a:r>
            <a:r>
              <a:rPr sz="7700" spc="300" dirty="0"/>
              <a:t>AutoCrop</a:t>
            </a:r>
            <a:r>
              <a:rPr sz="7700" spc="75" dirty="0"/>
              <a:t> </a:t>
            </a:r>
            <a:r>
              <a:rPr sz="7700" dirty="0"/>
              <a:t>&amp; </a:t>
            </a:r>
            <a:r>
              <a:rPr sz="7700" spc="245" dirty="0"/>
              <a:t>AutoDirection</a:t>
            </a:r>
            <a:endParaRPr sz="7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D3B6F7E-ECB9-B965-C4BE-B32A69A71C13}"/>
              </a:ext>
            </a:extLst>
          </p:cNvPr>
          <p:cNvSpPr/>
          <p:nvPr/>
        </p:nvSpPr>
        <p:spPr>
          <a:xfrm>
            <a:off x="14035586" y="0"/>
            <a:ext cx="4252595" cy="3401695"/>
          </a:xfrm>
          <a:custGeom>
            <a:avLst/>
            <a:gdLst/>
            <a:ahLst/>
            <a:cxnLst/>
            <a:rect l="l" t="t" r="r" b="b"/>
            <a:pathLst>
              <a:path w="4252594" h="3401695">
                <a:moveTo>
                  <a:pt x="4252413" y="0"/>
                </a:moveTo>
                <a:lnTo>
                  <a:pt x="0" y="0"/>
                </a:lnTo>
                <a:lnTo>
                  <a:pt x="4252413" y="3401134"/>
                </a:lnTo>
                <a:lnTo>
                  <a:pt x="4252413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A25FFF27-3955-245A-4266-7AD5A3971924}"/>
              </a:ext>
            </a:extLst>
          </p:cNvPr>
          <p:cNvSpPr txBox="1">
            <a:spLocks/>
          </p:cNvSpPr>
          <p:nvPr/>
        </p:nvSpPr>
        <p:spPr>
          <a:xfrm>
            <a:off x="533400" y="190500"/>
            <a:ext cx="16256000" cy="129009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7700" dirty="0">
                <a:solidFill>
                  <a:srgbClr val="0453F1"/>
                </a:solidFill>
                <a:latin typeface="+mn-lt"/>
                <a:cs typeface="Calibri"/>
              </a:rPr>
              <a:t>Introduction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D3417DD-8E91-6C8D-A56F-30CF383B9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67669"/>
              </p:ext>
            </p:extLst>
          </p:nvPr>
        </p:nvGraphicFramePr>
        <p:xfrm>
          <a:off x="-1447800" y="1700847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48ECE96-D24E-75B3-CF7E-AE5C1513B9FB}"/>
              </a:ext>
            </a:extLst>
          </p:cNvPr>
          <p:cNvSpPr txBox="1"/>
          <p:nvPr/>
        </p:nvSpPr>
        <p:spPr>
          <a:xfrm>
            <a:off x="8579893" y="2025303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NASA heatshields require extensive ground testing and modeling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E5DF33-55A7-1A83-DB7F-04E55CC4EBEF}"/>
              </a:ext>
            </a:extLst>
          </p:cNvPr>
          <p:cNvSpPr txBox="1"/>
          <p:nvPr/>
        </p:nvSpPr>
        <p:spPr>
          <a:xfrm>
            <a:off x="9982200" y="4692928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Ground tests are expensive ~$100k/sample and complex but necessary to evaluate material performance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A1F91-1BFF-41F7-944A-5827017D6683}"/>
              </a:ext>
            </a:extLst>
          </p:cNvPr>
          <p:cNvSpPr txBox="1"/>
          <p:nvPr/>
        </p:nvSpPr>
        <p:spPr>
          <a:xfrm>
            <a:off x="9146874" y="7807754"/>
            <a:ext cx="8455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Consequently, </a:t>
            </a:r>
            <a:r>
              <a:rPr lang="en-US" sz="3200" b="1" dirty="0"/>
              <a:t>every arcjet test should extract as much material data as possible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9E1E8B8-CBD9-4B29-E70F-FA6693A908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lang="en-US" spc="45" smtClean="0"/>
              <a:t>2</a:t>
            </a:fld>
            <a:endParaRPr lang="en-US" spc="45" dirty="0"/>
          </a:p>
        </p:txBody>
      </p:sp>
    </p:spTree>
    <p:extLst>
      <p:ext uri="{BB962C8B-B14F-4D97-AF65-F5344CB8AC3E}">
        <p14:creationId xmlns:p14="http://schemas.microsoft.com/office/powerpoint/2010/main" val="329992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D3B6F7E-ECB9-B965-C4BE-B32A69A71C13}"/>
              </a:ext>
            </a:extLst>
          </p:cNvPr>
          <p:cNvSpPr/>
          <p:nvPr/>
        </p:nvSpPr>
        <p:spPr>
          <a:xfrm>
            <a:off x="14035586" y="0"/>
            <a:ext cx="4252595" cy="3401695"/>
          </a:xfrm>
          <a:custGeom>
            <a:avLst/>
            <a:gdLst/>
            <a:ahLst/>
            <a:cxnLst/>
            <a:rect l="l" t="t" r="r" b="b"/>
            <a:pathLst>
              <a:path w="4252594" h="3401695">
                <a:moveTo>
                  <a:pt x="4252413" y="0"/>
                </a:moveTo>
                <a:lnTo>
                  <a:pt x="0" y="0"/>
                </a:lnTo>
                <a:lnTo>
                  <a:pt x="4252413" y="3401134"/>
                </a:lnTo>
                <a:lnTo>
                  <a:pt x="4252413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A25FFF27-3955-245A-4266-7AD5A3971924}"/>
              </a:ext>
            </a:extLst>
          </p:cNvPr>
          <p:cNvSpPr txBox="1">
            <a:spLocks/>
          </p:cNvSpPr>
          <p:nvPr/>
        </p:nvSpPr>
        <p:spPr>
          <a:xfrm>
            <a:off x="533400" y="190500"/>
            <a:ext cx="16256000" cy="129009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7700" dirty="0">
                <a:solidFill>
                  <a:srgbClr val="0453F1"/>
                </a:solidFill>
                <a:latin typeface="+mn-lt"/>
                <a:cs typeface="Calibri"/>
              </a:rPr>
              <a:t>Arcjet testing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8ECE96-D24E-75B3-CF7E-AE5C1513B9FB}"/>
              </a:ext>
            </a:extLst>
          </p:cNvPr>
          <p:cNvSpPr txBox="1"/>
          <p:nvPr/>
        </p:nvSpPr>
        <p:spPr>
          <a:xfrm>
            <a:off x="7924800" y="3592195"/>
            <a:ext cx="90223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Material samples (2-6” ⍉) are fabricated and instrumented with internal thermocouples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Samples are placed in test chamber and exposed to high enthalpy flow from arcjet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Material properties are inferred from combination of calorimetry, CFD, thermocouple data, pyrometers, and surface recession</a:t>
            </a:r>
          </a:p>
          <a:p>
            <a:endParaRPr lang="en-US" sz="3200" dirty="0"/>
          </a:p>
        </p:txBody>
      </p:sp>
      <p:pic>
        <p:nvPicPr>
          <p:cNvPr id="1026" name="Picture 2" descr="Arc Jet Complex | NASA">
            <a:extLst>
              <a:ext uri="{FF2B5EF4-FFF2-40B4-BE49-F238E27FC236}">
                <a16:creationId xmlns:a16="http://schemas.microsoft.com/office/drawing/2014/main" id="{094649BE-EBCC-455A-F534-92E2094F5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r="19063"/>
          <a:stretch/>
        </p:blipFill>
        <p:spPr bwMode="auto">
          <a:xfrm>
            <a:off x="700587" y="2888928"/>
            <a:ext cx="6583906" cy="612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173C-FBE2-31FF-9203-CF655E9CEE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lang="en-US" spc="45" smtClean="0"/>
              <a:t>3</a:t>
            </a:fld>
            <a:endParaRPr lang="en-US" spc="45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9A4C5-F624-8FB7-3ECB-08A56CAFC6D5}"/>
              </a:ext>
            </a:extLst>
          </p:cNvPr>
          <p:cNvSpPr txBox="1"/>
          <p:nvPr/>
        </p:nvSpPr>
        <p:spPr>
          <a:xfrm>
            <a:off x="1828800" y="2245960"/>
            <a:ext cx="5102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Def. arcjet: plasma wind tunnel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B4456-A701-F44D-90B4-1888D2202DFE}"/>
              </a:ext>
            </a:extLst>
          </p:cNvPr>
          <p:cNvSpPr txBox="1"/>
          <p:nvPr/>
        </p:nvSpPr>
        <p:spPr>
          <a:xfrm>
            <a:off x="1902537" y="9039057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arcjet test chamber showing sample under test</a:t>
            </a:r>
          </a:p>
        </p:txBody>
      </p:sp>
    </p:spTree>
    <p:extLst>
      <p:ext uri="{BB962C8B-B14F-4D97-AF65-F5344CB8AC3E}">
        <p14:creationId xmlns:p14="http://schemas.microsoft.com/office/powerpoint/2010/main" val="116198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E405CF-88C5-FEAC-C71B-7815362BA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033" y="6112979"/>
            <a:ext cx="6637967" cy="4061354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4035586" y="0"/>
            <a:ext cx="4252595" cy="3401695"/>
          </a:xfrm>
          <a:custGeom>
            <a:avLst/>
            <a:gdLst/>
            <a:ahLst/>
            <a:cxnLst/>
            <a:rect l="l" t="t" r="r" b="b"/>
            <a:pathLst>
              <a:path w="4252594" h="3401695">
                <a:moveTo>
                  <a:pt x="4252413" y="0"/>
                </a:moveTo>
                <a:lnTo>
                  <a:pt x="0" y="0"/>
                </a:lnTo>
                <a:lnTo>
                  <a:pt x="4252413" y="3401134"/>
                </a:lnTo>
                <a:lnTo>
                  <a:pt x="4252413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600" y="779182"/>
            <a:ext cx="16256000" cy="11208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600" dirty="0"/>
              <a:t>Problem</a:t>
            </a:r>
            <a:endParaRPr sz="660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7782756" y="9624860"/>
            <a:ext cx="378459" cy="33791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45" dirty="0">
                <a:solidFill>
                  <a:schemeClr val="bg1"/>
                </a:solidFill>
              </a:rPr>
              <a:t>4</a:t>
            </a:fld>
            <a:endParaRPr spc="45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2995F-662B-CF88-A77B-590051BC5EF6}"/>
              </a:ext>
            </a:extLst>
          </p:cNvPr>
          <p:cNvSpPr txBox="1"/>
          <p:nvPr/>
        </p:nvSpPr>
        <p:spPr>
          <a:xfrm>
            <a:off x="457199" y="2011952"/>
            <a:ext cx="16027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Material</a:t>
            </a:r>
            <a:r>
              <a:rPr lang="en-US" sz="3200" spc="22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samples</a:t>
            </a:r>
            <a:r>
              <a:rPr lang="en-US" sz="3200" spc="4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are</a:t>
            </a:r>
            <a:r>
              <a:rPr lang="en-US" sz="3200" spc="40" dirty="0">
                <a:solidFill>
                  <a:srgbClr val="004A98"/>
                </a:solidFill>
                <a:latin typeface="Calibri"/>
                <a:cs typeface="Calibri"/>
              </a:rPr>
              <a:t> only </a:t>
            </a: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3D</a:t>
            </a:r>
            <a:r>
              <a:rPr lang="en-US" sz="3200" spc="21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scanned</a:t>
            </a:r>
            <a:r>
              <a:rPr lang="en-US" sz="3200" spc="4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before</a:t>
            </a:r>
            <a:r>
              <a:rPr lang="en-US" sz="3200" spc="4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and</a:t>
            </a:r>
            <a:r>
              <a:rPr lang="en-US" sz="3200" spc="4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after</a:t>
            </a:r>
            <a:r>
              <a:rPr lang="en-US" sz="3200" spc="3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3200" spc="235" dirty="0">
                <a:solidFill>
                  <a:srgbClr val="004A98"/>
                </a:solidFill>
                <a:latin typeface="Calibri"/>
                <a:cs typeface="Calibri"/>
              </a:rPr>
              <a:t>a</a:t>
            </a:r>
            <a:r>
              <a:rPr lang="en-US" sz="3200" spc="5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3200" spc="155" dirty="0">
                <a:solidFill>
                  <a:srgbClr val="004A98"/>
                </a:solidFill>
                <a:latin typeface="Calibri"/>
                <a:cs typeface="Calibri"/>
              </a:rPr>
              <a:t>test, no in-situ </a:t>
            </a: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sensing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Tracking recession from video was sufficiently difficult that it did not occur for most samples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Non-linear recession and complex behaviors (e.g., melt, swelling, shrinkage) cannot be</a:t>
            </a:r>
            <a:r>
              <a:rPr lang="en-US" sz="3200" spc="15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quantified without time-resolved recession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FBD8240-AC20-D444-5A36-5AA5D51F40AF}"/>
              </a:ext>
            </a:extLst>
          </p:cNvPr>
          <p:cNvSpPr txBox="1">
            <a:spLocks/>
          </p:cNvSpPr>
          <p:nvPr/>
        </p:nvSpPr>
        <p:spPr>
          <a:xfrm>
            <a:off x="228600" y="5639042"/>
            <a:ext cx="16256000" cy="11208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>
            <a:lvl1pPr>
              <a:defRPr sz="8000" b="0" i="0">
                <a:solidFill>
                  <a:srgbClr val="0453F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6600" dirty="0"/>
              <a:t>Solution</a:t>
            </a:r>
            <a:r>
              <a:rPr lang="en-US" sz="6600" spc="315" dirty="0"/>
              <a:t>: </a:t>
            </a:r>
            <a:r>
              <a:rPr lang="en-US" sz="6600" dirty="0" err="1"/>
              <a:t>arcjetCV</a:t>
            </a:r>
            <a:endParaRPr lang="en-US" sz="6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AEF29-DAC3-3302-0328-A24E23E90189}"/>
              </a:ext>
            </a:extLst>
          </p:cNvPr>
          <p:cNvSpPr txBox="1"/>
          <p:nvPr/>
        </p:nvSpPr>
        <p:spPr>
          <a:xfrm>
            <a:off x="457200" y="6904944"/>
            <a:ext cx="11882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Computer vision &amp; machine learning automate data pipelin</a:t>
            </a:r>
            <a:r>
              <a:rPr lang="en-US" sz="3200" spc="155" dirty="0">
                <a:solidFill>
                  <a:srgbClr val="004A98"/>
                </a:solidFill>
                <a:latin typeface="Calibri"/>
                <a:cs typeface="Calibri"/>
              </a:rPr>
              <a:t>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Graphical user interface enables anyone to process vi</a:t>
            </a:r>
            <a:r>
              <a:rPr lang="en-US" sz="3200" spc="155" dirty="0">
                <a:solidFill>
                  <a:srgbClr val="004A98"/>
                </a:solidFill>
                <a:latin typeface="Calibri"/>
                <a:cs typeface="Calibri"/>
              </a:rPr>
              <a:t>deo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 u="sng" dirty="0">
                <a:solidFill>
                  <a:srgbClr val="004A98"/>
                </a:solidFill>
                <a:latin typeface="Calibri"/>
                <a:cs typeface="Calibri"/>
              </a:rPr>
              <a:t>Result</a:t>
            </a:r>
            <a:r>
              <a:rPr lang="en-US" sz="3200" dirty="0">
                <a:solidFill>
                  <a:srgbClr val="004A98"/>
                </a:solidFill>
                <a:latin typeface="Calibri"/>
                <a:cs typeface="Calibri"/>
              </a:rPr>
              <a:t>: new time-resolved recession tracking for all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6999"/>
                </a:lnTo>
                <a:lnTo>
                  <a:pt x="18288000" y="10286999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4A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874776"/>
            <a:ext cx="16256000" cy="1416797"/>
          </a:xfrm>
          <a:prstGeom prst="rect">
            <a:avLst/>
          </a:prstGeom>
        </p:spPr>
        <p:txBody>
          <a:bodyPr vert="horz" wrap="square" lIns="0" tIns="61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380" dirty="0">
                <a:solidFill>
                  <a:srgbClr val="FFFFFF"/>
                </a:solidFill>
              </a:rPr>
              <a:t>Software</a:t>
            </a:r>
            <a:r>
              <a:rPr sz="8800" spc="90" dirty="0">
                <a:solidFill>
                  <a:srgbClr val="FFFFFF"/>
                </a:solidFill>
              </a:rPr>
              <a:t> </a:t>
            </a:r>
            <a:r>
              <a:rPr lang="en-US" sz="8800" spc="375" dirty="0">
                <a:solidFill>
                  <a:srgbClr val="FFFFFF"/>
                </a:solidFill>
              </a:rPr>
              <a:t>overview</a:t>
            </a:r>
            <a:endParaRPr sz="8800" dirty="0"/>
          </a:p>
        </p:txBody>
      </p:sp>
      <p:sp>
        <p:nvSpPr>
          <p:cNvPr id="4" name="object 4"/>
          <p:cNvSpPr/>
          <p:nvPr/>
        </p:nvSpPr>
        <p:spPr>
          <a:xfrm>
            <a:off x="0" y="5038611"/>
            <a:ext cx="9803765" cy="5248910"/>
          </a:xfrm>
          <a:custGeom>
            <a:avLst/>
            <a:gdLst/>
            <a:ahLst/>
            <a:cxnLst/>
            <a:rect l="l" t="t" r="r" b="b"/>
            <a:pathLst>
              <a:path w="9803765" h="5248909">
                <a:moveTo>
                  <a:pt x="0" y="0"/>
                </a:moveTo>
                <a:lnTo>
                  <a:pt x="0" y="5248388"/>
                </a:lnTo>
                <a:lnTo>
                  <a:pt x="9803413" y="5248388"/>
                </a:lnTo>
                <a:lnTo>
                  <a:pt x="0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72439" y="4760981"/>
            <a:ext cx="3615690" cy="5526405"/>
          </a:xfrm>
          <a:custGeom>
            <a:avLst/>
            <a:gdLst/>
            <a:ahLst/>
            <a:cxnLst/>
            <a:rect l="l" t="t" r="r" b="b"/>
            <a:pathLst>
              <a:path w="3615690" h="5526405">
                <a:moveTo>
                  <a:pt x="3615560" y="0"/>
                </a:moveTo>
                <a:lnTo>
                  <a:pt x="0" y="5526018"/>
                </a:lnTo>
                <a:lnTo>
                  <a:pt x="3615560" y="5526018"/>
                </a:lnTo>
                <a:lnTo>
                  <a:pt x="3615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000" y="2895092"/>
            <a:ext cx="5556250" cy="1492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2480" lvl="1" indent="-77978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792480" algn="l"/>
              </a:tabLst>
            </a:pPr>
            <a:r>
              <a:rPr sz="3600" spc="185" dirty="0">
                <a:solidFill>
                  <a:srgbClr val="FFFFFF"/>
                </a:solidFill>
                <a:latin typeface="Calibri"/>
                <a:cs typeface="Calibri"/>
              </a:rPr>
              <a:t>Desktop</a:t>
            </a:r>
            <a:r>
              <a:rPr sz="3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70" dirty="0">
                <a:solidFill>
                  <a:srgbClr val="FFFFFF"/>
                </a:solidFill>
                <a:latin typeface="Calibri"/>
                <a:cs typeface="Calibri"/>
              </a:rPr>
              <a:t>Interface</a:t>
            </a:r>
            <a:endParaRPr sz="3600" dirty="0">
              <a:latin typeface="Calibri"/>
              <a:cs typeface="Calibri"/>
            </a:endParaRPr>
          </a:p>
          <a:p>
            <a:pPr marL="792480" lvl="1" indent="-779780">
              <a:lnSpc>
                <a:spcPct val="100000"/>
              </a:lnSpc>
              <a:spcBef>
                <a:spcPts val="2880"/>
              </a:spcBef>
              <a:buAutoNum type="arabicPeriod"/>
              <a:tabLst>
                <a:tab pos="792480" algn="l"/>
              </a:tabLst>
            </a:pPr>
            <a:r>
              <a:rPr sz="3600" spc="120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3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80" dirty="0">
                <a:solidFill>
                  <a:srgbClr val="FFFFFF"/>
                </a:solidFill>
                <a:latin typeface="Calibri"/>
                <a:cs typeface="Calibri"/>
              </a:rPr>
              <a:t>Browser</a:t>
            </a:r>
            <a:r>
              <a:rPr sz="3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70" dirty="0">
                <a:solidFill>
                  <a:srgbClr val="FFFFFF"/>
                </a:solidFill>
                <a:latin typeface="Calibri"/>
                <a:cs typeface="Calibri"/>
              </a:rPr>
              <a:t>Interface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A01C827C-C6A2-9625-A59C-85E6BF80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29" y="1473058"/>
            <a:ext cx="13748257" cy="8471041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66900"/>
            <a:ext cx="959421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700" dirty="0"/>
              <a:t>Desktop</a:t>
            </a:r>
            <a:r>
              <a:rPr sz="7700" spc="75" dirty="0"/>
              <a:t> </a:t>
            </a:r>
            <a:r>
              <a:rPr sz="7700" dirty="0"/>
              <a:t>Interface</a:t>
            </a:r>
          </a:p>
        </p:txBody>
      </p:sp>
      <p:sp>
        <p:nvSpPr>
          <p:cNvPr id="3" name="object 3"/>
          <p:cNvSpPr/>
          <p:nvPr/>
        </p:nvSpPr>
        <p:spPr>
          <a:xfrm>
            <a:off x="14035586" y="0"/>
            <a:ext cx="4252595" cy="3401695"/>
          </a:xfrm>
          <a:custGeom>
            <a:avLst/>
            <a:gdLst/>
            <a:ahLst/>
            <a:cxnLst/>
            <a:rect l="l" t="t" r="r" b="b"/>
            <a:pathLst>
              <a:path w="4252594" h="3401695">
                <a:moveTo>
                  <a:pt x="4252413" y="0"/>
                </a:moveTo>
                <a:lnTo>
                  <a:pt x="0" y="0"/>
                </a:lnTo>
                <a:lnTo>
                  <a:pt x="4252413" y="3401134"/>
                </a:lnTo>
                <a:lnTo>
                  <a:pt x="4252413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25600" y="2600991"/>
            <a:ext cx="2071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5" dirty="0">
                <a:solidFill>
                  <a:srgbClr val="FF1616"/>
                </a:solidFill>
                <a:latin typeface="Calibri"/>
                <a:cs typeface="Calibri"/>
              </a:rPr>
              <a:t>1.</a:t>
            </a:r>
            <a:r>
              <a:rPr sz="2400" spc="15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2400" spc="130" dirty="0">
                <a:solidFill>
                  <a:srgbClr val="FF1616"/>
                </a:solidFill>
                <a:latin typeface="Calibri"/>
                <a:cs typeface="Calibri"/>
              </a:rPr>
              <a:t>Load</a:t>
            </a:r>
            <a:r>
              <a:rPr sz="2400" spc="2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2400" spc="125" dirty="0">
                <a:solidFill>
                  <a:srgbClr val="FF1616"/>
                </a:solidFill>
                <a:latin typeface="Calibri"/>
                <a:cs typeface="Calibri"/>
              </a:rPr>
              <a:t>a</a:t>
            </a:r>
            <a:r>
              <a:rPr sz="2400" spc="30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2400" spc="75" dirty="0">
                <a:solidFill>
                  <a:srgbClr val="FF1616"/>
                </a:solidFill>
                <a:latin typeface="Calibri"/>
                <a:cs typeface="Calibri"/>
              </a:rPr>
              <a:t>video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25600" y="3162300"/>
            <a:ext cx="4528376" cy="540943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504825" indent="-193040">
              <a:lnSpc>
                <a:spcPct val="100000"/>
              </a:lnSpc>
              <a:spcBef>
                <a:spcPts val="625"/>
              </a:spcBef>
              <a:buChar char="-"/>
              <a:tabLst>
                <a:tab pos="504825" algn="l"/>
              </a:tabLst>
            </a:pPr>
            <a:r>
              <a:rPr lang="en-US" sz="2400" spc="105" dirty="0">
                <a:solidFill>
                  <a:srgbClr val="004A98"/>
                </a:solidFill>
                <a:latin typeface="Calibri"/>
                <a:cs typeface="Calibri"/>
              </a:rPr>
              <a:t>Select flow direction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 dirty="0">
              <a:latin typeface="Calibri"/>
              <a:cs typeface="Calibri"/>
            </a:endParaRPr>
          </a:p>
          <a:p>
            <a:pPr marL="421005">
              <a:lnSpc>
                <a:spcPct val="100000"/>
              </a:lnSpc>
            </a:pPr>
            <a:r>
              <a:rPr sz="2400" spc="220" dirty="0">
                <a:solidFill>
                  <a:srgbClr val="004A98"/>
                </a:solidFill>
                <a:latin typeface="Calibri"/>
                <a:cs typeface="Calibri"/>
              </a:rPr>
              <a:t>-</a:t>
            </a:r>
            <a:r>
              <a:rPr sz="2400" spc="2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140" dirty="0">
                <a:solidFill>
                  <a:srgbClr val="004A98"/>
                </a:solidFill>
                <a:latin typeface="Calibri"/>
                <a:cs typeface="Calibri"/>
              </a:rPr>
              <a:t>Select</a:t>
            </a:r>
            <a:r>
              <a:rPr sz="2400" spc="2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125" dirty="0">
                <a:solidFill>
                  <a:srgbClr val="004A98"/>
                </a:solidFill>
                <a:latin typeface="Calibri"/>
                <a:cs typeface="Calibri"/>
              </a:rPr>
              <a:t>a</a:t>
            </a:r>
            <a:r>
              <a:rPr sz="2400" spc="3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2400" spc="35" dirty="0">
                <a:solidFill>
                  <a:srgbClr val="004A98"/>
                </a:solidFill>
                <a:latin typeface="Calibri"/>
                <a:cs typeface="Calibri"/>
              </a:rPr>
              <a:t>filter</a:t>
            </a:r>
            <a:r>
              <a:rPr sz="2400" spc="2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4A98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074420">
              <a:lnSpc>
                <a:spcPct val="100000"/>
              </a:lnSpc>
              <a:spcBef>
                <a:spcPts val="525"/>
              </a:spcBef>
              <a:tabLst>
                <a:tab pos="1419860" algn="l"/>
              </a:tabLst>
            </a:pPr>
            <a:r>
              <a:rPr sz="2400" spc="-50" dirty="0">
                <a:solidFill>
                  <a:srgbClr val="004A98"/>
                </a:solidFill>
                <a:latin typeface="Segoe UI Symbol"/>
                <a:cs typeface="Segoe UI Symbol"/>
              </a:rPr>
              <a:t>⚬</a:t>
            </a:r>
            <a:r>
              <a:rPr sz="2400" dirty="0">
                <a:solidFill>
                  <a:srgbClr val="004A98"/>
                </a:solidFill>
                <a:latin typeface="Segoe UI Symbol"/>
                <a:cs typeface="Segoe UI Symbol"/>
              </a:rPr>
              <a:t>	</a:t>
            </a:r>
            <a:r>
              <a:rPr sz="2400" spc="130" dirty="0">
                <a:solidFill>
                  <a:srgbClr val="004A98"/>
                </a:solidFill>
                <a:latin typeface="Calibri"/>
                <a:cs typeface="Calibri"/>
              </a:rPr>
              <a:t>CNN</a:t>
            </a:r>
            <a:endParaRPr sz="2400" dirty="0">
              <a:latin typeface="Calibri"/>
              <a:cs typeface="Calibri"/>
            </a:endParaRPr>
          </a:p>
          <a:p>
            <a:pPr marL="1074420">
              <a:lnSpc>
                <a:spcPct val="100000"/>
              </a:lnSpc>
              <a:spcBef>
                <a:spcPts val="530"/>
              </a:spcBef>
              <a:tabLst>
                <a:tab pos="1419860" algn="l"/>
              </a:tabLst>
            </a:pPr>
            <a:r>
              <a:rPr sz="2400" spc="-50" dirty="0">
                <a:solidFill>
                  <a:srgbClr val="004A98"/>
                </a:solidFill>
                <a:latin typeface="Segoe UI Symbol"/>
                <a:cs typeface="Segoe UI Symbol"/>
              </a:rPr>
              <a:t>⚬</a:t>
            </a:r>
            <a:r>
              <a:rPr sz="2400" dirty="0">
                <a:solidFill>
                  <a:srgbClr val="004A98"/>
                </a:solidFill>
                <a:latin typeface="Segoe UI Symbol"/>
                <a:cs typeface="Segoe UI Symbol"/>
              </a:rPr>
              <a:t>	</a:t>
            </a:r>
            <a:r>
              <a:rPr sz="2400" spc="120" dirty="0">
                <a:solidFill>
                  <a:srgbClr val="004A98"/>
                </a:solidFill>
                <a:latin typeface="Calibri"/>
                <a:cs typeface="Calibri"/>
              </a:rPr>
              <a:t>AutoHSV</a:t>
            </a:r>
            <a:endParaRPr sz="2400" dirty="0">
              <a:latin typeface="Calibri"/>
              <a:cs typeface="Calibri"/>
            </a:endParaRPr>
          </a:p>
          <a:p>
            <a:pPr marL="1074420">
              <a:lnSpc>
                <a:spcPct val="100000"/>
              </a:lnSpc>
              <a:spcBef>
                <a:spcPts val="505"/>
              </a:spcBef>
              <a:tabLst>
                <a:tab pos="1419860" algn="l"/>
              </a:tabLst>
            </a:pPr>
            <a:r>
              <a:rPr sz="2400" spc="-50" dirty="0">
                <a:solidFill>
                  <a:srgbClr val="004A98"/>
                </a:solidFill>
                <a:latin typeface="Segoe UI Symbol"/>
                <a:cs typeface="Segoe UI Symbol"/>
              </a:rPr>
              <a:t>⚬</a:t>
            </a:r>
            <a:r>
              <a:rPr sz="2400" dirty="0">
                <a:solidFill>
                  <a:srgbClr val="004A98"/>
                </a:solidFill>
                <a:latin typeface="Segoe UI Symbol"/>
                <a:cs typeface="Segoe UI Symbol"/>
              </a:rPr>
              <a:t>	</a:t>
            </a:r>
            <a:r>
              <a:rPr sz="2400" spc="80" dirty="0">
                <a:solidFill>
                  <a:srgbClr val="004A98"/>
                </a:solidFill>
                <a:latin typeface="Calibri"/>
                <a:cs typeface="Calibri"/>
              </a:rPr>
              <a:t>Gray</a:t>
            </a:r>
            <a:endParaRPr sz="2400" dirty="0">
              <a:latin typeface="Calibri"/>
              <a:cs typeface="Calibri"/>
            </a:endParaRPr>
          </a:p>
          <a:p>
            <a:pPr marL="1074420">
              <a:lnSpc>
                <a:spcPct val="100000"/>
              </a:lnSpc>
              <a:spcBef>
                <a:spcPts val="525"/>
              </a:spcBef>
              <a:tabLst>
                <a:tab pos="1419860" algn="l"/>
              </a:tabLst>
            </a:pPr>
            <a:r>
              <a:rPr sz="2400" spc="-50" dirty="0">
                <a:solidFill>
                  <a:srgbClr val="004A98"/>
                </a:solidFill>
                <a:latin typeface="Segoe UI Symbol"/>
                <a:cs typeface="Segoe UI Symbol"/>
              </a:rPr>
              <a:t>⚬</a:t>
            </a:r>
            <a:r>
              <a:rPr sz="2400" dirty="0">
                <a:solidFill>
                  <a:srgbClr val="004A98"/>
                </a:solidFill>
                <a:latin typeface="Segoe UI Symbol"/>
                <a:cs typeface="Segoe UI Symbol"/>
              </a:rPr>
              <a:t>	</a:t>
            </a:r>
            <a:r>
              <a:rPr sz="2400" spc="160" dirty="0">
                <a:solidFill>
                  <a:srgbClr val="004A98"/>
                </a:solidFill>
                <a:latin typeface="Calibri"/>
                <a:cs typeface="Calibri"/>
              </a:rPr>
              <a:t>HSV</a:t>
            </a:r>
            <a:endParaRPr lang="en-US" sz="2400" spc="160" dirty="0">
              <a:solidFill>
                <a:srgbClr val="004A98"/>
              </a:solidFill>
              <a:latin typeface="Calibri"/>
              <a:cs typeface="Calibri"/>
            </a:endParaRPr>
          </a:p>
          <a:p>
            <a:pPr marL="1074420">
              <a:lnSpc>
                <a:spcPct val="100000"/>
              </a:lnSpc>
              <a:spcBef>
                <a:spcPts val="525"/>
              </a:spcBef>
              <a:tabLst>
                <a:tab pos="1419860" algn="l"/>
              </a:tabLst>
            </a:pPr>
            <a:r>
              <a:rPr lang="en-US" sz="2400" spc="-50" dirty="0">
                <a:solidFill>
                  <a:srgbClr val="004A98"/>
                </a:solidFill>
                <a:latin typeface="Segoe UI Symbol"/>
                <a:cs typeface="Segoe UI Symbol"/>
              </a:rPr>
              <a:t>⚬</a:t>
            </a:r>
            <a:r>
              <a:rPr lang="en-US" sz="2400" dirty="0">
                <a:solidFill>
                  <a:srgbClr val="004A98"/>
                </a:solidFill>
                <a:latin typeface="Segoe UI Symbol"/>
                <a:cs typeface="Segoe UI Symbol"/>
              </a:rPr>
              <a:t>	</a:t>
            </a:r>
            <a:r>
              <a:rPr lang="en-US" sz="2400" spc="160" dirty="0">
                <a:solidFill>
                  <a:srgbClr val="004A98"/>
                </a:solidFill>
                <a:latin typeface="Calibri"/>
                <a:cs typeface="Calibri"/>
              </a:rPr>
              <a:t>Decision Tree</a:t>
            </a:r>
            <a:endParaRPr sz="2400" dirty="0">
              <a:latin typeface="Calibri"/>
              <a:cs typeface="Calibri"/>
            </a:endParaRPr>
          </a:p>
          <a:p>
            <a:pPr marL="311785" marR="5080" indent="193040">
              <a:lnSpc>
                <a:spcPct val="118300"/>
              </a:lnSpc>
              <a:spcBef>
                <a:spcPts val="2020"/>
              </a:spcBef>
              <a:buChar char="-"/>
              <a:tabLst>
                <a:tab pos="504825" algn="l"/>
              </a:tabLst>
            </a:pPr>
            <a:r>
              <a:rPr sz="2400" spc="110" dirty="0">
                <a:solidFill>
                  <a:srgbClr val="004A98"/>
                </a:solidFill>
                <a:latin typeface="Calibri"/>
                <a:cs typeface="Calibri"/>
              </a:rPr>
              <a:t>Crop</a:t>
            </a:r>
            <a:r>
              <a:rPr lang="en-US" sz="2400" spc="110" dirty="0">
                <a:solidFill>
                  <a:srgbClr val="004A98"/>
                </a:solidFill>
                <a:latin typeface="Calibri"/>
                <a:cs typeface="Calibri"/>
              </a:rPr>
              <a:t> &amp; Filter</a:t>
            </a:r>
            <a:r>
              <a:rPr sz="2400" spc="2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95" dirty="0">
                <a:solidFill>
                  <a:srgbClr val="004A98"/>
                </a:solidFill>
                <a:latin typeface="Calibri"/>
                <a:cs typeface="Calibri"/>
              </a:rPr>
              <a:t>parameters</a:t>
            </a:r>
            <a:endParaRPr lang="en-US" sz="2400" spc="95" dirty="0">
              <a:solidFill>
                <a:srgbClr val="004A98"/>
              </a:solidFill>
              <a:latin typeface="Calibri"/>
              <a:cs typeface="Calibri"/>
            </a:endParaRPr>
          </a:p>
          <a:p>
            <a:pPr marL="311785" marR="5080">
              <a:lnSpc>
                <a:spcPct val="118300"/>
              </a:lnSpc>
              <a:spcBef>
                <a:spcPts val="2020"/>
              </a:spcBef>
              <a:tabLst>
                <a:tab pos="504825" algn="l"/>
              </a:tabLst>
            </a:pPr>
            <a:r>
              <a:rPr lang="en-US" sz="2400" spc="25" dirty="0">
                <a:solidFill>
                  <a:srgbClr val="004A98"/>
                </a:solidFill>
                <a:latin typeface="Calibri"/>
                <a:cs typeface="Calibri"/>
              </a:rPr>
              <a:t>- </a:t>
            </a:r>
            <a:r>
              <a:rPr sz="2400" spc="75" dirty="0">
                <a:solidFill>
                  <a:srgbClr val="004A98"/>
                </a:solidFill>
                <a:latin typeface="Calibri"/>
                <a:cs typeface="Calibri"/>
              </a:rPr>
              <a:t>Output</a:t>
            </a:r>
            <a:r>
              <a:rPr sz="2400" spc="2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100" dirty="0">
                <a:solidFill>
                  <a:srgbClr val="004A98"/>
                </a:solidFill>
                <a:latin typeface="Calibri"/>
                <a:cs typeface="Calibri"/>
              </a:rPr>
              <a:t>settings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400" spc="125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50" dirty="0">
                <a:solidFill>
                  <a:srgbClr val="FF0000"/>
                </a:solidFill>
                <a:latin typeface="Calibri"/>
                <a:cs typeface="Calibri"/>
              </a:rPr>
              <a:t>Process</a:t>
            </a:r>
            <a:r>
              <a:rPr sz="24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95" dirty="0">
                <a:solidFill>
                  <a:srgbClr val="FF0000"/>
                </a:solidFill>
                <a:latin typeface="Calibri"/>
                <a:cs typeface="Calibri"/>
              </a:rPr>
              <a:t>segmentation</a:t>
            </a:r>
            <a:endParaRPr sz="2400" dirty="0">
              <a:latin typeface="Calibri"/>
              <a:cs typeface="Calibri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9F7A73-EFED-A13A-4150-DA791A86E2E4}"/>
              </a:ext>
            </a:extLst>
          </p:cNvPr>
          <p:cNvCxnSpPr>
            <a:cxnSpLocks/>
          </p:cNvCxnSpPr>
          <p:nvPr/>
        </p:nvCxnSpPr>
        <p:spPr>
          <a:xfrm flipH="1" flipV="1">
            <a:off x="12540424" y="3399982"/>
            <a:ext cx="2007746" cy="378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902059-8C6E-924F-CB66-A1C7A6A64883}"/>
              </a:ext>
            </a:extLst>
          </p:cNvPr>
          <p:cNvCxnSpPr>
            <a:cxnSpLocks/>
          </p:cNvCxnSpPr>
          <p:nvPr/>
        </p:nvCxnSpPr>
        <p:spPr>
          <a:xfrm flipH="1" flipV="1">
            <a:off x="12997624" y="3831413"/>
            <a:ext cx="1550546" cy="532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B22D6F-6338-A86F-D647-BCE2431D0099}"/>
              </a:ext>
            </a:extLst>
          </p:cNvPr>
          <p:cNvCxnSpPr>
            <a:cxnSpLocks/>
          </p:cNvCxnSpPr>
          <p:nvPr/>
        </p:nvCxnSpPr>
        <p:spPr>
          <a:xfrm flipH="1" flipV="1">
            <a:off x="12997624" y="5181017"/>
            <a:ext cx="1550546" cy="19270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70A482-CD6E-C5FA-B3AE-7E43AC20193E}"/>
              </a:ext>
            </a:extLst>
          </p:cNvPr>
          <p:cNvCxnSpPr>
            <a:cxnSpLocks/>
          </p:cNvCxnSpPr>
          <p:nvPr/>
        </p:nvCxnSpPr>
        <p:spPr>
          <a:xfrm flipH="1" flipV="1">
            <a:off x="13267632" y="6766560"/>
            <a:ext cx="1280538" cy="9881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B94116-91F0-EF57-8BD6-CEE18ED007A0}"/>
              </a:ext>
            </a:extLst>
          </p:cNvPr>
          <p:cNvCxnSpPr>
            <a:cxnSpLocks/>
          </p:cNvCxnSpPr>
          <p:nvPr/>
        </p:nvCxnSpPr>
        <p:spPr>
          <a:xfrm flipH="1" flipV="1">
            <a:off x="12997624" y="7200900"/>
            <a:ext cx="1091558" cy="11076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E8ED02-7779-4D27-0618-1322543A16A0}"/>
              </a:ext>
            </a:extLst>
          </p:cNvPr>
          <p:cNvCxnSpPr>
            <a:cxnSpLocks/>
          </p:cNvCxnSpPr>
          <p:nvPr/>
        </p:nvCxnSpPr>
        <p:spPr>
          <a:xfrm flipH="1" flipV="1">
            <a:off x="12268200" y="2600991"/>
            <a:ext cx="1912393" cy="2195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1197587-21DF-30C7-A8C3-ACB90552B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942" y="2064090"/>
            <a:ext cx="13407780" cy="820337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18" y="0"/>
            <a:ext cx="16256000" cy="129009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700" spc="380" dirty="0"/>
              <a:t>Desktop</a:t>
            </a:r>
            <a:r>
              <a:rPr sz="7700" spc="75" dirty="0"/>
              <a:t> </a:t>
            </a:r>
            <a:r>
              <a:rPr sz="7700" spc="375" dirty="0"/>
              <a:t>Interface</a:t>
            </a:r>
            <a:endParaRPr sz="7700" dirty="0"/>
          </a:p>
        </p:txBody>
      </p:sp>
      <p:sp>
        <p:nvSpPr>
          <p:cNvPr id="3" name="object 3"/>
          <p:cNvSpPr/>
          <p:nvPr/>
        </p:nvSpPr>
        <p:spPr>
          <a:xfrm>
            <a:off x="14035586" y="0"/>
            <a:ext cx="4252595" cy="3401695"/>
          </a:xfrm>
          <a:custGeom>
            <a:avLst/>
            <a:gdLst/>
            <a:ahLst/>
            <a:cxnLst/>
            <a:rect l="l" t="t" r="r" b="b"/>
            <a:pathLst>
              <a:path w="4252594" h="3401695">
                <a:moveTo>
                  <a:pt x="4252413" y="0"/>
                </a:moveTo>
                <a:lnTo>
                  <a:pt x="0" y="0"/>
                </a:lnTo>
                <a:lnTo>
                  <a:pt x="4252413" y="3401134"/>
                </a:lnTo>
                <a:lnTo>
                  <a:pt x="4252413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66128" y="1461850"/>
            <a:ext cx="6346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20" dirty="0">
                <a:solidFill>
                  <a:srgbClr val="0B3D91"/>
                </a:solidFill>
                <a:latin typeface="Calibri"/>
                <a:cs typeface="Calibri"/>
              </a:rPr>
              <a:t>X-</a:t>
            </a:r>
            <a:r>
              <a:rPr sz="2400" spc="245" dirty="0">
                <a:solidFill>
                  <a:srgbClr val="0B3D91"/>
                </a:solidFill>
                <a:latin typeface="Calibri"/>
                <a:cs typeface="Calibri"/>
              </a:rPr>
              <a:t>Y</a:t>
            </a:r>
            <a:r>
              <a:rPr sz="2400" spc="30" dirty="0">
                <a:solidFill>
                  <a:srgbClr val="0B3D91"/>
                </a:solidFill>
                <a:latin typeface="Calibri"/>
                <a:cs typeface="Calibri"/>
              </a:rPr>
              <a:t> </a:t>
            </a:r>
            <a:r>
              <a:rPr lang="en-US" sz="2400" spc="90" dirty="0">
                <a:solidFill>
                  <a:srgbClr val="0B3D91"/>
                </a:solidFill>
                <a:latin typeface="Calibri"/>
                <a:cs typeface="Calibri"/>
              </a:rPr>
              <a:t>traces</a:t>
            </a:r>
            <a:r>
              <a:rPr sz="2400" spc="25" dirty="0">
                <a:solidFill>
                  <a:srgbClr val="0B3D91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0B3D91"/>
                </a:solidFill>
                <a:latin typeface="Calibri"/>
                <a:cs typeface="Calibri"/>
              </a:rPr>
              <a:t>of</a:t>
            </a:r>
            <a:r>
              <a:rPr sz="2400" spc="25" dirty="0">
                <a:solidFill>
                  <a:srgbClr val="0B3D91"/>
                </a:solidFill>
                <a:latin typeface="Calibri"/>
                <a:cs typeface="Calibri"/>
              </a:rPr>
              <a:t> </a:t>
            </a:r>
            <a:r>
              <a:rPr sz="2400" spc="150" dirty="0">
                <a:solidFill>
                  <a:srgbClr val="0B3D91"/>
                </a:solidFill>
                <a:latin typeface="Calibri"/>
                <a:cs typeface="Calibri"/>
              </a:rPr>
              <a:t>shock</a:t>
            </a:r>
            <a:r>
              <a:rPr sz="2400" spc="25" dirty="0">
                <a:solidFill>
                  <a:srgbClr val="0B3D91"/>
                </a:solidFill>
                <a:latin typeface="Calibri"/>
                <a:cs typeface="Calibri"/>
              </a:rPr>
              <a:t> </a:t>
            </a:r>
            <a:r>
              <a:rPr sz="2400" spc="114" dirty="0">
                <a:solidFill>
                  <a:srgbClr val="0B3D91"/>
                </a:solidFill>
                <a:latin typeface="Calibri"/>
                <a:cs typeface="Calibri"/>
              </a:rPr>
              <a:t>and</a:t>
            </a:r>
            <a:r>
              <a:rPr sz="2400" spc="25" dirty="0">
                <a:solidFill>
                  <a:srgbClr val="0B3D91"/>
                </a:solidFill>
                <a:latin typeface="Calibri"/>
                <a:cs typeface="Calibri"/>
              </a:rPr>
              <a:t> </a:t>
            </a:r>
            <a:r>
              <a:rPr sz="2400" spc="80" dirty="0">
                <a:solidFill>
                  <a:srgbClr val="0B3D91"/>
                </a:solidFill>
                <a:latin typeface="Calibri"/>
                <a:cs typeface="Calibri"/>
              </a:rPr>
              <a:t>the</a:t>
            </a:r>
            <a:r>
              <a:rPr sz="2400" spc="20" dirty="0">
                <a:solidFill>
                  <a:srgbClr val="0B3D91"/>
                </a:solidFill>
                <a:latin typeface="Calibri"/>
                <a:cs typeface="Calibri"/>
              </a:rPr>
              <a:t> </a:t>
            </a:r>
            <a:r>
              <a:rPr sz="2400" spc="140" dirty="0">
                <a:solidFill>
                  <a:srgbClr val="0B3D91"/>
                </a:solidFill>
                <a:latin typeface="Calibri"/>
                <a:cs typeface="Calibri"/>
              </a:rPr>
              <a:t>sample</a:t>
            </a:r>
            <a:r>
              <a:rPr sz="2400" spc="20" dirty="0">
                <a:solidFill>
                  <a:srgbClr val="0B3D91"/>
                </a:solidFill>
                <a:latin typeface="Calibri"/>
                <a:cs typeface="Calibri"/>
              </a:rPr>
              <a:t> </a:t>
            </a:r>
            <a:r>
              <a:rPr sz="2400" spc="100" dirty="0">
                <a:solidFill>
                  <a:srgbClr val="0B3D91"/>
                </a:solidFill>
                <a:latin typeface="Calibri"/>
                <a:cs typeface="Calibri"/>
              </a:rPr>
              <a:t>edge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62824" y="1461850"/>
            <a:ext cx="3085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5" dirty="0">
                <a:solidFill>
                  <a:srgbClr val="0B3D91"/>
                </a:solidFill>
                <a:latin typeface="Calibri"/>
                <a:cs typeface="Calibri"/>
              </a:rPr>
              <a:t>Time</a:t>
            </a:r>
            <a:r>
              <a:rPr sz="2400" spc="10" dirty="0">
                <a:solidFill>
                  <a:srgbClr val="0B3D91"/>
                </a:solidFill>
                <a:latin typeface="Calibri"/>
                <a:cs typeface="Calibri"/>
              </a:rPr>
              <a:t> </a:t>
            </a:r>
            <a:r>
              <a:rPr sz="2400" spc="120" dirty="0">
                <a:solidFill>
                  <a:srgbClr val="0B3D91"/>
                </a:solidFill>
                <a:latin typeface="Calibri"/>
                <a:cs typeface="Calibri"/>
              </a:rPr>
              <a:t>dependence</a:t>
            </a:r>
            <a:r>
              <a:rPr sz="2400" spc="15" dirty="0">
                <a:solidFill>
                  <a:srgbClr val="0B3D91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0B3D91"/>
                </a:solidFill>
                <a:latin typeface="Calibri"/>
                <a:cs typeface="Calibri"/>
              </a:rPr>
              <a:t>plot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81118" y="4974105"/>
            <a:ext cx="1614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5" dirty="0">
                <a:solidFill>
                  <a:srgbClr val="004A98"/>
                </a:solidFill>
                <a:latin typeface="Calibri"/>
                <a:cs typeface="Calibri"/>
              </a:rPr>
              <a:t>Parameters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235813" y="6592882"/>
            <a:ext cx="1887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rgbClr val="004A98"/>
                </a:solidFill>
                <a:latin typeface="Calibri"/>
                <a:cs typeface="Calibri"/>
              </a:rPr>
              <a:t>Plot</a:t>
            </a:r>
            <a:r>
              <a:rPr sz="2400" spc="2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100" dirty="0">
                <a:solidFill>
                  <a:srgbClr val="004A98"/>
                </a:solidFill>
                <a:latin typeface="Calibri"/>
                <a:cs typeface="Calibri"/>
              </a:rPr>
              <a:t>selection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600" y="8563796"/>
            <a:ext cx="192699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85" dirty="0">
                <a:solidFill>
                  <a:srgbClr val="004A98"/>
                </a:solidFill>
                <a:latin typeface="Calibri"/>
                <a:cs typeface="Calibri"/>
              </a:rPr>
              <a:t>Fitting</a:t>
            </a:r>
            <a:r>
              <a:rPr sz="2400" spc="2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2400" spc="100" dirty="0">
                <a:solidFill>
                  <a:srgbClr val="004A98"/>
                </a:solidFill>
                <a:latin typeface="Calibri"/>
                <a:cs typeface="Calibri"/>
              </a:rPr>
              <a:t>parameters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549820" y="2874245"/>
            <a:ext cx="1259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5" dirty="0">
                <a:solidFill>
                  <a:srgbClr val="FF1616"/>
                </a:solidFill>
                <a:latin typeface="Calibri"/>
                <a:cs typeface="Calibri"/>
              </a:rPr>
              <a:t>3.</a:t>
            </a:r>
            <a:r>
              <a:rPr sz="2400" spc="15" dirty="0">
                <a:solidFill>
                  <a:srgbClr val="FF1616"/>
                </a:solidFill>
                <a:latin typeface="Calibri"/>
                <a:cs typeface="Calibri"/>
              </a:rPr>
              <a:t> </a:t>
            </a:r>
            <a:r>
              <a:rPr sz="2400" spc="100" dirty="0">
                <a:solidFill>
                  <a:srgbClr val="FF1616"/>
                </a:solidFill>
                <a:latin typeface="Calibri"/>
                <a:cs typeface="Calibri"/>
              </a:rPr>
              <a:t>Export</a:t>
            </a:r>
            <a:endParaRPr sz="2400" dirty="0">
              <a:latin typeface="Calibri"/>
              <a:cs typeface="Calibri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967808D-F284-B6B6-8859-9DA582FC84B0}"/>
              </a:ext>
            </a:extLst>
          </p:cNvPr>
          <p:cNvCxnSpPr>
            <a:cxnSpLocks/>
          </p:cNvCxnSpPr>
          <p:nvPr/>
        </p:nvCxnSpPr>
        <p:spPr>
          <a:xfrm flipH="1" flipV="1">
            <a:off x="15230324" y="4974105"/>
            <a:ext cx="966430" cy="1852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F321D7-05A9-9679-C1ED-5AC55CB3FE8F}"/>
              </a:ext>
            </a:extLst>
          </p:cNvPr>
          <p:cNvCxnSpPr>
            <a:cxnSpLocks/>
          </p:cNvCxnSpPr>
          <p:nvPr/>
        </p:nvCxnSpPr>
        <p:spPr>
          <a:xfrm flipH="1" flipV="1">
            <a:off x="15230324" y="6663993"/>
            <a:ext cx="931559" cy="48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F2BAD3-E8E3-542E-5914-6C6CB9EA6832}"/>
              </a:ext>
            </a:extLst>
          </p:cNvPr>
          <p:cNvCxnSpPr>
            <a:cxnSpLocks/>
          </p:cNvCxnSpPr>
          <p:nvPr/>
        </p:nvCxnSpPr>
        <p:spPr>
          <a:xfrm>
            <a:off x="11049000" y="1853010"/>
            <a:ext cx="0" cy="20952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2944F3-757E-56CF-C379-4046A07CB91D}"/>
              </a:ext>
            </a:extLst>
          </p:cNvPr>
          <p:cNvCxnSpPr>
            <a:cxnSpLocks/>
          </p:cNvCxnSpPr>
          <p:nvPr/>
        </p:nvCxnSpPr>
        <p:spPr>
          <a:xfrm>
            <a:off x="6096000" y="1853010"/>
            <a:ext cx="0" cy="24000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65A2B4-4DD0-583A-0627-ACD5FBB16B6E}"/>
              </a:ext>
            </a:extLst>
          </p:cNvPr>
          <p:cNvCxnSpPr>
            <a:cxnSpLocks/>
          </p:cNvCxnSpPr>
          <p:nvPr/>
        </p:nvCxnSpPr>
        <p:spPr>
          <a:xfrm flipV="1">
            <a:off x="1697587" y="8416130"/>
            <a:ext cx="1290710" cy="29533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E0D278-DE6F-A3B3-C717-C88CE51871F1}"/>
              </a:ext>
            </a:extLst>
          </p:cNvPr>
          <p:cNvCxnSpPr>
            <a:cxnSpLocks/>
          </p:cNvCxnSpPr>
          <p:nvPr/>
        </p:nvCxnSpPr>
        <p:spPr>
          <a:xfrm flipH="1">
            <a:off x="15230324" y="3080501"/>
            <a:ext cx="1276261" cy="282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5586" y="0"/>
            <a:ext cx="4252595" cy="3401695"/>
          </a:xfrm>
          <a:custGeom>
            <a:avLst/>
            <a:gdLst/>
            <a:ahLst/>
            <a:cxnLst/>
            <a:rect l="l" t="t" r="r" b="b"/>
            <a:pathLst>
              <a:path w="4252594" h="3401695">
                <a:moveTo>
                  <a:pt x="4252413" y="0"/>
                </a:moveTo>
                <a:lnTo>
                  <a:pt x="0" y="0"/>
                </a:lnTo>
                <a:lnTo>
                  <a:pt x="4252413" y="3401134"/>
                </a:lnTo>
                <a:lnTo>
                  <a:pt x="4252413" y="0"/>
                </a:lnTo>
                <a:close/>
              </a:path>
            </a:pathLst>
          </a:custGeom>
          <a:solidFill>
            <a:srgbClr val="04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3000" y="2484951"/>
            <a:ext cx="15163800" cy="722595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3600" b="1" spc="185" dirty="0">
                <a:solidFill>
                  <a:srgbClr val="004A98"/>
                </a:solidFill>
                <a:latin typeface="Calibri"/>
                <a:cs typeface="Calibri"/>
              </a:rPr>
              <a:t>Problem:</a:t>
            </a:r>
            <a:r>
              <a:rPr sz="3600" dirty="0">
                <a:latin typeface="Calibri"/>
                <a:cs typeface="Calibri"/>
              </a:rPr>
              <a:t> </a:t>
            </a:r>
            <a:endParaRPr lang="en-US" sz="3600" dirty="0">
              <a:latin typeface="Calibri"/>
              <a:cs typeface="Calibri"/>
            </a:endParaRPr>
          </a:p>
          <a:p>
            <a:pPr marL="627380" marR="77470" indent="-307975">
              <a:lnSpc>
                <a:spcPct val="118600"/>
              </a:lnSpc>
              <a:spcBef>
                <a:spcPts val="25"/>
              </a:spcBef>
              <a:buFont typeface="Arial"/>
              <a:buChar char="•"/>
              <a:tabLst>
                <a:tab pos="627380" algn="l"/>
              </a:tabLst>
            </a:pPr>
            <a:r>
              <a:rPr lang="en-US" sz="3600" spc="135" dirty="0">
                <a:solidFill>
                  <a:srgbClr val="004A98"/>
                </a:solidFill>
                <a:latin typeface="Calibri"/>
                <a:cs typeface="Calibri"/>
              </a:rPr>
              <a:t>Difficult to </a:t>
            </a:r>
            <a:r>
              <a:rPr lang="en-US" sz="3600" spc="114" dirty="0">
                <a:solidFill>
                  <a:srgbClr val="004A98"/>
                </a:solidFill>
                <a:latin typeface="Calibri"/>
                <a:cs typeface="Calibri"/>
              </a:rPr>
              <a:t>provide support</a:t>
            </a:r>
            <a:r>
              <a:rPr sz="36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lang="en-US" sz="3600" spc="90" dirty="0">
                <a:solidFill>
                  <a:srgbClr val="004A98"/>
                </a:solidFill>
                <a:latin typeface="Calibri"/>
                <a:cs typeface="Calibri"/>
              </a:rPr>
              <a:t>for </a:t>
            </a:r>
            <a:r>
              <a:rPr sz="3600" spc="135" dirty="0">
                <a:solidFill>
                  <a:srgbClr val="004A98"/>
                </a:solidFill>
                <a:latin typeface="Calibri"/>
                <a:cs typeface="Calibri"/>
              </a:rPr>
              <a:t>all</a:t>
            </a:r>
            <a:r>
              <a:rPr sz="3600" spc="7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600" spc="120" dirty="0">
                <a:solidFill>
                  <a:srgbClr val="004A98"/>
                </a:solidFill>
                <a:latin typeface="Calibri"/>
                <a:cs typeface="Calibri"/>
              </a:rPr>
              <a:t>operating</a:t>
            </a:r>
            <a:r>
              <a:rPr sz="36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600" spc="175" dirty="0">
                <a:solidFill>
                  <a:srgbClr val="004A98"/>
                </a:solidFill>
                <a:latin typeface="Calibri"/>
                <a:cs typeface="Calibri"/>
              </a:rPr>
              <a:t>systems</a:t>
            </a:r>
            <a:endParaRPr lang="en-US" sz="3600" spc="175" dirty="0">
              <a:solidFill>
                <a:srgbClr val="004A98"/>
              </a:solidFill>
              <a:latin typeface="Calibri"/>
              <a:cs typeface="Calibri"/>
            </a:endParaRPr>
          </a:p>
          <a:p>
            <a:pPr marL="627380" marR="77470" indent="-307975">
              <a:lnSpc>
                <a:spcPct val="118600"/>
              </a:lnSpc>
              <a:spcBef>
                <a:spcPts val="25"/>
              </a:spcBef>
              <a:buFont typeface="Arial"/>
              <a:buChar char="•"/>
              <a:tabLst>
                <a:tab pos="627380" algn="l"/>
              </a:tabLst>
            </a:pPr>
            <a:r>
              <a:rPr lang="en-US" sz="3600" spc="135" dirty="0">
                <a:solidFill>
                  <a:srgbClr val="004A98"/>
                </a:solidFill>
                <a:latin typeface="Calibri"/>
                <a:cs typeface="Calibri"/>
              </a:rPr>
              <a:t>Time consuming to update software </a:t>
            </a:r>
            <a:r>
              <a:rPr lang="en-US" sz="3600" spc="114" dirty="0">
                <a:solidFill>
                  <a:srgbClr val="004A98"/>
                </a:solidFill>
                <a:latin typeface="Calibri"/>
                <a:cs typeface="Calibri"/>
              </a:rPr>
              <a:t>on many machines individually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4A98"/>
              </a:buClr>
              <a:buFont typeface="Arial"/>
              <a:buChar char="•"/>
            </a:pPr>
            <a:endParaRPr lang="en-US" sz="4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4A98"/>
              </a:buClr>
              <a:buFont typeface="Arial"/>
              <a:buChar char="•"/>
            </a:pPr>
            <a:endParaRPr sz="4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spc="175" dirty="0">
                <a:solidFill>
                  <a:srgbClr val="004A98"/>
                </a:solidFill>
                <a:latin typeface="Calibri"/>
                <a:cs typeface="Calibri"/>
              </a:rPr>
              <a:t>Solution:</a:t>
            </a:r>
            <a:endParaRPr lang="en-US" sz="3600" b="1" spc="175" dirty="0">
              <a:solidFill>
                <a:srgbClr val="004A98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3600" b="1" spc="175" dirty="0">
                <a:solidFill>
                  <a:srgbClr val="004A98"/>
                </a:solidFill>
                <a:latin typeface="Calibri"/>
                <a:cs typeface="Calibri"/>
              </a:rPr>
              <a:t>	</a:t>
            </a:r>
            <a:r>
              <a:rPr sz="3600" spc="170" dirty="0">
                <a:solidFill>
                  <a:srgbClr val="004A98"/>
                </a:solidFill>
                <a:latin typeface="Calibri"/>
                <a:cs typeface="Calibri"/>
              </a:rPr>
              <a:t>Setup</a:t>
            </a:r>
            <a:r>
              <a:rPr sz="3600" spc="7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600" spc="135" dirty="0">
                <a:solidFill>
                  <a:srgbClr val="004A98"/>
                </a:solidFill>
                <a:latin typeface="Calibri"/>
                <a:cs typeface="Calibri"/>
              </a:rPr>
              <a:t>arcjetCV</a:t>
            </a:r>
            <a:r>
              <a:rPr sz="3600" spc="9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600" spc="114" dirty="0">
                <a:solidFill>
                  <a:srgbClr val="004A98"/>
                </a:solidFill>
                <a:latin typeface="Calibri"/>
                <a:cs typeface="Calibri"/>
              </a:rPr>
              <a:t>on</a:t>
            </a:r>
            <a:r>
              <a:rPr sz="3600" spc="95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600" spc="145" dirty="0">
                <a:solidFill>
                  <a:srgbClr val="004A98"/>
                </a:solidFill>
                <a:latin typeface="Calibri"/>
                <a:cs typeface="Calibri"/>
              </a:rPr>
              <a:t>a</a:t>
            </a:r>
            <a:r>
              <a:rPr sz="36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600" spc="170" dirty="0">
                <a:solidFill>
                  <a:srgbClr val="004A98"/>
                </a:solidFill>
                <a:latin typeface="Calibri"/>
                <a:cs typeface="Calibri"/>
              </a:rPr>
              <a:t>secure</a:t>
            </a:r>
            <a:r>
              <a:rPr sz="3600" spc="8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600" spc="150" dirty="0">
                <a:solidFill>
                  <a:srgbClr val="004A98"/>
                </a:solidFill>
                <a:latin typeface="Calibri"/>
                <a:cs typeface="Calibri"/>
              </a:rPr>
              <a:t>local</a:t>
            </a:r>
            <a:r>
              <a:rPr sz="3600" spc="70" dirty="0">
                <a:solidFill>
                  <a:srgbClr val="004A98"/>
                </a:solidFill>
                <a:latin typeface="Calibri"/>
                <a:cs typeface="Calibri"/>
              </a:rPr>
              <a:t> </a:t>
            </a:r>
            <a:r>
              <a:rPr sz="3600" spc="130" dirty="0">
                <a:solidFill>
                  <a:srgbClr val="004A98"/>
                </a:solidFill>
                <a:latin typeface="Calibri"/>
                <a:cs typeface="Calibri"/>
              </a:rPr>
              <a:t>server</a:t>
            </a:r>
            <a:endParaRPr lang="en-US" sz="3600" spc="130" dirty="0">
              <a:solidFill>
                <a:srgbClr val="004A98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3600" spc="130" dirty="0">
                <a:solidFill>
                  <a:srgbClr val="004A98"/>
                </a:solidFill>
                <a:latin typeface="Calibri"/>
                <a:cs typeface="Calibri"/>
              </a:rPr>
              <a:t>		-Use SSO (NASA Launchpad for authentication)</a:t>
            </a:r>
          </a:p>
          <a:p>
            <a:pPr marL="12700">
              <a:lnSpc>
                <a:spcPct val="100000"/>
              </a:lnSpc>
            </a:pPr>
            <a:r>
              <a:rPr lang="en-US" sz="3600" spc="130" dirty="0">
                <a:solidFill>
                  <a:srgbClr val="004A98"/>
                </a:solidFill>
                <a:latin typeface="Calibri"/>
                <a:cs typeface="Calibri"/>
              </a:rPr>
              <a:t>		-Access controlled via NAMS requests</a:t>
            </a:r>
          </a:p>
          <a:p>
            <a:pPr marL="12700">
              <a:lnSpc>
                <a:spcPct val="100000"/>
              </a:lnSpc>
            </a:pPr>
            <a:r>
              <a:rPr lang="en-US" sz="3600" spc="130" dirty="0">
                <a:solidFill>
                  <a:srgbClr val="004A98"/>
                </a:solidFill>
                <a:latin typeface="Calibri"/>
                <a:cs typeface="Calibri"/>
              </a:rPr>
              <a:t>		-Limited upload file size (&lt;1 GB)</a:t>
            </a:r>
          </a:p>
          <a:p>
            <a:pPr marL="12700">
              <a:lnSpc>
                <a:spcPct val="100000"/>
              </a:lnSpc>
            </a:pPr>
            <a:r>
              <a:rPr lang="en-US" sz="3600" spc="130" dirty="0">
                <a:solidFill>
                  <a:srgbClr val="004A98"/>
                </a:solidFill>
                <a:latin typeface="Calibri"/>
                <a:cs typeface="Calibri"/>
              </a:rPr>
              <a:t>		-Limited concurrent users </a:t>
            </a:r>
          </a:p>
          <a:p>
            <a:pPr marL="12700">
              <a:lnSpc>
                <a:spcPct val="100000"/>
              </a:lnSpc>
            </a:pPr>
            <a:r>
              <a:rPr lang="en-US" sz="3600" spc="130" dirty="0">
                <a:solidFill>
                  <a:srgbClr val="004A98"/>
                </a:solidFill>
                <a:latin typeface="Calibri"/>
                <a:cs typeface="Calibri"/>
              </a:rPr>
              <a:t>		-Significantly harder to release as a software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266700"/>
            <a:ext cx="16256000" cy="129009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700" dirty="0"/>
              <a:t>Web</a:t>
            </a:r>
            <a:r>
              <a:rPr lang="en-US" sz="7700" spc="495" dirty="0"/>
              <a:t> </a:t>
            </a:r>
            <a:r>
              <a:rPr lang="en-US" sz="7700" dirty="0"/>
              <a:t>Interface</a:t>
            </a:r>
            <a:r>
              <a:rPr sz="7700" spc="60" dirty="0"/>
              <a:t> </a:t>
            </a:r>
            <a:r>
              <a:rPr lang="en-US" sz="7700" dirty="0"/>
              <a:t>Development</a:t>
            </a:r>
            <a:endParaRPr sz="7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A9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3778</TotalTime>
  <Words>1191</Words>
  <Application>Microsoft Macintosh PowerPoint</Application>
  <PresentationFormat>Custom</PresentationFormat>
  <Paragraphs>241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Lucida Sans Unicode</vt:lpstr>
      <vt:lpstr>Segoe UI Symbol</vt:lpstr>
      <vt:lpstr>Tahoma</vt:lpstr>
      <vt:lpstr>Times New Roman</vt:lpstr>
      <vt:lpstr>Trebuchet MS</vt:lpstr>
      <vt:lpstr>Office Theme</vt:lpstr>
      <vt:lpstr>arcjetCV</vt:lpstr>
      <vt:lpstr>PowerPoint Presentation</vt:lpstr>
      <vt:lpstr>PowerPoint Presentation</vt:lpstr>
      <vt:lpstr>PowerPoint Presentation</vt:lpstr>
      <vt:lpstr>Problem</vt:lpstr>
      <vt:lpstr>Software overview</vt:lpstr>
      <vt:lpstr>Desktop Interface</vt:lpstr>
      <vt:lpstr>Desktop Interface</vt:lpstr>
      <vt:lpstr>Web Interface Development</vt:lpstr>
      <vt:lpstr>Web Browser Interface Setup arcjetCV on a secure local server</vt:lpstr>
      <vt:lpstr>PowerPoint Presentation</vt:lpstr>
      <vt:lpstr>ML Models</vt:lpstr>
      <vt:lpstr>Convolutional neural net (CNN)</vt:lpstr>
      <vt:lpstr>CNN - Results</vt:lpstr>
      <vt:lpstr>CNN - Training</vt:lpstr>
      <vt:lpstr>CNN - Accuracy</vt:lpstr>
      <vt:lpstr>Decision Tree</vt:lpstr>
      <vt:lpstr>Decision Tree- Accuracy</vt:lpstr>
      <vt:lpstr>Time Segmentation</vt:lpstr>
      <vt:lpstr>Time Segmentation</vt:lpstr>
      <vt:lpstr>Application: Multiple Insertions</vt:lpstr>
      <vt:lpstr>DISCOVERIES</vt:lpstr>
      <vt:lpstr>Non-linear Recession</vt:lpstr>
      <vt:lpstr>Changing Shock Standoff</vt:lpstr>
      <vt:lpstr>Shape change</vt:lpstr>
      <vt:lpstr>Summary</vt:lpstr>
      <vt:lpstr>Thank you for your attention !</vt:lpstr>
      <vt:lpstr>Other features: AutoCrop &amp; AutoDirection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arcjetCV</dc:title>
  <cp:lastModifiedBy>Haw, Magnus A. (ARC-TSM)</cp:lastModifiedBy>
  <cp:revision>70</cp:revision>
  <dcterms:created xsi:type="dcterms:W3CDTF">2023-07-30T16:27:56Z</dcterms:created>
  <dcterms:modified xsi:type="dcterms:W3CDTF">2023-08-03T00:56:37Z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2022-12-08T00:00:00Z</vt:filetime>
  </property>
  <property fmtid="{D5CDD505-2E9C-101B-9397-08002B2CF9AE}" pid="3" name="LastSaved">
    <vt:filetime>2023-07-30T00:00:00Z</vt:filetime>
  </property>
  <property fmtid="{D5CDD505-2E9C-101B-9397-08002B2CF9AE}" pid="4" name="Producer">
    <vt:lpwstr>macOS Version 12.5.1 (assemblage 21G83) Quartz PDFContext</vt:lpwstr>
  </property>
</Properties>
</file>