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4"/>
  </p:sldMasterIdLst>
  <p:notesMasterIdLst>
    <p:notesMasterId r:id="rId17"/>
  </p:notesMasterIdLst>
  <p:handoutMasterIdLst>
    <p:handoutMasterId r:id="rId18"/>
  </p:handoutMasterIdLst>
  <p:sldIdLst>
    <p:sldId id="1162" r:id="rId5"/>
    <p:sldId id="1163" r:id="rId6"/>
    <p:sldId id="1164" r:id="rId7"/>
    <p:sldId id="1165" r:id="rId8"/>
    <p:sldId id="1166" r:id="rId9"/>
    <p:sldId id="1169" r:id="rId10"/>
    <p:sldId id="1167" r:id="rId11"/>
    <p:sldId id="1168" r:id="rId12"/>
    <p:sldId id="1170" r:id="rId13"/>
    <p:sldId id="1171" r:id="rId14"/>
    <p:sldId id="1172" r:id="rId15"/>
    <p:sldId id="1173" r:id="rId16"/>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480" userDrawn="1">
          <p15:clr>
            <a:srgbClr val="A4A3A4"/>
          </p15:clr>
        </p15:guide>
        <p15:guide id="5" orient="horz" pos="2616" userDrawn="1">
          <p15:clr>
            <a:srgbClr val="A4A3A4"/>
          </p15:clr>
        </p15:guide>
        <p15:guide id="6" pos="264"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ristina Pevear" initials="KNP [2] [2]"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00"/>
    <a:srgbClr val="0020C0"/>
    <a:srgbClr val="D0D8E8"/>
    <a:srgbClr val="E9EDF5"/>
    <a:srgbClr val="FF0000"/>
    <a:srgbClr val="60497C"/>
    <a:srgbClr val="5F73A8"/>
    <a:srgbClr val="008000"/>
    <a:srgbClr val="CBCBCB"/>
    <a:srgbClr val="E7E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8237B5-5933-4063-9A53-46182B5C9576}" v="2" dt="2023-08-01T15:38:00.1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86" autoAdjust="0"/>
    <p:restoredTop sz="95782" autoAdjust="0"/>
  </p:normalViewPr>
  <p:slideViewPr>
    <p:cSldViewPr snapToGrid="0">
      <p:cViewPr varScale="1">
        <p:scale>
          <a:sx n="122" d="100"/>
          <a:sy n="122" d="100"/>
        </p:scale>
        <p:origin x="880" y="208"/>
      </p:cViewPr>
      <p:guideLst>
        <p:guide orient="horz" pos="2160"/>
        <p:guide pos="3840"/>
        <p:guide orient="horz" pos="480"/>
        <p:guide orient="horz" pos="2616"/>
        <p:guide pos="26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64" d="100"/>
          <a:sy n="64" d="100"/>
        </p:scale>
        <p:origin x="1056" y="58"/>
      </p:cViewPr>
      <p:guideLst>
        <p:guide orient="horz" pos="2928"/>
        <p:guide pos="2208"/>
      </p:guideLst>
    </p:cSldViewPr>
  </p:notesViewPr>
  <p:gridSpacing cx="57150" cy="5715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rey Smith" clId="Web-{B18237B5-5933-4063-9A53-46182B5C9576}"/>
    <pc:docChg chg="modSld">
      <pc:chgData name="Jeffrey Smith" userId="" providerId="" clId="Web-{B18237B5-5933-4063-9A53-46182B5C9576}" dt="2023-08-01T15:38:00.171" v="1" actId="20577"/>
      <pc:docMkLst>
        <pc:docMk/>
      </pc:docMkLst>
      <pc:sldChg chg="modSp">
        <pc:chgData name="Jeffrey Smith" userId="" providerId="" clId="Web-{B18237B5-5933-4063-9A53-46182B5C9576}" dt="2023-08-01T15:38:00.171" v="1" actId="20577"/>
        <pc:sldMkLst>
          <pc:docMk/>
          <pc:sldMk cId="600348268" sldId="1163"/>
        </pc:sldMkLst>
        <pc:spChg chg="mod">
          <ac:chgData name="Jeffrey Smith" userId="" providerId="" clId="Web-{B18237B5-5933-4063-9A53-46182B5C9576}" dt="2023-08-01T15:38:00.171" v="1" actId="20577"/>
          <ac:spMkLst>
            <pc:docMk/>
            <pc:sldMk cId="600348268" sldId="1163"/>
            <ac:spMk id="8" creationId="{695D0AD9-4DE6-1AA8-E8E6-3713F906234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5" y="0"/>
            <a:ext cx="3038475" cy="465138"/>
          </a:xfrm>
          <a:prstGeom prst="rect">
            <a:avLst/>
          </a:prstGeom>
        </p:spPr>
        <p:txBody>
          <a:bodyPr vert="horz" lIns="91852" tIns="45925" rIns="91852" bIns="45925" rtlCol="0"/>
          <a:lstStyle>
            <a:lvl1pPr algn="l">
              <a:defRPr sz="1200"/>
            </a:lvl1pPr>
          </a:lstStyle>
          <a:p>
            <a:endParaRPr lang="en-US"/>
          </a:p>
        </p:txBody>
      </p:sp>
      <p:sp>
        <p:nvSpPr>
          <p:cNvPr id="3" name="Date Placeholder 2"/>
          <p:cNvSpPr>
            <a:spLocks noGrp="1"/>
          </p:cNvSpPr>
          <p:nvPr>
            <p:ph type="dt" sz="quarter" idx="1"/>
          </p:nvPr>
        </p:nvSpPr>
        <p:spPr>
          <a:xfrm>
            <a:off x="3970353" y="0"/>
            <a:ext cx="3038475" cy="465138"/>
          </a:xfrm>
          <a:prstGeom prst="rect">
            <a:avLst/>
          </a:prstGeom>
        </p:spPr>
        <p:txBody>
          <a:bodyPr vert="horz" lIns="91852" tIns="45925" rIns="91852" bIns="45925" rtlCol="0"/>
          <a:lstStyle>
            <a:lvl1pPr algn="r">
              <a:defRPr sz="1200"/>
            </a:lvl1pPr>
          </a:lstStyle>
          <a:p>
            <a:fld id="{6438631A-BD82-4368-B7B8-F79D93750BF3}" type="datetimeFigureOut">
              <a:rPr lang="en-US" smtClean="0"/>
              <a:pPr/>
              <a:t>8/8/23</a:t>
            </a:fld>
            <a:endParaRPr lang="en-US"/>
          </a:p>
        </p:txBody>
      </p:sp>
      <p:sp>
        <p:nvSpPr>
          <p:cNvPr id="4" name="Footer Placeholder 3"/>
          <p:cNvSpPr>
            <a:spLocks noGrp="1"/>
          </p:cNvSpPr>
          <p:nvPr>
            <p:ph type="ftr" sz="quarter" idx="2"/>
          </p:nvPr>
        </p:nvSpPr>
        <p:spPr>
          <a:xfrm>
            <a:off x="15" y="8829675"/>
            <a:ext cx="3038475" cy="465138"/>
          </a:xfrm>
          <a:prstGeom prst="rect">
            <a:avLst/>
          </a:prstGeom>
        </p:spPr>
        <p:txBody>
          <a:bodyPr vert="horz" lIns="91852" tIns="45925" rIns="91852" bIns="45925" rtlCol="0" anchor="b"/>
          <a:lstStyle>
            <a:lvl1pPr algn="l">
              <a:defRPr sz="1200"/>
            </a:lvl1pPr>
          </a:lstStyle>
          <a:p>
            <a:endParaRPr lang="en-US"/>
          </a:p>
        </p:txBody>
      </p:sp>
      <p:sp>
        <p:nvSpPr>
          <p:cNvPr id="5" name="Slide Number Placeholder 4"/>
          <p:cNvSpPr>
            <a:spLocks noGrp="1"/>
          </p:cNvSpPr>
          <p:nvPr>
            <p:ph type="sldNum" sz="quarter" idx="3"/>
          </p:nvPr>
        </p:nvSpPr>
        <p:spPr>
          <a:xfrm>
            <a:off x="3970353" y="8829675"/>
            <a:ext cx="3038475" cy="465138"/>
          </a:xfrm>
          <a:prstGeom prst="rect">
            <a:avLst/>
          </a:prstGeom>
        </p:spPr>
        <p:txBody>
          <a:bodyPr vert="horz" lIns="91852" tIns="45925" rIns="91852" bIns="45925" rtlCol="0" anchor="b"/>
          <a:lstStyle>
            <a:lvl1pPr algn="r">
              <a:defRPr sz="1200"/>
            </a:lvl1pPr>
          </a:lstStyle>
          <a:p>
            <a:fld id="{965B57DC-BDEA-463D-8C8D-271710863309}" type="slidenum">
              <a:rPr lang="en-US" smtClean="0"/>
              <a:pPr/>
              <a:t>‹#›</a:t>
            </a:fld>
            <a:endParaRPr lang="en-US"/>
          </a:p>
        </p:txBody>
      </p:sp>
    </p:spTree>
    <p:extLst>
      <p:ext uri="{BB962C8B-B14F-4D97-AF65-F5344CB8AC3E}">
        <p14:creationId xmlns:p14="http://schemas.microsoft.com/office/powerpoint/2010/main" val="27724810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15" y="0"/>
            <a:ext cx="3038475" cy="465138"/>
          </a:xfrm>
          <a:prstGeom prst="rect">
            <a:avLst/>
          </a:prstGeom>
          <a:noFill/>
          <a:ln w="9525">
            <a:noFill/>
            <a:miter lim="800000"/>
            <a:headEnd/>
            <a:tailEnd/>
          </a:ln>
        </p:spPr>
        <p:txBody>
          <a:bodyPr vert="horz" wrap="square" lIns="93596" tIns="46798" rIns="93596" bIns="46798" numCol="1" anchor="t" anchorCtr="0" compatLnSpc="1">
            <a:prstTxWarp prst="textNoShape">
              <a:avLst/>
            </a:prstTxWarp>
          </a:bodyPr>
          <a:lstStyle>
            <a:lvl1pPr defTabSz="936055">
              <a:defRPr sz="1200">
                <a:latin typeface="Calibri" pitchFamily="34" charset="0"/>
                <a:cs typeface="+mn-cs"/>
              </a:defRPr>
            </a:lvl1pPr>
          </a:lstStyle>
          <a:p>
            <a:pPr>
              <a:defRPr/>
            </a:pPr>
            <a:endParaRPr lang="en-US"/>
          </a:p>
        </p:txBody>
      </p:sp>
      <p:sp>
        <p:nvSpPr>
          <p:cNvPr id="3" name="Date Placeholder 2"/>
          <p:cNvSpPr>
            <a:spLocks noGrp="1"/>
          </p:cNvSpPr>
          <p:nvPr>
            <p:ph type="dt" idx="1"/>
          </p:nvPr>
        </p:nvSpPr>
        <p:spPr bwMode="auto">
          <a:xfrm>
            <a:off x="3970353" y="0"/>
            <a:ext cx="3038475" cy="465138"/>
          </a:xfrm>
          <a:prstGeom prst="rect">
            <a:avLst/>
          </a:prstGeom>
          <a:noFill/>
          <a:ln w="9525">
            <a:noFill/>
            <a:miter lim="800000"/>
            <a:headEnd/>
            <a:tailEnd/>
          </a:ln>
        </p:spPr>
        <p:txBody>
          <a:bodyPr vert="horz" wrap="square" lIns="93596" tIns="46798" rIns="93596" bIns="46798" numCol="1" anchor="t" anchorCtr="0" compatLnSpc="1">
            <a:prstTxWarp prst="textNoShape">
              <a:avLst/>
            </a:prstTxWarp>
          </a:bodyPr>
          <a:lstStyle>
            <a:lvl1pPr algn="r" defTabSz="936055">
              <a:defRPr sz="1200">
                <a:latin typeface="Calibri" pitchFamily="34" charset="0"/>
                <a:cs typeface="+mn-cs"/>
              </a:defRPr>
            </a:lvl1pPr>
          </a:lstStyle>
          <a:p>
            <a:pPr>
              <a:defRPr/>
            </a:pPr>
            <a:fld id="{40E2BC8E-D35B-40B4-8821-8A221CE1A457}" type="datetimeFigureOut">
              <a:rPr lang="en-US"/>
              <a:pPr>
                <a:defRPr/>
              </a:pPr>
              <a:t>8/8/23</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852" tIns="45925" rIns="91852" bIns="45925" rtlCol="0" anchor="ctr"/>
          <a:lstStyle/>
          <a:p>
            <a:pPr lvl="0"/>
            <a:endParaRPr lang="en-US" noProof="0"/>
          </a:p>
        </p:txBody>
      </p:sp>
      <p:sp>
        <p:nvSpPr>
          <p:cNvPr id="5" name="Notes Placeholder 4"/>
          <p:cNvSpPr>
            <a:spLocks noGrp="1"/>
          </p:cNvSpPr>
          <p:nvPr>
            <p:ph type="body" sz="quarter" idx="3"/>
          </p:nvPr>
        </p:nvSpPr>
        <p:spPr bwMode="auto">
          <a:xfrm>
            <a:off x="701675" y="4416433"/>
            <a:ext cx="5607050" cy="4183063"/>
          </a:xfrm>
          <a:prstGeom prst="rect">
            <a:avLst/>
          </a:prstGeom>
          <a:noFill/>
          <a:ln w="9525">
            <a:noFill/>
            <a:miter lim="800000"/>
            <a:headEnd/>
            <a:tailEnd/>
          </a:ln>
        </p:spPr>
        <p:txBody>
          <a:bodyPr vert="horz" wrap="square" lIns="93596" tIns="46798" rIns="93596" bIns="4679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15" y="8829675"/>
            <a:ext cx="3038475" cy="465138"/>
          </a:xfrm>
          <a:prstGeom prst="rect">
            <a:avLst/>
          </a:prstGeom>
          <a:noFill/>
          <a:ln w="9525">
            <a:noFill/>
            <a:miter lim="800000"/>
            <a:headEnd/>
            <a:tailEnd/>
          </a:ln>
        </p:spPr>
        <p:txBody>
          <a:bodyPr vert="horz" wrap="square" lIns="93596" tIns="46798" rIns="93596" bIns="46798" numCol="1" anchor="b" anchorCtr="0" compatLnSpc="1">
            <a:prstTxWarp prst="textNoShape">
              <a:avLst/>
            </a:prstTxWarp>
          </a:bodyPr>
          <a:lstStyle>
            <a:lvl1pPr defTabSz="936055">
              <a:defRPr sz="1200">
                <a:latin typeface="Calibri" pitchFamily="34" charset="0"/>
                <a:cs typeface="+mn-cs"/>
              </a:defRPr>
            </a:lvl1pPr>
          </a:lstStyle>
          <a:p>
            <a:pPr>
              <a:defRPr/>
            </a:pPr>
            <a:endParaRPr lang="en-US"/>
          </a:p>
        </p:txBody>
      </p:sp>
      <p:sp>
        <p:nvSpPr>
          <p:cNvPr id="7" name="Slide Number Placeholder 6"/>
          <p:cNvSpPr>
            <a:spLocks noGrp="1"/>
          </p:cNvSpPr>
          <p:nvPr>
            <p:ph type="sldNum" sz="quarter" idx="5"/>
          </p:nvPr>
        </p:nvSpPr>
        <p:spPr bwMode="auto">
          <a:xfrm>
            <a:off x="3970353" y="8829675"/>
            <a:ext cx="3038475" cy="465138"/>
          </a:xfrm>
          <a:prstGeom prst="rect">
            <a:avLst/>
          </a:prstGeom>
          <a:noFill/>
          <a:ln w="9525">
            <a:noFill/>
            <a:miter lim="800000"/>
            <a:headEnd/>
            <a:tailEnd/>
          </a:ln>
        </p:spPr>
        <p:txBody>
          <a:bodyPr vert="horz" wrap="square" lIns="93596" tIns="46798" rIns="93596" bIns="46798" numCol="1" anchor="b" anchorCtr="0" compatLnSpc="1">
            <a:prstTxWarp prst="textNoShape">
              <a:avLst/>
            </a:prstTxWarp>
          </a:bodyPr>
          <a:lstStyle>
            <a:lvl1pPr algn="r" defTabSz="936055">
              <a:defRPr sz="1200">
                <a:latin typeface="Calibri" pitchFamily="34" charset="0"/>
                <a:cs typeface="+mn-cs"/>
              </a:defRPr>
            </a:lvl1pPr>
          </a:lstStyle>
          <a:p>
            <a:pPr>
              <a:defRPr/>
            </a:pPr>
            <a:fld id="{F4B6275C-0645-43A9-ACDA-247FEB91D8B8}" type="slidenum">
              <a:rPr lang="en-US"/>
              <a:pPr>
                <a:defRPr/>
              </a:pPr>
              <a:t>‹#›</a:t>
            </a:fld>
            <a:endParaRPr lang="en-US"/>
          </a:p>
        </p:txBody>
      </p:sp>
    </p:spTree>
    <p:extLst>
      <p:ext uri="{BB962C8B-B14F-4D97-AF65-F5344CB8AC3E}">
        <p14:creationId xmlns:p14="http://schemas.microsoft.com/office/powerpoint/2010/main" val="90367448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4B6275C-0645-43A9-ACDA-247FEB91D8B8}" type="slidenum">
              <a:rPr lang="en-US" smtClean="0"/>
              <a:pPr>
                <a:defRPr/>
              </a:pPr>
              <a:t>1</a:t>
            </a:fld>
            <a:endParaRPr lang="en-US"/>
          </a:p>
        </p:txBody>
      </p:sp>
    </p:spTree>
    <p:extLst>
      <p:ext uri="{BB962C8B-B14F-4D97-AF65-F5344CB8AC3E}">
        <p14:creationId xmlns:p14="http://schemas.microsoft.com/office/powerpoint/2010/main" val="559164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044577"/>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sz="1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6919D2CE-FF76-FF46-A63D-F84915098AD6}"/>
              </a:ext>
            </a:extLst>
          </p:cNvPr>
          <p:cNvSpPr>
            <a:spLocks noGrp="1"/>
          </p:cNvSpPr>
          <p:nvPr>
            <p:ph type="body" sz="quarter" idx="13"/>
          </p:nvPr>
        </p:nvSpPr>
        <p:spPr>
          <a:xfrm>
            <a:off x="3352800" y="2743200"/>
            <a:ext cx="5486400" cy="914400"/>
          </a:xfrm>
        </p:spPr>
        <p:txBody>
          <a:bodyPr anchor="ctr"/>
          <a:lstStyle>
            <a:lvl1pPr marL="0" indent="0" algn="ctr">
              <a:buNone/>
              <a:defRPr sz="1800"/>
            </a:lvl1pPr>
            <a:lvl2pPr marL="342900" indent="0">
              <a:buNone/>
              <a:defRPr sz="1350"/>
            </a:lvl2pPr>
            <a:lvl3pPr marL="685800" indent="0">
              <a:buNone/>
              <a:defRPr sz="1200"/>
            </a:lvl3pPr>
            <a:lvl4pPr marL="1028700" indent="0">
              <a:buNone/>
              <a:defRPr sz="1050"/>
            </a:lvl4pPr>
            <a:lvl5pPr marL="1371600" indent="0">
              <a:buNone/>
              <a:defRPr sz="1050"/>
            </a:lvl5pPr>
          </a:lstStyle>
          <a:p>
            <a:pPr lvl="0"/>
            <a:r>
              <a:rPr lang="en-US" dirty="0"/>
              <a:t>Edit Master text styles</a:t>
            </a:r>
          </a:p>
        </p:txBody>
      </p:sp>
    </p:spTree>
    <p:extLst>
      <p:ext uri="{BB962C8B-B14F-4D97-AF65-F5344CB8AC3E}">
        <p14:creationId xmlns:p14="http://schemas.microsoft.com/office/powerpoint/2010/main" val="21636589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08000" y="990600"/>
            <a:ext cx="11176000" cy="5394960"/>
          </a:xfrm>
        </p:spPr>
        <p:txBody>
          <a:bodyPr>
            <a:normAutofit/>
          </a:bodyPr>
          <a:lstStyle>
            <a:lvl1pPr>
              <a:lnSpc>
                <a:spcPct val="100000"/>
              </a:lnSpc>
              <a:spcBef>
                <a:spcPts val="200"/>
              </a:spcBef>
              <a:spcAft>
                <a:spcPts val="200"/>
              </a:spcAft>
              <a:defRPr sz="2000" b="1"/>
            </a:lvl1pPr>
            <a:lvl2pPr>
              <a:lnSpc>
                <a:spcPct val="100000"/>
              </a:lnSpc>
              <a:spcBef>
                <a:spcPts val="200"/>
              </a:spcBef>
              <a:spcAft>
                <a:spcPts val="200"/>
              </a:spcAft>
              <a:defRPr sz="1800"/>
            </a:lvl2pPr>
            <a:lvl3pPr>
              <a:lnSpc>
                <a:spcPct val="100000"/>
              </a:lnSpc>
              <a:spcBef>
                <a:spcPts val="200"/>
              </a:spcBef>
              <a:spcAft>
                <a:spcPts val="200"/>
              </a:spcAft>
              <a:defRPr sz="1600"/>
            </a:lvl3pPr>
            <a:lvl4pPr>
              <a:lnSpc>
                <a:spcPct val="100000"/>
              </a:lnSpc>
              <a:spcBef>
                <a:spcPts val="200"/>
              </a:spcBef>
              <a:spcAft>
                <a:spcPts val="200"/>
              </a:spcAft>
              <a:defRPr sz="1600"/>
            </a:lvl4pPr>
            <a:lvl5pPr>
              <a:lnSpc>
                <a:spcPct val="100000"/>
              </a:lnSpc>
              <a:spcBef>
                <a:spcPts val="200"/>
              </a:spcBef>
              <a:spcAft>
                <a:spcPts val="2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7C4253B7-4313-1248-91FC-65853064E895}"/>
              </a:ext>
            </a:extLst>
          </p:cNvPr>
          <p:cNvSpPr>
            <a:spLocks noGrp="1"/>
          </p:cNvSpPr>
          <p:nvPr>
            <p:ph type="title"/>
          </p:nvPr>
        </p:nvSpPr>
        <p:spPr>
          <a:xfrm>
            <a:off x="1320800" y="76200"/>
            <a:ext cx="9550400" cy="608012"/>
          </a:xfrm>
        </p:spPr>
        <p:txBody>
          <a:bodyPr/>
          <a:lstStyle>
            <a:lvl1pPr>
              <a:defRPr sz="2400" b="1"/>
            </a:lvl1pPr>
          </a:lstStyle>
          <a:p>
            <a:r>
              <a:rPr lang="en-US" dirty="0"/>
              <a:t>Click to edit Master title style</a:t>
            </a:r>
          </a:p>
        </p:txBody>
      </p:sp>
    </p:spTree>
    <p:extLst>
      <p:ext uri="{BB962C8B-B14F-4D97-AF65-F5344CB8AC3E}">
        <p14:creationId xmlns:p14="http://schemas.microsoft.com/office/powerpoint/2010/main" val="31010359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58CEC4C-57BC-1849-ADDA-362EE9457CE5}"/>
              </a:ext>
            </a:extLst>
          </p:cNvPr>
          <p:cNvSpPr>
            <a:spLocks noGrp="1"/>
          </p:cNvSpPr>
          <p:nvPr>
            <p:ph type="title"/>
          </p:nvPr>
        </p:nvSpPr>
        <p:spPr>
          <a:xfrm>
            <a:off x="1320800" y="77788"/>
            <a:ext cx="9550400" cy="608012"/>
          </a:xfrm>
        </p:spPr>
        <p:txBody>
          <a:bodyPr/>
          <a:lstStyle>
            <a:lvl1pPr>
              <a:defRPr sz="2400" b="1"/>
            </a:lvl1pPr>
          </a:lstStyle>
          <a:p>
            <a:r>
              <a:rPr lang="en-US" dirty="0"/>
              <a:t>Click to edit Master title style</a:t>
            </a:r>
          </a:p>
        </p:txBody>
      </p:sp>
    </p:spTree>
    <p:extLst>
      <p:ext uri="{BB962C8B-B14F-4D97-AF65-F5344CB8AC3E}">
        <p14:creationId xmlns:p14="http://schemas.microsoft.com/office/powerpoint/2010/main" val="83243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974726"/>
            <a:ext cx="5486400" cy="5394960"/>
          </a:xfrm>
        </p:spPr>
        <p:txBody>
          <a:bodyPr>
            <a:normAutofit/>
          </a:bodyPr>
          <a:lstStyle>
            <a:lvl1pPr marL="236538" indent="-236538">
              <a:tabLst/>
              <a:defRPr sz="2000" b="1"/>
            </a:lvl1pPr>
            <a:lvl2pPr marL="465138" indent="-228600">
              <a:tabLst/>
              <a:defRPr sz="1800"/>
            </a:lvl2pPr>
            <a:lvl3pPr marL="693738" indent="-228600">
              <a:tabLst/>
              <a:defRPr sz="1600"/>
            </a:lvl3pPr>
            <a:lvl4pPr marL="922338" indent="-228600">
              <a:tabLst/>
              <a:defRPr sz="1400"/>
            </a:lvl4pPr>
            <a:lvl5pPr marL="1150938" indent="-228600">
              <a:tabLst/>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974726"/>
            <a:ext cx="5486400" cy="5394960"/>
          </a:xfrm>
        </p:spPr>
        <p:txBody>
          <a:bodyPr>
            <a:normAutofit/>
          </a:bodyPr>
          <a:lstStyle>
            <a:lvl1pPr marL="236538" indent="-236538">
              <a:tabLst/>
              <a:defRPr sz="2000" b="1"/>
            </a:lvl1pPr>
            <a:lvl2pPr marL="465138" indent="-228600">
              <a:tabLst/>
              <a:defRPr sz="1800"/>
            </a:lvl2pPr>
            <a:lvl3pPr marL="693738" indent="-228600">
              <a:tabLst/>
              <a:defRPr sz="1600"/>
            </a:lvl3pPr>
            <a:lvl4pPr marL="922338" indent="-228600">
              <a:tabLst/>
              <a:defRPr sz="1400"/>
            </a:lvl4pPr>
            <a:lvl5pPr marL="1150938" indent="-228600">
              <a:tabLst/>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B01419B7-E4A6-9F43-A0FB-397DAFCAAD76}"/>
              </a:ext>
            </a:extLst>
          </p:cNvPr>
          <p:cNvSpPr>
            <a:spLocks noGrp="1"/>
          </p:cNvSpPr>
          <p:nvPr>
            <p:ph type="title"/>
          </p:nvPr>
        </p:nvSpPr>
        <p:spPr>
          <a:xfrm>
            <a:off x="1320800" y="77788"/>
            <a:ext cx="9550400" cy="608012"/>
          </a:xfrm>
        </p:spPr>
        <p:txBody>
          <a:bodyPr/>
          <a:lstStyle>
            <a:lvl1pPr>
              <a:defRPr sz="2400" b="1"/>
            </a:lvl1pPr>
          </a:lstStyle>
          <a:p>
            <a:r>
              <a:rPr lang="en-US" dirty="0"/>
              <a:t>Click to edit Master title style</a:t>
            </a:r>
          </a:p>
        </p:txBody>
      </p:sp>
    </p:spTree>
    <p:extLst>
      <p:ext uri="{BB962C8B-B14F-4D97-AF65-F5344CB8AC3E}">
        <p14:creationId xmlns:p14="http://schemas.microsoft.com/office/powerpoint/2010/main" val="732890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813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24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37977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ancy 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8A146A-8169-9440-85B3-AE95E246EF9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9" name="Rectangle 78">
            <a:extLst>
              <a:ext uri="{FF2B5EF4-FFF2-40B4-BE49-F238E27FC236}">
                <a16:creationId xmlns:a16="http://schemas.microsoft.com/office/drawing/2014/main" id="{44242F1A-7A4F-7541-8F22-8B8E32EAB65F}"/>
              </a:ext>
            </a:extLst>
          </p:cNvPr>
          <p:cNvSpPr>
            <a:spLocks noChangeArrowheads="1"/>
          </p:cNvSpPr>
          <p:nvPr userDrawn="1"/>
        </p:nvSpPr>
        <p:spPr bwMode="auto">
          <a:xfrm>
            <a:off x="76200" y="5996226"/>
            <a:ext cx="5817994"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45720" rIns="45720">
            <a:spAutoFit/>
          </a:bodyPr>
          <a:lstStyle/>
          <a:p>
            <a:pPr algn="ctr"/>
            <a:r>
              <a:rPr lang="en-US" sz="1000" b="1" dirty="0">
                <a:solidFill>
                  <a:schemeClr val="bg1"/>
                </a:solidFill>
                <a:latin typeface="Arial Narrow" pitchFamily="34" charset="0"/>
              </a:rPr>
              <a:t> • NASA GODDARD SPACE FLIGHT CENTER</a:t>
            </a:r>
            <a:r>
              <a:rPr lang="en-US" sz="1000" b="1" baseline="0" dirty="0">
                <a:solidFill>
                  <a:schemeClr val="bg1"/>
                </a:solidFill>
                <a:latin typeface="Arial Narrow" pitchFamily="34" charset="0"/>
              </a:rPr>
              <a:t> </a:t>
            </a:r>
            <a:r>
              <a:rPr lang="en-US" sz="1000" b="1" dirty="0">
                <a:solidFill>
                  <a:schemeClr val="bg1"/>
                </a:solidFill>
                <a:latin typeface="Arial Narrow" pitchFamily="34" charset="0"/>
              </a:rPr>
              <a:t>• JET</a:t>
            </a:r>
            <a:r>
              <a:rPr lang="en-US" sz="1000" b="1" baseline="0" dirty="0">
                <a:solidFill>
                  <a:schemeClr val="bg1"/>
                </a:solidFill>
                <a:latin typeface="Arial Narrow" pitchFamily="34" charset="0"/>
              </a:rPr>
              <a:t> PROPULSION LABORATORY </a:t>
            </a:r>
            <a:r>
              <a:rPr lang="en-US" sz="1000" b="1" dirty="0">
                <a:solidFill>
                  <a:schemeClr val="bg1"/>
                </a:solidFill>
                <a:latin typeface="Arial Narrow" pitchFamily="34" charset="0"/>
              </a:rPr>
              <a:t>•</a:t>
            </a:r>
          </a:p>
          <a:p>
            <a:pPr algn="ctr"/>
            <a:r>
              <a:rPr lang="en-US" sz="1000" b="1" dirty="0">
                <a:solidFill>
                  <a:schemeClr val="bg1"/>
                </a:solidFill>
                <a:latin typeface="Arial Narrow" pitchFamily="34" charset="0"/>
              </a:rPr>
              <a:t>• L3HARRIS TECHNOLOGIES, INC. •  BALL</a:t>
            </a:r>
            <a:r>
              <a:rPr lang="en-US" sz="1000" b="1" baseline="0" dirty="0">
                <a:solidFill>
                  <a:schemeClr val="bg1"/>
                </a:solidFill>
                <a:latin typeface="Arial Narrow" pitchFamily="34" charset="0"/>
              </a:rPr>
              <a:t> AEROSPACE</a:t>
            </a:r>
            <a:r>
              <a:rPr lang="en-US" sz="1000" b="1" dirty="0">
                <a:solidFill>
                  <a:schemeClr val="bg1"/>
                </a:solidFill>
                <a:latin typeface="Arial Narrow" pitchFamily="34" charset="0"/>
              </a:rPr>
              <a:t> • TELEDYNE • NASA KENNEDY SPACE CENTER •</a:t>
            </a:r>
          </a:p>
          <a:p>
            <a:pPr algn="ctr"/>
            <a:r>
              <a:rPr lang="en-US" sz="1000" b="1" dirty="0">
                <a:solidFill>
                  <a:schemeClr val="bg1"/>
                </a:solidFill>
                <a:latin typeface="Arial Narrow" pitchFamily="34" charset="0"/>
              </a:rPr>
              <a:t> • SPACE TELESCOPE SCIENCE INSTITUTE • IPAC • EUROPEAN SPACE AGENCY • </a:t>
            </a:r>
          </a:p>
          <a:p>
            <a:pPr algn="ctr"/>
            <a:r>
              <a:rPr lang="en-US" sz="1000" b="1" dirty="0">
                <a:solidFill>
                  <a:schemeClr val="bg1"/>
                </a:solidFill>
                <a:latin typeface="Arial Narrow" pitchFamily="34" charset="0"/>
              </a:rPr>
              <a:t> • JAPAN AEROSPACE EXPLORATION AGENCY • LABORATOIRE D’ASTROPHYSIQUE DE MARSEILLE •</a:t>
            </a:r>
          </a:p>
          <a:p>
            <a:pPr algn="ctr"/>
            <a:r>
              <a:rPr lang="en-US" sz="1000" b="1" dirty="0">
                <a:solidFill>
                  <a:schemeClr val="bg1"/>
                </a:solidFill>
                <a:latin typeface="Arial Narrow" pitchFamily="34" charset="0"/>
              </a:rPr>
              <a:t>• CENTRE NATIONAL </a:t>
            </a:r>
            <a:r>
              <a:rPr lang="en-US" sz="1000" b="1" dirty="0" err="1">
                <a:solidFill>
                  <a:schemeClr val="bg1"/>
                </a:solidFill>
                <a:latin typeface="Arial Narrow" pitchFamily="34" charset="0"/>
              </a:rPr>
              <a:t>d'ÉTUDES</a:t>
            </a:r>
            <a:r>
              <a:rPr lang="en-US" sz="1000" b="1" dirty="0">
                <a:solidFill>
                  <a:schemeClr val="bg1"/>
                </a:solidFill>
                <a:latin typeface="Arial Narrow" pitchFamily="34" charset="0"/>
              </a:rPr>
              <a:t> SPATIALES • MAX PLANCK INSTITUTE FOR ASTRONOMY •</a:t>
            </a:r>
          </a:p>
        </p:txBody>
      </p:sp>
      <p:pic>
        <p:nvPicPr>
          <p:cNvPr id="11" name="Picture 10">
            <a:extLst>
              <a:ext uri="{FF2B5EF4-FFF2-40B4-BE49-F238E27FC236}">
                <a16:creationId xmlns:a16="http://schemas.microsoft.com/office/drawing/2014/main" id="{776EBACE-842F-4126-A192-886CE10CCBB1}"/>
              </a:ext>
            </a:extLst>
          </p:cNvPr>
          <p:cNvPicPr>
            <a:picLocks noChangeAspect="1"/>
          </p:cNvPicPr>
          <p:nvPr userDrawn="1"/>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76200" y="17876"/>
            <a:ext cx="822960" cy="822960"/>
          </a:xfrm>
          <a:prstGeom prst="rect">
            <a:avLst/>
          </a:prstGeom>
        </p:spPr>
      </p:pic>
      <p:pic>
        <p:nvPicPr>
          <p:cNvPr id="12" name="Picture 18" descr="meatball best">
            <a:extLst>
              <a:ext uri="{FF2B5EF4-FFF2-40B4-BE49-F238E27FC236}">
                <a16:creationId xmlns:a16="http://schemas.microsoft.com/office/drawing/2014/main" id="{9041959C-B455-4D8E-B661-F6A4ACE167A1}"/>
              </a:ext>
            </a:extLst>
          </p:cNvPr>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283380" y="27432"/>
            <a:ext cx="832420" cy="731520"/>
          </a:xfrm>
          <a:prstGeom prst="rect">
            <a:avLst/>
          </a:prstGeom>
          <a:noFill/>
        </p:spPr>
      </p:pic>
      <p:sp>
        <p:nvSpPr>
          <p:cNvPr id="14" name="Oval 13">
            <a:extLst>
              <a:ext uri="{FF2B5EF4-FFF2-40B4-BE49-F238E27FC236}">
                <a16:creationId xmlns:a16="http://schemas.microsoft.com/office/drawing/2014/main" id="{E9FC0474-2A57-450B-8B6A-2F9281B2C271}"/>
              </a:ext>
            </a:extLst>
          </p:cNvPr>
          <p:cNvSpPr/>
          <p:nvPr userDrawn="1"/>
        </p:nvSpPr>
        <p:spPr>
          <a:xfrm>
            <a:off x="6627604" y="3188855"/>
            <a:ext cx="506974" cy="480290"/>
          </a:xfrm>
          <a:prstGeom prst="ellipse">
            <a:avLst/>
          </a:prstGeom>
          <a:gradFill flip="none" rotWithShape="1">
            <a:gsLst>
              <a:gs pos="66000">
                <a:schemeClr val="tx1">
                  <a:alpha val="0"/>
                </a:schemeClr>
              </a:gs>
              <a:gs pos="3000">
                <a:schemeClr val="bg1">
                  <a:lumMod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9CB5408-F3AA-40B5-BBC6-97252756675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15433" y="5415219"/>
            <a:ext cx="2011684" cy="457201"/>
          </a:xfrm>
          <a:prstGeom prst="rect">
            <a:avLst/>
          </a:prstGeom>
        </p:spPr>
      </p:pic>
    </p:spTree>
    <p:extLst>
      <p:ext uri="{BB962C8B-B14F-4D97-AF65-F5344CB8AC3E}">
        <p14:creationId xmlns:p14="http://schemas.microsoft.com/office/powerpoint/2010/main" val="23325044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261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181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93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748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8420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8000" y="1066800"/>
            <a:ext cx="11074400" cy="5394960"/>
          </a:xfrm>
        </p:spPr>
        <p:txBody>
          <a:bodyPr vert="eaVert"/>
          <a:lstStyle>
            <a:lvl1pPr>
              <a:defRPr sz="2000" b="1"/>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1FCB214C-6854-1D4D-B852-4EBD135A967A}"/>
              </a:ext>
            </a:extLst>
          </p:cNvPr>
          <p:cNvSpPr>
            <a:spLocks noGrp="1"/>
          </p:cNvSpPr>
          <p:nvPr>
            <p:ph type="title"/>
          </p:nvPr>
        </p:nvSpPr>
        <p:spPr>
          <a:xfrm>
            <a:off x="1320800" y="77788"/>
            <a:ext cx="9550400" cy="608012"/>
          </a:xfrm>
        </p:spPr>
        <p:txBody>
          <a:bodyPr/>
          <a:lstStyle>
            <a:lvl1pPr>
              <a:defRPr sz="2400" b="1"/>
            </a:lvl1pPr>
          </a:lstStyle>
          <a:p>
            <a:r>
              <a:rPr lang="en-US" dirty="0"/>
              <a:t>Click to edit Master title style</a:t>
            </a:r>
          </a:p>
        </p:txBody>
      </p:sp>
    </p:spTree>
    <p:extLst>
      <p:ext uri="{BB962C8B-B14F-4D97-AF65-F5344CB8AC3E}">
        <p14:creationId xmlns:p14="http://schemas.microsoft.com/office/powerpoint/2010/main" val="3382818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43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668905" y="85410"/>
            <a:ext cx="8839200" cy="6171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051" name="Text Placeholder 2"/>
          <p:cNvSpPr>
            <a:spLocks noGrp="1"/>
          </p:cNvSpPr>
          <p:nvPr>
            <p:ph type="body" idx="1"/>
          </p:nvPr>
        </p:nvSpPr>
        <p:spPr bwMode="auto">
          <a:xfrm>
            <a:off x="508000" y="1006536"/>
            <a:ext cx="11074400" cy="53949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Box 11">
            <a:extLst>
              <a:ext uri="{FF2B5EF4-FFF2-40B4-BE49-F238E27FC236}">
                <a16:creationId xmlns:a16="http://schemas.microsoft.com/office/drawing/2014/main" id="{216819CD-58BC-9B4D-8919-C1264245EF40}"/>
              </a:ext>
            </a:extLst>
          </p:cNvPr>
          <p:cNvSpPr txBox="1"/>
          <p:nvPr userDrawn="1"/>
        </p:nvSpPr>
        <p:spPr>
          <a:xfrm>
            <a:off x="10668001" y="6628154"/>
            <a:ext cx="1171641" cy="201452"/>
          </a:xfrm>
          <a:prstGeom prst="rect">
            <a:avLst/>
          </a:prstGeom>
          <a:noFill/>
        </p:spPr>
        <p:txBody>
          <a:bodyPr wrap="square" lIns="62344" tIns="31172" rIns="62344" bIns="31172">
            <a:spAutoFit/>
          </a:bodyPr>
          <a:lstStyle>
            <a:lvl1pPr>
              <a:defRPr sz="2900" b="1">
                <a:solidFill>
                  <a:schemeClr val="tx1"/>
                </a:solidFill>
                <a:latin typeface="Arial" pitchFamily="34" charset="0"/>
                <a:ea typeface="ヒラギノ角ゴ Pro W3"/>
                <a:cs typeface="ヒラギノ角ゴ Pro W3"/>
              </a:defRPr>
            </a:lvl1pPr>
            <a:lvl2pPr marL="742950" indent="-285750">
              <a:defRPr sz="2900" b="1">
                <a:solidFill>
                  <a:schemeClr val="tx1"/>
                </a:solidFill>
                <a:latin typeface="Arial" pitchFamily="34" charset="0"/>
                <a:ea typeface="ヒラギノ角ゴ Pro W3"/>
                <a:cs typeface="ヒラギノ角ゴ Pro W3"/>
              </a:defRPr>
            </a:lvl2pPr>
            <a:lvl3pPr marL="1143000" indent="-228600">
              <a:defRPr sz="2900" b="1">
                <a:solidFill>
                  <a:schemeClr val="tx1"/>
                </a:solidFill>
                <a:latin typeface="Arial" pitchFamily="34" charset="0"/>
                <a:ea typeface="ヒラギノ角ゴ Pro W3"/>
                <a:cs typeface="ヒラギノ角ゴ Pro W3"/>
              </a:defRPr>
            </a:lvl3pPr>
            <a:lvl4pPr marL="1600200" indent="-228600">
              <a:defRPr sz="2900" b="1">
                <a:solidFill>
                  <a:schemeClr val="tx1"/>
                </a:solidFill>
                <a:latin typeface="Arial" pitchFamily="34" charset="0"/>
                <a:ea typeface="ヒラギノ角ゴ Pro W3"/>
                <a:cs typeface="ヒラギノ角ゴ Pro W3"/>
              </a:defRPr>
            </a:lvl4pPr>
            <a:lvl5pPr marL="2057400" indent="-228600">
              <a:defRPr sz="2900" b="1">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9pPr>
          </a:lstStyle>
          <a:p>
            <a:pPr algn="r"/>
            <a:fld id="{708D2F1E-C954-4D00-9791-3C7347B79C78}" type="slidenum">
              <a:rPr lang="en-US" sz="900" smtClean="0">
                <a:solidFill>
                  <a:schemeClr val="bg1">
                    <a:lumMod val="75000"/>
                  </a:schemeClr>
                </a:solidFill>
              </a:rPr>
              <a:pPr algn="r"/>
              <a:t>‹#›</a:t>
            </a:fld>
            <a:endParaRPr lang="en-US" sz="900" dirty="0">
              <a:solidFill>
                <a:schemeClr val="bg1">
                  <a:lumMod val="75000"/>
                </a:schemeClr>
              </a:solidFill>
            </a:endParaRPr>
          </a:p>
        </p:txBody>
      </p:sp>
      <p:cxnSp>
        <p:nvCxnSpPr>
          <p:cNvPr id="16" name="Straight Connector 15">
            <a:extLst>
              <a:ext uri="{FF2B5EF4-FFF2-40B4-BE49-F238E27FC236}">
                <a16:creationId xmlns:a16="http://schemas.microsoft.com/office/drawing/2014/main" id="{B286B847-84DF-AF45-8281-3234B4D7B646}"/>
              </a:ext>
            </a:extLst>
          </p:cNvPr>
          <p:cNvCxnSpPr/>
          <p:nvPr userDrawn="1"/>
        </p:nvCxnSpPr>
        <p:spPr>
          <a:xfrm>
            <a:off x="0" y="795528"/>
            <a:ext cx="12192000" cy="0"/>
          </a:xfrm>
          <a:prstGeom prst="line">
            <a:avLst/>
          </a:prstGeom>
          <a:ln w="25400">
            <a:gradFill flip="none" rotWithShape="1">
              <a:gsLst>
                <a:gs pos="10000">
                  <a:srgbClr val="60497C">
                    <a:lumMod val="30000"/>
                    <a:lumOff val="70000"/>
                  </a:srgbClr>
                </a:gs>
                <a:gs pos="30000">
                  <a:srgbClr val="60497C">
                    <a:lumMod val="67000"/>
                  </a:srgbClr>
                </a:gs>
                <a:gs pos="70000">
                  <a:srgbClr val="60497C">
                    <a:lumMod val="67000"/>
                  </a:srgbClr>
                </a:gs>
                <a:gs pos="50000">
                  <a:schemeClr val="tx1"/>
                </a:gs>
                <a:gs pos="90000">
                  <a:srgbClr val="60497C">
                    <a:lumMod val="40000"/>
                    <a:lumOff val="6000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5BB3606-DADE-884B-BFF1-50FCB82709FD}"/>
              </a:ext>
            </a:extLst>
          </p:cNvPr>
          <p:cNvCxnSpPr/>
          <p:nvPr userDrawn="1"/>
        </p:nvCxnSpPr>
        <p:spPr>
          <a:xfrm>
            <a:off x="0" y="6468323"/>
            <a:ext cx="12192000" cy="0"/>
          </a:xfrm>
          <a:prstGeom prst="line">
            <a:avLst/>
          </a:prstGeom>
          <a:ln w="25400">
            <a:gradFill flip="none" rotWithShape="1">
              <a:gsLst>
                <a:gs pos="10000">
                  <a:srgbClr val="60497C">
                    <a:lumMod val="30000"/>
                    <a:lumOff val="70000"/>
                  </a:srgbClr>
                </a:gs>
                <a:gs pos="30000">
                  <a:srgbClr val="60497C">
                    <a:lumMod val="67000"/>
                  </a:srgbClr>
                </a:gs>
                <a:gs pos="70000">
                  <a:srgbClr val="60497C">
                    <a:lumMod val="67000"/>
                  </a:srgbClr>
                </a:gs>
                <a:gs pos="50000">
                  <a:schemeClr val="tx1"/>
                </a:gs>
                <a:gs pos="90000">
                  <a:srgbClr val="60497C">
                    <a:lumMod val="40000"/>
                    <a:lumOff val="6000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pic>
        <p:nvPicPr>
          <p:cNvPr id="17" name="Picture 18" descr="meatball best">
            <a:extLst>
              <a:ext uri="{FF2B5EF4-FFF2-40B4-BE49-F238E27FC236}">
                <a16:creationId xmlns:a16="http://schemas.microsoft.com/office/drawing/2014/main" id="{5A44BCF0-1E9E-4A03-A66D-F85A4B3EB848}"/>
              </a:ext>
            </a:extLst>
          </p:cNvPr>
          <p:cNvPicPr>
            <a:picLocks noChangeAspect="1" noChangeArrowheads="1"/>
          </p:cNvPicPr>
          <p:nvPr userDrawn="1"/>
        </p:nvPicPr>
        <p:blipFill>
          <a:blip r:embed="rId12" cstate="print">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253821" y="27432"/>
            <a:ext cx="832420" cy="731520"/>
          </a:xfrm>
          <a:prstGeom prst="rect">
            <a:avLst/>
          </a:prstGeom>
          <a:noFill/>
        </p:spPr>
      </p:pic>
      <p:pic>
        <p:nvPicPr>
          <p:cNvPr id="19" name="Picture 18">
            <a:extLst>
              <a:ext uri="{FF2B5EF4-FFF2-40B4-BE49-F238E27FC236}">
                <a16:creationId xmlns:a16="http://schemas.microsoft.com/office/drawing/2014/main" id="{171DA508-EC9F-45A2-8C83-E3A351267209}"/>
              </a:ext>
            </a:extLst>
          </p:cNvPr>
          <p:cNvPicPr>
            <a:picLocks noChangeAspect="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152" y="9144"/>
            <a:ext cx="822960" cy="822960"/>
          </a:xfrm>
          <a:prstGeom prst="rect">
            <a:avLst/>
          </a:prstGeom>
        </p:spPr>
      </p:pic>
      <p:pic>
        <p:nvPicPr>
          <p:cNvPr id="20" name="L3Harris" descr="L3Harris">
            <a:extLst>
              <a:ext uri="{FF2B5EF4-FFF2-40B4-BE49-F238E27FC236}">
                <a16:creationId xmlns:a16="http://schemas.microsoft.com/office/drawing/2014/main" id="{F0AB5F1E-78C6-4CCC-8DF3-111BB0C85853}"/>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bwMode="black">
          <a:xfrm>
            <a:off x="74660" y="6493950"/>
            <a:ext cx="1259840" cy="365760"/>
          </a:xfrm>
          <a:prstGeom prst="rect">
            <a:avLst/>
          </a:prstGeom>
        </p:spPr>
      </p:pic>
    </p:spTree>
    <p:extLst>
      <p:ext uri="{BB962C8B-B14F-4D97-AF65-F5344CB8AC3E}">
        <p14:creationId xmlns:p14="http://schemas.microsoft.com/office/powerpoint/2010/main" val="1030493134"/>
      </p:ext>
    </p:extLst>
  </p:cSld>
  <p:clrMap bg1="lt1" tx1="dk1" bg2="lt2" tx2="dk2" accent1="accent1" accent2="accent2" accent3="accent3" accent4="accent4" accent5="accent5" accent6="accent6" hlink="hlink" folHlink="folHlink"/>
  <p:sldLayoutIdLst>
    <p:sldLayoutId id="2147483688" r:id="rId1"/>
    <p:sldLayoutId id="2147483679" r:id="rId2"/>
    <p:sldLayoutId id="2147483680" r:id="rId3"/>
    <p:sldLayoutId id="2147483681" r:id="rId4"/>
    <p:sldLayoutId id="2147483682" r:id="rId5"/>
    <p:sldLayoutId id="2147483687" r:id="rId6"/>
    <p:sldLayoutId id="2147483686" r:id="rId7"/>
    <p:sldLayoutId id="2147483683" r:id="rId8"/>
    <p:sldLayoutId id="2147483684" r:id="rId9"/>
    <p:sldLayoutId id="2147483685" r:id="rId10"/>
  </p:sldLayoutIdLst>
  <p:hf hdr="0" dt="0"/>
  <p:txStyles>
    <p:titleStyle>
      <a:lvl1pPr algn="ctr" rtl="0" eaLnBrk="0" fontAlgn="base" hangingPunct="0">
        <a:spcBef>
          <a:spcPct val="0"/>
        </a:spcBef>
        <a:spcAft>
          <a:spcPct val="0"/>
        </a:spcAft>
        <a:defRPr sz="2400" b="1" kern="1200">
          <a:solidFill>
            <a:schemeClr val="tx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7663" indent="-347663" algn="l" rtl="0" eaLnBrk="0" fontAlgn="base" hangingPunct="0">
        <a:spcBef>
          <a:spcPct val="20000"/>
        </a:spcBef>
        <a:spcAft>
          <a:spcPct val="0"/>
        </a:spcAft>
        <a:buFont typeface="Arial" pitchFamily="34" charset="0"/>
        <a:buChar char="•"/>
        <a:tabLst/>
        <a:defRPr sz="2000" b="1"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33463" indent="-225425" algn="l" rtl="0" eaLnBrk="0" fontAlgn="base" hangingPunct="0">
        <a:spcBef>
          <a:spcPct val="20000"/>
        </a:spcBef>
        <a:spcAft>
          <a:spcPct val="0"/>
        </a:spcAft>
        <a:buFont typeface="Arial" pitchFamily="34" charset="0"/>
        <a:buChar char="•"/>
        <a:tabLst/>
        <a:defRPr sz="1600" kern="1200">
          <a:solidFill>
            <a:schemeClr val="tx1"/>
          </a:solidFill>
          <a:latin typeface="Arial" panose="020B0604020202020204" pitchFamily="34" charset="0"/>
          <a:ea typeface="+mn-ea"/>
          <a:cs typeface="Arial" panose="020B0604020202020204" pitchFamily="34" charset="0"/>
        </a:defRPr>
      </a:lvl3pPr>
      <a:lvl4pPr marL="1373188" indent="-234950" algn="l" rtl="0" eaLnBrk="0" fontAlgn="base" hangingPunct="0">
        <a:spcBef>
          <a:spcPct val="20000"/>
        </a:spcBef>
        <a:spcAft>
          <a:spcPct val="0"/>
        </a:spcAft>
        <a:buFont typeface="Arial" pitchFamily="34" charset="0"/>
        <a:buChar char="–"/>
        <a:tabLst/>
        <a:defRPr sz="1400" kern="1200">
          <a:solidFill>
            <a:schemeClr val="tx1"/>
          </a:solidFill>
          <a:latin typeface="Arial" panose="020B0604020202020204" pitchFamily="34" charset="0"/>
          <a:ea typeface="+mn-ea"/>
          <a:cs typeface="Arial" panose="020B0604020202020204" pitchFamily="34" charset="0"/>
        </a:defRPr>
      </a:lvl4pPr>
      <a:lvl5pPr marL="1833563" indent="-215900" algn="l" rtl="0" eaLnBrk="0" fontAlgn="base" hangingPunct="0">
        <a:spcBef>
          <a:spcPct val="20000"/>
        </a:spcBef>
        <a:spcAft>
          <a:spcPct val="0"/>
        </a:spcAft>
        <a:buFont typeface="Arial" pitchFamily="34" charset="0"/>
        <a:buChar char="»"/>
        <a:tabLst/>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ED9C4C7-958F-44E4-859E-6F2CFCD45FC8}"/>
              </a:ext>
            </a:extLst>
          </p:cNvPr>
          <p:cNvSpPr txBox="1">
            <a:spLocks/>
          </p:cNvSpPr>
          <p:nvPr/>
        </p:nvSpPr>
        <p:spPr bwMode="auto">
          <a:xfrm>
            <a:off x="5095866" y="1708931"/>
            <a:ext cx="6766560" cy="92745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kern="1200">
                <a:solidFill>
                  <a:schemeClr val="tx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b="0" dirty="0">
                <a:solidFill>
                  <a:schemeClr val="bg1"/>
                </a:solidFill>
              </a:rPr>
              <a:t>SPIE Conference – Optics + Photonics</a:t>
            </a:r>
          </a:p>
        </p:txBody>
      </p:sp>
      <p:sp>
        <p:nvSpPr>
          <p:cNvPr id="11" name="Text Placeholder 3">
            <a:extLst>
              <a:ext uri="{FF2B5EF4-FFF2-40B4-BE49-F238E27FC236}">
                <a16:creationId xmlns:a16="http://schemas.microsoft.com/office/drawing/2014/main" id="{32F8F7FB-6117-471C-B156-007ABE3832C7}"/>
              </a:ext>
            </a:extLst>
          </p:cNvPr>
          <p:cNvSpPr txBox="1">
            <a:spLocks/>
          </p:cNvSpPr>
          <p:nvPr/>
        </p:nvSpPr>
        <p:spPr bwMode="auto">
          <a:xfrm>
            <a:off x="5095866" y="637147"/>
            <a:ext cx="6766560" cy="9578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en-US" sz="2800" b="1" dirty="0">
                <a:solidFill>
                  <a:schemeClr val="bg1"/>
                </a:solidFill>
              </a:rPr>
              <a:t>RST Optical Telescope Integration and Test Preparation</a:t>
            </a:r>
          </a:p>
        </p:txBody>
      </p:sp>
      <p:sp>
        <p:nvSpPr>
          <p:cNvPr id="12" name="TextBox 11">
            <a:extLst>
              <a:ext uri="{FF2B5EF4-FFF2-40B4-BE49-F238E27FC236}">
                <a16:creationId xmlns:a16="http://schemas.microsoft.com/office/drawing/2014/main" id="{789957C0-2F62-48B6-8DC6-E6C5B581FEF8}"/>
              </a:ext>
            </a:extLst>
          </p:cNvPr>
          <p:cNvSpPr txBox="1"/>
          <p:nvPr/>
        </p:nvSpPr>
        <p:spPr>
          <a:xfrm>
            <a:off x="1007621" y="515005"/>
            <a:ext cx="2394834" cy="338554"/>
          </a:xfrm>
          <a:prstGeom prst="rect">
            <a:avLst/>
          </a:prstGeom>
          <a:noFill/>
        </p:spPr>
        <p:txBody>
          <a:bodyPr wrap="square" rtlCol="0">
            <a:spAutoFit/>
          </a:bodyPr>
          <a:lstStyle/>
          <a:p>
            <a:r>
              <a:rPr lang="en-US" sz="1600" dirty="0">
                <a:solidFill>
                  <a:schemeClr val="bg1"/>
                </a:solidFill>
              </a:rPr>
              <a:t>July 14, 2023</a:t>
            </a:r>
            <a:endParaRPr lang="en-US" sz="1600" dirty="0">
              <a:solidFill>
                <a:schemeClr val="bg1"/>
              </a:solidFill>
              <a:latin typeface="Arial" panose="020B0604020202020204" pitchFamily="34" charset="0"/>
              <a:cs typeface="Arial" panose="020B0604020202020204" pitchFamily="34" charset="0"/>
            </a:endParaRPr>
          </a:p>
        </p:txBody>
      </p:sp>
      <p:graphicFrame>
        <p:nvGraphicFramePr>
          <p:cNvPr id="13" name="Table 12">
            <a:extLst>
              <a:ext uri="{FF2B5EF4-FFF2-40B4-BE49-F238E27FC236}">
                <a16:creationId xmlns:a16="http://schemas.microsoft.com/office/drawing/2014/main" id="{1D25C944-0FAE-4BA7-B2AA-A972B79C0A47}"/>
              </a:ext>
            </a:extLst>
          </p:cNvPr>
          <p:cNvGraphicFramePr>
            <a:graphicFrameLocks noGrp="1"/>
          </p:cNvGraphicFramePr>
          <p:nvPr>
            <p:extLst>
              <p:ext uri="{D42A27DB-BD31-4B8C-83A1-F6EECF244321}">
                <p14:modId xmlns:p14="http://schemas.microsoft.com/office/powerpoint/2010/main" val="3843469177"/>
              </p:ext>
            </p:extLst>
          </p:nvPr>
        </p:nvGraphicFramePr>
        <p:xfrm>
          <a:off x="6602617" y="2823199"/>
          <a:ext cx="4467719" cy="2011680"/>
        </p:xfrm>
        <a:graphic>
          <a:graphicData uri="http://schemas.openxmlformats.org/drawingml/2006/table">
            <a:tbl>
              <a:tblPr firstRow="1" bandRow="1">
                <a:tableStyleId>{2D5ABB26-0587-4C30-8999-92F81FD0307C}</a:tableStyleId>
              </a:tblPr>
              <a:tblGrid>
                <a:gridCol w="2227692">
                  <a:extLst>
                    <a:ext uri="{9D8B030D-6E8A-4147-A177-3AD203B41FA5}">
                      <a16:colId xmlns:a16="http://schemas.microsoft.com/office/drawing/2014/main" val="2338800337"/>
                    </a:ext>
                  </a:extLst>
                </a:gridCol>
                <a:gridCol w="2240027">
                  <a:extLst>
                    <a:ext uri="{9D8B030D-6E8A-4147-A177-3AD203B41FA5}">
                      <a16:colId xmlns:a16="http://schemas.microsoft.com/office/drawing/2014/main" val="3974813018"/>
                    </a:ext>
                  </a:extLst>
                </a:gridCol>
              </a:tblGrid>
              <a:tr h="201168">
                <a:tc>
                  <a:txBody>
                    <a:bodyPr/>
                    <a:lstStyle/>
                    <a:p>
                      <a:pPr algn="ctr"/>
                      <a:r>
                        <a:rPr lang="en-US" sz="1100" i="1" dirty="0">
                          <a:solidFill>
                            <a:schemeClr val="bg1"/>
                          </a:solidFill>
                          <a:latin typeface="Arial" panose="020B0604020202020204" pitchFamily="34" charset="0"/>
                          <a:cs typeface="Arial" panose="020B0604020202020204" pitchFamily="34" charset="0"/>
                        </a:rPr>
                        <a:t>L3Harris Technologies</a:t>
                      </a:r>
                    </a:p>
                  </a:txBody>
                  <a:tcPr marL="0" marR="0" marT="0" marB="0" anchor="b">
                    <a:lnT w="12700" cap="flat" cmpd="sng" algn="ctr">
                      <a:solidFill>
                        <a:schemeClr val="bg1"/>
                      </a:solidFill>
                      <a:prstDash val="solid"/>
                      <a:round/>
                      <a:headEnd type="none" w="med" len="med"/>
                      <a:tailEnd type="none" w="med" len="med"/>
                    </a:lnT>
                  </a:tcPr>
                </a:tc>
                <a:tc>
                  <a:txBody>
                    <a:bodyPr/>
                    <a:lstStyle/>
                    <a:p>
                      <a:pPr algn="ctr"/>
                      <a:r>
                        <a:rPr lang="en-US" sz="1100" i="1" dirty="0">
                          <a:solidFill>
                            <a:schemeClr val="bg1"/>
                          </a:solidFill>
                          <a:latin typeface="Arial" panose="020B0604020202020204" pitchFamily="34" charset="0"/>
                          <a:cs typeface="Arial" panose="020B0604020202020204" pitchFamily="34" charset="0"/>
                        </a:rPr>
                        <a:t>NASA Goddard Space Flight Center</a:t>
                      </a:r>
                    </a:p>
                  </a:txBody>
                  <a:tcPr marL="0" marR="0" marT="0" marB="0" anchor="b">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553371868"/>
                  </a:ext>
                </a:extLst>
              </a:tr>
              <a:tr h="201168">
                <a:tc>
                  <a:txBody>
                    <a:bodyPr/>
                    <a:lstStyle/>
                    <a:p>
                      <a:pPr algn="ctr"/>
                      <a:endParaRPr lang="en-US" sz="1100" i="1" dirty="0">
                        <a:solidFill>
                          <a:schemeClr val="bg1"/>
                        </a:solidFill>
                        <a:latin typeface="Arial" panose="020B0604020202020204" pitchFamily="34" charset="0"/>
                        <a:cs typeface="Arial" panose="020B0604020202020204" pitchFamily="34" charset="0"/>
                      </a:endParaRPr>
                    </a:p>
                  </a:txBody>
                  <a:tcPr marL="0" marR="0" marT="0" marB="0" anchor="b"/>
                </a:tc>
                <a:tc>
                  <a:txBody>
                    <a:bodyPr/>
                    <a:lstStyle/>
                    <a:p>
                      <a:pPr algn="ctr"/>
                      <a:endParaRPr lang="en-US" sz="1100" i="1" dirty="0">
                        <a:solidFill>
                          <a:schemeClr val="bg1"/>
                        </a:solidFill>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8986046"/>
                  </a:ext>
                </a:extLst>
              </a:tr>
              <a:tr h="201168">
                <a:tc>
                  <a:txBody>
                    <a:bodyPr/>
                    <a:lstStyle/>
                    <a:p>
                      <a:pPr algn="ctr"/>
                      <a:r>
                        <a:rPr lang="en-US" sz="1100" i="1" dirty="0">
                          <a:solidFill>
                            <a:schemeClr val="bg1"/>
                          </a:solidFill>
                          <a:latin typeface="Arial" panose="020B0604020202020204" pitchFamily="34" charset="0"/>
                          <a:cs typeface="Arial" panose="020B0604020202020204" pitchFamily="34" charset="0"/>
                        </a:rPr>
                        <a:t>Tony Whitman</a:t>
                      </a:r>
                    </a:p>
                  </a:txBody>
                  <a:tcPr marL="0" marR="0" marT="0" marB="0" anchor="b"/>
                </a:tc>
                <a:tc>
                  <a:txBody>
                    <a:bodyPr/>
                    <a:lstStyle/>
                    <a:p>
                      <a:pPr algn="ctr"/>
                      <a:r>
                        <a:rPr lang="en-US" sz="1100" i="1" dirty="0">
                          <a:solidFill>
                            <a:schemeClr val="bg1"/>
                          </a:solidFill>
                          <a:latin typeface="Arial" panose="020B0604020202020204" pitchFamily="34" charset="0"/>
                          <a:cs typeface="Arial" panose="020B0604020202020204" pitchFamily="34" charset="0"/>
                        </a:rPr>
                        <a:t>Joshua Abel</a:t>
                      </a:r>
                    </a:p>
                  </a:txBody>
                  <a:tcPr marL="0" marR="0" marT="0" marB="0" anchor="b"/>
                </a:tc>
                <a:extLst>
                  <a:ext uri="{0D108BD9-81ED-4DB2-BD59-A6C34878D82A}">
                    <a16:rowId xmlns:a16="http://schemas.microsoft.com/office/drawing/2014/main" val="728730868"/>
                  </a:ext>
                </a:extLst>
              </a:tr>
              <a:tr h="201168">
                <a:tc>
                  <a:txBody>
                    <a:bodyPr/>
                    <a:lstStyle/>
                    <a:p>
                      <a:pPr algn="ctr"/>
                      <a:r>
                        <a:rPr lang="en-US" sz="1100" i="1" dirty="0">
                          <a:solidFill>
                            <a:schemeClr val="bg1"/>
                          </a:solidFill>
                          <a:latin typeface="Arial" panose="020B0604020202020204" pitchFamily="34" charset="0"/>
                          <a:cs typeface="Arial" panose="020B0604020202020204" pitchFamily="34" charset="0"/>
                        </a:rPr>
                        <a:t>Peter Miller</a:t>
                      </a:r>
                    </a:p>
                  </a:txBody>
                  <a:tcPr marL="0" marR="0" marT="0" marB="0" anchor="b"/>
                </a:tc>
                <a:tc>
                  <a:txBody>
                    <a:bodyPr/>
                    <a:lstStyle/>
                    <a:p>
                      <a:pPr algn="ctr"/>
                      <a:r>
                        <a:rPr lang="en-US" sz="1100" i="1" dirty="0">
                          <a:solidFill>
                            <a:schemeClr val="bg1"/>
                          </a:solidFill>
                          <a:latin typeface="Arial" panose="020B0604020202020204" pitchFamily="34" charset="0"/>
                          <a:cs typeface="Arial" panose="020B0604020202020204" pitchFamily="34" charset="0"/>
                        </a:rPr>
                        <a:t>Bente Eegholm</a:t>
                      </a:r>
                    </a:p>
                  </a:txBody>
                  <a:tcPr marL="0" marR="0" marT="0" marB="0" anchor="b"/>
                </a:tc>
                <a:extLst>
                  <a:ext uri="{0D108BD9-81ED-4DB2-BD59-A6C34878D82A}">
                    <a16:rowId xmlns:a16="http://schemas.microsoft.com/office/drawing/2014/main" val="3541867334"/>
                  </a:ext>
                </a:extLst>
              </a:tr>
              <a:tr h="201168">
                <a:tc>
                  <a:txBody>
                    <a:bodyPr/>
                    <a:lstStyle/>
                    <a:p>
                      <a:pPr algn="ctr"/>
                      <a:r>
                        <a:rPr lang="en-US" sz="1100" i="1" dirty="0">
                          <a:solidFill>
                            <a:schemeClr val="bg1"/>
                          </a:solidFill>
                          <a:latin typeface="Arial" panose="020B0604020202020204" pitchFamily="34" charset="0"/>
                          <a:cs typeface="Arial" panose="020B0604020202020204" pitchFamily="34" charset="0"/>
                        </a:rPr>
                        <a:t>Brian Martens</a:t>
                      </a:r>
                    </a:p>
                  </a:txBody>
                  <a:tcPr marL="0" marR="0" marT="0" marB="0" anchor="b"/>
                </a:tc>
                <a:tc>
                  <a:txBody>
                    <a:bodyPr/>
                    <a:lstStyle/>
                    <a:p>
                      <a:pPr algn="ctr"/>
                      <a:r>
                        <a:rPr lang="en-US" sz="1100" i="1" dirty="0">
                          <a:solidFill>
                            <a:schemeClr val="bg1"/>
                          </a:solidFill>
                          <a:latin typeface="Arial" panose="020B0604020202020204" pitchFamily="34" charset="0"/>
                          <a:cs typeface="Arial" panose="020B0604020202020204" pitchFamily="34" charset="0"/>
                        </a:rPr>
                        <a:t>Matthew Bolcar</a:t>
                      </a:r>
                    </a:p>
                  </a:txBody>
                  <a:tcPr marL="0" marR="0" marT="0" marB="0" anchor="b"/>
                </a:tc>
                <a:extLst>
                  <a:ext uri="{0D108BD9-81ED-4DB2-BD59-A6C34878D82A}">
                    <a16:rowId xmlns:a16="http://schemas.microsoft.com/office/drawing/2014/main" val="1779890442"/>
                  </a:ext>
                </a:extLst>
              </a:tr>
              <a:tr h="201168">
                <a:tc>
                  <a:txBody>
                    <a:bodyPr/>
                    <a:lstStyle/>
                    <a:p>
                      <a:pPr algn="ctr"/>
                      <a:r>
                        <a:rPr lang="en-US" sz="1100" i="1" dirty="0">
                          <a:solidFill>
                            <a:schemeClr val="bg1"/>
                          </a:solidFill>
                          <a:latin typeface="Arial" panose="020B0604020202020204" pitchFamily="34" charset="0"/>
                          <a:cs typeface="Arial" panose="020B0604020202020204" pitchFamily="34" charset="0"/>
                        </a:rPr>
                        <a:t>Pete McCarthy</a:t>
                      </a:r>
                    </a:p>
                  </a:txBody>
                  <a:tcPr marL="0" marR="0" marT="0" marB="0" anchor="b"/>
                </a:tc>
                <a:tc>
                  <a:txBody>
                    <a:bodyPr/>
                    <a:lstStyle/>
                    <a:p>
                      <a:pPr algn="ctr"/>
                      <a:r>
                        <a:rPr lang="en-US" sz="1100" i="1" dirty="0">
                          <a:solidFill>
                            <a:schemeClr val="bg1"/>
                          </a:solidFill>
                          <a:latin typeface="Arial" panose="020B0604020202020204" pitchFamily="34" charset="0"/>
                          <a:cs typeface="Arial" panose="020B0604020202020204" pitchFamily="34" charset="0"/>
                        </a:rPr>
                        <a:t>J. Scott Smith</a:t>
                      </a:r>
                    </a:p>
                  </a:txBody>
                  <a:tcPr marL="0" marR="0" marT="0" marB="0" anchor="b"/>
                </a:tc>
                <a:extLst>
                  <a:ext uri="{0D108BD9-81ED-4DB2-BD59-A6C34878D82A}">
                    <a16:rowId xmlns:a16="http://schemas.microsoft.com/office/drawing/2014/main" val="2152032754"/>
                  </a:ext>
                </a:extLst>
              </a:tr>
              <a:tr h="201168">
                <a:tc>
                  <a:txBody>
                    <a:bodyPr/>
                    <a:lstStyle/>
                    <a:p>
                      <a:pPr algn="ctr"/>
                      <a:r>
                        <a:rPr lang="en-US" sz="1100" i="1" dirty="0">
                          <a:solidFill>
                            <a:schemeClr val="bg1"/>
                          </a:solidFill>
                          <a:latin typeface="Arial" panose="020B0604020202020204" pitchFamily="34" charset="0"/>
                          <a:cs typeface="Arial" panose="020B0604020202020204" pitchFamily="34" charset="0"/>
                        </a:rPr>
                        <a:t>Erin Schiele</a:t>
                      </a:r>
                    </a:p>
                  </a:txBody>
                  <a:tcPr marL="0" marR="0" marT="0" marB="0" anchor="b"/>
                </a:tc>
                <a:tc>
                  <a:txBody>
                    <a:bodyPr/>
                    <a:lstStyle/>
                    <a:p>
                      <a:pPr algn="ctr"/>
                      <a:r>
                        <a:rPr lang="en-US" sz="1100" i="1" dirty="0">
                          <a:solidFill>
                            <a:schemeClr val="bg1"/>
                          </a:solidFill>
                          <a:latin typeface="Arial" panose="020B0604020202020204" pitchFamily="34" charset="0"/>
                          <a:cs typeface="Arial" panose="020B0604020202020204" pitchFamily="34" charset="0"/>
                        </a:rPr>
                        <a:t>Joel Proebstle</a:t>
                      </a:r>
                    </a:p>
                  </a:txBody>
                  <a:tcPr marL="0" marR="0" marT="0" marB="0" anchor="b"/>
                </a:tc>
                <a:extLst>
                  <a:ext uri="{0D108BD9-81ED-4DB2-BD59-A6C34878D82A}">
                    <a16:rowId xmlns:a16="http://schemas.microsoft.com/office/drawing/2014/main" val="3810239897"/>
                  </a:ext>
                </a:extLst>
              </a:tr>
              <a:tr h="201168">
                <a:tc>
                  <a:txBody>
                    <a:bodyPr/>
                    <a:lstStyle/>
                    <a:p>
                      <a:pPr algn="ctr"/>
                      <a:endParaRPr lang="en-US" sz="1100" i="1" dirty="0">
                        <a:solidFill>
                          <a:schemeClr val="bg1"/>
                        </a:solidFill>
                        <a:latin typeface="Arial" panose="020B0604020202020204" pitchFamily="34" charset="0"/>
                        <a:cs typeface="Arial" panose="020B0604020202020204" pitchFamily="34" charset="0"/>
                      </a:endParaRPr>
                    </a:p>
                  </a:txBody>
                  <a:tcPr marL="0" marR="0" marT="0" marB="0" anchor="b"/>
                </a:tc>
                <a:tc>
                  <a:txBody>
                    <a:bodyPr/>
                    <a:lstStyle/>
                    <a:p>
                      <a:pPr algn="ctr"/>
                      <a:endParaRPr lang="en-US" sz="1100" i="1" dirty="0">
                        <a:solidFill>
                          <a:schemeClr val="bg1"/>
                        </a:solidFill>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3810632729"/>
                  </a:ext>
                </a:extLst>
              </a:tr>
              <a:tr h="201168">
                <a:tc>
                  <a:txBody>
                    <a:bodyPr/>
                    <a:lstStyle/>
                    <a:p>
                      <a:pPr algn="ctr"/>
                      <a:endParaRPr lang="en-US" sz="1100" i="1" dirty="0">
                        <a:solidFill>
                          <a:schemeClr val="bg1"/>
                        </a:solidFill>
                        <a:latin typeface="Arial" panose="020B0604020202020204" pitchFamily="34" charset="0"/>
                        <a:cs typeface="Arial" panose="020B0604020202020204" pitchFamily="34" charset="0"/>
                      </a:endParaRPr>
                    </a:p>
                  </a:txBody>
                  <a:tcPr marL="0" marR="0" marT="0" marB="0" anchor="b"/>
                </a:tc>
                <a:tc>
                  <a:txBody>
                    <a:bodyPr/>
                    <a:lstStyle/>
                    <a:p>
                      <a:pPr algn="ctr"/>
                      <a:endParaRPr lang="en-US" sz="1100" i="1" dirty="0">
                        <a:solidFill>
                          <a:schemeClr val="bg1"/>
                        </a:solidFill>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023796650"/>
                  </a:ext>
                </a:extLst>
              </a:tr>
              <a:tr h="201168">
                <a:tc>
                  <a:txBody>
                    <a:bodyPr/>
                    <a:lstStyle/>
                    <a:p>
                      <a:pPr algn="ctr"/>
                      <a:endParaRPr lang="en-US" sz="1100" i="1" dirty="0">
                        <a:solidFill>
                          <a:schemeClr val="bg1"/>
                        </a:solidFill>
                        <a:latin typeface="Arial" panose="020B0604020202020204" pitchFamily="34" charset="0"/>
                        <a:cs typeface="Arial" panose="020B0604020202020204" pitchFamily="34" charset="0"/>
                      </a:endParaRPr>
                    </a:p>
                  </a:txBody>
                  <a:tcPr marL="0" marR="0" marT="0" marB="0" anchor="b"/>
                </a:tc>
                <a:tc>
                  <a:txBody>
                    <a:bodyPr/>
                    <a:lstStyle/>
                    <a:p>
                      <a:pPr algn="ctr"/>
                      <a:endParaRPr lang="en-US" sz="1100" i="1" dirty="0">
                        <a:solidFill>
                          <a:schemeClr val="bg1"/>
                        </a:solidFill>
                        <a:latin typeface="Arial" panose="020B0604020202020204" pitchFamily="34" charset="0"/>
                        <a:cs typeface="Arial" panose="020B0604020202020204" pitchFamily="34" charset="0"/>
                      </a:endParaRPr>
                    </a:p>
                  </a:txBody>
                  <a:tcPr marL="0" marR="0" marT="0" marB="0" anchor="b"/>
                </a:tc>
                <a:extLst>
                  <a:ext uri="{0D108BD9-81ED-4DB2-BD59-A6C34878D82A}">
                    <a16:rowId xmlns:a16="http://schemas.microsoft.com/office/drawing/2014/main" val="2008944627"/>
                  </a:ext>
                </a:extLst>
              </a:tr>
            </a:tbl>
          </a:graphicData>
        </a:graphic>
      </p:graphicFrame>
    </p:spTree>
    <p:extLst>
      <p:ext uri="{BB962C8B-B14F-4D97-AF65-F5344CB8AC3E}">
        <p14:creationId xmlns:p14="http://schemas.microsoft.com/office/powerpoint/2010/main" val="311723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F1511AB7-8F97-60C3-3F29-73B2010DB045}"/>
              </a:ext>
            </a:extLst>
          </p:cNvPr>
          <p:cNvGrpSpPr/>
          <p:nvPr/>
        </p:nvGrpSpPr>
        <p:grpSpPr>
          <a:xfrm>
            <a:off x="5130787" y="1465736"/>
            <a:ext cx="3271463" cy="4258721"/>
            <a:chOff x="5130787" y="1465736"/>
            <a:chExt cx="3271463" cy="4258721"/>
          </a:xfrm>
        </p:grpSpPr>
        <p:pic>
          <p:nvPicPr>
            <p:cNvPr id="3" name="Picture 2">
              <a:extLst>
                <a:ext uri="{FF2B5EF4-FFF2-40B4-BE49-F238E27FC236}">
                  <a16:creationId xmlns:a16="http://schemas.microsoft.com/office/drawing/2014/main" id="{95EF7780-95CA-9091-0E86-4774E3CF39A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16200000">
              <a:off x="4782915" y="1952825"/>
              <a:ext cx="4106424" cy="3132246"/>
            </a:xfrm>
            <a:prstGeom prst="rect">
              <a:avLst/>
            </a:prstGeom>
            <a:solidFill>
              <a:srgbClr val="FFFFFF"/>
            </a:solidFill>
            <a:ln>
              <a:noFill/>
            </a:ln>
          </p:spPr>
        </p:pic>
        <p:sp>
          <p:nvSpPr>
            <p:cNvPr id="10" name="Freeform 7">
              <a:extLst>
                <a:ext uri="{FF2B5EF4-FFF2-40B4-BE49-F238E27FC236}">
                  <a16:creationId xmlns:a16="http://schemas.microsoft.com/office/drawing/2014/main" id="{BEC0BAD8-66ED-2DAB-EE83-74904E2ACED3}"/>
                </a:ext>
              </a:extLst>
            </p:cNvPr>
            <p:cNvSpPr/>
            <p:nvPr/>
          </p:nvSpPr>
          <p:spPr>
            <a:xfrm>
              <a:off x="5269585" y="4497704"/>
              <a:ext cx="1655567" cy="660076"/>
            </a:xfrm>
            <a:custGeom>
              <a:avLst/>
              <a:gdLst>
                <a:gd name="connsiteX0" fmla="*/ 0 w 1909720"/>
                <a:gd name="connsiteY0" fmla="*/ 121380 h 954860"/>
                <a:gd name="connsiteX1" fmla="*/ 16184 w 1909720"/>
                <a:gd name="connsiteY1" fmla="*/ 954860 h 954860"/>
                <a:gd name="connsiteX2" fmla="*/ 1116701 w 1909720"/>
                <a:gd name="connsiteY2" fmla="*/ 914400 h 954860"/>
                <a:gd name="connsiteX3" fmla="*/ 1173345 w 1909720"/>
                <a:gd name="connsiteY3" fmla="*/ 307497 h 954860"/>
                <a:gd name="connsiteX4" fmla="*/ 1909720 w 1909720"/>
                <a:gd name="connsiteY4" fmla="*/ 186116 h 954860"/>
                <a:gd name="connsiteX5" fmla="*/ 1901628 w 1909720"/>
                <a:gd name="connsiteY5" fmla="*/ 0 h 954860"/>
                <a:gd name="connsiteX6" fmla="*/ 0 w 1909720"/>
                <a:gd name="connsiteY6"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1116701 w 1909720"/>
                <a:gd name="connsiteY3" fmla="*/ 914400 h 954860"/>
                <a:gd name="connsiteX4" fmla="*/ 1173345 w 1909720"/>
                <a:gd name="connsiteY4" fmla="*/ 307497 h 954860"/>
                <a:gd name="connsiteX5" fmla="*/ 1909720 w 1909720"/>
                <a:gd name="connsiteY5" fmla="*/ 186116 h 954860"/>
                <a:gd name="connsiteX6" fmla="*/ 1901628 w 1909720"/>
                <a:gd name="connsiteY6" fmla="*/ 0 h 954860"/>
                <a:gd name="connsiteX7" fmla="*/ 0 w 1909720"/>
                <a:gd name="connsiteY7"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16701 w 1909720"/>
                <a:gd name="connsiteY4" fmla="*/ 914400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35855 w 1909720"/>
                <a:gd name="connsiteY2" fmla="*/ 934949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35855 w 1909720"/>
                <a:gd name="connsiteY2" fmla="*/ 934949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9720" h="954860">
                  <a:moveTo>
                    <a:pt x="0" y="121380"/>
                  </a:moveTo>
                  <a:lnTo>
                    <a:pt x="16184" y="954860"/>
                  </a:lnTo>
                  <a:lnTo>
                    <a:pt x="535855" y="934949"/>
                  </a:lnTo>
                  <a:cubicBezTo>
                    <a:pt x="551449" y="842923"/>
                    <a:pt x="540312" y="890828"/>
                    <a:pt x="542539" y="738290"/>
                  </a:cubicBezTo>
                  <a:lnTo>
                    <a:pt x="1143436" y="736651"/>
                  </a:lnTo>
                  <a:lnTo>
                    <a:pt x="1173345" y="307497"/>
                  </a:lnTo>
                  <a:lnTo>
                    <a:pt x="1909720" y="186116"/>
                  </a:lnTo>
                  <a:lnTo>
                    <a:pt x="1901628" y="0"/>
                  </a:lnTo>
                  <a:lnTo>
                    <a:pt x="0" y="121380"/>
                  </a:lnTo>
                  <a:close/>
                </a:path>
              </a:pathLst>
            </a:custGeom>
            <a:noFill/>
            <a:ln w="25400" cap="flat" cmpd="sng" algn="ctr">
              <a:solidFill>
                <a:srgbClr val="172430">
                  <a:shade val="50000"/>
                </a:srgbClr>
              </a:solidFill>
              <a:prstDash val="solid"/>
            </a:ln>
            <a:effectLst/>
          </p:spPr>
          <p:txBody>
            <a:bodyPr rtlCol="0" anchor="b"/>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E35205">
                      <a:lumMod val="75000"/>
                    </a:srgbClr>
                  </a:solidFill>
                  <a:effectLst/>
                  <a:uLnTx/>
                  <a:uFillTx/>
                  <a:latin typeface="Arial" panose="020B0604020202020204"/>
                  <a:ea typeface="+mn-ea"/>
                  <a:cs typeface="+mn-cs"/>
                </a:rPr>
                <a:t>TCA</a:t>
              </a:r>
            </a:p>
          </p:txBody>
        </p:sp>
        <p:sp>
          <p:nvSpPr>
            <p:cNvPr id="11" name="Rectangle 10">
              <a:extLst>
                <a:ext uri="{FF2B5EF4-FFF2-40B4-BE49-F238E27FC236}">
                  <a16:creationId xmlns:a16="http://schemas.microsoft.com/office/drawing/2014/main" id="{791F70BE-A30F-FDAC-D819-FDF50D132CB0}"/>
                </a:ext>
              </a:extLst>
            </p:cNvPr>
            <p:cNvSpPr/>
            <p:nvPr/>
          </p:nvSpPr>
          <p:spPr>
            <a:xfrm>
              <a:off x="5130787" y="3730228"/>
              <a:ext cx="3021155" cy="553039"/>
            </a:xfrm>
            <a:prstGeom prst="rect">
              <a:avLst/>
            </a:prstGeom>
            <a:noFill/>
            <a:ln w="25400" cap="flat" cmpd="sng" algn="ctr">
              <a:solidFill>
                <a:srgbClr val="172430">
                  <a:shade val="50000"/>
                </a:srgbClr>
              </a:solidFill>
              <a:prstDash val="solid"/>
            </a:ln>
            <a:effectLst/>
          </p:spPr>
          <p:txBody>
            <a:bodyPr lIns="0" r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000A"/>
                  </a:solidFill>
                  <a:effectLst/>
                  <a:uLnTx/>
                  <a:uFillTx/>
                  <a:latin typeface="Arial" panose="020B0604020202020204"/>
                  <a:ea typeface="+mn-ea"/>
                  <a:cs typeface="+mn-cs"/>
                </a:rPr>
                <a:t> PM</a:t>
              </a:r>
            </a:p>
          </p:txBody>
        </p:sp>
        <p:sp>
          <p:nvSpPr>
            <p:cNvPr id="12" name="Rectangle 11">
              <a:extLst>
                <a:ext uri="{FF2B5EF4-FFF2-40B4-BE49-F238E27FC236}">
                  <a16:creationId xmlns:a16="http://schemas.microsoft.com/office/drawing/2014/main" id="{CCAD6321-1BA9-46A9-296E-12AF78AA72EE}"/>
                </a:ext>
              </a:extLst>
            </p:cNvPr>
            <p:cNvSpPr/>
            <p:nvPr/>
          </p:nvSpPr>
          <p:spPr>
            <a:xfrm>
              <a:off x="5146012" y="1689132"/>
              <a:ext cx="2154637" cy="553039"/>
            </a:xfrm>
            <a:prstGeom prst="rect">
              <a:avLst/>
            </a:prstGeom>
            <a:noFill/>
            <a:ln w="25400" cap="flat" cmpd="sng" algn="ctr">
              <a:solidFill>
                <a:srgbClr val="172430">
                  <a:shade val="50000"/>
                </a:srgbClr>
              </a:solidFill>
              <a:prstDash val="solid"/>
            </a:ln>
            <a:effectLst/>
          </p:spPr>
          <p:txBody>
            <a:bodyPr lIns="0" r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000A"/>
                  </a:solidFill>
                  <a:effectLst/>
                  <a:uLnTx/>
                  <a:uFillTx/>
                  <a:latin typeface="Arial" panose="020B0604020202020204"/>
                  <a:ea typeface="+mn-ea"/>
                  <a:cs typeface="+mn-cs"/>
                </a:rPr>
                <a:t> SM</a:t>
              </a:r>
              <a:endParaRPr kumimoji="0" lang="en-US" sz="1400" b="1" i="0" u="none" strike="noStrike" kern="0" cap="none" spc="0" normalizeH="0" baseline="0" noProof="0" dirty="0">
                <a:ln>
                  <a:solidFill>
                    <a:srgbClr val="FFFFFF"/>
                  </a:solidFill>
                </a:ln>
                <a:solidFill>
                  <a:srgbClr val="FF000A">
                    <a:lumMod val="50000"/>
                  </a:srgbClr>
                </a:solidFill>
                <a:effectLst/>
                <a:uLnTx/>
                <a:uFillTx/>
                <a:latin typeface="Arial" panose="020B0604020202020204"/>
                <a:ea typeface="+mn-ea"/>
                <a:cs typeface="+mn-cs"/>
              </a:endParaRPr>
            </a:p>
          </p:txBody>
        </p:sp>
        <p:sp>
          <p:nvSpPr>
            <p:cNvPr id="13" name="Freeform 6">
              <a:extLst>
                <a:ext uri="{FF2B5EF4-FFF2-40B4-BE49-F238E27FC236}">
                  <a16:creationId xmlns:a16="http://schemas.microsoft.com/office/drawing/2014/main" id="{80EE9579-386C-F309-35DD-0AD71E13829D}"/>
                </a:ext>
              </a:extLst>
            </p:cNvPr>
            <p:cNvSpPr/>
            <p:nvPr/>
          </p:nvSpPr>
          <p:spPr>
            <a:xfrm>
              <a:off x="6410288" y="4748961"/>
              <a:ext cx="1364368" cy="975496"/>
            </a:xfrm>
            <a:custGeom>
              <a:avLst/>
              <a:gdLst>
                <a:gd name="connsiteX0" fmla="*/ 0 w 1495245"/>
                <a:gd name="connsiteY0" fmla="*/ 92015 h 1184694"/>
                <a:gd name="connsiteX1" fmla="*/ 437072 w 1495245"/>
                <a:gd name="connsiteY1" fmla="*/ 0 h 1184694"/>
                <a:gd name="connsiteX2" fmla="*/ 529087 w 1495245"/>
                <a:gd name="connsiteY2" fmla="*/ 51758 h 1184694"/>
                <a:gd name="connsiteX3" fmla="*/ 1495245 w 1495245"/>
                <a:gd name="connsiteY3" fmla="*/ 86264 h 1184694"/>
                <a:gd name="connsiteX4" fmla="*/ 1489494 w 1495245"/>
                <a:gd name="connsiteY4" fmla="*/ 408317 h 1184694"/>
                <a:gd name="connsiteX5" fmla="*/ 1299713 w 1495245"/>
                <a:gd name="connsiteY5" fmla="*/ 460075 h 1184694"/>
                <a:gd name="connsiteX6" fmla="*/ 1311215 w 1495245"/>
                <a:gd name="connsiteY6" fmla="*/ 632604 h 1184694"/>
                <a:gd name="connsiteX7" fmla="*/ 1012166 w 1495245"/>
                <a:gd name="connsiteY7" fmla="*/ 1150189 h 1184694"/>
                <a:gd name="connsiteX8" fmla="*/ 11502 w 1495245"/>
                <a:gd name="connsiteY8" fmla="*/ 1184694 h 1184694"/>
                <a:gd name="connsiteX9" fmla="*/ 0 w 1495245"/>
                <a:gd name="connsiteY9" fmla="*/ 92015 h 118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245" h="1184694">
                  <a:moveTo>
                    <a:pt x="0" y="92015"/>
                  </a:moveTo>
                  <a:lnTo>
                    <a:pt x="437072" y="0"/>
                  </a:lnTo>
                  <a:lnTo>
                    <a:pt x="529087" y="51758"/>
                  </a:lnTo>
                  <a:lnTo>
                    <a:pt x="1495245" y="86264"/>
                  </a:lnTo>
                  <a:lnTo>
                    <a:pt x="1489494" y="408317"/>
                  </a:lnTo>
                  <a:lnTo>
                    <a:pt x="1299713" y="460075"/>
                  </a:lnTo>
                  <a:lnTo>
                    <a:pt x="1311215" y="632604"/>
                  </a:lnTo>
                  <a:lnTo>
                    <a:pt x="1012166" y="1150189"/>
                  </a:lnTo>
                  <a:lnTo>
                    <a:pt x="11502" y="1184694"/>
                  </a:lnTo>
                  <a:lnTo>
                    <a:pt x="0" y="92015"/>
                  </a:lnTo>
                  <a:close/>
                </a:path>
              </a:pathLst>
            </a:custGeom>
            <a:noFill/>
            <a:ln w="25400" cap="flat" cmpd="sng" algn="ctr">
              <a:solidFill>
                <a:srgbClr val="058F00"/>
              </a:solidFill>
              <a:prstDash val="solid"/>
            </a:ln>
            <a:effectLst/>
          </p:spPr>
          <p:txBody>
            <a:bodyPr rtlCol="0" anchor="b"/>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283030"/>
                  </a:solidFill>
                  <a:effectLst/>
                  <a:uLnTx/>
                  <a:uFillTx/>
                  <a:latin typeface="Arial" panose="020B0604020202020204"/>
                  <a:ea typeface="+mn-ea"/>
                  <a:cs typeface="+mn-cs"/>
                </a:rPr>
                <a:t>AOM</a:t>
              </a:r>
            </a:p>
          </p:txBody>
        </p:sp>
        <p:sp>
          <p:nvSpPr>
            <p:cNvPr id="14" name="Freeform 12">
              <a:extLst>
                <a:ext uri="{FF2B5EF4-FFF2-40B4-BE49-F238E27FC236}">
                  <a16:creationId xmlns:a16="http://schemas.microsoft.com/office/drawing/2014/main" id="{F005CD05-42BD-1B88-BC2F-1FC6C933E68F}"/>
                </a:ext>
              </a:extLst>
            </p:cNvPr>
            <p:cNvSpPr/>
            <p:nvPr/>
          </p:nvSpPr>
          <p:spPr>
            <a:xfrm>
              <a:off x="7673827" y="4958206"/>
              <a:ext cx="712685" cy="679730"/>
            </a:xfrm>
            <a:custGeom>
              <a:avLst/>
              <a:gdLst>
                <a:gd name="connsiteX0" fmla="*/ 25400 w 781050"/>
                <a:gd name="connsiteY0" fmla="*/ 425450 h 825500"/>
                <a:gd name="connsiteX1" fmla="*/ 0 w 781050"/>
                <a:gd name="connsiteY1" fmla="*/ 241300 h 825500"/>
                <a:gd name="connsiteX2" fmla="*/ 190500 w 781050"/>
                <a:gd name="connsiteY2" fmla="*/ 177800 h 825500"/>
                <a:gd name="connsiteX3" fmla="*/ 193675 w 781050"/>
                <a:gd name="connsiteY3" fmla="*/ 79375 h 825500"/>
                <a:gd name="connsiteX4" fmla="*/ 768350 w 781050"/>
                <a:gd name="connsiteY4" fmla="*/ 0 h 825500"/>
                <a:gd name="connsiteX5" fmla="*/ 781050 w 781050"/>
                <a:gd name="connsiteY5" fmla="*/ 822325 h 825500"/>
                <a:gd name="connsiteX6" fmla="*/ 25400 w 781050"/>
                <a:gd name="connsiteY6" fmla="*/ 825500 h 825500"/>
                <a:gd name="connsiteX7" fmla="*/ 25400 w 781050"/>
                <a:gd name="connsiteY7" fmla="*/ 425450 h 82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050" h="825500">
                  <a:moveTo>
                    <a:pt x="25400" y="425450"/>
                  </a:moveTo>
                  <a:lnTo>
                    <a:pt x="0" y="241300"/>
                  </a:lnTo>
                  <a:lnTo>
                    <a:pt x="190500" y="177800"/>
                  </a:lnTo>
                  <a:lnTo>
                    <a:pt x="193675" y="79375"/>
                  </a:lnTo>
                  <a:lnTo>
                    <a:pt x="768350" y="0"/>
                  </a:lnTo>
                  <a:lnTo>
                    <a:pt x="781050" y="822325"/>
                  </a:lnTo>
                  <a:lnTo>
                    <a:pt x="25400" y="825500"/>
                  </a:lnTo>
                  <a:lnTo>
                    <a:pt x="25400" y="425450"/>
                  </a:lnTo>
                  <a:close/>
                </a:path>
              </a:pathLst>
            </a:custGeom>
            <a:solidFill>
              <a:srgbClr val="DBE0E5">
                <a:alpha val="50196"/>
              </a:srgbClr>
            </a:solidFill>
            <a:ln w="25400" cap="flat" cmpd="sng" algn="ctr">
              <a:solidFill>
                <a:srgbClr val="172430">
                  <a:shade val="50000"/>
                </a:srgbClr>
              </a:solidFill>
              <a:prstDash val="solid"/>
            </a:ln>
            <a:effectLst/>
          </p:spPr>
          <p:txBody>
            <a:bodyPr rtlCol="0" anchor="b"/>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283030"/>
                  </a:solidFill>
                  <a:effectLst/>
                  <a:uLnTx/>
                  <a:uFillTx/>
                  <a:latin typeface="Arial" panose="020B0604020202020204"/>
                  <a:ea typeface="+mn-ea"/>
                  <a:cs typeface="+mn-cs"/>
                </a:rPr>
                <a:t>WFI </a:t>
              </a:r>
            </a:p>
          </p:txBody>
        </p:sp>
        <p:sp>
          <p:nvSpPr>
            <p:cNvPr id="15" name="Freeform 9">
              <a:extLst>
                <a:ext uri="{FF2B5EF4-FFF2-40B4-BE49-F238E27FC236}">
                  <a16:creationId xmlns:a16="http://schemas.microsoft.com/office/drawing/2014/main" id="{616E0D1B-5978-FA8A-C22F-622F7D5B0524}"/>
                </a:ext>
              </a:extLst>
            </p:cNvPr>
            <p:cNvSpPr/>
            <p:nvPr/>
          </p:nvSpPr>
          <p:spPr>
            <a:xfrm>
              <a:off x="5194196" y="5005098"/>
              <a:ext cx="1047318" cy="567062"/>
            </a:xfrm>
            <a:custGeom>
              <a:avLst/>
              <a:gdLst>
                <a:gd name="connsiteX0" fmla="*/ 30607 w 1147782"/>
                <a:gd name="connsiteY0" fmla="*/ 198949 h 688670"/>
                <a:gd name="connsiteX1" fmla="*/ 891444 w 1147782"/>
                <a:gd name="connsiteY1" fmla="*/ 168342 h 688670"/>
                <a:gd name="connsiteX2" fmla="*/ 910574 w 1147782"/>
                <a:gd name="connsiteY2" fmla="*/ 0 h 688670"/>
                <a:gd name="connsiteX3" fmla="*/ 1143956 w 1147782"/>
                <a:gd name="connsiteY3" fmla="*/ 0 h 688670"/>
                <a:gd name="connsiteX4" fmla="*/ 1147782 w 1147782"/>
                <a:gd name="connsiteY4" fmla="*/ 665714 h 688670"/>
                <a:gd name="connsiteX5" fmla="*/ 0 w 1147782"/>
                <a:gd name="connsiteY5" fmla="*/ 688670 h 688670"/>
                <a:gd name="connsiteX6" fmla="*/ 30607 w 1147782"/>
                <a:gd name="connsiteY6" fmla="*/ 198949 h 688670"/>
                <a:gd name="connsiteX0" fmla="*/ 30607 w 1147782"/>
                <a:gd name="connsiteY0" fmla="*/ 198949 h 688670"/>
                <a:gd name="connsiteX1" fmla="*/ 621569 w 1147782"/>
                <a:gd name="connsiteY1" fmla="*/ 168342 h 688670"/>
                <a:gd name="connsiteX2" fmla="*/ 910574 w 1147782"/>
                <a:gd name="connsiteY2" fmla="*/ 0 h 688670"/>
                <a:gd name="connsiteX3" fmla="*/ 1143956 w 1147782"/>
                <a:gd name="connsiteY3" fmla="*/ 0 h 688670"/>
                <a:gd name="connsiteX4" fmla="*/ 1147782 w 1147782"/>
                <a:gd name="connsiteY4" fmla="*/ 665714 h 688670"/>
                <a:gd name="connsiteX5" fmla="*/ 0 w 1147782"/>
                <a:gd name="connsiteY5" fmla="*/ 688670 h 688670"/>
                <a:gd name="connsiteX6" fmla="*/ 30607 w 1147782"/>
                <a:gd name="connsiteY6" fmla="*/ 198949 h 688670"/>
                <a:gd name="connsiteX0" fmla="*/ 30607 w 1147782"/>
                <a:gd name="connsiteY0" fmla="*/ 198949 h 688670"/>
                <a:gd name="connsiteX1" fmla="*/ 621569 w 1147782"/>
                <a:gd name="connsiteY1" fmla="*/ 168342 h 688670"/>
                <a:gd name="connsiteX2" fmla="*/ 612124 w 1147782"/>
                <a:gd name="connsiteY2" fmla="*/ 3175 h 688670"/>
                <a:gd name="connsiteX3" fmla="*/ 1143956 w 1147782"/>
                <a:gd name="connsiteY3" fmla="*/ 0 h 688670"/>
                <a:gd name="connsiteX4" fmla="*/ 1147782 w 1147782"/>
                <a:gd name="connsiteY4" fmla="*/ 665714 h 688670"/>
                <a:gd name="connsiteX5" fmla="*/ 0 w 1147782"/>
                <a:gd name="connsiteY5" fmla="*/ 688670 h 688670"/>
                <a:gd name="connsiteX6" fmla="*/ 30607 w 1147782"/>
                <a:gd name="connsiteY6" fmla="*/ 198949 h 688670"/>
                <a:gd name="connsiteX0" fmla="*/ 30607 w 1147782"/>
                <a:gd name="connsiteY0" fmla="*/ 198949 h 688670"/>
                <a:gd name="connsiteX1" fmla="*/ 621569 w 1147782"/>
                <a:gd name="connsiteY1" fmla="*/ 181042 h 688670"/>
                <a:gd name="connsiteX2" fmla="*/ 612124 w 1147782"/>
                <a:gd name="connsiteY2" fmla="*/ 3175 h 688670"/>
                <a:gd name="connsiteX3" fmla="*/ 1143956 w 1147782"/>
                <a:gd name="connsiteY3" fmla="*/ 0 h 688670"/>
                <a:gd name="connsiteX4" fmla="*/ 1147782 w 1147782"/>
                <a:gd name="connsiteY4" fmla="*/ 665714 h 688670"/>
                <a:gd name="connsiteX5" fmla="*/ 0 w 1147782"/>
                <a:gd name="connsiteY5" fmla="*/ 688670 h 688670"/>
                <a:gd name="connsiteX6" fmla="*/ 30607 w 1147782"/>
                <a:gd name="connsiteY6" fmla="*/ 198949 h 6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782" h="688670">
                  <a:moveTo>
                    <a:pt x="30607" y="198949"/>
                  </a:moveTo>
                  <a:lnTo>
                    <a:pt x="621569" y="181042"/>
                  </a:lnTo>
                  <a:lnTo>
                    <a:pt x="612124" y="3175"/>
                  </a:lnTo>
                  <a:lnTo>
                    <a:pt x="1143956" y="0"/>
                  </a:lnTo>
                  <a:cubicBezTo>
                    <a:pt x="1145231" y="221905"/>
                    <a:pt x="1146507" y="443809"/>
                    <a:pt x="1147782" y="665714"/>
                  </a:cubicBezTo>
                  <a:lnTo>
                    <a:pt x="0" y="688670"/>
                  </a:lnTo>
                  <a:cubicBezTo>
                    <a:pt x="1275" y="525430"/>
                    <a:pt x="2551" y="362189"/>
                    <a:pt x="30607" y="198949"/>
                  </a:cubicBezTo>
                  <a:close/>
                </a:path>
              </a:pathLst>
            </a:custGeom>
            <a:solidFill>
              <a:srgbClr val="E6E7E7">
                <a:alpha val="50196"/>
              </a:srgbClr>
            </a:solidFill>
            <a:ln w="25400" cap="flat" cmpd="sng" algn="ctr">
              <a:solidFill>
                <a:srgbClr val="E35205">
                  <a:lumMod val="50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E35205">
                    <a:lumMod val="75000"/>
                  </a:srgbClr>
                </a:solidFill>
                <a:effectLst/>
                <a:uLnTx/>
                <a:uFillTx/>
                <a:latin typeface="Arial" panose="020B0604020202020204"/>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E35205">
                      <a:lumMod val="75000"/>
                    </a:srgbClr>
                  </a:solidFill>
                  <a:effectLst/>
                  <a:uLnTx/>
                  <a:uFillTx/>
                  <a:latin typeface="Arial" panose="020B0604020202020204"/>
                  <a:ea typeface="+mn-ea"/>
                  <a:cs typeface="+mn-cs"/>
                </a:rPr>
                <a:t>CGI</a:t>
              </a:r>
            </a:p>
          </p:txBody>
        </p:sp>
        <p:sp>
          <p:nvSpPr>
            <p:cNvPr id="17" name="TextBox 16">
              <a:extLst>
                <a:ext uri="{FF2B5EF4-FFF2-40B4-BE49-F238E27FC236}">
                  <a16:creationId xmlns:a16="http://schemas.microsoft.com/office/drawing/2014/main" id="{3868F611-E437-5B88-E417-DFC77A30093C}"/>
                </a:ext>
              </a:extLst>
            </p:cNvPr>
            <p:cNvSpPr txBox="1"/>
            <p:nvPr/>
          </p:nvSpPr>
          <p:spPr>
            <a:xfrm>
              <a:off x="6960044" y="4402026"/>
              <a:ext cx="975779" cy="338554"/>
            </a:xfrm>
            <a:prstGeom prst="rect">
              <a:avLst/>
            </a:prstGeom>
            <a:noFill/>
          </p:spPr>
          <p:txBody>
            <a:bodyPr wrap="square" rtlCol="0">
              <a:spAutoFit/>
            </a:bodyPr>
            <a:lstStyle/>
            <a:p>
              <a:pPr algn="l"/>
              <a:r>
                <a:rPr lang="en-US" sz="1600" dirty="0">
                  <a:solidFill>
                    <a:srgbClr val="C00000"/>
                  </a:solidFill>
                </a:rPr>
                <a:t>POMA</a:t>
              </a:r>
            </a:p>
          </p:txBody>
        </p:sp>
        <p:sp>
          <p:nvSpPr>
            <p:cNvPr id="18" name="TextBox 17">
              <a:extLst>
                <a:ext uri="{FF2B5EF4-FFF2-40B4-BE49-F238E27FC236}">
                  <a16:creationId xmlns:a16="http://schemas.microsoft.com/office/drawing/2014/main" id="{85C9A1A0-A898-5A52-BDB7-C52C2487A1BB}"/>
                </a:ext>
              </a:extLst>
            </p:cNvPr>
            <p:cNvSpPr txBox="1"/>
            <p:nvPr/>
          </p:nvSpPr>
          <p:spPr>
            <a:xfrm>
              <a:off x="5265735" y="4248471"/>
              <a:ext cx="975779" cy="338554"/>
            </a:xfrm>
            <a:prstGeom prst="rect">
              <a:avLst/>
            </a:prstGeom>
            <a:noFill/>
          </p:spPr>
          <p:txBody>
            <a:bodyPr wrap="square" rtlCol="0">
              <a:spAutoFit/>
            </a:bodyPr>
            <a:lstStyle/>
            <a:p>
              <a:pPr algn="l"/>
              <a:r>
                <a:rPr lang="en-US" sz="1600" dirty="0">
                  <a:solidFill>
                    <a:srgbClr val="C00000"/>
                  </a:solidFill>
                </a:rPr>
                <a:t>TOMA</a:t>
              </a:r>
            </a:p>
          </p:txBody>
        </p:sp>
      </p:grpSp>
      <p:pic>
        <p:nvPicPr>
          <p:cNvPr id="4" name="Picture 3">
            <a:extLst>
              <a:ext uri="{FF2B5EF4-FFF2-40B4-BE49-F238E27FC236}">
                <a16:creationId xmlns:a16="http://schemas.microsoft.com/office/drawing/2014/main" id="{E27063F9-43C0-C216-78D2-CE3F8200D5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166" y="976480"/>
            <a:ext cx="4121533" cy="5237235"/>
          </a:xfrm>
          <a:prstGeom prst="rect">
            <a:avLst/>
          </a:prstGeom>
        </p:spPr>
      </p:pic>
      <p:sp>
        <p:nvSpPr>
          <p:cNvPr id="8" name="Content Placeholder 7">
            <a:extLst>
              <a:ext uri="{FF2B5EF4-FFF2-40B4-BE49-F238E27FC236}">
                <a16:creationId xmlns:a16="http://schemas.microsoft.com/office/drawing/2014/main" id="{695D0AD9-4DE6-1AA8-E8E6-3713F9062342}"/>
              </a:ext>
            </a:extLst>
          </p:cNvPr>
          <p:cNvSpPr>
            <a:spLocks noGrp="1"/>
          </p:cNvSpPr>
          <p:nvPr>
            <p:ph idx="1"/>
          </p:nvPr>
        </p:nvSpPr>
        <p:spPr>
          <a:xfrm>
            <a:off x="8015329" y="990600"/>
            <a:ext cx="3668671" cy="5394960"/>
          </a:xfrm>
        </p:spPr>
        <p:txBody>
          <a:bodyPr>
            <a:normAutofit fontScale="85000" lnSpcReduction="10000"/>
          </a:bodyPr>
          <a:lstStyle/>
          <a:p>
            <a:r>
              <a:rPr lang="en-US" dirty="0"/>
              <a:t>All assembly-level testing complete</a:t>
            </a:r>
            <a:br>
              <a:rPr lang="en-US" dirty="0"/>
            </a:br>
            <a:endParaRPr lang="en-US" dirty="0"/>
          </a:p>
          <a:p>
            <a:r>
              <a:rPr lang="en-US" dirty="0"/>
              <a:t>Integration more than half complete</a:t>
            </a:r>
          </a:p>
          <a:p>
            <a:pPr lvl="1"/>
            <a:r>
              <a:rPr lang="en-US" dirty="0"/>
              <a:t>SM stacked on PM</a:t>
            </a:r>
          </a:p>
          <a:p>
            <a:pPr lvl="1"/>
            <a:r>
              <a:rPr lang="en-US" dirty="0">
                <a:latin typeface="Arial"/>
                <a:cs typeface="Arial"/>
              </a:rPr>
              <a:t>Redundant actuators installed for fine focus of the SM</a:t>
            </a:r>
          </a:p>
          <a:p>
            <a:pPr lvl="1"/>
            <a:r>
              <a:rPr lang="en-US" dirty="0"/>
              <a:t>Actuator installed under each support tube</a:t>
            </a:r>
          </a:p>
          <a:p>
            <a:pPr lvl="1"/>
            <a:r>
              <a:rPr lang="en-US" dirty="0"/>
              <a:t>Light scrapers on each tube for stray light control</a:t>
            </a:r>
          </a:p>
          <a:p>
            <a:pPr lvl="1"/>
            <a:r>
              <a:rPr lang="en-US" dirty="0"/>
              <a:t>Complete coverage of heaters and sensors with associated wiring</a:t>
            </a:r>
          </a:p>
          <a:p>
            <a:pPr lvl="1"/>
            <a:r>
              <a:rPr lang="en-US" dirty="0"/>
              <a:t>strategically placed accelerometers for later testing at inaccessible locations</a:t>
            </a:r>
          </a:p>
          <a:p>
            <a:pPr lvl="1"/>
            <a:r>
              <a:rPr lang="en-US" dirty="0"/>
              <a:t>Cables installed on tubes for SM assembly</a:t>
            </a:r>
          </a:p>
          <a:p>
            <a:pPr lvl="1"/>
            <a:r>
              <a:rPr lang="en-US" dirty="0"/>
              <a:t>Blankets along tubes installed</a:t>
            </a:r>
          </a:p>
          <a:p>
            <a:pPr lvl="1"/>
            <a:endParaRPr lang="en-US" dirty="0"/>
          </a:p>
        </p:txBody>
      </p:sp>
      <p:sp>
        <p:nvSpPr>
          <p:cNvPr id="2" name="Title 1">
            <a:extLst>
              <a:ext uri="{FF2B5EF4-FFF2-40B4-BE49-F238E27FC236}">
                <a16:creationId xmlns:a16="http://schemas.microsoft.com/office/drawing/2014/main" id="{A9FDB851-83A3-B95F-48D9-8E6C90FBD000}"/>
              </a:ext>
            </a:extLst>
          </p:cNvPr>
          <p:cNvSpPr>
            <a:spLocks noGrp="1"/>
          </p:cNvSpPr>
          <p:nvPr>
            <p:ph type="title"/>
          </p:nvPr>
        </p:nvSpPr>
        <p:spPr/>
        <p:txBody>
          <a:bodyPr/>
          <a:lstStyle/>
          <a:p>
            <a:r>
              <a:rPr lang="en-US" dirty="0"/>
              <a:t>Optical telescope taking shape</a:t>
            </a:r>
          </a:p>
        </p:txBody>
      </p:sp>
    </p:spTree>
    <p:extLst>
      <p:ext uri="{BB962C8B-B14F-4D97-AF65-F5344CB8AC3E}">
        <p14:creationId xmlns:p14="http://schemas.microsoft.com/office/powerpoint/2010/main" val="60034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E6459B-B4B8-BB6B-CC3A-0C1F93927E2E}"/>
              </a:ext>
            </a:extLst>
          </p:cNvPr>
          <p:cNvSpPr>
            <a:spLocks noGrp="1"/>
          </p:cNvSpPr>
          <p:nvPr>
            <p:ph type="title"/>
          </p:nvPr>
        </p:nvSpPr>
        <p:spPr/>
        <p:txBody>
          <a:bodyPr/>
          <a:lstStyle/>
          <a:p>
            <a:r>
              <a:rPr lang="en-US" dirty="0"/>
              <a:t>POMA installed, wired, and blanketed</a:t>
            </a:r>
          </a:p>
        </p:txBody>
      </p:sp>
      <p:pic>
        <p:nvPicPr>
          <p:cNvPr id="9" name="Content Placeholder 8" descr="A close-up of a machine&#10;&#10;Description automatically generated with low confidence">
            <a:extLst>
              <a:ext uri="{FF2B5EF4-FFF2-40B4-BE49-F238E27FC236}">
                <a16:creationId xmlns:a16="http://schemas.microsoft.com/office/drawing/2014/main" id="{2C414C54-4651-758C-33E3-CE7EFF12E0DC}"/>
              </a:ext>
            </a:extLst>
          </p:cNvPr>
          <p:cNvPicPr>
            <a:picLocks noGrp="1" noChangeAspect="1"/>
          </p:cNvPicPr>
          <p:nvPr>
            <p:ph idx="1"/>
          </p:nvPr>
        </p:nvPicPr>
        <p:blipFill rotWithShape="1">
          <a:blip r:embed="rId2" cstate="screen">
            <a:extLst>
              <a:ext uri="{28A0092B-C50C-407E-A947-70E740481C1C}">
                <a14:useLocalDpi xmlns:a14="http://schemas.microsoft.com/office/drawing/2010/main" val="0"/>
              </a:ext>
            </a:extLst>
          </a:blip>
          <a:srcRect/>
          <a:stretch/>
        </p:blipFill>
        <p:spPr>
          <a:xfrm>
            <a:off x="4412804" y="1279358"/>
            <a:ext cx="7192433" cy="4531895"/>
          </a:xfrm>
        </p:spPr>
      </p:pic>
      <p:sp>
        <p:nvSpPr>
          <p:cNvPr id="10" name="Arrow: Down 9">
            <a:extLst>
              <a:ext uri="{FF2B5EF4-FFF2-40B4-BE49-F238E27FC236}">
                <a16:creationId xmlns:a16="http://schemas.microsoft.com/office/drawing/2014/main" id="{D7373E85-4723-E61C-956E-C3992B36F63A}"/>
              </a:ext>
            </a:extLst>
          </p:cNvPr>
          <p:cNvSpPr/>
          <p:nvPr/>
        </p:nvSpPr>
        <p:spPr>
          <a:xfrm>
            <a:off x="7555832" y="1576137"/>
            <a:ext cx="685800" cy="1263316"/>
          </a:xfrm>
          <a:prstGeom prst="downArrow">
            <a:avLst/>
          </a:prstGeom>
          <a:solidFill>
            <a:schemeClr val="bg1"/>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algn="ctr"/>
            <a:r>
              <a:rPr lang="en-US" sz="1400" dirty="0">
                <a:ln w="0"/>
                <a:solidFill>
                  <a:schemeClr val="accent3"/>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From SM</a:t>
            </a:r>
          </a:p>
        </p:txBody>
      </p:sp>
      <p:sp>
        <p:nvSpPr>
          <p:cNvPr id="11" name="Arrow: Down 10">
            <a:extLst>
              <a:ext uri="{FF2B5EF4-FFF2-40B4-BE49-F238E27FC236}">
                <a16:creationId xmlns:a16="http://schemas.microsoft.com/office/drawing/2014/main" id="{D9071F77-4040-B5E1-CF32-4BFE3190A59B}"/>
              </a:ext>
            </a:extLst>
          </p:cNvPr>
          <p:cNvSpPr/>
          <p:nvPr/>
        </p:nvSpPr>
        <p:spPr>
          <a:xfrm rot="17423200">
            <a:off x="8058826" y="3797969"/>
            <a:ext cx="685800" cy="1263316"/>
          </a:xfrm>
          <a:prstGeom prst="downArrow">
            <a:avLst/>
          </a:prstGeom>
          <a:solidFill>
            <a:schemeClr val="bg1"/>
          </a:solidFill>
          <a:ln>
            <a:noFill/>
          </a:ln>
          <a:effectLst>
            <a:outerShdw blurRad="225425" dist="50800" dir="5220000" algn="ctr">
              <a:srgbClr val="000000">
                <a:alpha val="33000"/>
              </a:srgbClr>
            </a:outerShdw>
          </a:effectLst>
          <a:scene3d>
            <a:camera prst="perspectiveFront" fov="3300000">
              <a:rot lat="19988796" lon="19418157" rev="193101"/>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algn="ctr"/>
            <a:r>
              <a:rPr lang="en-US" sz="1400" dirty="0">
                <a:ln w="0"/>
                <a:solidFill>
                  <a:schemeClr val="accent3"/>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To TOMA</a:t>
            </a:r>
          </a:p>
        </p:txBody>
      </p:sp>
      <p:grpSp>
        <p:nvGrpSpPr>
          <p:cNvPr id="2" name="Group 1">
            <a:extLst>
              <a:ext uri="{FF2B5EF4-FFF2-40B4-BE49-F238E27FC236}">
                <a16:creationId xmlns:a16="http://schemas.microsoft.com/office/drawing/2014/main" id="{B415C0B0-157C-078C-19CD-C8996CEEA8AF}"/>
              </a:ext>
            </a:extLst>
          </p:cNvPr>
          <p:cNvGrpSpPr/>
          <p:nvPr/>
        </p:nvGrpSpPr>
        <p:grpSpPr>
          <a:xfrm>
            <a:off x="407626" y="1415944"/>
            <a:ext cx="3305059" cy="4258721"/>
            <a:chOff x="5442334" y="1183612"/>
            <a:chExt cx="3469878" cy="4987939"/>
          </a:xfrm>
        </p:grpSpPr>
        <p:pic>
          <p:nvPicPr>
            <p:cNvPr id="4" name="Picture 3">
              <a:extLst>
                <a:ext uri="{FF2B5EF4-FFF2-40B4-BE49-F238E27FC236}">
                  <a16:creationId xmlns:a16="http://schemas.microsoft.com/office/drawing/2014/main" id="{C067A1A7-8813-7DCA-468D-565E6D5F5AB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6200000">
              <a:off x="4753378" y="1944171"/>
              <a:ext cx="4809564" cy="3288446"/>
            </a:xfrm>
            <a:prstGeom prst="rect">
              <a:avLst/>
            </a:prstGeom>
            <a:solidFill>
              <a:srgbClr val="FFFFFF"/>
            </a:solidFill>
            <a:ln>
              <a:noFill/>
            </a:ln>
          </p:spPr>
        </p:pic>
        <p:sp>
          <p:nvSpPr>
            <p:cNvPr id="5" name="Freeform 7">
              <a:extLst>
                <a:ext uri="{FF2B5EF4-FFF2-40B4-BE49-F238E27FC236}">
                  <a16:creationId xmlns:a16="http://schemas.microsoft.com/office/drawing/2014/main" id="{51A5EE09-B2B3-4E3B-7A71-C86CEA21FC2E}"/>
                </a:ext>
              </a:extLst>
            </p:cNvPr>
            <p:cNvSpPr/>
            <p:nvPr/>
          </p:nvSpPr>
          <p:spPr>
            <a:xfrm>
              <a:off x="5513497" y="4848173"/>
              <a:ext cx="1738128" cy="773100"/>
            </a:xfrm>
            <a:custGeom>
              <a:avLst/>
              <a:gdLst>
                <a:gd name="connsiteX0" fmla="*/ 0 w 1909720"/>
                <a:gd name="connsiteY0" fmla="*/ 121380 h 954860"/>
                <a:gd name="connsiteX1" fmla="*/ 16184 w 1909720"/>
                <a:gd name="connsiteY1" fmla="*/ 954860 h 954860"/>
                <a:gd name="connsiteX2" fmla="*/ 1116701 w 1909720"/>
                <a:gd name="connsiteY2" fmla="*/ 914400 h 954860"/>
                <a:gd name="connsiteX3" fmla="*/ 1173345 w 1909720"/>
                <a:gd name="connsiteY3" fmla="*/ 307497 h 954860"/>
                <a:gd name="connsiteX4" fmla="*/ 1909720 w 1909720"/>
                <a:gd name="connsiteY4" fmla="*/ 186116 h 954860"/>
                <a:gd name="connsiteX5" fmla="*/ 1901628 w 1909720"/>
                <a:gd name="connsiteY5" fmla="*/ 0 h 954860"/>
                <a:gd name="connsiteX6" fmla="*/ 0 w 1909720"/>
                <a:gd name="connsiteY6"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1116701 w 1909720"/>
                <a:gd name="connsiteY3" fmla="*/ 914400 h 954860"/>
                <a:gd name="connsiteX4" fmla="*/ 1173345 w 1909720"/>
                <a:gd name="connsiteY4" fmla="*/ 307497 h 954860"/>
                <a:gd name="connsiteX5" fmla="*/ 1909720 w 1909720"/>
                <a:gd name="connsiteY5" fmla="*/ 186116 h 954860"/>
                <a:gd name="connsiteX6" fmla="*/ 1901628 w 1909720"/>
                <a:gd name="connsiteY6" fmla="*/ 0 h 954860"/>
                <a:gd name="connsiteX7" fmla="*/ 0 w 1909720"/>
                <a:gd name="connsiteY7"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16701 w 1909720"/>
                <a:gd name="connsiteY4" fmla="*/ 914400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35855 w 1909720"/>
                <a:gd name="connsiteY2" fmla="*/ 934949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35855 w 1909720"/>
                <a:gd name="connsiteY2" fmla="*/ 934949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9720" h="954860">
                  <a:moveTo>
                    <a:pt x="0" y="121380"/>
                  </a:moveTo>
                  <a:lnTo>
                    <a:pt x="16184" y="954860"/>
                  </a:lnTo>
                  <a:lnTo>
                    <a:pt x="535855" y="934949"/>
                  </a:lnTo>
                  <a:cubicBezTo>
                    <a:pt x="551449" y="842923"/>
                    <a:pt x="540312" y="890828"/>
                    <a:pt x="542539" y="738290"/>
                  </a:cubicBezTo>
                  <a:lnTo>
                    <a:pt x="1143436" y="736651"/>
                  </a:lnTo>
                  <a:lnTo>
                    <a:pt x="1173345" y="307497"/>
                  </a:lnTo>
                  <a:lnTo>
                    <a:pt x="1909720" y="186116"/>
                  </a:lnTo>
                  <a:lnTo>
                    <a:pt x="1901628" y="0"/>
                  </a:lnTo>
                  <a:lnTo>
                    <a:pt x="0" y="121380"/>
                  </a:lnTo>
                  <a:close/>
                </a:path>
              </a:pathLst>
            </a:custGeom>
            <a:noFill/>
            <a:ln w="25400" cap="flat" cmpd="sng" algn="ctr">
              <a:solidFill>
                <a:srgbClr val="172430">
                  <a:shade val="50000"/>
                </a:srgbClr>
              </a:solidFill>
              <a:prstDash val="solid"/>
            </a:ln>
            <a:effectLst/>
          </p:spPr>
          <p:txBody>
            <a:bodyPr rtlCol="0" anchor="b"/>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E35205">
                      <a:lumMod val="75000"/>
                    </a:srgbClr>
                  </a:solidFill>
                  <a:effectLst/>
                  <a:uLnTx/>
                  <a:uFillTx/>
                  <a:latin typeface="Arial" panose="020B0604020202020204"/>
                  <a:ea typeface="+mn-ea"/>
                  <a:cs typeface="+mn-cs"/>
                </a:rPr>
                <a:t>TCA</a:t>
              </a:r>
            </a:p>
          </p:txBody>
        </p:sp>
        <p:sp>
          <p:nvSpPr>
            <p:cNvPr id="6" name="Rectangle 5">
              <a:extLst>
                <a:ext uri="{FF2B5EF4-FFF2-40B4-BE49-F238E27FC236}">
                  <a16:creationId xmlns:a16="http://schemas.microsoft.com/office/drawing/2014/main" id="{DF636B12-515E-FDA6-E2C8-87CB316E2180}"/>
                </a:ext>
              </a:extLst>
            </p:cNvPr>
            <p:cNvSpPr/>
            <p:nvPr/>
          </p:nvSpPr>
          <p:spPr>
            <a:xfrm>
              <a:off x="5740396" y="3871505"/>
              <a:ext cx="3171816" cy="647735"/>
            </a:xfrm>
            <a:prstGeom prst="rect">
              <a:avLst/>
            </a:prstGeom>
            <a:noFill/>
            <a:ln w="25400" cap="flat" cmpd="sng" algn="ctr">
              <a:solidFill>
                <a:srgbClr val="172430">
                  <a:shade val="50000"/>
                </a:srgbClr>
              </a:solidFill>
              <a:prstDash val="solid"/>
            </a:ln>
            <a:effectLst/>
          </p:spPr>
          <p:txBody>
            <a:bodyPr lIns="0" rIns="91440" rtlCol="0" anchor="ct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000A"/>
                  </a:solidFill>
                  <a:effectLst/>
                  <a:uLnTx/>
                  <a:uFillTx/>
                  <a:latin typeface="Arial" panose="020B0604020202020204"/>
                  <a:ea typeface="+mn-ea"/>
                  <a:cs typeface="+mn-cs"/>
                </a:rPr>
                <a:t>PM</a:t>
              </a:r>
            </a:p>
          </p:txBody>
        </p:sp>
        <p:sp>
          <p:nvSpPr>
            <p:cNvPr id="7" name="Rectangle 6">
              <a:extLst>
                <a:ext uri="{FF2B5EF4-FFF2-40B4-BE49-F238E27FC236}">
                  <a16:creationId xmlns:a16="http://schemas.microsoft.com/office/drawing/2014/main" id="{C4C755D6-86D4-781E-2249-FD9586989354}"/>
                </a:ext>
              </a:extLst>
            </p:cNvPr>
            <p:cNvSpPr/>
            <p:nvPr/>
          </p:nvSpPr>
          <p:spPr>
            <a:xfrm>
              <a:off x="6632074" y="1422996"/>
              <a:ext cx="2262086" cy="647735"/>
            </a:xfrm>
            <a:prstGeom prst="rect">
              <a:avLst/>
            </a:prstGeom>
            <a:noFill/>
            <a:ln w="25400" cap="flat" cmpd="sng" algn="ctr">
              <a:solidFill>
                <a:srgbClr val="172430">
                  <a:shade val="50000"/>
                </a:srgbClr>
              </a:solidFill>
              <a:prstDash val="solid"/>
            </a:ln>
            <a:effectLst/>
          </p:spPr>
          <p:txBody>
            <a:bodyPr lIns="0" rIns="91440" rtlCol="0" anchor="ct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000A"/>
                  </a:solidFill>
                  <a:effectLst/>
                  <a:uLnTx/>
                  <a:uFillTx/>
                  <a:latin typeface="Arial" panose="020B0604020202020204"/>
                  <a:ea typeface="+mn-ea"/>
                  <a:cs typeface="+mn-cs"/>
                </a:rPr>
                <a:t>SM</a:t>
              </a:r>
              <a:endParaRPr kumimoji="0" lang="en-US" sz="1400" b="1" i="0" u="none" strike="noStrike" kern="0" cap="none" spc="0" normalizeH="0" baseline="0" noProof="0" dirty="0">
                <a:ln>
                  <a:solidFill>
                    <a:srgbClr val="FFFFFF"/>
                  </a:solidFill>
                </a:ln>
                <a:solidFill>
                  <a:srgbClr val="FF000A">
                    <a:lumMod val="50000"/>
                  </a:srgbClr>
                </a:solidFill>
                <a:effectLst/>
                <a:uLnTx/>
                <a:uFillTx/>
                <a:latin typeface="Arial" panose="020B0604020202020204"/>
                <a:ea typeface="+mn-ea"/>
                <a:cs typeface="+mn-cs"/>
              </a:endParaRPr>
            </a:p>
          </p:txBody>
        </p:sp>
        <p:sp>
          <p:nvSpPr>
            <p:cNvPr id="8" name="Freeform 6">
              <a:extLst>
                <a:ext uri="{FF2B5EF4-FFF2-40B4-BE49-F238E27FC236}">
                  <a16:creationId xmlns:a16="http://schemas.microsoft.com/office/drawing/2014/main" id="{376B4CC8-C56D-0BBD-9357-0FC855F9E866}"/>
                </a:ext>
              </a:extLst>
            </p:cNvPr>
            <p:cNvSpPr/>
            <p:nvPr/>
          </p:nvSpPr>
          <p:spPr>
            <a:xfrm>
              <a:off x="6711085" y="5029021"/>
              <a:ext cx="1432407" cy="1142530"/>
            </a:xfrm>
            <a:custGeom>
              <a:avLst/>
              <a:gdLst>
                <a:gd name="connsiteX0" fmla="*/ 0 w 1495245"/>
                <a:gd name="connsiteY0" fmla="*/ 92015 h 1184694"/>
                <a:gd name="connsiteX1" fmla="*/ 437072 w 1495245"/>
                <a:gd name="connsiteY1" fmla="*/ 0 h 1184694"/>
                <a:gd name="connsiteX2" fmla="*/ 529087 w 1495245"/>
                <a:gd name="connsiteY2" fmla="*/ 51758 h 1184694"/>
                <a:gd name="connsiteX3" fmla="*/ 1495245 w 1495245"/>
                <a:gd name="connsiteY3" fmla="*/ 86264 h 1184694"/>
                <a:gd name="connsiteX4" fmla="*/ 1489494 w 1495245"/>
                <a:gd name="connsiteY4" fmla="*/ 408317 h 1184694"/>
                <a:gd name="connsiteX5" fmla="*/ 1299713 w 1495245"/>
                <a:gd name="connsiteY5" fmla="*/ 460075 h 1184694"/>
                <a:gd name="connsiteX6" fmla="*/ 1311215 w 1495245"/>
                <a:gd name="connsiteY6" fmla="*/ 632604 h 1184694"/>
                <a:gd name="connsiteX7" fmla="*/ 1012166 w 1495245"/>
                <a:gd name="connsiteY7" fmla="*/ 1150189 h 1184694"/>
                <a:gd name="connsiteX8" fmla="*/ 11502 w 1495245"/>
                <a:gd name="connsiteY8" fmla="*/ 1184694 h 1184694"/>
                <a:gd name="connsiteX9" fmla="*/ 0 w 1495245"/>
                <a:gd name="connsiteY9" fmla="*/ 92015 h 118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5245" h="1184694">
                  <a:moveTo>
                    <a:pt x="0" y="92015"/>
                  </a:moveTo>
                  <a:lnTo>
                    <a:pt x="437072" y="0"/>
                  </a:lnTo>
                  <a:lnTo>
                    <a:pt x="529087" y="51758"/>
                  </a:lnTo>
                  <a:lnTo>
                    <a:pt x="1495245" y="86264"/>
                  </a:lnTo>
                  <a:lnTo>
                    <a:pt x="1489494" y="408317"/>
                  </a:lnTo>
                  <a:lnTo>
                    <a:pt x="1299713" y="460075"/>
                  </a:lnTo>
                  <a:lnTo>
                    <a:pt x="1311215" y="632604"/>
                  </a:lnTo>
                  <a:lnTo>
                    <a:pt x="1012166" y="1150189"/>
                  </a:lnTo>
                  <a:lnTo>
                    <a:pt x="11502" y="1184694"/>
                  </a:lnTo>
                  <a:lnTo>
                    <a:pt x="0" y="92015"/>
                  </a:lnTo>
                  <a:close/>
                </a:path>
              </a:pathLst>
            </a:custGeom>
            <a:noFill/>
            <a:ln w="25400" cap="flat" cmpd="sng" algn="ctr">
              <a:solidFill>
                <a:srgbClr val="058F00"/>
              </a:solidFill>
              <a:prstDash val="solid"/>
            </a:ln>
            <a:effectLst/>
          </p:spPr>
          <p:txBody>
            <a:bodyPr rtlCol="0" anchor="b"/>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283030"/>
                  </a:solidFill>
                  <a:effectLst/>
                  <a:uLnTx/>
                  <a:uFillTx/>
                  <a:latin typeface="Arial" panose="020B0604020202020204"/>
                  <a:ea typeface="+mn-ea"/>
                  <a:cs typeface="+mn-cs"/>
                </a:rPr>
                <a:t>AOM</a:t>
              </a:r>
            </a:p>
          </p:txBody>
        </p:sp>
        <p:sp>
          <p:nvSpPr>
            <p:cNvPr id="12" name="Freeform 12">
              <a:extLst>
                <a:ext uri="{FF2B5EF4-FFF2-40B4-BE49-F238E27FC236}">
                  <a16:creationId xmlns:a16="http://schemas.microsoft.com/office/drawing/2014/main" id="{C05BC57C-9CA4-7D98-CE36-075EA48B7DF6}"/>
                </a:ext>
              </a:extLst>
            </p:cNvPr>
            <p:cNvSpPr/>
            <p:nvPr/>
          </p:nvSpPr>
          <p:spPr>
            <a:xfrm>
              <a:off x="8037635" y="5274095"/>
              <a:ext cx="748226" cy="796120"/>
            </a:xfrm>
            <a:custGeom>
              <a:avLst/>
              <a:gdLst>
                <a:gd name="connsiteX0" fmla="*/ 25400 w 781050"/>
                <a:gd name="connsiteY0" fmla="*/ 425450 h 825500"/>
                <a:gd name="connsiteX1" fmla="*/ 0 w 781050"/>
                <a:gd name="connsiteY1" fmla="*/ 241300 h 825500"/>
                <a:gd name="connsiteX2" fmla="*/ 190500 w 781050"/>
                <a:gd name="connsiteY2" fmla="*/ 177800 h 825500"/>
                <a:gd name="connsiteX3" fmla="*/ 193675 w 781050"/>
                <a:gd name="connsiteY3" fmla="*/ 79375 h 825500"/>
                <a:gd name="connsiteX4" fmla="*/ 768350 w 781050"/>
                <a:gd name="connsiteY4" fmla="*/ 0 h 825500"/>
                <a:gd name="connsiteX5" fmla="*/ 781050 w 781050"/>
                <a:gd name="connsiteY5" fmla="*/ 822325 h 825500"/>
                <a:gd name="connsiteX6" fmla="*/ 25400 w 781050"/>
                <a:gd name="connsiteY6" fmla="*/ 825500 h 825500"/>
                <a:gd name="connsiteX7" fmla="*/ 25400 w 781050"/>
                <a:gd name="connsiteY7" fmla="*/ 425450 h 82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050" h="825500">
                  <a:moveTo>
                    <a:pt x="25400" y="425450"/>
                  </a:moveTo>
                  <a:lnTo>
                    <a:pt x="0" y="241300"/>
                  </a:lnTo>
                  <a:lnTo>
                    <a:pt x="190500" y="177800"/>
                  </a:lnTo>
                  <a:lnTo>
                    <a:pt x="193675" y="79375"/>
                  </a:lnTo>
                  <a:lnTo>
                    <a:pt x="768350" y="0"/>
                  </a:lnTo>
                  <a:lnTo>
                    <a:pt x="781050" y="822325"/>
                  </a:lnTo>
                  <a:lnTo>
                    <a:pt x="25400" y="825500"/>
                  </a:lnTo>
                  <a:lnTo>
                    <a:pt x="25400" y="425450"/>
                  </a:lnTo>
                  <a:close/>
                </a:path>
              </a:pathLst>
            </a:custGeom>
            <a:solidFill>
              <a:srgbClr val="DBE0E5">
                <a:alpha val="50196"/>
              </a:srgbClr>
            </a:solidFill>
            <a:ln w="25400" cap="flat" cmpd="sng" algn="ctr">
              <a:solidFill>
                <a:srgbClr val="172430">
                  <a:shade val="50000"/>
                </a:srgbClr>
              </a:solidFill>
              <a:prstDash val="solid"/>
            </a:ln>
            <a:effectLst/>
          </p:spPr>
          <p:txBody>
            <a:bodyPr rtlCol="0" anchor="b"/>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283030"/>
                  </a:solidFill>
                  <a:effectLst/>
                  <a:uLnTx/>
                  <a:uFillTx/>
                  <a:latin typeface="Arial" panose="020B0604020202020204"/>
                  <a:ea typeface="+mn-ea"/>
                  <a:cs typeface="+mn-cs"/>
                </a:rPr>
                <a:t>WFI </a:t>
              </a:r>
            </a:p>
          </p:txBody>
        </p:sp>
        <p:sp>
          <p:nvSpPr>
            <p:cNvPr id="13" name="Freeform 9">
              <a:extLst>
                <a:ext uri="{FF2B5EF4-FFF2-40B4-BE49-F238E27FC236}">
                  <a16:creationId xmlns:a16="http://schemas.microsoft.com/office/drawing/2014/main" id="{455FF689-FFCF-9D69-4742-1858D7A9E2A2}"/>
                </a:ext>
              </a:extLst>
            </p:cNvPr>
            <p:cNvSpPr/>
            <p:nvPr/>
          </p:nvSpPr>
          <p:spPr>
            <a:xfrm>
              <a:off x="5442334" y="5492585"/>
              <a:ext cx="1099546" cy="664160"/>
            </a:xfrm>
            <a:custGeom>
              <a:avLst/>
              <a:gdLst>
                <a:gd name="connsiteX0" fmla="*/ 30607 w 1147782"/>
                <a:gd name="connsiteY0" fmla="*/ 198949 h 688670"/>
                <a:gd name="connsiteX1" fmla="*/ 891444 w 1147782"/>
                <a:gd name="connsiteY1" fmla="*/ 168342 h 688670"/>
                <a:gd name="connsiteX2" fmla="*/ 910574 w 1147782"/>
                <a:gd name="connsiteY2" fmla="*/ 0 h 688670"/>
                <a:gd name="connsiteX3" fmla="*/ 1143956 w 1147782"/>
                <a:gd name="connsiteY3" fmla="*/ 0 h 688670"/>
                <a:gd name="connsiteX4" fmla="*/ 1147782 w 1147782"/>
                <a:gd name="connsiteY4" fmla="*/ 665714 h 688670"/>
                <a:gd name="connsiteX5" fmla="*/ 0 w 1147782"/>
                <a:gd name="connsiteY5" fmla="*/ 688670 h 688670"/>
                <a:gd name="connsiteX6" fmla="*/ 30607 w 1147782"/>
                <a:gd name="connsiteY6" fmla="*/ 198949 h 688670"/>
                <a:gd name="connsiteX0" fmla="*/ 30607 w 1147782"/>
                <a:gd name="connsiteY0" fmla="*/ 198949 h 688670"/>
                <a:gd name="connsiteX1" fmla="*/ 621569 w 1147782"/>
                <a:gd name="connsiteY1" fmla="*/ 168342 h 688670"/>
                <a:gd name="connsiteX2" fmla="*/ 910574 w 1147782"/>
                <a:gd name="connsiteY2" fmla="*/ 0 h 688670"/>
                <a:gd name="connsiteX3" fmla="*/ 1143956 w 1147782"/>
                <a:gd name="connsiteY3" fmla="*/ 0 h 688670"/>
                <a:gd name="connsiteX4" fmla="*/ 1147782 w 1147782"/>
                <a:gd name="connsiteY4" fmla="*/ 665714 h 688670"/>
                <a:gd name="connsiteX5" fmla="*/ 0 w 1147782"/>
                <a:gd name="connsiteY5" fmla="*/ 688670 h 688670"/>
                <a:gd name="connsiteX6" fmla="*/ 30607 w 1147782"/>
                <a:gd name="connsiteY6" fmla="*/ 198949 h 688670"/>
                <a:gd name="connsiteX0" fmla="*/ 30607 w 1147782"/>
                <a:gd name="connsiteY0" fmla="*/ 198949 h 688670"/>
                <a:gd name="connsiteX1" fmla="*/ 621569 w 1147782"/>
                <a:gd name="connsiteY1" fmla="*/ 168342 h 688670"/>
                <a:gd name="connsiteX2" fmla="*/ 612124 w 1147782"/>
                <a:gd name="connsiteY2" fmla="*/ 3175 h 688670"/>
                <a:gd name="connsiteX3" fmla="*/ 1143956 w 1147782"/>
                <a:gd name="connsiteY3" fmla="*/ 0 h 688670"/>
                <a:gd name="connsiteX4" fmla="*/ 1147782 w 1147782"/>
                <a:gd name="connsiteY4" fmla="*/ 665714 h 688670"/>
                <a:gd name="connsiteX5" fmla="*/ 0 w 1147782"/>
                <a:gd name="connsiteY5" fmla="*/ 688670 h 688670"/>
                <a:gd name="connsiteX6" fmla="*/ 30607 w 1147782"/>
                <a:gd name="connsiteY6" fmla="*/ 198949 h 688670"/>
                <a:gd name="connsiteX0" fmla="*/ 30607 w 1147782"/>
                <a:gd name="connsiteY0" fmla="*/ 198949 h 688670"/>
                <a:gd name="connsiteX1" fmla="*/ 621569 w 1147782"/>
                <a:gd name="connsiteY1" fmla="*/ 181042 h 688670"/>
                <a:gd name="connsiteX2" fmla="*/ 612124 w 1147782"/>
                <a:gd name="connsiteY2" fmla="*/ 3175 h 688670"/>
                <a:gd name="connsiteX3" fmla="*/ 1143956 w 1147782"/>
                <a:gd name="connsiteY3" fmla="*/ 0 h 688670"/>
                <a:gd name="connsiteX4" fmla="*/ 1147782 w 1147782"/>
                <a:gd name="connsiteY4" fmla="*/ 665714 h 688670"/>
                <a:gd name="connsiteX5" fmla="*/ 0 w 1147782"/>
                <a:gd name="connsiteY5" fmla="*/ 688670 h 688670"/>
                <a:gd name="connsiteX6" fmla="*/ 30607 w 1147782"/>
                <a:gd name="connsiteY6" fmla="*/ 198949 h 688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782" h="688670">
                  <a:moveTo>
                    <a:pt x="30607" y="198949"/>
                  </a:moveTo>
                  <a:lnTo>
                    <a:pt x="621569" y="181042"/>
                  </a:lnTo>
                  <a:lnTo>
                    <a:pt x="612124" y="3175"/>
                  </a:lnTo>
                  <a:lnTo>
                    <a:pt x="1143956" y="0"/>
                  </a:lnTo>
                  <a:cubicBezTo>
                    <a:pt x="1145231" y="221905"/>
                    <a:pt x="1146507" y="443809"/>
                    <a:pt x="1147782" y="665714"/>
                  </a:cubicBezTo>
                  <a:lnTo>
                    <a:pt x="0" y="688670"/>
                  </a:lnTo>
                  <a:cubicBezTo>
                    <a:pt x="1275" y="525430"/>
                    <a:pt x="2551" y="362189"/>
                    <a:pt x="30607" y="198949"/>
                  </a:cubicBezTo>
                  <a:close/>
                </a:path>
              </a:pathLst>
            </a:custGeom>
            <a:solidFill>
              <a:srgbClr val="E6E7E7">
                <a:alpha val="50196"/>
              </a:srgbClr>
            </a:solidFill>
            <a:ln w="25400" cap="flat" cmpd="sng" algn="ctr">
              <a:solidFill>
                <a:srgbClr val="E35205">
                  <a:lumMod val="50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E35205">
                    <a:lumMod val="75000"/>
                  </a:srgbClr>
                </a:solidFill>
                <a:effectLst/>
                <a:uLnTx/>
                <a:uFillTx/>
                <a:latin typeface="Arial" panose="020B0604020202020204"/>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E35205">
                      <a:lumMod val="75000"/>
                    </a:srgbClr>
                  </a:solidFill>
                  <a:effectLst/>
                  <a:uLnTx/>
                  <a:uFillTx/>
                  <a:latin typeface="Arial" panose="020B0604020202020204"/>
                  <a:ea typeface="+mn-ea"/>
                  <a:cs typeface="+mn-cs"/>
                </a:rPr>
                <a:t>CGI</a:t>
              </a:r>
            </a:p>
          </p:txBody>
        </p:sp>
        <p:sp>
          <p:nvSpPr>
            <p:cNvPr id="14" name="TextBox 13">
              <a:extLst>
                <a:ext uri="{FF2B5EF4-FFF2-40B4-BE49-F238E27FC236}">
                  <a16:creationId xmlns:a16="http://schemas.microsoft.com/office/drawing/2014/main" id="{46FF3775-4B64-8C7C-03CB-DBFDFA8DB96F}"/>
                </a:ext>
              </a:extLst>
            </p:cNvPr>
            <p:cNvSpPr txBox="1"/>
            <p:nvPr/>
          </p:nvSpPr>
          <p:spPr>
            <a:xfrm>
              <a:off x="7288256" y="4622681"/>
              <a:ext cx="1024440" cy="396524"/>
            </a:xfrm>
            <a:prstGeom prst="rect">
              <a:avLst/>
            </a:prstGeom>
            <a:noFill/>
          </p:spPr>
          <p:txBody>
            <a:bodyPr wrap="square" rtlCol="0">
              <a:spAutoFit/>
            </a:bodyPr>
            <a:lstStyle/>
            <a:p>
              <a:pPr algn="l"/>
              <a:r>
                <a:rPr lang="en-US" sz="1600" dirty="0">
                  <a:solidFill>
                    <a:srgbClr val="C00000"/>
                  </a:solidFill>
                </a:rPr>
                <a:t>POMA</a:t>
              </a:r>
            </a:p>
          </p:txBody>
        </p:sp>
        <p:sp>
          <p:nvSpPr>
            <p:cNvPr id="15" name="TextBox 14">
              <a:extLst>
                <a:ext uri="{FF2B5EF4-FFF2-40B4-BE49-F238E27FC236}">
                  <a16:creationId xmlns:a16="http://schemas.microsoft.com/office/drawing/2014/main" id="{64E58D7B-F165-242F-2545-A547726A8FBB}"/>
                </a:ext>
              </a:extLst>
            </p:cNvPr>
            <p:cNvSpPr txBox="1"/>
            <p:nvPr/>
          </p:nvSpPr>
          <p:spPr>
            <a:xfrm>
              <a:off x="5513497" y="4536480"/>
              <a:ext cx="1024440" cy="396524"/>
            </a:xfrm>
            <a:prstGeom prst="rect">
              <a:avLst/>
            </a:prstGeom>
            <a:noFill/>
          </p:spPr>
          <p:txBody>
            <a:bodyPr wrap="square" rtlCol="0">
              <a:spAutoFit/>
            </a:bodyPr>
            <a:lstStyle/>
            <a:p>
              <a:pPr algn="l"/>
              <a:r>
                <a:rPr lang="en-US" sz="1600" dirty="0">
                  <a:solidFill>
                    <a:srgbClr val="C00000"/>
                  </a:solidFill>
                </a:rPr>
                <a:t>TOMA</a:t>
              </a:r>
            </a:p>
          </p:txBody>
        </p:sp>
      </p:grpSp>
    </p:spTree>
    <p:extLst>
      <p:ext uri="{BB962C8B-B14F-4D97-AF65-F5344CB8AC3E}">
        <p14:creationId xmlns:p14="http://schemas.microsoft.com/office/powerpoint/2010/main" val="959220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9D2076-02DB-067D-3E00-3CE93D6DBCD6}"/>
              </a:ext>
            </a:extLst>
          </p:cNvPr>
          <p:cNvSpPr>
            <a:spLocks noGrp="1"/>
          </p:cNvSpPr>
          <p:nvPr>
            <p:ph type="title"/>
          </p:nvPr>
        </p:nvSpPr>
        <p:spPr/>
        <p:txBody>
          <a:bodyPr/>
          <a:lstStyle/>
          <a:p>
            <a:r>
              <a:rPr lang="en-US" dirty="0"/>
              <a:t>TOMA complete, tested, and ready for integration</a:t>
            </a:r>
          </a:p>
        </p:txBody>
      </p:sp>
      <p:grpSp>
        <p:nvGrpSpPr>
          <p:cNvPr id="4" name="Group 3">
            <a:extLst>
              <a:ext uri="{FF2B5EF4-FFF2-40B4-BE49-F238E27FC236}">
                <a16:creationId xmlns:a16="http://schemas.microsoft.com/office/drawing/2014/main" id="{5AD18276-C931-E6C2-BE25-83E5F241C880}"/>
              </a:ext>
            </a:extLst>
          </p:cNvPr>
          <p:cNvGrpSpPr/>
          <p:nvPr/>
        </p:nvGrpSpPr>
        <p:grpSpPr>
          <a:xfrm>
            <a:off x="822489" y="1162910"/>
            <a:ext cx="10704371" cy="5449198"/>
            <a:chOff x="822489" y="1162910"/>
            <a:chExt cx="10704371" cy="5449198"/>
          </a:xfrm>
        </p:grpSpPr>
        <p:pic>
          <p:nvPicPr>
            <p:cNvPr id="7" name="Picture 6">
              <a:extLst>
                <a:ext uri="{FF2B5EF4-FFF2-40B4-BE49-F238E27FC236}">
                  <a16:creationId xmlns:a16="http://schemas.microsoft.com/office/drawing/2014/main" id="{A23EA3AC-83E3-BC15-79AF-9BE07509AE2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16200000">
              <a:off x="6724027" y="1809274"/>
              <a:ext cx="5449198" cy="4156469"/>
            </a:xfrm>
            <a:prstGeom prst="rect">
              <a:avLst/>
            </a:prstGeom>
            <a:solidFill>
              <a:srgbClr val="FFFFFF"/>
            </a:solidFill>
            <a:ln>
              <a:noFill/>
            </a:ln>
          </p:spPr>
        </p:pic>
        <p:sp>
          <p:nvSpPr>
            <p:cNvPr id="8" name="Freeform 7">
              <a:extLst>
                <a:ext uri="{FF2B5EF4-FFF2-40B4-BE49-F238E27FC236}">
                  <a16:creationId xmlns:a16="http://schemas.microsoft.com/office/drawing/2014/main" id="{EEC65AB2-FA3D-9247-477D-3679812ACB36}"/>
                </a:ext>
              </a:extLst>
            </p:cNvPr>
            <p:cNvSpPr/>
            <p:nvPr/>
          </p:nvSpPr>
          <p:spPr>
            <a:xfrm>
              <a:off x="7353444" y="5272791"/>
              <a:ext cx="1355000" cy="641231"/>
            </a:xfrm>
            <a:custGeom>
              <a:avLst/>
              <a:gdLst>
                <a:gd name="connsiteX0" fmla="*/ 0 w 1909720"/>
                <a:gd name="connsiteY0" fmla="*/ 121380 h 954860"/>
                <a:gd name="connsiteX1" fmla="*/ 16184 w 1909720"/>
                <a:gd name="connsiteY1" fmla="*/ 954860 h 954860"/>
                <a:gd name="connsiteX2" fmla="*/ 1116701 w 1909720"/>
                <a:gd name="connsiteY2" fmla="*/ 914400 h 954860"/>
                <a:gd name="connsiteX3" fmla="*/ 1173345 w 1909720"/>
                <a:gd name="connsiteY3" fmla="*/ 307497 h 954860"/>
                <a:gd name="connsiteX4" fmla="*/ 1909720 w 1909720"/>
                <a:gd name="connsiteY4" fmla="*/ 186116 h 954860"/>
                <a:gd name="connsiteX5" fmla="*/ 1901628 w 1909720"/>
                <a:gd name="connsiteY5" fmla="*/ 0 h 954860"/>
                <a:gd name="connsiteX6" fmla="*/ 0 w 1909720"/>
                <a:gd name="connsiteY6"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1116701 w 1909720"/>
                <a:gd name="connsiteY3" fmla="*/ 914400 h 954860"/>
                <a:gd name="connsiteX4" fmla="*/ 1173345 w 1909720"/>
                <a:gd name="connsiteY4" fmla="*/ 307497 h 954860"/>
                <a:gd name="connsiteX5" fmla="*/ 1909720 w 1909720"/>
                <a:gd name="connsiteY5" fmla="*/ 186116 h 954860"/>
                <a:gd name="connsiteX6" fmla="*/ 1901628 w 1909720"/>
                <a:gd name="connsiteY6" fmla="*/ 0 h 954860"/>
                <a:gd name="connsiteX7" fmla="*/ 0 w 1909720"/>
                <a:gd name="connsiteY7"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16701 w 1909720"/>
                <a:gd name="connsiteY4" fmla="*/ 914400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69274 w 1909720"/>
                <a:gd name="connsiteY3" fmla="*/ 745854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45881 w 1909720"/>
                <a:gd name="connsiteY2" fmla="*/ 942513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35855 w 1909720"/>
                <a:gd name="connsiteY2" fmla="*/ 934949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121380 h 954860"/>
                <a:gd name="connsiteX1" fmla="*/ 16184 w 1909720"/>
                <a:gd name="connsiteY1" fmla="*/ 954860 h 954860"/>
                <a:gd name="connsiteX2" fmla="*/ 535855 w 1909720"/>
                <a:gd name="connsiteY2" fmla="*/ 934949 h 954860"/>
                <a:gd name="connsiteX3" fmla="*/ 542539 w 1909720"/>
                <a:gd name="connsiteY3" fmla="*/ 738290 h 954860"/>
                <a:gd name="connsiteX4" fmla="*/ 1143436 w 1909720"/>
                <a:gd name="connsiteY4" fmla="*/ 736651 h 954860"/>
                <a:gd name="connsiteX5" fmla="*/ 1173345 w 1909720"/>
                <a:gd name="connsiteY5" fmla="*/ 307497 h 954860"/>
                <a:gd name="connsiteX6" fmla="*/ 1909720 w 1909720"/>
                <a:gd name="connsiteY6" fmla="*/ 186116 h 954860"/>
                <a:gd name="connsiteX7" fmla="*/ 1901628 w 1909720"/>
                <a:gd name="connsiteY7" fmla="*/ 0 h 954860"/>
                <a:gd name="connsiteX8" fmla="*/ 0 w 1909720"/>
                <a:gd name="connsiteY8" fmla="*/ 121380 h 954860"/>
                <a:gd name="connsiteX0" fmla="*/ 0 w 1909720"/>
                <a:gd name="connsiteY0" fmla="*/ 97308 h 930788"/>
                <a:gd name="connsiteX1" fmla="*/ 16184 w 1909720"/>
                <a:gd name="connsiteY1" fmla="*/ 930788 h 930788"/>
                <a:gd name="connsiteX2" fmla="*/ 535855 w 1909720"/>
                <a:gd name="connsiteY2" fmla="*/ 910877 h 930788"/>
                <a:gd name="connsiteX3" fmla="*/ 542539 w 1909720"/>
                <a:gd name="connsiteY3" fmla="*/ 714218 h 930788"/>
                <a:gd name="connsiteX4" fmla="*/ 1143436 w 1909720"/>
                <a:gd name="connsiteY4" fmla="*/ 712579 h 930788"/>
                <a:gd name="connsiteX5" fmla="*/ 1173345 w 1909720"/>
                <a:gd name="connsiteY5" fmla="*/ 283425 h 930788"/>
                <a:gd name="connsiteX6" fmla="*/ 1909720 w 1909720"/>
                <a:gd name="connsiteY6" fmla="*/ 162044 h 930788"/>
                <a:gd name="connsiteX7" fmla="*/ 1153428 w 1909720"/>
                <a:gd name="connsiteY7" fmla="*/ 0 h 930788"/>
                <a:gd name="connsiteX8" fmla="*/ 0 w 1909720"/>
                <a:gd name="connsiteY8" fmla="*/ 97308 h 930788"/>
                <a:gd name="connsiteX0" fmla="*/ 0 w 1298322"/>
                <a:gd name="connsiteY0" fmla="*/ 97308 h 930788"/>
                <a:gd name="connsiteX1" fmla="*/ 16184 w 1298322"/>
                <a:gd name="connsiteY1" fmla="*/ 930788 h 930788"/>
                <a:gd name="connsiteX2" fmla="*/ 535855 w 1298322"/>
                <a:gd name="connsiteY2" fmla="*/ 910877 h 930788"/>
                <a:gd name="connsiteX3" fmla="*/ 542539 w 1298322"/>
                <a:gd name="connsiteY3" fmla="*/ 714218 h 930788"/>
                <a:gd name="connsiteX4" fmla="*/ 1143436 w 1298322"/>
                <a:gd name="connsiteY4" fmla="*/ 712579 h 930788"/>
                <a:gd name="connsiteX5" fmla="*/ 1173345 w 1298322"/>
                <a:gd name="connsiteY5" fmla="*/ 283425 h 930788"/>
                <a:gd name="connsiteX6" fmla="*/ 1298322 w 1298322"/>
                <a:gd name="connsiteY6" fmla="*/ 291543 h 930788"/>
                <a:gd name="connsiteX7" fmla="*/ 1153428 w 1298322"/>
                <a:gd name="connsiteY7" fmla="*/ 0 h 930788"/>
                <a:gd name="connsiteX8" fmla="*/ 0 w 1298322"/>
                <a:gd name="connsiteY8" fmla="*/ 97308 h 930788"/>
                <a:gd name="connsiteX0" fmla="*/ 0 w 1306277"/>
                <a:gd name="connsiteY0" fmla="*/ 143558 h 977038"/>
                <a:gd name="connsiteX1" fmla="*/ 16184 w 1306277"/>
                <a:gd name="connsiteY1" fmla="*/ 977038 h 977038"/>
                <a:gd name="connsiteX2" fmla="*/ 535855 w 1306277"/>
                <a:gd name="connsiteY2" fmla="*/ 957127 h 977038"/>
                <a:gd name="connsiteX3" fmla="*/ 542539 w 1306277"/>
                <a:gd name="connsiteY3" fmla="*/ 760468 h 977038"/>
                <a:gd name="connsiteX4" fmla="*/ 1143436 w 1306277"/>
                <a:gd name="connsiteY4" fmla="*/ 758829 h 977038"/>
                <a:gd name="connsiteX5" fmla="*/ 1173345 w 1306277"/>
                <a:gd name="connsiteY5" fmla="*/ 329675 h 977038"/>
                <a:gd name="connsiteX6" fmla="*/ 1298322 w 1306277"/>
                <a:gd name="connsiteY6" fmla="*/ 337793 h 977038"/>
                <a:gd name="connsiteX7" fmla="*/ 1306277 w 1306277"/>
                <a:gd name="connsiteY7" fmla="*/ 0 h 977038"/>
                <a:gd name="connsiteX8" fmla="*/ 0 w 1306277"/>
                <a:gd name="connsiteY8" fmla="*/ 143558 h 977038"/>
                <a:gd name="connsiteX0" fmla="*/ 0 w 1306277"/>
                <a:gd name="connsiteY0" fmla="*/ 143558 h 977038"/>
                <a:gd name="connsiteX1" fmla="*/ 16184 w 1306277"/>
                <a:gd name="connsiteY1" fmla="*/ 977038 h 977038"/>
                <a:gd name="connsiteX2" fmla="*/ 535855 w 1306277"/>
                <a:gd name="connsiteY2" fmla="*/ 957127 h 977038"/>
                <a:gd name="connsiteX3" fmla="*/ 542539 w 1306277"/>
                <a:gd name="connsiteY3" fmla="*/ 760468 h 977038"/>
                <a:gd name="connsiteX4" fmla="*/ 1143436 w 1306277"/>
                <a:gd name="connsiteY4" fmla="*/ 758829 h 977038"/>
                <a:gd name="connsiteX5" fmla="*/ 1173345 w 1306277"/>
                <a:gd name="connsiteY5" fmla="*/ 329675 h 977038"/>
                <a:gd name="connsiteX6" fmla="*/ 1298322 w 1306277"/>
                <a:gd name="connsiteY6" fmla="*/ 337793 h 977038"/>
                <a:gd name="connsiteX7" fmla="*/ 1306277 w 1306277"/>
                <a:gd name="connsiteY7" fmla="*/ 0 h 977038"/>
                <a:gd name="connsiteX8" fmla="*/ 0 w 1306277"/>
                <a:gd name="connsiteY8" fmla="*/ 143558 h 977038"/>
                <a:gd name="connsiteX0" fmla="*/ 0 w 1317195"/>
                <a:gd name="connsiteY0" fmla="*/ 32559 h 866039"/>
                <a:gd name="connsiteX1" fmla="*/ 16184 w 1317195"/>
                <a:gd name="connsiteY1" fmla="*/ 866039 h 866039"/>
                <a:gd name="connsiteX2" fmla="*/ 535855 w 1317195"/>
                <a:gd name="connsiteY2" fmla="*/ 846128 h 866039"/>
                <a:gd name="connsiteX3" fmla="*/ 542539 w 1317195"/>
                <a:gd name="connsiteY3" fmla="*/ 649469 h 866039"/>
                <a:gd name="connsiteX4" fmla="*/ 1143436 w 1317195"/>
                <a:gd name="connsiteY4" fmla="*/ 647830 h 866039"/>
                <a:gd name="connsiteX5" fmla="*/ 1173345 w 1317195"/>
                <a:gd name="connsiteY5" fmla="*/ 218676 h 866039"/>
                <a:gd name="connsiteX6" fmla="*/ 1298322 w 1317195"/>
                <a:gd name="connsiteY6" fmla="*/ 226794 h 866039"/>
                <a:gd name="connsiteX7" fmla="*/ 1317195 w 1317195"/>
                <a:gd name="connsiteY7" fmla="*/ 0 h 866039"/>
                <a:gd name="connsiteX8" fmla="*/ 0 w 1317195"/>
                <a:gd name="connsiteY8" fmla="*/ 32559 h 866039"/>
                <a:gd name="connsiteX0" fmla="*/ 0 w 1306277"/>
                <a:gd name="connsiteY0" fmla="*/ 0 h 888980"/>
                <a:gd name="connsiteX1" fmla="*/ 5266 w 1306277"/>
                <a:gd name="connsiteY1" fmla="*/ 888980 h 888980"/>
                <a:gd name="connsiteX2" fmla="*/ 524937 w 1306277"/>
                <a:gd name="connsiteY2" fmla="*/ 869069 h 888980"/>
                <a:gd name="connsiteX3" fmla="*/ 531621 w 1306277"/>
                <a:gd name="connsiteY3" fmla="*/ 672410 h 888980"/>
                <a:gd name="connsiteX4" fmla="*/ 1132518 w 1306277"/>
                <a:gd name="connsiteY4" fmla="*/ 670771 h 888980"/>
                <a:gd name="connsiteX5" fmla="*/ 1162427 w 1306277"/>
                <a:gd name="connsiteY5" fmla="*/ 241617 h 888980"/>
                <a:gd name="connsiteX6" fmla="*/ 1287404 w 1306277"/>
                <a:gd name="connsiteY6" fmla="*/ 249735 h 888980"/>
                <a:gd name="connsiteX7" fmla="*/ 1306277 w 1306277"/>
                <a:gd name="connsiteY7" fmla="*/ 22941 h 888980"/>
                <a:gd name="connsiteX8" fmla="*/ 0 w 1306277"/>
                <a:gd name="connsiteY8" fmla="*/ 0 h 888980"/>
                <a:gd name="connsiteX0" fmla="*/ 0 w 1306277"/>
                <a:gd name="connsiteY0" fmla="*/ 0 h 888980"/>
                <a:gd name="connsiteX1" fmla="*/ 5266 w 1306277"/>
                <a:gd name="connsiteY1" fmla="*/ 888980 h 888980"/>
                <a:gd name="connsiteX2" fmla="*/ 524937 w 1306277"/>
                <a:gd name="connsiteY2" fmla="*/ 674821 h 888980"/>
                <a:gd name="connsiteX3" fmla="*/ 531621 w 1306277"/>
                <a:gd name="connsiteY3" fmla="*/ 672410 h 888980"/>
                <a:gd name="connsiteX4" fmla="*/ 1132518 w 1306277"/>
                <a:gd name="connsiteY4" fmla="*/ 670771 h 888980"/>
                <a:gd name="connsiteX5" fmla="*/ 1162427 w 1306277"/>
                <a:gd name="connsiteY5" fmla="*/ 241617 h 888980"/>
                <a:gd name="connsiteX6" fmla="*/ 1287404 w 1306277"/>
                <a:gd name="connsiteY6" fmla="*/ 249735 h 888980"/>
                <a:gd name="connsiteX7" fmla="*/ 1306277 w 1306277"/>
                <a:gd name="connsiteY7" fmla="*/ 22941 h 888980"/>
                <a:gd name="connsiteX8" fmla="*/ 0 w 1306277"/>
                <a:gd name="connsiteY8" fmla="*/ 0 h 888980"/>
                <a:gd name="connsiteX0" fmla="*/ 5875 w 1312152"/>
                <a:gd name="connsiteY0" fmla="*/ 0 h 724199"/>
                <a:gd name="connsiteX1" fmla="*/ 224 w 1312152"/>
                <a:gd name="connsiteY1" fmla="*/ 676231 h 724199"/>
                <a:gd name="connsiteX2" fmla="*/ 530812 w 1312152"/>
                <a:gd name="connsiteY2" fmla="*/ 674821 h 724199"/>
                <a:gd name="connsiteX3" fmla="*/ 537496 w 1312152"/>
                <a:gd name="connsiteY3" fmla="*/ 672410 h 724199"/>
                <a:gd name="connsiteX4" fmla="*/ 1138393 w 1312152"/>
                <a:gd name="connsiteY4" fmla="*/ 670771 h 724199"/>
                <a:gd name="connsiteX5" fmla="*/ 1168302 w 1312152"/>
                <a:gd name="connsiteY5" fmla="*/ 241617 h 724199"/>
                <a:gd name="connsiteX6" fmla="*/ 1293279 w 1312152"/>
                <a:gd name="connsiteY6" fmla="*/ 249735 h 724199"/>
                <a:gd name="connsiteX7" fmla="*/ 1312152 w 1312152"/>
                <a:gd name="connsiteY7" fmla="*/ 22941 h 724199"/>
                <a:gd name="connsiteX8" fmla="*/ 5875 w 1312152"/>
                <a:gd name="connsiteY8" fmla="*/ 0 h 724199"/>
                <a:gd name="connsiteX0" fmla="*/ 5875 w 1347868"/>
                <a:gd name="connsiteY0" fmla="*/ 0 h 724199"/>
                <a:gd name="connsiteX1" fmla="*/ 224 w 1347868"/>
                <a:gd name="connsiteY1" fmla="*/ 676231 h 724199"/>
                <a:gd name="connsiteX2" fmla="*/ 530812 w 1347868"/>
                <a:gd name="connsiteY2" fmla="*/ 674821 h 724199"/>
                <a:gd name="connsiteX3" fmla="*/ 537496 w 1347868"/>
                <a:gd name="connsiteY3" fmla="*/ 672410 h 724199"/>
                <a:gd name="connsiteX4" fmla="*/ 1138393 w 1347868"/>
                <a:gd name="connsiteY4" fmla="*/ 670771 h 724199"/>
                <a:gd name="connsiteX5" fmla="*/ 1168302 w 1347868"/>
                <a:gd name="connsiteY5" fmla="*/ 241617 h 724199"/>
                <a:gd name="connsiteX6" fmla="*/ 1347868 w 1347868"/>
                <a:gd name="connsiteY6" fmla="*/ 203485 h 724199"/>
                <a:gd name="connsiteX7" fmla="*/ 1312152 w 1347868"/>
                <a:gd name="connsiteY7" fmla="*/ 22941 h 724199"/>
                <a:gd name="connsiteX8" fmla="*/ 5875 w 1347868"/>
                <a:gd name="connsiteY8" fmla="*/ 0 h 724199"/>
                <a:gd name="connsiteX0" fmla="*/ 5875 w 1347868"/>
                <a:gd name="connsiteY0" fmla="*/ 51058 h 775257"/>
                <a:gd name="connsiteX1" fmla="*/ 224 w 1347868"/>
                <a:gd name="connsiteY1" fmla="*/ 727289 h 775257"/>
                <a:gd name="connsiteX2" fmla="*/ 530812 w 1347868"/>
                <a:gd name="connsiteY2" fmla="*/ 725879 h 775257"/>
                <a:gd name="connsiteX3" fmla="*/ 537496 w 1347868"/>
                <a:gd name="connsiteY3" fmla="*/ 723468 h 775257"/>
                <a:gd name="connsiteX4" fmla="*/ 1138393 w 1347868"/>
                <a:gd name="connsiteY4" fmla="*/ 721829 h 775257"/>
                <a:gd name="connsiteX5" fmla="*/ 1168302 w 1347868"/>
                <a:gd name="connsiteY5" fmla="*/ 292675 h 775257"/>
                <a:gd name="connsiteX6" fmla="*/ 1347868 w 1347868"/>
                <a:gd name="connsiteY6" fmla="*/ 254543 h 775257"/>
                <a:gd name="connsiteX7" fmla="*/ 1312152 w 1347868"/>
                <a:gd name="connsiteY7" fmla="*/ 0 h 775257"/>
                <a:gd name="connsiteX8" fmla="*/ 5875 w 1347868"/>
                <a:gd name="connsiteY8" fmla="*/ 51058 h 775257"/>
                <a:gd name="connsiteX0" fmla="*/ 5875 w 1312152"/>
                <a:gd name="connsiteY0" fmla="*/ 51058 h 775257"/>
                <a:gd name="connsiteX1" fmla="*/ 224 w 1312152"/>
                <a:gd name="connsiteY1" fmla="*/ 727289 h 775257"/>
                <a:gd name="connsiteX2" fmla="*/ 530812 w 1312152"/>
                <a:gd name="connsiteY2" fmla="*/ 725879 h 775257"/>
                <a:gd name="connsiteX3" fmla="*/ 537496 w 1312152"/>
                <a:gd name="connsiteY3" fmla="*/ 723468 h 775257"/>
                <a:gd name="connsiteX4" fmla="*/ 1138393 w 1312152"/>
                <a:gd name="connsiteY4" fmla="*/ 721829 h 775257"/>
                <a:gd name="connsiteX5" fmla="*/ 1168302 w 1312152"/>
                <a:gd name="connsiteY5" fmla="*/ 292675 h 775257"/>
                <a:gd name="connsiteX6" fmla="*/ 1229532 w 1312152"/>
                <a:gd name="connsiteY6" fmla="*/ 270059 h 775257"/>
                <a:gd name="connsiteX7" fmla="*/ 1312152 w 1312152"/>
                <a:gd name="connsiteY7" fmla="*/ 0 h 775257"/>
                <a:gd name="connsiteX8" fmla="*/ 5875 w 1312152"/>
                <a:gd name="connsiteY8" fmla="*/ 51058 h 775257"/>
                <a:gd name="connsiteX0" fmla="*/ 5875 w 1229532"/>
                <a:gd name="connsiteY0" fmla="*/ 42703 h 766902"/>
                <a:gd name="connsiteX1" fmla="*/ 224 w 1229532"/>
                <a:gd name="connsiteY1" fmla="*/ 718934 h 766902"/>
                <a:gd name="connsiteX2" fmla="*/ 530812 w 1229532"/>
                <a:gd name="connsiteY2" fmla="*/ 717524 h 766902"/>
                <a:gd name="connsiteX3" fmla="*/ 537496 w 1229532"/>
                <a:gd name="connsiteY3" fmla="*/ 715113 h 766902"/>
                <a:gd name="connsiteX4" fmla="*/ 1138393 w 1229532"/>
                <a:gd name="connsiteY4" fmla="*/ 713474 h 766902"/>
                <a:gd name="connsiteX5" fmla="*/ 1168302 w 1229532"/>
                <a:gd name="connsiteY5" fmla="*/ 284320 h 766902"/>
                <a:gd name="connsiteX6" fmla="*/ 1229532 w 1229532"/>
                <a:gd name="connsiteY6" fmla="*/ 261704 h 766902"/>
                <a:gd name="connsiteX7" fmla="*/ 1179729 w 1229532"/>
                <a:gd name="connsiteY7" fmla="*/ 0 h 766902"/>
                <a:gd name="connsiteX8" fmla="*/ 5875 w 1229532"/>
                <a:gd name="connsiteY8" fmla="*/ 42703 h 766902"/>
                <a:gd name="connsiteX0" fmla="*/ 5875 w 1229532"/>
                <a:gd name="connsiteY0" fmla="*/ 42703 h 766902"/>
                <a:gd name="connsiteX1" fmla="*/ 224 w 1229532"/>
                <a:gd name="connsiteY1" fmla="*/ 718934 h 766902"/>
                <a:gd name="connsiteX2" fmla="*/ 530812 w 1229532"/>
                <a:gd name="connsiteY2" fmla="*/ 717524 h 766902"/>
                <a:gd name="connsiteX3" fmla="*/ 537496 w 1229532"/>
                <a:gd name="connsiteY3" fmla="*/ 715113 h 766902"/>
                <a:gd name="connsiteX4" fmla="*/ 1138393 w 1229532"/>
                <a:gd name="connsiteY4" fmla="*/ 713474 h 766902"/>
                <a:gd name="connsiteX5" fmla="*/ 1110543 w 1229532"/>
                <a:gd name="connsiteY5" fmla="*/ 281933 h 766902"/>
                <a:gd name="connsiteX6" fmla="*/ 1229532 w 1229532"/>
                <a:gd name="connsiteY6" fmla="*/ 261704 h 766902"/>
                <a:gd name="connsiteX7" fmla="*/ 1179729 w 1229532"/>
                <a:gd name="connsiteY7" fmla="*/ 0 h 766902"/>
                <a:gd name="connsiteX8" fmla="*/ 5875 w 1229532"/>
                <a:gd name="connsiteY8" fmla="*/ 42703 h 766902"/>
                <a:gd name="connsiteX0" fmla="*/ 5875 w 1229532"/>
                <a:gd name="connsiteY0" fmla="*/ 42703 h 766902"/>
                <a:gd name="connsiteX1" fmla="*/ 224 w 1229532"/>
                <a:gd name="connsiteY1" fmla="*/ 718934 h 766902"/>
                <a:gd name="connsiteX2" fmla="*/ 530812 w 1229532"/>
                <a:gd name="connsiteY2" fmla="*/ 717524 h 766902"/>
                <a:gd name="connsiteX3" fmla="*/ 537496 w 1229532"/>
                <a:gd name="connsiteY3" fmla="*/ 715113 h 766902"/>
                <a:gd name="connsiteX4" fmla="*/ 1104583 w 1229532"/>
                <a:gd name="connsiteY4" fmla="*/ 711087 h 766902"/>
                <a:gd name="connsiteX5" fmla="*/ 1110543 w 1229532"/>
                <a:gd name="connsiteY5" fmla="*/ 281933 h 766902"/>
                <a:gd name="connsiteX6" fmla="*/ 1229532 w 1229532"/>
                <a:gd name="connsiteY6" fmla="*/ 261704 h 766902"/>
                <a:gd name="connsiteX7" fmla="*/ 1179729 w 1229532"/>
                <a:gd name="connsiteY7" fmla="*/ 0 h 766902"/>
                <a:gd name="connsiteX8" fmla="*/ 5875 w 1229532"/>
                <a:gd name="connsiteY8" fmla="*/ 42703 h 766902"/>
                <a:gd name="connsiteX0" fmla="*/ 5875 w 1229532"/>
                <a:gd name="connsiteY0" fmla="*/ 42703 h 718934"/>
                <a:gd name="connsiteX1" fmla="*/ 224 w 1229532"/>
                <a:gd name="connsiteY1" fmla="*/ 718934 h 718934"/>
                <a:gd name="connsiteX2" fmla="*/ 530812 w 1229532"/>
                <a:gd name="connsiteY2" fmla="*/ 717524 h 718934"/>
                <a:gd name="connsiteX3" fmla="*/ 547446 w 1229532"/>
                <a:gd name="connsiteY3" fmla="*/ 647670 h 718934"/>
                <a:gd name="connsiteX4" fmla="*/ 1104583 w 1229532"/>
                <a:gd name="connsiteY4" fmla="*/ 711087 h 718934"/>
                <a:gd name="connsiteX5" fmla="*/ 1110543 w 1229532"/>
                <a:gd name="connsiteY5" fmla="*/ 281933 h 718934"/>
                <a:gd name="connsiteX6" fmla="*/ 1229532 w 1229532"/>
                <a:gd name="connsiteY6" fmla="*/ 261704 h 718934"/>
                <a:gd name="connsiteX7" fmla="*/ 1179729 w 1229532"/>
                <a:gd name="connsiteY7" fmla="*/ 0 h 718934"/>
                <a:gd name="connsiteX8" fmla="*/ 5875 w 1229532"/>
                <a:gd name="connsiteY8" fmla="*/ 42703 h 718934"/>
                <a:gd name="connsiteX0" fmla="*/ 5875 w 1229532"/>
                <a:gd name="connsiteY0" fmla="*/ 42703 h 718934"/>
                <a:gd name="connsiteX1" fmla="*/ 224 w 1229532"/>
                <a:gd name="connsiteY1" fmla="*/ 718934 h 718934"/>
                <a:gd name="connsiteX2" fmla="*/ 530812 w 1229532"/>
                <a:gd name="connsiteY2" fmla="*/ 717524 h 718934"/>
                <a:gd name="connsiteX3" fmla="*/ 547446 w 1229532"/>
                <a:gd name="connsiteY3" fmla="*/ 647670 h 718934"/>
                <a:gd name="connsiteX4" fmla="*/ 1104583 w 1229532"/>
                <a:gd name="connsiteY4" fmla="*/ 711087 h 718934"/>
                <a:gd name="connsiteX5" fmla="*/ 1110543 w 1229532"/>
                <a:gd name="connsiteY5" fmla="*/ 602285 h 718934"/>
                <a:gd name="connsiteX6" fmla="*/ 1229532 w 1229532"/>
                <a:gd name="connsiteY6" fmla="*/ 261704 h 718934"/>
                <a:gd name="connsiteX7" fmla="*/ 1179729 w 1229532"/>
                <a:gd name="connsiteY7" fmla="*/ 0 h 718934"/>
                <a:gd name="connsiteX8" fmla="*/ 5875 w 1229532"/>
                <a:gd name="connsiteY8" fmla="*/ 42703 h 718934"/>
                <a:gd name="connsiteX0" fmla="*/ 5875 w 1179729"/>
                <a:gd name="connsiteY0" fmla="*/ 42703 h 718934"/>
                <a:gd name="connsiteX1" fmla="*/ 224 w 1179729"/>
                <a:gd name="connsiteY1" fmla="*/ 718934 h 718934"/>
                <a:gd name="connsiteX2" fmla="*/ 530812 w 1179729"/>
                <a:gd name="connsiteY2" fmla="*/ 717524 h 718934"/>
                <a:gd name="connsiteX3" fmla="*/ 547446 w 1179729"/>
                <a:gd name="connsiteY3" fmla="*/ 647670 h 718934"/>
                <a:gd name="connsiteX4" fmla="*/ 1104583 w 1179729"/>
                <a:gd name="connsiteY4" fmla="*/ 711087 h 718934"/>
                <a:gd name="connsiteX5" fmla="*/ 1110543 w 1179729"/>
                <a:gd name="connsiteY5" fmla="*/ 602285 h 718934"/>
                <a:gd name="connsiteX6" fmla="*/ 1085251 w 1179729"/>
                <a:gd name="connsiteY6" fmla="*/ 329147 h 718934"/>
                <a:gd name="connsiteX7" fmla="*/ 1179729 w 1179729"/>
                <a:gd name="connsiteY7" fmla="*/ 0 h 718934"/>
                <a:gd name="connsiteX8" fmla="*/ 5875 w 1179729"/>
                <a:gd name="connsiteY8" fmla="*/ 42703 h 718934"/>
                <a:gd name="connsiteX0" fmla="*/ 5875 w 1110543"/>
                <a:gd name="connsiteY0" fmla="*/ 38487 h 714718"/>
                <a:gd name="connsiteX1" fmla="*/ 224 w 1110543"/>
                <a:gd name="connsiteY1" fmla="*/ 714718 h 714718"/>
                <a:gd name="connsiteX2" fmla="*/ 530812 w 1110543"/>
                <a:gd name="connsiteY2" fmla="*/ 713308 h 714718"/>
                <a:gd name="connsiteX3" fmla="*/ 547446 w 1110543"/>
                <a:gd name="connsiteY3" fmla="*/ 643454 h 714718"/>
                <a:gd name="connsiteX4" fmla="*/ 1104583 w 1110543"/>
                <a:gd name="connsiteY4" fmla="*/ 706871 h 714718"/>
                <a:gd name="connsiteX5" fmla="*/ 1110543 w 1110543"/>
                <a:gd name="connsiteY5" fmla="*/ 598069 h 714718"/>
                <a:gd name="connsiteX6" fmla="*/ 1085251 w 1110543"/>
                <a:gd name="connsiteY6" fmla="*/ 324931 h 714718"/>
                <a:gd name="connsiteX7" fmla="*/ 1080225 w 1110543"/>
                <a:gd name="connsiteY7" fmla="*/ 0 h 714718"/>
                <a:gd name="connsiteX8" fmla="*/ 5875 w 1110543"/>
                <a:gd name="connsiteY8" fmla="*/ 38487 h 714718"/>
                <a:gd name="connsiteX0" fmla="*/ 90253 w 1194921"/>
                <a:gd name="connsiteY0" fmla="*/ 38487 h 713308"/>
                <a:gd name="connsiteX1" fmla="*/ 24 w 1194921"/>
                <a:gd name="connsiteY1" fmla="*/ 364860 h 713308"/>
                <a:gd name="connsiteX2" fmla="*/ 615190 w 1194921"/>
                <a:gd name="connsiteY2" fmla="*/ 713308 h 713308"/>
                <a:gd name="connsiteX3" fmla="*/ 631824 w 1194921"/>
                <a:gd name="connsiteY3" fmla="*/ 643454 h 713308"/>
                <a:gd name="connsiteX4" fmla="*/ 1188961 w 1194921"/>
                <a:gd name="connsiteY4" fmla="*/ 706871 h 713308"/>
                <a:gd name="connsiteX5" fmla="*/ 1194921 w 1194921"/>
                <a:gd name="connsiteY5" fmla="*/ 598069 h 713308"/>
                <a:gd name="connsiteX6" fmla="*/ 1169629 w 1194921"/>
                <a:gd name="connsiteY6" fmla="*/ 324931 h 713308"/>
                <a:gd name="connsiteX7" fmla="*/ 1164603 w 1194921"/>
                <a:gd name="connsiteY7" fmla="*/ 0 h 713308"/>
                <a:gd name="connsiteX8" fmla="*/ 90253 w 1194921"/>
                <a:gd name="connsiteY8" fmla="*/ 38487 h 713308"/>
                <a:gd name="connsiteX0" fmla="*/ 5874 w 1195121"/>
                <a:gd name="connsiteY0" fmla="*/ 42702 h 713308"/>
                <a:gd name="connsiteX1" fmla="*/ 224 w 1195121"/>
                <a:gd name="connsiteY1" fmla="*/ 364860 h 713308"/>
                <a:gd name="connsiteX2" fmla="*/ 615390 w 1195121"/>
                <a:gd name="connsiteY2" fmla="*/ 713308 h 713308"/>
                <a:gd name="connsiteX3" fmla="*/ 632024 w 1195121"/>
                <a:gd name="connsiteY3" fmla="*/ 643454 h 713308"/>
                <a:gd name="connsiteX4" fmla="*/ 1189161 w 1195121"/>
                <a:gd name="connsiteY4" fmla="*/ 706871 h 713308"/>
                <a:gd name="connsiteX5" fmla="*/ 1195121 w 1195121"/>
                <a:gd name="connsiteY5" fmla="*/ 598069 h 713308"/>
                <a:gd name="connsiteX6" fmla="*/ 1169829 w 1195121"/>
                <a:gd name="connsiteY6" fmla="*/ 324931 h 713308"/>
                <a:gd name="connsiteX7" fmla="*/ 1164803 w 1195121"/>
                <a:gd name="connsiteY7" fmla="*/ 0 h 713308"/>
                <a:gd name="connsiteX8" fmla="*/ 5874 w 1195121"/>
                <a:gd name="connsiteY8" fmla="*/ 42702 h 713308"/>
                <a:gd name="connsiteX0" fmla="*/ 5874 w 1195121"/>
                <a:gd name="connsiteY0" fmla="*/ 42702 h 706871"/>
                <a:gd name="connsiteX1" fmla="*/ 224 w 1195121"/>
                <a:gd name="connsiteY1" fmla="*/ 364860 h 706871"/>
                <a:gd name="connsiteX2" fmla="*/ 510911 w 1195121"/>
                <a:gd name="connsiteY2" fmla="*/ 333944 h 706871"/>
                <a:gd name="connsiteX3" fmla="*/ 632024 w 1195121"/>
                <a:gd name="connsiteY3" fmla="*/ 643454 h 706871"/>
                <a:gd name="connsiteX4" fmla="*/ 1189161 w 1195121"/>
                <a:gd name="connsiteY4" fmla="*/ 706871 h 706871"/>
                <a:gd name="connsiteX5" fmla="*/ 1195121 w 1195121"/>
                <a:gd name="connsiteY5" fmla="*/ 598069 h 706871"/>
                <a:gd name="connsiteX6" fmla="*/ 1169829 w 1195121"/>
                <a:gd name="connsiteY6" fmla="*/ 324931 h 706871"/>
                <a:gd name="connsiteX7" fmla="*/ 1164803 w 1195121"/>
                <a:gd name="connsiteY7" fmla="*/ 0 h 706871"/>
                <a:gd name="connsiteX8" fmla="*/ 5874 w 1195121"/>
                <a:gd name="connsiteY8" fmla="*/ 42702 h 706871"/>
                <a:gd name="connsiteX0" fmla="*/ 5874 w 1195121"/>
                <a:gd name="connsiteY0" fmla="*/ 42702 h 706871"/>
                <a:gd name="connsiteX1" fmla="*/ 224 w 1195121"/>
                <a:gd name="connsiteY1" fmla="*/ 364860 h 706871"/>
                <a:gd name="connsiteX2" fmla="*/ 510911 w 1195121"/>
                <a:gd name="connsiteY2" fmla="*/ 333944 h 706871"/>
                <a:gd name="connsiteX3" fmla="*/ 502668 w 1195121"/>
                <a:gd name="connsiteY3" fmla="*/ 664530 h 706871"/>
                <a:gd name="connsiteX4" fmla="*/ 1189161 w 1195121"/>
                <a:gd name="connsiteY4" fmla="*/ 706871 h 706871"/>
                <a:gd name="connsiteX5" fmla="*/ 1195121 w 1195121"/>
                <a:gd name="connsiteY5" fmla="*/ 598069 h 706871"/>
                <a:gd name="connsiteX6" fmla="*/ 1169829 w 1195121"/>
                <a:gd name="connsiteY6" fmla="*/ 324931 h 706871"/>
                <a:gd name="connsiteX7" fmla="*/ 1164803 w 1195121"/>
                <a:gd name="connsiteY7" fmla="*/ 0 h 706871"/>
                <a:gd name="connsiteX8" fmla="*/ 5874 w 1195121"/>
                <a:gd name="connsiteY8" fmla="*/ 42702 h 706871"/>
                <a:gd name="connsiteX0" fmla="*/ 5874 w 1195121"/>
                <a:gd name="connsiteY0" fmla="*/ 42702 h 706871"/>
                <a:gd name="connsiteX1" fmla="*/ 224 w 1195121"/>
                <a:gd name="connsiteY1" fmla="*/ 364860 h 706871"/>
                <a:gd name="connsiteX2" fmla="*/ 510911 w 1195121"/>
                <a:gd name="connsiteY2" fmla="*/ 367666 h 706871"/>
                <a:gd name="connsiteX3" fmla="*/ 502668 w 1195121"/>
                <a:gd name="connsiteY3" fmla="*/ 664530 h 706871"/>
                <a:gd name="connsiteX4" fmla="*/ 1189161 w 1195121"/>
                <a:gd name="connsiteY4" fmla="*/ 706871 h 706871"/>
                <a:gd name="connsiteX5" fmla="*/ 1195121 w 1195121"/>
                <a:gd name="connsiteY5" fmla="*/ 598069 h 706871"/>
                <a:gd name="connsiteX6" fmla="*/ 1169829 w 1195121"/>
                <a:gd name="connsiteY6" fmla="*/ 324931 h 706871"/>
                <a:gd name="connsiteX7" fmla="*/ 1164803 w 1195121"/>
                <a:gd name="connsiteY7" fmla="*/ 0 h 706871"/>
                <a:gd name="connsiteX8" fmla="*/ 5874 w 1195121"/>
                <a:gd name="connsiteY8" fmla="*/ 42702 h 706871"/>
                <a:gd name="connsiteX0" fmla="*/ 5874 w 1195121"/>
                <a:gd name="connsiteY0" fmla="*/ 97499 h 706871"/>
                <a:gd name="connsiteX1" fmla="*/ 224 w 1195121"/>
                <a:gd name="connsiteY1" fmla="*/ 364860 h 706871"/>
                <a:gd name="connsiteX2" fmla="*/ 510911 w 1195121"/>
                <a:gd name="connsiteY2" fmla="*/ 367666 h 706871"/>
                <a:gd name="connsiteX3" fmla="*/ 502668 w 1195121"/>
                <a:gd name="connsiteY3" fmla="*/ 664530 h 706871"/>
                <a:gd name="connsiteX4" fmla="*/ 1189161 w 1195121"/>
                <a:gd name="connsiteY4" fmla="*/ 706871 h 706871"/>
                <a:gd name="connsiteX5" fmla="*/ 1195121 w 1195121"/>
                <a:gd name="connsiteY5" fmla="*/ 598069 h 706871"/>
                <a:gd name="connsiteX6" fmla="*/ 1169829 w 1195121"/>
                <a:gd name="connsiteY6" fmla="*/ 324931 h 706871"/>
                <a:gd name="connsiteX7" fmla="*/ 1164803 w 1195121"/>
                <a:gd name="connsiteY7" fmla="*/ 0 h 706871"/>
                <a:gd name="connsiteX8" fmla="*/ 5874 w 1195121"/>
                <a:gd name="connsiteY8" fmla="*/ 97499 h 706871"/>
                <a:gd name="connsiteX0" fmla="*/ 5874 w 1195121"/>
                <a:gd name="connsiteY0" fmla="*/ 25842 h 635214"/>
                <a:gd name="connsiteX1" fmla="*/ 224 w 1195121"/>
                <a:gd name="connsiteY1" fmla="*/ 293203 h 635214"/>
                <a:gd name="connsiteX2" fmla="*/ 510911 w 1195121"/>
                <a:gd name="connsiteY2" fmla="*/ 296009 h 635214"/>
                <a:gd name="connsiteX3" fmla="*/ 502668 w 1195121"/>
                <a:gd name="connsiteY3" fmla="*/ 592873 h 635214"/>
                <a:gd name="connsiteX4" fmla="*/ 1189161 w 1195121"/>
                <a:gd name="connsiteY4" fmla="*/ 635214 h 635214"/>
                <a:gd name="connsiteX5" fmla="*/ 1195121 w 1195121"/>
                <a:gd name="connsiteY5" fmla="*/ 526412 h 635214"/>
                <a:gd name="connsiteX6" fmla="*/ 1169829 w 1195121"/>
                <a:gd name="connsiteY6" fmla="*/ 253274 h 635214"/>
                <a:gd name="connsiteX7" fmla="*/ 1154852 w 1195121"/>
                <a:gd name="connsiteY7" fmla="*/ 0 h 635214"/>
                <a:gd name="connsiteX8" fmla="*/ 5874 w 1195121"/>
                <a:gd name="connsiteY8" fmla="*/ 25842 h 635214"/>
                <a:gd name="connsiteX0" fmla="*/ 5874 w 1209215"/>
                <a:gd name="connsiteY0" fmla="*/ 25842 h 620137"/>
                <a:gd name="connsiteX1" fmla="*/ 224 w 1209215"/>
                <a:gd name="connsiteY1" fmla="*/ 293203 h 620137"/>
                <a:gd name="connsiteX2" fmla="*/ 510911 w 1209215"/>
                <a:gd name="connsiteY2" fmla="*/ 296009 h 620137"/>
                <a:gd name="connsiteX3" fmla="*/ 502668 w 1209215"/>
                <a:gd name="connsiteY3" fmla="*/ 592873 h 620137"/>
                <a:gd name="connsiteX4" fmla="*/ 1209061 w 1209215"/>
                <a:gd name="connsiteY4" fmla="*/ 550911 h 620137"/>
                <a:gd name="connsiteX5" fmla="*/ 1195121 w 1209215"/>
                <a:gd name="connsiteY5" fmla="*/ 526412 h 620137"/>
                <a:gd name="connsiteX6" fmla="*/ 1169829 w 1209215"/>
                <a:gd name="connsiteY6" fmla="*/ 253274 h 620137"/>
                <a:gd name="connsiteX7" fmla="*/ 1154852 w 1209215"/>
                <a:gd name="connsiteY7" fmla="*/ 0 h 620137"/>
                <a:gd name="connsiteX8" fmla="*/ 5874 w 1209215"/>
                <a:gd name="connsiteY8" fmla="*/ 25842 h 620137"/>
                <a:gd name="connsiteX0" fmla="*/ 5874 w 1209215"/>
                <a:gd name="connsiteY0" fmla="*/ 25842 h 587942"/>
                <a:gd name="connsiteX1" fmla="*/ 224 w 1209215"/>
                <a:gd name="connsiteY1" fmla="*/ 293203 h 587942"/>
                <a:gd name="connsiteX2" fmla="*/ 510911 w 1209215"/>
                <a:gd name="connsiteY2" fmla="*/ 296009 h 587942"/>
                <a:gd name="connsiteX3" fmla="*/ 517594 w 1209215"/>
                <a:gd name="connsiteY3" fmla="*/ 559152 h 587942"/>
                <a:gd name="connsiteX4" fmla="*/ 1209061 w 1209215"/>
                <a:gd name="connsiteY4" fmla="*/ 550911 h 587942"/>
                <a:gd name="connsiteX5" fmla="*/ 1195121 w 1209215"/>
                <a:gd name="connsiteY5" fmla="*/ 526412 h 587942"/>
                <a:gd name="connsiteX6" fmla="*/ 1169829 w 1209215"/>
                <a:gd name="connsiteY6" fmla="*/ 253274 h 587942"/>
                <a:gd name="connsiteX7" fmla="*/ 1154852 w 1209215"/>
                <a:gd name="connsiteY7" fmla="*/ 0 h 587942"/>
                <a:gd name="connsiteX8" fmla="*/ 5874 w 1209215"/>
                <a:gd name="connsiteY8" fmla="*/ 25842 h 587942"/>
                <a:gd name="connsiteX0" fmla="*/ 5874 w 1195121"/>
                <a:gd name="connsiteY0" fmla="*/ 25842 h 587942"/>
                <a:gd name="connsiteX1" fmla="*/ 224 w 1195121"/>
                <a:gd name="connsiteY1" fmla="*/ 293203 h 587942"/>
                <a:gd name="connsiteX2" fmla="*/ 510911 w 1195121"/>
                <a:gd name="connsiteY2" fmla="*/ 296009 h 587942"/>
                <a:gd name="connsiteX3" fmla="*/ 517594 w 1195121"/>
                <a:gd name="connsiteY3" fmla="*/ 559152 h 587942"/>
                <a:gd name="connsiteX4" fmla="*/ 1149359 w 1195121"/>
                <a:gd name="connsiteY4" fmla="*/ 529836 h 587942"/>
                <a:gd name="connsiteX5" fmla="*/ 1195121 w 1195121"/>
                <a:gd name="connsiteY5" fmla="*/ 526412 h 587942"/>
                <a:gd name="connsiteX6" fmla="*/ 1169829 w 1195121"/>
                <a:gd name="connsiteY6" fmla="*/ 253274 h 587942"/>
                <a:gd name="connsiteX7" fmla="*/ 1154852 w 1195121"/>
                <a:gd name="connsiteY7" fmla="*/ 0 h 587942"/>
                <a:gd name="connsiteX8" fmla="*/ 5874 w 1195121"/>
                <a:gd name="connsiteY8" fmla="*/ 25842 h 587942"/>
                <a:gd name="connsiteX0" fmla="*/ 5874 w 1195121"/>
                <a:gd name="connsiteY0" fmla="*/ 25842 h 587942"/>
                <a:gd name="connsiteX1" fmla="*/ 224 w 1195121"/>
                <a:gd name="connsiteY1" fmla="*/ 293203 h 587942"/>
                <a:gd name="connsiteX2" fmla="*/ 510911 w 1195121"/>
                <a:gd name="connsiteY2" fmla="*/ 296009 h 587942"/>
                <a:gd name="connsiteX3" fmla="*/ 517594 w 1195121"/>
                <a:gd name="connsiteY3" fmla="*/ 559152 h 587942"/>
                <a:gd name="connsiteX4" fmla="*/ 1149359 w 1195121"/>
                <a:gd name="connsiteY4" fmla="*/ 529836 h 587942"/>
                <a:gd name="connsiteX5" fmla="*/ 1195121 w 1195121"/>
                <a:gd name="connsiteY5" fmla="*/ 526412 h 587942"/>
                <a:gd name="connsiteX6" fmla="*/ 1149929 w 1195121"/>
                <a:gd name="connsiteY6" fmla="*/ 253274 h 587942"/>
                <a:gd name="connsiteX7" fmla="*/ 1154852 w 1195121"/>
                <a:gd name="connsiteY7" fmla="*/ 0 h 587942"/>
                <a:gd name="connsiteX8" fmla="*/ 5874 w 1195121"/>
                <a:gd name="connsiteY8" fmla="*/ 25842 h 587942"/>
                <a:gd name="connsiteX0" fmla="*/ 5874 w 1155319"/>
                <a:gd name="connsiteY0" fmla="*/ 25842 h 587942"/>
                <a:gd name="connsiteX1" fmla="*/ 224 w 1155319"/>
                <a:gd name="connsiteY1" fmla="*/ 293203 h 587942"/>
                <a:gd name="connsiteX2" fmla="*/ 510911 w 1155319"/>
                <a:gd name="connsiteY2" fmla="*/ 296009 h 587942"/>
                <a:gd name="connsiteX3" fmla="*/ 517594 w 1155319"/>
                <a:gd name="connsiteY3" fmla="*/ 559152 h 587942"/>
                <a:gd name="connsiteX4" fmla="*/ 1149359 w 1155319"/>
                <a:gd name="connsiteY4" fmla="*/ 529836 h 587942"/>
                <a:gd name="connsiteX5" fmla="*/ 1155319 w 1155319"/>
                <a:gd name="connsiteY5" fmla="*/ 526412 h 587942"/>
                <a:gd name="connsiteX6" fmla="*/ 1149929 w 1155319"/>
                <a:gd name="connsiteY6" fmla="*/ 253274 h 587942"/>
                <a:gd name="connsiteX7" fmla="*/ 1154852 w 1155319"/>
                <a:gd name="connsiteY7" fmla="*/ 0 h 587942"/>
                <a:gd name="connsiteX8" fmla="*/ 5874 w 1155319"/>
                <a:gd name="connsiteY8" fmla="*/ 25842 h 587942"/>
                <a:gd name="connsiteX0" fmla="*/ 5874 w 1155319"/>
                <a:gd name="connsiteY0" fmla="*/ 25842 h 587942"/>
                <a:gd name="connsiteX1" fmla="*/ 224 w 1155319"/>
                <a:gd name="connsiteY1" fmla="*/ 293203 h 587942"/>
                <a:gd name="connsiteX2" fmla="*/ 510911 w 1155319"/>
                <a:gd name="connsiteY2" fmla="*/ 296009 h 587942"/>
                <a:gd name="connsiteX3" fmla="*/ 517594 w 1155319"/>
                <a:gd name="connsiteY3" fmla="*/ 559152 h 587942"/>
                <a:gd name="connsiteX4" fmla="*/ 1149359 w 1155319"/>
                <a:gd name="connsiteY4" fmla="*/ 529836 h 587942"/>
                <a:gd name="connsiteX5" fmla="*/ 1155319 w 1155319"/>
                <a:gd name="connsiteY5" fmla="*/ 543272 h 587942"/>
                <a:gd name="connsiteX6" fmla="*/ 1149929 w 1155319"/>
                <a:gd name="connsiteY6" fmla="*/ 253274 h 587942"/>
                <a:gd name="connsiteX7" fmla="*/ 1154852 w 1155319"/>
                <a:gd name="connsiteY7" fmla="*/ 0 h 587942"/>
                <a:gd name="connsiteX8" fmla="*/ 5874 w 1155319"/>
                <a:gd name="connsiteY8" fmla="*/ 25842 h 587942"/>
                <a:gd name="connsiteX0" fmla="*/ 5874 w 1160294"/>
                <a:gd name="connsiteY0" fmla="*/ 25842 h 587942"/>
                <a:gd name="connsiteX1" fmla="*/ 224 w 1160294"/>
                <a:gd name="connsiteY1" fmla="*/ 293203 h 587942"/>
                <a:gd name="connsiteX2" fmla="*/ 510911 w 1160294"/>
                <a:gd name="connsiteY2" fmla="*/ 296009 h 587942"/>
                <a:gd name="connsiteX3" fmla="*/ 517594 w 1160294"/>
                <a:gd name="connsiteY3" fmla="*/ 559152 h 587942"/>
                <a:gd name="connsiteX4" fmla="*/ 1149359 w 1160294"/>
                <a:gd name="connsiteY4" fmla="*/ 529836 h 587942"/>
                <a:gd name="connsiteX5" fmla="*/ 1160294 w 1160294"/>
                <a:gd name="connsiteY5" fmla="*/ 458970 h 587942"/>
                <a:gd name="connsiteX6" fmla="*/ 1149929 w 1160294"/>
                <a:gd name="connsiteY6" fmla="*/ 253274 h 587942"/>
                <a:gd name="connsiteX7" fmla="*/ 1154852 w 1160294"/>
                <a:gd name="connsiteY7" fmla="*/ 0 h 587942"/>
                <a:gd name="connsiteX8" fmla="*/ 5874 w 1160294"/>
                <a:gd name="connsiteY8" fmla="*/ 25842 h 587942"/>
                <a:gd name="connsiteX0" fmla="*/ 5874 w 1160294"/>
                <a:gd name="connsiteY0" fmla="*/ 25842 h 587942"/>
                <a:gd name="connsiteX1" fmla="*/ 224 w 1160294"/>
                <a:gd name="connsiteY1" fmla="*/ 293203 h 587942"/>
                <a:gd name="connsiteX2" fmla="*/ 510911 w 1160294"/>
                <a:gd name="connsiteY2" fmla="*/ 296009 h 587942"/>
                <a:gd name="connsiteX3" fmla="*/ 517594 w 1160294"/>
                <a:gd name="connsiteY3" fmla="*/ 559152 h 587942"/>
                <a:gd name="connsiteX4" fmla="*/ 1154334 w 1160294"/>
                <a:gd name="connsiteY4" fmla="*/ 550912 h 587942"/>
                <a:gd name="connsiteX5" fmla="*/ 1160294 w 1160294"/>
                <a:gd name="connsiteY5" fmla="*/ 458970 h 587942"/>
                <a:gd name="connsiteX6" fmla="*/ 1149929 w 1160294"/>
                <a:gd name="connsiteY6" fmla="*/ 253274 h 587942"/>
                <a:gd name="connsiteX7" fmla="*/ 1154852 w 1160294"/>
                <a:gd name="connsiteY7" fmla="*/ 0 h 587942"/>
                <a:gd name="connsiteX8" fmla="*/ 5874 w 1160294"/>
                <a:gd name="connsiteY8" fmla="*/ 25842 h 587942"/>
                <a:gd name="connsiteX0" fmla="*/ 5874 w 1164855"/>
                <a:gd name="connsiteY0" fmla="*/ 25842 h 587942"/>
                <a:gd name="connsiteX1" fmla="*/ 224 w 1164855"/>
                <a:gd name="connsiteY1" fmla="*/ 293203 h 587942"/>
                <a:gd name="connsiteX2" fmla="*/ 510911 w 1164855"/>
                <a:gd name="connsiteY2" fmla="*/ 296009 h 587942"/>
                <a:gd name="connsiteX3" fmla="*/ 517594 w 1164855"/>
                <a:gd name="connsiteY3" fmla="*/ 559152 h 587942"/>
                <a:gd name="connsiteX4" fmla="*/ 1154334 w 1164855"/>
                <a:gd name="connsiteY4" fmla="*/ 550912 h 587942"/>
                <a:gd name="connsiteX5" fmla="*/ 1160294 w 1164855"/>
                <a:gd name="connsiteY5" fmla="*/ 458970 h 587942"/>
                <a:gd name="connsiteX6" fmla="*/ 1164855 w 1164855"/>
                <a:gd name="connsiteY6" fmla="*/ 253274 h 587942"/>
                <a:gd name="connsiteX7" fmla="*/ 1154852 w 1164855"/>
                <a:gd name="connsiteY7" fmla="*/ 0 h 587942"/>
                <a:gd name="connsiteX8" fmla="*/ 5874 w 1164855"/>
                <a:gd name="connsiteY8" fmla="*/ 25842 h 587942"/>
                <a:gd name="connsiteX0" fmla="*/ 5874 w 1164855"/>
                <a:gd name="connsiteY0" fmla="*/ 25842 h 550912"/>
                <a:gd name="connsiteX1" fmla="*/ 224 w 1164855"/>
                <a:gd name="connsiteY1" fmla="*/ 293203 h 550912"/>
                <a:gd name="connsiteX2" fmla="*/ 510911 w 1164855"/>
                <a:gd name="connsiteY2" fmla="*/ 296009 h 550912"/>
                <a:gd name="connsiteX3" fmla="*/ 517594 w 1164855"/>
                <a:gd name="connsiteY3" fmla="*/ 429929 h 550912"/>
                <a:gd name="connsiteX4" fmla="*/ 1154334 w 1164855"/>
                <a:gd name="connsiteY4" fmla="*/ 550912 h 550912"/>
                <a:gd name="connsiteX5" fmla="*/ 1160294 w 1164855"/>
                <a:gd name="connsiteY5" fmla="*/ 458970 h 550912"/>
                <a:gd name="connsiteX6" fmla="*/ 1164855 w 1164855"/>
                <a:gd name="connsiteY6" fmla="*/ 253274 h 550912"/>
                <a:gd name="connsiteX7" fmla="*/ 1154852 w 1164855"/>
                <a:gd name="connsiteY7" fmla="*/ 0 h 550912"/>
                <a:gd name="connsiteX8" fmla="*/ 5874 w 1164855"/>
                <a:gd name="connsiteY8" fmla="*/ 25842 h 550912"/>
                <a:gd name="connsiteX0" fmla="*/ 5874 w 1164855"/>
                <a:gd name="connsiteY0" fmla="*/ 25842 h 496706"/>
                <a:gd name="connsiteX1" fmla="*/ 224 w 1164855"/>
                <a:gd name="connsiteY1" fmla="*/ 293203 h 496706"/>
                <a:gd name="connsiteX2" fmla="*/ 510911 w 1164855"/>
                <a:gd name="connsiteY2" fmla="*/ 296009 h 496706"/>
                <a:gd name="connsiteX3" fmla="*/ 517594 w 1164855"/>
                <a:gd name="connsiteY3" fmla="*/ 429929 h 496706"/>
                <a:gd name="connsiteX4" fmla="*/ 1162156 w 1164855"/>
                <a:gd name="connsiteY4" fmla="*/ 425002 h 496706"/>
                <a:gd name="connsiteX5" fmla="*/ 1160294 w 1164855"/>
                <a:gd name="connsiteY5" fmla="*/ 458970 h 496706"/>
                <a:gd name="connsiteX6" fmla="*/ 1164855 w 1164855"/>
                <a:gd name="connsiteY6" fmla="*/ 253274 h 496706"/>
                <a:gd name="connsiteX7" fmla="*/ 1154852 w 1164855"/>
                <a:gd name="connsiteY7" fmla="*/ 0 h 496706"/>
                <a:gd name="connsiteX8" fmla="*/ 5874 w 1164855"/>
                <a:gd name="connsiteY8" fmla="*/ 25842 h 496706"/>
                <a:gd name="connsiteX0" fmla="*/ 5874 w 1164855"/>
                <a:gd name="connsiteY0" fmla="*/ 25842 h 467035"/>
                <a:gd name="connsiteX1" fmla="*/ 224 w 1164855"/>
                <a:gd name="connsiteY1" fmla="*/ 293203 h 467035"/>
                <a:gd name="connsiteX2" fmla="*/ 510911 w 1164855"/>
                <a:gd name="connsiteY2" fmla="*/ 296009 h 467035"/>
                <a:gd name="connsiteX3" fmla="*/ 517594 w 1164855"/>
                <a:gd name="connsiteY3" fmla="*/ 429929 h 467035"/>
                <a:gd name="connsiteX4" fmla="*/ 1162156 w 1164855"/>
                <a:gd name="connsiteY4" fmla="*/ 425002 h 467035"/>
                <a:gd name="connsiteX5" fmla="*/ 1160294 w 1164855"/>
                <a:gd name="connsiteY5" fmla="*/ 425836 h 467035"/>
                <a:gd name="connsiteX6" fmla="*/ 1164855 w 1164855"/>
                <a:gd name="connsiteY6" fmla="*/ 253274 h 467035"/>
                <a:gd name="connsiteX7" fmla="*/ 1154852 w 1164855"/>
                <a:gd name="connsiteY7" fmla="*/ 0 h 467035"/>
                <a:gd name="connsiteX8" fmla="*/ 5874 w 1164855"/>
                <a:gd name="connsiteY8" fmla="*/ 25842 h 467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4855" h="467035">
                  <a:moveTo>
                    <a:pt x="5874" y="25842"/>
                  </a:moveTo>
                  <a:cubicBezTo>
                    <a:pt x="7629" y="322169"/>
                    <a:pt x="-1531" y="-3124"/>
                    <a:pt x="224" y="293203"/>
                  </a:cubicBezTo>
                  <a:lnTo>
                    <a:pt x="510911" y="296009"/>
                  </a:lnTo>
                  <a:cubicBezTo>
                    <a:pt x="526505" y="203983"/>
                    <a:pt x="515367" y="582467"/>
                    <a:pt x="517594" y="429929"/>
                  </a:cubicBezTo>
                  <a:lnTo>
                    <a:pt x="1162156" y="425002"/>
                  </a:lnTo>
                  <a:cubicBezTo>
                    <a:pt x="1164143" y="281951"/>
                    <a:pt x="1158307" y="568887"/>
                    <a:pt x="1160294" y="425836"/>
                  </a:cubicBezTo>
                  <a:lnTo>
                    <a:pt x="1164855" y="253274"/>
                  </a:lnTo>
                  <a:cubicBezTo>
                    <a:pt x="1163180" y="144964"/>
                    <a:pt x="1156527" y="108310"/>
                    <a:pt x="1154852" y="0"/>
                  </a:cubicBezTo>
                  <a:lnTo>
                    <a:pt x="5874" y="25842"/>
                  </a:lnTo>
                  <a:close/>
                </a:path>
              </a:pathLst>
            </a:custGeom>
            <a:noFill/>
            <a:ln w="25400" cap="flat" cmpd="sng" algn="ctr">
              <a:solidFill>
                <a:srgbClr val="172430">
                  <a:shade val="50000"/>
                </a:srgbClr>
              </a:solidFill>
              <a:prstDash val="solid"/>
            </a:ln>
            <a:effectLst/>
          </p:spPr>
          <p:txBody>
            <a:bodyPr rtlCol="0" anchor="b"/>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E35205">
                    <a:lumMod val="75000"/>
                  </a:srgbClr>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F70979DF-51AA-A5C5-D796-0CE74386D90B}"/>
                </a:ext>
              </a:extLst>
            </p:cNvPr>
            <p:cNvSpPr txBox="1"/>
            <p:nvPr/>
          </p:nvSpPr>
          <p:spPr>
            <a:xfrm flipH="1">
              <a:off x="7543054" y="4934237"/>
              <a:ext cx="975779" cy="338554"/>
            </a:xfrm>
            <a:prstGeom prst="rect">
              <a:avLst/>
            </a:prstGeom>
            <a:noFill/>
          </p:spPr>
          <p:txBody>
            <a:bodyPr wrap="square" rtlCol="0">
              <a:spAutoFit/>
            </a:bodyPr>
            <a:lstStyle/>
            <a:p>
              <a:pPr algn="l"/>
              <a:r>
                <a:rPr lang="en-US" sz="1600" dirty="0">
                  <a:solidFill>
                    <a:srgbClr val="C00000"/>
                  </a:solidFill>
                </a:rPr>
                <a:t>TOMA</a:t>
              </a:r>
            </a:p>
          </p:txBody>
        </p:sp>
        <p:pic>
          <p:nvPicPr>
            <p:cNvPr id="2" name="Content Placeholder 4" descr="A picture containing person, preparing&#10;&#10;Description automatically generated">
              <a:extLst>
                <a:ext uri="{FF2B5EF4-FFF2-40B4-BE49-F238E27FC236}">
                  <a16:creationId xmlns:a16="http://schemas.microsoft.com/office/drawing/2014/main" id="{BEE351EC-DB9A-C24A-9E0E-CEB028DA10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2489" y="1405337"/>
              <a:ext cx="6196776" cy="4647582"/>
            </a:xfrm>
            <a:prstGeom prst="rect">
              <a:avLst/>
            </a:prstGeom>
          </p:spPr>
        </p:pic>
      </p:grpSp>
    </p:spTree>
    <p:extLst>
      <p:ext uri="{BB962C8B-B14F-4D97-AF65-F5344CB8AC3E}">
        <p14:creationId xmlns:p14="http://schemas.microsoft.com/office/powerpoint/2010/main" val="2269148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330223-BA66-1FDB-CFC9-9727B932DC41}"/>
              </a:ext>
            </a:extLst>
          </p:cNvPr>
          <p:cNvSpPr>
            <a:spLocks noGrp="1"/>
          </p:cNvSpPr>
          <p:nvPr>
            <p:ph type="title"/>
          </p:nvPr>
        </p:nvSpPr>
        <p:spPr/>
        <p:txBody>
          <a:bodyPr/>
          <a:lstStyle/>
          <a:p>
            <a:r>
              <a:rPr lang="en-US" dirty="0"/>
              <a:t>Aft Optics Structure and 3 mirror assemblies ready</a:t>
            </a:r>
          </a:p>
        </p:txBody>
      </p:sp>
      <p:pic>
        <p:nvPicPr>
          <p:cNvPr id="2" name="Picture 1" descr="A picture containing indoor&#10;&#10;Description automatically generated">
            <a:extLst>
              <a:ext uri="{FF2B5EF4-FFF2-40B4-BE49-F238E27FC236}">
                <a16:creationId xmlns:a16="http://schemas.microsoft.com/office/drawing/2014/main" id="{BC0D076F-7F79-7F35-541C-4C3D04DF292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673868" y="1238560"/>
            <a:ext cx="1463040" cy="1309931"/>
          </a:xfrm>
          <a:prstGeom prst="rect">
            <a:avLst/>
          </a:prstGeom>
        </p:spPr>
      </p:pic>
      <p:pic>
        <p:nvPicPr>
          <p:cNvPr id="5" name="Picture 4" descr="A picture containing indoor&#10;&#10;Description automatically generated">
            <a:extLst>
              <a:ext uri="{FF2B5EF4-FFF2-40B4-BE49-F238E27FC236}">
                <a16:creationId xmlns:a16="http://schemas.microsoft.com/office/drawing/2014/main" id="{6526E1C4-AE3C-0C04-8538-80A297962154}"/>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5673868" y="4691129"/>
            <a:ext cx="1640670" cy="833373"/>
          </a:xfrm>
          <a:prstGeom prst="rect">
            <a:avLst/>
          </a:prstGeom>
        </p:spPr>
      </p:pic>
      <p:pic>
        <p:nvPicPr>
          <p:cNvPr id="7" name="Picture 6" descr="A picture containing indoor&#10;&#10;Description automatically generated">
            <a:extLst>
              <a:ext uri="{FF2B5EF4-FFF2-40B4-BE49-F238E27FC236}">
                <a16:creationId xmlns:a16="http://schemas.microsoft.com/office/drawing/2014/main" id="{F9D16EAD-8C12-B723-A9A0-33C62C0719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2926" y="3243537"/>
            <a:ext cx="1662941" cy="608013"/>
          </a:xfrm>
          <a:prstGeom prst="rect">
            <a:avLst/>
          </a:prstGeom>
        </p:spPr>
      </p:pic>
      <p:sp>
        <p:nvSpPr>
          <p:cNvPr id="8" name="Content Placeholder 7">
            <a:extLst>
              <a:ext uri="{FF2B5EF4-FFF2-40B4-BE49-F238E27FC236}">
                <a16:creationId xmlns:a16="http://schemas.microsoft.com/office/drawing/2014/main" id="{5635B327-D400-D431-C2A3-A4499F82243D}"/>
              </a:ext>
            </a:extLst>
          </p:cNvPr>
          <p:cNvSpPr>
            <a:spLocks noGrp="1"/>
          </p:cNvSpPr>
          <p:nvPr>
            <p:ph idx="1"/>
          </p:nvPr>
        </p:nvSpPr>
        <p:spPr>
          <a:xfrm>
            <a:off x="7691720" y="990600"/>
            <a:ext cx="3992280" cy="5394960"/>
          </a:xfrm>
        </p:spPr>
        <p:txBody>
          <a:bodyPr>
            <a:normAutofit lnSpcReduction="10000"/>
          </a:bodyPr>
          <a:lstStyle/>
          <a:p>
            <a:r>
              <a:rPr lang="en-US" dirty="0"/>
              <a:t>Fold Mirror 1 assembled with 3 actuators</a:t>
            </a:r>
            <a:br>
              <a:rPr lang="en-US" dirty="0"/>
            </a:br>
            <a:endParaRPr lang="en-US" dirty="0"/>
          </a:p>
          <a:p>
            <a:r>
              <a:rPr lang="en-US" dirty="0"/>
              <a:t>Fold Mirror 1 installed into the Aft Optics Structure</a:t>
            </a:r>
            <a:br>
              <a:rPr lang="en-US" dirty="0"/>
            </a:br>
            <a:endParaRPr lang="en-US" dirty="0"/>
          </a:p>
          <a:p>
            <a:r>
              <a:rPr lang="en-US" dirty="0"/>
              <a:t>Then FM1 + AOS installed under the Aft Metering Structure with 6 struts</a:t>
            </a:r>
            <a:br>
              <a:rPr lang="en-US" dirty="0"/>
            </a:br>
            <a:endParaRPr lang="en-US" dirty="0"/>
          </a:p>
          <a:p>
            <a:r>
              <a:rPr lang="en-US" dirty="0"/>
              <a:t>With an interferometer at the Coronagraph exit beam and another interferometer at the Wide Field image, the SM, TOMA, FM2, and TM are aligned to target WFE at the set image planes</a:t>
            </a:r>
          </a:p>
        </p:txBody>
      </p:sp>
      <p:pic>
        <p:nvPicPr>
          <p:cNvPr id="10" name="Content Placeholder 8" descr="A picture containing text, indoor, table, cluttered&#10;&#10;Description automatically generated">
            <a:extLst>
              <a:ext uri="{FF2B5EF4-FFF2-40B4-BE49-F238E27FC236}">
                <a16:creationId xmlns:a16="http://schemas.microsoft.com/office/drawing/2014/main" id="{D7155EB8-090C-7DAB-6BF6-6A24D0879A8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bwMode="auto">
          <a:xfrm>
            <a:off x="579091" y="1224029"/>
            <a:ext cx="4795314" cy="4668771"/>
          </a:xfrm>
          <a:prstGeom prst="rect">
            <a:avLst/>
          </a:prstGeom>
          <a:noFill/>
          <a:ln w="9525">
            <a:noFill/>
            <a:miter lim="800000"/>
            <a:headEnd/>
            <a:tailEnd/>
          </a:ln>
        </p:spPr>
      </p:pic>
      <p:sp>
        <p:nvSpPr>
          <p:cNvPr id="11" name="TextBox 10">
            <a:extLst>
              <a:ext uri="{FF2B5EF4-FFF2-40B4-BE49-F238E27FC236}">
                <a16:creationId xmlns:a16="http://schemas.microsoft.com/office/drawing/2014/main" id="{11F6DC12-5862-091F-D54F-0E7183B3A743}"/>
              </a:ext>
            </a:extLst>
          </p:cNvPr>
          <p:cNvSpPr txBox="1"/>
          <p:nvPr/>
        </p:nvSpPr>
        <p:spPr>
          <a:xfrm>
            <a:off x="5617768" y="2557460"/>
            <a:ext cx="1575239" cy="338554"/>
          </a:xfrm>
          <a:prstGeom prst="rect">
            <a:avLst/>
          </a:prstGeom>
          <a:noFill/>
        </p:spPr>
        <p:txBody>
          <a:bodyPr wrap="none" rtlCol="0">
            <a:spAutoFit/>
          </a:bodyPr>
          <a:lstStyle/>
          <a:p>
            <a:pPr algn="l"/>
            <a:r>
              <a:rPr lang="en-US" sz="1600" b="1" dirty="0"/>
              <a:t>Tertiary Mirror</a:t>
            </a:r>
          </a:p>
        </p:txBody>
      </p:sp>
      <p:sp>
        <p:nvSpPr>
          <p:cNvPr id="12" name="TextBox 11">
            <a:extLst>
              <a:ext uri="{FF2B5EF4-FFF2-40B4-BE49-F238E27FC236}">
                <a16:creationId xmlns:a16="http://schemas.microsoft.com/office/drawing/2014/main" id="{98540A8C-5960-2BFC-D1CA-D515ADDC0FAF}"/>
              </a:ext>
            </a:extLst>
          </p:cNvPr>
          <p:cNvSpPr txBox="1"/>
          <p:nvPr/>
        </p:nvSpPr>
        <p:spPr>
          <a:xfrm>
            <a:off x="5684677" y="3826112"/>
            <a:ext cx="1441420" cy="338554"/>
          </a:xfrm>
          <a:prstGeom prst="rect">
            <a:avLst/>
          </a:prstGeom>
          <a:noFill/>
        </p:spPr>
        <p:txBody>
          <a:bodyPr wrap="none" rtlCol="0">
            <a:spAutoFit/>
          </a:bodyPr>
          <a:lstStyle/>
          <a:p>
            <a:pPr algn="l"/>
            <a:r>
              <a:rPr lang="en-US" sz="1600" b="1" dirty="0"/>
              <a:t>Fold Mirror 1</a:t>
            </a:r>
          </a:p>
        </p:txBody>
      </p:sp>
      <p:sp>
        <p:nvSpPr>
          <p:cNvPr id="13" name="TextBox 12">
            <a:extLst>
              <a:ext uri="{FF2B5EF4-FFF2-40B4-BE49-F238E27FC236}">
                <a16:creationId xmlns:a16="http://schemas.microsoft.com/office/drawing/2014/main" id="{1BFFA7FB-9D22-DD42-C0E4-86F7F8730B71}"/>
              </a:ext>
            </a:extLst>
          </p:cNvPr>
          <p:cNvSpPr txBox="1"/>
          <p:nvPr/>
        </p:nvSpPr>
        <p:spPr>
          <a:xfrm>
            <a:off x="5751587" y="5524502"/>
            <a:ext cx="1441420" cy="338554"/>
          </a:xfrm>
          <a:prstGeom prst="rect">
            <a:avLst/>
          </a:prstGeom>
          <a:noFill/>
        </p:spPr>
        <p:txBody>
          <a:bodyPr wrap="none" rtlCol="0">
            <a:spAutoFit/>
          </a:bodyPr>
          <a:lstStyle/>
          <a:p>
            <a:pPr algn="l"/>
            <a:r>
              <a:rPr lang="en-US" sz="1600" b="1" dirty="0"/>
              <a:t>Fold Mirror 2</a:t>
            </a:r>
          </a:p>
        </p:txBody>
      </p:sp>
    </p:spTree>
    <p:extLst>
      <p:ext uri="{BB962C8B-B14F-4D97-AF65-F5344CB8AC3E}">
        <p14:creationId xmlns:p14="http://schemas.microsoft.com/office/powerpoint/2010/main" val="4254016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8C0622-6E64-E35F-C3BA-8C304916693D}"/>
              </a:ext>
            </a:extLst>
          </p:cNvPr>
          <p:cNvSpPr>
            <a:spLocks noGrp="1"/>
          </p:cNvSpPr>
          <p:nvPr>
            <p:ph idx="1"/>
          </p:nvPr>
        </p:nvSpPr>
        <p:spPr>
          <a:xfrm>
            <a:off x="508000" y="990600"/>
            <a:ext cx="5837382" cy="5394960"/>
          </a:xfrm>
        </p:spPr>
        <p:txBody>
          <a:bodyPr>
            <a:normAutofit/>
          </a:bodyPr>
          <a:lstStyle/>
          <a:p>
            <a:r>
              <a:rPr lang="en-US" dirty="0"/>
              <a:t>Chamber used to pump down to low pressure for interferometric testing</a:t>
            </a:r>
            <a:br>
              <a:rPr lang="en-US" dirty="0"/>
            </a:br>
            <a:endParaRPr lang="en-US" dirty="0"/>
          </a:p>
          <a:p>
            <a:r>
              <a:rPr lang="en-US" dirty="0"/>
              <a:t>Decades-old auto-collimating flat mirror hangs with telescope from vibration isolators</a:t>
            </a:r>
            <a:br>
              <a:rPr lang="en-US" dirty="0"/>
            </a:br>
            <a:endParaRPr lang="en-US" dirty="0"/>
          </a:p>
          <a:p>
            <a:r>
              <a:rPr lang="en-US" dirty="0"/>
              <a:t>Interferometer sets pupil and focus position using optical mechanical references</a:t>
            </a:r>
            <a:br>
              <a:rPr lang="en-US" dirty="0"/>
            </a:br>
            <a:endParaRPr lang="en-US" dirty="0"/>
          </a:p>
          <a:p>
            <a:r>
              <a:rPr lang="en-US" dirty="0"/>
              <a:t>Shack Hartmann sensor for coronagraph channel calibrated to interferometer and wavefront sensor calibrated to interferometer while light-weighted primary mirror gravity sag off loaded</a:t>
            </a:r>
          </a:p>
        </p:txBody>
      </p:sp>
      <p:sp>
        <p:nvSpPr>
          <p:cNvPr id="3" name="Title 2">
            <a:extLst>
              <a:ext uri="{FF2B5EF4-FFF2-40B4-BE49-F238E27FC236}">
                <a16:creationId xmlns:a16="http://schemas.microsoft.com/office/drawing/2014/main" id="{398C2094-66DE-B548-D19A-B259FE65F552}"/>
              </a:ext>
            </a:extLst>
          </p:cNvPr>
          <p:cNvSpPr>
            <a:spLocks noGrp="1"/>
          </p:cNvSpPr>
          <p:nvPr>
            <p:ph type="title"/>
          </p:nvPr>
        </p:nvSpPr>
        <p:spPr/>
        <p:txBody>
          <a:bodyPr/>
          <a:lstStyle/>
          <a:p>
            <a:r>
              <a:rPr lang="en-US" dirty="0"/>
              <a:t>Chamber in preparation for optical alignment</a:t>
            </a:r>
          </a:p>
        </p:txBody>
      </p:sp>
      <p:pic>
        <p:nvPicPr>
          <p:cNvPr id="4" name="Picture 3">
            <a:extLst>
              <a:ext uri="{FF2B5EF4-FFF2-40B4-BE49-F238E27FC236}">
                <a16:creationId xmlns:a16="http://schemas.microsoft.com/office/drawing/2014/main" id="{D7CC2185-8F31-C0C8-3E34-999D80186C5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709178" y="990600"/>
            <a:ext cx="4360604" cy="5284940"/>
          </a:xfrm>
          <a:prstGeom prst="rect">
            <a:avLst/>
          </a:prstGeom>
        </p:spPr>
      </p:pic>
    </p:spTree>
    <p:extLst>
      <p:ext uri="{BB962C8B-B14F-4D97-AF65-F5344CB8AC3E}">
        <p14:creationId xmlns:p14="http://schemas.microsoft.com/office/powerpoint/2010/main" val="1892740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CE57DE-5F73-AFF8-EAD1-1E6330C63E71}"/>
              </a:ext>
            </a:extLst>
          </p:cNvPr>
          <p:cNvSpPr>
            <a:spLocks noGrp="1"/>
          </p:cNvSpPr>
          <p:nvPr>
            <p:ph type="title"/>
          </p:nvPr>
        </p:nvSpPr>
        <p:spPr/>
        <p:txBody>
          <a:bodyPr/>
          <a:lstStyle/>
          <a:p>
            <a:r>
              <a:rPr lang="en-US" dirty="0"/>
              <a:t>Vibration facility has started characterization testing</a:t>
            </a:r>
          </a:p>
        </p:txBody>
      </p:sp>
      <p:pic>
        <p:nvPicPr>
          <p:cNvPr id="4" name="Picture 3">
            <a:extLst>
              <a:ext uri="{FF2B5EF4-FFF2-40B4-BE49-F238E27FC236}">
                <a16:creationId xmlns:a16="http://schemas.microsoft.com/office/drawing/2014/main" id="{FA6EF9CD-8907-E06B-E34E-A9440CDE12BB}"/>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386160" y="1100097"/>
            <a:ext cx="7419680" cy="5142280"/>
          </a:xfrm>
          <a:prstGeom prst="rect">
            <a:avLst/>
          </a:prstGeom>
          <a:ln>
            <a:solidFill>
              <a:schemeClr val="accent1"/>
            </a:solidFill>
          </a:ln>
        </p:spPr>
      </p:pic>
      <p:sp>
        <p:nvSpPr>
          <p:cNvPr id="6" name="Rectangle 5">
            <a:extLst>
              <a:ext uri="{FF2B5EF4-FFF2-40B4-BE49-F238E27FC236}">
                <a16:creationId xmlns:a16="http://schemas.microsoft.com/office/drawing/2014/main" id="{3E75B264-70C5-2666-0AB9-FFE19AC464DE}"/>
              </a:ext>
            </a:extLst>
          </p:cNvPr>
          <p:cNvSpPr/>
          <p:nvPr/>
        </p:nvSpPr>
        <p:spPr>
          <a:xfrm>
            <a:off x="678873" y="1787237"/>
            <a:ext cx="1925782" cy="1163782"/>
          </a:xfrm>
          <a:prstGeom prst="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rgbClr val="0020C0"/>
                </a:solidFill>
                <a:latin typeface="Arial" panose="020B0604020202020204" pitchFamily="34" charset="0"/>
                <a:cs typeface="Arial" panose="020B0604020202020204" pitchFamily="34" charset="0"/>
              </a:rPr>
              <a:t>Weldment sized to Roman telescope on bearings attached to lateral shaker</a:t>
            </a:r>
          </a:p>
        </p:txBody>
      </p:sp>
      <p:sp>
        <p:nvSpPr>
          <p:cNvPr id="7" name="Arrow: Right 6">
            <a:extLst>
              <a:ext uri="{FF2B5EF4-FFF2-40B4-BE49-F238E27FC236}">
                <a16:creationId xmlns:a16="http://schemas.microsoft.com/office/drawing/2014/main" id="{21D53C08-4AC9-279D-419E-AAAACFF453AB}"/>
              </a:ext>
            </a:extLst>
          </p:cNvPr>
          <p:cNvSpPr/>
          <p:nvPr/>
        </p:nvSpPr>
        <p:spPr>
          <a:xfrm rot="1732116">
            <a:off x="2606545" y="3181673"/>
            <a:ext cx="1476695" cy="387927"/>
          </a:xfrm>
          <a:prstGeom prst="righ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C5B34797-8DD1-3443-07BB-0DCE36905A65}"/>
              </a:ext>
            </a:extLst>
          </p:cNvPr>
          <p:cNvSpPr/>
          <p:nvPr/>
        </p:nvSpPr>
        <p:spPr>
          <a:xfrm>
            <a:off x="9610928" y="2211854"/>
            <a:ext cx="1925782" cy="967859"/>
          </a:xfrm>
          <a:prstGeom prst="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rgbClr val="0020C0"/>
                </a:solidFill>
                <a:latin typeface="Arial" panose="020B0604020202020204" pitchFamily="34" charset="0"/>
                <a:cs typeface="Arial" panose="020B0604020202020204" pitchFamily="34" charset="0"/>
              </a:rPr>
              <a:t>Head expander for Roman telescope on vertical shaker</a:t>
            </a:r>
          </a:p>
        </p:txBody>
      </p:sp>
      <p:sp>
        <p:nvSpPr>
          <p:cNvPr id="9" name="Arrow: Right 8">
            <a:extLst>
              <a:ext uri="{FF2B5EF4-FFF2-40B4-BE49-F238E27FC236}">
                <a16:creationId xmlns:a16="http://schemas.microsoft.com/office/drawing/2014/main" id="{484996FD-3747-3D58-58FA-1ADCBA4E6569}"/>
              </a:ext>
            </a:extLst>
          </p:cNvPr>
          <p:cNvSpPr/>
          <p:nvPr/>
        </p:nvSpPr>
        <p:spPr>
          <a:xfrm rot="12277228">
            <a:off x="8120551" y="1748706"/>
            <a:ext cx="1476695" cy="387927"/>
          </a:xfrm>
          <a:prstGeom prst="righ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196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miller&#10;&#10;Description automatically generated">
            <a:extLst>
              <a:ext uri="{FF2B5EF4-FFF2-40B4-BE49-F238E27FC236}">
                <a16:creationId xmlns:a16="http://schemas.microsoft.com/office/drawing/2014/main" id="{B8DB7C83-79BC-15B2-37BB-199B7DD459A5}"/>
              </a:ext>
            </a:extLst>
          </p:cNvPr>
          <p:cNvPicPr>
            <a:picLocks noGrp="1" noChangeAspect="1"/>
          </p:cNvPicPr>
          <p:nvPr>
            <p:ph idx="1"/>
          </p:nvPr>
        </p:nvPicPr>
        <p:blipFill>
          <a:blip r:embed="rId2" cstate="screen">
            <a:extLst>
              <a:ext uri="{28A0092B-C50C-407E-A947-70E740481C1C}">
                <a14:useLocalDpi xmlns:a14="http://schemas.microsoft.com/office/drawing/2010/main" val="0"/>
              </a:ext>
            </a:extLst>
          </a:blip>
          <a:stretch>
            <a:fillRect/>
          </a:stretch>
        </p:blipFill>
        <p:spPr>
          <a:xfrm>
            <a:off x="871154" y="933450"/>
            <a:ext cx="1556966" cy="4566805"/>
          </a:xfrm>
        </p:spPr>
      </p:pic>
      <p:sp>
        <p:nvSpPr>
          <p:cNvPr id="3" name="Title 2">
            <a:extLst>
              <a:ext uri="{FF2B5EF4-FFF2-40B4-BE49-F238E27FC236}">
                <a16:creationId xmlns:a16="http://schemas.microsoft.com/office/drawing/2014/main" id="{27E1C10F-6ADE-2C9C-A20E-3E52BACB4666}"/>
              </a:ext>
            </a:extLst>
          </p:cNvPr>
          <p:cNvSpPr>
            <a:spLocks noGrp="1"/>
          </p:cNvSpPr>
          <p:nvPr>
            <p:ph type="title"/>
          </p:nvPr>
        </p:nvSpPr>
        <p:spPr/>
        <p:txBody>
          <a:bodyPr/>
          <a:lstStyle/>
          <a:p>
            <a:r>
              <a:rPr lang="en-US" dirty="0"/>
              <a:t>Optical test equipment for image planes in assembly</a:t>
            </a:r>
          </a:p>
        </p:txBody>
      </p:sp>
      <p:pic>
        <p:nvPicPr>
          <p:cNvPr id="6" name="Picture 5">
            <a:extLst>
              <a:ext uri="{FF2B5EF4-FFF2-40B4-BE49-F238E27FC236}">
                <a16:creationId xmlns:a16="http://schemas.microsoft.com/office/drawing/2014/main" id="{C30521A2-A9C5-6D4A-0332-D7B4C2919AAF}"/>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3516687" y="933450"/>
            <a:ext cx="2168797" cy="4802332"/>
          </a:xfrm>
          <a:prstGeom prst="rect">
            <a:avLst/>
          </a:prstGeom>
        </p:spPr>
      </p:pic>
      <p:pic>
        <p:nvPicPr>
          <p:cNvPr id="7" name="Picture 6">
            <a:extLst>
              <a:ext uri="{FF2B5EF4-FFF2-40B4-BE49-F238E27FC236}">
                <a16:creationId xmlns:a16="http://schemas.microsoft.com/office/drawing/2014/main" id="{3E62C7CA-2376-8009-DEEF-6C2CAC8D16B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6040533" y="1190606"/>
            <a:ext cx="5391150" cy="5179204"/>
          </a:xfrm>
          <a:prstGeom prst="rect">
            <a:avLst/>
          </a:prstGeom>
        </p:spPr>
      </p:pic>
      <p:sp>
        <p:nvSpPr>
          <p:cNvPr id="2" name="Arrow: Right 1">
            <a:extLst>
              <a:ext uri="{FF2B5EF4-FFF2-40B4-BE49-F238E27FC236}">
                <a16:creationId xmlns:a16="http://schemas.microsoft.com/office/drawing/2014/main" id="{09003A75-7682-C039-8EA9-6776E73796C8}"/>
              </a:ext>
            </a:extLst>
          </p:cNvPr>
          <p:cNvSpPr/>
          <p:nvPr/>
        </p:nvSpPr>
        <p:spPr>
          <a:xfrm rot="17823155">
            <a:off x="2819168" y="4091792"/>
            <a:ext cx="1447563" cy="747341"/>
          </a:xfrm>
          <a:prstGeom prst="rightArrow">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accent3"/>
                </a:solidFill>
                <a:latin typeface="Arial" panose="020B0604020202020204" pitchFamily="34" charset="0"/>
                <a:cs typeface="Arial" panose="020B0604020202020204" pitchFamily="34" charset="0"/>
              </a:rPr>
              <a:t>CG beam</a:t>
            </a:r>
          </a:p>
        </p:txBody>
      </p:sp>
      <p:sp>
        <p:nvSpPr>
          <p:cNvPr id="4" name="Arrow: Right 3">
            <a:extLst>
              <a:ext uri="{FF2B5EF4-FFF2-40B4-BE49-F238E27FC236}">
                <a16:creationId xmlns:a16="http://schemas.microsoft.com/office/drawing/2014/main" id="{733D3134-E719-2617-8072-4C19993B575F}"/>
              </a:ext>
            </a:extLst>
          </p:cNvPr>
          <p:cNvSpPr/>
          <p:nvPr/>
        </p:nvSpPr>
        <p:spPr>
          <a:xfrm rot="19788517">
            <a:off x="5775219" y="2740354"/>
            <a:ext cx="1447563" cy="747341"/>
          </a:xfrm>
          <a:prstGeom prst="rightArrow">
            <a:avLst/>
          </a:prstGeom>
          <a:solidFill>
            <a:schemeClr val="bg1"/>
          </a:solidFill>
          <a:ln>
            <a:solidFill>
              <a:srgbClr val="0098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accent4">
                    <a:lumMod val="50000"/>
                  </a:schemeClr>
                </a:solidFill>
                <a:latin typeface="Arial" panose="020B0604020202020204" pitchFamily="34" charset="0"/>
                <a:cs typeface="Arial" panose="020B0604020202020204" pitchFamily="34" charset="0"/>
              </a:rPr>
              <a:t>WF beam</a:t>
            </a:r>
          </a:p>
        </p:txBody>
      </p:sp>
      <p:sp>
        <p:nvSpPr>
          <p:cNvPr id="10" name="Arrow: Down 9">
            <a:extLst>
              <a:ext uri="{FF2B5EF4-FFF2-40B4-BE49-F238E27FC236}">
                <a16:creationId xmlns:a16="http://schemas.microsoft.com/office/drawing/2014/main" id="{CE0699CE-EF26-A9CC-E807-AF644A8764E4}"/>
              </a:ext>
            </a:extLst>
          </p:cNvPr>
          <p:cNvSpPr/>
          <p:nvPr/>
        </p:nvSpPr>
        <p:spPr>
          <a:xfrm rot="6564739">
            <a:off x="5092418" y="3343864"/>
            <a:ext cx="154842" cy="643547"/>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sp>
        <p:nvSpPr>
          <p:cNvPr id="11" name="Arrow: Down 10">
            <a:extLst>
              <a:ext uri="{FF2B5EF4-FFF2-40B4-BE49-F238E27FC236}">
                <a16:creationId xmlns:a16="http://schemas.microsoft.com/office/drawing/2014/main" id="{57C6AC42-1F7E-A1D7-6B6A-9B34C436EE00}"/>
              </a:ext>
            </a:extLst>
          </p:cNvPr>
          <p:cNvSpPr/>
          <p:nvPr/>
        </p:nvSpPr>
        <p:spPr>
          <a:xfrm rot="13285225">
            <a:off x="7582426" y="2067941"/>
            <a:ext cx="184497" cy="1906280"/>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4BECEDA-6710-9472-AFED-D2CE0315F2D3}"/>
              </a:ext>
            </a:extLst>
          </p:cNvPr>
          <p:cNvSpPr txBox="1"/>
          <p:nvPr/>
        </p:nvSpPr>
        <p:spPr>
          <a:xfrm>
            <a:off x="2714369" y="5815743"/>
            <a:ext cx="2531462" cy="338554"/>
          </a:xfrm>
          <a:prstGeom prst="rect">
            <a:avLst/>
          </a:prstGeom>
          <a:noFill/>
        </p:spPr>
        <p:txBody>
          <a:bodyPr wrap="none" rtlCol="0">
            <a:spAutoFit/>
          </a:bodyPr>
          <a:lstStyle/>
          <a:p>
            <a:pPr algn="l"/>
            <a:r>
              <a:rPr lang="en-US" sz="1600" b="1" dirty="0"/>
              <a:t>Shack Hartmann sensor</a:t>
            </a:r>
          </a:p>
        </p:txBody>
      </p:sp>
      <p:sp>
        <p:nvSpPr>
          <p:cNvPr id="13" name="Arrow: Down 12">
            <a:extLst>
              <a:ext uri="{FF2B5EF4-FFF2-40B4-BE49-F238E27FC236}">
                <a16:creationId xmlns:a16="http://schemas.microsoft.com/office/drawing/2014/main" id="{658E9F5D-268F-ADE3-044F-51C124E3E83D}"/>
              </a:ext>
            </a:extLst>
          </p:cNvPr>
          <p:cNvSpPr/>
          <p:nvPr/>
        </p:nvSpPr>
        <p:spPr>
          <a:xfrm rot="13527627">
            <a:off x="4048709" y="5065119"/>
            <a:ext cx="230004" cy="885549"/>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23CCBD33-37D9-B877-4B28-536902BF1260}"/>
              </a:ext>
            </a:extLst>
          </p:cNvPr>
          <p:cNvSpPr txBox="1"/>
          <p:nvPr/>
        </p:nvSpPr>
        <p:spPr>
          <a:xfrm>
            <a:off x="5685484" y="1241649"/>
            <a:ext cx="2046138" cy="338554"/>
          </a:xfrm>
          <a:prstGeom prst="rect">
            <a:avLst/>
          </a:prstGeom>
          <a:noFill/>
        </p:spPr>
        <p:txBody>
          <a:bodyPr wrap="none" rtlCol="0">
            <a:spAutoFit/>
          </a:bodyPr>
          <a:lstStyle/>
          <a:p>
            <a:pPr algn="l"/>
            <a:r>
              <a:rPr lang="en-US" sz="1600" b="1" dirty="0"/>
              <a:t>Wavefront Sensors</a:t>
            </a:r>
          </a:p>
        </p:txBody>
      </p:sp>
      <p:sp>
        <p:nvSpPr>
          <p:cNvPr id="17" name="Arrow: Right 16">
            <a:extLst>
              <a:ext uri="{FF2B5EF4-FFF2-40B4-BE49-F238E27FC236}">
                <a16:creationId xmlns:a16="http://schemas.microsoft.com/office/drawing/2014/main" id="{0D051AFD-D225-4556-FFD3-3D3A63FCCBB0}"/>
              </a:ext>
            </a:extLst>
          </p:cNvPr>
          <p:cNvSpPr/>
          <p:nvPr/>
        </p:nvSpPr>
        <p:spPr>
          <a:xfrm rot="2897509">
            <a:off x="6726920" y="1896612"/>
            <a:ext cx="1080346" cy="216120"/>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69BFD09-7F21-C724-C99A-3EBB61919FAB}"/>
              </a:ext>
            </a:extLst>
          </p:cNvPr>
          <p:cNvSpPr txBox="1"/>
          <p:nvPr/>
        </p:nvSpPr>
        <p:spPr>
          <a:xfrm>
            <a:off x="5418757" y="3631713"/>
            <a:ext cx="1691489" cy="338554"/>
          </a:xfrm>
          <a:prstGeom prst="rect">
            <a:avLst/>
          </a:prstGeom>
          <a:noFill/>
        </p:spPr>
        <p:txBody>
          <a:bodyPr wrap="none" rtlCol="0">
            <a:spAutoFit/>
          </a:bodyPr>
          <a:lstStyle/>
          <a:p>
            <a:pPr algn="l"/>
            <a:r>
              <a:rPr lang="en-US" sz="1600" b="1" dirty="0"/>
              <a:t>Interferometers</a:t>
            </a:r>
          </a:p>
        </p:txBody>
      </p:sp>
      <p:sp>
        <p:nvSpPr>
          <p:cNvPr id="18" name="Arrow: Right 17">
            <a:extLst>
              <a:ext uri="{FF2B5EF4-FFF2-40B4-BE49-F238E27FC236}">
                <a16:creationId xmlns:a16="http://schemas.microsoft.com/office/drawing/2014/main" id="{E2509A9E-1A7A-AEC7-C4DB-724F2E0CEB71}"/>
              </a:ext>
            </a:extLst>
          </p:cNvPr>
          <p:cNvSpPr/>
          <p:nvPr/>
        </p:nvSpPr>
        <p:spPr>
          <a:xfrm rot="2897509">
            <a:off x="6286829" y="1843840"/>
            <a:ext cx="1080346" cy="216120"/>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5377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489C3D7-2343-F678-D834-AD83C88C92FB}"/>
              </a:ext>
            </a:extLst>
          </p:cNvPr>
          <p:cNvSpPr>
            <a:spLocks noGrp="1"/>
          </p:cNvSpPr>
          <p:nvPr>
            <p:ph type="title"/>
          </p:nvPr>
        </p:nvSpPr>
        <p:spPr/>
        <p:txBody>
          <a:bodyPr/>
          <a:lstStyle/>
          <a:p>
            <a:r>
              <a:rPr lang="en-US" dirty="0"/>
              <a:t>Predicted wavefront error maps ~ 70 nm RMS</a:t>
            </a:r>
          </a:p>
        </p:txBody>
      </p:sp>
      <p:pic>
        <p:nvPicPr>
          <p:cNvPr id="3" name="Picture 2" descr="A picture containing text, clock&#10;&#10;Description automatically generated">
            <a:extLst>
              <a:ext uri="{FF2B5EF4-FFF2-40B4-BE49-F238E27FC236}">
                <a16:creationId xmlns:a16="http://schemas.microsoft.com/office/drawing/2014/main" id="{0EA6C9CA-88CD-DD36-86B7-70D0D3FBB0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936023" y="1011902"/>
            <a:ext cx="4952159" cy="5002864"/>
          </a:xfrm>
          <a:prstGeom prst="rect">
            <a:avLst/>
          </a:prstGeom>
        </p:spPr>
      </p:pic>
      <p:pic>
        <p:nvPicPr>
          <p:cNvPr id="8" name="Picture 7" descr="Chart, pie chart&#10;&#10;Description automatically generated">
            <a:extLst>
              <a:ext uri="{FF2B5EF4-FFF2-40B4-BE49-F238E27FC236}">
                <a16:creationId xmlns:a16="http://schemas.microsoft.com/office/drawing/2014/main" id="{0438E1BC-3559-E83B-D7AA-6556AA6059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103768" y="1011902"/>
            <a:ext cx="4952159" cy="5002864"/>
          </a:xfrm>
          <a:prstGeom prst="rect">
            <a:avLst/>
          </a:prstGeom>
        </p:spPr>
      </p:pic>
      <p:sp>
        <p:nvSpPr>
          <p:cNvPr id="2" name="TextBox 1">
            <a:extLst>
              <a:ext uri="{FF2B5EF4-FFF2-40B4-BE49-F238E27FC236}">
                <a16:creationId xmlns:a16="http://schemas.microsoft.com/office/drawing/2014/main" id="{0A8E955C-2B67-EF8D-5EB8-F8DC1E14AE15}"/>
              </a:ext>
            </a:extLst>
          </p:cNvPr>
          <p:cNvSpPr txBox="1"/>
          <p:nvPr/>
        </p:nvSpPr>
        <p:spPr>
          <a:xfrm>
            <a:off x="2595307" y="6014766"/>
            <a:ext cx="1633589" cy="338554"/>
          </a:xfrm>
          <a:prstGeom prst="rect">
            <a:avLst/>
          </a:prstGeom>
          <a:noFill/>
        </p:spPr>
        <p:txBody>
          <a:bodyPr wrap="none" rtlCol="0">
            <a:spAutoFit/>
          </a:bodyPr>
          <a:lstStyle/>
          <a:p>
            <a:pPr algn="l"/>
            <a:r>
              <a:rPr lang="en-US" sz="1600" b="1" dirty="0"/>
              <a:t>Wide field map</a:t>
            </a:r>
          </a:p>
        </p:txBody>
      </p:sp>
      <p:sp>
        <p:nvSpPr>
          <p:cNvPr id="4" name="TextBox 3">
            <a:extLst>
              <a:ext uri="{FF2B5EF4-FFF2-40B4-BE49-F238E27FC236}">
                <a16:creationId xmlns:a16="http://schemas.microsoft.com/office/drawing/2014/main" id="{7D13D57D-DB0B-2D3A-197F-D88BAE1094A2}"/>
              </a:ext>
            </a:extLst>
          </p:cNvPr>
          <p:cNvSpPr txBox="1"/>
          <p:nvPr/>
        </p:nvSpPr>
        <p:spPr>
          <a:xfrm>
            <a:off x="7658615" y="6002314"/>
            <a:ext cx="2430474" cy="338554"/>
          </a:xfrm>
          <a:prstGeom prst="rect">
            <a:avLst/>
          </a:prstGeom>
          <a:noFill/>
        </p:spPr>
        <p:txBody>
          <a:bodyPr wrap="none" rtlCol="0">
            <a:spAutoFit/>
          </a:bodyPr>
          <a:lstStyle/>
          <a:p>
            <a:pPr algn="l"/>
            <a:r>
              <a:rPr lang="en-US" sz="1600" b="1" dirty="0"/>
              <a:t>Coronagraph field map</a:t>
            </a:r>
          </a:p>
        </p:txBody>
      </p:sp>
    </p:spTree>
    <p:extLst>
      <p:ext uri="{BB962C8B-B14F-4D97-AF65-F5344CB8AC3E}">
        <p14:creationId xmlns:p14="http://schemas.microsoft.com/office/powerpoint/2010/main" val="330993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D5B6013-3944-987B-77CD-D675BD701F46}"/>
              </a:ext>
            </a:extLst>
          </p:cNvPr>
          <p:cNvSpPr>
            <a:spLocks noGrp="1"/>
          </p:cNvSpPr>
          <p:nvPr>
            <p:ph idx="1"/>
          </p:nvPr>
        </p:nvSpPr>
        <p:spPr>
          <a:xfrm>
            <a:off x="5666508" y="2923362"/>
            <a:ext cx="6017491" cy="3462197"/>
          </a:xfrm>
        </p:spPr>
        <p:txBody>
          <a:bodyPr>
            <a:normAutofit fontScale="85000" lnSpcReduction="20000"/>
          </a:bodyPr>
          <a:lstStyle/>
          <a:p>
            <a:r>
              <a:rPr lang="en-US" dirty="0"/>
              <a:t>The optical telescope will be tested at operating temperature, at survival temperature and in vacuum using a heater shroud inside an LN</a:t>
            </a:r>
            <a:r>
              <a:rPr lang="en-US" baseline="-25000" dirty="0"/>
              <a:t>2</a:t>
            </a:r>
            <a:r>
              <a:rPr lang="en-US" dirty="0"/>
              <a:t> shroud inside a vacuum chamber</a:t>
            </a:r>
            <a:br>
              <a:rPr lang="en-US" dirty="0"/>
            </a:br>
            <a:endParaRPr lang="en-US" dirty="0"/>
          </a:p>
          <a:p>
            <a:r>
              <a:rPr lang="en-US" dirty="0"/>
              <a:t>A new auto-collimating flat mirror is complete and ready for integration in the chamber</a:t>
            </a:r>
            <a:br>
              <a:rPr lang="en-US" dirty="0"/>
            </a:br>
            <a:endParaRPr lang="en-US" dirty="0"/>
          </a:p>
          <a:p>
            <a:r>
              <a:rPr lang="en-US" dirty="0"/>
              <a:t>Renovation of the chamber for vibration isolated optical testing is in process</a:t>
            </a:r>
          </a:p>
          <a:p>
            <a:pPr lvl="1"/>
            <a:r>
              <a:rPr lang="en-US" dirty="0"/>
              <a:t>Structure removal complete</a:t>
            </a:r>
          </a:p>
          <a:p>
            <a:pPr lvl="1"/>
            <a:r>
              <a:rPr lang="en-US" dirty="0"/>
              <a:t>Structure modification in process</a:t>
            </a:r>
            <a:br>
              <a:rPr lang="en-US" dirty="0"/>
            </a:br>
            <a:endParaRPr lang="en-US" dirty="0"/>
          </a:p>
          <a:p>
            <a:r>
              <a:rPr lang="en-US" dirty="0"/>
              <a:t>Thermal shroud assembly is in process</a:t>
            </a:r>
          </a:p>
        </p:txBody>
      </p:sp>
      <p:sp>
        <p:nvSpPr>
          <p:cNvPr id="6" name="Title 5">
            <a:extLst>
              <a:ext uri="{FF2B5EF4-FFF2-40B4-BE49-F238E27FC236}">
                <a16:creationId xmlns:a16="http://schemas.microsoft.com/office/drawing/2014/main" id="{0F43C87A-E791-1CB8-E0C4-DB05F1751C42}"/>
              </a:ext>
            </a:extLst>
          </p:cNvPr>
          <p:cNvSpPr>
            <a:spLocks noGrp="1"/>
          </p:cNvSpPr>
          <p:nvPr>
            <p:ph type="title"/>
          </p:nvPr>
        </p:nvSpPr>
        <p:spPr/>
        <p:txBody>
          <a:bodyPr/>
          <a:lstStyle/>
          <a:p>
            <a:r>
              <a:rPr lang="en-US" dirty="0"/>
              <a:t>Thermal vacuum chamber in preparation </a:t>
            </a:r>
            <a:r>
              <a:rPr lang="en-US"/>
              <a:t>for test</a:t>
            </a:r>
          </a:p>
        </p:txBody>
      </p:sp>
      <p:sp>
        <p:nvSpPr>
          <p:cNvPr id="4" name="Rectangle 2">
            <a:extLst>
              <a:ext uri="{FF2B5EF4-FFF2-40B4-BE49-F238E27FC236}">
                <a16:creationId xmlns:a16="http://schemas.microsoft.com/office/drawing/2014/main" id="{4D759F06-EB30-2929-53A7-39DD6E59BFC5}"/>
              </a:ext>
            </a:extLst>
          </p:cNvPr>
          <p:cNvSpPr>
            <a:spLocks noChangeArrowheads="1"/>
          </p:cNvSpPr>
          <p:nvPr/>
        </p:nvSpPr>
        <p:spPr bwMode="auto">
          <a:xfrm>
            <a:off x="1888760" y="10493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Picture 4">
            <a:extLst>
              <a:ext uri="{FF2B5EF4-FFF2-40B4-BE49-F238E27FC236}">
                <a16:creationId xmlns:a16="http://schemas.microsoft.com/office/drawing/2014/main" id="{4079679D-4E2C-3003-DD56-B387DE3909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120" y="1049311"/>
            <a:ext cx="3981033" cy="5114987"/>
          </a:xfrm>
          <a:prstGeom prst="rect">
            <a:avLst/>
          </a:prstGeom>
        </p:spPr>
      </p:pic>
      <p:pic>
        <p:nvPicPr>
          <p:cNvPr id="1026" name="Picture 2">
            <a:extLst>
              <a:ext uri="{FF2B5EF4-FFF2-40B4-BE49-F238E27FC236}">
                <a16:creationId xmlns:a16="http://schemas.microsoft.com/office/drawing/2014/main" id="{8B8C1C12-B93A-3A73-8435-485DE0FE0F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152555"/>
            <a:ext cx="3384550" cy="1393825"/>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3" name="Arrow: Right 2">
            <a:extLst>
              <a:ext uri="{FF2B5EF4-FFF2-40B4-BE49-F238E27FC236}">
                <a16:creationId xmlns:a16="http://schemas.microsoft.com/office/drawing/2014/main" id="{94CB93B6-1494-2F3B-7C91-BE396AC59FA1}"/>
              </a:ext>
            </a:extLst>
          </p:cNvPr>
          <p:cNvSpPr/>
          <p:nvPr/>
        </p:nvSpPr>
        <p:spPr>
          <a:xfrm rot="10327147">
            <a:off x="3747111" y="1688783"/>
            <a:ext cx="2341418" cy="270275"/>
          </a:xfrm>
          <a:prstGeom prst="right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3536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B115B8-A0D8-25F9-9C7C-21C1C575BC56}"/>
              </a:ext>
            </a:extLst>
          </p:cNvPr>
          <p:cNvSpPr>
            <a:spLocks noGrp="1"/>
          </p:cNvSpPr>
          <p:nvPr>
            <p:ph idx="1"/>
          </p:nvPr>
        </p:nvSpPr>
        <p:spPr>
          <a:xfrm>
            <a:off x="6689556" y="918411"/>
            <a:ext cx="4982411" cy="5394960"/>
          </a:xfrm>
        </p:spPr>
        <p:txBody>
          <a:bodyPr>
            <a:normAutofit fontScale="92500" lnSpcReduction="10000"/>
          </a:bodyPr>
          <a:lstStyle/>
          <a:p>
            <a:r>
              <a:rPr lang="en-US" dirty="0"/>
              <a:t>The electronics include 96 channels of proportional – integral heater control and motor control of 13 mirror position actuators</a:t>
            </a:r>
            <a:br>
              <a:rPr lang="en-US" dirty="0"/>
            </a:br>
            <a:endParaRPr lang="en-US" dirty="0"/>
          </a:p>
          <a:p>
            <a:r>
              <a:rPr lang="en-US" dirty="0"/>
              <a:t>The initial electrical performance test with electrical loads and similar actuators completed in room temperature</a:t>
            </a:r>
            <a:br>
              <a:rPr lang="en-US" dirty="0"/>
            </a:br>
            <a:endParaRPr lang="en-US" dirty="0"/>
          </a:p>
          <a:p>
            <a:r>
              <a:rPr lang="en-US" dirty="0"/>
              <a:t>The box is currently undergoing electromagnetic interference and compatibility testing</a:t>
            </a:r>
            <a:br>
              <a:rPr lang="en-US" dirty="0"/>
            </a:br>
            <a:endParaRPr lang="en-US" dirty="0"/>
          </a:p>
          <a:p>
            <a:r>
              <a:rPr lang="en-US" dirty="0"/>
              <a:t>Next tests</a:t>
            </a:r>
          </a:p>
          <a:p>
            <a:pPr lvl="1"/>
            <a:r>
              <a:rPr lang="en-US" dirty="0"/>
              <a:t>Thermal cycling</a:t>
            </a:r>
          </a:p>
          <a:p>
            <a:pPr lvl="1"/>
            <a:r>
              <a:rPr lang="en-US" dirty="0"/>
              <a:t>Vibration test while powered in the launch configuration</a:t>
            </a:r>
          </a:p>
          <a:p>
            <a:pPr lvl="1"/>
            <a:r>
              <a:rPr lang="en-US" dirty="0"/>
              <a:t>Thermal vacuum performance test</a:t>
            </a:r>
          </a:p>
        </p:txBody>
      </p:sp>
      <p:sp>
        <p:nvSpPr>
          <p:cNvPr id="2" name="Title 1">
            <a:extLst>
              <a:ext uri="{FF2B5EF4-FFF2-40B4-BE49-F238E27FC236}">
                <a16:creationId xmlns:a16="http://schemas.microsoft.com/office/drawing/2014/main" id="{25F4B075-C3BE-CC43-5AEB-29D6D40F5F08}"/>
              </a:ext>
            </a:extLst>
          </p:cNvPr>
          <p:cNvSpPr>
            <a:spLocks noGrp="1"/>
          </p:cNvSpPr>
          <p:nvPr>
            <p:ph type="title"/>
          </p:nvPr>
        </p:nvSpPr>
        <p:spPr/>
        <p:txBody>
          <a:bodyPr/>
          <a:lstStyle/>
          <a:p>
            <a:r>
              <a:rPr lang="en-US" dirty="0"/>
              <a:t>Telescope Control Electronics in environmental testing</a:t>
            </a:r>
          </a:p>
        </p:txBody>
      </p:sp>
      <p:pic>
        <p:nvPicPr>
          <p:cNvPr id="4" name="Picture 3" descr="A picture containing indoor&#10;&#10;Description automatically generated">
            <a:extLst>
              <a:ext uri="{FF2B5EF4-FFF2-40B4-BE49-F238E27FC236}">
                <a16:creationId xmlns:a16="http://schemas.microsoft.com/office/drawing/2014/main" id="{73F89B4B-BE86-747E-CADB-97DD3EB943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917" y="1603165"/>
            <a:ext cx="5690520" cy="3651670"/>
          </a:xfrm>
          <a:prstGeom prst="rect">
            <a:avLst/>
          </a:prstGeom>
        </p:spPr>
      </p:pic>
    </p:spTree>
    <p:extLst>
      <p:ext uri="{BB962C8B-B14F-4D97-AF65-F5344CB8AC3E}">
        <p14:creationId xmlns:p14="http://schemas.microsoft.com/office/powerpoint/2010/main" val="1475254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DDCDB5-0262-1ECC-FBA0-86077539A6DD}"/>
              </a:ext>
            </a:extLst>
          </p:cNvPr>
          <p:cNvSpPr>
            <a:spLocks noGrp="1"/>
          </p:cNvSpPr>
          <p:nvPr>
            <p:ph idx="1"/>
          </p:nvPr>
        </p:nvSpPr>
        <p:spPr>
          <a:xfrm>
            <a:off x="508000" y="990600"/>
            <a:ext cx="5882409" cy="5394960"/>
          </a:xfrm>
        </p:spPr>
        <p:txBody>
          <a:bodyPr/>
          <a:lstStyle/>
          <a:p>
            <a:r>
              <a:rPr lang="en-US" dirty="0"/>
              <a:t>The optical telescope for the Roman Space Telescope is more than halfway assembled</a:t>
            </a:r>
            <a:br>
              <a:rPr lang="en-US" dirty="0"/>
            </a:br>
            <a:endParaRPr lang="en-US" dirty="0"/>
          </a:p>
          <a:p>
            <a:r>
              <a:rPr lang="en-US" dirty="0"/>
              <a:t>The control electronics box is assembled and stepping through environmental testing</a:t>
            </a:r>
            <a:br>
              <a:rPr lang="en-US" dirty="0"/>
            </a:br>
            <a:endParaRPr lang="en-US" dirty="0"/>
          </a:p>
          <a:p>
            <a:r>
              <a:rPr lang="en-US" dirty="0"/>
              <a:t>The system optical alignment configuration has started assembly</a:t>
            </a:r>
            <a:br>
              <a:rPr lang="en-US" dirty="0"/>
            </a:br>
            <a:endParaRPr lang="en-US" dirty="0"/>
          </a:p>
          <a:p>
            <a:r>
              <a:rPr lang="en-US" dirty="0"/>
              <a:t>The vibration test configuration has started characterization testing</a:t>
            </a:r>
            <a:br>
              <a:rPr lang="en-US" dirty="0"/>
            </a:br>
            <a:endParaRPr lang="en-US" dirty="0"/>
          </a:p>
          <a:p>
            <a:r>
              <a:rPr lang="en-US" dirty="0"/>
              <a:t>The thermal vacuum test configuration is under construction</a:t>
            </a:r>
          </a:p>
        </p:txBody>
      </p:sp>
      <p:sp>
        <p:nvSpPr>
          <p:cNvPr id="3" name="Title 2">
            <a:extLst>
              <a:ext uri="{FF2B5EF4-FFF2-40B4-BE49-F238E27FC236}">
                <a16:creationId xmlns:a16="http://schemas.microsoft.com/office/drawing/2014/main" id="{59422935-806D-C9A3-702F-E3935E60E109}"/>
              </a:ext>
            </a:extLst>
          </p:cNvPr>
          <p:cNvSpPr>
            <a:spLocks noGrp="1"/>
          </p:cNvSpPr>
          <p:nvPr>
            <p:ph type="title"/>
          </p:nvPr>
        </p:nvSpPr>
        <p:spPr/>
        <p:txBody>
          <a:bodyPr/>
          <a:lstStyle/>
          <a:p>
            <a:r>
              <a:rPr lang="en-US" dirty="0"/>
              <a:t>Summary</a:t>
            </a:r>
          </a:p>
        </p:txBody>
      </p:sp>
      <p:pic>
        <p:nvPicPr>
          <p:cNvPr id="4" name="Picture 3">
            <a:extLst>
              <a:ext uri="{FF2B5EF4-FFF2-40B4-BE49-F238E27FC236}">
                <a16:creationId xmlns:a16="http://schemas.microsoft.com/office/drawing/2014/main" id="{CB41972D-7551-6060-F0EA-FE9DE99368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1920" y="990600"/>
            <a:ext cx="4121533" cy="5237235"/>
          </a:xfrm>
          <a:prstGeom prst="rect">
            <a:avLst/>
          </a:prstGeom>
        </p:spPr>
      </p:pic>
    </p:spTree>
    <p:extLst>
      <p:ext uri="{BB962C8B-B14F-4D97-AF65-F5344CB8AC3E}">
        <p14:creationId xmlns:p14="http://schemas.microsoft.com/office/powerpoint/2010/main" val="1850500809"/>
      </p:ext>
    </p:extLst>
  </p:cSld>
  <p:clrMapOvr>
    <a:masterClrMapping/>
  </p:clrMapOvr>
</p:sld>
</file>

<file path=ppt/theme/theme1.xml><?xml version="1.0" encoding="utf-8"?>
<a:theme xmlns:a="http://schemas.openxmlformats.org/drawingml/2006/main" name="1_Office Theme">
  <a:themeElements>
    <a:clrScheme name="L3Harris">
      <a:dk1>
        <a:srgbClr val="283030"/>
      </a:dk1>
      <a:lt1>
        <a:srgbClr val="FFFFFF"/>
      </a:lt1>
      <a:dk2>
        <a:srgbClr val="FF000A"/>
      </a:dk2>
      <a:lt2>
        <a:srgbClr val="A4E3E4"/>
      </a:lt2>
      <a:accent1>
        <a:srgbClr val="172430"/>
      </a:accent1>
      <a:accent2>
        <a:srgbClr val="4A98D0"/>
      </a:accent2>
      <a:accent3>
        <a:srgbClr val="2E5194"/>
      </a:accent3>
      <a:accent4>
        <a:srgbClr val="39A067"/>
      </a:accent4>
      <a:accent5>
        <a:srgbClr val="58595B"/>
      </a:accent5>
      <a:accent6>
        <a:srgbClr val="E35205"/>
      </a:accent6>
      <a:hlink>
        <a:srgbClr val="2E5194"/>
      </a:hlink>
      <a:folHlink>
        <a:srgbClr val="2E519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6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F05FA2591251E45B08364920D250FE3" ma:contentTypeVersion="0" ma:contentTypeDescription="Create a new document." ma:contentTypeScope="" ma:versionID="b1c915952d788a7c806566ec6ecfd62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2823E7-07D0-4268-9975-F0F3FD6F0559}">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A1098D25-3612-45AA-B2EA-B76BE2FB1545}">
  <ds:schemaRefs>
    <ds:schemaRef ds:uri="http://schemas.microsoft.com/sharepoint/v3/contenttype/forms"/>
  </ds:schemaRefs>
</ds:datastoreItem>
</file>

<file path=customXml/itemProps3.xml><?xml version="1.0" encoding="utf-8"?>
<ds:datastoreItem xmlns:ds="http://schemas.openxmlformats.org/officeDocument/2006/customXml" ds:itemID="{CE21AADF-EF7F-4A69-BBF8-6D2DB522A5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126765</TotalTime>
  <Words>560</Words>
  <Application>Microsoft Macintosh PowerPoint</Application>
  <PresentationFormat>Widescreen</PresentationFormat>
  <Paragraphs>96</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Arial Narrow</vt:lpstr>
      <vt:lpstr>Calibri</vt:lpstr>
      <vt:lpstr>1_Office Theme</vt:lpstr>
      <vt:lpstr>PowerPoint Presentation</vt:lpstr>
      <vt:lpstr>Optical telescope taking shape</vt:lpstr>
      <vt:lpstr>POMA installed, wired, and blanketed</vt:lpstr>
      <vt:lpstr>TOMA complete, tested, and ready for integration</vt:lpstr>
      <vt:lpstr>Aft Optics Structure and 3 mirror assemblies ready</vt:lpstr>
      <vt:lpstr>Chamber in preparation for optical alignment</vt:lpstr>
      <vt:lpstr>Vibration facility has started characterization testing</vt:lpstr>
      <vt:lpstr>Optical test equipment for image planes in assembly</vt:lpstr>
      <vt:lpstr>Predicted wavefront error maps ~ 70 nm RMS</vt:lpstr>
      <vt:lpstr>Thermal vacuum chamber in preparation for test</vt:lpstr>
      <vt:lpstr>Telescope Control Electronics in environmental testing</vt:lpstr>
      <vt:lpstr>Summary</vt:lpstr>
    </vt:vector>
  </TitlesOfParts>
  <Manager/>
  <Company>NASA/ODIN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LBARBOUR</dc:creator>
  <cp:keywords/>
  <dc:description/>
  <cp:lastModifiedBy>Smith, Jeffrey Scott (GSFC-4480)</cp:lastModifiedBy>
  <cp:revision>4622</cp:revision>
  <cp:lastPrinted>2020-10-20T15:10:10Z</cp:lastPrinted>
  <dcterms:created xsi:type="dcterms:W3CDTF">2010-11-30T13:22:03Z</dcterms:created>
  <dcterms:modified xsi:type="dcterms:W3CDTF">2023-08-08T21:45:03Z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0x010100BF05FA2591251E45B08364920D250FE3</vt:lpwstr>
  </property>
  <property fmtid="{D5CDD505-2E9C-101B-9397-08002B2CF9AE}" pid="3" name="TitusGUID">
    <vt:lpwstr>1bf32064-ec9e-45fe-9af2-cfda5a4c4383</vt:lpwstr>
  </property>
  <property fmtid="{D5CDD505-2E9C-101B-9397-08002B2CF9AE}" pid="4" name="L3HarrisCategorization">
    <vt:lpwstr>Regulated</vt:lpwstr>
  </property>
  <property fmtid="{D5CDD505-2E9C-101B-9397-08002B2CF9AE}" pid="5" name="CLASSIFICATION">
    <vt:lpwstr>Export Control</vt:lpwstr>
  </property>
  <property fmtid="{D5CDD505-2E9C-101B-9397-08002B2CF9AE}" pid="6" name="L3HarrisRegulatedSubCategory">
    <vt:lpwstr>EC</vt:lpwstr>
  </property>
  <property fmtid="{D5CDD505-2E9C-101B-9397-08002B2CF9AE}" pid="7" name="MSIP_Label_d2b21924-2823-40bf-965a-0fa41fbe3cde_Enabled">
    <vt:lpwstr>true</vt:lpwstr>
  </property>
  <property fmtid="{D5CDD505-2E9C-101B-9397-08002B2CF9AE}" pid="8" name="MSIP_Label_d2b21924-2823-40bf-965a-0fa41fbe3cde_SetDate">
    <vt:lpwstr>2023-07-30T20:01:34Z</vt:lpwstr>
  </property>
  <property fmtid="{D5CDD505-2E9C-101B-9397-08002B2CF9AE}" pid="9" name="MSIP_Label_d2b21924-2823-40bf-965a-0fa41fbe3cde_Method">
    <vt:lpwstr>Privileged</vt:lpwstr>
  </property>
  <property fmtid="{D5CDD505-2E9C-101B-9397-08002B2CF9AE}" pid="10" name="MSIP_Label_d2b21924-2823-40bf-965a-0fa41fbe3cde_Name">
    <vt:lpwstr>Export Controlled Information (US)</vt:lpwstr>
  </property>
  <property fmtid="{D5CDD505-2E9C-101B-9397-08002B2CF9AE}" pid="11" name="MSIP_Label_d2b21924-2823-40bf-965a-0fa41fbe3cde_SiteId">
    <vt:lpwstr>ba488c5e-f105-4a2b-a8b1-b57b26a44117</vt:lpwstr>
  </property>
  <property fmtid="{D5CDD505-2E9C-101B-9397-08002B2CF9AE}" pid="12" name="MSIP_Label_d2b21924-2823-40bf-965a-0fa41fbe3cde_ActionId">
    <vt:lpwstr>e2fe1c20-bfde-4406-b4db-cbb3e5d3f590</vt:lpwstr>
  </property>
  <property fmtid="{D5CDD505-2E9C-101B-9397-08002B2CF9AE}" pid="13" name="MSIP_Label_d2b21924-2823-40bf-965a-0fa41fbe3cde_ContentBits">
    <vt:lpwstr>0</vt:lpwstr>
  </property>
</Properties>
</file>