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374" r:id="rId5"/>
    <p:sldId id="833" r:id="rId6"/>
    <p:sldId id="834" r:id="rId7"/>
    <p:sldId id="838" r:id="rId8"/>
    <p:sldId id="840" r:id="rId9"/>
    <p:sldId id="835" r:id="rId10"/>
    <p:sldId id="841" r:id="rId11"/>
    <p:sldId id="364" r:id="rId12"/>
    <p:sldId id="839" r:id="rId13"/>
    <p:sldId id="845" r:id="rId14"/>
    <p:sldId id="837" r:id="rId15"/>
    <p:sldId id="851" r:id="rId16"/>
    <p:sldId id="842" r:id="rId17"/>
    <p:sldId id="852"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46" userDrawn="1">
          <p15:clr>
            <a:srgbClr val="A4A3A4"/>
          </p15:clr>
        </p15:guide>
        <p15:guide id="2" pos="72" userDrawn="1">
          <p15:clr>
            <a:srgbClr val="A4A3A4"/>
          </p15:clr>
        </p15:guide>
        <p15:guide id="4" orient="horz" pos="1598" userDrawn="1">
          <p15:clr>
            <a:srgbClr val="A4A3A4"/>
          </p15:clr>
        </p15:guide>
        <p15:guide id="5" pos="2880" userDrawn="1">
          <p15:clr>
            <a:srgbClr val="A4A3A4"/>
          </p15:clr>
        </p15:guide>
        <p15:guide id="6" pos="5688" userDrawn="1">
          <p15:clr>
            <a:srgbClr val="A4A3A4"/>
          </p15:clr>
        </p15:guide>
        <p15:guide id="7" orient="horz" pos="41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1341"/>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6E1B5E-95F8-488B-AD63-A5D4A6177C2C}" v="143" dt="2022-08-02T14:49:49.953"/>
    <p1510:client id="{17499AAC-4EDD-41B9-6E34-7038B09990E7}" v="18" dt="2022-08-03T15:47:21.438"/>
    <p1510:client id="{2958E501-005D-4136-B153-AAF102B9D8E3}" v="161" dt="2023-07-31T19:46:19.035"/>
    <p1510:client id="{5A4841CB-B857-A2E9-71B0-EE1081F3DB0C}" v="69" dt="2022-05-09T19:35:58.463"/>
    <p1510:client id="{5E94BE61-7F13-4132-4EDD-A000BF821C19}" v="16" dt="2022-08-07T16:25:05.352"/>
    <p1510:client id="{6B0ECF52-E1DA-45D1-AA2A-5FC07E5F9096}" v="36" dt="2022-08-03T15:26:33.609"/>
    <p1510:client id="{78FD4440-3050-40E0-A5A8-999D895DC8E8}" v="2" dt="2023-07-31T21:17:51.153"/>
    <p1510:client id="{8A88C38F-95D8-544A-B95C-EE36A77BC67B}" v="3" dt="2022-08-07T22:01:22.757"/>
    <p1510:client id="{9CFC4F46-5A30-9249-A57B-C46F9AEC6875}" v="1" dt="2022-05-09T19:39:52.967"/>
    <p1510:client id="{A4090DB7-64B6-9148-48A0-DFD58F104D22}" v="4" dt="2022-08-03T05:54:48.975"/>
    <p1510:client id="{BD58D2B8-9FE7-4CF3-926D-90248A891CF3}" v="6" dt="2022-08-02T05:57:47.4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56" d="100"/>
          <a:sy n="156" d="100"/>
        </p:scale>
        <p:origin x="808" y="168"/>
      </p:cViewPr>
      <p:guideLst>
        <p:guide orient="horz" pos="3046"/>
        <p:guide pos="72"/>
        <p:guide orient="horz" pos="1598"/>
        <p:guide pos="2880"/>
        <p:guide pos="5688"/>
        <p:guide orient="horz" pos="41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72EFB07-380D-BE47-AA96-3179ACB84E13}" type="datetime1">
              <a:rPr lang="en-US" smtClean="0"/>
              <a:t>8/1/23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3CEAA0-7090-4741-A31A-C3228EAC57F6}" type="slidenum">
              <a:rPr lang="en-US" smtClean="0"/>
              <a:t>‹#›</a:t>
            </a:fld>
            <a:endParaRPr lang="en-US"/>
          </a:p>
        </p:txBody>
      </p:sp>
    </p:spTree>
    <p:extLst>
      <p:ext uri="{BB962C8B-B14F-4D97-AF65-F5344CB8AC3E}">
        <p14:creationId xmlns:p14="http://schemas.microsoft.com/office/powerpoint/2010/main" val="9604665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941111-E31F-1745-A9DD-F2490535CC8D}" type="datetime1">
              <a:rPr lang="en-US" smtClean="0"/>
              <a:t>8/1/23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64F32-4C5C-8144-BF5E-F81E68DE32A9}" type="slidenum">
              <a:rPr lang="en-US" smtClean="0"/>
              <a:t>‹#›</a:t>
            </a:fld>
            <a:endParaRPr lang="en-US"/>
          </a:p>
        </p:txBody>
      </p:sp>
    </p:spTree>
    <p:extLst>
      <p:ext uri="{BB962C8B-B14F-4D97-AF65-F5344CB8AC3E}">
        <p14:creationId xmlns:p14="http://schemas.microsoft.com/office/powerpoint/2010/main" val="42173738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1</a:t>
            </a:fld>
            <a:endParaRPr lang="en-US"/>
          </a:p>
        </p:txBody>
      </p:sp>
    </p:spTree>
    <p:extLst>
      <p:ext uri="{BB962C8B-B14F-4D97-AF65-F5344CB8AC3E}">
        <p14:creationId xmlns:p14="http://schemas.microsoft.com/office/powerpoint/2010/main" val="2093269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E69B285-87D9-454F-8CB1-AD307DD70F3A}" type="slidenum">
              <a:rPr lang="en-US" smtClean="0"/>
              <a:t>2</a:t>
            </a:fld>
            <a:endParaRPr lang="en-US"/>
          </a:p>
        </p:txBody>
      </p:sp>
    </p:spTree>
    <p:extLst>
      <p:ext uri="{BB962C8B-B14F-4D97-AF65-F5344CB8AC3E}">
        <p14:creationId xmlns:p14="http://schemas.microsoft.com/office/powerpoint/2010/main" val="1805842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3</a:t>
            </a:fld>
            <a:endParaRPr lang="en-US"/>
          </a:p>
        </p:txBody>
      </p:sp>
    </p:spTree>
    <p:extLst>
      <p:ext uri="{BB962C8B-B14F-4D97-AF65-F5344CB8AC3E}">
        <p14:creationId xmlns:p14="http://schemas.microsoft.com/office/powerpoint/2010/main" val="52741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4</a:t>
            </a:fld>
            <a:endParaRPr lang="en-US"/>
          </a:p>
        </p:txBody>
      </p:sp>
    </p:spTree>
    <p:extLst>
      <p:ext uri="{BB962C8B-B14F-4D97-AF65-F5344CB8AC3E}">
        <p14:creationId xmlns:p14="http://schemas.microsoft.com/office/powerpoint/2010/main" val="738322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6</a:t>
            </a:fld>
            <a:endParaRPr lang="en-US"/>
          </a:p>
        </p:txBody>
      </p:sp>
    </p:spTree>
    <p:extLst>
      <p:ext uri="{BB962C8B-B14F-4D97-AF65-F5344CB8AC3E}">
        <p14:creationId xmlns:p14="http://schemas.microsoft.com/office/powerpoint/2010/main" val="3770936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7</a:t>
            </a:fld>
            <a:endParaRPr lang="en-US"/>
          </a:p>
        </p:txBody>
      </p:sp>
    </p:spTree>
    <p:extLst>
      <p:ext uri="{BB962C8B-B14F-4D97-AF65-F5344CB8AC3E}">
        <p14:creationId xmlns:p14="http://schemas.microsoft.com/office/powerpoint/2010/main" val="171630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464F32-4C5C-8144-BF5E-F81E68DE32A9}" type="slidenum">
              <a:rPr lang="en-US" smtClean="0"/>
              <a:t>8</a:t>
            </a:fld>
            <a:endParaRPr lang="en-US"/>
          </a:p>
        </p:txBody>
      </p:sp>
    </p:spTree>
    <p:extLst>
      <p:ext uri="{BB962C8B-B14F-4D97-AF65-F5344CB8AC3E}">
        <p14:creationId xmlns:p14="http://schemas.microsoft.com/office/powerpoint/2010/main" val="1661787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464F32-4C5C-8144-BF5E-F81E68DE32A9}" type="slidenum">
              <a:rPr lang="en-US" smtClean="0"/>
              <a:t>10</a:t>
            </a:fld>
            <a:endParaRPr lang="en-US"/>
          </a:p>
        </p:txBody>
      </p:sp>
    </p:spTree>
    <p:extLst>
      <p:ext uri="{BB962C8B-B14F-4D97-AF65-F5344CB8AC3E}">
        <p14:creationId xmlns:p14="http://schemas.microsoft.com/office/powerpoint/2010/main" val="16176663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Globe Title Slide">
    <p:spTree>
      <p:nvGrpSpPr>
        <p:cNvPr id="1" name=""/>
        <p:cNvGrpSpPr/>
        <p:nvPr/>
      </p:nvGrpSpPr>
      <p:grpSpPr>
        <a:xfrm>
          <a:off x="0" y="0"/>
          <a:ext cx="0" cy="0"/>
          <a:chOff x="0" y="0"/>
          <a:chExt cx="0" cy="0"/>
        </a:xfrm>
      </p:grpSpPr>
      <p:sp>
        <p:nvSpPr>
          <p:cNvPr id="9" name="Rectangle 8"/>
          <p:cNvSpPr/>
          <p:nvPr userDrawn="1"/>
        </p:nvSpPr>
        <p:spPr bwMode="auto">
          <a:xfrm>
            <a:off x="0" y="2"/>
            <a:ext cx="9144000" cy="5143497"/>
          </a:xfrm>
          <a:prstGeom prst="rect">
            <a:avLst/>
          </a:prstGeom>
          <a:solidFill>
            <a:schemeClr val="tx1">
              <a:lumMod val="95000"/>
              <a:lumOff val="5000"/>
            </a:schemeClr>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82296" tIns="41148" rIns="82296" bIns="41148" numCol="1" rtlCol="0" anchor="t" anchorCtr="0" compatLnSpc="1">
            <a:prstTxWarp prst="textNoShape">
              <a:avLst/>
            </a:prstTxWarp>
          </a:bodyPr>
          <a:lstStyle/>
          <a:p>
            <a:pPr marL="0" marR="0" indent="0" algn="l" defTabSz="822960" rtl="0" eaLnBrk="0" fontAlgn="base" latinLnBrk="0" hangingPunct="0">
              <a:lnSpc>
                <a:spcPct val="100000"/>
              </a:lnSpc>
              <a:spcBef>
                <a:spcPct val="0"/>
              </a:spcBef>
              <a:spcAft>
                <a:spcPct val="0"/>
              </a:spcAft>
              <a:buClrTx/>
              <a:buSzTx/>
              <a:buFontTx/>
              <a:buNone/>
              <a:tabLst/>
            </a:pPr>
            <a:endParaRPr kumimoji="0" lang="en-US" sz="810" b="0" i="0" u="none" strike="noStrike" cap="none" normalizeH="0" baseline="0">
              <a:ln>
                <a:noFill/>
              </a:ln>
              <a:solidFill>
                <a:srgbClr val="666666"/>
              </a:solidFill>
              <a:effectLst/>
              <a:latin typeface="55 Helvetica Roman" charset="0"/>
              <a:ea typeface="ＭＳ Ｐゴシック" charset="0"/>
            </a:endParaRPr>
          </a:p>
        </p:txBody>
      </p:sp>
      <p:pic>
        <p:nvPicPr>
          <p:cNvPr id="12" name="Picture 11" descr="a.jpg"/>
          <p:cNvPicPr>
            <a:picLocks noChangeAspect="1"/>
          </p:cNvPicPr>
          <p:nvPr userDrawn="1"/>
        </p:nvPicPr>
        <p:blipFill>
          <a:blip r:embed="rId2" cstate="print"/>
          <a:stretch>
            <a:fillRect/>
          </a:stretch>
        </p:blipFill>
        <p:spPr>
          <a:xfrm>
            <a:off x="-1" y="-1028701"/>
            <a:ext cx="9144001" cy="6172201"/>
          </a:xfrm>
          <a:prstGeom prst="rect">
            <a:avLst/>
          </a:prstGeom>
        </p:spPr>
      </p:pic>
      <p:sp>
        <p:nvSpPr>
          <p:cNvPr id="2" name="Title 1"/>
          <p:cNvSpPr>
            <a:spLocks noGrp="1"/>
          </p:cNvSpPr>
          <p:nvPr>
            <p:ph type="ctrTitle"/>
          </p:nvPr>
        </p:nvSpPr>
        <p:spPr>
          <a:xfrm>
            <a:off x="5249335" y="1119195"/>
            <a:ext cx="3652829" cy="1366837"/>
          </a:xfrm>
          <a:prstGeom prst="rect">
            <a:avLst/>
          </a:prstGeom>
        </p:spPr>
        <p:txBody>
          <a:bodyPr anchor="b"/>
          <a:lstStyle/>
          <a:p>
            <a:r>
              <a:rPr lang="en-US"/>
              <a:t>Click to edit Master title style</a:t>
            </a:r>
          </a:p>
        </p:txBody>
      </p:sp>
      <p:sp>
        <p:nvSpPr>
          <p:cNvPr id="3" name="Subtitle 2"/>
          <p:cNvSpPr>
            <a:spLocks noGrp="1"/>
          </p:cNvSpPr>
          <p:nvPr>
            <p:ph type="subTitle" idx="1"/>
          </p:nvPr>
        </p:nvSpPr>
        <p:spPr>
          <a:xfrm>
            <a:off x="5249332" y="2700345"/>
            <a:ext cx="3652830" cy="1369314"/>
          </a:xfrm>
        </p:spPr>
        <p:txBody>
          <a:bodyPr>
            <a:normAutofit/>
          </a:bodyPr>
          <a:lstStyle>
            <a:lvl1pPr marL="0" indent="0" algn="ctr">
              <a:buNone/>
              <a:defRPr sz="1080">
                <a:solidFill>
                  <a:srgbClr val="FFFFFF"/>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US"/>
              <a:t>Click to edit Master subtitle style</a:t>
            </a:r>
          </a:p>
        </p:txBody>
      </p:sp>
      <p:sp>
        <p:nvSpPr>
          <p:cNvPr id="16" name="Rectangle 15"/>
          <p:cNvSpPr/>
          <p:nvPr userDrawn="1"/>
        </p:nvSpPr>
        <p:spPr>
          <a:xfrm>
            <a:off x="151475" y="4861283"/>
            <a:ext cx="3338173" cy="203133"/>
          </a:xfrm>
          <a:prstGeom prst="rect">
            <a:avLst/>
          </a:prstGeom>
        </p:spPr>
        <p:txBody>
          <a:bodyPr wrap="square" anchor="ctr">
            <a:spAutoFit/>
          </a:bodyPr>
          <a:lstStyle/>
          <a:p>
            <a:r>
              <a:rPr lang="en-US" sz="720" err="1">
                <a:solidFill>
                  <a:schemeClr val="bg1"/>
                </a:solidFill>
                <a:latin typeface="Helvetica"/>
                <a:cs typeface="Helvetica"/>
              </a:rPr>
              <a:t>www.nasa.gov</a:t>
            </a:r>
            <a:endParaRPr lang="en-US" sz="720">
              <a:solidFill>
                <a:schemeClr val="bg1"/>
              </a:solidFill>
              <a:latin typeface="Helvetica"/>
              <a:cs typeface="Helvetica"/>
            </a:endParaRPr>
          </a:p>
        </p:txBody>
      </p:sp>
      <p:cxnSp>
        <p:nvCxnSpPr>
          <p:cNvPr id="10" name="Straight Connector 9"/>
          <p:cNvCxnSpPr/>
          <p:nvPr userDrawn="1"/>
        </p:nvCxnSpPr>
        <p:spPr>
          <a:xfrm>
            <a:off x="8386255" y="94156"/>
            <a:ext cx="2" cy="395514"/>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1"/>
          <p:cNvSpPr txBox="1">
            <a:spLocks noChangeArrowheads="1"/>
          </p:cNvSpPr>
          <p:nvPr userDrawn="1"/>
        </p:nvSpPr>
        <p:spPr bwMode="auto">
          <a:xfrm>
            <a:off x="7080960" y="143028"/>
            <a:ext cx="1217000"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720">
                <a:solidFill>
                  <a:prstClr val="white"/>
                </a:solidFill>
                <a:latin typeface="Helvetica"/>
                <a:cs typeface="Helvetica"/>
              </a:rPr>
              <a:t>National Aeronautics and</a:t>
            </a:r>
          </a:p>
          <a:p>
            <a:pPr algn="r" defTabSz="411480" eaLnBrk="1" fontAlgn="base" hangingPunct="1">
              <a:spcBef>
                <a:spcPct val="0"/>
              </a:spcBef>
              <a:spcAft>
                <a:spcPct val="0"/>
              </a:spcAft>
            </a:pPr>
            <a:r>
              <a:rPr lang="en-US" sz="720">
                <a:solidFill>
                  <a:prstClr val="white"/>
                </a:solidFill>
                <a:latin typeface="Helvetica"/>
                <a:cs typeface="Helvetica"/>
              </a:rPr>
              <a:t>Space Administration</a:t>
            </a:r>
          </a:p>
        </p:txBody>
      </p:sp>
      <p:pic>
        <p:nvPicPr>
          <p:cNvPr id="13" name="Picture 12" descr="niw_print1500x1247ppi.png">
            <a:extLst>
              <a:ext uri="{FF2B5EF4-FFF2-40B4-BE49-F238E27FC236}">
                <a16:creationId xmlns:a16="http://schemas.microsoft.com/office/drawing/2014/main" id="{993B2EAF-A3ED-7B4D-AB6C-529EE51C0F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74552" y="81428"/>
            <a:ext cx="575251" cy="464137"/>
          </a:xfrm>
          <a:prstGeom prst="rect">
            <a:avLst/>
          </a:prstGeom>
        </p:spPr>
      </p:pic>
    </p:spTree>
    <p:extLst>
      <p:ext uri="{BB962C8B-B14F-4D97-AF65-F5344CB8AC3E}">
        <p14:creationId xmlns:p14="http://schemas.microsoft.com/office/powerpoint/2010/main" val="3442179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ars Title Slide">
    <p:spTree>
      <p:nvGrpSpPr>
        <p:cNvPr id="1" name=""/>
        <p:cNvGrpSpPr/>
        <p:nvPr/>
      </p:nvGrpSpPr>
      <p:grpSpPr>
        <a:xfrm>
          <a:off x="0" y="0"/>
          <a:ext cx="0" cy="0"/>
          <a:chOff x="0" y="0"/>
          <a:chExt cx="0" cy="0"/>
        </a:xfrm>
      </p:grpSpPr>
      <p:sp>
        <p:nvSpPr>
          <p:cNvPr id="6" name="Rectangle 5"/>
          <p:cNvSpPr/>
          <p:nvPr userDrawn="1"/>
        </p:nvSpPr>
        <p:spPr>
          <a:xfrm>
            <a:off x="18288" y="0"/>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2" name="Title 1"/>
          <p:cNvSpPr>
            <a:spLocks noGrp="1"/>
          </p:cNvSpPr>
          <p:nvPr>
            <p:ph type="title"/>
          </p:nvPr>
        </p:nvSpPr>
        <p:spPr>
          <a:xfrm>
            <a:off x="4576763" y="1465366"/>
            <a:ext cx="4344988" cy="875110"/>
          </a:xfrm>
          <a:prstGeom prst="rect">
            <a:avLst/>
          </a:prstGeom>
        </p:spPr>
        <p:txBody>
          <a:bodyPr anchor="b">
            <a:normAutofit/>
          </a:bodyPr>
          <a:lstStyle>
            <a:lvl1pPr algn="l">
              <a:defRPr sz="1260" b="1" cap="all"/>
            </a:lvl1pPr>
          </a:lstStyle>
          <a:p>
            <a:r>
              <a:rPr lang="en-US"/>
              <a:t>Click to edit Master title style</a:t>
            </a:r>
          </a:p>
        </p:txBody>
      </p:sp>
      <p:sp>
        <p:nvSpPr>
          <p:cNvPr id="3" name="Text Placeholder 2"/>
          <p:cNvSpPr>
            <a:spLocks noGrp="1"/>
          </p:cNvSpPr>
          <p:nvPr>
            <p:ph type="body" idx="1"/>
          </p:nvPr>
        </p:nvSpPr>
        <p:spPr>
          <a:xfrm>
            <a:off x="4576762" y="2340476"/>
            <a:ext cx="4344988" cy="1125140"/>
          </a:xfrm>
        </p:spPr>
        <p:txBody>
          <a:bodyPr anchor="t">
            <a:normAutofit/>
          </a:bodyPr>
          <a:lstStyle>
            <a:lvl1pPr marL="0" indent="0">
              <a:buNone/>
              <a:defRPr sz="108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pic>
        <p:nvPicPr>
          <p:cNvPr id="11" name="Picture 10"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5418" y="81188"/>
            <a:ext cx="720294" cy="581164"/>
          </a:xfrm>
          <a:prstGeom prst="rect">
            <a:avLst/>
          </a:prstGeom>
        </p:spPr>
      </p:pic>
      <p:cxnSp>
        <p:nvCxnSpPr>
          <p:cNvPr id="12" name="Straight Connector 11"/>
          <p:cNvCxnSpPr>
            <a:cxnSpLocks/>
          </p:cNvCxnSpPr>
          <p:nvPr userDrawn="1"/>
        </p:nvCxnSpPr>
        <p:spPr>
          <a:xfrm>
            <a:off x="8331391" y="94156"/>
            <a:ext cx="0" cy="568196"/>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TextBox 11"/>
          <p:cNvSpPr txBox="1">
            <a:spLocks noChangeArrowheads="1"/>
          </p:cNvSpPr>
          <p:nvPr userDrawn="1"/>
        </p:nvSpPr>
        <p:spPr bwMode="auto">
          <a:xfrm>
            <a:off x="6797228" y="170460"/>
            <a:ext cx="150073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1000">
                <a:solidFill>
                  <a:prstClr val="white"/>
                </a:solidFill>
                <a:latin typeface="Calibri" panose="020F0502020204030204" pitchFamily="34" charset="0"/>
                <a:cs typeface="Calibri" panose="020F0502020204030204" pitchFamily="34" charset="0"/>
              </a:rPr>
              <a:t>National Aeronautics and</a:t>
            </a:r>
          </a:p>
          <a:p>
            <a:pPr algn="r" defTabSz="411480" eaLnBrk="1" fontAlgn="base" hangingPunct="1">
              <a:spcBef>
                <a:spcPct val="0"/>
              </a:spcBef>
              <a:spcAft>
                <a:spcPct val="0"/>
              </a:spcAft>
            </a:pPr>
            <a:r>
              <a:rPr lang="en-US" sz="1000">
                <a:solidFill>
                  <a:prstClr val="white"/>
                </a:solidFill>
                <a:latin typeface="Calibri" panose="020F0502020204030204" pitchFamily="34" charset="0"/>
                <a:cs typeface="Calibri" panose="020F0502020204030204" pitchFamily="34" charset="0"/>
              </a:rPr>
              <a:t>Space Administration</a:t>
            </a:r>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err="1">
                <a:solidFill>
                  <a:schemeClr val="bg1"/>
                </a:solidFill>
                <a:latin typeface="Helvetica"/>
                <a:cs typeface="Helvetica"/>
              </a:rPr>
              <a:t>www.nasa.gov</a:t>
            </a:r>
            <a:endParaRPr lang="en-US" sz="720">
              <a:solidFill>
                <a:schemeClr val="bg1"/>
              </a:solidFill>
              <a:latin typeface="Helvetica"/>
              <a:cs typeface="Helvetica"/>
            </a:endParaRPr>
          </a:p>
        </p:txBody>
      </p:sp>
      <p:sp>
        <p:nvSpPr>
          <p:cNvPr id="5" name="Picture Placeholder 4"/>
          <p:cNvSpPr>
            <a:spLocks noGrp="1"/>
          </p:cNvSpPr>
          <p:nvPr>
            <p:ph type="pic" sz="quarter" idx="10"/>
          </p:nvPr>
        </p:nvSpPr>
        <p:spPr>
          <a:xfrm>
            <a:off x="228600" y="1465898"/>
            <a:ext cx="4109904" cy="2000250"/>
          </a:xfrm>
        </p:spPr>
        <p:txBody>
          <a:bodyPr/>
          <a:lstStyle/>
          <a:p>
            <a:endParaRPr lang="en-US"/>
          </a:p>
        </p:txBody>
      </p:sp>
    </p:spTree>
    <p:extLst>
      <p:ext uri="{BB962C8B-B14F-4D97-AF65-F5344CB8AC3E}">
        <p14:creationId xmlns:p14="http://schemas.microsoft.com/office/powerpoint/2010/main" val="150080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6" name="Rectangle 15"/>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2"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a:t>Click to edit Master title style</a:t>
            </a:r>
          </a:p>
        </p:txBody>
      </p:sp>
      <p:sp>
        <p:nvSpPr>
          <p:cNvPr id="3" name="Content Placeholder 2"/>
          <p:cNvSpPr>
            <a:spLocks noGrp="1"/>
          </p:cNvSpPr>
          <p:nvPr>
            <p:ph idx="1"/>
          </p:nvPr>
        </p:nvSpPr>
        <p:spPr>
          <a:xfrm>
            <a:off x="151475" y="700818"/>
            <a:ext cx="8843945" cy="4061422"/>
          </a:xfrm>
        </p:spPr>
        <p:txBody>
          <a:bodyPr/>
          <a:lstStyle>
            <a:lvl1pPr>
              <a:defRPr sz="1170"/>
            </a:lvl1pPr>
            <a:lvl2pPr>
              <a:defRPr sz="1170"/>
            </a:lvl2pPr>
            <a:lvl3pPr>
              <a:defRPr sz="990"/>
            </a:lvl3pPr>
            <a:lvl4pPr>
              <a:defRPr sz="990"/>
            </a:lvl4pPr>
            <a:lvl5pPr>
              <a:defRPr sz="99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9" name="Picture 8" descr="niw_print1500x1247ppi.png">
            <a:extLst>
              <a:ext uri="{FF2B5EF4-FFF2-40B4-BE49-F238E27FC236}">
                <a16:creationId xmlns:a16="http://schemas.microsoft.com/office/drawing/2014/main" id="{D8F7CCE8-2491-5A4A-A8E8-19756C1D6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58376"/>
            <a:ext cx="575251" cy="464137"/>
          </a:xfrm>
          <a:prstGeom prst="rect">
            <a:avLst/>
          </a:prstGeom>
        </p:spPr>
      </p:pic>
    </p:spTree>
    <p:extLst>
      <p:ext uri="{BB962C8B-B14F-4D97-AF65-F5344CB8AC3E}">
        <p14:creationId xmlns:p14="http://schemas.microsoft.com/office/powerpoint/2010/main" val="213649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Sidebar Pictures">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474" y="696695"/>
            <a:ext cx="6245038"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6526940" y="696695"/>
            <a:ext cx="2468479" cy="1275235"/>
          </a:xfrm>
        </p:spPr>
        <p:txBody>
          <a:bodyPr/>
          <a:lstStyle/>
          <a:p>
            <a:endParaRPr lang="en-US"/>
          </a:p>
        </p:txBody>
      </p:sp>
      <p:sp>
        <p:nvSpPr>
          <p:cNvPr id="10" name="Picture Placeholder 4"/>
          <p:cNvSpPr>
            <a:spLocks noGrp="1"/>
          </p:cNvSpPr>
          <p:nvPr>
            <p:ph type="pic" sz="quarter" idx="11"/>
          </p:nvPr>
        </p:nvSpPr>
        <p:spPr>
          <a:xfrm>
            <a:off x="6526298" y="2091623"/>
            <a:ext cx="2468479" cy="1275235"/>
          </a:xfrm>
        </p:spPr>
        <p:txBody>
          <a:bodyPr/>
          <a:lstStyle/>
          <a:p>
            <a:endParaRPr lang="en-US"/>
          </a:p>
        </p:txBody>
      </p:sp>
      <p:sp>
        <p:nvSpPr>
          <p:cNvPr id="11" name="Picture Placeholder 4"/>
          <p:cNvSpPr>
            <a:spLocks noGrp="1"/>
          </p:cNvSpPr>
          <p:nvPr>
            <p:ph type="pic" sz="quarter" idx="12"/>
          </p:nvPr>
        </p:nvSpPr>
        <p:spPr>
          <a:xfrm>
            <a:off x="6526298" y="3486551"/>
            <a:ext cx="2468479" cy="1275235"/>
          </a:xfrm>
        </p:spPr>
        <p:txBody>
          <a:bodyPr/>
          <a:lstStyle/>
          <a:p>
            <a:endParaRPr lang="en-US"/>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a:t>Click to edit Master title style</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12" name="Picture 11" descr="niw_print1500x1247ppi.png">
            <a:extLst>
              <a:ext uri="{FF2B5EF4-FFF2-40B4-BE49-F238E27FC236}">
                <a16:creationId xmlns:a16="http://schemas.microsoft.com/office/drawing/2014/main" id="{548C278D-C700-0C41-B426-266CB4894E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58376"/>
            <a:ext cx="575251" cy="464137"/>
          </a:xfrm>
          <a:prstGeom prst="rect">
            <a:avLst/>
          </a:prstGeom>
        </p:spPr>
      </p:pic>
    </p:spTree>
    <p:extLst>
      <p:ext uri="{BB962C8B-B14F-4D97-AF65-F5344CB8AC3E}">
        <p14:creationId xmlns:p14="http://schemas.microsoft.com/office/powerpoint/2010/main" val="3562472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14" name="Rectangle 13"/>
          <p:cNvSpPr/>
          <p:nvPr userDrawn="1"/>
        </p:nvSpPr>
        <p:spPr>
          <a:xfrm>
            <a:off x="-4762" y="0"/>
            <a:ext cx="3494409" cy="515173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3" name="Content Placeholder 2"/>
          <p:cNvSpPr>
            <a:spLocks noGrp="1"/>
          </p:cNvSpPr>
          <p:nvPr>
            <p:ph idx="1"/>
          </p:nvPr>
        </p:nvSpPr>
        <p:spPr>
          <a:xfrm>
            <a:off x="3600174" y="696695"/>
            <a:ext cx="5395243"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0"/>
          </p:nvPr>
        </p:nvSpPr>
        <p:spPr>
          <a:xfrm>
            <a:off x="160217" y="696695"/>
            <a:ext cx="3197001"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a:t>Click to edit Master title style</a:t>
            </a:r>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chemeClr val="tx1"/>
                </a:solidFill>
                <a:latin typeface="Helvetica"/>
                <a:cs typeface="Helvetica"/>
              </a:rPr>
              <a:t>National Aeronautics and Space Administration</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pic>
        <p:nvPicPr>
          <p:cNvPr id="10" name="Picture 9" descr="niw_print1500x1247ppi.png">
            <a:extLst>
              <a:ext uri="{FF2B5EF4-FFF2-40B4-BE49-F238E27FC236}">
                <a16:creationId xmlns:a16="http://schemas.microsoft.com/office/drawing/2014/main" id="{48E30C50-DBD2-EF44-A52C-F725F7A090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58376"/>
            <a:ext cx="575251" cy="464137"/>
          </a:xfrm>
          <a:prstGeom prst="rect">
            <a:avLst/>
          </a:prstGeom>
        </p:spPr>
      </p:pic>
    </p:spTree>
    <p:extLst>
      <p:ext uri="{BB962C8B-B14F-4D97-AF65-F5344CB8AC3E}">
        <p14:creationId xmlns:p14="http://schemas.microsoft.com/office/powerpoint/2010/main" val="254726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bar Right">
    <p:spTree>
      <p:nvGrpSpPr>
        <p:cNvPr id="1" name=""/>
        <p:cNvGrpSpPr/>
        <p:nvPr/>
      </p:nvGrpSpPr>
      <p:grpSpPr>
        <a:xfrm>
          <a:off x="0" y="0"/>
          <a:ext cx="0" cy="0"/>
          <a:chOff x="0" y="0"/>
          <a:chExt cx="0" cy="0"/>
        </a:xfrm>
      </p:grpSpPr>
      <p:sp>
        <p:nvSpPr>
          <p:cNvPr id="14" name="Rectangle 13"/>
          <p:cNvSpPr/>
          <p:nvPr userDrawn="1"/>
        </p:nvSpPr>
        <p:spPr>
          <a:xfrm>
            <a:off x="5660635" y="0"/>
            <a:ext cx="3494409" cy="515173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3" name="Content Placeholder 2"/>
          <p:cNvSpPr>
            <a:spLocks noGrp="1"/>
          </p:cNvSpPr>
          <p:nvPr>
            <p:ph idx="1"/>
          </p:nvPr>
        </p:nvSpPr>
        <p:spPr>
          <a:xfrm>
            <a:off x="140432" y="701219"/>
            <a:ext cx="5395243"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0"/>
          </p:nvPr>
        </p:nvSpPr>
        <p:spPr>
          <a:xfrm>
            <a:off x="5825613" y="701219"/>
            <a:ext cx="3197001" cy="4065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7"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a:t>Click to edit Master title style</a:t>
            </a:r>
          </a:p>
        </p:txBody>
      </p:sp>
      <p:sp>
        <p:nvSpPr>
          <p:cNvPr id="20" name="Rectangle 19"/>
          <p:cNvSpPr/>
          <p:nvPr userDrawn="1"/>
        </p:nvSpPr>
        <p:spPr>
          <a:xfrm>
            <a:off x="151475" y="4861283"/>
            <a:ext cx="3338173" cy="203133"/>
          </a:xfrm>
          <a:prstGeom prst="rect">
            <a:avLst/>
          </a:prstGeom>
        </p:spPr>
        <p:txBody>
          <a:bodyPr wrap="square" anchor="ctr">
            <a:spAutoFit/>
          </a:bodyPr>
          <a:lstStyle/>
          <a:p>
            <a:r>
              <a:rPr lang="en-US" sz="720">
                <a:solidFill>
                  <a:schemeClr val="tx1">
                    <a:lumMod val="50000"/>
                    <a:lumOff val="50000"/>
                  </a:schemeClr>
                </a:solidFill>
                <a:latin typeface="Helvetica"/>
                <a:cs typeface="Helvetica"/>
              </a:rPr>
              <a:t>National Aeronautics and Space Administration</a:t>
            </a:r>
          </a:p>
        </p:txBody>
      </p:sp>
      <p:sp>
        <p:nvSpPr>
          <p:cNvPr id="19"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000000"/>
                </a:solidFill>
                <a:latin typeface="Helvetica"/>
                <a:cs typeface="Helvetica"/>
              </a:defRPr>
            </a:lvl1pPr>
          </a:lstStyle>
          <a:p>
            <a:fld id="{919F2107-1728-CF4B-B9CE-67131BF22805}" type="slidenum">
              <a:rPr lang="en-US" smtClean="0"/>
              <a:pPr/>
              <a:t>‹#›</a:t>
            </a:fld>
            <a:endParaRPr lang="en-US"/>
          </a:p>
        </p:txBody>
      </p:sp>
      <p:pic>
        <p:nvPicPr>
          <p:cNvPr id="10" name="Picture 9" descr="niw_print1500x1247ppi.png">
            <a:extLst>
              <a:ext uri="{FF2B5EF4-FFF2-40B4-BE49-F238E27FC236}">
                <a16:creationId xmlns:a16="http://schemas.microsoft.com/office/drawing/2014/main" id="{61019A43-4ED2-7945-9A04-FF5E4ABC49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58376"/>
            <a:ext cx="575251" cy="464137"/>
          </a:xfrm>
          <a:prstGeom prst="rect">
            <a:avLst/>
          </a:prstGeom>
        </p:spPr>
      </p:pic>
    </p:spTree>
    <p:extLst>
      <p:ext uri="{BB962C8B-B14F-4D97-AF65-F5344CB8AC3E}">
        <p14:creationId xmlns:p14="http://schemas.microsoft.com/office/powerpoint/2010/main" val="2387298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6" name="Rectangle 5"/>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2" name="Title 1"/>
          <p:cNvSpPr>
            <a:spLocks noGrp="1"/>
          </p:cNvSpPr>
          <p:nvPr>
            <p:ph type="title"/>
          </p:nvPr>
        </p:nvSpPr>
        <p:spPr>
          <a:xfrm>
            <a:off x="1139826" y="1793472"/>
            <a:ext cx="6858001" cy="547005"/>
          </a:xfrm>
          <a:prstGeom prst="rect">
            <a:avLst/>
          </a:prstGeom>
        </p:spPr>
        <p:txBody>
          <a:bodyPr anchor="b">
            <a:normAutofit/>
          </a:bodyPr>
          <a:lstStyle>
            <a:lvl1pPr algn="l">
              <a:defRPr sz="1260" b="1" cap="all"/>
            </a:lvl1pPr>
          </a:lstStyle>
          <a:p>
            <a:r>
              <a:rPr lang="en-US"/>
              <a:t>Click to edit Master title style</a:t>
            </a:r>
          </a:p>
        </p:txBody>
      </p:sp>
      <p:sp>
        <p:nvSpPr>
          <p:cNvPr id="3" name="Text Placeholder 2"/>
          <p:cNvSpPr>
            <a:spLocks noGrp="1"/>
          </p:cNvSpPr>
          <p:nvPr>
            <p:ph type="body" idx="1"/>
          </p:nvPr>
        </p:nvSpPr>
        <p:spPr>
          <a:xfrm>
            <a:off x="1139827" y="2340476"/>
            <a:ext cx="6858001" cy="1125140"/>
          </a:xfrm>
        </p:spPr>
        <p:txBody>
          <a:bodyPr anchor="t">
            <a:normAutofit/>
          </a:bodyPr>
          <a:lstStyle>
            <a:lvl1pPr marL="0" indent="0">
              <a:buNone/>
              <a:defRPr sz="108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US"/>
              <a:t>Click to edit Master text styles</a:t>
            </a:r>
          </a:p>
        </p:txBody>
      </p:sp>
      <p:pic>
        <p:nvPicPr>
          <p:cNvPr id="7" name="Picture 6" descr="niw_print1500x1247ppi.png">
            <a:extLst>
              <a:ext uri="{FF2B5EF4-FFF2-40B4-BE49-F238E27FC236}">
                <a16:creationId xmlns:a16="http://schemas.microsoft.com/office/drawing/2014/main" id="{E92708C1-9616-CB49-8AD7-B98345B31B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43816" y="150584"/>
            <a:ext cx="575251" cy="464137"/>
          </a:xfrm>
          <a:prstGeom prst="rect">
            <a:avLst/>
          </a:prstGeom>
        </p:spPr>
      </p:pic>
    </p:spTree>
    <p:extLst>
      <p:ext uri="{BB962C8B-B14F-4D97-AF65-F5344CB8AC3E}">
        <p14:creationId xmlns:p14="http://schemas.microsoft.com/office/powerpoint/2010/main" val="124626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p:cNvSpPr/>
          <p:nvPr userDrawn="1"/>
        </p:nvSpPr>
        <p:spPr>
          <a:xfrm>
            <a:off x="0" y="0"/>
            <a:ext cx="9144000" cy="572635"/>
          </a:xfrm>
          <a:prstGeom prst="rect">
            <a:avLst/>
          </a:prstGeom>
          <a:solidFill>
            <a:schemeClr val="tx1"/>
          </a:solidFill>
          <a:ln>
            <a:noFill/>
          </a:ln>
          <a:effectLst>
            <a:outerShdw blurRad="50800" dist="25400" dir="48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60"/>
          </a:p>
        </p:txBody>
      </p:sp>
      <p:sp>
        <p:nvSpPr>
          <p:cNvPr id="11" name="Title 1"/>
          <p:cNvSpPr>
            <a:spLocks noGrp="1"/>
          </p:cNvSpPr>
          <p:nvPr>
            <p:ph type="title"/>
          </p:nvPr>
        </p:nvSpPr>
        <p:spPr>
          <a:xfrm>
            <a:off x="769437" y="81430"/>
            <a:ext cx="7610922" cy="411480"/>
          </a:xfrm>
          <a:prstGeom prst="rect">
            <a:avLst/>
          </a:prstGeom>
        </p:spPr>
        <p:txBody>
          <a:bodyPr anchor="ctr">
            <a:normAutofit/>
          </a:bodyPr>
          <a:lstStyle>
            <a:lvl1pPr>
              <a:defRPr sz="1260"/>
            </a:lvl1pPr>
          </a:lstStyle>
          <a:p>
            <a:r>
              <a:rPr lang="en-US"/>
              <a:t>Click to edit Master title style</a:t>
            </a:r>
          </a:p>
        </p:txBody>
      </p:sp>
      <p:sp>
        <p:nvSpPr>
          <p:cNvPr id="13"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chemeClr val="bg1"/>
                </a:solidFill>
                <a:latin typeface="Helvetica"/>
                <a:cs typeface="Helvetica"/>
              </a:defRPr>
            </a:lvl1pPr>
          </a:lstStyle>
          <a:p>
            <a:fld id="{919F2107-1728-CF4B-B9CE-67131BF22805}" type="slidenum">
              <a:rPr lang="en-US" smtClean="0"/>
              <a:pPr/>
              <a:t>‹#›</a:t>
            </a:fld>
            <a:endParaRPr lang="en-US"/>
          </a:p>
        </p:txBody>
      </p:sp>
      <p:pic>
        <p:nvPicPr>
          <p:cNvPr id="8" name="Picture 7" descr="niw_print1500x1247ppi.png">
            <a:extLst>
              <a:ext uri="{FF2B5EF4-FFF2-40B4-BE49-F238E27FC236}">
                <a16:creationId xmlns:a16="http://schemas.microsoft.com/office/drawing/2014/main" id="{4E6E399F-E9D3-3340-BAE1-7E02191FBB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95216" y="85010"/>
            <a:ext cx="575251" cy="464137"/>
          </a:xfrm>
          <a:prstGeom prst="rect">
            <a:avLst/>
          </a:prstGeom>
        </p:spPr>
      </p:pic>
    </p:spTree>
    <p:extLst>
      <p:ext uri="{BB962C8B-B14F-4D97-AF65-F5344CB8AC3E}">
        <p14:creationId xmlns:p14="http://schemas.microsoft.com/office/powerpoint/2010/main" val="354578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900">
                <a:solidFill>
                  <a:srgbClr val="7F7F7F"/>
                </a:solidFill>
                <a:latin typeface="Helvetica"/>
                <a:cs typeface="Helvetica"/>
              </a:defRPr>
            </a:lvl1pPr>
          </a:lstStyle>
          <a:p>
            <a:fld id="{919F2107-1728-CF4B-B9CE-67131BF22805}" type="slidenum">
              <a:rPr lang="en-US" smtClean="0"/>
              <a:pPr/>
              <a:t>‹#›</a:t>
            </a:fld>
            <a:endParaRPr lang="en-US"/>
          </a:p>
        </p:txBody>
      </p:sp>
    </p:spTree>
    <p:extLst>
      <p:ext uri="{BB962C8B-B14F-4D97-AF65-F5344CB8AC3E}">
        <p14:creationId xmlns:p14="http://schemas.microsoft.com/office/powerpoint/2010/main" val="260774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Slide Picture - Dark">
    <p:spTree>
      <p:nvGrpSpPr>
        <p:cNvPr id="1" name=""/>
        <p:cNvGrpSpPr/>
        <p:nvPr/>
      </p:nvGrpSpPr>
      <p:grpSpPr>
        <a:xfrm>
          <a:off x="0" y="0"/>
          <a:ext cx="0" cy="0"/>
          <a:chOff x="0" y="0"/>
          <a:chExt cx="0" cy="0"/>
        </a:xfrm>
      </p:grpSpPr>
      <p:sp>
        <p:nvSpPr>
          <p:cNvPr id="10" name="Rectangle 9"/>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3" name="Picture Placeholder 2"/>
          <p:cNvSpPr>
            <a:spLocks noGrp="1"/>
          </p:cNvSpPr>
          <p:nvPr>
            <p:ph type="pic" idx="1"/>
          </p:nvPr>
        </p:nvSpPr>
        <p:spPr>
          <a:xfrm>
            <a:off x="2" y="0"/>
            <a:ext cx="9143999" cy="51435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12"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3" name="Rectangle 12"/>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8" name="Picture 7" descr="niw_print1500x1247ppi.png">
            <a:extLst>
              <a:ext uri="{FF2B5EF4-FFF2-40B4-BE49-F238E27FC236}">
                <a16:creationId xmlns:a16="http://schemas.microsoft.com/office/drawing/2014/main" id="{3F81C459-8D64-4F46-B371-C591A9235F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288" y="66060"/>
            <a:ext cx="575251" cy="464137"/>
          </a:xfrm>
          <a:prstGeom prst="rect">
            <a:avLst/>
          </a:prstGeom>
        </p:spPr>
      </p:pic>
    </p:spTree>
    <p:extLst>
      <p:ext uri="{BB962C8B-B14F-4D97-AF65-F5344CB8AC3E}">
        <p14:creationId xmlns:p14="http://schemas.microsoft.com/office/powerpoint/2010/main" val="3040313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Slide Picture - Light">
    <p:spTree>
      <p:nvGrpSpPr>
        <p:cNvPr id="1" name=""/>
        <p:cNvGrpSpPr/>
        <p:nvPr/>
      </p:nvGrpSpPr>
      <p:grpSpPr>
        <a:xfrm>
          <a:off x="0" y="0"/>
          <a:ext cx="0" cy="0"/>
          <a:chOff x="0" y="0"/>
          <a:chExt cx="0" cy="0"/>
        </a:xfrm>
      </p:grpSpPr>
      <p:sp>
        <p:nvSpPr>
          <p:cNvPr id="12" name="Picture Placeholder 2"/>
          <p:cNvSpPr>
            <a:spLocks noGrp="1"/>
          </p:cNvSpPr>
          <p:nvPr>
            <p:ph type="pic" idx="1"/>
          </p:nvPr>
        </p:nvSpPr>
        <p:spPr>
          <a:xfrm>
            <a:off x="2" y="0"/>
            <a:ext cx="9143998" cy="51435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6"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7" name="Rectangle 6"/>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3" name="Picture 2" descr="NASA Mono Color Black.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2913" y="81429"/>
            <a:ext cx="546890" cy="411480"/>
          </a:xfrm>
          <a:prstGeom prst="rect">
            <a:avLst/>
          </a:prstGeom>
        </p:spPr>
      </p:pic>
    </p:spTree>
    <p:extLst>
      <p:ext uri="{BB962C8B-B14F-4D97-AF65-F5344CB8AC3E}">
        <p14:creationId xmlns:p14="http://schemas.microsoft.com/office/powerpoint/2010/main" val="1943066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sp>
        <p:nvSpPr>
          <p:cNvPr id="3" name="Picture Placeholder 2"/>
          <p:cNvSpPr>
            <a:spLocks noGrp="1"/>
          </p:cNvSpPr>
          <p:nvPr>
            <p:ph type="pic" idx="1"/>
          </p:nvPr>
        </p:nvSpPr>
        <p:spPr>
          <a:xfrm>
            <a:off x="3" y="571504"/>
            <a:ext cx="9143999" cy="3567107"/>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2" name="Title 1"/>
          <p:cNvSpPr>
            <a:spLocks noGrp="1"/>
          </p:cNvSpPr>
          <p:nvPr>
            <p:ph type="title"/>
          </p:nvPr>
        </p:nvSpPr>
        <p:spPr>
          <a:xfrm>
            <a:off x="151473" y="4171532"/>
            <a:ext cx="8843946" cy="259977"/>
          </a:xfrm>
          <a:prstGeom prst="rect">
            <a:avLst/>
          </a:prstGeom>
        </p:spPr>
        <p:txBody>
          <a:bodyPr anchor="b">
            <a:normAutofit/>
          </a:bodyPr>
          <a:lstStyle>
            <a:lvl1pPr algn="l">
              <a:defRPr sz="1260" b="1"/>
            </a:lvl1pPr>
          </a:lstStyle>
          <a:p>
            <a:r>
              <a:rPr lang="en-US"/>
              <a:t>Click to edit Master title style</a:t>
            </a:r>
          </a:p>
        </p:txBody>
      </p:sp>
      <p:sp>
        <p:nvSpPr>
          <p:cNvPr id="4" name="Text Placeholder 3"/>
          <p:cNvSpPr>
            <a:spLocks noGrp="1"/>
          </p:cNvSpPr>
          <p:nvPr>
            <p:ph type="body" sz="half" idx="2"/>
          </p:nvPr>
        </p:nvSpPr>
        <p:spPr>
          <a:xfrm>
            <a:off x="151474" y="4439446"/>
            <a:ext cx="8843947" cy="346868"/>
          </a:xfrm>
        </p:spPr>
        <p:txBody>
          <a:bodyPr>
            <a:normAutofit/>
          </a:bodyPr>
          <a:lstStyle>
            <a:lvl1pPr marL="0" indent="0">
              <a:buNone/>
              <a:defRPr sz="990">
                <a:solidFill>
                  <a:schemeClr val="bg1"/>
                </a:solidFill>
              </a:defRPr>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en-US"/>
              <a:t>Click to edit Master text styles</a:t>
            </a:r>
          </a:p>
        </p:txBody>
      </p:sp>
      <p:sp>
        <p:nvSpPr>
          <p:cNvPr id="13"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720">
                <a:solidFill>
                  <a:srgbClr val="7F7F7F"/>
                </a:solidFill>
                <a:latin typeface="Helvetica"/>
                <a:cs typeface="Helvetica"/>
              </a:defRPr>
            </a:lvl1pPr>
          </a:lstStyle>
          <a:p>
            <a:fld id="{919F2107-1728-CF4B-B9CE-67131BF22805}" type="slidenum">
              <a:rPr lang="en-US" smtClean="0"/>
              <a:pPr/>
              <a:t>‹#›</a:t>
            </a:fld>
            <a:endParaRPr lang="en-US"/>
          </a:p>
        </p:txBody>
      </p:sp>
      <p:sp>
        <p:nvSpPr>
          <p:cNvPr id="14" name="Rectangle 13"/>
          <p:cNvSpPr/>
          <p:nvPr userDrawn="1"/>
        </p:nvSpPr>
        <p:spPr>
          <a:xfrm>
            <a:off x="151475" y="4861283"/>
            <a:ext cx="3338173" cy="203133"/>
          </a:xfrm>
          <a:prstGeom prst="rect">
            <a:avLst/>
          </a:prstGeom>
        </p:spPr>
        <p:txBody>
          <a:bodyPr wrap="square" anchor="ctr">
            <a:spAutoFit/>
          </a:bodyPr>
          <a:lstStyle/>
          <a:p>
            <a:r>
              <a:rPr lang="en-US" sz="720">
                <a:solidFill>
                  <a:srgbClr val="7F7F7F"/>
                </a:solidFill>
                <a:latin typeface="Helvetica"/>
                <a:cs typeface="Helvetica"/>
              </a:rPr>
              <a:t>National Aeronautics and Space Administration</a:t>
            </a:r>
          </a:p>
        </p:txBody>
      </p:sp>
      <p:pic>
        <p:nvPicPr>
          <p:cNvPr id="9" name="Picture 8" descr="niw_print1500x1247ppi.png">
            <a:extLst>
              <a:ext uri="{FF2B5EF4-FFF2-40B4-BE49-F238E27FC236}">
                <a16:creationId xmlns:a16="http://schemas.microsoft.com/office/drawing/2014/main" id="{5EEE24FF-AE79-F040-8558-6CBB5DDD86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74552" y="81428"/>
            <a:ext cx="575251" cy="464137"/>
          </a:xfrm>
          <a:prstGeom prst="rect">
            <a:avLst/>
          </a:prstGeom>
        </p:spPr>
      </p:pic>
    </p:spTree>
    <p:extLst>
      <p:ext uri="{BB962C8B-B14F-4D97-AF65-F5344CB8AC3E}">
        <p14:creationId xmlns:p14="http://schemas.microsoft.com/office/powerpoint/2010/main" val="4002251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6" name="Rectangle 5"/>
          <p:cNvSpPr/>
          <p:nvPr userDrawn="1"/>
        </p:nvSpPr>
        <p:spPr>
          <a:xfrm>
            <a:off x="0" y="-1"/>
            <a:ext cx="9144000" cy="51435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40"/>
          </a:p>
        </p:txBody>
      </p:sp>
      <p:pic>
        <p:nvPicPr>
          <p:cNvPr id="10" name="Picture 9"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84415" y="1762692"/>
            <a:ext cx="1828800" cy="1510706"/>
          </a:xfrm>
          <a:prstGeom prst="rect">
            <a:avLst/>
          </a:prstGeom>
        </p:spPr>
      </p:pic>
    </p:spTree>
    <p:extLst>
      <p:ext uri="{BB962C8B-B14F-4D97-AF65-F5344CB8AC3E}">
        <p14:creationId xmlns:p14="http://schemas.microsoft.com/office/powerpoint/2010/main" val="2472213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1475" y="863556"/>
            <a:ext cx="8843945" cy="39082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p:cNvSpPr>
            <a:spLocks noGrp="1"/>
          </p:cNvSpPr>
          <p:nvPr>
            <p:ph type="sldNum" sz="quarter" idx="4"/>
          </p:nvPr>
        </p:nvSpPr>
        <p:spPr>
          <a:xfrm>
            <a:off x="8538218" y="4877123"/>
            <a:ext cx="457200" cy="171450"/>
          </a:xfrm>
          <a:prstGeom prst="rect">
            <a:avLst/>
          </a:prstGeom>
        </p:spPr>
        <p:txBody>
          <a:bodyPr vert="horz" lIns="91440" tIns="45720" rIns="91440" bIns="45720" rtlCol="0" anchor="ctr"/>
          <a:lstStyle>
            <a:lvl1pPr algn="r">
              <a:defRPr sz="900">
                <a:solidFill>
                  <a:srgbClr val="7F7F7F"/>
                </a:solidFill>
                <a:latin typeface="Helvetica"/>
                <a:cs typeface="Helvetica"/>
              </a:defRPr>
            </a:lvl1pPr>
          </a:lstStyle>
          <a:p>
            <a:fld id="{919F2107-1728-CF4B-B9CE-67131BF22805}" type="slidenum">
              <a:rPr lang="en-US" smtClean="0"/>
              <a:pPr/>
              <a:t>‹#›</a:t>
            </a:fld>
            <a:endParaRPr lang="en-US"/>
          </a:p>
        </p:txBody>
      </p:sp>
      <p:sp>
        <p:nvSpPr>
          <p:cNvPr id="5" name="Title 1"/>
          <p:cNvSpPr txBox="1">
            <a:spLocks/>
          </p:cNvSpPr>
          <p:nvPr userDrawn="1"/>
        </p:nvSpPr>
        <p:spPr>
          <a:xfrm>
            <a:off x="769437" y="81430"/>
            <a:ext cx="7610922" cy="411480"/>
          </a:xfrm>
          <a:prstGeom prst="rect">
            <a:avLst/>
          </a:prstGeom>
        </p:spPr>
        <p:txBody>
          <a:bodyPr anchor="ctr">
            <a:normAutofit/>
          </a:bodyPr>
          <a:lstStyle>
            <a:lvl1pPr algn="ctr" defTabSz="457200" rtl="0" eaLnBrk="1" latinLnBrk="0" hangingPunct="1">
              <a:spcBef>
                <a:spcPct val="0"/>
              </a:spcBef>
              <a:buNone/>
              <a:defRPr sz="1400" kern="1200">
                <a:solidFill>
                  <a:schemeClr val="bg1"/>
                </a:solidFill>
                <a:latin typeface="Helvetica"/>
                <a:ea typeface="+mj-ea"/>
                <a:cs typeface="Helvetica"/>
              </a:defRPr>
            </a:lvl1pPr>
          </a:lstStyle>
          <a:p>
            <a:r>
              <a:rPr lang="en-US" sz="1260"/>
              <a:t>Click to edit Master title style</a:t>
            </a:r>
          </a:p>
        </p:txBody>
      </p:sp>
    </p:spTree>
    <p:extLst>
      <p:ext uri="{BB962C8B-B14F-4D97-AF65-F5344CB8AC3E}">
        <p14:creationId xmlns:p14="http://schemas.microsoft.com/office/powerpoint/2010/main" val="29949572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2" r:id="rId4"/>
    <p:sldLayoutId id="2147483663" r:id="rId5"/>
    <p:sldLayoutId id="2147483664" r:id="rId6"/>
    <p:sldLayoutId id="2147483651" r:id="rId7"/>
    <p:sldLayoutId id="2147483654" r:id="rId8"/>
    <p:sldLayoutId id="2147483655" r:id="rId9"/>
    <p:sldLayoutId id="2147483657" r:id="rId10"/>
    <p:sldLayoutId id="2147483660" r:id="rId11"/>
    <p:sldLayoutId id="2147483659" r:id="rId12"/>
    <p:sldLayoutId id="2147483658" r:id="rId13"/>
  </p:sldLayoutIdLst>
  <p:hf hdr="0" ftr="0" dt="0"/>
  <p:txStyles>
    <p:titleStyle>
      <a:lvl1pPr algn="ctr" defTabSz="411480" rtl="0" eaLnBrk="1" latinLnBrk="0" hangingPunct="1">
        <a:spcBef>
          <a:spcPct val="0"/>
        </a:spcBef>
        <a:buNone/>
        <a:defRPr sz="1260" kern="1200">
          <a:solidFill>
            <a:schemeClr val="bg1"/>
          </a:solidFill>
          <a:latin typeface="Helvetica"/>
          <a:ea typeface="+mj-ea"/>
          <a:cs typeface="Helvetica"/>
        </a:defRPr>
      </a:lvl1pPr>
    </p:titleStyle>
    <p:bodyStyle>
      <a:lvl1pPr marL="0" indent="0" algn="l" defTabSz="411480" rtl="0" eaLnBrk="1" latinLnBrk="0" hangingPunct="1">
        <a:spcBef>
          <a:spcPct val="20000"/>
        </a:spcBef>
        <a:buFont typeface="Arial"/>
        <a:buNone/>
        <a:defRPr sz="1170" kern="1200">
          <a:solidFill>
            <a:schemeClr val="tx1"/>
          </a:solidFill>
          <a:latin typeface="Helvetica"/>
          <a:ea typeface="+mn-ea"/>
          <a:cs typeface="Helvetica"/>
        </a:defRPr>
      </a:lvl1pPr>
      <a:lvl2pPr marL="255118" indent="-205740" algn="l" defTabSz="411480" rtl="0" eaLnBrk="1" latinLnBrk="0" hangingPunct="1">
        <a:spcBef>
          <a:spcPts val="270"/>
        </a:spcBef>
        <a:buFont typeface="Arial"/>
        <a:buChar char="•"/>
        <a:defRPr sz="1170" kern="1200">
          <a:solidFill>
            <a:schemeClr val="tx1"/>
          </a:solidFill>
          <a:latin typeface="Helvetica"/>
          <a:ea typeface="+mn-ea"/>
          <a:cs typeface="Helvetica"/>
        </a:defRPr>
      </a:lvl2pPr>
      <a:lvl3pPr marL="469087" indent="-205740" algn="l" defTabSz="411480" rtl="0" eaLnBrk="1" latinLnBrk="0" hangingPunct="1">
        <a:spcBef>
          <a:spcPts val="270"/>
        </a:spcBef>
        <a:buFont typeface="Lucida Grande"/>
        <a:buChar char="-"/>
        <a:defRPr sz="990" kern="1200">
          <a:solidFill>
            <a:schemeClr val="tx1"/>
          </a:solidFill>
          <a:latin typeface="Helvetica"/>
          <a:ea typeface="+mn-ea"/>
          <a:cs typeface="Helvetica"/>
        </a:defRPr>
      </a:lvl3pPr>
      <a:lvl4pPr marL="658368" indent="0" algn="l" defTabSz="411480" rtl="0" eaLnBrk="1" latinLnBrk="0" hangingPunct="1">
        <a:spcBef>
          <a:spcPts val="270"/>
        </a:spcBef>
        <a:buFont typeface="Arial"/>
        <a:buNone/>
        <a:defRPr sz="990" kern="1200">
          <a:solidFill>
            <a:schemeClr val="tx1"/>
          </a:solidFill>
          <a:latin typeface="Helvetica"/>
          <a:ea typeface="+mn-ea"/>
          <a:cs typeface="Helvetica"/>
        </a:defRPr>
      </a:lvl4pPr>
      <a:lvl5pPr marL="905256" indent="0" algn="l" defTabSz="411480" rtl="0" eaLnBrk="1" latinLnBrk="0" hangingPunct="1">
        <a:spcBef>
          <a:spcPts val="270"/>
        </a:spcBef>
        <a:buFont typeface="Arial"/>
        <a:buNone/>
        <a:defRPr sz="990" kern="1200">
          <a:solidFill>
            <a:schemeClr val="tx1"/>
          </a:solidFill>
          <a:latin typeface="Helvetica"/>
          <a:ea typeface="+mn-ea"/>
          <a:cs typeface="Helvetica"/>
        </a:defRPr>
      </a:lvl5pPr>
      <a:lvl6pPr marL="2263140" indent="-205740" algn="l" defTabSz="411480" rtl="0" eaLnBrk="1" latinLnBrk="0" hangingPunct="1">
        <a:spcBef>
          <a:spcPct val="20000"/>
        </a:spcBef>
        <a:buFont typeface="Arial"/>
        <a:buChar char="•"/>
        <a:defRPr sz="1800" kern="1200">
          <a:solidFill>
            <a:schemeClr val="tx1"/>
          </a:solidFill>
          <a:latin typeface="+mn-lt"/>
          <a:ea typeface="+mn-ea"/>
          <a:cs typeface="+mn-cs"/>
        </a:defRPr>
      </a:lvl6pPr>
      <a:lvl7pPr marL="2674620" indent="-205740" algn="l" defTabSz="411480" rtl="0" eaLnBrk="1" latinLnBrk="0" hangingPunct="1">
        <a:spcBef>
          <a:spcPct val="20000"/>
        </a:spcBef>
        <a:buFont typeface="Arial"/>
        <a:buChar char="•"/>
        <a:defRPr sz="1800" kern="1200">
          <a:solidFill>
            <a:schemeClr val="tx1"/>
          </a:solidFill>
          <a:latin typeface="+mn-lt"/>
          <a:ea typeface="+mn-ea"/>
          <a:cs typeface="+mn-cs"/>
        </a:defRPr>
      </a:lvl7pPr>
      <a:lvl8pPr marL="3086100" indent="-205740" algn="l" defTabSz="411480" rtl="0" eaLnBrk="1" latinLnBrk="0" hangingPunct="1">
        <a:spcBef>
          <a:spcPct val="20000"/>
        </a:spcBef>
        <a:buFont typeface="Arial"/>
        <a:buChar char="•"/>
        <a:defRPr sz="1800" kern="1200">
          <a:solidFill>
            <a:schemeClr val="tx1"/>
          </a:solidFill>
          <a:latin typeface="+mn-lt"/>
          <a:ea typeface="+mn-ea"/>
          <a:cs typeface="+mn-cs"/>
        </a:defRPr>
      </a:lvl8pPr>
      <a:lvl9pPr marL="3497580" indent="-205740" algn="l" defTabSz="411480"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6EBF06A5-4173-45DE-87B1-0791E098A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206E9F47-DC46-4A02-B5DB-26B56C39C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2853"/>
            <a:ext cx="5850331" cy="4272015"/>
          </a:xfrm>
          <a:custGeom>
            <a:avLst/>
            <a:gdLst>
              <a:gd name="connsiteX0" fmla="*/ 0 w 7800441"/>
              <a:gd name="connsiteY0" fmla="*/ 0 h 5696020"/>
              <a:gd name="connsiteX1" fmla="*/ 7800441 w 7800441"/>
              <a:gd name="connsiteY1" fmla="*/ 0 h 5696020"/>
              <a:gd name="connsiteX2" fmla="*/ 5037161 w 7800441"/>
              <a:gd name="connsiteY2" fmla="*/ 5696020 h 5696020"/>
              <a:gd name="connsiteX3" fmla="*/ 0 w 7800441"/>
              <a:gd name="connsiteY3" fmla="*/ 5696020 h 5696020"/>
            </a:gdLst>
            <a:ahLst/>
            <a:cxnLst>
              <a:cxn ang="0">
                <a:pos x="connsiteX0" y="connsiteY0"/>
              </a:cxn>
              <a:cxn ang="0">
                <a:pos x="connsiteX1" y="connsiteY1"/>
              </a:cxn>
              <a:cxn ang="0">
                <a:pos x="connsiteX2" y="connsiteY2"/>
              </a:cxn>
              <a:cxn ang="0">
                <a:pos x="connsiteX3" y="connsiteY3"/>
              </a:cxn>
            </a:cxnLst>
            <a:rect l="l" t="t" r="r" b="b"/>
            <a:pathLst>
              <a:path w="7800441" h="5696020">
                <a:moveTo>
                  <a:pt x="0" y="0"/>
                </a:moveTo>
                <a:lnTo>
                  <a:pt x="7800441" y="0"/>
                </a:lnTo>
                <a:lnTo>
                  <a:pt x="5037161" y="5696020"/>
                </a:lnTo>
                <a:lnTo>
                  <a:pt x="0" y="569602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7" name="Rectangle 6">
            <a:extLst>
              <a:ext uri="{FF2B5EF4-FFF2-40B4-BE49-F238E27FC236}">
                <a16:creationId xmlns:a16="http://schemas.microsoft.com/office/drawing/2014/main" id="{E76138D1-9CC9-5A85-351C-E8497539709C}"/>
              </a:ext>
            </a:extLst>
          </p:cNvPr>
          <p:cNvSpPr>
            <a:spLocks noChangeAspect="1"/>
          </p:cNvSpPr>
          <p:nvPr/>
        </p:nvSpPr>
        <p:spPr>
          <a:xfrm>
            <a:off x="0" y="-1017"/>
            <a:ext cx="9144002" cy="5143500"/>
          </a:xfrm>
          <a:prstGeom prst="rect">
            <a:avLst/>
          </a:prstGeom>
          <a:solidFill>
            <a:schemeClr val="bg1"/>
          </a:solid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TextBox 11">
            <a:extLst>
              <a:ext uri="{FF2B5EF4-FFF2-40B4-BE49-F238E27FC236}">
                <a16:creationId xmlns:a16="http://schemas.microsoft.com/office/drawing/2014/main" id="{E05984D8-6D72-7141-A097-77586FF41FC5}"/>
              </a:ext>
            </a:extLst>
          </p:cNvPr>
          <p:cNvSpPr txBox="1">
            <a:spLocks noChangeArrowheads="1"/>
          </p:cNvSpPr>
          <p:nvPr/>
        </p:nvSpPr>
        <p:spPr bwMode="auto">
          <a:xfrm>
            <a:off x="6690760" y="375881"/>
            <a:ext cx="13708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defTabSz="411480" eaLnBrk="1" fontAlgn="base" hangingPunct="1">
              <a:spcBef>
                <a:spcPct val="0"/>
              </a:spcBef>
              <a:spcAft>
                <a:spcPct val="0"/>
              </a:spcAft>
            </a:pPr>
            <a:r>
              <a:rPr lang="en-US" sz="900" dirty="0">
                <a:solidFill>
                  <a:prstClr val="white"/>
                </a:solidFill>
                <a:latin typeface="Calibri" panose="020F0502020204030204" pitchFamily="34" charset="0"/>
                <a:cs typeface="Calibri" panose="020F0502020204030204" pitchFamily="34" charset="0"/>
              </a:rPr>
              <a:t>National Aeronautics and</a:t>
            </a:r>
          </a:p>
          <a:p>
            <a:pPr algn="r" defTabSz="411480" eaLnBrk="1" fontAlgn="base" hangingPunct="1">
              <a:spcBef>
                <a:spcPct val="0"/>
              </a:spcBef>
              <a:spcAft>
                <a:spcPct val="0"/>
              </a:spcAft>
            </a:pPr>
            <a:r>
              <a:rPr lang="en-US" sz="900" dirty="0">
                <a:solidFill>
                  <a:prstClr val="white"/>
                </a:solidFill>
                <a:latin typeface="Calibri" panose="020F0502020204030204" pitchFamily="34" charset="0"/>
                <a:cs typeface="Calibri" panose="020F0502020204030204" pitchFamily="34" charset="0"/>
              </a:rPr>
              <a:t>Space Administration</a:t>
            </a:r>
          </a:p>
        </p:txBody>
      </p:sp>
      <p:sp>
        <p:nvSpPr>
          <p:cNvPr id="17" name="TextBox 16">
            <a:extLst>
              <a:ext uri="{FF2B5EF4-FFF2-40B4-BE49-F238E27FC236}">
                <a16:creationId xmlns:a16="http://schemas.microsoft.com/office/drawing/2014/main" id="{1B8FB5B1-3C8A-BAC8-87D9-56176099DA3E}"/>
              </a:ext>
            </a:extLst>
          </p:cNvPr>
          <p:cNvSpPr txBox="1"/>
          <p:nvPr/>
        </p:nvSpPr>
        <p:spPr>
          <a:xfrm>
            <a:off x="2931995" y="1251264"/>
            <a:ext cx="5910346" cy="954107"/>
          </a:xfrm>
          <a:prstGeom prst="rect">
            <a:avLst/>
          </a:prstGeom>
          <a:noFill/>
        </p:spPr>
        <p:txBody>
          <a:bodyPr wrap="square" rtlCol="0">
            <a:spAutoFit/>
          </a:bodyPr>
          <a:lstStyle/>
          <a:p>
            <a:pPr algn="r"/>
            <a:r>
              <a:rPr lang="en-US" sz="2700" b="1" dirty="0">
                <a:latin typeface="HELVETICA NEUE MEDIUM" panose="02000503000000020004" pitchFamily="2" charset="0"/>
                <a:ea typeface="Helvetica Neue Condensed" panose="02000503000000020004" pitchFamily="2" charset="0"/>
                <a:cs typeface="Helvetica Neue Condensed" panose="02000503000000020004" pitchFamily="2" charset="0"/>
              </a:rPr>
              <a:t>NASA Small Spacecraft </a:t>
            </a:r>
          </a:p>
          <a:p>
            <a:pPr algn="r"/>
            <a:r>
              <a:rPr lang="en-US" sz="2700" b="1" dirty="0">
                <a:latin typeface="HELVETICA NEUE MEDIUM" panose="02000503000000020004" pitchFamily="2" charset="0"/>
                <a:ea typeface="Helvetica Neue Condensed" panose="02000503000000020004" pitchFamily="2" charset="0"/>
                <a:cs typeface="Helvetica Neue Condensed" panose="02000503000000020004" pitchFamily="2" charset="0"/>
              </a:rPr>
              <a:t>Technology Program</a:t>
            </a:r>
          </a:p>
        </p:txBody>
      </p:sp>
      <p:cxnSp>
        <p:nvCxnSpPr>
          <p:cNvPr id="18" name="Straight Connector 17">
            <a:extLst>
              <a:ext uri="{FF2B5EF4-FFF2-40B4-BE49-F238E27FC236}">
                <a16:creationId xmlns:a16="http://schemas.microsoft.com/office/drawing/2014/main" id="{D45BFE1F-2331-1D64-134D-7D90F7519736}"/>
              </a:ext>
            </a:extLst>
          </p:cNvPr>
          <p:cNvCxnSpPr>
            <a:cxnSpLocks/>
          </p:cNvCxnSpPr>
          <p:nvPr/>
        </p:nvCxnSpPr>
        <p:spPr>
          <a:xfrm>
            <a:off x="5184407" y="2241913"/>
            <a:ext cx="3657934" cy="0"/>
          </a:xfrm>
          <a:prstGeom prst="line">
            <a:avLst/>
          </a:prstGeom>
          <a:ln>
            <a:solidFill>
              <a:schemeClr val="bg2">
                <a:lumMod val="20000"/>
                <a:lumOff val="80000"/>
              </a:schemeClr>
            </a:solidFill>
          </a:ln>
        </p:spPr>
        <p:style>
          <a:lnRef idx="3">
            <a:schemeClr val="accent6"/>
          </a:lnRef>
          <a:fillRef idx="0">
            <a:schemeClr val="accent6"/>
          </a:fillRef>
          <a:effectRef idx="2">
            <a:schemeClr val="accent6"/>
          </a:effectRef>
          <a:fontRef idx="minor">
            <a:schemeClr val="tx1"/>
          </a:fontRef>
        </p:style>
      </p:cxnSp>
      <p:sp>
        <p:nvSpPr>
          <p:cNvPr id="19" name="TextBox 18">
            <a:extLst>
              <a:ext uri="{FF2B5EF4-FFF2-40B4-BE49-F238E27FC236}">
                <a16:creationId xmlns:a16="http://schemas.microsoft.com/office/drawing/2014/main" id="{2383DBC0-2643-B1D1-0C00-CB30BD3CA572}"/>
              </a:ext>
            </a:extLst>
          </p:cNvPr>
          <p:cNvSpPr txBox="1"/>
          <p:nvPr/>
        </p:nvSpPr>
        <p:spPr>
          <a:xfrm>
            <a:off x="3173920" y="3183108"/>
            <a:ext cx="5668421" cy="1200329"/>
          </a:xfrm>
          <a:prstGeom prst="rect">
            <a:avLst/>
          </a:prstGeom>
          <a:noFill/>
        </p:spPr>
        <p:txBody>
          <a:bodyPr wrap="square" rtlCol="0">
            <a:spAutoFit/>
          </a:bodyPr>
          <a:lstStyle/>
          <a:p>
            <a:pPr algn="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Roger C. Hunter</a:t>
            </a:r>
          </a:p>
          <a:p>
            <a:pPr algn="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Program Manager</a:t>
            </a:r>
          </a:p>
          <a:p>
            <a:pPr algn="r"/>
            <a:r>
              <a:rPr lang="en-US" sz="2400" dirty="0">
                <a:latin typeface="Helvetica Neue Medium" panose="02000503000000020004" pitchFamily="2" charset="0"/>
                <a:ea typeface="Helvetica Neue Medium" panose="02000503000000020004" pitchFamily="2" charset="0"/>
                <a:cs typeface="Helvetica Neue Medium" panose="02000503000000020004" pitchFamily="2" charset="0"/>
              </a:rPr>
              <a:t>Small Spacecraft Technology Program</a:t>
            </a:r>
          </a:p>
        </p:txBody>
      </p:sp>
      <p:sp>
        <p:nvSpPr>
          <p:cNvPr id="23" name="TextBox 22">
            <a:extLst>
              <a:ext uri="{FF2B5EF4-FFF2-40B4-BE49-F238E27FC236}">
                <a16:creationId xmlns:a16="http://schemas.microsoft.com/office/drawing/2014/main" id="{F21749FD-82BC-240F-3935-B6D84CBFE13E}"/>
              </a:ext>
            </a:extLst>
          </p:cNvPr>
          <p:cNvSpPr txBox="1"/>
          <p:nvPr/>
        </p:nvSpPr>
        <p:spPr>
          <a:xfrm>
            <a:off x="4633976" y="4397411"/>
            <a:ext cx="4208365" cy="707886"/>
          </a:xfrm>
          <a:prstGeom prst="rect">
            <a:avLst/>
          </a:prstGeom>
          <a:noFill/>
        </p:spPr>
        <p:txBody>
          <a:bodyPr wrap="square" rtlCol="0">
            <a:spAutoFit/>
          </a:bodyPr>
          <a:lstStyle/>
          <a:p>
            <a:pPr algn="r"/>
            <a:r>
              <a:rPr lang="en-US" sz="2000" dirty="0">
                <a:latin typeface="Helvetica Neue Light" panose="02000403000000020004" pitchFamily="2" charset="0"/>
                <a:ea typeface="Helvetica Neue Light" panose="02000403000000020004" pitchFamily="2" charset="0"/>
                <a:cs typeface="Helvetica Neue Medium" panose="02000503000000020004" pitchFamily="2" charset="0"/>
              </a:rPr>
              <a:t>NASA Town Hall ✦ August 7, 2023</a:t>
            </a:r>
          </a:p>
          <a:p>
            <a:pPr algn="r"/>
            <a:r>
              <a:rPr lang="en-US" sz="2000" dirty="0">
                <a:latin typeface="Helvetica Neue Light" panose="02000403000000020004" pitchFamily="2" charset="0"/>
                <a:ea typeface="Helvetica Neue Light" panose="02000403000000020004" pitchFamily="2" charset="0"/>
                <a:cs typeface="Helvetica Neue Medium" panose="02000503000000020004" pitchFamily="2" charset="0"/>
              </a:rPr>
              <a:t>Small Satellite Conference</a:t>
            </a:r>
          </a:p>
        </p:txBody>
      </p:sp>
      <p:pic>
        <p:nvPicPr>
          <p:cNvPr id="24" name="Picture 23">
            <a:extLst>
              <a:ext uri="{FF2B5EF4-FFF2-40B4-BE49-F238E27FC236}">
                <a16:creationId xmlns:a16="http://schemas.microsoft.com/office/drawing/2014/main" id="{6F364F34-044D-9225-C291-4923923FFD9C}"/>
              </a:ext>
            </a:extLst>
          </p:cNvPr>
          <p:cNvPicPr>
            <a:picLocks noChangeAspect="1"/>
          </p:cNvPicPr>
          <p:nvPr/>
        </p:nvPicPr>
        <p:blipFill>
          <a:blip r:embed="rId3"/>
          <a:stretch>
            <a:fillRect/>
          </a:stretch>
        </p:blipFill>
        <p:spPr>
          <a:xfrm>
            <a:off x="8346549" y="264188"/>
            <a:ext cx="735163" cy="613932"/>
          </a:xfrm>
          <a:prstGeom prst="rect">
            <a:avLst/>
          </a:prstGeom>
        </p:spPr>
      </p:pic>
      <p:cxnSp>
        <p:nvCxnSpPr>
          <p:cNvPr id="26" name="Straight Connector 25">
            <a:extLst>
              <a:ext uri="{FF2B5EF4-FFF2-40B4-BE49-F238E27FC236}">
                <a16:creationId xmlns:a16="http://schemas.microsoft.com/office/drawing/2014/main" id="{278A210C-F6A6-CD6B-EB64-960F4F84DDE1}"/>
              </a:ext>
            </a:extLst>
          </p:cNvPr>
          <p:cNvCxnSpPr>
            <a:cxnSpLocks/>
          </p:cNvCxnSpPr>
          <p:nvPr/>
        </p:nvCxnSpPr>
        <p:spPr>
          <a:xfrm>
            <a:off x="8218913" y="262708"/>
            <a:ext cx="0" cy="5956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9371CC0-F5B6-3FD8-B932-DDCDCB2C6F9A}"/>
              </a:ext>
            </a:extLst>
          </p:cNvPr>
          <p:cNvPicPr>
            <a:picLocks noChangeAspect="1"/>
          </p:cNvPicPr>
          <p:nvPr/>
        </p:nvPicPr>
        <p:blipFill>
          <a:blip r:embed="rId4"/>
          <a:stretch>
            <a:fillRect/>
          </a:stretch>
        </p:blipFill>
        <p:spPr>
          <a:xfrm rot="1499089">
            <a:off x="-1570317" y="269898"/>
            <a:ext cx="7772400" cy="2607568"/>
          </a:xfrm>
          <a:prstGeom prst="rect">
            <a:avLst/>
          </a:prstGeom>
        </p:spPr>
      </p:pic>
    </p:spTree>
    <p:extLst>
      <p:ext uri="{BB962C8B-B14F-4D97-AF65-F5344CB8AC3E}">
        <p14:creationId xmlns:p14="http://schemas.microsoft.com/office/powerpoint/2010/main" val="144839083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2F2DBD-29DA-BE43-8A1A-758C571C3B43}"/>
              </a:ext>
            </a:extLst>
          </p:cNvPr>
          <p:cNvSpPr>
            <a:spLocks noChangeAspect="1"/>
          </p:cNvSpPr>
          <p:nvPr/>
        </p:nvSpPr>
        <p:spPr>
          <a:xfrm>
            <a:off x="4087776" y="680126"/>
            <a:ext cx="1801489" cy="4285519"/>
          </a:xfrm>
          <a:prstGeom prst="rect">
            <a:avLst/>
          </a:prstGeom>
          <a:gradFill flip="none" rotWithShape="1">
            <a:gsLst>
              <a:gs pos="72000">
                <a:srgbClr val="FFFFFF">
                  <a:alpha val="50000"/>
                </a:srgbClr>
              </a:gs>
              <a:gs pos="17000">
                <a:srgbClr val="FFFFFF"/>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itle 2">
            <a:extLst>
              <a:ext uri="{FF2B5EF4-FFF2-40B4-BE49-F238E27FC236}">
                <a16:creationId xmlns:a16="http://schemas.microsoft.com/office/drawing/2014/main" id="{5AB5A7F6-30ED-0A4F-B2B7-CAE7C42C4EDF}"/>
              </a:ext>
            </a:extLst>
          </p:cNvPr>
          <p:cNvSpPr>
            <a:spLocks noGrp="1"/>
          </p:cNvSpPr>
          <p:nvPr>
            <p:ph type="title"/>
          </p:nvPr>
        </p:nvSpPr>
        <p:spPr>
          <a:xfrm>
            <a:off x="1224862" y="81430"/>
            <a:ext cx="6560858"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2023-2024 Launch Schedule</a:t>
            </a:r>
          </a:p>
        </p:txBody>
      </p:sp>
      <p:sp>
        <p:nvSpPr>
          <p:cNvPr id="4" name="Slide Number Placeholder 3">
            <a:extLst>
              <a:ext uri="{FF2B5EF4-FFF2-40B4-BE49-F238E27FC236}">
                <a16:creationId xmlns:a16="http://schemas.microsoft.com/office/drawing/2014/main" id="{DEA68B5D-62D3-CC4E-BF92-DADCE3C1A9DB}"/>
              </a:ext>
            </a:extLst>
          </p:cNvPr>
          <p:cNvSpPr>
            <a:spLocks noGrp="1"/>
          </p:cNvSpPr>
          <p:nvPr>
            <p:ph type="sldNum" sz="quarter" idx="4294967295"/>
          </p:nvPr>
        </p:nvSpPr>
        <p:spPr/>
        <p:txBody>
          <a:bodyPr/>
          <a:lstStyle/>
          <a:p>
            <a:fld id="{919F2107-1728-CF4B-B9CE-67131BF22805}" type="slidenum">
              <a:rPr lang="en-US" smtClean="0"/>
              <a:pPr/>
              <a:t>2</a:t>
            </a:fld>
            <a:endParaRPr lang="en-US"/>
          </a:p>
        </p:txBody>
      </p:sp>
      <p:graphicFrame>
        <p:nvGraphicFramePr>
          <p:cNvPr id="9" name="Table 9">
            <a:extLst>
              <a:ext uri="{FF2B5EF4-FFF2-40B4-BE49-F238E27FC236}">
                <a16:creationId xmlns:a16="http://schemas.microsoft.com/office/drawing/2014/main" id="{715A729C-3171-A345-B406-57F7F51576CA}"/>
              </a:ext>
            </a:extLst>
          </p:cNvPr>
          <p:cNvGraphicFramePr>
            <a:graphicFrameLocks noGrp="1"/>
          </p:cNvGraphicFramePr>
          <p:nvPr>
            <p:ph idx="1"/>
            <p:extLst>
              <p:ext uri="{D42A27DB-BD31-4B8C-83A1-F6EECF244321}">
                <p14:modId xmlns:p14="http://schemas.microsoft.com/office/powerpoint/2010/main" val="1446490801"/>
              </p:ext>
            </p:extLst>
          </p:nvPr>
        </p:nvGraphicFramePr>
        <p:xfrm>
          <a:off x="99082" y="579154"/>
          <a:ext cx="8947412" cy="4517136"/>
        </p:xfrm>
        <a:graphic>
          <a:graphicData uri="http://schemas.openxmlformats.org/drawingml/2006/table">
            <a:tbl>
              <a:tblPr firstRow="1" bandRow="1">
                <a:tableStyleId>{073A0DAA-6AF3-43AB-8588-CEC1D06C72B9}</a:tableStyleId>
              </a:tblPr>
              <a:tblGrid>
                <a:gridCol w="6579304">
                  <a:extLst>
                    <a:ext uri="{9D8B030D-6E8A-4147-A177-3AD203B41FA5}">
                      <a16:colId xmlns:a16="http://schemas.microsoft.com/office/drawing/2014/main" val="3644830350"/>
                    </a:ext>
                  </a:extLst>
                </a:gridCol>
                <a:gridCol w="2368108">
                  <a:extLst>
                    <a:ext uri="{9D8B030D-6E8A-4147-A177-3AD203B41FA5}">
                      <a16:colId xmlns:a16="http://schemas.microsoft.com/office/drawing/2014/main" val="2967176382"/>
                    </a:ext>
                  </a:extLst>
                </a:gridCol>
              </a:tblGrid>
              <a:tr h="297416">
                <a:tc>
                  <a:txBody>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Technology Demonstrations</a:t>
                      </a:r>
                    </a:p>
                  </a:txBody>
                  <a:tcPr>
                    <a:solidFill>
                      <a:schemeClr val="tx1">
                        <a:lumMod val="65000"/>
                        <a:lumOff val="35000"/>
                      </a:schemeClr>
                    </a:solidFill>
                  </a:tcPr>
                </a:tc>
                <a:tc>
                  <a:txBody>
                    <a:bodyPr/>
                    <a:lstStyle/>
                    <a:p>
                      <a:r>
                        <a:rPr lang="en-US" sz="1600">
                          <a:latin typeface="Helvetica Neue" panose="02000503000000020004" pitchFamily="2" charset="0"/>
                          <a:ea typeface="Helvetica Neue" panose="02000503000000020004" pitchFamily="2" charset="0"/>
                          <a:cs typeface="Helvetica Neue" panose="02000503000000020004" pitchFamily="2" charset="0"/>
                        </a:rPr>
                        <a:t>Launch Timeframe</a:t>
                      </a:r>
                    </a:p>
                  </a:txBody>
                  <a:tcPr>
                    <a:solidFill>
                      <a:schemeClr val="tx1">
                        <a:lumMod val="65000"/>
                        <a:lumOff val="35000"/>
                      </a:schemeClr>
                    </a:solidFill>
                  </a:tcPr>
                </a:tc>
                <a:extLst>
                  <a:ext uri="{0D108BD9-81ED-4DB2-BD59-A6C34878D82A}">
                    <a16:rowId xmlns:a16="http://schemas.microsoft.com/office/drawing/2014/main" val="1112532020"/>
                  </a:ext>
                </a:extLst>
              </a:tr>
              <a:tr h="267674">
                <a:tc>
                  <a:txBody>
                    <a:bodyPr/>
                    <a:lstStyle/>
                    <a:p>
                      <a:r>
                        <a:rPr lang="en-US" sz="16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Starling</a:t>
                      </a:r>
                      <a:r>
                        <a:rPr lang="en-US" sz="16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6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a:t>
                      </a:r>
                      <a:r>
                        <a:rPr lang="en-US" sz="1600" b="0" i="1"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emonstration of Autonomous Swarm Technologies</a:t>
                      </a:r>
                      <a:endParaRPr lang="en-US" sz="16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Launched July 17, 2023</a:t>
                      </a:r>
                    </a:p>
                  </a:txBody>
                  <a:tcPr/>
                </a:tc>
                <a:extLst>
                  <a:ext uri="{0D108BD9-81ED-4DB2-BD59-A6C34878D82A}">
                    <a16:rowId xmlns:a16="http://schemas.microsoft.com/office/drawing/2014/main" val="158580249"/>
                  </a:ext>
                </a:extLst>
              </a:tr>
              <a:tr h="267674">
                <a:tc>
                  <a:txBody>
                    <a:bodyPr/>
                    <a:lstStyle/>
                    <a:p>
                      <a:r>
                        <a:rPr lang="en-US" sz="16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R5 (S2 and S4): </a:t>
                      </a:r>
                      <a:r>
                        <a:rPr lang="en-US" sz="1620" b="0" i="1" u="none" strike="noStrike" kern="1200" dirty="0">
                          <a:solidFill>
                            <a:schemeClr val="dk1"/>
                          </a:solidFill>
                          <a:effectLst/>
                          <a:latin typeface="+mn-lt"/>
                          <a:ea typeface="+mn-ea"/>
                          <a:cs typeface="+mn-cs"/>
                        </a:rPr>
                        <a:t>Rapid Technology Maturation</a:t>
                      </a:r>
                      <a:endParaRPr lang="en-US" sz="1600" b="1"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16 Oct 2023</a:t>
                      </a:r>
                    </a:p>
                  </a:txBody>
                  <a:tcPr/>
                </a:tc>
                <a:extLst>
                  <a:ext uri="{0D108BD9-81ED-4DB2-BD59-A6C34878D82A}">
                    <a16:rowId xmlns:a16="http://schemas.microsoft.com/office/drawing/2014/main" val="3683673101"/>
                  </a:ext>
                </a:extLst>
              </a:tr>
              <a:tr h="267674">
                <a:tc>
                  <a:txBody>
                    <a:bodyPr/>
                    <a:lstStyle/>
                    <a:p>
                      <a:r>
                        <a:rPr lang="en-US" sz="16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R5 (S3 and S5): </a:t>
                      </a:r>
                      <a:r>
                        <a:rPr lang="en-US" sz="1620" b="0" i="1" u="none" strike="noStrike" kern="1200" dirty="0">
                          <a:solidFill>
                            <a:schemeClr val="dk1"/>
                          </a:solidFill>
                          <a:effectLst/>
                          <a:latin typeface="+mn-lt"/>
                          <a:ea typeface="+mn-ea"/>
                          <a:cs typeface="+mn-cs"/>
                        </a:rPr>
                        <a:t>Rapid Technology Maturation </a:t>
                      </a:r>
                      <a:endParaRPr lang="en-US" sz="1600" b="1"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1 Nov 2023</a:t>
                      </a:r>
                    </a:p>
                  </a:txBody>
                  <a:tcPr/>
                </a:tc>
                <a:extLst>
                  <a:ext uri="{0D108BD9-81ED-4DB2-BD59-A6C34878D82A}">
                    <a16:rowId xmlns:a16="http://schemas.microsoft.com/office/drawing/2014/main" val="39549620"/>
                  </a:ext>
                </a:extLst>
              </a:tr>
              <a:tr h="267674">
                <a:tc>
                  <a:txBody>
                    <a:bodyPr/>
                    <a:lstStyle/>
                    <a:p>
                      <a:r>
                        <a:rPr lang="en-US" sz="16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PY4: </a:t>
                      </a:r>
                      <a:r>
                        <a:rPr lang="en-US" sz="16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Four CubeSat Swarm of </a:t>
                      </a:r>
                      <a:r>
                        <a:rPr lang="en-US" sz="1600" b="0" i="1"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PYCubed</a:t>
                      </a:r>
                      <a:r>
                        <a:rPr lang="en-US" sz="16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-Based Spacecraft</a:t>
                      </a: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1 Jan 2024</a:t>
                      </a:r>
                    </a:p>
                  </a:txBody>
                  <a:tcPr/>
                </a:tc>
                <a:extLst>
                  <a:ext uri="{0D108BD9-81ED-4DB2-BD59-A6C34878D82A}">
                    <a16:rowId xmlns:a16="http://schemas.microsoft.com/office/drawing/2014/main" val="2651049739"/>
                  </a:ext>
                </a:extLst>
              </a:tr>
              <a:tr h="267674">
                <a:tc>
                  <a:txBody>
                    <a:bodyPr/>
                    <a:lstStyle/>
                    <a:p>
                      <a:r>
                        <a:rPr lang="en-US" sz="16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DUPLEX: </a:t>
                      </a:r>
                      <a:r>
                        <a:rPr lang="en-US" sz="16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Dual Propulsion Experiment</a:t>
                      </a: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 Feb 2024 </a:t>
                      </a:r>
                    </a:p>
                  </a:txBody>
                  <a:tcPr/>
                </a:tc>
                <a:extLst>
                  <a:ext uri="{0D108BD9-81ED-4DB2-BD59-A6C34878D82A}">
                    <a16:rowId xmlns:a16="http://schemas.microsoft.com/office/drawing/2014/main" val="589476955"/>
                  </a:ext>
                </a:extLst>
              </a:tr>
              <a:tr h="267674">
                <a:tc>
                  <a:txBody>
                    <a:bodyPr/>
                    <a:lstStyle/>
                    <a:p>
                      <a:r>
                        <a:rPr lang="en-US" sz="16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ACS3</a:t>
                      </a:r>
                      <a:r>
                        <a:rPr lang="en-US" sz="16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6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Advanced Composite Solar Sail System</a:t>
                      </a:r>
                    </a:p>
                  </a:txBody>
                  <a:tcPr/>
                </a:tc>
                <a:tc>
                  <a:txBody>
                    <a:bodyPr/>
                    <a:lstStyle/>
                    <a:p>
                      <a:r>
                        <a:rPr lang="en-US" sz="16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Q1 / CY2024</a:t>
                      </a:r>
                      <a:endPar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499479792"/>
                  </a:ext>
                </a:extLst>
              </a:tr>
              <a:tr h="267674">
                <a:tc>
                  <a:txBody>
                    <a:bodyPr/>
                    <a:lstStyle/>
                    <a:p>
                      <a:r>
                        <a:rPr lang="en-US" sz="16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PTD-4: </a:t>
                      </a:r>
                      <a:r>
                        <a:rPr lang="en-US" sz="16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Demonstrator-4: Payload</a:t>
                      </a:r>
                      <a:r>
                        <a:rPr lang="en-US" sz="16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LISA-T </a:t>
                      </a:r>
                      <a:r>
                        <a:rPr lang="en-US" sz="1600" b="0" i="1"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High-Power Deployable Solar Array Antenna</a:t>
                      </a:r>
                      <a:endParaRPr lang="en-US" sz="16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Jun 2024</a:t>
                      </a:r>
                    </a:p>
                  </a:txBody>
                  <a:tcPr/>
                </a:tc>
                <a:extLst>
                  <a:ext uri="{0D108BD9-81ED-4DB2-BD59-A6C34878D82A}">
                    <a16:rowId xmlns:a16="http://schemas.microsoft.com/office/drawing/2014/main" val="2033698807"/>
                  </a:ext>
                </a:extLst>
              </a:tr>
              <a:tr h="267674">
                <a:tc>
                  <a:txBody>
                    <a:body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PTD-R: </a:t>
                      </a:r>
                      <a:r>
                        <a:rPr lang="en-US" sz="1600" i="1" dirty="0">
                          <a:latin typeface="Helvetica Neue" panose="02000503000000020004" pitchFamily="2" charset="0"/>
                          <a:ea typeface="Helvetica Neue" panose="02000503000000020004" pitchFamily="2" charset="0"/>
                          <a:cs typeface="Helvetica Neue" panose="02000503000000020004" pitchFamily="2" charset="0"/>
                        </a:rPr>
                        <a:t>Monolithic UV/SWIR/VIS Camera</a:t>
                      </a: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Jun 2024</a:t>
                      </a:r>
                    </a:p>
                  </a:txBody>
                  <a:tcPr/>
                </a:tc>
                <a:extLst>
                  <a:ext uri="{0D108BD9-81ED-4DB2-BD59-A6C34878D82A}">
                    <a16:rowId xmlns:a16="http://schemas.microsoft.com/office/drawing/2014/main" val="3137285508"/>
                  </a:ext>
                </a:extLst>
              </a:tr>
              <a:tr h="267674">
                <a:tc>
                  <a:txBody>
                    <a:bodyPr/>
                    <a:lstStyle/>
                    <a:p>
                      <a:r>
                        <a:rPr lang="en-US" sz="16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Courier: </a:t>
                      </a:r>
                      <a:r>
                        <a:rPr lang="en-US" sz="1600" b="0" i="1" u="none" strike="noStrike" kern="1200" dirty="0">
                          <a:solidFill>
                            <a:schemeClr val="dk1"/>
                          </a:solidFill>
                          <a:effectLst/>
                          <a:latin typeface="Helvetica Neue" panose="02000503000000020004" pitchFamily="2" charset="0"/>
                          <a:ea typeface="Helvetica Neue" panose="02000503000000020004" pitchFamily="2" charset="0"/>
                          <a:cs typeface="Helvetica Neue" panose="02000503000000020004" pitchFamily="2" charset="0"/>
                        </a:rPr>
                        <a:t>Solar Electric Propulsion Module</a:t>
                      </a:r>
                      <a:endParaRPr lang="en-US" sz="1600" b="1"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Oct 2024</a:t>
                      </a:r>
                    </a:p>
                  </a:txBody>
                  <a:tcPr/>
                </a:tc>
                <a:extLst>
                  <a:ext uri="{0D108BD9-81ED-4DB2-BD59-A6C34878D82A}">
                    <a16:rowId xmlns:a16="http://schemas.microsoft.com/office/drawing/2014/main" val="2560188226"/>
                  </a:ext>
                </a:extLst>
              </a:tr>
              <a:tr h="267674">
                <a:tc>
                  <a:txBody>
                    <a:bodyPr/>
                    <a:lstStyle/>
                    <a:p>
                      <a:r>
                        <a:rPr lang="en-US" sz="1600" b="1" i="0"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DiskSat</a:t>
                      </a:r>
                      <a:r>
                        <a:rPr lang="en-US" sz="1600" b="1"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600" b="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Two-Dimensional, High-Power, High-Aperture Maneuverable Spacecraft</a:t>
                      </a:r>
                    </a:p>
                  </a:txBody>
                  <a:tcPr/>
                </a:tc>
                <a:tc>
                  <a:txBody>
                    <a:bodyPr/>
                    <a:lstStyle/>
                    <a:p>
                      <a:r>
                        <a:rPr lang="en-US" sz="1600" b="0" i="0" kern="120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rPr>
                        <a:t>Q4 / CY2024</a:t>
                      </a:r>
                      <a:endPar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282509914"/>
                  </a:ext>
                </a:extLst>
              </a:tr>
              <a:tr h="267674">
                <a:tc>
                  <a:txBody>
                    <a:bodyPr/>
                    <a:lstStyle/>
                    <a:p>
                      <a:r>
                        <a:rPr lang="en-US" sz="1600" b="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CLICK B/C</a:t>
                      </a:r>
                      <a:r>
                        <a:rPr lang="en-US" sz="16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en-US" sz="16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600" i="1" dirty="0" err="1">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CrossLinK</a:t>
                      </a:r>
                      <a:endParaRPr lang="en-US" sz="1600" i="1"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sz="1600" i="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NET Dec 2024</a:t>
                      </a:r>
                    </a:p>
                  </a:txBody>
                  <a:tcPr/>
                </a:tc>
                <a:extLst>
                  <a:ext uri="{0D108BD9-81ED-4DB2-BD59-A6C34878D82A}">
                    <a16:rowId xmlns:a16="http://schemas.microsoft.com/office/drawing/2014/main" val="847878202"/>
                  </a:ext>
                </a:extLst>
              </a:tr>
            </a:tbl>
          </a:graphicData>
        </a:graphic>
      </p:graphicFrame>
    </p:spTree>
    <p:extLst>
      <p:ext uri="{BB962C8B-B14F-4D97-AF65-F5344CB8AC3E}">
        <p14:creationId xmlns:p14="http://schemas.microsoft.com/office/powerpoint/2010/main" val="3199631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0140" y="-9184"/>
            <a:ext cx="7132868" cy="662512"/>
          </a:xfrm>
        </p:spPr>
        <p:txBody>
          <a:bodyPr>
            <a:normAutofit/>
          </a:bodyPr>
          <a:lstStyle/>
          <a:p>
            <a:r>
              <a:rPr lang="en-US" sz="2200" dirty="0"/>
              <a:t>Spacecraft at End of Mission in 2023</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3</a:t>
            </a:fld>
            <a:endParaRPr lang="en-US"/>
          </a:p>
        </p:txBody>
      </p:sp>
      <p:sp>
        <p:nvSpPr>
          <p:cNvPr id="11" name="TextBox 10"/>
          <p:cNvSpPr txBox="1"/>
          <p:nvPr/>
        </p:nvSpPr>
        <p:spPr>
          <a:xfrm>
            <a:off x="4337596" y="2823110"/>
            <a:ext cx="4816256" cy="2308324"/>
          </a:xfrm>
          <a:prstGeom prst="rect">
            <a:avLst/>
          </a:prstGeom>
          <a:noFill/>
        </p:spPr>
        <p:txBody>
          <a:bodyPr wrap="square" lIns="91440" tIns="45720" rIns="41148" bIns="45720" rtlCol="0" anchor="t">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Lunar Flashlight</a:t>
            </a:r>
          </a:p>
          <a:p>
            <a:pPr algn="ctr"/>
            <a:r>
              <a:rPr lang="en-US" sz="1600" b="1" dirty="0">
                <a:solidFill>
                  <a:schemeClr val="accent1">
                    <a:lumMod val="40000"/>
                    <a:lumOff val="60000"/>
                  </a:schemeClr>
                </a:solidFill>
                <a:latin typeface="Helvetica Neue"/>
                <a:ea typeface="Helvetica Neue" panose="02000503000000020004" pitchFamily="2" charset="0"/>
                <a:cs typeface="Helvetica Neue" panose="02000503000000020004" pitchFamily="2" charset="0"/>
              </a:rPr>
              <a:t>Launched : December 11, 2022</a:t>
            </a:r>
          </a:p>
          <a:p>
            <a:pPr algn="ctr"/>
            <a:r>
              <a:rPr lang="en-US" sz="1600" b="1" dirty="0">
                <a:solidFill>
                  <a:schemeClr val="accent1">
                    <a:lumMod val="40000"/>
                    <a:lumOff val="60000"/>
                  </a:schemeClr>
                </a:solidFill>
                <a:latin typeface="Helvetica Neue"/>
                <a:ea typeface="Helvetica Neue" panose="02000503000000020004" pitchFamily="2" charset="0"/>
                <a:cs typeface="Helvetica Neue" panose="02000503000000020004" pitchFamily="2" charset="0"/>
              </a:rPr>
              <a:t>End of Mission:  May 11, 2023</a:t>
            </a:r>
          </a:p>
          <a:p>
            <a:pPr algn="ctr"/>
            <a:endPar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Spacecraft unable to generate enough thrust to </a:t>
            </a:r>
            <a:r>
              <a:rPr lang="en-US" sz="1600" b="0" i="0" dirty="0">
                <a:solidFill>
                  <a:schemeClr val="bg1"/>
                </a:solidFill>
                <a:effectLst/>
                <a:latin typeface="Helvetica Neue" panose="02000503000000020004" pitchFamily="2" charset="0"/>
              </a:rPr>
              <a:t>complete maneuvers to stay in the Earth-Moon system</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to search for </a:t>
            </a:r>
            <a:r>
              <a:rPr lang="en-US" sz="1600" b="0" i="0" dirty="0">
                <a:solidFill>
                  <a:schemeClr val="bg1"/>
                </a:solidFill>
                <a:effectLst/>
                <a:latin typeface="Helvetica Neue" panose="02000503000000020004" pitchFamily="2" charset="0"/>
              </a:rPr>
              <a:t>surface ice in the permanently shadowed craters of the South Pole.</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407431AC-79D8-8848-8AD6-C5452A2956EC}"/>
              </a:ext>
            </a:extLst>
          </p:cNvPr>
          <p:cNvPicPr>
            <a:picLocks noChangeAspect="1"/>
          </p:cNvPicPr>
          <p:nvPr/>
        </p:nvPicPr>
        <p:blipFill rotWithShape="1">
          <a:blip r:embed="rId3"/>
          <a:srcRect t="15852" b="16315"/>
          <a:stretch/>
        </p:blipFill>
        <p:spPr>
          <a:xfrm>
            <a:off x="4858284" y="695661"/>
            <a:ext cx="3954179" cy="2011680"/>
          </a:xfrm>
          <a:prstGeom prst="rect">
            <a:avLst/>
          </a:prstGeom>
        </p:spPr>
      </p:pic>
      <p:sp>
        <p:nvSpPr>
          <p:cNvPr id="13" name="TextBox 12">
            <a:extLst>
              <a:ext uri="{FF2B5EF4-FFF2-40B4-BE49-F238E27FC236}">
                <a16:creationId xmlns:a16="http://schemas.microsoft.com/office/drawing/2014/main" id="{F0690C18-01B6-3F4B-A08D-6A2B9A46D55A}"/>
              </a:ext>
            </a:extLst>
          </p:cNvPr>
          <p:cNvSpPr txBox="1"/>
          <p:nvPr/>
        </p:nvSpPr>
        <p:spPr>
          <a:xfrm>
            <a:off x="5621602" y="4847467"/>
            <a:ext cx="2255520"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NASA/JPL-Caltech</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Slide Number Placeholder 2">
            <a:extLst>
              <a:ext uri="{FF2B5EF4-FFF2-40B4-BE49-F238E27FC236}">
                <a16:creationId xmlns:a16="http://schemas.microsoft.com/office/drawing/2014/main" id="{79FC72BC-9899-2443-89C1-1C910721ADFB}"/>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3</a:t>
            </a:fld>
            <a:endParaRPr lang="en-US"/>
          </a:p>
        </p:txBody>
      </p:sp>
      <p:sp>
        <p:nvSpPr>
          <p:cNvPr id="4" name="TextBox 3">
            <a:extLst>
              <a:ext uri="{FF2B5EF4-FFF2-40B4-BE49-F238E27FC236}">
                <a16:creationId xmlns:a16="http://schemas.microsoft.com/office/drawing/2014/main" id="{14B482FF-270D-C657-6029-BE7C6208CF91}"/>
              </a:ext>
            </a:extLst>
          </p:cNvPr>
          <p:cNvSpPr txBox="1"/>
          <p:nvPr/>
        </p:nvSpPr>
        <p:spPr>
          <a:xfrm>
            <a:off x="-36127" y="2725450"/>
            <a:ext cx="4500548" cy="2123658"/>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Proximity Operations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Demonstration (CPOD) </a:t>
            </a:r>
          </a:p>
          <a:p>
            <a:pPr algn="ctr"/>
            <a:r>
              <a:rPr lang="en-US" sz="1600" b="1" dirty="0">
                <a:solidFill>
                  <a:schemeClr val="accent1">
                    <a:lumMod val="40000"/>
                    <a:lumOff val="60000"/>
                  </a:schemeClr>
                </a:solidFill>
                <a:latin typeface="Helvetica Neue" panose="02000503000000020004" pitchFamily="2" charset="0"/>
                <a:ea typeface="Helvetica Neue" panose="02000503000000020004" pitchFamily="2" charset="0"/>
                <a:cs typeface="Helvetica Neue" panose="02000503000000020004" pitchFamily="2" charset="0"/>
              </a:rPr>
              <a:t>Launched: May 25, 2022</a:t>
            </a:r>
          </a:p>
          <a:p>
            <a:pPr algn="ctr"/>
            <a:r>
              <a:rPr lang="en-US" sz="1600" b="1" dirty="0">
                <a:solidFill>
                  <a:schemeClr val="accent1">
                    <a:lumMod val="40000"/>
                    <a:lumOff val="60000"/>
                  </a:schemeClr>
                </a:solidFill>
                <a:latin typeface="Helvetica Neue" panose="02000503000000020004" pitchFamily="2" charset="0"/>
                <a:ea typeface="Helvetica Neue" panose="02000503000000020004" pitchFamily="2" charset="0"/>
                <a:cs typeface="Helvetica Neue" panose="02000503000000020004" pitchFamily="2" charset="0"/>
              </a:rPr>
              <a:t>End of Mission: June 30, 2023</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500" b="0" i="0" dirty="0">
                <a:solidFill>
                  <a:schemeClr val="bg1"/>
                </a:solidFill>
                <a:effectLst/>
                <a:latin typeface="Helvetica Neue" panose="02000503000000020004" pitchFamily="2" charset="0"/>
              </a:rPr>
              <a:t>The mission was unable to demonstrate rendezvous, proximity operations and docking (RPOD) maneuvers as planned due to challenges with propulsion and GNC subsystems.</a:t>
            </a:r>
            <a:endParaRPr lang="en-US" sz="15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Picture 6" descr="A picture containing indoor&#10;&#10;Description automatically generated">
            <a:extLst>
              <a:ext uri="{FF2B5EF4-FFF2-40B4-BE49-F238E27FC236}">
                <a16:creationId xmlns:a16="http://schemas.microsoft.com/office/drawing/2014/main" id="{AD50F8B0-97E2-7557-086A-793E068C3977}"/>
              </a:ext>
            </a:extLst>
          </p:cNvPr>
          <p:cNvPicPr>
            <a:picLocks noChangeAspect="1"/>
          </p:cNvPicPr>
          <p:nvPr/>
        </p:nvPicPr>
        <p:blipFill rotWithShape="1">
          <a:blip r:embed="rId4"/>
          <a:srcRect l="36054" t="32656" r="-489" b="16910"/>
          <a:stretch/>
        </p:blipFill>
        <p:spPr>
          <a:xfrm>
            <a:off x="269998" y="688394"/>
            <a:ext cx="3995879" cy="2011680"/>
          </a:xfrm>
          <a:prstGeom prst="rect">
            <a:avLst/>
          </a:prstGeom>
        </p:spPr>
      </p:pic>
      <p:sp>
        <p:nvSpPr>
          <p:cNvPr id="8" name="TextBox 7">
            <a:extLst>
              <a:ext uri="{FF2B5EF4-FFF2-40B4-BE49-F238E27FC236}">
                <a16:creationId xmlns:a16="http://schemas.microsoft.com/office/drawing/2014/main" id="{D2D27F01-8DEB-70F4-8249-6CB183B5391C}"/>
              </a:ext>
            </a:extLst>
          </p:cNvPr>
          <p:cNvSpPr txBox="1"/>
          <p:nvPr/>
        </p:nvSpPr>
        <p:spPr>
          <a:xfrm>
            <a:off x="867894" y="4847185"/>
            <a:ext cx="2907665"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Terran Orbital Corporation </a:t>
            </a:r>
          </a:p>
        </p:txBody>
      </p:sp>
    </p:spTree>
    <p:extLst>
      <p:ext uri="{BB962C8B-B14F-4D97-AF65-F5344CB8AC3E}">
        <p14:creationId xmlns:p14="http://schemas.microsoft.com/office/powerpoint/2010/main" val="111537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9713" y="-29200"/>
            <a:ext cx="7858265" cy="662512"/>
          </a:xfrm>
        </p:spPr>
        <p:txBody>
          <a:bodyPr>
            <a:normAutofit/>
          </a:bodyPr>
          <a:lstStyle/>
          <a:p>
            <a:r>
              <a:rPr lang="en-US" sz="2400" dirty="0"/>
              <a:t>On-Orbit U-Class Technology Demonstration Missions </a:t>
            </a:r>
            <a:r>
              <a:rPr lang="en-US" sz="2200" dirty="0"/>
              <a:t> </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4</a:t>
            </a:fld>
            <a:endParaRPr lang="en-US"/>
          </a:p>
        </p:txBody>
      </p:sp>
      <p:sp>
        <p:nvSpPr>
          <p:cNvPr id="17" name="TextBox 16">
            <a:extLst>
              <a:ext uri="{FF2B5EF4-FFF2-40B4-BE49-F238E27FC236}">
                <a16:creationId xmlns:a16="http://schemas.microsoft.com/office/drawing/2014/main" id="{A93BED13-5B42-894E-9FA7-DF3D68A17B93}"/>
              </a:ext>
            </a:extLst>
          </p:cNvPr>
          <p:cNvSpPr txBox="1"/>
          <p:nvPr/>
        </p:nvSpPr>
        <p:spPr>
          <a:xfrm>
            <a:off x="311754" y="2639137"/>
            <a:ext cx="4083631" cy="2337563"/>
          </a:xfrm>
          <a:prstGeom prst="rect">
            <a:avLst/>
          </a:prstGeom>
          <a:noFill/>
        </p:spPr>
        <p:txBody>
          <a:bodyPr wrap="square" lIns="91440" tIns="45720" rIns="41148" bIns="45720" rtlCol="0" anchor="t">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CAPSTONE</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Launched: June 28, 2022</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Status: Ongoing</a:t>
            </a:r>
          </a:p>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a:ea typeface="Helvetica Neue" panose="02000503000000020004" pitchFamily="2" charset="0"/>
                <a:cs typeface="Helvetica Neue" panose="02000503000000020004" pitchFamily="2" charset="0"/>
              </a:rPr>
              <a:t>Demonstrate ability to enter and maintain a near rectilinear halo orbit around the Moon. Demonstrate one &amp; two way ranging and autonomous spacecraft navigation</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sz="990" dirty="0">
              <a:solidFill>
                <a:schemeClr val="bg1"/>
              </a:solidFill>
              <a:latin typeface="Helvetica"/>
              <a:ea typeface="Helvetica Neue" charset="0"/>
              <a:cs typeface="Helvetica"/>
            </a:endParaRPr>
          </a:p>
        </p:txBody>
      </p:sp>
      <p:sp>
        <p:nvSpPr>
          <p:cNvPr id="14" name="TextBox 13">
            <a:extLst>
              <a:ext uri="{FF2B5EF4-FFF2-40B4-BE49-F238E27FC236}">
                <a16:creationId xmlns:a16="http://schemas.microsoft.com/office/drawing/2014/main" id="{196DD4CE-4FF9-1343-B4C6-56B112DB92F3}"/>
              </a:ext>
            </a:extLst>
          </p:cNvPr>
          <p:cNvSpPr txBox="1"/>
          <p:nvPr/>
        </p:nvSpPr>
        <p:spPr>
          <a:xfrm>
            <a:off x="339367" y="4700159"/>
            <a:ext cx="408363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Spacecraft Image Credits: NASA</a:t>
            </a:r>
            <a:r>
              <a:rPr lang="en-US" sz="1000" i="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endPar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Slide Number Placeholder 2">
            <a:extLst>
              <a:ext uri="{FF2B5EF4-FFF2-40B4-BE49-F238E27FC236}">
                <a16:creationId xmlns:a16="http://schemas.microsoft.com/office/drawing/2014/main" id="{79FC72BC-9899-2443-89C1-1C910721ADFB}"/>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4</a:t>
            </a:fld>
            <a:endParaRPr lang="en-US"/>
          </a:p>
        </p:txBody>
      </p:sp>
      <p:pic>
        <p:nvPicPr>
          <p:cNvPr id="6" name="Picture 5" descr="A picture containing text, indoor&#10;&#10;Description automatically generated">
            <a:extLst>
              <a:ext uri="{FF2B5EF4-FFF2-40B4-BE49-F238E27FC236}">
                <a16:creationId xmlns:a16="http://schemas.microsoft.com/office/drawing/2014/main" id="{BB6A9242-7AB6-7FC3-6826-1EEDBABBE247}"/>
              </a:ext>
            </a:extLst>
          </p:cNvPr>
          <p:cNvPicPr>
            <a:picLocks noChangeAspect="1"/>
          </p:cNvPicPr>
          <p:nvPr/>
        </p:nvPicPr>
        <p:blipFill rotWithShape="1">
          <a:blip r:embed="rId5"/>
          <a:srcRect l="7041" t="24954" r="2471" b="8516"/>
          <a:stretch/>
        </p:blipFill>
        <p:spPr>
          <a:xfrm>
            <a:off x="335512" y="623885"/>
            <a:ext cx="4062092" cy="2011680"/>
          </a:xfrm>
          <a:prstGeom prst="rect">
            <a:avLst/>
          </a:prstGeom>
        </p:spPr>
      </p:pic>
      <p:sp>
        <p:nvSpPr>
          <p:cNvPr id="4" name="TextBox 3">
            <a:extLst>
              <a:ext uri="{FF2B5EF4-FFF2-40B4-BE49-F238E27FC236}">
                <a16:creationId xmlns:a16="http://schemas.microsoft.com/office/drawing/2014/main" id="{CE8AD609-4ACF-B57E-DE69-FC098525BA82}"/>
              </a:ext>
            </a:extLst>
          </p:cNvPr>
          <p:cNvSpPr txBox="1"/>
          <p:nvPr/>
        </p:nvSpPr>
        <p:spPr>
          <a:xfrm>
            <a:off x="4408374" y="2738202"/>
            <a:ext cx="4587044" cy="1908215"/>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(PTD-3)</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Launched: May 25, 2022</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Status: Ongoing</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a:t>
            </a:r>
            <a:r>
              <a:rPr lang="en-US" sz="1600"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TeraByte</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InfraRed Delivery (TBIRD) technology for high-bandwidth laser communications. Demonstrated 200 gigabit per second data downlink rate on April 28.</a:t>
            </a:r>
          </a:p>
        </p:txBody>
      </p:sp>
      <p:sp>
        <p:nvSpPr>
          <p:cNvPr id="8" name="TextBox 7">
            <a:extLst>
              <a:ext uri="{FF2B5EF4-FFF2-40B4-BE49-F238E27FC236}">
                <a16:creationId xmlns:a16="http://schemas.microsoft.com/office/drawing/2014/main" id="{83101FED-4406-722A-0955-3D5627275EA9}"/>
              </a:ext>
            </a:extLst>
          </p:cNvPr>
          <p:cNvSpPr txBox="1"/>
          <p:nvPr/>
        </p:nvSpPr>
        <p:spPr>
          <a:xfrm>
            <a:off x="5424108" y="4818905"/>
            <a:ext cx="265471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Animation Credits: NASA</a:t>
            </a:r>
          </a:p>
        </p:txBody>
      </p:sp>
      <p:pic>
        <p:nvPicPr>
          <p:cNvPr id="9" name="ptd3 communicate r2.mp4" descr="ptd3 communicate r2.mp4">
            <a:hlinkClick r:id="" action="ppaction://media"/>
            <a:extLst>
              <a:ext uri="{FF2B5EF4-FFF2-40B4-BE49-F238E27FC236}">
                <a16:creationId xmlns:a16="http://schemas.microsoft.com/office/drawing/2014/main" id="{F89A2655-FCE3-CBB1-3033-66A6DDA9165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t="4091" r="29253" b="28576"/>
          <a:stretch/>
        </p:blipFill>
        <p:spPr>
          <a:xfrm>
            <a:off x="4746398" y="605628"/>
            <a:ext cx="3691580" cy="2011680"/>
          </a:xfrm>
          <a:prstGeom prst="rect">
            <a:avLst/>
          </a:prstGeom>
        </p:spPr>
      </p:pic>
    </p:spTree>
    <p:extLst>
      <p:ext uri="{BB962C8B-B14F-4D97-AF65-F5344CB8AC3E}">
        <p14:creationId xmlns:p14="http://schemas.microsoft.com/office/powerpoint/2010/main" val="125413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atellite in space with a black background&#10;&#10;Description automatically generated">
            <a:extLst>
              <a:ext uri="{FF2B5EF4-FFF2-40B4-BE49-F238E27FC236}">
                <a16:creationId xmlns:a16="http://schemas.microsoft.com/office/drawing/2014/main" id="{03A46408-4418-74D8-955F-C16344567BD3}"/>
              </a:ext>
            </a:extLst>
          </p:cNvPr>
          <p:cNvPicPr>
            <a:picLocks noGrp="1" noChangeAspect="1"/>
          </p:cNvPicPr>
          <p:nvPr>
            <p:ph type="pic" idx="1"/>
          </p:nvPr>
        </p:nvPicPr>
        <p:blipFill rotWithShape="1">
          <a:blip r:embed="rId2"/>
          <a:srcRect t="25111" b="10889"/>
          <a:stretch/>
        </p:blipFill>
        <p:spPr>
          <a:xfrm>
            <a:off x="3" y="637491"/>
            <a:ext cx="9143999" cy="3291840"/>
          </a:xfrm>
        </p:spPr>
      </p:pic>
      <p:sp>
        <p:nvSpPr>
          <p:cNvPr id="3" name="Title 2">
            <a:extLst>
              <a:ext uri="{FF2B5EF4-FFF2-40B4-BE49-F238E27FC236}">
                <a16:creationId xmlns:a16="http://schemas.microsoft.com/office/drawing/2014/main" id="{5A5F1C70-BB30-6EDF-1FE4-89DAAD393E70}"/>
              </a:ext>
            </a:extLst>
          </p:cNvPr>
          <p:cNvSpPr>
            <a:spLocks noGrp="1"/>
          </p:cNvSpPr>
          <p:nvPr>
            <p:ph type="title"/>
          </p:nvPr>
        </p:nvSpPr>
        <p:spPr>
          <a:xfrm>
            <a:off x="151473" y="3558781"/>
            <a:ext cx="8843946" cy="259977"/>
          </a:xfrm>
        </p:spPr>
        <p:txBody>
          <a:bodyPr>
            <a:noAutofit/>
          </a:bodyPr>
          <a:lstStyle/>
          <a:p>
            <a:r>
              <a:rPr lang="en-US" sz="2400" dirty="0">
                <a:latin typeface="Helvetica Neue" panose="02000503000000020004" pitchFamily="2" charset="0"/>
                <a:ea typeface="Helvetica Neue" panose="02000503000000020004" pitchFamily="2" charset="0"/>
                <a:cs typeface="Helvetica Neue" panose="02000503000000020004" pitchFamily="2" charset="0"/>
              </a:rPr>
              <a:t>Starling</a:t>
            </a:r>
          </a:p>
        </p:txBody>
      </p:sp>
      <p:sp>
        <p:nvSpPr>
          <p:cNvPr id="4" name="Text Placeholder 3">
            <a:extLst>
              <a:ext uri="{FF2B5EF4-FFF2-40B4-BE49-F238E27FC236}">
                <a16:creationId xmlns:a16="http://schemas.microsoft.com/office/drawing/2014/main" id="{E6CE9E6D-0556-EB7C-EE58-0A5701D36C5F}"/>
              </a:ext>
            </a:extLst>
          </p:cNvPr>
          <p:cNvSpPr>
            <a:spLocks noGrp="1"/>
          </p:cNvSpPr>
          <p:nvPr>
            <p:ph type="body" sz="half" idx="2"/>
          </p:nvPr>
        </p:nvSpPr>
        <p:spPr>
          <a:xfrm>
            <a:off x="151474" y="3826694"/>
            <a:ext cx="8843947" cy="1050429"/>
          </a:xfrm>
        </p:spPr>
        <p:txBody>
          <a:bodyPr>
            <a:noAutofit/>
          </a:bodyPr>
          <a:lstStyle/>
          <a:p>
            <a:pPr algn="l"/>
            <a:r>
              <a:rPr lang="en-US" sz="1600" dirty="0">
                <a:latin typeface="Helvetica Neue" panose="02000503000000020004" pitchFamily="2" charset="0"/>
                <a:ea typeface="Helvetica Neue" panose="02000503000000020004" pitchFamily="2" charset="0"/>
                <a:cs typeface="Helvetica Neue" panose="02000503000000020004" pitchFamily="2" charset="0"/>
              </a:rPr>
              <a:t>Starling’s four 6U CubeSats launched on </a:t>
            </a:r>
            <a:r>
              <a:rPr lang="en-US" sz="1600" b="0" i="0" dirty="0">
                <a:effectLst/>
                <a:latin typeface="Helvetica Neue" panose="02000503000000020004" pitchFamily="2" charset="0"/>
                <a:ea typeface="Helvetica Neue" panose="02000503000000020004" pitchFamily="2" charset="0"/>
                <a:cs typeface="Helvetica Neue" panose="02000503000000020004" pitchFamily="2" charset="0"/>
              </a:rPr>
              <a:t>July 17, 2023 from Rocket Lab Launch Complex 1 in </a:t>
            </a:r>
            <a:r>
              <a:rPr lang="en-US" sz="1600" b="0" i="0" dirty="0" err="1">
                <a:effectLst/>
                <a:latin typeface="Helvetica Neue" panose="02000503000000020004" pitchFamily="2" charset="0"/>
                <a:ea typeface="Helvetica Neue" panose="02000503000000020004" pitchFamily="2" charset="0"/>
                <a:cs typeface="Helvetica Neue" panose="02000503000000020004" pitchFamily="2" charset="0"/>
              </a:rPr>
              <a:t>Mahia</a:t>
            </a:r>
            <a:r>
              <a:rPr lang="en-US" sz="1600" b="0" i="0" dirty="0">
                <a:effectLst/>
                <a:latin typeface="Helvetica Neue" panose="02000503000000020004" pitchFamily="2" charset="0"/>
                <a:ea typeface="Helvetica Neue" panose="02000503000000020004" pitchFamily="2" charset="0"/>
                <a:cs typeface="Helvetica Neue" panose="02000503000000020004" pitchFamily="2" charset="0"/>
              </a:rPr>
              <a:t>, New Zealand. Starling will test swarm maneuver planning and execution, communications networking, relative navigation, and autonomous coordination between spacecraft. Animated Image Credits: NASA.   Image Credits: Rocket Lab</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Slide Number Placeholder 4">
            <a:extLst>
              <a:ext uri="{FF2B5EF4-FFF2-40B4-BE49-F238E27FC236}">
                <a16:creationId xmlns:a16="http://schemas.microsoft.com/office/drawing/2014/main" id="{2B80A51D-7A38-E696-E51A-A4A48DC6098C}"/>
              </a:ext>
            </a:extLst>
          </p:cNvPr>
          <p:cNvSpPr>
            <a:spLocks noGrp="1"/>
          </p:cNvSpPr>
          <p:nvPr>
            <p:ph type="sldNum" sz="quarter" idx="4"/>
          </p:nvPr>
        </p:nvSpPr>
        <p:spPr/>
        <p:txBody>
          <a:bodyPr/>
          <a:lstStyle/>
          <a:p>
            <a:fld id="{919F2107-1728-CF4B-B9CE-67131BF22805}" type="slidenum">
              <a:rPr lang="en-US" smtClean="0"/>
              <a:pPr/>
              <a:t>5</a:t>
            </a:fld>
            <a:endParaRPr lang="en-US"/>
          </a:p>
        </p:txBody>
      </p:sp>
      <p:pic>
        <p:nvPicPr>
          <p:cNvPr id="9" name="Picture 8" descr="A machine in a room&#10;&#10;Description automatically generated">
            <a:extLst>
              <a:ext uri="{FF2B5EF4-FFF2-40B4-BE49-F238E27FC236}">
                <a16:creationId xmlns:a16="http://schemas.microsoft.com/office/drawing/2014/main" id="{85F99543-121A-FB8B-0284-AA5F1D786B18}"/>
              </a:ext>
            </a:extLst>
          </p:cNvPr>
          <p:cNvPicPr>
            <a:picLocks noChangeAspect="1"/>
          </p:cNvPicPr>
          <p:nvPr/>
        </p:nvPicPr>
        <p:blipFill rotWithShape="1">
          <a:blip r:embed="rId3"/>
          <a:srcRect l="5647" r="14984"/>
          <a:stretch/>
        </p:blipFill>
        <p:spPr>
          <a:xfrm>
            <a:off x="6505703" y="1622541"/>
            <a:ext cx="2261115" cy="2137664"/>
          </a:xfrm>
          <a:prstGeom prst="rect">
            <a:avLst/>
          </a:prstGeom>
          <a:ln w="38100">
            <a:solidFill>
              <a:schemeClr val="bg1"/>
            </a:solidFill>
          </a:ln>
        </p:spPr>
      </p:pic>
    </p:spTree>
    <p:extLst>
      <p:ext uri="{BB962C8B-B14F-4D97-AF65-F5344CB8AC3E}">
        <p14:creationId xmlns:p14="http://schemas.microsoft.com/office/powerpoint/2010/main" val="2298434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385" y="72034"/>
            <a:ext cx="8182665" cy="577892"/>
          </a:xfrm>
        </p:spPr>
        <p:txBody>
          <a:bodyPr>
            <a:noAutofit/>
          </a:bodyPr>
          <a:lstStyle/>
          <a:p>
            <a:r>
              <a:rPr lang="en-US" sz="2000" dirty="0"/>
              <a:t>Upcoming U-Class Technology Demonstration Missions – 2023-2024</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6</a:t>
            </a:fld>
            <a:endParaRPr lang="en-US"/>
          </a:p>
        </p:txBody>
      </p:sp>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8" name="Slide Number Placeholder 2">
            <a:extLst>
              <a:ext uri="{FF2B5EF4-FFF2-40B4-BE49-F238E27FC236}">
                <a16:creationId xmlns:a16="http://schemas.microsoft.com/office/drawing/2014/main" id="{43332D7E-459D-AE41-B150-CF16BF01D54F}"/>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6</a:t>
            </a:fld>
            <a:endParaRPr lang="en-US"/>
          </a:p>
        </p:txBody>
      </p:sp>
      <p:sp>
        <p:nvSpPr>
          <p:cNvPr id="5" name="TextBox 4">
            <a:extLst>
              <a:ext uri="{FF2B5EF4-FFF2-40B4-BE49-F238E27FC236}">
                <a16:creationId xmlns:a16="http://schemas.microsoft.com/office/drawing/2014/main" id="{D314398A-3E97-C7CF-15E9-69AB3DA6D20B}"/>
              </a:ext>
            </a:extLst>
          </p:cNvPr>
          <p:cNvSpPr txBox="1"/>
          <p:nvPr/>
        </p:nvSpPr>
        <p:spPr>
          <a:xfrm>
            <a:off x="5485699" y="2657552"/>
            <a:ext cx="2907666" cy="86177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PY4</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January 1, 2024</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TextBox 6">
            <a:extLst>
              <a:ext uri="{FF2B5EF4-FFF2-40B4-BE49-F238E27FC236}">
                <a16:creationId xmlns:a16="http://schemas.microsoft.com/office/drawing/2014/main" id="{677D66B7-073B-88FD-23ED-E31E8A8F3C47}"/>
              </a:ext>
            </a:extLst>
          </p:cNvPr>
          <p:cNvSpPr txBox="1"/>
          <p:nvPr/>
        </p:nvSpPr>
        <p:spPr>
          <a:xfrm>
            <a:off x="5240405" y="4591394"/>
            <a:ext cx="2851287"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t>
            </a:r>
            <a:r>
              <a:rPr lang="en-US" sz="1000" i="0"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Max Holliday, NASA Ames</a:t>
            </a:r>
            <a:endParaRPr lang="en-US" sz="1000" i="1"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9" name="Picture 18">
            <a:extLst>
              <a:ext uri="{FF2B5EF4-FFF2-40B4-BE49-F238E27FC236}">
                <a16:creationId xmlns:a16="http://schemas.microsoft.com/office/drawing/2014/main" id="{58BB2721-EDD5-7EAD-AC6E-6A8580BBA8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5685" y="563382"/>
            <a:ext cx="3219248" cy="2522086"/>
          </a:xfrm>
          <a:prstGeom prst="rect">
            <a:avLst/>
          </a:prstGeom>
          <a:noFill/>
          <a:ln>
            <a:noFill/>
          </a:ln>
        </p:spPr>
      </p:pic>
      <p:sp>
        <p:nvSpPr>
          <p:cNvPr id="20" name="TextBox 19">
            <a:extLst>
              <a:ext uri="{FF2B5EF4-FFF2-40B4-BE49-F238E27FC236}">
                <a16:creationId xmlns:a16="http://schemas.microsoft.com/office/drawing/2014/main" id="{D9D4524C-BFDF-45BD-B98C-3EFE7A3D7816}"/>
              </a:ext>
            </a:extLst>
          </p:cNvPr>
          <p:cNvSpPr txBox="1"/>
          <p:nvPr/>
        </p:nvSpPr>
        <p:spPr>
          <a:xfrm>
            <a:off x="4236781" y="3344143"/>
            <a:ext cx="4858535" cy="1231106"/>
          </a:xfrm>
          <a:prstGeom prst="rect">
            <a:avLst/>
          </a:prstGeom>
          <a:noFill/>
        </p:spPr>
        <p:txBody>
          <a:bodyPr wrap="square" rtlCol="0">
            <a:spAutoFit/>
          </a:bodyPr>
          <a:lstStyle/>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a:t>
            </a: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emonstrate low size, weight, power, and cost (</a:t>
            </a:r>
            <a:r>
              <a:rPr lang="en-US" sz="1600" dirty="0" err="1">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SWaP</a:t>
            </a: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-C) spacecraft-to-spacecraft ranging, </a:t>
            </a:r>
          </a:p>
          <a:p>
            <a:pPr algn="ct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on-orbit relative navigation, and coordinated simultaneous multi-point radiation measurements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23" name="Picture 22">
            <a:extLst>
              <a:ext uri="{FF2B5EF4-FFF2-40B4-BE49-F238E27FC236}">
                <a16:creationId xmlns:a16="http://schemas.microsoft.com/office/drawing/2014/main" id="{8BD4B021-D444-3B3D-CFC7-30A8FFEAE6B2}"/>
              </a:ext>
            </a:extLst>
          </p:cNvPr>
          <p:cNvPicPr>
            <a:picLocks noChangeAspect="1"/>
          </p:cNvPicPr>
          <p:nvPr/>
        </p:nvPicPr>
        <p:blipFill>
          <a:blip r:embed="rId4"/>
          <a:stretch>
            <a:fillRect/>
          </a:stretch>
        </p:blipFill>
        <p:spPr>
          <a:xfrm>
            <a:off x="187581" y="840381"/>
            <a:ext cx="3200781" cy="2374011"/>
          </a:xfrm>
          <a:prstGeom prst="rect">
            <a:avLst/>
          </a:prstGeom>
        </p:spPr>
      </p:pic>
      <p:sp>
        <p:nvSpPr>
          <p:cNvPr id="24" name="TextBox 23">
            <a:extLst>
              <a:ext uri="{FF2B5EF4-FFF2-40B4-BE49-F238E27FC236}">
                <a16:creationId xmlns:a16="http://schemas.microsoft.com/office/drawing/2014/main" id="{B71C4DC3-0D19-C228-F190-CDB45DF6CD02}"/>
              </a:ext>
            </a:extLst>
          </p:cNvPr>
          <p:cNvSpPr txBox="1"/>
          <p:nvPr/>
        </p:nvSpPr>
        <p:spPr>
          <a:xfrm>
            <a:off x="1269758" y="2563186"/>
            <a:ext cx="2907666" cy="861774"/>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R5</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October 16, 2023</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5" name="TextBox 24">
            <a:extLst>
              <a:ext uri="{FF2B5EF4-FFF2-40B4-BE49-F238E27FC236}">
                <a16:creationId xmlns:a16="http://schemas.microsoft.com/office/drawing/2014/main" id="{986159D4-9CBC-EC35-7779-94C6772AE2D5}"/>
              </a:ext>
            </a:extLst>
          </p:cNvPr>
          <p:cNvSpPr txBox="1"/>
          <p:nvPr/>
        </p:nvSpPr>
        <p:spPr>
          <a:xfrm>
            <a:off x="1507125" y="4560918"/>
            <a:ext cx="1502764"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t>
            </a:r>
            <a:r>
              <a:rPr lang="en-US" sz="1000" i="0"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NASA</a:t>
            </a:r>
            <a:endParaRPr lang="en-US" sz="1000" i="1" kern="1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6" name="TextBox 25">
            <a:extLst>
              <a:ext uri="{FF2B5EF4-FFF2-40B4-BE49-F238E27FC236}">
                <a16:creationId xmlns:a16="http://schemas.microsoft.com/office/drawing/2014/main" id="{4DFA3656-0B70-CDA2-1EE4-D13BB0A3F4D7}"/>
              </a:ext>
            </a:extLst>
          </p:cNvPr>
          <p:cNvSpPr txBox="1"/>
          <p:nvPr/>
        </p:nvSpPr>
        <p:spPr>
          <a:xfrm>
            <a:off x="65317" y="3350533"/>
            <a:ext cx="4386381" cy="1200329"/>
          </a:xfrm>
          <a:prstGeom prst="rect">
            <a:avLst/>
          </a:prstGeom>
          <a:noFill/>
        </p:spPr>
        <p:txBody>
          <a:bodyPr wrap="square" rtlCol="0">
            <a:spAutoFit/>
          </a:bodyPr>
          <a:lstStyle/>
          <a:p>
            <a:pPr algn="ctr"/>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Build and operate rapid, low-cost, highly-capable spacecraft platforms to demonstrate payloads of interest and technology relevant to human spaceflight .</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552294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350" y="72034"/>
            <a:ext cx="7886700" cy="577892"/>
          </a:xfrm>
        </p:spPr>
        <p:txBody>
          <a:bodyPr>
            <a:normAutofit/>
          </a:bodyPr>
          <a:lstStyle/>
          <a:p>
            <a:r>
              <a:rPr lang="en-US" sz="2100" dirty="0"/>
              <a:t>Upcoming U-Class Technology Demonstration Missions – 2024</a:t>
            </a:r>
          </a:p>
        </p:txBody>
      </p:sp>
      <p:sp>
        <p:nvSpPr>
          <p:cNvPr id="3" name="Slide Number Placeholder 2"/>
          <p:cNvSpPr>
            <a:spLocks noGrp="1"/>
          </p:cNvSpPr>
          <p:nvPr>
            <p:ph type="sldNum" sz="quarter" idx="4"/>
          </p:nvPr>
        </p:nvSpPr>
        <p:spPr>
          <a:xfrm>
            <a:off x="6403664" y="4064270"/>
            <a:ext cx="342900" cy="142875"/>
          </a:xfrm>
          <a:prstGeom prst="rect">
            <a:avLst/>
          </a:prstGeom>
        </p:spPr>
        <p:txBody>
          <a:bodyPr vert="horz" lIns="68580" tIns="34290" rIns="68580" bIns="34290" rtlCol="0" anchor="ctr"/>
          <a:lstStyle>
            <a:defPPr>
              <a:defRPr lang="en-US"/>
            </a:defPPr>
            <a:lvl1pPr marL="0" algn="r" defTabSz="342900" rtl="0" eaLnBrk="1" latinLnBrk="0" hangingPunct="1">
              <a:defRPr sz="600" kern="1200">
                <a:solidFill>
                  <a:srgbClr val="7F7F7F"/>
                </a:solidFill>
                <a:latin typeface="Helvetica"/>
                <a:ea typeface="+mn-ea"/>
                <a:cs typeface="Helvetica"/>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fld id="{919F2107-1728-CF4B-B9CE-67131BF22805}" type="slidenum">
              <a:rPr lang="en-US" smtClean="0"/>
              <a:pPr/>
              <a:t>7</a:t>
            </a:fld>
            <a:endParaRPr lang="en-US"/>
          </a:p>
        </p:txBody>
      </p:sp>
      <p:sp>
        <p:nvSpPr>
          <p:cNvPr id="17" name="TextBox 16">
            <a:extLst>
              <a:ext uri="{FF2B5EF4-FFF2-40B4-BE49-F238E27FC236}">
                <a16:creationId xmlns:a16="http://schemas.microsoft.com/office/drawing/2014/main" id="{52432E51-C6B9-A847-A584-765DF7CFA829}"/>
              </a:ext>
            </a:extLst>
          </p:cNvPr>
          <p:cNvSpPr txBox="1"/>
          <p:nvPr/>
        </p:nvSpPr>
        <p:spPr>
          <a:xfrm>
            <a:off x="5982391" y="3710676"/>
            <a:ext cx="2862041" cy="1292662"/>
          </a:xfrm>
          <a:prstGeom prst="rect">
            <a:avLst/>
          </a:prstGeom>
          <a:noFill/>
        </p:spPr>
        <p:txBody>
          <a:bodyPr wrap="square" rtlCol="0">
            <a:spAutoFit/>
          </a:bodyPr>
          <a:lstStyle/>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a new type of UV and SWIR Telescope that may be used in a wide range of applications.</a:t>
            </a:r>
            <a:endPar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21" name="TextBox 20">
            <a:extLst>
              <a:ext uri="{FF2B5EF4-FFF2-40B4-BE49-F238E27FC236}">
                <a16:creationId xmlns:a16="http://schemas.microsoft.com/office/drawing/2014/main" id="{C9CBCDED-1C9A-9C46-84B0-B66865660608}"/>
              </a:ext>
            </a:extLst>
          </p:cNvPr>
          <p:cNvSpPr txBox="1"/>
          <p:nvPr/>
        </p:nvSpPr>
        <p:spPr>
          <a:xfrm>
            <a:off x="2790531" y="2584391"/>
            <a:ext cx="3256698" cy="2431435"/>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(PTD-4)</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June 2024</a:t>
            </a:r>
          </a:p>
          <a:p>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b="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a:t>
            </a:r>
            <a:r>
              <a:rPr lang="en-US" sz="1600" b="0" dirty="0">
                <a:solidFill>
                  <a:schemeClr val="bg1"/>
                </a:solidFill>
                <a:effectLst/>
                <a:latin typeface="Helvetica Neue" panose="02000503000000020004" pitchFamily="2" charset="0"/>
              </a:rPr>
              <a:t>Lightweight Integrated Solar Array and </a:t>
            </a:r>
            <a:r>
              <a:rPr lang="en-US" sz="1600" b="0" dirty="0" err="1">
                <a:solidFill>
                  <a:schemeClr val="bg1"/>
                </a:solidFill>
                <a:effectLst/>
                <a:latin typeface="Helvetica Neue" panose="02000503000000020004" pitchFamily="2" charset="0"/>
              </a:rPr>
              <a:t>anTenna</a:t>
            </a:r>
            <a:r>
              <a:rPr lang="en-US" sz="1600" b="0" dirty="0">
                <a:solidFill>
                  <a:schemeClr val="bg1"/>
                </a:solidFill>
                <a:effectLst/>
                <a:latin typeface="Helvetica Neue" panose="02000503000000020004" pitchFamily="2" charset="0"/>
              </a:rPr>
              <a:t>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LISA-T) – A h</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igh-power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eployable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olar array </a:t>
            </a: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a:t>
            </a:r>
            <a:r>
              <a:rPr lang="en-US" sz="1600" b="0" kern="1200" dirty="0">
                <a:solidFill>
                  <a:schemeClr val="bg1"/>
                </a:solidFill>
                <a:effectLst/>
                <a:latin typeface="Helvetica Neue" panose="02000503000000020004" pitchFamily="2" charset="0"/>
                <a:ea typeface="Helvetica Neue" panose="02000503000000020004" pitchFamily="2" charset="0"/>
                <a:cs typeface="Helvetica Neue" panose="02000503000000020004" pitchFamily="2" charset="0"/>
              </a:rPr>
              <a:t>ntenna</a:t>
            </a:r>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 name="TextBox 11">
            <a:extLst>
              <a:ext uri="{FF2B5EF4-FFF2-40B4-BE49-F238E27FC236}">
                <a16:creationId xmlns:a16="http://schemas.microsoft.com/office/drawing/2014/main" id="{B7DD28C2-1505-0549-AF62-D1604F474843}"/>
              </a:ext>
            </a:extLst>
          </p:cNvPr>
          <p:cNvSpPr txBox="1"/>
          <p:nvPr/>
        </p:nvSpPr>
        <p:spPr>
          <a:xfrm>
            <a:off x="3091525" y="4871521"/>
            <a:ext cx="2654711" cy="246221"/>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p>
        </p:txBody>
      </p:sp>
      <p:sp>
        <p:nvSpPr>
          <p:cNvPr id="14" name="TextBox 13">
            <a:extLst>
              <a:ext uri="{FF2B5EF4-FFF2-40B4-BE49-F238E27FC236}">
                <a16:creationId xmlns:a16="http://schemas.microsoft.com/office/drawing/2014/main" id="{9B3620C6-0496-6A4B-999A-CD343DFD4215}"/>
              </a:ext>
            </a:extLst>
          </p:cNvPr>
          <p:cNvSpPr txBox="1"/>
          <p:nvPr/>
        </p:nvSpPr>
        <p:spPr>
          <a:xfrm>
            <a:off x="6288746" y="4792100"/>
            <a:ext cx="2249330" cy="400110"/>
          </a:xfrm>
          <a:prstGeom prst="rect">
            <a:avLst/>
          </a:prstGeom>
          <a:noFill/>
        </p:spPr>
        <p:txBody>
          <a:bodyPr wrap="square" rtlCol="0">
            <a:spAutoFit/>
          </a:bodyPr>
          <a:lstStyle/>
          <a:p>
            <a:pPr algn="ctr"/>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Lawrence Livermore National Laboratory</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 name="Slide Number Placeholder 2">
            <a:extLst>
              <a:ext uri="{FF2B5EF4-FFF2-40B4-BE49-F238E27FC236}">
                <a16:creationId xmlns:a16="http://schemas.microsoft.com/office/drawing/2014/main" id="{43332D7E-459D-AE41-B150-CF16BF01D54F}"/>
              </a:ext>
            </a:extLst>
          </p:cNvPr>
          <p:cNvSpPr txBox="1">
            <a:spLocks/>
          </p:cNvSpPr>
          <p:nvPr/>
        </p:nvSpPr>
        <p:spPr>
          <a:xfrm>
            <a:off x="8538218" y="4877123"/>
            <a:ext cx="457200" cy="171450"/>
          </a:xfrm>
          <a:prstGeom prst="rect">
            <a:avLst/>
          </a:prstGeom>
        </p:spPr>
        <p:txBody>
          <a:bodyPr vert="horz" lIns="91440" tIns="45720" rIns="91440" bIns="45720" rtlCol="0" anchor="ctr"/>
          <a:lstStyle>
            <a:defPPr>
              <a:defRPr lang="en-US"/>
            </a:defPPr>
            <a:lvl1pPr marL="0" algn="r" defTabSz="457200" rtl="0" eaLnBrk="1" latinLnBrk="0" hangingPunct="1">
              <a:defRPr sz="720" kern="1200">
                <a:solidFill>
                  <a:schemeClr val="bg1"/>
                </a:solidFill>
                <a:latin typeface="Helvetica"/>
                <a:ea typeface="+mn-ea"/>
                <a:cs typeface="Helvetic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F2107-1728-CF4B-B9CE-67131BF22805}" type="slidenum">
              <a:rPr lang="en-US" smtClean="0"/>
              <a:pPr/>
              <a:t>7</a:t>
            </a:fld>
            <a:endParaRPr lang="en-US"/>
          </a:p>
        </p:txBody>
      </p:sp>
      <p:pic>
        <p:nvPicPr>
          <p:cNvPr id="11" name="Picture 10" descr="Diagram, engineering drawing&#10;&#10;Description automatically generated">
            <a:extLst>
              <a:ext uri="{FF2B5EF4-FFF2-40B4-BE49-F238E27FC236}">
                <a16:creationId xmlns:a16="http://schemas.microsoft.com/office/drawing/2014/main" id="{08A120D0-EF0C-3362-4B3D-FA944363EB0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7725" r="679"/>
          <a:stretch/>
        </p:blipFill>
        <p:spPr>
          <a:xfrm>
            <a:off x="2912452" y="783257"/>
            <a:ext cx="2883279" cy="1769364"/>
          </a:xfrm>
          <a:prstGeom prst="rect">
            <a:avLst/>
          </a:prstGeom>
        </p:spPr>
      </p:pic>
      <p:sp>
        <p:nvSpPr>
          <p:cNvPr id="10" name="TextBox 9">
            <a:extLst>
              <a:ext uri="{FF2B5EF4-FFF2-40B4-BE49-F238E27FC236}">
                <a16:creationId xmlns:a16="http://schemas.microsoft.com/office/drawing/2014/main" id="{B1CCB0B5-C6DC-3D45-D90A-A7701EF448A5}"/>
              </a:ext>
            </a:extLst>
          </p:cNvPr>
          <p:cNvSpPr txBox="1"/>
          <p:nvPr/>
        </p:nvSpPr>
        <p:spPr>
          <a:xfrm>
            <a:off x="5959578" y="2581476"/>
            <a:ext cx="2907666" cy="1292662"/>
          </a:xfrm>
          <a:prstGeom prst="rect">
            <a:avLst/>
          </a:prstGeom>
          <a:noFill/>
        </p:spPr>
        <p:txBody>
          <a:bodyPr wrap="square" rtlCol="0">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Pathfinder Technology Demonstrator (PTD-R)</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Launch Timeframe: </a:t>
            </a:r>
          </a:p>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NET June 2024</a:t>
            </a:r>
          </a:p>
          <a:p>
            <a:pPr algn="ctr"/>
            <a:endParaRPr lang="en-US"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TextBox 15">
            <a:extLst>
              <a:ext uri="{FF2B5EF4-FFF2-40B4-BE49-F238E27FC236}">
                <a16:creationId xmlns:a16="http://schemas.microsoft.com/office/drawing/2014/main" id="{A65C877D-FAAE-31BE-3D9E-82349ADB690B}"/>
              </a:ext>
            </a:extLst>
          </p:cNvPr>
          <p:cNvSpPr txBox="1"/>
          <p:nvPr/>
        </p:nvSpPr>
        <p:spPr>
          <a:xfrm>
            <a:off x="159791" y="2584391"/>
            <a:ext cx="2907666" cy="2431435"/>
          </a:xfrm>
          <a:prstGeom prst="rect">
            <a:avLst/>
          </a:prstGeom>
          <a:noFill/>
        </p:spPr>
        <p:txBody>
          <a:bodyPr wrap="square" lIns="91440" tIns="45720" rIns="91440" bIns="45720" rtlCol="0" anchor="t">
            <a:spAutoFit/>
          </a:bodyPr>
          <a:lstStyle/>
          <a:p>
            <a:pPr algn="ctr"/>
            <a:r>
              <a:rPr lang="en-US" sz="1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Advanced Composite Solar Sail System (ACS3)</a:t>
            </a:r>
          </a:p>
          <a:p>
            <a:pPr algn="ctr"/>
            <a:r>
              <a:rPr lang="en-US" sz="1600" b="1" dirty="0">
                <a:solidFill>
                  <a:schemeClr val="bg1"/>
                </a:solidFill>
                <a:latin typeface="Helvetica Neue"/>
                <a:ea typeface="Helvetica Neue" panose="02000503000000020004" pitchFamily="2" charset="0"/>
                <a:cs typeface="Helvetica Neue" panose="02000503000000020004" pitchFamily="2" charset="0"/>
              </a:rPr>
              <a:t>Launch Timeframe: </a:t>
            </a:r>
          </a:p>
          <a:p>
            <a:pPr algn="ctr"/>
            <a:r>
              <a:rPr lang="en-US" sz="1600" b="1" dirty="0">
                <a:solidFill>
                  <a:schemeClr val="bg1"/>
                </a:solidFill>
                <a:latin typeface="Helvetica Neue"/>
                <a:ea typeface="Helvetica Neue" panose="02000503000000020004" pitchFamily="2" charset="0"/>
                <a:cs typeface="Helvetica Neue" panose="02000503000000020004" pitchFamily="2" charset="0"/>
              </a:rPr>
              <a:t>Q1 CY2024</a:t>
            </a:r>
          </a:p>
          <a:p>
            <a:pPr algn="ctr"/>
            <a:endParaRPr lang="en-US" sz="8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Demonstrate deployment </a:t>
            </a: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of the composite boom </a:t>
            </a:r>
          </a:p>
          <a:p>
            <a:pPr algn="ctr"/>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solar sail in low-Earth orbit. The unfurled solar sail will measure approximately 84 m</a:t>
            </a:r>
            <a:r>
              <a:rPr lang="en-US" sz="1600" baseline="30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a:t>
            </a:r>
          </a:p>
        </p:txBody>
      </p:sp>
      <p:pic>
        <p:nvPicPr>
          <p:cNvPr id="20" name="Picture 19">
            <a:extLst>
              <a:ext uri="{FF2B5EF4-FFF2-40B4-BE49-F238E27FC236}">
                <a16:creationId xmlns:a16="http://schemas.microsoft.com/office/drawing/2014/main" id="{34369D97-C95C-8BF7-B427-FCED8EEA90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2856" y="783257"/>
            <a:ext cx="1930527" cy="1707642"/>
          </a:xfrm>
          <a:prstGeom prst="rect">
            <a:avLst/>
          </a:prstGeom>
          <a:noFill/>
        </p:spPr>
      </p:pic>
      <p:sp>
        <p:nvSpPr>
          <p:cNvPr id="22" name="TextBox 21">
            <a:extLst>
              <a:ext uri="{FF2B5EF4-FFF2-40B4-BE49-F238E27FC236}">
                <a16:creationId xmlns:a16="http://schemas.microsoft.com/office/drawing/2014/main" id="{780D9FFB-DF96-EE89-7C47-932DD300D7FA}"/>
              </a:ext>
            </a:extLst>
          </p:cNvPr>
          <p:cNvSpPr txBox="1"/>
          <p:nvPr/>
        </p:nvSpPr>
        <p:spPr>
          <a:xfrm>
            <a:off x="808989" y="4905930"/>
            <a:ext cx="1445991" cy="246221"/>
          </a:xfrm>
          <a:prstGeom prst="rect">
            <a:avLst/>
          </a:prstGeom>
          <a:noFill/>
        </p:spPr>
        <p:txBody>
          <a:bodyPr wrap="square" rtlCol="0">
            <a:spAutoFit/>
          </a:bodyPr>
          <a:lstStyle/>
          <a:p>
            <a:r>
              <a:rPr lang="en-US" sz="10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a:t>
            </a:r>
            <a:endPar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Picture 5" descr="A close-up of a machine&#10;&#10;Description automatically generated">
            <a:extLst>
              <a:ext uri="{FF2B5EF4-FFF2-40B4-BE49-F238E27FC236}">
                <a16:creationId xmlns:a16="http://schemas.microsoft.com/office/drawing/2014/main" id="{F9368527-7207-5F44-BB2E-9B8186EFF0FF}"/>
              </a:ext>
            </a:extLst>
          </p:cNvPr>
          <p:cNvPicPr>
            <a:picLocks noChangeAspect="1"/>
          </p:cNvPicPr>
          <p:nvPr/>
        </p:nvPicPr>
        <p:blipFill rotWithShape="1">
          <a:blip r:embed="rId5"/>
          <a:srcRect r="32563"/>
          <a:stretch/>
        </p:blipFill>
        <p:spPr>
          <a:xfrm>
            <a:off x="6064829" y="783257"/>
            <a:ext cx="2697165" cy="1737360"/>
          </a:xfrm>
          <a:prstGeom prst="rect">
            <a:avLst/>
          </a:prstGeom>
        </p:spPr>
      </p:pic>
    </p:spTree>
    <p:extLst>
      <p:ext uri="{BB962C8B-B14F-4D97-AF65-F5344CB8AC3E}">
        <p14:creationId xmlns:p14="http://schemas.microsoft.com/office/powerpoint/2010/main" val="2164927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4205" y="72034"/>
            <a:ext cx="8008058" cy="577892"/>
          </a:xfrm>
        </p:spPr>
        <p:txBody>
          <a:bodyPr>
            <a:normAutofit fontScale="90000"/>
          </a:bodyPr>
          <a:lstStyle/>
          <a:p>
            <a:r>
              <a:rPr lang="en-US" sz="2400" dirty="0"/>
              <a:t>Upcoming U-Class Technology Demonstration Missions - 2024</a:t>
            </a:r>
          </a:p>
        </p:txBody>
      </p:sp>
      <p:sp>
        <p:nvSpPr>
          <p:cNvPr id="17" name="TextBox 16">
            <a:extLst>
              <a:ext uri="{FF2B5EF4-FFF2-40B4-BE49-F238E27FC236}">
                <a16:creationId xmlns:a16="http://schemas.microsoft.com/office/drawing/2014/main" id="{52432E51-C6B9-A847-A584-765DF7CFA829}"/>
              </a:ext>
            </a:extLst>
          </p:cNvPr>
          <p:cNvSpPr txBox="1"/>
          <p:nvPr/>
        </p:nvSpPr>
        <p:spPr>
          <a:xfrm>
            <a:off x="4236781" y="2336339"/>
            <a:ext cx="4241431" cy="1677382"/>
          </a:xfrm>
          <a:prstGeom prst="rect">
            <a:avLst/>
          </a:prstGeom>
          <a:noFill/>
        </p:spPr>
        <p:txBody>
          <a:bodyPr wrap="square" lIns="91440" tIns="45720" rIns="91440" bIns="45720" rtlCol="0" anchor="t">
            <a:spAutoFit/>
          </a:bodyPr>
          <a:lstStyle/>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CubeSat Laser Infrared </a:t>
            </a:r>
            <a:r>
              <a:rPr lang="en-US" sz="1500" b="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CrosslinK</a:t>
            </a: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p>
          <a:p>
            <a:pPr algn="ctr"/>
            <a:r>
              <a:rPr lang="en-US" sz="15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(CLICK B/C)</a:t>
            </a:r>
          </a:p>
          <a:p>
            <a:pPr algn="ctr"/>
            <a:r>
              <a:rPr lang="en-US" sz="1500" b="1" dirty="0">
                <a:solidFill>
                  <a:schemeClr val="bg1"/>
                </a:solidFill>
                <a:latin typeface="Helvetica Neue"/>
                <a:ea typeface="Helvetica Neue" panose="02000503000000020004" pitchFamily="2" charset="0"/>
                <a:cs typeface="Helvetica Neue" panose="02000503000000020004" pitchFamily="2" charset="0"/>
              </a:rPr>
              <a:t>Launch Timeframe: December 2024</a:t>
            </a:r>
          </a:p>
          <a:p>
            <a:pPr algn="ctr"/>
            <a:endParaRPr lang="en-US" sz="105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solidFill>
                  <a:schemeClr val="bg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Demonstrate optical crosslink and precision ranging between two 3U CubeSats at a data rate of 20 Mbps and range up to 580 km </a:t>
            </a:r>
          </a:p>
        </p:txBody>
      </p:sp>
      <p:pic>
        <p:nvPicPr>
          <p:cNvPr id="6" name="Picture 5">
            <a:extLst>
              <a:ext uri="{FF2B5EF4-FFF2-40B4-BE49-F238E27FC236}">
                <a16:creationId xmlns:a16="http://schemas.microsoft.com/office/drawing/2014/main" id="{C5F4F306-B5BB-9940-BF8C-80474A350243}"/>
              </a:ext>
            </a:extLst>
          </p:cNvPr>
          <p:cNvPicPr>
            <a:picLocks noChangeAspect="1"/>
          </p:cNvPicPr>
          <p:nvPr/>
        </p:nvPicPr>
        <p:blipFill>
          <a:blip r:embed="rId3"/>
          <a:stretch>
            <a:fillRect/>
          </a:stretch>
        </p:blipFill>
        <p:spPr>
          <a:xfrm>
            <a:off x="312866" y="582614"/>
            <a:ext cx="4886663" cy="4560885"/>
          </a:xfrm>
          <a:prstGeom prst="rect">
            <a:avLst/>
          </a:prstGeom>
        </p:spPr>
      </p:pic>
      <p:pic>
        <p:nvPicPr>
          <p:cNvPr id="21" name="Picture 20">
            <a:extLst>
              <a:ext uri="{FF2B5EF4-FFF2-40B4-BE49-F238E27FC236}">
                <a16:creationId xmlns:a16="http://schemas.microsoft.com/office/drawing/2014/main" id="{7F3E9874-BB0F-C744-84C4-5C84A928ED35}"/>
              </a:ext>
            </a:extLst>
          </p:cNvPr>
          <p:cNvPicPr>
            <a:picLocks noChangeAspect="1"/>
          </p:cNvPicPr>
          <p:nvPr/>
        </p:nvPicPr>
        <p:blipFill>
          <a:blip r:embed="rId3"/>
          <a:stretch>
            <a:fillRect/>
          </a:stretch>
        </p:blipFill>
        <p:spPr>
          <a:xfrm>
            <a:off x="543889" y="452256"/>
            <a:ext cx="2095500" cy="1955800"/>
          </a:xfrm>
          <a:prstGeom prst="rect">
            <a:avLst/>
          </a:prstGeom>
        </p:spPr>
      </p:pic>
      <p:sp>
        <p:nvSpPr>
          <p:cNvPr id="4" name="Rectangle 2">
            <a:extLst>
              <a:ext uri="{FF2B5EF4-FFF2-40B4-BE49-F238E27FC236}">
                <a16:creationId xmlns:a16="http://schemas.microsoft.com/office/drawing/2014/main" id="{0EF28CEC-BF40-9A48-987B-FE2A4D4AD2CD}"/>
              </a:ext>
            </a:extLst>
          </p:cNvPr>
          <p:cNvSpPr>
            <a:spLocks noChangeArrowheads="1"/>
          </p:cNvSpPr>
          <p:nvPr/>
        </p:nvSpPr>
        <p:spPr bwMode="auto">
          <a:xfrm>
            <a:off x="4236781" y="56338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2" name="TextBox 11">
            <a:extLst>
              <a:ext uri="{FF2B5EF4-FFF2-40B4-BE49-F238E27FC236}">
                <a16:creationId xmlns:a16="http://schemas.microsoft.com/office/drawing/2014/main" id="{625783EC-7771-864C-9C71-05A5CA2A5E83}"/>
              </a:ext>
            </a:extLst>
          </p:cNvPr>
          <p:cNvSpPr txBox="1"/>
          <p:nvPr/>
        </p:nvSpPr>
        <p:spPr>
          <a:xfrm>
            <a:off x="4236781" y="4313070"/>
            <a:ext cx="3857104" cy="276999"/>
          </a:xfrm>
          <a:prstGeom prst="rect">
            <a:avLst/>
          </a:prstGeom>
          <a:noFill/>
        </p:spPr>
        <p:txBody>
          <a:bodyPr wrap="square" rtlCol="0">
            <a:spAutoFit/>
          </a:bodyPr>
          <a:lstStyle/>
          <a:p>
            <a:pPr algn="ctr"/>
            <a:r>
              <a:rPr lang="en-US" sz="1200"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NASA </a:t>
            </a:r>
          </a:p>
        </p:txBody>
      </p:sp>
      <p:sp>
        <p:nvSpPr>
          <p:cNvPr id="3" name="Slide Number Placeholder 2">
            <a:extLst>
              <a:ext uri="{FF2B5EF4-FFF2-40B4-BE49-F238E27FC236}">
                <a16:creationId xmlns:a16="http://schemas.microsoft.com/office/drawing/2014/main" id="{1E6D8437-4648-3D4D-9DD0-DEBC47FA758A}"/>
              </a:ext>
            </a:extLst>
          </p:cNvPr>
          <p:cNvSpPr>
            <a:spLocks noGrp="1"/>
          </p:cNvSpPr>
          <p:nvPr>
            <p:ph type="sldNum" sz="quarter" idx="4"/>
          </p:nvPr>
        </p:nvSpPr>
        <p:spPr/>
        <p:txBody>
          <a:bodyPr/>
          <a:lstStyle/>
          <a:p>
            <a:fld id="{919F2107-1728-CF4B-B9CE-67131BF22805}" type="slidenum">
              <a:rPr lang="en-US" smtClean="0"/>
              <a:pPr/>
              <a:t>8</a:t>
            </a:fld>
            <a:endParaRPr lang="en-US"/>
          </a:p>
        </p:txBody>
      </p:sp>
    </p:spTree>
    <p:extLst>
      <p:ext uri="{BB962C8B-B14F-4D97-AF65-F5344CB8AC3E}">
        <p14:creationId xmlns:p14="http://schemas.microsoft.com/office/powerpoint/2010/main" val="1731826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atellite in space above earth&#10;&#10;Description automatically generated">
            <a:extLst>
              <a:ext uri="{FF2B5EF4-FFF2-40B4-BE49-F238E27FC236}">
                <a16:creationId xmlns:a16="http://schemas.microsoft.com/office/drawing/2014/main" id="{DCA26605-6C5D-C427-30B0-040D9D2AD91C}"/>
              </a:ext>
            </a:extLst>
          </p:cNvPr>
          <p:cNvPicPr>
            <a:picLocks noChangeAspect="1"/>
          </p:cNvPicPr>
          <p:nvPr/>
        </p:nvPicPr>
        <p:blipFill rotWithShape="1">
          <a:blip r:embed="rId2"/>
          <a:srcRect t="17519" b="18481"/>
          <a:stretch/>
        </p:blipFill>
        <p:spPr>
          <a:xfrm>
            <a:off x="3" y="571504"/>
            <a:ext cx="9143999" cy="3291840"/>
          </a:xfrm>
          <a:prstGeom prst="rect">
            <a:avLst/>
          </a:prstGeom>
          <a:noFill/>
        </p:spPr>
      </p:pic>
      <p:sp>
        <p:nvSpPr>
          <p:cNvPr id="2" name="Title 1">
            <a:extLst>
              <a:ext uri="{FF2B5EF4-FFF2-40B4-BE49-F238E27FC236}">
                <a16:creationId xmlns:a16="http://schemas.microsoft.com/office/drawing/2014/main" id="{1DC0DFCA-9BFD-C2F3-1CC1-B72F86EA97D6}"/>
              </a:ext>
            </a:extLst>
          </p:cNvPr>
          <p:cNvSpPr>
            <a:spLocks noGrp="1"/>
          </p:cNvSpPr>
          <p:nvPr>
            <p:ph type="title"/>
          </p:nvPr>
        </p:nvSpPr>
        <p:spPr>
          <a:xfrm>
            <a:off x="151473" y="4001849"/>
            <a:ext cx="8843946" cy="259977"/>
          </a:xfrm>
        </p:spPr>
        <p:txBody>
          <a:bodyPr anchor="b">
            <a:noAutofit/>
          </a:bodyPr>
          <a:lstStyle/>
          <a:p>
            <a:pPr>
              <a:lnSpc>
                <a:spcPct val="90000"/>
              </a:lnSpc>
            </a:pPr>
            <a:r>
              <a:rPr lang="en-US" sz="2400" dirty="0" err="1">
                <a:latin typeface="Helvetica Neue" panose="02000503000000020004" pitchFamily="2" charset="0"/>
                <a:ea typeface="Helvetica Neue" panose="02000503000000020004" pitchFamily="2" charset="0"/>
                <a:cs typeface="Helvetica Neue" panose="02000503000000020004" pitchFamily="2" charset="0"/>
              </a:rPr>
              <a:t>DiskSat</a:t>
            </a:r>
            <a:endParaRPr lang="en-US" sz="24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0" name="Text Placeholder 3">
            <a:extLst>
              <a:ext uri="{FF2B5EF4-FFF2-40B4-BE49-F238E27FC236}">
                <a16:creationId xmlns:a16="http://schemas.microsoft.com/office/drawing/2014/main" id="{98D61958-41BA-F354-7497-580FBB07D7FF}"/>
              </a:ext>
            </a:extLst>
          </p:cNvPr>
          <p:cNvSpPr>
            <a:spLocks noGrp="1"/>
          </p:cNvSpPr>
          <p:nvPr>
            <p:ph type="body" sz="half" idx="2"/>
          </p:nvPr>
        </p:nvSpPr>
        <p:spPr>
          <a:xfrm>
            <a:off x="151474" y="4213201"/>
            <a:ext cx="8843947" cy="778810"/>
          </a:xfrm>
        </p:spPr>
        <p:txBody>
          <a:bodyPr>
            <a:noAutofit/>
          </a:bodyPr>
          <a:lstStyle/>
          <a:p>
            <a:r>
              <a:rPr lang="en-US" sz="1400" b="0" i="0" dirty="0" err="1">
                <a:effectLst/>
                <a:latin typeface="Helvetica Neue" panose="02000503000000020004" pitchFamily="2" charset="0"/>
              </a:rPr>
              <a:t>DiskSats</a:t>
            </a:r>
            <a:r>
              <a:rPr lang="en-US" sz="1400" b="0" i="0" dirty="0">
                <a:effectLst/>
                <a:latin typeface="Helvetica Neue" panose="02000503000000020004" pitchFamily="2" charset="0"/>
              </a:rPr>
              <a:t> are high-power and high-aperture alternatives to CubeSats. They are launched in tight stacks but are deployed individually to ensure no recontact between satellites. This first </a:t>
            </a:r>
            <a:r>
              <a:rPr lang="en-US" sz="1400" b="0" i="0" dirty="0" err="1">
                <a:effectLst/>
                <a:latin typeface="Helvetica Neue" panose="02000503000000020004" pitchFamily="2" charset="0"/>
              </a:rPr>
              <a:t>DiskSat</a:t>
            </a:r>
            <a:r>
              <a:rPr lang="en-US" sz="1400" b="0" i="0" dirty="0">
                <a:effectLst/>
                <a:latin typeface="Helvetica Neue" panose="02000503000000020004" pitchFamily="2" charset="0"/>
              </a:rPr>
              <a:t> demonstration is anticipated to launch no earlier than the last quarter of CY2024. </a:t>
            </a:r>
            <a:r>
              <a:rPr lang="en-US" sz="1100" b="0" i="0" dirty="0">
                <a:effectLst/>
                <a:latin typeface="Helvetica Neue" panose="02000503000000020004" pitchFamily="2" charset="0"/>
              </a:rPr>
              <a:t>Image Credit: The Aerospace Corporation</a:t>
            </a:r>
            <a:endParaRPr lang="en-US" sz="1100" dirty="0"/>
          </a:p>
        </p:txBody>
      </p:sp>
      <p:sp>
        <p:nvSpPr>
          <p:cNvPr id="3" name="Slide Number Placeholder 2">
            <a:extLst>
              <a:ext uri="{FF2B5EF4-FFF2-40B4-BE49-F238E27FC236}">
                <a16:creationId xmlns:a16="http://schemas.microsoft.com/office/drawing/2014/main" id="{A5E77F5D-39AC-1366-A52A-7C6BC7021800}"/>
              </a:ext>
            </a:extLst>
          </p:cNvPr>
          <p:cNvSpPr>
            <a:spLocks noGrp="1"/>
          </p:cNvSpPr>
          <p:nvPr>
            <p:ph type="sldNum" sz="quarter" idx="4"/>
          </p:nvPr>
        </p:nvSpPr>
        <p:spPr>
          <a:xfrm>
            <a:off x="8538218" y="4877123"/>
            <a:ext cx="457200" cy="171450"/>
          </a:xfrm>
        </p:spPr>
        <p:txBody>
          <a:bodyPr anchor="ctr">
            <a:normAutofit/>
          </a:bodyPr>
          <a:lstStyle/>
          <a:p>
            <a:pPr>
              <a:lnSpc>
                <a:spcPct val="90000"/>
              </a:lnSpc>
              <a:spcAft>
                <a:spcPts val="600"/>
              </a:spcAft>
            </a:pPr>
            <a:fld id="{919F2107-1728-CF4B-B9CE-67131BF22805}" type="slidenum">
              <a:rPr lang="en-US" sz="500" smtClean="0"/>
              <a:pPr>
                <a:lnSpc>
                  <a:spcPct val="90000"/>
                </a:lnSpc>
                <a:spcAft>
                  <a:spcPts val="600"/>
                </a:spcAft>
              </a:pPr>
              <a:t>9</a:t>
            </a:fld>
            <a:endParaRPr lang="en-US" sz="500"/>
          </a:p>
        </p:txBody>
      </p:sp>
    </p:spTree>
    <p:extLst>
      <p:ext uri="{BB962C8B-B14F-4D97-AF65-F5344CB8AC3E}">
        <p14:creationId xmlns:p14="http://schemas.microsoft.com/office/powerpoint/2010/main" val="3790859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677997" y="135700"/>
            <a:ext cx="7610922"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Tipping Point Projects – 2019</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10</a:t>
            </a:fld>
            <a:endParaRPr lang="en-US"/>
          </a:p>
        </p:txBody>
      </p:sp>
      <p:pic>
        <p:nvPicPr>
          <p:cNvPr id="14" name="Picture 13">
            <a:extLst>
              <a:ext uri="{FF2B5EF4-FFF2-40B4-BE49-F238E27FC236}">
                <a16:creationId xmlns:a16="http://schemas.microsoft.com/office/drawing/2014/main" id="{72D3540A-558B-E440-B36B-FA1B7ADAC9E8}"/>
              </a:ext>
            </a:extLst>
          </p:cNvPr>
          <p:cNvPicPr>
            <a:picLocks noChangeAspect="1"/>
          </p:cNvPicPr>
          <p:nvPr/>
        </p:nvPicPr>
        <p:blipFill rotWithShape="1">
          <a:blip r:embed="rId3"/>
          <a:srcRect t="30967" b="10453"/>
          <a:stretch/>
        </p:blipFill>
        <p:spPr>
          <a:xfrm>
            <a:off x="4873295" y="759808"/>
            <a:ext cx="3533775" cy="1554480"/>
          </a:xfrm>
          <a:prstGeom prst="rect">
            <a:avLst/>
          </a:prstGeom>
        </p:spPr>
      </p:pic>
      <p:sp>
        <p:nvSpPr>
          <p:cNvPr id="5" name="Rectangle 4">
            <a:extLst>
              <a:ext uri="{FF2B5EF4-FFF2-40B4-BE49-F238E27FC236}">
                <a16:creationId xmlns:a16="http://schemas.microsoft.com/office/drawing/2014/main" id="{C88857E5-6973-824C-B309-FEF237A26A97}"/>
              </a:ext>
            </a:extLst>
          </p:cNvPr>
          <p:cNvSpPr/>
          <p:nvPr/>
        </p:nvSpPr>
        <p:spPr>
          <a:xfrm>
            <a:off x="4742242" y="2411946"/>
            <a:ext cx="3795976" cy="2693045"/>
          </a:xfrm>
          <a:prstGeom prst="rect">
            <a:avLst/>
          </a:prstGeom>
        </p:spPr>
        <p:txBody>
          <a:bodyPr wrap="square" lIns="91440" tIns="45720" rIns="91440" bIns="45720" anchor="t">
            <a:spAutoFit/>
          </a:bodyPr>
          <a:lstStyle/>
          <a:p>
            <a:r>
              <a:rPr lang="en-US" sz="1600" dirty="0">
                <a:solidFill>
                  <a:schemeClr val="bg1"/>
                </a:solidFill>
                <a:latin typeface="Helvetica Neue"/>
                <a:ea typeface="Helvetica Neue" panose="02000503000000020004" pitchFamily="2" charset="0"/>
                <a:cs typeface="Helvetica Neue" panose="02000503000000020004" pitchFamily="2" charset="0"/>
              </a:rPr>
              <a:t>A 6U Dual Propulsion Experiment CubeSat. Both propulsion systems, the Fiber-fed Pulsed Plasma Thruster and Monofilament Vaporization Propulsion, were developed with NASA SBIR funding. </a:t>
            </a:r>
          </a:p>
          <a:p>
            <a:r>
              <a:rPr lang="en-US" sz="1600" dirty="0">
                <a:solidFill>
                  <a:schemeClr val="tx2">
                    <a:lumMod val="20000"/>
                    <a:lumOff val="80000"/>
                  </a:schemeClr>
                </a:solidFill>
                <a:latin typeface="Helvetica Neue"/>
                <a:ea typeface="Helvetica Neue" panose="02000503000000020004" pitchFamily="2" charset="0"/>
                <a:cs typeface="Helvetica Neue" panose="02000503000000020004" pitchFamily="2" charset="0"/>
              </a:rPr>
              <a:t>Launch Timeframe: Feb. 1, 2024</a:t>
            </a:r>
            <a:endParaRPr lang="en-US" sz="1600" dirty="0">
              <a:solidFill>
                <a:schemeClr val="tx2">
                  <a:lumMod val="20000"/>
                  <a:lumOff val="80000"/>
                </a:schemeClr>
              </a:solidFill>
              <a:latin typeface="Helvetica Neue"/>
            </a:endParaRPr>
          </a:p>
          <a:p>
            <a:endParaRPr lang="en-US" sz="2400" dirty="0">
              <a:solidFill>
                <a:schemeClr val="bg1"/>
              </a:solidFill>
              <a:latin typeface="Helvetica Neue"/>
              <a:ea typeface="Helvetica Neue" panose="02000503000000020004" pitchFamily="2" charset="0"/>
              <a:cs typeface="Helvetica Neue" panose="02000503000000020004" pitchFamily="2" charset="0"/>
            </a:endParaRPr>
          </a:p>
          <a:p>
            <a:r>
              <a:rPr lang="en-US" sz="1200" dirty="0">
                <a:solidFill>
                  <a:schemeClr val="bg1"/>
                </a:solidFill>
                <a:latin typeface="Helvetica Neue"/>
                <a:ea typeface="Helvetica Neue" panose="02000503000000020004" pitchFamily="2" charset="0"/>
                <a:cs typeface="Helvetica Neue" panose="02000503000000020004" pitchFamily="2" charset="0"/>
              </a:rPr>
              <a:t>Image Credits: CU Aerospace, LLC.</a:t>
            </a:r>
            <a:endParaRPr lang="en-US" sz="1200" dirty="0">
              <a:solidFill>
                <a:schemeClr val="bg1"/>
              </a:solidFill>
              <a:latin typeface="Helvetica Neue"/>
            </a:endParaRPr>
          </a:p>
          <a:p>
            <a:endPar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Rectangle 5">
            <a:extLst>
              <a:ext uri="{FF2B5EF4-FFF2-40B4-BE49-F238E27FC236}">
                <a16:creationId xmlns:a16="http://schemas.microsoft.com/office/drawing/2014/main" id="{EE750B3D-AFBE-E445-9592-F13DA47E6493}"/>
              </a:ext>
            </a:extLst>
          </p:cNvPr>
          <p:cNvSpPr/>
          <p:nvPr/>
        </p:nvSpPr>
        <p:spPr>
          <a:xfrm>
            <a:off x="596816" y="2411946"/>
            <a:ext cx="3885535" cy="2308324"/>
          </a:xfrm>
          <a:prstGeom prst="rect">
            <a:avLst/>
          </a:prstGeom>
        </p:spPr>
        <p:txBody>
          <a:bodyPr wrap="square" lIns="91440" tIns="45720" rIns="91440" bIns="45720" anchor="t">
            <a:spAutoFit/>
          </a:bodyPr>
          <a:lstStyle/>
          <a:p>
            <a:r>
              <a:rPr lang="en-US" sz="1600" dirty="0">
                <a:solidFill>
                  <a:schemeClr val="bg1"/>
                </a:solidFill>
                <a:latin typeface="Helvetica Neue"/>
                <a:ea typeface="Helvetica Neue" panose="02000503000000020004" pitchFamily="2" charset="0"/>
                <a:cs typeface="Helvetica Neue" panose="02000503000000020004" pitchFamily="2" charset="0"/>
              </a:rPr>
              <a:t>The 12U Courier CubeSat contains a compact, high impulse solar electric propulsion module. The mission will demonstrate a Halo Hall Effect Thruster which operates between 85-175 W.</a:t>
            </a:r>
          </a:p>
          <a:p>
            <a:endParaRPr lang="en-US" sz="1600" dirty="0">
              <a:solidFill>
                <a:schemeClr val="bg1"/>
              </a:solidFill>
              <a:latin typeface="Helvetica Neue"/>
              <a:ea typeface="Helvetica Neue" panose="02000503000000020004" pitchFamily="2" charset="0"/>
              <a:cs typeface="Helvetica Neue" panose="02000503000000020004" pitchFamily="2" charset="0"/>
            </a:endParaRPr>
          </a:p>
          <a:p>
            <a:r>
              <a:rPr lang="en-US" sz="1600" dirty="0">
                <a:solidFill>
                  <a:schemeClr val="tx2">
                    <a:lumMod val="20000"/>
                    <a:lumOff val="80000"/>
                  </a:schemeClr>
                </a:solidFill>
                <a:latin typeface="Helvetica Neue"/>
                <a:ea typeface="Helvetica Neue" panose="02000503000000020004" pitchFamily="2" charset="0"/>
                <a:cs typeface="Helvetica Neue" panose="02000503000000020004" pitchFamily="2" charset="0"/>
              </a:rPr>
              <a:t>Launch Timeframe: Oct. 2024</a:t>
            </a:r>
            <a:endParaRPr lang="en-US" sz="1600" dirty="0">
              <a:solidFill>
                <a:schemeClr val="tx2">
                  <a:lumMod val="20000"/>
                  <a:lumOff val="80000"/>
                </a:schemeClr>
              </a:solidFill>
              <a:latin typeface="Helvetica Neue"/>
            </a:endParaRPr>
          </a:p>
          <a:p>
            <a:endParaRPr lang="en-US" sz="2000" dirty="0">
              <a:solidFill>
                <a:schemeClr val="bg1"/>
              </a:solidFill>
              <a:latin typeface="Helvetica Neue"/>
              <a:ea typeface="Helvetica Neue" panose="02000503000000020004" pitchFamily="2" charset="0"/>
              <a:cs typeface="Helvetica Neue" panose="02000503000000020004" pitchFamily="2" charset="0"/>
            </a:endParaRPr>
          </a:p>
          <a:p>
            <a:r>
              <a:rPr lang="en-US" sz="1200" dirty="0">
                <a:solidFill>
                  <a:schemeClr val="bg1"/>
                </a:solidFill>
                <a:latin typeface="Helvetica Neue"/>
                <a:ea typeface="Helvetica Neue" panose="02000503000000020004" pitchFamily="2" charset="0"/>
                <a:cs typeface="Helvetica Neue" panose="02000503000000020004" pitchFamily="2" charset="0"/>
              </a:rPr>
              <a:t>Image Credits: </a:t>
            </a:r>
            <a:r>
              <a:rPr lang="en-US" sz="1200" dirty="0" err="1">
                <a:solidFill>
                  <a:schemeClr val="bg1"/>
                </a:solidFill>
                <a:latin typeface="Helvetica Neue"/>
                <a:ea typeface="Helvetica Neue" panose="02000503000000020004" pitchFamily="2" charset="0"/>
                <a:cs typeface="Helvetica Neue" panose="02000503000000020004" pitchFamily="2" charset="0"/>
              </a:rPr>
              <a:t>ExoTerra</a:t>
            </a:r>
            <a:r>
              <a:rPr lang="en-US" sz="1200" dirty="0">
                <a:solidFill>
                  <a:schemeClr val="bg1"/>
                </a:solidFill>
                <a:latin typeface="Helvetica Neue"/>
                <a:ea typeface="Helvetica Neue" panose="02000503000000020004" pitchFamily="2" charset="0"/>
                <a:cs typeface="Helvetica Neue" panose="02000503000000020004" pitchFamily="2" charset="0"/>
              </a:rPr>
              <a:t> Resource, LLC. </a:t>
            </a:r>
            <a:endParaRPr lang="en-US" sz="1200" i="1" dirty="0">
              <a:solidFill>
                <a:schemeClr val="bg1"/>
              </a:solidFill>
              <a:latin typeface="Helvetica Neue"/>
              <a:ea typeface="Helvetica Neue" panose="02000503000000020004" pitchFamily="2" charset="0"/>
              <a:cs typeface="Helvetica Neue" panose="02000503000000020004" pitchFamily="2" charset="0"/>
            </a:endParaRPr>
          </a:p>
        </p:txBody>
      </p:sp>
      <p:sp>
        <p:nvSpPr>
          <p:cNvPr id="4" name="Rectangle 3">
            <a:extLst>
              <a:ext uri="{FF2B5EF4-FFF2-40B4-BE49-F238E27FC236}">
                <a16:creationId xmlns:a16="http://schemas.microsoft.com/office/drawing/2014/main" id="{334BA4C8-1D33-184F-A9A0-E0B1BED0772A}"/>
              </a:ext>
            </a:extLst>
          </p:cNvPr>
          <p:cNvSpPr/>
          <p:nvPr/>
        </p:nvSpPr>
        <p:spPr>
          <a:xfrm>
            <a:off x="516225" y="630311"/>
            <a:ext cx="3885535"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C7056BE-2751-0041-9CB1-575CA3A1BA28}"/>
              </a:ext>
            </a:extLst>
          </p:cNvPr>
          <p:cNvSpPr/>
          <p:nvPr/>
        </p:nvSpPr>
        <p:spPr>
          <a:xfrm>
            <a:off x="4742243" y="630311"/>
            <a:ext cx="3795976" cy="4320604"/>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A satellite with a camera&#10;&#10;Description automatically generated">
            <a:extLst>
              <a:ext uri="{FF2B5EF4-FFF2-40B4-BE49-F238E27FC236}">
                <a16:creationId xmlns:a16="http://schemas.microsoft.com/office/drawing/2014/main" id="{787371E7-03B1-4996-AFE8-793A082C1E30}"/>
              </a:ext>
            </a:extLst>
          </p:cNvPr>
          <p:cNvPicPr>
            <a:picLocks noChangeAspect="1"/>
          </p:cNvPicPr>
          <p:nvPr/>
        </p:nvPicPr>
        <p:blipFill>
          <a:blip r:embed="rId4"/>
          <a:stretch>
            <a:fillRect/>
          </a:stretch>
        </p:blipFill>
        <p:spPr>
          <a:xfrm>
            <a:off x="511227" y="275894"/>
            <a:ext cx="4005058" cy="2503161"/>
          </a:xfrm>
          <a:prstGeom prst="rect">
            <a:avLst/>
          </a:prstGeom>
        </p:spPr>
      </p:pic>
    </p:spTree>
    <p:extLst>
      <p:ext uri="{BB962C8B-B14F-4D97-AF65-F5344CB8AC3E}">
        <p14:creationId xmlns:p14="http://schemas.microsoft.com/office/powerpoint/2010/main" val="1811651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631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474738" y="162461"/>
            <a:ext cx="7964723"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Announcement of Collaboration Opportunity Projects – 2018</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12</a:t>
            </a:fld>
            <a:endParaRPr lang="en-US"/>
          </a:p>
        </p:txBody>
      </p:sp>
      <p:pic>
        <p:nvPicPr>
          <p:cNvPr id="8" name="Picture 42" descr="Diagram, schematic&#10;&#10;Description automatically generated">
            <a:extLst>
              <a:ext uri="{FF2B5EF4-FFF2-40B4-BE49-F238E27FC236}">
                <a16:creationId xmlns:a16="http://schemas.microsoft.com/office/drawing/2014/main" id="{B4250158-D210-F44F-877E-CCFFB2B50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373" y="759713"/>
            <a:ext cx="2261062" cy="22610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3" descr="A picture containing electronics, drive, projector&#10;&#10;Description automatically generated">
            <a:extLst>
              <a:ext uri="{FF2B5EF4-FFF2-40B4-BE49-F238E27FC236}">
                <a16:creationId xmlns:a16="http://schemas.microsoft.com/office/drawing/2014/main" id="{0AEFE584-1543-ED4A-A6D2-73EA25A79F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45" t="14176" r="6335" b="24737"/>
          <a:stretch/>
        </p:blipFill>
        <p:spPr bwMode="auto">
          <a:xfrm>
            <a:off x="407373" y="3314212"/>
            <a:ext cx="2261062" cy="161504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8D9D2CB-12C9-794B-B125-8A7A0D952F61}"/>
              </a:ext>
            </a:extLst>
          </p:cNvPr>
          <p:cNvSpPr txBox="1"/>
          <p:nvPr/>
        </p:nvSpPr>
        <p:spPr>
          <a:xfrm>
            <a:off x="2787103" y="670933"/>
            <a:ext cx="5949523" cy="2523768"/>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Diagram of the concept of operations for the Cislunar Autonomous Position System (CAPS). CAPS is an innovative spacecraft-to-spacecraft navigation solution to be demonstrated on the CAPSTONE mission currently in orbit around the Moon. CAPS is anticipated to allow future spacecraft the ability to determine their location relative to the Moon without relying exclusively on tracking from Earth.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Advanced Space, LLC</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Goddard Space Flight Center</a:t>
            </a:r>
          </a:p>
        </p:txBody>
      </p:sp>
      <p:sp>
        <p:nvSpPr>
          <p:cNvPr id="18" name="TextBox 17">
            <a:extLst>
              <a:ext uri="{FF2B5EF4-FFF2-40B4-BE49-F238E27FC236}">
                <a16:creationId xmlns:a16="http://schemas.microsoft.com/office/drawing/2014/main" id="{FDE3DD35-FFC1-3344-9981-3EF236A702BB}"/>
              </a:ext>
            </a:extLst>
          </p:cNvPr>
          <p:cNvSpPr txBox="1"/>
          <p:nvPr/>
        </p:nvSpPr>
        <p:spPr>
          <a:xfrm>
            <a:off x="2784376" y="3243178"/>
            <a:ext cx="6021933" cy="1785104"/>
          </a:xfrm>
          <a:prstGeom prst="rect">
            <a:avLst/>
          </a:prstGeom>
          <a:noFill/>
        </p:spPr>
        <p:txBody>
          <a:bodyPr wrap="square" rtlCol="0" anchor="ctr" anchorCtr="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Vulcan Wireless CubeSat radio, NSR-SDR-S/S. This CubeSat radio is a fully integrated, full-duplex, software-defined radio transponder. The radio transponder is being tested for compatibility with NASA’s Space Network.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Credits: Vulcan Wireless, Inc. </a:t>
            </a:r>
          </a:p>
          <a:p>
            <a:endPar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Goddard Space Flight Center</a:t>
            </a:r>
          </a:p>
        </p:txBody>
      </p:sp>
      <p:sp>
        <p:nvSpPr>
          <p:cNvPr id="5" name="Rectangle 4">
            <a:extLst>
              <a:ext uri="{FF2B5EF4-FFF2-40B4-BE49-F238E27FC236}">
                <a16:creationId xmlns:a16="http://schemas.microsoft.com/office/drawing/2014/main" id="{E772D0ED-6A50-C942-97C1-75E5251101F2}"/>
              </a:ext>
            </a:extLst>
          </p:cNvPr>
          <p:cNvSpPr/>
          <p:nvPr/>
        </p:nvSpPr>
        <p:spPr>
          <a:xfrm>
            <a:off x="284085" y="638593"/>
            <a:ext cx="8549197" cy="2511931"/>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924806-02B7-8640-B753-7B4E049C881A}"/>
              </a:ext>
            </a:extLst>
          </p:cNvPr>
          <p:cNvSpPr/>
          <p:nvPr/>
        </p:nvSpPr>
        <p:spPr>
          <a:xfrm>
            <a:off x="288704" y="3221848"/>
            <a:ext cx="8549197" cy="184521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4876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7064-F79B-C849-8768-17C231EC5EB2}"/>
              </a:ext>
            </a:extLst>
          </p:cNvPr>
          <p:cNvSpPr>
            <a:spLocks noGrp="1"/>
          </p:cNvSpPr>
          <p:nvPr>
            <p:ph type="title"/>
          </p:nvPr>
        </p:nvSpPr>
        <p:spPr>
          <a:xfrm>
            <a:off x="532015" y="227113"/>
            <a:ext cx="7756904" cy="411480"/>
          </a:xfrm>
        </p:spPr>
        <p:txBody>
          <a:bodyPr>
            <a:noAutofit/>
          </a:bodyPr>
          <a:lstStyle/>
          <a:p>
            <a:r>
              <a:rPr lang="en-US" sz="2200" dirty="0">
                <a:latin typeface="Helvetica Neue" panose="02000503000000020004" pitchFamily="2" charset="0"/>
                <a:ea typeface="Helvetica Neue" panose="02000503000000020004" pitchFamily="2" charset="0"/>
                <a:cs typeface="Helvetica Neue" panose="02000503000000020004" pitchFamily="2" charset="0"/>
              </a:rPr>
              <a:t>Announcement of Collaboration Opportunity Projects - 2020</a:t>
            </a:r>
          </a:p>
        </p:txBody>
      </p:sp>
      <p:sp>
        <p:nvSpPr>
          <p:cNvPr id="3" name="Slide Number Placeholder 2">
            <a:extLst>
              <a:ext uri="{FF2B5EF4-FFF2-40B4-BE49-F238E27FC236}">
                <a16:creationId xmlns:a16="http://schemas.microsoft.com/office/drawing/2014/main" id="{521E1942-7979-8B43-9E39-17B7D21AB270}"/>
              </a:ext>
            </a:extLst>
          </p:cNvPr>
          <p:cNvSpPr>
            <a:spLocks noGrp="1"/>
          </p:cNvSpPr>
          <p:nvPr>
            <p:ph type="sldNum" sz="quarter" idx="4"/>
          </p:nvPr>
        </p:nvSpPr>
        <p:spPr/>
        <p:txBody>
          <a:bodyPr/>
          <a:lstStyle/>
          <a:p>
            <a:fld id="{919F2107-1728-CF4B-B9CE-67131BF22805}" type="slidenum">
              <a:rPr lang="en-US" smtClean="0"/>
              <a:pPr/>
              <a:t>13</a:t>
            </a:fld>
            <a:endParaRPr lang="en-US" dirty="0"/>
          </a:p>
        </p:txBody>
      </p:sp>
      <p:pic>
        <p:nvPicPr>
          <p:cNvPr id="11" name="Picture 10" descr="Diagram&#10;&#10;Description automatically generated">
            <a:extLst>
              <a:ext uri="{FF2B5EF4-FFF2-40B4-BE49-F238E27FC236}">
                <a16:creationId xmlns:a16="http://schemas.microsoft.com/office/drawing/2014/main" id="{1C3C2FAA-692E-D742-8138-9AE17B915D9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095" r="5466" b="963"/>
          <a:stretch/>
        </p:blipFill>
        <p:spPr bwMode="auto">
          <a:xfrm>
            <a:off x="340638" y="815721"/>
            <a:ext cx="3214967" cy="1909012"/>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06E9861E-A077-E44A-AD8A-62D3AAF0B177}"/>
              </a:ext>
            </a:extLst>
          </p:cNvPr>
          <p:cNvPicPr>
            <a:picLocks noChangeAspect="1"/>
          </p:cNvPicPr>
          <p:nvPr/>
        </p:nvPicPr>
        <p:blipFill rotWithShape="1">
          <a:blip r:embed="rId3"/>
          <a:srcRect l="6621" r="4310"/>
          <a:stretch/>
        </p:blipFill>
        <p:spPr>
          <a:xfrm rot="16200000">
            <a:off x="1012442" y="2373993"/>
            <a:ext cx="1894763" cy="3238373"/>
          </a:xfrm>
          <a:prstGeom prst="rect">
            <a:avLst/>
          </a:prstGeom>
        </p:spPr>
      </p:pic>
      <p:sp>
        <p:nvSpPr>
          <p:cNvPr id="19" name="TextBox 18">
            <a:extLst>
              <a:ext uri="{FF2B5EF4-FFF2-40B4-BE49-F238E27FC236}">
                <a16:creationId xmlns:a16="http://schemas.microsoft.com/office/drawing/2014/main" id="{11A575F7-BA14-9748-81F9-3DF530BD2EB6}"/>
              </a:ext>
            </a:extLst>
          </p:cNvPr>
          <p:cNvSpPr txBox="1"/>
          <p:nvPr/>
        </p:nvSpPr>
        <p:spPr>
          <a:xfrm>
            <a:off x="3609386" y="747207"/>
            <a:ext cx="5352783" cy="2031325"/>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Phase Four RF plasma thruster operates by using RF to heat propellant into ionized plasma that is then ejected away from a spacecraft by a permanent magnet, creating thrust.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a:t>
            </a:r>
            <a:r>
              <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Credits: Phase Four</a:t>
            </a:r>
          </a:p>
          <a:p>
            <a:endPar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Glenn Research Center</a:t>
            </a:r>
          </a:p>
        </p:txBody>
      </p:sp>
      <p:sp>
        <p:nvSpPr>
          <p:cNvPr id="20" name="TextBox 19">
            <a:extLst>
              <a:ext uri="{FF2B5EF4-FFF2-40B4-BE49-F238E27FC236}">
                <a16:creationId xmlns:a16="http://schemas.microsoft.com/office/drawing/2014/main" id="{F1B2A8CD-039A-304B-9AC9-1102B863301D}"/>
              </a:ext>
            </a:extLst>
          </p:cNvPr>
          <p:cNvSpPr txBox="1"/>
          <p:nvPr/>
        </p:nvSpPr>
        <p:spPr>
          <a:xfrm>
            <a:off x="3609386" y="2900886"/>
            <a:ext cx="5352783" cy="2154436"/>
          </a:xfrm>
          <a:prstGeom prst="rect">
            <a:avLst/>
          </a:prstGeom>
          <a:noFill/>
        </p:spPr>
        <p:txBody>
          <a:bodyPr wrap="square" rtlCol="0">
            <a:spAutoFit/>
          </a:bodyPr>
          <a:lstStyle/>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 prototype bipropellant thruster is shown in ambient pressure testing. The key technology being tested is the propellant pump - an enabling technology for launch safety approval (no stored gas) and system performance (lightweight tanks). Testing includes a propulsion system composed of monopropellant and bipropellant systems. </a:t>
            </a:r>
          </a:p>
          <a:p>
            <a:r>
              <a:rPr lang="en-US" sz="1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Image </a:t>
            </a:r>
            <a:r>
              <a:rPr lang="en-GB" sz="16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Credits: Stellar Exploration, Inc.</a:t>
            </a:r>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GB" sz="800" spc="15"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sz="1400" i="1" dirty="0">
                <a:solidFill>
                  <a:schemeClr val="tx2">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A public-private partnership with NASA’s Ames Research Center</a:t>
            </a:r>
          </a:p>
        </p:txBody>
      </p:sp>
      <p:sp>
        <p:nvSpPr>
          <p:cNvPr id="14" name="Rectangle 13">
            <a:extLst>
              <a:ext uri="{FF2B5EF4-FFF2-40B4-BE49-F238E27FC236}">
                <a16:creationId xmlns:a16="http://schemas.microsoft.com/office/drawing/2014/main" id="{ED24C715-8DAA-B440-94C0-BB7B702B277F}"/>
              </a:ext>
            </a:extLst>
          </p:cNvPr>
          <p:cNvSpPr/>
          <p:nvPr/>
        </p:nvSpPr>
        <p:spPr>
          <a:xfrm>
            <a:off x="230819" y="683492"/>
            <a:ext cx="8682362" cy="217430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5042825-72D8-BB45-9F7D-7EDCB20AB512}"/>
              </a:ext>
            </a:extLst>
          </p:cNvPr>
          <p:cNvSpPr/>
          <p:nvPr/>
        </p:nvSpPr>
        <p:spPr>
          <a:xfrm>
            <a:off x="235536" y="2896662"/>
            <a:ext cx="8677541" cy="2174303"/>
          </a:xfrm>
          <a:prstGeom prst="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734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2C0B5-C402-9A72-2B23-3A3DF0222F5E}"/>
              </a:ext>
            </a:extLst>
          </p:cNvPr>
          <p:cNvSpPr>
            <a:spLocks noGrp="1"/>
          </p:cNvSpPr>
          <p:nvPr>
            <p:ph type="title"/>
          </p:nvPr>
        </p:nvSpPr>
        <p:spPr>
          <a:xfrm>
            <a:off x="762058" y="379406"/>
            <a:ext cx="7610922" cy="411480"/>
          </a:xfrm>
        </p:spPr>
        <p:txBody>
          <a:bodyPr>
            <a:noAutofit/>
          </a:bodyPr>
          <a:lstStyle/>
          <a:p>
            <a:r>
              <a:rPr lang="en-US" sz="2800" dirty="0">
                <a:latin typeface="Helvetica Neue" panose="02000503000000020004" pitchFamily="2" charset="0"/>
                <a:ea typeface="Helvetica Neue" panose="02000503000000020004" pitchFamily="2" charset="0"/>
                <a:cs typeface="Helvetica Neue" panose="02000503000000020004" pitchFamily="2" charset="0"/>
              </a:rPr>
              <a:t>THE OPEN NEWS</a:t>
            </a:r>
          </a:p>
        </p:txBody>
      </p:sp>
      <p:sp>
        <p:nvSpPr>
          <p:cNvPr id="3" name="Slide Number Placeholder 2">
            <a:extLst>
              <a:ext uri="{FF2B5EF4-FFF2-40B4-BE49-F238E27FC236}">
                <a16:creationId xmlns:a16="http://schemas.microsoft.com/office/drawing/2014/main" id="{85D0C277-6833-AA7C-9860-AE00A309B286}"/>
              </a:ext>
            </a:extLst>
          </p:cNvPr>
          <p:cNvSpPr>
            <a:spLocks noGrp="1"/>
          </p:cNvSpPr>
          <p:nvPr>
            <p:ph type="sldNum" sz="quarter" idx="4"/>
          </p:nvPr>
        </p:nvSpPr>
        <p:spPr/>
        <p:txBody>
          <a:bodyPr/>
          <a:lstStyle/>
          <a:p>
            <a:fld id="{919F2107-1728-CF4B-B9CE-67131BF22805}" type="slidenum">
              <a:rPr lang="en-US" smtClean="0"/>
              <a:pPr/>
              <a:t>14</a:t>
            </a:fld>
            <a:endParaRPr lang="en-US"/>
          </a:p>
        </p:txBody>
      </p:sp>
      <p:sp>
        <p:nvSpPr>
          <p:cNvPr id="5" name="TextBox 4">
            <a:extLst>
              <a:ext uri="{FF2B5EF4-FFF2-40B4-BE49-F238E27FC236}">
                <a16:creationId xmlns:a16="http://schemas.microsoft.com/office/drawing/2014/main" id="{A924ABF3-6926-3994-1E72-CF792A2B36C5}"/>
              </a:ext>
            </a:extLst>
          </p:cNvPr>
          <p:cNvSpPr txBox="1"/>
          <p:nvPr/>
        </p:nvSpPr>
        <p:spPr>
          <a:xfrm>
            <a:off x="1235223" y="1376419"/>
            <a:ext cx="6664593" cy="830997"/>
          </a:xfrm>
          <a:prstGeom prst="rect">
            <a:avLst/>
          </a:prstGeom>
          <a:noFill/>
        </p:spPr>
        <p:txBody>
          <a:bodyPr wrap="square" rtlCol="0">
            <a:spAutoFit/>
          </a:bodyPr>
          <a:lstStyle/>
          <a:p>
            <a:pPr algn="ctr"/>
            <a:r>
              <a:rPr lang="en-US" sz="2400" dirty="0">
                <a:solidFill>
                  <a:schemeClr val="tx2">
                    <a:lumMod val="20000"/>
                    <a:lumOff val="80000"/>
                  </a:schemeClr>
                </a:solidFill>
              </a:rPr>
              <a:t>Uncontrolled Invasion: NASA’s Starling Mission Sending Multitude of Satellites into Space </a:t>
            </a:r>
          </a:p>
        </p:txBody>
      </p:sp>
      <p:sp>
        <p:nvSpPr>
          <p:cNvPr id="6" name="TextBox 5">
            <a:extLst>
              <a:ext uri="{FF2B5EF4-FFF2-40B4-BE49-F238E27FC236}">
                <a16:creationId xmlns:a16="http://schemas.microsoft.com/office/drawing/2014/main" id="{16656745-225E-024E-FEE0-8D8A959C80BD}"/>
              </a:ext>
            </a:extLst>
          </p:cNvPr>
          <p:cNvSpPr txBox="1"/>
          <p:nvPr/>
        </p:nvSpPr>
        <p:spPr>
          <a:xfrm>
            <a:off x="851649" y="2792950"/>
            <a:ext cx="7431741" cy="1600438"/>
          </a:xfrm>
          <a:prstGeom prst="rect">
            <a:avLst/>
          </a:prstGeom>
          <a:noFill/>
        </p:spPr>
        <p:txBody>
          <a:bodyPr wrap="square" rtlCol="0">
            <a:spAutoFit/>
          </a:bodyPr>
          <a:lstStyle/>
          <a:p>
            <a:r>
              <a:rPr lang="en-US" sz="2000" dirty="0">
                <a:solidFill>
                  <a:schemeClr val="bg1"/>
                </a:solidFill>
                <a:effectLst/>
              </a:rPr>
              <a:t>Patil, Pooja. “Uncontrolled Invasion: NASA’s Starling Mission Sending Multitude of Satellites into Space.” </a:t>
            </a:r>
            <a:r>
              <a:rPr lang="en-US" sz="2000" i="1" dirty="0">
                <a:solidFill>
                  <a:schemeClr val="bg1"/>
                </a:solidFill>
                <a:effectLst/>
              </a:rPr>
              <a:t>The Open News</a:t>
            </a:r>
            <a:r>
              <a:rPr lang="en-US" sz="2000" dirty="0">
                <a:solidFill>
                  <a:schemeClr val="bg1"/>
                </a:solidFill>
                <a:effectLst/>
              </a:rPr>
              <a:t>, 18 July 2023, </a:t>
            </a:r>
            <a:r>
              <a:rPr lang="en-US" sz="2000" dirty="0" err="1">
                <a:solidFill>
                  <a:schemeClr val="bg1"/>
                </a:solidFill>
                <a:effectLst/>
              </a:rPr>
              <a:t>www.openthenews.com</a:t>
            </a:r>
            <a:r>
              <a:rPr lang="en-US" sz="2000" dirty="0">
                <a:solidFill>
                  <a:schemeClr val="bg1"/>
                </a:solidFill>
                <a:effectLst/>
              </a:rPr>
              <a:t>/uncontrolled-invasion-nasas-starling-mission-sending-multitude-of-satellites-into-space. </a:t>
            </a:r>
          </a:p>
          <a:p>
            <a:endParaRPr lang="en-US" dirty="0"/>
          </a:p>
        </p:txBody>
      </p:sp>
    </p:spTree>
    <p:extLst>
      <p:ext uri="{BB962C8B-B14F-4D97-AF65-F5344CB8AC3E}">
        <p14:creationId xmlns:p14="http://schemas.microsoft.com/office/powerpoint/2010/main" val="2598013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 xmlns="7bb0c73d-aac2-4d90-9304-0cef3268e164" xsi:nil="true"/>
    <TaxCatchAll xmlns="d900e117-17a0-4b24-9e47-511ef1d02c43" xsi:nil="true"/>
    <Data_x0020_Categorization xmlns="d900e117-17a0-4b24-9e47-511ef1d02c43" xsi:nil="true"/>
    <lcf76f155ced4ddcb4097134ff3c332f xmlns="7bb0c73d-aac2-4d90-9304-0cef3268e164">
      <Terms xmlns="http://schemas.microsoft.com/office/infopath/2007/PartnerControls"/>
    </lcf76f155ced4ddcb4097134ff3c332f>
    <SharedWithUsers xmlns="99c7c3cf-5a2b-4818-9c71-301ab410e3bc">
      <UserInfo>
        <DisplayName>Hunter, Roger C. (ARC-P)</DisplayName>
        <AccountId>22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3DBDC61403394EAA63AE97D6A62752" ma:contentTypeVersion="18" ma:contentTypeDescription="Create a new document." ma:contentTypeScope="" ma:versionID="910b10d47eb66ae887dd46951873f652">
  <xsd:schema xmlns:xsd="http://www.w3.org/2001/XMLSchema" xmlns:xs="http://www.w3.org/2001/XMLSchema" xmlns:p="http://schemas.microsoft.com/office/2006/metadata/properties" xmlns:ns2="7bb0c73d-aac2-4d90-9304-0cef3268e164" xmlns:ns3="99c7c3cf-5a2b-4818-9c71-301ab410e3bc" xmlns:ns4="d900e117-17a0-4b24-9e47-511ef1d02c43" targetNamespace="http://schemas.microsoft.com/office/2006/metadata/properties" ma:root="true" ma:fieldsID="29ecd2a8fbc280e4487197355e0ae623" ns2:_="" ns3:_="" ns4:_="">
    <xsd:import namespace="7bb0c73d-aac2-4d90-9304-0cef3268e164"/>
    <xsd:import namespace="99c7c3cf-5a2b-4818-9c71-301ab410e3bc"/>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4:Data_x0020_Categorization" minOccurs="0"/>
                <xsd:element ref="ns2:Not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0c73d-aac2-4d90-9304-0cef3268e1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Note" ma:index="19" nillable="true" ma:displayName="Note" ma:format="Dropdown" ma:internalName="Not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9c7c3cf-5a2b-4818-9c71-301ab410e3b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18" nillable="true" ma:displayName="Data Categorization"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complexType>
        <xsd:complexContent>
          <xsd:extension base="dms:MultiChoiceFillIn">
            <xsd:sequence>
              <xsd:element name="Value" maxOccurs="unbounded" minOccurs="0" nillable="true">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enumeration value="SBU"/>
                        <xsd:enumeration value="EAR"/>
                        <xsd:enumeration value="ITAR"/>
                        <xsd:enumeration value="CUI"/>
                        <xsd:enumeration value="CUI//SP-PROCURE"/>
                        <xsd:enumeration value="CUI//SP-PROPIN"/>
                        <xsd:enumeration value="CUI//SP-EXPT"/>
                      </xsd:restriction>
                    </xsd:simpleType>
                  </xsd:union>
                </xsd:simpleType>
              </xsd:element>
            </xsd:sequence>
          </xsd:extension>
        </xsd:complexContent>
      </xsd:complexType>
    </xsd:element>
    <xsd:element name="TaxCatchAll" ma:index="22" nillable="true" ma:displayName="Taxonomy Catch All Column" ma:hidden="true" ma:list="{c0724002-d4db-44ac-8776-594a50b3999b}" ma:internalName="TaxCatchAll" ma:showField="CatchAllData" ma:web="99c7c3cf-5a2b-4818-9c71-301ab410e3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F01276-647C-4137-B133-821AA7422952}">
  <ds:schemaRefs>
    <ds:schemaRef ds:uri="http://schemas.microsoft.com/sharepoint/v3/contenttype/forms"/>
  </ds:schemaRefs>
</ds:datastoreItem>
</file>

<file path=customXml/itemProps2.xml><?xml version="1.0" encoding="utf-8"?>
<ds:datastoreItem xmlns:ds="http://schemas.openxmlformats.org/officeDocument/2006/customXml" ds:itemID="{A7F138A9-95CD-4AB8-9D83-C7F8F90C37F8}">
  <ds:schemaRef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99c7c3cf-5a2b-4818-9c71-301ab410e3bc"/>
    <ds:schemaRef ds:uri="d900e117-17a0-4b24-9e47-511ef1d02c43"/>
    <ds:schemaRef ds:uri="7bb0c73d-aac2-4d90-9304-0cef3268e164"/>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22D38D65-A673-4139-BF53-D040F1AEFAB3}">
  <ds:schemaRefs>
    <ds:schemaRef ds:uri="7bb0c73d-aac2-4d90-9304-0cef3268e164"/>
    <ds:schemaRef ds:uri="99c7c3cf-5a2b-4818-9c71-301ab410e3bc"/>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690</TotalTime>
  <Words>1158</Words>
  <Application>Microsoft Macintosh PowerPoint</Application>
  <PresentationFormat>On-screen Show (16:9)</PresentationFormat>
  <Paragraphs>164</Paragraphs>
  <Slides>14</Slides>
  <Notes>8</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55 Helvetica Roman</vt:lpstr>
      <vt:lpstr>Arial</vt:lpstr>
      <vt:lpstr>Calibri</vt:lpstr>
      <vt:lpstr>Helvetica</vt:lpstr>
      <vt:lpstr>Helvetica Neue</vt:lpstr>
      <vt:lpstr>Helvetica Neue Light</vt:lpstr>
      <vt:lpstr>HELVETICA NEUE MEDIUM</vt:lpstr>
      <vt:lpstr>HELVETICA NEUE MEDIUM</vt:lpstr>
      <vt:lpstr>Lucida Grande</vt:lpstr>
      <vt:lpstr>Office Theme</vt:lpstr>
      <vt:lpstr>PowerPoint Presentation</vt:lpstr>
      <vt:lpstr>2023-2024 Launch Schedule</vt:lpstr>
      <vt:lpstr>Spacecraft at End of Mission in 2023</vt:lpstr>
      <vt:lpstr>On-Orbit U-Class Technology Demonstration Missions  </vt:lpstr>
      <vt:lpstr>Starling</vt:lpstr>
      <vt:lpstr>Upcoming U-Class Technology Demonstration Missions – 2023-2024</vt:lpstr>
      <vt:lpstr>Upcoming U-Class Technology Demonstration Missions – 2024</vt:lpstr>
      <vt:lpstr>Upcoming U-Class Technology Demonstration Missions - 2024</vt:lpstr>
      <vt:lpstr>DiskSat</vt:lpstr>
      <vt:lpstr>Tipping Point Projects – 2019</vt:lpstr>
      <vt:lpstr>PowerPoint Presentation</vt:lpstr>
      <vt:lpstr>Announcement of Collaboration Opportunity Projects – 2018</vt:lpstr>
      <vt:lpstr>Announcement of Collaboration Opportunity Projects - 2020</vt:lpstr>
      <vt:lpstr>THE OPEN NEWS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 Roger C. (ARC-P)</dc:creator>
  <cp:lastModifiedBy>Fishman, Julianna L. (ARC-PX)[MILLENNIUM ENGINEERING &amp; INTEGRATION CO]</cp:lastModifiedBy>
  <cp:revision>89</cp:revision>
  <dcterms:created xsi:type="dcterms:W3CDTF">2020-04-11T17:09:31Z</dcterms:created>
  <dcterms:modified xsi:type="dcterms:W3CDTF">2023-08-01T21:27:56Z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0x010100E83DBDC61403394EAA63AE97D6A62752</vt:lpwstr>
  </property>
  <property fmtid="{D5CDD505-2E9C-101B-9397-08002B2CF9AE}" pid="3" name="MediaServiceImageTags">
    <vt:lpwstr/>
  </property>
</Properties>
</file>