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784" r:id="rId2"/>
    <p:sldId id="798" r:id="rId3"/>
    <p:sldId id="547" r:id="rId4"/>
    <p:sldId id="793" r:id="rId5"/>
    <p:sldId id="774" r:id="rId6"/>
    <p:sldId id="775" r:id="rId7"/>
    <p:sldId id="786" r:id="rId8"/>
    <p:sldId id="800" r:id="rId9"/>
    <p:sldId id="782" r:id="rId10"/>
    <p:sldId id="258" r:id="rId11"/>
    <p:sldId id="761" r:id="rId12"/>
    <p:sldId id="790" r:id="rId13"/>
    <p:sldId id="788" r:id="rId14"/>
    <p:sldId id="776" r:id="rId15"/>
    <p:sldId id="797" r:id="rId16"/>
    <p:sldId id="549" r:id="rId17"/>
    <p:sldId id="789" r:id="rId18"/>
    <p:sldId id="792" r:id="rId19"/>
    <p:sldId id="783" r:id="rId20"/>
    <p:sldId id="79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26"/>
    <a:srgbClr val="000066"/>
    <a:srgbClr val="0EA8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84"/>
    <p:restoredTop sz="91695" autoAdjust="0"/>
  </p:normalViewPr>
  <p:slideViewPr>
    <p:cSldViewPr snapToGrid="0" snapToObjects="1">
      <p:cViewPr varScale="1">
        <p:scale>
          <a:sx n="101" d="100"/>
          <a:sy n="101" d="100"/>
        </p:scale>
        <p:origin x="1152"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8758F7-7422-C448-B976-1225CACA54C7}" type="datetimeFigureOut">
              <a:rPr lang="en-US" smtClean="0"/>
              <a:t>8/2/2023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9FF554-102B-D249-8D09-D5F244C1DF14}" type="slidenum">
              <a:rPr lang="en-US" smtClean="0"/>
              <a:t>‹#›</a:t>
            </a:fld>
            <a:endParaRPr lang="en-US"/>
          </a:p>
        </p:txBody>
      </p:sp>
    </p:spTree>
    <p:extLst>
      <p:ext uri="{BB962C8B-B14F-4D97-AF65-F5344CB8AC3E}">
        <p14:creationId xmlns:p14="http://schemas.microsoft.com/office/powerpoint/2010/main" val="1974224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18766B-0591-264D-936C-1DA9BEF722A3}" type="slidenum">
              <a:rPr lang="en-US" smtClean="0"/>
              <a:t>2</a:t>
            </a:fld>
            <a:endParaRPr lang="en-US"/>
          </a:p>
        </p:txBody>
      </p:sp>
    </p:spTree>
    <p:extLst>
      <p:ext uri="{BB962C8B-B14F-4D97-AF65-F5344CB8AC3E}">
        <p14:creationId xmlns:p14="http://schemas.microsoft.com/office/powerpoint/2010/main" val="230703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C9897DB-06F4-4588-9CC4-AEFF483B1BD3}" type="slidenum">
              <a:rPr lang="en-US" smtClean="0">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val="1286321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36.5 minutes</a:t>
            </a:r>
          </a:p>
        </p:txBody>
      </p:sp>
      <p:sp>
        <p:nvSpPr>
          <p:cNvPr id="4" name="Slide Number Placeholder 3"/>
          <p:cNvSpPr>
            <a:spLocks noGrp="1"/>
          </p:cNvSpPr>
          <p:nvPr>
            <p:ph type="sldNum" sz="quarter" idx="5"/>
          </p:nvPr>
        </p:nvSpPr>
        <p:spPr/>
        <p:txBody>
          <a:bodyPr/>
          <a:lstStyle/>
          <a:p>
            <a:fld id="{EF9FF554-102B-D249-8D09-D5F244C1DF14}" type="slidenum">
              <a:rPr lang="en-US" smtClean="0"/>
              <a:t>12</a:t>
            </a:fld>
            <a:endParaRPr lang="en-US"/>
          </a:p>
        </p:txBody>
      </p:sp>
    </p:spTree>
    <p:extLst>
      <p:ext uri="{BB962C8B-B14F-4D97-AF65-F5344CB8AC3E}">
        <p14:creationId xmlns:p14="http://schemas.microsoft.com/office/powerpoint/2010/main" val="2520555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9FF554-102B-D249-8D09-D5F244C1DF14}" type="slidenum">
              <a:rPr lang="en-US" smtClean="0"/>
              <a:t>18</a:t>
            </a:fld>
            <a:endParaRPr lang="en-US"/>
          </a:p>
        </p:txBody>
      </p:sp>
    </p:spTree>
    <p:extLst>
      <p:ext uri="{BB962C8B-B14F-4D97-AF65-F5344CB8AC3E}">
        <p14:creationId xmlns:p14="http://schemas.microsoft.com/office/powerpoint/2010/main" val="27058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3BA690A-81B7-024F-A278-700F3A52638C}" type="datetimeFigureOut">
              <a:rPr lang="en-US" smtClean="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FA928-D79E-DB4C-8AE7-FF40828A74A3}" type="slidenum">
              <a:rPr lang="en-US" smtClean="0"/>
              <a:t>‹#›</a:t>
            </a:fld>
            <a:endParaRPr lang="en-US"/>
          </a:p>
        </p:txBody>
      </p:sp>
    </p:spTree>
    <p:extLst>
      <p:ext uri="{BB962C8B-B14F-4D97-AF65-F5344CB8AC3E}">
        <p14:creationId xmlns:p14="http://schemas.microsoft.com/office/powerpoint/2010/main" val="293648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BA690A-81B7-024F-A278-700F3A52638C}" type="datetimeFigureOut">
              <a:rPr lang="en-US" smtClean="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492875"/>
            <a:ext cx="3581400" cy="355890"/>
          </a:xfrm>
        </p:spPr>
        <p:txBody>
          <a:bodyPr/>
          <a:lstStyle>
            <a:lvl1pPr>
              <a:defRPr b="1">
                <a:solidFill>
                  <a:schemeClr val="bg1">
                    <a:lumMod val="50000"/>
                  </a:schemeClr>
                </a:solidFill>
                <a:latin typeface="Arial" panose="020B0604020202020204" pitchFamily="34" charset="0"/>
                <a:cs typeface="Arial" panose="020B0604020202020204" pitchFamily="34" charset="0"/>
              </a:defRPr>
            </a:lvl1pPr>
          </a:lstStyle>
          <a:p>
            <a:fld id="{E05CDB29-DFE8-414A-8876-EC9B7B622509}" type="slidenum">
              <a:rPr lang="en-US" smtClean="0"/>
              <a:pPr/>
              <a:t>‹#›</a:t>
            </a:fld>
            <a:endParaRPr lang="en-US" dirty="0"/>
          </a:p>
        </p:txBody>
      </p:sp>
    </p:spTree>
    <p:extLst>
      <p:ext uri="{BB962C8B-B14F-4D97-AF65-F5344CB8AC3E}">
        <p14:creationId xmlns:p14="http://schemas.microsoft.com/office/powerpoint/2010/main" val="125485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BA690A-81B7-024F-A278-700F3A52638C}" type="datetimeFigureOut">
              <a:rPr lang="en-US" smtClean="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FA928-D79E-DB4C-8AE7-FF40828A74A3}" type="slidenum">
              <a:rPr lang="en-US" smtClean="0"/>
              <a:t>‹#›</a:t>
            </a:fld>
            <a:endParaRPr lang="en-US"/>
          </a:p>
        </p:txBody>
      </p:sp>
    </p:spTree>
    <p:extLst>
      <p:ext uri="{BB962C8B-B14F-4D97-AF65-F5344CB8AC3E}">
        <p14:creationId xmlns:p14="http://schemas.microsoft.com/office/powerpoint/2010/main" val="2061663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3BA690A-81B7-024F-A278-700F3A52638C}" type="datetimeFigureOut">
              <a:rPr lang="en-US" smtClean="0"/>
              <a:t>8/2/2023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9FA928-D79E-DB4C-8AE7-FF40828A74A3}" type="slidenum">
              <a:rPr lang="en-US" smtClean="0"/>
              <a:t>‹#›</a:t>
            </a:fld>
            <a:endParaRPr lang="en-US"/>
          </a:p>
        </p:txBody>
      </p:sp>
    </p:spTree>
    <p:extLst>
      <p:ext uri="{BB962C8B-B14F-4D97-AF65-F5344CB8AC3E}">
        <p14:creationId xmlns:p14="http://schemas.microsoft.com/office/powerpoint/2010/main" val="737329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3BA690A-81B7-024F-A278-700F3A52638C}" type="datetimeFigureOut">
              <a:rPr lang="en-US" smtClean="0"/>
              <a:t>8/2/2023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9FA928-D79E-DB4C-8AE7-FF40828A74A3}" type="slidenum">
              <a:rPr lang="en-US" smtClean="0"/>
              <a:t>‹#›</a:t>
            </a:fld>
            <a:endParaRPr lang="en-US"/>
          </a:p>
        </p:txBody>
      </p:sp>
    </p:spTree>
    <p:extLst>
      <p:ext uri="{BB962C8B-B14F-4D97-AF65-F5344CB8AC3E}">
        <p14:creationId xmlns:p14="http://schemas.microsoft.com/office/powerpoint/2010/main" val="1319473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3BA690A-81B7-024F-A278-700F3A52638C}" type="datetimeFigureOut">
              <a:rPr lang="en-US" smtClean="0"/>
              <a:t>8/2/2023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9FA928-D79E-DB4C-8AE7-FF40828A74A3}" type="slidenum">
              <a:rPr lang="en-US" smtClean="0"/>
              <a:t>‹#›</a:t>
            </a:fld>
            <a:endParaRPr lang="en-US"/>
          </a:p>
        </p:txBody>
      </p:sp>
    </p:spTree>
    <p:extLst>
      <p:ext uri="{BB962C8B-B14F-4D97-AF65-F5344CB8AC3E}">
        <p14:creationId xmlns:p14="http://schemas.microsoft.com/office/powerpoint/2010/main" val="1474084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BA690A-81B7-024F-A278-700F3A52638C}" type="datetimeFigureOut">
              <a:rPr lang="en-US" smtClean="0"/>
              <a:t>8/2/2023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9FA928-D79E-DB4C-8AE7-FF40828A74A3}" type="slidenum">
              <a:rPr lang="en-US" smtClean="0"/>
              <a:t>‹#›</a:t>
            </a:fld>
            <a:endParaRPr lang="en-US"/>
          </a:p>
        </p:txBody>
      </p:sp>
    </p:spTree>
    <p:extLst>
      <p:ext uri="{BB962C8B-B14F-4D97-AF65-F5344CB8AC3E}">
        <p14:creationId xmlns:p14="http://schemas.microsoft.com/office/powerpoint/2010/main" val="1571999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BA690A-81B7-024F-A278-700F3A52638C}" type="datetimeFigureOut">
              <a:rPr lang="en-US" smtClean="0"/>
              <a:t>8/2/2023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9FA928-D79E-DB4C-8AE7-FF40828A74A3}" type="slidenum">
              <a:rPr lang="en-US" smtClean="0"/>
              <a:t>‹#›</a:t>
            </a:fld>
            <a:endParaRPr lang="en-US"/>
          </a:p>
        </p:txBody>
      </p:sp>
    </p:spTree>
    <p:extLst>
      <p:ext uri="{BB962C8B-B14F-4D97-AF65-F5344CB8AC3E}">
        <p14:creationId xmlns:p14="http://schemas.microsoft.com/office/powerpoint/2010/main" val="103564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BA690A-81B7-024F-A278-700F3A52638C}" type="datetimeFigureOut">
              <a:rPr lang="en-US" smtClean="0"/>
              <a:t>8/2/2023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9FA928-D79E-DB4C-8AE7-FF40828A74A3}" type="slidenum">
              <a:rPr lang="en-US" smtClean="0"/>
              <a:t>‹#›</a:t>
            </a:fld>
            <a:endParaRPr lang="en-US"/>
          </a:p>
        </p:txBody>
      </p:sp>
    </p:spTree>
    <p:extLst>
      <p:ext uri="{BB962C8B-B14F-4D97-AF65-F5344CB8AC3E}">
        <p14:creationId xmlns:p14="http://schemas.microsoft.com/office/powerpoint/2010/main" val="1151133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BA690A-81B7-024F-A278-700F3A52638C}" type="datetimeFigureOut">
              <a:rPr lang="en-US" smtClean="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FA928-D79E-DB4C-8AE7-FF40828A74A3}" type="slidenum">
              <a:rPr lang="en-US" smtClean="0"/>
              <a:t>‹#›</a:t>
            </a:fld>
            <a:endParaRPr lang="en-US"/>
          </a:p>
        </p:txBody>
      </p:sp>
    </p:spTree>
    <p:extLst>
      <p:ext uri="{BB962C8B-B14F-4D97-AF65-F5344CB8AC3E}">
        <p14:creationId xmlns:p14="http://schemas.microsoft.com/office/powerpoint/2010/main" val="422844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BA690A-81B7-024F-A278-700F3A52638C}" type="datetimeFigureOut">
              <a:rPr lang="en-US" smtClean="0"/>
              <a:t>8/2/2023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9FA928-D79E-DB4C-8AE7-FF40828A74A3}" type="slidenum">
              <a:rPr lang="en-US" smtClean="0"/>
              <a:t>‹#›</a:t>
            </a:fld>
            <a:endParaRPr lang="en-US"/>
          </a:p>
        </p:txBody>
      </p:sp>
    </p:spTree>
    <p:extLst>
      <p:ext uri="{BB962C8B-B14F-4D97-AF65-F5344CB8AC3E}">
        <p14:creationId xmlns:p14="http://schemas.microsoft.com/office/powerpoint/2010/main" val="722930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BF479AE-B2D6-C7B6-E2C7-A63C3F4439BF}"/>
              </a:ext>
            </a:extLst>
          </p:cNvPr>
          <p:cNvSpPr/>
          <p:nvPr userDrawn="1"/>
        </p:nvSpPr>
        <p:spPr>
          <a:xfrm>
            <a:off x="0" y="0"/>
            <a:ext cx="12192000" cy="9037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BA690A-81B7-024F-A278-700F3A52638C}" type="datetimeFigureOut">
              <a:rPr lang="en-US" smtClean="0"/>
              <a:t>8/2/2023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lumMod val="50000"/>
                  </a:schemeClr>
                </a:solidFill>
                <a:latin typeface="Arial" panose="020B0604020202020204" pitchFamily="34" charset="0"/>
                <a:cs typeface="Arial" panose="020B0604020202020204" pitchFamily="34" charset="0"/>
              </a:defRPr>
            </a:lvl1pPr>
          </a:lstStyle>
          <a:p>
            <a:fld id="{1E9FA928-D79E-DB4C-8AE7-FF40828A74A3}" type="slidenum">
              <a:rPr lang="en-US" smtClean="0"/>
              <a:pPr/>
              <a:t>‹#›</a:t>
            </a:fld>
            <a:endParaRPr lang="en-US"/>
          </a:p>
        </p:txBody>
      </p:sp>
      <p:pic>
        <p:nvPicPr>
          <p:cNvPr id="7" name="Picture 2" descr="Image result for nasa ames logo">
            <a:extLst>
              <a:ext uri="{FF2B5EF4-FFF2-40B4-BE49-F238E27FC236}">
                <a16:creationId xmlns:a16="http://schemas.microsoft.com/office/drawing/2014/main" id="{DF151354-8C11-492D-9937-67DE880BDBDE}"/>
              </a:ext>
            </a:extLst>
          </p:cNvPr>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10748074" y="29619"/>
            <a:ext cx="1336491" cy="76370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3846D43-622E-9EBC-5095-5AA8F64DA3CB}"/>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82533" y="81611"/>
            <a:ext cx="920131" cy="763709"/>
          </a:xfrm>
          <a:prstGeom prst="rect">
            <a:avLst/>
          </a:prstGeom>
        </p:spPr>
      </p:pic>
    </p:spTree>
    <p:extLst>
      <p:ext uri="{BB962C8B-B14F-4D97-AF65-F5344CB8AC3E}">
        <p14:creationId xmlns:p14="http://schemas.microsoft.com/office/powerpoint/2010/main" val="15547613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eg"/><Relationship Id="rId10" Type="http://schemas.openxmlformats.org/officeDocument/2006/relationships/image" Target="../media/image14.png"/><Relationship Id="rId4" Type="http://schemas.openxmlformats.org/officeDocument/2006/relationships/image" Target="../media/image1.png"/><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3.png"/><Relationship Id="rId3" Type="http://schemas.microsoft.com/office/2007/relationships/hdphoto" Target="../media/hdphoto2.wdp"/><Relationship Id="rId7" Type="http://schemas.openxmlformats.org/officeDocument/2006/relationships/image" Target="../media/image18.png"/><Relationship Id="rId12" Type="http://schemas.openxmlformats.org/officeDocument/2006/relationships/image" Target="../media/image22.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7.jpeg"/><Relationship Id="rId11" Type="http://schemas.openxmlformats.org/officeDocument/2006/relationships/image" Target="../media/image2.png"/><Relationship Id="rId5" Type="http://schemas.microsoft.com/office/2007/relationships/hdphoto" Target="../media/hdphoto3.wdp"/><Relationship Id="rId15" Type="http://schemas.openxmlformats.org/officeDocument/2006/relationships/image" Target="../media/image25.png"/><Relationship Id="rId10" Type="http://schemas.openxmlformats.org/officeDocument/2006/relationships/image" Target="../media/image21.jpeg"/><Relationship Id="rId4" Type="http://schemas.openxmlformats.org/officeDocument/2006/relationships/image" Target="../media/image16.png"/><Relationship Id="rId9" Type="http://schemas.openxmlformats.org/officeDocument/2006/relationships/image" Target="../media/image20.png"/><Relationship Id="rId14" Type="http://schemas.openxmlformats.org/officeDocument/2006/relationships/image" Target="../media/image24.tiff"/></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47.pn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picture containing satellite, transport&#10;&#10;Description automatically generated">
            <a:extLst>
              <a:ext uri="{FF2B5EF4-FFF2-40B4-BE49-F238E27FC236}">
                <a16:creationId xmlns:a16="http://schemas.microsoft.com/office/drawing/2014/main" id="{82B08998-2FD9-3DA0-263D-FB144FE6B756}"/>
              </a:ext>
            </a:extLst>
          </p:cNvPr>
          <p:cNvPicPr>
            <a:picLocks noChangeAspect="1"/>
          </p:cNvPicPr>
          <p:nvPr/>
        </p:nvPicPr>
        <p:blipFill rotWithShape="1">
          <a:blip r:embed="rId2"/>
          <a:srcRect t="2787" b="10730"/>
          <a:stretch/>
        </p:blipFill>
        <p:spPr>
          <a:xfrm>
            <a:off x="0" y="903260"/>
            <a:ext cx="12192000" cy="5931068"/>
          </a:xfrm>
          <a:prstGeom prst="rect">
            <a:avLst/>
          </a:prstGeom>
        </p:spPr>
      </p:pic>
      <p:sp>
        <p:nvSpPr>
          <p:cNvPr id="5" name="Text Box 4">
            <a:extLst>
              <a:ext uri="{FF2B5EF4-FFF2-40B4-BE49-F238E27FC236}">
                <a16:creationId xmlns:a16="http://schemas.microsoft.com/office/drawing/2014/main" id="{02EFC174-1A5F-1B91-B6EC-6B360592CA68}"/>
              </a:ext>
            </a:extLst>
          </p:cNvPr>
          <p:cNvSpPr txBox="1">
            <a:spLocks noChangeArrowheads="1"/>
          </p:cNvSpPr>
          <p:nvPr/>
        </p:nvSpPr>
        <p:spPr bwMode="auto">
          <a:xfrm>
            <a:off x="0" y="653589"/>
            <a:ext cx="12192000" cy="369332"/>
          </a:xfrm>
          <a:prstGeom prst="rect">
            <a:avLst/>
          </a:prstGeom>
          <a:noFill/>
          <a:ln w="9525">
            <a:noFill/>
            <a:miter lim="800000"/>
            <a:headEnd/>
            <a:tailEnd/>
          </a:ln>
        </p:spPr>
        <p:txBody>
          <a:bodyPr wrap="square">
            <a:spAutoFit/>
          </a:bodyPr>
          <a:lstStyle/>
          <a:p>
            <a:pPr algn="ctr" eaLnBrk="0" hangingPunct="0"/>
            <a:r>
              <a:rPr lang="en-US" b="1" dirty="0">
                <a:solidFill>
                  <a:srgbClr val="FFFF00"/>
                </a:solidFill>
                <a:latin typeface="Arial"/>
                <a:ea typeface="ＭＳ Ｐゴシック" charset="0"/>
                <a:cs typeface="Arial"/>
              </a:rPr>
              <a:t>Mission summary and lessons learned</a:t>
            </a:r>
            <a:endParaRPr lang="en-US" b="1" i="1" dirty="0">
              <a:solidFill>
                <a:schemeClr val="accent1">
                  <a:lumMod val="40000"/>
                  <a:lumOff val="60000"/>
                </a:schemeClr>
              </a:solidFill>
              <a:latin typeface="Arial"/>
              <a:cs typeface="Arial"/>
            </a:endParaRPr>
          </a:p>
        </p:txBody>
      </p:sp>
      <p:pic>
        <p:nvPicPr>
          <p:cNvPr id="6" name="Picture 5">
            <a:extLst>
              <a:ext uri="{FF2B5EF4-FFF2-40B4-BE49-F238E27FC236}">
                <a16:creationId xmlns:a16="http://schemas.microsoft.com/office/drawing/2014/main" id="{265644B3-9D0E-B4D7-E144-21019CAC4BC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87793" y="4026824"/>
            <a:ext cx="2796772" cy="1992921"/>
          </a:xfrm>
          <a:prstGeom prst="rect">
            <a:avLst/>
          </a:prstGeom>
        </p:spPr>
      </p:pic>
      <p:sp>
        <p:nvSpPr>
          <p:cNvPr id="8" name="Text Box 4">
            <a:extLst>
              <a:ext uri="{FF2B5EF4-FFF2-40B4-BE49-F238E27FC236}">
                <a16:creationId xmlns:a16="http://schemas.microsoft.com/office/drawing/2014/main" id="{171B25EB-1D57-0EA5-30C6-FDD475EA8C0E}"/>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BioSentinel: the first deep space biology CubeSat mission</a:t>
            </a:r>
          </a:p>
        </p:txBody>
      </p:sp>
      <p:sp>
        <p:nvSpPr>
          <p:cNvPr id="10" name="TextBox 9">
            <a:extLst>
              <a:ext uri="{FF2B5EF4-FFF2-40B4-BE49-F238E27FC236}">
                <a16:creationId xmlns:a16="http://schemas.microsoft.com/office/drawing/2014/main" id="{A7A6423E-98B3-FAC9-9F7F-18497CD7F9F2}"/>
              </a:ext>
            </a:extLst>
          </p:cNvPr>
          <p:cNvSpPr txBox="1"/>
          <p:nvPr/>
        </p:nvSpPr>
        <p:spPr>
          <a:xfrm>
            <a:off x="10515480" y="6520652"/>
            <a:ext cx="2150269" cy="261610"/>
          </a:xfrm>
          <a:prstGeom prst="rect">
            <a:avLst/>
          </a:prstGeom>
          <a:noFill/>
        </p:spPr>
        <p:txBody>
          <a:bodyPr wrap="square">
            <a:spAutoFit/>
          </a:bodyPr>
          <a:lstStyle/>
          <a:p>
            <a:r>
              <a:rPr lang="en-US" sz="1100" dirty="0">
                <a:solidFill>
                  <a:schemeClr val="bg1"/>
                </a:solidFill>
                <a:latin typeface="Roboto" panose="02000000000000000000" pitchFamily="2" charset="0"/>
                <a:ea typeface="Roboto" panose="02000000000000000000" pitchFamily="2" charset="0"/>
                <a:cs typeface="Roboto" panose="02000000000000000000" pitchFamily="2" charset="0"/>
              </a:rPr>
              <a:t>NASA/Daniel Rutter</a:t>
            </a:r>
          </a:p>
        </p:txBody>
      </p:sp>
      <p:pic>
        <p:nvPicPr>
          <p:cNvPr id="2050" name="Picture 2" descr="NASA Artemis">
            <a:extLst>
              <a:ext uri="{FF2B5EF4-FFF2-40B4-BE49-F238E27FC236}">
                <a16:creationId xmlns:a16="http://schemas.microsoft.com/office/drawing/2014/main" id="{6AEB44C3-32CC-DC6A-4AA2-984715D973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962" y="5417015"/>
            <a:ext cx="2735106" cy="157479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87EC0DD-564D-4DF0-31FC-E4D2DDB54BA7}"/>
              </a:ext>
            </a:extLst>
          </p:cNvPr>
          <p:cNvSpPr txBox="1"/>
          <p:nvPr/>
        </p:nvSpPr>
        <p:spPr>
          <a:xfrm>
            <a:off x="448399" y="1924811"/>
            <a:ext cx="6775314" cy="646331"/>
          </a:xfrm>
          <a:prstGeom prst="rect">
            <a:avLst/>
          </a:prstGeom>
          <a:noFill/>
        </p:spPr>
        <p:txBody>
          <a:bodyPr wrap="square">
            <a:spAutoFit/>
          </a:bodyPr>
          <a:lstStyle/>
          <a:p>
            <a:pPr eaLnBrk="1" hangingPunct="1"/>
            <a:r>
              <a:rPr lang="en-US" sz="1800" dirty="0">
                <a:solidFill>
                  <a:schemeClr val="bg1"/>
                </a:solidFill>
                <a:cs typeface="Arial Narrow" panose="020B0604020202020204" pitchFamily="34" charset="0"/>
              </a:rPr>
              <a:t>Matthew Napoli, PM</a:t>
            </a:r>
          </a:p>
          <a:p>
            <a:pPr eaLnBrk="1" hangingPunct="1"/>
            <a:r>
              <a:rPr lang="en-US" sz="1800" dirty="0">
                <a:solidFill>
                  <a:schemeClr val="bg1"/>
                </a:solidFill>
                <a:cs typeface="Arial Narrow" panose="020B0604020202020204" pitchFamily="34" charset="0"/>
              </a:rPr>
              <a:t>NASA Ames Research Center</a:t>
            </a:r>
          </a:p>
        </p:txBody>
      </p:sp>
      <p:sp>
        <p:nvSpPr>
          <p:cNvPr id="15" name="Slide Number Placeholder 14">
            <a:extLst>
              <a:ext uri="{FF2B5EF4-FFF2-40B4-BE49-F238E27FC236}">
                <a16:creationId xmlns:a16="http://schemas.microsoft.com/office/drawing/2014/main" id="{D5F3435F-5788-B921-8ED2-4ECEE593426F}"/>
              </a:ext>
            </a:extLst>
          </p:cNvPr>
          <p:cNvSpPr>
            <a:spLocks noGrp="1"/>
          </p:cNvSpPr>
          <p:nvPr>
            <p:ph type="sldNum" sz="quarter" idx="12"/>
          </p:nvPr>
        </p:nvSpPr>
        <p:spPr/>
        <p:txBody>
          <a:bodyPr/>
          <a:lstStyle/>
          <a:p>
            <a:fld id="{E05CDB29-DFE8-414A-8876-EC9B7B622509}" type="slidenum">
              <a:rPr lang="en-US" smtClean="0"/>
              <a:pPr/>
              <a:t>1</a:t>
            </a:fld>
            <a:endParaRPr lang="en-US" dirty="0"/>
          </a:p>
        </p:txBody>
      </p:sp>
    </p:spTree>
    <p:extLst>
      <p:ext uri="{BB962C8B-B14F-4D97-AF65-F5344CB8AC3E}">
        <p14:creationId xmlns:p14="http://schemas.microsoft.com/office/powerpoint/2010/main" val="7699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21E9A37A-B6BA-4EBC-96C5-C36D016466AE}"/>
              </a:ext>
            </a:extLst>
          </p:cNvPr>
          <p:cNvSpPr txBox="1"/>
          <p:nvPr/>
        </p:nvSpPr>
        <p:spPr>
          <a:xfrm>
            <a:off x="258675" y="1004140"/>
            <a:ext cx="11748197" cy="3773597"/>
          </a:xfrm>
          <a:prstGeom prst="rect">
            <a:avLst/>
          </a:prstGeom>
          <a:noFill/>
        </p:spPr>
        <p:txBody>
          <a:bodyPr wrap="square" rtlCol="0">
            <a:spAutoFit/>
          </a:bodyPr>
          <a:lstStyle/>
          <a:p>
            <a:pPr eaLnBrk="0" fontAlgn="base" hangingPunct="0">
              <a:spcAft>
                <a:spcPct val="0"/>
              </a:spcAft>
              <a:defRPr/>
            </a:pPr>
            <a:r>
              <a:rPr lang="en-US" b="1" u="sng" dirty="0">
                <a:latin typeface="Arial" panose="020B0604020202020204" pitchFamily="34" charset="0"/>
                <a:cs typeface="Arial" panose="020B0604020202020204" pitchFamily="34" charset="0"/>
              </a:rPr>
              <a:t>HQ Directorate:</a:t>
            </a:r>
            <a:r>
              <a:rPr lang="en-US" dirty="0">
                <a:latin typeface="Arial" panose="020B0604020202020204" pitchFamily="34" charset="0"/>
                <a:cs typeface="Arial" panose="020B0604020202020204" pitchFamily="34" charset="0"/>
              </a:rPr>
              <a:t>  Exploration Systems Development Mission Directorate Mars Campaign Office (ESDMD-MCO) </a:t>
            </a:r>
          </a:p>
          <a:p>
            <a:pPr eaLnBrk="0" fontAlgn="base" hangingPunct="0">
              <a:spcAft>
                <a:spcPct val="0"/>
              </a:spcAft>
              <a:defRPr/>
            </a:pPr>
            <a:endParaRPr lang="en-US" b="1" u="sng" dirty="0">
              <a:latin typeface="Arial" panose="020B0604020202020204" pitchFamily="34" charset="0"/>
              <a:cs typeface="Arial" panose="020B0604020202020204" pitchFamily="34" charset="0"/>
            </a:endParaRPr>
          </a:p>
          <a:p>
            <a:pPr eaLnBrk="0" fontAlgn="base" hangingPunct="0">
              <a:spcAft>
                <a:spcPct val="0"/>
              </a:spcAft>
              <a:defRPr/>
            </a:pPr>
            <a:r>
              <a:rPr lang="en-US" b="1" u="sng" dirty="0">
                <a:latin typeface="Arial" panose="020B0604020202020204" pitchFamily="34" charset="0"/>
                <a:cs typeface="Arial" panose="020B0604020202020204" pitchFamily="34" charset="0"/>
              </a:rPr>
              <a:t>Objective</a:t>
            </a:r>
            <a:r>
              <a:rPr lang="en-US" dirty="0">
                <a:latin typeface="Arial" panose="020B0604020202020204" pitchFamily="34" charset="0"/>
                <a:cs typeface="Arial" panose="020B0604020202020204" pitchFamily="34" charset="0"/>
              </a:rPr>
              <a:t>: develop a deep space tool with autonomous life support technologies to study the biological effects of the space radiation environment</a:t>
            </a:r>
          </a:p>
          <a:p>
            <a:pPr eaLnBrk="0" fontAlgn="base" hangingPunct="0">
              <a:spcAft>
                <a:spcPct val="0"/>
              </a:spcAft>
              <a:defRPr/>
            </a:pPr>
            <a:endParaRPr lang="en-US" dirty="0">
              <a:latin typeface="Arial" panose="020B0604020202020204" pitchFamily="34" charset="0"/>
              <a:cs typeface="Arial" panose="020B0604020202020204" pitchFamily="34" charset="0"/>
            </a:endParaRPr>
          </a:p>
          <a:p>
            <a:pPr>
              <a:lnSpc>
                <a:spcPct val="120000"/>
              </a:lnSpc>
            </a:pPr>
            <a:r>
              <a:rPr lang="en-US" b="1" u="sng" dirty="0">
                <a:latin typeface="Arial" panose="020B0604020202020204" pitchFamily="34" charset="0"/>
                <a:cs typeface="Arial" panose="020B0604020202020204" pitchFamily="34" charset="0"/>
              </a:rPr>
              <a:t>NASA’s first biological study in interplanetary deep space:</a:t>
            </a:r>
          </a:p>
          <a:p>
            <a:pPr marL="352417" lvl="1" indent="-317492">
              <a:lnSpc>
                <a:spcPct val="120000"/>
              </a:lnSpc>
              <a:buFont typeface="Arial" panose="020B0604020202020204" pitchFamily="34" charset="0"/>
              <a:buChar char="•"/>
            </a:pPr>
            <a:r>
              <a:rPr lang="en-US" dirty="0">
                <a:latin typeface="Arial" panose="020B0604020202020204" pitchFamily="34" charset="0"/>
                <a:cs typeface="Arial" panose="020B0604020202020204" pitchFamily="34" charset="0"/>
              </a:rPr>
              <a:t>combine bio studies with autonomous </a:t>
            </a:r>
          </a:p>
          <a:p>
            <a:pPr marL="34925" lvl="1">
              <a:lnSpc>
                <a:spcPct val="120000"/>
              </a:lnSpc>
            </a:pPr>
            <a:r>
              <a:rPr lang="en-US" dirty="0">
                <a:latin typeface="Arial" panose="020B0604020202020204" pitchFamily="34" charset="0"/>
                <a:cs typeface="Arial" panose="020B0604020202020204" pitchFamily="34" charset="0"/>
              </a:rPr>
              <a:t>      capability &amp; dosimetry beyond LEO</a:t>
            </a:r>
          </a:p>
          <a:p>
            <a:pPr marL="352417" lvl="1" indent="-317492">
              <a:lnSpc>
                <a:spcPct val="120000"/>
              </a:lnSpc>
              <a:buFont typeface="Arial" panose="020B0604020202020204" pitchFamily="34" charset="0"/>
              <a:buChar char="•"/>
            </a:pPr>
            <a:r>
              <a:rPr lang="en-US" dirty="0">
                <a:latin typeface="Arial" panose="020B0604020202020204" pitchFamily="34" charset="0"/>
                <a:cs typeface="Arial" panose="020B0604020202020204" pitchFamily="34" charset="0"/>
              </a:rPr>
              <a:t>beyond the protection of Earth’s </a:t>
            </a:r>
          </a:p>
          <a:p>
            <a:pPr marL="34925" lvl="1">
              <a:lnSpc>
                <a:spcPct val="120000"/>
              </a:lnSpc>
            </a:pPr>
            <a:r>
              <a:rPr lang="en-US" dirty="0">
                <a:latin typeface="Arial" panose="020B0604020202020204" pitchFamily="34" charset="0"/>
                <a:cs typeface="Arial" panose="020B0604020202020204" pitchFamily="34" charset="0"/>
              </a:rPr>
              <a:t>     magnetosphere</a:t>
            </a:r>
          </a:p>
          <a:p>
            <a:pPr marL="352417" lvl="1" indent="-317492">
              <a:lnSpc>
                <a:spcPct val="120000"/>
              </a:lnSpc>
              <a:buFont typeface="Arial" panose="020B0604020202020204" pitchFamily="34" charset="0"/>
              <a:buChar char="•"/>
            </a:pPr>
            <a:r>
              <a:rPr lang="en-US" dirty="0">
                <a:latin typeface="Arial" panose="020B0604020202020204" pitchFamily="34" charset="0"/>
                <a:cs typeface="Arial" panose="020B0604020202020204" pitchFamily="34" charset="0"/>
              </a:rPr>
              <a:t>Compare radiation environments </a:t>
            </a:r>
          </a:p>
          <a:p>
            <a:pPr marL="34925" lvl="1">
              <a:lnSpc>
                <a:spcPct val="120000"/>
              </a:lnSpc>
            </a:pPr>
            <a:r>
              <a:rPr lang="en-US" dirty="0">
                <a:latin typeface="Arial" panose="020B0604020202020204" pitchFamily="34" charset="0"/>
                <a:cs typeface="Arial" panose="020B0604020202020204" pitchFamily="34" charset="0"/>
              </a:rPr>
              <a:t>     (free space, ISS, lunar surface</a:t>
            </a:r>
            <a:r>
              <a:rPr lang="is-IS" dirty="0">
                <a:latin typeface="Arial" panose="020B0604020202020204" pitchFamily="34" charset="0"/>
                <a:cs typeface="Arial" panose="020B0604020202020204" pitchFamily="34" charset="0"/>
              </a:rPr>
              <a:t>)</a:t>
            </a:r>
          </a:p>
        </p:txBody>
      </p:sp>
      <p:pic>
        <p:nvPicPr>
          <p:cNvPr id="1026" name="Picture 2" descr="Illustration showing Earth and the moon (not to scale) with the Artemis trajectory pathway looping around moon before returning to Earth.">
            <a:extLst>
              <a:ext uri="{FF2B5EF4-FFF2-40B4-BE49-F238E27FC236}">
                <a16:creationId xmlns:a16="http://schemas.microsoft.com/office/drawing/2014/main" id="{6316977F-7623-6815-5B71-654A91232C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621"/>
          <a:stretch/>
        </p:blipFill>
        <p:spPr bwMode="auto">
          <a:xfrm>
            <a:off x="4541520" y="3218317"/>
            <a:ext cx="7577112" cy="329635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descr="Illustration showing Earth and the moon (not to scale) with the Artemis trajectory pathway looping around moon before returning to Earth.">
            <a:extLst>
              <a:ext uri="{FF2B5EF4-FFF2-40B4-BE49-F238E27FC236}">
                <a16:creationId xmlns:a16="http://schemas.microsoft.com/office/drawing/2014/main" id="{A1144D20-1999-DCDD-CC86-1AC98BCBDC06}"/>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4000"/>
                    </a14:imgEffect>
                  </a14:imgLayer>
                </a14:imgProps>
              </a:ext>
              <a:ext uri="{28A0092B-C50C-407E-A947-70E740481C1C}">
                <a14:useLocalDpi xmlns:a14="http://schemas.microsoft.com/office/drawing/2010/main" val="0"/>
              </a:ext>
            </a:extLst>
          </a:blip>
          <a:srcRect l="53979" t="78520"/>
          <a:stretch/>
        </p:blipFill>
        <p:spPr bwMode="auto">
          <a:xfrm rot="10800000" flipV="1">
            <a:off x="4592320" y="5569945"/>
            <a:ext cx="3495040" cy="893723"/>
          </a:xfrm>
          <a:prstGeom prst="roundRect">
            <a:avLst>
              <a:gd name="adj" fmla="val 0"/>
            </a:avLst>
          </a:prstGeom>
          <a:ln>
            <a:noFill/>
          </a:ln>
          <a:effectLst>
            <a:outerShdw blurRad="76200" dist="38100" dir="7800000" algn="tl" rotWithShape="0">
              <a:srgbClr val="000000">
                <a:alpha val="40000"/>
              </a:srgbClr>
            </a:outerShdw>
            <a:softEdge rad="12700"/>
          </a:effectLst>
          <a:extLst>
            <a:ext uri="{909E8E84-426E-40DD-AFC4-6F175D3DCCD1}">
              <a14:hiddenFill xmlns:a14="http://schemas.microsoft.com/office/drawing/2010/main">
                <a:solidFill>
                  <a:srgbClr val="FFFFFF"/>
                </a:solidFill>
              </a14:hiddenFill>
            </a:ext>
          </a:extLst>
        </p:spPr>
      </p:pic>
      <p:sp>
        <p:nvSpPr>
          <p:cNvPr id="2" name="Slide Number Placeholder 5">
            <a:extLst>
              <a:ext uri="{FF2B5EF4-FFF2-40B4-BE49-F238E27FC236}">
                <a16:creationId xmlns:a16="http://schemas.microsoft.com/office/drawing/2014/main" id="{7297CC61-EAE2-D8CC-C69F-78585CFCC148}"/>
              </a:ext>
            </a:extLst>
          </p:cNvPr>
          <p:cNvSpPr>
            <a:spLocks noGrp="1"/>
          </p:cNvSpPr>
          <p:nvPr>
            <p:ph type="sldNum" sz="quarter" idx="12"/>
          </p:nvPr>
        </p:nvSpPr>
        <p:spPr>
          <a:xfrm>
            <a:off x="8610600" y="6492875"/>
            <a:ext cx="3581400" cy="355890"/>
          </a:xfrm>
        </p:spPr>
        <p:txBody>
          <a:bodyPr/>
          <a:lstStyle/>
          <a:p>
            <a:fld id="{E05CDB29-DFE8-414A-8876-EC9B7B622509}" type="slidenum">
              <a:rPr lang="en-US" smtClean="0"/>
              <a:pPr/>
              <a:t>2</a:t>
            </a:fld>
            <a:endParaRPr lang="en-US" dirty="0"/>
          </a:p>
        </p:txBody>
      </p:sp>
      <p:sp>
        <p:nvSpPr>
          <p:cNvPr id="5" name="Text Box 4">
            <a:extLst>
              <a:ext uri="{FF2B5EF4-FFF2-40B4-BE49-F238E27FC236}">
                <a16:creationId xmlns:a16="http://schemas.microsoft.com/office/drawing/2014/main" id="{A0B3217C-AC3E-3F5B-6A0A-B20577B7F9D6}"/>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BioSentinel Mission</a:t>
            </a:r>
            <a:endParaRPr lang="en-US" sz="2000" i="1" dirty="0">
              <a:solidFill>
                <a:schemeClr val="bg1"/>
              </a:solidFill>
              <a:latin typeface="Arial"/>
              <a:cs typeface="Arial"/>
            </a:endParaRPr>
          </a:p>
        </p:txBody>
      </p:sp>
      <p:sp>
        <p:nvSpPr>
          <p:cNvPr id="15" name="TextBox 14">
            <a:extLst>
              <a:ext uri="{FF2B5EF4-FFF2-40B4-BE49-F238E27FC236}">
                <a16:creationId xmlns:a16="http://schemas.microsoft.com/office/drawing/2014/main" id="{6114C7B6-A9B9-4DAC-87A8-BE6D8F0848BA}"/>
              </a:ext>
            </a:extLst>
          </p:cNvPr>
          <p:cNvSpPr txBox="1"/>
          <p:nvPr/>
        </p:nvSpPr>
        <p:spPr>
          <a:xfrm>
            <a:off x="8215187" y="3871334"/>
            <a:ext cx="1463491" cy="523220"/>
          </a:xfrm>
          <a:prstGeom prst="rect">
            <a:avLst/>
          </a:prstGeom>
          <a:noFill/>
        </p:spPr>
        <p:txBody>
          <a:bodyPr wrap="square" rtlCol="0">
            <a:spAutoFit/>
          </a:bodyPr>
          <a:lstStyle/>
          <a:p>
            <a:pPr algn="ctr"/>
            <a:r>
              <a:rPr lang="en-US" sz="1400" b="1" i="1" dirty="0">
                <a:solidFill>
                  <a:schemeClr val="bg1"/>
                </a:solidFill>
                <a:latin typeface="Arial" panose="020B0604020202020204" pitchFamily="34" charset="0"/>
                <a:ea typeface="Arial" charset="0"/>
                <a:cs typeface="Arial" panose="020B0604020202020204" pitchFamily="34" charset="0"/>
              </a:rPr>
              <a:t>Lunar transit</a:t>
            </a:r>
          </a:p>
          <a:p>
            <a:pPr algn="ctr"/>
            <a:r>
              <a:rPr lang="en-US" sz="1400" b="1" i="1" dirty="0">
                <a:solidFill>
                  <a:schemeClr val="bg1"/>
                </a:solidFill>
                <a:latin typeface="Arial" panose="020B0604020202020204" pitchFamily="34" charset="0"/>
                <a:ea typeface="Arial" charset="0"/>
                <a:cs typeface="Arial" panose="020B0604020202020204" pitchFamily="34" charset="0"/>
              </a:rPr>
              <a:t>(3-7 days)</a:t>
            </a:r>
          </a:p>
        </p:txBody>
      </p:sp>
      <p:sp>
        <p:nvSpPr>
          <p:cNvPr id="14" name="TextBox 13">
            <a:extLst>
              <a:ext uri="{FF2B5EF4-FFF2-40B4-BE49-F238E27FC236}">
                <a16:creationId xmlns:a16="http://schemas.microsoft.com/office/drawing/2014/main" id="{5F51A39B-4B7D-412D-97D0-FF2202513B0D}"/>
              </a:ext>
            </a:extLst>
          </p:cNvPr>
          <p:cNvSpPr txBox="1"/>
          <p:nvPr/>
        </p:nvSpPr>
        <p:spPr>
          <a:xfrm>
            <a:off x="5090160" y="5616566"/>
            <a:ext cx="2170543" cy="523220"/>
          </a:xfrm>
          <a:prstGeom prst="rect">
            <a:avLst/>
          </a:prstGeom>
          <a:noFill/>
          <a:ln>
            <a:noFill/>
          </a:ln>
        </p:spPr>
        <p:txBody>
          <a:bodyPr wrap="square" rtlCol="0">
            <a:spAutoFit/>
          </a:bodyPr>
          <a:lstStyle/>
          <a:p>
            <a:pPr algn="ctr"/>
            <a:r>
              <a:rPr lang="en-US" sz="1400" b="1" i="1" dirty="0">
                <a:solidFill>
                  <a:schemeClr val="bg1"/>
                </a:solidFill>
                <a:latin typeface="Arial" panose="020B0604020202020204" pitchFamily="34" charset="0"/>
                <a:ea typeface="Arial" charset="0"/>
                <a:cs typeface="Arial" panose="020B0604020202020204" pitchFamily="34" charset="0"/>
              </a:rPr>
              <a:t>Secondary payload</a:t>
            </a:r>
          </a:p>
          <a:p>
            <a:pPr algn="ctr"/>
            <a:r>
              <a:rPr lang="en-US" sz="1400" b="1" i="1" dirty="0">
                <a:solidFill>
                  <a:schemeClr val="bg1"/>
                </a:solidFill>
                <a:latin typeface="Arial" panose="020B0604020202020204" pitchFamily="34" charset="0"/>
                <a:ea typeface="Arial" charset="0"/>
                <a:cs typeface="Arial" panose="020B0604020202020204" pitchFamily="34" charset="0"/>
              </a:rPr>
              <a:t>deployment (L+4-5 </a:t>
            </a:r>
            <a:r>
              <a:rPr lang="en-US" sz="1400" b="1" i="1" dirty="0" err="1">
                <a:solidFill>
                  <a:schemeClr val="bg1"/>
                </a:solidFill>
                <a:latin typeface="Arial" panose="020B0604020202020204" pitchFamily="34" charset="0"/>
                <a:ea typeface="Arial" charset="0"/>
                <a:cs typeface="Arial" panose="020B0604020202020204" pitchFamily="34" charset="0"/>
              </a:rPr>
              <a:t>hrs</a:t>
            </a:r>
            <a:r>
              <a:rPr lang="en-US" sz="1400" b="1" i="1" dirty="0">
                <a:solidFill>
                  <a:schemeClr val="bg1"/>
                </a:solidFill>
                <a:latin typeface="Arial" panose="020B0604020202020204" pitchFamily="34" charset="0"/>
                <a:ea typeface="Arial" charset="0"/>
                <a:cs typeface="Arial" panose="020B0604020202020204" pitchFamily="34" charset="0"/>
              </a:rPr>
              <a:t>)</a:t>
            </a:r>
          </a:p>
        </p:txBody>
      </p:sp>
      <p:sp>
        <p:nvSpPr>
          <p:cNvPr id="4" name="TextBox 3">
            <a:extLst>
              <a:ext uri="{FF2B5EF4-FFF2-40B4-BE49-F238E27FC236}">
                <a16:creationId xmlns:a16="http://schemas.microsoft.com/office/drawing/2014/main" id="{BD0F3043-9F2E-14D5-DC90-24E4932B6E60}"/>
              </a:ext>
            </a:extLst>
          </p:cNvPr>
          <p:cNvSpPr txBox="1"/>
          <p:nvPr/>
        </p:nvSpPr>
        <p:spPr>
          <a:xfrm>
            <a:off x="10756745" y="3895166"/>
            <a:ext cx="1204816" cy="738664"/>
          </a:xfrm>
          <a:prstGeom prst="rect">
            <a:avLst/>
          </a:prstGeom>
          <a:noFill/>
        </p:spPr>
        <p:txBody>
          <a:bodyPr wrap="square" rtlCol="0">
            <a:spAutoFit/>
          </a:bodyPr>
          <a:lstStyle/>
          <a:p>
            <a:pPr algn="ctr"/>
            <a:r>
              <a:rPr lang="en-US" sz="1400" b="1" i="1" dirty="0">
                <a:solidFill>
                  <a:schemeClr val="bg1"/>
                </a:solidFill>
                <a:latin typeface="Arial" panose="020B0604020202020204" pitchFamily="34" charset="0"/>
                <a:ea typeface="Arial" charset="0"/>
                <a:cs typeface="Arial" panose="020B0604020202020204" pitchFamily="34" charset="0"/>
              </a:rPr>
              <a:t>Heliocentric Orbit</a:t>
            </a:r>
          </a:p>
          <a:p>
            <a:pPr algn="ctr"/>
            <a:r>
              <a:rPr lang="en-US" sz="1400" b="1" i="1" dirty="0">
                <a:solidFill>
                  <a:schemeClr val="bg1"/>
                </a:solidFill>
                <a:latin typeface="Arial" panose="020B0604020202020204" pitchFamily="34" charset="0"/>
                <a:ea typeface="Arial" charset="0"/>
                <a:cs typeface="Arial" panose="020B0604020202020204" pitchFamily="34" charset="0"/>
              </a:rPr>
              <a:t>(6 months)</a:t>
            </a:r>
          </a:p>
        </p:txBody>
      </p:sp>
      <p:pic>
        <p:nvPicPr>
          <p:cNvPr id="6" name="Picture 5" descr="A picture containing satellite, transport&#10;&#10;Description automatically generated">
            <a:extLst>
              <a:ext uri="{FF2B5EF4-FFF2-40B4-BE49-F238E27FC236}">
                <a16:creationId xmlns:a16="http://schemas.microsoft.com/office/drawing/2014/main" id="{48B9C9B4-9C7D-0EFB-67F2-391AA3F83F1C}"/>
              </a:ext>
            </a:extLst>
          </p:cNvPr>
          <p:cNvPicPr>
            <a:picLocks noChangeAspect="1"/>
          </p:cNvPicPr>
          <p:nvPr/>
        </p:nvPicPr>
        <p:blipFill rotWithShape="1">
          <a:blip r:embed="rId6">
            <a:clrChange>
              <a:clrFrom>
                <a:srgbClr val="000000"/>
              </a:clrFrom>
              <a:clrTo>
                <a:srgbClr val="000000">
                  <a:alpha val="0"/>
                </a:srgbClr>
              </a:clrTo>
            </a:clrChange>
          </a:blip>
          <a:srcRect t="2787" b="10730"/>
          <a:stretch/>
        </p:blipFill>
        <p:spPr>
          <a:xfrm>
            <a:off x="10012365" y="3895166"/>
            <a:ext cx="998830" cy="485903"/>
          </a:xfrm>
          <a:prstGeom prst="rect">
            <a:avLst/>
          </a:prstGeom>
        </p:spPr>
      </p:pic>
    </p:spTree>
    <p:extLst>
      <p:ext uri="{BB962C8B-B14F-4D97-AF65-F5344CB8AC3E}">
        <p14:creationId xmlns:p14="http://schemas.microsoft.com/office/powerpoint/2010/main" val="1161212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4" name="Picture 6">
            <a:extLst>
              <a:ext uri="{FF2B5EF4-FFF2-40B4-BE49-F238E27FC236}">
                <a16:creationId xmlns:a16="http://schemas.microsoft.com/office/drawing/2014/main" id="{14FC738A-A4DE-4CE1-973C-51B53ECB612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6031325"/>
            <a:ext cx="12192000" cy="993775"/>
          </a:xfrm>
          <a:prstGeom prst="rect">
            <a:avLst/>
          </a:prstGeom>
          <a:noFill/>
          <a:ln w="9525">
            <a:noFill/>
            <a:miter lim="800000"/>
            <a:headEnd/>
            <a:tailEnd/>
          </a:ln>
        </p:spPr>
      </p:pic>
      <p:sp>
        <p:nvSpPr>
          <p:cNvPr id="115" name="Rectangle 114">
            <a:extLst>
              <a:ext uri="{FF2B5EF4-FFF2-40B4-BE49-F238E27FC236}">
                <a16:creationId xmlns:a16="http://schemas.microsoft.com/office/drawing/2014/main" id="{E3A0DB24-F3EC-4C58-B27E-4333EAB6A771}"/>
              </a:ext>
            </a:extLst>
          </p:cNvPr>
          <p:cNvSpPr/>
          <p:nvPr/>
        </p:nvSpPr>
        <p:spPr>
          <a:xfrm>
            <a:off x="0" y="1843736"/>
            <a:ext cx="12191999" cy="424892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eaLnBrk="0" hangingPunct="0">
              <a:lnSpc>
                <a:spcPct val="90000"/>
              </a:lnSpc>
              <a:spcBef>
                <a:spcPct val="20000"/>
              </a:spcBef>
            </a:pPr>
            <a:endParaRPr lang="en-US" dirty="0">
              <a:solidFill>
                <a:srgbClr val="FFFFFF"/>
              </a:solidFill>
              <a:latin typeface="Arial"/>
              <a:ea typeface="ＭＳ Ｐゴシック" charset="0"/>
              <a:cs typeface="Arial"/>
            </a:endParaRPr>
          </a:p>
        </p:txBody>
      </p:sp>
      <p:sp>
        <p:nvSpPr>
          <p:cNvPr id="37" name="Rectangle 36"/>
          <p:cNvSpPr/>
          <p:nvPr/>
        </p:nvSpPr>
        <p:spPr>
          <a:xfrm>
            <a:off x="0" y="0"/>
            <a:ext cx="12192000" cy="9037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Picture 3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2533" y="81611"/>
            <a:ext cx="920131" cy="763709"/>
          </a:xfrm>
          <a:prstGeom prst="rect">
            <a:avLst/>
          </a:prstGeom>
        </p:spPr>
      </p:pic>
      <p:sp>
        <p:nvSpPr>
          <p:cNvPr id="42" name="Text Box 4"/>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BioSentinel: sending biology further than ever before</a:t>
            </a:r>
            <a:endParaRPr lang="en-US" sz="2000" i="1" dirty="0">
              <a:solidFill>
                <a:schemeClr val="bg1"/>
              </a:solidFill>
              <a:latin typeface="Arial"/>
              <a:cs typeface="Arial"/>
            </a:endParaRPr>
          </a:p>
        </p:txBody>
      </p:sp>
      <p:pic>
        <p:nvPicPr>
          <p:cNvPr id="36" name="Picture 2" descr="Image result for nasa ames logo">
            <a:extLst>
              <a:ext uri="{FF2B5EF4-FFF2-40B4-BE49-F238E27FC236}">
                <a16:creationId xmlns:a16="http://schemas.microsoft.com/office/drawing/2014/main" id="{78231424-8876-4C6B-8676-60355C9BA7E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748074" y="29619"/>
            <a:ext cx="1336491" cy="76370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9">
            <a:extLst>
              <a:ext uri="{FF2B5EF4-FFF2-40B4-BE49-F238E27FC236}">
                <a16:creationId xmlns:a16="http://schemas.microsoft.com/office/drawing/2014/main" id="{E898B45E-8A8E-42BA-B9BE-B42B7EBB8D6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429762" y="1951098"/>
            <a:ext cx="638704" cy="593082"/>
          </a:xfrm>
          <a:prstGeom prst="rect">
            <a:avLst/>
          </a:prstGeom>
          <a:noFill/>
          <a:ln w="9525">
            <a:noFill/>
            <a:miter lim="800000"/>
            <a:headEnd/>
            <a:tailEnd/>
          </a:ln>
        </p:spPr>
      </p:pic>
      <p:pic>
        <p:nvPicPr>
          <p:cNvPr id="44" name="Picture 7">
            <a:extLst>
              <a:ext uri="{FF2B5EF4-FFF2-40B4-BE49-F238E27FC236}">
                <a16:creationId xmlns:a16="http://schemas.microsoft.com/office/drawing/2014/main" id="{D662C6DA-90D3-47FE-9282-83901D12CE7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331294" y="3174563"/>
            <a:ext cx="396875" cy="385763"/>
          </a:xfrm>
          <a:prstGeom prst="rect">
            <a:avLst/>
          </a:prstGeom>
          <a:noFill/>
          <a:ln w="9525">
            <a:noFill/>
            <a:miter lim="800000"/>
            <a:headEnd/>
            <a:tailEnd/>
          </a:ln>
        </p:spPr>
      </p:pic>
      <p:pic>
        <p:nvPicPr>
          <p:cNvPr id="45" name="Picture 20">
            <a:extLst>
              <a:ext uri="{FF2B5EF4-FFF2-40B4-BE49-F238E27FC236}">
                <a16:creationId xmlns:a16="http://schemas.microsoft.com/office/drawing/2014/main" id="{326CCB4F-2EC6-4F98-A946-0033204CAB99}"/>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331293" y="5479612"/>
            <a:ext cx="311150" cy="457200"/>
          </a:xfrm>
          <a:prstGeom prst="rect">
            <a:avLst/>
          </a:prstGeom>
          <a:noFill/>
          <a:ln w="9525">
            <a:noFill/>
            <a:miter lim="800000"/>
            <a:headEnd/>
            <a:tailEnd/>
          </a:ln>
        </p:spPr>
      </p:pic>
      <p:sp>
        <p:nvSpPr>
          <p:cNvPr id="71" name="Text Box 12">
            <a:extLst>
              <a:ext uri="{FF2B5EF4-FFF2-40B4-BE49-F238E27FC236}">
                <a16:creationId xmlns:a16="http://schemas.microsoft.com/office/drawing/2014/main" id="{2E034E97-8D25-420A-A330-1FFBAD36E1B9}"/>
              </a:ext>
            </a:extLst>
          </p:cNvPr>
          <p:cNvSpPr txBox="1">
            <a:spLocks noChangeArrowheads="1"/>
          </p:cNvSpPr>
          <p:nvPr/>
        </p:nvSpPr>
        <p:spPr bwMode="auto">
          <a:xfrm rot="16200000">
            <a:off x="1901172" y="4032212"/>
            <a:ext cx="1771591" cy="646331"/>
          </a:xfrm>
          <a:prstGeom prst="rect">
            <a:avLst/>
          </a:prstGeom>
          <a:noFill/>
          <a:ln w="9525">
            <a:noFill/>
            <a:miter lim="800000"/>
            <a:headEnd/>
            <a:tailEnd/>
          </a:ln>
          <a:effectLst/>
        </p:spPr>
        <p:txBody>
          <a:bodyPr wrap="square">
            <a:spAutoFit/>
          </a:bodyPr>
          <a:lstStyle/>
          <a:p>
            <a:pPr algn="ctr"/>
            <a:r>
              <a:rPr lang="en-US" b="1" dirty="0">
                <a:solidFill>
                  <a:srgbClr val="FF0000"/>
                </a:solidFill>
                <a:latin typeface="Arial"/>
                <a:ea typeface="ＭＳ Ｐゴシック" charset="0"/>
                <a:cs typeface="Arial"/>
              </a:rPr>
              <a:t>Distance from Earth</a:t>
            </a:r>
          </a:p>
        </p:txBody>
      </p:sp>
      <p:sp>
        <p:nvSpPr>
          <p:cNvPr id="72" name="Line 13">
            <a:extLst>
              <a:ext uri="{FF2B5EF4-FFF2-40B4-BE49-F238E27FC236}">
                <a16:creationId xmlns:a16="http://schemas.microsoft.com/office/drawing/2014/main" id="{1F68DC63-1571-4271-80D7-0FE860A2DD01}"/>
              </a:ext>
            </a:extLst>
          </p:cNvPr>
          <p:cNvSpPr>
            <a:spLocks noChangeShapeType="1"/>
          </p:cNvSpPr>
          <p:nvPr/>
        </p:nvSpPr>
        <p:spPr bwMode="auto">
          <a:xfrm>
            <a:off x="3255093" y="2507812"/>
            <a:ext cx="0" cy="381000"/>
          </a:xfrm>
          <a:prstGeom prst="line">
            <a:avLst/>
          </a:prstGeom>
          <a:noFill/>
          <a:ln w="63500">
            <a:solidFill>
              <a:srgbClr val="FF0000"/>
            </a:solidFill>
            <a:round/>
            <a:headEnd/>
            <a:tailEnd/>
          </a:ln>
          <a:effectLst/>
        </p:spPr>
        <p:txBody>
          <a:bodyPr/>
          <a:lstStyle/>
          <a:p>
            <a:endParaRPr lang="en-US" dirty="0">
              <a:solidFill>
                <a:prstClr val="white"/>
              </a:solidFill>
              <a:latin typeface="Calibri"/>
              <a:ea typeface="ＭＳ Ｐゴシック" charset="0"/>
              <a:cs typeface="ＭＳ Ｐゴシック" charset="0"/>
            </a:endParaRPr>
          </a:p>
        </p:txBody>
      </p:sp>
      <p:sp>
        <p:nvSpPr>
          <p:cNvPr id="74" name="Line 19">
            <a:extLst>
              <a:ext uri="{FF2B5EF4-FFF2-40B4-BE49-F238E27FC236}">
                <a16:creationId xmlns:a16="http://schemas.microsoft.com/office/drawing/2014/main" id="{24509791-3107-496F-A2EC-ACC127838AF0}"/>
              </a:ext>
            </a:extLst>
          </p:cNvPr>
          <p:cNvSpPr>
            <a:spLocks noChangeShapeType="1"/>
          </p:cNvSpPr>
          <p:nvPr/>
        </p:nvSpPr>
        <p:spPr bwMode="auto">
          <a:xfrm>
            <a:off x="4445718" y="6013012"/>
            <a:ext cx="0" cy="79644"/>
          </a:xfrm>
          <a:prstGeom prst="line">
            <a:avLst/>
          </a:prstGeom>
          <a:noFill/>
          <a:ln w="25400">
            <a:solidFill>
              <a:srgbClr val="FF0000"/>
            </a:solidFill>
            <a:round/>
            <a:headEnd/>
            <a:tailEnd/>
          </a:ln>
          <a:effectLst/>
        </p:spPr>
        <p:txBody>
          <a:bodyPr/>
          <a:lstStyle/>
          <a:p>
            <a:endParaRPr lang="en-US" dirty="0">
              <a:solidFill>
                <a:prstClr val="white"/>
              </a:solidFill>
              <a:latin typeface="Calibri"/>
              <a:ea typeface="ＭＳ Ｐゴシック" charset="0"/>
              <a:cs typeface="ＭＳ Ｐゴシック" charset="0"/>
            </a:endParaRPr>
          </a:p>
        </p:txBody>
      </p:sp>
      <p:sp>
        <p:nvSpPr>
          <p:cNvPr id="76" name="Line 21">
            <a:extLst>
              <a:ext uri="{FF2B5EF4-FFF2-40B4-BE49-F238E27FC236}">
                <a16:creationId xmlns:a16="http://schemas.microsoft.com/office/drawing/2014/main" id="{28F98A2C-05AD-49CA-9E45-5CA16BDEEB33}"/>
              </a:ext>
            </a:extLst>
          </p:cNvPr>
          <p:cNvSpPr>
            <a:spLocks noChangeShapeType="1"/>
          </p:cNvSpPr>
          <p:nvPr/>
        </p:nvSpPr>
        <p:spPr bwMode="auto">
          <a:xfrm flipH="1">
            <a:off x="3026493" y="5708212"/>
            <a:ext cx="228600" cy="0"/>
          </a:xfrm>
          <a:prstGeom prst="line">
            <a:avLst/>
          </a:prstGeom>
          <a:noFill/>
          <a:ln w="25400">
            <a:solidFill>
              <a:srgbClr val="FF0000"/>
            </a:solidFill>
            <a:round/>
            <a:headEnd/>
            <a:tailEnd/>
          </a:ln>
          <a:effectLst/>
        </p:spPr>
        <p:txBody>
          <a:bodyPr/>
          <a:lstStyle/>
          <a:p>
            <a:endParaRPr lang="en-US" dirty="0">
              <a:solidFill>
                <a:prstClr val="white"/>
              </a:solidFill>
              <a:latin typeface="Calibri"/>
              <a:ea typeface="ＭＳ Ｐゴシック" charset="0"/>
              <a:cs typeface="ＭＳ Ｐゴシック" charset="0"/>
            </a:endParaRPr>
          </a:p>
        </p:txBody>
      </p:sp>
      <p:sp>
        <p:nvSpPr>
          <p:cNvPr id="77" name="Line 22">
            <a:extLst>
              <a:ext uri="{FF2B5EF4-FFF2-40B4-BE49-F238E27FC236}">
                <a16:creationId xmlns:a16="http://schemas.microsoft.com/office/drawing/2014/main" id="{22DF4BDA-D282-40A3-9655-C29C8F7E4BD2}"/>
              </a:ext>
            </a:extLst>
          </p:cNvPr>
          <p:cNvSpPr>
            <a:spLocks noChangeShapeType="1"/>
          </p:cNvSpPr>
          <p:nvPr/>
        </p:nvSpPr>
        <p:spPr bwMode="auto">
          <a:xfrm flipH="1">
            <a:off x="3026493" y="5314512"/>
            <a:ext cx="228600" cy="0"/>
          </a:xfrm>
          <a:prstGeom prst="line">
            <a:avLst/>
          </a:prstGeom>
          <a:noFill/>
          <a:ln w="25400">
            <a:solidFill>
              <a:srgbClr val="FF0000"/>
            </a:solidFill>
            <a:round/>
            <a:headEnd/>
            <a:tailEnd/>
          </a:ln>
          <a:effectLst/>
        </p:spPr>
        <p:txBody>
          <a:bodyPr/>
          <a:lstStyle/>
          <a:p>
            <a:endParaRPr lang="en-US" dirty="0">
              <a:solidFill>
                <a:prstClr val="white"/>
              </a:solidFill>
              <a:latin typeface="Calibri"/>
              <a:ea typeface="ＭＳ Ｐゴシック" charset="0"/>
              <a:cs typeface="ＭＳ Ｐゴシック" charset="0"/>
            </a:endParaRPr>
          </a:p>
        </p:txBody>
      </p:sp>
      <p:sp>
        <p:nvSpPr>
          <p:cNvPr id="78" name="Line 23">
            <a:extLst>
              <a:ext uri="{FF2B5EF4-FFF2-40B4-BE49-F238E27FC236}">
                <a16:creationId xmlns:a16="http://schemas.microsoft.com/office/drawing/2014/main" id="{C47B433F-F459-4CCD-AA30-004DDA32A975}"/>
              </a:ext>
            </a:extLst>
          </p:cNvPr>
          <p:cNvSpPr>
            <a:spLocks noChangeShapeType="1"/>
          </p:cNvSpPr>
          <p:nvPr/>
        </p:nvSpPr>
        <p:spPr bwMode="auto">
          <a:xfrm flipH="1">
            <a:off x="3026493" y="3346012"/>
            <a:ext cx="228600" cy="0"/>
          </a:xfrm>
          <a:prstGeom prst="line">
            <a:avLst/>
          </a:prstGeom>
          <a:noFill/>
          <a:ln w="25400">
            <a:solidFill>
              <a:srgbClr val="FF0000"/>
            </a:solidFill>
            <a:round/>
            <a:headEnd/>
            <a:tailEnd/>
          </a:ln>
          <a:effectLst/>
        </p:spPr>
        <p:txBody>
          <a:bodyPr/>
          <a:lstStyle/>
          <a:p>
            <a:endParaRPr lang="en-US" dirty="0">
              <a:solidFill>
                <a:prstClr val="white"/>
              </a:solidFill>
              <a:latin typeface="Calibri"/>
              <a:ea typeface="ＭＳ Ｐゴシック" charset="0"/>
              <a:cs typeface="ＭＳ Ｐゴシック" charset="0"/>
            </a:endParaRPr>
          </a:p>
        </p:txBody>
      </p:sp>
      <p:sp>
        <p:nvSpPr>
          <p:cNvPr id="79" name="Line 24">
            <a:extLst>
              <a:ext uri="{FF2B5EF4-FFF2-40B4-BE49-F238E27FC236}">
                <a16:creationId xmlns:a16="http://schemas.microsoft.com/office/drawing/2014/main" id="{32EDA41E-9519-4E70-BC43-7723910527A6}"/>
              </a:ext>
            </a:extLst>
          </p:cNvPr>
          <p:cNvSpPr>
            <a:spLocks noChangeShapeType="1"/>
          </p:cNvSpPr>
          <p:nvPr/>
        </p:nvSpPr>
        <p:spPr bwMode="auto">
          <a:xfrm flipH="1">
            <a:off x="3026493" y="2736412"/>
            <a:ext cx="228600" cy="0"/>
          </a:xfrm>
          <a:prstGeom prst="line">
            <a:avLst/>
          </a:prstGeom>
          <a:noFill/>
          <a:ln w="25400">
            <a:solidFill>
              <a:srgbClr val="FF0000"/>
            </a:solidFill>
            <a:round/>
            <a:headEnd/>
            <a:tailEnd/>
          </a:ln>
          <a:effectLst/>
        </p:spPr>
        <p:txBody>
          <a:bodyPr/>
          <a:lstStyle/>
          <a:p>
            <a:endParaRPr lang="en-US" dirty="0">
              <a:solidFill>
                <a:prstClr val="white"/>
              </a:solidFill>
              <a:latin typeface="Calibri"/>
              <a:ea typeface="ＭＳ Ｐゴシック" charset="0"/>
              <a:cs typeface="ＭＳ Ｐゴシック" charset="0"/>
            </a:endParaRPr>
          </a:p>
        </p:txBody>
      </p:sp>
      <p:sp>
        <p:nvSpPr>
          <p:cNvPr id="80" name="Line 25">
            <a:extLst>
              <a:ext uri="{FF2B5EF4-FFF2-40B4-BE49-F238E27FC236}">
                <a16:creationId xmlns:a16="http://schemas.microsoft.com/office/drawing/2014/main" id="{DDEC9C50-C34D-46B1-961E-49F162A971DC}"/>
              </a:ext>
            </a:extLst>
          </p:cNvPr>
          <p:cNvSpPr>
            <a:spLocks noChangeShapeType="1"/>
          </p:cNvSpPr>
          <p:nvPr/>
        </p:nvSpPr>
        <p:spPr bwMode="auto">
          <a:xfrm flipH="1">
            <a:off x="3026493" y="2203012"/>
            <a:ext cx="228600" cy="0"/>
          </a:xfrm>
          <a:prstGeom prst="line">
            <a:avLst/>
          </a:prstGeom>
          <a:noFill/>
          <a:ln w="25400">
            <a:solidFill>
              <a:srgbClr val="FF0000"/>
            </a:solidFill>
            <a:round/>
            <a:headEnd/>
            <a:tailEnd/>
          </a:ln>
          <a:effectLst/>
        </p:spPr>
        <p:txBody>
          <a:bodyPr/>
          <a:lstStyle/>
          <a:p>
            <a:endParaRPr lang="en-US" dirty="0">
              <a:solidFill>
                <a:prstClr val="white"/>
              </a:solidFill>
              <a:latin typeface="Calibri"/>
              <a:ea typeface="ＭＳ Ｐゴシック" charset="0"/>
              <a:cs typeface="ＭＳ Ｐゴシック" charset="0"/>
            </a:endParaRPr>
          </a:p>
        </p:txBody>
      </p:sp>
      <p:sp>
        <p:nvSpPr>
          <p:cNvPr id="81" name="Line 26">
            <a:extLst>
              <a:ext uri="{FF2B5EF4-FFF2-40B4-BE49-F238E27FC236}">
                <a16:creationId xmlns:a16="http://schemas.microsoft.com/office/drawing/2014/main" id="{97982639-569D-4C4D-BC2B-12440AF93040}"/>
              </a:ext>
            </a:extLst>
          </p:cNvPr>
          <p:cNvSpPr>
            <a:spLocks noChangeShapeType="1"/>
          </p:cNvSpPr>
          <p:nvPr/>
        </p:nvSpPr>
        <p:spPr bwMode="auto">
          <a:xfrm>
            <a:off x="3255093" y="1974412"/>
            <a:ext cx="0" cy="381000"/>
          </a:xfrm>
          <a:prstGeom prst="line">
            <a:avLst/>
          </a:prstGeom>
          <a:noFill/>
          <a:ln w="63500">
            <a:solidFill>
              <a:srgbClr val="FF0000"/>
            </a:solidFill>
            <a:round/>
            <a:headEnd/>
            <a:tailEnd/>
          </a:ln>
          <a:effectLst/>
        </p:spPr>
        <p:txBody>
          <a:bodyPr/>
          <a:lstStyle/>
          <a:p>
            <a:endParaRPr lang="en-US" dirty="0">
              <a:solidFill>
                <a:prstClr val="white"/>
              </a:solidFill>
              <a:latin typeface="Calibri"/>
              <a:ea typeface="ＭＳ Ｐゴシック" charset="0"/>
              <a:cs typeface="ＭＳ Ｐゴシック" charset="0"/>
            </a:endParaRPr>
          </a:p>
        </p:txBody>
      </p:sp>
      <p:sp>
        <p:nvSpPr>
          <p:cNvPr id="82" name="Text Box 27">
            <a:extLst>
              <a:ext uri="{FF2B5EF4-FFF2-40B4-BE49-F238E27FC236}">
                <a16:creationId xmlns:a16="http://schemas.microsoft.com/office/drawing/2014/main" id="{037F68C8-CCB0-4C7C-9F4D-902868655CDF}"/>
              </a:ext>
            </a:extLst>
          </p:cNvPr>
          <p:cNvSpPr txBox="1">
            <a:spLocks noChangeArrowheads="1"/>
          </p:cNvSpPr>
          <p:nvPr/>
        </p:nvSpPr>
        <p:spPr bwMode="auto">
          <a:xfrm>
            <a:off x="4017094" y="6064992"/>
            <a:ext cx="1082675" cy="304800"/>
          </a:xfrm>
          <a:prstGeom prst="rect">
            <a:avLst/>
          </a:prstGeom>
          <a:noFill/>
          <a:ln w="9525">
            <a:noFill/>
            <a:miter lim="800000"/>
            <a:headEnd/>
            <a:tailEnd/>
          </a:ln>
          <a:effectLst/>
        </p:spPr>
        <p:txBody>
          <a:bodyPr>
            <a:spAutoFit/>
          </a:bodyPr>
          <a:lstStyle/>
          <a:p>
            <a:r>
              <a:rPr lang="en-US" sz="1400" dirty="0">
                <a:solidFill>
                  <a:srgbClr val="FF0000"/>
                </a:solidFill>
                <a:latin typeface="Calibri"/>
                <a:ea typeface="ＭＳ Ｐゴシック" charset="0"/>
                <a:cs typeface="ＭＳ Ｐゴシック" charset="0"/>
              </a:rPr>
              <a:t>6 months</a:t>
            </a:r>
          </a:p>
        </p:txBody>
      </p:sp>
      <p:sp>
        <p:nvSpPr>
          <p:cNvPr id="84" name="Text Box 29">
            <a:extLst>
              <a:ext uri="{FF2B5EF4-FFF2-40B4-BE49-F238E27FC236}">
                <a16:creationId xmlns:a16="http://schemas.microsoft.com/office/drawing/2014/main" id="{70CADCC2-FD07-4D4D-8675-0CE8DA480508}"/>
              </a:ext>
            </a:extLst>
          </p:cNvPr>
          <p:cNvSpPr txBox="1">
            <a:spLocks noChangeArrowheads="1"/>
          </p:cNvSpPr>
          <p:nvPr/>
        </p:nvSpPr>
        <p:spPr bwMode="auto">
          <a:xfrm>
            <a:off x="9456315" y="6040171"/>
            <a:ext cx="1082675" cy="304800"/>
          </a:xfrm>
          <a:prstGeom prst="rect">
            <a:avLst/>
          </a:prstGeom>
          <a:noFill/>
          <a:ln w="9525">
            <a:noFill/>
            <a:miter lim="800000"/>
            <a:headEnd/>
            <a:tailEnd/>
          </a:ln>
          <a:effectLst/>
        </p:spPr>
        <p:txBody>
          <a:bodyPr>
            <a:spAutoFit/>
          </a:bodyPr>
          <a:lstStyle/>
          <a:p>
            <a:r>
              <a:rPr lang="en-US" sz="1400" dirty="0">
                <a:solidFill>
                  <a:srgbClr val="FF0000"/>
                </a:solidFill>
                <a:latin typeface="Calibri"/>
                <a:ea typeface="ＭＳ Ｐゴシック" charset="0"/>
                <a:cs typeface="ＭＳ Ｐゴシック" charset="0"/>
              </a:rPr>
              <a:t>3 years</a:t>
            </a:r>
          </a:p>
        </p:txBody>
      </p:sp>
      <p:sp>
        <p:nvSpPr>
          <p:cNvPr id="85" name="Text Box 30">
            <a:extLst>
              <a:ext uri="{FF2B5EF4-FFF2-40B4-BE49-F238E27FC236}">
                <a16:creationId xmlns:a16="http://schemas.microsoft.com/office/drawing/2014/main" id="{71956DA8-2831-4773-A06A-6B46B443D54D}"/>
              </a:ext>
            </a:extLst>
          </p:cNvPr>
          <p:cNvSpPr txBox="1">
            <a:spLocks noChangeArrowheads="1"/>
          </p:cNvSpPr>
          <p:nvPr/>
        </p:nvSpPr>
        <p:spPr bwMode="auto">
          <a:xfrm>
            <a:off x="1943819" y="5555812"/>
            <a:ext cx="1082675" cy="304800"/>
          </a:xfrm>
          <a:prstGeom prst="rect">
            <a:avLst/>
          </a:prstGeom>
          <a:noFill/>
          <a:ln w="9525">
            <a:noFill/>
            <a:miter lim="800000"/>
            <a:headEnd/>
            <a:tailEnd/>
          </a:ln>
          <a:effectLst/>
        </p:spPr>
        <p:txBody>
          <a:bodyPr>
            <a:spAutoFit/>
          </a:bodyPr>
          <a:lstStyle/>
          <a:p>
            <a:pPr algn="r"/>
            <a:r>
              <a:rPr lang="en-US" sz="1400" dirty="0">
                <a:solidFill>
                  <a:srgbClr val="FF0000"/>
                </a:solidFill>
                <a:latin typeface="Calibri"/>
                <a:ea typeface="ＭＳ Ｐゴシック" charset="0"/>
                <a:cs typeface="ＭＳ Ｐゴシック" charset="0"/>
              </a:rPr>
              <a:t>62 mi</a:t>
            </a:r>
          </a:p>
        </p:txBody>
      </p:sp>
      <p:sp>
        <p:nvSpPr>
          <p:cNvPr id="86" name="Text Box 31">
            <a:extLst>
              <a:ext uri="{FF2B5EF4-FFF2-40B4-BE49-F238E27FC236}">
                <a16:creationId xmlns:a16="http://schemas.microsoft.com/office/drawing/2014/main" id="{B5299EA4-9D1F-4B5A-A0C8-2970458E66FC}"/>
              </a:ext>
            </a:extLst>
          </p:cNvPr>
          <p:cNvSpPr txBox="1">
            <a:spLocks noChangeArrowheads="1"/>
          </p:cNvSpPr>
          <p:nvPr/>
        </p:nvSpPr>
        <p:spPr bwMode="auto">
          <a:xfrm>
            <a:off x="1943819" y="5174812"/>
            <a:ext cx="1082675" cy="304800"/>
          </a:xfrm>
          <a:prstGeom prst="rect">
            <a:avLst/>
          </a:prstGeom>
          <a:noFill/>
          <a:ln w="9525">
            <a:noFill/>
            <a:miter lim="800000"/>
            <a:headEnd/>
            <a:tailEnd/>
          </a:ln>
          <a:effectLst/>
        </p:spPr>
        <p:txBody>
          <a:bodyPr>
            <a:spAutoFit/>
          </a:bodyPr>
          <a:lstStyle/>
          <a:p>
            <a:pPr algn="r"/>
            <a:r>
              <a:rPr lang="en-US" sz="1400" dirty="0">
                <a:solidFill>
                  <a:srgbClr val="FF0000"/>
                </a:solidFill>
                <a:latin typeface="Calibri"/>
                <a:ea typeface="ＭＳ Ｐゴシック" charset="0"/>
                <a:cs typeface="ＭＳ Ｐゴシック" charset="0"/>
              </a:rPr>
              <a:t>180-300 mi</a:t>
            </a:r>
          </a:p>
        </p:txBody>
      </p:sp>
      <p:sp>
        <p:nvSpPr>
          <p:cNvPr id="87" name="Text Box 32">
            <a:extLst>
              <a:ext uri="{FF2B5EF4-FFF2-40B4-BE49-F238E27FC236}">
                <a16:creationId xmlns:a16="http://schemas.microsoft.com/office/drawing/2014/main" id="{FB97AD80-C167-41CA-87F3-B1CCAECEF5FE}"/>
              </a:ext>
            </a:extLst>
          </p:cNvPr>
          <p:cNvSpPr txBox="1">
            <a:spLocks noChangeArrowheads="1"/>
          </p:cNvSpPr>
          <p:nvPr/>
        </p:nvSpPr>
        <p:spPr bwMode="auto">
          <a:xfrm>
            <a:off x="1943819" y="3193612"/>
            <a:ext cx="1082675" cy="304800"/>
          </a:xfrm>
          <a:prstGeom prst="rect">
            <a:avLst/>
          </a:prstGeom>
          <a:noFill/>
          <a:ln w="9525">
            <a:noFill/>
            <a:miter lim="800000"/>
            <a:headEnd/>
            <a:tailEnd/>
          </a:ln>
          <a:effectLst/>
        </p:spPr>
        <p:txBody>
          <a:bodyPr>
            <a:spAutoFit/>
          </a:bodyPr>
          <a:lstStyle/>
          <a:p>
            <a:pPr algn="r"/>
            <a:r>
              <a:rPr lang="en-US" sz="1400" dirty="0">
                <a:solidFill>
                  <a:srgbClr val="FF0000"/>
                </a:solidFill>
                <a:latin typeface="Calibri"/>
                <a:ea typeface="ＭＳ Ｐゴシック" charset="0"/>
                <a:cs typeface="ＭＳ Ｐゴシック" charset="0"/>
              </a:rPr>
              <a:t>240,000 mi</a:t>
            </a:r>
          </a:p>
        </p:txBody>
      </p:sp>
      <p:sp>
        <p:nvSpPr>
          <p:cNvPr id="88" name="Text Box 33">
            <a:extLst>
              <a:ext uri="{FF2B5EF4-FFF2-40B4-BE49-F238E27FC236}">
                <a16:creationId xmlns:a16="http://schemas.microsoft.com/office/drawing/2014/main" id="{03F2D439-C2A8-418F-99CD-87A4220F0036}"/>
              </a:ext>
            </a:extLst>
          </p:cNvPr>
          <p:cNvSpPr txBox="1">
            <a:spLocks noChangeArrowheads="1"/>
          </p:cNvSpPr>
          <p:nvPr/>
        </p:nvSpPr>
        <p:spPr bwMode="auto">
          <a:xfrm>
            <a:off x="1883493" y="2584012"/>
            <a:ext cx="1143000" cy="304800"/>
          </a:xfrm>
          <a:prstGeom prst="rect">
            <a:avLst/>
          </a:prstGeom>
          <a:noFill/>
          <a:ln w="9525">
            <a:noFill/>
            <a:miter lim="800000"/>
            <a:headEnd/>
            <a:tailEnd/>
          </a:ln>
          <a:effectLst/>
        </p:spPr>
        <p:txBody>
          <a:bodyPr>
            <a:spAutoFit/>
          </a:bodyPr>
          <a:lstStyle/>
          <a:p>
            <a:pPr algn="r"/>
            <a:r>
              <a:rPr lang="en-US" sz="1400" dirty="0">
                <a:solidFill>
                  <a:srgbClr val="FF0000"/>
                </a:solidFill>
                <a:latin typeface="Calibri"/>
                <a:ea typeface="ＭＳ Ｐゴシック" charset="0"/>
                <a:cs typeface="ＭＳ Ｐゴシック" charset="0"/>
              </a:rPr>
              <a:t>Millions mi</a:t>
            </a:r>
          </a:p>
        </p:txBody>
      </p:sp>
      <p:sp>
        <p:nvSpPr>
          <p:cNvPr id="89" name="Text Box 34">
            <a:extLst>
              <a:ext uri="{FF2B5EF4-FFF2-40B4-BE49-F238E27FC236}">
                <a16:creationId xmlns:a16="http://schemas.microsoft.com/office/drawing/2014/main" id="{7E210C19-29F7-4C5A-B1B4-4AD3617E91E8}"/>
              </a:ext>
            </a:extLst>
          </p:cNvPr>
          <p:cNvSpPr txBox="1">
            <a:spLocks noChangeArrowheads="1"/>
          </p:cNvSpPr>
          <p:nvPr/>
        </p:nvSpPr>
        <p:spPr bwMode="auto">
          <a:xfrm>
            <a:off x="1807293" y="2050612"/>
            <a:ext cx="1219200" cy="304800"/>
          </a:xfrm>
          <a:prstGeom prst="rect">
            <a:avLst/>
          </a:prstGeom>
          <a:noFill/>
          <a:ln w="9525">
            <a:noFill/>
            <a:miter lim="800000"/>
            <a:headEnd/>
            <a:tailEnd/>
          </a:ln>
          <a:effectLst/>
        </p:spPr>
        <p:txBody>
          <a:bodyPr>
            <a:spAutoFit/>
          </a:bodyPr>
          <a:lstStyle/>
          <a:p>
            <a:pPr algn="r"/>
            <a:r>
              <a:rPr lang="en-US" sz="1400" dirty="0">
                <a:solidFill>
                  <a:srgbClr val="FF0000"/>
                </a:solidFill>
                <a:latin typeface="Calibri"/>
                <a:ea typeface="ＭＳ Ｐゴシック" charset="0"/>
                <a:cs typeface="ＭＳ Ｐゴシック" charset="0"/>
              </a:rPr>
              <a:t>36 million mi</a:t>
            </a:r>
          </a:p>
        </p:txBody>
      </p:sp>
      <p:sp>
        <p:nvSpPr>
          <p:cNvPr id="91" name="Line 37">
            <a:extLst>
              <a:ext uri="{FF2B5EF4-FFF2-40B4-BE49-F238E27FC236}">
                <a16:creationId xmlns:a16="http://schemas.microsoft.com/office/drawing/2014/main" id="{98F6A063-1597-49B9-9E7F-515E2E9252DC}"/>
              </a:ext>
            </a:extLst>
          </p:cNvPr>
          <p:cNvSpPr>
            <a:spLocks noChangeShapeType="1"/>
          </p:cNvSpPr>
          <p:nvPr/>
        </p:nvSpPr>
        <p:spPr bwMode="auto">
          <a:xfrm flipH="1">
            <a:off x="3255093" y="6013012"/>
            <a:ext cx="6807200" cy="0"/>
          </a:xfrm>
          <a:prstGeom prst="line">
            <a:avLst/>
          </a:prstGeom>
          <a:noFill/>
          <a:ln w="63500">
            <a:solidFill>
              <a:srgbClr val="FF0000"/>
            </a:solidFill>
            <a:round/>
            <a:headEnd/>
            <a:tailEnd/>
          </a:ln>
          <a:effectLst/>
        </p:spPr>
        <p:txBody>
          <a:bodyPr/>
          <a:lstStyle/>
          <a:p>
            <a:endParaRPr lang="en-US" dirty="0">
              <a:solidFill>
                <a:prstClr val="white"/>
              </a:solidFill>
              <a:latin typeface="Calibri"/>
              <a:ea typeface="ＭＳ Ｐゴシック" charset="0"/>
              <a:cs typeface="ＭＳ Ｐゴシック" charset="0"/>
            </a:endParaRPr>
          </a:p>
        </p:txBody>
      </p:sp>
      <p:sp>
        <p:nvSpPr>
          <p:cNvPr id="92" name="Line 38">
            <a:extLst>
              <a:ext uri="{FF2B5EF4-FFF2-40B4-BE49-F238E27FC236}">
                <a16:creationId xmlns:a16="http://schemas.microsoft.com/office/drawing/2014/main" id="{927592DA-7692-467C-B5DE-2AE15C40CE8E}"/>
              </a:ext>
            </a:extLst>
          </p:cNvPr>
          <p:cNvSpPr>
            <a:spLocks noChangeShapeType="1"/>
          </p:cNvSpPr>
          <p:nvPr/>
        </p:nvSpPr>
        <p:spPr bwMode="auto">
          <a:xfrm>
            <a:off x="3255093" y="3117412"/>
            <a:ext cx="0" cy="2895600"/>
          </a:xfrm>
          <a:prstGeom prst="line">
            <a:avLst/>
          </a:prstGeom>
          <a:noFill/>
          <a:ln w="63500">
            <a:solidFill>
              <a:srgbClr val="FF0000"/>
            </a:solidFill>
            <a:round/>
            <a:headEnd/>
            <a:tailEnd type="oval" w="med" len="med"/>
          </a:ln>
          <a:effectLst/>
        </p:spPr>
        <p:txBody>
          <a:bodyPr/>
          <a:lstStyle/>
          <a:p>
            <a:endParaRPr lang="en-US" dirty="0">
              <a:solidFill>
                <a:prstClr val="white"/>
              </a:solidFill>
              <a:latin typeface="Calibri"/>
              <a:ea typeface="ＭＳ Ｐゴシック" charset="0"/>
              <a:cs typeface="ＭＳ Ｐゴシック" charset="0"/>
            </a:endParaRPr>
          </a:p>
        </p:txBody>
      </p:sp>
      <p:sp>
        <p:nvSpPr>
          <p:cNvPr id="93" name="Text Box 39">
            <a:extLst>
              <a:ext uri="{FF2B5EF4-FFF2-40B4-BE49-F238E27FC236}">
                <a16:creationId xmlns:a16="http://schemas.microsoft.com/office/drawing/2014/main" id="{B1C0647B-1186-4930-9B07-B01256533979}"/>
              </a:ext>
            </a:extLst>
          </p:cNvPr>
          <p:cNvSpPr txBox="1">
            <a:spLocks noChangeArrowheads="1"/>
          </p:cNvSpPr>
          <p:nvPr/>
        </p:nvSpPr>
        <p:spPr bwMode="auto">
          <a:xfrm>
            <a:off x="6830996" y="3490129"/>
            <a:ext cx="1223299" cy="369332"/>
          </a:xfrm>
          <a:prstGeom prst="rect">
            <a:avLst/>
          </a:prstGeom>
          <a:noFill/>
          <a:ln w="9525">
            <a:noFill/>
            <a:miter lim="800000"/>
            <a:headEnd/>
            <a:tailEnd/>
          </a:ln>
          <a:effectLst/>
        </p:spPr>
        <p:txBody>
          <a:bodyPr wrap="none">
            <a:spAutoFit/>
          </a:bodyPr>
          <a:lstStyle/>
          <a:p>
            <a:pPr algn="ctr"/>
            <a:r>
              <a:rPr lang="en-US" b="1" dirty="0">
                <a:solidFill>
                  <a:schemeClr val="bg1"/>
                </a:solidFill>
                <a:latin typeface="Arial"/>
                <a:ea typeface="ＭＳ Ｐゴシック" charset="0"/>
                <a:cs typeface="Arial"/>
              </a:rPr>
              <a:t>Unknown</a:t>
            </a:r>
          </a:p>
        </p:txBody>
      </p:sp>
      <p:sp>
        <p:nvSpPr>
          <p:cNvPr id="94" name="Line 46">
            <a:extLst>
              <a:ext uri="{FF2B5EF4-FFF2-40B4-BE49-F238E27FC236}">
                <a16:creationId xmlns:a16="http://schemas.microsoft.com/office/drawing/2014/main" id="{5F907283-9F07-4ADC-BC53-4E8A159CEBE6}"/>
              </a:ext>
            </a:extLst>
          </p:cNvPr>
          <p:cNvSpPr>
            <a:spLocks noChangeShapeType="1"/>
          </p:cNvSpPr>
          <p:nvPr/>
        </p:nvSpPr>
        <p:spPr bwMode="auto">
          <a:xfrm>
            <a:off x="5644281" y="6013012"/>
            <a:ext cx="0" cy="98571"/>
          </a:xfrm>
          <a:prstGeom prst="line">
            <a:avLst/>
          </a:prstGeom>
          <a:noFill/>
          <a:ln w="25400">
            <a:solidFill>
              <a:srgbClr val="FF0000"/>
            </a:solidFill>
            <a:round/>
            <a:headEnd/>
            <a:tailEnd/>
          </a:ln>
          <a:effectLst/>
        </p:spPr>
        <p:txBody>
          <a:bodyPr/>
          <a:lstStyle/>
          <a:p>
            <a:endParaRPr lang="en-US" dirty="0">
              <a:solidFill>
                <a:prstClr val="white"/>
              </a:solidFill>
              <a:latin typeface="Calibri"/>
              <a:ea typeface="ＭＳ Ｐゴシック" charset="0"/>
              <a:cs typeface="ＭＳ Ｐゴシック" charset="0"/>
            </a:endParaRPr>
          </a:p>
        </p:txBody>
      </p:sp>
      <p:sp>
        <p:nvSpPr>
          <p:cNvPr id="95" name="Text Box 47">
            <a:extLst>
              <a:ext uri="{FF2B5EF4-FFF2-40B4-BE49-F238E27FC236}">
                <a16:creationId xmlns:a16="http://schemas.microsoft.com/office/drawing/2014/main" id="{DE490625-82C1-46E4-8E25-042E7B63D3AA}"/>
              </a:ext>
            </a:extLst>
          </p:cNvPr>
          <p:cNvSpPr txBox="1">
            <a:spLocks noChangeArrowheads="1"/>
          </p:cNvSpPr>
          <p:nvPr/>
        </p:nvSpPr>
        <p:spPr bwMode="auto">
          <a:xfrm>
            <a:off x="5252169" y="6057054"/>
            <a:ext cx="1082675" cy="304800"/>
          </a:xfrm>
          <a:prstGeom prst="rect">
            <a:avLst/>
          </a:prstGeom>
          <a:noFill/>
          <a:ln w="9525">
            <a:noFill/>
            <a:miter lim="800000"/>
            <a:headEnd/>
            <a:tailEnd/>
          </a:ln>
          <a:effectLst/>
        </p:spPr>
        <p:txBody>
          <a:bodyPr>
            <a:spAutoFit/>
          </a:bodyPr>
          <a:lstStyle/>
          <a:p>
            <a:r>
              <a:rPr lang="en-US" sz="1400" dirty="0">
                <a:solidFill>
                  <a:srgbClr val="FF0000"/>
                </a:solidFill>
                <a:latin typeface="Calibri"/>
                <a:ea typeface="ＭＳ Ｐゴシック" charset="0"/>
                <a:cs typeface="ＭＳ Ｐゴシック" charset="0"/>
              </a:rPr>
              <a:t>12 months</a:t>
            </a:r>
          </a:p>
        </p:txBody>
      </p:sp>
      <p:sp>
        <p:nvSpPr>
          <p:cNvPr id="96" name="Rectangle 3">
            <a:extLst>
              <a:ext uri="{FF2B5EF4-FFF2-40B4-BE49-F238E27FC236}">
                <a16:creationId xmlns:a16="http://schemas.microsoft.com/office/drawing/2014/main" id="{B65DC96B-C5D1-4BD1-9CCB-B2B78F33BC60}"/>
              </a:ext>
            </a:extLst>
          </p:cNvPr>
          <p:cNvSpPr txBox="1">
            <a:spLocks/>
          </p:cNvSpPr>
          <p:nvPr/>
        </p:nvSpPr>
        <p:spPr>
          <a:xfrm>
            <a:off x="5644281" y="5174812"/>
            <a:ext cx="1649412" cy="304800"/>
          </a:xfrm>
          <a:prstGeom prst="rect">
            <a:avLst/>
          </a:prstGeom>
        </p:spPr>
        <p:txBody>
          <a:bodyPr/>
          <a:lstStyle/>
          <a:p>
            <a:pPr marL="342900" indent="-342900" eaLnBrk="0" hangingPunct="0">
              <a:lnSpc>
                <a:spcPct val="90000"/>
              </a:lnSpc>
              <a:spcBef>
                <a:spcPct val="20000"/>
              </a:spcBef>
            </a:pPr>
            <a:r>
              <a:rPr lang="en-US" sz="1400" dirty="0">
                <a:solidFill>
                  <a:prstClr val="black"/>
                </a:solidFill>
                <a:latin typeface="Calibri"/>
                <a:ea typeface="ＭＳ Ｐゴシック" charset="0"/>
                <a:cs typeface="ＭＳ Ｐゴシック" charset="0"/>
              </a:rPr>
              <a:t>Extended ISS</a:t>
            </a:r>
          </a:p>
        </p:txBody>
      </p:sp>
      <p:sp>
        <p:nvSpPr>
          <p:cNvPr id="97" name="Rectangle 3">
            <a:extLst>
              <a:ext uri="{FF2B5EF4-FFF2-40B4-BE49-F238E27FC236}">
                <a16:creationId xmlns:a16="http://schemas.microsoft.com/office/drawing/2014/main" id="{0B72E2E9-5CCD-4D21-9932-859F55BCE714}"/>
              </a:ext>
            </a:extLst>
          </p:cNvPr>
          <p:cNvSpPr txBox="1">
            <a:spLocks/>
          </p:cNvSpPr>
          <p:nvPr/>
        </p:nvSpPr>
        <p:spPr>
          <a:xfrm>
            <a:off x="4520331" y="2584012"/>
            <a:ext cx="1649412" cy="304800"/>
          </a:xfrm>
          <a:prstGeom prst="rect">
            <a:avLst/>
          </a:prstGeom>
        </p:spPr>
        <p:txBody>
          <a:bodyPr/>
          <a:lstStyle/>
          <a:p>
            <a:pPr marL="342900" indent="-342900" eaLnBrk="0" hangingPunct="0">
              <a:lnSpc>
                <a:spcPct val="90000"/>
              </a:lnSpc>
              <a:spcBef>
                <a:spcPct val="20000"/>
              </a:spcBef>
            </a:pPr>
            <a:r>
              <a:rPr lang="en-US" sz="1400" dirty="0">
                <a:solidFill>
                  <a:prstClr val="white"/>
                </a:solidFill>
                <a:latin typeface="Calibri"/>
                <a:ea typeface="ＭＳ Ｐゴシック" charset="0"/>
                <a:cs typeface="ＭＳ Ｐゴシック" charset="0"/>
              </a:rPr>
              <a:t>NEA</a:t>
            </a:r>
          </a:p>
        </p:txBody>
      </p:sp>
      <p:sp>
        <p:nvSpPr>
          <p:cNvPr id="98" name="Rectangle 3">
            <a:extLst>
              <a:ext uri="{FF2B5EF4-FFF2-40B4-BE49-F238E27FC236}">
                <a16:creationId xmlns:a16="http://schemas.microsoft.com/office/drawing/2014/main" id="{BC9D03DC-390A-4B86-94DD-844A7553F1DF}"/>
              </a:ext>
            </a:extLst>
          </p:cNvPr>
          <p:cNvSpPr txBox="1">
            <a:spLocks/>
          </p:cNvSpPr>
          <p:nvPr/>
        </p:nvSpPr>
        <p:spPr>
          <a:xfrm>
            <a:off x="8730911" y="2176381"/>
            <a:ext cx="770468" cy="304800"/>
          </a:xfrm>
          <a:prstGeom prst="rect">
            <a:avLst/>
          </a:prstGeom>
        </p:spPr>
        <p:txBody>
          <a:bodyPr/>
          <a:lstStyle/>
          <a:p>
            <a:pPr marL="342900" indent="-342900" eaLnBrk="0" hangingPunct="0">
              <a:lnSpc>
                <a:spcPct val="90000"/>
              </a:lnSpc>
              <a:spcBef>
                <a:spcPct val="20000"/>
              </a:spcBef>
            </a:pPr>
            <a:r>
              <a:rPr lang="en-US" dirty="0">
                <a:solidFill>
                  <a:schemeClr val="accent2"/>
                </a:solidFill>
                <a:latin typeface="Arial"/>
                <a:ea typeface="ＭＳ Ｐゴシック" charset="0"/>
                <a:cs typeface="Arial"/>
              </a:rPr>
              <a:t>Mars</a:t>
            </a:r>
          </a:p>
        </p:txBody>
      </p:sp>
      <p:sp>
        <p:nvSpPr>
          <p:cNvPr id="100" name="Rectangle 3">
            <a:extLst>
              <a:ext uri="{FF2B5EF4-FFF2-40B4-BE49-F238E27FC236}">
                <a16:creationId xmlns:a16="http://schemas.microsoft.com/office/drawing/2014/main" id="{61744681-D3EF-4CF1-8DC6-2665220FAE97}"/>
              </a:ext>
            </a:extLst>
          </p:cNvPr>
          <p:cNvSpPr txBox="1">
            <a:spLocks/>
          </p:cNvSpPr>
          <p:nvPr/>
        </p:nvSpPr>
        <p:spPr>
          <a:xfrm>
            <a:off x="3994868" y="3022162"/>
            <a:ext cx="1649412" cy="304800"/>
          </a:xfrm>
          <a:prstGeom prst="rect">
            <a:avLst/>
          </a:prstGeom>
        </p:spPr>
        <p:txBody>
          <a:bodyPr/>
          <a:lstStyle/>
          <a:p>
            <a:pPr marL="342900" indent="-342900" eaLnBrk="0" hangingPunct="0">
              <a:lnSpc>
                <a:spcPct val="90000"/>
              </a:lnSpc>
              <a:spcBef>
                <a:spcPct val="20000"/>
              </a:spcBef>
            </a:pPr>
            <a:r>
              <a:rPr lang="en-US" sz="1400" dirty="0">
                <a:solidFill>
                  <a:prstClr val="white"/>
                </a:solidFill>
                <a:latin typeface="Calibri"/>
                <a:ea typeface="ＭＳ Ｐゴシック" charset="0"/>
                <a:cs typeface="ＭＳ Ｐゴシック" charset="0"/>
              </a:rPr>
              <a:t>•  L2</a:t>
            </a:r>
          </a:p>
        </p:txBody>
      </p:sp>
      <p:sp>
        <p:nvSpPr>
          <p:cNvPr id="101" name="Arc 100">
            <a:extLst>
              <a:ext uri="{FF2B5EF4-FFF2-40B4-BE49-F238E27FC236}">
                <a16:creationId xmlns:a16="http://schemas.microsoft.com/office/drawing/2014/main" id="{54A85147-C351-4D74-9703-D2F6D1D1BD92}"/>
              </a:ext>
            </a:extLst>
          </p:cNvPr>
          <p:cNvSpPr/>
          <p:nvPr/>
        </p:nvSpPr>
        <p:spPr>
          <a:xfrm flipH="1">
            <a:off x="3479864" y="2219070"/>
            <a:ext cx="6120680" cy="2156015"/>
          </a:xfrm>
          <a:prstGeom prst="arc">
            <a:avLst>
              <a:gd name="adj1" fmla="val 16541195"/>
              <a:gd name="adj2" fmla="val 21579512"/>
            </a:avLst>
          </a:prstGeom>
          <a:ln w="38100"/>
        </p:spPr>
        <p:style>
          <a:lnRef idx="2">
            <a:schemeClr val="accent1"/>
          </a:lnRef>
          <a:fillRef idx="0">
            <a:schemeClr val="accent1"/>
          </a:fillRef>
          <a:effectRef idx="1">
            <a:schemeClr val="accent1"/>
          </a:effectRef>
          <a:fontRef idx="minor">
            <a:schemeClr val="tx1"/>
          </a:fontRef>
        </p:style>
        <p:txBody>
          <a:bodyPr rtlCol="0" anchor="ctr"/>
          <a:lstStyle/>
          <a:p>
            <a:pPr algn="ctr" fontAlgn="base">
              <a:spcBef>
                <a:spcPct val="0"/>
              </a:spcBef>
              <a:spcAft>
                <a:spcPct val="0"/>
              </a:spcAft>
            </a:pPr>
            <a:endParaRPr lang="en-US" sz="2400" dirty="0">
              <a:solidFill>
                <a:srgbClr val="3366FF"/>
              </a:solidFill>
              <a:latin typeface="Calibri"/>
            </a:endParaRPr>
          </a:p>
        </p:txBody>
      </p:sp>
      <p:sp>
        <p:nvSpPr>
          <p:cNvPr id="102" name="Line 46">
            <a:extLst>
              <a:ext uri="{FF2B5EF4-FFF2-40B4-BE49-F238E27FC236}">
                <a16:creationId xmlns:a16="http://schemas.microsoft.com/office/drawing/2014/main" id="{1C67BF3A-B29E-47FF-9197-50D784879FBA}"/>
              </a:ext>
            </a:extLst>
          </p:cNvPr>
          <p:cNvSpPr>
            <a:spLocks noChangeShapeType="1"/>
          </p:cNvSpPr>
          <p:nvPr/>
        </p:nvSpPr>
        <p:spPr bwMode="auto">
          <a:xfrm flipH="1">
            <a:off x="6752082" y="6014500"/>
            <a:ext cx="0" cy="78156"/>
          </a:xfrm>
          <a:prstGeom prst="line">
            <a:avLst/>
          </a:prstGeom>
          <a:noFill/>
          <a:ln w="25400">
            <a:solidFill>
              <a:srgbClr val="FF0000"/>
            </a:solidFill>
            <a:round/>
            <a:headEnd/>
            <a:tailEnd/>
          </a:ln>
          <a:effectLst/>
        </p:spPr>
        <p:txBody>
          <a:bodyPr/>
          <a:lstStyle/>
          <a:p>
            <a:endParaRPr lang="en-US" dirty="0">
              <a:solidFill>
                <a:prstClr val="white"/>
              </a:solidFill>
              <a:latin typeface="Calibri"/>
              <a:ea typeface="ＭＳ Ｐゴシック" charset="0"/>
              <a:cs typeface="ＭＳ Ｐゴシック" charset="0"/>
            </a:endParaRPr>
          </a:p>
        </p:txBody>
      </p:sp>
      <p:sp>
        <p:nvSpPr>
          <p:cNvPr id="103" name="Text Box 47">
            <a:extLst>
              <a:ext uri="{FF2B5EF4-FFF2-40B4-BE49-F238E27FC236}">
                <a16:creationId xmlns:a16="http://schemas.microsoft.com/office/drawing/2014/main" id="{682B3B0A-DD71-4BEA-A84E-7652E2E8FBC3}"/>
              </a:ext>
            </a:extLst>
          </p:cNvPr>
          <p:cNvSpPr txBox="1">
            <a:spLocks noChangeArrowheads="1"/>
          </p:cNvSpPr>
          <p:nvPr/>
        </p:nvSpPr>
        <p:spPr bwMode="auto">
          <a:xfrm>
            <a:off x="6359971" y="6058542"/>
            <a:ext cx="1082675" cy="304800"/>
          </a:xfrm>
          <a:prstGeom prst="rect">
            <a:avLst/>
          </a:prstGeom>
          <a:noFill/>
          <a:ln w="9525">
            <a:noFill/>
            <a:miter lim="800000"/>
            <a:headEnd/>
            <a:tailEnd/>
          </a:ln>
          <a:effectLst/>
        </p:spPr>
        <p:txBody>
          <a:bodyPr>
            <a:spAutoFit/>
          </a:bodyPr>
          <a:lstStyle/>
          <a:p>
            <a:r>
              <a:rPr lang="en-US" sz="1400" dirty="0">
                <a:solidFill>
                  <a:srgbClr val="FF0000"/>
                </a:solidFill>
                <a:latin typeface="Calibri"/>
                <a:ea typeface="ＭＳ Ｐゴシック" charset="0"/>
                <a:cs typeface="ＭＳ Ｐゴシック" charset="0"/>
              </a:rPr>
              <a:t>18 months</a:t>
            </a:r>
          </a:p>
        </p:txBody>
      </p:sp>
      <p:sp>
        <p:nvSpPr>
          <p:cNvPr id="106" name="Rectangle 3">
            <a:extLst>
              <a:ext uri="{FF2B5EF4-FFF2-40B4-BE49-F238E27FC236}">
                <a16:creationId xmlns:a16="http://schemas.microsoft.com/office/drawing/2014/main" id="{EF1F8BFF-6B60-44AF-A16C-C1C97669604F}"/>
              </a:ext>
            </a:extLst>
          </p:cNvPr>
          <p:cNvSpPr txBox="1">
            <a:spLocks/>
          </p:cNvSpPr>
          <p:nvPr/>
        </p:nvSpPr>
        <p:spPr>
          <a:xfrm>
            <a:off x="430721" y="999849"/>
            <a:ext cx="11044210" cy="765451"/>
          </a:xfrm>
          <a:prstGeom prst="rect">
            <a:avLst/>
          </a:prstGeom>
        </p:spPr>
        <p:txBody>
          <a:bodyPr/>
          <a:lstStyle/>
          <a:p>
            <a:pPr algn="ctr" eaLnBrk="0" hangingPunct="0">
              <a:lnSpc>
                <a:spcPct val="90000"/>
              </a:lnSpc>
              <a:spcBef>
                <a:spcPct val="20000"/>
              </a:spcBef>
            </a:pPr>
            <a:r>
              <a:rPr lang="en-US" dirty="0">
                <a:latin typeface="Arial"/>
                <a:ea typeface="ＭＳ Ｐゴシック" charset="0"/>
                <a:cs typeface="Arial"/>
              </a:rPr>
              <a:t>The limits of life in space – as we know it – is 12.5 days on a lunar round trip or 1.2 years in LEO. As we send people further into space, we need to understand the biological risks and how they can be addressed</a:t>
            </a:r>
            <a:endParaRPr lang="en-US" dirty="0">
              <a:latin typeface="Arial" charset="0"/>
              <a:ea typeface="Arial" charset="0"/>
              <a:cs typeface="Arial" charset="0"/>
            </a:endParaRPr>
          </a:p>
        </p:txBody>
      </p:sp>
      <p:pic>
        <p:nvPicPr>
          <p:cNvPr id="109" name="Picture 17">
            <a:extLst>
              <a:ext uri="{FF2B5EF4-FFF2-40B4-BE49-F238E27FC236}">
                <a16:creationId xmlns:a16="http://schemas.microsoft.com/office/drawing/2014/main" id="{5AC43E30-4B0F-4EC3-9F6F-DD16D0908AA6}"/>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818808" y="5174813"/>
            <a:ext cx="722313" cy="466725"/>
          </a:xfrm>
          <a:prstGeom prst="rect">
            <a:avLst/>
          </a:prstGeom>
          <a:noFill/>
          <a:ln w="9525">
            <a:noFill/>
            <a:miter lim="800000"/>
            <a:headEnd/>
            <a:tailEnd/>
          </a:ln>
        </p:spPr>
      </p:pic>
      <p:sp>
        <p:nvSpPr>
          <p:cNvPr id="110" name="Rectangle 35">
            <a:extLst>
              <a:ext uri="{FF2B5EF4-FFF2-40B4-BE49-F238E27FC236}">
                <a16:creationId xmlns:a16="http://schemas.microsoft.com/office/drawing/2014/main" id="{86E63D1F-4EE8-4CFE-94E0-31CA1197BFDC}"/>
              </a:ext>
            </a:extLst>
          </p:cNvPr>
          <p:cNvSpPr>
            <a:spLocks noChangeArrowheads="1"/>
          </p:cNvSpPr>
          <p:nvPr/>
        </p:nvSpPr>
        <p:spPr bwMode="auto">
          <a:xfrm>
            <a:off x="3255094" y="4946213"/>
            <a:ext cx="2389187" cy="1087521"/>
          </a:xfrm>
          <a:prstGeom prst="rect">
            <a:avLst/>
          </a:prstGeom>
          <a:solidFill>
            <a:srgbClr val="00FF00">
              <a:alpha val="27000"/>
            </a:srgbClr>
          </a:solidFill>
          <a:ln w="9525">
            <a:noFill/>
            <a:miter lim="800000"/>
            <a:headEnd/>
            <a:tailEnd/>
          </a:ln>
          <a:effectLst>
            <a:softEdge rad="63500"/>
          </a:effectLst>
        </p:spPr>
        <p:txBody>
          <a:bodyPr wrap="none" anchor="ctr"/>
          <a:lstStyle/>
          <a:p>
            <a:endParaRPr lang="en-US" dirty="0">
              <a:solidFill>
                <a:srgbClr val="00B050"/>
              </a:solidFill>
              <a:latin typeface="Calibri"/>
              <a:ea typeface="ＭＳ Ｐゴシック" charset="0"/>
              <a:cs typeface="ＭＳ Ｐゴシック" charset="0"/>
            </a:endParaRPr>
          </a:p>
        </p:txBody>
      </p:sp>
      <p:sp>
        <p:nvSpPr>
          <p:cNvPr id="90" name="Rectangle 36">
            <a:extLst>
              <a:ext uri="{FF2B5EF4-FFF2-40B4-BE49-F238E27FC236}">
                <a16:creationId xmlns:a16="http://schemas.microsoft.com/office/drawing/2014/main" id="{98822B12-44A8-493C-B242-038006C73507}"/>
              </a:ext>
            </a:extLst>
          </p:cNvPr>
          <p:cNvSpPr>
            <a:spLocks noChangeArrowheads="1"/>
          </p:cNvSpPr>
          <p:nvPr/>
        </p:nvSpPr>
        <p:spPr bwMode="auto">
          <a:xfrm>
            <a:off x="3255094" y="3117412"/>
            <a:ext cx="542925" cy="1959360"/>
          </a:xfrm>
          <a:prstGeom prst="rect">
            <a:avLst/>
          </a:prstGeom>
          <a:solidFill>
            <a:srgbClr val="00FF00">
              <a:alpha val="27000"/>
            </a:srgbClr>
          </a:solidFill>
          <a:ln w="9525">
            <a:noFill/>
            <a:miter lim="800000"/>
            <a:headEnd/>
            <a:tailEnd/>
          </a:ln>
          <a:effectLst>
            <a:softEdge rad="63500"/>
          </a:effectLst>
        </p:spPr>
        <p:txBody>
          <a:bodyPr wrap="none" anchor="ctr"/>
          <a:lstStyle/>
          <a:p>
            <a:pPr algn="ctr"/>
            <a:endParaRPr lang="en-US" dirty="0">
              <a:solidFill>
                <a:prstClr val="white"/>
              </a:solidFill>
              <a:latin typeface="Calibri"/>
              <a:ea typeface="ＭＳ Ｐゴシック" charset="0"/>
              <a:cs typeface="ＭＳ Ｐゴシック" charset="0"/>
            </a:endParaRPr>
          </a:p>
        </p:txBody>
      </p:sp>
      <p:pic>
        <p:nvPicPr>
          <p:cNvPr id="116" name="Picture 115" descr="A picture containing satellite, transport&#10;&#10;Description automatically generated">
            <a:extLst>
              <a:ext uri="{FF2B5EF4-FFF2-40B4-BE49-F238E27FC236}">
                <a16:creationId xmlns:a16="http://schemas.microsoft.com/office/drawing/2014/main" id="{A88EE4B1-5004-4ACA-BC51-C9F62694C947}"/>
              </a:ext>
            </a:extLst>
          </p:cNvPr>
          <p:cNvPicPr>
            <a:picLocks noChangeAspect="1"/>
          </p:cNvPicPr>
          <p:nvPr/>
        </p:nvPicPr>
        <p:blipFill rotWithShape="1">
          <a:blip r:embed="rId9">
            <a:clrChange>
              <a:clrFrom>
                <a:srgbClr val="000000"/>
              </a:clrFrom>
              <a:clrTo>
                <a:srgbClr val="000000">
                  <a:alpha val="0"/>
                </a:srgbClr>
              </a:clrTo>
            </a:clrChange>
          </a:blip>
          <a:srcRect t="2787" b="10730"/>
          <a:stretch/>
        </p:blipFill>
        <p:spPr>
          <a:xfrm>
            <a:off x="5683395" y="1782125"/>
            <a:ext cx="1900745" cy="924659"/>
          </a:xfrm>
          <a:prstGeom prst="rect">
            <a:avLst/>
          </a:prstGeom>
        </p:spPr>
      </p:pic>
      <p:sp>
        <p:nvSpPr>
          <p:cNvPr id="108" name="Text Box 40">
            <a:extLst>
              <a:ext uri="{FF2B5EF4-FFF2-40B4-BE49-F238E27FC236}">
                <a16:creationId xmlns:a16="http://schemas.microsoft.com/office/drawing/2014/main" id="{2CBF5161-DEF0-4211-8B0F-B1F87808F913}"/>
              </a:ext>
            </a:extLst>
          </p:cNvPr>
          <p:cNvSpPr txBox="1">
            <a:spLocks noChangeArrowheads="1"/>
          </p:cNvSpPr>
          <p:nvPr/>
        </p:nvSpPr>
        <p:spPr bwMode="auto">
          <a:xfrm>
            <a:off x="3373101" y="4976374"/>
            <a:ext cx="953919" cy="369332"/>
          </a:xfrm>
          <a:prstGeom prst="rect">
            <a:avLst/>
          </a:prstGeom>
          <a:noFill/>
          <a:ln w="9525">
            <a:noFill/>
            <a:miter lim="800000"/>
            <a:headEnd/>
            <a:tailEnd/>
          </a:ln>
          <a:effectLst/>
        </p:spPr>
        <p:txBody>
          <a:bodyPr wrap="none">
            <a:spAutoFit/>
          </a:bodyPr>
          <a:lstStyle/>
          <a:p>
            <a:r>
              <a:rPr lang="en-US" b="1" dirty="0">
                <a:solidFill>
                  <a:schemeClr val="bg1"/>
                </a:solidFill>
                <a:latin typeface="Arial"/>
                <a:ea typeface="ＭＳ Ｐゴシック" charset="0"/>
                <a:cs typeface="Arial"/>
              </a:rPr>
              <a:t>Known</a:t>
            </a:r>
          </a:p>
        </p:txBody>
      </p:sp>
      <p:pic>
        <p:nvPicPr>
          <p:cNvPr id="40" name="Picture 10">
            <a:extLst>
              <a:ext uri="{FF2B5EF4-FFF2-40B4-BE49-F238E27FC236}">
                <a16:creationId xmlns:a16="http://schemas.microsoft.com/office/drawing/2014/main" id="{F254CCD0-8DBC-4055-9D5B-EF5B6D176F63}"/>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rot="9638773">
            <a:off x="4212357" y="2495113"/>
            <a:ext cx="282575" cy="523875"/>
          </a:xfrm>
          <a:prstGeom prst="rect">
            <a:avLst/>
          </a:prstGeom>
          <a:noFill/>
          <a:ln w="9525">
            <a:noFill/>
            <a:miter lim="800000"/>
            <a:headEnd/>
            <a:tailEnd/>
          </a:ln>
        </p:spPr>
      </p:pic>
      <p:sp>
        <p:nvSpPr>
          <p:cNvPr id="3" name="Slide Number Placeholder 5">
            <a:extLst>
              <a:ext uri="{FF2B5EF4-FFF2-40B4-BE49-F238E27FC236}">
                <a16:creationId xmlns:a16="http://schemas.microsoft.com/office/drawing/2014/main" id="{54729C4F-AEBD-56D2-C1D0-11F6D7DEE730}"/>
              </a:ext>
            </a:extLst>
          </p:cNvPr>
          <p:cNvSpPr>
            <a:spLocks noGrp="1"/>
          </p:cNvSpPr>
          <p:nvPr>
            <p:ph type="sldNum" sz="quarter" idx="12"/>
          </p:nvPr>
        </p:nvSpPr>
        <p:spPr>
          <a:xfrm>
            <a:off x="8610600" y="6492875"/>
            <a:ext cx="3581400" cy="355890"/>
          </a:xfrm>
        </p:spPr>
        <p:txBody>
          <a:bodyPr/>
          <a:lstStyle/>
          <a:p>
            <a:fld id="{E05CDB29-DFE8-414A-8876-EC9B7B622509}" type="slidenum">
              <a:rPr lang="en-US" smtClean="0"/>
              <a:pPr/>
              <a:t>3</a:t>
            </a:fld>
            <a:endParaRPr lang="en-US" dirty="0"/>
          </a:p>
        </p:txBody>
      </p:sp>
    </p:spTree>
    <p:extLst>
      <p:ext uri="{BB962C8B-B14F-4D97-AF65-F5344CB8AC3E}">
        <p14:creationId xmlns:p14="http://schemas.microsoft.com/office/powerpoint/2010/main" val="576252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Quad photos.jpg"/>
          <p:cNvPicPr>
            <a:picLocks noChangeAspect="1"/>
          </p:cNvPicPr>
          <p:nvPr/>
        </p:nvPicPr>
        <p:blipFill rotWithShape="1">
          <a:blip r:embed="rId2" cstate="email">
            <a:extLst>
              <a:ext uri="{BEBA8EAE-BF5A-486C-A8C5-ECC9F3942E4B}">
                <a14:imgProps xmlns:a14="http://schemas.microsoft.com/office/drawing/2010/main">
                  <a14:imgLayer r:embed="rId3">
                    <a14:imgEffect>
                      <a14:brightnessContrast bright="25000"/>
                    </a14:imgEffect>
                  </a14:imgLayer>
                </a14:imgProps>
              </a:ext>
              <a:ext uri="{28A0092B-C50C-407E-A947-70E740481C1C}">
                <a14:useLocalDpi xmlns:a14="http://schemas.microsoft.com/office/drawing/2010/main"/>
              </a:ext>
            </a:extLst>
          </a:blip>
          <a:srcRect/>
          <a:stretch/>
        </p:blipFill>
        <p:spPr>
          <a:xfrm rot="16200000">
            <a:off x="8728129" y="2484029"/>
            <a:ext cx="1355380" cy="1189721"/>
          </a:xfrm>
          <a:prstGeom prst="rect">
            <a:avLst/>
          </a:prstGeom>
        </p:spPr>
      </p:pic>
      <p:pic>
        <p:nvPicPr>
          <p:cNvPr id="6" name="Picture 5" descr="Screen shot 2013-07-28 at 2.39.39 PM.png"/>
          <p:cNvPicPr>
            <a:picLocks noChangeAspect="1"/>
          </p:cNvPicPr>
          <p:nvPr/>
        </p:nvPicPr>
        <p:blipFill rotWithShape="1">
          <a:blip r:embed="rId4" cstate="email">
            <a:extLst>
              <a:ext uri="{BEBA8EAE-BF5A-486C-A8C5-ECC9F3942E4B}">
                <a14:imgProps xmlns:a14="http://schemas.microsoft.com/office/drawing/2010/main">
                  <a14:imgLayer r:embed="rId5">
                    <a14:imgEffect>
                      <a14:brightnessContrast bright="53000" contrast="10000"/>
                    </a14:imgEffect>
                  </a14:imgLayer>
                </a14:imgProps>
              </a:ext>
              <a:ext uri="{28A0092B-C50C-407E-A947-70E740481C1C}">
                <a14:useLocalDpi xmlns:a14="http://schemas.microsoft.com/office/drawing/2010/main"/>
              </a:ext>
            </a:extLst>
          </a:blip>
          <a:srcRect/>
          <a:stretch/>
        </p:blipFill>
        <p:spPr>
          <a:xfrm rot="16200000">
            <a:off x="734914" y="3604205"/>
            <a:ext cx="1062744" cy="1105255"/>
          </a:xfrm>
          <a:prstGeom prst="rect">
            <a:avLst/>
          </a:prstGeom>
          <a:ln>
            <a:noFill/>
          </a:ln>
          <a:effectLst/>
        </p:spPr>
      </p:pic>
      <p:pic>
        <p:nvPicPr>
          <p:cNvPr id="9" name="Picture 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07344" y="1241482"/>
            <a:ext cx="1096669" cy="1088791"/>
          </a:xfrm>
          <a:prstGeom prst="rect">
            <a:avLst/>
          </a:prstGeom>
          <a:noFill/>
        </p:spPr>
      </p:pic>
      <p:pic>
        <p:nvPicPr>
          <p:cNvPr id="12" name="Picture 5"/>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22244" y="2589373"/>
            <a:ext cx="1119503" cy="839627"/>
          </a:xfrm>
          <a:prstGeom prst="rect">
            <a:avLst/>
          </a:prstGeom>
          <a:noFill/>
          <a:ln w="9525">
            <a:noFill/>
            <a:miter lim="800000"/>
            <a:headEnd/>
            <a:tailEnd/>
          </a:ln>
        </p:spPr>
      </p:pic>
      <p:pic>
        <p:nvPicPr>
          <p:cNvPr id="15" name="Picture 11" descr="S-cerevisiae"/>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b="6940"/>
          <a:stretch/>
        </p:blipFill>
        <p:spPr bwMode="auto">
          <a:xfrm>
            <a:off x="722245" y="4884665"/>
            <a:ext cx="1096669" cy="1042273"/>
          </a:xfrm>
          <a:prstGeom prst="rect">
            <a:avLst/>
          </a:prstGeom>
          <a:noFill/>
        </p:spPr>
      </p:pic>
      <p:pic>
        <p:nvPicPr>
          <p:cNvPr id="21" name="Picture 20"/>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rot="16200000">
            <a:off x="8731848" y="4795191"/>
            <a:ext cx="1311809" cy="1153586"/>
          </a:xfrm>
          <a:prstGeom prst="rect">
            <a:avLst/>
          </a:prstGeom>
        </p:spPr>
      </p:pic>
      <p:pic>
        <p:nvPicPr>
          <p:cNvPr id="33" name="Picture 32" descr="_MG_9609.jpg"/>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10137593" y="3463306"/>
            <a:ext cx="1825385" cy="1140866"/>
          </a:xfrm>
          <a:prstGeom prst="rect">
            <a:avLst/>
          </a:prstGeom>
        </p:spPr>
      </p:pic>
      <p:pic>
        <p:nvPicPr>
          <p:cNvPr id="37" name="Picture 36"/>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82533" y="81611"/>
            <a:ext cx="920131" cy="763709"/>
          </a:xfrm>
          <a:prstGeom prst="rect">
            <a:avLst/>
          </a:prstGeom>
        </p:spPr>
      </p:pic>
      <p:sp>
        <p:nvSpPr>
          <p:cNvPr id="38" name="Text Box 4"/>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NASA Ames pioneering biological space missions</a:t>
            </a:r>
            <a:endParaRPr lang="en-US" sz="2000" i="1" dirty="0">
              <a:solidFill>
                <a:schemeClr val="bg1"/>
              </a:solidFill>
              <a:latin typeface="Arial"/>
              <a:cs typeface="Arial"/>
            </a:endParaRPr>
          </a:p>
        </p:txBody>
      </p:sp>
      <p:pic>
        <p:nvPicPr>
          <p:cNvPr id="28" name="Content Placeholder 6">
            <a:extLst>
              <a:ext uri="{FF2B5EF4-FFF2-40B4-BE49-F238E27FC236}">
                <a16:creationId xmlns:a16="http://schemas.microsoft.com/office/drawing/2014/main" id="{1AC85BA6-B1D8-7C4C-8913-7E3DF55E219B}"/>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10137593" y="1806553"/>
            <a:ext cx="1825385" cy="1355380"/>
          </a:xfrm>
          <a:prstGeom prst="rect">
            <a:avLst/>
          </a:prstGeom>
        </p:spPr>
      </p:pic>
      <p:pic>
        <p:nvPicPr>
          <p:cNvPr id="34" name="Picture 33" descr="photo 4 copy.png">
            <a:extLst>
              <a:ext uri="{FF2B5EF4-FFF2-40B4-BE49-F238E27FC236}">
                <a16:creationId xmlns:a16="http://schemas.microsoft.com/office/drawing/2014/main" id="{D2DE1C56-FCC8-B54B-877D-F9CC3BDF7487}"/>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rot="21001997">
            <a:off x="9703376" y="5597997"/>
            <a:ext cx="1108997" cy="1070043"/>
          </a:xfrm>
          <a:prstGeom prst="rect">
            <a:avLst/>
          </a:prstGeom>
        </p:spPr>
      </p:pic>
      <p:pic>
        <p:nvPicPr>
          <p:cNvPr id="40" name="Picture 39">
            <a:extLst>
              <a:ext uri="{FF2B5EF4-FFF2-40B4-BE49-F238E27FC236}">
                <a16:creationId xmlns:a16="http://schemas.microsoft.com/office/drawing/2014/main" id="{794AA224-AF12-264D-87AE-E8D5C4F84E77}"/>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rot="17548021">
            <a:off x="10362586" y="4796725"/>
            <a:ext cx="1719534" cy="1544010"/>
          </a:xfrm>
          <a:prstGeom prst="rect">
            <a:avLst/>
          </a:prstGeom>
        </p:spPr>
      </p:pic>
      <p:pic>
        <p:nvPicPr>
          <p:cNvPr id="42" name="Picture 11" descr="P1010195_orig">
            <a:extLst>
              <a:ext uri="{FF2B5EF4-FFF2-40B4-BE49-F238E27FC236}">
                <a16:creationId xmlns:a16="http://schemas.microsoft.com/office/drawing/2014/main" id="{5B124371-FEDA-9B47-A4B8-21836EA2036E}"/>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8810959" y="463465"/>
            <a:ext cx="1611814" cy="1236973"/>
          </a:xfrm>
          <a:prstGeom prst="rect">
            <a:avLst/>
          </a:prstGeom>
          <a:noFill/>
        </p:spPr>
      </p:pic>
      <p:sp>
        <p:nvSpPr>
          <p:cNvPr id="43" name="Line 12">
            <a:extLst>
              <a:ext uri="{FF2B5EF4-FFF2-40B4-BE49-F238E27FC236}">
                <a16:creationId xmlns:a16="http://schemas.microsoft.com/office/drawing/2014/main" id="{F9D52F15-CBAD-2744-9C7C-F1A003F08CA7}"/>
              </a:ext>
            </a:extLst>
          </p:cNvPr>
          <p:cNvSpPr>
            <a:spLocks noChangeShapeType="1"/>
          </p:cNvSpPr>
          <p:nvPr/>
        </p:nvSpPr>
        <p:spPr bwMode="auto">
          <a:xfrm>
            <a:off x="11505639" y="696589"/>
            <a:ext cx="0" cy="21998"/>
          </a:xfrm>
          <a:prstGeom prst="line">
            <a:avLst/>
          </a:prstGeom>
          <a:noFill/>
          <a:ln w="12700">
            <a:solidFill>
              <a:srgbClr val="848291"/>
            </a:solidFill>
            <a:round/>
            <a:headEnd/>
            <a:tailEnd/>
          </a:ln>
        </p:spPr>
        <p:txBody>
          <a:bodyPr wrap="none" anchor="ctr">
            <a:prstTxWarp prst="textNoShape">
              <a:avLst/>
            </a:prstTxWarp>
          </a:bodyPr>
          <a:lstStyle/>
          <a:p>
            <a:pPr eaLnBrk="0" fontAlgn="base" hangingPunct="0">
              <a:spcBef>
                <a:spcPct val="0"/>
              </a:spcBef>
              <a:spcAft>
                <a:spcPct val="0"/>
              </a:spcAft>
            </a:pPr>
            <a:endParaRPr lang="en-US" sz="2400">
              <a:solidFill>
                <a:schemeClr val="bg1"/>
              </a:solidFill>
              <a:latin typeface="Arial" pitchFamily="-128" charset="0"/>
              <a:ea typeface="ＭＳ Ｐゴシック" pitchFamily="-128" charset="-128"/>
              <a:cs typeface="ＭＳ Ｐゴシック" pitchFamily="-128" charset="-128"/>
            </a:endParaRPr>
          </a:p>
        </p:txBody>
      </p:sp>
      <p:sp>
        <p:nvSpPr>
          <p:cNvPr id="23" name="TextBox 22">
            <a:extLst>
              <a:ext uri="{FF2B5EF4-FFF2-40B4-BE49-F238E27FC236}">
                <a16:creationId xmlns:a16="http://schemas.microsoft.com/office/drawing/2014/main" id="{BFC71F9B-DB73-6AE2-B908-0BE6999B88B3}"/>
              </a:ext>
            </a:extLst>
          </p:cNvPr>
          <p:cNvSpPr txBox="1"/>
          <p:nvPr/>
        </p:nvSpPr>
        <p:spPr>
          <a:xfrm>
            <a:off x="2156286" y="1285369"/>
            <a:ext cx="6754033" cy="5863144"/>
          </a:xfrm>
          <a:prstGeom prst="rect">
            <a:avLst/>
          </a:prstGeom>
          <a:noFill/>
        </p:spPr>
        <p:txBody>
          <a:bodyPr wrap="square">
            <a:spAutoFit/>
          </a:bodyPr>
          <a:lstStyle/>
          <a:p>
            <a:pPr defTabSz="914400" eaLnBrk="0" fontAlgn="base" hangingPunct="0">
              <a:spcBef>
                <a:spcPct val="0"/>
              </a:spcBef>
              <a:spcAft>
                <a:spcPct val="0"/>
              </a:spcAft>
            </a:pPr>
            <a:r>
              <a:rPr lang="en-US" sz="2000" dirty="0">
                <a:latin typeface="Arial"/>
                <a:cs typeface="Arial"/>
              </a:rPr>
              <a:t>GeneSat-1 (2006 / 3U): </a:t>
            </a:r>
            <a:r>
              <a:rPr lang="en-US" sz="2000" b="1" i="1" dirty="0">
                <a:latin typeface="Arial"/>
                <a:cs typeface="Arial"/>
              </a:rPr>
              <a:t>gene expression</a:t>
            </a:r>
          </a:p>
          <a:p>
            <a:pPr defTabSz="914400" eaLnBrk="0" fontAlgn="base" hangingPunct="0">
              <a:spcBef>
                <a:spcPct val="0"/>
              </a:spcBef>
              <a:spcAft>
                <a:spcPct val="0"/>
              </a:spcAft>
            </a:pPr>
            <a:endParaRPr lang="en-US" sz="2000" b="1" i="1" dirty="0">
              <a:latin typeface="Arial"/>
              <a:cs typeface="Arial"/>
            </a:endParaRPr>
          </a:p>
          <a:p>
            <a:pPr defTabSz="914400" eaLnBrk="0" fontAlgn="base" hangingPunct="0">
              <a:spcBef>
                <a:spcPct val="0"/>
              </a:spcBef>
              <a:spcAft>
                <a:spcPct val="0"/>
              </a:spcAft>
            </a:pPr>
            <a:r>
              <a:rPr lang="en-US" sz="2000" dirty="0" err="1">
                <a:latin typeface="Arial"/>
                <a:cs typeface="Arial"/>
              </a:rPr>
              <a:t>PharmaSat</a:t>
            </a:r>
            <a:r>
              <a:rPr lang="en-US" sz="2000" dirty="0">
                <a:latin typeface="Arial"/>
                <a:cs typeface="Arial"/>
              </a:rPr>
              <a:t> (2009 / 3U): </a:t>
            </a:r>
            <a:r>
              <a:rPr lang="en-US" sz="2000" b="1" i="1" dirty="0">
                <a:latin typeface="Arial"/>
                <a:cs typeface="Arial"/>
              </a:rPr>
              <a:t>drug dose response</a:t>
            </a:r>
          </a:p>
          <a:p>
            <a:pPr defTabSz="914400" eaLnBrk="0" fontAlgn="base" hangingPunct="0">
              <a:spcBef>
                <a:spcPct val="0"/>
              </a:spcBef>
              <a:spcAft>
                <a:spcPct val="0"/>
              </a:spcAft>
            </a:pPr>
            <a:endParaRPr lang="en-US" sz="2000" b="1" i="1" dirty="0">
              <a:latin typeface="Arial"/>
              <a:cs typeface="Arial"/>
            </a:endParaRPr>
          </a:p>
          <a:p>
            <a:pPr eaLnBrk="0" fontAlgn="base" hangingPunct="0">
              <a:spcBef>
                <a:spcPct val="0"/>
              </a:spcBef>
              <a:spcAft>
                <a:spcPct val="0"/>
              </a:spcAft>
            </a:pPr>
            <a:r>
              <a:rPr lang="en-US" sz="2000" dirty="0">
                <a:latin typeface="Arial"/>
                <a:cs typeface="Arial"/>
              </a:rPr>
              <a:t>O/OREOS* (2010 / 3U): </a:t>
            </a:r>
            <a:r>
              <a:rPr lang="en-US" sz="2000" b="1" i="1" dirty="0">
                <a:latin typeface="Arial"/>
                <a:cs typeface="Arial"/>
              </a:rPr>
              <a:t>survival, metabolism</a:t>
            </a:r>
          </a:p>
          <a:p>
            <a:pPr defTabSz="914400" eaLnBrk="0" fontAlgn="base" hangingPunct="0">
              <a:spcBef>
                <a:spcPct val="0"/>
              </a:spcBef>
              <a:spcAft>
                <a:spcPct val="0"/>
              </a:spcAft>
            </a:pPr>
            <a:endParaRPr lang="en-US" sz="2000" b="1" i="1" dirty="0">
              <a:latin typeface="Arial"/>
              <a:cs typeface="Arial"/>
            </a:endParaRPr>
          </a:p>
          <a:p>
            <a:pPr eaLnBrk="0" fontAlgn="base" hangingPunct="0">
              <a:spcBef>
                <a:spcPct val="0"/>
              </a:spcBef>
              <a:spcAft>
                <a:spcPct val="0"/>
              </a:spcAft>
            </a:pPr>
            <a:r>
              <a:rPr lang="en-US" sz="2000" dirty="0">
                <a:latin typeface="Arial"/>
                <a:cs typeface="Arial"/>
              </a:rPr>
              <a:t>SporeSat-1 (2014 / 3U):</a:t>
            </a:r>
            <a:r>
              <a:rPr lang="en-US" sz="2000" b="1" dirty="0">
                <a:latin typeface="Arial"/>
                <a:cs typeface="Arial"/>
              </a:rPr>
              <a:t> </a:t>
            </a:r>
            <a:r>
              <a:rPr lang="en-US" sz="2000" b="1" i="1" dirty="0">
                <a:latin typeface="Arial"/>
                <a:cs typeface="Arial"/>
              </a:rPr>
              <a:t>ion channel sensors, microcentrifuges</a:t>
            </a:r>
          </a:p>
          <a:p>
            <a:pPr defTabSz="914400" eaLnBrk="0" fontAlgn="base" hangingPunct="0">
              <a:spcBef>
                <a:spcPct val="0"/>
              </a:spcBef>
              <a:spcAft>
                <a:spcPct val="0"/>
              </a:spcAft>
            </a:pPr>
            <a:endParaRPr lang="en-US" sz="2000" b="1" i="1" dirty="0">
              <a:latin typeface="Arial"/>
              <a:cs typeface="Arial"/>
            </a:endParaRPr>
          </a:p>
          <a:p>
            <a:pPr eaLnBrk="0" fontAlgn="base" hangingPunct="0">
              <a:spcBef>
                <a:spcPct val="0"/>
              </a:spcBef>
              <a:spcAft>
                <a:spcPct val="0"/>
              </a:spcAft>
            </a:pPr>
            <a:r>
              <a:rPr lang="en-US" sz="2000" dirty="0" err="1">
                <a:latin typeface="Arial"/>
                <a:cs typeface="Arial"/>
              </a:rPr>
              <a:t>EcAMSat</a:t>
            </a:r>
            <a:r>
              <a:rPr lang="en-US" sz="2000" dirty="0">
                <a:latin typeface="Arial"/>
                <a:cs typeface="Arial"/>
              </a:rPr>
              <a:t> (2017 / 6U): </a:t>
            </a:r>
            <a:r>
              <a:rPr lang="en-US" sz="2000" b="1" i="1" dirty="0">
                <a:latin typeface="Arial"/>
                <a:cs typeface="Arial"/>
              </a:rPr>
              <a:t>antibiotic resistance</a:t>
            </a:r>
          </a:p>
          <a:p>
            <a:pPr defTabSz="914400" eaLnBrk="0" fontAlgn="base" hangingPunct="0">
              <a:spcBef>
                <a:spcPct val="0"/>
              </a:spcBef>
              <a:spcAft>
                <a:spcPct val="0"/>
              </a:spcAft>
            </a:pPr>
            <a:endParaRPr lang="en-US" sz="2000" b="1" i="1" dirty="0">
              <a:latin typeface="Arial"/>
              <a:cs typeface="Arial"/>
            </a:endParaRPr>
          </a:p>
          <a:p>
            <a:pPr defTabSz="914400" eaLnBrk="0" fontAlgn="base" hangingPunct="0">
              <a:spcBef>
                <a:spcPct val="0"/>
              </a:spcBef>
              <a:spcAft>
                <a:spcPct val="0"/>
              </a:spcAft>
            </a:pPr>
            <a:r>
              <a:rPr lang="en-US" sz="2000" dirty="0">
                <a:latin typeface="Arial"/>
                <a:cs typeface="Arial"/>
              </a:rPr>
              <a:t>BioSentinel (2022 / 6U): </a:t>
            </a:r>
            <a:r>
              <a:rPr lang="en-US" sz="2000" b="1" i="1" dirty="0">
                <a:latin typeface="Arial"/>
                <a:cs typeface="Arial"/>
              </a:rPr>
              <a:t>DNA damage response from deep space radiation</a:t>
            </a:r>
          </a:p>
          <a:p>
            <a:pPr defTabSz="914400" eaLnBrk="0" fontAlgn="base" hangingPunct="0">
              <a:spcBef>
                <a:spcPct val="0"/>
              </a:spcBef>
              <a:spcAft>
                <a:spcPct val="0"/>
              </a:spcAft>
            </a:pPr>
            <a:endParaRPr lang="en-US" sz="2300" b="1" i="1" dirty="0">
              <a:latin typeface="Arial"/>
              <a:cs typeface="Arial"/>
            </a:endParaRPr>
          </a:p>
          <a:p>
            <a:pPr defTabSz="914400" eaLnBrk="0" fontAlgn="base" hangingPunct="0">
              <a:spcBef>
                <a:spcPct val="0"/>
              </a:spcBef>
              <a:spcAft>
                <a:spcPct val="0"/>
              </a:spcAft>
            </a:pPr>
            <a:endParaRPr lang="en-US" sz="2300" b="1" i="1" dirty="0">
              <a:latin typeface="Arial"/>
              <a:cs typeface="Arial"/>
            </a:endParaRPr>
          </a:p>
          <a:p>
            <a:pPr eaLnBrk="0" fontAlgn="base" hangingPunct="0">
              <a:spcBef>
                <a:spcPct val="0"/>
              </a:spcBef>
              <a:spcAft>
                <a:spcPct val="0"/>
              </a:spcAft>
            </a:pPr>
            <a:endParaRPr lang="en-US" sz="2300" b="1" i="1" dirty="0">
              <a:latin typeface="Arial"/>
              <a:cs typeface="Arial"/>
            </a:endParaRPr>
          </a:p>
          <a:p>
            <a:pPr defTabSz="914400" eaLnBrk="0" fontAlgn="base" hangingPunct="0">
              <a:spcBef>
                <a:spcPct val="0"/>
              </a:spcBef>
              <a:spcAft>
                <a:spcPct val="0"/>
              </a:spcAft>
            </a:pPr>
            <a:endParaRPr lang="en-US" sz="2300" b="1" dirty="0">
              <a:latin typeface="Arial"/>
              <a:cs typeface="Arial"/>
            </a:endParaRPr>
          </a:p>
          <a:p>
            <a:pPr defTabSz="914400" eaLnBrk="0" fontAlgn="base" hangingPunct="0">
              <a:spcBef>
                <a:spcPct val="0"/>
              </a:spcBef>
              <a:spcAft>
                <a:spcPct val="0"/>
              </a:spcAft>
            </a:pPr>
            <a:endParaRPr lang="en-US" sz="2300" i="1" dirty="0">
              <a:latin typeface="Arial"/>
              <a:cs typeface="Arial"/>
            </a:endParaRPr>
          </a:p>
        </p:txBody>
      </p:sp>
      <p:sp>
        <p:nvSpPr>
          <p:cNvPr id="24" name="Slide Number Placeholder 5">
            <a:extLst>
              <a:ext uri="{FF2B5EF4-FFF2-40B4-BE49-F238E27FC236}">
                <a16:creationId xmlns:a16="http://schemas.microsoft.com/office/drawing/2014/main" id="{3E9A6F47-0AB4-714B-6897-D0689D37925D}"/>
              </a:ext>
            </a:extLst>
          </p:cNvPr>
          <p:cNvSpPr>
            <a:spLocks noGrp="1"/>
          </p:cNvSpPr>
          <p:nvPr>
            <p:ph type="sldNum" sz="quarter" idx="12"/>
          </p:nvPr>
        </p:nvSpPr>
        <p:spPr>
          <a:xfrm>
            <a:off x="8610600" y="6492875"/>
            <a:ext cx="3581400" cy="355890"/>
          </a:xfrm>
        </p:spPr>
        <p:txBody>
          <a:bodyPr/>
          <a:lstStyle/>
          <a:p>
            <a:fld id="{E05CDB29-DFE8-414A-8876-EC9B7B622509}" type="slidenum">
              <a:rPr lang="en-US" smtClean="0"/>
              <a:pPr/>
              <a:t>4</a:t>
            </a:fld>
            <a:endParaRPr lang="en-US" dirty="0"/>
          </a:p>
        </p:txBody>
      </p:sp>
    </p:spTree>
    <p:extLst>
      <p:ext uri="{BB962C8B-B14F-4D97-AF65-F5344CB8AC3E}">
        <p14:creationId xmlns:p14="http://schemas.microsoft.com/office/powerpoint/2010/main" val="3685763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FF99168-6F5F-4382-B6E8-D97CBA9EA728}"/>
              </a:ext>
            </a:extLst>
          </p:cNvPr>
          <p:cNvPicPr>
            <a:picLocks noChangeAspect="1"/>
          </p:cNvPicPr>
          <p:nvPr/>
        </p:nvPicPr>
        <p:blipFill>
          <a:blip r:embed="rId3"/>
          <a:stretch>
            <a:fillRect/>
          </a:stretch>
        </p:blipFill>
        <p:spPr>
          <a:xfrm>
            <a:off x="812801" y="1299712"/>
            <a:ext cx="11082932" cy="5278888"/>
          </a:xfrm>
          <a:prstGeom prst="rect">
            <a:avLst/>
          </a:prstGeom>
        </p:spPr>
      </p:pic>
      <p:sp>
        <p:nvSpPr>
          <p:cNvPr id="2" name="Text Box 4">
            <a:extLst>
              <a:ext uri="{FF2B5EF4-FFF2-40B4-BE49-F238E27FC236}">
                <a16:creationId xmlns:a16="http://schemas.microsoft.com/office/drawing/2014/main" id="{5DCE32F4-9A58-4893-20E4-AE0326FDBB52}"/>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BioSentinel: 4U experiment in a 6U CubeSat</a:t>
            </a:r>
            <a:endParaRPr lang="en-US" sz="2000" i="1" dirty="0">
              <a:solidFill>
                <a:schemeClr val="bg1"/>
              </a:solidFill>
              <a:latin typeface="Arial"/>
              <a:cs typeface="Arial"/>
            </a:endParaRPr>
          </a:p>
        </p:txBody>
      </p:sp>
      <p:sp>
        <p:nvSpPr>
          <p:cNvPr id="7" name="Slide Number Placeholder 6">
            <a:extLst>
              <a:ext uri="{FF2B5EF4-FFF2-40B4-BE49-F238E27FC236}">
                <a16:creationId xmlns:a16="http://schemas.microsoft.com/office/drawing/2014/main" id="{A8A44CA2-6693-39E8-E267-09EE3CFBC4A8}"/>
              </a:ext>
            </a:extLst>
          </p:cNvPr>
          <p:cNvSpPr>
            <a:spLocks noGrp="1"/>
          </p:cNvSpPr>
          <p:nvPr>
            <p:ph type="sldNum" sz="quarter" idx="12"/>
          </p:nvPr>
        </p:nvSpPr>
        <p:spPr/>
        <p:txBody>
          <a:bodyPr/>
          <a:lstStyle/>
          <a:p>
            <a:fld id="{E05CDB29-DFE8-414A-8876-EC9B7B622509}" type="slidenum">
              <a:rPr lang="en-US" smtClean="0"/>
              <a:pPr/>
              <a:t>5</a:t>
            </a:fld>
            <a:endParaRPr lang="en-US" dirty="0"/>
          </a:p>
        </p:txBody>
      </p:sp>
    </p:spTree>
    <p:extLst>
      <p:ext uri="{BB962C8B-B14F-4D97-AF65-F5344CB8AC3E}">
        <p14:creationId xmlns:p14="http://schemas.microsoft.com/office/powerpoint/2010/main" val="2423630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1B72D8-8D4E-411D-9E0A-8019C484D3BB}"/>
              </a:ext>
            </a:extLst>
          </p:cNvPr>
          <p:cNvPicPr>
            <a:picLocks noChangeAspect="1"/>
          </p:cNvPicPr>
          <p:nvPr/>
        </p:nvPicPr>
        <p:blipFill>
          <a:blip r:embed="rId2"/>
          <a:stretch>
            <a:fillRect/>
          </a:stretch>
        </p:blipFill>
        <p:spPr>
          <a:xfrm>
            <a:off x="203200" y="1193801"/>
            <a:ext cx="11785600" cy="5389793"/>
          </a:xfrm>
          <a:prstGeom prst="rect">
            <a:avLst/>
          </a:prstGeom>
        </p:spPr>
      </p:pic>
      <p:sp>
        <p:nvSpPr>
          <p:cNvPr id="3" name="Text Box 4">
            <a:extLst>
              <a:ext uri="{FF2B5EF4-FFF2-40B4-BE49-F238E27FC236}">
                <a16:creationId xmlns:a16="http://schemas.microsoft.com/office/drawing/2014/main" id="{3F65D1E6-B9F8-8BDE-DB12-EA694CF94FAD}"/>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BioSentinel Subsystems</a:t>
            </a:r>
            <a:endParaRPr lang="en-US" sz="2000" i="1" dirty="0">
              <a:solidFill>
                <a:schemeClr val="bg1"/>
              </a:solidFill>
              <a:latin typeface="Arial"/>
              <a:cs typeface="Arial"/>
            </a:endParaRPr>
          </a:p>
        </p:txBody>
      </p:sp>
      <p:sp>
        <p:nvSpPr>
          <p:cNvPr id="8" name="Slide Number Placeholder 5">
            <a:extLst>
              <a:ext uri="{FF2B5EF4-FFF2-40B4-BE49-F238E27FC236}">
                <a16:creationId xmlns:a16="http://schemas.microsoft.com/office/drawing/2014/main" id="{2937136C-4378-6B85-08F3-8D449C6D21D5}"/>
              </a:ext>
            </a:extLst>
          </p:cNvPr>
          <p:cNvSpPr>
            <a:spLocks noGrp="1"/>
          </p:cNvSpPr>
          <p:nvPr>
            <p:ph type="sldNum" sz="quarter" idx="12"/>
          </p:nvPr>
        </p:nvSpPr>
        <p:spPr>
          <a:xfrm>
            <a:off x="8610600" y="6492875"/>
            <a:ext cx="3581400" cy="355890"/>
          </a:xfrm>
        </p:spPr>
        <p:txBody>
          <a:bodyPr/>
          <a:lstStyle/>
          <a:p>
            <a:fld id="{E05CDB29-DFE8-414A-8876-EC9B7B622509}" type="slidenum">
              <a:rPr lang="en-US" smtClean="0"/>
              <a:pPr/>
              <a:t>6</a:t>
            </a:fld>
            <a:endParaRPr lang="en-US" dirty="0"/>
          </a:p>
        </p:txBody>
      </p:sp>
    </p:spTree>
    <p:extLst>
      <p:ext uri="{BB962C8B-B14F-4D97-AF65-F5344CB8AC3E}">
        <p14:creationId xmlns:p14="http://schemas.microsoft.com/office/powerpoint/2010/main" val="3603682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63C0E4D-CEE2-B825-E1FD-480D914DBC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663"/>
          <a:stretch/>
        </p:blipFill>
        <p:spPr bwMode="auto">
          <a:xfrm>
            <a:off x="0" y="892174"/>
            <a:ext cx="12192000" cy="59658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3F0D596-7C31-E17E-D4D3-5F7D276F2F36}"/>
              </a:ext>
            </a:extLst>
          </p:cNvPr>
          <p:cNvSpPr txBox="1"/>
          <p:nvPr/>
        </p:nvSpPr>
        <p:spPr>
          <a:xfrm>
            <a:off x="10706763" y="6547150"/>
            <a:ext cx="1345305" cy="261610"/>
          </a:xfrm>
          <a:prstGeom prst="rect">
            <a:avLst/>
          </a:prstGeom>
          <a:noFill/>
        </p:spPr>
        <p:txBody>
          <a:bodyPr wrap="square">
            <a:spAutoFit/>
          </a:bodyPr>
          <a:lstStyle/>
          <a:p>
            <a:r>
              <a:rPr lang="en-US" sz="1100" b="0" i="0" dirty="0">
                <a:solidFill>
                  <a:schemeClr val="bg1"/>
                </a:solidFill>
                <a:effectLst/>
                <a:latin typeface="Roboto" panose="02000000000000000000" pitchFamily="2" charset="0"/>
              </a:rPr>
              <a:t>NASA/Bill Ingalls </a:t>
            </a:r>
            <a:endParaRPr lang="en-US" sz="1100" dirty="0">
              <a:solidFill>
                <a:schemeClr val="bg1"/>
              </a:solidFill>
            </a:endParaRPr>
          </a:p>
        </p:txBody>
      </p:sp>
      <p:pic>
        <p:nvPicPr>
          <p:cNvPr id="7" name="Picture 6" descr="A satellite in space&#10;&#10;Description automatically generated with low confidence">
            <a:extLst>
              <a:ext uri="{FF2B5EF4-FFF2-40B4-BE49-F238E27FC236}">
                <a16:creationId xmlns:a16="http://schemas.microsoft.com/office/drawing/2014/main" id="{DBEF04CE-6019-5892-8396-461E7EE774D7}"/>
              </a:ext>
            </a:extLst>
          </p:cNvPr>
          <p:cNvPicPr>
            <a:picLocks noChangeAspect="1"/>
          </p:cNvPicPr>
          <p:nvPr/>
        </p:nvPicPr>
        <p:blipFill>
          <a:blip r:embed="rId3"/>
          <a:stretch>
            <a:fillRect/>
          </a:stretch>
        </p:blipFill>
        <p:spPr>
          <a:xfrm>
            <a:off x="1041114" y="1295400"/>
            <a:ext cx="3549935" cy="26479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Text Box 4">
            <a:extLst>
              <a:ext uri="{FF2B5EF4-FFF2-40B4-BE49-F238E27FC236}">
                <a16:creationId xmlns:a16="http://schemas.microsoft.com/office/drawing/2014/main" id="{33106AC1-DA1A-497F-9D87-A600466AFBBC}"/>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Launch and Deployment: November 16, 2022</a:t>
            </a:r>
            <a:endParaRPr lang="en-US" sz="2000" dirty="0">
              <a:solidFill>
                <a:schemeClr val="bg1"/>
              </a:solidFill>
              <a:latin typeface="Arial"/>
              <a:cs typeface="Arial"/>
            </a:endParaRPr>
          </a:p>
        </p:txBody>
      </p:sp>
      <p:sp>
        <p:nvSpPr>
          <p:cNvPr id="10" name="Slide Number Placeholder 9">
            <a:extLst>
              <a:ext uri="{FF2B5EF4-FFF2-40B4-BE49-F238E27FC236}">
                <a16:creationId xmlns:a16="http://schemas.microsoft.com/office/drawing/2014/main" id="{4A8AC89C-DA5E-4A6A-9884-35B532B4B895}"/>
              </a:ext>
            </a:extLst>
          </p:cNvPr>
          <p:cNvSpPr>
            <a:spLocks noGrp="1"/>
          </p:cNvSpPr>
          <p:nvPr>
            <p:ph type="sldNum" sz="quarter" idx="12"/>
          </p:nvPr>
        </p:nvSpPr>
        <p:spPr/>
        <p:txBody>
          <a:bodyPr/>
          <a:lstStyle/>
          <a:p>
            <a:fld id="{E05CDB29-DFE8-414A-8876-EC9B7B622509}" type="slidenum">
              <a:rPr lang="en-US" smtClean="0"/>
              <a:pPr/>
              <a:t>7</a:t>
            </a:fld>
            <a:endParaRPr lang="en-US" dirty="0"/>
          </a:p>
        </p:txBody>
      </p:sp>
    </p:spTree>
    <p:extLst>
      <p:ext uri="{BB962C8B-B14F-4D97-AF65-F5344CB8AC3E}">
        <p14:creationId xmlns:p14="http://schemas.microsoft.com/office/powerpoint/2010/main" val="4258242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Exploration Mission-1 Animation Reel_large.mp4" descr="Exploration Mission-1 Animation Reel_large.mp4">
            <a:hlinkClick r:id="" action="ppaction://media"/>
            <a:extLst>
              <a:ext uri="{FF2B5EF4-FFF2-40B4-BE49-F238E27FC236}">
                <a16:creationId xmlns:a16="http://schemas.microsoft.com/office/drawing/2014/main" id="{0EFEC48E-6F8C-2081-B065-CEEDFAC912EE}"/>
              </a:ext>
            </a:extLst>
          </p:cNvPr>
          <p:cNvPicPr>
            <a:picLocks noChangeAspect="1"/>
          </p:cNvPicPr>
          <p:nvPr>
            <a:videoFile r:link="rId2"/>
            <p:extLst>
              <p:ext uri="{DAA4B4D4-6D71-4841-9C94-3DE7FCFB9230}">
                <p14:media xmlns:p14="http://schemas.microsoft.com/office/powerpoint/2010/main" r:embed="rId1">
                  <p14:fade in="3000" out="1000"/>
                </p14:media>
              </p:ext>
            </p:extLst>
          </p:nvPr>
        </p:nvPicPr>
        <p:blipFill>
          <a:blip r:embed="rId4"/>
          <a:stretch>
            <a:fillRect/>
          </a:stretch>
        </p:blipFill>
        <p:spPr>
          <a:xfrm>
            <a:off x="895350" y="910828"/>
            <a:ext cx="10572750" cy="5947172"/>
          </a:xfrm>
          <a:prstGeom prst="rect">
            <a:avLst/>
          </a:prstGeom>
        </p:spPr>
      </p:pic>
      <p:sp>
        <p:nvSpPr>
          <p:cNvPr id="5" name="Text Box 4">
            <a:extLst>
              <a:ext uri="{FF2B5EF4-FFF2-40B4-BE49-F238E27FC236}">
                <a16:creationId xmlns:a16="http://schemas.microsoft.com/office/drawing/2014/main" id="{116CA6D0-A5B7-B72D-3667-DEF2B3D1D5A9}"/>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Launch and Deployment</a:t>
            </a:r>
            <a:endParaRPr lang="en-US" sz="2000" dirty="0">
              <a:solidFill>
                <a:schemeClr val="bg1"/>
              </a:solidFill>
              <a:latin typeface="Arial"/>
              <a:cs typeface="Arial"/>
            </a:endParaRPr>
          </a:p>
        </p:txBody>
      </p:sp>
      <p:sp>
        <p:nvSpPr>
          <p:cNvPr id="6" name="Slide Number Placeholder 5">
            <a:extLst>
              <a:ext uri="{FF2B5EF4-FFF2-40B4-BE49-F238E27FC236}">
                <a16:creationId xmlns:a16="http://schemas.microsoft.com/office/drawing/2014/main" id="{5FD06200-554B-14BB-F77E-65A0FC69ACDF}"/>
              </a:ext>
            </a:extLst>
          </p:cNvPr>
          <p:cNvSpPr>
            <a:spLocks noGrp="1"/>
          </p:cNvSpPr>
          <p:nvPr>
            <p:ph type="sldNum" sz="quarter" idx="12"/>
          </p:nvPr>
        </p:nvSpPr>
        <p:spPr/>
        <p:txBody>
          <a:bodyPr/>
          <a:lstStyle/>
          <a:p>
            <a:fld id="{E05CDB29-DFE8-414A-8876-EC9B7B622509}" type="slidenum">
              <a:rPr lang="en-US" smtClean="0"/>
              <a:pPr/>
              <a:t>8</a:t>
            </a:fld>
            <a:endParaRPr lang="en-US" dirty="0"/>
          </a:p>
        </p:txBody>
      </p:sp>
    </p:spTree>
    <p:extLst>
      <p:ext uri="{BB962C8B-B14F-4D97-AF65-F5344CB8AC3E}">
        <p14:creationId xmlns:p14="http://schemas.microsoft.com/office/powerpoint/2010/main" val="98842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6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mute="1">
                <p:cTn id="12"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14037-77E7-4B36-A126-0A3695710D2E}"/>
              </a:ext>
            </a:extLst>
          </p:cNvPr>
          <p:cNvSpPr>
            <a:spLocks noGrp="1"/>
          </p:cNvSpPr>
          <p:nvPr>
            <p:ph type="ctrTitle"/>
          </p:nvPr>
        </p:nvSpPr>
        <p:spPr>
          <a:xfrm>
            <a:off x="1016000" y="243930"/>
            <a:ext cx="10160000" cy="644815"/>
          </a:xfrm>
        </p:spPr>
        <p:txBody>
          <a:bodyPr>
            <a:normAutofit fontScale="90000"/>
          </a:bodyPr>
          <a:lstStyle/>
          <a:p>
            <a:r>
              <a:rPr lang="en-US" dirty="0">
                <a:latin typeface="+mn-lt"/>
              </a:rPr>
              <a:t>Initial Deployment – Tumbling Anomaly</a:t>
            </a:r>
          </a:p>
        </p:txBody>
      </p:sp>
      <p:pic>
        <p:nvPicPr>
          <p:cNvPr id="6" name="Picture 5">
            <a:extLst>
              <a:ext uri="{FF2B5EF4-FFF2-40B4-BE49-F238E27FC236}">
                <a16:creationId xmlns:a16="http://schemas.microsoft.com/office/drawing/2014/main" id="{92F57A23-7287-47A5-BC33-9B9BA2DB31F2}"/>
              </a:ext>
            </a:extLst>
          </p:cNvPr>
          <p:cNvPicPr>
            <a:picLocks noChangeAspect="1"/>
          </p:cNvPicPr>
          <p:nvPr/>
        </p:nvPicPr>
        <p:blipFill rotWithShape="1">
          <a:blip r:embed="rId2"/>
          <a:srcRect t="14493"/>
          <a:stretch/>
        </p:blipFill>
        <p:spPr>
          <a:xfrm>
            <a:off x="4301781" y="1519894"/>
            <a:ext cx="7991820" cy="4843567"/>
          </a:xfrm>
          <a:prstGeom prst="rect">
            <a:avLst/>
          </a:prstGeom>
        </p:spPr>
      </p:pic>
      <p:pic>
        <p:nvPicPr>
          <p:cNvPr id="3" name="Picture 2">
            <a:extLst>
              <a:ext uri="{FF2B5EF4-FFF2-40B4-BE49-F238E27FC236}">
                <a16:creationId xmlns:a16="http://schemas.microsoft.com/office/drawing/2014/main" id="{BAE91B8D-088D-4E6F-9EA6-67E409D811E7}"/>
              </a:ext>
            </a:extLst>
          </p:cNvPr>
          <p:cNvPicPr>
            <a:picLocks noChangeAspect="1"/>
          </p:cNvPicPr>
          <p:nvPr/>
        </p:nvPicPr>
        <p:blipFill rotWithShape="1">
          <a:blip r:embed="rId3"/>
          <a:srcRect l="4607" t="15378" r="48765" b="6681"/>
          <a:stretch/>
        </p:blipFill>
        <p:spPr>
          <a:xfrm>
            <a:off x="203200" y="1295400"/>
            <a:ext cx="4113125" cy="4905144"/>
          </a:xfrm>
          <a:prstGeom prst="rect">
            <a:avLst/>
          </a:prstGeom>
        </p:spPr>
      </p:pic>
      <p:sp>
        <p:nvSpPr>
          <p:cNvPr id="5" name="Text Box 4">
            <a:extLst>
              <a:ext uri="{FF2B5EF4-FFF2-40B4-BE49-F238E27FC236}">
                <a16:creationId xmlns:a16="http://schemas.microsoft.com/office/drawing/2014/main" id="{9C171CB9-BAFA-2242-82FA-197F01BBA5A1}"/>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Tumbling on Deployment</a:t>
            </a:r>
            <a:endParaRPr lang="en-US" sz="2000" dirty="0">
              <a:solidFill>
                <a:schemeClr val="bg1"/>
              </a:solidFill>
              <a:latin typeface="Arial"/>
              <a:cs typeface="Arial"/>
            </a:endParaRPr>
          </a:p>
        </p:txBody>
      </p:sp>
      <p:sp>
        <p:nvSpPr>
          <p:cNvPr id="7" name="Slide Number Placeholder 6">
            <a:extLst>
              <a:ext uri="{FF2B5EF4-FFF2-40B4-BE49-F238E27FC236}">
                <a16:creationId xmlns:a16="http://schemas.microsoft.com/office/drawing/2014/main" id="{3EADD94E-54D8-0B1D-5C53-0F1E12E15FC8}"/>
              </a:ext>
            </a:extLst>
          </p:cNvPr>
          <p:cNvSpPr>
            <a:spLocks noGrp="1"/>
          </p:cNvSpPr>
          <p:nvPr>
            <p:ph type="sldNum" sz="quarter" idx="12"/>
          </p:nvPr>
        </p:nvSpPr>
        <p:spPr/>
        <p:txBody>
          <a:bodyPr/>
          <a:lstStyle/>
          <a:p>
            <a:fld id="{E05CDB29-DFE8-414A-8876-EC9B7B622509}" type="slidenum">
              <a:rPr lang="en-US" smtClean="0"/>
              <a:pPr/>
              <a:t>9</a:t>
            </a:fld>
            <a:endParaRPr lang="en-US" dirty="0"/>
          </a:p>
        </p:txBody>
      </p:sp>
    </p:spTree>
    <p:extLst>
      <p:ext uri="{BB962C8B-B14F-4D97-AF65-F5344CB8AC3E}">
        <p14:creationId xmlns:p14="http://schemas.microsoft.com/office/powerpoint/2010/main" val="2927608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A11427-3E9F-7824-32FA-C147A5ACA3B5}"/>
              </a:ext>
            </a:extLst>
          </p:cNvPr>
          <p:cNvSpPr>
            <a:spLocks noGrp="1"/>
          </p:cNvSpPr>
          <p:nvPr>
            <p:ph idx="1"/>
          </p:nvPr>
        </p:nvSpPr>
        <p:spPr>
          <a:xfrm>
            <a:off x="124514" y="1237769"/>
            <a:ext cx="7610182" cy="4734559"/>
          </a:xfrm>
        </p:spPr>
        <p:txBody>
          <a:bodyPr vert="horz" lIns="91440" tIns="45720" rIns="91440" bIns="45720" rtlCol="0" anchor="t">
            <a:normAutofit/>
          </a:bodyPr>
          <a:lstStyle/>
          <a:p>
            <a:r>
              <a:rPr lang="en-US" sz="1800" dirty="0">
                <a:latin typeface="Arial" panose="020B0604020202020204" pitchFamily="34" charset="0"/>
                <a:cs typeface="Arial" panose="020B0604020202020204" pitchFamily="34" charset="0"/>
              </a:rPr>
              <a:t>Baseline CONOPS did not have a </a:t>
            </a:r>
            <a:r>
              <a:rPr lang="en-US" sz="1800" dirty="0" err="1">
                <a:latin typeface="Arial" panose="020B0604020202020204" pitchFamily="34" charset="0"/>
                <a:cs typeface="Arial" panose="020B0604020202020204" pitchFamily="34" charset="0"/>
              </a:rPr>
              <a:t>dV</a:t>
            </a:r>
            <a:r>
              <a:rPr lang="en-US" sz="1800" dirty="0">
                <a:latin typeface="Arial" panose="020B0604020202020204" pitchFamily="34" charset="0"/>
                <a:cs typeface="Arial" panose="020B0604020202020204" pitchFamily="34" charset="0"/>
              </a:rPr>
              <a:t> maneuver planned.  Initial lunar impact risks of &lt;10% was deemed an acceptable risk. </a:t>
            </a:r>
          </a:p>
          <a:p>
            <a:r>
              <a:rPr lang="en-US" sz="1800" dirty="0">
                <a:latin typeface="Arial" panose="020B0604020202020204" pitchFamily="34" charset="0"/>
                <a:cs typeface="Arial" panose="020B0604020202020204" pitchFamily="34" charset="0"/>
              </a:rPr>
              <a:t>However, VERY high probability of lunar impact for new launch dates:</a:t>
            </a:r>
          </a:p>
          <a:p>
            <a:pPr lvl="1">
              <a:buFont typeface="Arial" panose="020B0604020202020204" pitchFamily="34" charset="0"/>
              <a:buChar char="-"/>
            </a:pPr>
            <a:r>
              <a:rPr lang="en-US" sz="1800" dirty="0">
                <a:latin typeface="Arial" panose="020B0604020202020204" pitchFamily="34" charset="0"/>
                <a:cs typeface="Arial" panose="020B0604020202020204" pitchFamily="34" charset="0"/>
              </a:rPr>
              <a:t>Aug 29</a:t>
            </a:r>
            <a:r>
              <a:rPr lang="en-US" sz="1800" baseline="30000" dirty="0">
                <a:latin typeface="Arial" panose="020B0604020202020204" pitchFamily="34" charset="0"/>
                <a:cs typeface="Arial" panose="020B0604020202020204" pitchFamily="34" charset="0"/>
              </a:rPr>
              <a:t>th </a:t>
            </a:r>
            <a:r>
              <a:rPr lang="en-US" sz="1800" dirty="0">
                <a:latin typeface="Arial" panose="020B0604020202020204" pitchFamily="34" charset="0"/>
                <a:cs typeface="Arial" panose="020B0604020202020204" pitchFamily="34" charset="0"/>
              </a:rPr>
              <a:t>- </a:t>
            </a:r>
            <a:r>
              <a:rPr lang="en-US" sz="1800" dirty="0">
                <a:solidFill>
                  <a:srgbClr val="FF0000"/>
                </a:solidFill>
                <a:latin typeface="Arial" panose="020B0604020202020204" pitchFamily="34" charset="0"/>
                <a:cs typeface="Arial" panose="020B0604020202020204" pitchFamily="34" charset="0"/>
              </a:rPr>
              <a:t>30%, </a:t>
            </a:r>
            <a:r>
              <a:rPr lang="en-US" sz="1800" dirty="0">
                <a:latin typeface="Arial" panose="020B0604020202020204" pitchFamily="34" charset="0"/>
                <a:cs typeface="Arial" panose="020B0604020202020204" pitchFamily="34" charset="0"/>
              </a:rPr>
              <a:t>Sept 2</a:t>
            </a:r>
            <a:r>
              <a:rPr lang="en-US" sz="1800" baseline="30000" dirty="0">
                <a:latin typeface="Arial" panose="020B0604020202020204" pitchFamily="34" charset="0"/>
                <a:cs typeface="Arial" panose="020B0604020202020204" pitchFamily="34" charset="0"/>
              </a:rPr>
              <a:t>nd</a:t>
            </a:r>
            <a:r>
              <a:rPr lang="en-US" sz="1800" dirty="0">
                <a:latin typeface="Arial" panose="020B0604020202020204" pitchFamily="34" charset="0"/>
                <a:cs typeface="Arial" panose="020B0604020202020204" pitchFamily="34" charset="0"/>
              </a:rPr>
              <a:t> - </a:t>
            </a:r>
            <a:r>
              <a:rPr lang="en-US" sz="1800" dirty="0">
                <a:solidFill>
                  <a:srgbClr val="FF0000"/>
                </a:solidFill>
                <a:latin typeface="Arial" panose="020B0604020202020204" pitchFamily="34" charset="0"/>
                <a:cs typeface="Arial" panose="020B0604020202020204" pitchFamily="34" charset="0"/>
              </a:rPr>
              <a:t>54%, </a:t>
            </a:r>
            <a:r>
              <a:rPr lang="en-US" sz="1800" dirty="0">
                <a:latin typeface="Arial" panose="020B0604020202020204" pitchFamily="34" charset="0"/>
                <a:cs typeface="Arial" panose="020B0604020202020204" pitchFamily="34" charset="0"/>
              </a:rPr>
              <a:t>Sept 5</a:t>
            </a:r>
            <a:r>
              <a:rPr lang="en-US" sz="1800" baseline="30000" dirty="0">
                <a:latin typeface="Arial" panose="020B0604020202020204" pitchFamily="34" charset="0"/>
                <a:cs typeface="Arial" panose="020B0604020202020204" pitchFamily="34" charset="0"/>
              </a:rPr>
              <a:t>th</a:t>
            </a:r>
            <a:r>
              <a:rPr lang="en-US" sz="1800" dirty="0">
                <a:latin typeface="Arial" panose="020B0604020202020204" pitchFamily="34" charset="0"/>
                <a:cs typeface="Arial" panose="020B0604020202020204" pitchFamily="34" charset="0"/>
              </a:rPr>
              <a:t> - </a:t>
            </a:r>
            <a:r>
              <a:rPr lang="en-US" sz="1800" dirty="0">
                <a:solidFill>
                  <a:srgbClr val="FF0000"/>
                </a:solidFill>
                <a:latin typeface="Arial" panose="020B0604020202020204" pitchFamily="34" charset="0"/>
                <a:cs typeface="Arial" panose="020B0604020202020204" pitchFamily="34" charset="0"/>
              </a:rPr>
              <a:t>56%, </a:t>
            </a:r>
            <a:r>
              <a:rPr lang="en-US" sz="1800" dirty="0">
                <a:latin typeface="Arial" panose="020B0604020202020204" pitchFamily="34" charset="0"/>
                <a:cs typeface="Arial" panose="020B0604020202020204" pitchFamily="34" charset="0"/>
              </a:rPr>
              <a:t>Nov 16</a:t>
            </a:r>
            <a:r>
              <a:rPr lang="en-US" sz="1800" baseline="30000" dirty="0">
                <a:latin typeface="Arial" panose="020B0604020202020204" pitchFamily="34" charset="0"/>
                <a:cs typeface="Arial" panose="020B0604020202020204" pitchFamily="34" charset="0"/>
              </a:rPr>
              <a:t>th</a:t>
            </a:r>
            <a:r>
              <a:rPr lang="en-US" sz="1800" dirty="0">
                <a:latin typeface="Arial" panose="020B0604020202020204" pitchFamily="34" charset="0"/>
                <a:cs typeface="Arial" panose="020B0604020202020204" pitchFamily="34" charset="0"/>
              </a:rPr>
              <a:t> - </a:t>
            </a:r>
            <a:r>
              <a:rPr lang="en-US" sz="1800" dirty="0">
                <a:solidFill>
                  <a:srgbClr val="FF0000"/>
                </a:solidFill>
                <a:latin typeface="Arial" panose="020B0604020202020204" pitchFamily="34" charset="0"/>
                <a:cs typeface="Arial" panose="020B0604020202020204" pitchFamily="34" charset="0"/>
              </a:rPr>
              <a:t>14%</a:t>
            </a:r>
          </a:p>
          <a:p>
            <a:r>
              <a:rPr lang="en-US" sz="1800" dirty="0">
                <a:latin typeface="Arial" panose="020B0604020202020204" pitchFamily="34" charset="0"/>
                <a:cs typeface="Arial" panose="020B0604020202020204" pitchFamily="34" charset="0"/>
              </a:rPr>
              <a:t>Avoiding this impact requires a </a:t>
            </a:r>
            <a:r>
              <a:rPr lang="en-US" sz="1800" dirty="0" err="1">
                <a:latin typeface="Arial" panose="020B0604020202020204" pitchFamily="34" charset="0"/>
                <a:cs typeface="Arial" panose="020B0604020202020204" pitchFamily="34" charset="0"/>
              </a:rPr>
              <a:t>dV</a:t>
            </a:r>
            <a:r>
              <a:rPr lang="en-US" sz="1800" dirty="0">
                <a:latin typeface="Arial" panose="020B0604020202020204" pitchFamily="34" charset="0"/>
                <a:cs typeface="Arial" panose="020B0604020202020204" pitchFamily="34" charset="0"/>
              </a:rPr>
              <a:t> maneuver shortly after deployment</a:t>
            </a:r>
          </a:p>
          <a:p>
            <a:r>
              <a:rPr lang="en-US" sz="1800" dirty="0">
                <a:latin typeface="Arial" panose="020B0604020202020204" pitchFamily="34" charset="0"/>
                <a:cs typeface="Arial" panose="020B0604020202020204" pitchFamily="34" charset="0"/>
              </a:rPr>
              <a:t>Prop Subsystem:</a:t>
            </a:r>
          </a:p>
          <a:p>
            <a:pPr lvl="1">
              <a:buFont typeface="Arial" panose="020B0604020202020204" pitchFamily="34" charset="0"/>
              <a:buChar char="-"/>
            </a:pPr>
            <a:r>
              <a:rPr lang="en-US" sz="1800" dirty="0">
                <a:latin typeface="Arial" panose="020B0604020202020204" pitchFamily="34" charset="0"/>
                <a:cs typeface="Arial" panose="020B0604020202020204" pitchFamily="34" charset="0"/>
              </a:rPr>
              <a:t>The capability for </a:t>
            </a:r>
            <a:r>
              <a:rPr lang="en-US" sz="1800" dirty="0" err="1">
                <a:latin typeface="Arial" panose="020B0604020202020204" pitchFamily="34" charset="0"/>
                <a:cs typeface="Arial" panose="020B0604020202020204" pitchFamily="34" charset="0"/>
              </a:rPr>
              <a:t>dV</a:t>
            </a:r>
            <a:r>
              <a:rPr lang="en-US" sz="1800" dirty="0">
                <a:latin typeface="Arial" panose="020B0604020202020204" pitchFamily="34" charset="0"/>
                <a:cs typeface="Arial" panose="020B0604020202020204" pitchFamily="34" charset="0"/>
              </a:rPr>
              <a:t> ~ 4.2 m/s is possible because the propulsion system fortuitously included extra fuel and an extra rear nozzle that had not been planned for the nominal mission. </a:t>
            </a:r>
          </a:p>
          <a:p>
            <a:pPr marL="0" indent="0">
              <a:buNone/>
            </a:pPr>
            <a:endParaRPr lang="en-US" sz="2000" dirty="0">
              <a:latin typeface="Arial" panose="020B0604020202020204" pitchFamily="34" charset="0"/>
              <a:cs typeface="Arial" panose="020B0604020202020204" pitchFamily="34" charset="0"/>
            </a:endParaRPr>
          </a:p>
        </p:txBody>
      </p:sp>
      <p:pic>
        <p:nvPicPr>
          <p:cNvPr id="1030" name="Picture 6">
            <a:extLst>
              <a:ext uri="{FF2B5EF4-FFF2-40B4-BE49-F238E27FC236}">
                <a16:creationId xmlns:a16="http://schemas.microsoft.com/office/drawing/2014/main" id="{3C392E5E-231A-8BFF-38C0-049AD8ACC7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7491" y="1093722"/>
            <a:ext cx="3456595" cy="259244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6C72D9F-21C1-EADD-4F3C-5D5E9705DE84}"/>
              </a:ext>
            </a:extLst>
          </p:cNvPr>
          <p:cNvSpPr txBox="1"/>
          <p:nvPr/>
        </p:nvSpPr>
        <p:spPr>
          <a:xfrm>
            <a:off x="8157287" y="3787043"/>
            <a:ext cx="3987509"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August 29th Launch Deployment Variability</a:t>
            </a:r>
          </a:p>
        </p:txBody>
      </p:sp>
      <p:sp>
        <p:nvSpPr>
          <p:cNvPr id="11" name="TextBox 10">
            <a:extLst>
              <a:ext uri="{FF2B5EF4-FFF2-40B4-BE49-F238E27FC236}">
                <a16:creationId xmlns:a16="http://schemas.microsoft.com/office/drawing/2014/main" id="{8864F7E5-1AD8-272A-0FB6-62ABF06DA08C}"/>
              </a:ext>
            </a:extLst>
          </p:cNvPr>
          <p:cNvSpPr txBox="1"/>
          <p:nvPr/>
        </p:nvSpPr>
        <p:spPr>
          <a:xfrm>
            <a:off x="10996918" y="2791349"/>
            <a:ext cx="879963" cy="523220"/>
          </a:xfrm>
          <a:prstGeom prst="rect">
            <a:avLst/>
          </a:prstGeom>
          <a:noFill/>
          <a:ln>
            <a:noFill/>
          </a:ln>
        </p:spPr>
        <p:txBody>
          <a:bodyPr wrap="square" rtlCol="0">
            <a:spAutoFit/>
          </a:bodyPr>
          <a:lstStyle/>
          <a:p>
            <a:r>
              <a:rPr lang="en-US" sz="1400" dirty="0">
                <a:solidFill>
                  <a:schemeClr val="accent2">
                    <a:lumMod val="75000"/>
                  </a:schemeClr>
                </a:solidFill>
              </a:rPr>
              <a:t>Lunar Impact</a:t>
            </a:r>
          </a:p>
        </p:txBody>
      </p:sp>
      <p:sp>
        <p:nvSpPr>
          <p:cNvPr id="16" name="Rectangle 15">
            <a:extLst>
              <a:ext uri="{FF2B5EF4-FFF2-40B4-BE49-F238E27FC236}">
                <a16:creationId xmlns:a16="http://schemas.microsoft.com/office/drawing/2014/main" id="{46B81C72-2F63-F769-C281-564DEED209C8}"/>
              </a:ext>
            </a:extLst>
          </p:cNvPr>
          <p:cNvSpPr/>
          <p:nvPr/>
        </p:nvSpPr>
        <p:spPr>
          <a:xfrm>
            <a:off x="8536512" y="2702559"/>
            <a:ext cx="2542967" cy="684505"/>
          </a:xfrm>
          <a:prstGeom prst="rect">
            <a:avLst/>
          </a:prstGeom>
          <a:solidFill>
            <a:srgbClr val="ED7D31">
              <a:alpha val="41961"/>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17" name="Title 1">
            <a:extLst>
              <a:ext uri="{FF2B5EF4-FFF2-40B4-BE49-F238E27FC236}">
                <a16:creationId xmlns:a16="http://schemas.microsoft.com/office/drawing/2014/main" id="{E17816AA-6C2B-4D4B-A19E-BECAFBFC8F55}"/>
              </a:ext>
            </a:extLst>
          </p:cNvPr>
          <p:cNvSpPr>
            <a:spLocks noGrp="1"/>
          </p:cNvSpPr>
          <p:nvPr>
            <p:ph type="ctrTitle"/>
          </p:nvPr>
        </p:nvSpPr>
        <p:spPr>
          <a:xfrm>
            <a:off x="914400" y="243930"/>
            <a:ext cx="10261600" cy="644815"/>
          </a:xfrm>
        </p:spPr>
        <p:txBody>
          <a:bodyPr/>
          <a:lstStyle/>
          <a:p>
            <a:r>
              <a:rPr lang="en-US" sz="3733" dirty="0"/>
              <a:t>Lunar Impact Risk – Example Analysis</a:t>
            </a:r>
            <a:endParaRPr lang="en-US" sz="3733" i="1" dirty="0"/>
          </a:p>
        </p:txBody>
      </p:sp>
      <p:pic>
        <p:nvPicPr>
          <p:cNvPr id="18" name="Picture 2">
            <a:extLst>
              <a:ext uri="{FF2B5EF4-FFF2-40B4-BE49-F238E27FC236}">
                <a16:creationId xmlns:a16="http://schemas.microsoft.com/office/drawing/2014/main" id="{EC184D0B-378C-4059-9708-CB4A36530E4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7242" r="43077"/>
          <a:stretch/>
        </p:blipFill>
        <p:spPr bwMode="auto">
          <a:xfrm rot="20699939">
            <a:off x="114610" y="4456198"/>
            <a:ext cx="3278519" cy="188641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7ADE43FF-39DC-43C5-BE79-F00ACB409655}"/>
              </a:ext>
            </a:extLst>
          </p:cNvPr>
          <p:cNvPicPr>
            <a:picLocks noChangeAspect="1"/>
          </p:cNvPicPr>
          <p:nvPr/>
        </p:nvPicPr>
        <p:blipFill rotWithShape="1">
          <a:blip r:embed="rId4"/>
          <a:srcRect l="22337" r="9603"/>
          <a:stretch/>
        </p:blipFill>
        <p:spPr>
          <a:xfrm>
            <a:off x="8269553" y="4123166"/>
            <a:ext cx="3063455" cy="2593627"/>
          </a:xfrm>
          <a:prstGeom prst="rect">
            <a:avLst/>
          </a:prstGeom>
        </p:spPr>
      </p:pic>
      <p:pic>
        <p:nvPicPr>
          <p:cNvPr id="21" name="Picture 20">
            <a:extLst>
              <a:ext uri="{FF2B5EF4-FFF2-40B4-BE49-F238E27FC236}">
                <a16:creationId xmlns:a16="http://schemas.microsoft.com/office/drawing/2014/main" id="{46E598EF-A22A-4390-97DB-00D0DFF8FDA7}"/>
              </a:ext>
            </a:extLst>
          </p:cNvPr>
          <p:cNvPicPr>
            <a:picLocks noChangeAspect="1"/>
          </p:cNvPicPr>
          <p:nvPr/>
        </p:nvPicPr>
        <p:blipFill rotWithShape="1">
          <a:blip r:embed="rId5"/>
          <a:srcRect t="17747"/>
          <a:stretch/>
        </p:blipFill>
        <p:spPr>
          <a:xfrm>
            <a:off x="3933356" y="4326090"/>
            <a:ext cx="3509846" cy="2146626"/>
          </a:xfrm>
          <a:prstGeom prst="rect">
            <a:avLst/>
          </a:prstGeom>
        </p:spPr>
      </p:pic>
      <p:sp>
        <p:nvSpPr>
          <p:cNvPr id="22" name="TextBox 21">
            <a:extLst>
              <a:ext uri="{FF2B5EF4-FFF2-40B4-BE49-F238E27FC236}">
                <a16:creationId xmlns:a16="http://schemas.microsoft.com/office/drawing/2014/main" id="{FA27BB2E-8E24-4A49-8B29-F2DC6520B26E}"/>
              </a:ext>
            </a:extLst>
          </p:cNvPr>
          <p:cNvSpPr txBox="1"/>
          <p:nvPr/>
        </p:nvSpPr>
        <p:spPr>
          <a:xfrm>
            <a:off x="3933356" y="6185098"/>
            <a:ext cx="3509846" cy="307777"/>
          </a:xfrm>
          <a:prstGeom prst="rect">
            <a:avLst/>
          </a:prstGeom>
          <a:solidFill>
            <a:srgbClr val="FFFFFF">
              <a:alpha val="47843"/>
            </a:srgbClr>
          </a:solidFill>
        </p:spPr>
        <p:txBody>
          <a:bodyPr wrap="square">
            <a:spAutoFit/>
          </a:bodyPr>
          <a:lstStyle/>
          <a:p>
            <a:pPr marL="0" lvl="1" algn="ctr" defTabSz="1219170" fontAlgn="base">
              <a:spcBef>
                <a:spcPct val="0"/>
              </a:spcBef>
              <a:spcAft>
                <a:spcPct val="0"/>
              </a:spcAft>
              <a:defRPr/>
            </a:pPr>
            <a:r>
              <a:rPr lang="en-US" sz="1400" dirty="0">
                <a:solidFill>
                  <a:prstClr val="black"/>
                </a:solidFill>
                <a:latin typeface="Arial" charset="0"/>
                <a:ea typeface="ＭＳ Ｐゴシック" charset="0"/>
              </a:rPr>
              <a:t>Propulsion Rear nozzle</a:t>
            </a:r>
          </a:p>
        </p:txBody>
      </p:sp>
      <p:sp>
        <p:nvSpPr>
          <p:cNvPr id="2" name="Text Box 4">
            <a:extLst>
              <a:ext uri="{FF2B5EF4-FFF2-40B4-BE49-F238E27FC236}">
                <a16:creationId xmlns:a16="http://schemas.microsoft.com/office/drawing/2014/main" id="{920036DC-596F-CCCA-D12B-3D7D2598C878}"/>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Trajectory Uncertainty</a:t>
            </a:r>
            <a:endParaRPr lang="en-US" sz="2000" dirty="0">
              <a:solidFill>
                <a:schemeClr val="bg1"/>
              </a:solidFill>
              <a:latin typeface="Arial"/>
              <a:cs typeface="Arial"/>
            </a:endParaRPr>
          </a:p>
        </p:txBody>
      </p:sp>
      <p:sp>
        <p:nvSpPr>
          <p:cNvPr id="4" name="Slide Number Placeholder 3">
            <a:extLst>
              <a:ext uri="{FF2B5EF4-FFF2-40B4-BE49-F238E27FC236}">
                <a16:creationId xmlns:a16="http://schemas.microsoft.com/office/drawing/2014/main" id="{A4F7F981-92E9-9153-59DD-13A79F085586}"/>
              </a:ext>
            </a:extLst>
          </p:cNvPr>
          <p:cNvSpPr>
            <a:spLocks noGrp="1"/>
          </p:cNvSpPr>
          <p:nvPr>
            <p:ph type="sldNum" sz="quarter" idx="12"/>
          </p:nvPr>
        </p:nvSpPr>
        <p:spPr>
          <a:xfrm>
            <a:off x="8077200" y="6492875"/>
            <a:ext cx="3581400" cy="355890"/>
          </a:xfrm>
        </p:spPr>
        <p:txBody>
          <a:bodyPr/>
          <a:lstStyle/>
          <a:p>
            <a:fld id="{E05CDB29-DFE8-414A-8876-EC9B7B622509}" type="slidenum">
              <a:rPr lang="en-US" smtClean="0"/>
              <a:pPr/>
              <a:t>10</a:t>
            </a:fld>
            <a:endParaRPr lang="en-US" dirty="0"/>
          </a:p>
        </p:txBody>
      </p:sp>
      <p:sp>
        <p:nvSpPr>
          <p:cNvPr id="5" name="TextBox 4">
            <a:extLst>
              <a:ext uri="{FF2B5EF4-FFF2-40B4-BE49-F238E27FC236}">
                <a16:creationId xmlns:a16="http://schemas.microsoft.com/office/drawing/2014/main" id="{1FA32098-2008-FFC8-E64E-8D50A9DFAA0E}"/>
              </a:ext>
            </a:extLst>
          </p:cNvPr>
          <p:cNvSpPr txBox="1"/>
          <p:nvPr/>
        </p:nvSpPr>
        <p:spPr>
          <a:xfrm>
            <a:off x="5838826" y="6472716"/>
            <a:ext cx="1718336" cy="261610"/>
          </a:xfrm>
          <a:prstGeom prst="rect">
            <a:avLst/>
          </a:prstGeom>
          <a:noFill/>
        </p:spPr>
        <p:txBody>
          <a:bodyPr wrap="square">
            <a:spAutoFit/>
          </a:bodyPr>
          <a:lstStyle/>
          <a:p>
            <a:r>
              <a:rPr lang="en-US" sz="1100" b="0" i="0" dirty="0" err="1">
                <a:effectLst/>
                <a:latin typeface="Roboto" panose="02000000000000000000" pitchFamily="2" charset="0"/>
              </a:rPr>
              <a:t>Image:Terry</a:t>
            </a:r>
            <a:r>
              <a:rPr lang="en-US" sz="1100" b="0" i="0" dirty="0">
                <a:effectLst/>
                <a:latin typeface="Roboto" panose="02000000000000000000" pitchFamily="2" charset="0"/>
              </a:rPr>
              <a:t> Stevenson</a:t>
            </a:r>
            <a:endParaRPr lang="en-US" sz="1100" dirty="0"/>
          </a:p>
        </p:txBody>
      </p:sp>
    </p:spTree>
    <p:extLst>
      <p:ext uri="{BB962C8B-B14F-4D97-AF65-F5344CB8AC3E}">
        <p14:creationId xmlns:p14="http://schemas.microsoft.com/office/powerpoint/2010/main" val="2692273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14037-77E7-4B36-A126-0A3695710D2E}"/>
              </a:ext>
            </a:extLst>
          </p:cNvPr>
          <p:cNvSpPr>
            <a:spLocks noGrp="1"/>
          </p:cNvSpPr>
          <p:nvPr>
            <p:ph type="ctrTitle"/>
          </p:nvPr>
        </p:nvSpPr>
        <p:spPr>
          <a:xfrm>
            <a:off x="1016000" y="243930"/>
            <a:ext cx="10160000" cy="644815"/>
          </a:xfrm>
        </p:spPr>
        <p:txBody>
          <a:bodyPr>
            <a:normAutofit fontScale="90000"/>
          </a:bodyPr>
          <a:lstStyle/>
          <a:p>
            <a:r>
              <a:rPr lang="en-US" dirty="0">
                <a:latin typeface="+mn-lt"/>
              </a:rPr>
              <a:t>Navigation</a:t>
            </a:r>
          </a:p>
        </p:txBody>
      </p:sp>
      <p:sp>
        <p:nvSpPr>
          <p:cNvPr id="3" name="Content Placeholder 3">
            <a:extLst>
              <a:ext uri="{FF2B5EF4-FFF2-40B4-BE49-F238E27FC236}">
                <a16:creationId xmlns:a16="http://schemas.microsoft.com/office/drawing/2014/main" id="{A6DDA693-8822-169B-204A-F8ACC2D1A288}"/>
              </a:ext>
            </a:extLst>
          </p:cNvPr>
          <p:cNvSpPr>
            <a:spLocks noGrp="1"/>
          </p:cNvSpPr>
          <p:nvPr>
            <p:ph idx="1"/>
          </p:nvPr>
        </p:nvSpPr>
        <p:spPr>
          <a:xfrm>
            <a:off x="0" y="1029358"/>
            <a:ext cx="9662160" cy="1294741"/>
          </a:xfrm>
        </p:spPr>
        <p:txBody>
          <a:bodyPr>
            <a:normAutofit/>
          </a:bodyPr>
          <a:lstStyle/>
          <a:p>
            <a:pPr lvl="1"/>
            <a:r>
              <a:rPr lang="en-US" sz="1800" dirty="0">
                <a:latin typeface="Arial" panose="020B0604020202020204" pitchFamily="34" charset="0"/>
                <a:cs typeface="Arial" panose="020B0604020202020204" pitchFamily="34" charset="0"/>
              </a:rPr>
              <a:t>Final pre-flyby OD (includes TCP, Sequential Ranging, DSN &amp; ESA tracking data) indicated:</a:t>
            </a:r>
          </a:p>
          <a:p>
            <a:pPr lvl="2"/>
            <a:r>
              <a:rPr lang="en-US" sz="1600" dirty="0">
                <a:latin typeface="Arial" panose="020B0604020202020204" pitchFamily="34" charset="0"/>
                <a:cs typeface="Arial" panose="020B0604020202020204" pitchFamily="34" charset="0"/>
              </a:rPr>
              <a:t>Flyby Altitude: 406 km</a:t>
            </a:r>
          </a:p>
          <a:p>
            <a:pPr lvl="2"/>
            <a:r>
              <a:rPr lang="en-US" sz="1600" dirty="0">
                <a:latin typeface="Arial" panose="020B0604020202020204" pitchFamily="34" charset="0"/>
                <a:cs typeface="Arial" panose="020B0604020202020204" pitchFamily="34" charset="0"/>
              </a:rPr>
              <a:t>Eclipse Duration: 36.5 minutes</a:t>
            </a:r>
          </a:p>
          <a:p>
            <a:pPr marL="0" indent="0">
              <a:buNone/>
            </a:pPr>
            <a:endParaRPr lang="en-US" sz="4000" dirty="0">
              <a:latin typeface="Arial" panose="020B0604020202020204" pitchFamily="34" charset="0"/>
              <a:cs typeface="Arial" panose="020B0604020202020204" pitchFamily="34" charset="0"/>
            </a:endParaRPr>
          </a:p>
        </p:txBody>
      </p:sp>
      <p:sp>
        <p:nvSpPr>
          <p:cNvPr id="5" name="Text Box 4">
            <a:extLst>
              <a:ext uri="{FF2B5EF4-FFF2-40B4-BE49-F238E27FC236}">
                <a16:creationId xmlns:a16="http://schemas.microsoft.com/office/drawing/2014/main" id="{A282CE5F-5B82-D5AE-C8B4-D14D141E5074}"/>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Trajectory Determination</a:t>
            </a:r>
            <a:endParaRPr lang="en-US" sz="2000" dirty="0">
              <a:solidFill>
                <a:schemeClr val="bg1"/>
              </a:solidFill>
              <a:latin typeface="Arial"/>
              <a:cs typeface="Arial"/>
            </a:endParaRPr>
          </a:p>
        </p:txBody>
      </p:sp>
      <p:sp>
        <p:nvSpPr>
          <p:cNvPr id="7" name="Slide Number Placeholder 6">
            <a:extLst>
              <a:ext uri="{FF2B5EF4-FFF2-40B4-BE49-F238E27FC236}">
                <a16:creationId xmlns:a16="http://schemas.microsoft.com/office/drawing/2014/main" id="{258BF4F8-D133-7915-126A-8A6CA2DE2E84}"/>
              </a:ext>
            </a:extLst>
          </p:cNvPr>
          <p:cNvSpPr>
            <a:spLocks noGrp="1"/>
          </p:cNvSpPr>
          <p:nvPr>
            <p:ph type="sldNum" sz="quarter" idx="12"/>
          </p:nvPr>
        </p:nvSpPr>
        <p:spPr/>
        <p:txBody>
          <a:bodyPr/>
          <a:lstStyle/>
          <a:p>
            <a:fld id="{E05CDB29-DFE8-414A-8876-EC9B7B622509}" type="slidenum">
              <a:rPr lang="en-US" smtClean="0"/>
              <a:pPr/>
              <a:t>11</a:t>
            </a:fld>
            <a:endParaRPr lang="en-US" dirty="0"/>
          </a:p>
        </p:txBody>
      </p:sp>
      <p:grpSp>
        <p:nvGrpSpPr>
          <p:cNvPr id="9" name="Group 8">
            <a:extLst>
              <a:ext uri="{FF2B5EF4-FFF2-40B4-BE49-F238E27FC236}">
                <a16:creationId xmlns:a16="http://schemas.microsoft.com/office/drawing/2014/main" id="{59ECCDA8-7DCD-F8A8-3279-B5D45EBE5C3C}"/>
              </a:ext>
            </a:extLst>
          </p:cNvPr>
          <p:cNvGrpSpPr/>
          <p:nvPr/>
        </p:nvGrpSpPr>
        <p:grpSpPr>
          <a:xfrm>
            <a:off x="1164475" y="2191797"/>
            <a:ext cx="9863050" cy="4692184"/>
            <a:chOff x="1016000" y="2370811"/>
            <a:chExt cx="9251951" cy="4401464"/>
          </a:xfrm>
        </p:grpSpPr>
        <p:pic>
          <p:nvPicPr>
            <p:cNvPr id="6" name="Picture 5">
              <a:extLst>
                <a:ext uri="{FF2B5EF4-FFF2-40B4-BE49-F238E27FC236}">
                  <a16:creationId xmlns:a16="http://schemas.microsoft.com/office/drawing/2014/main" id="{8C417596-B565-B94E-21FF-9FFEB1038E10}"/>
                </a:ext>
              </a:extLst>
            </p:cNvPr>
            <p:cNvPicPr>
              <a:picLocks noChangeAspect="1"/>
            </p:cNvPicPr>
            <p:nvPr/>
          </p:nvPicPr>
          <p:blipFill rotWithShape="1">
            <a:blip r:embed="rId2">
              <a:extLst>
                <a:ext uri="{28A0092B-C50C-407E-A947-70E740481C1C}">
                  <a14:useLocalDpi xmlns:a14="http://schemas.microsoft.com/office/drawing/2010/main" val="0"/>
                </a:ext>
              </a:extLst>
            </a:blip>
            <a:srcRect t="210"/>
            <a:stretch/>
          </p:blipFill>
          <p:spPr bwMode="auto">
            <a:xfrm>
              <a:off x="1016000" y="2370811"/>
              <a:ext cx="9113886" cy="4401464"/>
            </a:xfrm>
            <a:prstGeom prst="rect">
              <a:avLst/>
            </a:prstGeom>
            <a:noFill/>
            <a:ln>
              <a:noFill/>
            </a:ln>
          </p:spPr>
        </p:pic>
        <p:sp>
          <p:nvSpPr>
            <p:cNvPr id="4" name="Rectangle 3">
              <a:extLst>
                <a:ext uri="{FF2B5EF4-FFF2-40B4-BE49-F238E27FC236}">
                  <a16:creationId xmlns:a16="http://schemas.microsoft.com/office/drawing/2014/main" id="{C1B86847-D16E-3273-2F8C-0766B1DE3630}"/>
                </a:ext>
              </a:extLst>
            </p:cNvPr>
            <p:cNvSpPr/>
            <p:nvPr/>
          </p:nvSpPr>
          <p:spPr>
            <a:xfrm>
              <a:off x="9662161" y="6301391"/>
              <a:ext cx="605790" cy="4708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69345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B117F5-6690-FEB8-F912-C7C3E16A078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05474" y="2061684"/>
            <a:ext cx="6371851" cy="3766472"/>
          </a:xfrm>
          <a:prstGeom prst="rect">
            <a:avLst/>
          </a:prstGeom>
          <a:noFill/>
        </p:spPr>
      </p:pic>
      <p:sp>
        <p:nvSpPr>
          <p:cNvPr id="5" name="Text Box 4">
            <a:extLst>
              <a:ext uri="{FF2B5EF4-FFF2-40B4-BE49-F238E27FC236}">
                <a16:creationId xmlns:a16="http://schemas.microsoft.com/office/drawing/2014/main" id="{122F7605-935F-BAA8-2042-743EEE18E927}"/>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Lunar Eclipse Performance</a:t>
            </a:r>
            <a:endParaRPr lang="en-US" sz="2000" dirty="0">
              <a:solidFill>
                <a:schemeClr val="bg1"/>
              </a:solidFill>
              <a:latin typeface="Arial"/>
              <a:cs typeface="Arial"/>
            </a:endParaRPr>
          </a:p>
        </p:txBody>
      </p:sp>
      <p:pic>
        <p:nvPicPr>
          <p:cNvPr id="6" name="Picture 5">
            <a:extLst>
              <a:ext uri="{FF2B5EF4-FFF2-40B4-BE49-F238E27FC236}">
                <a16:creationId xmlns:a16="http://schemas.microsoft.com/office/drawing/2014/main" id="{37A461B4-7F97-8514-3811-411E23605E8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495" y="2133600"/>
            <a:ext cx="5470989" cy="3694555"/>
          </a:xfrm>
          <a:prstGeom prst="rect">
            <a:avLst/>
          </a:prstGeom>
          <a:noFill/>
        </p:spPr>
      </p:pic>
      <p:sp>
        <p:nvSpPr>
          <p:cNvPr id="9" name="Slide Number Placeholder 8">
            <a:extLst>
              <a:ext uri="{FF2B5EF4-FFF2-40B4-BE49-F238E27FC236}">
                <a16:creationId xmlns:a16="http://schemas.microsoft.com/office/drawing/2014/main" id="{8B77BB66-5042-A251-4EE7-730AB368578D}"/>
              </a:ext>
            </a:extLst>
          </p:cNvPr>
          <p:cNvSpPr>
            <a:spLocks noGrp="1"/>
          </p:cNvSpPr>
          <p:nvPr>
            <p:ph type="sldNum" sz="quarter" idx="12"/>
          </p:nvPr>
        </p:nvSpPr>
        <p:spPr/>
        <p:txBody>
          <a:bodyPr/>
          <a:lstStyle/>
          <a:p>
            <a:fld id="{E05CDB29-DFE8-414A-8876-EC9B7B622509}" type="slidenum">
              <a:rPr lang="en-US" smtClean="0"/>
              <a:pPr/>
              <a:t>12</a:t>
            </a:fld>
            <a:endParaRPr lang="en-US" dirty="0"/>
          </a:p>
        </p:txBody>
      </p:sp>
      <p:sp>
        <p:nvSpPr>
          <p:cNvPr id="2" name="Content Placeholder 3">
            <a:extLst>
              <a:ext uri="{FF2B5EF4-FFF2-40B4-BE49-F238E27FC236}">
                <a16:creationId xmlns:a16="http://schemas.microsoft.com/office/drawing/2014/main" id="{1AB1CB00-66FC-496F-81E6-472C872C511F}"/>
              </a:ext>
            </a:extLst>
          </p:cNvPr>
          <p:cNvSpPr>
            <a:spLocks noGrp="1"/>
          </p:cNvSpPr>
          <p:nvPr>
            <p:ph idx="1"/>
          </p:nvPr>
        </p:nvSpPr>
        <p:spPr>
          <a:xfrm>
            <a:off x="0" y="1029358"/>
            <a:ext cx="9662160" cy="1294741"/>
          </a:xfrm>
        </p:spPr>
        <p:txBody>
          <a:bodyPr>
            <a:normAutofit/>
          </a:bodyPr>
          <a:lstStyle/>
          <a:p>
            <a:pPr lvl="1"/>
            <a:r>
              <a:rPr lang="en-US" sz="1800" dirty="0">
                <a:latin typeface="Arial" panose="020B0604020202020204" pitchFamily="34" charset="0"/>
                <a:cs typeface="Arial" panose="020B0604020202020204" pitchFamily="34" charset="0"/>
              </a:rPr>
              <a:t>During the 36.5-minute eclipse payload could not drop below freezing or risk bursting fluidics</a:t>
            </a:r>
          </a:p>
          <a:p>
            <a:pPr lvl="2"/>
            <a:endParaRPr lang="en-US" sz="1800" dirty="0">
              <a:latin typeface="Arial" panose="020B0604020202020204" pitchFamily="34" charset="0"/>
              <a:cs typeface="Arial" panose="020B0604020202020204" pitchFamily="34" charset="0"/>
            </a:endParaRPr>
          </a:p>
          <a:p>
            <a:pPr lvl="2"/>
            <a:endParaRPr lang="en-US" sz="16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C0B53221-0236-C0EF-4F3F-389030CC1F0C}"/>
              </a:ext>
            </a:extLst>
          </p:cNvPr>
          <p:cNvSpPr txBox="1"/>
          <p:nvPr/>
        </p:nvSpPr>
        <p:spPr>
          <a:xfrm>
            <a:off x="6393656" y="5838752"/>
            <a:ext cx="6100762" cy="307777"/>
          </a:xfrm>
          <a:prstGeom prst="rect">
            <a:avLst/>
          </a:prstGeom>
          <a:noFill/>
        </p:spPr>
        <p:txBody>
          <a:bodyPr wrap="square">
            <a:spAutoFit/>
          </a:bodyPr>
          <a:lstStyle/>
          <a:p>
            <a:r>
              <a:rPr lang="en-US" sz="1400" dirty="0">
                <a:solidFill>
                  <a:schemeClr val="tx1">
                    <a:lumMod val="65000"/>
                    <a:lumOff val="35000"/>
                  </a:schemeClr>
                </a:solidFill>
                <a:effectLst/>
                <a:latin typeface="Arial" panose="020B0604020202020204" pitchFamily="34" charset="0"/>
                <a:ea typeface="Times New Roman" panose="02020603050405020304" pitchFamily="18" charset="0"/>
                <a:cs typeface="Arial" panose="020B0604020202020204" pitchFamily="34" charset="0"/>
              </a:rPr>
              <a:t>*The initial voltage dip was due to transmitter enabling.</a:t>
            </a:r>
            <a:endParaRPr lang="en-US" sz="1400" dirty="0">
              <a:solidFill>
                <a:schemeClr val="tx1">
                  <a:lumMod val="65000"/>
                  <a:lumOff val="3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0063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unar flyby 2">
            <a:hlinkClick r:id="" action="ppaction://media"/>
            <a:extLst>
              <a:ext uri="{FF2B5EF4-FFF2-40B4-BE49-F238E27FC236}">
                <a16:creationId xmlns:a16="http://schemas.microsoft.com/office/drawing/2014/main" id="{C7BAE041-929C-79E7-8290-AAB36B90087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89050" y="1006475"/>
            <a:ext cx="9753600" cy="5486400"/>
          </a:xfrm>
          <a:prstGeom prst="rect">
            <a:avLst/>
          </a:prstGeom>
        </p:spPr>
      </p:pic>
      <p:sp>
        <p:nvSpPr>
          <p:cNvPr id="3" name="TextBox 2">
            <a:extLst>
              <a:ext uri="{FF2B5EF4-FFF2-40B4-BE49-F238E27FC236}">
                <a16:creationId xmlns:a16="http://schemas.microsoft.com/office/drawing/2014/main" id="{F7759D97-9646-A2E7-1759-EDBC6B91E486}"/>
              </a:ext>
            </a:extLst>
          </p:cNvPr>
          <p:cNvSpPr txBox="1"/>
          <p:nvPr/>
        </p:nvSpPr>
        <p:spPr>
          <a:xfrm>
            <a:off x="10328751" y="6548089"/>
            <a:ext cx="2150269" cy="261610"/>
          </a:xfrm>
          <a:prstGeom prst="rect">
            <a:avLst/>
          </a:prstGeom>
          <a:noFill/>
        </p:spPr>
        <p:txBody>
          <a:bodyPr wrap="square">
            <a:spAutoFit/>
          </a:bodyPr>
          <a:lstStyle/>
          <a:p>
            <a:r>
              <a:rPr lang="en-US" sz="1100" dirty="0">
                <a:solidFill>
                  <a:schemeClr val="bg1"/>
                </a:solidFill>
                <a:latin typeface="Roboto" panose="02000000000000000000" pitchFamily="2" charset="0"/>
                <a:ea typeface="Roboto" panose="02000000000000000000" pitchFamily="2" charset="0"/>
                <a:cs typeface="Roboto" panose="02000000000000000000" pitchFamily="2" charset="0"/>
              </a:rPr>
              <a:t>NASA/Jose Alvarellos</a:t>
            </a:r>
          </a:p>
        </p:txBody>
      </p:sp>
      <p:sp>
        <p:nvSpPr>
          <p:cNvPr id="5" name="Text Box 4">
            <a:extLst>
              <a:ext uri="{FF2B5EF4-FFF2-40B4-BE49-F238E27FC236}">
                <a16:creationId xmlns:a16="http://schemas.microsoft.com/office/drawing/2014/main" id="{BD8CB2DB-582F-401A-5803-C9582307831A}"/>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Lunar Flyby</a:t>
            </a:r>
            <a:endParaRPr lang="en-US" sz="2000" dirty="0">
              <a:solidFill>
                <a:schemeClr val="bg1"/>
              </a:solidFill>
              <a:latin typeface="Arial"/>
              <a:cs typeface="Arial"/>
            </a:endParaRPr>
          </a:p>
        </p:txBody>
      </p:sp>
      <p:sp>
        <p:nvSpPr>
          <p:cNvPr id="6" name="Slide Number Placeholder 5">
            <a:extLst>
              <a:ext uri="{FF2B5EF4-FFF2-40B4-BE49-F238E27FC236}">
                <a16:creationId xmlns:a16="http://schemas.microsoft.com/office/drawing/2014/main" id="{36768293-460F-29CB-E378-7BCD5D39262A}"/>
              </a:ext>
            </a:extLst>
          </p:cNvPr>
          <p:cNvSpPr>
            <a:spLocks noGrp="1"/>
          </p:cNvSpPr>
          <p:nvPr>
            <p:ph type="sldNum" sz="quarter" idx="12"/>
          </p:nvPr>
        </p:nvSpPr>
        <p:spPr/>
        <p:txBody>
          <a:bodyPr/>
          <a:lstStyle/>
          <a:p>
            <a:fld id="{E05CDB29-DFE8-414A-8876-EC9B7B622509}" type="slidenum">
              <a:rPr lang="en-US" smtClean="0"/>
              <a:pPr/>
              <a:t>13</a:t>
            </a:fld>
            <a:endParaRPr lang="en-US" dirty="0"/>
          </a:p>
        </p:txBody>
      </p:sp>
    </p:spTree>
    <p:extLst>
      <p:ext uri="{BB962C8B-B14F-4D97-AF65-F5344CB8AC3E}">
        <p14:creationId xmlns:p14="http://schemas.microsoft.com/office/powerpoint/2010/main" val="3914238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7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759E1-ABE9-45CD-883D-F2C0E9A4AD4D}"/>
              </a:ext>
            </a:extLst>
          </p:cNvPr>
          <p:cNvSpPr>
            <a:spLocks noGrp="1"/>
          </p:cNvSpPr>
          <p:nvPr>
            <p:ph type="ctrTitle"/>
          </p:nvPr>
        </p:nvSpPr>
        <p:spPr>
          <a:xfrm>
            <a:off x="1117600" y="243930"/>
            <a:ext cx="10058400" cy="644815"/>
          </a:xfrm>
        </p:spPr>
        <p:txBody>
          <a:bodyPr>
            <a:normAutofit fontScale="90000"/>
          </a:bodyPr>
          <a:lstStyle/>
          <a:p>
            <a:r>
              <a:rPr lang="en-US" dirty="0">
                <a:latin typeface="+mn-lt"/>
              </a:rPr>
              <a:t>Flight Tracker</a:t>
            </a:r>
          </a:p>
        </p:txBody>
      </p:sp>
      <p:graphicFrame>
        <p:nvGraphicFramePr>
          <p:cNvPr id="5" name="Table 5">
            <a:extLst>
              <a:ext uri="{FF2B5EF4-FFF2-40B4-BE49-F238E27FC236}">
                <a16:creationId xmlns:a16="http://schemas.microsoft.com/office/drawing/2014/main" id="{95055459-FB1D-4F5E-89D2-69A7D0A892C6}"/>
              </a:ext>
            </a:extLst>
          </p:cNvPr>
          <p:cNvGraphicFramePr>
            <a:graphicFrameLocks noGrp="1"/>
          </p:cNvGraphicFramePr>
          <p:nvPr>
            <p:ph idx="1"/>
            <p:extLst>
              <p:ext uri="{D42A27DB-BD31-4B8C-83A1-F6EECF244321}">
                <p14:modId xmlns:p14="http://schemas.microsoft.com/office/powerpoint/2010/main" val="1286064515"/>
              </p:ext>
            </p:extLst>
          </p:nvPr>
        </p:nvGraphicFramePr>
        <p:xfrm>
          <a:off x="609600" y="1193800"/>
          <a:ext cx="10972800" cy="5288280"/>
        </p:xfrm>
        <a:graphic>
          <a:graphicData uri="http://schemas.openxmlformats.org/drawingml/2006/table">
            <a:tbl>
              <a:tblPr firstRow="1" bandRow="1">
                <a:tableStyleId>{5C22544A-7EE6-4342-B048-85BDC9FD1C3A}</a:tableStyleId>
              </a:tblPr>
              <a:tblGrid>
                <a:gridCol w="1016000">
                  <a:extLst>
                    <a:ext uri="{9D8B030D-6E8A-4147-A177-3AD203B41FA5}">
                      <a16:colId xmlns:a16="http://schemas.microsoft.com/office/drawing/2014/main" val="3242838460"/>
                    </a:ext>
                  </a:extLst>
                </a:gridCol>
                <a:gridCol w="2133600">
                  <a:extLst>
                    <a:ext uri="{9D8B030D-6E8A-4147-A177-3AD203B41FA5}">
                      <a16:colId xmlns:a16="http://schemas.microsoft.com/office/drawing/2014/main" val="1153208778"/>
                    </a:ext>
                  </a:extLst>
                </a:gridCol>
                <a:gridCol w="1219200">
                  <a:extLst>
                    <a:ext uri="{9D8B030D-6E8A-4147-A177-3AD203B41FA5}">
                      <a16:colId xmlns:a16="http://schemas.microsoft.com/office/drawing/2014/main" val="3731870692"/>
                    </a:ext>
                  </a:extLst>
                </a:gridCol>
                <a:gridCol w="6604000">
                  <a:extLst>
                    <a:ext uri="{9D8B030D-6E8A-4147-A177-3AD203B41FA5}">
                      <a16:colId xmlns:a16="http://schemas.microsoft.com/office/drawing/2014/main" val="2726117065"/>
                    </a:ext>
                  </a:extLst>
                </a:gridCol>
              </a:tblGrid>
              <a:tr h="406400">
                <a:tc>
                  <a:txBody>
                    <a:bodyPr/>
                    <a:lstStyle/>
                    <a:p>
                      <a:r>
                        <a:rPr lang="en-US" sz="1900" dirty="0">
                          <a:latin typeface="Arial" panose="020B0604020202020204" pitchFamily="34" charset="0"/>
                          <a:cs typeface="Arial" panose="020B0604020202020204" pitchFamily="34" charset="0"/>
                        </a:rPr>
                        <a:t>Pass</a:t>
                      </a:r>
                    </a:p>
                  </a:txBody>
                  <a:tcPr marL="121920" marR="121920" marT="60960" marB="60960"/>
                </a:tc>
                <a:tc>
                  <a:txBody>
                    <a:bodyPr/>
                    <a:lstStyle/>
                    <a:p>
                      <a:r>
                        <a:rPr lang="en-US" sz="1900" dirty="0">
                          <a:latin typeface="Arial" panose="020B0604020202020204" pitchFamily="34" charset="0"/>
                          <a:cs typeface="Arial" panose="020B0604020202020204" pitchFamily="34" charset="0"/>
                        </a:rPr>
                        <a:t>Date/Time (UTC)</a:t>
                      </a:r>
                    </a:p>
                  </a:txBody>
                  <a:tcPr marL="121920" marR="121920" marT="60960" marB="60960"/>
                </a:tc>
                <a:tc>
                  <a:txBody>
                    <a:bodyPr/>
                    <a:lstStyle/>
                    <a:p>
                      <a:r>
                        <a:rPr lang="en-US" sz="1900" dirty="0">
                          <a:latin typeface="Arial" panose="020B0604020202020204" pitchFamily="34" charset="0"/>
                          <a:cs typeface="Arial" panose="020B0604020202020204" pitchFamily="34" charset="0"/>
                        </a:rPr>
                        <a:t>Station</a:t>
                      </a:r>
                    </a:p>
                  </a:txBody>
                  <a:tcPr marL="121920" marR="121920" marT="60960" marB="60960"/>
                </a:tc>
                <a:tc>
                  <a:txBody>
                    <a:bodyPr/>
                    <a:lstStyle/>
                    <a:p>
                      <a:r>
                        <a:rPr lang="en-US" sz="1900" dirty="0">
                          <a:latin typeface="Arial" panose="020B0604020202020204" pitchFamily="34" charset="0"/>
                          <a:cs typeface="Arial" panose="020B0604020202020204" pitchFamily="34" charset="0"/>
                        </a:rPr>
                        <a:t>Notes</a:t>
                      </a:r>
                    </a:p>
                  </a:txBody>
                  <a:tcPr marL="121920" marR="121920" marT="60960" marB="60960"/>
                </a:tc>
                <a:extLst>
                  <a:ext uri="{0D108BD9-81ED-4DB2-BD59-A6C34878D82A}">
                    <a16:rowId xmlns:a16="http://schemas.microsoft.com/office/drawing/2014/main" val="1282251223"/>
                  </a:ext>
                </a:extLst>
              </a:tr>
              <a:tr h="365760">
                <a:tc>
                  <a:txBody>
                    <a:bodyPr/>
                    <a:lstStyle/>
                    <a:p>
                      <a:pPr algn="ctr"/>
                      <a:r>
                        <a:rPr lang="en-US" sz="1600" dirty="0">
                          <a:latin typeface="Arial" panose="020B0604020202020204" pitchFamily="34" charset="0"/>
                          <a:cs typeface="Arial" panose="020B0604020202020204" pitchFamily="34" charset="0"/>
                        </a:rPr>
                        <a:t>1</a:t>
                      </a:r>
                    </a:p>
                  </a:txBody>
                  <a:tcPr marL="121920" marR="121920" marT="60960" marB="60960"/>
                </a:tc>
                <a:tc>
                  <a:txBody>
                    <a:bodyPr/>
                    <a:lstStyle/>
                    <a:p>
                      <a:pPr algn="ctr"/>
                      <a:r>
                        <a:rPr lang="en-US" sz="1300" dirty="0">
                          <a:latin typeface="Arial" panose="020B0604020202020204" pitchFamily="34" charset="0"/>
                          <a:cs typeface="Arial" panose="020B0604020202020204" pitchFamily="34" charset="0"/>
                        </a:rPr>
                        <a:t>16 Nov 2022320/11:41</a:t>
                      </a:r>
                    </a:p>
                  </a:txBody>
                  <a:tcPr marL="121920" marR="121920" marT="60960" marB="60960"/>
                </a:tc>
                <a:tc>
                  <a:txBody>
                    <a:bodyPr/>
                    <a:lstStyle/>
                    <a:p>
                      <a:r>
                        <a:rPr lang="en-US" sz="1600" dirty="0">
                          <a:latin typeface="Arial" panose="020B0604020202020204" pitchFamily="34" charset="0"/>
                          <a:cs typeface="Arial" panose="020B0604020202020204" pitchFamily="34" charset="0"/>
                        </a:rPr>
                        <a:t>DSS-25</a:t>
                      </a:r>
                    </a:p>
                  </a:txBody>
                  <a:tcPr marL="121920" marR="121920" marT="60960" marB="60960"/>
                </a:tc>
                <a:tc>
                  <a:txBody>
                    <a:bodyPr/>
                    <a:lstStyle/>
                    <a:p>
                      <a:r>
                        <a:rPr lang="en-US" sz="1600" dirty="0">
                          <a:latin typeface="Arial" panose="020B0604020202020204" pitchFamily="34" charset="0"/>
                          <a:cs typeface="Arial" panose="020B0604020202020204" pitchFamily="34" charset="0"/>
                        </a:rPr>
                        <a:t>Initial Acquisition. </a:t>
                      </a:r>
                      <a:r>
                        <a:rPr lang="en-US" sz="1600" dirty="0">
                          <a:solidFill>
                            <a:srgbClr val="FF0000"/>
                          </a:solidFill>
                          <a:latin typeface="Arial" panose="020B0604020202020204" pitchFamily="34" charset="0"/>
                          <a:cs typeface="Arial" panose="020B0604020202020204" pitchFamily="34" charset="0"/>
                        </a:rPr>
                        <a:t>Rate reduction not complete, spacecraft tumbling.</a:t>
                      </a:r>
                    </a:p>
                  </a:txBody>
                  <a:tcPr marL="121920" marR="121920" marT="60960" marB="60960"/>
                </a:tc>
                <a:extLst>
                  <a:ext uri="{0D108BD9-81ED-4DB2-BD59-A6C34878D82A}">
                    <a16:rowId xmlns:a16="http://schemas.microsoft.com/office/drawing/2014/main" val="3647209435"/>
                  </a:ext>
                </a:extLst>
              </a:tr>
              <a:tr h="365760">
                <a:tc>
                  <a:txBody>
                    <a:bodyPr/>
                    <a:lstStyle/>
                    <a:p>
                      <a:pPr algn="ctr"/>
                      <a:r>
                        <a:rPr lang="en-US" sz="1600" dirty="0">
                          <a:solidFill>
                            <a:schemeClr val="accent6">
                              <a:lumMod val="50000"/>
                            </a:schemeClr>
                          </a:solidFill>
                          <a:latin typeface="Arial" panose="020B0604020202020204" pitchFamily="34" charset="0"/>
                          <a:cs typeface="Arial" panose="020B0604020202020204" pitchFamily="34" charset="0"/>
                        </a:rPr>
                        <a:t>1-extra</a:t>
                      </a:r>
                    </a:p>
                  </a:txBody>
                  <a:tcPr marL="121920" marR="121920" marT="60960" marB="60960"/>
                </a:tc>
                <a:tc>
                  <a:txBody>
                    <a:bodyPr/>
                    <a:lstStyle/>
                    <a:p>
                      <a:pPr algn="ctr"/>
                      <a:r>
                        <a:rPr lang="en-US" sz="1300" dirty="0">
                          <a:solidFill>
                            <a:schemeClr val="accent6">
                              <a:lumMod val="50000"/>
                            </a:schemeClr>
                          </a:solidFill>
                          <a:latin typeface="Arial" panose="020B0604020202020204" pitchFamily="34" charset="0"/>
                          <a:cs typeface="Arial" panose="020B0604020202020204" pitchFamily="34" charset="0"/>
                        </a:rPr>
                        <a:t>16 Nov 2022320/13:52</a:t>
                      </a:r>
                    </a:p>
                  </a:txBody>
                  <a:tcPr marL="121920" marR="121920" marT="60960" marB="60960"/>
                </a:tc>
                <a:tc>
                  <a:txBody>
                    <a:bodyPr/>
                    <a:lstStyle/>
                    <a:p>
                      <a:r>
                        <a:rPr lang="en-US" sz="1600" dirty="0">
                          <a:solidFill>
                            <a:schemeClr val="accent6">
                              <a:lumMod val="50000"/>
                            </a:schemeClr>
                          </a:solidFill>
                          <a:latin typeface="Arial" panose="020B0604020202020204" pitchFamily="34" charset="0"/>
                          <a:cs typeface="Arial" panose="020B0604020202020204" pitchFamily="34" charset="0"/>
                        </a:rPr>
                        <a:t>DSS-14</a:t>
                      </a:r>
                    </a:p>
                  </a:txBody>
                  <a:tcPr marL="121920" marR="121920" marT="60960" marB="60960"/>
                </a:tc>
                <a:tc>
                  <a:txBody>
                    <a:bodyPr/>
                    <a:lstStyle/>
                    <a:p>
                      <a:r>
                        <a:rPr lang="en-US" sz="1600" dirty="0">
                          <a:solidFill>
                            <a:schemeClr val="accent6">
                              <a:lumMod val="50000"/>
                            </a:schemeClr>
                          </a:solidFill>
                          <a:latin typeface="Arial" panose="020B0604020202020204" pitchFamily="34" charset="0"/>
                          <a:cs typeface="Arial" panose="020B0604020202020204" pitchFamily="34" charset="0"/>
                        </a:rPr>
                        <a:t>Blind command to re-enabled rate reduction.</a:t>
                      </a:r>
                    </a:p>
                  </a:txBody>
                  <a:tcPr marL="121920" marR="121920" marT="60960" marB="60960"/>
                </a:tc>
                <a:extLst>
                  <a:ext uri="{0D108BD9-81ED-4DB2-BD59-A6C34878D82A}">
                    <a16:rowId xmlns:a16="http://schemas.microsoft.com/office/drawing/2014/main" val="174244659"/>
                  </a:ext>
                </a:extLst>
              </a:tr>
              <a:tr h="365760">
                <a:tc>
                  <a:txBody>
                    <a:bodyPr/>
                    <a:lstStyle/>
                    <a:p>
                      <a:pPr algn="ctr"/>
                      <a:r>
                        <a:rPr lang="en-US" sz="1600" dirty="0">
                          <a:latin typeface="Arial" panose="020B0604020202020204" pitchFamily="34" charset="0"/>
                          <a:cs typeface="Arial" panose="020B0604020202020204" pitchFamily="34" charset="0"/>
                        </a:rPr>
                        <a:t>2</a:t>
                      </a:r>
                    </a:p>
                  </a:txBody>
                  <a:tcPr marL="121920" marR="121920" marT="60960" marB="60960"/>
                </a:tc>
                <a:tc>
                  <a:txBody>
                    <a:bodyPr/>
                    <a:lstStyle/>
                    <a:p>
                      <a:pPr algn="ctr"/>
                      <a:r>
                        <a:rPr lang="en-US" sz="1300" dirty="0">
                          <a:latin typeface="Arial" panose="020B0604020202020204" pitchFamily="34" charset="0"/>
                          <a:cs typeface="Arial" panose="020B0604020202020204" pitchFamily="34" charset="0"/>
                        </a:rPr>
                        <a:t>16-Nov-22 320/16:25 </a:t>
                      </a:r>
                    </a:p>
                  </a:txBody>
                  <a:tcPr marL="121920" marR="121920" marT="60960" marB="60960"/>
                </a:tc>
                <a:tc>
                  <a:txBody>
                    <a:bodyPr/>
                    <a:lstStyle/>
                    <a:p>
                      <a:r>
                        <a:rPr lang="en-US" sz="1600" dirty="0">
                          <a:latin typeface="Arial" panose="020B0604020202020204" pitchFamily="34" charset="0"/>
                          <a:cs typeface="Arial" panose="020B0604020202020204" pitchFamily="34" charset="0"/>
                        </a:rPr>
                        <a:t>DSS-25</a:t>
                      </a:r>
                    </a:p>
                  </a:txBody>
                  <a:tcPr marL="121920" marR="121920" marT="60960" marB="60960"/>
                </a:tc>
                <a:tc>
                  <a:txBody>
                    <a:bodyPr/>
                    <a:lstStyle/>
                    <a:p>
                      <a:r>
                        <a:rPr lang="en-US" sz="1600" dirty="0">
                          <a:solidFill>
                            <a:srgbClr val="0000FF"/>
                          </a:solidFill>
                          <a:latin typeface="Arial" panose="020B0604020202020204" pitchFamily="34" charset="0"/>
                          <a:cs typeface="Arial" panose="020B0604020202020204" pitchFamily="34" charset="0"/>
                        </a:rPr>
                        <a:t>Confirmed rate reduction complete.  </a:t>
                      </a:r>
                    </a:p>
                  </a:txBody>
                  <a:tcPr marL="121920" marR="121920" marT="60960" marB="60960"/>
                </a:tc>
                <a:extLst>
                  <a:ext uri="{0D108BD9-81ED-4DB2-BD59-A6C34878D82A}">
                    <a16:rowId xmlns:a16="http://schemas.microsoft.com/office/drawing/2014/main" val="733628838"/>
                  </a:ext>
                </a:extLst>
              </a:tr>
              <a:tr h="365760">
                <a:tc>
                  <a:txBody>
                    <a:bodyPr/>
                    <a:lstStyle/>
                    <a:p>
                      <a:pPr algn="ctr"/>
                      <a:r>
                        <a:rPr lang="en-US" sz="1600" dirty="0">
                          <a:latin typeface="Arial" panose="020B0604020202020204" pitchFamily="34" charset="0"/>
                          <a:cs typeface="Arial" panose="020B0604020202020204" pitchFamily="34" charset="0"/>
                        </a:rPr>
                        <a:t>3</a:t>
                      </a:r>
                    </a:p>
                  </a:txBody>
                  <a:tcPr marL="121920" marR="121920" marT="60960" marB="60960"/>
                </a:tc>
                <a:tc>
                  <a:txBody>
                    <a:bodyPr/>
                    <a:lstStyle/>
                    <a:p>
                      <a:pPr algn="ctr"/>
                      <a:r>
                        <a:rPr lang="en-US" sz="1300" dirty="0">
                          <a:latin typeface="Arial" panose="020B0604020202020204" pitchFamily="34" charset="0"/>
                          <a:cs typeface="Arial" panose="020B0604020202020204" pitchFamily="34" charset="0"/>
                        </a:rPr>
                        <a:t>16-Nov-22 320/20:20</a:t>
                      </a:r>
                    </a:p>
                  </a:txBody>
                  <a:tcPr marL="121920" marR="121920" marT="60960" marB="60960"/>
                </a:tc>
                <a:tc>
                  <a:txBody>
                    <a:bodyPr/>
                    <a:lstStyle/>
                    <a:p>
                      <a:r>
                        <a:rPr lang="en-US" sz="1600" dirty="0">
                          <a:latin typeface="Arial" panose="020B0604020202020204" pitchFamily="34" charset="0"/>
                          <a:cs typeface="Arial" panose="020B0604020202020204" pitchFamily="34" charset="0"/>
                        </a:rPr>
                        <a:t>DSS-14</a:t>
                      </a:r>
                    </a:p>
                  </a:txBody>
                  <a:tcPr marL="121920" marR="121920" marT="60960" marB="60960"/>
                </a:tc>
                <a:tc>
                  <a:txBody>
                    <a:bodyPr/>
                    <a:lstStyle/>
                    <a:p>
                      <a:r>
                        <a:rPr lang="en-US" sz="1600" dirty="0">
                          <a:latin typeface="Arial" panose="020B0604020202020204" pitchFamily="34" charset="0"/>
                          <a:cs typeface="Arial" panose="020B0604020202020204" pitchFamily="34" charset="0"/>
                        </a:rPr>
                        <a:t>Deployed Solar Arrays</a:t>
                      </a:r>
                    </a:p>
                  </a:txBody>
                  <a:tcPr marL="121920" marR="121920" marT="60960" marB="60960"/>
                </a:tc>
                <a:extLst>
                  <a:ext uri="{0D108BD9-81ED-4DB2-BD59-A6C34878D82A}">
                    <a16:rowId xmlns:a16="http://schemas.microsoft.com/office/drawing/2014/main" val="2150169253"/>
                  </a:ext>
                </a:extLst>
              </a:tr>
              <a:tr h="609600">
                <a:tc>
                  <a:txBody>
                    <a:bodyPr/>
                    <a:lstStyle/>
                    <a:p>
                      <a:pPr algn="ctr"/>
                      <a:r>
                        <a:rPr lang="en-US" sz="1600" dirty="0">
                          <a:latin typeface="Arial" panose="020B0604020202020204" pitchFamily="34" charset="0"/>
                          <a:cs typeface="Arial" panose="020B0604020202020204" pitchFamily="34" charset="0"/>
                        </a:rPr>
                        <a:t>4</a:t>
                      </a:r>
                    </a:p>
                  </a:txBody>
                  <a:tcPr marL="121920" marR="121920" marT="60960" marB="60960"/>
                </a:tc>
                <a:tc>
                  <a:txBody>
                    <a:bodyPr/>
                    <a:lstStyle/>
                    <a:p>
                      <a:pPr algn="ctr" fontAlgn="ctr"/>
                      <a:r>
                        <a:rPr lang="en-US" sz="1300" b="0" i="0" u="none" strike="noStrike" dirty="0">
                          <a:solidFill>
                            <a:srgbClr val="172B4D"/>
                          </a:solidFill>
                          <a:effectLst/>
                          <a:latin typeface="Arial" panose="020B0604020202020204" pitchFamily="34" charset="0"/>
                          <a:cs typeface="Arial" panose="020B0604020202020204" pitchFamily="34" charset="0"/>
                        </a:rPr>
                        <a:t>16 Nov 2022 320/23:20 </a:t>
                      </a:r>
                    </a:p>
                  </a:txBody>
                  <a:tcPr marL="10160" marR="10160" marT="10160" marB="0" anchor="ctr"/>
                </a:tc>
                <a:tc>
                  <a:txBody>
                    <a:bodyPr/>
                    <a:lstStyle/>
                    <a:p>
                      <a:r>
                        <a:rPr lang="en-US" sz="1600" dirty="0">
                          <a:latin typeface="Arial" panose="020B0604020202020204" pitchFamily="34" charset="0"/>
                          <a:cs typeface="Arial" panose="020B0604020202020204" pitchFamily="34" charset="0"/>
                        </a:rPr>
                        <a:t>DSS-43</a:t>
                      </a:r>
                    </a:p>
                  </a:txBody>
                  <a:tcPr marL="121920" marR="121920" marT="60960" marB="60960"/>
                </a:tc>
                <a:tc>
                  <a:txBody>
                    <a:bodyPr/>
                    <a:lstStyle/>
                    <a:p>
                      <a:r>
                        <a:rPr lang="en-US" sz="1600" dirty="0">
                          <a:latin typeface="Arial" panose="020B0604020202020204" pitchFamily="34" charset="0"/>
                          <a:cs typeface="Arial" panose="020B0604020202020204" pitchFamily="34" charset="0"/>
                        </a:rPr>
                        <a:t>Orbital Determination from first 4 passes.  </a:t>
                      </a:r>
                      <a:r>
                        <a:rPr lang="en-US" sz="1600" dirty="0">
                          <a:solidFill>
                            <a:srgbClr val="0000FF"/>
                          </a:solidFill>
                          <a:latin typeface="Arial" panose="020B0604020202020204" pitchFamily="34" charset="0"/>
                          <a:cs typeface="Arial" panose="020B0604020202020204" pitchFamily="34" charset="0"/>
                        </a:rPr>
                        <a:t>Lunar avoidance maneuver called-off. </a:t>
                      </a:r>
                    </a:p>
                  </a:txBody>
                  <a:tcPr marL="121920" marR="121920" marT="60960" marB="60960"/>
                </a:tc>
                <a:extLst>
                  <a:ext uri="{0D108BD9-81ED-4DB2-BD59-A6C34878D82A}">
                    <a16:rowId xmlns:a16="http://schemas.microsoft.com/office/drawing/2014/main" val="3672464785"/>
                  </a:ext>
                </a:extLst>
              </a:tr>
              <a:tr h="609600">
                <a:tc>
                  <a:txBody>
                    <a:bodyPr/>
                    <a:lstStyle/>
                    <a:p>
                      <a:pPr algn="ctr"/>
                      <a:r>
                        <a:rPr lang="en-US" sz="1600" dirty="0">
                          <a:latin typeface="Arial" panose="020B0604020202020204" pitchFamily="34" charset="0"/>
                          <a:cs typeface="Arial" panose="020B0604020202020204" pitchFamily="34" charset="0"/>
                        </a:rPr>
                        <a:t>5</a:t>
                      </a:r>
                    </a:p>
                  </a:txBody>
                  <a:tcPr marL="121920" marR="121920" marT="60960" marB="60960"/>
                </a:tc>
                <a:tc>
                  <a:txBody>
                    <a:bodyPr/>
                    <a:lstStyle/>
                    <a:p>
                      <a:pPr algn="ctr" fontAlgn="ctr"/>
                      <a:r>
                        <a:rPr lang="en-US" sz="1300" b="0" i="0" u="none" strike="noStrike" dirty="0">
                          <a:solidFill>
                            <a:srgbClr val="172B4D"/>
                          </a:solidFill>
                          <a:effectLst/>
                          <a:latin typeface="Arial" panose="020B0604020202020204" pitchFamily="34" charset="0"/>
                          <a:cs typeface="Arial" panose="020B0604020202020204" pitchFamily="34" charset="0"/>
                        </a:rPr>
                        <a:t>17 Nov 2022  321/06:05</a:t>
                      </a:r>
                    </a:p>
                  </a:txBody>
                  <a:tcPr marL="10160" marR="10160" marT="10160" marB="0" anchor="ctr"/>
                </a:tc>
                <a:tc>
                  <a:txBody>
                    <a:bodyPr/>
                    <a:lstStyle/>
                    <a:p>
                      <a:r>
                        <a:rPr lang="en-US" sz="1600" dirty="0">
                          <a:latin typeface="Arial" panose="020B0604020202020204" pitchFamily="34" charset="0"/>
                          <a:cs typeface="Arial" panose="020B0604020202020204" pitchFamily="34" charset="0"/>
                        </a:rPr>
                        <a:t>DSS-56</a:t>
                      </a:r>
                    </a:p>
                  </a:txBody>
                  <a:tcPr marL="121920" marR="121920" marT="60960" marB="60960"/>
                </a:tc>
                <a:tc>
                  <a:txBody>
                    <a:bodyPr/>
                    <a:lstStyle/>
                    <a:p>
                      <a:r>
                        <a:rPr lang="en-US" sz="1600" dirty="0">
                          <a:latin typeface="Arial" panose="020B0604020202020204" pitchFamily="34" charset="0"/>
                          <a:cs typeface="Arial" panose="020B0604020202020204" pitchFamily="34" charset="0"/>
                        </a:rPr>
                        <a:t>(would have been the pass for the maneuver)</a:t>
                      </a:r>
                    </a:p>
                    <a:p>
                      <a:r>
                        <a:rPr lang="en-US" sz="1600" dirty="0">
                          <a:latin typeface="Arial" panose="020B0604020202020204" pitchFamily="34" charset="0"/>
                          <a:cs typeface="Arial" panose="020B0604020202020204" pitchFamily="34" charset="0"/>
                        </a:rPr>
                        <a:t>Transitioned to nominal pointing </a:t>
                      </a:r>
                    </a:p>
                  </a:txBody>
                  <a:tcPr marL="121920" marR="121920" marT="60960" marB="60960"/>
                </a:tc>
                <a:extLst>
                  <a:ext uri="{0D108BD9-81ED-4DB2-BD59-A6C34878D82A}">
                    <a16:rowId xmlns:a16="http://schemas.microsoft.com/office/drawing/2014/main" val="2406078078"/>
                  </a:ext>
                </a:extLst>
              </a:tr>
              <a:tr h="365760">
                <a:tc>
                  <a:txBody>
                    <a:bodyPr/>
                    <a:lstStyle/>
                    <a:p>
                      <a:pPr algn="ctr"/>
                      <a:r>
                        <a:rPr lang="en-US" sz="1600" dirty="0">
                          <a:latin typeface="Arial" panose="020B0604020202020204" pitchFamily="34" charset="0"/>
                          <a:cs typeface="Arial" panose="020B0604020202020204" pitchFamily="34" charset="0"/>
                        </a:rPr>
                        <a:t>…</a:t>
                      </a:r>
                    </a:p>
                  </a:txBody>
                  <a:tcPr marL="121920" marR="121920" marT="60960" marB="60960"/>
                </a:tc>
                <a:tc>
                  <a:txBody>
                    <a:bodyPr/>
                    <a:lstStyle/>
                    <a:p>
                      <a:pPr algn="ctr"/>
                      <a:endParaRPr lang="en-US" sz="1300" dirty="0">
                        <a:latin typeface="Arial" panose="020B0604020202020204" pitchFamily="34" charset="0"/>
                        <a:cs typeface="Arial" panose="020B0604020202020204" pitchFamily="34" charset="0"/>
                      </a:endParaRPr>
                    </a:p>
                  </a:txBody>
                  <a:tcPr marL="121920" marR="121920" marT="60960" marB="60960"/>
                </a:tc>
                <a:tc>
                  <a:txBody>
                    <a:bodyPr/>
                    <a:lstStyle/>
                    <a:p>
                      <a:endParaRPr lang="en-US" sz="1600">
                        <a:latin typeface="Arial" panose="020B0604020202020204" pitchFamily="34" charset="0"/>
                        <a:cs typeface="Arial" panose="020B0604020202020204" pitchFamily="34" charset="0"/>
                      </a:endParaRPr>
                    </a:p>
                  </a:txBody>
                  <a:tcPr marL="121920" marR="121920" marT="60960" marB="60960"/>
                </a:tc>
                <a:tc>
                  <a:txBody>
                    <a:bodyPr/>
                    <a:lstStyle/>
                    <a:p>
                      <a:endParaRPr lang="en-US" sz="1600" dirty="0">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1093863352"/>
                  </a:ext>
                </a:extLst>
              </a:tr>
              <a:tr h="365760">
                <a:tc>
                  <a:txBody>
                    <a:bodyPr/>
                    <a:lstStyle/>
                    <a:p>
                      <a:pPr algn="ctr"/>
                      <a:endParaRPr lang="en-US" sz="1600" dirty="0">
                        <a:latin typeface="Arial" panose="020B0604020202020204" pitchFamily="34" charset="0"/>
                        <a:cs typeface="Arial" panose="020B0604020202020204" pitchFamily="34" charset="0"/>
                      </a:endParaRPr>
                    </a:p>
                  </a:txBody>
                  <a:tcPr marL="121920" marR="121920" marT="60960" marB="60960"/>
                </a:tc>
                <a:tc>
                  <a:txBody>
                    <a:bodyPr/>
                    <a:lstStyle/>
                    <a:p>
                      <a:pPr algn="ctr"/>
                      <a:r>
                        <a:rPr lang="en-US" sz="1300" dirty="0">
                          <a:latin typeface="Arial" panose="020B0604020202020204" pitchFamily="34" charset="0"/>
                          <a:cs typeface="Arial" panose="020B0604020202020204" pitchFamily="34" charset="0"/>
                        </a:rPr>
                        <a:t>21 Nov 2022  325/15:41</a:t>
                      </a:r>
                    </a:p>
                  </a:txBody>
                  <a:tcPr marL="121920" marR="121920" marT="60960" marB="60960"/>
                </a:tc>
                <a:tc>
                  <a:txBody>
                    <a:bodyPr/>
                    <a:lstStyle/>
                    <a:p>
                      <a:endParaRPr lang="en-US" sz="1600" dirty="0">
                        <a:latin typeface="Arial" panose="020B0604020202020204" pitchFamily="34" charset="0"/>
                        <a:cs typeface="Arial" panose="020B0604020202020204" pitchFamily="34" charset="0"/>
                      </a:endParaRPr>
                    </a:p>
                  </a:txBody>
                  <a:tcPr marL="121920" marR="121920" marT="60960" marB="60960"/>
                </a:tc>
                <a:tc>
                  <a:txBody>
                    <a:bodyPr/>
                    <a:lstStyle/>
                    <a:p>
                      <a:r>
                        <a:rPr lang="en-US" sz="1600" dirty="0">
                          <a:solidFill>
                            <a:srgbClr val="0000FF"/>
                          </a:solidFill>
                          <a:latin typeface="Arial" panose="020B0604020202020204" pitchFamily="34" charset="0"/>
                          <a:cs typeface="Arial" panose="020B0604020202020204" pitchFamily="34" charset="0"/>
                        </a:rPr>
                        <a:t>Lunar Flyby @ 406km </a:t>
                      </a:r>
                      <a:r>
                        <a:rPr lang="en-US" sz="1600" dirty="0" err="1">
                          <a:solidFill>
                            <a:srgbClr val="0000FF"/>
                          </a:solidFill>
                          <a:latin typeface="Arial" panose="020B0604020202020204" pitchFamily="34" charset="0"/>
                          <a:cs typeface="Arial" panose="020B0604020202020204" pitchFamily="34" charset="0"/>
                        </a:rPr>
                        <a:t>periselene</a:t>
                      </a:r>
                      <a:r>
                        <a:rPr lang="en-US" sz="1600" dirty="0">
                          <a:solidFill>
                            <a:srgbClr val="0000FF"/>
                          </a:solidFill>
                          <a:latin typeface="Arial" panose="020B0604020202020204" pitchFamily="34" charset="0"/>
                          <a:cs typeface="Arial" panose="020B0604020202020204" pitchFamily="34" charset="0"/>
                        </a:rPr>
                        <a:t> altitude</a:t>
                      </a:r>
                    </a:p>
                  </a:txBody>
                  <a:tcPr marL="121920" marR="121920" marT="60960" marB="60960"/>
                </a:tc>
                <a:extLst>
                  <a:ext uri="{0D108BD9-81ED-4DB2-BD59-A6C34878D82A}">
                    <a16:rowId xmlns:a16="http://schemas.microsoft.com/office/drawing/2014/main" val="696013471"/>
                  </a:ext>
                </a:extLst>
              </a:tr>
              <a:tr h="365760">
                <a:tc>
                  <a:txBody>
                    <a:bodyPr/>
                    <a:lstStyle/>
                    <a:p>
                      <a:pPr algn="ctr"/>
                      <a:r>
                        <a:rPr lang="en-US" sz="1600" dirty="0">
                          <a:latin typeface="Arial" panose="020B0604020202020204" pitchFamily="34" charset="0"/>
                          <a:cs typeface="Arial" panose="020B0604020202020204" pitchFamily="34" charset="0"/>
                        </a:rPr>
                        <a:t>21</a:t>
                      </a:r>
                    </a:p>
                  </a:txBody>
                  <a:tcPr marL="121920" marR="121920" marT="60960" marB="60960"/>
                </a:tc>
                <a:tc>
                  <a:txBody>
                    <a:bodyPr/>
                    <a:lstStyle/>
                    <a:p>
                      <a:pPr algn="ctr"/>
                      <a:r>
                        <a:rPr lang="en-US" sz="1300" dirty="0">
                          <a:latin typeface="Arial" panose="020B0604020202020204" pitchFamily="34" charset="0"/>
                          <a:cs typeface="Arial" panose="020B0604020202020204" pitchFamily="34" charset="0"/>
                        </a:rPr>
                        <a:t>21 Nov 2022 17:15</a:t>
                      </a:r>
                    </a:p>
                  </a:txBody>
                  <a:tcPr marL="121920" marR="121920" marT="60960" marB="60960" anchor="ctr"/>
                </a:tc>
                <a:tc>
                  <a:txBody>
                    <a:bodyPr/>
                    <a:lstStyle/>
                    <a:p>
                      <a:r>
                        <a:rPr lang="en-US" sz="1600" dirty="0">
                          <a:latin typeface="Arial" panose="020B0604020202020204" pitchFamily="34" charset="0"/>
                          <a:cs typeface="Arial" panose="020B0604020202020204" pitchFamily="34" charset="0"/>
                        </a:rPr>
                        <a:t>DSS-14</a:t>
                      </a:r>
                    </a:p>
                  </a:txBody>
                  <a:tcPr marL="121920" marR="121920" marT="60960" marB="60960"/>
                </a:tc>
                <a:tc>
                  <a:txBody>
                    <a:bodyPr/>
                    <a:lstStyle/>
                    <a:p>
                      <a:r>
                        <a:rPr lang="en-US" sz="1600" dirty="0">
                          <a:solidFill>
                            <a:srgbClr val="0000FF"/>
                          </a:solidFill>
                          <a:latin typeface="Arial" panose="020B0604020202020204" pitchFamily="34" charset="0"/>
                          <a:cs typeface="Arial" panose="020B0604020202020204" pitchFamily="34" charset="0"/>
                        </a:rPr>
                        <a:t>Post Eclipse H&amp;S nominal</a:t>
                      </a:r>
                    </a:p>
                  </a:txBody>
                  <a:tcPr marL="121920" marR="121920" marT="60960" marB="60960"/>
                </a:tc>
                <a:extLst>
                  <a:ext uri="{0D108BD9-81ED-4DB2-BD59-A6C34878D82A}">
                    <a16:rowId xmlns:a16="http://schemas.microsoft.com/office/drawing/2014/main" val="3126560357"/>
                  </a:ext>
                </a:extLst>
              </a:tr>
              <a:tr h="365760">
                <a:tc>
                  <a:txBody>
                    <a:bodyPr/>
                    <a:lstStyle/>
                    <a:p>
                      <a:pPr algn="ctr"/>
                      <a:r>
                        <a:rPr lang="en-US" sz="1600" dirty="0">
                          <a:latin typeface="Arial" panose="020B0604020202020204" pitchFamily="34" charset="0"/>
                          <a:cs typeface="Arial" panose="020B0604020202020204" pitchFamily="34" charset="0"/>
                        </a:rPr>
                        <a:t>…</a:t>
                      </a:r>
                    </a:p>
                  </a:txBody>
                  <a:tcPr marL="121920" marR="121920" marT="60960" marB="60960"/>
                </a:tc>
                <a:tc>
                  <a:txBody>
                    <a:bodyPr/>
                    <a:lstStyle/>
                    <a:p>
                      <a:pPr algn="ctr"/>
                      <a:endParaRPr lang="en-US" sz="1300" dirty="0">
                        <a:latin typeface="Arial" panose="020B0604020202020204" pitchFamily="34" charset="0"/>
                        <a:cs typeface="Arial" panose="020B0604020202020204" pitchFamily="34" charset="0"/>
                      </a:endParaRPr>
                    </a:p>
                  </a:txBody>
                  <a:tcPr marL="121920" marR="121920" marT="60960" marB="60960"/>
                </a:tc>
                <a:tc>
                  <a:txBody>
                    <a:bodyPr/>
                    <a:lstStyle/>
                    <a:p>
                      <a:endParaRPr lang="en-US" sz="1600">
                        <a:latin typeface="Arial" panose="020B0604020202020204" pitchFamily="34" charset="0"/>
                        <a:cs typeface="Arial" panose="020B0604020202020204" pitchFamily="34" charset="0"/>
                      </a:endParaRPr>
                    </a:p>
                  </a:txBody>
                  <a:tcPr marL="121920" marR="121920" marT="60960" marB="60960"/>
                </a:tc>
                <a:tc>
                  <a:txBody>
                    <a:bodyPr/>
                    <a:lstStyle/>
                    <a:p>
                      <a:endParaRPr lang="en-US" sz="1600" dirty="0">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4055039166"/>
                  </a:ext>
                </a:extLst>
              </a:tr>
              <a:tr h="365760">
                <a:tc>
                  <a:txBody>
                    <a:bodyPr/>
                    <a:lstStyle/>
                    <a:p>
                      <a:pPr algn="ctr"/>
                      <a:r>
                        <a:rPr lang="en-US" sz="1600" dirty="0">
                          <a:latin typeface="Arial" panose="020B0604020202020204" pitchFamily="34" charset="0"/>
                          <a:cs typeface="Arial" panose="020B0604020202020204" pitchFamily="34" charset="0"/>
                        </a:rPr>
                        <a:t>54</a:t>
                      </a:r>
                    </a:p>
                  </a:txBody>
                  <a:tcPr marL="121920" marR="121920" marT="60960" marB="60960"/>
                </a:tc>
                <a:tc>
                  <a:txBody>
                    <a:bodyPr/>
                    <a:lstStyle/>
                    <a:p>
                      <a:pPr algn="ctr"/>
                      <a:r>
                        <a:rPr lang="en-US" sz="1300" dirty="0">
                          <a:latin typeface="Arial" panose="020B0604020202020204" pitchFamily="34" charset="0"/>
                          <a:cs typeface="Arial" panose="020B0604020202020204" pitchFamily="34" charset="0"/>
                        </a:rPr>
                        <a:t>05 Dec 2022 16:00</a:t>
                      </a:r>
                    </a:p>
                  </a:txBody>
                  <a:tcPr marL="121920" marR="121920" marT="60960" marB="60960" anchor="ctr"/>
                </a:tc>
                <a:tc>
                  <a:txBody>
                    <a:bodyPr/>
                    <a:lstStyle/>
                    <a:p>
                      <a:r>
                        <a:rPr lang="en-US" sz="1600" dirty="0">
                          <a:latin typeface="Arial" panose="020B0604020202020204" pitchFamily="34" charset="0"/>
                          <a:cs typeface="Arial" panose="020B0604020202020204" pitchFamily="34" charset="0"/>
                        </a:rPr>
                        <a:t>DSS-65</a:t>
                      </a:r>
                    </a:p>
                  </a:txBody>
                  <a:tcPr marL="121920" marR="121920" marT="60960" marB="60960"/>
                </a:tc>
                <a:tc>
                  <a:txBody>
                    <a:bodyPr/>
                    <a:lstStyle/>
                    <a:p>
                      <a:r>
                        <a:rPr lang="en-US" sz="1600" dirty="0">
                          <a:latin typeface="Arial" panose="020B0604020202020204" pitchFamily="34" charset="0"/>
                          <a:cs typeface="Arial" panose="020B0604020202020204" pitchFamily="34" charset="0"/>
                        </a:rPr>
                        <a:t>Science Phase - Experiment #1 Start</a:t>
                      </a:r>
                    </a:p>
                  </a:txBody>
                  <a:tcPr marL="121920" marR="121920" marT="60960" marB="60960"/>
                </a:tc>
                <a:extLst>
                  <a:ext uri="{0D108BD9-81ED-4DB2-BD59-A6C34878D82A}">
                    <a16:rowId xmlns:a16="http://schemas.microsoft.com/office/drawing/2014/main" val="2447914028"/>
                  </a:ext>
                </a:extLst>
              </a:tr>
              <a:tr h="365760">
                <a:tc>
                  <a:txBody>
                    <a:bodyPr/>
                    <a:lstStyle/>
                    <a:p>
                      <a:pPr algn="ctr"/>
                      <a:r>
                        <a:rPr lang="en-US" sz="1600" dirty="0">
                          <a:latin typeface="Arial" panose="020B0604020202020204" pitchFamily="34" charset="0"/>
                          <a:cs typeface="Arial" panose="020B0604020202020204" pitchFamily="34" charset="0"/>
                        </a:rPr>
                        <a:t>…</a:t>
                      </a:r>
                    </a:p>
                  </a:txBody>
                  <a:tcPr marL="121920" marR="121920" marT="60960" marB="60960"/>
                </a:tc>
                <a:tc gridSpan="3">
                  <a:txBody>
                    <a:bodyPr/>
                    <a:lstStyle/>
                    <a:p>
                      <a:pPr algn="l"/>
                      <a:r>
                        <a:rPr lang="en-US" sz="1600" b="1" dirty="0">
                          <a:latin typeface="Arial" panose="020B0604020202020204" pitchFamily="34" charset="0"/>
                          <a:cs typeface="Arial" panose="020B0604020202020204" pitchFamily="34" charset="0"/>
                        </a:rPr>
                        <a:t>Over 200 successful DSN comm passes to date.</a:t>
                      </a:r>
                    </a:p>
                  </a:txBody>
                  <a:tcPr marL="121920" marR="121920" marT="60960" marB="60960" anchor="ctr"/>
                </a:tc>
                <a:tc hMerge="1">
                  <a:txBody>
                    <a:bodyPr/>
                    <a:lstStyle/>
                    <a:p>
                      <a:endParaRPr lang="en-US" sz="1200" dirty="0"/>
                    </a:p>
                  </a:txBody>
                  <a:tcPr/>
                </a:tc>
                <a:tc hMerge="1">
                  <a:txBody>
                    <a:bodyPr/>
                    <a:lstStyle/>
                    <a:p>
                      <a:r>
                        <a:rPr lang="en-US" sz="1200" dirty="0"/>
                        <a:t>Over 100 successful comm passes and 3 experiments run to date.</a:t>
                      </a:r>
                    </a:p>
                  </a:txBody>
                  <a:tcPr/>
                </a:tc>
                <a:extLst>
                  <a:ext uri="{0D108BD9-81ED-4DB2-BD59-A6C34878D82A}">
                    <a16:rowId xmlns:a16="http://schemas.microsoft.com/office/drawing/2014/main" val="3779944470"/>
                  </a:ext>
                </a:extLst>
              </a:tr>
            </a:tbl>
          </a:graphicData>
        </a:graphic>
      </p:graphicFrame>
      <p:sp>
        <p:nvSpPr>
          <p:cNvPr id="3" name="Text Box 4">
            <a:extLst>
              <a:ext uri="{FF2B5EF4-FFF2-40B4-BE49-F238E27FC236}">
                <a16:creationId xmlns:a16="http://schemas.microsoft.com/office/drawing/2014/main" id="{2B2C0EB4-5CC0-08B8-C929-D8F249160A73}"/>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Mission Events</a:t>
            </a:r>
            <a:endParaRPr lang="en-US" sz="2000" dirty="0">
              <a:solidFill>
                <a:schemeClr val="bg1"/>
              </a:solidFill>
              <a:latin typeface="Arial"/>
              <a:cs typeface="Arial"/>
            </a:endParaRPr>
          </a:p>
        </p:txBody>
      </p:sp>
      <p:sp>
        <p:nvSpPr>
          <p:cNvPr id="6" name="Slide Number Placeholder 5">
            <a:extLst>
              <a:ext uri="{FF2B5EF4-FFF2-40B4-BE49-F238E27FC236}">
                <a16:creationId xmlns:a16="http://schemas.microsoft.com/office/drawing/2014/main" id="{6BD7562A-184E-0514-A913-70A787CA9DF0}"/>
              </a:ext>
            </a:extLst>
          </p:cNvPr>
          <p:cNvSpPr>
            <a:spLocks noGrp="1"/>
          </p:cNvSpPr>
          <p:nvPr>
            <p:ph type="sldNum" sz="quarter" idx="12"/>
          </p:nvPr>
        </p:nvSpPr>
        <p:spPr>
          <a:xfrm>
            <a:off x="8610600" y="6492875"/>
            <a:ext cx="3581400" cy="355890"/>
          </a:xfrm>
        </p:spPr>
        <p:txBody>
          <a:bodyPr/>
          <a:lstStyle/>
          <a:p>
            <a:fld id="{E05CDB29-DFE8-414A-8876-EC9B7B622509}" type="slidenum">
              <a:rPr lang="en-US" smtClean="0"/>
              <a:pPr/>
              <a:t>14</a:t>
            </a:fld>
            <a:endParaRPr lang="en-US" dirty="0"/>
          </a:p>
        </p:txBody>
      </p:sp>
    </p:spTree>
    <p:extLst>
      <p:ext uri="{BB962C8B-B14F-4D97-AF65-F5344CB8AC3E}">
        <p14:creationId xmlns:p14="http://schemas.microsoft.com/office/powerpoint/2010/main" val="15431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5AB3569-8793-517E-0C60-277F3B8BC634}"/>
              </a:ext>
            </a:extLst>
          </p:cNvPr>
          <p:cNvSpPr>
            <a:spLocks noGrp="1"/>
          </p:cNvSpPr>
          <p:nvPr>
            <p:ph type="sldNum" sz="quarter" idx="12"/>
          </p:nvPr>
        </p:nvSpPr>
        <p:spPr/>
        <p:txBody>
          <a:bodyPr/>
          <a:lstStyle/>
          <a:p>
            <a:fld id="{E05CDB29-DFE8-414A-8876-EC9B7B622509}" type="slidenum">
              <a:rPr lang="en-US" smtClean="0"/>
              <a:pPr/>
              <a:t>15</a:t>
            </a:fld>
            <a:endParaRPr lang="en-US" dirty="0"/>
          </a:p>
        </p:txBody>
      </p:sp>
      <p:pic>
        <p:nvPicPr>
          <p:cNvPr id="6" name="Picture 5">
            <a:extLst>
              <a:ext uri="{FF2B5EF4-FFF2-40B4-BE49-F238E27FC236}">
                <a16:creationId xmlns:a16="http://schemas.microsoft.com/office/drawing/2014/main" id="{9DA29403-F881-54F1-692F-6A639BAEE8D9}"/>
              </a:ext>
            </a:extLst>
          </p:cNvPr>
          <p:cNvPicPr>
            <a:picLocks noChangeAspect="1"/>
          </p:cNvPicPr>
          <p:nvPr/>
        </p:nvPicPr>
        <p:blipFill rotWithShape="1">
          <a:blip r:embed="rId2"/>
          <a:srcRect l="41749" r="22640" b="7273"/>
          <a:stretch/>
        </p:blipFill>
        <p:spPr>
          <a:xfrm>
            <a:off x="8419715" y="2563431"/>
            <a:ext cx="3478924" cy="4238194"/>
          </a:xfrm>
          <a:prstGeom prst="rect">
            <a:avLst/>
          </a:prstGeom>
          <a:effectLst>
            <a:softEdge rad="31750"/>
          </a:effectLst>
        </p:spPr>
      </p:pic>
      <p:sp>
        <p:nvSpPr>
          <p:cNvPr id="7" name="TextBox 6">
            <a:extLst>
              <a:ext uri="{FF2B5EF4-FFF2-40B4-BE49-F238E27FC236}">
                <a16:creationId xmlns:a16="http://schemas.microsoft.com/office/drawing/2014/main" id="{6C61E3C4-230D-5549-7680-581BBDF1C341}"/>
              </a:ext>
            </a:extLst>
          </p:cNvPr>
          <p:cNvSpPr txBox="1"/>
          <p:nvPr/>
        </p:nvSpPr>
        <p:spPr>
          <a:xfrm>
            <a:off x="10896600" y="6540015"/>
            <a:ext cx="1494235" cy="261610"/>
          </a:xfrm>
          <a:prstGeom prst="rect">
            <a:avLst/>
          </a:prstGeom>
          <a:noFill/>
        </p:spPr>
        <p:txBody>
          <a:bodyPr wrap="square">
            <a:spAutoFit/>
          </a:bodyPr>
          <a:lstStyle/>
          <a:p>
            <a:r>
              <a:rPr lang="en-US" sz="1100" dirty="0">
                <a:solidFill>
                  <a:schemeClr val="bg1"/>
                </a:solidFill>
                <a:latin typeface="Roboto" panose="02000000000000000000" pitchFamily="2" charset="0"/>
                <a:ea typeface="Roboto" panose="02000000000000000000" pitchFamily="2" charset="0"/>
                <a:cs typeface="Roboto" panose="02000000000000000000" pitchFamily="2" charset="0"/>
              </a:rPr>
              <a:t>NASA/JPL</a:t>
            </a:r>
          </a:p>
        </p:txBody>
      </p:sp>
      <p:graphicFrame>
        <p:nvGraphicFramePr>
          <p:cNvPr id="8" name="Table 4">
            <a:extLst>
              <a:ext uri="{FF2B5EF4-FFF2-40B4-BE49-F238E27FC236}">
                <a16:creationId xmlns:a16="http://schemas.microsoft.com/office/drawing/2014/main" id="{3913F28B-9CCA-B5BB-E5B6-D20F378ACE9A}"/>
              </a:ext>
            </a:extLst>
          </p:cNvPr>
          <p:cNvGraphicFramePr>
            <a:graphicFrameLocks noGrp="1"/>
          </p:cNvGraphicFramePr>
          <p:nvPr>
            <p:extLst>
              <p:ext uri="{D42A27DB-BD31-4B8C-83A1-F6EECF244321}">
                <p14:modId xmlns:p14="http://schemas.microsoft.com/office/powerpoint/2010/main" val="1483265740"/>
              </p:ext>
            </p:extLst>
          </p:nvPr>
        </p:nvGraphicFramePr>
        <p:xfrm>
          <a:off x="293361" y="1210600"/>
          <a:ext cx="7519679" cy="5232400"/>
        </p:xfrm>
        <a:graphic>
          <a:graphicData uri="http://schemas.openxmlformats.org/drawingml/2006/table">
            <a:tbl>
              <a:tblPr firstRow="1" bandRow="1">
                <a:tableStyleId>{5C22544A-7EE6-4342-B048-85BDC9FD1C3A}</a:tableStyleId>
              </a:tblPr>
              <a:tblGrid>
                <a:gridCol w="2276084">
                  <a:extLst>
                    <a:ext uri="{9D8B030D-6E8A-4147-A177-3AD203B41FA5}">
                      <a16:colId xmlns:a16="http://schemas.microsoft.com/office/drawing/2014/main" val="3512491801"/>
                    </a:ext>
                  </a:extLst>
                </a:gridCol>
                <a:gridCol w="5243595">
                  <a:extLst>
                    <a:ext uri="{9D8B030D-6E8A-4147-A177-3AD203B41FA5}">
                      <a16:colId xmlns:a16="http://schemas.microsoft.com/office/drawing/2014/main" val="2825000740"/>
                    </a:ext>
                  </a:extLst>
                </a:gridCol>
              </a:tblGrid>
              <a:tr h="375920">
                <a:tc>
                  <a:txBody>
                    <a:bodyPr/>
                    <a:lstStyle/>
                    <a:p>
                      <a:r>
                        <a:rPr lang="en-US" sz="1800" dirty="0"/>
                        <a:t>Requirement</a:t>
                      </a:r>
                      <a:endParaRPr lang="en-US" sz="1800" dirty="0">
                        <a:latin typeface="Arial" panose="020B0604020202020204" pitchFamily="34" charset="0"/>
                        <a:cs typeface="Arial" panose="020B0604020202020204" pitchFamily="34" charset="0"/>
                      </a:endParaRPr>
                    </a:p>
                  </a:txBody>
                  <a:tcPr/>
                </a:tc>
                <a:tc>
                  <a:txBody>
                    <a:bodyPr/>
                    <a:lstStyle/>
                    <a:p>
                      <a:r>
                        <a:rPr lang="en-US" sz="1800" dirty="0"/>
                        <a:t>Performance</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9342638"/>
                  </a:ext>
                </a:extLst>
              </a:tr>
              <a:tr h="660400">
                <a:tc>
                  <a:txBody>
                    <a:bodyPr/>
                    <a:lstStyle/>
                    <a:p>
                      <a:r>
                        <a:rPr lang="en-US" sz="1800" dirty="0"/>
                        <a:t>DL: 8000 bps / 48 </a:t>
                      </a:r>
                      <a:r>
                        <a:rPr lang="en-US" sz="1800" dirty="0" err="1"/>
                        <a:t>ksps</a:t>
                      </a:r>
                      <a:endParaRPr lang="en-US" sz="18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Baseline data rate.  Good success.  See occasional drops in BSNR with few frame drops.</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45732522"/>
                  </a:ext>
                </a:extLst>
              </a:tr>
              <a:tr h="660400">
                <a:tc>
                  <a:txBody>
                    <a:bodyPr/>
                    <a:lstStyle/>
                    <a:p>
                      <a:r>
                        <a:rPr lang="en-US" sz="1800" dirty="0"/>
                        <a:t>DL: 1000 bps / 6 </a:t>
                      </a:r>
                      <a:r>
                        <a:rPr lang="en-US" sz="1800" dirty="0" err="1"/>
                        <a:t>ksps</a:t>
                      </a:r>
                      <a:endParaRPr lang="en-US" sz="1800" dirty="0">
                        <a:latin typeface="Arial" panose="020B0604020202020204" pitchFamily="34" charset="0"/>
                        <a:cs typeface="Arial" panose="020B0604020202020204" pitchFamily="34" charset="0"/>
                      </a:endParaRPr>
                    </a:p>
                  </a:txBody>
                  <a:tcPr/>
                </a:tc>
                <a:tc>
                  <a:txBody>
                    <a:bodyPr/>
                    <a:lstStyle/>
                    <a:p>
                      <a:r>
                        <a:rPr lang="en-US" sz="1800" dirty="0"/>
                        <a:t>Good.  For some passes, downlink signal level is significantly lower than predicts, for others nominal.  </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93039110"/>
                  </a:ext>
                </a:extLst>
              </a:tr>
              <a:tr h="375920">
                <a:tc>
                  <a:txBody>
                    <a:bodyPr/>
                    <a:lstStyle/>
                    <a:p>
                      <a:r>
                        <a:rPr lang="en-US" sz="1800" dirty="0"/>
                        <a:t>DL: 500 bps / 1 </a:t>
                      </a:r>
                      <a:r>
                        <a:rPr lang="en-US" sz="1800" dirty="0" err="1"/>
                        <a:t>ksps</a:t>
                      </a:r>
                      <a:endParaRPr lang="en-US" sz="1800" dirty="0">
                        <a:latin typeface="Arial" panose="020B0604020202020204" pitchFamily="34" charset="0"/>
                        <a:cs typeface="Arial" panose="020B0604020202020204" pitchFamily="34" charset="0"/>
                      </a:endParaRPr>
                    </a:p>
                  </a:txBody>
                  <a:tcPr/>
                </a:tc>
                <a:tc>
                  <a:txBody>
                    <a:bodyPr/>
                    <a:lstStyle/>
                    <a:p>
                      <a:r>
                        <a:rPr lang="en-US" sz="1800" dirty="0"/>
                        <a:t>Successful locks.</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46539860"/>
                  </a:ext>
                </a:extLst>
              </a:tr>
              <a:tr h="375920">
                <a:tc>
                  <a:txBody>
                    <a:bodyPr/>
                    <a:lstStyle/>
                    <a:p>
                      <a:r>
                        <a:rPr lang="en-US" sz="1800" dirty="0"/>
                        <a:t>DL: 62.5 bps / 125 bps</a:t>
                      </a:r>
                      <a:endParaRPr lang="en-US" sz="1800" dirty="0">
                        <a:latin typeface="Arial" panose="020B0604020202020204" pitchFamily="34" charset="0"/>
                        <a:cs typeface="Arial" panose="020B0604020202020204" pitchFamily="34" charset="0"/>
                      </a:endParaRPr>
                    </a:p>
                  </a:txBody>
                  <a:tcPr/>
                </a:tc>
                <a:tc>
                  <a:txBody>
                    <a:bodyPr/>
                    <a:lstStyle/>
                    <a:p>
                      <a:r>
                        <a:rPr lang="en-US" sz="1800" b="1" dirty="0">
                          <a:solidFill>
                            <a:srgbClr val="C00000"/>
                          </a:solidFill>
                        </a:rPr>
                        <a:t>Initially unsuccessful at locking on telemetry.  </a:t>
                      </a:r>
                      <a:r>
                        <a:rPr lang="en-US" sz="1800" dirty="0"/>
                        <a:t>Configurations adjusted then checkout was nominal.</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7772686"/>
                  </a:ext>
                </a:extLst>
              </a:tr>
              <a:tr h="375920">
                <a:tc>
                  <a:txBody>
                    <a:bodyPr/>
                    <a:lstStyle/>
                    <a:p>
                      <a:r>
                        <a:rPr lang="en-US" sz="1800" dirty="0"/>
                        <a:t>UL: 2000 bps</a:t>
                      </a:r>
                      <a:endParaRPr lang="en-US" sz="1800" dirty="0">
                        <a:latin typeface="Arial" panose="020B0604020202020204" pitchFamily="34" charset="0"/>
                        <a:cs typeface="Arial" panose="020B0604020202020204" pitchFamily="34" charset="0"/>
                      </a:endParaRPr>
                    </a:p>
                  </a:txBody>
                  <a:tcPr/>
                </a:tc>
                <a:tc>
                  <a:txBody>
                    <a:bodyPr/>
                    <a:lstStyle/>
                    <a:p>
                      <a:r>
                        <a:rPr lang="en-US" sz="1800" dirty="0"/>
                        <a:t>No issues on checkout.  </a:t>
                      </a:r>
                      <a:r>
                        <a:rPr lang="en-US" sz="1800" b="1" dirty="0">
                          <a:solidFill>
                            <a:srgbClr val="C00000"/>
                          </a:solidFill>
                        </a:rPr>
                        <a:t>Intermittent dropout requires radio reboot.</a:t>
                      </a:r>
                      <a:endParaRPr lang="en-US" sz="1800" b="1" dirty="0">
                        <a:solidFill>
                          <a:srgbClr val="C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00681115"/>
                  </a:ext>
                </a:extLst>
              </a:tr>
              <a:tr h="375920">
                <a:tc>
                  <a:txBody>
                    <a:bodyPr/>
                    <a:lstStyle/>
                    <a:p>
                      <a:r>
                        <a:rPr lang="en-US" sz="1800" dirty="0"/>
                        <a:t>UL: 1000 bps</a:t>
                      </a:r>
                      <a:endParaRPr lang="en-US" sz="1800" dirty="0">
                        <a:latin typeface="Arial" panose="020B0604020202020204" pitchFamily="34" charset="0"/>
                        <a:cs typeface="Arial" panose="020B0604020202020204" pitchFamily="34" charset="0"/>
                      </a:endParaRPr>
                    </a:p>
                  </a:txBody>
                  <a:tcPr/>
                </a:tc>
                <a:tc>
                  <a:txBody>
                    <a:bodyPr/>
                    <a:lstStyle/>
                    <a:p>
                      <a:r>
                        <a:rPr lang="en-US" sz="1800" dirty="0"/>
                        <a:t>No issues</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15668632"/>
                  </a:ext>
                </a:extLst>
              </a:tr>
              <a:tr h="375920">
                <a:tc>
                  <a:txBody>
                    <a:bodyPr/>
                    <a:lstStyle/>
                    <a:p>
                      <a:r>
                        <a:rPr lang="en-US" sz="1800" dirty="0"/>
                        <a:t>UL: 500 bps</a:t>
                      </a:r>
                      <a:endParaRPr lang="en-US" sz="1800" dirty="0">
                        <a:latin typeface="Arial" panose="020B0604020202020204" pitchFamily="34" charset="0"/>
                        <a:cs typeface="Arial" panose="020B0604020202020204" pitchFamily="34" charset="0"/>
                      </a:endParaRPr>
                    </a:p>
                  </a:txBody>
                  <a:tcPr/>
                </a:tc>
                <a:tc>
                  <a:txBody>
                    <a:bodyPr/>
                    <a:lstStyle/>
                    <a:p>
                      <a:r>
                        <a:rPr lang="en-US" sz="1800" dirty="0"/>
                        <a:t>No issues</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62764432"/>
                  </a:ext>
                </a:extLst>
              </a:tr>
              <a:tr h="375920">
                <a:tc>
                  <a:txBody>
                    <a:bodyPr/>
                    <a:lstStyle/>
                    <a:p>
                      <a:r>
                        <a:rPr lang="en-US" sz="1800" dirty="0"/>
                        <a:t>UL: 62.5 bps</a:t>
                      </a:r>
                      <a:endParaRPr lang="en-US" sz="1800" dirty="0">
                        <a:latin typeface="Arial" panose="020B0604020202020204" pitchFamily="34" charset="0"/>
                        <a:cs typeface="Arial" panose="020B0604020202020204" pitchFamily="34" charset="0"/>
                      </a:endParaRPr>
                    </a:p>
                  </a:txBody>
                  <a:tcPr/>
                </a:tc>
                <a:tc>
                  <a:txBody>
                    <a:bodyPr/>
                    <a:lstStyle/>
                    <a:p>
                      <a:r>
                        <a:rPr lang="en-US" sz="1800" dirty="0"/>
                        <a:t>No issues</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89654405"/>
                  </a:ext>
                </a:extLst>
              </a:tr>
              <a:tr h="375920">
                <a:tc>
                  <a:txBody>
                    <a:bodyPr/>
                    <a:lstStyle/>
                    <a:p>
                      <a:r>
                        <a:rPr lang="en-US" sz="1800" dirty="0"/>
                        <a:t>Ranging</a:t>
                      </a:r>
                      <a:endParaRPr lang="en-US" sz="1800" dirty="0">
                        <a:latin typeface="Arial" panose="020B0604020202020204" pitchFamily="34" charset="0"/>
                        <a:cs typeface="Arial" panose="020B0604020202020204" pitchFamily="34" charset="0"/>
                      </a:endParaRPr>
                    </a:p>
                  </a:txBody>
                  <a:tcPr/>
                </a:tc>
                <a:tc>
                  <a:txBody>
                    <a:bodyPr/>
                    <a:lstStyle/>
                    <a:p>
                      <a:r>
                        <a:rPr lang="en-US" sz="1800" dirty="0"/>
                        <a:t>No issues.</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11245251"/>
                  </a:ext>
                </a:extLst>
              </a:tr>
              <a:tr h="375920">
                <a:tc>
                  <a:txBody>
                    <a:bodyPr/>
                    <a:lstStyle/>
                    <a:p>
                      <a:r>
                        <a:rPr lang="en-US" sz="1800" dirty="0"/>
                        <a:t>Monitor Data</a:t>
                      </a:r>
                      <a:endParaRPr lang="en-US" sz="1800" dirty="0">
                        <a:latin typeface="Arial" panose="020B0604020202020204" pitchFamily="34" charset="0"/>
                        <a:cs typeface="Arial" panose="020B0604020202020204" pitchFamily="34" charset="0"/>
                      </a:endParaRPr>
                    </a:p>
                  </a:txBody>
                  <a:tcPr/>
                </a:tc>
                <a:tc>
                  <a:txBody>
                    <a:bodyPr/>
                    <a:lstStyle/>
                    <a:p>
                      <a:r>
                        <a:rPr lang="en-US" sz="1800" dirty="0"/>
                        <a:t>No issues.</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70464658"/>
                  </a:ext>
                </a:extLst>
              </a:tr>
            </a:tbl>
          </a:graphicData>
        </a:graphic>
      </p:graphicFrame>
      <p:sp>
        <p:nvSpPr>
          <p:cNvPr id="9" name="Text Box 4">
            <a:extLst>
              <a:ext uri="{FF2B5EF4-FFF2-40B4-BE49-F238E27FC236}">
                <a16:creationId xmlns:a16="http://schemas.microsoft.com/office/drawing/2014/main" id="{1D2B83CA-65C8-B4AF-37BD-03F3B5347C5B}"/>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DSN Communication Performance</a:t>
            </a:r>
            <a:endParaRPr lang="en-US" sz="2000" dirty="0">
              <a:solidFill>
                <a:schemeClr val="bg1"/>
              </a:solidFill>
              <a:latin typeface="Arial"/>
              <a:cs typeface="Arial"/>
            </a:endParaRPr>
          </a:p>
        </p:txBody>
      </p:sp>
      <p:sp>
        <p:nvSpPr>
          <p:cNvPr id="10" name="TextBox 9">
            <a:extLst>
              <a:ext uri="{FF2B5EF4-FFF2-40B4-BE49-F238E27FC236}">
                <a16:creationId xmlns:a16="http://schemas.microsoft.com/office/drawing/2014/main" id="{208E4548-5EAF-786F-4C35-DF650850DF2E}"/>
              </a:ext>
            </a:extLst>
          </p:cNvPr>
          <p:cNvSpPr txBox="1"/>
          <p:nvPr/>
        </p:nvSpPr>
        <p:spPr>
          <a:xfrm>
            <a:off x="8265160" y="1358883"/>
            <a:ext cx="3378200" cy="954107"/>
          </a:xfrm>
          <a:prstGeom prst="rect">
            <a:avLst/>
          </a:prstGeom>
          <a:noFill/>
        </p:spPr>
        <p:txBody>
          <a:bodyPr wrap="square">
            <a:spAutoFit/>
          </a:bodyPr>
          <a:lstStyle/>
          <a:p>
            <a:pPr algn="ctr"/>
            <a:r>
              <a:rPr lang="en-US" sz="2800" dirty="0">
                <a:effectLst/>
                <a:latin typeface="Arial" panose="020B0604020202020204" pitchFamily="34" charset="0"/>
                <a:ea typeface="Times New Roman" panose="02020603050405020304" pitchFamily="18" charset="0"/>
                <a:cs typeface="Arial" panose="020B0604020202020204" pitchFamily="34" charset="0"/>
              </a:rPr>
              <a:t>DSN Command success rate &gt;99%</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7402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EA6C74-A18A-D9A4-B47B-C098AAE295A9}"/>
              </a:ext>
            </a:extLst>
          </p:cNvPr>
          <p:cNvSpPr txBox="1"/>
          <p:nvPr/>
        </p:nvSpPr>
        <p:spPr>
          <a:xfrm>
            <a:off x="252094" y="1059896"/>
            <a:ext cx="6646545" cy="4616648"/>
          </a:xfrm>
          <a:prstGeom prst="rect">
            <a:avLst/>
          </a:prstGeom>
          <a:noFill/>
        </p:spPr>
        <p:txBody>
          <a:bodyPr wrap="square">
            <a:spAutoFit/>
          </a:bodyPr>
          <a:lstStyle/>
          <a:p>
            <a:pPr marL="0" marR="0" lvl="1" algn="l" defTabSz="914400" rtl="0" eaLnBrk="1" fontAlgn="auto" latinLnBrk="0" hangingPunct="1">
              <a:lnSpc>
                <a:spcPct val="100000"/>
              </a:lnSpc>
              <a:spcBef>
                <a:spcPts val="60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BioSensor Payload</a:t>
            </a:r>
          </a:p>
          <a:p>
            <a:pPr marL="285750" marR="0" lvl="1"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Performed 4 sets of biology experiments on the spacecraft.  No growth observed in cell samples and similar results were observed on the ground control unit.  The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cel</a:t>
            </a:r>
            <a:r>
              <a:rPr lang="en-US" sz="1800" dirty="0">
                <a:solidFill>
                  <a:prstClr val="black"/>
                </a:solidFill>
                <a:latin typeface="Arial" panose="020B0604020202020204" pitchFamily="34" charset="0"/>
                <a:cs typeface="Arial" panose="020B0604020202020204" pitchFamily="34" charset="0"/>
              </a:rPr>
              <a:t>l viability was affected by long exposure to increased humidity inside the BioSensor</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285750" marR="0" lvl="1"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BioSensor payload technology was demonstrated in deep space and learnings will be utilized in future mission including CLPS project, LEIA.</a:t>
            </a:r>
          </a:p>
          <a:p>
            <a:pPr marL="0" marR="0" lvl="1" algn="l" defTabSz="914400" rtl="0" eaLnBrk="1" fontAlgn="auto" latinLnBrk="0" hangingPunct="1">
              <a:lnSpc>
                <a:spcPct val="100000"/>
              </a:lnSpc>
              <a:spcBef>
                <a:spcPts val="600"/>
              </a:spcBef>
              <a:spcAft>
                <a:spcPts val="60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1" algn="l" defTabSz="914400" rtl="0" eaLnBrk="1" fontAlgn="auto" latinLnBrk="0" hangingPunct="1">
              <a:lnSpc>
                <a:spcPct val="100000"/>
              </a:lnSpc>
              <a:spcBef>
                <a:spcPts val="60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Linear Energy Transfer (LET) Spectrometer Payload</a:t>
            </a:r>
          </a:p>
          <a:p>
            <a:pPr marL="285750" marR="0" lvl="1"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Continues to gather radiation dosimetry </a:t>
            </a:r>
          </a:p>
          <a:p>
            <a:pPr marL="285750" marR="0" lvl="1"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dirty="0">
                <a:solidFill>
                  <a:prstClr val="black"/>
                </a:solidFill>
                <a:latin typeface="Arial" panose="020B0604020202020204" pitchFamily="34" charset="0"/>
                <a:cs typeface="Arial" panose="020B0604020202020204" pitchFamily="34" charset="0"/>
              </a:rPr>
              <a:t>Has captured solar events including coronal mass ejections </a:t>
            </a:r>
            <a:endParaRPr kumimoji="0" lang="en-US" sz="2400" b="0" i="0" u="none" strike="noStrike" kern="1200" cap="none" spc="0" normalizeH="0" baseline="0" noProof="0" dirty="0">
              <a:ln>
                <a:noFill/>
              </a:ln>
              <a:solidFill>
                <a:prstClr val="black"/>
              </a:solidFill>
              <a:effectLst/>
              <a:uLnTx/>
              <a:uFillTx/>
              <a:latin typeface="Arial"/>
              <a:ea typeface="+mn-ea"/>
              <a:cs typeface="Arial"/>
            </a:endParaRPr>
          </a:p>
        </p:txBody>
      </p:sp>
      <p:pic>
        <p:nvPicPr>
          <p:cNvPr id="4" name="Picture 3" descr="Graphical user interface, chart&#10;&#10;Description automatically generated">
            <a:extLst>
              <a:ext uri="{FF2B5EF4-FFF2-40B4-BE49-F238E27FC236}">
                <a16:creationId xmlns:a16="http://schemas.microsoft.com/office/drawing/2014/main" id="{711CFD3A-B5B7-5BF8-51D1-0D4E63CB434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8214"/>
          <a:stretch/>
        </p:blipFill>
        <p:spPr>
          <a:xfrm>
            <a:off x="7061735" y="3988435"/>
            <a:ext cx="4974104" cy="2016125"/>
          </a:xfrm>
          <a:prstGeom prst="rect">
            <a:avLst/>
          </a:prstGeom>
        </p:spPr>
      </p:pic>
      <p:sp>
        <p:nvSpPr>
          <p:cNvPr id="5" name="Text Box 4">
            <a:extLst>
              <a:ext uri="{FF2B5EF4-FFF2-40B4-BE49-F238E27FC236}">
                <a16:creationId xmlns:a16="http://schemas.microsoft.com/office/drawing/2014/main" id="{C821F7A5-B2E1-B284-5163-D2640C3299CC}"/>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Deep Space Science Operations</a:t>
            </a:r>
            <a:endParaRPr lang="en-US" sz="2000" dirty="0">
              <a:solidFill>
                <a:schemeClr val="bg1"/>
              </a:solidFill>
              <a:latin typeface="Arial"/>
              <a:cs typeface="Arial"/>
            </a:endParaRPr>
          </a:p>
        </p:txBody>
      </p:sp>
      <p:pic>
        <p:nvPicPr>
          <p:cNvPr id="6" name="Solar event Feb 24-28_2023 video">
            <a:hlinkClick r:id="" action="ppaction://media"/>
            <a:extLst>
              <a:ext uri="{FF2B5EF4-FFF2-40B4-BE49-F238E27FC236}">
                <a16:creationId xmlns:a16="http://schemas.microsoft.com/office/drawing/2014/main" id="{AB664E9D-852C-1167-5A51-595AD2272DE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095783" y="926188"/>
            <a:ext cx="4940056" cy="3027957"/>
          </a:xfrm>
          <a:prstGeom prst="rect">
            <a:avLst/>
          </a:prstGeom>
        </p:spPr>
      </p:pic>
      <p:sp>
        <p:nvSpPr>
          <p:cNvPr id="8" name="Slide Number Placeholder 7">
            <a:extLst>
              <a:ext uri="{FF2B5EF4-FFF2-40B4-BE49-F238E27FC236}">
                <a16:creationId xmlns:a16="http://schemas.microsoft.com/office/drawing/2014/main" id="{26A217B7-5BAC-31EC-5E05-43918A472B88}"/>
              </a:ext>
            </a:extLst>
          </p:cNvPr>
          <p:cNvSpPr>
            <a:spLocks noGrp="1"/>
          </p:cNvSpPr>
          <p:nvPr>
            <p:ph type="sldNum" sz="quarter" idx="12"/>
          </p:nvPr>
        </p:nvSpPr>
        <p:spPr/>
        <p:txBody>
          <a:bodyPr/>
          <a:lstStyle/>
          <a:p>
            <a:fld id="{E05CDB29-DFE8-414A-8876-EC9B7B622509}" type="slidenum">
              <a:rPr lang="en-US" smtClean="0"/>
              <a:pPr/>
              <a:t>16</a:t>
            </a:fld>
            <a:endParaRPr lang="en-US" dirty="0"/>
          </a:p>
        </p:txBody>
      </p:sp>
      <p:sp>
        <p:nvSpPr>
          <p:cNvPr id="9" name="TextBox 8">
            <a:extLst>
              <a:ext uri="{FF2B5EF4-FFF2-40B4-BE49-F238E27FC236}">
                <a16:creationId xmlns:a16="http://schemas.microsoft.com/office/drawing/2014/main" id="{33A1F4C8-BB5F-4DC6-7FCE-D485AAED78DB}"/>
              </a:ext>
            </a:extLst>
          </p:cNvPr>
          <p:cNvSpPr txBox="1"/>
          <p:nvPr/>
        </p:nvSpPr>
        <p:spPr>
          <a:xfrm>
            <a:off x="7061734" y="5971819"/>
            <a:ext cx="4974105" cy="738664"/>
          </a:xfrm>
          <a:prstGeom prst="rect">
            <a:avLst/>
          </a:prstGeom>
          <a:noFill/>
        </p:spPr>
        <p:txBody>
          <a:bodyPr wrap="square">
            <a:spAutoFit/>
          </a:bodyPr>
          <a:lstStyle/>
          <a:p>
            <a:pPr marL="0" marR="0" lvl="1" algn="l" defTabSz="914400" rtl="0" eaLnBrk="1" fontAlgn="auto" latinLnBrk="0" hangingPunct="1">
              <a:lnSpc>
                <a:spcPct val="100000"/>
              </a:lnSpc>
              <a:spcBef>
                <a:spcPts val="600"/>
              </a:spcBef>
              <a:spcAft>
                <a:spcPts val="600"/>
              </a:spcAft>
              <a:buClrTx/>
              <a:buSzTx/>
              <a:tabLst/>
              <a:defRPr/>
            </a:pPr>
            <a:r>
              <a:rPr lang="en-US" sz="1400" dirty="0">
                <a:effectLst/>
                <a:latin typeface="Arial" panose="020B0604020202020204" pitchFamily="34" charset="0"/>
                <a:ea typeface="Times New Roman" panose="02020603050405020304" pitchFamily="18" charset="0"/>
                <a:cs typeface="Arial" panose="020B0604020202020204" pitchFamily="34" charset="0"/>
              </a:rPr>
              <a:t>Flux measurements from the GOES satellite (top) and BioSentinel LET spectrometer (bottom) recorded for a pair of Coronal Mass Ejection events on Feb. 24 and 25, 2023</a:t>
            </a:r>
            <a:endParaRPr kumimoji="0" lang="en-US"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0510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2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2EAAEF4-3C21-69EE-9976-385AB54DA0B0}"/>
              </a:ext>
            </a:extLst>
          </p:cNvPr>
          <p:cNvGrpSpPr/>
          <p:nvPr/>
        </p:nvGrpSpPr>
        <p:grpSpPr>
          <a:xfrm>
            <a:off x="-153259" y="941705"/>
            <a:ext cx="12314770" cy="5551170"/>
            <a:chOff x="485775" y="2247900"/>
            <a:chExt cx="10100309" cy="4552950"/>
          </a:xfrm>
        </p:grpSpPr>
        <p:pic>
          <p:nvPicPr>
            <p:cNvPr id="4" name="Picture 3">
              <a:extLst>
                <a:ext uri="{FF2B5EF4-FFF2-40B4-BE49-F238E27FC236}">
                  <a16:creationId xmlns:a16="http://schemas.microsoft.com/office/drawing/2014/main" id="{2C567627-B8C0-4EA2-DD70-CB285DA6135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21" t="27836"/>
            <a:stretch/>
          </p:blipFill>
          <p:spPr bwMode="auto">
            <a:xfrm>
              <a:off x="4229099" y="2305050"/>
              <a:ext cx="6356985" cy="4495800"/>
            </a:xfrm>
            <a:prstGeom prst="rect">
              <a:avLst/>
            </a:prstGeom>
            <a:noFill/>
            <a:ln>
              <a:noFill/>
            </a:ln>
          </p:spPr>
        </p:pic>
        <p:pic>
          <p:nvPicPr>
            <p:cNvPr id="5" name="Picture 4">
              <a:extLst>
                <a:ext uri="{FF2B5EF4-FFF2-40B4-BE49-F238E27FC236}">
                  <a16:creationId xmlns:a16="http://schemas.microsoft.com/office/drawing/2014/main" id="{F11DF082-4AC8-A2FA-07F3-AE4F1D5EB57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9092" b="72011"/>
            <a:stretch/>
          </p:blipFill>
          <p:spPr bwMode="auto">
            <a:xfrm>
              <a:off x="485775" y="2247900"/>
              <a:ext cx="4996813" cy="2213819"/>
            </a:xfrm>
            <a:prstGeom prst="rect">
              <a:avLst/>
            </a:prstGeom>
            <a:noFill/>
            <a:ln>
              <a:noFill/>
            </a:ln>
          </p:spPr>
        </p:pic>
      </p:grpSp>
      <p:sp>
        <p:nvSpPr>
          <p:cNvPr id="7" name="Slide Number Placeholder 6">
            <a:extLst>
              <a:ext uri="{FF2B5EF4-FFF2-40B4-BE49-F238E27FC236}">
                <a16:creationId xmlns:a16="http://schemas.microsoft.com/office/drawing/2014/main" id="{0D3794CD-1B16-0A4C-8E70-A2D0F3DD7A02}"/>
              </a:ext>
            </a:extLst>
          </p:cNvPr>
          <p:cNvSpPr>
            <a:spLocks noGrp="1"/>
          </p:cNvSpPr>
          <p:nvPr>
            <p:ph type="sldNum" sz="quarter" idx="12"/>
          </p:nvPr>
        </p:nvSpPr>
        <p:spPr/>
        <p:txBody>
          <a:bodyPr/>
          <a:lstStyle/>
          <a:p>
            <a:fld id="{E05CDB29-DFE8-414A-8876-EC9B7B622509}" type="slidenum">
              <a:rPr lang="en-US" smtClean="0"/>
              <a:pPr/>
              <a:t>17</a:t>
            </a:fld>
            <a:endParaRPr lang="en-US" dirty="0"/>
          </a:p>
        </p:txBody>
      </p:sp>
      <p:sp>
        <p:nvSpPr>
          <p:cNvPr id="2" name="Text Box 4">
            <a:extLst>
              <a:ext uri="{FF2B5EF4-FFF2-40B4-BE49-F238E27FC236}">
                <a16:creationId xmlns:a16="http://schemas.microsoft.com/office/drawing/2014/main" id="{D9283FD5-431D-E082-3056-D44803FC4FAC}"/>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Other Mission Operation Anomalies</a:t>
            </a:r>
            <a:endParaRPr lang="en-US" sz="2000" dirty="0">
              <a:solidFill>
                <a:schemeClr val="bg1"/>
              </a:solidFill>
              <a:latin typeface="Arial"/>
              <a:cs typeface="Arial"/>
            </a:endParaRPr>
          </a:p>
        </p:txBody>
      </p:sp>
      <p:sp>
        <p:nvSpPr>
          <p:cNvPr id="8" name="TextBox 7">
            <a:extLst>
              <a:ext uri="{FF2B5EF4-FFF2-40B4-BE49-F238E27FC236}">
                <a16:creationId xmlns:a16="http://schemas.microsoft.com/office/drawing/2014/main" id="{AA91DA49-1AFF-2C13-26CA-DE4138AF734F}"/>
              </a:ext>
            </a:extLst>
          </p:cNvPr>
          <p:cNvSpPr txBox="1"/>
          <p:nvPr/>
        </p:nvSpPr>
        <p:spPr>
          <a:xfrm>
            <a:off x="329673" y="3710577"/>
            <a:ext cx="4326409" cy="1985159"/>
          </a:xfrm>
          <a:prstGeom prst="rect">
            <a:avLst/>
          </a:prstGeom>
          <a:noFill/>
        </p:spPr>
        <p:txBody>
          <a:bodyPr wrap="square">
            <a:spAutoFit/>
          </a:bodyPr>
          <a:lstStyle/>
          <a:p>
            <a:pPr marL="285750" marR="0" lvl="1" indent="-285750" algn="l" defTabSz="914400" rtl="0" eaLnBrk="1" fontAlgn="auto" latinLnBrk="0" hangingPunct="1">
              <a:lnSpc>
                <a:spcPct val="100000"/>
              </a:lnSpc>
              <a:spcBef>
                <a:spcPts val="600"/>
              </a:spcBef>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Cold Gas Propulsion System</a:t>
            </a:r>
          </a:p>
          <a:p>
            <a:pPr marL="742950" lvl="2" indent="-285750">
              <a:spcBef>
                <a:spcPts val="600"/>
              </a:spcBef>
              <a:buFont typeface="Arial" panose="020B0604020202020204" pitchFamily="34" charset="0"/>
              <a:buChar char="•"/>
              <a:defRPr/>
            </a:pPr>
            <a:r>
              <a:rPr lang="en-US" dirty="0">
                <a:solidFill>
                  <a:prstClr val="black"/>
                </a:solidFill>
                <a:latin typeface="Arial" panose="020B0604020202020204" pitchFamily="34" charset="0"/>
                <a:cs typeface="Arial" panose="020B0604020202020204" pitchFamily="34" charset="0"/>
              </a:rPr>
              <a:t>Stuck valve 5</a:t>
            </a:r>
          </a:p>
          <a:p>
            <a:pPr marL="742950" lvl="2" indent="-285750">
              <a:spcBef>
                <a:spcPts val="600"/>
              </a:spcBef>
              <a:buFont typeface="Arial" panose="020B0604020202020204" pitchFamily="34" charset="0"/>
              <a:buChar char="•"/>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Liquid in Plenum resulting in extra thrust until depleted</a:t>
            </a:r>
          </a:p>
          <a:p>
            <a:pPr marL="285750" lvl="1" indent="-285750">
              <a:spcBef>
                <a:spcPts val="600"/>
              </a:spcBef>
              <a:buFont typeface="Arial" panose="020B0604020202020204" pitchFamily="34" charset="0"/>
              <a:buChar char="•"/>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Flash memory corruption on a partition</a:t>
            </a:r>
          </a:p>
        </p:txBody>
      </p:sp>
    </p:spTree>
    <p:extLst>
      <p:ext uri="{BB962C8B-B14F-4D97-AF65-F5344CB8AC3E}">
        <p14:creationId xmlns:p14="http://schemas.microsoft.com/office/powerpoint/2010/main" val="1915134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C2C9FC-3617-922B-151B-B878D701C4DC}"/>
              </a:ext>
            </a:extLst>
          </p:cNvPr>
          <p:cNvSpPr txBox="1"/>
          <p:nvPr/>
        </p:nvSpPr>
        <p:spPr>
          <a:xfrm>
            <a:off x="559740" y="995070"/>
            <a:ext cx="11632260"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Arial" panose="020B0604020202020204" pitchFamily="34" charset="0"/>
                <a:ea typeface="Times New Roman" panose="02020603050405020304" pitchFamily="18" charset="0"/>
                <a:cs typeface="Arial" panose="020B0604020202020204" pitchFamily="34" charset="0"/>
              </a:rPr>
              <a:t>ESDMD-MCO Program Office has extended the BioSentinel Mission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sng"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Science Objectives </a:t>
            </a: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in partnership with the JSC </a:t>
            </a:r>
            <a:r>
              <a:rPr kumimoji="0" lang="en-US"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RadWorks</a:t>
            </a: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team:</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Characterize solar energetic particle (SEP) events</a:t>
            </a: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especially as we head deeper towards </a:t>
            </a:r>
            <a:r>
              <a:rPr kumimoji="0" lang="en-US"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solar maximum</a:t>
            </a: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Such measurements will provide valuable information to the </a:t>
            </a:r>
            <a:r>
              <a:rPr kumimoji="0" lang="en-US"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heliophysics</a:t>
            </a: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community for the development of SEP models.</a:t>
            </a:r>
            <a:endParaRPr kumimoji="0" lang="en-US"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Provide space </a:t>
            </a:r>
            <a:r>
              <a:rPr kumimoji="0" lang="en-US"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radiation characterization </a:t>
            </a: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in multiple environments using the same radiation detector, including heliocentric orbit, low Earth orbit, cis-lunar space, and on the lunar surface. </a:t>
            </a:r>
            <a:endParaRPr kumimoji="0" lang="en-US"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Monitor galactic cosmic radiation (GCR) flux rates in a unique location while transitioning into the solar cycle maximum period.</a:t>
            </a:r>
            <a:endParaRPr kumimoji="0" lang="en-US"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endParaRPr lang="en-US" b="1" dirty="0">
              <a:solidFill>
                <a:prstClr val="black"/>
              </a:solidFill>
              <a:latin typeface="Arial" panose="020B0604020202020204" pitchFamily="34" charset="0"/>
              <a:ea typeface="Times New Roman" panose="02020603050405020304" pitchFamily="18" charset="0"/>
              <a:cs typeface="Arial" panose="020B0604020202020204" pitchFamily="34" charset="0"/>
            </a:endParaRPr>
          </a:p>
        </p:txBody>
      </p:sp>
      <p:sp>
        <p:nvSpPr>
          <p:cNvPr id="5" name="Text Box 4">
            <a:extLst>
              <a:ext uri="{FF2B5EF4-FFF2-40B4-BE49-F238E27FC236}">
                <a16:creationId xmlns:a16="http://schemas.microsoft.com/office/drawing/2014/main" id="{122F7605-935F-BAA8-2042-743EEE18E927}"/>
              </a:ext>
            </a:extLst>
          </p:cNvPr>
          <p:cNvSpPr txBox="1">
            <a:spLocks noChangeArrowheads="1"/>
          </p:cNvSpPr>
          <p:nvPr/>
        </p:nvSpPr>
        <p:spPr bwMode="auto">
          <a:xfrm>
            <a:off x="0" y="235596"/>
            <a:ext cx="12192000" cy="461665"/>
          </a:xfrm>
          <a:prstGeom prst="rect">
            <a:avLst/>
          </a:prstGeom>
          <a:noFill/>
          <a:ln w="9525">
            <a:noFill/>
            <a:miter lim="800000"/>
            <a:headEnd/>
            <a:tailEnd/>
          </a:ln>
        </p:spPr>
        <p:txBody>
          <a:bodyPr wrap="square">
            <a:spAutoFit/>
          </a:bodyPr>
          <a:lstStyle/>
          <a:p>
            <a:pPr algn="ctr" eaLnBrk="0" hangingPunct="0"/>
            <a:r>
              <a:rPr lang="en-US" sz="2400" b="1" dirty="0">
                <a:solidFill>
                  <a:schemeClr val="bg1"/>
                </a:solidFill>
                <a:latin typeface="Arial"/>
                <a:cs typeface="Arial"/>
              </a:rPr>
              <a:t>Extended Mission</a:t>
            </a:r>
            <a:endParaRPr lang="en-US" sz="2000" dirty="0">
              <a:solidFill>
                <a:schemeClr val="bg1"/>
              </a:solidFill>
              <a:latin typeface="Arial"/>
              <a:cs typeface="Arial"/>
            </a:endParaRPr>
          </a:p>
        </p:txBody>
      </p:sp>
      <p:pic>
        <p:nvPicPr>
          <p:cNvPr id="4" name="Picture 3">
            <a:extLst>
              <a:ext uri="{FF2B5EF4-FFF2-40B4-BE49-F238E27FC236}">
                <a16:creationId xmlns:a16="http://schemas.microsoft.com/office/drawing/2014/main" id="{513D48DE-FA96-11FA-0EB8-935C58D55310}"/>
              </a:ext>
            </a:extLst>
          </p:cNvPr>
          <p:cNvPicPr>
            <a:picLocks noChangeAspect="1"/>
          </p:cNvPicPr>
          <p:nvPr/>
        </p:nvPicPr>
        <p:blipFill>
          <a:blip r:embed="rId3"/>
          <a:stretch>
            <a:fillRect/>
          </a:stretch>
        </p:blipFill>
        <p:spPr>
          <a:xfrm>
            <a:off x="6660820" y="4110131"/>
            <a:ext cx="5371431" cy="2193335"/>
          </a:xfrm>
          <a:prstGeom prst="rect">
            <a:avLst/>
          </a:prstGeom>
        </p:spPr>
      </p:pic>
      <p:sp>
        <p:nvSpPr>
          <p:cNvPr id="6" name="Slide Number Placeholder 5">
            <a:extLst>
              <a:ext uri="{FF2B5EF4-FFF2-40B4-BE49-F238E27FC236}">
                <a16:creationId xmlns:a16="http://schemas.microsoft.com/office/drawing/2014/main" id="{6031547F-F449-127F-1E0F-E7B0A84EE623}"/>
              </a:ext>
            </a:extLst>
          </p:cNvPr>
          <p:cNvSpPr>
            <a:spLocks noGrp="1"/>
          </p:cNvSpPr>
          <p:nvPr>
            <p:ph type="sldNum" sz="quarter" idx="12"/>
          </p:nvPr>
        </p:nvSpPr>
        <p:spPr/>
        <p:txBody>
          <a:bodyPr/>
          <a:lstStyle/>
          <a:p>
            <a:fld id="{E05CDB29-DFE8-414A-8876-EC9B7B622509}" type="slidenum">
              <a:rPr lang="en-US" smtClean="0"/>
              <a:pPr/>
              <a:t>18</a:t>
            </a:fld>
            <a:endParaRPr lang="en-US" dirty="0"/>
          </a:p>
        </p:txBody>
      </p:sp>
      <p:sp>
        <p:nvSpPr>
          <p:cNvPr id="7" name="TextBox 6">
            <a:extLst>
              <a:ext uri="{FF2B5EF4-FFF2-40B4-BE49-F238E27FC236}">
                <a16:creationId xmlns:a16="http://schemas.microsoft.com/office/drawing/2014/main" id="{C2AA23B0-96D3-41D9-C091-400FDF815D0D}"/>
              </a:ext>
            </a:extLst>
          </p:cNvPr>
          <p:cNvSpPr txBox="1"/>
          <p:nvPr/>
        </p:nvSpPr>
        <p:spPr>
          <a:xfrm>
            <a:off x="559740" y="4407940"/>
            <a:ext cx="6101080" cy="203132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u="sng" dirty="0">
                <a:solidFill>
                  <a:prstClr val="black"/>
                </a:solidFill>
                <a:latin typeface="Arial" panose="020B0604020202020204" pitchFamily="34" charset="0"/>
                <a:ea typeface="Times New Roman" panose="02020603050405020304" pitchFamily="18" charset="0"/>
                <a:cs typeface="Arial" panose="020B0604020202020204" pitchFamily="34" charset="0"/>
              </a:rPr>
              <a:t>Har</a:t>
            </a:r>
            <a:r>
              <a:rPr kumimoji="0" lang="en-US" i="0" u="sng"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dware</a:t>
            </a:r>
            <a:r>
              <a:rPr kumimoji="0" lang="en-US" i="0" u="sng"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Heritage </a:t>
            </a:r>
            <a:r>
              <a:rPr kumimoji="0" lang="en-US"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for long durations (up to 2 years) in deep space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LET </a:t>
            </a:r>
            <a:r>
              <a:rPr kumimoji="0" lang="en-US" b="1"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Timepix</a:t>
            </a:r>
            <a:r>
              <a:rPr kumimoji="0" lang="en-US"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detectors </a:t>
            </a:r>
            <a:r>
              <a:rPr kumimoji="0" lang="en-US"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ahead of future operations on Lunar Gateway and Artemis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NASA Engineering and Safety Center (NESC)  </a:t>
            </a:r>
            <a:r>
              <a:rPr kumimoji="0" lang="en-US"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EEE Cots Parts Validation for </a:t>
            </a:r>
            <a:r>
              <a:rPr kumimoji="0" lang="en-US" b="1"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cubesat</a:t>
            </a:r>
            <a:r>
              <a:rPr kumimoji="0" lang="en-US"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components</a:t>
            </a:r>
          </a:p>
        </p:txBody>
      </p:sp>
      <p:sp>
        <p:nvSpPr>
          <p:cNvPr id="8" name="TextBox 7">
            <a:extLst>
              <a:ext uri="{FF2B5EF4-FFF2-40B4-BE49-F238E27FC236}">
                <a16:creationId xmlns:a16="http://schemas.microsoft.com/office/drawing/2014/main" id="{ED619570-1E94-E20B-2C1B-C09E44B333FF}"/>
              </a:ext>
            </a:extLst>
          </p:cNvPr>
          <p:cNvSpPr txBox="1"/>
          <p:nvPr/>
        </p:nvSpPr>
        <p:spPr>
          <a:xfrm>
            <a:off x="8941334" y="6315343"/>
            <a:ext cx="4974105" cy="307777"/>
          </a:xfrm>
          <a:prstGeom prst="rect">
            <a:avLst/>
          </a:prstGeom>
          <a:noFill/>
        </p:spPr>
        <p:txBody>
          <a:bodyPr wrap="square">
            <a:spAutoFit/>
          </a:bodyPr>
          <a:lstStyle/>
          <a:p>
            <a:pPr marL="0" marR="0" lvl="1" algn="l" defTabSz="914400" rtl="0" eaLnBrk="1" fontAlgn="auto" latinLnBrk="0" hangingPunct="1">
              <a:lnSpc>
                <a:spcPct val="100000"/>
              </a:lnSpc>
              <a:spcBef>
                <a:spcPts val="600"/>
              </a:spcBef>
              <a:spcAft>
                <a:spcPts val="600"/>
              </a:spcAft>
              <a:buClrTx/>
              <a:buSzTx/>
              <a:tabLst/>
              <a:defRPr/>
            </a:pPr>
            <a:r>
              <a:rPr lang="en-US" sz="1400" dirty="0">
                <a:effectLst/>
                <a:latin typeface="Arial" panose="020B0604020202020204" pitchFamily="34" charset="0"/>
                <a:ea typeface="Times New Roman" panose="02020603050405020304" pitchFamily="18" charset="0"/>
                <a:cs typeface="Arial" panose="020B0604020202020204" pitchFamily="34" charset="0"/>
              </a:rPr>
              <a:t>Solar Cycles</a:t>
            </a:r>
            <a:endParaRPr kumimoji="0" lang="en-US"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1771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eeting with Napoli, Matthew C. (ARC-RS)-20230731_112138-Meeting Recording">
            <a:hlinkClick r:id="" action="ppaction://media"/>
            <a:extLst>
              <a:ext uri="{FF2B5EF4-FFF2-40B4-BE49-F238E27FC236}">
                <a16:creationId xmlns:a16="http://schemas.microsoft.com/office/drawing/2014/main" id="{F6673DE7-957E-4B96-C8ED-EEC48CB9154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20930" t="16903" r="17389" b="21302"/>
          <a:stretch>
            <a:fillRect/>
          </a:stretch>
        </p:blipFill>
        <p:spPr>
          <a:xfrm>
            <a:off x="0" y="0"/>
            <a:ext cx="12192000" cy="6870755"/>
          </a:xfrm>
          <a:prstGeom prst="rect">
            <a:avLst/>
          </a:prstGeom>
        </p:spPr>
      </p:pic>
      <p:pic>
        <p:nvPicPr>
          <p:cNvPr id="6" name="Picture 5">
            <a:extLst>
              <a:ext uri="{FF2B5EF4-FFF2-40B4-BE49-F238E27FC236}">
                <a16:creationId xmlns:a16="http://schemas.microsoft.com/office/drawing/2014/main" id="{578FCF69-F474-C11A-C55C-3EE06FEC0141}"/>
              </a:ext>
            </a:extLst>
          </p:cNvPr>
          <p:cNvPicPr>
            <a:picLocks noChangeAspect="1"/>
          </p:cNvPicPr>
          <p:nvPr/>
        </p:nvPicPr>
        <p:blipFill>
          <a:blip r:embed="rId5"/>
          <a:stretch>
            <a:fillRect/>
          </a:stretch>
        </p:blipFill>
        <p:spPr>
          <a:xfrm>
            <a:off x="0" y="3086"/>
            <a:ext cx="4314825" cy="438150"/>
          </a:xfrm>
          <a:prstGeom prst="rect">
            <a:avLst/>
          </a:prstGeom>
        </p:spPr>
      </p:pic>
      <p:sp>
        <p:nvSpPr>
          <p:cNvPr id="7" name="TextBox 6">
            <a:extLst>
              <a:ext uri="{FF2B5EF4-FFF2-40B4-BE49-F238E27FC236}">
                <a16:creationId xmlns:a16="http://schemas.microsoft.com/office/drawing/2014/main" id="{11DB02F0-7CCB-E72C-1E4E-2C6F96003C93}"/>
              </a:ext>
            </a:extLst>
          </p:cNvPr>
          <p:cNvSpPr txBox="1"/>
          <p:nvPr/>
        </p:nvSpPr>
        <p:spPr>
          <a:xfrm>
            <a:off x="11031855" y="6540015"/>
            <a:ext cx="1666875" cy="261610"/>
          </a:xfrm>
          <a:prstGeom prst="rect">
            <a:avLst/>
          </a:prstGeom>
          <a:noFill/>
        </p:spPr>
        <p:txBody>
          <a:bodyPr wrap="square">
            <a:spAutoFit/>
          </a:bodyPr>
          <a:lstStyle/>
          <a:p>
            <a:r>
              <a:rPr lang="en-US" sz="1100" dirty="0">
                <a:solidFill>
                  <a:schemeClr val="bg1"/>
                </a:solidFill>
                <a:latin typeface="Roboto" panose="02000000000000000000" pitchFamily="2" charset="0"/>
                <a:ea typeface="Roboto" panose="02000000000000000000" pitchFamily="2" charset="0"/>
                <a:cs typeface="Roboto" panose="02000000000000000000" pitchFamily="2" charset="0"/>
              </a:rPr>
              <a:t>NASA/JPL</a:t>
            </a:r>
          </a:p>
        </p:txBody>
      </p:sp>
      <p:sp>
        <p:nvSpPr>
          <p:cNvPr id="8" name="Slide Number Placeholder 7">
            <a:extLst>
              <a:ext uri="{FF2B5EF4-FFF2-40B4-BE49-F238E27FC236}">
                <a16:creationId xmlns:a16="http://schemas.microsoft.com/office/drawing/2014/main" id="{EF87B03A-34C1-41F5-F63E-B59CA84B4248}"/>
              </a:ext>
            </a:extLst>
          </p:cNvPr>
          <p:cNvSpPr>
            <a:spLocks noGrp="1"/>
          </p:cNvSpPr>
          <p:nvPr>
            <p:ph type="sldNum" sz="quarter" idx="12"/>
          </p:nvPr>
        </p:nvSpPr>
        <p:spPr/>
        <p:txBody>
          <a:bodyPr/>
          <a:lstStyle/>
          <a:p>
            <a:fld id="{E05CDB29-DFE8-414A-8876-EC9B7B622509}" type="slidenum">
              <a:rPr lang="en-US" smtClean="0"/>
              <a:pPr/>
              <a:t>19</a:t>
            </a:fld>
            <a:endParaRPr lang="en-US" dirty="0"/>
          </a:p>
        </p:txBody>
      </p:sp>
    </p:spTree>
    <p:extLst>
      <p:ext uri="{BB962C8B-B14F-4D97-AF65-F5344CB8AC3E}">
        <p14:creationId xmlns:p14="http://schemas.microsoft.com/office/powerpoint/2010/main" val="3719884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3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dark&#10;&#10;Description automatically generated">
            <a:extLst>
              <a:ext uri="{FF2B5EF4-FFF2-40B4-BE49-F238E27FC236}">
                <a16:creationId xmlns:a16="http://schemas.microsoft.com/office/drawing/2014/main" id="{490C033A-C9BB-8E31-8E47-8F478DF1F6C3}"/>
              </a:ext>
            </a:extLst>
          </p:cNvPr>
          <p:cNvPicPr>
            <a:picLocks noChangeAspect="1"/>
          </p:cNvPicPr>
          <p:nvPr/>
        </p:nvPicPr>
        <p:blipFill rotWithShape="1">
          <a:blip r:embed="rId2"/>
          <a:srcRect t="6517" b="6223"/>
          <a:stretch/>
        </p:blipFill>
        <p:spPr>
          <a:xfrm>
            <a:off x="0" y="873760"/>
            <a:ext cx="12192000" cy="5984240"/>
          </a:xfrm>
          <a:prstGeom prst="rect">
            <a:avLst/>
          </a:prstGeom>
        </p:spPr>
      </p:pic>
      <p:sp>
        <p:nvSpPr>
          <p:cNvPr id="3" name="Slide Number Placeholder 3">
            <a:extLst>
              <a:ext uri="{FF2B5EF4-FFF2-40B4-BE49-F238E27FC236}">
                <a16:creationId xmlns:a16="http://schemas.microsoft.com/office/drawing/2014/main" id="{D6FE4211-5986-85D8-63CC-3D57B6776C12}"/>
              </a:ext>
            </a:extLst>
          </p:cNvPr>
          <p:cNvSpPr>
            <a:spLocks noGrp="1"/>
          </p:cNvSpPr>
          <p:nvPr>
            <p:ph type="sldNum" sz="quarter" idx="12"/>
          </p:nvPr>
        </p:nvSpPr>
        <p:spPr>
          <a:xfrm>
            <a:off x="8610600" y="6227046"/>
            <a:ext cx="3581400" cy="501650"/>
          </a:xfrm>
        </p:spPr>
        <p:txBody>
          <a:bodyPr/>
          <a:lstStyle/>
          <a:p>
            <a:fld id="{E05CDB29-DFE8-414A-8876-EC9B7B622509}" type="slidenum">
              <a:rPr lang="en-US" smtClean="0"/>
              <a:pPr/>
              <a:t>20</a:t>
            </a:fld>
            <a:endParaRPr lang="en-US" dirty="0"/>
          </a:p>
        </p:txBody>
      </p:sp>
      <p:sp>
        <p:nvSpPr>
          <p:cNvPr id="11" name="TextBox 10">
            <a:extLst>
              <a:ext uri="{FF2B5EF4-FFF2-40B4-BE49-F238E27FC236}">
                <a16:creationId xmlns:a16="http://schemas.microsoft.com/office/drawing/2014/main" id="{DF34EEE9-ECB6-8B32-D983-D828400F4DF6}"/>
              </a:ext>
            </a:extLst>
          </p:cNvPr>
          <p:cNvSpPr txBox="1"/>
          <p:nvPr/>
        </p:nvSpPr>
        <p:spPr>
          <a:xfrm>
            <a:off x="10515480" y="6347066"/>
            <a:ext cx="2150269" cy="261610"/>
          </a:xfrm>
          <a:prstGeom prst="rect">
            <a:avLst/>
          </a:prstGeom>
          <a:noFill/>
        </p:spPr>
        <p:txBody>
          <a:bodyPr wrap="square">
            <a:spAutoFit/>
          </a:bodyPr>
          <a:lstStyle/>
          <a:p>
            <a:r>
              <a:rPr lang="en-US" sz="1100" dirty="0">
                <a:solidFill>
                  <a:schemeClr val="bg1"/>
                </a:solidFill>
                <a:latin typeface="Roboto" panose="02000000000000000000" pitchFamily="2" charset="0"/>
                <a:ea typeface="Roboto" panose="02000000000000000000" pitchFamily="2" charset="0"/>
                <a:cs typeface="Roboto" panose="02000000000000000000" pitchFamily="2" charset="0"/>
              </a:rPr>
              <a:t>NASA/Daniel Rutter</a:t>
            </a:r>
          </a:p>
        </p:txBody>
      </p:sp>
      <p:sp>
        <p:nvSpPr>
          <p:cNvPr id="13" name="TextBox 12">
            <a:extLst>
              <a:ext uri="{FF2B5EF4-FFF2-40B4-BE49-F238E27FC236}">
                <a16:creationId xmlns:a16="http://schemas.microsoft.com/office/drawing/2014/main" id="{3CDA7A83-48AE-4DC0-53B9-711B1C7B769A}"/>
              </a:ext>
            </a:extLst>
          </p:cNvPr>
          <p:cNvSpPr txBox="1"/>
          <p:nvPr/>
        </p:nvSpPr>
        <p:spPr>
          <a:xfrm>
            <a:off x="-243840" y="3622527"/>
            <a:ext cx="5598160" cy="3139321"/>
          </a:xfrm>
          <a:prstGeom prst="rect">
            <a:avLst/>
          </a:prstGeom>
          <a:noFill/>
        </p:spPr>
        <p:txBody>
          <a:bodyPr wrap="square">
            <a:spAutoFit/>
          </a:bodyPr>
          <a:lstStyle/>
          <a:p>
            <a:r>
              <a:rPr lang="en-US" dirty="0">
                <a:solidFill>
                  <a:schemeClr val="bg1"/>
                </a:solidFill>
                <a:latin typeface="Arial" panose="020B0604020202020204" pitchFamily="34" charset="0"/>
                <a:cs typeface="Arial" panose="020B0604020202020204" pitchFamily="34" charset="0"/>
              </a:rPr>
              <a:t>       Acknowledgements to:</a:t>
            </a:r>
          </a:p>
          <a:p>
            <a:endParaRPr lang="en-US" dirty="0">
              <a:solidFill>
                <a:schemeClr val="bg1"/>
              </a:solidFill>
              <a:latin typeface="Arial" panose="020B0604020202020204" pitchFamily="34" charset="0"/>
              <a:cs typeface="Arial" panose="020B0604020202020204" pitchFamily="34" charset="0"/>
            </a:endParaRPr>
          </a:p>
          <a:p>
            <a:pPr lvl="1"/>
            <a:r>
              <a:rPr lang="en-US" dirty="0">
                <a:solidFill>
                  <a:schemeClr val="bg1"/>
                </a:solidFill>
                <a:latin typeface="Arial" panose="020B0604020202020204" pitchFamily="34" charset="0"/>
                <a:cs typeface="Arial" panose="020B0604020202020204" pitchFamily="34" charset="0"/>
              </a:rPr>
              <a:t>ESDMD-MCO Program Office</a:t>
            </a:r>
          </a:p>
          <a:p>
            <a:pPr lvl="1"/>
            <a:r>
              <a:rPr lang="en-US" dirty="0">
                <a:solidFill>
                  <a:schemeClr val="bg1"/>
                </a:solidFill>
                <a:latin typeface="Arial" panose="020B0604020202020204" pitchFamily="34" charset="0"/>
                <a:ea typeface="Times New Roman" panose="02020603050405020304" pitchFamily="18" charset="0"/>
                <a:cs typeface="Arial" panose="020B0604020202020204" pitchFamily="34" charset="0"/>
              </a:rPr>
              <a:t>BioSentinel Team </a:t>
            </a:r>
            <a:endParaRPr lang="en-US"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lvl="1"/>
            <a:r>
              <a:rPr lang="en-US" dirty="0">
                <a:solidFill>
                  <a:schemeClr val="bg1"/>
                </a:solidFill>
                <a:latin typeface="Arial" panose="020B0604020202020204" pitchFamily="34" charset="0"/>
                <a:cs typeface="Arial" panose="020B0604020202020204" pitchFamily="34" charset="0"/>
              </a:rPr>
              <a:t>Co-Authors </a:t>
            </a:r>
          </a:p>
          <a:p>
            <a:pPr lvl="2"/>
            <a:r>
              <a:rPr lang="en-US"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Cheryle Kong, Jeffrey Homan, Jesse Fusco, Robert Nakamura, Mike Padgen, Shang Wu, Philip Shih, Mohammad Hejase, Sergio R. Santa Maria, Josh Benton, Dennis Heher, Terry Stevenson, Andres Dono Perez, Jose Alvarellos</a:t>
            </a:r>
          </a:p>
        </p:txBody>
      </p:sp>
    </p:spTree>
    <p:extLst>
      <p:ext uri="{BB962C8B-B14F-4D97-AF65-F5344CB8AC3E}">
        <p14:creationId xmlns:p14="http://schemas.microsoft.com/office/powerpoint/2010/main" val="16868385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55039</TotalTime>
  <Words>1170</Words>
  <Application>Microsoft Office PowerPoint</Application>
  <PresentationFormat>Widescreen</PresentationFormat>
  <Paragraphs>215</Paragraphs>
  <Slides>20</Slides>
  <Notes>4</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Initial Deployment – Tumbling Anomaly</vt:lpstr>
      <vt:lpstr>Lunar Impact Risk – Example Analysis</vt:lpstr>
      <vt:lpstr>Navigation</vt:lpstr>
      <vt:lpstr>PowerPoint Presentation</vt:lpstr>
      <vt:lpstr>PowerPoint Presentation</vt:lpstr>
      <vt:lpstr>Flight Tracker</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Napoli, Matthew C. (ARC-RS)</cp:lastModifiedBy>
  <cp:revision>494</cp:revision>
  <dcterms:created xsi:type="dcterms:W3CDTF">2016-10-25T19:43:46Z</dcterms:created>
  <dcterms:modified xsi:type="dcterms:W3CDTF">2023-08-02T07:12:32Z</dcterms:modified>
</cp:coreProperties>
</file>