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63" r:id="rId2"/>
  </p:sldMasterIdLst>
  <p:notesMasterIdLst>
    <p:notesMasterId r:id="rId20"/>
  </p:notesMasterIdLst>
  <p:sldIdLst>
    <p:sldId id="37317" r:id="rId3"/>
    <p:sldId id="37331" r:id="rId4"/>
    <p:sldId id="37318" r:id="rId5"/>
    <p:sldId id="37325" r:id="rId6"/>
    <p:sldId id="37326" r:id="rId7"/>
    <p:sldId id="37327" r:id="rId8"/>
    <p:sldId id="37329" r:id="rId9"/>
    <p:sldId id="37330" r:id="rId10"/>
    <p:sldId id="37337" r:id="rId11"/>
    <p:sldId id="37339" r:id="rId12"/>
    <p:sldId id="37336" r:id="rId13"/>
    <p:sldId id="37332" r:id="rId14"/>
    <p:sldId id="37338" r:id="rId15"/>
    <p:sldId id="37340" r:id="rId16"/>
    <p:sldId id="37334" r:id="rId17"/>
    <p:sldId id="37341" r:id="rId18"/>
    <p:sldId id="3733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oney, Erin C. (HQ-CM000)[ASRC Federal Data Solutions, LLC]" initials="MEC(CFDSL" lastIdx="55" clrIdx="0">
    <p:extLst>
      <p:ext uri="{19B8F6BF-5375-455C-9EA6-DF929625EA0E}">
        <p15:presenceInfo xmlns:p15="http://schemas.microsoft.com/office/powerpoint/2012/main" userId="S::emahoney@ndc.nasa.gov::9147d5da-f44b-4086-a1ce-a0b3e9e9ce45" providerId="AD"/>
      </p:ext>
    </p:extLst>
  </p:cmAuthor>
  <p:cmAuthor id="2" name="Payne, Stefanie (ARC-CM000)[ASRC Federal Data Solutions, LLC]" initials="PS(CFDSL" lastIdx="77" clrIdx="1">
    <p:extLst>
      <p:ext uri="{19B8F6BF-5375-455C-9EA6-DF929625EA0E}">
        <p15:presenceInfo xmlns:p15="http://schemas.microsoft.com/office/powerpoint/2012/main" userId="S::spayne3@ndc.nasa.gov::9d76535d-a474-426b-8922-d1dd4efa2e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897" autoAdjust="0"/>
    <p:restoredTop sz="93792" autoAdjust="0"/>
  </p:normalViewPr>
  <p:slideViewPr>
    <p:cSldViewPr snapToGrid="0" snapToObjects="1">
      <p:cViewPr varScale="1">
        <p:scale>
          <a:sx n="114" d="100"/>
          <a:sy n="114" d="100"/>
        </p:scale>
        <p:origin x="936" y="10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EFF6A-5B70-4645-8A76-DE13BCD1C8AE}"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1121EA-D601-DB45-B546-272BF6F09431}" type="slidenum">
              <a:rPr lang="en-US" smtClean="0"/>
              <a:t>‹#›</a:t>
            </a:fld>
            <a:endParaRPr lang="en-US"/>
          </a:p>
        </p:txBody>
      </p:sp>
    </p:spTree>
    <p:extLst>
      <p:ext uri="{BB962C8B-B14F-4D97-AF65-F5344CB8AC3E}">
        <p14:creationId xmlns:p14="http://schemas.microsoft.com/office/powerpoint/2010/main" val="446859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BFAB4B6-02C1-8442-9F6F-1FF8C69D1BB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3434EC98-FE8C-E948-91F4-554CACE051BA}"/>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282BEF3E-A946-9A46-B686-BDA48FF1DB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7179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2766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699270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50424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49578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913571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8/1/2023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72093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4103745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AC261B-AD45-8449-8F56-8D724A353803}" type="datetime1">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255562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30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6A5A8-3742-4F44-BC63-8A688B9C5B36}"/>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AED28-16BF-3D4A-8FF0-064F9A3FB3FD}"/>
              </a:ext>
            </a:extLst>
          </p:cNvPr>
          <p:cNvSpPr>
            <a:spLocks noGrp="1"/>
          </p:cNvSpPr>
          <p:nvPr>
            <p:ph type="title"/>
          </p:nvPr>
        </p:nvSpPr>
        <p:spPr>
          <a:xfrm>
            <a:off x="506186" y="506186"/>
            <a:ext cx="10081260" cy="739278"/>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86043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016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00437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609600" y="300036"/>
            <a:ext cx="10441259" cy="57877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pic>
        <p:nvPicPr>
          <p:cNvPr id="9" name="Picture 8">
            <a:extLst>
              <a:ext uri="{FF2B5EF4-FFF2-40B4-BE49-F238E27FC236}">
                <a16:creationId xmlns:a16="http://schemas.microsoft.com/office/drawing/2014/main" id="{53150B89-1EB0-4B41-8AF8-9D4C3D13BC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297282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464F-70C9-CD4B-BD13-20B3490C3A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EEFFBB-AED2-E34D-AF65-C16BFE700D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EA3AD-85F1-6B49-B7F7-16AB8BE27E9F}"/>
              </a:ext>
            </a:extLst>
          </p:cNvPr>
          <p:cNvSpPr>
            <a:spLocks noGrp="1"/>
          </p:cNvSpPr>
          <p:nvPr>
            <p:ph type="dt" sz="half" idx="10"/>
          </p:nvPr>
        </p:nvSpPr>
        <p:spPr/>
        <p:txBody>
          <a:bodyPr/>
          <a:lstStyle/>
          <a:p>
            <a:fld id="{5AB21CB9-2448-F64C-B621-36D7E0C87996}" type="datetimeFigureOut">
              <a:rPr lang="en-US" smtClean="0"/>
              <a:t>8/1/2023</a:t>
            </a:fld>
            <a:endParaRPr lang="en-US" dirty="0"/>
          </a:p>
        </p:txBody>
      </p:sp>
      <p:sp>
        <p:nvSpPr>
          <p:cNvPr id="5" name="Footer Placeholder 4">
            <a:extLst>
              <a:ext uri="{FF2B5EF4-FFF2-40B4-BE49-F238E27FC236}">
                <a16:creationId xmlns:a16="http://schemas.microsoft.com/office/drawing/2014/main" id="{8119357B-D319-4C4F-8424-0D0D44C4DE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D299E76-4263-D846-8F23-1EA729755F52}"/>
              </a:ext>
            </a:extLst>
          </p:cNvPr>
          <p:cNvSpPr>
            <a:spLocks noGrp="1"/>
          </p:cNvSpPr>
          <p:nvPr>
            <p:ph type="sldNum" sz="quarter" idx="12"/>
          </p:nvPr>
        </p:nvSpPr>
        <p:spPr/>
        <p:txBody>
          <a:bodyPr/>
          <a:lstStyle/>
          <a:p>
            <a:fld id="{F014B8A3-E2F9-E942-A001-6A7E2905788A}" type="slidenum">
              <a:rPr lang="en-US" smtClean="0"/>
              <a:t>‹#›</a:t>
            </a:fld>
            <a:endParaRPr lang="en-US" dirty="0"/>
          </a:p>
        </p:txBody>
      </p:sp>
    </p:spTree>
    <p:extLst>
      <p:ext uri="{BB962C8B-B14F-4D97-AF65-F5344CB8AC3E}">
        <p14:creationId xmlns:p14="http://schemas.microsoft.com/office/powerpoint/2010/main" val="3954631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4779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ark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04335" y="259254"/>
            <a:ext cx="10058153"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1484798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Dark Char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12519" y="259254"/>
            <a:ext cx="10049969"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1640021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30737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Dark Content Char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1143001" y="259254"/>
            <a:ext cx="9907858"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1143000" y="1574157"/>
            <a:ext cx="9907859"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fld id="{DD565FD2-9EDD-3545-B456-CE2C186B4332}" type="datetime1">
              <a:rPr lang="en-US" smtClean="0"/>
              <a:t>8/1/2023</a:t>
            </a:fld>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
        <p:nvSpPr>
          <p:cNvPr id="9" name="Rectangle 8">
            <a:extLst>
              <a:ext uri="{FF2B5EF4-FFF2-40B4-BE49-F238E27FC236}">
                <a16:creationId xmlns:a16="http://schemas.microsoft.com/office/drawing/2014/main" id="{11624EE9-E6CC-2F45-AAD2-8F2B1AD18879}"/>
              </a:ext>
            </a:extLst>
          </p:cNvPr>
          <p:cNvSpPr/>
          <p:nvPr userDrawn="1"/>
        </p:nvSpPr>
        <p:spPr>
          <a:xfrm>
            <a:off x="11172092" y="0"/>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3062A6D-94B1-5A43-9B66-ED165FEE75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763253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1609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7100858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Dark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704335" y="259254"/>
            <a:ext cx="10058153" cy="5787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838200" y="1574157"/>
            <a:ext cx="9879957" cy="460280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dirty="0"/>
          </a:p>
        </p:txBody>
      </p:sp>
    </p:spTree>
    <p:extLst>
      <p:ext uri="{BB962C8B-B14F-4D97-AF65-F5344CB8AC3E}">
        <p14:creationId xmlns:p14="http://schemas.microsoft.com/office/powerpoint/2010/main" val="242890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8.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975398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61" r:id="rId6"/>
    <p:sldLayoutId id="2147483787" r:id="rId7"/>
    <p:sldLayoutId id="2147483788" r:id="rId8"/>
    <p:sldLayoutId id="2147483789" r:id="rId9"/>
    <p:sldLayoutId id="2147483790" r:id="rId10"/>
    <p:sldLayoutId id="2147483791" r:id="rId11"/>
    <p:sldLayoutId id="2147483792" r:id="rId12"/>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5AC2F9-CD41-F944-8315-419FBB1763DE}"/>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0" y="0"/>
            <a:ext cx="12192000" cy="1078991"/>
          </a:xfrm>
          <a:prstGeom prst="rect">
            <a:avLst/>
          </a:prstGeom>
        </p:spPr>
      </p:pic>
      <p:sp>
        <p:nvSpPr>
          <p:cNvPr id="2" name="Title Placeholder 1">
            <a:extLst>
              <a:ext uri="{FF2B5EF4-FFF2-40B4-BE49-F238E27FC236}">
                <a16:creationId xmlns:a16="http://schemas.microsoft.com/office/drawing/2014/main" id="{AE67C4B4-03B9-4910-88A6-839EC5E3A184}"/>
              </a:ext>
            </a:extLst>
          </p:cNvPr>
          <p:cNvSpPr>
            <a:spLocks noGrp="1"/>
          </p:cNvSpPr>
          <p:nvPr>
            <p:ph type="title"/>
          </p:nvPr>
        </p:nvSpPr>
        <p:spPr>
          <a:xfrm>
            <a:off x="609600" y="259254"/>
            <a:ext cx="10441260" cy="57877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523C3FB8-0F5E-42F6-9F7E-0EDBD33FA99A}"/>
              </a:ext>
            </a:extLst>
          </p:cNvPr>
          <p:cNvSpPr>
            <a:spLocks noGrp="1"/>
          </p:cNvSpPr>
          <p:nvPr>
            <p:ph type="body" idx="1"/>
          </p:nvPr>
        </p:nvSpPr>
        <p:spPr>
          <a:xfrm>
            <a:off x="609600" y="1338246"/>
            <a:ext cx="10972800" cy="483871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EFC78B9-661F-4DAB-89D2-DF2D888989B8}"/>
              </a:ext>
            </a:extLst>
          </p:cNvPr>
          <p:cNvSpPr>
            <a:spLocks noGrp="1"/>
          </p:cNvSpPr>
          <p:nvPr>
            <p:ph type="sldNum" sz="quarter" idx="4"/>
          </p:nvPr>
        </p:nvSpPr>
        <p:spPr>
          <a:xfrm>
            <a:off x="8839200" y="6192839"/>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C9A6FC3-8F56-4157-ABDC-B4F43D71E4B2}" type="slidenum">
              <a:rPr lang="en-US" smtClean="0"/>
              <a:pPr/>
              <a:t>‹#›</a:t>
            </a:fld>
            <a:endParaRPr lang="en-US" dirty="0"/>
          </a:p>
        </p:txBody>
      </p:sp>
      <p:pic>
        <p:nvPicPr>
          <p:cNvPr id="21" name="Picture 20">
            <a:extLst>
              <a:ext uri="{FF2B5EF4-FFF2-40B4-BE49-F238E27FC236}">
                <a16:creationId xmlns:a16="http://schemas.microsoft.com/office/drawing/2014/main" id="{EECF2CDB-9D4D-6A41-9443-B7B07FEE5FC0}"/>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169356" y="200226"/>
            <a:ext cx="906811" cy="752274"/>
          </a:xfrm>
          <a:prstGeom prst="rect">
            <a:avLst/>
          </a:prstGeom>
        </p:spPr>
      </p:pic>
    </p:spTree>
    <p:extLst>
      <p:ext uri="{BB962C8B-B14F-4D97-AF65-F5344CB8AC3E}">
        <p14:creationId xmlns:p14="http://schemas.microsoft.com/office/powerpoint/2010/main" val="7764358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72" r:id="rId6"/>
    <p:sldLayoutId id="2147483773" r:id="rId7"/>
    <p:sldLayoutId id="2147483775" r:id="rId8"/>
    <p:sldLayoutId id="2147483776" r:id="rId9"/>
    <p:sldLayoutId id="2147483777" r:id="rId10"/>
    <p:sldLayoutId id="2147483778" r:id="rId11"/>
    <p:sldLayoutId id="2147483779" r:id="rId12"/>
  </p:sldLayoutIdLst>
  <p:hf hdr="0" ft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0">
          <p15:clr>
            <a:srgbClr val="F26B43"/>
          </p15:clr>
        </p15:guide>
        <p15:guide id="2" pos="7296">
          <p15:clr>
            <a:srgbClr val="F26B43"/>
          </p15:clr>
        </p15:guide>
        <p15:guide id="3" pos="384">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18" Type="http://schemas.openxmlformats.org/officeDocument/2006/relationships/image" Target="../media/image26.pn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5.svg"/><Relationship Id="rId2" Type="http://schemas.openxmlformats.org/officeDocument/2006/relationships/image" Target="../media/image10.png"/><Relationship Id="rId16"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sv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1.svg"/><Relationship Id="rId3" Type="http://schemas.openxmlformats.org/officeDocument/2006/relationships/image" Target="../media/image38.svg"/><Relationship Id="rId7" Type="http://schemas.openxmlformats.org/officeDocument/2006/relationships/image" Target="../media/image11.svg"/><Relationship Id="rId12" Type="http://schemas.openxmlformats.org/officeDocument/2006/relationships/image" Target="../media/image20.png"/><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9.svg"/><Relationship Id="rId5" Type="http://schemas.openxmlformats.org/officeDocument/2006/relationships/image" Target="../media/image23.svg"/><Relationship Id="rId15" Type="http://schemas.openxmlformats.org/officeDocument/2006/relationships/image" Target="../media/image40.svg"/><Relationship Id="rId10" Type="http://schemas.openxmlformats.org/officeDocument/2006/relationships/image" Target="../media/image18.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40.sv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9B3C-4CDD-3A4F-A932-6FCCFE5AF040}"/>
              </a:ext>
            </a:extLst>
          </p:cNvPr>
          <p:cNvSpPr>
            <a:spLocks noGrp="1"/>
          </p:cNvSpPr>
          <p:nvPr>
            <p:ph type="ctrTitle"/>
          </p:nvPr>
        </p:nvSpPr>
        <p:spPr>
          <a:xfrm>
            <a:off x="443466" y="1987512"/>
            <a:ext cx="11178558" cy="1274762"/>
          </a:xfrm>
        </p:spPr>
        <p:txBody>
          <a:bodyPr/>
          <a:lstStyle/>
          <a:p>
            <a:r>
              <a:rPr lang="en-US" dirty="0"/>
              <a:t>Space Nuclear Propulsion Systems – Thermal Gap Overview</a:t>
            </a:r>
          </a:p>
        </p:txBody>
      </p:sp>
      <p:sp>
        <p:nvSpPr>
          <p:cNvPr id="3" name="Subtitle 2">
            <a:extLst>
              <a:ext uri="{FF2B5EF4-FFF2-40B4-BE49-F238E27FC236}">
                <a16:creationId xmlns:a16="http://schemas.microsoft.com/office/drawing/2014/main" id="{8A8D7CE2-0F94-374D-80A0-412BC312F082}"/>
              </a:ext>
            </a:extLst>
          </p:cNvPr>
          <p:cNvSpPr>
            <a:spLocks noGrp="1"/>
          </p:cNvSpPr>
          <p:nvPr>
            <p:ph type="subTitle" idx="1"/>
          </p:nvPr>
        </p:nvSpPr>
        <p:spPr>
          <a:xfrm>
            <a:off x="443466" y="4106557"/>
            <a:ext cx="7676340" cy="1824459"/>
          </a:xfrm>
        </p:spPr>
        <p:txBody>
          <a:bodyPr>
            <a:normAutofit fontScale="92500" lnSpcReduction="10000"/>
          </a:bodyPr>
          <a:lstStyle/>
          <a:p>
            <a:r>
              <a:rPr lang="en-US" b="1" dirty="0"/>
              <a:t>Angela Krenn</a:t>
            </a:r>
          </a:p>
          <a:p>
            <a:r>
              <a:rPr lang="en-US" dirty="0"/>
              <a:t>Principal Technologist for Thermal Management Systems</a:t>
            </a:r>
          </a:p>
          <a:p>
            <a:r>
              <a:rPr lang="en-US" dirty="0"/>
              <a:t>NASA Space Technology Mission Directorate</a:t>
            </a:r>
          </a:p>
          <a:p>
            <a:r>
              <a:rPr lang="en-US" dirty="0"/>
              <a:t>August 2023</a:t>
            </a:r>
          </a:p>
          <a:p>
            <a:r>
              <a:rPr lang="en-US" dirty="0"/>
              <a:t>angela.g.krenn@nasa.gov</a:t>
            </a:r>
          </a:p>
        </p:txBody>
      </p:sp>
    </p:spTree>
    <p:extLst>
      <p:ext uri="{BB962C8B-B14F-4D97-AF65-F5344CB8AC3E}">
        <p14:creationId xmlns:p14="http://schemas.microsoft.com/office/powerpoint/2010/main" val="382254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D8173-670F-EA06-61B0-7AA3CE4AD62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B0BB9823-72A2-B20E-7F83-E673AF029316}"/>
              </a:ext>
            </a:extLst>
          </p:cNvPr>
          <p:cNvSpPr>
            <a:spLocks noGrp="1"/>
          </p:cNvSpPr>
          <p:nvPr>
            <p:ph idx="1"/>
          </p:nvPr>
        </p:nvSpPr>
        <p:spPr/>
        <p:txBody>
          <a:bodyPr/>
          <a:lstStyle/>
          <a:p>
            <a:r>
              <a:rPr lang="en-US" dirty="0"/>
              <a:t>Context for In-space transportation options</a:t>
            </a:r>
          </a:p>
          <a:p>
            <a:r>
              <a:rPr lang="en-US" dirty="0"/>
              <a:t>NEP/Chem Overview</a:t>
            </a:r>
          </a:p>
          <a:p>
            <a:r>
              <a:rPr lang="en-US" dirty="0"/>
              <a:t>NEP/Chem Thermal Gaps &amp; Active Work</a:t>
            </a:r>
          </a:p>
          <a:p>
            <a:r>
              <a:rPr lang="en-US" dirty="0"/>
              <a:t>NTP Overview</a:t>
            </a:r>
          </a:p>
          <a:p>
            <a:r>
              <a:rPr lang="en-US" dirty="0"/>
              <a:t>NTP Thermal Gaps &amp; Active Work</a:t>
            </a:r>
          </a:p>
          <a:p>
            <a:r>
              <a:rPr lang="en-US" dirty="0"/>
              <a:t>Conclusions</a:t>
            </a:r>
          </a:p>
          <a:p>
            <a:r>
              <a:rPr lang="en-US" dirty="0"/>
              <a:t>References</a:t>
            </a:r>
          </a:p>
        </p:txBody>
      </p:sp>
      <p:sp>
        <p:nvSpPr>
          <p:cNvPr id="4" name="Slide Number Placeholder 3">
            <a:extLst>
              <a:ext uri="{FF2B5EF4-FFF2-40B4-BE49-F238E27FC236}">
                <a16:creationId xmlns:a16="http://schemas.microsoft.com/office/drawing/2014/main" id="{7A154B0B-A817-4C9D-3ABC-0611142363B7}"/>
              </a:ext>
            </a:extLst>
          </p:cNvPr>
          <p:cNvSpPr>
            <a:spLocks noGrp="1"/>
          </p:cNvSpPr>
          <p:nvPr>
            <p:ph type="sldNum" sz="quarter" idx="12"/>
          </p:nvPr>
        </p:nvSpPr>
        <p:spPr/>
        <p:txBody>
          <a:bodyPr/>
          <a:lstStyle/>
          <a:p>
            <a:fld id="{AAA21668-7E2D-D34B-8F28-D8590BEFEB53}" type="slidenum">
              <a:rPr lang="en-US" smtClean="0"/>
              <a:t>2</a:t>
            </a:fld>
            <a:endParaRPr lang="en-US" dirty="0"/>
          </a:p>
        </p:txBody>
      </p:sp>
    </p:spTree>
    <p:extLst>
      <p:ext uri="{BB962C8B-B14F-4D97-AF65-F5344CB8AC3E}">
        <p14:creationId xmlns:p14="http://schemas.microsoft.com/office/powerpoint/2010/main" val="1266149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9BDF3-3CDE-100D-7FCE-48C6963878BB}"/>
              </a:ext>
            </a:extLst>
          </p:cNvPr>
          <p:cNvSpPr>
            <a:spLocks noGrp="1"/>
          </p:cNvSpPr>
          <p:nvPr>
            <p:ph type="title"/>
          </p:nvPr>
        </p:nvSpPr>
        <p:spPr/>
        <p:txBody>
          <a:bodyPr/>
          <a:lstStyle/>
          <a:p>
            <a:r>
              <a:rPr lang="en-US" dirty="0"/>
              <a:t>Mars Transit Options</a:t>
            </a:r>
          </a:p>
        </p:txBody>
      </p:sp>
      <p:sp>
        <p:nvSpPr>
          <p:cNvPr id="4" name="Slide Number Placeholder 3">
            <a:extLst>
              <a:ext uri="{FF2B5EF4-FFF2-40B4-BE49-F238E27FC236}">
                <a16:creationId xmlns:a16="http://schemas.microsoft.com/office/drawing/2014/main" id="{E3E3ABE7-D2C6-AFB7-E709-4C79A5BAE15F}"/>
              </a:ext>
            </a:extLst>
          </p:cNvPr>
          <p:cNvSpPr>
            <a:spLocks noGrp="1"/>
          </p:cNvSpPr>
          <p:nvPr>
            <p:ph type="sldNum" sz="quarter" idx="12"/>
          </p:nvPr>
        </p:nvSpPr>
        <p:spPr/>
        <p:txBody>
          <a:bodyPr/>
          <a:lstStyle/>
          <a:p>
            <a:fld id="{AAA21668-7E2D-D34B-8F28-D8590BEFEB53}" type="slidenum">
              <a:rPr lang="en-US" smtClean="0"/>
              <a:t>3</a:t>
            </a:fld>
            <a:endParaRPr lang="en-US" dirty="0"/>
          </a:p>
        </p:txBody>
      </p:sp>
      <p:pic>
        <p:nvPicPr>
          <p:cNvPr id="36" name="Content Placeholder 35">
            <a:extLst>
              <a:ext uri="{FF2B5EF4-FFF2-40B4-BE49-F238E27FC236}">
                <a16:creationId xmlns:a16="http://schemas.microsoft.com/office/drawing/2014/main" id="{CFF38C4A-303D-24FC-868A-353AF2158BEE}"/>
              </a:ext>
            </a:extLst>
          </p:cNvPr>
          <p:cNvPicPr>
            <a:picLocks noGrp="1" noChangeAspect="1"/>
          </p:cNvPicPr>
          <p:nvPr>
            <p:ph idx="1"/>
          </p:nvPr>
        </p:nvPicPr>
        <p:blipFill rotWithShape="1">
          <a:blip r:embed="rId2"/>
          <a:srcRect l="57160" t="24498" r="5015" b="9954"/>
          <a:stretch/>
        </p:blipFill>
        <p:spPr>
          <a:xfrm>
            <a:off x="987552" y="1257300"/>
            <a:ext cx="9758172" cy="5002465"/>
          </a:xfrm>
        </p:spPr>
      </p:pic>
      <p:sp>
        <p:nvSpPr>
          <p:cNvPr id="37" name="TextBox 36">
            <a:extLst>
              <a:ext uri="{FF2B5EF4-FFF2-40B4-BE49-F238E27FC236}">
                <a16:creationId xmlns:a16="http://schemas.microsoft.com/office/drawing/2014/main" id="{D669C075-A3EE-A4CC-6DB2-5E6D33FD747C}"/>
              </a:ext>
            </a:extLst>
          </p:cNvPr>
          <p:cNvSpPr txBox="1"/>
          <p:nvPr/>
        </p:nvSpPr>
        <p:spPr>
          <a:xfrm>
            <a:off x="2377440" y="6341892"/>
            <a:ext cx="7437120" cy="369332"/>
          </a:xfrm>
          <a:prstGeom prst="rect">
            <a:avLst/>
          </a:prstGeom>
          <a:noFill/>
        </p:spPr>
        <p:txBody>
          <a:bodyPr wrap="square" rtlCol="0">
            <a:spAutoFit/>
          </a:bodyPr>
          <a:lstStyle/>
          <a:p>
            <a:r>
              <a:rPr lang="en-US" dirty="0">
                <a:solidFill>
                  <a:schemeClr val="bg1"/>
                </a:solidFill>
              </a:rPr>
              <a:t>Reference ESDMD-001 Moon to Mars Architecture Definition Document</a:t>
            </a:r>
          </a:p>
        </p:txBody>
      </p:sp>
    </p:spTree>
    <p:extLst>
      <p:ext uri="{BB962C8B-B14F-4D97-AF65-F5344CB8AC3E}">
        <p14:creationId xmlns:p14="http://schemas.microsoft.com/office/powerpoint/2010/main" val="3862435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NEP/Chem Overview</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4</a:t>
            </a:fld>
            <a:endParaRPr lang="en-US" dirty="0"/>
          </a:p>
        </p:txBody>
      </p:sp>
      <p:pic>
        <p:nvPicPr>
          <p:cNvPr id="10" name="Graphic 9" descr="Full battery outline">
            <a:extLst>
              <a:ext uri="{FF2B5EF4-FFF2-40B4-BE49-F238E27FC236}">
                <a16:creationId xmlns:a16="http://schemas.microsoft.com/office/drawing/2014/main" id="{D34248CF-E4CE-AD53-CFFB-8C38A239D8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59383" y="1776631"/>
            <a:ext cx="914400" cy="914400"/>
          </a:xfrm>
          <a:prstGeom prst="rect">
            <a:avLst/>
          </a:prstGeom>
        </p:spPr>
      </p:pic>
      <p:cxnSp>
        <p:nvCxnSpPr>
          <p:cNvPr id="14" name="Straight Connector 13">
            <a:extLst>
              <a:ext uri="{FF2B5EF4-FFF2-40B4-BE49-F238E27FC236}">
                <a16:creationId xmlns:a16="http://schemas.microsoft.com/office/drawing/2014/main" id="{2398652C-0187-43AE-BE8B-6B4772B75B18}"/>
              </a:ext>
            </a:extLst>
          </p:cNvPr>
          <p:cNvCxnSpPr>
            <a:cxnSpLocks/>
          </p:cNvCxnSpPr>
          <p:nvPr/>
        </p:nvCxnSpPr>
        <p:spPr>
          <a:xfrm flipH="1">
            <a:off x="2535323" y="3654738"/>
            <a:ext cx="1790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0" name="Graphic 39" descr="Fast Forward with solid fill">
            <a:extLst>
              <a:ext uri="{FF2B5EF4-FFF2-40B4-BE49-F238E27FC236}">
                <a16:creationId xmlns:a16="http://schemas.microsoft.com/office/drawing/2014/main" id="{A36EFB51-F30A-F042-E9AC-0D9A79C257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0049" y="1798717"/>
            <a:ext cx="914400" cy="914400"/>
          </a:xfrm>
          <a:prstGeom prst="rect">
            <a:avLst/>
          </a:prstGeom>
        </p:spPr>
      </p:pic>
      <p:pic>
        <p:nvPicPr>
          <p:cNvPr id="50" name="Graphic 49" descr="Radioactive with solid fill">
            <a:extLst>
              <a:ext uri="{FF2B5EF4-FFF2-40B4-BE49-F238E27FC236}">
                <a16:creationId xmlns:a16="http://schemas.microsoft.com/office/drawing/2014/main" id="{C7AFF4BA-77AB-9E5C-D136-FD1E03B5A9D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79633" y="3165415"/>
            <a:ext cx="914400" cy="914400"/>
          </a:xfrm>
          <a:prstGeom prst="rect">
            <a:avLst/>
          </a:prstGeom>
        </p:spPr>
      </p:pic>
      <p:pic>
        <p:nvPicPr>
          <p:cNvPr id="58" name="Graphic 57" descr="Table with solid fill">
            <a:extLst>
              <a:ext uri="{FF2B5EF4-FFF2-40B4-BE49-F238E27FC236}">
                <a16:creationId xmlns:a16="http://schemas.microsoft.com/office/drawing/2014/main" id="{A33C2C6F-9C68-0FDD-A920-9C911898FE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89408" y="4778221"/>
            <a:ext cx="914400" cy="914400"/>
          </a:xfrm>
          <a:prstGeom prst="rect">
            <a:avLst/>
          </a:prstGeom>
        </p:spPr>
      </p:pic>
      <p:pic>
        <p:nvPicPr>
          <p:cNvPr id="60" name="Graphic 59" descr="Torch with solid fill">
            <a:extLst>
              <a:ext uri="{FF2B5EF4-FFF2-40B4-BE49-F238E27FC236}">
                <a16:creationId xmlns:a16="http://schemas.microsoft.com/office/drawing/2014/main" id="{281F11E8-B125-BC7D-BE1B-201C5D64EC6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7516415" y="4005476"/>
            <a:ext cx="914400" cy="914400"/>
          </a:xfrm>
          <a:prstGeom prst="rect">
            <a:avLst/>
          </a:prstGeom>
        </p:spPr>
      </p:pic>
      <p:pic>
        <p:nvPicPr>
          <p:cNvPr id="62" name="Graphic 61" descr="Venus with solid fill">
            <a:extLst>
              <a:ext uri="{FF2B5EF4-FFF2-40B4-BE49-F238E27FC236}">
                <a16:creationId xmlns:a16="http://schemas.microsoft.com/office/drawing/2014/main" id="{B43D4032-4829-10F4-D1B4-362414EFFA2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20317" y="2725678"/>
            <a:ext cx="914400" cy="914400"/>
          </a:xfrm>
          <a:prstGeom prst="rect">
            <a:avLst/>
          </a:prstGeom>
        </p:spPr>
      </p:pic>
      <p:pic>
        <p:nvPicPr>
          <p:cNvPr id="63" name="Graphic 62" descr="Venus with solid fill">
            <a:extLst>
              <a:ext uri="{FF2B5EF4-FFF2-40B4-BE49-F238E27FC236}">
                <a16:creationId xmlns:a16="http://schemas.microsoft.com/office/drawing/2014/main" id="{C08CA4F7-F9EF-5B65-E79C-6F99361E09B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365674" y="4440167"/>
            <a:ext cx="914400" cy="914400"/>
          </a:xfrm>
          <a:prstGeom prst="rect">
            <a:avLst/>
          </a:prstGeom>
        </p:spPr>
      </p:pic>
      <p:pic>
        <p:nvPicPr>
          <p:cNvPr id="64" name="Graphic 63" descr="Venus with solid fill">
            <a:extLst>
              <a:ext uri="{FF2B5EF4-FFF2-40B4-BE49-F238E27FC236}">
                <a16:creationId xmlns:a16="http://schemas.microsoft.com/office/drawing/2014/main" id="{CEFDA22F-FA93-4118-FB9C-AA51A85CCA9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327742" y="3654211"/>
            <a:ext cx="914400" cy="914400"/>
          </a:xfrm>
          <a:prstGeom prst="rect">
            <a:avLst/>
          </a:prstGeom>
        </p:spPr>
      </p:pic>
      <p:pic>
        <p:nvPicPr>
          <p:cNvPr id="65" name="Graphic 64" descr="Torch with solid fill">
            <a:extLst>
              <a:ext uri="{FF2B5EF4-FFF2-40B4-BE49-F238E27FC236}">
                <a16:creationId xmlns:a16="http://schemas.microsoft.com/office/drawing/2014/main" id="{63D60B29-AB51-B62B-44A0-C778A040BB8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7516850" y="4408136"/>
            <a:ext cx="914400" cy="914400"/>
          </a:xfrm>
          <a:prstGeom prst="rect">
            <a:avLst/>
          </a:prstGeom>
        </p:spPr>
      </p:pic>
      <p:pic>
        <p:nvPicPr>
          <p:cNvPr id="66" name="Graphic 65" descr="Torch with solid fill">
            <a:extLst>
              <a:ext uri="{FF2B5EF4-FFF2-40B4-BE49-F238E27FC236}">
                <a16:creationId xmlns:a16="http://schemas.microsoft.com/office/drawing/2014/main" id="{AD1780EC-61A4-33B1-2F9D-20907FB0DAB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7521701" y="3640078"/>
            <a:ext cx="914400" cy="914400"/>
          </a:xfrm>
          <a:prstGeom prst="rect">
            <a:avLst/>
          </a:prstGeom>
        </p:spPr>
      </p:pic>
      <p:grpSp>
        <p:nvGrpSpPr>
          <p:cNvPr id="68" name="Group 67">
            <a:extLst>
              <a:ext uri="{FF2B5EF4-FFF2-40B4-BE49-F238E27FC236}">
                <a16:creationId xmlns:a16="http://schemas.microsoft.com/office/drawing/2014/main" id="{0F30E9F2-5A0C-2C59-6CAE-F0823D327C71}"/>
              </a:ext>
            </a:extLst>
          </p:cNvPr>
          <p:cNvGrpSpPr/>
          <p:nvPr/>
        </p:nvGrpSpPr>
        <p:grpSpPr>
          <a:xfrm>
            <a:off x="4389408" y="3242481"/>
            <a:ext cx="914400" cy="914400"/>
            <a:chOff x="10439400" y="4403619"/>
            <a:chExt cx="914400" cy="914400"/>
          </a:xfrm>
        </p:grpSpPr>
        <p:pic>
          <p:nvPicPr>
            <p:cNvPr id="46" name="Graphic 45" descr="Lost with solid fill">
              <a:extLst>
                <a:ext uri="{FF2B5EF4-FFF2-40B4-BE49-F238E27FC236}">
                  <a16:creationId xmlns:a16="http://schemas.microsoft.com/office/drawing/2014/main" id="{97B3195C-BC98-7DF7-7632-FEE7BDB33A0B}"/>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439400" y="4403619"/>
              <a:ext cx="914400" cy="914400"/>
            </a:xfrm>
            <a:prstGeom prst="rect">
              <a:avLst/>
            </a:prstGeom>
          </p:spPr>
        </p:pic>
        <p:sp>
          <p:nvSpPr>
            <p:cNvPr id="67" name="Rectangle: Rounded Corners 66">
              <a:extLst>
                <a:ext uri="{FF2B5EF4-FFF2-40B4-BE49-F238E27FC236}">
                  <a16:creationId xmlns:a16="http://schemas.microsoft.com/office/drawing/2014/main" id="{5F25B5AF-6F7A-C004-A569-FDF075AB034D}"/>
                </a:ext>
              </a:extLst>
            </p:cNvPr>
            <p:cNvSpPr/>
            <p:nvPr/>
          </p:nvSpPr>
          <p:spPr>
            <a:xfrm>
              <a:off x="10439400" y="4486275"/>
              <a:ext cx="914400" cy="749089"/>
            </a:xfrm>
            <a:prstGeom prst="round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9" name="Straight Connector 68">
            <a:extLst>
              <a:ext uri="{FF2B5EF4-FFF2-40B4-BE49-F238E27FC236}">
                <a16:creationId xmlns:a16="http://schemas.microsoft.com/office/drawing/2014/main" id="{4F553AA9-70BE-4E56-E1F7-D1F786634820}"/>
              </a:ext>
            </a:extLst>
          </p:cNvPr>
          <p:cNvCxnSpPr>
            <a:cxnSpLocks/>
          </p:cNvCxnSpPr>
          <p:nvPr/>
        </p:nvCxnSpPr>
        <p:spPr>
          <a:xfrm flipV="1">
            <a:off x="4846608" y="2478027"/>
            <a:ext cx="0" cy="80290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EA2D176-E447-EB3B-706F-A7590253AF43}"/>
              </a:ext>
            </a:extLst>
          </p:cNvPr>
          <p:cNvCxnSpPr>
            <a:cxnSpLocks/>
          </p:cNvCxnSpPr>
          <p:nvPr/>
        </p:nvCxnSpPr>
        <p:spPr>
          <a:xfrm flipV="1">
            <a:off x="4846608" y="4114846"/>
            <a:ext cx="0" cy="8029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AC7674D-5707-E933-73D9-00D3B519BAA7}"/>
              </a:ext>
            </a:extLst>
          </p:cNvPr>
          <p:cNvCxnSpPr>
            <a:cxnSpLocks/>
          </p:cNvCxnSpPr>
          <p:nvPr/>
        </p:nvCxnSpPr>
        <p:spPr>
          <a:xfrm flipH="1" flipV="1">
            <a:off x="5333796" y="2234213"/>
            <a:ext cx="2148103" cy="15478"/>
          </a:xfrm>
          <a:prstGeom prst="line">
            <a:avLst/>
          </a:prstGeom>
          <a:ln w="38100" cmpd="sng">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E7C1C55-B245-5D40-8DE2-27225F2F09FE}"/>
              </a:ext>
            </a:extLst>
          </p:cNvPr>
          <p:cNvCxnSpPr>
            <a:cxnSpLocks/>
          </p:cNvCxnSpPr>
          <p:nvPr/>
        </p:nvCxnSpPr>
        <p:spPr>
          <a:xfrm flipV="1">
            <a:off x="6777517" y="2310680"/>
            <a:ext cx="0" cy="513895"/>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4065021-73EF-7668-80E0-826A7543EE1D}"/>
              </a:ext>
            </a:extLst>
          </p:cNvPr>
          <p:cNvCxnSpPr>
            <a:cxnSpLocks/>
          </p:cNvCxnSpPr>
          <p:nvPr/>
        </p:nvCxnSpPr>
        <p:spPr>
          <a:xfrm flipH="1" flipV="1">
            <a:off x="7177099" y="4107258"/>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5D326BD-7981-65AB-9398-42B0D690A50E}"/>
              </a:ext>
            </a:extLst>
          </p:cNvPr>
          <p:cNvCxnSpPr>
            <a:cxnSpLocks/>
          </p:cNvCxnSpPr>
          <p:nvPr/>
        </p:nvCxnSpPr>
        <p:spPr>
          <a:xfrm flipH="1" flipV="1">
            <a:off x="7207733" y="4872862"/>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2427C92-2424-DC28-2587-5CC7FCDEAE6E}"/>
              </a:ext>
            </a:extLst>
          </p:cNvPr>
          <p:cNvCxnSpPr>
            <a:cxnSpLocks/>
          </p:cNvCxnSpPr>
          <p:nvPr/>
        </p:nvCxnSpPr>
        <p:spPr>
          <a:xfrm flipV="1">
            <a:off x="7447849" y="4104418"/>
            <a:ext cx="8767" cy="74165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0DA8C51A-E228-7CFA-B83B-C9FF73B536BF}"/>
              </a:ext>
            </a:extLst>
          </p:cNvPr>
          <p:cNvSpPr txBox="1"/>
          <p:nvPr/>
        </p:nvSpPr>
        <p:spPr>
          <a:xfrm>
            <a:off x="8591292" y="4313094"/>
            <a:ext cx="2442656" cy="369332"/>
          </a:xfrm>
          <a:prstGeom prst="rect">
            <a:avLst/>
          </a:prstGeom>
          <a:noFill/>
        </p:spPr>
        <p:txBody>
          <a:bodyPr wrap="none" rtlCol="0">
            <a:spAutoFit/>
          </a:bodyPr>
          <a:lstStyle/>
          <a:p>
            <a:pPr algn="ctr"/>
            <a:r>
              <a:rPr lang="en-US" dirty="0">
                <a:solidFill>
                  <a:srgbClr val="FFC000"/>
                </a:solidFill>
              </a:rPr>
              <a:t>High thrust combustion </a:t>
            </a:r>
          </a:p>
        </p:txBody>
      </p:sp>
      <p:sp>
        <p:nvSpPr>
          <p:cNvPr id="91" name="TextBox 90">
            <a:extLst>
              <a:ext uri="{FF2B5EF4-FFF2-40B4-BE49-F238E27FC236}">
                <a16:creationId xmlns:a16="http://schemas.microsoft.com/office/drawing/2014/main" id="{6E4DE693-6F4C-A0A4-0EF8-D29EB6E8FFBD}"/>
              </a:ext>
            </a:extLst>
          </p:cNvPr>
          <p:cNvSpPr txBox="1"/>
          <p:nvPr/>
        </p:nvSpPr>
        <p:spPr>
          <a:xfrm>
            <a:off x="1210206" y="4012754"/>
            <a:ext cx="2053254" cy="646331"/>
          </a:xfrm>
          <a:prstGeom prst="rect">
            <a:avLst/>
          </a:prstGeom>
          <a:noFill/>
        </p:spPr>
        <p:txBody>
          <a:bodyPr wrap="none" rtlCol="0">
            <a:spAutoFit/>
          </a:bodyPr>
          <a:lstStyle/>
          <a:p>
            <a:pPr algn="ctr"/>
            <a:r>
              <a:rPr lang="en-US" dirty="0">
                <a:solidFill>
                  <a:srgbClr val="FFC000"/>
                </a:solidFill>
              </a:rPr>
              <a:t>Nuclear production </a:t>
            </a:r>
          </a:p>
          <a:p>
            <a:pPr algn="ctr"/>
            <a:r>
              <a:rPr lang="en-US" dirty="0">
                <a:solidFill>
                  <a:srgbClr val="FFC000"/>
                </a:solidFill>
              </a:rPr>
              <a:t>of heat</a:t>
            </a:r>
          </a:p>
        </p:txBody>
      </p:sp>
      <p:sp>
        <p:nvSpPr>
          <p:cNvPr id="92" name="TextBox 91">
            <a:extLst>
              <a:ext uri="{FF2B5EF4-FFF2-40B4-BE49-F238E27FC236}">
                <a16:creationId xmlns:a16="http://schemas.microsoft.com/office/drawing/2014/main" id="{A20887FC-E43E-29DC-5E6E-0B5D39ABE4A7}"/>
              </a:ext>
            </a:extLst>
          </p:cNvPr>
          <p:cNvSpPr txBox="1"/>
          <p:nvPr/>
        </p:nvSpPr>
        <p:spPr>
          <a:xfrm>
            <a:off x="3179021" y="2405531"/>
            <a:ext cx="1742721" cy="923330"/>
          </a:xfrm>
          <a:prstGeom prst="rect">
            <a:avLst/>
          </a:prstGeom>
          <a:noFill/>
        </p:spPr>
        <p:txBody>
          <a:bodyPr wrap="none" rtlCol="0">
            <a:spAutoFit/>
          </a:bodyPr>
          <a:lstStyle/>
          <a:p>
            <a:pPr algn="ctr"/>
            <a:r>
              <a:rPr lang="en-US" dirty="0">
                <a:solidFill>
                  <a:srgbClr val="FFC000"/>
                </a:solidFill>
              </a:rPr>
              <a:t>Heat to </a:t>
            </a:r>
          </a:p>
          <a:p>
            <a:pPr algn="ctr"/>
            <a:r>
              <a:rPr lang="en-US" dirty="0">
                <a:solidFill>
                  <a:srgbClr val="FFC000"/>
                </a:solidFill>
              </a:rPr>
              <a:t>electrical power </a:t>
            </a:r>
          </a:p>
          <a:p>
            <a:pPr algn="ctr"/>
            <a:r>
              <a:rPr lang="en-US" dirty="0">
                <a:solidFill>
                  <a:srgbClr val="FFC000"/>
                </a:solidFill>
              </a:rPr>
              <a:t>conversion</a:t>
            </a:r>
          </a:p>
        </p:txBody>
      </p:sp>
      <p:sp>
        <p:nvSpPr>
          <p:cNvPr id="93" name="TextBox 92">
            <a:extLst>
              <a:ext uri="{FF2B5EF4-FFF2-40B4-BE49-F238E27FC236}">
                <a16:creationId xmlns:a16="http://schemas.microsoft.com/office/drawing/2014/main" id="{491CADB6-6BAA-07D8-6ADC-18CD4CB422C9}"/>
              </a:ext>
            </a:extLst>
          </p:cNvPr>
          <p:cNvSpPr txBox="1"/>
          <p:nvPr/>
        </p:nvSpPr>
        <p:spPr>
          <a:xfrm>
            <a:off x="4197616" y="5554473"/>
            <a:ext cx="1297984" cy="646331"/>
          </a:xfrm>
          <a:prstGeom prst="rect">
            <a:avLst/>
          </a:prstGeom>
          <a:noFill/>
        </p:spPr>
        <p:txBody>
          <a:bodyPr wrap="none" rtlCol="0">
            <a:spAutoFit/>
          </a:bodyPr>
          <a:lstStyle/>
          <a:p>
            <a:pPr algn="ctr"/>
            <a:r>
              <a:rPr lang="en-US" dirty="0">
                <a:solidFill>
                  <a:srgbClr val="FF0000"/>
                </a:solidFill>
              </a:rPr>
              <a:t>Waste heat </a:t>
            </a:r>
          </a:p>
          <a:p>
            <a:pPr algn="ctr"/>
            <a:r>
              <a:rPr lang="en-US" dirty="0">
                <a:solidFill>
                  <a:srgbClr val="FF0000"/>
                </a:solidFill>
              </a:rPr>
              <a:t>rejection</a:t>
            </a:r>
          </a:p>
        </p:txBody>
      </p:sp>
      <p:sp>
        <p:nvSpPr>
          <p:cNvPr id="94" name="TextBox 93">
            <a:extLst>
              <a:ext uri="{FF2B5EF4-FFF2-40B4-BE49-F238E27FC236}">
                <a16:creationId xmlns:a16="http://schemas.microsoft.com/office/drawing/2014/main" id="{2C05E3AA-C334-181C-52B2-F21459DFF04C}"/>
              </a:ext>
            </a:extLst>
          </p:cNvPr>
          <p:cNvSpPr txBox="1"/>
          <p:nvPr/>
        </p:nvSpPr>
        <p:spPr>
          <a:xfrm>
            <a:off x="5843534" y="5314173"/>
            <a:ext cx="1958678" cy="369332"/>
          </a:xfrm>
          <a:prstGeom prst="rect">
            <a:avLst/>
          </a:prstGeom>
          <a:noFill/>
        </p:spPr>
        <p:txBody>
          <a:bodyPr wrap="none" rtlCol="0">
            <a:spAutoFit/>
          </a:bodyPr>
          <a:lstStyle/>
          <a:p>
            <a:pPr algn="ctr"/>
            <a:r>
              <a:rPr lang="en-US" dirty="0">
                <a:solidFill>
                  <a:srgbClr val="FFC000"/>
                </a:solidFill>
              </a:rPr>
              <a:t>Cryogenic storage </a:t>
            </a:r>
          </a:p>
        </p:txBody>
      </p:sp>
      <p:sp>
        <p:nvSpPr>
          <p:cNvPr id="96" name="TextBox 95">
            <a:extLst>
              <a:ext uri="{FF2B5EF4-FFF2-40B4-BE49-F238E27FC236}">
                <a16:creationId xmlns:a16="http://schemas.microsoft.com/office/drawing/2014/main" id="{C6C64B2A-DB9E-98BC-2A6A-60CD6A59643E}"/>
              </a:ext>
            </a:extLst>
          </p:cNvPr>
          <p:cNvSpPr txBox="1"/>
          <p:nvPr/>
        </p:nvSpPr>
        <p:spPr>
          <a:xfrm>
            <a:off x="3674704" y="1412845"/>
            <a:ext cx="2483757" cy="646331"/>
          </a:xfrm>
          <a:prstGeom prst="rect">
            <a:avLst/>
          </a:prstGeom>
          <a:noFill/>
        </p:spPr>
        <p:txBody>
          <a:bodyPr wrap="none" rtlCol="0">
            <a:spAutoFit/>
          </a:bodyPr>
          <a:lstStyle/>
          <a:p>
            <a:pPr algn="ctr"/>
            <a:r>
              <a:rPr lang="en-US" dirty="0">
                <a:solidFill>
                  <a:srgbClr val="FFC000"/>
                </a:solidFill>
              </a:rPr>
              <a:t>Power management, </a:t>
            </a:r>
          </a:p>
          <a:p>
            <a:pPr algn="ctr"/>
            <a:r>
              <a:rPr lang="en-US" dirty="0">
                <a:solidFill>
                  <a:srgbClr val="FFC000"/>
                </a:solidFill>
              </a:rPr>
              <a:t>storage, and distribution</a:t>
            </a:r>
          </a:p>
        </p:txBody>
      </p:sp>
      <p:sp>
        <p:nvSpPr>
          <p:cNvPr id="97" name="TextBox 96">
            <a:extLst>
              <a:ext uri="{FF2B5EF4-FFF2-40B4-BE49-F238E27FC236}">
                <a16:creationId xmlns:a16="http://schemas.microsoft.com/office/drawing/2014/main" id="{44AA1652-90A4-5821-8710-978071B2FDAF}"/>
              </a:ext>
            </a:extLst>
          </p:cNvPr>
          <p:cNvSpPr txBox="1"/>
          <p:nvPr/>
        </p:nvSpPr>
        <p:spPr>
          <a:xfrm>
            <a:off x="8134727" y="1967085"/>
            <a:ext cx="1926617" cy="646331"/>
          </a:xfrm>
          <a:prstGeom prst="rect">
            <a:avLst/>
          </a:prstGeom>
          <a:noFill/>
        </p:spPr>
        <p:txBody>
          <a:bodyPr wrap="none" rtlCol="0">
            <a:spAutoFit/>
          </a:bodyPr>
          <a:lstStyle/>
          <a:p>
            <a:pPr algn="ctr"/>
            <a:r>
              <a:rPr lang="en-US" dirty="0">
                <a:solidFill>
                  <a:srgbClr val="FFC000"/>
                </a:solidFill>
              </a:rPr>
              <a:t>Electric propulsion</a:t>
            </a:r>
          </a:p>
          <a:p>
            <a:pPr algn="ctr"/>
            <a:r>
              <a:rPr lang="en-US" dirty="0">
                <a:solidFill>
                  <a:srgbClr val="FFC000"/>
                </a:solidFill>
              </a:rPr>
              <a:t>engines</a:t>
            </a:r>
          </a:p>
        </p:txBody>
      </p:sp>
      <p:sp>
        <p:nvSpPr>
          <p:cNvPr id="99" name="TextBox 98">
            <a:extLst>
              <a:ext uri="{FF2B5EF4-FFF2-40B4-BE49-F238E27FC236}">
                <a16:creationId xmlns:a16="http://schemas.microsoft.com/office/drawing/2014/main" id="{27BC7471-730C-7376-62ED-0A7A438D9A4D}"/>
              </a:ext>
            </a:extLst>
          </p:cNvPr>
          <p:cNvSpPr txBox="1"/>
          <p:nvPr/>
        </p:nvSpPr>
        <p:spPr>
          <a:xfrm>
            <a:off x="7099372" y="2854576"/>
            <a:ext cx="1151854" cy="646331"/>
          </a:xfrm>
          <a:prstGeom prst="rect">
            <a:avLst/>
          </a:prstGeom>
          <a:noFill/>
        </p:spPr>
        <p:txBody>
          <a:bodyPr wrap="none" rtlCol="0">
            <a:spAutoFit/>
          </a:bodyPr>
          <a:lstStyle/>
          <a:p>
            <a:pPr algn="ctr"/>
            <a:r>
              <a:rPr lang="en-US" dirty="0">
                <a:solidFill>
                  <a:srgbClr val="FFC000"/>
                </a:solidFill>
              </a:rPr>
              <a:t>Propellant</a:t>
            </a:r>
          </a:p>
          <a:p>
            <a:pPr algn="ctr"/>
            <a:r>
              <a:rPr lang="en-US" dirty="0">
                <a:solidFill>
                  <a:srgbClr val="FFC000"/>
                </a:solidFill>
              </a:rPr>
              <a:t>storage</a:t>
            </a:r>
          </a:p>
        </p:txBody>
      </p:sp>
      <p:sp>
        <p:nvSpPr>
          <p:cNvPr id="5" name="Oval 4">
            <a:extLst>
              <a:ext uri="{FF2B5EF4-FFF2-40B4-BE49-F238E27FC236}">
                <a16:creationId xmlns:a16="http://schemas.microsoft.com/office/drawing/2014/main" id="{A9893CDE-A9B7-66CA-30E1-96F497963F9E}"/>
              </a:ext>
            </a:extLst>
          </p:cNvPr>
          <p:cNvSpPr/>
          <p:nvPr/>
        </p:nvSpPr>
        <p:spPr>
          <a:xfrm>
            <a:off x="3302915" y="3528151"/>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a:t>
            </a:r>
          </a:p>
        </p:txBody>
      </p:sp>
      <p:sp>
        <p:nvSpPr>
          <p:cNvPr id="6" name="Oval 5">
            <a:extLst>
              <a:ext uri="{FF2B5EF4-FFF2-40B4-BE49-F238E27FC236}">
                <a16:creationId xmlns:a16="http://schemas.microsoft.com/office/drawing/2014/main" id="{DE6897C1-BD65-5476-5F0F-4A4DF0D748E8}"/>
              </a:ext>
            </a:extLst>
          </p:cNvPr>
          <p:cNvSpPr/>
          <p:nvPr/>
        </p:nvSpPr>
        <p:spPr>
          <a:xfrm>
            <a:off x="4728711" y="4360792"/>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a:t>
            </a:r>
          </a:p>
        </p:txBody>
      </p:sp>
      <p:sp>
        <p:nvSpPr>
          <p:cNvPr id="7" name="Oval 6">
            <a:extLst>
              <a:ext uri="{FF2B5EF4-FFF2-40B4-BE49-F238E27FC236}">
                <a16:creationId xmlns:a16="http://schemas.microsoft.com/office/drawing/2014/main" id="{F7BECEA9-B90F-CAD3-E629-130AF17CD47C}"/>
              </a:ext>
            </a:extLst>
          </p:cNvPr>
          <p:cNvSpPr/>
          <p:nvPr/>
        </p:nvSpPr>
        <p:spPr>
          <a:xfrm>
            <a:off x="4242600" y="5133993"/>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3</a:t>
            </a:r>
          </a:p>
        </p:txBody>
      </p:sp>
      <p:sp>
        <p:nvSpPr>
          <p:cNvPr id="8" name="Oval 7">
            <a:extLst>
              <a:ext uri="{FF2B5EF4-FFF2-40B4-BE49-F238E27FC236}">
                <a16:creationId xmlns:a16="http://schemas.microsoft.com/office/drawing/2014/main" id="{FBD57EE1-D776-1BD8-329B-EF53EEEC722D}"/>
              </a:ext>
            </a:extLst>
          </p:cNvPr>
          <p:cNvSpPr/>
          <p:nvPr/>
        </p:nvSpPr>
        <p:spPr>
          <a:xfrm>
            <a:off x="5106089" y="5133993"/>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a:t>
            </a:r>
          </a:p>
        </p:txBody>
      </p:sp>
      <p:cxnSp>
        <p:nvCxnSpPr>
          <p:cNvPr id="9" name="Straight Connector 8">
            <a:extLst>
              <a:ext uri="{FF2B5EF4-FFF2-40B4-BE49-F238E27FC236}">
                <a16:creationId xmlns:a16="http://schemas.microsoft.com/office/drawing/2014/main" id="{E2891FC8-5CC1-0540-C349-CA14071EEF12}"/>
              </a:ext>
            </a:extLst>
          </p:cNvPr>
          <p:cNvCxnSpPr>
            <a:cxnSpLocks/>
          </p:cNvCxnSpPr>
          <p:nvPr/>
        </p:nvCxnSpPr>
        <p:spPr>
          <a:xfrm flipH="1" flipV="1">
            <a:off x="5333796" y="2243654"/>
            <a:ext cx="2148103" cy="15478"/>
          </a:xfrm>
          <a:prstGeom prst="line">
            <a:avLst/>
          </a:prstGeom>
          <a:ln w="127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C5ADFD6-4954-6B53-FC50-12618303FEBD}"/>
              </a:ext>
            </a:extLst>
          </p:cNvPr>
          <p:cNvSpPr/>
          <p:nvPr/>
        </p:nvSpPr>
        <p:spPr>
          <a:xfrm>
            <a:off x="6271756" y="2127784"/>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5</a:t>
            </a:r>
          </a:p>
        </p:txBody>
      </p:sp>
      <p:sp>
        <p:nvSpPr>
          <p:cNvPr id="12" name="Oval 11">
            <a:extLst>
              <a:ext uri="{FF2B5EF4-FFF2-40B4-BE49-F238E27FC236}">
                <a16:creationId xmlns:a16="http://schemas.microsoft.com/office/drawing/2014/main" id="{AAD91E74-B825-70CA-AF4A-B2D92D772208}"/>
              </a:ext>
            </a:extLst>
          </p:cNvPr>
          <p:cNvSpPr/>
          <p:nvPr/>
        </p:nvSpPr>
        <p:spPr>
          <a:xfrm>
            <a:off x="7887637" y="2310680"/>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6</a:t>
            </a:r>
          </a:p>
        </p:txBody>
      </p:sp>
      <p:pic>
        <p:nvPicPr>
          <p:cNvPr id="13" name="Graphic 12" descr="Shield outline">
            <a:extLst>
              <a:ext uri="{FF2B5EF4-FFF2-40B4-BE49-F238E27FC236}">
                <a16:creationId xmlns:a16="http://schemas.microsoft.com/office/drawing/2014/main" id="{54D155F4-5B1E-AE3E-7FEB-C6AFF38E8CC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451074" y="3160664"/>
            <a:ext cx="914400" cy="914400"/>
          </a:xfrm>
          <a:prstGeom prst="rect">
            <a:avLst/>
          </a:prstGeom>
        </p:spPr>
      </p:pic>
      <p:sp>
        <p:nvSpPr>
          <p:cNvPr id="15" name="TextBox 14">
            <a:extLst>
              <a:ext uri="{FF2B5EF4-FFF2-40B4-BE49-F238E27FC236}">
                <a16:creationId xmlns:a16="http://schemas.microsoft.com/office/drawing/2014/main" id="{F95214BE-79D9-FD4D-37EF-8500A3319F74}"/>
              </a:ext>
            </a:extLst>
          </p:cNvPr>
          <p:cNvSpPr txBox="1"/>
          <p:nvPr/>
        </p:nvSpPr>
        <p:spPr>
          <a:xfrm>
            <a:off x="2065994" y="2657934"/>
            <a:ext cx="1077026" cy="646331"/>
          </a:xfrm>
          <a:prstGeom prst="rect">
            <a:avLst/>
          </a:prstGeom>
          <a:noFill/>
        </p:spPr>
        <p:txBody>
          <a:bodyPr wrap="none" rtlCol="0">
            <a:spAutoFit/>
          </a:bodyPr>
          <a:lstStyle/>
          <a:p>
            <a:pPr algn="ctr"/>
            <a:r>
              <a:rPr lang="en-US" dirty="0">
                <a:solidFill>
                  <a:srgbClr val="FFC000"/>
                </a:solidFill>
              </a:rPr>
              <a:t>Radiation</a:t>
            </a:r>
          </a:p>
          <a:p>
            <a:pPr algn="ctr"/>
            <a:r>
              <a:rPr lang="en-US" dirty="0">
                <a:solidFill>
                  <a:srgbClr val="FFC000"/>
                </a:solidFill>
              </a:rPr>
              <a:t>shield</a:t>
            </a:r>
          </a:p>
        </p:txBody>
      </p:sp>
      <p:sp>
        <p:nvSpPr>
          <p:cNvPr id="3" name="Oval 2">
            <a:extLst>
              <a:ext uri="{FF2B5EF4-FFF2-40B4-BE49-F238E27FC236}">
                <a16:creationId xmlns:a16="http://schemas.microsoft.com/office/drawing/2014/main" id="{D97349AC-1508-16D9-663C-954352CD627D}"/>
              </a:ext>
            </a:extLst>
          </p:cNvPr>
          <p:cNvSpPr/>
          <p:nvPr/>
        </p:nvSpPr>
        <p:spPr>
          <a:xfrm>
            <a:off x="6676065" y="4394392"/>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t>
            </a:r>
          </a:p>
        </p:txBody>
      </p:sp>
    </p:spTree>
    <p:extLst>
      <p:ext uri="{BB962C8B-B14F-4D97-AF65-F5344CB8AC3E}">
        <p14:creationId xmlns:p14="http://schemas.microsoft.com/office/powerpoint/2010/main" val="234661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Gap 1: Nuclear reactor heat acquisition</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5</a:t>
            </a:fld>
            <a:endParaRPr lang="en-US" dirty="0"/>
          </a:p>
        </p:txBody>
      </p:sp>
      <p:grpSp>
        <p:nvGrpSpPr>
          <p:cNvPr id="42" name="Group 41">
            <a:extLst>
              <a:ext uri="{FF2B5EF4-FFF2-40B4-BE49-F238E27FC236}">
                <a16:creationId xmlns:a16="http://schemas.microsoft.com/office/drawing/2014/main" id="{0CD44BA6-0360-821C-43F8-3FF896F6176A}"/>
              </a:ext>
            </a:extLst>
          </p:cNvPr>
          <p:cNvGrpSpPr/>
          <p:nvPr/>
        </p:nvGrpSpPr>
        <p:grpSpPr>
          <a:xfrm>
            <a:off x="1129922" y="1951240"/>
            <a:ext cx="4093602" cy="1956998"/>
            <a:chOff x="442025" y="1480046"/>
            <a:chExt cx="4093602" cy="1956998"/>
          </a:xfrm>
        </p:grpSpPr>
        <p:grpSp>
          <p:nvGrpSpPr>
            <p:cNvPr id="36" name="Group 35">
              <a:extLst>
                <a:ext uri="{FF2B5EF4-FFF2-40B4-BE49-F238E27FC236}">
                  <a16:creationId xmlns:a16="http://schemas.microsoft.com/office/drawing/2014/main" id="{F64D9D0A-F638-382D-DA43-7FFA4E1A9079}"/>
                </a:ext>
              </a:extLst>
            </p:cNvPr>
            <p:cNvGrpSpPr/>
            <p:nvPr/>
          </p:nvGrpSpPr>
          <p:grpSpPr>
            <a:xfrm>
              <a:off x="442025" y="1480046"/>
              <a:ext cx="4093602" cy="1956998"/>
              <a:chOff x="1210206" y="2717112"/>
              <a:chExt cx="4093602" cy="1956998"/>
            </a:xfrm>
          </p:grpSpPr>
          <p:cxnSp>
            <p:nvCxnSpPr>
              <p:cNvPr id="9" name="Straight Connector 8">
                <a:extLst>
                  <a:ext uri="{FF2B5EF4-FFF2-40B4-BE49-F238E27FC236}">
                    <a16:creationId xmlns:a16="http://schemas.microsoft.com/office/drawing/2014/main" id="{B7EA1D83-B6E4-86A1-E978-E304E618804E}"/>
                  </a:ext>
                </a:extLst>
              </p:cNvPr>
              <p:cNvCxnSpPr>
                <a:cxnSpLocks/>
              </p:cNvCxnSpPr>
              <p:nvPr/>
            </p:nvCxnSpPr>
            <p:spPr>
              <a:xfrm flipH="1">
                <a:off x="2535323" y="3654738"/>
                <a:ext cx="1790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Graphic 10" descr="Radioactive with solid fill">
                <a:extLst>
                  <a:ext uri="{FF2B5EF4-FFF2-40B4-BE49-F238E27FC236}">
                    <a16:creationId xmlns:a16="http://schemas.microsoft.com/office/drawing/2014/main" id="{96CCF983-C184-8AA0-DF6D-8E0371C39F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79633" y="3165415"/>
                <a:ext cx="914400" cy="914400"/>
              </a:xfrm>
              <a:prstGeom prst="rect">
                <a:avLst/>
              </a:prstGeom>
            </p:spPr>
          </p:pic>
          <p:grpSp>
            <p:nvGrpSpPr>
              <p:cNvPr id="19" name="Group 18">
                <a:extLst>
                  <a:ext uri="{FF2B5EF4-FFF2-40B4-BE49-F238E27FC236}">
                    <a16:creationId xmlns:a16="http://schemas.microsoft.com/office/drawing/2014/main" id="{292BFD11-4D0D-5C8D-F080-20634051D4D3}"/>
                  </a:ext>
                </a:extLst>
              </p:cNvPr>
              <p:cNvGrpSpPr/>
              <p:nvPr/>
            </p:nvGrpSpPr>
            <p:grpSpPr>
              <a:xfrm>
                <a:off x="4389408" y="3242481"/>
                <a:ext cx="914400" cy="914400"/>
                <a:chOff x="10439400" y="4403619"/>
                <a:chExt cx="914400" cy="914400"/>
              </a:xfrm>
            </p:grpSpPr>
            <p:pic>
              <p:nvPicPr>
                <p:cNvPr id="34" name="Graphic 33" descr="Lost with solid fill">
                  <a:extLst>
                    <a:ext uri="{FF2B5EF4-FFF2-40B4-BE49-F238E27FC236}">
                      <a16:creationId xmlns:a16="http://schemas.microsoft.com/office/drawing/2014/main" id="{5EA66F47-7582-54D6-DB7A-979751DC12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39400" y="4403619"/>
                  <a:ext cx="914400" cy="914400"/>
                </a:xfrm>
                <a:prstGeom prst="rect">
                  <a:avLst/>
                </a:prstGeom>
              </p:spPr>
            </p:pic>
            <p:sp>
              <p:nvSpPr>
                <p:cNvPr id="35" name="Rectangle: Rounded Corners 34">
                  <a:extLst>
                    <a:ext uri="{FF2B5EF4-FFF2-40B4-BE49-F238E27FC236}">
                      <a16:creationId xmlns:a16="http://schemas.microsoft.com/office/drawing/2014/main" id="{6017FE6D-B219-8673-0A94-4E7435696D3D}"/>
                    </a:ext>
                  </a:extLst>
                </p:cNvPr>
                <p:cNvSpPr/>
                <p:nvPr/>
              </p:nvSpPr>
              <p:spPr>
                <a:xfrm>
                  <a:off x="10439400" y="4486275"/>
                  <a:ext cx="914400" cy="749089"/>
                </a:xfrm>
                <a:prstGeom prst="roundRect">
                  <a:avLst/>
                </a:prstGeom>
                <a:noFill/>
                <a:ln w="25400">
                  <a:solidFill>
                    <a:srgbClr val="FFC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a:extLst>
                  <a:ext uri="{FF2B5EF4-FFF2-40B4-BE49-F238E27FC236}">
                    <a16:creationId xmlns:a16="http://schemas.microsoft.com/office/drawing/2014/main" id="{2FFA3A4E-C288-9C79-4F1B-BFCE350FDE24}"/>
                  </a:ext>
                </a:extLst>
              </p:cNvPr>
              <p:cNvSpPr txBox="1"/>
              <p:nvPr/>
            </p:nvSpPr>
            <p:spPr>
              <a:xfrm>
                <a:off x="1210206" y="4027779"/>
                <a:ext cx="2053254" cy="646331"/>
              </a:xfrm>
              <a:prstGeom prst="rect">
                <a:avLst/>
              </a:prstGeom>
              <a:noFill/>
            </p:spPr>
            <p:txBody>
              <a:bodyPr wrap="none" rtlCol="0">
                <a:spAutoFit/>
              </a:bodyPr>
              <a:lstStyle/>
              <a:p>
                <a:pPr algn="ctr"/>
                <a:r>
                  <a:rPr lang="en-US" dirty="0">
                    <a:solidFill>
                      <a:srgbClr val="FFC000">
                        <a:alpha val="50000"/>
                      </a:srgbClr>
                    </a:solidFill>
                  </a:rPr>
                  <a:t>Nuclear production </a:t>
                </a:r>
              </a:p>
              <a:p>
                <a:pPr algn="ctr"/>
                <a:r>
                  <a:rPr lang="en-US" dirty="0">
                    <a:solidFill>
                      <a:srgbClr val="FFC000">
                        <a:alpha val="50000"/>
                      </a:srgbClr>
                    </a:solidFill>
                  </a:rPr>
                  <a:t>of heat</a:t>
                </a:r>
              </a:p>
            </p:txBody>
          </p:sp>
          <p:sp>
            <p:nvSpPr>
              <p:cNvPr id="29" name="TextBox 28">
                <a:extLst>
                  <a:ext uri="{FF2B5EF4-FFF2-40B4-BE49-F238E27FC236}">
                    <a16:creationId xmlns:a16="http://schemas.microsoft.com/office/drawing/2014/main" id="{328DC6D9-AA8C-7132-EF12-601527FF0260}"/>
                  </a:ext>
                </a:extLst>
              </p:cNvPr>
              <p:cNvSpPr txBox="1"/>
              <p:nvPr/>
            </p:nvSpPr>
            <p:spPr>
              <a:xfrm>
                <a:off x="2960434" y="2717112"/>
                <a:ext cx="1854482" cy="646331"/>
              </a:xfrm>
              <a:prstGeom prst="rect">
                <a:avLst/>
              </a:prstGeom>
              <a:noFill/>
            </p:spPr>
            <p:txBody>
              <a:bodyPr wrap="none" rtlCol="0">
                <a:spAutoFit/>
              </a:bodyPr>
              <a:lstStyle/>
              <a:p>
                <a:pPr algn="ctr"/>
                <a:r>
                  <a:rPr lang="en-US" dirty="0">
                    <a:solidFill>
                      <a:srgbClr val="FFC000">
                        <a:alpha val="50000"/>
                      </a:srgbClr>
                    </a:solidFill>
                  </a:rPr>
                  <a:t>Heat to electrical </a:t>
                </a:r>
              </a:p>
              <a:p>
                <a:pPr algn="ctr"/>
                <a:r>
                  <a:rPr lang="en-US" dirty="0">
                    <a:solidFill>
                      <a:srgbClr val="FFC000">
                        <a:alpha val="50000"/>
                      </a:srgbClr>
                    </a:solidFill>
                  </a:rPr>
                  <a:t>power conversion</a:t>
                </a:r>
              </a:p>
            </p:txBody>
          </p:sp>
        </p:grpSp>
        <p:sp>
          <p:nvSpPr>
            <p:cNvPr id="38" name="Oval 37">
              <a:extLst>
                <a:ext uri="{FF2B5EF4-FFF2-40B4-BE49-F238E27FC236}">
                  <a16:creationId xmlns:a16="http://schemas.microsoft.com/office/drawing/2014/main" id="{D8E71C48-CA48-9D13-4758-CB815D25B99C}"/>
                </a:ext>
              </a:extLst>
            </p:cNvPr>
            <p:cNvSpPr/>
            <p:nvPr/>
          </p:nvSpPr>
          <p:spPr>
            <a:xfrm>
              <a:off x="2534734" y="2303564"/>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a:t>
              </a:r>
            </a:p>
          </p:txBody>
        </p:sp>
      </p:grpSp>
      <p:graphicFrame>
        <p:nvGraphicFramePr>
          <p:cNvPr id="39" name="Table 39">
            <a:extLst>
              <a:ext uri="{FF2B5EF4-FFF2-40B4-BE49-F238E27FC236}">
                <a16:creationId xmlns:a16="http://schemas.microsoft.com/office/drawing/2014/main" id="{6AB5EDCA-A45A-2241-738E-AD066EB142F0}"/>
              </a:ext>
            </a:extLst>
          </p:cNvPr>
          <p:cNvGraphicFramePr>
            <a:graphicFrameLocks noGrp="1"/>
          </p:cNvGraphicFramePr>
          <p:nvPr>
            <p:extLst>
              <p:ext uri="{D42A27DB-BD31-4B8C-83A1-F6EECF244321}">
                <p14:modId xmlns:p14="http://schemas.microsoft.com/office/powerpoint/2010/main" val="2310983302"/>
              </p:ext>
            </p:extLst>
          </p:nvPr>
        </p:nvGraphicFramePr>
        <p:xfrm>
          <a:off x="6430007" y="1493312"/>
          <a:ext cx="3386644" cy="3317240"/>
        </p:xfrm>
        <a:graphic>
          <a:graphicData uri="http://schemas.openxmlformats.org/drawingml/2006/table">
            <a:tbl>
              <a:tblPr firstRow="1" bandRow="1">
                <a:tableStyleId>{5C22544A-7EE6-4342-B048-85BDC9FD1C3A}</a:tableStyleId>
              </a:tblPr>
              <a:tblGrid>
                <a:gridCol w="1540165">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Heat Load</a:t>
                      </a:r>
                    </a:p>
                  </a:txBody>
                  <a:tcPr/>
                </a:tc>
                <a:tc>
                  <a:txBody>
                    <a:bodyPr/>
                    <a:lstStyle/>
                    <a:p>
                      <a:r>
                        <a:rPr lang="en-US" sz="1200" dirty="0"/>
                        <a:t>4 – 10 </a:t>
                      </a:r>
                      <a:r>
                        <a:rPr lang="en-US" sz="1200" dirty="0" err="1"/>
                        <a:t>MW</a:t>
                      </a:r>
                      <a:r>
                        <a:rPr lang="en-US" sz="1200" baseline="-25000" dirty="0" err="1"/>
                        <a:t>th</a:t>
                      </a:r>
                      <a:endParaRPr lang="en-US" sz="1200" baseline="-25000" dirty="0"/>
                    </a:p>
                  </a:txBody>
                  <a:tcPr/>
                </a:tc>
                <a:extLst>
                  <a:ext uri="{0D108BD9-81ED-4DB2-BD59-A6C34878D82A}">
                    <a16:rowId xmlns:a16="http://schemas.microsoft.com/office/drawing/2014/main" val="2505984274"/>
                  </a:ext>
                </a:extLst>
              </a:tr>
              <a:tr h="370840">
                <a:tc>
                  <a:txBody>
                    <a:bodyPr/>
                    <a:lstStyle/>
                    <a:p>
                      <a:r>
                        <a:rPr lang="en-US" sz="1200" dirty="0"/>
                        <a:t>Temperature</a:t>
                      </a:r>
                    </a:p>
                  </a:txBody>
                  <a:tcPr/>
                </a:tc>
                <a:tc>
                  <a:txBody>
                    <a:bodyPr/>
                    <a:lstStyle/>
                    <a:p>
                      <a:r>
                        <a:rPr lang="en-US" sz="1200" dirty="0"/>
                        <a:t>1,200 – 1,400 K</a:t>
                      </a:r>
                    </a:p>
                  </a:txBody>
                  <a:tcPr/>
                </a:tc>
                <a:extLst>
                  <a:ext uri="{0D108BD9-81ED-4DB2-BD59-A6C34878D82A}">
                    <a16:rowId xmlns:a16="http://schemas.microsoft.com/office/drawing/2014/main" val="136874729"/>
                  </a:ext>
                </a:extLst>
              </a:tr>
              <a:tr h="370840">
                <a:tc>
                  <a:txBody>
                    <a:bodyPr/>
                    <a:lstStyle/>
                    <a:p>
                      <a:r>
                        <a:rPr lang="en-US" sz="1200" dirty="0"/>
                        <a:t>Transport Distance</a:t>
                      </a:r>
                    </a:p>
                  </a:txBody>
                  <a:tcPr/>
                </a:tc>
                <a:tc>
                  <a:txBody>
                    <a:bodyPr/>
                    <a:lstStyle/>
                    <a:p>
                      <a:r>
                        <a:rPr lang="en-US" sz="1200" dirty="0"/>
                        <a:t>~ 5 – 10 m</a:t>
                      </a:r>
                    </a:p>
                  </a:txBody>
                  <a:tcPr/>
                </a:tc>
                <a:extLst>
                  <a:ext uri="{0D108BD9-81ED-4DB2-BD59-A6C34878D82A}">
                    <a16:rowId xmlns:a16="http://schemas.microsoft.com/office/drawing/2014/main" val="3527931142"/>
                  </a:ext>
                </a:extLst>
              </a:tr>
              <a:tr h="370840">
                <a:tc>
                  <a:txBody>
                    <a:bodyPr/>
                    <a:lstStyle/>
                    <a:p>
                      <a:r>
                        <a:rPr lang="en-US" sz="1200" dirty="0"/>
                        <a:t>Heat flux</a:t>
                      </a:r>
                    </a:p>
                  </a:txBody>
                  <a:tcPr/>
                </a:tc>
                <a:tc>
                  <a:txBody>
                    <a:bodyPr/>
                    <a:lstStyle/>
                    <a:p>
                      <a:r>
                        <a:rPr lang="en-US" sz="1200" dirty="0"/>
                        <a:t>~0.3 – 1 MW/m2</a:t>
                      </a:r>
                    </a:p>
                  </a:txBody>
                  <a:tcPr/>
                </a:tc>
                <a:extLst>
                  <a:ext uri="{0D108BD9-81ED-4DB2-BD59-A6C34878D82A}">
                    <a16:rowId xmlns:a16="http://schemas.microsoft.com/office/drawing/2014/main" val="694913220"/>
                  </a:ext>
                </a:extLst>
              </a:tr>
              <a:tr h="370840">
                <a:tc>
                  <a:txBody>
                    <a:bodyPr/>
                    <a:lstStyle/>
                    <a:p>
                      <a:r>
                        <a:rPr lang="en-US" sz="1200" dirty="0"/>
                        <a:t>Allowable temperature drop</a:t>
                      </a:r>
                    </a:p>
                  </a:txBody>
                  <a:tcPr/>
                </a:tc>
                <a:tc>
                  <a:txBody>
                    <a:bodyPr/>
                    <a:lstStyle/>
                    <a:p>
                      <a:r>
                        <a:rPr lang="en-US" sz="1200" dirty="0"/>
                        <a:t>~50 – 150 K</a:t>
                      </a:r>
                    </a:p>
                  </a:txBody>
                  <a:tcPr/>
                </a:tc>
                <a:extLst>
                  <a:ext uri="{0D108BD9-81ED-4DB2-BD59-A6C34878D82A}">
                    <a16:rowId xmlns:a16="http://schemas.microsoft.com/office/drawing/2014/main" val="2779525462"/>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Operable in micro-g and high-thrust environments</a:t>
                      </a:r>
                    </a:p>
                    <a:p>
                      <a:endParaRPr lang="en-US" sz="1200" dirty="0"/>
                    </a:p>
                    <a:p>
                      <a:r>
                        <a:rPr lang="en-US" sz="1200" dirty="0"/>
                        <a:t>High-reliability life of </a:t>
                      </a:r>
                    </a:p>
                    <a:p>
                      <a:r>
                        <a:rPr lang="en-US" sz="1200" dirty="0"/>
                        <a:t>&gt; 20,000 hours</a:t>
                      </a:r>
                    </a:p>
                  </a:txBody>
                  <a:tcPr/>
                </a:tc>
                <a:extLst>
                  <a:ext uri="{0D108BD9-81ED-4DB2-BD59-A6C34878D82A}">
                    <a16:rowId xmlns:a16="http://schemas.microsoft.com/office/drawing/2014/main" val="1448363284"/>
                  </a:ext>
                </a:extLst>
              </a:tr>
            </a:tbl>
          </a:graphicData>
        </a:graphic>
      </p:graphicFrame>
      <p:sp>
        <p:nvSpPr>
          <p:cNvPr id="40" name="TextBox 39">
            <a:extLst>
              <a:ext uri="{FF2B5EF4-FFF2-40B4-BE49-F238E27FC236}">
                <a16:creationId xmlns:a16="http://schemas.microsoft.com/office/drawing/2014/main" id="{603BFC9F-D901-E845-6EB1-2F2435F7C9CC}"/>
              </a:ext>
            </a:extLst>
          </p:cNvPr>
          <p:cNvSpPr txBox="1"/>
          <p:nvPr/>
        </p:nvSpPr>
        <p:spPr>
          <a:xfrm>
            <a:off x="298537" y="5234367"/>
            <a:ext cx="10724795" cy="1323439"/>
          </a:xfrm>
          <a:prstGeom prst="rect">
            <a:avLst/>
          </a:prstGeom>
          <a:noFill/>
        </p:spPr>
        <p:txBody>
          <a:bodyPr wrap="none" rtlCol="0">
            <a:spAutoFit/>
          </a:bodyPr>
          <a:lstStyle/>
          <a:p>
            <a:r>
              <a:rPr lang="en-US" sz="1600" u="sng" dirty="0">
                <a:solidFill>
                  <a:schemeClr val="bg1"/>
                </a:solidFill>
              </a:rPr>
              <a:t>ONGOING WORK</a:t>
            </a:r>
          </a:p>
          <a:p>
            <a:r>
              <a:rPr lang="en-US" sz="1600" dirty="0">
                <a:solidFill>
                  <a:schemeClr val="bg1"/>
                </a:solidFill>
              </a:rPr>
              <a:t>2023 SBIR Z2.01 Spacecraft Thermal Management, Scope for High-temperature heat acquisition and transport</a:t>
            </a:r>
          </a:p>
          <a:p>
            <a:endParaRPr lang="en-US" sz="1600" dirty="0">
              <a:solidFill>
                <a:schemeClr val="bg1"/>
              </a:solidFill>
            </a:endParaRPr>
          </a:p>
          <a:p>
            <a:r>
              <a:rPr lang="en-US" sz="1600" dirty="0">
                <a:solidFill>
                  <a:schemeClr val="bg1"/>
                </a:solidFill>
              </a:rPr>
              <a:t>The Peregrine Falcon Corporation: Consolidation of heat pipes within a U-8Mo Core for High efficiency and long-term reliability</a:t>
            </a:r>
          </a:p>
          <a:p>
            <a:r>
              <a:rPr lang="en-US" sz="1600" dirty="0">
                <a:solidFill>
                  <a:schemeClr val="bg1"/>
                </a:solidFill>
              </a:rPr>
              <a:t>Advanced Cooling Technologies: Hot end thermal management system for nuclear electric propulsion</a:t>
            </a:r>
          </a:p>
        </p:txBody>
      </p:sp>
      <p:sp>
        <p:nvSpPr>
          <p:cNvPr id="41" name="TextBox 40">
            <a:extLst>
              <a:ext uri="{FF2B5EF4-FFF2-40B4-BE49-F238E27FC236}">
                <a16:creationId xmlns:a16="http://schemas.microsoft.com/office/drawing/2014/main" id="{8AE47673-348E-29FE-005C-F297D22B7998}"/>
              </a:ext>
            </a:extLst>
          </p:cNvPr>
          <p:cNvSpPr txBox="1"/>
          <p:nvPr/>
        </p:nvSpPr>
        <p:spPr>
          <a:xfrm>
            <a:off x="6531066" y="4922759"/>
            <a:ext cx="3184526" cy="523220"/>
          </a:xfrm>
          <a:prstGeom prst="rect">
            <a:avLst/>
          </a:prstGeom>
          <a:noFill/>
        </p:spPr>
        <p:txBody>
          <a:bodyPr wrap="none" rtlCol="0">
            <a:spAutoFit/>
          </a:bodyPr>
          <a:lstStyle/>
          <a:p>
            <a:r>
              <a:rPr lang="en-US" sz="1400" dirty="0">
                <a:solidFill>
                  <a:srgbClr val="00B0F0"/>
                </a:solidFill>
              </a:rPr>
              <a:t>State of the art is liquid metal heat pipes </a:t>
            </a:r>
          </a:p>
          <a:p>
            <a:r>
              <a:rPr lang="en-US" sz="1400" dirty="0">
                <a:solidFill>
                  <a:srgbClr val="00B0F0"/>
                </a:solidFill>
              </a:rPr>
              <a:t>      ~1 – 35 kw @ ~1,200 – 1,400 K ~ 1 m</a:t>
            </a:r>
          </a:p>
        </p:txBody>
      </p:sp>
      <p:sp>
        <p:nvSpPr>
          <p:cNvPr id="43" name="TextBox 42">
            <a:extLst>
              <a:ext uri="{FF2B5EF4-FFF2-40B4-BE49-F238E27FC236}">
                <a16:creationId xmlns:a16="http://schemas.microsoft.com/office/drawing/2014/main" id="{4A76F07D-D0FF-F676-FA1A-5FBC38D53F88}"/>
              </a:ext>
            </a:extLst>
          </p:cNvPr>
          <p:cNvSpPr txBox="1"/>
          <p:nvPr/>
        </p:nvSpPr>
        <p:spPr>
          <a:xfrm>
            <a:off x="670422" y="3882160"/>
            <a:ext cx="5319318" cy="1323439"/>
          </a:xfrm>
          <a:prstGeom prst="rect">
            <a:avLst/>
          </a:prstGeom>
          <a:noFill/>
        </p:spPr>
        <p:txBody>
          <a:bodyPr wrap="square">
            <a:spAutoFit/>
          </a:bodyPr>
          <a:lstStyle/>
          <a:p>
            <a:r>
              <a:rPr lang="en-US" sz="1600" dirty="0">
                <a:solidFill>
                  <a:srgbClr val="00B050"/>
                </a:solidFill>
                <a:latin typeface="Open Sans" panose="020B0606030504020204" pitchFamily="34" charset="0"/>
              </a:rPr>
              <a:t>Heat must be acquired from the nuclear system and delivered to the power conversion system with minimal loss.  This may be accomplished via heat pipes, direct gas heat transfer, pumped liquid metal, or other novel approaches.</a:t>
            </a:r>
            <a:endParaRPr lang="en-US" sz="1600" dirty="0">
              <a:solidFill>
                <a:srgbClr val="00B050"/>
              </a:solidFill>
            </a:endParaRPr>
          </a:p>
        </p:txBody>
      </p:sp>
    </p:spTree>
    <p:extLst>
      <p:ext uri="{BB962C8B-B14F-4D97-AF65-F5344CB8AC3E}">
        <p14:creationId xmlns:p14="http://schemas.microsoft.com/office/powerpoint/2010/main" val="3749605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5"/>
            <a:ext cx="10515600" cy="1323107"/>
          </a:xfrm>
        </p:spPr>
        <p:txBody>
          <a:bodyPr/>
          <a:lstStyle/>
          <a:p>
            <a:r>
              <a:rPr lang="en-US" dirty="0"/>
              <a:t>Gap 2: Nuclear waste heat transport/spreading</a:t>
            </a:r>
            <a:br>
              <a:rPr lang="en-US" dirty="0"/>
            </a:br>
            <a:r>
              <a:rPr lang="en-US" dirty="0"/>
              <a:t>Gap 3: Lightweight, high temp radiators</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6</a:t>
            </a:fld>
            <a:endParaRPr lang="en-US" dirty="0"/>
          </a:p>
        </p:txBody>
      </p:sp>
      <p:grpSp>
        <p:nvGrpSpPr>
          <p:cNvPr id="28" name="Group 27">
            <a:extLst>
              <a:ext uri="{FF2B5EF4-FFF2-40B4-BE49-F238E27FC236}">
                <a16:creationId xmlns:a16="http://schemas.microsoft.com/office/drawing/2014/main" id="{15AB3E9C-A0E9-DC72-38FA-4846CB846F12}"/>
              </a:ext>
            </a:extLst>
          </p:cNvPr>
          <p:cNvGrpSpPr/>
          <p:nvPr/>
        </p:nvGrpSpPr>
        <p:grpSpPr>
          <a:xfrm>
            <a:off x="628641" y="1637602"/>
            <a:ext cx="2535166" cy="3483692"/>
            <a:chOff x="798402" y="1812989"/>
            <a:chExt cx="2535166" cy="3483692"/>
          </a:xfrm>
        </p:grpSpPr>
        <p:pic>
          <p:nvPicPr>
            <p:cNvPr id="8" name="Graphic 7" descr="Table with solid fill">
              <a:extLst>
                <a:ext uri="{FF2B5EF4-FFF2-40B4-BE49-F238E27FC236}">
                  <a16:creationId xmlns:a16="http://schemas.microsoft.com/office/drawing/2014/main" id="{CA73D184-D4A0-F16E-25C9-24A9F7F1F8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7376" y="3874098"/>
              <a:ext cx="914400" cy="914400"/>
            </a:xfrm>
            <a:prstGeom prst="rect">
              <a:avLst/>
            </a:prstGeom>
          </p:spPr>
        </p:pic>
        <p:cxnSp>
          <p:nvCxnSpPr>
            <p:cNvPr id="13" name="Straight Connector 12">
              <a:extLst>
                <a:ext uri="{FF2B5EF4-FFF2-40B4-BE49-F238E27FC236}">
                  <a16:creationId xmlns:a16="http://schemas.microsoft.com/office/drawing/2014/main" id="{52223D1B-E1C8-A809-0FC7-A8753DC36B40}"/>
                </a:ext>
              </a:extLst>
            </p:cNvPr>
            <p:cNvCxnSpPr>
              <a:cxnSpLocks/>
            </p:cNvCxnSpPr>
            <p:nvPr/>
          </p:nvCxnSpPr>
          <p:spPr>
            <a:xfrm flipV="1">
              <a:off x="2684576" y="3210723"/>
              <a:ext cx="0" cy="80290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CD22595-6571-E6C3-6982-15632E418C39}"/>
                </a:ext>
              </a:extLst>
            </p:cNvPr>
            <p:cNvSpPr txBox="1"/>
            <p:nvPr/>
          </p:nvSpPr>
          <p:spPr>
            <a:xfrm>
              <a:off x="798402" y="1812989"/>
              <a:ext cx="1854482" cy="646331"/>
            </a:xfrm>
            <a:prstGeom prst="rect">
              <a:avLst/>
            </a:prstGeom>
            <a:noFill/>
          </p:spPr>
          <p:txBody>
            <a:bodyPr wrap="none" rtlCol="0">
              <a:spAutoFit/>
            </a:bodyPr>
            <a:lstStyle/>
            <a:p>
              <a:pPr algn="ctr"/>
              <a:r>
                <a:rPr lang="en-US" dirty="0">
                  <a:solidFill>
                    <a:srgbClr val="FFC000">
                      <a:alpha val="50000"/>
                    </a:srgbClr>
                  </a:solidFill>
                </a:rPr>
                <a:t>Heat to electrical </a:t>
              </a:r>
            </a:p>
            <a:p>
              <a:pPr algn="ctr"/>
              <a:r>
                <a:rPr lang="en-US" dirty="0">
                  <a:solidFill>
                    <a:srgbClr val="FFC000">
                      <a:alpha val="50000"/>
                    </a:srgbClr>
                  </a:solidFill>
                </a:rPr>
                <a:t>power conversion</a:t>
              </a:r>
            </a:p>
          </p:txBody>
        </p:sp>
        <p:sp>
          <p:nvSpPr>
            <p:cNvPr id="15" name="TextBox 14">
              <a:extLst>
                <a:ext uri="{FF2B5EF4-FFF2-40B4-BE49-F238E27FC236}">
                  <a16:creationId xmlns:a16="http://schemas.microsoft.com/office/drawing/2014/main" id="{6AB97C3B-0161-7B25-1D22-15B72DCBD630}"/>
                </a:ext>
              </a:extLst>
            </p:cNvPr>
            <p:cNvSpPr txBox="1"/>
            <p:nvPr/>
          </p:nvSpPr>
          <p:spPr>
            <a:xfrm>
              <a:off x="2035584" y="4650350"/>
              <a:ext cx="1297984" cy="646331"/>
            </a:xfrm>
            <a:prstGeom prst="rect">
              <a:avLst/>
            </a:prstGeom>
            <a:noFill/>
          </p:spPr>
          <p:txBody>
            <a:bodyPr wrap="none" rtlCol="0">
              <a:spAutoFit/>
            </a:bodyPr>
            <a:lstStyle/>
            <a:p>
              <a:pPr algn="ctr"/>
              <a:r>
                <a:rPr lang="en-US" dirty="0">
                  <a:solidFill>
                    <a:srgbClr val="FF0000"/>
                  </a:solidFill>
                </a:rPr>
                <a:t>Waste heat </a:t>
              </a:r>
            </a:p>
            <a:p>
              <a:pPr algn="ctr"/>
              <a:r>
                <a:rPr lang="en-US" dirty="0">
                  <a:solidFill>
                    <a:srgbClr val="FF0000"/>
                  </a:solidFill>
                </a:rPr>
                <a:t>rejection</a:t>
              </a:r>
            </a:p>
          </p:txBody>
        </p:sp>
        <p:sp>
          <p:nvSpPr>
            <p:cNvPr id="17" name="Oval 16">
              <a:extLst>
                <a:ext uri="{FF2B5EF4-FFF2-40B4-BE49-F238E27FC236}">
                  <a16:creationId xmlns:a16="http://schemas.microsoft.com/office/drawing/2014/main" id="{FFCBE968-70B2-5122-437A-E57D4ACB77C8}"/>
                </a:ext>
              </a:extLst>
            </p:cNvPr>
            <p:cNvSpPr/>
            <p:nvPr/>
          </p:nvSpPr>
          <p:spPr>
            <a:xfrm>
              <a:off x="2537768" y="3472285"/>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a:t>
              </a:r>
            </a:p>
          </p:txBody>
        </p:sp>
        <p:sp>
          <p:nvSpPr>
            <p:cNvPr id="18" name="Oval 17">
              <a:extLst>
                <a:ext uri="{FF2B5EF4-FFF2-40B4-BE49-F238E27FC236}">
                  <a16:creationId xmlns:a16="http://schemas.microsoft.com/office/drawing/2014/main" id="{12F7DA25-64EB-57FD-0101-6DF6817BA9FA}"/>
                </a:ext>
              </a:extLst>
            </p:cNvPr>
            <p:cNvSpPr/>
            <p:nvPr/>
          </p:nvSpPr>
          <p:spPr>
            <a:xfrm>
              <a:off x="2080568" y="4229870"/>
              <a:ext cx="293615" cy="243814"/>
            </a:xfrm>
            <a:prstGeom prst="ellipse">
              <a:avLst/>
            </a:prstGeom>
            <a:solidFill>
              <a:schemeClr val="tx1">
                <a:alpha val="5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3</a:t>
              </a:r>
            </a:p>
          </p:txBody>
        </p:sp>
        <p:sp>
          <p:nvSpPr>
            <p:cNvPr id="19" name="Oval 18">
              <a:extLst>
                <a:ext uri="{FF2B5EF4-FFF2-40B4-BE49-F238E27FC236}">
                  <a16:creationId xmlns:a16="http://schemas.microsoft.com/office/drawing/2014/main" id="{8F49CB10-65B1-2D7C-3EC8-F20A11E72817}"/>
                </a:ext>
              </a:extLst>
            </p:cNvPr>
            <p:cNvSpPr/>
            <p:nvPr/>
          </p:nvSpPr>
          <p:spPr>
            <a:xfrm>
              <a:off x="2944057" y="4229870"/>
              <a:ext cx="293615" cy="243814"/>
            </a:xfrm>
            <a:prstGeom prst="ellipse">
              <a:avLst/>
            </a:prstGeom>
            <a:solidFill>
              <a:schemeClr val="tx1">
                <a:alpha val="50000"/>
              </a:scheme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4</a:t>
              </a:r>
            </a:p>
          </p:txBody>
        </p:sp>
        <p:grpSp>
          <p:nvGrpSpPr>
            <p:cNvPr id="25" name="Group 24">
              <a:extLst>
                <a:ext uri="{FF2B5EF4-FFF2-40B4-BE49-F238E27FC236}">
                  <a16:creationId xmlns:a16="http://schemas.microsoft.com/office/drawing/2014/main" id="{6B3F2188-B447-81ED-EA8A-B33FAF0A101C}"/>
                </a:ext>
              </a:extLst>
            </p:cNvPr>
            <p:cNvGrpSpPr/>
            <p:nvPr/>
          </p:nvGrpSpPr>
          <p:grpSpPr>
            <a:xfrm>
              <a:off x="2227376" y="2340713"/>
              <a:ext cx="914400" cy="914400"/>
              <a:chOff x="3621227" y="2005415"/>
              <a:chExt cx="914400" cy="914400"/>
            </a:xfrm>
          </p:grpSpPr>
          <p:sp>
            <p:nvSpPr>
              <p:cNvPr id="23" name="Rectangle: Rounded Corners 22">
                <a:extLst>
                  <a:ext uri="{FF2B5EF4-FFF2-40B4-BE49-F238E27FC236}">
                    <a16:creationId xmlns:a16="http://schemas.microsoft.com/office/drawing/2014/main" id="{E2647D07-B1DB-AB74-8BC8-1EDE988CF4D7}"/>
                  </a:ext>
                </a:extLst>
              </p:cNvPr>
              <p:cNvSpPr/>
              <p:nvPr/>
            </p:nvSpPr>
            <p:spPr>
              <a:xfrm>
                <a:off x="3621227" y="2088071"/>
                <a:ext cx="914400" cy="749089"/>
              </a:xfrm>
              <a:prstGeom prst="roundRect">
                <a:avLst/>
              </a:prstGeom>
              <a:noFill/>
              <a:ln w="25400">
                <a:solidFill>
                  <a:srgbClr val="FFC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Lost with solid fill">
                <a:extLst>
                  <a:ext uri="{FF2B5EF4-FFF2-40B4-BE49-F238E27FC236}">
                    <a16:creationId xmlns:a16="http://schemas.microsoft.com/office/drawing/2014/main" id="{B36EEE5C-4243-DD10-2637-2AF800F403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21227" y="2005415"/>
                <a:ext cx="914400" cy="914400"/>
              </a:xfrm>
              <a:prstGeom prst="rect">
                <a:avLst/>
              </a:prstGeom>
            </p:spPr>
          </p:pic>
        </p:grpSp>
      </p:grpSp>
      <p:graphicFrame>
        <p:nvGraphicFramePr>
          <p:cNvPr id="27" name="Table 39">
            <a:extLst>
              <a:ext uri="{FF2B5EF4-FFF2-40B4-BE49-F238E27FC236}">
                <a16:creationId xmlns:a16="http://schemas.microsoft.com/office/drawing/2014/main" id="{4EE29E38-3827-7493-1EB2-382E8ADEF09E}"/>
              </a:ext>
            </a:extLst>
          </p:cNvPr>
          <p:cNvGraphicFramePr>
            <a:graphicFrameLocks noGrp="1"/>
          </p:cNvGraphicFramePr>
          <p:nvPr>
            <p:extLst>
              <p:ext uri="{D42A27DB-BD31-4B8C-83A1-F6EECF244321}">
                <p14:modId xmlns:p14="http://schemas.microsoft.com/office/powerpoint/2010/main" val="2582863952"/>
              </p:ext>
            </p:extLst>
          </p:nvPr>
        </p:nvGraphicFramePr>
        <p:xfrm>
          <a:off x="3595101" y="1641053"/>
          <a:ext cx="3386644" cy="3312160"/>
        </p:xfrm>
        <a:graphic>
          <a:graphicData uri="http://schemas.openxmlformats.org/drawingml/2006/table">
            <a:tbl>
              <a:tblPr firstRow="1" bandRow="1">
                <a:tableStyleId>{5C22544A-7EE6-4342-B048-85BDC9FD1C3A}</a:tableStyleId>
              </a:tblPr>
              <a:tblGrid>
                <a:gridCol w="1540165">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Heat Load</a:t>
                      </a:r>
                    </a:p>
                  </a:txBody>
                  <a:tcPr/>
                </a:tc>
                <a:tc>
                  <a:txBody>
                    <a:bodyPr/>
                    <a:lstStyle/>
                    <a:p>
                      <a:r>
                        <a:rPr lang="en-US" sz="1200" dirty="0"/>
                        <a:t>4 – 10 MW</a:t>
                      </a:r>
                    </a:p>
                  </a:txBody>
                  <a:tcPr/>
                </a:tc>
                <a:extLst>
                  <a:ext uri="{0D108BD9-81ED-4DB2-BD59-A6C34878D82A}">
                    <a16:rowId xmlns:a16="http://schemas.microsoft.com/office/drawing/2014/main" val="2505984274"/>
                  </a:ext>
                </a:extLst>
              </a:tr>
              <a:tr h="370840">
                <a:tc>
                  <a:txBody>
                    <a:bodyPr/>
                    <a:lstStyle/>
                    <a:p>
                      <a:r>
                        <a:rPr lang="en-US" sz="1200" dirty="0"/>
                        <a:t>Transport Distance</a:t>
                      </a:r>
                    </a:p>
                  </a:txBody>
                  <a:tcPr/>
                </a:tc>
                <a:tc>
                  <a:txBody>
                    <a:bodyPr/>
                    <a:lstStyle/>
                    <a:p>
                      <a:r>
                        <a:rPr lang="en-US" sz="1200" dirty="0"/>
                        <a:t>~ 10 - 100 m</a:t>
                      </a:r>
                    </a:p>
                  </a:txBody>
                  <a:tcPr/>
                </a:tc>
                <a:extLst>
                  <a:ext uri="{0D108BD9-81ED-4DB2-BD59-A6C34878D82A}">
                    <a16:rowId xmlns:a16="http://schemas.microsoft.com/office/drawing/2014/main" val="3527931142"/>
                  </a:ext>
                </a:extLst>
              </a:tr>
              <a:tr h="370840">
                <a:tc>
                  <a:txBody>
                    <a:bodyPr/>
                    <a:lstStyle/>
                    <a:p>
                      <a:r>
                        <a:rPr lang="en-US" sz="1200" dirty="0"/>
                        <a:t>Heat rejection temp</a:t>
                      </a:r>
                    </a:p>
                  </a:txBody>
                  <a:tcPr/>
                </a:tc>
                <a:tc>
                  <a:txBody>
                    <a:bodyPr/>
                    <a:lstStyle/>
                    <a:p>
                      <a:r>
                        <a:rPr lang="en-US" sz="1200" dirty="0"/>
                        <a:t>~ 300 – 600 K</a:t>
                      </a:r>
                    </a:p>
                  </a:txBody>
                  <a:tcPr/>
                </a:tc>
                <a:extLst>
                  <a:ext uri="{0D108BD9-81ED-4DB2-BD59-A6C34878D82A}">
                    <a16:rowId xmlns:a16="http://schemas.microsoft.com/office/drawing/2014/main" val="694913220"/>
                  </a:ext>
                </a:extLst>
              </a:tr>
              <a:tr h="370840">
                <a:tc>
                  <a:txBody>
                    <a:bodyPr/>
                    <a:lstStyle/>
                    <a:p>
                      <a:r>
                        <a:rPr lang="en-US" sz="1200" dirty="0"/>
                        <a:t>Areal Density (radiator)</a:t>
                      </a:r>
                    </a:p>
                  </a:txBody>
                  <a:tcPr/>
                </a:tc>
                <a:tc>
                  <a:txBody>
                    <a:bodyPr/>
                    <a:lstStyle/>
                    <a:p>
                      <a:r>
                        <a:rPr lang="en-US" sz="1200" dirty="0"/>
                        <a:t>~ 2 - 6 kg/m2</a:t>
                      </a:r>
                    </a:p>
                  </a:txBody>
                  <a:tcPr/>
                </a:tc>
                <a:extLst>
                  <a:ext uri="{0D108BD9-81ED-4DB2-BD59-A6C34878D82A}">
                    <a16:rowId xmlns:a16="http://schemas.microsoft.com/office/drawing/2014/main" val="438402436"/>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Operable in micro-g and high-thrust environments</a:t>
                      </a:r>
                    </a:p>
                    <a:p>
                      <a:endParaRPr lang="en-US" sz="1200" dirty="0"/>
                    </a:p>
                    <a:p>
                      <a:r>
                        <a:rPr lang="en-US" sz="1200" dirty="0"/>
                        <a:t>High-reliability life of </a:t>
                      </a:r>
                    </a:p>
                    <a:p>
                      <a:r>
                        <a:rPr lang="en-US" sz="1200" dirty="0"/>
                        <a:t>&gt; 20,000 hours</a:t>
                      </a:r>
                    </a:p>
                    <a:p>
                      <a:endParaRPr lang="en-US" sz="1200" dirty="0"/>
                    </a:p>
                    <a:p>
                      <a:r>
                        <a:rPr lang="en-US" sz="1200" dirty="0"/>
                        <a:t>MMOD tolerant</a:t>
                      </a:r>
                    </a:p>
                  </a:txBody>
                  <a:tcPr/>
                </a:tc>
                <a:extLst>
                  <a:ext uri="{0D108BD9-81ED-4DB2-BD59-A6C34878D82A}">
                    <a16:rowId xmlns:a16="http://schemas.microsoft.com/office/drawing/2014/main" val="1448363284"/>
                  </a:ext>
                </a:extLst>
              </a:tr>
            </a:tbl>
          </a:graphicData>
        </a:graphic>
      </p:graphicFrame>
      <p:sp>
        <p:nvSpPr>
          <p:cNvPr id="29" name="TextBox 28">
            <a:extLst>
              <a:ext uri="{FF2B5EF4-FFF2-40B4-BE49-F238E27FC236}">
                <a16:creationId xmlns:a16="http://schemas.microsoft.com/office/drawing/2014/main" id="{DFAE0369-995B-DB81-2A75-45719E862B8D}"/>
              </a:ext>
            </a:extLst>
          </p:cNvPr>
          <p:cNvSpPr txBox="1"/>
          <p:nvPr/>
        </p:nvSpPr>
        <p:spPr>
          <a:xfrm>
            <a:off x="7264189" y="1543963"/>
            <a:ext cx="4712697" cy="3785652"/>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Space Technology Research Grants</a:t>
            </a:r>
          </a:p>
          <a:p>
            <a:endParaRPr lang="en-US" sz="1600" dirty="0">
              <a:solidFill>
                <a:schemeClr val="bg1"/>
              </a:solidFill>
            </a:endParaRPr>
          </a:p>
          <a:p>
            <a:r>
              <a:rPr lang="en-US" sz="1600" dirty="0">
                <a:solidFill>
                  <a:schemeClr val="bg1"/>
                </a:solidFill>
              </a:rPr>
              <a:t>Cornell University: </a:t>
            </a:r>
            <a:r>
              <a:rPr lang="en-US" sz="1600" dirty="0" err="1">
                <a:solidFill>
                  <a:schemeClr val="bg1"/>
                </a:solidFill>
              </a:rPr>
              <a:t>AdVECT</a:t>
            </a:r>
            <a:r>
              <a:rPr lang="en-US" sz="1600" dirty="0">
                <a:solidFill>
                  <a:schemeClr val="bg1"/>
                </a:solidFill>
              </a:rPr>
              <a:t>: Additive Vehicle-Embedded Cooling Technologies</a:t>
            </a:r>
          </a:p>
          <a:p>
            <a:endParaRPr lang="en-US" sz="1600" dirty="0">
              <a:solidFill>
                <a:schemeClr val="bg1"/>
              </a:solidFill>
            </a:endParaRPr>
          </a:p>
          <a:p>
            <a:r>
              <a:rPr lang="en-US" sz="1600" dirty="0">
                <a:solidFill>
                  <a:schemeClr val="bg1"/>
                </a:solidFill>
              </a:rPr>
              <a:t>University of Cincinnati: High-Temperature Lightweight Radiator Panels with 3D-Printed Titanium Loop Heat Pipes</a:t>
            </a:r>
          </a:p>
          <a:p>
            <a:endParaRPr lang="en-US" sz="1600" dirty="0">
              <a:solidFill>
                <a:schemeClr val="bg1"/>
              </a:solidFill>
            </a:endParaRPr>
          </a:p>
          <a:p>
            <a:r>
              <a:rPr lang="en-US" sz="1600" dirty="0">
                <a:solidFill>
                  <a:schemeClr val="bg1"/>
                </a:solidFill>
              </a:rPr>
              <a:t>Penn State: High Temperature Additively Manufactured Monolithic Heat Pipe Radiators</a:t>
            </a:r>
          </a:p>
          <a:p>
            <a:endParaRPr lang="en-US" sz="1600" dirty="0">
              <a:solidFill>
                <a:schemeClr val="bg1"/>
              </a:solidFill>
            </a:endParaRPr>
          </a:p>
          <a:p>
            <a:r>
              <a:rPr lang="en-US" sz="1600" dirty="0">
                <a:solidFill>
                  <a:schemeClr val="bg1"/>
                </a:solidFill>
              </a:rPr>
              <a:t>University of New Mexico: Advanced Lightweight Heat Rejection Radiators for Space Nuclear Power Systems</a:t>
            </a:r>
          </a:p>
        </p:txBody>
      </p:sp>
      <p:sp>
        <p:nvSpPr>
          <p:cNvPr id="30" name="TextBox 29">
            <a:extLst>
              <a:ext uri="{FF2B5EF4-FFF2-40B4-BE49-F238E27FC236}">
                <a16:creationId xmlns:a16="http://schemas.microsoft.com/office/drawing/2014/main" id="{7B02594E-8B4C-547D-3E88-D0BE04968064}"/>
              </a:ext>
            </a:extLst>
          </p:cNvPr>
          <p:cNvSpPr txBox="1"/>
          <p:nvPr/>
        </p:nvSpPr>
        <p:spPr>
          <a:xfrm>
            <a:off x="3724327" y="5063199"/>
            <a:ext cx="2979342" cy="523220"/>
          </a:xfrm>
          <a:prstGeom prst="rect">
            <a:avLst/>
          </a:prstGeom>
          <a:noFill/>
        </p:spPr>
        <p:txBody>
          <a:bodyPr wrap="none" rtlCol="0">
            <a:spAutoFit/>
          </a:bodyPr>
          <a:lstStyle/>
          <a:p>
            <a:pPr algn="ctr"/>
            <a:r>
              <a:rPr lang="en-US" sz="1400" dirty="0">
                <a:solidFill>
                  <a:srgbClr val="00B0F0"/>
                </a:solidFill>
              </a:rPr>
              <a:t>State of the art is ~1 – 35 kW @ 300 K </a:t>
            </a:r>
          </a:p>
          <a:p>
            <a:pPr algn="ctr"/>
            <a:r>
              <a:rPr lang="en-US" sz="1400" dirty="0">
                <a:solidFill>
                  <a:srgbClr val="00B0F0"/>
                </a:solidFill>
              </a:rPr>
              <a:t>and an areal density ~19 kg/m2</a:t>
            </a:r>
          </a:p>
        </p:txBody>
      </p:sp>
      <p:sp>
        <p:nvSpPr>
          <p:cNvPr id="31" name="TextBox 30">
            <a:extLst>
              <a:ext uri="{FF2B5EF4-FFF2-40B4-BE49-F238E27FC236}">
                <a16:creationId xmlns:a16="http://schemas.microsoft.com/office/drawing/2014/main" id="{9A2D8D91-E57A-5D97-084E-7A0C57B46EAE}"/>
              </a:ext>
            </a:extLst>
          </p:cNvPr>
          <p:cNvSpPr txBox="1"/>
          <p:nvPr/>
        </p:nvSpPr>
        <p:spPr>
          <a:xfrm>
            <a:off x="401117" y="5487614"/>
            <a:ext cx="11389766" cy="1323439"/>
          </a:xfrm>
          <a:prstGeom prst="rect">
            <a:avLst/>
          </a:prstGeom>
          <a:noFill/>
        </p:spPr>
        <p:txBody>
          <a:bodyPr wrap="square">
            <a:spAutoFit/>
          </a:bodyPr>
          <a:lstStyle/>
          <a:p>
            <a:r>
              <a:rPr lang="en-US" sz="1600" dirty="0">
                <a:solidFill>
                  <a:srgbClr val="00B050"/>
                </a:solidFill>
                <a:latin typeface="Open Sans" panose="020B0606030504020204" pitchFamily="34" charset="0"/>
              </a:rPr>
              <a:t>Very large area radiators are required to reject sufficient waste heat to space.  The resulting mass of the radiators dominates the mass of the system, thus adversely impacting the system mass-to-power ratio (alpha).  Increasing the heat rejection temperature is the only way to reduce the radiator area but must be balanced with optimizing conversion efficiency to achieve the optimal alpha.  Reducing areal density allows for an improved alpha at any given temperature.</a:t>
            </a:r>
            <a:endParaRPr lang="en-US" sz="1600" dirty="0">
              <a:solidFill>
                <a:srgbClr val="00B050"/>
              </a:solidFill>
            </a:endParaRP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03B0F958-BD60-BFB1-E2CC-8A6AD7BED814}"/>
                  </a:ext>
                </a:extLst>
              </p:cNvPr>
              <p:cNvSpPr txBox="1"/>
              <p:nvPr/>
            </p:nvSpPr>
            <p:spPr>
              <a:xfrm>
                <a:off x="455234" y="5080429"/>
                <a:ext cx="2093453" cy="461665"/>
              </a:xfrm>
              <a:prstGeom prst="rect">
                <a:avLst/>
              </a:prstGeom>
              <a:noFill/>
            </p:spPr>
            <p:txBody>
              <a:bodyPr wrap="square">
                <a:spAutoFit/>
              </a:bodyPr>
              <a:lstStyle/>
              <a:p>
                <a14:m>
                  <m:oMath xmlns:m="http://schemas.openxmlformats.org/officeDocument/2006/math">
                    <m:r>
                      <a:rPr lang="en-US" sz="2400" i="1" smtClean="0">
                        <a:solidFill>
                          <a:schemeClr val="bg1"/>
                        </a:solidFill>
                        <a:latin typeface="Cambria Math" panose="02040503050406030204" pitchFamily="18" charset="0"/>
                      </a:rPr>
                      <m:t>𝑅</m:t>
                    </m:r>
                    <m:r>
                      <a:rPr lang="en-US" sz="2400" i="1" smtClean="0">
                        <a:solidFill>
                          <a:schemeClr val="bg1"/>
                        </a:solidFill>
                        <a:latin typeface="Cambria Math" panose="02040503050406030204" pitchFamily="18" charset="0"/>
                      </a:rPr>
                      <m:t>=</m:t>
                    </m:r>
                    <m:r>
                      <a:rPr lang="en-US" sz="2400" i="1" smtClean="0">
                        <a:solidFill>
                          <a:schemeClr val="bg1"/>
                        </a:solidFill>
                        <a:latin typeface="Cambria Math" panose="02040503050406030204" pitchFamily="18" charset="0"/>
                      </a:rPr>
                      <m:t>𝜎</m:t>
                    </m:r>
                    <m:r>
                      <a:rPr lang="en-US" sz="2400" i="1" smtClean="0">
                        <a:solidFill>
                          <a:schemeClr val="bg1"/>
                        </a:solidFill>
                        <a:latin typeface="Cambria Math" panose="02040503050406030204" pitchFamily="18" charset="0"/>
                      </a:rPr>
                      <m:t>𝑒𝐴</m:t>
                    </m:r>
                    <m:sSup>
                      <m:sSupPr>
                        <m:ctrlPr>
                          <a:rPr lang="en-US" sz="2400" i="1">
                            <a:solidFill>
                              <a:schemeClr val="bg1"/>
                            </a:solidFill>
                            <a:latin typeface="Cambria Math" panose="02040503050406030204" pitchFamily="18" charset="0"/>
                          </a:rPr>
                        </m:ctrlPr>
                      </m:sSupPr>
                      <m:e>
                        <m:r>
                          <a:rPr lang="en-US" sz="2400" i="1">
                            <a:solidFill>
                              <a:schemeClr val="bg1"/>
                            </a:solidFill>
                            <a:latin typeface="Cambria Math" panose="02040503050406030204" pitchFamily="18" charset="0"/>
                          </a:rPr>
                          <m:t>𝑇</m:t>
                        </m:r>
                      </m:e>
                      <m:sup>
                        <m:r>
                          <a:rPr lang="en-US" sz="2400" i="1">
                            <a:solidFill>
                              <a:schemeClr val="bg1"/>
                            </a:solidFill>
                            <a:latin typeface="Cambria Math" panose="02040503050406030204" pitchFamily="18" charset="0"/>
                          </a:rPr>
                          <m:t>4</m:t>
                        </m:r>
                      </m:sup>
                    </m:sSup>
                  </m:oMath>
                </a14:m>
                <a:r>
                  <a:rPr lang="en-US" sz="2400" dirty="0">
                    <a:solidFill>
                      <a:schemeClr val="bg1"/>
                    </a:solidFill>
                  </a:rPr>
                  <a:t> </a:t>
                </a:r>
                <a:r>
                  <a:rPr lang="en-US" sz="2400" dirty="0"/>
                  <a:t> </a:t>
                </a:r>
                <a:r>
                  <a:rPr lang="en-US" sz="1800" dirty="0"/>
                  <a:t>    </a:t>
                </a:r>
                <a:endParaRPr lang="en-US" dirty="0"/>
              </a:p>
            </p:txBody>
          </p:sp>
        </mc:Choice>
        <mc:Fallback>
          <p:sp>
            <p:nvSpPr>
              <p:cNvPr id="5" name="TextBox 4">
                <a:extLst>
                  <a:ext uri="{FF2B5EF4-FFF2-40B4-BE49-F238E27FC236}">
                    <a16:creationId xmlns:a16="http://schemas.microsoft.com/office/drawing/2014/main" id="{03B0F958-BD60-BFB1-E2CC-8A6AD7BED814}"/>
                  </a:ext>
                </a:extLst>
              </p:cNvPr>
              <p:cNvSpPr txBox="1">
                <a:spLocks noRot="1" noChangeAspect="1" noMove="1" noResize="1" noEditPoints="1" noAdjustHandles="1" noChangeArrowheads="1" noChangeShapeType="1" noTextEdit="1"/>
              </p:cNvSpPr>
              <p:nvPr/>
            </p:nvSpPr>
            <p:spPr>
              <a:xfrm>
                <a:off x="455234" y="5080429"/>
                <a:ext cx="2093453" cy="461665"/>
              </a:xfrm>
              <a:prstGeom prst="rect">
                <a:avLst/>
              </a:prstGeom>
              <a:blipFill>
                <a:blip r:embed="rId6"/>
                <a:stretch>
                  <a:fillRect l="-875"/>
                </a:stretch>
              </a:blipFill>
            </p:spPr>
            <p:txBody>
              <a:bodyPr/>
              <a:lstStyle/>
              <a:p>
                <a:r>
                  <a:rPr lang="en-US">
                    <a:noFill/>
                  </a:rPr>
                  <a:t> </a:t>
                </a:r>
              </a:p>
            </p:txBody>
          </p:sp>
        </mc:Fallback>
      </mc:AlternateContent>
    </p:spTree>
    <p:extLst>
      <p:ext uri="{BB962C8B-B14F-4D97-AF65-F5344CB8AC3E}">
        <p14:creationId xmlns:p14="http://schemas.microsoft.com/office/powerpoint/2010/main" val="2977045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5"/>
            <a:ext cx="10515600" cy="914401"/>
          </a:xfrm>
        </p:spPr>
        <p:txBody>
          <a:bodyPr/>
          <a:lstStyle/>
          <a:p>
            <a:r>
              <a:rPr lang="en-US" dirty="0"/>
              <a:t>Gap 4: High Temp Thermal Control Coatings</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7</a:t>
            </a:fld>
            <a:endParaRPr lang="en-US" dirty="0"/>
          </a:p>
        </p:txBody>
      </p:sp>
      <p:grpSp>
        <p:nvGrpSpPr>
          <p:cNvPr id="10" name="Group 9">
            <a:extLst>
              <a:ext uri="{FF2B5EF4-FFF2-40B4-BE49-F238E27FC236}">
                <a16:creationId xmlns:a16="http://schemas.microsoft.com/office/drawing/2014/main" id="{837A7003-DFC7-459F-C6BC-D419DE6FA7D5}"/>
              </a:ext>
            </a:extLst>
          </p:cNvPr>
          <p:cNvGrpSpPr/>
          <p:nvPr/>
        </p:nvGrpSpPr>
        <p:grpSpPr>
          <a:xfrm>
            <a:off x="991484" y="1403694"/>
            <a:ext cx="1854482" cy="3515963"/>
            <a:chOff x="1771918" y="1450608"/>
            <a:chExt cx="1854482" cy="3515963"/>
          </a:xfrm>
        </p:grpSpPr>
        <p:pic>
          <p:nvPicPr>
            <p:cNvPr id="8" name="Graphic 7" descr="Table with solid fill">
              <a:extLst>
                <a:ext uri="{FF2B5EF4-FFF2-40B4-BE49-F238E27FC236}">
                  <a16:creationId xmlns:a16="http://schemas.microsoft.com/office/drawing/2014/main" id="{CA73D184-D4A0-F16E-25C9-24A9F7F1F8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41959" y="3543988"/>
              <a:ext cx="914400" cy="914400"/>
            </a:xfrm>
            <a:prstGeom prst="rect">
              <a:avLst/>
            </a:prstGeom>
          </p:spPr>
        </p:pic>
        <p:cxnSp>
          <p:nvCxnSpPr>
            <p:cNvPr id="13" name="Straight Connector 12">
              <a:extLst>
                <a:ext uri="{FF2B5EF4-FFF2-40B4-BE49-F238E27FC236}">
                  <a16:creationId xmlns:a16="http://schemas.microsoft.com/office/drawing/2014/main" id="{52223D1B-E1C8-A809-0FC7-A8753DC36B40}"/>
                </a:ext>
              </a:extLst>
            </p:cNvPr>
            <p:cNvCxnSpPr>
              <a:cxnSpLocks/>
            </p:cNvCxnSpPr>
            <p:nvPr/>
          </p:nvCxnSpPr>
          <p:spPr>
            <a:xfrm flipV="1">
              <a:off x="2699159" y="2880613"/>
              <a:ext cx="0" cy="802906"/>
            </a:xfrm>
            <a:prstGeom prst="line">
              <a:avLst/>
            </a:prstGeom>
            <a:ln w="381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CD22595-6571-E6C3-6982-15632E418C39}"/>
                </a:ext>
              </a:extLst>
            </p:cNvPr>
            <p:cNvSpPr txBox="1"/>
            <p:nvPr/>
          </p:nvSpPr>
          <p:spPr>
            <a:xfrm>
              <a:off x="1771918" y="1450608"/>
              <a:ext cx="1854482" cy="646331"/>
            </a:xfrm>
            <a:prstGeom prst="rect">
              <a:avLst/>
            </a:prstGeom>
            <a:noFill/>
          </p:spPr>
          <p:txBody>
            <a:bodyPr wrap="none" rtlCol="0">
              <a:spAutoFit/>
            </a:bodyPr>
            <a:lstStyle/>
            <a:p>
              <a:pPr algn="ctr"/>
              <a:r>
                <a:rPr lang="en-US" dirty="0">
                  <a:solidFill>
                    <a:srgbClr val="FFC000">
                      <a:alpha val="50000"/>
                    </a:srgbClr>
                  </a:solidFill>
                </a:rPr>
                <a:t>Heat to electrical </a:t>
              </a:r>
            </a:p>
            <a:p>
              <a:pPr algn="ctr"/>
              <a:r>
                <a:rPr lang="en-US" dirty="0">
                  <a:solidFill>
                    <a:srgbClr val="FFC000">
                      <a:alpha val="50000"/>
                    </a:srgbClr>
                  </a:solidFill>
                </a:rPr>
                <a:t>power conversion</a:t>
              </a:r>
            </a:p>
          </p:txBody>
        </p:sp>
        <p:sp>
          <p:nvSpPr>
            <p:cNvPr id="15" name="TextBox 14">
              <a:extLst>
                <a:ext uri="{FF2B5EF4-FFF2-40B4-BE49-F238E27FC236}">
                  <a16:creationId xmlns:a16="http://schemas.microsoft.com/office/drawing/2014/main" id="{6AB97C3B-0161-7B25-1D22-15B72DCBD630}"/>
                </a:ext>
              </a:extLst>
            </p:cNvPr>
            <p:cNvSpPr txBox="1"/>
            <p:nvPr/>
          </p:nvSpPr>
          <p:spPr>
            <a:xfrm>
              <a:off x="2050167" y="4320240"/>
              <a:ext cx="1297984" cy="646331"/>
            </a:xfrm>
            <a:prstGeom prst="rect">
              <a:avLst/>
            </a:prstGeom>
            <a:noFill/>
          </p:spPr>
          <p:txBody>
            <a:bodyPr wrap="none" rtlCol="0">
              <a:spAutoFit/>
            </a:bodyPr>
            <a:lstStyle/>
            <a:p>
              <a:pPr algn="ctr"/>
              <a:r>
                <a:rPr lang="en-US" dirty="0">
                  <a:solidFill>
                    <a:srgbClr val="FF0000"/>
                  </a:solidFill>
                </a:rPr>
                <a:t>Waste heat </a:t>
              </a:r>
            </a:p>
            <a:p>
              <a:pPr algn="ctr"/>
              <a:r>
                <a:rPr lang="en-US" dirty="0">
                  <a:solidFill>
                    <a:srgbClr val="FF0000"/>
                  </a:solidFill>
                </a:rPr>
                <a:t>rejection</a:t>
              </a:r>
            </a:p>
          </p:txBody>
        </p:sp>
        <p:sp>
          <p:nvSpPr>
            <p:cNvPr id="17" name="Oval 16">
              <a:extLst>
                <a:ext uri="{FF2B5EF4-FFF2-40B4-BE49-F238E27FC236}">
                  <a16:creationId xmlns:a16="http://schemas.microsoft.com/office/drawing/2014/main" id="{FFCBE968-70B2-5122-437A-E57D4ACB77C8}"/>
                </a:ext>
              </a:extLst>
            </p:cNvPr>
            <p:cNvSpPr/>
            <p:nvPr/>
          </p:nvSpPr>
          <p:spPr>
            <a:xfrm>
              <a:off x="2552351" y="3142175"/>
              <a:ext cx="293615" cy="243814"/>
            </a:xfrm>
            <a:prstGeom prst="ellipse">
              <a:avLst/>
            </a:prstGeom>
            <a:solidFill>
              <a:schemeClr val="tx1"/>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2</a:t>
              </a:r>
            </a:p>
          </p:txBody>
        </p:sp>
        <p:sp>
          <p:nvSpPr>
            <p:cNvPr id="18" name="Oval 17">
              <a:extLst>
                <a:ext uri="{FF2B5EF4-FFF2-40B4-BE49-F238E27FC236}">
                  <a16:creationId xmlns:a16="http://schemas.microsoft.com/office/drawing/2014/main" id="{12F7DA25-64EB-57FD-0101-6DF6817BA9FA}"/>
                </a:ext>
              </a:extLst>
            </p:cNvPr>
            <p:cNvSpPr/>
            <p:nvPr/>
          </p:nvSpPr>
          <p:spPr>
            <a:xfrm>
              <a:off x="2095151" y="3899760"/>
              <a:ext cx="293615" cy="243814"/>
            </a:xfrm>
            <a:prstGeom prst="ellipse">
              <a:avLst/>
            </a:prstGeom>
            <a:solidFill>
              <a:schemeClr val="tx1">
                <a:alpha val="50000"/>
              </a:scheme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3</a:t>
              </a:r>
            </a:p>
          </p:txBody>
        </p:sp>
        <p:sp>
          <p:nvSpPr>
            <p:cNvPr id="19" name="Oval 18">
              <a:extLst>
                <a:ext uri="{FF2B5EF4-FFF2-40B4-BE49-F238E27FC236}">
                  <a16:creationId xmlns:a16="http://schemas.microsoft.com/office/drawing/2014/main" id="{8F49CB10-65B1-2D7C-3EC8-F20A11E72817}"/>
                </a:ext>
              </a:extLst>
            </p:cNvPr>
            <p:cNvSpPr/>
            <p:nvPr/>
          </p:nvSpPr>
          <p:spPr>
            <a:xfrm>
              <a:off x="2958640" y="3899760"/>
              <a:ext cx="293615" cy="243814"/>
            </a:xfrm>
            <a:prstGeom prst="ellipse">
              <a:avLst/>
            </a:prstGeom>
            <a:solidFill>
              <a:schemeClr val="tx1">
                <a:alpha val="5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a:t>
              </a:r>
            </a:p>
          </p:txBody>
        </p:sp>
        <p:grpSp>
          <p:nvGrpSpPr>
            <p:cNvPr id="25" name="Group 24">
              <a:extLst>
                <a:ext uri="{FF2B5EF4-FFF2-40B4-BE49-F238E27FC236}">
                  <a16:creationId xmlns:a16="http://schemas.microsoft.com/office/drawing/2014/main" id="{6B3F2188-B447-81ED-EA8A-B33FAF0A101C}"/>
                </a:ext>
              </a:extLst>
            </p:cNvPr>
            <p:cNvGrpSpPr/>
            <p:nvPr/>
          </p:nvGrpSpPr>
          <p:grpSpPr>
            <a:xfrm>
              <a:off x="2241959" y="2010603"/>
              <a:ext cx="914400" cy="914400"/>
              <a:chOff x="3621227" y="2005415"/>
              <a:chExt cx="914400" cy="914400"/>
            </a:xfrm>
          </p:grpSpPr>
          <p:sp>
            <p:nvSpPr>
              <p:cNvPr id="23" name="Rectangle: Rounded Corners 22">
                <a:extLst>
                  <a:ext uri="{FF2B5EF4-FFF2-40B4-BE49-F238E27FC236}">
                    <a16:creationId xmlns:a16="http://schemas.microsoft.com/office/drawing/2014/main" id="{E2647D07-B1DB-AB74-8BC8-1EDE988CF4D7}"/>
                  </a:ext>
                </a:extLst>
              </p:cNvPr>
              <p:cNvSpPr/>
              <p:nvPr/>
            </p:nvSpPr>
            <p:spPr>
              <a:xfrm>
                <a:off x="3621227" y="2088071"/>
                <a:ext cx="914400" cy="749089"/>
              </a:xfrm>
              <a:prstGeom prst="roundRect">
                <a:avLst/>
              </a:prstGeom>
              <a:noFill/>
              <a:ln w="25400">
                <a:solidFill>
                  <a:srgbClr val="FFC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Lost with solid fill">
                <a:extLst>
                  <a:ext uri="{FF2B5EF4-FFF2-40B4-BE49-F238E27FC236}">
                    <a16:creationId xmlns:a16="http://schemas.microsoft.com/office/drawing/2014/main" id="{B36EEE5C-4243-DD10-2637-2AF800F403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21227" y="2005415"/>
                <a:ext cx="914400" cy="914400"/>
              </a:xfrm>
              <a:prstGeom prst="rect">
                <a:avLst/>
              </a:prstGeom>
            </p:spPr>
          </p:pic>
        </p:grpSp>
      </p:grpSp>
      <p:graphicFrame>
        <p:nvGraphicFramePr>
          <p:cNvPr id="27" name="Table 39">
            <a:extLst>
              <a:ext uri="{FF2B5EF4-FFF2-40B4-BE49-F238E27FC236}">
                <a16:creationId xmlns:a16="http://schemas.microsoft.com/office/drawing/2014/main" id="{4EE29E38-3827-7493-1EB2-382E8ADEF09E}"/>
              </a:ext>
            </a:extLst>
          </p:cNvPr>
          <p:cNvGraphicFramePr>
            <a:graphicFrameLocks noGrp="1"/>
          </p:cNvGraphicFramePr>
          <p:nvPr>
            <p:extLst>
              <p:ext uri="{D42A27DB-BD31-4B8C-83A1-F6EECF244321}">
                <p14:modId xmlns:p14="http://schemas.microsoft.com/office/powerpoint/2010/main" val="460151045"/>
              </p:ext>
            </p:extLst>
          </p:nvPr>
        </p:nvGraphicFramePr>
        <p:xfrm>
          <a:off x="3647115" y="1835914"/>
          <a:ext cx="3781293" cy="2575560"/>
        </p:xfrm>
        <a:graphic>
          <a:graphicData uri="http://schemas.openxmlformats.org/drawingml/2006/table">
            <a:tbl>
              <a:tblPr firstRow="1" bandRow="1">
                <a:tableStyleId>{5C22544A-7EE6-4342-B048-85BDC9FD1C3A}</a:tableStyleId>
              </a:tblPr>
              <a:tblGrid>
                <a:gridCol w="1934814">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Adherence temp (titanium or composite substrates)</a:t>
                      </a:r>
                    </a:p>
                  </a:txBody>
                  <a:tcPr/>
                </a:tc>
                <a:tc>
                  <a:txBody>
                    <a:bodyPr/>
                    <a:lstStyle/>
                    <a:p>
                      <a:r>
                        <a:rPr lang="en-US" sz="1200" dirty="0"/>
                        <a:t>~ 300 – 600 K</a:t>
                      </a:r>
                    </a:p>
                  </a:txBody>
                  <a:tcPr/>
                </a:tc>
                <a:extLst>
                  <a:ext uri="{0D108BD9-81ED-4DB2-BD59-A6C34878D82A}">
                    <a16:rowId xmlns:a16="http://schemas.microsoft.com/office/drawing/2014/main" val="2505984274"/>
                  </a:ext>
                </a:extLst>
              </a:tr>
              <a:tr h="370840">
                <a:tc>
                  <a:txBody>
                    <a:bodyPr/>
                    <a:lstStyle/>
                    <a:p>
                      <a:r>
                        <a:rPr lang="en-US" sz="1200" dirty="0"/>
                        <a:t>IR Emissivity</a:t>
                      </a:r>
                    </a:p>
                  </a:txBody>
                  <a:tcPr/>
                </a:tc>
                <a:tc>
                  <a:txBody>
                    <a:bodyPr/>
                    <a:lstStyle/>
                    <a:p>
                      <a:r>
                        <a:rPr lang="en-US" sz="1200" dirty="0"/>
                        <a:t>&gt; 0.88 (EOL)</a:t>
                      </a:r>
                    </a:p>
                  </a:txBody>
                  <a:tcPr/>
                </a:tc>
                <a:extLst>
                  <a:ext uri="{0D108BD9-81ED-4DB2-BD59-A6C34878D82A}">
                    <a16:rowId xmlns:a16="http://schemas.microsoft.com/office/drawing/2014/main" val="136874729"/>
                  </a:ext>
                </a:extLst>
              </a:tr>
              <a:tr h="370840">
                <a:tc>
                  <a:txBody>
                    <a:bodyPr/>
                    <a:lstStyle/>
                    <a:p>
                      <a:r>
                        <a:rPr lang="en-US" sz="1200" dirty="0"/>
                        <a:t>Solar Absorptivity</a:t>
                      </a:r>
                    </a:p>
                  </a:txBody>
                  <a:tcPr/>
                </a:tc>
                <a:tc>
                  <a:txBody>
                    <a:bodyPr/>
                    <a:lstStyle/>
                    <a:p>
                      <a:r>
                        <a:rPr lang="en-US" sz="1200" dirty="0"/>
                        <a:t>&gt; 0.25 (EOL)</a:t>
                      </a:r>
                    </a:p>
                  </a:txBody>
                  <a:tcPr/>
                </a:tc>
                <a:extLst>
                  <a:ext uri="{0D108BD9-81ED-4DB2-BD59-A6C34878D82A}">
                    <a16:rowId xmlns:a16="http://schemas.microsoft.com/office/drawing/2014/main" val="3527931142"/>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Radiation tolerant</a:t>
                      </a:r>
                    </a:p>
                    <a:p>
                      <a:endParaRPr lang="en-US" sz="1200" dirty="0"/>
                    </a:p>
                    <a:p>
                      <a:r>
                        <a:rPr lang="en-US" sz="1200" dirty="0"/>
                        <a:t>MMOD tolerant</a:t>
                      </a:r>
                    </a:p>
                    <a:p>
                      <a:endParaRPr lang="en-US" sz="1200" dirty="0"/>
                    </a:p>
                    <a:p>
                      <a:r>
                        <a:rPr lang="en-US" sz="1200" dirty="0"/>
                        <a:t>&gt; 5-year design life</a:t>
                      </a:r>
                    </a:p>
                  </a:txBody>
                  <a:tcPr/>
                </a:tc>
                <a:extLst>
                  <a:ext uri="{0D108BD9-81ED-4DB2-BD59-A6C34878D82A}">
                    <a16:rowId xmlns:a16="http://schemas.microsoft.com/office/drawing/2014/main" val="1448363284"/>
                  </a:ext>
                </a:extLst>
              </a:tr>
            </a:tbl>
          </a:graphicData>
        </a:graphic>
      </p:graphicFrame>
      <p:sp>
        <p:nvSpPr>
          <p:cNvPr id="3" name="TextBox 2">
            <a:extLst>
              <a:ext uri="{FF2B5EF4-FFF2-40B4-BE49-F238E27FC236}">
                <a16:creationId xmlns:a16="http://schemas.microsoft.com/office/drawing/2014/main" id="{131EC2BB-E25A-3BCF-8318-E6F0E514CF0D}"/>
              </a:ext>
            </a:extLst>
          </p:cNvPr>
          <p:cNvSpPr txBox="1"/>
          <p:nvPr/>
        </p:nvSpPr>
        <p:spPr>
          <a:xfrm>
            <a:off x="7885608" y="2146013"/>
            <a:ext cx="3764227" cy="2031325"/>
          </a:xfrm>
          <a:prstGeom prst="rect">
            <a:avLst/>
          </a:prstGeom>
          <a:noFill/>
        </p:spPr>
        <p:txBody>
          <a:bodyPr wrap="square" rtlCol="0">
            <a:spAutoFit/>
          </a:bodyPr>
          <a:lstStyle/>
          <a:p>
            <a:r>
              <a:rPr lang="en-US" sz="1400" dirty="0">
                <a:solidFill>
                  <a:srgbClr val="00B0F0"/>
                </a:solidFill>
              </a:rPr>
              <a:t>State of the art is IR emissivity ~ 0.87, solar absorptivity ~ 0.35 (after 5 years in LEO)</a:t>
            </a:r>
          </a:p>
          <a:p>
            <a:endParaRPr lang="en-US" sz="1400" dirty="0">
              <a:solidFill>
                <a:srgbClr val="00B0F0"/>
              </a:solidFill>
            </a:endParaRPr>
          </a:p>
          <a:p>
            <a:r>
              <a:rPr lang="en-US" sz="1400" dirty="0">
                <a:solidFill>
                  <a:srgbClr val="00B0F0"/>
                </a:solidFill>
              </a:rPr>
              <a:t>Adherence demonstrated at relevant temps only on aluminum substrates, delamination experienced during testing on other surfaces</a:t>
            </a:r>
          </a:p>
          <a:p>
            <a:endParaRPr lang="en-US" sz="1400" dirty="0">
              <a:solidFill>
                <a:srgbClr val="00B0F0"/>
              </a:solidFill>
            </a:endParaRPr>
          </a:p>
          <a:p>
            <a:r>
              <a:rPr lang="en-US" sz="1400" dirty="0">
                <a:solidFill>
                  <a:srgbClr val="00B0F0"/>
                </a:solidFill>
              </a:rPr>
              <a:t>Higher solar absorptivity values may be tolerated depending on vehicle design and trajectory</a:t>
            </a:r>
          </a:p>
        </p:txBody>
      </p:sp>
      <p:sp>
        <p:nvSpPr>
          <p:cNvPr id="7" name="TextBox 6">
            <a:extLst>
              <a:ext uri="{FF2B5EF4-FFF2-40B4-BE49-F238E27FC236}">
                <a16:creationId xmlns:a16="http://schemas.microsoft.com/office/drawing/2014/main" id="{68C44901-165C-601F-F29C-ADB98550F89E}"/>
              </a:ext>
            </a:extLst>
          </p:cNvPr>
          <p:cNvSpPr txBox="1"/>
          <p:nvPr/>
        </p:nvSpPr>
        <p:spPr>
          <a:xfrm>
            <a:off x="3726233" y="4839260"/>
            <a:ext cx="7672105" cy="1323439"/>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2023 SBIR Z10.03 Space Nuclear Propulsion, Scope for Primary Heat Rejection Subsystem</a:t>
            </a:r>
          </a:p>
          <a:p>
            <a:endParaRPr lang="en-US" sz="1600" dirty="0">
              <a:solidFill>
                <a:schemeClr val="bg1"/>
              </a:solidFill>
            </a:endParaRPr>
          </a:p>
          <a:p>
            <a:r>
              <a:rPr lang="en-US" sz="1600" dirty="0" err="1">
                <a:solidFill>
                  <a:schemeClr val="bg1"/>
                </a:solidFill>
              </a:rPr>
              <a:t>Polaronyx</a:t>
            </a:r>
            <a:r>
              <a:rPr lang="en-US" sz="1600" dirty="0">
                <a:solidFill>
                  <a:schemeClr val="bg1"/>
                </a:solidFill>
              </a:rPr>
              <a:t>, Inc.: Robotic High-Emissivity Surface Treatments</a:t>
            </a:r>
          </a:p>
          <a:p>
            <a:r>
              <a:rPr lang="en-US" sz="1600" dirty="0" err="1">
                <a:solidFill>
                  <a:schemeClr val="bg1"/>
                </a:solidFill>
              </a:rPr>
              <a:t>Ultramet</a:t>
            </a:r>
            <a:r>
              <a:rPr lang="en-US" sz="1600" dirty="0">
                <a:solidFill>
                  <a:schemeClr val="bg1"/>
                </a:solidFill>
              </a:rPr>
              <a:t>: High-Emissivity CVD Dendritic Rhenium Coatings for NEP Radiator Panels</a:t>
            </a:r>
          </a:p>
        </p:txBody>
      </p:sp>
      <p:sp>
        <p:nvSpPr>
          <p:cNvPr id="9" name="TextBox 8">
            <a:extLst>
              <a:ext uri="{FF2B5EF4-FFF2-40B4-BE49-F238E27FC236}">
                <a16:creationId xmlns:a16="http://schemas.microsoft.com/office/drawing/2014/main" id="{3799C4CB-914B-2507-78E3-285F22552991}"/>
              </a:ext>
            </a:extLst>
          </p:cNvPr>
          <p:cNvSpPr txBox="1"/>
          <p:nvPr/>
        </p:nvSpPr>
        <p:spPr>
          <a:xfrm>
            <a:off x="204954" y="5043825"/>
            <a:ext cx="3521279" cy="1569660"/>
          </a:xfrm>
          <a:prstGeom prst="rect">
            <a:avLst/>
          </a:prstGeom>
          <a:noFill/>
        </p:spPr>
        <p:txBody>
          <a:bodyPr wrap="square">
            <a:spAutoFit/>
          </a:bodyPr>
          <a:lstStyle/>
          <a:p>
            <a:r>
              <a:rPr lang="en-US" sz="1600" dirty="0">
                <a:solidFill>
                  <a:srgbClr val="00B050"/>
                </a:solidFill>
                <a:latin typeface="Open Sans" panose="020B0606030504020204" pitchFamily="34" charset="0"/>
              </a:rPr>
              <a:t>Once waste heat is delivered to, and spread along, the radiator surface, high IR emissivity coatings are required to radiate that heat to space.  Sun-facing surfaces require low solar absorptivity.</a:t>
            </a:r>
            <a:endParaRPr lang="en-US" sz="1600" dirty="0">
              <a:solidFill>
                <a:srgbClr val="00B050"/>
              </a:solidFill>
            </a:endParaRPr>
          </a:p>
        </p:txBody>
      </p:sp>
    </p:spTree>
    <p:extLst>
      <p:ext uri="{BB962C8B-B14F-4D97-AF65-F5344CB8AC3E}">
        <p14:creationId xmlns:p14="http://schemas.microsoft.com/office/powerpoint/2010/main" val="266616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5"/>
            <a:ext cx="10515600" cy="914401"/>
          </a:xfrm>
        </p:spPr>
        <p:txBody>
          <a:bodyPr>
            <a:normAutofit fontScale="90000"/>
          </a:bodyPr>
          <a:lstStyle/>
          <a:p>
            <a:r>
              <a:rPr lang="en-US" dirty="0"/>
              <a:t>Gap 5: Thermal Management of Electrical Harnesses Supporting EP Systems</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8</a:t>
            </a:fld>
            <a:endParaRPr lang="en-US" dirty="0"/>
          </a:p>
        </p:txBody>
      </p:sp>
      <p:graphicFrame>
        <p:nvGraphicFramePr>
          <p:cNvPr id="27" name="Table 39">
            <a:extLst>
              <a:ext uri="{FF2B5EF4-FFF2-40B4-BE49-F238E27FC236}">
                <a16:creationId xmlns:a16="http://schemas.microsoft.com/office/drawing/2014/main" id="{4EE29E38-3827-7493-1EB2-382E8ADEF09E}"/>
              </a:ext>
            </a:extLst>
          </p:cNvPr>
          <p:cNvGraphicFramePr>
            <a:graphicFrameLocks noGrp="1"/>
          </p:cNvGraphicFramePr>
          <p:nvPr>
            <p:extLst>
              <p:ext uri="{D42A27DB-BD31-4B8C-83A1-F6EECF244321}">
                <p14:modId xmlns:p14="http://schemas.microsoft.com/office/powerpoint/2010/main" val="3206791924"/>
              </p:ext>
            </p:extLst>
          </p:nvPr>
        </p:nvGraphicFramePr>
        <p:xfrm>
          <a:off x="7572507" y="1477092"/>
          <a:ext cx="3781293" cy="3495040"/>
        </p:xfrm>
        <a:graphic>
          <a:graphicData uri="http://schemas.openxmlformats.org/drawingml/2006/table">
            <a:tbl>
              <a:tblPr firstRow="1" bandRow="1">
                <a:tableStyleId>{5C22544A-7EE6-4342-B048-85BDC9FD1C3A}</a:tableStyleId>
              </a:tblPr>
              <a:tblGrid>
                <a:gridCol w="1934814">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Voltage</a:t>
                      </a:r>
                    </a:p>
                  </a:txBody>
                  <a:tcPr/>
                </a:tc>
                <a:tc>
                  <a:txBody>
                    <a:bodyPr/>
                    <a:lstStyle/>
                    <a:p>
                      <a:r>
                        <a:rPr lang="en-US" sz="1200" dirty="0"/>
                        <a:t>~600 – 800 VDC, extensible to 2 </a:t>
                      </a:r>
                      <a:r>
                        <a:rPr lang="en-US" sz="1200" dirty="0" err="1"/>
                        <a:t>kVDC</a:t>
                      </a:r>
                      <a:endParaRPr lang="en-US" sz="1200" dirty="0"/>
                    </a:p>
                  </a:txBody>
                  <a:tcPr/>
                </a:tc>
                <a:extLst>
                  <a:ext uri="{0D108BD9-81ED-4DB2-BD59-A6C34878D82A}">
                    <a16:rowId xmlns:a16="http://schemas.microsoft.com/office/drawing/2014/main" val="2505984274"/>
                  </a:ext>
                </a:extLst>
              </a:tr>
              <a:tr h="370840">
                <a:tc>
                  <a:txBody>
                    <a:bodyPr/>
                    <a:lstStyle/>
                    <a:p>
                      <a:r>
                        <a:rPr lang="en-US" sz="1200" dirty="0"/>
                        <a:t>Direct current</a:t>
                      </a:r>
                    </a:p>
                  </a:txBody>
                  <a:tcPr/>
                </a:tc>
                <a:tc>
                  <a:txBody>
                    <a:bodyPr/>
                    <a:lstStyle/>
                    <a:p>
                      <a:r>
                        <a:rPr lang="en-US" sz="1200" dirty="0"/>
                        <a:t>&gt; 10 A, extensible to 200 A</a:t>
                      </a:r>
                    </a:p>
                  </a:txBody>
                  <a:tcPr/>
                </a:tc>
                <a:extLst>
                  <a:ext uri="{0D108BD9-81ED-4DB2-BD59-A6C34878D82A}">
                    <a16:rowId xmlns:a16="http://schemas.microsoft.com/office/drawing/2014/main" val="3488946723"/>
                  </a:ext>
                </a:extLst>
              </a:tr>
              <a:tr h="370840">
                <a:tc>
                  <a:txBody>
                    <a:bodyPr/>
                    <a:lstStyle/>
                    <a:p>
                      <a:r>
                        <a:rPr lang="en-US" sz="1200" dirty="0"/>
                        <a:t>Operating Temp</a:t>
                      </a:r>
                    </a:p>
                  </a:txBody>
                  <a:tcPr/>
                </a:tc>
                <a:tc>
                  <a:txBody>
                    <a:bodyPr/>
                    <a:lstStyle/>
                    <a:p>
                      <a:r>
                        <a:rPr lang="en-US" sz="1200" dirty="0"/>
                        <a:t>&gt; 575 K</a:t>
                      </a:r>
                    </a:p>
                  </a:txBody>
                  <a:tcPr/>
                </a:tc>
                <a:extLst>
                  <a:ext uri="{0D108BD9-81ED-4DB2-BD59-A6C34878D82A}">
                    <a16:rowId xmlns:a16="http://schemas.microsoft.com/office/drawing/2014/main" val="136874729"/>
                  </a:ext>
                </a:extLst>
              </a:tr>
              <a:tr h="370840">
                <a:tc>
                  <a:txBody>
                    <a:bodyPr/>
                    <a:lstStyle/>
                    <a:p>
                      <a:r>
                        <a:rPr lang="en-US" sz="1200" dirty="0"/>
                        <a:t>Survival Temp</a:t>
                      </a:r>
                    </a:p>
                  </a:txBody>
                  <a:tcPr/>
                </a:tc>
                <a:tc>
                  <a:txBody>
                    <a:bodyPr/>
                    <a:lstStyle/>
                    <a:p>
                      <a:r>
                        <a:rPr lang="en-US" sz="1200" dirty="0"/>
                        <a:t>&lt; 215 K</a:t>
                      </a:r>
                    </a:p>
                  </a:txBody>
                  <a:tcPr/>
                </a:tc>
                <a:extLst>
                  <a:ext uri="{0D108BD9-81ED-4DB2-BD59-A6C34878D82A}">
                    <a16:rowId xmlns:a16="http://schemas.microsoft.com/office/drawing/2014/main" val="3527931142"/>
                  </a:ext>
                </a:extLst>
              </a:tr>
              <a:tr h="370840">
                <a:tc>
                  <a:txBody>
                    <a:bodyPr/>
                    <a:lstStyle/>
                    <a:p>
                      <a:endParaRPr lang="en-US" sz="1200" dirty="0"/>
                    </a:p>
                    <a:p>
                      <a:endParaRPr lang="en-US" sz="1200" dirty="0"/>
                    </a:p>
                    <a:p>
                      <a:endParaRPr lang="en-US" sz="1200" dirty="0"/>
                    </a:p>
                    <a:p>
                      <a:r>
                        <a:rPr lang="en-US" sz="1200" dirty="0"/>
                        <a:t>Other considerations</a:t>
                      </a:r>
                    </a:p>
                  </a:txBody>
                  <a:tcPr/>
                </a:tc>
                <a:tc>
                  <a:txBody>
                    <a:bodyPr/>
                    <a:lstStyle/>
                    <a:p>
                      <a:r>
                        <a:rPr lang="en-US" sz="1200" dirty="0"/>
                        <a:t>Low outgassing materials</a:t>
                      </a:r>
                    </a:p>
                    <a:p>
                      <a:endParaRPr lang="en-US" sz="1200" dirty="0"/>
                    </a:p>
                    <a:p>
                      <a:r>
                        <a:rPr lang="en-US" sz="1200" dirty="0"/>
                        <a:t>Derating consistent with NASA standards for connectors and wiring</a:t>
                      </a:r>
                    </a:p>
                    <a:p>
                      <a:endParaRPr lang="en-US" sz="1200" dirty="0"/>
                    </a:p>
                    <a:p>
                      <a:r>
                        <a:rPr lang="en-US" sz="1200" dirty="0"/>
                        <a:t>Cable lengths, flexibility, and abrasion resistance</a:t>
                      </a:r>
                    </a:p>
                  </a:txBody>
                  <a:tcPr/>
                </a:tc>
                <a:extLst>
                  <a:ext uri="{0D108BD9-81ED-4DB2-BD59-A6C34878D82A}">
                    <a16:rowId xmlns:a16="http://schemas.microsoft.com/office/drawing/2014/main" val="1448363284"/>
                  </a:ext>
                </a:extLst>
              </a:tr>
            </a:tbl>
          </a:graphicData>
        </a:graphic>
      </p:graphicFrame>
      <p:sp>
        <p:nvSpPr>
          <p:cNvPr id="3" name="TextBox 2">
            <a:extLst>
              <a:ext uri="{FF2B5EF4-FFF2-40B4-BE49-F238E27FC236}">
                <a16:creationId xmlns:a16="http://schemas.microsoft.com/office/drawing/2014/main" id="{131EC2BB-E25A-3BCF-8318-E6F0E514CF0D}"/>
              </a:ext>
            </a:extLst>
          </p:cNvPr>
          <p:cNvSpPr txBox="1"/>
          <p:nvPr/>
        </p:nvSpPr>
        <p:spPr>
          <a:xfrm>
            <a:off x="7572507" y="5202705"/>
            <a:ext cx="3764227" cy="738664"/>
          </a:xfrm>
          <a:prstGeom prst="rect">
            <a:avLst/>
          </a:prstGeom>
          <a:noFill/>
        </p:spPr>
        <p:txBody>
          <a:bodyPr wrap="square" rtlCol="0">
            <a:spAutoFit/>
          </a:bodyPr>
          <a:lstStyle/>
          <a:p>
            <a:r>
              <a:rPr lang="en-US" sz="1400" dirty="0">
                <a:solidFill>
                  <a:srgbClr val="00B0F0"/>
                </a:solidFill>
              </a:rPr>
              <a:t>State of the art is stranded, plated copper wiring with multilayer, crosslinked fluoropolymer insulation: 600 -1,000 VDC @ &lt; 13 K</a:t>
            </a:r>
          </a:p>
        </p:txBody>
      </p:sp>
      <p:sp>
        <p:nvSpPr>
          <p:cNvPr id="7" name="TextBox 6">
            <a:extLst>
              <a:ext uri="{FF2B5EF4-FFF2-40B4-BE49-F238E27FC236}">
                <a16:creationId xmlns:a16="http://schemas.microsoft.com/office/drawing/2014/main" id="{68C44901-165C-601F-F29C-ADB98550F89E}"/>
              </a:ext>
            </a:extLst>
          </p:cNvPr>
          <p:cNvSpPr txBox="1"/>
          <p:nvPr/>
        </p:nvSpPr>
        <p:spPr>
          <a:xfrm>
            <a:off x="607829" y="4311591"/>
            <a:ext cx="6648648" cy="2062103"/>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2023 SBIR Z10.04 Materials, Processes, and Technologies for Advancing In-Space Electric Propulsion, Scope for High-Temperature, High-Voltage Electric Propulsion Harness Connectors and Cables</a:t>
            </a:r>
          </a:p>
          <a:p>
            <a:endParaRPr lang="en-US" sz="1600" dirty="0">
              <a:solidFill>
                <a:schemeClr val="bg1"/>
              </a:solidFill>
            </a:endParaRPr>
          </a:p>
          <a:p>
            <a:r>
              <a:rPr lang="en-US" sz="1600" dirty="0">
                <a:solidFill>
                  <a:schemeClr val="bg1"/>
                </a:solidFill>
              </a:rPr>
              <a:t>Ad Astra Rocket Company: Improved Design of the VASMIR Radio Frequency Transmission Line</a:t>
            </a:r>
          </a:p>
          <a:p>
            <a:endParaRPr lang="en-US" sz="1600" dirty="0">
              <a:solidFill>
                <a:schemeClr val="bg1"/>
              </a:solidFill>
            </a:endParaRPr>
          </a:p>
        </p:txBody>
      </p:sp>
      <p:pic>
        <p:nvPicPr>
          <p:cNvPr id="5" name="Graphic 4" descr="Full battery outline">
            <a:extLst>
              <a:ext uri="{FF2B5EF4-FFF2-40B4-BE49-F238E27FC236}">
                <a16:creationId xmlns:a16="http://schemas.microsoft.com/office/drawing/2014/main" id="{93F44623-23CA-C726-6970-81190B9096B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97866" y="2488530"/>
            <a:ext cx="914400" cy="914400"/>
          </a:xfrm>
          <a:prstGeom prst="rect">
            <a:avLst/>
          </a:prstGeom>
        </p:spPr>
      </p:pic>
      <p:pic>
        <p:nvPicPr>
          <p:cNvPr id="9" name="Graphic 8" descr="Fast Forward with solid fill">
            <a:extLst>
              <a:ext uri="{FF2B5EF4-FFF2-40B4-BE49-F238E27FC236}">
                <a16:creationId xmlns:a16="http://schemas.microsoft.com/office/drawing/2014/main" id="{40DDDF03-3AD3-D63A-DD84-4FCF15F389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8532" y="2510616"/>
            <a:ext cx="914400" cy="914400"/>
          </a:xfrm>
          <a:prstGeom prst="rect">
            <a:avLst/>
          </a:prstGeom>
        </p:spPr>
      </p:pic>
      <p:cxnSp>
        <p:nvCxnSpPr>
          <p:cNvPr id="11" name="Straight Connector 10">
            <a:extLst>
              <a:ext uri="{FF2B5EF4-FFF2-40B4-BE49-F238E27FC236}">
                <a16:creationId xmlns:a16="http://schemas.microsoft.com/office/drawing/2014/main" id="{FDF022CB-CD3B-B175-80A8-6235EB7BB792}"/>
              </a:ext>
            </a:extLst>
          </p:cNvPr>
          <p:cNvCxnSpPr>
            <a:cxnSpLocks/>
          </p:cNvCxnSpPr>
          <p:nvPr/>
        </p:nvCxnSpPr>
        <p:spPr>
          <a:xfrm flipH="1" flipV="1">
            <a:off x="2172279" y="2946112"/>
            <a:ext cx="2148103" cy="15478"/>
          </a:xfrm>
          <a:prstGeom prst="line">
            <a:avLst/>
          </a:prstGeom>
          <a:ln w="38100"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497ECE4-7691-A669-B987-D9C13AF017BF}"/>
              </a:ext>
            </a:extLst>
          </p:cNvPr>
          <p:cNvSpPr txBox="1"/>
          <p:nvPr/>
        </p:nvSpPr>
        <p:spPr>
          <a:xfrm>
            <a:off x="513187" y="2124744"/>
            <a:ext cx="2483757" cy="646331"/>
          </a:xfrm>
          <a:prstGeom prst="rect">
            <a:avLst/>
          </a:prstGeom>
          <a:noFill/>
        </p:spPr>
        <p:txBody>
          <a:bodyPr wrap="none" rtlCol="0">
            <a:spAutoFit/>
          </a:bodyPr>
          <a:lstStyle/>
          <a:p>
            <a:pPr algn="ctr"/>
            <a:r>
              <a:rPr lang="en-US" dirty="0">
                <a:solidFill>
                  <a:srgbClr val="FFC000">
                    <a:alpha val="50000"/>
                  </a:srgbClr>
                </a:solidFill>
              </a:rPr>
              <a:t>Power management, </a:t>
            </a:r>
          </a:p>
          <a:p>
            <a:pPr algn="ctr"/>
            <a:r>
              <a:rPr lang="en-US" dirty="0">
                <a:solidFill>
                  <a:srgbClr val="FFC000">
                    <a:alpha val="50000"/>
                  </a:srgbClr>
                </a:solidFill>
              </a:rPr>
              <a:t>storage, and distribution</a:t>
            </a:r>
          </a:p>
        </p:txBody>
      </p:sp>
      <p:sp>
        <p:nvSpPr>
          <p:cNvPr id="20" name="TextBox 19">
            <a:extLst>
              <a:ext uri="{FF2B5EF4-FFF2-40B4-BE49-F238E27FC236}">
                <a16:creationId xmlns:a16="http://schemas.microsoft.com/office/drawing/2014/main" id="{7E43EF42-A16F-DBAD-0A7E-B5205B3D16E3}"/>
              </a:ext>
            </a:extLst>
          </p:cNvPr>
          <p:cNvSpPr txBox="1"/>
          <p:nvPr/>
        </p:nvSpPr>
        <p:spPr>
          <a:xfrm>
            <a:off x="4976916" y="2638424"/>
            <a:ext cx="1926617" cy="646331"/>
          </a:xfrm>
          <a:prstGeom prst="rect">
            <a:avLst/>
          </a:prstGeom>
          <a:noFill/>
        </p:spPr>
        <p:txBody>
          <a:bodyPr wrap="none" rtlCol="0">
            <a:spAutoFit/>
          </a:bodyPr>
          <a:lstStyle/>
          <a:p>
            <a:pPr algn="ctr"/>
            <a:r>
              <a:rPr lang="en-US" dirty="0">
                <a:solidFill>
                  <a:srgbClr val="FFC000">
                    <a:alpha val="50000"/>
                  </a:srgbClr>
                </a:solidFill>
              </a:rPr>
              <a:t>Electric propulsion</a:t>
            </a:r>
          </a:p>
          <a:p>
            <a:pPr algn="ctr"/>
            <a:r>
              <a:rPr lang="en-US" dirty="0">
                <a:solidFill>
                  <a:srgbClr val="FFC000">
                    <a:alpha val="50000"/>
                  </a:srgbClr>
                </a:solidFill>
              </a:rPr>
              <a:t>engines</a:t>
            </a:r>
          </a:p>
        </p:txBody>
      </p:sp>
      <p:cxnSp>
        <p:nvCxnSpPr>
          <p:cNvPr id="21" name="Straight Connector 20">
            <a:extLst>
              <a:ext uri="{FF2B5EF4-FFF2-40B4-BE49-F238E27FC236}">
                <a16:creationId xmlns:a16="http://schemas.microsoft.com/office/drawing/2014/main" id="{FC0653FF-BBA3-9879-2589-FC94E30859CF}"/>
              </a:ext>
            </a:extLst>
          </p:cNvPr>
          <p:cNvCxnSpPr>
            <a:cxnSpLocks/>
          </p:cNvCxnSpPr>
          <p:nvPr/>
        </p:nvCxnSpPr>
        <p:spPr>
          <a:xfrm flipH="1" flipV="1">
            <a:off x="2172279" y="2955553"/>
            <a:ext cx="2148103" cy="15478"/>
          </a:xfrm>
          <a:prstGeom prst="line">
            <a:avLst/>
          </a:prstGeom>
          <a:ln w="127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F1038B7A-165F-0EA1-FF21-E1379DC75094}"/>
              </a:ext>
            </a:extLst>
          </p:cNvPr>
          <p:cNvSpPr/>
          <p:nvPr/>
        </p:nvSpPr>
        <p:spPr>
          <a:xfrm>
            <a:off x="3110239" y="2839683"/>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5</a:t>
            </a:r>
          </a:p>
        </p:txBody>
      </p:sp>
      <p:sp>
        <p:nvSpPr>
          <p:cNvPr id="28" name="TextBox 27">
            <a:extLst>
              <a:ext uri="{FF2B5EF4-FFF2-40B4-BE49-F238E27FC236}">
                <a16:creationId xmlns:a16="http://schemas.microsoft.com/office/drawing/2014/main" id="{860E65B6-9D75-E3E7-FDB6-0A1D60BF0159}"/>
              </a:ext>
            </a:extLst>
          </p:cNvPr>
          <p:cNvSpPr txBox="1"/>
          <p:nvPr/>
        </p:nvSpPr>
        <p:spPr>
          <a:xfrm>
            <a:off x="670421" y="3312839"/>
            <a:ext cx="6094602" cy="830997"/>
          </a:xfrm>
          <a:prstGeom prst="rect">
            <a:avLst/>
          </a:prstGeom>
          <a:noFill/>
        </p:spPr>
        <p:txBody>
          <a:bodyPr wrap="square">
            <a:spAutoFit/>
          </a:bodyPr>
          <a:lstStyle/>
          <a:p>
            <a:r>
              <a:rPr lang="en-US" sz="1600" dirty="0">
                <a:solidFill>
                  <a:srgbClr val="00B050"/>
                </a:solidFill>
                <a:latin typeface="Open Sans" panose="020B0606030504020204" pitchFamily="34" charset="0"/>
              </a:rPr>
              <a:t>P</a:t>
            </a:r>
            <a:r>
              <a:rPr lang="en-US" sz="1600" b="0" i="0" dirty="0">
                <a:solidFill>
                  <a:srgbClr val="00B050"/>
                </a:solidFill>
                <a:effectLst/>
                <a:latin typeface="Open Sans" panose="020B0606030504020204" pitchFamily="34" charset="0"/>
              </a:rPr>
              <a:t>ower, commands, and telemetry are relayed between the power processing unit (PPU) and the thruster via dedicated electrical harness assemblies.</a:t>
            </a:r>
            <a:endParaRPr lang="en-US" sz="1600" dirty="0">
              <a:solidFill>
                <a:srgbClr val="00B050"/>
              </a:solidFill>
            </a:endParaRPr>
          </a:p>
        </p:txBody>
      </p:sp>
    </p:spTree>
    <p:extLst>
      <p:ext uri="{BB962C8B-B14F-4D97-AF65-F5344CB8AC3E}">
        <p14:creationId xmlns:p14="http://schemas.microsoft.com/office/powerpoint/2010/main" val="397738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5"/>
            <a:ext cx="10515600" cy="914401"/>
          </a:xfrm>
        </p:spPr>
        <p:txBody>
          <a:bodyPr>
            <a:normAutofit/>
          </a:bodyPr>
          <a:lstStyle/>
          <a:p>
            <a:r>
              <a:rPr lang="en-US" dirty="0"/>
              <a:t>Gap 6: NEP Thruster Materials Knowledge Gap</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9</a:t>
            </a:fld>
            <a:endParaRPr lang="en-US" dirty="0"/>
          </a:p>
        </p:txBody>
      </p:sp>
      <p:graphicFrame>
        <p:nvGraphicFramePr>
          <p:cNvPr id="27" name="Table 39">
            <a:extLst>
              <a:ext uri="{FF2B5EF4-FFF2-40B4-BE49-F238E27FC236}">
                <a16:creationId xmlns:a16="http://schemas.microsoft.com/office/drawing/2014/main" id="{4EE29E38-3827-7493-1EB2-382E8ADEF09E}"/>
              </a:ext>
            </a:extLst>
          </p:cNvPr>
          <p:cNvGraphicFramePr>
            <a:graphicFrameLocks noGrp="1"/>
          </p:cNvGraphicFramePr>
          <p:nvPr>
            <p:extLst>
              <p:ext uri="{D42A27DB-BD31-4B8C-83A1-F6EECF244321}">
                <p14:modId xmlns:p14="http://schemas.microsoft.com/office/powerpoint/2010/main" val="927921670"/>
              </p:ext>
            </p:extLst>
          </p:nvPr>
        </p:nvGraphicFramePr>
        <p:xfrm>
          <a:off x="4205353" y="4848453"/>
          <a:ext cx="3781293" cy="1483360"/>
        </p:xfrm>
        <a:graphic>
          <a:graphicData uri="http://schemas.openxmlformats.org/drawingml/2006/table">
            <a:tbl>
              <a:tblPr firstRow="1" bandRow="1">
                <a:tableStyleId>{5C22544A-7EE6-4342-B048-85BDC9FD1C3A}</a:tableStyleId>
              </a:tblPr>
              <a:tblGrid>
                <a:gridCol w="1934814">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Power</a:t>
                      </a:r>
                    </a:p>
                  </a:txBody>
                  <a:tcPr/>
                </a:tc>
                <a:tc>
                  <a:txBody>
                    <a:bodyPr/>
                    <a:lstStyle/>
                    <a:p>
                      <a:r>
                        <a:rPr lang="en-US" sz="1200" dirty="0"/>
                        <a:t>100 </a:t>
                      </a:r>
                      <a:r>
                        <a:rPr lang="en-US" sz="1200" dirty="0" err="1"/>
                        <a:t>kWe</a:t>
                      </a:r>
                      <a:endParaRPr lang="en-US" sz="1200" dirty="0"/>
                    </a:p>
                  </a:txBody>
                  <a:tcPr/>
                </a:tc>
                <a:extLst>
                  <a:ext uri="{0D108BD9-81ED-4DB2-BD59-A6C34878D82A}">
                    <a16:rowId xmlns:a16="http://schemas.microsoft.com/office/drawing/2014/main" val="2505984274"/>
                  </a:ext>
                </a:extLst>
              </a:tr>
              <a:tr h="370840">
                <a:tc>
                  <a:txBody>
                    <a:bodyPr/>
                    <a:lstStyle/>
                    <a:p>
                      <a:r>
                        <a:rPr lang="en-US" sz="1200" dirty="0"/>
                        <a:t>Thrust</a:t>
                      </a:r>
                    </a:p>
                  </a:txBody>
                  <a:tcPr/>
                </a:tc>
                <a:tc>
                  <a:txBody>
                    <a:bodyPr/>
                    <a:lstStyle/>
                    <a:p>
                      <a:r>
                        <a:rPr lang="en-US" sz="1200" dirty="0"/>
                        <a:t>4700 </a:t>
                      </a:r>
                      <a:r>
                        <a:rPr lang="en-US" sz="1200" dirty="0" err="1"/>
                        <a:t>mN</a:t>
                      </a:r>
                      <a:endParaRPr lang="en-US" sz="1200" dirty="0"/>
                    </a:p>
                  </a:txBody>
                  <a:tcPr/>
                </a:tc>
                <a:extLst>
                  <a:ext uri="{0D108BD9-81ED-4DB2-BD59-A6C34878D82A}">
                    <a16:rowId xmlns:a16="http://schemas.microsoft.com/office/drawing/2014/main" val="3488946723"/>
                  </a:ext>
                </a:extLst>
              </a:tr>
              <a:tr h="370840">
                <a:tc>
                  <a:txBody>
                    <a:bodyPr/>
                    <a:lstStyle/>
                    <a:p>
                      <a:r>
                        <a:rPr lang="en-US" sz="1200" dirty="0"/>
                        <a:t>Specific Mass</a:t>
                      </a:r>
                    </a:p>
                  </a:txBody>
                  <a:tcPr/>
                </a:tc>
                <a:tc>
                  <a:txBody>
                    <a:bodyPr/>
                    <a:lstStyle/>
                    <a:p>
                      <a:r>
                        <a:rPr lang="en-US" sz="1200" dirty="0"/>
                        <a:t>3 kg/</a:t>
                      </a:r>
                      <a:r>
                        <a:rPr lang="en-US" sz="1200" dirty="0" err="1"/>
                        <a:t>kWe</a:t>
                      </a:r>
                      <a:endParaRPr lang="en-US" sz="1200" dirty="0"/>
                    </a:p>
                  </a:txBody>
                  <a:tcPr/>
                </a:tc>
                <a:extLst>
                  <a:ext uri="{0D108BD9-81ED-4DB2-BD59-A6C34878D82A}">
                    <a16:rowId xmlns:a16="http://schemas.microsoft.com/office/drawing/2014/main" val="136874729"/>
                  </a:ext>
                </a:extLst>
              </a:tr>
            </a:tbl>
          </a:graphicData>
        </a:graphic>
      </p:graphicFrame>
      <p:sp>
        <p:nvSpPr>
          <p:cNvPr id="28" name="TextBox 27">
            <a:extLst>
              <a:ext uri="{FF2B5EF4-FFF2-40B4-BE49-F238E27FC236}">
                <a16:creationId xmlns:a16="http://schemas.microsoft.com/office/drawing/2014/main" id="{860E65B6-9D75-E3E7-FDB6-0A1D60BF0159}"/>
              </a:ext>
            </a:extLst>
          </p:cNvPr>
          <p:cNvSpPr txBox="1"/>
          <p:nvPr/>
        </p:nvSpPr>
        <p:spPr>
          <a:xfrm>
            <a:off x="3048698" y="2852399"/>
            <a:ext cx="6094602" cy="1323439"/>
          </a:xfrm>
          <a:prstGeom prst="rect">
            <a:avLst/>
          </a:prstGeom>
          <a:noFill/>
        </p:spPr>
        <p:txBody>
          <a:bodyPr wrap="square">
            <a:spAutoFit/>
          </a:bodyPr>
          <a:lstStyle/>
          <a:p>
            <a:r>
              <a:rPr lang="en-US" sz="1600" dirty="0">
                <a:solidFill>
                  <a:srgbClr val="00B050"/>
                </a:solidFill>
                <a:latin typeface="Open Sans" panose="020B0606030504020204" pitchFamily="34" charset="0"/>
              </a:rPr>
              <a:t>NEP Thrusters will need to operate at a higher power density than heritage thrusters, pushing the threshold of traditional materials.  Testing is required to determine material impacts when operating in these conditions.  Uncharacterized materials gaps may exist.</a:t>
            </a:r>
            <a:endParaRPr lang="en-US" sz="1600" dirty="0">
              <a:solidFill>
                <a:srgbClr val="00B050"/>
              </a:solidFill>
            </a:endParaRPr>
          </a:p>
        </p:txBody>
      </p:sp>
      <p:grpSp>
        <p:nvGrpSpPr>
          <p:cNvPr id="12" name="Group 11">
            <a:extLst>
              <a:ext uri="{FF2B5EF4-FFF2-40B4-BE49-F238E27FC236}">
                <a16:creationId xmlns:a16="http://schemas.microsoft.com/office/drawing/2014/main" id="{007AA338-2672-5202-72EF-5232905CB62F}"/>
              </a:ext>
            </a:extLst>
          </p:cNvPr>
          <p:cNvGrpSpPr/>
          <p:nvPr/>
        </p:nvGrpSpPr>
        <p:grpSpPr>
          <a:xfrm>
            <a:off x="4517176" y="1739281"/>
            <a:ext cx="2711295" cy="914400"/>
            <a:chOff x="7350049" y="1798717"/>
            <a:chExt cx="2711295" cy="914400"/>
          </a:xfrm>
        </p:grpSpPr>
        <p:pic>
          <p:nvPicPr>
            <p:cNvPr id="6" name="Graphic 5" descr="Fast Forward with solid fill">
              <a:extLst>
                <a:ext uri="{FF2B5EF4-FFF2-40B4-BE49-F238E27FC236}">
                  <a16:creationId xmlns:a16="http://schemas.microsoft.com/office/drawing/2014/main" id="{121998D0-D54A-4EB6-7638-5D6EEE73A2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50049" y="1798717"/>
              <a:ext cx="914400" cy="914400"/>
            </a:xfrm>
            <a:prstGeom prst="rect">
              <a:avLst/>
            </a:prstGeom>
          </p:spPr>
        </p:pic>
        <p:sp>
          <p:nvSpPr>
            <p:cNvPr id="8" name="TextBox 7">
              <a:extLst>
                <a:ext uri="{FF2B5EF4-FFF2-40B4-BE49-F238E27FC236}">
                  <a16:creationId xmlns:a16="http://schemas.microsoft.com/office/drawing/2014/main" id="{7527510A-ECEA-8914-E57C-C7EE0DDA97DA}"/>
                </a:ext>
              </a:extLst>
            </p:cNvPr>
            <p:cNvSpPr txBox="1"/>
            <p:nvPr/>
          </p:nvSpPr>
          <p:spPr>
            <a:xfrm>
              <a:off x="8134727" y="1967085"/>
              <a:ext cx="1926617" cy="646331"/>
            </a:xfrm>
            <a:prstGeom prst="rect">
              <a:avLst/>
            </a:prstGeom>
            <a:noFill/>
          </p:spPr>
          <p:txBody>
            <a:bodyPr wrap="none" rtlCol="0">
              <a:spAutoFit/>
            </a:bodyPr>
            <a:lstStyle/>
            <a:p>
              <a:pPr algn="ctr"/>
              <a:r>
                <a:rPr lang="en-US" dirty="0">
                  <a:solidFill>
                    <a:srgbClr val="FFC000"/>
                  </a:solidFill>
                </a:rPr>
                <a:t>Electric propulsion</a:t>
              </a:r>
            </a:p>
            <a:p>
              <a:pPr algn="ctr"/>
              <a:r>
                <a:rPr lang="en-US" dirty="0">
                  <a:solidFill>
                    <a:srgbClr val="FFC000"/>
                  </a:solidFill>
                </a:rPr>
                <a:t>engines</a:t>
              </a:r>
            </a:p>
          </p:txBody>
        </p:sp>
        <p:sp>
          <p:nvSpPr>
            <p:cNvPr id="10" name="Oval 9">
              <a:extLst>
                <a:ext uri="{FF2B5EF4-FFF2-40B4-BE49-F238E27FC236}">
                  <a16:creationId xmlns:a16="http://schemas.microsoft.com/office/drawing/2014/main" id="{E176A7E0-0C0B-B6CF-E070-D62451558107}"/>
                </a:ext>
              </a:extLst>
            </p:cNvPr>
            <p:cNvSpPr/>
            <p:nvPr/>
          </p:nvSpPr>
          <p:spPr>
            <a:xfrm>
              <a:off x="7887637" y="2310680"/>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6</a:t>
              </a:r>
            </a:p>
          </p:txBody>
        </p:sp>
      </p:grpSp>
    </p:spTree>
    <p:extLst>
      <p:ext uri="{BB962C8B-B14F-4D97-AF65-F5344CB8AC3E}">
        <p14:creationId xmlns:p14="http://schemas.microsoft.com/office/powerpoint/2010/main" val="2670362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Gap 7: Cryogenic Fluid Management</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10</a:t>
            </a:fld>
            <a:endParaRPr lang="en-US" dirty="0"/>
          </a:p>
        </p:txBody>
      </p:sp>
      <p:grpSp>
        <p:nvGrpSpPr>
          <p:cNvPr id="15" name="Group 14">
            <a:extLst>
              <a:ext uri="{FF2B5EF4-FFF2-40B4-BE49-F238E27FC236}">
                <a16:creationId xmlns:a16="http://schemas.microsoft.com/office/drawing/2014/main" id="{5F9AC263-4F0F-3978-8486-219E21B3B398}"/>
              </a:ext>
            </a:extLst>
          </p:cNvPr>
          <p:cNvGrpSpPr/>
          <p:nvPr/>
        </p:nvGrpSpPr>
        <p:grpSpPr>
          <a:xfrm>
            <a:off x="1429431" y="1293229"/>
            <a:ext cx="2581527" cy="2033447"/>
            <a:chOff x="5849723" y="3650058"/>
            <a:chExt cx="2581527" cy="2033447"/>
          </a:xfrm>
        </p:grpSpPr>
        <p:pic>
          <p:nvPicPr>
            <p:cNvPr id="8" name="Graphic 7" descr="Torch with solid fill">
              <a:extLst>
                <a:ext uri="{FF2B5EF4-FFF2-40B4-BE49-F238E27FC236}">
                  <a16:creationId xmlns:a16="http://schemas.microsoft.com/office/drawing/2014/main" id="{4A65E0A8-F26F-DAEB-E4E2-91F834603F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516850" y="4408136"/>
              <a:ext cx="914400" cy="914400"/>
            </a:xfrm>
            <a:prstGeom prst="rect">
              <a:avLst/>
            </a:prstGeom>
          </p:spPr>
        </p:pic>
        <p:pic>
          <p:nvPicPr>
            <p:cNvPr id="5" name="Graphic 4" descr="Torch with solid fill">
              <a:extLst>
                <a:ext uri="{FF2B5EF4-FFF2-40B4-BE49-F238E27FC236}">
                  <a16:creationId xmlns:a16="http://schemas.microsoft.com/office/drawing/2014/main" id="{4C861017-48BB-622B-CE44-EE843C1AA3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516415" y="4005476"/>
              <a:ext cx="914400" cy="914400"/>
            </a:xfrm>
            <a:prstGeom prst="rect">
              <a:avLst/>
            </a:prstGeom>
          </p:spPr>
        </p:pic>
        <p:pic>
          <p:nvPicPr>
            <p:cNvPr id="6" name="Graphic 5" descr="Venus with solid fill">
              <a:extLst>
                <a:ext uri="{FF2B5EF4-FFF2-40B4-BE49-F238E27FC236}">
                  <a16:creationId xmlns:a16="http://schemas.microsoft.com/office/drawing/2014/main" id="{75B3FF65-1347-095E-6DE4-6D07C08B41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65674" y="4440167"/>
              <a:ext cx="914400" cy="914400"/>
            </a:xfrm>
            <a:prstGeom prst="rect">
              <a:avLst/>
            </a:prstGeom>
          </p:spPr>
        </p:pic>
        <p:pic>
          <p:nvPicPr>
            <p:cNvPr id="7" name="Graphic 6" descr="Venus with solid fill">
              <a:extLst>
                <a:ext uri="{FF2B5EF4-FFF2-40B4-BE49-F238E27FC236}">
                  <a16:creationId xmlns:a16="http://schemas.microsoft.com/office/drawing/2014/main" id="{FEEE0C23-575E-2B52-B06E-73F4D20172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27742" y="3654211"/>
              <a:ext cx="914400" cy="914400"/>
            </a:xfrm>
            <a:prstGeom prst="rect">
              <a:avLst/>
            </a:prstGeom>
          </p:spPr>
        </p:pic>
        <p:pic>
          <p:nvPicPr>
            <p:cNvPr id="9" name="Graphic 8" descr="Torch with solid fill">
              <a:extLst>
                <a:ext uri="{FF2B5EF4-FFF2-40B4-BE49-F238E27FC236}">
                  <a16:creationId xmlns:a16="http://schemas.microsoft.com/office/drawing/2014/main" id="{1A2A25B1-8D77-AB5E-84F7-935E006E66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478483" y="3650058"/>
              <a:ext cx="914400" cy="914400"/>
            </a:xfrm>
            <a:prstGeom prst="rect">
              <a:avLst/>
            </a:prstGeom>
          </p:spPr>
        </p:pic>
        <p:cxnSp>
          <p:nvCxnSpPr>
            <p:cNvPr id="10" name="Straight Connector 9">
              <a:extLst>
                <a:ext uri="{FF2B5EF4-FFF2-40B4-BE49-F238E27FC236}">
                  <a16:creationId xmlns:a16="http://schemas.microsoft.com/office/drawing/2014/main" id="{46A7D8F2-D41F-174A-E6EF-523BEFEA8E95}"/>
                </a:ext>
              </a:extLst>
            </p:cNvPr>
            <p:cNvCxnSpPr>
              <a:cxnSpLocks/>
            </p:cNvCxnSpPr>
            <p:nvPr/>
          </p:nvCxnSpPr>
          <p:spPr>
            <a:xfrm flipH="1" flipV="1">
              <a:off x="7177099" y="4107258"/>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E2A60BD-9404-3BC1-4589-5BAF1AEF05CD}"/>
                </a:ext>
              </a:extLst>
            </p:cNvPr>
            <p:cNvCxnSpPr>
              <a:cxnSpLocks/>
            </p:cNvCxnSpPr>
            <p:nvPr/>
          </p:nvCxnSpPr>
          <p:spPr>
            <a:xfrm flipH="1" flipV="1">
              <a:off x="7207733" y="4872862"/>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E87B1C8-74DB-D94E-A861-169349463002}"/>
                </a:ext>
              </a:extLst>
            </p:cNvPr>
            <p:cNvCxnSpPr>
              <a:cxnSpLocks/>
            </p:cNvCxnSpPr>
            <p:nvPr/>
          </p:nvCxnSpPr>
          <p:spPr>
            <a:xfrm flipV="1">
              <a:off x="7447849" y="4104418"/>
              <a:ext cx="8767" cy="74165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56F67E8-FBC6-68C3-0DF4-C910C77E0737}"/>
                </a:ext>
              </a:extLst>
            </p:cNvPr>
            <p:cNvSpPr txBox="1"/>
            <p:nvPr/>
          </p:nvSpPr>
          <p:spPr>
            <a:xfrm>
              <a:off x="5849723" y="5314173"/>
              <a:ext cx="1946303" cy="369332"/>
            </a:xfrm>
            <a:prstGeom prst="rect">
              <a:avLst/>
            </a:prstGeom>
            <a:noFill/>
          </p:spPr>
          <p:txBody>
            <a:bodyPr wrap="none" rtlCol="0">
              <a:spAutoFit/>
            </a:bodyPr>
            <a:lstStyle/>
            <a:p>
              <a:pPr algn="ctr"/>
              <a:r>
                <a:rPr lang="en-US" dirty="0">
                  <a:solidFill>
                    <a:srgbClr val="FFC000"/>
                  </a:solidFill>
                </a:rPr>
                <a:t>Cryogenic transfer </a:t>
              </a:r>
            </a:p>
          </p:txBody>
        </p:sp>
        <p:sp>
          <p:nvSpPr>
            <p:cNvPr id="14" name="Oval 13">
              <a:extLst>
                <a:ext uri="{FF2B5EF4-FFF2-40B4-BE49-F238E27FC236}">
                  <a16:creationId xmlns:a16="http://schemas.microsoft.com/office/drawing/2014/main" id="{83AE6253-ED9F-54A8-2EAA-7F5019209BC8}"/>
                </a:ext>
              </a:extLst>
            </p:cNvPr>
            <p:cNvSpPr/>
            <p:nvPr/>
          </p:nvSpPr>
          <p:spPr>
            <a:xfrm>
              <a:off x="6490969" y="4381651"/>
              <a:ext cx="663808" cy="376512"/>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7A</a:t>
              </a:r>
            </a:p>
          </p:txBody>
        </p:sp>
      </p:grpSp>
      <p:sp>
        <p:nvSpPr>
          <p:cNvPr id="16" name="TextBox 15">
            <a:extLst>
              <a:ext uri="{FF2B5EF4-FFF2-40B4-BE49-F238E27FC236}">
                <a16:creationId xmlns:a16="http://schemas.microsoft.com/office/drawing/2014/main" id="{0E2C0C3F-07AF-E16A-D7AE-D54E71F2A95E}"/>
              </a:ext>
            </a:extLst>
          </p:cNvPr>
          <p:cNvSpPr txBox="1"/>
          <p:nvPr/>
        </p:nvSpPr>
        <p:spPr>
          <a:xfrm>
            <a:off x="644375" y="3428266"/>
            <a:ext cx="4151640" cy="3293209"/>
          </a:xfrm>
          <a:prstGeom prst="rect">
            <a:avLst/>
          </a:prstGeom>
          <a:noFill/>
        </p:spPr>
        <p:txBody>
          <a:bodyPr wrap="square">
            <a:spAutoFit/>
          </a:bodyPr>
          <a:lstStyle/>
          <a:p>
            <a:r>
              <a:rPr lang="en-US" sz="1600" dirty="0">
                <a:solidFill>
                  <a:srgbClr val="00B050"/>
                </a:solidFill>
                <a:latin typeface="Open Sans" panose="020B0606030504020204" pitchFamily="34" charset="0"/>
              </a:rPr>
              <a:t>Multiple cryogenic propellent launches must aggregate and transfer cryogenic propellant into the transportation stage in-orbit.  In transit, liquid will need to be fed to the engines.  Children gaps include unsettled mass gauging, automated cryo-couplers, minimal loss chilldown, no-vent fill, autogenous pressurization, advanced cryo distribution components, two phase/micro-g flowmeters, and micro-g liquid acquisition.  Thermal modeling is also important to handle thermal stratification, mixing, venting, etc.</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2409342236"/>
              </p:ext>
            </p:extLst>
          </p:nvPr>
        </p:nvGraphicFramePr>
        <p:xfrm>
          <a:off x="5427330" y="1954787"/>
          <a:ext cx="6056124" cy="2021840"/>
        </p:xfrm>
        <a:graphic>
          <a:graphicData uri="http://schemas.openxmlformats.org/drawingml/2006/table">
            <a:tbl>
              <a:tblPr firstRow="1" bandRow="1">
                <a:tableStyleId>{5C22544A-7EE6-4342-B048-85BDC9FD1C3A}</a:tableStyleId>
              </a:tblPr>
              <a:tblGrid>
                <a:gridCol w="3098801">
                  <a:extLst>
                    <a:ext uri="{9D8B030D-6E8A-4147-A177-3AD203B41FA5}">
                      <a16:colId xmlns:a16="http://schemas.microsoft.com/office/drawing/2014/main" val="3043654425"/>
                    </a:ext>
                  </a:extLst>
                </a:gridCol>
                <a:gridCol w="2957323">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Propellant boiling points</a:t>
                      </a:r>
                    </a:p>
                  </a:txBody>
                  <a:tcPr/>
                </a:tc>
                <a:tc>
                  <a:txBody>
                    <a:bodyPr/>
                    <a:lstStyle/>
                    <a:p>
                      <a:r>
                        <a:rPr lang="en-US" sz="1200" dirty="0"/>
                        <a:t>LO2 90 K</a:t>
                      </a:r>
                    </a:p>
                    <a:p>
                      <a:r>
                        <a:rPr lang="en-US" sz="1200" dirty="0"/>
                        <a:t>LCH4 111 K</a:t>
                      </a:r>
                    </a:p>
                  </a:txBody>
                  <a:tcPr/>
                </a:tc>
                <a:extLst>
                  <a:ext uri="{0D108BD9-81ED-4DB2-BD59-A6C34878D82A}">
                    <a16:rowId xmlns:a16="http://schemas.microsoft.com/office/drawing/2014/main" val="2505984274"/>
                  </a:ext>
                </a:extLst>
              </a:tr>
              <a:tr h="370840">
                <a:tc>
                  <a:txBody>
                    <a:bodyPr/>
                    <a:lstStyle/>
                    <a:p>
                      <a:r>
                        <a:rPr lang="en-US" sz="1200" dirty="0"/>
                        <a:t>Aggregation/transfer duration</a:t>
                      </a:r>
                    </a:p>
                  </a:txBody>
                  <a:tcPr/>
                </a:tc>
                <a:tc>
                  <a:txBody>
                    <a:bodyPr/>
                    <a:lstStyle/>
                    <a:p>
                      <a:r>
                        <a:rPr lang="en-US" sz="1200" dirty="0"/>
                        <a:t>~ 1 year</a:t>
                      </a:r>
                    </a:p>
                  </a:txBody>
                  <a:tcPr/>
                </a:tc>
                <a:extLst>
                  <a:ext uri="{0D108BD9-81ED-4DB2-BD59-A6C34878D82A}">
                    <a16:rowId xmlns:a16="http://schemas.microsoft.com/office/drawing/2014/main" val="136874729"/>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Operational mitigations to minimize losses due to chilldown and leaks</a:t>
                      </a:r>
                    </a:p>
                    <a:p>
                      <a:endParaRPr lang="en-US" sz="1200" dirty="0"/>
                    </a:p>
                    <a:p>
                      <a:r>
                        <a:rPr lang="en-US" sz="1200" dirty="0"/>
                        <a:t>Power and mass</a:t>
                      </a:r>
                    </a:p>
                  </a:txBody>
                  <a:tcPr/>
                </a:tc>
                <a:extLst>
                  <a:ext uri="{0D108BD9-81ED-4DB2-BD59-A6C34878D82A}">
                    <a16:rowId xmlns:a16="http://schemas.microsoft.com/office/drawing/2014/main" val="1448363284"/>
                  </a:ext>
                </a:extLst>
              </a:tr>
            </a:tbl>
          </a:graphicData>
        </a:graphic>
      </p:graphicFrame>
      <p:sp>
        <p:nvSpPr>
          <p:cNvPr id="18" name="TextBox 17">
            <a:extLst>
              <a:ext uri="{FF2B5EF4-FFF2-40B4-BE49-F238E27FC236}">
                <a16:creationId xmlns:a16="http://schemas.microsoft.com/office/drawing/2014/main" id="{967AB00E-1BAF-24DF-4DF9-896E557689D4}"/>
              </a:ext>
            </a:extLst>
          </p:cNvPr>
          <p:cNvSpPr txBox="1"/>
          <p:nvPr/>
        </p:nvSpPr>
        <p:spPr>
          <a:xfrm>
            <a:off x="4900903" y="4540468"/>
            <a:ext cx="7233615" cy="1815882"/>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Technology Demonstration Missions: Cryogenic Fluid Management Portfolio Project</a:t>
            </a:r>
          </a:p>
          <a:p>
            <a:endParaRPr lang="en-US" sz="1600" dirty="0">
              <a:solidFill>
                <a:schemeClr val="bg1"/>
              </a:solidFill>
            </a:endParaRPr>
          </a:p>
          <a:p>
            <a:r>
              <a:rPr lang="en-US" sz="1600" dirty="0">
                <a:solidFill>
                  <a:schemeClr val="bg1"/>
                </a:solidFill>
              </a:rPr>
              <a:t>4 CFM Technology demonstration Tipping Point awards</a:t>
            </a:r>
          </a:p>
          <a:p>
            <a:r>
              <a:rPr lang="en-US" sz="1600" dirty="0">
                <a:solidFill>
                  <a:schemeClr val="bg1"/>
                </a:solidFill>
              </a:rPr>
              <a:t>Multiple modeling, mass gauging, valve maturation, refrigeration, and other efforts</a:t>
            </a:r>
          </a:p>
          <a:p>
            <a:endParaRPr lang="en-US" sz="1600" dirty="0">
              <a:solidFill>
                <a:schemeClr val="bg1"/>
              </a:solidFill>
            </a:endParaRPr>
          </a:p>
          <a:p>
            <a:r>
              <a:rPr lang="en-US" sz="1600" dirty="0">
                <a:solidFill>
                  <a:schemeClr val="bg1"/>
                </a:solidFill>
              </a:rPr>
              <a:t>Many other  developments through multiple funding sources</a:t>
            </a:r>
          </a:p>
        </p:txBody>
      </p:sp>
    </p:spTree>
    <p:extLst>
      <p:ext uri="{BB962C8B-B14F-4D97-AF65-F5344CB8AC3E}">
        <p14:creationId xmlns:p14="http://schemas.microsoft.com/office/powerpoint/2010/main" val="170352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Gap 7: Cryogenic Fluid Management</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11</a:t>
            </a:fld>
            <a:endParaRPr lang="en-US" dirty="0"/>
          </a:p>
        </p:txBody>
      </p:sp>
      <p:grpSp>
        <p:nvGrpSpPr>
          <p:cNvPr id="15" name="Group 14">
            <a:extLst>
              <a:ext uri="{FF2B5EF4-FFF2-40B4-BE49-F238E27FC236}">
                <a16:creationId xmlns:a16="http://schemas.microsoft.com/office/drawing/2014/main" id="{5F9AC263-4F0F-3978-8486-219E21B3B398}"/>
              </a:ext>
            </a:extLst>
          </p:cNvPr>
          <p:cNvGrpSpPr/>
          <p:nvPr/>
        </p:nvGrpSpPr>
        <p:grpSpPr>
          <a:xfrm>
            <a:off x="2198837" y="1447234"/>
            <a:ext cx="2587716" cy="2033447"/>
            <a:chOff x="5843534" y="3650058"/>
            <a:chExt cx="2587716" cy="2033447"/>
          </a:xfrm>
        </p:grpSpPr>
        <p:pic>
          <p:nvPicPr>
            <p:cNvPr id="8" name="Graphic 7" descr="Torch with solid fill">
              <a:extLst>
                <a:ext uri="{FF2B5EF4-FFF2-40B4-BE49-F238E27FC236}">
                  <a16:creationId xmlns:a16="http://schemas.microsoft.com/office/drawing/2014/main" id="{4A65E0A8-F26F-DAEB-E4E2-91F834603F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516850" y="4408136"/>
              <a:ext cx="914400" cy="914400"/>
            </a:xfrm>
            <a:prstGeom prst="rect">
              <a:avLst/>
            </a:prstGeom>
          </p:spPr>
        </p:pic>
        <p:pic>
          <p:nvPicPr>
            <p:cNvPr id="5" name="Graphic 4" descr="Torch with solid fill">
              <a:extLst>
                <a:ext uri="{FF2B5EF4-FFF2-40B4-BE49-F238E27FC236}">
                  <a16:creationId xmlns:a16="http://schemas.microsoft.com/office/drawing/2014/main" id="{4C861017-48BB-622B-CE44-EE843C1AA3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516415" y="4005476"/>
              <a:ext cx="914400" cy="914400"/>
            </a:xfrm>
            <a:prstGeom prst="rect">
              <a:avLst/>
            </a:prstGeom>
          </p:spPr>
        </p:pic>
        <p:pic>
          <p:nvPicPr>
            <p:cNvPr id="6" name="Graphic 5" descr="Venus with solid fill">
              <a:extLst>
                <a:ext uri="{FF2B5EF4-FFF2-40B4-BE49-F238E27FC236}">
                  <a16:creationId xmlns:a16="http://schemas.microsoft.com/office/drawing/2014/main" id="{75B3FF65-1347-095E-6DE4-6D07C08B41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65674" y="4440167"/>
              <a:ext cx="914400" cy="914400"/>
            </a:xfrm>
            <a:prstGeom prst="rect">
              <a:avLst/>
            </a:prstGeom>
          </p:spPr>
        </p:pic>
        <p:pic>
          <p:nvPicPr>
            <p:cNvPr id="7" name="Graphic 6" descr="Venus with solid fill">
              <a:extLst>
                <a:ext uri="{FF2B5EF4-FFF2-40B4-BE49-F238E27FC236}">
                  <a16:creationId xmlns:a16="http://schemas.microsoft.com/office/drawing/2014/main" id="{FEEE0C23-575E-2B52-B06E-73F4D20172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27742" y="3654211"/>
              <a:ext cx="914400" cy="914400"/>
            </a:xfrm>
            <a:prstGeom prst="rect">
              <a:avLst/>
            </a:prstGeom>
          </p:spPr>
        </p:pic>
        <p:pic>
          <p:nvPicPr>
            <p:cNvPr id="9" name="Graphic 8" descr="Torch with solid fill">
              <a:extLst>
                <a:ext uri="{FF2B5EF4-FFF2-40B4-BE49-F238E27FC236}">
                  <a16:creationId xmlns:a16="http://schemas.microsoft.com/office/drawing/2014/main" id="{1A2A25B1-8D77-AB5E-84F7-935E006E66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7478483" y="3650058"/>
              <a:ext cx="914400" cy="914400"/>
            </a:xfrm>
            <a:prstGeom prst="rect">
              <a:avLst/>
            </a:prstGeom>
          </p:spPr>
        </p:pic>
        <p:cxnSp>
          <p:nvCxnSpPr>
            <p:cNvPr id="10" name="Straight Connector 9">
              <a:extLst>
                <a:ext uri="{FF2B5EF4-FFF2-40B4-BE49-F238E27FC236}">
                  <a16:creationId xmlns:a16="http://schemas.microsoft.com/office/drawing/2014/main" id="{46A7D8F2-D41F-174A-E6EF-523BEFEA8E95}"/>
                </a:ext>
              </a:extLst>
            </p:cNvPr>
            <p:cNvCxnSpPr>
              <a:cxnSpLocks/>
            </p:cNvCxnSpPr>
            <p:nvPr/>
          </p:nvCxnSpPr>
          <p:spPr>
            <a:xfrm flipH="1" flipV="1">
              <a:off x="7177099" y="4107258"/>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E2A60BD-9404-3BC1-4589-5BAF1AEF05CD}"/>
                </a:ext>
              </a:extLst>
            </p:cNvPr>
            <p:cNvCxnSpPr>
              <a:cxnSpLocks/>
            </p:cNvCxnSpPr>
            <p:nvPr/>
          </p:nvCxnSpPr>
          <p:spPr>
            <a:xfrm flipH="1" flipV="1">
              <a:off x="7207733" y="4872862"/>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E87B1C8-74DB-D94E-A861-169349463002}"/>
                </a:ext>
              </a:extLst>
            </p:cNvPr>
            <p:cNvCxnSpPr>
              <a:cxnSpLocks/>
            </p:cNvCxnSpPr>
            <p:nvPr/>
          </p:nvCxnSpPr>
          <p:spPr>
            <a:xfrm flipV="1">
              <a:off x="7447849" y="4104418"/>
              <a:ext cx="8767" cy="74165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56F67E8-FBC6-68C3-0DF4-C910C77E0737}"/>
                </a:ext>
              </a:extLst>
            </p:cNvPr>
            <p:cNvSpPr txBox="1"/>
            <p:nvPr/>
          </p:nvSpPr>
          <p:spPr>
            <a:xfrm>
              <a:off x="5843534" y="5314173"/>
              <a:ext cx="1958678" cy="369332"/>
            </a:xfrm>
            <a:prstGeom prst="rect">
              <a:avLst/>
            </a:prstGeom>
            <a:noFill/>
          </p:spPr>
          <p:txBody>
            <a:bodyPr wrap="none" rtlCol="0">
              <a:spAutoFit/>
            </a:bodyPr>
            <a:lstStyle/>
            <a:p>
              <a:pPr algn="ctr"/>
              <a:r>
                <a:rPr lang="en-US" dirty="0">
                  <a:solidFill>
                    <a:srgbClr val="FFC000"/>
                  </a:solidFill>
                </a:rPr>
                <a:t>Cryogenic storage </a:t>
              </a:r>
            </a:p>
          </p:txBody>
        </p:sp>
        <p:sp>
          <p:nvSpPr>
            <p:cNvPr id="14" name="Oval 13">
              <a:extLst>
                <a:ext uri="{FF2B5EF4-FFF2-40B4-BE49-F238E27FC236}">
                  <a16:creationId xmlns:a16="http://schemas.microsoft.com/office/drawing/2014/main" id="{83AE6253-ED9F-54A8-2EAA-7F5019209BC8}"/>
                </a:ext>
              </a:extLst>
            </p:cNvPr>
            <p:cNvSpPr/>
            <p:nvPr/>
          </p:nvSpPr>
          <p:spPr>
            <a:xfrm>
              <a:off x="6490969" y="4381651"/>
              <a:ext cx="663808" cy="376512"/>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7B</a:t>
              </a:r>
            </a:p>
          </p:txBody>
        </p:sp>
      </p:grpSp>
      <p:sp>
        <p:nvSpPr>
          <p:cNvPr id="16" name="TextBox 15">
            <a:extLst>
              <a:ext uri="{FF2B5EF4-FFF2-40B4-BE49-F238E27FC236}">
                <a16:creationId xmlns:a16="http://schemas.microsoft.com/office/drawing/2014/main" id="{0E2C0C3F-07AF-E16A-D7AE-D54E71F2A95E}"/>
              </a:ext>
            </a:extLst>
          </p:cNvPr>
          <p:cNvSpPr txBox="1"/>
          <p:nvPr/>
        </p:nvSpPr>
        <p:spPr>
          <a:xfrm>
            <a:off x="666211" y="3903200"/>
            <a:ext cx="5922628" cy="2308324"/>
          </a:xfrm>
          <a:prstGeom prst="rect">
            <a:avLst/>
          </a:prstGeom>
          <a:noFill/>
        </p:spPr>
        <p:txBody>
          <a:bodyPr wrap="square">
            <a:spAutoFit/>
          </a:bodyPr>
          <a:lstStyle/>
          <a:p>
            <a:r>
              <a:rPr lang="en-US" sz="1600" dirty="0">
                <a:solidFill>
                  <a:srgbClr val="00B050"/>
                </a:solidFill>
                <a:latin typeface="Open Sans" panose="020B0606030504020204" pitchFamily="34" charset="0"/>
              </a:rPr>
              <a:t>Cryogenic liquid propellant must be stored on-board with minimal losses from heat leak induced boiloff for the entire duration of the mission (on the order of 2-3 years). Children gaps include advanced insulation/thermal control coatings/sunshades, cross-cutting propellant utilization, conductive heat leak minimization, broad area cooling, lightweight high efficiency cryo coolers, advanced cryo distribution components, thermodynamic vents, and two phase/micro-g flowmeters.</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190040250"/>
              </p:ext>
            </p:extLst>
          </p:nvPr>
        </p:nvGraphicFramePr>
        <p:xfrm>
          <a:off x="6927103" y="1210225"/>
          <a:ext cx="3970196" cy="2936240"/>
        </p:xfrm>
        <a:graphic>
          <a:graphicData uri="http://schemas.openxmlformats.org/drawingml/2006/table">
            <a:tbl>
              <a:tblPr firstRow="1" bandRow="1">
                <a:tableStyleId>{5C22544A-7EE6-4342-B048-85BDC9FD1C3A}</a:tableStyleId>
              </a:tblPr>
              <a:tblGrid>
                <a:gridCol w="2031472">
                  <a:extLst>
                    <a:ext uri="{9D8B030D-6E8A-4147-A177-3AD203B41FA5}">
                      <a16:colId xmlns:a16="http://schemas.microsoft.com/office/drawing/2014/main" val="3043654425"/>
                    </a:ext>
                  </a:extLst>
                </a:gridCol>
                <a:gridCol w="1938724">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Propellant boiling points</a:t>
                      </a:r>
                    </a:p>
                  </a:txBody>
                  <a:tcPr/>
                </a:tc>
                <a:tc>
                  <a:txBody>
                    <a:bodyPr/>
                    <a:lstStyle/>
                    <a:p>
                      <a:r>
                        <a:rPr lang="en-US" sz="1200" dirty="0"/>
                        <a:t>LO2 90 K</a:t>
                      </a:r>
                    </a:p>
                    <a:p>
                      <a:r>
                        <a:rPr lang="en-US" sz="1200" dirty="0"/>
                        <a:t>LCH4 111 K</a:t>
                      </a:r>
                    </a:p>
                  </a:txBody>
                  <a:tcPr/>
                </a:tc>
                <a:extLst>
                  <a:ext uri="{0D108BD9-81ED-4DB2-BD59-A6C34878D82A}">
                    <a16:rowId xmlns:a16="http://schemas.microsoft.com/office/drawing/2014/main" val="2505984274"/>
                  </a:ext>
                </a:extLst>
              </a:tr>
              <a:tr h="370840">
                <a:tc>
                  <a:txBody>
                    <a:bodyPr/>
                    <a:lstStyle/>
                    <a:p>
                      <a:r>
                        <a:rPr lang="en-US" sz="1200" dirty="0"/>
                        <a:t>Storage duration</a:t>
                      </a:r>
                    </a:p>
                  </a:txBody>
                  <a:tcPr/>
                </a:tc>
                <a:tc>
                  <a:txBody>
                    <a:bodyPr/>
                    <a:lstStyle/>
                    <a:p>
                      <a:r>
                        <a:rPr lang="en-US" sz="1200" dirty="0"/>
                        <a:t>~2 – 3 years</a:t>
                      </a:r>
                    </a:p>
                  </a:txBody>
                  <a:tcPr/>
                </a:tc>
                <a:extLst>
                  <a:ext uri="{0D108BD9-81ED-4DB2-BD59-A6C34878D82A}">
                    <a16:rowId xmlns:a16="http://schemas.microsoft.com/office/drawing/2014/main" val="136874729"/>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System design to minimize heat loads on cryo tanks (thermal soak back)</a:t>
                      </a:r>
                    </a:p>
                    <a:p>
                      <a:endParaRPr lang="en-US" sz="1200" dirty="0"/>
                    </a:p>
                    <a:p>
                      <a:r>
                        <a:rPr lang="en-US" sz="1200" dirty="0"/>
                        <a:t>Operational mitigations to minimize losses due to chilldown and leaks</a:t>
                      </a:r>
                    </a:p>
                    <a:p>
                      <a:endParaRPr lang="en-US" sz="1200" dirty="0"/>
                    </a:p>
                    <a:p>
                      <a:r>
                        <a:rPr lang="en-US" sz="1200" dirty="0"/>
                        <a:t>Power and mass</a:t>
                      </a:r>
                    </a:p>
                  </a:txBody>
                  <a:tcPr/>
                </a:tc>
                <a:extLst>
                  <a:ext uri="{0D108BD9-81ED-4DB2-BD59-A6C34878D82A}">
                    <a16:rowId xmlns:a16="http://schemas.microsoft.com/office/drawing/2014/main" val="1448363284"/>
                  </a:ext>
                </a:extLst>
              </a:tr>
            </a:tbl>
          </a:graphicData>
        </a:graphic>
      </p:graphicFrame>
      <p:sp>
        <p:nvSpPr>
          <p:cNvPr id="18" name="TextBox 17">
            <a:extLst>
              <a:ext uri="{FF2B5EF4-FFF2-40B4-BE49-F238E27FC236}">
                <a16:creationId xmlns:a16="http://schemas.microsoft.com/office/drawing/2014/main" id="{967AB00E-1BAF-24DF-4DF9-896E557689D4}"/>
              </a:ext>
            </a:extLst>
          </p:cNvPr>
          <p:cNvSpPr txBox="1"/>
          <p:nvPr/>
        </p:nvSpPr>
        <p:spPr>
          <a:xfrm>
            <a:off x="6588839" y="4214979"/>
            <a:ext cx="5547919" cy="2308324"/>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Technology Demonstration Missions: Cryogenic Fluid Management Portfolio Project</a:t>
            </a:r>
          </a:p>
          <a:p>
            <a:endParaRPr lang="en-US" sz="1600" dirty="0">
              <a:solidFill>
                <a:schemeClr val="bg1"/>
              </a:solidFill>
            </a:endParaRPr>
          </a:p>
          <a:p>
            <a:r>
              <a:rPr lang="en-US" sz="1600" dirty="0">
                <a:solidFill>
                  <a:schemeClr val="bg1"/>
                </a:solidFill>
              </a:rPr>
              <a:t>4 CFM Technology demonstration Tipping Point awards</a:t>
            </a:r>
          </a:p>
          <a:p>
            <a:r>
              <a:rPr lang="en-US" sz="1600" dirty="0">
                <a:solidFill>
                  <a:schemeClr val="bg1"/>
                </a:solidFill>
              </a:rPr>
              <a:t>Multiple modeling, mass gauging, valve maturation, refrigeration, and other efforts</a:t>
            </a:r>
          </a:p>
          <a:p>
            <a:endParaRPr lang="en-US" sz="1600" dirty="0">
              <a:solidFill>
                <a:schemeClr val="bg1"/>
              </a:solidFill>
            </a:endParaRPr>
          </a:p>
          <a:p>
            <a:r>
              <a:rPr lang="en-US" sz="1600" dirty="0">
                <a:solidFill>
                  <a:schemeClr val="bg1"/>
                </a:solidFill>
              </a:rPr>
              <a:t>Many other  developments through multiple funding sources</a:t>
            </a:r>
          </a:p>
        </p:txBody>
      </p:sp>
    </p:spTree>
    <p:extLst>
      <p:ext uri="{BB962C8B-B14F-4D97-AF65-F5344CB8AC3E}">
        <p14:creationId xmlns:p14="http://schemas.microsoft.com/office/powerpoint/2010/main" val="2953122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NTP Overview</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12</a:t>
            </a:fld>
            <a:endParaRPr lang="en-US" dirty="0"/>
          </a:p>
        </p:txBody>
      </p:sp>
      <p:grpSp>
        <p:nvGrpSpPr>
          <p:cNvPr id="56" name="Group 55">
            <a:extLst>
              <a:ext uri="{FF2B5EF4-FFF2-40B4-BE49-F238E27FC236}">
                <a16:creationId xmlns:a16="http://schemas.microsoft.com/office/drawing/2014/main" id="{CC684925-D4B4-8411-5081-3A1B42FE7913}"/>
              </a:ext>
            </a:extLst>
          </p:cNvPr>
          <p:cNvGrpSpPr/>
          <p:nvPr/>
        </p:nvGrpSpPr>
        <p:grpSpPr>
          <a:xfrm>
            <a:off x="1539982" y="1547846"/>
            <a:ext cx="7988860" cy="4683701"/>
            <a:chOff x="843696" y="1623347"/>
            <a:chExt cx="7988860" cy="4683701"/>
          </a:xfrm>
        </p:grpSpPr>
        <p:cxnSp>
          <p:nvCxnSpPr>
            <p:cNvPr id="14" name="Straight Connector 13">
              <a:extLst>
                <a:ext uri="{FF2B5EF4-FFF2-40B4-BE49-F238E27FC236}">
                  <a16:creationId xmlns:a16="http://schemas.microsoft.com/office/drawing/2014/main" id="{2398652C-0187-43AE-BE8B-6B4772B75B18}"/>
                </a:ext>
              </a:extLst>
            </p:cNvPr>
            <p:cNvCxnSpPr>
              <a:cxnSpLocks/>
            </p:cNvCxnSpPr>
            <p:nvPr/>
          </p:nvCxnSpPr>
          <p:spPr>
            <a:xfrm flipH="1">
              <a:off x="5328857" y="3686197"/>
              <a:ext cx="1790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50" name="Graphic 49" descr="Radioactive with solid fill">
              <a:extLst>
                <a:ext uri="{FF2B5EF4-FFF2-40B4-BE49-F238E27FC236}">
                  <a16:creationId xmlns:a16="http://schemas.microsoft.com/office/drawing/2014/main" id="{C7AFF4BA-77AB-9E5C-D136-FD1E03B5A9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3167" y="3196874"/>
              <a:ext cx="914400" cy="914400"/>
            </a:xfrm>
            <a:prstGeom prst="rect">
              <a:avLst/>
            </a:prstGeom>
          </p:spPr>
        </p:pic>
        <p:grpSp>
          <p:nvGrpSpPr>
            <p:cNvPr id="3" name="Group 2">
              <a:extLst>
                <a:ext uri="{FF2B5EF4-FFF2-40B4-BE49-F238E27FC236}">
                  <a16:creationId xmlns:a16="http://schemas.microsoft.com/office/drawing/2014/main" id="{B0B9C563-8351-CD7A-423B-C16703EF9E21}"/>
                </a:ext>
              </a:extLst>
            </p:cNvPr>
            <p:cNvGrpSpPr/>
            <p:nvPr/>
          </p:nvGrpSpPr>
          <p:grpSpPr>
            <a:xfrm rot="10800000">
              <a:off x="3609362" y="3291325"/>
              <a:ext cx="301384" cy="776751"/>
              <a:chOff x="2575579" y="3357789"/>
              <a:chExt cx="301384" cy="776751"/>
            </a:xfrm>
          </p:grpSpPr>
          <p:cxnSp>
            <p:nvCxnSpPr>
              <p:cNvPr id="83" name="Straight Connector 82">
                <a:extLst>
                  <a:ext uri="{FF2B5EF4-FFF2-40B4-BE49-F238E27FC236}">
                    <a16:creationId xmlns:a16="http://schemas.microsoft.com/office/drawing/2014/main" id="{44065021-73EF-7668-80E0-826A7543EE1D}"/>
                  </a:ext>
                </a:extLst>
              </p:cNvPr>
              <p:cNvCxnSpPr>
                <a:cxnSpLocks/>
              </p:cNvCxnSpPr>
              <p:nvPr/>
            </p:nvCxnSpPr>
            <p:spPr>
              <a:xfrm flipH="1" flipV="1">
                <a:off x="2575579" y="3360629"/>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5D326BD-7981-65AB-9398-42B0D690A50E}"/>
                  </a:ext>
                </a:extLst>
              </p:cNvPr>
              <p:cNvCxnSpPr>
                <a:cxnSpLocks/>
              </p:cNvCxnSpPr>
              <p:nvPr/>
            </p:nvCxnSpPr>
            <p:spPr>
              <a:xfrm flipH="1" flipV="1">
                <a:off x="2606213" y="4126233"/>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2427C92-2424-DC28-2587-5CC7FCDEAE6E}"/>
                  </a:ext>
                </a:extLst>
              </p:cNvPr>
              <p:cNvCxnSpPr>
                <a:cxnSpLocks/>
              </p:cNvCxnSpPr>
              <p:nvPr/>
            </p:nvCxnSpPr>
            <p:spPr>
              <a:xfrm flipV="1">
                <a:off x="2846329" y="3357789"/>
                <a:ext cx="8767" cy="74165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90" name="TextBox 89">
              <a:extLst>
                <a:ext uri="{FF2B5EF4-FFF2-40B4-BE49-F238E27FC236}">
                  <a16:creationId xmlns:a16="http://schemas.microsoft.com/office/drawing/2014/main" id="{0DA8C51A-E228-7CFA-B83B-C9FF73B536BF}"/>
                </a:ext>
              </a:extLst>
            </p:cNvPr>
            <p:cNvSpPr txBox="1"/>
            <p:nvPr/>
          </p:nvSpPr>
          <p:spPr>
            <a:xfrm>
              <a:off x="843696" y="3417737"/>
              <a:ext cx="1967462" cy="646331"/>
            </a:xfrm>
            <a:prstGeom prst="rect">
              <a:avLst/>
            </a:prstGeom>
            <a:solidFill>
              <a:schemeClr val="tx1"/>
            </a:solidFill>
          </p:spPr>
          <p:txBody>
            <a:bodyPr wrap="none" rtlCol="0">
              <a:spAutoFit/>
            </a:bodyPr>
            <a:lstStyle/>
            <a:p>
              <a:pPr algn="ctr"/>
              <a:r>
                <a:rPr lang="en-US" dirty="0">
                  <a:solidFill>
                    <a:srgbClr val="FFC000"/>
                  </a:solidFill>
                </a:rPr>
                <a:t>Hot, expanding gas</a:t>
              </a:r>
            </a:p>
            <a:p>
              <a:pPr algn="ctr"/>
              <a:r>
                <a:rPr lang="en-US" dirty="0">
                  <a:solidFill>
                    <a:srgbClr val="FFC000"/>
                  </a:solidFill>
                </a:rPr>
                <a:t>for thrust</a:t>
              </a:r>
            </a:p>
          </p:txBody>
        </p:sp>
        <p:sp>
          <p:nvSpPr>
            <p:cNvPr id="91" name="TextBox 90">
              <a:extLst>
                <a:ext uri="{FF2B5EF4-FFF2-40B4-BE49-F238E27FC236}">
                  <a16:creationId xmlns:a16="http://schemas.microsoft.com/office/drawing/2014/main" id="{6E4DE693-6F4C-A0A4-0EF8-D29EB6E8FFBD}"/>
                </a:ext>
              </a:extLst>
            </p:cNvPr>
            <p:cNvSpPr txBox="1"/>
            <p:nvPr/>
          </p:nvSpPr>
          <p:spPr>
            <a:xfrm>
              <a:off x="4042745" y="4040042"/>
              <a:ext cx="2053254" cy="646331"/>
            </a:xfrm>
            <a:prstGeom prst="rect">
              <a:avLst/>
            </a:prstGeom>
            <a:noFill/>
          </p:spPr>
          <p:txBody>
            <a:bodyPr wrap="none" rtlCol="0">
              <a:spAutoFit/>
            </a:bodyPr>
            <a:lstStyle/>
            <a:p>
              <a:pPr algn="ctr"/>
              <a:r>
                <a:rPr lang="en-US" dirty="0">
                  <a:solidFill>
                    <a:srgbClr val="FFC000"/>
                  </a:solidFill>
                </a:rPr>
                <a:t>Nuclear production </a:t>
              </a:r>
            </a:p>
            <a:p>
              <a:pPr algn="ctr"/>
              <a:r>
                <a:rPr lang="en-US" dirty="0">
                  <a:solidFill>
                    <a:srgbClr val="FFC000"/>
                  </a:solidFill>
                </a:rPr>
                <a:t>of heat</a:t>
              </a:r>
            </a:p>
          </p:txBody>
        </p:sp>
        <p:sp>
          <p:nvSpPr>
            <p:cNvPr id="94" name="TextBox 93">
              <a:extLst>
                <a:ext uri="{FF2B5EF4-FFF2-40B4-BE49-F238E27FC236}">
                  <a16:creationId xmlns:a16="http://schemas.microsoft.com/office/drawing/2014/main" id="{2C05E3AA-C334-181C-52B2-F21459DFF04C}"/>
                </a:ext>
              </a:extLst>
            </p:cNvPr>
            <p:cNvSpPr txBox="1"/>
            <p:nvPr/>
          </p:nvSpPr>
          <p:spPr>
            <a:xfrm>
              <a:off x="6979677" y="4431232"/>
              <a:ext cx="1852879" cy="369332"/>
            </a:xfrm>
            <a:prstGeom prst="rect">
              <a:avLst/>
            </a:prstGeom>
            <a:noFill/>
          </p:spPr>
          <p:txBody>
            <a:bodyPr wrap="none" rtlCol="0">
              <a:spAutoFit/>
            </a:bodyPr>
            <a:lstStyle/>
            <a:p>
              <a:pPr algn="ctr"/>
              <a:r>
                <a:rPr lang="en-US" dirty="0">
                  <a:solidFill>
                    <a:srgbClr val="FFC000"/>
                  </a:solidFill>
                </a:rPr>
                <a:t>Cryogenic storage</a:t>
              </a:r>
            </a:p>
          </p:txBody>
        </p:sp>
        <p:grpSp>
          <p:nvGrpSpPr>
            <p:cNvPr id="55" name="Group 54">
              <a:extLst>
                <a:ext uri="{FF2B5EF4-FFF2-40B4-BE49-F238E27FC236}">
                  <a16:creationId xmlns:a16="http://schemas.microsoft.com/office/drawing/2014/main" id="{5258C414-9F5F-46DB-6ACC-1F4ADE82C6A3}"/>
                </a:ext>
              </a:extLst>
            </p:cNvPr>
            <p:cNvGrpSpPr/>
            <p:nvPr/>
          </p:nvGrpSpPr>
          <p:grpSpPr>
            <a:xfrm>
              <a:off x="7052603" y="2883973"/>
              <a:ext cx="1604448" cy="1619508"/>
              <a:chOff x="7052603" y="2883973"/>
              <a:chExt cx="1604448" cy="1619508"/>
            </a:xfrm>
            <a:solidFill>
              <a:srgbClr val="FFC000"/>
            </a:solidFill>
          </p:grpSpPr>
          <p:pic>
            <p:nvPicPr>
              <p:cNvPr id="63" name="Graphic 62" descr="Venus with solid fill">
                <a:extLst>
                  <a:ext uri="{FF2B5EF4-FFF2-40B4-BE49-F238E27FC236}">
                    <a16:creationId xmlns:a16="http://schemas.microsoft.com/office/drawing/2014/main" id="{C08CA4F7-F9EF-5B65-E79C-6F99361E09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52603" y="2883973"/>
                <a:ext cx="1604448" cy="1604448"/>
              </a:xfrm>
              <a:prstGeom prst="rect">
                <a:avLst/>
              </a:prstGeom>
            </p:spPr>
          </p:pic>
          <p:sp>
            <p:nvSpPr>
              <p:cNvPr id="5" name="Oval 4">
                <a:extLst>
                  <a:ext uri="{FF2B5EF4-FFF2-40B4-BE49-F238E27FC236}">
                    <a16:creationId xmlns:a16="http://schemas.microsoft.com/office/drawing/2014/main" id="{A9893CDE-A9B7-66CA-30E1-96F497963F9E}"/>
                  </a:ext>
                </a:extLst>
              </p:cNvPr>
              <p:cNvSpPr/>
              <p:nvPr/>
            </p:nvSpPr>
            <p:spPr>
              <a:xfrm>
                <a:off x="7759309" y="4259667"/>
                <a:ext cx="293615" cy="2438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a:t>
                </a:r>
              </a:p>
            </p:txBody>
          </p:sp>
        </p:grpSp>
        <p:grpSp>
          <p:nvGrpSpPr>
            <p:cNvPr id="35" name="Group 34">
              <a:extLst>
                <a:ext uri="{FF2B5EF4-FFF2-40B4-BE49-F238E27FC236}">
                  <a16:creationId xmlns:a16="http://schemas.microsoft.com/office/drawing/2014/main" id="{B4D20E94-0506-658E-4708-CA29132D871E}"/>
                </a:ext>
              </a:extLst>
            </p:cNvPr>
            <p:cNvGrpSpPr/>
            <p:nvPr/>
          </p:nvGrpSpPr>
          <p:grpSpPr>
            <a:xfrm>
              <a:off x="3085832" y="1623347"/>
              <a:ext cx="3840668" cy="1328221"/>
              <a:chOff x="2996255" y="1412845"/>
              <a:chExt cx="3840668" cy="1328221"/>
            </a:xfrm>
          </p:grpSpPr>
          <p:pic>
            <p:nvPicPr>
              <p:cNvPr id="12" name="Graphic 11" descr="Full battery outline">
                <a:extLst>
                  <a:ext uri="{FF2B5EF4-FFF2-40B4-BE49-F238E27FC236}">
                    <a16:creationId xmlns:a16="http://schemas.microsoft.com/office/drawing/2014/main" id="{F9499DA5-0570-9160-63D0-7D9ECA7F0E2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59383" y="1826666"/>
                <a:ext cx="914400" cy="914400"/>
              </a:xfrm>
              <a:prstGeom prst="rect">
                <a:avLst/>
              </a:prstGeom>
            </p:spPr>
          </p:pic>
          <p:sp>
            <p:nvSpPr>
              <p:cNvPr id="13" name="TextBox 12">
                <a:extLst>
                  <a:ext uri="{FF2B5EF4-FFF2-40B4-BE49-F238E27FC236}">
                    <a16:creationId xmlns:a16="http://schemas.microsoft.com/office/drawing/2014/main" id="{54725ABA-C48D-30E8-BBF2-D4AC6B8B2A93}"/>
                  </a:ext>
                </a:extLst>
              </p:cNvPr>
              <p:cNvSpPr txBox="1"/>
              <p:nvPr/>
            </p:nvSpPr>
            <p:spPr>
              <a:xfrm>
                <a:off x="2996255" y="1412845"/>
                <a:ext cx="3840668" cy="646331"/>
              </a:xfrm>
              <a:prstGeom prst="rect">
                <a:avLst/>
              </a:prstGeom>
              <a:noFill/>
            </p:spPr>
            <p:txBody>
              <a:bodyPr wrap="none" rtlCol="0">
                <a:spAutoFit/>
              </a:bodyPr>
              <a:lstStyle/>
              <a:p>
                <a:pPr algn="ctr"/>
                <a:r>
                  <a:rPr lang="en-US" dirty="0">
                    <a:solidFill>
                      <a:srgbClr val="FFC000"/>
                    </a:solidFill>
                  </a:rPr>
                  <a:t>Power generation (solar arrays), </a:t>
                </a:r>
              </a:p>
              <a:p>
                <a:pPr algn="ctr"/>
                <a:r>
                  <a:rPr lang="en-US" dirty="0">
                    <a:solidFill>
                      <a:srgbClr val="FFC000"/>
                    </a:solidFill>
                  </a:rPr>
                  <a:t>management, storage, and distribution</a:t>
                </a:r>
              </a:p>
            </p:txBody>
          </p:sp>
        </p:grpSp>
        <p:cxnSp>
          <p:nvCxnSpPr>
            <p:cNvPr id="15" name="Straight Connector 14">
              <a:extLst>
                <a:ext uri="{FF2B5EF4-FFF2-40B4-BE49-F238E27FC236}">
                  <a16:creationId xmlns:a16="http://schemas.microsoft.com/office/drawing/2014/main" id="{5C435193-47A5-0ED9-7E56-B48FFC626546}"/>
                </a:ext>
              </a:extLst>
            </p:cNvPr>
            <p:cNvCxnSpPr>
              <a:cxnSpLocks/>
            </p:cNvCxnSpPr>
            <p:nvPr/>
          </p:nvCxnSpPr>
          <p:spPr>
            <a:xfrm flipH="1" flipV="1">
              <a:off x="3696867" y="3681318"/>
              <a:ext cx="1035679" cy="119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A1C6C59E-5EDC-0645-5FDE-685A4B7FA116}"/>
                </a:ext>
              </a:extLst>
            </p:cNvPr>
            <p:cNvSpPr/>
            <p:nvPr/>
          </p:nvSpPr>
          <p:spPr>
            <a:xfrm>
              <a:off x="5161151" y="3579476"/>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a:t>
              </a:r>
            </a:p>
          </p:txBody>
        </p:sp>
        <p:sp>
          <p:nvSpPr>
            <p:cNvPr id="19" name="Oval 18">
              <a:extLst>
                <a:ext uri="{FF2B5EF4-FFF2-40B4-BE49-F238E27FC236}">
                  <a16:creationId xmlns:a16="http://schemas.microsoft.com/office/drawing/2014/main" id="{1CD0B705-E45A-AC9A-C1E3-723E45E1EFDD}"/>
                </a:ext>
              </a:extLst>
            </p:cNvPr>
            <p:cNvSpPr/>
            <p:nvPr/>
          </p:nvSpPr>
          <p:spPr>
            <a:xfrm>
              <a:off x="4622968" y="3579476"/>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3</a:t>
              </a:r>
            </a:p>
          </p:txBody>
        </p:sp>
        <p:pic>
          <p:nvPicPr>
            <p:cNvPr id="21" name="Graphic 20" descr="Shield outline">
              <a:extLst>
                <a:ext uri="{FF2B5EF4-FFF2-40B4-BE49-F238E27FC236}">
                  <a16:creationId xmlns:a16="http://schemas.microsoft.com/office/drawing/2014/main" id="{CE2247E6-7A67-DD43-FCCD-2EFD730E32B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87567" y="3252618"/>
              <a:ext cx="914400" cy="914400"/>
            </a:xfrm>
            <a:prstGeom prst="rect">
              <a:avLst/>
            </a:prstGeom>
          </p:spPr>
        </p:pic>
        <p:sp>
          <p:nvSpPr>
            <p:cNvPr id="22" name="TextBox 21">
              <a:extLst>
                <a:ext uri="{FF2B5EF4-FFF2-40B4-BE49-F238E27FC236}">
                  <a16:creationId xmlns:a16="http://schemas.microsoft.com/office/drawing/2014/main" id="{751F88A1-1B76-87B7-13B6-3F3611E0F62D}"/>
                </a:ext>
              </a:extLst>
            </p:cNvPr>
            <p:cNvSpPr txBox="1"/>
            <p:nvPr/>
          </p:nvSpPr>
          <p:spPr>
            <a:xfrm>
              <a:off x="5177585" y="2936277"/>
              <a:ext cx="1684565" cy="369332"/>
            </a:xfrm>
            <a:prstGeom prst="rect">
              <a:avLst/>
            </a:prstGeom>
            <a:noFill/>
          </p:spPr>
          <p:txBody>
            <a:bodyPr wrap="none" rtlCol="0">
              <a:spAutoFit/>
            </a:bodyPr>
            <a:lstStyle/>
            <a:p>
              <a:pPr algn="ctr"/>
              <a:r>
                <a:rPr lang="en-US" dirty="0">
                  <a:solidFill>
                    <a:srgbClr val="FFC000"/>
                  </a:solidFill>
                </a:rPr>
                <a:t>Radiation shield</a:t>
              </a:r>
            </a:p>
          </p:txBody>
        </p:sp>
        <p:grpSp>
          <p:nvGrpSpPr>
            <p:cNvPr id="34" name="Group 33">
              <a:extLst>
                <a:ext uri="{FF2B5EF4-FFF2-40B4-BE49-F238E27FC236}">
                  <a16:creationId xmlns:a16="http://schemas.microsoft.com/office/drawing/2014/main" id="{704452B2-8100-0A79-492C-180DF192C42F}"/>
                </a:ext>
              </a:extLst>
            </p:cNvPr>
            <p:cNvGrpSpPr/>
            <p:nvPr/>
          </p:nvGrpSpPr>
          <p:grpSpPr>
            <a:xfrm>
              <a:off x="3278779" y="4606692"/>
              <a:ext cx="1844440" cy="1700356"/>
              <a:chOff x="3938666" y="4763542"/>
              <a:chExt cx="1844440" cy="1700356"/>
            </a:xfrm>
            <a:solidFill>
              <a:srgbClr val="FFC000"/>
            </a:solidFill>
          </p:grpSpPr>
          <p:grpSp>
            <p:nvGrpSpPr>
              <p:cNvPr id="32" name="Group 31">
                <a:extLst>
                  <a:ext uri="{FF2B5EF4-FFF2-40B4-BE49-F238E27FC236}">
                    <a16:creationId xmlns:a16="http://schemas.microsoft.com/office/drawing/2014/main" id="{50F5525F-214E-F93A-65AA-F437B5F59129}"/>
                  </a:ext>
                </a:extLst>
              </p:cNvPr>
              <p:cNvGrpSpPr/>
              <p:nvPr/>
            </p:nvGrpSpPr>
            <p:grpSpPr>
              <a:xfrm rot="10800000">
                <a:off x="3938666" y="4763542"/>
                <a:ext cx="1844440" cy="1700356"/>
                <a:chOff x="6327742" y="3654211"/>
                <a:chExt cx="1844440" cy="1700356"/>
              </a:xfrm>
              <a:grpFill/>
            </p:grpSpPr>
            <p:pic>
              <p:nvPicPr>
                <p:cNvPr id="23" name="Graphic 22" descr="Torch with solid fill">
                  <a:extLst>
                    <a:ext uri="{FF2B5EF4-FFF2-40B4-BE49-F238E27FC236}">
                      <a16:creationId xmlns:a16="http://schemas.microsoft.com/office/drawing/2014/main" id="{BFB79CA5-AEFB-A0B6-EEF0-99DD0D69469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7540504" y="4002112"/>
                  <a:ext cx="631678" cy="631678"/>
                </a:xfrm>
                <a:prstGeom prst="rect">
                  <a:avLst/>
                </a:prstGeom>
              </p:spPr>
            </p:pic>
            <p:pic>
              <p:nvPicPr>
                <p:cNvPr id="24" name="Graphic 23" descr="Venus with solid fill">
                  <a:extLst>
                    <a:ext uri="{FF2B5EF4-FFF2-40B4-BE49-F238E27FC236}">
                      <a16:creationId xmlns:a16="http://schemas.microsoft.com/office/drawing/2014/main" id="{39FC22C9-BCFC-A757-A5BA-62E87D6DB29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65674" y="4440167"/>
                  <a:ext cx="914400" cy="914400"/>
                </a:xfrm>
                <a:prstGeom prst="rect">
                  <a:avLst/>
                </a:prstGeom>
              </p:spPr>
            </p:pic>
            <p:pic>
              <p:nvPicPr>
                <p:cNvPr id="25" name="Graphic 24" descr="Venus with solid fill">
                  <a:extLst>
                    <a:ext uri="{FF2B5EF4-FFF2-40B4-BE49-F238E27FC236}">
                      <a16:creationId xmlns:a16="http://schemas.microsoft.com/office/drawing/2014/main" id="{7E26E0CB-03F8-F3F5-C09A-AA0AB78712B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27742" y="3654211"/>
                  <a:ext cx="914400" cy="914400"/>
                </a:xfrm>
                <a:prstGeom prst="rect">
                  <a:avLst/>
                </a:prstGeom>
              </p:spPr>
            </p:pic>
            <p:cxnSp>
              <p:nvCxnSpPr>
                <p:cNvPr id="28" name="Straight Connector 27">
                  <a:extLst>
                    <a:ext uri="{FF2B5EF4-FFF2-40B4-BE49-F238E27FC236}">
                      <a16:creationId xmlns:a16="http://schemas.microsoft.com/office/drawing/2014/main" id="{671EC903-3FC4-87D8-7D47-C92C6EBC492F}"/>
                    </a:ext>
                  </a:extLst>
                </p:cNvPr>
                <p:cNvCxnSpPr>
                  <a:cxnSpLocks/>
                </p:cNvCxnSpPr>
                <p:nvPr/>
              </p:nvCxnSpPr>
              <p:spPr>
                <a:xfrm flipH="1" flipV="1">
                  <a:off x="7177099" y="4107258"/>
                  <a:ext cx="270750" cy="8307"/>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4BDFDF9-1BFE-F921-2BAD-D5F65FE1D29F}"/>
                    </a:ext>
                  </a:extLst>
                </p:cNvPr>
                <p:cNvCxnSpPr>
                  <a:cxnSpLocks/>
                </p:cNvCxnSpPr>
                <p:nvPr/>
              </p:nvCxnSpPr>
              <p:spPr>
                <a:xfrm flipH="1" flipV="1">
                  <a:off x="7207733" y="4872862"/>
                  <a:ext cx="270750" cy="8307"/>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CC11CF1-78AB-5351-C1F0-3EB51D4406EE}"/>
                    </a:ext>
                  </a:extLst>
                </p:cNvPr>
                <p:cNvCxnSpPr>
                  <a:cxnSpLocks/>
                </p:cNvCxnSpPr>
                <p:nvPr/>
              </p:nvCxnSpPr>
              <p:spPr>
                <a:xfrm flipV="1">
                  <a:off x="7447849" y="4104418"/>
                  <a:ext cx="8767" cy="741656"/>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grpSp>
          <p:pic>
            <p:nvPicPr>
              <p:cNvPr id="33" name="Graphic 32" descr="Torch with solid fill">
                <a:extLst>
                  <a:ext uri="{FF2B5EF4-FFF2-40B4-BE49-F238E27FC236}">
                    <a16:creationId xmlns:a16="http://schemas.microsoft.com/office/drawing/2014/main" id="{ABB86276-8E48-A4B1-0316-62CA4B4320A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3962754" y="5058451"/>
                <a:ext cx="631678" cy="631678"/>
              </a:xfrm>
              <a:prstGeom prst="rect">
                <a:avLst/>
              </a:prstGeom>
            </p:spPr>
          </p:pic>
        </p:grpSp>
        <p:sp>
          <p:nvSpPr>
            <p:cNvPr id="36" name="TextBox 35">
              <a:extLst>
                <a:ext uri="{FF2B5EF4-FFF2-40B4-BE49-F238E27FC236}">
                  <a16:creationId xmlns:a16="http://schemas.microsoft.com/office/drawing/2014/main" id="{89897616-75D4-1EFB-42F6-B55D7BC7A324}"/>
                </a:ext>
              </a:extLst>
            </p:cNvPr>
            <p:cNvSpPr txBox="1"/>
            <p:nvPr/>
          </p:nvSpPr>
          <p:spPr>
            <a:xfrm>
              <a:off x="5006160" y="5122187"/>
              <a:ext cx="1721369" cy="646331"/>
            </a:xfrm>
            <a:prstGeom prst="rect">
              <a:avLst/>
            </a:prstGeom>
            <a:noFill/>
          </p:spPr>
          <p:txBody>
            <a:bodyPr wrap="none" rtlCol="0">
              <a:spAutoFit/>
            </a:bodyPr>
            <a:lstStyle/>
            <a:p>
              <a:pPr algn="ctr"/>
              <a:r>
                <a:rPr lang="en-US" dirty="0">
                  <a:solidFill>
                    <a:srgbClr val="FFC000"/>
                  </a:solidFill>
                </a:rPr>
                <a:t>Reaction control</a:t>
              </a:r>
            </a:p>
            <a:p>
              <a:pPr algn="ctr"/>
              <a:r>
                <a:rPr lang="en-US" dirty="0">
                  <a:solidFill>
                    <a:srgbClr val="FFC000"/>
                  </a:solidFill>
                </a:rPr>
                <a:t>system </a:t>
              </a:r>
            </a:p>
          </p:txBody>
        </p:sp>
        <p:pic>
          <p:nvPicPr>
            <p:cNvPr id="48" name="Graphic 47" descr="Pyramid with levels with solid fill">
              <a:extLst>
                <a:ext uri="{FF2B5EF4-FFF2-40B4-BE49-F238E27FC236}">
                  <a16:creationId xmlns:a16="http://schemas.microsoft.com/office/drawing/2014/main" id="{33FB8B71-FD7D-1BE3-A3B4-EEF192BBF5E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3038800" y="2936277"/>
              <a:ext cx="591112" cy="591112"/>
            </a:xfrm>
            <a:prstGeom prst="rect">
              <a:avLst/>
            </a:prstGeom>
          </p:spPr>
        </p:pic>
        <p:pic>
          <p:nvPicPr>
            <p:cNvPr id="52" name="Graphic 51" descr="Pyramid with levels with solid fill">
              <a:extLst>
                <a:ext uri="{FF2B5EF4-FFF2-40B4-BE49-F238E27FC236}">
                  <a16:creationId xmlns:a16="http://schemas.microsoft.com/office/drawing/2014/main" id="{60D8FCB7-37B2-4F56-FA56-3EB5BB26869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2928830" y="3369137"/>
              <a:ext cx="591112" cy="591112"/>
            </a:xfrm>
            <a:prstGeom prst="rect">
              <a:avLst/>
            </a:prstGeom>
          </p:spPr>
        </p:pic>
        <p:pic>
          <p:nvPicPr>
            <p:cNvPr id="53" name="Graphic 52" descr="Pyramid with levels with solid fill">
              <a:extLst>
                <a:ext uri="{FF2B5EF4-FFF2-40B4-BE49-F238E27FC236}">
                  <a16:creationId xmlns:a16="http://schemas.microsoft.com/office/drawing/2014/main" id="{73EDA1C2-9F3A-FA7D-8F0E-8BC53B9CEDA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3032483" y="3801998"/>
              <a:ext cx="591112" cy="591112"/>
            </a:xfrm>
            <a:prstGeom prst="rect">
              <a:avLst/>
            </a:prstGeom>
          </p:spPr>
        </p:pic>
      </p:grpSp>
      <p:sp>
        <p:nvSpPr>
          <p:cNvPr id="6" name="Oval 5">
            <a:extLst>
              <a:ext uri="{FF2B5EF4-FFF2-40B4-BE49-F238E27FC236}">
                <a16:creationId xmlns:a16="http://schemas.microsoft.com/office/drawing/2014/main" id="{F6C08A83-F250-EC32-5A0D-D2DDA42328B3}"/>
              </a:ext>
            </a:extLst>
          </p:cNvPr>
          <p:cNvSpPr/>
          <p:nvPr/>
        </p:nvSpPr>
        <p:spPr>
          <a:xfrm>
            <a:off x="5576862" y="3884748"/>
            <a:ext cx="293615" cy="2438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a:t>
            </a:r>
          </a:p>
        </p:txBody>
      </p:sp>
      <p:sp>
        <p:nvSpPr>
          <p:cNvPr id="7" name="Oval 6">
            <a:extLst>
              <a:ext uri="{FF2B5EF4-FFF2-40B4-BE49-F238E27FC236}">
                <a16:creationId xmlns:a16="http://schemas.microsoft.com/office/drawing/2014/main" id="{EB263CD5-7B58-CE2B-90EE-CEE65A20DD6E}"/>
              </a:ext>
            </a:extLst>
          </p:cNvPr>
          <p:cNvSpPr/>
          <p:nvPr/>
        </p:nvSpPr>
        <p:spPr>
          <a:xfrm>
            <a:off x="3561738" y="3803992"/>
            <a:ext cx="293615" cy="2438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5</a:t>
            </a:r>
          </a:p>
        </p:txBody>
      </p:sp>
    </p:spTree>
    <p:extLst>
      <p:ext uri="{BB962C8B-B14F-4D97-AF65-F5344CB8AC3E}">
        <p14:creationId xmlns:p14="http://schemas.microsoft.com/office/powerpoint/2010/main" val="248545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Gap 1: Cryogenic Fluid Management</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13</a:t>
            </a:fld>
            <a:endParaRPr lang="en-US" dirty="0"/>
          </a:p>
        </p:txBody>
      </p:sp>
      <p:sp>
        <p:nvSpPr>
          <p:cNvPr id="16" name="TextBox 15">
            <a:extLst>
              <a:ext uri="{FF2B5EF4-FFF2-40B4-BE49-F238E27FC236}">
                <a16:creationId xmlns:a16="http://schemas.microsoft.com/office/drawing/2014/main" id="{0E2C0C3F-07AF-E16A-D7AE-D54E71F2A95E}"/>
              </a:ext>
            </a:extLst>
          </p:cNvPr>
          <p:cNvSpPr txBox="1"/>
          <p:nvPr/>
        </p:nvSpPr>
        <p:spPr>
          <a:xfrm>
            <a:off x="644375" y="3196987"/>
            <a:ext cx="4151640" cy="3293209"/>
          </a:xfrm>
          <a:prstGeom prst="rect">
            <a:avLst/>
          </a:prstGeom>
          <a:noFill/>
        </p:spPr>
        <p:txBody>
          <a:bodyPr wrap="square">
            <a:spAutoFit/>
          </a:bodyPr>
          <a:lstStyle/>
          <a:p>
            <a:r>
              <a:rPr lang="en-US" sz="1600" dirty="0">
                <a:solidFill>
                  <a:srgbClr val="00B050"/>
                </a:solidFill>
                <a:latin typeface="Open Sans" panose="020B0606030504020204" pitchFamily="34" charset="0"/>
              </a:rPr>
              <a:t>Multiple cryogenic propellent launches must aggregate and transfer cryogenic propellant into the transportation stage in-orbit.  In transit, liquid will need to be fed to the engines.  Children gaps include unsettled mass gauging, automated cryo-couplers, minimal loss chilldown, no-vent fill, autogenous pressurization, advanced cryo distribution components, two phase/micro-g flowmeters, and micro-g liquid acquisition.  Thermal modeling is also important to handle thermal stratification, mixing, venting, etc.</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1429011850"/>
              </p:ext>
            </p:extLst>
          </p:nvPr>
        </p:nvGraphicFramePr>
        <p:xfrm>
          <a:off x="5427330" y="1484549"/>
          <a:ext cx="6056124" cy="1935480"/>
        </p:xfrm>
        <a:graphic>
          <a:graphicData uri="http://schemas.openxmlformats.org/drawingml/2006/table">
            <a:tbl>
              <a:tblPr firstRow="1" bandRow="1">
                <a:tableStyleId>{5C22544A-7EE6-4342-B048-85BDC9FD1C3A}</a:tableStyleId>
              </a:tblPr>
              <a:tblGrid>
                <a:gridCol w="3098801">
                  <a:extLst>
                    <a:ext uri="{9D8B030D-6E8A-4147-A177-3AD203B41FA5}">
                      <a16:colId xmlns:a16="http://schemas.microsoft.com/office/drawing/2014/main" val="3043654425"/>
                    </a:ext>
                  </a:extLst>
                </a:gridCol>
                <a:gridCol w="2957323">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Propellant boiling points</a:t>
                      </a:r>
                    </a:p>
                  </a:txBody>
                  <a:tcPr/>
                </a:tc>
                <a:tc>
                  <a:txBody>
                    <a:bodyPr/>
                    <a:lstStyle/>
                    <a:p>
                      <a:r>
                        <a:rPr lang="en-US" sz="1200" dirty="0"/>
                        <a:t>LH2 20 K</a:t>
                      </a:r>
                    </a:p>
                  </a:txBody>
                  <a:tcPr/>
                </a:tc>
                <a:extLst>
                  <a:ext uri="{0D108BD9-81ED-4DB2-BD59-A6C34878D82A}">
                    <a16:rowId xmlns:a16="http://schemas.microsoft.com/office/drawing/2014/main" val="2505984274"/>
                  </a:ext>
                </a:extLst>
              </a:tr>
              <a:tr h="370840">
                <a:tc>
                  <a:txBody>
                    <a:bodyPr/>
                    <a:lstStyle/>
                    <a:p>
                      <a:r>
                        <a:rPr lang="en-US" sz="1200" dirty="0"/>
                        <a:t>Aggregation/transfer duration</a:t>
                      </a:r>
                    </a:p>
                  </a:txBody>
                  <a:tcPr/>
                </a:tc>
                <a:tc>
                  <a:txBody>
                    <a:bodyPr/>
                    <a:lstStyle/>
                    <a:p>
                      <a:r>
                        <a:rPr lang="en-US" sz="1200" dirty="0"/>
                        <a:t>&gt; 1 year</a:t>
                      </a:r>
                    </a:p>
                  </a:txBody>
                  <a:tcPr/>
                </a:tc>
                <a:extLst>
                  <a:ext uri="{0D108BD9-81ED-4DB2-BD59-A6C34878D82A}">
                    <a16:rowId xmlns:a16="http://schemas.microsoft.com/office/drawing/2014/main" val="136874729"/>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Operational mitigations to minimize losses due to chilldown and leaks</a:t>
                      </a:r>
                    </a:p>
                    <a:p>
                      <a:endParaRPr lang="en-US" sz="1200" dirty="0"/>
                    </a:p>
                    <a:p>
                      <a:r>
                        <a:rPr lang="en-US" sz="1200" dirty="0"/>
                        <a:t>Power and mass</a:t>
                      </a:r>
                    </a:p>
                  </a:txBody>
                  <a:tcPr/>
                </a:tc>
                <a:extLst>
                  <a:ext uri="{0D108BD9-81ED-4DB2-BD59-A6C34878D82A}">
                    <a16:rowId xmlns:a16="http://schemas.microsoft.com/office/drawing/2014/main" val="1448363284"/>
                  </a:ext>
                </a:extLst>
              </a:tr>
            </a:tbl>
          </a:graphicData>
        </a:graphic>
      </p:graphicFrame>
      <p:sp>
        <p:nvSpPr>
          <p:cNvPr id="18" name="TextBox 17">
            <a:extLst>
              <a:ext uri="{FF2B5EF4-FFF2-40B4-BE49-F238E27FC236}">
                <a16:creationId xmlns:a16="http://schemas.microsoft.com/office/drawing/2014/main" id="{967AB00E-1BAF-24DF-4DF9-896E557689D4}"/>
              </a:ext>
            </a:extLst>
          </p:cNvPr>
          <p:cNvSpPr txBox="1"/>
          <p:nvPr/>
        </p:nvSpPr>
        <p:spPr>
          <a:xfrm>
            <a:off x="4958385" y="4062296"/>
            <a:ext cx="7233615" cy="1815882"/>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Technology Demonstration Missions: Cryogenic Fluid Management Portfolio Project</a:t>
            </a:r>
          </a:p>
          <a:p>
            <a:endParaRPr lang="en-US" sz="1600" dirty="0">
              <a:solidFill>
                <a:schemeClr val="bg1"/>
              </a:solidFill>
            </a:endParaRPr>
          </a:p>
          <a:p>
            <a:r>
              <a:rPr lang="en-US" sz="1600" dirty="0">
                <a:solidFill>
                  <a:schemeClr val="bg1"/>
                </a:solidFill>
              </a:rPr>
              <a:t>4 CFM Technology demonstration Tipping Point awards</a:t>
            </a:r>
          </a:p>
          <a:p>
            <a:r>
              <a:rPr lang="en-US" sz="1600" dirty="0">
                <a:solidFill>
                  <a:schemeClr val="bg1"/>
                </a:solidFill>
              </a:rPr>
              <a:t>Multiple modeling, mass gauging, valve maturation, refrigeration, and other efforts</a:t>
            </a:r>
          </a:p>
          <a:p>
            <a:endParaRPr lang="en-US" sz="1600" dirty="0">
              <a:solidFill>
                <a:schemeClr val="bg1"/>
              </a:solidFill>
            </a:endParaRPr>
          </a:p>
          <a:p>
            <a:r>
              <a:rPr lang="en-US" sz="1600" dirty="0">
                <a:solidFill>
                  <a:schemeClr val="bg1"/>
                </a:solidFill>
              </a:rPr>
              <a:t>Many other  developments through multiple funding sources</a:t>
            </a:r>
          </a:p>
        </p:txBody>
      </p:sp>
      <p:grpSp>
        <p:nvGrpSpPr>
          <p:cNvPr id="19" name="Group 18">
            <a:extLst>
              <a:ext uri="{FF2B5EF4-FFF2-40B4-BE49-F238E27FC236}">
                <a16:creationId xmlns:a16="http://schemas.microsoft.com/office/drawing/2014/main" id="{DAA3E0D8-5240-640E-BC69-A0B31451543D}"/>
              </a:ext>
            </a:extLst>
          </p:cNvPr>
          <p:cNvGrpSpPr/>
          <p:nvPr/>
        </p:nvGrpSpPr>
        <p:grpSpPr>
          <a:xfrm>
            <a:off x="1586067" y="1257300"/>
            <a:ext cx="1946303" cy="1789114"/>
            <a:chOff x="1429431" y="1537562"/>
            <a:chExt cx="1946303" cy="1789114"/>
          </a:xfrm>
        </p:grpSpPr>
        <p:sp>
          <p:nvSpPr>
            <p:cNvPr id="13" name="TextBox 12">
              <a:extLst>
                <a:ext uri="{FF2B5EF4-FFF2-40B4-BE49-F238E27FC236}">
                  <a16:creationId xmlns:a16="http://schemas.microsoft.com/office/drawing/2014/main" id="{E56F67E8-FBC6-68C3-0DF4-C910C77E0737}"/>
                </a:ext>
              </a:extLst>
            </p:cNvPr>
            <p:cNvSpPr txBox="1"/>
            <p:nvPr/>
          </p:nvSpPr>
          <p:spPr>
            <a:xfrm>
              <a:off x="1429431" y="2957344"/>
              <a:ext cx="1946303" cy="369332"/>
            </a:xfrm>
            <a:prstGeom prst="rect">
              <a:avLst/>
            </a:prstGeom>
            <a:noFill/>
          </p:spPr>
          <p:txBody>
            <a:bodyPr wrap="none" rtlCol="0">
              <a:spAutoFit/>
            </a:bodyPr>
            <a:lstStyle/>
            <a:p>
              <a:pPr algn="ctr"/>
              <a:r>
                <a:rPr lang="en-US" dirty="0">
                  <a:solidFill>
                    <a:srgbClr val="FFC000"/>
                  </a:solidFill>
                </a:rPr>
                <a:t>Cryogenic transfer </a:t>
              </a:r>
            </a:p>
          </p:txBody>
        </p:sp>
        <p:pic>
          <p:nvPicPr>
            <p:cNvPr id="3" name="Graphic 2" descr="Venus with solid fill">
              <a:extLst>
                <a:ext uri="{FF2B5EF4-FFF2-40B4-BE49-F238E27FC236}">
                  <a16:creationId xmlns:a16="http://schemas.microsoft.com/office/drawing/2014/main" id="{D168D35E-E115-A621-C294-161846FB87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86067" y="1537562"/>
              <a:ext cx="1604448" cy="1604448"/>
            </a:xfrm>
            <a:prstGeom prst="rect">
              <a:avLst/>
            </a:prstGeom>
          </p:spPr>
        </p:pic>
        <p:sp>
          <p:nvSpPr>
            <p:cNvPr id="14" name="Oval 13">
              <a:extLst>
                <a:ext uri="{FF2B5EF4-FFF2-40B4-BE49-F238E27FC236}">
                  <a16:creationId xmlns:a16="http://schemas.microsoft.com/office/drawing/2014/main" id="{83AE6253-ED9F-54A8-2EAA-7F5019209BC8}"/>
                </a:ext>
              </a:extLst>
            </p:cNvPr>
            <p:cNvSpPr/>
            <p:nvPr/>
          </p:nvSpPr>
          <p:spPr>
            <a:xfrm>
              <a:off x="2056387" y="2668447"/>
              <a:ext cx="663808" cy="376512"/>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1A</a:t>
              </a:r>
            </a:p>
          </p:txBody>
        </p:sp>
      </p:grpSp>
    </p:spTree>
    <p:extLst>
      <p:ext uri="{BB962C8B-B14F-4D97-AF65-F5344CB8AC3E}">
        <p14:creationId xmlns:p14="http://schemas.microsoft.com/office/powerpoint/2010/main" val="1804686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p:txBody>
          <a:bodyPr/>
          <a:lstStyle/>
          <a:p>
            <a:r>
              <a:rPr lang="en-US" dirty="0"/>
              <a:t>Gap 1: Cryogenic Fluid Management</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14</a:t>
            </a:fld>
            <a:endParaRPr lang="en-US" dirty="0"/>
          </a:p>
        </p:txBody>
      </p:sp>
      <p:sp>
        <p:nvSpPr>
          <p:cNvPr id="16" name="TextBox 15">
            <a:extLst>
              <a:ext uri="{FF2B5EF4-FFF2-40B4-BE49-F238E27FC236}">
                <a16:creationId xmlns:a16="http://schemas.microsoft.com/office/drawing/2014/main" id="{0E2C0C3F-07AF-E16A-D7AE-D54E71F2A95E}"/>
              </a:ext>
            </a:extLst>
          </p:cNvPr>
          <p:cNvSpPr txBox="1"/>
          <p:nvPr/>
        </p:nvSpPr>
        <p:spPr>
          <a:xfrm>
            <a:off x="666211" y="3903200"/>
            <a:ext cx="5922628" cy="2308324"/>
          </a:xfrm>
          <a:prstGeom prst="rect">
            <a:avLst/>
          </a:prstGeom>
          <a:noFill/>
        </p:spPr>
        <p:txBody>
          <a:bodyPr wrap="square">
            <a:spAutoFit/>
          </a:bodyPr>
          <a:lstStyle/>
          <a:p>
            <a:r>
              <a:rPr lang="en-US" sz="1600" dirty="0">
                <a:solidFill>
                  <a:srgbClr val="00B050"/>
                </a:solidFill>
                <a:latin typeface="Open Sans" panose="020B0606030504020204" pitchFamily="34" charset="0"/>
              </a:rPr>
              <a:t>Cryogenic liquid propellant must be stored on-board with minimal losses from heat leak induced boiloff for the entire duration of the mission (on the order of 2-3 years). Children gaps include advanced insulation/thermal control coatings/sunshades, cross-cutting propellant utilization, conductive heat leak minimization, broad area cooling, lightweight high efficiency cryo coolers, advanced cryo distribution components, thermodynamic vents, and two phase/micro-g flowmeters.</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3687689829"/>
              </p:ext>
            </p:extLst>
          </p:nvPr>
        </p:nvGraphicFramePr>
        <p:xfrm>
          <a:off x="6927103" y="1210225"/>
          <a:ext cx="3970196" cy="2849880"/>
        </p:xfrm>
        <a:graphic>
          <a:graphicData uri="http://schemas.openxmlformats.org/drawingml/2006/table">
            <a:tbl>
              <a:tblPr firstRow="1" bandRow="1">
                <a:tableStyleId>{5C22544A-7EE6-4342-B048-85BDC9FD1C3A}</a:tableStyleId>
              </a:tblPr>
              <a:tblGrid>
                <a:gridCol w="2031472">
                  <a:extLst>
                    <a:ext uri="{9D8B030D-6E8A-4147-A177-3AD203B41FA5}">
                      <a16:colId xmlns:a16="http://schemas.microsoft.com/office/drawing/2014/main" val="3043654425"/>
                    </a:ext>
                  </a:extLst>
                </a:gridCol>
                <a:gridCol w="1938724">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Propellant boiling points</a:t>
                      </a:r>
                    </a:p>
                  </a:txBody>
                  <a:tcPr/>
                </a:tc>
                <a:tc>
                  <a:txBody>
                    <a:bodyPr/>
                    <a:lstStyle/>
                    <a:p>
                      <a:r>
                        <a:rPr lang="en-US" sz="1200" dirty="0"/>
                        <a:t>LH2 20 K</a:t>
                      </a:r>
                    </a:p>
                  </a:txBody>
                  <a:tcPr/>
                </a:tc>
                <a:extLst>
                  <a:ext uri="{0D108BD9-81ED-4DB2-BD59-A6C34878D82A}">
                    <a16:rowId xmlns:a16="http://schemas.microsoft.com/office/drawing/2014/main" val="2505984274"/>
                  </a:ext>
                </a:extLst>
              </a:tr>
              <a:tr h="370840">
                <a:tc>
                  <a:txBody>
                    <a:bodyPr/>
                    <a:lstStyle/>
                    <a:p>
                      <a:r>
                        <a:rPr lang="en-US" sz="1200" dirty="0"/>
                        <a:t>Storage duration</a:t>
                      </a:r>
                    </a:p>
                  </a:txBody>
                  <a:tcPr/>
                </a:tc>
                <a:tc>
                  <a:txBody>
                    <a:bodyPr/>
                    <a:lstStyle/>
                    <a:p>
                      <a:r>
                        <a:rPr lang="en-US" sz="1200" dirty="0"/>
                        <a:t>~2 – 3 years</a:t>
                      </a:r>
                    </a:p>
                  </a:txBody>
                  <a:tcPr/>
                </a:tc>
                <a:extLst>
                  <a:ext uri="{0D108BD9-81ED-4DB2-BD59-A6C34878D82A}">
                    <a16:rowId xmlns:a16="http://schemas.microsoft.com/office/drawing/2014/main" val="136874729"/>
                  </a:ext>
                </a:extLst>
              </a:tr>
              <a:tr h="370840">
                <a:tc>
                  <a:txBody>
                    <a:bodyPr/>
                    <a:lstStyle/>
                    <a:p>
                      <a:endParaRPr lang="en-US" sz="1200" dirty="0"/>
                    </a:p>
                    <a:p>
                      <a:endParaRPr lang="en-US" sz="1200" dirty="0"/>
                    </a:p>
                    <a:p>
                      <a:r>
                        <a:rPr lang="en-US" sz="1200" dirty="0"/>
                        <a:t>Other considerations</a:t>
                      </a:r>
                    </a:p>
                  </a:txBody>
                  <a:tcPr/>
                </a:tc>
                <a:tc>
                  <a:txBody>
                    <a:bodyPr/>
                    <a:lstStyle/>
                    <a:p>
                      <a:r>
                        <a:rPr lang="en-US" sz="1200" dirty="0"/>
                        <a:t>System design to minimize heat loads on cryo tanks (thermal soak back)</a:t>
                      </a:r>
                    </a:p>
                    <a:p>
                      <a:endParaRPr lang="en-US" sz="1200" dirty="0"/>
                    </a:p>
                    <a:p>
                      <a:r>
                        <a:rPr lang="en-US" sz="1200" dirty="0"/>
                        <a:t>Operational mitigations to minimize losses due to chilldown and leaks</a:t>
                      </a:r>
                    </a:p>
                    <a:p>
                      <a:endParaRPr lang="en-US" sz="1200" dirty="0"/>
                    </a:p>
                    <a:p>
                      <a:r>
                        <a:rPr lang="en-US" sz="1200" dirty="0"/>
                        <a:t>Power and mass</a:t>
                      </a:r>
                    </a:p>
                  </a:txBody>
                  <a:tcPr/>
                </a:tc>
                <a:extLst>
                  <a:ext uri="{0D108BD9-81ED-4DB2-BD59-A6C34878D82A}">
                    <a16:rowId xmlns:a16="http://schemas.microsoft.com/office/drawing/2014/main" val="1448363284"/>
                  </a:ext>
                </a:extLst>
              </a:tr>
            </a:tbl>
          </a:graphicData>
        </a:graphic>
      </p:graphicFrame>
      <p:sp>
        <p:nvSpPr>
          <p:cNvPr id="18" name="TextBox 17">
            <a:extLst>
              <a:ext uri="{FF2B5EF4-FFF2-40B4-BE49-F238E27FC236}">
                <a16:creationId xmlns:a16="http://schemas.microsoft.com/office/drawing/2014/main" id="{967AB00E-1BAF-24DF-4DF9-896E557689D4}"/>
              </a:ext>
            </a:extLst>
          </p:cNvPr>
          <p:cNvSpPr txBox="1"/>
          <p:nvPr/>
        </p:nvSpPr>
        <p:spPr>
          <a:xfrm>
            <a:off x="6588839" y="4214979"/>
            <a:ext cx="5547919" cy="2308324"/>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Technology Demonstration Missions: Cryogenic Fluid Management Portfolio Project</a:t>
            </a:r>
          </a:p>
          <a:p>
            <a:endParaRPr lang="en-US" sz="1600" dirty="0">
              <a:solidFill>
                <a:schemeClr val="bg1"/>
              </a:solidFill>
            </a:endParaRPr>
          </a:p>
          <a:p>
            <a:r>
              <a:rPr lang="en-US" sz="1600" dirty="0">
                <a:solidFill>
                  <a:schemeClr val="bg1"/>
                </a:solidFill>
              </a:rPr>
              <a:t>4 CFM Technology demonstration Tipping Point awards</a:t>
            </a:r>
          </a:p>
          <a:p>
            <a:r>
              <a:rPr lang="en-US" sz="1600" dirty="0">
                <a:solidFill>
                  <a:schemeClr val="bg1"/>
                </a:solidFill>
              </a:rPr>
              <a:t>Multiple modeling, mass gauging, valve maturation, refrigeration, and other efforts</a:t>
            </a:r>
          </a:p>
          <a:p>
            <a:endParaRPr lang="en-US" sz="1600" dirty="0">
              <a:solidFill>
                <a:schemeClr val="bg1"/>
              </a:solidFill>
            </a:endParaRPr>
          </a:p>
          <a:p>
            <a:r>
              <a:rPr lang="en-US" sz="1600" dirty="0">
                <a:solidFill>
                  <a:schemeClr val="bg1"/>
                </a:solidFill>
              </a:rPr>
              <a:t>Many other  developments through multiple funding sources</a:t>
            </a:r>
          </a:p>
        </p:txBody>
      </p:sp>
      <p:grpSp>
        <p:nvGrpSpPr>
          <p:cNvPr id="21" name="Group 20">
            <a:extLst>
              <a:ext uri="{FF2B5EF4-FFF2-40B4-BE49-F238E27FC236}">
                <a16:creationId xmlns:a16="http://schemas.microsoft.com/office/drawing/2014/main" id="{40470F93-824E-59C6-0983-90713DE50F81}"/>
              </a:ext>
            </a:extLst>
          </p:cNvPr>
          <p:cNvGrpSpPr/>
          <p:nvPr/>
        </p:nvGrpSpPr>
        <p:grpSpPr>
          <a:xfrm>
            <a:off x="2056387" y="1685693"/>
            <a:ext cx="1905778" cy="1789114"/>
            <a:chOff x="1449695" y="1537562"/>
            <a:chExt cx="1905778" cy="1789114"/>
          </a:xfrm>
        </p:grpSpPr>
        <p:sp>
          <p:nvSpPr>
            <p:cNvPr id="3" name="TextBox 2">
              <a:extLst>
                <a:ext uri="{FF2B5EF4-FFF2-40B4-BE49-F238E27FC236}">
                  <a16:creationId xmlns:a16="http://schemas.microsoft.com/office/drawing/2014/main" id="{AD904322-67CA-1CA7-267F-D2875F6B3E69}"/>
                </a:ext>
              </a:extLst>
            </p:cNvPr>
            <p:cNvSpPr txBox="1"/>
            <p:nvPr/>
          </p:nvSpPr>
          <p:spPr>
            <a:xfrm>
              <a:off x="1449695" y="2957344"/>
              <a:ext cx="1905778" cy="369332"/>
            </a:xfrm>
            <a:prstGeom prst="rect">
              <a:avLst/>
            </a:prstGeom>
            <a:noFill/>
          </p:spPr>
          <p:txBody>
            <a:bodyPr wrap="none" rtlCol="0">
              <a:spAutoFit/>
            </a:bodyPr>
            <a:lstStyle/>
            <a:p>
              <a:pPr algn="ctr"/>
              <a:r>
                <a:rPr lang="en-US" dirty="0">
                  <a:solidFill>
                    <a:srgbClr val="FFC000"/>
                  </a:solidFill>
                </a:rPr>
                <a:t>Cryogenic storage </a:t>
              </a:r>
            </a:p>
          </p:txBody>
        </p:sp>
        <p:pic>
          <p:nvPicPr>
            <p:cNvPr id="19" name="Graphic 18" descr="Venus with solid fill">
              <a:extLst>
                <a:ext uri="{FF2B5EF4-FFF2-40B4-BE49-F238E27FC236}">
                  <a16:creationId xmlns:a16="http://schemas.microsoft.com/office/drawing/2014/main" id="{8FEDFD1E-8CD8-EE08-656B-A3296F4983B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86067" y="1537562"/>
              <a:ext cx="1604448" cy="1604448"/>
            </a:xfrm>
            <a:prstGeom prst="rect">
              <a:avLst/>
            </a:prstGeom>
          </p:spPr>
        </p:pic>
        <p:sp>
          <p:nvSpPr>
            <p:cNvPr id="20" name="Oval 19">
              <a:extLst>
                <a:ext uri="{FF2B5EF4-FFF2-40B4-BE49-F238E27FC236}">
                  <a16:creationId xmlns:a16="http://schemas.microsoft.com/office/drawing/2014/main" id="{C12C1502-5DD9-1C2C-A488-F68870C25B3E}"/>
                </a:ext>
              </a:extLst>
            </p:cNvPr>
            <p:cNvSpPr/>
            <p:nvPr/>
          </p:nvSpPr>
          <p:spPr>
            <a:xfrm>
              <a:off x="2056387" y="2668447"/>
              <a:ext cx="663808" cy="376512"/>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1B</a:t>
              </a:r>
            </a:p>
          </p:txBody>
        </p:sp>
      </p:grpSp>
    </p:spTree>
    <p:extLst>
      <p:ext uri="{BB962C8B-B14F-4D97-AF65-F5344CB8AC3E}">
        <p14:creationId xmlns:p14="http://schemas.microsoft.com/office/powerpoint/2010/main" val="1269366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5"/>
            <a:ext cx="10515600" cy="1129153"/>
          </a:xfrm>
        </p:spPr>
        <p:txBody>
          <a:bodyPr>
            <a:normAutofit/>
          </a:bodyPr>
          <a:lstStyle/>
          <a:p>
            <a:r>
              <a:rPr lang="en-US" dirty="0"/>
              <a:t>Gap 2A: Cold Gas to Nuclear Interface</a:t>
            </a:r>
            <a:br>
              <a:rPr lang="en-US" dirty="0"/>
            </a:br>
            <a:r>
              <a:rPr lang="en-US" dirty="0"/>
              <a:t>Gaps 2B: High </a:t>
            </a:r>
            <a:r>
              <a:rPr lang="en-US" dirty="0" err="1"/>
              <a:t>deltaT</a:t>
            </a:r>
            <a:r>
              <a:rPr lang="en-US" dirty="0"/>
              <a:t> Materials</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15</a:t>
            </a:fld>
            <a:endParaRPr lang="en-US" dirty="0"/>
          </a:p>
        </p:txBody>
      </p:sp>
      <p:sp>
        <p:nvSpPr>
          <p:cNvPr id="16" name="TextBox 15">
            <a:extLst>
              <a:ext uri="{FF2B5EF4-FFF2-40B4-BE49-F238E27FC236}">
                <a16:creationId xmlns:a16="http://schemas.microsoft.com/office/drawing/2014/main" id="{0E2C0C3F-07AF-E16A-D7AE-D54E71F2A95E}"/>
              </a:ext>
            </a:extLst>
          </p:cNvPr>
          <p:cNvSpPr txBox="1"/>
          <p:nvPr/>
        </p:nvSpPr>
        <p:spPr>
          <a:xfrm>
            <a:off x="1323224" y="3947108"/>
            <a:ext cx="6094602" cy="1815882"/>
          </a:xfrm>
          <a:prstGeom prst="rect">
            <a:avLst/>
          </a:prstGeom>
          <a:noFill/>
        </p:spPr>
        <p:txBody>
          <a:bodyPr wrap="square">
            <a:spAutoFit/>
          </a:bodyPr>
          <a:lstStyle/>
          <a:p>
            <a:r>
              <a:rPr lang="en-US" sz="1600" dirty="0">
                <a:solidFill>
                  <a:srgbClr val="00B050"/>
                </a:solidFill>
                <a:latin typeface="Open Sans" panose="020B0606030504020204" pitchFamily="34" charset="0"/>
              </a:rPr>
              <a:t>Cryogenically cold liquid hydrogen must interface with the nuclear reactor in such a way that the hydrogen gas picks up as much heat as possible.  Hydrogen gas must be heated to ~2700 K.</a:t>
            </a:r>
          </a:p>
          <a:p>
            <a:endParaRPr lang="en-US" sz="1600" dirty="0">
              <a:solidFill>
                <a:srgbClr val="00B050"/>
              </a:solidFill>
              <a:latin typeface="Open Sans" panose="020B0606030504020204" pitchFamily="34" charset="0"/>
            </a:endParaRPr>
          </a:p>
          <a:p>
            <a:r>
              <a:rPr lang="en-US" sz="1600" dirty="0">
                <a:solidFill>
                  <a:srgbClr val="00B050"/>
                </a:solidFill>
                <a:latin typeface="Open Sans" panose="020B0606030504020204" pitchFamily="34" charset="0"/>
              </a:rPr>
              <a:t>Materials in the nuclear reactor must tolerate the abrupt transition from 20 K to 2700 K for the duration of the mission.</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227800790"/>
              </p:ext>
            </p:extLst>
          </p:nvPr>
        </p:nvGraphicFramePr>
        <p:xfrm>
          <a:off x="7562428" y="2687320"/>
          <a:ext cx="3781293" cy="1569720"/>
        </p:xfrm>
        <a:graphic>
          <a:graphicData uri="http://schemas.openxmlformats.org/drawingml/2006/table">
            <a:tbl>
              <a:tblPr firstRow="1" bandRow="1">
                <a:tableStyleId>{5C22544A-7EE6-4342-B048-85BDC9FD1C3A}</a:tableStyleId>
              </a:tblPr>
              <a:tblGrid>
                <a:gridCol w="1934814">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Cold Temp</a:t>
                      </a:r>
                    </a:p>
                  </a:txBody>
                  <a:tcPr/>
                </a:tc>
                <a:tc>
                  <a:txBody>
                    <a:bodyPr/>
                    <a:lstStyle/>
                    <a:p>
                      <a:r>
                        <a:rPr lang="en-US" sz="1200" dirty="0"/>
                        <a:t>~ 20 K</a:t>
                      </a:r>
                    </a:p>
                  </a:txBody>
                  <a:tcPr/>
                </a:tc>
                <a:extLst>
                  <a:ext uri="{0D108BD9-81ED-4DB2-BD59-A6C34878D82A}">
                    <a16:rowId xmlns:a16="http://schemas.microsoft.com/office/drawing/2014/main" val="2505984274"/>
                  </a:ext>
                </a:extLst>
              </a:tr>
              <a:tr h="370840">
                <a:tc>
                  <a:txBody>
                    <a:bodyPr/>
                    <a:lstStyle/>
                    <a:p>
                      <a:r>
                        <a:rPr lang="en-US" sz="1200" dirty="0"/>
                        <a:t>Hot Temp</a:t>
                      </a:r>
                    </a:p>
                  </a:txBody>
                  <a:tcPr/>
                </a:tc>
                <a:tc>
                  <a:txBody>
                    <a:bodyPr/>
                    <a:lstStyle/>
                    <a:p>
                      <a:r>
                        <a:rPr lang="en-US" sz="1200" dirty="0"/>
                        <a:t>~ 2700 - 3000 K</a:t>
                      </a:r>
                    </a:p>
                  </a:txBody>
                  <a:tcPr/>
                </a:tc>
                <a:extLst>
                  <a:ext uri="{0D108BD9-81ED-4DB2-BD59-A6C34878D82A}">
                    <a16:rowId xmlns:a16="http://schemas.microsoft.com/office/drawing/2014/main" val="202460374"/>
                  </a:ext>
                </a:extLst>
              </a:tr>
              <a:tr h="370840">
                <a:tc>
                  <a:txBody>
                    <a:bodyPr/>
                    <a:lstStyle/>
                    <a:p>
                      <a:r>
                        <a:rPr lang="en-US" sz="1200" dirty="0"/>
                        <a:t>Material operational life requirement</a:t>
                      </a:r>
                    </a:p>
                  </a:txBody>
                  <a:tcPr/>
                </a:tc>
                <a:tc>
                  <a:txBody>
                    <a:bodyPr/>
                    <a:lstStyle/>
                    <a:p>
                      <a:r>
                        <a:rPr lang="en-US" sz="1200" dirty="0"/>
                        <a:t>~2 – 3 years</a:t>
                      </a:r>
                    </a:p>
                  </a:txBody>
                  <a:tcPr/>
                </a:tc>
                <a:extLst>
                  <a:ext uri="{0D108BD9-81ED-4DB2-BD59-A6C34878D82A}">
                    <a16:rowId xmlns:a16="http://schemas.microsoft.com/office/drawing/2014/main" val="136874729"/>
                  </a:ext>
                </a:extLst>
              </a:tr>
            </a:tbl>
          </a:graphicData>
        </a:graphic>
      </p:graphicFrame>
      <p:grpSp>
        <p:nvGrpSpPr>
          <p:cNvPr id="12" name="Group 11">
            <a:extLst>
              <a:ext uri="{FF2B5EF4-FFF2-40B4-BE49-F238E27FC236}">
                <a16:creationId xmlns:a16="http://schemas.microsoft.com/office/drawing/2014/main" id="{CF03FA6A-76A7-D7EB-C45A-3C38FE1C5E8B}"/>
              </a:ext>
            </a:extLst>
          </p:cNvPr>
          <p:cNvGrpSpPr/>
          <p:nvPr/>
        </p:nvGrpSpPr>
        <p:grpSpPr>
          <a:xfrm>
            <a:off x="2549602" y="1955263"/>
            <a:ext cx="3422690" cy="1530860"/>
            <a:chOff x="3334846" y="1930102"/>
            <a:chExt cx="3422690" cy="1530860"/>
          </a:xfrm>
        </p:grpSpPr>
        <p:cxnSp>
          <p:nvCxnSpPr>
            <p:cNvPr id="5" name="Straight Connector 4">
              <a:extLst>
                <a:ext uri="{FF2B5EF4-FFF2-40B4-BE49-F238E27FC236}">
                  <a16:creationId xmlns:a16="http://schemas.microsoft.com/office/drawing/2014/main" id="{4708DDE9-DFE5-88DA-42B7-5BB1FAA9DEB7}"/>
                </a:ext>
              </a:extLst>
            </p:cNvPr>
            <p:cNvCxnSpPr>
              <a:cxnSpLocks/>
            </p:cNvCxnSpPr>
            <p:nvPr/>
          </p:nvCxnSpPr>
          <p:spPr>
            <a:xfrm flipH="1">
              <a:off x="4966836" y="2419425"/>
              <a:ext cx="17907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Graphic 5" descr="Radioactive with solid fill">
              <a:extLst>
                <a:ext uri="{FF2B5EF4-FFF2-40B4-BE49-F238E27FC236}">
                  <a16:creationId xmlns:a16="http://schemas.microsoft.com/office/drawing/2014/main" id="{F0AD4FAF-533F-97F3-6B8B-49427C9642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11146" y="1930102"/>
              <a:ext cx="914400" cy="914400"/>
            </a:xfrm>
            <a:prstGeom prst="rect">
              <a:avLst/>
            </a:prstGeom>
          </p:spPr>
        </p:pic>
        <p:cxnSp>
          <p:nvCxnSpPr>
            <p:cNvPr id="13" name="Straight Connector 12">
              <a:extLst>
                <a:ext uri="{FF2B5EF4-FFF2-40B4-BE49-F238E27FC236}">
                  <a16:creationId xmlns:a16="http://schemas.microsoft.com/office/drawing/2014/main" id="{43ECC38A-351B-7F04-EE8E-DDC293995392}"/>
                </a:ext>
              </a:extLst>
            </p:cNvPr>
            <p:cNvCxnSpPr>
              <a:cxnSpLocks/>
            </p:cNvCxnSpPr>
            <p:nvPr/>
          </p:nvCxnSpPr>
          <p:spPr>
            <a:xfrm flipH="1" flipV="1">
              <a:off x="3334846" y="2414546"/>
              <a:ext cx="1035679" cy="11950"/>
            </a:xfrm>
            <a:prstGeom prst="line">
              <a:avLst/>
            </a:prstGeom>
            <a:ln w="381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693D14F9-6EB2-FAAC-2DD8-C643A5C79FE4}"/>
                </a:ext>
              </a:extLst>
            </p:cNvPr>
            <p:cNvSpPr/>
            <p:nvPr/>
          </p:nvSpPr>
          <p:spPr>
            <a:xfrm>
              <a:off x="4799130" y="2312704"/>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2</a:t>
              </a:r>
            </a:p>
          </p:txBody>
        </p:sp>
        <p:sp>
          <p:nvSpPr>
            <p:cNvPr id="15" name="Oval 14">
              <a:extLst>
                <a:ext uri="{FF2B5EF4-FFF2-40B4-BE49-F238E27FC236}">
                  <a16:creationId xmlns:a16="http://schemas.microsoft.com/office/drawing/2014/main" id="{892EF07B-12DA-44F2-6CC4-76248DAA1993}"/>
                </a:ext>
              </a:extLst>
            </p:cNvPr>
            <p:cNvSpPr/>
            <p:nvPr/>
          </p:nvSpPr>
          <p:spPr>
            <a:xfrm>
              <a:off x="4260947" y="2312704"/>
              <a:ext cx="293615" cy="243814"/>
            </a:xfrm>
            <a:prstGeom prst="ellipse">
              <a:avLst/>
            </a:prstGeom>
            <a:solidFill>
              <a:schemeClr val="tx1">
                <a:alpha val="50000"/>
              </a:scheme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3</a:t>
              </a:r>
            </a:p>
          </p:txBody>
        </p:sp>
        <p:sp>
          <p:nvSpPr>
            <p:cNvPr id="29" name="TextBox 28">
              <a:extLst>
                <a:ext uri="{FF2B5EF4-FFF2-40B4-BE49-F238E27FC236}">
                  <a16:creationId xmlns:a16="http://schemas.microsoft.com/office/drawing/2014/main" id="{AA22B147-FF4F-550D-34CB-85251825C868}"/>
                </a:ext>
              </a:extLst>
            </p:cNvPr>
            <p:cNvSpPr txBox="1"/>
            <p:nvPr/>
          </p:nvSpPr>
          <p:spPr>
            <a:xfrm>
              <a:off x="3740223" y="2814631"/>
              <a:ext cx="2053254" cy="646331"/>
            </a:xfrm>
            <a:prstGeom prst="rect">
              <a:avLst/>
            </a:prstGeom>
            <a:noFill/>
          </p:spPr>
          <p:txBody>
            <a:bodyPr wrap="none" rtlCol="0">
              <a:spAutoFit/>
            </a:bodyPr>
            <a:lstStyle/>
            <a:p>
              <a:pPr algn="ctr"/>
              <a:r>
                <a:rPr lang="en-US" dirty="0">
                  <a:solidFill>
                    <a:srgbClr val="FFC000"/>
                  </a:solidFill>
                </a:rPr>
                <a:t>Nuclear production </a:t>
              </a:r>
            </a:p>
            <a:p>
              <a:pPr algn="ctr"/>
              <a:r>
                <a:rPr lang="en-US" dirty="0">
                  <a:solidFill>
                    <a:srgbClr val="FFC000"/>
                  </a:solidFill>
                </a:rPr>
                <a:t>of heat</a:t>
              </a:r>
            </a:p>
          </p:txBody>
        </p:sp>
        <p:sp>
          <p:nvSpPr>
            <p:cNvPr id="3" name="Oval 2">
              <a:extLst>
                <a:ext uri="{FF2B5EF4-FFF2-40B4-BE49-F238E27FC236}">
                  <a16:creationId xmlns:a16="http://schemas.microsoft.com/office/drawing/2014/main" id="{93852719-B851-7971-C8CA-DF87DA855E3A}"/>
                </a:ext>
              </a:extLst>
            </p:cNvPr>
            <p:cNvSpPr/>
            <p:nvPr/>
          </p:nvSpPr>
          <p:spPr>
            <a:xfrm>
              <a:off x="4521538" y="2695306"/>
              <a:ext cx="293615" cy="243814"/>
            </a:xfrm>
            <a:prstGeom prst="ellipse">
              <a:avLst/>
            </a:prstGeom>
            <a:no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4</a:t>
              </a:r>
            </a:p>
          </p:txBody>
        </p:sp>
      </p:grpSp>
    </p:spTree>
    <p:extLst>
      <p:ext uri="{BB962C8B-B14F-4D97-AF65-F5344CB8AC3E}">
        <p14:creationId xmlns:p14="http://schemas.microsoft.com/office/powerpoint/2010/main" val="304100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911-253E-F699-6615-F185CA13C3F4}"/>
              </a:ext>
            </a:extLst>
          </p:cNvPr>
          <p:cNvSpPr>
            <a:spLocks noGrp="1"/>
          </p:cNvSpPr>
          <p:nvPr>
            <p:ph type="title"/>
          </p:nvPr>
        </p:nvSpPr>
        <p:spPr>
          <a:xfrm>
            <a:off x="838200" y="365126"/>
            <a:ext cx="10515600" cy="909174"/>
          </a:xfrm>
        </p:spPr>
        <p:txBody>
          <a:bodyPr>
            <a:normAutofit/>
          </a:bodyPr>
          <a:lstStyle/>
          <a:p>
            <a:r>
              <a:rPr lang="en-US" dirty="0"/>
              <a:t>Gaps 3, 4, 5: High Temperature Materials</a:t>
            </a:r>
          </a:p>
        </p:txBody>
      </p:sp>
      <p:sp>
        <p:nvSpPr>
          <p:cNvPr id="4" name="Slide Number Placeholder 3">
            <a:extLst>
              <a:ext uri="{FF2B5EF4-FFF2-40B4-BE49-F238E27FC236}">
                <a16:creationId xmlns:a16="http://schemas.microsoft.com/office/drawing/2014/main" id="{6FCD658C-CB8D-B0C0-4368-30EAC66733F0}"/>
              </a:ext>
            </a:extLst>
          </p:cNvPr>
          <p:cNvSpPr>
            <a:spLocks noGrp="1"/>
          </p:cNvSpPr>
          <p:nvPr>
            <p:ph type="sldNum" sz="quarter" idx="12"/>
          </p:nvPr>
        </p:nvSpPr>
        <p:spPr/>
        <p:txBody>
          <a:bodyPr/>
          <a:lstStyle/>
          <a:p>
            <a:fld id="{AAA21668-7E2D-D34B-8F28-D8590BEFEB53}" type="slidenum">
              <a:rPr lang="en-US" smtClean="0"/>
              <a:t>16</a:t>
            </a:fld>
            <a:endParaRPr lang="en-US" dirty="0"/>
          </a:p>
        </p:txBody>
      </p:sp>
      <p:sp>
        <p:nvSpPr>
          <p:cNvPr id="16" name="TextBox 15">
            <a:extLst>
              <a:ext uri="{FF2B5EF4-FFF2-40B4-BE49-F238E27FC236}">
                <a16:creationId xmlns:a16="http://schemas.microsoft.com/office/drawing/2014/main" id="{0E2C0C3F-07AF-E16A-D7AE-D54E71F2A95E}"/>
              </a:ext>
            </a:extLst>
          </p:cNvPr>
          <p:cNvSpPr txBox="1"/>
          <p:nvPr/>
        </p:nvSpPr>
        <p:spPr>
          <a:xfrm>
            <a:off x="703675" y="3856167"/>
            <a:ext cx="5419347" cy="2554545"/>
          </a:xfrm>
          <a:prstGeom prst="rect">
            <a:avLst/>
          </a:prstGeom>
          <a:noFill/>
        </p:spPr>
        <p:txBody>
          <a:bodyPr wrap="square">
            <a:spAutoFit/>
          </a:bodyPr>
          <a:lstStyle/>
          <a:p>
            <a:r>
              <a:rPr lang="en-US" sz="1600" dirty="0">
                <a:solidFill>
                  <a:srgbClr val="00B050"/>
                </a:solidFill>
                <a:latin typeface="Open Sans" panose="020B0606030504020204" pitchFamily="34" charset="0"/>
              </a:rPr>
              <a:t>Temperatures in the reactor and downstream components will  exceed current materials testing capabilities.  Extrapolated material properties suggest the required temperatures are near the edge of failure.</a:t>
            </a:r>
          </a:p>
          <a:p>
            <a:endParaRPr lang="en-US" sz="1600" dirty="0">
              <a:solidFill>
                <a:srgbClr val="00B050"/>
              </a:solidFill>
              <a:latin typeface="Open Sans" panose="020B0606030504020204" pitchFamily="34" charset="0"/>
            </a:endParaRPr>
          </a:p>
          <a:p>
            <a:r>
              <a:rPr lang="en-US" sz="1600" dirty="0">
                <a:solidFill>
                  <a:srgbClr val="00B050"/>
                </a:solidFill>
                <a:latin typeface="Open Sans" panose="020B0606030504020204" pitchFamily="34" charset="0"/>
              </a:rPr>
              <a:t>High temperatures drive reactor design decisions and present unique challenges.</a:t>
            </a:r>
          </a:p>
          <a:p>
            <a:endParaRPr lang="en-US" sz="1600" dirty="0">
              <a:solidFill>
                <a:srgbClr val="00B050"/>
              </a:solidFill>
              <a:latin typeface="Open Sans" panose="020B0606030504020204" pitchFamily="34" charset="0"/>
            </a:endParaRPr>
          </a:p>
          <a:p>
            <a:r>
              <a:rPr lang="en-US" sz="1600" dirty="0">
                <a:solidFill>
                  <a:srgbClr val="00B050"/>
                </a:solidFill>
                <a:latin typeface="Open Sans" panose="020B0606030504020204" pitchFamily="34" charset="0"/>
              </a:rPr>
              <a:t>Thermal soak back considerations will also impact system design.</a:t>
            </a:r>
            <a:endParaRPr lang="en-US" sz="1600" dirty="0">
              <a:solidFill>
                <a:srgbClr val="00B050"/>
              </a:solidFill>
            </a:endParaRPr>
          </a:p>
        </p:txBody>
      </p:sp>
      <p:graphicFrame>
        <p:nvGraphicFramePr>
          <p:cNvPr id="17" name="Table 39">
            <a:extLst>
              <a:ext uri="{FF2B5EF4-FFF2-40B4-BE49-F238E27FC236}">
                <a16:creationId xmlns:a16="http://schemas.microsoft.com/office/drawing/2014/main" id="{4063D1B1-B92E-0D9E-F163-0FEE9A0F4AF6}"/>
              </a:ext>
            </a:extLst>
          </p:cNvPr>
          <p:cNvGraphicFramePr>
            <a:graphicFrameLocks noGrp="1"/>
          </p:cNvGraphicFramePr>
          <p:nvPr>
            <p:extLst>
              <p:ext uri="{D42A27DB-BD31-4B8C-83A1-F6EECF244321}">
                <p14:modId xmlns:p14="http://schemas.microsoft.com/office/powerpoint/2010/main" val="3474995500"/>
              </p:ext>
            </p:extLst>
          </p:nvPr>
        </p:nvGraphicFramePr>
        <p:xfrm>
          <a:off x="7572507" y="1742454"/>
          <a:ext cx="3781293" cy="1569720"/>
        </p:xfrm>
        <a:graphic>
          <a:graphicData uri="http://schemas.openxmlformats.org/drawingml/2006/table">
            <a:tbl>
              <a:tblPr firstRow="1" bandRow="1">
                <a:tableStyleId>{5C22544A-7EE6-4342-B048-85BDC9FD1C3A}</a:tableStyleId>
              </a:tblPr>
              <a:tblGrid>
                <a:gridCol w="1934814">
                  <a:extLst>
                    <a:ext uri="{9D8B030D-6E8A-4147-A177-3AD203B41FA5}">
                      <a16:colId xmlns:a16="http://schemas.microsoft.com/office/drawing/2014/main" val="3043654425"/>
                    </a:ext>
                  </a:extLst>
                </a:gridCol>
                <a:gridCol w="1846479">
                  <a:extLst>
                    <a:ext uri="{9D8B030D-6E8A-4147-A177-3AD203B41FA5}">
                      <a16:colId xmlns:a16="http://schemas.microsoft.com/office/drawing/2014/main" val="2084137968"/>
                    </a:ext>
                  </a:extLst>
                </a:gridCol>
              </a:tblGrid>
              <a:tr h="370840">
                <a:tc>
                  <a:txBody>
                    <a:bodyPr/>
                    <a:lstStyle/>
                    <a:p>
                      <a:r>
                        <a:rPr lang="en-US" dirty="0"/>
                        <a:t>Parameter</a:t>
                      </a:r>
                    </a:p>
                  </a:txBody>
                  <a:tcPr/>
                </a:tc>
                <a:tc>
                  <a:txBody>
                    <a:bodyPr/>
                    <a:lstStyle/>
                    <a:p>
                      <a:r>
                        <a:rPr lang="en-US" dirty="0"/>
                        <a:t>Goal</a:t>
                      </a:r>
                    </a:p>
                  </a:txBody>
                  <a:tcPr/>
                </a:tc>
                <a:extLst>
                  <a:ext uri="{0D108BD9-81ED-4DB2-BD59-A6C34878D82A}">
                    <a16:rowId xmlns:a16="http://schemas.microsoft.com/office/drawing/2014/main" val="3576164440"/>
                  </a:ext>
                </a:extLst>
              </a:tr>
              <a:tr h="370840">
                <a:tc>
                  <a:txBody>
                    <a:bodyPr/>
                    <a:lstStyle/>
                    <a:p>
                      <a:r>
                        <a:rPr lang="en-US" sz="1200" dirty="0"/>
                        <a:t>Cold Temp</a:t>
                      </a:r>
                    </a:p>
                  </a:txBody>
                  <a:tcPr/>
                </a:tc>
                <a:tc>
                  <a:txBody>
                    <a:bodyPr/>
                    <a:lstStyle/>
                    <a:p>
                      <a:r>
                        <a:rPr lang="en-US" sz="1200" dirty="0"/>
                        <a:t>~ 20 K</a:t>
                      </a:r>
                    </a:p>
                  </a:txBody>
                  <a:tcPr/>
                </a:tc>
                <a:extLst>
                  <a:ext uri="{0D108BD9-81ED-4DB2-BD59-A6C34878D82A}">
                    <a16:rowId xmlns:a16="http://schemas.microsoft.com/office/drawing/2014/main" val="2505984274"/>
                  </a:ext>
                </a:extLst>
              </a:tr>
              <a:tr h="370840">
                <a:tc>
                  <a:txBody>
                    <a:bodyPr/>
                    <a:lstStyle/>
                    <a:p>
                      <a:r>
                        <a:rPr lang="en-US" sz="1200" dirty="0"/>
                        <a:t>Hot Temp</a:t>
                      </a:r>
                    </a:p>
                  </a:txBody>
                  <a:tcPr/>
                </a:tc>
                <a:tc>
                  <a:txBody>
                    <a:bodyPr/>
                    <a:lstStyle/>
                    <a:p>
                      <a:r>
                        <a:rPr lang="en-US" sz="1200" dirty="0"/>
                        <a:t>~ 2700 - 3000 K</a:t>
                      </a:r>
                    </a:p>
                  </a:txBody>
                  <a:tcPr/>
                </a:tc>
                <a:extLst>
                  <a:ext uri="{0D108BD9-81ED-4DB2-BD59-A6C34878D82A}">
                    <a16:rowId xmlns:a16="http://schemas.microsoft.com/office/drawing/2014/main" val="202460374"/>
                  </a:ext>
                </a:extLst>
              </a:tr>
              <a:tr h="370840">
                <a:tc>
                  <a:txBody>
                    <a:bodyPr/>
                    <a:lstStyle/>
                    <a:p>
                      <a:r>
                        <a:rPr lang="en-US" sz="1200" dirty="0"/>
                        <a:t>Material operational life requirement</a:t>
                      </a:r>
                    </a:p>
                  </a:txBody>
                  <a:tcPr/>
                </a:tc>
                <a:tc>
                  <a:txBody>
                    <a:bodyPr/>
                    <a:lstStyle/>
                    <a:p>
                      <a:r>
                        <a:rPr lang="en-US" sz="1200" dirty="0"/>
                        <a:t>~2 – 3 years</a:t>
                      </a:r>
                    </a:p>
                  </a:txBody>
                  <a:tcPr/>
                </a:tc>
                <a:extLst>
                  <a:ext uri="{0D108BD9-81ED-4DB2-BD59-A6C34878D82A}">
                    <a16:rowId xmlns:a16="http://schemas.microsoft.com/office/drawing/2014/main" val="136874729"/>
                  </a:ext>
                </a:extLst>
              </a:tr>
            </a:tbl>
          </a:graphicData>
        </a:graphic>
      </p:graphicFrame>
      <p:grpSp>
        <p:nvGrpSpPr>
          <p:cNvPr id="27" name="Group 26">
            <a:extLst>
              <a:ext uri="{FF2B5EF4-FFF2-40B4-BE49-F238E27FC236}">
                <a16:creationId xmlns:a16="http://schemas.microsoft.com/office/drawing/2014/main" id="{C83FA11F-DB66-F3C1-5307-4A7923434BD2}"/>
              </a:ext>
            </a:extLst>
          </p:cNvPr>
          <p:cNvGrpSpPr/>
          <p:nvPr/>
        </p:nvGrpSpPr>
        <p:grpSpPr>
          <a:xfrm>
            <a:off x="2566809" y="1669505"/>
            <a:ext cx="4190727" cy="1456833"/>
            <a:chOff x="2928830" y="2936277"/>
            <a:chExt cx="4190727" cy="1456833"/>
          </a:xfrm>
        </p:grpSpPr>
        <p:cxnSp>
          <p:nvCxnSpPr>
            <p:cNvPr id="5" name="Straight Connector 4">
              <a:extLst>
                <a:ext uri="{FF2B5EF4-FFF2-40B4-BE49-F238E27FC236}">
                  <a16:creationId xmlns:a16="http://schemas.microsoft.com/office/drawing/2014/main" id="{4708DDE9-DFE5-88DA-42B7-5BB1FAA9DEB7}"/>
                </a:ext>
              </a:extLst>
            </p:cNvPr>
            <p:cNvCxnSpPr>
              <a:cxnSpLocks/>
            </p:cNvCxnSpPr>
            <p:nvPr/>
          </p:nvCxnSpPr>
          <p:spPr>
            <a:xfrm flipH="1">
              <a:off x="5328857" y="3686197"/>
              <a:ext cx="1790700" cy="0"/>
            </a:xfrm>
            <a:prstGeom prst="line">
              <a:avLst/>
            </a:prstGeom>
            <a:ln w="38100">
              <a:solidFill>
                <a:srgbClr val="FF0000">
                  <a:alpha val="50000"/>
                </a:srgbClr>
              </a:solidFill>
            </a:ln>
          </p:spPr>
          <p:style>
            <a:lnRef idx="1">
              <a:schemeClr val="accent1"/>
            </a:lnRef>
            <a:fillRef idx="0">
              <a:schemeClr val="accent1"/>
            </a:fillRef>
            <a:effectRef idx="0">
              <a:schemeClr val="accent1"/>
            </a:effectRef>
            <a:fontRef idx="minor">
              <a:schemeClr val="tx1"/>
            </a:fontRef>
          </p:style>
        </p:cxnSp>
        <p:pic>
          <p:nvPicPr>
            <p:cNvPr id="6" name="Graphic 5" descr="Radioactive with solid fill">
              <a:extLst>
                <a:ext uri="{FF2B5EF4-FFF2-40B4-BE49-F238E27FC236}">
                  <a16:creationId xmlns:a16="http://schemas.microsoft.com/office/drawing/2014/main" id="{F0AD4FAF-533F-97F3-6B8B-49427C96421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3167" y="3196874"/>
              <a:ext cx="914400" cy="914400"/>
            </a:xfrm>
            <a:prstGeom prst="rect">
              <a:avLst/>
            </a:prstGeom>
          </p:spPr>
        </p:pic>
        <p:grpSp>
          <p:nvGrpSpPr>
            <p:cNvPr id="7" name="Group 6">
              <a:extLst>
                <a:ext uri="{FF2B5EF4-FFF2-40B4-BE49-F238E27FC236}">
                  <a16:creationId xmlns:a16="http://schemas.microsoft.com/office/drawing/2014/main" id="{1CFD5337-59B4-CC94-1256-B36BE92CCB88}"/>
                </a:ext>
              </a:extLst>
            </p:cNvPr>
            <p:cNvGrpSpPr/>
            <p:nvPr/>
          </p:nvGrpSpPr>
          <p:grpSpPr>
            <a:xfrm rot="10800000">
              <a:off x="3609362" y="3291325"/>
              <a:ext cx="301384" cy="776751"/>
              <a:chOff x="2575579" y="3357789"/>
              <a:chExt cx="301384" cy="776751"/>
            </a:xfrm>
          </p:grpSpPr>
          <p:cxnSp>
            <p:nvCxnSpPr>
              <p:cNvPr id="8" name="Straight Connector 7">
                <a:extLst>
                  <a:ext uri="{FF2B5EF4-FFF2-40B4-BE49-F238E27FC236}">
                    <a16:creationId xmlns:a16="http://schemas.microsoft.com/office/drawing/2014/main" id="{4DA24381-74BD-C4C9-F9E0-1E6B8A0E4435}"/>
                  </a:ext>
                </a:extLst>
              </p:cNvPr>
              <p:cNvCxnSpPr>
                <a:cxnSpLocks/>
              </p:cNvCxnSpPr>
              <p:nvPr/>
            </p:nvCxnSpPr>
            <p:spPr>
              <a:xfrm flipH="1" flipV="1">
                <a:off x="2575579" y="3360629"/>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04C6640-BEC6-BB32-345B-4DBEDEEA0EC6}"/>
                  </a:ext>
                </a:extLst>
              </p:cNvPr>
              <p:cNvCxnSpPr>
                <a:cxnSpLocks/>
              </p:cNvCxnSpPr>
              <p:nvPr/>
            </p:nvCxnSpPr>
            <p:spPr>
              <a:xfrm flipH="1" flipV="1">
                <a:off x="2606213" y="4126233"/>
                <a:ext cx="270750" cy="830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C268591-0130-DE8B-C976-61A5B8EF7E71}"/>
                  </a:ext>
                </a:extLst>
              </p:cNvPr>
              <p:cNvCxnSpPr>
                <a:cxnSpLocks/>
              </p:cNvCxnSpPr>
              <p:nvPr/>
            </p:nvCxnSpPr>
            <p:spPr>
              <a:xfrm flipV="1">
                <a:off x="2846329" y="3357789"/>
                <a:ext cx="8767" cy="741656"/>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a:extLst>
                <a:ext uri="{FF2B5EF4-FFF2-40B4-BE49-F238E27FC236}">
                  <a16:creationId xmlns:a16="http://schemas.microsoft.com/office/drawing/2014/main" id="{43ECC38A-351B-7F04-EE8E-DDC293995392}"/>
                </a:ext>
              </a:extLst>
            </p:cNvPr>
            <p:cNvCxnSpPr>
              <a:cxnSpLocks/>
            </p:cNvCxnSpPr>
            <p:nvPr/>
          </p:nvCxnSpPr>
          <p:spPr>
            <a:xfrm flipH="1" flipV="1">
              <a:off x="3696867" y="3681318"/>
              <a:ext cx="1035679" cy="1195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693D14F9-6EB2-FAAC-2DD8-C643A5C79FE4}"/>
                </a:ext>
              </a:extLst>
            </p:cNvPr>
            <p:cNvSpPr/>
            <p:nvPr/>
          </p:nvSpPr>
          <p:spPr>
            <a:xfrm>
              <a:off x="5161151" y="3579476"/>
              <a:ext cx="293615" cy="243814"/>
            </a:xfrm>
            <a:prstGeom prst="ellipse">
              <a:avLst/>
            </a:prstGeom>
            <a:solidFill>
              <a:schemeClr val="tx1">
                <a:alpha val="50000"/>
              </a:schemeClr>
            </a:solidFill>
            <a:ln>
              <a:solidFill>
                <a:srgbClr val="FF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alpha val="50000"/>
                    </a:srgbClr>
                  </a:solidFill>
                </a:rPr>
                <a:t>2</a:t>
              </a:r>
            </a:p>
          </p:txBody>
        </p:sp>
        <p:sp>
          <p:nvSpPr>
            <p:cNvPr id="15" name="Oval 14">
              <a:extLst>
                <a:ext uri="{FF2B5EF4-FFF2-40B4-BE49-F238E27FC236}">
                  <a16:creationId xmlns:a16="http://schemas.microsoft.com/office/drawing/2014/main" id="{892EF07B-12DA-44F2-6CC4-76248DAA1993}"/>
                </a:ext>
              </a:extLst>
            </p:cNvPr>
            <p:cNvSpPr/>
            <p:nvPr/>
          </p:nvSpPr>
          <p:spPr>
            <a:xfrm>
              <a:off x="4622968" y="3579476"/>
              <a:ext cx="293615" cy="243814"/>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3</a:t>
              </a:r>
            </a:p>
          </p:txBody>
        </p:sp>
        <p:pic>
          <p:nvPicPr>
            <p:cNvPr id="24" name="Graphic 23" descr="Pyramid with levels with solid fill">
              <a:extLst>
                <a:ext uri="{FF2B5EF4-FFF2-40B4-BE49-F238E27FC236}">
                  <a16:creationId xmlns:a16="http://schemas.microsoft.com/office/drawing/2014/main" id="{8623F22E-8D45-529A-42B1-AC538C5CCD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3038800" y="2936277"/>
              <a:ext cx="591112" cy="591112"/>
            </a:xfrm>
            <a:prstGeom prst="rect">
              <a:avLst/>
            </a:prstGeom>
          </p:spPr>
        </p:pic>
        <p:pic>
          <p:nvPicPr>
            <p:cNvPr id="25" name="Graphic 24" descr="Pyramid with levels with solid fill">
              <a:extLst>
                <a:ext uri="{FF2B5EF4-FFF2-40B4-BE49-F238E27FC236}">
                  <a16:creationId xmlns:a16="http://schemas.microsoft.com/office/drawing/2014/main" id="{66819BEC-87C7-E4DA-742A-628F6E6A57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928830" y="3369137"/>
              <a:ext cx="591112" cy="591112"/>
            </a:xfrm>
            <a:prstGeom prst="rect">
              <a:avLst/>
            </a:prstGeom>
          </p:spPr>
        </p:pic>
        <p:pic>
          <p:nvPicPr>
            <p:cNvPr id="26" name="Graphic 25" descr="Pyramid with levels with solid fill">
              <a:extLst>
                <a:ext uri="{FF2B5EF4-FFF2-40B4-BE49-F238E27FC236}">
                  <a16:creationId xmlns:a16="http://schemas.microsoft.com/office/drawing/2014/main" id="{10135308-1BF2-8E2B-3255-687FEC41ED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3032483" y="3801998"/>
              <a:ext cx="591112" cy="591112"/>
            </a:xfrm>
            <a:prstGeom prst="rect">
              <a:avLst/>
            </a:prstGeom>
          </p:spPr>
        </p:pic>
      </p:grpSp>
      <p:sp>
        <p:nvSpPr>
          <p:cNvPr id="28" name="TextBox 27">
            <a:extLst>
              <a:ext uri="{FF2B5EF4-FFF2-40B4-BE49-F238E27FC236}">
                <a16:creationId xmlns:a16="http://schemas.microsoft.com/office/drawing/2014/main" id="{A31BFD76-866F-93C4-7EEB-B1965B995563}"/>
              </a:ext>
            </a:extLst>
          </p:cNvPr>
          <p:cNvSpPr txBox="1"/>
          <p:nvPr/>
        </p:nvSpPr>
        <p:spPr>
          <a:xfrm>
            <a:off x="561982" y="2091380"/>
            <a:ext cx="1920974" cy="646331"/>
          </a:xfrm>
          <a:prstGeom prst="rect">
            <a:avLst/>
          </a:prstGeom>
          <a:solidFill>
            <a:schemeClr val="tx1"/>
          </a:solidFill>
        </p:spPr>
        <p:txBody>
          <a:bodyPr wrap="none" rtlCol="0">
            <a:spAutoFit/>
          </a:bodyPr>
          <a:lstStyle/>
          <a:p>
            <a:pPr algn="ctr"/>
            <a:r>
              <a:rPr lang="en-US" dirty="0">
                <a:solidFill>
                  <a:srgbClr val="FFC000"/>
                </a:solidFill>
              </a:rPr>
              <a:t>Hot, expanded gas</a:t>
            </a:r>
          </a:p>
          <a:p>
            <a:pPr algn="ctr"/>
            <a:r>
              <a:rPr lang="en-US" dirty="0">
                <a:solidFill>
                  <a:srgbClr val="FFC000"/>
                </a:solidFill>
              </a:rPr>
              <a:t>for thrust</a:t>
            </a:r>
          </a:p>
        </p:txBody>
      </p:sp>
      <p:sp>
        <p:nvSpPr>
          <p:cNvPr id="29" name="TextBox 28">
            <a:extLst>
              <a:ext uri="{FF2B5EF4-FFF2-40B4-BE49-F238E27FC236}">
                <a16:creationId xmlns:a16="http://schemas.microsoft.com/office/drawing/2014/main" id="{AA22B147-FF4F-550D-34CB-85251825C868}"/>
              </a:ext>
            </a:extLst>
          </p:cNvPr>
          <p:cNvSpPr txBox="1"/>
          <p:nvPr/>
        </p:nvSpPr>
        <p:spPr>
          <a:xfrm>
            <a:off x="3740223" y="2814631"/>
            <a:ext cx="2053254" cy="646331"/>
          </a:xfrm>
          <a:prstGeom prst="rect">
            <a:avLst/>
          </a:prstGeom>
          <a:noFill/>
        </p:spPr>
        <p:txBody>
          <a:bodyPr wrap="none" rtlCol="0">
            <a:spAutoFit/>
          </a:bodyPr>
          <a:lstStyle/>
          <a:p>
            <a:pPr algn="ctr"/>
            <a:r>
              <a:rPr lang="en-US" dirty="0">
                <a:solidFill>
                  <a:srgbClr val="FFC000"/>
                </a:solidFill>
              </a:rPr>
              <a:t>Nuclear production </a:t>
            </a:r>
          </a:p>
          <a:p>
            <a:pPr algn="ctr"/>
            <a:r>
              <a:rPr lang="en-US" dirty="0">
                <a:solidFill>
                  <a:srgbClr val="FFC000"/>
                </a:solidFill>
              </a:rPr>
              <a:t>of heat</a:t>
            </a:r>
          </a:p>
        </p:txBody>
      </p:sp>
      <p:sp>
        <p:nvSpPr>
          <p:cNvPr id="3" name="Oval 2">
            <a:extLst>
              <a:ext uri="{FF2B5EF4-FFF2-40B4-BE49-F238E27FC236}">
                <a16:creationId xmlns:a16="http://schemas.microsoft.com/office/drawing/2014/main" id="{93852719-B851-7971-C8CA-DF87DA855E3A}"/>
              </a:ext>
            </a:extLst>
          </p:cNvPr>
          <p:cNvSpPr/>
          <p:nvPr/>
        </p:nvSpPr>
        <p:spPr>
          <a:xfrm>
            <a:off x="4521538" y="2695306"/>
            <a:ext cx="293615" cy="2438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4</a:t>
            </a:r>
          </a:p>
        </p:txBody>
      </p:sp>
      <p:sp>
        <p:nvSpPr>
          <p:cNvPr id="11" name="Oval 10">
            <a:extLst>
              <a:ext uri="{FF2B5EF4-FFF2-40B4-BE49-F238E27FC236}">
                <a16:creationId xmlns:a16="http://schemas.microsoft.com/office/drawing/2014/main" id="{270BEB0F-A61F-F745-F912-02701B48D399}"/>
              </a:ext>
            </a:extLst>
          </p:cNvPr>
          <p:cNvSpPr/>
          <p:nvPr/>
        </p:nvSpPr>
        <p:spPr>
          <a:xfrm>
            <a:off x="2453263" y="2582418"/>
            <a:ext cx="293615" cy="2438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5</a:t>
            </a:r>
          </a:p>
        </p:txBody>
      </p:sp>
      <p:sp>
        <p:nvSpPr>
          <p:cNvPr id="12" name="TextBox 11">
            <a:extLst>
              <a:ext uri="{FF2B5EF4-FFF2-40B4-BE49-F238E27FC236}">
                <a16:creationId xmlns:a16="http://schemas.microsoft.com/office/drawing/2014/main" id="{4CCAA084-DFB3-31BA-426B-D53A70B86ED2}"/>
              </a:ext>
            </a:extLst>
          </p:cNvPr>
          <p:cNvSpPr txBox="1"/>
          <p:nvPr/>
        </p:nvSpPr>
        <p:spPr>
          <a:xfrm>
            <a:off x="6515578" y="3822551"/>
            <a:ext cx="5419346" cy="2308324"/>
          </a:xfrm>
          <a:prstGeom prst="rect">
            <a:avLst/>
          </a:prstGeom>
          <a:noFill/>
        </p:spPr>
        <p:txBody>
          <a:bodyPr wrap="square" rtlCol="0">
            <a:spAutoFit/>
          </a:bodyPr>
          <a:lstStyle/>
          <a:p>
            <a:r>
              <a:rPr lang="en-US" sz="1600" u="sng" dirty="0">
                <a:solidFill>
                  <a:schemeClr val="bg1"/>
                </a:solidFill>
              </a:rPr>
              <a:t>ONGOING WORK</a:t>
            </a:r>
          </a:p>
          <a:p>
            <a:r>
              <a:rPr lang="en-US" sz="1600" dirty="0">
                <a:solidFill>
                  <a:schemeClr val="bg1"/>
                </a:solidFill>
              </a:rPr>
              <a:t>Space Nuclear Propulsion (SNP) project</a:t>
            </a:r>
          </a:p>
          <a:p>
            <a:endParaRPr lang="en-US" sz="1600" dirty="0">
              <a:solidFill>
                <a:schemeClr val="bg1"/>
              </a:solidFill>
            </a:endParaRPr>
          </a:p>
          <a:p>
            <a:r>
              <a:rPr lang="en-US" sz="1600" dirty="0">
                <a:solidFill>
                  <a:schemeClr val="bg1"/>
                </a:solidFill>
              </a:rPr>
              <a:t>Materials and core components testing for fuel &amp; moderator development</a:t>
            </a:r>
          </a:p>
          <a:p>
            <a:r>
              <a:rPr lang="en-US" sz="1600" dirty="0">
                <a:solidFill>
                  <a:schemeClr val="bg1"/>
                </a:solidFill>
              </a:rPr>
              <a:t>(2) Phase-1 extensions for reactor designs and development</a:t>
            </a:r>
          </a:p>
          <a:p>
            <a:endParaRPr lang="en-US" sz="1600" dirty="0">
              <a:solidFill>
                <a:schemeClr val="bg1"/>
              </a:solidFill>
            </a:endParaRPr>
          </a:p>
          <a:p>
            <a:r>
              <a:rPr lang="en-US" sz="1600" dirty="0">
                <a:solidFill>
                  <a:schemeClr val="bg1"/>
                </a:solidFill>
              </a:rPr>
              <a:t>NASA/DARPA partnership for a flight demonstration mission</a:t>
            </a:r>
          </a:p>
          <a:p>
            <a:r>
              <a:rPr lang="en-US" sz="1600" dirty="0">
                <a:solidFill>
                  <a:schemeClr val="bg1"/>
                </a:solidFill>
              </a:rPr>
              <a:t>Demonstration Rocket for Agile Cislunar Operations (DRACO)</a:t>
            </a:r>
          </a:p>
        </p:txBody>
      </p:sp>
    </p:spTree>
    <p:extLst>
      <p:ext uri="{BB962C8B-B14F-4D97-AF65-F5344CB8AC3E}">
        <p14:creationId xmlns:p14="http://schemas.microsoft.com/office/powerpoint/2010/main" val="2813229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BB9823-72A2-B20E-7F83-E673AF029316}"/>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Questions?</a:t>
            </a:r>
          </a:p>
        </p:txBody>
      </p:sp>
      <p:sp>
        <p:nvSpPr>
          <p:cNvPr id="4" name="Slide Number Placeholder 3">
            <a:extLst>
              <a:ext uri="{FF2B5EF4-FFF2-40B4-BE49-F238E27FC236}">
                <a16:creationId xmlns:a16="http://schemas.microsoft.com/office/drawing/2014/main" id="{7A154B0B-A817-4C9D-3ABC-0611142363B7}"/>
              </a:ext>
            </a:extLst>
          </p:cNvPr>
          <p:cNvSpPr>
            <a:spLocks noGrp="1"/>
          </p:cNvSpPr>
          <p:nvPr>
            <p:ph type="sldNum" sz="quarter" idx="12"/>
          </p:nvPr>
        </p:nvSpPr>
        <p:spPr/>
        <p:txBody>
          <a:bodyPr/>
          <a:lstStyle/>
          <a:p>
            <a:fld id="{AAA21668-7E2D-D34B-8F28-D8590BEFEB53}" type="slidenum">
              <a:rPr lang="en-US" smtClean="0"/>
              <a:t>17</a:t>
            </a:fld>
            <a:endParaRPr lang="en-US" dirty="0"/>
          </a:p>
        </p:txBody>
      </p:sp>
    </p:spTree>
    <p:extLst>
      <p:ext uri="{BB962C8B-B14F-4D97-AF65-F5344CB8AC3E}">
        <p14:creationId xmlns:p14="http://schemas.microsoft.com/office/powerpoint/2010/main" val="49925667"/>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ster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41222</TotalTime>
  <Words>1908</Words>
  <Application>Microsoft Office PowerPoint</Application>
  <PresentationFormat>Widescreen</PresentationFormat>
  <Paragraphs>375</Paragraphs>
  <Slides>17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Cambria Math</vt:lpstr>
      <vt:lpstr>Century Gothic</vt:lpstr>
      <vt:lpstr>Monaco</vt:lpstr>
      <vt:lpstr>Open Sans</vt:lpstr>
      <vt:lpstr>3_Office Theme</vt:lpstr>
      <vt:lpstr>Master Template</vt:lpstr>
      <vt:lpstr>Space Nuclear Propulsion Systems – Thermal Gap Overview</vt:lpstr>
      <vt:lpstr>Outline</vt:lpstr>
      <vt:lpstr>Mars Transit Options</vt:lpstr>
      <vt:lpstr>NEP/Chem Overview</vt:lpstr>
      <vt:lpstr>Gap 1: Nuclear reactor heat acquisition</vt:lpstr>
      <vt:lpstr>Gap 2: Nuclear waste heat transport/spreading Gap 3: Lightweight, high temp radiators</vt:lpstr>
      <vt:lpstr>Gap 4: High Temp Thermal Control Coatings</vt:lpstr>
      <vt:lpstr>Gap 5: Thermal Management of Electrical Harnesses Supporting EP Systems</vt:lpstr>
      <vt:lpstr>Gap 6: NEP Thruster Materials Knowledge Gap</vt:lpstr>
      <vt:lpstr>Gap 7: Cryogenic Fluid Management</vt:lpstr>
      <vt:lpstr>Gap 7: Cryogenic Fluid Management</vt:lpstr>
      <vt:lpstr>NTP Overview</vt:lpstr>
      <vt:lpstr>Gap 1: Cryogenic Fluid Management</vt:lpstr>
      <vt:lpstr>Gap 1: Cryogenic Fluid Management</vt:lpstr>
      <vt:lpstr>Gap 2A: Cold Gas to Nuclear Interface Gaps 2B: High deltaT Materials</vt:lpstr>
      <vt:lpstr>Gaps 3, 4, 5: High Temperature Materials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Mahoney, Erin C. (HQ-CM000)[ASRC Federal Data Solutions, LLC]</dc:creator>
  <cp:lastModifiedBy>Krenn, Angela Gray. (KSC-UBG00)</cp:lastModifiedBy>
  <cp:revision>282</cp:revision>
  <dcterms:created xsi:type="dcterms:W3CDTF">2021-03-02T14:28:35Z</dcterms:created>
  <dcterms:modified xsi:type="dcterms:W3CDTF">2023-08-02T19:20:44Z</dcterms:modified>
</cp:coreProperties>
</file>