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63" r:id="rId2"/>
  </p:sldMasterIdLst>
  <p:notesMasterIdLst>
    <p:notesMasterId r:id="rId4"/>
  </p:notesMasterIdLst>
  <p:sldIdLst>
    <p:sldId id="3731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oney, Erin C. (HQ-CM000)[ASRC Federal Data Solutions, LLC]" initials="MEC(CFDSL" lastIdx="55" clrIdx="0">
    <p:extLst>
      <p:ext uri="{19B8F6BF-5375-455C-9EA6-DF929625EA0E}">
        <p15:presenceInfo xmlns:p15="http://schemas.microsoft.com/office/powerpoint/2012/main" userId="S::emahoney@ndc.nasa.gov::9147d5da-f44b-4086-a1ce-a0b3e9e9ce45" providerId="AD"/>
      </p:ext>
    </p:extLst>
  </p:cmAuthor>
  <p:cmAuthor id="2" name="Payne, Stefanie (ARC-CM000)[ASRC Federal Data Solutions, LLC]" initials="PS(CFDSL" lastIdx="77" clrIdx="1">
    <p:extLst>
      <p:ext uri="{19B8F6BF-5375-455C-9EA6-DF929625EA0E}">
        <p15:presenceInfo xmlns:p15="http://schemas.microsoft.com/office/powerpoint/2012/main" userId="S::spayne3@ndc.nasa.gov::9d76535d-a474-426b-8922-d1dd4efa2e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7" autoAdjust="0"/>
    <p:restoredTop sz="93792" autoAdjust="0"/>
  </p:normalViewPr>
  <p:slideViewPr>
    <p:cSldViewPr snapToGrid="0" snapToObjects="1">
      <p:cViewPr varScale="1">
        <p:scale>
          <a:sx n="114" d="100"/>
          <a:sy n="114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EFF6A-5B70-4645-8A76-DE13BCD1C8AE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121EA-D601-DB45-B546-272BF6F09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5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FAB4B6-02C1-8442-9F6F-1FF8C69D1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34EC98-FE8C-E948-91F4-554CACE051BA}"/>
              </a:ext>
            </a:extLst>
          </p:cNvPr>
          <p:cNvSpPr txBox="1"/>
          <p:nvPr userDrawn="1"/>
        </p:nvSpPr>
        <p:spPr>
          <a:xfrm>
            <a:off x="807260" y="651204"/>
            <a:ext cx="5288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2BEF3E-A946-9A46-B686-BDA48FF1D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9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C261B-AD45-8449-8F56-8D724A353803}" type="datetime1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2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3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86A5A8-3742-4F44-BC63-8A688B9C5B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AED28-16BF-3D4A-8FF0-064F9A3F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506186"/>
            <a:ext cx="10081260" cy="7392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043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016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43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0036"/>
            <a:ext cx="10441259" cy="578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50B89-1EB0-4B41-8AF8-9D4C3D13B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25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464F-70C9-CD4B-BD13-20B3490C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EFFBB-AED2-E34D-AF65-C16BFE700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EA3AD-85F1-6B49-B7F7-16AB8BE27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1CB9-2448-F64C-B621-36D7E0C87996}" type="datetimeFigureOut">
              <a:rPr lang="en-US" smtClean="0"/>
              <a:t>8/3/2023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9357B-D319-4C4F-8424-0D0D44C4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99E76-4263-D846-8F23-1EA72975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4B8A3-E2F9-E942-A001-6A7E290578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31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7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98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259254"/>
            <a:ext cx="10049969" cy="578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2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4D18E7-FB22-AE45-BE29-23FC8A7580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15F3A-B103-9D43-874F-AF0B11A38D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6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737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Content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9254"/>
            <a:ext cx="9907858" cy="578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74157"/>
            <a:ext cx="9907859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65FD2-9EDD-3545-B456-CE2C186B4332}" type="datetime1">
              <a:rPr lang="en-US" smtClean="0"/>
              <a:t>8/3/2023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24EE9-E6CC-2F45-AAD2-8F2B1AD18879}"/>
              </a:ext>
            </a:extLst>
          </p:cNvPr>
          <p:cNvSpPr/>
          <p:nvPr userDrawn="1"/>
        </p:nvSpPr>
        <p:spPr>
          <a:xfrm>
            <a:off x="11172092" y="0"/>
            <a:ext cx="1019908" cy="2046514"/>
          </a:xfrm>
          <a:prstGeom prst="rect">
            <a:avLst/>
          </a:prstGeom>
          <a:gradFill flip="none" rotWithShape="1">
            <a:gsLst>
              <a:gs pos="15000">
                <a:schemeClr val="tx1"/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62A6D-94B1-5A43-9B66-ED165FEE7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53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09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085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0E324-EC4A-A541-B8D1-BDBE5CDED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7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CCBB0-51C3-2F48-8D70-04ECAB38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8886-FFB1-4843-BF32-3DD3EB91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A97E-A7FF-3A40-B2BF-19DE6828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2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7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AA1AA-4C27-7940-A5DF-2CDA51352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14" y="457198"/>
            <a:ext cx="870286" cy="800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CD29A0-6FCA-BE40-90EB-FE88FBE34855}"/>
              </a:ext>
            </a:extLst>
          </p:cNvPr>
          <p:cNvSpPr/>
          <p:nvPr userDrawn="1"/>
        </p:nvSpPr>
        <p:spPr>
          <a:xfrm>
            <a:off x="0" y="1132497"/>
            <a:ext cx="10681397" cy="137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721189-90D6-D249-83DF-3B4E07BD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7672"/>
            <a:ext cx="11277600" cy="4414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F64255-F7DE-BE4C-A869-33F04944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0459328" cy="674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357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027-AC88-4748-A701-5DA65FB95D78}" type="datetimeFigureOut">
              <a:rPr lang="en-US" smtClean="0"/>
              <a:t>8/3/2023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AD93-5331-4681-81C3-51905F4FEEB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-1" y="1"/>
            <a:ext cx="10916529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093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43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Background SLS Slide Master Oct 2015 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932626-5779-7A4F-9E4C-304D1181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15"/>
            <a:ext cx="11180086" cy="743643"/>
          </a:xfrm>
          <a:prstGeom prst="rect">
            <a:avLst/>
          </a:prstGeom>
        </p:spPr>
        <p:txBody>
          <a:bodyPr lIns="182880" bIns="0" anchor="ctr" anchorCtr="0"/>
          <a:lstStyle>
            <a:lvl1pPr marL="230188" indent="0">
              <a:tabLst/>
              <a:defRPr sz="3200" b="0" i="0" cap="all" spc="2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502969" y="6649848"/>
            <a:ext cx="1689033" cy="190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Page </a:t>
            </a:r>
            <a:fld id="{ECB00B25-817B-49D3-800D-ED5A8EAE58EC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pPr marL="0" marR="0" lvl="0" indent="0" algn="r" defTabSz="6857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74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80F24-8512-FD40-A516-D2FB663585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1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Monaco" pitchFamily="2" charset="77"/>
        <a:buChar char="⎻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5AC2F9-CD41-F944-8315-419FBB176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789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7C4B4-03B9-4910-88A6-839EC5E3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254"/>
            <a:ext cx="10441260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C3FB8-0F5E-42F6-9F7E-0EDBD33FA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38246"/>
            <a:ext cx="10972800" cy="4838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C78B9-661F-4DAB-89D2-DF2D88898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192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9A6FC3-8F56-4157-ABDC-B4F43D71E4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CF2CDB-9D4D-6A41-9443-B7B07FEE5FC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2" r:id="rId6"/>
    <p:sldLayoutId id="2147483773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>
          <p15:clr>
            <a:srgbClr val="F26B43"/>
          </p15:clr>
        </p15:guide>
        <p15:guide id="2" pos="7296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225C2-8D4E-3593-68F9-29115374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3" y="365126"/>
            <a:ext cx="6543405" cy="892175"/>
          </a:xfrm>
        </p:spPr>
        <p:txBody>
          <a:bodyPr>
            <a:normAutofit/>
          </a:bodyPr>
          <a:lstStyle/>
          <a:p>
            <a:r>
              <a:rPr lang="en-US" sz="4800" dirty="0"/>
              <a:t>Solar White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BD210-B8F8-CB61-9901-64B182DC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1841D1-EAFE-5DE1-E8DE-394065D7B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14" y="1257301"/>
            <a:ext cx="8405761" cy="22972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Thermal Control Coating development with goals for solar absorptivity (</a:t>
            </a:r>
            <a:r>
              <a:rPr lang="el-GR" sz="2000" dirty="0"/>
              <a:t>α</a:t>
            </a:r>
            <a:r>
              <a:rPr lang="en-US" sz="2000" dirty="0"/>
              <a:t>) of 0.01 and IR emissivity </a:t>
            </a:r>
            <a:r>
              <a:rPr lang="el-GR" sz="2000" dirty="0"/>
              <a:t>(ε) </a:t>
            </a:r>
            <a:r>
              <a:rPr lang="en-US" sz="2000" dirty="0"/>
              <a:t>of 0.9</a:t>
            </a:r>
          </a:p>
          <a:p>
            <a:pPr lvl="1"/>
            <a:r>
              <a:rPr lang="en-US" sz="1800" dirty="0"/>
              <a:t>These values would allow passive cooling to 90 K (on a sphere at 1 AU with no other heat loads)</a:t>
            </a:r>
          </a:p>
          <a:p>
            <a:pPr lvl="1"/>
            <a:r>
              <a:rPr lang="en-US" sz="1800" dirty="0"/>
              <a:t>Applicability to in-space cryogenic storage, and cooling detectors for science</a:t>
            </a:r>
          </a:p>
          <a:p>
            <a:pPr lvl="1"/>
            <a:r>
              <a:rPr lang="en-US" sz="1800" dirty="0"/>
              <a:t>May enable high temperature superconductors with applicability to active radiation shielding, and enhanced EP systems</a:t>
            </a: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E606C2CF-9821-1819-5348-F96D88BBD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40023"/>
              </p:ext>
            </p:extLst>
          </p:nvPr>
        </p:nvGraphicFramePr>
        <p:xfrm>
          <a:off x="233362" y="3459955"/>
          <a:ext cx="1172527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055">
                  <a:extLst>
                    <a:ext uri="{9D8B030D-6E8A-4147-A177-3AD203B41FA5}">
                      <a16:colId xmlns:a16="http://schemas.microsoft.com/office/drawing/2014/main" val="629292544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1402055092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3694252609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1670484806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1590947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SoA</a:t>
                      </a:r>
                      <a:r>
                        <a:rPr lang="en-US" dirty="0"/>
                        <a:t> Paint (AZ-93)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Solar White Paint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SoA</a:t>
                      </a:r>
                      <a:r>
                        <a:rPr lang="en-US" dirty="0"/>
                        <a:t> 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Solar White 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216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solar absorptivity (</a:t>
                      </a:r>
                      <a:r>
                        <a:rPr lang="el-GR" dirty="0"/>
                        <a:t>α)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</a:t>
                      </a:r>
                      <a:r>
                        <a:rPr lang="el-GR" dirty="0"/>
                        <a:t>0.</a:t>
                      </a:r>
                      <a:r>
                        <a:rPr lang="en-US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0.01 – 0.0</a:t>
                      </a:r>
                      <a:r>
                        <a:rPr lang="en-US" dirty="0"/>
                        <a:t>4</a:t>
                      </a:r>
                      <a:r>
                        <a:rPr lang="el-GR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41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 emissivity (</a:t>
                      </a:r>
                      <a:r>
                        <a:rPr lang="el-GR" dirty="0"/>
                        <a:t>ε)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~0.99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207078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58B0D7E-A469-D002-B79E-C1339DEA9D6E}"/>
              </a:ext>
            </a:extLst>
          </p:cNvPr>
          <p:cNvGrpSpPr/>
          <p:nvPr/>
        </p:nvGrpSpPr>
        <p:grpSpPr>
          <a:xfrm>
            <a:off x="9165124" y="1257301"/>
            <a:ext cx="1660583" cy="1886760"/>
            <a:chOff x="8770841" y="1257301"/>
            <a:chExt cx="1660583" cy="18867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F5B4F3-EF96-1519-9D2A-2175D648D958}"/>
                </a:ext>
              </a:extLst>
            </p:cNvPr>
            <p:cNvSpPr txBox="1"/>
            <p:nvPr/>
          </p:nvSpPr>
          <p:spPr>
            <a:xfrm>
              <a:off x="8770841" y="2682396"/>
              <a:ext cx="1660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Solar White Paint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Sprayed over aluminum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A0C819-B18B-8E46-1000-E3CCC4352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0841" y="1257301"/>
              <a:ext cx="1660583" cy="137551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B3C51D6-FDE9-D722-7C34-83FC8B3B4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62234"/>
            <a:ext cx="3491975" cy="19640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24F7CD-9760-B255-7628-25C28B1794C5}"/>
              </a:ext>
            </a:extLst>
          </p:cNvPr>
          <p:cNvSpPr txBox="1"/>
          <p:nvPr/>
        </p:nvSpPr>
        <p:spPr>
          <a:xfrm>
            <a:off x="4918689" y="5005595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Parker Solar Probe’s approach to the Sun is limited by its heat shield.  A Solar White tile coating may allow substantially closer approach distances to the Sun, allowing scientific study and potentially allowing a spacecraft to slingshot around the Sun to reach interstellar velocities.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87DA67-C0E7-E12A-5AFC-ABFA8615350D}"/>
              </a:ext>
            </a:extLst>
          </p:cNvPr>
          <p:cNvSpPr txBox="1">
            <a:spLocks/>
          </p:cNvSpPr>
          <p:nvPr/>
        </p:nvSpPr>
        <p:spPr>
          <a:xfrm>
            <a:off x="6635342" y="315547"/>
            <a:ext cx="3699895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000" dirty="0"/>
              <a:t>Angela Krenn</a:t>
            </a:r>
          </a:p>
          <a:p>
            <a:pPr algn="r"/>
            <a:r>
              <a:rPr lang="en-US" sz="2000" dirty="0"/>
              <a:t>TFAWS, August 2023</a:t>
            </a:r>
          </a:p>
        </p:txBody>
      </p:sp>
    </p:spTree>
    <p:extLst>
      <p:ext uri="{BB962C8B-B14F-4D97-AF65-F5344CB8AC3E}">
        <p14:creationId xmlns:p14="http://schemas.microsoft.com/office/powerpoint/2010/main" val="5952814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40706</TotalTime>
  <Words>176</Words>
  <Application>Microsoft Office PowerPoint</Application>
  <PresentationFormat>Widescreen</PresentationFormat>
  <Paragraphs>25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Century Gothic</vt:lpstr>
      <vt:lpstr>Monaco</vt:lpstr>
      <vt:lpstr>3_Office Theme</vt:lpstr>
      <vt:lpstr>Master Template</vt:lpstr>
      <vt:lpstr>Solar White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Mahoney, Erin C. (HQ-CM000)[ASRC Federal Data Solutions, LLC]</dc:creator>
  <cp:lastModifiedBy>Krenn, Angela Gray. (KSC-UBG00)</cp:lastModifiedBy>
  <cp:revision>254</cp:revision>
  <dcterms:created xsi:type="dcterms:W3CDTF">2021-03-02T14:28:35Z</dcterms:created>
  <dcterms:modified xsi:type="dcterms:W3CDTF">2023-08-03T17:04:53Z</dcterms:modified>
</cp:coreProperties>
</file>