
<file path=[Content_Types].xml><?xml version="1.0" encoding="utf-8"?>
<Types xmlns="http://schemas.openxmlformats.org/package/2006/content-types">
  <Default Extension="png" ContentType="image/png"/>
  <Default Extension="rels" ContentType="application/vnd.openxmlformats-package.relationships+xml"/>
  <Default Extension="ti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1"/>
  </p:notesMasterIdLst>
  <p:sldIdLst>
    <p:sldId id="258" r:id="rId2"/>
    <p:sldId id="269" r:id="rId3"/>
    <p:sldId id="262" r:id="rId4"/>
    <p:sldId id="268" r:id="rId5"/>
    <p:sldId id="285" r:id="rId6"/>
    <p:sldId id="267" r:id="rId7"/>
    <p:sldId id="281" r:id="rId8"/>
    <p:sldId id="273" r:id="rId9"/>
    <p:sldId id="266" r:id="rId10"/>
    <p:sldId id="277" r:id="rId11"/>
    <p:sldId id="282" r:id="rId12"/>
    <p:sldId id="272" r:id="rId13"/>
    <p:sldId id="286" r:id="rId14"/>
    <p:sldId id="274" r:id="rId15"/>
    <p:sldId id="276" r:id="rId16"/>
    <p:sldId id="275" r:id="rId17"/>
    <p:sldId id="283" r:id="rId18"/>
    <p:sldId id="284" r:id="rId19"/>
    <p:sldId id="287"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89264FA-FFC7-29BC-7596-193AB359197E}" name="Lang, Christapher G. (LARC-D312)" initials="LCG(D" userId="S::cglang@ndc.nasa.gov::4c487b62-45d9-4902-bb2c-6460fb7ed03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Bryan" initials="B" lastIdx="1" clrIdx="0">
    <p:extLst>
      <p:ext uri="{19B8F6BF-5375-455C-9EA6-DF929625EA0E}">
        <p15:presenceInfo xmlns:p15="http://schemas.microsoft.com/office/powerpoint/2012/main" userId="S::bkubitsc@ndc.nasa.gov::06d5dde5-7da4-46f0-a71f-b6be7de63f2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161" autoAdjust="0"/>
    <p:restoredTop sz="96534" autoAdjust="0"/>
  </p:normalViewPr>
  <p:slideViewPr>
    <p:cSldViewPr snapToGrid="0">
      <p:cViewPr varScale="1">
        <p:scale>
          <a:sx n="79" d="100"/>
          <a:sy n="79" d="100"/>
        </p:scale>
        <p:origin x="96" y="8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 Id="rId27"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917E06-9BE8-4859-8EAF-AAC88F5F2B8F}" type="datetimeFigureOut">
              <a:rPr lang="en-US" smtClean="0"/>
              <a:t>8/9/2023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4F0D5E-AB5E-4969-9222-B40E27017C4F}" type="slidenum">
              <a:rPr lang="en-US" smtClean="0"/>
              <a:t>‹#›</a:t>
            </a:fld>
            <a:endParaRPr lang="en-US"/>
          </a:p>
        </p:txBody>
      </p:sp>
    </p:spTree>
    <p:extLst>
      <p:ext uri="{BB962C8B-B14F-4D97-AF65-F5344CB8AC3E}">
        <p14:creationId xmlns:p14="http://schemas.microsoft.com/office/powerpoint/2010/main" val="16773980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onset of fiber constituent damage in ceramic matrix composites is a critical factor to consider when assessing the mechanical performance and reliability of these materials. Ceramic matrix composites (CMCs) are a class of advanced materials that offer a combination of high strength, stiffness, and thermal stability, making them suitable for various high-temperature applications.</a:t>
            </a:r>
          </a:p>
          <a:p>
            <a:r>
              <a:rPr lang="en-US" dirty="0"/>
              <a:t>Fiber constituents, such as carbon or ceramic fibers, play a crucial role in enhancing the mechanical properties of CMCs. They provide the materials with high tensile strength and toughness, enabling them to withstand extreme mechanical loading conditions. However, these fibers are susceptible to damage, which can adversely affect the overall performance of the composite.</a:t>
            </a:r>
          </a:p>
          <a:p>
            <a:endParaRPr lang="en-US" dirty="0"/>
          </a:p>
          <a:p>
            <a:r>
              <a:rPr lang="en-US" dirty="0"/>
              <a:t>The onset of fiber constituent damage typically occurs due to various mechanisms, including matrix cracking, fiber/matrix debonding, and fiber fracture. These mechanisms can be influenced by factors such as applied stress, temperature, and environmental conditions. Understanding the onset and progression of fiber constituent damage is essential for designing CMCs with improved durability and reliability.</a:t>
            </a:r>
          </a:p>
          <a:p>
            <a:r>
              <a:rPr lang="en-US" dirty="0"/>
              <a:t>Matrix cracking is one of the primary forms of damage observed in CMCs. It occurs when the matrix material surrounding the fibers develops microcracks under mechanical loading. These cracks can propagate through the matrix, leading to a loss of load-bearing capacity and compromising the integrity of the composite. Matrix cracking can be influenced by factors such as fiber volume fraction, fiber orientation, and matrix properties.</a:t>
            </a:r>
          </a:p>
          <a:p>
            <a:endParaRPr lang="en-US" dirty="0"/>
          </a:p>
          <a:p>
            <a:r>
              <a:rPr lang="en-US" dirty="0"/>
              <a:t>Fiber/matrix debonding is another critical mode of damage in CMCs. It refers to the separation or detachment of the fibers from the surrounding matrix material. Debonding can occur due to various reasons, including thermal expansion mismatch between the fibers and matrix, inadequate interfacial bonding, and mechanical loading. Fiber/matrix debonding can significantly reduce the load transfer between the fibers and matrix, leading to a loss of mechanical strength and stiffness.</a:t>
            </a:r>
          </a:p>
          <a:p>
            <a:endParaRPr lang="en-US" dirty="0"/>
          </a:p>
          <a:p>
            <a:r>
              <a:rPr lang="en-US" dirty="0"/>
              <a:t>Fiber fracture is the complete failure of individual fibers within the composite. It can occur due to high tensile or compressive stresses exceeding the fiber's strength limit. Fiber fracture can be influenced by factors such as fiber properties, fiber volume fraction, and the presence of defects or impurities within the fibers. The occurrence of fiber fracture can lead to a significant loss of load-carrying capacity and structural integrity.</a:t>
            </a:r>
          </a:p>
          <a:p>
            <a:r>
              <a:rPr lang="en-US" dirty="0"/>
              <a:t>To mitigate the onset of fiber constituent damage in CMCs, various approaches can be employed. These include optimizing fiber/matrix interfaces, improving matrix properties, and tailoring the composite microstructure. Additionally, advanced characterization techniques, such as microscopy and non-destructive evaluation methods, can be utilized to investigate and monitor the damage initiation and progression in CMCs.</a:t>
            </a:r>
          </a:p>
          <a:p>
            <a:endParaRPr lang="en-US" dirty="0"/>
          </a:p>
        </p:txBody>
      </p:sp>
      <p:sp>
        <p:nvSpPr>
          <p:cNvPr id="4" name="Slide Number Placeholder 3"/>
          <p:cNvSpPr>
            <a:spLocks noGrp="1"/>
          </p:cNvSpPr>
          <p:nvPr>
            <p:ph type="sldNum" sz="quarter" idx="5"/>
          </p:nvPr>
        </p:nvSpPr>
        <p:spPr/>
        <p:txBody>
          <a:bodyPr/>
          <a:lstStyle/>
          <a:p>
            <a:fld id="{C54F0D5E-AB5E-4969-9222-B40E27017C4F}" type="slidenum">
              <a:rPr lang="en-US" smtClean="0"/>
              <a:t>7</a:t>
            </a:fld>
            <a:endParaRPr lang="en-US"/>
          </a:p>
        </p:txBody>
      </p:sp>
    </p:spTree>
    <p:extLst>
      <p:ext uri="{BB962C8B-B14F-4D97-AF65-F5344CB8AC3E}">
        <p14:creationId xmlns:p14="http://schemas.microsoft.com/office/powerpoint/2010/main" val="18558477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944CFC4-301C-41E6-B023-1F0797E2C3B7}" type="datetime1">
              <a:rPr lang="en-US" smtClean="0"/>
              <a:t>8/9/2023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1D7EA0-B1DA-421A-8035-FA1872F95718}" type="slidenum">
              <a:rPr lang="en-US" smtClean="0"/>
              <a:t>‹#›</a:t>
            </a:fld>
            <a:endParaRPr lang="en-US"/>
          </a:p>
        </p:txBody>
      </p:sp>
    </p:spTree>
    <p:extLst>
      <p:ext uri="{BB962C8B-B14F-4D97-AF65-F5344CB8AC3E}">
        <p14:creationId xmlns:p14="http://schemas.microsoft.com/office/powerpoint/2010/main" val="1592607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7D7FBF6-B5B2-4D31-8EAA-DA143769F5CD}" type="datetime1">
              <a:rPr lang="en-US" smtClean="0"/>
              <a:t>8/9/2023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1D7EA0-B1DA-421A-8035-FA1872F95718}" type="slidenum">
              <a:rPr lang="en-US" smtClean="0"/>
              <a:t>‹#›</a:t>
            </a:fld>
            <a:endParaRPr lang="en-US"/>
          </a:p>
        </p:txBody>
      </p:sp>
    </p:spTree>
    <p:extLst>
      <p:ext uri="{BB962C8B-B14F-4D97-AF65-F5344CB8AC3E}">
        <p14:creationId xmlns:p14="http://schemas.microsoft.com/office/powerpoint/2010/main" val="13751230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CBFE62-BC59-4184-A621-A68EAA7ACDF3}" type="datetime1">
              <a:rPr lang="en-US" smtClean="0"/>
              <a:t>8/9/2023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1D7EA0-B1DA-421A-8035-FA1872F95718}" type="slidenum">
              <a:rPr lang="en-US" smtClean="0"/>
              <a:t>‹#›</a:t>
            </a:fld>
            <a:endParaRPr lang="en-US"/>
          </a:p>
        </p:txBody>
      </p:sp>
    </p:spTree>
    <p:extLst>
      <p:ext uri="{BB962C8B-B14F-4D97-AF65-F5344CB8AC3E}">
        <p14:creationId xmlns:p14="http://schemas.microsoft.com/office/powerpoint/2010/main" val="35956260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9395E5F-0733-4B87-A254-509D491858C4}" type="datetime1">
              <a:rPr lang="en-US" smtClean="0"/>
              <a:t>8/9/2023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1D7EA0-B1DA-421A-8035-FA1872F95718}" type="slidenum">
              <a:rPr lang="en-US" smtClean="0"/>
              <a:t>‹#›</a:t>
            </a:fld>
            <a:endParaRPr lang="en-US"/>
          </a:p>
        </p:txBody>
      </p:sp>
    </p:spTree>
    <p:extLst>
      <p:ext uri="{BB962C8B-B14F-4D97-AF65-F5344CB8AC3E}">
        <p14:creationId xmlns:p14="http://schemas.microsoft.com/office/powerpoint/2010/main" val="589336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8794E35-ACEE-4AC2-BEB1-13215DA956BC}" type="datetime1">
              <a:rPr lang="en-US" smtClean="0"/>
              <a:t>8/9/2023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1D7EA0-B1DA-421A-8035-FA1872F95718}" type="slidenum">
              <a:rPr lang="en-US" smtClean="0"/>
              <a:t>‹#›</a:t>
            </a:fld>
            <a:endParaRPr lang="en-US"/>
          </a:p>
        </p:txBody>
      </p:sp>
    </p:spTree>
    <p:extLst>
      <p:ext uri="{BB962C8B-B14F-4D97-AF65-F5344CB8AC3E}">
        <p14:creationId xmlns:p14="http://schemas.microsoft.com/office/powerpoint/2010/main" val="1168841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E07CE7B-DD28-4F02-AC8B-A1BC802BD698}" type="datetime1">
              <a:rPr lang="en-US" smtClean="0"/>
              <a:t>8/9/2023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1D7EA0-B1DA-421A-8035-FA1872F95718}" type="slidenum">
              <a:rPr lang="en-US" smtClean="0"/>
              <a:t>‹#›</a:t>
            </a:fld>
            <a:endParaRPr lang="en-US"/>
          </a:p>
        </p:txBody>
      </p:sp>
    </p:spTree>
    <p:extLst>
      <p:ext uri="{BB962C8B-B14F-4D97-AF65-F5344CB8AC3E}">
        <p14:creationId xmlns:p14="http://schemas.microsoft.com/office/powerpoint/2010/main" val="4033560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355E31-5CE1-49DC-9CC1-C21AB04AA2DA}" type="datetime1">
              <a:rPr lang="en-US" smtClean="0"/>
              <a:t>8/9/2023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1D7EA0-B1DA-421A-8035-FA1872F95718}" type="slidenum">
              <a:rPr lang="en-US" smtClean="0"/>
              <a:t>‹#›</a:t>
            </a:fld>
            <a:endParaRPr lang="en-US"/>
          </a:p>
        </p:txBody>
      </p:sp>
    </p:spTree>
    <p:extLst>
      <p:ext uri="{BB962C8B-B14F-4D97-AF65-F5344CB8AC3E}">
        <p14:creationId xmlns:p14="http://schemas.microsoft.com/office/powerpoint/2010/main" val="3611653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CA8457-6EAF-4761-BDD1-8540DF52AECA}" type="datetime1">
              <a:rPr lang="en-US" smtClean="0"/>
              <a:t>8/9/2023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1D7EA0-B1DA-421A-8035-FA1872F95718}" type="slidenum">
              <a:rPr lang="en-US" smtClean="0"/>
              <a:t>‹#›</a:t>
            </a:fld>
            <a:endParaRPr lang="en-US"/>
          </a:p>
        </p:txBody>
      </p:sp>
    </p:spTree>
    <p:extLst>
      <p:ext uri="{BB962C8B-B14F-4D97-AF65-F5344CB8AC3E}">
        <p14:creationId xmlns:p14="http://schemas.microsoft.com/office/powerpoint/2010/main" val="24737759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3EAA1A0-7AA8-4B0D-82BF-A1BFE49CC535}" type="datetime1">
              <a:rPr lang="en-US" smtClean="0"/>
              <a:t>8/9/2023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1D7EA0-B1DA-421A-8035-FA1872F95718}" type="slidenum">
              <a:rPr lang="en-US" smtClean="0"/>
              <a:t>‹#›</a:t>
            </a:fld>
            <a:endParaRPr lang="en-US"/>
          </a:p>
        </p:txBody>
      </p:sp>
    </p:spTree>
    <p:extLst>
      <p:ext uri="{BB962C8B-B14F-4D97-AF65-F5344CB8AC3E}">
        <p14:creationId xmlns:p14="http://schemas.microsoft.com/office/powerpoint/2010/main" val="5771466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67072C-C68D-47C0-A2B6-35D2EE5EDD96}" type="datetime1">
              <a:rPr lang="en-US" smtClean="0"/>
              <a:t>8/9/2023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1D7EA0-B1DA-421A-8035-FA1872F95718}" type="slidenum">
              <a:rPr lang="en-US" smtClean="0"/>
              <a:t>‹#›</a:t>
            </a:fld>
            <a:endParaRPr lang="en-US"/>
          </a:p>
        </p:txBody>
      </p:sp>
    </p:spTree>
    <p:extLst>
      <p:ext uri="{BB962C8B-B14F-4D97-AF65-F5344CB8AC3E}">
        <p14:creationId xmlns:p14="http://schemas.microsoft.com/office/powerpoint/2010/main" val="870075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933E45-A6C3-4625-B8D3-73D949CDEDB3}" type="datetime1">
              <a:rPr lang="en-US" smtClean="0"/>
              <a:t>8/9/2023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1D7EA0-B1DA-421A-8035-FA1872F95718}" type="slidenum">
              <a:rPr lang="en-US" smtClean="0"/>
              <a:t>‹#›</a:t>
            </a:fld>
            <a:endParaRPr lang="en-US"/>
          </a:p>
        </p:txBody>
      </p:sp>
    </p:spTree>
    <p:extLst>
      <p:ext uri="{BB962C8B-B14F-4D97-AF65-F5344CB8AC3E}">
        <p14:creationId xmlns:p14="http://schemas.microsoft.com/office/powerpoint/2010/main" val="1316437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536BC1-1B01-46E1-A7F6-69A8157A4011}" type="datetime1">
              <a:rPr lang="en-US" smtClean="0"/>
              <a:t>8/9/2023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1D7EA0-B1DA-421A-8035-FA1872F95718}" type="slidenum">
              <a:rPr lang="en-US" smtClean="0"/>
              <a:t>‹#›</a:t>
            </a:fld>
            <a:endParaRPr lang="en-US"/>
          </a:p>
        </p:txBody>
      </p:sp>
    </p:spTree>
    <p:extLst>
      <p:ext uri="{BB962C8B-B14F-4D97-AF65-F5344CB8AC3E}">
        <p14:creationId xmlns:p14="http://schemas.microsoft.com/office/powerpoint/2010/main" val="10174461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2.wdp"/><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tif"/></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tif"/></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C8D778B-7DB5-4FB8-9573-1E7FDE0A649A}"/>
              </a:ext>
            </a:extLst>
          </p:cNvPr>
          <p:cNvSpPr>
            <a:spLocks noGrp="1"/>
          </p:cNvSpPr>
          <p:nvPr>
            <p:ph idx="1"/>
          </p:nvPr>
        </p:nvSpPr>
        <p:spPr>
          <a:xfrm>
            <a:off x="628650" y="1969479"/>
            <a:ext cx="7886700" cy="3995385"/>
          </a:xfrm>
        </p:spPr>
        <p:txBody>
          <a:bodyPr>
            <a:normAutofit/>
          </a:bodyPr>
          <a:lstStyle/>
          <a:p>
            <a:pPr marL="0" indent="0" algn="ctr">
              <a:buNone/>
            </a:pPr>
            <a:r>
              <a:rPr lang="en-US" sz="3200" dirty="0"/>
              <a:t>Improved Damage Characterization of Carbon-Carbon with Micro-X-Ray Computed Tomography</a:t>
            </a:r>
          </a:p>
          <a:p>
            <a:pPr marL="0" indent="0" algn="ctr">
              <a:buNone/>
            </a:pPr>
            <a:endParaRPr lang="en-US" sz="3200" dirty="0"/>
          </a:p>
          <a:p>
            <a:pPr marL="0" indent="0" algn="ctr">
              <a:lnSpc>
                <a:spcPct val="100000"/>
              </a:lnSpc>
              <a:spcBef>
                <a:spcPts val="0"/>
              </a:spcBef>
              <a:buNone/>
            </a:pPr>
            <a:r>
              <a:rPr lang="en-US" sz="1600" dirty="0"/>
              <a:t>Bryan A. Kubitschek and David E. Glass</a:t>
            </a:r>
          </a:p>
          <a:p>
            <a:pPr marL="0" indent="0" algn="ctr">
              <a:lnSpc>
                <a:spcPct val="100000"/>
              </a:lnSpc>
              <a:spcBef>
                <a:spcPts val="0"/>
              </a:spcBef>
              <a:buNone/>
            </a:pPr>
            <a:r>
              <a:rPr lang="en-US" sz="1600" dirty="0"/>
              <a:t>NASA Langley Research Center, Hampton, VA USA</a:t>
            </a:r>
          </a:p>
          <a:p>
            <a:pPr marL="0" indent="0" algn="ctr">
              <a:buNone/>
            </a:pPr>
            <a:endParaRPr lang="en-US" sz="1600" dirty="0"/>
          </a:p>
          <a:p>
            <a:pPr marL="0" indent="0" algn="ctr">
              <a:lnSpc>
                <a:spcPct val="100000"/>
              </a:lnSpc>
              <a:spcBef>
                <a:spcPts val="0"/>
              </a:spcBef>
              <a:buNone/>
            </a:pPr>
            <a:r>
              <a:rPr lang="en-US" sz="1600" dirty="0"/>
              <a:t>11</a:t>
            </a:r>
            <a:r>
              <a:rPr lang="en-US" sz="1600" baseline="30000" dirty="0"/>
              <a:t>th</a:t>
            </a:r>
            <a:r>
              <a:rPr lang="en-US" sz="1600" dirty="0"/>
              <a:t> International Conference on High Temperature Ceramic Matrix Composites</a:t>
            </a:r>
          </a:p>
          <a:p>
            <a:pPr marL="0" indent="0" algn="ctr">
              <a:lnSpc>
                <a:spcPct val="100000"/>
              </a:lnSpc>
              <a:spcBef>
                <a:spcPts val="0"/>
              </a:spcBef>
              <a:buNone/>
            </a:pPr>
            <a:r>
              <a:rPr lang="en-US" sz="1600" dirty="0" err="1"/>
              <a:t>Jeju</a:t>
            </a:r>
            <a:r>
              <a:rPr lang="en-US" sz="1600" dirty="0"/>
              <a:t>, Korea 27- 31, August 2023</a:t>
            </a:r>
          </a:p>
        </p:txBody>
      </p:sp>
      <p:cxnSp>
        <p:nvCxnSpPr>
          <p:cNvPr id="5" name="Straight Connector 4">
            <a:extLst>
              <a:ext uri="{FF2B5EF4-FFF2-40B4-BE49-F238E27FC236}">
                <a16:creationId xmlns:a16="http://schemas.microsoft.com/office/drawing/2014/main" id="{16A65DB2-26C9-4CD2-B80B-365440EB6287}"/>
              </a:ext>
            </a:extLst>
          </p:cNvPr>
          <p:cNvCxnSpPr>
            <a:cxnSpLocks/>
          </p:cNvCxnSpPr>
          <p:nvPr/>
        </p:nvCxnSpPr>
        <p:spPr>
          <a:xfrm>
            <a:off x="0" y="711246"/>
            <a:ext cx="9142606"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F3866E03-7046-4FE3-B1B1-2CC3B8C49B4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6113" y="139176"/>
            <a:ext cx="691685" cy="572070"/>
          </a:xfrm>
          <a:prstGeom prst="rect">
            <a:avLst/>
          </a:prstGeom>
          <a:noFill/>
          <a:ln>
            <a:noFill/>
          </a:ln>
        </p:spPr>
      </p:pic>
    </p:spTree>
    <p:extLst>
      <p:ext uri="{BB962C8B-B14F-4D97-AF65-F5344CB8AC3E}">
        <p14:creationId xmlns:p14="http://schemas.microsoft.com/office/powerpoint/2010/main" val="27797112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6A65DB2-26C9-4CD2-B80B-365440EB6287}"/>
              </a:ext>
            </a:extLst>
          </p:cNvPr>
          <p:cNvCxnSpPr>
            <a:cxnSpLocks/>
          </p:cNvCxnSpPr>
          <p:nvPr/>
        </p:nvCxnSpPr>
        <p:spPr>
          <a:xfrm>
            <a:off x="0" y="711246"/>
            <a:ext cx="9142606"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F3866E03-7046-4FE3-B1B1-2CC3B8C49B4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6113" y="139176"/>
            <a:ext cx="691685" cy="572070"/>
          </a:xfrm>
          <a:prstGeom prst="rect">
            <a:avLst/>
          </a:prstGeom>
          <a:noFill/>
          <a:ln>
            <a:noFill/>
          </a:ln>
        </p:spPr>
      </p:pic>
      <p:sp>
        <p:nvSpPr>
          <p:cNvPr id="6" name="Content Placeholder 2">
            <a:extLst>
              <a:ext uri="{FF2B5EF4-FFF2-40B4-BE49-F238E27FC236}">
                <a16:creationId xmlns:a16="http://schemas.microsoft.com/office/drawing/2014/main" id="{694BBC6F-4E1A-4B81-94B1-59C2D3D2A5A7}"/>
              </a:ext>
            </a:extLst>
          </p:cNvPr>
          <p:cNvSpPr txBox="1">
            <a:spLocks/>
          </p:cNvSpPr>
          <p:nvPr/>
        </p:nvSpPr>
        <p:spPr>
          <a:xfrm>
            <a:off x="2355274" y="2220688"/>
            <a:ext cx="7855527" cy="390547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Background</a:t>
            </a:r>
          </a:p>
          <a:p>
            <a:r>
              <a:rPr lang="en-US" dirty="0"/>
              <a:t>Interlaminar tensile (ILT) tests</a:t>
            </a:r>
          </a:p>
          <a:p>
            <a:r>
              <a:rPr lang="en-US" dirty="0"/>
              <a:t>Hypervelocity impact</a:t>
            </a:r>
          </a:p>
          <a:p>
            <a:r>
              <a:rPr lang="en-US" dirty="0"/>
              <a:t>Concluding remarks</a:t>
            </a:r>
          </a:p>
          <a:p>
            <a:endParaRPr lang="en-US" dirty="0"/>
          </a:p>
          <a:p>
            <a:endParaRPr lang="en-US" dirty="0"/>
          </a:p>
          <a:p>
            <a:endParaRPr lang="en-US" dirty="0"/>
          </a:p>
        </p:txBody>
      </p:sp>
      <p:cxnSp>
        <p:nvCxnSpPr>
          <p:cNvPr id="7" name="Straight Arrow Connector 6">
            <a:extLst>
              <a:ext uri="{FF2B5EF4-FFF2-40B4-BE49-F238E27FC236}">
                <a16:creationId xmlns:a16="http://schemas.microsoft.com/office/drawing/2014/main" id="{84C4736B-5C4A-47A6-A1A2-96A9B5B0A945}"/>
              </a:ext>
            </a:extLst>
          </p:cNvPr>
          <p:cNvCxnSpPr/>
          <p:nvPr/>
        </p:nvCxnSpPr>
        <p:spPr>
          <a:xfrm>
            <a:off x="1812663" y="2419160"/>
            <a:ext cx="542611" cy="0"/>
          </a:xfrm>
          <a:prstGeom prst="straightConnector1">
            <a:avLst/>
          </a:prstGeom>
          <a:ln w="57150">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E462A746-78A5-CDCD-608C-CD096AA3CDB1}"/>
              </a:ext>
            </a:extLst>
          </p:cNvPr>
          <p:cNvSpPr txBox="1"/>
          <p:nvPr/>
        </p:nvSpPr>
        <p:spPr>
          <a:xfrm>
            <a:off x="863911" y="148212"/>
            <a:ext cx="7628828" cy="553998"/>
          </a:xfrm>
          <a:prstGeom prst="rect">
            <a:avLst/>
          </a:prstGeom>
          <a:noFill/>
        </p:spPr>
        <p:txBody>
          <a:bodyPr wrap="square" rtlCol="0">
            <a:spAutoFit/>
          </a:bodyPr>
          <a:lstStyle/>
          <a:p>
            <a:r>
              <a:rPr lang="en-US" sz="3000" b="1" dirty="0">
                <a:latin typeface="+mj-lt"/>
              </a:rPr>
              <a:t>Outline</a:t>
            </a:r>
          </a:p>
        </p:txBody>
      </p:sp>
      <p:sp>
        <p:nvSpPr>
          <p:cNvPr id="3" name="Slide Number Placeholder 2">
            <a:extLst>
              <a:ext uri="{FF2B5EF4-FFF2-40B4-BE49-F238E27FC236}">
                <a16:creationId xmlns:a16="http://schemas.microsoft.com/office/drawing/2014/main" id="{FA676EB5-BF77-F34F-2C34-ADA4F6A3D5CC}"/>
              </a:ext>
            </a:extLst>
          </p:cNvPr>
          <p:cNvSpPr>
            <a:spLocks noGrp="1"/>
          </p:cNvSpPr>
          <p:nvPr>
            <p:ph type="sldNum" sz="quarter" idx="12"/>
          </p:nvPr>
        </p:nvSpPr>
        <p:spPr/>
        <p:txBody>
          <a:bodyPr/>
          <a:lstStyle/>
          <a:p>
            <a:fld id="{A21D7EA0-B1DA-421A-8035-FA1872F95718}" type="slidenum">
              <a:rPr lang="en-US" smtClean="0"/>
              <a:t>2</a:t>
            </a:fld>
            <a:endParaRPr lang="en-US"/>
          </a:p>
        </p:txBody>
      </p:sp>
    </p:spTree>
    <p:extLst>
      <p:ext uri="{BB962C8B-B14F-4D97-AF65-F5344CB8AC3E}">
        <p14:creationId xmlns:p14="http://schemas.microsoft.com/office/powerpoint/2010/main" val="13075640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6A65DB2-26C9-4CD2-B80B-365440EB6287}"/>
              </a:ext>
            </a:extLst>
          </p:cNvPr>
          <p:cNvCxnSpPr>
            <a:cxnSpLocks/>
          </p:cNvCxnSpPr>
          <p:nvPr/>
        </p:nvCxnSpPr>
        <p:spPr>
          <a:xfrm>
            <a:off x="0" y="711246"/>
            <a:ext cx="9142606"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F3866E03-7046-4FE3-B1B1-2CC3B8C49B4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6113" y="139176"/>
            <a:ext cx="691685" cy="572070"/>
          </a:xfrm>
          <a:prstGeom prst="rect">
            <a:avLst/>
          </a:prstGeom>
          <a:noFill/>
          <a:ln>
            <a:noFill/>
          </a:ln>
        </p:spPr>
      </p:pic>
      <p:sp>
        <p:nvSpPr>
          <p:cNvPr id="4" name="Content Placeholder 3">
            <a:extLst>
              <a:ext uri="{FF2B5EF4-FFF2-40B4-BE49-F238E27FC236}">
                <a16:creationId xmlns:a16="http://schemas.microsoft.com/office/drawing/2014/main" id="{F9BF86E6-176F-4165-B73C-2DD6F777344D}"/>
              </a:ext>
            </a:extLst>
          </p:cNvPr>
          <p:cNvSpPr>
            <a:spLocks noGrp="1"/>
          </p:cNvSpPr>
          <p:nvPr>
            <p:ph idx="1"/>
          </p:nvPr>
        </p:nvSpPr>
        <p:spPr>
          <a:xfrm>
            <a:off x="285750" y="914402"/>
            <a:ext cx="8699988" cy="5804422"/>
          </a:xfrm>
        </p:spPr>
        <p:txBody>
          <a:bodyPr>
            <a:normAutofit/>
          </a:bodyPr>
          <a:lstStyle/>
          <a:p>
            <a:pPr marL="0" indent="0">
              <a:spcBef>
                <a:spcPts val="300"/>
              </a:spcBef>
              <a:buNone/>
            </a:pPr>
            <a:r>
              <a:rPr lang="en-US" sz="1900" b="1" dirty="0"/>
              <a:t>Objective</a:t>
            </a:r>
          </a:p>
          <a:p>
            <a:pPr>
              <a:spcBef>
                <a:spcPts val="300"/>
              </a:spcBef>
              <a:spcAft>
                <a:spcPts val="1200"/>
              </a:spcAft>
            </a:pPr>
            <a:r>
              <a:rPr lang="en-US" sz="1900" dirty="0"/>
              <a:t>Use</a:t>
            </a:r>
            <a:r>
              <a:rPr lang="en-US" sz="1900" i="1" dirty="0"/>
              <a:t> </a:t>
            </a:r>
            <a:r>
              <a:rPr lang="en-US" sz="1900" dirty="0"/>
              <a:t>micro-x-ray computed tomography (CT) to improve quantifying the damage and progressive failure of carbon/carbon (C/C)</a:t>
            </a:r>
          </a:p>
          <a:p>
            <a:pPr marL="0" indent="0">
              <a:spcBef>
                <a:spcPts val="300"/>
              </a:spcBef>
              <a:buNone/>
            </a:pPr>
            <a:r>
              <a:rPr lang="en-US" sz="1900" b="1" dirty="0"/>
              <a:t>Purpose</a:t>
            </a:r>
          </a:p>
          <a:p>
            <a:pPr>
              <a:spcBef>
                <a:spcPts val="300"/>
              </a:spcBef>
              <a:spcAft>
                <a:spcPts val="600"/>
              </a:spcAft>
            </a:pPr>
            <a:r>
              <a:rPr lang="en-US" sz="1900" dirty="0"/>
              <a:t>Manufacturers will be able to improve their fabrication processes by understanding how damage occurs</a:t>
            </a:r>
          </a:p>
          <a:p>
            <a:pPr>
              <a:spcBef>
                <a:spcPts val="300"/>
              </a:spcBef>
              <a:spcAft>
                <a:spcPts val="600"/>
              </a:spcAft>
            </a:pPr>
            <a:r>
              <a:rPr lang="en-US" sz="1900" dirty="0"/>
              <a:t>A tool to bridge the gap between experimental and simulation data by capturing three-dimensional (3-D) displacement fields from mechanical tests on specimens and boundary conditions during the test</a:t>
            </a:r>
          </a:p>
          <a:p>
            <a:pPr>
              <a:spcBef>
                <a:spcPts val="300"/>
              </a:spcBef>
              <a:spcAft>
                <a:spcPts val="1200"/>
              </a:spcAft>
            </a:pPr>
            <a:r>
              <a:rPr lang="en-US" sz="1900" dirty="0"/>
              <a:t>Material databases can be made more useful by improving the extraction of mechanical properties from mechanical tests</a:t>
            </a:r>
          </a:p>
          <a:p>
            <a:pPr marL="0" indent="0">
              <a:spcBef>
                <a:spcPts val="300"/>
              </a:spcBef>
              <a:buNone/>
            </a:pPr>
            <a:r>
              <a:rPr lang="en-US" sz="1900" b="1" dirty="0"/>
              <a:t>Background</a:t>
            </a:r>
          </a:p>
          <a:p>
            <a:pPr>
              <a:spcBef>
                <a:spcPts val="300"/>
              </a:spcBef>
              <a:spcAft>
                <a:spcPts val="600"/>
              </a:spcAft>
            </a:pPr>
            <a:r>
              <a:rPr lang="en-US" sz="1900" dirty="0"/>
              <a:t>Damage-based criterion can be directly related to the physical attributes of a material, such as matrix crack density, and can give insight into the micromechanics of the material despite its macroscopic nature</a:t>
            </a:r>
          </a:p>
          <a:p>
            <a:pPr>
              <a:spcBef>
                <a:spcPts val="300"/>
              </a:spcBef>
            </a:pPr>
            <a:r>
              <a:rPr lang="en-US" sz="1900" dirty="0"/>
              <a:t>Most </a:t>
            </a:r>
            <a:r>
              <a:rPr lang="en-US" sz="1900" i="1" dirty="0"/>
              <a:t>in-situ </a:t>
            </a:r>
            <a:r>
              <a:rPr lang="en-US" sz="1900" dirty="0"/>
              <a:t>techniques needs to be conducted with </a:t>
            </a:r>
            <a:r>
              <a:rPr lang="en-US" sz="1900" i="1" dirty="0"/>
              <a:t>in-situ</a:t>
            </a:r>
            <a:r>
              <a:rPr lang="en-US" sz="1900" dirty="0"/>
              <a:t> synchrotron due to the small size of constituents to get a distinctive volumetric speckle pattern. It is desired to inspect the damage characterization at the mesoscale</a:t>
            </a:r>
            <a:endParaRPr lang="en-US" dirty="0"/>
          </a:p>
        </p:txBody>
      </p:sp>
      <p:sp>
        <p:nvSpPr>
          <p:cNvPr id="7" name="TextBox 6">
            <a:extLst>
              <a:ext uri="{FF2B5EF4-FFF2-40B4-BE49-F238E27FC236}">
                <a16:creationId xmlns:a16="http://schemas.microsoft.com/office/drawing/2014/main" id="{5679A790-4E14-4B30-8043-AFCA0CA91F40}"/>
              </a:ext>
            </a:extLst>
          </p:cNvPr>
          <p:cNvSpPr txBox="1"/>
          <p:nvPr/>
        </p:nvSpPr>
        <p:spPr>
          <a:xfrm>
            <a:off x="863911" y="115704"/>
            <a:ext cx="7628828" cy="553998"/>
          </a:xfrm>
          <a:prstGeom prst="rect">
            <a:avLst/>
          </a:prstGeom>
          <a:noFill/>
        </p:spPr>
        <p:txBody>
          <a:bodyPr wrap="square" rtlCol="0">
            <a:spAutoFit/>
          </a:bodyPr>
          <a:lstStyle/>
          <a:p>
            <a:r>
              <a:rPr lang="en-US" sz="3000" b="1" dirty="0">
                <a:latin typeface="+mj-lt"/>
              </a:rPr>
              <a:t>Objective</a:t>
            </a:r>
          </a:p>
        </p:txBody>
      </p:sp>
      <p:sp>
        <p:nvSpPr>
          <p:cNvPr id="2" name="Slide Number Placeholder 1">
            <a:extLst>
              <a:ext uri="{FF2B5EF4-FFF2-40B4-BE49-F238E27FC236}">
                <a16:creationId xmlns:a16="http://schemas.microsoft.com/office/drawing/2014/main" id="{BF1BB144-9580-2944-A9F7-5B84CBAC21FB}"/>
              </a:ext>
            </a:extLst>
          </p:cNvPr>
          <p:cNvSpPr>
            <a:spLocks noGrp="1"/>
          </p:cNvSpPr>
          <p:nvPr>
            <p:ph type="sldNum" sz="quarter" idx="12"/>
          </p:nvPr>
        </p:nvSpPr>
        <p:spPr/>
        <p:txBody>
          <a:bodyPr/>
          <a:lstStyle/>
          <a:p>
            <a:fld id="{A21D7EA0-B1DA-421A-8035-FA1872F95718}" type="slidenum">
              <a:rPr lang="en-US" smtClean="0"/>
              <a:t>3</a:t>
            </a:fld>
            <a:endParaRPr lang="en-US"/>
          </a:p>
        </p:txBody>
      </p:sp>
    </p:spTree>
    <p:extLst>
      <p:ext uri="{BB962C8B-B14F-4D97-AF65-F5344CB8AC3E}">
        <p14:creationId xmlns:p14="http://schemas.microsoft.com/office/powerpoint/2010/main" val="34364228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6A65DB2-26C9-4CD2-B80B-365440EB6287}"/>
              </a:ext>
            </a:extLst>
          </p:cNvPr>
          <p:cNvCxnSpPr>
            <a:cxnSpLocks/>
          </p:cNvCxnSpPr>
          <p:nvPr/>
        </p:nvCxnSpPr>
        <p:spPr>
          <a:xfrm>
            <a:off x="0" y="711246"/>
            <a:ext cx="9142606"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F3866E03-7046-4FE3-B1B1-2CC3B8C49B4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6113" y="139176"/>
            <a:ext cx="691685" cy="572070"/>
          </a:xfrm>
          <a:prstGeom prst="rect">
            <a:avLst/>
          </a:prstGeom>
          <a:noFill/>
          <a:ln>
            <a:noFill/>
          </a:ln>
        </p:spPr>
      </p:pic>
      <p:sp>
        <p:nvSpPr>
          <p:cNvPr id="38" name="TextBox 37">
            <a:extLst>
              <a:ext uri="{FF2B5EF4-FFF2-40B4-BE49-F238E27FC236}">
                <a16:creationId xmlns:a16="http://schemas.microsoft.com/office/drawing/2014/main" id="{6E009C81-3077-4847-8543-AF963600BC40}"/>
              </a:ext>
            </a:extLst>
          </p:cNvPr>
          <p:cNvSpPr txBox="1"/>
          <p:nvPr/>
        </p:nvSpPr>
        <p:spPr>
          <a:xfrm>
            <a:off x="954937" y="76308"/>
            <a:ext cx="3474413" cy="584775"/>
          </a:xfrm>
          <a:prstGeom prst="rect">
            <a:avLst/>
          </a:prstGeom>
          <a:noFill/>
        </p:spPr>
        <p:txBody>
          <a:bodyPr wrap="none" rtlCol="0">
            <a:spAutoFit/>
          </a:bodyPr>
          <a:lstStyle/>
          <a:p>
            <a:r>
              <a:rPr lang="en-US" sz="3200" b="1" dirty="0">
                <a:latin typeface="+mj-lt"/>
              </a:rPr>
              <a:t>In-Situ Testing Scale</a:t>
            </a:r>
          </a:p>
        </p:txBody>
      </p:sp>
      <p:sp>
        <p:nvSpPr>
          <p:cNvPr id="37" name="TextBox 36">
            <a:extLst>
              <a:ext uri="{FF2B5EF4-FFF2-40B4-BE49-F238E27FC236}">
                <a16:creationId xmlns:a16="http://schemas.microsoft.com/office/drawing/2014/main" id="{0A365AD2-F565-455B-8124-384BD5C756D4}"/>
              </a:ext>
            </a:extLst>
          </p:cNvPr>
          <p:cNvSpPr txBox="1"/>
          <p:nvPr/>
        </p:nvSpPr>
        <p:spPr>
          <a:xfrm>
            <a:off x="235860" y="802306"/>
            <a:ext cx="8504994" cy="2862322"/>
          </a:xfrm>
          <a:prstGeom prst="rect">
            <a:avLst/>
          </a:prstGeom>
          <a:noFill/>
        </p:spPr>
        <p:txBody>
          <a:bodyPr wrap="square" rtlCol="0">
            <a:spAutoFit/>
          </a:bodyPr>
          <a:lstStyle/>
          <a:p>
            <a:r>
              <a:rPr lang="en-US" b="1" dirty="0"/>
              <a:t>Current physical capability of </a:t>
            </a:r>
            <a:r>
              <a:rPr lang="en-US" b="1" i="1" dirty="0"/>
              <a:t>in-situ</a:t>
            </a:r>
            <a:r>
              <a:rPr lang="en-US" b="1" dirty="0"/>
              <a:t> x-ray testing</a:t>
            </a:r>
          </a:p>
          <a:p>
            <a:pPr marL="285753" indent="-285753">
              <a:buFont typeface="Arial" panose="020B0604020202020204" pitchFamily="34" charset="0"/>
              <a:buChar char="•"/>
            </a:pPr>
            <a:r>
              <a:rPr lang="en-US" dirty="0"/>
              <a:t>Scanning Electron Microscope (SEM) – analysis of individual constituents</a:t>
            </a:r>
          </a:p>
          <a:p>
            <a:pPr marL="285753" indent="-285753">
              <a:buFont typeface="Arial" panose="020B0604020202020204" pitchFamily="34" charset="0"/>
              <a:buChar char="•"/>
            </a:pPr>
            <a:r>
              <a:rPr lang="en-US" dirty="0"/>
              <a:t>Synchrotron</a:t>
            </a:r>
            <a:r>
              <a:rPr lang="en-US" b="1" dirty="0"/>
              <a:t> </a:t>
            </a:r>
            <a:r>
              <a:rPr lang="en-US" dirty="0"/>
              <a:t>x-ray CT  –  investigation of fiber-tow interface</a:t>
            </a:r>
          </a:p>
          <a:p>
            <a:pPr marL="285753" indent="-285753">
              <a:buFont typeface="Arial" panose="020B0604020202020204" pitchFamily="34" charset="0"/>
              <a:buChar char="•"/>
            </a:pPr>
            <a:r>
              <a:rPr lang="en-US" dirty="0"/>
              <a:t>Micro-x-ray CT scale – track damage at the scale of the unit cell and larger</a:t>
            </a:r>
          </a:p>
          <a:p>
            <a:pPr marL="285753" indent="-285753">
              <a:buFont typeface="Arial" panose="020B0604020202020204" pitchFamily="34" charset="0"/>
              <a:buChar char="•"/>
            </a:pPr>
            <a:endParaRPr lang="en-US" dirty="0"/>
          </a:p>
          <a:p>
            <a:r>
              <a:rPr lang="en-US" b="1" dirty="0"/>
              <a:t>Synchrotron light source</a:t>
            </a:r>
          </a:p>
          <a:p>
            <a:pPr marL="285753" indent="-285753">
              <a:buFont typeface="Arial" panose="020B0604020202020204" pitchFamily="34" charset="0"/>
              <a:buChar char="•"/>
            </a:pPr>
            <a:r>
              <a:rPr lang="en-US" dirty="0"/>
              <a:t>Accelerates electrons to extremely high energies for x-ray inspection</a:t>
            </a:r>
          </a:p>
          <a:p>
            <a:pPr marL="285753" indent="-285753">
              <a:buFont typeface="Arial" panose="020B0604020202020204" pitchFamily="34" charset="0"/>
              <a:buChar char="•"/>
            </a:pPr>
            <a:r>
              <a:rPr lang="en-US" dirty="0"/>
              <a:t>Approximately 16 in the U.S. and 60 in the world</a:t>
            </a:r>
          </a:p>
          <a:p>
            <a:pPr marL="285753" indent="-285753">
              <a:buFont typeface="Arial" panose="020B0604020202020204" pitchFamily="34" charset="0"/>
              <a:buChar char="•"/>
            </a:pPr>
            <a:r>
              <a:rPr lang="en-US" dirty="0"/>
              <a:t>Expensive and time consuming</a:t>
            </a:r>
          </a:p>
          <a:p>
            <a:pPr marL="285753" indent="-285753">
              <a:buFont typeface="Arial" panose="020B0604020202020204" pitchFamily="34" charset="0"/>
              <a:buChar char="•"/>
            </a:pPr>
            <a:r>
              <a:rPr lang="en-US" dirty="0"/>
              <a:t>High focus and quality imaging</a:t>
            </a:r>
          </a:p>
        </p:txBody>
      </p:sp>
      <p:sp>
        <p:nvSpPr>
          <p:cNvPr id="39" name="Rectangle 38">
            <a:extLst>
              <a:ext uri="{FF2B5EF4-FFF2-40B4-BE49-F238E27FC236}">
                <a16:creationId xmlns:a16="http://schemas.microsoft.com/office/drawing/2014/main" id="{667FEB2F-E822-4786-A79B-A878433D3A97}"/>
              </a:ext>
            </a:extLst>
          </p:cNvPr>
          <p:cNvSpPr/>
          <p:nvPr/>
        </p:nvSpPr>
        <p:spPr>
          <a:xfrm>
            <a:off x="262609" y="4853482"/>
            <a:ext cx="4079910" cy="288911"/>
          </a:xfrm>
          <a:prstGeom prst="rect">
            <a:avLst/>
          </a:prstGeom>
          <a:solidFill>
            <a:schemeClr val="accent2">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Arrow: Down 39">
            <a:extLst>
              <a:ext uri="{FF2B5EF4-FFF2-40B4-BE49-F238E27FC236}">
                <a16:creationId xmlns:a16="http://schemas.microsoft.com/office/drawing/2014/main" id="{8B549DFF-2535-46A0-81B4-D0D832A1B9D9}"/>
              </a:ext>
            </a:extLst>
          </p:cNvPr>
          <p:cNvSpPr/>
          <p:nvPr/>
        </p:nvSpPr>
        <p:spPr>
          <a:xfrm rot="16200000">
            <a:off x="6165799" y="2755906"/>
            <a:ext cx="802602" cy="4480470"/>
          </a:xfrm>
          <a:prstGeom prst="downArrow">
            <a:avLst>
              <a:gd name="adj1" fmla="val 36706"/>
              <a:gd name="adj2" fmla="val 89513"/>
            </a:avLst>
          </a:prstGeom>
          <a:solidFill>
            <a:schemeClr val="accent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Content Placeholder 3">
            <a:extLst>
              <a:ext uri="{FF2B5EF4-FFF2-40B4-BE49-F238E27FC236}">
                <a16:creationId xmlns:a16="http://schemas.microsoft.com/office/drawing/2014/main" id="{63038A4F-96D7-48C8-BFD9-3A6FD8184FDE}"/>
              </a:ext>
            </a:extLst>
          </p:cNvPr>
          <p:cNvSpPr>
            <a:spLocks noGrp="1"/>
          </p:cNvSpPr>
          <p:nvPr>
            <p:ph idx="1"/>
          </p:nvPr>
        </p:nvSpPr>
        <p:spPr>
          <a:xfrm>
            <a:off x="1372692" y="5324719"/>
            <a:ext cx="1183895" cy="285179"/>
          </a:xfrm>
        </p:spPr>
        <p:txBody>
          <a:bodyPr>
            <a:normAutofit/>
          </a:bodyPr>
          <a:lstStyle/>
          <a:p>
            <a:pPr marL="0" indent="0">
              <a:buNone/>
            </a:pPr>
            <a:r>
              <a:rPr lang="en-US" sz="1400" dirty="0"/>
              <a:t>Microscale</a:t>
            </a:r>
          </a:p>
        </p:txBody>
      </p:sp>
      <p:sp>
        <p:nvSpPr>
          <p:cNvPr id="42" name="Content Placeholder 3">
            <a:extLst>
              <a:ext uri="{FF2B5EF4-FFF2-40B4-BE49-F238E27FC236}">
                <a16:creationId xmlns:a16="http://schemas.microsoft.com/office/drawing/2014/main" id="{DDA21381-AB50-45B5-AF8B-4CC3E1EE86B7}"/>
              </a:ext>
            </a:extLst>
          </p:cNvPr>
          <p:cNvSpPr txBox="1">
            <a:spLocks/>
          </p:cNvSpPr>
          <p:nvPr/>
        </p:nvSpPr>
        <p:spPr>
          <a:xfrm>
            <a:off x="235860" y="5333471"/>
            <a:ext cx="1419836" cy="4296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dirty="0"/>
              <a:t>Constituents</a:t>
            </a:r>
          </a:p>
        </p:txBody>
      </p:sp>
      <p:sp>
        <p:nvSpPr>
          <p:cNvPr id="43" name="Content Placeholder 3">
            <a:extLst>
              <a:ext uri="{FF2B5EF4-FFF2-40B4-BE49-F238E27FC236}">
                <a16:creationId xmlns:a16="http://schemas.microsoft.com/office/drawing/2014/main" id="{79C061AF-2B3B-484E-A527-2C6702E3DFFE}"/>
              </a:ext>
            </a:extLst>
          </p:cNvPr>
          <p:cNvSpPr txBox="1">
            <a:spLocks/>
          </p:cNvSpPr>
          <p:nvPr/>
        </p:nvSpPr>
        <p:spPr>
          <a:xfrm>
            <a:off x="2395472" y="5333471"/>
            <a:ext cx="1089521" cy="27586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dirty="0"/>
              <a:t>Mesoscale</a:t>
            </a:r>
          </a:p>
        </p:txBody>
      </p:sp>
      <p:sp>
        <p:nvSpPr>
          <p:cNvPr id="44" name="Content Placeholder 3">
            <a:extLst>
              <a:ext uri="{FF2B5EF4-FFF2-40B4-BE49-F238E27FC236}">
                <a16:creationId xmlns:a16="http://schemas.microsoft.com/office/drawing/2014/main" id="{27E5C843-DAB8-4908-BE99-C3D4ACBA8E07}"/>
              </a:ext>
            </a:extLst>
          </p:cNvPr>
          <p:cNvSpPr txBox="1">
            <a:spLocks/>
          </p:cNvSpPr>
          <p:nvPr/>
        </p:nvSpPr>
        <p:spPr>
          <a:xfrm>
            <a:off x="4520449" y="5727826"/>
            <a:ext cx="1129547" cy="3117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dirty="0"/>
              <a:t>Element</a:t>
            </a:r>
          </a:p>
        </p:txBody>
      </p:sp>
      <p:sp>
        <p:nvSpPr>
          <p:cNvPr id="45" name="Content Placeholder 3">
            <a:extLst>
              <a:ext uri="{FF2B5EF4-FFF2-40B4-BE49-F238E27FC236}">
                <a16:creationId xmlns:a16="http://schemas.microsoft.com/office/drawing/2014/main" id="{58F22A2B-BE73-4196-9858-04556A804648}"/>
              </a:ext>
            </a:extLst>
          </p:cNvPr>
          <p:cNvSpPr txBox="1">
            <a:spLocks/>
          </p:cNvSpPr>
          <p:nvPr/>
        </p:nvSpPr>
        <p:spPr>
          <a:xfrm>
            <a:off x="5886526" y="5720984"/>
            <a:ext cx="1516682" cy="32235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dirty="0"/>
              <a:t>Subcomponent</a:t>
            </a:r>
          </a:p>
        </p:txBody>
      </p:sp>
      <p:sp>
        <p:nvSpPr>
          <p:cNvPr id="46" name="Content Placeholder 3">
            <a:extLst>
              <a:ext uri="{FF2B5EF4-FFF2-40B4-BE49-F238E27FC236}">
                <a16:creationId xmlns:a16="http://schemas.microsoft.com/office/drawing/2014/main" id="{8191352C-C152-4443-83A3-0E1618FE98AE}"/>
              </a:ext>
            </a:extLst>
          </p:cNvPr>
          <p:cNvSpPr txBox="1">
            <a:spLocks/>
          </p:cNvSpPr>
          <p:nvPr/>
        </p:nvSpPr>
        <p:spPr>
          <a:xfrm>
            <a:off x="7550167" y="5720983"/>
            <a:ext cx="1110797" cy="29812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dirty="0"/>
              <a:t>Component</a:t>
            </a:r>
          </a:p>
        </p:txBody>
      </p:sp>
      <p:grpSp>
        <p:nvGrpSpPr>
          <p:cNvPr id="17" name="Group 16">
            <a:extLst>
              <a:ext uri="{FF2B5EF4-FFF2-40B4-BE49-F238E27FC236}">
                <a16:creationId xmlns:a16="http://schemas.microsoft.com/office/drawing/2014/main" id="{949774A4-F3FC-7B82-7ACD-DE836203CEF2}"/>
              </a:ext>
            </a:extLst>
          </p:cNvPr>
          <p:cNvGrpSpPr/>
          <p:nvPr/>
        </p:nvGrpSpPr>
        <p:grpSpPr>
          <a:xfrm>
            <a:off x="4773791" y="4202354"/>
            <a:ext cx="229014" cy="1446786"/>
            <a:chOff x="4876276" y="4488930"/>
            <a:chExt cx="229014" cy="1446786"/>
          </a:xfrm>
        </p:grpSpPr>
        <p:sp>
          <p:nvSpPr>
            <p:cNvPr id="50" name="Rectangle 49">
              <a:extLst>
                <a:ext uri="{FF2B5EF4-FFF2-40B4-BE49-F238E27FC236}">
                  <a16:creationId xmlns:a16="http://schemas.microsoft.com/office/drawing/2014/main" id="{4066AD12-AB06-4154-B3C2-3711ADFB4BEF}"/>
                </a:ext>
              </a:extLst>
            </p:cNvPr>
            <p:cNvSpPr/>
            <p:nvPr/>
          </p:nvSpPr>
          <p:spPr>
            <a:xfrm rot="5400000">
              <a:off x="4385949" y="5094501"/>
              <a:ext cx="1261425" cy="5028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AC1E6817-F6B1-48F0-AA19-ACE7F467BECB}"/>
                </a:ext>
              </a:extLst>
            </p:cNvPr>
            <p:cNvSpPr/>
            <p:nvPr/>
          </p:nvSpPr>
          <p:spPr>
            <a:xfrm rot="5400000">
              <a:off x="4335666" y="5279862"/>
              <a:ext cx="1261425" cy="5028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A213F7A3-77C2-4C94-B5AE-4BAF0A034FA6}"/>
                </a:ext>
              </a:extLst>
            </p:cNvPr>
            <p:cNvSpPr/>
            <p:nvPr/>
          </p:nvSpPr>
          <p:spPr>
            <a:xfrm rot="5400000">
              <a:off x="4972822" y="4841447"/>
              <a:ext cx="50106" cy="15906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213D9477-7A69-4476-B876-9461BFD48CEA}"/>
                </a:ext>
              </a:extLst>
            </p:cNvPr>
            <p:cNvSpPr/>
            <p:nvPr/>
          </p:nvSpPr>
          <p:spPr>
            <a:xfrm rot="5400000">
              <a:off x="4868399" y="4895838"/>
              <a:ext cx="87179" cy="502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ED97F65A-2B49-4FBC-B1CD-4FDC78595AD4}"/>
                </a:ext>
              </a:extLst>
            </p:cNvPr>
            <p:cNvSpPr/>
            <p:nvPr/>
          </p:nvSpPr>
          <p:spPr>
            <a:xfrm rot="5400000">
              <a:off x="5036559" y="4895838"/>
              <a:ext cx="87179" cy="502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D4A6EEB1-ACA5-4A85-9D93-AB9CE03AF2DA}"/>
                </a:ext>
              </a:extLst>
            </p:cNvPr>
            <p:cNvSpPr/>
            <p:nvPr/>
          </p:nvSpPr>
          <p:spPr>
            <a:xfrm rot="5400000">
              <a:off x="4967346" y="5106671"/>
              <a:ext cx="50106" cy="15906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2CE2D8B5-E8C9-4053-A2C1-6E48E6972DD4}"/>
                </a:ext>
              </a:extLst>
            </p:cNvPr>
            <p:cNvSpPr/>
            <p:nvPr/>
          </p:nvSpPr>
          <p:spPr>
            <a:xfrm rot="5400000">
              <a:off x="4857828" y="5161062"/>
              <a:ext cx="87179" cy="502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9F6B6087-E4F4-48CD-AEA1-40B4CE1E6F76}"/>
                </a:ext>
              </a:extLst>
            </p:cNvPr>
            <p:cNvSpPr/>
            <p:nvPr/>
          </p:nvSpPr>
          <p:spPr>
            <a:xfrm rot="5400000">
              <a:off x="5031083" y="5161062"/>
              <a:ext cx="87179" cy="502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3247F6CE-9B3D-4D4F-AE46-185E3C842B4A}"/>
                </a:ext>
              </a:extLst>
            </p:cNvPr>
            <p:cNvSpPr/>
            <p:nvPr/>
          </p:nvSpPr>
          <p:spPr>
            <a:xfrm rot="5400000">
              <a:off x="4966468" y="5367935"/>
              <a:ext cx="50106" cy="15906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7C101237-92E5-4AC3-8149-39CF6BFB4493}"/>
                </a:ext>
              </a:extLst>
            </p:cNvPr>
            <p:cNvSpPr/>
            <p:nvPr/>
          </p:nvSpPr>
          <p:spPr>
            <a:xfrm rot="5400000">
              <a:off x="4872507" y="5422326"/>
              <a:ext cx="87179" cy="502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629B6702-3F24-4F3F-A859-987EDFB9DD4D}"/>
                </a:ext>
              </a:extLst>
            </p:cNvPr>
            <p:cNvSpPr/>
            <p:nvPr/>
          </p:nvSpPr>
          <p:spPr>
            <a:xfrm rot="5400000">
              <a:off x="5030205" y="5422326"/>
              <a:ext cx="87179" cy="502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1" name="Content Placeholder 3">
            <a:extLst>
              <a:ext uri="{FF2B5EF4-FFF2-40B4-BE49-F238E27FC236}">
                <a16:creationId xmlns:a16="http://schemas.microsoft.com/office/drawing/2014/main" id="{7040F921-F54F-43AF-B8DB-1010005C9BC0}"/>
              </a:ext>
            </a:extLst>
          </p:cNvPr>
          <p:cNvSpPr txBox="1">
            <a:spLocks/>
          </p:cNvSpPr>
          <p:nvPr/>
        </p:nvSpPr>
        <p:spPr>
          <a:xfrm>
            <a:off x="3515964" y="5300458"/>
            <a:ext cx="1089521" cy="27586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dirty="0"/>
              <a:t>Coupon</a:t>
            </a:r>
          </a:p>
        </p:txBody>
      </p:sp>
      <p:grpSp>
        <p:nvGrpSpPr>
          <p:cNvPr id="16" name="Group 15">
            <a:extLst>
              <a:ext uri="{FF2B5EF4-FFF2-40B4-BE49-F238E27FC236}">
                <a16:creationId xmlns:a16="http://schemas.microsoft.com/office/drawing/2014/main" id="{4BC59873-1876-3C90-D45A-3AD7CB21396C}"/>
              </a:ext>
            </a:extLst>
          </p:cNvPr>
          <p:cNvGrpSpPr/>
          <p:nvPr/>
        </p:nvGrpSpPr>
        <p:grpSpPr>
          <a:xfrm>
            <a:off x="3658799" y="4493336"/>
            <a:ext cx="465880" cy="812582"/>
            <a:chOff x="3761284" y="4779912"/>
            <a:chExt cx="465880" cy="812582"/>
          </a:xfrm>
        </p:grpSpPr>
        <p:sp>
          <p:nvSpPr>
            <p:cNvPr id="63" name="Rectangle 62">
              <a:extLst>
                <a:ext uri="{FF2B5EF4-FFF2-40B4-BE49-F238E27FC236}">
                  <a16:creationId xmlns:a16="http://schemas.microsoft.com/office/drawing/2014/main" id="{083A7681-ADFE-4D59-AFCB-F9F830200E33}"/>
                </a:ext>
              </a:extLst>
            </p:cNvPr>
            <p:cNvSpPr/>
            <p:nvPr/>
          </p:nvSpPr>
          <p:spPr>
            <a:xfrm>
              <a:off x="3761284" y="4779912"/>
              <a:ext cx="465880" cy="81258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CE1E990A-5A40-40CF-88D2-1ECCC7B92CF9}"/>
                </a:ext>
              </a:extLst>
            </p:cNvPr>
            <p:cNvSpPr/>
            <p:nvPr/>
          </p:nvSpPr>
          <p:spPr>
            <a:xfrm>
              <a:off x="3948804" y="4986437"/>
              <a:ext cx="94055" cy="8410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5" name="Cylinder 64">
            <a:extLst>
              <a:ext uri="{FF2B5EF4-FFF2-40B4-BE49-F238E27FC236}">
                <a16:creationId xmlns:a16="http://schemas.microsoft.com/office/drawing/2014/main" id="{513D912D-226E-4FE8-A973-CC3C89DEC406}"/>
              </a:ext>
            </a:extLst>
          </p:cNvPr>
          <p:cNvSpPr/>
          <p:nvPr/>
        </p:nvSpPr>
        <p:spPr>
          <a:xfrm>
            <a:off x="962151" y="4756294"/>
            <a:ext cx="157478" cy="429651"/>
          </a:xfrm>
          <a:prstGeom prst="can">
            <a:avLst/>
          </a:prstGeom>
          <a:solidFill>
            <a:schemeClr val="bg1">
              <a:lumMod val="8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6" name="Cube 65">
            <a:extLst>
              <a:ext uri="{FF2B5EF4-FFF2-40B4-BE49-F238E27FC236}">
                <a16:creationId xmlns:a16="http://schemas.microsoft.com/office/drawing/2014/main" id="{2B502081-1845-4082-93D5-D317ED6ABB90}"/>
              </a:ext>
            </a:extLst>
          </p:cNvPr>
          <p:cNvSpPr/>
          <p:nvPr/>
        </p:nvSpPr>
        <p:spPr>
          <a:xfrm>
            <a:off x="440934" y="4837517"/>
            <a:ext cx="348428" cy="348428"/>
          </a:xfrm>
          <a:prstGeom prst="cube">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Cylinder 66">
            <a:extLst>
              <a:ext uri="{FF2B5EF4-FFF2-40B4-BE49-F238E27FC236}">
                <a16:creationId xmlns:a16="http://schemas.microsoft.com/office/drawing/2014/main" id="{7FE06378-B16C-412A-B7A9-33B785CE3E15}"/>
              </a:ext>
            </a:extLst>
          </p:cNvPr>
          <p:cNvSpPr/>
          <p:nvPr/>
        </p:nvSpPr>
        <p:spPr>
          <a:xfrm>
            <a:off x="1692181" y="4563598"/>
            <a:ext cx="348427" cy="770224"/>
          </a:xfrm>
          <a:prstGeom prst="can">
            <a:avLst/>
          </a:prstGeom>
          <a:solidFill>
            <a:schemeClr val="tx1">
              <a:lumMod val="50000"/>
              <a:lumOff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8" name="Cylinder 67">
            <a:extLst>
              <a:ext uri="{FF2B5EF4-FFF2-40B4-BE49-F238E27FC236}">
                <a16:creationId xmlns:a16="http://schemas.microsoft.com/office/drawing/2014/main" id="{A1FE3545-1376-45D0-83DE-05E8D4DA7853}"/>
              </a:ext>
            </a:extLst>
          </p:cNvPr>
          <p:cNvSpPr/>
          <p:nvPr/>
        </p:nvSpPr>
        <p:spPr>
          <a:xfrm>
            <a:off x="1524474" y="4535502"/>
            <a:ext cx="668812" cy="815429"/>
          </a:xfrm>
          <a:prstGeom prst="can">
            <a:avLst/>
          </a:prstGeom>
          <a:solidFill>
            <a:schemeClr val="bg1">
              <a:lumMod val="85000"/>
              <a:alpha val="68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69" name="Picture 68" descr="A picture containing stationary&#10;&#10;Description automatically generated">
            <a:extLst>
              <a:ext uri="{FF2B5EF4-FFF2-40B4-BE49-F238E27FC236}">
                <a16:creationId xmlns:a16="http://schemas.microsoft.com/office/drawing/2014/main" id="{5E9768A6-395D-458D-B7EA-C0074A0D7774}"/>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0000" b="90000" l="10000" r="93492">
                        <a14:foregroundMark x1="83968" y1="13415" x2="89524" y2="42927"/>
                        <a14:foregroundMark x1="93492" y1="17805" x2="92063" y2="41220"/>
                      </a14:backgroundRemoval>
                    </a14:imgEffect>
                  </a14:imgLayer>
                </a14:imgProps>
              </a:ext>
              <a:ext uri="{28A0092B-C50C-407E-A947-70E740481C1C}">
                <a14:useLocalDpi xmlns:a14="http://schemas.microsoft.com/office/drawing/2010/main" val="0"/>
              </a:ext>
            </a:extLst>
          </a:blip>
          <a:stretch>
            <a:fillRect/>
          </a:stretch>
        </p:blipFill>
        <p:spPr>
          <a:xfrm>
            <a:off x="2215747" y="4590814"/>
            <a:ext cx="1225369" cy="797462"/>
          </a:xfrm>
          <a:prstGeom prst="rect">
            <a:avLst/>
          </a:prstGeom>
        </p:spPr>
      </p:pic>
      <p:sp>
        <p:nvSpPr>
          <p:cNvPr id="70" name="Left Bracket 69">
            <a:extLst>
              <a:ext uri="{FF2B5EF4-FFF2-40B4-BE49-F238E27FC236}">
                <a16:creationId xmlns:a16="http://schemas.microsoft.com/office/drawing/2014/main" id="{5E137EC1-2EE7-44D5-8531-5EC1584944D4}"/>
              </a:ext>
            </a:extLst>
          </p:cNvPr>
          <p:cNvSpPr/>
          <p:nvPr/>
        </p:nvSpPr>
        <p:spPr>
          <a:xfrm rot="16200000">
            <a:off x="1286578" y="5144842"/>
            <a:ext cx="122537" cy="1059385"/>
          </a:xfrm>
          <a:prstGeom prst="leftBracket">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1" name="TextBox 70">
            <a:extLst>
              <a:ext uri="{FF2B5EF4-FFF2-40B4-BE49-F238E27FC236}">
                <a16:creationId xmlns:a16="http://schemas.microsoft.com/office/drawing/2014/main" id="{62EBEDDC-5598-4B7D-9366-88B4B4782559}"/>
              </a:ext>
            </a:extLst>
          </p:cNvPr>
          <p:cNvSpPr txBox="1"/>
          <p:nvPr/>
        </p:nvSpPr>
        <p:spPr>
          <a:xfrm>
            <a:off x="1511371" y="3740533"/>
            <a:ext cx="1949188" cy="369332"/>
          </a:xfrm>
          <a:prstGeom prst="rect">
            <a:avLst/>
          </a:prstGeom>
          <a:noFill/>
        </p:spPr>
        <p:txBody>
          <a:bodyPr wrap="square" rtlCol="0">
            <a:spAutoFit/>
          </a:bodyPr>
          <a:lstStyle/>
          <a:p>
            <a:r>
              <a:rPr lang="en-US" i="1" dirty="0"/>
              <a:t>In-situ</a:t>
            </a:r>
            <a:r>
              <a:rPr lang="en-US" dirty="0"/>
              <a:t> synchrotron</a:t>
            </a:r>
          </a:p>
        </p:txBody>
      </p:sp>
      <p:sp>
        <p:nvSpPr>
          <p:cNvPr id="72" name="Left Bracket 71">
            <a:extLst>
              <a:ext uri="{FF2B5EF4-FFF2-40B4-BE49-F238E27FC236}">
                <a16:creationId xmlns:a16="http://schemas.microsoft.com/office/drawing/2014/main" id="{B9D3E45B-06A8-42E9-BC6D-DD43259288F6}"/>
              </a:ext>
            </a:extLst>
          </p:cNvPr>
          <p:cNvSpPr/>
          <p:nvPr/>
        </p:nvSpPr>
        <p:spPr>
          <a:xfrm rot="5400000">
            <a:off x="2328733" y="3751170"/>
            <a:ext cx="170016" cy="1094695"/>
          </a:xfrm>
          <a:prstGeom prst="leftBracket">
            <a:avLst/>
          </a:prstGeom>
          <a:ln w="28575">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3" name="Left Bracket 72">
            <a:extLst>
              <a:ext uri="{FF2B5EF4-FFF2-40B4-BE49-F238E27FC236}">
                <a16:creationId xmlns:a16="http://schemas.microsoft.com/office/drawing/2014/main" id="{C174872A-0FD8-4C75-8B63-99A26C22D2EF}"/>
              </a:ext>
            </a:extLst>
          </p:cNvPr>
          <p:cNvSpPr/>
          <p:nvPr/>
        </p:nvSpPr>
        <p:spPr>
          <a:xfrm rot="16200000">
            <a:off x="3283454" y="5147896"/>
            <a:ext cx="166960" cy="991337"/>
          </a:xfrm>
          <a:prstGeom prst="leftBracket">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FF0000"/>
              </a:solidFill>
            </a:endParaRPr>
          </a:p>
        </p:txBody>
      </p:sp>
      <p:pic>
        <p:nvPicPr>
          <p:cNvPr id="9" name="Picture 8">
            <a:extLst>
              <a:ext uri="{FF2B5EF4-FFF2-40B4-BE49-F238E27FC236}">
                <a16:creationId xmlns:a16="http://schemas.microsoft.com/office/drawing/2014/main" id="{BAD7E408-D354-D4C7-B64D-BB4D7F6B3EC8}"/>
              </a:ext>
            </a:extLst>
          </p:cNvPr>
          <p:cNvPicPr>
            <a:picLocks noChangeAspect="1"/>
          </p:cNvPicPr>
          <p:nvPr/>
        </p:nvPicPr>
        <p:blipFill>
          <a:blip r:embed="rId5"/>
          <a:stretch>
            <a:fillRect/>
          </a:stretch>
        </p:blipFill>
        <p:spPr>
          <a:xfrm rot="1309916">
            <a:off x="5604208" y="4536648"/>
            <a:ext cx="1422951" cy="905793"/>
          </a:xfrm>
          <a:prstGeom prst="rect">
            <a:avLst/>
          </a:prstGeom>
        </p:spPr>
      </p:pic>
      <p:pic>
        <p:nvPicPr>
          <p:cNvPr id="12" name="Picture 11" descr="Diagram&#10;&#10;Description automatically generated">
            <a:extLst>
              <a:ext uri="{FF2B5EF4-FFF2-40B4-BE49-F238E27FC236}">
                <a16:creationId xmlns:a16="http://schemas.microsoft.com/office/drawing/2014/main" id="{F53858FA-F932-1D5C-EC77-B88FADC12354}"/>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62908" b="96588" l="8095" r="30405">
                        <a14:foregroundMark x1="12340" y1="65282" x2="15301" y2="65134"/>
                        <a14:foregroundMark x1="15301" y1="65134" x2="19842" y2="66320"/>
                        <a14:foregroundMark x1="19842" y1="66320" x2="24482" y2="72700"/>
                        <a14:foregroundMark x1="24482" y1="72700" x2="27838" y2="82789"/>
                        <a14:foregroundMark x1="27838" y1="82789" x2="23480" y2="94464"/>
                        <a14:foregroundMark x1="27345" y1="75371" x2="28727" y2="80119"/>
                        <a14:foregroundMark x1="28727" y1="80119" x2="27542" y2="88724"/>
                        <a14:foregroundMark x1="27542" y1="88724" x2="24580" y2="91395"/>
                        <a14:foregroundMark x1="24580" y1="91395" x2="24580" y2="91395"/>
                        <a14:foregroundMark x1="30405" y1="81306" x2="30207" y2="85163"/>
                        <a14:foregroundMark x1="19052" y1="62760" x2="11352" y2="64095"/>
                        <a14:foregroundMark x1="11352" y1="64095" x2="11254" y2="65282"/>
                        <a14:foregroundMark x1="12833" y1="62463" x2="15696" y2="62166"/>
                        <a14:foregroundMark x1="15696" y1="62166" x2="19052" y2="63205"/>
                        <a14:foregroundMark x1="19052" y1="63205" x2="19348" y2="63056"/>
                        <a14:backgroundMark x1="9279" y1="93769" x2="11550" y2="95104"/>
                        <a14:backgroundMark x1="11550" y1="95104" x2="14906" y2="95401"/>
                        <a14:backgroundMark x1="14906" y1="95401" x2="17626" y2="96333"/>
                        <a14:backgroundMark x1="24318" y1="96378" x2="24778" y2="95994"/>
                        <a14:backgroundMark x1="9181" y1="93472" x2="10464" y2="94065"/>
                        <a14:backgroundMark x1="11254" y1="94510" x2="11254" y2="94510"/>
                        <a14:backgroundMark x1="11155" y1="94362" x2="13524" y2="95697"/>
                        <a14:backgroundMark x1="19250" y1="97329" x2="25074" y2="96142"/>
                        <a14:backgroundMark x1="25074" y1="96142" x2="25962" y2="95401"/>
                        <a14:backgroundMark x1="17078" y1="96291" x2="20039" y2="96736"/>
                        <a14:backgroundMark x1="24383" y1="95994" x2="26456" y2="93323"/>
                      </a14:backgroundRemoval>
                    </a14:imgEffect>
                  </a14:imgLayer>
                </a14:imgProps>
              </a:ext>
              <a:ext uri="{28A0092B-C50C-407E-A947-70E740481C1C}">
                <a14:useLocalDpi xmlns:a14="http://schemas.microsoft.com/office/drawing/2010/main" val="0"/>
              </a:ext>
            </a:extLst>
          </a:blip>
          <a:srcRect l="5521" t="60959" r="67500" b="2093"/>
          <a:stretch/>
        </p:blipFill>
        <p:spPr>
          <a:xfrm flipH="1">
            <a:off x="7380814" y="4236139"/>
            <a:ext cx="1505273" cy="1371600"/>
          </a:xfrm>
          <a:prstGeom prst="rect">
            <a:avLst/>
          </a:prstGeom>
        </p:spPr>
      </p:pic>
      <p:sp>
        <p:nvSpPr>
          <p:cNvPr id="13" name="TextBox 12">
            <a:extLst>
              <a:ext uri="{FF2B5EF4-FFF2-40B4-BE49-F238E27FC236}">
                <a16:creationId xmlns:a16="http://schemas.microsoft.com/office/drawing/2014/main" id="{BE5E82BC-8DCF-FFF2-CF38-21DC3B619C9A}"/>
              </a:ext>
            </a:extLst>
          </p:cNvPr>
          <p:cNvSpPr txBox="1"/>
          <p:nvPr/>
        </p:nvSpPr>
        <p:spPr>
          <a:xfrm>
            <a:off x="724117" y="5777422"/>
            <a:ext cx="1297150" cy="369332"/>
          </a:xfrm>
          <a:prstGeom prst="rect">
            <a:avLst/>
          </a:prstGeom>
          <a:noFill/>
        </p:spPr>
        <p:txBody>
          <a:bodyPr wrap="none" rtlCol="0">
            <a:spAutoFit/>
          </a:bodyPr>
          <a:lstStyle/>
          <a:p>
            <a:r>
              <a:rPr lang="en-US" i="1" dirty="0"/>
              <a:t>In-situ</a:t>
            </a:r>
            <a:r>
              <a:rPr lang="en-US" dirty="0"/>
              <a:t> SEM </a:t>
            </a:r>
          </a:p>
        </p:txBody>
      </p:sp>
      <p:sp>
        <p:nvSpPr>
          <p:cNvPr id="14" name="TextBox 13">
            <a:extLst>
              <a:ext uri="{FF2B5EF4-FFF2-40B4-BE49-F238E27FC236}">
                <a16:creationId xmlns:a16="http://schemas.microsoft.com/office/drawing/2014/main" id="{58116061-B69B-769C-421A-1F4373FAEEA8}"/>
              </a:ext>
            </a:extLst>
          </p:cNvPr>
          <p:cNvSpPr txBox="1"/>
          <p:nvPr/>
        </p:nvSpPr>
        <p:spPr>
          <a:xfrm>
            <a:off x="2335620" y="5762375"/>
            <a:ext cx="2184829" cy="369332"/>
          </a:xfrm>
          <a:prstGeom prst="rect">
            <a:avLst/>
          </a:prstGeom>
          <a:noFill/>
        </p:spPr>
        <p:txBody>
          <a:bodyPr wrap="none" rtlCol="0">
            <a:spAutoFit/>
          </a:bodyPr>
          <a:lstStyle/>
          <a:p>
            <a:r>
              <a:rPr lang="en-US" i="1" dirty="0"/>
              <a:t>In-situ</a:t>
            </a:r>
            <a:r>
              <a:rPr lang="en-US" dirty="0"/>
              <a:t> Micro-x-ray CT</a:t>
            </a:r>
          </a:p>
        </p:txBody>
      </p:sp>
      <p:sp>
        <p:nvSpPr>
          <p:cNvPr id="15" name="TextBox 14">
            <a:extLst>
              <a:ext uri="{FF2B5EF4-FFF2-40B4-BE49-F238E27FC236}">
                <a16:creationId xmlns:a16="http://schemas.microsoft.com/office/drawing/2014/main" id="{9651BA26-1E67-589A-4103-6341471A9B28}"/>
              </a:ext>
            </a:extLst>
          </p:cNvPr>
          <p:cNvSpPr txBox="1"/>
          <p:nvPr/>
        </p:nvSpPr>
        <p:spPr>
          <a:xfrm>
            <a:off x="1899592" y="6387975"/>
            <a:ext cx="4697825" cy="369332"/>
          </a:xfrm>
          <a:prstGeom prst="rect">
            <a:avLst/>
          </a:prstGeom>
          <a:noFill/>
        </p:spPr>
        <p:txBody>
          <a:bodyPr wrap="none" rtlCol="0">
            <a:spAutoFit/>
          </a:bodyPr>
          <a:lstStyle/>
          <a:p>
            <a:r>
              <a:rPr lang="en-US" dirty="0"/>
              <a:t>Flow chart describing the scale for in-situ testing</a:t>
            </a:r>
          </a:p>
        </p:txBody>
      </p:sp>
      <p:sp>
        <p:nvSpPr>
          <p:cNvPr id="2" name="Slide Number Placeholder 1">
            <a:extLst>
              <a:ext uri="{FF2B5EF4-FFF2-40B4-BE49-F238E27FC236}">
                <a16:creationId xmlns:a16="http://schemas.microsoft.com/office/drawing/2014/main" id="{1141B067-04AC-38D3-9847-CD54FEE5806A}"/>
              </a:ext>
            </a:extLst>
          </p:cNvPr>
          <p:cNvSpPr>
            <a:spLocks noGrp="1"/>
          </p:cNvSpPr>
          <p:nvPr>
            <p:ph type="sldNum" sz="quarter" idx="12"/>
          </p:nvPr>
        </p:nvSpPr>
        <p:spPr/>
        <p:txBody>
          <a:bodyPr/>
          <a:lstStyle/>
          <a:p>
            <a:fld id="{A21D7EA0-B1DA-421A-8035-FA1872F95718}" type="slidenum">
              <a:rPr lang="en-US" smtClean="0"/>
              <a:t>4</a:t>
            </a:fld>
            <a:endParaRPr lang="en-US"/>
          </a:p>
        </p:txBody>
      </p:sp>
    </p:spTree>
    <p:extLst>
      <p:ext uri="{BB962C8B-B14F-4D97-AF65-F5344CB8AC3E}">
        <p14:creationId xmlns:p14="http://schemas.microsoft.com/office/powerpoint/2010/main" val="3727167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6A65DB2-26C9-4CD2-B80B-365440EB6287}"/>
              </a:ext>
            </a:extLst>
          </p:cNvPr>
          <p:cNvCxnSpPr>
            <a:cxnSpLocks/>
          </p:cNvCxnSpPr>
          <p:nvPr/>
        </p:nvCxnSpPr>
        <p:spPr>
          <a:xfrm>
            <a:off x="0" y="711246"/>
            <a:ext cx="9142606"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F3866E03-7046-4FE3-B1B1-2CC3B8C49B4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6113" y="139176"/>
            <a:ext cx="691685" cy="572070"/>
          </a:xfrm>
          <a:prstGeom prst="rect">
            <a:avLst/>
          </a:prstGeom>
          <a:noFill/>
          <a:ln>
            <a:noFill/>
          </a:ln>
        </p:spPr>
      </p:pic>
      <p:sp>
        <p:nvSpPr>
          <p:cNvPr id="38" name="TextBox 37">
            <a:extLst>
              <a:ext uri="{FF2B5EF4-FFF2-40B4-BE49-F238E27FC236}">
                <a16:creationId xmlns:a16="http://schemas.microsoft.com/office/drawing/2014/main" id="{6E009C81-3077-4847-8543-AF963600BC40}"/>
              </a:ext>
            </a:extLst>
          </p:cNvPr>
          <p:cNvSpPr txBox="1"/>
          <p:nvPr/>
        </p:nvSpPr>
        <p:spPr>
          <a:xfrm>
            <a:off x="954937" y="76308"/>
            <a:ext cx="2492605" cy="584775"/>
          </a:xfrm>
          <a:prstGeom prst="rect">
            <a:avLst/>
          </a:prstGeom>
          <a:noFill/>
        </p:spPr>
        <p:txBody>
          <a:bodyPr wrap="none" rtlCol="0">
            <a:spAutoFit/>
          </a:bodyPr>
          <a:lstStyle/>
          <a:p>
            <a:r>
              <a:rPr lang="en-US" sz="3200" b="1" dirty="0">
                <a:latin typeface="+mj-lt"/>
              </a:rPr>
              <a:t>In-Situ Testing</a:t>
            </a:r>
          </a:p>
        </p:txBody>
      </p:sp>
      <p:pic>
        <p:nvPicPr>
          <p:cNvPr id="6" name="Picture 5">
            <a:extLst>
              <a:ext uri="{FF2B5EF4-FFF2-40B4-BE49-F238E27FC236}">
                <a16:creationId xmlns:a16="http://schemas.microsoft.com/office/drawing/2014/main" id="{42510AA0-8C4C-EA44-053D-8B061CCBF548}"/>
              </a:ext>
            </a:extLst>
          </p:cNvPr>
          <p:cNvPicPr>
            <a:picLocks noChangeAspect="1"/>
          </p:cNvPicPr>
          <p:nvPr/>
        </p:nvPicPr>
        <p:blipFill>
          <a:blip r:embed="rId3"/>
          <a:stretch>
            <a:fillRect/>
          </a:stretch>
        </p:blipFill>
        <p:spPr>
          <a:xfrm>
            <a:off x="5062560" y="922264"/>
            <a:ext cx="3865199" cy="5157663"/>
          </a:xfrm>
          <a:prstGeom prst="rect">
            <a:avLst/>
          </a:prstGeom>
        </p:spPr>
      </p:pic>
      <p:sp>
        <p:nvSpPr>
          <p:cNvPr id="9" name="TextBox 8">
            <a:extLst>
              <a:ext uri="{FF2B5EF4-FFF2-40B4-BE49-F238E27FC236}">
                <a16:creationId xmlns:a16="http://schemas.microsoft.com/office/drawing/2014/main" id="{25CBF518-44A1-EA2D-27E3-EE78946C1D57}"/>
              </a:ext>
            </a:extLst>
          </p:cNvPr>
          <p:cNvSpPr txBox="1"/>
          <p:nvPr/>
        </p:nvSpPr>
        <p:spPr>
          <a:xfrm>
            <a:off x="216241" y="711246"/>
            <a:ext cx="4579620" cy="4031873"/>
          </a:xfrm>
          <a:prstGeom prst="rect">
            <a:avLst/>
          </a:prstGeom>
          <a:noFill/>
        </p:spPr>
        <p:txBody>
          <a:bodyPr wrap="square">
            <a:spAutoFit/>
          </a:bodyPr>
          <a:lstStyle/>
          <a:p>
            <a:pPr algn="l"/>
            <a:r>
              <a:rPr lang="en-US" sz="1600" b="1" dirty="0">
                <a:cs typeface="Arial"/>
              </a:rPr>
              <a:t>Micro-x-ray CT tests are conducted at NASA Langley Research Center (</a:t>
            </a:r>
            <a:r>
              <a:rPr lang="en-US" sz="1600" b="1" dirty="0" err="1">
                <a:cs typeface="Arial"/>
              </a:rPr>
              <a:t>LaRC</a:t>
            </a:r>
            <a:r>
              <a:rPr lang="en-US" sz="1600" b="1" dirty="0">
                <a:cs typeface="Arial"/>
              </a:rPr>
              <a:t>)</a:t>
            </a:r>
          </a:p>
          <a:p>
            <a:pPr marL="285750" indent="-285750" algn="l">
              <a:buFont typeface="Arial"/>
              <a:buChar char="•"/>
            </a:pPr>
            <a:r>
              <a:rPr lang="en-US" sz="1600" dirty="0">
                <a:cs typeface="Arial"/>
              </a:rPr>
              <a:t>Followed ASTM D3846 for test-stand design</a:t>
            </a:r>
          </a:p>
          <a:p>
            <a:pPr marL="285750" indent="-285750" algn="l">
              <a:buFont typeface="Arial"/>
              <a:buChar char="•"/>
            </a:pPr>
            <a:r>
              <a:rPr lang="en-US" sz="1600" dirty="0">
                <a:cs typeface="Arial"/>
              </a:rPr>
              <a:t>Loads were applied by hand </a:t>
            </a:r>
          </a:p>
          <a:p>
            <a:pPr marL="285750" indent="-285750" algn="l">
              <a:buFont typeface="Arial"/>
              <a:buChar char="•"/>
            </a:pPr>
            <a:r>
              <a:rPr lang="en-US" sz="1600" dirty="0">
                <a:cs typeface="Arial"/>
              </a:rPr>
              <a:t>Used digital image correlation (DIC) to compare in-situ measured data</a:t>
            </a:r>
            <a:endParaRPr lang="en-US" sz="1600" dirty="0">
              <a:cs typeface="Calibri"/>
            </a:endParaRPr>
          </a:p>
          <a:p>
            <a:pPr marL="285750" indent="-285750" algn="l">
              <a:buFont typeface="Arial"/>
              <a:buChar char="•"/>
            </a:pPr>
            <a:r>
              <a:rPr lang="en-US" sz="1600" dirty="0">
                <a:cs typeface="Arial"/>
              </a:rPr>
              <a:t>Tests were loaded incrementally by hand</a:t>
            </a:r>
          </a:p>
          <a:p>
            <a:pPr marL="742950" lvl="1" indent="-285750" algn="l">
              <a:buFont typeface="Arial"/>
              <a:buChar char="•"/>
            </a:pPr>
            <a:r>
              <a:rPr lang="en-US" sz="1600" dirty="0">
                <a:cs typeface="Arial"/>
              </a:rPr>
              <a:t>Interface 1201-BJ 10,000 </a:t>
            </a:r>
            <a:r>
              <a:rPr lang="en-US" sz="1600" dirty="0" err="1">
                <a:cs typeface="Arial"/>
              </a:rPr>
              <a:t>lb</a:t>
            </a:r>
            <a:r>
              <a:rPr lang="en-US" sz="1600" dirty="0">
                <a:cs typeface="Arial"/>
              </a:rPr>
              <a:t> load cell</a:t>
            </a:r>
          </a:p>
          <a:p>
            <a:pPr marL="742950" lvl="1" indent="-285750" algn="l">
              <a:buFont typeface="Arial"/>
              <a:buChar char="•"/>
            </a:pPr>
            <a:r>
              <a:rPr lang="en-US" sz="1600" dirty="0">
                <a:cs typeface="Arial"/>
              </a:rPr>
              <a:t>Interface model 9840 data acquisition system</a:t>
            </a:r>
          </a:p>
          <a:p>
            <a:pPr algn="l"/>
            <a:endParaRPr lang="en-US" sz="1600" dirty="0">
              <a:cs typeface="Arial"/>
            </a:endParaRPr>
          </a:p>
          <a:p>
            <a:pPr algn="l"/>
            <a:r>
              <a:rPr lang="en-US" sz="1600" b="1" dirty="0">
                <a:cs typeface="Arial"/>
              </a:rPr>
              <a:t>CT Scan Parameters</a:t>
            </a:r>
          </a:p>
          <a:p>
            <a:pPr marL="285750" indent="-285750" algn="l">
              <a:buFont typeface="Arial"/>
              <a:buChar char="•"/>
            </a:pPr>
            <a:r>
              <a:rPr lang="en-US" sz="1600" dirty="0">
                <a:cs typeface="Calibri"/>
              </a:rPr>
              <a:t>60 </a:t>
            </a:r>
            <a:r>
              <a:rPr lang="en-US" sz="1600" dirty="0" err="1">
                <a:cs typeface="Calibri"/>
              </a:rPr>
              <a:t>Kv</a:t>
            </a:r>
            <a:r>
              <a:rPr lang="en-US" sz="1600" dirty="0">
                <a:cs typeface="Calibri"/>
              </a:rPr>
              <a:t>, 140 µA</a:t>
            </a:r>
          </a:p>
          <a:p>
            <a:pPr marL="285750" indent="-285750" algn="l">
              <a:buFont typeface="Arial"/>
              <a:buChar char="•"/>
            </a:pPr>
            <a:r>
              <a:rPr lang="en-US" sz="1600" dirty="0">
                <a:cs typeface="Calibri"/>
              </a:rPr>
              <a:t>80° scan range</a:t>
            </a:r>
          </a:p>
          <a:p>
            <a:pPr algn="l"/>
            <a:endParaRPr lang="en-US" sz="1600" dirty="0">
              <a:cs typeface="Arial"/>
            </a:endParaRPr>
          </a:p>
          <a:p>
            <a:pPr algn="l"/>
            <a:endParaRPr lang="en-US" sz="1600" dirty="0">
              <a:cs typeface="Calibri"/>
            </a:endParaRPr>
          </a:p>
        </p:txBody>
      </p:sp>
      <p:pic>
        <p:nvPicPr>
          <p:cNvPr id="10" name="Picture 9">
            <a:extLst>
              <a:ext uri="{FF2B5EF4-FFF2-40B4-BE49-F238E27FC236}">
                <a16:creationId xmlns:a16="http://schemas.microsoft.com/office/drawing/2014/main" id="{43C8E3E2-BD48-983E-0C0C-EA06A01C66A3}"/>
              </a:ext>
            </a:extLst>
          </p:cNvPr>
          <p:cNvPicPr>
            <a:picLocks noChangeAspect="1"/>
          </p:cNvPicPr>
          <p:nvPr/>
        </p:nvPicPr>
        <p:blipFill>
          <a:blip r:embed="rId4"/>
          <a:stretch>
            <a:fillRect/>
          </a:stretch>
        </p:blipFill>
        <p:spPr>
          <a:xfrm>
            <a:off x="573871" y="4211283"/>
            <a:ext cx="4137902" cy="2646717"/>
          </a:xfrm>
          <a:prstGeom prst="rect">
            <a:avLst/>
          </a:prstGeom>
          <a:effectLst/>
        </p:spPr>
      </p:pic>
      <p:sp>
        <p:nvSpPr>
          <p:cNvPr id="11" name="Rectangle 10">
            <a:extLst>
              <a:ext uri="{FF2B5EF4-FFF2-40B4-BE49-F238E27FC236}">
                <a16:creationId xmlns:a16="http://schemas.microsoft.com/office/drawing/2014/main" id="{26C24710-2A67-C71D-615F-739D246732C6}"/>
              </a:ext>
            </a:extLst>
          </p:cNvPr>
          <p:cNvSpPr/>
          <p:nvPr/>
        </p:nvSpPr>
        <p:spPr>
          <a:xfrm>
            <a:off x="7244861" y="2815087"/>
            <a:ext cx="615462" cy="358936"/>
          </a:xfrm>
          <a:prstGeom prst="rect">
            <a:avLst/>
          </a:prstGeom>
          <a:noFill/>
          <a:ln w="28575">
            <a:solidFill>
              <a:schemeClr val="tx1"/>
            </a:solidFill>
            <a:prstDash val="solid"/>
          </a:ln>
          <a:effectLst>
            <a:glow rad="63500">
              <a:srgbClr val="FF000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Arrow Connector 13">
            <a:extLst>
              <a:ext uri="{FF2B5EF4-FFF2-40B4-BE49-F238E27FC236}">
                <a16:creationId xmlns:a16="http://schemas.microsoft.com/office/drawing/2014/main" id="{9631B2DA-82BA-081C-8500-7ADD664011D1}"/>
              </a:ext>
            </a:extLst>
          </p:cNvPr>
          <p:cNvCxnSpPr>
            <a:cxnSpLocks/>
          </p:cNvCxnSpPr>
          <p:nvPr/>
        </p:nvCxnSpPr>
        <p:spPr>
          <a:xfrm flipH="1">
            <a:off x="4360985" y="3035790"/>
            <a:ext cx="2750527" cy="1918346"/>
          </a:xfrm>
          <a:prstGeom prst="straightConnector1">
            <a:avLst/>
          </a:prstGeom>
          <a:ln w="28575">
            <a:solidFill>
              <a:schemeClr val="tx1"/>
            </a:solidFill>
            <a:tailEnd type="triangle"/>
          </a:ln>
          <a:effectLst>
            <a:glow rad="50800">
              <a:srgbClr val="FF0000">
                <a:alpha val="60000"/>
              </a:srgbClr>
            </a:glow>
          </a:effectLst>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DC1AF51B-2B63-C71D-D7AF-0534F1C6E5D0}"/>
              </a:ext>
            </a:extLst>
          </p:cNvPr>
          <p:cNvSpPr>
            <a:spLocks noGrp="1"/>
          </p:cNvSpPr>
          <p:nvPr>
            <p:ph type="sldNum" sz="quarter" idx="12"/>
          </p:nvPr>
        </p:nvSpPr>
        <p:spPr/>
        <p:txBody>
          <a:bodyPr/>
          <a:lstStyle/>
          <a:p>
            <a:fld id="{A21D7EA0-B1DA-421A-8035-FA1872F95718}" type="slidenum">
              <a:rPr lang="en-US" smtClean="0"/>
              <a:t>5</a:t>
            </a:fld>
            <a:endParaRPr lang="en-US"/>
          </a:p>
        </p:txBody>
      </p:sp>
    </p:spTree>
    <p:extLst>
      <p:ext uri="{BB962C8B-B14F-4D97-AF65-F5344CB8AC3E}">
        <p14:creationId xmlns:p14="http://schemas.microsoft.com/office/powerpoint/2010/main" val="22118880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6A65DB2-26C9-4CD2-B80B-365440EB6287}"/>
              </a:ext>
            </a:extLst>
          </p:cNvPr>
          <p:cNvCxnSpPr>
            <a:cxnSpLocks/>
          </p:cNvCxnSpPr>
          <p:nvPr/>
        </p:nvCxnSpPr>
        <p:spPr>
          <a:xfrm>
            <a:off x="0" y="711246"/>
            <a:ext cx="9142606"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F3866E03-7046-4FE3-B1B1-2CC3B8C49B4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6113" y="139176"/>
            <a:ext cx="691685" cy="572070"/>
          </a:xfrm>
          <a:prstGeom prst="rect">
            <a:avLst/>
          </a:prstGeom>
          <a:noFill/>
          <a:ln>
            <a:noFill/>
          </a:ln>
        </p:spPr>
      </p:pic>
      <p:sp>
        <p:nvSpPr>
          <p:cNvPr id="10" name="Content Placeholder 3">
            <a:extLst>
              <a:ext uri="{FF2B5EF4-FFF2-40B4-BE49-F238E27FC236}">
                <a16:creationId xmlns:a16="http://schemas.microsoft.com/office/drawing/2014/main" id="{E53CC805-CA36-4A6C-94C3-3CF2C576255B}"/>
              </a:ext>
            </a:extLst>
          </p:cNvPr>
          <p:cNvSpPr>
            <a:spLocks noGrp="1"/>
          </p:cNvSpPr>
          <p:nvPr>
            <p:ph idx="1"/>
          </p:nvPr>
        </p:nvSpPr>
        <p:spPr>
          <a:xfrm>
            <a:off x="145985" y="1031660"/>
            <a:ext cx="4699652" cy="2601783"/>
          </a:xfrm>
        </p:spPr>
        <p:txBody>
          <a:bodyPr>
            <a:normAutofit/>
          </a:bodyPr>
          <a:lstStyle/>
          <a:p>
            <a:pPr marL="0" indent="0">
              <a:buNone/>
            </a:pPr>
            <a:r>
              <a:rPr lang="en-US" sz="1800" b="1" dirty="0"/>
              <a:t>The ability to visually separate constituents in refractory composites is attractive for </a:t>
            </a:r>
            <a:r>
              <a:rPr lang="en-US" sz="1800" b="1" i="1" dirty="0"/>
              <a:t>in-situ</a:t>
            </a:r>
            <a:r>
              <a:rPr lang="en-US" sz="1800" b="1" dirty="0"/>
              <a:t> damage characterization</a:t>
            </a:r>
          </a:p>
          <a:p>
            <a:r>
              <a:rPr lang="en-US" sz="1800" dirty="0"/>
              <a:t>Carbon/Carbon (C/C)</a:t>
            </a:r>
          </a:p>
          <a:p>
            <a:r>
              <a:rPr lang="en-US" sz="1800" dirty="0"/>
              <a:t>Carbon/Silicon-Carbide (C/</a:t>
            </a:r>
            <a:r>
              <a:rPr lang="en-US" sz="1800" dirty="0" err="1"/>
              <a:t>SiC</a:t>
            </a:r>
            <a:r>
              <a:rPr lang="en-US" sz="1800" dirty="0"/>
              <a:t>)</a:t>
            </a:r>
          </a:p>
          <a:p>
            <a:r>
              <a:rPr lang="en-US" sz="1800" dirty="0"/>
              <a:t>Silicon-Carbide/Silicon-Carbide (</a:t>
            </a:r>
            <a:r>
              <a:rPr lang="en-US" sz="1800" dirty="0" err="1"/>
              <a:t>SiC</a:t>
            </a:r>
            <a:r>
              <a:rPr lang="en-US" sz="1800" dirty="0"/>
              <a:t>/</a:t>
            </a:r>
            <a:r>
              <a:rPr lang="en-US" sz="1800" dirty="0" err="1"/>
              <a:t>SiC</a:t>
            </a:r>
            <a:r>
              <a:rPr lang="en-US" sz="1800" dirty="0"/>
              <a:t>)</a:t>
            </a:r>
          </a:p>
          <a:p>
            <a:r>
              <a:rPr lang="en-US" sz="1800" dirty="0"/>
              <a:t>Oxide/Oxide</a:t>
            </a:r>
          </a:p>
        </p:txBody>
      </p:sp>
      <p:pic>
        <p:nvPicPr>
          <p:cNvPr id="11" name="Picture 10" descr="A picture containing text&#10;&#10;Description automatically generated">
            <a:extLst>
              <a:ext uri="{FF2B5EF4-FFF2-40B4-BE49-F238E27FC236}">
                <a16:creationId xmlns:a16="http://schemas.microsoft.com/office/drawing/2014/main" id="{8E52216B-016D-41A0-9DB9-9C38CED35C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10650" y="898338"/>
            <a:ext cx="2733152" cy="2666760"/>
          </a:xfrm>
          <a:prstGeom prst="rect">
            <a:avLst/>
          </a:prstGeom>
        </p:spPr>
      </p:pic>
      <p:grpSp>
        <p:nvGrpSpPr>
          <p:cNvPr id="12" name="Group 11">
            <a:extLst>
              <a:ext uri="{FF2B5EF4-FFF2-40B4-BE49-F238E27FC236}">
                <a16:creationId xmlns:a16="http://schemas.microsoft.com/office/drawing/2014/main" id="{6CC14E38-0A22-446F-B277-4837CA225305}"/>
              </a:ext>
            </a:extLst>
          </p:cNvPr>
          <p:cNvGrpSpPr/>
          <p:nvPr/>
        </p:nvGrpSpPr>
        <p:grpSpPr>
          <a:xfrm>
            <a:off x="303457" y="4184896"/>
            <a:ext cx="6415842" cy="2248655"/>
            <a:chOff x="417009" y="3937161"/>
            <a:chExt cx="8508750" cy="2703192"/>
          </a:xfrm>
        </p:grpSpPr>
        <p:pic>
          <p:nvPicPr>
            <p:cNvPr id="13" name="Picture 12" descr="A picture containing text&#10;&#10;Description automatically generated">
              <a:extLst>
                <a:ext uri="{FF2B5EF4-FFF2-40B4-BE49-F238E27FC236}">
                  <a16:creationId xmlns:a16="http://schemas.microsoft.com/office/drawing/2014/main" id="{2A828E98-F4EA-4911-8BC5-55FFBC3894EC}"/>
                </a:ext>
              </a:extLst>
            </p:cNvPr>
            <p:cNvPicPr>
              <a:picLocks noChangeAspect="1"/>
            </p:cNvPicPr>
            <p:nvPr/>
          </p:nvPicPr>
          <p:blipFill rotWithShape="1">
            <a:blip r:embed="rId4">
              <a:extLst>
                <a:ext uri="{28A0092B-C50C-407E-A947-70E740481C1C}">
                  <a14:useLocalDpi xmlns:a14="http://schemas.microsoft.com/office/drawing/2010/main" val="0"/>
                </a:ext>
              </a:extLst>
            </a:blip>
            <a:srcRect l="3311" r="67277" b="6210"/>
            <a:stretch/>
          </p:blipFill>
          <p:spPr>
            <a:xfrm>
              <a:off x="417009" y="4165430"/>
              <a:ext cx="2622620" cy="2474923"/>
            </a:xfrm>
            <a:prstGeom prst="rect">
              <a:avLst/>
            </a:prstGeom>
          </p:spPr>
        </p:pic>
        <p:pic>
          <p:nvPicPr>
            <p:cNvPr id="14" name="Picture 13" descr="A picture containing text&#10;&#10;Description automatically generated">
              <a:extLst>
                <a:ext uri="{FF2B5EF4-FFF2-40B4-BE49-F238E27FC236}">
                  <a16:creationId xmlns:a16="http://schemas.microsoft.com/office/drawing/2014/main" id="{139B18F6-A883-40E0-96E3-D5138EF8E564}"/>
                </a:ext>
              </a:extLst>
            </p:cNvPr>
            <p:cNvPicPr>
              <a:picLocks noChangeAspect="1"/>
            </p:cNvPicPr>
            <p:nvPr/>
          </p:nvPicPr>
          <p:blipFill rotWithShape="1">
            <a:blip r:embed="rId4">
              <a:extLst>
                <a:ext uri="{28A0092B-C50C-407E-A947-70E740481C1C}">
                  <a14:useLocalDpi xmlns:a14="http://schemas.microsoft.com/office/drawing/2010/main" val="0"/>
                </a:ext>
              </a:extLst>
            </a:blip>
            <a:srcRect l="35615" t="3105" r="35963" b="7978"/>
            <a:stretch/>
          </p:blipFill>
          <p:spPr>
            <a:xfrm>
              <a:off x="3328832" y="4229724"/>
              <a:ext cx="2534382" cy="2346333"/>
            </a:xfrm>
            <a:prstGeom prst="rect">
              <a:avLst/>
            </a:prstGeom>
          </p:spPr>
        </p:pic>
        <p:pic>
          <p:nvPicPr>
            <p:cNvPr id="15" name="Picture 14" descr="A picture containing text&#10;&#10;Description automatically generated">
              <a:extLst>
                <a:ext uri="{FF2B5EF4-FFF2-40B4-BE49-F238E27FC236}">
                  <a16:creationId xmlns:a16="http://schemas.microsoft.com/office/drawing/2014/main" id="{F4618AB8-EC40-4AF3-BAC9-0364DD69B1B5}"/>
                </a:ext>
              </a:extLst>
            </p:cNvPr>
            <p:cNvPicPr>
              <a:picLocks noChangeAspect="1"/>
            </p:cNvPicPr>
            <p:nvPr/>
          </p:nvPicPr>
          <p:blipFill rotWithShape="1">
            <a:blip r:embed="rId4">
              <a:extLst>
                <a:ext uri="{28A0092B-C50C-407E-A947-70E740481C1C}">
                  <a14:useLocalDpi xmlns:a14="http://schemas.microsoft.com/office/drawing/2010/main" val="0"/>
                </a:ext>
              </a:extLst>
            </a:blip>
            <a:srcRect l="67085" t="5541" r="2264" b="5541"/>
            <a:stretch/>
          </p:blipFill>
          <p:spPr>
            <a:xfrm>
              <a:off x="6192607" y="4162386"/>
              <a:ext cx="2733152" cy="2346333"/>
            </a:xfrm>
            <a:prstGeom prst="rect">
              <a:avLst/>
            </a:prstGeom>
          </p:spPr>
        </p:pic>
        <p:sp>
          <p:nvSpPr>
            <p:cNvPr id="16" name="Rectangle 15">
              <a:extLst>
                <a:ext uri="{FF2B5EF4-FFF2-40B4-BE49-F238E27FC236}">
                  <a16:creationId xmlns:a16="http://schemas.microsoft.com/office/drawing/2014/main" id="{1BB561D3-BAF0-416D-B802-16C1099780B1}"/>
                </a:ext>
              </a:extLst>
            </p:cNvPr>
            <p:cNvSpPr/>
            <p:nvPr/>
          </p:nvSpPr>
          <p:spPr>
            <a:xfrm>
              <a:off x="2983261" y="3937161"/>
              <a:ext cx="474471" cy="581025"/>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0" name="Content Placeholder 3">
            <a:extLst>
              <a:ext uri="{FF2B5EF4-FFF2-40B4-BE49-F238E27FC236}">
                <a16:creationId xmlns:a16="http://schemas.microsoft.com/office/drawing/2014/main" id="{25A82A30-B553-41D7-AC24-95D29D7F8412}"/>
              </a:ext>
            </a:extLst>
          </p:cNvPr>
          <p:cNvSpPr txBox="1">
            <a:spLocks/>
          </p:cNvSpPr>
          <p:nvPr/>
        </p:nvSpPr>
        <p:spPr bwMode="auto">
          <a:xfrm>
            <a:off x="5160238" y="3536112"/>
            <a:ext cx="1853185" cy="3280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400" dirty="0"/>
              <a:t>C/</a:t>
            </a:r>
            <a:r>
              <a:rPr lang="en-US" sz="1400" dirty="0" err="1"/>
              <a:t>SiC</a:t>
            </a:r>
            <a:r>
              <a:rPr lang="en-US" sz="1400" dirty="0"/>
              <a:t> CT Image [1]</a:t>
            </a:r>
            <a:endParaRPr lang="en-US" sz="1200" dirty="0"/>
          </a:p>
        </p:txBody>
      </p:sp>
      <p:sp>
        <p:nvSpPr>
          <p:cNvPr id="21" name="TextBox 20">
            <a:extLst>
              <a:ext uri="{FF2B5EF4-FFF2-40B4-BE49-F238E27FC236}">
                <a16:creationId xmlns:a16="http://schemas.microsoft.com/office/drawing/2014/main" id="{31BB044C-0949-4CE7-AC49-F784B5F1C0FF}"/>
              </a:ext>
            </a:extLst>
          </p:cNvPr>
          <p:cNvSpPr txBox="1"/>
          <p:nvPr/>
        </p:nvSpPr>
        <p:spPr>
          <a:xfrm>
            <a:off x="164112" y="6501896"/>
            <a:ext cx="9070638" cy="400110"/>
          </a:xfrm>
          <a:prstGeom prst="rect">
            <a:avLst/>
          </a:prstGeom>
          <a:noFill/>
        </p:spPr>
        <p:txBody>
          <a:bodyPr wrap="square" rtlCol="0">
            <a:spAutoFit/>
          </a:bodyPr>
          <a:lstStyle/>
          <a:p>
            <a:r>
              <a:rPr lang="en-US" sz="1000" dirty="0"/>
              <a:t>1) </a:t>
            </a:r>
            <a:r>
              <a:rPr lang="en-US" sz="1000" dirty="0" err="1"/>
              <a:t>Niu</a:t>
            </a:r>
            <a:r>
              <a:rPr lang="en-US" sz="1000" dirty="0"/>
              <a:t>. G., et al. “Internal Damage Evolution Investigation of C/</a:t>
            </a:r>
            <a:r>
              <a:rPr lang="en-US" sz="1000" dirty="0" err="1"/>
              <a:t>SiC</a:t>
            </a:r>
            <a:r>
              <a:rPr lang="en-US" sz="1000" dirty="0"/>
              <a:t> Composites Using in-situ Tensile X-Ray Computed Tomography Testing and Digital Volume Correlation,” </a:t>
            </a:r>
            <a:r>
              <a:rPr lang="en-US" sz="1000" i="1" dirty="0"/>
              <a:t>Composites Part A </a:t>
            </a:r>
            <a:r>
              <a:rPr lang="en-US" sz="1000" dirty="0"/>
              <a:t>163, Dec. (2022)</a:t>
            </a:r>
          </a:p>
        </p:txBody>
      </p:sp>
      <p:cxnSp>
        <p:nvCxnSpPr>
          <p:cNvPr id="22" name="Straight Arrow Connector 21">
            <a:extLst>
              <a:ext uri="{FF2B5EF4-FFF2-40B4-BE49-F238E27FC236}">
                <a16:creationId xmlns:a16="http://schemas.microsoft.com/office/drawing/2014/main" id="{474FB30E-DAE4-4683-ADE7-96B5E4EEB448}"/>
              </a:ext>
            </a:extLst>
          </p:cNvPr>
          <p:cNvCxnSpPr>
            <a:cxnSpLocks/>
          </p:cNvCxnSpPr>
          <p:nvPr/>
        </p:nvCxnSpPr>
        <p:spPr>
          <a:xfrm flipH="1">
            <a:off x="6808166" y="2384079"/>
            <a:ext cx="922732" cy="0"/>
          </a:xfrm>
          <a:prstGeom prst="straightConnector1">
            <a:avLst/>
          </a:prstGeom>
          <a:ln w="69850">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C4DBC756-E1D7-4184-9F45-E0F3BB8467C9}"/>
              </a:ext>
            </a:extLst>
          </p:cNvPr>
          <p:cNvCxnSpPr>
            <a:cxnSpLocks/>
          </p:cNvCxnSpPr>
          <p:nvPr/>
        </p:nvCxnSpPr>
        <p:spPr>
          <a:xfrm flipH="1">
            <a:off x="6150781" y="1658377"/>
            <a:ext cx="1586893" cy="219174"/>
          </a:xfrm>
          <a:prstGeom prst="straightConnector1">
            <a:avLst/>
          </a:prstGeom>
          <a:ln w="69850">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CBEECC1C-D432-45A1-BFB3-A2FD4911FFA8}"/>
              </a:ext>
            </a:extLst>
          </p:cNvPr>
          <p:cNvSpPr txBox="1"/>
          <p:nvPr/>
        </p:nvSpPr>
        <p:spPr>
          <a:xfrm>
            <a:off x="7763408" y="1440646"/>
            <a:ext cx="613053" cy="369332"/>
          </a:xfrm>
          <a:prstGeom prst="rect">
            <a:avLst/>
          </a:prstGeom>
          <a:noFill/>
        </p:spPr>
        <p:txBody>
          <a:bodyPr wrap="square" rtlCol="0">
            <a:spAutoFit/>
          </a:bodyPr>
          <a:lstStyle/>
          <a:p>
            <a:r>
              <a:rPr lang="en-US" dirty="0"/>
              <a:t>Pore</a:t>
            </a:r>
          </a:p>
        </p:txBody>
      </p:sp>
      <p:sp>
        <p:nvSpPr>
          <p:cNvPr id="25" name="TextBox 24">
            <a:extLst>
              <a:ext uri="{FF2B5EF4-FFF2-40B4-BE49-F238E27FC236}">
                <a16:creationId xmlns:a16="http://schemas.microsoft.com/office/drawing/2014/main" id="{080FB275-9FBC-44B9-9770-F1A18607547E}"/>
              </a:ext>
            </a:extLst>
          </p:cNvPr>
          <p:cNvSpPr txBox="1"/>
          <p:nvPr/>
        </p:nvSpPr>
        <p:spPr>
          <a:xfrm>
            <a:off x="8072907" y="3027171"/>
            <a:ext cx="799706" cy="369332"/>
          </a:xfrm>
          <a:prstGeom prst="rect">
            <a:avLst/>
          </a:prstGeom>
          <a:noFill/>
        </p:spPr>
        <p:txBody>
          <a:bodyPr wrap="none" rtlCol="0">
            <a:spAutoFit/>
          </a:bodyPr>
          <a:lstStyle/>
          <a:p>
            <a:r>
              <a:rPr lang="en-US" dirty="0"/>
              <a:t>Matrix</a:t>
            </a:r>
          </a:p>
        </p:txBody>
      </p:sp>
      <p:cxnSp>
        <p:nvCxnSpPr>
          <p:cNvPr id="26" name="Straight Arrow Connector 25">
            <a:extLst>
              <a:ext uri="{FF2B5EF4-FFF2-40B4-BE49-F238E27FC236}">
                <a16:creationId xmlns:a16="http://schemas.microsoft.com/office/drawing/2014/main" id="{DE3D997D-1D9E-4974-9F2B-5C8A16D70F6B}"/>
              </a:ext>
            </a:extLst>
          </p:cNvPr>
          <p:cNvCxnSpPr>
            <a:cxnSpLocks/>
            <a:stCxn id="25" idx="1"/>
          </p:cNvCxnSpPr>
          <p:nvPr/>
        </p:nvCxnSpPr>
        <p:spPr>
          <a:xfrm flipH="1" flipV="1">
            <a:off x="7013423" y="2975777"/>
            <a:ext cx="1059484" cy="236060"/>
          </a:xfrm>
          <a:prstGeom prst="straightConnector1">
            <a:avLst/>
          </a:prstGeom>
          <a:ln w="69850">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2A1A2D92-B75A-4551-9A4D-7AAA65EB84BD}"/>
              </a:ext>
            </a:extLst>
          </p:cNvPr>
          <p:cNvSpPr txBox="1"/>
          <p:nvPr/>
        </p:nvSpPr>
        <p:spPr>
          <a:xfrm>
            <a:off x="7763408" y="2160680"/>
            <a:ext cx="660758" cy="369332"/>
          </a:xfrm>
          <a:prstGeom prst="rect">
            <a:avLst/>
          </a:prstGeom>
          <a:noFill/>
        </p:spPr>
        <p:txBody>
          <a:bodyPr wrap="none" rtlCol="0">
            <a:spAutoFit/>
          </a:bodyPr>
          <a:lstStyle/>
          <a:p>
            <a:r>
              <a:rPr lang="en-US" dirty="0"/>
              <a:t>Fiber</a:t>
            </a:r>
          </a:p>
        </p:txBody>
      </p:sp>
      <p:pic>
        <p:nvPicPr>
          <p:cNvPr id="28" name="Picture 27" descr="A picture containing text&#10;&#10;Description automatically generated">
            <a:extLst>
              <a:ext uri="{FF2B5EF4-FFF2-40B4-BE49-F238E27FC236}">
                <a16:creationId xmlns:a16="http://schemas.microsoft.com/office/drawing/2014/main" id="{5096F9E9-BD9E-4A17-A255-8FFB3DA86D4E}"/>
              </a:ext>
            </a:extLst>
          </p:cNvPr>
          <p:cNvPicPr>
            <a:picLocks noChangeAspect="1"/>
          </p:cNvPicPr>
          <p:nvPr/>
        </p:nvPicPr>
        <p:blipFill rotWithShape="1">
          <a:blip r:embed="rId3">
            <a:extLst>
              <a:ext uri="{28A0092B-C50C-407E-A947-70E740481C1C}">
                <a14:useLocalDpi xmlns:a14="http://schemas.microsoft.com/office/drawing/2010/main" val="0"/>
              </a:ext>
            </a:extLst>
          </a:blip>
          <a:srcRect l="66239" t="65971" r="3903" b="3364"/>
          <a:stretch/>
        </p:blipFill>
        <p:spPr>
          <a:xfrm>
            <a:off x="7108474" y="4531175"/>
            <a:ext cx="1630294" cy="1633678"/>
          </a:xfrm>
          <a:prstGeom prst="rect">
            <a:avLst/>
          </a:prstGeom>
        </p:spPr>
      </p:pic>
      <p:cxnSp>
        <p:nvCxnSpPr>
          <p:cNvPr id="29" name="Straight Arrow Connector 28">
            <a:extLst>
              <a:ext uri="{FF2B5EF4-FFF2-40B4-BE49-F238E27FC236}">
                <a16:creationId xmlns:a16="http://schemas.microsoft.com/office/drawing/2014/main" id="{3DB57E93-0E72-4E68-A024-6D6C5CC83E53}"/>
              </a:ext>
            </a:extLst>
          </p:cNvPr>
          <p:cNvCxnSpPr>
            <a:cxnSpLocks/>
          </p:cNvCxnSpPr>
          <p:nvPr/>
        </p:nvCxnSpPr>
        <p:spPr>
          <a:xfrm flipH="1">
            <a:off x="8218578" y="3496089"/>
            <a:ext cx="205588" cy="1682264"/>
          </a:xfrm>
          <a:prstGeom prst="straightConnector1">
            <a:avLst/>
          </a:prstGeom>
          <a:ln w="69850">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30" name="Rectangle 29">
            <a:extLst>
              <a:ext uri="{FF2B5EF4-FFF2-40B4-BE49-F238E27FC236}">
                <a16:creationId xmlns:a16="http://schemas.microsoft.com/office/drawing/2014/main" id="{2A3C443C-DF25-4934-808F-87A445791A02}"/>
              </a:ext>
            </a:extLst>
          </p:cNvPr>
          <p:cNvSpPr/>
          <p:nvPr/>
        </p:nvSpPr>
        <p:spPr>
          <a:xfrm>
            <a:off x="7108475" y="4528096"/>
            <a:ext cx="1630294" cy="1633678"/>
          </a:xfrm>
          <a:prstGeom prst="rect">
            <a:avLst/>
          </a:prstGeom>
          <a:noFill/>
          <a:ln w="38100">
            <a:solidFill>
              <a:srgbClr val="00B0F0"/>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EA331777-82CA-4A7E-80D4-02C00E10BFCB}"/>
              </a:ext>
            </a:extLst>
          </p:cNvPr>
          <p:cNvSpPr/>
          <p:nvPr/>
        </p:nvSpPr>
        <p:spPr>
          <a:xfrm>
            <a:off x="6377586" y="2643264"/>
            <a:ext cx="837569" cy="872409"/>
          </a:xfrm>
          <a:prstGeom prst="rect">
            <a:avLst/>
          </a:prstGeom>
          <a:noFill/>
          <a:ln w="38100">
            <a:solidFill>
              <a:srgbClr val="00B0F0"/>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2" name="Straight Connector 31">
            <a:extLst>
              <a:ext uri="{FF2B5EF4-FFF2-40B4-BE49-F238E27FC236}">
                <a16:creationId xmlns:a16="http://schemas.microsoft.com/office/drawing/2014/main" id="{C1B99471-5A78-4CA7-AC4C-68EE827F616D}"/>
              </a:ext>
            </a:extLst>
          </p:cNvPr>
          <p:cNvCxnSpPr>
            <a:cxnSpLocks/>
          </p:cNvCxnSpPr>
          <p:nvPr/>
        </p:nvCxnSpPr>
        <p:spPr>
          <a:xfrm>
            <a:off x="6377586" y="3496089"/>
            <a:ext cx="730888" cy="2665685"/>
          </a:xfrm>
          <a:prstGeom prst="line">
            <a:avLst/>
          </a:prstGeom>
          <a:ln>
            <a:solidFill>
              <a:srgbClr val="00B0F0"/>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4B9D7DB3-D5D7-44BC-AAF2-67611C4CFDAF}"/>
              </a:ext>
            </a:extLst>
          </p:cNvPr>
          <p:cNvCxnSpPr>
            <a:cxnSpLocks/>
          </p:cNvCxnSpPr>
          <p:nvPr/>
        </p:nvCxnSpPr>
        <p:spPr>
          <a:xfrm>
            <a:off x="7188161" y="2612953"/>
            <a:ext cx="1550607" cy="1920410"/>
          </a:xfrm>
          <a:prstGeom prst="line">
            <a:avLst/>
          </a:prstGeom>
          <a:ln>
            <a:solidFill>
              <a:srgbClr val="00B0F0"/>
            </a:solidFill>
          </a:ln>
          <a:effectLst/>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09C4C7DE-0B57-4ACD-9927-165CB33CE7BB}"/>
              </a:ext>
            </a:extLst>
          </p:cNvPr>
          <p:cNvSpPr txBox="1"/>
          <p:nvPr/>
        </p:nvSpPr>
        <p:spPr>
          <a:xfrm>
            <a:off x="5190478" y="3995440"/>
            <a:ext cx="727718" cy="369332"/>
          </a:xfrm>
          <a:prstGeom prst="rect">
            <a:avLst/>
          </a:prstGeom>
          <a:noFill/>
        </p:spPr>
        <p:txBody>
          <a:bodyPr wrap="square" rtlCol="0">
            <a:spAutoFit/>
          </a:bodyPr>
          <a:lstStyle/>
          <a:p>
            <a:r>
              <a:rPr lang="en-US" dirty="0"/>
              <a:t>Pores</a:t>
            </a:r>
          </a:p>
        </p:txBody>
      </p:sp>
      <p:sp>
        <p:nvSpPr>
          <p:cNvPr id="35" name="TextBox 34">
            <a:extLst>
              <a:ext uri="{FF2B5EF4-FFF2-40B4-BE49-F238E27FC236}">
                <a16:creationId xmlns:a16="http://schemas.microsoft.com/office/drawing/2014/main" id="{12C0047D-20D3-499B-8BA8-1D41C95826BE}"/>
              </a:ext>
            </a:extLst>
          </p:cNvPr>
          <p:cNvSpPr txBox="1"/>
          <p:nvPr/>
        </p:nvSpPr>
        <p:spPr>
          <a:xfrm>
            <a:off x="2915664" y="4024761"/>
            <a:ext cx="1442687" cy="369332"/>
          </a:xfrm>
          <a:prstGeom prst="rect">
            <a:avLst/>
          </a:prstGeom>
          <a:noFill/>
        </p:spPr>
        <p:txBody>
          <a:bodyPr wrap="square" rtlCol="0">
            <a:spAutoFit/>
          </a:bodyPr>
          <a:lstStyle/>
          <a:p>
            <a:r>
              <a:rPr lang="en-US" dirty="0"/>
              <a:t>Carbon Fiber</a:t>
            </a:r>
          </a:p>
        </p:txBody>
      </p:sp>
      <p:sp>
        <p:nvSpPr>
          <p:cNvPr id="36" name="TextBox 35">
            <a:extLst>
              <a:ext uri="{FF2B5EF4-FFF2-40B4-BE49-F238E27FC236}">
                <a16:creationId xmlns:a16="http://schemas.microsoft.com/office/drawing/2014/main" id="{9268D8AE-0FB4-4952-A8BD-3F54E3B6BBE2}"/>
              </a:ext>
            </a:extLst>
          </p:cNvPr>
          <p:cNvSpPr txBox="1"/>
          <p:nvPr/>
        </p:nvSpPr>
        <p:spPr>
          <a:xfrm>
            <a:off x="176311" y="4061540"/>
            <a:ext cx="2333130" cy="369332"/>
          </a:xfrm>
          <a:prstGeom prst="rect">
            <a:avLst/>
          </a:prstGeom>
          <a:noFill/>
        </p:spPr>
        <p:txBody>
          <a:bodyPr wrap="square" rtlCol="0">
            <a:spAutoFit/>
          </a:bodyPr>
          <a:lstStyle/>
          <a:p>
            <a:r>
              <a:rPr lang="en-US" dirty="0"/>
              <a:t>Silicon-Carbide Matrix</a:t>
            </a:r>
          </a:p>
        </p:txBody>
      </p:sp>
      <p:sp>
        <p:nvSpPr>
          <p:cNvPr id="38" name="TextBox 37">
            <a:extLst>
              <a:ext uri="{FF2B5EF4-FFF2-40B4-BE49-F238E27FC236}">
                <a16:creationId xmlns:a16="http://schemas.microsoft.com/office/drawing/2014/main" id="{6E009C81-3077-4847-8543-AF963600BC40}"/>
              </a:ext>
            </a:extLst>
          </p:cNvPr>
          <p:cNvSpPr txBox="1"/>
          <p:nvPr/>
        </p:nvSpPr>
        <p:spPr>
          <a:xfrm>
            <a:off x="954937" y="76308"/>
            <a:ext cx="1595117" cy="584775"/>
          </a:xfrm>
          <a:prstGeom prst="rect">
            <a:avLst/>
          </a:prstGeom>
          <a:noFill/>
        </p:spPr>
        <p:txBody>
          <a:bodyPr wrap="none" rtlCol="0">
            <a:spAutoFit/>
          </a:bodyPr>
          <a:lstStyle/>
          <a:p>
            <a:r>
              <a:rPr lang="en-US" sz="3200" b="1" dirty="0">
                <a:latin typeface="+mj-lt"/>
              </a:rPr>
              <a:t>Material</a:t>
            </a:r>
          </a:p>
        </p:txBody>
      </p:sp>
      <p:sp>
        <p:nvSpPr>
          <p:cNvPr id="2" name="Slide Number Placeholder 1">
            <a:extLst>
              <a:ext uri="{FF2B5EF4-FFF2-40B4-BE49-F238E27FC236}">
                <a16:creationId xmlns:a16="http://schemas.microsoft.com/office/drawing/2014/main" id="{FF019906-88ED-8E15-320F-6C9B566AB61F}"/>
              </a:ext>
            </a:extLst>
          </p:cNvPr>
          <p:cNvSpPr>
            <a:spLocks noGrp="1"/>
          </p:cNvSpPr>
          <p:nvPr>
            <p:ph type="sldNum" sz="quarter" idx="12"/>
          </p:nvPr>
        </p:nvSpPr>
        <p:spPr/>
        <p:txBody>
          <a:bodyPr/>
          <a:lstStyle/>
          <a:p>
            <a:fld id="{A21D7EA0-B1DA-421A-8035-FA1872F95718}" type="slidenum">
              <a:rPr lang="en-US" smtClean="0"/>
              <a:t>6</a:t>
            </a:fld>
            <a:endParaRPr lang="en-US"/>
          </a:p>
        </p:txBody>
      </p:sp>
    </p:spTree>
    <p:extLst>
      <p:ext uri="{BB962C8B-B14F-4D97-AF65-F5344CB8AC3E}">
        <p14:creationId xmlns:p14="http://schemas.microsoft.com/office/powerpoint/2010/main" val="1212864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6A65DB2-26C9-4CD2-B80B-365440EB6287}"/>
              </a:ext>
            </a:extLst>
          </p:cNvPr>
          <p:cNvCxnSpPr>
            <a:cxnSpLocks/>
          </p:cNvCxnSpPr>
          <p:nvPr/>
        </p:nvCxnSpPr>
        <p:spPr>
          <a:xfrm>
            <a:off x="0" y="801040"/>
            <a:ext cx="9142606"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F3866E03-7046-4FE3-B1B1-2CC3B8C49B45}"/>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86113" y="139176"/>
            <a:ext cx="691685" cy="572070"/>
          </a:xfrm>
          <a:prstGeom prst="rect">
            <a:avLst/>
          </a:prstGeom>
          <a:noFill/>
          <a:ln>
            <a:noFill/>
          </a:ln>
        </p:spPr>
      </p:pic>
      <p:sp>
        <p:nvSpPr>
          <p:cNvPr id="9" name="TextBox 8">
            <a:extLst>
              <a:ext uri="{FF2B5EF4-FFF2-40B4-BE49-F238E27FC236}">
                <a16:creationId xmlns:a16="http://schemas.microsoft.com/office/drawing/2014/main" id="{B6D3AB89-AD12-4DE4-90E2-BE016919E09F}"/>
              </a:ext>
            </a:extLst>
          </p:cNvPr>
          <p:cNvSpPr txBox="1"/>
          <p:nvPr/>
        </p:nvSpPr>
        <p:spPr>
          <a:xfrm>
            <a:off x="886522" y="124914"/>
            <a:ext cx="7628828" cy="553998"/>
          </a:xfrm>
          <a:prstGeom prst="rect">
            <a:avLst/>
          </a:prstGeom>
          <a:noFill/>
        </p:spPr>
        <p:txBody>
          <a:bodyPr wrap="square" rtlCol="0">
            <a:spAutoFit/>
          </a:bodyPr>
          <a:lstStyle/>
          <a:p>
            <a:r>
              <a:rPr lang="en-US" sz="3000" b="1" dirty="0">
                <a:latin typeface="+mj-lt"/>
              </a:rPr>
              <a:t>Damage Metrics</a:t>
            </a:r>
          </a:p>
        </p:txBody>
      </p:sp>
      <p:sp>
        <p:nvSpPr>
          <p:cNvPr id="6" name="Content Placeholder 2">
            <a:extLst>
              <a:ext uri="{FF2B5EF4-FFF2-40B4-BE49-F238E27FC236}">
                <a16:creationId xmlns:a16="http://schemas.microsoft.com/office/drawing/2014/main" id="{6370C944-F037-74A4-EA0F-D9CACD729158}"/>
              </a:ext>
            </a:extLst>
          </p:cNvPr>
          <p:cNvSpPr>
            <a:spLocks noGrp="1"/>
          </p:cNvSpPr>
          <p:nvPr>
            <p:ph idx="1"/>
          </p:nvPr>
        </p:nvSpPr>
        <p:spPr>
          <a:xfrm>
            <a:off x="86113" y="862457"/>
            <a:ext cx="8706195" cy="6031201"/>
          </a:xfrm>
        </p:spPr>
        <p:txBody>
          <a:bodyPr>
            <a:normAutofit/>
          </a:bodyPr>
          <a:lstStyle/>
          <a:p>
            <a:pPr marL="0" indent="0">
              <a:spcBef>
                <a:spcPts val="0"/>
              </a:spcBef>
              <a:buNone/>
            </a:pPr>
            <a:r>
              <a:rPr lang="en-US" sz="1800" b="1" dirty="0"/>
              <a:t>Types of Damage</a:t>
            </a:r>
          </a:p>
          <a:p>
            <a:pPr marL="342900" indent="-342900">
              <a:spcBef>
                <a:spcPts val="300"/>
              </a:spcBef>
              <a:buFont typeface="+mj-lt"/>
              <a:buAutoNum type="arabicPeriod"/>
            </a:pPr>
            <a:r>
              <a:rPr lang="en-US" sz="1800" dirty="0"/>
              <a:t>Matrix cracking - onset of damage commonly begins from matrix cracks and pores</a:t>
            </a:r>
          </a:p>
          <a:p>
            <a:pPr marL="342900" indent="-342900">
              <a:spcBef>
                <a:spcPts val="300"/>
              </a:spcBef>
              <a:buFont typeface="+mj-lt"/>
              <a:buAutoNum type="arabicPeriod"/>
            </a:pPr>
            <a:r>
              <a:rPr lang="en-US" sz="1800" dirty="0"/>
              <a:t>Fiber fracture</a:t>
            </a:r>
          </a:p>
          <a:p>
            <a:pPr marL="342900" indent="-342900">
              <a:spcBef>
                <a:spcPts val="300"/>
              </a:spcBef>
              <a:buFont typeface="+mj-lt"/>
              <a:buAutoNum type="arabicPeriod"/>
            </a:pPr>
            <a:r>
              <a:rPr lang="en-US" sz="1800" dirty="0"/>
              <a:t>Fiber/matrix debonding</a:t>
            </a:r>
          </a:p>
          <a:p>
            <a:pPr marL="0" indent="0">
              <a:spcBef>
                <a:spcPts val="1800"/>
              </a:spcBef>
              <a:buNone/>
            </a:pPr>
            <a:r>
              <a:rPr lang="en-US" sz="1800" b="1" dirty="0"/>
              <a:t>Using </a:t>
            </a:r>
            <a:r>
              <a:rPr lang="en-US" sz="1800" b="1" i="1" dirty="0"/>
              <a:t>in-situ</a:t>
            </a:r>
            <a:r>
              <a:rPr lang="en-US" sz="1800" b="1" dirty="0"/>
              <a:t> testing for damage characterization</a:t>
            </a:r>
          </a:p>
          <a:p>
            <a:pPr>
              <a:spcBef>
                <a:spcPts val="300"/>
              </a:spcBef>
            </a:pPr>
            <a:r>
              <a:rPr lang="en-US" sz="1800" dirty="0"/>
              <a:t>Identify the presence of defects or impurities within the matrix, fiber, and fiber/matrix interface</a:t>
            </a:r>
          </a:p>
          <a:p>
            <a:pPr>
              <a:spcBef>
                <a:spcPts val="300"/>
              </a:spcBef>
            </a:pPr>
            <a:r>
              <a:rPr lang="en-US" sz="1800" dirty="0"/>
              <a:t>Quantify the distribution of pores and the correlation to the location of the onset of damage, failure plane, ultimate strength and re-distribution of internal stresses</a:t>
            </a:r>
          </a:p>
          <a:p>
            <a:pPr>
              <a:spcBef>
                <a:spcPts val="300"/>
              </a:spcBef>
            </a:pPr>
            <a:r>
              <a:rPr lang="en-US" sz="1800" dirty="0"/>
              <a:t>Quantify inherent matrix cracks and pores are formed from pyrolysis during manufacture</a:t>
            </a:r>
          </a:p>
          <a:p>
            <a:pPr>
              <a:spcBef>
                <a:spcPts val="300"/>
              </a:spcBef>
            </a:pPr>
            <a:r>
              <a:rPr lang="en-US" sz="1800" dirty="0"/>
              <a:t>Measure the amount of interfacial debonding as it relates to over elasticity and shear material properties</a:t>
            </a:r>
          </a:p>
          <a:p>
            <a:pPr>
              <a:spcBef>
                <a:spcPts val="300"/>
              </a:spcBef>
            </a:pPr>
            <a:r>
              <a:rPr lang="en-US" sz="1800" dirty="0"/>
              <a:t>Accuracy of fiber orientation and how it correlates to material performance</a:t>
            </a:r>
          </a:p>
          <a:p>
            <a:pPr>
              <a:spcBef>
                <a:spcPts val="300"/>
              </a:spcBef>
            </a:pPr>
            <a:endParaRPr lang="en-US" sz="1200" dirty="0">
              <a:solidFill>
                <a:srgbClr val="00B050"/>
              </a:solidFill>
            </a:endParaRPr>
          </a:p>
          <a:p>
            <a:pPr>
              <a:spcBef>
                <a:spcPts val="600"/>
              </a:spcBef>
            </a:pPr>
            <a:endParaRPr lang="en-US" sz="2400" dirty="0">
              <a:solidFill>
                <a:srgbClr val="00B050"/>
              </a:solidFill>
            </a:endParaRPr>
          </a:p>
          <a:p>
            <a:pPr>
              <a:spcBef>
                <a:spcPts val="600"/>
              </a:spcBef>
            </a:pPr>
            <a:endParaRPr lang="en-US" sz="2400" dirty="0">
              <a:solidFill>
                <a:srgbClr val="00B050"/>
              </a:solidFill>
            </a:endParaRPr>
          </a:p>
          <a:p>
            <a:pPr>
              <a:spcBef>
                <a:spcPts val="0"/>
              </a:spcBef>
            </a:pPr>
            <a:endParaRPr lang="en-US" sz="2100" dirty="0">
              <a:solidFill>
                <a:srgbClr val="00B050"/>
              </a:solidFill>
            </a:endParaRPr>
          </a:p>
        </p:txBody>
      </p:sp>
      <p:pic>
        <p:nvPicPr>
          <p:cNvPr id="12" name="Picture 11" descr="A picture containing text, indoor, dark&#10;&#10;Description automatically generated">
            <a:extLst>
              <a:ext uri="{FF2B5EF4-FFF2-40B4-BE49-F238E27FC236}">
                <a16:creationId xmlns:a16="http://schemas.microsoft.com/office/drawing/2014/main" id="{23837B13-F2EB-BF92-418D-510D15306CCD}"/>
              </a:ext>
            </a:extLst>
          </p:cNvPr>
          <p:cNvPicPr>
            <a:picLocks noChangeAspect="1"/>
          </p:cNvPicPr>
          <p:nvPr/>
        </p:nvPicPr>
        <p:blipFill rotWithShape="1">
          <a:blip r:embed="rId4">
            <a:extLst>
              <a:ext uri="{28A0092B-C50C-407E-A947-70E740481C1C}">
                <a14:useLocalDpi xmlns:a14="http://schemas.microsoft.com/office/drawing/2010/main" val="0"/>
              </a:ext>
            </a:extLst>
          </a:blip>
          <a:srcRect l="7072" t="40435" r="1154" b="12787"/>
          <a:stretch/>
        </p:blipFill>
        <p:spPr>
          <a:xfrm>
            <a:off x="1954020" y="4717297"/>
            <a:ext cx="5234564" cy="1715905"/>
          </a:xfrm>
          <a:prstGeom prst="rect">
            <a:avLst/>
          </a:prstGeom>
        </p:spPr>
      </p:pic>
      <p:sp>
        <p:nvSpPr>
          <p:cNvPr id="7" name="TextBox 6">
            <a:extLst>
              <a:ext uri="{FF2B5EF4-FFF2-40B4-BE49-F238E27FC236}">
                <a16:creationId xmlns:a16="http://schemas.microsoft.com/office/drawing/2014/main" id="{362ECADB-E387-3E9E-ED66-6617FB8DFB65}"/>
              </a:ext>
            </a:extLst>
          </p:cNvPr>
          <p:cNvSpPr txBox="1"/>
          <p:nvPr/>
        </p:nvSpPr>
        <p:spPr>
          <a:xfrm>
            <a:off x="1316886" y="6433202"/>
            <a:ext cx="6508833" cy="369332"/>
          </a:xfrm>
          <a:prstGeom prst="rect">
            <a:avLst/>
          </a:prstGeom>
          <a:noFill/>
        </p:spPr>
        <p:txBody>
          <a:bodyPr wrap="none" rtlCol="0">
            <a:spAutoFit/>
          </a:bodyPr>
          <a:lstStyle/>
          <a:p>
            <a:r>
              <a:rPr lang="en-US" dirty="0"/>
              <a:t>Pores from C/C, notice the repetition of different size and shapes</a:t>
            </a:r>
          </a:p>
        </p:txBody>
      </p:sp>
      <p:sp>
        <p:nvSpPr>
          <p:cNvPr id="2" name="Slide Number Placeholder 1">
            <a:extLst>
              <a:ext uri="{FF2B5EF4-FFF2-40B4-BE49-F238E27FC236}">
                <a16:creationId xmlns:a16="http://schemas.microsoft.com/office/drawing/2014/main" id="{5C4EB876-2D62-D566-3B40-D150F5647A0B}"/>
              </a:ext>
            </a:extLst>
          </p:cNvPr>
          <p:cNvSpPr>
            <a:spLocks noGrp="1"/>
          </p:cNvSpPr>
          <p:nvPr>
            <p:ph type="sldNum" sz="quarter" idx="12"/>
          </p:nvPr>
        </p:nvSpPr>
        <p:spPr/>
        <p:txBody>
          <a:bodyPr/>
          <a:lstStyle/>
          <a:p>
            <a:fld id="{A21D7EA0-B1DA-421A-8035-FA1872F95718}" type="slidenum">
              <a:rPr lang="en-US" smtClean="0"/>
              <a:t>7</a:t>
            </a:fld>
            <a:endParaRPr lang="en-US"/>
          </a:p>
        </p:txBody>
      </p:sp>
    </p:spTree>
    <p:extLst>
      <p:ext uri="{BB962C8B-B14F-4D97-AF65-F5344CB8AC3E}">
        <p14:creationId xmlns:p14="http://schemas.microsoft.com/office/powerpoint/2010/main" val="21699803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6A65DB2-26C9-4CD2-B80B-365440EB6287}"/>
              </a:ext>
            </a:extLst>
          </p:cNvPr>
          <p:cNvCxnSpPr>
            <a:cxnSpLocks/>
          </p:cNvCxnSpPr>
          <p:nvPr/>
        </p:nvCxnSpPr>
        <p:spPr>
          <a:xfrm>
            <a:off x="0" y="711246"/>
            <a:ext cx="9142606"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F3866E03-7046-4FE3-B1B1-2CC3B8C49B4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6113" y="139176"/>
            <a:ext cx="691685" cy="572070"/>
          </a:xfrm>
          <a:prstGeom prst="rect">
            <a:avLst/>
          </a:prstGeom>
          <a:noFill/>
          <a:ln>
            <a:noFill/>
          </a:ln>
        </p:spPr>
      </p:pic>
      <p:sp>
        <p:nvSpPr>
          <p:cNvPr id="38" name="TextBox 37">
            <a:extLst>
              <a:ext uri="{FF2B5EF4-FFF2-40B4-BE49-F238E27FC236}">
                <a16:creationId xmlns:a16="http://schemas.microsoft.com/office/drawing/2014/main" id="{6E009C81-3077-4847-8543-AF963600BC40}"/>
              </a:ext>
            </a:extLst>
          </p:cNvPr>
          <p:cNvSpPr txBox="1"/>
          <p:nvPr/>
        </p:nvSpPr>
        <p:spPr>
          <a:xfrm>
            <a:off x="954937" y="76308"/>
            <a:ext cx="6222857" cy="584775"/>
          </a:xfrm>
          <a:prstGeom prst="rect">
            <a:avLst/>
          </a:prstGeom>
          <a:noFill/>
        </p:spPr>
        <p:txBody>
          <a:bodyPr wrap="none" rtlCol="0">
            <a:spAutoFit/>
          </a:bodyPr>
          <a:lstStyle/>
          <a:p>
            <a:r>
              <a:rPr lang="en-US" sz="3200" b="1" dirty="0">
                <a:latin typeface="+mj-lt"/>
              </a:rPr>
              <a:t>Characterization Damage with Pores</a:t>
            </a:r>
          </a:p>
        </p:txBody>
      </p:sp>
      <p:grpSp>
        <p:nvGrpSpPr>
          <p:cNvPr id="74" name="Group 73">
            <a:extLst>
              <a:ext uri="{FF2B5EF4-FFF2-40B4-BE49-F238E27FC236}">
                <a16:creationId xmlns:a16="http://schemas.microsoft.com/office/drawing/2014/main" id="{C7CA2A23-C964-4861-9CAA-02610A0493B3}"/>
              </a:ext>
            </a:extLst>
          </p:cNvPr>
          <p:cNvGrpSpPr/>
          <p:nvPr/>
        </p:nvGrpSpPr>
        <p:grpSpPr>
          <a:xfrm>
            <a:off x="330251" y="4033708"/>
            <a:ext cx="5337803" cy="2685116"/>
            <a:chOff x="4006851" y="1027807"/>
            <a:chExt cx="4679949" cy="2247900"/>
          </a:xfrm>
        </p:grpSpPr>
        <p:pic>
          <p:nvPicPr>
            <p:cNvPr id="75" name="Picture 74">
              <a:extLst>
                <a:ext uri="{FF2B5EF4-FFF2-40B4-BE49-F238E27FC236}">
                  <a16:creationId xmlns:a16="http://schemas.microsoft.com/office/drawing/2014/main" id="{358B4E38-5D74-476E-A7DE-5CCF4EE4D485}"/>
                </a:ext>
              </a:extLst>
            </p:cNvPr>
            <p:cNvPicPr/>
            <p:nvPr/>
          </p:nvPicPr>
          <p:blipFill rotWithShape="1">
            <a:blip r:embed="rId3" cstate="print">
              <a:extLst>
                <a:ext uri="{28A0092B-C50C-407E-A947-70E740481C1C}">
                  <a14:useLocalDpi xmlns:a14="http://schemas.microsoft.com/office/drawing/2010/main" val="0"/>
                </a:ext>
              </a:extLst>
            </a:blip>
            <a:srcRect r="22665"/>
            <a:stretch/>
          </p:blipFill>
          <p:spPr bwMode="auto">
            <a:xfrm>
              <a:off x="4006851" y="1027807"/>
              <a:ext cx="4679949" cy="2247900"/>
            </a:xfrm>
            <a:prstGeom prst="rect">
              <a:avLst/>
            </a:prstGeom>
            <a:noFill/>
          </p:spPr>
        </p:pic>
        <p:sp>
          <p:nvSpPr>
            <p:cNvPr id="76" name="Rectangle 75">
              <a:extLst>
                <a:ext uri="{FF2B5EF4-FFF2-40B4-BE49-F238E27FC236}">
                  <a16:creationId xmlns:a16="http://schemas.microsoft.com/office/drawing/2014/main" id="{789C7EE8-2F72-4E4D-8F5F-842D225F27B4}"/>
                </a:ext>
              </a:extLst>
            </p:cNvPr>
            <p:cNvSpPr/>
            <p:nvPr/>
          </p:nvSpPr>
          <p:spPr>
            <a:xfrm>
              <a:off x="8328197" y="1489167"/>
              <a:ext cx="358603" cy="15532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77" name="TextBox 76">
            <a:extLst>
              <a:ext uri="{FF2B5EF4-FFF2-40B4-BE49-F238E27FC236}">
                <a16:creationId xmlns:a16="http://schemas.microsoft.com/office/drawing/2014/main" id="{6EE8DF69-F712-49EE-A9FD-192ABA07D3C1}"/>
              </a:ext>
            </a:extLst>
          </p:cNvPr>
          <p:cNvSpPr txBox="1"/>
          <p:nvPr/>
        </p:nvSpPr>
        <p:spPr>
          <a:xfrm>
            <a:off x="86113" y="855625"/>
            <a:ext cx="8679976" cy="3562770"/>
          </a:xfrm>
          <a:prstGeom prst="rect">
            <a:avLst/>
          </a:prstGeom>
          <a:noFill/>
        </p:spPr>
        <p:txBody>
          <a:bodyPr wrap="square">
            <a:spAutoFit/>
          </a:bodyPr>
          <a:lstStyle/>
          <a:p>
            <a:pPr>
              <a:lnSpc>
                <a:spcPct val="90000"/>
              </a:lnSpc>
              <a:spcBef>
                <a:spcPts val="1000"/>
              </a:spcBef>
              <a:defRPr/>
            </a:pPr>
            <a:r>
              <a:rPr lang="en-US" dirty="0">
                <a:solidFill>
                  <a:prstClr val="black"/>
                </a:solidFill>
                <a:latin typeface="Calibri" panose="020F0502020204030204"/>
              </a:rPr>
              <a:t>Most C/C manufacturing techniques leave pores throughout the material, creates spots susceptible to the onset of damage. </a:t>
            </a:r>
          </a:p>
          <a:p>
            <a:pPr>
              <a:lnSpc>
                <a:spcPct val="90000"/>
              </a:lnSpc>
              <a:spcBef>
                <a:spcPts val="1000"/>
              </a:spcBef>
              <a:defRPr/>
            </a:pPr>
            <a:endParaRPr lang="en-US" sz="1050" dirty="0">
              <a:solidFill>
                <a:prstClr val="black"/>
              </a:solidFill>
              <a:latin typeface="Calibri" panose="020F0502020204030204"/>
            </a:endParaRPr>
          </a:p>
          <a:p>
            <a:pPr>
              <a:lnSpc>
                <a:spcPct val="90000"/>
              </a:lnSpc>
              <a:spcBef>
                <a:spcPts val="1000"/>
              </a:spcBef>
              <a:defRPr/>
            </a:pPr>
            <a:r>
              <a:rPr lang="en-US" sz="2000" b="1" dirty="0">
                <a:solidFill>
                  <a:prstClr val="black"/>
                </a:solidFill>
                <a:latin typeface="Calibri" panose="020F0502020204030204"/>
              </a:rPr>
              <a:t>Interface Delamination</a:t>
            </a:r>
          </a:p>
          <a:p>
            <a:pPr>
              <a:lnSpc>
                <a:spcPct val="90000"/>
              </a:lnSpc>
              <a:spcBef>
                <a:spcPts val="1000"/>
              </a:spcBef>
              <a:defRPr/>
            </a:pPr>
            <a:r>
              <a:rPr lang="en-US" dirty="0">
                <a:solidFill>
                  <a:prstClr val="black"/>
                </a:solidFill>
                <a:latin typeface="Calibri" panose="020F0502020204030204"/>
              </a:rPr>
              <a:t> The interface number is the space between two adjacent plies</a:t>
            </a:r>
          </a:p>
          <a:p>
            <a:pPr>
              <a:lnSpc>
                <a:spcPct val="90000"/>
              </a:lnSpc>
              <a:spcBef>
                <a:spcPts val="1000"/>
              </a:spcBef>
              <a:defRPr/>
            </a:pPr>
            <a:r>
              <a:rPr lang="en-US" sz="2000" b="1" dirty="0">
                <a:solidFill>
                  <a:prstClr val="black"/>
                </a:solidFill>
                <a:latin typeface="Calibri" panose="020F0502020204030204"/>
              </a:rPr>
              <a:t>Pores</a:t>
            </a:r>
          </a:p>
          <a:p>
            <a:pPr marL="285753" indent="-285753">
              <a:lnSpc>
                <a:spcPct val="90000"/>
              </a:lnSpc>
              <a:spcBef>
                <a:spcPts val="1000"/>
              </a:spcBef>
              <a:buFont typeface="Arial" panose="020B0604020202020204" pitchFamily="34" charset="0"/>
              <a:buChar char="•"/>
              <a:defRPr/>
            </a:pPr>
            <a:r>
              <a:rPr lang="en-US" dirty="0">
                <a:solidFill>
                  <a:prstClr val="black"/>
                </a:solidFill>
                <a:latin typeface="Calibri" panose="020F0502020204030204"/>
              </a:rPr>
              <a:t>Type I – tow crack</a:t>
            </a:r>
          </a:p>
          <a:p>
            <a:pPr marL="285753" indent="-285753">
              <a:lnSpc>
                <a:spcPct val="90000"/>
              </a:lnSpc>
              <a:spcBef>
                <a:spcPts val="1000"/>
              </a:spcBef>
              <a:buFont typeface="Arial" panose="020B0604020202020204" pitchFamily="34" charset="0"/>
              <a:buChar char="•"/>
              <a:defRPr/>
            </a:pPr>
            <a:r>
              <a:rPr lang="en-US" dirty="0">
                <a:solidFill>
                  <a:prstClr val="black"/>
                </a:solidFill>
                <a:latin typeface="Calibri" panose="020F0502020204030204"/>
              </a:rPr>
              <a:t>Type II – matrix crack</a:t>
            </a:r>
          </a:p>
          <a:p>
            <a:pPr marL="285753" indent="-285753">
              <a:lnSpc>
                <a:spcPct val="90000"/>
              </a:lnSpc>
              <a:spcBef>
                <a:spcPts val="1000"/>
              </a:spcBef>
              <a:buFont typeface="Arial" panose="020B0604020202020204" pitchFamily="34" charset="0"/>
              <a:buChar char="•"/>
              <a:defRPr/>
            </a:pPr>
            <a:r>
              <a:rPr lang="en-US" dirty="0">
                <a:solidFill>
                  <a:prstClr val="black"/>
                </a:solidFill>
                <a:latin typeface="Calibri" panose="020F0502020204030204"/>
              </a:rPr>
              <a:t>Type III – denuded matrix void</a:t>
            </a:r>
          </a:p>
          <a:p>
            <a:pPr marL="285753" indent="-285753">
              <a:lnSpc>
                <a:spcPct val="90000"/>
              </a:lnSpc>
              <a:spcBef>
                <a:spcPts val="1000"/>
              </a:spcBef>
              <a:buFont typeface="Arial" panose="020B0604020202020204" pitchFamily="34" charset="0"/>
              <a:buChar char="•"/>
              <a:defRPr/>
            </a:pPr>
            <a:endParaRPr lang="en-US" dirty="0">
              <a:solidFill>
                <a:prstClr val="black"/>
              </a:solidFill>
              <a:latin typeface="Calibri" panose="020F0502020204030204"/>
            </a:endParaRPr>
          </a:p>
        </p:txBody>
      </p:sp>
      <p:pic>
        <p:nvPicPr>
          <p:cNvPr id="78" name="Content Placeholder 4">
            <a:extLst>
              <a:ext uri="{FF2B5EF4-FFF2-40B4-BE49-F238E27FC236}">
                <a16:creationId xmlns:a16="http://schemas.microsoft.com/office/drawing/2014/main" id="{A37527B3-EA43-48D1-AFE6-159D32DFF3B8}"/>
              </a:ext>
            </a:extLst>
          </p:cNvPr>
          <p:cNvPicPr>
            <a:picLocks noGrp="1"/>
          </p:cNvPicPr>
          <p:nvPr>
            <p:ph idx="1"/>
          </p:nvPr>
        </p:nvPicPr>
        <p:blipFill rotWithShape="1">
          <a:blip r:embed="rId4" cstate="print">
            <a:extLst>
              <a:ext uri="{28A0092B-C50C-407E-A947-70E740481C1C}">
                <a14:useLocalDpi xmlns:a14="http://schemas.microsoft.com/office/drawing/2010/main" val="0"/>
              </a:ext>
            </a:extLst>
          </a:blip>
          <a:srcRect l="40470"/>
          <a:stretch/>
        </p:blipFill>
        <p:spPr bwMode="auto">
          <a:xfrm>
            <a:off x="6144848" y="4439044"/>
            <a:ext cx="2621241" cy="2114156"/>
          </a:xfrm>
          <a:prstGeom prst="rect">
            <a:avLst/>
          </a:prstGeom>
          <a:noFill/>
        </p:spPr>
      </p:pic>
      <p:pic>
        <p:nvPicPr>
          <p:cNvPr id="79" name="Content Placeholder 4">
            <a:extLst>
              <a:ext uri="{FF2B5EF4-FFF2-40B4-BE49-F238E27FC236}">
                <a16:creationId xmlns:a16="http://schemas.microsoft.com/office/drawing/2014/main" id="{7A5F0590-E7C6-401B-BEC6-C7BB907C8181}"/>
              </a:ext>
            </a:extLst>
          </p:cNvPr>
          <p:cNvPicPr>
            <a:picLocks/>
          </p:cNvPicPr>
          <p:nvPr/>
        </p:nvPicPr>
        <p:blipFill rotWithShape="1">
          <a:blip r:embed="rId4" cstate="print">
            <a:extLst>
              <a:ext uri="{28A0092B-C50C-407E-A947-70E740481C1C}">
                <a14:useLocalDpi xmlns:a14="http://schemas.microsoft.com/office/drawing/2010/main" val="0"/>
              </a:ext>
            </a:extLst>
          </a:blip>
          <a:srcRect l="-2607" r="60325"/>
          <a:stretch/>
        </p:blipFill>
        <p:spPr bwMode="auto">
          <a:xfrm>
            <a:off x="6124109" y="1283317"/>
            <a:ext cx="2791129" cy="30177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9E5B2E14-97F7-26CE-37A4-8776E9B3786C}"/>
              </a:ext>
            </a:extLst>
          </p:cNvPr>
          <p:cNvSpPr>
            <a:spLocks noGrp="1"/>
          </p:cNvSpPr>
          <p:nvPr>
            <p:ph type="sldNum" sz="quarter" idx="12"/>
          </p:nvPr>
        </p:nvSpPr>
        <p:spPr/>
        <p:txBody>
          <a:bodyPr/>
          <a:lstStyle/>
          <a:p>
            <a:fld id="{A21D7EA0-B1DA-421A-8035-FA1872F95718}" type="slidenum">
              <a:rPr lang="en-US" smtClean="0"/>
              <a:t>8</a:t>
            </a:fld>
            <a:endParaRPr lang="en-US"/>
          </a:p>
        </p:txBody>
      </p:sp>
    </p:spTree>
    <p:extLst>
      <p:ext uri="{BB962C8B-B14F-4D97-AF65-F5344CB8AC3E}">
        <p14:creationId xmlns:p14="http://schemas.microsoft.com/office/powerpoint/2010/main" val="31867717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6A65DB2-26C9-4CD2-B80B-365440EB6287}"/>
              </a:ext>
            </a:extLst>
          </p:cNvPr>
          <p:cNvCxnSpPr>
            <a:cxnSpLocks/>
          </p:cNvCxnSpPr>
          <p:nvPr/>
        </p:nvCxnSpPr>
        <p:spPr>
          <a:xfrm>
            <a:off x="0" y="711246"/>
            <a:ext cx="9142606"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F3866E03-7046-4FE3-B1B1-2CC3B8C49B4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6113" y="139176"/>
            <a:ext cx="691685" cy="572070"/>
          </a:xfrm>
          <a:prstGeom prst="rect">
            <a:avLst/>
          </a:prstGeom>
          <a:noFill/>
          <a:ln>
            <a:noFill/>
          </a:ln>
        </p:spPr>
      </p:pic>
      <p:sp>
        <p:nvSpPr>
          <p:cNvPr id="6" name="Content Placeholder 2">
            <a:extLst>
              <a:ext uri="{FF2B5EF4-FFF2-40B4-BE49-F238E27FC236}">
                <a16:creationId xmlns:a16="http://schemas.microsoft.com/office/drawing/2014/main" id="{694BBC6F-4E1A-4B81-94B1-59C2D3D2A5A7}"/>
              </a:ext>
            </a:extLst>
          </p:cNvPr>
          <p:cNvSpPr txBox="1">
            <a:spLocks/>
          </p:cNvSpPr>
          <p:nvPr/>
        </p:nvSpPr>
        <p:spPr>
          <a:xfrm>
            <a:off x="2355274" y="2220688"/>
            <a:ext cx="7855527" cy="390547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Background</a:t>
            </a:r>
          </a:p>
          <a:p>
            <a:r>
              <a:rPr lang="en-US" dirty="0"/>
              <a:t>Interlaminar tensile tests</a:t>
            </a:r>
          </a:p>
          <a:p>
            <a:r>
              <a:rPr lang="en-US" dirty="0"/>
              <a:t>Hypervelocity impact</a:t>
            </a:r>
          </a:p>
          <a:p>
            <a:r>
              <a:rPr lang="en-US" dirty="0"/>
              <a:t>Concluding remarks</a:t>
            </a:r>
          </a:p>
          <a:p>
            <a:endParaRPr lang="en-US" dirty="0"/>
          </a:p>
          <a:p>
            <a:endParaRPr lang="en-US" dirty="0"/>
          </a:p>
          <a:p>
            <a:endParaRPr lang="en-US" dirty="0"/>
          </a:p>
        </p:txBody>
      </p:sp>
      <p:cxnSp>
        <p:nvCxnSpPr>
          <p:cNvPr id="7" name="Straight Arrow Connector 6">
            <a:extLst>
              <a:ext uri="{FF2B5EF4-FFF2-40B4-BE49-F238E27FC236}">
                <a16:creationId xmlns:a16="http://schemas.microsoft.com/office/drawing/2014/main" id="{84C4736B-5C4A-47A6-A1A2-96A9B5B0A945}"/>
              </a:ext>
            </a:extLst>
          </p:cNvPr>
          <p:cNvCxnSpPr/>
          <p:nvPr/>
        </p:nvCxnSpPr>
        <p:spPr>
          <a:xfrm>
            <a:off x="1713752" y="2961421"/>
            <a:ext cx="542611" cy="0"/>
          </a:xfrm>
          <a:prstGeom prst="straightConnector1">
            <a:avLst/>
          </a:prstGeom>
          <a:ln w="57150">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50153925-77B3-CE3E-45B7-01C206FD5BBF}"/>
              </a:ext>
            </a:extLst>
          </p:cNvPr>
          <p:cNvSpPr txBox="1"/>
          <p:nvPr/>
        </p:nvSpPr>
        <p:spPr>
          <a:xfrm>
            <a:off x="863911" y="139176"/>
            <a:ext cx="7628828" cy="553998"/>
          </a:xfrm>
          <a:prstGeom prst="rect">
            <a:avLst/>
          </a:prstGeom>
          <a:noFill/>
        </p:spPr>
        <p:txBody>
          <a:bodyPr wrap="square" rtlCol="0">
            <a:spAutoFit/>
          </a:bodyPr>
          <a:lstStyle/>
          <a:p>
            <a:r>
              <a:rPr lang="en-US" sz="3000" b="1" dirty="0">
                <a:latin typeface="+mj-lt"/>
              </a:rPr>
              <a:t>Outline</a:t>
            </a:r>
          </a:p>
        </p:txBody>
      </p:sp>
      <p:sp>
        <p:nvSpPr>
          <p:cNvPr id="3" name="Slide Number Placeholder 2">
            <a:extLst>
              <a:ext uri="{FF2B5EF4-FFF2-40B4-BE49-F238E27FC236}">
                <a16:creationId xmlns:a16="http://schemas.microsoft.com/office/drawing/2014/main" id="{CA392A1B-5972-2824-8006-B338866943EB}"/>
              </a:ext>
            </a:extLst>
          </p:cNvPr>
          <p:cNvSpPr>
            <a:spLocks noGrp="1"/>
          </p:cNvSpPr>
          <p:nvPr>
            <p:ph type="sldNum" sz="quarter" idx="12"/>
          </p:nvPr>
        </p:nvSpPr>
        <p:spPr/>
        <p:txBody>
          <a:bodyPr/>
          <a:lstStyle/>
          <a:p>
            <a:fld id="{A21D7EA0-B1DA-421A-8035-FA1872F95718}" type="slidenum">
              <a:rPr lang="en-US" smtClean="0"/>
              <a:t>9</a:t>
            </a:fld>
            <a:endParaRPr lang="en-US"/>
          </a:p>
        </p:txBody>
      </p:sp>
    </p:spTree>
    <p:extLst>
      <p:ext uri="{BB962C8B-B14F-4D97-AF65-F5344CB8AC3E}">
        <p14:creationId xmlns:p14="http://schemas.microsoft.com/office/powerpoint/2010/main" val="20752098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91E51E6-C583-94FD-F2B5-A58D53FA6CB2}"/>
              </a:ext>
            </a:extLst>
          </p:cNvPr>
          <p:cNvPicPr>
            <a:picLocks noChangeAspect="1"/>
          </p:cNvPicPr>
          <p:nvPr/>
        </p:nvPicPr>
        <p:blipFill rotWithShape="1">
          <a:blip r:embed="rId2"/>
          <a:srcRect b="8356"/>
          <a:stretch/>
        </p:blipFill>
        <p:spPr>
          <a:xfrm>
            <a:off x="429009" y="4173773"/>
            <a:ext cx="8284587" cy="2684227"/>
          </a:xfrm>
          <a:prstGeom prst="rect">
            <a:avLst/>
          </a:prstGeom>
        </p:spPr>
      </p:pic>
      <p:cxnSp>
        <p:nvCxnSpPr>
          <p:cNvPr id="5" name="Straight Connector 4">
            <a:extLst>
              <a:ext uri="{FF2B5EF4-FFF2-40B4-BE49-F238E27FC236}">
                <a16:creationId xmlns:a16="http://schemas.microsoft.com/office/drawing/2014/main" id="{16A65DB2-26C9-4CD2-B80B-365440EB6287}"/>
              </a:ext>
            </a:extLst>
          </p:cNvPr>
          <p:cNvCxnSpPr>
            <a:cxnSpLocks/>
          </p:cNvCxnSpPr>
          <p:nvPr/>
        </p:nvCxnSpPr>
        <p:spPr>
          <a:xfrm>
            <a:off x="0" y="711246"/>
            <a:ext cx="9142606"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F3866E03-7046-4FE3-B1B1-2CC3B8C49B45}"/>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86113" y="139176"/>
            <a:ext cx="691685" cy="572070"/>
          </a:xfrm>
          <a:prstGeom prst="rect">
            <a:avLst/>
          </a:prstGeom>
          <a:noFill/>
          <a:ln>
            <a:noFill/>
          </a:ln>
        </p:spPr>
      </p:pic>
      <p:sp>
        <p:nvSpPr>
          <p:cNvPr id="10" name="Content Placeholder 2">
            <a:extLst>
              <a:ext uri="{FF2B5EF4-FFF2-40B4-BE49-F238E27FC236}">
                <a16:creationId xmlns:a16="http://schemas.microsoft.com/office/drawing/2014/main" id="{02ADB29C-6772-41EF-9835-DF50DDAD032E}"/>
              </a:ext>
            </a:extLst>
          </p:cNvPr>
          <p:cNvSpPr>
            <a:spLocks noGrp="1"/>
          </p:cNvSpPr>
          <p:nvPr>
            <p:ph idx="1"/>
          </p:nvPr>
        </p:nvSpPr>
        <p:spPr>
          <a:xfrm>
            <a:off x="285750" y="829714"/>
            <a:ext cx="8229600" cy="3016396"/>
          </a:xfrm>
        </p:spPr>
        <p:txBody>
          <a:bodyPr>
            <a:noAutofit/>
          </a:bodyPr>
          <a:lstStyle/>
          <a:p>
            <a:pPr marL="0" indent="0">
              <a:spcBef>
                <a:spcPts val="600"/>
              </a:spcBef>
              <a:spcAft>
                <a:spcPts val="0"/>
              </a:spcAft>
              <a:buNone/>
            </a:pPr>
            <a:r>
              <a:rPr lang="en-US" sz="1800" b="1" dirty="0"/>
              <a:t>Test</a:t>
            </a:r>
          </a:p>
          <a:p>
            <a:pPr marL="0" indent="0">
              <a:spcBef>
                <a:spcPts val="600"/>
              </a:spcBef>
              <a:buNone/>
            </a:pPr>
            <a:r>
              <a:rPr lang="en-US" sz="1800" dirty="0"/>
              <a:t>Four-point bend curve-beam interlaminar (CB-ILT) tensile specimen</a:t>
            </a:r>
          </a:p>
          <a:p>
            <a:pPr marL="0" indent="0">
              <a:spcBef>
                <a:spcPts val="600"/>
              </a:spcBef>
              <a:spcAft>
                <a:spcPts val="0"/>
              </a:spcAft>
              <a:buNone/>
            </a:pPr>
            <a:r>
              <a:rPr lang="en-US" sz="1800" b="1" dirty="0">
                <a:effectLst/>
                <a:latin typeface="Calibri" panose="020F0502020204030204" pitchFamily="34" charset="0"/>
                <a:ea typeface="Times New Roman" panose="02020603050405020304" pitchFamily="18" charset="0"/>
                <a:cs typeface="Times New Roman" panose="02020603050405020304" pitchFamily="18" charset="0"/>
              </a:rPr>
              <a:t>Purpose </a:t>
            </a:r>
          </a:p>
          <a:p>
            <a:pPr marL="0" indent="0">
              <a:spcBef>
                <a:spcPts val="600"/>
              </a:spcBef>
              <a:buNone/>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Extract out a </a:t>
            </a:r>
            <a:r>
              <a:rPr lang="en-US" sz="1800" dirty="0">
                <a:latin typeface="Calibri" panose="020F0502020204030204" pitchFamily="34" charset="0"/>
                <a:ea typeface="Times New Roman" panose="02020603050405020304" pitchFamily="18" charset="0"/>
                <a:cs typeface="Times New Roman" panose="02020603050405020304" pitchFamily="18" charset="0"/>
              </a:rPr>
              <a:t>curve-beam interlaminar strength</a:t>
            </a:r>
            <a:endParaRPr lang="en-US" sz="1800" dirty="0">
              <a:solidFill>
                <a:srgbClr val="FF0000"/>
              </a:solidFill>
            </a:endParaRPr>
          </a:p>
          <a:p>
            <a:pPr marL="0" indent="0">
              <a:spcBef>
                <a:spcPts val="600"/>
              </a:spcBef>
              <a:spcAft>
                <a:spcPts val="0"/>
              </a:spcAft>
              <a:buNone/>
            </a:pPr>
            <a:r>
              <a:rPr lang="en-US" sz="1800" b="1" dirty="0"/>
              <a:t>Data captured</a:t>
            </a:r>
          </a:p>
          <a:p>
            <a:pPr>
              <a:spcBef>
                <a:spcPts val="600"/>
              </a:spcBef>
            </a:pPr>
            <a:r>
              <a:rPr lang="en-US" sz="1800" dirty="0"/>
              <a:t>Measured the delaminated area between each ply, denoted with the interface numbers</a:t>
            </a:r>
          </a:p>
          <a:p>
            <a:pPr>
              <a:spcBef>
                <a:spcPts val="600"/>
              </a:spcBef>
            </a:pPr>
            <a:r>
              <a:rPr lang="en-US" sz="1800" dirty="0"/>
              <a:t>Delaminated areas did not reach across the width of the specimen</a:t>
            </a:r>
            <a:endParaRPr lang="en-US" sz="1800" dirty="0">
              <a:solidFill>
                <a:srgbClr val="FF0000"/>
              </a:solidFill>
            </a:endParaRPr>
          </a:p>
          <a:p>
            <a:pPr marL="0" indent="0">
              <a:spcBef>
                <a:spcPts val="600"/>
              </a:spcBef>
              <a:buNone/>
            </a:pPr>
            <a:r>
              <a:rPr lang="en-US" sz="1800" b="1" dirty="0"/>
              <a:t>Future work</a:t>
            </a:r>
          </a:p>
          <a:p>
            <a:pPr marL="0" indent="0">
              <a:spcBef>
                <a:spcPts val="600"/>
              </a:spcBef>
              <a:buNone/>
            </a:pPr>
            <a:r>
              <a:rPr lang="en-US" sz="1800" dirty="0"/>
              <a:t>Create a ply-by-ply simulation with cohesive elements at the interface to predict the measured delamination</a:t>
            </a:r>
          </a:p>
        </p:txBody>
      </p:sp>
      <p:sp>
        <p:nvSpPr>
          <p:cNvPr id="15" name="TextBox 14">
            <a:extLst>
              <a:ext uri="{FF2B5EF4-FFF2-40B4-BE49-F238E27FC236}">
                <a16:creationId xmlns:a16="http://schemas.microsoft.com/office/drawing/2014/main" id="{EAF6E2D8-6183-4478-98E9-7C0DCFAD52C0}"/>
              </a:ext>
            </a:extLst>
          </p:cNvPr>
          <p:cNvSpPr txBox="1"/>
          <p:nvPr/>
        </p:nvSpPr>
        <p:spPr>
          <a:xfrm>
            <a:off x="886522" y="105302"/>
            <a:ext cx="7628828" cy="553998"/>
          </a:xfrm>
          <a:prstGeom prst="rect">
            <a:avLst/>
          </a:prstGeom>
          <a:noFill/>
        </p:spPr>
        <p:txBody>
          <a:bodyPr wrap="square" rtlCol="0">
            <a:spAutoFit/>
          </a:bodyPr>
          <a:lstStyle/>
          <a:p>
            <a:r>
              <a:rPr lang="en-US" sz="3000" b="1" dirty="0">
                <a:latin typeface="+mj-lt"/>
              </a:rPr>
              <a:t>Interlaminar Tensile – CB – ILT</a:t>
            </a:r>
          </a:p>
        </p:txBody>
      </p:sp>
      <p:sp>
        <p:nvSpPr>
          <p:cNvPr id="3" name="Slide Number Placeholder 2">
            <a:extLst>
              <a:ext uri="{FF2B5EF4-FFF2-40B4-BE49-F238E27FC236}">
                <a16:creationId xmlns:a16="http://schemas.microsoft.com/office/drawing/2014/main" id="{249A1D94-58D7-9F7F-1AC5-74D069292E09}"/>
              </a:ext>
            </a:extLst>
          </p:cNvPr>
          <p:cNvSpPr>
            <a:spLocks noGrp="1"/>
          </p:cNvSpPr>
          <p:nvPr>
            <p:ph type="sldNum" sz="quarter" idx="12"/>
          </p:nvPr>
        </p:nvSpPr>
        <p:spPr/>
        <p:txBody>
          <a:bodyPr/>
          <a:lstStyle/>
          <a:p>
            <a:fld id="{A21D7EA0-B1DA-421A-8035-FA1872F95718}" type="slidenum">
              <a:rPr lang="en-US" smtClean="0"/>
              <a:t>10</a:t>
            </a:fld>
            <a:endParaRPr lang="en-US"/>
          </a:p>
        </p:txBody>
      </p:sp>
    </p:spTree>
    <p:extLst>
      <p:ext uri="{BB962C8B-B14F-4D97-AF65-F5344CB8AC3E}">
        <p14:creationId xmlns:p14="http://schemas.microsoft.com/office/powerpoint/2010/main" val="29019654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6A65DB2-26C9-4CD2-B80B-365440EB6287}"/>
              </a:ext>
            </a:extLst>
          </p:cNvPr>
          <p:cNvCxnSpPr>
            <a:cxnSpLocks/>
          </p:cNvCxnSpPr>
          <p:nvPr/>
        </p:nvCxnSpPr>
        <p:spPr>
          <a:xfrm>
            <a:off x="0" y="711246"/>
            <a:ext cx="9142606"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F3866E03-7046-4FE3-B1B1-2CC3B8C49B4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6113" y="139176"/>
            <a:ext cx="691685" cy="572070"/>
          </a:xfrm>
          <a:prstGeom prst="rect">
            <a:avLst/>
          </a:prstGeom>
          <a:noFill/>
          <a:ln>
            <a:noFill/>
          </a:ln>
        </p:spPr>
      </p:pic>
      <p:sp>
        <p:nvSpPr>
          <p:cNvPr id="15" name="TextBox 14">
            <a:extLst>
              <a:ext uri="{FF2B5EF4-FFF2-40B4-BE49-F238E27FC236}">
                <a16:creationId xmlns:a16="http://schemas.microsoft.com/office/drawing/2014/main" id="{EAF6E2D8-6183-4478-98E9-7C0DCFAD52C0}"/>
              </a:ext>
            </a:extLst>
          </p:cNvPr>
          <p:cNvSpPr txBox="1"/>
          <p:nvPr/>
        </p:nvSpPr>
        <p:spPr>
          <a:xfrm>
            <a:off x="886522" y="105302"/>
            <a:ext cx="7628828" cy="553998"/>
          </a:xfrm>
          <a:prstGeom prst="rect">
            <a:avLst/>
          </a:prstGeom>
          <a:noFill/>
        </p:spPr>
        <p:txBody>
          <a:bodyPr wrap="square" rtlCol="0">
            <a:spAutoFit/>
          </a:bodyPr>
          <a:lstStyle/>
          <a:p>
            <a:r>
              <a:rPr lang="en-US" sz="3000" b="1" dirty="0">
                <a:latin typeface="+mj-lt"/>
              </a:rPr>
              <a:t>Interlaminar Tensile – Flatwise – ILT</a:t>
            </a:r>
          </a:p>
        </p:txBody>
      </p:sp>
      <p:grpSp>
        <p:nvGrpSpPr>
          <p:cNvPr id="7" name="Group 6">
            <a:extLst>
              <a:ext uri="{FF2B5EF4-FFF2-40B4-BE49-F238E27FC236}">
                <a16:creationId xmlns:a16="http://schemas.microsoft.com/office/drawing/2014/main" id="{7E7E6250-19A4-F8EE-30D1-9D28B2A5CF25}"/>
              </a:ext>
            </a:extLst>
          </p:cNvPr>
          <p:cNvGrpSpPr/>
          <p:nvPr/>
        </p:nvGrpSpPr>
        <p:grpSpPr>
          <a:xfrm>
            <a:off x="2268722" y="3907889"/>
            <a:ext cx="4890911" cy="2844809"/>
            <a:chOff x="1123402" y="2930372"/>
            <a:chExt cx="6759707" cy="3845459"/>
          </a:xfrm>
        </p:grpSpPr>
        <p:pic>
          <p:nvPicPr>
            <p:cNvPr id="3" name="Picture 2">
              <a:extLst>
                <a:ext uri="{FF2B5EF4-FFF2-40B4-BE49-F238E27FC236}">
                  <a16:creationId xmlns:a16="http://schemas.microsoft.com/office/drawing/2014/main" id="{8E286B7F-5066-8F69-048E-FF62A0262A8C}"/>
                </a:ext>
              </a:extLst>
            </p:cNvPr>
            <p:cNvPicPr/>
            <p:nvPr/>
          </p:nvPicPr>
          <p:blipFill rotWithShape="1">
            <a:blip r:embed="rId3" cstate="print">
              <a:extLst>
                <a:ext uri="{28A0092B-C50C-407E-A947-70E740481C1C}">
                  <a14:useLocalDpi xmlns:a14="http://schemas.microsoft.com/office/drawing/2010/main" val="0"/>
                </a:ext>
              </a:extLst>
            </a:blip>
            <a:srcRect l="15181" b="23302"/>
            <a:stretch/>
          </p:blipFill>
          <p:spPr bwMode="auto">
            <a:xfrm>
              <a:off x="1123402" y="3311532"/>
              <a:ext cx="6712261" cy="3464299"/>
            </a:xfrm>
            <a:prstGeom prst="rect">
              <a:avLst/>
            </a:prstGeom>
            <a:noFill/>
          </p:spPr>
        </p:pic>
        <p:sp>
          <p:nvSpPr>
            <p:cNvPr id="4" name="TextBox 3">
              <a:extLst>
                <a:ext uri="{FF2B5EF4-FFF2-40B4-BE49-F238E27FC236}">
                  <a16:creationId xmlns:a16="http://schemas.microsoft.com/office/drawing/2014/main" id="{59B26C26-3D6D-582E-7FE8-822D5CFD6C1D}"/>
                </a:ext>
              </a:extLst>
            </p:cNvPr>
            <p:cNvSpPr txBox="1"/>
            <p:nvPr/>
          </p:nvSpPr>
          <p:spPr>
            <a:xfrm>
              <a:off x="1246468" y="2930372"/>
              <a:ext cx="3548513" cy="805700"/>
            </a:xfrm>
            <a:prstGeom prst="rect">
              <a:avLst/>
            </a:prstGeom>
            <a:solidFill>
              <a:schemeClr val="bg1"/>
            </a:solidFill>
          </p:spPr>
          <p:txBody>
            <a:bodyPr wrap="square" rtlCol="0">
              <a:spAutoFit/>
            </a:bodyPr>
            <a:lstStyle/>
            <a:p>
              <a:pPr algn="ctr"/>
              <a:r>
                <a:rPr lang="en-US" dirty="0"/>
                <a:t>Load step one, </a:t>
              </a:r>
            </a:p>
            <a:p>
              <a:pPr algn="ctr"/>
              <a:r>
                <a:rPr lang="en-US" dirty="0"/>
                <a:t>Middle array</a:t>
              </a:r>
            </a:p>
          </p:txBody>
        </p:sp>
        <p:sp>
          <p:nvSpPr>
            <p:cNvPr id="6" name="TextBox 5">
              <a:extLst>
                <a:ext uri="{FF2B5EF4-FFF2-40B4-BE49-F238E27FC236}">
                  <a16:creationId xmlns:a16="http://schemas.microsoft.com/office/drawing/2014/main" id="{754AD74B-43A2-17E5-5F07-1CFA3008D9EB}"/>
                </a:ext>
              </a:extLst>
            </p:cNvPr>
            <p:cNvSpPr txBox="1"/>
            <p:nvPr/>
          </p:nvSpPr>
          <p:spPr>
            <a:xfrm>
              <a:off x="4747535" y="2930373"/>
              <a:ext cx="3135574" cy="805701"/>
            </a:xfrm>
            <a:prstGeom prst="rect">
              <a:avLst/>
            </a:prstGeom>
            <a:solidFill>
              <a:schemeClr val="bg1"/>
            </a:solidFill>
          </p:spPr>
          <p:txBody>
            <a:bodyPr wrap="square" rtlCol="0">
              <a:spAutoFit/>
            </a:bodyPr>
            <a:lstStyle/>
            <a:p>
              <a:pPr algn="ctr"/>
              <a:r>
                <a:rPr lang="en-US" dirty="0"/>
                <a:t>Load step two, </a:t>
              </a:r>
            </a:p>
            <a:p>
              <a:pPr algn="ctr"/>
              <a:r>
                <a:rPr lang="en-US" dirty="0"/>
                <a:t>Middle array</a:t>
              </a:r>
            </a:p>
          </p:txBody>
        </p:sp>
      </p:grpSp>
      <p:sp>
        <p:nvSpPr>
          <p:cNvPr id="12" name="Content Placeholder 2">
            <a:extLst>
              <a:ext uri="{FF2B5EF4-FFF2-40B4-BE49-F238E27FC236}">
                <a16:creationId xmlns:a16="http://schemas.microsoft.com/office/drawing/2014/main" id="{C1955393-8048-C793-31B2-82937D4C1ADF}"/>
              </a:ext>
            </a:extLst>
          </p:cNvPr>
          <p:cNvSpPr txBox="1">
            <a:spLocks/>
          </p:cNvSpPr>
          <p:nvPr/>
        </p:nvSpPr>
        <p:spPr>
          <a:xfrm>
            <a:off x="285750" y="711243"/>
            <a:ext cx="8856856" cy="391790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Font typeface="Arial" panose="020B0604020202020204" pitchFamily="34" charset="0"/>
              <a:buNone/>
            </a:pPr>
            <a:r>
              <a:rPr lang="en-US" sz="1800" b="1" dirty="0"/>
              <a:t>Test</a:t>
            </a:r>
          </a:p>
          <a:p>
            <a:pPr marL="0" indent="0">
              <a:spcBef>
                <a:spcPts val="600"/>
              </a:spcBef>
              <a:buFont typeface="Arial" panose="020B0604020202020204" pitchFamily="34" charset="0"/>
              <a:buNone/>
            </a:pPr>
            <a:r>
              <a:rPr lang="en-US" sz="1800" dirty="0"/>
              <a:t>Flatwise ILT</a:t>
            </a:r>
          </a:p>
          <a:p>
            <a:pPr marL="0" indent="0">
              <a:spcBef>
                <a:spcPts val="600"/>
              </a:spcBef>
              <a:buFont typeface="Arial" panose="020B0604020202020204" pitchFamily="34" charset="0"/>
              <a:buNone/>
            </a:pPr>
            <a:r>
              <a:rPr lang="en-US" sz="1800" b="1" dirty="0">
                <a:latin typeface="Calibri" panose="020F0502020204030204" pitchFamily="34" charset="0"/>
                <a:ea typeface="Times New Roman" panose="02020603050405020304" pitchFamily="18" charset="0"/>
                <a:cs typeface="Times New Roman" panose="02020603050405020304" pitchFamily="18" charset="0"/>
              </a:rPr>
              <a:t>Purpose </a:t>
            </a:r>
          </a:p>
          <a:p>
            <a:pPr marL="0" indent="0">
              <a:spcBef>
                <a:spcPts val="600"/>
              </a:spcBef>
              <a:buFont typeface="Arial" panose="020B0604020202020204" pitchFamily="34" charset="0"/>
              <a:buNone/>
            </a:pPr>
            <a:r>
              <a:rPr lang="en-US" sz="1800" dirty="0">
                <a:latin typeface="Calibri" panose="020F0502020204030204" pitchFamily="34" charset="0"/>
                <a:ea typeface="Times New Roman" panose="02020603050405020304" pitchFamily="18" charset="0"/>
                <a:cs typeface="Times New Roman" panose="02020603050405020304" pitchFamily="18" charset="0"/>
              </a:rPr>
              <a:t>Measure the interlaminar strength and the effect of porosity on the ultimate strength</a:t>
            </a:r>
            <a:endParaRPr lang="en-US" sz="1800" dirty="0">
              <a:solidFill>
                <a:srgbClr val="FF0000"/>
              </a:solidFill>
            </a:endParaRPr>
          </a:p>
          <a:p>
            <a:pPr marL="0" indent="0">
              <a:spcBef>
                <a:spcPts val="600"/>
              </a:spcBef>
              <a:buFont typeface="Arial" panose="020B0604020202020204" pitchFamily="34" charset="0"/>
              <a:buNone/>
            </a:pPr>
            <a:r>
              <a:rPr lang="en-US" sz="1800" b="1" dirty="0"/>
              <a:t>Data captured</a:t>
            </a:r>
          </a:p>
          <a:p>
            <a:pPr>
              <a:spcBef>
                <a:spcPts val="600"/>
              </a:spcBef>
            </a:pPr>
            <a:r>
              <a:rPr lang="en-US" sz="1800" dirty="0"/>
              <a:t>The standard deviation in the change of porosity correlates well with the final ILT strength</a:t>
            </a:r>
          </a:p>
          <a:p>
            <a:pPr>
              <a:spcBef>
                <a:spcPts val="600"/>
              </a:spcBef>
            </a:pPr>
            <a:r>
              <a:rPr lang="en-US" sz="1800" dirty="0"/>
              <a:t>The higher the standard deviation in the change of porosity, the higher the recorded ILT strength</a:t>
            </a:r>
            <a:endParaRPr lang="en-US" sz="1800" dirty="0">
              <a:solidFill>
                <a:srgbClr val="FF0000"/>
              </a:solidFill>
            </a:endParaRPr>
          </a:p>
          <a:p>
            <a:pPr marL="0" indent="0">
              <a:spcBef>
                <a:spcPts val="600"/>
              </a:spcBef>
              <a:buFont typeface="Arial" panose="020B0604020202020204" pitchFamily="34" charset="0"/>
              <a:buNone/>
            </a:pPr>
            <a:r>
              <a:rPr lang="en-US" sz="1800" b="1" dirty="0"/>
              <a:t>Future work</a:t>
            </a:r>
          </a:p>
          <a:p>
            <a:pPr marL="0" indent="0">
              <a:spcBef>
                <a:spcPts val="600"/>
              </a:spcBef>
              <a:buFont typeface="Arial" panose="020B0604020202020204" pitchFamily="34" charset="0"/>
              <a:buNone/>
            </a:pPr>
            <a:r>
              <a:rPr lang="en-US" sz="1800" dirty="0"/>
              <a:t>Conduct additional tests and investigate if the distribution of porosity correlates to the location of the failure plane</a:t>
            </a:r>
          </a:p>
        </p:txBody>
      </p:sp>
      <p:sp>
        <p:nvSpPr>
          <p:cNvPr id="2" name="Slide Number Placeholder 1">
            <a:extLst>
              <a:ext uri="{FF2B5EF4-FFF2-40B4-BE49-F238E27FC236}">
                <a16:creationId xmlns:a16="http://schemas.microsoft.com/office/drawing/2014/main" id="{661D9C82-250E-D9B9-D336-D01755FEE25C}"/>
              </a:ext>
            </a:extLst>
          </p:cNvPr>
          <p:cNvSpPr>
            <a:spLocks noGrp="1"/>
          </p:cNvSpPr>
          <p:nvPr>
            <p:ph type="sldNum" sz="quarter" idx="12"/>
          </p:nvPr>
        </p:nvSpPr>
        <p:spPr/>
        <p:txBody>
          <a:bodyPr/>
          <a:lstStyle/>
          <a:p>
            <a:fld id="{A21D7EA0-B1DA-421A-8035-FA1872F95718}" type="slidenum">
              <a:rPr lang="en-US" smtClean="0"/>
              <a:t>11</a:t>
            </a:fld>
            <a:endParaRPr lang="en-US"/>
          </a:p>
        </p:txBody>
      </p:sp>
    </p:spTree>
    <p:extLst>
      <p:ext uri="{BB962C8B-B14F-4D97-AF65-F5344CB8AC3E}">
        <p14:creationId xmlns:p14="http://schemas.microsoft.com/office/powerpoint/2010/main" val="1869611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6A65DB2-26C9-4CD2-B80B-365440EB6287}"/>
              </a:ext>
            </a:extLst>
          </p:cNvPr>
          <p:cNvCxnSpPr>
            <a:cxnSpLocks/>
          </p:cNvCxnSpPr>
          <p:nvPr/>
        </p:nvCxnSpPr>
        <p:spPr>
          <a:xfrm>
            <a:off x="0" y="711246"/>
            <a:ext cx="9142606"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F3866E03-7046-4FE3-B1B1-2CC3B8C49B4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6113" y="139176"/>
            <a:ext cx="691685" cy="572070"/>
          </a:xfrm>
          <a:prstGeom prst="rect">
            <a:avLst/>
          </a:prstGeom>
          <a:noFill/>
          <a:ln>
            <a:noFill/>
          </a:ln>
        </p:spPr>
      </p:pic>
      <p:sp>
        <p:nvSpPr>
          <p:cNvPr id="6" name="Content Placeholder 2">
            <a:extLst>
              <a:ext uri="{FF2B5EF4-FFF2-40B4-BE49-F238E27FC236}">
                <a16:creationId xmlns:a16="http://schemas.microsoft.com/office/drawing/2014/main" id="{694BBC6F-4E1A-4B81-94B1-59C2D3D2A5A7}"/>
              </a:ext>
            </a:extLst>
          </p:cNvPr>
          <p:cNvSpPr txBox="1">
            <a:spLocks/>
          </p:cNvSpPr>
          <p:nvPr/>
        </p:nvSpPr>
        <p:spPr>
          <a:xfrm>
            <a:off x="2355274" y="2220688"/>
            <a:ext cx="7855527" cy="390547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Background</a:t>
            </a:r>
          </a:p>
          <a:p>
            <a:r>
              <a:rPr lang="en-US" dirty="0"/>
              <a:t>Interlaminar tensile tests</a:t>
            </a:r>
          </a:p>
          <a:p>
            <a:r>
              <a:rPr lang="en-US" dirty="0"/>
              <a:t>Hypervelocity impact</a:t>
            </a:r>
          </a:p>
          <a:p>
            <a:r>
              <a:rPr lang="en-US" dirty="0"/>
              <a:t>Concluding remarks</a:t>
            </a:r>
          </a:p>
          <a:p>
            <a:endParaRPr lang="en-US" dirty="0"/>
          </a:p>
          <a:p>
            <a:endParaRPr lang="en-US" dirty="0"/>
          </a:p>
          <a:p>
            <a:endParaRPr lang="en-US" dirty="0"/>
          </a:p>
        </p:txBody>
      </p:sp>
      <p:cxnSp>
        <p:nvCxnSpPr>
          <p:cNvPr id="7" name="Straight Arrow Connector 6">
            <a:extLst>
              <a:ext uri="{FF2B5EF4-FFF2-40B4-BE49-F238E27FC236}">
                <a16:creationId xmlns:a16="http://schemas.microsoft.com/office/drawing/2014/main" id="{84C4736B-5C4A-47A6-A1A2-96A9B5B0A945}"/>
              </a:ext>
            </a:extLst>
          </p:cNvPr>
          <p:cNvCxnSpPr/>
          <p:nvPr/>
        </p:nvCxnSpPr>
        <p:spPr>
          <a:xfrm>
            <a:off x="1812663" y="3429000"/>
            <a:ext cx="542611" cy="0"/>
          </a:xfrm>
          <a:prstGeom prst="straightConnector1">
            <a:avLst/>
          </a:prstGeom>
          <a:ln w="57150">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83CB571F-81AB-6CC4-9443-7CD258491F3D}"/>
              </a:ext>
            </a:extLst>
          </p:cNvPr>
          <p:cNvSpPr txBox="1"/>
          <p:nvPr/>
        </p:nvSpPr>
        <p:spPr>
          <a:xfrm>
            <a:off x="863911" y="139176"/>
            <a:ext cx="7628828" cy="553998"/>
          </a:xfrm>
          <a:prstGeom prst="rect">
            <a:avLst/>
          </a:prstGeom>
          <a:noFill/>
        </p:spPr>
        <p:txBody>
          <a:bodyPr wrap="square" rtlCol="0">
            <a:spAutoFit/>
          </a:bodyPr>
          <a:lstStyle/>
          <a:p>
            <a:r>
              <a:rPr lang="en-US" sz="3000" b="1" dirty="0">
                <a:latin typeface="+mj-lt"/>
              </a:rPr>
              <a:t>Outline</a:t>
            </a:r>
          </a:p>
        </p:txBody>
      </p:sp>
      <p:sp>
        <p:nvSpPr>
          <p:cNvPr id="3" name="Slide Number Placeholder 2">
            <a:extLst>
              <a:ext uri="{FF2B5EF4-FFF2-40B4-BE49-F238E27FC236}">
                <a16:creationId xmlns:a16="http://schemas.microsoft.com/office/drawing/2014/main" id="{4D75678C-1533-0EDD-3D71-CF7A2513E812}"/>
              </a:ext>
            </a:extLst>
          </p:cNvPr>
          <p:cNvSpPr>
            <a:spLocks noGrp="1"/>
          </p:cNvSpPr>
          <p:nvPr>
            <p:ph type="sldNum" sz="quarter" idx="12"/>
          </p:nvPr>
        </p:nvSpPr>
        <p:spPr/>
        <p:txBody>
          <a:bodyPr/>
          <a:lstStyle/>
          <a:p>
            <a:fld id="{A21D7EA0-B1DA-421A-8035-FA1872F95718}" type="slidenum">
              <a:rPr lang="en-US" smtClean="0"/>
              <a:t>12</a:t>
            </a:fld>
            <a:endParaRPr lang="en-US"/>
          </a:p>
        </p:txBody>
      </p:sp>
    </p:spTree>
    <p:extLst>
      <p:ext uri="{BB962C8B-B14F-4D97-AF65-F5344CB8AC3E}">
        <p14:creationId xmlns:p14="http://schemas.microsoft.com/office/powerpoint/2010/main" val="2036161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6A65DB2-26C9-4CD2-B80B-365440EB6287}"/>
              </a:ext>
            </a:extLst>
          </p:cNvPr>
          <p:cNvCxnSpPr>
            <a:cxnSpLocks/>
          </p:cNvCxnSpPr>
          <p:nvPr/>
        </p:nvCxnSpPr>
        <p:spPr>
          <a:xfrm>
            <a:off x="0" y="711246"/>
            <a:ext cx="9142606"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F3866E03-7046-4FE3-B1B1-2CC3B8C49B4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6113" y="139176"/>
            <a:ext cx="691685" cy="572070"/>
          </a:xfrm>
          <a:prstGeom prst="rect">
            <a:avLst/>
          </a:prstGeom>
          <a:noFill/>
          <a:ln>
            <a:noFill/>
          </a:ln>
        </p:spPr>
      </p:pic>
      <p:sp>
        <p:nvSpPr>
          <p:cNvPr id="9" name="TextBox 8">
            <a:extLst>
              <a:ext uri="{FF2B5EF4-FFF2-40B4-BE49-F238E27FC236}">
                <a16:creationId xmlns:a16="http://schemas.microsoft.com/office/drawing/2014/main" id="{EB9AD057-3F4F-480B-AA77-9206545627BB}"/>
              </a:ext>
            </a:extLst>
          </p:cNvPr>
          <p:cNvSpPr txBox="1"/>
          <p:nvPr/>
        </p:nvSpPr>
        <p:spPr>
          <a:xfrm>
            <a:off x="863911" y="139176"/>
            <a:ext cx="7628828" cy="553998"/>
          </a:xfrm>
          <a:prstGeom prst="rect">
            <a:avLst/>
          </a:prstGeom>
          <a:noFill/>
        </p:spPr>
        <p:txBody>
          <a:bodyPr wrap="square" rtlCol="0">
            <a:spAutoFit/>
          </a:bodyPr>
          <a:lstStyle/>
          <a:p>
            <a:r>
              <a:rPr lang="en-US" sz="3000" b="1" dirty="0">
                <a:latin typeface="+mj-lt"/>
              </a:rPr>
              <a:t>HVI Diagnostic Technique</a:t>
            </a:r>
          </a:p>
        </p:txBody>
      </p:sp>
      <p:pic>
        <p:nvPicPr>
          <p:cNvPr id="6" name="Picture 5">
            <a:extLst>
              <a:ext uri="{FF2B5EF4-FFF2-40B4-BE49-F238E27FC236}">
                <a16:creationId xmlns:a16="http://schemas.microsoft.com/office/drawing/2014/main" id="{06108F03-F457-B694-BE24-B855C3ABAB6D}"/>
              </a:ext>
            </a:extLst>
          </p:cNvPr>
          <p:cNvPicPr>
            <a:picLocks noChangeAspect="1"/>
          </p:cNvPicPr>
          <p:nvPr/>
        </p:nvPicPr>
        <p:blipFill>
          <a:blip r:embed="rId3"/>
          <a:stretch>
            <a:fillRect/>
          </a:stretch>
        </p:blipFill>
        <p:spPr>
          <a:xfrm>
            <a:off x="6019887" y="744170"/>
            <a:ext cx="2855336" cy="1584328"/>
          </a:xfrm>
          <a:prstGeom prst="rect">
            <a:avLst/>
          </a:prstGeom>
        </p:spPr>
      </p:pic>
      <p:pic>
        <p:nvPicPr>
          <p:cNvPr id="7" name="Picture 6" descr="A picture containing text&#10;&#10;Description automatically generated">
            <a:extLst>
              <a:ext uri="{FF2B5EF4-FFF2-40B4-BE49-F238E27FC236}">
                <a16:creationId xmlns:a16="http://schemas.microsoft.com/office/drawing/2014/main" id="{58FA466F-EFBE-B0A0-F41F-D5D152C4DE02}"/>
              </a:ext>
            </a:extLst>
          </p:cNvPr>
          <p:cNvPicPr>
            <a:picLocks noChangeAspect="1"/>
          </p:cNvPicPr>
          <p:nvPr/>
        </p:nvPicPr>
        <p:blipFill rotWithShape="1">
          <a:blip r:embed="rId4">
            <a:extLst>
              <a:ext uri="{28A0092B-C50C-407E-A947-70E740481C1C}">
                <a14:useLocalDpi xmlns:a14="http://schemas.microsoft.com/office/drawing/2010/main" val="0"/>
              </a:ext>
            </a:extLst>
          </a:blip>
          <a:srcRect l="64584" t="4124" r="939" b="43202"/>
          <a:stretch/>
        </p:blipFill>
        <p:spPr>
          <a:xfrm>
            <a:off x="5697414" y="2447643"/>
            <a:ext cx="2984377" cy="2914718"/>
          </a:xfrm>
          <a:prstGeom prst="rect">
            <a:avLst/>
          </a:prstGeom>
        </p:spPr>
      </p:pic>
      <p:sp>
        <p:nvSpPr>
          <p:cNvPr id="14" name="TextBox 13">
            <a:extLst>
              <a:ext uri="{FF2B5EF4-FFF2-40B4-BE49-F238E27FC236}">
                <a16:creationId xmlns:a16="http://schemas.microsoft.com/office/drawing/2014/main" id="{9E2C32FA-9E33-D0BE-2A54-F54283DD9030}"/>
              </a:ext>
            </a:extLst>
          </p:cNvPr>
          <p:cNvSpPr txBox="1"/>
          <p:nvPr/>
        </p:nvSpPr>
        <p:spPr>
          <a:xfrm>
            <a:off x="268776" y="1053489"/>
            <a:ext cx="5319223" cy="4308872"/>
          </a:xfrm>
          <a:prstGeom prst="rect">
            <a:avLst/>
          </a:prstGeom>
          <a:noFill/>
        </p:spPr>
        <p:txBody>
          <a:bodyPr wrap="square">
            <a:spAutoFit/>
          </a:bodyPr>
          <a:lstStyle/>
          <a:p>
            <a:pPr marL="0" indent="0">
              <a:spcBef>
                <a:spcPts val="600"/>
              </a:spcBef>
              <a:spcAft>
                <a:spcPts val="0"/>
              </a:spcAft>
              <a:buNone/>
            </a:pPr>
            <a:r>
              <a:rPr lang="en-US" sz="1800" b="1" dirty="0"/>
              <a:t>Test</a:t>
            </a:r>
          </a:p>
          <a:p>
            <a:pPr marL="0" indent="0">
              <a:spcBef>
                <a:spcPts val="600"/>
              </a:spcBef>
              <a:buNone/>
            </a:pPr>
            <a:r>
              <a:rPr lang="en-US" dirty="0"/>
              <a:t>Evaluate effect of hypervelocity impact (HVI) on C/C</a:t>
            </a:r>
          </a:p>
          <a:p>
            <a:pPr marL="0" indent="0">
              <a:spcBef>
                <a:spcPts val="600"/>
              </a:spcBef>
              <a:buNone/>
            </a:pPr>
            <a:r>
              <a:rPr lang="en-US" sz="1800" b="1" dirty="0">
                <a:effectLst/>
                <a:latin typeface="Calibri" panose="020F0502020204030204" pitchFamily="34" charset="0"/>
                <a:ea typeface="Times New Roman" panose="02020603050405020304" pitchFamily="18" charset="0"/>
                <a:cs typeface="Times New Roman" panose="02020603050405020304" pitchFamily="18" charset="0"/>
              </a:rPr>
              <a:t>Purpose </a:t>
            </a:r>
          </a:p>
          <a:p>
            <a:pPr marL="0" indent="0">
              <a:spcBef>
                <a:spcPts val="600"/>
              </a:spcBef>
              <a:buNone/>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Measure the per-ply delamination</a:t>
            </a:r>
            <a:endParaRPr lang="en-US" sz="1800" dirty="0">
              <a:solidFill>
                <a:srgbClr val="FF0000"/>
              </a:solidFill>
            </a:endParaRPr>
          </a:p>
          <a:p>
            <a:pPr marL="0" indent="0">
              <a:spcBef>
                <a:spcPts val="600"/>
              </a:spcBef>
              <a:spcAft>
                <a:spcPts val="0"/>
              </a:spcAft>
              <a:buNone/>
            </a:pPr>
            <a:r>
              <a:rPr lang="en-US" sz="1800" b="1" dirty="0"/>
              <a:t>Data captured</a:t>
            </a:r>
          </a:p>
          <a:p>
            <a:pPr>
              <a:spcBef>
                <a:spcPts val="600"/>
              </a:spcBef>
            </a:pPr>
            <a:r>
              <a:rPr lang="en-US" sz="1800" dirty="0"/>
              <a:t>Measured the per-ply delaminated area for HVI at 30° and 60° impacts</a:t>
            </a:r>
          </a:p>
          <a:p>
            <a:pPr marL="0" indent="0">
              <a:spcBef>
                <a:spcPts val="600"/>
              </a:spcBef>
              <a:buNone/>
            </a:pPr>
            <a:r>
              <a:rPr lang="en-US" sz="1800" b="1" dirty="0"/>
              <a:t>Future work</a:t>
            </a:r>
          </a:p>
          <a:p>
            <a:pPr marL="285750" indent="-285750">
              <a:spcBef>
                <a:spcPts val="600"/>
              </a:spcBef>
              <a:buFont typeface="Arial" panose="020B0604020202020204" pitchFamily="34" charset="0"/>
              <a:buChar char="•"/>
            </a:pPr>
            <a:r>
              <a:rPr lang="en-US" sz="1800" dirty="0"/>
              <a:t>Create a ply-by-ply simulation with cohesive elements at the interface to predict the measured delamination</a:t>
            </a:r>
          </a:p>
          <a:p>
            <a:pPr marL="285750" indent="-285750">
              <a:spcBef>
                <a:spcPts val="600"/>
              </a:spcBef>
              <a:buFont typeface="Arial" panose="020B0604020202020204" pitchFamily="34" charset="0"/>
              <a:buChar char="•"/>
            </a:pPr>
            <a:r>
              <a:rPr lang="en-US" dirty="0"/>
              <a:t>In-situ load the specimen to further damage specimens that only exhibited rear-side spallation</a:t>
            </a:r>
            <a:endParaRPr lang="en-US" sz="1800" dirty="0"/>
          </a:p>
        </p:txBody>
      </p:sp>
      <p:pic>
        <p:nvPicPr>
          <p:cNvPr id="35" name="Picture 34">
            <a:extLst>
              <a:ext uri="{FF2B5EF4-FFF2-40B4-BE49-F238E27FC236}">
                <a16:creationId xmlns:a16="http://schemas.microsoft.com/office/drawing/2014/main" id="{B936C99E-4719-1002-4FCC-1F3E5730B13D}"/>
              </a:ext>
            </a:extLst>
          </p:cNvPr>
          <p:cNvPicPr>
            <a:picLocks noChangeAspect="1"/>
          </p:cNvPicPr>
          <p:nvPr/>
        </p:nvPicPr>
        <p:blipFill>
          <a:blip r:embed="rId5"/>
          <a:stretch>
            <a:fillRect/>
          </a:stretch>
        </p:blipFill>
        <p:spPr>
          <a:xfrm>
            <a:off x="190947" y="5540326"/>
            <a:ext cx="8760711" cy="865707"/>
          </a:xfrm>
          <a:prstGeom prst="rect">
            <a:avLst/>
          </a:prstGeom>
        </p:spPr>
      </p:pic>
      <p:sp>
        <p:nvSpPr>
          <p:cNvPr id="2" name="Slide Number Placeholder 1">
            <a:extLst>
              <a:ext uri="{FF2B5EF4-FFF2-40B4-BE49-F238E27FC236}">
                <a16:creationId xmlns:a16="http://schemas.microsoft.com/office/drawing/2014/main" id="{3ECBBFE6-98FA-E9D6-4CC2-74706A256ABD}"/>
              </a:ext>
            </a:extLst>
          </p:cNvPr>
          <p:cNvSpPr>
            <a:spLocks noGrp="1"/>
          </p:cNvSpPr>
          <p:nvPr>
            <p:ph type="sldNum" sz="quarter" idx="12"/>
          </p:nvPr>
        </p:nvSpPr>
        <p:spPr/>
        <p:txBody>
          <a:bodyPr/>
          <a:lstStyle/>
          <a:p>
            <a:fld id="{A21D7EA0-B1DA-421A-8035-FA1872F95718}" type="slidenum">
              <a:rPr lang="en-US" smtClean="0"/>
              <a:t>13</a:t>
            </a:fld>
            <a:endParaRPr lang="en-US"/>
          </a:p>
        </p:txBody>
      </p:sp>
    </p:spTree>
    <p:extLst>
      <p:ext uri="{BB962C8B-B14F-4D97-AF65-F5344CB8AC3E}">
        <p14:creationId xmlns:p14="http://schemas.microsoft.com/office/powerpoint/2010/main" val="39673767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6A65DB2-26C9-4CD2-B80B-365440EB6287}"/>
              </a:ext>
            </a:extLst>
          </p:cNvPr>
          <p:cNvCxnSpPr>
            <a:cxnSpLocks/>
          </p:cNvCxnSpPr>
          <p:nvPr/>
        </p:nvCxnSpPr>
        <p:spPr>
          <a:xfrm>
            <a:off x="0" y="711246"/>
            <a:ext cx="9142606"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F3866E03-7046-4FE3-B1B1-2CC3B8C49B4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6113" y="139176"/>
            <a:ext cx="691685" cy="572070"/>
          </a:xfrm>
          <a:prstGeom prst="rect">
            <a:avLst/>
          </a:prstGeom>
          <a:noFill/>
          <a:ln>
            <a:noFill/>
          </a:ln>
        </p:spPr>
      </p:pic>
      <p:sp>
        <p:nvSpPr>
          <p:cNvPr id="9" name="TextBox 8">
            <a:extLst>
              <a:ext uri="{FF2B5EF4-FFF2-40B4-BE49-F238E27FC236}">
                <a16:creationId xmlns:a16="http://schemas.microsoft.com/office/drawing/2014/main" id="{EB9AD057-3F4F-480B-AA77-9206545627BB}"/>
              </a:ext>
            </a:extLst>
          </p:cNvPr>
          <p:cNvSpPr txBox="1"/>
          <p:nvPr/>
        </p:nvSpPr>
        <p:spPr>
          <a:xfrm>
            <a:off x="863911" y="139176"/>
            <a:ext cx="7628828" cy="553998"/>
          </a:xfrm>
          <a:prstGeom prst="rect">
            <a:avLst/>
          </a:prstGeom>
          <a:noFill/>
        </p:spPr>
        <p:txBody>
          <a:bodyPr wrap="square" rtlCol="0">
            <a:spAutoFit/>
          </a:bodyPr>
          <a:lstStyle/>
          <a:p>
            <a:r>
              <a:rPr lang="en-US" sz="3000" b="1" dirty="0">
                <a:latin typeface="+mj-lt"/>
              </a:rPr>
              <a:t>HVI Diagnostic Technique</a:t>
            </a:r>
          </a:p>
        </p:txBody>
      </p:sp>
      <p:sp>
        <p:nvSpPr>
          <p:cNvPr id="10" name="Content Placeholder 2">
            <a:extLst>
              <a:ext uri="{FF2B5EF4-FFF2-40B4-BE49-F238E27FC236}">
                <a16:creationId xmlns:a16="http://schemas.microsoft.com/office/drawing/2014/main" id="{73E55056-7633-432D-9FEA-0FA504A2AB32}"/>
              </a:ext>
            </a:extLst>
          </p:cNvPr>
          <p:cNvSpPr>
            <a:spLocks noGrp="1"/>
          </p:cNvSpPr>
          <p:nvPr>
            <p:ph idx="1"/>
          </p:nvPr>
        </p:nvSpPr>
        <p:spPr>
          <a:xfrm>
            <a:off x="106087" y="985767"/>
            <a:ext cx="5190521" cy="1919643"/>
          </a:xfrm>
        </p:spPr>
        <p:txBody>
          <a:bodyPr>
            <a:normAutofit fontScale="77500" lnSpcReduction="20000"/>
          </a:bodyPr>
          <a:lstStyle/>
          <a:p>
            <a:r>
              <a:rPr lang="en-US" sz="1900" dirty="0">
                <a:cs typeface="Times New Roman" panose="02020603050405020304" pitchFamily="18" charset="0"/>
              </a:rPr>
              <a:t>Primary damage mode is delamination between plies</a:t>
            </a:r>
          </a:p>
          <a:p>
            <a:pPr>
              <a:lnSpc>
                <a:spcPct val="110000"/>
              </a:lnSpc>
            </a:pPr>
            <a:r>
              <a:rPr lang="en-US" sz="1900" dirty="0">
                <a:cs typeface="Times New Roman" panose="02020603050405020304" pitchFamily="18" charset="0"/>
              </a:rPr>
              <a:t>Interface numbers are used to identify delaminated areas (Interface 2 located between Ply 2 and Ply 3)</a:t>
            </a:r>
          </a:p>
          <a:p>
            <a:pPr>
              <a:lnSpc>
                <a:spcPct val="110000"/>
              </a:lnSpc>
            </a:pPr>
            <a:r>
              <a:rPr lang="en-US" sz="1900" dirty="0">
                <a:cs typeface="Times New Roman" panose="02020603050405020304" pitchFamily="18" charset="0"/>
              </a:rPr>
              <a:t>10-15 CT image slices </a:t>
            </a:r>
            <a:r>
              <a:rPr lang="en-US" sz="1900" dirty="0"/>
              <a:t>required to capture a delaminated interface</a:t>
            </a:r>
          </a:p>
          <a:p>
            <a:pPr>
              <a:lnSpc>
                <a:spcPct val="110000"/>
              </a:lnSpc>
            </a:pPr>
            <a:r>
              <a:rPr lang="en-US" sz="1900" dirty="0"/>
              <a:t>“Egg plot” depicts combined delaminated area from the 12 image slices</a:t>
            </a:r>
          </a:p>
          <a:p>
            <a:pPr marL="0" indent="0">
              <a:buNone/>
            </a:pPr>
            <a:endParaRPr lang="en-US" sz="1600" dirty="0">
              <a:solidFill>
                <a:srgbClr val="00B050"/>
              </a:solidFill>
              <a:cs typeface="Times New Roman" panose="02020603050405020304" pitchFamily="18" charset="0"/>
            </a:endParaRPr>
          </a:p>
        </p:txBody>
      </p:sp>
      <p:sp>
        <p:nvSpPr>
          <p:cNvPr id="11" name="TextBox 10">
            <a:extLst>
              <a:ext uri="{FF2B5EF4-FFF2-40B4-BE49-F238E27FC236}">
                <a16:creationId xmlns:a16="http://schemas.microsoft.com/office/drawing/2014/main" id="{58901388-9A10-42D2-92F5-F6608D384815}"/>
              </a:ext>
            </a:extLst>
          </p:cNvPr>
          <p:cNvSpPr txBox="1"/>
          <p:nvPr/>
        </p:nvSpPr>
        <p:spPr>
          <a:xfrm>
            <a:off x="598809" y="2897568"/>
            <a:ext cx="2811226" cy="830997"/>
          </a:xfrm>
          <a:prstGeom prst="rect">
            <a:avLst/>
          </a:prstGeom>
          <a:noFill/>
          <a:ln w="28575">
            <a:solidFill>
              <a:srgbClr val="FF0000"/>
            </a:solidFill>
          </a:ln>
        </p:spPr>
        <p:txBody>
          <a:bodyPr wrap="square" rtlCol="0">
            <a:spAutoFit/>
          </a:bodyPr>
          <a:lstStyle/>
          <a:p>
            <a:r>
              <a:rPr lang="en-US" sz="1600" dirty="0"/>
              <a:t>12 image slices compose the delaminated area measured in interface 2</a:t>
            </a:r>
          </a:p>
        </p:txBody>
      </p:sp>
      <p:grpSp>
        <p:nvGrpSpPr>
          <p:cNvPr id="17" name="Group 16">
            <a:extLst>
              <a:ext uri="{FF2B5EF4-FFF2-40B4-BE49-F238E27FC236}">
                <a16:creationId xmlns:a16="http://schemas.microsoft.com/office/drawing/2014/main" id="{A444640D-9396-4FC8-8352-37FB9B264AAB}"/>
              </a:ext>
            </a:extLst>
          </p:cNvPr>
          <p:cNvGrpSpPr/>
          <p:nvPr/>
        </p:nvGrpSpPr>
        <p:grpSpPr>
          <a:xfrm>
            <a:off x="120023" y="4435663"/>
            <a:ext cx="7262207" cy="2448506"/>
            <a:chOff x="1494548" y="2921405"/>
            <a:chExt cx="5998014" cy="2022274"/>
          </a:xfrm>
        </p:grpSpPr>
        <p:pic>
          <p:nvPicPr>
            <p:cNvPr id="18" name="Picture 17">
              <a:extLst>
                <a:ext uri="{FF2B5EF4-FFF2-40B4-BE49-F238E27FC236}">
                  <a16:creationId xmlns:a16="http://schemas.microsoft.com/office/drawing/2014/main" id="{B16D240A-512D-4DEB-B815-CE4CFFE8B2AB}"/>
                </a:ext>
              </a:extLst>
            </p:cNvPr>
            <p:cNvPicPr/>
            <p:nvPr/>
          </p:nvPicPr>
          <p:blipFill rotWithShape="1">
            <a:blip r:embed="rId3">
              <a:extLst>
                <a:ext uri="{28A0092B-C50C-407E-A947-70E740481C1C}">
                  <a14:useLocalDpi xmlns:a14="http://schemas.microsoft.com/office/drawing/2010/main" val="0"/>
                </a:ext>
              </a:extLst>
            </a:blip>
            <a:srcRect l="49795"/>
            <a:stretch/>
          </p:blipFill>
          <p:spPr bwMode="auto">
            <a:xfrm>
              <a:off x="1548962" y="3906925"/>
              <a:ext cx="5943600" cy="985520"/>
            </a:xfrm>
            <a:prstGeom prst="rect">
              <a:avLst/>
            </a:prstGeom>
            <a:noFill/>
            <a:ln>
              <a:noFill/>
            </a:ln>
            <a:extLst>
              <a:ext uri="{53640926-AAD7-44D8-BBD7-CCE9431645EC}">
                <a14:shadowObscured xmlns:a14="http://schemas.microsoft.com/office/drawing/2010/main"/>
              </a:ext>
            </a:extLst>
          </p:spPr>
        </p:pic>
        <p:pic>
          <p:nvPicPr>
            <p:cNvPr id="19" name="Picture 18">
              <a:extLst>
                <a:ext uri="{FF2B5EF4-FFF2-40B4-BE49-F238E27FC236}">
                  <a16:creationId xmlns:a16="http://schemas.microsoft.com/office/drawing/2014/main" id="{FE038CB0-3EDE-41E7-9058-101DF07E6A4C}"/>
                </a:ext>
              </a:extLst>
            </p:cNvPr>
            <p:cNvPicPr/>
            <p:nvPr/>
          </p:nvPicPr>
          <p:blipFill rotWithShape="1">
            <a:blip r:embed="rId3">
              <a:extLst>
                <a:ext uri="{28A0092B-C50C-407E-A947-70E740481C1C}">
                  <a14:useLocalDpi xmlns:a14="http://schemas.microsoft.com/office/drawing/2010/main" val="0"/>
                </a:ext>
              </a:extLst>
            </a:blip>
            <a:srcRect r="49795"/>
            <a:stretch/>
          </p:blipFill>
          <p:spPr bwMode="auto">
            <a:xfrm>
              <a:off x="1548961" y="2921405"/>
              <a:ext cx="5943600" cy="985520"/>
            </a:xfrm>
            <a:prstGeom prst="rect">
              <a:avLst/>
            </a:prstGeom>
            <a:noFill/>
            <a:ln>
              <a:noFill/>
            </a:ln>
            <a:extLst>
              <a:ext uri="{53640926-AAD7-44D8-BBD7-CCE9431645EC}">
                <a14:shadowObscured xmlns:a14="http://schemas.microsoft.com/office/drawing/2010/main"/>
              </a:ext>
            </a:extLst>
          </p:spPr>
        </p:pic>
        <p:grpSp>
          <p:nvGrpSpPr>
            <p:cNvPr id="20" name="Group 19">
              <a:extLst>
                <a:ext uri="{FF2B5EF4-FFF2-40B4-BE49-F238E27FC236}">
                  <a16:creationId xmlns:a16="http://schemas.microsoft.com/office/drawing/2014/main" id="{104F0F9B-CC0E-4881-93BE-E7582F9A0D9B}"/>
                </a:ext>
              </a:extLst>
            </p:cNvPr>
            <p:cNvGrpSpPr/>
            <p:nvPr/>
          </p:nvGrpSpPr>
          <p:grpSpPr>
            <a:xfrm>
              <a:off x="1494548" y="3598746"/>
              <a:ext cx="5339705" cy="1344933"/>
              <a:chOff x="0" y="-1"/>
              <a:chExt cx="5620105" cy="1403745"/>
            </a:xfrm>
          </p:grpSpPr>
          <p:sp>
            <p:nvSpPr>
              <p:cNvPr id="21" name="Text Box 2">
                <a:extLst>
                  <a:ext uri="{FF2B5EF4-FFF2-40B4-BE49-F238E27FC236}">
                    <a16:creationId xmlns:a16="http://schemas.microsoft.com/office/drawing/2014/main" id="{5326FEE2-62F2-4498-9937-55923038A536}"/>
                  </a:ext>
                </a:extLst>
              </p:cNvPr>
              <p:cNvSpPr txBox="1">
                <a:spLocks noChangeArrowheads="1"/>
              </p:cNvSpPr>
              <p:nvPr/>
            </p:nvSpPr>
            <p:spPr bwMode="auto">
              <a:xfrm>
                <a:off x="0" y="0"/>
                <a:ext cx="313898" cy="293426"/>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n-US" sz="1600"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2" name="Text Box 2">
                <a:extLst>
                  <a:ext uri="{FF2B5EF4-FFF2-40B4-BE49-F238E27FC236}">
                    <a16:creationId xmlns:a16="http://schemas.microsoft.com/office/drawing/2014/main" id="{E397493D-01B8-4ACD-9DBD-2A50F655284F}"/>
                  </a:ext>
                </a:extLst>
              </p:cNvPr>
              <p:cNvSpPr txBox="1">
                <a:spLocks noChangeArrowheads="1"/>
              </p:cNvSpPr>
              <p:nvPr/>
            </p:nvSpPr>
            <p:spPr bwMode="auto">
              <a:xfrm>
                <a:off x="1030406" y="0"/>
                <a:ext cx="313898" cy="293426"/>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n-US" sz="160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 Box 2">
                <a:extLst>
                  <a:ext uri="{FF2B5EF4-FFF2-40B4-BE49-F238E27FC236}">
                    <a16:creationId xmlns:a16="http://schemas.microsoft.com/office/drawing/2014/main" id="{DE6B3D00-A1B7-48B2-B183-853005B592AC}"/>
                  </a:ext>
                </a:extLst>
              </p:cNvPr>
              <p:cNvSpPr txBox="1">
                <a:spLocks noChangeArrowheads="1"/>
              </p:cNvSpPr>
              <p:nvPr/>
            </p:nvSpPr>
            <p:spPr bwMode="auto">
              <a:xfrm>
                <a:off x="2067157" y="227"/>
                <a:ext cx="313898" cy="349656"/>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n-US" sz="160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4" name="Text Box 2">
                <a:extLst>
                  <a:ext uri="{FF2B5EF4-FFF2-40B4-BE49-F238E27FC236}">
                    <a16:creationId xmlns:a16="http://schemas.microsoft.com/office/drawing/2014/main" id="{A0D4A3EE-3236-46A6-AFD1-0CBA623C877C}"/>
                  </a:ext>
                </a:extLst>
              </p:cNvPr>
              <p:cNvSpPr txBox="1">
                <a:spLocks noChangeArrowheads="1"/>
              </p:cNvSpPr>
              <p:nvPr/>
            </p:nvSpPr>
            <p:spPr bwMode="auto">
              <a:xfrm>
                <a:off x="3104865" y="0"/>
                <a:ext cx="313898" cy="293426"/>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n-US" sz="160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5" name="Text Box 2">
                <a:extLst>
                  <a:ext uri="{FF2B5EF4-FFF2-40B4-BE49-F238E27FC236}">
                    <a16:creationId xmlns:a16="http://schemas.microsoft.com/office/drawing/2014/main" id="{DCBC2DEF-5D2D-4230-8623-F5B24F0A2373}"/>
                  </a:ext>
                </a:extLst>
              </p:cNvPr>
              <p:cNvSpPr txBox="1">
                <a:spLocks noChangeArrowheads="1"/>
              </p:cNvSpPr>
              <p:nvPr/>
            </p:nvSpPr>
            <p:spPr bwMode="auto">
              <a:xfrm>
                <a:off x="4142082" y="-1"/>
                <a:ext cx="313898" cy="349727"/>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n-US" sz="160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6" name="Text Box 2">
                <a:extLst>
                  <a:ext uri="{FF2B5EF4-FFF2-40B4-BE49-F238E27FC236}">
                    <a16:creationId xmlns:a16="http://schemas.microsoft.com/office/drawing/2014/main" id="{E26C046F-F7E1-42C5-A3CE-DA9370E7B99A}"/>
                  </a:ext>
                </a:extLst>
              </p:cNvPr>
              <p:cNvSpPr txBox="1">
                <a:spLocks noChangeArrowheads="1"/>
              </p:cNvSpPr>
              <p:nvPr/>
            </p:nvSpPr>
            <p:spPr bwMode="auto">
              <a:xfrm>
                <a:off x="5199781" y="0"/>
                <a:ext cx="313898" cy="322971"/>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n-US" sz="160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7" name="Text Box 2">
                <a:extLst>
                  <a:ext uri="{FF2B5EF4-FFF2-40B4-BE49-F238E27FC236}">
                    <a16:creationId xmlns:a16="http://schemas.microsoft.com/office/drawing/2014/main" id="{DB03644B-62A8-4516-8BEC-63E0123B48EE}"/>
                  </a:ext>
                </a:extLst>
              </p:cNvPr>
              <p:cNvSpPr txBox="1">
                <a:spLocks noChangeArrowheads="1"/>
              </p:cNvSpPr>
              <p:nvPr/>
            </p:nvSpPr>
            <p:spPr bwMode="auto">
              <a:xfrm>
                <a:off x="20471" y="1057701"/>
                <a:ext cx="313898" cy="293426"/>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n-US" sz="1600"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8" name="Text Box 2">
                <a:extLst>
                  <a:ext uri="{FF2B5EF4-FFF2-40B4-BE49-F238E27FC236}">
                    <a16:creationId xmlns:a16="http://schemas.microsoft.com/office/drawing/2014/main" id="{F5303FFE-26E6-4958-B0D2-DC4FEB273E58}"/>
                  </a:ext>
                </a:extLst>
              </p:cNvPr>
              <p:cNvSpPr txBox="1">
                <a:spLocks noChangeArrowheads="1"/>
              </p:cNvSpPr>
              <p:nvPr/>
            </p:nvSpPr>
            <p:spPr bwMode="auto">
              <a:xfrm>
                <a:off x="1030287" y="1050607"/>
                <a:ext cx="313898" cy="319027"/>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n-US" sz="160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9" name="Text Box 2">
                <a:extLst>
                  <a:ext uri="{FF2B5EF4-FFF2-40B4-BE49-F238E27FC236}">
                    <a16:creationId xmlns:a16="http://schemas.microsoft.com/office/drawing/2014/main" id="{A4A99EA5-789D-4F87-AB92-F8DEDD9EA2E5}"/>
                  </a:ext>
                </a:extLst>
              </p:cNvPr>
              <p:cNvSpPr txBox="1">
                <a:spLocks noChangeArrowheads="1"/>
              </p:cNvSpPr>
              <p:nvPr/>
            </p:nvSpPr>
            <p:spPr bwMode="auto">
              <a:xfrm>
                <a:off x="2067396" y="1057465"/>
                <a:ext cx="313898" cy="311863"/>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n-US" sz="160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0" name="Text Box 2">
                <a:extLst>
                  <a:ext uri="{FF2B5EF4-FFF2-40B4-BE49-F238E27FC236}">
                    <a16:creationId xmlns:a16="http://schemas.microsoft.com/office/drawing/2014/main" id="{0E8B6701-1FE9-4667-B239-3F19389E857A}"/>
                  </a:ext>
                </a:extLst>
              </p:cNvPr>
              <p:cNvSpPr txBox="1">
                <a:spLocks noChangeArrowheads="1"/>
              </p:cNvSpPr>
              <p:nvPr/>
            </p:nvSpPr>
            <p:spPr bwMode="auto">
              <a:xfrm>
                <a:off x="3015885" y="1057465"/>
                <a:ext cx="579535" cy="346279"/>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n-US" sz="1600" dirty="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10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1" name="Text Box 2">
                <a:extLst>
                  <a:ext uri="{FF2B5EF4-FFF2-40B4-BE49-F238E27FC236}">
                    <a16:creationId xmlns:a16="http://schemas.microsoft.com/office/drawing/2014/main" id="{29EB30A8-9E9B-4B47-BEA0-EBF1D19F7916}"/>
                  </a:ext>
                </a:extLst>
              </p:cNvPr>
              <p:cNvSpPr txBox="1">
                <a:spLocks noChangeArrowheads="1"/>
              </p:cNvSpPr>
              <p:nvPr/>
            </p:nvSpPr>
            <p:spPr bwMode="auto">
              <a:xfrm>
                <a:off x="4057352" y="1058294"/>
                <a:ext cx="567058" cy="293426"/>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n-US" sz="160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2" name="Text Box 2">
                <a:extLst>
                  <a:ext uri="{FF2B5EF4-FFF2-40B4-BE49-F238E27FC236}">
                    <a16:creationId xmlns:a16="http://schemas.microsoft.com/office/drawing/2014/main" id="{D09CC3A7-C2F4-495C-AF6D-6DF5BE4240B7}"/>
                  </a:ext>
                </a:extLst>
              </p:cNvPr>
              <p:cNvSpPr txBox="1">
                <a:spLocks noChangeArrowheads="1"/>
              </p:cNvSpPr>
              <p:nvPr/>
            </p:nvSpPr>
            <p:spPr bwMode="auto">
              <a:xfrm>
                <a:off x="5106278" y="1067641"/>
                <a:ext cx="513827" cy="335472"/>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n-US" sz="1600">
                    <a:solidFill>
                      <a:srgbClr val="FFFFFF"/>
                    </a:solidFill>
                    <a:effectLst/>
                    <a:latin typeface="Arial" panose="020B0604020202020204" pitchFamily="34" charset="0"/>
                    <a:ea typeface="Calibri" panose="020F0502020204030204" pitchFamily="34" charset="0"/>
                    <a:cs typeface="Times New Roman" panose="02020603050405020304" pitchFamily="18" charset="0"/>
                  </a:rPr>
                  <a:t>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grpSp>
      </p:grpSp>
      <p:sp>
        <p:nvSpPr>
          <p:cNvPr id="33" name="Right Brace 32">
            <a:extLst>
              <a:ext uri="{FF2B5EF4-FFF2-40B4-BE49-F238E27FC236}">
                <a16:creationId xmlns:a16="http://schemas.microsoft.com/office/drawing/2014/main" id="{9BEDF964-1BEC-4700-B604-2D66FC5DDC65}"/>
              </a:ext>
            </a:extLst>
          </p:cNvPr>
          <p:cNvSpPr/>
          <p:nvPr/>
        </p:nvSpPr>
        <p:spPr>
          <a:xfrm rot="16200000">
            <a:off x="3412474" y="550511"/>
            <a:ext cx="677308" cy="7078343"/>
          </a:xfrm>
          <a:prstGeom prst="rightBrace">
            <a:avLst>
              <a:gd name="adj1" fmla="val 64996"/>
              <a:gd name="adj2" fmla="val 23811"/>
            </a:avLst>
          </a:prstGeom>
          <a:ln w="28575">
            <a:solidFill>
              <a:srgbClr val="FF0000"/>
            </a:solidFill>
          </a:ln>
          <a:effectLst/>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pic>
        <p:nvPicPr>
          <p:cNvPr id="34" name="Picture 33">
            <a:extLst>
              <a:ext uri="{FF2B5EF4-FFF2-40B4-BE49-F238E27FC236}">
                <a16:creationId xmlns:a16="http://schemas.microsoft.com/office/drawing/2014/main" id="{02BB3167-1EB8-4723-97E3-A18A6A4F780F}"/>
              </a:ext>
            </a:extLst>
          </p:cNvPr>
          <p:cNvPicPr/>
          <p:nvPr/>
        </p:nvPicPr>
        <p:blipFill rotWithShape="1">
          <a:blip r:embed="rId4" cstate="print">
            <a:extLst>
              <a:ext uri="{28A0092B-C50C-407E-A947-70E740481C1C}">
                <a14:useLocalDpi xmlns:a14="http://schemas.microsoft.com/office/drawing/2010/main" val="0"/>
              </a:ext>
            </a:extLst>
          </a:blip>
          <a:srcRect l="49956"/>
          <a:stretch/>
        </p:blipFill>
        <p:spPr bwMode="auto">
          <a:xfrm>
            <a:off x="5736441" y="934358"/>
            <a:ext cx="3152317" cy="2816670"/>
          </a:xfrm>
          <a:prstGeom prst="rect">
            <a:avLst/>
          </a:prstGeom>
          <a:noFill/>
        </p:spPr>
      </p:pic>
      <p:sp>
        <p:nvSpPr>
          <p:cNvPr id="53" name="Arrow: Bent 52">
            <a:extLst>
              <a:ext uri="{FF2B5EF4-FFF2-40B4-BE49-F238E27FC236}">
                <a16:creationId xmlns:a16="http://schemas.microsoft.com/office/drawing/2014/main" id="{F71D3B4D-6351-4E49-8EF1-30EDD39C1B23}"/>
              </a:ext>
            </a:extLst>
          </p:cNvPr>
          <p:cNvSpPr/>
          <p:nvPr/>
        </p:nvSpPr>
        <p:spPr>
          <a:xfrm rot="5400000" flipH="1">
            <a:off x="7126908" y="4306039"/>
            <a:ext cx="2057612" cy="1192248"/>
          </a:xfrm>
          <a:prstGeom prst="bentArrow">
            <a:avLst>
              <a:gd name="adj1" fmla="val 25000"/>
              <a:gd name="adj2" fmla="val 25876"/>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Slide Number Placeholder 1">
            <a:extLst>
              <a:ext uri="{FF2B5EF4-FFF2-40B4-BE49-F238E27FC236}">
                <a16:creationId xmlns:a16="http://schemas.microsoft.com/office/drawing/2014/main" id="{3EF542B7-D6B7-BB86-A64A-F518B8968B5A}"/>
              </a:ext>
            </a:extLst>
          </p:cNvPr>
          <p:cNvSpPr>
            <a:spLocks noGrp="1"/>
          </p:cNvSpPr>
          <p:nvPr>
            <p:ph type="sldNum" sz="quarter" idx="12"/>
          </p:nvPr>
        </p:nvSpPr>
        <p:spPr/>
        <p:txBody>
          <a:bodyPr/>
          <a:lstStyle/>
          <a:p>
            <a:fld id="{A21D7EA0-B1DA-421A-8035-FA1872F95718}" type="slidenum">
              <a:rPr lang="en-US" smtClean="0"/>
              <a:t>14</a:t>
            </a:fld>
            <a:endParaRPr lang="en-US"/>
          </a:p>
        </p:txBody>
      </p:sp>
    </p:spTree>
    <p:extLst>
      <p:ext uri="{BB962C8B-B14F-4D97-AF65-F5344CB8AC3E}">
        <p14:creationId xmlns:p14="http://schemas.microsoft.com/office/powerpoint/2010/main" val="9323637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6A65DB2-26C9-4CD2-B80B-365440EB6287}"/>
              </a:ext>
            </a:extLst>
          </p:cNvPr>
          <p:cNvCxnSpPr>
            <a:cxnSpLocks/>
          </p:cNvCxnSpPr>
          <p:nvPr/>
        </p:nvCxnSpPr>
        <p:spPr>
          <a:xfrm>
            <a:off x="0" y="711246"/>
            <a:ext cx="9142606"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F3866E03-7046-4FE3-B1B1-2CC3B8C49B4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6113" y="139176"/>
            <a:ext cx="691685" cy="572070"/>
          </a:xfrm>
          <a:prstGeom prst="rect">
            <a:avLst/>
          </a:prstGeom>
          <a:noFill/>
          <a:ln>
            <a:noFill/>
          </a:ln>
        </p:spPr>
      </p:pic>
      <p:sp>
        <p:nvSpPr>
          <p:cNvPr id="9" name="TextBox 8">
            <a:extLst>
              <a:ext uri="{FF2B5EF4-FFF2-40B4-BE49-F238E27FC236}">
                <a16:creationId xmlns:a16="http://schemas.microsoft.com/office/drawing/2014/main" id="{EB9AD057-3F4F-480B-AA77-9206545627BB}"/>
              </a:ext>
            </a:extLst>
          </p:cNvPr>
          <p:cNvSpPr txBox="1"/>
          <p:nvPr/>
        </p:nvSpPr>
        <p:spPr>
          <a:xfrm>
            <a:off x="863911" y="139176"/>
            <a:ext cx="7628828" cy="553998"/>
          </a:xfrm>
          <a:prstGeom prst="rect">
            <a:avLst/>
          </a:prstGeom>
          <a:noFill/>
        </p:spPr>
        <p:txBody>
          <a:bodyPr wrap="square" rtlCol="0">
            <a:spAutoFit/>
          </a:bodyPr>
          <a:lstStyle/>
          <a:p>
            <a:r>
              <a:rPr lang="en-US" sz="3000" b="1" dirty="0">
                <a:latin typeface="+mj-lt"/>
              </a:rPr>
              <a:t>HVI Diagnostic Technique</a:t>
            </a:r>
          </a:p>
        </p:txBody>
      </p:sp>
      <p:sp>
        <p:nvSpPr>
          <p:cNvPr id="37" name="Content Placeholder 2">
            <a:extLst>
              <a:ext uri="{FF2B5EF4-FFF2-40B4-BE49-F238E27FC236}">
                <a16:creationId xmlns:a16="http://schemas.microsoft.com/office/drawing/2014/main" id="{FE1CDE7E-9EC2-493B-BB68-1551458B059C}"/>
              </a:ext>
            </a:extLst>
          </p:cNvPr>
          <p:cNvSpPr txBox="1">
            <a:spLocks/>
          </p:cNvSpPr>
          <p:nvPr/>
        </p:nvSpPr>
        <p:spPr>
          <a:xfrm>
            <a:off x="142659" y="833394"/>
            <a:ext cx="8696542" cy="263735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cs typeface="Times New Roman" panose="02020603050405020304" pitchFamily="18" charset="0"/>
              </a:rPr>
              <a:t>In-house code </a:t>
            </a:r>
            <a:r>
              <a:rPr lang="en-US" sz="1600" b="1" dirty="0"/>
              <a:t>for determination of delamination volume</a:t>
            </a:r>
            <a:endParaRPr lang="en-US" sz="1600" b="1" dirty="0">
              <a:cs typeface="Times New Roman" panose="02020603050405020304" pitchFamily="18" charset="0"/>
            </a:endParaRPr>
          </a:p>
          <a:p>
            <a:pPr>
              <a:spcBef>
                <a:spcPts val="384"/>
              </a:spcBef>
            </a:pPr>
            <a:r>
              <a:rPr lang="en-US" sz="1600" dirty="0">
                <a:latin typeface="Calibri" panose="020F0502020204030204" pitchFamily="34" charset="0"/>
                <a:cs typeface="Calibri" panose="020F0502020204030204" pitchFamily="34" charset="0"/>
              </a:rPr>
              <a:t>Input the 2-dimensional (2-D) delamination area measured from each CT image and outputs a 3-D delaminated volume </a:t>
            </a:r>
          </a:p>
          <a:p>
            <a:pPr>
              <a:spcBef>
                <a:spcPts val="384"/>
              </a:spcBef>
            </a:pPr>
            <a:r>
              <a:rPr lang="en-US" sz="1600" dirty="0">
                <a:latin typeface="Calibri" panose="020F0502020204030204" pitchFamily="34" charset="0"/>
                <a:cs typeface="Calibri" panose="020F0502020204030204" pitchFamily="34" charset="0"/>
              </a:rPr>
              <a:t>The volume is then projected </a:t>
            </a:r>
            <a:r>
              <a:rPr lang="en-US" sz="1600" dirty="0">
                <a:cs typeface="Times New Roman" panose="02020603050405020304" pitchFamily="18" charset="0"/>
              </a:rPr>
              <a:t>onto a 2-D plane</a:t>
            </a:r>
          </a:p>
          <a:p>
            <a:endParaRPr lang="en-US" sz="1600" dirty="0">
              <a:cs typeface="Times New Roman" panose="02020603050405020304" pitchFamily="18" charset="0"/>
            </a:endParaRPr>
          </a:p>
          <a:p>
            <a:pPr marL="0" indent="0">
              <a:buFont typeface="Arial" panose="020B0604020202020204" pitchFamily="34" charset="0"/>
              <a:buNone/>
            </a:pPr>
            <a:r>
              <a:rPr lang="en-US" sz="1600" b="1" dirty="0">
                <a:cs typeface="Times New Roman" panose="02020603050405020304" pitchFamily="18" charset="0"/>
              </a:rPr>
              <a:t>Validation of </a:t>
            </a:r>
            <a:r>
              <a:rPr lang="en-US" sz="1600" b="1" dirty="0"/>
              <a:t>delamination </a:t>
            </a:r>
            <a:r>
              <a:rPr lang="en-US" sz="1600" b="1" dirty="0">
                <a:cs typeface="Times New Roman" panose="02020603050405020304" pitchFamily="18" charset="0"/>
              </a:rPr>
              <a:t>volume using other in-house codes</a:t>
            </a:r>
          </a:p>
          <a:p>
            <a:r>
              <a:rPr lang="en-US" sz="1600" dirty="0">
                <a:cs typeface="Times New Roman" panose="02020603050405020304" pitchFamily="18" charset="0"/>
              </a:rPr>
              <a:t>Edgewise code (EC) – depicted by the light-blue area</a:t>
            </a:r>
          </a:p>
          <a:p>
            <a:r>
              <a:rPr lang="en-US" sz="1600" dirty="0">
                <a:cs typeface="Times New Roman" panose="02020603050405020304" pitchFamily="18" charset="0"/>
              </a:rPr>
              <a:t>Through-thickness code (TTC) – depicted by brown area</a:t>
            </a:r>
          </a:p>
          <a:p>
            <a:r>
              <a:rPr lang="en-US" sz="1600" dirty="0">
                <a:cs typeface="Times New Roman" panose="02020603050405020304" pitchFamily="18" charset="0"/>
              </a:rPr>
              <a:t>White area is where both methodologies depicted a delaminated area</a:t>
            </a:r>
          </a:p>
          <a:p>
            <a:pPr marL="457200" lvl="1" indent="0">
              <a:buFont typeface="Arial" panose="020B0604020202020204" pitchFamily="34" charset="0"/>
              <a:buNone/>
            </a:pPr>
            <a:endParaRPr lang="en-US" sz="1400" dirty="0"/>
          </a:p>
        </p:txBody>
      </p:sp>
      <p:pic>
        <p:nvPicPr>
          <p:cNvPr id="38" name="Picture 37">
            <a:extLst>
              <a:ext uri="{FF2B5EF4-FFF2-40B4-BE49-F238E27FC236}">
                <a16:creationId xmlns:a16="http://schemas.microsoft.com/office/drawing/2014/main" id="{A27DECD7-0E08-4A94-8550-FE70C964C88F}"/>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75402" y="3867752"/>
            <a:ext cx="5870797" cy="2625123"/>
          </a:xfrm>
          <a:prstGeom prst="rect">
            <a:avLst/>
          </a:prstGeom>
          <a:noFill/>
        </p:spPr>
      </p:pic>
      <p:sp>
        <p:nvSpPr>
          <p:cNvPr id="39" name="Text Box 463">
            <a:extLst>
              <a:ext uri="{FF2B5EF4-FFF2-40B4-BE49-F238E27FC236}">
                <a16:creationId xmlns:a16="http://schemas.microsoft.com/office/drawing/2014/main" id="{340A8042-619E-43EA-8B7A-7C6671DE5AEA}"/>
              </a:ext>
            </a:extLst>
          </p:cNvPr>
          <p:cNvSpPr txBox="1"/>
          <p:nvPr/>
        </p:nvSpPr>
        <p:spPr>
          <a:xfrm>
            <a:off x="1721197" y="3536536"/>
            <a:ext cx="2466340" cy="265430"/>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noAutofit/>
          </a:bodyPr>
          <a:lstStyle/>
          <a:p>
            <a:pPr marL="457200" marR="0" indent="-228600">
              <a:spcBef>
                <a:spcPts val="0"/>
              </a:spcBef>
              <a:spcAft>
                <a:spcPts val="1000"/>
              </a:spcAft>
            </a:pPr>
            <a:r>
              <a:rPr lang="en-US" sz="1600" i="0" dirty="0">
                <a:effectLst/>
                <a:ea typeface="Calibri" panose="020F0502020204030204" pitchFamily="34" charset="0"/>
                <a:cs typeface="Times New Roman" panose="02020603050405020304" pitchFamily="18" charset="0"/>
              </a:rPr>
              <a:t>Identical grayscale values</a:t>
            </a:r>
            <a:endParaRPr lang="en-US" sz="1400" i="1" dirty="0">
              <a:effectLst/>
              <a:ea typeface="Calibri" panose="020F0502020204030204" pitchFamily="34" charset="0"/>
              <a:cs typeface="Times New Roman" panose="02020603050405020304" pitchFamily="18" charset="0"/>
            </a:endParaRPr>
          </a:p>
        </p:txBody>
      </p:sp>
      <p:sp>
        <p:nvSpPr>
          <p:cNvPr id="40" name="Text Box 464">
            <a:extLst>
              <a:ext uri="{FF2B5EF4-FFF2-40B4-BE49-F238E27FC236}">
                <a16:creationId xmlns:a16="http://schemas.microsoft.com/office/drawing/2014/main" id="{760FA8F4-4BDA-440C-ACE2-95139E9E01DC}"/>
              </a:ext>
            </a:extLst>
          </p:cNvPr>
          <p:cNvSpPr txBox="1"/>
          <p:nvPr/>
        </p:nvSpPr>
        <p:spPr>
          <a:xfrm>
            <a:off x="4572000" y="3523947"/>
            <a:ext cx="2482215" cy="169545"/>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noAutofit/>
          </a:bodyPr>
          <a:lstStyle/>
          <a:p>
            <a:pPr marL="457200" marR="0" indent="-228600">
              <a:spcBef>
                <a:spcPts val="0"/>
              </a:spcBef>
              <a:spcAft>
                <a:spcPts val="1000"/>
              </a:spcAft>
            </a:pPr>
            <a:r>
              <a:rPr lang="en-US" sz="1600" i="0" dirty="0">
                <a:effectLst/>
                <a:ea typeface="Calibri" panose="020F0502020204030204" pitchFamily="34" charset="0"/>
                <a:cs typeface="Times New Roman" panose="02020603050405020304" pitchFamily="18" charset="0"/>
              </a:rPr>
              <a:t>Converged grayscale values</a:t>
            </a:r>
            <a:endParaRPr lang="en-US" sz="1400" i="1" dirty="0">
              <a:effectLst/>
              <a:ea typeface="Calibri" panose="020F0502020204030204" pitchFamily="34" charset="0"/>
              <a:cs typeface="Times New Roman" panose="02020603050405020304" pitchFamily="18" charset="0"/>
            </a:endParaRPr>
          </a:p>
        </p:txBody>
      </p:sp>
      <p:cxnSp>
        <p:nvCxnSpPr>
          <p:cNvPr id="41" name="Straight Arrow Connector 40">
            <a:extLst>
              <a:ext uri="{FF2B5EF4-FFF2-40B4-BE49-F238E27FC236}">
                <a16:creationId xmlns:a16="http://schemas.microsoft.com/office/drawing/2014/main" id="{5B86B12B-EC37-4D47-8915-153BBC9A82DF}"/>
              </a:ext>
            </a:extLst>
          </p:cNvPr>
          <p:cNvCxnSpPr>
            <a:cxnSpLocks/>
          </p:cNvCxnSpPr>
          <p:nvPr/>
        </p:nvCxnSpPr>
        <p:spPr>
          <a:xfrm flipH="1">
            <a:off x="6423602" y="4433961"/>
            <a:ext cx="1963354" cy="547851"/>
          </a:xfrm>
          <a:prstGeom prst="straightConnector1">
            <a:avLst/>
          </a:prstGeom>
          <a:ln w="28575">
            <a:solidFill>
              <a:srgbClr val="FF0000"/>
            </a:solidFill>
            <a:headEnd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42" name="TextBox 41">
            <a:extLst>
              <a:ext uri="{FF2B5EF4-FFF2-40B4-BE49-F238E27FC236}">
                <a16:creationId xmlns:a16="http://schemas.microsoft.com/office/drawing/2014/main" id="{E1C87BC3-8868-4FB1-B8EE-0300CBC570D7}"/>
              </a:ext>
            </a:extLst>
          </p:cNvPr>
          <p:cNvSpPr txBox="1"/>
          <p:nvPr/>
        </p:nvSpPr>
        <p:spPr>
          <a:xfrm>
            <a:off x="8347863" y="4243892"/>
            <a:ext cx="530915" cy="369332"/>
          </a:xfrm>
          <a:prstGeom prst="rect">
            <a:avLst/>
          </a:prstGeom>
          <a:noFill/>
        </p:spPr>
        <p:txBody>
          <a:bodyPr wrap="none" rtlCol="0">
            <a:spAutoFit/>
          </a:bodyPr>
          <a:lstStyle/>
          <a:p>
            <a:r>
              <a:rPr lang="en-US" dirty="0"/>
              <a:t>TTC</a:t>
            </a:r>
          </a:p>
        </p:txBody>
      </p:sp>
      <p:cxnSp>
        <p:nvCxnSpPr>
          <p:cNvPr id="43" name="Straight Arrow Connector 42">
            <a:extLst>
              <a:ext uri="{FF2B5EF4-FFF2-40B4-BE49-F238E27FC236}">
                <a16:creationId xmlns:a16="http://schemas.microsoft.com/office/drawing/2014/main" id="{001FD800-7D65-4BEF-BC2D-C2E2BD27DF11}"/>
              </a:ext>
            </a:extLst>
          </p:cNvPr>
          <p:cNvCxnSpPr>
            <a:cxnSpLocks/>
          </p:cNvCxnSpPr>
          <p:nvPr/>
        </p:nvCxnSpPr>
        <p:spPr>
          <a:xfrm>
            <a:off x="757044" y="4090494"/>
            <a:ext cx="2455939" cy="547851"/>
          </a:xfrm>
          <a:prstGeom prst="straightConnector1">
            <a:avLst/>
          </a:prstGeom>
          <a:ln w="28575">
            <a:solidFill>
              <a:srgbClr val="FF0000"/>
            </a:solidFill>
            <a:headEnd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44" name="TextBox 43">
            <a:extLst>
              <a:ext uri="{FF2B5EF4-FFF2-40B4-BE49-F238E27FC236}">
                <a16:creationId xmlns:a16="http://schemas.microsoft.com/office/drawing/2014/main" id="{9B624921-C3CE-4AA6-A964-AF6BD751E0A7}"/>
              </a:ext>
            </a:extLst>
          </p:cNvPr>
          <p:cNvSpPr txBox="1"/>
          <p:nvPr/>
        </p:nvSpPr>
        <p:spPr>
          <a:xfrm>
            <a:off x="226129" y="3874560"/>
            <a:ext cx="417615" cy="369332"/>
          </a:xfrm>
          <a:prstGeom prst="rect">
            <a:avLst/>
          </a:prstGeom>
          <a:noFill/>
        </p:spPr>
        <p:txBody>
          <a:bodyPr wrap="none" rtlCol="0">
            <a:spAutoFit/>
          </a:bodyPr>
          <a:lstStyle/>
          <a:p>
            <a:r>
              <a:rPr lang="en-US" dirty="0"/>
              <a:t>EC</a:t>
            </a:r>
          </a:p>
        </p:txBody>
      </p:sp>
      <p:cxnSp>
        <p:nvCxnSpPr>
          <p:cNvPr id="45" name="Straight Arrow Connector 44">
            <a:extLst>
              <a:ext uri="{FF2B5EF4-FFF2-40B4-BE49-F238E27FC236}">
                <a16:creationId xmlns:a16="http://schemas.microsoft.com/office/drawing/2014/main" id="{1F7C5A53-F26F-4B99-9386-3930B89FB899}"/>
              </a:ext>
            </a:extLst>
          </p:cNvPr>
          <p:cNvCxnSpPr>
            <a:cxnSpLocks/>
          </p:cNvCxnSpPr>
          <p:nvPr/>
        </p:nvCxnSpPr>
        <p:spPr>
          <a:xfrm>
            <a:off x="1248508" y="5055577"/>
            <a:ext cx="1705859" cy="172811"/>
          </a:xfrm>
          <a:prstGeom prst="straightConnector1">
            <a:avLst/>
          </a:prstGeom>
          <a:ln w="28575">
            <a:solidFill>
              <a:srgbClr val="FF0000"/>
            </a:solidFill>
            <a:headEnd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630BE8B6-E21F-E99E-7B80-4936215B9E0D}"/>
              </a:ext>
            </a:extLst>
          </p:cNvPr>
          <p:cNvSpPr txBox="1"/>
          <p:nvPr/>
        </p:nvSpPr>
        <p:spPr>
          <a:xfrm>
            <a:off x="263988" y="4613224"/>
            <a:ext cx="1221912" cy="646331"/>
          </a:xfrm>
          <a:prstGeom prst="rect">
            <a:avLst/>
          </a:prstGeom>
          <a:noFill/>
        </p:spPr>
        <p:txBody>
          <a:bodyPr wrap="square" rtlCol="0">
            <a:spAutoFit/>
          </a:bodyPr>
          <a:lstStyle/>
          <a:p>
            <a:r>
              <a:rPr lang="en-US" dirty="0"/>
              <a:t>Center of impact</a:t>
            </a:r>
          </a:p>
        </p:txBody>
      </p:sp>
      <p:sp>
        <p:nvSpPr>
          <p:cNvPr id="3" name="Slide Number Placeholder 2">
            <a:extLst>
              <a:ext uri="{FF2B5EF4-FFF2-40B4-BE49-F238E27FC236}">
                <a16:creationId xmlns:a16="http://schemas.microsoft.com/office/drawing/2014/main" id="{30B1E0C6-6A17-CA37-8140-498E7573D864}"/>
              </a:ext>
            </a:extLst>
          </p:cNvPr>
          <p:cNvSpPr>
            <a:spLocks noGrp="1"/>
          </p:cNvSpPr>
          <p:nvPr>
            <p:ph type="sldNum" sz="quarter" idx="12"/>
          </p:nvPr>
        </p:nvSpPr>
        <p:spPr/>
        <p:txBody>
          <a:bodyPr/>
          <a:lstStyle/>
          <a:p>
            <a:fld id="{A21D7EA0-B1DA-421A-8035-FA1872F95718}" type="slidenum">
              <a:rPr lang="en-US" smtClean="0"/>
              <a:t>15</a:t>
            </a:fld>
            <a:endParaRPr lang="en-US"/>
          </a:p>
        </p:txBody>
      </p:sp>
    </p:spTree>
    <p:extLst>
      <p:ext uri="{BB962C8B-B14F-4D97-AF65-F5344CB8AC3E}">
        <p14:creationId xmlns:p14="http://schemas.microsoft.com/office/powerpoint/2010/main" val="20554469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6A65DB2-26C9-4CD2-B80B-365440EB6287}"/>
              </a:ext>
            </a:extLst>
          </p:cNvPr>
          <p:cNvCxnSpPr>
            <a:cxnSpLocks/>
          </p:cNvCxnSpPr>
          <p:nvPr/>
        </p:nvCxnSpPr>
        <p:spPr>
          <a:xfrm>
            <a:off x="0" y="711246"/>
            <a:ext cx="9142606"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F3866E03-7046-4FE3-B1B1-2CC3B8C49B4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6113" y="139176"/>
            <a:ext cx="691685" cy="572070"/>
          </a:xfrm>
          <a:prstGeom prst="rect">
            <a:avLst/>
          </a:prstGeom>
          <a:noFill/>
          <a:ln>
            <a:noFill/>
          </a:ln>
        </p:spPr>
      </p:pic>
      <p:sp>
        <p:nvSpPr>
          <p:cNvPr id="9" name="TextBox 8">
            <a:extLst>
              <a:ext uri="{FF2B5EF4-FFF2-40B4-BE49-F238E27FC236}">
                <a16:creationId xmlns:a16="http://schemas.microsoft.com/office/drawing/2014/main" id="{EB9AD057-3F4F-480B-AA77-9206545627BB}"/>
              </a:ext>
            </a:extLst>
          </p:cNvPr>
          <p:cNvSpPr txBox="1"/>
          <p:nvPr/>
        </p:nvSpPr>
        <p:spPr>
          <a:xfrm>
            <a:off x="863911" y="139176"/>
            <a:ext cx="7628828" cy="553998"/>
          </a:xfrm>
          <a:prstGeom prst="rect">
            <a:avLst/>
          </a:prstGeom>
          <a:noFill/>
        </p:spPr>
        <p:txBody>
          <a:bodyPr wrap="square" rtlCol="0">
            <a:spAutoFit/>
          </a:bodyPr>
          <a:lstStyle/>
          <a:p>
            <a:r>
              <a:rPr lang="en-US" sz="3000" b="1" dirty="0">
                <a:latin typeface="+mj-lt"/>
              </a:rPr>
              <a:t>HVI Data</a:t>
            </a:r>
          </a:p>
        </p:txBody>
      </p:sp>
      <p:sp>
        <p:nvSpPr>
          <p:cNvPr id="3" name="Content Placeholder 2">
            <a:extLst>
              <a:ext uri="{FF2B5EF4-FFF2-40B4-BE49-F238E27FC236}">
                <a16:creationId xmlns:a16="http://schemas.microsoft.com/office/drawing/2014/main" id="{D98D8CDE-7D4D-4FD1-8CA4-0274DBF6044E}"/>
              </a:ext>
            </a:extLst>
          </p:cNvPr>
          <p:cNvSpPr>
            <a:spLocks noGrp="1"/>
          </p:cNvSpPr>
          <p:nvPr>
            <p:ph idx="1"/>
          </p:nvPr>
        </p:nvSpPr>
        <p:spPr>
          <a:xfrm>
            <a:off x="120553" y="882695"/>
            <a:ext cx="4937820" cy="3136481"/>
          </a:xfrm>
        </p:spPr>
        <p:txBody>
          <a:bodyPr>
            <a:normAutofit lnSpcReduction="10000"/>
          </a:bodyPr>
          <a:lstStyle/>
          <a:p>
            <a:pPr>
              <a:lnSpc>
                <a:spcPct val="100000"/>
              </a:lnSpc>
              <a:spcBef>
                <a:spcPts val="600"/>
              </a:spcBef>
            </a:pPr>
            <a:r>
              <a:rPr lang="en-US" sz="1800" dirty="0"/>
              <a:t>Multi-physics numerical code using arbitrary-</a:t>
            </a:r>
            <a:r>
              <a:rPr lang="en-US" sz="1800" dirty="0" err="1"/>
              <a:t>Lagrangian</a:t>
            </a:r>
            <a:r>
              <a:rPr lang="en-US" sz="1800" dirty="0"/>
              <a:t>-Eulerian techniques to run the model</a:t>
            </a:r>
          </a:p>
          <a:p>
            <a:pPr>
              <a:lnSpc>
                <a:spcPct val="100000"/>
              </a:lnSpc>
              <a:spcBef>
                <a:spcPts val="600"/>
              </a:spcBef>
            </a:pPr>
            <a:r>
              <a:rPr lang="en-US" sz="1800" dirty="0"/>
              <a:t>A micro-structural scale model with explicitly define material properties were define for warp and fill tows </a:t>
            </a:r>
          </a:p>
          <a:p>
            <a:pPr>
              <a:lnSpc>
                <a:spcPct val="100000"/>
              </a:lnSpc>
              <a:spcBef>
                <a:spcPts val="600"/>
              </a:spcBef>
            </a:pPr>
            <a:r>
              <a:rPr lang="en-US" sz="1800" dirty="0"/>
              <a:t>Simulation of interlaminar fracture &amp; fiber-two yielding in 2-D C/C were compared to the per-ply delaminated area</a:t>
            </a:r>
          </a:p>
          <a:p>
            <a:pPr>
              <a:lnSpc>
                <a:spcPct val="100000"/>
              </a:lnSpc>
              <a:spcBef>
                <a:spcPts val="600"/>
              </a:spcBef>
            </a:pPr>
            <a:r>
              <a:rPr lang="en-US" sz="1800" dirty="0"/>
              <a:t>Simulation is still being developed to compare to HVI delaminated area measurements</a:t>
            </a:r>
          </a:p>
        </p:txBody>
      </p:sp>
      <p:pic>
        <p:nvPicPr>
          <p:cNvPr id="4" name="Picture 3">
            <a:extLst>
              <a:ext uri="{FF2B5EF4-FFF2-40B4-BE49-F238E27FC236}">
                <a16:creationId xmlns:a16="http://schemas.microsoft.com/office/drawing/2014/main" id="{4DFB0135-AAE8-4B65-91B8-1100951D8002}"/>
              </a:ext>
            </a:extLst>
          </p:cNvPr>
          <p:cNvPicPr>
            <a:picLocks noChangeAspect="1"/>
          </p:cNvPicPr>
          <p:nvPr/>
        </p:nvPicPr>
        <p:blipFill>
          <a:blip r:embed="rId3"/>
          <a:stretch>
            <a:fillRect/>
          </a:stretch>
        </p:blipFill>
        <p:spPr>
          <a:xfrm>
            <a:off x="205680" y="4521189"/>
            <a:ext cx="8936926" cy="1086315"/>
          </a:xfrm>
          <a:prstGeom prst="rect">
            <a:avLst/>
          </a:prstGeom>
        </p:spPr>
      </p:pic>
      <p:pic>
        <p:nvPicPr>
          <p:cNvPr id="37" name="Content Placeholder 4">
            <a:extLst>
              <a:ext uri="{FF2B5EF4-FFF2-40B4-BE49-F238E27FC236}">
                <a16:creationId xmlns:a16="http://schemas.microsoft.com/office/drawing/2014/main" id="{DE091659-FCFA-4F6A-AFEF-4739CF97BEA7}"/>
              </a:ext>
            </a:extLst>
          </p:cNvPr>
          <p:cNvPicPr>
            <a:picLocks noChangeAspect="1"/>
          </p:cNvPicPr>
          <p:nvPr/>
        </p:nvPicPr>
        <p:blipFill rotWithShape="1">
          <a:blip r:embed="rId4">
            <a:extLst>
              <a:ext uri="{28A0092B-C50C-407E-A947-70E740481C1C}">
                <a14:useLocalDpi xmlns:a14="http://schemas.microsoft.com/office/drawing/2010/main" val="0"/>
              </a:ext>
            </a:extLst>
          </a:blip>
          <a:srcRect l="18391" t="2635" r="24529" b="1136"/>
          <a:stretch/>
        </p:blipFill>
        <p:spPr>
          <a:xfrm rot="5400000">
            <a:off x="4153672" y="1917152"/>
            <a:ext cx="866771" cy="8762755"/>
          </a:xfrm>
          <a:prstGeom prst="rect">
            <a:avLst/>
          </a:prstGeom>
        </p:spPr>
      </p:pic>
      <p:pic>
        <p:nvPicPr>
          <p:cNvPr id="10" name="Picture 9">
            <a:extLst>
              <a:ext uri="{FF2B5EF4-FFF2-40B4-BE49-F238E27FC236}">
                <a16:creationId xmlns:a16="http://schemas.microsoft.com/office/drawing/2014/main" id="{0163C81F-382C-2DB2-A2CC-EA4BFA29657C}"/>
              </a:ext>
            </a:extLst>
          </p:cNvPr>
          <p:cNvPicPr>
            <a:picLocks noChangeAspect="1"/>
          </p:cNvPicPr>
          <p:nvPr/>
        </p:nvPicPr>
        <p:blipFill>
          <a:blip r:embed="rId5"/>
          <a:stretch>
            <a:fillRect/>
          </a:stretch>
        </p:blipFill>
        <p:spPr>
          <a:xfrm>
            <a:off x="5143500" y="757097"/>
            <a:ext cx="3879947" cy="3344630"/>
          </a:xfrm>
          <a:prstGeom prst="rect">
            <a:avLst/>
          </a:prstGeom>
        </p:spPr>
      </p:pic>
      <p:sp>
        <p:nvSpPr>
          <p:cNvPr id="11" name="TextBox 10">
            <a:extLst>
              <a:ext uri="{FF2B5EF4-FFF2-40B4-BE49-F238E27FC236}">
                <a16:creationId xmlns:a16="http://schemas.microsoft.com/office/drawing/2014/main" id="{D3579E05-7D57-6138-CE71-DF5A8BFFFE0A}"/>
              </a:ext>
            </a:extLst>
          </p:cNvPr>
          <p:cNvSpPr txBox="1"/>
          <p:nvPr/>
        </p:nvSpPr>
        <p:spPr>
          <a:xfrm>
            <a:off x="2189527" y="5495812"/>
            <a:ext cx="4471609" cy="369332"/>
          </a:xfrm>
          <a:prstGeom prst="rect">
            <a:avLst/>
          </a:prstGeom>
          <a:noFill/>
        </p:spPr>
        <p:txBody>
          <a:bodyPr wrap="none" rtlCol="0">
            <a:spAutoFit/>
          </a:bodyPr>
          <a:lstStyle/>
          <a:p>
            <a:r>
              <a:rPr lang="en-US" dirty="0"/>
              <a:t>A cross-section CT image of a 30 - degree HVI </a:t>
            </a:r>
          </a:p>
        </p:txBody>
      </p:sp>
      <p:sp>
        <p:nvSpPr>
          <p:cNvPr id="12" name="TextBox 11">
            <a:extLst>
              <a:ext uri="{FF2B5EF4-FFF2-40B4-BE49-F238E27FC236}">
                <a16:creationId xmlns:a16="http://schemas.microsoft.com/office/drawing/2014/main" id="{6B2E870E-B4D4-AB5A-6860-2AE77B6F9C1B}"/>
              </a:ext>
            </a:extLst>
          </p:cNvPr>
          <p:cNvSpPr txBox="1"/>
          <p:nvPr/>
        </p:nvSpPr>
        <p:spPr>
          <a:xfrm>
            <a:off x="2189527" y="4140597"/>
            <a:ext cx="3149901" cy="369332"/>
          </a:xfrm>
          <a:prstGeom prst="rect">
            <a:avLst/>
          </a:prstGeom>
          <a:noFill/>
        </p:spPr>
        <p:txBody>
          <a:bodyPr wrap="none" rtlCol="0">
            <a:spAutoFit/>
          </a:bodyPr>
          <a:lstStyle/>
          <a:p>
            <a:r>
              <a:rPr lang="en-US" dirty="0"/>
              <a:t>Simulation of a 30 - degree HVI </a:t>
            </a:r>
          </a:p>
        </p:txBody>
      </p:sp>
      <p:sp>
        <p:nvSpPr>
          <p:cNvPr id="2" name="Slide Number Placeholder 1">
            <a:extLst>
              <a:ext uri="{FF2B5EF4-FFF2-40B4-BE49-F238E27FC236}">
                <a16:creationId xmlns:a16="http://schemas.microsoft.com/office/drawing/2014/main" id="{6D0BCC96-6451-88B4-590F-8B5D15173FFF}"/>
              </a:ext>
            </a:extLst>
          </p:cNvPr>
          <p:cNvSpPr>
            <a:spLocks noGrp="1"/>
          </p:cNvSpPr>
          <p:nvPr>
            <p:ph type="sldNum" sz="quarter" idx="12"/>
          </p:nvPr>
        </p:nvSpPr>
        <p:spPr/>
        <p:txBody>
          <a:bodyPr/>
          <a:lstStyle/>
          <a:p>
            <a:fld id="{A21D7EA0-B1DA-421A-8035-FA1872F95718}" type="slidenum">
              <a:rPr lang="en-US" smtClean="0"/>
              <a:t>16</a:t>
            </a:fld>
            <a:endParaRPr lang="en-US"/>
          </a:p>
        </p:txBody>
      </p:sp>
    </p:spTree>
    <p:extLst>
      <p:ext uri="{BB962C8B-B14F-4D97-AF65-F5344CB8AC3E}">
        <p14:creationId xmlns:p14="http://schemas.microsoft.com/office/powerpoint/2010/main" val="28603027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6A65DB2-26C9-4CD2-B80B-365440EB6287}"/>
              </a:ext>
            </a:extLst>
          </p:cNvPr>
          <p:cNvCxnSpPr>
            <a:cxnSpLocks/>
          </p:cNvCxnSpPr>
          <p:nvPr/>
        </p:nvCxnSpPr>
        <p:spPr>
          <a:xfrm>
            <a:off x="0" y="711246"/>
            <a:ext cx="9142606"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F3866E03-7046-4FE3-B1B1-2CC3B8C49B4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6113" y="139176"/>
            <a:ext cx="691685" cy="572070"/>
          </a:xfrm>
          <a:prstGeom prst="rect">
            <a:avLst/>
          </a:prstGeom>
          <a:noFill/>
          <a:ln>
            <a:noFill/>
          </a:ln>
        </p:spPr>
      </p:pic>
      <p:sp>
        <p:nvSpPr>
          <p:cNvPr id="6" name="Content Placeholder 2">
            <a:extLst>
              <a:ext uri="{FF2B5EF4-FFF2-40B4-BE49-F238E27FC236}">
                <a16:creationId xmlns:a16="http://schemas.microsoft.com/office/drawing/2014/main" id="{694BBC6F-4E1A-4B81-94B1-59C2D3D2A5A7}"/>
              </a:ext>
            </a:extLst>
          </p:cNvPr>
          <p:cNvSpPr txBox="1">
            <a:spLocks/>
          </p:cNvSpPr>
          <p:nvPr/>
        </p:nvSpPr>
        <p:spPr>
          <a:xfrm>
            <a:off x="2355274" y="2220688"/>
            <a:ext cx="7855527" cy="390547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Background</a:t>
            </a:r>
          </a:p>
          <a:p>
            <a:r>
              <a:rPr lang="en-US" dirty="0"/>
              <a:t>ILT</a:t>
            </a:r>
          </a:p>
          <a:p>
            <a:r>
              <a:rPr lang="en-US" dirty="0"/>
              <a:t>HVI</a:t>
            </a:r>
          </a:p>
          <a:p>
            <a:r>
              <a:rPr lang="en-US" dirty="0"/>
              <a:t>Concluding remarks</a:t>
            </a:r>
          </a:p>
          <a:p>
            <a:endParaRPr lang="en-US" dirty="0"/>
          </a:p>
          <a:p>
            <a:endParaRPr lang="en-US" dirty="0"/>
          </a:p>
          <a:p>
            <a:endParaRPr lang="en-US" dirty="0"/>
          </a:p>
        </p:txBody>
      </p:sp>
      <p:cxnSp>
        <p:nvCxnSpPr>
          <p:cNvPr id="7" name="Straight Arrow Connector 6">
            <a:extLst>
              <a:ext uri="{FF2B5EF4-FFF2-40B4-BE49-F238E27FC236}">
                <a16:creationId xmlns:a16="http://schemas.microsoft.com/office/drawing/2014/main" id="{84C4736B-5C4A-47A6-A1A2-96A9B5B0A945}"/>
              </a:ext>
            </a:extLst>
          </p:cNvPr>
          <p:cNvCxnSpPr/>
          <p:nvPr/>
        </p:nvCxnSpPr>
        <p:spPr>
          <a:xfrm>
            <a:off x="1812663" y="3942496"/>
            <a:ext cx="542611" cy="0"/>
          </a:xfrm>
          <a:prstGeom prst="straightConnector1">
            <a:avLst/>
          </a:prstGeom>
          <a:ln w="57150">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1DB5C05B-31C3-4AA1-D9B2-AE317D83A37B}"/>
              </a:ext>
            </a:extLst>
          </p:cNvPr>
          <p:cNvSpPr txBox="1"/>
          <p:nvPr/>
        </p:nvSpPr>
        <p:spPr>
          <a:xfrm>
            <a:off x="863911" y="139176"/>
            <a:ext cx="7628828" cy="553998"/>
          </a:xfrm>
          <a:prstGeom prst="rect">
            <a:avLst/>
          </a:prstGeom>
          <a:noFill/>
        </p:spPr>
        <p:txBody>
          <a:bodyPr wrap="square" rtlCol="0">
            <a:spAutoFit/>
          </a:bodyPr>
          <a:lstStyle/>
          <a:p>
            <a:r>
              <a:rPr lang="en-US" sz="3000" b="1" dirty="0">
                <a:latin typeface="+mj-lt"/>
              </a:rPr>
              <a:t>Outline</a:t>
            </a:r>
          </a:p>
        </p:txBody>
      </p:sp>
      <p:sp>
        <p:nvSpPr>
          <p:cNvPr id="3" name="Slide Number Placeholder 2">
            <a:extLst>
              <a:ext uri="{FF2B5EF4-FFF2-40B4-BE49-F238E27FC236}">
                <a16:creationId xmlns:a16="http://schemas.microsoft.com/office/drawing/2014/main" id="{F059A032-9A63-EE0B-0908-4DE109EED356}"/>
              </a:ext>
            </a:extLst>
          </p:cNvPr>
          <p:cNvSpPr>
            <a:spLocks noGrp="1"/>
          </p:cNvSpPr>
          <p:nvPr>
            <p:ph type="sldNum" sz="quarter" idx="12"/>
          </p:nvPr>
        </p:nvSpPr>
        <p:spPr/>
        <p:txBody>
          <a:bodyPr/>
          <a:lstStyle/>
          <a:p>
            <a:fld id="{A21D7EA0-B1DA-421A-8035-FA1872F95718}" type="slidenum">
              <a:rPr lang="en-US" smtClean="0"/>
              <a:t>17</a:t>
            </a:fld>
            <a:endParaRPr lang="en-US"/>
          </a:p>
        </p:txBody>
      </p:sp>
    </p:spTree>
    <p:extLst>
      <p:ext uri="{BB962C8B-B14F-4D97-AF65-F5344CB8AC3E}">
        <p14:creationId xmlns:p14="http://schemas.microsoft.com/office/powerpoint/2010/main" val="21248699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6A65DB2-26C9-4CD2-B80B-365440EB6287}"/>
              </a:ext>
            </a:extLst>
          </p:cNvPr>
          <p:cNvCxnSpPr>
            <a:cxnSpLocks/>
          </p:cNvCxnSpPr>
          <p:nvPr/>
        </p:nvCxnSpPr>
        <p:spPr>
          <a:xfrm>
            <a:off x="0" y="711246"/>
            <a:ext cx="9142606"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F3866E03-7046-4FE3-B1B1-2CC3B8C49B4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6113" y="139176"/>
            <a:ext cx="691685" cy="572070"/>
          </a:xfrm>
          <a:prstGeom prst="rect">
            <a:avLst/>
          </a:prstGeom>
          <a:noFill/>
          <a:ln>
            <a:noFill/>
          </a:ln>
        </p:spPr>
      </p:pic>
      <p:sp>
        <p:nvSpPr>
          <p:cNvPr id="3" name="TextBox 2">
            <a:extLst>
              <a:ext uri="{FF2B5EF4-FFF2-40B4-BE49-F238E27FC236}">
                <a16:creationId xmlns:a16="http://schemas.microsoft.com/office/drawing/2014/main" id="{CAD0A9D9-530B-6A90-5EFD-0DBCAD1F0E3F}"/>
              </a:ext>
            </a:extLst>
          </p:cNvPr>
          <p:cNvSpPr txBox="1"/>
          <p:nvPr/>
        </p:nvSpPr>
        <p:spPr>
          <a:xfrm>
            <a:off x="311430" y="1114052"/>
            <a:ext cx="8519746" cy="5478423"/>
          </a:xfrm>
          <a:prstGeom prst="rect">
            <a:avLst/>
          </a:prstGeom>
          <a:noFill/>
        </p:spPr>
        <p:txBody>
          <a:bodyPr wrap="square">
            <a:spAutoFit/>
          </a:bodyPr>
          <a:lstStyle/>
          <a:p>
            <a:pPr marL="0" indent="0">
              <a:spcBef>
                <a:spcPts val="0"/>
              </a:spcBef>
              <a:buNone/>
            </a:pPr>
            <a:r>
              <a:rPr lang="en-US" sz="2000" b="1" dirty="0"/>
              <a:t>Evaluation capabilities for </a:t>
            </a:r>
            <a:r>
              <a:rPr lang="en-US" sz="2000" b="1" i="1" dirty="0"/>
              <a:t>in-situ</a:t>
            </a:r>
            <a:r>
              <a:rPr lang="en-US" sz="2000" b="1" dirty="0"/>
              <a:t> micro-x-ray CT for damage characterization of C/C</a:t>
            </a:r>
          </a:p>
          <a:p>
            <a:pPr marL="0" indent="0">
              <a:spcBef>
                <a:spcPts val="0"/>
              </a:spcBef>
              <a:buNone/>
            </a:pPr>
            <a:endParaRPr lang="en-US" sz="2000" b="1" dirty="0"/>
          </a:p>
          <a:p>
            <a:pPr marL="342900" indent="-342900">
              <a:spcBef>
                <a:spcPts val="0"/>
              </a:spcBef>
              <a:buFont typeface="Arial" panose="020B0604020202020204" pitchFamily="34" charset="0"/>
              <a:buChar char="•"/>
            </a:pPr>
            <a:r>
              <a:rPr lang="en-US" sz="2000" dirty="0"/>
              <a:t>Current data captured from in-situ testing of C/C</a:t>
            </a:r>
          </a:p>
          <a:p>
            <a:pPr marL="342900" indent="-342900">
              <a:spcBef>
                <a:spcPts val="600"/>
              </a:spcBef>
              <a:buFont typeface="Arial" panose="020B0604020202020204" pitchFamily="34" charset="0"/>
              <a:buChar char="•"/>
            </a:pPr>
            <a:r>
              <a:rPr lang="en-US" sz="2000" dirty="0"/>
              <a:t>Measured the delaminated area between each ply, denoted with the interface numbers</a:t>
            </a:r>
          </a:p>
          <a:p>
            <a:pPr marL="342900" indent="-342900">
              <a:spcBef>
                <a:spcPts val="600"/>
              </a:spcBef>
              <a:buFont typeface="Arial" panose="020B0604020202020204" pitchFamily="34" charset="0"/>
              <a:buChar char="•"/>
            </a:pPr>
            <a:r>
              <a:rPr lang="en-US" sz="2000" dirty="0"/>
              <a:t>Delaminated areas did not reach across the width of the specimen</a:t>
            </a:r>
            <a:endParaRPr lang="en-US" sz="2000" dirty="0">
              <a:solidFill>
                <a:srgbClr val="FF0000"/>
              </a:solidFill>
            </a:endParaRPr>
          </a:p>
          <a:p>
            <a:pPr marL="342900" indent="-342900">
              <a:spcBef>
                <a:spcPts val="600"/>
              </a:spcBef>
              <a:buFont typeface="Arial" panose="020B0604020202020204" pitchFamily="34" charset="0"/>
              <a:buChar char="•"/>
            </a:pPr>
            <a:r>
              <a:rPr lang="en-US" sz="2000" dirty="0"/>
              <a:t>The standard deviation in the change of porosity correlates well with the final ILT strength</a:t>
            </a:r>
          </a:p>
          <a:p>
            <a:pPr marL="342900" indent="-342900">
              <a:spcBef>
                <a:spcPts val="600"/>
              </a:spcBef>
              <a:buFont typeface="Arial" panose="020B0604020202020204" pitchFamily="34" charset="0"/>
              <a:buChar char="•"/>
            </a:pPr>
            <a:r>
              <a:rPr lang="en-US" sz="2000" dirty="0"/>
              <a:t>The higher the standard deviation in the change of porosity, the higher the recorded ILT strength</a:t>
            </a:r>
          </a:p>
          <a:p>
            <a:pPr marL="342900" indent="-342900">
              <a:spcBef>
                <a:spcPts val="600"/>
              </a:spcBef>
              <a:buFont typeface="Arial" panose="020B0604020202020204" pitchFamily="34" charset="0"/>
              <a:buChar char="•"/>
            </a:pPr>
            <a:r>
              <a:rPr lang="en-US" sz="2000" dirty="0"/>
              <a:t>Improved HVI damage diagnostics by measuring per-ply damage</a:t>
            </a:r>
          </a:p>
          <a:p>
            <a:pPr marL="342900" indent="-342900">
              <a:spcBef>
                <a:spcPts val="600"/>
              </a:spcBef>
              <a:buFont typeface="Arial" panose="020B0604020202020204" pitchFamily="34" charset="0"/>
              <a:buChar char="•"/>
            </a:pPr>
            <a:r>
              <a:rPr lang="en-US" sz="2000" dirty="0"/>
              <a:t>Measured the per-ply delaminated area of HVI C/C at 30° and 60° impact angles</a:t>
            </a:r>
          </a:p>
          <a:p>
            <a:pPr marL="342900" indent="-342900">
              <a:spcBef>
                <a:spcPts val="0"/>
              </a:spcBef>
              <a:buFont typeface="Arial" panose="020B0604020202020204" pitchFamily="34" charset="0"/>
              <a:buChar char="•"/>
            </a:pPr>
            <a:endParaRPr lang="en-US" sz="2000" dirty="0"/>
          </a:p>
          <a:p>
            <a:pPr marL="0" indent="0">
              <a:spcBef>
                <a:spcPts val="0"/>
              </a:spcBef>
              <a:buNone/>
            </a:pPr>
            <a:endParaRPr lang="en-US" sz="2000" dirty="0"/>
          </a:p>
        </p:txBody>
      </p:sp>
      <p:sp>
        <p:nvSpPr>
          <p:cNvPr id="4" name="TextBox 3">
            <a:extLst>
              <a:ext uri="{FF2B5EF4-FFF2-40B4-BE49-F238E27FC236}">
                <a16:creationId xmlns:a16="http://schemas.microsoft.com/office/drawing/2014/main" id="{6B87F2A8-5CCB-8019-C60A-BD0AD6A66D98}"/>
              </a:ext>
            </a:extLst>
          </p:cNvPr>
          <p:cNvSpPr txBox="1"/>
          <p:nvPr/>
        </p:nvSpPr>
        <p:spPr>
          <a:xfrm>
            <a:off x="863911" y="139176"/>
            <a:ext cx="7628828" cy="553998"/>
          </a:xfrm>
          <a:prstGeom prst="rect">
            <a:avLst/>
          </a:prstGeom>
          <a:noFill/>
        </p:spPr>
        <p:txBody>
          <a:bodyPr wrap="square" rtlCol="0">
            <a:spAutoFit/>
          </a:bodyPr>
          <a:lstStyle/>
          <a:p>
            <a:r>
              <a:rPr lang="en-US" sz="3000" b="1" dirty="0">
                <a:latin typeface="+mj-lt"/>
              </a:rPr>
              <a:t>Concluding Remarks</a:t>
            </a:r>
          </a:p>
        </p:txBody>
      </p:sp>
      <p:sp>
        <p:nvSpPr>
          <p:cNvPr id="2" name="Slide Number Placeholder 1">
            <a:extLst>
              <a:ext uri="{FF2B5EF4-FFF2-40B4-BE49-F238E27FC236}">
                <a16:creationId xmlns:a16="http://schemas.microsoft.com/office/drawing/2014/main" id="{CFF6B4D2-A047-1B29-14A0-CA5542E9F679}"/>
              </a:ext>
            </a:extLst>
          </p:cNvPr>
          <p:cNvSpPr>
            <a:spLocks noGrp="1"/>
          </p:cNvSpPr>
          <p:nvPr>
            <p:ph type="sldNum" sz="quarter" idx="12"/>
          </p:nvPr>
        </p:nvSpPr>
        <p:spPr/>
        <p:txBody>
          <a:bodyPr/>
          <a:lstStyle/>
          <a:p>
            <a:fld id="{A21D7EA0-B1DA-421A-8035-FA1872F95718}" type="slidenum">
              <a:rPr lang="en-US" smtClean="0"/>
              <a:t>18</a:t>
            </a:fld>
            <a:endParaRPr lang="en-US"/>
          </a:p>
        </p:txBody>
      </p:sp>
    </p:spTree>
    <p:extLst>
      <p:ext uri="{BB962C8B-B14F-4D97-AF65-F5344CB8AC3E}">
        <p14:creationId xmlns:p14="http://schemas.microsoft.com/office/powerpoint/2010/main" val="36067486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6A65DB2-26C9-4CD2-B80B-365440EB6287}"/>
              </a:ext>
            </a:extLst>
          </p:cNvPr>
          <p:cNvCxnSpPr>
            <a:cxnSpLocks/>
          </p:cNvCxnSpPr>
          <p:nvPr/>
        </p:nvCxnSpPr>
        <p:spPr>
          <a:xfrm>
            <a:off x="0" y="711246"/>
            <a:ext cx="9142606"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F3866E03-7046-4FE3-B1B1-2CC3B8C49B4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6113" y="139176"/>
            <a:ext cx="691685" cy="572070"/>
          </a:xfrm>
          <a:prstGeom prst="rect">
            <a:avLst/>
          </a:prstGeom>
          <a:noFill/>
          <a:ln>
            <a:noFill/>
          </a:ln>
        </p:spPr>
      </p:pic>
      <p:sp>
        <p:nvSpPr>
          <p:cNvPr id="3" name="TextBox 2">
            <a:extLst>
              <a:ext uri="{FF2B5EF4-FFF2-40B4-BE49-F238E27FC236}">
                <a16:creationId xmlns:a16="http://schemas.microsoft.com/office/drawing/2014/main" id="{CAD0A9D9-530B-6A90-5EFD-0DBCAD1F0E3F}"/>
              </a:ext>
            </a:extLst>
          </p:cNvPr>
          <p:cNvSpPr txBox="1"/>
          <p:nvPr/>
        </p:nvSpPr>
        <p:spPr>
          <a:xfrm>
            <a:off x="312127" y="2301014"/>
            <a:ext cx="8519746" cy="2431435"/>
          </a:xfrm>
          <a:prstGeom prst="rect">
            <a:avLst/>
          </a:prstGeom>
          <a:noFill/>
        </p:spPr>
        <p:txBody>
          <a:bodyPr wrap="square">
            <a:spAutoFit/>
          </a:bodyPr>
          <a:lstStyle/>
          <a:p>
            <a:pPr marL="0" indent="0" algn="just">
              <a:buNone/>
            </a:pPr>
            <a:r>
              <a:rPr lang="en-US" sz="2800" dirty="0">
                <a:cs typeface="Times New Roman" panose="02020603050405020304" pitchFamily="18" charset="0"/>
              </a:rPr>
              <a:t>Appreciation</a:t>
            </a:r>
          </a:p>
          <a:p>
            <a:pPr marL="0" indent="0" algn="just">
              <a:buNone/>
            </a:pPr>
            <a:endParaRPr lang="en-US" sz="2800" dirty="0">
              <a:cs typeface="Times New Roman" panose="02020603050405020304" pitchFamily="18" charset="0"/>
            </a:endParaRPr>
          </a:p>
          <a:p>
            <a:pPr marL="0" indent="0" algn="just">
              <a:buNone/>
            </a:pPr>
            <a:r>
              <a:rPr lang="en-US" sz="2800" b="1" dirty="0">
                <a:cs typeface="Times New Roman" panose="02020603050405020304" pitchFamily="18" charset="0"/>
              </a:rPr>
              <a:t>Structural Mechanics and Concepts Branch</a:t>
            </a:r>
          </a:p>
          <a:p>
            <a:pPr marL="0" indent="0" algn="just">
              <a:buNone/>
            </a:pPr>
            <a:r>
              <a:rPr lang="en-US" sz="2800" b="1" dirty="0">
                <a:cs typeface="Times New Roman" panose="02020603050405020304" pitchFamily="18" charset="0"/>
              </a:rPr>
              <a:t>Langley Research Center Hot Structures Team  </a:t>
            </a:r>
          </a:p>
          <a:p>
            <a:pPr marL="342900" indent="-342900">
              <a:spcBef>
                <a:spcPts val="0"/>
              </a:spcBef>
              <a:buFont typeface="Arial" panose="020B0604020202020204" pitchFamily="34" charset="0"/>
              <a:buChar char="•"/>
            </a:pPr>
            <a:endParaRPr lang="en-US" sz="2000" dirty="0"/>
          </a:p>
          <a:p>
            <a:pPr marL="0" indent="0">
              <a:spcBef>
                <a:spcPts val="0"/>
              </a:spcBef>
              <a:buNone/>
            </a:pPr>
            <a:endParaRPr lang="en-US" sz="2000" dirty="0"/>
          </a:p>
        </p:txBody>
      </p:sp>
      <p:sp>
        <p:nvSpPr>
          <p:cNvPr id="4" name="TextBox 3">
            <a:extLst>
              <a:ext uri="{FF2B5EF4-FFF2-40B4-BE49-F238E27FC236}">
                <a16:creationId xmlns:a16="http://schemas.microsoft.com/office/drawing/2014/main" id="{6B87F2A8-5CCB-8019-C60A-BD0AD6A66D98}"/>
              </a:ext>
            </a:extLst>
          </p:cNvPr>
          <p:cNvSpPr txBox="1"/>
          <p:nvPr/>
        </p:nvSpPr>
        <p:spPr>
          <a:xfrm>
            <a:off x="863911" y="139176"/>
            <a:ext cx="7628828" cy="553998"/>
          </a:xfrm>
          <a:prstGeom prst="rect">
            <a:avLst/>
          </a:prstGeom>
          <a:noFill/>
        </p:spPr>
        <p:txBody>
          <a:bodyPr wrap="square" rtlCol="0">
            <a:spAutoFit/>
          </a:bodyPr>
          <a:lstStyle/>
          <a:p>
            <a:r>
              <a:rPr lang="en-US" sz="3000" b="1" dirty="0">
                <a:latin typeface="+mj-lt"/>
              </a:rPr>
              <a:t>Acknowledgements</a:t>
            </a:r>
          </a:p>
        </p:txBody>
      </p:sp>
      <p:sp>
        <p:nvSpPr>
          <p:cNvPr id="2" name="Slide Number Placeholder 1">
            <a:extLst>
              <a:ext uri="{FF2B5EF4-FFF2-40B4-BE49-F238E27FC236}">
                <a16:creationId xmlns:a16="http://schemas.microsoft.com/office/drawing/2014/main" id="{C7F27875-4E30-5820-A7BC-F87A7FE73EEA}"/>
              </a:ext>
            </a:extLst>
          </p:cNvPr>
          <p:cNvSpPr>
            <a:spLocks noGrp="1"/>
          </p:cNvSpPr>
          <p:nvPr>
            <p:ph type="sldNum" sz="quarter" idx="12"/>
          </p:nvPr>
        </p:nvSpPr>
        <p:spPr/>
        <p:txBody>
          <a:bodyPr/>
          <a:lstStyle/>
          <a:p>
            <a:fld id="{A21D7EA0-B1DA-421A-8035-FA1872F95718}" type="slidenum">
              <a:rPr lang="en-US" smtClean="0"/>
              <a:t>19</a:t>
            </a:fld>
            <a:endParaRPr lang="en-US"/>
          </a:p>
        </p:txBody>
      </p:sp>
    </p:spTree>
    <p:extLst>
      <p:ext uri="{BB962C8B-B14F-4D97-AF65-F5344CB8AC3E}">
        <p14:creationId xmlns:p14="http://schemas.microsoft.com/office/powerpoint/2010/main" val="261031639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35656</TotalTime>
  <Words>1768</Words>
  <Application>Microsoft Office PowerPoint</Application>
  <PresentationFormat>On-screen Show (4:3)</PresentationFormat>
  <Paragraphs>229</Paragraphs>
  <Slides>19</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Kubitschek, Bryan A. (LARC-D312)</dc:creator>
  <cp:lastModifiedBy>Bryan Kubitschek</cp:lastModifiedBy>
  <cp:revision>113</cp:revision>
  <cp:lastPrinted>2023-08-07T15:45:15Z</cp:lastPrinted>
  <dcterms:created xsi:type="dcterms:W3CDTF">2022-08-16T15:08:21Z</dcterms:created>
  <dcterms:modified xsi:type="dcterms:W3CDTF">2023-08-09T17:59:05Z</dcterms:modified>
</cp:coreProperties>
</file>