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1281" r:id="rId4"/>
    <p:sldId id="1617" r:id="rId5"/>
    <p:sldId id="264" r:id="rId6"/>
    <p:sldId id="274" r:id="rId7"/>
    <p:sldId id="266" r:id="rId8"/>
    <p:sldId id="275" r:id="rId9"/>
    <p:sldId id="277" r:id="rId10"/>
    <p:sldId id="276" r:id="rId11"/>
    <p:sldId id="278" r:id="rId12"/>
    <p:sldId id="279" r:id="rId13"/>
    <p:sldId id="1623" r:id="rId14"/>
    <p:sldId id="1630" r:id="rId15"/>
    <p:sldId id="280" r:id="rId16"/>
    <p:sldId id="1625" r:id="rId17"/>
    <p:sldId id="1626" r:id="rId18"/>
    <p:sldId id="281" r:id="rId19"/>
    <p:sldId id="282" r:id="rId20"/>
    <p:sldId id="1627" r:id="rId21"/>
    <p:sldId id="161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50" d="100"/>
          <a:sy n="150" d="100"/>
        </p:scale>
        <p:origin x="28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7D7BF-A653-4B55-B1DF-B663D84FA2DA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8F17E-C5FB-42F3-9A28-5B3CEC62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43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BCBE6-6C76-6842-F37D-E171BE5D6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71E389-941E-77B7-F809-3EAE5C66D4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600FA-61DF-9EB1-CEBA-491C38B00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6A31-FDAF-2F4C-8F9B-7AA57524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1C1B9-AFD8-E699-7BDD-10CA47F06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6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28365-A927-941C-65E3-36124C644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5A3F3-4371-8D54-198D-DEC622E70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68516-A9F3-EBF9-E648-44172D890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A6FA4-8C99-7B68-F50E-A90662215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8BAFB-4C7D-8014-E8F7-31C1E55DC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31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F3BAD-CAE3-434F-DE8A-6F4C11A07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F1B95-E89E-288D-B8DF-47246DAE0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9B566-27C2-D80A-82FC-1914FDACB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743AD-8D6C-8B90-8F60-FFE519508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B89B-91AC-0424-D5E2-12D8E037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5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DCFD-4938-20FE-5A55-03AA2820F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93592-E32D-FAA0-F6C2-C64960E45F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A9FCC6-F859-4782-E1B1-3F9870805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5558B-0D71-6AF8-C010-59205789F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BC925-EF1C-E505-C9FA-208F62FEC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7BB89-BBE2-89A3-2A0E-0337F6E92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25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771E4-061B-D8CA-E31E-83F203BC3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2D443-23AF-A6DC-31B2-2CF7C0EB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1F49D-FB43-0A21-5F67-7C0C3F1AC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73A65E-98FD-421E-89DD-C2DD847420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D35243-CBF5-1487-57D4-352EDD8B18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D1B7F3-94D1-0462-458C-51E2B10DA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7052E9-2428-ED24-4EBF-C6E1B8D56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9A92B8-F42A-A84E-A2C0-33D1BD3F9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5D07E-F4DF-7E1B-E646-8B291134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1B66AC-E8F0-8C86-4485-B8E8263A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7B865-3DEA-7E03-66EE-8EBC3377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E0ADB-625E-4331-8980-4B034E9E2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53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6E3A8B-412D-EC70-BEC7-F3B788600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9964DA-FDDF-B465-D250-21C1C567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61398-ECA5-0139-DA32-73873AC95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4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90C7-C5E7-8562-7490-C38C61A1B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43ADC-C0AD-BB93-16A7-3922B0D64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6CDAC-C5C1-4CC5-D0F3-769DF54F1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9C656-9FC2-2827-1CA5-79D5E7D59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C3CD47-A3FB-0D7B-5654-BE8641B5E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F9076-685F-A357-FBDC-B090FC282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55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B877C-0DB5-793A-8C79-5C53A634A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CF6172-F1E8-42BC-17BB-0ADFBBE884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34C1C-E65E-E5D7-5C4C-399B7A221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1BBD0B-B6A6-0B34-590B-69A3373FB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7044A-B502-7B01-F0BF-1823297A6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B79ED0-E81E-D181-BF25-3EE69D879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48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4C41-E4C8-0411-9F6E-BF1E3375B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7E4B44-BBB9-2C9C-4BCC-B3A878DAF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A60BB-3608-DA1B-57E5-AE9BFE0D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74019-4C1E-5AB4-1C57-00E75C069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65093-7942-7261-B2BD-EE96E8E97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5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6741F-83E2-0A4C-12F8-54778FDD2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624C6-8785-6BB8-7F63-26FAECDB8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1B812-5FCD-03ED-D6CB-9B1EA9ED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2DD39-53A7-0D15-2D5F-71CE3160A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7D172-AC27-4F9A-EB39-439C505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57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7C5A5-6690-497A-B446-1F87F3159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D51DA-9330-4865-A14B-208289151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 Narrow" panose="020B06060202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F6B61-21DE-48F7-A164-4D4B1C276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50">
                <a:latin typeface="Arial Narrow" panose="020B0606020202030204" pitchFamily="34" charset="0"/>
              </a:defRPr>
            </a:lvl1pPr>
          </a:lstStyle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57305-2EBB-4115-B3DB-0AE3BD9D0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latin typeface="Arial Narrow" panose="020B0606020202030204" pitchFamily="34" charset="0"/>
              </a:defRPr>
            </a:lvl1pPr>
          </a:lstStyle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7E013-E8F8-47B5-9AA9-41960EA1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latin typeface="Arial Narrow" panose="020B0606020202030204" pitchFamily="34" charset="0"/>
              </a:defRPr>
            </a:lvl1pPr>
          </a:lstStyle>
          <a:p>
            <a:fld id="{D184C717-F169-4A92-BED2-237E765C6A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17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5984B-21D8-43FE-9682-1EE41348F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E2051-37C9-484E-9ED6-BAB4BFD8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21AD8-BC6E-472F-A6A9-1C46178D6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C1C69-7F49-40BE-8C19-A8FB5F596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A1FF6-523F-480F-A1FE-8DFCF5E1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913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A6D48-46E2-4674-83DB-7714449D3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42BC8-4CAD-45F3-A7A1-C69E3DC88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D97C6-C740-4A47-8E6A-3EC2E8611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48453-14DB-44D4-9EFE-4A454367A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82C19-AE09-4AAC-B7D7-2B78217C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04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DA218-AD10-482D-968D-77C7466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8F6D3-4215-4E56-9FF7-F1CAFCAE6D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3427D-C589-459B-972E-D19A86FAE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7322A2-E7A2-4F1A-844D-6817140FA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496CFE-3DCA-4198-BD8A-6C3F03774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47983C-C91F-4C31-A45A-B3BB826F0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07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3F96B-86E1-4118-8A23-C30F8C1BC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1B2DE-FB22-4714-ABDE-6977C8DF7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D567B-44E0-4112-B2D4-F476E073E3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49F671-5CD6-4A1B-89EC-51C1A6E89E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D7C91-0B6A-45A8-B7D6-1EE7E51362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0E0AF1-2EDC-4FFE-8A7E-09CCE6F40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F6EB16-5E72-4451-99D8-D420DB198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979688-CEE3-421C-A54F-311FF2E63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45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C4700-C0C0-4D40-A431-7CE35891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59E237-6330-46EB-881A-ACB6F3A0C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13E247-C405-4439-94AD-0CC61481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632698-ADD4-4E03-80C2-098EF135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03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B3454C-A989-4B72-9EFB-30ABA5F96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793C89-EEA0-453C-85FA-BF69C0AC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1E696-3DFC-45BC-86B1-8242BEEA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581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5E29-F3EB-4308-A139-29E27A4BB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F2880-EC57-4A48-839B-272240107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8E5B0-D37D-42AC-BA74-B74CC166A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E4B1B-E5F0-4039-9C23-50C5ABED8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92607B-3FB2-47D5-99D8-CEF43BCF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B72C8C-E4F4-4E73-A7F4-FCCF0B9E9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362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68619-0F07-4F91-9610-16161788E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0FCBF-E74A-4EF9-AF6E-C127C9482E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DD621-921A-495F-AA14-A8290525E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DD0E17-9473-4707-B6CE-3FA4C5219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8D417A-969A-4036-940B-27A455A20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947DC6-E2FC-4661-9C35-1ABE4A913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84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AC434-9A60-4B56-9538-D57D0182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BE54D5-2A63-4BFC-B2FA-AA9BDF72D3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4A70-14D5-4399-B795-915E046EE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4B2EE-C43A-44C8-AEFF-83A23D778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3E5BB-15EE-4A5D-8EEE-F11C049CB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28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16CD70-9691-4E9B-BBE8-7E86E71222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53882-E1CB-4C65-A5CF-377B36653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7E5D9-04FD-4EA8-B5AD-26353BC24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6E857-6768-488C-AAE9-F22E9CC2E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AC297-F80A-4CD9-87DE-00BB4FCC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32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8A913-0AF0-4C4C-84BB-AD37A0E8D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8FD4F-ACAC-4873-A65E-87797D8C6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BA0C6-955E-46A9-804E-AFC3EF18B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A4801-EE92-4729-B3AF-A57D99D5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11ADF-409E-4295-8521-F1293BED1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261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F3D00-FFC2-495A-8B21-301D91AF6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E7DF2-100C-41CE-9B6D-C82239F7E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A50E3-5348-4A66-B613-5B4718F9F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35A96-4719-42CB-AC41-F33C68DA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A02B3-D184-46BE-8AFC-EBF61AED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050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A8439-AAA9-4148-BD37-D67D388D9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AD46AD-DD69-4BA0-85B0-375F1566E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85E01-D287-4162-9194-9AD38DF0A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4C668-4357-41AB-9D32-6C5D9C292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68B15-0EE0-4576-823D-55D98BBB8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55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540AD-28CF-48C0-A2B7-C8276B890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E2D71-4013-4C55-9FC2-D612F191B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46519-6DC8-4C8F-A9EC-D3E2C4106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C3344-E0CD-4AC5-8821-9F163BB6A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7ECB9-8EDD-4868-BE22-F57725E81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4F5A-8C00-40BC-BADF-5ED6B81F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99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9473-BB04-4CB0-A6E5-8D6977465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870AF-1620-40F3-B012-C0253FE1A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99484-830F-411E-8B17-27001163B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3D623D-62FC-4230-8EBE-AE38545F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CAB34-DB5F-4AB4-9B6E-F300AA5A39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C3D67A-3972-460F-8F33-E48D7D86C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E423DD-66ED-498E-B58D-5618FA05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98E1FF-F369-4A1F-8B5A-0E3B0C4C5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51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92DDF-D767-4E37-8371-AF9BD22D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9DA96D-4945-40C9-873E-267D05C1B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AFA755-81AD-4E50-8F9E-3196A9B1B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6607A7-B68F-4418-9F28-038447689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457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F596F8-E2D3-4C6A-9A34-77D590685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690ADC-DA08-4836-B151-7F9DB2228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6E47A5-EE8E-4C28-9567-BC5CE6A55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12616163-6EBD-4816-AFAB-F8D68F76B9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7AB3246-651D-4A40-8466-6473F0BE44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8" b="98496" l="1563" r="99063">
                        <a14:foregroundMark x1="39063" y1="3008" x2="39063" y2="3008"/>
                        <a14:foregroundMark x1="10000" y1="46992" x2="10000" y2="46992"/>
                        <a14:foregroundMark x1="6250" y1="48496" x2="6250" y2="48496"/>
                        <a14:foregroundMark x1="42188" y1="95113" x2="42188" y2="95113"/>
                        <a14:foregroundMark x1="42188" y1="95113" x2="42188" y2="95113"/>
                        <a14:foregroundMark x1="93438" y1="15038" x2="93438" y2="15038"/>
                        <a14:foregroundMark x1="98125" y1="9774" x2="98125" y2="9774"/>
                        <a14:foregroundMark x1="99063" y1="6767" x2="99063" y2="6767"/>
                        <a14:foregroundMark x1="3750" y1="63158" x2="3750" y2="63158"/>
                        <a14:foregroundMark x1="3750" y1="63158" x2="3750" y2="63158"/>
                        <a14:foregroundMark x1="1563" y1="64286" x2="1563" y2="64286"/>
                        <a14:foregroundMark x1="13750" y1="91729" x2="13750" y2="91729"/>
                        <a14:foregroundMark x1="40000" y1="48120" x2="40000" y2="48120"/>
                        <a14:foregroundMark x1="39688" y1="46617" x2="39688" y2="46617"/>
                        <a14:foregroundMark x1="36563" y1="42857" x2="36563" y2="42857"/>
                        <a14:foregroundMark x1="34063" y1="53759" x2="34063" y2="53759"/>
                        <a14:foregroundMark x1="37188" y1="50376" x2="37188" y2="50376"/>
                        <a14:foregroundMark x1="43438" y1="54887" x2="43438" y2="54887"/>
                        <a14:foregroundMark x1="41875" y1="57895" x2="41875" y2="57895"/>
                        <a14:foregroundMark x1="55313" y1="47368" x2="55313" y2="47368"/>
                        <a14:foregroundMark x1="53125" y1="46617" x2="53125" y2="47744"/>
                        <a14:foregroundMark x1="60313" y1="56391" x2="60313" y2="56391"/>
                        <a14:foregroundMark x1="57500" y1="58647" x2="57500" y2="58647"/>
                        <a14:foregroundMark x1="76250" y1="54887" x2="76250" y2="54887"/>
                        <a14:foregroundMark x1="75938" y1="47744" x2="75938" y2="47744"/>
                        <a14:foregroundMark x1="74063" y1="46992" x2="74063" y2="46992"/>
                        <a14:foregroundMark x1="71563" y1="51128" x2="71563" y2="51128"/>
                        <a14:foregroundMark x1="70000" y1="54135" x2="70000" y2="54135"/>
                        <a14:foregroundMark x1="68125" y1="56391" x2="68125" y2="56391"/>
                        <a14:foregroundMark x1="70313" y1="48872" x2="70313" y2="48872"/>
                        <a14:foregroundMark x1="29063" y1="40226" x2="29063" y2="40226"/>
                        <a14:foregroundMark x1="28750" y1="19549" x2="28750" y2="19549"/>
                        <a14:foregroundMark x1="17500" y1="44361" x2="17500" y2="44361"/>
                        <a14:foregroundMark x1="18125" y1="50000" x2="18125" y2="50000"/>
                        <a14:foregroundMark x1="20938" y1="52256" x2="20938" y2="52256"/>
                        <a14:foregroundMark x1="22188" y1="54135" x2="22188" y2="54135"/>
                        <a14:foregroundMark x1="23750" y1="56391" x2="23750" y2="56391"/>
                        <a14:foregroundMark x1="23750" y1="56391" x2="23750" y2="56391"/>
                        <a14:foregroundMark x1="25313" y1="46617" x2="25313" y2="46617"/>
                        <a14:foregroundMark x1="14063" y1="53759" x2="14063" y2="53759"/>
                        <a14:foregroundMark x1="44688" y1="68421" x2="44688" y2="68421"/>
                        <a14:foregroundMark x1="55937" y1="41353" x2="55937" y2="41353"/>
                        <a14:foregroundMark x1="57813" y1="41353" x2="57813" y2="41353"/>
                        <a14:foregroundMark x1="16875" y1="87594" x2="16875" y2="87594"/>
                        <a14:foregroundMark x1="16875" y1="87594" x2="16875" y2="87594"/>
                        <a14:foregroundMark x1="12188" y1="92857" x2="12188" y2="92857"/>
                        <a14:foregroundMark x1="40000" y1="98120" x2="40000" y2="98120"/>
                        <a14:foregroundMark x1="45625" y1="98496" x2="45625" y2="98496"/>
                        <a14:foregroundMark x1="40625" y1="98496" x2="40625" y2="98496"/>
                        <a14:foregroundMark x1="39375" y1="97744" x2="39375" y2="97744"/>
                        <a14:foregroundMark x1="40625" y1="98496" x2="40625" y2="98496"/>
                        <a14:foregroundMark x1="40625" y1="98496" x2="40625" y2="98496"/>
                        <a14:backgroundMark x1="4063" y1="63534" x2="4063" y2="63534"/>
                        <a14:backgroundMark x1="14063" y1="92105" x2="14063" y2="92105"/>
                        <a14:backgroundMark x1="1875" y1="65038" x2="1875" y2="65038"/>
                        <a14:backgroundMark x1="99688" y1="6767" x2="99688" y2="6767"/>
                        <a14:backgroundMark x1="98750" y1="10150" x2="98750" y2="10150"/>
                        <a14:backgroundMark x1="99063" y1="6391" x2="99063" y2="6391"/>
                        <a14:backgroundMark x1="39375" y1="98496" x2="39375" y2="98496"/>
                        <a14:backgroundMark x1="53125" y1="98872" x2="53125" y2="98872"/>
                        <a14:backgroundMark x1="40625" y1="98496" x2="40625" y2="98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76966" cy="64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7528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B7D79-DA48-4789-8959-53413460F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A9304-CF93-4BB7-9B8D-62A4A1432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FEC60-7745-49AA-8F3E-ECEBA9431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949ED-7403-49C9-B1BE-4DE3E9AE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FE948-860C-4F11-B076-45A39A2E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90FBF-D50E-42A7-87E1-03BAC861C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985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62350-1C22-436C-B2A1-0D6864CD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0089E4-EE37-45A0-A638-C80EF59538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EC028-0B03-4240-A31B-4302CA10C7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FF4CB-B0FE-4A06-AACC-89795F9AA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A7DDA3-0B1A-4C0D-AA43-2F7F6DA03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082114-6DBE-4939-A196-B98D1785E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803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80A35-1B14-4AA5-B33A-0D91582C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29F751-0463-4B1E-8A17-6F98F174B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9BCF5-05C0-4096-A629-B35B9C81F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CB482-924B-46DA-AF64-E8944FE4C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2E0F6-D1E1-42F5-BC4C-D9D6B0D4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7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107887-DAAD-4DCE-B10E-F15907EC8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7A6AB5-A45B-4BC6-82AB-0E9CBB8E87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02EAF-7F58-4289-B2FE-572886373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F4920-ADAC-40B7-B3CD-C77CFD64D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7DCEF-A4DC-4415-AF7D-F23FF9380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5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08913B-C040-13FE-DEC0-4CF7486EC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F675-629F-76D3-405C-41ABE7F7D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E76EA-B710-8056-5059-AA01221B8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47B8D-EBEF-E62E-2A2E-30E6E6EA6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407A1-EDB6-FEC9-8180-2B7D0C994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61D71-FCDD-4EE6-8C3D-3223ECA19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1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95D3B7-F3A9-41AE-BAE9-DBA7D93F0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C2344-142B-4410-8335-D02B046E9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AF25F-EA65-4037-8EC1-0AA4BBD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FFBB6-E718-479A-9AD3-1885195C0C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5A426-159B-441F-9869-EF92ADE92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D184C717-F169-4A92-BED2-237E765C6A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15BE24-FFF4-4EC3-9ACB-EB7D1ACE0771}"/>
              </a:ext>
            </a:extLst>
          </p:cNvPr>
          <p:cNvSpPr/>
          <p:nvPr userDrawn="1"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43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45BF6F-64E0-4155-883B-4D5B32BF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F234F-95D5-4C20-AE93-FC317683B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79294-230D-49A7-A6C6-54AB482140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90BC0-D9D5-4F84-B1EB-9D19ABDACB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TFAWS 2023, Ames MDC Overview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F86D2-7889-4843-9634-688B7F10A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B952F-670E-4A6F-8158-A2ABCD8708D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8EC187B-DBC8-466A-AEAF-9439F8F9BEA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7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 descr="A close-up of a planet&#10;&#10;Description automatically generated with low confidence">
            <a:extLst>
              <a:ext uri="{FF2B5EF4-FFF2-40B4-BE49-F238E27FC236}">
                <a16:creationId xmlns:a16="http://schemas.microsoft.com/office/drawing/2014/main" id="{B131272B-1A81-4F2F-960D-F6C8BBD4B4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071" y="2604186"/>
            <a:ext cx="4345858" cy="23817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ACF977-22AA-472D-AB0D-93BF9EBCCD08}"/>
              </a:ext>
            </a:extLst>
          </p:cNvPr>
          <p:cNvSpPr txBox="1"/>
          <p:nvPr/>
        </p:nvSpPr>
        <p:spPr>
          <a:xfrm>
            <a:off x="2500848" y="812796"/>
            <a:ext cx="71652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Arial Narrow" panose="020B0606020202030204" pitchFamily="34" charset="0"/>
              </a:rPr>
              <a:t>FELLOWSHIP OF THE DESIGN LABS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rial Narrow" panose="020B0606020202030204" pitchFamily="34" charset="0"/>
              </a:rPr>
              <a:t>NASA ARC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MISSION DESIGN CENTER OVERVIEW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ALAN CASSELL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D35720-1CD9-4F2D-BB42-A8BBD7553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TFAWS 2023, Ames MDC Overview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8080C06B-E285-421E-90EF-4DCBB7F50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AB952F-670E-4A6F-8158-A2ABCD8708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8" name="Picture 67" descr="A satellite image of a planet&#10;&#10;Description automatically generated with low confidence">
            <a:extLst>
              <a:ext uri="{FF2B5EF4-FFF2-40B4-BE49-F238E27FC236}">
                <a16:creationId xmlns:a16="http://schemas.microsoft.com/office/drawing/2014/main" id="{3C8187E1-9EC4-4446-9499-C10FD02529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saturation sat="134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90" y="2504827"/>
            <a:ext cx="4554271" cy="2561303"/>
          </a:xfrm>
          <a:prstGeom prst="rect">
            <a:avLst/>
          </a:prstGeom>
        </p:spPr>
      </p:pic>
      <p:pic>
        <p:nvPicPr>
          <p:cNvPr id="70" name="Picture 69" descr="A picture containing nature, outdoor, shore&#10;&#10;Description automatically generated">
            <a:extLst>
              <a:ext uri="{FF2B5EF4-FFF2-40B4-BE49-F238E27FC236}">
                <a16:creationId xmlns:a16="http://schemas.microsoft.com/office/drawing/2014/main" id="{75F66908-D50A-4BE0-91F1-137385638E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05"/>
          <a:stretch/>
        </p:blipFill>
        <p:spPr>
          <a:xfrm>
            <a:off x="7228646" y="2324019"/>
            <a:ext cx="4874864" cy="2742111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4BCF62-314C-5624-109B-435CDF07C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32345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DD70983-6F46-498F-899C-48065CB12CD5}"/>
              </a:ext>
            </a:extLst>
          </p:cNvPr>
          <p:cNvSpPr txBox="1"/>
          <p:nvPr/>
        </p:nvSpPr>
        <p:spPr>
          <a:xfrm>
            <a:off x="5469882" y="0"/>
            <a:ext cx="12522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Outline</a:t>
            </a:r>
          </a:p>
        </p:txBody>
      </p:sp>
      <p:pic>
        <p:nvPicPr>
          <p:cNvPr id="25" name="Picture 24" descr="A picture containing chart&#10;&#10;Description automatically generated">
            <a:extLst>
              <a:ext uri="{FF2B5EF4-FFF2-40B4-BE49-F238E27FC236}">
                <a16:creationId xmlns:a16="http://schemas.microsoft.com/office/drawing/2014/main" id="{6538994F-1748-4859-8EE1-3AC9A65A9E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E598B-CD2F-4A92-AF8E-5A92C0493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1D4B8-1E26-425E-9CBC-329E45846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C468-CE30-47B7-AADB-A395225785EE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13AF46-2295-77F6-C671-1C3101FCAE41}"/>
              </a:ext>
            </a:extLst>
          </p:cNvPr>
          <p:cNvSpPr txBox="1"/>
          <p:nvPr/>
        </p:nvSpPr>
        <p:spPr>
          <a:xfrm>
            <a:off x="838200" y="1273562"/>
            <a:ext cx="10530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Narrow" panose="020B0606020202030204" pitchFamily="34" charset="0"/>
              </a:rPr>
              <a:t>Mission Design Center Overview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Staffing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Services Description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Stakeholder Engagement &amp; Communication</a:t>
            </a:r>
          </a:p>
          <a:p>
            <a:r>
              <a:rPr lang="en-US" sz="3200" dirty="0">
                <a:latin typeface="Arial Narrow" panose="020B0606020202030204" pitchFamily="34" charset="0"/>
              </a:rPr>
              <a:t>Study Products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 Narrow" panose="020B0606020202030204" pitchFamily="34" charset="0"/>
              </a:rPr>
              <a:t>Case Study- Tailored Study- Technology Demonstration Mission</a:t>
            </a:r>
          </a:p>
          <a:p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B11026-AC2A-16D0-D630-B942A088A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2415135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F2CBFE-BA1F-4DF7-8F19-7D7EE4A42AD7}"/>
              </a:ext>
            </a:extLst>
          </p:cNvPr>
          <p:cNvSpPr/>
          <p:nvPr/>
        </p:nvSpPr>
        <p:spPr>
          <a:xfrm>
            <a:off x="5067300" y="1697187"/>
            <a:ext cx="2057400" cy="6858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Lead SE</a:t>
            </a: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[Launch, Flight System</a:t>
            </a: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&amp; Propulsion]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710A3D-221B-4E80-97E7-123E44FEA85A}"/>
              </a:ext>
            </a:extLst>
          </p:cNvPr>
          <p:cNvSpPr/>
          <p:nvPr/>
        </p:nvSpPr>
        <p:spPr>
          <a:xfrm>
            <a:off x="7664257" y="2340949"/>
            <a:ext cx="2057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Mission Design</a:t>
            </a: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[Trajectory Analysis &amp; </a:t>
            </a: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Flight Dynamics]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67A610-00A6-4EDC-B179-523BD2D63F57}"/>
              </a:ext>
            </a:extLst>
          </p:cNvPr>
          <p:cNvSpPr/>
          <p:nvPr/>
        </p:nvSpPr>
        <p:spPr>
          <a:xfrm>
            <a:off x="7658970" y="3183370"/>
            <a:ext cx="2057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Systems Analysis</a:t>
            </a: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[Space Sciences &amp; Mechanical Design]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09EEB2-4430-43EC-9AE9-8068EEF558F4}"/>
              </a:ext>
            </a:extLst>
          </p:cNvPr>
          <p:cNvSpPr/>
          <p:nvPr/>
        </p:nvSpPr>
        <p:spPr>
          <a:xfrm>
            <a:off x="2500374" y="2614239"/>
            <a:ext cx="2057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Study Lead &amp; Liaisons</a:t>
            </a:r>
          </a:p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[SE, PM or Science/Technologist]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F2E609-DE12-43CE-A1D1-2A168B8D8ABD}"/>
              </a:ext>
            </a:extLst>
          </p:cNvPr>
          <p:cNvSpPr txBox="1"/>
          <p:nvPr/>
        </p:nvSpPr>
        <p:spPr>
          <a:xfrm>
            <a:off x="424675" y="3796300"/>
            <a:ext cx="2068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latin typeface="Arial Narrow" panose="020B0606020202030204" pitchFamily="34" charset="0"/>
              </a:rPr>
              <a:t>ARC Staff or</a:t>
            </a:r>
          </a:p>
          <a:p>
            <a:pPr algn="r"/>
            <a:r>
              <a:rPr lang="en-US" sz="1400" b="1" dirty="0">
                <a:latin typeface="Arial Narrow" panose="020B0606020202030204" pitchFamily="34" charset="0"/>
              </a:rPr>
              <a:t> Customer team.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251E8A-F192-4582-B9DD-03663FB5B1E0}"/>
              </a:ext>
            </a:extLst>
          </p:cNvPr>
          <p:cNvSpPr txBox="1"/>
          <p:nvPr/>
        </p:nvSpPr>
        <p:spPr>
          <a:xfrm>
            <a:off x="9705027" y="4168329"/>
            <a:ext cx="210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Mechanical Systems &amp; Design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D70983-6F46-498F-899C-48065CB12CD5}"/>
              </a:ext>
            </a:extLst>
          </p:cNvPr>
          <p:cNvSpPr txBox="1"/>
          <p:nvPr/>
        </p:nvSpPr>
        <p:spPr>
          <a:xfrm>
            <a:off x="5435927" y="0"/>
            <a:ext cx="1320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Staffing</a:t>
            </a:r>
          </a:p>
        </p:txBody>
      </p:sp>
      <p:pic>
        <p:nvPicPr>
          <p:cNvPr id="25" name="Picture 24" descr="A picture containing chart&#10;&#10;Description automatically generated">
            <a:extLst>
              <a:ext uri="{FF2B5EF4-FFF2-40B4-BE49-F238E27FC236}">
                <a16:creationId xmlns:a16="http://schemas.microsoft.com/office/drawing/2014/main" id="{6538994F-1748-4859-8EE1-3AC9A65A9E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E1AF4F7-94CE-49AE-BA0A-A4FFF5E1BFAD}"/>
              </a:ext>
            </a:extLst>
          </p:cNvPr>
          <p:cNvSpPr/>
          <p:nvPr/>
        </p:nvSpPr>
        <p:spPr>
          <a:xfrm>
            <a:off x="7659059" y="4110561"/>
            <a:ext cx="2057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Mechanical Systems</a:t>
            </a: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[ME &amp; Payload Accommodation]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5692EF0-1C64-489A-BB2C-E44A28612041}"/>
              </a:ext>
            </a:extLst>
          </p:cNvPr>
          <p:cNvSpPr txBox="1"/>
          <p:nvPr/>
        </p:nvSpPr>
        <p:spPr>
          <a:xfrm>
            <a:off x="9728038" y="3260479"/>
            <a:ext cx="210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Systems Engineering, &amp; Operations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97C02F-9D43-43B1-802C-2325A5CE11FA}"/>
              </a:ext>
            </a:extLst>
          </p:cNvPr>
          <p:cNvSpPr txBox="1"/>
          <p:nvPr/>
        </p:nvSpPr>
        <p:spPr>
          <a:xfrm>
            <a:off x="9728038" y="2352629"/>
            <a:ext cx="210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 Narrow" panose="020B0606020202030204" pitchFamily="34" charset="0"/>
              </a:rPr>
              <a:t>Scenario Planning, </a:t>
            </a:r>
          </a:p>
          <a:p>
            <a:r>
              <a:rPr lang="en-US" sz="1400" b="1" dirty="0">
                <a:latin typeface="Arial Narrow" panose="020B0606020202030204" pitchFamily="34" charset="0"/>
              </a:rPr>
              <a:t>Mission Design</a:t>
            </a: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2C3D1083-F25F-40F1-A988-6FCDCAA48501}"/>
              </a:ext>
            </a:extLst>
          </p:cNvPr>
          <p:cNvCxnSpPr>
            <a:cxnSpLocks/>
          </p:cNvCxnSpPr>
          <p:nvPr/>
        </p:nvCxnSpPr>
        <p:spPr>
          <a:xfrm rot="16200000" flipH="1">
            <a:off x="6783960" y="1795314"/>
            <a:ext cx="200575" cy="1576495"/>
          </a:xfrm>
          <a:prstGeom prst="bent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E97C18A4-4778-4BC9-8CCA-882C4CC75D0B}"/>
              </a:ext>
            </a:extLst>
          </p:cNvPr>
          <p:cNvCxnSpPr>
            <a:cxnSpLocks/>
            <a:stCxn id="2" idx="2"/>
            <a:endCxn id="12" idx="3"/>
          </p:cNvCxnSpPr>
          <p:nvPr/>
        </p:nvCxnSpPr>
        <p:spPr>
          <a:xfrm rot="5400000">
            <a:off x="5039811" y="1900950"/>
            <a:ext cx="574152" cy="1538226"/>
          </a:xfrm>
          <a:prstGeom prst="bent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DDF6240A-13C9-49AD-800F-71EBE2598854}"/>
              </a:ext>
            </a:extLst>
          </p:cNvPr>
          <p:cNvCxnSpPr>
            <a:stCxn id="2" idx="2"/>
            <a:endCxn id="9" idx="1"/>
          </p:cNvCxnSpPr>
          <p:nvPr/>
        </p:nvCxnSpPr>
        <p:spPr>
          <a:xfrm rot="16200000" flipH="1">
            <a:off x="6305844" y="2173143"/>
            <a:ext cx="1143283" cy="1562970"/>
          </a:xfrm>
          <a:prstGeom prst="bent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49F851DF-137E-4AD8-A59F-FD422B4BDDD2}"/>
              </a:ext>
            </a:extLst>
          </p:cNvPr>
          <p:cNvCxnSpPr>
            <a:cxnSpLocks/>
            <a:stCxn id="2" idx="2"/>
            <a:endCxn id="27" idx="1"/>
          </p:cNvCxnSpPr>
          <p:nvPr/>
        </p:nvCxnSpPr>
        <p:spPr>
          <a:xfrm rot="16200000" flipH="1">
            <a:off x="5842292" y="2636694"/>
            <a:ext cx="2070474" cy="1563059"/>
          </a:xfrm>
          <a:prstGeom prst="bent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80F58910-55C5-4420-9875-8DBC4B9481E5}"/>
              </a:ext>
            </a:extLst>
          </p:cNvPr>
          <p:cNvCxnSpPr>
            <a:cxnSpLocks/>
            <a:stCxn id="2" idx="2"/>
            <a:endCxn id="23" idx="3"/>
          </p:cNvCxnSpPr>
          <p:nvPr/>
        </p:nvCxnSpPr>
        <p:spPr>
          <a:xfrm rot="5400000">
            <a:off x="4493833" y="2440114"/>
            <a:ext cx="1659295" cy="1545041"/>
          </a:xfrm>
          <a:prstGeom prst="bent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CE3950B6-05EE-42AE-BF9E-7A164D1123E9}"/>
              </a:ext>
            </a:extLst>
          </p:cNvPr>
          <p:cNvSpPr/>
          <p:nvPr/>
        </p:nvSpPr>
        <p:spPr>
          <a:xfrm>
            <a:off x="2493559" y="3699382"/>
            <a:ext cx="2057400" cy="685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SMEs</a:t>
            </a: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As needed based</a:t>
            </a: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 on study scope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E598B-CD2F-4A92-AF8E-5A92C0493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1D4B8-1E26-425E-9CBC-329E45846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C468-CE30-47B7-AADB-A395225785EE}" type="slidenum">
              <a:rPr lang="en-US" smtClean="0"/>
              <a:t>3</a:t>
            </a:fld>
            <a:endParaRPr lang="en-US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068DF798-97CB-4E09-8910-21F9B51D61F7}"/>
              </a:ext>
            </a:extLst>
          </p:cNvPr>
          <p:cNvCxnSpPr>
            <a:cxnSpLocks/>
          </p:cNvCxnSpPr>
          <p:nvPr/>
        </p:nvCxnSpPr>
        <p:spPr>
          <a:xfrm rot="5400000">
            <a:off x="1417423" y="3491483"/>
            <a:ext cx="1210678" cy="3001777"/>
          </a:xfrm>
          <a:prstGeom prst="bentConnector3">
            <a:avLst>
              <a:gd name="adj1" fmla="val 46598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9847D3BD-2AAB-45DF-895C-FB95147EC886}"/>
              </a:ext>
            </a:extLst>
          </p:cNvPr>
          <p:cNvCxnSpPr>
            <a:cxnSpLocks/>
          </p:cNvCxnSpPr>
          <p:nvPr/>
        </p:nvCxnSpPr>
        <p:spPr>
          <a:xfrm rot="5400000">
            <a:off x="1969753" y="4043813"/>
            <a:ext cx="1210678" cy="1897117"/>
          </a:xfrm>
          <a:prstGeom prst="bentConnector3">
            <a:avLst>
              <a:gd name="adj1" fmla="val 4728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D3FAFF-C9B7-4DFA-A190-2B339502FAC6}"/>
              </a:ext>
            </a:extLst>
          </p:cNvPr>
          <p:cNvCxnSpPr>
            <a:cxnSpLocks/>
          </p:cNvCxnSpPr>
          <p:nvPr/>
        </p:nvCxnSpPr>
        <p:spPr>
          <a:xfrm>
            <a:off x="3523650" y="4387032"/>
            <a:ext cx="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FA10AFA5-2226-4C2D-8D6F-6133F22351F3}"/>
              </a:ext>
            </a:extLst>
          </p:cNvPr>
          <p:cNvCxnSpPr>
            <a:cxnSpLocks/>
          </p:cNvCxnSpPr>
          <p:nvPr/>
        </p:nvCxnSpPr>
        <p:spPr>
          <a:xfrm rot="5400000">
            <a:off x="2526895" y="4600955"/>
            <a:ext cx="1210678" cy="782833"/>
          </a:xfrm>
          <a:prstGeom prst="bentConnector3">
            <a:avLst>
              <a:gd name="adj1" fmla="val 47278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A4E79CBB-562C-4AC4-80F7-8F11E760DB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3074174" y="4836507"/>
            <a:ext cx="1210678" cy="311727"/>
          </a:xfrm>
          <a:prstGeom prst="bentConnector3">
            <a:avLst>
              <a:gd name="adj1" fmla="val 47278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A69FFBF7-0A84-4725-B567-BF1FA805505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626385" y="4284296"/>
            <a:ext cx="1210678" cy="1416149"/>
          </a:xfrm>
          <a:prstGeom prst="bentConnector3">
            <a:avLst>
              <a:gd name="adj1" fmla="val 46598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EEECB203-D875-498D-AE04-DD68AC39B58E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21226" y="3689455"/>
            <a:ext cx="1201723" cy="2596875"/>
          </a:xfrm>
          <a:prstGeom prst="bentConnector3">
            <a:avLst>
              <a:gd name="adj1" fmla="val 46573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9DEC7353-0D44-4107-BDA2-F203C9F61DB5}"/>
              </a:ext>
            </a:extLst>
          </p:cNvPr>
          <p:cNvCxnSpPr>
            <a:cxnSpLocks/>
          </p:cNvCxnSpPr>
          <p:nvPr/>
        </p:nvCxnSpPr>
        <p:spPr>
          <a:xfrm rot="16200000" flipH="1">
            <a:off x="4831301" y="3079381"/>
            <a:ext cx="1201723" cy="3817024"/>
          </a:xfrm>
          <a:prstGeom prst="bentConnector3">
            <a:avLst>
              <a:gd name="adj1" fmla="val 45887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F5679B66-8A64-47F7-A8F3-D242025190BB}"/>
              </a:ext>
            </a:extLst>
          </p:cNvPr>
          <p:cNvSpPr txBox="1"/>
          <p:nvPr/>
        </p:nvSpPr>
        <p:spPr>
          <a:xfrm>
            <a:off x="1293542" y="2709606"/>
            <a:ext cx="1206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latin typeface="Arial Narrow" panose="020B0606020202030204" pitchFamily="34" charset="0"/>
              </a:rPr>
              <a:t>Study</a:t>
            </a:r>
          </a:p>
          <a:p>
            <a:pPr algn="r"/>
            <a:r>
              <a:rPr lang="en-US" sz="1400" b="1" dirty="0">
                <a:latin typeface="Arial Narrow" panose="020B0606020202030204" pitchFamily="34" charset="0"/>
              </a:rPr>
              <a:t> Coordination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6E3EEA4-B4DC-0BA9-1FA7-F8F21E256E93}"/>
              </a:ext>
            </a:extLst>
          </p:cNvPr>
          <p:cNvSpPr/>
          <p:nvPr/>
        </p:nvSpPr>
        <p:spPr>
          <a:xfrm>
            <a:off x="5067300" y="736514"/>
            <a:ext cx="2057400" cy="6858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MDC Lead</a:t>
            </a:r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068D85B1-4A01-5B12-8427-65C6A829F68C}"/>
              </a:ext>
            </a:extLst>
          </p:cNvPr>
          <p:cNvCxnSpPr>
            <a:stCxn id="23" idx="2"/>
            <a:endCxn id="20" idx="0"/>
          </p:cNvCxnSpPr>
          <p:nvPr/>
        </p:nvCxnSpPr>
        <p:spPr>
          <a:xfrm rot="16200000" flipH="1">
            <a:off x="5551078" y="2356362"/>
            <a:ext cx="1010526" cy="5068165"/>
          </a:xfrm>
          <a:prstGeom prst="bentConnector3">
            <a:avLst>
              <a:gd name="adj1" fmla="val 5612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D542ECF8-5FAF-8504-1AC2-9E9083642077}"/>
              </a:ext>
            </a:extLst>
          </p:cNvPr>
          <p:cNvCxnSpPr>
            <a:stCxn id="2" idx="2"/>
            <a:endCxn id="102" idx="0"/>
          </p:cNvCxnSpPr>
          <p:nvPr/>
        </p:nvCxnSpPr>
        <p:spPr>
          <a:xfrm rot="16200000" flipH="1">
            <a:off x="6446926" y="2032060"/>
            <a:ext cx="3012721" cy="3714573"/>
          </a:xfrm>
          <a:prstGeom prst="bentConnector3">
            <a:avLst>
              <a:gd name="adj1" fmla="val 85282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37173814-7B08-3501-73CF-794D4007401D}"/>
              </a:ext>
            </a:extLst>
          </p:cNvPr>
          <p:cNvCxnSpPr>
            <a:stCxn id="68" idx="2"/>
            <a:endCxn id="2" idx="0"/>
          </p:cNvCxnSpPr>
          <p:nvPr/>
        </p:nvCxnSpPr>
        <p:spPr>
          <a:xfrm>
            <a:off x="6096000" y="1422314"/>
            <a:ext cx="0" cy="27487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5B26638-5DC9-4007-BC77-939E06505253}"/>
              </a:ext>
            </a:extLst>
          </p:cNvPr>
          <p:cNvSpPr/>
          <p:nvPr/>
        </p:nvSpPr>
        <p:spPr>
          <a:xfrm>
            <a:off x="123133" y="5404663"/>
            <a:ext cx="856682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latin typeface="Arial Narrow" panose="020B0606020202030204" pitchFamily="34" charset="0"/>
              </a:rPr>
              <a:t>Power</a:t>
            </a:r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C753C6-AC02-4E9B-BFE2-E95D2C5FC622}"/>
              </a:ext>
            </a:extLst>
          </p:cNvPr>
          <p:cNvSpPr/>
          <p:nvPr/>
        </p:nvSpPr>
        <p:spPr>
          <a:xfrm>
            <a:off x="1227793" y="5404663"/>
            <a:ext cx="856682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Comm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4B9C15-1451-44CF-8673-D99495739BD0}"/>
              </a:ext>
            </a:extLst>
          </p:cNvPr>
          <p:cNvSpPr/>
          <p:nvPr/>
        </p:nvSpPr>
        <p:spPr>
          <a:xfrm>
            <a:off x="2342077" y="5404663"/>
            <a:ext cx="856682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latin typeface="Arial Narrow" panose="020B0606020202030204" pitchFamily="34" charset="0"/>
              </a:rPr>
              <a:t>Thermal</a:t>
            </a:r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17E8F4-6DD3-4A0E-9E52-984AB2EFC364}"/>
              </a:ext>
            </a:extLst>
          </p:cNvPr>
          <p:cNvSpPr/>
          <p:nvPr/>
        </p:nvSpPr>
        <p:spPr>
          <a:xfrm>
            <a:off x="3320909" y="5395708"/>
            <a:ext cx="1039398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latin typeface="Arial Narrow" panose="020B0606020202030204" pitchFamily="34" charset="0"/>
              </a:rPr>
              <a:t>Propulsion</a:t>
            </a:r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D2920D-76E0-4633-AE4F-3B0767CDB03E}"/>
              </a:ext>
            </a:extLst>
          </p:cNvPr>
          <p:cNvSpPr/>
          <p:nvPr/>
        </p:nvSpPr>
        <p:spPr>
          <a:xfrm>
            <a:off x="4541059" y="5404663"/>
            <a:ext cx="856682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EDL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CC7C40-7578-4B29-A1B3-F7CBB8DABD05}"/>
              </a:ext>
            </a:extLst>
          </p:cNvPr>
          <p:cNvSpPr/>
          <p:nvPr/>
        </p:nvSpPr>
        <p:spPr>
          <a:xfrm>
            <a:off x="5649481" y="5395708"/>
            <a:ext cx="1001290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ADCS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EFA499C-0B5D-4A40-A9E5-2DA12EAD6113}"/>
              </a:ext>
            </a:extLst>
          </p:cNvPr>
          <p:cNvSpPr/>
          <p:nvPr/>
        </p:nvSpPr>
        <p:spPr>
          <a:xfrm>
            <a:off x="6869630" y="5395708"/>
            <a:ext cx="1001290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C&amp;DH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B6CA06-5332-5979-475F-103CDC4800AB}"/>
              </a:ext>
            </a:extLst>
          </p:cNvPr>
          <p:cNvSpPr/>
          <p:nvPr/>
        </p:nvSpPr>
        <p:spPr>
          <a:xfrm>
            <a:off x="8089779" y="5395708"/>
            <a:ext cx="1001290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Ops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23C3388-0AC5-B643-D583-D9EBE25DF309}"/>
              </a:ext>
            </a:extLst>
          </p:cNvPr>
          <p:cNvSpPr/>
          <p:nvPr/>
        </p:nvSpPr>
        <p:spPr>
          <a:xfrm>
            <a:off x="9309928" y="5395708"/>
            <a:ext cx="1001290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Costing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12097A6-C9C4-1A79-1918-9A921885890B}"/>
              </a:ext>
            </a:extLst>
          </p:cNvPr>
          <p:cNvSpPr/>
          <p:nvPr/>
        </p:nvSpPr>
        <p:spPr>
          <a:xfrm>
            <a:off x="371112" y="2068371"/>
            <a:ext cx="85668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latin typeface="Arial Narrow" panose="020B0606020202030204" pitchFamily="34" charset="0"/>
              </a:rPr>
              <a:t>Core Staff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0055087-806B-0F88-C914-EF28875D6F9A}"/>
              </a:ext>
            </a:extLst>
          </p:cNvPr>
          <p:cNvSpPr/>
          <p:nvPr/>
        </p:nvSpPr>
        <p:spPr>
          <a:xfrm>
            <a:off x="371111" y="2633044"/>
            <a:ext cx="856682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latin typeface="Arial Narrow" panose="020B0606020202030204" pitchFamily="34" charset="0"/>
              </a:rPr>
              <a:t>Matrixed Support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6AA83C4-4292-3063-1FFF-7091BACF2696}"/>
              </a:ext>
            </a:extLst>
          </p:cNvPr>
          <p:cNvSpPr/>
          <p:nvPr/>
        </p:nvSpPr>
        <p:spPr>
          <a:xfrm>
            <a:off x="371111" y="1503698"/>
            <a:ext cx="856681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latin typeface="Arial Narrow" panose="020B0606020202030204" pitchFamily="34" charset="0"/>
              </a:rPr>
              <a:t>MDC Leadership</a:t>
            </a:r>
          </a:p>
        </p:txBody>
      </p:sp>
      <p:sp>
        <p:nvSpPr>
          <p:cNvPr id="131" name="Date Placeholder 130">
            <a:extLst>
              <a:ext uri="{FF2B5EF4-FFF2-40B4-BE49-F238E27FC236}">
                <a16:creationId xmlns:a16="http://schemas.microsoft.com/office/drawing/2014/main" id="{A66B5BB1-B828-60B9-7900-6CDFF7A8C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BFEC46C-1AD2-F3C9-BFDE-1FB30B17BA65}"/>
              </a:ext>
            </a:extLst>
          </p:cNvPr>
          <p:cNvSpPr/>
          <p:nvPr/>
        </p:nvSpPr>
        <p:spPr>
          <a:xfrm>
            <a:off x="10530077" y="5377872"/>
            <a:ext cx="1001290" cy="54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Graphics</a:t>
            </a:r>
          </a:p>
        </p:txBody>
      </p:sp>
      <p:cxnSp>
        <p:nvCxnSpPr>
          <p:cNvPr id="139" name="Connector: Elbow 138">
            <a:extLst>
              <a:ext uri="{FF2B5EF4-FFF2-40B4-BE49-F238E27FC236}">
                <a16:creationId xmlns:a16="http://schemas.microsoft.com/office/drawing/2014/main" id="{57E7F421-246E-ABB3-37D4-25B14DAEB39E}"/>
              </a:ext>
            </a:extLst>
          </p:cNvPr>
          <p:cNvCxnSpPr>
            <a:stCxn id="2" idx="2"/>
            <a:endCxn id="132" idx="0"/>
          </p:cNvCxnSpPr>
          <p:nvPr/>
        </p:nvCxnSpPr>
        <p:spPr>
          <a:xfrm rot="16200000" flipH="1">
            <a:off x="7065919" y="1413068"/>
            <a:ext cx="2994885" cy="4934722"/>
          </a:xfrm>
          <a:prstGeom prst="bentConnector3">
            <a:avLst>
              <a:gd name="adj1" fmla="val 85214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060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CDE96C-39B5-412E-9D26-79DABFD69D50}"/>
              </a:ext>
            </a:extLst>
          </p:cNvPr>
          <p:cNvSpPr txBox="1"/>
          <p:nvPr/>
        </p:nvSpPr>
        <p:spPr>
          <a:xfrm>
            <a:off x="3093421" y="0"/>
            <a:ext cx="6005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>
                <a:latin typeface="Arial Narrow" panose="020B0606020202030204" pitchFamily="34" charset="0"/>
              </a:rPr>
              <a:t>General MDC Study Process Overview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DBF990-9688-47A6-A6EA-AB979893F26C}"/>
              </a:ext>
            </a:extLst>
          </p:cNvPr>
          <p:cNvGrpSpPr/>
          <p:nvPr/>
        </p:nvGrpSpPr>
        <p:grpSpPr>
          <a:xfrm>
            <a:off x="672695" y="934225"/>
            <a:ext cx="9964103" cy="5403075"/>
            <a:chOff x="672695" y="934225"/>
            <a:chExt cx="9964103" cy="54030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9328E7A-C7A5-427C-B911-AD5ABD6294B1}"/>
                </a:ext>
              </a:extLst>
            </p:cNvPr>
            <p:cNvSpPr/>
            <p:nvPr/>
          </p:nvSpPr>
          <p:spPr>
            <a:xfrm>
              <a:off x="1892296" y="5868231"/>
              <a:ext cx="8744502" cy="4241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D9144F-240E-48E4-A232-C72B27668E91}"/>
                </a:ext>
              </a:extLst>
            </p:cNvPr>
            <p:cNvSpPr/>
            <p:nvPr/>
          </p:nvSpPr>
          <p:spPr>
            <a:xfrm>
              <a:off x="1892296" y="5339138"/>
              <a:ext cx="8744502" cy="5282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8E0A2061-2091-4368-9B0E-CBBC7399D0B3}"/>
                </a:ext>
              </a:extLst>
            </p:cNvPr>
            <p:cNvSpPr/>
            <p:nvPr/>
          </p:nvSpPr>
          <p:spPr>
            <a:xfrm rot="5400000">
              <a:off x="5879953" y="2224159"/>
              <a:ext cx="3038474" cy="2015074"/>
            </a:xfrm>
            <a:prstGeom prst="triangle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  <a:alpha val="64000"/>
                  </a:schemeClr>
                </a:gs>
                <a:gs pos="10000">
                  <a:schemeClr val="accent1">
                    <a:lumMod val="45000"/>
                    <a:lumOff val="55000"/>
                  </a:schemeClr>
                </a:gs>
                <a:gs pos="34000">
                  <a:schemeClr val="accent1">
                    <a:lumMod val="45000"/>
                    <a:lumOff val="55000"/>
                    <a:alpha val="56000"/>
                  </a:schemeClr>
                </a:gs>
                <a:gs pos="64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D6BAE6-ADA7-4541-8CD1-F6F8270A6DDA}"/>
                </a:ext>
              </a:extLst>
            </p:cNvPr>
            <p:cNvSpPr txBox="1"/>
            <p:nvPr/>
          </p:nvSpPr>
          <p:spPr>
            <a:xfrm>
              <a:off x="1934631" y="992960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A3CFDAC-4F19-4848-B269-6F2CA1E3757F}"/>
                </a:ext>
              </a:extLst>
            </p:cNvPr>
            <p:cNvSpPr txBox="1"/>
            <p:nvPr/>
          </p:nvSpPr>
          <p:spPr>
            <a:xfrm>
              <a:off x="2968528" y="992959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602A4C-4A0D-417C-84ED-C8791ED6E1F6}"/>
                </a:ext>
              </a:extLst>
            </p:cNvPr>
            <p:cNvSpPr txBox="1"/>
            <p:nvPr/>
          </p:nvSpPr>
          <p:spPr>
            <a:xfrm>
              <a:off x="5818268" y="1022624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77BE9D-FFFC-4F43-BCF8-23E60C8D242A}"/>
                </a:ext>
              </a:extLst>
            </p:cNvPr>
            <p:cNvSpPr txBox="1"/>
            <p:nvPr/>
          </p:nvSpPr>
          <p:spPr>
            <a:xfrm>
              <a:off x="9840305" y="1053982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E8D79E-3B2A-474D-9737-4894A344E567}"/>
                </a:ext>
              </a:extLst>
            </p:cNvPr>
            <p:cNvSpPr/>
            <p:nvPr/>
          </p:nvSpPr>
          <p:spPr>
            <a:xfrm>
              <a:off x="1892296" y="4987463"/>
              <a:ext cx="8744502" cy="348756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 Narrow" panose="020B0606020202030204" pitchFamily="34" charset="0"/>
                </a:rPr>
                <a:t>MISSION DESIGN CENTER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0F3E067-9DE1-4F42-A31F-397C6B623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25677" y="2652989"/>
              <a:ext cx="1023123" cy="1162929"/>
            </a:xfrm>
            <a:prstGeom prst="rect">
              <a:avLst/>
            </a:prstGeom>
          </p:spPr>
        </p:pic>
        <p:pic>
          <p:nvPicPr>
            <p:cNvPr id="15" name="Picture 4" descr="Generation Gap Clipart Free Download">
              <a:extLst>
                <a:ext uri="{FF2B5EF4-FFF2-40B4-BE49-F238E27FC236}">
                  <a16:creationId xmlns:a16="http://schemas.microsoft.com/office/drawing/2014/main" id="{69573D9C-78A5-4DE2-92E9-E4C124360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695" y="2704541"/>
              <a:ext cx="986888" cy="986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16D19CB-AA69-42F6-9F66-1673428AF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11862" y="3066555"/>
              <a:ext cx="374073" cy="3740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IDEA</a:t>
              </a: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3261190-FC9F-4A7E-A693-85163800A138}"/>
                </a:ext>
              </a:extLst>
            </p:cNvPr>
            <p:cNvSpPr/>
            <p:nvPr/>
          </p:nvSpPr>
          <p:spPr>
            <a:xfrm rot="16200000">
              <a:off x="3416829" y="2231877"/>
              <a:ext cx="3038474" cy="2015074"/>
            </a:xfrm>
            <a:prstGeom prst="triangle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  <a:alpha val="64000"/>
                  </a:schemeClr>
                </a:gs>
                <a:gs pos="10000">
                  <a:schemeClr val="accent1">
                    <a:lumMod val="45000"/>
                    <a:lumOff val="55000"/>
                  </a:schemeClr>
                </a:gs>
                <a:gs pos="34000">
                  <a:schemeClr val="accent1">
                    <a:lumMod val="45000"/>
                    <a:lumOff val="55000"/>
                    <a:alpha val="56000"/>
                  </a:schemeClr>
                </a:gs>
                <a:gs pos="64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pic>
          <p:nvPicPr>
            <p:cNvPr id="18" name="Picture 6" descr="Fault tree analysis - Wikipedia">
              <a:extLst>
                <a:ext uri="{FF2B5EF4-FFF2-40B4-BE49-F238E27FC236}">
                  <a16:creationId xmlns:a16="http://schemas.microsoft.com/office/drawing/2014/main" id="{A4380B85-9E79-4DB2-8D05-DF9AAD71F6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04069" y="1832027"/>
              <a:ext cx="784370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Fault tree analysis - Wikipedia">
              <a:extLst>
                <a:ext uri="{FF2B5EF4-FFF2-40B4-BE49-F238E27FC236}">
                  <a16:creationId xmlns:a16="http://schemas.microsoft.com/office/drawing/2014/main" id="{FF92B846-9384-4BCA-BDDD-B18825E4CF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056447" y="2332963"/>
              <a:ext cx="279613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Fault tree analysis - Wikipedia">
              <a:extLst>
                <a:ext uri="{FF2B5EF4-FFF2-40B4-BE49-F238E27FC236}">
                  <a16:creationId xmlns:a16="http://schemas.microsoft.com/office/drawing/2014/main" id="{966BA59B-6660-4518-971F-B41EDF8EF9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220"/>
            <a:stretch/>
          </p:blipFill>
          <p:spPr bwMode="auto">
            <a:xfrm>
              <a:off x="5887531" y="3160799"/>
              <a:ext cx="607279" cy="706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Fault tree analysis - Wikipedia">
              <a:extLst>
                <a:ext uri="{FF2B5EF4-FFF2-40B4-BE49-F238E27FC236}">
                  <a16:creationId xmlns:a16="http://schemas.microsoft.com/office/drawing/2014/main" id="{3447A247-7067-4EB2-86D9-27644D131A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0267" y="3995430"/>
              <a:ext cx="504757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988505B-58EE-4E7C-A630-C381173C5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8904" y="2713434"/>
              <a:ext cx="1013118" cy="1035885"/>
            </a:xfrm>
            <a:prstGeom prst="rect">
              <a:avLst/>
            </a:prstGeom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4D1498D-88AF-4763-8532-EEEBC160DE28}"/>
                </a:ext>
              </a:extLst>
            </p:cNvPr>
            <p:cNvCxnSpPr>
              <a:cxnSpLocks/>
            </p:cNvCxnSpPr>
            <p:nvPr/>
          </p:nvCxnSpPr>
          <p:spPr>
            <a:xfrm>
              <a:off x="9448800" y="3245478"/>
              <a:ext cx="619125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AC63CB7-CD3E-4ADF-B712-532DE49B65A9}"/>
                </a:ext>
              </a:extLst>
            </p:cNvPr>
            <p:cNvSpPr txBox="1"/>
            <p:nvPr/>
          </p:nvSpPr>
          <p:spPr>
            <a:xfrm>
              <a:off x="2912828" y="5389500"/>
              <a:ext cx="9300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Feasibility </a:t>
              </a:r>
            </a:p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Assessment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98C509-AF27-4C91-B0C4-55730410D26D}"/>
                </a:ext>
              </a:extLst>
            </p:cNvPr>
            <p:cNvSpPr txBox="1"/>
            <p:nvPr/>
          </p:nvSpPr>
          <p:spPr>
            <a:xfrm>
              <a:off x="5441856" y="5466209"/>
              <a:ext cx="16749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 Narrow" panose="020B0606020202030204" pitchFamily="34" charset="0"/>
                </a:rPr>
                <a:t>Trade Space Understood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D8AD58-71C8-45DD-BB62-85D4A5280644}"/>
                </a:ext>
              </a:extLst>
            </p:cNvPr>
            <p:cNvSpPr txBox="1"/>
            <p:nvPr/>
          </p:nvSpPr>
          <p:spPr>
            <a:xfrm>
              <a:off x="1847150" y="5485799"/>
              <a:ext cx="1021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Concept/Idea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590995-6A03-4E0D-BD88-AD3270EC6675}"/>
                </a:ext>
              </a:extLst>
            </p:cNvPr>
            <p:cNvSpPr txBox="1"/>
            <p:nvPr/>
          </p:nvSpPr>
          <p:spPr>
            <a:xfrm>
              <a:off x="4560623" y="2655105"/>
              <a:ext cx="13773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Examine Trade Space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C6CB7E-B653-4A66-AEA7-7670442896EA}"/>
                </a:ext>
              </a:extLst>
            </p:cNvPr>
            <p:cNvSpPr txBox="1"/>
            <p:nvPr/>
          </p:nvSpPr>
          <p:spPr>
            <a:xfrm>
              <a:off x="4187959" y="2932291"/>
              <a:ext cx="17748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Consider Key Design Drivers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A6D6292-A15E-4EED-BE2A-F786CE8EC9F9}"/>
                </a:ext>
              </a:extLst>
            </p:cNvPr>
            <p:cNvSpPr txBox="1"/>
            <p:nvPr/>
          </p:nvSpPr>
          <p:spPr>
            <a:xfrm>
              <a:off x="4445114" y="3202124"/>
              <a:ext cx="148630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Produce Key Questions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2E5A556-E645-47E4-85F8-97EC972B420C}"/>
                </a:ext>
              </a:extLst>
            </p:cNvPr>
            <p:cNvSpPr txBox="1"/>
            <p:nvPr/>
          </p:nvSpPr>
          <p:spPr>
            <a:xfrm>
              <a:off x="3187066" y="3643615"/>
              <a:ext cx="110799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Core Team</a:t>
              </a:r>
            </a:p>
            <a:p>
              <a:pPr algn="r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SMEs as Needed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A12B53B-B317-4782-B126-0764A259BC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49492" y="3510500"/>
              <a:ext cx="134621" cy="19347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6A79B29-CF16-4E9E-8216-F0BB1D458C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33613" y="3643615"/>
              <a:ext cx="175791" cy="223767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5235449-0FAB-4A82-92D5-69D611D05E27}"/>
                </a:ext>
              </a:extLst>
            </p:cNvPr>
            <p:cNvSpPr txBox="1"/>
            <p:nvPr/>
          </p:nvSpPr>
          <p:spPr>
            <a:xfrm>
              <a:off x="8229600" y="2346544"/>
              <a:ext cx="15055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Concurrent Engineering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F3EEC44-0937-4667-A737-F1F1179AAEA7}"/>
                </a:ext>
              </a:extLst>
            </p:cNvPr>
            <p:cNvSpPr txBox="1"/>
            <p:nvPr/>
          </p:nvSpPr>
          <p:spPr>
            <a:xfrm>
              <a:off x="6522668" y="3530280"/>
              <a:ext cx="14145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Prioritize Promising Approaches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347562C-899F-4802-8350-2A22DBBD24BE}"/>
                </a:ext>
              </a:extLst>
            </p:cNvPr>
            <p:cNvSpPr txBox="1"/>
            <p:nvPr/>
          </p:nvSpPr>
          <p:spPr>
            <a:xfrm>
              <a:off x="6513760" y="2498227"/>
              <a:ext cx="11834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Specify </a:t>
              </a:r>
            </a:p>
            <a:p>
              <a:r>
                <a:rPr lang="en-US" sz="1100" b="1" dirty="0">
                  <a:latin typeface="Arial Narrow" panose="020B0606020202030204" pitchFamily="34" charset="0"/>
                </a:rPr>
                <a:t>Eval Criteria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96C2B84-A8B9-4DF1-A63E-54519437F8ED}"/>
                </a:ext>
              </a:extLst>
            </p:cNvPr>
            <p:cNvSpPr txBox="1"/>
            <p:nvPr/>
          </p:nvSpPr>
          <p:spPr>
            <a:xfrm>
              <a:off x="5337452" y="3867382"/>
              <a:ext cx="5886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GR&amp;As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1C9EEBD-8213-4C90-A39A-8120AC47F274}"/>
                </a:ext>
              </a:extLst>
            </p:cNvPr>
            <p:cNvSpPr txBox="1"/>
            <p:nvPr/>
          </p:nvSpPr>
          <p:spPr>
            <a:xfrm>
              <a:off x="5478084" y="2376552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STM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6BE491-63F0-4A3B-B01D-FE693098D5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39983" y="2821168"/>
              <a:ext cx="271545" cy="271545"/>
            </a:xfrm>
            <a:prstGeom prst="ellipse">
              <a:avLst/>
            </a:prstGeom>
            <a:solidFill>
              <a:srgbClr val="6699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B69B0F0-29F7-4BF7-A2B2-F7F4EC1976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81383" y="3054371"/>
              <a:ext cx="271545" cy="27154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4093D89-3214-457F-ACE4-CC098C8F0D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1588" y="3226663"/>
              <a:ext cx="271545" cy="27154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D7AD3AF-4DA1-4E1E-97BA-BC2626E2C1DF}"/>
                </a:ext>
              </a:extLst>
            </p:cNvPr>
            <p:cNvSpPr txBox="1"/>
            <p:nvPr/>
          </p:nvSpPr>
          <p:spPr>
            <a:xfrm>
              <a:off x="6526865" y="2979207"/>
              <a:ext cx="871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Trade Analysis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91B1D55-FEAA-4A46-8111-52C02955E9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01467" y="3090890"/>
              <a:ext cx="271545" cy="27154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54CCEE8-DD80-48A8-8571-507A99DF3B6F}"/>
                </a:ext>
              </a:extLst>
            </p:cNvPr>
            <p:cNvSpPr txBox="1"/>
            <p:nvPr/>
          </p:nvSpPr>
          <p:spPr>
            <a:xfrm>
              <a:off x="9946508" y="5430218"/>
              <a:ext cx="606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Point </a:t>
              </a:r>
            </a:p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Design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A28D1F4-1FBB-47B2-B933-FA21FD556F52}"/>
                </a:ext>
              </a:extLst>
            </p:cNvPr>
            <p:cNvCxnSpPr>
              <a:cxnSpLocks/>
            </p:cNvCxnSpPr>
            <p:nvPr/>
          </p:nvCxnSpPr>
          <p:spPr>
            <a:xfrm>
              <a:off x="1463956" y="3250368"/>
              <a:ext cx="550673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C4B66D2-6BED-41AB-BC5E-A35DDE35FE81}"/>
                </a:ext>
              </a:extLst>
            </p:cNvPr>
            <p:cNvCxnSpPr>
              <a:cxnSpLocks/>
            </p:cNvCxnSpPr>
            <p:nvPr/>
          </p:nvCxnSpPr>
          <p:spPr>
            <a:xfrm>
              <a:off x="2578003" y="3261806"/>
              <a:ext cx="24938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F616925-E631-4E17-9ACA-A42AF3A84505}"/>
                </a:ext>
              </a:extLst>
            </p:cNvPr>
            <p:cNvSpPr/>
            <p:nvPr/>
          </p:nvSpPr>
          <p:spPr>
            <a:xfrm>
              <a:off x="4603032" y="3457051"/>
              <a:ext cx="13260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sz="11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Generate &amp; Assess</a:t>
              </a:r>
            </a:p>
            <a:p>
              <a:pPr lvl="0" algn="r"/>
              <a:r>
                <a:rPr lang="en-US" sz="11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Partials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E16F738-7746-456B-A335-E8DA9CE63A10}"/>
                </a:ext>
              </a:extLst>
            </p:cNvPr>
            <p:cNvSpPr txBox="1"/>
            <p:nvPr/>
          </p:nvSpPr>
          <p:spPr>
            <a:xfrm>
              <a:off x="3531418" y="5972064"/>
              <a:ext cx="70403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LEGEND: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9F40265-32A7-4359-A75E-540C389A50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37365" y="5997490"/>
              <a:ext cx="210757" cy="21075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8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A669B6-02C8-43BD-82E5-3BCADE8AC0DA}"/>
                </a:ext>
              </a:extLst>
            </p:cNvPr>
            <p:cNvCxnSpPr/>
            <p:nvPr/>
          </p:nvCxnSpPr>
          <p:spPr>
            <a:xfrm>
              <a:off x="4225345" y="5867359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E76CA74-3CDB-47D1-802F-49B15CFD6AEF}"/>
                </a:ext>
              </a:extLst>
            </p:cNvPr>
            <p:cNvCxnSpPr/>
            <p:nvPr/>
          </p:nvCxnSpPr>
          <p:spPr>
            <a:xfrm>
              <a:off x="5380335" y="5867002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EF3DEA9-B70D-4C90-B003-1937BB019E07}"/>
                </a:ext>
              </a:extLst>
            </p:cNvPr>
            <p:cNvCxnSpPr/>
            <p:nvPr/>
          </p:nvCxnSpPr>
          <p:spPr>
            <a:xfrm>
              <a:off x="6801679" y="5867359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564F8FD-9EA1-4FEF-9BD8-2BAE72066EF2}"/>
                </a:ext>
              </a:extLst>
            </p:cNvPr>
            <p:cNvSpPr txBox="1"/>
            <p:nvPr/>
          </p:nvSpPr>
          <p:spPr>
            <a:xfrm>
              <a:off x="4738329" y="5991776"/>
              <a:ext cx="4106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IDEA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CAA8FE6-BA42-4394-B1EA-D5DC3416C2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34785" y="5991776"/>
              <a:ext cx="195640" cy="1956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B3B0252-36B3-4372-BE81-D6F60D9DF4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55434" y="5991776"/>
              <a:ext cx="216166" cy="21616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55" name="Picture 6" descr="Fault tree analysis - Wikipedia">
              <a:extLst>
                <a:ext uri="{FF2B5EF4-FFF2-40B4-BE49-F238E27FC236}">
                  <a16:creationId xmlns:a16="http://schemas.microsoft.com/office/drawing/2014/main" id="{F264BEBB-5D0D-408B-A1AB-3C4A2DE3CD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460218" y="5954591"/>
              <a:ext cx="273393" cy="382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6" descr="Fault tree analysis - Wikipedia">
              <a:extLst>
                <a:ext uri="{FF2B5EF4-FFF2-40B4-BE49-F238E27FC236}">
                  <a16:creationId xmlns:a16="http://schemas.microsoft.com/office/drawing/2014/main" id="{DBCCB076-2B22-4368-8682-701C8CF63F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30438" y="5840044"/>
              <a:ext cx="168769" cy="426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955932-3395-48A2-95E6-A566865E41BE}"/>
                </a:ext>
              </a:extLst>
            </p:cNvPr>
            <p:cNvSpPr txBox="1"/>
            <p:nvPr/>
          </p:nvSpPr>
          <p:spPr>
            <a:xfrm>
              <a:off x="6012614" y="5934050"/>
              <a:ext cx="7745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CONCEPTS &amp; TRADES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C22190B-8476-4410-B1FA-806FF8EAEB19}"/>
                </a:ext>
              </a:extLst>
            </p:cNvPr>
            <p:cNvSpPr txBox="1"/>
            <p:nvPr/>
          </p:nvSpPr>
          <p:spPr>
            <a:xfrm>
              <a:off x="8432624" y="5911844"/>
              <a:ext cx="83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BASELINE DESIGN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449E24B-2BAA-40D3-BB6B-F76542DDED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1415" y="5996363"/>
              <a:ext cx="192629" cy="1926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1D33182-2948-42CA-84D1-CCFD76A3C8A5}"/>
                </a:ext>
              </a:extLst>
            </p:cNvPr>
            <p:cNvCxnSpPr/>
            <p:nvPr/>
          </p:nvCxnSpPr>
          <p:spPr>
            <a:xfrm>
              <a:off x="8103558" y="5866386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4395D64-84BB-43C2-A4F7-07625BB163D9}"/>
                </a:ext>
              </a:extLst>
            </p:cNvPr>
            <p:cNvSpPr txBox="1"/>
            <p:nvPr/>
          </p:nvSpPr>
          <p:spPr>
            <a:xfrm>
              <a:off x="7358221" y="5925548"/>
              <a:ext cx="83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POINT DESIGNS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672246C-EB3E-42ED-8508-538E7E4F9487}"/>
                </a:ext>
              </a:extLst>
            </p:cNvPr>
            <p:cNvCxnSpPr/>
            <p:nvPr/>
          </p:nvCxnSpPr>
          <p:spPr>
            <a:xfrm>
              <a:off x="9289682" y="5870566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AA009ED-CEBB-4C4C-8460-BB579377FE00}"/>
                </a:ext>
              </a:extLst>
            </p:cNvPr>
            <p:cNvSpPr/>
            <p:nvPr/>
          </p:nvSpPr>
          <p:spPr>
            <a:xfrm>
              <a:off x="1900501" y="934225"/>
              <a:ext cx="8732520" cy="40611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C5307A-A7FE-47C7-B643-0CE982BE2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548F3-8B9D-4AFF-AF97-AD980EDC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C468-CE30-47B7-AADB-A395225785EE}" type="slidenum">
              <a:rPr lang="en-US" smtClean="0"/>
              <a:t>4</a:t>
            </a:fld>
            <a:endParaRPr lang="en-US"/>
          </a:p>
        </p:txBody>
      </p:sp>
      <p:pic>
        <p:nvPicPr>
          <p:cNvPr id="65" name="Picture 64" descr="A picture containing chart&#10;&#10;Description automatically generated">
            <a:extLst>
              <a:ext uri="{FF2B5EF4-FFF2-40B4-BE49-F238E27FC236}">
                <a16:creationId xmlns:a16="http://schemas.microsoft.com/office/drawing/2014/main" id="{26270892-AEA7-B0C5-8889-6C0DC02DF5B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66" name="Date Placeholder 65">
            <a:extLst>
              <a:ext uri="{FF2B5EF4-FFF2-40B4-BE49-F238E27FC236}">
                <a16:creationId xmlns:a16="http://schemas.microsoft.com/office/drawing/2014/main" id="{7ED34E4C-88EB-7034-C936-708429F4B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4037719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D2F9FC1-29F2-06B4-8651-D2148771A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191373"/>
              </p:ext>
            </p:extLst>
          </p:nvPr>
        </p:nvGraphicFramePr>
        <p:xfrm>
          <a:off x="1116226" y="1380618"/>
          <a:ext cx="9959548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578">
                  <a:extLst>
                    <a:ext uri="{9D8B030D-6E8A-4147-A177-3AD203B41FA5}">
                      <a16:colId xmlns:a16="http://schemas.microsoft.com/office/drawing/2014/main" val="1941973498"/>
                    </a:ext>
                  </a:extLst>
                </a:gridCol>
                <a:gridCol w="1731594">
                  <a:extLst>
                    <a:ext uri="{9D8B030D-6E8A-4147-A177-3AD203B41FA5}">
                      <a16:colId xmlns:a16="http://schemas.microsoft.com/office/drawing/2014/main" val="1491221617"/>
                    </a:ext>
                  </a:extLst>
                </a:gridCol>
                <a:gridCol w="1731594">
                  <a:extLst>
                    <a:ext uri="{9D8B030D-6E8A-4147-A177-3AD203B41FA5}">
                      <a16:colId xmlns:a16="http://schemas.microsoft.com/office/drawing/2014/main" val="1908730496"/>
                    </a:ext>
                  </a:extLst>
                </a:gridCol>
                <a:gridCol w="1731594">
                  <a:extLst>
                    <a:ext uri="{9D8B030D-6E8A-4147-A177-3AD203B41FA5}">
                      <a16:colId xmlns:a16="http://schemas.microsoft.com/office/drawing/2014/main" val="2609048684"/>
                    </a:ext>
                  </a:extLst>
                </a:gridCol>
                <a:gridCol w="1731594">
                  <a:extLst>
                    <a:ext uri="{9D8B030D-6E8A-4147-A177-3AD203B41FA5}">
                      <a16:colId xmlns:a16="http://schemas.microsoft.com/office/drawing/2014/main" val="2549390092"/>
                    </a:ext>
                  </a:extLst>
                </a:gridCol>
                <a:gridCol w="1731594">
                  <a:extLst>
                    <a:ext uri="{9D8B030D-6E8A-4147-A177-3AD203B41FA5}">
                      <a16:colId xmlns:a16="http://schemas.microsoft.com/office/drawing/2014/main" val="1549229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ACTIVITY</a:t>
                      </a:r>
                    </a:p>
                  </a:txBody>
                  <a:tcPr marR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CONSULTATIONS &amp;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PRE-PLANNING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FORMULATION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SUPPORT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MINI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STUDIES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TAILORED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STUDIES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FULL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STUDIES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4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LEVEL of EFFORT</a:t>
                      </a:r>
                    </a:p>
                  </a:txBody>
                  <a:tcPr marL="0" marR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20-30 h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~50 h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200 h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200-500 h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&gt;500 h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55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DURATION</a:t>
                      </a:r>
                    </a:p>
                  </a:txBody>
                  <a:tcPr marL="0" marR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Varies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Varies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3-4 Weeks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1-3 Months (Generally)</a:t>
                      </a:r>
                    </a:p>
                    <a:p>
                      <a:pPr algn="l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Large Activities can be run as multiple tailored studies</a:t>
                      </a:r>
                    </a:p>
                  </a:txBody>
                  <a:tcPr marL="18288" marR="18288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1-3 Months (Generally)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Longer duration for certain activities</a:t>
                      </a:r>
                    </a:p>
                  </a:txBody>
                  <a:tcPr marL="18288" marR="18288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17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MDC LEAD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279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LEAD SE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416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STUDY LEAD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049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CORE TEAM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318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SELECT SMEs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312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FULL SME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585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COSTING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261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GRAPHICS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122476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18A6F51-8F63-C9B2-73BF-4A4CD2DFED91}"/>
              </a:ext>
            </a:extLst>
          </p:cNvPr>
          <p:cNvSpPr txBox="1"/>
          <p:nvPr/>
        </p:nvSpPr>
        <p:spPr>
          <a:xfrm>
            <a:off x="3795549" y="0"/>
            <a:ext cx="46009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Services &amp; Process Overview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5A7BC-060B-4C4A-F214-A9EE9EA7A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EBD9B-F3FD-850D-C199-78EC4203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F774B6FE-A9A7-56E4-982C-DD65E4B30E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08C84CA-1922-955F-2612-2314B2A6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370493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CDE96C-39B5-412E-9D26-79DABFD69D50}"/>
              </a:ext>
            </a:extLst>
          </p:cNvPr>
          <p:cNvSpPr txBox="1"/>
          <p:nvPr/>
        </p:nvSpPr>
        <p:spPr>
          <a:xfrm>
            <a:off x="3802760" y="0"/>
            <a:ext cx="4586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Consultations &amp; Pre-Planning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328E7A-C7A5-427C-B911-AD5ABD6294B1}"/>
              </a:ext>
            </a:extLst>
          </p:cNvPr>
          <p:cNvSpPr/>
          <p:nvPr/>
        </p:nvSpPr>
        <p:spPr>
          <a:xfrm>
            <a:off x="1570063" y="5868231"/>
            <a:ext cx="8744502" cy="4241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D9144F-240E-48E4-A232-C72B27668E91}"/>
              </a:ext>
            </a:extLst>
          </p:cNvPr>
          <p:cNvSpPr/>
          <p:nvPr/>
        </p:nvSpPr>
        <p:spPr>
          <a:xfrm>
            <a:off x="1570063" y="5339138"/>
            <a:ext cx="8744502" cy="5282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8E0A2061-2091-4368-9B0E-CBBC7399D0B3}"/>
              </a:ext>
            </a:extLst>
          </p:cNvPr>
          <p:cNvSpPr/>
          <p:nvPr/>
        </p:nvSpPr>
        <p:spPr>
          <a:xfrm rot="5400000">
            <a:off x="5557720" y="2224159"/>
            <a:ext cx="3038474" cy="2015074"/>
          </a:xfrm>
          <a:prstGeom prst="triangle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64000"/>
                </a:schemeClr>
              </a:gs>
              <a:gs pos="10000">
                <a:schemeClr val="accent1">
                  <a:lumMod val="45000"/>
                  <a:lumOff val="55000"/>
                </a:schemeClr>
              </a:gs>
              <a:gs pos="34000">
                <a:schemeClr val="accent1">
                  <a:lumMod val="45000"/>
                  <a:lumOff val="55000"/>
                  <a:alpha val="56000"/>
                </a:schemeClr>
              </a:gs>
              <a:gs pos="64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D6BAE6-ADA7-4541-8CD1-F6F8270A6DDA}"/>
              </a:ext>
            </a:extLst>
          </p:cNvPr>
          <p:cNvSpPr txBox="1"/>
          <p:nvPr/>
        </p:nvSpPr>
        <p:spPr>
          <a:xfrm>
            <a:off x="1612398" y="992960"/>
            <a:ext cx="685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CML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02A4C-4A0D-417C-84ED-C8791ED6E1F6}"/>
              </a:ext>
            </a:extLst>
          </p:cNvPr>
          <p:cNvSpPr txBox="1"/>
          <p:nvPr/>
        </p:nvSpPr>
        <p:spPr>
          <a:xfrm>
            <a:off x="5496035" y="1022624"/>
            <a:ext cx="685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CML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77BE9D-FFFC-4F43-BCF8-23E60C8D242A}"/>
              </a:ext>
            </a:extLst>
          </p:cNvPr>
          <p:cNvSpPr txBox="1"/>
          <p:nvPr/>
        </p:nvSpPr>
        <p:spPr>
          <a:xfrm>
            <a:off x="9518072" y="1053982"/>
            <a:ext cx="685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CML 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E8D79E-3B2A-474D-9737-4894A344E567}"/>
              </a:ext>
            </a:extLst>
          </p:cNvPr>
          <p:cNvSpPr/>
          <p:nvPr/>
        </p:nvSpPr>
        <p:spPr>
          <a:xfrm>
            <a:off x="1570063" y="4987463"/>
            <a:ext cx="8744502" cy="34875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MISSION DESIGN CENTER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F3E067-9DE1-4F42-A31F-397C6B6235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444" y="2652989"/>
            <a:ext cx="1023123" cy="1162929"/>
          </a:xfrm>
          <a:prstGeom prst="rect">
            <a:avLst/>
          </a:prstGeom>
        </p:spPr>
      </p:pic>
      <p:pic>
        <p:nvPicPr>
          <p:cNvPr id="15" name="Picture 4" descr="Generation Gap Clipart Free Download">
            <a:extLst>
              <a:ext uri="{FF2B5EF4-FFF2-40B4-BE49-F238E27FC236}">
                <a16:creationId xmlns:a16="http://schemas.microsoft.com/office/drawing/2014/main" id="{69573D9C-78A5-4DE2-92E9-E4C124360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462" y="2704541"/>
            <a:ext cx="986888" cy="98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B16D19CB-AA69-42F6-9F66-1673428AFCD1}"/>
              </a:ext>
            </a:extLst>
          </p:cNvPr>
          <p:cNvSpPr>
            <a:spLocks noChangeAspect="1"/>
          </p:cNvSpPr>
          <p:nvPr/>
        </p:nvSpPr>
        <p:spPr>
          <a:xfrm>
            <a:off x="1789629" y="3066555"/>
            <a:ext cx="374073" cy="37407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 Narrow" panose="020B0606020202030204" pitchFamily="34" charset="0"/>
              </a:rPr>
              <a:t>IDEA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D3261190-FC9F-4A7E-A693-85163800A138}"/>
              </a:ext>
            </a:extLst>
          </p:cNvPr>
          <p:cNvSpPr/>
          <p:nvPr/>
        </p:nvSpPr>
        <p:spPr>
          <a:xfrm rot="16200000">
            <a:off x="3094596" y="2231877"/>
            <a:ext cx="3038474" cy="2015074"/>
          </a:xfrm>
          <a:prstGeom prst="triangle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64000"/>
                </a:schemeClr>
              </a:gs>
              <a:gs pos="10000">
                <a:schemeClr val="accent1">
                  <a:lumMod val="45000"/>
                  <a:lumOff val="55000"/>
                </a:schemeClr>
              </a:gs>
              <a:gs pos="34000">
                <a:schemeClr val="accent1">
                  <a:lumMod val="45000"/>
                  <a:lumOff val="55000"/>
                  <a:alpha val="56000"/>
                </a:schemeClr>
              </a:gs>
              <a:gs pos="64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pic>
        <p:nvPicPr>
          <p:cNvPr id="18" name="Picture 6" descr="Fault tree analysis - Wikipedia">
            <a:extLst>
              <a:ext uri="{FF2B5EF4-FFF2-40B4-BE49-F238E27FC236}">
                <a16:creationId xmlns:a16="http://schemas.microsoft.com/office/drawing/2014/main" id="{A4380B85-9E79-4DB2-8D05-DF9AAD71F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1836" y="1832027"/>
            <a:ext cx="784370" cy="70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Fault tree analysis - Wikipedia">
            <a:extLst>
              <a:ext uri="{FF2B5EF4-FFF2-40B4-BE49-F238E27FC236}">
                <a16:creationId xmlns:a16="http://schemas.microsoft.com/office/drawing/2014/main" id="{FF92B846-9384-4BCA-BDDD-B18825E4CF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34214" y="2332963"/>
            <a:ext cx="279613" cy="70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Fault tree analysis - Wikipedia">
            <a:extLst>
              <a:ext uri="{FF2B5EF4-FFF2-40B4-BE49-F238E27FC236}">
                <a16:creationId xmlns:a16="http://schemas.microsoft.com/office/drawing/2014/main" id="{966BA59B-6660-4518-971F-B41EDF8EF9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220"/>
          <a:stretch/>
        </p:blipFill>
        <p:spPr bwMode="auto">
          <a:xfrm>
            <a:off x="5565298" y="3160799"/>
            <a:ext cx="607279" cy="70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Fault tree analysis - Wikipedia">
            <a:extLst>
              <a:ext uri="{FF2B5EF4-FFF2-40B4-BE49-F238E27FC236}">
                <a16:creationId xmlns:a16="http://schemas.microsoft.com/office/drawing/2014/main" id="{3447A247-7067-4EB2-86D9-27644D131A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88034" y="3995430"/>
            <a:ext cx="504757" cy="70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88505B-58EE-4E7C-A630-C381173C543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671" y="2713434"/>
            <a:ext cx="1013118" cy="1035885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4D1498D-88AF-4763-8532-EEEBC160DE28}"/>
              </a:ext>
            </a:extLst>
          </p:cNvPr>
          <p:cNvCxnSpPr>
            <a:cxnSpLocks/>
          </p:cNvCxnSpPr>
          <p:nvPr/>
        </p:nvCxnSpPr>
        <p:spPr>
          <a:xfrm>
            <a:off x="9126567" y="3245478"/>
            <a:ext cx="619125" cy="0"/>
          </a:xfrm>
          <a:prstGeom prst="straightConnector1">
            <a:avLst/>
          </a:prstGeom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098C509-AF27-4C91-B0C4-55730410D26D}"/>
              </a:ext>
            </a:extLst>
          </p:cNvPr>
          <p:cNvSpPr txBox="1"/>
          <p:nvPr/>
        </p:nvSpPr>
        <p:spPr>
          <a:xfrm>
            <a:off x="5119623" y="5466209"/>
            <a:ext cx="1674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 Narrow" panose="020B0606020202030204" pitchFamily="34" charset="0"/>
              </a:rPr>
              <a:t>Trade Space Understood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7D8AD58-71C8-45DD-BB62-85D4A5280644}"/>
              </a:ext>
            </a:extLst>
          </p:cNvPr>
          <p:cNvSpPr txBox="1"/>
          <p:nvPr/>
        </p:nvSpPr>
        <p:spPr>
          <a:xfrm>
            <a:off x="1524917" y="5485799"/>
            <a:ext cx="1021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Concept/Idea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590995-6A03-4E0D-BD88-AD3270EC6675}"/>
              </a:ext>
            </a:extLst>
          </p:cNvPr>
          <p:cNvSpPr txBox="1"/>
          <p:nvPr/>
        </p:nvSpPr>
        <p:spPr>
          <a:xfrm>
            <a:off x="4238390" y="2655105"/>
            <a:ext cx="13773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Examine Trade Space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C6CB7E-B653-4A66-AEA7-7670442896EA}"/>
              </a:ext>
            </a:extLst>
          </p:cNvPr>
          <p:cNvSpPr txBox="1"/>
          <p:nvPr/>
        </p:nvSpPr>
        <p:spPr>
          <a:xfrm>
            <a:off x="3865726" y="2932291"/>
            <a:ext cx="1774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Consider Key Design Drivers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6D6292-A15E-4EED-BE2A-F786CE8EC9F9}"/>
              </a:ext>
            </a:extLst>
          </p:cNvPr>
          <p:cNvSpPr txBox="1"/>
          <p:nvPr/>
        </p:nvSpPr>
        <p:spPr>
          <a:xfrm>
            <a:off x="4122881" y="320212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b="1" dirty="0">
                <a:latin typeface="Arial Narrow" panose="020B0606020202030204" pitchFamily="34" charset="0"/>
              </a:rPr>
              <a:t>Produce Key Questions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A12B53B-B317-4782-B126-0764A259BC7D}"/>
              </a:ext>
            </a:extLst>
          </p:cNvPr>
          <p:cNvCxnSpPr>
            <a:cxnSpLocks/>
          </p:cNvCxnSpPr>
          <p:nvPr/>
        </p:nvCxnSpPr>
        <p:spPr>
          <a:xfrm flipH="1" flipV="1">
            <a:off x="3127259" y="3510500"/>
            <a:ext cx="134621" cy="19347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5235449-0FAB-4A82-92D5-69D611D05E27}"/>
              </a:ext>
            </a:extLst>
          </p:cNvPr>
          <p:cNvSpPr txBox="1"/>
          <p:nvPr/>
        </p:nvSpPr>
        <p:spPr>
          <a:xfrm>
            <a:off x="7907367" y="2346544"/>
            <a:ext cx="15055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Concurrent Engineering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3EEC44-0937-4667-A737-F1F1179AAEA7}"/>
              </a:ext>
            </a:extLst>
          </p:cNvPr>
          <p:cNvSpPr txBox="1"/>
          <p:nvPr/>
        </p:nvSpPr>
        <p:spPr>
          <a:xfrm>
            <a:off x="6200435" y="3530280"/>
            <a:ext cx="14145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Prioritize Promising Approaches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47562C-899F-4802-8350-2A22DBBD24BE}"/>
              </a:ext>
            </a:extLst>
          </p:cNvPr>
          <p:cNvSpPr txBox="1"/>
          <p:nvPr/>
        </p:nvSpPr>
        <p:spPr>
          <a:xfrm>
            <a:off x="6191527" y="2498227"/>
            <a:ext cx="11834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Specify </a:t>
            </a:r>
          </a:p>
          <a:p>
            <a:r>
              <a:rPr lang="en-US" sz="1100" b="1" dirty="0">
                <a:latin typeface="Arial Narrow" panose="020B0606020202030204" pitchFamily="34" charset="0"/>
              </a:rPr>
              <a:t>Eval Criteria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6C2B84-A8B9-4DF1-A63E-54519437F8ED}"/>
              </a:ext>
            </a:extLst>
          </p:cNvPr>
          <p:cNvSpPr txBox="1"/>
          <p:nvPr/>
        </p:nvSpPr>
        <p:spPr>
          <a:xfrm>
            <a:off x="5015219" y="3867382"/>
            <a:ext cx="5886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b="1" dirty="0">
                <a:latin typeface="Arial Narrow" panose="020B0606020202030204" pitchFamily="34" charset="0"/>
              </a:rPr>
              <a:t>GR&amp;As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1C9EEBD-8213-4C90-A39A-8120AC47F274}"/>
              </a:ext>
            </a:extLst>
          </p:cNvPr>
          <p:cNvSpPr txBox="1"/>
          <p:nvPr/>
        </p:nvSpPr>
        <p:spPr>
          <a:xfrm>
            <a:off x="5155851" y="2376552"/>
            <a:ext cx="4283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b="1" dirty="0">
                <a:latin typeface="Arial Narrow" panose="020B0606020202030204" pitchFamily="34" charset="0"/>
              </a:rPr>
              <a:t>STM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B6BE491-63F0-4A3B-B01D-FE693098D510}"/>
              </a:ext>
            </a:extLst>
          </p:cNvPr>
          <p:cNvSpPr>
            <a:spLocks noChangeAspect="1"/>
          </p:cNvSpPr>
          <p:nvPr/>
        </p:nvSpPr>
        <p:spPr>
          <a:xfrm>
            <a:off x="7117750" y="2821168"/>
            <a:ext cx="271545" cy="271545"/>
          </a:xfrm>
          <a:prstGeom prst="ellipse">
            <a:avLst/>
          </a:prstGeom>
          <a:solidFill>
            <a:srgbClr val="66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B69B0F0-29F7-4BF7-A2B2-F7F4EC19761E}"/>
              </a:ext>
            </a:extLst>
          </p:cNvPr>
          <p:cNvSpPr>
            <a:spLocks noChangeAspect="1"/>
          </p:cNvSpPr>
          <p:nvPr/>
        </p:nvSpPr>
        <p:spPr>
          <a:xfrm>
            <a:off x="7559150" y="3054371"/>
            <a:ext cx="271545" cy="27154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4093D89-3214-457F-ACE4-CC098C8F0D7A}"/>
              </a:ext>
            </a:extLst>
          </p:cNvPr>
          <p:cNvSpPr>
            <a:spLocks noChangeAspect="1"/>
          </p:cNvSpPr>
          <p:nvPr/>
        </p:nvSpPr>
        <p:spPr>
          <a:xfrm>
            <a:off x="7219355" y="3226663"/>
            <a:ext cx="271545" cy="27154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D7AD3AF-4DA1-4E1E-97BA-BC2626E2C1DF}"/>
              </a:ext>
            </a:extLst>
          </p:cNvPr>
          <p:cNvSpPr txBox="1"/>
          <p:nvPr/>
        </p:nvSpPr>
        <p:spPr>
          <a:xfrm>
            <a:off x="6204632" y="2979207"/>
            <a:ext cx="8713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Trade Analysis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91B1D55-FEAA-4A46-8111-52C02955E9C5}"/>
              </a:ext>
            </a:extLst>
          </p:cNvPr>
          <p:cNvSpPr>
            <a:spLocks noChangeAspect="1"/>
          </p:cNvSpPr>
          <p:nvPr/>
        </p:nvSpPr>
        <p:spPr>
          <a:xfrm>
            <a:off x="9779234" y="3090890"/>
            <a:ext cx="271545" cy="271545"/>
          </a:xfrm>
          <a:prstGeom prst="ellipse">
            <a:avLst/>
          </a:prstGeom>
          <a:solidFill>
            <a:schemeClr val="tx1"/>
          </a:solidFill>
          <a:ln w="381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4CCEE8-DD80-48A8-8571-507A99DF3B6F}"/>
              </a:ext>
            </a:extLst>
          </p:cNvPr>
          <p:cNvSpPr txBox="1"/>
          <p:nvPr/>
        </p:nvSpPr>
        <p:spPr>
          <a:xfrm>
            <a:off x="9624275" y="5430218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Point </a:t>
            </a:r>
          </a:p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Design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A28D1F4-1FBB-47B2-B933-FA21FD556F52}"/>
              </a:ext>
            </a:extLst>
          </p:cNvPr>
          <p:cNvCxnSpPr>
            <a:cxnSpLocks/>
          </p:cNvCxnSpPr>
          <p:nvPr/>
        </p:nvCxnSpPr>
        <p:spPr>
          <a:xfrm>
            <a:off x="1141723" y="3250368"/>
            <a:ext cx="550673" cy="0"/>
          </a:xfrm>
          <a:prstGeom prst="straightConnector1">
            <a:avLst/>
          </a:prstGeom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C4B66D2-6BED-41AB-BC5E-A35DDE35FE81}"/>
              </a:ext>
            </a:extLst>
          </p:cNvPr>
          <p:cNvCxnSpPr>
            <a:cxnSpLocks/>
          </p:cNvCxnSpPr>
          <p:nvPr/>
        </p:nvCxnSpPr>
        <p:spPr>
          <a:xfrm>
            <a:off x="2255770" y="3261806"/>
            <a:ext cx="249382" cy="0"/>
          </a:xfrm>
          <a:prstGeom prst="straightConnector1">
            <a:avLst/>
          </a:prstGeom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3F616925-E631-4E17-9ACA-A42AF3A84505}"/>
              </a:ext>
            </a:extLst>
          </p:cNvPr>
          <p:cNvSpPr/>
          <p:nvPr/>
        </p:nvSpPr>
        <p:spPr>
          <a:xfrm>
            <a:off x="4280799" y="3457051"/>
            <a:ext cx="13260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1100" b="1" dirty="0">
                <a:solidFill>
                  <a:prstClr val="black"/>
                </a:solidFill>
                <a:latin typeface="Arial Narrow" panose="020B0606020202030204" pitchFamily="34" charset="0"/>
              </a:rPr>
              <a:t>Generate &amp; Assess</a:t>
            </a:r>
          </a:p>
          <a:p>
            <a:pPr lvl="0" algn="r"/>
            <a:r>
              <a:rPr lang="en-US" sz="1100" b="1" dirty="0">
                <a:solidFill>
                  <a:prstClr val="black"/>
                </a:solidFill>
                <a:latin typeface="Arial Narrow" panose="020B0606020202030204" pitchFamily="34" charset="0"/>
              </a:rPr>
              <a:t>Partials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E16F738-7746-456B-A335-E8DA9CE63A10}"/>
              </a:ext>
            </a:extLst>
          </p:cNvPr>
          <p:cNvSpPr txBox="1"/>
          <p:nvPr/>
        </p:nvSpPr>
        <p:spPr>
          <a:xfrm>
            <a:off x="3209185" y="5972064"/>
            <a:ext cx="7040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LEGEND: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9F40265-32A7-4359-A75E-540C389A501D}"/>
              </a:ext>
            </a:extLst>
          </p:cNvPr>
          <p:cNvSpPr>
            <a:spLocks noChangeAspect="1"/>
          </p:cNvSpPr>
          <p:nvPr/>
        </p:nvSpPr>
        <p:spPr>
          <a:xfrm>
            <a:off x="4115132" y="5997490"/>
            <a:ext cx="210757" cy="21075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3A669B6-02C8-43BD-82E5-3BCADE8AC0DA}"/>
              </a:ext>
            </a:extLst>
          </p:cNvPr>
          <p:cNvCxnSpPr/>
          <p:nvPr/>
        </p:nvCxnSpPr>
        <p:spPr>
          <a:xfrm>
            <a:off x="3903112" y="5867359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E76CA74-3CDB-47D1-802F-49B15CFD6AEF}"/>
              </a:ext>
            </a:extLst>
          </p:cNvPr>
          <p:cNvCxnSpPr/>
          <p:nvPr/>
        </p:nvCxnSpPr>
        <p:spPr>
          <a:xfrm>
            <a:off x="5058102" y="5867002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EF3DEA9-B70D-4C90-B003-1937BB019E07}"/>
              </a:ext>
            </a:extLst>
          </p:cNvPr>
          <p:cNvCxnSpPr/>
          <p:nvPr/>
        </p:nvCxnSpPr>
        <p:spPr>
          <a:xfrm>
            <a:off x="6479446" y="5867359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A564F8FD-9EA1-4FEF-9BD8-2BAE72066EF2}"/>
              </a:ext>
            </a:extLst>
          </p:cNvPr>
          <p:cNvSpPr txBox="1"/>
          <p:nvPr/>
        </p:nvSpPr>
        <p:spPr>
          <a:xfrm>
            <a:off x="4416096" y="5991776"/>
            <a:ext cx="4106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IDEA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CAA8FE6-BA42-4394-B1EA-D5DC3416C22E}"/>
              </a:ext>
            </a:extLst>
          </p:cNvPr>
          <p:cNvSpPr>
            <a:spLocks noChangeAspect="1"/>
          </p:cNvSpPr>
          <p:nvPr/>
        </p:nvSpPr>
        <p:spPr>
          <a:xfrm>
            <a:off x="6612552" y="5991776"/>
            <a:ext cx="195640" cy="1956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B3B0252-36B3-4372-BE81-D6F60D9DF419}"/>
              </a:ext>
            </a:extLst>
          </p:cNvPr>
          <p:cNvSpPr>
            <a:spLocks noChangeAspect="1"/>
          </p:cNvSpPr>
          <p:nvPr/>
        </p:nvSpPr>
        <p:spPr>
          <a:xfrm>
            <a:off x="7933201" y="5991776"/>
            <a:ext cx="216166" cy="216166"/>
          </a:xfrm>
          <a:prstGeom prst="ellipse">
            <a:avLst/>
          </a:prstGeom>
          <a:solidFill>
            <a:schemeClr val="tx1"/>
          </a:solidFill>
          <a:ln w="381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55" name="Picture 6" descr="Fault tree analysis - Wikipedia">
            <a:extLst>
              <a:ext uri="{FF2B5EF4-FFF2-40B4-BE49-F238E27FC236}">
                <a16:creationId xmlns:a16="http://schemas.microsoft.com/office/drawing/2014/main" id="{F264BEBB-5D0D-408B-A1AB-3C4A2DE3CD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37985" y="5954591"/>
            <a:ext cx="273393" cy="38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Fault tree analysis - Wikipedia">
            <a:extLst>
              <a:ext uri="{FF2B5EF4-FFF2-40B4-BE49-F238E27FC236}">
                <a16:creationId xmlns:a16="http://schemas.microsoft.com/office/drawing/2014/main" id="{DBCCB076-2B22-4368-8682-701C8CF63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08205" y="5840044"/>
            <a:ext cx="168769" cy="4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F4955932-3395-48A2-95E6-A566865E41BE}"/>
              </a:ext>
            </a:extLst>
          </p:cNvPr>
          <p:cNvSpPr txBox="1"/>
          <p:nvPr/>
        </p:nvSpPr>
        <p:spPr>
          <a:xfrm>
            <a:off x="5690381" y="5934050"/>
            <a:ext cx="774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CONCEPTS &amp; TRADES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C22190B-8476-4410-B1FA-806FF8EAEB19}"/>
              </a:ext>
            </a:extLst>
          </p:cNvPr>
          <p:cNvSpPr txBox="1"/>
          <p:nvPr/>
        </p:nvSpPr>
        <p:spPr>
          <a:xfrm>
            <a:off x="8110391" y="5911844"/>
            <a:ext cx="83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BASELINE DESIGN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449E24B-2BAA-40D3-BB6B-F76542DDED01}"/>
              </a:ext>
            </a:extLst>
          </p:cNvPr>
          <p:cNvSpPr>
            <a:spLocks noChangeAspect="1"/>
          </p:cNvSpPr>
          <p:nvPr/>
        </p:nvSpPr>
        <p:spPr>
          <a:xfrm>
            <a:off x="6909182" y="5996363"/>
            <a:ext cx="192629" cy="192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1D33182-2948-42CA-84D1-CCFD76A3C8A5}"/>
              </a:ext>
            </a:extLst>
          </p:cNvPr>
          <p:cNvCxnSpPr/>
          <p:nvPr/>
        </p:nvCxnSpPr>
        <p:spPr>
          <a:xfrm>
            <a:off x="7781325" y="5866386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4395D64-84BB-43C2-A4F7-07625BB163D9}"/>
              </a:ext>
            </a:extLst>
          </p:cNvPr>
          <p:cNvSpPr txBox="1"/>
          <p:nvPr/>
        </p:nvSpPr>
        <p:spPr>
          <a:xfrm>
            <a:off x="7035988" y="5925548"/>
            <a:ext cx="83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POINT DESIGNS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672246C-EB3E-42ED-8508-538E7E4F9487}"/>
              </a:ext>
            </a:extLst>
          </p:cNvPr>
          <p:cNvCxnSpPr/>
          <p:nvPr/>
        </p:nvCxnSpPr>
        <p:spPr>
          <a:xfrm>
            <a:off x="8967449" y="5870566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DAA009ED-CEBB-4C4C-8460-BB579377FE00}"/>
              </a:ext>
            </a:extLst>
          </p:cNvPr>
          <p:cNvSpPr/>
          <p:nvPr/>
        </p:nvSpPr>
        <p:spPr>
          <a:xfrm>
            <a:off x="1578268" y="934225"/>
            <a:ext cx="8732520" cy="406115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E5A556-E645-47E4-85F8-97EC972B420C}"/>
              </a:ext>
            </a:extLst>
          </p:cNvPr>
          <p:cNvSpPr txBox="1"/>
          <p:nvPr/>
        </p:nvSpPr>
        <p:spPr>
          <a:xfrm>
            <a:off x="1705978" y="2552360"/>
            <a:ext cx="11079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 Narrow" panose="020B0606020202030204" pitchFamily="34" charset="0"/>
              </a:rPr>
              <a:t>Core Team</a:t>
            </a:r>
          </a:p>
          <a:p>
            <a:pPr algn="ctr"/>
            <a:r>
              <a:rPr lang="en-US" sz="1100" dirty="0">
                <a:latin typeface="Arial Narrow" panose="020B0606020202030204" pitchFamily="34" charset="0"/>
              </a:rPr>
              <a:t>SMEs as Needed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F1A1B6-DA2A-4B65-BADC-098F4A63A471}"/>
              </a:ext>
            </a:extLst>
          </p:cNvPr>
          <p:cNvSpPr/>
          <p:nvPr/>
        </p:nvSpPr>
        <p:spPr>
          <a:xfrm>
            <a:off x="2758012" y="812237"/>
            <a:ext cx="8896241" cy="5589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18288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Pre-arranged appointments to get feedback on developing mission concepts, technology demonstrations, instrumentation concepts &amp; similar early-stage activities.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Follow-on sessions as needed to aid in idea ‘pitch’ support.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Session Team comprised of MDC Core Team &amp; SMEs as Needed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 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Mission Designer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SMEs as needed (SE, Technology, Flight Dynamics, Power/C&amp;DH, Comm, ADCS, Thermal, EDL,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lvl="1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A37B6F7-D12B-4E1E-9179-8427F9CA833E}"/>
              </a:ext>
            </a:extLst>
          </p:cNvPr>
          <p:cNvSpPr/>
          <p:nvPr/>
        </p:nvSpPr>
        <p:spPr>
          <a:xfrm>
            <a:off x="1371413" y="2586770"/>
            <a:ext cx="1307796" cy="1279784"/>
          </a:xfrm>
          <a:prstGeom prst="round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C63CB7-CD3E-4ADF-B712-532DE49B65A9}"/>
              </a:ext>
            </a:extLst>
          </p:cNvPr>
          <p:cNvSpPr txBox="1"/>
          <p:nvPr/>
        </p:nvSpPr>
        <p:spPr>
          <a:xfrm>
            <a:off x="2590595" y="5389500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Feasibility </a:t>
            </a:r>
          </a:p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Assessment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CFDAC-4F19-4848-B269-6F2CA1E3757F}"/>
              </a:ext>
            </a:extLst>
          </p:cNvPr>
          <p:cNvSpPr txBox="1"/>
          <p:nvPr/>
        </p:nvSpPr>
        <p:spPr>
          <a:xfrm>
            <a:off x="2646295" y="992959"/>
            <a:ext cx="685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CML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7E852-073B-4ACB-84BD-79A0C125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95C76F9F-7374-4CDB-9836-766E21821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C468-CE30-47B7-AADB-A395225785EE}" type="slidenum">
              <a:rPr lang="en-US" smtClean="0"/>
              <a:t>6</a:t>
            </a:fld>
            <a:endParaRPr lang="en-US"/>
          </a:p>
        </p:txBody>
      </p:sp>
      <p:pic>
        <p:nvPicPr>
          <p:cNvPr id="65" name="Picture 64" descr="A picture containing chart&#10;&#10;Description automatically generated">
            <a:extLst>
              <a:ext uri="{FF2B5EF4-FFF2-40B4-BE49-F238E27FC236}">
                <a16:creationId xmlns:a16="http://schemas.microsoft.com/office/drawing/2014/main" id="{E319124D-A848-0AAA-B0CC-E9052D0DFF4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66" name="Date Placeholder 65">
            <a:extLst>
              <a:ext uri="{FF2B5EF4-FFF2-40B4-BE49-F238E27FC236}">
                <a16:creationId xmlns:a16="http://schemas.microsoft.com/office/drawing/2014/main" id="{96CD5AEB-9AF5-AF07-0EDA-EBA92D643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343620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CDE96C-39B5-412E-9D26-79DABFD69D50}"/>
              </a:ext>
            </a:extLst>
          </p:cNvPr>
          <p:cNvSpPr txBox="1"/>
          <p:nvPr/>
        </p:nvSpPr>
        <p:spPr>
          <a:xfrm>
            <a:off x="3364762" y="0"/>
            <a:ext cx="5462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Formulation &amp; New Activity Support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328E7A-C7A5-427C-B911-AD5ABD6294B1}"/>
              </a:ext>
            </a:extLst>
          </p:cNvPr>
          <p:cNvSpPr/>
          <p:nvPr/>
        </p:nvSpPr>
        <p:spPr>
          <a:xfrm>
            <a:off x="1570063" y="5868231"/>
            <a:ext cx="8744502" cy="4241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D9144F-240E-48E4-A232-C72B27668E91}"/>
              </a:ext>
            </a:extLst>
          </p:cNvPr>
          <p:cNvSpPr/>
          <p:nvPr/>
        </p:nvSpPr>
        <p:spPr>
          <a:xfrm>
            <a:off x="1570063" y="5339138"/>
            <a:ext cx="8744502" cy="5282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8E0A2061-2091-4368-9B0E-CBBC7399D0B3}"/>
              </a:ext>
            </a:extLst>
          </p:cNvPr>
          <p:cNvSpPr/>
          <p:nvPr/>
        </p:nvSpPr>
        <p:spPr>
          <a:xfrm rot="5400000">
            <a:off x="5557720" y="2224159"/>
            <a:ext cx="3038474" cy="2015074"/>
          </a:xfrm>
          <a:prstGeom prst="triangle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64000"/>
                </a:schemeClr>
              </a:gs>
              <a:gs pos="10000">
                <a:schemeClr val="accent1">
                  <a:lumMod val="45000"/>
                  <a:lumOff val="55000"/>
                </a:schemeClr>
              </a:gs>
              <a:gs pos="34000">
                <a:schemeClr val="accent1">
                  <a:lumMod val="45000"/>
                  <a:lumOff val="55000"/>
                  <a:alpha val="56000"/>
                </a:schemeClr>
              </a:gs>
              <a:gs pos="64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D6BAE6-ADA7-4541-8CD1-F6F8270A6DDA}"/>
              </a:ext>
            </a:extLst>
          </p:cNvPr>
          <p:cNvSpPr txBox="1"/>
          <p:nvPr/>
        </p:nvSpPr>
        <p:spPr>
          <a:xfrm>
            <a:off x="1612398" y="992960"/>
            <a:ext cx="685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CML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02A4C-4A0D-417C-84ED-C8791ED6E1F6}"/>
              </a:ext>
            </a:extLst>
          </p:cNvPr>
          <p:cNvSpPr txBox="1"/>
          <p:nvPr/>
        </p:nvSpPr>
        <p:spPr>
          <a:xfrm>
            <a:off x="5496035" y="1022624"/>
            <a:ext cx="685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CML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77BE9D-FFFC-4F43-BCF8-23E60C8D242A}"/>
              </a:ext>
            </a:extLst>
          </p:cNvPr>
          <p:cNvSpPr txBox="1"/>
          <p:nvPr/>
        </p:nvSpPr>
        <p:spPr>
          <a:xfrm>
            <a:off x="9518072" y="1053982"/>
            <a:ext cx="685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CML 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E8D79E-3B2A-474D-9737-4894A344E567}"/>
              </a:ext>
            </a:extLst>
          </p:cNvPr>
          <p:cNvSpPr/>
          <p:nvPr/>
        </p:nvSpPr>
        <p:spPr>
          <a:xfrm>
            <a:off x="1570063" y="4987463"/>
            <a:ext cx="8744502" cy="34875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anose="020B0606020202030204" pitchFamily="34" charset="0"/>
              </a:rPr>
              <a:t>MISSION DESIGN CENTER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F3E067-9DE1-4F42-A31F-397C6B6235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444" y="2652989"/>
            <a:ext cx="1023123" cy="1162929"/>
          </a:xfrm>
          <a:prstGeom prst="rect">
            <a:avLst/>
          </a:prstGeom>
        </p:spPr>
      </p:pic>
      <p:pic>
        <p:nvPicPr>
          <p:cNvPr id="15" name="Picture 4" descr="Generation Gap Clipart Free Download">
            <a:extLst>
              <a:ext uri="{FF2B5EF4-FFF2-40B4-BE49-F238E27FC236}">
                <a16:creationId xmlns:a16="http://schemas.microsoft.com/office/drawing/2014/main" id="{69573D9C-78A5-4DE2-92E9-E4C124360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462" y="2704541"/>
            <a:ext cx="986888" cy="98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B16D19CB-AA69-42F6-9F66-1673428AFCD1}"/>
              </a:ext>
            </a:extLst>
          </p:cNvPr>
          <p:cNvSpPr>
            <a:spLocks noChangeAspect="1"/>
          </p:cNvSpPr>
          <p:nvPr/>
        </p:nvSpPr>
        <p:spPr>
          <a:xfrm>
            <a:off x="1789629" y="3066555"/>
            <a:ext cx="374073" cy="37407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 Narrow" panose="020B0606020202030204" pitchFamily="34" charset="0"/>
              </a:rPr>
              <a:t>IDEA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D3261190-FC9F-4A7E-A693-85163800A138}"/>
              </a:ext>
            </a:extLst>
          </p:cNvPr>
          <p:cNvSpPr/>
          <p:nvPr/>
        </p:nvSpPr>
        <p:spPr>
          <a:xfrm rot="16200000">
            <a:off x="3094596" y="2231877"/>
            <a:ext cx="3038474" cy="2015074"/>
          </a:xfrm>
          <a:prstGeom prst="triangle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64000"/>
                </a:schemeClr>
              </a:gs>
              <a:gs pos="10000">
                <a:schemeClr val="accent1">
                  <a:lumMod val="45000"/>
                  <a:lumOff val="55000"/>
                </a:schemeClr>
              </a:gs>
              <a:gs pos="34000">
                <a:schemeClr val="accent1">
                  <a:lumMod val="45000"/>
                  <a:lumOff val="55000"/>
                  <a:alpha val="56000"/>
                </a:schemeClr>
              </a:gs>
              <a:gs pos="64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pic>
        <p:nvPicPr>
          <p:cNvPr id="18" name="Picture 6" descr="Fault tree analysis - Wikipedia">
            <a:extLst>
              <a:ext uri="{FF2B5EF4-FFF2-40B4-BE49-F238E27FC236}">
                <a16:creationId xmlns:a16="http://schemas.microsoft.com/office/drawing/2014/main" id="{A4380B85-9E79-4DB2-8D05-DF9AAD71F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1836" y="1832027"/>
            <a:ext cx="784370" cy="70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Fault tree analysis - Wikipedia">
            <a:extLst>
              <a:ext uri="{FF2B5EF4-FFF2-40B4-BE49-F238E27FC236}">
                <a16:creationId xmlns:a16="http://schemas.microsoft.com/office/drawing/2014/main" id="{FF92B846-9384-4BCA-BDDD-B18825E4CF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34214" y="2332963"/>
            <a:ext cx="279613" cy="70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Fault tree analysis - Wikipedia">
            <a:extLst>
              <a:ext uri="{FF2B5EF4-FFF2-40B4-BE49-F238E27FC236}">
                <a16:creationId xmlns:a16="http://schemas.microsoft.com/office/drawing/2014/main" id="{966BA59B-6660-4518-971F-B41EDF8EF9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220"/>
          <a:stretch/>
        </p:blipFill>
        <p:spPr bwMode="auto">
          <a:xfrm>
            <a:off x="5565298" y="3160799"/>
            <a:ext cx="607279" cy="70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Fault tree analysis - Wikipedia">
            <a:extLst>
              <a:ext uri="{FF2B5EF4-FFF2-40B4-BE49-F238E27FC236}">
                <a16:creationId xmlns:a16="http://schemas.microsoft.com/office/drawing/2014/main" id="{3447A247-7067-4EB2-86D9-27644D131A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88034" y="3995430"/>
            <a:ext cx="504757" cy="70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88505B-58EE-4E7C-A630-C381173C543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6671" y="2713434"/>
            <a:ext cx="1013118" cy="1035885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4D1498D-88AF-4763-8532-EEEBC160DE28}"/>
              </a:ext>
            </a:extLst>
          </p:cNvPr>
          <p:cNvCxnSpPr>
            <a:cxnSpLocks/>
          </p:cNvCxnSpPr>
          <p:nvPr/>
        </p:nvCxnSpPr>
        <p:spPr>
          <a:xfrm>
            <a:off x="9126567" y="3245478"/>
            <a:ext cx="619125" cy="0"/>
          </a:xfrm>
          <a:prstGeom prst="straightConnector1">
            <a:avLst/>
          </a:prstGeom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098C509-AF27-4C91-B0C4-55730410D26D}"/>
              </a:ext>
            </a:extLst>
          </p:cNvPr>
          <p:cNvSpPr txBox="1"/>
          <p:nvPr/>
        </p:nvSpPr>
        <p:spPr>
          <a:xfrm>
            <a:off x="5119623" y="5466209"/>
            <a:ext cx="1674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 Narrow" panose="020B0606020202030204" pitchFamily="34" charset="0"/>
              </a:rPr>
              <a:t>Trade Space Understood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7D8AD58-71C8-45DD-BB62-85D4A5280644}"/>
              </a:ext>
            </a:extLst>
          </p:cNvPr>
          <p:cNvSpPr txBox="1"/>
          <p:nvPr/>
        </p:nvSpPr>
        <p:spPr>
          <a:xfrm>
            <a:off x="1524917" y="5485799"/>
            <a:ext cx="1021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Concept/Idea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590995-6A03-4E0D-BD88-AD3270EC6675}"/>
              </a:ext>
            </a:extLst>
          </p:cNvPr>
          <p:cNvSpPr txBox="1"/>
          <p:nvPr/>
        </p:nvSpPr>
        <p:spPr>
          <a:xfrm>
            <a:off x="4238390" y="2655105"/>
            <a:ext cx="13773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Examine Trade Space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C6CB7E-B653-4A66-AEA7-7670442896EA}"/>
              </a:ext>
            </a:extLst>
          </p:cNvPr>
          <p:cNvSpPr txBox="1"/>
          <p:nvPr/>
        </p:nvSpPr>
        <p:spPr>
          <a:xfrm>
            <a:off x="3865726" y="2932291"/>
            <a:ext cx="1774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Consider Key Design Drivers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6D6292-A15E-4EED-BE2A-F786CE8EC9F9}"/>
              </a:ext>
            </a:extLst>
          </p:cNvPr>
          <p:cNvSpPr txBox="1"/>
          <p:nvPr/>
        </p:nvSpPr>
        <p:spPr>
          <a:xfrm>
            <a:off x="4122881" y="320212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b="1" dirty="0">
                <a:latin typeface="Arial Narrow" panose="020B0606020202030204" pitchFamily="34" charset="0"/>
              </a:rPr>
              <a:t>Produce Key Questions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A12B53B-B317-4782-B126-0764A259BC7D}"/>
              </a:ext>
            </a:extLst>
          </p:cNvPr>
          <p:cNvCxnSpPr>
            <a:cxnSpLocks/>
          </p:cNvCxnSpPr>
          <p:nvPr/>
        </p:nvCxnSpPr>
        <p:spPr>
          <a:xfrm flipH="1" flipV="1">
            <a:off x="3127259" y="3510500"/>
            <a:ext cx="134621" cy="19347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5235449-0FAB-4A82-92D5-69D611D05E27}"/>
              </a:ext>
            </a:extLst>
          </p:cNvPr>
          <p:cNvSpPr txBox="1"/>
          <p:nvPr/>
        </p:nvSpPr>
        <p:spPr>
          <a:xfrm>
            <a:off x="7907367" y="2346544"/>
            <a:ext cx="15055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Concurrent Engineering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3EEC44-0937-4667-A737-F1F1179AAEA7}"/>
              </a:ext>
            </a:extLst>
          </p:cNvPr>
          <p:cNvSpPr txBox="1"/>
          <p:nvPr/>
        </p:nvSpPr>
        <p:spPr>
          <a:xfrm>
            <a:off x="6200435" y="3530280"/>
            <a:ext cx="14145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Prioritize Promising Approaches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47562C-899F-4802-8350-2A22DBBD24BE}"/>
              </a:ext>
            </a:extLst>
          </p:cNvPr>
          <p:cNvSpPr txBox="1"/>
          <p:nvPr/>
        </p:nvSpPr>
        <p:spPr>
          <a:xfrm>
            <a:off x="6191527" y="2498227"/>
            <a:ext cx="11834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Specify </a:t>
            </a:r>
          </a:p>
          <a:p>
            <a:r>
              <a:rPr lang="en-US" sz="1100" b="1" dirty="0">
                <a:latin typeface="Arial Narrow" panose="020B0606020202030204" pitchFamily="34" charset="0"/>
              </a:rPr>
              <a:t>Eval Criteria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6C2B84-A8B9-4DF1-A63E-54519437F8ED}"/>
              </a:ext>
            </a:extLst>
          </p:cNvPr>
          <p:cNvSpPr txBox="1"/>
          <p:nvPr/>
        </p:nvSpPr>
        <p:spPr>
          <a:xfrm>
            <a:off x="5015219" y="3867382"/>
            <a:ext cx="5886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b="1" dirty="0">
                <a:latin typeface="Arial Narrow" panose="020B0606020202030204" pitchFamily="34" charset="0"/>
              </a:rPr>
              <a:t>GR&amp;As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1C9EEBD-8213-4C90-A39A-8120AC47F274}"/>
              </a:ext>
            </a:extLst>
          </p:cNvPr>
          <p:cNvSpPr txBox="1"/>
          <p:nvPr/>
        </p:nvSpPr>
        <p:spPr>
          <a:xfrm>
            <a:off x="5155851" y="2376552"/>
            <a:ext cx="4283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b="1" dirty="0">
                <a:latin typeface="Arial Narrow" panose="020B0606020202030204" pitchFamily="34" charset="0"/>
              </a:rPr>
              <a:t>STM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B6BE491-63F0-4A3B-B01D-FE693098D510}"/>
              </a:ext>
            </a:extLst>
          </p:cNvPr>
          <p:cNvSpPr>
            <a:spLocks noChangeAspect="1"/>
          </p:cNvSpPr>
          <p:nvPr/>
        </p:nvSpPr>
        <p:spPr>
          <a:xfrm>
            <a:off x="7117750" y="2821168"/>
            <a:ext cx="271545" cy="271545"/>
          </a:xfrm>
          <a:prstGeom prst="ellipse">
            <a:avLst/>
          </a:prstGeom>
          <a:solidFill>
            <a:srgbClr val="6699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B69B0F0-29F7-4BF7-A2B2-F7F4EC19761E}"/>
              </a:ext>
            </a:extLst>
          </p:cNvPr>
          <p:cNvSpPr>
            <a:spLocks noChangeAspect="1"/>
          </p:cNvSpPr>
          <p:nvPr/>
        </p:nvSpPr>
        <p:spPr>
          <a:xfrm>
            <a:off x="7559150" y="3054371"/>
            <a:ext cx="271545" cy="27154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4093D89-3214-457F-ACE4-CC098C8F0D7A}"/>
              </a:ext>
            </a:extLst>
          </p:cNvPr>
          <p:cNvSpPr>
            <a:spLocks noChangeAspect="1"/>
          </p:cNvSpPr>
          <p:nvPr/>
        </p:nvSpPr>
        <p:spPr>
          <a:xfrm>
            <a:off x="7219355" y="3226663"/>
            <a:ext cx="271545" cy="27154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D7AD3AF-4DA1-4E1E-97BA-BC2626E2C1DF}"/>
              </a:ext>
            </a:extLst>
          </p:cNvPr>
          <p:cNvSpPr txBox="1"/>
          <p:nvPr/>
        </p:nvSpPr>
        <p:spPr>
          <a:xfrm>
            <a:off x="6204632" y="2979207"/>
            <a:ext cx="8713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Arial Narrow" panose="020B0606020202030204" pitchFamily="34" charset="0"/>
              </a:rPr>
              <a:t>Trade Analysis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91B1D55-FEAA-4A46-8111-52C02955E9C5}"/>
              </a:ext>
            </a:extLst>
          </p:cNvPr>
          <p:cNvSpPr>
            <a:spLocks noChangeAspect="1"/>
          </p:cNvSpPr>
          <p:nvPr/>
        </p:nvSpPr>
        <p:spPr>
          <a:xfrm>
            <a:off x="9779234" y="3090890"/>
            <a:ext cx="271545" cy="271545"/>
          </a:xfrm>
          <a:prstGeom prst="ellipse">
            <a:avLst/>
          </a:prstGeom>
          <a:solidFill>
            <a:schemeClr val="tx1"/>
          </a:solidFill>
          <a:ln w="381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4CCEE8-DD80-48A8-8571-507A99DF3B6F}"/>
              </a:ext>
            </a:extLst>
          </p:cNvPr>
          <p:cNvSpPr txBox="1"/>
          <p:nvPr/>
        </p:nvSpPr>
        <p:spPr>
          <a:xfrm>
            <a:off x="9624275" y="5430218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Point </a:t>
            </a:r>
          </a:p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Design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A28D1F4-1FBB-47B2-B933-FA21FD556F52}"/>
              </a:ext>
            </a:extLst>
          </p:cNvPr>
          <p:cNvCxnSpPr>
            <a:cxnSpLocks/>
          </p:cNvCxnSpPr>
          <p:nvPr/>
        </p:nvCxnSpPr>
        <p:spPr>
          <a:xfrm>
            <a:off x="1141723" y="3250368"/>
            <a:ext cx="550673" cy="0"/>
          </a:xfrm>
          <a:prstGeom prst="straightConnector1">
            <a:avLst/>
          </a:prstGeom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C4B66D2-6BED-41AB-BC5E-A35DDE35FE81}"/>
              </a:ext>
            </a:extLst>
          </p:cNvPr>
          <p:cNvCxnSpPr>
            <a:cxnSpLocks/>
          </p:cNvCxnSpPr>
          <p:nvPr/>
        </p:nvCxnSpPr>
        <p:spPr>
          <a:xfrm>
            <a:off x="2255770" y="3261806"/>
            <a:ext cx="249382" cy="0"/>
          </a:xfrm>
          <a:prstGeom prst="straightConnector1">
            <a:avLst/>
          </a:prstGeom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3F616925-E631-4E17-9ACA-A42AF3A84505}"/>
              </a:ext>
            </a:extLst>
          </p:cNvPr>
          <p:cNvSpPr/>
          <p:nvPr/>
        </p:nvSpPr>
        <p:spPr>
          <a:xfrm>
            <a:off x="4280799" y="3457051"/>
            <a:ext cx="13260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1100" b="1" dirty="0">
                <a:solidFill>
                  <a:prstClr val="black"/>
                </a:solidFill>
                <a:latin typeface="Arial Narrow" panose="020B0606020202030204" pitchFamily="34" charset="0"/>
              </a:rPr>
              <a:t>Generate &amp; Assess</a:t>
            </a:r>
          </a:p>
          <a:p>
            <a:pPr lvl="0" algn="r"/>
            <a:r>
              <a:rPr lang="en-US" sz="1100" b="1" dirty="0">
                <a:solidFill>
                  <a:prstClr val="black"/>
                </a:solidFill>
                <a:latin typeface="Arial Narrow" panose="020B0606020202030204" pitchFamily="34" charset="0"/>
              </a:rPr>
              <a:t>Partials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E16F738-7746-456B-A335-E8DA9CE63A10}"/>
              </a:ext>
            </a:extLst>
          </p:cNvPr>
          <p:cNvSpPr txBox="1"/>
          <p:nvPr/>
        </p:nvSpPr>
        <p:spPr>
          <a:xfrm>
            <a:off x="3209185" y="5972064"/>
            <a:ext cx="7040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LEGEND: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9F40265-32A7-4359-A75E-540C389A501D}"/>
              </a:ext>
            </a:extLst>
          </p:cNvPr>
          <p:cNvSpPr>
            <a:spLocks noChangeAspect="1"/>
          </p:cNvSpPr>
          <p:nvPr/>
        </p:nvSpPr>
        <p:spPr>
          <a:xfrm>
            <a:off x="4115132" y="5997490"/>
            <a:ext cx="210757" cy="21075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3A669B6-02C8-43BD-82E5-3BCADE8AC0DA}"/>
              </a:ext>
            </a:extLst>
          </p:cNvPr>
          <p:cNvCxnSpPr/>
          <p:nvPr/>
        </p:nvCxnSpPr>
        <p:spPr>
          <a:xfrm>
            <a:off x="3903112" y="5867359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E76CA74-3CDB-47D1-802F-49B15CFD6AEF}"/>
              </a:ext>
            </a:extLst>
          </p:cNvPr>
          <p:cNvCxnSpPr/>
          <p:nvPr/>
        </p:nvCxnSpPr>
        <p:spPr>
          <a:xfrm>
            <a:off x="5058102" y="5867002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EF3DEA9-B70D-4C90-B003-1937BB019E07}"/>
              </a:ext>
            </a:extLst>
          </p:cNvPr>
          <p:cNvCxnSpPr/>
          <p:nvPr/>
        </p:nvCxnSpPr>
        <p:spPr>
          <a:xfrm>
            <a:off x="6479446" y="5867359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A564F8FD-9EA1-4FEF-9BD8-2BAE72066EF2}"/>
              </a:ext>
            </a:extLst>
          </p:cNvPr>
          <p:cNvSpPr txBox="1"/>
          <p:nvPr/>
        </p:nvSpPr>
        <p:spPr>
          <a:xfrm>
            <a:off x="4416096" y="5991776"/>
            <a:ext cx="4106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IDEA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CAA8FE6-BA42-4394-B1EA-D5DC3416C22E}"/>
              </a:ext>
            </a:extLst>
          </p:cNvPr>
          <p:cNvSpPr>
            <a:spLocks noChangeAspect="1"/>
          </p:cNvSpPr>
          <p:nvPr/>
        </p:nvSpPr>
        <p:spPr>
          <a:xfrm>
            <a:off x="6612552" y="5991776"/>
            <a:ext cx="195640" cy="1956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B3B0252-36B3-4372-BE81-D6F60D9DF419}"/>
              </a:ext>
            </a:extLst>
          </p:cNvPr>
          <p:cNvSpPr>
            <a:spLocks noChangeAspect="1"/>
          </p:cNvSpPr>
          <p:nvPr/>
        </p:nvSpPr>
        <p:spPr>
          <a:xfrm>
            <a:off x="7933201" y="5991776"/>
            <a:ext cx="216166" cy="216166"/>
          </a:xfrm>
          <a:prstGeom prst="ellipse">
            <a:avLst/>
          </a:prstGeom>
          <a:solidFill>
            <a:schemeClr val="tx1"/>
          </a:solidFill>
          <a:ln w="381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55" name="Picture 6" descr="Fault tree analysis - Wikipedia">
            <a:extLst>
              <a:ext uri="{FF2B5EF4-FFF2-40B4-BE49-F238E27FC236}">
                <a16:creationId xmlns:a16="http://schemas.microsoft.com/office/drawing/2014/main" id="{F264BEBB-5D0D-408B-A1AB-3C4A2DE3CD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37985" y="5954591"/>
            <a:ext cx="273393" cy="38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Fault tree analysis - Wikipedia">
            <a:extLst>
              <a:ext uri="{FF2B5EF4-FFF2-40B4-BE49-F238E27FC236}">
                <a16:creationId xmlns:a16="http://schemas.microsoft.com/office/drawing/2014/main" id="{DBCCB076-2B22-4368-8682-701C8CF63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08205" y="5840044"/>
            <a:ext cx="168769" cy="4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F4955932-3395-48A2-95E6-A566865E41BE}"/>
              </a:ext>
            </a:extLst>
          </p:cNvPr>
          <p:cNvSpPr txBox="1"/>
          <p:nvPr/>
        </p:nvSpPr>
        <p:spPr>
          <a:xfrm>
            <a:off x="5690381" y="5934050"/>
            <a:ext cx="774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CONCEPTS &amp; TRADES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C22190B-8476-4410-B1FA-806FF8EAEB19}"/>
              </a:ext>
            </a:extLst>
          </p:cNvPr>
          <p:cNvSpPr txBox="1"/>
          <p:nvPr/>
        </p:nvSpPr>
        <p:spPr>
          <a:xfrm>
            <a:off x="8110391" y="5911844"/>
            <a:ext cx="83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BASELINE DESIGN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449E24B-2BAA-40D3-BB6B-F76542DDED01}"/>
              </a:ext>
            </a:extLst>
          </p:cNvPr>
          <p:cNvSpPr>
            <a:spLocks noChangeAspect="1"/>
          </p:cNvSpPr>
          <p:nvPr/>
        </p:nvSpPr>
        <p:spPr>
          <a:xfrm>
            <a:off x="6909182" y="5996363"/>
            <a:ext cx="192629" cy="192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1D33182-2948-42CA-84D1-CCFD76A3C8A5}"/>
              </a:ext>
            </a:extLst>
          </p:cNvPr>
          <p:cNvCxnSpPr/>
          <p:nvPr/>
        </p:nvCxnSpPr>
        <p:spPr>
          <a:xfrm>
            <a:off x="7781325" y="5866386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4395D64-84BB-43C2-A4F7-07625BB163D9}"/>
              </a:ext>
            </a:extLst>
          </p:cNvPr>
          <p:cNvSpPr txBox="1"/>
          <p:nvPr/>
        </p:nvSpPr>
        <p:spPr>
          <a:xfrm>
            <a:off x="7035988" y="5925548"/>
            <a:ext cx="83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POINT DESIGNS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672246C-EB3E-42ED-8508-538E7E4F9487}"/>
              </a:ext>
            </a:extLst>
          </p:cNvPr>
          <p:cNvCxnSpPr/>
          <p:nvPr/>
        </p:nvCxnSpPr>
        <p:spPr>
          <a:xfrm>
            <a:off x="8967449" y="5870566"/>
            <a:ext cx="0" cy="421717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DAA009ED-CEBB-4C4C-8460-BB579377FE00}"/>
              </a:ext>
            </a:extLst>
          </p:cNvPr>
          <p:cNvSpPr/>
          <p:nvPr/>
        </p:nvSpPr>
        <p:spPr>
          <a:xfrm>
            <a:off x="1578268" y="934225"/>
            <a:ext cx="8732520" cy="406115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E5A556-E645-47E4-85F8-97EC972B420C}"/>
              </a:ext>
            </a:extLst>
          </p:cNvPr>
          <p:cNvSpPr txBox="1"/>
          <p:nvPr/>
        </p:nvSpPr>
        <p:spPr>
          <a:xfrm>
            <a:off x="1705978" y="2552360"/>
            <a:ext cx="11079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Arial Narrow" panose="020B0606020202030204" pitchFamily="34" charset="0"/>
              </a:rPr>
              <a:t>Core Team</a:t>
            </a:r>
          </a:p>
          <a:p>
            <a:pPr algn="ctr"/>
            <a:r>
              <a:rPr lang="en-US" sz="1100" dirty="0">
                <a:latin typeface="Arial Narrow" panose="020B0606020202030204" pitchFamily="34" charset="0"/>
              </a:rPr>
              <a:t>SMEs as Needed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A37B6F7-D12B-4E1E-9179-8427F9CA833E}"/>
              </a:ext>
            </a:extLst>
          </p:cNvPr>
          <p:cNvSpPr/>
          <p:nvPr/>
        </p:nvSpPr>
        <p:spPr>
          <a:xfrm>
            <a:off x="2345063" y="1006835"/>
            <a:ext cx="5588137" cy="3925226"/>
          </a:xfrm>
          <a:prstGeom prst="round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C63CB7-CD3E-4ADF-B712-532DE49B65A9}"/>
              </a:ext>
            </a:extLst>
          </p:cNvPr>
          <p:cNvSpPr txBox="1"/>
          <p:nvPr/>
        </p:nvSpPr>
        <p:spPr>
          <a:xfrm>
            <a:off x="2590595" y="5389500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Feasibility </a:t>
            </a:r>
          </a:p>
          <a:p>
            <a:pPr algn="ctr"/>
            <a:r>
              <a:rPr lang="en-US" sz="1200" b="1" dirty="0">
                <a:latin typeface="Arial Narrow" panose="020B0606020202030204" pitchFamily="34" charset="0"/>
              </a:rPr>
              <a:t>Assessment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CFDAC-4F19-4848-B269-6F2CA1E3757F}"/>
              </a:ext>
            </a:extLst>
          </p:cNvPr>
          <p:cNvSpPr txBox="1"/>
          <p:nvPr/>
        </p:nvSpPr>
        <p:spPr>
          <a:xfrm>
            <a:off x="2646295" y="992959"/>
            <a:ext cx="685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CML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7E852-073B-4ACB-84BD-79A0C125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95C76F9F-7374-4CDB-9836-766E21821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C468-CE30-47B7-AADB-A395225785EE}" type="slidenum">
              <a:rPr lang="en-US" smtClean="0"/>
              <a:t>7</a:t>
            </a:fld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6A4EF96-3270-BB7F-1ECF-BBADEED5CB53}"/>
              </a:ext>
            </a:extLst>
          </p:cNvPr>
          <p:cNvSpPr/>
          <p:nvPr/>
        </p:nvSpPr>
        <p:spPr>
          <a:xfrm>
            <a:off x="2758012" y="812237"/>
            <a:ext cx="9204815" cy="5589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18288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Limited engagement with well defined expectations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Engagement with stakeholders as needed to provide background information and quick turn products. Key objectives &amp; top-level draft  requirements generally needed as inputs. STM &amp; TDTM generation on request.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Formulation Team comprised of MDC Core Team &amp; SMEs as Needed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 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Mission Designer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SMEs as needed (SE, Technology, Flight Dynamics, Power/C&amp;DH, Comm, ADCS, Thermal, EDL,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lvl="1"/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6" name="Picture 65" descr="A picture containing chart&#10;&#10;Description automatically generated">
            <a:extLst>
              <a:ext uri="{FF2B5EF4-FFF2-40B4-BE49-F238E27FC236}">
                <a16:creationId xmlns:a16="http://schemas.microsoft.com/office/drawing/2014/main" id="{BE2E3018-8C21-96D9-72B2-0AC4113A65C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67" name="Date Placeholder 66">
            <a:extLst>
              <a:ext uri="{FF2B5EF4-FFF2-40B4-BE49-F238E27FC236}">
                <a16:creationId xmlns:a16="http://schemas.microsoft.com/office/drawing/2014/main" id="{07C11011-E556-4C63-1A64-6E62E3838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357299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CDE96C-39B5-412E-9D26-79DABFD69D50}"/>
              </a:ext>
            </a:extLst>
          </p:cNvPr>
          <p:cNvSpPr txBox="1"/>
          <p:nvPr/>
        </p:nvSpPr>
        <p:spPr>
          <a:xfrm>
            <a:off x="5076342" y="0"/>
            <a:ext cx="2039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Mini-Studies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4629F24-CA75-4285-982B-F5A1381953FA}"/>
              </a:ext>
            </a:extLst>
          </p:cNvPr>
          <p:cNvGrpSpPr/>
          <p:nvPr/>
        </p:nvGrpSpPr>
        <p:grpSpPr>
          <a:xfrm>
            <a:off x="672695" y="934225"/>
            <a:ext cx="9964103" cy="5403075"/>
            <a:chOff x="596495" y="953275"/>
            <a:chExt cx="9964103" cy="54030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9328E7A-C7A5-427C-B911-AD5ABD6294B1}"/>
                </a:ext>
              </a:extLst>
            </p:cNvPr>
            <p:cNvSpPr/>
            <p:nvPr/>
          </p:nvSpPr>
          <p:spPr>
            <a:xfrm>
              <a:off x="1816096" y="5887281"/>
              <a:ext cx="8744502" cy="4241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D9144F-240E-48E4-A232-C72B27668E91}"/>
                </a:ext>
              </a:extLst>
            </p:cNvPr>
            <p:cNvSpPr/>
            <p:nvPr/>
          </p:nvSpPr>
          <p:spPr>
            <a:xfrm>
              <a:off x="1816096" y="5358188"/>
              <a:ext cx="8744502" cy="5282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8E0A2061-2091-4368-9B0E-CBBC7399D0B3}"/>
                </a:ext>
              </a:extLst>
            </p:cNvPr>
            <p:cNvSpPr/>
            <p:nvPr/>
          </p:nvSpPr>
          <p:spPr>
            <a:xfrm rot="5400000">
              <a:off x="5803753" y="2243209"/>
              <a:ext cx="3038474" cy="2015074"/>
            </a:xfrm>
            <a:prstGeom prst="triangle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  <a:alpha val="64000"/>
                  </a:schemeClr>
                </a:gs>
                <a:gs pos="10000">
                  <a:schemeClr val="accent1">
                    <a:lumMod val="45000"/>
                    <a:lumOff val="55000"/>
                  </a:schemeClr>
                </a:gs>
                <a:gs pos="34000">
                  <a:schemeClr val="accent1">
                    <a:lumMod val="45000"/>
                    <a:lumOff val="55000"/>
                    <a:alpha val="56000"/>
                  </a:schemeClr>
                </a:gs>
                <a:gs pos="64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D6BAE6-ADA7-4541-8CD1-F6F8270A6DDA}"/>
                </a:ext>
              </a:extLst>
            </p:cNvPr>
            <p:cNvSpPr txBox="1"/>
            <p:nvPr/>
          </p:nvSpPr>
          <p:spPr>
            <a:xfrm>
              <a:off x="1858431" y="1012010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A3CFDAC-4F19-4848-B269-6F2CA1E3757F}"/>
                </a:ext>
              </a:extLst>
            </p:cNvPr>
            <p:cNvSpPr txBox="1"/>
            <p:nvPr/>
          </p:nvSpPr>
          <p:spPr>
            <a:xfrm>
              <a:off x="2892328" y="1012009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602A4C-4A0D-417C-84ED-C8791ED6E1F6}"/>
                </a:ext>
              </a:extLst>
            </p:cNvPr>
            <p:cNvSpPr txBox="1"/>
            <p:nvPr/>
          </p:nvSpPr>
          <p:spPr>
            <a:xfrm>
              <a:off x="5742068" y="1041674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77BE9D-FFFC-4F43-BCF8-23E60C8D242A}"/>
                </a:ext>
              </a:extLst>
            </p:cNvPr>
            <p:cNvSpPr txBox="1"/>
            <p:nvPr/>
          </p:nvSpPr>
          <p:spPr>
            <a:xfrm>
              <a:off x="9764105" y="1073032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E8D79E-3B2A-474D-9737-4894A344E567}"/>
                </a:ext>
              </a:extLst>
            </p:cNvPr>
            <p:cNvSpPr/>
            <p:nvPr/>
          </p:nvSpPr>
          <p:spPr>
            <a:xfrm>
              <a:off x="1816096" y="5006513"/>
              <a:ext cx="8744502" cy="348756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 Narrow" panose="020B0606020202030204" pitchFamily="34" charset="0"/>
                </a:rPr>
                <a:t>MISSION DESIGN CENTER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0F3E067-9DE1-4F42-A31F-397C6B623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49477" y="2672039"/>
              <a:ext cx="1023123" cy="1162929"/>
            </a:xfrm>
            <a:prstGeom prst="rect">
              <a:avLst/>
            </a:prstGeom>
          </p:spPr>
        </p:pic>
        <p:pic>
          <p:nvPicPr>
            <p:cNvPr id="15" name="Picture 4" descr="Generation Gap Clipart Free Download">
              <a:extLst>
                <a:ext uri="{FF2B5EF4-FFF2-40B4-BE49-F238E27FC236}">
                  <a16:creationId xmlns:a16="http://schemas.microsoft.com/office/drawing/2014/main" id="{69573D9C-78A5-4DE2-92E9-E4C124360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495" y="2723591"/>
              <a:ext cx="986888" cy="986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16D19CB-AA69-42F6-9F66-1673428AF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35662" y="3085605"/>
              <a:ext cx="374073" cy="3740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IDEA</a:t>
              </a: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3261190-FC9F-4A7E-A693-85163800A138}"/>
                </a:ext>
              </a:extLst>
            </p:cNvPr>
            <p:cNvSpPr/>
            <p:nvPr/>
          </p:nvSpPr>
          <p:spPr>
            <a:xfrm rot="16200000">
              <a:off x="3340629" y="2250927"/>
              <a:ext cx="3038474" cy="2015074"/>
            </a:xfrm>
            <a:prstGeom prst="triangle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  <a:alpha val="64000"/>
                  </a:schemeClr>
                </a:gs>
                <a:gs pos="10000">
                  <a:schemeClr val="accent1">
                    <a:lumMod val="45000"/>
                    <a:lumOff val="55000"/>
                  </a:schemeClr>
                </a:gs>
                <a:gs pos="34000">
                  <a:schemeClr val="accent1">
                    <a:lumMod val="45000"/>
                    <a:lumOff val="55000"/>
                    <a:alpha val="56000"/>
                  </a:schemeClr>
                </a:gs>
                <a:gs pos="64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pic>
          <p:nvPicPr>
            <p:cNvPr id="18" name="Picture 6" descr="Fault tree analysis - Wikipedia">
              <a:extLst>
                <a:ext uri="{FF2B5EF4-FFF2-40B4-BE49-F238E27FC236}">
                  <a16:creationId xmlns:a16="http://schemas.microsoft.com/office/drawing/2014/main" id="{A4380B85-9E79-4DB2-8D05-DF9AAD71F6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27869" y="1851077"/>
              <a:ext cx="784370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Fault tree analysis - Wikipedia">
              <a:extLst>
                <a:ext uri="{FF2B5EF4-FFF2-40B4-BE49-F238E27FC236}">
                  <a16:creationId xmlns:a16="http://schemas.microsoft.com/office/drawing/2014/main" id="{FF92B846-9384-4BCA-BDDD-B18825E4CF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80247" y="2352013"/>
              <a:ext cx="279613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Fault tree analysis - Wikipedia">
              <a:extLst>
                <a:ext uri="{FF2B5EF4-FFF2-40B4-BE49-F238E27FC236}">
                  <a16:creationId xmlns:a16="http://schemas.microsoft.com/office/drawing/2014/main" id="{966BA59B-6660-4518-971F-B41EDF8EF9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220"/>
            <a:stretch/>
          </p:blipFill>
          <p:spPr bwMode="auto">
            <a:xfrm>
              <a:off x="5811331" y="3179849"/>
              <a:ext cx="607279" cy="706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Fault tree analysis - Wikipedia">
              <a:extLst>
                <a:ext uri="{FF2B5EF4-FFF2-40B4-BE49-F238E27FC236}">
                  <a16:creationId xmlns:a16="http://schemas.microsoft.com/office/drawing/2014/main" id="{3447A247-7067-4EB2-86D9-27644D131A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34067" y="4014480"/>
              <a:ext cx="504757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988505B-58EE-4E7C-A630-C381173C5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2704" y="2732484"/>
              <a:ext cx="1013118" cy="1035885"/>
            </a:xfrm>
            <a:prstGeom prst="rect">
              <a:avLst/>
            </a:prstGeom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4D1498D-88AF-4763-8532-EEEBC160DE28}"/>
                </a:ext>
              </a:extLst>
            </p:cNvPr>
            <p:cNvCxnSpPr>
              <a:cxnSpLocks/>
            </p:cNvCxnSpPr>
            <p:nvPr/>
          </p:nvCxnSpPr>
          <p:spPr>
            <a:xfrm>
              <a:off x="9372600" y="3264528"/>
              <a:ext cx="619125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AC63CB7-CD3E-4ADF-B712-532DE49B65A9}"/>
                </a:ext>
              </a:extLst>
            </p:cNvPr>
            <p:cNvSpPr txBox="1"/>
            <p:nvPr/>
          </p:nvSpPr>
          <p:spPr>
            <a:xfrm>
              <a:off x="2836628" y="5408550"/>
              <a:ext cx="9300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Feasibility </a:t>
              </a:r>
            </a:p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Assessment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98C509-AF27-4C91-B0C4-55730410D26D}"/>
                </a:ext>
              </a:extLst>
            </p:cNvPr>
            <p:cNvSpPr txBox="1"/>
            <p:nvPr/>
          </p:nvSpPr>
          <p:spPr>
            <a:xfrm>
              <a:off x="5365656" y="5485259"/>
              <a:ext cx="16749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 Narrow" panose="020B0606020202030204" pitchFamily="34" charset="0"/>
                </a:rPr>
                <a:t>Trade Space Understood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D8AD58-71C8-45DD-BB62-85D4A5280644}"/>
                </a:ext>
              </a:extLst>
            </p:cNvPr>
            <p:cNvSpPr txBox="1"/>
            <p:nvPr/>
          </p:nvSpPr>
          <p:spPr>
            <a:xfrm>
              <a:off x="1770950" y="5504849"/>
              <a:ext cx="1021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Concept/Idea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590995-6A03-4E0D-BD88-AD3270EC6675}"/>
                </a:ext>
              </a:extLst>
            </p:cNvPr>
            <p:cNvSpPr txBox="1"/>
            <p:nvPr/>
          </p:nvSpPr>
          <p:spPr>
            <a:xfrm>
              <a:off x="4484423" y="2674155"/>
              <a:ext cx="13773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Examine Trade Space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C6CB7E-B653-4A66-AEA7-7670442896EA}"/>
                </a:ext>
              </a:extLst>
            </p:cNvPr>
            <p:cNvSpPr txBox="1"/>
            <p:nvPr/>
          </p:nvSpPr>
          <p:spPr>
            <a:xfrm>
              <a:off x="4111759" y="2951341"/>
              <a:ext cx="17748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Consider Key Design Drivers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A6D6292-A15E-4EED-BE2A-F786CE8EC9F9}"/>
                </a:ext>
              </a:extLst>
            </p:cNvPr>
            <p:cNvSpPr txBox="1"/>
            <p:nvPr/>
          </p:nvSpPr>
          <p:spPr>
            <a:xfrm>
              <a:off x="4368914" y="3221174"/>
              <a:ext cx="148630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Produce Key Questions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2E5A556-E645-47E4-85F8-97EC972B420C}"/>
                </a:ext>
              </a:extLst>
            </p:cNvPr>
            <p:cNvSpPr txBox="1"/>
            <p:nvPr/>
          </p:nvSpPr>
          <p:spPr>
            <a:xfrm>
              <a:off x="3110866" y="3662665"/>
              <a:ext cx="110799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Core Team</a:t>
              </a:r>
            </a:p>
            <a:p>
              <a:pPr algn="r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SMEs as Needed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A12B53B-B317-4782-B126-0764A259BC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73292" y="3529550"/>
              <a:ext cx="134621" cy="19347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6A79B29-CF16-4E9E-8216-F0BB1D458C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57413" y="3662665"/>
              <a:ext cx="175791" cy="223767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5235449-0FAB-4A82-92D5-69D611D05E27}"/>
                </a:ext>
              </a:extLst>
            </p:cNvPr>
            <p:cNvSpPr txBox="1"/>
            <p:nvPr/>
          </p:nvSpPr>
          <p:spPr>
            <a:xfrm>
              <a:off x="8153400" y="2365594"/>
              <a:ext cx="15055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Concurrent Engineering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F3EEC44-0937-4667-A737-F1F1179AAEA7}"/>
                </a:ext>
              </a:extLst>
            </p:cNvPr>
            <p:cNvSpPr txBox="1"/>
            <p:nvPr/>
          </p:nvSpPr>
          <p:spPr>
            <a:xfrm>
              <a:off x="6446468" y="3549330"/>
              <a:ext cx="14145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Prioritize Promising Approaches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347562C-899F-4802-8350-2A22DBBD24BE}"/>
                </a:ext>
              </a:extLst>
            </p:cNvPr>
            <p:cNvSpPr txBox="1"/>
            <p:nvPr/>
          </p:nvSpPr>
          <p:spPr>
            <a:xfrm>
              <a:off x="6437560" y="2517277"/>
              <a:ext cx="11834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Specify </a:t>
              </a:r>
            </a:p>
            <a:p>
              <a:r>
                <a:rPr lang="en-US" sz="1100" b="1" dirty="0">
                  <a:latin typeface="Arial Narrow" panose="020B0606020202030204" pitchFamily="34" charset="0"/>
                </a:rPr>
                <a:t>Eval Criteria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96C2B84-A8B9-4DF1-A63E-54519437F8ED}"/>
                </a:ext>
              </a:extLst>
            </p:cNvPr>
            <p:cNvSpPr txBox="1"/>
            <p:nvPr/>
          </p:nvSpPr>
          <p:spPr>
            <a:xfrm>
              <a:off x="5261252" y="3886432"/>
              <a:ext cx="5886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GR&amp;As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1C9EEBD-8213-4C90-A39A-8120AC47F274}"/>
                </a:ext>
              </a:extLst>
            </p:cNvPr>
            <p:cNvSpPr txBox="1"/>
            <p:nvPr/>
          </p:nvSpPr>
          <p:spPr>
            <a:xfrm>
              <a:off x="5401884" y="2395602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STM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6BE491-63F0-4A3B-B01D-FE693098D5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63783" y="2840218"/>
              <a:ext cx="271545" cy="271545"/>
            </a:xfrm>
            <a:prstGeom prst="ellipse">
              <a:avLst/>
            </a:prstGeom>
            <a:solidFill>
              <a:srgbClr val="6699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B69B0F0-29F7-4BF7-A2B2-F7F4EC1976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05183" y="3073421"/>
              <a:ext cx="271545" cy="27154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4093D89-3214-457F-ACE4-CC098C8F0D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5388" y="3245713"/>
              <a:ext cx="271545" cy="27154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D7AD3AF-4DA1-4E1E-97BA-BC2626E2C1DF}"/>
                </a:ext>
              </a:extLst>
            </p:cNvPr>
            <p:cNvSpPr txBox="1"/>
            <p:nvPr/>
          </p:nvSpPr>
          <p:spPr>
            <a:xfrm>
              <a:off x="6450665" y="2998257"/>
              <a:ext cx="871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Trade Analysis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91B1D55-FEAA-4A46-8111-52C02955E9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25267" y="3109940"/>
              <a:ext cx="271545" cy="27154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54CCEE8-DD80-48A8-8571-507A99DF3B6F}"/>
                </a:ext>
              </a:extLst>
            </p:cNvPr>
            <p:cNvSpPr txBox="1"/>
            <p:nvPr/>
          </p:nvSpPr>
          <p:spPr>
            <a:xfrm>
              <a:off x="9870308" y="5449268"/>
              <a:ext cx="606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Point </a:t>
              </a:r>
            </a:p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Design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A28D1F4-1FBB-47B2-B933-FA21FD556F52}"/>
                </a:ext>
              </a:extLst>
            </p:cNvPr>
            <p:cNvCxnSpPr>
              <a:cxnSpLocks/>
            </p:cNvCxnSpPr>
            <p:nvPr/>
          </p:nvCxnSpPr>
          <p:spPr>
            <a:xfrm>
              <a:off x="1387756" y="3269418"/>
              <a:ext cx="550673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C4B66D2-6BED-41AB-BC5E-A35DDE35FE81}"/>
                </a:ext>
              </a:extLst>
            </p:cNvPr>
            <p:cNvCxnSpPr>
              <a:cxnSpLocks/>
            </p:cNvCxnSpPr>
            <p:nvPr/>
          </p:nvCxnSpPr>
          <p:spPr>
            <a:xfrm>
              <a:off x="2501803" y="3280856"/>
              <a:ext cx="24938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F616925-E631-4E17-9ACA-A42AF3A84505}"/>
                </a:ext>
              </a:extLst>
            </p:cNvPr>
            <p:cNvSpPr/>
            <p:nvPr/>
          </p:nvSpPr>
          <p:spPr>
            <a:xfrm>
              <a:off x="4526832" y="3476101"/>
              <a:ext cx="13260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sz="11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Generate &amp; Assess</a:t>
              </a:r>
            </a:p>
            <a:p>
              <a:pPr lvl="0" algn="r"/>
              <a:r>
                <a:rPr lang="en-US" sz="11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Partials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E16F738-7746-456B-A335-E8DA9CE63A10}"/>
                </a:ext>
              </a:extLst>
            </p:cNvPr>
            <p:cNvSpPr txBox="1"/>
            <p:nvPr/>
          </p:nvSpPr>
          <p:spPr>
            <a:xfrm>
              <a:off x="3455218" y="5991114"/>
              <a:ext cx="70403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LEGEND: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9F40265-32A7-4359-A75E-540C389A50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61165" y="6016540"/>
              <a:ext cx="210757" cy="21075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8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A669B6-02C8-43BD-82E5-3BCADE8AC0DA}"/>
                </a:ext>
              </a:extLst>
            </p:cNvPr>
            <p:cNvCxnSpPr/>
            <p:nvPr/>
          </p:nvCxnSpPr>
          <p:spPr>
            <a:xfrm>
              <a:off x="4149145" y="5886409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E76CA74-3CDB-47D1-802F-49B15CFD6AEF}"/>
                </a:ext>
              </a:extLst>
            </p:cNvPr>
            <p:cNvCxnSpPr/>
            <p:nvPr/>
          </p:nvCxnSpPr>
          <p:spPr>
            <a:xfrm>
              <a:off x="5304135" y="5886052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EF3DEA9-B70D-4C90-B003-1937BB019E07}"/>
                </a:ext>
              </a:extLst>
            </p:cNvPr>
            <p:cNvCxnSpPr/>
            <p:nvPr/>
          </p:nvCxnSpPr>
          <p:spPr>
            <a:xfrm>
              <a:off x="6725479" y="5886409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564F8FD-9EA1-4FEF-9BD8-2BAE72066EF2}"/>
                </a:ext>
              </a:extLst>
            </p:cNvPr>
            <p:cNvSpPr txBox="1"/>
            <p:nvPr/>
          </p:nvSpPr>
          <p:spPr>
            <a:xfrm>
              <a:off x="4662129" y="6010826"/>
              <a:ext cx="4106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IDEA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CAA8FE6-BA42-4394-B1EA-D5DC3416C2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58585" y="6010826"/>
              <a:ext cx="195640" cy="1956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B3B0252-36B3-4372-BE81-D6F60D9DF4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79234" y="6010826"/>
              <a:ext cx="216166" cy="21616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55" name="Picture 6" descr="Fault tree analysis - Wikipedia">
              <a:extLst>
                <a:ext uri="{FF2B5EF4-FFF2-40B4-BE49-F238E27FC236}">
                  <a16:creationId xmlns:a16="http://schemas.microsoft.com/office/drawing/2014/main" id="{F264BEBB-5D0D-408B-A1AB-3C4A2DE3CD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84018" y="5973641"/>
              <a:ext cx="273393" cy="382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6" descr="Fault tree analysis - Wikipedia">
              <a:extLst>
                <a:ext uri="{FF2B5EF4-FFF2-40B4-BE49-F238E27FC236}">
                  <a16:creationId xmlns:a16="http://schemas.microsoft.com/office/drawing/2014/main" id="{DBCCB076-2B22-4368-8682-701C8CF63F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54238" y="5859094"/>
              <a:ext cx="168769" cy="426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955932-3395-48A2-95E6-A566865E41BE}"/>
                </a:ext>
              </a:extLst>
            </p:cNvPr>
            <p:cNvSpPr txBox="1"/>
            <p:nvPr/>
          </p:nvSpPr>
          <p:spPr>
            <a:xfrm>
              <a:off x="5936414" y="5953100"/>
              <a:ext cx="7745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CONCEPTS &amp; TRADES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C22190B-8476-4410-B1FA-806FF8EAEB19}"/>
                </a:ext>
              </a:extLst>
            </p:cNvPr>
            <p:cNvSpPr txBox="1"/>
            <p:nvPr/>
          </p:nvSpPr>
          <p:spPr>
            <a:xfrm>
              <a:off x="8356424" y="5930894"/>
              <a:ext cx="83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BASELINE DESIGN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449E24B-2BAA-40D3-BB6B-F76542DDED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5215" y="6015413"/>
              <a:ext cx="192629" cy="1926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1D33182-2948-42CA-84D1-CCFD76A3C8A5}"/>
                </a:ext>
              </a:extLst>
            </p:cNvPr>
            <p:cNvCxnSpPr/>
            <p:nvPr/>
          </p:nvCxnSpPr>
          <p:spPr>
            <a:xfrm>
              <a:off x="8027358" y="5885436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4395D64-84BB-43C2-A4F7-07625BB163D9}"/>
                </a:ext>
              </a:extLst>
            </p:cNvPr>
            <p:cNvSpPr txBox="1"/>
            <p:nvPr/>
          </p:nvSpPr>
          <p:spPr>
            <a:xfrm>
              <a:off x="7282021" y="5944598"/>
              <a:ext cx="83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POINT DESIGNS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672246C-EB3E-42ED-8508-538E7E4F9487}"/>
                </a:ext>
              </a:extLst>
            </p:cNvPr>
            <p:cNvCxnSpPr/>
            <p:nvPr/>
          </p:nvCxnSpPr>
          <p:spPr>
            <a:xfrm>
              <a:off x="9213482" y="5889616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AA009ED-CEBB-4C4C-8460-BB579377FE00}"/>
                </a:ext>
              </a:extLst>
            </p:cNvPr>
            <p:cNvSpPr/>
            <p:nvPr/>
          </p:nvSpPr>
          <p:spPr>
            <a:xfrm>
              <a:off x="1824301" y="953275"/>
              <a:ext cx="8732520" cy="40611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B52B5C40-F999-4D99-AA7C-B686B2FDF709}"/>
              </a:ext>
            </a:extLst>
          </p:cNvPr>
          <p:cNvSpPr/>
          <p:nvPr/>
        </p:nvSpPr>
        <p:spPr>
          <a:xfrm>
            <a:off x="2738725" y="956123"/>
            <a:ext cx="7866294" cy="4008690"/>
          </a:xfrm>
          <a:prstGeom prst="round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740A14-CAB7-4838-9418-F7D9FE569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CEEF15-7C60-4724-B3C6-C4C79678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C468-CE30-47B7-AADB-A395225785EE}" type="slidenum">
              <a:rPr lang="en-US" smtClean="0"/>
              <a:t>8</a:t>
            </a:fld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705560A-2B4C-F49F-8F9D-76A4E791EE8E}"/>
              </a:ext>
            </a:extLst>
          </p:cNvPr>
          <p:cNvSpPr/>
          <p:nvPr/>
        </p:nvSpPr>
        <p:spPr>
          <a:xfrm>
            <a:off x="2748205" y="969014"/>
            <a:ext cx="9264123" cy="43061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18288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Span the spectrum of activities including competed, non-competed and early stage feasibility assessments.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Prefer active and engaged customer team. Key inputs are draft STM or TDTM. Refinements to STM/TDTM on request.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Mini-Study Teams comprised of MDC Core Team &amp; SMEs as Needed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Study Lead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 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Core Team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Costing (analogous costing with limited parametric costing)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SMEs as needed, per agreement with customer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7" name="Picture 66" descr="A picture containing chart&#10;&#10;Description automatically generated">
            <a:extLst>
              <a:ext uri="{FF2B5EF4-FFF2-40B4-BE49-F238E27FC236}">
                <a16:creationId xmlns:a16="http://schemas.microsoft.com/office/drawing/2014/main" id="{EB3D2FCE-10C4-1666-8F47-9A1108AD169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68" name="Date Placeholder 67">
            <a:extLst>
              <a:ext uri="{FF2B5EF4-FFF2-40B4-BE49-F238E27FC236}">
                <a16:creationId xmlns:a16="http://schemas.microsoft.com/office/drawing/2014/main" id="{91296BFF-4297-6600-0BCB-F084CB68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114173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CDE96C-39B5-412E-9D26-79DABFD69D50}"/>
              </a:ext>
            </a:extLst>
          </p:cNvPr>
          <p:cNvSpPr txBox="1"/>
          <p:nvPr/>
        </p:nvSpPr>
        <p:spPr>
          <a:xfrm>
            <a:off x="4804827" y="0"/>
            <a:ext cx="25823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Tailored Studies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4629F24-CA75-4285-982B-F5A1381953FA}"/>
              </a:ext>
            </a:extLst>
          </p:cNvPr>
          <p:cNvGrpSpPr/>
          <p:nvPr/>
        </p:nvGrpSpPr>
        <p:grpSpPr>
          <a:xfrm>
            <a:off x="672695" y="934225"/>
            <a:ext cx="9964103" cy="5403075"/>
            <a:chOff x="596495" y="953275"/>
            <a:chExt cx="9964103" cy="54030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9328E7A-C7A5-427C-B911-AD5ABD6294B1}"/>
                </a:ext>
              </a:extLst>
            </p:cNvPr>
            <p:cNvSpPr/>
            <p:nvPr/>
          </p:nvSpPr>
          <p:spPr>
            <a:xfrm>
              <a:off x="1816096" y="5887281"/>
              <a:ext cx="8744502" cy="4241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D9144F-240E-48E4-A232-C72B27668E91}"/>
                </a:ext>
              </a:extLst>
            </p:cNvPr>
            <p:cNvSpPr/>
            <p:nvPr/>
          </p:nvSpPr>
          <p:spPr>
            <a:xfrm>
              <a:off x="1816096" y="5358188"/>
              <a:ext cx="8744502" cy="5282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8E0A2061-2091-4368-9B0E-CBBC7399D0B3}"/>
                </a:ext>
              </a:extLst>
            </p:cNvPr>
            <p:cNvSpPr/>
            <p:nvPr/>
          </p:nvSpPr>
          <p:spPr>
            <a:xfrm rot="5400000">
              <a:off x="5803753" y="2243209"/>
              <a:ext cx="3038474" cy="2015074"/>
            </a:xfrm>
            <a:prstGeom prst="triangle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  <a:alpha val="64000"/>
                  </a:schemeClr>
                </a:gs>
                <a:gs pos="10000">
                  <a:schemeClr val="accent1">
                    <a:lumMod val="45000"/>
                    <a:lumOff val="55000"/>
                  </a:schemeClr>
                </a:gs>
                <a:gs pos="34000">
                  <a:schemeClr val="accent1">
                    <a:lumMod val="45000"/>
                    <a:lumOff val="55000"/>
                    <a:alpha val="56000"/>
                  </a:schemeClr>
                </a:gs>
                <a:gs pos="64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D6BAE6-ADA7-4541-8CD1-F6F8270A6DDA}"/>
                </a:ext>
              </a:extLst>
            </p:cNvPr>
            <p:cNvSpPr txBox="1"/>
            <p:nvPr/>
          </p:nvSpPr>
          <p:spPr>
            <a:xfrm>
              <a:off x="1858431" y="1012010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A3CFDAC-4F19-4848-B269-6F2CA1E3757F}"/>
                </a:ext>
              </a:extLst>
            </p:cNvPr>
            <p:cNvSpPr txBox="1"/>
            <p:nvPr/>
          </p:nvSpPr>
          <p:spPr>
            <a:xfrm>
              <a:off x="2892328" y="1012009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602A4C-4A0D-417C-84ED-C8791ED6E1F6}"/>
                </a:ext>
              </a:extLst>
            </p:cNvPr>
            <p:cNvSpPr txBox="1"/>
            <p:nvPr/>
          </p:nvSpPr>
          <p:spPr>
            <a:xfrm>
              <a:off x="5742068" y="1041674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77BE9D-FFFC-4F43-BCF8-23E60C8D242A}"/>
                </a:ext>
              </a:extLst>
            </p:cNvPr>
            <p:cNvSpPr txBox="1"/>
            <p:nvPr/>
          </p:nvSpPr>
          <p:spPr>
            <a:xfrm>
              <a:off x="9764105" y="1073032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E8D79E-3B2A-474D-9737-4894A344E567}"/>
                </a:ext>
              </a:extLst>
            </p:cNvPr>
            <p:cNvSpPr/>
            <p:nvPr/>
          </p:nvSpPr>
          <p:spPr>
            <a:xfrm>
              <a:off x="1816096" y="5006513"/>
              <a:ext cx="8744502" cy="348756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 Narrow" panose="020B0606020202030204" pitchFamily="34" charset="0"/>
                </a:rPr>
                <a:t>MISSION DESIGN CENTER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0F3E067-9DE1-4F42-A31F-397C6B623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49477" y="2672039"/>
              <a:ext cx="1023123" cy="1162929"/>
            </a:xfrm>
            <a:prstGeom prst="rect">
              <a:avLst/>
            </a:prstGeom>
          </p:spPr>
        </p:pic>
        <p:pic>
          <p:nvPicPr>
            <p:cNvPr id="15" name="Picture 4" descr="Generation Gap Clipart Free Download">
              <a:extLst>
                <a:ext uri="{FF2B5EF4-FFF2-40B4-BE49-F238E27FC236}">
                  <a16:creationId xmlns:a16="http://schemas.microsoft.com/office/drawing/2014/main" id="{69573D9C-78A5-4DE2-92E9-E4C124360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495" y="2723591"/>
              <a:ext cx="986888" cy="986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16D19CB-AA69-42F6-9F66-1673428AF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35662" y="3085605"/>
              <a:ext cx="374073" cy="3740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IDEA</a:t>
              </a: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3261190-FC9F-4A7E-A693-85163800A138}"/>
                </a:ext>
              </a:extLst>
            </p:cNvPr>
            <p:cNvSpPr/>
            <p:nvPr/>
          </p:nvSpPr>
          <p:spPr>
            <a:xfrm rot="16200000">
              <a:off x="3340629" y="2250927"/>
              <a:ext cx="3038474" cy="2015074"/>
            </a:xfrm>
            <a:prstGeom prst="triangle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  <a:alpha val="64000"/>
                  </a:schemeClr>
                </a:gs>
                <a:gs pos="10000">
                  <a:schemeClr val="accent1">
                    <a:lumMod val="45000"/>
                    <a:lumOff val="55000"/>
                  </a:schemeClr>
                </a:gs>
                <a:gs pos="34000">
                  <a:schemeClr val="accent1">
                    <a:lumMod val="45000"/>
                    <a:lumOff val="55000"/>
                    <a:alpha val="56000"/>
                  </a:schemeClr>
                </a:gs>
                <a:gs pos="64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pic>
          <p:nvPicPr>
            <p:cNvPr id="18" name="Picture 6" descr="Fault tree analysis - Wikipedia">
              <a:extLst>
                <a:ext uri="{FF2B5EF4-FFF2-40B4-BE49-F238E27FC236}">
                  <a16:creationId xmlns:a16="http://schemas.microsoft.com/office/drawing/2014/main" id="{A4380B85-9E79-4DB2-8D05-DF9AAD71F6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27869" y="1851077"/>
              <a:ext cx="784370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Fault tree analysis - Wikipedia">
              <a:extLst>
                <a:ext uri="{FF2B5EF4-FFF2-40B4-BE49-F238E27FC236}">
                  <a16:creationId xmlns:a16="http://schemas.microsoft.com/office/drawing/2014/main" id="{FF92B846-9384-4BCA-BDDD-B18825E4CF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80247" y="2352013"/>
              <a:ext cx="279613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Fault tree analysis - Wikipedia">
              <a:extLst>
                <a:ext uri="{FF2B5EF4-FFF2-40B4-BE49-F238E27FC236}">
                  <a16:creationId xmlns:a16="http://schemas.microsoft.com/office/drawing/2014/main" id="{966BA59B-6660-4518-971F-B41EDF8EF9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220"/>
            <a:stretch/>
          </p:blipFill>
          <p:spPr bwMode="auto">
            <a:xfrm>
              <a:off x="5811331" y="3179849"/>
              <a:ext cx="607279" cy="706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Fault tree analysis - Wikipedia">
              <a:extLst>
                <a:ext uri="{FF2B5EF4-FFF2-40B4-BE49-F238E27FC236}">
                  <a16:creationId xmlns:a16="http://schemas.microsoft.com/office/drawing/2014/main" id="{3447A247-7067-4EB2-86D9-27644D131A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34067" y="4014480"/>
              <a:ext cx="504757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988505B-58EE-4E7C-A630-C381173C5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2704" y="2732484"/>
              <a:ext cx="1013118" cy="1035885"/>
            </a:xfrm>
            <a:prstGeom prst="rect">
              <a:avLst/>
            </a:prstGeom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4D1498D-88AF-4763-8532-EEEBC160DE28}"/>
                </a:ext>
              </a:extLst>
            </p:cNvPr>
            <p:cNvCxnSpPr>
              <a:cxnSpLocks/>
            </p:cNvCxnSpPr>
            <p:nvPr/>
          </p:nvCxnSpPr>
          <p:spPr>
            <a:xfrm>
              <a:off x="9372600" y="3264528"/>
              <a:ext cx="619125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AC63CB7-CD3E-4ADF-B712-532DE49B65A9}"/>
                </a:ext>
              </a:extLst>
            </p:cNvPr>
            <p:cNvSpPr txBox="1"/>
            <p:nvPr/>
          </p:nvSpPr>
          <p:spPr>
            <a:xfrm>
              <a:off x="2836628" y="5408550"/>
              <a:ext cx="9300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Feasibility </a:t>
              </a:r>
            </a:p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Assessment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98C509-AF27-4C91-B0C4-55730410D26D}"/>
                </a:ext>
              </a:extLst>
            </p:cNvPr>
            <p:cNvSpPr txBox="1"/>
            <p:nvPr/>
          </p:nvSpPr>
          <p:spPr>
            <a:xfrm>
              <a:off x="5365656" y="5485259"/>
              <a:ext cx="16749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 Narrow" panose="020B0606020202030204" pitchFamily="34" charset="0"/>
                </a:rPr>
                <a:t>Trade Space Understood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D8AD58-71C8-45DD-BB62-85D4A5280644}"/>
                </a:ext>
              </a:extLst>
            </p:cNvPr>
            <p:cNvSpPr txBox="1"/>
            <p:nvPr/>
          </p:nvSpPr>
          <p:spPr>
            <a:xfrm>
              <a:off x="1770950" y="5504849"/>
              <a:ext cx="1021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Concept/Idea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590995-6A03-4E0D-BD88-AD3270EC6675}"/>
                </a:ext>
              </a:extLst>
            </p:cNvPr>
            <p:cNvSpPr txBox="1"/>
            <p:nvPr/>
          </p:nvSpPr>
          <p:spPr>
            <a:xfrm>
              <a:off x="4484423" y="2674155"/>
              <a:ext cx="13773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Examine Trade Space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C6CB7E-B653-4A66-AEA7-7670442896EA}"/>
                </a:ext>
              </a:extLst>
            </p:cNvPr>
            <p:cNvSpPr txBox="1"/>
            <p:nvPr/>
          </p:nvSpPr>
          <p:spPr>
            <a:xfrm>
              <a:off x="4111759" y="2951341"/>
              <a:ext cx="17748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Consider Key Design Drivers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A6D6292-A15E-4EED-BE2A-F786CE8EC9F9}"/>
                </a:ext>
              </a:extLst>
            </p:cNvPr>
            <p:cNvSpPr txBox="1"/>
            <p:nvPr/>
          </p:nvSpPr>
          <p:spPr>
            <a:xfrm>
              <a:off x="4368914" y="3221174"/>
              <a:ext cx="148630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Produce Key Questions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2E5A556-E645-47E4-85F8-97EC972B420C}"/>
                </a:ext>
              </a:extLst>
            </p:cNvPr>
            <p:cNvSpPr txBox="1"/>
            <p:nvPr/>
          </p:nvSpPr>
          <p:spPr>
            <a:xfrm>
              <a:off x="3110866" y="3662665"/>
              <a:ext cx="110799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Core Team</a:t>
              </a:r>
            </a:p>
            <a:p>
              <a:pPr algn="r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SMEs as Needed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A12B53B-B317-4782-B126-0764A259BC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73292" y="3529550"/>
              <a:ext cx="134621" cy="19347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6A79B29-CF16-4E9E-8216-F0BB1D458C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57413" y="3662665"/>
              <a:ext cx="175791" cy="223767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5235449-0FAB-4A82-92D5-69D611D05E27}"/>
                </a:ext>
              </a:extLst>
            </p:cNvPr>
            <p:cNvSpPr txBox="1"/>
            <p:nvPr/>
          </p:nvSpPr>
          <p:spPr>
            <a:xfrm>
              <a:off x="8153400" y="2365594"/>
              <a:ext cx="15055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Concurrent Engineering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F3EEC44-0937-4667-A737-F1F1179AAEA7}"/>
                </a:ext>
              </a:extLst>
            </p:cNvPr>
            <p:cNvSpPr txBox="1"/>
            <p:nvPr/>
          </p:nvSpPr>
          <p:spPr>
            <a:xfrm>
              <a:off x="6446468" y="3549330"/>
              <a:ext cx="14145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Prioritize Promising Approaches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347562C-899F-4802-8350-2A22DBBD24BE}"/>
                </a:ext>
              </a:extLst>
            </p:cNvPr>
            <p:cNvSpPr txBox="1"/>
            <p:nvPr/>
          </p:nvSpPr>
          <p:spPr>
            <a:xfrm>
              <a:off x="6437560" y="2517277"/>
              <a:ext cx="11834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Specify </a:t>
              </a:r>
            </a:p>
            <a:p>
              <a:r>
                <a:rPr lang="en-US" sz="1100" b="1" dirty="0">
                  <a:latin typeface="Arial Narrow" panose="020B0606020202030204" pitchFamily="34" charset="0"/>
                </a:rPr>
                <a:t>Eval Criteria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96C2B84-A8B9-4DF1-A63E-54519437F8ED}"/>
                </a:ext>
              </a:extLst>
            </p:cNvPr>
            <p:cNvSpPr txBox="1"/>
            <p:nvPr/>
          </p:nvSpPr>
          <p:spPr>
            <a:xfrm>
              <a:off x="5261252" y="3886432"/>
              <a:ext cx="5886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GR&amp;As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1C9EEBD-8213-4C90-A39A-8120AC47F274}"/>
                </a:ext>
              </a:extLst>
            </p:cNvPr>
            <p:cNvSpPr txBox="1"/>
            <p:nvPr/>
          </p:nvSpPr>
          <p:spPr>
            <a:xfrm>
              <a:off x="5401884" y="2395602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STM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6BE491-63F0-4A3B-B01D-FE693098D5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63783" y="2840218"/>
              <a:ext cx="271545" cy="271545"/>
            </a:xfrm>
            <a:prstGeom prst="ellipse">
              <a:avLst/>
            </a:prstGeom>
            <a:solidFill>
              <a:srgbClr val="6699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B69B0F0-29F7-4BF7-A2B2-F7F4EC1976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05183" y="3073421"/>
              <a:ext cx="271545" cy="27154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4093D89-3214-457F-ACE4-CC098C8F0D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5388" y="3245713"/>
              <a:ext cx="271545" cy="27154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D7AD3AF-4DA1-4E1E-97BA-BC2626E2C1DF}"/>
                </a:ext>
              </a:extLst>
            </p:cNvPr>
            <p:cNvSpPr txBox="1"/>
            <p:nvPr/>
          </p:nvSpPr>
          <p:spPr>
            <a:xfrm>
              <a:off x="6450665" y="2998257"/>
              <a:ext cx="871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Trade Analysis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91B1D55-FEAA-4A46-8111-52C02955E9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25267" y="3109940"/>
              <a:ext cx="271545" cy="27154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54CCEE8-DD80-48A8-8571-507A99DF3B6F}"/>
                </a:ext>
              </a:extLst>
            </p:cNvPr>
            <p:cNvSpPr txBox="1"/>
            <p:nvPr/>
          </p:nvSpPr>
          <p:spPr>
            <a:xfrm>
              <a:off x="9870308" y="5449268"/>
              <a:ext cx="606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Point </a:t>
              </a:r>
            </a:p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Design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A28D1F4-1FBB-47B2-B933-FA21FD556F52}"/>
                </a:ext>
              </a:extLst>
            </p:cNvPr>
            <p:cNvCxnSpPr>
              <a:cxnSpLocks/>
            </p:cNvCxnSpPr>
            <p:nvPr/>
          </p:nvCxnSpPr>
          <p:spPr>
            <a:xfrm>
              <a:off x="1387756" y="3269418"/>
              <a:ext cx="550673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C4B66D2-6BED-41AB-BC5E-A35DDE35FE81}"/>
                </a:ext>
              </a:extLst>
            </p:cNvPr>
            <p:cNvCxnSpPr>
              <a:cxnSpLocks/>
            </p:cNvCxnSpPr>
            <p:nvPr/>
          </p:nvCxnSpPr>
          <p:spPr>
            <a:xfrm>
              <a:off x="2501803" y="3280856"/>
              <a:ext cx="24938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F616925-E631-4E17-9ACA-A42AF3A84505}"/>
                </a:ext>
              </a:extLst>
            </p:cNvPr>
            <p:cNvSpPr/>
            <p:nvPr/>
          </p:nvSpPr>
          <p:spPr>
            <a:xfrm>
              <a:off x="4526832" y="3476101"/>
              <a:ext cx="13260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sz="11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Generate &amp; Assess</a:t>
              </a:r>
            </a:p>
            <a:p>
              <a:pPr lvl="0" algn="r"/>
              <a:r>
                <a:rPr lang="en-US" sz="11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Partials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E16F738-7746-456B-A335-E8DA9CE63A10}"/>
                </a:ext>
              </a:extLst>
            </p:cNvPr>
            <p:cNvSpPr txBox="1"/>
            <p:nvPr/>
          </p:nvSpPr>
          <p:spPr>
            <a:xfrm>
              <a:off x="3455218" y="5991114"/>
              <a:ext cx="70403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LEGEND: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9F40265-32A7-4359-A75E-540C389A50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61165" y="6016540"/>
              <a:ext cx="210757" cy="21075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8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A669B6-02C8-43BD-82E5-3BCADE8AC0DA}"/>
                </a:ext>
              </a:extLst>
            </p:cNvPr>
            <p:cNvCxnSpPr/>
            <p:nvPr/>
          </p:nvCxnSpPr>
          <p:spPr>
            <a:xfrm>
              <a:off x="4149145" y="5886409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E76CA74-3CDB-47D1-802F-49B15CFD6AEF}"/>
                </a:ext>
              </a:extLst>
            </p:cNvPr>
            <p:cNvCxnSpPr/>
            <p:nvPr/>
          </p:nvCxnSpPr>
          <p:spPr>
            <a:xfrm>
              <a:off x="5304135" y="5886052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EF3DEA9-B70D-4C90-B003-1937BB019E07}"/>
                </a:ext>
              </a:extLst>
            </p:cNvPr>
            <p:cNvCxnSpPr/>
            <p:nvPr/>
          </p:nvCxnSpPr>
          <p:spPr>
            <a:xfrm>
              <a:off x="6725479" y="5886409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564F8FD-9EA1-4FEF-9BD8-2BAE72066EF2}"/>
                </a:ext>
              </a:extLst>
            </p:cNvPr>
            <p:cNvSpPr txBox="1"/>
            <p:nvPr/>
          </p:nvSpPr>
          <p:spPr>
            <a:xfrm>
              <a:off x="4662129" y="6010826"/>
              <a:ext cx="4106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IDEA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CAA8FE6-BA42-4394-B1EA-D5DC3416C2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58585" y="6010826"/>
              <a:ext cx="195640" cy="1956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B3B0252-36B3-4372-BE81-D6F60D9DF4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79234" y="6010826"/>
              <a:ext cx="216166" cy="21616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55" name="Picture 6" descr="Fault tree analysis - Wikipedia">
              <a:extLst>
                <a:ext uri="{FF2B5EF4-FFF2-40B4-BE49-F238E27FC236}">
                  <a16:creationId xmlns:a16="http://schemas.microsoft.com/office/drawing/2014/main" id="{F264BEBB-5D0D-408B-A1AB-3C4A2DE3CD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84018" y="5973641"/>
              <a:ext cx="273393" cy="382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6" descr="Fault tree analysis - Wikipedia">
              <a:extLst>
                <a:ext uri="{FF2B5EF4-FFF2-40B4-BE49-F238E27FC236}">
                  <a16:creationId xmlns:a16="http://schemas.microsoft.com/office/drawing/2014/main" id="{DBCCB076-2B22-4368-8682-701C8CF63F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54238" y="5859094"/>
              <a:ext cx="168769" cy="426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955932-3395-48A2-95E6-A566865E41BE}"/>
                </a:ext>
              </a:extLst>
            </p:cNvPr>
            <p:cNvSpPr txBox="1"/>
            <p:nvPr/>
          </p:nvSpPr>
          <p:spPr>
            <a:xfrm>
              <a:off x="5936414" y="5953100"/>
              <a:ext cx="7745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CONCEPTS &amp; TRADES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C22190B-8476-4410-B1FA-806FF8EAEB19}"/>
                </a:ext>
              </a:extLst>
            </p:cNvPr>
            <p:cNvSpPr txBox="1"/>
            <p:nvPr/>
          </p:nvSpPr>
          <p:spPr>
            <a:xfrm>
              <a:off x="8356424" y="5930894"/>
              <a:ext cx="83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BASELINE DESIGN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449E24B-2BAA-40D3-BB6B-F76542DDED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5215" y="6015413"/>
              <a:ext cx="192629" cy="1926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1D33182-2948-42CA-84D1-CCFD76A3C8A5}"/>
                </a:ext>
              </a:extLst>
            </p:cNvPr>
            <p:cNvCxnSpPr/>
            <p:nvPr/>
          </p:nvCxnSpPr>
          <p:spPr>
            <a:xfrm>
              <a:off x="8027358" y="5885436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4395D64-84BB-43C2-A4F7-07625BB163D9}"/>
                </a:ext>
              </a:extLst>
            </p:cNvPr>
            <p:cNvSpPr txBox="1"/>
            <p:nvPr/>
          </p:nvSpPr>
          <p:spPr>
            <a:xfrm>
              <a:off x="7282021" y="5944598"/>
              <a:ext cx="83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POINT DESIGNS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672246C-EB3E-42ED-8508-538E7E4F9487}"/>
                </a:ext>
              </a:extLst>
            </p:cNvPr>
            <p:cNvCxnSpPr/>
            <p:nvPr/>
          </p:nvCxnSpPr>
          <p:spPr>
            <a:xfrm>
              <a:off x="9213482" y="5889616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AA009ED-CEBB-4C4C-8460-BB579377FE00}"/>
                </a:ext>
              </a:extLst>
            </p:cNvPr>
            <p:cNvSpPr/>
            <p:nvPr/>
          </p:nvSpPr>
          <p:spPr>
            <a:xfrm>
              <a:off x="1824301" y="953275"/>
              <a:ext cx="8732520" cy="40611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B52B5C40-F999-4D99-AA7C-B686B2FDF709}"/>
              </a:ext>
            </a:extLst>
          </p:cNvPr>
          <p:cNvSpPr/>
          <p:nvPr/>
        </p:nvSpPr>
        <p:spPr>
          <a:xfrm>
            <a:off x="2738725" y="956123"/>
            <a:ext cx="7866294" cy="4008690"/>
          </a:xfrm>
          <a:prstGeom prst="round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740A14-CAB7-4838-9418-F7D9FE569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CEEF15-7C60-4724-B3C6-C4C79678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C468-CE30-47B7-AADB-A395225785EE}" type="slidenum">
              <a:rPr lang="en-US" smtClean="0"/>
              <a:t>9</a:t>
            </a:fld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705560A-2B4C-F49F-8F9D-76A4E791EE8E}"/>
              </a:ext>
            </a:extLst>
          </p:cNvPr>
          <p:cNvSpPr/>
          <p:nvPr/>
        </p:nvSpPr>
        <p:spPr>
          <a:xfrm>
            <a:off x="2748205" y="969014"/>
            <a:ext cx="9264123" cy="43061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18288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Span the spectrum of activities including competed, non-competed and early- stage feasibility assessments.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Prefer active and engaged customer team. Key inputs are draft STM or TDTM.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Study Products can be tailored to the opportunity and/or customer need.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Tailored Study Teams comprised of MDC Core Team &amp; SMEs as Needed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Study Lead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 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Core Team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Cost (Primarily analogous &amp; parametric costing, can be tailored)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Graphics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SMEs as needed, per agreement with customer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7" name="Picture 66" descr="A picture containing chart&#10;&#10;Description automatically generated">
            <a:extLst>
              <a:ext uri="{FF2B5EF4-FFF2-40B4-BE49-F238E27FC236}">
                <a16:creationId xmlns:a16="http://schemas.microsoft.com/office/drawing/2014/main" id="{610CFBE8-C946-E3A6-AC1C-4C9FA25B662D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68" name="Date Placeholder 67">
            <a:extLst>
              <a:ext uri="{FF2B5EF4-FFF2-40B4-BE49-F238E27FC236}">
                <a16:creationId xmlns:a16="http://schemas.microsoft.com/office/drawing/2014/main" id="{C669A216-6CCD-68CD-3C39-5053875B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129499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CDE96C-39B5-412E-9D26-79DABFD69D50}"/>
              </a:ext>
            </a:extLst>
          </p:cNvPr>
          <p:cNvSpPr txBox="1"/>
          <p:nvPr/>
        </p:nvSpPr>
        <p:spPr>
          <a:xfrm>
            <a:off x="5123633" y="0"/>
            <a:ext cx="1944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Full Studies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4629F24-CA75-4285-982B-F5A1381953FA}"/>
              </a:ext>
            </a:extLst>
          </p:cNvPr>
          <p:cNvGrpSpPr/>
          <p:nvPr/>
        </p:nvGrpSpPr>
        <p:grpSpPr>
          <a:xfrm>
            <a:off x="672695" y="934225"/>
            <a:ext cx="9964103" cy="5403075"/>
            <a:chOff x="596495" y="953275"/>
            <a:chExt cx="9964103" cy="54030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9328E7A-C7A5-427C-B911-AD5ABD6294B1}"/>
                </a:ext>
              </a:extLst>
            </p:cNvPr>
            <p:cNvSpPr/>
            <p:nvPr/>
          </p:nvSpPr>
          <p:spPr>
            <a:xfrm>
              <a:off x="1816096" y="5887281"/>
              <a:ext cx="8744502" cy="4241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D9144F-240E-48E4-A232-C72B27668E91}"/>
                </a:ext>
              </a:extLst>
            </p:cNvPr>
            <p:cNvSpPr/>
            <p:nvPr/>
          </p:nvSpPr>
          <p:spPr>
            <a:xfrm>
              <a:off x="1816096" y="5358188"/>
              <a:ext cx="8744502" cy="5282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8E0A2061-2091-4368-9B0E-CBBC7399D0B3}"/>
                </a:ext>
              </a:extLst>
            </p:cNvPr>
            <p:cNvSpPr/>
            <p:nvPr/>
          </p:nvSpPr>
          <p:spPr>
            <a:xfrm rot="5400000">
              <a:off x="5803753" y="2243209"/>
              <a:ext cx="3038474" cy="2015074"/>
            </a:xfrm>
            <a:prstGeom prst="triangle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  <a:alpha val="64000"/>
                  </a:schemeClr>
                </a:gs>
                <a:gs pos="10000">
                  <a:schemeClr val="accent1">
                    <a:lumMod val="45000"/>
                    <a:lumOff val="55000"/>
                  </a:schemeClr>
                </a:gs>
                <a:gs pos="34000">
                  <a:schemeClr val="accent1">
                    <a:lumMod val="45000"/>
                    <a:lumOff val="55000"/>
                    <a:alpha val="56000"/>
                  </a:schemeClr>
                </a:gs>
                <a:gs pos="64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D6BAE6-ADA7-4541-8CD1-F6F8270A6DDA}"/>
                </a:ext>
              </a:extLst>
            </p:cNvPr>
            <p:cNvSpPr txBox="1"/>
            <p:nvPr/>
          </p:nvSpPr>
          <p:spPr>
            <a:xfrm>
              <a:off x="1858431" y="1012010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A3CFDAC-4F19-4848-B269-6F2CA1E3757F}"/>
                </a:ext>
              </a:extLst>
            </p:cNvPr>
            <p:cNvSpPr txBox="1"/>
            <p:nvPr/>
          </p:nvSpPr>
          <p:spPr>
            <a:xfrm>
              <a:off x="2892328" y="1012009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602A4C-4A0D-417C-84ED-C8791ED6E1F6}"/>
                </a:ext>
              </a:extLst>
            </p:cNvPr>
            <p:cNvSpPr txBox="1"/>
            <p:nvPr/>
          </p:nvSpPr>
          <p:spPr>
            <a:xfrm>
              <a:off x="5742068" y="1041674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77BE9D-FFFC-4F43-BCF8-23E60C8D242A}"/>
                </a:ext>
              </a:extLst>
            </p:cNvPr>
            <p:cNvSpPr txBox="1"/>
            <p:nvPr/>
          </p:nvSpPr>
          <p:spPr>
            <a:xfrm>
              <a:off x="9764105" y="1073032"/>
              <a:ext cx="6851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 Narrow" panose="020B0606020202030204" pitchFamily="34" charset="0"/>
                </a:rPr>
                <a:t>CML 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E8D79E-3B2A-474D-9737-4894A344E567}"/>
                </a:ext>
              </a:extLst>
            </p:cNvPr>
            <p:cNvSpPr/>
            <p:nvPr/>
          </p:nvSpPr>
          <p:spPr>
            <a:xfrm>
              <a:off x="1816096" y="5006513"/>
              <a:ext cx="8744502" cy="348756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 Narrow" panose="020B0606020202030204" pitchFamily="34" charset="0"/>
                </a:rPr>
                <a:t>MISSION DESIGN CENTER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0F3E067-9DE1-4F42-A31F-397C6B623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49477" y="2672039"/>
              <a:ext cx="1023123" cy="1162929"/>
            </a:xfrm>
            <a:prstGeom prst="rect">
              <a:avLst/>
            </a:prstGeom>
          </p:spPr>
        </p:pic>
        <p:pic>
          <p:nvPicPr>
            <p:cNvPr id="15" name="Picture 4" descr="Generation Gap Clipart Free Download">
              <a:extLst>
                <a:ext uri="{FF2B5EF4-FFF2-40B4-BE49-F238E27FC236}">
                  <a16:creationId xmlns:a16="http://schemas.microsoft.com/office/drawing/2014/main" id="{69573D9C-78A5-4DE2-92E9-E4C124360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495" y="2723591"/>
              <a:ext cx="986888" cy="986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16D19CB-AA69-42F6-9F66-1673428AF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35662" y="3085605"/>
              <a:ext cx="374073" cy="3740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IDEA</a:t>
              </a: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3261190-FC9F-4A7E-A693-85163800A138}"/>
                </a:ext>
              </a:extLst>
            </p:cNvPr>
            <p:cNvSpPr/>
            <p:nvPr/>
          </p:nvSpPr>
          <p:spPr>
            <a:xfrm rot="16200000">
              <a:off x="3340629" y="2250927"/>
              <a:ext cx="3038474" cy="2015074"/>
            </a:xfrm>
            <a:prstGeom prst="triangle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  <a:alpha val="64000"/>
                  </a:schemeClr>
                </a:gs>
                <a:gs pos="10000">
                  <a:schemeClr val="accent1">
                    <a:lumMod val="45000"/>
                    <a:lumOff val="55000"/>
                  </a:schemeClr>
                </a:gs>
                <a:gs pos="34000">
                  <a:schemeClr val="accent1">
                    <a:lumMod val="45000"/>
                    <a:lumOff val="55000"/>
                    <a:alpha val="56000"/>
                  </a:schemeClr>
                </a:gs>
                <a:gs pos="64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pic>
          <p:nvPicPr>
            <p:cNvPr id="18" name="Picture 6" descr="Fault tree analysis - Wikipedia">
              <a:extLst>
                <a:ext uri="{FF2B5EF4-FFF2-40B4-BE49-F238E27FC236}">
                  <a16:creationId xmlns:a16="http://schemas.microsoft.com/office/drawing/2014/main" id="{A4380B85-9E79-4DB2-8D05-DF9AAD71F6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27869" y="1851077"/>
              <a:ext cx="784370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Fault tree analysis - Wikipedia">
              <a:extLst>
                <a:ext uri="{FF2B5EF4-FFF2-40B4-BE49-F238E27FC236}">
                  <a16:creationId xmlns:a16="http://schemas.microsoft.com/office/drawing/2014/main" id="{FF92B846-9384-4BCA-BDDD-B18825E4CF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80247" y="2352013"/>
              <a:ext cx="279613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Fault tree analysis - Wikipedia">
              <a:extLst>
                <a:ext uri="{FF2B5EF4-FFF2-40B4-BE49-F238E27FC236}">
                  <a16:creationId xmlns:a16="http://schemas.microsoft.com/office/drawing/2014/main" id="{966BA59B-6660-4518-971F-B41EDF8EF9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220"/>
            <a:stretch/>
          </p:blipFill>
          <p:spPr bwMode="auto">
            <a:xfrm>
              <a:off x="5811331" y="3179849"/>
              <a:ext cx="607279" cy="706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Fault tree analysis - Wikipedia">
              <a:extLst>
                <a:ext uri="{FF2B5EF4-FFF2-40B4-BE49-F238E27FC236}">
                  <a16:creationId xmlns:a16="http://schemas.microsoft.com/office/drawing/2014/main" id="{3447A247-7067-4EB2-86D9-27644D131A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34067" y="4014480"/>
              <a:ext cx="504757" cy="706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988505B-58EE-4E7C-A630-C381173C5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2704" y="2732484"/>
              <a:ext cx="1013118" cy="1035885"/>
            </a:xfrm>
            <a:prstGeom prst="rect">
              <a:avLst/>
            </a:prstGeom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4D1498D-88AF-4763-8532-EEEBC160DE28}"/>
                </a:ext>
              </a:extLst>
            </p:cNvPr>
            <p:cNvCxnSpPr>
              <a:cxnSpLocks/>
            </p:cNvCxnSpPr>
            <p:nvPr/>
          </p:nvCxnSpPr>
          <p:spPr>
            <a:xfrm>
              <a:off x="9372600" y="3264528"/>
              <a:ext cx="619125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AC63CB7-CD3E-4ADF-B712-532DE49B65A9}"/>
                </a:ext>
              </a:extLst>
            </p:cNvPr>
            <p:cNvSpPr txBox="1"/>
            <p:nvPr/>
          </p:nvSpPr>
          <p:spPr>
            <a:xfrm>
              <a:off x="2836628" y="5408550"/>
              <a:ext cx="9300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Feasibility </a:t>
              </a:r>
            </a:p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Assessment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98C509-AF27-4C91-B0C4-55730410D26D}"/>
                </a:ext>
              </a:extLst>
            </p:cNvPr>
            <p:cNvSpPr txBox="1"/>
            <p:nvPr/>
          </p:nvSpPr>
          <p:spPr>
            <a:xfrm>
              <a:off x="5365656" y="5485259"/>
              <a:ext cx="16749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 Narrow" panose="020B0606020202030204" pitchFamily="34" charset="0"/>
                </a:rPr>
                <a:t>Trade Space Understood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D8AD58-71C8-45DD-BB62-85D4A5280644}"/>
                </a:ext>
              </a:extLst>
            </p:cNvPr>
            <p:cNvSpPr txBox="1"/>
            <p:nvPr/>
          </p:nvSpPr>
          <p:spPr>
            <a:xfrm>
              <a:off x="1770950" y="5504849"/>
              <a:ext cx="1021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Concept/Idea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590995-6A03-4E0D-BD88-AD3270EC6675}"/>
                </a:ext>
              </a:extLst>
            </p:cNvPr>
            <p:cNvSpPr txBox="1"/>
            <p:nvPr/>
          </p:nvSpPr>
          <p:spPr>
            <a:xfrm>
              <a:off x="4484423" y="2674155"/>
              <a:ext cx="13773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Examine Trade Space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C6CB7E-B653-4A66-AEA7-7670442896EA}"/>
                </a:ext>
              </a:extLst>
            </p:cNvPr>
            <p:cNvSpPr txBox="1"/>
            <p:nvPr/>
          </p:nvSpPr>
          <p:spPr>
            <a:xfrm>
              <a:off x="4111759" y="2951341"/>
              <a:ext cx="17748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Consider Key Design Drivers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A6D6292-A15E-4EED-BE2A-F786CE8EC9F9}"/>
                </a:ext>
              </a:extLst>
            </p:cNvPr>
            <p:cNvSpPr txBox="1"/>
            <p:nvPr/>
          </p:nvSpPr>
          <p:spPr>
            <a:xfrm>
              <a:off x="4368914" y="3221174"/>
              <a:ext cx="148630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Produce Key Questions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2E5A556-E645-47E4-85F8-97EC972B420C}"/>
                </a:ext>
              </a:extLst>
            </p:cNvPr>
            <p:cNvSpPr txBox="1"/>
            <p:nvPr/>
          </p:nvSpPr>
          <p:spPr>
            <a:xfrm>
              <a:off x="3110866" y="3662665"/>
              <a:ext cx="110799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Core Team</a:t>
              </a:r>
            </a:p>
            <a:p>
              <a:pPr algn="r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SMEs as Needed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A12B53B-B317-4782-B126-0764A259BC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73292" y="3529550"/>
              <a:ext cx="134621" cy="193470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6A79B29-CF16-4E9E-8216-F0BB1D458C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57413" y="3662665"/>
              <a:ext cx="175791" cy="223767"/>
            </a:xfrm>
            <a:prstGeom prst="line">
              <a:avLst/>
            </a:prstGeom>
            <a:ln w="15875">
              <a:solidFill>
                <a:schemeClr val="accent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5235449-0FAB-4A82-92D5-69D611D05E27}"/>
                </a:ext>
              </a:extLst>
            </p:cNvPr>
            <p:cNvSpPr txBox="1"/>
            <p:nvPr/>
          </p:nvSpPr>
          <p:spPr>
            <a:xfrm>
              <a:off x="8153400" y="2365594"/>
              <a:ext cx="15055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Concurrent Engineering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F3EEC44-0937-4667-A737-F1F1179AAEA7}"/>
                </a:ext>
              </a:extLst>
            </p:cNvPr>
            <p:cNvSpPr txBox="1"/>
            <p:nvPr/>
          </p:nvSpPr>
          <p:spPr>
            <a:xfrm>
              <a:off x="6446468" y="3549330"/>
              <a:ext cx="14145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Prioritize Promising Approaches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347562C-899F-4802-8350-2A22DBBD24BE}"/>
                </a:ext>
              </a:extLst>
            </p:cNvPr>
            <p:cNvSpPr txBox="1"/>
            <p:nvPr/>
          </p:nvSpPr>
          <p:spPr>
            <a:xfrm>
              <a:off x="6437560" y="2517277"/>
              <a:ext cx="11834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Specify </a:t>
              </a:r>
            </a:p>
            <a:p>
              <a:r>
                <a:rPr lang="en-US" sz="1100" b="1" dirty="0">
                  <a:latin typeface="Arial Narrow" panose="020B0606020202030204" pitchFamily="34" charset="0"/>
                </a:rPr>
                <a:t>Eval Criteria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96C2B84-A8B9-4DF1-A63E-54519437F8ED}"/>
                </a:ext>
              </a:extLst>
            </p:cNvPr>
            <p:cNvSpPr txBox="1"/>
            <p:nvPr/>
          </p:nvSpPr>
          <p:spPr>
            <a:xfrm>
              <a:off x="5261252" y="3886432"/>
              <a:ext cx="5886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GR&amp;As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1C9EEBD-8213-4C90-A39A-8120AC47F274}"/>
                </a:ext>
              </a:extLst>
            </p:cNvPr>
            <p:cNvSpPr txBox="1"/>
            <p:nvPr/>
          </p:nvSpPr>
          <p:spPr>
            <a:xfrm>
              <a:off x="5401884" y="2395602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b="1" dirty="0">
                  <a:latin typeface="Arial Narrow" panose="020B0606020202030204" pitchFamily="34" charset="0"/>
                </a:rPr>
                <a:t>STM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6BE491-63F0-4A3B-B01D-FE693098D5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63783" y="2840218"/>
              <a:ext cx="271545" cy="271545"/>
            </a:xfrm>
            <a:prstGeom prst="ellipse">
              <a:avLst/>
            </a:prstGeom>
            <a:solidFill>
              <a:srgbClr val="6699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B69B0F0-29F7-4BF7-A2B2-F7F4EC1976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05183" y="3073421"/>
              <a:ext cx="271545" cy="27154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4093D89-3214-457F-ACE4-CC098C8F0D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5388" y="3245713"/>
              <a:ext cx="271545" cy="27154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D7AD3AF-4DA1-4E1E-97BA-BC2626E2C1DF}"/>
                </a:ext>
              </a:extLst>
            </p:cNvPr>
            <p:cNvSpPr txBox="1"/>
            <p:nvPr/>
          </p:nvSpPr>
          <p:spPr>
            <a:xfrm>
              <a:off x="6450665" y="2998257"/>
              <a:ext cx="8713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Arial Narrow" panose="020B0606020202030204" pitchFamily="34" charset="0"/>
                </a:rPr>
                <a:t>Trade Analysis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91B1D55-FEAA-4A46-8111-52C02955E9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25267" y="3109940"/>
              <a:ext cx="271545" cy="27154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54CCEE8-DD80-48A8-8571-507A99DF3B6F}"/>
                </a:ext>
              </a:extLst>
            </p:cNvPr>
            <p:cNvSpPr txBox="1"/>
            <p:nvPr/>
          </p:nvSpPr>
          <p:spPr>
            <a:xfrm>
              <a:off x="9870308" y="5449268"/>
              <a:ext cx="606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Point </a:t>
              </a:r>
            </a:p>
            <a:p>
              <a:pPr algn="ctr"/>
              <a:r>
                <a:rPr lang="en-US" sz="1200" b="1" dirty="0">
                  <a:latin typeface="Arial Narrow" panose="020B0606020202030204" pitchFamily="34" charset="0"/>
                </a:rPr>
                <a:t>Design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A28D1F4-1FBB-47B2-B933-FA21FD556F52}"/>
                </a:ext>
              </a:extLst>
            </p:cNvPr>
            <p:cNvCxnSpPr>
              <a:cxnSpLocks/>
            </p:cNvCxnSpPr>
            <p:nvPr/>
          </p:nvCxnSpPr>
          <p:spPr>
            <a:xfrm>
              <a:off x="1387756" y="3269418"/>
              <a:ext cx="550673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C4B66D2-6BED-41AB-BC5E-A35DDE35FE81}"/>
                </a:ext>
              </a:extLst>
            </p:cNvPr>
            <p:cNvCxnSpPr>
              <a:cxnSpLocks/>
            </p:cNvCxnSpPr>
            <p:nvPr/>
          </p:nvCxnSpPr>
          <p:spPr>
            <a:xfrm>
              <a:off x="2501803" y="3280856"/>
              <a:ext cx="249382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F616925-E631-4E17-9ACA-A42AF3A84505}"/>
                </a:ext>
              </a:extLst>
            </p:cNvPr>
            <p:cNvSpPr/>
            <p:nvPr/>
          </p:nvSpPr>
          <p:spPr>
            <a:xfrm>
              <a:off x="4526832" y="3476101"/>
              <a:ext cx="13260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sz="11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Generate &amp; Assess</a:t>
              </a:r>
            </a:p>
            <a:p>
              <a:pPr lvl="0" algn="r"/>
              <a:r>
                <a:rPr lang="en-US" sz="11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Partials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E16F738-7746-456B-A335-E8DA9CE63A10}"/>
                </a:ext>
              </a:extLst>
            </p:cNvPr>
            <p:cNvSpPr txBox="1"/>
            <p:nvPr/>
          </p:nvSpPr>
          <p:spPr>
            <a:xfrm>
              <a:off x="3455218" y="5991114"/>
              <a:ext cx="70403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LEGEND: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9F40265-32A7-4359-A75E-540C389A50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61165" y="6016540"/>
              <a:ext cx="210757" cy="21075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8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A669B6-02C8-43BD-82E5-3BCADE8AC0DA}"/>
                </a:ext>
              </a:extLst>
            </p:cNvPr>
            <p:cNvCxnSpPr/>
            <p:nvPr/>
          </p:nvCxnSpPr>
          <p:spPr>
            <a:xfrm>
              <a:off x="4149145" y="5886409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E76CA74-3CDB-47D1-802F-49B15CFD6AEF}"/>
                </a:ext>
              </a:extLst>
            </p:cNvPr>
            <p:cNvCxnSpPr/>
            <p:nvPr/>
          </p:nvCxnSpPr>
          <p:spPr>
            <a:xfrm>
              <a:off x="5304135" y="5886052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EF3DEA9-B70D-4C90-B003-1937BB019E07}"/>
                </a:ext>
              </a:extLst>
            </p:cNvPr>
            <p:cNvCxnSpPr/>
            <p:nvPr/>
          </p:nvCxnSpPr>
          <p:spPr>
            <a:xfrm>
              <a:off x="6725479" y="5886409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564F8FD-9EA1-4FEF-9BD8-2BAE72066EF2}"/>
                </a:ext>
              </a:extLst>
            </p:cNvPr>
            <p:cNvSpPr txBox="1"/>
            <p:nvPr/>
          </p:nvSpPr>
          <p:spPr>
            <a:xfrm>
              <a:off x="4662129" y="6010826"/>
              <a:ext cx="4106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IDEA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CAA8FE6-BA42-4394-B1EA-D5DC3416C2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58585" y="6010826"/>
              <a:ext cx="195640" cy="1956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B3B0252-36B3-4372-BE81-D6F60D9DF4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79234" y="6010826"/>
              <a:ext cx="216166" cy="216166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55" name="Picture 6" descr="Fault tree analysis - Wikipedia">
              <a:extLst>
                <a:ext uri="{FF2B5EF4-FFF2-40B4-BE49-F238E27FC236}">
                  <a16:creationId xmlns:a16="http://schemas.microsoft.com/office/drawing/2014/main" id="{F264BEBB-5D0D-408B-A1AB-3C4A2DE3CD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84018" y="5973641"/>
              <a:ext cx="273393" cy="382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6" descr="Fault tree analysis - Wikipedia">
              <a:extLst>
                <a:ext uri="{FF2B5EF4-FFF2-40B4-BE49-F238E27FC236}">
                  <a16:creationId xmlns:a16="http://schemas.microsoft.com/office/drawing/2014/main" id="{DBCCB076-2B22-4368-8682-701C8CF63F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54238" y="5859094"/>
              <a:ext cx="168769" cy="426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955932-3395-48A2-95E6-A566865E41BE}"/>
                </a:ext>
              </a:extLst>
            </p:cNvPr>
            <p:cNvSpPr txBox="1"/>
            <p:nvPr/>
          </p:nvSpPr>
          <p:spPr>
            <a:xfrm>
              <a:off x="5936414" y="5953100"/>
              <a:ext cx="7745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CONCEPTS &amp; TRADES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C22190B-8476-4410-B1FA-806FF8EAEB19}"/>
                </a:ext>
              </a:extLst>
            </p:cNvPr>
            <p:cNvSpPr txBox="1"/>
            <p:nvPr/>
          </p:nvSpPr>
          <p:spPr>
            <a:xfrm>
              <a:off x="8356424" y="5930894"/>
              <a:ext cx="83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BASELINE DESIGN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449E24B-2BAA-40D3-BB6B-F76542DDED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5215" y="6015413"/>
              <a:ext cx="192629" cy="1926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1D33182-2948-42CA-84D1-CCFD76A3C8A5}"/>
                </a:ext>
              </a:extLst>
            </p:cNvPr>
            <p:cNvCxnSpPr/>
            <p:nvPr/>
          </p:nvCxnSpPr>
          <p:spPr>
            <a:xfrm>
              <a:off x="8027358" y="5885436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4395D64-84BB-43C2-A4F7-07625BB163D9}"/>
                </a:ext>
              </a:extLst>
            </p:cNvPr>
            <p:cNvSpPr txBox="1"/>
            <p:nvPr/>
          </p:nvSpPr>
          <p:spPr>
            <a:xfrm>
              <a:off x="7282021" y="5944598"/>
              <a:ext cx="83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POINT DESIGNS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672246C-EB3E-42ED-8508-538E7E4F9487}"/>
                </a:ext>
              </a:extLst>
            </p:cNvPr>
            <p:cNvCxnSpPr/>
            <p:nvPr/>
          </p:nvCxnSpPr>
          <p:spPr>
            <a:xfrm>
              <a:off x="9213482" y="5889616"/>
              <a:ext cx="0" cy="421717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AA009ED-CEBB-4C4C-8460-BB579377FE00}"/>
                </a:ext>
              </a:extLst>
            </p:cNvPr>
            <p:cNvSpPr/>
            <p:nvPr/>
          </p:nvSpPr>
          <p:spPr>
            <a:xfrm>
              <a:off x="1824301" y="953275"/>
              <a:ext cx="8732520" cy="40611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B52B5C40-F999-4D99-AA7C-B686B2FDF709}"/>
              </a:ext>
            </a:extLst>
          </p:cNvPr>
          <p:cNvSpPr/>
          <p:nvPr/>
        </p:nvSpPr>
        <p:spPr>
          <a:xfrm>
            <a:off x="2738725" y="956123"/>
            <a:ext cx="7866294" cy="4008690"/>
          </a:xfrm>
          <a:prstGeom prst="round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740A14-CAB7-4838-9418-F7D9FE569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CEEF15-7C60-4724-B3C6-C4C79678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C468-CE30-47B7-AADB-A395225785EE}" type="slidenum">
              <a:rPr lang="en-US" smtClean="0"/>
              <a:t>10</a:t>
            </a:fld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705560A-2B4C-F49F-8F9D-76A4E791EE8E}"/>
              </a:ext>
            </a:extLst>
          </p:cNvPr>
          <p:cNvSpPr/>
          <p:nvPr/>
        </p:nvSpPr>
        <p:spPr>
          <a:xfrm>
            <a:off x="2566599" y="643446"/>
            <a:ext cx="9264123" cy="4745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18288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Generally higher cost missions (&gt;$100 M), can span the CML 2-4 range in one extended session, or broken into smaller sessions (tailored).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Prefer active and engaged customer team. Key inputs are draft STM or TDTM.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Duration, LOE, and study products agreed to with stakeholders.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Full Study Teams comprised of MDC Core Team &amp; SMEs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Study Lead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Lead 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MDC Core Team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Cost (Primarily parametric and bottoms-up costing, can be tailored)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Graphics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 Narrow" panose="020B0606020202030204" pitchFamily="34" charset="0"/>
              </a:rPr>
              <a:t>External SMEs as needed, per agreement with customer. Sometimes specific instrumentation expertise required.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7" name="Picture 66" descr="A picture containing chart&#10;&#10;Description automatically generated">
            <a:extLst>
              <a:ext uri="{FF2B5EF4-FFF2-40B4-BE49-F238E27FC236}">
                <a16:creationId xmlns:a16="http://schemas.microsoft.com/office/drawing/2014/main" id="{8547953C-CBB1-863D-4922-7F08EB1D03C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68" name="Date Placeholder 67">
            <a:extLst>
              <a:ext uri="{FF2B5EF4-FFF2-40B4-BE49-F238E27FC236}">
                <a16:creationId xmlns:a16="http://schemas.microsoft.com/office/drawing/2014/main" id="{A413767E-AB8C-49E9-99BA-6756287AD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107728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09643C-22A9-49AC-9137-5481A351AA88}"/>
              </a:ext>
            </a:extLst>
          </p:cNvPr>
          <p:cNvSpPr txBox="1"/>
          <p:nvPr/>
        </p:nvSpPr>
        <p:spPr>
          <a:xfrm>
            <a:off x="204716" y="1028343"/>
            <a:ext cx="5787010" cy="2400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D00B80-C9AA-4071-B1CE-9874DD991C9D}"/>
              </a:ext>
            </a:extLst>
          </p:cNvPr>
          <p:cNvSpPr txBox="1"/>
          <p:nvPr/>
        </p:nvSpPr>
        <p:spPr>
          <a:xfrm>
            <a:off x="204716" y="3659247"/>
            <a:ext cx="5787010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PI-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Marc Murbach (ARC-RS)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	PM-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Seth Schisler (ARC-P)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	SE-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TBD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OPPORTUNITY TYPE: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Low-Cost Mars, Mars Exploration Program, Anticipated Cost Range: $100-200 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GOALS &amp; OBJECTIVES: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Measure total regional pressure gradient associated with the Hellas feature.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Associate the concentration of water vapor with the regional climate and dynamics with the subliming southern residual polar water cap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Constrain the total water flux off of the subliming southern cap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Correlate the change in radiative forcing associated with suspended dust and specific saltation and lifting events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Characterize the surface radiation environment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MISSION DESCRIPTION: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Regional network of landed weather stations using Mars Orbiter Comm Relay for Telemetry.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51626E-C219-437B-A2EB-D375611791F2}"/>
              </a:ext>
            </a:extLst>
          </p:cNvPr>
          <p:cNvSpPr txBox="1"/>
          <p:nvPr/>
        </p:nvSpPr>
        <p:spPr>
          <a:xfrm>
            <a:off x="6344832" y="1028343"/>
            <a:ext cx="5787010" cy="2400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CD9FFB-46FB-4744-A3D3-DBDA08DE7134}"/>
              </a:ext>
            </a:extLst>
          </p:cNvPr>
          <p:cNvSpPr txBox="1"/>
          <p:nvPr/>
        </p:nvSpPr>
        <p:spPr>
          <a:xfrm>
            <a:off x="6344832" y="3659247"/>
            <a:ext cx="5787010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NOTES: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CML 2 Mini-Study Key Findings: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Mature instrument concept such that detailed probe/lander requirements can be drafted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Perform more extensive trades in Launch/Cruise/Probe Targeting segments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More mass efficient probe design needed to enable soft landings at higher altitude landing sites. Recommend team consider low Ballistic coefficient aeroshell designs.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DC115C-5845-4612-A1FE-52707D180E56}"/>
              </a:ext>
            </a:extLst>
          </p:cNvPr>
          <p:cNvSpPr txBox="1"/>
          <p:nvPr/>
        </p:nvSpPr>
        <p:spPr>
          <a:xfrm>
            <a:off x="2508417" y="42996"/>
            <a:ext cx="7175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STAKEHOLDER COMMUNICATION CHART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A73441D-29CA-46BE-A14A-DFD7CF3B6405}"/>
              </a:ext>
            </a:extLst>
          </p:cNvPr>
          <p:cNvSpPr/>
          <p:nvPr/>
        </p:nvSpPr>
        <p:spPr>
          <a:xfrm>
            <a:off x="10805415" y="1762055"/>
            <a:ext cx="137160" cy="137160"/>
          </a:xfrm>
          <a:prstGeom prst="ellipse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A1BF0A4-1699-4255-A8AA-6EA18F1C77B2}"/>
              </a:ext>
            </a:extLst>
          </p:cNvPr>
          <p:cNvSpPr/>
          <p:nvPr/>
        </p:nvSpPr>
        <p:spPr>
          <a:xfrm>
            <a:off x="10805415" y="2210077"/>
            <a:ext cx="137160" cy="137160"/>
          </a:xfrm>
          <a:prstGeom prst="ellipse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FAD0D8-AA3A-462A-A55C-8BFFE46D094D}"/>
              </a:ext>
            </a:extLst>
          </p:cNvPr>
          <p:cNvSpPr/>
          <p:nvPr/>
        </p:nvSpPr>
        <p:spPr>
          <a:xfrm>
            <a:off x="10805415" y="2638467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5A7C15-DB0A-4DEF-9769-7B3B96D7F7DB}"/>
              </a:ext>
            </a:extLst>
          </p:cNvPr>
          <p:cNvSpPr/>
          <p:nvPr/>
        </p:nvSpPr>
        <p:spPr>
          <a:xfrm>
            <a:off x="204716" y="3659247"/>
            <a:ext cx="5787010" cy="2570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MISSION OVERVIEW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BFDCED-04D4-46A6-9535-5E6F9D35ECBD}"/>
              </a:ext>
            </a:extLst>
          </p:cNvPr>
          <p:cNvSpPr/>
          <p:nvPr/>
        </p:nvSpPr>
        <p:spPr>
          <a:xfrm>
            <a:off x="204716" y="1023531"/>
            <a:ext cx="5787010" cy="257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GRAPHICAL SUMMARY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8ED55B-2355-4BE1-BE25-76BABEB3B9CA}"/>
              </a:ext>
            </a:extLst>
          </p:cNvPr>
          <p:cNvSpPr/>
          <p:nvPr/>
        </p:nvSpPr>
        <p:spPr>
          <a:xfrm>
            <a:off x="6344832" y="1023531"/>
            <a:ext cx="5787010" cy="2570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DASHBOARD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EAA805-C25E-447F-B4A4-4DB55B9A79C0}"/>
              </a:ext>
            </a:extLst>
          </p:cNvPr>
          <p:cNvSpPr/>
          <p:nvPr/>
        </p:nvSpPr>
        <p:spPr>
          <a:xfrm>
            <a:off x="6344832" y="3659247"/>
            <a:ext cx="5787010" cy="257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SUMMARY </a:t>
            </a:r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A79F2246-4D3B-4388-B974-540482F593CC}"/>
              </a:ext>
            </a:extLst>
          </p:cNvPr>
          <p:cNvGraphicFramePr>
            <a:graphicFrameLocks noGrp="1"/>
          </p:cNvGraphicFramePr>
          <p:nvPr/>
        </p:nvGraphicFramePr>
        <p:xfrm>
          <a:off x="6475394" y="1495313"/>
          <a:ext cx="4004110" cy="15737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50359">
                  <a:extLst>
                    <a:ext uri="{9D8B030D-6E8A-4147-A177-3AD203B41FA5}">
                      <a16:colId xmlns:a16="http://schemas.microsoft.com/office/drawing/2014/main" val="2008831324"/>
                    </a:ext>
                  </a:extLst>
                </a:gridCol>
                <a:gridCol w="476846">
                  <a:extLst>
                    <a:ext uri="{9D8B030D-6E8A-4147-A177-3AD203B41FA5}">
                      <a16:colId xmlns:a16="http://schemas.microsoft.com/office/drawing/2014/main" val="228108302"/>
                    </a:ext>
                  </a:extLst>
                </a:gridCol>
                <a:gridCol w="684201">
                  <a:extLst>
                    <a:ext uri="{9D8B030D-6E8A-4147-A177-3AD203B41FA5}">
                      <a16:colId xmlns:a16="http://schemas.microsoft.com/office/drawing/2014/main" val="3679998964"/>
                    </a:ext>
                  </a:extLst>
                </a:gridCol>
                <a:gridCol w="968542">
                  <a:extLst>
                    <a:ext uri="{9D8B030D-6E8A-4147-A177-3AD203B41FA5}">
                      <a16:colId xmlns:a16="http://schemas.microsoft.com/office/drawing/2014/main" val="1952844989"/>
                    </a:ext>
                  </a:extLst>
                </a:gridCol>
                <a:gridCol w="824162">
                  <a:extLst>
                    <a:ext uri="{9D8B030D-6E8A-4147-A177-3AD203B41FA5}">
                      <a16:colId xmlns:a16="http://schemas.microsoft.com/office/drawing/2014/main" val="3671930164"/>
                    </a:ext>
                  </a:extLst>
                </a:gridCol>
              </a:tblGrid>
              <a:tr h="262288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ACTIVITY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STATUS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DATES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POC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MDC POC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355033"/>
                  </a:ext>
                </a:extLst>
              </a:tr>
              <a:tr h="26228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 Narrow" panose="020B0606020202030204" pitchFamily="34" charset="0"/>
                        </a:rPr>
                        <a:t>PLANNING MEETINGS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 Narrow" panose="020B0606020202030204" pitchFamily="34" charset="0"/>
                        </a:rPr>
                        <a:t>1/2023-3/2023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 Narrow" panose="020B0606020202030204" pitchFamily="34" charset="0"/>
                        </a:rPr>
                        <a:t>M. MURBACH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 Narrow" panose="020B0606020202030204" pitchFamily="34" charset="0"/>
                        </a:rPr>
                        <a:t>A. CASSELL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009868"/>
                  </a:ext>
                </a:extLst>
              </a:tr>
              <a:tr h="26228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 Narrow" panose="020B0606020202030204" pitchFamily="34" charset="0"/>
                        </a:rPr>
                        <a:t>CML 2 MINI STUDY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 Narrow" panose="020B0606020202030204" pitchFamily="34" charset="0"/>
                        </a:rPr>
                        <a:t>4/14/2023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 Narrow" panose="020B0606020202030204" pitchFamily="34" charset="0"/>
                        </a:rPr>
                        <a:t>M. MURBACH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 Narrow" panose="020B0606020202030204" pitchFamily="34" charset="0"/>
                        </a:rPr>
                        <a:t>C. PAYNE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934775"/>
                  </a:ext>
                </a:extLst>
              </a:tr>
              <a:tr h="26228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 Narrow" panose="020B0606020202030204" pitchFamily="34" charset="0"/>
                        </a:rPr>
                        <a:t>CML 3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722805"/>
                  </a:ext>
                </a:extLst>
              </a:tr>
              <a:tr h="262288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 Narrow" panose="020B0606020202030204" pitchFamily="34" charset="0"/>
                        </a:rPr>
                        <a:t>NBC/PAR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110472"/>
                  </a:ext>
                </a:extLst>
              </a:tr>
              <a:tr h="262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 Narrow" panose="020B0606020202030204" pitchFamily="34" charset="0"/>
                        </a:rPr>
                        <a:t>CML 4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23938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E6C2A34-040B-4CB8-86E5-ECF9BECF90D3}"/>
              </a:ext>
            </a:extLst>
          </p:cNvPr>
          <p:cNvSpPr txBox="1"/>
          <p:nvPr/>
        </p:nvSpPr>
        <p:spPr>
          <a:xfrm>
            <a:off x="10988295" y="1692610"/>
            <a:ext cx="9028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COMPLETED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D1521A-B213-48E5-A767-B80A1750599C}"/>
              </a:ext>
            </a:extLst>
          </p:cNvPr>
          <p:cNvSpPr txBox="1"/>
          <p:nvPr/>
        </p:nvSpPr>
        <p:spPr>
          <a:xfrm>
            <a:off x="10988294" y="2140632"/>
            <a:ext cx="9861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 PROGRESS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C77104-8354-4611-9C85-E33C61D13582}"/>
              </a:ext>
            </a:extLst>
          </p:cNvPr>
          <p:cNvSpPr txBox="1"/>
          <p:nvPr/>
        </p:nvSpPr>
        <p:spPr>
          <a:xfrm>
            <a:off x="10988293" y="2573957"/>
            <a:ext cx="9989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NOT STARTED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F40AF68-25FE-404A-9A5D-0FF4417BB92D}"/>
              </a:ext>
            </a:extLst>
          </p:cNvPr>
          <p:cNvSpPr/>
          <p:nvPr/>
        </p:nvSpPr>
        <p:spPr>
          <a:xfrm>
            <a:off x="10709159" y="1495313"/>
            <a:ext cx="1278125" cy="1573728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3FFAADD-A1FA-4649-BC57-58C1191E2235}"/>
              </a:ext>
            </a:extLst>
          </p:cNvPr>
          <p:cNvSpPr/>
          <p:nvPr/>
        </p:nvSpPr>
        <p:spPr>
          <a:xfrm>
            <a:off x="7703272" y="1830635"/>
            <a:ext cx="137160" cy="137160"/>
          </a:xfrm>
          <a:prstGeom prst="ellipse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9798C97-E852-4211-B2D5-455883E75D3B}"/>
              </a:ext>
            </a:extLst>
          </p:cNvPr>
          <p:cNvSpPr/>
          <p:nvPr/>
        </p:nvSpPr>
        <p:spPr>
          <a:xfrm>
            <a:off x="7703272" y="2065374"/>
            <a:ext cx="137160" cy="137160"/>
          </a:xfrm>
          <a:prstGeom prst="ellipse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D0D26F4-6A52-4870-A419-6863541B3A5E}"/>
              </a:ext>
            </a:extLst>
          </p:cNvPr>
          <p:cNvSpPr/>
          <p:nvPr/>
        </p:nvSpPr>
        <p:spPr>
          <a:xfrm>
            <a:off x="7703272" y="233366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CFB3B66-A9AE-4D12-92CF-9485B1C13B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894" y="1332822"/>
            <a:ext cx="3767827" cy="2028830"/>
          </a:xfrm>
          <a:prstGeom prst="rect">
            <a:avLst/>
          </a:prstGeom>
        </p:spPr>
      </p:pic>
      <p:pic>
        <p:nvPicPr>
          <p:cNvPr id="29" name="Picture 5">
            <a:extLst>
              <a:ext uri="{FF2B5EF4-FFF2-40B4-BE49-F238E27FC236}">
                <a16:creationId xmlns:a16="http://schemas.microsoft.com/office/drawing/2014/main" id="{706D1703-77F9-4398-962C-5A87C9CFAC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854" l="3715" r="93842">
                        <a14:foregroundMark x1="3910" y1="24212" x2="3910" y2="24212"/>
                        <a14:foregroundMark x1="93939" y1="47430" x2="93939" y2="47430"/>
                        <a14:foregroundMark x1="71261" y1="81260" x2="71261" y2="81260"/>
                        <a14:foregroundMark x1="61681" y1="96020" x2="61681" y2="960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4439" y="2292719"/>
            <a:ext cx="1829161" cy="1085695"/>
          </a:xfrm>
          <a:prstGeom prst="rect">
            <a:avLst/>
          </a:prstGeom>
        </p:spPr>
      </p:pic>
      <p:pic>
        <p:nvPicPr>
          <p:cNvPr id="30" name="Picture 4">
            <a:extLst>
              <a:ext uri="{FF2B5EF4-FFF2-40B4-BE49-F238E27FC236}">
                <a16:creationId xmlns:a16="http://schemas.microsoft.com/office/drawing/2014/main" id="{38BFBFEF-EB05-40E0-9757-C471F88E2D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21" b="98207" l="6516" r="91770">
                        <a14:foregroundMark x1="6516" y1="57746" x2="6516" y2="57746"/>
                        <a14:foregroundMark x1="91770" y1="60179" x2="91770" y2="60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4899" y="1332822"/>
            <a:ext cx="1770918" cy="94507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D76FC4A-9A3A-48C1-9F9D-71F9CACF92B0}"/>
              </a:ext>
            </a:extLst>
          </p:cNvPr>
          <p:cNvSpPr txBox="1"/>
          <p:nvPr/>
        </p:nvSpPr>
        <p:spPr>
          <a:xfrm>
            <a:off x="4032584" y="1280563"/>
            <a:ext cx="553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ENTRY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PROBE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DE3E6A-B1BB-44E7-9103-56461A201F72}"/>
              </a:ext>
            </a:extLst>
          </p:cNvPr>
          <p:cNvSpPr txBox="1"/>
          <p:nvPr/>
        </p:nvSpPr>
        <p:spPr>
          <a:xfrm>
            <a:off x="4034517" y="2202244"/>
            <a:ext cx="6094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LANDER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4739C85-5E98-5FFA-EAA1-78C741482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483A45-D2FD-6106-7186-EC03A05F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C717-F169-4A92-BED2-237E765C6AB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08C77D-3DBC-D409-D38E-8A4ACB04C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1341766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941ACE-94F5-B48B-B60A-D153E8418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94C8E8-5091-5CE9-AA3B-A90FBC94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CE7CC-6145-B13D-8365-B64D43041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5B8ABFC5-7CA4-BF62-B6F8-6D8C8288B3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238869"/>
              </p:ext>
            </p:extLst>
          </p:nvPr>
        </p:nvGraphicFramePr>
        <p:xfrm>
          <a:off x="759291" y="937777"/>
          <a:ext cx="10594509" cy="5384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089">
                  <a:extLst>
                    <a:ext uri="{9D8B030D-6E8A-4147-A177-3AD203B41FA5}">
                      <a16:colId xmlns:a16="http://schemas.microsoft.com/office/drawing/2014/main" val="1941973498"/>
                    </a:ext>
                  </a:extLst>
                </a:gridCol>
                <a:gridCol w="1711552">
                  <a:extLst>
                    <a:ext uri="{9D8B030D-6E8A-4147-A177-3AD203B41FA5}">
                      <a16:colId xmlns:a16="http://schemas.microsoft.com/office/drawing/2014/main" val="1491221617"/>
                    </a:ext>
                  </a:extLst>
                </a:gridCol>
                <a:gridCol w="1772967">
                  <a:extLst>
                    <a:ext uri="{9D8B030D-6E8A-4147-A177-3AD203B41FA5}">
                      <a16:colId xmlns:a16="http://schemas.microsoft.com/office/drawing/2014/main" val="1908730496"/>
                    </a:ext>
                  </a:extLst>
                </a:gridCol>
                <a:gridCol w="1772967">
                  <a:extLst>
                    <a:ext uri="{9D8B030D-6E8A-4147-A177-3AD203B41FA5}">
                      <a16:colId xmlns:a16="http://schemas.microsoft.com/office/drawing/2014/main" val="2609048684"/>
                    </a:ext>
                  </a:extLst>
                </a:gridCol>
                <a:gridCol w="1772967">
                  <a:extLst>
                    <a:ext uri="{9D8B030D-6E8A-4147-A177-3AD203B41FA5}">
                      <a16:colId xmlns:a16="http://schemas.microsoft.com/office/drawing/2014/main" val="2549390092"/>
                    </a:ext>
                  </a:extLst>
                </a:gridCol>
                <a:gridCol w="1772967">
                  <a:extLst>
                    <a:ext uri="{9D8B030D-6E8A-4147-A177-3AD203B41FA5}">
                      <a16:colId xmlns:a16="http://schemas.microsoft.com/office/drawing/2014/main" val="1549229778"/>
                    </a:ext>
                  </a:extLst>
                </a:gridCol>
              </a:tblGrid>
              <a:tr h="545253">
                <a:tc>
                  <a:txBody>
                    <a:bodyPr/>
                    <a:lstStyle/>
                    <a:p>
                      <a:pPr algn="r"/>
                      <a:endParaRPr lang="en-US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R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CONSULTATIONS &amp;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PRE-PLANNING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FORMULATION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SUPPORT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MINI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STUDIES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TAILORED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STUDIES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FULL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STUDIES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46661"/>
                  </a:ext>
                </a:extLst>
              </a:tr>
              <a:tr h="156421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1448425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MISSION TRACEABILITY MATRIX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2799140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REQUIREMENTS DEVELOPMENT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4161852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GROUND RULES &amp; ASSUMPTIONS</a:t>
                      </a:r>
                    </a:p>
                  </a:txBody>
                  <a:tcPr marL="4572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0499324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GRAPHICS/ANIMATION </a:t>
                      </a:r>
                    </a:p>
                  </a:txBody>
                  <a:tcPr marL="4572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10429679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ARCHITECTURE TRADES</a:t>
                      </a:r>
                    </a:p>
                  </a:txBody>
                  <a:tcPr marL="45720" marR="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63183048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FLIGHT SYSTEM TRADES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33122297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LAUNCH SYSTEM TRADES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5857067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TRAJECTORY/ORBIT ANALYSIS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52613388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SCENARIO PLANNING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1224765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POWER BUDGET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7084428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DATA BUDGET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2576346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POINTING BUDGET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9636501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DELTA V BUDGET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7062491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LINK ANALYSIS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4605903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MASS BUDGET/MEL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20034992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CAD DESIGN (CONCEPT)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92580499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THERMAL ANALYSIS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3672244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OPERATIONS PLANNING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86359624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EDL ANALYSIS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0964067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TOP RISKS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72656710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CML ASSESSMENT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5852689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INSTRUMENT(S) ASSESSMENT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886524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COST ESTIMATION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ANALOGOUS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7923902"/>
                  </a:ext>
                </a:extLst>
              </a:tr>
              <a:tr h="194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RECOMMENDATIONS</a:t>
                      </a:r>
                    </a:p>
                  </a:txBody>
                  <a:tcPr marL="4572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rial Narrow" panose="020B0606020202030204" pitchFamily="34" charset="0"/>
                        </a:rPr>
                        <a:t>X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35013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54F807F-57B1-707F-B13F-5495B3746DA3}"/>
              </a:ext>
            </a:extLst>
          </p:cNvPr>
          <p:cNvSpPr txBox="1"/>
          <p:nvPr/>
        </p:nvSpPr>
        <p:spPr>
          <a:xfrm>
            <a:off x="4862346" y="0"/>
            <a:ext cx="2467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Study Products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4E3B00-3248-1720-F33C-A527BACA8299}"/>
              </a:ext>
            </a:extLst>
          </p:cNvPr>
          <p:cNvSpPr txBox="1"/>
          <p:nvPr/>
        </p:nvSpPr>
        <p:spPr>
          <a:xfrm>
            <a:off x="5463898" y="568445"/>
            <a:ext cx="12642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ACTIVITIES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830CC8-8ED2-C64F-02C2-E26C2F138667}"/>
              </a:ext>
            </a:extLst>
          </p:cNvPr>
          <p:cNvSpPr txBox="1"/>
          <p:nvPr/>
        </p:nvSpPr>
        <p:spPr>
          <a:xfrm>
            <a:off x="1184927" y="1388227"/>
            <a:ext cx="10248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PRODUCTS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070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E6031E-1763-8D1D-354F-DB419A0ECCF5}"/>
              </a:ext>
            </a:extLst>
          </p:cNvPr>
          <p:cNvSpPr txBox="1"/>
          <p:nvPr/>
        </p:nvSpPr>
        <p:spPr>
          <a:xfrm>
            <a:off x="2223884" y="2915080"/>
            <a:ext cx="77442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Case Study: </a:t>
            </a:r>
          </a:p>
          <a:p>
            <a:pPr algn="ctr"/>
            <a:r>
              <a:rPr lang="en-US" sz="3200" dirty="0">
                <a:latin typeface="Arial Narrow" panose="020B0606020202030204" pitchFamily="34" charset="0"/>
              </a:rPr>
              <a:t>Tailored Study- Technology Demonstration Mission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EE3C89-952A-3B4F-B934-EACC543A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567B18-8073-CEC7-AFA0-B309DA61E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B89A6450-4FE0-AB49-3E0B-C57D15B2ED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B931FB-B471-1F6B-A76E-5B66E1E7E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3564088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410B79-8477-A056-BD56-4B6863A6B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B06560-39CE-E9FE-90EB-5B6A1E2B9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68B7EC-1307-1EB1-5F0C-88D02456AE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25" r="2315" b="2511"/>
          <a:stretch/>
        </p:blipFill>
        <p:spPr>
          <a:xfrm>
            <a:off x="3403770" y="1134075"/>
            <a:ext cx="8788230" cy="5276300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A83186-58C4-0347-8DBE-2B61C572137A}"/>
              </a:ext>
            </a:extLst>
          </p:cNvPr>
          <p:cNvSpPr txBox="1"/>
          <p:nvPr/>
        </p:nvSpPr>
        <p:spPr>
          <a:xfrm>
            <a:off x="2139745" y="0"/>
            <a:ext cx="791255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Tailored Study- Technology Demonstration Mission</a:t>
            </a:r>
          </a:p>
          <a:p>
            <a:pPr algn="ctr"/>
            <a:r>
              <a:rPr lang="en-US" sz="2000" dirty="0">
                <a:latin typeface="Arial Narrow" panose="020B0606020202030204" pitchFamily="34" charset="0"/>
              </a:rPr>
              <a:t>2-Phase Study to Assist Tech Demo Team in achieving MCR Entrance Criteria</a:t>
            </a: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62C542A3-DBE5-4B4F-7B50-83B3874461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AFEF872-A573-0A36-BBC6-3FE6DDD2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CDD452-87B9-4989-FC80-6F0710A3A604}"/>
              </a:ext>
            </a:extLst>
          </p:cNvPr>
          <p:cNvSpPr txBox="1"/>
          <p:nvPr/>
        </p:nvSpPr>
        <p:spPr>
          <a:xfrm>
            <a:off x="0" y="1838325"/>
            <a:ext cx="329565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 Narrow" panose="020B0606020202030204" pitchFamily="34" charset="0"/>
              </a:rPr>
              <a:t>Study Format: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2-Phase Study w/ customer check point (</a:t>
            </a:r>
            <a:r>
              <a:rPr lang="en-US" b="1" dirty="0">
                <a:latin typeface="Arial Narrow" panose="020B0606020202030204" pitchFamily="34" charset="0"/>
              </a:rPr>
              <a:t>Mid-Study Review</a:t>
            </a:r>
            <a:r>
              <a:rPr lang="en-US" dirty="0">
                <a:latin typeface="Arial Narrow" panose="020B060602020203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Check point used to refine scope of Phase 2 deliverables.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Final </a:t>
            </a:r>
            <a:r>
              <a:rPr lang="en-US" b="1" dirty="0" err="1">
                <a:latin typeface="Arial Narrow" panose="020B0606020202030204" pitchFamily="34" charset="0"/>
              </a:rPr>
              <a:t>Outbrief</a:t>
            </a:r>
            <a:r>
              <a:rPr lang="en-US" b="1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1.5 h long presentation package with supporting analysis products.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13FFF38-A8DC-409C-12F6-FA209E906361}"/>
              </a:ext>
            </a:extLst>
          </p:cNvPr>
          <p:cNvCxnSpPr>
            <a:cxnSpLocks/>
          </p:cNvCxnSpPr>
          <p:nvPr/>
        </p:nvCxnSpPr>
        <p:spPr>
          <a:xfrm>
            <a:off x="3152775" y="2619375"/>
            <a:ext cx="2495550" cy="58275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C3EBCD6-6DE9-F442-49D3-2680F1559D9A}"/>
              </a:ext>
            </a:extLst>
          </p:cNvPr>
          <p:cNvSpPr txBox="1"/>
          <p:nvPr/>
        </p:nvSpPr>
        <p:spPr>
          <a:xfrm>
            <a:off x="0" y="4388172"/>
            <a:ext cx="34037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 Narrow" panose="020B0606020202030204" pitchFamily="34" charset="0"/>
              </a:rPr>
              <a:t>Study Inputs: </a:t>
            </a:r>
            <a:r>
              <a:rPr lang="en-US" dirty="0">
                <a:latin typeface="Arial Narrow" panose="020B0606020202030204" pitchFamily="34" charset="0"/>
              </a:rPr>
              <a:t>Developed in Customer Engagement &amp; Pre-Planning meetings.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Draft TDTM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Study Trades &amp; Task List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9837251-197D-319C-8C51-1AFB015F5467}"/>
              </a:ext>
            </a:extLst>
          </p:cNvPr>
          <p:cNvCxnSpPr>
            <a:cxnSpLocks/>
          </p:cNvCxnSpPr>
          <p:nvPr/>
        </p:nvCxnSpPr>
        <p:spPr>
          <a:xfrm flipV="1">
            <a:off x="1438275" y="4257675"/>
            <a:ext cx="2695575" cy="13830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9EC4D8F-F0DD-236E-7C7A-8A8E86AB01CA}"/>
              </a:ext>
            </a:extLst>
          </p:cNvPr>
          <p:cNvCxnSpPr>
            <a:cxnSpLocks/>
          </p:cNvCxnSpPr>
          <p:nvPr/>
        </p:nvCxnSpPr>
        <p:spPr>
          <a:xfrm flipV="1">
            <a:off x="2533650" y="4360501"/>
            <a:ext cx="6076950" cy="160923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83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76BB08-C979-8322-DB2C-7546B7063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238197-9E3B-B299-D0D6-D1DF6F72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298507-13B8-5BF6-830D-3EF76E28A4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92" y="973117"/>
            <a:ext cx="12090415" cy="46338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079D70-BD18-281C-EB70-809F8FFA6C63}"/>
              </a:ext>
            </a:extLst>
          </p:cNvPr>
          <p:cNvSpPr txBox="1"/>
          <p:nvPr/>
        </p:nvSpPr>
        <p:spPr>
          <a:xfrm>
            <a:off x="2139745" y="0"/>
            <a:ext cx="791255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Tailored Study- Technology Demonstration Mission</a:t>
            </a:r>
          </a:p>
          <a:p>
            <a:pPr algn="ctr"/>
            <a:r>
              <a:rPr lang="en-US" sz="2000" dirty="0">
                <a:latin typeface="Arial Narrow" panose="020B0606020202030204" pitchFamily="34" charset="0"/>
              </a:rPr>
              <a:t>Phase 1- Architecture &amp; Flight System &amp; Operations Trades</a:t>
            </a: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2544D235-00AC-AB2A-1D05-FBC3904361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006DE98-DF69-FDBC-4746-D9EC1D899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D33F8B-4EBD-1A54-E9EE-2AB4D7FC9D89}"/>
              </a:ext>
            </a:extLst>
          </p:cNvPr>
          <p:cNvSpPr txBox="1"/>
          <p:nvPr/>
        </p:nvSpPr>
        <p:spPr>
          <a:xfrm>
            <a:off x="2749549" y="2527877"/>
            <a:ext cx="66929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 Narrow" panose="020B0606020202030204" pitchFamily="34" charset="0"/>
              </a:rPr>
              <a:t>Phase 1 Key Trades: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Established Architectures to be considered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Developed </a:t>
            </a:r>
            <a:r>
              <a:rPr lang="en-US" b="1" dirty="0" err="1">
                <a:latin typeface="Arial Narrow" panose="020B0606020202030204" pitchFamily="34" charset="0"/>
              </a:rPr>
              <a:t>ConOps</a:t>
            </a:r>
            <a:r>
              <a:rPr lang="en-US" b="1" dirty="0">
                <a:latin typeface="Arial Narrow" panose="020B0606020202030204" pitchFamily="34" charset="0"/>
              </a:rPr>
              <a:t> &amp; Operations Planning Scenarios</a:t>
            </a:r>
            <a:r>
              <a:rPr lang="en-US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Compared Flight System options</a:t>
            </a:r>
            <a:r>
              <a:rPr lang="en-US" dirty="0"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632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F345C9-6AF3-8003-96E5-D294A54D03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22" y="892552"/>
            <a:ext cx="12179778" cy="49894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E6031E-1763-8D1D-354F-DB419A0ECCF5}"/>
              </a:ext>
            </a:extLst>
          </p:cNvPr>
          <p:cNvSpPr txBox="1"/>
          <p:nvPr/>
        </p:nvSpPr>
        <p:spPr>
          <a:xfrm>
            <a:off x="2139745" y="0"/>
            <a:ext cx="791255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Tailored Study- Technology Demonstration Mission</a:t>
            </a:r>
          </a:p>
          <a:p>
            <a:pPr algn="ctr"/>
            <a:r>
              <a:rPr lang="en-US" sz="2000" dirty="0">
                <a:latin typeface="Arial Narrow" panose="020B0606020202030204" pitchFamily="34" charset="0"/>
              </a:rPr>
              <a:t>Phase 2- Systems Engineering &amp; Mission Design Trades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0FC7CD-F19F-37AF-43E4-FD7FF41D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256649-62B6-2B8E-005D-8B1420599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7ACFCDCA-22EF-FCD3-E1F6-CFAD0E17CA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28F3A-4F10-52D4-AA4F-931AFED3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D989AB-37CF-1043-4B3A-296F78282DD0}"/>
              </a:ext>
            </a:extLst>
          </p:cNvPr>
          <p:cNvSpPr txBox="1"/>
          <p:nvPr/>
        </p:nvSpPr>
        <p:spPr>
          <a:xfrm>
            <a:off x="3435350" y="1909946"/>
            <a:ext cx="53213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 Narrow" panose="020B0606020202030204" pitchFamily="34" charset="0"/>
              </a:rPr>
              <a:t>Systems Engineering and Mission Design: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Defined Ground Rules &amp; Assumptions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Refined Technology Demonstration Traceability Matrix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Recommended changes to Top-Level Requirements</a:t>
            </a:r>
            <a:r>
              <a:rPr lang="en-US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Provided Tech Demo Operational Scenarios</a:t>
            </a:r>
            <a:r>
              <a:rPr lang="en-US" dirty="0"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724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4AF71A-296F-87FB-3268-8F027AB8D5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7" y="954157"/>
            <a:ext cx="12182953" cy="49496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81E4EB-6C4A-2724-BD31-EA8C77587092}"/>
              </a:ext>
            </a:extLst>
          </p:cNvPr>
          <p:cNvSpPr txBox="1"/>
          <p:nvPr/>
        </p:nvSpPr>
        <p:spPr>
          <a:xfrm>
            <a:off x="1747009" y="0"/>
            <a:ext cx="869802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Tailored Study- Technology Demonstration Mission Study</a:t>
            </a:r>
          </a:p>
          <a:p>
            <a:pPr algn="ctr"/>
            <a:r>
              <a:rPr lang="en-US" sz="2000" dirty="0">
                <a:latin typeface="Arial Narrow" panose="020B0606020202030204" pitchFamily="34" charset="0"/>
              </a:rPr>
              <a:t>Phase 2- Payload Accommodation, Ops Planning, Architecture Evaluation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70AF67-606F-F25A-BA4F-AAC0A153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BB6C7F-5ED9-35AC-FCF5-D835EA8E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E4532DD0-4600-4CC5-CCC2-B7FCCADF83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FEFD1E-4E6C-D479-1F59-06F6D086E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14F4C6-FF79-C55D-5156-C1F83FCD0C6C}"/>
              </a:ext>
            </a:extLst>
          </p:cNvPr>
          <p:cNvSpPr txBox="1"/>
          <p:nvPr/>
        </p:nvSpPr>
        <p:spPr>
          <a:xfrm>
            <a:off x="3197225" y="2551837"/>
            <a:ext cx="579755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 Narrow" panose="020B0606020202030204" pitchFamily="34" charset="0"/>
              </a:rPr>
              <a:t>Detailed Analysis: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Payload volume and mass constraints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Propulsion system trades</a:t>
            </a:r>
            <a:r>
              <a:rPr lang="en-US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Developed Master Equipment List</a:t>
            </a:r>
            <a:r>
              <a:rPr lang="en-US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Proposed Architecture Operational Scenarios.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</a:rPr>
              <a:t>Architecture Evaluation Matrix for various point designs.</a:t>
            </a:r>
          </a:p>
        </p:txBody>
      </p:sp>
    </p:spTree>
    <p:extLst>
      <p:ext uri="{BB962C8B-B14F-4D97-AF65-F5344CB8AC3E}">
        <p14:creationId xmlns:p14="http://schemas.microsoft.com/office/powerpoint/2010/main" val="362212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8A2B51-7F5D-E0C4-D5BD-F33986F6A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69F8D5-F63D-74C3-A6C3-728475FF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5B13F3-7165-50A4-0F1B-225F7EFF7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6F2DBD-6F99-9A23-C18C-0C0F7509DB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" t="11432" r="80673" b="62173"/>
          <a:stretch/>
        </p:blipFill>
        <p:spPr>
          <a:xfrm>
            <a:off x="-12800" y="1276865"/>
            <a:ext cx="12204799" cy="34530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A969A3-D74D-6812-0497-1381C2AC8456}"/>
              </a:ext>
            </a:extLst>
          </p:cNvPr>
          <p:cNvSpPr txBox="1"/>
          <p:nvPr/>
        </p:nvSpPr>
        <p:spPr>
          <a:xfrm>
            <a:off x="1747009" y="0"/>
            <a:ext cx="869802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Tailored Study- Technology Demonstration Mission Study</a:t>
            </a:r>
          </a:p>
          <a:p>
            <a:pPr algn="ctr"/>
            <a:r>
              <a:rPr lang="en-US" sz="2000" dirty="0">
                <a:latin typeface="Arial Narrow" panose="020B0606020202030204" pitchFamily="34" charset="0"/>
              </a:rPr>
              <a:t>CML=3 Assessment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50D380-8CAF-B6BB-A827-EFE7E3F50BF8}"/>
              </a:ext>
            </a:extLst>
          </p:cNvPr>
          <p:cNvSpPr txBox="1"/>
          <p:nvPr/>
        </p:nvSpPr>
        <p:spPr>
          <a:xfrm>
            <a:off x="0" y="4995880"/>
            <a:ext cx="11895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CML assessment categories tailored for Technology Demonstration Objectives and Stakeholder Feedback. 8 categories from primary list agreed to be out of scope for study.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Limited cost estimation work performed per direction from project manager and key stakeholder.</a:t>
            </a:r>
          </a:p>
        </p:txBody>
      </p:sp>
    </p:spTree>
    <p:extLst>
      <p:ext uri="{BB962C8B-B14F-4D97-AF65-F5344CB8AC3E}">
        <p14:creationId xmlns:p14="http://schemas.microsoft.com/office/powerpoint/2010/main" val="3368688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E6031E-1763-8D1D-354F-DB419A0ECCF5}"/>
              </a:ext>
            </a:extLst>
          </p:cNvPr>
          <p:cNvSpPr txBox="1"/>
          <p:nvPr/>
        </p:nvSpPr>
        <p:spPr>
          <a:xfrm>
            <a:off x="4508427" y="3136612"/>
            <a:ext cx="34227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 Narrow" panose="020B0606020202030204" pitchFamily="34" charset="0"/>
              </a:rPr>
              <a:t>Questions/Comments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3637CD-02FB-2C82-4C82-AD2D7AF5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2023, Ames MDC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D8A07-9255-10CA-3C62-16CFF8F7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61D71-FCDD-4EE6-8C3D-3223ECA19BB7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 descr="A picture containing chart&#10;&#10;Description automatically generated">
            <a:extLst>
              <a:ext uri="{FF2B5EF4-FFF2-40B4-BE49-F238E27FC236}">
                <a16:creationId xmlns:a16="http://schemas.microsoft.com/office/drawing/2014/main" id="{E201F4AE-B071-7E8E-B7AD-CC32BEF28D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1" y="0"/>
            <a:ext cx="838200" cy="83820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CC64C4-7875-9C9B-86C8-28304A5D0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8/21/2023</a:t>
            </a:r>
          </a:p>
        </p:txBody>
      </p:sp>
    </p:spTree>
    <p:extLst>
      <p:ext uri="{BB962C8B-B14F-4D97-AF65-F5344CB8AC3E}">
        <p14:creationId xmlns:p14="http://schemas.microsoft.com/office/powerpoint/2010/main" val="2862497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13165</TotalTime>
  <Words>1877</Words>
  <Application>Microsoft Office PowerPoint</Application>
  <PresentationFormat>Widescreen</PresentationFormat>
  <Paragraphs>649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Cassell, Alan (ARC-RS)</dc:creator>
  <cp:lastModifiedBy>Cassell, Alan (ARC-RS)</cp:lastModifiedBy>
  <cp:revision>18</cp:revision>
  <dcterms:created xsi:type="dcterms:W3CDTF">2023-07-25T15:09:35Z</dcterms:created>
  <dcterms:modified xsi:type="dcterms:W3CDTF">2023-08-03T18:38:28Z</dcterms:modified>
</cp:coreProperties>
</file>