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344" r:id="rId5"/>
    <p:sldId id="341" r:id="rId6"/>
    <p:sldId id="367" r:id="rId7"/>
    <p:sldId id="376" r:id="rId8"/>
    <p:sldId id="377" r:id="rId9"/>
    <p:sldId id="315" r:id="rId10"/>
    <p:sldId id="270" r:id="rId11"/>
    <p:sldId id="297" r:id="rId12"/>
    <p:sldId id="373" r:id="rId13"/>
    <p:sldId id="370" r:id="rId14"/>
    <p:sldId id="343" r:id="rId15"/>
    <p:sldId id="323" r:id="rId16"/>
    <p:sldId id="365" r:id="rId17"/>
    <p:sldId id="364" r:id="rId18"/>
    <p:sldId id="316" r:id="rId19"/>
    <p:sldId id="3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348"/>
    <a:srgbClr val="DBEA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63" autoAdjust="0"/>
    <p:restoredTop sz="91633"/>
  </p:normalViewPr>
  <p:slideViewPr>
    <p:cSldViewPr snapToGrid="0" showGuides="1">
      <p:cViewPr varScale="1">
        <p:scale>
          <a:sx n="97" d="100"/>
          <a:sy n="97" d="100"/>
        </p:scale>
        <p:origin x="108" y="456"/>
      </p:cViewPr>
      <p:guideLst>
        <p:guide orient="horz" pos="432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814"/>
    </p:cViewPr>
  </p:sorterViewPr>
  <p:notesViewPr>
    <p:cSldViewPr snapToGrid="0">
      <p:cViewPr varScale="1">
        <p:scale>
          <a:sx n="62" d="100"/>
          <a:sy n="62" d="100"/>
        </p:scale>
        <p:origin x="276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IDC</a:t>
            </a:r>
            <a:r>
              <a:rPr lang="en-US" baseline="30000" dirty="0"/>
              <a:t>2</a:t>
            </a:r>
            <a:r>
              <a:rPr lang="en-US" dirty="0"/>
              <a:t> Sessions by Organization</a:t>
            </a:r>
          </a:p>
        </c:rich>
      </c:tx>
      <c:layout>
        <c:manualLayout>
          <c:xMode val="edge"/>
          <c:yMode val="edge"/>
          <c:x val="0.26124568288648686"/>
          <c:y val="2.0297212995543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Sheet1!$C$13:$C$16</c:f>
              <c:strCache>
                <c:ptCount val="4"/>
                <c:pt idx="0">
                  <c:v>Organizational</c:v>
                </c:pt>
                <c:pt idx="1">
                  <c:v>Science </c:v>
                </c:pt>
                <c:pt idx="2">
                  <c:v>Exploration</c:v>
                </c:pt>
                <c:pt idx="3">
                  <c:v>Aeronautics</c:v>
                </c:pt>
              </c:strCache>
            </c:strRef>
          </c:cat>
          <c:val>
            <c:numRef>
              <c:f>Sheet1!$D$13:$D$16</c:f>
              <c:numCache>
                <c:formatCode>General</c:formatCode>
                <c:ptCount val="4"/>
                <c:pt idx="0">
                  <c:v>8</c:v>
                </c:pt>
                <c:pt idx="1">
                  <c:v>12</c:v>
                </c:pt>
                <c:pt idx="2">
                  <c:v>9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63-4B0A-87DF-7AE88A0954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18442991"/>
        <c:axId val="1818460879"/>
      </c:barChart>
      <c:valAx>
        <c:axId val="18184608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8442991"/>
        <c:crosses val="autoZero"/>
        <c:crossBetween val="between"/>
      </c:valAx>
      <c:catAx>
        <c:axId val="18184429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8460879"/>
        <c:crosses val="autoZero"/>
        <c:auto val="1"/>
        <c:lblAlgn val="ctr"/>
        <c:lblOffset val="100"/>
        <c:noMultiLvlLbl val="0"/>
      </c:catAx>
      <c:spPr>
        <a:noFill/>
        <a:ln w="12700"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accent1"/>
      </a:solidFill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EC3BE-ADC3-40AE-BB4E-8E2E1FF050E2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93165-6AD2-4BCB-AC05-602008767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75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defRPr/>
            </a:pPr>
            <a:endParaRPr lang="en-US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93165-6AD2-4BCB-AC05-602008767C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96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93165-6AD2-4BCB-AC05-602008767C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874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93165-6AD2-4BCB-AC05-602008767C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484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93165-6AD2-4BCB-AC05-602008767C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632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C332C-B847-49B5-ABFF-4B72C16D83B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81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93165-6AD2-4BCB-AC05-602008767C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504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93165-6AD2-4BCB-AC05-602008767C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25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93165-6AD2-4BCB-AC05-602008767C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25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93165-6AD2-4BCB-AC05-602008767C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5640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93165-6AD2-4BCB-AC05-602008767C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90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93165-6AD2-4BCB-AC05-602008767C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00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93165-6AD2-4BCB-AC05-602008767C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88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50282-B60F-8AF2-88C7-9757ED352D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23255C-3BEA-DA50-1B13-4BADEE009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E58AA-D8F0-04A0-4A79-7E69D92A7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B35BF-F87B-CD4A-9567-2938D87A9A90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260B1-4749-A138-CB03-41ACB77EC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4F149-9C5F-7113-AFAD-C07C433F5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39C8-CE15-7546-97F6-9C920015044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ECE51338-10A8-12BB-BA5A-8921A89B65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184" y="-68478"/>
            <a:ext cx="12266909" cy="696780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5872D33-B6D7-DC71-5136-C34809D160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60847" y="232474"/>
            <a:ext cx="846209" cy="70517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EAB8410-3217-783B-4A10-C8B33677344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16429" y="235704"/>
            <a:ext cx="1053787" cy="7096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74ED1EC-B054-C452-3D10-0A75CDD9B9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8418" y="6650248"/>
            <a:ext cx="4114800" cy="11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83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EDAFF-C214-1F9E-52EE-F16E056D0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6B713-0B37-71FE-8C1D-F516E07DB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0CA57-FC1D-C333-409E-EFA610ABE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B35BF-F87B-CD4A-9567-2938D87A9A90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F9898-2438-98B6-9CB1-50AB9B4A6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E880B-DC6D-C1AB-45C8-6CC726E0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39C8-CE15-7546-97F6-9C920015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405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5BA7-A5D1-9465-2753-6658E1419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721700-0035-B228-C922-22847C93D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895D9-65BF-ABE1-9B61-3F9B1D74A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B35BF-F87B-CD4A-9567-2938D87A9A90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67BA9-3934-DAA1-0DAA-3C7F1944D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B37A1-BFF0-E33A-371D-D23B2DED1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39C8-CE15-7546-97F6-9C920015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939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0CECF-FCDA-C75B-86D9-AD8ADD201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D9D51-FDEF-2532-CD25-E5BD2502D3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1B2EE6-A916-EED6-1AE8-C0D1B5B271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ECC480-A7AA-1A73-44CD-04CD15B80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B35BF-F87B-CD4A-9567-2938D87A9A90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B82996-49AB-A2DE-A426-2413314DE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6414B0-6C97-DA73-7461-A4C9C1C27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39C8-CE15-7546-97F6-9C920015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93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FD308-EE4F-A419-D141-D1C665345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E57ED-AE03-8314-368C-56AF9C8DB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661B4-0174-E638-8E56-D0B22448E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780D2D-9A5D-FAAE-7BAC-5BE28B9BA1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24BC8A-3176-3306-7984-A08DD1C28C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AED76B-7D42-2204-4F92-B756A0A95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B35BF-F87B-CD4A-9567-2938D87A9A90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743AAC-4287-8EE0-E6EC-3F984AC81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3EBBDB-2241-C786-C399-094D2B13B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39C8-CE15-7546-97F6-9C920015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71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036E-444C-30ED-C011-9550A9648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8F6DCC-03AE-4435-03F6-01B1ECED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B35BF-F87B-CD4A-9567-2938D87A9A90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9836B8-1365-7C9E-F643-AA5018AC9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21D345-712D-9977-E3C2-5D2271E80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39C8-CE15-7546-97F6-9C920015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9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61B749-5EA6-FEEE-D7D7-0B490669F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B35BF-F87B-CD4A-9567-2938D87A9A90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64D8A0-4BCC-3C23-51F8-D7897060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71128-486A-2F3B-8DD5-B85858FD1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39C8-CE15-7546-97F6-9C920015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51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4424E-200B-5A97-A469-D9522F3D8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F1077-458A-0A79-402A-3E7C8CAD7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6340B-0694-1B64-E890-ADB236350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F8DC1-3EA1-CAFF-4441-629D445F4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B35BF-F87B-CD4A-9567-2938D87A9A90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25C38-0710-B05D-9384-EE6531DA0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17910A-23C5-92C6-0B3D-2A4BD1C95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39C8-CE15-7546-97F6-9C920015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36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723DE-1033-C39D-A53C-A3768A2DD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A6FEC0-1347-A718-A1E9-62FF010705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2ED9B-015D-5EF1-2FDC-1F377DE05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1B599B-E704-7283-93FA-BD78BC586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B35BF-F87B-CD4A-9567-2938D87A9A90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A3958-6F27-3DBD-B4E8-291A13A7D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46322-0FEE-0436-F48B-01879C19A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39C8-CE15-7546-97F6-9C920015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94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57A9D-EEC0-3050-FB6C-7AE4680E7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3E999-5037-3216-2C94-541A117A83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5E61F-2697-2628-17D2-2202FCCAB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B35BF-F87B-CD4A-9567-2938D87A9A90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F1C6A-C222-FF52-374A-D2755AA66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F8138-BCEA-A040-7009-6AF7A1DE2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39C8-CE15-7546-97F6-9C920015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58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03AF0A-742F-F9B2-E3FF-FDE0A1AD2A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D0F4F2-5E4A-685D-D4E5-8F620C43C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5F2D2-25A3-CE31-11A2-A688514FA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B35BF-F87B-CD4A-9567-2938D87A9A90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2604C-CADF-470C-D596-1D1F88049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E9748-B94D-C7AB-C93E-21E7CAB6B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139C8-CE15-7546-97F6-9C920015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160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18C679-9B0D-8193-83FB-A7E0BB78A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E0CF91-FB90-A045-4C5D-5C1805A18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19A93-A366-FB86-E27E-3C529FE27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B35BF-F87B-CD4A-9567-2938D87A9A90}" type="datetimeFigureOut">
              <a:rPr lang="en-US" smtClean="0"/>
              <a:t>8/3/2023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B3392-F3C2-BA52-62EE-77A5A8812A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A5554-AF34-8D8C-9E32-FFDF8AD27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139C8-CE15-7546-97F6-9C920015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50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55A9587-1F36-91EB-4768-D787670737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aircraft&#10;&#10;Description automatically generated">
            <a:extLst>
              <a:ext uri="{FF2B5EF4-FFF2-40B4-BE49-F238E27FC236}">
                <a16:creationId xmlns:a16="http://schemas.microsoft.com/office/drawing/2014/main" id="{6B066E57-EC2C-4A52-07B3-3F4E0AE96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502"/>
            <a:ext cx="12290962" cy="695300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56C6E08-21B8-9417-0C23-2DC573DEB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60847" y="232474"/>
            <a:ext cx="846209" cy="705174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53D080AB-747D-3740-85D9-EC755EAE0E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240" y="2693390"/>
            <a:ext cx="2438708" cy="1471215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C271542-6DE1-EB20-2B3D-A5682241A2F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2206" y="2612627"/>
            <a:ext cx="7078656" cy="16327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23101B-99FC-43F5-AC7B-432C823C4A9F}"/>
              </a:ext>
            </a:extLst>
          </p:cNvPr>
          <p:cNvSpPr txBox="1"/>
          <p:nvPr/>
        </p:nvSpPr>
        <p:spPr>
          <a:xfrm>
            <a:off x="7061719" y="4800075"/>
            <a:ext cx="2939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Suzanne (Suzy) Maddock</a:t>
            </a:r>
          </a:p>
          <a:p>
            <a:r>
              <a:rPr lang="en-US" sz="2000" b="1" dirty="0">
                <a:solidFill>
                  <a:srgbClr val="0070C0"/>
                </a:solidFill>
              </a:rPr>
              <a:t>IDC</a:t>
            </a:r>
            <a:r>
              <a:rPr lang="en-US" sz="2000" b="1" baseline="30000" dirty="0">
                <a:solidFill>
                  <a:srgbClr val="0070C0"/>
                </a:solidFill>
              </a:rPr>
              <a:t>2</a:t>
            </a:r>
            <a:r>
              <a:rPr lang="en-US" sz="2000" b="1" dirty="0">
                <a:solidFill>
                  <a:srgbClr val="0070C0"/>
                </a:solidFill>
              </a:rPr>
              <a:t> Working Group Lead  </a:t>
            </a:r>
          </a:p>
        </p:txBody>
      </p:sp>
    </p:spTree>
    <p:extLst>
      <p:ext uri="{BB962C8B-B14F-4D97-AF65-F5344CB8AC3E}">
        <p14:creationId xmlns:p14="http://schemas.microsoft.com/office/powerpoint/2010/main" val="4162046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A1FCC82F-132C-05FB-6D26-93235035BB3A}"/>
              </a:ext>
            </a:extLst>
          </p:cNvPr>
          <p:cNvSpPr txBox="1">
            <a:spLocks/>
          </p:cNvSpPr>
          <p:nvPr/>
        </p:nvSpPr>
        <p:spPr>
          <a:xfrm>
            <a:off x="271221" y="274641"/>
            <a:ext cx="7804276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"/>
                <a:cs typeface="Arial"/>
              </a:rPr>
              <a:t> What is the IDC</a:t>
            </a:r>
            <a:r>
              <a:rPr lang="en-US" sz="3200" baseline="30000" dirty="0">
                <a:solidFill>
                  <a:schemeClr val="bg1"/>
                </a:solidFill>
                <a:latin typeface="Arial"/>
                <a:cs typeface="Arial"/>
              </a:rPr>
              <a:t>2 </a:t>
            </a:r>
            <a:r>
              <a:rPr lang="en-US" sz="3200" dirty="0">
                <a:solidFill>
                  <a:schemeClr val="bg1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73745C-D39A-4F98-9AED-CAD0FB7F0202}"/>
              </a:ext>
            </a:extLst>
          </p:cNvPr>
          <p:cNvSpPr txBox="1"/>
          <p:nvPr/>
        </p:nvSpPr>
        <p:spPr>
          <a:xfrm>
            <a:off x="214366" y="1249296"/>
            <a:ext cx="7665208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R="0" lvl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Calibri"/>
              </a:rPr>
              <a:t>The IDC</a:t>
            </a:r>
            <a:r>
              <a:rPr lang="en-US" sz="2000" b="1" baseline="30000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Calibri"/>
              </a:rPr>
              <a:t>2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Calibri"/>
              </a:rPr>
              <a:t> 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"/>
              </a:rPr>
              <a:t> an incubator for concepts, technical maturation, missions, and structured ideation in a facilitated collaborative environment.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3D748F0-1905-466C-8150-462E5B85CE54}"/>
              </a:ext>
            </a:extLst>
          </p:cNvPr>
          <p:cNvSpPr txBox="1">
            <a:spLocks/>
          </p:cNvSpPr>
          <p:nvPr/>
        </p:nvSpPr>
        <p:spPr>
          <a:xfrm>
            <a:off x="214366" y="2273830"/>
            <a:ext cx="7804276" cy="4584170"/>
          </a:xfrm>
          <a:prstGeom prst="rect">
            <a:avLst/>
          </a:prstGeom>
        </p:spPr>
        <p:txBody>
          <a:bodyPr/>
          <a:lstStyle>
            <a:lvl1pPr marL="342886" indent="-34288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20" indent="-285739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085807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428693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771579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228761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685943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143124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600306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defTabSz="914400"/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Provides Facilitation, Coordination, and access to Subject 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Matter Experts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matrixed from disciplines across LaRC</a:t>
            </a:r>
          </a:p>
          <a:p>
            <a:pPr defTabSz="914400"/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 defTabSz="914400"/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Design space configured for optimal collaboration across different medias</a:t>
            </a:r>
          </a:p>
          <a:p>
            <a:pPr defTabSz="914400"/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Efficient use of time and resources maximizing uninterrupted team focus</a:t>
            </a:r>
          </a:p>
          <a:p>
            <a:pPr marL="0" indent="0">
              <a:buNone/>
            </a:pP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kern="0" dirty="0">
                <a:solidFill>
                  <a:schemeClr val="accent5">
                    <a:lumMod val="75000"/>
                  </a:schemeClr>
                </a:solidFill>
              </a:rPr>
              <a:t>Customer determines design goals, participates throughout the process, and helps define the products</a:t>
            </a:r>
          </a:p>
          <a:p>
            <a:endParaRPr lang="en-US" sz="2000" kern="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Inclusive of all organizations within NASA and our partners</a:t>
            </a:r>
          </a:p>
          <a:p>
            <a:pPr defTabSz="914400"/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EB8CC7-942F-4D12-AD85-D3B843C3F3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70" t="31990" r="71455" b="22239"/>
          <a:stretch/>
        </p:blipFill>
        <p:spPr>
          <a:xfrm>
            <a:off x="8075497" y="1378424"/>
            <a:ext cx="3919874" cy="500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62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D4E7A45-6E86-5A8C-B05D-F32C46153767}"/>
              </a:ext>
            </a:extLst>
          </p:cNvPr>
          <p:cNvSpPr txBox="1">
            <a:spLocks/>
          </p:cNvSpPr>
          <p:nvPr/>
        </p:nvSpPr>
        <p:spPr>
          <a:xfrm>
            <a:off x="312950" y="225479"/>
            <a:ext cx="8851515" cy="70858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Engineering Design Studio (2016-2022) Evolution</a:t>
            </a:r>
            <a:endParaRPr lang="en-US" sz="3200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59415F-0D02-40EC-B967-AD675999A461}"/>
              </a:ext>
            </a:extLst>
          </p:cNvPr>
          <p:cNvSpPr txBox="1"/>
          <p:nvPr/>
        </p:nvSpPr>
        <p:spPr>
          <a:xfrm>
            <a:off x="393291" y="1469028"/>
            <a:ext cx="10972800" cy="4331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600"/>
              </a:spcAft>
            </a:pPr>
            <a:r>
              <a:rPr lang="en-US" sz="2000" b="1" u="sng" dirty="0">
                <a:solidFill>
                  <a:schemeClr val="accent1"/>
                </a:solidFill>
              </a:rPr>
              <a:t>Prior to FY21</a:t>
            </a:r>
            <a:r>
              <a:rPr lang="en-US" sz="2000" dirty="0">
                <a:solidFill>
                  <a:schemeClr val="accent1"/>
                </a:solidFill>
              </a:rPr>
              <a:t>: IDC</a:t>
            </a:r>
            <a:r>
              <a:rPr lang="en-US" sz="2000" baseline="30000" dirty="0">
                <a:solidFill>
                  <a:schemeClr val="accent1"/>
                </a:solidFill>
              </a:rPr>
              <a:t>2</a:t>
            </a:r>
            <a:r>
              <a:rPr lang="en-US" sz="2000" dirty="0">
                <a:solidFill>
                  <a:schemeClr val="accent1"/>
                </a:solidFill>
              </a:rPr>
              <a:t> was known as the Engineering Design Studio (EDS)</a:t>
            </a:r>
          </a:p>
          <a:p>
            <a:pPr marL="800100" lvl="1" indent="-34290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 FY16, the EDS had 2 dedicated civil servants and 1.5 dedicated contractors; funding was on the order of $300K plus additional for CS labor and equipment funding</a:t>
            </a:r>
          </a:p>
          <a:p>
            <a:pPr marL="800100" lvl="1" indent="-34290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By FY19 with decreasing budgets, there were no CS dedicated staff and &lt;1.0 dedicated contractor staff.  Relied on ‘white space’ for civil servants and conducted 20+ sessions</a:t>
            </a:r>
          </a:p>
          <a:p>
            <a:pPr lvl="1" fontAlgn="base">
              <a:spcAft>
                <a:spcPts val="600"/>
              </a:spcAft>
            </a:pPr>
            <a:endParaRPr lang="en-US" dirty="0">
              <a:solidFill>
                <a:schemeClr val="accent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Aft>
                <a:spcPts val="600"/>
              </a:spcAft>
            </a:pPr>
            <a:r>
              <a:rPr lang="en-US" sz="2000" b="1" u="sng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FY19-21</a:t>
            </a:r>
            <a:r>
              <a:rPr lang="en-US" sz="20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: Center ran two assessmen</a:t>
            </a:r>
            <a:r>
              <a:rPr lang="en-US" sz="2000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ts with cross-organizational teams with the following outcomes:</a:t>
            </a:r>
            <a:endParaRPr lang="en-US" sz="2000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 that EDS, with expanded use cases and processes, is a vital Center capability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Governance model – Mission Integration Forum and Working Group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Established ED as the capability ‘host’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Established cost sharing arrangement between the Center and Mission-Facing Organizations.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Developed draft success metrics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Identified need to ‘rebrand’ the EDS</a:t>
            </a:r>
          </a:p>
        </p:txBody>
      </p:sp>
    </p:spTree>
    <p:extLst>
      <p:ext uri="{BB962C8B-B14F-4D97-AF65-F5344CB8AC3E}">
        <p14:creationId xmlns:p14="http://schemas.microsoft.com/office/powerpoint/2010/main" val="667806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D4E7A45-6E86-5A8C-B05D-F32C46153767}"/>
              </a:ext>
            </a:extLst>
          </p:cNvPr>
          <p:cNvSpPr txBox="1">
            <a:spLocks/>
          </p:cNvSpPr>
          <p:nvPr/>
        </p:nvSpPr>
        <p:spPr>
          <a:xfrm>
            <a:off x="303117" y="274641"/>
            <a:ext cx="8851515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IDC</a:t>
            </a:r>
            <a:r>
              <a:rPr lang="en-US" sz="3200" baseline="300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(2022-present)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3AD168-9B64-F9F7-940C-40BF2DAE0066}"/>
              </a:ext>
            </a:extLst>
          </p:cNvPr>
          <p:cNvSpPr txBox="1"/>
          <p:nvPr/>
        </p:nvSpPr>
        <p:spPr>
          <a:xfrm>
            <a:off x="303117" y="1143561"/>
            <a:ext cx="11425084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600"/>
              </a:spcAft>
              <a:defRPr/>
            </a:pPr>
            <a:r>
              <a:rPr lang="en-US" b="1" u="sng" dirty="0">
                <a:solidFill>
                  <a:schemeClr val="accent1"/>
                </a:solidFill>
                <a:latin typeface="Calibri" panose="020F0502020204030204"/>
              </a:rPr>
              <a:t>FY22/23</a:t>
            </a:r>
            <a:r>
              <a:rPr lang="en-US" dirty="0">
                <a:solidFill>
                  <a:schemeClr val="accent1"/>
                </a:solidFill>
                <a:latin typeface="Calibri" panose="020F0502020204030204"/>
              </a:rPr>
              <a:t>: Rebranded EDS to IDC</a:t>
            </a:r>
            <a:r>
              <a:rPr lang="en-US" baseline="30000" dirty="0">
                <a:solidFill>
                  <a:schemeClr val="accent1"/>
                </a:solidFill>
                <a:latin typeface="Calibri" panose="020F0502020204030204"/>
              </a:rPr>
              <a:t>2</a:t>
            </a:r>
            <a:r>
              <a:rPr lang="en-US" dirty="0">
                <a:solidFill>
                  <a:schemeClr val="accent1"/>
                </a:solidFill>
                <a:latin typeface="Calibri" panose="020F0502020204030204"/>
              </a:rPr>
              <a:t>; funding provided for CS Facilitation, Working Group Lead, and SME support along with Contractor funding and facility IT upgrades for failing equipment (~$1.2M)</a:t>
            </a:r>
          </a:p>
          <a:p>
            <a:pPr marL="742950" lvl="1" indent="-285750" fontAlgn="base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1"/>
                </a:solidFill>
              </a:rPr>
              <a:t>The IDC</a:t>
            </a:r>
            <a:r>
              <a:rPr lang="en-US" baseline="30000" dirty="0">
                <a:solidFill>
                  <a:schemeClr val="accent1"/>
                </a:solidFill>
              </a:rPr>
              <a:t>2</a:t>
            </a:r>
            <a:r>
              <a:rPr lang="en-US" dirty="0">
                <a:solidFill>
                  <a:schemeClr val="accent1"/>
                </a:solidFill>
              </a:rPr>
              <a:t> reopened for in-person sessions in September of 2023.</a:t>
            </a:r>
          </a:p>
          <a:p>
            <a:pPr marL="742950" lvl="1" indent="-285750" fontAlgn="base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1"/>
                </a:solidFill>
                <a:ea typeface="Calibri" panose="020F0502020204030204" pitchFamily="34" charset="0"/>
              </a:rPr>
              <a:t>Since September of FY22-August FY23, there have been 36 sessions in the IDC</a:t>
            </a:r>
            <a:r>
              <a:rPr lang="en-US" baseline="30000" dirty="0">
                <a:solidFill>
                  <a:schemeClr val="accent1"/>
                </a:solidFill>
                <a:ea typeface="Calibri" panose="020F0502020204030204" pitchFamily="34" charset="0"/>
              </a:rPr>
              <a:t>2</a:t>
            </a:r>
            <a:r>
              <a:rPr lang="en-US" dirty="0">
                <a:solidFill>
                  <a:schemeClr val="accent1"/>
                </a:solidFill>
                <a:ea typeface="Calibri" panose="020F0502020204030204" pitchFamily="34" charset="0"/>
              </a:rPr>
              <a:t>. 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09D1B6DE-D29B-F4E8-9D7E-C8E8CE18BD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7372657"/>
              </p:ext>
            </p:extLst>
          </p:nvPr>
        </p:nvGraphicFramePr>
        <p:xfrm>
          <a:off x="3087328" y="2497778"/>
          <a:ext cx="5240594" cy="3281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672D0798-71DA-1466-7A00-7FA5DA7F64BB}"/>
              </a:ext>
            </a:extLst>
          </p:cNvPr>
          <p:cNvSpPr txBox="1"/>
          <p:nvPr/>
        </p:nvSpPr>
        <p:spPr>
          <a:xfrm>
            <a:off x="303117" y="5860084"/>
            <a:ext cx="11778915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600"/>
              </a:spcAft>
              <a:defRPr/>
            </a:pPr>
            <a:r>
              <a:rPr lang="en-US" b="1" u="sng" dirty="0">
                <a:solidFill>
                  <a:schemeClr val="accent1"/>
                </a:solidFill>
                <a:latin typeface="Calibri" panose="020F0502020204030204"/>
              </a:rPr>
              <a:t>FY24</a:t>
            </a:r>
            <a:r>
              <a:rPr lang="en-US" dirty="0">
                <a:solidFill>
                  <a:schemeClr val="accent1"/>
                </a:solidFill>
                <a:latin typeface="Calibri" panose="020F0502020204030204"/>
              </a:rPr>
              <a:t>: Procurement funding only will be provided (Request $600K) with 2.0 dedicated contractors planned</a:t>
            </a:r>
          </a:p>
          <a:p>
            <a:pPr fontAlgn="base">
              <a:spcAft>
                <a:spcPts val="600"/>
              </a:spcAft>
              <a:defRPr/>
            </a:pPr>
            <a:r>
              <a:rPr lang="en-US" b="1" u="sng" dirty="0">
                <a:solidFill>
                  <a:schemeClr val="accent1"/>
                </a:solidFill>
                <a:latin typeface="Calibri" panose="020F0502020204030204"/>
              </a:rPr>
              <a:t>FY25:</a:t>
            </a:r>
            <a:r>
              <a:rPr lang="en-US" dirty="0">
                <a:solidFill>
                  <a:schemeClr val="accent1"/>
                </a:solidFill>
                <a:latin typeface="Calibri" panose="020F0502020204030204"/>
              </a:rPr>
              <a:t>  Center management has recommended a pay-as-you-go funding model</a:t>
            </a:r>
          </a:p>
        </p:txBody>
      </p:sp>
    </p:spTree>
    <p:extLst>
      <p:ext uri="{BB962C8B-B14F-4D97-AF65-F5344CB8AC3E}">
        <p14:creationId xmlns:p14="http://schemas.microsoft.com/office/powerpoint/2010/main" val="240967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D4E7A45-6E86-5A8C-B05D-F32C46153767}"/>
              </a:ext>
            </a:extLst>
          </p:cNvPr>
          <p:cNvSpPr txBox="1">
            <a:spLocks/>
          </p:cNvSpPr>
          <p:nvPr/>
        </p:nvSpPr>
        <p:spPr>
          <a:xfrm>
            <a:off x="303117" y="274641"/>
            <a:ext cx="8851515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What are the Tools?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57F0A7-5F29-5DE7-F95A-A9A7B74AE20E}"/>
              </a:ext>
            </a:extLst>
          </p:cNvPr>
          <p:cNvSpPr txBox="1"/>
          <p:nvPr/>
        </p:nvSpPr>
        <p:spPr>
          <a:xfrm>
            <a:off x="176982" y="1208021"/>
            <a:ext cx="5732205" cy="5375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1900" b="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IDC</a:t>
            </a:r>
            <a:r>
              <a:rPr lang="en-US" sz="1900" b="0" baseline="3000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900" b="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depends on a specialized and unique set of tools for outstanding efficiency and productivity.</a:t>
            </a:r>
          </a:p>
          <a:p>
            <a:pPr algn="l" fontAlgn="base"/>
            <a:endParaRPr lang="en-US" sz="1900" b="0" dirty="0">
              <a:solidFill>
                <a:schemeClr val="accent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1900" b="1" i="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Concurrent Collaboration Tools</a:t>
            </a:r>
            <a:r>
              <a:rPr lang="en-US" sz="1900" b="0" i="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Data exchange platforms, in-lab audiovisual tools, remote presence tools, Kanban Boards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1900" b="1" i="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Engineering Tools</a:t>
            </a:r>
            <a:r>
              <a:rPr lang="en-US" sz="1900" b="0" i="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System level tools, subsystem and discipline design tools (parametric sizing and estimation tools, analysis, and modeling and simulation tools), and engineering databases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1900" b="1" i="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Customer Interface and Data Transfer Tools: </a:t>
            </a:r>
            <a:r>
              <a:rPr lang="en-US" sz="1900" b="0" i="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Support personnel assignment tools, shared use repositories, Teams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1900" b="1" i="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Lab Management Tools</a:t>
            </a:r>
            <a:r>
              <a:rPr lang="en-US" sz="1900" b="0" i="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IT and web tools, procedure, administrative, procurement, and financial support tools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r>
              <a:rPr lang="en-US" sz="1900" b="1" i="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Programmatic Tools</a:t>
            </a:r>
            <a:r>
              <a:rPr lang="en-US" sz="1900" b="0" i="0" dirty="0">
                <a:solidFill>
                  <a:schemeClr val="accent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Parametric and grassroots costing tools, scheduling tools and risk tools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89F2AE-085F-BC90-1AF6-9D659246F7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58"/>
          <a:stretch/>
        </p:blipFill>
        <p:spPr>
          <a:xfrm>
            <a:off x="6892986" y="3856361"/>
            <a:ext cx="4856563" cy="2564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A2AD1B-8B11-86F5-0589-F87EB43840F8}"/>
              </a:ext>
            </a:extLst>
          </p:cNvPr>
          <p:cNvSpPr txBox="1"/>
          <p:nvPr/>
        </p:nvSpPr>
        <p:spPr>
          <a:xfrm>
            <a:off x="6421265" y="1236171"/>
            <a:ext cx="5466734" cy="2846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  <a:ea typeface="Calibri" panose="020F0502020204030204" pitchFamily="34" charset="0"/>
              </a:rPr>
              <a:t>TRAIT Tool: </a:t>
            </a:r>
            <a:r>
              <a:rPr lang="en-US" sz="2000" dirty="0">
                <a:solidFill>
                  <a:schemeClr val="accent1"/>
                </a:solidFill>
                <a:ea typeface="Calibri" panose="020F0502020204030204" pitchFamily="34" charset="0"/>
              </a:rPr>
              <a:t>T</a:t>
            </a:r>
            <a:r>
              <a:rPr lang="en-US" sz="2000" dirty="0">
                <a:solidFill>
                  <a:schemeClr val="accent1"/>
                </a:solidFill>
                <a:effectLst/>
                <a:ea typeface="Calibri" panose="020F0502020204030204" pitchFamily="34" charset="0"/>
              </a:rPr>
              <a:t>echnology Readiness Assessment Insight Template (TRAIT) Tool is a standardized tool that outlines </a:t>
            </a:r>
            <a:r>
              <a:rPr lang="en-US" sz="2000" dirty="0">
                <a:solidFill>
                  <a:schemeClr val="accent1"/>
                </a:solidFill>
                <a:ea typeface="Calibri" panose="020F0502020204030204" pitchFamily="34" charset="0"/>
              </a:rPr>
              <a:t>the t</a:t>
            </a:r>
            <a:r>
              <a:rPr lang="en-US" sz="2000" dirty="0">
                <a:solidFill>
                  <a:schemeClr val="accent1"/>
                </a:solidFill>
                <a:effectLst/>
                <a:ea typeface="Calibri" panose="020F0502020204030204" pitchFamily="34" charset="0"/>
              </a:rPr>
              <a:t>echnology readiness assessment p</a:t>
            </a:r>
            <a:r>
              <a:rPr lang="en-US" sz="2000" dirty="0">
                <a:solidFill>
                  <a:schemeClr val="accent1"/>
                </a:solidFill>
                <a:ea typeface="Calibri" panose="020F0502020204030204" pitchFamily="34" charset="0"/>
              </a:rPr>
              <a:t>rocess to</a:t>
            </a:r>
            <a:r>
              <a:rPr lang="en-US" sz="2000" dirty="0">
                <a:solidFill>
                  <a:schemeClr val="accent1"/>
                </a:solidFill>
                <a:effectLst/>
                <a:ea typeface="Calibri" panose="020F0502020204030204" pitchFamily="34" charset="0"/>
              </a:rPr>
              <a:t> assess technical maturity,  identify technology gaps and potential risks, as well as plan and execute a technical approach to achieve technology maturation and implementation goals.</a:t>
            </a:r>
          </a:p>
          <a:p>
            <a:pPr marL="285750" indent="-285750" algn="l" fontAlgn="base">
              <a:buFont typeface="Arial" panose="020B0604020202020204" pitchFamily="34" charset="0"/>
              <a:buChar char="•"/>
            </a:pPr>
            <a:endParaRPr lang="en-US" sz="1900" b="0" i="0" dirty="0">
              <a:solidFill>
                <a:schemeClr val="accent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500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D4E7A45-6E86-5A8C-B05D-F32C46153767}"/>
              </a:ext>
            </a:extLst>
          </p:cNvPr>
          <p:cNvSpPr txBox="1">
            <a:spLocks/>
          </p:cNvSpPr>
          <p:nvPr/>
        </p:nvSpPr>
        <p:spPr>
          <a:xfrm>
            <a:off x="271221" y="274641"/>
            <a:ext cx="7804276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IDC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B9E15-9460-434E-B593-FF4CD10E0C54}"/>
              </a:ext>
            </a:extLst>
          </p:cNvPr>
          <p:cNvSpPr txBox="1">
            <a:spLocks/>
          </p:cNvSpPr>
          <p:nvPr/>
        </p:nvSpPr>
        <p:spPr>
          <a:xfrm>
            <a:off x="1175641" y="4051660"/>
            <a:ext cx="2752514" cy="5508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buNone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CAD Modeling</a:t>
            </a:r>
          </a:p>
        </p:txBody>
      </p:sp>
      <p:pic>
        <p:nvPicPr>
          <p:cNvPr id="6" name="Picture 5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2DAC073B-EFBF-B904-DF3E-2F90956421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1" r="13607"/>
          <a:stretch/>
        </p:blipFill>
        <p:spPr>
          <a:xfrm>
            <a:off x="5050848" y="1722312"/>
            <a:ext cx="2787404" cy="2090881"/>
          </a:xfrm>
          <a:prstGeom prst="flowChartAlternateProcess">
            <a:avLst/>
          </a:prstGeom>
        </p:spPr>
      </p:pic>
      <p:pic>
        <p:nvPicPr>
          <p:cNvPr id="8" name="Picture 7" descr="A picture containing text, person, computer, indoor&#10;&#10;Description automatically generated">
            <a:extLst>
              <a:ext uri="{FF2B5EF4-FFF2-40B4-BE49-F238E27FC236}">
                <a16:creationId xmlns:a16="http://schemas.microsoft.com/office/drawing/2014/main" id="{E41E691F-498E-9BA0-2C74-416400009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54" y="2651112"/>
            <a:ext cx="2574575" cy="2059660"/>
          </a:xfrm>
          <a:prstGeom prst="flowChartAlternateProcess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6FF55E0-BACC-5D95-F581-B901D4747FB0}"/>
              </a:ext>
            </a:extLst>
          </p:cNvPr>
          <p:cNvSpPr txBox="1">
            <a:spLocks/>
          </p:cNvSpPr>
          <p:nvPr/>
        </p:nvSpPr>
        <p:spPr>
          <a:xfrm>
            <a:off x="5534025" y="1302588"/>
            <a:ext cx="6521116" cy="43032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Augmented Reality/Virtual Reality (AR/VR)</a:t>
            </a:r>
          </a:p>
        </p:txBody>
      </p:sp>
      <p:pic>
        <p:nvPicPr>
          <p:cNvPr id="18" name="Picture 17" descr="Two people looking at a computer&#10;&#10;Description automatically generated with low confidence">
            <a:extLst>
              <a:ext uri="{FF2B5EF4-FFF2-40B4-BE49-F238E27FC236}">
                <a16:creationId xmlns:a16="http://schemas.microsoft.com/office/drawing/2014/main" id="{957C5552-A417-60A6-BADD-F4DFAEB8B5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35" b="-1"/>
          <a:stretch/>
        </p:blipFill>
        <p:spPr>
          <a:xfrm>
            <a:off x="943897" y="1722312"/>
            <a:ext cx="3026557" cy="2330824"/>
          </a:xfrm>
          <a:prstGeom prst="round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F0E174F-F0B9-7BE1-EE05-717229677F32}"/>
              </a:ext>
            </a:extLst>
          </p:cNvPr>
          <p:cNvSpPr txBox="1">
            <a:spLocks/>
          </p:cNvSpPr>
          <p:nvPr/>
        </p:nvSpPr>
        <p:spPr>
          <a:xfrm>
            <a:off x="768448" y="1283874"/>
            <a:ext cx="3424617" cy="43032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3D Printing Capability</a:t>
            </a:r>
          </a:p>
        </p:txBody>
      </p:sp>
      <p:pic>
        <p:nvPicPr>
          <p:cNvPr id="4" name="Picture 3" descr="A person holding a tablet&#10;&#10;Description automatically generated with low confidence">
            <a:extLst>
              <a:ext uri="{FF2B5EF4-FFF2-40B4-BE49-F238E27FC236}">
                <a16:creationId xmlns:a16="http://schemas.microsoft.com/office/drawing/2014/main" id="{DA2A7BDF-6344-1130-8C14-4D13721425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7921" y="4327091"/>
            <a:ext cx="2752514" cy="2202012"/>
          </a:xfrm>
          <a:prstGeom prst="flowChartAlternateProcess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A0E0D0D-1CA3-212B-521E-EA45C0B5C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23" y="4455507"/>
            <a:ext cx="4030625" cy="2237237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243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D4E7A45-6E86-5A8C-B05D-F32C46153767}"/>
              </a:ext>
            </a:extLst>
          </p:cNvPr>
          <p:cNvSpPr txBox="1">
            <a:spLocks/>
          </p:cNvSpPr>
          <p:nvPr/>
        </p:nvSpPr>
        <p:spPr>
          <a:xfrm>
            <a:off x="271221" y="274641"/>
            <a:ext cx="7804276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new IDC</a:t>
            </a:r>
            <a:r>
              <a:rPr lang="en-US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 Cases?</a:t>
            </a:r>
            <a:endParaRPr lang="en-US" sz="32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entagon 14">
            <a:extLst>
              <a:ext uri="{FF2B5EF4-FFF2-40B4-BE49-F238E27FC236}">
                <a16:creationId xmlns:a16="http://schemas.microsoft.com/office/drawing/2014/main" id="{0A66D789-8543-7C50-2023-FF20B9ECBB58}"/>
              </a:ext>
            </a:extLst>
          </p:cNvPr>
          <p:cNvSpPr/>
          <p:nvPr/>
        </p:nvSpPr>
        <p:spPr>
          <a:xfrm>
            <a:off x="504023" y="1870430"/>
            <a:ext cx="3420714" cy="4407848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Cost Estimates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Design Sessions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Design Studies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Focus Studies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Mission Architecture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Proposal Development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Target Studies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Trade Studies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Advanced concepts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TRL/MRL Maturation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Concept of Operations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Technology Road mapping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B9308A3D-C967-3E10-01EB-F1C2684FA9DC}"/>
              </a:ext>
            </a:extLst>
          </p:cNvPr>
          <p:cNvSpPr/>
          <p:nvPr/>
        </p:nvSpPr>
        <p:spPr>
          <a:xfrm>
            <a:off x="4385643" y="1870430"/>
            <a:ext cx="3689854" cy="4407848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Airborne Campaign Planning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Brainstorming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Budget Formulation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Design Reviews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Failure Investigations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Risk Assessments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Idea Sharing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Lessons Learned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Development Planning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Project Support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PUD Integration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Reimbursable Work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Tiger Teams</a:t>
            </a:r>
          </a:p>
        </p:txBody>
      </p:sp>
      <p:sp>
        <p:nvSpPr>
          <p:cNvPr id="19" name="Pentagon 18">
            <a:extLst>
              <a:ext uri="{FF2B5EF4-FFF2-40B4-BE49-F238E27FC236}">
                <a16:creationId xmlns:a16="http://schemas.microsoft.com/office/drawing/2014/main" id="{0DA3B5E3-38FE-5109-2E41-2D9A5588A7F7}"/>
              </a:ext>
            </a:extLst>
          </p:cNvPr>
          <p:cNvSpPr/>
          <p:nvPr/>
        </p:nvSpPr>
        <p:spPr>
          <a:xfrm>
            <a:off x="8536403" y="1870430"/>
            <a:ext cx="3420714" cy="4407848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Retreats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Partnerships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Roadmap Development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Schedule Integration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Strategic Planning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Team Building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Tool Development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Tours &amp; Demos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WBS Planning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Workforce Planning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Logistics Coordination</a:t>
            </a:r>
          </a:p>
          <a:p>
            <a:pPr marL="285750" indent="-285750" fontAlgn="base">
              <a:lnSpc>
                <a:spcPct val="114000"/>
              </a:lnSpc>
              <a:buFont typeface="Wingdings" pitchFamily="2" charset="2"/>
              <a:buChar char="Ø"/>
            </a:pP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50BB4C-E7FE-8030-E863-48AA79020DDA}"/>
              </a:ext>
            </a:extLst>
          </p:cNvPr>
          <p:cNvSpPr txBox="1"/>
          <p:nvPr/>
        </p:nvSpPr>
        <p:spPr>
          <a:xfrm>
            <a:off x="671171" y="1387933"/>
            <a:ext cx="138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TECHNICAL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6125B4-8296-39F1-1D75-7641BFE96644}"/>
              </a:ext>
            </a:extLst>
          </p:cNvPr>
          <p:cNvSpPr txBox="1"/>
          <p:nvPr/>
        </p:nvSpPr>
        <p:spPr>
          <a:xfrm>
            <a:off x="8536403" y="1387933"/>
            <a:ext cx="2031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ORGANIZATIONAL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FFFBBC-6C03-86A6-6C03-15997F146D85}"/>
              </a:ext>
            </a:extLst>
          </p:cNvPr>
          <p:cNvSpPr txBox="1"/>
          <p:nvPr/>
        </p:nvSpPr>
        <p:spPr>
          <a:xfrm>
            <a:off x="4385643" y="1387933"/>
            <a:ext cx="2031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PROGRAMMATIC</a:t>
            </a:r>
          </a:p>
        </p:txBody>
      </p:sp>
    </p:spTree>
    <p:extLst>
      <p:ext uri="{BB962C8B-B14F-4D97-AF65-F5344CB8AC3E}">
        <p14:creationId xmlns:p14="http://schemas.microsoft.com/office/powerpoint/2010/main" val="388601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D274CFD-BF8D-E24F-9C8C-B8B0FD52AFDD}"/>
              </a:ext>
            </a:extLst>
          </p:cNvPr>
          <p:cNvSpPr txBox="1">
            <a:spLocks/>
          </p:cNvSpPr>
          <p:nvPr/>
        </p:nvSpPr>
        <p:spPr>
          <a:xfrm>
            <a:off x="271221" y="255587"/>
            <a:ext cx="8851758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IDC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Completed Sessions: Advanced Concept Planning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4DBA39-744A-76BA-DF4B-B3F26CA12BAE}"/>
              </a:ext>
            </a:extLst>
          </p:cNvPr>
          <p:cNvSpPr txBox="1"/>
          <p:nvPr/>
        </p:nvSpPr>
        <p:spPr>
          <a:xfrm>
            <a:off x="0" y="1227997"/>
            <a:ext cx="9538324" cy="5170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/>
            </a:pPr>
            <a:r>
              <a:rPr lang="en-US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Advance Concept Instrument/Mission Planning Sessions </a:t>
            </a:r>
          </a:p>
          <a:p>
            <a:pPr marL="742950" lvl="1" indent="-285750">
              <a:buFontTx/>
              <a:buChar char="‒"/>
              <a:defRPr/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ERIICA Instrument EVI-6 </a:t>
            </a:r>
          </a:p>
          <a:p>
            <a:pPr marL="1200150" lvl="2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Virtual Session, Architecture design </a:t>
            </a:r>
          </a:p>
          <a:p>
            <a:pPr marL="742950" lvl="1" indent="-285750">
              <a:buFontTx/>
              <a:buChar char="‒"/>
              <a:defRPr/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(External) Surface Deformation and Change Study (SDC) with focus on L1C Instrument Design (JPL)</a:t>
            </a:r>
          </a:p>
          <a:p>
            <a:pPr marL="1200150" lvl="2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Advanced concept instrument/mission design</a:t>
            </a:r>
          </a:p>
          <a:p>
            <a:pPr marL="742950" lvl="1" indent="-285750">
              <a:buFontTx/>
              <a:buChar char="‒"/>
              <a:defRPr/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Spectral Resolution Lidar (HSRL) Tech Demo Concept</a:t>
            </a:r>
          </a:p>
          <a:p>
            <a:pPr marL="1200150" lvl="2" indent="-285750">
              <a:lnSpc>
                <a:spcPct val="13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Architecture design and costing session 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34000"/>
              </a:lnSpc>
              <a:spcBef>
                <a:spcPts val="0"/>
              </a:spcBef>
              <a:buFontTx/>
              <a:buChar char="‒"/>
              <a:defRPr/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Demeter #1: DEMonstrating the Emerging Technology for Measuring the Earth’s Radiation Earth Venture Continuity (EVC) Planning Session </a:t>
            </a:r>
          </a:p>
          <a:p>
            <a:pPr marL="1200150" lvl="2" indent="-285750">
              <a:lnSpc>
                <a:spcPct val="134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Examine/review full system architecture, key components, science objectives, and mission design</a:t>
            </a:r>
            <a:r>
              <a:rPr lang="en-US" sz="1600" b="0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34000"/>
              </a:lnSpc>
              <a:spcBef>
                <a:spcPts val="0"/>
              </a:spcBef>
              <a:buFontTx/>
              <a:buChar char="‒"/>
              <a:defRPr/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DEMETER #2: DEMonstrating the Emerging Technology for Measuring the Earth’s Radiation</a:t>
            </a:r>
          </a:p>
          <a:p>
            <a:pPr marL="1200150" lvl="2" indent="-285750">
              <a:lnSpc>
                <a:spcPct val="134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Refined Architecture definition, defining capabilities and requirements, identifying science NGOs</a:t>
            </a:r>
          </a:p>
          <a:p>
            <a:pPr marL="742950" lvl="1" indent="-285750">
              <a:lnSpc>
                <a:spcPct val="134000"/>
              </a:lnSpc>
              <a:buFontTx/>
              <a:buChar char="‒"/>
              <a:defRPr/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(External) Psionic #1: Commercial Wind Measurement Constellation</a:t>
            </a:r>
          </a:p>
          <a:p>
            <a:pPr marL="1200150" lvl="2" indent="-285750">
              <a:lnSpc>
                <a:spcPct val="134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NGOs, ConOps, measurement techniques</a:t>
            </a:r>
          </a:p>
          <a:p>
            <a:pPr marL="742950" lvl="1" indent="-285750">
              <a:lnSpc>
                <a:spcPct val="134000"/>
              </a:lnSpc>
              <a:buFontTx/>
              <a:buChar char="‒"/>
              <a:defRPr/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(External) Psionic#2: Commercial Wind Measurement Constellation </a:t>
            </a:r>
          </a:p>
          <a:p>
            <a:pPr marL="742950" lvl="1" indent="-285750">
              <a:lnSpc>
                <a:spcPct val="134000"/>
              </a:lnSpc>
              <a:buFontTx/>
              <a:buChar char="‒"/>
              <a:defRPr/>
            </a:pPr>
            <a:r>
              <a:rPr 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(External) Psionic#3: Commercial Wind Measurement Constellation</a:t>
            </a:r>
          </a:p>
          <a:p>
            <a:pPr marL="742950" lvl="1" indent="-285750">
              <a:lnSpc>
                <a:spcPct val="134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-US" sz="1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EF7CAC7-A1E8-C805-5D2A-22AE560D0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43"/>
          <a:stretch/>
        </p:blipFill>
        <p:spPr>
          <a:xfrm>
            <a:off x="9870900" y="3709276"/>
            <a:ext cx="1525598" cy="1772145"/>
          </a:xfrm>
          <a:prstGeom prst="flowChartOffpageConnector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130238-4D46-CA5C-75E8-087059E2B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0763" y="5640109"/>
            <a:ext cx="2688614" cy="65461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3430EB-621C-E380-B7EC-449A9AEA9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8021" y="1329546"/>
            <a:ext cx="2671356" cy="222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765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D4E7A45-6E86-5A8C-B05D-F32C46153767}"/>
              </a:ext>
            </a:extLst>
          </p:cNvPr>
          <p:cNvSpPr txBox="1">
            <a:spLocks/>
          </p:cNvSpPr>
          <p:nvPr/>
        </p:nvSpPr>
        <p:spPr>
          <a:xfrm>
            <a:off x="271221" y="275168"/>
            <a:ext cx="7804276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IDC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Completed Sessions: Technical Disciplines</a:t>
            </a:r>
            <a:endParaRPr lang="en-US" sz="6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DBC4E91-0700-440C-A836-0997CB143CB2}"/>
              </a:ext>
            </a:extLst>
          </p:cNvPr>
          <p:cNvSpPr txBox="1">
            <a:spLocks/>
          </p:cNvSpPr>
          <p:nvPr/>
        </p:nvSpPr>
        <p:spPr>
          <a:xfrm>
            <a:off x="139186" y="1143404"/>
            <a:ext cx="7936310" cy="5609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buNone/>
              <a:defRPr/>
            </a:pPr>
            <a:r>
              <a:rPr lang="en-US" sz="1800" b="1" u="sng" dirty="0">
                <a:solidFill>
                  <a:srgbClr val="0070C0"/>
                </a:solidFill>
              </a:rPr>
              <a:t>Technical Approach/Scope/Concept of Operations Planning Sessions</a:t>
            </a:r>
          </a:p>
          <a:p>
            <a:pPr lvl="1">
              <a:defRPr/>
            </a:pPr>
            <a:r>
              <a:rPr lang="en-US" sz="1600" b="1" dirty="0">
                <a:solidFill>
                  <a:srgbClr val="0070C0"/>
                </a:solidFill>
              </a:rPr>
              <a:t>Lightweight Surface Manipulation System (LSMS) </a:t>
            </a:r>
          </a:p>
          <a:p>
            <a:pPr marL="1200150" lvl="2" indent="-342900">
              <a:defRPr/>
            </a:pPr>
            <a:r>
              <a:rPr lang="en-US" sz="1600" dirty="0"/>
              <a:t>Cost, Schedule, and Risk Assessment following an AI&amp;T discussion</a:t>
            </a:r>
          </a:p>
          <a:p>
            <a:pPr marL="1200150" lvl="2" indent="-342900">
              <a:defRPr/>
            </a:pPr>
            <a:r>
              <a:rPr lang="en-US" sz="1600" dirty="0"/>
              <a:t>LaRC Technology Readiness Assessment Insight Template (TRAIT) Tool</a:t>
            </a:r>
          </a:p>
          <a:p>
            <a:pPr lvl="1">
              <a:defRPr/>
            </a:pPr>
            <a:r>
              <a:rPr lang="en-US" sz="1600" b="1" dirty="0">
                <a:solidFill>
                  <a:srgbClr val="0070C0"/>
                </a:solidFill>
              </a:rPr>
              <a:t>Lunar Lander Base Instrument (LLBI) on PLUMES</a:t>
            </a:r>
          </a:p>
          <a:p>
            <a:pPr lvl="2">
              <a:defRPr/>
            </a:pPr>
            <a:r>
              <a:rPr lang="en-US" sz="1600" dirty="0"/>
              <a:t>Collaborative Sensor Team Meeting to better develop their concept of operations, science measurements, requirements, and preliminary schedule</a:t>
            </a:r>
          </a:p>
          <a:p>
            <a:pPr lvl="2">
              <a:defRPr/>
            </a:pPr>
            <a:r>
              <a:rPr lang="en-US" sz="1600" dirty="0"/>
              <a:t>Two-day facilitated scoping and planning session</a:t>
            </a:r>
          </a:p>
          <a:p>
            <a:pPr lvl="1">
              <a:defRPr/>
            </a:pPr>
            <a:r>
              <a:rPr lang="en-US" sz="1600" b="1" dirty="0">
                <a:solidFill>
                  <a:srgbClr val="0070C0"/>
                </a:solidFill>
              </a:rPr>
              <a:t>Dust Ejecta Radar Technology (DERT) on PLUMES </a:t>
            </a:r>
          </a:p>
          <a:p>
            <a:pPr lvl="2">
              <a:defRPr/>
            </a:pPr>
            <a:r>
              <a:rPr lang="en-US" sz="1600" dirty="0"/>
              <a:t>LaRC Technology Readiness Assessment Insight Template (TRAIT) Tool for Concept Development and TRL maturation, requirements development, and preliminary schedule assessment</a:t>
            </a:r>
          </a:p>
          <a:p>
            <a:pPr lvl="1">
              <a:defRPr/>
            </a:pPr>
            <a:r>
              <a:rPr lang="en-US" sz="1600" b="1" dirty="0">
                <a:solidFill>
                  <a:srgbClr val="0070C0"/>
                </a:solidFill>
              </a:rPr>
              <a:t>Particle Impact Event (PIE) on PLUMES </a:t>
            </a:r>
            <a:endParaRPr lang="en-US" sz="1600" dirty="0">
              <a:solidFill>
                <a:srgbClr val="0070C0"/>
              </a:solidFill>
            </a:endParaRPr>
          </a:p>
          <a:p>
            <a:pPr lvl="2">
              <a:defRPr/>
            </a:pPr>
            <a:r>
              <a:rPr lang="en-US" sz="1600" dirty="0"/>
              <a:t>LaRC Technology Readiness Assessment Insight Template (TRAIT) Tool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600" b="1" dirty="0">
                <a:solidFill>
                  <a:srgbClr val="0070C0"/>
                </a:solidFill>
              </a:rPr>
              <a:t>Shadow Chaser Mission – </a:t>
            </a:r>
            <a:r>
              <a:rPr lang="en-US" sz="1600" dirty="0"/>
              <a:t>Point Design 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600" b="1" dirty="0">
                <a:solidFill>
                  <a:srgbClr val="0070C0"/>
                </a:solidFill>
              </a:rPr>
              <a:t>HiCAM – Hi-Rate Commercial Aircraft Manufacturing </a:t>
            </a:r>
          </a:p>
          <a:p>
            <a:pPr lvl="2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600" dirty="0"/>
              <a:t>Success Criteria, Lessons Learned, Criteria for Down-Select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600" b="1" dirty="0">
                <a:solidFill>
                  <a:srgbClr val="0070C0"/>
                </a:solidFill>
              </a:rPr>
              <a:t>SPARTA: Smart Projects and Reviews with Transformative Analytics 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endParaRPr lang="en-US" sz="1600" b="1" dirty="0">
              <a:solidFill>
                <a:srgbClr val="0070C0"/>
              </a:solidFill>
            </a:endParaRP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endParaRPr lang="en-US" sz="1600" b="1" dirty="0">
              <a:solidFill>
                <a:srgbClr val="0070C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F5AA78A-D777-951F-6F29-E6FE9432FE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24" r="10843"/>
          <a:stretch/>
        </p:blipFill>
        <p:spPr>
          <a:xfrm>
            <a:off x="8225967" y="1234148"/>
            <a:ext cx="2392479" cy="20186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A8FB463-705B-5FE4-13BD-216755A128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986" t="31666" r="7890" b="35001"/>
          <a:stretch/>
        </p:blipFill>
        <p:spPr>
          <a:xfrm>
            <a:off x="8953500" y="3324864"/>
            <a:ext cx="2819400" cy="11430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A359844-1EB7-6CB2-3D68-C409454D00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6744" y="4612063"/>
            <a:ext cx="2290931" cy="193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75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D4E7A45-6E86-5A8C-B05D-F32C46153767}"/>
              </a:ext>
            </a:extLst>
          </p:cNvPr>
          <p:cNvSpPr txBox="1">
            <a:spLocks/>
          </p:cNvSpPr>
          <p:nvPr/>
        </p:nvSpPr>
        <p:spPr>
          <a:xfrm>
            <a:off x="303117" y="274641"/>
            <a:ext cx="8851515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LandIR-HLS IDC</a:t>
            </a:r>
            <a:r>
              <a:rPr lang="en-US" sz="32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Session: Facility Usage </a:t>
            </a:r>
          </a:p>
        </p:txBody>
      </p:sp>
      <p:pic>
        <p:nvPicPr>
          <p:cNvPr id="4" name="Picture 3" descr="AerialView1_2011Verysmall.jpg">
            <a:extLst>
              <a:ext uri="{FF2B5EF4-FFF2-40B4-BE49-F238E27FC236}">
                <a16:creationId xmlns:a16="http://schemas.microsoft.com/office/drawing/2014/main" id="{9864CF9D-8D0C-627C-09BA-55A9633EC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943" y="1201053"/>
            <a:ext cx="3588203" cy="53823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4AC906-AFAB-14A5-4EB9-141EFA211117}"/>
              </a:ext>
            </a:extLst>
          </p:cNvPr>
          <p:cNvSpPr txBox="1"/>
          <p:nvPr/>
        </p:nvSpPr>
        <p:spPr>
          <a:xfrm>
            <a:off x="157843" y="1291494"/>
            <a:ext cx="7674429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u="sng" dirty="0">
                <a:solidFill>
                  <a:srgbClr val="0070C0"/>
                </a:solidFill>
              </a:rPr>
              <a:t>Facility Revitalization</a:t>
            </a:r>
          </a:p>
          <a:p>
            <a:pPr algn="ctr">
              <a:defRPr/>
            </a:pPr>
            <a:r>
              <a:rPr lang="en-US" sz="2000" b="1" u="sng" dirty="0">
                <a:solidFill>
                  <a:srgbClr val="0070C0"/>
                </a:solidFill>
              </a:rPr>
              <a:t> </a:t>
            </a:r>
          </a:p>
          <a:p>
            <a:pPr>
              <a:defRPr/>
            </a:pPr>
            <a:r>
              <a:rPr lang="en-US" b="1" dirty="0">
                <a:solidFill>
                  <a:srgbClr val="0070C0"/>
                </a:solidFill>
              </a:rPr>
              <a:t>(STED)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LandIR</a:t>
            </a:r>
            <a:r>
              <a:rPr lang="en-US" dirty="0">
                <a:solidFill>
                  <a:srgbClr val="0070C0"/>
                </a:solidFill>
              </a:rPr>
              <a:t> –Revitalizing the gantry to support upcoming lunar landing testing</a:t>
            </a:r>
          </a:p>
          <a:p>
            <a:pPr marL="0" marR="0"/>
            <a:endParaRPr lang="en-US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/>
            <a:r>
              <a:rPr lang="en-US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Human Landing System (HLS) portion of the Artemis Program asked to use the Landing and Impact Research (LandIR) facility at NASA Langley. </a:t>
            </a:r>
          </a:p>
          <a:p>
            <a:pPr marL="0" marR="0"/>
            <a:endParaRPr lang="en-US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IDC</a:t>
            </a:r>
            <a:r>
              <a:rPr lang="en-US" baseline="300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team was formed to brainstorm how to update the LandIR in three ways to support full-scale testing: construction of a new static backboard, installation of a new high-capacity crane, and creation of a boilerplate lander for practicing operations.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endParaRPr lang="en-US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The goal of the session was to augment LandIR’ s existing capabilities to allow for full-scale testing of HLS vendor’s Lunar landers in Lunar gravity conditions. </a:t>
            </a:r>
          </a:p>
          <a:p>
            <a:endParaRPr lang="en-US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results of this studio session has resulted in HLS funding for Gantry Revitalization. </a:t>
            </a:r>
          </a:p>
          <a:p>
            <a:pPr marL="0" marR="0"/>
            <a:endParaRPr lang="en-US" sz="20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/>
            <a:endParaRPr lang="en-US" sz="20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81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D4E7A45-6E86-5A8C-B05D-F32C46153767}"/>
              </a:ext>
            </a:extLst>
          </p:cNvPr>
          <p:cNvSpPr txBox="1">
            <a:spLocks/>
          </p:cNvSpPr>
          <p:nvPr/>
        </p:nvSpPr>
        <p:spPr>
          <a:xfrm>
            <a:off x="271221" y="274641"/>
            <a:ext cx="7804276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IDC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Completed Sessions: Technical Planning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63E42EB-4E68-4DEB-9960-AE9BC9337EF0}"/>
              </a:ext>
            </a:extLst>
          </p:cNvPr>
          <p:cNvSpPr txBox="1">
            <a:spLocks/>
          </p:cNvSpPr>
          <p:nvPr/>
        </p:nvSpPr>
        <p:spPr>
          <a:xfrm>
            <a:off x="4173359" y="1187818"/>
            <a:ext cx="7385893" cy="567018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34000"/>
              </a:lnSpc>
              <a:spcBef>
                <a:spcPts val="0"/>
              </a:spcBef>
              <a:buNone/>
              <a:defRPr/>
            </a:pPr>
            <a:r>
              <a:rPr lang="en-US" sz="2300" b="1" u="sng" dirty="0">
                <a:solidFill>
                  <a:srgbClr val="0070C0"/>
                </a:solidFill>
              </a:rPr>
              <a:t>Technology Readiness Assessments/ Technology Maturation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buFont typeface="Calibri" panose="020F0502020204030204" pitchFamily="34" charset="0"/>
              <a:buChar char="–"/>
              <a:defRPr/>
            </a:pPr>
            <a:r>
              <a:rPr lang="en-US" sz="1800" b="1" dirty="0">
                <a:solidFill>
                  <a:srgbClr val="0070C0"/>
                </a:solidFill>
              </a:rPr>
              <a:t>LANDO - LANDO/LSMS path to flight brainstorming and plan</a:t>
            </a:r>
          </a:p>
          <a:p>
            <a:pPr lvl="2">
              <a:lnSpc>
                <a:spcPct val="134000"/>
              </a:lnSpc>
              <a:spcBef>
                <a:spcPts val="0"/>
              </a:spcBef>
              <a:defRPr/>
            </a:pPr>
            <a:r>
              <a:rPr lang="en-US" dirty="0"/>
              <a:t>TRAIT ​, Define technical status and maturity</a:t>
            </a:r>
          </a:p>
          <a:p>
            <a:pPr lvl="2">
              <a:lnSpc>
                <a:spcPct val="134000"/>
              </a:lnSpc>
              <a:spcBef>
                <a:spcPts val="0"/>
              </a:spcBef>
              <a:defRPr/>
            </a:pPr>
            <a:r>
              <a:rPr lang="en-US" dirty="0">
                <a:cs typeface="Calibri"/>
              </a:rPr>
              <a:t>Align with Commercial Partner and meeting stakeholder needs</a:t>
            </a:r>
          </a:p>
          <a:p>
            <a:pPr lvl="2">
              <a:lnSpc>
                <a:spcPct val="134000"/>
              </a:lnSpc>
              <a:spcBef>
                <a:spcPts val="0"/>
              </a:spcBef>
              <a:defRPr/>
            </a:pPr>
            <a:r>
              <a:rPr lang="en-US" dirty="0">
                <a:cs typeface="Calibri"/>
              </a:rPr>
              <a:t>Plan for follow on efforts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ECI MARVL: Modular Assembled Radiators for NEP VehicLes  </a:t>
            </a:r>
          </a:p>
          <a:p>
            <a:pPr lvl="2">
              <a:lnSpc>
                <a:spcPct val="134000"/>
              </a:lnSpc>
              <a:spcBef>
                <a:spcPts val="0"/>
              </a:spcBef>
              <a:defRPr/>
            </a:pPr>
            <a:r>
              <a:rPr lang="en-US" dirty="0"/>
              <a:t>TRAIT</a:t>
            </a:r>
          </a:p>
          <a:p>
            <a:pPr lvl="2">
              <a:lnSpc>
                <a:spcPct val="134000"/>
              </a:lnSpc>
              <a:spcBef>
                <a:spcPts val="0"/>
              </a:spcBef>
              <a:defRPr/>
            </a:pPr>
            <a:r>
              <a:rPr lang="en-US" dirty="0"/>
              <a:t>Define technical scope 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ECI FOCUS Proposal Development </a:t>
            </a:r>
          </a:p>
          <a:p>
            <a:pPr lvl="2">
              <a:lnSpc>
                <a:spcPct val="134000"/>
              </a:lnSpc>
              <a:spcBef>
                <a:spcPts val="0"/>
              </a:spcBef>
              <a:defRPr/>
            </a:pPr>
            <a:r>
              <a:rPr lang="en-US" dirty="0"/>
              <a:t>Blue Team/Red Team Review 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Tall Lunar Tower</a:t>
            </a:r>
          </a:p>
          <a:p>
            <a:pPr lvl="2">
              <a:lnSpc>
                <a:spcPct val="134000"/>
              </a:lnSpc>
              <a:spcBef>
                <a:spcPts val="0"/>
              </a:spcBef>
              <a:defRPr/>
            </a:pPr>
            <a:r>
              <a:rPr lang="en-US" dirty="0"/>
              <a:t>TRAIT, Define technical status and maturity</a:t>
            </a:r>
          </a:p>
          <a:p>
            <a:pPr lvl="2">
              <a:lnSpc>
                <a:spcPct val="134000"/>
              </a:lnSpc>
              <a:spcBef>
                <a:spcPts val="0"/>
              </a:spcBef>
              <a:defRPr/>
            </a:pPr>
            <a:r>
              <a:rPr lang="en-US" dirty="0"/>
              <a:t>Plan for follow on efforts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Standoff Ultracompact Micro-Raman Sensor for Planetary Surface Exploration (SUCR)</a:t>
            </a:r>
          </a:p>
          <a:p>
            <a:pPr lvl="2">
              <a:lnSpc>
                <a:spcPct val="134000"/>
              </a:lnSpc>
              <a:spcBef>
                <a:spcPts val="0"/>
              </a:spcBef>
              <a:defRPr/>
            </a:pPr>
            <a:r>
              <a:rPr lang="en-US" dirty="0"/>
              <a:t>TRAIT</a:t>
            </a:r>
          </a:p>
          <a:p>
            <a:pPr lvl="1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Convergent Aeronautics Solutions (CAS)</a:t>
            </a:r>
            <a:r>
              <a:rPr lang="en-US" sz="1800" b="1" dirty="0">
                <a:solidFill>
                  <a:srgbClr val="0070C0"/>
                </a:solidFill>
              </a:rPr>
              <a:t> Synthesis Sprint: Emergency Services 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Convergent Aeronautics Solutions (CAS) Two-day workshop</a:t>
            </a:r>
          </a:p>
          <a:p>
            <a:pPr lvl="1">
              <a:defRPr/>
            </a:pPr>
            <a:r>
              <a:rPr lang="en-US" sz="1800" b="1" dirty="0">
                <a:solidFill>
                  <a:srgbClr val="0070C0"/>
                </a:solidFill>
              </a:rPr>
              <a:t>Convergent Aeronautics Solutions (CAS)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 Outbrief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PolCube - Polarimeter Camera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ACERO: Advanced Capabilities for Emergency Response Operations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Shadow Chaser Mission</a:t>
            </a:r>
          </a:p>
          <a:p>
            <a:pPr lvl="2">
              <a:lnSpc>
                <a:spcPct val="134000"/>
              </a:lnSpc>
              <a:spcBef>
                <a:spcPts val="0"/>
              </a:spcBef>
              <a:defRPr/>
            </a:pPr>
            <a:r>
              <a:rPr lang="en-US" dirty="0"/>
              <a:t>Point Design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E18D86F-5055-632E-A174-A8207D0C4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21" y="4683209"/>
            <a:ext cx="2466976" cy="197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5F2FBAD5-5837-65F4-CEEA-157AE71A1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21" y="1082029"/>
            <a:ext cx="38100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ogo&#10;&#10;Description automatically generated">
            <a:extLst>
              <a:ext uri="{FF2B5EF4-FFF2-40B4-BE49-F238E27FC236}">
                <a16:creationId xmlns:a16="http://schemas.microsoft.com/office/drawing/2014/main" id="{767CA0E5-0BA0-D55C-AB34-7BFB31512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21" y="3920844"/>
            <a:ext cx="22860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515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63E42EB-4E68-4DEB-9960-AE9BC9337EF0}"/>
              </a:ext>
            </a:extLst>
          </p:cNvPr>
          <p:cNvSpPr txBox="1">
            <a:spLocks/>
          </p:cNvSpPr>
          <p:nvPr/>
        </p:nvSpPr>
        <p:spPr>
          <a:xfrm>
            <a:off x="-298492" y="1204569"/>
            <a:ext cx="8321615" cy="57366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buNone/>
              <a:defRPr/>
            </a:pPr>
            <a:r>
              <a:rPr lang="en-US" b="1" u="sng" dirty="0">
                <a:solidFill>
                  <a:srgbClr val="0070C0"/>
                </a:solidFill>
              </a:rPr>
              <a:t>Strategic Planning/Logistics Coordination/Organizational</a:t>
            </a:r>
          </a:p>
          <a:p>
            <a:pPr marL="457200" lvl="1" indent="0" algn="ctr">
              <a:buNone/>
              <a:defRPr/>
            </a:pPr>
            <a:endParaRPr lang="en-US" b="1" u="sng" dirty="0">
              <a:solidFill>
                <a:srgbClr val="0070C0"/>
              </a:solidFill>
            </a:endParaRPr>
          </a:p>
          <a:p>
            <a:pPr lvl="1">
              <a:defRPr/>
            </a:pPr>
            <a:r>
              <a:rPr lang="en-US" sz="1800" b="1" dirty="0">
                <a:solidFill>
                  <a:srgbClr val="0070C0"/>
                </a:solidFill>
              </a:rPr>
              <a:t>Summer Intern Tours and AR/VR demonstration </a:t>
            </a:r>
          </a:p>
          <a:p>
            <a:pPr lvl="1">
              <a:defRPr/>
            </a:pPr>
            <a:r>
              <a:rPr lang="en-US" sz="1800" b="1" dirty="0">
                <a:solidFill>
                  <a:srgbClr val="0070C0"/>
                </a:solidFill>
              </a:rPr>
              <a:t>Systems Engineering Training 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Organizational Langley Near-Term Workplace Revitalization  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Systems Design Innovation 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Shared Space Usage within Teams 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I2C for Branch Strategic Planning Retreat 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Enhanced Virtual Environment for Collaborative Learning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Agencywide Smart Center 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Center’s Transformation Initiative </a:t>
            </a:r>
          </a:p>
          <a:p>
            <a:pPr lvl="1">
              <a:lnSpc>
                <a:spcPct val="134000"/>
              </a:lnSpc>
              <a:spcBef>
                <a:spcPts val="0"/>
              </a:spcBef>
              <a:defRPr/>
            </a:pPr>
            <a:r>
              <a:rPr lang="en-US" sz="1800" b="1" dirty="0">
                <a:solidFill>
                  <a:srgbClr val="0070C0"/>
                </a:solidFill>
              </a:rPr>
              <a:t>Agency Digital Transformation F2F (Multiple Sessions) </a:t>
            </a:r>
          </a:p>
          <a:p>
            <a:pPr marL="457200" lvl="1" indent="0">
              <a:lnSpc>
                <a:spcPct val="134000"/>
              </a:lnSpc>
              <a:spcBef>
                <a:spcPts val="0"/>
              </a:spcBef>
              <a:buNone/>
              <a:defRPr/>
            </a:pPr>
            <a:endParaRPr lang="en-US" sz="1800" b="1" dirty="0">
              <a:solidFill>
                <a:srgbClr val="0070C0"/>
              </a:solidFill>
            </a:endParaRPr>
          </a:p>
          <a:p>
            <a:pPr marL="914400" lvl="1" indent="-457200">
              <a:lnSpc>
                <a:spcPct val="134000"/>
              </a:lnSpc>
              <a:spcBef>
                <a:spcPts val="0"/>
              </a:spcBef>
              <a:buFont typeface="+mj-lt"/>
              <a:buAutoNum type="arabicPeriod"/>
              <a:defRPr/>
            </a:pPr>
            <a:endParaRPr lang="en-US" sz="1800" b="1" dirty="0">
              <a:solidFill>
                <a:srgbClr val="0070C0"/>
              </a:solidFill>
            </a:endParaRPr>
          </a:p>
          <a:p>
            <a:pPr marL="457200" lvl="1" indent="0">
              <a:buNone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914400" lvl="1" indent="-457200">
              <a:buFont typeface="+mj-lt"/>
              <a:buAutoNum type="arabicPeriod" startAt="7"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0" lvl="1" indent="-457200">
              <a:buFont typeface="+mj-lt"/>
              <a:buAutoNum type="arabicPeriod" startAt="7"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C231EB-AA33-4641-8D41-666F341206A8}"/>
              </a:ext>
            </a:extLst>
          </p:cNvPr>
          <p:cNvSpPr txBox="1">
            <a:spLocks/>
          </p:cNvSpPr>
          <p:nvPr/>
        </p:nvSpPr>
        <p:spPr>
          <a:xfrm>
            <a:off x="356946" y="303216"/>
            <a:ext cx="7804276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IDC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Completed Sessions Session: Organizational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396E8E-2B1E-F26F-F117-D7C2EE1FF7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510" t="26558" r="30400" b="19511"/>
          <a:stretch/>
        </p:blipFill>
        <p:spPr>
          <a:xfrm>
            <a:off x="10785313" y="2337772"/>
            <a:ext cx="1173549" cy="29232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FFC3F4-B47F-05FA-9B8E-D0603B8E2E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400" t="34267" r="10000" b="15628"/>
          <a:stretch/>
        </p:blipFill>
        <p:spPr>
          <a:xfrm>
            <a:off x="7220380" y="1640924"/>
            <a:ext cx="3499772" cy="19265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9D8848-8134-3423-3FD9-8925907A36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622" t="30379" r="34295" b="10367"/>
          <a:stretch/>
        </p:blipFill>
        <p:spPr bwMode="auto">
          <a:xfrm>
            <a:off x="6839930" y="3888935"/>
            <a:ext cx="3945383" cy="23917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28602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D4E7A45-6E86-5A8C-B05D-F32C46153767}"/>
              </a:ext>
            </a:extLst>
          </p:cNvPr>
          <p:cNvSpPr txBox="1">
            <a:spLocks/>
          </p:cNvSpPr>
          <p:nvPr/>
        </p:nvSpPr>
        <p:spPr>
          <a:xfrm>
            <a:off x="303117" y="274641"/>
            <a:ext cx="8851515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State of the Art Facility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9">
            <a:extLst>
              <a:ext uri="{FF2B5EF4-FFF2-40B4-BE49-F238E27FC236}">
                <a16:creationId xmlns:a16="http://schemas.microsoft.com/office/drawing/2014/main" id="{A02658E6-67EF-223B-E23A-5EAE2B8D6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400" y="1669012"/>
            <a:ext cx="6269028" cy="184873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45DD96-0EA2-004B-0235-F5D5E60F7B30}"/>
              </a:ext>
            </a:extLst>
          </p:cNvPr>
          <p:cNvSpPr txBox="1">
            <a:spLocks/>
          </p:cNvSpPr>
          <p:nvPr/>
        </p:nvSpPr>
        <p:spPr>
          <a:xfrm>
            <a:off x="409572" y="4650116"/>
            <a:ext cx="11194146" cy="2434145"/>
          </a:xfrm>
          <a:prstGeom prst="rect">
            <a:avLst/>
          </a:prstGeom>
        </p:spPr>
        <p:txBody>
          <a:bodyPr/>
          <a:lstStyle>
            <a:lvl1pPr marL="342886" indent="-34288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20" indent="-285739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085807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428693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771579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228761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685943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143124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600306" indent="-22859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defTabSz="914400"/>
            <a:endParaRPr lang="en-US" sz="2000" b="1" kern="0" dirty="0">
              <a:solidFill>
                <a:schemeClr val="accent5">
                  <a:lumMod val="75000"/>
                </a:schemeClr>
              </a:solidFill>
              <a:latin typeface="Times" pitchFamily="2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B179C2E-A7A4-63F8-17D1-CE9D3EDD2C16}"/>
              </a:ext>
            </a:extLst>
          </p:cNvPr>
          <p:cNvSpPr txBox="1">
            <a:spLocks/>
          </p:cNvSpPr>
          <p:nvPr/>
        </p:nvSpPr>
        <p:spPr>
          <a:xfrm>
            <a:off x="409572" y="1116258"/>
            <a:ext cx="11015435" cy="550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kern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State of the art 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800" kern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acility based on 20+ years experience. 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FBCB29-10EF-8DCE-5FAB-757A83502B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65" t="27682" r="35103" b="7036"/>
          <a:stretch/>
        </p:blipFill>
        <p:spPr>
          <a:xfrm>
            <a:off x="170955" y="2080230"/>
            <a:ext cx="4990300" cy="4098787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FF4533A7-0F5F-B3F5-680D-3238438B8A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5258" y="3517745"/>
            <a:ext cx="6245628" cy="3065614"/>
          </a:xfrm>
        </p:spPr>
        <p:txBody>
          <a:bodyPr>
            <a:noAutofit/>
          </a:bodyPr>
          <a:lstStyle/>
          <a:p>
            <a:pPr algn="l"/>
            <a:r>
              <a:rPr lang="en-US" sz="1800" b="1" i="0" u="none" strike="noStrike" baseline="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Technology and Room upgrade: 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New AEGIS “core” technology set (wireless collab, VITS, hybrid conferencing) for overall room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Updated speakers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Ceiling microphones to replace table mics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New wall mounted displays with casting capability 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Updated cameras for video conferencing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Enhanced overhead highly directional speaker system to support multiple configurations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Physical reconfiguration of the room and removal of decommissioned CAS Mezzanine system	</a:t>
            </a:r>
          </a:p>
          <a:p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221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D4E7A45-6E86-5A8C-B05D-F32C46153767}"/>
              </a:ext>
            </a:extLst>
          </p:cNvPr>
          <p:cNvSpPr txBox="1">
            <a:spLocks/>
          </p:cNvSpPr>
          <p:nvPr/>
        </p:nvSpPr>
        <p:spPr>
          <a:xfrm>
            <a:off x="303117" y="274641"/>
            <a:ext cx="8851515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IDC</a:t>
            </a:r>
            <a:r>
              <a:rPr lang="en-US" sz="3200" baseline="300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Website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F557A4-ABB5-E003-5EBC-2025CA1C83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26" r="10121"/>
          <a:stretch/>
        </p:blipFill>
        <p:spPr>
          <a:xfrm>
            <a:off x="275305" y="2817837"/>
            <a:ext cx="6025072" cy="33174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67C422-6CCF-8956-7641-C963E735D5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02" r="6053"/>
          <a:stretch/>
        </p:blipFill>
        <p:spPr>
          <a:xfrm>
            <a:off x="6576329" y="1641573"/>
            <a:ext cx="5345060" cy="427211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ED2201B-EED9-2CA8-92F7-CDC97940A14C}"/>
              </a:ext>
            </a:extLst>
          </p:cNvPr>
          <p:cNvGrpSpPr/>
          <p:nvPr/>
        </p:nvGrpSpPr>
        <p:grpSpPr>
          <a:xfrm>
            <a:off x="1743787" y="1442849"/>
            <a:ext cx="4167078" cy="896360"/>
            <a:chOff x="1466630" y="5594800"/>
            <a:chExt cx="3892903" cy="89636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2364CA2-0083-2C3E-2A2F-6D21A0B3B6DD}"/>
                </a:ext>
              </a:extLst>
            </p:cNvPr>
            <p:cNvSpPr txBox="1"/>
            <p:nvPr/>
          </p:nvSpPr>
          <p:spPr>
            <a:xfrm>
              <a:off x="1466630" y="5594800"/>
              <a:ext cx="38929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002060"/>
                  </a:solidFill>
                </a:rPr>
                <a:t>IDC</a:t>
              </a:r>
              <a:r>
                <a:rPr lang="en-US" sz="2800" baseline="30000" dirty="0">
                  <a:solidFill>
                    <a:srgbClr val="002060"/>
                  </a:solidFill>
                </a:rPr>
                <a:t>2</a:t>
              </a:r>
              <a:r>
                <a:rPr lang="en-US" sz="2800" dirty="0">
                  <a:solidFill>
                    <a:srgbClr val="002060"/>
                  </a:solidFill>
                </a:rPr>
                <a:t> Website information: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5CDCEC6-42D8-EACA-0F10-82174C70F2B2}"/>
                </a:ext>
              </a:extLst>
            </p:cNvPr>
            <p:cNvSpPr txBox="1"/>
            <p:nvPr/>
          </p:nvSpPr>
          <p:spPr>
            <a:xfrm>
              <a:off x="1935015" y="6091050"/>
              <a:ext cx="342451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/>
              <a:r>
                <a:rPr lang="en-US" sz="2000" u="sng" dirty="0">
                  <a:solidFill>
                    <a:srgbClr val="0070C0"/>
                  </a:solidFill>
                  <a:latin typeface="Calibri" panose="020F0502020204030204" pitchFamily="34" charset="0"/>
                </a:rPr>
                <a:t>https://</a:t>
              </a:r>
              <a:r>
                <a:rPr lang="en-US" sz="2000" u="sng" dirty="0" err="1">
                  <a:solidFill>
                    <a:srgbClr val="0070C0"/>
                  </a:solidFill>
                  <a:latin typeface="Calibri" panose="020F0502020204030204" pitchFamily="34" charset="0"/>
                </a:rPr>
                <a:t>eds.larc.nasa.gov</a:t>
              </a:r>
              <a:endParaRPr lang="en-US" sz="2000" u="sng" dirty="0">
                <a:solidFill>
                  <a:srgbClr val="0070C0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15" name="Picture 14" descr="Qr code&#10;&#10;Description automatically generated">
            <a:extLst>
              <a:ext uri="{FF2B5EF4-FFF2-40B4-BE49-F238E27FC236}">
                <a16:creationId xmlns:a16="http://schemas.microsoft.com/office/drawing/2014/main" id="{D3FAC964-5E6C-8EB4-5986-3F41B468D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117" y="1300809"/>
            <a:ext cx="1276579" cy="127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18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5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12A2AB4-B40F-439E-B3DC-546C3AE239CF}"/>
              </a:ext>
            </a:extLst>
          </p:cNvPr>
          <p:cNvSpPr txBox="1">
            <a:spLocks/>
          </p:cNvSpPr>
          <p:nvPr/>
        </p:nvSpPr>
        <p:spPr>
          <a:xfrm>
            <a:off x="4603468" y="4741948"/>
            <a:ext cx="6829520" cy="8620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IDC</a:t>
            </a:r>
            <a:r>
              <a:rPr lang="en-US" sz="4000" kern="1200" baseline="30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</a:t>
            </a: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Study Sessions in Action!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50B446-1582-4F77-BBAC-A212F4A4F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21" y="184526"/>
            <a:ext cx="4112517" cy="30843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51F2D34-54C3-4E6C-AF7F-CE3A7DD156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561234" y="205094"/>
            <a:ext cx="3034793" cy="2010551"/>
          </a:xfrm>
          <a:prstGeom prst="rect">
            <a:avLst/>
          </a:prstGeom>
        </p:spPr>
      </p:pic>
      <p:pic>
        <p:nvPicPr>
          <p:cNvPr id="9" name="Picture 8" descr="A person giving a presentation&#10;&#10;Description automatically generated with low confidence">
            <a:extLst>
              <a:ext uri="{FF2B5EF4-FFF2-40B4-BE49-F238E27FC236}">
                <a16:creationId xmlns:a16="http://schemas.microsoft.com/office/drawing/2014/main" id="{B86465FA-C1DA-4A90-B8F7-71D2DA2567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4033" y="1375826"/>
            <a:ext cx="4178646" cy="2789246"/>
          </a:xfrm>
          <a:prstGeom prst="rect">
            <a:avLst/>
          </a:prstGeom>
        </p:spPr>
      </p:pic>
      <p:cxnSp>
        <p:nvCxnSpPr>
          <p:cNvPr id="33" name="Straight Connector 17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group of people sitting in a room with a projector screen&#10;&#10;Description automatically generated with medium confidence">
            <a:extLst>
              <a:ext uri="{FF2B5EF4-FFF2-40B4-BE49-F238E27FC236}">
                <a16:creationId xmlns:a16="http://schemas.microsoft.com/office/drawing/2014/main" id="{F6063924-7B5A-4B31-B920-FE7194BDE1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14" y="3428999"/>
            <a:ext cx="3878904" cy="25891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02E366-B656-4CA0-B4F9-F9261C3722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3693" y="2276513"/>
            <a:ext cx="2881720" cy="211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00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D4E7A45-6E86-5A8C-B05D-F32C46153767}"/>
              </a:ext>
            </a:extLst>
          </p:cNvPr>
          <p:cNvSpPr txBox="1">
            <a:spLocks/>
          </p:cNvSpPr>
          <p:nvPr/>
        </p:nvSpPr>
        <p:spPr>
          <a:xfrm>
            <a:off x="322782" y="274641"/>
            <a:ext cx="6962922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IDC</a:t>
            </a:r>
            <a:r>
              <a:rPr lang="en-US" sz="3200" baseline="300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Promo Video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47B3AC9-A29B-8A7A-83E1-0D5637315F98}"/>
              </a:ext>
            </a:extLst>
          </p:cNvPr>
          <p:cNvSpPr txBox="1">
            <a:spLocks/>
          </p:cNvSpPr>
          <p:nvPr/>
        </p:nvSpPr>
        <p:spPr>
          <a:xfrm>
            <a:off x="4345017" y="3310757"/>
            <a:ext cx="3166828" cy="5508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accent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IDC</a:t>
            </a:r>
            <a:r>
              <a:rPr lang="en-US" sz="3200" baseline="30000" dirty="0">
                <a:solidFill>
                  <a:schemeClr val="accent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n-US" sz="3200" dirty="0">
                <a:solidFill>
                  <a:schemeClr val="accent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Promo Video</a:t>
            </a:r>
            <a:endParaRPr lang="en-US" sz="3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120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2D1610863F1048B769A6842F096A82" ma:contentTypeVersion="12" ma:contentTypeDescription="Create a new document." ma:contentTypeScope="" ma:versionID="26b20a67890c35becb30ede617f021ea">
  <xsd:schema xmlns:xsd="http://www.w3.org/2001/XMLSchema" xmlns:xs="http://www.w3.org/2001/XMLSchema" xmlns:p="http://schemas.microsoft.com/office/2006/metadata/properties" xmlns:ns2="a17c755f-e59d-4b3d-abab-1b3781b5fdbd" xmlns:ns3="2f86194b-d208-4ef2-a7cc-49f228933879" targetNamespace="http://schemas.microsoft.com/office/2006/metadata/properties" ma:root="true" ma:fieldsID="ac29b61991a85cc4ffd62f8dfe484c78" ns2:_="" ns3:_="">
    <xsd:import namespace="a17c755f-e59d-4b3d-abab-1b3781b5fdbd"/>
    <xsd:import namespace="2f86194b-d208-4ef2-a7cc-49f2289338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c755f-e59d-4b3d-abab-1b3781b5fd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86194b-d208-4ef2-a7cc-49f22893387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7c755f-e59d-4b3d-abab-1b3781b5fdb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B99E3E7-36D4-406D-A2FA-0D59C9216F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7c755f-e59d-4b3d-abab-1b3781b5fdbd"/>
    <ds:schemaRef ds:uri="2f86194b-d208-4ef2-a7cc-49f2289338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AF740B-D450-44B6-A197-9E8263CAD3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E632D1-5C24-4217-B98C-371C17B5D4BF}">
  <ds:schemaRefs>
    <ds:schemaRef ds:uri="http://schemas.microsoft.com/office/2006/metadata/properties"/>
    <ds:schemaRef ds:uri="http://schemas.microsoft.com/office/infopath/2007/PartnerControls"/>
    <ds:schemaRef ds:uri="a17c755f-e59d-4b3d-abab-1b3781b5fd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20572</TotalTime>
  <Words>1418</Words>
  <Application>Microsoft Office PowerPoint</Application>
  <PresentationFormat>Widescreen</PresentationFormat>
  <Paragraphs>196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</vt:lpstr>
      <vt:lpstr>Wingdings</vt:lpstr>
      <vt:lpstr>Office Theme 2013 - 2022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Mickley, Wade A. (LARC-B711)[LAMPS 2]</dc:creator>
  <cp:lastModifiedBy>Maddock, Suzanne L. (LARC-D208)</cp:lastModifiedBy>
  <cp:revision>277</cp:revision>
  <dcterms:created xsi:type="dcterms:W3CDTF">2023-01-11T19:57:12Z</dcterms:created>
  <dcterms:modified xsi:type="dcterms:W3CDTF">2023-08-03T20:06:50Z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0x0101008D2D1610863F1048B769A6842F096A82</vt:lpwstr>
  </property>
</Properties>
</file>