
<file path=[Content_Types].xml><?xml version="1.0" encoding="utf-8"?>
<Types xmlns="http://schemas.openxmlformats.org/package/2006/content-types">
  <Default Extension="3gp" ContentType="video/3gp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890" r:id="rId1"/>
  </p:sldMasterIdLst>
  <p:notesMasterIdLst>
    <p:notesMasterId r:id="rId17"/>
  </p:notesMasterIdLst>
  <p:handoutMasterIdLst>
    <p:handoutMasterId r:id="rId18"/>
  </p:handoutMasterIdLst>
  <p:sldIdLst>
    <p:sldId id="1019" r:id="rId2"/>
    <p:sldId id="992" r:id="rId3"/>
    <p:sldId id="935" r:id="rId4"/>
    <p:sldId id="994" r:id="rId5"/>
    <p:sldId id="1012" r:id="rId6"/>
    <p:sldId id="1015" r:id="rId7"/>
    <p:sldId id="1008" r:id="rId8"/>
    <p:sldId id="1017" r:id="rId9"/>
    <p:sldId id="945" r:id="rId10"/>
    <p:sldId id="998" r:id="rId11"/>
    <p:sldId id="1016" r:id="rId12"/>
    <p:sldId id="1014" r:id="rId13"/>
    <p:sldId id="1006" r:id="rId14"/>
    <p:sldId id="950" r:id="rId15"/>
    <p:sldId id="995" r:id="rId1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003300"/>
    <a:srgbClr val="33CC33"/>
    <a:srgbClr val="FFFFFF"/>
    <a:srgbClr val="44A544"/>
    <a:srgbClr val="CDE2FF"/>
    <a:srgbClr val="81C0FF"/>
    <a:srgbClr val="5B9BD5"/>
    <a:srgbClr val="DDD4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89639" autoAdjust="0"/>
  </p:normalViewPr>
  <p:slideViewPr>
    <p:cSldViewPr snapToGrid="0">
      <p:cViewPr varScale="1">
        <p:scale>
          <a:sx n="145" d="100"/>
          <a:sy n="145" d="100"/>
        </p:scale>
        <p:origin x="678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69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C731C13-9462-4F2F-B229-FF70E96D7AC4}" type="datetimeFigureOut">
              <a:rPr lang="en-US" smtClean="0"/>
              <a:t>8/8/2023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E2FAF8-60B2-4154-BD4A-2A448824E4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498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7F3518-A29E-4AEE-9F8A-FC744A321DBF}" type="datetimeFigureOut">
              <a:rPr lang="en-US" smtClean="0"/>
              <a:t>8/8/2023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9C02A29-D524-4B8D-B0F8-A58F73A36E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27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C02A29-D524-4B8D-B0F8-A58F73A36E3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558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08E627-CF43-4101-BC63-D17CBA0F1A4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29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08E627-CF43-4101-BC63-D17CBA0F1A4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047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080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08E627-CF43-4101-BC63-D17CBA0F1A4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80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888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487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282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112B814-26FF-ADCD-CF8D-F0E919CC72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000" kern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182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69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084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003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725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AB2330F-B0F9-9A95-8A6E-004FE8CB4F7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000" kern="0"/>
              <a:t>Click to edit Master title style</a:t>
            </a:r>
            <a:endParaRPr lang="en-US" sz="4000" kern="0" dirty="0"/>
          </a:p>
        </p:txBody>
      </p:sp>
    </p:spTree>
    <p:extLst>
      <p:ext uri="{BB962C8B-B14F-4D97-AF65-F5344CB8AC3E}">
        <p14:creationId xmlns:p14="http://schemas.microsoft.com/office/powerpoint/2010/main" val="423560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CBE5FFE-6447-04D9-A100-013AA97E401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000" kern="0"/>
              <a:t>Click to edit Master title style</a:t>
            </a:r>
            <a:endParaRPr lang="en-US" sz="4000" kern="0" dirty="0"/>
          </a:p>
        </p:txBody>
      </p:sp>
    </p:spTree>
    <p:extLst>
      <p:ext uri="{BB962C8B-B14F-4D97-AF65-F5344CB8AC3E}">
        <p14:creationId xmlns:p14="http://schemas.microsoft.com/office/powerpoint/2010/main" val="211796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56239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70899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036426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89636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11933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00351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481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140A297-B8F3-110E-7021-776FDD7E86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4000" kern="0"/>
              <a:t>Click to edit Master title style</a:t>
            </a:r>
            <a:endParaRPr lang="en-US" sz="4000" kern="0" dirty="0"/>
          </a:p>
        </p:txBody>
      </p:sp>
    </p:spTree>
    <p:extLst>
      <p:ext uri="{BB962C8B-B14F-4D97-AF65-F5344CB8AC3E}">
        <p14:creationId xmlns:p14="http://schemas.microsoft.com/office/powerpoint/2010/main" val="3667789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901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10972800" cy="5029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3357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54864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143000"/>
            <a:ext cx="54864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8896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0259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14024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62429" y="248363"/>
            <a:ext cx="908459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5102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5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48" name="Line 8">
            <a:extLst>
              <a:ext uri="{FF2B5EF4-FFF2-40B4-BE49-F238E27FC236}">
                <a16:creationId xmlns:a16="http://schemas.microsoft.com/office/drawing/2014/main" id="{6A8427BE-D3AF-4989-0ADE-0CB5F003962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304800" y="914400"/>
            <a:ext cx="11557000" cy="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 dirty="0"/>
          </a:p>
        </p:txBody>
      </p:sp>
      <p:sp>
        <p:nvSpPr>
          <p:cNvPr id="49" name="Line 12">
            <a:extLst>
              <a:ext uri="{FF2B5EF4-FFF2-40B4-BE49-F238E27FC236}">
                <a16:creationId xmlns:a16="http://schemas.microsoft.com/office/drawing/2014/main" id="{89049134-A93B-50B5-B550-D23EC59C7AC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85750" y="6400800"/>
            <a:ext cx="1157604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 dirty="0"/>
          </a:p>
        </p:txBody>
      </p:sp>
      <p:pic>
        <p:nvPicPr>
          <p:cNvPr id="50" name="Picture 11" descr="MSD Logo color.gif">
            <a:extLst>
              <a:ext uri="{FF2B5EF4-FFF2-40B4-BE49-F238E27FC236}">
                <a16:creationId xmlns:a16="http://schemas.microsoft.com/office/drawing/2014/main" id="{77D70B79-5E00-8EEB-C015-BABD9198416B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5730" y="265114"/>
            <a:ext cx="15367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05CC36AE-4726-039F-07FE-8F2FC28F788C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899" y="142220"/>
            <a:ext cx="877047" cy="676314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34D457E-9E34-6327-A3DB-F1911F0519DB}"/>
              </a:ext>
            </a:extLst>
          </p:cNvPr>
          <p:cNvSpPr txBox="1"/>
          <p:nvPr userDrawn="1"/>
        </p:nvSpPr>
        <p:spPr>
          <a:xfrm>
            <a:off x="2481943" y="6491291"/>
            <a:ext cx="72861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baseline="0" dirty="0"/>
              <a:t>CODE 548 – ACS Roll Nozzle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5861552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881" r:id="rId19"/>
    <p:sldLayoutId id="2147483883" r:id="rId20"/>
    <p:sldLayoutId id="2147483884" r:id="rId21"/>
    <p:sldLayoutId id="2147483885" r:id="rId22"/>
    <p:sldLayoutId id="2147483888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296" userDrawn="1">
          <p15:clr>
            <a:srgbClr val="F26B43"/>
          </p15:clr>
        </p15:guide>
        <p15:guide id="4" pos="384" userDrawn="1">
          <p15:clr>
            <a:srgbClr val="F26B43"/>
          </p15:clr>
        </p15:guide>
        <p15:guide id="5" orient="horz" pos="720" userDrawn="1">
          <p15:clr>
            <a:srgbClr val="F26B43"/>
          </p15:clr>
        </p15:guide>
        <p15:guide id="6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3gp"/><Relationship Id="rId1" Type="http://schemas.microsoft.com/office/2007/relationships/media" Target="../media/media1.3gp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sm.matweb.com/search/SpecificMaterial.asp?bassnum=ma6061t6" TargetMode="External"/><Relationship Id="rId2" Type="http://schemas.openxmlformats.org/officeDocument/2006/relationships/hyperlink" Target="https://www.elementum3d.com/wp-content/uploads/2021/11/A6061-RAM2-Web-Data-Sheets-2021-04-15.pdf" TargetMode="Externa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E3072-65F2-76A5-210F-1F460403D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0</a:t>
            </a:fld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70C49C6-0B98-2EA7-CC27-5D7F1DEC2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2702" y="1619053"/>
            <a:ext cx="7164613" cy="1809947"/>
          </a:xfrm>
          <a:prstGeom prst="rect">
            <a:avLst/>
          </a:prstGeom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Utilization of AM for Sounding Rockets Flight Structures</a:t>
            </a: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E6393930-FBC6-2A4F-51B3-B1746C0BB1AA}"/>
              </a:ext>
            </a:extLst>
          </p:cNvPr>
          <p:cNvSpPr txBox="1">
            <a:spLocks/>
          </p:cNvSpPr>
          <p:nvPr/>
        </p:nvSpPr>
        <p:spPr>
          <a:xfrm>
            <a:off x="1861671" y="4029646"/>
            <a:ext cx="8606673" cy="2036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82FFFF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Joseph Schreck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82FFFF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Mechanical Engineer/Code 548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all" spc="0" normalizeH="0" baseline="0" noProof="0" dirty="0">
                <a:ln>
                  <a:noFill/>
                </a:ln>
                <a:solidFill>
                  <a:srgbClr val="82FFFF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Civil Servant</a:t>
            </a:r>
          </a:p>
        </p:txBody>
      </p:sp>
    </p:spTree>
    <p:extLst>
      <p:ext uri="{BB962C8B-B14F-4D97-AF65-F5344CB8AC3E}">
        <p14:creationId xmlns:p14="http://schemas.microsoft.com/office/powerpoint/2010/main" val="1921795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695822" y="248363"/>
            <a:ext cx="6813446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chemeClr val="bg1"/>
                </a:solidFill>
              </a:rPr>
              <a:t>About Me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813287" y="705076"/>
            <a:ext cx="8418405" cy="5291052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Hometown: Marion, OH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Joined Marine Corps in 2009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1400" dirty="0"/>
              <a:t>Served as an F/A-18C mechanic</a:t>
            </a:r>
            <a:endParaRPr lang="en-US" sz="1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Bachelor’s degree in Mechanical </a:t>
            </a:r>
          </a:p>
          <a:p>
            <a:pPr lvl="1" algn="l"/>
            <a:r>
              <a:rPr lang="en-US" sz="1800" dirty="0"/>
              <a:t>Engineering from The Citadel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Senior capstone project studied and built </a:t>
            </a:r>
          </a:p>
          <a:p>
            <a:pPr lvl="1" algn="l"/>
            <a:r>
              <a:rPr lang="en-US" sz="1400" dirty="0"/>
              <a:t>       a mobile supersonic wind tunnel</a:t>
            </a:r>
            <a:endParaRPr lang="en-US" sz="1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Wallops Flight Facility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Been with NASA for 5 year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400" dirty="0"/>
              <a:t>Mechanical Systems Branch</a:t>
            </a:r>
          </a:p>
          <a:p>
            <a:pPr lvl="1" algn="l"/>
            <a:endParaRPr lang="en-US" sz="1800" dirty="0"/>
          </a:p>
          <a:p>
            <a:pPr lvl="1" algn="l"/>
            <a:endParaRPr lang="en-US" sz="1800" dirty="0"/>
          </a:p>
          <a:p>
            <a:pPr algn="l"/>
            <a:endParaRPr lang="en-US" sz="1000" dirty="0"/>
          </a:p>
          <a:p>
            <a:pPr lvl="1" algn="l"/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150" y="4054379"/>
            <a:ext cx="2143125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9309" y="1164224"/>
            <a:ext cx="2600164" cy="2614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44308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5210783" y="262095"/>
            <a:ext cx="2159017" cy="487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Overview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24201" y="1067646"/>
            <a:ext cx="4163102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1. Background</a:t>
            </a:r>
          </a:p>
          <a:p>
            <a:pPr marL="342900" indent="-342900">
              <a:buAutoNum type="arabicPeriod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2. Material Selection/Properties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3. Manufacturing Process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4. Heat Treat/Post Processes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5. Finite Element Analysis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6. Challenges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7. Accomplishments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8. Steps Forward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/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  <a:p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90291" y="1520132"/>
            <a:ext cx="476794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4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0FFBF4-45D9-4263-CE63-FA5629658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537" y="1957010"/>
            <a:ext cx="5697218" cy="359606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19811" y="-46486"/>
            <a:ext cx="4338214" cy="11836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Background Info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 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8132" y="2120383"/>
            <a:ext cx="1936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 Design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39955" y="2009786"/>
            <a:ext cx="4695223" cy="3924038"/>
            <a:chOff x="2228091" y="2802918"/>
            <a:chExt cx="3905835" cy="3553367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28091" y="2802918"/>
              <a:ext cx="3905835" cy="2080346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8091" y="4383316"/>
              <a:ext cx="3905835" cy="1972969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2274633" y="2120383"/>
            <a:ext cx="1945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Design</a:t>
            </a:r>
          </a:p>
        </p:txBody>
      </p:sp>
    </p:spTree>
    <p:extLst>
      <p:ext uri="{BB962C8B-B14F-4D97-AF65-F5344CB8AC3E}">
        <p14:creationId xmlns:p14="http://schemas.microsoft.com/office/powerpoint/2010/main" val="442845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8162" r="-1"/>
          <a:stretch/>
        </p:blipFill>
        <p:spPr>
          <a:xfrm>
            <a:off x="927794" y="2296487"/>
            <a:ext cx="4533572" cy="193150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47606" y="121985"/>
            <a:ext cx="5496787" cy="95123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Background Info Cont.</a:t>
            </a:r>
          </a:p>
        </p:txBody>
      </p:sp>
      <p:pic>
        <p:nvPicPr>
          <p:cNvPr id="17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4644" b="18894"/>
          <a:stretch/>
        </p:blipFill>
        <p:spPr>
          <a:xfrm>
            <a:off x="927793" y="3787608"/>
            <a:ext cx="4533572" cy="19682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37016" y="1955107"/>
            <a:ext cx="2115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Current 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62928" y="1927155"/>
            <a:ext cx="223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Proposed Design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FDAA8A-FC6C-7855-294C-F83A4BEDCF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8" t="3509" r="4051" b="14137"/>
          <a:stretch/>
        </p:blipFill>
        <p:spPr>
          <a:xfrm>
            <a:off x="5854791" y="2324439"/>
            <a:ext cx="5644282" cy="257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77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515563-6821-84BA-70BD-D3FF36632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252" y="230245"/>
            <a:ext cx="6588229" cy="65641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Material Selection/Properties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3D7027-C93C-6707-657D-31FFB1E0D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58" y="1311662"/>
            <a:ext cx="4800087" cy="24172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2DD128-4D92-0922-9E41-9F5BF914F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635" y="1311662"/>
            <a:ext cx="4800600" cy="4476750"/>
          </a:xfrm>
          <a:prstGeom prst="rect">
            <a:avLst/>
          </a:prstGeom>
        </p:spPr>
      </p:pic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443C5C8C-4429-0AF3-876E-C376F7681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577015"/>
              </p:ext>
            </p:extLst>
          </p:nvPr>
        </p:nvGraphicFramePr>
        <p:xfrm>
          <a:off x="932765" y="4469288"/>
          <a:ext cx="5365706" cy="755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853">
                  <a:extLst>
                    <a:ext uri="{9D8B030D-6E8A-4147-A177-3AD203B41FA5}">
                      <a16:colId xmlns:a16="http://schemas.microsoft.com/office/drawing/2014/main" val="1556729800"/>
                    </a:ext>
                  </a:extLst>
                </a:gridCol>
                <a:gridCol w="2682853">
                  <a:extLst>
                    <a:ext uri="{9D8B030D-6E8A-4147-A177-3AD203B41FA5}">
                      <a16:colId xmlns:a16="http://schemas.microsoft.com/office/drawing/2014/main" val="2377329239"/>
                    </a:ext>
                  </a:extLst>
                </a:gridCol>
              </a:tblGrid>
              <a:tr h="377887">
                <a:tc>
                  <a:txBody>
                    <a:bodyPr/>
                    <a:lstStyle/>
                    <a:p>
                      <a:r>
                        <a:rPr lang="en-US" dirty="0"/>
                        <a:t>Current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034262"/>
                  </a:ext>
                </a:extLst>
              </a:tr>
              <a:tr h="377887">
                <a:tc>
                  <a:txBody>
                    <a:bodyPr/>
                    <a:lstStyle/>
                    <a:p>
                      <a:r>
                        <a:rPr lang="en-US" dirty="0"/>
                        <a:t>AL 6061-T6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 6061-RAM2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22967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73EA55A-1F7A-98D0-7286-377AB2C941F9}"/>
              </a:ext>
            </a:extLst>
          </p:cNvPr>
          <p:cNvSpPr txBox="1"/>
          <p:nvPr/>
        </p:nvSpPr>
        <p:spPr>
          <a:xfrm>
            <a:off x="10188115" y="6159756"/>
            <a:ext cx="18853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Elementum</a:t>
            </a:r>
            <a:r>
              <a:rPr lang="en-US" sz="1200" dirty="0"/>
              <a:t> 3D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D17361-3C0D-87A8-6814-C2ABABED103F}"/>
              </a:ext>
            </a:extLst>
          </p:cNvPr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691302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3644891" y="241785"/>
            <a:ext cx="4902217" cy="487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Manufacturing Process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6</a:t>
            </a:r>
          </a:p>
        </p:txBody>
      </p:sp>
      <p:pic>
        <p:nvPicPr>
          <p:cNvPr id="4" name="Picture 3" descr="A picture containing indoor, kitchen appliance&#10;&#10;Description automatically generated">
            <a:extLst>
              <a:ext uri="{FF2B5EF4-FFF2-40B4-BE49-F238E27FC236}">
                <a16:creationId xmlns:a16="http://schemas.microsoft.com/office/drawing/2014/main" id="{C98D4044-A3C3-7D35-3129-BBF42E1A90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269" y="1156582"/>
            <a:ext cx="4176817" cy="3132614"/>
          </a:xfrm>
          <a:prstGeom prst="rect">
            <a:avLst/>
          </a:prstGeom>
        </p:spPr>
      </p:pic>
      <p:pic>
        <p:nvPicPr>
          <p:cNvPr id="5" name="FE17177A">
            <a:hlinkClick r:id="" action="ppaction://media"/>
            <a:extLst>
              <a:ext uri="{FF2B5EF4-FFF2-40B4-BE49-F238E27FC236}">
                <a16:creationId xmlns:a16="http://schemas.microsoft.com/office/drawing/2014/main" id="{A3D7A1EA-8217-1F72-F591-DCD42F9EBE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41304" y="1402800"/>
            <a:ext cx="6058516" cy="454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1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332A-D312-E067-A025-CAEBEA13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7513" y="329939"/>
            <a:ext cx="5476974" cy="56994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Heat Treat/Post Process</a:t>
            </a:r>
          </a:p>
        </p:txBody>
      </p:sp>
      <p:pic>
        <p:nvPicPr>
          <p:cNvPr id="6" name="Content Placeholder 5" descr="A picture containing different, several, gear&#10;&#10;Description automatically generated">
            <a:extLst>
              <a:ext uri="{FF2B5EF4-FFF2-40B4-BE49-F238E27FC236}">
                <a16:creationId xmlns:a16="http://schemas.microsoft.com/office/drawing/2014/main" id="{014E9581-03CF-9344-AE72-0C2425EDD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54"/>
          <a:stretch/>
        </p:blipFill>
        <p:spPr>
          <a:xfrm>
            <a:off x="8942345" y="1080876"/>
            <a:ext cx="2656284" cy="271812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DE9E8-0A76-A0CB-6E8E-21129998E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26251" y="6492875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Picture 7" descr="A picture containing indoor, kitchen appliance&#10;&#10;Description automatically generated">
            <a:extLst>
              <a:ext uri="{FF2B5EF4-FFF2-40B4-BE49-F238E27FC236}">
                <a16:creationId xmlns:a16="http://schemas.microsoft.com/office/drawing/2014/main" id="{ADC85623-2C4B-E18B-79E6-B55C6EF2BF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4" t="27079" r="4306" b="18351"/>
          <a:stretch/>
        </p:blipFill>
        <p:spPr>
          <a:xfrm>
            <a:off x="7437748" y="3593756"/>
            <a:ext cx="3197395" cy="2718128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E1FB86CB-3E57-190E-3398-005D48A170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4" t="17223" r="22037" b="10833"/>
          <a:stretch/>
        </p:blipFill>
        <p:spPr>
          <a:xfrm>
            <a:off x="4609000" y="1847627"/>
            <a:ext cx="2198997" cy="3902754"/>
          </a:xfrm>
          <a:prstGeom prst="rect">
            <a:avLst/>
          </a:prstGeom>
        </p:spPr>
      </p:pic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A7E9FCF2-8DDA-AC7F-C7E0-8B22DC407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934177"/>
              </p:ext>
            </p:extLst>
          </p:nvPr>
        </p:nvGraphicFramePr>
        <p:xfrm>
          <a:off x="970961" y="1508289"/>
          <a:ext cx="3515491" cy="438346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88594">
                  <a:extLst>
                    <a:ext uri="{9D8B030D-6E8A-4147-A177-3AD203B41FA5}">
                      <a16:colId xmlns:a16="http://schemas.microsoft.com/office/drawing/2014/main" val="2606105157"/>
                    </a:ext>
                  </a:extLst>
                </a:gridCol>
                <a:gridCol w="2426897">
                  <a:extLst>
                    <a:ext uri="{9D8B030D-6E8A-4147-A177-3AD203B41FA5}">
                      <a16:colId xmlns:a16="http://schemas.microsoft.com/office/drawing/2014/main" val="3876946651"/>
                    </a:ext>
                  </a:extLst>
                </a:gridCol>
              </a:tblGrid>
              <a:tr h="448198">
                <a:tc>
                  <a:txBody>
                    <a:bodyPr/>
                    <a:lstStyle/>
                    <a:p>
                      <a:r>
                        <a:rPr lang="en-US" dirty="0"/>
                        <a:t>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Rockwell Hardness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57653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669847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388231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008100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083888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572514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276455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251950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675056"/>
                  </a:ext>
                </a:extLst>
              </a:tr>
              <a:tr h="43725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722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8077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118380" y="281255"/>
            <a:ext cx="4553560" cy="487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Finite Element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7317" y="1272906"/>
            <a:ext cx="79422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472 psi internal 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Max Von Mises stress is 1.54ksi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8A7B34-15E9-FD7B-DD97-7E8DE7D19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44" y="3419641"/>
            <a:ext cx="4437591" cy="27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58B6D07-CB0D-5C37-5A3B-983C3A5FE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934" y="3419641"/>
            <a:ext cx="4449458" cy="277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ircle: Hollow 6">
            <a:extLst>
              <a:ext uri="{FF2B5EF4-FFF2-40B4-BE49-F238E27FC236}">
                <a16:creationId xmlns:a16="http://schemas.microsoft.com/office/drawing/2014/main" id="{2AE7CDB7-31FA-312E-A083-0DBBB570E403}"/>
              </a:ext>
            </a:extLst>
          </p:cNvPr>
          <p:cNvSpPr/>
          <p:nvPr/>
        </p:nvSpPr>
        <p:spPr bwMode="auto">
          <a:xfrm>
            <a:off x="7224040" y="3604825"/>
            <a:ext cx="911291" cy="881490"/>
          </a:xfrm>
          <a:prstGeom prst="donut">
            <a:avLst>
              <a:gd name="adj" fmla="val 463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Book Antiqua" pitchFamily="-106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681F386-F8A8-7B4B-F232-4B2B293F935B}"/>
              </a:ext>
            </a:extLst>
          </p:cNvPr>
          <p:cNvCxnSpPr>
            <a:cxnSpLocks/>
            <a:stCxn id="7" idx="2"/>
          </p:cNvCxnSpPr>
          <p:nvPr/>
        </p:nvCxnSpPr>
        <p:spPr bwMode="auto">
          <a:xfrm flipH="1">
            <a:off x="5505392" y="4045570"/>
            <a:ext cx="1718648" cy="30934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621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57715" y="398429"/>
            <a:ext cx="6076569" cy="44908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Challenges/Lessons Learned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56559" y="1050607"/>
            <a:ext cx="9905999" cy="48505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u="sng" dirty="0">
                <a:solidFill>
                  <a:schemeClr val="bg1"/>
                </a:solidFill>
              </a:rPr>
              <a:t>Challenges</a:t>
            </a:r>
          </a:p>
          <a:p>
            <a:r>
              <a:rPr lang="en-US" sz="1800" dirty="0">
                <a:solidFill>
                  <a:schemeClr val="bg1"/>
                </a:solidFill>
              </a:rPr>
              <a:t>Working with new software to operate M280 machine</a:t>
            </a:r>
          </a:p>
          <a:p>
            <a:r>
              <a:rPr lang="en-US" sz="1800" dirty="0">
                <a:solidFill>
                  <a:schemeClr val="bg1"/>
                </a:solidFill>
              </a:rPr>
              <a:t>Setting up the machine and build plate layout</a:t>
            </a:r>
          </a:p>
          <a:p>
            <a:endParaRPr lang="en-US" sz="1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800" u="sng" dirty="0">
                <a:solidFill>
                  <a:schemeClr val="bg1"/>
                </a:solidFill>
              </a:rPr>
              <a:t>Lessons Learned</a:t>
            </a:r>
          </a:p>
          <a:p>
            <a:r>
              <a:rPr lang="en-US" sz="1800" dirty="0">
                <a:solidFill>
                  <a:schemeClr val="bg1"/>
                </a:solidFill>
              </a:rPr>
              <a:t>When setting up a build don’t place them in a straight line</a:t>
            </a:r>
          </a:p>
          <a:p>
            <a:r>
              <a:rPr lang="en-US" sz="1800" dirty="0">
                <a:solidFill>
                  <a:schemeClr val="bg1"/>
                </a:solidFill>
              </a:rPr>
              <a:t>Make sure that there is enough powder in the dispenser for the height of the build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endParaRPr lang="en-US" sz="1800" dirty="0">
              <a:solidFill>
                <a:schemeClr val="bg1"/>
              </a:solidFill>
            </a:endParaRPr>
          </a:p>
          <a:p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7E6C0B-BF82-DDCE-1DB6-2E749322FB3D}"/>
              </a:ext>
            </a:extLst>
          </p:cNvPr>
          <p:cNvSpPr txBox="1"/>
          <p:nvPr/>
        </p:nvSpPr>
        <p:spPr>
          <a:xfrm>
            <a:off x="8400639" y="1532771"/>
            <a:ext cx="2203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Materialize Magics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C475D7-8D63-8A92-7EAA-7ECB82C295D2}"/>
              </a:ext>
            </a:extLst>
          </p:cNvPr>
          <p:cNvSpPr txBox="1"/>
          <p:nvPr/>
        </p:nvSpPr>
        <p:spPr>
          <a:xfrm>
            <a:off x="8103706" y="2566019"/>
            <a:ext cx="2061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Autodesk </a:t>
            </a:r>
            <a:r>
              <a:rPr lang="en-US" b="1" dirty="0" err="1">
                <a:solidFill>
                  <a:schemeClr val="bg1"/>
                </a:solidFill>
              </a:rPr>
              <a:t>Netfabb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87D63-FD5D-F168-403A-7EFABE9740CC}"/>
              </a:ext>
            </a:extLst>
          </p:cNvPr>
          <p:cNvSpPr txBox="1"/>
          <p:nvPr/>
        </p:nvSpPr>
        <p:spPr>
          <a:xfrm>
            <a:off x="8973288" y="5134919"/>
            <a:ext cx="2124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EOS PSW</a:t>
            </a:r>
          </a:p>
        </p:txBody>
      </p:sp>
    </p:spTree>
    <p:extLst>
      <p:ext uri="{BB962C8B-B14F-4D97-AF65-F5344CB8AC3E}">
        <p14:creationId xmlns:p14="http://schemas.microsoft.com/office/powerpoint/2010/main" val="3053171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89BE2-72A2-7E36-2451-A498394D4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207" y="171186"/>
            <a:ext cx="4101586" cy="723479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Accomplishments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9FC4D-58FD-FECF-118E-1A31D892B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177205"/>
            <a:ext cx="9905999" cy="3541714"/>
          </a:xfrm>
        </p:spPr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Material selection for use in fabrication/testing</a:t>
            </a:r>
          </a:p>
          <a:p>
            <a:r>
              <a:rPr lang="en-US" sz="1800" dirty="0">
                <a:solidFill>
                  <a:schemeClr val="bg1"/>
                </a:solidFill>
              </a:rPr>
              <a:t>Performed FEA on nozzle block</a:t>
            </a:r>
          </a:p>
          <a:p>
            <a:r>
              <a:rPr lang="en-US" sz="1800" dirty="0">
                <a:solidFill>
                  <a:schemeClr val="bg1"/>
                </a:solidFill>
              </a:rPr>
              <a:t>Developed a test plan for acceptance and qualification</a:t>
            </a:r>
          </a:p>
          <a:p>
            <a:r>
              <a:rPr lang="en-US" sz="1800" dirty="0">
                <a:solidFill>
                  <a:schemeClr val="bg1"/>
                </a:solidFill>
              </a:rPr>
              <a:t>Created statement of work for testing nozzle</a:t>
            </a:r>
          </a:p>
          <a:p>
            <a:r>
              <a:rPr lang="en-US" sz="1800" dirty="0">
                <a:solidFill>
                  <a:schemeClr val="bg1"/>
                </a:solidFill>
              </a:rPr>
              <a:t>Successfully printed eight ACS nozzles</a:t>
            </a:r>
          </a:p>
          <a:p>
            <a:r>
              <a:rPr lang="en-US" sz="1800" dirty="0">
                <a:solidFill>
                  <a:schemeClr val="bg1"/>
                </a:solidFill>
              </a:rPr>
              <a:t>Heat treated three nozzles</a:t>
            </a:r>
          </a:p>
          <a:p>
            <a:r>
              <a:rPr lang="en-US" sz="1800" dirty="0">
                <a:solidFill>
                  <a:schemeClr val="bg1"/>
                </a:solidFill>
              </a:rPr>
              <a:t>Performed hardness testing </a:t>
            </a:r>
          </a:p>
          <a:p>
            <a:r>
              <a:rPr lang="en-US" sz="1800" dirty="0">
                <a:solidFill>
                  <a:schemeClr val="bg1"/>
                </a:solidFill>
              </a:rPr>
              <a:t>Generative design for ACS manifold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51F79-3A23-7505-4F80-915791E12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4593" y="6492875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66FF12-8DF4-EB6F-C011-5510DC8A28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89" t="3281" r="6756" b="5925"/>
          <a:stretch/>
        </p:blipFill>
        <p:spPr>
          <a:xfrm>
            <a:off x="6530224" y="1177204"/>
            <a:ext cx="5038278" cy="438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27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9778" y="287833"/>
            <a:ext cx="3292443" cy="4873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Steps Forward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5693" y="1217190"/>
            <a:ext cx="87200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Test at least 6 tensile coupons in different configurations (horizontal, vertical, and 45°)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Heat treat 4 nozzles and perform CT scanning on these parts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Conduct acceptance and qualification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Perform surface roughness checks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Perform vibration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Fabricate ACS manifold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Meet the requirements of AM NASA standards 6030 and 6033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 descr="A picture containing floor, indoor, building material&#10;&#10;Description automatically generated">
            <a:extLst>
              <a:ext uri="{FF2B5EF4-FFF2-40B4-BE49-F238E27FC236}">
                <a16:creationId xmlns:a16="http://schemas.microsoft.com/office/drawing/2014/main" id="{129A1A91-4AB9-8D92-054F-352C4BFFBA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8" t="22681" r="19698" b="31959"/>
          <a:stretch/>
        </p:blipFill>
        <p:spPr>
          <a:xfrm>
            <a:off x="7742221" y="2076662"/>
            <a:ext cx="3723588" cy="311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85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44484" y="208760"/>
            <a:ext cx="2503032" cy="63718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Questions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981200" y="1459906"/>
            <a:ext cx="8053388" cy="45319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56609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62895" y="254941"/>
            <a:ext cx="2266210" cy="4873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59428" y="1236617"/>
            <a:ext cx="8708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Elementum</a:t>
            </a:r>
            <a:r>
              <a:rPr lang="en-US" dirty="0">
                <a:solidFill>
                  <a:schemeClr val="bg1"/>
                </a:solidFill>
              </a:rPr>
              <a:t> 3D: </a:t>
            </a:r>
            <a:r>
              <a:rPr lang="en-US" dirty="0">
                <a:hlinkClick r:id="rId2"/>
              </a:rPr>
              <a:t>https://www.elementum3d.com/wp-content/uploads/2021/11/A6061-RAM2-Web-Data-Sheets-2021-04-15.pdf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Matweb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>
                <a:hlinkClick r:id="rId3"/>
              </a:rPr>
              <a:t>https://asm.matweb.com/search/SpecificMaterial.asp?bassnum=ma6061t6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0686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89250" y="157882"/>
            <a:ext cx="3213499" cy="74193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Abbreviations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2999" y="1164048"/>
            <a:ext cx="9905999" cy="3541714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ACS: Attitude Control System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AM: Additive Manufacturing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DMLS: Direct Metal Laser Sintering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NSROC: NASA Sounding Rocket Office Contractor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HRB: Hardness Rockwell B scale</a:t>
            </a:r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502724" y="6424627"/>
            <a:ext cx="532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6130653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24745</TotalTime>
  <Words>419</Words>
  <Application>Microsoft Office PowerPoint</Application>
  <PresentationFormat>Widescreen</PresentationFormat>
  <Paragraphs>153</Paragraphs>
  <Slides>15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Book Antiqua</vt:lpstr>
      <vt:lpstr>Calibri</vt:lpstr>
      <vt:lpstr>Tw Cen MT</vt:lpstr>
      <vt:lpstr>Circuit</vt:lpstr>
      <vt:lpstr>PowerPoint Presentation</vt:lpstr>
      <vt:lpstr>PowerPoint Presentation</vt:lpstr>
      <vt:lpstr>Overview</vt:lpstr>
      <vt:lpstr>Background Info</vt:lpstr>
      <vt:lpstr>Background Info Cont.</vt:lpstr>
      <vt:lpstr>Material Selection/Properties</vt:lpstr>
      <vt:lpstr>Manufacturing Process</vt:lpstr>
      <vt:lpstr>Heat Treat/Post Process</vt:lpstr>
      <vt:lpstr>Finite Element Analysis</vt:lpstr>
      <vt:lpstr>Challenges/Lessons Learned</vt:lpstr>
      <vt:lpstr>Accomplishments</vt:lpstr>
      <vt:lpstr>Steps Forward</vt:lpstr>
      <vt:lpstr>Questions</vt:lpstr>
      <vt:lpstr>References</vt:lpstr>
      <vt:lpstr>Abbreviations 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Parks, Hollis F (WFF-840.0)[LJT AND ASSOCIATES, INC.]</dc:creator>
  <cp:lastModifiedBy>Schreck, Joseph W. (WFF-5480)</cp:lastModifiedBy>
  <cp:revision>1090</cp:revision>
  <cp:lastPrinted>2017-08-15T16:22:06Z</cp:lastPrinted>
  <dcterms:created xsi:type="dcterms:W3CDTF">2016-02-04T18:19:55Z</dcterms:created>
  <dcterms:modified xsi:type="dcterms:W3CDTF">2023-08-08T17:26:38Z</dcterms:modified>
</cp:coreProperties>
</file>