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8"/>
  </p:notesMasterIdLst>
  <p:handoutMasterIdLst>
    <p:handoutMasterId r:id="rId9"/>
  </p:handoutMasterIdLst>
  <p:sldIdLst>
    <p:sldId id="268" r:id="rId5"/>
    <p:sldId id="265" r:id="rId6"/>
    <p:sldId id="26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" userDrawn="1">
          <p15:clr>
            <a:srgbClr val="A4A3A4"/>
          </p15:clr>
        </p15:guide>
        <p15:guide id="2" pos="139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790"/>
    <a:srgbClr val="000200"/>
    <a:srgbClr val="02BFF0"/>
    <a:srgbClr val="BFE5FF"/>
    <a:srgbClr val="F2F7FA"/>
    <a:srgbClr val="DBE8EE"/>
    <a:srgbClr val="91B4C8"/>
    <a:srgbClr val="6AC0E1"/>
    <a:srgbClr val="52B3D9"/>
    <a:srgbClr val="68BA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436"/>
    <p:restoredTop sz="94709"/>
  </p:normalViewPr>
  <p:slideViewPr>
    <p:cSldViewPr snapToGrid="0" snapToObjects="1">
      <p:cViewPr varScale="1">
        <p:scale>
          <a:sx n="108" d="100"/>
          <a:sy n="108" d="100"/>
        </p:scale>
        <p:origin x="1206" y="102"/>
      </p:cViewPr>
      <p:guideLst>
        <p:guide orient="horz" pos="24"/>
        <p:guide pos="139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182" d="100"/>
          <a:sy n="182" d="100"/>
        </p:scale>
        <p:origin x="4680" y="17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BE18C2B-6679-2546-B791-B20FD025C35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15A91F-032D-3D45-889E-A964E92CDDA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AA5D0C-221B-D841-90A1-C281F38CA70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3608D9-8FEA-2E4F-84AF-A88A614F7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4708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C21C5E-14C9-E346-B1A7-E2CF4688A4C0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6C0CBE-288C-D84B-B11F-1B62224BD7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9077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STILL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C0CBE-288C-D84B-B11F-1B62224BD7E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8019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sv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satellite image of the earth&#10;&#10;Description automatically generated with low confidence">
            <a:extLst>
              <a:ext uri="{FF2B5EF4-FFF2-40B4-BE49-F238E27FC236}">
                <a16:creationId xmlns:a16="http://schemas.microsoft.com/office/drawing/2014/main" id="{99BA7B33-E4DF-2542-9EB4-E9BDEA9F2ED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2224" y="-22191"/>
            <a:ext cx="12236940" cy="6890457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D2CE19-A11D-D94C-B77D-57C122F2BE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24702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72CC95E-30A4-D744-8BC0-DDA2BE0BB564}" type="datetime1">
              <a:rPr lang="en-US" smtClean="0"/>
              <a:pPr/>
              <a:t>8/2/2023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8FFF24-A506-454C-A791-5E9C3C843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D89AD3-FDEB-FB43-85E2-1EB84C13A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8094" y="6337249"/>
            <a:ext cx="2743200" cy="365125"/>
          </a:xfrm>
        </p:spPr>
        <p:txBody>
          <a:bodyPr/>
          <a:lstStyle>
            <a:lvl1pPr algn="l">
              <a:defRPr/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77D0F7-4A6B-4045-B534-3DB6A60EA85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65040" y="4963385"/>
            <a:ext cx="5264258" cy="1025922"/>
          </a:xfr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spcBef>
                <a:spcPts val="400"/>
              </a:spcBef>
            </a:pPr>
            <a:r>
              <a:rPr lang="en-US" b="1" dirty="0"/>
              <a:t>Presenter Name</a:t>
            </a:r>
          </a:p>
          <a:p>
            <a:pPr>
              <a:spcBef>
                <a:spcPts val="400"/>
              </a:spcBef>
            </a:pPr>
            <a:r>
              <a:rPr lang="en-US" dirty="0"/>
              <a:t>Title</a:t>
            </a:r>
          </a:p>
          <a:p>
            <a:pPr>
              <a:spcBef>
                <a:spcPts val="400"/>
              </a:spcBef>
            </a:pPr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891218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064" userDrawn="1">
          <p15:clr>
            <a:srgbClr val="FBAE40"/>
          </p15:clr>
        </p15:guide>
        <p15:guide id="2" pos="1056" userDrawn="1">
          <p15:clr>
            <a:srgbClr val="FBAE40"/>
          </p15:clr>
        </p15:guide>
        <p15:guide id="3" orient="horz" pos="2400" userDrawn="1">
          <p15:clr>
            <a:srgbClr val="FBAE40"/>
          </p15:clr>
        </p15:guide>
        <p15:guide id="4" orient="horz" pos="292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1B70E0B-480E-D54A-B5A7-78F994DB30B6}"/>
              </a:ext>
            </a:extLst>
          </p:cNvPr>
          <p:cNvSpPr/>
          <p:nvPr userDrawn="1"/>
        </p:nvSpPr>
        <p:spPr>
          <a:xfrm>
            <a:off x="0" y="-94343"/>
            <a:ext cx="12192000" cy="6952343"/>
          </a:xfrm>
          <a:prstGeom prst="rect">
            <a:avLst/>
          </a:prstGeom>
          <a:solidFill>
            <a:srgbClr val="000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 descr="A view of the earth from space&#10;&#10;Description automatically generated with low confidence">
            <a:extLst>
              <a:ext uri="{FF2B5EF4-FFF2-40B4-BE49-F238E27FC236}">
                <a16:creationId xmlns:a16="http://schemas.microsoft.com/office/drawing/2014/main" id="{D49F6A3C-2044-064F-8593-A225BA5C1F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93833"/>
            <a:ext cx="3284738" cy="695743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8422" y="1104144"/>
            <a:ext cx="9025378" cy="646331"/>
          </a:xfrm>
        </p:spPr>
        <p:txBody>
          <a:bodyPr>
            <a:sp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C2AD0-9452-684A-9802-A7E12BA97DE7}" type="datetime1">
              <a:rPr lang="en-US" smtClean="0"/>
              <a:t>8/2/2023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D4253D33-0AD1-E63D-5B5B-23B113A45BD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20163" y="2921484"/>
            <a:ext cx="7738074" cy="729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913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96" userDrawn="1">
          <p15:clr>
            <a:srgbClr val="FBAE40"/>
          </p15:clr>
        </p15:guide>
        <p15:guide id="2" pos="146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milk, beverage&#10;&#10;Description automatically generated">
            <a:extLst>
              <a:ext uri="{FF2B5EF4-FFF2-40B4-BE49-F238E27FC236}">
                <a16:creationId xmlns:a16="http://schemas.microsoft.com/office/drawing/2014/main" id="{516C93AB-02DF-4B17-153B-D245A905CE4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46728" y="-48143"/>
            <a:ext cx="2616089" cy="695930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1104144"/>
            <a:ext cx="10393680" cy="646331"/>
          </a:xfrm>
        </p:spPr>
        <p:txBody>
          <a:bodyPr>
            <a:sp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2500" y="2271860"/>
            <a:ext cx="10619923" cy="1623008"/>
          </a:xfrm>
        </p:spPr>
        <p:txBody>
          <a:bodyPr>
            <a:sp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C2AD0-9452-684A-9802-A7E12BA97DE7}" type="datetime1">
              <a:rPr lang="en-US" smtClean="0"/>
              <a:t>8/2/2023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6F557557-424E-E532-4918-CA742DEE5E8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96253" y="6483558"/>
            <a:ext cx="12376857" cy="378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714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96" userDrawn="1">
          <p15:clr>
            <a:srgbClr val="FBAE40"/>
          </p15:clr>
        </p15:guide>
        <p15:guide id="2" pos="60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picture containing logo&#10;&#10;Description automatically generated">
            <a:extLst>
              <a:ext uri="{FF2B5EF4-FFF2-40B4-BE49-F238E27FC236}">
                <a16:creationId xmlns:a16="http://schemas.microsoft.com/office/drawing/2014/main" id="{B3AB1546-672E-4A48-BE9D-2B259C73999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697" y="0"/>
            <a:ext cx="12202778" cy="6878392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BE4BCB0C-A0CC-5A4F-945B-4098502936A5}"/>
              </a:ext>
            </a:extLst>
          </p:cNvPr>
          <p:cNvSpPr/>
          <p:nvPr userDrawn="1"/>
        </p:nvSpPr>
        <p:spPr>
          <a:xfrm>
            <a:off x="0" y="203200"/>
            <a:ext cx="12192000" cy="6184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0985" y="1181100"/>
            <a:ext cx="6169058" cy="1200329"/>
          </a:xfrm>
        </p:spPr>
        <p:txBody>
          <a:bodyPr>
            <a:sp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0986" y="2595710"/>
            <a:ext cx="6169057" cy="1623008"/>
          </a:xfrm>
        </p:spPr>
        <p:txBody>
          <a:bodyPr>
            <a:sp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64982" y="6356350"/>
            <a:ext cx="2743200" cy="365125"/>
          </a:xfrm>
        </p:spPr>
        <p:txBody>
          <a:bodyPr/>
          <a:lstStyle>
            <a:lvl1pPr algn="r">
              <a:defRPr/>
            </a:lvl1pPr>
          </a:lstStyle>
          <a:p>
            <a:fld id="{DECC2AD0-9452-684A-9802-A7E12BA97DE7}" type="datetime1">
              <a:rPr lang="en-US" smtClean="0"/>
              <a:pPr/>
              <a:t>8/2/2023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3818" y="6422339"/>
            <a:ext cx="2743200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863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744" userDrawn="1">
          <p15:clr>
            <a:srgbClr val="FBAE40"/>
          </p15:clr>
        </p15:guide>
        <p15:guide id="2" pos="3408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6A3198-B9B2-E544-8BCC-5966A77B5813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901938" y="1104144"/>
            <a:ext cx="6816649" cy="646331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685391-15BF-3B46-8D6C-6D66A10CA21C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4901939" y="2214710"/>
            <a:ext cx="6678104" cy="369332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2F12F1-512D-4A45-8158-704CFCF65D3B}"/>
              </a:ext>
            </a:extLst>
          </p:cNvPr>
          <p:cNvSpPr>
            <a:spLocks noGrp="1"/>
          </p:cNvSpPr>
          <p:nvPr userDrawn="1">
            <p:ph type="dt" sz="half" idx="2"/>
          </p:nvPr>
        </p:nvSpPr>
        <p:spPr>
          <a:xfrm>
            <a:off x="93481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E265B34-5576-8945-9C09-BFD5396E40FC}" type="datetime1">
              <a:rPr lang="en-US" smtClean="0"/>
              <a:pPr/>
              <a:t>8/2/2023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0AE939-C78E-1049-B462-9DFD518C34A5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33CD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C78DD7-70A2-024C-B16F-25B6FC555592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9355319" y="642233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BEE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827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0" r:id="rId2"/>
    <p:sldLayoutId id="2147483662" r:id="rId3"/>
    <p:sldLayoutId id="2147483663" r:id="rId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sa.gov/sites/default/files/atoms/files/loftid_fact_sheet_layout_090922_508.pdf" TargetMode="External"/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ntrs.nasa.gov/citations/20200002754" TargetMode="External"/><Relationship Id="rId4" Type="http://schemas.openxmlformats.org/officeDocument/2006/relationships/image" Target="../media/image11.tm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5.jpeg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F5YlL9Eo7lI?feature=oembed" TargetMode="External"/><Relationship Id="rId6" Type="http://schemas.openxmlformats.org/officeDocument/2006/relationships/hyperlink" Target="https://www.nasa.gov/mission_pages/tdm/loftid/LOFTID_Demonstration_Images/" TargetMode="Externa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ogo&#10;&#10;Description automatically generated with medium confidence">
            <a:extLst>
              <a:ext uri="{FF2B5EF4-FFF2-40B4-BE49-F238E27FC236}">
                <a16:creationId xmlns:a16="http://schemas.microsoft.com/office/drawing/2014/main" id="{3C4E8CF6-44FD-6F49-9311-5B38CD9543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831" y="3391870"/>
            <a:ext cx="1515369" cy="152304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3AF27BF-AB2B-317F-4B29-89102E5C6DD8}"/>
              </a:ext>
            </a:extLst>
          </p:cNvPr>
          <p:cNvSpPr txBox="1"/>
          <p:nvPr/>
        </p:nvSpPr>
        <p:spPr>
          <a:xfrm>
            <a:off x="2636667" y="3402366"/>
            <a:ext cx="5693803" cy="15388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/>
              <a:t>LaRC</a:t>
            </a:r>
            <a:r>
              <a:rPr lang="en-US" sz="2000" b="1" dirty="0"/>
              <a:t> Structural and Thermal Systems Branch (D206)</a:t>
            </a:r>
          </a:p>
          <a:p>
            <a:r>
              <a:rPr lang="en-US" sz="2000" b="1" dirty="0"/>
              <a:t>Thermal Technology Highlight</a:t>
            </a:r>
          </a:p>
          <a:p>
            <a:endParaRPr lang="en-US" dirty="0"/>
          </a:p>
          <a:p>
            <a:r>
              <a:rPr lang="en-US" dirty="0"/>
              <a:t>Ruth Amundsen, Senior Thermal Engineer</a:t>
            </a:r>
          </a:p>
          <a:p>
            <a:r>
              <a:rPr lang="en-US" dirty="0"/>
              <a:t>23 August 2023</a:t>
            </a:r>
          </a:p>
        </p:txBody>
      </p:sp>
    </p:spTree>
    <p:extLst>
      <p:ext uri="{BB962C8B-B14F-4D97-AF65-F5344CB8AC3E}">
        <p14:creationId xmlns:p14="http://schemas.microsoft.com/office/powerpoint/2010/main" val="4048537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5386D7-0D5C-9B41-A199-3A4CA7B968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5840" y="761112"/>
            <a:ext cx="11216560" cy="241604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flexible thermal protection system (FTPS) was developed to enable large inflatable heatshields, which can land higher mass than existing heatshield technologies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FPTS consists of 3 layers: external woven ceramic fabric, middle layer of insulators, internal gas barrier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 Nov. 2022, the Low-Earth Orbit Flight Test (LOFTID) project demonstrated re-entry of 6-meter (~20 ft.) inflatable aeroshell from LEO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FTPS and trajectory design utilized a probabilistic margin process to reduce over-margining and ensure significantly severe thermal response for model correlation and material proofing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E2A4F7-4971-A643-81C7-2FD5C012F3D2}"/>
              </a:ext>
            </a:extLst>
          </p:cNvPr>
          <p:cNvSpPr txBox="1"/>
          <p:nvPr/>
        </p:nvSpPr>
        <p:spPr>
          <a:xfrm>
            <a:off x="393549" y="96378"/>
            <a:ext cx="115940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Flexible Thermal Protection System (FTPS)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0E7D512-53B8-E84D-080A-B7DE46C45E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92"/>
          <a:stretch/>
        </p:blipFill>
        <p:spPr>
          <a:xfrm>
            <a:off x="365840" y="3773227"/>
            <a:ext cx="5002026" cy="22500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42C1F23-F52B-678A-B766-E6CFC6B9AC83}"/>
              </a:ext>
            </a:extLst>
          </p:cNvPr>
          <p:cNvSpPr txBox="1"/>
          <p:nvPr/>
        </p:nvSpPr>
        <p:spPr>
          <a:xfrm>
            <a:off x="110201" y="3437467"/>
            <a:ext cx="5513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Cross Section of Inflated LOFTID Payload and Heatshield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EFF23E1-A87B-AFDC-62FF-904F2FEC5201}"/>
              </a:ext>
            </a:extLst>
          </p:cNvPr>
          <p:cNvSpPr txBox="1"/>
          <p:nvPr/>
        </p:nvSpPr>
        <p:spPr>
          <a:xfrm>
            <a:off x="0" y="6072739"/>
            <a:ext cx="17988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Inflatable </a:t>
            </a:r>
            <a:r>
              <a:rPr lang="en-US" dirty="0" err="1"/>
              <a:t>Toroids</a:t>
            </a:r>
            <a:endParaRPr lang="en-US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FB40B28-B604-F939-1ACC-C67837E87F6D}"/>
              </a:ext>
            </a:extLst>
          </p:cNvPr>
          <p:cNvCxnSpPr>
            <a:cxnSpLocks/>
            <a:stCxn id="7" idx="0"/>
          </p:cNvCxnSpPr>
          <p:nvPr/>
        </p:nvCxnSpPr>
        <p:spPr>
          <a:xfrm flipV="1">
            <a:off x="899413" y="5625190"/>
            <a:ext cx="65787" cy="447549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080F52AC-461E-778B-DC7E-CB0AC801E907}"/>
              </a:ext>
            </a:extLst>
          </p:cNvPr>
          <p:cNvSpPr txBox="1"/>
          <p:nvPr/>
        </p:nvSpPr>
        <p:spPr>
          <a:xfrm>
            <a:off x="1883403" y="6089203"/>
            <a:ext cx="6270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FTPS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2A612E3-DC60-27A2-0E04-27F9905209DF}"/>
              </a:ext>
            </a:extLst>
          </p:cNvPr>
          <p:cNvCxnSpPr>
            <a:cxnSpLocks/>
          </p:cNvCxnSpPr>
          <p:nvPr/>
        </p:nvCxnSpPr>
        <p:spPr>
          <a:xfrm flipH="1" flipV="1">
            <a:off x="2180530" y="5881441"/>
            <a:ext cx="68258" cy="267116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49F0C3EE-D02F-05B1-7889-154E27E143F8}"/>
              </a:ext>
            </a:extLst>
          </p:cNvPr>
          <p:cNvSpPr txBox="1"/>
          <p:nvPr/>
        </p:nvSpPr>
        <p:spPr>
          <a:xfrm>
            <a:off x="2678569" y="6135186"/>
            <a:ext cx="1999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LOFTID </a:t>
            </a:r>
            <a:r>
              <a:rPr lang="en-US" dirty="0" err="1"/>
              <a:t>Centerbody</a:t>
            </a:r>
            <a:endParaRPr lang="en-US" dirty="0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4E7CF7CB-20F4-B61D-A4DA-0BE47F2EEB30}"/>
              </a:ext>
            </a:extLst>
          </p:cNvPr>
          <p:cNvCxnSpPr>
            <a:cxnSpLocks/>
          </p:cNvCxnSpPr>
          <p:nvPr/>
        </p:nvCxnSpPr>
        <p:spPr>
          <a:xfrm flipV="1">
            <a:off x="3395015" y="5240867"/>
            <a:ext cx="0" cy="932437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42995A5E-8BCC-2014-8902-553D604B7023}"/>
              </a:ext>
            </a:extLst>
          </p:cNvPr>
          <p:cNvSpPr txBox="1"/>
          <p:nvPr/>
        </p:nvSpPr>
        <p:spPr>
          <a:xfrm>
            <a:off x="0" y="6567383"/>
            <a:ext cx="309091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loftid_fact_sheet_layout_090922_508.pdf (nasa.gov)</a:t>
            </a:r>
            <a:endParaRPr lang="en-US" sz="1050" dirty="0"/>
          </a:p>
        </p:txBody>
      </p:sp>
      <p:sp>
        <p:nvSpPr>
          <p:cNvPr id="30" name="Arc 29">
            <a:extLst>
              <a:ext uri="{FF2B5EF4-FFF2-40B4-BE49-F238E27FC236}">
                <a16:creationId xmlns:a16="http://schemas.microsoft.com/office/drawing/2014/main" id="{C314645C-96E0-D794-745F-4EA91350BF4F}"/>
              </a:ext>
            </a:extLst>
          </p:cNvPr>
          <p:cNvSpPr/>
          <p:nvPr/>
        </p:nvSpPr>
        <p:spPr>
          <a:xfrm rot="4797598">
            <a:off x="3842503" y="4420441"/>
            <a:ext cx="1371600" cy="1371600"/>
          </a:xfrm>
          <a:prstGeom prst="arc">
            <a:avLst>
              <a:gd name="adj1" fmla="val 16200000"/>
              <a:gd name="adj2" fmla="val 262655"/>
            </a:avLst>
          </a:prstGeom>
          <a:ln w="476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5E4BFF5D-DD13-3D21-1DA7-FE8A6D694379}"/>
              </a:ext>
            </a:extLst>
          </p:cNvPr>
          <p:cNvCxnSpPr/>
          <p:nvPr/>
        </p:nvCxnSpPr>
        <p:spPr>
          <a:xfrm flipV="1">
            <a:off x="4776462" y="5091341"/>
            <a:ext cx="690113" cy="915031"/>
          </a:xfrm>
          <a:prstGeom prst="line">
            <a:avLst/>
          </a:prstGeom>
          <a:ln w="4762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753F237F-4570-1771-F478-A816E10F3FAB}"/>
              </a:ext>
            </a:extLst>
          </p:cNvPr>
          <p:cNvCxnSpPr/>
          <p:nvPr/>
        </p:nvCxnSpPr>
        <p:spPr>
          <a:xfrm flipV="1">
            <a:off x="4851228" y="5148855"/>
            <a:ext cx="690113" cy="915031"/>
          </a:xfrm>
          <a:prstGeom prst="line">
            <a:avLst/>
          </a:prstGeom>
          <a:ln w="4762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6C66CA97-8F52-4C08-A3E2-4475946BA105}"/>
              </a:ext>
            </a:extLst>
          </p:cNvPr>
          <p:cNvCxnSpPr/>
          <p:nvPr/>
        </p:nvCxnSpPr>
        <p:spPr>
          <a:xfrm flipV="1">
            <a:off x="4925993" y="5197741"/>
            <a:ext cx="690113" cy="915031"/>
          </a:xfrm>
          <a:prstGeom prst="line">
            <a:avLst/>
          </a:prstGeom>
          <a:ln w="476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12155D60-D562-8692-E2EB-7D9FA8A938AB}"/>
              </a:ext>
            </a:extLst>
          </p:cNvPr>
          <p:cNvSpPr txBox="1"/>
          <p:nvPr/>
        </p:nvSpPr>
        <p:spPr>
          <a:xfrm>
            <a:off x="5279847" y="4344383"/>
            <a:ext cx="7711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Toroid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F2CC7A2-BC14-D50C-29FB-B7380292FBD4}"/>
              </a:ext>
            </a:extLst>
          </p:cNvPr>
          <p:cNvSpPr txBox="1"/>
          <p:nvPr/>
        </p:nvSpPr>
        <p:spPr>
          <a:xfrm>
            <a:off x="5495686" y="4534283"/>
            <a:ext cx="12282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Gas Barrier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1F6A8F5-1A3A-DA9F-7B0E-F8A7C4542928}"/>
              </a:ext>
            </a:extLst>
          </p:cNvPr>
          <p:cNvSpPr txBox="1"/>
          <p:nvPr/>
        </p:nvSpPr>
        <p:spPr>
          <a:xfrm>
            <a:off x="5716141" y="4740083"/>
            <a:ext cx="11106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Insulation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D1DD2BB-6382-55A8-2F2A-5C1C586AF953}"/>
              </a:ext>
            </a:extLst>
          </p:cNvPr>
          <p:cNvSpPr txBox="1"/>
          <p:nvPr/>
        </p:nvSpPr>
        <p:spPr>
          <a:xfrm>
            <a:off x="5901345" y="4957409"/>
            <a:ext cx="15602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Ceramic Fabric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40A11071-3DCF-6C0C-1D64-8635CCF75DBF}"/>
              </a:ext>
            </a:extLst>
          </p:cNvPr>
          <p:cNvCxnSpPr>
            <a:cxnSpLocks/>
          </p:cNvCxnSpPr>
          <p:nvPr/>
        </p:nvCxnSpPr>
        <p:spPr>
          <a:xfrm flipH="1">
            <a:off x="5683165" y="5169344"/>
            <a:ext cx="291392" cy="28397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1B554976-0112-3808-7DA4-98A1DC0EEB98}"/>
              </a:ext>
            </a:extLst>
          </p:cNvPr>
          <p:cNvCxnSpPr>
            <a:cxnSpLocks/>
          </p:cNvCxnSpPr>
          <p:nvPr/>
        </p:nvCxnSpPr>
        <p:spPr>
          <a:xfrm flipH="1">
            <a:off x="5572727" y="4951047"/>
            <a:ext cx="226074" cy="148922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B643948C-EF86-9793-D6C1-F2D4D362A00E}"/>
              </a:ext>
            </a:extLst>
          </p:cNvPr>
          <p:cNvCxnSpPr>
            <a:cxnSpLocks/>
          </p:cNvCxnSpPr>
          <p:nvPr/>
        </p:nvCxnSpPr>
        <p:spPr>
          <a:xfrm flipH="1">
            <a:off x="5466575" y="4800988"/>
            <a:ext cx="120914" cy="259208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6E73B0FE-D77C-563E-C973-3C87C6360C85}"/>
              </a:ext>
            </a:extLst>
          </p:cNvPr>
          <p:cNvCxnSpPr>
            <a:cxnSpLocks/>
          </p:cNvCxnSpPr>
          <p:nvPr/>
        </p:nvCxnSpPr>
        <p:spPr>
          <a:xfrm flipH="1">
            <a:off x="5264861" y="4641674"/>
            <a:ext cx="120914" cy="259208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408B6551-7ADF-71D9-3AF5-479EA6B70C87}"/>
              </a:ext>
            </a:extLst>
          </p:cNvPr>
          <p:cNvSpPr txBox="1"/>
          <p:nvPr/>
        </p:nvSpPr>
        <p:spPr>
          <a:xfrm>
            <a:off x="5253062" y="5531767"/>
            <a:ext cx="14836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Re-Entry Flow</a:t>
            </a:r>
          </a:p>
        </p:txBody>
      </p:sp>
      <p:sp>
        <p:nvSpPr>
          <p:cNvPr id="53" name="Left Brace 52">
            <a:extLst>
              <a:ext uri="{FF2B5EF4-FFF2-40B4-BE49-F238E27FC236}">
                <a16:creationId xmlns:a16="http://schemas.microsoft.com/office/drawing/2014/main" id="{BCEE6209-71FD-03D8-5673-EE9B030EBE1E}"/>
              </a:ext>
            </a:extLst>
          </p:cNvPr>
          <p:cNvSpPr/>
          <p:nvPr/>
        </p:nvSpPr>
        <p:spPr>
          <a:xfrm rot="2247619">
            <a:off x="4495873" y="4744544"/>
            <a:ext cx="363797" cy="933206"/>
          </a:xfrm>
          <a:prstGeom prst="leftBrac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7" name="Picture 56" descr="A picture containing timeline&#10;&#10;Description automatically generated">
            <a:extLst>
              <a:ext uri="{FF2B5EF4-FFF2-40B4-BE49-F238E27FC236}">
                <a16:creationId xmlns:a16="http://schemas.microsoft.com/office/drawing/2014/main" id="{9A4227FD-CB1D-1A2F-1937-08AC942D5A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6941" y="3833605"/>
            <a:ext cx="4360619" cy="2358699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4E9E0FA6-1264-3B28-B966-0656677BB38F}"/>
              </a:ext>
            </a:extLst>
          </p:cNvPr>
          <p:cNvSpPr txBox="1"/>
          <p:nvPr/>
        </p:nvSpPr>
        <p:spPr>
          <a:xfrm>
            <a:off x="7801608" y="3264539"/>
            <a:ext cx="40112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Example Maximum Critical Temperature Probability Distribution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797D3FE-59B0-FC75-3245-0267B4217EB9}"/>
              </a:ext>
            </a:extLst>
          </p:cNvPr>
          <p:cNvSpPr txBox="1"/>
          <p:nvPr/>
        </p:nvSpPr>
        <p:spPr>
          <a:xfrm>
            <a:off x="7626941" y="6089020"/>
            <a:ext cx="442959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Probabilistic Risk Analysis and Margin Process for a Flexible Thermal Protection System - NASA Technical Reports Server (NTRS)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4022416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5386D7-0D5C-9B41-A199-3A4CA7B968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5840" y="761112"/>
            <a:ext cx="11216560" cy="369332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Material layup underwent years of design and testing to reach current fidelity and readiness for flight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E2A4F7-4971-A643-81C7-2FD5C012F3D2}"/>
              </a:ext>
            </a:extLst>
          </p:cNvPr>
          <p:cNvSpPr txBox="1"/>
          <p:nvPr/>
        </p:nvSpPr>
        <p:spPr>
          <a:xfrm>
            <a:off x="393549" y="96378"/>
            <a:ext cx="115940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Flexible Thermal Protection System (FTPS)</a:t>
            </a:r>
          </a:p>
        </p:txBody>
      </p:sp>
      <p:pic>
        <p:nvPicPr>
          <p:cNvPr id="1026" name="Picture 2" descr="HIAD heat shield testing at Boeing arc jet facility">
            <a:extLst>
              <a:ext uri="{FF2B5EF4-FFF2-40B4-BE49-F238E27FC236}">
                <a16:creationId xmlns:a16="http://schemas.microsoft.com/office/drawing/2014/main" id="{CA04A3FD-E338-06A8-7351-47A51638F9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flipH="1">
            <a:off x="961354" y="2489083"/>
            <a:ext cx="3078537" cy="2512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F3A9C25-0302-88A8-9E8F-F80C38BA3771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6514" y="3969388"/>
            <a:ext cx="1258181" cy="188559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7B8D4A5-D3AB-1B7A-35DF-8C370A8BF7C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778713" y="2122174"/>
            <a:ext cx="1313854" cy="1258181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A0EDF363-2CB0-66FE-C8BE-047385A5DC52}"/>
              </a:ext>
            </a:extLst>
          </p:cNvPr>
          <p:cNvSpPr txBox="1"/>
          <p:nvPr/>
        </p:nvSpPr>
        <p:spPr>
          <a:xfrm>
            <a:off x="701598" y="1643391"/>
            <a:ext cx="37219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Testing at Boeing LCAT Arc Jet Facility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3B4007F-7A94-ECD9-BED3-01BBE02F61B3}"/>
              </a:ext>
            </a:extLst>
          </p:cNvPr>
          <p:cNvSpPr txBox="1"/>
          <p:nvPr/>
        </p:nvSpPr>
        <p:spPr>
          <a:xfrm>
            <a:off x="7132940" y="1643391"/>
            <a:ext cx="32206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LOFTID Inflation and Separation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1BDE782-065D-7CD5-2D01-C6D68104E76B}"/>
              </a:ext>
            </a:extLst>
          </p:cNvPr>
          <p:cNvSpPr txBox="1"/>
          <p:nvPr/>
        </p:nvSpPr>
        <p:spPr>
          <a:xfrm>
            <a:off x="701598" y="5889139"/>
            <a:ext cx="349309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Source: LOFTID project imagery.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73F501A-6157-0398-CCCC-C2AA1C0D2983}"/>
              </a:ext>
            </a:extLst>
          </p:cNvPr>
          <p:cNvSpPr txBox="1"/>
          <p:nvPr/>
        </p:nvSpPr>
        <p:spPr>
          <a:xfrm>
            <a:off x="5684850" y="5711973"/>
            <a:ext cx="349309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Source: </a:t>
            </a:r>
            <a:r>
              <a:rPr lang="en-US" sz="1050" dirty="0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LOFTID Demonstration Images | NASA</a:t>
            </a:r>
            <a:endParaRPr lang="en-US" sz="1050" dirty="0"/>
          </a:p>
        </p:txBody>
      </p:sp>
      <p:pic>
        <p:nvPicPr>
          <p:cNvPr id="13" name="Online Media 12" title="Inflation and Separation">
            <a:hlinkClick r:id="" action="ppaction://media"/>
            <a:extLst>
              <a:ext uri="{FF2B5EF4-FFF2-40B4-BE49-F238E27FC236}">
                <a16:creationId xmlns:a16="http://schemas.microsoft.com/office/drawing/2014/main" id="{06B5481C-3265-AFAA-BA49-31E70086301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7"/>
          <a:stretch>
            <a:fillRect/>
          </a:stretch>
        </p:blipFill>
        <p:spPr>
          <a:xfrm>
            <a:off x="5669201" y="2012723"/>
            <a:ext cx="6148101" cy="347367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FE79842-FB34-AB78-4EF2-D9B519DB8A00}"/>
              </a:ext>
            </a:extLst>
          </p:cNvPr>
          <p:cNvSpPr txBox="1"/>
          <p:nvPr/>
        </p:nvSpPr>
        <p:spPr>
          <a:xfrm>
            <a:off x="2224211" y="2070848"/>
            <a:ext cx="1341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Test Coupon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9C065CD-094B-B7C8-8E4A-3299F55FB099}"/>
              </a:ext>
            </a:extLst>
          </p:cNvPr>
          <p:cNvCxnSpPr>
            <a:cxnSpLocks/>
          </p:cNvCxnSpPr>
          <p:nvPr/>
        </p:nvCxnSpPr>
        <p:spPr>
          <a:xfrm flipH="1">
            <a:off x="1778000" y="2372447"/>
            <a:ext cx="516349" cy="286086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8140D02-3591-AEEE-E1AF-3933B0D31FE0}"/>
              </a:ext>
            </a:extLst>
          </p:cNvPr>
          <p:cNvCxnSpPr>
            <a:cxnSpLocks/>
          </p:cNvCxnSpPr>
          <p:nvPr/>
        </p:nvCxnSpPr>
        <p:spPr>
          <a:xfrm>
            <a:off x="2621211" y="2407469"/>
            <a:ext cx="0" cy="814116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7C73EA92-B8BD-C80A-F721-26D46CCDF160}"/>
              </a:ext>
            </a:extLst>
          </p:cNvPr>
          <p:cNvSpPr txBox="1"/>
          <p:nvPr/>
        </p:nvSpPr>
        <p:spPr>
          <a:xfrm>
            <a:off x="952956" y="5104277"/>
            <a:ext cx="19172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Heated FTPS Material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466BCC5A-545D-CFA9-31C5-45921660DFB2}"/>
              </a:ext>
            </a:extLst>
          </p:cNvPr>
          <p:cNvCxnSpPr>
            <a:cxnSpLocks/>
          </p:cNvCxnSpPr>
          <p:nvPr/>
        </p:nvCxnSpPr>
        <p:spPr>
          <a:xfrm flipV="1">
            <a:off x="2207109" y="5285110"/>
            <a:ext cx="806944" cy="217975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322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E653ED11D6A6E42BCA81100D174B681" ma:contentTypeVersion="9" ma:contentTypeDescription="Create a new document." ma:contentTypeScope="" ma:versionID="ab9d53ee0585b414e1ca3b2dd5113d0c">
  <xsd:schema xmlns:xsd="http://www.w3.org/2001/XMLSchema" xmlns:xs="http://www.w3.org/2001/XMLSchema" xmlns:p="http://schemas.microsoft.com/office/2006/metadata/properties" xmlns:ns2="d900e117-17a0-4b24-9e47-511ef1d02c43" xmlns:ns3="d93a64a6-4e64-4e90-b6a6-0c06f831bf7f" targetNamespace="http://schemas.microsoft.com/office/2006/metadata/properties" ma:root="true" ma:fieldsID="5b9c8697be862e508befb85f50d1a3a9" ns2:_="" ns3:_="">
    <xsd:import namespace="d900e117-17a0-4b24-9e47-511ef1d02c43"/>
    <xsd:import namespace="d93a64a6-4e64-4e90-b6a6-0c06f831bf7f"/>
    <xsd:element name="properties">
      <xsd:complexType>
        <xsd:sequence>
          <xsd:element name="documentManagement">
            <xsd:complexType>
              <xsd:all>
                <xsd:element ref="ns2:Data_x0020_Categorization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00e117-17a0-4b24-9e47-511ef1d02c43" elementFormDefault="qualified">
    <xsd:import namespace="http://schemas.microsoft.com/office/2006/documentManagement/types"/>
    <xsd:import namespace="http://schemas.microsoft.com/office/infopath/2007/PartnerControls"/>
    <xsd:element name="Data_x0020_Categorization" ma:index="8" nillable="true" ma:displayName="Data Categorization" ma:default="" ma:description="This column is for noting what type of file is being stored so items are clearly marked. Please note that for something to be considered  for &quot;Public Release&quot; it must go through for Center Export Control Representative. And if you have questions about data classifications or want to have your data reviewed, visit: https://nasa.sharepoint.com/sites/privacy" ma:format="Dropdown" ma:internalName="Data_x0020_Categorization">
      <xsd:simpleType>
        <xsd:union memberTypes="dms:Text">
          <xsd:simpleType>
            <xsd:restriction base="dms:Choice">
              <xsd:enumeration value="NASA Internal"/>
              <xsd:enumeration value="ITAR/EAR...CUI: Export Control"/>
              <xsd:enumeration value="CUI: General Proprietary Business Information"/>
              <xsd:enumeration value="CUI: Emergency Management"/>
              <xsd:enumeration value="CUI: General Financial Information"/>
              <xsd:enumeration value="CUI: General Critical Infrastructure Information"/>
              <xsd:enumeration value="CUI: Internal Personnel Rules/Practice"/>
              <xsd:enumeration value="CUI: Investigation"/>
              <xsd:enumeration value="CUI: Information Systems Vulnerability Information"/>
              <xsd:enumeration value="CUI: Patent Application"/>
              <xsd:enumeration value="Sensitive PII...CUI: General Privacy"/>
              <xsd:enumeration value="SBU: Company Proprietary Information"/>
              <xsd:enumeration value="SBU: Financial Institution Information"/>
            </xsd:restriction>
          </xsd:simpleType>
        </xsd:union>
      </xsd:simpleType>
    </xsd:element>
    <xsd:element name="TaxCatchAll" ma:index="15" nillable="true" ma:displayName="Taxonomy Catch All Column" ma:hidden="true" ma:list="{41d20ce5-43e8-4ee3-94a1-b5b15353f05a}" ma:internalName="TaxCatchAll" ma:showField="CatchAllData" ma:web="43b0ca94-a7f7-4454-a103-cfe8804276d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3a64a6-4e64-4e90-b6a6-0c06f831bf7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0fb68aea-d2ee-4a6c-85e6-e4b5686e96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93a64a6-4e64-4e90-b6a6-0c06f831bf7f">
      <Terms xmlns="http://schemas.microsoft.com/office/infopath/2007/PartnerControls"/>
    </lcf76f155ced4ddcb4097134ff3c332f>
    <TaxCatchAll xmlns="d900e117-17a0-4b24-9e47-511ef1d02c43" xsi:nil="true"/>
    <Data_x0020_Categorization xmlns="d900e117-17a0-4b24-9e47-511ef1d02c4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4F4E9FE-B4F5-4F69-A182-2CB21B32829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900e117-17a0-4b24-9e47-511ef1d02c43"/>
    <ds:schemaRef ds:uri="d93a64a6-4e64-4e90-b6a6-0c06f831bf7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0D98638-3552-4958-9D33-3D1A455A39BB}">
  <ds:schemaRefs>
    <ds:schemaRef ds:uri="http://schemas.microsoft.com/office/2006/metadata/properties"/>
    <ds:schemaRef ds:uri="http://schemas.microsoft.com/office/infopath/2007/PartnerControls"/>
    <ds:schemaRef ds:uri="d93a64a6-4e64-4e90-b6a6-0c06f831bf7f"/>
    <ds:schemaRef ds:uri="d900e117-17a0-4b24-9e47-511ef1d02c43"/>
  </ds:schemaRefs>
</ds:datastoreItem>
</file>

<file path=customXml/itemProps3.xml><?xml version="1.0" encoding="utf-8"?>
<ds:datastoreItem xmlns:ds="http://schemas.openxmlformats.org/officeDocument/2006/customXml" ds:itemID="{425BED50-1907-4107-9146-7AEE9A82610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12212</TotalTime>
  <Words>239</Words>
  <Application>Microsoft Office PowerPoint</Application>
  <PresentationFormat>Widescreen</PresentationFormat>
  <Paragraphs>32</Paragraphs>
  <Slides>3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Scammell, Alexander D. (LARC-D206)</cp:lastModifiedBy>
  <cp:revision>203</cp:revision>
  <dcterms:created xsi:type="dcterms:W3CDTF">2018-07-16T01:24:17Z</dcterms:created>
  <dcterms:modified xsi:type="dcterms:W3CDTF">2023-08-02T20:13:39Z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0x010100CE653ED11D6A6E42BCA81100D174B681</vt:lpwstr>
  </property>
</Properties>
</file>