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0" r:id="rId1"/>
  </p:sldMasterIdLst>
  <p:notesMasterIdLst>
    <p:notesMasterId r:id="rId32"/>
  </p:notesMasterIdLst>
  <p:sldIdLst>
    <p:sldId id="462" r:id="rId2"/>
    <p:sldId id="460" r:id="rId3"/>
    <p:sldId id="504" r:id="rId4"/>
    <p:sldId id="510" r:id="rId5"/>
    <p:sldId id="485" r:id="rId6"/>
    <p:sldId id="497" r:id="rId7"/>
    <p:sldId id="441" r:id="rId8"/>
    <p:sldId id="498" r:id="rId9"/>
    <p:sldId id="506" r:id="rId10"/>
    <p:sldId id="500" r:id="rId11"/>
    <p:sldId id="502" r:id="rId12"/>
    <p:sldId id="488" r:id="rId13"/>
    <p:sldId id="499" r:id="rId14"/>
    <p:sldId id="507" r:id="rId15"/>
    <p:sldId id="475" r:id="rId16"/>
    <p:sldId id="495" r:id="rId17"/>
    <p:sldId id="491" r:id="rId18"/>
    <p:sldId id="493" r:id="rId19"/>
    <p:sldId id="501" r:id="rId20"/>
    <p:sldId id="513" r:id="rId21"/>
    <p:sldId id="438" r:id="rId22"/>
    <p:sldId id="483" r:id="rId23"/>
    <p:sldId id="489" r:id="rId24"/>
    <p:sldId id="471" r:id="rId25"/>
    <p:sldId id="494" r:id="rId26"/>
    <p:sldId id="490" r:id="rId27"/>
    <p:sldId id="492" r:id="rId28"/>
    <p:sldId id="511" r:id="rId29"/>
    <p:sldId id="472" r:id="rId30"/>
    <p:sldId id="51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ADC8"/>
    <a:srgbClr val="E84574"/>
    <a:srgbClr val="FFD603"/>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7"/>
    <p:restoredTop sz="96368"/>
  </p:normalViewPr>
  <p:slideViewPr>
    <p:cSldViewPr snapToGrid="0">
      <p:cViewPr varScale="1">
        <p:scale>
          <a:sx n="130" d="100"/>
          <a:sy n="130" d="100"/>
        </p:scale>
        <p:origin x="91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0A2B9-4441-2540-A6FE-6FA6B6B4E288}" type="doc">
      <dgm:prSet loTypeId="urn:microsoft.com/office/officeart/2018/2/layout/IconLabelDescriptionList" loCatId="icon" qsTypeId="urn:microsoft.com/office/officeart/2005/8/quickstyle/simple2" qsCatId="simple" csTypeId="urn:microsoft.com/office/officeart/2005/8/colors/colorful1" csCatId="colorful" phldr="1"/>
      <dgm:spPr/>
      <dgm:t>
        <a:bodyPr/>
        <a:lstStyle/>
        <a:p>
          <a:endParaRPr lang="en-US"/>
        </a:p>
      </dgm:t>
    </dgm:pt>
    <dgm:pt modelId="{0B34EE10-175B-E848-9C4F-E262FDE525FE}">
      <dgm:prSet phldrT="[Text]" custT="1"/>
      <dgm:spPr/>
      <dgm:t>
        <a:bodyPr/>
        <a:lstStyle/>
        <a:p>
          <a:pPr>
            <a:lnSpc>
              <a:spcPct val="100000"/>
            </a:lnSpc>
            <a:defRPr b="1"/>
          </a:pPr>
          <a:r>
            <a:rPr lang="en-US" sz="2000" b="1" dirty="0">
              <a:latin typeface="Arial" charset="0"/>
              <a:ea typeface="ＭＳ Ｐゴシック" charset="0"/>
            </a:rPr>
            <a:t>Self-funded and managed</a:t>
          </a:r>
          <a:endParaRPr lang="en-US" sz="2000" dirty="0"/>
        </a:p>
      </dgm:t>
    </dgm:pt>
    <dgm:pt modelId="{00922266-ECD2-154E-B28E-15C060B34568}" type="parTrans" cxnId="{09ECE0D1-7DC2-5549-9C10-8F8FE6EBA470}">
      <dgm:prSet/>
      <dgm:spPr/>
      <dgm:t>
        <a:bodyPr/>
        <a:lstStyle/>
        <a:p>
          <a:endParaRPr lang="en-US"/>
        </a:p>
      </dgm:t>
    </dgm:pt>
    <dgm:pt modelId="{C8E6491D-5B62-2948-8E2C-33C899C6B7BC}" type="sibTrans" cxnId="{09ECE0D1-7DC2-5549-9C10-8F8FE6EBA470}">
      <dgm:prSet/>
      <dgm:spPr/>
      <dgm:t>
        <a:bodyPr/>
        <a:lstStyle/>
        <a:p>
          <a:endParaRPr lang="en-US"/>
        </a:p>
      </dgm:t>
    </dgm:pt>
    <dgm:pt modelId="{A1A619FB-BFE7-6B49-99D1-8DA85531A3A3}">
      <dgm:prSet phldrT="[Text]" custT="1"/>
      <dgm:spPr/>
      <dgm:t>
        <a:bodyPr/>
        <a:lstStyle/>
        <a:p>
          <a:pPr>
            <a:lnSpc>
              <a:spcPct val="100000"/>
            </a:lnSpc>
          </a:pPr>
          <a:r>
            <a:rPr lang="en-US" sz="1600" dirty="0">
              <a:latin typeface="Arial" charset="0"/>
              <a:ea typeface="ＭＳ Ｐゴシック" charset="0"/>
            </a:rPr>
            <a:t>Flat-Rate</a:t>
          </a:r>
        </a:p>
      </dgm:t>
    </dgm:pt>
    <dgm:pt modelId="{5747179E-C699-D348-BFE9-02EA63249AEB}" type="parTrans" cxnId="{30239FAB-01F8-B041-BB54-4139AF2F74F9}">
      <dgm:prSet/>
      <dgm:spPr/>
      <dgm:t>
        <a:bodyPr/>
        <a:lstStyle/>
        <a:p>
          <a:endParaRPr lang="en-US"/>
        </a:p>
      </dgm:t>
    </dgm:pt>
    <dgm:pt modelId="{D5FE9EDB-1B7F-3F40-9C00-92365C4E46A5}" type="sibTrans" cxnId="{30239FAB-01F8-B041-BB54-4139AF2F74F9}">
      <dgm:prSet/>
      <dgm:spPr/>
      <dgm:t>
        <a:bodyPr/>
        <a:lstStyle/>
        <a:p>
          <a:endParaRPr lang="en-US"/>
        </a:p>
      </dgm:t>
    </dgm:pt>
    <dgm:pt modelId="{EF45CCB4-D02D-9A4D-9012-AB15A8FE2B0B}">
      <dgm:prSet phldrT="[Text]" custT="1"/>
      <dgm:spPr/>
      <dgm:t>
        <a:bodyPr/>
        <a:lstStyle/>
        <a:p>
          <a:pPr>
            <a:lnSpc>
              <a:spcPct val="100000"/>
            </a:lnSpc>
            <a:defRPr b="1"/>
          </a:pPr>
          <a:r>
            <a:rPr lang="en-US" sz="2000" b="1" dirty="0">
              <a:latin typeface="Arial" charset="0"/>
              <a:ea typeface="ＭＳ Ｐゴシック" charset="0"/>
            </a:rPr>
            <a:t>Tailored Study Products</a:t>
          </a:r>
          <a:endParaRPr lang="en-US" sz="2000" dirty="0"/>
        </a:p>
      </dgm:t>
    </dgm:pt>
    <dgm:pt modelId="{577B3768-D549-DD46-A60C-FF5DCB1713B0}" type="parTrans" cxnId="{F42E7F65-15F6-EA46-AC11-52F5BCBEA0D8}">
      <dgm:prSet/>
      <dgm:spPr/>
      <dgm:t>
        <a:bodyPr/>
        <a:lstStyle/>
        <a:p>
          <a:endParaRPr lang="en-US"/>
        </a:p>
      </dgm:t>
    </dgm:pt>
    <dgm:pt modelId="{4D8771DF-1706-AA4D-9147-82EBD112A6EC}" type="sibTrans" cxnId="{F42E7F65-15F6-EA46-AC11-52F5BCBEA0D8}">
      <dgm:prSet/>
      <dgm:spPr/>
      <dgm:t>
        <a:bodyPr/>
        <a:lstStyle/>
        <a:p>
          <a:endParaRPr lang="en-US"/>
        </a:p>
      </dgm:t>
    </dgm:pt>
    <dgm:pt modelId="{3BC331FF-2B3B-A14C-8C7E-9F2D01FA0232}">
      <dgm:prSet phldrT="[Text]" custT="1"/>
      <dgm:spPr/>
      <dgm:t>
        <a:bodyPr/>
        <a:lstStyle/>
        <a:p>
          <a:pPr>
            <a:lnSpc>
              <a:spcPct val="100000"/>
            </a:lnSpc>
          </a:pPr>
          <a:r>
            <a:rPr lang="en-US" sz="1600">
              <a:latin typeface="Arial" charset="0"/>
              <a:ea typeface="ＭＳ Ｐゴシック" charset="0"/>
            </a:rPr>
            <a:t>Customized end-to-end concept studies </a:t>
          </a:r>
          <a:endParaRPr lang="en-US" sz="1600"/>
        </a:p>
      </dgm:t>
    </dgm:pt>
    <dgm:pt modelId="{68E085C9-D82A-B545-B42F-278FC671E48F}" type="parTrans" cxnId="{6C453810-CDC4-404D-878E-723376E1B468}">
      <dgm:prSet/>
      <dgm:spPr/>
      <dgm:t>
        <a:bodyPr/>
        <a:lstStyle/>
        <a:p>
          <a:endParaRPr lang="en-US"/>
        </a:p>
      </dgm:t>
    </dgm:pt>
    <dgm:pt modelId="{F79511FB-6821-C743-8F1A-FA11F4D97B3F}" type="sibTrans" cxnId="{6C453810-CDC4-404D-878E-723376E1B468}">
      <dgm:prSet/>
      <dgm:spPr/>
      <dgm:t>
        <a:bodyPr/>
        <a:lstStyle/>
        <a:p>
          <a:endParaRPr lang="en-US"/>
        </a:p>
      </dgm:t>
    </dgm:pt>
    <dgm:pt modelId="{2C0C2EA2-8D93-DB40-8E1C-8A0E759E8B85}">
      <dgm:prSet phldrT="[Text]" custT="1"/>
      <dgm:spPr/>
      <dgm:t>
        <a:bodyPr/>
        <a:lstStyle/>
        <a:p>
          <a:pPr>
            <a:lnSpc>
              <a:spcPct val="100000"/>
            </a:lnSpc>
            <a:defRPr b="1"/>
          </a:pPr>
          <a:r>
            <a:rPr lang="en-US" sz="2000" b="1" dirty="0">
              <a:latin typeface="Arial" charset="0"/>
              <a:ea typeface="ＭＳ Ｐゴシック" charset="0"/>
            </a:rPr>
            <a:t>Established Customer Base</a:t>
          </a:r>
          <a:endParaRPr lang="en-US" sz="2000" dirty="0"/>
        </a:p>
      </dgm:t>
    </dgm:pt>
    <dgm:pt modelId="{E6BEDC80-11A9-2448-BE26-E1DAC89AF383}" type="parTrans" cxnId="{56713F45-0802-1241-99D9-07F4888EA7B5}">
      <dgm:prSet/>
      <dgm:spPr/>
      <dgm:t>
        <a:bodyPr/>
        <a:lstStyle/>
        <a:p>
          <a:endParaRPr lang="en-US"/>
        </a:p>
      </dgm:t>
    </dgm:pt>
    <dgm:pt modelId="{220A82AC-3845-3C4B-804A-63F0B6B7AD86}" type="sibTrans" cxnId="{56713F45-0802-1241-99D9-07F4888EA7B5}">
      <dgm:prSet/>
      <dgm:spPr/>
      <dgm:t>
        <a:bodyPr/>
        <a:lstStyle/>
        <a:p>
          <a:endParaRPr lang="en-US"/>
        </a:p>
      </dgm:t>
    </dgm:pt>
    <dgm:pt modelId="{D4128A48-72E6-BD46-8505-AF7058D6D7AE}">
      <dgm:prSet phldrT="[Text]" custT="1"/>
      <dgm:spPr/>
      <dgm:t>
        <a:bodyPr/>
        <a:lstStyle/>
        <a:p>
          <a:pPr>
            <a:lnSpc>
              <a:spcPct val="100000"/>
            </a:lnSpc>
          </a:pPr>
          <a:r>
            <a:rPr lang="en-US" sz="1600" dirty="0">
              <a:latin typeface="Arial" panose="020B0604020202020204" pitchFamily="34" charset="0"/>
              <a:ea typeface="ＭＳ Ｐゴシック" charset="0"/>
              <a:cs typeface="Arial" panose="020B0604020202020204" pitchFamily="34" charset="0"/>
            </a:rPr>
            <a:t>GSFC IRAD </a:t>
          </a:r>
          <a:r>
            <a:rPr lang="en-US" sz="1400" dirty="0">
              <a:latin typeface="Arial" panose="020B0604020202020204" pitchFamily="34" charset="0"/>
              <a:ea typeface="ＭＳ Ｐゴシック" charset="0"/>
              <a:cs typeface="Arial" panose="020B0604020202020204" pitchFamily="34" charset="0"/>
            </a:rPr>
            <a:t>(</a:t>
          </a:r>
          <a:r>
            <a:rPr lang="en-US" sz="1400" b="0" i="0" dirty="0">
              <a:latin typeface="Arial" panose="020B0604020202020204" pitchFamily="34" charset="0"/>
              <a:cs typeface="Arial" panose="020B0604020202020204" pitchFamily="34" charset="0"/>
            </a:rPr>
            <a:t>Internal Research and Development)</a:t>
          </a:r>
          <a:r>
            <a:rPr lang="en-US" sz="1400" dirty="0">
              <a:latin typeface="Arial" panose="020B0604020202020204" pitchFamily="34" charset="0"/>
              <a:ea typeface="ＭＳ Ｐゴシック" charset="0"/>
              <a:cs typeface="Arial" panose="020B0604020202020204" pitchFamily="34" charset="0"/>
            </a:rPr>
            <a:t>, </a:t>
          </a:r>
          <a:r>
            <a:rPr lang="en-US" sz="1600" dirty="0">
              <a:latin typeface="Arial" panose="020B0604020202020204" pitchFamily="34" charset="0"/>
              <a:ea typeface="ＭＳ Ｐゴシック" charset="0"/>
              <a:cs typeface="Arial" panose="020B0604020202020204" pitchFamily="34" charset="0"/>
            </a:rPr>
            <a:t>LOB </a:t>
          </a:r>
          <a:r>
            <a:rPr lang="en-US" sz="1400" dirty="0">
              <a:latin typeface="Arial" panose="020B0604020202020204" pitchFamily="34" charset="0"/>
              <a:ea typeface="ＭＳ Ｐゴシック" charset="0"/>
              <a:cs typeface="Arial" panose="020B0604020202020204" pitchFamily="34" charset="0"/>
            </a:rPr>
            <a:t>(Line of Business), </a:t>
          </a:r>
          <a:r>
            <a:rPr lang="en-US" sz="1600" dirty="0">
              <a:latin typeface="Arial" panose="020B0604020202020204" pitchFamily="34" charset="0"/>
              <a:ea typeface="ＭＳ Ｐゴシック" charset="0"/>
              <a:cs typeface="Arial" panose="020B0604020202020204" pitchFamily="34" charset="0"/>
            </a:rPr>
            <a:t>NOO </a:t>
          </a:r>
          <a:r>
            <a:rPr lang="en-US" sz="1400" dirty="0">
              <a:latin typeface="Arial" panose="020B0604020202020204" pitchFamily="34" charset="0"/>
              <a:ea typeface="ＭＳ Ｐゴシック" charset="0"/>
              <a:cs typeface="Arial" panose="020B0604020202020204" pitchFamily="34" charset="0"/>
            </a:rPr>
            <a:t>(New Opportunities Office)</a:t>
          </a:r>
        </a:p>
        <a:p>
          <a:pPr>
            <a:lnSpc>
              <a:spcPct val="100000"/>
            </a:lnSpc>
          </a:pPr>
          <a:r>
            <a:rPr lang="en-US" sz="1600" dirty="0">
              <a:latin typeface="Arial" charset="0"/>
              <a:ea typeface="ＭＳ Ｐゴシック" charset="0"/>
            </a:rPr>
            <a:t>HQ Decadal Survey Studies, AO </a:t>
          </a:r>
          <a:r>
            <a:rPr lang="en-US" sz="1400" dirty="0">
              <a:latin typeface="Arial" charset="0"/>
              <a:ea typeface="ＭＳ Ｐゴシック" charset="0"/>
            </a:rPr>
            <a:t>(Announcement of Opportunity) </a:t>
          </a:r>
          <a:r>
            <a:rPr lang="en-US" sz="1600" dirty="0">
              <a:latin typeface="Arial" charset="0"/>
              <a:ea typeface="ＭＳ Ｐゴシック" charset="0"/>
            </a:rPr>
            <a:t>formulation</a:t>
          </a:r>
        </a:p>
        <a:p>
          <a:pPr>
            <a:lnSpc>
              <a:spcPct val="100000"/>
            </a:lnSpc>
          </a:pPr>
          <a:r>
            <a:rPr lang="en-US" sz="1600" dirty="0">
              <a:latin typeface="Arial" charset="0"/>
              <a:ea typeface="ＭＳ Ｐゴシック" charset="0"/>
            </a:rPr>
            <a:t>Other NASA, Gov, DoD, Academic partners</a:t>
          </a:r>
          <a:endParaRPr lang="en-US" sz="1600" dirty="0"/>
        </a:p>
      </dgm:t>
    </dgm:pt>
    <dgm:pt modelId="{E624ED20-AFD2-CE4C-AFDB-9EAB4E808DF6}" type="parTrans" cxnId="{FA573E2E-1ECD-4C4A-9732-BD4D979A49E3}">
      <dgm:prSet/>
      <dgm:spPr/>
      <dgm:t>
        <a:bodyPr/>
        <a:lstStyle/>
        <a:p>
          <a:endParaRPr lang="en-US"/>
        </a:p>
      </dgm:t>
    </dgm:pt>
    <dgm:pt modelId="{6D642E25-8BF1-BF4B-8977-1A205CFA80DA}" type="sibTrans" cxnId="{FA573E2E-1ECD-4C4A-9732-BD4D979A49E3}">
      <dgm:prSet/>
      <dgm:spPr/>
      <dgm:t>
        <a:bodyPr/>
        <a:lstStyle/>
        <a:p>
          <a:endParaRPr lang="en-US"/>
        </a:p>
      </dgm:t>
    </dgm:pt>
    <dgm:pt modelId="{E938299C-DB59-F940-B626-B995D6688D7B}">
      <dgm:prSet custT="1"/>
      <dgm:spPr/>
      <dgm:t>
        <a:bodyPr/>
        <a:lstStyle/>
        <a:p>
          <a:pPr>
            <a:lnSpc>
              <a:spcPct val="100000"/>
            </a:lnSpc>
          </a:pPr>
          <a:r>
            <a:rPr lang="en-US" sz="1600" dirty="0">
              <a:latin typeface="Arial" charset="0"/>
              <a:ea typeface="ＭＳ Ｐゴシック" charset="0"/>
            </a:rPr>
            <a:t>Focused studies</a:t>
          </a:r>
        </a:p>
      </dgm:t>
    </dgm:pt>
    <dgm:pt modelId="{B8FAD98A-C6E2-3A4A-94B3-FB6B43260648}" type="parTrans" cxnId="{CC2BC9B9-1C48-F14E-AEF9-6D28A3509780}">
      <dgm:prSet/>
      <dgm:spPr/>
      <dgm:t>
        <a:bodyPr/>
        <a:lstStyle/>
        <a:p>
          <a:endParaRPr lang="en-US"/>
        </a:p>
      </dgm:t>
    </dgm:pt>
    <dgm:pt modelId="{5FA3049E-CB48-2343-94CD-80E587540334}" type="sibTrans" cxnId="{CC2BC9B9-1C48-F14E-AEF9-6D28A3509780}">
      <dgm:prSet/>
      <dgm:spPr/>
      <dgm:t>
        <a:bodyPr/>
        <a:lstStyle/>
        <a:p>
          <a:endParaRPr lang="en-US"/>
        </a:p>
      </dgm:t>
    </dgm:pt>
    <dgm:pt modelId="{5B3AAF8A-0626-0C42-B494-B8AA96120B53}">
      <dgm:prSet custT="1"/>
      <dgm:spPr/>
      <dgm:t>
        <a:bodyPr/>
        <a:lstStyle/>
        <a:p>
          <a:pPr>
            <a:lnSpc>
              <a:spcPct val="100000"/>
            </a:lnSpc>
          </a:pPr>
          <a:r>
            <a:rPr lang="en-US" sz="1600" dirty="0">
              <a:latin typeface="Arial" charset="0"/>
              <a:ea typeface="ＭＳ Ｐゴシック" charset="0"/>
            </a:rPr>
            <a:t>Early concept consultations</a:t>
          </a:r>
        </a:p>
      </dgm:t>
    </dgm:pt>
    <dgm:pt modelId="{17EF2092-B2C8-A742-A02C-D06DEE46FC2D}" type="parTrans" cxnId="{5F151F7B-EB67-B24F-8E10-588099EB9547}">
      <dgm:prSet/>
      <dgm:spPr/>
      <dgm:t>
        <a:bodyPr/>
        <a:lstStyle/>
        <a:p>
          <a:endParaRPr lang="en-US"/>
        </a:p>
      </dgm:t>
    </dgm:pt>
    <dgm:pt modelId="{692F665C-B483-8B49-BD9A-9B83795344E7}" type="sibTrans" cxnId="{5F151F7B-EB67-B24F-8E10-588099EB9547}">
      <dgm:prSet/>
      <dgm:spPr/>
      <dgm:t>
        <a:bodyPr/>
        <a:lstStyle/>
        <a:p>
          <a:endParaRPr lang="en-US"/>
        </a:p>
      </dgm:t>
    </dgm:pt>
    <dgm:pt modelId="{1AE09A6F-6D9A-7346-9940-22092A107DE0}">
      <dgm:prSet custT="1"/>
      <dgm:spPr/>
      <dgm:t>
        <a:bodyPr/>
        <a:lstStyle/>
        <a:p>
          <a:pPr>
            <a:lnSpc>
              <a:spcPct val="100000"/>
            </a:lnSpc>
          </a:pPr>
          <a:r>
            <a:rPr lang="en-US" sz="1600">
              <a:latin typeface="Arial" charset="0"/>
              <a:ea typeface="ＭＳ Ｐゴシック" charset="0"/>
            </a:rPr>
            <a:t>Independent evaluations</a:t>
          </a:r>
        </a:p>
      </dgm:t>
    </dgm:pt>
    <dgm:pt modelId="{C57BABCD-1B47-8442-8869-8D89CE892387}" type="parTrans" cxnId="{805E663B-E0FA-684E-96B8-880A450D60B2}">
      <dgm:prSet/>
      <dgm:spPr/>
      <dgm:t>
        <a:bodyPr/>
        <a:lstStyle/>
        <a:p>
          <a:endParaRPr lang="en-US"/>
        </a:p>
      </dgm:t>
    </dgm:pt>
    <dgm:pt modelId="{AA96B0A1-9066-9744-BD86-73278D75C85F}" type="sibTrans" cxnId="{805E663B-E0FA-684E-96B8-880A450D60B2}">
      <dgm:prSet/>
      <dgm:spPr/>
      <dgm:t>
        <a:bodyPr/>
        <a:lstStyle/>
        <a:p>
          <a:endParaRPr lang="en-US"/>
        </a:p>
      </dgm:t>
    </dgm:pt>
    <dgm:pt modelId="{3C3CA5CE-3E2A-1745-841F-B3E1D1BD4BDF}">
      <dgm:prSet custT="1"/>
      <dgm:spPr/>
      <dgm:t>
        <a:bodyPr/>
        <a:lstStyle/>
        <a:p>
          <a:pPr>
            <a:lnSpc>
              <a:spcPct val="100000"/>
            </a:lnSpc>
          </a:pPr>
          <a:r>
            <a:rPr lang="en-US" sz="1600">
              <a:latin typeface="Arial" charset="0"/>
              <a:ea typeface="ＭＳ Ｐゴシック" charset="0"/>
            </a:rPr>
            <a:t>Technology, risk, and cost assessments</a:t>
          </a:r>
        </a:p>
      </dgm:t>
    </dgm:pt>
    <dgm:pt modelId="{F370F7EA-1A99-E340-B65C-ACBB9573A2AB}" type="parTrans" cxnId="{43BE24A5-F873-114C-9486-4EF1FC5D0F5F}">
      <dgm:prSet/>
      <dgm:spPr/>
      <dgm:t>
        <a:bodyPr/>
        <a:lstStyle/>
        <a:p>
          <a:endParaRPr lang="en-US"/>
        </a:p>
      </dgm:t>
    </dgm:pt>
    <dgm:pt modelId="{716AF14B-C038-4A4E-8A81-52A30119D8CF}" type="sibTrans" cxnId="{43BE24A5-F873-114C-9486-4EF1FC5D0F5F}">
      <dgm:prSet/>
      <dgm:spPr/>
      <dgm:t>
        <a:bodyPr/>
        <a:lstStyle/>
        <a:p>
          <a:endParaRPr lang="en-US"/>
        </a:p>
      </dgm:t>
    </dgm:pt>
    <dgm:pt modelId="{1BAE3AE2-16F3-CE4F-899D-D4FBC01814AD}">
      <dgm:prSet custT="1"/>
      <dgm:spPr/>
      <dgm:t>
        <a:bodyPr/>
        <a:lstStyle/>
        <a:p>
          <a:pPr>
            <a:lnSpc>
              <a:spcPct val="100000"/>
            </a:lnSpc>
            <a:defRPr b="1"/>
          </a:pPr>
          <a:r>
            <a:rPr lang="en-US" sz="2000" b="1" dirty="0">
              <a:latin typeface="Arial" charset="0"/>
              <a:ea typeface="ＭＳ Ｐゴシック" charset="0"/>
            </a:rPr>
            <a:t>Proven Tools and Resources</a:t>
          </a:r>
          <a:endParaRPr lang="en-US" sz="2000" dirty="0"/>
        </a:p>
      </dgm:t>
    </dgm:pt>
    <dgm:pt modelId="{339C5A7A-FD62-A445-AF46-16ECA18578A8}" type="parTrans" cxnId="{140C1B03-2F92-B34E-8997-C2B9E0DA9E90}">
      <dgm:prSet/>
      <dgm:spPr/>
      <dgm:t>
        <a:bodyPr/>
        <a:lstStyle/>
        <a:p>
          <a:endParaRPr lang="en-US"/>
        </a:p>
      </dgm:t>
    </dgm:pt>
    <dgm:pt modelId="{8EB70C40-10F0-4741-8B18-A55CDEA5C97B}" type="sibTrans" cxnId="{140C1B03-2F92-B34E-8997-C2B9E0DA9E90}">
      <dgm:prSet/>
      <dgm:spPr/>
      <dgm:t>
        <a:bodyPr/>
        <a:lstStyle/>
        <a:p>
          <a:endParaRPr lang="en-US"/>
        </a:p>
      </dgm:t>
    </dgm:pt>
    <dgm:pt modelId="{9147FE95-0015-1943-88E0-E7AE32410F3C}">
      <dgm:prSet custT="1"/>
      <dgm:spPr/>
      <dgm:t>
        <a:bodyPr/>
        <a:lstStyle/>
        <a:p>
          <a:pPr>
            <a:lnSpc>
              <a:spcPct val="100000"/>
            </a:lnSpc>
          </a:pPr>
          <a:r>
            <a:rPr lang="en-US" sz="1600" dirty="0">
              <a:latin typeface="Arial" charset="0"/>
              <a:ea typeface="ＭＳ Ｐゴシック" charset="0"/>
            </a:rPr>
            <a:t>Experienced Lab Leads</a:t>
          </a:r>
        </a:p>
        <a:p>
          <a:pPr>
            <a:lnSpc>
              <a:spcPct val="100000"/>
            </a:lnSpc>
          </a:pPr>
          <a:r>
            <a:rPr lang="en-US" sz="1600" dirty="0">
              <a:latin typeface="Arial" charset="0"/>
              <a:ea typeface="ＭＳ Ｐゴシック" charset="0"/>
            </a:rPr>
            <a:t>Processes honed over time</a:t>
          </a:r>
        </a:p>
        <a:p>
          <a:pPr>
            <a:lnSpc>
              <a:spcPct val="100000"/>
            </a:lnSpc>
          </a:pPr>
          <a:r>
            <a:rPr lang="en-US" sz="1600" dirty="0">
              <a:latin typeface="Arial" charset="0"/>
              <a:ea typeface="ＭＳ Ｐゴシック" charset="0"/>
            </a:rPr>
            <a:t>Staffed with skilled GSFC Engineers and Specialists</a:t>
          </a:r>
        </a:p>
        <a:p>
          <a:pPr>
            <a:lnSpc>
              <a:spcPct val="100000"/>
            </a:lnSpc>
          </a:pPr>
          <a:r>
            <a:rPr lang="en-US" sz="1600" dirty="0">
              <a:latin typeface="Arial" charset="0"/>
              <a:ea typeface="ＭＳ Ｐゴシック" charset="0"/>
            </a:rPr>
            <a:t>Partners in Industry, Academia, other NASA &amp; Gov</a:t>
          </a:r>
          <a:endParaRPr lang="en-US" sz="1600" dirty="0"/>
        </a:p>
      </dgm:t>
    </dgm:pt>
    <dgm:pt modelId="{E330360C-47DC-6040-B8D4-65B5E6D99F89}" type="parTrans" cxnId="{21751C29-20FD-A549-9AE9-4F8034FA19C0}">
      <dgm:prSet/>
      <dgm:spPr/>
      <dgm:t>
        <a:bodyPr/>
        <a:lstStyle/>
        <a:p>
          <a:endParaRPr lang="en-US"/>
        </a:p>
      </dgm:t>
    </dgm:pt>
    <dgm:pt modelId="{63394C5B-FED6-7E4D-B10F-8D6500E21A88}" type="sibTrans" cxnId="{21751C29-20FD-A549-9AE9-4F8034FA19C0}">
      <dgm:prSet/>
      <dgm:spPr/>
      <dgm:t>
        <a:bodyPr/>
        <a:lstStyle/>
        <a:p>
          <a:endParaRPr lang="en-US"/>
        </a:p>
      </dgm:t>
    </dgm:pt>
    <dgm:pt modelId="{DF428164-ADFD-634D-9CFB-F15F26BCAF43}">
      <dgm:prSet phldrT="[Text]" custT="1"/>
      <dgm:spPr/>
      <dgm:t>
        <a:bodyPr/>
        <a:lstStyle/>
        <a:p>
          <a:pPr>
            <a:lnSpc>
              <a:spcPct val="100000"/>
            </a:lnSpc>
          </a:pPr>
          <a:r>
            <a:rPr lang="en-US" sz="1600" dirty="0">
              <a:latin typeface="Arial" charset="0"/>
              <a:ea typeface="ＭＳ Ｐゴシック" charset="0"/>
            </a:rPr>
            <a:t>17-22 studies per year</a:t>
          </a:r>
        </a:p>
      </dgm:t>
    </dgm:pt>
    <dgm:pt modelId="{D8090E80-CF44-2C4B-90FE-26E03B8C6757}" type="parTrans" cxnId="{5481393A-7A20-A440-B8B6-E4F377BB484A}">
      <dgm:prSet/>
      <dgm:spPr/>
      <dgm:t>
        <a:bodyPr/>
        <a:lstStyle/>
        <a:p>
          <a:endParaRPr lang="en-US"/>
        </a:p>
      </dgm:t>
    </dgm:pt>
    <dgm:pt modelId="{CC555A18-9367-FB4E-B8F3-A00BA472C611}" type="sibTrans" cxnId="{5481393A-7A20-A440-B8B6-E4F377BB484A}">
      <dgm:prSet/>
      <dgm:spPr/>
      <dgm:t>
        <a:bodyPr/>
        <a:lstStyle/>
        <a:p>
          <a:endParaRPr lang="en-US"/>
        </a:p>
      </dgm:t>
    </dgm:pt>
    <dgm:pt modelId="{E9B30272-9000-1A45-9E67-BF7462782E02}">
      <dgm:prSet custT="1"/>
      <dgm:spPr/>
      <dgm:t>
        <a:bodyPr/>
        <a:lstStyle/>
        <a:p>
          <a:pPr>
            <a:lnSpc>
              <a:spcPct val="100000"/>
            </a:lnSpc>
            <a:defRPr b="1"/>
          </a:pPr>
          <a:r>
            <a:rPr lang="en-US" sz="2000" dirty="0"/>
            <a:t>Flexible Format and Facilities</a:t>
          </a:r>
        </a:p>
      </dgm:t>
    </dgm:pt>
    <dgm:pt modelId="{BF1B2A69-582A-8845-95B7-185167E455D0}" type="parTrans" cxnId="{D3F52299-181E-D242-A189-8B85A7043CF9}">
      <dgm:prSet/>
      <dgm:spPr/>
      <dgm:t>
        <a:bodyPr/>
        <a:lstStyle/>
        <a:p>
          <a:endParaRPr lang="en-US"/>
        </a:p>
      </dgm:t>
    </dgm:pt>
    <dgm:pt modelId="{F1122CAC-C1EE-1143-B63F-9795C5701A26}" type="sibTrans" cxnId="{D3F52299-181E-D242-A189-8B85A7043CF9}">
      <dgm:prSet/>
      <dgm:spPr/>
      <dgm:t>
        <a:bodyPr/>
        <a:lstStyle/>
        <a:p>
          <a:endParaRPr lang="en-US"/>
        </a:p>
      </dgm:t>
    </dgm:pt>
    <dgm:pt modelId="{3EAA25DC-65D9-7048-8107-4A9DD11E73A1}">
      <dgm:prSet custT="1"/>
      <dgm:spPr/>
      <dgm:t>
        <a:bodyPr/>
        <a:lstStyle/>
        <a:p>
          <a:pPr>
            <a:lnSpc>
              <a:spcPct val="100000"/>
            </a:lnSpc>
          </a:pPr>
          <a:r>
            <a:rPr lang="en-US" sz="1600" dirty="0">
              <a:latin typeface="Arial" panose="020B0604020202020204" pitchFamily="34" charset="0"/>
              <a:cs typeface="Arial" panose="020B0604020202020204" pitchFamily="34" charset="0"/>
            </a:rPr>
            <a:t>Studies conducted fully remote or hybrid</a:t>
          </a:r>
        </a:p>
      </dgm:t>
    </dgm:pt>
    <dgm:pt modelId="{22BE8022-2FBA-824C-9B0B-504B7E1FF44A}" type="parTrans" cxnId="{8182DC9C-71CF-1D40-9A60-2BC33A07A6A1}">
      <dgm:prSet/>
      <dgm:spPr/>
      <dgm:t>
        <a:bodyPr/>
        <a:lstStyle/>
        <a:p>
          <a:endParaRPr lang="en-US"/>
        </a:p>
      </dgm:t>
    </dgm:pt>
    <dgm:pt modelId="{5E09BDF8-AA25-C842-B00A-F02F02829DD2}" type="sibTrans" cxnId="{8182DC9C-71CF-1D40-9A60-2BC33A07A6A1}">
      <dgm:prSet/>
      <dgm:spPr/>
      <dgm:t>
        <a:bodyPr/>
        <a:lstStyle/>
        <a:p>
          <a:endParaRPr lang="en-US"/>
        </a:p>
      </dgm:t>
    </dgm:pt>
    <dgm:pt modelId="{0E391987-ECC9-7D4F-9E05-774E78A6A597}">
      <dgm:prSet custT="1"/>
      <dgm:spPr/>
      <dgm:t>
        <a:bodyPr/>
        <a:lstStyle/>
        <a:p>
          <a:pPr>
            <a:lnSpc>
              <a:spcPct val="100000"/>
            </a:lnSpc>
          </a:pPr>
          <a:r>
            <a:rPr lang="en-US" sz="1600" dirty="0">
              <a:latin typeface="Arial" panose="020B0604020202020204" pitchFamily="34" charset="0"/>
              <a:cs typeface="Arial" panose="020B0604020202020204" pitchFamily="34" charset="0"/>
            </a:rPr>
            <a:t>Modern collaboration tools and facilities</a:t>
          </a:r>
        </a:p>
      </dgm:t>
    </dgm:pt>
    <dgm:pt modelId="{83E39836-E6CD-CC4A-B1AA-DAC42199ADFF}" type="parTrans" cxnId="{8E654824-9F2B-9A4E-B97E-2ABFCD87650D}">
      <dgm:prSet/>
      <dgm:spPr/>
      <dgm:t>
        <a:bodyPr/>
        <a:lstStyle/>
        <a:p>
          <a:endParaRPr lang="en-US"/>
        </a:p>
      </dgm:t>
    </dgm:pt>
    <dgm:pt modelId="{A4A399EA-5496-4642-8DD9-F0E34DECCDA2}" type="sibTrans" cxnId="{8E654824-9F2B-9A4E-B97E-2ABFCD87650D}">
      <dgm:prSet/>
      <dgm:spPr/>
      <dgm:t>
        <a:bodyPr/>
        <a:lstStyle/>
        <a:p>
          <a:endParaRPr lang="en-US"/>
        </a:p>
      </dgm:t>
    </dgm:pt>
    <dgm:pt modelId="{9317A26A-FB4E-1349-9035-E928B331E122}">
      <dgm:prSet custT="1"/>
      <dgm:spPr/>
      <dgm:t>
        <a:bodyPr/>
        <a:lstStyle/>
        <a:p>
          <a:pPr>
            <a:lnSpc>
              <a:spcPct val="100000"/>
            </a:lnSpc>
          </a:pPr>
          <a:r>
            <a:rPr lang="en-US" sz="1600" dirty="0">
              <a:latin typeface="Arial" panose="020B0604020202020204" pitchFamily="34" charset="0"/>
              <a:cs typeface="Arial" panose="020B0604020202020204" pitchFamily="34" charset="0"/>
            </a:rPr>
            <a:t>Continuously taking feedback, adapting, improving</a:t>
          </a:r>
        </a:p>
      </dgm:t>
    </dgm:pt>
    <dgm:pt modelId="{2068A7FD-A68B-5B4A-ADF3-8F5C16F36D45}" type="parTrans" cxnId="{08D1F864-095D-3047-A74A-14E5CE6987C9}">
      <dgm:prSet/>
      <dgm:spPr/>
      <dgm:t>
        <a:bodyPr/>
        <a:lstStyle/>
        <a:p>
          <a:endParaRPr lang="en-US"/>
        </a:p>
      </dgm:t>
    </dgm:pt>
    <dgm:pt modelId="{C1F42952-7B69-264E-AE33-1F8322430A12}" type="sibTrans" cxnId="{08D1F864-095D-3047-A74A-14E5CE6987C9}">
      <dgm:prSet/>
      <dgm:spPr/>
      <dgm:t>
        <a:bodyPr/>
        <a:lstStyle/>
        <a:p>
          <a:endParaRPr lang="en-US"/>
        </a:p>
      </dgm:t>
    </dgm:pt>
    <dgm:pt modelId="{9A790A02-331B-41AC-8582-78ABF861FB41}" type="pres">
      <dgm:prSet presAssocID="{3CE0A2B9-4441-2540-A6FE-6FA6B6B4E288}" presName="root" presStyleCnt="0">
        <dgm:presLayoutVars>
          <dgm:dir/>
          <dgm:resizeHandles val="exact"/>
        </dgm:presLayoutVars>
      </dgm:prSet>
      <dgm:spPr/>
    </dgm:pt>
    <dgm:pt modelId="{D42F0BCE-AAF7-427F-A20C-A4F13433976A}" type="pres">
      <dgm:prSet presAssocID="{0B34EE10-175B-E848-9C4F-E262FDE525FE}" presName="compNode" presStyleCnt="0"/>
      <dgm:spPr/>
    </dgm:pt>
    <dgm:pt modelId="{596E4C5A-E3D9-44C9-8947-AB4042F35FA1}" type="pres">
      <dgm:prSet presAssocID="{0B34EE10-175B-E848-9C4F-E262FDE525FE}"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752BBEC9-BE01-4DEE-95AC-8D2A7022A82F}" type="pres">
      <dgm:prSet presAssocID="{0B34EE10-175B-E848-9C4F-E262FDE525FE}" presName="iconSpace" presStyleCnt="0"/>
      <dgm:spPr/>
    </dgm:pt>
    <dgm:pt modelId="{920C4C29-5C3E-4B6E-A1A0-7AA349CC8C2C}" type="pres">
      <dgm:prSet presAssocID="{0B34EE10-175B-E848-9C4F-E262FDE525FE}" presName="parTx" presStyleLbl="revTx" presStyleIdx="0" presStyleCnt="10">
        <dgm:presLayoutVars>
          <dgm:chMax val="0"/>
          <dgm:chPref val="0"/>
        </dgm:presLayoutVars>
      </dgm:prSet>
      <dgm:spPr/>
    </dgm:pt>
    <dgm:pt modelId="{01BC640C-8DE6-4672-B8BD-188570111C12}" type="pres">
      <dgm:prSet presAssocID="{0B34EE10-175B-E848-9C4F-E262FDE525FE}" presName="txSpace" presStyleCnt="0"/>
      <dgm:spPr/>
    </dgm:pt>
    <dgm:pt modelId="{1FD8D560-A48C-44AF-932A-55A9BA4F0D43}" type="pres">
      <dgm:prSet presAssocID="{0B34EE10-175B-E848-9C4F-E262FDE525FE}" presName="desTx" presStyleLbl="revTx" presStyleIdx="1" presStyleCnt="10">
        <dgm:presLayoutVars/>
      </dgm:prSet>
      <dgm:spPr/>
    </dgm:pt>
    <dgm:pt modelId="{22DB9F8E-23AC-4651-80B1-EDCCB3CD26F9}" type="pres">
      <dgm:prSet presAssocID="{C8E6491D-5B62-2948-8E2C-33C899C6B7BC}" presName="sibTrans" presStyleCnt="0"/>
      <dgm:spPr/>
    </dgm:pt>
    <dgm:pt modelId="{AE6414F9-DF0F-4D24-BD56-C4B681DFCABB}" type="pres">
      <dgm:prSet presAssocID="{2C0C2EA2-8D93-DB40-8E1C-8A0E759E8B85}" presName="compNode" presStyleCnt="0"/>
      <dgm:spPr/>
    </dgm:pt>
    <dgm:pt modelId="{4C34A6E2-E544-43D2-96F0-5147AC81543C}" type="pres">
      <dgm:prSet presAssocID="{2C0C2EA2-8D93-DB40-8E1C-8A0E759E8B8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pt>
    <dgm:pt modelId="{2A077CC8-1812-4874-9927-28202E7ADD6A}" type="pres">
      <dgm:prSet presAssocID="{2C0C2EA2-8D93-DB40-8E1C-8A0E759E8B85}" presName="iconSpace" presStyleCnt="0"/>
      <dgm:spPr/>
    </dgm:pt>
    <dgm:pt modelId="{1DD6C73C-CB97-43FE-8B9E-AAF691D148A8}" type="pres">
      <dgm:prSet presAssocID="{2C0C2EA2-8D93-DB40-8E1C-8A0E759E8B85}" presName="parTx" presStyleLbl="revTx" presStyleIdx="2" presStyleCnt="10">
        <dgm:presLayoutVars>
          <dgm:chMax val="0"/>
          <dgm:chPref val="0"/>
        </dgm:presLayoutVars>
      </dgm:prSet>
      <dgm:spPr/>
    </dgm:pt>
    <dgm:pt modelId="{E688DCCE-D4B2-49A6-9D00-1C2B0D0B0B3A}" type="pres">
      <dgm:prSet presAssocID="{2C0C2EA2-8D93-DB40-8E1C-8A0E759E8B85}" presName="txSpace" presStyleCnt="0"/>
      <dgm:spPr/>
    </dgm:pt>
    <dgm:pt modelId="{39805318-2C8B-4864-8079-6A5D5B98F603}" type="pres">
      <dgm:prSet presAssocID="{2C0C2EA2-8D93-DB40-8E1C-8A0E759E8B85}" presName="desTx" presStyleLbl="revTx" presStyleIdx="3" presStyleCnt="10">
        <dgm:presLayoutVars/>
      </dgm:prSet>
      <dgm:spPr/>
    </dgm:pt>
    <dgm:pt modelId="{EDEF5634-D603-4E80-963A-E4C1A6786C7B}" type="pres">
      <dgm:prSet presAssocID="{220A82AC-3845-3C4B-804A-63F0B6B7AD86}" presName="sibTrans" presStyleCnt="0"/>
      <dgm:spPr/>
    </dgm:pt>
    <dgm:pt modelId="{F70099CE-2264-491A-B5F9-F3F2A23EE3F1}" type="pres">
      <dgm:prSet presAssocID="{EF45CCB4-D02D-9A4D-9012-AB15A8FE2B0B}" presName="compNode" presStyleCnt="0"/>
      <dgm:spPr/>
    </dgm:pt>
    <dgm:pt modelId="{A72EA1C9-DF0C-4A9C-BF9F-9FF83EE9A7F4}" type="pres">
      <dgm:prSet presAssocID="{EF45CCB4-D02D-9A4D-9012-AB15A8FE2B0B}"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resentation with checklist with solid fill"/>
        </a:ext>
      </dgm:extLst>
    </dgm:pt>
    <dgm:pt modelId="{8B50E776-75EF-456F-BD9D-18C482799DC9}" type="pres">
      <dgm:prSet presAssocID="{EF45CCB4-D02D-9A4D-9012-AB15A8FE2B0B}" presName="iconSpace" presStyleCnt="0"/>
      <dgm:spPr/>
    </dgm:pt>
    <dgm:pt modelId="{642CD135-C355-4BB0-9B7E-11E9A69A1E28}" type="pres">
      <dgm:prSet presAssocID="{EF45CCB4-D02D-9A4D-9012-AB15A8FE2B0B}" presName="parTx" presStyleLbl="revTx" presStyleIdx="4" presStyleCnt="10">
        <dgm:presLayoutVars>
          <dgm:chMax val="0"/>
          <dgm:chPref val="0"/>
        </dgm:presLayoutVars>
      </dgm:prSet>
      <dgm:spPr/>
    </dgm:pt>
    <dgm:pt modelId="{6BA0D7BF-0464-42A3-8DC5-1C2E0221833A}" type="pres">
      <dgm:prSet presAssocID="{EF45CCB4-D02D-9A4D-9012-AB15A8FE2B0B}" presName="txSpace" presStyleCnt="0"/>
      <dgm:spPr/>
    </dgm:pt>
    <dgm:pt modelId="{1EE3529E-0CF8-4806-802A-34D45A228555}" type="pres">
      <dgm:prSet presAssocID="{EF45CCB4-D02D-9A4D-9012-AB15A8FE2B0B}" presName="desTx" presStyleLbl="revTx" presStyleIdx="5" presStyleCnt="10">
        <dgm:presLayoutVars/>
      </dgm:prSet>
      <dgm:spPr/>
    </dgm:pt>
    <dgm:pt modelId="{ECF44DE1-026B-4231-B486-D26385C3F441}" type="pres">
      <dgm:prSet presAssocID="{4D8771DF-1706-AA4D-9147-82EBD112A6EC}" presName="sibTrans" presStyleCnt="0"/>
      <dgm:spPr/>
    </dgm:pt>
    <dgm:pt modelId="{3FF71F1E-610F-4A91-B928-BA740143A961}" type="pres">
      <dgm:prSet presAssocID="{1BAE3AE2-16F3-CE4F-899D-D4FBC01814AD}" presName="compNode" presStyleCnt="0"/>
      <dgm:spPr/>
    </dgm:pt>
    <dgm:pt modelId="{E5541F5D-19BE-46CF-BD21-A65969A73288}" type="pres">
      <dgm:prSet presAssocID="{1BAE3AE2-16F3-CE4F-899D-D4FBC01814A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846D2509-1CCE-4BF0-BA5B-1873D7A1E247}" type="pres">
      <dgm:prSet presAssocID="{1BAE3AE2-16F3-CE4F-899D-D4FBC01814AD}" presName="iconSpace" presStyleCnt="0"/>
      <dgm:spPr/>
    </dgm:pt>
    <dgm:pt modelId="{5DC56696-0E10-4276-9C24-95D0E6D1F643}" type="pres">
      <dgm:prSet presAssocID="{1BAE3AE2-16F3-CE4F-899D-D4FBC01814AD}" presName="parTx" presStyleLbl="revTx" presStyleIdx="6" presStyleCnt="10">
        <dgm:presLayoutVars>
          <dgm:chMax val="0"/>
          <dgm:chPref val="0"/>
        </dgm:presLayoutVars>
      </dgm:prSet>
      <dgm:spPr/>
    </dgm:pt>
    <dgm:pt modelId="{84ADED45-A408-40E8-8D1E-16E0D720FCA3}" type="pres">
      <dgm:prSet presAssocID="{1BAE3AE2-16F3-CE4F-899D-D4FBC01814AD}" presName="txSpace" presStyleCnt="0"/>
      <dgm:spPr/>
    </dgm:pt>
    <dgm:pt modelId="{62BA2221-685A-48A8-A006-6A39E0471029}" type="pres">
      <dgm:prSet presAssocID="{1BAE3AE2-16F3-CE4F-899D-D4FBC01814AD}" presName="desTx" presStyleLbl="revTx" presStyleIdx="7" presStyleCnt="10">
        <dgm:presLayoutVars/>
      </dgm:prSet>
      <dgm:spPr/>
    </dgm:pt>
    <dgm:pt modelId="{378B8E2D-249D-F14C-A098-C50DDED7FBA2}" type="pres">
      <dgm:prSet presAssocID="{8EB70C40-10F0-4741-8B18-A55CDEA5C97B}" presName="sibTrans" presStyleCnt="0"/>
      <dgm:spPr/>
    </dgm:pt>
    <dgm:pt modelId="{B3373E18-A8C7-4446-A90E-E62897DFE6DC}" type="pres">
      <dgm:prSet presAssocID="{E9B30272-9000-1A45-9E67-BF7462782E02}" presName="compNode" presStyleCnt="0"/>
      <dgm:spPr/>
    </dgm:pt>
    <dgm:pt modelId="{7D2487F0-2F40-304F-A3C8-30FEEAD91EC8}" type="pres">
      <dgm:prSet presAssocID="{E9B30272-9000-1A45-9E67-BF7462782E02}"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ears with solid fill"/>
        </a:ext>
      </dgm:extLst>
    </dgm:pt>
    <dgm:pt modelId="{07309841-DAAE-E440-BD6A-B6E91BF515F7}" type="pres">
      <dgm:prSet presAssocID="{E9B30272-9000-1A45-9E67-BF7462782E02}" presName="iconSpace" presStyleCnt="0"/>
      <dgm:spPr/>
    </dgm:pt>
    <dgm:pt modelId="{B26188C7-D751-8848-AA2A-AB635F3C346D}" type="pres">
      <dgm:prSet presAssocID="{E9B30272-9000-1A45-9E67-BF7462782E02}" presName="parTx" presStyleLbl="revTx" presStyleIdx="8" presStyleCnt="10">
        <dgm:presLayoutVars>
          <dgm:chMax val="0"/>
          <dgm:chPref val="0"/>
        </dgm:presLayoutVars>
      </dgm:prSet>
      <dgm:spPr/>
    </dgm:pt>
    <dgm:pt modelId="{986FCCAF-0C0F-184D-A353-179F2E3DE828}" type="pres">
      <dgm:prSet presAssocID="{E9B30272-9000-1A45-9E67-BF7462782E02}" presName="txSpace" presStyleCnt="0"/>
      <dgm:spPr/>
    </dgm:pt>
    <dgm:pt modelId="{6EB659B1-CC80-3F47-8392-32F73FC3F65B}" type="pres">
      <dgm:prSet presAssocID="{E9B30272-9000-1A45-9E67-BF7462782E02}" presName="desTx" presStyleLbl="revTx" presStyleIdx="9" presStyleCnt="10">
        <dgm:presLayoutVars/>
      </dgm:prSet>
      <dgm:spPr/>
    </dgm:pt>
  </dgm:ptLst>
  <dgm:cxnLst>
    <dgm:cxn modelId="{140C1B03-2F92-B34E-8997-C2B9E0DA9E90}" srcId="{3CE0A2B9-4441-2540-A6FE-6FA6B6B4E288}" destId="{1BAE3AE2-16F3-CE4F-899D-D4FBC01814AD}" srcOrd="3" destOrd="0" parTransId="{339C5A7A-FD62-A445-AF46-16ECA18578A8}" sibTransId="{8EB70C40-10F0-4741-8B18-A55CDEA5C97B}"/>
    <dgm:cxn modelId="{6C453810-CDC4-404D-878E-723376E1B468}" srcId="{EF45CCB4-D02D-9A4D-9012-AB15A8FE2B0B}" destId="{3BC331FF-2B3B-A14C-8C7E-9F2D01FA0232}" srcOrd="0" destOrd="0" parTransId="{68E085C9-D82A-B545-B42F-278FC671E48F}" sibTransId="{F79511FB-6821-C743-8F1A-FA11F4D97B3F}"/>
    <dgm:cxn modelId="{8E654824-9F2B-9A4E-B97E-2ABFCD87650D}" srcId="{E9B30272-9000-1A45-9E67-BF7462782E02}" destId="{0E391987-ECC9-7D4F-9E05-774E78A6A597}" srcOrd="1" destOrd="0" parTransId="{83E39836-E6CD-CC4A-B1AA-DAC42199ADFF}" sibTransId="{A4A399EA-5496-4642-8DD9-F0E34DECCDA2}"/>
    <dgm:cxn modelId="{21751C29-20FD-A549-9AE9-4F8034FA19C0}" srcId="{1BAE3AE2-16F3-CE4F-899D-D4FBC01814AD}" destId="{9147FE95-0015-1943-88E0-E7AE32410F3C}" srcOrd="0" destOrd="0" parTransId="{E330360C-47DC-6040-B8D4-65B5E6D99F89}" sibTransId="{63394C5B-FED6-7E4D-B10F-8D6500E21A88}"/>
    <dgm:cxn modelId="{FA573E2E-1ECD-4C4A-9732-BD4D979A49E3}" srcId="{2C0C2EA2-8D93-DB40-8E1C-8A0E759E8B85}" destId="{D4128A48-72E6-BD46-8505-AF7058D6D7AE}" srcOrd="0" destOrd="0" parTransId="{E624ED20-AFD2-CE4C-AFDB-9EAB4E808DF6}" sibTransId="{6D642E25-8BF1-BF4B-8977-1A205CFA80DA}"/>
    <dgm:cxn modelId="{D8264F31-A68F-464B-8980-501554701522}" type="presOf" srcId="{E938299C-DB59-F940-B626-B995D6688D7B}" destId="{1EE3529E-0CF8-4806-802A-34D45A228555}" srcOrd="0" destOrd="1" presId="urn:microsoft.com/office/officeart/2018/2/layout/IconLabelDescriptionList"/>
    <dgm:cxn modelId="{DFA10A33-D758-1241-8979-406AC3C2E4A9}" type="presOf" srcId="{3EAA25DC-65D9-7048-8107-4A9DD11E73A1}" destId="{6EB659B1-CC80-3F47-8392-32F73FC3F65B}" srcOrd="0" destOrd="0" presId="urn:microsoft.com/office/officeart/2018/2/layout/IconLabelDescriptionList"/>
    <dgm:cxn modelId="{5481393A-7A20-A440-B8B6-E4F377BB484A}" srcId="{0B34EE10-175B-E848-9C4F-E262FDE525FE}" destId="{DF428164-ADFD-634D-9CFB-F15F26BCAF43}" srcOrd="1" destOrd="0" parTransId="{D8090E80-CF44-2C4B-90FE-26E03B8C6757}" sibTransId="{CC555A18-9367-FB4E-B8F3-A00BA472C611}"/>
    <dgm:cxn modelId="{805E663B-E0FA-684E-96B8-880A450D60B2}" srcId="{EF45CCB4-D02D-9A4D-9012-AB15A8FE2B0B}" destId="{1AE09A6F-6D9A-7346-9940-22092A107DE0}" srcOrd="3" destOrd="0" parTransId="{C57BABCD-1B47-8442-8869-8D89CE892387}" sibTransId="{AA96B0A1-9066-9744-BD86-73278D75C85F}"/>
    <dgm:cxn modelId="{B0257C44-88DC-994F-950A-9AADA625987C}" type="presOf" srcId="{3C3CA5CE-3E2A-1745-841F-B3E1D1BD4BDF}" destId="{1EE3529E-0CF8-4806-802A-34D45A228555}" srcOrd="0" destOrd="4" presId="urn:microsoft.com/office/officeart/2018/2/layout/IconLabelDescriptionList"/>
    <dgm:cxn modelId="{56713F45-0802-1241-99D9-07F4888EA7B5}" srcId="{3CE0A2B9-4441-2540-A6FE-6FA6B6B4E288}" destId="{2C0C2EA2-8D93-DB40-8E1C-8A0E759E8B85}" srcOrd="1" destOrd="0" parTransId="{E6BEDC80-11A9-2448-BE26-E1DAC89AF383}" sibTransId="{220A82AC-3845-3C4B-804A-63F0B6B7AD86}"/>
    <dgm:cxn modelId="{F6A47A48-7AF9-A144-9FCF-B4E0007AD727}" type="presOf" srcId="{3CE0A2B9-4441-2540-A6FE-6FA6B6B4E288}" destId="{9A790A02-331B-41AC-8582-78ABF861FB41}" srcOrd="0" destOrd="0" presId="urn:microsoft.com/office/officeart/2018/2/layout/IconLabelDescriptionList"/>
    <dgm:cxn modelId="{D6CC6056-6FAE-674C-ADAF-88C9E0F0EBAA}" type="presOf" srcId="{D4128A48-72E6-BD46-8505-AF7058D6D7AE}" destId="{39805318-2C8B-4864-8079-6A5D5B98F603}" srcOrd="0" destOrd="0" presId="urn:microsoft.com/office/officeart/2018/2/layout/IconLabelDescriptionList"/>
    <dgm:cxn modelId="{08D1F864-095D-3047-A74A-14E5CE6987C9}" srcId="{E9B30272-9000-1A45-9E67-BF7462782E02}" destId="{9317A26A-FB4E-1349-9035-E928B331E122}" srcOrd="2" destOrd="0" parTransId="{2068A7FD-A68B-5B4A-ADF3-8F5C16F36D45}" sibTransId="{C1F42952-7B69-264E-AE33-1F8322430A12}"/>
    <dgm:cxn modelId="{F42E7F65-15F6-EA46-AC11-52F5BCBEA0D8}" srcId="{3CE0A2B9-4441-2540-A6FE-6FA6B6B4E288}" destId="{EF45CCB4-D02D-9A4D-9012-AB15A8FE2B0B}" srcOrd="2" destOrd="0" parTransId="{577B3768-D549-DD46-A60C-FF5DCB1713B0}" sibTransId="{4D8771DF-1706-AA4D-9147-82EBD112A6EC}"/>
    <dgm:cxn modelId="{DB5EDC67-F820-DB44-99AE-F71A56D7B0AD}" type="presOf" srcId="{9147FE95-0015-1943-88E0-E7AE32410F3C}" destId="{62BA2221-685A-48A8-A006-6A39E0471029}" srcOrd="0" destOrd="0" presId="urn:microsoft.com/office/officeart/2018/2/layout/IconLabelDescriptionList"/>
    <dgm:cxn modelId="{73A6B868-B5BE-124C-B6C8-018A018231D7}" type="presOf" srcId="{1BAE3AE2-16F3-CE4F-899D-D4FBC01814AD}" destId="{5DC56696-0E10-4276-9C24-95D0E6D1F643}" srcOrd="0" destOrd="0" presId="urn:microsoft.com/office/officeart/2018/2/layout/IconLabelDescriptionList"/>
    <dgm:cxn modelId="{5BD4206E-7D71-B745-BD58-039DF16A4148}" type="presOf" srcId="{A1A619FB-BFE7-6B49-99D1-8DA85531A3A3}" destId="{1FD8D560-A48C-44AF-932A-55A9BA4F0D43}" srcOrd="0" destOrd="0" presId="urn:microsoft.com/office/officeart/2018/2/layout/IconLabelDescriptionList"/>
    <dgm:cxn modelId="{C6913D75-0293-3146-8DF8-86FB52B5F669}" type="presOf" srcId="{0E391987-ECC9-7D4F-9E05-774E78A6A597}" destId="{6EB659B1-CC80-3F47-8392-32F73FC3F65B}" srcOrd="0" destOrd="1" presId="urn:microsoft.com/office/officeart/2018/2/layout/IconLabelDescriptionList"/>
    <dgm:cxn modelId="{16957179-6261-DE49-8E13-0D996C15F992}" type="presOf" srcId="{1AE09A6F-6D9A-7346-9940-22092A107DE0}" destId="{1EE3529E-0CF8-4806-802A-34D45A228555}" srcOrd="0" destOrd="3" presId="urn:microsoft.com/office/officeart/2018/2/layout/IconLabelDescriptionList"/>
    <dgm:cxn modelId="{5F151F7B-EB67-B24F-8E10-588099EB9547}" srcId="{EF45CCB4-D02D-9A4D-9012-AB15A8FE2B0B}" destId="{5B3AAF8A-0626-0C42-B494-B8AA96120B53}" srcOrd="2" destOrd="0" parTransId="{17EF2092-B2C8-A742-A02C-D06DEE46FC2D}" sibTransId="{692F665C-B483-8B49-BD9A-9B83795344E7}"/>
    <dgm:cxn modelId="{C892A87D-4F42-7C4A-A0CF-422B80203456}" type="presOf" srcId="{E9B30272-9000-1A45-9E67-BF7462782E02}" destId="{B26188C7-D751-8848-AA2A-AB635F3C346D}" srcOrd="0" destOrd="0" presId="urn:microsoft.com/office/officeart/2018/2/layout/IconLabelDescriptionList"/>
    <dgm:cxn modelId="{851CBA91-FAE8-F84E-B0AC-60269B2F2876}" type="presOf" srcId="{3BC331FF-2B3B-A14C-8C7E-9F2D01FA0232}" destId="{1EE3529E-0CF8-4806-802A-34D45A228555}" srcOrd="0" destOrd="0" presId="urn:microsoft.com/office/officeart/2018/2/layout/IconLabelDescriptionList"/>
    <dgm:cxn modelId="{D3F52299-181E-D242-A189-8B85A7043CF9}" srcId="{3CE0A2B9-4441-2540-A6FE-6FA6B6B4E288}" destId="{E9B30272-9000-1A45-9E67-BF7462782E02}" srcOrd="4" destOrd="0" parTransId="{BF1B2A69-582A-8845-95B7-185167E455D0}" sibTransId="{F1122CAC-C1EE-1143-B63F-9795C5701A26}"/>
    <dgm:cxn modelId="{8182DC9C-71CF-1D40-9A60-2BC33A07A6A1}" srcId="{E9B30272-9000-1A45-9E67-BF7462782E02}" destId="{3EAA25DC-65D9-7048-8107-4A9DD11E73A1}" srcOrd="0" destOrd="0" parTransId="{22BE8022-2FBA-824C-9B0B-504B7E1FF44A}" sibTransId="{5E09BDF8-AA25-C842-B00A-F02F02829DD2}"/>
    <dgm:cxn modelId="{6C00E19C-2E88-C949-969E-BC27B41EA576}" type="presOf" srcId="{0B34EE10-175B-E848-9C4F-E262FDE525FE}" destId="{920C4C29-5C3E-4B6E-A1A0-7AA349CC8C2C}" srcOrd="0" destOrd="0" presId="urn:microsoft.com/office/officeart/2018/2/layout/IconLabelDescriptionList"/>
    <dgm:cxn modelId="{2F25019F-C1EB-194A-9275-701629001C6B}" type="presOf" srcId="{5B3AAF8A-0626-0C42-B494-B8AA96120B53}" destId="{1EE3529E-0CF8-4806-802A-34D45A228555}" srcOrd="0" destOrd="2" presId="urn:microsoft.com/office/officeart/2018/2/layout/IconLabelDescriptionList"/>
    <dgm:cxn modelId="{43BE24A5-F873-114C-9486-4EF1FC5D0F5F}" srcId="{EF45CCB4-D02D-9A4D-9012-AB15A8FE2B0B}" destId="{3C3CA5CE-3E2A-1745-841F-B3E1D1BD4BDF}" srcOrd="4" destOrd="0" parTransId="{F370F7EA-1A99-E340-B65C-ACBB9573A2AB}" sibTransId="{716AF14B-C038-4A4E-8A81-52A30119D8CF}"/>
    <dgm:cxn modelId="{30239FAB-01F8-B041-BB54-4139AF2F74F9}" srcId="{0B34EE10-175B-E848-9C4F-E262FDE525FE}" destId="{A1A619FB-BFE7-6B49-99D1-8DA85531A3A3}" srcOrd="0" destOrd="0" parTransId="{5747179E-C699-D348-BFE9-02EA63249AEB}" sibTransId="{D5FE9EDB-1B7F-3F40-9C00-92365C4E46A5}"/>
    <dgm:cxn modelId="{CC2BC9B9-1C48-F14E-AEF9-6D28A3509780}" srcId="{EF45CCB4-D02D-9A4D-9012-AB15A8FE2B0B}" destId="{E938299C-DB59-F940-B626-B995D6688D7B}" srcOrd="1" destOrd="0" parTransId="{B8FAD98A-C6E2-3A4A-94B3-FB6B43260648}" sibTransId="{5FA3049E-CB48-2343-94CD-80E587540334}"/>
    <dgm:cxn modelId="{9411FFBE-460F-0D4F-ACB2-A99812263A78}" type="presOf" srcId="{9317A26A-FB4E-1349-9035-E928B331E122}" destId="{6EB659B1-CC80-3F47-8392-32F73FC3F65B}" srcOrd="0" destOrd="2" presId="urn:microsoft.com/office/officeart/2018/2/layout/IconLabelDescriptionList"/>
    <dgm:cxn modelId="{09ECE0D1-7DC2-5549-9C10-8F8FE6EBA470}" srcId="{3CE0A2B9-4441-2540-A6FE-6FA6B6B4E288}" destId="{0B34EE10-175B-E848-9C4F-E262FDE525FE}" srcOrd="0" destOrd="0" parTransId="{00922266-ECD2-154E-B28E-15C060B34568}" sibTransId="{C8E6491D-5B62-2948-8E2C-33C899C6B7BC}"/>
    <dgm:cxn modelId="{0D8B31E0-B26D-A847-8B33-27F64291AC72}" type="presOf" srcId="{DF428164-ADFD-634D-9CFB-F15F26BCAF43}" destId="{1FD8D560-A48C-44AF-932A-55A9BA4F0D43}" srcOrd="0" destOrd="1" presId="urn:microsoft.com/office/officeart/2018/2/layout/IconLabelDescriptionList"/>
    <dgm:cxn modelId="{6B8787F5-0241-2A49-9589-2E478F24F341}" type="presOf" srcId="{2C0C2EA2-8D93-DB40-8E1C-8A0E759E8B85}" destId="{1DD6C73C-CB97-43FE-8B9E-AAF691D148A8}" srcOrd="0" destOrd="0" presId="urn:microsoft.com/office/officeart/2018/2/layout/IconLabelDescriptionList"/>
    <dgm:cxn modelId="{10AE5AFE-7DA8-584A-9A71-B1AB5A5A9BB5}" type="presOf" srcId="{EF45CCB4-D02D-9A4D-9012-AB15A8FE2B0B}" destId="{642CD135-C355-4BB0-9B7E-11E9A69A1E28}" srcOrd="0" destOrd="0" presId="urn:microsoft.com/office/officeart/2018/2/layout/IconLabelDescriptionList"/>
    <dgm:cxn modelId="{DFE6D9ED-50F3-2647-A580-DEA3ABC7D45B}" type="presParOf" srcId="{9A790A02-331B-41AC-8582-78ABF861FB41}" destId="{D42F0BCE-AAF7-427F-A20C-A4F13433976A}" srcOrd="0" destOrd="0" presId="urn:microsoft.com/office/officeart/2018/2/layout/IconLabelDescriptionList"/>
    <dgm:cxn modelId="{0A48163D-57B4-F34B-B1DD-7F5C71394ECA}" type="presParOf" srcId="{D42F0BCE-AAF7-427F-A20C-A4F13433976A}" destId="{596E4C5A-E3D9-44C9-8947-AB4042F35FA1}" srcOrd="0" destOrd="0" presId="urn:microsoft.com/office/officeart/2018/2/layout/IconLabelDescriptionList"/>
    <dgm:cxn modelId="{B3674C1F-F544-554F-9277-3A7577F570DB}" type="presParOf" srcId="{D42F0BCE-AAF7-427F-A20C-A4F13433976A}" destId="{752BBEC9-BE01-4DEE-95AC-8D2A7022A82F}" srcOrd="1" destOrd="0" presId="urn:microsoft.com/office/officeart/2018/2/layout/IconLabelDescriptionList"/>
    <dgm:cxn modelId="{E0278180-617A-D249-B812-CC5D39B7DBA5}" type="presParOf" srcId="{D42F0BCE-AAF7-427F-A20C-A4F13433976A}" destId="{920C4C29-5C3E-4B6E-A1A0-7AA349CC8C2C}" srcOrd="2" destOrd="0" presId="urn:microsoft.com/office/officeart/2018/2/layout/IconLabelDescriptionList"/>
    <dgm:cxn modelId="{E6A4636A-5E3A-4E43-A292-AA4E869C78E3}" type="presParOf" srcId="{D42F0BCE-AAF7-427F-A20C-A4F13433976A}" destId="{01BC640C-8DE6-4672-B8BD-188570111C12}" srcOrd="3" destOrd="0" presId="urn:microsoft.com/office/officeart/2018/2/layout/IconLabelDescriptionList"/>
    <dgm:cxn modelId="{319909A7-B7BA-FD4B-91D6-DD18178E72BA}" type="presParOf" srcId="{D42F0BCE-AAF7-427F-A20C-A4F13433976A}" destId="{1FD8D560-A48C-44AF-932A-55A9BA4F0D43}" srcOrd="4" destOrd="0" presId="urn:microsoft.com/office/officeart/2018/2/layout/IconLabelDescriptionList"/>
    <dgm:cxn modelId="{724EF444-5B30-AE4B-948A-28417A24C0A7}" type="presParOf" srcId="{9A790A02-331B-41AC-8582-78ABF861FB41}" destId="{22DB9F8E-23AC-4651-80B1-EDCCB3CD26F9}" srcOrd="1" destOrd="0" presId="urn:microsoft.com/office/officeart/2018/2/layout/IconLabelDescriptionList"/>
    <dgm:cxn modelId="{D9B0F16D-0C59-774F-8295-93FE4F1BB02E}" type="presParOf" srcId="{9A790A02-331B-41AC-8582-78ABF861FB41}" destId="{AE6414F9-DF0F-4D24-BD56-C4B681DFCABB}" srcOrd="2" destOrd="0" presId="urn:microsoft.com/office/officeart/2018/2/layout/IconLabelDescriptionList"/>
    <dgm:cxn modelId="{B9F5FDC9-C18C-F745-9DDB-20A6D723811B}" type="presParOf" srcId="{AE6414F9-DF0F-4D24-BD56-C4B681DFCABB}" destId="{4C34A6E2-E544-43D2-96F0-5147AC81543C}" srcOrd="0" destOrd="0" presId="urn:microsoft.com/office/officeart/2018/2/layout/IconLabelDescriptionList"/>
    <dgm:cxn modelId="{6127BB49-24F3-8744-A4F8-8692A46934C7}" type="presParOf" srcId="{AE6414F9-DF0F-4D24-BD56-C4B681DFCABB}" destId="{2A077CC8-1812-4874-9927-28202E7ADD6A}" srcOrd="1" destOrd="0" presId="urn:microsoft.com/office/officeart/2018/2/layout/IconLabelDescriptionList"/>
    <dgm:cxn modelId="{91CFDEF0-5F33-D64E-BCC9-7E943B075CB0}" type="presParOf" srcId="{AE6414F9-DF0F-4D24-BD56-C4B681DFCABB}" destId="{1DD6C73C-CB97-43FE-8B9E-AAF691D148A8}" srcOrd="2" destOrd="0" presId="urn:microsoft.com/office/officeart/2018/2/layout/IconLabelDescriptionList"/>
    <dgm:cxn modelId="{73A34C3F-5EFE-E64C-84CB-BE5B59FC327E}" type="presParOf" srcId="{AE6414F9-DF0F-4D24-BD56-C4B681DFCABB}" destId="{E688DCCE-D4B2-49A6-9D00-1C2B0D0B0B3A}" srcOrd="3" destOrd="0" presId="urn:microsoft.com/office/officeart/2018/2/layout/IconLabelDescriptionList"/>
    <dgm:cxn modelId="{6EB7CE6A-932D-2547-8B19-DB87E537DF90}" type="presParOf" srcId="{AE6414F9-DF0F-4D24-BD56-C4B681DFCABB}" destId="{39805318-2C8B-4864-8079-6A5D5B98F603}" srcOrd="4" destOrd="0" presId="urn:microsoft.com/office/officeart/2018/2/layout/IconLabelDescriptionList"/>
    <dgm:cxn modelId="{E3F5F708-1147-224A-BB63-D6F09D56FDC3}" type="presParOf" srcId="{9A790A02-331B-41AC-8582-78ABF861FB41}" destId="{EDEF5634-D603-4E80-963A-E4C1A6786C7B}" srcOrd="3" destOrd="0" presId="urn:microsoft.com/office/officeart/2018/2/layout/IconLabelDescriptionList"/>
    <dgm:cxn modelId="{217D2F4B-0699-CD4B-B987-E053776EB3FF}" type="presParOf" srcId="{9A790A02-331B-41AC-8582-78ABF861FB41}" destId="{F70099CE-2264-491A-B5F9-F3F2A23EE3F1}" srcOrd="4" destOrd="0" presId="urn:microsoft.com/office/officeart/2018/2/layout/IconLabelDescriptionList"/>
    <dgm:cxn modelId="{5933C0AD-3937-A74D-8395-9C25C645521B}" type="presParOf" srcId="{F70099CE-2264-491A-B5F9-F3F2A23EE3F1}" destId="{A72EA1C9-DF0C-4A9C-BF9F-9FF83EE9A7F4}" srcOrd="0" destOrd="0" presId="urn:microsoft.com/office/officeart/2018/2/layout/IconLabelDescriptionList"/>
    <dgm:cxn modelId="{FDB236CA-7836-8142-AC52-8C395021EC6A}" type="presParOf" srcId="{F70099CE-2264-491A-B5F9-F3F2A23EE3F1}" destId="{8B50E776-75EF-456F-BD9D-18C482799DC9}" srcOrd="1" destOrd="0" presId="urn:microsoft.com/office/officeart/2018/2/layout/IconLabelDescriptionList"/>
    <dgm:cxn modelId="{DD57ECE3-0071-8C40-8586-A5AAAC0912BA}" type="presParOf" srcId="{F70099CE-2264-491A-B5F9-F3F2A23EE3F1}" destId="{642CD135-C355-4BB0-9B7E-11E9A69A1E28}" srcOrd="2" destOrd="0" presId="urn:microsoft.com/office/officeart/2018/2/layout/IconLabelDescriptionList"/>
    <dgm:cxn modelId="{ED3A06E4-FE6D-DC48-ADC4-341CF6177F1F}" type="presParOf" srcId="{F70099CE-2264-491A-B5F9-F3F2A23EE3F1}" destId="{6BA0D7BF-0464-42A3-8DC5-1C2E0221833A}" srcOrd="3" destOrd="0" presId="urn:microsoft.com/office/officeart/2018/2/layout/IconLabelDescriptionList"/>
    <dgm:cxn modelId="{EE4A6D52-43CD-614B-A687-3AD7D66BEF5C}" type="presParOf" srcId="{F70099CE-2264-491A-B5F9-F3F2A23EE3F1}" destId="{1EE3529E-0CF8-4806-802A-34D45A228555}" srcOrd="4" destOrd="0" presId="urn:microsoft.com/office/officeart/2018/2/layout/IconLabelDescriptionList"/>
    <dgm:cxn modelId="{4DD57FFC-4AE5-3841-95F8-D3D3F04045D7}" type="presParOf" srcId="{9A790A02-331B-41AC-8582-78ABF861FB41}" destId="{ECF44DE1-026B-4231-B486-D26385C3F441}" srcOrd="5" destOrd="0" presId="urn:microsoft.com/office/officeart/2018/2/layout/IconLabelDescriptionList"/>
    <dgm:cxn modelId="{6394929E-A64D-6740-B61A-85CAD37FA3DC}" type="presParOf" srcId="{9A790A02-331B-41AC-8582-78ABF861FB41}" destId="{3FF71F1E-610F-4A91-B928-BA740143A961}" srcOrd="6" destOrd="0" presId="urn:microsoft.com/office/officeart/2018/2/layout/IconLabelDescriptionList"/>
    <dgm:cxn modelId="{1E6368F7-9887-1E49-972E-29C9DE4AC558}" type="presParOf" srcId="{3FF71F1E-610F-4A91-B928-BA740143A961}" destId="{E5541F5D-19BE-46CF-BD21-A65969A73288}" srcOrd="0" destOrd="0" presId="urn:microsoft.com/office/officeart/2018/2/layout/IconLabelDescriptionList"/>
    <dgm:cxn modelId="{80525B5E-E776-8342-AE38-D026B2A58C3E}" type="presParOf" srcId="{3FF71F1E-610F-4A91-B928-BA740143A961}" destId="{846D2509-1CCE-4BF0-BA5B-1873D7A1E247}" srcOrd="1" destOrd="0" presId="urn:microsoft.com/office/officeart/2018/2/layout/IconLabelDescriptionList"/>
    <dgm:cxn modelId="{A8FE3DFC-435E-304A-968C-37FA39C49D94}" type="presParOf" srcId="{3FF71F1E-610F-4A91-B928-BA740143A961}" destId="{5DC56696-0E10-4276-9C24-95D0E6D1F643}" srcOrd="2" destOrd="0" presId="urn:microsoft.com/office/officeart/2018/2/layout/IconLabelDescriptionList"/>
    <dgm:cxn modelId="{F5318F7F-3DEF-604E-8E19-88A125514946}" type="presParOf" srcId="{3FF71F1E-610F-4A91-B928-BA740143A961}" destId="{84ADED45-A408-40E8-8D1E-16E0D720FCA3}" srcOrd="3" destOrd="0" presId="urn:microsoft.com/office/officeart/2018/2/layout/IconLabelDescriptionList"/>
    <dgm:cxn modelId="{5909A963-5FBA-9F4C-B637-7DCB1E137DC7}" type="presParOf" srcId="{3FF71F1E-610F-4A91-B928-BA740143A961}" destId="{62BA2221-685A-48A8-A006-6A39E0471029}" srcOrd="4" destOrd="0" presId="urn:microsoft.com/office/officeart/2018/2/layout/IconLabelDescriptionList"/>
    <dgm:cxn modelId="{6A4288ED-3078-CD42-9114-55FF521C0697}" type="presParOf" srcId="{9A790A02-331B-41AC-8582-78ABF861FB41}" destId="{378B8E2D-249D-F14C-A098-C50DDED7FBA2}" srcOrd="7" destOrd="0" presId="urn:microsoft.com/office/officeart/2018/2/layout/IconLabelDescriptionList"/>
    <dgm:cxn modelId="{DF33D714-8AF3-8D48-B9FA-74F92896223B}" type="presParOf" srcId="{9A790A02-331B-41AC-8582-78ABF861FB41}" destId="{B3373E18-A8C7-4446-A90E-E62897DFE6DC}" srcOrd="8" destOrd="0" presId="urn:microsoft.com/office/officeart/2018/2/layout/IconLabelDescriptionList"/>
    <dgm:cxn modelId="{CC301114-CCB5-6342-8815-CD93934B2FB2}" type="presParOf" srcId="{B3373E18-A8C7-4446-A90E-E62897DFE6DC}" destId="{7D2487F0-2F40-304F-A3C8-30FEEAD91EC8}" srcOrd="0" destOrd="0" presId="urn:microsoft.com/office/officeart/2018/2/layout/IconLabelDescriptionList"/>
    <dgm:cxn modelId="{8980223A-F004-4B43-B08E-03865858F4E8}" type="presParOf" srcId="{B3373E18-A8C7-4446-A90E-E62897DFE6DC}" destId="{07309841-DAAE-E440-BD6A-B6E91BF515F7}" srcOrd="1" destOrd="0" presId="urn:microsoft.com/office/officeart/2018/2/layout/IconLabelDescriptionList"/>
    <dgm:cxn modelId="{F5D8D4F0-70B7-404E-8934-660AB07B21DD}" type="presParOf" srcId="{B3373E18-A8C7-4446-A90E-E62897DFE6DC}" destId="{B26188C7-D751-8848-AA2A-AB635F3C346D}" srcOrd="2" destOrd="0" presId="urn:microsoft.com/office/officeart/2018/2/layout/IconLabelDescriptionList"/>
    <dgm:cxn modelId="{7C74B70E-23EE-9B45-BEA2-BA3B89D21354}" type="presParOf" srcId="{B3373E18-A8C7-4446-A90E-E62897DFE6DC}" destId="{986FCCAF-0C0F-184D-A353-179F2E3DE828}" srcOrd="3" destOrd="0" presId="urn:microsoft.com/office/officeart/2018/2/layout/IconLabelDescriptionList"/>
    <dgm:cxn modelId="{645BF63D-6CF5-5948-9898-4DEEF46E690C}" type="presParOf" srcId="{B3373E18-A8C7-4446-A90E-E62897DFE6DC}" destId="{6EB659B1-CC80-3F47-8392-32F73FC3F65B}"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D2CE7-C1BD-C14B-A048-BC9F556BE91F}" type="doc">
      <dgm:prSet loTypeId="urn:microsoft.com/office/officeart/2005/8/layout/target3" loCatId="" qsTypeId="urn:microsoft.com/office/officeart/2005/8/quickstyle/simple1" qsCatId="simple" csTypeId="urn:microsoft.com/office/officeart/2005/8/colors/colorful2" csCatId="colorful" phldr="1"/>
      <dgm:spPr/>
      <dgm:t>
        <a:bodyPr/>
        <a:lstStyle/>
        <a:p>
          <a:endParaRPr lang="en-US"/>
        </a:p>
      </dgm:t>
    </dgm:pt>
    <dgm:pt modelId="{4A7435C2-C41E-0C49-A112-257225832B1B}">
      <dgm:prSet phldrT="[Text]"/>
      <dgm:spPr/>
      <dgm:t>
        <a:bodyPr/>
        <a:lstStyle/>
        <a:p>
          <a:r>
            <a:rPr lang="en-US" dirty="0"/>
            <a:t>Full Time Core Team</a:t>
          </a:r>
        </a:p>
      </dgm:t>
    </dgm:pt>
    <dgm:pt modelId="{E86E3A8D-0AB1-3F4A-B399-FD121C0E6CB1}" type="parTrans" cxnId="{883FC162-EA40-664C-B172-9C0A673659D6}">
      <dgm:prSet/>
      <dgm:spPr/>
      <dgm:t>
        <a:bodyPr/>
        <a:lstStyle/>
        <a:p>
          <a:endParaRPr lang="en-US"/>
        </a:p>
      </dgm:t>
    </dgm:pt>
    <dgm:pt modelId="{3627C6B1-4400-584C-A54C-B8BAE82DD8D8}" type="sibTrans" cxnId="{883FC162-EA40-664C-B172-9C0A673659D6}">
      <dgm:prSet/>
      <dgm:spPr/>
      <dgm:t>
        <a:bodyPr/>
        <a:lstStyle/>
        <a:p>
          <a:endParaRPr lang="en-US"/>
        </a:p>
      </dgm:t>
    </dgm:pt>
    <dgm:pt modelId="{50DD3D52-77E1-8A47-8A79-84FED2BB28D0}">
      <dgm:prSet phldrT="[Text]"/>
      <dgm:spPr/>
      <dgm:t>
        <a:bodyPr/>
        <a:lstStyle/>
        <a:p>
          <a:r>
            <a:rPr lang="en-US" dirty="0"/>
            <a:t>Part Time Support Staff</a:t>
          </a:r>
        </a:p>
      </dgm:t>
    </dgm:pt>
    <dgm:pt modelId="{40B4576A-1FC9-A640-811E-B3C268A8102B}" type="parTrans" cxnId="{1A1058E7-282C-0344-AEAA-3699B8A0AFDA}">
      <dgm:prSet/>
      <dgm:spPr/>
      <dgm:t>
        <a:bodyPr/>
        <a:lstStyle/>
        <a:p>
          <a:endParaRPr lang="en-US"/>
        </a:p>
      </dgm:t>
    </dgm:pt>
    <dgm:pt modelId="{D1B898FE-3D2B-3243-BF1B-B33B81A31E1E}" type="sibTrans" cxnId="{1A1058E7-282C-0344-AEAA-3699B8A0AFDA}">
      <dgm:prSet/>
      <dgm:spPr/>
      <dgm:t>
        <a:bodyPr/>
        <a:lstStyle/>
        <a:p>
          <a:endParaRPr lang="en-US"/>
        </a:p>
      </dgm:t>
    </dgm:pt>
    <dgm:pt modelId="{D412EE64-987D-494F-91BA-9A00E2EE10F6}">
      <dgm:prSet phldrT="[Text]"/>
      <dgm:spPr/>
      <dgm:t>
        <a:bodyPr/>
        <a:lstStyle/>
        <a:p>
          <a:r>
            <a:rPr lang="en-US" dirty="0"/>
            <a:t>Financial Manager (CS)</a:t>
          </a:r>
        </a:p>
      </dgm:t>
    </dgm:pt>
    <dgm:pt modelId="{714C75C9-D893-584D-BD7A-B7D1BA4A5CC9}" type="parTrans" cxnId="{590AA73F-717D-E84E-B16A-5418D0105EA5}">
      <dgm:prSet/>
      <dgm:spPr/>
      <dgm:t>
        <a:bodyPr/>
        <a:lstStyle/>
        <a:p>
          <a:endParaRPr lang="en-US"/>
        </a:p>
      </dgm:t>
    </dgm:pt>
    <dgm:pt modelId="{3B3C874C-E9AA-E44D-A943-C05876039BB1}" type="sibTrans" cxnId="{590AA73F-717D-E84E-B16A-5418D0105EA5}">
      <dgm:prSet/>
      <dgm:spPr/>
      <dgm:t>
        <a:bodyPr/>
        <a:lstStyle/>
        <a:p>
          <a:endParaRPr lang="en-US"/>
        </a:p>
      </dgm:t>
    </dgm:pt>
    <dgm:pt modelId="{746DB13C-9CA1-B348-9F8A-70AD524405CA}">
      <dgm:prSet phldrT="[Text]"/>
      <dgm:spPr/>
      <dgm:t>
        <a:bodyPr/>
        <a:lstStyle/>
        <a:p>
          <a:r>
            <a:rPr lang="en-US" dirty="0"/>
            <a:t>IT Support (Contractor)</a:t>
          </a:r>
        </a:p>
      </dgm:t>
    </dgm:pt>
    <dgm:pt modelId="{E5BA3C7E-D467-CE44-AF81-E09C8927B653}" type="parTrans" cxnId="{F0999071-D3EF-BA49-9F27-B02943A0BD3A}">
      <dgm:prSet/>
      <dgm:spPr/>
      <dgm:t>
        <a:bodyPr/>
        <a:lstStyle/>
        <a:p>
          <a:endParaRPr lang="en-US"/>
        </a:p>
      </dgm:t>
    </dgm:pt>
    <dgm:pt modelId="{FBBCDB6A-651D-A449-80D5-D58BEA3E652B}" type="sibTrans" cxnId="{F0999071-D3EF-BA49-9F27-B02943A0BD3A}">
      <dgm:prSet/>
      <dgm:spPr/>
      <dgm:t>
        <a:bodyPr/>
        <a:lstStyle/>
        <a:p>
          <a:endParaRPr lang="en-US"/>
        </a:p>
      </dgm:t>
    </dgm:pt>
    <dgm:pt modelId="{DF527D88-EB90-1647-AC89-A8CBB24B2A57}">
      <dgm:prSet phldrT="[Text]"/>
      <dgm:spPr/>
      <dgm:t>
        <a:bodyPr/>
        <a:lstStyle/>
        <a:p>
          <a:r>
            <a:rPr lang="en-US" dirty="0"/>
            <a:t>Discipline Engineers</a:t>
          </a:r>
        </a:p>
      </dgm:t>
    </dgm:pt>
    <dgm:pt modelId="{B6784B8D-31BE-094A-BD18-E72C7E4F3666}" type="parTrans" cxnId="{914D43ED-8502-4248-8503-A6847FB908EA}">
      <dgm:prSet/>
      <dgm:spPr/>
      <dgm:t>
        <a:bodyPr/>
        <a:lstStyle/>
        <a:p>
          <a:endParaRPr lang="en-US"/>
        </a:p>
      </dgm:t>
    </dgm:pt>
    <dgm:pt modelId="{832D2ECA-BE5F-4D43-8E1F-774673D39EFD}" type="sibTrans" cxnId="{914D43ED-8502-4248-8503-A6847FB908EA}">
      <dgm:prSet/>
      <dgm:spPr/>
      <dgm:t>
        <a:bodyPr/>
        <a:lstStyle/>
        <a:p>
          <a:endParaRPr lang="en-US"/>
        </a:p>
      </dgm:t>
    </dgm:pt>
    <dgm:pt modelId="{7BAD3ED1-A54E-0840-AC8F-2D63E66F5F2D}">
      <dgm:prSet phldrT="[Text]"/>
      <dgm:spPr/>
      <dgm:t>
        <a:bodyPr/>
        <a:lstStyle/>
        <a:p>
          <a:r>
            <a:rPr lang="en-US" dirty="0"/>
            <a:t>Rotating basis, assigned by branches</a:t>
          </a:r>
        </a:p>
      </dgm:t>
    </dgm:pt>
    <dgm:pt modelId="{D37043CA-077B-9B45-8F06-B6E43ED5FBAB}" type="parTrans" cxnId="{8D7EC686-5A96-8B4B-9126-605DFD31986D}">
      <dgm:prSet/>
      <dgm:spPr/>
      <dgm:t>
        <a:bodyPr/>
        <a:lstStyle/>
        <a:p>
          <a:endParaRPr lang="en-US"/>
        </a:p>
      </dgm:t>
    </dgm:pt>
    <dgm:pt modelId="{857AFE7A-0F20-194F-BFA4-B72054A1431B}" type="sibTrans" cxnId="{8D7EC686-5A96-8B4B-9126-605DFD31986D}">
      <dgm:prSet/>
      <dgm:spPr/>
      <dgm:t>
        <a:bodyPr/>
        <a:lstStyle/>
        <a:p>
          <a:endParaRPr lang="en-US"/>
        </a:p>
      </dgm:t>
    </dgm:pt>
    <dgm:pt modelId="{791275FA-78AE-B940-861F-021EBF45BFE8}">
      <dgm:prSet phldrT="[Text]"/>
      <dgm:spPr/>
      <dgm:t>
        <a:bodyPr/>
        <a:lstStyle/>
        <a:p>
          <a:r>
            <a:rPr lang="en-US" dirty="0"/>
            <a:t>Lead Systems Engineers (CS)</a:t>
          </a:r>
        </a:p>
      </dgm:t>
    </dgm:pt>
    <dgm:pt modelId="{AFBA4968-823B-DC45-85E7-EC96550C69B5}" type="parTrans" cxnId="{2A9897CF-68AB-2F45-97D5-F5B7FE043733}">
      <dgm:prSet/>
      <dgm:spPr/>
      <dgm:t>
        <a:bodyPr/>
        <a:lstStyle/>
        <a:p>
          <a:endParaRPr lang="en-US"/>
        </a:p>
      </dgm:t>
    </dgm:pt>
    <dgm:pt modelId="{E0D0CBF7-C804-D648-BD7A-C1F0554B1FA5}" type="sibTrans" cxnId="{2A9897CF-68AB-2F45-97D5-F5B7FE043733}">
      <dgm:prSet/>
      <dgm:spPr/>
      <dgm:t>
        <a:bodyPr/>
        <a:lstStyle/>
        <a:p>
          <a:endParaRPr lang="en-US"/>
        </a:p>
      </dgm:t>
    </dgm:pt>
    <dgm:pt modelId="{424647A6-F79B-E749-9701-AEFE1F963325}">
      <dgm:prSet phldrT="[Text]"/>
      <dgm:spPr/>
      <dgm:t>
        <a:bodyPr/>
        <a:lstStyle/>
        <a:p>
          <a:r>
            <a:rPr lang="en-US" dirty="0"/>
            <a:t>IDC Manager (CS)</a:t>
          </a:r>
        </a:p>
      </dgm:t>
    </dgm:pt>
    <dgm:pt modelId="{0A84C587-D3FF-2B49-AB36-72947BADD871}" type="parTrans" cxnId="{DA76943E-CDD3-7440-8B26-76249907C57B}">
      <dgm:prSet/>
      <dgm:spPr/>
      <dgm:t>
        <a:bodyPr/>
        <a:lstStyle/>
        <a:p>
          <a:endParaRPr lang="en-US"/>
        </a:p>
      </dgm:t>
    </dgm:pt>
    <dgm:pt modelId="{DEA593EA-80B2-9A42-8072-2C04DE0EB913}" type="sibTrans" cxnId="{DA76943E-CDD3-7440-8B26-76249907C57B}">
      <dgm:prSet/>
      <dgm:spPr/>
      <dgm:t>
        <a:bodyPr/>
        <a:lstStyle/>
        <a:p>
          <a:endParaRPr lang="en-US"/>
        </a:p>
      </dgm:t>
    </dgm:pt>
    <dgm:pt modelId="{B48903CE-E493-754B-8FF2-0D4D76698520}">
      <dgm:prSet phldrT="[Text]"/>
      <dgm:spPr/>
      <dgm:t>
        <a:bodyPr/>
        <a:lstStyle/>
        <a:p>
          <a:r>
            <a:rPr lang="en-US" dirty="0"/>
            <a:t>MPL Team Lead</a:t>
          </a:r>
        </a:p>
      </dgm:t>
    </dgm:pt>
    <dgm:pt modelId="{4D067D9D-D8C0-7A47-A082-DC46B3F9A60E}" type="parTrans" cxnId="{BB6F8F6E-CF6F-2A4C-9C55-A7BBAC4E446F}">
      <dgm:prSet/>
      <dgm:spPr/>
      <dgm:t>
        <a:bodyPr/>
        <a:lstStyle/>
        <a:p>
          <a:endParaRPr lang="en-US"/>
        </a:p>
      </dgm:t>
    </dgm:pt>
    <dgm:pt modelId="{BDE5E353-D423-D94F-9D9D-330DF7E411E2}" type="sibTrans" cxnId="{BB6F8F6E-CF6F-2A4C-9C55-A7BBAC4E446F}">
      <dgm:prSet/>
      <dgm:spPr/>
      <dgm:t>
        <a:bodyPr/>
        <a:lstStyle/>
        <a:p>
          <a:endParaRPr lang="en-US"/>
        </a:p>
      </dgm:t>
    </dgm:pt>
    <dgm:pt modelId="{3E8935C8-C770-234D-8AC2-666B75173253}">
      <dgm:prSet/>
      <dgm:spPr/>
      <dgm:t>
        <a:bodyPr/>
        <a:lstStyle/>
        <a:p>
          <a:r>
            <a:rPr lang="en-US"/>
            <a:t>MDL Team Lead (CS)</a:t>
          </a:r>
          <a:endParaRPr lang="en-US" dirty="0"/>
        </a:p>
      </dgm:t>
    </dgm:pt>
    <dgm:pt modelId="{6CEB9539-5FB6-824C-9614-EEC095AD403C}" type="parTrans" cxnId="{51DC9702-5B2B-0A4D-ADDC-77F1E5A85B94}">
      <dgm:prSet/>
      <dgm:spPr/>
      <dgm:t>
        <a:bodyPr/>
        <a:lstStyle/>
        <a:p>
          <a:endParaRPr lang="en-US"/>
        </a:p>
      </dgm:t>
    </dgm:pt>
    <dgm:pt modelId="{E6C139D6-005F-DE43-830F-29801A18211E}" type="sibTrans" cxnId="{51DC9702-5B2B-0A4D-ADDC-77F1E5A85B94}">
      <dgm:prSet/>
      <dgm:spPr/>
      <dgm:t>
        <a:bodyPr/>
        <a:lstStyle/>
        <a:p>
          <a:endParaRPr lang="en-US"/>
        </a:p>
      </dgm:t>
    </dgm:pt>
    <dgm:pt modelId="{F1FD482B-E972-3048-B94B-D61B46231A78}">
      <dgm:prSet/>
      <dgm:spPr/>
      <dgm:t>
        <a:bodyPr/>
        <a:lstStyle/>
        <a:p>
          <a:r>
            <a:rPr lang="en-US" dirty="0"/>
            <a:t>IDL Team Lead (CS)</a:t>
          </a:r>
        </a:p>
      </dgm:t>
    </dgm:pt>
    <dgm:pt modelId="{36EE6900-413B-F84F-9F37-4435CC307EBA}" type="parTrans" cxnId="{44EA7333-17D6-EA4A-94D8-83F12DC67917}">
      <dgm:prSet/>
      <dgm:spPr/>
      <dgm:t>
        <a:bodyPr/>
        <a:lstStyle/>
        <a:p>
          <a:endParaRPr lang="en-US"/>
        </a:p>
      </dgm:t>
    </dgm:pt>
    <dgm:pt modelId="{64856058-376C-C047-8BCC-E8825A7FF493}" type="sibTrans" cxnId="{44EA7333-17D6-EA4A-94D8-83F12DC67917}">
      <dgm:prSet/>
      <dgm:spPr/>
      <dgm:t>
        <a:bodyPr/>
        <a:lstStyle/>
        <a:p>
          <a:endParaRPr lang="en-US"/>
        </a:p>
      </dgm:t>
    </dgm:pt>
    <dgm:pt modelId="{BD6BBE38-1F5B-9743-91D6-3656AC14A0DE}">
      <dgm:prSet/>
      <dgm:spPr/>
      <dgm:t>
        <a:bodyPr/>
        <a:lstStyle/>
        <a:p>
          <a:r>
            <a:rPr lang="en-US" dirty="0"/>
            <a:t>IDL Deputy Team Lead (CS)</a:t>
          </a:r>
        </a:p>
      </dgm:t>
    </dgm:pt>
    <dgm:pt modelId="{275B8E8E-A878-E54A-B65E-9652687EA7D4}" type="parTrans" cxnId="{6DD45987-DF3B-2344-B2CE-C8037A2441AC}">
      <dgm:prSet/>
      <dgm:spPr/>
      <dgm:t>
        <a:bodyPr/>
        <a:lstStyle/>
        <a:p>
          <a:endParaRPr lang="en-US"/>
        </a:p>
      </dgm:t>
    </dgm:pt>
    <dgm:pt modelId="{2AFFA2BF-E7B8-9841-B6D0-49BD5662231A}" type="sibTrans" cxnId="{6DD45987-DF3B-2344-B2CE-C8037A2441AC}">
      <dgm:prSet/>
      <dgm:spPr/>
      <dgm:t>
        <a:bodyPr/>
        <a:lstStyle/>
        <a:p>
          <a:endParaRPr lang="en-US"/>
        </a:p>
      </dgm:t>
    </dgm:pt>
    <dgm:pt modelId="{D808E036-B5A5-EA4A-90B3-77029F7981CF}">
      <dgm:prSet/>
      <dgm:spPr/>
      <dgm:t>
        <a:bodyPr/>
        <a:lstStyle/>
        <a:p>
          <a:r>
            <a:rPr lang="en-US" dirty="0"/>
            <a:t>Mostly CS, some contractors</a:t>
          </a:r>
        </a:p>
      </dgm:t>
    </dgm:pt>
    <dgm:pt modelId="{A9A57E27-B569-A94A-8628-05D9127E380E}" type="parTrans" cxnId="{67772170-7FB6-2640-AEFE-147FB46D4E31}">
      <dgm:prSet/>
      <dgm:spPr/>
      <dgm:t>
        <a:bodyPr/>
        <a:lstStyle/>
        <a:p>
          <a:endParaRPr lang="en-US"/>
        </a:p>
      </dgm:t>
    </dgm:pt>
    <dgm:pt modelId="{E7F134FA-3844-064C-91A4-01064F76B4A8}" type="sibTrans" cxnId="{67772170-7FB6-2640-AEFE-147FB46D4E31}">
      <dgm:prSet/>
      <dgm:spPr/>
      <dgm:t>
        <a:bodyPr/>
        <a:lstStyle/>
        <a:p>
          <a:endParaRPr lang="en-US"/>
        </a:p>
      </dgm:t>
    </dgm:pt>
    <dgm:pt modelId="{8B30824D-976F-B641-BA0D-6499F38BA290}" type="pres">
      <dgm:prSet presAssocID="{2CAD2CE7-C1BD-C14B-A048-BC9F556BE91F}" presName="Name0" presStyleCnt="0">
        <dgm:presLayoutVars>
          <dgm:chMax val="7"/>
          <dgm:dir/>
          <dgm:animLvl val="lvl"/>
          <dgm:resizeHandles val="exact"/>
        </dgm:presLayoutVars>
      </dgm:prSet>
      <dgm:spPr/>
    </dgm:pt>
    <dgm:pt modelId="{8290B64D-ABB1-6347-AD77-74FED9BD98B9}" type="pres">
      <dgm:prSet presAssocID="{4A7435C2-C41E-0C49-A112-257225832B1B}" presName="circle1" presStyleLbl="node1" presStyleIdx="0" presStyleCnt="3"/>
      <dgm:spPr/>
    </dgm:pt>
    <dgm:pt modelId="{0E09173A-E4F1-3C40-9388-E9133B42F0B4}" type="pres">
      <dgm:prSet presAssocID="{4A7435C2-C41E-0C49-A112-257225832B1B}" presName="space" presStyleCnt="0"/>
      <dgm:spPr/>
    </dgm:pt>
    <dgm:pt modelId="{EAD3C3A1-0957-3D44-82D7-9B3BF3E84A9F}" type="pres">
      <dgm:prSet presAssocID="{4A7435C2-C41E-0C49-A112-257225832B1B}" presName="rect1" presStyleLbl="alignAcc1" presStyleIdx="0" presStyleCnt="3"/>
      <dgm:spPr/>
    </dgm:pt>
    <dgm:pt modelId="{D55689C7-32BE-7C4F-9A6C-EAF8CB356411}" type="pres">
      <dgm:prSet presAssocID="{50DD3D52-77E1-8A47-8A79-84FED2BB28D0}" presName="vertSpace2" presStyleLbl="node1" presStyleIdx="0" presStyleCnt="3"/>
      <dgm:spPr/>
    </dgm:pt>
    <dgm:pt modelId="{F3D9D8D7-9C73-8E48-B1A5-A0B8D771EFE0}" type="pres">
      <dgm:prSet presAssocID="{50DD3D52-77E1-8A47-8A79-84FED2BB28D0}" presName="circle2" presStyleLbl="node1" presStyleIdx="1" presStyleCnt="3" custLinFactNeighborX="335" custLinFactNeighborY="-38787"/>
      <dgm:spPr/>
    </dgm:pt>
    <dgm:pt modelId="{63F05893-1012-8C47-BD0F-06AED21F475C}" type="pres">
      <dgm:prSet presAssocID="{50DD3D52-77E1-8A47-8A79-84FED2BB28D0}" presName="rect2" presStyleLbl="alignAcc1" presStyleIdx="1" presStyleCnt="3" custLinFactNeighborY="7370"/>
      <dgm:spPr/>
    </dgm:pt>
    <dgm:pt modelId="{3357FE64-9341-3E4D-88B7-72CFDABA770A}" type="pres">
      <dgm:prSet presAssocID="{DF527D88-EB90-1647-AC89-A8CBB24B2A57}" presName="vertSpace3" presStyleLbl="node1" presStyleIdx="1" presStyleCnt="3"/>
      <dgm:spPr/>
    </dgm:pt>
    <dgm:pt modelId="{B083CAA1-7DB1-9449-9D8C-E1604C1C842F}" type="pres">
      <dgm:prSet presAssocID="{DF527D88-EB90-1647-AC89-A8CBB24B2A57}" presName="circle3" presStyleLbl="node1" presStyleIdx="2" presStyleCnt="3" custLinFactY="-83548" custLinFactNeighborX="726" custLinFactNeighborY="-100000"/>
      <dgm:spPr/>
    </dgm:pt>
    <dgm:pt modelId="{50925129-C92F-694D-9347-92CA2E35ACCF}" type="pres">
      <dgm:prSet presAssocID="{DF527D88-EB90-1647-AC89-A8CBB24B2A57}" presName="rect3" presStyleLbl="alignAcc1" presStyleIdx="2" presStyleCnt="3" custLinFactNeighborX="0" custLinFactNeighborY="33869"/>
      <dgm:spPr/>
    </dgm:pt>
    <dgm:pt modelId="{063B6ECE-BE66-E340-947E-D14809454DBD}" type="pres">
      <dgm:prSet presAssocID="{4A7435C2-C41E-0C49-A112-257225832B1B}" presName="rect1ParTx" presStyleLbl="alignAcc1" presStyleIdx="2" presStyleCnt="3">
        <dgm:presLayoutVars>
          <dgm:chMax val="1"/>
          <dgm:bulletEnabled val="1"/>
        </dgm:presLayoutVars>
      </dgm:prSet>
      <dgm:spPr/>
    </dgm:pt>
    <dgm:pt modelId="{6AB4814B-678F-8E45-A6DD-C882BE9DDF44}" type="pres">
      <dgm:prSet presAssocID="{4A7435C2-C41E-0C49-A112-257225832B1B}" presName="rect1ChTx" presStyleLbl="alignAcc1" presStyleIdx="2" presStyleCnt="3" custLinFactNeighborX="0" custLinFactNeighborY="6388">
        <dgm:presLayoutVars>
          <dgm:bulletEnabled val="1"/>
        </dgm:presLayoutVars>
      </dgm:prSet>
      <dgm:spPr/>
    </dgm:pt>
    <dgm:pt modelId="{C7B46CCC-11DE-BC41-89C6-2B2A5709C3C3}" type="pres">
      <dgm:prSet presAssocID="{50DD3D52-77E1-8A47-8A79-84FED2BB28D0}" presName="rect2ParTx" presStyleLbl="alignAcc1" presStyleIdx="2" presStyleCnt="3">
        <dgm:presLayoutVars>
          <dgm:chMax val="1"/>
          <dgm:bulletEnabled val="1"/>
        </dgm:presLayoutVars>
      </dgm:prSet>
      <dgm:spPr/>
    </dgm:pt>
    <dgm:pt modelId="{BC1F1212-FF91-2A4C-AFA8-3B456131F09E}" type="pres">
      <dgm:prSet presAssocID="{50DD3D52-77E1-8A47-8A79-84FED2BB28D0}" presName="rect2ChTx" presStyleLbl="alignAcc1" presStyleIdx="2" presStyleCnt="3" custLinFactNeighborX="0" custLinFactNeighborY="24467">
        <dgm:presLayoutVars>
          <dgm:bulletEnabled val="1"/>
        </dgm:presLayoutVars>
      </dgm:prSet>
      <dgm:spPr/>
    </dgm:pt>
    <dgm:pt modelId="{611F3405-42A2-BF47-A7A8-D39B88790D01}" type="pres">
      <dgm:prSet presAssocID="{DF527D88-EB90-1647-AC89-A8CBB24B2A57}" presName="rect3ParTx" presStyleLbl="alignAcc1" presStyleIdx="2" presStyleCnt="3">
        <dgm:presLayoutVars>
          <dgm:chMax val="1"/>
          <dgm:bulletEnabled val="1"/>
        </dgm:presLayoutVars>
      </dgm:prSet>
      <dgm:spPr/>
    </dgm:pt>
    <dgm:pt modelId="{231C257A-3A44-B040-B504-E1801AD0A34F}" type="pres">
      <dgm:prSet presAssocID="{DF527D88-EB90-1647-AC89-A8CBB24B2A57}" presName="rect3ChTx" presStyleLbl="alignAcc1" presStyleIdx="2" presStyleCnt="3" custLinFactNeighborX="0" custLinFactNeighborY="31271">
        <dgm:presLayoutVars>
          <dgm:bulletEnabled val="1"/>
        </dgm:presLayoutVars>
      </dgm:prSet>
      <dgm:spPr/>
    </dgm:pt>
  </dgm:ptLst>
  <dgm:cxnLst>
    <dgm:cxn modelId="{51DC9702-5B2B-0A4D-ADDC-77F1E5A85B94}" srcId="{4A7435C2-C41E-0C49-A112-257225832B1B}" destId="{3E8935C8-C770-234D-8AC2-666B75173253}" srcOrd="1" destOrd="0" parTransId="{6CEB9539-5FB6-824C-9614-EEC095AD403C}" sibTransId="{E6C139D6-005F-DE43-830F-29801A18211E}"/>
    <dgm:cxn modelId="{AD7CAA0C-E2EB-E54E-A6BD-9A7F132E96F8}" type="presOf" srcId="{4A7435C2-C41E-0C49-A112-257225832B1B}" destId="{063B6ECE-BE66-E340-947E-D14809454DBD}" srcOrd="1" destOrd="0" presId="urn:microsoft.com/office/officeart/2005/8/layout/target3"/>
    <dgm:cxn modelId="{0AB5120D-7E96-0744-9CA9-2A6EFF597040}" type="presOf" srcId="{DF527D88-EB90-1647-AC89-A8CBB24B2A57}" destId="{50925129-C92F-694D-9347-92CA2E35ACCF}" srcOrd="0" destOrd="0" presId="urn:microsoft.com/office/officeart/2005/8/layout/target3"/>
    <dgm:cxn modelId="{913FDF0D-29C1-544E-A53F-133F8133E98A}" type="presOf" srcId="{2CAD2CE7-C1BD-C14B-A048-BC9F556BE91F}" destId="{8B30824D-976F-B641-BA0D-6499F38BA290}" srcOrd="0" destOrd="0" presId="urn:microsoft.com/office/officeart/2005/8/layout/target3"/>
    <dgm:cxn modelId="{BC89081A-1BAD-AF43-B038-DB219AF393A1}" type="presOf" srcId="{D412EE64-987D-494F-91BA-9A00E2EE10F6}" destId="{BC1F1212-FF91-2A4C-AFA8-3B456131F09E}" srcOrd="0" destOrd="2" presId="urn:microsoft.com/office/officeart/2005/8/layout/target3"/>
    <dgm:cxn modelId="{44EA7333-17D6-EA4A-94D8-83F12DC67917}" srcId="{4A7435C2-C41E-0C49-A112-257225832B1B}" destId="{F1FD482B-E972-3048-B94B-D61B46231A78}" srcOrd="2" destOrd="0" parTransId="{36EE6900-413B-F84F-9F37-4435CC307EBA}" sibTransId="{64856058-376C-C047-8BCC-E8825A7FF493}"/>
    <dgm:cxn modelId="{9FF10435-2A01-8742-8079-824134C5F63C}" type="presOf" srcId="{7BAD3ED1-A54E-0840-AC8F-2D63E66F5F2D}" destId="{231C257A-3A44-B040-B504-E1801AD0A34F}" srcOrd="0" destOrd="0" presId="urn:microsoft.com/office/officeart/2005/8/layout/target3"/>
    <dgm:cxn modelId="{DA76943E-CDD3-7440-8B26-76249907C57B}" srcId="{4A7435C2-C41E-0C49-A112-257225832B1B}" destId="{424647A6-F79B-E749-9701-AEFE1F963325}" srcOrd="0" destOrd="0" parTransId="{0A84C587-D3FF-2B49-AB36-72947BADD871}" sibTransId="{DEA593EA-80B2-9A42-8072-2C04DE0EB913}"/>
    <dgm:cxn modelId="{590AA73F-717D-E84E-B16A-5418D0105EA5}" srcId="{50DD3D52-77E1-8A47-8A79-84FED2BB28D0}" destId="{D412EE64-987D-494F-91BA-9A00E2EE10F6}" srcOrd="2" destOrd="0" parTransId="{714C75C9-D893-584D-BD7A-B7D1BA4A5CC9}" sibTransId="{3B3C874C-E9AA-E44D-A943-C05876039BB1}"/>
    <dgm:cxn modelId="{4E83A346-FAA3-FC47-B44B-C4C0DDA5228E}" type="presOf" srcId="{B48903CE-E493-754B-8FF2-0D4D76698520}" destId="{BC1F1212-FF91-2A4C-AFA8-3B456131F09E}" srcOrd="0" destOrd="0" presId="urn:microsoft.com/office/officeart/2005/8/layout/target3"/>
    <dgm:cxn modelId="{F7378247-4333-CC4B-9CFA-37BCD29EF185}" type="presOf" srcId="{746DB13C-9CA1-B348-9F8A-70AD524405CA}" destId="{BC1F1212-FF91-2A4C-AFA8-3B456131F09E}" srcOrd="0" destOrd="3" presId="urn:microsoft.com/office/officeart/2005/8/layout/target3"/>
    <dgm:cxn modelId="{883FC162-EA40-664C-B172-9C0A673659D6}" srcId="{2CAD2CE7-C1BD-C14B-A048-BC9F556BE91F}" destId="{4A7435C2-C41E-0C49-A112-257225832B1B}" srcOrd="0" destOrd="0" parTransId="{E86E3A8D-0AB1-3F4A-B399-FD121C0E6CB1}" sibTransId="{3627C6B1-4400-584C-A54C-B8BAE82DD8D8}"/>
    <dgm:cxn modelId="{BB6F8F6E-CF6F-2A4C-9C55-A7BBAC4E446F}" srcId="{50DD3D52-77E1-8A47-8A79-84FED2BB28D0}" destId="{B48903CE-E493-754B-8FF2-0D4D76698520}" srcOrd="0" destOrd="0" parTransId="{4D067D9D-D8C0-7A47-A082-DC46B3F9A60E}" sibTransId="{BDE5E353-D423-D94F-9D9D-330DF7E411E2}"/>
    <dgm:cxn modelId="{67772170-7FB6-2640-AEFE-147FB46D4E31}" srcId="{DF527D88-EB90-1647-AC89-A8CBB24B2A57}" destId="{D808E036-B5A5-EA4A-90B3-77029F7981CF}" srcOrd="1" destOrd="0" parTransId="{A9A57E27-B569-A94A-8628-05D9127E380E}" sibTransId="{E7F134FA-3844-064C-91A4-01064F76B4A8}"/>
    <dgm:cxn modelId="{F0999071-D3EF-BA49-9F27-B02943A0BD3A}" srcId="{50DD3D52-77E1-8A47-8A79-84FED2BB28D0}" destId="{746DB13C-9CA1-B348-9F8A-70AD524405CA}" srcOrd="3" destOrd="0" parTransId="{E5BA3C7E-D467-CE44-AF81-E09C8927B653}" sibTransId="{FBBCDB6A-651D-A449-80D5-D58BEA3E652B}"/>
    <dgm:cxn modelId="{24B4B973-542E-AC4D-BF38-D1EC2908747D}" type="presOf" srcId="{50DD3D52-77E1-8A47-8A79-84FED2BB28D0}" destId="{C7B46CCC-11DE-BC41-89C6-2B2A5709C3C3}" srcOrd="1" destOrd="0" presId="urn:microsoft.com/office/officeart/2005/8/layout/target3"/>
    <dgm:cxn modelId="{8D7EC686-5A96-8B4B-9126-605DFD31986D}" srcId="{DF527D88-EB90-1647-AC89-A8CBB24B2A57}" destId="{7BAD3ED1-A54E-0840-AC8F-2D63E66F5F2D}" srcOrd="0" destOrd="0" parTransId="{D37043CA-077B-9B45-8F06-B6E43ED5FBAB}" sibTransId="{857AFE7A-0F20-194F-BFA4-B72054A1431B}"/>
    <dgm:cxn modelId="{6DD45987-DF3B-2344-B2CE-C8037A2441AC}" srcId="{4A7435C2-C41E-0C49-A112-257225832B1B}" destId="{BD6BBE38-1F5B-9743-91D6-3656AC14A0DE}" srcOrd="3" destOrd="0" parTransId="{275B8E8E-A878-E54A-B65E-9652687EA7D4}" sibTransId="{2AFFA2BF-E7B8-9841-B6D0-49BD5662231A}"/>
    <dgm:cxn modelId="{02C7EC8E-7E5F-584D-BF09-C35CEB1EE42B}" type="presOf" srcId="{BD6BBE38-1F5B-9743-91D6-3656AC14A0DE}" destId="{6AB4814B-678F-8E45-A6DD-C882BE9DDF44}" srcOrd="0" destOrd="3" presId="urn:microsoft.com/office/officeart/2005/8/layout/target3"/>
    <dgm:cxn modelId="{99FC5B9B-273B-4948-B136-4FA8E4450719}" type="presOf" srcId="{F1FD482B-E972-3048-B94B-D61B46231A78}" destId="{6AB4814B-678F-8E45-A6DD-C882BE9DDF44}" srcOrd="0" destOrd="2" presId="urn:microsoft.com/office/officeart/2005/8/layout/target3"/>
    <dgm:cxn modelId="{5A1D18B9-A3C8-5F48-A100-798DCD6F167C}" type="presOf" srcId="{424647A6-F79B-E749-9701-AEFE1F963325}" destId="{6AB4814B-678F-8E45-A6DD-C882BE9DDF44}" srcOrd="0" destOrd="0" presId="urn:microsoft.com/office/officeart/2005/8/layout/target3"/>
    <dgm:cxn modelId="{36049BB9-DE8E-6146-8BF5-1571926D66F7}" type="presOf" srcId="{50DD3D52-77E1-8A47-8A79-84FED2BB28D0}" destId="{63F05893-1012-8C47-BD0F-06AED21F475C}" srcOrd="0" destOrd="0" presId="urn:microsoft.com/office/officeart/2005/8/layout/target3"/>
    <dgm:cxn modelId="{2A9897CF-68AB-2F45-97D5-F5B7FE043733}" srcId="{50DD3D52-77E1-8A47-8A79-84FED2BB28D0}" destId="{791275FA-78AE-B940-861F-021EBF45BFE8}" srcOrd="1" destOrd="0" parTransId="{AFBA4968-823B-DC45-85E7-EC96550C69B5}" sibTransId="{E0D0CBF7-C804-D648-BD7A-C1F0554B1FA5}"/>
    <dgm:cxn modelId="{2875C9DB-C24C-1E41-A3D0-78057A38F5D3}" type="presOf" srcId="{D808E036-B5A5-EA4A-90B3-77029F7981CF}" destId="{231C257A-3A44-B040-B504-E1801AD0A34F}" srcOrd="0" destOrd="1" presId="urn:microsoft.com/office/officeart/2005/8/layout/target3"/>
    <dgm:cxn modelId="{0FE066E1-27B9-114A-935B-99D03FCF819D}" type="presOf" srcId="{DF527D88-EB90-1647-AC89-A8CBB24B2A57}" destId="{611F3405-42A2-BF47-A7A8-D39B88790D01}" srcOrd="1" destOrd="0" presId="urn:microsoft.com/office/officeart/2005/8/layout/target3"/>
    <dgm:cxn modelId="{B23124E5-C46D-2646-A3E3-939446205628}" type="presOf" srcId="{3E8935C8-C770-234D-8AC2-666B75173253}" destId="{6AB4814B-678F-8E45-A6DD-C882BE9DDF44}" srcOrd="0" destOrd="1" presId="urn:microsoft.com/office/officeart/2005/8/layout/target3"/>
    <dgm:cxn modelId="{1A1058E7-282C-0344-AEAA-3699B8A0AFDA}" srcId="{2CAD2CE7-C1BD-C14B-A048-BC9F556BE91F}" destId="{50DD3D52-77E1-8A47-8A79-84FED2BB28D0}" srcOrd="1" destOrd="0" parTransId="{40B4576A-1FC9-A640-811E-B3C268A8102B}" sibTransId="{D1B898FE-3D2B-3243-BF1B-B33B81A31E1E}"/>
    <dgm:cxn modelId="{914D43ED-8502-4248-8503-A6847FB908EA}" srcId="{2CAD2CE7-C1BD-C14B-A048-BC9F556BE91F}" destId="{DF527D88-EB90-1647-AC89-A8CBB24B2A57}" srcOrd="2" destOrd="0" parTransId="{B6784B8D-31BE-094A-BD18-E72C7E4F3666}" sibTransId="{832D2ECA-BE5F-4D43-8E1F-774673D39EFD}"/>
    <dgm:cxn modelId="{9D26A8ED-DB4E-A243-BED1-A3AFA99FB3C7}" type="presOf" srcId="{4A7435C2-C41E-0C49-A112-257225832B1B}" destId="{EAD3C3A1-0957-3D44-82D7-9B3BF3E84A9F}" srcOrd="0" destOrd="0" presId="urn:microsoft.com/office/officeart/2005/8/layout/target3"/>
    <dgm:cxn modelId="{87D487F0-F225-F542-A12A-1D2293586DC6}" type="presOf" srcId="{791275FA-78AE-B940-861F-021EBF45BFE8}" destId="{BC1F1212-FF91-2A4C-AFA8-3B456131F09E}" srcOrd="0" destOrd="1" presId="urn:microsoft.com/office/officeart/2005/8/layout/target3"/>
    <dgm:cxn modelId="{CD080E61-7482-4C48-8876-D28C1344684B}" type="presParOf" srcId="{8B30824D-976F-B641-BA0D-6499F38BA290}" destId="{8290B64D-ABB1-6347-AD77-74FED9BD98B9}" srcOrd="0" destOrd="0" presId="urn:microsoft.com/office/officeart/2005/8/layout/target3"/>
    <dgm:cxn modelId="{B9064738-7982-5242-99B4-62FB10F3E1ED}" type="presParOf" srcId="{8B30824D-976F-B641-BA0D-6499F38BA290}" destId="{0E09173A-E4F1-3C40-9388-E9133B42F0B4}" srcOrd="1" destOrd="0" presId="urn:microsoft.com/office/officeart/2005/8/layout/target3"/>
    <dgm:cxn modelId="{4298C392-140C-A046-A92B-2C18CD26E5E5}" type="presParOf" srcId="{8B30824D-976F-B641-BA0D-6499F38BA290}" destId="{EAD3C3A1-0957-3D44-82D7-9B3BF3E84A9F}" srcOrd="2" destOrd="0" presId="urn:microsoft.com/office/officeart/2005/8/layout/target3"/>
    <dgm:cxn modelId="{105B3AEF-7B99-6B4A-9719-4B31B539AF85}" type="presParOf" srcId="{8B30824D-976F-B641-BA0D-6499F38BA290}" destId="{D55689C7-32BE-7C4F-9A6C-EAF8CB356411}" srcOrd="3" destOrd="0" presId="urn:microsoft.com/office/officeart/2005/8/layout/target3"/>
    <dgm:cxn modelId="{AF8FBA45-4BF2-204B-AC4A-C1560ADD60BB}" type="presParOf" srcId="{8B30824D-976F-B641-BA0D-6499F38BA290}" destId="{F3D9D8D7-9C73-8E48-B1A5-A0B8D771EFE0}" srcOrd="4" destOrd="0" presId="urn:microsoft.com/office/officeart/2005/8/layout/target3"/>
    <dgm:cxn modelId="{F70336D5-BA0B-6C44-B731-A7B2F4AEC442}" type="presParOf" srcId="{8B30824D-976F-B641-BA0D-6499F38BA290}" destId="{63F05893-1012-8C47-BD0F-06AED21F475C}" srcOrd="5" destOrd="0" presId="urn:microsoft.com/office/officeart/2005/8/layout/target3"/>
    <dgm:cxn modelId="{DD3A0944-C929-E446-B5CF-768B01F80EE6}" type="presParOf" srcId="{8B30824D-976F-B641-BA0D-6499F38BA290}" destId="{3357FE64-9341-3E4D-88B7-72CFDABA770A}" srcOrd="6" destOrd="0" presId="urn:microsoft.com/office/officeart/2005/8/layout/target3"/>
    <dgm:cxn modelId="{171618D3-F9D9-A940-85A8-D6A98DF0B5EF}" type="presParOf" srcId="{8B30824D-976F-B641-BA0D-6499F38BA290}" destId="{B083CAA1-7DB1-9449-9D8C-E1604C1C842F}" srcOrd="7" destOrd="0" presId="urn:microsoft.com/office/officeart/2005/8/layout/target3"/>
    <dgm:cxn modelId="{600D05BB-1B3F-0F40-8E69-2CEF07DAE25B}" type="presParOf" srcId="{8B30824D-976F-B641-BA0D-6499F38BA290}" destId="{50925129-C92F-694D-9347-92CA2E35ACCF}" srcOrd="8" destOrd="0" presId="urn:microsoft.com/office/officeart/2005/8/layout/target3"/>
    <dgm:cxn modelId="{5C5DEFA7-EE58-E74A-8BEF-E65D4794F160}" type="presParOf" srcId="{8B30824D-976F-B641-BA0D-6499F38BA290}" destId="{063B6ECE-BE66-E340-947E-D14809454DBD}" srcOrd="9" destOrd="0" presId="urn:microsoft.com/office/officeart/2005/8/layout/target3"/>
    <dgm:cxn modelId="{5F1200F2-986C-234A-9439-A814A441C10C}" type="presParOf" srcId="{8B30824D-976F-B641-BA0D-6499F38BA290}" destId="{6AB4814B-678F-8E45-A6DD-C882BE9DDF44}" srcOrd="10" destOrd="0" presId="urn:microsoft.com/office/officeart/2005/8/layout/target3"/>
    <dgm:cxn modelId="{E4287C7D-AAF1-CD4F-A97B-C59ED63BC35E}" type="presParOf" srcId="{8B30824D-976F-B641-BA0D-6499F38BA290}" destId="{C7B46CCC-11DE-BC41-89C6-2B2A5709C3C3}" srcOrd="11" destOrd="0" presId="urn:microsoft.com/office/officeart/2005/8/layout/target3"/>
    <dgm:cxn modelId="{F5B8131D-8FDA-8A44-A67D-6A51F72A73BD}" type="presParOf" srcId="{8B30824D-976F-B641-BA0D-6499F38BA290}" destId="{BC1F1212-FF91-2A4C-AFA8-3B456131F09E}" srcOrd="12" destOrd="0" presId="urn:microsoft.com/office/officeart/2005/8/layout/target3"/>
    <dgm:cxn modelId="{CCDA2D72-131A-C840-96F3-F78E24D7E41F}" type="presParOf" srcId="{8B30824D-976F-B641-BA0D-6499F38BA290}" destId="{611F3405-42A2-BF47-A7A8-D39B88790D01}" srcOrd="13" destOrd="0" presId="urn:microsoft.com/office/officeart/2005/8/layout/target3"/>
    <dgm:cxn modelId="{6F5CBCBB-96A3-0F43-BB87-960EA238E975}" type="presParOf" srcId="{8B30824D-976F-B641-BA0D-6499F38BA290}" destId="{231C257A-3A44-B040-B504-E1801AD0A34F}"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3C3E1A-DA32-A642-BEDF-8D327D095524}"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1C582398-0F51-FD43-AAEB-5E5D3798F039}">
      <dgm:prSet phldrT="[Text]" custT="1"/>
      <dgm:spPr/>
      <dgm:t>
        <a:bodyPr/>
        <a:lstStyle/>
        <a:p>
          <a:r>
            <a:rPr lang="en-US" sz="2000" dirty="0"/>
            <a:t>Current State (MDL)</a:t>
          </a:r>
        </a:p>
      </dgm:t>
    </dgm:pt>
    <dgm:pt modelId="{BA34D38D-785E-A24C-9D41-735991809D1E}" type="parTrans" cxnId="{DEBC34A0-DCC7-524C-B2AA-A1CE3492BBEB}">
      <dgm:prSet/>
      <dgm:spPr/>
      <dgm:t>
        <a:bodyPr/>
        <a:lstStyle/>
        <a:p>
          <a:endParaRPr lang="en-US"/>
        </a:p>
      </dgm:t>
    </dgm:pt>
    <dgm:pt modelId="{2BC87245-92D0-F241-9C7F-214C14EB963B}" type="sibTrans" cxnId="{DEBC34A0-DCC7-524C-B2AA-A1CE3492BBEB}">
      <dgm:prSet/>
      <dgm:spPr/>
      <dgm:t>
        <a:bodyPr/>
        <a:lstStyle/>
        <a:p>
          <a:endParaRPr lang="en-US"/>
        </a:p>
      </dgm:t>
    </dgm:pt>
    <dgm:pt modelId="{2FE5ADBF-0B8F-D444-8EBA-0E729461EE08}">
      <dgm:prSet phldrT="[Text]" custT="1"/>
      <dgm:spPr/>
      <dgm:t>
        <a:bodyPr/>
        <a:lstStyle/>
        <a:p>
          <a:pPr>
            <a:buNone/>
          </a:pPr>
          <a:r>
            <a:rPr lang="en-US" sz="1600" dirty="0"/>
            <a:t>Home Grown Tool (CATTENS)</a:t>
          </a:r>
        </a:p>
      </dgm:t>
    </dgm:pt>
    <dgm:pt modelId="{714DC58D-CF0F-2E4F-B9AA-D757247C24D2}" type="parTrans" cxnId="{7DA86AAA-F47B-554F-86B6-F2BB1D9A5AB2}">
      <dgm:prSet/>
      <dgm:spPr/>
      <dgm:t>
        <a:bodyPr/>
        <a:lstStyle/>
        <a:p>
          <a:endParaRPr lang="en-US"/>
        </a:p>
      </dgm:t>
    </dgm:pt>
    <dgm:pt modelId="{97C32281-033A-A647-A160-7DF3AD69FD8F}" type="sibTrans" cxnId="{7DA86AAA-F47B-554F-86B6-F2BB1D9A5AB2}">
      <dgm:prSet/>
      <dgm:spPr/>
      <dgm:t>
        <a:bodyPr/>
        <a:lstStyle/>
        <a:p>
          <a:endParaRPr lang="en-US"/>
        </a:p>
      </dgm:t>
    </dgm:pt>
    <dgm:pt modelId="{A463C49F-8951-6345-B87D-8D222FCAA8F8}">
      <dgm:prSet phldrT="[Text]" custT="1"/>
      <dgm:spPr/>
      <dgm:t>
        <a:bodyPr/>
        <a:lstStyle/>
        <a:p>
          <a:r>
            <a:rPr lang="en-US" sz="2000" dirty="0"/>
            <a:t>Near Term (MDL Pilots)</a:t>
          </a:r>
        </a:p>
      </dgm:t>
    </dgm:pt>
    <dgm:pt modelId="{A65C5E0E-5620-8641-B4F7-8FE3100B098F}" type="parTrans" cxnId="{F56A7D98-D028-3C4B-B901-E4167A528D9B}">
      <dgm:prSet/>
      <dgm:spPr/>
      <dgm:t>
        <a:bodyPr/>
        <a:lstStyle/>
        <a:p>
          <a:endParaRPr lang="en-US"/>
        </a:p>
      </dgm:t>
    </dgm:pt>
    <dgm:pt modelId="{5C182B7D-6ED1-1B42-BA07-CBFF8092EF0A}" type="sibTrans" cxnId="{F56A7D98-D028-3C4B-B901-E4167A528D9B}">
      <dgm:prSet/>
      <dgm:spPr/>
      <dgm:t>
        <a:bodyPr/>
        <a:lstStyle/>
        <a:p>
          <a:endParaRPr lang="en-US"/>
        </a:p>
      </dgm:t>
    </dgm:pt>
    <dgm:pt modelId="{4E5F3E15-D623-8540-91A9-6FD121634E24}">
      <dgm:prSet phldrT="[Text]"/>
      <dgm:spPr/>
      <dgm:t>
        <a:bodyPr/>
        <a:lstStyle/>
        <a:p>
          <a:r>
            <a:rPr lang="en-US" dirty="0" err="1"/>
            <a:t>ConOps</a:t>
          </a:r>
          <a:r>
            <a:rPr lang="en-US" dirty="0"/>
            <a:t> modeler in CATTENS linked to time-based power draw plots</a:t>
          </a:r>
        </a:p>
      </dgm:t>
    </dgm:pt>
    <dgm:pt modelId="{DB4151B1-757D-D442-B061-85699FC16468}" type="parTrans" cxnId="{9561F679-C3DD-A549-85F2-A0FB7A9138B7}">
      <dgm:prSet/>
      <dgm:spPr/>
      <dgm:t>
        <a:bodyPr/>
        <a:lstStyle/>
        <a:p>
          <a:endParaRPr lang="en-US"/>
        </a:p>
      </dgm:t>
    </dgm:pt>
    <dgm:pt modelId="{115EDA91-5CB2-364F-9610-9E6070604A17}" type="sibTrans" cxnId="{9561F679-C3DD-A549-85F2-A0FB7A9138B7}">
      <dgm:prSet/>
      <dgm:spPr/>
      <dgm:t>
        <a:bodyPr/>
        <a:lstStyle/>
        <a:p>
          <a:endParaRPr lang="en-US"/>
        </a:p>
      </dgm:t>
    </dgm:pt>
    <dgm:pt modelId="{DACDB426-2195-8948-9719-C2482E68980E}">
      <dgm:prSet custT="1"/>
      <dgm:spPr/>
      <dgm:t>
        <a:bodyPr/>
        <a:lstStyle/>
        <a:p>
          <a:r>
            <a:rPr lang="en-US" sz="2000" dirty="0"/>
            <a:t>Future State</a:t>
          </a:r>
        </a:p>
      </dgm:t>
    </dgm:pt>
    <dgm:pt modelId="{6B34FE4A-D9BC-D849-8CC8-A842B05F0A60}" type="parTrans" cxnId="{ADC38B56-F685-7D4B-A749-523B6A3DCFD7}">
      <dgm:prSet/>
      <dgm:spPr/>
      <dgm:t>
        <a:bodyPr/>
        <a:lstStyle/>
        <a:p>
          <a:endParaRPr lang="en-US"/>
        </a:p>
      </dgm:t>
    </dgm:pt>
    <dgm:pt modelId="{F0C94FC8-2EAC-914C-814B-FC23C6C18A1D}" type="sibTrans" cxnId="{ADC38B56-F685-7D4B-A749-523B6A3DCFD7}">
      <dgm:prSet/>
      <dgm:spPr/>
      <dgm:t>
        <a:bodyPr/>
        <a:lstStyle/>
        <a:p>
          <a:endParaRPr lang="en-US"/>
        </a:p>
      </dgm:t>
    </dgm:pt>
    <dgm:pt modelId="{EE529892-C15A-1649-8924-9D66B8F2EC52}">
      <dgm:prSet custT="1"/>
      <dgm:spPr/>
      <dgm:t>
        <a:bodyPr/>
        <a:lstStyle/>
        <a:p>
          <a:r>
            <a:rPr lang="en-US" sz="1600" dirty="0"/>
            <a:t>Cloud-based Toolchain Automation</a:t>
          </a:r>
        </a:p>
      </dgm:t>
    </dgm:pt>
    <dgm:pt modelId="{DC65956D-64DA-F346-8E4B-1BB2F6DFC77E}" type="parTrans" cxnId="{754DF698-87DF-5A4F-9157-7A9D4712ADC3}">
      <dgm:prSet/>
      <dgm:spPr/>
      <dgm:t>
        <a:bodyPr/>
        <a:lstStyle/>
        <a:p>
          <a:endParaRPr lang="en-US"/>
        </a:p>
      </dgm:t>
    </dgm:pt>
    <dgm:pt modelId="{B02C418F-C537-D54A-B08D-151928B72F90}" type="sibTrans" cxnId="{754DF698-87DF-5A4F-9157-7A9D4712ADC3}">
      <dgm:prSet/>
      <dgm:spPr/>
      <dgm:t>
        <a:bodyPr/>
        <a:lstStyle/>
        <a:p>
          <a:endParaRPr lang="en-US"/>
        </a:p>
      </dgm:t>
    </dgm:pt>
    <dgm:pt modelId="{5433453C-32F5-E44A-9A08-8EE1D8EB3EC2}">
      <dgm:prSet phldrT="[Text]"/>
      <dgm:spPr/>
      <dgm:t>
        <a:bodyPr/>
        <a:lstStyle/>
        <a:p>
          <a:r>
            <a:rPr lang="en-US" dirty="0"/>
            <a:t>Explore ways streamline documentation and report outs via </a:t>
          </a:r>
          <a:r>
            <a:rPr lang="en-US" dirty="0" err="1"/>
            <a:t>JupyterLabs</a:t>
          </a:r>
          <a:r>
            <a:rPr lang="en-US" dirty="0"/>
            <a:t> applications</a:t>
          </a:r>
        </a:p>
      </dgm:t>
    </dgm:pt>
    <dgm:pt modelId="{D806972F-70B0-8A40-8484-1B3738C851B5}" type="parTrans" cxnId="{F6D664BA-2B08-7C4A-9D1A-6A182DD20F5A}">
      <dgm:prSet/>
      <dgm:spPr/>
      <dgm:t>
        <a:bodyPr/>
        <a:lstStyle/>
        <a:p>
          <a:endParaRPr lang="en-US"/>
        </a:p>
      </dgm:t>
    </dgm:pt>
    <dgm:pt modelId="{191AC1D1-FD71-104C-89A5-676E9F6182AB}" type="sibTrans" cxnId="{F6D664BA-2B08-7C4A-9D1A-6A182DD20F5A}">
      <dgm:prSet/>
      <dgm:spPr/>
      <dgm:t>
        <a:bodyPr/>
        <a:lstStyle/>
        <a:p>
          <a:endParaRPr lang="en-US"/>
        </a:p>
      </dgm:t>
    </dgm:pt>
    <dgm:pt modelId="{27D3C8DB-A365-B040-A1FD-6F5AAB6D496D}">
      <dgm:prSet phldrT="[Text]"/>
      <dgm:spPr/>
      <dgm:t>
        <a:bodyPr/>
        <a:lstStyle/>
        <a:p>
          <a:r>
            <a:rPr lang="en-US" dirty="0"/>
            <a:t>Automated Toolchain in Model Center</a:t>
          </a:r>
        </a:p>
      </dgm:t>
    </dgm:pt>
    <dgm:pt modelId="{8D038EE9-8384-9846-A183-828742B928A5}" type="parTrans" cxnId="{725E7D6C-08C9-B443-AF16-AD5457E7A238}">
      <dgm:prSet/>
      <dgm:spPr/>
      <dgm:t>
        <a:bodyPr/>
        <a:lstStyle/>
        <a:p>
          <a:endParaRPr lang="en-US"/>
        </a:p>
      </dgm:t>
    </dgm:pt>
    <dgm:pt modelId="{46280293-87E9-C044-8F01-363BB8A9CBC4}" type="sibTrans" cxnId="{725E7D6C-08C9-B443-AF16-AD5457E7A238}">
      <dgm:prSet/>
      <dgm:spPr/>
      <dgm:t>
        <a:bodyPr/>
        <a:lstStyle/>
        <a:p>
          <a:endParaRPr lang="en-US"/>
        </a:p>
      </dgm:t>
    </dgm:pt>
    <dgm:pt modelId="{93BDB9AA-F711-8D4F-9BA1-EF076FA40B30}">
      <dgm:prSet custT="1"/>
      <dgm:spPr/>
      <dgm:t>
        <a:bodyPr/>
        <a:lstStyle/>
        <a:p>
          <a:r>
            <a:rPr lang="en-US" sz="1400" dirty="0"/>
            <a:t>Extend use of Model Center</a:t>
          </a:r>
        </a:p>
      </dgm:t>
    </dgm:pt>
    <dgm:pt modelId="{B75BAF40-18D6-4B4D-95B6-48ED4A05C08A}" type="parTrans" cxnId="{28061C0C-E701-1A43-A223-927F27127503}">
      <dgm:prSet/>
      <dgm:spPr/>
      <dgm:t>
        <a:bodyPr/>
        <a:lstStyle/>
        <a:p>
          <a:endParaRPr lang="en-US"/>
        </a:p>
      </dgm:t>
    </dgm:pt>
    <dgm:pt modelId="{A432AD37-CD44-824F-AFDC-A454012F9F50}" type="sibTrans" cxnId="{28061C0C-E701-1A43-A223-927F27127503}">
      <dgm:prSet/>
      <dgm:spPr/>
      <dgm:t>
        <a:bodyPr/>
        <a:lstStyle/>
        <a:p>
          <a:endParaRPr lang="en-US"/>
        </a:p>
      </dgm:t>
    </dgm:pt>
    <dgm:pt modelId="{78A22EDF-9E5A-EC4E-A8FB-4646460F4481}">
      <dgm:prSet custT="1"/>
      <dgm:spPr/>
      <dgm:t>
        <a:bodyPr/>
        <a:lstStyle/>
        <a:p>
          <a:r>
            <a:rPr lang="en-US" sz="1400" dirty="0"/>
            <a:t>Build out capability in </a:t>
          </a:r>
          <a:r>
            <a:rPr lang="en-US" sz="1400" dirty="0" err="1"/>
            <a:t>Jupyter</a:t>
          </a:r>
          <a:endParaRPr lang="en-US" sz="1400" dirty="0"/>
        </a:p>
      </dgm:t>
    </dgm:pt>
    <dgm:pt modelId="{EC6ECF34-B7EB-E244-9540-0C34A10DEFF3}" type="parTrans" cxnId="{2F3594BD-989F-7A40-B074-80EF69D05932}">
      <dgm:prSet/>
      <dgm:spPr/>
      <dgm:t>
        <a:bodyPr/>
        <a:lstStyle/>
        <a:p>
          <a:endParaRPr lang="en-US"/>
        </a:p>
      </dgm:t>
    </dgm:pt>
    <dgm:pt modelId="{22B2C5E7-6C2B-6244-A8C4-D3580262EA46}" type="sibTrans" cxnId="{2F3594BD-989F-7A40-B074-80EF69D05932}">
      <dgm:prSet/>
      <dgm:spPr/>
      <dgm:t>
        <a:bodyPr/>
        <a:lstStyle/>
        <a:p>
          <a:endParaRPr lang="en-US"/>
        </a:p>
      </dgm:t>
    </dgm:pt>
    <dgm:pt modelId="{2942924D-A2EF-E248-B493-503028DAECD9}">
      <dgm:prSet custT="1"/>
      <dgm:spPr/>
      <dgm:t>
        <a:bodyPr/>
        <a:lstStyle/>
        <a:p>
          <a:r>
            <a:rPr lang="en-US" sz="1400" dirty="0"/>
            <a:t>Hybrid of above tools plus CATTENS</a:t>
          </a:r>
        </a:p>
      </dgm:t>
    </dgm:pt>
    <dgm:pt modelId="{637EBE52-69E4-8A46-9BE7-8A403B4330F7}" type="parTrans" cxnId="{19318DE2-89E5-BC4A-9A29-BF82AC3C67A9}">
      <dgm:prSet/>
      <dgm:spPr/>
      <dgm:t>
        <a:bodyPr/>
        <a:lstStyle/>
        <a:p>
          <a:endParaRPr lang="en-US"/>
        </a:p>
      </dgm:t>
    </dgm:pt>
    <dgm:pt modelId="{821B4339-CACC-1E4C-8EC7-464323458605}" type="sibTrans" cxnId="{19318DE2-89E5-BC4A-9A29-BF82AC3C67A9}">
      <dgm:prSet/>
      <dgm:spPr/>
      <dgm:t>
        <a:bodyPr/>
        <a:lstStyle/>
        <a:p>
          <a:endParaRPr lang="en-US"/>
        </a:p>
      </dgm:t>
    </dgm:pt>
    <dgm:pt modelId="{23DB9787-1A52-D44D-ADE7-F50B12DF8ECA}">
      <dgm:prSet phldrT="[Text]"/>
      <dgm:spPr/>
      <dgm:t>
        <a:bodyPr/>
        <a:lstStyle/>
        <a:p>
          <a:r>
            <a:rPr lang="en-US" dirty="0"/>
            <a:t>CATTENS export to common COTS tool formats (</a:t>
          </a:r>
          <a:r>
            <a:rPr lang="en-US" dirty="0" err="1"/>
            <a:t>SysML</a:t>
          </a:r>
          <a:r>
            <a:rPr lang="en-US" dirty="0"/>
            <a:t> v2 compatibility)</a:t>
          </a:r>
        </a:p>
      </dgm:t>
    </dgm:pt>
    <dgm:pt modelId="{FE2E2C7E-BB3D-0743-B33D-EF44422BC8EB}" type="parTrans" cxnId="{A8461148-D9D6-3548-A517-D388A3A8DBAD}">
      <dgm:prSet/>
      <dgm:spPr/>
      <dgm:t>
        <a:bodyPr/>
        <a:lstStyle/>
        <a:p>
          <a:endParaRPr lang="en-US"/>
        </a:p>
      </dgm:t>
    </dgm:pt>
    <dgm:pt modelId="{5BC88C7C-47FD-3149-825F-D3E3DBF196EF}" type="sibTrans" cxnId="{A8461148-D9D6-3548-A517-D388A3A8DBAD}">
      <dgm:prSet/>
      <dgm:spPr/>
      <dgm:t>
        <a:bodyPr/>
        <a:lstStyle/>
        <a:p>
          <a:endParaRPr lang="en-US"/>
        </a:p>
      </dgm:t>
    </dgm:pt>
    <dgm:pt modelId="{4E594A26-3E89-7947-A6C2-FD718BE36FC1}">
      <dgm:prSet phldrT="[Text]" custT="1"/>
      <dgm:spPr/>
      <dgm:t>
        <a:bodyPr/>
        <a:lstStyle/>
        <a:p>
          <a:pPr>
            <a:buFont typeface="Arial" panose="020B0604020202020204" pitchFamily="34" charset="0"/>
            <a:buChar char="•"/>
          </a:pPr>
          <a:r>
            <a:rPr lang="en-US" sz="1400" dirty="0"/>
            <a:t>Hardware library → Model Hierarchy → Resource Dashboards, MEL export </a:t>
          </a:r>
        </a:p>
      </dgm:t>
    </dgm:pt>
    <dgm:pt modelId="{85225595-FAF7-6149-9033-A18534F4AC5D}" type="parTrans" cxnId="{96941C5A-B9E0-7145-AF40-BDF48577F04D}">
      <dgm:prSet/>
      <dgm:spPr/>
      <dgm:t>
        <a:bodyPr/>
        <a:lstStyle/>
        <a:p>
          <a:endParaRPr lang="en-US"/>
        </a:p>
      </dgm:t>
    </dgm:pt>
    <dgm:pt modelId="{21D45CB4-FFE8-114F-BB0E-58C2ED31E715}" type="sibTrans" cxnId="{96941C5A-B9E0-7145-AF40-BDF48577F04D}">
      <dgm:prSet/>
      <dgm:spPr/>
      <dgm:t>
        <a:bodyPr/>
        <a:lstStyle/>
        <a:p>
          <a:endParaRPr lang="en-US"/>
        </a:p>
      </dgm:t>
    </dgm:pt>
    <dgm:pt modelId="{1327CC7E-4761-A741-9E78-BC60DF5EDC64}" type="pres">
      <dgm:prSet presAssocID="{C93C3E1A-DA32-A642-BEDF-8D327D095524}" presName="linearFlow" presStyleCnt="0">
        <dgm:presLayoutVars>
          <dgm:dir/>
          <dgm:animLvl val="lvl"/>
          <dgm:resizeHandles val="exact"/>
        </dgm:presLayoutVars>
      </dgm:prSet>
      <dgm:spPr/>
    </dgm:pt>
    <dgm:pt modelId="{CC650F96-36F5-AA4F-9FEC-2D6FA6FD3F99}" type="pres">
      <dgm:prSet presAssocID="{1C582398-0F51-FD43-AAEB-5E5D3798F039}" presName="composite" presStyleCnt="0"/>
      <dgm:spPr/>
    </dgm:pt>
    <dgm:pt modelId="{93E51EFE-5675-2F4A-9812-B3217E64D626}" type="pres">
      <dgm:prSet presAssocID="{1C582398-0F51-FD43-AAEB-5E5D3798F039}" presName="parTx" presStyleLbl="node1" presStyleIdx="0" presStyleCnt="3">
        <dgm:presLayoutVars>
          <dgm:chMax val="0"/>
          <dgm:chPref val="0"/>
          <dgm:bulletEnabled val="1"/>
        </dgm:presLayoutVars>
      </dgm:prSet>
      <dgm:spPr/>
    </dgm:pt>
    <dgm:pt modelId="{5AC21BC2-9FB8-564C-B637-3BE9F6DC8A18}" type="pres">
      <dgm:prSet presAssocID="{1C582398-0F51-FD43-AAEB-5E5D3798F039}" presName="parSh" presStyleLbl="node1" presStyleIdx="0" presStyleCnt="3"/>
      <dgm:spPr/>
    </dgm:pt>
    <dgm:pt modelId="{8DF87223-73AC-DE45-836E-9D9FA41DA73E}" type="pres">
      <dgm:prSet presAssocID="{1C582398-0F51-FD43-AAEB-5E5D3798F039}" presName="desTx" presStyleLbl="fgAcc1" presStyleIdx="0" presStyleCnt="3" custScaleX="121598">
        <dgm:presLayoutVars>
          <dgm:bulletEnabled val="1"/>
        </dgm:presLayoutVars>
      </dgm:prSet>
      <dgm:spPr/>
    </dgm:pt>
    <dgm:pt modelId="{7BF6F4F1-6C6F-5E4B-AAA2-A81A90801F70}" type="pres">
      <dgm:prSet presAssocID="{2BC87245-92D0-F241-9C7F-214C14EB963B}" presName="sibTrans" presStyleLbl="sibTrans2D1" presStyleIdx="0" presStyleCnt="2"/>
      <dgm:spPr/>
    </dgm:pt>
    <dgm:pt modelId="{CE734B4D-3339-E74C-8070-84663B783F0F}" type="pres">
      <dgm:prSet presAssocID="{2BC87245-92D0-F241-9C7F-214C14EB963B}" presName="connTx" presStyleLbl="sibTrans2D1" presStyleIdx="0" presStyleCnt="2"/>
      <dgm:spPr/>
    </dgm:pt>
    <dgm:pt modelId="{B97D4909-C6DD-7041-9D22-B7E717E4D0CD}" type="pres">
      <dgm:prSet presAssocID="{A463C49F-8951-6345-B87D-8D222FCAA8F8}" presName="composite" presStyleCnt="0"/>
      <dgm:spPr/>
    </dgm:pt>
    <dgm:pt modelId="{C1C34E1C-6639-1E41-BAC8-1210AD63A987}" type="pres">
      <dgm:prSet presAssocID="{A463C49F-8951-6345-B87D-8D222FCAA8F8}" presName="parTx" presStyleLbl="node1" presStyleIdx="0" presStyleCnt="3">
        <dgm:presLayoutVars>
          <dgm:chMax val="0"/>
          <dgm:chPref val="0"/>
          <dgm:bulletEnabled val="1"/>
        </dgm:presLayoutVars>
      </dgm:prSet>
      <dgm:spPr/>
    </dgm:pt>
    <dgm:pt modelId="{3ED51EA0-E8F3-144C-BF33-DA9B3A203B0C}" type="pres">
      <dgm:prSet presAssocID="{A463C49F-8951-6345-B87D-8D222FCAA8F8}" presName="parSh" presStyleLbl="node1" presStyleIdx="1" presStyleCnt="3" custScaleX="118368"/>
      <dgm:spPr/>
    </dgm:pt>
    <dgm:pt modelId="{3C631C11-AE1D-9A47-81F7-81ACD54E1A24}" type="pres">
      <dgm:prSet presAssocID="{A463C49F-8951-6345-B87D-8D222FCAA8F8}" presName="desTx" presStyleLbl="fgAcc1" presStyleIdx="1" presStyleCnt="3" custScaleX="121062">
        <dgm:presLayoutVars>
          <dgm:bulletEnabled val="1"/>
        </dgm:presLayoutVars>
      </dgm:prSet>
      <dgm:spPr/>
    </dgm:pt>
    <dgm:pt modelId="{BBA06BA2-FA19-5047-905F-43EFA94FABC8}" type="pres">
      <dgm:prSet presAssocID="{5C182B7D-6ED1-1B42-BA07-CBFF8092EF0A}" presName="sibTrans" presStyleLbl="sibTrans2D1" presStyleIdx="1" presStyleCnt="2"/>
      <dgm:spPr/>
    </dgm:pt>
    <dgm:pt modelId="{6C6D30DB-AE7E-A142-876B-3242F11817ED}" type="pres">
      <dgm:prSet presAssocID="{5C182B7D-6ED1-1B42-BA07-CBFF8092EF0A}" presName="connTx" presStyleLbl="sibTrans2D1" presStyleIdx="1" presStyleCnt="2"/>
      <dgm:spPr/>
    </dgm:pt>
    <dgm:pt modelId="{313F40ED-5D52-0343-BDC6-FCBFB3A41F37}" type="pres">
      <dgm:prSet presAssocID="{DACDB426-2195-8948-9719-C2482E68980E}" presName="composite" presStyleCnt="0"/>
      <dgm:spPr/>
    </dgm:pt>
    <dgm:pt modelId="{7A8355DC-7D5F-374E-A65C-73EEEC919A7E}" type="pres">
      <dgm:prSet presAssocID="{DACDB426-2195-8948-9719-C2482E68980E}" presName="parTx" presStyleLbl="node1" presStyleIdx="1" presStyleCnt="3">
        <dgm:presLayoutVars>
          <dgm:chMax val="0"/>
          <dgm:chPref val="0"/>
          <dgm:bulletEnabled val="1"/>
        </dgm:presLayoutVars>
      </dgm:prSet>
      <dgm:spPr/>
    </dgm:pt>
    <dgm:pt modelId="{618BC912-A418-F04F-B712-F08474D77C99}" type="pres">
      <dgm:prSet presAssocID="{DACDB426-2195-8948-9719-C2482E68980E}" presName="parSh" presStyleLbl="node1" presStyleIdx="2" presStyleCnt="3"/>
      <dgm:spPr/>
    </dgm:pt>
    <dgm:pt modelId="{E1662A4C-B7B0-A84D-B962-B5861ADD0313}" type="pres">
      <dgm:prSet presAssocID="{DACDB426-2195-8948-9719-C2482E68980E}" presName="desTx" presStyleLbl="fgAcc1" presStyleIdx="2" presStyleCnt="3" custScaleX="120925">
        <dgm:presLayoutVars>
          <dgm:bulletEnabled val="1"/>
        </dgm:presLayoutVars>
      </dgm:prSet>
      <dgm:spPr/>
    </dgm:pt>
  </dgm:ptLst>
  <dgm:cxnLst>
    <dgm:cxn modelId="{28061C0C-E701-1A43-A223-927F27127503}" srcId="{EE529892-C15A-1649-8924-9D66B8F2EC52}" destId="{93BDB9AA-F711-8D4F-9BA1-EF076FA40B30}" srcOrd="0" destOrd="0" parTransId="{B75BAF40-18D6-4B4D-95B6-48ED4A05C08A}" sibTransId="{A432AD37-CD44-824F-AFDC-A454012F9F50}"/>
    <dgm:cxn modelId="{B113A22C-FC8D-3045-8D9B-B77CD5F61ABF}" type="presOf" srcId="{2BC87245-92D0-F241-9C7F-214C14EB963B}" destId="{CE734B4D-3339-E74C-8070-84663B783F0F}" srcOrd="1" destOrd="0" presId="urn:microsoft.com/office/officeart/2005/8/layout/process3"/>
    <dgm:cxn modelId="{0C83A131-D248-6141-9B9D-BD55ED4DA60C}" type="presOf" srcId="{78A22EDF-9E5A-EC4E-A8FB-4646460F4481}" destId="{E1662A4C-B7B0-A84D-B962-B5861ADD0313}" srcOrd="0" destOrd="2" presId="urn:microsoft.com/office/officeart/2005/8/layout/process3"/>
    <dgm:cxn modelId="{17B86C3A-0DF7-144D-938A-F39EEDBB613F}" type="presOf" srcId="{5C182B7D-6ED1-1B42-BA07-CBFF8092EF0A}" destId="{BBA06BA2-FA19-5047-905F-43EFA94FABC8}" srcOrd="0" destOrd="0" presId="urn:microsoft.com/office/officeart/2005/8/layout/process3"/>
    <dgm:cxn modelId="{F2BCA043-D20C-1C49-85EA-EF3109645175}" type="presOf" srcId="{1C582398-0F51-FD43-AAEB-5E5D3798F039}" destId="{93E51EFE-5675-2F4A-9812-B3217E64D626}" srcOrd="0" destOrd="0" presId="urn:microsoft.com/office/officeart/2005/8/layout/process3"/>
    <dgm:cxn modelId="{A8461148-D9D6-3548-A517-D388A3A8DBAD}" srcId="{A463C49F-8951-6345-B87D-8D222FCAA8F8}" destId="{23DB9787-1A52-D44D-ADE7-F50B12DF8ECA}" srcOrd="0" destOrd="0" parTransId="{FE2E2C7E-BB3D-0743-B33D-EF44422BC8EB}" sibTransId="{5BC88C7C-47FD-3149-825F-D3E3DBF196EF}"/>
    <dgm:cxn modelId="{ADC38B56-F685-7D4B-A749-523B6A3DCFD7}" srcId="{C93C3E1A-DA32-A642-BEDF-8D327D095524}" destId="{DACDB426-2195-8948-9719-C2482E68980E}" srcOrd="2" destOrd="0" parTransId="{6B34FE4A-D9BC-D849-8CC8-A842B05F0A60}" sibTransId="{F0C94FC8-2EAC-914C-814B-FC23C6C18A1D}"/>
    <dgm:cxn modelId="{D3831357-FE9A-0146-990F-053847CBC8A3}" type="presOf" srcId="{5433453C-32F5-E44A-9A08-8EE1D8EB3EC2}" destId="{3C631C11-AE1D-9A47-81F7-81ACD54E1A24}" srcOrd="0" destOrd="3" presId="urn:microsoft.com/office/officeart/2005/8/layout/process3"/>
    <dgm:cxn modelId="{96941C5A-B9E0-7145-AF40-BDF48577F04D}" srcId="{1C582398-0F51-FD43-AAEB-5E5D3798F039}" destId="{4E594A26-3E89-7947-A6C2-FD718BE36FC1}" srcOrd="1" destOrd="0" parTransId="{85225595-FAF7-6149-9033-A18534F4AC5D}" sibTransId="{21D45CB4-FFE8-114F-BB0E-58C2ED31E715}"/>
    <dgm:cxn modelId="{D440EA62-09F7-C142-910E-8428F79A7E5F}" type="presOf" srcId="{A463C49F-8951-6345-B87D-8D222FCAA8F8}" destId="{C1C34E1C-6639-1E41-BAC8-1210AD63A987}" srcOrd="0" destOrd="0" presId="urn:microsoft.com/office/officeart/2005/8/layout/process3"/>
    <dgm:cxn modelId="{D486C064-F5F1-7443-A336-4B905C5A6B7F}" type="presOf" srcId="{A463C49F-8951-6345-B87D-8D222FCAA8F8}" destId="{3ED51EA0-E8F3-144C-BF33-DA9B3A203B0C}" srcOrd="1" destOrd="0" presId="urn:microsoft.com/office/officeart/2005/8/layout/process3"/>
    <dgm:cxn modelId="{FEBFBE68-9E9D-4343-9DE2-B0B63573546F}" type="presOf" srcId="{EE529892-C15A-1649-8924-9D66B8F2EC52}" destId="{E1662A4C-B7B0-A84D-B962-B5861ADD0313}" srcOrd="0" destOrd="0" presId="urn:microsoft.com/office/officeart/2005/8/layout/process3"/>
    <dgm:cxn modelId="{7CBE046A-C623-D74E-A9CE-9CBFB486C4D2}" type="presOf" srcId="{5C182B7D-6ED1-1B42-BA07-CBFF8092EF0A}" destId="{6C6D30DB-AE7E-A142-876B-3242F11817ED}" srcOrd="1" destOrd="0" presId="urn:microsoft.com/office/officeart/2005/8/layout/process3"/>
    <dgm:cxn modelId="{725E7D6C-08C9-B443-AF16-AD5457E7A238}" srcId="{A463C49F-8951-6345-B87D-8D222FCAA8F8}" destId="{27D3C8DB-A365-B040-A1FD-6F5AAB6D496D}" srcOrd="2" destOrd="0" parTransId="{8D038EE9-8384-9846-A183-828742B928A5}" sibTransId="{46280293-87E9-C044-8F01-363BB8A9CBC4}"/>
    <dgm:cxn modelId="{7D1EAB71-C3ED-EB46-8910-8EFFFB2B7AA2}" type="presOf" srcId="{1C582398-0F51-FD43-AAEB-5E5D3798F039}" destId="{5AC21BC2-9FB8-564C-B637-3BE9F6DC8A18}" srcOrd="1" destOrd="0" presId="urn:microsoft.com/office/officeart/2005/8/layout/process3"/>
    <dgm:cxn modelId="{9561F679-C3DD-A549-85F2-A0FB7A9138B7}" srcId="{A463C49F-8951-6345-B87D-8D222FCAA8F8}" destId="{4E5F3E15-D623-8540-91A9-6FD121634E24}" srcOrd="1" destOrd="0" parTransId="{DB4151B1-757D-D442-B061-85699FC16468}" sibTransId="{115EDA91-5CB2-364F-9610-9E6070604A17}"/>
    <dgm:cxn modelId="{A0BF987F-237B-B543-90E0-1ECF3033263B}" type="presOf" srcId="{2FE5ADBF-0B8F-D444-8EBA-0E729461EE08}" destId="{8DF87223-73AC-DE45-836E-9D9FA41DA73E}" srcOrd="0" destOrd="0" presId="urn:microsoft.com/office/officeart/2005/8/layout/process3"/>
    <dgm:cxn modelId="{51012088-36C3-BF49-B474-5A41EA34EA72}" type="presOf" srcId="{DACDB426-2195-8948-9719-C2482E68980E}" destId="{7A8355DC-7D5F-374E-A65C-73EEEC919A7E}" srcOrd="0" destOrd="0" presId="urn:microsoft.com/office/officeart/2005/8/layout/process3"/>
    <dgm:cxn modelId="{8EC75991-075C-9243-B90A-C713A8B55764}" type="presOf" srcId="{C93C3E1A-DA32-A642-BEDF-8D327D095524}" destId="{1327CC7E-4761-A741-9E78-BC60DF5EDC64}" srcOrd="0" destOrd="0" presId="urn:microsoft.com/office/officeart/2005/8/layout/process3"/>
    <dgm:cxn modelId="{F56A7D98-D028-3C4B-B901-E4167A528D9B}" srcId="{C93C3E1A-DA32-A642-BEDF-8D327D095524}" destId="{A463C49F-8951-6345-B87D-8D222FCAA8F8}" srcOrd="1" destOrd="0" parTransId="{A65C5E0E-5620-8641-B4F7-8FE3100B098F}" sibTransId="{5C182B7D-6ED1-1B42-BA07-CBFF8092EF0A}"/>
    <dgm:cxn modelId="{754DF698-87DF-5A4F-9157-7A9D4712ADC3}" srcId="{DACDB426-2195-8948-9719-C2482E68980E}" destId="{EE529892-C15A-1649-8924-9D66B8F2EC52}" srcOrd="0" destOrd="0" parTransId="{DC65956D-64DA-F346-8E4B-1BB2F6DFC77E}" sibTransId="{B02C418F-C537-D54A-B08D-151928B72F90}"/>
    <dgm:cxn modelId="{DEBC34A0-DCC7-524C-B2AA-A1CE3492BBEB}" srcId="{C93C3E1A-DA32-A642-BEDF-8D327D095524}" destId="{1C582398-0F51-FD43-AAEB-5E5D3798F039}" srcOrd="0" destOrd="0" parTransId="{BA34D38D-785E-A24C-9D41-735991809D1E}" sibTransId="{2BC87245-92D0-F241-9C7F-214C14EB963B}"/>
    <dgm:cxn modelId="{153D21A4-022C-8D49-8748-2C5993F7D5A7}" type="presOf" srcId="{2BC87245-92D0-F241-9C7F-214C14EB963B}" destId="{7BF6F4F1-6C6F-5E4B-AAA2-A81A90801F70}" srcOrd="0" destOrd="0" presId="urn:microsoft.com/office/officeart/2005/8/layout/process3"/>
    <dgm:cxn modelId="{543412A5-973E-1D46-924F-9FEECC66AB40}" type="presOf" srcId="{23DB9787-1A52-D44D-ADE7-F50B12DF8ECA}" destId="{3C631C11-AE1D-9A47-81F7-81ACD54E1A24}" srcOrd="0" destOrd="0" presId="urn:microsoft.com/office/officeart/2005/8/layout/process3"/>
    <dgm:cxn modelId="{5CAE65A5-805C-4448-80DE-B5011E008C8B}" type="presOf" srcId="{2942924D-A2EF-E248-B493-503028DAECD9}" destId="{E1662A4C-B7B0-A84D-B962-B5861ADD0313}" srcOrd="0" destOrd="3" presId="urn:microsoft.com/office/officeart/2005/8/layout/process3"/>
    <dgm:cxn modelId="{7DA86AAA-F47B-554F-86B6-F2BB1D9A5AB2}" srcId="{1C582398-0F51-FD43-AAEB-5E5D3798F039}" destId="{2FE5ADBF-0B8F-D444-8EBA-0E729461EE08}" srcOrd="0" destOrd="0" parTransId="{714DC58D-CF0F-2E4F-B9AA-D757247C24D2}" sibTransId="{97C32281-033A-A647-A160-7DF3AD69FD8F}"/>
    <dgm:cxn modelId="{C17E04AC-A1D0-0449-BB3C-70F62B5B8987}" type="presOf" srcId="{4E5F3E15-D623-8540-91A9-6FD121634E24}" destId="{3C631C11-AE1D-9A47-81F7-81ACD54E1A24}" srcOrd="0" destOrd="1" presId="urn:microsoft.com/office/officeart/2005/8/layout/process3"/>
    <dgm:cxn modelId="{71A2BAB5-A803-F248-86C0-4CA8EF5A4542}" type="presOf" srcId="{4E594A26-3E89-7947-A6C2-FD718BE36FC1}" destId="{8DF87223-73AC-DE45-836E-9D9FA41DA73E}" srcOrd="0" destOrd="1" presId="urn:microsoft.com/office/officeart/2005/8/layout/process3"/>
    <dgm:cxn modelId="{F6D664BA-2B08-7C4A-9D1A-6A182DD20F5A}" srcId="{A463C49F-8951-6345-B87D-8D222FCAA8F8}" destId="{5433453C-32F5-E44A-9A08-8EE1D8EB3EC2}" srcOrd="3" destOrd="0" parTransId="{D806972F-70B0-8A40-8484-1B3738C851B5}" sibTransId="{191AC1D1-FD71-104C-89A5-676E9F6182AB}"/>
    <dgm:cxn modelId="{2F3594BD-989F-7A40-B074-80EF69D05932}" srcId="{EE529892-C15A-1649-8924-9D66B8F2EC52}" destId="{78A22EDF-9E5A-EC4E-A8FB-4646460F4481}" srcOrd="1" destOrd="0" parTransId="{EC6ECF34-B7EB-E244-9540-0C34A10DEFF3}" sibTransId="{22B2C5E7-6C2B-6244-A8C4-D3580262EA46}"/>
    <dgm:cxn modelId="{DA7F25D2-F9BB-9C48-8735-72B76C139719}" type="presOf" srcId="{27D3C8DB-A365-B040-A1FD-6F5AAB6D496D}" destId="{3C631C11-AE1D-9A47-81F7-81ACD54E1A24}" srcOrd="0" destOrd="2" presId="urn:microsoft.com/office/officeart/2005/8/layout/process3"/>
    <dgm:cxn modelId="{1B5241DB-38DF-DF49-AE66-DFEB68597895}" type="presOf" srcId="{DACDB426-2195-8948-9719-C2482E68980E}" destId="{618BC912-A418-F04F-B712-F08474D77C99}" srcOrd="1" destOrd="0" presId="urn:microsoft.com/office/officeart/2005/8/layout/process3"/>
    <dgm:cxn modelId="{19318DE2-89E5-BC4A-9A29-BF82AC3C67A9}" srcId="{EE529892-C15A-1649-8924-9D66B8F2EC52}" destId="{2942924D-A2EF-E248-B493-503028DAECD9}" srcOrd="2" destOrd="0" parTransId="{637EBE52-69E4-8A46-9BE7-8A403B4330F7}" sibTransId="{821B4339-CACC-1E4C-8EC7-464323458605}"/>
    <dgm:cxn modelId="{898EFEE4-7AC8-FB4A-A865-3ABE663C5D95}" type="presOf" srcId="{93BDB9AA-F711-8D4F-9BA1-EF076FA40B30}" destId="{E1662A4C-B7B0-A84D-B962-B5861ADD0313}" srcOrd="0" destOrd="1" presId="urn:microsoft.com/office/officeart/2005/8/layout/process3"/>
    <dgm:cxn modelId="{37B43459-E104-524C-9BA3-847F16178038}" type="presParOf" srcId="{1327CC7E-4761-A741-9E78-BC60DF5EDC64}" destId="{CC650F96-36F5-AA4F-9FEC-2D6FA6FD3F99}" srcOrd="0" destOrd="0" presId="urn:microsoft.com/office/officeart/2005/8/layout/process3"/>
    <dgm:cxn modelId="{287F21EF-75C8-B742-93A9-A7578C936ED6}" type="presParOf" srcId="{CC650F96-36F5-AA4F-9FEC-2D6FA6FD3F99}" destId="{93E51EFE-5675-2F4A-9812-B3217E64D626}" srcOrd="0" destOrd="0" presId="urn:microsoft.com/office/officeart/2005/8/layout/process3"/>
    <dgm:cxn modelId="{F8E59E5C-C5C8-EC47-8AEE-3752675CA219}" type="presParOf" srcId="{CC650F96-36F5-AA4F-9FEC-2D6FA6FD3F99}" destId="{5AC21BC2-9FB8-564C-B637-3BE9F6DC8A18}" srcOrd="1" destOrd="0" presId="urn:microsoft.com/office/officeart/2005/8/layout/process3"/>
    <dgm:cxn modelId="{73946E90-3A82-8C4C-B2E8-B54A59E692E6}" type="presParOf" srcId="{CC650F96-36F5-AA4F-9FEC-2D6FA6FD3F99}" destId="{8DF87223-73AC-DE45-836E-9D9FA41DA73E}" srcOrd="2" destOrd="0" presId="urn:microsoft.com/office/officeart/2005/8/layout/process3"/>
    <dgm:cxn modelId="{72181CCA-E3F8-134C-9504-05F25284B487}" type="presParOf" srcId="{1327CC7E-4761-A741-9E78-BC60DF5EDC64}" destId="{7BF6F4F1-6C6F-5E4B-AAA2-A81A90801F70}" srcOrd="1" destOrd="0" presId="urn:microsoft.com/office/officeart/2005/8/layout/process3"/>
    <dgm:cxn modelId="{997D7554-DB5B-6741-9F99-82D19F7FD9AA}" type="presParOf" srcId="{7BF6F4F1-6C6F-5E4B-AAA2-A81A90801F70}" destId="{CE734B4D-3339-E74C-8070-84663B783F0F}" srcOrd="0" destOrd="0" presId="urn:microsoft.com/office/officeart/2005/8/layout/process3"/>
    <dgm:cxn modelId="{E727E1DE-6843-F941-9E65-3C31356B084F}" type="presParOf" srcId="{1327CC7E-4761-A741-9E78-BC60DF5EDC64}" destId="{B97D4909-C6DD-7041-9D22-B7E717E4D0CD}" srcOrd="2" destOrd="0" presId="urn:microsoft.com/office/officeart/2005/8/layout/process3"/>
    <dgm:cxn modelId="{5E69C950-4CE0-C74A-9ADE-EC6175A10060}" type="presParOf" srcId="{B97D4909-C6DD-7041-9D22-B7E717E4D0CD}" destId="{C1C34E1C-6639-1E41-BAC8-1210AD63A987}" srcOrd="0" destOrd="0" presId="urn:microsoft.com/office/officeart/2005/8/layout/process3"/>
    <dgm:cxn modelId="{B057FDB8-72FF-A641-B8E2-88C318380382}" type="presParOf" srcId="{B97D4909-C6DD-7041-9D22-B7E717E4D0CD}" destId="{3ED51EA0-E8F3-144C-BF33-DA9B3A203B0C}" srcOrd="1" destOrd="0" presId="urn:microsoft.com/office/officeart/2005/8/layout/process3"/>
    <dgm:cxn modelId="{37975B1B-DB58-E546-90E0-03086BC6B9AA}" type="presParOf" srcId="{B97D4909-C6DD-7041-9D22-B7E717E4D0CD}" destId="{3C631C11-AE1D-9A47-81F7-81ACD54E1A24}" srcOrd="2" destOrd="0" presId="urn:microsoft.com/office/officeart/2005/8/layout/process3"/>
    <dgm:cxn modelId="{F9CD5D80-10C8-6047-8377-20DD959E9C34}" type="presParOf" srcId="{1327CC7E-4761-A741-9E78-BC60DF5EDC64}" destId="{BBA06BA2-FA19-5047-905F-43EFA94FABC8}" srcOrd="3" destOrd="0" presId="urn:microsoft.com/office/officeart/2005/8/layout/process3"/>
    <dgm:cxn modelId="{A0835008-DE14-6B47-BE78-02EC2520930E}" type="presParOf" srcId="{BBA06BA2-FA19-5047-905F-43EFA94FABC8}" destId="{6C6D30DB-AE7E-A142-876B-3242F11817ED}" srcOrd="0" destOrd="0" presId="urn:microsoft.com/office/officeart/2005/8/layout/process3"/>
    <dgm:cxn modelId="{026B6DC7-CC80-4F47-AD6D-802F146BF75A}" type="presParOf" srcId="{1327CC7E-4761-A741-9E78-BC60DF5EDC64}" destId="{313F40ED-5D52-0343-BDC6-FCBFB3A41F37}" srcOrd="4" destOrd="0" presId="urn:microsoft.com/office/officeart/2005/8/layout/process3"/>
    <dgm:cxn modelId="{13779AFD-DA0C-5641-95BA-49B4AF9A9F06}" type="presParOf" srcId="{313F40ED-5D52-0343-BDC6-FCBFB3A41F37}" destId="{7A8355DC-7D5F-374E-A65C-73EEEC919A7E}" srcOrd="0" destOrd="0" presId="urn:microsoft.com/office/officeart/2005/8/layout/process3"/>
    <dgm:cxn modelId="{7A5F41BA-758E-2B4D-93FD-41AEE91598C5}" type="presParOf" srcId="{313F40ED-5D52-0343-BDC6-FCBFB3A41F37}" destId="{618BC912-A418-F04F-B712-F08474D77C99}" srcOrd="1" destOrd="0" presId="urn:microsoft.com/office/officeart/2005/8/layout/process3"/>
    <dgm:cxn modelId="{0544CE46-7FA9-A44A-9F78-26BEBCE0BDEF}" type="presParOf" srcId="{313F40ED-5D52-0343-BDC6-FCBFB3A41F37}" destId="{E1662A4C-B7B0-A84D-B962-B5861ADD031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E4C5A-E3D9-44C9-8947-AB4042F35FA1}">
      <dsp:nvSpPr>
        <dsp:cNvPr id="0" name=""/>
        <dsp:cNvSpPr/>
      </dsp:nvSpPr>
      <dsp:spPr>
        <a:xfrm>
          <a:off x="3418" y="235214"/>
          <a:ext cx="696199" cy="69619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20C4C29-5C3E-4B6E-A1A0-7AA349CC8C2C}">
      <dsp:nvSpPr>
        <dsp:cNvPr id="0" name=""/>
        <dsp:cNvSpPr/>
      </dsp:nvSpPr>
      <dsp:spPr>
        <a:xfrm>
          <a:off x="3418" y="1144188"/>
          <a:ext cx="1989140" cy="620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latin typeface="Arial" charset="0"/>
              <a:ea typeface="ＭＳ Ｐゴシック" charset="0"/>
            </a:rPr>
            <a:t>Self-funded and managed</a:t>
          </a:r>
          <a:endParaRPr lang="en-US" sz="2000" kern="1200" dirty="0"/>
        </a:p>
      </dsp:txBody>
      <dsp:txXfrm>
        <a:off x="3418" y="1144188"/>
        <a:ext cx="1989140" cy="620198"/>
      </dsp:txXfrm>
    </dsp:sp>
    <dsp:sp modelId="{1FD8D560-A48C-44AF-932A-55A9BA4F0D43}">
      <dsp:nvSpPr>
        <dsp:cNvPr id="0" name=""/>
        <dsp:cNvSpPr/>
      </dsp:nvSpPr>
      <dsp:spPr>
        <a:xfrm>
          <a:off x="3418" y="1863350"/>
          <a:ext cx="1989140" cy="3320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latin typeface="Arial" charset="0"/>
              <a:ea typeface="ＭＳ Ｐゴシック" charset="0"/>
            </a:rPr>
            <a:t>Flat-Rate</a:t>
          </a:r>
        </a:p>
        <a:p>
          <a:pPr marL="0" lvl="0" indent="0" algn="l" defTabSz="711200">
            <a:lnSpc>
              <a:spcPct val="100000"/>
            </a:lnSpc>
            <a:spcBef>
              <a:spcPct val="0"/>
            </a:spcBef>
            <a:spcAft>
              <a:spcPct val="35000"/>
            </a:spcAft>
            <a:buNone/>
          </a:pPr>
          <a:r>
            <a:rPr lang="en-US" sz="1600" kern="1200" dirty="0">
              <a:latin typeface="Arial" charset="0"/>
              <a:ea typeface="ＭＳ Ｐゴシック" charset="0"/>
            </a:rPr>
            <a:t>17-22 studies per year</a:t>
          </a:r>
        </a:p>
      </dsp:txBody>
      <dsp:txXfrm>
        <a:off x="3418" y="1863350"/>
        <a:ext cx="1989140" cy="3320101"/>
      </dsp:txXfrm>
    </dsp:sp>
    <dsp:sp modelId="{4C34A6E2-E544-43D2-96F0-5147AC81543C}">
      <dsp:nvSpPr>
        <dsp:cNvPr id="0" name=""/>
        <dsp:cNvSpPr/>
      </dsp:nvSpPr>
      <dsp:spPr>
        <a:xfrm>
          <a:off x="2340658" y="235214"/>
          <a:ext cx="696199" cy="6961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DD6C73C-CB97-43FE-8B9E-AAF691D148A8}">
      <dsp:nvSpPr>
        <dsp:cNvPr id="0" name=""/>
        <dsp:cNvSpPr/>
      </dsp:nvSpPr>
      <dsp:spPr>
        <a:xfrm>
          <a:off x="2340658" y="1144188"/>
          <a:ext cx="1989140" cy="620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latin typeface="Arial" charset="0"/>
              <a:ea typeface="ＭＳ Ｐゴシック" charset="0"/>
            </a:rPr>
            <a:t>Established Customer Base</a:t>
          </a:r>
          <a:endParaRPr lang="en-US" sz="2000" kern="1200" dirty="0"/>
        </a:p>
      </dsp:txBody>
      <dsp:txXfrm>
        <a:off x="2340658" y="1144188"/>
        <a:ext cx="1989140" cy="620198"/>
      </dsp:txXfrm>
    </dsp:sp>
    <dsp:sp modelId="{39805318-2C8B-4864-8079-6A5D5B98F603}">
      <dsp:nvSpPr>
        <dsp:cNvPr id="0" name=""/>
        <dsp:cNvSpPr/>
      </dsp:nvSpPr>
      <dsp:spPr>
        <a:xfrm>
          <a:off x="2340658" y="1863350"/>
          <a:ext cx="1989140" cy="3320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ea typeface="ＭＳ Ｐゴシック" charset="0"/>
              <a:cs typeface="Arial" panose="020B0604020202020204" pitchFamily="34" charset="0"/>
            </a:rPr>
            <a:t>GSFC IRAD </a:t>
          </a:r>
          <a:r>
            <a:rPr lang="en-US" sz="1400" kern="1200" dirty="0">
              <a:latin typeface="Arial" panose="020B0604020202020204" pitchFamily="34" charset="0"/>
              <a:ea typeface="ＭＳ Ｐゴシック" charset="0"/>
              <a:cs typeface="Arial" panose="020B0604020202020204" pitchFamily="34" charset="0"/>
            </a:rPr>
            <a:t>(</a:t>
          </a:r>
          <a:r>
            <a:rPr lang="en-US" sz="1400" b="0" i="0" kern="1200" dirty="0">
              <a:latin typeface="Arial" panose="020B0604020202020204" pitchFamily="34" charset="0"/>
              <a:cs typeface="Arial" panose="020B0604020202020204" pitchFamily="34" charset="0"/>
            </a:rPr>
            <a:t>Internal Research and Development)</a:t>
          </a:r>
          <a:r>
            <a:rPr lang="en-US" sz="1400" kern="1200" dirty="0">
              <a:latin typeface="Arial" panose="020B0604020202020204" pitchFamily="34" charset="0"/>
              <a:ea typeface="ＭＳ Ｐゴシック" charset="0"/>
              <a:cs typeface="Arial" panose="020B0604020202020204" pitchFamily="34" charset="0"/>
            </a:rPr>
            <a:t>, </a:t>
          </a:r>
          <a:r>
            <a:rPr lang="en-US" sz="1600" kern="1200" dirty="0">
              <a:latin typeface="Arial" panose="020B0604020202020204" pitchFamily="34" charset="0"/>
              <a:ea typeface="ＭＳ Ｐゴシック" charset="0"/>
              <a:cs typeface="Arial" panose="020B0604020202020204" pitchFamily="34" charset="0"/>
            </a:rPr>
            <a:t>LOB </a:t>
          </a:r>
          <a:r>
            <a:rPr lang="en-US" sz="1400" kern="1200" dirty="0">
              <a:latin typeface="Arial" panose="020B0604020202020204" pitchFamily="34" charset="0"/>
              <a:ea typeface="ＭＳ Ｐゴシック" charset="0"/>
              <a:cs typeface="Arial" panose="020B0604020202020204" pitchFamily="34" charset="0"/>
            </a:rPr>
            <a:t>(Line of Business), </a:t>
          </a:r>
          <a:r>
            <a:rPr lang="en-US" sz="1600" kern="1200" dirty="0">
              <a:latin typeface="Arial" panose="020B0604020202020204" pitchFamily="34" charset="0"/>
              <a:ea typeface="ＭＳ Ｐゴシック" charset="0"/>
              <a:cs typeface="Arial" panose="020B0604020202020204" pitchFamily="34" charset="0"/>
            </a:rPr>
            <a:t>NOO </a:t>
          </a:r>
          <a:r>
            <a:rPr lang="en-US" sz="1400" kern="1200" dirty="0">
              <a:latin typeface="Arial" panose="020B0604020202020204" pitchFamily="34" charset="0"/>
              <a:ea typeface="ＭＳ Ｐゴシック" charset="0"/>
              <a:cs typeface="Arial" panose="020B0604020202020204" pitchFamily="34" charset="0"/>
            </a:rPr>
            <a:t>(New Opportunities Office)</a:t>
          </a:r>
        </a:p>
        <a:p>
          <a:pPr marL="0" lvl="0" indent="0" algn="l" defTabSz="711200">
            <a:lnSpc>
              <a:spcPct val="100000"/>
            </a:lnSpc>
            <a:spcBef>
              <a:spcPct val="0"/>
            </a:spcBef>
            <a:spcAft>
              <a:spcPct val="35000"/>
            </a:spcAft>
            <a:buNone/>
          </a:pPr>
          <a:r>
            <a:rPr lang="en-US" sz="1600" kern="1200" dirty="0">
              <a:latin typeface="Arial" charset="0"/>
              <a:ea typeface="ＭＳ Ｐゴシック" charset="0"/>
            </a:rPr>
            <a:t>HQ Decadal Survey Studies, AO </a:t>
          </a:r>
          <a:r>
            <a:rPr lang="en-US" sz="1400" kern="1200" dirty="0">
              <a:latin typeface="Arial" charset="0"/>
              <a:ea typeface="ＭＳ Ｐゴシック" charset="0"/>
            </a:rPr>
            <a:t>(Announcement of Opportunity) </a:t>
          </a:r>
          <a:r>
            <a:rPr lang="en-US" sz="1600" kern="1200" dirty="0">
              <a:latin typeface="Arial" charset="0"/>
              <a:ea typeface="ＭＳ Ｐゴシック" charset="0"/>
            </a:rPr>
            <a:t>formulation</a:t>
          </a:r>
        </a:p>
        <a:p>
          <a:pPr marL="0" lvl="0" indent="0" algn="l" defTabSz="711200">
            <a:lnSpc>
              <a:spcPct val="100000"/>
            </a:lnSpc>
            <a:spcBef>
              <a:spcPct val="0"/>
            </a:spcBef>
            <a:spcAft>
              <a:spcPct val="35000"/>
            </a:spcAft>
            <a:buNone/>
          </a:pPr>
          <a:r>
            <a:rPr lang="en-US" sz="1600" kern="1200" dirty="0">
              <a:latin typeface="Arial" charset="0"/>
              <a:ea typeface="ＭＳ Ｐゴシック" charset="0"/>
            </a:rPr>
            <a:t>Other NASA, Gov, DoD, Academic partners</a:t>
          </a:r>
          <a:endParaRPr lang="en-US" sz="1600" kern="1200" dirty="0"/>
        </a:p>
      </dsp:txBody>
      <dsp:txXfrm>
        <a:off x="2340658" y="1863350"/>
        <a:ext cx="1989140" cy="3320101"/>
      </dsp:txXfrm>
    </dsp:sp>
    <dsp:sp modelId="{A72EA1C9-DF0C-4A9C-BF9F-9FF83EE9A7F4}">
      <dsp:nvSpPr>
        <dsp:cNvPr id="0" name=""/>
        <dsp:cNvSpPr/>
      </dsp:nvSpPr>
      <dsp:spPr>
        <a:xfrm>
          <a:off x="4677899" y="235214"/>
          <a:ext cx="696199" cy="69619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42CD135-C355-4BB0-9B7E-11E9A69A1E28}">
      <dsp:nvSpPr>
        <dsp:cNvPr id="0" name=""/>
        <dsp:cNvSpPr/>
      </dsp:nvSpPr>
      <dsp:spPr>
        <a:xfrm>
          <a:off x="4677899" y="1144188"/>
          <a:ext cx="1989140" cy="620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latin typeface="Arial" charset="0"/>
              <a:ea typeface="ＭＳ Ｐゴシック" charset="0"/>
            </a:rPr>
            <a:t>Tailored Study Products</a:t>
          </a:r>
          <a:endParaRPr lang="en-US" sz="2000" kern="1200" dirty="0"/>
        </a:p>
      </dsp:txBody>
      <dsp:txXfrm>
        <a:off x="4677899" y="1144188"/>
        <a:ext cx="1989140" cy="620198"/>
      </dsp:txXfrm>
    </dsp:sp>
    <dsp:sp modelId="{1EE3529E-0CF8-4806-802A-34D45A228555}">
      <dsp:nvSpPr>
        <dsp:cNvPr id="0" name=""/>
        <dsp:cNvSpPr/>
      </dsp:nvSpPr>
      <dsp:spPr>
        <a:xfrm>
          <a:off x="4677899" y="1863350"/>
          <a:ext cx="1989140" cy="3320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latin typeface="Arial" charset="0"/>
              <a:ea typeface="ＭＳ Ｐゴシック" charset="0"/>
            </a:rPr>
            <a:t>Customized end-to-end concept studies </a:t>
          </a:r>
          <a:endParaRPr lang="en-US" sz="1600" kern="1200"/>
        </a:p>
        <a:p>
          <a:pPr marL="0" lvl="0" indent="0" algn="l" defTabSz="711200">
            <a:lnSpc>
              <a:spcPct val="100000"/>
            </a:lnSpc>
            <a:spcBef>
              <a:spcPct val="0"/>
            </a:spcBef>
            <a:spcAft>
              <a:spcPct val="35000"/>
            </a:spcAft>
            <a:buNone/>
          </a:pPr>
          <a:r>
            <a:rPr lang="en-US" sz="1600" kern="1200" dirty="0">
              <a:latin typeface="Arial" charset="0"/>
              <a:ea typeface="ＭＳ Ｐゴシック" charset="0"/>
            </a:rPr>
            <a:t>Focused studies</a:t>
          </a:r>
        </a:p>
        <a:p>
          <a:pPr marL="0" lvl="0" indent="0" algn="l" defTabSz="711200">
            <a:lnSpc>
              <a:spcPct val="100000"/>
            </a:lnSpc>
            <a:spcBef>
              <a:spcPct val="0"/>
            </a:spcBef>
            <a:spcAft>
              <a:spcPct val="35000"/>
            </a:spcAft>
            <a:buNone/>
          </a:pPr>
          <a:r>
            <a:rPr lang="en-US" sz="1600" kern="1200" dirty="0">
              <a:latin typeface="Arial" charset="0"/>
              <a:ea typeface="ＭＳ Ｐゴシック" charset="0"/>
            </a:rPr>
            <a:t>Early concept consultations</a:t>
          </a:r>
        </a:p>
        <a:p>
          <a:pPr marL="0" lvl="0" indent="0" algn="l" defTabSz="711200">
            <a:lnSpc>
              <a:spcPct val="100000"/>
            </a:lnSpc>
            <a:spcBef>
              <a:spcPct val="0"/>
            </a:spcBef>
            <a:spcAft>
              <a:spcPct val="35000"/>
            </a:spcAft>
            <a:buNone/>
          </a:pPr>
          <a:r>
            <a:rPr lang="en-US" sz="1600" kern="1200">
              <a:latin typeface="Arial" charset="0"/>
              <a:ea typeface="ＭＳ Ｐゴシック" charset="0"/>
            </a:rPr>
            <a:t>Independent evaluations</a:t>
          </a:r>
        </a:p>
        <a:p>
          <a:pPr marL="0" lvl="0" indent="0" algn="l" defTabSz="711200">
            <a:lnSpc>
              <a:spcPct val="100000"/>
            </a:lnSpc>
            <a:spcBef>
              <a:spcPct val="0"/>
            </a:spcBef>
            <a:spcAft>
              <a:spcPct val="35000"/>
            </a:spcAft>
            <a:buNone/>
          </a:pPr>
          <a:r>
            <a:rPr lang="en-US" sz="1600" kern="1200">
              <a:latin typeface="Arial" charset="0"/>
              <a:ea typeface="ＭＳ Ｐゴシック" charset="0"/>
            </a:rPr>
            <a:t>Technology, risk, and cost assessments</a:t>
          </a:r>
        </a:p>
      </dsp:txBody>
      <dsp:txXfrm>
        <a:off x="4677899" y="1863350"/>
        <a:ext cx="1989140" cy="3320101"/>
      </dsp:txXfrm>
    </dsp:sp>
    <dsp:sp modelId="{E5541F5D-19BE-46CF-BD21-A65969A73288}">
      <dsp:nvSpPr>
        <dsp:cNvPr id="0" name=""/>
        <dsp:cNvSpPr/>
      </dsp:nvSpPr>
      <dsp:spPr>
        <a:xfrm>
          <a:off x="7015139" y="235214"/>
          <a:ext cx="696199" cy="6961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DC56696-0E10-4276-9C24-95D0E6D1F643}">
      <dsp:nvSpPr>
        <dsp:cNvPr id="0" name=""/>
        <dsp:cNvSpPr/>
      </dsp:nvSpPr>
      <dsp:spPr>
        <a:xfrm>
          <a:off x="7015139" y="1144188"/>
          <a:ext cx="1989140" cy="620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latin typeface="Arial" charset="0"/>
              <a:ea typeface="ＭＳ Ｐゴシック" charset="0"/>
            </a:rPr>
            <a:t>Proven Tools and Resources</a:t>
          </a:r>
          <a:endParaRPr lang="en-US" sz="2000" kern="1200" dirty="0"/>
        </a:p>
      </dsp:txBody>
      <dsp:txXfrm>
        <a:off x="7015139" y="1144188"/>
        <a:ext cx="1989140" cy="620198"/>
      </dsp:txXfrm>
    </dsp:sp>
    <dsp:sp modelId="{62BA2221-685A-48A8-A006-6A39E0471029}">
      <dsp:nvSpPr>
        <dsp:cNvPr id="0" name=""/>
        <dsp:cNvSpPr/>
      </dsp:nvSpPr>
      <dsp:spPr>
        <a:xfrm>
          <a:off x="7015139" y="1863350"/>
          <a:ext cx="1989140" cy="3320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latin typeface="Arial" charset="0"/>
              <a:ea typeface="ＭＳ Ｐゴシック" charset="0"/>
            </a:rPr>
            <a:t>Experienced Lab Leads</a:t>
          </a:r>
        </a:p>
        <a:p>
          <a:pPr marL="0" lvl="0" indent="0" algn="l" defTabSz="711200">
            <a:lnSpc>
              <a:spcPct val="100000"/>
            </a:lnSpc>
            <a:spcBef>
              <a:spcPct val="0"/>
            </a:spcBef>
            <a:spcAft>
              <a:spcPct val="35000"/>
            </a:spcAft>
            <a:buNone/>
          </a:pPr>
          <a:r>
            <a:rPr lang="en-US" sz="1600" kern="1200" dirty="0">
              <a:latin typeface="Arial" charset="0"/>
              <a:ea typeface="ＭＳ Ｐゴシック" charset="0"/>
            </a:rPr>
            <a:t>Processes honed over time</a:t>
          </a:r>
        </a:p>
        <a:p>
          <a:pPr marL="0" lvl="0" indent="0" algn="l" defTabSz="711200">
            <a:lnSpc>
              <a:spcPct val="100000"/>
            </a:lnSpc>
            <a:spcBef>
              <a:spcPct val="0"/>
            </a:spcBef>
            <a:spcAft>
              <a:spcPct val="35000"/>
            </a:spcAft>
            <a:buNone/>
          </a:pPr>
          <a:r>
            <a:rPr lang="en-US" sz="1600" kern="1200" dirty="0">
              <a:latin typeface="Arial" charset="0"/>
              <a:ea typeface="ＭＳ Ｐゴシック" charset="0"/>
            </a:rPr>
            <a:t>Staffed with skilled GSFC Engineers and Specialists</a:t>
          </a:r>
        </a:p>
        <a:p>
          <a:pPr marL="0" lvl="0" indent="0" algn="l" defTabSz="711200">
            <a:lnSpc>
              <a:spcPct val="100000"/>
            </a:lnSpc>
            <a:spcBef>
              <a:spcPct val="0"/>
            </a:spcBef>
            <a:spcAft>
              <a:spcPct val="35000"/>
            </a:spcAft>
            <a:buNone/>
          </a:pPr>
          <a:r>
            <a:rPr lang="en-US" sz="1600" kern="1200" dirty="0">
              <a:latin typeface="Arial" charset="0"/>
              <a:ea typeface="ＭＳ Ｐゴシック" charset="0"/>
            </a:rPr>
            <a:t>Partners in Industry, Academia, other NASA &amp; Gov</a:t>
          </a:r>
          <a:endParaRPr lang="en-US" sz="1600" kern="1200" dirty="0"/>
        </a:p>
      </dsp:txBody>
      <dsp:txXfrm>
        <a:off x="7015139" y="1863350"/>
        <a:ext cx="1989140" cy="3320101"/>
      </dsp:txXfrm>
    </dsp:sp>
    <dsp:sp modelId="{7D2487F0-2F40-304F-A3C8-30FEEAD91EC8}">
      <dsp:nvSpPr>
        <dsp:cNvPr id="0" name=""/>
        <dsp:cNvSpPr/>
      </dsp:nvSpPr>
      <dsp:spPr>
        <a:xfrm>
          <a:off x="9352379" y="235214"/>
          <a:ext cx="696199" cy="69619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26188C7-D751-8848-AA2A-AB635F3C346D}">
      <dsp:nvSpPr>
        <dsp:cNvPr id="0" name=""/>
        <dsp:cNvSpPr/>
      </dsp:nvSpPr>
      <dsp:spPr>
        <a:xfrm>
          <a:off x="9352379" y="1144188"/>
          <a:ext cx="1989140" cy="620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Flexible Format and Facilities</a:t>
          </a:r>
        </a:p>
      </dsp:txBody>
      <dsp:txXfrm>
        <a:off x="9352379" y="1144188"/>
        <a:ext cx="1989140" cy="620198"/>
      </dsp:txXfrm>
    </dsp:sp>
    <dsp:sp modelId="{6EB659B1-CC80-3F47-8392-32F73FC3F65B}">
      <dsp:nvSpPr>
        <dsp:cNvPr id="0" name=""/>
        <dsp:cNvSpPr/>
      </dsp:nvSpPr>
      <dsp:spPr>
        <a:xfrm>
          <a:off x="9352379" y="1863350"/>
          <a:ext cx="1989140" cy="3320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Studies conducted fully remote or hybrid</a:t>
          </a:r>
        </a:p>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Modern collaboration tools and facilities</a:t>
          </a:r>
        </a:p>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Continuously taking feedback, adapting, improving</a:t>
          </a:r>
        </a:p>
      </dsp:txBody>
      <dsp:txXfrm>
        <a:off x="9352379" y="1863350"/>
        <a:ext cx="1989140" cy="3320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0B64D-ABB1-6347-AD77-74FED9BD98B9}">
      <dsp:nvSpPr>
        <dsp:cNvPr id="0" name=""/>
        <dsp:cNvSpPr/>
      </dsp:nvSpPr>
      <dsp:spPr>
        <a:xfrm>
          <a:off x="0" y="0"/>
          <a:ext cx="3649662" cy="3649662"/>
        </a:xfrm>
        <a:prstGeom prst="pie">
          <a:avLst>
            <a:gd name="adj1" fmla="val 5400000"/>
            <a:gd name="adj2" fmla="val 1620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3C3A1-0957-3D44-82D7-9B3BF3E84A9F}">
      <dsp:nvSpPr>
        <dsp:cNvPr id="0" name=""/>
        <dsp:cNvSpPr/>
      </dsp:nvSpPr>
      <dsp:spPr>
        <a:xfrm>
          <a:off x="1824831" y="0"/>
          <a:ext cx="8830303" cy="3649662"/>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Full Time Core Team</a:t>
          </a:r>
        </a:p>
      </dsp:txBody>
      <dsp:txXfrm>
        <a:off x="1824831" y="0"/>
        <a:ext cx="4415151" cy="1094900"/>
      </dsp:txXfrm>
    </dsp:sp>
    <dsp:sp modelId="{F3D9D8D7-9C73-8E48-B1A5-A0B8D771EFE0}">
      <dsp:nvSpPr>
        <dsp:cNvPr id="0" name=""/>
        <dsp:cNvSpPr/>
      </dsp:nvSpPr>
      <dsp:spPr>
        <a:xfrm>
          <a:off x="646639" y="174765"/>
          <a:ext cx="2372277" cy="2372277"/>
        </a:xfrm>
        <a:prstGeom prst="pie">
          <a:avLst>
            <a:gd name="adj1" fmla="val 5400000"/>
            <a:gd name="adj2" fmla="val 16200000"/>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05893-1012-8C47-BD0F-06AED21F475C}">
      <dsp:nvSpPr>
        <dsp:cNvPr id="0" name=""/>
        <dsp:cNvSpPr/>
      </dsp:nvSpPr>
      <dsp:spPr>
        <a:xfrm>
          <a:off x="1824831" y="1269737"/>
          <a:ext cx="8830303" cy="2372277"/>
        </a:xfrm>
        <a:prstGeom prst="rect">
          <a:avLst/>
        </a:prstGeom>
        <a:solidFill>
          <a:schemeClr val="lt1">
            <a:alpha val="90000"/>
            <a:hueOff val="0"/>
            <a:satOff val="0"/>
            <a:lumOff val="0"/>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Part Time Support Staff</a:t>
          </a:r>
        </a:p>
      </dsp:txBody>
      <dsp:txXfrm>
        <a:off x="1824831" y="1269737"/>
        <a:ext cx="4415151" cy="1094897"/>
      </dsp:txXfrm>
    </dsp:sp>
    <dsp:sp modelId="{B083CAA1-7DB1-9449-9D8C-E1604C1C842F}">
      <dsp:nvSpPr>
        <dsp:cNvPr id="0" name=""/>
        <dsp:cNvSpPr/>
      </dsp:nvSpPr>
      <dsp:spPr>
        <a:xfrm>
          <a:off x="1285331" y="180135"/>
          <a:ext cx="1094897" cy="1094897"/>
        </a:xfrm>
        <a:prstGeom prst="pie">
          <a:avLst>
            <a:gd name="adj1" fmla="val 5400000"/>
            <a:gd name="adj2" fmla="val 16200000"/>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25129-C92F-694D-9347-92CA2E35ACCF}">
      <dsp:nvSpPr>
        <dsp:cNvPr id="0" name=""/>
        <dsp:cNvSpPr/>
      </dsp:nvSpPr>
      <dsp:spPr>
        <a:xfrm>
          <a:off x="1824831" y="2554764"/>
          <a:ext cx="8830303" cy="1094897"/>
        </a:xfrm>
        <a:prstGeom prst="rect">
          <a:avLst/>
        </a:prstGeom>
        <a:solidFill>
          <a:schemeClr val="lt1">
            <a:alpha val="90000"/>
            <a:hueOff val="0"/>
            <a:satOff val="0"/>
            <a:lumOff val="0"/>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Discipline Engineers</a:t>
          </a:r>
        </a:p>
      </dsp:txBody>
      <dsp:txXfrm>
        <a:off x="1824831" y="2554764"/>
        <a:ext cx="4415151" cy="1094897"/>
      </dsp:txXfrm>
    </dsp:sp>
    <dsp:sp modelId="{6AB4814B-678F-8E45-A6DD-C882BE9DDF44}">
      <dsp:nvSpPr>
        <dsp:cNvPr id="0" name=""/>
        <dsp:cNvSpPr/>
      </dsp:nvSpPr>
      <dsp:spPr>
        <a:xfrm>
          <a:off x="6239982" y="69942"/>
          <a:ext cx="4415151" cy="1094900"/>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IDC Manager (CS)</a:t>
          </a:r>
        </a:p>
        <a:p>
          <a:pPr marL="114300" lvl="1" indent="-114300" algn="l" defTabSz="666750">
            <a:lnSpc>
              <a:spcPct val="90000"/>
            </a:lnSpc>
            <a:spcBef>
              <a:spcPct val="0"/>
            </a:spcBef>
            <a:spcAft>
              <a:spcPct val="15000"/>
            </a:spcAft>
            <a:buChar char="•"/>
          </a:pPr>
          <a:r>
            <a:rPr lang="en-US" sz="1500" kern="1200"/>
            <a:t>MDL Team Lead (CS)</a:t>
          </a:r>
          <a:endParaRPr lang="en-US" sz="1500" kern="1200" dirty="0"/>
        </a:p>
        <a:p>
          <a:pPr marL="114300" lvl="1" indent="-114300" algn="l" defTabSz="666750">
            <a:lnSpc>
              <a:spcPct val="90000"/>
            </a:lnSpc>
            <a:spcBef>
              <a:spcPct val="0"/>
            </a:spcBef>
            <a:spcAft>
              <a:spcPct val="15000"/>
            </a:spcAft>
            <a:buChar char="•"/>
          </a:pPr>
          <a:r>
            <a:rPr lang="en-US" sz="1500" kern="1200" dirty="0"/>
            <a:t>IDL Team Lead (CS)</a:t>
          </a:r>
        </a:p>
        <a:p>
          <a:pPr marL="114300" lvl="1" indent="-114300" algn="l" defTabSz="666750">
            <a:lnSpc>
              <a:spcPct val="90000"/>
            </a:lnSpc>
            <a:spcBef>
              <a:spcPct val="0"/>
            </a:spcBef>
            <a:spcAft>
              <a:spcPct val="15000"/>
            </a:spcAft>
            <a:buChar char="•"/>
          </a:pPr>
          <a:r>
            <a:rPr lang="en-US" sz="1500" kern="1200" dirty="0"/>
            <a:t>IDL Deputy Team Lead (CS)</a:t>
          </a:r>
        </a:p>
      </dsp:txBody>
      <dsp:txXfrm>
        <a:off x="6239982" y="69942"/>
        <a:ext cx="4415151" cy="1094900"/>
      </dsp:txXfrm>
    </dsp:sp>
    <dsp:sp modelId="{BC1F1212-FF91-2A4C-AFA8-3B456131F09E}">
      <dsp:nvSpPr>
        <dsp:cNvPr id="0" name=""/>
        <dsp:cNvSpPr/>
      </dsp:nvSpPr>
      <dsp:spPr>
        <a:xfrm>
          <a:off x="6239982" y="1362789"/>
          <a:ext cx="4415151" cy="1094897"/>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MPL Team Lead</a:t>
          </a:r>
        </a:p>
        <a:p>
          <a:pPr marL="114300" lvl="1" indent="-114300" algn="l" defTabSz="666750">
            <a:lnSpc>
              <a:spcPct val="90000"/>
            </a:lnSpc>
            <a:spcBef>
              <a:spcPct val="0"/>
            </a:spcBef>
            <a:spcAft>
              <a:spcPct val="15000"/>
            </a:spcAft>
            <a:buChar char="•"/>
          </a:pPr>
          <a:r>
            <a:rPr lang="en-US" sz="1500" kern="1200" dirty="0"/>
            <a:t>Lead Systems Engineers (CS)</a:t>
          </a:r>
        </a:p>
        <a:p>
          <a:pPr marL="114300" lvl="1" indent="-114300" algn="l" defTabSz="666750">
            <a:lnSpc>
              <a:spcPct val="90000"/>
            </a:lnSpc>
            <a:spcBef>
              <a:spcPct val="0"/>
            </a:spcBef>
            <a:spcAft>
              <a:spcPct val="15000"/>
            </a:spcAft>
            <a:buChar char="•"/>
          </a:pPr>
          <a:r>
            <a:rPr lang="en-US" sz="1500" kern="1200" dirty="0"/>
            <a:t>Financial Manager (CS)</a:t>
          </a:r>
        </a:p>
        <a:p>
          <a:pPr marL="114300" lvl="1" indent="-114300" algn="l" defTabSz="666750">
            <a:lnSpc>
              <a:spcPct val="90000"/>
            </a:lnSpc>
            <a:spcBef>
              <a:spcPct val="0"/>
            </a:spcBef>
            <a:spcAft>
              <a:spcPct val="15000"/>
            </a:spcAft>
            <a:buChar char="•"/>
          </a:pPr>
          <a:r>
            <a:rPr lang="en-US" sz="1500" kern="1200" dirty="0"/>
            <a:t>IT Support (Contractor)</a:t>
          </a:r>
        </a:p>
      </dsp:txBody>
      <dsp:txXfrm>
        <a:off x="6239982" y="1362789"/>
        <a:ext cx="4415151" cy="1094897"/>
      </dsp:txXfrm>
    </dsp:sp>
    <dsp:sp modelId="{231C257A-3A44-B040-B504-E1801AD0A34F}">
      <dsp:nvSpPr>
        <dsp:cNvPr id="0" name=""/>
        <dsp:cNvSpPr/>
      </dsp:nvSpPr>
      <dsp:spPr>
        <a:xfrm>
          <a:off x="6239982" y="2532183"/>
          <a:ext cx="4415151" cy="1094897"/>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Rotating basis, assigned by branches</a:t>
          </a:r>
        </a:p>
        <a:p>
          <a:pPr marL="114300" lvl="1" indent="-114300" algn="l" defTabSz="666750">
            <a:lnSpc>
              <a:spcPct val="90000"/>
            </a:lnSpc>
            <a:spcBef>
              <a:spcPct val="0"/>
            </a:spcBef>
            <a:spcAft>
              <a:spcPct val="15000"/>
            </a:spcAft>
            <a:buChar char="•"/>
          </a:pPr>
          <a:r>
            <a:rPr lang="en-US" sz="1500" kern="1200" dirty="0"/>
            <a:t>Mostly CS, some contractors</a:t>
          </a:r>
        </a:p>
      </dsp:txBody>
      <dsp:txXfrm>
        <a:off x="6239982" y="2532183"/>
        <a:ext cx="4415151" cy="10948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21BC2-9FB8-564C-B637-3BE9F6DC8A18}">
      <dsp:nvSpPr>
        <dsp:cNvPr id="0" name=""/>
        <dsp:cNvSpPr/>
      </dsp:nvSpPr>
      <dsp:spPr>
        <a:xfrm>
          <a:off x="1602" y="78680"/>
          <a:ext cx="2368751" cy="117790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Current State (MDL)</a:t>
          </a:r>
        </a:p>
      </dsp:txBody>
      <dsp:txXfrm>
        <a:off x="1602" y="78680"/>
        <a:ext cx="2368751" cy="785269"/>
      </dsp:txXfrm>
    </dsp:sp>
    <dsp:sp modelId="{8DF87223-73AC-DE45-836E-9D9FA41DA73E}">
      <dsp:nvSpPr>
        <dsp:cNvPr id="0" name=""/>
        <dsp:cNvSpPr/>
      </dsp:nvSpPr>
      <dsp:spPr>
        <a:xfrm>
          <a:off x="230966" y="863949"/>
          <a:ext cx="2880354" cy="22464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Home Grown Tool (CATTENS)</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Hardware library → Model Hierarchy → Resource Dashboards, MEL export </a:t>
          </a:r>
        </a:p>
      </dsp:txBody>
      <dsp:txXfrm>
        <a:off x="296761" y="929744"/>
        <a:ext cx="2748764" cy="2114810"/>
      </dsp:txXfrm>
    </dsp:sp>
    <dsp:sp modelId="{7BF6F4F1-6C6F-5E4B-AAA2-A81A90801F70}">
      <dsp:nvSpPr>
        <dsp:cNvPr id="0" name=""/>
        <dsp:cNvSpPr/>
      </dsp:nvSpPr>
      <dsp:spPr>
        <a:xfrm>
          <a:off x="2793398" y="176439"/>
          <a:ext cx="896854" cy="5897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793398" y="294389"/>
        <a:ext cx="719929" cy="353850"/>
      </dsp:txXfrm>
    </dsp:sp>
    <dsp:sp modelId="{3ED51EA0-E8F3-144C-BF33-DA9B3A203B0C}">
      <dsp:nvSpPr>
        <dsp:cNvPr id="0" name=""/>
        <dsp:cNvSpPr/>
      </dsp:nvSpPr>
      <dsp:spPr>
        <a:xfrm>
          <a:off x="4062532" y="78680"/>
          <a:ext cx="2803844" cy="117790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Near Term (MDL Pilots)</a:t>
          </a:r>
        </a:p>
      </dsp:txBody>
      <dsp:txXfrm>
        <a:off x="4062532" y="78680"/>
        <a:ext cx="2803844" cy="785269"/>
      </dsp:txXfrm>
    </dsp:sp>
    <dsp:sp modelId="{3C631C11-AE1D-9A47-81F7-81ACD54E1A24}">
      <dsp:nvSpPr>
        <dsp:cNvPr id="0" name=""/>
        <dsp:cNvSpPr/>
      </dsp:nvSpPr>
      <dsp:spPr>
        <a:xfrm>
          <a:off x="4515791" y="863949"/>
          <a:ext cx="2867658" cy="22464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CATTENS export to common COTS tool formats (</a:t>
          </a:r>
          <a:r>
            <a:rPr lang="en-US" sz="1200" kern="1200" dirty="0" err="1"/>
            <a:t>SysML</a:t>
          </a:r>
          <a:r>
            <a:rPr lang="en-US" sz="1200" kern="1200" dirty="0"/>
            <a:t> v2 compatibility)</a:t>
          </a:r>
        </a:p>
        <a:p>
          <a:pPr marL="114300" lvl="1" indent="-114300" algn="l" defTabSz="533400">
            <a:lnSpc>
              <a:spcPct val="90000"/>
            </a:lnSpc>
            <a:spcBef>
              <a:spcPct val="0"/>
            </a:spcBef>
            <a:spcAft>
              <a:spcPct val="15000"/>
            </a:spcAft>
            <a:buChar char="•"/>
          </a:pPr>
          <a:r>
            <a:rPr lang="en-US" sz="1200" kern="1200" dirty="0" err="1"/>
            <a:t>ConOps</a:t>
          </a:r>
          <a:r>
            <a:rPr lang="en-US" sz="1200" kern="1200" dirty="0"/>
            <a:t> modeler in CATTENS linked to time-based power draw plots</a:t>
          </a:r>
        </a:p>
        <a:p>
          <a:pPr marL="114300" lvl="1" indent="-114300" algn="l" defTabSz="533400">
            <a:lnSpc>
              <a:spcPct val="90000"/>
            </a:lnSpc>
            <a:spcBef>
              <a:spcPct val="0"/>
            </a:spcBef>
            <a:spcAft>
              <a:spcPct val="15000"/>
            </a:spcAft>
            <a:buChar char="•"/>
          </a:pPr>
          <a:r>
            <a:rPr lang="en-US" sz="1200" kern="1200" dirty="0"/>
            <a:t>Automated Toolchain in Model Center</a:t>
          </a:r>
        </a:p>
        <a:p>
          <a:pPr marL="114300" lvl="1" indent="-114300" algn="l" defTabSz="533400">
            <a:lnSpc>
              <a:spcPct val="90000"/>
            </a:lnSpc>
            <a:spcBef>
              <a:spcPct val="0"/>
            </a:spcBef>
            <a:spcAft>
              <a:spcPct val="15000"/>
            </a:spcAft>
            <a:buChar char="•"/>
          </a:pPr>
          <a:r>
            <a:rPr lang="en-US" sz="1200" kern="1200" dirty="0"/>
            <a:t>Explore ways streamline documentation and report outs via </a:t>
          </a:r>
          <a:r>
            <a:rPr lang="en-US" sz="1200" kern="1200" dirty="0" err="1"/>
            <a:t>JupyterLabs</a:t>
          </a:r>
          <a:r>
            <a:rPr lang="en-US" sz="1200" kern="1200" dirty="0"/>
            <a:t> applications</a:t>
          </a:r>
        </a:p>
      </dsp:txBody>
      <dsp:txXfrm>
        <a:off x="4581586" y="929744"/>
        <a:ext cx="2736068" cy="2114810"/>
      </dsp:txXfrm>
    </dsp:sp>
    <dsp:sp modelId="{BBA06BA2-FA19-5047-905F-43EFA94FABC8}">
      <dsp:nvSpPr>
        <dsp:cNvPr id="0" name=""/>
        <dsp:cNvSpPr/>
      </dsp:nvSpPr>
      <dsp:spPr>
        <a:xfrm>
          <a:off x="7233447" y="176439"/>
          <a:ext cx="778190" cy="5897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233447" y="294389"/>
        <a:ext cx="601265" cy="353850"/>
      </dsp:txXfrm>
    </dsp:sp>
    <dsp:sp modelId="{618BC912-A418-F04F-B712-F08474D77C99}">
      <dsp:nvSpPr>
        <dsp:cNvPr id="0" name=""/>
        <dsp:cNvSpPr/>
      </dsp:nvSpPr>
      <dsp:spPr>
        <a:xfrm>
          <a:off x="8334660" y="78680"/>
          <a:ext cx="2368751" cy="117790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Future State</a:t>
          </a:r>
        </a:p>
      </dsp:txBody>
      <dsp:txXfrm>
        <a:off x="8334660" y="78680"/>
        <a:ext cx="2368751" cy="785269"/>
      </dsp:txXfrm>
    </dsp:sp>
    <dsp:sp modelId="{E1662A4C-B7B0-A84D-B962-B5861ADD0313}">
      <dsp:nvSpPr>
        <dsp:cNvPr id="0" name=""/>
        <dsp:cNvSpPr/>
      </dsp:nvSpPr>
      <dsp:spPr>
        <a:xfrm>
          <a:off x="8571995" y="863949"/>
          <a:ext cx="2864413" cy="22464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Cloud-based Toolchain Automation</a:t>
          </a:r>
        </a:p>
        <a:p>
          <a:pPr marL="228600" lvl="2" indent="-114300" algn="l" defTabSz="622300">
            <a:lnSpc>
              <a:spcPct val="90000"/>
            </a:lnSpc>
            <a:spcBef>
              <a:spcPct val="0"/>
            </a:spcBef>
            <a:spcAft>
              <a:spcPct val="15000"/>
            </a:spcAft>
            <a:buChar char="•"/>
          </a:pPr>
          <a:r>
            <a:rPr lang="en-US" sz="1400" kern="1200" dirty="0"/>
            <a:t>Extend use of Model Center</a:t>
          </a:r>
        </a:p>
        <a:p>
          <a:pPr marL="228600" lvl="2" indent="-114300" algn="l" defTabSz="622300">
            <a:lnSpc>
              <a:spcPct val="90000"/>
            </a:lnSpc>
            <a:spcBef>
              <a:spcPct val="0"/>
            </a:spcBef>
            <a:spcAft>
              <a:spcPct val="15000"/>
            </a:spcAft>
            <a:buChar char="•"/>
          </a:pPr>
          <a:r>
            <a:rPr lang="en-US" sz="1400" kern="1200" dirty="0"/>
            <a:t>Build out capability in </a:t>
          </a:r>
          <a:r>
            <a:rPr lang="en-US" sz="1400" kern="1200" dirty="0" err="1"/>
            <a:t>Jupyter</a:t>
          </a:r>
          <a:endParaRPr lang="en-US" sz="1400" kern="1200" dirty="0"/>
        </a:p>
        <a:p>
          <a:pPr marL="228600" lvl="2" indent="-114300" algn="l" defTabSz="622300">
            <a:lnSpc>
              <a:spcPct val="90000"/>
            </a:lnSpc>
            <a:spcBef>
              <a:spcPct val="0"/>
            </a:spcBef>
            <a:spcAft>
              <a:spcPct val="15000"/>
            </a:spcAft>
            <a:buChar char="•"/>
          </a:pPr>
          <a:r>
            <a:rPr lang="en-US" sz="1400" kern="1200" dirty="0"/>
            <a:t>Hybrid of above tools plus CATTENS</a:t>
          </a:r>
        </a:p>
      </dsp:txBody>
      <dsp:txXfrm>
        <a:off x="8637790" y="929744"/>
        <a:ext cx="2732823" cy="211481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74637-B6A0-E448-977D-842BD66D8A00}" type="datetimeFigureOut">
              <a:rPr lang="en-US" smtClean="0"/>
              <a:t>7/28/23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AE84A-F7BD-8640-8864-BF70295B38FA}" type="slidenum">
              <a:rPr lang="en-US" smtClean="0"/>
              <a:t>‹#›</a:t>
            </a:fld>
            <a:endParaRPr lang="en-US"/>
          </a:p>
        </p:txBody>
      </p:sp>
    </p:spTree>
    <p:extLst>
      <p:ext uri="{BB962C8B-B14F-4D97-AF65-F5344CB8AC3E}">
        <p14:creationId xmlns:p14="http://schemas.microsoft.com/office/powerpoint/2010/main" val="3452299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514667-3E51-B147-BF1C-F1CCE5F8B003}" type="slidenum">
              <a:rPr lang="en-US">
                <a:latin typeface="Arial" charset="0"/>
                <a:ea typeface="ＭＳ Ｐゴシック" charset="-128"/>
                <a:cs typeface="ＭＳ Ｐゴシック" charset="-128"/>
              </a:rPr>
              <a:pPr/>
              <a:t>16</a:t>
            </a:fld>
            <a:endParaRPr lang="en-US" dirty="0">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4532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514667-3E51-B147-BF1C-F1CCE5F8B003}" type="slidenum">
              <a:rPr lang="en-US">
                <a:latin typeface="Arial" charset="0"/>
                <a:ea typeface="ＭＳ Ｐゴシック" charset="-128"/>
                <a:cs typeface="ＭＳ Ｐゴシック" charset="-128"/>
              </a:rPr>
              <a:pPr/>
              <a:t>17</a:t>
            </a:fld>
            <a:endParaRPr lang="en-US" dirty="0">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91021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514667-3E51-B147-BF1C-F1CCE5F8B003}" type="slidenum">
              <a:rPr lang="en-US">
                <a:latin typeface="Arial" charset="0"/>
                <a:ea typeface="ＭＳ Ｐゴシック" charset="-128"/>
                <a:cs typeface="ＭＳ Ｐゴシック" charset="-128"/>
              </a:rPr>
              <a:pPr/>
              <a:t>18</a:t>
            </a:fld>
            <a:endParaRPr lang="en-US" dirty="0">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8164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514667-3E51-B147-BF1C-F1CCE5F8B003}" type="slidenum">
              <a:rPr lang="en-US">
                <a:latin typeface="Arial" charset="0"/>
                <a:ea typeface="ＭＳ Ｐゴシック" charset="-128"/>
                <a:cs typeface="ＭＳ Ｐゴシック" charset="-128"/>
              </a:rPr>
              <a:pPr/>
              <a:t>23</a:t>
            </a:fld>
            <a:endParaRPr lang="en-US" dirty="0">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75605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514667-3E51-B147-BF1C-F1CCE5F8B003}" type="slidenum">
              <a:rPr lang="en-US">
                <a:latin typeface="Arial" charset="0"/>
                <a:ea typeface="ＭＳ Ｐゴシック" charset="-128"/>
                <a:cs typeface="ＭＳ Ｐゴシック" charset="-128"/>
              </a:rPr>
              <a:pPr/>
              <a:t>25</a:t>
            </a:fld>
            <a:endParaRPr lang="en-US" dirty="0">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5457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514667-3E51-B147-BF1C-F1CCE5F8B003}" type="slidenum">
              <a:rPr lang="en-US">
                <a:latin typeface="Arial" charset="0"/>
                <a:ea typeface="ＭＳ Ｐゴシック" charset="-128"/>
                <a:cs typeface="ＭＳ Ｐゴシック" charset="-128"/>
              </a:rPr>
              <a:pPr/>
              <a:t>26</a:t>
            </a:fld>
            <a:endParaRPr lang="en-US" dirty="0">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5763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514667-3E51-B147-BF1C-F1CCE5F8B003}" type="slidenum">
              <a:rPr lang="en-US">
                <a:latin typeface="Arial" charset="0"/>
                <a:ea typeface="ＭＳ Ｐゴシック" charset="-128"/>
                <a:cs typeface="ＭＳ Ｐゴシック" charset="-128"/>
              </a:rPr>
              <a:pPr/>
              <a:t>27</a:t>
            </a:fld>
            <a:endParaRPr lang="en-US" dirty="0">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29691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514667-3E51-B147-BF1C-F1CCE5F8B003}" type="slidenum">
              <a:rPr lang="en-US">
                <a:latin typeface="Arial" charset="0"/>
                <a:ea typeface="ＭＳ Ｐゴシック" charset="-128"/>
                <a:cs typeface="ＭＳ Ｐゴシック" charset="-128"/>
              </a:rPr>
              <a:pPr/>
              <a:t>28</a:t>
            </a:fld>
            <a:endParaRPr lang="en-US" dirty="0">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3776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CFAE84A-F7BD-8640-8864-BF70295B38FA}" type="slidenum">
              <a:rPr lang="en-US" smtClean="0"/>
              <a:t>30</a:t>
            </a:fld>
            <a:endParaRPr lang="en-US"/>
          </a:p>
        </p:txBody>
      </p:sp>
    </p:spTree>
    <p:extLst>
      <p:ext uri="{BB962C8B-B14F-4D97-AF65-F5344CB8AC3E}">
        <p14:creationId xmlns:p14="http://schemas.microsoft.com/office/powerpoint/2010/main" val="3026878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7F01C845-A6EA-4A40-AC12-7F61FA695CAE}" type="datetime1">
              <a:rPr lang="en-US" smtClean="0"/>
              <a:t>7/28/23</a:t>
            </a:fld>
            <a:endParaRPr lang="en-US"/>
          </a:p>
        </p:txBody>
      </p:sp>
      <p:sp>
        <p:nvSpPr>
          <p:cNvPr id="5" name="Footer Placeholder 4"/>
          <p:cNvSpPr>
            <a:spLocks noGrp="1"/>
          </p:cNvSpPr>
          <p:nvPr>
            <p:ph type="ftr" sz="quarter" idx="11"/>
          </p:nvPr>
        </p:nvSpPr>
        <p:spPr>
          <a:xfrm>
            <a:off x="3962399" y="5870575"/>
            <a:ext cx="4893958" cy="377825"/>
          </a:xfrm>
        </p:spPr>
        <p:txBody>
          <a:bodyPr/>
          <a:lstStyle/>
          <a:p>
            <a:r>
              <a:rPr lang="en-US"/>
              <a:t>NASA Goddard Space Flight Center – Integrated Design Center</a:t>
            </a:r>
          </a:p>
        </p:txBody>
      </p:sp>
      <p:sp>
        <p:nvSpPr>
          <p:cNvPr id="6" name="Slide Number Placeholder 5"/>
          <p:cNvSpPr>
            <a:spLocks noGrp="1"/>
          </p:cNvSpPr>
          <p:nvPr>
            <p:ph type="sldNum" sz="quarter" idx="12"/>
          </p:nvPr>
        </p:nvSpPr>
        <p:spPr>
          <a:xfrm>
            <a:off x="10608958" y="5870575"/>
            <a:ext cx="551167" cy="377825"/>
          </a:xfrm>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255632868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29655E-B82D-C648-90A4-BB7D1B6C4136}" type="datetime1">
              <a:rPr lang="en-US" smtClean="0"/>
              <a:t>7/28/23</a:t>
            </a:fld>
            <a:endParaRPr lang="en-US"/>
          </a:p>
        </p:txBody>
      </p:sp>
      <p:sp>
        <p:nvSpPr>
          <p:cNvPr id="6" name="Footer Placeholder 5"/>
          <p:cNvSpPr>
            <a:spLocks noGrp="1"/>
          </p:cNvSpPr>
          <p:nvPr>
            <p:ph type="ftr" sz="quarter" idx="11"/>
          </p:nvPr>
        </p:nvSpPr>
        <p:spPr/>
        <p:txBody>
          <a:bodyPr/>
          <a:lstStyle/>
          <a:p>
            <a:r>
              <a:rPr lang="en-US"/>
              <a:t>NASA Goddard Space Flight Center – Integrated Design Center</a:t>
            </a:r>
          </a:p>
        </p:txBody>
      </p:sp>
      <p:sp>
        <p:nvSpPr>
          <p:cNvPr id="7" name="Slide Number Placeholder 6"/>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1644418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4D54F-5809-0048-8F7D-53D0F01C18EA}"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Integrated Design Center</a:t>
            </a:r>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3906451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2D7CA0-25DE-8044-B947-C72EE0D98553}"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Integrated Design Center</a:t>
            </a:r>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182736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20BAB5-27AA-BA4E-9CB4-2CE01603FFEA}"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Integrated Design Center</a:t>
            </a:r>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2048334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F4ADC7-8FCB-8D44-8E7F-846248BBFA39}"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Integrated Design Center</a:t>
            </a:r>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2371947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0BE0E-A763-9041-8AC6-016D4E407FC5}"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Integrated Design Center</a:t>
            </a:r>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1017613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B1D964-37A3-D34E-ACF1-CE212F70C802}"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Integrated Design Center</a:t>
            </a:r>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468584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7CA58-4137-184E-B3C3-7CE62037D5AD}"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Integrated Design Center</a:t>
            </a:r>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425807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CE0DC-F418-BD41-BA30-8602C6E525D4}"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a:t>
            </a:r>
            <a:r>
              <a:rPr lang="en-US" b="1"/>
              <a:t>Integrated Design Center</a:t>
            </a:r>
            <a:endParaRPr lang="en-US" b="1" dirty="0"/>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grpSp>
        <p:nvGrpSpPr>
          <p:cNvPr id="8" name="Group 7">
            <a:extLst>
              <a:ext uri="{FF2B5EF4-FFF2-40B4-BE49-F238E27FC236}">
                <a16:creationId xmlns:a16="http://schemas.microsoft.com/office/drawing/2014/main" id="{EA63D629-F3F4-1D12-1736-172D5C6D8397}"/>
              </a:ext>
            </a:extLst>
          </p:cNvPr>
          <p:cNvGrpSpPr/>
          <p:nvPr userDrawn="1"/>
        </p:nvGrpSpPr>
        <p:grpSpPr>
          <a:xfrm>
            <a:off x="11008970" y="75964"/>
            <a:ext cx="980386" cy="980386"/>
            <a:chOff x="7909089" y="75964"/>
            <a:chExt cx="980387" cy="980387"/>
          </a:xfrm>
        </p:grpSpPr>
        <p:sp>
          <p:nvSpPr>
            <p:cNvPr id="9" name="Oval 8">
              <a:extLst>
                <a:ext uri="{FF2B5EF4-FFF2-40B4-BE49-F238E27FC236}">
                  <a16:creationId xmlns:a16="http://schemas.microsoft.com/office/drawing/2014/main" id="{B8540798-44A1-8C9C-54E0-37DFE31B1AAF}"/>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10" name="Picture 64" descr="Macintosh HD:Users:kagammage:Documents:Customer work:JOBS ON REVIEW:B1999-simms:Diversity_templates:PowerPoint:Meatball_CMYK_1inch.gif">
              <a:extLst>
                <a:ext uri="{FF2B5EF4-FFF2-40B4-BE49-F238E27FC236}">
                  <a16:creationId xmlns:a16="http://schemas.microsoft.com/office/drawing/2014/main" id="{4BE51026-30B1-C003-21A2-CA498BC1CAC7}"/>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2513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7CC84D-3AB6-E748-96E8-89DD91B8ED00}" type="datetime1">
              <a:rPr lang="en-US" smtClean="0"/>
              <a:t>7/28/23</a:t>
            </a:fld>
            <a:endParaRPr lang="en-US"/>
          </a:p>
        </p:txBody>
      </p:sp>
      <p:sp>
        <p:nvSpPr>
          <p:cNvPr id="5" name="Footer Placeholder 4"/>
          <p:cNvSpPr>
            <a:spLocks noGrp="1"/>
          </p:cNvSpPr>
          <p:nvPr>
            <p:ph type="ftr" sz="quarter" idx="11"/>
          </p:nvPr>
        </p:nvSpPr>
        <p:spPr/>
        <p:txBody>
          <a:bodyPr/>
          <a:lstStyle/>
          <a:p>
            <a:r>
              <a:rPr lang="en-US"/>
              <a:t>NASA Goddard Space Flight Center – Integrated Design Center</a:t>
            </a:r>
          </a:p>
        </p:txBody>
      </p:sp>
      <p:sp>
        <p:nvSpPr>
          <p:cNvPr id="6" name="Slide Number Placeholder 5"/>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267123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1BE37D-F5D8-B549-A8BF-3842506EFBC8}" type="datetime1">
              <a:rPr lang="en-US" smtClean="0"/>
              <a:t>7/28/23</a:t>
            </a:fld>
            <a:endParaRPr lang="en-US"/>
          </a:p>
        </p:txBody>
      </p:sp>
      <p:sp>
        <p:nvSpPr>
          <p:cNvPr id="6" name="Footer Placeholder 5"/>
          <p:cNvSpPr>
            <a:spLocks noGrp="1"/>
          </p:cNvSpPr>
          <p:nvPr>
            <p:ph type="ftr" sz="quarter" idx="11"/>
          </p:nvPr>
        </p:nvSpPr>
        <p:spPr/>
        <p:txBody>
          <a:bodyPr/>
          <a:lstStyle/>
          <a:p>
            <a:r>
              <a:rPr lang="en-US"/>
              <a:t>NASA Goddard Space Flight Center – Integrated Design Center</a:t>
            </a:r>
          </a:p>
        </p:txBody>
      </p:sp>
      <p:sp>
        <p:nvSpPr>
          <p:cNvPr id="7" name="Slide Number Placeholder 6"/>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209193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942321-EC15-0749-903B-5C38B962062A}" type="datetime1">
              <a:rPr lang="en-US" smtClean="0"/>
              <a:t>7/28/23</a:t>
            </a:fld>
            <a:endParaRPr lang="en-US"/>
          </a:p>
        </p:txBody>
      </p:sp>
      <p:sp>
        <p:nvSpPr>
          <p:cNvPr id="8" name="Footer Placeholder 7"/>
          <p:cNvSpPr>
            <a:spLocks noGrp="1"/>
          </p:cNvSpPr>
          <p:nvPr>
            <p:ph type="ftr" sz="quarter" idx="11"/>
          </p:nvPr>
        </p:nvSpPr>
        <p:spPr/>
        <p:txBody>
          <a:bodyPr/>
          <a:lstStyle/>
          <a:p>
            <a:r>
              <a:rPr lang="en-US"/>
              <a:t>NASA Goddard Space Flight Center – Integrated Design Center</a:t>
            </a:r>
          </a:p>
        </p:txBody>
      </p:sp>
      <p:sp>
        <p:nvSpPr>
          <p:cNvPr id="9" name="Slide Number Placeholder 8"/>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3572719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87C2BC-F89E-9844-BEDF-543885548812}" type="datetime1">
              <a:rPr lang="en-US" smtClean="0"/>
              <a:t>7/28/23</a:t>
            </a:fld>
            <a:endParaRPr lang="en-US"/>
          </a:p>
        </p:txBody>
      </p:sp>
      <p:sp>
        <p:nvSpPr>
          <p:cNvPr id="4" name="Footer Placeholder 3"/>
          <p:cNvSpPr>
            <a:spLocks noGrp="1"/>
          </p:cNvSpPr>
          <p:nvPr>
            <p:ph type="ftr" sz="quarter" idx="11"/>
          </p:nvPr>
        </p:nvSpPr>
        <p:spPr/>
        <p:txBody>
          <a:bodyPr/>
          <a:lstStyle/>
          <a:p>
            <a:r>
              <a:rPr lang="en-US"/>
              <a:t>NASA Goddard Space Flight Center – Integrated Design Center</a:t>
            </a:r>
          </a:p>
        </p:txBody>
      </p:sp>
      <p:sp>
        <p:nvSpPr>
          <p:cNvPr id="5" name="Slide Number Placeholder 4"/>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254955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9DA462C1-735C-AF46-91F8-40442391FD1A}" type="datetime1">
              <a:rPr lang="en-US" smtClean="0"/>
              <a:t>7/28/23</a:t>
            </a:fld>
            <a:endParaRPr lang="en-US"/>
          </a:p>
        </p:txBody>
      </p:sp>
      <p:sp>
        <p:nvSpPr>
          <p:cNvPr id="3" name="Footer Placeholder 2"/>
          <p:cNvSpPr>
            <a:spLocks noGrp="1"/>
          </p:cNvSpPr>
          <p:nvPr>
            <p:ph type="ftr" sz="quarter" idx="11"/>
          </p:nvPr>
        </p:nvSpPr>
        <p:spPr/>
        <p:txBody>
          <a:bodyPr/>
          <a:lstStyle/>
          <a:p>
            <a:r>
              <a:rPr lang="en-US"/>
              <a:t>NASA Goddard Space Flight Center – Integrated Design Center</a:t>
            </a:r>
          </a:p>
        </p:txBody>
      </p:sp>
      <p:sp>
        <p:nvSpPr>
          <p:cNvPr id="4" name="Slide Number Placeholder 3"/>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171142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B4F161-8B50-044F-90A0-F6DA97C92B39}" type="datetime1">
              <a:rPr lang="en-US" smtClean="0"/>
              <a:t>7/28/23</a:t>
            </a:fld>
            <a:endParaRPr lang="en-US"/>
          </a:p>
        </p:txBody>
      </p:sp>
      <p:sp>
        <p:nvSpPr>
          <p:cNvPr id="6" name="Footer Placeholder 5"/>
          <p:cNvSpPr>
            <a:spLocks noGrp="1"/>
          </p:cNvSpPr>
          <p:nvPr>
            <p:ph type="ftr" sz="quarter" idx="11"/>
          </p:nvPr>
        </p:nvSpPr>
        <p:spPr/>
        <p:txBody>
          <a:bodyPr/>
          <a:lstStyle/>
          <a:p>
            <a:r>
              <a:rPr lang="en-US"/>
              <a:t>NASA Goddard Space Flight Center – Integrated Design Center</a:t>
            </a:r>
          </a:p>
        </p:txBody>
      </p:sp>
      <p:sp>
        <p:nvSpPr>
          <p:cNvPr id="7" name="Slide Number Placeholder 6"/>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128477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BFF73D-4E6C-984C-A9C3-FFDB0A06ED54}" type="datetime1">
              <a:rPr lang="en-US" smtClean="0"/>
              <a:t>7/28/23</a:t>
            </a:fld>
            <a:endParaRPr lang="en-US"/>
          </a:p>
        </p:txBody>
      </p:sp>
      <p:sp>
        <p:nvSpPr>
          <p:cNvPr id="6" name="Footer Placeholder 5"/>
          <p:cNvSpPr>
            <a:spLocks noGrp="1"/>
          </p:cNvSpPr>
          <p:nvPr>
            <p:ph type="ftr" sz="quarter" idx="11"/>
          </p:nvPr>
        </p:nvSpPr>
        <p:spPr/>
        <p:txBody>
          <a:bodyPr/>
          <a:lstStyle/>
          <a:p>
            <a:r>
              <a:rPr lang="en-US"/>
              <a:t>NASA Goddard Space Flight Center – Integrated Design Center</a:t>
            </a:r>
          </a:p>
        </p:txBody>
      </p:sp>
      <p:sp>
        <p:nvSpPr>
          <p:cNvPr id="7" name="Slide Number Placeholder 6"/>
          <p:cNvSpPr>
            <a:spLocks noGrp="1"/>
          </p:cNvSpPr>
          <p:nvPr>
            <p:ph type="sldNum" sz="quarter" idx="12"/>
          </p:nvPr>
        </p:nvSpPr>
        <p:spPr/>
        <p:txBody>
          <a:bodyPr/>
          <a:lstStyle/>
          <a:p>
            <a:fld id="{09CC0DF5-6743-0541-BF1B-B08142487433}" type="slidenum">
              <a:rPr lang="en-US" smtClean="0"/>
              <a:t>‹#›</a:t>
            </a:fld>
            <a:endParaRPr lang="en-US"/>
          </a:p>
        </p:txBody>
      </p:sp>
    </p:spTree>
    <p:extLst>
      <p:ext uri="{BB962C8B-B14F-4D97-AF65-F5344CB8AC3E}">
        <p14:creationId xmlns:p14="http://schemas.microsoft.com/office/powerpoint/2010/main" val="3834577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3D6A8FC-C495-CB44-9294-597E1A64A0FB}" type="datetime1">
              <a:rPr lang="en-US" smtClean="0"/>
              <a:t>7/28/23</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NASA Goddard Space Flight Center – Integrated Design Center</a:t>
            </a: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9CC0DF5-6743-0541-BF1B-B08142487433}" type="slidenum">
              <a:rPr lang="en-US" smtClean="0"/>
              <a:t>‹#›</a:t>
            </a:fld>
            <a:endParaRPr lang="en-US"/>
          </a:p>
        </p:txBody>
      </p:sp>
    </p:spTree>
    <p:extLst>
      <p:ext uri="{BB962C8B-B14F-4D97-AF65-F5344CB8AC3E}">
        <p14:creationId xmlns:p14="http://schemas.microsoft.com/office/powerpoint/2010/main" val="330192454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1.jpe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eg"/><Relationship Id="rId7" Type="http://schemas.openxmlformats.org/officeDocument/2006/relationships/image" Target="../media/image53.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1.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12.png"/><Relationship Id="rId10" Type="http://schemas.openxmlformats.org/officeDocument/2006/relationships/image" Target="../media/image62.png"/><Relationship Id="rId4" Type="http://schemas.openxmlformats.org/officeDocument/2006/relationships/image" Target="../media/image4.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7.png"/><Relationship Id="rId4" Type="http://schemas.openxmlformats.org/officeDocument/2006/relationships/diagramLayout" Target="../diagrams/layout3.xml"/><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4.png"/><Relationship Id="rId3" Type="http://schemas.openxmlformats.org/officeDocument/2006/relationships/hyperlink" Target="https://idc.nasa.gov/idc/" TargetMode="External"/><Relationship Id="rId7" Type="http://schemas.openxmlformats.org/officeDocument/2006/relationships/image" Target="../media/image9.gif"/><Relationship Id="rId12"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mailto:benjamin.w.cervantes@nasa.gov" TargetMode="External"/><Relationship Id="rId11" Type="http://schemas.openxmlformats.org/officeDocument/2006/relationships/image" Target="../media/image68.png"/><Relationship Id="rId5" Type="http://schemas.openxmlformats.org/officeDocument/2006/relationships/hyperlink" Target="https://sites.wff.nasa.gov/mpl/" TargetMode="External"/><Relationship Id="rId10" Type="http://schemas.openxmlformats.org/officeDocument/2006/relationships/image" Target="../media/image12.png"/><Relationship Id="rId4" Type="http://schemas.openxmlformats.org/officeDocument/2006/relationships/hyperlink" Target="mailto:Elizabeth.A.Matson@nasa.gov" TargetMode="External"/><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7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1.jpeg"/><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12.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02545-A1F9-8D05-6B9D-20CABD183CB0}"/>
              </a:ext>
            </a:extLst>
          </p:cNvPr>
          <p:cNvSpPr>
            <a:spLocks noGrp="1"/>
          </p:cNvSpPr>
          <p:nvPr>
            <p:ph type="ctrTitle"/>
          </p:nvPr>
        </p:nvSpPr>
        <p:spPr>
          <a:xfrm>
            <a:off x="484830" y="1657607"/>
            <a:ext cx="4727459" cy="2801038"/>
          </a:xfrm>
        </p:spPr>
        <p:txBody>
          <a:bodyPr>
            <a:noAutofit/>
          </a:bodyPr>
          <a:lstStyle/>
          <a:p>
            <a:pPr algn="l">
              <a:lnSpc>
                <a:spcPct val="90000"/>
              </a:lnSpc>
            </a:pPr>
            <a:r>
              <a:rPr lang="en-US" sz="4000" dirty="0">
                <a:latin typeface="Calibri" panose="020F0502020204030204" pitchFamily="34" charset="0"/>
                <a:cs typeface="Calibri" panose="020F0502020204030204" pitchFamily="34" charset="0"/>
              </a:rPr>
              <a:t>The Integrated Design Center (IDC) at Goddard Space Flight Center (GSFC)</a:t>
            </a:r>
          </a:p>
        </p:txBody>
      </p:sp>
      <p:sp>
        <p:nvSpPr>
          <p:cNvPr id="3" name="Subtitle 2">
            <a:extLst>
              <a:ext uri="{FF2B5EF4-FFF2-40B4-BE49-F238E27FC236}">
                <a16:creationId xmlns:a16="http://schemas.microsoft.com/office/drawing/2014/main" id="{E41BFFB0-B458-7334-9CCA-535589F6DE41}"/>
              </a:ext>
            </a:extLst>
          </p:cNvPr>
          <p:cNvSpPr>
            <a:spLocks noGrp="1"/>
          </p:cNvSpPr>
          <p:nvPr>
            <p:ph type="subTitle" idx="1"/>
          </p:nvPr>
        </p:nvSpPr>
        <p:spPr>
          <a:xfrm>
            <a:off x="486877" y="4851397"/>
            <a:ext cx="4529422" cy="914403"/>
          </a:xfrm>
        </p:spPr>
        <p:txBody>
          <a:bodyPr>
            <a:noAutofit/>
          </a:bodyPr>
          <a:lstStyle/>
          <a:p>
            <a:pPr algn="l">
              <a:spcAft>
                <a:spcPts val="400"/>
              </a:spcAft>
            </a:pPr>
            <a:r>
              <a:rPr lang="en-US" sz="2800" dirty="0"/>
              <a:t>Liz Matson (She/her)</a:t>
            </a:r>
          </a:p>
          <a:p>
            <a:pPr algn="l">
              <a:spcAft>
                <a:spcPts val="400"/>
              </a:spcAft>
            </a:pPr>
            <a:r>
              <a:rPr lang="en-US" sz="2000" dirty="0"/>
              <a:t>IDC Manager</a:t>
            </a:r>
          </a:p>
          <a:p>
            <a:pPr algn="l">
              <a:spcAft>
                <a:spcPts val="400"/>
              </a:spcAft>
            </a:pPr>
            <a:r>
              <a:rPr lang="en-US" sz="1400" dirty="0"/>
              <a:t>Civil servant, code 500, NASA GSFC</a:t>
            </a:r>
          </a:p>
        </p:txBody>
      </p:sp>
      <p:grpSp>
        <p:nvGrpSpPr>
          <p:cNvPr id="22" name="Group 21">
            <a:extLst>
              <a:ext uri="{FF2B5EF4-FFF2-40B4-BE49-F238E27FC236}">
                <a16:creationId xmlns:a16="http://schemas.microsoft.com/office/drawing/2014/main" id="{6961C656-D0CD-4F0C-8B2F-250DEEC5D8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3" name="Straight Connector 22">
              <a:extLst>
                <a:ext uri="{FF2B5EF4-FFF2-40B4-BE49-F238E27FC236}">
                  <a16:creationId xmlns:a16="http://schemas.microsoft.com/office/drawing/2014/main" id="{4A4F0089-716A-4D93-BB65-C5FAF0F16C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A1CA8F-0E78-4D73-812B-37C13E74B6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F2258E-1EBC-438A-9D94-F3456E9BEA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9DE93A-1952-48AD-A77A-4B1D336516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388A70-F2CF-4FB9-873A-AA89060D81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0E4BF3-4119-419A-AB81-5E67B6650B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AE87E9-F83A-4FE6-9AF0-CD9A67FF6D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C5A2FA-8277-4FBF-B1CE-1C501ACCF3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F67C58-C1E3-4BF0-93C0-23E01CEFAC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6223A7-0613-476B-81C7-725F49FBDB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B9EFBE-D7BF-46B3-A06F-F1D565885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0D7108-00F9-49AE-A718-75535FEF83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0AEADB1-12F4-4716-903F-D24776F9B4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630279-9BB9-4F52-A3C4-C942BF960E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232E5A-6625-416D-B79D-921B256C92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904A9B-3BAC-459A-B0D1-965E8BE141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812341-0921-4145-8F40-FE5E4BC9C6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71A6718-CCF2-42EB-BE11-7D16B245CE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14346F0-7956-4833-822F-03D02550D2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966460-171F-46B7-B2E5-6D66DCDC57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DE8900-E1FD-4B88-98F6-AFBD075C7E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9F17952-4000-449C-85E0-DBDA617AB0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D8BA77-E259-40D2-A34A-9AEF9D5361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3635A85-2746-41DD-8E83-76D233F26B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560DBA8-204D-4CCC-951F-1936516A7A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19B7EF6-AA45-44E1-9114-D4293E45C7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49C0768-A08C-4304-809F-33AF643A80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BDB2EF4-ED6F-41D6-8095-689EB65FE0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CF77640-1B45-4290-BABC-A07E76A499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44332B-A2D7-442B-9E72-71BC20A110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7033666-D05C-4E06-B944-36116507FD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E81A95D-C3A5-4E87-8F83-41EB30E281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B9799CB-5C3F-413A-9183-0D1232F3CD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64DC019-39AE-4A20-8544-1B6B21CAA2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D5246C6-BF5E-4C5F-974E-A9E6DF57B6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5EBC217-3B01-427A-9E86-D1A021AAEB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41D0CED-630F-4A05-863D-2309BC223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DDE72B-0B6B-403D-BD15-7E986663DD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BA91514-4CE6-4E6C-826A-8907F4ADF3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C83BB3B-668D-4A29-9951-1D1897EF91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01A6CF0-E0E8-4A98-9F3E-93BA6A5D03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D40379F-D14D-4680-8534-2C1C56FC72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781B996-238F-4E60-84D4-0F0817C5AF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80C2320-59EA-4264-9A16-933ECEFC86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B7E823C-A337-4D1A-929B-001B0341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24A2D91-730F-40D2-B4A7-037C2D2358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D8C76FF-7281-4E2B-96DB-0AAC287A8B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7E499F7-4D9A-473F-9765-1CC86CD6AA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22101B7-3564-4714-B515-F972FB59F3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810BB9-9C36-482B-8757-DB26511F3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062AA65-1B75-4525-8553-D6AB2CF2C5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C1CC30D-63C2-41FE-B1D8-EB9A0885A4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577C04-26A0-4D63-ABB3-007E70831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30F26A2-3226-44D7-AD46-F89DFD2877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C8F70BA-FED0-40D0-9EC9-8104091A4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F8620-6BA0-4F2C-B6A4-976A780FD4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859A18D-D7D0-4648-8658-EECF943FEC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4AAAE00-D9DC-423C-9283-E1F05AD677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6463094-F6EA-43D9-8BA6-71BB050250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8AA76B6-FB01-49DB-A087-6CC8B9567D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2DB0AAD-1A93-4A67-BC19-74F1848DF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F77EB51-9B08-46FD-ACE1-A642A003AB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70B76FE-398B-4B22-96AF-6D9E3F2B4D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D8FDD0B-0690-4781-A0AC-99A412E2B2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C9986D2-53E1-42E4-A699-01A42F585A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C0FC0B0-C307-4B4E-A4B7-C613F3E52D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9C89640-7B74-4CC8-81D8-87AD2532EC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21DC10F-C56B-48FC-A3BC-7B01EEA37F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2D00AF1-6B4E-4385-B96E-37C23BDAFF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4B6ABC4-1495-4B8B-8864-6CD15E3BEA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FF695A7-00D6-4194-A92C-D8BEF162C1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EAF7C28-7AA9-403B-8E10-881F17350C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A94E618-5895-4BB9-B001-1C77E8DA62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3679888-9057-455C-9E77-4A8905AE2B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27C0A72-83BD-4E61-8E03-007C8437AE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5194568-FA7E-43D0-8309-E892C94CFC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C4FF02-C9E1-4930-856D-54AB26E015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43C2DC7-1D81-4E22-8F30-03532FD3CF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102" name="Freeform 5">
            <a:extLst>
              <a:ext uri="{FF2B5EF4-FFF2-40B4-BE49-F238E27FC236}">
                <a16:creationId xmlns:a16="http://schemas.microsoft.com/office/drawing/2014/main" id="{53105B18-A5BC-432B-BF8C-8AE4A6CAF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4" name="Freeform 14">
            <a:extLst>
              <a:ext uri="{FF2B5EF4-FFF2-40B4-BE49-F238E27FC236}">
                <a16:creationId xmlns:a16="http://schemas.microsoft.com/office/drawing/2014/main" id="{EADFC5CF-35E8-450B-B415-0C20E18B8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of a planet earth&#10;&#10;Description automatically generated">
            <a:extLst>
              <a:ext uri="{FF2B5EF4-FFF2-40B4-BE49-F238E27FC236}">
                <a16:creationId xmlns:a16="http://schemas.microsoft.com/office/drawing/2014/main" id="{0157FFB9-2133-98BF-ABD2-97622D4051CF}"/>
              </a:ext>
            </a:extLst>
          </p:cNvPr>
          <p:cNvPicPr>
            <a:picLocks noChangeAspect="1"/>
          </p:cNvPicPr>
          <p:nvPr/>
        </p:nvPicPr>
        <p:blipFill>
          <a:blip r:embed="rId3"/>
          <a:stretch>
            <a:fillRect/>
          </a:stretch>
        </p:blipFill>
        <p:spPr>
          <a:xfrm>
            <a:off x="6878370" y="2032197"/>
            <a:ext cx="2232916" cy="1613075"/>
          </a:xfrm>
          <a:prstGeom prst="rect">
            <a:avLst/>
          </a:prstGeom>
        </p:spPr>
      </p:pic>
      <p:pic>
        <p:nvPicPr>
          <p:cNvPr id="9" name="Picture 2" descr="https://sites.wff.nasa.gov/mpl/images/logo.png">
            <a:extLst>
              <a:ext uri="{FF2B5EF4-FFF2-40B4-BE49-F238E27FC236}">
                <a16:creationId xmlns:a16="http://schemas.microsoft.com/office/drawing/2014/main" id="{3D06B090-280D-3085-B3C7-AF52ABB1B6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87355" y="1891461"/>
            <a:ext cx="2231136" cy="18920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DL_logo.jpg">
            <a:extLst>
              <a:ext uri="{FF2B5EF4-FFF2-40B4-BE49-F238E27FC236}">
                <a16:creationId xmlns:a16="http://schemas.microsoft.com/office/drawing/2014/main" id="{8A5F73D7-614B-892C-0F2B-799D4EDBF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369" y="4168300"/>
            <a:ext cx="2232917" cy="2132435"/>
          </a:xfrm>
          <a:prstGeom prst="rect">
            <a:avLst/>
          </a:prstGeom>
        </p:spPr>
      </p:pic>
      <p:pic>
        <p:nvPicPr>
          <p:cNvPr id="8" name="Picture 7" descr="ADL Logo.png">
            <a:extLst>
              <a:ext uri="{FF2B5EF4-FFF2-40B4-BE49-F238E27FC236}">
                <a16:creationId xmlns:a16="http://schemas.microsoft.com/office/drawing/2014/main" id="{34ACF59D-968F-509C-08CB-BF96FC22CA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754" y="4125220"/>
            <a:ext cx="2190333" cy="2218595"/>
          </a:xfrm>
          <a:prstGeom prst="rect">
            <a:avLst/>
          </a:prstGeom>
        </p:spPr>
      </p:pic>
      <p:grpSp>
        <p:nvGrpSpPr>
          <p:cNvPr id="4" name="Group 3">
            <a:extLst>
              <a:ext uri="{FF2B5EF4-FFF2-40B4-BE49-F238E27FC236}">
                <a16:creationId xmlns:a16="http://schemas.microsoft.com/office/drawing/2014/main" id="{F0362145-6440-3A62-0957-BD9A306C46FF}"/>
              </a:ext>
            </a:extLst>
          </p:cNvPr>
          <p:cNvGrpSpPr/>
          <p:nvPr/>
        </p:nvGrpSpPr>
        <p:grpSpPr>
          <a:xfrm>
            <a:off x="11008970" y="75964"/>
            <a:ext cx="980386" cy="980386"/>
            <a:chOff x="7909089" y="75964"/>
            <a:chExt cx="980387" cy="980387"/>
          </a:xfrm>
        </p:grpSpPr>
        <p:sp>
          <p:nvSpPr>
            <p:cNvPr id="7" name="Oval 6">
              <a:extLst>
                <a:ext uri="{FF2B5EF4-FFF2-40B4-BE49-F238E27FC236}">
                  <a16:creationId xmlns:a16="http://schemas.microsoft.com/office/drawing/2014/main" id="{7ADD2E16-A1C0-E3FA-4479-D9B699F56DC6}"/>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17" name="Picture 64" descr="Macintosh HD:Users:kagammage:Documents:Customer work:JOBS ON REVIEW:B1999-simms:Diversity_templates:PowerPoint:Meatball_CMYK_1inch.gif">
              <a:extLst>
                <a:ext uri="{FF2B5EF4-FFF2-40B4-BE49-F238E27FC236}">
                  <a16:creationId xmlns:a16="http://schemas.microsoft.com/office/drawing/2014/main" id="{C6FA220A-9F05-34BA-DD81-5D6A78C3E179}"/>
                </a:ext>
              </a:extLst>
            </p:cNvPr>
            <p:cNvPicPr>
              <a:picLocks noChangeAspect="1" noChangeArrowheads="1"/>
            </p:cNvPicPr>
            <p:nvPr userDrawn="1"/>
          </p:nvPicPr>
          <p:blipFill>
            <a:blip r:embed="rId7">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156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685801" y="533400"/>
            <a:ext cx="10820400" cy="1177092"/>
          </a:xfrm>
        </p:spPr>
        <p:txBody>
          <a:bodyPr anchor="b">
            <a:normAutofit/>
          </a:bodyPr>
          <a:lstStyle/>
          <a:p>
            <a:pPr algn="ctr"/>
            <a:r>
              <a:rPr lang="en-US" sz="4400" dirty="0">
                <a:latin typeface="Arial" panose="020B0604020202020204" pitchFamily="34" charset="0"/>
                <a:cs typeface="Arial" panose="020B0604020202020204" pitchFamily="34" charset="0"/>
              </a:rPr>
              <a:t>Milestones – examples</a:t>
            </a:r>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image">
            <a:extLst>
              <a:ext uri="{FF2B5EF4-FFF2-40B4-BE49-F238E27FC236}">
                <a16:creationId xmlns:a16="http://schemas.microsoft.com/office/drawing/2014/main" id="{B1A308C4-61B7-52C2-43C2-AAEEF36E1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3" y="2430994"/>
            <a:ext cx="6248400" cy="351518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6">
            <a:extLst>
              <a:ext uri="{FF2B5EF4-FFF2-40B4-BE49-F238E27FC236}">
                <a16:creationId xmlns:a16="http://schemas.microsoft.com/office/drawing/2014/main" id="{1BC3B958-2A56-3E52-2840-FF445C6E9322}"/>
              </a:ext>
            </a:extLst>
          </p:cNvPr>
          <p:cNvSpPr txBox="1">
            <a:spLocks/>
          </p:cNvSpPr>
          <p:nvPr/>
        </p:nvSpPr>
        <p:spPr>
          <a:xfrm>
            <a:off x="0" y="6477363"/>
            <a:ext cx="7827659" cy="3778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NASA Goddard Space Flight Center – </a:t>
            </a:r>
            <a:r>
              <a:rPr lang="en-US" b="1"/>
              <a:t>Integrated Design Center</a:t>
            </a:r>
            <a:endParaRPr lang="en-US" b="1" dirty="0"/>
          </a:p>
        </p:txBody>
      </p:sp>
      <p:sp>
        <p:nvSpPr>
          <p:cNvPr id="8" name="Slide Number Placeholder 8">
            <a:extLst>
              <a:ext uri="{FF2B5EF4-FFF2-40B4-BE49-F238E27FC236}">
                <a16:creationId xmlns:a16="http://schemas.microsoft.com/office/drawing/2014/main" id="{517883A6-E837-B869-1E03-5041B35AEF99}"/>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10</a:t>
            </a:fld>
            <a:endParaRPr lang="en-US" dirty="0"/>
          </a:p>
        </p:txBody>
      </p:sp>
      <p:pic>
        <p:nvPicPr>
          <p:cNvPr id="10" name="Picture 9">
            <a:extLst>
              <a:ext uri="{FF2B5EF4-FFF2-40B4-BE49-F238E27FC236}">
                <a16:creationId xmlns:a16="http://schemas.microsoft.com/office/drawing/2014/main" id="{CC53577A-8D87-6EA1-3DF5-A62B835269BB}"/>
              </a:ext>
            </a:extLst>
          </p:cNvPr>
          <p:cNvPicPr>
            <a:picLocks noChangeAspect="1"/>
          </p:cNvPicPr>
          <p:nvPr/>
        </p:nvPicPr>
        <p:blipFill>
          <a:blip r:embed="rId5"/>
          <a:stretch>
            <a:fillRect/>
          </a:stretch>
        </p:blipFill>
        <p:spPr>
          <a:xfrm>
            <a:off x="6356877" y="2112136"/>
            <a:ext cx="5803900" cy="4152900"/>
          </a:xfrm>
          <a:prstGeom prst="rect">
            <a:avLst/>
          </a:prstGeom>
        </p:spPr>
      </p:pic>
    </p:spTree>
    <p:extLst>
      <p:ext uri="{BB962C8B-B14F-4D97-AF65-F5344CB8AC3E}">
        <p14:creationId xmlns:p14="http://schemas.microsoft.com/office/powerpoint/2010/main" val="65337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657148" y="32958"/>
            <a:ext cx="10820400" cy="1177092"/>
          </a:xfrm>
        </p:spPr>
        <p:txBody>
          <a:bodyPr anchor="ctr">
            <a:normAutofit/>
          </a:bodyPr>
          <a:lstStyle/>
          <a:p>
            <a:pPr algn="ctr"/>
            <a:r>
              <a:rPr lang="en-US" sz="4400" dirty="0">
                <a:latin typeface="Arial" panose="020B0604020202020204" pitchFamily="34" charset="0"/>
                <a:cs typeface="Arial" panose="020B0604020202020204" pitchFamily="34" charset="0"/>
              </a:rPr>
              <a:t>staffing</a:t>
            </a:r>
          </a:p>
        </p:txBody>
      </p:sp>
      <p:graphicFrame>
        <p:nvGraphicFramePr>
          <p:cNvPr id="12" name="Content Placeholder 11">
            <a:extLst>
              <a:ext uri="{FF2B5EF4-FFF2-40B4-BE49-F238E27FC236}">
                <a16:creationId xmlns:a16="http://schemas.microsoft.com/office/drawing/2014/main" id="{5B038DB8-6514-DCF0-DF20-71ECB26616EA}"/>
              </a:ext>
            </a:extLst>
          </p:cNvPr>
          <p:cNvGraphicFramePr>
            <a:graphicFrameLocks noGrp="1"/>
          </p:cNvGraphicFramePr>
          <p:nvPr>
            <p:ph idx="1"/>
            <p:extLst>
              <p:ext uri="{D42A27DB-BD31-4B8C-83A1-F6EECF244321}">
                <p14:modId xmlns:p14="http://schemas.microsoft.com/office/powerpoint/2010/main" val="1639529485"/>
              </p:ext>
            </p:extLst>
          </p:nvPr>
        </p:nvGraphicFramePr>
        <p:xfrm>
          <a:off x="444159" y="1253056"/>
          <a:ext cx="10655135" cy="364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0" y="6480048"/>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586878" y="6437312"/>
            <a:ext cx="551167" cy="377825"/>
          </a:xfrm>
        </p:spPr>
        <p:txBody>
          <a:bodyPr>
            <a:normAutofit/>
          </a:bodyPr>
          <a:lstStyle/>
          <a:p>
            <a:pPr>
              <a:spcAft>
                <a:spcPts val="600"/>
              </a:spcAft>
            </a:pPr>
            <a:fld id="{09CC0DF5-6743-0541-BF1B-B08142487433}" type="slidenum">
              <a:rPr lang="en-US" smtClean="0"/>
              <a:pPr>
                <a:spcAft>
                  <a:spcPts val="600"/>
                </a:spcAft>
              </a:pPr>
              <a:t>11</a:t>
            </a:fld>
            <a:endParaRPr lang="en-US" dirty="0"/>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8">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Content Placeholder 6">
            <a:extLst>
              <a:ext uri="{FF2B5EF4-FFF2-40B4-BE49-F238E27FC236}">
                <a16:creationId xmlns:a16="http://schemas.microsoft.com/office/drawing/2014/main" id="{26156ED9-44B3-7D7A-A02F-D2CE4683F33E}"/>
              </a:ext>
            </a:extLst>
          </p:cNvPr>
          <p:cNvSpPr txBox="1">
            <a:spLocks/>
          </p:cNvSpPr>
          <p:nvPr/>
        </p:nvSpPr>
        <p:spPr>
          <a:xfrm>
            <a:off x="657148" y="5216938"/>
            <a:ext cx="10820400" cy="1042843"/>
          </a:xfrm>
          <a:prstGeom prst="rect">
            <a:avLst/>
          </a:prstGeom>
        </p:spPr>
        <p:txBody>
          <a:bodyPr vert="horz" lIns="91440" tIns="45720" rIns="91440" bIns="45720" rtlCol="0" anchor="t">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en-US" b="1" dirty="0">
                <a:latin typeface="Arial" panose="020B0604020202020204" pitchFamily="34" charset="0"/>
                <a:cs typeface="Arial" panose="020B0604020202020204" pitchFamily="34" charset="0"/>
              </a:rPr>
              <a:t>Funding Source:</a:t>
            </a:r>
          </a:p>
          <a:p>
            <a:r>
              <a:rPr lang="en-US" dirty="0">
                <a:latin typeface="Arial" panose="020B0604020202020204" pitchFamily="34" charset="0"/>
                <a:cs typeface="Arial" panose="020B0604020202020204" pitchFamily="34" charset="0"/>
              </a:rPr>
              <a:t>Majority of labor (FTE and contractor dollars) covered by study fees</a:t>
            </a:r>
          </a:p>
          <a:p>
            <a:r>
              <a:rPr lang="en-US" dirty="0">
                <a:latin typeface="Arial" panose="020B0604020202020204" pitchFamily="34" charset="0"/>
                <a:cs typeface="Arial" panose="020B0604020202020204" pitchFamily="34" charset="0"/>
              </a:rPr>
              <a:t>Limited overhead FTE available for IDC Core Team and Support Staff</a:t>
            </a:r>
          </a:p>
        </p:txBody>
      </p:sp>
    </p:spTree>
    <p:extLst>
      <p:ext uri="{BB962C8B-B14F-4D97-AF65-F5344CB8AC3E}">
        <p14:creationId xmlns:p14="http://schemas.microsoft.com/office/powerpoint/2010/main" val="264644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637930" y="-180501"/>
            <a:ext cx="10820400" cy="1177092"/>
          </a:xfrm>
        </p:spPr>
        <p:txBody>
          <a:bodyPr anchor="b">
            <a:noAutofit/>
          </a:bodyPr>
          <a:lstStyle/>
          <a:p>
            <a:pPr algn="ctr"/>
            <a:r>
              <a:rPr lang="en-US" sz="4400" dirty="0">
                <a:latin typeface="Arial"/>
                <a:cs typeface="Arial"/>
              </a:rPr>
              <a:t>Disciplines</a:t>
            </a:r>
            <a:endParaRPr lang="en-US" sz="4400" dirty="0"/>
          </a:p>
        </p:txBody>
      </p:sp>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134634" y="6510663"/>
            <a:ext cx="7827659" cy="377825"/>
          </a:xfrm>
        </p:spPr>
        <p:txBody>
          <a:bodyPr/>
          <a:lstStyle/>
          <a:p>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546798" y="6380038"/>
            <a:ext cx="551167" cy="656624"/>
          </a:xfrm>
        </p:spPr>
        <p:txBody>
          <a:bodyPr/>
          <a:lstStyle/>
          <a:p>
            <a:fld id="{09CC0DF5-6743-0541-BF1B-B08142487433}" type="slidenum">
              <a:rPr lang="en-US" smtClean="0"/>
              <a:t>12</a:t>
            </a:fld>
            <a:endParaRPr lang="en-US" dirty="0"/>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91">
            <a:extLst>
              <a:ext uri="{FF2B5EF4-FFF2-40B4-BE49-F238E27FC236}">
                <a16:creationId xmlns:a16="http://schemas.microsoft.com/office/drawing/2014/main" id="{E8AE7EEC-A699-D8B6-4297-F50D651BF48C}"/>
              </a:ext>
            </a:extLst>
          </p:cNvPr>
          <p:cNvGrpSpPr/>
          <p:nvPr/>
        </p:nvGrpSpPr>
        <p:grpSpPr>
          <a:xfrm>
            <a:off x="8128426" y="942325"/>
            <a:ext cx="3257990" cy="5418899"/>
            <a:chOff x="5180013" y="1030288"/>
            <a:chExt cx="2929949" cy="5058635"/>
          </a:xfrm>
          <a:solidFill>
            <a:schemeClr val="accent3">
              <a:lumMod val="60000"/>
              <a:lumOff val="40000"/>
            </a:schemeClr>
          </a:solidFill>
        </p:grpSpPr>
        <p:sp>
          <p:nvSpPr>
            <p:cNvPr id="93" name="Line 73">
              <a:extLst>
                <a:ext uri="{FF2B5EF4-FFF2-40B4-BE49-F238E27FC236}">
                  <a16:creationId xmlns:a16="http://schemas.microsoft.com/office/drawing/2014/main" id="{ED9F9F0F-9FB1-34A4-28B6-42091CB8B8F1}"/>
                </a:ext>
              </a:extLst>
            </p:cNvPr>
            <p:cNvSpPr>
              <a:spLocks noChangeShapeType="1"/>
            </p:cNvSpPr>
            <p:nvPr/>
          </p:nvSpPr>
          <p:spPr bwMode="auto">
            <a:xfrm>
              <a:off x="6602413" y="2735263"/>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94" name="Line 74">
              <a:extLst>
                <a:ext uri="{FF2B5EF4-FFF2-40B4-BE49-F238E27FC236}">
                  <a16:creationId xmlns:a16="http://schemas.microsoft.com/office/drawing/2014/main" id="{299A4242-F836-AF7C-F6AF-814821F5A28D}"/>
                </a:ext>
              </a:extLst>
            </p:cNvPr>
            <p:cNvSpPr>
              <a:spLocks noChangeShapeType="1"/>
            </p:cNvSpPr>
            <p:nvPr/>
          </p:nvSpPr>
          <p:spPr bwMode="auto">
            <a:xfrm>
              <a:off x="6602413" y="3487738"/>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95" name="Line 75">
              <a:extLst>
                <a:ext uri="{FF2B5EF4-FFF2-40B4-BE49-F238E27FC236}">
                  <a16:creationId xmlns:a16="http://schemas.microsoft.com/office/drawing/2014/main" id="{1BC60F44-862F-2F1C-A45F-12061E8FAEBA}"/>
                </a:ext>
              </a:extLst>
            </p:cNvPr>
            <p:cNvSpPr>
              <a:spLocks noChangeShapeType="1"/>
            </p:cNvSpPr>
            <p:nvPr/>
          </p:nvSpPr>
          <p:spPr bwMode="auto">
            <a:xfrm>
              <a:off x="6602413" y="5745163"/>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96" name="Line 76">
              <a:extLst>
                <a:ext uri="{FF2B5EF4-FFF2-40B4-BE49-F238E27FC236}">
                  <a16:creationId xmlns:a16="http://schemas.microsoft.com/office/drawing/2014/main" id="{FC0C85F1-D86C-7688-2D7D-45765701FEDE}"/>
                </a:ext>
              </a:extLst>
            </p:cNvPr>
            <p:cNvSpPr>
              <a:spLocks noChangeShapeType="1"/>
            </p:cNvSpPr>
            <p:nvPr/>
          </p:nvSpPr>
          <p:spPr bwMode="auto">
            <a:xfrm>
              <a:off x="6602413" y="5368925"/>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97" name="Line 77">
              <a:extLst>
                <a:ext uri="{FF2B5EF4-FFF2-40B4-BE49-F238E27FC236}">
                  <a16:creationId xmlns:a16="http://schemas.microsoft.com/office/drawing/2014/main" id="{623F4928-C2B0-FE29-7CED-FE0EEB5FD9F5}"/>
                </a:ext>
              </a:extLst>
            </p:cNvPr>
            <p:cNvSpPr>
              <a:spLocks noChangeShapeType="1"/>
            </p:cNvSpPr>
            <p:nvPr/>
          </p:nvSpPr>
          <p:spPr bwMode="auto">
            <a:xfrm>
              <a:off x="6602413" y="4992688"/>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98" name="Line 78">
              <a:extLst>
                <a:ext uri="{FF2B5EF4-FFF2-40B4-BE49-F238E27FC236}">
                  <a16:creationId xmlns:a16="http://schemas.microsoft.com/office/drawing/2014/main" id="{273B083D-7B82-03F0-7B2F-AB5848BD5CB2}"/>
                </a:ext>
              </a:extLst>
            </p:cNvPr>
            <p:cNvSpPr>
              <a:spLocks noChangeShapeType="1"/>
            </p:cNvSpPr>
            <p:nvPr/>
          </p:nvSpPr>
          <p:spPr bwMode="auto">
            <a:xfrm>
              <a:off x="6602413" y="4616450"/>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99" name="Line 79">
              <a:extLst>
                <a:ext uri="{FF2B5EF4-FFF2-40B4-BE49-F238E27FC236}">
                  <a16:creationId xmlns:a16="http://schemas.microsoft.com/office/drawing/2014/main" id="{EA2BF414-CD6C-72CA-89CB-2FF21FF0143B}"/>
                </a:ext>
              </a:extLst>
            </p:cNvPr>
            <p:cNvSpPr>
              <a:spLocks noChangeShapeType="1"/>
            </p:cNvSpPr>
            <p:nvPr/>
          </p:nvSpPr>
          <p:spPr bwMode="auto">
            <a:xfrm>
              <a:off x="6602413" y="4240213"/>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00" name="Line 80">
              <a:extLst>
                <a:ext uri="{FF2B5EF4-FFF2-40B4-BE49-F238E27FC236}">
                  <a16:creationId xmlns:a16="http://schemas.microsoft.com/office/drawing/2014/main" id="{1E93CC11-5C5C-966E-8B58-B1C748962C76}"/>
                </a:ext>
              </a:extLst>
            </p:cNvPr>
            <p:cNvSpPr>
              <a:spLocks noChangeShapeType="1"/>
            </p:cNvSpPr>
            <p:nvPr/>
          </p:nvSpPr>
          <p:spPr bwMode="auto">
            <a:xfrm>
              <a:off x="6602413" y="3863975"/>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01" name="Line 81">
              <a:extLst>
                <a:ext uri="{FF2B5EF4-FFF2-40B4-BE49-F238E27FC236}">
                  <a16:creationId xmlns:a16="http://schemas.microsoft.com/office/drawing/2014/main" id="{A2FFDF21-FE11-C158-6FC8-AD23FAA25645}"/>
                </a:ext>
              </a:extLst>
            </p:cNvPr>
            <p:cNvSpPr>
              <a:spLocks noChangeShapeType="1"/>
            </p:cNvSpPr>
            <p:nvPr/>
          </p:nvSpPr>
          <p:spPr bwMode="auto">
            <a:xfrm>
              <a:off x="6602413" y="3111500"/>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02" name="Line 82">
              <a:extLst>
                <a:ext uri="{FF2B5EF4-FFF2-40B4-BE49-F238E27FC236}">
                  <a16:creationId xmlns:a16="http://schemas.microsoft.com/office/drawing/2014/main" id="{3A6E3F11-7D07-0C23-FC43-9A79BFD1E2D6}"/>
                </a:ext>
              </a:extLst>
            </p:cNvPr>
            <p:cNvSpPr>
              <a:spLocks noChangeShapeType="1"/>
            </p:cNvSpPr>
            <p:nvPr/>
          </p:nvSpPr>
          <p:spPr bwMode="auto">
            <a:xfrm>
              <a:off x="6602413" y="2359025"/>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03" name="Line 83">
              <a:extLst>
                <a:ext uri="{FF2B5EF4-FFF2-40B4-BE49-F238E27FC236}">
                  <a16:creationId xmlns:a16="http://schemas.microsoft.com/office/drawing/2014/main" id="{BE176243-F244-6E08-E5BB-B17926D92D3A}"/>
                </a:ext>
              </a:extLst>
            </p:cNvPr>
            <p:cNvSpPr>
              <a:spLocks noChangeShapeType="1"/>
            </p:cNvSpPr>
            <p:nvPr/>
          </p:nvSpPr>
          <p:spPr bwMode="auto">
            <a:xfrm>
              <a:off x="6602413" y="1982788"/>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04" name="Line 84">
              <a:extLst>
                <a:ext uri="{FF2B5EF4-FFF2-40B4-BE49-F238E27FC236}">
                  <a16:creationId xmlns:a16="http://schemas.microsoft.com/office/drawing/2014/main" id="{6972DBA1-497B-551B-9254-CE4CBB1B45DA}"/>
                </a:ext>
              </a:extLst>
            </p:cNvPr>
            <p:cNvSpPr>
              <a:spLocks noChangeShapeType="1"/>
            </p:cNvSpPr>
            <p:nvPr/>
          </p:nvSpPr>
          <p:spPr bwMode="auto">
            <a:xfrm>
              <a:off x="6600825" y="1533525"/>
              <a:ext cx="0" cy="4419600"/>
            </a:xfrm>
            <a:prstGeom prst="line">
              <a:avLst/>
            </a:prstGeom>
            <a:grpFill/>
            <a:ln w="25400">
              <a:solidFill>
                <a:srgbClr val="D96D00"/>
              </a:solidFill>
              <a:round/>
              <a:headEnd/>
              <a:tailEnd type="none" w="med" len="lg"/>
            </a:ln>
          </p:spPr>
          <p:txBody>
            <a:bodyPr wrap="none" anchor="ctr">
              <a:prstTxWarp prst="textNoShape">
                <a:avLst/>
              </a:prstTxWarp>
            </a:bodyPr>
            <a:lstStyle/>
            <a:p>
              <a:endParaRPr lang="en-US" dirty="0">
                <a:solidFill>
                  <a:schemeClr val="bg1"/>
                </a:solidFill>
                <a:latin typeface="Arial"/>
                <a:cs typeface="Arial"/>
              </a:endParaRPr>
            </a:p>
          </p:txBody>
        </p:sp>
        <p:sp>
          <p:nvSpPr>
            <p:cNvPr id="105" name="Rectangle 85">
              <a:extLst>
                <a:ext uri="{FF2B5EF4-FFF2-40B4-BE49-F238E27FC236}">
                  <a16:creationId xmlns:a16="http://schemas.microsoft.com/office/drawing/2014/main" id="{CAB5D475-5F0F-1813-4EB1-D4258C777314}"/>
                </a:ext>
              </a:extLst>
            </p:cNvPr>
            <p:cNvSpPr>
              <a:spLocks noChangeArrowheads="1"/>
            </p:cNvSpPr>
            <p:nvPr/>
          </p:nvSpPr>
          <p:spPr bwMode="auto">
            <a:xfrm>
              <a:off x="6770688" y="1836738"/>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Detectors</a:t>
              </a:r>
            </a:p>
          </p:txBody>
        </p:sp>
        <p:sp>
          <p:nvSpPr>
            <p:cNvPr id="106" name="Rectangle 86">
              <a:extLst>
                <a:ext uri="{FF2B5EF4-FFF2-40B4-BE49-F238E27FC236}">
                  <a16:creationId xmlns:a16="http://schemas.microsoft.com/office/drawing/2014/main" id="{5080BD28-2A78-CACB-5CB6-9CDDC6EBC34A}"/>
                </a:ext>
              </a:extLst>
            </p:cNvPr>
            <p:cNvSpPr>
              <a:spLocks noChangeArrowheads="1"/>
            </p:cNvSpPr>
            <p:nvPr/>
          </p:nvSpPr>
          <p:spPr bwMode="auto">
            <a:xfrm>
              <a:off x="6770688" y="221297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Electro-optics/Lasers</a:t>
              </a:r>
            </a:p>
          </p:txBody>
        </p:sp>
        <p:sp>
          <p:nvSpPr>
            <p:cNvPr id="107" name="Rectangle 87">
              <a:extLst>
                <a:ext uri="{FF2B5EF4-FFF2-40B4-BE49-F238E27FC236}">
                  <a16:creationId xmlns:a16="http://schemas.microsoft.com/office/drawing/2014/main" id="{A1517428-8F03-D4C5-9A59-827B6CDAD5D8}"/>
                </a:ext>
              </a:extLst>
            </p:cNvPr>
            <p:cNvSpPr>
              <a:spLocks noChangeArrowheads="1"/>
            </p:cNvSpPr>
            <p:nvPr/>
          </p:nvSpPr>
          <p:spPr bwMode="auto">
            <a:xfrm>
              <a:off x="6770688" y="2589213"/>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Microwave Systems</a:t>
              </a:r>
            </a:p>
          </p:txBody>
        </p:sp>
        <p:sp>
          <p:nvSpPr>
            <p:cNvPr id="108" name="Rectangle 88">
              <a:extLst>
                <a:ext uri="{FF2B5EF4-FFF2-40B4-BE49-F238E27FC236}">
                  <a16:creationId xmlns:a16="http://schemas.microsoft.com/office/drawing/2014/main" id="{FA9A1473-C0B6-C778-E794-70FC456AA088}"/>
                </a:ext>
              </a:extLst>
            </p:cNvPr>
            <p:cNvSpPr>
              <a:spLocks noChangeArrowheads="1"/>
            </p:cNvSpPr>
            <p:nvPr/>
          </p:nvSpPr>
          <p:spPr bwMode="auto">
            <a:xfrm>
              <a:off x="6770688" y="2967038"/>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Radiation Environment</a:t>
              </a:r>
            </a:p>
          </p:txBody>
        </p:sp>
        <p:sp>
          <p:nvSpPr>
            <p:cNvPr id="109" name="Rectangle 89">
              <a:extLst>
                <a:ext uri="{FF2B5EF4-FFF2-40B4-BE49-F238E27FC236}">
                  <a16:creationId xmlns:a16="http://schemas.microsoft.com/office/drawing/2014/main" id="{C6A22FD3-1D97-B980-1EBF-ABCEE2437859}"/>
                </a:ext>
              </a:extLst>
            </p:cNvPr>
            <p:cNvSpPr>
              <a:spLocks noChangeArrowheads="1"/>
            </p:cNvSpPr>
            <p:nvPr/>
          </p:nvSpPr>
          <p:spPr bwMode="auto">
            <a:xfrm>
              <a:off x="6770688" y="334327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Instrument Electronics</a:t>
              </a:r>
            </a:p>
          </p:txBody>
        </p:sp>
        <p:sp>
          <p:nvSpPr>
            <p:cNvPr id="110" name="Rectangle 90">
              <a:extLst>
                <a:ext uri="{FF2B5EF4-FFF2-40B4-BE49-F238E27FC236}">
                  <a16:creationId xmlns:a16="http://schemas.microsoft.com/office/drawing/2014/main" id="{74D05E5F-5DAA-FD77-4066-F534889F6FA6}"/>
                </a:ext>
              </a:extLst>
            </p:cNvPr>
            <p:cNvSpPr>
              <a:spLocks noChangeArrowheads="1"/>
            </p:cNvSpPr>
            <p:nvPr/>
          </p:nvSpPr>
          <p:spPr bwMode="auto">
            <a:xfrm>
              <a:off x="6770688" y="3721100"/>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Integration and Test</a:t>
              </a:r>
            </a:p>
          </p:txBody>
        </p:sp>
        <p:sp>
          <p:nvSpPr>
            <p:cNvPr id="111" name="Rectangle 91">
              <a:extLst>
                <a:ext uri="{FF2B5EF4-FFF2-40B4-BE49-F238E27FC236}">
                  <a16:creationId xmlns:a16="http://schemas.microsoft.com/office/drawing/2014/main" id="{2A558C32-C62B-C9E7-8F74-DEB6293FEE01}"/>
                </a:ext>
              </a:extLst>
            </p:cNvPr>
            <p:cNvSpPr>
              <a:spLocks noChangeArrowheads="1"/>
            </p:cNvSpPr>
            <p:nvPr/>
          </p:nvSpPr>
          <p:spPr bwMode="auto">
            <a:xfrm>
              <a:off x="6770688" y="4097338"/>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Flight Software</a:t>
              </a:r>
            </a:p>
          </p:txBody>
        </p:sp>
        <p:sp>
          <p:nvSpPr>
            <p:cNvPr id="112" name="Rectangle 92">
              <a:extLst>
                <a:ext uri="{FF2B5EF4-FFF2-40B4-BE49-F238E27FC236}">
                  <a16:creationId xmlns:a16="http://schemas.microsoft.com/office/drawing/2014/main" id="{11849406-77E0-495A-5C3B-3FD68960784E}"/>
                </a:ext>
              </a:extLst>
            </p:cNvPr>
            <p:cNvSpPr>
              <a:spLocks noChangeArrowheads="1"/>
            </p:cNvSpPr>
            <p:nvPr/>
          </p:nvSpPr>
          <p:spPr bwMode="auto">
            <a:xfrm>
              <a:off x="6770688" y="4475163"/>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Fine Guidance</a:t>
              </a:r>
            </a:p>
          </p:txBody>
        </p:sp>
        <p:sp>
          <p:nvSpPr>
            <p:cNvPr id="113" name="Rectangle 93">
              <a:extLst>
                <a:ext uri="{FF2B5EF4-FFF2-40B4-BE49-F238E27FC236}">
                  <a16:creationId xmlns:a16="http://schemas.microsoft.com/office/drawing/2014/main" id="{8E769977-3D9C-47B2-F4C8-4CDA7BECE687}"/>
                </a:ext>
              </a:extLst>
            </p:cNvPr>
            <p:cNvSpPr>
              <a:spLocks noChangeArrowheads="1"/>
            </p:cNvSpPr>
            <p:nvPr/>
          </p:nvSpPr>
          <p:spPr bwMode="auto">
            <a:xfrm>
              <a:off x="6770688" y="4851400"/>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Instrument Systems Engineer</a:t>
              </a:r>
            </a:p>
          </p:txBody>
        </p:sp>
        <p:sp>
          <p:nvSpPr>
            <p:cNvPr id="114" name="Rectangle 94">
              <a:extLst>
                <a:ext uri="{FF2B5EF4-FFF2-40B4-BE49-F238E27FC236}">
                  <a16:creationId xmlns:a16="http://schemas.microsoft.com/office/drawing/2014/main" id="{5A4F4111-A8DB-D19A-7E67-CD336D4A0328}"/>
                </a:ext>
              </a:extLst>
            </p:cNvPr>
            <p:cNvSpPr>
              <a:spLocks noChangeArrowheads="1"/>
            </p:cNvSpPr>
            <p:nvPr/>
          </p:nvSpPr>
          <p:spPr bwMode="auto">
            <a:xfrm>
              <a:off x="6770688" y="522922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Planetary Protection</a:t>
              </a:r>
            </a:p>
          </p:txBody>
        </p:sp>
        <p:sp>
          <p:nvSpPr>
            <p:cNvPr id="115" name="Rectangle 95">
              <a:extLst>
                <a:ext uri="{FF2B5EF4-FFF2-40B4-BE49-F238E27FC236}">
                  <a16:creationId xmlns:a16="http://schemas.microsoft.com/office/drawing/2014/main" id="{0B46D67D-E67D-3D82-AE78-E8D8B32DF4FF}"/>
                </a:ext>
              </a:extLst>
            </p:cNvPr>
            <p:cNvSpPr>
              <a:spLocks noChangeArrowheads="1"/>
            </p:cNvSpPr>
            <p:nvPr/>
          </p:nvSpPr>
          <p:spPr bwMode="auto">
            <a:xfrm>
              <a:off x="6770688" y="5605463"/>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Orbital Debris</a:t>
              </a:r>
            </a:p>
          </p:txBody>
        </p:sp>
        <p:sp>
          <p:nvSpPr>
            <p:cNvPr id="116" name="Line 96">
              <a:extLst>
                <a:ext uri="{FF2B5EF4-FFF2-40B4-BE49-F238E27FC236}">
                  <a16:creationId xmlns:a16="http://schemas.microsoft.com/office/drawing/2014/main" id="{5CEB4810-16E2-DA05-0FF6-EAE826290204}"/>
                </a:ext>
              </a:extLst>
            </p:cNvPr>
            <p:cNvSpPr>
              <a:spLocks noChangeShapeType="1"/>
            </p:cNvSpPr>
            <p:nvPr/>
          </p:nvSpPr>
          <p:spPr bwMode="auto">
            <a:xfrm>
              <a:off x="6308725" y="2552700"/>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17" name="Line 97">
              <a:extLst>
                <a:ext uri="{FF2B5EF4-FFF2-40B4-BE49-F238E27FC236}">
                  <a16:creationId xmlns:a16="http://schemas.microsoft.com/office/drawing/2014/main" id="{F4C48F57-9D5E-B112-BDDC-2ED6783F1B2B}"/>
                </a:ext>
              </a:extLst>
            </p:cNvPr>
            <p:cNvSpPr>
              <a:spLocks noChangeShapeType="1"/>
            </p:cNvSpPr>
            <p:nvPr/>
          </p:nvSpPr>
          <p:spPr bwMode="auto">
            <a:xfrm>
              <a:off x="6308725" y="330517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18" name="Line 98">
              <a:extLst>
                <a:ext uri="{FF2B5EF4-FFF2-40B4-BE49-F238E27FC236}">
                  <a16:creationId xmlns:a16="http://schemas.microsoft.com/office/drawing/2014/main" id="{4421686E-A990-0A9E-8683-0B5F09681543}"/>
                </a:ext>
              </a:extLst>
            </p:cNvPr>
            <p:cNvSpPr>
              <a:spLocks noChangeShapeType="1"/>
            </p:cNvSpPr>
            <p:nvPr/>
          </p:nvSpPr>
          <p:spPr bwMode="auto">
            <a:xfrm>
              <a:off x="6308725" y="594042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19" name="Line 99">
              <a:extLst>
                <a:ext uri="{FF2B5EF4-FFF2-40B4-BE49-F238E27FC236}">
                  <a16:creationId xmlns:a16="http://schemas.microsoft.com/office/drawing/2014/main" id="{808B1EE8-A6E5-20AF-F009-550C191314E6}"/>
                </a:ext>
              </a:extLst>
            </p:cNvPr>
            <p:cNvSpPr>
              <a:spLocks noChangeShapeType="1"/>
            </p:cNvSpPr>
            <p:nvPr/>
          </p:nvSpPr>
          <p:spPr bwMode="auto">
            <a:xfrm>
              <a:off x="6308725" y="5562600"/>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0" name="Line 100">
              <a:extLst>
                <a:ext uri="{FF2B5EF4-FFF2-40B4-BE49-F238E27FC236}">
                  <a16:creationId xmlns:a16="http://schemas.microsoft.com/office/drawing/2014/main" id="{D53003BF-696E-D3F4-2DED-B0A66CB0C9A3}"/>
                </a:ext>
              </a:extLst>
            </p:cNvPr>
            <p:cNvSpPr>
              <a:spLocks noChangeShapeType="1"/>
            </p:cNvSpPr>
            <p:nvPr/>
          </p:nvSpPr>
          <p:spPr bwMode="auto">
            <a:xfrm>
              <a:off x="6308725" y="5186363"/>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1" name="Line 101">
              <a:extLst>
                <a:ext uri="{FF2B5EF4-FFF2-40B4-BE49-F238E27FC236}">
                  <a16:creationId xmlns:a16="http://schemas.microsoft.com/office/drawing/2014/main" id="{BD6AA8BE-12AE-B6B9-636B-111AAD7FC42D}"/>
                </a:ext>
              </a:extLst>
            </p:cNvPr>
            <p:cNvSpPr>
              <a:spLocks noChangeShapeType="1"/>
            </p:cNvSpPr>
            <p:nvPr/>
          </p:nvSpPr>
          <p:spPr bwMode="auto">
            <a:xfrm>
              <a:off x="6308725" y="481012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2" name="Line 102">
              <a:extLst>
                <a:ext uri="{FF2B5EF4-FFF2-40B4-BE49-F238E27FC236}">
                  <a16:creationId xmlns:a16="http://schemas.microsoft.com/office/drawing/2014/main" id="{B5985FF5-5B0F-66F9-C40E-3D4C0E367164}"/>
                </a:ext>
              </a:extLst>
            </p:cNvPr>
            <p:cNvSpPr>
              <a:spLocks noChangeShapeType="1"/>
            </p:cNvSpPr>
            <p:nvPr/>
          </p:nvSpPr>
          <p:spPr bwMode="auto">
            <a:xfrm>
              <a:off x="6308725" y="4433888"/>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3" name="Line 103">
              <a:extLst>
                <a:ext uri="{FF2B5EF4-FFF2-40B4-BE49-F238E27FC236}">
                  <a16:creationId xmlns:a16="http://schemas.microsoft.com/office/drawing/2014/main" id="{451BA23A-4E94-9206-9DB8-2D42DF8FC533}"/>
                </a:ext>
              </a:extLst>
            </p:cNvPr>
            <p:cNvSpPr>
              <a:spLocks noChangeShapeType="1"/>
            </p:cNvSpPr>
            <p:nvPr/>
          </p:nvSpPr>
          <p:spPr bwMode="auto">
            <a:xfrm>
              <a:off x="6308725" y="4057650"/>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4" name="Line 104">
              <a:extLst>
                <a:ext uri="{FF2B5EF4-FFF2-40B4-BE49-F238E27FC236}">
                  <a16:creationId xmlns:a16="http://schemas.microsoft.com/office/drawing/2014/main" id="{9123C77E-FFD2-1425-26AC-462D455F89B2}"/>
                </a:ext>
              </a:extLst>
            </p:cNvPr>
            <p:cNvSpPr>
              <a:spLocks noChangeShapeType="1"/>
            </p:cNvSpPr>
            <p:nvPr/>
          </p:nvSpPr>
          <p:spPr bwMode="auto">
            <a:xfrm>
              <a:off x="6308725" y="3681413"/>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5" name="Line 105">
              <a:extLst>
                <a:ext uri="{FF2B5EF4-FFF2-40B4-BE49-F238E27FC236}">
                  <a16:creationId xmlns:a16="http://schemas.microsoft.com/office/drawing/2014/main" id="{85F2193F-056D-EA77-372F-B5DAE44C5BA8}"/>
                </a:ext>
              </a:extLst>
            </p:cNvPr>
            <p:cNvSpPr>
              <a:spLocks noChangeShapeType="1"/>
            </p:cNvSpPr>
            <p:nvPr/>
          </p:nvSpPr>
          <p:spPr bwMode="auto">
            <a:xfrm>
              <a:off x="6308725" y="2928938"/>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6" name="Line 106">
              <a:extLst>
                <a:ext uri="{FF2B5EF4-FFF2-40B4-BE49-F238E27FC236}">
                  <a16:creationId xmlns:a16="http://schemas.microsoft.com/office/drawing/2014/main" id="{D2C143C8-94F3-10AE-30C7-59B4869818D8}"/>
                </a:ext>
              </a:extLst>
            </p:cNvPr>
            <p:cNvSpPr>
              <a:spLocks noChangeShapeType="1"/>
            </p:cNvSpPr>
            <p:nvPr/>
          </p:nvSpPr>
          <p:spPr bwMode="auto">
            <a:xfrm>
              <a:off x="6308725" y="2176463"/>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7" name="Line 107">
              <a:extLst>
                <a:ext uri="{FF2B5EF4-FFF2-40B4-BE49-F238E27FC236}">
                  <a16:creationId xmlns:a16="http://schemas.microsoft.com/office/drawing/2014/main" id="{82B63C1E-26AF-174C-8068-C52C7F35D73C}"/>
                </a:ext>
              </a:extLst>
            </p:cNvPr>
            <p:cNvSpPr>
              <a:spLocks noChangeShapeType="1"/>
            </p:cNvSpPr>
            <p:nvPr/>
          </p:nvSpPr>
          <p:spPr bwMode="auto">
            <a:xfrm>
              <a:off x="6308725" y="180022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8" name="Rectangle 108">
              <a:extLst>
                <a:ext uri="{FF2B5EF4-FFF2-40B4-BE49-F238E27FC236}">
                  <a16:creationId xmlns:a16="http://schemas.microsoft.com/office/drawing/2014/main" id="{1707E39E-A6C4-06EA-B0FC-7DBF09AFEE8E}"/>
                </a:ext>
              </a:extLst>
            </p:cNvPr>
            <p:cNvSpPr>
              <a:spLocks noChangeArrowheads="1"/>
            </p:cNvSpPr>
            <p:nvPr/>
          </p:nvSpPr>
          <p:spPr bwMode="auto">
            <a:xfrm>
              <a:off x="5219700" y="165417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Instrument Cost</a:t>
              </a:r>
            </a:p>
          </p:txBody>
        </p:sp>
        <p:sp>
          <p:nvSpPr>
            <p:cNvPr id="129" name="Rectangle 109">
              <a:extLst>
                <a:ext uri="{FF2B5EF4-FFF2-40B4-BE49-F238E27FC236}">
                  <a16:creationId xmlns:a16="http://schemas.microsoft.com/office/drawing/2014/main" id="{4C323A0A-5B35-19C8-168D-634D36719E28}"/>
                </a:ext>
              </a:extLst>
            </p:cNvPr>
            <p:cNvSpPr>
              <a:spLocks noChangeArrowheads="1"/>
            </p:cNvSpPr>
            <p:nvPr/>
          </p:nvSpPr>
          <p:spPr bwMode="auto">
            <a:xfrm>
              <a:off x="5219700" y="2030413"/>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Reliability</a:t>
              </a:r>
            </a:p>
          </p:txBody>
        </p:sp>
        <p:sp>
          <p:nvSpPr>
            <p:cNvPr id="130" name="Rectangle 110">
              <a:extLst>
                <a:ext uri="{FF2B5EF4-FFF2-40B4-BE49-F238E27FC236}">
                  <a16:creationId xmlns:a16="http://schemas.microsoft.com/office/drawing/2014/main" id="{D177D846-BCC2-A5C3-556B-0703A5653893}"/>
                </a:ext>
              </a:extLst>
            </p:cNvPr>
            <p:cNvSpPr>
              <a:spLocks noChangeArrowheads="1"/>
            </p:cNvSpPr>
            <p:nvPr/>
          </p:nvSpPr>
          <p:spPr bwMode="auto">
            <a:xfrm>
              <a:off x="5219700" y="2406650"/>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Materials</a:t>
              </a:r>
            </a:p>
          </p:txBody>
        </p:sp>
        <p:sp>
          <p:nvSpPr>
            <p:cNvPr id="131" name="Rectangle 111">
              <a:extLst>
                <a:ext uri="{FF2B5EF4-FFF2-40B4-BE49-F238E27FC236}">
                  <a16:creationId xmlns:a16="http://schemas.microsoft.com/office/drawing/2014/main" id="{5E3E9F0E-957A-536B-891B-39B5927A2A9F}"/>
                </a:ext>
              </a:extLst>
            </p:cNvPr>
            <p:cNvSpPr>
              <a:spLocks noChangeArrowheads="1"/>
            </p:cNvSpPr>
            <p:nvPr/>
          </p:nvSpPr>
          <p:spPr bwMode="auto">
            <a:xfrm>
              <a:off x="5219700" y="278447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Structural</a:t>
              </a:r>
            </a:p>
          </p:txBody>
        </p:sp>
        <p:sp>
          <p:nvSpPr>
            <p:cNvPr id="132" name="Rectangle 112">
              <a:extLst>
                <a:ext uri="{FF2B5EF4-FFF2-40B4-BE49-F238E27FC236}">
                  <a16:creationId xmlns:a16="http://schemas.microsoft.com/office/drawing/2014/main" id="{BBE4B8D7-2276-C633-9E6E-B2B31066DE72}"/>
                </a:ext>
              </a:extLst>
            </p:cNvPr>
            <p:cNvSpPr>
              <a:spLocks noChangeArrowheads="1"/>
            </p:cNvSpPr>
            <p:nvPr/>
          </p:nvSpPr>
          <p:spPr bwMode="auto">
            <a:xfrm>
              <a:off x="5219700" y="3160713"/>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Mechanical Systems</a:t>
              </a:r>
            </a:p>
          </p:txBody>
        </p:sp>
        <p:sp>
          <p:nvSpPr>
            <p:cNvPr id="133" name="Rectangle 113">
              <a:extLst>
                <a:ext uri="{FF2B5EF4-FFF2-40B4-BE49-F238E27FC236}">
                  <a16:creationId xmlns:a16="http://schemas.microsoft.com/office/drawing/2014/main" id="{343CD1A4-0537-7AD5-7D2D-F4D607087D3A}"/>
                </a:ext>
              </a:extLst>
            </p:cNvPr>
            <p:cNvSpPr>
              <a:spLocks noChangeArrowheads="1"/>
            </p:cNvSpPr>
            <p:nvPr/>
          </p:nvSpPr>
          <p:spPr bwMode="auto">
            <a:xfrm>
              <a:off x="5219700" y="3538538"/>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Electro-mechanical</a:t>
              </a:r>
            </a:p>
          </p:txBody>
        </p:sp>
        <p:sp>
          <p:nvSpPr>
            <p:cNvPr id="134" name="Rectangle 114">
              <a:extLst>
                <a:ext uri="{FF2B5EF4-FFF2-40B4-BE49-F238E27FC236}">
                  <a16:creationId xmlns:a16="http://schemas.microsoft.com/office/drawing/2014/main" id="{338EE02D-640C-E052-0E06-39B2BD4B0785}"/>
                </a:ext>
              </a:extLst>
            </p:cNvPr>
            <p:cNvSpPr>
              <a:spLocks noChangeArrowheads="1"/>
            </p:cNvSpPr>
            <p:nvPr/>
          </p:nvSpPr>
          <p:spPr bwMode="auto">
            <a:xfrm>
              <a:off x="5219700" y="391477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Thermal</a:t>
              </a:r>
            </a:p>
          </p:txBody>
        </p:sp>
        <p:sp>
          <p:nvSpPr>
            <p:cNvPr id="135" name="Rectangle 115">
              <a:extLst>
                <a:ext uri="{FF2B5EF4-FFF2-40B4-BE49-F238E27FC236}">
                  <a16:creationId xmlns:a16="http://schemas.microsoft.com/office/drawing/2014/main" id="{5D42F4FE-9837-6DCA-A2B7-B9623B514AA5}"/>
                </a:ext>
              </a:extLst>
            </p:cNvPr>
            <p:cNvSpPr>
              <a:spLocks noChangeArrowheads="1"/>
            </p:cNvSpPr>
            <p:nvPr/>
          </p:nvSpPr>
          <p:spPr bwMode="auto">
            <a:xfrm>
              <a:off x="5219700" y="4292600"/>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Contamination</a:t>
              </a:r>
            </a:p>
          </p:txBody>
        </p:sp>
        <p:sp>
          <p:nvSpPr>
            <p:cNvPr id="136" name="Rectangle 116">
              <a:extLst>
                <a:ext uri="{FF2B5EF4-FFF2-40B4-BE49-F238E27FC236}">
                  <a16:creationId xmlns:a16="http://schemas.microsoft.com/office/drawing/2014/main" id="{AD6FD8C6-A1BC-7299-7691-CD4B3774C5A8}"/>
                </a:ext>
              </a:extLst>
            </p:cNvPr>
            <p:cNvSpPr>
              <a:spLocks noChangeArrowheads="1"/>
            </p:cNvSpPr>
            <p:nvPr/>
          </p:nvSpPr>
          <p:spPr bwMode="auto">
            <a:xfrm>
              <a:off x="5219700" y="4668838"/>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Mechanical Designer</a:t>
              </a:r>
            </a:p>
          </p:txBody>
        </p:sp>
        <p:sp>
          <p:nvSpPr>
            <p:cNvPr id="137" name="Rectangle 117">
              <a:extLst>
                <a:ext uri="{FF2B5EF4-FFF2-40B4-BE49-F238E27FC236}">
                  <a16:creationId xmlns:a16="http://schemas.microsoft.com/office/drawing/2014/main" id="{B4DB5FD7-D439-F3D1-45FD-848D7FBEE3B9}"/>
                </a:ext>
              </a:extLst>
            </p:cNvPr>
            <p:cNvSpPr>
              <a:spLocks noChangeArrowheads="1"/>
            </p:cNvSpPr>
            <p:nvPr/>
          </p:nvSpPr>
          <p:spPr bwMode="auto">
            <a:xfrm>
              <a:off x="5219700" y="5046663"/>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Team Lead/</a:t>
              </a:r>
            </a:p>
            <a:p>
              <a:pPr algn="ctr">
                <a:lnSpc>
                  <a:spcPct val="90000"/>
                </a:lnSpc>
              </a:pPr>
              <a:r>
                <a:rPr lang="en-US" sz="700" b="1" dirty="0">
                  <a:solidFill>
                    <a:schemeClr val="bg1"/>
                  </a:solidFill>
                  <a:latin typeface="Arial"/>
                  <a:cs typeface="Arial"/>
                </a:rPr>
                <a:t>Deputy Team Lead</a:t>
              </a:r>
            </a:p>
          </p:txBody>
        </p:sp>
        <p:sp>
          <p:nvSpPr>
            <p:cNvPr id="138" name="Rectangle 118">
              <a:extLst>
                <a:ext uri="{FF2B5EF4-FFF2-40B4-BE49-F238E27FC236}">
                  <a16:creationId xmlns:a16="http://schemas.microsoft.com/office/drawing/2014/main" id="{4A707BBC-8ED4-B589-A7A6-A12758D80E07}"/>
                </a:ext>
              </a:extLst>
            </p:cNvPr>
            <p:cNvSpPr>
              <a:spLocks noChangeArrowheads="1"/>
            </p:cNvSpPr>
            <p:nvPr/>
          </p:nvSpPr>
          <p:spPr bwMode="auto">
            <a:xfrm>
              <a:off x="5219700" y="5422900"/>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Optics</a:t>
              </a:r>
            </a:p>
          </p:txBody>
        </p:sp>
        <p:sp>
          <p:nvSpPr>
            <p:cNvPr id="139" name="Rectangle 119">
              <a:extLst>
                <a:ext uri="{FF2B5EF4-FFF2-40B4-BE49-F238E27FC236}">
                  <a16:creationId xmlns:a16="http://schemas.microsoft.com/office/drawing/2014/main" id="{439D9F85-8FC3-5663-54ED-E2A271BBF8B1}"/>
                </a:ext>
              </a:extLst>
            </p:cNvPr>
            <p:cNvSpPr>
              <a:spLocks noChangeArrowheads="1"/>
            </p:cNvSpPr>
            <p:nvPr/>
          </p:nvSpPr>
          <p:spPr bwMode="auto">
            <a:xfrm>
              <a:off x="5219700" y="580072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Cryogenics</a:t>
              </a:r>
            </a:p>
          </p:txBody>
        </p:sp>
        <p:sp>
          <p:nvSpPr>
            <p:cNvPr id="140" name="Text Box 120">
              <a:extLst>
                <a:ext uri="{FF2B5EF4-FFF2-40B4-BE49-F238E27FC236}">
                  <a16:creationId xmlns:a16="http://schemas.microsoft.com/office/drawing/2014/main" id="{0F33BFF3-B4C8-2B8E-FB23-812134F27705}"/>
                </a:ext>
              </a:extLst>
            </p:cNvPr>
            <p:cNvSpPr txBox="1">
              <a:spLocks noChangeArrowheads="1"/>
            </p:cNvSpPr>
            <p:nvPr/>
          </p:nvSpPr>
          <p:spPr bwMode="auto">
            <a:xfrm>
              <a:off x="7828950" y="1970088"/>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553</a:t>
              </a:r>
            </a:p>
          </p:txBody>
        </p:sp>
        <p:sp>
          <p:nvSpPr>
            <p:cNvPr id="141" name="Text Box 121">
              <a:extLst>
                <a:ext uri="{FF2B5EF4-FFF2-40B4-BE49-F238E27FC236}">
                  <a16:creationId xmlns:a16="http://schemas.microsoft.com/office/drawing/2014/main" id="{B21A5ECA-E2B9-A623-1C30-02035C5B479B}"/>
                </a:ext>
              </a:extLst>
            </p:cNvPr>
            <p:cNvSpPr txBox="1">
              <a:spLocks noChangeArrowheads="1"/>
            </p:cNvSpPr>
            <p:nvPr/>
          </p:nvSpPr>
          <p:spPr bwMode="auto">
            <a:xfrm>
              <a:off x="7833705" y="2346325"/>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554</a:t>
              </a:r>
            </a:p>
          </p:txBody>
        </p:sp>
        <p:sp>
          <p:nvSpPr>
            <p:cNvPr id="142" name="Text Box 122">
              <a:extLst>
                <a:ext uri="{FF2B5EF4-FFF2-40B4-BE49-F238E27FC236}">
                  <a16:creationId xmlns:a16="http://schemas.microsoft.com/office/drawing/2014/main" id="{AAE23C20-26B6-36D6-EFDA-753EE9310EEC}"/>
                </a:ext>
              </a:extLst>
            </p:cNvPr>
            <p:cNvSpPr txBox="1">
              <a:spLocks noChangeArrowheads="1"/>
            </p:cNvSpPr>
            <p:nvPr/>
          </p:nvSpPr>
          <p:spPr bwMode="auto">
            <a:xfrm>
              <a:off x="7717853" y="2722563"/>
              <a:ext cx="374514"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555/567</a:t>
              </a:r>
            </a:p>
          </p:txBody>
        </p:sp>
        <p:sp>
          <p:nvSpPr>
            <p:cNvPr id="143" name="Text Box 123">
              <a:extLst>
                <a:ext uri="{FF2B5EF4-FFF2-40B4-BE49-F238E27FC236}">
                  <a16:creationId xmlns:a16="http://schemas.microsoft.com/office/drawing/2014/main" id="{D8D7301D-8640-D7A4-E188-D0C3BE0716CF}"/>
                </a:ext>
              </a:extLst>
            </p:cNvPr>
            <p:cNvSpPr txBox="1">
              <a:spLocks noChangeArrowheads="1"/>
            </p:cNvSpPr>
            <p:nvPr/>
          </p:nvSpPr>
          <p:spPr bwMode="auto">
            <a:xfrm>
              <a:off x="7830527" y="3098800"/>
              <a:ext cx="262283"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561</a:t>
              </a:r>
            </a:p>
          </p:txBody>
        </p:sp>
        <p:sp>
          <p:nvSpPr>
            <p:cNvPr id="144" name="Text Box 124">
              <a:extLst>
                <a:ext uri="{FF2B5EF4-FFF2-40B4-BE49-F238E27FC236}">
                  <a16:creationId xmlns:a16="http://schemas.microsoft.com/office/drawing/2014/main" id="{DADC988E-160B-3B9A-691E-81520DCFA78A}"/>
                </a:ext>
              </a:extLst>
            </p:cNvPr>
            <p:cNvSpPr txBox="1">
              <a:spLocks noChangeArrowheads="1"/>
            </p:cNvSpPr>
            <p:nvPr/>
          </p:nvSpPr>
          <p:spPr bwMode="auto">
            <a:xfrm>
              <a:off x="7840094" y="3852863"/>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568</a:t>
              </a:r>
            </a:p>
          </p:txBody>
        </p:sp>
        <p:sp>
          <p:nvSpPr>
            <p:cNvPr id="145" name="Text Box 125">
              <a:extLst>
                <a:ext uri="{FF2B5EF4-FFF2-40B4-BE49-F238E27FC236}">
                  <a16:creationId xmlns:a16="http://schemas.microsoft.com/office/drawing/2014/main" id="{BEF1CD93-BC0F-3F29-D4C3-36F73AF84E81}"/>
                </a:ext>
              </a:extLst>
            </p:cNvPr>
            <p:cNvSpPr txBox="1">
              <a:spLocks noChangeArrowheads="1"/>
            </p:cNvSpPr>
            <p:nvPr/>
          </p:nvSpPr>
          <p:spPr bwMode="auto">
            <a:xfrm>
              <a:off x="7830527" y="3476625"/>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564</a:t>
              </a:r>
            </a:p>
          </p:txBody>
        </p:sp>
        <p:sp>
          <p:nvSpPr>
            <p:cNvPr id="146" name="Text Box 126">
              <a:extLst>
                <a:ext uri="{FF2B5EF4-FFF2-40B4-BE49-F238E27FC236}">
                  <a16:creationId xmlns:a16="http://schemas.microsoft.com/office/drawing/2014/main" id="{3BFBE9E9-E896-CEF7-E9E9-62E22458535F}"/>
                </a:ext>
              </a:extLst>
            </p:cNvPr>
            <p:cNvSpPr txBox="1">
              <a:spLocks noChangeArrowheads="1"/>
            </p:cNvSpPr>
            <p:nvPr/>
          </p:nvSpPr>
          <p:spPr bwMode="auto">
            <a:xfrm>
              <a:off x="7830527" y="4229100"/>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582</a:t>
              </a:r>
            </a:p>
          </p:txBody>
        </p:sp>
        <p:sp>
          <p:nvSpPr>
            <p:cNvPr id="147" name="Text Box 127">
              <a:extLst>
                <a:ext uri="{FF2B5EF4-FFF2-40B4-BE49-F238E27FC236}">
                  <a16:creationId xmlns:a16="http://schemas.microsoft.com/office/drawing/2014/main" id="{C3BDB380-4F66-D928-E570-E56258846B7A}"/>
                </a:ext>
              </a:extLst>
            </p:cNvPr>
            <p:cNvSpPr txBox="1">
              <a:spLocks noChangeArrowheads="1"/>
            </p:cNvSpPr>
            <p:nvPr/>
          </p:nvSpPr>
          <p:spPr bwMode="auto">
            <a:xfrm>
              <a:off x="7717853" y="4605338"/>
              <a:ext cx="374514"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591/595</a:t>
              </a:r>
            </a:p>
          </p:txBody>
        </p:sp>
        <p:sp>
          <p:nvSpPr>
            <p:cNvPr id="148" name="Text Box 128">
              <a:extLst>
                <a:ext uri="{FF2B5EF4-FFF2-40B4-BE49-F238E27FC236}">
                  <a16:creationId xmlns:a16="http://schemas.microsoft.com/office/drawing/2014/main" id="{0A7E7230-3D1A-7712-8423-C2E1AC99C486}"/>
                </a:ext>
              </a:extLst>
            </p:cNvPr>
            <p:cNvSpPr txBox="1">
              <a:spLocks noChangeArrowheads="1"/>
            </p:cNvSpPr>
            <p:nvPr/>
          </p:nvSpPr>
          <p:spPr bwMode="auto">
            <a:xfrm>
              <a:off x="7830527" y="4983163"/>
              <a:ext cx="269867"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592</a:t>
              </a:r>
            </a:p>
          </p:txBody>
        </p:sp>
        <p:sp>
          <p:nvSpPr>
            <p:cNvPr id="149" name="Text Box 129">
              <a:extLst>
                <a:ext uri="{FF2B5EF4-FFF2-40B4-BE49-F238E27FC236}">
                  <a16:creationId xmlns:a16="http://schemas.microsoft.com/office/drawing/2014/main" id="{3FA633FA-F46D-5578-E0EE-CF0A6FEFE042}"/>
                </a:ext>
              </a:extLst>
            </p:cNvPr>
            <p:cNvSpPr txBox="1">
              <a:spLocks noChangeArrowheads="1"/>
            </p:cNvSpPr>
            <p:nvPr/>
          </p:nvSpPr>
          <p:spPr bwMode="auto">
            <a:xfrm>
              <a:off x="7832479" y="5359400"/>
              <a:ext cx="269867"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592</a:t>
              </a:r>
            </a:p>
          </p:txBody>
        </p:sp>
        <p:sp>
          <p:nvSpPr>
            <p:cNvPr id="150" name="Text Box 130">
              <a:extLst>
                <a:ext uri="{FF2B5EF4-FFF2-40B4-BE49-F238E27FC236}">
                  <a16:creationId xmlns:a16="http://schemas.microsoft.com/office/drawing/2014/main" id="{F7245569-72DC-3F5E-1CC3-33FB50B8E214}"/>
                </a:ext>
              </a:extLst>
            </p:cNvPr>
            <p:cNvSpPr txBox="1">
              <a:spLocks noChangeArrowheads="1"/>
            </p:cNvSpPr>
            <p:nvPr/>
          </p:nvSpPr>
          <p:spPr bwMode="auto">
            <a:xfrm>
              <a:off x="7830527" y="5735638"/>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592</a:t>
              </a:r>
            </a:p>
          </p:txBody>
        </p:sp>
        <p:sp>
          <p:nvSpPr>
            <p:cNvPr id="151" name="Text Box 131">
              <a:extLst>
                <a:ext uri="{FF2B5EF4-FFF2-40B4-BE49-F238E27FC236}">
                  <a16:creationId xmlns:a16="http://schemas.microsoft.com/office/drawing/2014/main" id="{0C28EF41-B5AB-3F0D-D671-633BE4F093D4}"/>
                </a:ext>
              </a:extLst>
            </p:cNvPr>
            <p:cNvSpPr txBox="1">
              <a:spLocks noChangeArrowheads="1"/>
            </p:cNvSpPr>
            <p:nvPr/>
          </p:nvSpPr>
          <p:spPr bwMode="auto">
            <a:xfrm>
              <a:off x="6266839" y="5930900"/>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552</a:t>
              </a:r>
            </a:p>
          </p:txBody>
        </p:sp>
        <p:sp>
          <p:nvSpPr>
            <p:cNvPr id="152" name="Text Box 132">
              <a:extLst>
                <a:ext uri="{FF2B5EF4-FFF2-40B4-BE49-F238E27FC236}">
                  <a16:creationId xmlns:a16="http://schemas.microsoft.com/office/drawing/2014/main" id="{417A4993-ED90-745F-D013-8A68952B8655}"/>
                </a:ext>
              </a:extLst>
            </p:cNvPr>
            <p:cNvSpPr txBox="1">
              <a:spLocks noChangeArrowheads="1"/>
            </p:cNvSpPr>
            <p:nvPr/>
          </p:nvSpPr>
          <p:spPr bwMode="auto">
            <a:xfrm>
              <a:off x="6270014" y="1787525"/>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158</a:t>
              </a:r>
            </a:p>
          </p:txBody>
        </p:sp>
        <p:sp>
          <p:nvSpPr>
            <p:cNvPr id="153" name="Text Box 133">
              <a:extLst>
                <a:ext uri="{FF2B5EF4-FFF2-40B4-BE49-F238E27FC236}">
                  <a16:creationId xmlns:a16="http://schemas.microsoft.com/office/drawing/2014/main" id="{A52C3075-7B29-2C1B-DE53-ACC7A840AC7F}"/>
                </a:ext>
              </a:extLst>
            </p:cNvPr>
            <p:cNvSpPr txBox="1">
              <a:spLocks noChangeArrowheads="1"/>
            </p:cNvSpPr>
            <p:nvPr/>
          </p:nvSpPr>
          <p:spPr bwMode="auto">
            <a:xfrm>
              <a:off x="6273188" y="2163763"/>
              <a:ext cx="262283"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371</a:t>
              </a:r>
            </a:p>
          </p:txBody>
        </p:sp>
        <p:sp>
          <p:nvSpPr>
            <p:cNvPr id="154" name="Text Box 134">
              <a:extLst>
                <a:ext uri="{FF2B5EF4-FFF2-40B4-BE49-F238E27FC236}">
                  <a16:creationId xmlns:a16="http://schemas.microsoft.com/office/drawing/2014/main" id="{DAF66FD0-E8F4-F31D-3706-76CF8CAFCE3F}"/>
                </a:ext>
              </a:extLst>
            </p:cNvPr>
            <p:cNvSpPr txBox="1">
              <a:spLocks noChangeArrowheads="1"/>
            </p:cNvSpPr>
            <p:nvPr/>
          </p:nvSpPr>
          <p:spPr bwMode="auto">
            <a:xfrm>
              <a:off x="6271603" y="2540000"/>
              <a:ext cx="262283"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541</a:t>
              </a:r>
            </a:p>
          </p:txBody>
        </p:sp>
        <p:sp>
          <p:nvSpPr>
            <p:cNvPr id="155" name="Text Box 135">
              <a:extLst>
                <a:ext uri="{FF2B5EF4-FFF2-40B4-BE49-F238E27FC236}">
                  <a16:creationId xmlns:a16="http://schemas.microsoft.com/office/drawing/2014/main" id="{17996546-FCD1-4DFF-E67E-F8BC4420EC0F}"/>
                </a:ext>
              </a:extLst>
            </p:cNvPr>
            <p:cNvSpPr txBox="1">
              <a:spLocks noChangeArrowheads="1"/>
            </p:cNvSpPr>
            <p:nvPr/>
          </p:nvSpPr>
          <p:spPr bwMode="auto">
            <a:xfrm>
              <a:off x="6273188" y="2916238"/>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542</a:t>
              </a:r>
            </a:p>
          </p:txBody>
        </p:sp>
        <p:sp>
          <p:nvSpPr>
            <p:cNvPr id="156" name="Text Box 136">
              <a:extLst>
                <a:ext uri="{FF2B5EF4-FFF2-40B4-BE49-F238E27FC236}">
                  <a16:creationId xmlns:a16="http://schemas.microsoft.com/office/drawing/2014/main" id="{C391DDFB-DC1A-B5ED-CAF7-8824E2322336}"/>
                </a:ext>
              </a:extLst>
            </p:cNvPr>
            <p:cNvSpPr txBox="1">
              <a:spLocks noChangeArrowheads="1"/>
            </p:cNvSpPr>
            <p:nvPr/>
          </p:nvSpPr>
          <p:spPr bwMode="auto">
            <a:xfrm>
              <a:off x="6273188" y="3670300"/>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544</a:t>
              </a:r>
            </a:p>
          </p:txBody>
        </p:sp>
        <p:sp>
          <p:nvSpPr>
            <p:cNvPr id="157" name="Text Box 137">
              <a:extLst>
                <a:ext uri="{FF2B5EF4-FFF2-40B4-BE49-F238E27FC236}">
                  <a16:creationId xmlns:a16="http://schemas.microsoft.com/office/drawing/2014/main" id="{C8A5B17B-C382-E3CA-29FD-366898FBD1EB}"/>
                </a:ext>
              </a:extLst>
            </p:cNvPr>
            <p:cNvSpPr txBox="1">
              <a:spLocks noChangeArrowheads="1"/>
            </p:cNvSpPr>
            <p:nvPr/>
          </p:nvSpPr>
          <p:spPr bwMode="auto">
            <a:xfrm>
              <a:off x="6271603" y="3294063"/>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543</a:t>
              </a:r>
            </a:p>
          </p:txBody>
        </p:sp>
        <p:sp>
          <p:nvSpPr>
            <p:cNvPr id="158" name="Text Box 138">
              <a:extLst>
                <a:ext uri="{FF2B5EF4-FFF2-40B4-BE49-F238E27FC236}">
                  <a16:creationId xmlns:a16="http://schemas.microsoft.com/office/drawing/2014/main" id="{E71D7015-7306-4443-20E9-389E32EDF6FC}"/>
                </a:ext>
              </a:extLst>
            </p:cNvPr>
            <p:cNvSpPr txBox="1">
              <a:spLocks noChangeArrowheads="1"/>
            </p:cNvSpPr>
            <p:nvPr/>
          </p:nvSpPr>
          <p:spPr bwMode="auto">
            <a:xfrm>
              <a:off x="6273188" y="4046538"/>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545</a:t>
              </a:r>
            </a:p>
          </p:txBody>
        </p:sp>
        <p:sp>
          <p:nvSpPr>
            <p:cNvPr id="159" name="Text Box 139">
              <a:extLst>
                <a:ext uri="{FF2B5EF4-FFF2-40B4-BE49-F238E27FC236}">
                  <a16:creationId xmlns:a16="http://schemas.microsoft.com/office/drawing/2014/main" id="{1BD60857-E869-B3CB-DAB7-9699AF3C5D03}"/>
                </a:ext>
              </a:extLst>
            </p:cNvPr>
            <p:cNvSpPr txBox="1">
              <a:spLocks noChangeArrowheads="1"/>
            </p:cNvSpPr>
            <p:nvPr/>
          </p:nvSpPr>
          <p:spPr bwMode="auto">
            <a:xfrm>
              <a:off x="6271603" y="4422775"/>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546</a:t>
              </a:r>
            </a:p>
          </p:txBody>
        </p:sp>
        <p:sp>
          <p:nvSpPr>
            <p:cNvPr id="160" name="Text Box 140">
              <a:extLst>
                <a:ext uri="{FF2B5EF4-FFF2-40B4-BE49-F238E27FC236}">
                  <a16:creationId xmlns:a16="http://schemas.microsoft.com/office/drawing/2014/main" id="{0949EC1B-5B3A-26C2-C0D7-EA05574CF47C}"/>
                </a:ext>
              </a:extLst>
            </p:cNvPr>
            <p:cNvSpPr txBox="1">
              <a:spLocks noChangeArrowheads="1"/>
            </p:cNvSpPr>
            <p:nvPr/>
          </p:nvSpPr>
          <p:spPr bwMode="auto">
            <a:xfrm>
              <a:off x="6281171" y="4800600"/>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547</a:t>
              </a:r>
            </a:p>
          </p:txBody>
        </p:sp>
        <p:sp>
          <p:nvSpPr>
            <p:cNvPr id="161" name="Text Box 141">
              <a:extLst>
                <a:ext uri="{FF2B5EF4-FFF2-40B4-BE49-F238E27FC236}">
                  <a16:creationId xmlns:a16="http://schemas.microsoft.com/office/drawing/2014/main" id="{EC2A85F1-883F-576B-9D8E-89C4563EDA84}"/>
                </a:ext>
              </a:extLst>
            </p:cNvPr>
            <p:cNvSpPr txBox="1">
              <a:spLocks noChangeArrowheads="1"/>
            </p:cNvSpPr>
            <p:nvPr/>
          </p:nvSpPr>
          <p:spPr bwMode="auto">
            <a:xfrm>
              <a:off x="6281171" y="5176838"/>
              <a:ext cx="269868"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550</a:t>
              </a:r>
            </a:p>
          </p:txBody>
        </p:sp>
        <p:sp>
          <p:nvSpPr>
            <p:cNvPr id="162" name="Text Box 142">
              <a:extLst>
                <a:ext uri="{FF2B5EF4-FFF2-40B4-BE49-F238E27FC236}">
                  <a16:creationId xmlns:a16="http://schemas.microsoft.com/office/drawing/2014/main" id="{9E4DDAAB-2AD6-D45E-9CC0-73FD14632585}"/>
                </a:ext>
              </a:extLst>
            </p:cNvPr>
            <p:cNvSpPr txBox="1">
              <a:spLocks noChangeArrowheads="1"/>
            </p:cNvSpPr>
            <p:nvPr/>
          </p:nvSpPr>
          <p:spPr bwMode="auto">
            <a:xfrm>
              <a:off x="6271603" y="5553075"/>
              <a:ext cx="262283"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551</a:t>
              </a:r>
            </a:p>
          </p:txBody>
        </p:sp>
        <p:sp>
          <p:nvSpPr>
            <p:cNvPr id="163" name="Rectangle 144">
              <a:extLst>
                <a:ext uri="{FF2B5EF4-FFF2-40B4-BE49-F238E27FC236}">
                  <a16:creationId xmlns:a16="http://schemas.microsoft.com/office/drawing/2014/main" id="{45EF47EF-C13A-4862-ABED-00A57BC0D737}"/>
                </a:ext>
              </a:extLst>
            </p:cNvPr>
            <p:cNvSpPr>
              <a:spLocks noChangeArrowheads="1"/>
            </p:cNvSpPr>
            <p:nvPr/>
          </p:nvSpPr>
          <p:spPr bwMode="auto">
            <a:xfrm>
              <a:off x="5180013" y="1030288"/>
              <a:ext cx="2868612" cy="506412"/>
            </a:xfrm>
            <a:prstGeom prst="rect">
              <a:avLst/>
            </a:prstGeom>
            <a:grpFill/>
            <a:ln w="12700">
              <a:noFill/>
              <a:miter lim="800000"/>
              <a:headEnd/>
              <a:tailEnd/>
            </a:ln>
          </p:spPr>
          <p:txBody>
            <a:bodyPr anchor="ctr">
              <a:prstTxWarp prst="textNoShape">
                <a:avLst/>
              </a:prstTxWarp>
            </a:bodyPr>
            <a:lstStyle/>
            <a:p>
              <a:pPr algn="ctr">
                <a:lnSpc>
                  <a:spcPct val="90000"/>
                </a:lnSpc>
              </a:pPr>
              <a:r>
                <a:rPr lang="en-US" sz="1200" b="1" dirty="0">
                  <a:solidFill>
                    <a:schemeClr val="bg1"/>
                  </a:solidFill>
                  <a:latin typeface="Arial"/>
                  <a:cs typeface="Arial"/>
                </a:rPr>
                <a:t>Instrument Design Lab (IDL/ADLi)</a:t>
              </a:r>
              <a:endParaRPr lang="en-US" sz="1100" b="1" dirty="0">
                <a:solidFill>
                  <a:schemeClr val="bg1"/>
                </a:solidFill>
                <a:latin typeface="Arial"/>
                <a:cs typeface="Arial"/>
              </a:endParaRPr>
            </a:p>
            <a:p>
              <a:pPr algn="ctr">
                <a:lnSpc>
                  <a:spcPct val="90000"/>
                </a:lnSpc>
              </a:pPr>
              <a:endParaRPr lang="en-US" sz="800" b="1" dirty="0">
                <a:solidFill>
                  <a:schemeClr val="bg1"/>
                </a:solidFill>
                <a:latin typeface="Arial"/>
                <a:cs typeface="Arial"/>
              </a:endParaRPr>
            </a:p>
          </p:txBody>
        </p:sp>
        <p:sp>
          <p:nvSpPr>
            <p:cNvPr id="164" name="Text Box 147">
              <a:extLst>
                <a:ext uri="{FF2B5EF4-FFF2-40B4-BE49-F238E27FC236}">
                  <a16:creationId xmlns:a16="http://schemas.microsoft.com/office/drawing/2014/main" id="{2E7A963A-9EAF-9DDB-6919-AA47F827724F}"/>
                </a:ext>
              </a:extLst>
            </p:cNvPr>
            <p:cNvSpPr txBox="1">
              <a:spLocks noChangeArrowheads="1"/>
            </p:cNvSpPr>
            <p:nvPr/>
          </p:nvSpPr>
          <p:spPr bwMode="auto">
            <a:xfrm>
              <a:off x="6698165" y="1363663"/>
              <a:ext cx="1247273" cy="158084"/>
            </a:xfrm>
            <a:prstGeom prst="rect">
              <a:avLst/>
            </a:prstGeom>
            <a:grpFill/>
            <a:ln w="9525">
              <a:noFill/>
              <a:miter lim="800000"/>
              <a:headEnd/>
              <a:tailEnd/>
            </a:ln>
          </p:spPr>
          <p:txBody>
            <a:bodyPr wrap="none">
              <a:prstTxWarp prst="textNoShape">
                <a:avLst/>
              </a:prstTxWarp>
              <a:spAutoFit/>
            </a:bodyPr>
            <a:lstStyle/>
            <a:p>
              <a:pPr algn="r">
                <a:lnSpc>
                  <a:spcPct val="70000"/>
                </a:lnSpc>
                <a:spcBef>
                  <a:spcPct val="50000"/>
                </a:spcBef>
              </a:pPr>
              <a:r>
                <a:rPr lang="en-US" sz="700" b="1" dirty="0">
                  <a:solidFill>
                    <a:schemeClr val="bg1"/>
                  </a:solidFill>
                  <a:latin typeface="Arial"/>
                  <a:cs typeface="Arial"/>
                </a:rPr>
                <a:t>IDL Systems Engineers (SE)</a:t>
              </a:r>
              <a:endParaRPr lang="en-US" sz="700" dirty="0">
                <a:solidFill>
                  <a:schemeClr val="bg1"/>
                </a:solidFill>
                <a:latin typeface="Arial"/>
                <a:cs typeface="Arial"/>
              </a:endParaRPr>
            </a:p>
          </p:txBody>
        </p:sp>
        <p:sp>
          <p:nvSpPr>
            <p:cNvPr id="165" name="Text Box 148">
              <a:extLst>
                <a:ext uri="{FF2B5EF4-FFF2-40B4-BE49-F238E27FC236}">
                  <a16:creationId xmlns:a16="http://schemas.microsoft.com/office/drawing/2014/main" id="{3AB892B0-1FE0-A410-4CB5-14F4EDA59B94}"/>
                </a:ext>
              </a:extLst>
            </p:cNvPr>
            <p:cNvSpPr txBox="1">
              <a:spLocks noChangeArrowheads="1"/>
            </p:cNvSpPr>
            <p:nvPr/>
          </p:nvSpPr>
          <p:spPr bwMode="auto">
            <a:xfrm>
              <a:off x="5543550" y="1363663"/>
              <a:ext cx="569723" cy="161614"/>
            </a:xfrm>
            <a:prstGeom prst="rect">
              <a:avLst/>
            </a:prstGeom>
            <a:grpFill/>
            <a:ln w="9525">
              <a:noFill/>
              <a:miter lim="800000"/>
              <a:headEnd/>
              <a:tailEnd/>
            </a:ln>
          </p:spPr>
          <p:txBody>
            <a:bodyPr wrap="none">
              <a:prstTxWarp prst="textNoShape">
                <a:avLst/>
              </a:prstTxWarp>
              <a:spAutoFit/>
            </a:bodyPr>
            <a:lstStyle/>
            <a:p>
              <a:pPr>
                <a:lnSpc>
                  <a:spcPct val="70000"/>
                </a:lnSpc>
                <a:spcBef>
                  <a:spcPct val="50000"/>
                </a:spcBef>
              </a:pPr>
              <a:r>
                <a:rPr lang="en-US" sz="700" b="1" dirty="0">
                  <a:solidFill>
                    <a:schemeClr val="bg1"/>
                  </a:solidFill>
                  <a:latin typeface="Arial"/>
                  <a:cs typeface="Arial"/>
                </a:rPr>
                <a:t>Lab Leads</a:t>
              </a:r>
              <a:endParaRPr lang="en-US" sz="700" dirty="0">
                <a:solidFill>
                  <a:schemeClr val="bg1"/>
                </a:solidFill>
                <a:latin typeface="Arial"/>
                <a:cs typeface="Arial"/>
              </a:endParaRPr>
            </a:p>
          </p:txBody>
        </p:sp>
        <p:sp>
          <p:nvSpPr>
            <p:cNvPr id="166" name="Line 150">
              <a:extLst>
                <a:ext uri="{FF2B5EF4-FFF2-40B4-BE49-F238E27FC236}">
                  <a16:creationId xmlns:a16="http://schemas.microsoft.com/office/drawing/2014/main" id="{63A1CAC5-D812-3933-70AC-659CCE9FBEF0}"/>
                </a:ext>
              </a:extLst>
            </p:cNvPr>
            <p:cNvSpPr>
              <a:spLocks noChangeShapeType="1"/>
            </p:cNvSpPr>
            <p:nvPr/>
          </p:nvSpPr>
          <p:spPr bwMode="auto">
            <a:xfrm>
              <a:off x="5324475" y="1328738"/>
              <a:ext cx="2609850" cy="0"/>
            </a:xfrm>
            <a:prstGeom prst="line">
              <a:avLst/>
            </a:prstGeom>
            <a:grpFill/>
            <a:ln w="12700">
              <a:solidFill>
                <a:schemeClr val="bg1"/>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grpSp>
      <p:grpSp>
        <p:nvGrpSpPr>
          <p:cNvPr id="3" name="Group 2">
            <a:extLst>
              <a:ext uri="{FF2B5EF4-FFF2-40B4-BE49-F238E27FC236}">
                <a16:creationId xmlns:a16="http://schemas.microsoft.com/office/drawing/2014/main" id="{E9E11B03-3EB1-8D36-62BC-CAF0BDBF9236}"/>
              </a:ext>
            </a:extLst>
          </p:cNvPr>
          <p:cNvGrpSpPr/>
          <p:nvPr/>
        </p:nvGrpSpPr>
        <p:grpSpPr>
          <a:xfrm>
            <a:off x="637930" y="942325"/>
            <a:ext cx="3218300" cy="4209488"/>
            <a:chOff x="1273175" y="1030288"/>
            <a:chExt cx="2894269" cy="3929628"/>
          </a:xfrm>
          <a:solidFill>
            <a:schemeClr val="accent2">
              <a:lumMod val="40000"/>
              <a:lumOff val="60000"/>
            </a:schemeClr>
          </a:solidFill>
        </p:grpSpPr>
        <p:sp>
          <p:nvSpPr>
            <p:cNvPr id="11" name="Line 3">
              <a:extLst>
                <a:ext uri="{FF2B5EF4-FFF2-40B4-BE49-F238E27FC236}">
                  <a16:creationId xmlns:a16="http://schemas.microsoft.com/office/drawing/2014/main" id="{D27CEFE3-145E-BC12-D0CB-9E5360D80BF7}"/>
                </a:ext>
              </a:extLst>
            </p:cNvPr>
            <p:cNvSpPr>
              <a:spLocks noChangeShapeType="1"/>
            </p:cNvSpPr>
            <p:nvPr/>
          </p:nvSpPr>
          <p:spPr bwMode="auto">
            <a:xfrm>
              <a:off x="2681288" y="2735263"/>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2" name="Line 4">
              <a:extLst>
                <a:ext uri="{FF2B5EF4-FFF2-40B4-BE49-F238E27FC236}">
                  <a16:creationId xmlns:a16="http://schemas.microsoft.com/office/drawing/2014/main" id="{6DB0C7FC-B101-C065-6306-7475B0350E05}"/>
                </a:ext>
              </a:extLst>
            </p:cNvPr>
            <p:cNvSpPr>
              <a:spLocks noChangeShapeType="1"/>
            </p:cNvSpPr>
            <p:nvPr/>
          </p:nvSpPr>
          <p:spPr bwMode="auto">
            <a:xfrm>
              <a:off x="2681288" y="3487738"/>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23" name="Line 8">
              <a:extLst>
                <a:ext uri="{FF2B5EF4-FFF2-40B4-BE49-F238E27FC236}">
                  <a16:creationId xmlns:a16="http://schemas.microsoft.com/office/drawing/2014/main" id="{CC6E6796-A28D-70BF-0C1C-13450E03A7CA}"/>
                </a:ext>
              </a:extLst>
            </p:cNvPr>
            <p:cNvSpPr>
              <a:spLocks noChangeShapeType="1"/>
            </p:cNvSpPr>
            <p:nvPr/>
          </p:nvSpPr>
          <p:spPr bwMode="auto">
            <a:xfrm>
              <a:off x="2681288" y="4616450"/>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24" name="Line 9">
              <a:extLst>
                <a:ext uri="{FF2B5EF4-FFF2-40B4-BE49-F238E27FC236}">
                  <a16:creationId xmlns:a16="http://schemas.microsoft.com/office/drawing/2014/main" id="{C198639E-4DE1-B10A-456F-EDC846FE54D9}"/>
                </a:ext>
              </a:extLst>
            </p:cNvPr>
            <p:cNvSpPr>
              <a:spLocks noChangeShapeType="1"/>
            </p:cNvSpPr>
            <p:nvPr/>
          </p:nvSpPr>
          <p:spPr bwMode="auto">
            <a:xfrm>
              <a:off x="2681288" y="4240213"/>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25" name="Line 10">
              <a:extLst>
                <a:ext uri="{FF2B5EF4-FFF2-40B4-BE49-F238E27FC236}">
                  <a16:creationId xmlns:a16="http://schemas.microsoft.com/office/drawing/2014/main" id="{E8542CA1-C72B-A577-760B-72B69BB5D22C}"/>
                </a:ext>
              </a:extLst>
            </p:cNvPr>
            <p:cNvSpPr>
              <a:spLocks noChangeShapeType="1"/>
            </p:cNvSpPr>
            <p:nvPr/>
          </p:nvSpPr>
          <p:spPr bwMode="auto">
            <a:xfrm>
              <a:off x="2681288" y="3863975"/>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26" name="Line 11">
              <a:extLst>
                <a:ext uri="{FF2B5EF4-FFF2-40B4-BE49-F238E27FC236}">
                  <a16:creationId xmlns:a16="http://schemas.microsoft.com/office/drawing/2014/main" id="{0FE32CA8-7070-7AB0-FCB1-67F3EE9C35CC}"/>
                </a:ext>
              </a:extLst>
            </p:cNvPr>
            <p:cNvSpPr>
              <a:spLocks noChangeShapeType="1"/>
            </p:cNvSpPr>
            <p:nvPr/>
          </p:nvSpPr>
          <p:spPr bwMode="auto">
            <a:xfrm>
              <a:off x="2681288" y="3111500"/>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27" name="Line 12">
              <a:extLst>
                <a:ext uri="{FF2B5EF4-FFF2-40B4-BE49-F238E27FC236}">
                  <a16:creationId xmlns:a16="http://schemas.microsoft.com/office/drawing/2014/main" id="{9F175749-EB79-60C2-E2CE-65A91EC43FEE}"/>
                </a:ext>
              </a:extLst>
            </p:cNvPr>
            <p:cNvSpPr>
              <a:spLocks noChangeShapeType="1"/>
            </p:cNvSpPr>
            <p:nvPr/>
          </p:nvSpPr>
          <p:spPr bwMode="auto">
            <a:xfrm>
              <a:off x="2681288" y="2359025"/>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28" name="Line 13">
              <a:extLst>
                <a:ext uri="{FF2B5EF4-FFF2-40B4-BE49-F238E27FC236}">
                  <a16:creationId xmlns:a16="http://schemas.microsoft.com/office/drawing/2014/main" id="{7EB18428-DE58-543C-65C2-8555F9280D20}"/>
                </a:ext>
              </a:extLst>
            </p:cNvPr>
            <p:cNvSpPr>
              <a:spLocks noChangeShapeType="1"/>
            </p:cNvSpPr>
            <p:nvPr/>
          </p:nvSpPr>
          <p:spPr bwMode="auto">
            <a:xfrm>
              <a:off x="2681288" y="1982788"/>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29" name="Line 14">
              <a:extLst>
                <a:ext uri="{FF2B5EF4-FFF2-40B4-BE49-F238E27FC236}">
                  <a16:creationId xmlns:a16="http://schemas.microsoft.com/office/drawing/2014/main" id="{DBC1F9B0-9B68-F5FC-7C9B-48CC34DA65C9}"/>
                </a:ext>
              </a:extLst>
            </p:cNvPr>
            <p:cNvSpPr>
              <a:spLocks noChangeShapeType="1"/>
            </p:cNvSpPr>
            <p:nvPr/>
          </p:nvSpPr>
          <p:spPr bwMode="auto">
            <a:xfrm>
              <a:off x="2679699" y="1548369"/>
              <a:ext cx="10089" cy="3276600"/>
            </a:xfrm>
            <a:prstGeom prst="line">
              <a:avLst/>
            </a:prstGeom>
            <a:grpFill/>
            <a:ln w="25400">
              <a:solidFill>
                <a:srgbClr val="D96D00"/>
              </a:solidFill>
              <a:round/>
              <a:headEnd/>
              <a:tailEnd type="none" w="med" len="lg"/>
            </a:ln>
          </p:spPr>
          <p:txBody>
            <a:bodyPr wrap="none" anchor="ctr">
              <a:prstTxWarp prst="textNoShape">
                <a:avLst/>
              </a:prstTxWarp>
            </a:bodyPr>
            <a:lstStyle/>
            <a:p>
              <a:endParaRPr lang="en-US" dirty="0">
                <a:solidFill>
                  <a:schemeClr val="bg1"/>
                </a:solidFill>
                <a:latin typeface="Arial"/>
                <a:cs typeface="Arial"/>
              </a:endParaRPr>
            </a:p>
          </p:txBody>
        </p:sp>
        <p:sp>
          <p:nvSpPr>
            <p:cNvPr id="30" name="Rectangle 15">
              <a:extLst>
                <a:ext uri="{FF2B5EF4-FFF2-40B4-BE49-F238E27FC236}">
                  <a16:creationId xmlns:a16="http://schemas.microsoft.com/office/drawing/2014/main" id="{926A56B9-4173-1053-B2B0-4C5CAA2ABBF3}"/>
                </a:ext>
              </a:extLst>
            </p:cNvPr>
            <p:cNvSpPr>
              <a:spLocks noChangeArrowheads="1"/>
            </p:cNvSpPr>
            <p:nvPr/>
          </p:nvSpPr>
          <p:spPr bwMode="auto">
            <a:xfrm>
              <a:off x="2843213" y="1836738"/>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Mission Operations</a:t>
              </a:r>
            </a:p>
          </p:txBody>
        </p:sp>
        <p:sp>
          <p:nvSpPr>
            <p:cNvPr id="33" name="Rectangle 18">
              <a:extLst>
                <a:ext uri="{FF2B5EF4-FFF2-40B4-BE49-F238E27FC236}">
                  <a16:creationId xmlns:a16="http://schemas.microsoft.com/office/drawing/2014/main" id="{A2529E5E-176E-BA24-6691-45D483179102}"/>
                </a:ext>
              </a:extLst>
            </p:cNvPr>
            <p:cNvSpPr>
              <a:spLocks noChangeArrowheads="1"/>
            </p:cNvSpPr>
            <p:nvPr/>
          </p:nvSpPr>
          <p:spPr bwMode="auto">
            <a:xfrm>
              <a:off x="2843213" y="2241473"/>
              <a:ext cx="1247775" cy="271462"/>
            </a:xfrm>
            <a:prstGeom prst="rect">
              <a:avLst/>
            </a:prstGeom>
            <a:grpFill/>
            <a:ln w="12700">
              <a:noFill/>
              <a:miter lim="800000"/>
              <a:headEnd/>
              <a:tailEnd/>
            </a:ln>
          </p:spPr>
          <p:txBody>
            <a:bodyPr anchor="ctr">
              <a:prstTxWarp prst="textNoShape">
                <a:avLst/>
              </a:prstTxWarp>
            </a:bodyPr>
            <a:lstStyle/>
            <a:p>
              <a:pPr algn="ctr"/>
              <a:r>
                <a:rPr lang="en-US" sz="700" b="1" dirty="0">
                  <a:solidFill>
                    <a:schemeClr val="bg1"/>
                  </a:solidFill>
                  <a:latin typeface="Arial"/>
                  <a:cs typeface="Arial"/>
                </a:rPr>
                <a:t>Attitude Control</a:t>
              </a:r>
            </a:p>
          </p:txBody>
        </p:sp>
        <p:sp>
          <p:nvSpPr>
            <p:cNvPr id="34" name="Rectangle 19">
              <a:extLst>
                <a:ext uri="{FF2B5EF4-FFF2-40B4-BE49-F238E27FC236}">
                  <a16:creationId xmlns:a16="http://schemas.microsoft.com/office/drawing/2014/main" id="{8AD13F51-B142-5020-9870-73AA0EE60C4E}"/>
                </a:ext>
              </a:extLst>
            </p:cNvPr>
            <p:cNvSpPr>
              <a:spLocks noChangeArrowheads="1"/>
            </p:cNvSpPr>
            <p:nvPr/>
          </p:nvSpPr>
          <p:spPr bwMode="auto">
            <a:xfrm>
              <a:off x="2843213" y="2600636"/>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Orbital Debris</a:t>
              </a:r>
            </a:p>
          </p:txBody>
        </p:sp>
        <p:sp>
          <p:nvSpPr>
            <p:cNvPr id="36" name="Rectangle 21">
              <a:extLst>
                <a:ext uri="{FF2B5EF4-FFF2-40B4-BE49-F238E27FC236}">
                  <a16:creationId xmlns:a16="http://schemas.microsoft.com/office/drawing/2014/main" id="{80EFB3AD-B75B-CE8F-9EF5-06F45B498B8B}"/>
                </a:ext>
              </a:extLst>
            </p:cNvPr>
            <p:cNvSpPr>
              <a:spLocks noChangeArrowheads="1"/>
            </p:cNvSpPr>
            <p:nvPr/>
          </p:nvSpPr>
          <p:spPr bwMode="auto">
            <a:xfrm>
              <a:off x="2843213" y="2979109"/>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Flight Dynamics</a:t>
              </a:r>
            </a:p>
          </p:txBody>
        </p:sp>
        <p:sp>
          <p:nvSpPr>
            <p:cNvPr id="37" name="Rectangle 22">
              <a:extLst>
                <a:ext uri="{FF2B5EF4-FFF2-40B4-BE49-F238E27FC236}">
                  <a16:creationId xmlns:a16="http://schemas.microsoft.com/office/drawing/2014/main" id="{59D2C7F0-EFE8-94DC-74D9-6581CF1AB403}"/>
                </a:ext>
              </a:extLst>
            </p:cNvPr>
            <p:cNvSpPr>
              <a:spLocks noChangeArrowheads="1"/>
            </p:cNvSpPr>
            <p:nvPr/>
          </p:nvSpPr>
          <p:spPr bwMode="auto">
            <a:xfrm>
              <a:off x="2843213" y="3726177"/>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endParaRPr lang="en-US" sz="700" b="1" dirty="0">
                <a:solidFill>
                  <a:schemeClr val="bg1"/>
                </a:solidFill>
                <a:latin typeface="Arial"/>
                <a:cs typeface="Arial"/>
              </a:endParaRPr>
            </a:p>
            <a:p>
              <a:pPr algn="ctr">
                <a:lnSpc>
                  <a:spcPct val="90000"/>
                </a:lnSpc>
              </a:pPr>
              <a:r>
                <a:rPr lang="en-US" sz="700" b="1" dirty="0">
                  <a:solidFill>
                    <a:schemeClr val="bg1"/>
                  </a:solidFill>
                  <a:latin typeface="Arial"/>
                  <a:cs typeface="Arial"/>
                </a:rPr>
                <a:t>Team Lead</a:t>
              </a:r>
            </a:p>
            <a:p>
              <a:pPr>
                <a:lnSpc>
                  <a:spcPct val="90000"/>
                </a:lnSpc>
              </a:pPr>
              <a:endParaRPr lang="en-US" sz="700" b="1" dirty="0">
                <a:solidFill>
                  <a:schemeClr val="bg1"/>
                </a:solidFill>
                <a:latin typeface="Arial"/>
                <a:cs typeface="Arial"/>
              </a:endParaRPr>
            </a:p>
          </p:txBody>
        </p:sp>
        <p:sp>
          <p:nvSpPr>
            <p:cNvPr id="38" name="Rectangle 23">
              <a:extLst>
                <a:ext uri="{FF2B5EF4-FFF2-40B4-BE49-F238E27FC236}">
                  <a16:creationId xmlns:a16="http://schemas.microsoft.com/office/drawing/2014/main" id="{19B3B227-C9B5-9B09-9613-7FEC359F5965}"/>
                </a:ext>
              </a:extLst>
            </p:cNvPr>
            <p:cNvSpPr>
              <a:spLocks noChangeArrowheads="1"/>
            </p:cNvSpPr>
            <p:nvPr/>
          </p:nvSpPr>
          <p:spPr bwMode="auto">
            <a:xfrm>
              <a:off x="2843213" y="410240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Mission Systems Engineer #1</a:t>
              </a:r>
            </a:p>
          </p:txBody>
        </p:sp>
        <p:sp>
          <p:nvSpPr>
            <p:cNvPr id="40" name="Rectangle 25">
              <a:extLst>
                <a:ext uri="{FF2B5EF4-FFF2-40B4-BE49-F238E27FC236}">
                  <a16:creationId xmlns:a16="http://schemas.microsoft.com/office/drawing/2014/main" id="{C0BF2C70-CD9C-AB5F-BC66-ACD4443081F3}"/>
                </a:ext>
              </a:extLst>
            </p:cNvPr>
            <p:cNvSpPr>
              <a:spLocks noChangeArrowheads="1"/>
            </p:cNvSpPr>
            <p:nvPr/>
          </p:nvSpPr>
          <p:spPr bwMode="auto">
            <a:xfrm>
              <a:off x="2843213" y="3345582"/>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Propulsion</a:t>
              </a:r>
            </a:p>
          </p:txBody>
        </p:sp>
        <p:sp>
          <p:nvSpPr>
            <p:cNvPr id="41" name="Line 26">
              <a:extLst>
                <a:ext uri="{FF2B5EF4-FFF2-40B4-BE49-F238E27FC236}">
                  <a16:creationId xmlns:a16="http://schemas.microsoft.com/office/drawing/2014/main" id="{269FE48F-67E3-0A2A-4DF8-0C111C589F5A}"/>
                </a:ext>
              </a:extLst>
            </p:cNvPr>
            <p:cNvSpPr>
              <a:spLocks noChangeShapeType="1"/>
            </p:cNvSpPr>
            <p:nvPr/>
          </p:nvSpPr>
          <p:spPr bwMode="auto">
            <a:xfrm>
              <a:off x="2387600" y="2552700"/>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42" name="Line 27">
              <a:extLst>
                <a:ext uri="{FF2B5EF4-FFF2-40B4-BE49-F238E27FC236}">
                  <a16:creationId xmlns:a16="http://schemas.microsoft.com/office/drawing/2014/main" id="{7573B18F-ECF8-4683-2DC4-837CE1B70E33}"/>
                </a:ext>
              </a:extLst>
            </p:cNvPr>
            <p:cNvSpPr>
              <a:spLocks noChangeShapeType="1"/>
            </p:cNvSpPr>
            <p:nvPr/>
          </p:nvSpPr>
          <p:spPr bwMode="auto">
            <a:xfrm>
              <a:off x="2387600" y="330517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46" name="Line 31">
              <a:extLst>
                <a:ext uri="{FF2B5EF4-FFF2-40B4-BE49-F238E27FC236}">
                  <a16:creationId xmlns:a16="http://schemas.microsoft.com/office/drawing/2014/main" id="{13B3D7EF-9038-A7EA-71FB-F3E3913B57E5}"/>
                </a:ext>
              </a:extLst>
            </p:cNvPr>
            <p:cNvSpPr>
              <a:spLocks noChangeShapeType="1"/>
            </p:cNvSpPr>
            <p:nvPr/>
          </p:nvSpPr>
          <p:spPr bwMode="auto">
            <a:xfrm>
              <a:off x="2387600" y="481012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47" name="Line 32">
              <a:extLst>
                <a:ext uri="{FF2B5EF4-FFF2-40B4-BE49-F238E27FC236}">
                  <a16:creationId xmlns:a16="http://schemas.microsoft.com/office/drawing/2014/main" id="{93937711-4F8E-6C8B-5A5D-0F3EAAB29591}"/>
                </a:ext>
              </a:extLst>
            </p:cNvPr>
            <p:cNvSpPr>
              <a:spLocks noChangeShapeType="1"/>
            </p:cNvSpPr>
            <p:nvPr/>
          </p:nvSpPr>
          <p:spPr bwMode="auto">
            <a:xfrm>
              <a:off x="2387600" y="4433888"/>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48" name="Line 33">
              <a:extLst>
                <a:ext uri="{FF2B5EF4-FFF2-40B4-BE49-F238E27FC236}">
                  <a16:creationId xmlns:a16="http://schemas.microsoft.com/office/drawing/2014/main" id="{B322FB01-59DD-B297-193B-477DCB28CB2B}"/>
                </a:ext>
              </a:extLst>
            </p:cNvPr>
            <p:cNvSpPr>
              <a:spLocks noChangeShapeType="1"/>
            </p:cNvSpPr>
            <p:nvPr/>
          </p:nvSpPr>
          <p:spPr bwMode="auto">
            <a:xfrm>
              <a:off x="2387600" y="4057650"/>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49" name="Line 34">
              <a:extLst>
                <a:ext uri="{FF2B5EF4-FFF2-40B4-BE49-F238E27FC236}">
                  <a16:creationId xmlns:a16="http://schemas.microsoft.com/office/drawing/2014/main" id="{8DFDD34F-61B2-9D12-1059-62C0DF0C8D11}"/>
                </a:ext>
              </a:extLst>
            </p:cNvPr>
            <p:cNvSpPr>
              <a:spLocks noChangeShapeType="1"/>
            </p:cNvSpPr>
            <p:nvPr/>
          </p:nvSpPr>
          <p:spPr bwMode="auto">
            <a:xfrm>
              <a:off x="2387600" y="3681413"/>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50" name="Line 35">
              <a:extLst>
                <a:ext uri="{FF2B5EF4-FFF2-40B4-BE49-F238E27FC236}">
                  <a16:creationId xmlns:a16="http://schemas.microsoft.com/office/drawing/2014/main" id="{5D0E8064-3C49-46B0-61FD-32D781057901}"/>
                </a:ext>
              </a:extLst>
            </p:cNvPr>
            <p:cNvSpPr>
              <a:spLocks noChangeShapeType="1"/>
            </p:cNvSpPr>
            <p:nvPr/>
          </p:nvSpPr>
          <p:spPr bwMode="auto">
            <a:xfrm>
              <a:off x="2387600" y="2928938"/>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51" name="Line 36">
              <a:extLst>
                <a:ext uri="{FF2B5EF4-FFF2-40B4-BE49-F238E27FC236}">
                  <a16:creationId xmlns:a16="http://schemas.microsoft.com/office/drawing/2014/main" id="{00FD3140-AEF3-5F90-481B-87BB347E8F61}"/>
                </a:ext>
              </a:extLst>
            </p:cNvPr>
            <p:cNvSpPr>
              <a:spLocks noChangeShapeType="1"/>
            </p:cNvSpPr>
            <p:nvPr/>
          </p:nvSpPr>
          <p:spPr bwMode="auto">
            <a:xfrm>
              <a:off x="2387600" y="2176463"/>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52" name="Line 37">
              <a:extLst>
                <a:ext uri="{FF2B5EF4-FFF2-40B4-BE49-F238E27FC236}">
                  <a16:creationId xmlns:a16="http://schemas.microsoft.com/office/drawing/2014/main" id="{76FA0199-864B-8A6C-B0CD-10339B9842EF}"/>
                </a:ext>
              </a:extLst>
            </p:cNvPr>
            <p:cNvSpPr>
              <a:spLocks noChangeShapeType="1"/>
            </p:cNvSpPr>
            <p:nvPr/>
          </p:nvSpPr>
          <p:spPr bwMode="auto">
            <a:xfrm>
              <a:off x="2387600" y="180022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53" name="Rectangle 38">
              <a:extLst>
                <a:ext uri="{FF2B5EF4-FFF2-40B4-BE49-F238E27FC236}">
                  <a16:creationId xmlns:a16="http://schemas.microsoft.com/office/drawing/2014/main" id="{D4C7FD7E-99EF-B3B5-D135-529546D5CB3F}"/>
                </a:ext>
              </a:extLst>
            </p:cNvPr>
            <p:cNvSpPr>
              <a:spLocks noChangeArrowheads="1"/>
            </p:cNvSpPr>
            <p:nvPr/>
          </p:nvSpPr>
          <p:spPr bwMode="auto">
            <a:xfrm>
              <a:off x="1292225" y="164782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Mission Cost</a:t>
              </a:r>
            </a:p>
          </p:txBody>
        </p:sp>
        <p:sp>
          <p:nvSpPr>
            <p:cNvPr id="55" name="Rectangle 40">
              <a:extLst>
                <a:ext uri="{FF2B5EF4-FFF2-40B4-BE49-F238E27FC236}">
                  <a16:creationId xmlns:a16="http://schemas.microsoft.com/office/drawing/2014/main" id="{87B4B43D-E197-0976-5720-6B2B5C03248B}"/>
                </a:ext>
              </a:extLst>
            </p:cNvPr>
            <p:cNvSpPr>
              <a:spLocks noChangeArrowheads="1"/>
            </p:cNvSpPr>
            <p:nvPr/>
          </p:nvSpPr>
          <p:spPr bwMode="auto">
            <a:xfrm>
              <a:off x="1292225" y="2024711"/>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Structural</a:t>
              </a:r>
            </a:p>
          </p:txBody>
        </p:sp>
        <p:sp>
          <p:nvSpPr>
            <p:cNvPr id="56" name="Rectangle 41">
              <a:extLst>
                <a:ext uri="{FF2B5EF4-FFF2-40B4-BE49-F238E27FC236}">
                  <a16:creationId xmlns:a16="http://schemas.microsoft.com/office/drawing/2014/main" id="{7AAB37C3-F51D-3A93-6DA8-EC301294DEE9}"/>
                </a:ext>
              </a:extLst>
            </p:cNvPr>
            <p:cNvSpPr>
              <a:spLocks noChangeArrowheads="1"/>
            </p:cNvSpPr>
            <p:nvPr/>
          </p:nvSpPr>
          <p:spPr bwMode="auto">
            <a:xfrm>
              <a:off x="1292225" y="2402538"/>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Mechanical Systems</a:t>
              </a:r>
            </a:p>
          </p:txBody>
        </p:sp>
        <p:sp>
          <p:nvSpPr>
            <p:cNvPr id="57" name="Rectangle 42">
              <a:extLst>
                <a:ext uri="{FF2B5EF4-FFF2-40B4-BE49-F238E27FC236}">
                  <a16:creationId xmlns:a16="http://schemas.microsoft.com/office/drawing/2014/main" id="{062B08AE-FC41-C39C-282D-C40A5B027E7E}"/>
                </a:ext>
              </a:extLst>
            </p:cNvPr>
            <p:cNvSpPr>
              <a:spLocks noChangeArrowheads="1"/>
            </p:cNvSpPr>
            <p:nvPr/>
          </p:nvSpPr>
          <p:spPr bwMode="auto">
            <a:xfrm>
              <a:off x="1292225" y="3154369"/>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Thermal</a:t>
              </a:r>
            </a:p>
          </p:txBody>
        </p:sp>
        <p:sp>
          <p:nvSpPr>
            <p:cNvPr id="59" name="Rectangle 44">
              <a:extLst>
                <a:ext uri="{FF2B5EF4-FFF2-40B4-BE49-F238E27FC236}">
                  <a16:creationId xmlns:a16="http://schemas.microsoft.com/office/drawing/2014/main" id="{5F39E461-CE87-7A74-459F-B265DB0072E0}"/>
                </a:ext>
              </a:extLst>
            </p:cNvPr>
            <p:cNvSpPr>
              <a:spLocks noChangeArrowheads="1"/>
            </p:cNvSpPr>
            <p:nvPr/>
          </p:nvSpPr>
          <p:spPr bwMode="auto">
            <a:xfrm>
              <a:off x="1292225" y="2781658"/>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endParaRPr lang="en-US" sz="700" b="1" dirty="0">
                <a:solidFill>
                  <a:schemeClr val="bg1"/>
                </a:solidFill>
                <a:latin typeface="Arial"/>
                <a:cs typeface="Arial"/>
              </a:endParaRPr>
            </a:p>
            <a:p>
              <a:pPr algn="ctr">
                <a:lnSpc>
                  <a:spcPct val="90000"/>
                </a:lnSpc>
              </a:pPr>
              <a:r>
                <a:rPr lang="en-US" sz="700" b="1" dirty="0">
                  <a:solidFill>
                    <a:schemeClr val="bg1"/>
                  </a:solidFill>
                  <a:latin typeface="Arial"/>
                  <a:cs typeface="Arial"/>
                </a:rPr>
                <a:t>Mechanical Designer</a:t>
              </a:r>
            </a:p>
            <a:p>
              <a:pPr>
                <a:lnSpc>
                  <a:spcPct val="90000"/>
                </a:lnSpc>
              </a:pPr>
              <a:endParaRPr lang="en-US" sz="700" b="1" dirty="0">
                <a:solidFill>
                  <a:schemeClr val="bg1"/>
                </a:solidFill>
                <a:latin typeface="Arial"/>
                <a:cs typeface="Arial"/>
              </a:endParaRPr>
            </a:p>
          </p:txBody>
        </p:sp>
        <p:sp>
          <p:nvSpPr>
            <p:cNvPr id="60" name="Rectangle 45">
              <a:extLst>
                <a:ext uri="{FF2B5EF4-FFF2-40B4-BE49-F238E27FC236}">
                  <a16:creationId xmlns:a16="http://schemas.microsoft.com/office/drawing/2014/main" id="{C19F6CE9-738E-EBFD-73C0-B101AE4D854A}"/>
                </a:ext>
              </a:extLst>
            </p:cNvPr>
            <p:cNvSpPr>
              <a:spLocks noChangeArrowheads="1"/>
            </p:cNvSpPr>
            <p:nvPr/>
          </p:nvSpPr>
          <p:spPr bwMode="auto">
            <a:xfrm>
              <a:off x="1292225" y="3535073"/>
              <a:ext cx="1247775" cy="271463"/>
            </a:xfrm>
            <a:prstGeom prst="rect">
              <a:avLst/>
            </a:prstGeom>
            <a:grpFill/>
            <a:ln w="12700">
              <a:noFill/>
              <a:miter lim="800000"/>
              <a:headEnd/>
              <a:tailEnd/>
            </a:ln>
          </p:spPr>
          <p:txBody>
            <a:bodyPr anchor="ctr">
              <a:prstTxWarp prst="textNoShape">
                <a:avLst/>
              </a:prstTxWarp>
            </a:bodyPr>
            <a:lstStyle/>
            <a:p>
              <a:pPr algn="ctr"/>
              <a:r>
                <a:rPr lang="en-US" sz="700" b="1" dirty="0">
                  <a:solidFill>
                    <a:schemeClr val="bg1"/>
                  </a:solidFill>
                  <a:latin typeface="Arial"/>
                  <a:cs typeface="Arial"/>
                </a:rPr>
                <a:t>Radiation Environment</a:t>
              </a:r>
            </a:p>
          </p:txBody>
        </p:sp>
        <p:sp>
          <p:nvSpPr>
            <p:cNvPr id="61" name="Rectangle 46">
              <a:extLst>
                <a:ext uri="{FF2B5EF4-FFF2-40B4-BE49-F238E27FC236}">
                  <a16:creationId xmlns:a16="http://schemas.microsoft.com/office/drawing/2014/main" id="{015F10A8-0A93-D862-D2B4-EF35AF517D68}"/>
                </a:ext>
              </a:extLst>
            </p:cNvPr>
            <p:cNvSpPr>
              <a:spLocks noChangeArrowheads="1"/>
            </p:cNvSpPr>
            <p:nvPr/>
          </p:nvSpPr>
          <p:spPr bwMode="auto">
            <a:xfrm>
              <a:off x="1292225" y="3911310"/>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endParaRPr lang="en-US" sz="700" b="1" dirty="0">
                <a:solidFill>
                  <a:schemeClr val="bg1"/>
                </a:solidFill>
                <a:latin typeface="Arial"/>
                <a:cs typeface="Arial"/>
              </a:endParaRPr>
            </a:p>
            <a:p>
              <a:pPr algn="ctr"/>
              <a:r>
                <a:rPr lang="en-US" sz="700" b="1" dirty="0">
                  <a:solidFill>
                    <a:schemeClr val="bg1"/>
                  </a:solidFill>
                  <a:latin typeface="Arial"/>
                  <a:cs typeface="Arial"/>
                </a:rPr>
                <a:t>Power Systems</a:t>
              </a:r>
            </a:p>
            <a:p>
              <a:pPr algn="ctr">
                <a:lnSpc>
                  <a:spcPct val="90000"/>
                </a:lnSpc>
              </a:pPr>
              <a:endParaRPr lang="en-US" sz="700" b="1" dirty="0">
                <a:solidFill>
                  <a:schemeClr val="bg1"/>
                </a:solidFill>
                <a:latin typeface="Arial"/>
                <a:cs typeface="Arial"/>
              </a:endParaRPr>
            </a:p>
          </p:txBody>
        </p:sp>
        <p:sp>
          <p:nvSpPr>
            <p:cNvPr id="62" name="Rectangle 47">
              <a:extLst>
                <a:ext uri="{FF2B5EF4-FFF2-40B4-BE49-F238E27FC236}">
                  <a16:creationId xmlns:a16="http://schemas.microsoft.com/office/drawing/2014/main" id="{43785B6F-9C5C-ACA0-A6D3-6D2C28F3BAC8}"/>
                </a:ext>
              </a:extLst>
            </p:cNvPr>
            <p:cNvSpPr>
              <a:spLocks noChangeArrowheads="1"/>
            </p:cNvSpPr>
            <p:nvPr/>
          </p:nvSpPr>
          <p:spPr bwMode="auto">
            <a:xfrm>
              <a:off x="1292225" y="4289141"/>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Avionics</a:t>
              </a:r>
            </a:p>
          </p:txBody>
        </p:sp>
        <p:sp>
          <p:nvSpPr>
            <p:cNvPr id="63" name="Rectangle 48">
              <a:extLst>
                <a:ext uri="{FF2B5EF4-FFF2-40B4-BE49-F238E27FC236}">
                  <a16:creationId xmlns:a16="http://schemas.microsoft.com/office/drawing/2014/main" id="{BF441FBC-CF93-7B84-5529-DE66E612FBFD}"/>
                </a:ext>
              </a:extLst>
            </p:cNvPr>
            <p:cNvSpPr>
              <a:spLocks noChangeArrowheads="1"/>
            </p:cNvSpPr>
            <p:nvPr/>
          </p:nvSpPr>
          <p:spPr bwMode="auto">
            <a:xfrm>
              <a:off x="1292225" y="4665368"/>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Communications</a:t>
              </a:r>
            </a:p>
          </p:txBody>
        </p:sp>
        <p:sp>
          <p:nvSpPr>
            <p:cNvPr id="65" name="Text Box 50">
              <a:extLst>
                <a:ext uri="{FF2B5EF4-FFF2-40B4-BE49-F238E27FC236}">
                  <a16:creationId xmlns:a16="http://schemas.microsoft.com/office/drawing/2014/main" id="{ED940454-A064-8598-2423-BB57CD6CB9A7}"/>
                </a:ext>
              </a:extLst>
            </p:cNvPr>
            <p:cNvSpPr txBox="1">
              <a:spLocks noChangeArrowheads="1"/>
            </p:cNvSpPr>
            <p:nvPr/>
          </p:nvSpPr>
          <p:spPr bwMode="auto">
            <a:xfrm>
              <a:off x="3895986" y="1970088"/>
              <a:ext cx="262284"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581</a:t>
              </a:r>
            </a:p>
          </p:txBody>
        </p:sp>
        <p:sp>
          <p:nvSpPr>
            <p:cNvPr id="68" name="Text Box 53">
              <a:extLst>
                <a:ext uri="{FF2B5EF4-FFF2-40B4-BE49-F238E27FC236}">
                  <a16:creationId xmlns:a16="http://schemas.microsoft.com/office/drawing/2014/main" id="{242EB2F3-9516-B4BC-DED8-3178AF808FB1}"/>
                </a:ext>
              </a:extLst>
            </p:cNvPr>
            <p:cNvSpPr txBox="1">
              <a:spLocks noChangeArrowheads="1"/>
            </p:cNvSpPr>
            <p:nvPr/>
          </p:nvSpPr>
          <p:spPr bwMode="auto">
            <a:xfrm>
              <a:off x="3897575" y="2373234"/>
              <a:ext cx="262284"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591</a:t>
              </a:r>
            </a:p>
          </p:txBody>
        </p:sp>
        <p:sp>
          <p:nvSpPr>
            <p:cNvPr id="70" name="Text Box 55">
              <a:extLst>
                <a:ext uri="{FF2B5EF4-FFF2-40B4-BE49-F238E27FC236}">
                  <a16:creationId xmlns:a16="http://schemas.microsoft.com/office/drawing/2014/main" id="{7474C661-C92D-6388-011D-F045A95E9F9D}"/>
                </a:ext>
              </a:extLst>
            </p:cNvPr>
            <p:cNvSpPr txBox="1">
              <a:spLocks noChangeArrowheads="1"/>
            </p:cNvSpPr>
            <p:nvPr/>
          </p:nvSpPr>
          <p:spPr bwMode="auto">
            <a:xfrm>
              <a:off x="3897575" y="2733987"/>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592</a:t>
              </a:r>
            </a:p>
          </p:txBody>
        </p:sp>
        <p:sp>
          <p:nvSpPr>
            <p:cNvPr id="71" name="Text Box 56">
              <a:extLst>
                <a:ext uri="{FF2B5EF4-FFF2-40B4-BE49-F238E27FC236}">
                  <a16:creationId xmlns:a16="http://schemas.microsoft.com/office/drawing/2014/main" id="{D5DE76C0-3075-3409-227C-71A7A10F55C5}"/>
                </a:ext>
              </a:extLst>
            </p:cNvPr>
            <p:cNvSpPr txBox="1">
              <a:spLocks noChangeArrowheads="1"/>
            </p:cNvSpPr>
            <p:nvPr/>
          </p:nvSpPr>
          <p:spPr bwMode="auto">
            <a:xfrm>
              <a:off x="3897575" y="3110871"/>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595</a:t>
              </a:r>
            </a:p>
          </p:txBody>
        </p:sp>
        <p:sp>
          <p:nvSpPr>
            <p:cNvPr id="72" name="Text Box 57">
              <a:extLst>
                <a:ext uri="{FF2B5EF4-FFF2-40B4-BE49-F238E27FC236}">
                  <a16:creationId xmlns:a16="http://schemas.microsoft.com/office/drawing/2014/main" id="{7DBE449D-EA4D-9C68-4B2A-29F083E4AFCC}"/>
                </a:ext>
              </a:extLst>
            </p:cNvPr>
            <p:cNvSpPr txBox="1">
              <a:spLocks noChangeArrowheads="1"/>
            </p:cNvSpPr>
            <p:nvPr/>
          </p:nvSpPr>
          <p:spPr bwMode="auto">
            <a:xfrm>
              <a:off x="3897575" y="3862702"/>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599</a:t>
              </a:r>
            </a:p>
          </p:txBody>
        </p:sp>
        <p:sp>
          <p:nvSpPr>
            <p:cNvPr id="73" name="Text Box 58">
              <a:extLst>
                <a:ext uri="{FF2B5EF4-FFF2-40B4-BE49-F238E27FC236}">
                  <a16:creationId xmlns:a16="http://schemas.microsoft.com/office/drawing/2014/main" id="{2EB788D9-CD10-15C1-56F2-4957B04328F0}"/>
                </a:ext>
              </a:extLst>
            </p:cNvPr>
            <p:cNvSpPr txBox="1">
              <a:spLocks noChangeArrowheads="1"/>
            </p:cNvSpPr>
            <p:nvPr/>
          </p:nvSpPr>
          <p:spPr bwMode="auto">
            <a:xfrm>
              <a:off x="3897575" y="4240525"/>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599</a:t>
              </a:r>
            </a:p>
          </p:txBody>
        </p:sp>
        <p:sp>
          <p:nvSpPr>
            <p:cNvPr id="75" name="Text Box 60">
              <a:extLst>
                <a:ext uri="{FF2B5EF4-FFF2-40B4-BE49-F238E27FC236}">
                  <a16:creationId xmlns:a16="http://schemas.microsoft.com/office/drawing/2014/main" id="{C3F634D8-DEB5-301A-800F-4674C97C10FA}"/>
                </a:ext>
              </a:extLst>
            </p:cNvPr>
            <p:cNvSpPr txBox="1">
              <a:spLocks noChangeArrowheads="1"/>
            </p:cNvSpPr>
            <p:nvPr/>
          </p:nvSpPr>
          <p:spPr bwMode="auto">
            <a:xfrm>
              <a:off x="3897575" y="3482113"/>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597</a:t>
              </a:r>
            </a:p>
          </p:txBody>
        </p:sp>
        <p:sp>
          <p:nvSpPr>
            <p:cNvPr id="77" name="Text Box 62">
              <a:extLst>
                <a:ext uri="{FF2B5EF4-FFF2-40B4-BE49-F238E27FC236}">
                  <a16:creationId xmlns:a16="http://schemas.microsoft.com/office/drawing/2014/main" id="{563BFB32-B7EF-FD29-589E-6EE45C63127A}"/>
                </a:ext>
              </a:extLst>
            </p:cNvPr>
            <p:cNvSpPr txBox="1">
              <a:spLocks noChangeArrowheads="1"/>
            </p:cNvSpPr>
            <p:nvPr/>
          </p:nvSpPr>
          <p:spPr bwMode="auto">
            <a:xfrm>
              <a:off x="2340234" y="1793875"/>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158</a:t>
              </a:r>
            </a:p>
          </p:txBody>
        </p:sp>
        <p:sp>
          <p:nvSpPr>
            <p:cNvPr id="79" name="Text Box 64">
              <a:extLst>
                <a:ext uri="{FF2B5EF4-FFF2-40B4-BE49-F238E27FC236}">
                  <a16:creationId xmlns:a16="http://schemas.microsoft.com/office/drawing/2014/main" id="{710004E1-E984-9BD8-BA5C-9ECE7DFC6451}"/>
                </a:ext>
              </a:extLst>
            </p:cNvPr>
            <p:cNvSpPr txBox="1">
              <a:spLocks noChangeArrowheads="1"/>
            </p:cNvSpPr>
            <p:nvPr/>
          </p:nvSpPr>
          <p:spPr bwMode="auto">
            <a:xfrm>
              <a:off x="2340234" y="2170760"/>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542</a:t>
              </a:r>
            </a:p>
          </p:txBody>
        </p:sp>
        <p:sp>
          <p:nvSpPr>
            <p:cNvPr id="80" name="Text Box 65">
              <a:extLst>
                <a:ext uri="{FF2B5EF4-FFF2-40B4-BE49-F238E27FC236}">
                  <a16:creationId xmlns:a16="http://schemas.microsoft.com/office/drawing/2014/main" id="{D0E7AB7E-2352-C8A5-E0C1-5CCBA1D09FC5}"/>
                </a:ext>
              </a:extLst>
            </p:cNvPr>
            <p:cNvSpPr txBox="1">
              <a:spLocks noChangeArrowheads="1"/>
            </p:cNvSpPr>
            <p:nvPr/>
          </p:nvSpPr>
          <p:spPr bwMode="auto">
            <a:xfrm>
              <a:off x="2340234" y="2547000"/>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543</a:t>
              </a:r>
            </a:p>
          </p:txBody>
        </p:sp>
        <p:sp>
          <p:nvSpPr>
            <p:cNvPr id="82" name="Text Box 67">
              <a:extLst>
                <a:ext uri="{FF2B5EF4-FFF2-40B4-BE49-F238E27FC236}">
                  <a16:creationId xmlns:a16="http://schemas.microsoft.com/office/drawing/2014/main" id="{A8BD0CD4-3F62-DFAD-1FB3-FD947E3C5982}"/>
                </a:ext>
              </a:extLst>
            </p:cNvPr>
            <p:cNvSpPr txBox="1">
              <a:spLocks noChangeArrowheads="1"/>
            </p:cNvSpPr>
            <p:nvPr/>
          </p:nvSpPr>
          <p:spPr bwMode="auto">
            <a:xfrm>
              <a:off x="2340234" y="3300418"/>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545</a:t>
              </a:r>
            </a:p>
          </p:txBody>
        </p:sp>
        <p:sp>
          <p:nvSpPr>
            <p:cNvPr id="83" name="Text Box 68">
              <a:extLst>
                <a:ext uri="{FF2B5EF4-FFF2-40B4-BE49-F238E27FC236}">
                  <a16:creationId xmlns:a16="http://schemas.microsoft.com/office/drawing/2014/main" id="{EB46EECA-4DF7-1A62-1F6B-D066F5C4F9D4}"/>
                </a:ext>
              </a:extLst>
            </p:cNvPr>
            <p:cNvSpPr txBox="1">
              <a:spLocks noChangeArrowheads="1"/>
            </p:cNvSpPr>
            <p:nvPr/>
          </p:nvSpPr>
          <p:spPr bwMode="auto">
            <a:xfrm>
              <a:off x="2349803" y="2919770"/>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547</a:t>
              </a:r>
            </a:p>
          </p:txBody>
        </p:sp>
        <p:sp>
          <p:nvSpPr>
            <p:cNvPr id="84" name="Text Box 69">
              <a:extLst>
                <a:ext uri="{FF2B5EF4-FFF2-40B4-BE49-F238E27FC236}">
                  <a16:creationId xmlns:a16="http://schemas.microsoft.com/office/drawing/2014/main" id="{172893C3-EFDE-5895-6DBE-BC080534E2B8}"/>
                </a:ext>
              </a:extLst>
            </p:cNvPr>
            <p:cNvSpPr txBox="1">
              <a:spLocks noChangeArrowheads="1"/>
            </p:cNvSpPr>
            <p:nvPr/>
          </p:nvSpPr>
          <p:spPr bwMode="auto">
            <a:xfrm>
              <a:off x="2349803" y="3671593"/>
              <a:ext cx="262284"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561</a:t>
              </a:r>
            </a:p>
          </p:txBody>
        </p:sp>
        <p:sp>
          <p:nvSpPr>
            <p:cNvPr id="85" name="Text Box 70">
              <a:extLst>
                <a:ext uri="{FF2B5EF4-FFF2-40B4-BE49-F238E27FC236}">
                  <a16:creationId xmlns:a16="http://schemas.microsoft.com/office/drawing/2014/main" id="{DE2D4AD5-6275-AC87-15B2-ABD26F2ACF4F}"/>
                </a:ext>
              </a:extLst>
            </p:cNvPr>
            <p:cNvSpPr txBox="1">
              <a:spLocks noChangeArrowheads="1"/>
            </p:cNvSpPr>
            <p:nvPr/>
          </p:nvSpPr>
          <p:spPr bwMode="auto">
            <a:xfrm>
              <a:off x="2340234" y="4049423"/>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563</a:t>
              </a:r>
            </a:p>
          </p:txBody>
        </p:sp>
        <p:sp>
          <p:nvSpPr>
            <p:cNvPr id="86" name="Text Box 71">
              <a:extLst>
                <a:ext uri="{FF2B5EF4-FFF2-40B4-BE49-F238E27FC236}">
                  <a16:creationId xmlns:a16="http://schemas.microsoft.com/office/drawing/2014/main" id="{2F2EE6D8-6175-3C09-B1CD-A8078E0C7EE9}"/>
                </a:ext>
              </a:extLst>
            </p:cNvPr>
            <p:cNvSpPr txBox="1">
              <a:spLocks noChangeArrowheads="1"/>
            </p:cNvSpPr>
            <p:nvPr/>
          </p:nvSpPr>
          <p:spPr bwMode="auto">
            <a:xfrm>
              <a:off x="2340234" y="4425660"/>
              <a:ext cx="269869"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565</a:t>
              </a:r>
            </a:p>
          </p:txBody>
        </p:sp>
        <p:sp>
          <p:nvSpPr>
            <p:cNvPr id="87" name="Text Box 72">
              <a:extLst>
                <a:ext uri="{FF2B5EF4-FFF2-40B4-BE49-F238E27FC236}">
                  <a16:creationId xmlns:a16="http://schemas.microsoft.com/office/drawing/2014/main" id="{B00C3B29-360C-FC79-1D18-F75C9760E526}"/>
                </a:ext>
              </a:extLst>
            </p:cNvPr>
            <p:cNvSpPr txBox="1">
              <a:spLocks noChangeArrowheads="1"/>
            </p:cNvSpPr>
            <p:nvPr/>
          </p:nvSpPr>
          <p:spPr bwMode="auto">
            <a:xfrm>
              <a:off x="2237802" y="4801893"/>
              <a:ext cx="374515" cy="158023"/>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566/567</a:t>
              </a:r>
            </a:p>
          </p:txBody>
        </p:sp>
        <p:sp>
          <p:nvSpPr>
            <p:cNvPr id="88" name="Rectangle 143">
              <a:extLst>
                <a:ext uri="{FF2B5EF4-FFF2-40B4-BE49-F238E27FC236}">
                  <a16:creationId xmlns:a16="http://schemas.microsoft.com/office/drawing/2014/main" id="{0C575109-63E8-ECFD-FB2C-4CC3A1996A80}"/>
                </a:ext>
              </a:extLst>
            </p:cNvPr>
            <p:cNvSpPr>
              <a:spLocks noChangeArrowheads="1"/>
            </p:cNvSpPr>
            <p:nvPr/>
          </p:nvSpPr>
          <p:spPr bwMode="auto">
            <a:xfrm>
              <a:off x="1273175" y="1030288"/>
              <a:ext cx="2833688" cy="506412"/>
            </a:xfrm>
            <a:prstGeom prst="rect">
              <a:avLst/>
            </a:prstGeom>
            <a:grpFill/>
            <a:ln w="12700">
              <a:noFill/>
              <a:miter lim="800000"/>
              <a:headEnd/>
              <a:tailEnd/>
            </a:ln>
          </p:spPr>
          <p:txBody>
            <a:bodyPr anchor="ctr">
              <a:prstTxWarp prst="textNoShape">
                <a:avLst/>
              </a:prstTxWarp>
            </a:bodyPr>
            <a:lstStyle/>
            <a:p>
              <a:pPr algn="ctr">
                <a:lnSpc>
                  <a:spcPct val="90000"/>
                </a:lnSpc>
              </a:pPr>
              <a:r>
                <a:rPr lang="en-US" sz="1200" b="1" dirty="0">
                  <a:solidFill>
                    <a:schemeClr val="bg1"/>
                  </a:solidFill>
                  <a:latin typeface="Arial"/>
                  <a:cs typeface="Arial"/>
                </a:rPr>
                <a:t>Mission Design Lab (MDL/ADLm)</a:t>
              </a:r>
            </a:p>
            <a:p>
              <a:pPr algn="ctr">
                <a:lnSpc>
                  <a:spcPct val="90000"/>
                </a:lnSpc>
              </a:pPr>
              <a:endParaRPr lang="en-US" sz="800" b="1" dirty="0">
                <a:solidFill>
                  <a:schemeClr val="bg1"/>
                </a:solidFill>
                <a:latin typeface="Arial"/>
                <a:cs typeface="Arial"/>
              </a:endParaRPr>
            </a:p>
          </p:txBody>
        </p:sp>
        <p:sp>
          <p:nvSpPr>
            <p:cNvPr id="89" name="Text Box 145">
              <a:extLst>
                <a:ext uri="{FF2B5EF4-FFF2-40B4-BE49-F238E27FC236}">
                  <a16:creationId xmlns:a16="http://schemas.microsoft.com/office/drawing/2014/main" id="{B2EB5720-B9EE-AF3B-F074-FA7E9D39DE5C}"/>
                </a:ext>
              </a:extLst>
            </p:cNvPr>
            <p:cNvSpPr txBox="1">
              <a:spLocks noChangeArrowheads="1"/>
            </p:cNvSpPr>
            <p:nvPr/>
          </p:nvSpPr>
          <p:spPr bwMode="auto">
            <a:xfrm>
              <a:off x="2713294" y="1363663"/>
              <a:ext cx="1291968" cy="158084"/>
            </a:xfrm>
            <a:prstGeom prst="rect">
              <a:avLst/>
            </a:prstGeom>
            <a:grpFill/>
            <a:ln w="9525">
              <a:noFill/>
              <a:miter lim="800000"/>
              <a:headEnd/>
              <a:tailEnd/>
            </a:ln>
          </p:spPr>
          <p:txBody>
            <a:bodyPr wrap="none">
              <a:prstTxWarp prst="textNoShape">
                <a:avLst/>
              </a:prstTxWarp>
              <a:spAutoFit/>
            </a:bodyPr>
            <a:lstStyle/>
            <a:p>
              <a:pPr algn="r">
                <a:lnSpc>
                  <a:spcPct val="70000"/>
                </a:lnSpc>
                <a:spcBef>
                  <a:spcPct val="50000"/>
                </a:spcBef>
              </a:pPr>
              <a:r>
                <a:rPr lang="en-US" sz="700" b="1" dirty="0">
                  <a:solidFill>
                    <a:schemeClr val="bg1"/>
                  </a:solidFill>
                  <a:latin typeface="Arial"/>
                  <a:cs typeface="Arial"/>
                </a:rPr>
                <a:t>MDL Systems Engineers (SE)</a:t>
              </a:r>
              <a:endParaRPr lang="en-US" sz="700" dirty="0">
                <a:solidFill>
                  <a:schemeClr val="bg1"/>
                </a:solidFill>
                <a:latin typeface="Arial"/>
                <a:cs typeface="Arial"/>
              </a:endParaRPr>
            </a:p>
          </p:txBody>
        </p:sp>
        <p:sp>
          <p:nvSpPr>
            <p:cNvPr id="90" name="Text Box 146">
              <a:extLst>
                <a:ext uri="{FF2B5EF4-FFF2-40B4-BE49-F238E27FC236}">
                  <a16:creationId xmlns:a16="http://schemas.microsoft.com/office/drawing/2014/main" id="{91449C4F-0150-68B4-4E5C-B550D736982A}"/>
                </a:ext>
              </a:extLst>
            </p:cNvPr>
            <p:cNvSpPr txBox="1">
              <a:spLocks noChangeArrowheads="1"/>
            </p:cNvSpPr>
            <p:nvPr/>
          </p:nvSpPr>
          <p:spPr bwMode="auto">
            <a:xfrm>
              <a:off x="1604963" y="1363663"/>
              <a:ext cx="519267" cy="158023"/>
            </a:xfrm>
            <a:prstGeom prst="rect">
              <a:avLst/>
            </a:prstGeom>
            <a:grpFill/>
            <a:ln w="9525">
              <a:noFill/>
              <a:miter lim="800000"/>
              <a:headEnd/>
              <a:tailEnd/>
            </a:ln>
          </p:spPr>
          <p:txBody>
            <a:bodyPr wrap="none">
              <a:prstTxWarp prst="textNoShape">
                <a:avLst/>
              </a:prstTxWarp>
              <a:spAutoFit/>
            </a:bodyPr>
            <a:lstStyle/>
            <a:p>
              <a:pPr>
                <a:lnSpc>
                  <a:spcPct val="70000"/>
                </a:lnSpc>
                <a:spcBef>
                  <a:spcPct val="50000"/>
                </a:spcBef>
              </a:pPr>
              <a:r>
                <a:rPr lang="en-US" sz="700" b="1" dirty="0">
                  <a:solidFill>
                    <a:schemeClr val="bg1"/>
                  </a:solidFill>
                  <a:latin typeface="Arial"/>
                  <a:cs typeface="Arial"/>
                </a:rPr>
                <a:t>Lab Lead</a:t>
              </a:r>
              <a:endParaRPr lang="en-US" sz="700" dirty="0">
                <a:solidFill>
                  <a:schemeClr val="bg1"/>
                </a:solidFill>
                <a:latin typeface="Arial"/>
                <a:cs typeface="Arial"/>
              </a:endParaRPr>
            </a:p>
          </p:txBody>
        </p:sp>
        <p:sp>
          <p:nvSpPr>
            <p:cNvPr id="91" name="Line 149">
              <a:extLst>
                <a:ext uri="{FF2B5EF4-FFF2-40B4-BE49-F238E27FC236}">
                  <a16:creationId xmlns:a16="http://schemas.microsoft.com/office/drawing/2014/main" id="{9ACDF0ED-B28D-CF61-5B80-48754CC5BA79}"/>
                </a:ext>
              </a:extLst>
            </p:cNvPr>
            <p:cNvSpPr>
              <a:spLocks noChangeShapeType="1"/>
            </p:cNvSpPr>
            <p:nvPr/>
          </p:nvSpPr>
          <p:spPr bwMode="auto">
            <a:xfrm>
              <a:off x="1382713" y="1328738"/>
              <a:ext cx="2609850" cy="0"/>
            </a:xfrm>
            <a:prstGeom prst="line">
              <a:avLst/>
            </a:prstGeom>
            <a:grpFill/>
            <a:ln w="12700">
              <a:solidFill>
                <a:schemeClr val="bg1"/>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grpSp>
      <p:grpSp>
        <p:nvGrpSpPr>
          <p:cNvPr id="15" name="Group 14">
            <a:extLst>
              <a:ext uri="{FF2B5EF4-FFF2-40B4-BE49-F238E27FC236}">
                <a16:creationId xmlns:a16="http://schemas.microsoft.com/office/drawing/2014/main" id="{0AE9A314-7B0F-D24D-2A06-C91DFA07F28A}"/>
              </a:ext>
            </a:extLst>
          </p:cNvPr>
          <p:cNvGrpSpPr/>
          <p:nvPr/>
        </p:nvGrpSpPr>
        <p:grpSpPr>
          <a:xfrm>
            <a:off x="4442404" y="1548573"/>
            <a:ext cx="3150937" cy="3589876"/>
            <a:chOff x="1273175" y="1030288"/>
            <a:chExt cx="2833688" cy="3351211"/>
          </a:xfrm>
          <a:solidFill>
            <a:schemeClr val="accent1">
              <a:lumMod val="20000"/>
              <a:lumOff val="80000"/>
            </a:schemeClr>
          </a:solidFill>
        </p:grpSpPr>
        <p:sp>
          <p:nvSpPr>
            <p:cNvPr id="16" name="Line 3">
              <a:extLst>
                <a:ext uri="{FF2B5EF4-FFF2-40B4-BE49-F238E27FC236}">
                  <a16:creationId xmlns:a16="http://schemas.microsoft.com/office/drawing/2014/main" id="{E52CCD21-AF76-B2F5-6CBA-0A654EA801C8}"/>
                </a:ext>
              </a:extLst>
            </p:cNvPr>
            <p:cNvSpPr>
              <a:spLocks noChangeShapeType="1"/>
            </p:cNvSpPr>
            <p:nvPr/>
          </p:nvSpPr>
          <p:spPr bwMode="auto">
            <a:xfrm>
              <a:off x="2681288" y="2735263"/>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7" name="Line 4">
              <a:extLst>
                <a:ext uri="{FF2B5EF4-FFF2-40B4-BE49-F238E27FC236}">
                  <a16:creationId xmlns:a16="http://schemas.microsoft.com/office/drawing/2014/main" id="{E9CB956C-0834-A6E3-3688-75AA0E738A4F}"/>
                </a:ext>
              </a:extLst>
            </p:cNvPr>
            <p:cNvSpPr>
              <a:spLocks noChangeShapeType="1"/>
            </p:cNvSpPr>
            <p:nvPr/>
          </p:nvSpPr>
          <p:spPr bwMode="auto">
            <a:xfrm>
              <a:off x="2681288" y="3487738"/>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67" name="Line 9">
              <a:extLst>
                <a:ext uri="{FF2B5EF4-FFF2-40B4-BE49-F238E27FC236}">
                  <a16:creationId xmlns:a16="http://schemas.microsoft.com/office/drawing/2014/main" id="{C864FE0A-C2CF-B0DF-D1FF-DA4A51A8C5A3}"/>
                </a:ext>
              </a:extLst>
            </p:cNvPr>
            <p:cNvSpPr>
              <a:spLocks noChangeShapeType="1"/>
            </p:cNvSpPr>
            <p:nvPr/>
          </p:nvSpPr>
          <p:spPr bwMode="auto">
            <a:xfrm>
              <a:off x="2681288" y="4240213"/>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68" name="Line 10">
              <a:extLst>
                <a:ext uri="{FF2B5EF4-FFF2-40B4-BE49-F238E27FC236}">
                  <a16:creationId xmlns:a16="http://schemas.microsoft.com/office/drawing/2014/main" id="{3D6BF182-9C8C-61AE-DD0E-B0F8ED9A48B3}"/>
                </a:ext>
              </a:extLst>
            </p:cNvPr>
            <p:cNvSpPr>
              <a:spLocks noChangeShapeType="1"/>
            </p:cNvSpPr>
            <p:nvPr/>
          </p:nvSpPr>
          <p:spPr bwMode="auto">
            <a:xfrm>
              <a:off x="2681288" y="3863975"/>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70" name="Line 11">
              <a:extLst>
                <a:ext uri="{FF2B5EF4-FFF2-40B4-BE49-F238E27FC236}">
                  <a16:creationId xmlns:a16="http://schemas.microsoft.com/office/drawing/2014/main" id="{D8762650-4242-4D43-1349-313953C150F5}"/>
                </a:ext>
              </a:extLst>
            </p:cNvPr>
            <p:cNvSpPr>
              <a:spLocks noChangeShapeType="1"/>
            </p:cNvSpPr>
            <p:nvPr/>
          </p:nvSpPr>
          <p:spPr bwMode="auto">
            <a:xfrm>
              <a:off x="2681288" y="3111500"/>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72" name="Line 12">
              <a:extLst>
                <a:ext uri="{FF2B5EF4-FFF2-40B4-BE49-F238E27FC236}">
                  <a16:creationId xmlns:a16="http://schemas.microsoft.com/office/drawing/2014/main" id="{082A3654-C0C3-8D46-A95E-50A2C10D8A91}"/>
                </a:ext>
              </a:extLst>
            </p:cNvPr>
            <p:cNvSpPr>
              <a:spLocks noChangeShapeType="1"/>
            </p:cNvSpPr>
            <p:nvPr/>
          </p:nvSpPr>
          <p:spPr bwMode="auto">
            <a:xfrm>
              <a:off x="2681288" y="2359025"/>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73" name="Line 13">
              <a:extLst>
                <a:ext uri="{FF2B5EF4-FFF2-40B4-BE49-F238E27FC236}">
                  <a16:creationId xmlns:a16="http://schemas.microsoft.com/office/drawing/2014/main" id="{DECED1CD-E618-19F4-42C0-63ADA5272699}"/>
                </a:ext>
              </a:extLst>
            </p:cNvPr>
            <p:cNvSpPr>
              <a:spLocks noChangeShapeType="1"/>
            </p:cNvSpPr>
            <p:nvPr/>
          </p:nvSpPr>
          <p:spPr bwMode="auto">
            <a:xfrm>
              <a:off x="2681288" y="1982788"/>
              <a:ext cx="300037"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74" name="Line 14">
              <a:extLst>
                <a:ext uri="{FF2B5EF4-FFF2-40B4-BE49-F238E27FC236}">
                  <a16:creationId xmlns:a16="http://schemas.microsoft.com/office/drawing/2014/main" id="{633E94D1-07CB-5BE9-E67E-27613547D895}"/>
                </a:ext>
              </a:extLst>
            </p:cNvPr>
            <p:cNvSpPr>
              <a:spLocks noChangeShapeType="1"/>
            </p:cNvSpPr>
            <p:nvPr/>
          </p:nvSpPr>
          <p:spPr bwMode="auto">
            <a:xfrm>
              <a:off x="2679699" y="1533525"/>
              <a:ext cx="13719" cy="2709135"/>
            </a:xfrm>
            <a:prstGeom prst="line">
              <a:avLst/>
            </a:prstGeom>
            <a:grpFill/>
            <a:ln w="25400">
              <a:solidFill>
                <a:srgbClr val="D96D00"/>
              </a:solidFill>
              <a:round/>
              <a:headEnd/>
              <a:tailEnd type="none" w="med" len="lg"/>
            </a:ln>
          </p:spPr>
          <p:txBody>
            <a:bodyPr wrap="none" anchor="ctr">
              <a:prstTxWarp prst="textNoShape">
                <a:avLst/>
              </a:prstTxWarp>
            </a:bodyPr>
            <a:lstStyle/>
            <a:p>
              <a:endParaRPr lang="en-US" dirty="0">
                <a:solidFill>
                  <a:schemeClr val="bg1"/>
                </a:solidFill>
                <a:latin typeface="Arial"/>
                <a:cs typeface="Arial"/>
              </a:endParaRPr>
            </a:p>
          </p:txBody>
        </p:sp>
        <p:sp>
          <p:nvSpPr>
            <p:cNvPr id="176" name="Rectangle 16">
              <a:extLst>
                <a:ext uri="{FF2B5EF4-FFF2-40B4-BE49-F238E27FC236}">
                  <a16:creationId xmlns:a16="http://schemas.microsoft.com/office/drawing/2014/main" id="{88786343-D001-AA8B-DA98-57C131981902}"/>
                </a:ext>
              </a:extLst>
            </p:cNvPr>
            <p:cNvSpPr>
              <a:spLocks noChangeArrowheads="1"/>
            </p:cNvSpPr>
            <p:nvPr/>
          </p:nvSpPr>
          <p:spPr bwMode="auto">
            <a:xfrm>
              <a:off x="2843213" y="1841842"/>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Flight Software</a:t>
              </a:r>
            </a:p>
          </p:txBody>
        </p:sp>
        <p:sp>
          <p:nvSpPr>
            <p:cNvPr id="178" name="Rectangle 18">
              <a:extLst>
                <a:ext uri="{FF2B5EF4-FFF2-40B4-BE49-F238E27FC236}">
                  <a16:creationId xmlns:a16="http://schemas.microsoft.com/office/drawing/2014/main" id="{80A8F9D2-EDF0-C803-23A2-FE3F5F07AC3F}"/>
                </a:ext>
              </a:extLst>
            </p:cNvPr>
            <p:cNvSpPr>
              <a:spLocks noChangeArrowheads="1"/>
            </p:cNvSpPr>
            <p:nvPr/>
          </p:nvSpPr>
          <p:spPr bwMode="auto">
            <a:xfrm>
              <a:off x="2843213" y="2224773"/>
              <a:ext cx="1247775" cy="271462"/>
            </a:xfrm>
            <a:prstGeom prst="rect">
              <a:avLst/>
            </a:prstGeom>
            <a:grpFill/>
            <a:ln w="12700">
              <a:noFill/>
              <a:miter lim="800000"/>
              <a:headEnd/>
              <a:tailEnd/>
            </a:ln>
          </p:spPr>
          <p:txBody>
            <a:bodyPr anchor="ctr">
              <a:prstTxWarp prst="textNoShape">
                <a:avLst/>
              </a:prstTxWarp>
            </a:bodyPr>
            <a:lstStyle/>
            <a:p>
              <a:pPr algn="ctr"/>
              <a:r>
                <a:rPr lang="en-US" sz="700" b="1" dirty="0">
                  <a:solidFill>
                    <a:schemeClr val="bg1"/>
                  </a:solidFill>
                  <a:latin typeface="Arial"/>
                  <a:cs typeface="Arial"/>
                </a:rPr>
                <a:t>GNC/Attitude Control</a:t>
              </a:r>
            </a:p>
          </p:txBody>
        </p:sp>
        <p:sp>
          <p:nvSpPr>
            <p:cNvPr id="181" name="Rectangle 21">
              <a:extLst>
                <a:ext uri="{FF2B5EF4-FFF2-40B4-BE49-F238E27FC236}">
                  <a16:creationId xmlns:a16="http://schemas.microsoft.com/office/drawing/2014/main" id="{54172801-3781-DD3C-DC91-28976F175F9B}"/>
                </a:ext>
              </a:extLst>
            </p:cNvPr>
            <p:cNvSpPr>
              <a:spLocks noChangeArrowheads="1"/>
            </p:cNvSpPr>
            <p:nvPr/>
          </p:nvSpPr>
          <p:spPr bwMode="auto">
            <a:xfrm>
              <a:off x="2843213" y="2605380"/>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Flight Dynamics</a:t>
              </a:r>
            </a:p>
          </p:txBody>
        </p:sp>
        <p:sp>
          <p:nvSpPr>
            <p:cNvPr id="182" name="Rectangle 22">
              <a:extLst>
                <a:ext uri="{FF2B5EF4-FFF2-40B4-BE49-F238E27FC236}">
                  <a16:creationId xmlns:a16="http://schemas.microsoft.com/office/drawing/2014/main" id="{D90F7953-6818-ACD8-2C3A-182CDED21010}"/>
                </a:ext>
              </a:extLst>
            </p:cNvPr>
            <p:cNvSpPr>
              <a:spLocks noChangeArrowheads="1"/>
            </p:cNvSpPr>
            <p:nvPr/>
          </p:nvSpPr>
          <p:spPr bwMode="auto">
            <a:xfrm>
              <a:off x="2843213" y="2976856"/>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endParaRPr lang="en-US" sz="700" b="1" dirty="0">
                <a:solidFill>
                  <a:schemeClr val="bg1"/>
                </a:solidFill>
                <a:latin typeface="Arial"/>
                <a:cs typeface="Arial"/>
              </a:endParaRPr>
            </a:p>
            <a:p>
              <a:pPr algn="ctr">
                <a:lnSpc>
                  <a:spcPct val="90000"/>
                </a:lnSpc>
              </a:pPr>
              <a:r>
                <a:rPr lang="en-US" sz="700" b="1" dirty="0">
                  <a:solidFill>
                    <a:schemeClr val="bg1"/>
                  </a:solidFill>
                  <a:latin typeface="Arial"/>
                  <a:cs typeface="Arial"/>
                </a:rPr>
                <a:t>Team Lead</a:t>
              </a:r>
            </a:p>
            <a:p>
              <a:pPr>
                <a:lnSpc>
                  <a:spcPct val="90000"/>
                </a:lnSpc>
              </a:pPr>
              <a:endParaRPr lang="en-US" sz="700" b="1" dirty="0">
                <a:solidFill>
                  <a:schemeClr val="bg1"/>
                </a:solidFill>
                <a:latin typeface="Arial"/>
                <a:cs typeface="Arial"/>
              </a:endParaRPr>
            </a:p>
          </p:txBody>
        </p:sp>
        <p:sp>
          <p:nvSpPr>
            <p:cNvPr id="183" name="Rectangle 23">
              <a:extLst>
                <a:ext uri="{FF2B5EF4-FFF2-40B4-BE49-F238E27FC236}">
                  <a16:creationId xmlns:a16="http://schemas.microsoft.com/office/drawing/2014/main" id="{B9228066-9BF5-E52C-351F-6AA4986ECB79}"/>
                </a:ext>
              </a:extLst>
            </p:cNvPr>
            <p:cNvSpPr>
              <a:spLocks noChangeArrowheads="1"/>
            </p:cNvSpPr>
            <p:nvPr/>
          </p:nvSpPr>
          <p:spPr bwMode="auto">
            <a:xfrm>
              <a:off x="2843213" y="3353093"/>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Systems Engineer</a:t>
              </a:r>
            </a:p>
          </p:txBody>
        </p:sp>
        <p:sp>
          <p:nvSpPr>
            <p:cNvPr id="185" name="Rectangle 25">
              <a:extLst>
                <a:ext uri="{FF2B5EF4-FFF2-40B4-BE49-F238E27FC236}">
                  <a16:creationId xmlns:a16="http://schemas.microsoft.com/office/drawing/2014/main" id="{0CA89115-5B5A-CBE4-068A-A595274FE2DC}"/>
                </a:ext>
              </a:extLst>
            </p:cNvPr>
            <p:cNvSpPr>
              <a:spLocks noChangeArrowheads="1"/>
            </p:cNvSpPr>
            <p:nvPr/>
          </p:nvSpPr>
          <p:spPr bwMode="auto">
            <a:xfrm>
              <a:off x="2843213" y="3736023"/>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Propulsion</a:t>
              </a:r>
            </a:p>
          </p:txBody>
        </p:sp>
        <p:sp>
          <p:nvSpPr>
            <p:cNvPr id="186" name="Line 26">
              <a:extLst>
                <a:ext uri="{FF2B5EF4-FFF2-40B4-BE49-F238E27FC236}">
                  <a16:creationId xmlns:a16="http://schemas.microsoft.com/office/drawing/2014/main" id="{D5B25C4D-9E9F-E0B5-E774-0C4C07A31D26}"/>
                </a:ext>
              </a:extLst>
            </p:cNvPr>
            <p:cNvSpPr>
              <a:spLocks noChangeShapeType="1"/>
            </p:cNvSpPr>
            <p:nvPr/>
          </p:nvSpPr>
          <p:spPr bwMode="auto">
            <a:xfrm>
              <a:off x="2387600" y="2552700"/>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87" name="Line 27">
              <a:extLst>
                <a:ext uri="{FF2B5EF4-FFF2-40B4-BE49-F238E27FC236}">
                  <a16:creationId xmlns:a16="http://schemas.microsoft.com/office/drawing/2014/main" id="{CC08C74A-E493-C454-24AD-0E9C602E026F}"/>
                </a:ext>
              </a:extLst>
            </p:cNvPr>
            <p:cNvSpPr>
              <a:spLocks noChangeShapeType="1"/>
            </p:cNvSpPr>
            <p:nvPr/>
          </p:nvSpPr>
          <p:spPr bwMode="auto">
            <a:xfrm>
              <a:off x="2387600" y="330517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93" name="Line 33">
              <a:extLst>
                <a:ext uri="{FF2B5EF4-FFF2-40B4-BE49-F238E27FC236}">
                  <a16:creationId xmlns:a16="http://schemas.microsoft.com/office/drawing/2014/main" id="{0E49B409-A906-FB52-20F1-188CC7CE9F80}"/>
                </a:ext>
              </a:extLst>
            </p:cNvPr>
            <p:cNvSpPr>
              <a:spLocks noChangeShapeType="1"/>
            </p:cNvSpPr>
            <p:nvPr/>
          </p:nvSpPr>
          <p:spPr bwMode="auto">
            <a:xfrm>
              <a:off x="2387600" y="4057650"/>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94" name="Line 34">
              <a:extLst>
                <a:ext uri="{FF2B5EF4-FFF2-40B4-BE49-F238E27FC236}">
                  <a16:creationId xmlns:a16="http://schemas.microsoft.com/office/drawing/2014/main" id="{4AAAD00A-4F75-329C-5BF9-40B7A6FE083F}"/>
                </a:ext>
              </a:extLst>
            </p:cNvPr>
            <p:cNvSpPr>
              <a:spLocks noChangeShapeType="1"/>
            </p:cNvSpPr>
            <p:nvPr/>
          </p:nvSpPr>
          <p:spPr bwMode="auto">
            <a:xfrm>
              <a:off x="2387600" y="3681413"/>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95" name="Line 35">
              <a:extLst>
                <a:ext uri="{FF2B5EF4-FFF2-40B4-BE49-F238E27FC236}">
                  <a16:creationId xmlns:a16="http://schemas.microsoft.com/office/drawing/2014/main" id="{5F36A4A2-950E-228D-0B55-43622AF75813}"/>
                </a:ext>
              </a:extLst>
            </p:cNvPr>
            <p:cNvSpPr>
              <a:spLocks noChangeShapeType="1"/>
            </p:cNvSpPr>
            <p:nvPr/>
          </p:nvSpPr>
          <p:spPr bwMode="auto">
            <a:xfrm>
              <a:off x="2387600" y="2928938"/>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96" name="Line 36">
              <a:extLst>
                <a:ext uri="{FF2B5EF4-FFF2-40B4-BE49-F238E27FC236}">
                  <a16:creationId xmlns:a16="http://schemas.microsoft.com/office/drawing/2014/main" id="{F74C7864-B5BF-DB1C-1978-8E2451C1BB81}"/>
                </a:ext>
              </a:extLst>
            </p:cNvPr>
            <p:cNvSpPr>
              <a:spLocks noChangeShapeType="1"/>
            </p:cNvSpPr>
            <p:nvPr/>
          </p:nvSpPr>
          <p:spPr bwMode="auto">
            <a:xfrm>
              <a:off x="2387600" y="2176463"/>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97" name="Line 37">
              <a:extLst>
                <a:ext uri="{FF2B5EF4-FFF2-40B4-BE49-F238E27FC236}">
                  <a16:creationId xmlns:a16="http://schemas.microsoft.com/office/drawing/2014/main" id="{57E95851-CBF5-D027-3D1F-E1BF105250BF}"/>
                </a:ext>
              </a:extLst>
            </p:cNvPr>
            <p:cNvSpPr>
              <a:spLocks noChangeShapeType="1"/>
            </p:cNvSpPr>
            <p:nvPr/>
          </p:nvSpPr>
          <p:spPr bwMode="auto">
            <a:xfrm>
              <a:off x="2387600" y="1800225"/>
              <a:ext cx="300038" cy="0"/>
            </a:xfrm>
            <a:prstGeom prst="line">
              <a:avLst/>
            </a:prstGeom>
            <a:grpFill/>
            <a:ln w="25400">
              <a:solidFill>
                <a:srgbClr val="D96D00"/>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sp>
          <p:nvSpPr>
            <p:cNvPr id="198" name="Rectangle 38">
              <a:extLst>
                <a:ext uri="{FF2B5EF4-FFF2-40B4-BE49-F238E27FC236}">
                  <a16:creationId xmlns:a16="http://schemas.microsoft.com/office/drawing/2014/main" id="{AA4964FF-192B-0BBB-425B-CC0C884A20BD}"/>
                </a:ext>
              </a:extLst>
            </p:cNvPr>
            <p:cNvSpPr>
              <a:spLocks noChangeArrowheads="1"/>
            </p:cNvSpPr>
            <p:nvPr/>
          </p:nvSpPr>
          <p:spPr bwMode="auto">
            <a:xfrm>
              <a:off x="1292225" y="164782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Mission Cost</a:t>
              </a:r>
            </a:p>
          </p:txBody>
        </p:sp>
        <p:sp>
          <p:nvSpPr>
            <p:cNvPr id="201" name="Rectangle 41">
              <a:extLst>
                <a:ext uri="{FF2B5EF4-FFF2-40B4-BE49-F238E27FC236}">
                  <a16:creationId xmlns:a16="http://schemas.microsoft.com/office/drawing/2014/main" id="{6E992649-BEFC-5F27-692E-461634A0BD10}"/>
                </a:ext>
              </a:extLst>
            </p:cNvPr>
            <p:cNvSpPr>
              <a:spLocks noChangeArrowheads="1"/>
            </p:cNvSpPr>
            <p:nvPr/>
          </p:nvSpPr>
          <p:spPr bwMode="auto">
            <a:xfrm>
              <a:off x="1292225" y="2035863"/>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Mechanical Systems</a:t>
              </a:r>
            </a:p>
          </p:txBody>
        </p:sp>
        <p:sp>
          <p:nvSpPr>
            <p:cNvPr id="202" name="Rectangle 42">
              <a:extLst>
                <a:ext uri="{FF2B5EF4-FFF2-40B4-BE49-F238E27FC236}">
                  <a16:creationId xmlns:a16="http://schemas.microsoft.com/office/drawing/2014/main" id="{D15A9F0A-146E-C1FC-0C34-89CB83BC5AA6}"/>
                </a:ext>
              </a:extLst>
            </p:cNvPr>
            <p:cNvSpPr>
              <a:spLocks noChangeArrowheads="1"/>
            </p:cNvSpPr>
            <p:nvPr/>
          </p:nvSpPr>
          <p:spPr bwMode="auto">
            <a:xfrm>
              <a:off x="1292225" y="2805501"/>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Thermal</a:t>
              </a:r>
            </a:p>
          </p:txBody>
        </p:sp>
        <p:sp>
          <p:nvSpPr>
            <p:cNvPr id="204" name="Rectangle 44">
              <a:extLst>
                <a:ext uri="{FF2B5EF4-FFF2-40B4-BE49-F238E27FC236}">
                  <a16:creationId xmlns:a16="http://schemas.microsoft.com/office/drawing/2014/main" id="{96A85804-2044-E37B-3246-DFD3411E4A13}"/>
                </a:ext>
              </a:extLst>
            </p:cNvPr>
            <p:cNvSpPr>
              <a:spLocks noChangeArrowheads="1"/>
            </p:cNvSpPr>
            <p:nvPr/>
          </p:nvSpPr>
          <p:spPr bwMode="auto">
            <a:xfrm>
              <a:off x="1292225" y="2423895"/>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endParaRPr lang="en-US" sz="700" b="1" dirty="0">
                <a:solidFill>
                  <a:schemeClr val="bg1"/>
                </a:solidFill>
                <a:latin typeface="Arial"/>
                <a:cs typeface="Arial"/>
              </a:endParaRPr>
            </a:p>
            <a:p>
              <a:pPr algn="ctr">
                <a:lnSpc>
                  <a:spcPct val="90000"/>
                </a:lnSpc>
              </a:pPr>
              <a:r>
                <a:rPr lang="en-US" sz="700" b="1" dirty="0">
                  <a:solidFill>
                    <a:schemeClr val="bg1"/>
                  </a:solidFill>
                  <a:latin typeface="Arial"/>
                  <a:cs typeface="Arial"/>
                </a:rPr>
                <a:t>Mechanical Designer</a:t>
              </a:r>
            </a:p>
            <a:p>
              <a:pPr>
                <a:lnSpc>
                  <a:spcPct val="90000"/>
                </a:lnSpc>
              </a:pPr>
              <a:endParaRPr lang="en-US" sz="700" b="1" dirty="0">
                <a:solidFill>
                  <a:schemeClr val="bg1"/>
                </a:solidFill>
                <a:latin typeface="Arial"/>
                <a:cs typeface="Arial"/>
              </a:endParaRPr>
            </a:p>
          </p:txBody>
        </p:sp>
        <p:sp>
          <p:nvSpPr>
            <p:cNvPr id="205" name="Rectangle 45">
              <a:extLst>
                <a:ext uri="{FF2B5EF4-FFF2-40B4-BE49-F238E27FC236}">
                  <a16:creationId xmlns:a16="http://schemas.microsoft.com/office/drawing/2014/main" id="{355FFC6D-5018-3E74-455D-1934B5C3065C}"/>
                </a:ext>
              </a:extLst>
            </p:cNvPr>
            <p:cNvSpPr>
              <a:spLocks noChangeArrowheads="1"/>
            </p:cNvSpPr>
            <p:nvPr/>
          </p:nvSpPr>
          <p:spPr bwMode="auto">
            <a:xfrm>
              <a:off x="1292225" y="3165426"/>
              <a:ext cx="1247775" cy="271463"/>
            </a:xfrm>
            <a:prstGeom prst="rect">
              <a:avLst/>
            </a:prstGeom>
            <a:grpFill/>
            <a:ln w="12700">
              <a:noFill/>
              <a:miter lim="800000"/>
              <a:headEnd/>
              <a:tailEnd/>
            </a:ln>
          </p:spPr>
          <p:txBody>
            <a:bodyPr anchor="ctr">
              <a:prstTxWarp prst="textNoShape">
                <a:avLst/>
              </a:prstTxWarp>
            </a:bodyPr>
            <a:lstStyle/>
            <a:p>
              <a:pPr algn="ctr"/>
              <a:r>
                <a:rPr lang="en-US" sz="700" b="1" dirty="0">
                  <a:solidFill>
                    <a:schemeClr val="bg1"/>
                  </a:solidFill>
                  <a:latin typeface="Arial"/>
                  <a:cs typeface="Arial"/>
                </a:rPr>
                <a:t>Radiation Environment</a:t>
              </a:r>
            </a:p>
          </p:txBody>
        </p:sp>
        <p:sp>
          <p:nvSpPr>
            <p:cNvPr id="206" name="Rectangle 46">
              <a:extLst>
                <a:ext uri="{FF2B5EF4-FFF2-40B4-BE49-F238E27FC236}">
                  <a16:creationId xmlns:a16="http://schemas.microsoft.com/office/drawing/2014/main" id="{68787B81-9755-5CA7-FB84-346AB3429FB2}"/>
                </a:ext>
              </a:extLst>
            </p:cNvPr>
            <p:cNvSpPr>
              <a:spLocks noChangeArrowheads="1"/>
            </p:cNvSpPr>
            <p:nvPr/>
          </p:nvSpPr>
          <p:spPr bwMode="auto">
            <a:xfrm>
              <a:off x="1292225" y="3541667"/>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endParaRPr lang="en-US" sz="700" b="1" dirty="0">
                <a:solidFill>
                  <a:schemeClr val="bg1"/>
                </a:solidFill>
                <a:latin typeface="Arial"/>
                <a:cs typeface="Arial"/>
              </a:endParaRPr>
            </a:p>
            <a:p>
              <a:pPr algn="ctr"/>
              <a:r>
                <a:rPr lang="en-US" sz="700" b="1" dirty="0">
                  <a:solidFill>
                    <a:schemeClr val="bg1"/>
                  </a:solidFill>
                  <a:latin typeface="Arial"/>
                  <a:cs typeface="Arial"/>
                </a:rPr>
                <a:t>Power Systems</a:t>
              </a:r>
            </a:p>
            <a:p>
              <a:pPr algn="ctr">
                <a:lnSpc>
                  <a:spcPct val="90000"/>
                </a:lnSpc>
              </a:pPr>
              <a:endParaRPr lang="en-US" sz="700" b="1" dirty="0">
                <a:solidFill>
                  <a:schemeClr val="bg1"/>
                </a:solidFill>
                <a:latin typeface="Arial"/>
                <a:cs typeface="Arial"/>
              </a:endParaRPr>
            </a:p>
          </p:txBody>
        </p:sp>
        <p:sp>
          <p:nvSpPr>
            <p:cNvPr id="207" name="Rectangle 47">
              <a:extLst>
                <a:ext uri="{FF2B5EF4-FFF2-40B4-BE49-F238E27FC236}">
                  <a16:creationId xmlns:a16="http://schemas.microsoft.com/office/drawing/2014/main" id="{6968B0C3-C43F-8075-4BF8-88DD5B6AF811}"/>
                </a:ext>
              </a:extLst>
            </p:cNvPr>
            <p:cNvSpPr>
              <a:spLocks noChangeArrowheads="1"/>
            </p:cNvSpPr>
            <p:nvPr/>
          </p:nvSpPr>
          <p:spPr bwMode="auto">
            <a:xfrm>
              <a:off x="1292225" y="3919492"/>
              <a:ext cx="1247775" cy="271462"/>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Avionics</a:t>
              </a:r>
            </a:p>
          </p:txBody>
        </p:sp>
        <p:sp>
          <p:nvSpPr>
            <p:cNvPr id="208" name="Rectangle 48">
              <a:extLst>
                <a:ext uri="{FF2B5EF4-FFF2-40B4-BE49-F238E27FC236}">
                  <a16:creationId xmlns:a16="http://schemas.microsoft.com/office/drawing/2014/main" id="{FDC32D43-71A7-07D2-A26D-2E968E82CE40}"/>
                </a:ext>
              </a:extLst>
            </p:cNvPr>
            <p:cNvSpPr>
              <a:spLocks noChangeArrowheads="1"/>
            </p:cNvSpPr>
            <p:nvPr/>
          </p:nvSpPr>
          <p:spPr bwMode="auto">
            <a:xfrm>
              <a:off x="2836987" y="4110036"/>
              <a:ext cx="1247775" cy="271463"/>
            </a:xfrm>
            <a:prstGeom prst="rect">
              <a:avLst/>
            </a:prstGeom>
            <a:grp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Communications</a:t>
              </a:r>
            </a:p>
          </p:txBody>
        </p:sp>
        <p:sp>
          <p:nvSpPr>
            <p:cNvPr id="233" name="Rectangle 143">
              <a:extLst>
                <a:ext uri="{FF2B5EF4-FFF2-40B4-BE49-F238E27FC236}">
                  <a16:creationId xmlns:a16="http://schemas.microsoft.com/office/drawing/2014/main" id="{8BDA1003-5258-98E9-E9E3-2EC1DA9ACD08}"/>
                </a:ext>
              </a:extLst>
            </p:cNvPr>
            <p:cNvSpPr>
              <a:spLocks noChangeArrowheads="1"/>
            </p:cNvSpPr>
            <p:nvPr/>
          </p:nvSpPr>
          <p:spPr bwMode="auto">
            <a:xfrm>
              <a:off x="1273175" y="1030288"/>
              <a:ext cx="2833688" cy="506412"/>
            </a:xfrm>
            <a:prstGeom prst="rect">
              <a:avLst/>
            </a:prstGeom>
            <a:grpFill/>
            <a:ln w="12700">
              <a:noFill/>
              <a:miter lim="800000"/>
              <a:headEnd/>
              <a:tailEnd/>
            </a:ln>
          </p:spPr>
          <p:txBody>
            <a:bodyPr anchor="ctr">
              <a:prstTxWarp prst="textNoShape">
                <a:avLst/>
              </a:prstTxWarp>
            </a:bodyPr>
            <a:lstStyle/>
            <a:p>
              <a:pPr algn="ctr">
                <a:lnSpc>
                  <a:spcPct val="90000"/>
                </a:lnSpc>
              </a:pPr>
              <a:r>
                <a:rPr lang="en-US" sz="1200" b="1" dirty="0">
                  <a:solidFill>
                    <a:schemeClr val="bg1"/>
                  </a:solidFill>
                  <a:latin typeface="Arial"/>
                  <a:cs typeface="Arial"/>
                </a:rPr>
                <a:t>Mission Planning Lab (MPL)</a:t>
              </a:r>
            </a:p>
            <a:p>
              <a:pPr algn="ctr">
                <a:lnSpc>
                  <a:spcPct val="90000"/>
                </a:lnSpc>
              </a:pPr>
              <a:endParaRPr lang="en-US" sz="800" b="1" dirty="0">
                <a:solidFill>
                  <a:schemeClr val="bg1"/>
                </a:solidFill>
                <a:latin typeface="Arial"/>
                <a:cs typeface="Arial"/>
              </a:endParaRPr>
            </a:p>
          </p:txBody>
        </p:sp>
        <p:sp>
          <p:nvSpPr>
            <p:cNvPr id="234" name="Text Box 145">
              <a:extLst>
                <a:ext uri="{FF2B5EF4-FFF2-40B4-BE49-F238E27FC236}">
                  <a16:creationId xmlns:a16="http://schemas.microsoft.com/office/drawing/2014/main" id="{5C008E74-69AE-0135-3239-D96EC38F110C}"/>
                </a:ext>
              </a:extLst>
            </p:cNvPr>
            <p:cNvSpPr txBox="1">
              <a:spLocks noChangeArrowheads="1"/>
            </p:cNvSpPr>
            <p:nvPr/>
          </p:nvSpPr>
          <p:spPr bwMode="auto">
            <a:xfrm>
              <a:off x="2717619" y="1363663"/>
              <a:ext cx="1287643" cy="158084"/>
            </a:xfrm>
            <a:prstGeom prst="rect">
              <a:avLst/>
            </a:prstGeom>
            <a:grpFill/>
            <a:ln w="9525">
              <a:noFill/>
              <a:miter lim="800000"/>
              <a:headEnd/>
              <a:tailEnd/>
            </a:ln>
          </p:spPr>
          <p:txBody>
            <a:bodyPr wrap="none">
              <a:prstTxWarp prst="textNoShape">
                <a:avLst/>
              </a:prstTxWarp>
              <a:spAutoFit/>
            </a:bodyPr>
            <a:lstStyle/>
            <a:p>
              <a:pPr algn="r">
                <a:lnSpc>
                  <a:spcPct val="70000"/>
                </a:lnSpc>
                <a:spcBef>
                  <a:spcPct val="50000"/>
                </a:spcBef>
              </a:pPr>
              <a:r>
                <a:rPr lang="en-US" sz="700" b="1" dirty="0">
                  <a:solidFill>
                    <a:schemeClr val="bg1"/>
                  </a:solidFill>
                  <a:latin typeface="Arial"/>
                  <a:cs typeface="Arial"/>
                </a:rPr>
                <a:t>MPL Systems Engineers (SE)</a:t>
              </a:r>
              <a:endParaRPr lang="en-US" sz="700" dirty="0">
                <a:solidFill>
                  <a:schemeClr val="bg1"/>
                </a:solidFill>
                <a:latin typeface="Arial"/>
                <a:cs typeface="Arial"/>
              </a:endParaRPr>
            </a:p>
          </p:txBody>
        </p:sp>
        <p:sp>
          <p:nvSpPr>
            <p:cNvPr id="235" name="Text Box 146">
              <a:extLst>
                <a:ext uri="{FF2B5EF4-FFF2-40B4-BE49-F238E27FC236}">
                  <a16:creationId xmlns:a16="http://schemas.microsoft.com/office/drawing/2014/main" id="{6471D1EC-9519-021B-7D9C-977BC2CD4513}"/>
                </a:ext>
              </a:extLst>
            </p:cNvPr>
            <p:cNvSpPr txBox="1">
              <a:spLocks noChangeArrowheads="1"/>
            </p:cNvSpPr>
            <p:nvPr/>
          </p:nvSpPr>
          <p:spPr bwMode="auto">
            <a:xfrm>
              <a:off x="1604963" y="1363663"/>
              <a:ext cx="519267" cy="158023"/>
            </a:xfrm>
            <a:prstGeom prst="rect">
              <a:avLst/>
            </a:prstGeom>
            <a:grpFill/>
            <a:ln w="9525">
              <a:noFill/>
              <a:miter lim="800000"/>
              <a:headEnd/>
              <a:tailEnd/>
            </a:ln>
          </p:spPr>
          <p:txBody>
            <a:bodyPr wrap="none">
              <a:prstTxWarp prst="textNoShape">
                <a:avLst/>
              </a:prstTxWarp>
              <a:spAutoFit/>
            </a:bodyPr>
            <a:lstStyle/>
            <a:p>
              <a:pPr>
                <a:lnSpc>
                  <a:spcPct val="70000"/>
                </a:lnSpc>
                <a:spcBef>
                  <a:spcPct val="50000"/>
                </a:spcBef>
              </a:pPr>
              <a:r>
                <a:rPr lang="en-US" sz="700" b="1" dirty="0">
                  <a:solidFill>
                    <a:schemeClr val="bg1"/>
                  </a:solidFill>
                  <a:latin typeface="Arial"/>
                  <a:cs typeface="Arial"/>
                </a:rPr>
                <a:t>Lab Lead</a:t>
              </a:r>
              <a:endParaRPr lang="en-US" sz="700" dirty="0">
                <a:solidFill>
                  <a:schemeClr val="bg1"/>
                </a:solidFill>
                <a:latin typeface="Arial"/>
                <a:cs typeface="Arial"/>
              </a:endParaRPr>
            </a:p>
          </p:txBody>
        </p:sp>
        <p:sp>
          <p:nvSpPr>
            <p:cNvPr id="236" name="Line 149">
              <a:extLst>
                <a:ext uri="{FF2B5EF4-FFF2-40B4-BE49-F238E27FC236}">
                  <a16:creationId xmlns:a16="http://schemas.microsoft.com/office/drawing/2014/main" id="{F6A2C573-45DC-2C9F-6922-C2EA1F801B2A}"/>
                </a:ext>
              </a:extLst>
            </p:cNvPr>
            <p:cNvSpPr>
              <a:spLocks noChangeShapeType="1"/>
            </p:cNvSpPr>
            <p:nvPr/>
          </p:nvSpPr>
          <p:spPr bwMode="auto">
            <a:xfrm>
              <a:off x="1382713" y="1328738"/>
              <a:ext cx="2609850" cy="0"/>
            </a:xfrm>
            <a:prstGeom prst="line">
              <a:avLst/>
            </a:prstGeom>
            <a:grpFill/>
            <a:ln w="12700">
              <a:solidFill>
                <a:schemeClr val="bg1"/>
              </a:solidFill>
              <a:round/>
              <a:headEnd/>
              <a:tailEnd/>
            </a:ln>
          </p:spPr>
          <p:txBody>
            <a:bodyPr wrap="none" anchor="ctr">
              <a:prstTxWarp prst="textNoShape">
                <a:avLst/>
              </a:prstTxWarp>
            </a:bodyPr>
            <a:lstStyle/>
            <a:p>
              <a:endParaRPr lang="en-US" dirty="0">
                <a:solidFill>
                  <a:schemeClr val="bg1"/>
                </a:solidFill>
                <a:latin typeface="Arial"/>
                <a:cs typeface="Arial"/>
              </a:endParaRPr>
            </a:p>
          </p:txBody>
        </p:sp>
      </p:grpSp>
      <p:sp>
        <p:nvSpPr>
          <p:cNvPr id="237" name="Rectangle 23">
            <a:extLst>
              <a:ext uri="{FF2B5EF4-FFF2-40B4-BE49-F238E27FC236}">
                <a16:creationId xmlns:a16="http://schemas.microsoft.com/office/drawing/2014/main" id="{9CF3AC87-F79D-F2FA-9372-8266095AF4CA}"/>
              </a:ext>
            </a:extLst>
          </p:cNvPr>
          <p:cNvSpPr>
            <a:spLocks noChangeArrowheads="1"/>
          </p:cNvSpPr>
          <p:nvPr/>
        </p:nvSpPr>
        <p:spPr bwMode="auto">
          <a:xfrm>
            <a:off x="2371678" y="4651491"/>
            <a:ext cx="1387471" cy="290796"/>
          </a:xfrm>
          <a:prstGeom prst="rect">
            <a:avLst/>
          </a:prstGeom>
          <a:solidFill>
            <a:schemeClr val="accent2">
              <a:lumMod val="40000"/>
              <a:lumOff val="60000"/>
            </a:schemeClr>
          </a:solidFill>
          <a:ln w="12700">
            <a:noFill/>
            <a:miter lim="800000"/>
            <a:headEnd/>
            <a:tailEnd/>
          </a:ln>
        </p:spPr>
        <p:txBody>
          <a:bodyPr anchor="ctr">
            <a:prstTxWarp prst="textNoShape">
              <a:avLst/>
            </a:prstTxWarp>
          </a:bodyPr>
          <a:lstStyle/>
          <a:p>
            <a:pPr algn="ctr">
              <a:lnSpc>
                <a:spcPct val="90000"/>
              </a:lnSpc>
            </a:pPr>
            <a:r>
              <a:rPr lang="en-US" sz="700" b="1" dirty="0">
                <a:solidFill>
                  <a:schemeClr val="bg1"/>
                </a:solidFill>
                <a:latin typeface="Arial"/>
                <a:cs typeface="Arial"/>
              </a:rPr>
              <a:t>Mission Systems Engineer #2</a:t>
            </a:r>
          </a:p>
        </p:txBody>
      </p:sp>
      <p:sp>
        <p:nvSpPr>
          <p:cNvPr id="238" name="Text Box 58">
            <a:extLst>
              <a:ext uri="{FF2B5EF4-FFF2-40B4-BE49-F238E27FC236}">
                <a16:creationId xmlns:a16="http://schemas.microsoft.com/office/drawing/2014/main" id="{BC418679-561F-2E4E-6D8F-25A688BC3018}"/>
              </a:ext>
            </a:extLst>
          </p:cNvPr>
          <p:cNvSpPr txBox="1">
            <a:spLocks noChangeArrowheads="1"/>
          </p:cNvSpPr>
          <p:nvPr/>
        </p:nvSpPr>
        <p:spPr bwMode="auto">
          <a:xfrm>
            <a:off x="3544083" y="4799448"/>
            <a:ext cx="300082" cy="169277"/>
          </a:xfrm>
          <a:prstGeom prst="rect">
            <a:avLst/>
          </a:prstGeom>
          <a:noFill/>
          <a:ln w="9525">
            <a:noFill/>
            <a:miter lim="800000"/>
            <a:headEnd/>
            <a:tailEnd/>
          </a:ln>
        </p:spPr>
        <p:txBody>
          <a:bodyPr wrap="none">
            <a:prstTxWarp prst="textNoShape">
              <a:avLst/>
            </a:prstTxWarp>
            <a:spAutoFit/>
          </a:bodyPr>
          <a:lstStyle/>
          <a:p>
            <a:r>
              <a:rPr lang="en-US" sz="500" dirty="0">
                <a:solidFill>
                  <a:schemeClr val="bg1"/>
                </a:solidFill>
                <a:latin typeface="Arial"/>
                <a:cs typeface="Arial"/>
              </a:rPr>
              <a:t>599</a:t>
            </a:r>
          </a:p>
        </p:txBody>
      </p:sp>
      <p:sp>
        <p:nvSpPr>
          <p:cNvPr id="240" name="Content Placeholder 6">
            <a:extLst>
              <a:ext uri="{FF2B5EF4-FFF2-40B4-BE49-F238E27FC236}">
                <a16:creationId xmlns:a16="http://schemas.microsoft.com/office/drawing/2014/main" id="{C1673885-5B60-49D3-2611-3DCC44AAB063}"/>
              </a:ext>
            </a:extLst>
          </p:cNvPr>
          <p:cNvSpPr txBox="1">
            <a:spLocks/>
          </p:cNvSpPr>
          <p:nvPr/>
        </p:nvSpPr>
        <p:spPr>
          <a:xfrm>
            <a:off x="347629" y="5464576"/>
            <a:ext cx="7401668" cy="1042843"/>
          </a:xfrm>
          <a:prstGeom prst="rect">
            <a:avLst/>
          </a:prstGeom>
        </p:spPr>
        <p:txBody>
          <a:bodyPr vert="horz" lIns="91440" tIns="45720" rIns="91440" bIns="45720" rtlCol="0" anchor="t">
            <a:normAutofit fontScale="70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dirty="0">
                <a:latin typeface="Arial" panose="020B0604020202020204" pitchFamily="34" charset="0"/>
                <a:cs typeface="Arial" panose="020B0604020202020204" pitchFamily="34" charset="0"/>
              </a:rPr>
              <a:t>Specialty Subject Matter Experts (SMEs) may include reliability, optical comm, ground stations, RSDO (Rapid Spacecraft Development Office), rideshare, cryogenics, planetary protection, RPO (Rendezvous &amp; Proximity Ops)</a:t>
            </a:r>
          </a:p>
          <a:p>
            <a:r>
              <a:rPr lang="en-US" dirty="0">
                <a:latin typeface="Arial" panose="020B0604020202020204" pitchFamily="34" charset="0"/>
                <a:cs typeface="Arial" panose="020B0604020202020204" pitchFamily="34" charset="0"/>
              </a:rPr>
              <a:t>Specialty disciplines identified during study scope discussions and are requested from the appropriate branches during the discipline engineer staffing requests, with expected</a:t>
            </a:r>
          </a:p>
        </p:txBody>
      </p:sp>
    </p:spTree>
    <p:extLst>
      <p:ext uri="{BB962C8B-B14F-4D97-AF65-F5344CB8AC3E}">
        <p14:creationId xmlns:p14="http://schemas.microsoft.com/office/powerpoint/2010/main" val="1651293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685801" y="533400"/>
            <a:ext cx="10820400" cy="1177092"/>
          </a:xfrm>
        </p:spPr>
        <p:txBody>
          <a:bodyPr anchor="t">
            <a:normAutofit/>
          </a:bodyPr>
          <a:lstStyle/>
          <a:p>
            <a:pPr algn="ctr"/>
            <a:r>
              <a:rPr lang="en-US" sz="4400" dirty="0">
                <a:latin typeface="Arial" panose="020B0604020202020204" pitchFamily="34" charset="0"/>
                <a:cs typeface="Arial" panose="020B0604020202020204" pitchFamily="34" charset="0"/>
              </a:rPr>
              <a:t>Labor breakdown – example*</a:t>
            </a:r>
            <a:br>
              <a:rPr lang="en-US" sz="44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*differs by lab, study type, and scope</a:t>
            </a:r>
            <a:endParaRPr lang="en-US" sz="4400" dirty="0">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312CC6CC-F074-B9B3-F081-D7A4E6930A01}"/>
              </a:ext>
            </a:extLst>
          </p:cNvPr>
          <p:cNvSpPr>
            <a:spLocks noGrp="1"/>
          </p:cNvSpPr>
          <p:nvPr>
            <p:ph idx="1"/>
          </p:nvPr>
        </p:nvSpPr>
        <p:spPr>
          <a:xfrm>
            <a:off x="685801" y="2243892"/>
            <a:ext cx="10820400" cy="3547308"/>
          </a:xfrm>
        </p:spPr>
        <p:txBody>
          <a:bodyPr anchor="t">
            <a:normAutofit/>
          </a:bodyPr>
          <a:lstStyle/>
          <a:p>
            <a:endParaRPr lang="en-US" sz="2000"/>
          </a:p>
        </p:txBody>
      </p:sp>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p:txBody>
          <a:bodyPr>
            <a:normAutofit/>
          </a:bodyPr>
          <a:lstStyle/>
          <a:p>
            <a:pPr>
              <a:spcAft>
                <a:spcPts val="600"/>
              </a:spcAft>
            </a:pPr>
            <a:r>
              <a:rPr lang="en-US" dirty="0"/>
              <a:t>NASA Goddard Space Flight Center – </a:t>
            </a:r>
            <a:r>
              <a:rPr lang="en-US" b="1" dirty="0"/>
              <a:t>Integrated Design Center</a:t>
            </a:r>
            <a:endParaRPr lang="en-US" b="1"/>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0955034" y="5870575"/>
            <a:ext cx="551167" cy="377825"/>
          </a:xfrm>
        </p:spPr>
        <p:txBody>
          <a:bodyPr>
            <a:normAutofit/>
          </a:bodyPr>
          <a:lstStyle/>
          <a:p>
            <a:pPr>
              <a:spcAft>
                <a:spcPts val="600"/>
              </a:spcAft>
            </a:pPr>
            <a:fld id="{09CC0DF5-6743-0541-BF1B-B08142487433}" type="slidenum">
              <a:rPr lang="en-US" smtClean="0"/>
              <a:pPr>
                <a:spcAft>
                  <a:spcPts val="600"/>
                </a:spcAft>
              </a:pPr>
              <a:t>13</a:t>
            </a:fld>
            <a:endParaRPr lang="en-US"/>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Content Placeholder 4">
            <a:extLst>
              <a:ext uri="{FF2B5EF4-FFF2-40B4-BE49-F238E27FC236}">
                <a16:creationId xmlns:a16="http://schemas.microsoft.com/office/drawing/2014/main" id="{753A74EA-DBFD-3D6E-C8FC-4F0434BE9ABD}"/>
              </a:ext>
            </a:extLst>
          </p:cNvPr>
          <p:cNvGraphicFramePr>
            <a:graphicFrameLocks/>
          </p:cNvGraphicFramePr>
          <p:nvPr>
            <p:extLst>
              <p:ext uri="{D42A27DB-BD31-4B8C-83A1-F6EECF244321}">
                <p14:modId xmlns:p14="http://schemas.microsoft.com/office/powerpoint/2010/main" val="2753767758"/>
              </p:ext>
            </p:extLst>
          </p:nvPr>
        </p:nvGraphicFramePr>
        <p:xfrm>
          <a:off x="492330" y="1789867"/>
          <a:ext cx="11207339" cy="4755206"/>
        </p:xfrm>
        <a:graphic>
          <a:graphicData uri="http://schemas.openxmlformats.org/drawingml/2006/table">
            <a:tbl>
              <a:tblPr firstRow="1" lastRow="1" bandRow="1">
                <a:tableStyleId>{21E4AEA4-8DFA-4A89-87EB-49C32662AFE0}</a:tableStyleId>
              </a:tblPr>
              <a:tblGrid>
                <a:gridCol w="1195434">
                  <a:extLst>
                    <a:ext uri="{9D8B030D-6E8A-4147-A177-3AD203B41FA5}">
                      <a16:colId xmlns:a16="http://schemas.microsoft.com/office/drawing/2014/main" val="3497723214"/>
                    </a:ext>
                  </a:extLst>
                </a:gridCol>
                <a:gridCol w="4540721">
                  <a:extLst>
                    <a:ext uri="{9D8B030D-6E8A-4147-A177-3AD203B41FA5}">
                      <a16:colId xmlns:a16="http://schemas.microsoft.com/office/drawing/2014/main" val="3100987227"/>
                    </a:ext>
                  </a:extLst>
                </a:gridCol>
                <a:gridCol w="1669230">
                  <a:extLst>
                    <a:ext uri="{9D8B030D-6E8A-4147-A177-3AD203B41FA5}">
                      <a16:colId xmlns:a16="http://schemas.microsoft.com/office/drawing/2014/main" val="1724222633"/>
                    </a:ext>
                  </a:extLst>
                </a:gridCol>
                <a:gridCol w="1267318">
                  <a:extLst>
                    <a:ext uri="{9D8B030D-6E8A-4147-A177-3AD203B41FA5}">
                      <a16:colId xmlns:a16="http://schemas.microsoft.com/office/drawing/2014/main" val="3303492675"/>
                    </a:ext>
                  </a:extLst>
                </a:gridCol>
                <a:gridCol w="1267318">
                  <a:extLst>
                    <a:ext uri="{9D8B030D-6E8A-4147-A177-3AD203B41FA5}">
                      <a16:colId xmlns:a16="http://schemas.microsoft.com/office/drawing/2014/main" val="1695299547"/>
                    </a:ext>
                  </a:extLst>
                </a:gridCol>
                <a:gridCol w="1267318">
                  <a:extLst>
                    <a:ext uri="{9D8B030D-6E8A-4147-A177-3AD203B41FA5}">
                      <a16:colId xmlns:a16="http://schemas.microsoft.com/office/drawing/2014/main" val="1918628606"/>
                    </a:ext>
                  </a:extLst>
                </a:gridCol>
              </a:tblGrid>
              <a:tr h="457215">
                <a:tc rowSpan="2">
                  <a:txBody>
                    <a:bodyPr/>
                    <a:lstStyle/>
                    <a:p>
                      <a:r>
                        <a:rPr lang="en-US" sz="1800" dirty="0">
                          <a:solidFill>
                            <a:srgbClr val="FFFFFF"/>
                          </a:solidFill>
                        </a:rPr>
                        <a:t>Phase</a:t>
                      </a:r>
                    </a:p>
                  </a:txBody>
                  <a:tcPr marL="107048" marR="107048" marT="45735" marB="45735"/>
                </a:tc>
                <a:tc rowSpan="2">
                  <a:txBody>
                    <a:bodyPr/>
                    <a:lstStyle/>
                    <a:p>
                      <a:r>
                        <a:rPr lang="en-US" sz="1800" dirty="0">
                          <a:solidFill>
                            <a:srgbClr val="FFFFFF"/>
                          </a:solidFill>
                        </a:rPr>
                        <a:t>Description</a:t>
                      </a:r>
                    </a:p>
                  </a:txBody>
                  <a:tcPr marL="107048" marR="107048" marT="45735" marB="45735"/>
                </a:tc>
                <a:tc rowSpan="2">
                  <a:txBody>
                    <a:bodyPr/>
                    <a:lstStyle/>
                    <a:p>
                      <a:r>
                        <a:rPr lang="en-US" sz="1800" dirty="0">
                          <a:solidFill>
                            <a:srgbClr val="FFFFFF"/>
                          </a:solidFill>
                        </a:rPr>
                        <a:t>Timing</a:t>
                      </a:r>
                    </a:p>
                  </a:txBody>
                  <a:tcPr marL="107048" marR="107048" marT="45735" marB="45735"/>
                </a:tc>
                <a:tc gridSpan="3">
                  <a:txBody>
                    <a:bodyPr/>
                    <a:lstStyle/>
                    <a:p>
                      <a:pPr algn="ctr"/>
                      <a:r>
                        <a:rPr lang="en-US" sz="1800" b="1" dirty="0">
                          <a:solidFill>
                            <a:srgbClr val="FFFFFF"/>
                          </a:solidFill>
                        </a:rPr>
                        <a:t>Total Hours (</a:t>
                      </a:r>
                      <a:r>
                        <a:rPr lang="en-US" sz="1800" b="1" dirty="0" err="1">
                          <a:solidFill>
                            <a:srgbClr val="FFFFFF"/>
                          </a:solidFill>
                        </a:rPr>
                        <a:t>Approx</a:t>
                      </a:r>
                      <a:r>
                        <a:rPr lang="en-US" sz="1800" b="1" dirty="0">
                          <a:solidFill>
                            <a:srgbClr val="FFFFFF"/>
                          </a:solidFill>
                        </a:rPr>
                        <a:t>)</a:t>
                      </a:r>
                    </a:p>
                  </a:txBody>
                  <a:tcPr marL="107048" marR="107048" marT="45735" marB="45735"/>
                </a:tc>
                <a:tc hMerge="1">
                  <a:txBody>
                    <a:bodyPr/>
                    <a:lstStyle/>
                    <a:p>
                      <a:endParaRPr lang="en-US" sz="1800" dirty="0">
                        <a:solidFill>
                          <a:srgbClr val="FFFFFF"/>
                        </a:solidFill>
                      </a:endParaRPr>
                    </a:p>
                  </a:txBody>
                  <a:tcPr marL="107048" marR="107048" marT="45735" marB="45735">
                    <a:solidFill>
                      <a:schemeClr val="accent1">
                        <a:lumMod val="60000"/>
                        <a:lumOff val="40000"/>
                      </a:schemeClr>
                    </a:solidFill>
                  </a:tcPr>
                </a:tc>
                <a:tc hMerge="1">
                  <a:txBody>
                    <a:bodyPr/>
                    <a:lstStyle/>
                    <a:p>
                      <a:endParaRPr lang="en-US" sz="1800" dirty="0">
                        <a:solidFill>
                          <a:srgbClr val="FFFFFF"/>
                        </a:solidFill>
                      </a:endParaRPr>
                    </a:p>
                  </a:txBody>
                  <a:tcPr marL="107048" marR="107048" marT="45735" marB="45735">
                    <a:solidFill>
                      <a:schemeClr val="accent1">
                        <a:lumMod val="60000"/>
                        <a:lumOff val="40000"/>
                      </a:schemeClr>
                    </a:solidFill>
                  </a:tcPr>
                </a:tc>
                <a:extLst>
                  <a:ext uri="{0D108BD9-81ED-4DB2-BD59-A6C34878D82A}">
                    <a16:rowId xmlns:a16="http://schemas.microsoft.com/office/drawing/2014/main" val="3623449235"/>
                  </a:ext>
                </a:extLst>
              </a:tr>
              <a:tr h="45721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800" b="1" dirty="0">
                          <a:solidFill>
                            <a:srgbClr val="FFFFFF"/>
                          </a:solidFill>
                        </a:rPr>
                        <a:t>Team Lead</a:t>
                      </a:r>
                    </a:p>
                  </a:txBody>
                  <a:tcPr marL="107048" marR="107048" marT="45735" marB="45735">
                    <a:solidFill>
                      <a:schemeClr val="accent2"/>
                    </a:solidFill>
                  </a:tcPr>
                </a:tc>
                <a:tc>
                  <a:txBody>
                    <a:bodyPr/>
                    <a:lstStyle/>
                    <a:p>
                      <a:pPr algn="ctr"/>
                      <a:r>
                        <a:rPr lang="en-US" sz="1800" b="1" dirty="0">
                          <a:solidFill>
                            <a:srgbClr val="FFFFFF"/>
                          </a:solidFill>
                        </a:rPr>
                        <a:t>SE</a:t>
                      </a:r>
                    </a:p>
                  </a:txBody>
                  <a:tcPr marL="107048" marR="107048" marT="45735" marB="45735">
                    <a:solidFill>
                      <a:schemeClr val="accent2"/>
                    </a:solidFill>
                  </a:tcPr>
                </a:tc>
                <a:tc>
                  <a:txBody>
                    <a:bodyPr/>
                    <a:lstStyle/>
                    <a:p>
                      <a:pPr algn="ctr"/>
                      <a:r>
                        <a:rPr lang="en-US" sz="1800" b="1" dirty="0">
                          <a:solidFill>
                            <a:srgbClr val="FFFFFF"/>
                          </a:solidFill>
                        </a:rPr>
                        <a:t>SME*</a:t>
                      </a:r>
                    </a:p>
                  </a:txBody>
                  <a:tcPr marL="107048" marR="107048" marT="45735" marB="45735">
                    <a:solidFill>
                      <a:schemeClr val="accent2"/>
                    </a:solidFill>
                  </a:tcPr>
                </a:tc>
                <a:extLst>
                  <a:ext uri="{0D108BD9-81ED-4DB2-BD59-A6C34878D82A}">
                    <a16:rowId xmlns:a16="http://schemas.microsoft.com/office/drawing/2014/main" val="4263908487"/>
                  </a:ext>
                </a:extLst>
              </a:tr>
              <a:tr h="274330">
                <a:tc rowSpan="3">
                  <a:txBody>
                    <a:bodyPr/>
                    <a:lstStyle/>
                    <a:p>
                      <a:r>
                        <a:rPr lang="en-US" sz="1600" dirty="0"/>
                        <a:t>Pre-Work</a:t>
                      </a:r>
                    </a:p>
                  </a:txBody>
                  <a:tcPr marL="107048" marR="107048" marT="45735" marB="45735"/>
                </a:tc>
                <a:tc rowSpan="3">
                  <a:txBody>
                    <a:bodyPr/>
                    <a:lstStyle/>
                    <a:p>
                      <a:r>
                        <a:rPr lang="en-US" sz="1600" dirty="0"/>
                        <a:t>Define scope, arrange staffing</a:t>
                      </a:r>
                    </a:p>
                    <a:p>
                      <a:r>
                        <a:rPr lang="en-US" sz="1600" dirty="0"/>
                        <a:t>Requirements gathering from customer</a:t>
                      </a:r>
                    </a:p>
                    <a:p>
                      <a:r>
                        <a:rPr lang="en-US" sz="1600" dirty="0"/>
                        <a:t>“Translate” customer provided info for discipline engineers</a:t>
                      </a:r>
                    </a:p>
                    <a:p>
                      <a:r>
                        <a:rPr lang="en-US" sz="1600" dirty="0"/>
                        <a:t>Study Introduction meeting and prework meetings</a:t>
                      </a:r>
                    </a:p>
                  </a:txBody>
                  <a:tcPr marL="107048" marR="107048" marT="45735" marB="45735"/>
                </a:tc>
                <a:tc>
                  <a:txBody>
                    <a:bodyPr/>
                    <a:lstStyle/>
                    <a:p>
                      <a:r>
                        <a:rPr lang="en-US" sz="1600" dirty="0"/>
                        <a:t>1-2 Months before</a:t>
                      </a:r>
                    </a:p>
                  </a:txBody>
                  <a:tcPr marL="107048" marR="107048" marT="45735" marB="45735"/>
                </a:tc>
                <a:tc>
                  <a:txBody>
                    <a:bodyPr/>
                    <a:lstStyle/>
                    <a:p>
                      <a:pPr marL="0" indent="0" algn="ctr">
                        <a:buFont typeface="Arial" panose="020B0604020202020204" pitchFamily="34" charset="0"/>
                        <a:buNone/>
                      </a:pPr>
                      <a:r>
                        <a:rPr lang="en-US" sz="1600" b="0" dirty="0">
                          <a:solidFill>
                            <a:schemeClr val="bg1"/>
                          </a:solidFill>
                        </a:rPr>
                        <a:t>6</a:t>
                      </a:r>
                    </a:p>
                  </a:txBody>
                  <a:tcPr marL="107048" marR="107048" marT="45735" marB="45735"/>
                </a:tc>
                <a:tc>
                  <a:txBody>
                    <a:bodyPr/>
                    <a:lstStyle/>
                    <a:p>
                      <a:pPr marL="0" indent="0" algn="ctr">
                        <a:buFont typeface="Arial" panose="020B0604020202020204" pitchFamily="34" charset="0"/>
                        <a:buNone/>
                      </a:pPr>
                      <a:r>
                        <a:rPr lang="en-US" sz="1600" b="0" dirty="0"/>
                        <a:t>2</a:t>
                      </a:r>
                    </a:p>
                  </a:txBody>
                  <a:tcPr marL="107048" marR="107048" marT="45735" marB="45735"/>
                </a:tc>
                <a:tc>
                  <a:txBody>
                    <a:bodyPr/>
                    <a:lstStyle/>
                    <a:p>
                      <a:pPr marL="0" indent="0" algn="ctr">
                        <a:buFont typeface="Arial" panose="020B0604020202020204" pitchFamily="34" charset="0"/>
                        <a:buNone/>
                      </a:pPr>
                      <a:r>
                        <a:rPr lang="en-US" sz="1600" b="0" dirty="0"/>
                        <a:t>0</a:t>
                      </a:r>
                    </a:p>
                  </a:txBody>
                  <a:tcPr marL="107048" marR="107048" marT="45735" marB="45735"/>
                </a:tc>
                <a:extLst>
                  <a:ext uri="{0D108BD9-81ED-4DB2-BD59-A6C34878D82A}">
                    <a16:rowId xmlns:a16="http://schemas.microsoft.com/office/drawing/2014/main" val="2610992761"/>
                  </a:ext>
                </a:extLst>
              </a:tr>
              <a:tr h="274330">
                <a:tc vMerge="1">
                  <a:txBody>
                    <a:bodyPr/>
                    <a:lstStyle/>
                    <a:p>
                      <a:endParaRPr lang="en-US"/>
                    </a:p>
                  </a:txBody>
                  <a:tcPr/>
                </a:tc>
                <a:tc vMerge="1">
                  <a:txBody>
                    <a:bodyPr/>
                    <a:lstStyle/>
                    <a:p>
                      <a:endParaRPr lang="en-US"/>
                    </a:p>
                  </a:txBody>
                  <a:tcPr/>
                </a:tc>
                <a:tc>
                  <a:txBody>
                    <a:bodyPr/>
                    <a:lstStyle/>
                    <a:p>
                      <a:r>
                        <a:rPr lang="en-US" sz="1600" dirty="0"/>
                        <a:t>2 weeks before</a:t>
                      </a:r>
                    </a:p>
                  </a:txBody>
                  <a:tcPr marL="107048" marR="107048" marT="45735" marB="45735"/>
                </a:tc>
                <a:tc>
                  <a:txBody>
                    <a:bodyPr/>
                    <a:lstStyle/>
                    <a:p>
                      <a:pPr marL="0" indent="0" algn="ctr">
                        <a:buFont typeface="Arial" panose="020B0604020202020204" pitchFamily="34" charset="0"/>
                        <a:buNone/>
                      </a:pPr>
                      <a:r>
                        <a:rPr lang="en-US" sz="1600" b="0" dirty="0">
                          <a:solidFill>
                            <a:schemeClr val="bg1"/>
                          </a:solidFill>
                        </a:rPr>
                        <a:t>10</a:t>
                      </a:r>
                    </a:p>
                  </a:txBody>
                  <a:tcPr marL="107048" marR="107048" marT="45735" marB="45735"/>
                </a:tc>
                <a:tc>
                  <a:txBody>
                    <a:bodyPr/>
                    <a:lstStyle/>
                    <a:p>
                      <a:pPr marL="0" indent="0" algn="ctr">
                        <a:buFont typeface="Arial" panose="020B0604020202020204" pitchFamily="34" charset="0"/>
                        <a:buNone/>
                      </a:pPr>
                      <a:r>
                        <a:rPr lang="en-US" sz="1600" b="0" dirty="0"/>
                        <a:t>4</a:t>
                      </a:r>
                    </a:p>
                  </a:txBody>
                  <a:tcPr marL="107048" marR="107048" marT="45735" marB="45735"/>
                </a:tc>
                <a:tc>
                  <a:txBody>
                    <a:bodyPr/>
                    <a:lstStyle/>
                    <a:p>
                      <a:pPr marL="0" indent="0" algn="ctr">
                        <a:buFont typeface="Arial" panose="020B0604020202020204" pitchFamily="34" charset="0"/>
                        <a:buNone/>
                      </a:pPr>
                      <a:r>
                        <a:rPr lang="en-US" sz="1600" b="0" dirty="0"/>
                        <a:t>0</a:t>
                      </a:r>
                    </a:p>
                  </a:txBody>
                  <a:tcPr marL="107048" marR="107048" marT="45735" marB="45735"/>
                </a:tc>
                <a:extLst>
                  <a:ext uri="{0D108BD9-81ED-4DB2-BD59-A6C34878D82A}">
                    <a16:rowId xmlns:a16="http://schemas.microsoft.com/office/drawing/2014/main" val="3736523851"/>
                  </a:ext>
                </a:extLst>
              </a:tr>
              <a:tr h="274330">
                <a:tc vMerge="1">
                  <a:txBody>
                    <a:bodyPr/>
                    <a:lstStyle/>
                    <a:p>
                      <a:endParaRPr lang="en-US"/>
                    </a:p>
                  </a:txBody>
                  <a:tcPr/>
                </a:tc>
                <a:tc vMerge="1">
                  <a:txBody>
                    <a:bodyPr/>
                    <a:lstStyle/>
                    <a:p>
                      <a:endParaRPr lang="en-US"/>
                    </a:p>
                  </a:txBody>
                  <a:tcPr/>
                </a:tc>
                <a:tc>
                  <a:txBody>
                    <a:bodyPr/>
                    <a:lstStyle/>
                    <a:p>
                      <a:r>
                        <a:rPr lang="en-US" sz="1600" dirty="0"/>
                        <a:t>1 Week before</a:t>
                      </a:r>
                    </a:p>
                  </a:txBody>
                  <a:tcPr marL="107048" marR="107048" marT="45735" marB="45735"/>
                </a:tc>
                <a:tc>
                  <a:txBody>
                    <a:bodyPr/>
                    <a:lstStyle/>
                    <a:p>
                      <a:pPr marL="0" indent="0" algn="ctr">
                        <a:buFont typeface="Arial" panose="020B0604020202020204" pitchFamily="34" charset="0"/>
                        <a:buNone/>
                      </a:pPr>
                      <a:r>
                        <a:rPr lang="en-US" sz="1600" b="0" dirty="0">
                          <a:solidFill>
                            <a:schemeClr val="bg1"/>
                          </a:solidFill>
                        </a:rPr>
                        <a:t>40</a:t>
                      </a:r>
                    </a:p>
                  </a:txBody>
                  <a:tcPr marL="107048" marR="107048" marT="45735" marB="45735"/>
                </a:tc>
                <a:tc>
                  <a:txBody>
                    <a:bodyPr/>
                    <a:lstStyle/>
                    <a:p>
                      <a:pPr marL="0" indent="0" algn="ctr">
                        <a:buFont typeface="Arial" panose="020B0604020202020204" pitchFamily="34" charset="0"/>
                        <a:buNone/>
                      </a:pPr>
                      <a:r>
                        <a:rPr lang="en-US" sz="1600" b="0" dirty="0"/>
                        <a:t>30</a:t>
                      </a:r>
                    </a:p>
                  </a:txBody>
                  <a:tcPr marL="107048" marR="107048" marT="45735" marB="45735"/>
                </a:tc>
                <a:tc>
                  <a:txBody>
                    <a:bodyPr/>
                    <a:lstStyle/>
                    <a:p>
                      <a:pPr marL="0" indent="0" algn="ctr">
                        <a:buFont typeface="Arial" panose="020B0604020202020204" pitchFamily="34" charset="0"/>
                        <a:buNone/>
                      </a:pPr>
                      <a:r>
                        <a:rPr lang="en-US" sz="1600" b="0" dirty="0"/>
                        <a:t>8</a:t>
                      </a:r>
                    </a:p>
                  </a:txBody>
                  <a:tcPr marL="107048" marR="107048" marT="45735" marB="45735"/>
                </a:tc>
                <a:extLst>
                  <a:ext uri="{0D108BD9-81ED-4DB2-BD59-A6C34878D82A}">
                    <a16:rowId xmlns:a16="http://schemas.microsoft.com/office/drawing/2014/main" val="2064006160"/>
                  </a:ext>
                </a:extLst>
              </a:tr>
              <a:tr h="640286">
                <a:tc>
                  <a:txBody>
                    <a:bodyPr/>
                    <a:lstStyle/>
                    <a:p>
                      <a:r>
                        <a:rPr lang="en-US" sz="1600" dirty="0"/>
                        <a:t>Study Week</a:t>
                      </a:r>
                    </a:p>
                  </a:txBody>
                  <a:tcPr marL="107048" marR="107048" marT="45735" marB="45735"/>
                </a:tc>
                <a:tc>
                  <a:txBody>
                    <a:bodyPr/>
                    <a:lstStyle/>
                    <a:p>
                      <a:r>
                        <a:rPr lang="en-US" sz="1600" dirty="0"/>
                        <a:t>5 days of engineering </a:t>
                      </a:r>
                    </a:p>
                    <a:p>
                      <a:r>
                        <a:rPr lang="en-US" sz="1600" dirty="0"/>
                        <a:t>1 presentation day</a:t>
                      </a:r>
                    </a:p>
                    <a:p>
                      <a:r>
                        <a:rPr lang="en-US" sz="1600" dirty="0"/>
                        <a:t>full time for 6 workdays</a:t>
                      </a:r>
                    </a:p>
                  </a:txBody>
                  <a:tcPr marL="107048" marR="107048" marT="45735" marB="45735"/>
                </a:tc>
                <a:tc>
                  <a:txBody>
                    <a:bodyPr/>
                    <a:lstStyle/>
                    <a:p>
                      <a:r>
                        <a:rPr lang="en-US" sz="1600" dirty="0"/>
                        <a:t>Week of study</a:t>
                      </a:r>
                    </a:p>
                  </a:txBody>
                  <a:tcPr marL="107048" marR="107048" marT="45735" marB="45735"/>
                </a:tc>
                <a:tc>
                  <a:txBody>
                    <a:bodyPr/>
                    <a:lstStyle/>
                    <a:p>
                      <a:pPr marL="0" indent="0" algn="ctr">
                        <a:buFont typeface="Arial" panose="020B0604020202020204" pitchFamily="34" charset="0"/>
                        <a:buNone/>
                      </a:pPr>
                      <a:r>
                        <a:rPr lang="en-US" sz="1600" b="0" dirty="0">
                          <a:solidFill>
                            <a:schemeClr val="bg1"/>
                          </a:solidFill>
                        </a:rPr>
                        <a:t>48 </a:t>
                      </a:r>
                    </a:p>
                  </a:txBody>
                  <a:tcPr marL="107048" marR="107048" marT="45735" marB="45735"/>
                </a:tc>
                <a:tc>
                  <a:txBody>
                    <a:bodyPr/>
                    <a:lstStyle/>
                    <a:p>
                      <a:pPr marL="0" indent="0" algn="ctr">
                        <a:buFont typeface="Arial" panose="020B0604020202020204" pitchFamily="34" charset="0"/>
                        <a:buNone/>
                      </a:pPr>
                      <a:r>
                        <a:rPr lang="en-US" sz="1600" b="0" dirty="0"/>
                        <a:t>48 </a:t>
                      </a:r>
                    </a:p>
                  </a:txBody>
                  <a:tcPr marL="107048" marR="107048" marT="45735" marB="45735"/>
                </a:tc>
                <a:tc>
                  <a:txBody>
                    <a:bodyPr/>
                    <a:lstStyle/>
                    <a:p>
                      <a:pPr marL="0" indent="0" algn="ctr">
                        <a:buFont typeface="Arial" panose="020B0604020202020204" pitchFamily="34" charset="0"/>
                        <a:buNone/>
                      </a:pPr>
                      <a:r>
                        <a:rPr lang="en-US" sz="1600" b="0" dirty="0"/>
                        <a:t>48</a:t>
                      </a:r>
                    </a:p>
                  </a:txBody>
                  <a:tcPr marL="107048" marR="107048" marT="45735" marB="45735"/>
                </a:tc>
                <a:extLst>
                  <a:ext uri="{0D108BD9-81ED-4DB2-BD59-A6C34878D82A}">
                    <a16:rowId xmlns:a16="http://schemas.microsoft.com/office/drawing/2014/main" val="3804896671"/>
                  </a:ext>
                </a:extLst>
              </a:tr>
              <a:tr h="640286">
                <a:tc>
                  <a:txBody>
                    <a:bodyPr/>
                    <a:lstStyle/>
                    <a:p>
                      <a:r>
                        <a:rPr lang="en-US" sz="1600" dirty="0"/>
                        <a:t>Wrap Up</a:t>
                      </a:r>
                    </a:p>
                  </a:txBody>
                  <a:tcPr marL="107048" marR="107048" marT="45735" marB="45735"/>
                </a:tc>
                <a:tc>
                  <a:txBody>
                    <a:bodyPr/>
                    <a:lstStyle/>
                    <a:p>
                      <a:r>
                        <a:rPr lang="en-US" sz="1600" dirty="0"/>
                        <a:t>Internal wrap-up meeting/lessons learned</a:t>
                      </a:r>
                    </a:p>
                    <a:p>
                      <a:r>
                        <a:rPr lang="en-US" sz="1600" dirty="0"/>
                        <a:t>Reconcile discrepancies</a:t>
                      </a:r>
                    </a:p>
                    <a:p>
                      <a:r>
                        <a:rPr lang="en-US" sz="1600" dirty="0"/>
                        <a:t>MEL handover to costing</a:t>
                      </a:r>
                    </a:p>
                    <a:p>
                      <a:r>
                        <a:rPr lang="en-US" sz="1600" dirty="0"/>
                        <a:t>Final product delivery</a:t>
                      </a:r>
                    </a:p>
                  </a:txBody>
                  <a:tcPr marL="107048" marR="107048" marT="45735" marB="45735"/>
                </a:tc>
                <a:tc>
                  <a:txBody>
                    <a:bodyPr/>
                    <a:lstStyle/>
                    <a:p>
                      <a:r>
                        <a:rPr lang="en-US" sz="1600" dirty="0"/>
                        <a:t>Days after study week</a:t>
                      </a:r>
                    </a:p>
                  </a:txBody>
                  <a:tcPr marL="107048" marR="107048" marT="45735" marB="45735"/>
                </a:tc>
                <a:tc>
                  <a:txBody>
                    <a:bodyPr/>
                    <a:lstStyle/>
                    <a:p>
                      <a:pPr marL="0" indent="0" algn="ctr">
                        <a:buFont typeface="Arial" panose="020B0604020202020204" pitchFamily="34" charset="0"/>
                        <a:buNone/>
                      </a:pPr>
                      <a:r>
                        <a:rPr lang="en-US" sz="1600" dirty="0">
                          <a:solidFill>
                            <a:schemeClr val="bg1"/>
                          </a:solidFill>
                        </a:rPr>
                        <a:t>40</a:t>
                      </a:r>
                    </a:p>
                  </a:txBody>
                  <a:tcPr marL="107048" marR="107048" marT="45735" marB="45735"/>
                </a:tc>
                <a:tc>
                  <a:txBody>
                    <a:bodyPr/>
                    <a:lstStyle/>
                    <a:p>
                      <a:pPr marL="0" indent="0" algn="ctr">
                        <a:buFont typeface="Arial" panose="020B0604020202020204" pitchFamily="34" charset="0"/>
                        <a:buNone/>
                      </a:pPr>
                      <a:r>
                        <a:rPr lang="en-US" sz="1600" dirty="0"/>
                        <a:t>16</a:t>
                      </a:r>
                    </a:p>
                  </a:txBody>
                  <a:tcPr marL="107048" marR="107048" marT="45735" marB="45735"/>
                </a:tc>
                <a:tc>
                  <a:txBody>
                    <a:bodyPr/>
                    <a:lstStyle/>
                    <a:p>
                      <a:pPr marL="0" indent="0" algn="ctr">
                        <a:buFont typeface="Arial" panose="020B0604020202020204" pitchFamily="34" charset="0"/>
                        <a:buNone/>
                      </a:pPr>
                      <a:r>
                        <a:rPr lang="en-US" sz="1600" dirty="0"/>
                        <a:t>8</a:t>
                      </a:r>
                    </a:p>
                  </a:txBody>
                  <a:tcPr marL="107048" marR="107048" marT="45735" marB="45735"/>
                </a:tc>
                <a:extLst>
                  <a:ext uri="{0D108BD9-81ED-4DB2-BD59-A6C34878D82A}">
                    <a16:rowId xmlns:a16="http://schemas.microsoft.com/office/drawing/2014/main" val="1849410577"/>
                  </a:ext>
                </a:extLst>
              </a:tr>
              <a:tr h="640286">
                <a:tc>
                  <a:txBody>
                    <a:bodyPr/>
                    <a:lstStyle/>
                    <a:p>
                      <a:endParaRPr lang="en-US" sz="1600" dirty="0"/>
                    </a:p>
                  </a:txBody>
                  <a:tcPr marL="107048" marR="107048" marT="45735" marB="45735"/>
                </a:tc>
                <a:tc>
                  <a:txBody>
                    <a:bodyPr/>
                    <a:lstStyle/>
                    <a:p>
                      <a:endParaRPr lang="en-US" sz="1600" dirty="0"/>
                    </a:p>
                  </a:txBody>
                  <a:tcPr marL="107048" marR="107048" marT="45735" marB="45735"/>
                </a:tc>
                <a:tc>
                  <a:txBody>
                    <a:bodyPr/>
                    <a:lstStyle/>
                    <a:p>
                      <a:r>
                        <a:rPr lang="en-US" sz="1600" dirty="0">
                          <a:solidFill>
                            <a:srgbClr val="FFFFFF"/>
                          </a:solidFill>
                        </a:rPr>
                        <a:t>TOTAL</a:t>
                      </a:r>
                    </a:p>
                  </a:txBody>
                  <a:tcPr marL="107048" marR="107048" marT="45735" marB="45735" anchor="ctr"/>
                </a:tc>
                <a:tc>
                  <a:txBody>
                    <a:bodyPr/>
                    <a:lstStyle/>
                    <a:p>
                      <a:pPr marL="0" indent="0" algn="ctr">
                        <a:buFont typeface="Arial" panose="020B0604020202020204" pitchFamily="34" charset="0"/>
                        <a:buNone/>
                      </a:pPr>
                      <a:r>
                        <a:rPr lang="en-US" sz="1600" dirty="0">
                          <a:solidFill>
                            <a:srgbClr val="FFFFFF"/>
                          </a:solidFill>
                        </a:rPr>
                        <a:t>144</a:t>
                      </a:r>
                    </a:p>
                  </a:txBody>
                  <a:tcPr marL="107048" marR="107048" marT="45735" marB="45735" anchor="ctr"/>
                </a:tc>
                <a:tc>
                  <a:txBody>
                    <a:bodyPr/>
                    <a:lstStyle/>
                    <a:p>
                      <a:pPr marL="0" indent="0" algn="ctr">
                        <a:buFont typeface="Arial" panose="020B0604020202020204" pitchFamily="34" charset="0"/>
                        <a:buNone/>
                      </a:pPr>
                      <a:r>
                        <a:rPr lang="en-US" sz="1600" dirty="0">
                          <a:solidFill>
                            <a:srgbClr val="FFFFFF"/>
                          </a:solidFill>
                        </a:rPr>
                        <a:t>100</a:t>
                      </a:r>
                    </a:p>
                  </a:txBody>
                  <a:tcPr marL="107048" marR="107048" marT="45735" marB="45735" anchor="ctr"/>
                </a:tc>
                <a:tc>
                  <a:txBody>
                    <a:bodyPr/>
                    <a:lstStyle/>
                    <a:p>
                      <a:pPr marL="0" indent="0" algn="ctr">
                        <a:buFont typeface="Arial" panose="020B0604020202020204" pitchFamily="34" charset="0"/>
                        <a:buNone/>
                      </a:pPr>
                      <a:r>
                        <a:rPr lang="en-US" sz="1600" dirty="0">
                          <a:solidFill>
                            <a:srgbClr val="FFFFFF"/>
                          </a:solidFill>
                        </a:rPr>
                        <a:t>64</a:t>
                      </a:r>
                    </a:p>
                  </a:txBody>
                  <a:tcPr marL="107048" marR="107048" marT="45735" marB="45735" anchor="ctr"/>
                </a:tc>
                <a:extLst>
                  <a:ext uri="{0D108BD9-81ED-4DB2-BD59-A6C34878D82A}">
                    <a16:rowId xmlns:a16="http://schemas.microsoft.com/office/drawing/2014/main" val="1481017658"/>
                  </a:ext>
                </a:extLst>
              </a:tr>
            </a:tbl>
          </a:graphicData>
        </a:graphic>
      </p:graphicFrame>
      <p:sp>
        <p:nvSpPr>
          <p:cNvPr id="8" name="Footer Placeholder 6">
            <a:extLst>
              <a:ext uri="{FF2B5EF4-FFF2-40B4-BE49-F238E27FC236}">
                <a16:creationId xmlns:a16="http://schemas.microsoft.com/office/drawing/2014/main" id="{F5F9ABA7-4016-92BE-A4A5-EFFA5121F96F}"/>
              </a:ext>
            </a:extLst>
          </p:cNvPr>
          <p:cNvSpPr txBox="1">
            <a:spLocks/>
          </p:cNvSpPr>
          <p:nvPr/>
        </p:nvSpPr>
        <p:spPr>
          <a:xfrm>
            <a:off x="0" y="6477363"/>
            <a:ext cx="7827659" cy="3778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NASA Goddard Space Flight Center – </a:t>
            </a:r>
            <a:r>
              <a:rPr lang="en-US" b="1"/>
              <a:t>Integrated Design Center</a:t>
            </a:r>
            <a:endParaRPr lang="en-US" b="1" dirty="0"/>
          </a:p>
        </p:txBody>
      </p:sp>
      <p:sp>
        <p:nvSpPr>
          <p:cNvPr id="10" name="Slide Number Placeholder 8">
            <a:extLst>
              <a:ext uri="{FF2B5EF4-FFF2-40B4-BE49-F238E27FC236}">
                <a16:creationId xmlns:a16="http://schemas.microsoft.com/office/drawing/2014/main" id="{075223E9-AD96-2EEB-BCAC-42F24404B19A}"/>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13</a:t>
            </a:fld>
            <a:endParaRPr lang="en-US" dirty="0"/>
          </a:p>
        </p:txBody>
      </p:sp>
    </p:spTree>
    <p:extLst>
      <p:ext uri="{BB962C8B-B14F-4D97-AF65-F5344CB8AC3E}">
        <p14:creationId xmlns:p14="http://schemas.microsoft.com/office/powerpoint/2010/main" val="4268017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43313C-FC29-084A-A703-280AB4817A99}"/>
              </a:ext>
            </a:extLst>
          </p:cNvPr>
          <p:cNvSpPr>
            <a:spLocks noGrp="1"/>
          </p:cNvSpPr>
          <p:nvPr>
            <p:ph type="title"/>
          </p:nvPr>
        </p:nvSpPr>
        <p:spPr>
          <a:xfrm>
            <a:off x="685799" y="1150076"/>
            <a:ext cx="3659389" cy="4557849"/>
          </a:xfrm>
        </p:spPr>
        <p:txBody>
          <a:bodyPr>
            <a:normAutofit/>
          </a:bodyPr>
          <a:lstStyle/>
          <a:p>
            <a:pPr algn="r"/>
            <a:r>
              <a:rPr lang="en-US">
                <a:latin typeface="Arial" panose="020B0604020202020204" pitchFamily="34" charset="0"/>
                <a:cs typeface="Arial" panose="020B0604020202020204" pitchFamily="34" charset="0"/>
              </a:rPr>
              <a:t>Products</a:t>
            </a:r>
            <a:endParaRPr lang="en-US"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650A17-0E1B-454A-8F30-54FF2ED3B7E7}"/>
              </a:ext>
            </a:extLst>
          </p:cNvPr>
          <p:cNvSpPr>
            <a:spLocks noGrp="1"/>
          </p:cNvSpPr>
          <p:nvPr>
            <p:ph idx="1"/>
          </p:nvPr>
        </p:nvSpPr>
        <p:spPr>
          <a:xfrm>
            <a:off x="4988658" y="493776"/>
            <a:ext cx="6517543" cy="5925911"/>
          </a:xfrm>
        </p:spPr>
        <p:txBody>
          <a:bodyPr>
            <a:normAutofit/>
          </a:bodyPr>
          <a:lstStyle/>
          <a:p>
            <a:r>
              <a:rPr lang="en-US" b="1" dirty="0">
                <a:latin typeface="Arial" panose="020B0604020202020204" pitchFamily="34" charset="0"/>
                <a:cs typeface="Arial" panose="020B0604020202020204" pitchFamily="34" charset="0"/>
              </a:rPr>
              <a:t>Typical end products:</a:t>
            </a:r>
          </a:p>
          <a:p>
            <a:pPr lvl="1"/>
            <a:r>
              <a:rPr lang="en-US" dirty="0">
                <a:latin typeface="Arial" panose="020B0604020202020204" pitchFamily="34" charset="0"/>
                <a:cs typeface="Arial" panose="020B0604020202020204" pitchFamily="34" charset="0"/>
              </a:rPr>
              <a:t>MDL, IDL, MPL: Point Design and Cost</a:t>
            </a:r>
          </a:p>
          <a:p>
            <a:pPr lvl="1"/>
            <a:r>
              <a:rPr lang="en-US" dirty="0">
                <a:latin typeface="Arial" panose="020B0604020202020204" pitchFamily="34" charset="0"/>
                <a:cs typeface="Arial" panose="020B0604020202020204" pitchFamily="34" charset="0"/>
              </a:rPr>
              <a:t>Architecture Study (</a:t>
            </a:r>
            <a:r>
              <a:rPr lang="en-US" dirty="0" err="1">
                <a:latin typeface="Arial" panose="020B0604020202020204" pitchFamily="34" charset="0"/>
                <a:cs typeface="Arial" panose="020B0604020202020204" pitchFamily="34" charset="0"/>
              </a:rPr>
              <a:t>ADLi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ADLm</a:t>
            </a:r>
            <a:r>
              <a:rPr lang="en-US" dirty="0">
                <a:latin typeface="Arial" panose="020B0604020202020204" pitchFamily="34" charset="0"/>
                <a:cs typeface="Arial" panose="020B0604020202020204" pitchFamily="34" charset="0"/>
              </a:rPr>
              <a:t>): Concept, Resource Summary, Trade Tree</a:t>
            </a:r>
          </a:p>
          <a:p>
            <a:r>
              <a:rPr lang="en-US" b="1" dirty="0">
                <a:latin typeface="Arial" panose="020B0604020202020204" pitchFamily="34" charset="0"/>
                <a:cs typeface="Arial" panose="020B0604020202020204" pitchFamily="34" charset="0"/>
              </a:rPr>
              <a:t>A Science Traceability Matrix (STM) is an INPUT, not a product</a:t>
            </a:r>
          </a:p>
          <a:p>
            <a:pPr lvl="1"/>
            <a:r>
              <a:rPr lang="en-US" dirty="0">
                <a:latin typeface="Arial" panose="020B0604020202020204" pitchFamily="34" charset="0"/>
                <a:cs typeface="Arial" panose="020B0604020202020204" pitchFamily="34" charset="0"/>
              </a:rPr>
              <a:t>Feedback can be provided upon request</a:t>
            </a:r>
          </a:p>
          <a:p>
            <a:r>
              <a:rPr lang="en-US" dirty="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Master Equipment List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MEL)</a:t>
            </a:r>
            <a:r>
              <a:rPr lang="en-US" dirty="0">
                <a:latin typeface="Arial" panose="020B0604020202020204" pitchFamily="34" charset="0"/>
                <a:cs typeface="Arial" panose="020B0604020202020204" pitchFamily="34" charset="0"/>
              </a:rPr>
              <a:t> is produced for Point Design Studies, not Architecture Studies</a:t>
            </a:r>
          </a:p>
          <a:p>
            <a:r>
              <a:rPr lang="en-US" b="1" dirty="0">
                <a:latin typeface="Arial" panose="020B0604020202020204" pitchFamily="34" charset="0"/>
                <a:cs typeface="Arial" panose="020B0604020202020204" pitchFamily="34" charset="0"/>
              </a:rPr>
              <a:t>Costing:</a:t>
            </a:r>
          </a:p>
          <a:p>
            <a:pPr lvl="1"/>
            <a:r>
              <a:rPr lang="en-US" dirty="0">
                <a:latin typeface="Arial" panose="020B0604020202020204" pitchFamily="34" charset="0"/>
                <a:cs typeface="Arial" panose="020B0604020202020204" pitchFamily="34" charset="0"/>
              </a:rPr>
              <a:t>For point design: GSFC’s CEMA (Cost Estimating Modeling &amp; Analysis) Office uses MEL to generate parametric cost model </a:t>
            </a:r>
          </a:p>
          <a:p>
            <a:pPr lvl="1"/>
            <a:r>
              <a:rPr lang="en-US" dirty="0">
                <a:latin typeface="Arial" panose="020B0604020202020204" pitchFamily="34" charset="0"/>
                <a:cs typeface="Arial" panose="020B0604020202020204" pitchFamily="34" charset="0"/>
              </a:rPr>
              <a:t>Some ROM cost estimates (by similarity) are possible for mission architecture studies</a:t>
            </a:r>
          </a:p>
        </p:txBody>
      </p:sp>
      <p:sp>
        <p:nvSpPr>
          <p:cNvPr id="2" name="Footer Placeholder 6">
            <a:extLst>
              <a:ext uri="{FF2B5EF4-FFF2-40B4-BE49-F238E27FC236}">
                <a16:creationId xmlns:a16="http://schemas.microsoft.com/office/drawing/2014/main" id="{8E9D47E2-0AD6-2462-EBFE-09DFFA27A50C}"/>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4" name="Slide Number Placeholder 8">
            <a:extLst>
              <a:ext uri="{FF2B5EF4-FFF2-40B4-BE49-F238E27FC236}">
                <a16:creationId xmlns:a16="http://schemas.microsoft.com/office/drawing/2014/main" id="{075D7F85-D40B-101B-94FC-F9F76510767F}"/>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14</a:t>
            </a:fld>
            <a:endParaRPr lang="en-US" dirty="0"/>
          </a:p>
        </p:txBody>
      </p:sp>
      <p:grpSp>
        <p:nvGrpSpPr>
          <p:cNvPr id="5" name="Group 4">
            <a:extLst>
              <a:ext uri="{FF2B5EF4-FFF2-40B4-BE49-F238E27FC236}">
                <a16:creationId xmlns:a16="http://schemas.microsoft.com/office/drawing/2014/main" id="{6CB2D99D-283D-2CA0-7769-1F94769B7CD9}"/>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A199D701-5296-A1DE-A338-1DD3153E03B0}"/>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8" name="Picture 64" descr="Macintosh HD:Users:kagammage:Documents:Customer work:JOBS ON REVIEW:B1999-simms:Diversity_templates:PowerPoint:Meatball_CMYK_1inch.gif">
              <a:extLst>
                <a:ext uri="{FF2B5EF4-FFF2-40B4-BE49-F238E27FC236}">
                  <a16:creationId xmlns:a16="http://schemas.microsoft.com/office/drawing/2014/main" id="{16650B92-4B59-2D9D-1D21-98DF9B71FEDF}"/>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576100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936172" y="-49669"/>
            <a:ext cx="10820400" cy="1177092"/>
          </a:xfrm>
        </p:spPr>
        <p:txBody>
          <a:bodyPr anchor="b">
            <a:noAutofit/>
          </a:bodyPr>
          <a:lstStyle/>
          <a:p>
            <a:pPr algn="ctr"/>
            <a:r>
              <a:rPr lang="en-US" sz="4400" dirty="0">
                <a:latin typeface="Arial" charset="0"/>
                <a:ea typeface="ＭＳ Ｐゴシック" charset="0"/>
                <a:cs typeface="ＭＳ Ｐゴシック" charset="0"/>
              </a:rPr>
              <a:t>IDL Product Examples</a:t>
            </a:r>
            <a:endParaRPr lang="en-US" sz="4400" dirty="0"/>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p:txBody>
          <a:bodyPr/>
          <a:lstStyle/>
          <a:p>
            <a:fld id="{09CC0DF5-6743-0541-BF1B-B08142487433}" type="slidenum">
              <a:rPr lang="en-US" smtClean="0"/>
              <a:t>15</a:t>
            </a:fld>
            <a:endParaRPr lang="en-US"/>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Logo.png">
            <a:extLst>
              <a:ext uri="{FF2B5EF4-FFF2-40B4-BE49-F238E27FC236}">
                <a16:creationId xmlns:a16="http://schemas.microsoft.com/office/drawing/2014/main" id="{3B4A5653-7125-DEE3-A909-AAF515972426}"/>
              </a:ext>
            </a:extLst>
          </p:cNvPr>
          <p:cNvPicPr>
            <a:picLocks noChangeAspect="1"/>
          </p:cNvPicPr>
          <p:nvPr/>
        </p:nvPicPr>
        <p:blipFill rotWithShape="1">
          <a:blip r:embed="rId4">
            <a:extLst>
              <a:ext uri="{28A0092B-C50C-407E-A947-70E740481C1C}">
                <a14:useLocalDpi xmlns:a14="http://schemas.microsoft.com/office/drawing/2010/main"/>
              </a:ext>
            </a:extLst>
          </a:blip>
          <a:srcRect t="47722"/>
          <a:stretch/>
        </p:blipFill>
        <p:spPr>
          <a:xfrm>
            <a:off x="114587" y="97601"/>
            <a:ext cx="1208304" cy="1112747"/>
          </a:xfrm>
          <a:prstGeom prst="rect">
            <a:avLst/>
          </a:prstGeom>
        </p:spPr>
      </p:pic>
      <p:pic>
        <p:nvPicPr>
          <p:cNvPr id="13" name="Picture 7">
            <a:extLst>
              <a:ext uri="{FF2B5EF4-FFF2-40B4-BE49-F238E27FC236}">
                <a16:creationId xmlns:a16="http://schemas.microsoft.com/office/drawing/2014/main" id="{47D2E9C4-74BE-8D9B-02D5-8FF994F10D4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56503" y="1351921"/>
            <a:ext cx="1426509" cy="1394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14" name="Picture 3">
            <a:extLst>
              <a:ext uri="{FF2B5EF4-FFF2-40B4-BE49-F238E27FC236}">
                <a16:creationId xmlns:a16="http://schemas.microsoft.com/office/drawing/2014/main" id="{65CF52C4-0C71-87B9-753A-4A5F0F99EB2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49512" y="1986903"/>
            <a:ext cx="3531749" cy="242034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7" name="Text Box 4">
            <a:extLst>
              <a:ext uri="{FF2B5EF4-FFF2-40B4-BE49-F238E27FC236}">
                <a16:creationId xmlns:a16="http://schemas.microsoft.com/office/drawing/2014/main" id="{0D926477-448B-76C8-DF3D-4F3AE3C5FDCB}"/>
              </a:ext>
            </a:extLst>
          </p:cNvPr>
          <p:cNvSpPr txBox="1">
            <a:spLocks noChangeArrowheads="1"/>
          </p:cNvSpPr>
          <p:nvPr/>
        </p:nvSpPr>
        <p:spPr bwMode="auto">
          <a:xfrm>
            <a:off x="8504793" y="1583562"/>
            <a:ext cx="28211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Mechanical Packaging / CAD Model </a:t>
            </a:r>
          </a:p>
        </p:txBody>
      </p:sp>
      <p:sp>
        <p:nvSpPr>
          <p:cNvPr id="18" name="Text Box 6">
            <a:extLst>
              <a:ext uri="{FF2B5EF4-FFF2-40B4-BE49-F238E27FC236}">
                <a16:creationId xmlns:a16="http://schemas.microsoft.com/office/drawing/2014/main" id="{E5DE0584-E7C9-4DFB-EEB2-0266ECC58235}"/>
              </a:ext>
            </a:extLst>
          </p:cNvPr>
          <p:cNvSpPr txBox="1">
            <a:spLocks noChangeArrowheads="1"/>
          </p:cNvSpPr>
          <p:nvPr/>
        </p:nvSpPr>
        <p:spPr bwMode="auto">
          <a:xfrm>
            <a:off x="1797712" y="4764987"/>
            <a:ext cx="25749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Electrical Subsystem Architecture</a:t>
            </a:r>
          </a:p>
        </p:txBody>
      </p:sp>
      <p:pic>
        <p:nvPicPr>
          <p:cNvPr id="19" name="Picture 7">
            <a:extLst>
              <a:ext uri="{FF2B5EF4-FFF2-40B4-BE49-F238E27FC236}">
                <a16:creationId xmlns:a16="http://schemas.microsoft.com/office/drawing/2014/main" id="{F957AE51-BBAA-320D-5A07-04B334A969E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28304"/>
          <a:stretch/>
        </p:blipFill>
        <p:spPr bwMode="auto">
          <a:xfrm>
            <a:off x="8075753" y="5001889"/>
            <a:ext cx="3692093" cy="1236826"/>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0" name="Text Box 8">
            <a:extLst>
              <a:ext uri="{FF2B5EF4-FFF2-40B4-BE49-F238E27FC236}">
                <a16:creationId xmlns:a16="http://schemas.microsoft.com/office/drawing/2014/main" id="{242BEC41-7426-CC8D-058D-7202B96E4326}"/>
              </a:ext>
            </a:extLst>
          </p:cNvPr>
          <p:cNvSpPr txBox="1">
            <a:spLocks noChangeArrowheads="1"/>
          </p:cNvSpPr>
          <p:nvPr/>
        </p:nvSpPr>
        <p:spPr bwMode="auto">
          <a:xfrm>
            <a:off x="8909124" y="6177471"/>
            <a:ext cx="16224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Thermal Model</a:t>
            </a:r>
          </a:p>
        </p:txBody>
      </p:sp>
      <p:grpSp>
        <p:nvGrpSpPr>
          <p:cNvPr id="21" name="Group 9">
            <a:extLst>
              <a:ext uri="{FF2B5EF4-FFF2-40B4-BE49-F238E27FC236}">
                <a16:creationId xmlns:a16="http://schemas.microsoft.com/office/drawing/2014/main" id="{66E53AAD-E476-76AC-DB3A-A62F072E4DC4}"/>
              </a:ext>
            </a:extLst>
          </p:cNvPr>
          <p:cNvGrpSpPr>
            <a:grpSpLocks/>
          </p:cNvGrpSpPr>
          <p:nvPr/>
        </p:nvGrpSpPr>
        <p:grpSpPr bwMode="auto">
          <a:xfrm>
            <a:off x="5510006" y="3511828"/>
            <a:ext cx="2386449" cy="2726887"/>
            <a:chOff x="1644" y="815"/>
            <a:chExt cx="2515" cy="2928"/>
          </a:xfrm>
        </p:grpSpPr>
        <p:pic>
          <p:nvPicPr>
            <p:cNvPr id="22" name="Picture 10">
              <a:extLst>
                <a:ext uri="{FF2B5EF4-FFF2-40B4-BE49-F238E27FC236}">
                  <a16:creationId xmlns:a16="http://schemas.microsoft.com/office/drawing/2014/main" id="{949080A2-B50E-FA90-726D-364430C0A62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r="11624"/>
            <a:stretch>
              <a:fillRect/>
            </a:stretch>
          </p:blipFill>
          <p:spPr bwMode="auto">
            <a:xfrm>
              <a:off x="1644" y="815"/>
              <a:ext cx="2515" cy="2928"/>
            </a:xfrm>
            <a:prstGeom prst="rect">
              <a:avLst/>
            </a:prstGeom>
            <a:noFill/>
            <a:ln w="19050" cmpd="sng">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pic>
        <p:sp>
          <p:nvSpPr>
            <p:cNvPr id="23" name="Rectangle 11">
              <a:extLst>
                <a:ext uri="{FF2B5EF4-FFF2-40B4-BE49-F238E27FC236}">
                  <a16:creationId xmlns:a16="http://schemas.microsoft.com/office/drawing/2014/main" id="{97FC4D2C-A57B-7E96-941B-89D4D8C24AA4}"/>
                </a:ext>
              </a:extLst>
            </p:cNvPr>
            <p:cNvSpPr>
              <a:spLocks noChangeArrowheads="1"/>
            </p:cNvSpPr>
            <p:nvPr/>
          </p:nvSpPr>
          <p:spPr bwMode="auto">
            <a:xfrm>
              <a:off x="2596" y="1144"/>
              <a:ext cx="380" cy="88"/>
            </a:xfrm>
            <a:prstGeom prst="rect">
              <a:avLst/>
            </a:prstGeom>
            <a:solidFill>
              <a:srgbClr val="D1D1D1"/>
            </a:solidFill>
            <a:ln w="19050" cmpd="sng">
              <a:solidFill>
                <a:srgbClr val="000000"/>
              </a:solidFill>
              <a:prstDash val="solid"/>
              <a:miter lim="800000"/>
              <a:headEnd/>
              <a:tailEnd/>
            </a:ln>
          </p:spPr>
          <p:txBody>
            <a:bodyPr wrap="none" anchor="ctr"/>
            <a:lstStyle/>
            <a:p>
              <a:pPr eaLnBrk="0" hangingPunct="0"/>
              <a:endParaRPr lang="en-US" dirty="0"/>
            </a:p>
          </p:txBody>
        </p:sp>
      </p:grpSp>
      <p:sp>
        <p:nvSpPr>
          <p:cNvPr id="24" name="Text Box 12">
            <a:extLst>
              <a:ext uri="{FF2B5EF4-FFF2-40B4-BE49-F238E27FC236}">
                <a16:creationId xmlns:a16="http://schemas.microsoft.com/office/drawing/2014/main" id="{F383281D-6DF8-7328-B042-30FCC732C883}"/>
              </a:ext>
            </a:extLst>
          </p:cNvPr>
          <p:cNvSpPr txBox="1">
            <a:spLocks noChangeArrowheads="1"/>
          </p:cNvSpPr>
          <p:nvPr/>
        </p:nvSpPr>
        <p:spPr bwMode="auto">
          <a:xfrm>
            <a:off x="5991494" y="6256529"/>
            <a:ext cx="12033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Cost Model</a:t>
            </a:r>
          </a:p>
        </p:txBody>
      </p:sp>
      <p:sp>
        <p:nvSpPr>
          <p:cNvPr id="25" name="Text Box 13">
            <a:extLst>
              <a:ext uri="{FF2B5EF4-FFF2-40B4-BE49-F238E27FC236}">
                <a16:creationId xmlns:a16="http://schemas.microsoft.com/office/drawing/2014/main" id="{1A3BDFCA-633A-6911-8539-1FFCB9259BFB}"/>
              </a:ext>
            </a:extLst>
          </p:cNvPr>
          <p:cNvSpPr txBox="1">
            <a:spLocks noChangeArrowheads="1"/>
          </p:cNvSpPr>
          <p:nvPr/>
        </p:nvSpPr>
        <p:spPr bwMode="auto">
          <a:xfrm>
            <a:off x="5336837" y="2943913"/>
            <a:ext cx="25749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Optical Performance Assessment</a:t>
            </a:r>
          </a:p>
        </p:txBody>
      </p:sp>
      <p:pic>
        <p:nvPicPr>
          <p:cNvPr id="26" name="Picture 14" descr="Trades">
            <a:extLst>
              <a:ext uri="{FF2B5EF4-FFF2-40B4-BE49-F238E27FC236}">
                <a16:creationId xmlns:a16="http://schemas.microsoft.com/office/drawing/2014/main" id="{9EF43A39-AA78-F550-F32F-81797443799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1763" y="1351921"/>
            <a:ext cx="2509838" cy="1631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7" name="Picture 16">
            <a:extLst>
              <a:ext uri="{FF2B5EF4-FFF2-40B4-BE49-F238E27FC236}">
                <a16:creationId xmlns:a16="http://schemas.microsoft.com/office/drawing/2014/main" id="{BD5042F2-D72C-F6D1-CD92-5D36B34AC92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51212" y="1351921"/>
            <a:ext cx="2509838" cy="155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Box 4">
            <a:extLst>
              <a:ext uri="{FF2B5EF4-FFF2-40B4-BE49-F238E27FC236}">
                <a16:creationId xmlns:a16="http://schemas.microsoft.com/office/drawing/2014/main" id="{D3079063-EF5A-C994-4D52-4ECF3DD31924}"/>
              </a:ext>
            </a:extLst>
          </p:cNvPr>
          <p:cNvSpPr txBox="1">
            <a:spLocks noChangeArrowheads="1"/>
          </p:cNvSpPr>
          <p:nvPr/>
        </p:nvSpPr>
        <p:spPr bwMode="auto">
          <a:xfrm>
            <a:off x="3143814" y="2766592"/>
            <a:ext cx="216188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Mechanism Design</a:t>
            </a:r>
          </a:p>
        </p:txBody>
      </p:sp>
      <p:sp>
        <p:nvSpPr>
          <p:cNvPr id="29" name="Text Box 13">
            <a:extLst>
              <a:ext uri="{FF2B5EF4-FFF2-40B4-BE49-F238E27FC236}">
                <a16:creationId xmlns:a16="http://schemas.microsoft.com/office/drawing/2014/main" id="{0A85196B-FC0D-CDCB-A844-F664F98A6057}"/>
              </a:ext>
            </a:extLst>
          </p:cNvPr>
          <p:cNvSpPr txBox="1">
            <a:spLocks noChangeArrowheads="1"/>
          </p:cNvSpPr>
          <p:nvPr/>
        </p:nvSpPr>
        <p:spPr bwMode="auto">
          <a:xfrm>
            <a:off x="696246" y="2976012"/>
            <a:ext cx="25749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Contamination Assessment</a:t>
            </a:r>
          </a:p>
        </p:txBody>
      </p:sp>
      <p:sp>
        <p:nvSpPr>
          <p:cNvPr id="31" name="Text Box 8">
            <a:extLst>
              <a:ext uri="{FF2B5EF4-FFF2-40B4-BE49-F238E27FC236}">
                <a16:creationId xmlns:a16="http://schemas.microsoft.com/office/drawing/2014/main" id="{0ED6E278-1C57-346C-A40F-FB14C2B8E1C4}"/>
              </a:ext>
            </a:extLst>
          </p:cNvPr>
          <p:cNvSpPr txBox="1">
            <a:spLocks noChangeArrowheads="1"/>
          </p:cNvSpPr>
          <p:nvPr/>
        </p:nvSpPr>
        <p:spPr bwMode="auto">
          <a:xfrm>
            <a:off x="1593468" y="6208938"/>
            <a:ext cx="225145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Master Equipment List (MEL)</a:t>
            </a:r>
          </a:p>
        </p:txBody>
      </p:sp>
      <p:sp>
        <p:nvSpPr>
          <p:cNvPr id="34" name="Rectangle 33">
            <a:extLst>
              <a:ext uri="{FF2B5EF4-FFF2-40B4-BE49-F238E27FC236}">
                <a16:creationId xmlns:a16="http://schemas.microsoft.com/office/drawing/2014/main" id="{8B8A2771-E96E-366E-0624-E3F663F95E75}"/>
              </a:ext>
            </a:extLst>
          </p:cNvPr>
          <p:cNvSpPr/>
          <p:nvPr/>
        </p:nvSpPr>
        <p:spPr>
          <a:xfrm>
            <a:off x="298920" y="5070855"/>
            <a:ext cx="5020426" cy="1094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B7AD43-6712-FE21-8D06-AD766BF7205F}"/>
              </a:ext>
            </a:extLst>
          </p:cNvPr>
          <p:cNvSpPr/>
          <p:nvPr/>
        </p:nvSpPr>
        <p:spPr>
          <a:xfrm>
            <a:off x="1403498" y="3287377"/>
            <a:ext cx="3363354" cy="1478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AF75A498-89E4-A3A4-5B89-14EF07167E08}"/>
              </a:ext>
            </a:extLst>
          </p:cNvPr>
          <p:cNvPicPr>
            <a:picLocks noChangeAspect="1"/>
          </p:cNvPicPr>
          <p:nvPr/>
        </p:nvPicPr>
        <p:blipFill rotWithShape="1">
          <a:blip r:embed="rId11"/>
          <a:srcRect b="11622"/>
          <a:stretch/>
        </p:blipFill>
        <p:spPr>
          <a:xfrm>
            <a:off x="1491061" y="3358850"/>
            <a:ext cx="3263899" cy="1342644"/>
          </a:xfrm>
          <a:prstGeom prst="rect">
            <a:avLst/>
          </a:prstGeom>
        </p:spPr>
      </p:pic>
      <p:pic>
        <p:nvPicPr>
          <p:cNvPr id="30" name="Content Placeholder 62">
            <a:extLst>
              <a:ext uri="{FF2B5EF4-FFF2-40B4-BE49-F238E27FC236}">
                <a16:creationId xmlns:a16="http://schemas.microsoft.com/office/drawing/2014/main" id="{5D9B988B-8B69-43AC-9B10-0084870B2E33}"/>
              </a:ext>
            </a:extLst>
          </p:cNvPr>
          <p:cNvPicPr>
            <a:picLocks noChangeAspect="1"/>
          </p:cNvPicPr>
          <p:nvPr/>
        </p:nvPicPr>
        <p:blipFill rotWithShape="1">
          <a:blip r:embed="rId12"/>
          <a:srcRect b="21799"/>
          <a:stretch/>
        </p:blipFill>
        <p:spPr>
          <a:xfrm>
            <a:off x="298920" y="5136503"/>
            <a:ext cx="5020426" cy="1081727"/>
          </a:xfrm>
          <a:prstGeom prst="rect">
            <a:avLst/>
          </a:prstGeom>
        </p:spPr>
      </p:pic>
      <p:sp>
        <p:nvSpPr>
          <p:cNvPr id="11" name="Footer Placeholder 6">
            <a:extLst>
              <a:ext uri="{FF2B5EF4-FFF2-40B4-BE49-F238E27FC236}">
                <a16:creationId xmlns:a16="http://schemas.microsoft.com/office/drawing/2014/main" id="{B6BFE48F-AE3A-E4B5-4B47-5BDFB60F5D71}"/>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12" name="Slide Number Placeholder 8">
            <a:extLst>
              <a:ext uri="{FF2B5EF4-FFF2-40B4-BE49-F238E27FC236}">
                <a16:creationId xmlns:a16="http://schemas.microsoft.com/office/drawing/2014/main" id="{589E75E6-9806-F475-7AB2-8ED7FF62D7F5}"/>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15</a:t>
            </a:fld>
            <a:endParaRPr lang="en-US" dirty="0"/>
          </a:p>
        </p:txBody>
      </p:sp>
    </p:spTree>
    <p:extLst>
      <p:ext uri="{BB962C8B-B14F-4D97-AF65-F5344CB8AC3E}">
        <p14:creationId xmlns:p14="http://schemas.microsoft.com/office/powerpoint/2010/main" val="2351837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blipFill>
        <a:effectLst/>
      </p:bgPr>
    </p:bg>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a:xfrm>
            <a:off x="1124493" y="335281"/>
            <a:ext cx="9943014" cy="1641987"/>
          </a:xfrm>
        </p:spPr>
        <p:txBody>
          <a:bodyPr anchor="t">
            <a:normAutofit/>
          </a:bodyPr>
          <a:lstStyle/>
          <a:p>
            <a:pPr algn="ctr" eaLnBrk="1" hangingPunct="1"/>
            <a:r>
              <a:rPr lang="en-US" sz="4400" dirty="0">
                <a:latin typeface="Arial" charset="0"/>
                <a:ea typeface="ＭＳ Ｐゴシック" charset="0"/>
                <a:cs typeface="ＭＳ Ｐゴシック" charset="0"/>
              </a:rPr>
              <a:t>MDL Product Examples</a:t>
            </a:r>
            <a:endParaRPr lang="en-US" sz="4400" dirty="0">
              <a:latin typeface="Arial"/>
              <a:cs typeface="Arial"/>
            </a:endParaRPr>
          </a:p>
        </p:txBody>
      </p:sp>
      <p:grpSp>
        <p:nvGrpSpPr>
          <p:cNvPr id="4" name="Group 3">
            <a:extLst>
              <a:ext uri="{FF2B5EF4-FFF2-40B4-BE49-F238E27FC236}">
                <a16:creationId xmlns:a16="http://schemas.microsoft.com/office/drawing/2014/main" id="{83694F19-8434-3D75-D714-542E25EDFAE3}"/>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91B9A33E-A3E5-A895-C302-E94AA902E81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1735807D-E7B4-C5DD-2984-F12B6F5C99B9}"/>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3">
            <a:extLst>
              <a:ext uri="{FF2B5EF4-FFF2-40B4-BE49-F238E27FC236}">
                <a16:creationId xmlns:a16="http://schemas.microsoft.com/office/drawing/2014/main" id="{5EF26374-8A31-0438-7253-CB749CF665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62514" y="3849460"/>
            <a:ext cx="3651250"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lg"/>
                <a:tailEnd type="none" w="sm" len="lg"/>
              </a14:hiddenLine>
            </a:ext>
          </a:extLst>
        </p:spPr>
      </p:pic>
      <p:pic>
        <p:nvPicPr>
          <p:cNvPr id="16" name="Picture 4">
            <a:extLst>
              <a:ext uri="{FF2B5EF4-FFF2-40B4-BE49-F238E27FC236}">
                <a16:creationId xmlns:a16="http://schemas.microsoft.com/office/drawing/2014/main" id="{7A00179B-D149-4CFF-D923-C5AC168DDF5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l="20680" t="9818" r="29543" b="11781"/>
          <a:stretch>
            <a:fillRect/>
          </a:stretch>
        </p:blipFill>
        <p:spPr bwMode="auto">
          <a:xfrm>
            <a:off x="8639277" y="3821950"/>
            <a:ext cx="779463" cy="2681287"/>
          </a:xfrm>
          <a:prstGeom prst="rect">
            <a:avLst/>
          </a:prstGeom>
          <a:noFill/>
          <a:ln w="12700">
            <a:solidFill>
              <a:srgbClr val="000000"/>
            </a:solidFill>
            <a:miter lim="800000"/>
            <a:headEnd type="none" w="sm" len="sm"/>
            <a:tailEnd type="none" w="med" len="lg"/>
          </a:ln>
          <a:extLst>
            <a:ext uri="{909E8E84-426E-40dd-AFC4-6F175D3DCCD1}">
              <a14:hiddenFill xmlns:a14="http://schemas.microsoft.com/office/drawing/2010/main" xmlns="">
                <a:solidFill>
                  <a:srgbClr val="FFFFFF"/>
                </a:solidFill>
              </a14:hiddenFill>
            </a:ext>
          </a:extLst>
        </p:spPr>
      </p:pic>
      <p:pic>
        <p:nvPicPr>
          <p:cNvPr id="17" name="Picture 7">
            <a:extLst>
              <a:ext uri="{FF2B5EF4-FFF2-40B4-BE49-F238E27FC236}">
                <a16:creationId xmlns:a16="http://schemas.microsoft.com/office/drawing/2014/main" id="{9332FE31-5BEB-2E37-C36F-3EDED7CAEFD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23402" y="1633769"/>
            <a:ext cx="3771900" cy="1860550"/>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18" name="Rectangle 9">
            <a:extLst>
              <a:ext uri="{FF2B5EF4-FFF2-40B4-BE49-F238E27FC236}">
                <a16:creationId xmlns:a16="http://schemas.microsoft.com/office/drawing/2014/main" id="{201C52F1-CE7E-066D-5E5B-91E8787E161F}"/>
              </a:ext>
            </a:extLst>
          </p:cNvPr>
          <p:cNvSpPr>
            <a:spLocks noChangeArrowheads="1"/>
          </p:cNvSpPr>
          <p:nvPr/>
        </p:nvSpPr>
        <p:spPr bwMode="auto">
          <a:xfrm>
            <a:off x="4171336" y="1330474"/>
            <a:ext cx="778816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0" hangingPunct="0"/>
            <a:r>
              <a:rPr lang="en-US" sz="1200" dirty="0">
                <a:latin typeface="Arial"/>
                <a:cs typeface="Arial"/>
              </a:rPr>
              <a:t>Orbit, Communications, Ground Systems, Environmental Analyses</a:t>
            </a:r>
          </a:p>
        </p:txBody>
      </p:sp>
      <p:sp>
        <p:nvSpPr>
          <p:cNvPr id="19" name="Rectangle 10">
            <a:extLst>
              <a:ext uri="{FF2B5EF4-FFF2-40B4-BE49-F238E27FC236}">
                <a16:creationId xmlns:a16="http://schemas.microsoft.com/office/drawing/2014/main" id="{7C56DC86-C5F5-6415-D484-DA8C09F74EEB}"/>
              </a:ext>
            </a:extLst>
          </p:cNvPr>
          <p:cNvSpPr>
            <a:spLocks noChangeArrowheads="1"/>
          </p:cNvSpPr>
          <p:nvPr/>
        </p:nvSpPr>
        <p:spPr bwMode="auto">
          <a:xfrm>
            <a:off x="745931" y="1330475"/>
            <a:ext cx="26693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0" hangingPunct="0"/>
            <a:r>
              <a:rPr lang="en-US" sz="1200" dirty="0">
                <a:latin typeface="Arial"/>
                <a:cs typeface="Arial"/>
              </a:rPr>
              <a:t>Spacecraft Systems Block Diagrams</a:t>
            </a:r>
          </a:p>
        </p:txBody>
      </p:sp>
      <p:sp>
        <p:nvSpPr>
          <p:cNvPr id="20" name="Rectangle 11">
            <a:extLst>
              <a:ext uri="{FF2B5EF4-FFF2-40B4-BE49-F238E27FC236}">
                <a16:creationId xmlns:a16="http://schemas.microsoft.com/office/drawing/2014/main" id="{EDD1B4F7-B6CB-0D21-CF79-518A682CD444}"/>
              </a:ext>
            </a:extLst>
          </p:cNvPr>
          <p:cNvSpPr>
            <a:spLocks noChangeArrowheads="1"/>
          </p:cNvSpPr>
          <p:nvPr/>
        </p:nvSpPr>
        <p:spPr bwMode="auto">
          <a:xfrm>
            <a:off x="5943790" y="5449140"/>
            <a:ext cx="1979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0" hangingPunct="0"/>
            <a:r>
              <a:rPr lang="en-US" sz="1200" dirty="0">
                <a:latin typeface="Arial"/>
                <a:cs typeface="Arial"/>
              </a:rPr>
              <a:t>Mechanical Configurations</a:t>
            </a:r>
          </a:p>
          <a:p>
            <a:pPr algn="ctr" eaLnBrk="0" hangingPunct="0"/>
            <a:r>
              <a:rPr lang="en-US" sz="1200" dirty="0">
                <a:latin typeface="Arial"/>
                <a:cs typeface="Arial"/>
              </a:rPr>
              <a:t>and Thermal Analyses</a:t>
            </a:r>
          </a:p>
        </p:txBody>
      </p:sp>
      <p:sp>
        <p:nvSpPr>
          <p:cNvPr id="21" name="Rectangle 12">
            <a:extLst>
              <a:ext uri="{FF2B5EF4-FFF2-40B4-BE49-F238E27FC236}">
                <a16:creationId xmlns:a16="http://schemas.microsoft.com/office/drawing/2014/main" id="{C0D5D18F-C547-1AB9-33E2-E5CE94123F15}"/>
              </a:ext>
            </a:extLst>
          </p:cNvPr>
          <p:cNvSpPr>
            <a:spLocks noChangeArrowheads="1"/>
          </p:cNvSpPr>
          <p:nvPr/>
        </p:nvSpPr>
        <p:spPr bwMode="auto">
          <a:xfrm>
            <a:off x="9451468" y="5639964"/>
            <a:ext cx="25225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0" hangingPunct="0"/>
            <a:r>
              <a:rPr lang="en-US" sz="1200" dirty="0">
                <a:latin typeface="Arial"/>
                <a:cs typeface="Arial"/>
              </a:rPr>
              <a:t>Launch Systems Accommodations</a:t>
            </a:r>
          </a:p>
          <a:p>
            <a:pPr algn="ctr" eaLnBrk="0" hangingPunct="0"/>
            <a:r>
              <a:rPr lang="en-US" sz="1200" dirty="0">
                <a:latin typeface="Arial"/>
                <a:cs typeface="Arial"/>
              </a:rPr>
              <a:t>and Performance Analysis</a:t>
            </a:r>
          </a:p>
        </p:txBody>
      </p:sp>
      <p:sp>
        <p:nvSpPr>
          <p:cNvPr id="24" name="Rectangle 10">
            <a:extLst>
              <a:ext uri="{FF2B5EF4-FFF2-40B4-BE49-F238E27FC236}">
                <a16:creationId xmlns:a16="http://schemas.microsoft.com/office/drawing/2014/main" id="{D5454DF9-665D-A2E6-0A87-DA4BAE5D32E7}"/>
              </a:ext>
            </a:extLst>
          </p:cNvPr>
          <p:cNvSpPr>
            <a:spLocks noChangeArrowheads="1"/>
          </p:cNvSpPr>
          <p:nvPr/>
        </p:nvSpPr>
        <p:spPr bwMode="auto">
          <a:xfrm>
            <a:off x="460199" y="3807383"/>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0" hangingPunct="0"/>
            <a:r>
              <a:rPr lang="en-US" sz="1200" dirty="0">
                <a:latin typeface="Arial"/>
                <a:cs typeface="Arial"/>
              </a:rPr>
              <a:t>Master Equipment List (MEL)</a:t>
            </a:r>
          </a:p>
        </p:txBody>
      </p:sp>
      <p:pic>
        <p:nvPicPr>
          <p:cNvPr id="25" name="Picture 24" descr="A picture containing text, graphic design, graphics, circle&#10;&#10;Description automatically generated">
            <a:extLst>
              <a:ext uri="{FF2B5EF4-FFF2-40B4-BE49-F238E27FC236}">
                <a16:creationId xmlns:a16="http://schemas.microsoft.com/office/drawing/2014/main" id="{3415B44D-ABDC-7BBC-1C6C-646A6B3F8A59}"/>
              </a:ext>
            </a:extLst>
          </p:cNvPr>
          <p:cNvPicPr>
            <a:picLocks noChangeAspect="1"/>
          </p:cNvPicPr>
          <p:nvPr/>
        </p:nvPicPr>
        <p:blipFill>
          <a:blip r:embed="rId8"/>
          <a:stretch>
            <a:fillRect/>
          </a:stretch>
        </p:blipFill>
        <p:spPr>
          <a:xfrm>
            <a:off x="112676" y="24016"/>
            <a:ext cx="1713157" cy="1371600"/>
          </a:xfrm>
          <a:prstGeom prst="rect">
            <a:avLst/>
          </a:prstGeom>
        </p:spPr>
      </p:pic>
      <p:pic>
        <p:nvPicPr>
          <p:cNvPr id="26" name="Picture 25">
            <a:extLst>
              <a:ext uri="{FF2B5EF4-FFF2-40B4-BE49-F238E27FC236}">
                <a16:creationId xmlns:a16="http://schemas.microsoft.com/office/drawing/2014/main" id="{35E1B47D-4FFB-5FF1-0DBA-5FC2F21D6F96}"/>
              </a:ext>
            </a:extLst>
          </p:cNvPr>
          <p:cNvPicPr>
            <a:picLocks noChangeAspect="1"/>
          </p:cNvPicPr>
          <p:nvPr/>
        </p:nvPicPr>
        <p:blipFill>
          <a:blip r:embed="rId9"/>
          <a:stretch>
            <a:fillRect/>
          </a:stretch>
        </p:blipFill>
        <p:spPr>
          <a:xfrm>
            <a:off x="399435" y="1641972"/>
            <a:ext cx="3771901" cy="2138706"/>
          </a:xfrm>
          <a:prstGeom prst="rect">
            <a:avLst/>
          </a:prstGeom>
        </p:spPr>
      </p:pic>
      <p:pic>
        <p:nvPicPr>
          <p:cNvPr id="28" name="Picture 27">
            <a:extLst>
              <a:ext uri="{FF2B5EF4-FFF2-40B4-BE49-F238E27FC236}">
                <a16:creationId xmlns:a16="http://schemas.microsoft.com/office/drawing/2014/main" id="{90F867BD-708F-596C-4188-175F5B0A6C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0535" y="1655265"/>
            <a:ext cx="2128822" cy="1818066"/>
          </a:xfrm>
          <a:prstGeom prst="rect">
            <a:avLst/>
          </a:prstGeom>
        </p:spPr>
      </p:pic>
      <p:pic>
        <p:nvPicPr>
          <p:cNvPr id="29" name="Picture 28">
            <a:extLst>
              <a:ext uri="{FF2B5EF4-FFF2-40B4-BE49-F238E27FC236}">
                <a16:creationId xmlns:a16="http://schemas.microsoft.com/office/drawing/2014/main" id="{3EE8CD0A-93DD-D447-7B31-1445EF75BD98}"/>
              </a:ext>
            </a:extLst>
          </p:cNvPr>
          <p:cNvPicPr>
            <a:picLocks noChangeAspect="1"/>
          </p:cNvPicPr>
          <p:nvPr/>
        </p:nvPicPr>
        <p:blipFill rotWithShape="1">
          <a:blip r:embed="rId11"/>
          <a:srcRect r="23101" b="15635"/>
          <a:stretch/>
        </p:blipFill>
        <p:spPr>
          <a:xfrm>
            <a:off x="460199" y="4111087"/>
            <a:ext cx="3711137" cy="2345072"/>
          </a:xfrm>
          <a:prstGeom prst="rect">
            <a:avLst/>
          </a:prstGeom>
        </p:spPr>
      </p:pic>
      <p:pic>
        <p:nvPicPr>
          <p:cNvPr id="30" name="Picture 29">
            <a:extLst>
              <a:ext uri="{FF2B5EF4-FFF2-40B4-BE49-F238E27FC236}">
                <a16:creationId xmlns:a16="http://schemas.microsoft.com/office/drawing/2014/main" id="{9089F648-C608-BCDA-6FE4-6B193CB24D3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595040" y="4360635"/>
            <a:ext cx="2197100" cy="1231900"/>
          </a:xfrm>
          <a:prstGeom prst="rect">
            <a:avLst/>
          </a:prstGeom>
        </p:spPr>
      </p:pic>
      <p:sp>
        <p:nvSpPr>
          <p:cNvPr id="2" name="Footer Placeholder 6">
            <a:extLst>
              <a:ext uri="{FF2B5EF4-FFF2-40B4-BE49-F238E27FC236}">
                <a16:creationId xmlns:a16="http://schemas.microsoft.com/office/drawing/2014/main" id="{8DCC38BC-EE4C-7D10-A92F-22E4435566CE}"/>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3" name="Slide Number Placeholder 8">
            <a:extLst>
              <a:ext uri="{FF2B5EF4-FFF2-40B4-BE49-F238E27FC236}">
                <a16:creationId xmlns:a16="http://schemas.microsoft.com/office/drawing/2014/main" id="{287CFD4C-E128-91C5-0E34-A35F56B520B4}"/>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16</a:t>
            </a:fld>
            <a:endParaRPr lang="en-US" dirty="0"/>
          </a:p>
        </p:txBody>
      </p:sp>
    </p:spTree>
    <p:extLst>
      <p:ext uri="{BB962C8B-B14F-4D97-AF65-F5344CB8AC3E}">
        <p14:creationId xmlns:p14="http://schemas.microsoft.com/office/powerpoint/2010/main" val="27171897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blipFill>
        <a:effectLst/>
      </p:bgPr>
    </p:bg>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a:xfrm>
            <a:off x="1119033" y="147484"/>
            <a:ext cx="9943014" cy="1641987"/>
          </a:xfrm>
        </p:spPr>
        <p:txBody>
          <a:bodyPr>
            <a:normAutofit/>
          </a:bodyPr>
          <a:lstStyle/>
          <a:p>
            <a:pPr algn="ctr" eaLnBrk="1" hangingPunct="1"/>
            <a:r>
              <a:rPr lang="en-US" sz="4400" dirty="0">
                <a:latin typeface="Arial" charset="0"/>
                <a:ea typeface="ＭＳ Ｐゴシック" charset="0"/>
                <a:cs typeface="ＭＳ Ｐゴシック" charset="0"/>
              </a:rPr>
              <a:t>ADL Product Examples</a:t>
            </a:r>
            <a:endParaRPr lang="en-US" sz="4400" dirty="0">
              <a:latin typeface="Arial"/>
              <a:cs typeface="Arial"/>
            </a:endParaRPr>
          </a:p>
        </p:txBody>
      </p:sp>
      <p:pic>
        <p:nvPicPr>
          <p:cNvPr id="13" name="Picture 3">
            <a:extLst>
              <a:ext uri="{FF2B5EF4-FFF2-40B4-BE49-F238E27FC236}">
                <a16:creationId xmlns:a16="http://schemas.microsoft.com/office/drawing/2014/main" id="{01D63DEE-B1F7-6DDB-5287-DDE2BDEC4BD4}"/>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a:ext>
            </a:extLst>
          </a:blip>
          <a:srcRect l="830" t="1305" r="1245"/>
          <a:stretch>
            <a:fillRect/>
          </a:stretch>
        </p:blipFill>
        <p:spPr>
          <a:xfrm>
            <a:off x="452951" y="4301635"/>
            <a:ext cx="4791075" cy="1728788"/>
          </a:xfrm>
          <a:noFill/>
          <a:ln w="19050" cmpd="sng">
            <a:solidFill>
              <a:srgbClr val="000000"/>
            </a:solidFill>
          </a:ln>
        </p:spPr>
      </p:pic>
      <p:sp>
        <p:nvSpPr>
          <p:cNvPr id="9" name="Slide Number Placeholder 8">
            <a:extLst>
              <a:ext uri="{FF2B5EF4-FFF2-40B4-BE49-F238E27FC236}">
                <a16:creationId xmlns:a16="http://schemas.microsoft.com/office/drawing/2014/main" id="{C89ABA3A-8C6D-7E95-9DF1-F74E5820446E}"/>
              </a:ext>
            </a:extLst>
          </p:cNvPr>
          <p:cNvSpPr>
            <a:spLocks noGrp="1"/>
          </p:cNvSpPr>
          <p:nvPr>
            <p:ph type="sldNum" sz="quarter" idx="12"/>
          </p:nvPr>
        </p:nvSpPr>
        <p:spPr/>
        <p:txBody>
          <a:bodyPr/>
          <a:lstStyle/>
          <a:p>
            <a:fld id="{09CC0DF5-6743-0541-BF1B-B08142487433}" type="slidenum">
              <a:rPr lang="en-US" smtClean="0"/>
              <a:t>17</a:t>
            </a:fld>
            <a:endParaRPr lang="en-US"/>
          </a:p>
        </p:txBody>
      </p:sp>
      <p:grpSp>
        <p:nvGrpSpPr>
          <p:cNvPr id="4" name="Group 3">
            <a:extLst>
              <a:ext uri="{FF2B5EF4-FFF2-40B4-BE49-F238E27FC236}">
                <a16:creationId xmlns:a16="http://schemas.microsoft.com/office/drawing/2014/main" id="{83694F19-8434-3D75-D714-542E25EDFAE3}"/>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91B9A33E-A3E5-A895-C302-E94AA902E81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1735807D-E7B4-C5DD-2984-F12B6F5C99B9}"/>
                </a:ext>
              </a:extLst>
            </p:cNvPr>
            <p:cNvPicPr>
              <a:picLocks noChangeAspect="1" noChangeArrowheads="1"/>
            </p:cNvPicPr>
            <p:nvPr userDrawn="1"/>
          </p:nvPicPr>
          <p:blipFill>
            <a:blip r:embed="rId5">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2">
            <a:extLst>
              <a:ext uri="{FF2B5EF4-FFF2-40B4-BE49-F238E27FC236}">
                <a16:creationId xmlns:a16="http://schemas.microsoft.com/office/drawing/2014/main" id="{E01EA747-1556-4299-E2DB-E4E21E72A2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64324" y="3963436"/>
            <a:ext cx="2285662" cy="2539801"/>
          </a:xfrm>
          <a:prstGeom prst="rect">
            <a:avLst/>
          </a:prstGeom>
          <a:noFill/>
          <a:ln w="190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818365F9-9B59-E26D-3713-BF5C87FEE09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75726" y="4006460"/>
            <a:ext cx="3813888" cy="2586172"/>
          </a:xfrm>
          <a:prstGeom prst="rect">
            <a:avLst/>
          </a:prstGeom>
          <a:noFill/>
          <a:ln w="190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7818D602-6F6D-953E-E46B-56162E28500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723308" y="1371844"/>
            <a:ext cx="2725737" cy="1254125"/>
          </a:xfrm>
          <a:prstGeom prst="rect">
            <a:avLst/>
          </a:prstGeom>
          <a:noFill/>
          <a:ln w="190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8401FEA-6E2D-115F-D8E3-7C05F2FB1CB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49036" y="1527975"/>
            <a:ext cx="3884908" cy="2376045"/>
          </a:xfrm>
          <a:prstGeom prst="rect">
            <a:avLst/>
          </a:prstGeom>
          <a:noFill/>
          <a:ln w="190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9BE8941A-C0AA-E228-3D24-6D135B1EEE5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51260" y="1686748"/>
            <a:ext cx="3808412" cy="2228850"/>
          </a:xfrm>
          <a:prstGeom prst="rect">
            <a:avLst/>
          </a:prstGeom>
          <a:noFill/>
          <a:ln w="190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E9DA6CD6-09B5-C6DC-7712-4A427B868E8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632444" y="2677959"/>
            <a:ext cx="1466850" cy="1233487"/>
          </a:xfrm>
          <a:prstGeom prst="rect">
            <a:avLst/>
          </a:prstGeom>
          <a:noFill/>
          <a:ln w="127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18" descr="ADL Logo.png">
            <a:extLst>
              <a:ext uri="{FF2B5EF4-FFF2-40B4-BE49-F238E27FC236}">
                <a16:creationId xmlns:a16="http://schemas.microsoft.com/office/drawing/2014/main" id="{EAABA557-F4B2-FB29-EB44-E9E5336B58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995" y="112835"/>
            <a:ext cx="1483254" cy="1502393"/>
          </a:xfrm>
          <a:prstGeom prst="rect">
            <a:avLst/>
          </a:prstGeom>
        </p:spPr>
      </p:pic>
      <p:sp>
        <p:nvSpPr>
          <p:cNvPr id="3" name="Footer Placeholder 6">
            <a:extLst>
              <a:ext uri="{FF2B5EF4-FFF2-40B4-BE49-F238E27FC236}">
                <a16:creationId xmlns:a16="http://schemas.microsoft.com/office/drawing/2014/main" id="{E5BE9A1C-CBE9-54AC-64E5-3685D03B66E5}"/>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11" name="Slide Number Placeholder 8">
            <a:extLst>
              <a:ext uri="{FF2B5EF4-FFF2-40B4-BE49-F238E27FC236}">
                <a16:creationId xmlns:a16="http://schemas.microsoft.com/office/drawing/2014/main" id="{45253808-A157-1BF0-8350-CEEB6FBCE517}"/>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17</a:t>
            </a:fld>
            <a:endParaRPr lang="en-US" dirty="0"/>
          </a:p>
        </p:txBody>
      </p:sp>
    </p:spTree>
    <p:extLst>
      <p:ext uri="{BB962C8B-B14F-4D97-AF65-F5344CB8AC3E}">
        <p14:creationId xmlns:p14="http://schemas.microsoft.com/office/powerpoint/2010/main" val="1835777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blipFill>
        <a:effectLst/>
      </p:bgPr>
    </p:bg>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a:xfrm>
            <a:off x="1119033" y="147484"/>
            <a:ext cx="9943014" cy="1641987"/>
          </a:xfrm>
        </p:spPr>
        <p:txBody>
          <a:bodyPr>
            <a:normAutofit/>
          </a:bodyPr>
          <a:lstStyle/>
          <a:p>
            <a:pPr algn="ctr" eaLnBrk="1" hangingPunct="1"/>
            <a:r>
              <a:rPr lang="en-US" sz="4400" dirty="0">
                <a:latin typeface="Arial" panose="020B0604020202020204" pitchFamily="34" charset="0"/>
                <a:cs typeface="Arial" panose="020B0604020202020204" pitchFamily="34" charset="0"/>
              </a:rPr>
              <a:t>MPL Menu</a:t>
            </a:r>
            <a:br>
              <a:rPr lang="en-US" sz="5400" dirty="0">
                <a:latin typeface="Arial" panose="020B0604020202020204" pitchFamily="34" charset="0"/>
                <a:cs typeface="Arial" panose="020B0604020202020204" pitchFamily="34" charset="0"/>
              </a:rPr>
            </a:br>
            <a:r>
              <a:rPr kumimoji="1" lang="en-US" dirty="0">
                <a:latin typeface="Arial" panose="020B0604020202020204" pitchFamily="34" charset="0"/>
                <a:cs typeface="Arial" panose="020B0604020202020204" pitchFamily="34" charset="0"/>
              </a:rPr>
              <a:t>Services and Capabilities</a:t>
            </a:r>
            <a:endParaRPr lang="en-US" dirty="0">
              <a:latin typeface="Arial"/>
              <a:cs typeface="Arial"/>
            </a:endParaRPr>
          </a:p>
        </p:txBody>
      </p:sp>
      <p:sp>
        <p:nvSpPr>
          <p:cNvPr id="16" name="Content Placeholder 2">
            <a:extLst>
              <a:ext uri="{FF2B5EF4-FFF2-40B4-BE49-F238E27FC236}">
                <a16:creationId xmlns:a16="http://schemas.microsoft.com/office/drawing/2014/main" id="{5DCC95AE-4FA9-0127-B263-F41E89D2CA10}"/>
              </a:ext>
            </a:extLst>
          </p:cNvPr>
          <p:cNvSpPr>
            <a:spLocks noGrp="1"/>
          </p:cNvSpPr>
          <p:nvPr>
            <p:ph idx="1"/>
          </p:nvPr>
        </p:nvSpPr>
        <p:spPr>
          <a:xfrm>
            <a:off x="266876" y="1732035"/>
            <a:ext cx="7732888" cy="5250923"/>
          </a:xfrm>
        </p:spPr>
        <p:txBody>
          <a:bodyPr>
            <a:noAutofit/>
          </a:bodyPr>
          <a:lstStyle/>
          <a:p>
            <a:pPr>
              <a:lnSpc>
                <a:spcPct val="120000"/>
              </a:lnSpc>
              <a:spcAft>
                <a:spcPts val="0"/>
              </a:spcAft>
            </a:pPr>
            <a:r>
              <a:rPr lang="en-US" sz="1400" dirty="0">
                <a:latin typeface="Arial" panose="020B0604020202020204" pitchFamily="34" charset="0"/>
                <a:cs typeface="Arial" panose="020B0604020202020204" pitchFamily="34" charset="0"/>
              </a:rPr>
              <a:t>Expanded MPL capabilities to support end-to-end mission feasibility design studies for suborbital carriers (sounding rockets, balloons, aircraft) and CubeSats / Small Satellites</a:t>
            </a:r>
          </a:p>
          <a:p>
            <a:pPr lvl="1">
              <a:lnSpc>
                <a:spcPct val="120000"/>
              </a:lnSpc>
              <a:spcAft>
                <a:spcPts val="0"/>
              </a:spcAft>
            </a:pPr>
            <a:r>
              <a:rPr lang="en-US" sz="1400" dirty="0">
                <a:latin typeface="Arial" panose="020B0604020202020204" pitchFamily="34" charset="0"/>
                <a:cs typeface="Arial" panose="020B0604020202020204" pitchFamily="34" charset="0"/>
              </a:rPr>
              <a:t>Similar services as MDL</a:t>
            </a:r>
          </a:p>
          <a:p>
            <a:pPr>
              <a:lnSpc>
                <a:spcPct val="120000"/>
              </a:lnSpc>
              <a:spcAft>
                <a:spcPts val="0"/>
              </a:spcAft>
            </a:pPr>
            <a:r>
              <a:rPr lang="en-US" sz="1400" dirty="0">
                <a:latin typeface="Arial" panose="020B0604020202020204" pitchFamily="34" charset="0"/>
                <a:cs typeface="Arial" panose="020B0604020202020204" pitchFamily="34" charset="0"/>
              </a:rPr>
              <a:t>Augmented MPL by leveraging existing GSFC / WFF staff</a:t>
            </a:r>
          </a:p>
          <a:p>
            <a:pPr>
              <a:lnSpc>
                <a:spcPct val="120000"/>
              </a:lnSpc>
              <a:spcAft>
                <a:spcPts val="0"/>
              </a:spcAft>
            </a:pPr>
            <a:r>
              <a:rPr lang="en-US" sz="1400" dirty="0">
                <a:latin typeface="Arial" panose="020B0604020202020204" pitchFamily="34" charset="0"/>
                <a:cs typeface="Arial" panose="020B0604020202020204" pitchFamily="34" charset="0"/>
              </a:rPr>
              <a:t>Utilize MPL for pre-mission planning</a:t>
            </a:r>
          </a:p>
          <a:p>
            <a:pPr>
              <a:lnSpc>
                <a:spcPct val="120000"/>
              </a:lnSpc>
              <a:spcAft>
                <a:spcPts val="0"/>
              </a:spcAft>
            </a:pPr>
            <a:r>
              <a:rPr lang="en-US" sz="1400" dirty="0">
                <a:latin typeface="Arial" panose="020B0604020202020204" pitchFamily="34" charset="0"/>
                <a:cs typeface="Arial" panose="020B0604020202020204" pitchFamily="34" charset="0"/>
              </a:rPr>
              <a:t>Conduct and provide mission feasibility studies to PIs for </a:t>
            </a:r>
            <a:r>
              <a:rPr lang="en-US" sz="1400" b="1" dirty="0">
                <a:latin typeface="Arial" panose="020B0604020202020204" pitchFamily="34" charset="0"/>
                <a:cs typeface="Arial" panose="020B0604020202020204" pitchFamily="34" charset="0"/>
              </a:rPr>
              <a:t>suborbital </a:t>
            </a:r>
            <a:r>
              <a:rPr lang="en-US" sz="1400" dirty="0">
                <a:latin typeface="Arial" panose="020B0604020202020204" pitchFamily="34" charset="0"/>
                <a:cs typeface="Arial" panose="020B0604020202020204" pitchFamily="34" charset="0"/>
              </a:rPr>
              <a:t>and </a:t>
            </a:r>
            <a:r>
              <a:rPr lang="en-US" sz="1400" b="1" dirty="0">
                <a:latin typeface="Arial" panose="020B0604020202020204" pitchFamily="34" charset="0"/>
                <a:cs typeface="Arial" panose="020B0604020202020204" pitchFamily="34" charset="0"/>
              </a:rPr>
              <a:t>CubeSat / Small Sat missions</a:t>
            </a:r>
          </a:p>
          <a:p>
            <a:pPr lvl="1">
              <a:lnSpc>
                <a:spcPct val="120000"/>
              </a:lnSpc>
              <a:spcAft>
                <a:spcPts val="0"/>
              </a:spcAft>
            </a:pPr>
            <a:r>
              <a:rPr lang="en-US" sz="1200" dirty="0">
                <a:latin typeface="Arial" panose="020B0604020202020204" pitchFamily="34" charset="0"/>
                <a:cs typeface="Arial" panose="020B0604020202020204" pitchFamily="34" charset="0"/>
              </a:rPr>
              <a:t>Products from studies to assist with proposal development</a:t>
            </a:r>
          </a:p>
          <a:p>
            <a:pPr>
              <a:lnSpc>
                <a:spcPct val="120000"/>
              </a:lnSpc>
              <a:spcAft>
                <a:spcPts val="0"/>
              </a:spcAft>
            </a:pPr>
            <a:r>
              <a:rPr lang="en-US" sz="1400" dirty="0">
                <a:latin typeface="Arial" panose="020B0604020202020204" pitchFamily="34" charset="0"/>
                <a:cs typeface="Arial" panose="020B0604020202020204" pitchFamily="34" charset="0"/>
              </a:rPr>
              <a:t>Capabilities / Deliverables:</a:t>
            </a:r>
          </a:p>
          <a:p>
            <a:pPr lvl="1">
              <a:lnSpc>
                <a:spcPct val="120000"/>
              </a:lnSpc>
              <a:spcAft>
                <a:spcPts val="0"/>
              </a:spcAft>
            </a:pPr>
            <a:r>
              <a:rPr lang="en-US" sz="1200" b="1" dirty="0">
                <a:latin typeface="Arial" panose="020B0604020202020204" pitchFamily="34" charset="0"/>
                <a:cs typeface="Arial" panose="020B0604020202020204" pitchFamily="34" charset="0"/>
              </a:rPr>
              <a:t>Discipline engineering slides</a:t>
            </a:r>
            <a:r>
              <a:rPr lang="en-US" sz="1200" dirty="0">
                <a:latin typeface="Arial" panose="020B0604020202020204" pitchFamily="34" charset="0"/>
                <a:cs typeface="Arial" panose="020B0604020202020204" pitchFamily="34" charset="0"/>
              </a:rPr>
              <a:t> capture requirements, Concept of Operations, cost, trades, assumptions, block diagrams, analysis </a:t>
            </a:r>
          </a:p>
          <a:p>
            <a:pPr lvl="1">
              <a:lnSpc>
                <a:spcPct val="120000"/>
              </a:lnSpc>
              <a:spcAft>
                <a:spcPts val="0"/>
              </a:spcAft>
            </a:pPr>
            <a:r>
              <a:rPr lang="en-US" sz="1200" b="1" dirty="0">
                <a:latin typeface="Arial" panose="020B0604020202020204" pitchFamily="34" charset="0"/>
                <a:cs typeface="Arial" panose="020B0604020202020204" pitchFamily="34" charset="0"/>
              </a:rPr>
              <a:t>Master Equipment List</a:t>
            </a:r>
            <a:r>
              <a:rPr lang="en-US" sz="1200" dirty="0">
                <a:latin typeface="Arial" panose="020B0604020202020204" pitchFamily="34" charset="0"/>
                <a:cs typeface="Arial" panose="020B0604020202020204" pitchFamily="34" charset="0"/>
              </a:rPr>
              <a:t> (MEL)</a:t>
            </a:r>
          </a:p>
          <a:p>
            <a:pPr lvl="1">
              <a:lnSpc>
                <a:spcPct val="120000"/>
              </a:lnSpc>
              <a:spcAft>
                <a:spcPts val="0"/>
              </a:spcAft>
            </a:pPr>
            <a:r>
              <a:rPr lang="en-US" sz="1200" dirty="0">
                <a:latin typeface="Arial" panose="020B0604020202020204" pitchFamily="34" charset="0"/>
                <a:cs typeface="Arial" panose="020B0604020202020204" pitchFamily="34" charset="0"/>
              </a:rPr>
              <a:t>Mechanical </a:t>
            </a:r>
            <a:r>
              <a:rPr lang="en-US" sz="1200" b="1" dirty="0">
                <a:latin typeface="Arial" panose="020B0604020202020204" pitchFamily="34" charset="0"/>
                <a:cs typeface="Arial" panose="020B0604020202020204" pitchFamily="34" charset="0"/>
              </a:rPr>
              <a:t>CAD / STEP</a:t>
            </a:r>
            <a:r>
              <a:rPr lang="en-US" sz="1200" dirty="0">
                <a:latin typeface="Arial" panose="020B0604020202020204" pitchFamily="34" charset="0"/>
                <a:cs typeface="Arial" panose="020B0604020202020204" pitchFamily="34" charset="0"/>
              </a:rPr>
              <a:t> file</a:t>
            </a:r>
          </a:p>
          <a:p>
            <a:pPr lvl="1">
              <a:lnSpc>
                <a:spcPct val="120000"/>
              </a:lnSpc>
              <a:spcAft>
                <a:spcPts val="0"/>
              </a:spcAft>
            </a:pPr>
            <a:r>
              <a:rPr lang="en-US" sz="1200" b="1" dirty="0">
                <a:latin typeface="Arial" panose="020B0604020202020204" pitchFamily="34" charset="0"/>
                <a:cs typeface="Arial" panose="020B0604020202020204" pitchFamily="34" charset="0"/>
              </a:rPr>
              <a:t>Thermal Model</a:t>
            </a:r>
            <a:r>
              <a:rPr lang="en-US" sz="1200" dirty="0">
                <a:latin typeface="Arial" panose="020B0604020202020204" pitchFamily="34" charset="0"/>
                <a:cs typeface="Arial" panose="020B0604020202020204" pitchFamily="34" charset="0"/>
              </a:rPr>
              <a:t> &amp; Analysis – thermal desktop files</a:t>
            </a:r>
          </a:p>
          <a:p>
            <a:pPr lvl="1">
              <a:lnSpc>
                <a:spcPct val="120000"/>
              </a:lnSpc>
              <a:spcAft>
                <a:spcPts val="0"/>
              </a:spcAft>
            </a:pPr>
            <a:r>
              <a:rPr lang="en-US" sz="1200" b="1" dirty="0">
                <a:latin typeface="Arial" panose="020B0604020202020204" pitchFamily="34" charset="0"/>
                <a:cs typeface="Arial" panose="020B0604020202020204" pitchFamily="34" charset="0"/>
              </a:rPr>
              <a:t>STK scenario </a:t>
            </a:r>
            <a:r>
              <a:rPr lang="en-US" sz="1200" dirty="0">
                <a:latin typeface="Arial" panose="020B0604020202020204" pitchFamily="34" charset="0"/>
                <a:cs typeface="Arial" panose="020B0604020202020204" pitchFamily="34" charset="0"/>
              </a:rPr>
              <a:t>/ model &amp; additional reports as requested</a:t>
            </a:r>
          </a:p>
          <a:p>
            <a:pPr lvl="1">
              <a:lnSpc>
                <a:spcPct val="120000"/>
              </a:lnSpc>
              <a:spcAft>
                <a:spcPts val="0"/>
              </a:spcAft>
            </a:pPr>
            <a:r>
              <a:rPr lang="en-US" sz="1200" dirty="0">
                <a:latin typeface="Arial" panose="020B0604020202020204" pitchFamily="34" charset="0"/>
                <a:cs typeface="Arial" panose="020B0604020202020204" pitchFamily="34" charset="0"/>
              </a:rPr>
              <a:t>Cost estimate (Code 158 parametric cost)</a:t>
            </a:r>
          </a:p>
          <a:p>
            <a:pPr lvl="1">
              <a:lnSpc>
                <a:spcPct val="120000"/>
              </a:lnSpc>
              <a:spcAft>
                <a:spcPts val="0"/>
              </a:spcAft>
            </a:pPr>
            <a:r>
              <a:rPr lang="en-US" sz="1200" dirty="0">
                <a:latin typeface="Arial" panose="020B0604020202020204" pitchFamily="34" charset="0"/>
                <a:cs typeface="Arial" panose="020B0604020202020204" pitchFamily="34" charset="0"/>
              </a:rPr>
              <a:t>Schedule estimate (high level input to cost estimate)</a:t>
            </a:r>
          </a:p>
          <a:p>
            <a:pPr lvl="1">
              <a:lnSpc>
                <a:spcPct val="120000"/>
              </a:lnSpc>
              <a:spcAft>
                <a:spcPts val="0"/>
              </a:spcAft>
            </a:pPr>
            <a:r>
              <a:rPr lang="en-US" sz="1200" dirty="0">
                <a:latin typeface="Arial" panose="020B0604020202020204" pitchFamily="34" charset="0"/>
                <a:cs typeface="Arial" panose="020B0604020202020204" pitchFamily="34" charset="0"/>
              </a:rPr>
              <a:t>Trajectory/Orbit design and mission orbit lifetime analysis</a:t>
            </a:r>
          </a:p>
          <a:p>
            <a:pPr>
              <a:lnSpc>
                <a:spcPct val="120000"/>
              </a:lnSpc>
              <a:spcAft>
                <a:spcPts val="0"/>
              </a:spcAft>
            </a:pPr>
            <a:r>
              <a:rPr lang="en-US" sz="1400" dirty="0">
                <a:latin typeface="Arial" panose="020B0604020202020204" pitchFamily="34" charset="0"/>
                <a:cs typeface="Arial" panose="020B0604020202020204" pitchFamily="34" charset="0"/>
              </a:rPr>
              <a:t>Partners with IDL/ MDL for constellations and hybrid missions that include small satellite and/or suborbital components</a:t>
            </a:r>
          </a:p>
          <a:p>
            <a:pPr lvl="1">
              <a:lnSpc>
                <a:spcPct val="120000"/>
              </a:lnSpc>
            </a:pPr>
            <a:endParaRPr lang="en-US" dirty="0">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C89ABA3A-8C6D-7E95-9DF1-F74E5820446E}"/>
              </a:ext>
            </a:extLst>
          </p:cNvPr>
          <p:cNvSpPr>
            <a:spLocks noGrp="1"/>
          </p:cNvSpPr>
          <p:nvPr>
            <p:ph type="sldNum" sz="quarter" idx="12"/>
          </p:nvPr>
        </p:nvSpPr>
        <p:spPr/>
        <p:txBody>
          <a:bodyPr/>
          <a:lstStyle/>
          <a:p>
            <a:fld id="{09CC0DF5-6743-0541-BF1B-B08142487433}" type="slidenum">
              <a:rPr lang="en-US" smtClean="0"/>
              <a:t>18</a:t>
            </a:fld>
            <a:endParaRPr lang="en-US"/>
          </a:p>
        </p:txBody>
      </p:sp>
      <p:grpSp>
        <p:nvGrpSpPr>
          <p:cNvPr id="4" name="Group 3">
            <a:extLst>
              <a:ext uri="{FF2B5EF4-FFF2-40B4-BE49-F238E27FC236}">
                <a16:creationId xmlns:a16="http://schemas.microsoft.com/office/drawing/2014/main" id="{83694F19-8434-3D75-D714-542E25EDFAE3}"/>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91B9A33E-A3E5-A895-C302-E94AA902E81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1735807D-E7B4-C5DD-2984-F12B6F5C99B9}"/>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4">
            <a:extLst>
              <a:ext uri="{FF2B5EF4-FFF2-40B4-BE49-F238E27FC236}">
                <a16:creationId xmlns:a16="http://schemas.microsoft.com/office/drawing/2014/main" id="{7C27D681-1A97-B04C-E99F-872FEB320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95" y="75964"/>
            <a:ext cx="161938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89A7849-DAF0-2F8A-DE37-F420B704B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52034" y="2232234"/>
            <a:ext cx="1782753" cy="1359635"/>
          </a:xfrm>
          <a:prstGeom prst="rect">
            <a:avLst/>
          </a:prstGeom>
        </p:spPr>
      </p:pic>
      <p:pic>
        <p:nvPicPr>
          <p:cNvPr id="5" name="Picture 2" descr="Image result for nasa wff balloon train">
            <a:extLst>
              <a:ext uri="{FF2B5EF4-FFF2-40B4-BE49-F238E27FC236}">
                <a16:creationId xmlns:a16="http://schemas.microsoft.com/office/drawing/2014/main" id="{08C7F759-7120-0BF3-FCE2-E94D81A1BE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15985" y="1698043"/>
            <a:ext cx="2365797" cy="133076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a:extLst>
              <a:ext uri="{FF2B5EF4-FFF2-40B4-BE49-F238E27FC236}">
                <a16:creationId xmlns:a16="http://schemas.microsoft.com/office/drawing/2014/main" id="{A14F8BC3-BD14-38DE-36F8-28E59DAE021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7590254" y="5052780"/>
            <a:ext cx="1719652" cy="1657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Content Placeholder 15">
            <a:extLst>
              <a:ext uri="{FF2B5EF4-FFF2-40B4-BE49-F238E27FC236}">
                <a16:creationId xmlns:a16="http://schemas.microsoft.com/office/drawing/2014/main" id="{6615F307-8163-A41D-9600-A9B82498EC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22582" y="3945948"/>
            <a:ext cx="1478916" cy="1215385"/>
          </a:xfrm>
          <a:prstGeom prst="rect">
            <a:avLst/>
          </a:prstGeom>
        </p:spPr>
      </p:pic>
      <p:pic>
        <p:nvPicPr>
          <p:cNvPr id="12" name="Picture 3">
            <a:extLst>
              <a:ext uri="{FF2B5EF4-FFF2-40B4-BE49-F238E27FC236}">
                <a16:creationId xmlns:a16="http://schemas.microsoft.com/office/drawing/2014/main" id="{190894BE-01DE-7831-E918-9BA053DDE7EF}"/>
              </a:ext>
            </a:extLst>
          </p:cNvPr>
          <p:cNvPicPr>
            <a:picLocks noChangeAspect="1" noChangeArrowheads="1"/>
          </p:cNvPicPr>
          <p:nvPr/>
        </p:nvPicPr>
        <p:blipFill rotWithShape="1">
          <a:blip r:embed="rId10" cstate="email">
            <a:clrChange>
              <a:clrFrom>
                <a:srgbClr val="FBFBFC"/>
              </a:clrFrom>
              <a:clrTo>
                <a:srgbClr val="FBFBFC">
                  <a:alpha val="0"/>
                </a:srgbClr>
              </a:clrTo>
            </a:clrChange>
            <a:extLst>
              <a:ext uri="{28A0092B-C50C-407E-A947-70E740481C1C}">
                <a14:useLocalDpi xmlns:a14="http://schemas.microsoft.com/office/drawing/2010/main"/>
              </a:ext>
            </a:extLst>
          </a:blip>
          <a:srcRect/>
          <a:stretch/>
        </p:blipFill>
        <p:spPr bwMode="auto">
          <a:xfrm>
            <a:off x="7741331" y="3518988"/>
            <a:ext cx="1545725" cy="1561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D5B6AC85-BD7F-D1B7-4D47-2620E50876A5}"/>
              </a:ext>
            </a:extLst>
          </p:cNvPr>
          <p:cNvPicPr>
            <a:picLocks noChangeAspect="1" noChangeArrowheads="1"/>
          </p:cNvPicPr>
          <p:nvPr/>
        </p:nvPicPr>
        <p:blipFill rotWithShape="1">
          <a:blip r:embed="rId11" cstate="screen">
            <a:clrChange>
              <a:clrFrom>
                <a:srgbClr val="FBFBFC"/>
              </a:clrFrom>
              <a:clrTo>
                <a:srgbClr val="FBFBFC">
                  <a:alpha val="0"/>
                </a:srgbClr>
              </a:clrTo>
            </a:clrChange>
            <a:extLst>
              <a:ext uri="{28A0092B-C50C-407E-A947-70E740481C1C}">
                <a14:useLocalDpi xmlns:a14="http://schemas.microsoft.com/office/drawing/2010/main"/>
              </a:ext>
            </a:extLst>
          </a:blip>
          <a:srcRect/>
          <a:stretch/>
        </p:blipFill>
        <p:spPr bwMode="auto">
          <a:xfrm>
            <a:off x="8944392" y="5339601"/>
            <a:ext cx="1892782" cy="137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Content Placeholder 6">
            <a:extLst>
              <a:ext uri="{FF2B5EF4-FFF2-40B4-BE49-F238E27FC236}">
                <a16:creationId xmlns:a16="http://schemas.microsoft.com/office/drawing/2014/main" id="{B2156091-2B71-62A4-27FA-7C4AE2195F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auto">
          <a:xfrm>
            <a:off x="10108204" y="3050715"/>
            <a:ext cx="1881152" cy="936545"/>
          </a:xfrm>
          <a:prstGeom prst="rect">
            <a:avLst/>
          </a:prstGeom>
          <a:noFill/>
          <a:ln w="28575">
            <a:solidFill>
              <a:schemeClr val="bg1">
                <a:lumMod val="50000"/>
              </a:schemeClr>
            </a:solidFill>
            <a:miter lim="800000"/>
            <a:headEnd/>
            <a:tailEnd/>
          </a:ln>
        </p:spPr>
      </p:pic>
      <p:pic>
        <p:nvPicPr>
          <p:cNvPr id="15" name="Picture 2">
            <a:extLst>
              <a:ext uri="{FF2B5EF4-FFF2-40B4-BE49-F238E27FC236}">
                <a16:creationId xmlns:a16="http://schemas.microsoft.com/office/drawing/2014/main" id="{8F0C23C5-EB76-E8F6-95E1-F1B8C4863F42}"/>
              </a:ext>
            </a:extLst>
          </p:cNvPr>
          <p:cNvPicPr>
            <a:picLocks noChangeAspect="1" noChangeArrowheads="1"/>
          </p:cNvPicPr>
          <p:nvPr/>
        </p:nvPicPr>
        <p:blipFill rotWithShape="1">
          <a:blip r:embed="rId13" cstate="screen">
            <a:clrChange>
              <a:clrFrom>
                <a:srgbClr val="FBFBFC"/>
              </a:clrFrom>
              <a:clrTo>
                <a:srgbClr val="FBFBFC">
                  <a:alpha val="0"/>
                </a:srgbClr>
              </a:clrTo>
            </a:clrChange>
            <a:extLst>
              <a:ext uri="{28A0092B-C50C-407E-A947-70E740481C1C}">
                <a14:useLocalDpi xmlns:a14="http://schemas.microsoft.com/office/drawing/2010/main"/>
              </a:ext>
            </a:extLst>
          </a:blip>
          <a:srcRect/>
          <a:stretch/>
        </p:blipFill>
        <p:spPr bwMode="auto">
          <a:xfrm>
            <a:off x="10429613" y="4508855"/>
            <a:ext cx="1762387" cy="148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6">
            <a:extLst>
              <a:ext uri="{FF2B5EF4-FFF2-40B4-BE49-F238E27FC236}">
                <a16:creationId xmlns:a16="http://schemas.microsoft.com/office/drawing/2014/main" id="{FA5DFC18-D7A3-7301-4644-896E564062B0}"/>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18" name="Slide Number Placeholder 8">
            <a:extLst>
              <a:ext uri="{FF2B5EF4-FFF2-40B4-BE49-F238E27FC236}">
                <a16:creationId xmlns:a16="http://schemas.microsoft.com/office/drawing/2014/main" id="{0E77E76A-3A28-587B-A080-463DCABC3604}"/>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18</a:t>
            </a:fld>
            <a:endParaRPr lang="en-US" dirty="0"/>
          </a:p>
        </p:txBody>
      </p:sp>
    </p:spTree>
    <p:extLst>
      <p:ext uri="{BB962C8B-B14F-4D97-AF65-F5344CB8AC3E}">
        <p14:creationId xmlns:p14="http://schemas.microsoft.com/office/powerpoint/2010/main" val="387559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713827" y="380403"/>
            <a:ext cx="10820400" cy="1177092"/>
          </a:xfrm>
        </p:spPr>
        <p:txBody>
          <a:bodyPr anchor="t">
            <a:normAutofit/>
          </a:bodyPr>
          <a:lstStyle/>
          <a:p>
            <a:pPr algn="ctr"/>
            <a:r>
              <a:rPr lang="en-US" sz="4400" dirty="0">
                <a:latin typeface="Arial" panose="020B0604020202020204" pitchFamily="34" charset="0"/>
                <a:cs typeface="Arial" panose="020B0604020202020204" pitchFamily="34" charset="0"/>
              </a:rPr>
              <a:t>Digital engineering</a:t>
            </a:r>
          </a:p>
        </p:txBody>
      </p:sp>
      <p:graphicFrame>
        <p:nvGraphicFramePr>
          <p:cNvPr id="10" name="Content Placeholder 9">
            <a:extLst>
              <a:ext uri="{FF2B5EF4-FFF2-40B4-BE49-F238E27FC236}">
                <a16:creationId xmlns:a16="http://schemas.microsoft.com/office/drawing/2014/main" id="{12AF24A5-0C9C-B565-459C-E010DFB20B57}"/>
              </a:ext>
            </a:extLst>
          </p:cNvPr>
          <p:cNvGraphicFramePr>
            <a:graphicFrameLocks noGrp="1"/>
          </p:cNvGraphicFramePr>
          <p:nvPr>
            <p:ph idx="1"/>
            <p:extLst>
              <p:ext uri="{D42A27DB-BD31-4B8C-83A1-F6EECF244321}">
                <p14:modId xmlns:p14="http://schemas.microsoft.com/office/powerpoint/2010/main" val="1871182875"/>
              </p:ext>
            </p:extLst>
          </p:nvPr>
        </p:nvGraphicFramePr>
        <p:xfrm>
          <a:off x="462116" y="1169300"/>
          <a:ext cx="11438011" cy="3189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8">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6E903E87-494E-D6CD-18EF-699F960B9E97}"/>
              </a:ext>
            </a:extLst>
          </p:cNvPr>
          <p:cNvGrpSpPr/>
          <p:nvPr/>
        </p:nvGrpSpPr>
        <p:grpSpPr>
          <a:xfrm>
            <a:off x="649728" y="3514394"/>
            <a:ext cx="4071067" cy="2984279"/>
            <a:chOff x="747423" y="3428999"/>
            <a:chExt cx="4071067" cy="3089341"/>
          </a:xfrm>
        </p:grpSpPr>
        <p:pic>
          <p:nvPicPr>
            <p:cNvPr id="3" name="Content Placeholder 4">
              <a:extLst>
                <a:ext uri="{FF2B5EF4-FFF2-40B4-BE49-F238E27FC236}">
                  <a16:creationId xmlns:a16="http://schemas.microsoft.com/office/drawing/2014/main" id="{A869511F-67C1-F2A5-0B7A-BE38DEFE523A}"/>
                </a:ext>
              </a:extLst>
            </p:cNvPr>
            <p:cNvPicPr>
              <a:picLocks noChangeAspect="1"/>
            </p:cNvPicPr>
            <p:nvPr/>
          </p:nvPicPr>
          <p:blipFill rotWithShape="1">
            <a:blip r:embed="rId9"/>
            <a:srcRect t="2778" r="32200" b="5755"/>
            <a:stretch/>
          </p:blipFill>
          <p:spPr>
            <a:xfrm>
              <a:off x="747423" y="3428999"/>
              <a:ext cx="4071067" cy="3089341"/>
            </a:xfrm>
            <a:prstGeom prst="rect">
              <a:avLst/>
            </a:prstGeom>
          </p:spPr>
        </p:pic>
        <p:sp>
          <p:nvSpPr>
            <p:cNvPr id="12" name="Rectangle 11">
              <a:extLst>
                <a:ext uri="{FF2B5EF4-FFF2-40B4-BE49-F238E27FC236}">
                  <a16:creationId xmlns:a16="http://schemas.microsoft.com/office/drawing/2014/main" id="{D4C173C0-E399-4E2C-7CF1-4F98D29B93ED}"/>
                </a:ext>
              </a:extLst>
            </p:cNvPr>
            <p:cNvSpPr/>
            <p:nvPr/>
          </p:nvSpPr>
          <p:spPr>
            <a:xfrm>
              <a:off x="2464904" y="3502557"/>
              <a:ext cx="373712" cy="59494"/>
            </a:xfrm>
            <a:prstGeom prst="rect">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04BD4-C333-E8DA-EA0F-69660FB1333E}"/>
                </a:ext>
              </a:extLst>
            </p:cNvPr>
            <p:cNvSpPr/>
            <p:nvPr/>
          </p:nvSpPr>
          <p:spPr>
            <a:xfrm>
              <a:off x="1376900" y="3734470"/>
              <a:ext cx="373712" cy="59494"/>
            </a:xfrm>
            <a:prstGeom prst="rect">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AAFF8C-2BBD-1A9C-A6BE-BD18155EF201}"/>
                </a:ext>
              </a:extLst>
            </p:cNvPr>
            <p:cNvSpPr/>
            <p:nvPr/>
          </p:nvSpPr>
          <p:spPr>
            <a:xfrm>
              <a:off x="868017" y="4053394"/>
              <a:ext cx="373712" cy="59494"/>
            </a:xfrm>
            <a:prstGeom prst="rect">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4C4516-0908-015D-8A98-2F6734E348DA}"/>
                </a:ext>
              </a:extLst>
            </p:cNvPr>
            <p:cNvSpPr/>
            <p:nvPr/>
          </p:nvSpPr>
          <p:spPr>
            <a:xfrm>
              <a:off x="868017" y="5243953"/>
              <a:ext cx="373712" cy="59494"/>
            </a:xfrm>
            <a:prstGeom prst="rect">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247F95-8B80-5B54-7FCE-ABC32A5DFF96}"/>
                </a:ext>
              </a:extLst>
            </p:cNvPr>
            <p:cNvSpPr/>
            <p:nvPr/>
          </p:nvSpPr>
          <p:spPr>
            <a:xfrm>
              <a:off x="3108960" y="5323111"/>
              <a:ext cx="255768" cy="107630"/>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ooter Placeholder 6">
            <a:extLst>
              <a:ext uri="{FF2B5EF4-FFF2-40B4-BE49-F238E27FC236}">
                <a16:creationId xmlns:a16="http://schemas.microsoft.com/office/drawing/2014/main" id="{EA2BE4CC-1187-3B9E-88F1-41A8AB417CC4}"/>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21" name="Slide Number Placeholder 8">
            <a:extLst>
              <a:ext uri="{FF2B5EF4-FFF2-40B4-BE49-F238E27FC236}">
                <a16:creationId xmlns:a16="http://schemas.microsoft.com/office/drawing/2014/main" id="{0B1ADD7B-3DC1-3070-E8F4-027D3635D3E5}"/>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19</a:t>
            </a:fld>
            <a:endParaRPr lang="en-US" dirty="0"/>
          </a:p>
        </p:txBody>
      </p:sp>
      <p:sp>
        <p:nvSpPr>
          <p:cNvPr id="9" name="Rectangle 8">
            <a:extLst>
              <a:ext uri="{FF2B5EF4-FFF2-40B4-BE49-F238E27FC236}">
                <a16:creationId xmlns:a16="http://schemas.microsoft.com/office/drawing/2014/main" id="{2036A4B4-0A70-0F10-7DF4-575A42658590}"/>
              </a:ext>
            </a:extLst>
          </p:cNvPr>
          <p:cNvSpPr/>
          <p:nvPr/>
        </p:nvSpPr>
        <p:spPr>
          <a:xfrm rot="16200000">
            <a:off x="11278162" y="5335775"/>
            <a:ext cx="1505540" cy="261610"/>
          </a:xfrm>
          <a:prstGeom prst="rect">
            <a:avLst/>
          </a:prstGeom>
        </p:spPr>
        <p:txBody>
          <a:bodyPr wrap="none">
            <a:spAutoFit/>
          </a:bodyPr>
          <a:lstStyle/>
          <a:p>
            <a:r>
              <a:rPr lang="en-US" sz="1100" i="1" dirty="0"/>
              <a:t>Source: NASA/A. </a:t>
            </a:r>
            <a:r>
              <a:rPr lang="en-US" sz="1100" i="1" dirty="0" err="1"/>
              <a:t>Comis</a:t>
            </a:r>
            <a:endParaRPr lang="en-US" sz="1100" dirty="0"/>
          </a:p>
        </p:txBody>
      </p:sp>
      <p:sp>
        <p:nvSpPr>
          <p:cNvPr id="11" name="Rectangle 10">
            <a:extLst>
              <a:ext uri="{FF2B5EF4-FFF2-40B4-BE49-F238E27FC236}">
                <a16:creationId xmlns:a16="http://schemas.microsoft.com/office/drawing/2014/main" id="{DA47D10D-9680-26C2-C0D9-E4BCD81936B5}"/>
              </a:ext>
            </a:extLst>
          </p:cNvPr>
          <p:cNvSpPr/>
          <p:nvPr/>
        </p:nvSpPr>
        <p:spPr>
          <a:xfrm rot="16200000">
            <a:off x="4018568" y="5585007"/>
            <a:ext cx="1576072" cy="261610"/>
          </a:xfrm>
          <a:prstGeom prst="rect">
            <a:avLst/>
          </a:prstGeom>
        </p:spPr>
        <p:txBody>
          <a:bodyPr wrap="none">
            <a:spAutoFit/>
          </a:bodyPr>
          <a:lstStyle/>
          <a:p>
            <a:r>
              <a:rPr lang="en-US" sz="1100" i="1" dirty="0"/>
              <a:t>Source: NASA/L. Matson</a:t>
            </a:r>
            <a:endParaRPr lang="en-US" sz="1100" dirty="0"/>
          </a:p>
        </p:txBody>
      </p:sp>
      <p:pic>
        <p:nvPicPr>
          <p:cNvPr id="1026" name="Picture 2" descr="image">
            <a:extLst>
              <a:ext uri="{FF2B5EF4-FFF2-40B4-BE49-F238E27FC236}">
                <a16:creationId xmlns:a16="http://schemas.microsoft.com/office/drawing/2014/main" id="{053419DC-9A87-554F-7DB2-82E309B89A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8415" y="3911639"/>
            <a:ext cx="4735052" cy="25174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F411641-61F8-93DC-B83A-7BFA637C78FA}"/>
              </a:ext>
            </a:extLst>
          </p:cNvPr>
          <p:cNvSpPr/>
          <p:nvPr/>
        </p:nvSpPr>
        <p:spPr>
          <a:xfrm>
            <a:off x="8746866" y="6404665"/>
            <a:ext cx="1505540" cy="261610"/>
          </a:xfrm>
          <a:prstGeom prst="rect">
            <a:avLst/>
          </a:prstGeom>
        </p:spPr>
        <p:txBody>
          <a:bodyPr wrap="none">
            <a:spAutoFit/>
          </a:bodyPr>
          <a:lstStyle/>
          <a:p>
            <a:r>
              <a:rPr lang="en-US" sz="1100" i="1" dirty="0"/>
              <a:t>Source: NASA/A. </a:t>
            </a:r>
            <a:r>
              <a:rPr lang="en-US" sz="1100" i="1" dirty="0" err="1"/>
              <a:t>Comis</a:t>
            </a:r>
            <a:endParaRPr lang="en-US" sz="1100" dirty="0"/>
          </a:p>
        </p:txBody>
      </p:sp>
    </p:spTree>
    <p:extLst>
      <p:ext uri="{BB962C8B-B14F-4D97-AF65-F5344CB8AC3E}">
        <p14:creationId xmlns:p14="http://schemas.microsoft.com/office/powerpoint/2010/main" val="1555786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217995" y="643464"/>
            <a:ext cx="2153065" cy="5571072"/>
          </a:xfrm>
        </p:spPr>
        <p:txBody>
          <a:bodyPr>
            <a:normAutofit/>
          </a:bodyPr>
          <a:lstStyle/>
          <a:p>
            <a:r>
              <a:rPr lang="en-US" dirty="0">
                <a:latin typeface="Arial"/>
                <a:cs typeface="Arial"/>
              </a:rPr>
              <a:t>IDC Labs</a:t>
            </a:r>
            <a:endParaRPr lang="en-US" dirty="0"/>
          </a:p>
        </p:txBody>
      </p:sp>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0" y="6480175"/>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536649" y="6480174"/>
            <a:ext cx="551167" cy="377825"/>
          </a:xfrm>
        </p:spPr>
        <p:txBody>
          <a:bodyPr>
            <a:normAutofit/>
          </a:bodyPr>
          <a:lstStyle/>
          <a:p>
            <a:pPr>
              <a:spcAft>
                <a:spcPts val="600"/>
              </a:spcAft>
            </a:pPr>
            <a:fld id="{09CC0DF5-6743-0541-BF1B-B08142487433}" type="slidenum">
              <a:rPr lang="en-US" smtClean="0"/>
              <a:pPr>
                <a:spcAft>
                  <a:spcPts val="600"/>
                </a:spcAft>
              </a:pPr>
              <a:t>2</a:t>
            </a:fld>
            <a:endParaRPr lang="en-US" dirty="0"/>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Table 12">
            <a:extLst>
              <a:ext uri="{FF2B5EF4-FFF2-40B4-BE49-F238E27FC236}">
                <a16:creationId xmlns:a16="http://schemas.microsoft.com/office/drawing/2014/main" id="{774073AA-0A40-F420-F75D-D53920728AFE}"/>
              </a:ext>
            </a:extLst>
          </p:cNvPr>
          <p:cNvGraphicFramePr>
            <a:graphicFrameLocks noGrp="1"/>
          </p:cNvGraphicFramePr>
          <p:nvPr>
            <p:extLst>
              <p:ext uri="{D42A27DB-BD31-4B8C-83A1-F6EECF244321}">
                <p14:modId xmlns:p14="http://schemas.microsoft.com/office/powerpoint/2010/main" val="2714249627"/>
              </p:ext>
            </p:extLst>
          </p:nvPr>
        </p:nvGraphicFramePr>
        <p:xfrm>
          <a:off x="1679944" y="2378340"/>
          <a:ext cx="10058974" cy="4379205"/>
        </p:xfrm>
        <a:graphic>
          <a:graphicData uri="http://schemas.openxmlformats.org/drawingml/2006/table">
            <a:tbl>
              <a:tblPr firstRow="1" bandRow="1">
                <a:tableStyleId>{5C22544A-7EE6-4342-B048-85BDC9FD1C3A}</a:tableStyleId>
              </a:tblPr>
              <a:tblGrid>
                <a:gridCol w="2528853">
                  <a:extLst>
                    <a:ext uri="{9D8B030D-6E8A-4147-A177-3AD203B41FA5}">
                      <a16:colId xmlns:a16="http://schemas.microsoft.com/office/drawing/2014/main" val="3324936621"/>
                    </a:ext>
                  </a:extLst>
                </a:gridCol>
                <a:gridCol w="2402081">
                  <a:extLst>
                    <a:ext uri="{9D8B030D-6E8A-4147-A177-3AD203B41FA5}">
                      <a16:colId xmlns:a16="http://schemas.microsoft.com/office/drawing/2014/main" val="683426691"/>
                    </a:ext>
                  </a:extLst>
                </a:gridCol>
                <a:gridCol w="2739453">
                  <a:extLst>
                    <a:ext uri="{9D8B030D-6E8A-4147-A177-3AD203B41FA5}">
                      <a16:colId xmlns:a16="http://schemas.microsoft.com/office/drawing/2014/main" val="3880417424"/>
                    </a:ext>
                  </a:extLst>
                </a:gridCol>
                <a:gridCol w="2388587">
                  <a:extLst>
                    <a:ext uri="{9D8B030D-6E8A-4147-A177-3AD203B41FA5}">
                      <a16:colId xmlns:a16="http://schemas.microsoft.com/office/drawing/2014/main" val="3292532420"/>
                    </a:ext>
                  </a:extLst>
                </a:gridCol>
              </a:tblGrid>
              <a:tr h="814226">
                <a:tc>
                  <a:txBody>
                    <a:bodyPr/>
                    <a:lstStyle/>
                    <a:p>
                      <a:pPr marL="0" lvl="0" indent="0" algn="ctr" defTabSz="622300">
                        <a:lnSpc>
                          <a:spcPct val="100000"/>
                        </a:lnSpc>
                        <a:spcBef>
                          <a:spcPct val="0"/>
                        </a:spcBef>
                        <a:spcAft>
                          <a:spcPct val="35000"/>
                        </a:spcAft>
                        <a:buNone/>
                      </a:pPr>
                      <a:r>
                        <a:rPr lang="en-US" sz="1800" b="1" kern="1200" dirty="0"/>
                        <a:t>Instrument Design Lab </a:t>
                      </a:r>
                    </a:p>
                    <a:p>
                      <a:pPr marL="0" lvl="0" indent="0" algn="ctr" defTabSz="622300">
                        <a:lnSpc>
                          <a:spcPct val="100000"/>
                        </a:lnSpc>
                        <a:spcBef>
                          <a:spcPct val="0"/>
                        </a:spcBef>
                        <a:spcAft>
                          <a:spcPct val="35000"/>
                        </a:spcAft>
                        <a:buNone/>
                      </a:pPr>
                      <a:r>
                        <a:rPr lang="en-US" sz="1800" b="1" kern="1200" dirty="0"/>
                        <a:t>(IDL)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lvl="0" indent="0" algn="ctr" defTabSz="622300">
                        <a:lnSpc>
                          <a:spcPct val="100000"/>
                        </a:lnSpc>
                        <a:spcBef>
                          <a:spcPct val="0"/>
                        </a:spcBef>
                        <a:spcAft>
                          <a:spcPct val="35000"/>
                        </a:spcAft>
                        <a:buNone/>
                      </a:pPr>
                      <a:r>
                        <a:rPr lang="en-US" sz="1800" b="1" kern="1200" dirty="0"/>
                        <a:t>Mission Design Lab </a:t>
                      </a:r>
                    </a:p>
                    <a:p>
                      <a:pPr marL="0" lvl="0" indent="0" algn="ctr" defTabSz="622300">
                        <a:lnSpc>
                          <a:spcPct val="100000"/>
                        </a:lnSpc>
                        <a:spcBef>
                          <a:spcPct val="0"/>
                        </a:spcBef>
                        <a:spcAft>
                          <a:spcPct val="35000"/>
                        </a:spcAft>
                        <a:buNone/>
                      </a:pPr>
                      <a:r>
                        <a:rPr lang="en-US" sz="1800" b="1" kern="1200" dirty="0"/>
                        <a:t>(MDL)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lvl="0" indent="0" algn="ctr" defTabSz="622300">
                        <a:lnSpc>
                          <a:spcPct val="100000"/>
                        </a:lnSpc>
                        <a:spcBef>
                          <a:spcPct val="0"/>
                        </a:spcBef>
                        <a:spcAft>
                          <a:spcPct val="35000"/>
                        </a:spcAft>
                        <a:buNone/>
                      </a:pPr>
                      <a:r>
                        <a:rPr lang="en-US" sz="1800" b="1" kern="1200" dirty="0"/>
                        <a:t>Architecture Design Lab </a:t>
                      </a:r>
                    </a:p>
                    <a:p>
                      <a:pPr marL="0" lvl="0" indent="0" algn="ctr" defTabSz="622300">
                        <a:lnSpc>
                          <a:spcPct val="100000"/>
                        </a:lnSpc>
                        <a:spcBef>
                          <a:spcPct val="0"/>
                        </a:spcBef>
                        <a:spcAft>
                          <a:spcPct val="35000"/>
                        </a:spcAft>
                        <a:buNone/>
                      </a:pPr>
                      <a:r>
                        <a:rPr lang="en-US" sz="1800" b="1" kern="1200" dirty="0"/>
                        <a:t>(ADL) </a:t>
                      </a:r>
                    </a:p>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lvl="0" indent="0" algn="ctr" defTabSz="622300">
                        <a:lnSpc>
                          <a:spcPct val="100000"/>
                        </a:lnSpc>
                        <a:spcBef>
                          <a:spcPct val="0"/>
                        </a:spcBef>
                        <a:spcAft>
                          <a:spcPct val="35000"/>
                        </a:spcAft>
                        <a:buNone/>
                      </a:pPr>
                      <a:r>
                        <a:rPr lang="en-US" sz="1800" b="1" kern="1200" dirty="0"/>
                        <a:t>Mission Planning Lab </a:t>
                      </a:r>
                    </a:p>
                    <a:p>
                      <a:pPr marL="0" lvl="0" indent="0" algn="ctr" defTabSz="622300">
                        <a:lnSpc>
                          <a:spcPct val="100000"/>
                        </a:lnSpc>
                        <a:spcBef>
                          <a:spcPct val="0"/>
                        </a:spcBef>
                        <a:spcAft>
                          <a:spcPct val="35000"/>
                        </a:spcAft>
                        <a:buNone/>
                      </a:pPr>
                      <a:r>
                        <a:rPr lang="en-US" sz="1800" b="1" kern="1200" dirty="0"/>
                        <a:t>(MPL) </a:t>
                      </a:r>
                    </a:p>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1015521"/>
                  </a:ext>
                </a:extLst>
              </a:tr>
              <a:tr h="1396956">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Conceptual design and analysis of </a:t>
                      </a:r>
                      <a:r>
                        <a:rPr kumimoji="0" lang="en-US" sz="1600" b="1" i="0" u="none" strike="noStrike" kern="1200" cap="none" spc="0" normalizeH="0" baseline="0" noProof="0" dirty="0">
                          <a:ln>
                            <a:noFill/>
                          </a:ln>
                          <a:solidFill>
                            <a:schemeClr val="tx1"/>
                          </a:solidFill>
                          <a:effectLst/>
                          <a:uLnTx/>
                          <a:uFillTx/>
                          <a:latin typeface="+mn-lt"/>
                          <a:ea typeface="+mn-ea"/>
                          <a:cs typeface="+mn-cs"/>
                        </a:rPr>
                        <a:t>instrument systems </a:t>
                      </a:r>
                    </a:p>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Conceptual end-to-end </a:t>
                      </a:r>
                      <a:r>
                        <a:rPr kumimoji="0" lang="en-US" sz="1600" b="1" i="0" u="none" strike="noStrike" kern="1200" cap="none" spc="0" normalizeH="0" baseline="0" noProof="0" dirty="0">
                          <a:ln>
                            <a:noFill/>
                          </a:ln>
                          <a:solidFill>
                            <a:schemeClr val="tx1"/>
                          </a:solidFill>
                          <a:effectLst/>
                          <a:uLnTx/>
                          <a:uFillTx/>
                          <a:latin typeface="+mn-lt"/>
                          <a:ea typeface="+mn-ea"/>
                          <a:cs typeface="+mn-cs"/>
                        </a:rPr>
                        <a:t>spacecraft and mission </a:t>
                      </a:r>
                      <a:r>
                        <a:rPr kumimoji="0" lang="en-US" sz="1600" b="0" i="0" u="none" strike="noStrike" kern="1200" cap="none" spc="0" normalizeH="0" baseline="0" noProof="0" dirty="0">
                          <a:ln>
                            <a:noFill/>
                          </a:ln>
                          <a:solidFill>
                            <a:schemeClr val="tx1"/>
                          </a:solidFill>
                          <a:effectLst/>
                          <a:uLnTx/>
                          <a:uFillTx/>
                          <a:latin typeface="+mn-lt"/>
                          <a:ea typeface="+mn-ea"/>
                          <a:cs typeface="+mn-cs"/>
                        </a:rPr>
                        <a:t>design</a:t>
                      </a: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 and analysis </a:t>
                      </a:r>
                    </a:p>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Rapid </a:t>
                      </a:r>
                      <a:r>
                        <a:rPr kumimoji="0" lang="en-US" sz="1600" b="1" i="0" u="none" strike="noStrike" kern="1200" cap="none" spc="0" normalizeH="0" baseline="0" noProof="0" dirty="0">
                          <a:ln>
                            <a:noFill/>
                          </a:ln>
                          <a:solidFill>
                            <a:schemeClr val="tx1"/>
                          </a:solidFill>
                          <a:effectLst/>
                          <a:uLnTx/>
                          <a:uFillTx/>
                          <a:latin typeface="+mn-lt"/>
                          <a:ea typeface="+mn-ea"/>
                          <a:cs typeface="+mn-cs"/>
                        </a:rPr>
                        <a:t>mission level (</a:t>
                      </a:r>
                      <a:r>
                        <a:rPr kumimoji="0" lang="en-US" sz="1600" b="1" i="0" u="none" strike="noStrike" kern="1200" cap="none" spc="0" normalizeH="0" baseline="0" noProof="0" dirty="0" err="1">
                          <a:ln>
                            <a:noFill/>
                          </a:ln>
                          <a:solidFill>
                            <a:schemeClr val="tx1"/>
                          </a:solidFill>
                          <a:effectLst/>
                          <a:uLnTx/>
                          <a:uFillTx/>
                          <a:latin typeface="+mn-lt"/>
                          <a:ea typeface="+mn-ea"/>
                          <a:cs typeface="+mn-cs"/>
                        </a:rPr>
                        <a:t>ADLm</a:t>
                      </a:r>
                      <a:r>
                        <a:rPr kumimoji="0" lang="en-US" sz="1600" b="1" i="0" u="none" strike="noStrike" kern="1200" cap="none" spc="0" normalizeH="0" baseline="0" noProof="0" dirty="0">
                          <a:ln>
                            <a:noFill/>
                          </a:ln>
                          <a:solidFill>
                            <a:schemeClr val="tx1"/>
                          </a:solidFill>
                          <a:effectLst/>
                          <a:uLnTx/>
                          <a:uFillTx/>
                          <a:latin typeface="+mn-lt"/>
                          <a:ea typeface="+mn-ea"/>
                          <a:cs typeface="+mn-cs"/>
                        </a:rPr>
                        <a:t>) or instrument level (</a:t>
                      </a:r>
                      <a:r>
                        <a:rPr kumimoji="0" lang="en-US" sz="1600" b="1" i="0" u="none" strike="noStrike" kern="1200" cap="none" spc="0" normalizeH="0" baseline="0" noProof="0" dirty="0" err="1">
                          <a:ln>
                            <a:noFill/>
                          </a:ln>
                          <a:solidFill>
                            <a:schemeClr val="tx1"/>
                          </a:solidFill>
                          <a:effectLst/>
                          <a:uLnTx/>
                          <a:uFillTx/>
                          <a:latin typeface="+mn-lt"/>
                          <a:ea typeface="+mn-ea"/>
                          <a:cs typeface="+mn-cs"/>
                        </a:rPr>
                        <a:t>ADLi</a:t>
                      </a:r>
                      <a:r>
                        <a:rPr kumimoji="0" lang="en-US" sz="1600" b="1" i="0" u="none" strike="noStrike" kern="1200" cap="none" spc="0" normalizeH="0" baseline="0" noProof="0" dirty="0">
                          <a:ln>
                            <a:noFill/>
                          </a:ln>
                          <a:solidFill>
                            <a:schemeClr val="tx1"/>
                          </a:solidFill>
                          <a:effectLst/>
                          <a:uLnTx/>
                          <a:uFillTx/>
                          <a:latin typeface="+mn-lt"/>
                          <a:ea typeface="+mn-ea"/>
                          <a:cs typeface="+mn-cs"/>
                        </a:rPr>
                        <a:t>) trade space exploration </a:t>
                      </a: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and architecture options assessment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Conceptual end-to-end </a:t>
                      </a:r>
                      <a:r>
                        <a:rPr kumimoji="0" lang="en-US" sz="1600" b="1" i="0" u="none" strike="noStrike" kern="1200" cap="none" spc="0" normalizeH="0" baseline="0" noProof="0" dirty="0">
                          <a:ln>
                            <a:noFill/>
                          </a:ln>
                          <a:solidFill>
                            <a:schemeClr val="tx1"/>
                          </a:solidFill>
                          <a:effectLst/>
                          <a:uLnTx/>
                          <a:uFillTx/>
                          <a:latin typeface="+mn-lt"/>
                          <a:ea typeface="+mn-ea"/>
                          <a:cs typeface="+mn-cs"/>
                        </a:rPr>
                        <a:t>suborbital and small satellite mission </a:t>
                      </a: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design and analysis </a:t>
                      </a:r>
                    </a:p>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920401"/>
                  </a:ext>
                </a:extLst>
              </a:tr>
              <a:tr h="994340">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D579"/>
                          </a:solidFill>
                          <a:effectLst/>
                          <a:uLnTx/>
                          <a:uFillTx/>
                          <a:latin typeface="+mn-lt"/>
                          <a:ea typeface="+mn-ea"/>
                          <a:cs typeface="+mn-cs"/>
                        </a:rPr>
                        <a:t>Team Lead: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D579"/>
                          </a:solidFill>
                          <a:effectLst/>
                          <a:uLnTx/>
                          <a:uFillTx/>
                          <a:latin typeface="+mn-lt"/>
                          <a:ea typeface="+mn-ea"/>
                          <a:cs typeface="+mn-cs"/>
                        </a:rPr>
                        <a:t>Kan Yang</a:t>
                      </a:r>
                    </a:p>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D579"/>
                          </a:solidFill>
                          <a:effectLst/>
                          <a:uLnTx/>
                          <a:uFillTx/>
                          <a:latin typeface="+mn-lt"/>
                          <a:ea typeface="+mn-ea"/>
                          <a:cs typeface="+mn-cs"/>
                        </a:rPr>
                        <a:t>Team Lead: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D579"/>
                          </a:solidFill>
                          <a:effectLst/>
                          <a:uLnTx/>
                          <a:uFillTx/>
                          <a:latin typeface="+mn-lt"/>
                          <a:ea typeface="+mn-ea"/>
                          <a:cs typeface="+mn-cs"/>
                        </a:rPr>
                        <a:t>Mark McGinnis</a:t>
                      </a:r>
                    </a:p>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dirty="0" err="1">
                          <a:ln>
                            <a:noFill/>
                          </a:ln>
                          <a:solidFill>
                            <a:srgbClr val="FFD579"/>
                          </a:solidFill>
                          <a:effectLst/>
                          <a:uLnTx/>
                          <a:uFillTx/>
                          <a:latin typeface="+mn-lt"/>
                          <a:ea typeface="+mn-ea"/>
                          <a:cs typeface="+mn-cs"/>
                        </a:rPr>
                        <a:t>ADLm</a:t>
                      </a:r>
                      <a:r>
                        <a:rPr kumimoji="0" lang="en-US" sz="1400" b="1" i="0" u="none" strike="noStrike" kern="1200" cap="none" spc="0" normalizeH="0" baseline="0" noProof="0" dirty="0">
                          <a:ln>
                            <a:noFill/>
                          </a:ln>
                          <a:solidFill>
                            <a:srgbClr val="FFD579"/>
                          </a:solidFill>
                          <a:effectLst/>
                          <a:uLnTx/>
                          <a:uFillTx/>
                          <a:latin typeface="+mn-lt"/>
                          <a:ea typeface="+mn-ea"/>
                          <a:cs typeface="+mn-cs"/>
                        </a:rPr>
                        <a:t> Team Lead: Mark McGinnis</a:t>
                      </a:r>
                      <a:endPar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endParaRP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dirty="0" err="1">
                          <a:ln>
                            <a:noFill/>
                          </a:ln>
                          <a:solidFill>
                            <a:srgbClr val="FFD579"/>
                          </a:solidFill>
                          <a:effectLst/>
                          <a:uLnTx/>
                          <a:uFillTx/>
                          <a:latin typeface="+mn-lt"/>
                          <a:ea typeface="+mn-ea"/>
                          <a:cs typeface="+mn-cs"/>
                        </a:rPr>
                        <a:t>ADLi</a:t>
                      </a:r>
                      <a:r>
                        <a:rPr kumimoji="0" lang="en-US" sz="1400" b="1" i="0" u="none" strike="noStrike" kern="1200" cap="none" spc="0" normalizeH="0" baseline="0" noProof="0" dirty="0">
                          <a:ln>
                            <a:noFill/>
                          </a:ln>
                          <a:solidFill>
                            <a:srgbClr val="FFD579"/>
                          </a:solidFill>
                          <a:effectLst/>
                          <a:uLnTx/>
                          <a:uFillTx/>
                          <a:latin typeface="+mn-lt"/>
                          <a:ea typeface="+mn-ea"/>
                          <a:cs typeface="+mn-cs"/>
                        </a:rPr>
                        <a:t> Team Lead: Kan Yang</a:t>
                      </a:r>
                    </a:p>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D579"/>
                          </a:solidFill>
                          <a:effectLst/>
                          <a:uLnTx/>
                          <a:uFillTx/>
                          <a:latin typeface="+mn-lt"/>
                          <a:ea typeface="+mn-ea"/>
                          <a:cs typeface="+mn-cs"/>
                        </a:rPr>
                        <a:t>Team Lead: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D579"/>
                          </a:solidFill>
                          <a:effectLst/>
                          <a:uLnTx/>
                          <a:uFillTx/>
                          <a:latin typeface="+mn-lt"/>
                          <a:ea typeface="+mn-ea"/>
                          <a:cs typeface="+mn-cs"/>
                        </a:rPr>
                        <a:t>Ben Cervantes</a:t>
                      </a:r>
                    </a:p>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0193729"/>
                  </a:ext>
                </a:extLst>
              </a:tr>
              <a:tr h="881485">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Location: Greenbelt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Building 23, Room C340</a:t>
                      </a:r>
                    </a:p>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Location: Greenbelt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Building 23, Room C318</a:t>
                      </a:r>
                    </a:p>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Location: Greenbelt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Building 23, room C310</a:t>
                      </a:r>
                    </a:p>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Location: Wallops</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Building E109, room 160</a:t>
                      </a:r>
                    </a:p>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5428467"/>
                  </a:ext>
                </a:extLst>
              </a:tr>
            </a:tbl>
          </a:graphicData>
        </a:graphic>
      </p:graphicFrame>
      <p:pic>
        <p:nvPicPr>
          <p:cNvPr id="10" name="Picture 9" descr="A picture containing text, graphic design, screenshot, graphics&#10;&#10;Description automatically generated">
            <a:extLst>
              <a:ext uri="{FF2B5EF4-FFF2-40B4-BE49-F238E27FC236}">
                <a16:creationId xmlns:a16="http://schemas.microsoft.com/office/drawing/2014/main" id="{8A4EA0AE-AA9B-BD4D-9395-B36B53DC1437}"/>
              </a:ext>
            </a:extLst>
          </p:cNvPr>
          <p:cNvPicPr>
            <a:picLocks noChangeAspect="1"/>
          </p:cNvPicPr>
          <p:nvPr/>
        </p:nvPicPr>
        <p:blipFill>
          <a:blip r:embed="rId4"/>
          <a:stretch>
            <a:fillRect/>
          </a:stretch>
        </p:blipFill>
        <p:spPr>
          <a:xfrm>
            <a:off x="2066261" y="1006740"/>
            <a:ext cx="1471409" cy="1371600"/>
          </a:xfrm>
          <a:prstGeom prst="rect">
            <a:avLst/>
          </a:prstGeom>
        </p:spPr>
      </p:pic>
      <p:pic>
        <p:nvPicPr>
          <p:cNvPr id="12" name="Picture 11" descr="A picture containing text, graphic design, graphics, circle&#10;&#10;Description automatically generated">
            <a:extLst>
              <a:ext uri="{FF2B5EF4-FFF2-40B4-BE49-F238E27FC236}">
                <a16:creationId xmlns:a16="http://schemas.microsoft.com/office/drawing/2014/main" id="{F6346089-CADA-D6C9-27B2-0D6998670326}"/>
              </a:ext>
            </a:extLst>
          </p:cNvPr>
          <p:cNvPicPr>
            <a:picLocks noChangeAspect="1"/>
          </p:cNvPicPr>
          <p:nvPr/>
        </p:nvPicPr>
        <p:blipFill>
          <a:blip r:embed="rId5"/>
          <a:stretch>
            <a:fillRect/>
          </a:stretch>
        </p:blipFill>
        <p:spPr>
          <a:xfrm>
            <a:off x="4518546" y="1006740"/>
            <a:ext cx="1713157" cy="1371600"/>
          </a:xfrm>
          <a:prstGeom prst="rect">
            <a:avLst/>
          </a:prstGeom>
        </p:spPr>
      </p:pic>
      <p:pic>
        <p:nvPicPr>
          <p:cNvPr id="14" name="Picture 13" descr="A picture containing circle, ball, text, graphics&#10;&#10;Description automatically generated">
            <a:extLst>
              <a:ext uri="{FF2B5EF4-FFF2-40B4-BE49-F238E27FC236}">
                <a16:creationId xmlns:a16="http://schemas.microsoft.com/office/drawing/2014/main" id="{71B20F5E-210F-4C4C-F4D5-3AF0DC59464F}"/>
              </a:ext>
            </a:extLst>
          </p:cNvPr>
          <p:cNvPicPr>
            <a:picLocks noChangeAspect="1"/>
          </p:cNvPicPr>
          <p:nvPr/>
        </p:nvPicPr>
        <p:blipFill>
          <a:blip r:embed="rId6"/>
          <a:stretch>
            <a:fillRect/>
          </a:stretch>
        </p:blipFill>
        <p:spPr>
          <a:xfrm>
            <a:off x="7298292" y="1006740"/>
            <a:ext cx="1371600" cy="1371600"/>
          </a:xfrm>
          <a:prstGeom prst="rect">
            <a:avLst/>
          </a:prstGeom>
        </p:spPr>
      </p:pic>
      <p:pic>
        <p:nvPicPr>
          <p:cNvPr id="15" name="Picture 4">
            <a:extLst>
              <a:ext uri="{FF2B5EF4-FFF2-40B4-BE49-F238E27FC236}">
                <a16:creationId xmlns:a16="http://schemas.microsoft.com/office/drawing/2014/main" id="{95887D75-BC4A-657B-2E40-2C4DA3A26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6502" y="1006740"/>
            <a:ext cx="161938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81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0" y="6478246"/>
            <a:ext cx="7827659" cy="377825"/>
          </a:xfrm>
        </p:spPr>
        <p:txBody>
          <a:bodyPr vert="horz" lIns="91440" tIns="45720" rIns="91440" bIns="45720" rtlCol="0" anchor="ctr">
            <a:normAutofit/>
          </a:bodyPr>
          <a:lstStyle/>
          <a:p>
            <a:pPr>
              <a:spcAft>
                <a:spcPts val="600"/>
              </a:spcAft>
            </a:pPr>
            <a:r>
              <a:rPr lang="en-US" b="0" i="0" kern="1200" dirty="0">
                <a:solidFill>
                  <a:schemeClr val="tx1"/>
                </a:solidFill>
                <a:effectLst/>
                <a:latin typeface="+mn-lt"/>
                <a:ea typeface="+mn-ea"/>
                <a:cs typeface="+mn-cs"/>
              </a:rPr>
              <a:t>NASA Goddard Space Flight Center – 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536649" y="6404211"/>
            <a:ext cx="551167" cy="377825"/>
          </a:xfrm>
        </p:spPr>
        <p:txBody>
          <a:bodyPr vert="horz" lIns="91440" tIns="45720" rIns="91440" bIns="45720" rtlCol="0" anchor="ctr">
            <a:normAutofit/>
          </a:bodyPr>
          <a:lstStyle/>
          <a:p>
            <a:pPr>
              <a:spcAft>
                <a:spcPts val="600"/>
              </a:spcAft>
            </a:pPr>
            <a:fld id="{09CC0DF5-6743-0541-BF1B-B08142487433}" type="slidenum">
              <a:rPr lang="en-US" b="0" i="0" kern="1200" dirty="0">
                <a:solidFill>
                  <a:schemeClr val="tx1"/>
                </a:solidFill>
                <a:effectLst/>
                <a:latin typeface="+mn-lt"/>
                <a:ea typeface="+mn-ea"/>
                <a:cs typeface="+mn-cs"/>
              </a:rPr>
              <a:pPr>
                <a:spcAft>
                  <a:spcPts val="600"/>
                </a:spcAft>
              </a:pPr>
              <a:t>20</a:t>
            </a:fld>
            <a:endParaRPr lang="en-US" b="0" i="0" kern="1200" dirty="0">
              <a:solidFill>
                <a:schemeClr val="tx1"/>
              </a:solidFill>
              <a:effectLst/>
              <a:latin typeface="+mn-lt"/>
              <a:ea typeface="+mn-ea"/>
              <a:cs typeface="+mn-cs"/>
            </a:endParaRPr>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le 1">
            <a:extLst>
              <a:ext uri="{FF2B5EF4-FFF2-40B4-BE49-F238E27FC236}">
                <a16:creationId xmlns:a16="http://schemas.microsoft.com/office/drawing/2014/main" id="{86A35FDC-D97D-B1CB-AFB0-B933CAECD8A7}"/>
              </a:ext>
            </a:extLst>
          </p:cNvPr>
          <p:cNvSpPr txBox="1">
            <a:spLocks/>
          </p:cNvSpPr>
          <p:nvPr/>
        </p:nvSpPr>
        <p:spPr>
          <a:xfrm>
            <a:off x="882570" y="313153"/>
            <a:ext cx="10820400" cy="117709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a:latin typeface="Arial" panose="020B0604020202020204" pitchFamily="34" charset="0"/>
                <a:cs typeface="Arial" panose="020B0604020202020204" pitchFamily="34" charset="0"/>
              </a:rPr>
              <a:t>Current challenges</a:t>
            </a:r>
          </a:p>
          <a:p>
            <a:pPr algn="ctr"/>
            <a:r>
              <a:rPr lang="en-US" sz="2600" dirty="0">
                <a:latin typeface="Arial" panose="020B0604020202020204" pitchFamily="34" charset="0"/>
                <a:cs typeface="Arial" panose="020B0604020202020204" pitchFamily="34" charset="0"/>
              </a:rPr>
              <a:t>In no particular order</a:t>
            </a:r>
          </a:p>
        </p:txBody>
      </p:sp>
      <p:grpSp>
        <p:nvGrpSpPr>
          <p:cNvPr id="12" name="Group 11">
            <a:extLst>
              <a:ext uri="{FF2B5EF4-FFF2-40B4-BE49-F238E27FC236}">
                <a16:creationId xmlns:a16="http://schemas.microsoft.com/office/drawing/2014/main" id="{DD2D49DE-0369-8E7E-BAF2-42CBC4698DC7}"/>
              </a:ext>
            </a:extLst>
          </p:cNvPr>
          <p:cNvGrpSpPr>
            <a:grpSpLocks noChangeAspect="1"/>
          </p:cNvGrpSpPr>
          <p:nvPr/>
        </p:nvGrpSpPr>
        <p:grpSpPr>
          <a:xfrm>
            <a:off x="6964400" y="1897767"/>
            <a:ext cx="1988823" cy="2286000"/>
            <a:chOff x="5047822" y="3612"/>
            <a:chExt cx="749325" cy="861293"/>
          </a:xfrm>
        </p:grpSpPr>
        <p:sp>
          <p:nvSpPr>
            <p:cNvPr id="35" name="Hexagon 34">
              <a:extLst>
                <a:ext uri="{FF2B5EF4-FFF2-40B4-BE49-F238E27FC236}">
                  <a16:creationId xmlns:a16="http://schemas.microsoft.com/office/drawing/2014/main" id="{9D833D87-AA8B-DC0D-DB60-87093D0D7640}"/>
                </a:ext>
              </a:extLst>
            </p:cNvPr>
            <p:cNvSpPr/>
            <p:nvPr/>
          </p:nvSpPr>
          <p:spPr>
            <a:xfrm rot="5400000">
              <a:off x="4991838" y="59596"/>
              <a:ext cx="861293" cy="749325"/>
            </a:xfrm>
            <a:prstGeom prst="hexagon">
              <a:avLst>
                <a:gd name="adj" fmla="val 25000"/>
                <a:gd name="vf" fmla="val 115470"/>
              </a:avLst>
            </a:prstGeom>
            <a:ln w="38100"/>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36" name="Hexagon 4">
              <a:extLst>
                <a:ext uri="{FF2B5EF4-FFF2-40B4-BE49-F238E27FC236}">
                  <a16:creationId xmlns:a16="http://schemas.microsoft.com/office/drawing/2014/main" id="{4C97DFD4-BE01-5A45-8D91-4937BDB36B23}"/>
                </a:ext>
              </a:extLst>
            </p:cNvPr>
            <p:cNvSpPr txBox="1"/>
            <p:nvPr/>
          </p:nvSpPr>
          <p:spPr>
            <a:xfrm>
              <a:off x="5164592" y="56621"/>
              <a:ext cx="515785" cy="592857"/>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2400" b="1" kern="1200" dirty="0"/>
                <a:t>Staffing</a:t>
              </a:r>
              <a:endParaRPr lang="en-US" sz="2400" kern="1200" dirty="0"/>
            </a:p>
          </p:txBody>
        </p:sp>
      </p:grpSp>
      <p:grpSp>
        <p:nvGrpSpPr>
          <p:cNvPr id="13" name="Group 12">
            <a:extLst>
              <a:ext uri="{FF2B5EF4-FFF2-40B4-BE49-F238E27FC236}">
                <a16:creationId xmlns:a16="http://schemas.microsoft.com/office/drawing/2014/main" id="{D1649031-A408-2D47-B1EC-D7F4642DE44C}"/>
              </a:ext>
            </a:extLst>
          </p:cNvPr>
          <p:cNvGrpSpPr>
            <a:grpSpLocks noChangeAspect="1"/>
          </p:cNvGrpSpPr>
          <p:nvPr/>
        </p:nvGrpSpPr>
        <p:grpSpPr>
          <a:xfrm>
            <a:off x="6877969" y="3040767"/>
            <a:ext cx="2253685" cy="516776"/>
            <a:chOff x="5819886" y="175871"/>
            <a:chExt cx="961203" cy="516776"/>
          </a:xfrm>
        </p:grpSpPr>
        <p:sp>
          <p:nvSpPr>
            <p:cNvPr id="33" name="Rectangle 32">
              <a:extLst>
                <a:ext uri="{FF2B5EF4-FFF2-40B4-BE49-F238E27FC236}">
                  <a16:creationId xmlns:a16="http://schemas.microsoft.com/office/drawing/2014/main" id="{28425C73-205C-3355-4A8D-12E4F1D63480}"/>
                </a:ext>
              </a:extLst>
            </p:cNvPr>
            <p:cNvSpPr/>
            <p:nvPr/>
          </p:nvSpPr>
          <p:spPr>
            <a:xfrm>
              <a:off x="5819886" y="175871"/>
              <a:ext cx="961203" cy="5167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TextBox 33">
              <a:extLst>
                <a:ext uri="{FF2B5EF4-FFF2-40B4-BE49-F238E27FC236}">
                  <a16:creationId xmlns:a16="http://schemas.microsoft.com/office/drawing/2014/main" id="{6E80E161-531D-22CC-A3E9-326092FFE31A}"/>
                </a:ext>
              </a:extLst>
            </p:cNvPr>
            <p:cNvSpPr txBox="1"/>
            <p:nvPr/>
          </p:nvSpPr>
          <p:spPr>
            <a:xfrm>
              <a:off x="5819886" y="175871"/>
              <a:ext cx="961203" cy="5167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1400" dirty="0"/>
                <a:t>F</a:t>
              </a:r>
              <a:r>
                <a:rPr lang="en-US" sz="1400" b="0" kern="1200" dirty="0"/>
                <a:t>ull time staff vacancies</a:t>
              </a:r>
            </a:p>
            <a:p>
              <a:pPr marL="0" lvl="0" indent="0" algn="ctr" defTabSz="311150">
                <a:lnSpc>
                  <a:spcPct val="90000"/>
                </a:lnSpc>
                <a:spcBef>
                  <a:spcPct val="0"/>
                </a:spcBef>
                <a:spcAft>
                  <a:spcPct val="35000"/>
                </a:spcAft>
                <a:buNone/>
              </a:pPr>
              <a:r>
                <a:rPr lang="en-US" sz="1400" dirty="0"/>
                <a:t>R</a:t>
              </a:r>
              <a:r>
                <a:rPr lang="en-US" sz="1400" b="0" kern="1200" dirty="0"/>
                <a:t>otating SME support</a:t>
              </a:r>
            </a:p>
          </p:txBody>
        </p:sp>
      </p:grpSp>
      <p:grpSp>
        <p:nvGrpSpPr>
          <p:cNvPr id="14" name="Group 13">
            <a:extLst>
              <a:ext uri="{FF2B5EF4-FFF2-40B4-BE49-F238E27FC236}">
                <a16:creationId xmlns:a16="http://schemas.microsoft.com/office/drawing/2014/main" id="{4DDB52F3-F49E-9477-79A9-8AA793EE23F0}"/>
              </a:ext>
            </a:extLst>
          </p:cNvPr>
          <p:cNvGrpSpPr>
            <a:grpSpLocks noChangeAspect="1"/>
          </p:cNvGrpSpPr>
          <p:nvPr/>
        </p:nvGrpSpPr>
        <p:grpSpPr>
          <a:xfrm>
            <a:off x="2481418" y="1897767"/>
            <a:ext cx="1988823" cy="2286000"/>
            <a:chOff x="4641636" y="734678"/>
            <a:chExt cx="749325" cy="861293"/>
          </a:xfrm>
        </p:grpSpPr>
        <p:sp>
          <p:nvSpPr>
            <p:cNvPr id="31" name="Hexagon 30">
              <a:extLst>
                <a:ext uri="{FF2B5EF4-FFF2-40B4-BE49-F238E27FC236}">
                  <a16:creationId xmlns:a16="http://schemas.microsoft.com/office/drawing/2014/main" id="{BCB4A6A3-2CE7-82F7-DAB7-5E976208838D}"/>
                </a:ext>
              </a:extLst>
            </p:cNvPr>
            <p:cNvSpPr/>
            <p:nvPr/>
          </p:nvSpPr>
          <p:spPr>
            <a:xfrm rot="5400000">
              <a:off x="4585652" y="790662"/>
              <a:ext cx="861293" cy="749325"/>
            </a:xfrm>
            <a:prstGeom prst="hexagon">
              <a:avLst>
                <a:gd name="adj" fmla="val 25000"/>
                <a:gd name="vf" fmla="val 115470"/>
              </a:avLst>
            </a:prstGeom>
            <a:ln w="38100"/>
          </p:spPr>
          <p:style>
            <a:lnRef idx="2">
              <a:schemeClr val="lt1">
                <a:hueOff val="0"/>
                <a:satOff val="0"/>
                <a:lumOff val="0"/>
                <a:alphaOff val="0"/>
              </a:schemeClr>
            </a:lnRef>
            <a:fillRef idx="1">
              <a:schemeClr val="accent1">
                <a:shade val="50000"/>
                <a:hueOff val="-78945"/>
                <a:satOff val="-4736"/>
                <a:lumOff val="14590"/>
                <a:alphaOff val="0"/>
              </a:schemeClr>
            </a:fillRef>
            <a:effectRef idx="0">
              <a:schemeClr val="accent1">
                <a:shade val="50000"/>
                <a:hueOff val="-78945"/>
                <a:satOff val="-4736"/>
                <a:lumOff val="14590"/>
                <a:alphaOff val="0"/>
              </a:schemeClr>
            </a:effectRef>
            <a:fontRef idx="minor">
              <a:schemeClr val="lt1"/>
            </a:fontRef>
          </p:style>
        </p:sp>
        <p:sp>
          <p:nvSpPr>
            <p:cNvPr id="32" name="Hexagon 8">
              <a:extLst>
                <a:ext uri="{FF2B5EF4-FFF2-40B4-BE49-F238E27FC236}">
                  <a16:creationId xmlns:a16="http://schemas.microsoft.com/office/drawing/2014/main" id="{CA014672-4B54-B0E7-2021-B5BB6E8B453C}"/>
                </a:ext>
              </a:extLst>
            </p:cNvPr>
            <p:cNvSpPr txBox="1"/>
            <p:nvPr/>
          </p:nvSpPr>
          <p:spPr>
            <a:xfrm>
              <a:off x="4758406" y="868896"/>
              <a:ext cx="515785" cy="592857"/>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2400" b="1" kern="1200" dirty="0"/>
                <a:t>Customer Readiness</a:t>
              </a:r>
              <a:endParaRPr lang="en-US" sz="2400" kern="1200" dirty="0"/>
            </a:p>
          </p:txBody>
        </p:sp>
      </p:grpSp>
      <p:grpSp>
        <p:nvGrpSpPr>
          <p:cNvPr id="15" name="Group 14">
            <a:extLst>
              <a:ext uri="{FF2B5EF4-FFF2-40B4-BE49-F238E27FC236}">
                <a16:creationId xmlns:a16="http://schemas.microsoft.com/office/drawing/2014/main" id="{32BCB88C-D975-D33F-82FA-457B906AF589}"/>
              </a:ext>
            </a:extLst>
          </p:cNvPr>
          <p:cNvGrpSpPr>
            <a:grpSpLocks noChangeAspect="1"/>
          </p:cNvGrpSpPr>
          <p:nvPr/>
        </p:nvGrpSpPr>
        <p:grpSpPr>
          <a:xfrm>
            <a:off x="8050512" y="3955981"/>
            <a:ext cx="1988823" cy="2286000"/>
            <a:chOff x="5047822" y="1465744"/>
            <a:chExt cx="749325" cy="861293"/>
          </a:xfrm>
        </p:grpSpPr>
        <p:sp>
          <p:nvSpPr>
            <p:cNvPr id="29" name="Hexagon 28">
              <a:extLst>
                <a:ext uri="{FF2B5EF4-FFF2-40B4-BE49-F238E27FC236}">
                  <a16:creationId xmlns:a16="http://schemas.microsoft.com/office/drawing/2014/main" id="{B6AE9631-7C76-4434-3006-47412EEFB629}"/>
                </a:ext>
              </a:extLst>
            </p:cNvPr>
            <p:cNvSpPr/>
            <p:nvPr/>
          </p:nvSpPr>
          <p:spPr>
            <a:xfrm rot="5400000">
              <a:off x="4991838" y="1521728"/>
              <a:ext cx="861293" cy="749325"/>
            </a:xfrm>
            <a:prstGeom prst="hexagon">
              <a:avLst>
                <a:gd name="adj" fmla="val 25000"/>
                <a:gd name="vf" fmla="val 115470"/>
              </a:avLst>
            </a:prstGeom>
            <a:ln w="38100"/>
          </p:spPr>
          <p:style>
            <a:lnRef idx="2">
              <a:schemeClr val="lt1">
                <a:hueOff val="0"/>
                <a:satOff val="0"/>
                <a:lumOff val="0"/>
                <a:alphaOff val="0"/>
              </a:schemeClr>
            </a:lnRef>
            <a:fillRef idx="1">
              <a:schemeClr val="accent1">
                <a:shade val="50000"/>
                <a:hueOff val="-157891"/>
                <a:satOff val="-9473"/>
                <a:lumOff val="29180"/>
                <a:alphaOff val="0"/>
              </a:schemeClr>
            </a:fillRef>
            <a:effectRef idx="0">
              <a:schemeClr val="accent1">
                <a:shade val="50000"/>
                <a:hueOff val="-157891"/>
                <a:satOff val="-9473"/>
                <a:lumOff val="29180"/>
                <a:alphaOff val="0"/>
              </a:schemeClr>
            </a:effectRef>
            <a:fontRef idx="minor">
              <a:schemeClr val="lt1"/>
            </a:fontRef>
          </p:style>
        </p:sp>
        <p:sp>
          <p:nvSpPr>
            <p:cNvPr id="30" name="Hexagon 10">
              <a:extLst>
                <a:ext uri="{FF2B5EF4-FFF2-40B4-BE49-F238E27FC236}">
                  <a16:creationId xmlns:a16="http://schemas.microsoft.com/office/drawing/2014/main" id="{1E594E39-AB29-0590-C1D9-523E31EC07B5}"/>
                </a:ext>
              </a:extLst>
            </p:cNvPr>
            <p:cNvSpPr txBox="1"/>
            <p:nvPr/>
          </p:nvSpPr>
          <p:spPr>
            <a:xfrm>
              <a:off x="5164592" y="1599962"/>
              <a:ext cx="515785" cy="592857"/>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2400" b="1" kern="1200" dirty="0"/>
                <a:t>PI requests to design to cost</a:t>
              </a:r>
              <a:endParaRPr lang="en-US" sz="2400" kern="1200" dirty="0"/>
            </a:p>
          </p:txBody>
        </p:sp>
      </p:grpSp>
      <p:grpSp>
        <p:nvGrpSpPr>
          <p:cNvPr id="16" name="Group 15">
            <a:extLst>
              <a:ext uri="{FF2B5EF4-FFF2-40B4-BE49-F238E27FC236}">
                <a16:creationId xmlns:a16="http://schemas.microsoft.com/office/drawing/2014/main" id="{4AF0FB07-212D-AA33-A8EC-59BD16FC33F6}"/>
              </a:ext>
            </a:extLst>
          </p:cNvPr>
          <p:cNvGrpSpPr>
            <a:grpSpLocks noChangeAspect="1"/>
          </p:cNvGrpSpPr>
          <p:nvPr/>
        </p:nvGrpSpPr>
        <p:grpSpPr>
          <a:xfrm>
            <a:off x="4697849" y="1897767"/>
            <a:ext cx="1988823" cy="2286000"/>
            <a:chOff x="4641636" y="2196810"/>
            <a:chExt cx="749325" cy="861293"/>
          </a:xfrm>
        </p:grpSpPr>
        <p:sp>
          <p:nvSpPr>
            <p:cNvPr id="27" name="Hexagon 26">
              <a:extLst>
                <a:ext uri="{FF2B5EF4-FFF2-40B4-BE49-F238E27FC236}">
                  <a16:creationId xmlns:a16="http://schemas.microsoft.com/office/drawing/2014/main" id="{8F3D74AE-F8CB-8B4C-0E71-38AF37F17845}"/>
                </a:ext>
              </a:extLst>
            </p:cNvPr>
            <p:cNvSpPr/>
            <p:nvPr/>
          </p:nvSpPr>
          <p:spPr>
            <a:xfrm rot="5400000">
              <a:off x="4585652" y="2252794"/>
              <a:ext cx="861293" cy="749325"/>
            </a:xfrm>
            <a:prstGeom prst="hexagon">
              <a:avLst>
                <a:gd name="adj" fmla="val 25000"/>
                <a:gd name="vf" fmla="val 115470"/>
              </a:avLst>
            </a:prstGeom>
            <a:ln w="38100"/>
          </p:spPr>
          <p:style>
            <a:lnRef idx="2">
              <a:schemeClr val="lt1">
                <a:hueOff val="0"/>
                <a:satOff val="0"/>
                <a:lumOff val="0"/>
                <a:alphaOff val="0"/>
              </a:schemeClr>
            </a:lnRef>
            <a:fillRef idx="1">
              <a:schemeClr val="accent1">
                <a:shade val="50000"/>
                <a:hueOff val="-236836"/>
                <a:satOff val="-14209"/>
                <a:lumOff val="43770"/>
                <a:alphaOff val="0"/>
              </a:schemeClr>
            </a:fillRef>
            <a:effectRef idx="0">
              <a:schemeClr val="accent1">
                <a:shade val="50000"/>
                <a:hueOff val="-236836"/>
                <a:satOff val="-14209"/>
                <a:lumOff val="43770"/>
                <a:alphaOff val="0"/>
              </a:schemeClr>
            </a:effectRef>
            <a:fontRef idx="minor">
              <a:schemeClr val="lt1"/>
            </a:fontRef>
          </p:style>
        </p:sp>
        <p:sp>
          <p:nvSpPr>
            <p:cNvPr id="28" name="Hexagon 12">
              <a:extLst>
                <a:ext uri="{FF2B5EF4-FFF2-40B4-BE49-F238E27FC236}">
                  <a16:creationId xmlns:a16="http://schemas.microsoft.com/office/drawing/2014/main" id="{297785A1-CCF0-5098-8FAC-D5D3DF28CF7D}"/>
                </a:ext>
              </a:extLst>
            </p:cNvPr>
            <p:cNvSpPr txBox="1"/>
            <p:nvPr/>
          </p:nvSpPr>
          <p:spPr>
            <a:xfrm>
              <a:off x="4758406" y="2331028"/>
              <a:ext cx="515785" cy="592857"/>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2400" b="1" kern="1200" dirty="0"/>
                <a:t>Hybrid meeting tech issues</a:t>
              </a:r>
              <a:endParaRPr lang="en-US" sz="2400" kern="1200" dirty="0"/>
            </a:p>
          </p:txBody>
        </p:sp>
      </p:grpSp>
      <p:grpSp>
        <p:nvGrpSpPr>
          <p:cNvPr id="18" name="Group 17">
            <a:extLst>
              <a:ext uri="{FF2B5EF4-FFF2-40B4-BE49-F238E27FC236}">
                <a16:creationId xmlns:a16="http://schemas.microsoft.com/office/drawing/2014/main" id="{7E57BA53-6D39-67AF-9F1E-0C633C2CBAF3}"/>
              </a:ext>
            </a:extLst>
          </p:cNvPr>
          <p:cNvGrpSpPr>
            <a:grpSpLocks noChangeAspect="1"/>
          </p:cNvGrpSpPr>
          <p:nvPr/>
        </p:nvGrpSpPr>
        <p:grpSpPr>
          <a:xfrm>
            <a:off x="3595533" y="3955981"/>
            <a:ext cx="1988824" cy="2286000"/>
            <a:chOff x="4242668" y="2927871"/>
            <a:chExt cx="1554480" cy="1786755"/>
          </a:xfrm>
        </p:grpSpPr>
        <p:sp>
          <p:nvSpPr>
            <p:cNvPr id="25" name="Hexagon 24">
              <a:extLst>
                <a:ext uri="{FF2B5EF4-FFF2-40B4-BE49-F238E27FC236}">
                  <a16:creationId xmlns:a16="http://schemas.microsoft.com/office/drawing/2014/main" id="{C10A9BE4-BF84-76C9-8DDA-FD31A28ADDF3}"/>
                </a:ext>
              </a:extLst>
            </p:cNvPr>
            <p:cNvSpPr>
              <a:spLocks noChangeAspect="1"/>
            </p:cNvSpPr>
            <p:nvPr/>
          </p:nvSpPr>
          <p:spPr>
            <a:xfrm rot="5400000">
              <a:off x="4126530" y="3044009"/>
              <a:ext cx="1786755" cy="1554480"/>
            </a:xfrm>
            <a:prstGeom prst="hexagon">
              <a:avLst>
                <a:gd name="adj" fmla="val 25000"/>
                <a:gd name="vf" fmla="val 115470"/>
              </a:avLst>
            </a:prstGeom>
            <a:ln w="38100"/>
          </p:spPr>
          <p:style>
            <a:lnRef idx="2">
              <a:schemeClr val="lt1">
                <a:hueOff val="0"/>
                <a:satOff val="0"/>
                <a:lumOff val="0"/>
                <a:alphaOff val="0"/>
              </a:schemeClr>
            </a:lnRef>
            <a:fillRef idx="1">
              <a:schemeClr val="accent1">
                <a:shade val="50000"/>
                <a:hueOff val="-157891"/>
                <a:satOff val="-9473"/>
                <a:lumOff val="29180"/>
                <a:alphaOff val="0"/>
              </a:schemeClr>
            </a:fillRef>
            <a:effectRef idx="0">
              <a:schemeClr val="accent1">
                <a:shade val="50000"/>
                <a:hueOff val="-157891"/>
                <a:satOff val="-9473"/>
                <a:lumOff val="29180"/>
                <a:alphaOff val="0"/>
              </a:schemeClr>
            </a:effectRef>
            <a:fontRef idx="minor">
              <a:schemeClr val="lt1"/>
            </a:fontRef>
          </p:style>
        </p:sp>
        <p:sp>
          <p:nvSpPr>
            <p:cNvPr id="26" name="Hexagon 14">
              <a:extLst>
                <a:ext uri="{FF2B5EF4-FFF2-40B4-BE49-F238E27FC236}">
                  <a16:creationId xmlns:a16="http://schemas.microsoft.com/office/drawing/2014/main" id="{BEF06CA8-5877-595C-440B-6D39E4892661}"/>
                </a:ext>
              </a:extLst>
            </p:cNvPr>
            <p:cNvSpPr txBox="1">
              <a:spLocks noChangeAspect="1"/>
            </p:cNvSpPr>
            <p:nvPr/>
          </p:nvSpPr>
          <p:spPr>
            <a:xfrm>
              <a:off x="4423261" y="3233967"/>
              <a:ext cx="1193293" cy="1371600"/>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2400" b="1" kern="1200" dirty="0"/>
                <a:t>Antiquated study tracking</a:t>
              </a:r>
              <a:r>
                <a:rPr lang="en-US" sz="700" b="1" kern="1200" dirty="0"/>
                <a:t> </a:t>
              </a:r>
              <a:r>
                <a:rPr lang="en-US" sz="2400" b="1" kern="1200" dirty="0"/>
                <a:t>tool</a:t>
              </a:r>
              <a:r>
                <a:rPr lang="en-US" sz="700" b="1" kern="1200" dirty="0"/>
                <a:t> </a:t>
              </a:r>
              <a:endParaRPr lang="en-US" sz="700" kern="1200" dirty="0"/>
            </a:p>
          </p:txBody>
        </p:sp>
      </p:grpSp>
      <p:grpSp>
        <p:nvGrpSpPr>
          <p:cNvPr id="20" name="Group 19">
            <a:extLst>
              <a:ext uri="{FF2B5EF4-FFF2-40B4-BE49-F238E27FC236}">
                <a16:creationId xmlns:a16="http://schemas.microsoft.com/office/drawing/2014/main" id="{E14B8AA6-1413-983E-75AE-463FE19A450E}"/>
              </a:ext>
            </a:extLst>
          </p:cNvPr>
          <p:cNvGrpSpPr>
            <a:grpSpLocks noChangeAspect="1"/>
          </p:cNvGrpSpPr>
          <p:nvPr/>
        </p:nvGrpSpPr>
        <p:grpSpPr>
          <a:xfrm>
            <a:off x="5830636" y="3955981"/>
            <a:ext cx="1988824" cy="2286000"/>
            <a:chOff x="3836482" y="3658937"/>
            <a:chExt cx="1554480" cy="1786755"/>
          </a:xfrm>
        </p:grpSpPr>
        <p:sp>
          <p:nvSpPr>
            <p:cNvPr id="21" name="Hexagon 20">
              <a:extLst>
                <a:ext uri="{FF2B5EF4-FFF2-40B4-BE49-F238E27FC236}">
                  <a16:creationId xmlns:a16="http://schemas.microsoft.com/office/drawing/2014/main" id="{98B41A73-6810-5DCA-2CD4-F06227742304}"/>
                </a:ext>
              </a:extLst>
            </p:cNvPr>
            <p:cNvSpPr>
              <a:spLocks noChangeAspect="1"/>
            </p:cNvSpPr>
            <p:nvPr/>
          </p:nvSpPr>
          <p:spPr>
            <a:xfrm rot="5400000">
              <a:off x="3720344" y="3775075"/>
              <a:ext cx="1786755" cy="1554480"/>
            </a:xfrm>
            <a:prstGeom prst="hexagon">
              <a:avLst>
                <a:gd name="adj" fmla="val 25000"/>
                <a:gd name="vf" fmla="val 115470"/>
              </a:avLst>
            </a:prstGeom>
            <a:ln w="38100"/>
          </p:spPr>
          <p:style>
            <a:lnRef idx="2">
              <a:schemeClr val="lt1">
                <a:hueOff val="0"/>
                <a:satOff val="0"/>
                <a:lumOff val="0"/>
                <a:alphaOff val="0"/>
              </a:schemeClr>
            </a:lnRef>
            <a:fillRef idx="1">
              <a:schemeClr val="accent1">
                <a:shade val="50000"/>
                <a:hueOff val="-78945"/>
                <a:satOff val="-4736"/>
                <a:lumOff val="14590"/>
                <a:alphaOff val="0"/>
              </a:schemeClr>
            </a:fillRef>
            <a:effectRef idx="0">
              <a:schemeClr val="accent1">
                <a:shade val="50000"/>
                <a:hueOff val="-78945"/>
                <a:satOff val="-4736"/>
                <a:lumOff val="14590"/>
                <a:alphaOff val="0"/>
              </a:schemeClr>
            </a:effectRef>
            <a:fontRef idx="minor">
              <a:schemeClr val="lt1"/>
            </a:fontRef>
          </p:style>
        </p:sp>
        <p:sp>
          <p:nvSpPr>
            <p:cNvPr id="22" name="Hexagon 18">
              <a:extLst>
                <a:ext uri="{FF2B5EF4-FFF2-40B4-BE49-F238E27FC236}">
                  <a16:creationId xmlns:a16="http://schemas.microsoft.com/office/drawing/2014/main" id="{E177632D-8564-BF1F-00C0-696F646BF1A7}"/>
                </a:ext>
              </a:extLst>
            </p:cNvPr>
            <p:cNvSpPr txBox="1">
              <a:spLocks noChangeAspect="1"/>
            </p:cNvSpPr>
            <p:nvPr/>
          </p:nvSpPr>
          <p:spPr>
            <a:xfrm>
              <a:off x="4017074" y="3887079"/>
              <a:ext cx="1193293" cy="1371600"/>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2400" b="1" kern="1200" dirty="0"/>
                <a:t>Vague reliability guidance</a:t>
              </a:r>
              <a:endParaRPr lang="en-US" sz="2400" kern="1200" dirty="0"/>
            </a:p>
          </p:txBody>
        </p:sp>
      </p:grpSp>
    </p:spTree>
    <p:extLst>
      <p:ext uri="{BB962C8B-B14F-4D97-AF65-F5344CB8AC3E}">
        <p14:creationId xmlns:p14="http://schemas.microsoft.com/office/powerpoint/2010/main" val="1247114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43313C-FC29-084A-A703-280AB4817A99}"/>
              </a:ext>
            </a:extLst>
          </p:cNvPr>
          <p:cNvSpPr>
            <a:spLocks noGrp="1"/>
          </p:cNvSpPr>
          <p:nvPr>
            <p:ph type="title"/>
          </p:nvPr>
        </p:nvSpPr>
        <p:spPr>
          <a:xfrm>
            <a:off x="310903" y="1150076"/>
            <a:ext cx="4034286" cy="4557849"/>
          </a:xfrm>
        </p:spPr>
        <p:txBody>
          <a:bodyPr>
            <a:normAutofit/>
          </a:bodyPr>
          <a:lstStyle/>
          <a:p>
            <a:pPr algn="r"/>
            <a:r>
              <a:rPr lang="en-US" dirty="0">
                <a:latin typeface="Arial" panose="020B0604020202020204" pitchFamily="34" charset="0"/>
                <a:cs typeface="Arial" panose="020B0604020202020204" pitchFamily="34" charset="0"/>
              </a:rPr>
              <a:t>For More info</a:t>
            </a:r>
          </a:p>
        </p:txBody>
      </p:sp>
      <p:sp>
        <p:nvSpPr>
          <p:cNvPr id="7" name="Content Placeholder 6">
            <a:extLst>
              <a:ext uri="{FF2B5EF4-FFF2-40B4-BE49-F238E27FC236}">
                <a16:creationId xmlns:a16="http://schemas.microsoft.com/office/drawing/2014/main" id="{A9650A17-0E1B-454A-8F30-54FF2ED3B7E7}"/>
              </a:ext>
            </a:extLst>
          </p:cNvPr>
          <p:cNvSpPr>
            <a:spLocks noGrp="1"/>
          </p:cNvSpPr>
          <p:nvPr>
            <p:ph idx="1"/>
          </p:nvPr>
        </p:nvSpPr>
        <p:spPr>
          <a:xfrm>
            <a:off x="4988658" y="1150076"/>
            <a:ext cx="6517543" cy="5479324"/>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hlinkClick r:id="rId3"/>
              </a:rPr>
              <a:t>https://idc.nasa.gov/idc/</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Contact Liz Matson, IDC Manager</a:t>
            </a:r>
          </a:p>
          <a:p>
            <a:pPr>
              <a:buFont typeface="Arial" panose="020B0604020202020204" pitchFamily="34" charset="0"/>
              <a:buChar char="•"/>
            </a:pPr>
            <a:r>
              <a:rPr lang="en-US" dirty="0">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4"/>
              </a:rPr>
              <a:t>Elizabeth.A.Matson@nasa.gov</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n-US" dirty="0">
                <a:latin typeface="Arial" panose="020B0604020202020204" pitchFamily="34" charset="0"/>
                <a:cs typeface="Arial" panose="020B0604020202020204" pitchFamily="34" charset="0"/>
              </a:rPr>
              <a:t>Phone:  301.286.1889 (or Teams)</a:t>
            </a:r>
          </a:p>
          <a:p>
            <a:pP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None/>
            </a:pPr>
            <a:r>
              <a:rPr lang="en-US" dirty="0">
                <a:hlinkClick r:id="rId5"/>
              </a:rPr>
              <a:t>https://sites.wff.nasa.gov/mpl/</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Contact Ben Cervantes, MPL Manager</a:t>
            </a:r>
          </a:p>
          <a:p>
            <a:pPr>
              <a:buFont typeface="Arial" panose="020B0604020202020204" pitchFamily="34" charset="0"/>
              <a:buChar char="•"/>
            </a:pPr>
            <a:r>
              <a:rPr lang="en-US" dirty="0">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6"/>
              </a:rPr>
              <a:t>benjamin.w.cervantes@nasa.gov</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n-US" dirty="0">
                <a:latin typeface="Arial" panose="020B0604020202020204" pitchFamily="34" charset="0"/>
                <a:cs typeface="Arial" panose="020B0604020202020204" pitchFamily="34" charset="0"/>
              </a:rPr>
              <a:t>Phone:  757.824.1526 (or Teams)</a:t>
            </a:r>
          </a:p>
          <a:p>
            <a:endParaRPr lang="en-US" dirty="0">
              <a:latin typeface="Arial" panose="020B0604020202020204" pitchFamily="34" charset="0"/>
              <a:cs typeface="Arial" panose="020B0604020202020204" pitchFamily="34" charset="0"/>
            </a:endParaRPr>
          </a:p>
        </p:txBody>
      </p:sp>
      <p:pic>
        <p:nvPicPr>
          <p:cNvPr id="2" name="Picture 1" descr="A picture containing text, graphic design, screenshot, graphics&#10;&#10;Description automatically generated">
            <a:extLst>
              <a:ext uri="{FF2B5EF4-FFF2-40B4-BE49-F238E27FC236}">
                <a16:creationId xmlns:a16="http://schemas.microsoft.com/office/drawing/2014/main" id="{2C5AA812-6C31-1653-8144-AE5F9CD2DD82}"/>
              </a:ext>
            </a:extLst>
          </p:cNvPr>
          <p:cNvPicPr>
            <a:picLocks noChangeAspect="1"/>
          </p:cNvPicPr>
          <p:nvPr/>
        </p:nvPicPr>
        <p:blipFill>
          <a:blip r:embed="rId7"/>
          <a:stretch>
            <a:fillRect/>
          </a:stretch>
        </p:blipFill>
        <p:spPr>
          <a:xfrm>
            <a:off x="6771635" y="317741"/>
            <a:ext cx="1471409" cy="1371600"/>
          </a:xfrm>
          <a:prstGeom prst="rect">
            <a:avLst/>
          </a:prstGeom>
        </p:spPr>
      </p:pic>
      <p:pic>
        <p:nvPicPr>
          <p:cNvPr id="4" name="Picture 3" descr="A picture containing text, graphic design, graphics, circle&#10;&#10;Description automatically generated">
            <a:extLst>
              <a:ext uri="{FF2B5EF4-FFF2-40B4-BE49-F238E27FC236}">
                <a16:creationId xmlns:a16="http://schemas.microsoft.com/office/drawing/2014/main" id="{6C58E977-9FFE-B2F8-8792-53C5E61C3D5B}"/>
              </a:ext>
            </a:extLst>
          </p:cNvPr>
          <p:cNvPicPr>
            <a:picLocks noChangeAspect="1"/>
          </p:cNvPicPr>
          <p:nvPr/>
        </p:nvPicPr>
        <p:blipFill>
          <a:blip r:embed="rId8"/>
          <a:stretch>
            <a:fillRect/>
          </a:stretch>
        </p:blipFill>
        <p:spPr>
          <a:xfrm>
            <a:off x="4894886" y="125948"/>
            <a:ext cx="1713157" cy="1371600"/>
          </a:xfrm>
          <a:prstGeom prst="rect">
            <a:avLst/>
          </a:prstGeom>
        </p:spPr>
      </p:pic>
      <p:pic>
        <p:nvPicPr>
          <p:cNvPr id="5" name="Picture 4" descr="A picture containing circle, ball, text, graphics&#10;&#10;Description automatically generated">
            <a:extLst>
              <a:ext uri="{FF2B5EF4-FFF2-40B4-BE49-F238E27FC236}">
                <a16:creationId xmlns:a16="http://schemas.microsoft.com/office/drawing/2014/main" id="{5EF02FA8-04BB-6AA7-4D67-B58ED8CC0FE7}"/>
              </a:ext>
            </a:extLst>
          </p:cNvPr>
          <p:cNvPicPr>
            <a:picLocks noChangeAspect="1"/>
          </p:cNvPicPr>
          <p:nvPr/>
        </p:nvPicPr>
        <p:blipFill>
          <a:blip r:embed="rId9"/>
          <a:stretch>
            <a:fillRect/>
          </a:stretch>
        </p:blipFill>
        <p:spPr>
          <a:xfrm>
            <a:off x="8845922" y="297180"/>
            <a:ext cx="1371600" cy="1371600"/>
          </a:xfrm>
          <a:prstGeom prst="rect">
            <a:avLst/>
          </a:prstGeom>
        </p:spPr>
      </p:pic>
      <p:pic>
        <p:nvPicPr>
          <p:cNvPr id="6" name="Picture 4">
            <a:extLst>
              <a:ext uri="{FF2B5EF4-FFF2-40B4-BE49-F238E27FC236}">
                <a16:creationId xmlns:a16="http://schemas.microsoft.com/office/drawing/2014/main" id="{9EBED431-C552-43B2-DDEE-EE184E279D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8658" y="3298685"/>
            <a:ext cx="161938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B4DF75E-56E0-AC60-043E-47C581C9B85E}"/>
              </a:ext>
            </a:extLst>
          </p:cNvPr>
          <p:cNvPicPr>
            <a:picLocks noChangeAspect="1"/>
          </p:cNvPicPr>
          <p:nvPr/>
        </p:nvPicPr>
        <p:blipFill>
          <a:blip r:embed="rId11"/>
          <a:stretch>
            <a:fillRect/>
          </a:stretch>
        </p:blipFill>
        <p:spPr>
          <a:xfrm>
            <a:off x="9806377" y="5189220"/>
            <a:ext cx="2082896" cy="1299812"/>
          </a:xfrm>
          <a:prstGeom prst="rect">
            <a:avLst/>
          </a:prstGeom>
        </p:spPr>
      </p:pic>
      <p:pic>
        <p:nvPicPr>
          <p:cNvPr id="9" name="Picture 8">
            <a:extLst>
              <a:ext uri="{FF2B5EF4-FFF2-40B4-BE49-F238E27FC236}">
                <a16:creationId xmlns:a16="http://schemas.microsoft.com/office/drawing/2014/main" id="{EC0ADD7B-F62B-6BC5-E46E-23C6279D0DD0}"/>
              </a:ext>
            </a:extLst>
          </p:cNvPr>
          <p:cNvPicPr>
            <a:picLocks noChangeAspect="1"/>
          </p:cNvPicPr>
          <p:nvPr/>
        </p:nvPicPr>
        <p:blipFill>
          <a:blip r:embed="rId12"/>
          <a:stretch>
            <a:fillRect/>
          </a:stretch>
        </p:blipFill>
        <p:spPr>
          <a:xfrm>
            <a:off x="10313765" y="2045028"/>
            <a:ext cx="922648" cy="922648"/>
          </a:xfrm>
          <a:prstGeom prst="rect">
            <a:avLst/>
          </a:prstGeom>
        </p:spPr>
      </p:pic>
      <p:sp>
        <p:nvSpPr>
          <p:cNvPr id="10" name="Footer Placeholder 6">
            <a:extLst>
              <a:ext uri="{FF2B5EF4-FFF2-40B4-BE49-F238E27FC236}">
                <a16:creationId xmlns:a16="http://schemas.microsoft.com/office/drawing/2014/main" id="{5739D1E5-4A49-F3CA-E59F-6149F9F15D10}"/>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11" name="Slide Number Placeholder 8">
            <a:extLst>
              <a:ext uri="{FF2B5EF4-FFF2-40B4-BE49-F238E27FC236}">
                <a16:creationId xmlns:a16="http://schemas.microsoft.com/office/drawing/2014/main" id="{2962C547-3A6A-6F80-76A0-96A79DD749B9}"/>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21</a:t>
            </a:fld>
            <a:endParaRPr lang="en-US" dirty="0"/>
          </a:p>
        </p:txBody>
      </p:sp>
      <p:grpSp>
        <p:nvGrpSpPr>
          <p:cNvPr id="12" name="Group 11">
            <a:extLst>
              <a:ext uri="{FF2B5EF4-FFF2-40B4-BE49-F238E27FC236}">
                <a16:creationId xmlns:a16="http://schemas.microsoft.com/office/drawing/2014/main" id="{EF8376EB-DA98-C6D6-3FE4-B4B85DA1F2E1}"/>
              </a:ext>
            </a:extLst>
          </p:cNvPr>
          <p:cNvGrpSpPr/>
          <p:nvPr/>
        </p:nvGrpSpPr>
        <p:grpSpPr>
          <a:xfrm>
            <a:off x="11008970" y="75964"/>
            <a:ext cx="980386" cy="980386"/>
            <a:chOff x="7909089" y="75964"/>
            <a:chExt cx="980387" cy="980387"/>
          </a:xfrm>
        </p:grpSpPr>
        <p:sp>
          <p:nvSpPr>
            <p:cNvPr id="13" name="Oval 12">
              <a:extLst>
                <a:ext uri="{FF2B5EF4-FFF2-40B4-BE49-F238E27FC236}">
                  <a16:creationId xmlns:a16="http://schemas.microsoft.com/office/drawing/2014/main" id="{93AB2256-8001-6A0A-0378-4A460EF1F74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14" name="Picture 64" descr="Macintosh HD:Users:kagammage:Documents:Customer work:JOBS ON REVIEW:B1999-simms:Diversity_templates:PowerPoint:Meatball_CMYK_1inch.gif">
              <a:extLst>
                <a:ext uri="{FF2B5EF4-FFF2-40B4-BE49-F238E27FC236}">
                  <a16:creationId xmlns:a16="http://schemas.microsoft.com/office/drawing/2014/main" id="{2534BD22-9D1C-1062-98E6-4B17D6A648F7}"/>
                </a:ext>
              </a:extLst>
            </p:cNvPr>
            <p:cNvPicPr>
              <a:picLocks noChangeAspect="1" noChangeArrowheads="1"/>
            </p:cNvPicPr>
            <p:nvPr userDrawn="1"/>
          </p:nvPicPr>
          <p:blipFill>
            <a:blip r:embed="rId1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9117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5" name="Rectangle 14">
            <a:extLst>
              <a:ext uri="{FF2B5EF4-FFF2-40B4-BE49-F238E27FC236}">
                <a16:creationId xmlns:a16="http://schemas.microsoft.com/office/drawing/2014/main" id="{DF43132E-D4DF-4A83-9344-A782D0F5D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CFF3651-9E4A-6840-B5B2-BC05FC322A23}"/>
              </a:ext>
            </a:extLst>
          </p:cNvPr>
          <p:cNvSpPr>
            <a:spLocks noGrp="1"/>
          </p:cNvSpPr>
          <p:nvPr>
            <p:ph type="title"/>
          </p:nvPr>
        </p:nvSpPr>
        <p:spPr>
          <a:xfrm>
            <a:off x="1031875" y="1212935"/>
            <a:ext cx="6020177" cy="4432130"/>
          </a:xfrm>
        </p:spPr>
        <p:txBody>
          <a:bodyPr vert="horz" lIns="91440" tIns="45720" rIns="91440" bIns="45720" rtlCol="0" anchor="ctr">
            <a:normAutofit/>
          </a:bodyPr>
          <a:lstStyle/>
          <a:p>
            <a:pPr algn="r"/>
            <a:r>
              <a:rPr lang="en-US" sz="6600"/>
              <a:t>Backup</a:t>
            </a:r>
          </a:p>
        </p:txBody>
      </p:sp>
      <p:cxnSp>
        <p:nvCxnSpPr>
          <p:cNvPr id="17" name="Straight Connector 16">
            <a:extLst>
              <a:ext uri="{FF2B5EF4-FFF2-40B4-BE49-F238E27FC236}">
                <a16:creationId xmlns:a16="http://schemas.microsoft.com/office/drawing/2014/main" id="{6AA24BC1-1577-4586-AD7A-417660E372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6">
            <a:extLst>
              <a:ext uri="{FF2B5EF4-FFF2-40B4-BE49-F238E27FC236}">
                <a16:creationId xmlns:a16="http://schemas.microsoft.com/office/drawing/2014/main" id="{93C25DFD-1254-DB48-1053-F58AC0C24A13}"/>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5" name="Slide Number Placeholder 8">
            <a:extLst>
              <a:ext uri="{FF2B5EF4-FFF2-40B4-BE49-F238E27FC236}">
                <a16:creationId xmlns:a16="http://schemas.microsoft.com/office/drawing/2014/main" id="{A04B0190-8BA0-7CFE-B52E-23960190F0C7}"/>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22</a:t>
            </a:fld>
            <a:endParaRPr lang="en-US" dirty="0"/>
          </a:p>
        </p:txBody>
      </p:sp>
      <p:grpSp>
        <p:nvGrpSpPr>
          <p:cNvPr id="2" name="Group 1">
            <a:extLst>
              <a:ext uri="{FF2B5EF4-FFF2-40B4-BE49-F238E27FC236}">
                <a16:creationId xmlns:a16="http://schemas.microsoft.com/office/drawing/2014/main" id="{DEA57803-A0AF-ED5A-1337-1FEB199F9C77}"/>
              </a:ext>
            </a:extLst>
          </p:cNvPr>
          <p:cNvGrpSpPr/>
          <p:nvPr/>
        </p:nvGrpSpPr>
        <p:grpSpPr>
          <a:xfrm>
            <a:off x="11008970" y="75964"/>
            <a:ext cx="980386" cy="980386"/>
            <a:chOff x="7909089" y="75964"/>
            <a:chExt cx="980387" cy="980387"/>
          </a:xfrm>
        </p:grpSpPr>
        <p:sp>
          <p:nvSpPr>
            <p:cNvPr id="3" name="Oval 2">
              <a:extLst>
                <a:ext uri="{FF2B5EF4-FFF2-40B4-BE49-F238E27FC236}">
                  <a16:creationId xmlns:a16="http://schemas.microsoft.com/office/drawing/2014/main" id="{7873B047-5EDB-C4A5-DF53-09C2808F99DC}"/>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127F499F-271D-0777-EE7E-DC0D77A57D8B}"/>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8192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blipFill>
        <a:effectLst/>
      </p:bgPr>
    </p:bg>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a:xfrm>
            <a:off x="1119033" y="147484"/>
            <a:ext cx="9943014" cy="1641987"/>
          </a:xfrm>
        </p:spPr>
        <p:txBody>
          <a:bodyPr>
            <a:normAutofit/>
          </a:bodyPr>
          <a:lstStyle/>
          <a:p>
            <a:pPr algn="ctr" eaLnBrk="1" hangingPunct="1"/>
            <a:r>
              <a:rPr lang="en-US" sz="4400" dirty="0">
                <a:latin typeface="Arial"/>
                <a:cs typeface="Arial"/>
              </a:rPr>
              <a:t>Tools</a:t>
            </a:r>
          </a:p>
        </p:txBody>
      </p:sp>
      <p:pic>
        <p:nvPicPr>
          <p:cNvPr id="11" name="Content Placeholder 3">
            <a:extLst>
              <a:ext uri="{FF2B5EF4-FFF2-40B4-BE49-F238E27FC236}">
                <a16:creationId xmlns:a16="http://schemas.microsoft.com/office/drawing/2014/main" id="{939D2C6D-EC44-DDEF-EC36-895526463DCB}"/>
              </a:ext>
            </a:extLst>
          </p:cNvPr>
          <p:cNvPicPr>
            <a:picLocks noGrp="1" noChangeAspect="1"/>
          </p:cNvPicPr>
          <p:nvPr>
            <p:ph idx="1"/>
          </p:nvPr>
        </p:nvPicPr>
        <p:blipFill>
          <a:blip r:embed="rId4"/>
          <a:stretch>
            <a:fillRect/>
          </a:stretch>
        </p:blipFill>
        <p:spPr>
          <a:xfrm>
            <a:off x="7070610" y="4013950"/>
            <a:ext cx="4239028" cy="2631121"/>
          </a:xfrm>
          <a:prstGeom prst="rect">
            <a:avLst/>
          </a:prstGeom>
        </p:spPr>
      </p:pic>
      <p:sp>
        <p:nvSpPr>
          <p:cNvPr id="9" name="Slide Number Placeholder 8">
            <a:extLst>
              <a:ext uri="{FF2B5EF4-FFF2-40B4-BE49-F238E27FC236}">
                <a16:creationId xmlns:a16="http://schemas.microsoft.com/office/drawing/2014/main" id="{C89ABA3A-8C6D-7E95-9DF1-F74E5820446E}"/>
              </a:ext>
            </a:extLst>
          </p:cNvPr>
          <p:cNvSpPr>
            <a:spLocks noGrp="1"/>
          </p:cNvSpPr>
          <p:nvPr>
            <p:ph type="sldNum" sz="quarter" idx="12"/>
          </p:nvPr>
        </p:nvSpPr>
        <p:spPr/>
        <p:txBody>
          <a:bodyPr/>
          <a:lstStyle/>
          <a:p>
            <a:fld id="{09CC0DF5-6743-0541-BF1B-B08142487433}" type="slidenum">
              <a:rPr lang="en-US" smtClean="0"/>
              <a:t>23</a:t>
            </a:fld>
            <a:endParaRPr lang="en-US"/>
          </a:p>
        </p:txBody>
      </p:sp>
      <p:grpSp>
        <p:nvGrpSpPr>
          <p:cNvPr id="4" name="Group 3">
            <a:extLst>
              <a:ext uri="{FF2B5EF4-FFF2-40B4-BE49-F238E27FC236}">
                <a16:creationId xmlns:a16="http://schemas.microsoft.com/office/drawing/2014/main" id="{83694F19-8434-3D75-D714-542E25EDFAE3}"/>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91B9A33E-A3E5-A895-C302-E94AA902E81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1735807D-E7B4-C5DD-2984-F12B6F5C99B9}"/>
                </a:ext>
              </a:extLst>
            </p:cNvPr>
            <p:cNvPicPr>
              <a:picLocks noChangeAspect="1" noChangeArrowheads="1"/>
            </p:cNvPicPr>
            <p:nvPr userDrawn="1"/>
          </p:nvPicPr>
          <p:blipFill>
            <a:blip r:embed="rId5">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9C4B9AA1-AC1E-B72B-E27B-FB5398E9B833}"/>
              </a:ext>
            </a:extLst>
          </p:cNvPr>
          <p:cNvSpPr txBox="1"/>
          <p:nvPr/>
        </p:nvSpPr>
        <p:spPr>
          <a:xfrm>
            <a:off x="202644" y="995122"/>
            <a:ext cx="8638221" cy="5417637"/>
          </a:xfrm>
          <a:prstGeom prst="rect">
            <a:avLst/>
          </a:prstGeom>
          <a:noFill/>
        </p:spPr>
        <p:txBody>
          <a:bodyPr wrap="square" rtlCol="0">
            <a:spAutoFit/>
          </a:bodyPr>
          <a:lstStyle/>
          <a:p>
            <a:pPr>
              <a:lnSpc>
                <a:spcPct val="90000"/>
              </a:lnSpc>
              <a:buClr>
                <a:schemeClr val="tx1"/>
              </a:buClr>
              <a:tabLst>
                <a:tab pos="2289175" algn="l"/>
              </a:tabLst>
            </a:pPr>
            <a:r>
              <a:rPr lang="en-US" b="1" dirty="0">
                <a:latin typeface="Arial"/>
                <a:cs typeface="Arial"/>
              </a:rPr>
              <a:t>Software</a:t>
            </a:r>
            <a:endParaRPr lang="en-US" sz="1050" b="1" dirty="0">
              <a:latin typeface="Arial"/>
              <a:cs typeface="Arial"/>
            </a:endParaRPr>
          </a:p>
          <a:p>
            <a:pPr>
              <a:lnSpc>
                <a:spcPct val="90000"/>
              </a:lnSpc>
              <a:buClr>
                <a:schemeClr val="tx1"/>
              </a:buClr>
              <a:tabLst>
                <a:tab pos="2289175" algn="l"/>
              </a:tabLst>
            </a:pPr>
            <a:endParaRPr lang="en-US" sz="1050" dirty="0">
              <a:latin typeface="Arial"/>
              <a:cs typeface="Arial"/>
            </a:endParaRPr>
          </a:p>
          <a:p>
            <a:pPr marL="285750" indent="-285750">
              <a:lnSpc>
                <a:spcPct val="90000"/>
              </a:lnSpc>
              <a:buClr>
                <a:schemeClr val="tx1"/>
              </a:buClr>
              <a:buFont typeface="Arial"/>
              <a:buChar char="•"/>
              <a:tabLst>
                <a:tab pos="2289175" algn="l"/>
              </a:tabLst>
            </a:pPr>
            <a:r>
              <a:rPr lang="en-US" sz="1600" dirty="0">
                <a:latin typeface="Arial"/>
                <a:cs typeface="Arial"/>
              </a:rPr>
              <a:t>Mix of Commercial-Off-The-Shelf (COTS) and homegrown engineering software such as:</a:t>
            </a:r>
          </a:p>
          <a:p>
            <a:pPr>
              <a:lnSpc>
                <a:spcPct val="90000"/>
              </a:lnSpc>
              <a:buClr>
                <a:schemeClr val="tx1"/>
              </a:buClr>
              <a:tabLst>
                <a:tab pos="2289175" algn="l"/>
              </a:tabLst>
            </a:pPr>
            <a:endParaRPr lang="en-US" sz="1600" dirty="0">
              <a:latin typeface="Arial"/>
              <a:cs typeface="Arial"/>
            </a:endParaRPr>
          </a:p>
          <a:p>
            <a:pPr marL="742950" lvl="1" indent="-285750">
              <a:lnSpc>
                <a:spcPct val="90000"/>
              </a:lnSpc>
              <a:buClr>
                <a:schemeClr val="tx1"/>
              </a:buClr>
              <a:buFont typeface="Lucida Grande"/>
              <a:buChar char="-"/>
              <a:tabLst>
                <a:tab pos="2289175" algn="l"/>
              </a:tabLst>
            </a:pPr>
            <a:r>
              <a:rPr lang="en-US" sz="1400" dirty="0">
                <a:latin typeface="Arial"/>
                <a:cs typeface="Arial"/>
              </a:rPr>
              <a:t>STK/Free Flyer		-   Working Model 2D		</a:t>
            </a:r>
          </a:p>
          <a:p>
            <a:pPr marL="742950" lvl="1" indent="-285750">
              <a:lnSpc>
                <a:spcPct val="90000"/>
              </a:lnSpc>
              <a:buClr>
                <a:schemeClr val="tx1"/>
              </a:buClr>
              <a:buFont typeface="Lucida Grande"/>
              <a:buChar char="-"/>
              <a:tabLst>
                <a:tab pos="2289175" algn="l"/>
              </a:tabLst>
            </a:pPr>
            <a:r>
              <a:rPr lang="en-US" sz="1400" dirty="0">
                <a:latin typeface="Arial"/>
                <a:cs typeface="Arial"/>
              </a:rPr>
              <a:t>NX		-   CREO		</a:t>
            </a:r>
          </a:p>
          <a:p>
            <a:pPr marL="742950" lvl="1" indent="-285750">
              <a:lnSpc>
                <a:spcPct val="90000"/>
              </a:lnSpc>
              <a:buClr>
                <a:schemeClr val="tx1"/>
              </a:buClr>
              <a:buFont typeface="Lucida Grande"/>
              <a:buChar char="-"/>
              <a:tabLst>
                <a:tab pos="2289175" algn="l"/>
              </a:tabLst>
            </a:pPr>
            <a:r>
              <a:rPr lang="en-US" sz="1400" dirty="0">
                <a:latin typeface="Arial"/>
                <a:cs typeface="Arial"/>
              </a:rPr>
              <a:t>FEMAP		-   SolidWorks 		</a:t>
            </a:r>
          </a:p>
          <a:p>
            <a:pPr marL="742950" lvl="1" indent="-285750">
              <a:lnSpc>
                <a:spcPct val="90000"/>
              </a:lnSpc>
              <a:buClr>
                <a:schemeClr val="tx1"/>
              </a:buClr>
              <a:buFont typeface="Lucida Grande"/>
              <a:buChar char="-"/>
              <a:tabLst>
                <a:tab pos="2289175" algn="l"/>
              </a:tabLst>
            </a:pPr>
            <a:r>
              <a:rPr lang="en-US" sz="1400" dirty="0" err="1">
                <a:latin typeface="Arial"/>
                <a:cs typeface="Arial"/>
              </a:rPr>
              <a:t>MathCAD</a:t>
            </a:r>
            <a:r>
              <a:rPr lang="en-US" sz="1400" dirty="0">
                <a:latin typeface="Arial"/>
                <a:cs typeface="Arial"/>
              </a:rPr>
              <a:t>		-   SINDA</a:t>
            </a:r>
          </a:p>
          <a:p>
            <a:pPr marL="742950" lvl="1" indent="-285750">
              <a:lnSpc>
                <a:spcPct val="90000"/>
              </a:lnSpc>
              <a:buClr>
                <a:schemeClr val="tx1"/>
              </a:buClr>
              <a:buFont typeface="Lucida Grande"/>
              <a:buChar char="-"/>
              <a:tabLst>
                <a:tab pos="2289175" algn="l"/>
              </a:tabLst>
            </a:pPr>
            <a:r>
              <a:rPr lang="en-US" sz="1400" dirty="0">
                <a:latin typeface="Arial"/>
                <a:cs typeface="Arial"/>
              </a:rPr>
              <a:t>Mathematica		-   Code V 		</a:t>
            </a:r>
          </a:p>
          <a:p>
            <a:pPr marL="742950" lvl="1" indent="-285750">
              <a:lnSpc>
                <a:spcPct val="90000"/>
              </a:lnSpc>
              <a:buClr>
                <a:schemeClr val="tx1"/>
              </a:buClr>
              <a:buFont typeface="Lucida Grande"/>
              <a:buChar char="-"/>
              <a:tabLst>
                <a:tab pos="2289175" algn="l"/>
              </a:tabLst>
            </a:pPr>
            <a:r>
              <a:rPr lang="en-US" sz="1400" dirty="0">
                <a:latin typeface="Arial"/>
                <a:cs typeface="Arial"/>
              </a:rPr>
              <a:t>PATRAN/NASTRAN	-   ZEMAX</a:t>
            </a:r>
          </a:p>
          <a:p>
            <a:pPr marL="742950" lvl="1" indent="-285750">
              <a:lnSpc>
                <a:spcPct val="90000"/>
              </a:lnSpc>
              <a:buClr>
                <a:schemeClr val="tx1"/>
              </a:buClr>
              <a:buFont typeface="Lucida Grande"/>
              <a:buChar char="-"/>
              <a:tabLst>
                <a:tab pos="2289175" algn="l"/>
              </a:tabLst>
            </a:pPr>
            <a:r>
              <a:rPr lang="en-US" sz="1400" dirty="0">
                <a:latin typeface="Arial"/>
                <a:cs typeface="Arial"/>
              </a:rPr>
              <a:t>MATLAB/Simulink		-   Thermal Desktop</a:t>
            </a:r>
            <a:endParaRPr lang="en-US" sz="1600" dirty="0">
              <a:latin typeface="Arial"/>
              <a:cs typeface="Arial"/>
            </a:endParaRPr>
          </a:p>
          <a:p>
            <a:pPr marL="285750" indent="-285750">
              <a:lnSpc>
                <a:spcPct val="90000"/>
              </a:lnSpc>
              <a:buClr>
                <a:schemeClr val="tx1"/>
              </a:buClr>
              <a:buFont typeface="Arial"/>
              <a:buChar char="•"/>
              <a:tabLst>
                <a:tab pos="2289175" algn="l"/>
              </a:tabLst>
            </a:pPr>
            <a:endParaRPr lang="en-US" sz="1600" dirty="0">
              <a:latin typeface="Arial"/>
              <a:cs typeface="Arial"/>
            </a:endParaRPr>
          </a:p>
          <a:p>
            <a:pPr marL="285750" indent="-285750">
              <a:lnSpc>
                <a:spcPct val="90000"/>
              </a:lnSpc>
              <a:buClr>
                <a:schemeClr val="tx1"/>
              </a:buClr>
              <a:buFont typeface="Arial"/>
              <a:buChar char="•"/>
              <a:tabLst>
                <a:tab pos="2289175" algn="l"/>
              </a:tabLst>
            </a:pPr>
            <a:r>
              <a:rPr lang="en-US" sz="1600" dirty="0">
                <a:latin typeface="Arial"/>
                <a:cs typeface="Arial"/>
              </a:rPr>
              <a:t>Systems engineering integration software</a:t>
            </a:r>
          </a:p>
          <a:p>
            <a:pPr marL="742950" lvl="1" indent="-285750">
              <a:lnSpc>
                <a:spcPct val="90000"/>
              </a:lnSpc>
              <a:buClr>
                <a:schemeClr val="tx1"/>
              </a:buClr>
              <a:buFont typeface="Lucida Grande"/>
              <a:buChar char="-"/>
              <a:tabLst>
                <a:tab pos="2289175" algn="l"/>
              </a:tabLst>
            </a:pPr>
            <a:r>
              <a:rPr lang="en-US" sz="1400" dirty="0">
                <a:latin typeface="Arial"/>
                <a:cs typeface="Arial"/>
              </a:rPr>
              <a:t>Automatic gathering, integration and display of                                                                 engineering parameters (</a:t>
            </a:r>
            <a:r>
              <a:rPr lang="en-US" sz="1300" dirty="0">
                <a:latin typeface="Arial"/>
                <a:cs typeface="Arial"/>
              </a:rPr>
              <a:t>MS Teams Collaborative Excel)</a:t>
            </a:r>
          </a:p>
          <a:p>
            <a:pPr marL="742950" lvl="1" indent="-285750">
              <a:lnSpc>
                <a:spcPct val="90000"/>
              </a:lnSpc>
              <a:buClr>
                <a:schemeClr val="tx1"/>
              </a:buClr>
              <a:buFont typeface="Lucida Grande"/>
              <a:buChar char="-"/>
              <a:tabLst>
                <a:tab pos="2289175" algn="l"/>
              </a:tabLst>
            </a:pPr>
            <a:r>
              <a:rPr lang="en-US" sz="1300" dirty="0">
                <a:latin typeface="Arial"/>
                <a:cs typeface="Arial"/>
              </a:rPr>
              <a:t>CATTENS collaborative engineering tool in MDL</a:t>
            </a:r>
          </a:p>
          <a:p>
            <a:pPr marL="171450" indent="-171450">
              <a:lnSpc>
                <a:spcPct val="90000"/>
              </a:lnSpc>
              <a:buClr>
                <a:schemeClr val="tx1"/>
              </a:buClr>
              <a:buFont typeface="Arial"/>
              <a:buChar char="•"/>
              <a:tabLst>
                <a:tab pos="2289175" algn="l"/>
              </a:tabLst>
            </a:pPr>
            <a:endParaRPr lang="en-US" sz="1400" b="1" dirty="0">
              <a:latin typeface="Arial"/>
              <a:cs typeface="Arial"/>
            </a:endParaRPr>
          </a:p>
          <a:p>
            <a:pPr>
              <a:lnSpc>
                <a:spcPct val="90000"/>
              </a:lnSpc>
              <a:buClr>
                <a:schemeClr val="tx1"/>
              </a:buClr>
              <a:tabLst>
                <a:tab pos="2289175" algn="l"/>
              </a:tabLst>
            </a:pPr>
            <a:r>
              <a:rPr lang="en-US" b="1" dirty="0">
                <a:latin typeface="Arial"/>
                <a:cs typeface="Arial"/>
              </a:rPr>
              <a:t>Hardware </a:t>
            </a:r>
            <a:endParaRPr lang="en-US" sz="1400" b="1" dirty="0">
              <a:latin typeface="Arial"/>
              <a:cs typeface="Arial"/>
            </a:endParaRPr>
          </a:p>
          <a:p>
            <a:pPr>
              <a:lnSpc>
                <a:spcPct val="90000"/>
              </a:lnSpc>
              <a:buClr>
                <a:schemeClr val="tx1"/>
              </a:buClr>
              <a:tabLst>
                <a:tab pos="2289175" algn="l"/>
              </a:tabLst>
            </a:pPr>
            <a:endParaRPr lang="en-US" sz="1400" b="1" dirty="0">
              <a:latin typeface="Arial"/>
              <a:cs typeface="Arial"/>
            </a:endParaRPr>
          </a:p>
          <a:p>
            <a:pPr marL="285750" indent="-285750">
              <a:lnSpc>
                <a:spcPct val="90000"/>
              </a:lnSpc>
              <a:buClr>
                <a:schemeClr val="tx1"/>
              </a:buClr>
              <a:buFont typeface="Arial" panose="020B0604020202020204" pitchFamily="34" charset="0"/>
              <a:buChar char="•"/>
              <a:tabLst>
                <a:tab pos="2289175" algn="l"/>
              </a:tabLst>
            </a:pPr>
            <a:r>
              <a:rPr lang="en-US" sz="1600" dirty="0">
                <a:latin typeface="Arial"/>
                <a:cs typeface="Arial"/>
              </a:rPr>
              <a:t>State-of-the-art computing platforms</a:t>
            </a:r>
          </a:p>
          <a:p>
            <a:pPr marL="285750" indent="-285750">
              <a:lnSpc>
                <a:spcPct val="90000"/>
              </a:lnSpc>
              <a:buClr>
                <a:schemeClr val="tx1"/>
              </a:buClr>
              <a:buFont typeface="Arial"/>
              <a:buChar char="•"/>
              <a:tabLst>
                <a:tab pos="2289175" algn="l"/>
              </a:tabLst>
            </a:pPr>
            <a:r>
              <a:rPr lang="en-US" sz="1600" dirty="0">
                <a:latin typeface="Arial"/>
                <a:cs typeface="Arial"/>
              </a:rPr>
              <a:t>Engineering Branch provided laptops</a:t>
            </a:r>
          </a:p>
          <a:p>
            <a:pPr marL="285750" indent="-285750">
              <a:lnSpc>
                <a:spcPct val="90000"/>
              </a:lnSpc>
              <a:buClr>
                <a:schemeClr val="tx1"/>
              </a:buClr>
              <a:buFont typeface="Arial"/>
              <a:buChar char="•"/>
              <a:tabLst>
                <a:tab pos="2289175" algn="l"/>
              </a:tabLst>
            </a:pPr>
            <a:r>
              <a:rPr lang="en-US" sz="1600" dirty="0">
                <a:latin typeface="Arial"/>
                <a:cs typeface="Arial"/>
              </a:rPr>
              <a:t>Independent, integrated IT solutions</a:t>
            </a:r>
          </a:p>
          <a:p>
            <a:pPr marL="742950" lvl="1" indent="-285750">
              <a:lnSpc>
                <a:spcPct val="90000"/>
              </a:lnSpc>
              <a:buClr>
                <a:schemeClr val="tx1"/>
              </a:buClr>
              <a:buFont typeface="Lucida Grande"/>
              <a:buChar char="-"/>
              <a:tabLst>
                <a:tab pos="2289175" algn="l"/>
              </a:tabLst>
            </a:pPr>
            <a:r>
              <a:rPr lang="en-US" sz="1400" dirty="0">
                <a:latin typeface="Arial"/>
                <a:cs typeface="Arial"/>
              </a:rPr>
              <a:t>Servers, networks, web-drives</a:t>
            </a:r>
          </a:p>
          <a:p>
            <a:pPr marL="285750" indent="-285750">
              <a:lnSpc>
                <a:spcPct val="90000"/>
              </a:lnSpc>
              <a:buClr>
                <a:schemeClr val="tx1"/>
              </a:buClr>
              <a:buFont typeface="Arial"/>
              <a:buChar char="•"/>
              <a:tabLst>
                <a:tab pos="2289175" algn="l"/>
              </a:tabLst>
            </a:pPr>
            <a:r>
              <a:rPr lang="en-US" sz="1600" dirty="0">
                <a:latin typeface="Arial"/>
                <a:cs typeface="Arial"/>
              </a:rPr>
              <a:t>Communication and audio-visual</a:t>
            </a:r>
          </a:p>
          <a:p>
            <a:pPr marL="742950" lvl="1" indent="-285750">
              <a:lnSpc>
                <a:spcPct val="90000"/>
              </a:lnSpc>
              <a:buClr>
                <a:schemeClr val="tx1"/>
              </a:buClr>
              <a:buFont typeface="Lucida Grande"/>
              <a:buChar char="-"/>
              <a:tabLst>
                <a:tab pos="2289175" algn="l"/>
              </a:tabLst>
            </a:pPr>
            <a:r>
              <a:rPr lang="en-US" sz="1400" dirty="0">
                <a:latin typeface="Arial"/>
                <a:cs typeface="Arial"/>
              </a:rPr>
              <a:t>Teams, Owl cameras, projection,                                                                                                 product preparation</a:t>
            </a:r>
          </a:p>
        </p:txBody>
      </p:sp>
      <p:pic>
        <p:nvPicPr>
          <p:cNvPr id="12" name="Picture 7">
            <a:extLst>
              <a:ext uri="{FF2B5EF4-FFF2-40B4-BE49-F238E27FC236}">
                <a16:creationId xmlns:a16="http://schemas.microsoft.com/office/drawing/2014/main" id="{CA9833CF-EB6E-544A-D797-2B34FDC3AB0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8304"/>
          <a:stretch/>
        </p:blipFill>
        <p:spPr bwMode="auto">
          <a:xfrm>
            <a:off x="5975094" y="1888464"/>
            <a:ext cx="3386468" cy="1134444"/>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7">
            <a:extLst>
              <a:ext uri="{FF2B5EF4-FFF2-40B4-BE49-F238E27FC236}">
                <a16:creationId xmlns:a16="http://schemas.microsoft.com/office/drawing/2014/main" id="{A2017EF1-3542-6940-DB48-F267FE7F364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294480" y="2602665"/>
            <a:ext cx="3103108" cy="1530658"/>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2" name="Footer Placeholder 6">
            <a:extLst>
              <a:ext uri="{FF2B5EF4-FFF2-40B4-BE49-F238E27FC236}">
                <a16:creationId xmlns:a16="http://schemas.microsoft.com/office/drawing/2014/main" id="{B9DBE117-4F74-8664-71D2-0A3A3626B167}"/>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3" name="Slide Number Placeholder 8">
            <a:extLst>
              <a:ext uri="{FF2B5EF4-FFF2-40B4-BE49-F238E27FC236}">
                <a16:creationId xmlns:a16="http://schemas.microsoft.com/office/drawing/2014/main" id="{A29654A7-9FAF-679F-5210-DA14165C4B02}"/>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23</a:t>
            </a:fld>
            <a:endParaRPr lang="en-US" dirty="0"/>
          </a:p>
        </p:txBody>
      </p:sp>
    </p:spTree>
    <p:extLst>
      <p:ext uri="{BB962C8B-B14F-4D97-AF65-F5344CB8AC3E}">
        <p14:creationId xmlns:p14="http://schemas.microsoft.com/office/powerpoint/2010/main" val="4251972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936172" y="336493"/>
            <a:ext cx="10820400" cy="1177092"/>
          </a:xfrm>
        </p:spPr>
        <p:txBody>
          <a:bodyPr anchor="b">
            <a:noAutofit/>
          </a:bodyPr>
          <a:lstStyle/>
          <a:p>
            <a:pPr algn="ctr"/>
            <a:r>
              <a:rPr lang="en-US" sz="4400" dirty="0">
                <a:latin typeface="Arial"/>
                <a:ea typeface="Times" charset="0"/>
                <a:cs typeface="Arial"/>
              </a:rPr>
              <a:t>IDL menu</a:t>
            </a:r>
            <a:br>
              <a:rPr lang="en-US" sz="4400" dirty="0">
                <a:latin typeface="Arial"/>
                <a:ea typeface="Times" charset="0"/>
                <a:cs typeface="Arial"/>
              </a:rPr>
            </a:br>
            <a:r>
              <a:rPr kumimoji="1" lang="en-US" dirty="0">
                <a:latin typeface="Arial" panose="020B0604020202020204" pitchFamily="34" charset="0"/>
                <a:cs typeface="Arial" panose="020B0604020202020204" pitchFamily="34" charset="0"/>
              </a:rPr>
              <a:t>Services and Capabilities</a:t>
            </a:r>
            <a:endParaRPr lang="en-US" dirty="0"/>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Box 4">
            <a:extLst>
              <a:ext uri="{FF2B5EF4-FFF2-40B4-BE49-F238E27FC236}">
                <a16:creationId xmlns:a16="http://schemas.microsoft.com/office/drawing/2014/main" id="{739686AC-DED5-D60B-A1BF-36E42760E98F}"/>
              </a:ext>
            </a:extLst>
          </p:cNvPr>
          <p:cNvSpPr txBox="1">
            <a:spLocks noChangeArrowheads="1"/>
          </p:cNvSpPr>
          <p:nvPr/>
        </p:nvSpPr>
        <p:spPr bwMode="auto">
          <a:xfrm>
            <a:off x="264122" y="1307949"/>
            <a:ext cx="5509448" cy="2408352"/>
          </a:xfrm>
          <a:prstGeom prst="rect">
            <a:avLst/>
          </a:prstGeom>
          <a:noFill/>
          <a:ln w="9525">
            <a:noFill/>
            <a:miter lim="800000"/>
            <a:headEnd/>
            <a:tailEnd/>
          </a:ln>
        </p:spPr>
        <p:txBody>
          <a:bodyPr wrap="square">
            <a:prstTxWarp prst="textNoShape">
              <a:avLst/>
            </a:prstTxWarp>
            <a:spAutoFit/>
          </a:bodyPr>
          <a:lstStyle/>
          <a:p>
            <a:pPr>
              <a:spcAft>
                <a:spcPts val="600"/>
              </a:spcAft>
            </a:pPr>
            <a:r>
              <a:rPr lang="en-US" sz="1600" b="1" dirty="0">
                <a:latin typeface="Arial"/>
                <a:cs typeface="Arial"/>
              </a:rPr>
              <a:t>Services:</a:t>
            </a:r>
          </a:p>
          <a:p>
            <a:pPr marL="285750" indent="-285750">
              <a:spcAft>
                <a:spcPts val="300"/>
              </a:spcAft>
              <a:buFont typeface="Arial" panose="020B0604020202020204" pitchFamily="34" charset="0"/>
              <a:buChar char="•"/>
            </a:pPr>
            <a:r>
              <a:rPr lang="en-US" sz="1400" dirty="0">
                <a:latin typeface="Arial"/>
                <a:cs typeface="Arial"/>
              </a:rPr>
              <a:t>End-to-end instrument concept development</a:t>
            </a:r>
          </a:p>
          <a:p>
            <a:pPr marL="285750" indent="-285750">
              <a:spcAft>
                <a:spcPts val="300"/>
              </a:spcAft>
              <a:buFont typeface="Arial" panose="020B0604020202020204" pitchFamily="34" charset="0"/>
              <a:buChar char="•"/>
            </a:pPr>
            <a:r>
              <a:rPr lang="en-US" sz="1400" dirty="0">
                <a:latin typeface="Arial"/>
                <a:cs typeface="Arial"/>
              </a:rPr>
              <a:t>Existing instrument/concept architecture evaluations </a:t>
            </a:r>
          </a:p>
          <a:p>
            <a:pPr marL="285750" indent="-285750">
              <a:spcAft>
                <a:spcPts val="300"/>
              </a:spcAft>
              <a:buFont typeface="Arial" panose="020B0604020202020204" pitchFamily="34" charset="0"/>
              <a:buChar char="•"/>
            </a:pPr>
            <a:r>
              <a:rPr lang="en-US" sz="1400" dirty="0">
                <a:latin typeface="Arial"/>
                <a:cs typeface="Arial"/>
              </a:rPr>
              <a:t>Trade studies and engineering evaluations </a:t>
            </a:r>
          </a:p>
          <a:p>
            <a:pPr marL="285750" indent="-285750">
              <a:spcAft>
                <a:spcPts val="300"/>
              </a:spcAft>
              <a:buFont typeface="Arial" panose="020B0604020202020204" pitchFamily="34" charset="0"/>
              <a:buChar char="•"/>
            </a:pPr>
            <a:r>
              <a:rPr lang="en-US" sz="1400" dirty="0">
                <a:latin typeface="Arial"/>
                <a:cs typeface="Arial"/>
              </a:rPr>
              <a:t>Technology, risk, and independent assessments</a:t>
            </a:r>
          </a:p>
          <a:p>
            <a:pPr marL="285750" indent="-285750">
              <a:spcAft>
                <a:spcPts val="300"/>
              </a:spcAft>
              <a:buFont typeface="Arial" panose="020B0604020202020204" pitchFamily="34" charset="0"/>
              <a:buChar char="•"/>
            </a:pPr>
            <a:r>
              <a:rPr lang="en-US" sz="1400" dirty="0">
                <a:latin typeface="Arial"/>
                <a:cs typeface="Arial"/>
              </a:rPr>
              <a:t>Requirement refinement and science traceability</a:t>
            </a:r>
          </a:p>
          <a:p>
            <a:pPr marL="285750" indent="-285750">
              <a:spcAft>
                <a:spcPts val="300"/>
              </a:spcAft>
              <a:buFont typeface="Arial" panose="020B0604020202020204" pitchFamily="34" charset="0"/>
              <a:buChar char="•"/>
            </a:pPr>
            <a:r>
              <a:rPr lang="en-US" sz="1400" dirty="0">
                <a:latin typeface="Arial"/>
                <a:cs typeface="Arial"/>
              </a:rPr>
              <a:t>Mass, power, data resource allocation</a:t>
            </a:r>
          </a:p>
          <a:p>
            <a:pPr marL="285750" indent="-285750">
              <a:spcAft>
                <a:spcPts val="300"/>
              </a:spcAft>
              <a:buFont typeface="Arial" panose="020B0604020202020204" pitchFamily="34" charset="0"/>
              <a:buChar char="•"/>
            </a:pPr>
            <a:r>
              <a:rPr lang="en-US" sz="1400" dirty="0">
                <a:latin typeface="Arial"/>
                <a:cs typeface="Arial"/>
              </a:rPr>
              <a:t>Vendor RFQ evaluation </a:t>
            </a:r>
          </a:p>
          <a:p>
            <a:pPr marL="285750" indent="-285750">
              <a:spcAft>
                <a:spcPts val="300"/>
              </a:spcAft>
              <a:buFont typeface="Arial" panose="020B0604020202020204" pitchFamily="34" charset="0"/>
              <a:buChar char="•"/>
            </a:pPr>
            <a:r>
              <a:rPr lang="en-US" sz="1400" dirty="0">
                <a:latin typeface="Arial"/>
                <a:cs typeface="Arial"/>
              </a:rPr>
              <a:t>Cost estimation</a:t>
            </a:r>
          </a:p>
        </p:txBody>
      </p:sp>
      <p:sp>
        <p:nvSpPr>
          <p:cNvPr id="16" name="Text Box 4">
            <a:extLst>
              <a:ext uri="{FF2B5EF4-FFF2-40B4-BE49-F238E27FC236}">
                <a16:creationId xmlns:a16="http://schemas.microsoft.com/office/drawing/2014/main" id="{E4EFE921-DE73-E4A4-345D-DBA18D625F31}"/>
              </a:ext>
            </a:extLst>
          </p:cNvPr>
          <p:cNvSpPr txBox="1">
            <a:spLocks noChangeArrowheads="1"/>
          </p:cNvSpPr>
          <p:nvPr/>
        </p:nvSpPr>
        <p:spPr bwMode="auto">
          <a:xfrm>
            <a:off x="238184" y="3758714"/>
            <a:ext cx="11070771" cy="2793072"/>
          </a:xfrm>
          <a:prstGeom prst="rect">
            <a:avLst/>
          </a:prstGeom>
          <a:noFill/>
          <a:ln w="9525">
            <a:noFill/>
            <a:miter lim="800000"/>
            <a:headEnd/>
            <a:tailEnd/>
          </a:ln>
        </p:spPr>
        <p:txBody>
          <a:bodyPr wrap="square">
            <a:prstTxWarp prst="textNoShape">
              <a:avLst/>
            </a:prstTxWarp>
            <a:spAutoFit/>
          </a:bodyPr>
          <a:lstStyle/>
          <a:p>
            <a:pPr>
              <a:spcAft>
                <a:spcPts val="600"/>
              </a:spcAft>
            </a:pPr>
            <a:r>
              <a:rPr lang="en-US" sz="1600" b="1" dirty="0">
                <a:latin typeface="Arial"/>
                <a:cs typeface="Arial"/>
              </a:rPr>
              <a:t>Capabilities:</a:t>
            </a:r>
          </a:p>
          <a:p>
            <a:pPr marL="285750" indent="-285750">
              <a:spcAft>
                <a:spcPts val="300"/>
              </a:spcAft>
              <a:buFont typeface="Arial" panose="020B0604020202020204" pitchFamily="34" charset="0"/>
              <a:buChar char="•"/>
            </a:pPr>
            <a:r>
              <a:rPr lang="en-US" sz="1400" dirty="0">
                <a:latin typeface="Arial"/>
                <a:cs typeface="Arial"/>
              </a:rPr>
              <a:t>Conceptualize instruments that make measurements at wavelengths across the entire electromagnetic spectrum, including x-ray, gamma ray, ultra-violet, visible, infrared, and microwave instruments</a:t>
            </a:r>
          </a:p>
          <a:p>
            <a:pPr marL="285750" indent="-285750">
              <a:spcAft>
                <a:spcPts val="300"/>
              </a:spcAft>
              <a:buFont typeface="Arial" panose="020B0604020202020204" pitchFamily="34" charset="0"/>
              <a:buChar char="•"/>
            </a:pPr>
            <a:r>
              <a:rPr lang="en-US" sz="1400" dirty="0">
                <a:latin typeface="Arial"/>
                <a:cs typeface="Arial"/>
              </a:rPr>
              <a:t>Address instrument families ranging from telescopes, cameras, lidars, spectrometers, polarimeters, </a:t>
            </a:r>
            <a:r>
              <a:rPr lang="en-US" sz="1400" dirty="0" err="1">
                <a:latin typeface="Arial"/>
                <a:cs typeface="Arial"/>
              </a:rPr>
              <a:t>coronographs</a:t>
            </a:r>
            <a:r>
              <a:rPr lang="en-US" sz="1400" dirty="0">
                <a:latin typeface="Arial"/>
                <a:cs typeface="Arial"/>
              </a:rPr>
              <a:t>, radiometers, mass spectrometers, etc.</a:t>
            </a:r>
          </a:p>
          <a:p>
            <a:pPr marL="285750" indent="-285750">
              <a:spcAft>
                <a:spcPts val="300"/>
              </a:spcAft>
              <a:buFont typeface="Arial" panose="020B0604020202020204" pitchFamily="34" charset="0"/>
              <a:buChar char="•"/>
            </a:pPr>
            <a:r>
              <a:rPr lang="en-US" sz="1400" dirty="0">
                <a:latin typeface="Arial"/>
                <a:cs typeface="Arial"/>
              </a:rPr>
              <a:t>Model various flight environments, including LEO, GEO, </a:t>
            </a:r>
            <a:r>
              <a:rPr lang="en-US" sz="1400" dirty="0" err="1">
                <a:latin typeface="Arial"/>
                <a:cs typeface="Arial"/>
              </a:rPr>
              <a:t>libration</a:t>
            </a:r>
            <a:r>
              <a:rPr lang="en-US" sz="1400" dirty="0">
                <a:latin typeface="Arial"/>
                <a:cs typeface="Arial"/>
              </a:rPr>
              <a:t>, retrograde, away, lunar, deep space, and planetary orbiters, landers, and probes</a:t>
            </a:r>
          </a:p>
          <a:p>
            <a:pPr marL="285750" indent="-285750">
              <a:spcAft>
                <a:spcPts val="300"/>
              </a:spcAft>
              <a:buFont typeface="Arial" panose="020B0604020202020204" pitchFamily="34" charset="0"/>
              <a:buChar char="•"/>
            </a:pPr>
            <a:r>
              <a:rPr lang="en-US" sz="1400" dirty="0">
                <a:latin typeface="Arial"/>
                <a:cs typeface="Arial"/>
              </a:rPr>
              <a:t>Realize instruments for different flight platforms, including space station, balloon, sounding rockets, and UAV instrument design environments</a:t>
            </a:r>
          </a:p>
          <a:p>
            <a:pPr marL="285750" indent="-285750">
              <a:spcAft>
                <a:spcPts val="300"/>
              </a:spcAft>
              <a:buFont typeface="Arial" panose="020B0604020202020204" pitchFamily="34" charset="0"/>
              <a:buChar char="•"/>
            </a:pPr>
            <a:r>
              <a:rPr lang="en-US" sz="1400" dirty="0">
                <a:latin typeface="Arial"/>
                <a:cs typeface="Arial"/>
              </a:rPr>
              <a:t>Consider non-distributed and/or distributed instrument systems as well as robotic servicing, planetary rovers, and sample return</a:t>
            </a:r>
          </a:p>
          <a:p>
            <a:r>
              <a:rPr lang="en-US" sz="1600" dirty="0">
                <a:solidFill>
                  <a:srgbClr val="000000"/>
                </a:solidFill>
                <a:latin typeface="Arial"/>
                <a:cs typeface="Arial"/>
              </a:rPr>
              <a:t>.</a:t>
            </a:r>
          </a:p>
        </p:txBody>
      </p:sp>
      <p:pic>
        <p:nvPicPr>
          <p:cNvPr id="3" name="Picture 2" descr="Logo.png">
            <a:extLst>
              <a:ext uri="{FF2B5EF4-FFF2-40B4-BE49-F238E27FC236}">
                <a16:creationId xmlns:a16="http://schemas.microsoft.com/office/drawing/2014/main" id="{3B4A5653-7125-DEE3-A909-AAF515972426}"/>
              </a:ext>
            </a:extLst>
          </p:cNvPr>
          <p:cNvPicPr>
            <a:picLocks noChangeAspect="1"/>
          </p:cNvPicPr>
          <p:nvPr/>
        </p:nvPicPr>
        <p:blipFill rotWithShape="1">
          <a:blip r:embed="rId4">
            <a:extLst>
              <a:ext uri="{28A0092B-C50C-407E-A947-70E740481C1C}">
                <a14:useLocalDpi xmlns:a14="http://schemas.microsoft.com/office/drawing/2010/main"/>
              </a:ext>
            </a:extLst>
          </a:blip>
          <a:srcRect t="47722"/>
          <a:stretch/>
        </p:blipFill>
        <p:spPr>
          <a:xfrm>
            <a:off x="114587" y="97601"/>
            <a:ext cx="1208304" cy="1112747"/>
          </a:xfrm>
          <a:prstGeom prst="rect">
            <a:avLst/>
          </a:prstGeom>
        </p:spPr>
      </p:pic>
      <p:pic>
        <p:nvPicPr>
          <p:cNvPr id="11" name="Picture 10" descr="IDL_Facility_Empty copy.jpg">
            <a:extLst>
              <a:ext uri="{FF2B5EF4-FFF2-40B4-BE49-F238E27FC236}">
                <a16:creationId xmlns:a16="http://schemas.microsoft.com/office/drawing/2014/main" id="{F54591E8-8A74-0C6A-8A6F-783C082D0A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5696" y="1555998"/>
            <a:ext cx="4118750" cy="2402605"/>
          </a:xfrm>
          <a:prstGeom prst="rect">
            <a:avLst/>
          </a:prstGeom>
          <a:ln w="38100" cmpd="sng">
            <a:solidFill>
              <a:schemeClr val="tx1"/>
            </a:solidFill>
          </a:ln>
        </p:spPr>
      </p:pic>
      <p:sp>
        <p:nvSpPr>
          <p:cNvPr id="14" name="Footer Placeholder 6">
            <a:extLst>
              <a:ext uri="{FF2B5EF4-FFF2-40B4-BE49-F238E27FC236}">
                <a16:creationId xmlns:a16="http://schemas.microsoft.com/office/drawing/2014/main" id="{1076DB04-0B0E-2198-91DA-51E1C542BEA3}"/>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17" name="Slide Number Placeholder 8">
            <a:extLst>
              <a:ext uri="{FF2B5EF4-FFF2-40B4-BE49-F238E27FC236}">
                <a16:creationId xmlns:a16="http://schemas.microsoft.com/office/drawing/2014/main" id="{BFE22E32-2FAD-476F-F9AD-80CC7FEEE9E8}"/>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24</a:t>
            </a:fld>
            <a:endParaRPr lang="en-US" dirty="0"/>
          </a:p>
        </p:txBody>
      </p:sp>
    </p:spTree>
    <p:extLst>
      <p:ext uri="{BB962C8B-B14F-4D97-AF65-F5344CB8AC3E}">
        <p14:creationId xmlns:p14="http://schemas.microsoft.com/office/powerpoint/2010/main" val="2597871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blipFill>
        <a:effectLst/>
      </p:bgPr>
    </p:bg>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a:xfrm>
            <a:off x="1119033" y="147484"/>
            <a:ext cx="9943014" cy="1641987"/>
          </a:xfrm>
        </p:spPr>
        <p:txBody>
          <a:bodyPr>
            <a:normAutofit/>
          </a:bodyPr>
          <a:lstStyle/>
          <a:p>
            <a:pPr algn="ctr"/>
            <a:r>
              <a:rPr lang="en-US" sz="4400" dirty="0">
                <a:latin typeface="Arial" panose="020B0604020202020204" pitchFamily="34" charset="0"/>
                <a:cs typeface="Arial" panose="020B0604020202020204" pitchFamily="34" charset="0"/>
              </a:rPr>
              <a:t>MDL Menu</a:t>
            </a:r>
            <a:br>
              <a:rPr lang="en-US" sz="4400" dirty="0">
                <a:latin typeface="Arial" panose="020B0604020202020204" pitchFamily="34" charset="0"/>
                <a:cs typeface="Arial" panose="020B0604020202020204" pitchFamily="34" charset="0"/>
              </a:rPr>
            </a:br>
            <a:r>
              <a:rPr kumimoji="1" lang="en-US" dirty="0">
                <a:latin typeface="Arial" panose="020B0604020202020204" pitchFamily="34" charset="0"/>
                <a:cs typeface="Arial" panose="020B0604020202020204" pitchFamily="34" charset="0"/>
              </a:rPr>
              <a:t>Services and Capabilities</a:t>
            </a:r>
            <a:endParaRPr lang="en-US" dirty="0">
              <a:latin typeface="Arial"/>
              <a:cs typeface="Arial"/>
            </a:endParaRPr>
          </a:p>
        </p:txBody>
      </p:sp>
      <p:sp>
        <p:nvSpPr>
          <p:cNvPr id="3" name="Rectangle 3">
            <a:extLst>
              <a:ext uri="{FF2B5EF4-FFF2-40B4-BE49-F238E27FC236}">
                <a16:creationId xmlns:a16="http://schemas.microsoft.com/office/drawing/2014/main" id="{D969F1C4-DD9C-6805-1EA2-868A74F07A9A}"/>
              </a:ext>
            </a:extLst>
          </p:cNvPr>
          <p:cNvSpPr>
            <a:spLocks noGrp="1" noChangeArrowheads="1"/>
          </p:cNvSpPr>
          <p:nvPr>
            <p:ph idx="1"/>
          </p:nvPr>
        </p:nvSpPr>
        <p:spPr>
          <a:xfrm>
            <a:off x="249176" y="1797373"/>
            <a:ext cx="11155424" cy="4594960"/>
          </a:xfrm>
        </p:spPr>
        <p:txBody>
          <a:bodyPr>
            <a:noAutofit/>
          </a:bodyPr>
          <a:lstStyle/>
          <a:p>
            <a:pPr eaLnBrk="1" hangingPunct="1">
              <a:buClr>
                <a:schemeClr val="tx1"/>
              </a:buClr>
              <a:buFontTx/>
              <a:buNone/>
            </a:pPr>
            <a:r>
              <a:rPr lang="en-US" sz="1600" b="1" dirty="0">
                <a:latin typeface="Arial"/>
                <a:ea typeface="Times" charset="0"/>
                <a:cs typeface="Arial"/>
              </a:rPr>
              <a:t>Services:</a:t>
            </a:r>
            <a:endParaRPr lang="en-US" sz="1600" dirty="0">
              <a:latin typeface="Arial"/>
              <a:ea typeface="Times" charset="0"/>
              <a:cs typeface="Arial"/>
            </a:endParaRPr>
          </a:p>
          <a:p>
            <a:pPr marL="514350" lvl="1" indent="-287338" eaLnBrk="1" hangingPunct="1">
              <a:lnSpc>
                <a:spcPct val="95000"/>
              </a:lnSpc>
              <a:spcAft>
                <a:spcPts val="600"/>
              </a:spcAft>
              <a:buClr>
                <a:schemeClr val="tx1"/>
              </a:buClr>
            </a:pPr>
            <a:r>
              <a:rPr lang="en-US" sz="1400" dirty="0">
                <a:latin typeface="Arial"/>
                <a:ea typeface="Times" charset="0"/>
                <a:cs typeface="Arial"/>
              </a:rPr>
              <a:t>End-to-end mission concept development</a:t>
            </a:r>
          </a:p>
          <a:p>
            <a:pPr marL="514350" lvl="1" indent="-287338" eaLnBrk="1" hangingPunct="1">
              <a:lnSpc>
                <a:spcPct val="95000"/>
              </a:lnSpc>
              <a:spcAft>
                <a:spcPts val="600"/>
              </a:spcAft>
              <a:buClr>
                <a:schemeClr val="tx1"/>
              </a:buClr>
            </a:pPr>
            <a:r>
              <a:rPr lang="en-US" sz="1400" dirty="0">
                <a:latin typeface="Arial"/>
                <a:ea typeface="Times" charset="0"/>
                <a:cs typeface="Arial"/>
              </a:rPr>
              <a:t>Engineering evaluations </a:t>
            </a:r>
          </a:p>
          <a:p>
            <a:pPr marL="514350" lvl="1" indent="-287338" eaLnBrk="1" hangingPunct="1">
              <a:lnSpc>
                <a:spcPct val="95000"/>
              </a:lnSpc>
              <a:spcAft>
                <a:spcPts val="600"/>
              </a:spcAft>
              <a:buClr>
                <a:schemeClr val="tx1"/>
              </a:buClr>
            </a:pPr>
            <a:r>
              <a:rPr lang="en-US" sz="1400" dirty="0">
                <a:latin typeface="Arial"/>
                <a:ea typeface="Times" charset="0"/>
                <a:cs typeface="Arial"/>
              </a:rPr>
              <a:t>Trade studies</a:t>
            </a:r>
          </a:p>
          <a:p>
            <a:pPr marL="514350" lvl="1" indent="-287338" eaLnBrk="1" hangingPunct="1">
              <a:lnSpc>
                <a:spcPct val="95000"/>
              </a:lnSpc>
              <a:spcAft>
                <a:spcPts val="600"/>
              </a:spcAft>
              <a:buClr>
                <a:schemeClr val="tx1"/>
              </a:buClr>
            </a:pPr>
            <a:r>
              <a:rPr lang="en-US" sz="1400" dirty="0">
                <a:latin typeface="Arial"/>
                <a:ea typeface="Times" charset="0"/>
                <a:cs typeface="Arial"/>
              </a:rPr>
              <a:t>Technology, risk, and independent assessments</a:t>
            </a:r>
          </a:p>
          <a:p>
            <a:pPr marL="514350" lvl="1" indent="-287338" eaLnBrk="1" hangingPunct="1">
              <a:lnSpc>
                <a:spcPct val="95000"/>
              </a:lnSpc>
              <a:spcAft>
                <a:spcPts val="600"/>
              </a:spcAft>
              <a:buClr>
                <a:schemeClr val="tx1"/>
              </a:buClr>
            </a:pPr>
            <a:r>
              <a:rPr lang="en-US" sz="1400" dirty="0">
                <a:latin typeface="Arial"/>
                <a:ea typeface="Times" charset="0"/>
                <a:cs typeface="Arial"/>
              </a:rPr>
              <a:t>Requirement refinement and science traceability</a:t>
            </a:r>
          </a:p>
          <a:p>
            <a:pPr marL="514350" lvl="1" indent="-287338" eaLnBrk="1" hangingPunct="1">
              <a:lnSpc>
                <a:spcPct val="95000"/>
              </a:lnSpc>
              <a:spcAft>
                <a:spcPts val="600"/>
              </a:spcAft>
              <a:buClr>
                <a:schemeClr val="tx1"/>
              </a:buClr>
            </a:pPr>
            <a:r>
              <a:rPr lang="en-US" sz="1400" dirty="0">
                <a:latin typeface="Arial"/>
                <a:ea typeface="Times" charset="0"/>
                <a:cs typeface="Arial"/>
              </a:rPr>
              <a:t>Mass, power, data resource allocation </a:t>
            </a:r>
          </a:p>
          <a:p>
            <a:pPr marL="514350" lvl="1" indent="-287338" eaLnBrk="1" hangingPunct="1">
              <a:lnSpc>
                <a:spcPct val="95000"/>
              </a:lnSpc>
              <a:spcAft>
                <a:spcPts val="600"/>
              </a:spcAft>
              <a:buClr>
                <a:schemeClr val="tx1"/>
              </a:buClr>
            </a:pPr>
            <a:r>
              <a:rPr lang="en-US" sz="1400" dirty="0">
                <a:latin typeface="Arial"/>
                <a:ea typeface="Times" charset="0"/>
                <a:cs typeface="Arial"/>
              </a:rPr>
              <a:t>Master Equipment Lists for cost modeling</a:t>
            </a:r>
          </a:p>
          <a:p>
            <a:pPr marL="514350" lvl="1" indent="-287338" eaLnBrk="1" hangingPunct="1">
              <a:lnSpc>
                <a:spcPct val="95000"/>
              </a:lnSpc>
              <a:spcAft>
                <a:spcPts val="600"/>
              </a:spcAft>
              <a:buClr>
                <a:schemeClr val="tx1"/>
              </a:buClr>
            </a:pPr>
            <a:endParaRPr lang="en-US" sz="1400" dirty="0">
              <a:latin typeface="Arial"/>
              <a:ea typeface="Times" charset="0"/>
              <a:cs typeface="Arial"/>
            </a:endParaRPr>
          </a:p>
          <a:p>
            <a:pPr marL="115888" indent="-115888" eaLnBrk="1" hangingPunct="1">
              <a:spcBef>
                <a:spcPct val="20000"/>
              </a:spcBef>
              <a:spcAft>
                <a:spcPts val="600"/>
              </a:spcAft>
              <a:buClr>
                <a:schemeClr val="tx1"/>
              </a:buClr>
            </a:pPr>
            <a:r>
              <a:rPr lang="en-US" sz="1600" b="1" dirty="0">
                <a:latin typeface="Arial"/>
                <a:ea typeface="Times New Roman" charset="0"/>
                <a:cs typeface="Arial"/>
              </a:rPr>
              <a:t>Full Range of Capabilities:</a:t>
            </a:r>
            <a:endParaRPr lang="en-US" sz="1600" dirty="0">
              <a:latin typeface="Arial"/>
              <a:ea typeface="Times New Roman" charset="0"/>
              <a:cs typeface="Arial"/>
            </a:endParaRPr>
          </a:p>
          <a:p>
            <a:pPr marL="515938" lvl="1" indent="-285750" eaLnBrk="1" hangingPunct="1">
              <a:lnSpc>
                <a:spcPct val="95000"/>
              </a:lnSpc>
              <a:spcBef>
                <a:spcPct val="20000"/>
              </a:spcBef>
              <a:spcAft>
                <a:spcPts val="600"/>
              </a:spcAft>
              <a:buClr>
                <a:schemeClr val="tx1"/>
              </a:buClr>
              <a:buFont typeface="Arial"/>
              <a:buChar char="•"/>
            </a:pPr>
            <a:r>
              <a:rPr lang="en-US" sz="1400" dirty="0">
                <a:latin typeface="Arial"/>
                <a:ea typeface="Times New Roman" charset="0"/>
                <a:cs typeface="Arial"/>
              </a:rPr>
              <a:t>Standard and low thrust trajectory design to LEO, GEO, </a:t>
            </a:r>
            <a:r>
              <a:rPr lang="en-US" sz="1400" dirty="0" err="1">
                <a:latin typeface="Arial"/>
                <a:ea typeface="Times New Roman" charset="0"/>
                <a:cs typeface="Arial"/>
              </a:rPr>
              <a:t>libration</a:t>
            </a:r>
            <a:r>
              <a:rPr lang="en-US" sz="1400" dirty="0">
                <a:latin typeface="Arial"/>
                <a:ea typeface="Times New Roman" charset="0"/>
                <a:cs typeface="Arial"/>
              </a:rPr>
              <a:t>, lunar, and deep space locations</a:t>
            </a:r>
          </a:p>
          <a:p>
            <a:pPr marL="515938" lvl="1" indent="-285750" eaLnBrk="1" hangingPunct="1">
              <a:lnSpc>
                <a:spcPct val="95000"/>
              </a:lnSpc>
              <a:spcBef>
                <a:spcPct val="20000"/>
              </a:spcBef>
              <a:spcAft>
                <a:spcPts val="600"/>
              </a:spcAft>
              <a:buClr>
                <a:schemeClr val="tx1"/>
              </a:buClr>
              <a:buFont typeface="Arial"/>
              <a:buChar char="•"/>
            </a:pPr>
            <a:r>
              <a:rPr lang="en-US" sz="1400" dirty="0">
                <a:latin typeface="Arial"/>
                <a:ea typeface="Times New Roman" charset="0"/>
                <a:cs typeface="Arial"/>
              </a:rPr>
              <a:t>Observatory design of single spacecraft, constellations, formation flying, and distributed systems</a:t>
            </a:r>
          </a:p>
          <a:p>
            <a:pPr marL="515938" lvl="1" indent="-285750" eaLnBrk="1" hangingPunct="1">
              <a:lnSpc>
                <a:spcPct val="95000"/>
              </a:lnSpc>
              <a:spcBef>
                <a:spcPct val="20000"/>
              </a:spcBef>
              <a:spcAft>
                <a:spcPts val="600"/>
              </a:spcAft>
              <a:buClr>
                <a:schemeClr val="tx1"/>
              </a:buClr>
              <a:buFont typeface="Arial"/>
              <a:buChar char="•"/>
            </a:pPr>
            <a:r>
              <a:rPr lang="en-US" sz="1400" dirty="0">
                <a:latin typeface="Arial"/>
                <a:ea typeface="Times New Roman" charset="0"/>
                <a:cs typeface="Arial"/>
              </a:rPr>
              <a:t>Ground system concept development, including services and products </a:t>
            </a:r>
          </a:p>
          <a:p>
            <a:pPr marL="515938" lvl="1" indent="-285750" eaLnBrk="1" hangingPunct="1">
              <a:lnSpc>
                <a:spcPct val="95000"/>
              </a:lnSpc>
              <a:spcBef>
                <a:spcPct val="20000"/>
              </a:spcBef>
              <a:spcAft>
                <a:spcPts val="600"/>
              </a:spcAft>
              <a:buClr>
                <a:schemeClr val="tx1"/>
              </a:buClr>
              <a:buFont typeface="Arial"/>
              <a:buChar char="•"/>
            </a:pPr>
            <a:r>
              <a:rPr lang="en-US" sz="1400" dirty="0">
                <a:latin typeface="Arial"/>
                <a:ea typeface="Times New Roman" charset="0"/>
                <a:cs typeface="Arial"/>
              </a:rPr>
              <a:t>Launch vehicle accommodations</a:t>
            </a:r>
          </a:p>
          <a:p>
            <a:pPr marL="515938" lvl="1" indent="-285750" eaLnBrk="1" hangingPunct="1">
              <a:lnSpc>
                <a:spcPct val="95000"/>
              </a:lnSpc>
              <a:spcBef>
                <a:spcPct val="20000"/>
              </a:spcBef>
              <a:spcAft>
                <a:spcPts val="600"/>
              </a:spcAft>
              <a:buClr>
                <a:schemeClr val="tx1"/>
              </a:buClr>
              <a:buFont typeface="Arial"/>
              <a:buChar char="•"/>
            </a:pPr>
            <a:r>
              <a:rPr lang="en-US" sz="1400" dirty="0">
                <a:latin typeface="Arial"/>
                <a:ea typeface="Times New Roman" charset="0"/>
                <a:cs typeface="Arial"/>
              </a:rPr>
              <a:t>End-of-Mission considerations including controlled and uncontrolled de-orbit, reconnaissance and landing, sample return, etc.</a:t>
            </a:r>
          </a:p>
          <a:p>
            <a:pPr marL="514350" lvl="1" indent="-287338" eaLnBrk="1" hangingPunct="1">
              <a:lnSpc>
                <a:spcPct val="95000"/>
              </a:lnSpc>
              <a:buClr>
                <a:schemeClr val="tx1"/>
              </a:buClr>
            </a:pPr>
            <a:endParaRPr lang="en-US" sz="1400" dirty="0">
              <a:latin typeface="Arial"/>
              <a:ea typeface="Times" charset="0"/>
              <a:cs typeface="Arial"/>
            </a:endParaRPr>
          </a:p>
        </p:txBody>
      </p:sp>
      <p:sp>
        <p:nvSpPr>
          <p:cNvPr id="8" name="Footer Placeholder 6">
            <a:extLst>
              <a:ext uri="{FF2B5EF4-FFF2-40B4-BE49-F238E27FC236}">
                <a16:creationId xmlns:a16="http://schemas.microsoft.com/office/drawing/2014/main" id="{A2E0347A-3518-F87D-8D04-72909F08B4B7}"/>
              </a:ext>
            </a:extLst>
          </p:cNvPr>
          <p:cNvSpPr>
            <a:spLocks noGrp="1"/>
          </p:cNvSpPr>
          <p:nvPr>
            <p:ph type="ftr" sz="quarter" idx="11"/>
          </p:nvPr>
        </p:nvSpPr>
        <p:spPr>
          <a:xfrm>
            <a:off x="84103" y="6456159"/>
            <a:ext cx="7827659" cy="377825"/>
          </a:xfrm>
        </p:spPr>
        <p:txBody>
          <a:bodyPr/>
          <a:lstStyle/>
          <a:p>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C89ABA3A-8C6D-7E95-9DF1-F74E5820446E}"/>
              </a:ext>
            </a:extLst>
          </p:cNvPr>
          <p:cNvSpPr>
            <a:spLocks noGrp="1"/>
          </p:cNvSpPr>
          <p:nvPr>
            <p:ph type="sldNum" sz="quarter" idx="12"/>
          </p:nvPr>
        </p:nvSpPr>
        <p:spPr>
          <a:xfrm>
            <a:off x="11556730" y="6456158"/>
            <a:ext cx="551167" cy="377825"/>
          </a:xfrm>
        </p:spPr>
        <p:txBody>
          <a:bodyPr/>
          <a:lstStyle/>
          <a:p>
            <a:fld id="{09CC0DF5-6743-0541-BF1B-B08142487433}" type="slidenum">
              <a:rPr lang="en-US" smtClean="0"/>
              <a:t>25</a:t>
            </a:fld>
            <a:endParaRPr lang="en-US"/>
          </a:p>
        </p:txBody>
      </p:sp>
      <p:grpSp>
        <p:nvGrpSpPr>
          <p:cNvPr id="4" name="Group 3">
            <a:extLst>
              <a:ext uri="{FF2B5EF4-FFF2-40B4-BE49-F238E27FC236}">
                <a16:creationId xmlns:a16="http://schemas.microsoft.com/office/drawing/2014/main" id="{83694F19-8434-3D75-D714-542E25EDFAE3}"/>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91B9A33E-A3E5-A895-C302-E94AA902E81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1735807D-E7B4-C5DD-2984-F12B6F5C99B9}"/>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4">
            <a:extLst>
              <a:ext uri="{FF2B5EF4-FFF2-40B4-BE49-F238E27FC236}">
                <a16:creationId xmlns:a16="http://schemas.microsoft.com/office/drawing/2014/main" id="{F19D8EC5-0D64-44A3-E574-56FBEABEA7E1}"/>
              </a:ext>
            </a:extLst>
          </p:cNvPr>
          <p:cNvSpPr>
            <a:spLocks noChangeArrowheads="1"/>
          </p:cNvSpPr>
          <p:nvPr/>
        </p:nvSpPr>
        <p:spPr bwMode="auto">
          <a:xfrm>
            <a:off x="249176" y="4324256"/>
            <a:ext cx="8422638" cy="1905743"/>
          </a:xfrm>
          <a:prstGeom prst="rect">
            <a:avLst/>
          </a:prstGeom>
          <a:noFill/>
          <a:ln w="9525">
            <a:noFill/>
            <a:miter lim="800000"/>
            <a:headEnd/>
            <a:tailEnd/>
          </a:ln>
        </p:spPr>
        <p:txBody>
          <a:bodyPr>
            <a:prstTxWarp prst="textNoShape">
              <a:avLst/>
            </a:prstTxWarp>
          </a:bodyPr>
          <a:lstStyle/>
          <a:p>
            <a:pPr marL="115888" indent="-115888" eaLnBrk="1" hangingPunct="1">
              <a:spcBef>
                <a:spcPct val="20000"/>
              </a:spcBef>
              <a:buClr>
                <a:schemeClr val="tx1"/>
              </a:buClr>
            </a:pPr>
            <a:endParaRPr lang="en-US" sz="1400" dirty="0">
              <a:latin typeface="Arial"/>
              <a:ea typeface="Times New Roman" charset="0"/>
              <a:cs typeface="Arial"/>
            </a:endParaRPr>
          </a:p>
        </p:txBody>
      </p:sp>
      <p:pic>
        <p:nvPicPr>
          <p:cNvPr id="12" name="Picture 11">
            <a:extLst>
              <a:ext uri="{FF2B5EF4-FFF2-40B4-BE49-F238E27FC236}">
                <a16:creationId xmlns:a16="http://schemas.microsoft.com/office/drawing/2014/main" id="{1861CC3B-9DB6-0FC1-B7AB-E19F4F9D7C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1109" y="1860991"/>
            <a:ext cx="3761409" cy="2498250"/>
          </a:xfrm>
          <a:prstGeom prst="rect">
            <a:avLst/>
          </a:prstGeom>
          <a:ln w="19050" cmpd="sng">
            <a:solidFill>
              <a:schemeClr val="tx1"/>
            </a:solidFill>
          </a:ln>
        </p:spPr>
      </p:pic>
      <p:pic>
        <p:nvPicPr>
          <p:cNvPr id="14" name="Picture 13" descr="A picture containing text, graphic design, graphics, circle&#10;&#10;Description automatically generated">
            <a:extLst>
              <a:ext uri="{FF2B5EF4-FFF2-40B4-BE49-F238E27FC236}">
                <a16:creationId xmlns:a16="http://schemas.microsoft.com/office/drawing/2014/main" id="{0CC5BB30-50A2-1B21-CE42-D1D0C087070D}"/>
              </a:ext>
            </a:extLst>
          </p:cNvPr>
          <p:cNvPicPr>
            <a:picLocks noChangeAspect="1"/>
          </p:cNvPicPr>
          <p:nvPr/>
        </p:nvPicPr>
        <p:blipFill>
          <a:blip r:embed="rId6"/>
          <a:stretch>
            <a:fillRect/>
          </a:stretch>
        </p:blipFill>
        <p:spPr>
          <a:xfrm>
            <a:off x="191724" y="83658"/>
            <a:ext cx="1713157" cy="1371600"/>
          </a:xfrm>
          <a:prstGeom prst="rect">
            <a:avLst/>
          </a:prstGeom>
        </p:spPr>
      </p:pic>
    </p:spTree>
    <p:extLst>
      <p:ext uri="{BB962C8B-B14F-4D97-AF65-F5344CB8AC3E}">
        <p14:creationId xmlns:p14="http://schemas.microsoft.com/office/powerpoint/2010/main" val="2811294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blipFill>
        <a:effectLst/>
      </p:bgPr>
    </p:bg>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a:xfrm>
            <a:off x="1119033" y="147484"/>
            <a:ext cx="9943014" cy="1641987"/>
          </a:xfrm>
        </p:spPr>
        <p:txBody>
          <a:bodyPr>
            <a:normAutofit/>
          </a:bodyPr>
          <a:lstStyle/>
          <a:p>
            <a:pPr algn="ctr"/>
            <a:r>
              <a:rPr lang="en-US" sz="4400" dirty="0">
                <a:latin typeface="Arial" panose="020B0604020202020204" pitchFamily="34" charset="0"/>
                <a:cs typeface="Arial" panose="020B0604020202020204" pitchFamily="34" charset="0"/>
              </a:rPr>
              <a:t>ADL Menu</a:t>
            </a:r>
            <a:br>
              <a:rPr lang="en-US" sz="4400" dirty="0">
                <a:latin typeface="Arial" panose="020B0604020202020204" pitchFamily="34" charset="0"/>
                <a:cs typeface="Arial" panose="020B0604020202020204" pitchFamily="34" charset="0"/>
              </a:rPr>
            </a:br>
            <a:r>
              <a:rPr kumimoji="1" lang="en-US" dirty="0">
                <a:latin typeface="Arial" panose="020B0604020202020204" pitchFamily="34" charset="0"/>
                <a:cs typeface="Arial" panose="020B0604020202020204" pitchFamily="34" charset="0"/>
              </a:rPr>
              <a:t>Services and Capabilities</a:t>
            </a:r>
            <a:endParaRPr lang="en-US" dirty="0">
              <a:latin typeface="Arial"/>
              <a:cs typeface="Arial"/>
            </a:endParaRPr>
          </a:p>
        </p:txBody>
      </p:sp>
      <p:sp>
        <p:nvSpPr>
          <p:cNvPr id="9" name="Slide Number Placeholder 8">
            <a:extLst>
              <a:ext uri="{FF2B5EF4-FFF2-40B4-BE49-F238E27FC236}">
                <a16:creationId xmlns:a16="http://schemas.microsoft.com/office/drawing/2014/main" id="{C89ABA3A-8C6D-7E95-9DF1-F74E5820446E}"/>
              </a:ext>
            </a:extLst>
          </p:cNvPr>
          <p:cNvSpPr>
            <a:spLocks noGrp="1"/>
          </p:cNvSpPr>
          <p:nvPr>
            <p:ph type="sldNum" sz="quarter" idx="12"/>
          </p:nvPr>
        </p:nvSpPr>
        <p:spPr/>
        <p:txBody>
          <a:bodyPr/>
          <a:lstStyle/>
          <a:p>
            <a:fld id="{09CC0DF5-6743-0541-BF1B-B08142487433}" type="slidenum">
              <a:rPr lang="en-US" smtClean="0"/>
              <a:t>26</a:t>
            </a:fld>
            <a:endParaRPr lang="en-US"/>
          </a:p>
        </p:txBody>
      </p:sp>
      <p:grpSp>
        <p:nvGrpSpPr>
          <p:cNvPr id="4" name="Group 3">
            <a:extLst>
              <a:ext uri="{FF2B5EF4-FFF2-40B4-BE49-F238E27FC236}">
                <a16:creationId xmlns:a16="http://schemas.microsoft.com/office/drawing/2014/main" id="{83694F19-8434-3D75-D714-542E25EDFAE3}"/>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91B9A33E-A3E5-A895-C302-E94AA902E81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1735807D-E7B4-C5DD-2984-F12B6F5C99B9}"/>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7">
            <a:extLst>
              <a:ext uri="{FF2B5EF4-FFF2-40B4-BE49-F238E27FC236}">
                <a16:creationId xmlns:a16="http://schemas.microsoft.com/office/drawing/2014/main" id="{8DB34AAC-13D1-AA68-4A95-C6C7DFAA0DBF}"/>
              </a:ext>
            </a:extLst>
          </p:cNvPr>
          <p:cNvSpPr>
            <a:spLocks noChangeArrowheads="1"/>
          </p:cNvSpPr>
          <p:nvPr/>
        </p:nvSpPr>
        <p:spPr bwMode="auto">
          <a:xfrm>
            <a:off x="613290" y="1954619"/>
            <a:ext cx="5338777" cy="419655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lIns="91440" tIns="45720" rIns="91440" bIns="45720" rtlCol="0" anchor="ctr">
            <a:noAutofit/>
          </a:bodyPr>
          <a:lstStyle/>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Trade space exploration, trade matrix</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Utility functions, utility metrics assessment, selection criteria</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Instrument selection</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Con Ops, timeline, modes</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Flight dynamics analysis</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Conceptual architecture and design </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Coverage analysis, data and link calculations</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Functional block diagrams</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Preliminary or parametric resource allocation and rack-ups</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Technology research and assessment</a:t>
            </a:r>
          </a:p>
          <a:p>
            <a:pPr marL="227013" indent="-227013">
              <a:lnSpc>
                <a:spcPct val="90000"/>
              </a:lnSpc>
              <a:spcAft>
                <a:spcPts val="1000"/>
              </a:spcAft>
              <a:buClr>
                <a:schemeClr val="tx1"/>
              </a:buClr>
              <a:buSzPct val="100000"/>
              <a:buFont typeface="Arial"/>
              <a:buChar char="•"/>
            </a:pPr>
            <a:r>
              <a:rPr kumimoji="1" lang="en-US" sz="1600" dirty="0">
                <a:latin typeface="Arial" panose="020B0604020202020204" pitchFamily="34" charset="0"/>
                <a:cs typeface="Arial" panose="020B0604020202020204" pitchFamily="34" charset="0"/>
              </a:rPr>
              <a:t>ROM cost estimate </a:t>
            </a:r>
          </a:p>
        </p:txBody>
      </p:sp>
      <p:pic>
        <p:nvPicPr>
          <p:cNvPr id="10" name="Picture 5">
            <a:extLst>
              <a:ext uri="{FF2B5EF4-FFF2-40B4-BE49-F238E27FC236}">
                <a16:creationId xmlns:a16="http://schemas.microsoft.com/office/drawing/2014/main" id="{769297EF-2905-06FC-BA6A-55904F5305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52067" y="1673891"/>
            <a:ext cx="3757612" cy="4545013"/>
          </a:xfrm>
          <a:prstGeom prst="rect">
            <a:avLst/>
          </a:prstGeom>
          <a:noFill/>
          <a:ln w="190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55C09212-BDEE-FB0F-4A18-9831253E30E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l="14609" r="15652" b="12688"/>
          <a:stretch>
            <a:fillRect/>
          </a:stretch>
        </p:blipFill>
        <p:spPr bwMode="auto">
          <a:xfrm>
            <a:off x="8884730" y="4406150"/>
            <a:ext cx="3089275" cy="1908175"/>
          </a:xfrm>
          <a:prstGeom prst="rect">
            <a:avLst/>
          </a:prstGeom>
          <a:noFill/>
          <a:ln w="19050" cmpd="sng">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1" descr="ADL Logo.png">
            <a:extLst>
              <a:ext uri="{FF2B5EF4-FFF2-40B4-BE49-F238E27FC236}">
                <a16:creationId xmlns:a16="http://schemas.microsoft.com/office/drawing/2014/main" id="{DB66DC0D-ED71-37FF-1EE9-7B858A4971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95" y="112835"/>
            <a:ext cx="1483254" cy="1502393"/>
          </a:xfrm>
          <a:prstGeom prst="rect">
            <a:avLst/>
          </a:prstGeom>
        </p:spPr>
      </p:pic>
      <p:sp>
        <p:nvSpPr>
          <p:cNvPr id="2" name="Footer Placeholder 6">
            <a:extLst>
              <a:ext uri="{FF2B5EF4-FFF2-40B4-BE49-F238E27FC236}">
                <a16:creationId xmlns:a16="http://schemas.microsoft.com/office/drawing/2014/main" id="{356F3B6C-8F32-FF50-BA1E-5EAF4B3492A0}"/>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3" name="Slide Number Placeholder 8">
            <a:extLst>
              <a:ext uri="{FF2B5EF4-FFF2-40B4-BE49-F238E27FC236}">
                <a16:creationId xmlns:a16="http://schemas.microsoft.com/office/drawing/2014/main" id="{8C6E8E00-B427-73C3-F0B7-F970A06C17CD}"/>
              </a:ext>
            </a:extLst>
          </p:cNvPr>
          <p:cNvSpPr txBox="1">
            <a:spLocks/>
          </p:cNvSpPr>
          <p:nvPr/>
        </p:nvSpPr>
        <p:spPr>
          <a:xfrm>
            <a:off x="11563454" y="6419687"/>
            <a:ext cx="551167" cy="3778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9CC0DF5-6743-0541-BF1B-B08142487433}" type="slidenum">
              <a:rPr lang="en-US" smtClean="0"/>
              <a:pPr>
                <a:spcAft>
                  <a:spcPts val="600"/>
                </a:spcAft>
              </a:pPr>
              <a:t>26</a:t>
            </a:fld>
            <a:endParaRPr lang="en-US" dirty="0"/>
          </a:p>
        </p:txBody>
      </p:sp>
    </p:spTree>
    <p:extLst>
      <p:ext uri="{BB962C8B-B14F-4D97-AF65-F5344CB8AC3E}">
        <p14:creationId xmlns:p14="http://schemas.microsoft.com/office/powerpoint/2010/main" val="3027805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blipFill>
        <a:effectLst/>
      </p:bgPr>
    </p:bg>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a:xfrm>
            <a:off x="1119033" y="147484"/>
            <a:ext cx="9943014" cy="1641987"/>
          </a:xfrm>
        </p:spPr>
        <p:txBody>
          <a:bodyPr>
            <a:normAutofit/>
          </a:bodyPr>
          <a:lstStyle/>
          <a:p>
            <a:pPr algn="ctr" eaLnBrk="1" hangingPunct="1"/>
            <a:r>
              <a:rPr lang="en-US" sz="4400" dirty="0">
                <a:latin typeface="Arial" panose="020B0604020202020204" pitchFamily="34" charset="0"/>
                <a:cs typeface="Arial" panose="020B0604020202020204" pitchFamily="34" charset="0"/>
              </a:rPr>
              <a:t>Mission Planning Lab (MPL) </a:t>
            </a:r>
            <a:r>
              <a:rPr lang="en-US" dirty="0">
                <a:latin typeface="Arial" panose="020B0604020202020204" pitchFamily="34" charset="0"/>
                <a:cs typeface="Arial" panose="020B0604020202020204" pitchFamily="34" charset="0"/>
              </a:rPr>
              <a:t>Background</a:t>
            </a:r>
            <a:endParaRPr lang="en-US" dirty="0">
              <a:latin typeface="Arial"/>
              <a:cs typeface="Arial"/>
            </a:endParaRPr>
          </a:p>
        </p:txBody>
      </p:sp>
      <p:sp>
        <p:nvSpPr>
          <p:cNvPr id="3" name="Content Placeholder 2">
            <a:extLst>
              <a:ext uri="{FF2B5EF4-FFF2-40B4-BE49-F238E27FC236}">
                <a16:creationId xmlns:a16="http://schemas.microsoft.com/office/drawing/2014/main" id="{ECEBE833-AD15-CA99-BA10-CF6C2B12D8DA}"/>
              </a:ext>
            </a:extLst>
          </p:cNvPr>
          <p:cNvSpPr>
            <a:spLocks noGrp="1"/>
          </p:cNvSpPr>
          <p:nvPr>
            <p:ph idx="1"/>
          </p:nvPr>
        </p:nvSpPr>
        <p:spPr>
          <a:xfrm>
            <a:off x="1730123" y="1926454"/>
            <a:ext cx="6459360" cy="2325948"/>
          </a:xfrm>
        </p:spPr>
        <p:txBody>
          <a:bodyPr>
            <a:normAutofit fontScale="92500" lnSpcReduction="10000"/>
          </a:bodyPr>
          <a:lstStyle/>
          <a:p>
            <a:r>
              <a:rPr lang="en-US" dirty="0">
                <a:latin typeface="Arial" panose="020B0604020202020204" pitchFamily="34" charset="0"/>
                <a:cs typeface="Arial" panose="020B0604020202020204" pitchFamily="34" charset="0"/>
              </a:rPr>
              <a:t>Began as a pre-launch mission formulation and planning capability for WFF in ~2005</a:t>
            </a:r>
          </a:p>
          <a:p>
            <a:r>
              <a:rPr lang="en-US" dirty="0">
                <a:latin typeface="Arial" panose="020B0604020202020204" pitchFamily="34" charset="0"/>
                <a:cs typeface="Arial" panose="020B0604020202020204" pitchFamily="34" charset="0"/>
              </a:rPr>
              <a:t>Automated RF link margin analysis for fixed and mobile ground assets</a:t>
            </a:r>
          </a:p>
          <a:p>
            <a:r>
              <a:rPr lang="en-US" dirty="0">
                <a:latin typeface="Arial" panose="020B0604020202020204" pitchFamily="34" charset="0"/>
                <a:cs typeface="Arial" panose="020B0604020202020204" pitchFamily="34" charset="0"/>
              </a:rPr>
              <a:t>Developed mission simulations &amp; visualizations</a:t>
            </a:r>
          </a:p>
          <a:p>
            <a:r>
              <a:rPr lang="en-US" dirty="0">
                <a:latin typeface="Arial" panose="020B0604020202020204" pitchFamily="34" charset="0"/>
                <a:cs typeface="Arial" panose="020B0604020202020204" pitchFamily="34" charset="0"/>
              </a:rPr>
              <a:t>Supported sounding rockets, ELVs, and Antares</a:t>
            </a:r>
          </a:p>
          <a:p>
            <a:r>
              <a:rPr lang="en-US" dirty="0">
                <a:latin typeface="Arial" panose="020B0604020202020204" pitchFamily="34" charset="0"/>
                <a:cs typeface="Arial" panose="020B0604020202020204" pitchFamily="34" charset="0"/>
              </a:rPr>
              <a:t>Requested to expand our capabilities…</a:t>
            </a:r>
          </a:p>
        </p:txBody>
      </p:sp>
      <p:grpSp>
        <p:nvGrpSpPr>
          <p:cNvPr id="4" name="Group 3">
            <a:extLst>
              <a:ext uri="{FF2B5EF4-FFF2-40B4-BE49-F238E27FC236}">
                <a16:creationId xmlns:a16="http://schemas.microsoft.com/office/drawing/2014/main" id="{83694F19-8434-3D75-D714-542E25EDFAE3}"/>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91B9A33E-A3E5-A895-C302-E94AA902E81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1735807D-E7B4-C5DD-2984-F12B6F5C99B9}"/>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4">
            <a:extLst>
              <a:ext uri="{FF2B5EF4-FFF2-40B4-BE49-F238E27FC236}">
                <a16:creationId xmlns:a16="http://schemas.microsoft.com/office/drawing/2014/main" id="{EEDA42E4-A52E-059E-7D65-EB27195BD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95" y="75964"/>
            <a:ext cx="161938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jstanle\Downloads\LADEE v4.0 KML Preview.png">
            <a:extLst>
              <a:ext uri="{FF2B5EF4-FFF2-40B4-BE49-F238E27FC236}">
                <a16:creationId xmlns:a16="http://schemas.microsoft.com/office/drawing/2014/main" id="{7287B5D5-14E5-E8D4-343F-B159AAE8B1B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25237" y="4388407"/>
            <a:ext cx="3477986" cy="2015324"/>
          </a:xfrm>
          <a:prstGeom prst="rect">
            <a:avLst/>
          </a:prstGeom>
          <a:ln w="38100" cap="sq">
            <a:solidFill>
              <a:schemeClr val="bg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825C795-1849-01B2-A1C5-3E9D79321A2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81601" y="4388406"/>
            <a:ext cx="3535657" cy="2015324"/>
          </a:xfrm>
          <a:prstGeom prst="rect">
            <a:avLst/>
          </a:prstGeom>
          <a:ln w="38100" cap="sq">
            <a:solidFill>
              <a:schemeClr val="bg1">
                <a:lumMod val="50000"/>
              </a:schemeClr>
            </a:solidFill>
            <a:miter lim="800000"/>
          </a:ln>
          <a:effectLst>
            <a:outerShdw blurRad="57150" dist="50800" dir="2700000" algn="tl" rotWithShape="0">
              <a:srgbClr val="000000">
                <a:alpha val="40000"/>
              </a:srgbClr>
            </a:outerShdw>
          </a:effectLst>
        </p:spPr>
      </p:pic>
      <p:pic>
        <p:nvPicPr>
          <p:cNvPr id="11" name="Picture 3">
            <a:extLst>
              <a:ext uri="{FF2B5EF4-FFF2-40B4-BE49-F238E27FC236}">
                <a16:creationId xmlns:a16="http://schemas.microsoft.com/office/drawing/2014/main" id="{30EDCD48-4555-66F9-452F-966DE375DED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95634" y="4962857"/>
            <a:ext cx="1766233" cy="1440874"/>
          </a:xfrm>
          <a:prstGeom prst="rect">
            <a:avLst/>
          </a:prstGeom>
          <a:ln w="38100" cap="sq">
            <a:solidFill>
              <a:schemeClr val="bg1">
                <a:lumMod val="50000"/>
              </a:schemeClr>
            </a:solidFill>
            <a:miter lim="800000"/>
          </a:ln>
          <a:effectLst>
            <a:outerShdw blurRad="57150" dist="50800" dir="2700000" algn="tl" rotWithShape="0">
              <a:srgbClr val="000000">
                <a:alpha val="40000"/>
              </a:srgbClr>
            </a:outerShdw>
          </a:effectLst>
        </p:spPr>
      </p:pic>
      <p:pic>
        <p:nvPicPr>
          <p:cNvPr id="12" name="Picture 2">
            <a:extLst>
              <a:ext uri="{FF2B5EF4-FFF2-40B4-BE49-F238E27FC236}">
                <a16:creationId xmlns:a16="http://schemas.microsoft.com/office/drawing/2014/main" id="{70B373F9-295C-A466-0A7D-6B43D5CA13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25398" y="1180366"/>
            <a:ext cx="1486885" cy="682362"/>
          </a:xfrm>
          <a:prstGeom prst="rect">
            <a:avLst/>
          </a:prstGeom>
          <a:ln w="76200" cap="sq">
            <a:solidFill>
              <a:schemeClr val="bg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3" name="Picture 12">
            <a:extLst>
              <a:ext uri="{FF2B5EF4-FFF2-40B4-BE49-F238E27FC236}">
                <a16:creationId xmlns:a16="http://schemas.microsoft.com/office/drawing/2014/main" id="{ABC4E6CC-4C75-7B17-EA21-A89231995DD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87804" y="1856710"/>
            <a:ext cx="1874063" cy="774069"/>
          </a:xfrm>
          <a:prstGeom prst="rect">
            <a:avLst/>
          </a:prstGeom>
          <a:ln w="76200" cap="sq">
            <a:solidFill>
              <a:schemeClr val="bg1">
                <a:lumMod val="50000"/>
              </a:schemeClr>
            </a:solidFill>
            <a:miter lim="800000"/>
          </a:ln>
          <a:effectLst>
            <a:outerShdw blurRad="57150" dist="50800" dir="2700000" algn="tl" rotWithShape="0">
              <a:srgbClr val="000000">
                <a:alpha val="40000"/>
              </a:srgbClr>
            </a:outerShdw>
          </a:effectLst>
        </p:spPr>
      </p:pic>
      <p:pic>
        <p:nvPicPr>
          <p:cNvPr id="14" name="Picture 13" descr="LinkAnalysisInMPL05.PNG">
            <a:extLst>
              <a:ext uri="{FF2B5EF4-FFF2-40B4-BE49-F238E27FC236}">
                <a16:creationId xmlns:a16="http://schemas.microsoft.com/office/drawing/2014/main" id="{E32E64EB-9A3A-6A01-D158-9B7C9C947C25}"/>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8795633" y="3691259"/>
            <a:ext cx="1771130" cy="1394294"/>
          </a:xfrm>
          <a:prstGeom prst="rect">
            <a:avLst/>
          </a:prstGeom>
          <a:ln w="38100" cap="sq">
            <a:solidFill>
              <a:schemeClr val="bg1">
                <a:lumMod val="50000"/>
              </a:schemeClr>
            </a:solidFill>
            <a:miter lim="800000"/>
          </a:ln>
          <a:effectLst>
            <a:outerShdw blurRad="57150" dist="50800" dir="2700000" algn="tl" rotWithShape="0">
              <a:srgbClr val="000000">
                <a:alpha val="40000"/>
              </a:srgbClr>
            </a:outerShdw>
          </a:effectLst>
        </p:spPr>
      </p:pic>
      <p:grpSp>
        <p:nvGrpSpPr>
          <p:cNvPr id="15" name="Group 14">
            <a:extLst>
              <a:ext uri="{FF2B5EF4-FFF2-40B4-BE49-F238E27FC236}">
                <a16:creationId xmlns:a16="http://schemas.microsoft.com/office/drawing/2014/main" id="{90CC47D1-3278-8B27-96F8-3E516F2B4B13}"/>
              </a:ext>
            </a:extLst>
          </p:cNvPr>
          <p:cNvGrpSpPr/>
          <p:nvPr/>
        </p:nvGrpSpPr>
        <p:grpSpPr>
          <a:xfrm>
            <a:off x="8189483" y="2765144"/>
            <a:ext cx="2372384" cy="957278"/>
            <a:chOff x="228600" y="1447800"/>
            <a:chExt cx="8686800" cy="3505200"/>
          </a:xfrm>
        </p:grpSpPr>
        <p:pic>
          <p:nvPicPr>
            <p:cNvPr id="16" name="Picture 2" descr="\\wff-lynx\Code840\Public\RMMO_Mission_Planning_Lab\LADEE\Link-Analysis\UHF\20130129\30x30_Plume_Model_Data\LADEE_UHF_LA_wPlume30x30.jpg">
              <a:extLst>
                <a:ext uri="{FF2B5EF4-FFF2-40B4-BE49-F238E27FC236}">
                  <a16:creationId xmlns:a16="http://schemas.microsoft.com/office/drawing/2014/main" id="{EA41CF6C-35CE-814E-FDC1-E6BE4297FEB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28600" y="1447800"/>
              <a:ext cx="8686800" cy="3505200"/>
            </a:xfrm>
            <a:prstGeom prst="rect">
              <a:avLst/>
            </a:prstGeom>
            <a:ln w="38100" cap="sq">
              <a:solidFill>
                <a:schemeClr val="bg1">
                  <a:lumMod val="50000"/>
                </a:schemeClr>
              </a:solidFill>
              <a:miter lim="800000"/>
            </a:ln>
            <a:effectLst>
              <a:outerShdw blurRad="57150" dist="50800" dir="2700000" algn="tl" rotWithShape="0">
                <a:srgbClr val="000000">
                  <a:alpha val="40000"/>
                </a:srgbClr>
              </a:outerShdw>
            </a:effectLst>
          </p:spPr>
        </p:pic>
        <p:cxnSp>
          <p:nvCxnSpPr>
            <p:cNvPr id="17" name="Straight Connector 16">
              <a:extLst>
                <a:ext uri="{FF2B5EF4-FFF2-40B4-BE49-F238E27FC236}">
                  <a16:creationId xmlns:a16="http://schemas.microsoft.com/office/drawing/2014/main" id="{4A0A84BC-C9C0-E948-8F88-70CA5A0176FC}"/>
                </a:ext>
              </a:extLst>
            </p:cNvPr>
            <p:cNvCxnSpPr/>
            <p:nvPr/>
          </p:nvCxnSpPr>
          <p:spPr>
            <a:xfrm>
              <a:off x="4191000" y="3200400"/>
              <a:ext cx="0" cy="11430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836A40-DDAD-C8FE-13F6-C3F57DC58F11}"/>
                </a:ext>
              </a:extLst>
            </p:cNvPr>
            <p:cNvCxnSpPr/>
            <p:nvPr/>
          </p:nvCxnSpPr>
          <p:spPr>
            <a:xfrm>
              <a:off x="502920" y="2328672"/>
              <a:ext cx="38404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D7F8E1-7C79-C142-002F-219C4EDE82CE}"/>
                </a:ext>
              </a:extLst>
            </p:cNvPr>
            <p:cNvCxnSpPr/>
            <p:nvPr/>
          </p:nvCxnSpPr>
          <p:spPr>
            <a:xfrm>
              <a:off x="2209800" y="2743200"/>
              <a:ext cx="0" cy="11430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0" name="Content Placeholder 5">
            <a:extLst>
              <a:ext uri="{FF2B5EF4-FFF2-40B4-BE49-F238E27FC236}">
                <a16:creationId xmlns:a16="http://schemas.microsoft.com/office/drawing/2014/main" id="{4EB3F70B-19A6-E73F-F7AB-0CFD3E7B946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852453" y="1481401"/>
            <a:ext cx="1033663" cy="1151286"/>
          </a:xfrm>
          <a:prstGeom prst="rect">
            <a:avLst/>
          </a:prstGeom>
          <a:ln w="76200" cap="sq">
            <a:solidFill>
              <a:schemeClr val="bg1">
                <a:lumMod val="50000"/>
              </a:schemeClr>
            </a:solidFill>
            <a:miter lim="800000"/>
          </a:ln>
          <a:effectLst>
            <a:outerShdw blurRad="57150" dist="50800" dir="2700000" algn="tl" rotWithShape="0">
              <a:srgbClr val="000000">
                <a:alpha val="40000"/>
              </a:srgbClr>
            </a:outerShdw>
          </a:effectLst>
        </p:spPr>
      </p:pic>
      <p:sp>
        <p:nvSpPr>
          <p:cNvPr id="21" name="Footer Placeholder 6">
            <a:extLst>
              <a:ext uri="{FF2B5EF4-FFF2-40B4-BE49-F238E27FC236}">
                <a16:creationId xmlns:a16="http://schemas.microsoft.com/office/drawing/2014/main" id="{7571AD12-07F2-C2A7-A2DF-0752C6EDC7B5}"/>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22" name="Slide Number Placeholder 8">
            <a:extLst>
              <a:ext uri="{FF2B5EF4-FFF2-40B4-BE49-F238E27FC236}">
                <a16:creationId xmlns:a16="http://schemas.microsoft.com/office/drawing/2014/main" id="{DD1FCA2E-C1CA-41E4-22BA-D05A16E9F42A}"/>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27</a:t>
            </a:fld>
            <a:endParaRPr lang="en-US" dirty="0"/>
          </a:p>
        </p:txBody>
      </p:sp>
    </p:spTree>
    <p:extLst>
      <p:ext uri="{BB962C8B-B14F-4D97-AF65-F5344CB8AC3E}">
        <p14:creationId xmlns:p14="http://schemas.microsoft.com/office/powerpoint/2010/main" val="15604765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a:xfrm>
            <a:off x="1020794" y="-149338"/>
            <a:ext cx="9943014" cy="1641987"/>
          </a:xfrm>
        </p:spPr>
        <p:txBody>
          <a:bodyPr>
            <a:normAutofit/>
          </a:bodyPr>
          <a:lstStyle/>
          <a:p>
            <a:pPr algn="ctr" eaLnBrk="1" hangingPunct="1"/>
            <a:r>
              <a:rPr lang="en-US" sz="4400" dirty="0">
                <a:latin typeface="Arial"/>
                <a:cs typeface="Arial"/>
              </a:rPr>
              <a:t>Facilities: Remote → Hybrid</a:t>
            </a:r>
          </a:p>
        </p:txBody>
      </p:sp>
      <p:grpSp>
        <p:nvGrpSpPr>
          <p:cNvPr id="4" name="Group 3">
            <a:extLst>
              <a:ext uri="{FF2B5EF4-FFF2-40B4-BE49-F238E27FC236}">
                <a16:creationId xmlns:a16="http://schemas.microsoft.com/office/drawing/2014/main" id="{83694F19-8434-3D75-D714-542E25EDFAE3}"/>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91B9A33E-A3E5-A895-C302-E94AA902E81B}"/>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1735807D-E7B4-C5DD-2984-F12B6F5C99B9}"/>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Footer Placeholder 6">
            <a:extLst>
              <a:ext uri="{FF2B5EF4-FFF2-40B4-BE49-F238E27FC236}">
                <a16:creationId xmlns:a16="http://schemas.microsoft.com/office/drawing/2014/main" id="{A2E0347A-3518-F87D-8D04-72909F08B4B7}"/>
              </a:ext>
            </a:extLst>
          </p:cNvPr>
          <p:cNvSpPr>
            <a:spLocks noGrp="1"/>
          </p:cNvSpPr>
          <p:nvPr>
            <p:ph type="ftr" sz="quarter" idx="11"/>
          </p:nvPr>
        </p:nvSpPr>
        <p:spPr>
          <a:xfrm>
            <a:off x="84103" y="6456159"/>
            <a:ext cx="7827659" cy="377825"/>
          </a:xfrm>
        </p:spPr>
        <p:txBody>
          <a:bodyPr/>
          <a:lstStyle/>
          <a:p>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C89ABA3A-8C6D-7E95-9DF1-F74E5820446E}"/>
              </a:ext>
            </a:extLst>
          </p:cNvPr>
          <p:cNvSpPr>
            <a:spLocks noGrp="1"/>
          </p:cNvSpPr>
          <p:nvPr>
            <p:ph type="sldNum" sz="quarter" idx="12"/>
          </p:nvPr>
        </p:nvSpPr>
        <p:spPr>
          <a:xfrm>
            <a:off x="11506199" y="6314325"/>
            <a:ext cx="551167" cy="377825"/>
          </a:xfrm>
        </p:spPr>
        <p:txBody>
          <a:bodyPr/>
          <a:lstStyle/>
          <a:p>
            <a:fld id="{09CC0DF5-6743-0541-BF1B-B08142487433}" type="slidenum">
              <a:rPr lang="en-US" smtClean="0"/>
              <a:t>28</a:t>
            </a:fld>
            <a:endParaRPr lang="en-US"/>
          </a:p>
        </p:txBody>
      </p:sp>
      <p:sp>
        <p:nvSpPr>
          <p:cNvPr id="15" name="Rectangle 7">
            <a:extLst>
              <a:ext uri="{FF2B5EF4-FFF2-40B4-BE49-F238E27FC236}">
                <a16:creationId xmlns:a16="http://schemas.microsoft.com/office/drawing/2014/main" id="{07A5E0D9-5D8F-C8E0-1A5E-C486958EB718}"/>
              </a:ext>
            </a:extLst>
          </p:cNvPr>
          <p:cNvSpPr>
            <a:spLocks noChangeArrowheads="1"/>
          </p:cNvSpPr>
          <p:nvPr/>
        </p:nvSpPr>
        <p:spPr bwMode="auto">
          <a:xfrm>
            <a:off x="3860176" y="1143202"/>
            <a:ext cx="3563000" cy="99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007F40"/>
              </a:buClr>
            </a:pPr>
            <a:endParaRPr lang="en-US" dirty="0">
              <a:latin typeface="Arial"/>
              <a:cs typeface="Arial"/>
            </a:endParaRPr>
          </a:p>
        </p:txBody>
      </p:sp>
      <p:sp>
        <p:nvSpPr>
          <p:cNvPr id="3" name="Rectangle 7">
            <a:extLst>
              <a:ext uri="{FF2B5EF4-FFF2-40B4-BE49-F238E27FC236}">
                <a16:creationId xmlns:a16="http://schemas.microsoft.com/office/drawing/2014/main" id="{A9E82C00-9D53-C1D5-F00C-CA85FFCE29FF}"/>
              </a:ext>
            </a:extLst>
          </p:cNvPr>
          <p:cNvSpPr>
            <a:spLocks noChangeArrowheads="1"/>
          </p:cNvSpPr>
          <p:nvPr/>
        </p:nvSpPr>
        <p:spPr bwMode="auto">
          <a:xfrm>
            <a:off x="253607" y="1398940"/>
            <a:ext cx="5366711" cy="2021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spcBef>
                <a:spcPct val="20000"/>
              </a:spcBef>
              <a:buClr>
                <a:srgbClr val="007F40"/>
              </a:buClr>
              <a:buFont typeface="Arial" panose="020B0604020202020204" pitchFamily="34" charset="0"/>
              <a:buChar char="•"/>
            </a:pPr>
            <a:r>
              <a:rPr lang="en-US" sz="1800" dirty="0">
                <a:latin typeface="Arial" panose="020B0604020202020204" pitchFamily="34" charset="0"/>
                <a:cs typeface="Arial" panose="020B0604020202020204" pitchFamily="34" charset="0"/>
              </a:rPr>
              <a:t>IDC studies have included remote participants since at least 2014</a:t>
            </a:r>
          </a:p>
          <a:p>
            <a:pPr marL="285750" indent="-285750">
              <a:spcBef>
                <a:spcPct val="20000"/>
              </a:spcBef>
              <a:buClr>
                <a:srgbClr val="007F40"/>
              </a:buClr>
              <a:buFont typeface="Arial" panose="020B0604020202020204" pitchFamily="34" charset="0"/>
              <a:buChar char="•"/>
            </a:pPr>
            <a:r>
              <a:rPr lang="en-US" sz="1800" dirty="0">
                <a:latin typeface="Arial" panose="020B0604020202020204" pitchFamily="34" charset="0"/>
                <a:cs typeface="Arial" panose="020B0604020202020204" pitchFamily="34" charset="0"/>
              </a:rPr>
              <a:t>The IDC has adapted its processes for the telework environment and has successfully performed 59 all-virtual studies since March 2020</a:t>
            </a:r>
          </a:p>
          <a:p>
            <a:pPr marL="285750" indent="-285750">
              <a:spcBef>
                <a:spcPct val="20000"/>
              </a:spcBef>
              <a:buClr>
                <a:srgbClr val="007F40"/>
              </a:buClr>
              <a:buFont typeface="Arial" panose="020B0604020202020204" pitchFamily="34" charset="0"/>
              <a:buChar char="•"/>
            </a:pPr>
            <a:r>
              <a:rPr lang="en-US" sz="1800" dirty="0">
                <a:latin typeface="Arial" panose="020B0604020202020204" pitchFamily="34" charset="0"/>
                <a:cs typeface="Arial" panose="020B0604020202020204" pitchFamily="34" charset="0"/>
              </a:rPr>
              <a:t>The TEAMS remote environment has allowed more efficient communication and information capture</a:t>
            </a:r>
          </a:p>
          <a:p>
            <a:pPr marL="285750" indent="-285750">
              <a:spcBef>
                <a:spcPct val="20000"/>
              </a:spcBef>
              <a:buClr>
                <a:srgbClr val="007F40"/>
              </a:buClr>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spcBef>
                <a:spcPct val="20000"/>
              </a:spcBef>
              <a:buClr>
                <a:srgbClr val="007F40"/>
              </a:buClr>
              <a:buFont typeface="Arial" panose="020B0604020202020204" pitchFamily="34" charset="0"/>
              <a:buChar char="•"/>
            </a:pPr>
            <a:r>
              <a:rPr lang="en-US" sz="1800" dirty="0">
                <a:latin typeface="Arial" panose="020B0604020202020204" pitchFamily="34" charset="0"/>
                <a:cs typeface="Arial" panose="020B0604020202020204" pitchFamily="34" charset="0"/>
              </a:rPr>
              <a:t>Studies using a hybrid format can be scheduled to accommodate customers’ needs</a:t>
            </a:r>
          </a:p>
          <a:p>
            <a:pPr marL="285750" indent="-285750">
              <a:spcBef>
                <a:spcPct val="20000"/>
              </a:spcBef>
              <a:buClr>
                <a:srgbClr val="007F40"/>
              </a:buClr>
              <a:buFont typeface="Arial" panose="020B0604020202020204" pitchFamily="34" charset="0"/>
              <a:buChar char="•"/>
            </a:pPr>
            <a:r>
              <a:rPr lang="en-US" dirty="0">
                <a:latin typeface="Arial" panose="020B0604020202020204" pitchFamily="34" charset="0"/>
                <a:cs typeface="Arial" panose="020B0604020202020204" pitchFamily="34" charset="0"/>
              </a:rPr>
              <a:t>In-person workspaces and technology </a:t>
            </a:r>
            <a:r>
              <a:rPr lang="en-US" dirty="0">
                <a:latin typeface="Arial"/>
                <a:cs typeface="Arial"/>
              </a:rPr>
              <a:t>designed to facilitate dynamic interaction within team</a:t>
            </a:r>
            <a:endParaRPr lang="en-US" sz="1800" dirty="0">
              <a:latin typeface="Arial"/>
              <a:cs typeface="Arial"/>
            </a:endParaRPr>
          </a:p>
          <a:p>
            <a:pPr marL="285750" indent="-285750">
              <a:spcBef>
                <a:spcPct val="20000"/>
              </a:spcBef>
              <a:buClr>
                <a:srgbClr val="007F40"/>
              </a:buClr>
              <a:buFont typeface="Arial" panose="020B0604020202020204" pitchFamily="34" charset="0"/>
              <a:buChar char="•"/>
            </a:pPr>
            <a:r>
              <a:rPr lang="en-US" sz="1800" dirty="0">
                <a:latin typeface="Arial"/>
                <a:cs typeface="Arial"/>
              </a:rPr>
              <a:t>Goal is to leverage the TEAMS remote environment has allowed more efficient communication and information capture </a:t>
            </a:r>
          </a:p>
          <a:p>
            <a:pPr marL="285750" indent="-285750">
              <a:spcBef>
                <a:spcPct val="20000"/>
              </a:spcBef>
              <a:buClr>
                <a:srgbClr val="007F40"/>
              </a:buClr>
              <a:buFont typeface="Arial" panose="020B0604020202020204" pitchFamily="34" charset="0"/>
              <a:buChar char="•"/>
            </a:pPr>
            <a:endParaRPr lang="en-US" sz="1800" dirty="0">
              <a:latin typeface="Arial"/>
              <a:cs typeface="Arial"/>
            </a:endParaRPr>
          </a:p>
          <a:p>
            <a:pPr>
              <a:spcBef>
                <a:spcPct val="20000"/>
              </a:spcBef>
              <a:buClr>
                <a:srgbClr val="007F40"/>
              </a:buClr>
            </a:pPr>
            <a:r>
              <a:rPr lang="en-US" sz="1800" dirty="0">
                <a:latin typeface="Arial"/>
                <a:cs typeface="Arial"/>
              </a:rPr>
              <a:t>  </a:t>
            </a:r>
          </a:p>
        </p:txBody>
      </p:sp>
      <p:pic>
        <p:nvPicPr>
          <p:cNvPr id="10" name="Picture 9">
            <a:extLst>
              <a:ext uri="{FF2B5EF4-FFF2-40B4-BE49-F238E27FC236}">
                <a16:creationId xmlns:a16="http://schemas.microsoft.com/office/drawing/2014/main" id="{140B3EBE-85E0-F6F0-D4F1-E857B22AFF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92958" y="1190251"/>
            <a:ext cx="3486527" cy="2315679"/>
          </a:xfrm>
          <a:prstGeom prst="rect">
            <a:avLst/>
          </a:prstGeom>
          <a:ln w="19050" cmpd="sng">
            <a:solidFill>
              <a:schemeClr val="tx1"/>
            </a:solidFill>
          </a:ln>
        </p:spPr>
      </p:pic>
      <p:pic>
        <p:nvPicPr>
          <p:cNvPr id="20" name="Picture 19">
            <a:extLst>
              <a:ext uri="{FF2B5EF4-FFF2-40B4-BE49-F238E27FC236}">
                <a16:creationId xmlns:a16="http://schemas.microsoft.com/office/drawing/2014/main" id="{79F065BC-62B6-47C8-65CD-67016AA58CE1}"/>
              </a:ext>
            </a:extLst>
          </p:cNvPr>
          <p:cNvPicPr>
            <a:picLocks noChangeAspect="1"/>
          </p:cNvPicPr>
          <p:nvPr/>
        </p:nvPicPr>
        <p:blipFill rotWithShape="1">
          <a:blip r:embed="rId5"/>
          <a:srcRect l="8087" r="12493"/>
          <a:stretch/>
        </p:blipFill>
        <p:spPr>
          <a:xfrm>
            <a:off x="9055958" y="2022173"/>
            <a:ext cx="3012655" cy="2051957"/>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AA451267-C0F2-E6C9-5E82-B9CF5511CBB0}"/>
              </a:ext>
            </a:extLst>
          </p:cNvPr>
          <p:cNvPicPr>
            <a:picLocks noChangeAspect="1"/>
          </p:cNvPicPr>
          <p:nvPr/>
        </p:nvPicPr>
        <p:blipFill rotWithShape="1">
          <a:blip r:embed="rId6"/>
          <a:srcRect r="30699" b="30167"/>
          <a:stretch/>
        </p:blipFill>
        <p:spPr>
          <a:xfrm>
            <a:off x="5532630" y="4268918"/>
            <a:ext cx="3210893" cy="2429584"/>
          </a:xfrm>
          <a:prstGeom prst="rect">
            <a:avLst/>
          </a:prstGeom>
        </p:spPr>
      </p:pic>
      <p:pic>
        <p:nvPicPr>
          <p:cNvPr id="22" name="Picture 21">
            <a:extLst>
              <a:ext uri="{FF2B5EF4-FFF2-40B4-BE49-F238E27FC236}">
                <a16:creationId xmlns:a16="http://schemas.microsoft.com/office/drawing/2014/main" id="{2C26ABFC-D01F-FE31-C82D-87F23A273AF7}"/>
              </a:ext>
            </a:extLst>
          </p:cNvPr>
          <p:cNvPicPr>
            <a:picLocks noChangeAspect="1"/>
          </p:cNvPicPr>
          <p:nvPr/>
        </p:nvPicPr>
        <p:blipFill>
          <a:blip r:embed="rId7"/>
          <a:stretch>
            <a:fillRect/>
          </a:stretch>
        </p:blipFill>
        <p:spPr>
          <a:xfrm>
            <a:off x="8862201" y="4790600"/>
            <a:ext cx="2988263" cy="1878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863C6A9F-3A86-67FA-7492-E2CD6E33F941}"/>
              </a:ext>
            </a:extLst>
          </p:cNvPr>
          <p:cNvSpPr txBox="1"/>
          <p:nvPr/>
        </p:nvSpPr>
        <p:spPr>
          <a:xfrm>
            <a:off x="4920945" y="4035454"/>
            <a:ext cx="4630555" cy="276999"/>
          </a:xfrm>
          <a:prstGeom prst="rect">
            <a:avLst/>
          </a:prstGeom>
          <a:noFill/>
        </p:spPr>
        <p:txBody>
          <a:bodyPr wrap="square" rtlCol="0">
            <a:spAutoFit/>
          </a:bodyPr>
          <a:lstStyle/>
          <a:p>
            <a:pPr algn="ctr"/>
            <a:r>
              <a:rPr lang="en-US" sz="1200" i="1" dirty="0"/>
              <a:t>Example of Collaborative Documents on MS Teams</a:t>
            </a:r>
          </a:p>
        </p:txBody>
      </p:sp>
      <p:sp>
        <p:nvSpPr>
          <p:cNvPr id="24" name="TextBox 23">
            <a:extLst>
              <a:ext uri="{FF2B5EF4-FFF2-40B4-BE49-F238E27FC236}">
                <a16:creationId xmlns:a16="http://schemas.microsoft.com/office/drawing/2014/main" id="{CD5DF970-0E49-A57A-D313-4137FF9E6AA0}"/>
              </a:ext>
            </a:extLst>
          </p:cNvPr>
          <p:cNvSpPr txBox="1"/>
          <p:nvPr/>
        </p:nvSpPr>
        <p:spPr>
          <a:xfrm>
            <a:off x="8778463" y="4268918"/>
            <a:ext cx="3210893" cy="461665"/>
          </a:xfrm>
          <a:prstGeom prst="rect">
            <a:avLst/>
          </a:prstGeom>
          <a:noFill/>
        </p:spPr>
        <p:txBody>
          <a:bodyPr wrap="square" rtlCol="0">
            <a:spAutoFit/>
          </a:bodyPr>
          <a:lstStyle/>
          <a:p>
            <a:pPr algn="ctr"/>
            <a:r>
              <a:rPr lang="en-US" sz="1200" i="1" dirty="0"/>
              <a:t>Example of a “Telecon Schedule” worksheet to coordinate parallel sidebar discussions</a:t>
            </a:r>
          </a:p>
        </p:txBody>
      </p:sp>
    </p:spTree>
    <p:extLst>
      <p:ext uri="{BB962C8B-B14F-4D97-AF65-F5344CB8AC3E}">
        <p14:creationId xmlns:p14="http://schemas.microsoft.com/office/powerpoint/2010/main" val="2855004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43313C-FC29-084A-A703-280AB4817A99}"/>
              </a:ext>
            </a:extLst>
          </p:cNvPr>
          <p:cNvSpPr>
            <a:spLocks noGrp="1"/>
          </p:cNvSpPr>
          <p:nvPr>
            <p:ph type="title"/>
          </p:nvPr>
        </p:nvSpPr>
        <p:spPr>
          <a:xfrm>
            <a:off x="685799" y="1150076"/>
            <a:ext cx="3659389" cy="4557849"/>
          </a:xfrm>
        </p:spPr>
        <p:txBody>
          <a:bodyPr>
            <a:normAutofit/>
          </a:bodyPr>
          <a:lstStyle/>
          <a:p>
            <a:pPr algn="r"/>
            <a:r>
              <a:rPr lang="en-US" dirty="0">
                <a:latin typeface="Arial" panose="020B0604020202020204" pitchFamily="34" charset="0"/>
                <a:cs typeface="Arial" panose="020B0604020202020204" pitchFamily="34" charset="0"/>
              </a:rPr>
              <a:t>IDC Process FAQs</a:t>
            </a:r>
          </a:p>
        </p:txBody>
      </p:sp>
      <p:cxnSp>
        <p:nvCxnSpPr>
          <p:cNvPr id="14" name="Straight Connector 13">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650A17-0E1B-454A-8F30-54FF2ED3B7E7}"/>
              </a:ext>
            </a:extLst>
          </p:cNvPr>
          <p:cNvSpPr>
            <a:spLocks noGrp="1"/>
          </p:cNvSpPr>
          <p:nvPr>
            <p:ph idx="1"/>
          </p:nvPr>
        </p:nvSpPr>
        <p:spPr>
          <a:xfrm>
            <a:off x="4988658" y="1150076"/>
            <a:ext cx="6517543" cy="4557849"/>
          </a:xfrm>
        </p:spPr>
        <p:txBody>
          <a:bodyPr>
            <a:normAutofit/>
          </a:bodyPr>
          <a:lstStyle/>
          <a:p>
            <a:pPr marL="0" indent="0">
              <a:buNone/>
            </a:pPr>
            <a:r>
              <a:rPr lang="en-US" b="1" dirty="0">
                <a:latin typeface="Arial" panose="020B0604020202020204" pitchFamily="34" charset="0"/>
                <a:cs typeface="Arial" panose="020B0604020202020204" pitchFamily="34" charset="0"/>
              </a:rPr>
              <a:t>When is an IDC product delivered?</a:t>
            </a:r>
          </a:p>
          <a:p>
            <a:pPr marL="0" indent="0">
              <a:buNone/>
            </a:pPr>
            <a:endParaRPr lang="en-US" dirty="0">
              <a:latin typeface="Arial" panose="020B0604020202020204" pitchFamily="34" charset="0"/>
              <a:cs typeface="Arial" panose="020B0604020202020204" pitchFamily="34" charset="0"/>
            </a:endParaRPr>
          </a:p>
          <a:p>
            <a:pPr lvl="0"/>
            <a:r>
              <a:rPr lang="en-US" dirty="0"/>
              <a:t>An interim product is available immediately following the formal presentation.</a:t>
            </a:r>
          </a:p>
          <a:p>
            <a:r>
              <a:rPr lang="en-US" dirty="0"/>
              <a:t>The final product is delivered by MS Teams, BOX, or OneDrive 3 to 4 weeks following study execution.</a:t>
            </a:r>
          </a:p>
          <a:p>
            <a:r>
              <a:rPr lang="en-US" dirty="0"/>
              <a:t>Cost presentations are typically ~ 8 weeks after study execution.</a:t>
            </a:r>
          </a:p>
          <a:p>
            <a:pPr marL="0" lvl="0" indent="0">
              <a:buNone/>
            </a:pPr>
            <a:endParaRPr lang="en-US" dirty="0"/>
          </a:p>
        </p:txBody>
      </p:sp>
      <p:sp>
        <p:nvSpPr>
          <p:cNvPr id="2" name="Footer Placeholder 6">
            <a:extLst>
              <a:ext uri="{FF2B5EF4-FFF2-40B4-BE49-F238E27FC236}">
                <a16:creationId xmlns:a16="http://schemas.microsoft.com/office/drawing/2014/main" id="{290E8476-F0AA-FBFF-05B2-575C9CF543B8}"/>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4" name="Slide Number Placeholder 8">
            <a:extLst>
              <a:ext uri="{FF2B5EF4-FFF2-40B4-BE49-F238E27FC236}">
                <a16:creationId xmlns:a16="http://schemas.microsoft.com/office/drawing/2014/main" id="{3ED33DD8-DB4A-662C-7063-F33A319C486E}"/>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29</a:t>
            </a:fld>
            <a:endParaRPr lang="en-US" dirty="0"/>
          </a:p>
        </p:txBody>
      </p:sp>
      <p:grpSp>
        <p:nvGrpSpPr>
          <p:cNvPr id="5" name="Group 4">
            <a:extLst>
              <a:ext uri="{FF2B5EF4-FFF2-40B4-BE49-F238E27FC236}">
                <a16:creationId xmlns:a16="http://schemas.microsoft.com/office/drawing/2014/main" id="{BD976E3D-E06E-4A61-1FD3-5B2278FB0400}"/>
              </a:ext>
            </a:extLst>
          </p:cNvPr>
          <p:cNvGrpSpPr/>
          <p:nvPr/>
        </p:nvGrpSpPr>
        <p:grpSpPr>
          <a:xfrm>
            <a:off x="11008970" y="87539"/>
            <a:ext cx="980386" cy="980386"/>
            <a:chOff x="7909089" y="75964"/>
            <a:chExt cx="980387" cy="980387"/>
          </a:xfrm>
        </p:grpSpPr>
        <p:sp>
          <p:nvSpPr>
            <p:cNvPr id="6" name="Oval 5">
              <a:extLst>
                <a:ext uri="{FF2B5EF4-FFF2-40B4-BE49-F238E27FC236}">
                  <a16:creationId xmlns:a16="http://schemas.microsoft.com/office/drawing/2014/main" id="{FEE18FE5-9CF7-29B4-EF4D-9C179EECC47C}"/>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8" name="Picture 64" descr="Macintosh HD:Users:kagammage:Documents:Customer work:JOBS ON REVIEW:B1999-simms:Diversity_templates:PowerPoint:Meatball_CMYK_1inch.gif">
              <a:extLst>
                <a:ext uri="{FF2B5EF4-FFF2-40B4-BE49-F238E27FC236}">
                  <a16:creationId xmlns:a16="http://schemas.microsoft.com/office/drawing/2014/main" id="{1820A491-F4CC-AA47-BB17-E80CCBDC9C3B}"/>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28094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43313C-FC29-084A-A703-280AB4817A99}"/>
              </a:ext>
            </a:extLst>
          </p:cNvPr>
          <p:cNvSpPr>
            <a:spLocks noGrp="1"/>
          </p:cNvSpPr>
          <p:nvPr>
            <p:ph type="title"/>
          </p:nvPr>
        </p:nvSpPr>
        <p:spPr>
          <a:xfrm>
            <a:off x="578734" y="-72070"/>
            <a:ext cx="10532962" cy="1453363"/>
          </a:xfrm>
        </p:spPr>
        <p:txBody>
          <a:bodyPr>
            <a:normAutofit/>
          </a:bodyPr>
          <a:lstStyle/>
          <a:p>
            <a:pPr algn="ctr"/>
            <a:r>
              <a:rPr lang="en-US" sz="4400" dirty="0">
                <a:latin typeface="Arial" panose="020B0604020202020204" pitchFamily="34" charset="0"/>
                <a:cs typeface="Arial" panose="020B0604020202020204" pitchFamily="34" charset="0"/>
              </a:rPr>
              <a:t>IDC Inception and evolution</a:t>
            </a:r>
          </a:p>
        </p:txBody>
      </p:sp>
      <p:sp>
        <p:nvSpPr>
          <p:cNvPr id="5" name="AutoShape 6">
            <a:extLst>
              <a:ext uri="{FF2B5EF4-FFF2-40B4-BE49-F238E27FC236}">
                <a16:creationId xmlns:a16="http://schemas.microsoft.com/office/drawing/2014/main" id="{4B8A5BEE-05AA-D4EC-631A-B98B6EB5E0AF}"/>
              </a:ext>
            </a:extLst>
          </p:cNvPr>
          <p:cNvSpPr>
            <a:spLocks noChangeArrowheads="1"/>
          </p:cNvSpPr>
          <p:nvPr/>
        </p:nvSpPr>
        <p:spPr bwMode="auto">
          <a:xfrm>
            <a:off x="2112007" y="2537903"/>
            <a:ext cx="3770038" cy="1230559"/>
          </a:xfrm>
          <a:prstGeom prst="roundRect">
            <a:avLst>
              <a:gd name="adj" fmla="val 16667"/>
            </a:avLst>
          </a:prstGeom>
          <a:solidFill>
            <a:schemeClr val="accent2">
              <a:lumMod val="40000"/>
              <a:lumOff val="60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lnSpc>
                <a:spcPct val="80000"/>
              </a:lnSpc>
              <a:spcBef>
                <a:spcPct val="20000"/>
              </a:spcBef>
              <a:buClr>
                <a:srgbClr val="1822CD"/>
              </a:buClr>
              <a:buSzPct val="85000"/>
              <a:buFont typeface="Symbol" charset="2"/>
              <a:buNone/>
            </a:pPr>
            <a:r>
              <a:rPr kumimoji="1" lang="en-US" sz="1400" b="1" dirty="0">
                <a:latin typeface="Arial"/>
                <a:cs typeface="Arial"/>
              </a:rPr>
              <a:t>Instrument Design Lab (IDL)</a:t>
            </a:r>
          </a:p>
          <a:p>
            <a:pPr marL="285750" indent="-285750">
              <a:lnSpc>
                <a:spcPct val="80000"/>
              </a:lnSpc>
              <a:spcBef>
                <a:spcPct val="20000"/>
              </a:spcBef>
              <a:buSzPct val="85000"/>
              <a:buFont typeface="Arial"/>
              <a:buChar char="•"/>
            </a:pPr>
            <a:r>
              <a:rPr kumimoji="1" lang="en-US" sz="1400" dirty="0">
                <a:latin typeface="Arial"/>
                <a:cs typeface="Arial"/>
              </a:rPr>
              <a:t>Created in 1999</a:t>
            </a:r>
          </a:p>
          <a:p>
            <a:pPr marL="285750" indent="-285750">
              <a:lnSpc>
                <a:spcPct val="80000"/>
              </a:lnSpc>
              <a:spcBef>
                <a:spcPct val="20000"/>
              </a:spcBef>
              <a:buSzPct val="85000"/>
              <a:buFont typeface="Arial"/>
              <a:buChar char="•"/>
            </a:pPr>
            <a:r>
              <a:rPr kumimoji="1" lang="en-US" sz="1400" dirty="0">
                <a:latin typeface="Arial"/>
                <a:cs typeface="Arial"/>
              </a:rPr>
              <a:t>Initially known as the Instrument Synthesis &amp; Analysis Laboratory (ISAL)</a:t>
            </a:r>
            <a:endParaRPr kumimoji="1" lang="en-US" sz="1400" b="1" dirty="0">
              <a:latin typeface="Arial"/>
              <a:cs typeface="Arial"/>
            </a:endParaRPr>
          </a:p>
          <a:p>
            <a:pPr>
              <a:lnSpc>
                <a:spcPct val="80000"/>
              </a:lnSpc>
              <a:spcBef>
                <a:spcPct val="20000"/>
              </a:spcBef>
              <a:buClr>
                <a:srgbClr val="1822CD"/>
              </a:buClr>
              <a:buSzPct val="85000"/>
              <a:buFont typeface="Symbol" charset="2"/>
              <a:buNone/>
            </a:pPr>
            <a:r>
              <a:rPr kumimoji="1" lang="en-US" sz="1400" b="1" dirty="0">
                <a:latin typeface="Arial"/>
                <a:cs typeface="Arial"/>
              </a:rPr>
              <a:t>301 completed studies</a:t>
            </a:r>
            <a:endParaRPr kumimoji="1" lang="en-US" sz="1400" dirty="0">
              <a:latin typeface="Arial"/>
              <a:cs typeface="Arial"/>
            </a:endParaRPr>
          </a:p>
          <a:p>
            <a:pPr algn="ctr">
              <a:lnSpc>
                <a:spcPct val="80000"/>
              </a:lnSpc>
              <a:spcBef>
                <a:spcPct val="20000"/>
              </a:spcBef>
              <a:buClr>
                <a:srgbClr val="1822CD"/>
              </a:buClr>
              <a:buSzPct val="85000"/>
              <a:buFont typeface="Symbol" charset="2"/>
              <a:buNone/>
            </a:pPr>
            <a:endParaRPr kumimoji="1" lang="en-US" sz="1400" dirty="0">
              <a:latin typeface="Arial"/>
              <a:cs typeface="Arial"/>
            </a:endParaRPr>
          </a:p>
        </p:txBody>
      </p:sp>
      <p:sp>
        <p:nvSpPr>
          <p:cNvPr id="6" name="Bent-Up Arrow 5">
            <a:extLst>
              <a:ext uri="{FF2B5EF4-FFF2-40B4-BE49-F238E27FC236}">
                <a16:creationId xmlns:a16="http://schemas.microsoft.com/office/drawing/2014/main" id="{F29F9461-097B-FB05-7453-DD81228CB010}"/>
              </a:ext>
            </a:extLst>
          </p:cNvPr>
          <p:cNvSpPr/>
          <p:nvPr/>
        </p:nvSpPr>
        <p:spPr bwMode="auto">
          <a:xfrm>
            <a:off x="6645191" y="3858340"/>
            <a:ext cx="2371901" cy="729352"/>
          </a:xfrm>
          <a:prstGeom prst="bentUpArrow">
            <a:avLst>
              <a:gd name="adj1" fmla="val 22506"/>
              <a:gd name="adj2" fmla="val 30164"/>
              <a:gd name="adj3" fmla="val 43434"/>
            </a:avLst>
          </a:prstGeom>
          <a:solidFill>
            <a:schemeClr val="accent3"/>
          </a:solidFill>
          <a:ln w="19050" cmpd="sng">
            <a:solidFill>
              <a:schemeClr val="tx1"/>
            </a:solidFill>
            <a:miter lim="800000"/>
            <a:headEnd type="none" w="sm" len="sm"/>
            <a:tailEnd type="none" w="sm" len="sm"/>
          </a:ln>
        </p:spPr>
        <p:txBody>
          <a:bodyPr wrap="none" anchor="ctr"/>
          <a:lstStyle/>
          <a:p>
            <a:pPr algn="ctr" eaLnBrk="0" hangingPunct="0">
              <a:defRPr/>
            </a:pPr>
            <a:endParaRPr lang="en-US" sz="1600" b="1">
              <a:solidFill>
                <a:srgbClr val="000000"/>
              </a:solidFill>
              <a:latin typeface="Arial"/>
              <a:ea typeface="ＭＳ Ｐゴシック" pitchFamily="-112" charset="-128"/>
              <a:cs typeface="Arial"/>
            </a:endParaRPr>
          </a:p>
        </p:txBody>
      </p:sp>
      <p:sp>
        <p:nvSpPr>
          <p:cNvPr id="8" name="Bent-Up Arrow 7">
            <a:extLst>
              <a:ext uri="{FF2B5EF4-FFF2-40B4-BE49-F238E27FC236}">
                <a16:creationId xmlns:a16="http://schemas.microsoft.com/office/drawing/2014/main" id="{A43BB3A6-EA12-D889-54FF-8FA9498DA60D}"/>
              </a:ext>
            </a:extLst>
          </p:cNvPr>
          <p:cNvSpPr/>
          <p:nvPr/>
        </p:nvSpPr>
        <p:spPr bwMode="auto">
          <a:xfrm rot="10800000" flipH="1">
            <a:off x="6645191" y="1711185"/>
            <a:ext cx="2355665" cy="730870"/>
          </a:xfrm>
          <a:prstGeom prst="bentUpArrow">
            <a:avLst>
              <a:gd name="adj1" fmla="val 22506"/>
              <a:gd name="adj2" fmla="val 28405"/>
              <a:gd name="adj3" fmla="val 43434"/>
            </a:avLst>
          </a:prstGeom>
          <a:solidFill>
            <a:schemeClr val="accent3"/>
          </a:solidFill>
          <a:ln w="19050" cmpd="sng">
            <a:solidFill>
              <a:schemeClr val="tx1"/>
            </a:solidFill>
            <a:miter lim="800000"/>
            <a:headEnd type="none" w="sm" len="sm"/>
            <a:tailEnd type="none" w="sm" len="sm"/>
          </a:ln>
        </p:spPr>
        <p:txBody>
          <a:bodyPr wrap="none" anchor="ctr"/>
          <a:lstStyle/>
          <a:p>
            <a:pPr algn="ctr" eaLnBrk="0" hangingPunct="0">
              <a:defRPr/>
            </a:pPr>
            <a:endParaRPr lang="en-US" sz="1600" b="1">
              <a:solidFill>
                <a:srgbClr val="000000"/>
              </a:solidFill>
              <a:latin typeface="Arial"/>
              <a:ea typeface="ＭＳ Ｐゴシック" pitchFamily="-112" charset="-128"/>
              <a:cs typeface="Arial"/>
            </a:endParaRPr>
          </a:p>
        </p:txBody>
      </p:sp>
      <p:sp>
        <p:nvSpPr>
          <p:cNvPr id="9" name="AutoShape 6">
            <a:extLst>
              <a:ext uri="{FF2B5EF4-FFF2-40B4-BE49-F238E27FC236}">
                <a16:creationId xmlns:a16="http://schemas.microsoft.com/office/drawing/2014/main" id="{D199C474-6880-A5AC-3B18-35D4C37BD2DD}"/>
              </a:ext>
            </a:extLst>
          </p:cNvPr>
          <p:cNvSpPr>
            <a:spLocks noChangeArrowheads="1"/>
          </p:cNvSpPr>
          <p:nvPr/>
        </p:nvSpPr>
        <p:spPr bwMode="auto">
          <a:xfrm>
            <a:off x="2112007" y="1170702"/>
            <a:ext cx="3770038" cy="1230559"/>
          </a:xfrm>
          <a:prstGeom prst="roundRect">
            <a:avLst>
              <a:gd name="adj" fmla="val 16667"/>
            </a:avLst>
          </a:prstGeom>
          <a:solidFill>
            <a:schemeClr val="accent2">
              <a:lumMod val="40000"/>
              <a:lumOff val="60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lnSpc>
                <a:spcPct val="80000"/>
              </a:lnSpc>
              <a:spcBef>
                <a:spcPct val="20000"/>
              </a:spcBef>
              <a:buClr>
                <a:srgbClr val="1822CD"/>
              </a:buClr>
              <a:buSzPct val="85000"/>
              <a:buFont typeface="Symbol" charset="2"/>
              <a:buNone/>
            </a:pPr>
            <a:r>
              <a:rPr kumimoji="1" lang="en-US" sz="1400" b="1" dirty="0">
                <a:latin typeface="Arial"/>
                <a:cs typeface="Arial"/>
              </a:rPr>
              <a:t>Mission Design Lab (MDL)</a:t>
            </a:r>
          </a:p>
          <a:p>
            <a:pPr marL="285750" indent="-285750">
              <a:lnSpc>
                <a:spcPct val="80000"/>
              </a:lnSpc>
              <a:spcBef>
                <a:spcPct val="20000"/>
              </a:spcBef>
              <a:buSzPct val="85000"/>
              <a:buFont typeface="Arial"/>
              <a:buChar char="•"/>
            </a:pPr>
            <a:r>
              <a:rPr kumimoji="1" lang="en-US" sz="1400" dirty="0">
                <a:latin typeface="Arial"/>
                <a:cs typeface="Arial"/>
              </a:rPr>
              <a:t>Created in 1997</a:t>
            </a:r>
          </a:p>
          <a:p>
            <a:pPr marL="285750" indent="-285750">
              <a:lnSpc>
                <a:spcPct val="80000"/>
              </a:lnSpc>
              <a:spcBef>
                <a:spcPct val="20000"/>
              </a:spcBef>
              <a:buSzPct val="85000"/>
              <a:buFont typeface="Arial"/>
              <a:buChar char="•"/>
            </a:pPr>
            <a:r>
              <a:rPr kumimoji="1" lang="en-US" sz="1400" dirty="0">
                <a:latin typeface="Arial"/>
                <a:cs typeface="Arial"/>
              </a:rPr>
              <a:t>Initially known as the Integrated Mission Design Center (IMDC)</a:t>
            </a:r>
            <a:endParaRPr kumimoji="1" lang="en-US" sz="1400" b="1" dirty="0">
              <a:latin typeface="Arial"/>
              <a:cs typeface="Arial"/>
            </a:endParaRPr>
          </a:p>
          <a:p>
            <a:pPr>
              <a:lnSpc>
                <a:spcPct val="80000"/>
              </a:lnSpc>
              <a:spcBef>
                <a:spcPct val="20000"/>
              </a:spcBef>
              <a:buClr>
                <a:srgbClr val="1822CD"/>
              </a:buClr>
              <a:buSzPct val="85000"/>
              <a:buFont typeface="Symbol" charset="2"/>
              <a:buNone/>
            </a:pPr>
            <a:r>
              <a:rPr kumimoji="1" lang="en-US" sz="1400" b="1" dirty="0">
                <a:latin typeface="Arial"/>
                <a:cs typeface="Arial"/>
              </a:rPr>
              <a:t>439 completed studies</a:t>
            </a:r>
          </a:p>
          <a:p>
            <a:pPr>
              <a:lnSpc>
                <a:spcPct val="80000"/>
              </a:lnSpc>
              <a:spcBef>
                <a:spcPct val="20000"/>
              </a:spcBef>
              <a:buClr>
                <a:srgbClr val="1822CD"/>
              </a:buClr>
              <a:buSzPct val="85000"/>
              <a:buFont typeface="Symbol" charset="2"/>
              <a:buNone/>
            </a:pPr>
            <a:endParaRPr kumimoji="1" lang="en-US" sz="1400" dirty="0">
              <a:latin typeface="Arial"/>
              <a:cs typeface="Arial"/>
            </a:endParaRPr>
          </a:p>
          <a:p>
            <a:pPr>
              <a:lnSpc>
                <a:spcPct val="80000"/>
              </a:lnSpc>
              <a:spcBef>
                <a:spcPct val="20000"/>
              </a:spcBef>
              <a:buClr>
                <a:srgbClr val="1822CD"/>
              </a:buClr>
              <a:buSzPct val="85000"/>
              <a:buFont typeface="Symbol" charset="2"/>
              <a:buNone/>
            </a:pPr>
            <a:endParaRPr kumimoji="1" lang="en-US" sz="1400" dirty="0">
              <a:latin typeface="Arial"/>
              <a:cs typeface="Arial"/>
            </a:endParaRPr>
          </a:p>
        </p:txBody>
      </p:sp>
      <p:sp>
        <p:nvSpPr>
          <p:cNvPr id="10" name="AutoShape 6">
            <a:extLst>
              <a:ext uri="{FF2B5EF4-FFF2-40B4-BE49-F238E27FC236}">
                <a16:creationId xmlns:a16="http://schemas.microsoft.com/office/drawing/2014/main" id="{479BD948-D2FE-19A6-E955-72F945A3F37E}"/>
              </a:ext>
            </a:extLst>
          </p:cNvPr>
          <p:cNvSpPr>
            <a:spLocks noChangeArrowheads="1"/>
          </p:cNvSpPr>
          <p:nvPr/>
        </p:nvSpPr>
        <p:spPr bwMode="auto">
          <a:xfrm>
            <a:off x="6847205" y="2551908"/>
            <a:ext cx="3770038" cy="1230559"/>
          </a:xfrm>
          <a:prstGeom prst="roundRect">
            <a:avLst>
              <a:gd name="adj" fmla="val 16667"/>
            </a:avLst>
          </a:prstGeom>
          <a:solidFill>
            <a:schemeClr val="accent2">
              <a:lumMod val="40000"/>
              <a:lumOff val="60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lnSpc>
                <a:spcPct val="70000"/>
              </a:lnSpc>
              <a:spcBef>
                <a:spcPct val="65000"/>
              </a:spcBef>
            </a:pPr>
            <a:r>
              <a:rPr lang="en-US" sz="1400" b="1" dirty="0">
                <a:latin typeface="Arial"/>
                <a:cs typeface="Arial"/>
              </a:rPr>
              <a:t>Integrated Design Center (IDC)</a:t>
            </a:r>
          </a:p>
          <a:p>
            <a:pPr marL="285750" indent="-285750">
              <a:lnSpc>
                <a:spcPct val="80000"/>
              </a:lnSpc>
              <a:spcBef>
                <a:spcPct val="20000"/>
              </a:spcBef>
              <a:buSzPct val="85000"/>
              <a:buFont typeface="Arial"/>
              <a:buChar char="•"/>
            </a:pPr>
            <a:r>
              <a:rPr kumimoji="1" lang="en-US" sz="1400" dirty="0">
                <a:latin typeface="Arial"/>
                <a:cs typeface="Arial"/>
              </a:rPr>
              <a:t>Created in 2001</a:t>
            </a:r>
          </a:p>
          <a:p>
            <a:pPr marL="285750" indent="-285750">
              <a:lnSpc>
                <a:spcPct val="80000"/>
              </a:lnSpc>
              <a:spcBef>
                <a:spcPct val="20000"/>
              </a:spcBef>
              <a:buSzPct val="85000"/>
              <a:buFont typeface="Arial"/>
              <a:buChar char="•"/>
            </a:pPr>
            <a:r>
              <a:rPr kumimoji="1" lang="en-US" sz="1400" dirty="0">
                <a:latin typeface="Arial"/>
                <a:cs typeface="Arial"/>
              </a:rPr>
              <a:t>Initially known as the </a:t>
            </a:r>
            <a:r>
              <a:rPr lang="en-US" sz="1400" dirty="0">
                <a:latin typeface="Arial"/>
                <a:cs typeface="Arial"/>
              </a:rPr>
              <a:t>Integrated Design Capability (IDC)</a:t>
            </a:r>
            <a:r>
              <a:rPr lang="en-US" sz="1400" b="1" dirty="0">
                <a:latin typeface="Arial"/>
                <a:cs typeface="Arial"/>
              </a:rPr>
              <a:t> </a:t>
            </a:r>
          </a:p>
          <a:p>
            <a:pPr>
              <a:lnSpc>
                <a:spcPct val="80000"/>
              </a:lnSpc>
              <a:spcBef>
                <a:spcPct val="20000"/>
              </a:spcBef>
              <a:buSzPct val="85000"/>
            </a:pPr>
            <a:r>
              <a:rPr kumimoji="1" lang="en-US" sz="1400" b="1" dirty="0">
                <a:latin typeface="Arial"/>
                <a:cs typeface="Arial"/>
              </a:rPr>
              <a:t>Grand total:  785 completed studies</a:t>
            </a:r>
            <a:endParaRPr kumimoji="1" lang="en-US" sz="1400" dirty="0">
              <a:latin typeface="Arial"/>
              <a:cs typeface="Arial"/>
            </a:endParaRPr>
          </a:p>
          <a:p>
            <a:pPr>
              <a:lnSpc>
                <a:spcPct val="80000"/>
              </a:lnSpc>
              <a:spcBef>
                <a:spcPct val="20000"/>
              </a:spcBef>
              <a:buSzPct val="85000"/>
            </a:pPr>
            <a:endParaRPr lang="en-US" sz="1400" dirty="0">
              <a:latin typeface="Arial"/>
              <a:cs typeface="Arial"/>
            </a:endParaRPr>
          </a:p>
          <a:p>
            <a:pPr>
              <a:lnSpc>
                <a:spcPct val="80000"/>
              </a:lnSpc>
              <a:spcBef>
                <a:spcPct val="20000"/>
              </a:spcBef>
              <a:buClr>
                <a:srgbClr val="1822CD"/>
              </a:buClr>
              <a:buSzPct val="85000"/>
              <a:buFont typeface="Symbol" charset="2"/>
              <a:buNone/>
            </a:pPr>
            <a:endParaRPr kumimoji="1" lang="en-US" sz="1400" dirty="0">
              <a:latin typeface="Arial"/>
              <a:cs typeface="Arial"/>
            </a:endParaRPr>
          </a:p>
          <a:p>
            <a:pPr>
              <a:lnSpc>
                <a:spcPct val="80000"/>
              </a:lnSpc>
              <a:spcBef>
                <a:spcPct val="20000"/>
              </a:spcBef>
              <a:buClr>
                <a:srgbClr val="1822CD"/>
              </a:buClr>
              <a:buSzPct val="85000"/>
              <a:buFont typeface="Symbol" charset="2"/>
              <a:buNone/>
            </a:pPr>
            <a:endParaRPr kumimoji="1" lang="en-US" sz="1400" dirty="0">
              <a:latin typeface="Arial"/>
              <a:cs typeface="Arial"/>
            </a:endParaRPr>
          </a:p>
        </p:txBody>
      </p:sp>
      <p:sp>
        <p:nvSpPr>
          <p:cNvPr id="11" name="AutoShape 6">
            <a:extLst>
              <a:ext uri="{FF2B5EF4-FFF2-40B4-BE49-F238E27FC236}">
                <a16:creationId xmlns:a16="http://schemas.microsoft.com/office/drawing/2014/main" id="{03D276BB-A8E4-D61F-5C53-2C47DFDB07DD}"/>
              </a:ext>
            </a:extLst>
          </p:cNvPr>
          <p:cNvSpPr>
            <a:spLocks noChangeArrowheads="1"/>
          </p:cNvSpPr>
          <p:nvPr/>
        </p:nvSpPr>
        <p:spPr bwMode="auto">
          <a:xfrm>
            <a:off x="2112007" y="3905104"/>
            <a:ext cx="3770038" cy="1230559"/>
          </a:xfrm>
          <a:prstGeom prst="roundRect">
            <a:avLst>
              <a:gd name="adj" fmla="val 16667"/>
            </a:avLst>
          </a:prstGeom>
          <a:solidFill>
            <a:schemeClr val="accent2">
              <a:lumMod val="40000"/>
              <a:lumOff val="60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lnSpc>
                <a:spcPct val="70000"/>
              </a:lnSpc>
              <a:spcBef>
                <a:spcPct val="65000"/>
              </a:spcBef>
            </a:pPr>
            <a:r>
              <a:rPr lang="en-US" sz="1400" b="1" dirty="0">
                <a:latin typeface="Arial"/>
                <a:cs typeface="Arial"/>
              </a:rPr>
              <a:t>Architecture Design Lab (ADL)</a:t>
            </a:r>
          </a:p>
          <a:p>
            <a:pPr marL="285750" indent="-285750">
              <a:lnSpc>
                <a:spcPct val="80000"/>
              </a:lnSpc>
              <a:spcBef>
                <a:spcPct val="20000"/>
              </a:spcBef>
              <a:buSzPct val="85000"/>
              <a:buFont typeface="Arial"/>
              <a:buChar char="•"/>
            </a:pPr>
            <a:r>
              <a:rPr kumimoji="1" lang="en-US" sz="1400" dirty="0">
                <a:latin typeface="Arial"/>
                <a:cs typeface="Arial"/>
              </a:rPr>
              <a:t>Created in 2012</a:t>
            </a:r>
          </a:p>
          <a:p>
            <a:pPr marL="285750" indent="-285750">
              <a:lnSpc>
                <a:spcPct val="80000"/>
              </a:lnSpc>
              <a:spcBef>
                <a:spcPct val="20000"/>
              </a:spcBef>
              <a:buSzPct val="85000"/>
              <a:buFont typeface="Arial"/>
              <a:buChar char="•"/>
            </a:pPr>
            <a:r>
              <a:rPr kumimoji="1" lang="en-US" sz="1400" dirty="0">
                <a:latin typeface="Arial"/>
                <a:cs typeface="Arial"/>
              </a:rPr>
              <a:t>Filled need for additional flexibility with broad types of architecture studies</a:t>
            </a:r>
          </a:p>
          <a:p>
            <a:pPr>
              <a:lnSpc>
                <a:spcPct val="80000"/>
              </a:lnSpc>
              <a:spcBef>
                <a:spcPct val="20000"/>
              </a:spcBef>
              <a:buClr>
                <a:srgbClr val="1822CD"/>
              </a:buClr>
              <a:buSzPct val="85000"/>
            </a:pPr>
            <a:r>
              <a:rPr kumimoji="1" lang="en-US" sz="1400" b="1" dirty="0">
                <a:latin typeface="Arial"/>
                <a:cs typeface="Arial"/>
              </a:rPr>
              <a:t>45 completed studies</a:t>
            </a:r>
            <a:endParaRPr kumimoji="1" lang="en-US" sz="1400" dirty="0">
              <a:latin typeface="Arial"/>
              <a:cs typeface="Arial"/>
            </a:endParaRPr>
          </a:p>
          <a:p>
            <a:pPr>
              <a:lnSpc>
                <a:spcPct val="80000"/>
              </a:lnSpc>
              <a:spcBef>
                <a:spcPct val="20000"/>
              </a:spcBef>
              <a:buClr>
                <a:srgbClr val="1822CD"/>
              </a:buClr>
              <a:buSzPct val="85000"/>
              <a:buFont typeface="Symbol" charset="2"/>
              <a:buNone/>
            </a:pPr>
            <a:endParaRPr kumimoji="1" lang="en-US" sz="1400" dirty="0">
              <a:latin typeface="Arial"/>
              <a:cs typeface="Arial"/>
            </a:endParaRPr>
          </a:p>
        </p:txBody>
      </p:sp>
      <p:sp>
        <p:nvSpPr>
          <p:cNvPr id="13" name="AutoShape 6">
            <a:extLst>
              <a:ext uri="{FF2B5EF4-FFF2-40B4-BE49-F238E27FC236}">
                <a16:creationId xmlns:a16="http://schemas.microsoft.com/office/drawing/2014/main" id="{8DAD422B-4818-77E8-E031-100B260985E7}"/>
              </a:ext>
            </a:extLst>
          </p:cNvPr>
          <p:cNvSpPr>
            <a:spLocks noChangeArrowheads="1"/>
          </p:cNvSpPr>
          <p:nvPr/>
        </p:nvSpPr>
        <p:spPr bwMode="auto">
          <a:xfrm>
            <a:off x="2112007" y="5272306"/>
            <a:ext cx="3770038" cy="1230559"/>
          </a:xfrm>
          <a:prstGeom prst="roundRect">
            <a:avLst>
              <a:gd name="adj" fmla="val 16667"/>
            </a:avLst>
          </a:prstGeom>
          <a:solidFill>
            <a:schemeClr val="accent2">
              <a:lumMod val="40000"/>
              <a:lumOff val="60000"/>
            </a:schemeClr>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lnSpc>
                <a:spcPct val="70000"/>
              </a:lnSpc>
              <a:spcBef>
                <a:spcPct val="65000"/>
              </a:spcBef>
            </a:pPr>
            <a:r>
              <a:rPr lang="en-US" sz="1400" b="1" dirty="0">
                <a:latin typeface="Arial"/>
                <a:cs typeface="Arial"/>
              </a:rPr>
              <a:t>Mission Planning Lab (MPL)</a:t>
            </a:r>
          </a:p>
          <a:p>
            <a:pPr marL="285750" indent="-285750">
              <a:lnSpc>
                <a:spcPct val="80000"/>
              </a:lnSpc>
              <a:spcBef>
                <a:spcPct val="20000"/>
              </a:spcBef>
              <a:buSzPct val="85000"/>
              <a:buFont typeface="Arial"/>
              <a:buChar char="•"/>
            </a:pPr>
            <a:r>
              <a:rPr kumimoji="1" lang="en-US" sz="1400" dirty="0">
                <a:latin typeface="Arial"/>
                <a:cs typeface="Arial"/>
              </a:rPr>
              <a:t>Created in 2014</a:t>
            </a:r>
          </a:p>
          <a:p>
            <a:pPr marL="285750" indent="-285750">
              <a:lnSpc>
                <a:spcPct val="80000"/>
              </a:lnSpc>
              <a:spcBef>
                <a:spcPct val="20000"/>
              </a:spcBef>
              <a:buSzPct val="85000"/>
              <a:buFont typeface="Arial"/>
              <a:buChar char="•"/>
            </a:pPr>
            <a:r>
              <a:rPr kumimoji="1" lang="en-US" sz="1400" dirty="0">
                <a:latin typeface="Arial"/>
                <a:cs typeface="Arial"/>
              </a:rPr>
              <a:t>Filled need for suborbital and small satellite studies</a:t>
            </a:r>
          </a:p>
          <a:p>
            <a:pPr>
              <a:lnSpc>
                <a:spcPct val="80000"/>
              </a:lnSpc>
              <a:spcBef>
                <a:spcPct val="20000"/>
              </a:spcBef>
              <a:buClr>
                <a:srgbClr val="1822CD"/>
              </a:buClr>
              <a:buSzPct val="85000"/>
            </a:pPr>
            <a:r>
              <a:rPr kumimoji="1" lang="en-US" sz="1400" b="1" dirty="0">
                <a:latin typeface="Arial"/>
                <a:cs typeface="Arial"/>
              </a:rPr>
              <a:t>42 completed studies</a:t>
            </a:r>
            <a:endParaRPr kumimoji="1" lang="en-US" sz="1400" dirty="0">
              <a:latin typeface="Arial"/>
              <a:cs typeface="Arial"/>
            </a:endParaRPr>
          </a:p>
          <a:p>
            <a:pPr>
              <a:lnSpc>
                <a:spcPct val="80000"/>
              </a:lnSpc>
              <a:spcBef>
                <a:spcPct val="20000"/>
              </a:spcBef>
              <a:buClr>
                <a:srgbClr val="1822CD"/>
              </a:buClr>
              <a:buSzPct val="85000"/>
              <a:buFont typeface="Symbol" charset="2"/>
              <a:buNone/>
            </a:pPr>
            <a:endParaRPr kumimoji="1" lang="en-US" sz="1400" dirty="0">
              <a:latin typeface="Arial"/>
              <a:cs typeface="Arial"/>
            </a:endParaRPr>
          </a:p>
        </p:txBody>
      </p:sp>
      <p:sp>
        <p:nvSpPr>
          <p:cNvPr id="15" name="TextBox 14">
            <a:extLst>
              <a:ext uri="{FF2B5EF4-FFF2-40B4-BE49-F238E27FC236}">
                <a16:creationId xmlns:a16="http://schemas.microsoft.com/office/drawing/2014/main" id="{A75E2A5F-0277-E2F8-409C-8699C99A0CFD}"/>
              </a:ext>
            </a:extLst>
          </p:cNvPr>
          <p:cNvSpPr txBox="1"/>
          <p:nvPr/>
        </p:nvSpPr>
        <p:spPr>
          <a:xfrm>
            <a:off x="6356482" y="4953082"/>
            <a:ext cx="5321220" cy="1261884"/>
          </a:xfrm>
          <a:prstGeom prst="rect">
            <a:avLst/>
          </a:prstGeom>
          <a:noFill/>
        </p:spPr>
        <p:txBody>
          <a:bodyPr wrap="square">
            <a:spAutoFit/>
          </a:bodyPr>
          <a:lstStyle/>
          <a:p>
            <a:pPr algn="ctr"/>
            <a:r>
              <a:rPr lang="en-US" sz="2800" u="sng" dirty="0">
                <a:latin typeface="Arial" panose="020B0604020202020204" pitchFamily="34" charset="0"/>
                <a:cs typeface="Arial" panose="020B0604020202020204" pitchFamily="34" charset="0"/>
              </a:rPr>
              <a:t>25 years of collaborative design </a:t>
            </a:r>
            <a:r>
              <a:rPr lang="en-US" sz="2400" dirty="0">
                <a:latin typeface="Arial" panose="020B0604020202020204" pitchFamily="34" charset="0"/>
                <a:cs typeface="Arial" panose="020B0604020202020204" pitchFamily="34" charset="0"/>
              </a:rPr>
              <a:t>Honing the process and products via continuous improvement</a:t>
            </a:r>
            <a:endParaRPr lang="en-US" dirty="0">
              <a:latin typeface="Arial" panose="020B0604020202020204" pitchFamily="34" charset="0"/>
              <a:cs typeface="Arial" panose="020B0604020202020204" pitchFamily="34" charset="0"/>
            </a:endParaRPr>
          </a:p>
        </p:txBody>
      </p:sp>
      <p:sp>
        <p:nvSpPr>
          <p:cNvPr id="16" name="Footer Placeholder 1">
            <a:extLst>
              <a:ext uri="{FF2B5EF4-FFF2-40B4-BE49-F238E27FC236}">
                <a16:creationId xmlns:a16="http://schemas.microsoft.com/office/drawing/2014/main" id="{93535215-E7E6-E6C9-6CF7-0F9EBA2DE7AB}"/>
              </a:ext>
            </a:extLst>
          </p:cNvPr>
          <p:cNvSpPr txBox="1">
            <a:spLocks/>
          </p:cNvSpPr>
          <p:nvPr/>
        </p:nvSpPr>
        <p:spPr>
          <a:xfrm>
            <a:off x="84785" y="6480175"/>
            <a:ext cx="7824482" cy="377825"/>
          </a:xfrm>
          <a:prstGeom prst="rect">
            <a:avLst/>
          </a:prstGeom>
        </p:spPr>
        <p:txBody>
          <a:bodyPr vert="horz" lIns="91440" tIns="45720" rIns="91440" bIns="45720" rtlCol="0" anchor="ctr">
            <a:normAutofit/>
          </a:bodyPr>
          <a:lstStyle>
            <a:defPPr>
              <a:defRPr lang="en-US"/>
            </a:defPPr>
            <a:lvl1pPr marL="0" algn="l" defTabSz="457200" rtl="0" eaLnBrk="0" fontAlgn="base" latinLnBrk="0" hangingPunct="0">
              <a:spcBef>
                <a:spcPct val="0"/>
              </a:spcBef>
              <a:spcAft>
                <a:spcPct val="0"/>
              </a:spcAft>
              <a:defRPr sz="1000" kern="1200">
                <a:solidFill>
                  <a:schemeClr val="tx1"/>
                </a:solidFill>
                <a:latin typeface="Arial" charset="0"/>
                <a:ea typeface="ＭＳ Ｐゴシック" charset="-128"/>
                <a:cs typeface="ＭＳ Ｐゴシック" charset="-128"/>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eaLnBrk="1" hangingPunct="1">
              <a:spcAft>
                <a:spcPts val="600"/>
              </a:spcAft>
              <a:defRPr/>
            </a:pPr>
            <a:r>
              <a:rPr lang="en-US" dirty="0">
                <a:latin typeface="+mn-lt"/>
                <a:ea typeface="+mn-ea"/>
                <a:cs typeface="+mn-cs"/>
              </a:rPr>
              <a:t>NASA Goddard Space Flight Center — Integrated Design Center</a:t>
            </a:r>
          </a:p>
        </p:txBody>
      </p:sp>
      <p:sp>
        <p:nvSpPr>
          <p:cNvPr id="17" name="Slide Number Placeholder 2">
            <a:extLst>
              <a:ext uri="{FF2B5EF4-FFF2-40B4-BE49-F238E27FC236}">
                <a16:creationId xmlns:a16="http://schemas.microsoft.com/office/drawing/2014/main" id="{3A1DB917-57A6-DB8B-1D4D-CF054832F571}"/>
              </a:ext>
            </a:extLst>
          </p:cNvPr>
          <p:cNvSpPr txBox="1">
            <a:spLocks/>
          </p:cNvSpPr>
          <p:nvPr/>
        </p:nvSpPr>
        <p:spPr>
          <a:xfrm>
            <a:off x="11556048" y="6412725"/>
            <a:ext cx="551167" cy="377825"/>
          </a:xfrm>
          <a:prstGeom prst="rect">
            <a:avLst/>
          </a:prstGeom>
        </p:spPr>
        <p:txBody>
          <a:bodyPr vert="horz" lIns="91440" tIns="45720" rIns="91440" bIns="45720" rtlCol="0" anchor="ctr">
            <a:normAutofit/>
          </a:bodyPr>
          <a:lstStyle>
            <a:defPPr>
              <a:defRPr lang="en-US"/>
            </a:defPPr>
            <a:lvl1pPr marL="0" algn="r" defTabSz="457200" rtl="0" eaLnBrk="0" fontAlgn="base" latinLnBrk="0" hangingPunct="0">
              <a:spcBef>
                <a:spcPct val="0"/>
              </a:spcBef>
              <a:spcAft>
                <a:spcPct val="0"/>
              </a:spcAft>
              <a:defRPr sz="1000" kern="1200">
                <a:solidFill>
                  <a:srgbClr val="000000"/>
                </a:solidFill>
                <a:latin typeface="Arial" charset="0"/>
                <a:ea typeface="ＭＳ Ｐゴシック" charset="-128"/>
                <a:cs typeface="ＭＳ Ｐゴシック" charset="-128"/>
              </a:defRPr>
            </a:lvl1pPr>
            <a:lvl2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eaLnBrk="1" hangingPunct="1">
              <a:spcAft>
                <a:spcPts val="600"/>
              </a:spcAft>
              <a:defRPr/>
            </a:pPr>
            <a:fld id="{6D31F283-732C-DE4B-84FD-65E82CFF6A8A}" type="slidenum">
              <a:rPr lang="en-US" smtClean="0">
                <a:solidFill>
                  <a:schemeClr val="tx1"/>
                </a:solidFill>
                <a:latin typeface="+mn-lt"/>
                <a:ea typeface="+mn-ea"/>
                <a:cs typeface="+mn-cs"/>
              </a:rPr>
              <a:pPr eaLnBrk="1" hangingPunct="1">
                <a:spcAft>
                  <a:spcPts val="600"/>
                </a:spcAft>
                <a:defRPr/>
              </a:pPr>
              <a:t>3</a:t>
            </a:fld>
            <a:endParaRPr lang="en-US" dirty="0">
              <a:solidFill>
                <a:schemeClr val="tx1"/>
              </a:solidFill>
              <a:latin typeface="+mn-lt"/>
              <a:ea typeface="+mn-ea"/>
              <a:cs typeface="+mn-cs"/>
            </a:endParaRPr>
          </a:p>
        </p:txBody>
      </p:sp>
      <p:grpSp>
        <p:nvGrpSpPr>
          <p:cNvPr id="2" name="Group 1">
            <a:extLst>
              <a:ext uri="{FF2B5EF4-FFF2-40B4-BE49-F238E27FC236}">
                <a16:creationId xmlns:a16="http://schemas.microsoft.com/office/drawing/2014/main" id="{6C64B255-EAB0-5EA6-8A26-8925DE0E4895}"/>
              </a:ext>
            </a:extLst>
          </p:cNvPr>
          <p:cNvGrpSpPr/>
          <p:nvPr/>
        </p:nvGrpSpPr>
        <p:grpSpPr>
          <a:xfrm>
            <a:off x="11008970" y="75964"/>
            <a:ext cx="980386" cy="980386"/>
            <a:chOff x="7909089" y="75964"/>
            <a:chExt cx="980387" cy="980387"/>
          </a:xfrm>
        </p:grpSpPr>
        <p:sp>
          <p:nvSpPr>
            <p:cNvPr id="4" name="Oval 3">
              <a:extLst>
                <a:ext uri="{FF2B5EF4-FFF2-40B4-BE49-F238E27FC236}">
                  <a16:creationId xmlns:a16="http://schemas.microsoft.com/office/drawing/2014/main" id="{672C45FA-02E4-E501-D4BA-AAA98178DFBA}"/>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7" name="Picture 64" descr="Macintosh HD:Users:kagammage:Documents:Customer work:JOBS ON REVIEW:B1999-simms:Diversity_templates:PowerPoint:Meatball_CMYK_1inch.gif">
              <a:extLst>
                <a:ext uri="{FF2B5EF4-FFF2-40B4-BE49-F238E27FC236}">
                  <a16:creationId xmlns:a16="http://schemas.microsoft.com/office/drawing/2014/main" id="{A0DB71AE-019D-28F5-C6D7-7AD3A85128A0}"/>
                </a:ext>
              </a:extLst>
            </p:cNvPr>
            <p:cNvPicPr>
              <a:picLocks noChangeAspect="1" noChangeArrowheads="1"/>
            </p:cNvPicPr>
            <p:nvPr userDrawn="1"/>
          </p:nvPicPr>
          <p:blipFill>
            <a:blip r:embed="rId2">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557712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43313C-FC29-084A-A703-280AB4817A99}"/>
              </a:ext>
            </a:extLst>
          </p:cNvPr>
          <p:cNvSpPr>
            <a:spLocks noGrp="1"/>
          </p:cNvSpPr>
          <p:nvPr>
            <p:ph type="title"/>
          </p:nvPr>
        </p:nvSpPr>
        <p:spPr>
          <a:xfrm>
            <a:off x="685799" y="1150076"/>
            <a:ext cx="3659389" cy="4557849"/>
          </a:xfrm>
        </p:spPr>
        <p:txBody>
          <a:bodyPr>
            <a:normAutofit/>
          </a:bodyPr>
          <a:lstStyle/>
          <a:p>
            <a:pPr algn="r"/>
            <a:r>
              <a:rPr lang="en-US" dirty="0" err="1">
                <a:latin typeface="Arial" panose="020B0604020202020204" pitchFamily="34" charset="0"/>
                <a:cs typeface="Arial" panose="020B0604020202020204" pitchFamily="34" charset="0"/>
              </a:rPr>
              <a:t>Acryonym</a:t>
            </a:r>
            <a:r>
              <a:rPr lang="en-US" dirty="0">
                <a:latin typeface="Arial" panose="020B0604020202020204" pitchFamily="34" charset="0"/>
                <a:cs typeface="Arial" panose="020B0604020202020204" pitchFamily="34" charset="0"/>
              </a:rPr>
              <a:t> list</a:t>
            </a:r>
          </a:p>
        </p:txBody>
      </p:sp>
      <p:cxnSp>
        <p:nvCxnSpPr>
          <p:cNvPr id="14" name="Straight Connector 13">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650A17-0E1B-454A-8F30-54FF2ED3B7E7}"/>
              </a:ext>
            </a:extLst>
          </p:cNvPr>
          <p:cNvSpPr>
            <a:spLocks noGrp="1"/>
          </p:cNvSpPr>
          <p:nvPr>
            <p:ph idx="1"/>
          </p:nvPr>
        </p:nvSpPr>
        <p:spPr>
          <a:xfrm>
            <a:off x="4988658" y="318977"/>
            <a:ext cx="6517543" cy="6338535"/>
          </a:xfrm>
        </p:spPr>
        <p:txBody>
          <a:bodyPr>
            <a:normAutofit fontScale="77500" lnSpcReduction="20000"/>
          </a:bodyPr>
          <a:lstStyle/>
          <a:p>
            <a:pPr marL="0" lvl="0" indent="0">
              <a:spcAft>
                <a:spcPts val="400"/>
              </a:spcAft>
              <a:buNone/>
            </a:pPr>
            <a:r>
              <a:rPr lang="en-US" dirty="0"/>
              <a:t>ADL		Architecture Design Lab</a:t>
            </a:r>
          </a:p>
          <a:p>
            <a:pPr marL="0" lvl="0" indent="0">
              <a:spcAft>
                <a:spcPts val="400"/>
              </a:spcAft>
              <a:buNone/>
            </a:pPr>
            <a:r>
              <a:rPr lang="en-US" dirty="0" err="1"/>
              <a:t>ADLi</a:t>
            </a:r>
            <a:r>
              <a:rPr lang="en-US" dirty="0"/>
              <a:t>		Architecture Design Lab – instrument</a:t>
            </a:r>
          </a:p>
          <a:p>
            <a:pPr marL="0" lvl="0" indent="0">
              <a:spcAft>
                <a:spcPts val="400"/>
              </a:spcAft>
              <a:buNone/>
            </a:pPr>
            <a:r>
              <a:rPr lang="en-US" dirty="0" err="1"/>
              <a:t>ADLm</a:t>
            </a:r>
            <a:r>
              <a:rPr lang="en-US" dirty="0"/>
              <a:t>		Architecture Design Lab – mission</a:t>
            </a:r>
          </a:p>
          <a:p>
            <a:pPr marL="0" lvl="0" indent="0">
              <a:spcAft>
                <a:spcPts val="400"/>
              </a:spcAft>
              <a:buNone/>
            </a:pPr>
            <a:r>
              <a:rPr lang="en-US" dirty="0"/>
              <a:t>AO		Announcement of Opportunity</a:t>
            </a:r>
          </a:p>
          <a:p>
            <a:pPr marL="0" lvl="0" indent="0">
              <a:spcAft>
                <a:spcPts val="400"/>
              </a:spcAft>
              <a:buNone/>
            </a:pPr>
            <a:r>
              <a:rPr lang="en-US" dirty="0"/>
              <a:t>CAD		Computer Aided Design</a:t>
            </a:r>
          </a:p>
          <a:p>
            <a:pPr marL="0" indent="0">
              <a:spcAft>
                <a:spcPts val="400"/>
              </a:spcAft>
              <a:buNone/>
            </a:pPr>
            <a:r>
              <a:rPr lang="en-US" dirty="0"/>
              <a:t>CEMA		Cost Estimating Modeling &amp; Analysis</a:t>
            </a:r>
          </a:p>
          <a:p>
            <a:pPr marL="0" lvl="0" indent="0">
              <a:spcAft>
                <a:spcPts val="400"/>
              </a:spcAft>
              <a:buNone/>
            </a:pPr>
            <a:r>
              <a:rPr lang="en-US" dirty="0"/>
              <a:t>CS		Civil Servant</a:t>
            </a:r>
          </a:p>
          <a:p>
            <a:pPr marL="0" lvl="0" indent="0">
              <a:spcAft>
                <a:spcPts val="400"/>
              </a:spcAft>
              <a:buNone/>
            </a:pPr>
            <a:r>
              <a:rPr lang="en-US" dirty="0"/>
              <a:t>DoD		Department of Defense</a:t>
            </a:r>
          </a:p>
          <a:p>
            <a:pPr marL="0" lvl="0" indent="0">
              <a:spcAft>
                <a:spcPts val="400"/>
              </a:spcAft>
              <a:buNone/>
            </a:pPr>
            <a:r>
              <a:rPr lang="en-US" dirty="0"/>
              <a:t>FTE		Full Time Equivalent</a:t>
            </a:r>
          </a:p>
          <a:p>
            <a:pPr marL="0" indent="0">
              <a:spcAft>
                <a:spcPts val="400"/>
              </a:spcAft>
              <a:buNone/>
            </a:pPr>
            <a:r>
              <a:rPr lang="en-US" dirty="0"/>
              <a:t>GSFC		Goddard Space Flight Center</a:t>
            </a:r>
          </a:p>
          <a:p>
            <a:pPr marL="0" indent="0">
              <a:spcAft>
                <a:spcPts val="400"/>
              </a:spcAft>
              <a:buNone/>
            </a:pPr>
            <a:r>
              <a:rPr lang="en-US" dirty="0"/>
              <a:t>IDC		Integrated Design Center</a:t>
            </a:r>
          </a:p>
          <a:p>
            <a:pPr marL="0" lvl="0" indent="0">
              <a:spcAft>
                <a:spcPts val="400"/>
              </a:spcAft>
              <a:buNone/>
            </a:pPr>
            <a:r>
              <a:rPr lang="en-US" dirty="0"/>
              <a:t>IDL		Instrument Design Lab</a:t>
            </a:r>
          </a:p>
          <a:p>
            <a:pPr marL="0" indent="0">
              <a:spcAft>
                <a:spcPts val="400"/>
              </a:spcAft>
              <a:buNone/>
            </a:pPr>
            <a:r>
              <a:rPr lang="en-US" dirty="0"/>
              <a:t>IRAD 		Internal Research and Development</a:t>
            </a:r>
          </a:p>
          <a:p>
            <a:pPr marL="0" lvl="0" indent="0">
              <a:spcAft>
                <a:spcPts val="400"/>
              </a:spcAft>
              <a:buNone/>
            </a:pPr>
            <a:r>
              <a:rPr lang="en-US" dirty="0"/>
              <a:t>LOB		Line of Business</a:t>
            </a:r>
          </a:p>
          <a:p>
            <a:pPr marL="0" lvl="0" indent="0">
              <a:spcAft>
                <a:spcPts val="400"/>
              </a:spcAft>
              <a:buNone/>
            </a:pPr>
            <a:r>
              <a:rPr lang="en-US" dirty="0"/>
              <a:t>MDL		Mission Design Lab</a:t>
            </a:r>
          </a:p>
          <a:p>
            <a:pPr marL="0" indent="0">
              <a:spcAft>
                <a:spcPts val="400"/>
              </a:spcAft>
              <a:buNone/>
            </a:pPr>
            <a:r>
              <a:rPr lang="en-US" dirty="0"/>
              <a:t>MEL		Master Equipment List </a:t>
            </a:r>
          </a:p>
          <a:p>
            <a:pPr marL="0" lvl="0" indent="0">
              <a:spcAft>
                <a:spcPts val="400"/>
              </a:spcAft>
              <a:buNone/>
            </a:pPr>
            <a:r>
              <a:rPr lang="en-US" dirty="0"/>
              <a:t>MPL		Mission Planning Lab</a:t>
            </a:r>
          </a:p>
          <a:p>
            <a:pPr marL="0" indent="0">
              <a:spcAft>
                <a:spcPts val="400"/>
              </a:spcAft>
              <a:buNone/>
            </a:pPr>
            <a:r>
              <a:rPr lang="en-US" dirty="0"/>
              <a:t>NOO 		New Opportunities Office</a:t>
            </a:r>
          </a:p>
          <a:p>
            <a:pPr marL="0" indent="0">
              <a:spcAft>
                <a:spcPts val="400"/>
              </a:spcAft>
              <a:buNone/>
            </a:pPr>
            <a:r>
              <a:rPr lang="en-US" dirty="0"/>
              <a:t>ODL		Optics Design Lab</a:t>
            </a:r>
          </a:p>
          <a:p>
            <a:pPr marL="0" lvl="0" indent="0">
              <a:spcAft>
                <a:spcPts val="400"/>
              </a:spcAft>
              <a:buNone/>
            </a:pPr>
            <a:r>
              <a:rPr lang="en-US" dirty="0"/>
              <a:t>PI		Principal Investigator</a:t>
            </a:r>
          </a:p>
          <a:p>
            <a:pPr marL="0" lvl="0" indent="0">
              <a:spcAft>
                <a:spcPts val="400"/>
              </a:spcAft>
              <a:buNone/>
            </a:pPr>
            <a:r>
              <a:rPr lang="en-US" dirty="0"/>
              <a:t>RF		Radio Frequency</a:t>
            </a:r>
          </a:p>
          <a:p>
            <a:pPr marL="0" indent="0">
              <a:spcAft>
                <a:spcPts val="400"/>
              </a:spcAft>
              <a:buNone/>
            </a:pPr>
            <a:r>
              <a:rPr lang="en-US" dirty="0"/>
              <a:t>RPO		Rendezvous &amp; Proximity Operations</a:t>
            </a:r>
          </a:p>
          <a:p>
            <a:pPr marL="0" indent="0">
              <a:spcAft>
                <a:spcPts val="400"/>
              </a:spcAft>
              <a:buNone/>
            </a:pPr>
            <a:r>
              <a:rPr lang="en-US" dirty="0"/>
              <a:t>RSDO		Rapid Spacecraft Development Office</a:t>
            </a:r>
          </a:p>
          <a:p>
            <a:pPr marL="0" lvl="0" indent="0">
              <a:spcAft>
                <a:spcPts val="400"/>
              </a:spcAft>
              <a:buNone/>
            </a:pPr>
            <a:r>
              <a:rPr lang="en-US" dirty="0"/>
              <a:t>SE		Systems Engineer</a:t>
            </a:r>
          </a:p>
          <a:p>
            <a:pPr marL="0" lvl="0" indent="0">
              <a:spcAft>
                <a:spcPts val="400"/>
              </a:spcAft>
              <a:buNone/>
            </a:pPr>
            <a:r>
              <a:rPr lang="en-US" dirty="0"/>
              <a:t>SME		Subject Matter Expert</a:t>
            </a:r>
          </a:p>
          <a:p>
            <a:pPr marL="0" indent="0">
              <a:spcAft>
                <a:spcPts val="400"/>
              </a:spcAft>
              <a:buNone/>
            </a:pPr>
            <a:r>
              <a:rPr lang="en-US" dirty="0"/>
              <a:t>STM		Science Traceability Matrix </a:t>
            </a:r>
          </a:p>
          <a:p>
            <a:pPr marL="0" lvl="0" indent="0">
              <a:spcAft>
                <a:spcPts val="400"/>
              </a:spcAft>
              <a:buNone/>
            </a:pPr>
            <a:r>
              <a:rPr lang="en-US" dirty="0"/>
              <a:t>WFF		Wallops Flight Facility</a:t>
            </a:r>
          </a:p>
        </p:txBody>
      </p:sp>
      <p:sp>
        <p:nvSpPr>
          <p:cNvPr id="2" name="Footer Placeholder 6">
            <a:extLst>
              <a:ext uri="{FF2B5EF4-FFF2-40B4-BE49-F238E27FC236}">
                <a16:creationId xmlns:a16="http://schemas.microsoft.com/office/drawing/2014/main" id="{290E8476-F0AA-FBFF-05B2-575C9CF543B8}"/>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4" name="Slide Number Placeholder 8">
            <a:extLst>
              <a:ext uri="{FF2B5EF4-FFF2-40B4-BE49-F238E27FC236}">
                <a16:creationId xmlns:a16="http://schemas.microsoft.com/office/drawing/2014/main" id="{3ED33DD8-DB4A-662C-7063-F33A319C486E}"/>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30</a:t>
            </a:fld>
            <a:endParaRPr lang="en-US" dirty="0"/>
          </a:p>
        </p:txBody>
      </p:sp>
      <p:grpSp>
        <p:nvGrpSpPr>
          <p:cNvPr id="5" name="Group 4">
            <a:extLst>
              <a:ext uri="{FF2B5EF4-FFF2-40B4-BE49-F238E27FC236}">
                <a16:creationId xmlns:a16="http://schemas.microsoft.com/office/drawing/2014/main" id="{BD976E3D-E06E-4A61-1FD3-5B2278FB0400}"/>
              </a:ext>
            </a:extLst>
          </p:cNvPr>
          <p:cNvGrpSpPr/>
          <p:nvPr/>
        </p:nvGrpSpPr>
        <p:grpSpPr>
          <a:xfrm>
            <a:off x="11008970" y="87539"/>
            <a:ext cx="980386" cy="980386"/>
            <a:chOff x="7909089" y="75964"/>
            <a:chExt cx="980387" cy="980387"/>
          </a:xfrm>
        </p:grpSpPr>
        <p:sp>
          <p:nvSpPr>
            <p:cNvPr id="6" name="Oval 5">
              <a:extLst>
                <a:ext uri="{FF2B5EF4-FFF2-40B4-BE49-F238E27FC236}">
                  <a16:creationId xmlns:a16="http://schemas.microsoft.com/office/drawing/2014/main" id="{FEE18FE5-9CF7-29B4-EF4D-9C179EECC47C}"/>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8" name="Picture 64" descr="Macintosh HD:Users:kagammage:Documents:Customer work:JOBS ON REVIEW:B1999-simms:Diversity_templates:PowerPoint:Meatball_CMYK_1inch.gif">
              <a:extLst>
                <a:ext uri="{FF2B5EF4-FFF2-40B4-BE49-F238E27FC236}">
                  <a16:creationId xmlns:a16="http://schemas.microsoft.com/office/drawing/2014/main" id="{1820A491-F4CC-AA47-BB17-E80CCBDC9C3B}"/>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80293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CC76FDD-2D93-46CA-6893-EBF93327C631}"/>
              </a:ext>
            </a:extLst>
          </p:cNvPr>
          <p:cNvGraphicFramePr/>
          <p:nvPr>
            <p:extLst>
              <p:ext uri="{D42A27DB-BD31-4B8C-83A1-F6EECF244321}">
                <p14:modId xmlns:p14="http://schemas.microsoft.com/office/powerpoint/2010/main" val="19851668"/>
              </p:ext>
            </p:extLst>
          </p:nvPr>
        </p:nvGraphicFramePr>
        <p:xfrm>
          <a:off x="467293" y="1072314"/>
          <a:ext cx="1134493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678763" y="188913"/>
            <a:ext cx="10820400" cy="1177092"/>
          </a:xfrm>
        </p:spPr>
        <p:txBody>
          <a:bodyPr anchor="ctr">
            <a:noAutofit/>
          </a:bodyPr>
          <a:lstStyle/>
          <a:p>
            <a:pPr algn="ctr"/>
            <a:r>
              <a:rPr lang="en-US" sz="4400" dirty="0">
                <a:latin typeface="Arial" panose="020B0604020202020204" pitchFamily="34" charset="0"/>
                <a:cs typeface="Arial" panose="020B0604020202020204" pitchFamily="34" charset="0"/>
              </a:rPr>
              <a:t>The IDC Business model</a:t>
            </a:r>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7">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0" y="6480175"/>
            <a:ext cx="7827659" cy="377825"/>
          </a:xfrm>
        </p:spPr>
        <p:txBody>
          <a:bodyPr/>
          <a:lstStyle/>
          <a:p>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536649" y="6404211"/>
            <a:ext cx="551167" cy="377825"/>
          </a:xfrm>
        </p:spPr>
        <p:txBody>
          <a:bodyPr/>
          <a:lstStyle/>
          <a:p>
            <a:fld id="{09CC0DF5-6743-0541-BF1B-B08142487433}" type="slidenum">
              <a:rPr lang="en-US" smtClean="0"/>
              <a:t>4</a:t>
            </a:fld>
            <a:endParaRPr lang="en-US" dirty="0"/>
          </a:p>
        </p:txBody>
      </p:sp>
    </p:spTree>
    <p:extLst>
      <p:ext uri="{BB962C8B-B14F-4D97-AF65-F5344CB8AC3E}">
        <p14:creationId xmlns:p14="http://schemas.microsoft.com/office/powerpoint/2010/main" val="291089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25E73AB9-5DF5-A9CA-D683-0BCC41302B12}"/>
              </a:ext>
            </a:extLst>
          </p:cNvPr>
          <p:cNvSpPr/>
          <p:nvPr/>
        </p:nvSpPr>
        <p:spPr>
          <a:xfrm>
            <a:off x="2384705" y="1359135"/>
            <a:ext cx="9121494" cy="5242831"/>
          </a:xfrm>
          <a:prstGeom prst="roundRect">
            <a:avLst/>
          </a:prstGeom>
          <a:solidFill>
            <a:schemeClr val="accent1">
              <a:alpha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685801" y="533400"/>
            <a:ext cx="10820400" cy="1177092"/>
          </a:xfrm>
        </p:spPr>
        <p:txBody>
          <a:bodyPr anchor="t">
            <a:noAutofit/>
          </a:bodyPr>
          <a:lstStyle/>
          <a:p>
            <a:pPr algn="ctr"/>
            <a:r>
              <a:rPr lang="en-US" sz="4400" dirty="0">
                <a:latin typeface="Arial"/>
                <a:cs typeface="Arial"/>
              </a:rPr>
              <a:t>Lines of business supported</a:t>
            </a:r>
            <a:endParaRPr lang="en-US" sz="4400" dirty="0"/>
          </a:p>
        </p:txBody>
      </p:sp>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0" y="6477500"/>
            <a:ext cx="7827659" cy="377825"/>
          </a:xfrm>
        </p:spPr>
        <p:txBody>
          <a:bodyPr/>
          <a:lstStyle/>
          <a:p>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553228" y="6451131"/>
            <a:ext cx="551167" cy="377825"/>
          </a:xfrm>
        </p:spPr>
        <p:txBody>
          <a:bodyPr/>
          <a:lstStyle/>
          <a:p>
            <a:fld id="{09CC0DF5-6743-0541-BF1B-B08142487433}" type="slidenum">
              <a:rPr lang="en-US" smtClean="0"/>
              <a:t>5</a:t>
            </a:fld>
            <a:endParaRPr lang="en-US" dirty="0"/>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ounded Rectangle 10">
            <a:extLst>
              <a:ext uri="{FF2B5EF4-FFF2-40B4-BE49-F238E27FC236}">
                <a16:creationId xmlns:a16="http://schemas.microsoft.com/office/drawing/2014/main" id="{667B0F4C-6B20-17FB-5B30-3930A9FD8FB1}"/>
              </a:ext>
            </a:extLst>
          </p:cNvPr>
          <p:cNvSpPr/>
          <p:nvPr/>
        </p:nvSpPr>
        <p:spPr>
          <a:xfrm>
            <a:off x="130630" y="2043748"/>
            <a:ext cx="9034768" cy="4323249"/>
          </a:xfrm>
          <a:prstGeom prst="roundRect">
            <a:avLst/>
          </a:prstGeom>
          <a:solidFill>
            <a:schemeClr val="accent6">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735752D-68DA-E87F-44F1-B7B85FD3B9A5}"/>
              </a:ext>
            </a:extLst>
          </p:cNvPr>
          <p:cNvSpPr txBox="1"/>
          <p:nvPr/>
        </p:nvSpPr>
        <p:spPr>
          <a:xfrm>
            <a:off x="6338504" y="1388412"/>
            <a:ext cx="1570382" cy="523220"/>
          </a:xfrm>
          <a:prstGeom prst="rect">
            <a:avLst/>
          </a:prstGeom>
          <a:noFill/>
        </p:spPr>
        <p:txBody>
          <a:bodyPr wrap="square" rtlCol="0">
            <a:spAutoFit/>
          </a:bodyPr>
          <a:lstStyle/>
          <a:p>
            <a:pPr algn="ctr"/>
            <a:r>
              <a:rPr lang="en-US" sz="2800" b="1" dirty="0"/>
              <a:t>MPL</a:t>
            </a:r>
          </a:p>
        </p:txBody>
      </p:sp>
      <p:sp>
        <p:nvSpPr>
          <p:cNvPr id="14" name="TextBox 13">
            <a:extLst>
              <a:ext uri="{FF2B5EF4-FFF2-40B4-BE49-F238E27FC236}">
                <a16:creationId xmlns:a16="http://schemas.microsoft.com/office/drawing/2014/main" id="{85AE646B-343B-091E-1757-815DFCEF2CBD}"/>
              </a:ext>
            </a:extLst>
          </p:cNvPr>
          <p:cNvSpPr txBox="1"/>
          <p:nvPr/>
        </p:nvSpPr>
        <p:spPr>
          <a:xfrm>
            <a:off x="2805227" y="2043748"/>
            <a:ext cx="2655728" cy="523220"/>
          </a:xfrm>
          <a:prstGeom prst="rect">
            <a:avLst/>
          </a:prstGeom>
          <a:noFill/>
        </p:spPr>
        <p:txBody>
          <a:bodyPr wrap="square" rtlCol="0">
            <a:spAutoFit/>
          </a:bodyPr>
          <a:lstStyle/>
          <a:p>
            <a:pPr algn="ctr"/>
            <a:r>
              <a:rPr lang="en-US" sz="2800" b="1" dirty="0"/>
              <a:t>IDL, MDL, ADL</a:t>
            </a:r>
          </a:p>
        </p:txBody>
      </p:sp>
      <p:pic>
        <p:nvPicPr>
          <p:cNvPr id="1026" name="Picture 2" descr="This still image was taken from a new NASA movie of the sun based on data from NASA's Solar Dynamics Observatory, or SDO, showin">
            <a:extLst>
              <a:ext uri="{FF2B5EF4-FFF2-40B4-BE49-F238E27FC236}">
                <a16:creationId xmlns:a16="http://schemas.microsoft.com/office/drawing/2014/main" id="{11F74906-004E-7FEC-C563-9E01F96F3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814" y="2676387"/>
            <a:ext cx="1686554" cy="1297951"/>
          </a:xfrm>
          <a:prstGeom prst="hexagon">
            <a:avLst/>
          </a:prstGeom>
          <a:solidFill>
            <a:schemeClr val="accent5"/>
          </a:solidFill>
          <a:ln w="38100">
            <a:solidFill>
              <a:schemeClr val="tx1"/>
            </a:solidFill>
          </a:ln>
        </p:spPr>
      </p:pic>
      <p:sp>
        <p:nvSpPr>
          <p:cNvPr id="30" name="TextBox 29">
            <a:extLst>
              <a:ext uri="{FF2B5EF4-FFF2-40B4-BE49-F238E27FC236}">
                <a16:creationId xmlns:a16="http://schemas.microsoft.com/office/drawing/2014/main" id="{78245E5C-726D-0A91-9AFD-699178A786EF}"/>
              </a:ext>
            </a:extLst>
          </p:cNvPr>
          <p:cNvSpPr txBox="1"/>
          <p:nvPr/>
        </p:nvSpPr>
        <p:spPr>
          <a:xfrm>
            <a:off x="3397989" y="3955522"/>
            <a:ext cx="1445626" cy="338554"/>
          </a:xfrm>
          <a:prstGeom prst="rect">
            <a:avLst/>
          </a:prstGeom>
          <a:noFill/>
        </p:spPr>
        <p:txBody>
          <a:bodyPr wrap="square" rtlCol="0">
            <a:spAutoFit/>
          </a:bodyPr>
          <a:lstStyle/>
          <a:p>
            <a:pPr algn="ctr"/>
            <a:r>
              <a:rPr lang="en-US" sz="1600" dirty="0" err="1"/>
              <a:t>Heliophysics</a:t>
            </a:r>
            <a:endParaRPr lang="en-US" sz="1600" dirty="0"/>
          </a:p>
        </p:txBody>
      </p:sp>
      <p:pic>
        <p:nvPicPr>
          <p:cNvPr id="31" name="Picture 2">
            <a:extLst>
              <a:ext uri="{FF2B5EF4-FFF2-40B4-BE49-F238E27FC236}">
                <a16:creationId xmlns:a16="http://schemas.microsoft.com/office/drawing/2014/main" id="{381E8AA8-8A0D-544B-AAE3-C5AC5ECD1E33}"/>
              </a:ext>
            </a:extLst>
          </p:cNvPr>
          <p:cNvPicPr>
            <a:picLocks noChangeAspect="1" noChangeArrowheads="1"/>
          </p:cNvPicPr>
          <p:nvPr/>
        </p:nvPicPr>
        <p:blipFill>
          <a:blip r:embed="rId5"/>
          <a:srcRect t="14065" b="14065"/>
          <a:stretch/>
        </p:blipFill>
        <p:spPr bwMode="auto">
          <a:xfrm>
            <a:off x="3305020" y="4481058"/>
            <a:ext cx="1686554" cy="1297951"/>
          </a:xfrm>
          <a:prstGeom prst="hexagon">
            <a:avLst/>
          </a:prstGeom>
          <a:solidFill>
            <a:schemeClr val="accent5"/>
          </a:solidFill>
          <a:ln w="38100">
            <a:solidFill>
              <a:schemeClr val="tx1"/>
            </a:solidFill>
          </a:ln>
        </p:spPr>
      </p:pic>
      <p:sp>
        <p:nvSpPr>
          <p:cNvPr id="32" name="TextBox 31">
            <a:extLst>
              <a:ext uri="{FF2B5EF4-FFF2-40B4-BE49-F238E27FC236}">
                <a16:creationId xmlns:a16="http://schemas.microsoft.com/office/drawing/2014/main" id="{E5FF01DD-BDE6-ADEA-A03A-6DDA2F013014}"/>
              </a:ext>
            </a:extLst>
          </p:cNvPr>
          <p:cNvSpPr txBox="1"/>
          <p:nvPr/>
        </p:nvSpPr>
        <p:spPr>
          <a:xfrm>
            <a:off x="3341036" y="5774241"/>
            <a:ext cx="1614522" cy="584775"/>
          </a:xfrm>
          <a:prstGeom prst="rect">
            <a:avLst/>
          </a:prstGeom>
          <a:noFill/>
        </p:spPr>
        <p:txBody>
          <a:bodyPr wrap="square" rtlCol="0">
            <a:spAutoFit/>
          </a:bodyPr>
          <a:lstStyle/>
          <a:p>
            <a:pPr algn="ctr"/>
            <a:r>
              <a:rPr lang="en-US" sz="1600" dirty="0"/>
              <a:t>Planetary &amp; Lunar Science</a:t>
            </a:r>
          </a:p>
        </p:txBody>
      </p:sp>
      <p:sp>
        <p:nvSpPr>
          <p:cNvPr id="34" name="TextBox 33">
            <a:extLst>
              <a:ext uri="{FF2B5EF4-FFF2-40B4-BE49-F238E27FC236}">
                <a16:creationId xmlns:a16="http://schemas.microsoft.com/office/drawing/2014/main" id="{51BC2971-B786-607B-9645-F187FCD5EF6C}"/>
              </a:ext>
            </a:extLst>
          </p:cNvPr>
          <p:cNvSpPr txBox="1"/>
          <p:nvPr/>
        </p:nvSpPr>
        <p:spPr>
          <a:xfrm>
            <a:off x="9362503" y="5605204"/>
            <a:ext cx="2137107" cy="584775"/>
          </a:xfrm>
          <a:prstGeom prst="rect">
            <a:avLst/>
          </a:prstGeom>
          <a:noFill/>
        </p:spPr>
        <p:txBody>
          <a:bodyPr wrap="square" rtlCol="0">
            <a:spAutoFit/>
          </a:bodyPr>
          <a:lstStyle/>
          <a:p>
            <a:pPr algn="ctr"/>
            <a:r>
              <a:rPr lang="en-US" sz="1600" dirty="0"/>
              <a:t>Suborbital Programs &amp; Range Services</a:t>
            </a:r>
          </a:p>
        </p:txBody>
      </p:sp>
      <p:pic>
        <p:nvPicPr>
          <p:cNvPr id="35" name="Picture 2">
            <a:extLst>
              <a:ext uri="{FF2B5EF4-FFF2-40B4-BE49-F238E27FC236}">
                <a16:creationId xmlns:a16="http://schemas.microsoft.com/office/drawing/2014/main" id="{71588AD6-608B-7A1B-B937-169C1B057F0F}"/>
              </a:ext>
            </a:extLst>
          </p:cNvPr>
          <p:cNvPicPr>
            <a:picLocks noChangeAspect="1" noChangeArrowheads="1"/>
          </p:cNvPicPr>
          <p:nvPr/>
        </p:nvPicPr>
        <p:blipFill>
          <a:blip r:embed="rId6"/>
          <a:srcRect t="6255" b="6255"/>
          <a:stretch/>
        </p:blipFill>
        <p:spPr bwMode="auto">
          <a:xfrm>
            <a:off x="7176247" y="4384028"/>
            <a:ext cx="1686554" cy="1297951"/>
          </a:xfrm>
          <a:prstGeom prst="hexagon">
            <a:avLst/>
          </a:prstGeom>
          <a:solidFill>
            <a:schemeClr val="accent5"/>
          </a:solidFill>
          <a:ln w="38100">
            <a:solidFill>
              <a:schemeClr val="tx1"/>
            </a:solidFill>
          </a:ln>
        </p:spPr>
      </p:pic>
      <p:sp>
        <p:nvSpPr>
          <p:cNvPr id="36" name="TextBox 35">
            <a:extLst>
              <a:ext uri="{FF2B5EF4-FFF2-40B4-BE49-F238E27FC236}">
                <a16:creationId xmlns:a16="http://schemas.microsoft.com/office/drawing/2014/main" id="{52C88E62-37B1-0BC1-7421-65FDA904C985}"/>
              </a:ext>
            </a:extLst>
          </p:cNvPr>
          <p:cNvSpPr txBox="1"/>
          <p:nvPr/>
        </p:nvSpPr>
        <p:spPr>
          <a:xfrm>
            <a:off x="7243073" y="5726542"/>
            <a:ext cx="1614522" cy="338554"/>
          </a:xfrm>
          <a:prstGeom prst="rect">
            <a:avLst/>
          </a:prstGeom>
          <a:noFill/>
        </p:spPr>
        <p:txBody>
          <a:bodyPr wrap="square" rtlCol="0">
            <a:spAutoFit/>
          </a:bodyPr>
          <a:lstStyle/>
          <a:p>
            <a:pPr algn="ctr"/>
            <a:r>
              <a:rPr lang="en-US" sz="1600" dirty="0"/>
              <a:t>Earth Science</a:t>
            </a:r>
          </a:p>
        </p:txBody>
      </p:sp>
      <p:pic>
        <p:nvPicPr>
          <p:cNvPr id="37" name="Picture 2">
            <a:extLst>
              <a:ext uri="{FF2B5EF4-FFF2-40B4-BE49-F238E27FC236}">
                <a16:creationId xmlns:a16="http://schemas.microsoft.com/office/drawing/2014/main" id="{3514A754-E282-C48F-2C43-FBE6A2437DAB}"/>
              </a:ext>
            </a:extLst>
          </p:cNvPr>
          <p:cNvPicPr>
            <a:picLocks noChangeAspect="1" noChangeArrowheads="1"/>
          </p:cNvPicPr>
          <p:nvPr/>
        </p:nvPicPr>
        <p:blipFill>
          <a:blip r:embed="rId7"/>
          <a:srcRect t="8503" b="8503"/>
          <a:stretch/>
        </p:blipFill>
        <p:spPr bwMode="auto">
          <a:xfrm>
            <a:off x="7123695" y="2526816"/>
            <a:ext cx="1686554" cy="1297951"/>
          </a:xfrm>
          <a:prstGeom prst="hexagon">
            <a:avLst/>
          </a:prstGeom>
          <a:solidFill>
            <a:schemeClr val="accent5"/>
          </a:solidFill>
          <a:ln w="38100">
            <a:solidFill>
              <a:schemeClr val="tx1"/>
            </a:solidFill>
          </a:ln>
        </p:spPr>
      </p:pic>
      <p:sp>
        <p:nvSpPr>
          <p:cNvPr id="38" name="TextBox 37">
            <a:extLst>
              <a:ext uri="{FF2B5EF4-FFF2-40B4-BE49-F238E27FC236}">
                <a16:creationId xmlns:a16="http://schemas.microsoft.com/office/drawing/2014/main" id="{269D2D25-D796-DEF2-7991-7F8EB389E5B9}"/>
              </a:ext>
            </a:extLst>
          </p:cNvPr>
          <p:cNvSpPr txBox="1"/>
          <p:nvPr/>
        </p:nvSpPr>
        <p:spPr>
          <a:xfrm>
            <a:off x="7187354" y="3824767"/>
            <a:ext cx="1614522" cy="338554"/>
          </a:xfrm>
          <a:prstGeom prst="rect">
            <a:avLst/>
          </a:prstGeom>
          <a:noFill/>
        </p:spPr>
        <p:txBody>
          <a:bodyPr wrap="square" rtlCol="0">
            <a:spAutoFit/>
          </a:bodyPr>
          <a:lstStyle/>
          <a:p>
            <a:pPr algn="ctr"/>
            <a:r>
              <a:rPr lang="en-US" sz="1600" dirty="0"/>
              <a:t>Astrophysics</a:t>
            </a:r>
          </a:p>
        </p:txBody>
      </p:sp>
      <p:pic>
        <p:nvPicPr>
          <p:cNvPr id="39" name="Picture 2">
            <a:extLst>
              <a:ext uri="{FF2B5EF4-FFF2-40B4-BE49-F238E27FC236}">
                <a16:creationId xmlns:a16="http://schemas.microsoft.com/office/drawing/2014/main" id="{74C49ED4-3983-6FDB-DEA3-4D24A6FE96C2}"/>
              </a:ext>
            </a:extLst>
          </p:cNvPr>
          <p:cNvPicPr>
            <a:picLocks noChangeAspect="1" noChangeArrowheads="1"/>
          </p:cNvPicPr>
          <p:nvPr/>
        </p:nvPicPr>
        <p:blipFill>
          <a:blip r:embed="rId8"/>
          <a:srcRect t="9094" b="9094"/>
          <a:stretch/>
        </p:blipFill>
        <p:spPr bwMode="auto">
          <a:xfrm>
            <a:off x="5198204" y="3408563"/>
            <a:ext cx="1686554" cy="1297951"/>
          </a:xfrm>
          <a:prstGeom prst="hexagon">
            <a:avLst/>
          </a:prstGeom>
          <a:solidFill>
            <a:schemeClr val="accent5"/>
          </a:solidFill>
          <a:ln w="19050">
            <a:solidFill>
              <a:schemeClr val="tx1"/>
            </a:solidFill>
          </a:ln>
        </p:spPr>
      </p:pic>
      <p:sp>
        <p:nvSpPr>
          <p:cNvPr id="40" name="TextBox 39">
            <a:extLst>
              <a:ext uri="{FF2B5EF4-FFF2-40B4-BE49-F238E27FC236}">
                <a16:creationId xmlns:a16="http://schemas.microsoft.com/office/drawing/2014/main" id="{131FE80C-CA89-9B28-6B72-83715D0F6312}"/>
              </a:ext>
            </a:extLst>
          </p:cNvPr>
          <p:cNvSpPr txBox="1"/>
          <p:nvPr/>
        </p:nvSpPr>
        <p:spPr>
          <a:xfrm>
            <a:off x="4782518" y="4741177"/>
            <a:ext cx="2485852" cy="584775"/>
          </a:xfrm>
          <a:prstGeom prst="rect">
            <a:avLst/>
          </a:prstGeom>
          <a:noFill/>
        </p:spPr>
        <p:txBody>
          <a:bodyPr wrap="square" rtlCol="0">
            <a:spAutoFit/>
          </a:bodyPr>
          <a:lstStyle/>
          <a:p>
            <a:pPr algn="ctr"/>
            <a:r>
              <a:rPr lang="en-US" sz="1600" dirty="0"/>
              <a:t>Cross-Cutting Technology and Capabilities</a:t>
            </a:r>
          </a:p>
        </p:txBody>
      </p:sp>
      <p:pic>
        <p:nvPicPr>
          <p:cNvPr id="41" name="Picture 2">
            <a:extLst>
              <a:ext uri="{FF2B5EF4-FFF2-40B4-BE49-F238E27FC236}">
                <a16:creationId xmlns:a16="http://schemas.microsoft.com/office/drawing/2014/main" id="{86C1D2C8-1A3F-2E9C-ECD6-B9B9E690C947}"/>
              </a:ext>
            </a:extLst>
          </p:cNvPr>
          <p:cNvPicPr>
            <a:picLocks noChangeAspect="1" noChangeArrowheads="1"/>
          </p:cNvPicPr>
          <p:nvPr/>
        </p:nvPicPr>
        <p:blipFill>
          <a:blip r:embed="rId9"/>
          <a:srcRect t="7748" b="7748"/>
          <a:stretch/>
        </p:blipFill>
        <p:spPr bwMode="auto">
          <a:xfrm>
            <a:off x="450340" y="3358563"/>
            <a:ext cx="1686554" cy="1297951"/>
          </a:xfrm>
          <a:prstGeom prst="hexagon">
            <a:avLst/>
          </a:prstGeom>
          <a:solidFill>
            <a:schemeClr val="accent5"/>
          </a:solidFill>
          <a:ln w="19050">
            <a:solidFill>
              <a:schemeClr val="tx1"/>
            </a:solidFill>
          </a:ln>
        </p:spPr>
      </p:pic>
      <p:sp>
        <p:nvSpPr>
          <p:cNvPr id="42" name="TextBox 41">
            <a:extLst>
              <a:ext uri="{FF2B5EF4-FFF2-40B4-BE49-F238E27FC236}">
                <a16:creationId xmlns:a16="http://schemas.microsoft.com/office/drawing/2014/main" id="{220E2AF1-50AE-AF19-E582-A1E8599468A7}"/>
              </a:ext>
            </a:extLst>
          </p:cNvPr>
          <p:cNvSpPr txBox="1"/>
          <p:nvPr/>
        </p:nvSpPr>
        <p:spPr>
          <a:xfrm>
            <a:off x="62677" y="4625154"/>
            <a:ext cx="2485852" cy="584775"/>
          </a:xfrm>
          <a:prstGeom prst="rect">
            <a:avLst/>
          </a:prstGeom>
          <a:noFill/>
        </p:spPr>
        <p:txBody>
          <a:bodyPr wrap="square" rtlCol="0">
            <a:spAutoFit/>
          </a:bodyPr>
          <a:lstStyle/>
          <a:p>
            <a:pPr algn="ctr"/>
            <a:r>
              <a:rPr lang="en-US" sz="1600" dirty="0"/>
              <a:t>Space Communications &amp; Navigation</a:t>
            </a:r>
          </a:p>
        </p:txBody>
      </p:sp>
      <p:pic>
        <p:nvPicPr>
          <p:cNvPr id="44" name="Picture 43">
            <a:extLst>
              <a:ext uri="{FF2B5EF4-FFF2-40B4-BE49-F238E27FC236}">
                <a16:creationId xmlns:a16="http://schemas.microsoft.com/office/drawing/2014/main" id="{CA1E62F6-CE36-1B27-5F50-C13E6E85581A}"/>
              </a:ext>
            </a:extLst>
          </p:cNvPr>
          <p:cNvPicPr>
            <a:picLocks noChangeAspect="1"/>
          </p:cNvPicPr>
          <p:nvPr/>
        </p:nvPicPr>
        <p:blipFill>
          <a:blip r:embed="rId10"/>
          <a:stretch>
            <a:fillRect/>
          </a:stretch>
        </p:blipFill>
        <p:spPr>
          <a:xfrm>
            <a:off x="9638683" y="2531804"/>
            <a:ext cx="1384300" cy="3073400"/>
          </a:xfrm>
          <a:prstGeom prst="rect">
            <a:avLst/>
          </a:prstGeom>
          <a:ln>
            <a:solidFill>
              <a:schemeClr val="tx1"/>
            </a:solidFill>
          </a:ln>
        </p:spPr>
      </p:pic>
      <p:sp>
        <p:nvSpPr>
          <p:cNvPr id="3" name="Rectangle 2">
            <a:extLst>
              <a:ext uri="{FF2B5EF4-FFF2-40B4-BE49-F238E27FC236}">
                <a16:creationId xmlns:a16="http://schemas.microsoft.com/office/drawing/2014/main" id="{8A99A9D0-6501-DFCF-732F-E3651AA05B65}"/>
              </a:ext>
            </a:extLst>
          </p:cNvPr>
          <p:cNvSpPr/>
          <p:nvPr/>
        </p:nvSpPr>
        <p:spPr>
          <a:xfrm>
            <a:off x="9638683" y="6550847"/>
            <a:ext cx="1510157" cy="276999"/>
          </a:xfrm>
          <a:prstGeom prst="rect">
            <a:avLst/>
          </a:prstGeom>
        </p:spPr>
        <p:txBody>
          <a:bodyPr wrap="none">
            <a:spAutoFit/>
          </a:bodyPr>
          <a:lstStyle/>
          <a:p>
            <a:r>
              <a:rPr lang="en-US" sz="1200" i="1" dirty="0"/>
              <a:t>Images Source: NASA</a:t>
            </a:r>
          </a:p>
        </p:txBody>
      </p:sp>
    </p:spTree>
    <p:extLst>
      <p:ext uri="{BB962C8B-B14F-4D97-AF65-F5344CB8AC3E}">
        <p14:creationId xmlns:p14="http://schemas.microsoft.com/office/powerpoint/2010/main" val="640056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6</a:t>
            </a:fld>
            <a:endParaRPr lang="en-US" dirty="0"/>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Table 12">
            <a:extLst>
              <a:ext uri="{FF2B5EF4-FFF2-40B4-BE49-F238E27FC236}">
                <a16:creationId xmlns:a16="http://schemas.microsoft.com/office/drawing/2014/main" id="{774073AA-0A40-F420-F75D-D53920728AFE}"/>
              </a:ext>
            </a:extLst>
          </p:cNvPr>
          <p:cNvGraphicFramePr>
            <a:graphicFrameLocks noGrp="1"/>
          </p:cNvGraphicFramePr>
          <p:nvPr>
            <p:extLst>
              <p:ext uri="{D42A27DB-BD31-4B8C-83A1-F6EECF244321}">
                <p14:modId xmlns:p14="http://schemas.microsoft.com/office/powerpoint/2010/main" val="1818686876"/>
              </p:ext>
            </p:extLst>
          </p:nvPr>
        </p:nvGraphicFramePr>
        <p:xfrm>
          <a:off x="345636" y="2402255"/>
          <a:ext cx="11402416" cy="3910834"/>
        </p:xfrm>
        <a:graphic>
          <a:graphicData uri="http://schemas.openxmlformats.org/drawingml/2006/table">
            <a:tbl>
              <a:tblPr firstRow="1" bandRow="1">
                <a:tableStyleId>{5C22544A-7EE6-4342-B048-85BDC9FD1C3A}</a:tableStyleId>
              </a:tblPr>
              <a:tblGrid>
                <a:gridCol w="1751521">
                  <a:extLst>
                    <a:ext uri="{9D8B030D-6E8A-4147-A177-3AD203B41FA5}">
                      <a16:colId xmlns:a16="http://schemas.microsoft.com/office/drawing/2014/main" val="3688964699"/>
                    </a:ext>
                  </a:extLst>
                </a:gridCol>
                <a:gridCol w="2335695">
                  <a:extLst>
                    <a:ext uri="{9D8B030D-6E8A-4147-A177-3AD203B41FA5}">
                      <a16:colId xmlns:a16="http://schemas.microsoft.com/office/drawing/2014/main" val="3324936621"/>
                    </a:ext>
                  </a:extLst>
                </a:gridCol>
                <a:gridCol w="2335696">
                  <a:extLst>
                    <a:ext uri="{9D8B030D-6E8A-4147-A177-3AD203B41FA5}">
                      <a16:colId xmlns:a16="http://schemas.microsoft.com/office/drawing/2014/main" val="683426691"/>
                    </a:ext>
                  </a:extLst>
                </a:gridCol>
                <a:gridCol w="2494722">
                  <a:extLst>
                    <a:ext uri="{9D8B030D-6E8A-4147-A177-3AD203B41FA5}">
                      <a16:colId xmlns:a16="http://schemas.microsoft.com/office/drawing/2014/main" val="3880417424"/>
                    </a:ext>
                  </a:extLst>
                </a:gridCol>
                <a:gridCol w="2484782">
                  <a:extLst>
                    <a:ext uri="{9D8B030D-6E8A-4147-A177-3AD203B41FA5}">
                      <a16:colId xmlns:a16="http://schemas.microsoft.com/office/drawing/2014/main" val="3292532420"/>
                    </a:ext>
                  </a:extLst>
                </a:gridCol>
              </a:tblGrid>
              <a:tr h="814226">
                <a:tc>
                  <a:txBody>
                    <a:bodyPr/>
                    <a:lstStyle/>
                    <a:p>
                      <a:pPr marL="0" lvl="0" indent="0" algn="ctr" defTabSz="622300">
                        <a:lnSpc>
                          <a:spcPct val="100000"/>
                        </a:lnSpc>
                        <a:spcBef>
                          <a:spcPct val="0"/>
                        </a:spcBef>
                        <a:spcAft>
                          <a:spcPct val="35000"/>
                        </a:spcAft>
                        <a:buNone/>
                      </a:pPr>
                      <a:endParaRPr lang="en-US" sz="1600" b="1" kern="12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622300">
                        <a:lnSpc>
                          <a:spcPct val="100000"/>
                        </a:lnSpc>
                        <a:spcBef>
                          <a:spcPct val="0"/>
                        </a:spcBef>
                        <a:spcAft>
                          <a:spcPct val="35000"/>
                        </a:spcAft>
                        <a:buNone/>
                      </a:pPr>
                      <a:r>
                        <a:rPr lang="en-US" sz="1800" b="1" kern="1200" dirty="0"/>
                        <a:t>Instrument Design Lab </a:t>
                      </a:r>
                    </a:p>
                    <a:p>
                      <a:pPr marL="0" lvl="0" indent="0" algn="ctr" defTabSz="622300">
                        <a:lnSpc>
                          <a:spcPct val="100000"/>
                        </a:lnSpc>
                        <a:spcBef>
                          <a:spcPct val="0"/>
                        </a:spcBef>
                        <a:spcAft>
                          <a:spcPct val="35000"/>
                        </a:spcAft>
                        <a:buNone/>
                      </a:pPr>
                      <a:r>
                        <a:rPr lang="en-US" sz="1800" b="1" kern="1200" dirty="0"/>
                        <a:t>(IDL)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622300">
                        <a:lnSpc>
                          <a:spcPct val="100000"/>
                        </a:lnSpc>
                        <a:spcBef>
                          <a:spcPct val="0"/>
                        </a:spcBef>
                        <a:spcAft>
                          <a:spcPct val="35000"/>
                        </a:spcAft>
                        <a:buNone/>
                      </a:pPr>
                      <a:r>
                        <a:rPr lang="en-US" sz="1800" b="1" kern="1200" dirty="0"/>
                        <a:t>Mission Design Lab </a:t>
                      </a:r>
                    </a:p>
                    <a:p>
                      <a:pPr marL="0" lvl="0" indent="0" algn="ctr" defTabSz="622300">
                        <a:lnSpc>
                          <a:spcPct val="100000"/>
                        </a:lnSpc>
                        <a:spcBef>
                          <a:spcPct val="0"/>
                        </a:spcBef>
                        <a:spcAft>
                          <a:spcPct val="35000"/>
                        </a:spcAft>
                        <a:buNone/>
                      </a:pPr>
                      <a:r>
                        <a:rPr lang="en-US" sz="1800" b="1" kern="1200" dirty="0"/>
                        <a:t>(MDL)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622300">
                        <a:lnSpc>
                          <a:spcPct val="100000"/>
                        </a:lnSpc>
                        <a:spcBef>
                          <a:spcPct val="0"/>
                        </a:spcBef>
                        <a:spcAft>
                          <a:spcPct val="35000"/>
                        </a:spcAft>
                        <a:buNone/>
                      </a:pPr>
                      <a:r>
                        <a:rPr lang="en-US" sz="1800" b="1" kern="1200" dirty="0"/>
                        <a:t>Architecture Design Lab </a:t>
                      </a:r>
                    </a:p>
                    <a:p>
                      <a:pPr marL="0" lvl="0" indent="0" algn="ctr" defTabSz="622300">
                        <a:lnSpc>
                          <a:spcPct val="100000"/>
                        </a:lnSpc>
                        <a:spcBef>
                          <a:spcPct val="0"/>
                        </a:spcBef>
                        <a:spcAft>
                          <a:spcPct val="35000"/>
                        </a:spcAft>
                        <a:buNone/>
                      </a:pPr>
                      <a:r>
                        <a:rPr lang="en-US" sz="1800" b="1" kern="1200" dirty="0"/>
                        <a:t>(ADL)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622300">
                        <a:lnSpc>
                          <a:spcPct val="100000"/>
                        </a:lnSpc>
                        <a:spcBef>
                          <a:spcPct val="0"/>
                        </a:spcBef>
                        <a:spcAft>
                          <a:spcPct val="35000"/>
                        </a:spcAft>
                        <a:buNone/>
                      </a:pPr>
                      <a:r>
                        <a:rPr lang="en-US" sz="1800" b="1" kern="1200" dirty="0"/>
                        <a:t>Mission Planning Lab </a:t>
                      </a:r>
                    </a:p>
                    <a:p>
                      <a:pPr marL="0" lvl="0" indent="0" algn="ctr" defTabSz="622300">
                        <a:lnSpc>
                          <a:spcPct val="100000"/>
                        </a:lnSpc>
                        <a:spcBef>
                          <a:spcPct val="0"/>
                        </a:spcBef>
                        <a:spcAft>
                          <a:spcPct val="35000"/>
                        </a:spcAft>
                        <a:buNone/>
                      </a:pPr>
                      <a:r>
                        <a:rPr lang="en-US" sz="1800" b="1" kern="1200" dirty="0"/>
                        <a:t>(MPL)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1015521"/>
                  </a:ext>
                </a:extLst>
              </a:tr>
              <a:tr h="928585">
                <a:tc>
                  <a:txBody>
                    <a:bodyPr/>
                    <a:lstStyle/>
                    <a:p>
                      <a:pPr marL="0" lvl="0" indent="0" algn="ctr" defTabSz="622300">
                        <a:lnSpc>
                          <a:spcPct val="100000"/>
                        </a:lnSpc>
                        <a:spcBef>
                          <a:spcPct val="0"/>
                        </a:spcBef>
                        <a:spcAft>
                          <a:spcPct val="35000"/>
                        </a:spcAft>
                        <a:buNone/>
                      </a:pPr>
                      <a:r>
                        <a:rPr lang="en-US" sz="1600" b="1" kern="1200" dirty="0">
                          <a:solidFill>
                            <a:schemeClr val="tx1"/>
                          </a:solidFill>
                        </a:rPr>
                        <a:t>Study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Instruments</a:t>
                      </a:r>
                      <a:endParaRPr kumimoji="0" lang="en-US" sz="1600" b="1" i="0" u="none" strike="noStrike" kern="1200" cap="none" spc="0" normalizeH="0" baseline="0" noProof="0" dirty="0">
                        <a:ln>
                          <a:noFill/>
                        </a:ln>
                        <a:solidFill>
                          <a:schemeClr val="accent1"/>
                        </a:solidFill>
                        <a:effectLst/>
                        <a:uLnTx/>
                        <a:uFillTx/>
                        <a:latin typeface="+mn-lt"/>
                        <a:ea typeface="+mn-ea"/>
                        <a:cs typeface="+mn-cs"/>
                      </a:endParaRPr>
                    </a:p>
                    <a:p>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Spacecraft and Mission</a:t>
                      </a:r>
                    </a:p>
                    <a:p>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hueOff val="0"/>
                              <a:satOff val="0"/>
                              <a:lumOff val="0"/>
                              <a:alphaOff val="0"/>
                            </a:prstClr>
                          </a:solidFill>
                          <a:effectLst/>
                          <a:uLnTx/>
                          <a:uFillTx/>
                          <a:latin typeface="+mn-lt"/>
                          <a:ea typeface="+mn-ea"/>
                          <a:cs typeface="+mn-cs"/>
                        </a:rPr>
                        <a:t>Either Spacecraft and Mission OR Instrument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Small Sat, CubeSat, Suborbital (balloon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20401"/>
                  </a:ext>
                </a:extLst>
              </a:tr>
              <a:tr h="9943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rPr>
                        <a:t>Typical Duration</a:t>
                      </a:r>
                    </a:p>
                    <a:p>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6.5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mn-ea"/>
                          <a:cs typeface="+mn-cs"/>
                        </a:rPr>
                        <a:t>6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Variable by scope.  ~ 3 to 7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5-6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0193729"/>
                  </a:ext>
                </a:extLst>
              </a:tr>
              <a:tr h="88148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rPr>
                        <a:t># Studies per Year</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10 max (inc. </a:t>
                      </a:r>
                      <a:r>
                        <a:rPr lang="en-US" sz="1600" dirty="0" err="1">
                          <a:solidFill>
                            <a:schemeClr val="tx1"/>
                          </a:solidFill>
                        </a:rPr>
                        <a:t>ADLm</a:t>
                      </a:r>
                      <a:r>
                        <a:rPr lang="en-US" sz="1600" dirty="0">
                          <a:solidFill>
                            <a:schemeClr val="tx1"/>
                          </a:solidFill>
                        </a:rPr>
                        <a:t>) - 5 weeks between studies, Dec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11 max (incl. </a:t>
                      </a:r>
                      <a:r>
                        <a:rPr lang="en-US" sz="1600" dirty="0" err="1">
                          <a:solidFill>
                            <a:schemeClr val="tx1"/>
                          </a:solidFill>
                        </a:rPr>
                        <a:t>ADLi</a:t>
                      </a:r>
                      <a:r>
                        <a:rPr lang="en-US" sz="1600" dirty="0">
                          <a:solidFill>
                            <a:schemeClr val="tx1"/>
                          </a:solidFill>
                        </a:rPr>
                        <a:t>) - 4 weeks between studies, Dec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See MDL/IDL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4-8 per </a:t>
                      </a:r>
                      <a:r>
                        <a:rPr lang="en-US" sz="1600" dirty="0" err="1">
                          <a:solidFill>
                            <a:schemeClr val="tx1"/>
                          </a:solidFill>
                        </a:rPr>
                        <a:t>yr</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5428467"/>
                  </a:ext>
                </a:extLst>
              </a:tr>
            </a:tbl>
          </a:graphicData>
        </a:graphic>
      </p:graphicFrame>
      <p:pic>
        <p:nvPicPr>
          <p:cNvPr id="10" name="Picture 9" descr="A picture containing text, graphic design, screenshot, graphics&#10;&#10;Description automatically generated">
            <a:extLst>
              <a:ext uri="{FF2B5EF4-FFF2-40B4-BE49-F238E27FC236}">
                <a16:creationId xmlns:a16="http://schemas.microsoft.com/office/drawing/2014/main" id="{8A4EA0AE-AA9B-BD4D-9395-B36B53DC1437}"/>
              </a:ext>
            </a:extLst>
          </p:cNvPr>
          <p:cNvPicPr>
            <a:picLocks noChangeAspect="1"/>
          </p:cNvPicPr>
          <p:nvPr/>
        </p:nvPicPr>
        <p:blipFill>
          <a:blip r:embed="rId4"/>
          <a:stretch>
            <a:fillRect/>
          </a:stretch>
        </p:blipFill>
        <p:spPr>
          <a:xfrm>
            <a:off x="2066261" y="989642"/>
            <a:ext cx="1471409" cy="1371600"/>
          </a:xfrm>
          <a:prstGeom prst="rect">
            <a:avLst/>
          </a:prstGeom>
        </p:spPr>
      </p:pic>
      <p:pic>
        <p:nvPicPr>
          <p:cNvPr id="12" name="Picture 11" descr="A picture containing text, graphic design, graphics, circle&#10;&#10;Description automatically generated">
            <a:extLst>
              <a:ext uri="{FF2B5EF4-FFF2-40B4-BE49-F238E27FC236}">
                <a16:creationId xmlns:a16="http://schemas.microsoft.com/office/drawing/2014/main" id="{F6346089-CADA-D6C9-27B2-0D6998670326}"/>
              </a:ext>
            </a:extLst>
          </p:cNvPr>
          <p:cNvPicPr>
            <a:picLocks noChangeAspect="1"/>
          </p:cNvPicPr>
          <p:nvPr/>
        </p:nvPicPr>
        <p:blipFill>
          <a:blip r:embed="rId5"/>
          <a:stretch>
            <a:fillRect/>
          </a:stretch>
        </p:blipFill>
        <p:spPr>
          <a:xfrm>
            <a:off x="4518546" y="989642"/>
            <a:ext cx="1713157" cy="1371600"/>
          </a:xfrm>
          <a:prstGeom prst="rect">
            <a:avLst/>
          </a:prstGeom>
        </p:spPr>
      </p:pic>
      <p:pic>
        <p:nvPicPr>
          <p:cNvPr id="14" name="Picture 13" descr="A picture containing circle, ball, text, graphics&#10;&#10;Description automatically generated">
            <a:extLst>
              <a:ext uri="{FF2B5EF4-FFF2-40B4-BE49-F238E27FC236}">
                <a16:creationId xmlns:a16="http://schemas.microsoft.com/office/drawing/2014/main" id="{71B20F5E-210F-4C4C-F4D5-3AF0DC59464F}"/>
              </a:ext>
            </a:extLst>
          </p:cNvPr>
          <p:cNvPicPr>
            <a:picLocks noChangeAspect="1"/>
          </p:cNvPicPr>
          <p:nvPr/>
        </p:nvPicPr>
        <p:blipFill>
          <a:blip r:embed="rId6"/>
          <a:stretch>
            <a:fillRect/>
          </a:stretch>
        </p:blipFill>
        <p:spPr>
          <a:xfrm>
            <a:off x="7298292" y="989642"/>
            <a:ext cx="1371600" cy="1371600"/>
          </a:xfrm>
          <a:prstGeom prst="rect">
            <a:avLst/>
          </a:prstGeom>
        </p:spPr>
      </p:pic>
      <p:pic>
        <p:nvPicPr>
          <p:cNvPr id="15" name="Picture 4">
            <a:extLst>
              <a:ext uri="{FF2B5EF4-FFF2-40B4-BE49-F238E27FC236}">
                <a16:creationId xmlns:a16="http://schemas.microsoft.com/office/drawing/2014/main" id="{95887D75-BC4A-657B-2E40-2C4DA3A26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6502" y="989642"/>
            <a:ext cx="1619385"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A4098A-4FE5-AF67-F347-27DEEB255742}"/>
              </a:ext>
            </a:extLst>
          </p:cNvPr>
          <p:cNvSpPr>
            <a:spLocks noGrp="1"/>
          </p:cNvSpPr>
          <p:nvPr>
            <p:ph type="title"/>
          </p:nvPr>
        </p:nvSpPr>
        <p:spPr>
          <a:xfrm>
            <a:off x="716249" y="283980"/>
            <a:ext cx="10820400" cy="1177092"/>
          </a:xfrm>
        </p:spPr>
        <p:txBody>
          <a:bodyPr anchor="t">
            <a:normAutofit/>
          </a:bodyPr>
          <a:lstStyle/>
          <a:p>
            <a:pPr algn="ctr"/>
            <a:r>
              <a:rPr lang="en-US" sz="4400" dirty="0">
                <a:latin typeface="Arial" panose="020B0604020202020204" pitchFamily="34" charset="0"/>
                <a:cs typeface="Arial" panose="020B0604020202020204" pitchFamily="34" charset="0"/>
              </a:rPr>
              <a:t>stats</a:t>
            </a:r>
          </a:p>
        </p:txBody>
      </p:sp>
    </p:spTree>
    <p:extLst>
      <p:ext uri="{BB962C8B-B14F-4D97-AF65-F5344CB8AC3E}">
        <p14:creationId xmlns:p14="http://schemas.microsoft.com/office/powerpoint/2010/main" val="397563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43313C-FC29-084A-A703-280AB4817A99}"/>
              </a:ext>
            </a:extLst>
          </p:cNvPr>
          <p:cNvSpPr>
            <a:spLocks noGrp="1"/>
          </p:cNvSpPr>
          <p:nvPr>
            <p:ph type="title"/>
          </p:nvPr>
        </p:nvSpPr>
        <p:spPr>
          <a:xfrm>
            <a:off x="685799" y="1150076"/>
            <a:ext cx="3659389" cy="4557849"/>
          </a:xfrm>
        </p:spPr>
        <p:txBody>
          <a:bodyPr>
            <a:normAutofit/>
          </a:bodyPr>
          <a:lstStyle/>
          <a:p>
            <a:pPr algn="r"/>
            <a:r>
              <a:rPr lang="en-US" dirty="0">
                <a:latin typeface="Arial" panose="020B0604020202020204" pitchFamily="34" charset="0"/>
                <a:cs typeface="Arial" panose="020B0604020202020204" pitchFamily="34" charset="0"/>
              </a:rPr>
              <a:t>IDC Process</a:t>
            </a:r>
          </a:p>
        </p:txBody>
      </p:sp>
      <p:cxnSp>
        <p:nvCxnSpPr>
          <p:cNvPr id="14" name="Straight Connector 13">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650A17-0E1B-454A-8F30-54FF2ED3B7E7}"/>
              </a:ext>
            </a:extLst>
          </p:cNvPr>
          <p:cNvSpPr>
            <a:spLocks noGrp="1"/>
          </p:cNvSpPr>
          <p:nvPr>
            <p:ph idx="1"/>
          </p:nvPr>
        </p:nvSpPr>
        <p:spPr>
          <a:xfrm>
            <a:off x="4988658" y="1150076"/>
            <a:ext cx="6517543" cy="4557849"/>
          </a:xfrm>
        </p:spPr>
        <p:txBody>
          <a:bodyPr>
            <a:normAutofit lnSpcReduction="10000"/>
          </a:bodyPr>
          <a:lstStyle/>
          <a:p>
            <a:pPr marL="0" indent="0">
              <a:buNone/>
            </a:pPr>
            <a:r>
              <a:rPr lang="en-US" b="1" dirty="0">
                <a:latin typeface="Arial" panose="020B0604020202020204" pitchFamily="34" charset="0"/>
                <a:cs typeface="Arial" panose="020B0604020202020204" pitchFamily="34" charset="0"/>
              </a:rPr>
              <a:t>What is involved in planning and preparation</a:t>
            </a:r>
          </a:p>
          <a:p>
            <a:pPr marL="0" indent="0">
              <a:buNone/>
            </a:pPr>
            <a:r>
              <a:rPr lang="en-US" b="1" dirty="0">
                <a:latin typeface="Arial" panose="020B0604020202020204" pitchFamily="34" charset="0"/>
                <a:cs typeface="Arial" panose="020B0604020202020204" pitchFamily="34" charset="0"/>
              </a:rPr>
              <a:t>of an IDC study?</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pre-work planning starts 12 to 16 weeks prior to study execution.</a:t>
            </a:r>
          </a:p>
          <a:p>
            <a:r>
              <a:rPr lang="en-US" dirty="0">
                <a:latin typeface="Arial" panose="020B0604020202020204" pitchFamily="34" charset="0"/>
                <a:cs typeface="Arial" panose="020B0604020202020204" pitchFamily="34" charset="0"/>
              </a:rPr>
              <a:t>One or several face-to-face pre-work meetings are held with the customer.</a:t>
            </a:r>
          </a:p>
          <a:p>
            <a:r>
              <a:rPr lang="en-US" dirty="0">
                <a:latin typeface="Arial" panose="020B0604020202020204" pitchFamily="34" charset="0"/>
                <a:cs typeface="Arial" panose="020B0604020202020204" pitchFamily="34" charset="0"/>
              </a:rPr>
              <a:t>Discussions take place to determine study goals/objectives/scope and to work out any scheduling issues.</a:t>
            </a:r>
          </a:p>
          <a:p>
            <a:r>
              <a:rPr lang="en-US" dirty="0">
                <a:latin typeface="Arial" panose="020B0604020202020204" pitchFamily="34" charset="0"/>
                <a:cs typeface="Arial" panose="020B0604020202020204" pitchFamily="34" charset="0"/>
              </a:rPr>
              <a:t>The IDC starts long duration tasks (if any) before study execution. For example, the team may need to examine orbit design for some complicated missions or develop optical or antenna models for instruments.</a:t>
            </a:r>
          </a:p>
        </p:txBody>
      </p:sp>
      <p:sp>
        <p:nvSpPr>
          <p:cNvPr id="2" name="Footer Placeholder 6">
            <a:extLst>
              <a:ext uri="{FF2B5EF4-FFF2-40B4-BE49-F238E27FC236}">
                <a16:creationId xmlns:a16="http://schemas.microsoft.com/office/drawing/2014/main" id="{0A3F8197-E798-E7ED-D226-0653315F6A0F}"/>
              </a:ext>
            </a:extLst>
          </p:cNvPr>
          <p:cNvSpPr>
            <a:spLocks noGrp="1"/>
          </p:cNvSpPr>
          <p:nvPr>
            <p:ph type="ftr" sz="quarter" idx="11"/>
          </p:nvPr>
        </p:nvSpPr>
        <p:spPr>
          <a:xfrm>
            <a:off x="0" y="6477363"/>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4" name="Slide Number Placeholder 8">
            <a:extLst>
              <a:ext uri="{FF2B5EF4-FFF2-40B4-BE49-F238E27FC236}">
                <a16:creationId xmlns:a16="http://schemas.microsoft.com/office/drawing/2014/main" id="{03DC0AC0-BE5C-0621-618D-6762D2BEB979}"/>
              </a:ext>
            </a:extLst>
          </p:cNvPr>
          <p:cNvSpPr>
            <a:spLocks noGrp="1"/>
          </p:cNvSpPr>
          <p:nvPr>
            <p:ph type="sldNum" sz="quarter" idx="12"/>
          </p:nvPr>
        </p:nvSpPr>
        <p:spPr>
          <a:xfrm>
            <a:off x="11563454" y="6419687"/>
            <a:ext cx="551167" cy="377825"/>
          </a:xfrm>
        </p:spPr>
        <p:txBody>
          <a:bodyPr>
            <a:normAutofit/>
          </a:bodyPr>
          <a:lstStyle/>
          <a:p>
            <a:pPr>
              <a:spcAft>
                <a:spcPts val="600"/>
              </a:spcAft>
            </a:pPr>
            <a:fld id="{09CC0DF5-6743-0541-BF1B-B08142487433}" type="slidenum">
              <a:rPr lang="en-US" smtClean="0"/>
              <a:pPr>
                <a:spcAft>
                  <a:spcPts val="600"/>
                </a:spcAft>
              </a:pPr>
              <a:t>7</a:t>
            </a:fld>
            <a:endParaRPr lang="en-US" dirty="0"/>
          </a:p>
        </p:txBody>
      </p:sp>
      <p:grpSp>
        <p:nvGrpSpPr>
          <p:cNvPr id="5" name="Group 4">
            <a:extLst>
              <a:ext uri="{FF2B5EF4-FFF2-40B4-BE49-F238E27FC236}">
                <a16:creationId xmlns:a16="http://schemas.microsoft.com/office/drawing/2014/main" id="{B9E0D364-5838-2F53-0F3F-714DE88C4798}"/>
              </a:ext>
            </a:extLst>
          </p:cNvPr>
          <p:cNvGrpSpPr/>
          <p:nvPr/>
        </p:nvGrpSpPr>
        <p:grpSpPr>
          <a:xfrm>
            <a:off x="11008970" y="75964"/>
            <a:ext cx="980386" cy="980386"/>
            <a:chOff x="7909089" y="75964"/>
            <a:chExt cx="980387" cy="980387"/>
          </a:xfrm>
        </p:grpSpPr>
        <p:sp>
          <p:nvSpPr>
            <p:cNvPr id="6" name="Oval 5">
              <a:extLst>
                <a:ext uri="{FF2B5EF4-FFF2-40B4-BE49-F238E27FC236}">
                  <a16:creationId xmlns:a16="http://schemas.microsoft.com/office/drawing/2014/main" id="{CCBA1D53-7F84-03DA-D91C-3BC11D609665}"/>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8" name="Picture 64" descr="Macintosh HD:Users:kagammage:Documents:Customer work:JOBS ON REVIEW:B1999-simms:Diversity_templates:PowerPoint:Meatball_CMYK_1inch.gif">
              <a:extLst>
                <a:ext uri="{FF2B5EF4-FFF2-40B4-BE49-F238E27FC236}">
                  <a16:creationId xmlns:a16="http://schemas.microsoft.com/office/drawing/2014/main" id="{593F4F53-2CBF-E79B-1CDC-08992A112113}"/>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483517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678763" y="299451"/>
            <a:ext cx="10820400" cy="747092"/>
          </a:xfrm>
        </p:spPr>
        <p:txBody>
          <a:bodyPr anchor="t">
            <a:noAutofit/>
          </a:bodyPr>
          <a:lstStyle/>
          <a:p>
            <a:pPr algn="ctr"/>
            <a:r>
              <a:rPr lang="en-US" sz="4400" dirty="0">
                <a:latin typeface="Arial" panose="020B0604020202020204" pitchFamily="34" charset="0"/>
                <a:cs typeface="Arial" panose="020B0604020202020204" pitchFamily="34" charset="0"/>
              </a:rPr>
              <a:t>Prework timeline - example*</a:t>
            </a:r>
            <a:br>
              <a:rPr lang="en-US" sz="8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differs by lab, study type, and scope</a:t>
            </a:r>
          </a:p>
        </p:txBody>
      </p:sp>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73152" y="6451059"/>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567681" y="6480174"/>
            <a:ext cx="551167" cy="377825"/>
          </a:xfrm>
        </p:spPr>
        <p:txBody>
          <a:bodyPr>
            <a:normAutofit/>
          </a:bodyPr>
          <a:lstStyle/>
          <a:p>
            <a:pPr>
              <a:spcAft>
                <a:spcPts val="600"/>
              </a:spcAft>
            </a:pPr>
            <a:fld id="{09CC0DF5-6743-0541-BF1B-B08142487433}" type="slidenum">
              <a:rPr lang="en-US" smtClean="0"/>
              <a:pPr>
                <a:spcAft>
                  <a:spcPts val="600"/>
                </a:spcAft>
              </a:pPr>
              <a:t>8</a:t>
            </a:fld>
            <a:endParaRPr lang="en-US" dirty="0"/>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2" name="Table 4">
            <a:extLst>
              <a:ext uri="{FF2B5EF4-FFF2-40B4-BE49-F238E27FC236}">
                <a16:creationId xmlns:a16="http://schemas.microsoft.com/office/drawing/2014/main" id="{FFC3D0AE-F5A2-23B7-422B-24DA8E5F488C}"/>
              </a:ext>
            </a:extLst>
          </p:cNvPr>
          <p:cNvGraphicFramePr>
            <a:graphicFrameLocks noGrp="1"/>
          </p:cNvGraphicFramePr>
          <p:nvPr>
            <p:extLst>
              <p:ext uri="{D42A27DB-BD31-4B8C-83A1-F6EECF244321}">
                <p14:modId xmlns:p14="http://schemas.microsoft.com/office/powerpoint/2010/main" val="3558961961"/>
              </p:ext>
            </p:extLst>
          </p:nvPr>
        </p:nvGraphicFramePr>
        <p:xfrm>
          <a:off x="1839915" y="4167597"/>
          <a:ext cx="8407403" cy="338559"/>
        </p:xfrm>
        <a:graphic>
          <a:graphicData uri="http://schemas.openxmlformats.org/drawingml/2006/table">
            <a:tbl>
              <a:tblPr firstRow="1" bandRow="1">
                <a:tableStyleId>{21E4AEA4-8DFA-4A89-87EB-49C32662AFE0}</a:tableStyleId>
              </a:tblPr>
              <a:tblGrid>
                <a:gridCol w="1545983">
                  <a:extLst>
                    <a:ext uri="{9D8B030D-6E8A-4147-A177-3AD203B41FA5}">
                      <a16:colId xmlns:a16="http://schemas.microsoft.com/office/drawing/2014/main" val="1108782854"/>
                    </a:ext>
                  </a:extLst>
                </a:gridCol>
                <a:gridCol w="571785">
                  <a:extLst>
                    <a:ext uri="{9D8B030D-6E8A-4147-A177-3AD203B41FA5}">
                      <a16:colId xmlns:a16="http://schemas.microsoft.com/office/drawing/2014/main" val="3259709869"/>
                    </a:ext>
                  </a:extLst>
                </a:gridCol>
                <a:gridCol w="571785">
                  <a:extLst>
                    <a:ext uri="{9D8B030D-6E8A-4147-A177-3AD203B41FA5}">
                      <a16:colId xmlns:a16="http://schemas.microsoft.com/office/drawing/2014/main" val="1528377347"/>
                    </a:ext>
                  </a:extLst>
                </a:gridCol>
                <a:gridCol w="571785">
                  <a:extLst>
                    <a:ext uri="{9D8B030D-6E8A-4147-A177-3AD203B41FA5}">
                      <a16:colId xmlns:a16="http://schemas.microsoft.com/office/drawing/2014/main" val="2881797967"/>
                    </a:ext>
                  </a:extLst>
                </a:gridCol>
                <a:gridCol w="571785">
                  <a:extLst>
                    <a:ext uri="{9D8B030D-6E8A-4147-A177-3AD203B41FA5}">
                      <a16:colId xmlns:a16="http://schemas.microsoft.com/office/drawing/2014/main" val="1195280277"/>
                    </a:ext>
                  </a:extLst>
                </a:gridCol>
                <a:gridCol w="571785">
                  <a:extLst>
                    <a:ext uri="{9D8B030D-6E8A-4147-A177-3AD203B41FA5}">
                      <a16:colId xmlns:a16="http://schemas.microsoft.com/office/drawing/2014/main" val="526946414"/>
                    </a:ext>
                  </a:extLst>
                </a:gridCol>
                <a:gridCol w="571785">
                  <a:extLst>
                    <a:ext uri="{9D8B030D-6E8A-4147-A177-3AD203B41FA5}">
                      <a16:colId xmlns:a16="http://schemas.microsoft.com/office/drawing/2014/main" val="3016426914"/>
                    </a:ext>
                  </a:extLst>
                </a:gridCol>
                <a:gridCol w="571785">
                  <a:extLst>
                    <a:ext uri="{9D8B030D-6E8A-4147-A177-3AD203B41FA5}">
                      <a16:colId xmlns:a16="http://schemas.microsoft.com/office/drawing/2014/main" val="1065574713"/>
                    </a:ext>
                  </a:extLst>
                </a:gridCol>
                <a:gridCol w="571785">
                  <a:extLst>
                    <a:ext uri="{9D8B030D-6E8A-4147-A177-3AD203B41FA5}">
                      <a16:colId xmlns:a16="http://schemas.microsoft.com/office/drawing/2014/main" val="725743934"/>
                    </a:ext>
                  </a:extLst>
                </a:gridCol>
                <a:gridCol w="571785">
                  <a:extLst>
                    <a:ext uri="{9D8B030D-6E8A-4147-A177-3AD203B41FA5}">
                      <a16:colId xmlns:a16="http://schemas.microsoft.com/office/drawing/2014/main" val="1059564914"/>
                    </a:ext>
                  </a:extLst>
                </a:gridCol>
                <a:gridCol w="571785">
                  <a:extLst>
                    <a:ext uri="{9D8B030D-6E8A-4147-A177-3AD203B41FA5}">
                      <a16:colId xmlns:a16="http://schemas.microsoft.com/office/drawing/2014/main" val="3664081632"/>
                    </a:ext>
                  </a:extLst>
                </a:gridCol>
                <a:gridCol w="571785">
                  <a:extLst>
                    <a:ext uri="{9D8B030D-6E8A-4147-A177-3AD203B41FA5}">
                      <a16:colId xmlns:a16="http://schemas.microsoft.com/office/drawing/2014/main" val="481337586"/>
                    </a:ext>
                  </a:extLst>
                </a:gridCol>
                <a:gridCol w="571785">
                  <a:extLst>
                    <a:ext uri="{9D8B030D-6E8A-4147-A177-3AD203B41FA5}">
                      <a16:colId xmlns:a16="http://schemas.microsoft.com/office/drawing/2014/main" val="1914488000"/>
                    </a:ext>
                  </a:extLst>
                </a:gridCol>
              </a:tblGrid>
              <a:tr h="338559">
                <a:tc>
                  <a:txBody>
                    <a:bodyPr/>
                    <a:lstStyle/>
                    <a:p>
                      <a:r>
                        <a:rPr lang="en-US" sz="1200" dirty="0"/>
                        <a:t>Before 12 weeks</a:t>
                      </a:r>
                    </a:p>
                  </a:txBody>
                  <a:tcPr>
                    <a:solidFill>
                      <a:srgbClr val="FF9900"/>
                    </a:solidFill>
                  </a:tcPr>
                </a:tc>
                <a:tc>
                  <a:txBody>
                    <a:bodyPr/>
                    <a:lstStyle/>
                    <a:p>
                      <a:r>
                        <a:rPr lang="en-US" sz="1200" dirty="0"/>
                        <a:t>12</a:t>
                      </a:r>
                    </a:p>
                  </a:txBody>
                  <a:tcPr>
                    <a:solidFill>
                      <a:srgbClr val="0070C0"/>
                    </a:solidFill>
                  </a:tcPr>
                </a:tc>
                <a:tc>
                  <a:txBody>
                    <a:bodyPr/>
                    <a:lstStyle/>
                    <a:p>
                      <a:r>
                        <a:rPr lang="en-US" sz="1200" dirty="0"/>
                        <a:t>11</a:t>
                      </a:r>
                    </a:p>
                  </a:txBody>
                  <a:tcPr>
                    <a:solidFill>
                      <a:srgbClr val="0070C0"/>
                    </a:solidFill>
                  </a:tcPr>
                </a:tc>
                <a:tc>
                  <a:txBody>
                    <a:bodyPr/>
                    <a:lstStyle/>
                    <a:p>
                      <a:r>
                        <a:rPr lang="en-US" sz="1200" dirty="0"/>
                        <a:t>10</a:t>
                      </a:r>
                    </a:p>
                  </a:txBody>
                  <a:tcPr>
                    <a:solidFill>
                      <a:srgbClr val="0070C0"/>
                    </a:solidFill>
                  </a:tcPr>
                </a:tc>
                <a:tc>
                  <a:txBody>
                    <a:bodyPr/>
                    <a:lstStyle/>
                    <a:p>
                      <a:r>
                        <a:rPr lang="en-US" sz="1200" dirty="0"/>
                        <a:t>9</a:t>
                      </a:r>
                    </a:p>
                  </a:txBody>
                  <a:tcPr>
                    <a:solidFill>
                      <a:srgbClr val="0070C0"/>
                    </a:solidFill>
                  </a:tcPr>
                </a:tc>
                <a:tc>
                  <a:txBody>
                    <a:bodyPr/>
                    <a:lstStyle/>
                    <a:p>
                      <a:r>
                        <a:rPr lang="en-US" sz="1200" dirty="0"/>
                        <a:t>8</a:t>
                      </a:r>
                    </a:p>
                  </a:txBody>
                  <a:tcPr>
                    <a:solidFill>
                      <a:srgbClr val="0070C0"/>
                    </a:solidFill>
                  </a:tcPr>
                </a:tc>
                <a:tc>
                  <a:txBody>
                    <a:bodyPr/>
                    <a:lstStyle/>
                    <a:p>
                      <a:r>
                        <a:rPr lang="en-US" sz="1200" dirty="0"/>
                        <a:t>7</a:t>
                      </a:r>
                    </a:p>
                  </a:txBody>
                  <a:tcPr>
                    <a:solidFill>
                      <a:srgbClr val="0070C0"/>
                    </a:solidFill>
                  </a:tcPr>
                </a:tc>
                <a:tc>
                  <a:txBody>
                    <a:bodyPr/>
                    <a:lstStyle/>
                    <a:p>
                      <a:r>
                        <a:rPr lang="en-US" sz="1200" dirty="0"/>
                        <a:t>6</a:t>
                      </a:r>
                    </a:p>
                  </a:txBody>
                  <a:tcPr>
                    <a:solidFill>
                      <a:srgbClr val="0070C0"/>
                    </a:solidFill>
                  </a:tcPr>
                </a:tc>
                <a:tc>
                  <a:txBody>
                    <a:bodyPr/>
                    <a:lstStyle/>
                    <a:p>
                      <a:r>
                        <a:rPr lang="en-US" sz="1200" dirty="0"/>
                        <a:t>5</a:t>
                      </a:r>
                    </a:p>
                  </a:txBody>
                  <a:tcPr>
                    <a:solidFill>
                      <a:srgbClr val="0070C0"/>
                    </a:solidFill>
                  </a:tcPr>
                </a:tc>
                <a:tc>
                  <a:txBody>
                    <a:bodyPr/>
                    <a:lstStyle/>
                    <a:p>
                      <a:r>
                        <a:rPr lang="en-US" sz="1200" dirty="0"/>
                        <a:t>4</a:t>
                      </a:r>
                    </a:p>
                  </a:txBody>
                  <a:tcPr>
                    <a:solidFill>
                      <a:srgbClr val="0070C0"/>
                    </a:solidFill>
                  </a:tcPr>
                </a:tc>
                <a:tc>
                  <a:txBody>
                    <a:bodyPr/>
                    <a:lstStyle/>
                    <a:p>
                      <a:r>
                        <a:rPr lang="en-US" sz="1200" dirty="0"/>
                        <a:t>3</a:t>
                      </a:r>
                    </a:p>
                  </a:txBody>
                  <a:tcPr>
                    <a:solidFill>
                      <a:srgbClr val="0070C0"/>
                    </a:solidFill>
                  </a:tcPr>
                </a:tc>
                <a:tc>
                  <a:txBody>
                    <a:bodyPr/>
                    <a:lstStyle/>
                    <a:p>
                      <a:r>
                        <a:rPr lang="en-US" sz="1200" dirty="0"/>
                        <a:t>2</a:t>
                      </a:r>
                    </a:p>
                  </a:txBody>
                  <a:tcPr>
                    <a:solidFill>
                      <a:srgbClr val="0070C0"/>
                    </a:solidFill>
                  </a:tcPr>
                </a:tc>
                <a:tc>
                  <a:txBody>
                    <a:bodyPr/>
                    <a:lstStyle/>
                    <a:p>
                      <a:r>
                        <a:rPr lang="en-US" sz="1200" dirty="0"/>
                        <a:t>1</a:t>
                      </a:r>
                    </a:p>
                  </a:txBody>
                  <a:tcPr>
                    <a:solidFill>
                      <a:srgbClr val="0070C0"/>
                    </a:solidFill>
                  </a:tcPr>
                </a:tc>
                <a:extLst>
                  <a:ext uri="{0D108BD9-81ED-4DB2-BD59-A6C34878D82A}">
                    <a16:rowId xmlns:a16="http://schemas.microsoft.com/office/drawing/2014/main" val="747257717"/>
                  </a:ext>
                </a:extLst>
              </a:tr>
            </a:tbl>
          </a:graphicData>
        </a:graphic>
      </p:graphicFrame>
      <p:sp>
        <p:nvSpPr>
          <p:cNvPr id="14" name="TextBox 13">
            <a:extLst>
              <a:ext uri="{FF2B5EF4-FFF2-40B4-BE49-F238E27FC236}">
                <a16:creationId xmlns:a16="http://schemas.microsoft.com/office/drawing/2014/main" id="{B010A331-AB48-DCA8-6F44-6557170ABD9C}"/>
              </a:ext>
            </a:extLst>
          </p:cNvPr>
          <p:cNvSpPr txBox="1"/>
          <p:nvPr/>
        </p:nvSpPr>
        <p:spPr>
          <a:xfrm>
            <a:off x="3634075" y="2584858"/>
            <a:ext cx="1515161" cy="553998"/>
          </a:xfrm>
          <a:prstGeom prst="rect">
            <a:avLst/>
          </a:prstGeom>
          <a:solidFill>
            <a:srgbClr val="FFC19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Initial Meeting with Customer Team (IDL Core Team and IDC Manager)</a:t>
            </a:r>
          </a:p>
        </p:txBody>
      </p:sp>
      <p:cxnSp>
        <p:nvCxnSpPr>
          <p:cNvPr id="15" name="Straight Arrow Connector 14">
            <a:extLst>
              <a:ext uri="{FF2B5EF4-FFF2-40B4-BE49-F238E27FC236}">
                <a16:creationId xmlns:a16="http://schemas.microsoft.com/office/drawing/2014/main" id="{D0E0495A-2476-017F-E4AB-67672C999BAE}"/>
              </a:ext>
            </a:extLst>
          </p:cNvPr>
          <p:cNvCxnSpPr>
            <a:cxnSpLocks/>
          </p:cNvCxnSpPr>
          <p:nvPr/>
        </p:nvCxnSpPr>
        <p:spPr bwMode="auto">
          <a:xfrm>
            <a:off x="4107800" y="3138855"/>
            <a:ext cx="0" cy="985964"/>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26544AB2-4E8B-461C-5C2A-5EAD87143A8A}"/>
              </a:ext>
            </a:extLst>
          </p:cNvPr>
          <p:cNvSpPr txBox="1"/>
          <p:nvPr/>
        </p:nvSpPr>
        <p:spPr>
          <a:xfrm>
            <a:off x="5788055" y="1954626"/>
            <a:ext cx="947450" cy="861774"/>
          </a:xfrm>
          <a:prstGeom prst="rect">
            <a:avLst/>
          </a:prstGeom>
          <a:solidFill>
            <a:srgbClr val="FFC19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Month 1 Check-in </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(IDL Core Team and IDC Manager)</a:t>
            </a:r>
          </a:p>
        </p:txBody>
      </p:sp>
      <p:cxnSp>
        <p:nvCxnSpPr>
          <p:cNvPr id="19" name="Straight Arrow Connector 18">
            <a:extLst>
              <a:ext uri="{FF2B5EF4-FFF2-40B4-BE49-F238E27FC236}">
                <a16:creationId xmlns:a16="http://schemas.microsoft.com/office/drawing/2014/main" id="{04DD6B1C-B137-B976-900A-BB3CEE4E9C29}"/>
              </a:ext>
            </a:extLst>
          </p:cNvPr>
          <p:cNvCxnSpPr>
            <a:cxnSpLocks/>
            <a:stCxn id="17" idx="2"/>
          </p:cNvCxnSpPr>
          <p:nvPr/>
        </p:nvCxnSpPr>
        <p:spPr bwMode="auto">
          <a:xfrm>
            <a:off x="6261780" y="2816401"/>
            <a:ext cx="0" cy="1308419"/>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20" name="TextBox 19">
            <a:extLst>
              <a:ext uri="{FF2B5EF4-FFF2-40B4-BE49-F238E27FC236}">
                <a16:creationId xmlns:a16="http://schemas.microsoft.com/office/drawing/2014/main" id="{7CEBEF84-AD45-1427-2F79-1A440BBCCCED}"/>
              </a:ext>
            </a:extLst>
          </p:cNvPr>
          <p:cNvSpPr txBox="1"/>
          <p:nvPr/>
        </p:nvSpPr>
        <p:spPr>
          <a:xfrm>
            <a:off x="7572892" y="1956519"/>
            <a:ext cx="947450" cy="861774"/>
          </a:xfrm>
          <a:prstGeom prst="rect">
            <a:avLst/>
          </a:prstGeom>
          <a:solidFill>
            <a:srgbClr val="FFC19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Month 2 Check-in </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(IDL Core Team and IDC Manager)</a:t>
            </a:r>
          </a:p>
        </p:txBody>
      </p:sp>
      <p:cxnSp>
        <p:nvCxnSpPr>
          <p:cNvPr id="21" name="Straight Arrow Connector 20">
            <a:extLst>
              <a:ext uri="{FF2B5EF4-FFF2-40B4-BE49-F238E27FC236}">
                <a16:creationId xmlns:a16="http://schemas.microsoft.com/office/drawing/2014/main" id="{7057D8DF-82B6-F260-851F-F93DA7F9ABAE}"/>
              </a:ext>
            </a:extLst>
          </p:cNvPr>
          <p:cNvCxnSpPr>
            <a:cxnSpLocks/>
            <a:stCxn id="20" idx="2"/>
          </p:cNvCxnSpPr>
          <p:nvPr/>
        </p:nvCxnSpPr>
        <p:spPr bwMode="auto">
          <a:xfrm>
            <a:off x="8046617" y="2818293"/>
            <a:ext cx="0" cy="1306526"/>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0C2E6B43-F959-C2A8-C045-FAA180434EF3}"/>
              </a:ext>
            </a:extLst>
          </p:cNvPr>
          <p:cNvSpPr txBox="1"/>
          <p:nvPr/>
        </p:nvSpPr>
        <p:spPr>
          <a:xfrm>
            <a:off x="6581501" y="3142181"/>
            <a:ext cx="947450" cy="553998"/>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err="1">
                <a:solidFill>
                  <a:srgbClr val="FF0000"/>
                </a:solidFill>
                <a:latin typeface="Calibri" panose="020F0502020204030204" pitchFamily="34" charset="0"/>
                <a:cs typeface="Calibri" panose="020F0502020204030204" pitchFamily="34" charset="0"/>
              </a:rPr>
              <a:t>ADLi</a:t>
            </a:r>
            <a:r>
              <a:rPr lang="en-US" sz="1000" dirty="0">
                <a:solidFill>
                  <a:srgbClr val="FF0000"/>
                </a:solidFill>
                <a:latin typeface="Calibri" panose="020F0502020204030204" pitchFamily="34" charset="0"/>
                <a:cs typeface="Calibri" panose="020F0502020204030204" pitchFamily="34" charset="0"/>
              </a:rPr>
              <a:t> Descope Options (Month 1)</a:t>
            </a:r>
          </a:p>
        </p:txBody>
      </p:sp>
      <p:cxnSp>
        <p:nvCxnSpPr>
          <p:cNvPr id="23" name="Straight Arrow Connector 17">
            <a:extLst>
              <a:ext uri="{FF2B5EF4-FFF2-40B4-BE49-F238E27FC236}">
                <a16:creationId xmlns:a16="http://schemas.microsoft.com/office/drawing/2014/main" id="{EB23A03A-211F-EBD4-9312-6F4B675DA3A5}"/>
              </a:ext>
            </a:extLst>
          </p:cNvPr>
          <p:cNvCxnSpPr>
            <a:cxnSpLocks/>
            <a:endCxn id="22" idx="1"/>
          </p:cNvCxnSpPr>
          <p:nvPr/>
        </p:nvCxnSpPr>
        <p:spPr bwMode="auto">
          <a:xfrm rot="16200000" flipH="1">
            <a:off x="6204393" y="3042072"/>
            <a:ext cx="588100" cy="166116"/>
          </a:xfrm>
          <a:prstGeom prst="bentConnector2">
            <a:avLst/>
          </a:prstGeom>
          <a:solidFill>
            <a:schemeClr val="accent1"/>
          </a:solidFill>
          <a:ln w="19050" cap="flat" cmpd="sng" algn="ctr">
            <a:solidFill>
              <a:schemeClr val="tx1"/>
            </a:solidFill>
            <a:prstDash val="sysDash"/>
            <a:round/>
            <a:headEnd type="none" w="med" len="med"/>
            <a:tailEnd type="triangle" w="med" len="med"/>
          </a:ln>
          <a:effectLst/>
        </p:spPr>
      </p:cxnSp>
      <p:sp>
        <p:nvSpPr>
          <p:cNvPr id="24" name="TextBox 23">
            <a:extLst>
              <a:ext uri="{FF2B5EF4-FFF2-40B4-BE49-F238E27FC236}">
                <a16:creationId xmlns:a16="http://schemas.microsoft.com/office/drawing/2014/main" id="{B6C25215-78A0-CB37-DC28-FBE5CA780686}"/>
              </a:ext>
            </a:extLst>
          </p:cNvPr>
          <p:cNvSpPr txBox="1"/>
          <p:nvPr/>
        </p:nvSpPr>
        <p:spPr>
          <a:xfrm>
            <a:off x="8366337" y="3138856"/>
            <a:ext cx="947450" cy="553998"/>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err="1">
                <a:solidFill>
                  <a:srgbClr val="FF0000"/>
                </a:solidFill>
                <a:latin typeface="Calibri" panose="020F0502020204030204" pitchFamily="34" charset="0"/>
                <a:cs typeface="Calibri" panose="020F0502020204030204" pitchFamily="34" charset="0"/>
              </a:rPr>
              <a:t>ADLi</a:t>
            </a:r>
            <a:r>
              <a:rPr lang="en-US" sz="1000" dirty="0">
                <a:solidFill>
                  <a:srgbClr val="FF0000"/>
                </a:solidFill>
                <a:latin typeface="Calibri" panose="020F0502020204030204" pitchFamily="34" charset="0"/>
                <a:cs typeface="Calibri" panose="020F0502020204030204" pitchFamily="34" charset="0"/>
              </a:rPr>
              <a:t> Descope Options (Month 2)</a:t>
            </a:r>
          </a:p>
        </p:txBody>
      </p:sp>
      <p:cxnSp>
        <p:nvCxnSpPr>
          <p:cNvPr id="25" name="Straight Arrow Connector 17">
            <a:extLst>
              <a:ext uri="{FF2B5EF4-FFF2-40B4-BE49-F238E27FC236}">
                <a16:creationId xmlns:a16="http://schemas.microsoft.com/office/drawing/2014/main" id="{2D20203C-8F87-7CF9-B08B-5AE6E253A137}"/>
              </a:ext>
            </a:extLst>
          </p:cNvPr>
          <p:cNvCxnSpPr>
            <a:cxnSpLocks/>
            <a:endCxn id="24" idx="1"/>
          </p:cNvCxnSpPr>
          <p:nvPr/>
        </p:nvCxnSpPr>
        <p:spPr bwMode="auto">
          <a:xfrm rot="16200000" flipH="1">
            <a:off x="7989229" y="3038747"/>
            <a:ext cx="588100" cy="166116"/>
          </a:xfrm>
          <a:prstGeom prst="bentConnector2">
            <a:avLst/>
          </a:prstGeom>
          <a:solidFill>
            <a:schemeClr val="accent1"/>
          </a:solidFill>
          <a:ln w="19050" cap="flat" cmpd="sng" algn="ctr">
            <a:solidFill>
              <a:schemeClr val="tx1"/>
            </a:solidFill>
            <a:prstDash val="sysDash"/>
            <a:round/>
            <a:headEnd type="none" w="med" len="med"/>
            <a:tailEnd type="triangle" w="med" len="med"/>
          </a:ln>
          <a:effectLst/>
        </p:spPr>
      </p:cxnSp>
      <p:sp>
        <p:nvSpPr>
          <p:cNvPr id="26" name="TextBox 25">
            <a:extLst>
              <a:ext uri="{FF2B5EF4-FFF2-40B4-BE49-F238E27FC236}">
                <a16:creationId xmlns:a16="http://schemas.microsoft.com/office/drawing/2014/main" id="{8DE1D8D4-E3A7-6A8C-5C30-C13EE0A176C0}"/>
              </a:ext>
            </a:extLst>
          </p:cNvPr>
          <p:cNvSpPr txBox="1"/>
          <p:nvPr/>
        </p:nvSpPr>
        <p:spPr>
          <a:xfrm>
            <a:off x="2302896" y="1848849"/>
            <a:ext cx="115125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Initial PI (Principal Investigator) Contact (IDC Manager only)</a:t>
            </a:r>
          </a:p>
        </p:txBody>
      </p:sp>
      <p:cxnSp>
        <p:nvCxnSpPr>
          <p:cNvPr id="27" name="Straight Arrow Connector 26">
            <a:extLst>
              <a:ext uri="{FF2B5EF4-FFF2-40B4-BE49-F238E27FC236}">
                <a16:creationId xmlns:a16="http://schemas.microsoft.com/office/drawing/2014/main" id="{70AD925B-7D4F-8D50-472D-491AE351C9DF}"/>
              </a:ext>
            </a:extLst>
          </p:cNvPr>
          <p:cNvCxnSpPr>
            <a:cxnSpLocks/>
            <a:stCxn id="26" idx="2"/>
          </p:cNvCxnSpPr>
          <p:nvPr/>
        </p:nvCxnSpPr>
        <p:spPr bwMode="auto">
          <a:xfrm>
            <a:off x="2878522" y="2556735"/>
            <a:ext cx="0" cy="1610862"/>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D28248D6-2548-DC60-4DCE-19392CB31EC8}"/>
              </a:ext>
            </a:extLst>
          </p:cNvPr>
          <p:cNvSpPr txBox="1"/>
          <p:nvPr/>
        </p:nvSpPr>
        <p:spPr>
          <a:xfrm>
            <a:off x="1646161" y="2584859"/>
            <a:ext cx="947450"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Office Hours</a:t>
            </a:r>
          </a:p>
        </p:txBody>
      </p:sp>
      <p:cxnSp>
        <p:nvCxnSpPr>
          <p:cNvPr id="29" name="Straight Arrow Connector 28">
            <a:extLst>
              <a:ext uri="{FF2B5EF4-FFF2-40B4-BE49-F238E27FC236}">
                <a16:creationId xmlns:a16="http://schemas.microsoft.com/office/drawing/2014/main" id="{CEBDA8F2-8CCE-2760-7FA6-DF2B6D8B947C}"/>
              </a:ext>
            </a:extLst>
          </p:cNvPr>
          <p:cNvCxnSpPr>
            <a:cxnSpLocks/>
            <a:stCxn id="28" idx="2"/>
          </p:cNvCxnSpPr>
          <p:nvPr/>
        </p:nvCxnSpPr>
        <p:spPr bwMode="auto">
          <a:xfrm>
            <a:off x="2119886" y="2831079"/>
            <a:ext cx="0" cy="1293740"/>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2F881530-1137-1AC2-1C7B-C787A9DA28E9}"/>
              </a:ext>
            </a:extLst>
          </p:cNvPr>
          <p:cNvSpPr txBox="1"/>
          <p:nvPr/>
        </p:nvSpPr>
        <p:spPr>
          <a:xfrm>
            <a:off x="4409561" y="3261967"/>
            <a:ext cx="1603584" cy="553998"/>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solidFill>
                  <a:srgbClr val="FF0000"/>
                </a:solidFill>
                <a:latin typeface="Calibri" panose="020F0502020204030204" pitchFamily="34" charset="0"/>
                <a:cs typeface="Calibri" panose="020F0502020204030204" pitchFamily="34" charset="0"/>
              </a:rPr>
              <a:t>IDL Process Introductory Meeting, IDL vs. </a:t>
            </a:r>
            <a:r>
              <a:rPr lang="en-US" sz="1000" dirty="0" err="1">
                <a:solidFill>
                  <a:srgbClr val="FF0000"/>
                </a:solidFill>
                <a:latin typeface="Calibri" panose="020F0502020204030204" pitchFamily="34" charset="0"/>
                <a:cs typeface="Calibri" panose="020F0502020204030204" pitchFamily="34" charset="0"/>
              </a:rPr>
              <a:t>ADLi</a:t>
            </a:r>
            <a:r>
              <a:rPr lang="en-US" sz="1000" dirty="0">
                <a:solidFill>
                  <a:srgbClr val="FF0000"/>
                </a:solidFill>
                <a:latin typeface="Calibri" panose="020F0502020204030204" pitchFamily="34" charset="0"/>
                <a:cs typeface="Calibri" panose="020F0502020204030204" pitchFamily="34" charset="0"/>
              </a:rPr>
              <a:t> Study Discussion</a:t>
            </a:r>
          </a:p>
        </p:txBody>
      </p:sp>
      <p:cxnSp>
        <p:nvCxnSpPr>
          <p:cNvPr id="31" name="Straight Arrow Connector 17">
            <a:extLst>
              <a:ext uri="{FF2B5EF4-FFF2-40B4-BE49-F238E27FC236}">
                <a16:creationId xmlns:a16="http://schemas.microsoft.com/office/drawing/2014/main" id="{2BFF9D15-5F04-D145-933D-2FBF2C5C1B35}"/>
              </a:ext>
            </a:extLst>
          </p:cNvPr>
          <p:cNvCxnSpPr>
            <a:cxnSpLocks/>
            <a:endCxn id="30" idx="1"/>
          </p:cNvCxnSpPr>
          <p:nvPr/>
        </p:nvCxnSpPr>
        <p:spPr bwMode="auto">
          <a:xfrm rot="16200000" flipH="1">
            <a:off x="4135427" y="3264833"/>
            <a:ext cx="400110" cy="148157"/>
          </a:xfrm>
          <a:prstGeom prst="bentConnector2">
            <a:avLst/>
          </a:prstGeom>
          <a:solidFill>
            <a:schemeClr val="accent1"/>
          </a:solidFill>
          <a:ln w="19050" cap="flat" cmpd="sng" algn="ctr">
            <a:solidFill>
              <a:schemeClr val="tx1"/>
            </a:solidFill>
            <a:prstDash val="sysDash"/>
            <a:round/>
            <a:headEnd type="none" w="med" len="med"/>
            <a:tailEnd type="triangle" w="med" len="med"/>
          </a:ln>
          <a:effectLst/>
        </p:spPr>
      </p:cxnSp>
      <p:sp>
        <p:nvSpPr>
          <p:cNvPr id="32" name="TextBox 31">
            <a:extLst>
              <a:ext uri="{FF2B5EF4-FFF2-40B4-BE49-F238E27FC236}">
                <a16:creationId xmlns:a16="http://schemas.microsoft.com/office/drawing/2014/main" id="{927B5E47-D56B-3C27-5965-D03586BB87B6}"/>
              </a:ext>
            </a:extLst>
          </p:cNvPr>
          <p:cNvSpPr txBox="1"/>
          <p:nvPr/>
        </p:nvSpPr>
        <p:spPr>
          <a:xfrm>
            <a:off x="1805085" y="5535145"/>
            <a:ext cx="1247200"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IDC Meeting with LOB manager for study selection, advising, cooperation</a:t>
            </a:r>
          </a:p>
        </p:txBody>
      </p:sp>
      <p:cxnSp>
        <p:nvCxnSpPr>
          <p:cNvPr id="33" name="Straight Arrow Connector 32">
            <a:extLst>
              <a:ext uri="{FF2B5EF4-FFF2-40B4-BE49-F238E27FC236}">
                <a16:creationId xmlns:a16="http://schemas.microsoft.com/office/drawing/2014/main" id="{52659E94-C8E4-1C63-ED1B-53F6BAC066C1}"/>
              </a:ext>
            </a:extLst>
          </p:cNvPr>
          <p:cNvCxnSpPr>
            <a:cxnSpLocks/>
            <a:endCxn id="32" idx="0"/>
          </p:cNvCxnSpPr>
          <p:nvPr/>
        </p:nvCxnSpPr>
        <p:spPr bwMode="auto">
          <a:xfrm>
            <a:off x="2428685" y="4506405"/>
            <a:ext cx="0" cy="1028740"/>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cxnSp>
        <p:nvCxnSpPr>
          <p:cNvPr id="34" name="Straight Arrow Connector 33">
            <a:extLst>
              <a:ext uri="{FF2B5EF4-FFF2-40B4-BE49-F238E27FC236}">
                <a16:creationId xmlns:a16="http://schemas.microsoft.com/office/drawing/2014/main" id="{06CBDFCB-09DC-5854-9F91-CF2EFA35AC00}"/>
              </a:ext>
            </a:extLst>
          </p:cNvPr>
          <p:cNvCxnSpPr>
            <a:cxnSpLocks/>
          </p:cNvCxnSpPr>
          <p:nvPr/>
        </p:nvCxnSpPr>
        <p:spPr bwMode="auto">
          <a:xfrm>
            <a:off x="4572000" y="3815965"/>
            <a:ext cx="0" cy="308854"/>
          </a:xfrm>
          <a:prstGeom prst="straightConnector1">
            <a:avLst/>
          </a:prstGeom>
          <a:solidFill>
            <a:schemeClr val="accent1"/>
          </a:solidFill>
          <a:ln w="19050" cap="flat" cmpd="sng" algn="ctr">
            <a:solidFill>
              <a:schemeClr val="tx1"/>
            </a:solidFill>
            <a:prstDash val="sysDash"/>
            <a:round/>
            <a:headEnd type="none" w="med" len="med"/>
            <a:tailEnd type="none" w="med" len="med"/>
          </a:ln>
          <a:effectLst/>
        </p:spPr>
      </p:cxnSp>
      <p:cxnSp>
        <p:nvCxnSpPr>
          <p:cNvPr id="35" name="Straight Arrow Connector 34">
            <a:extLst>
              <a:ext uri="{FF2B5EF4-FFF2-40B4-BE49-F238E27FC236}">
                <a16:creationId xmlns:a16="http://schemas.microsoft.com/office/drawing/2014/main" id="{E5641288-C67C-2176-1C45-7D917B0765F3}"/>
              </a:ext>
            </a:extLst>
          </p:cNvPr>
          <p:cNvCxnSpPr>
            <a:cxnSpLocks/>
          </p:cNvCxnSpPr>
          <p:nvPr/>
        </p:nvCxnSpPr>
        <p:spPr bwMode="auto">
          <a:xfrm>
            <a:off x="6633886" y="3692855"/>
            <a:ext cx="0" cy="413041"/>
          </a:xfrm>
          <a:prstGeom prst="straightConnector1">
            <a:avLst/>
          </a:prstGeom>
          <a:solidFill>
            <a:schemeClr val="accent1"/>
          </a:solidFill>
          <a:ln w="19050" cap="flat" cmpd="sng" algn="ctr">
            <a:solidFill>
              <a:schemeClr val="tx1"/>
            </a:solidFill>
            <a:prstDash val="sysDash"/>
            <a:round/>
            <a:headEnd type="none" w="med" len="med"/>
            <a:tailEnd type="none" w="med" len="med"/>
          </a:ln>
          <a:effectLst/>
        </p:spPr>
      </p:cxnSp>
      <p:cxnSp>
        <p:nvCxnSpPr>
          <p:cNvPr id="36" name="Straight Arrow Connector 35">
            <a:extLst>
              <a:ext uri="{FF2B5EF4-FFF2-40B4-BE49-F238E27FC236}">
                <a16:creationId xmlns:a16="http://schemas.microsoft.com/office/drawing/2014/main" id="{88B5916F-9A8C-22F8-6C12-25089ABF8C1D}"/>
              </a:ext>
            </a:extLst>
          </p:cNvPr>
          <p:cNvCxnSpPr>
            <a:cxnSpLocks/>
          </p:cNvCxnSpPr>
          <p:nvPr/>
        </p:nvCxnSpPr>
        <p:spPr bwMode="auto">
          <a:xfrm>
            <a:off x="8415567" y="3692855"/>
            <a:ext cx="0" cy="431965"/>
          </a:xfrm>
          <a:prstGeom prst="straightConnector1">
            <a:avLst/>
          </a:prstGeom>
          <a:solidFill>
            <a:schemeClr val="accent1"/>
          </a:solidFill>
          <a:ln w="19050" cap="flat" cmpd="sng" algn="ctr">
            <a:solidFill>
              <a:schemeClr val="tx1"/>
            </a:solidFill>
            <a:prstDash val="sysDash"/>
            <a:round/>
            <a:headEnd type="none" w="med" len="med"/>
            <a:tailEnd type="none" w="med" len="med"/>
          </a:ln>
          <a:effectLst/>
        </p:spPr>
      </p:cxnSp>
      <p:sp>
        <p:nvSpPr>
          <p:cNvPr id="37" name="TextBox 36">
            <a:extLst>
              <a:ext uri="{FF2B5EF4-FFF2-40B4-BE49-F238E27FC236}">
                <a16:creationId xmlns:a16="http://schemas.microsoft.com/office/drawing/2014/main" id="{CC571634-B7AE-BB1F-D5DA-0B49B75D19A0}"/>
              </a:ext>
            </a:extLst>
          </p:cNvPr>
          <p:cNvSpPr txBox="1"/>
          <p:nvPr/>
        </p:nvSpPr>
        <p:spPr>
          <a:xfrm>
            <a:off x="3800766" y="5535145"/>
            <a:ext cx="1247200" cy="861774"/>
          </a:xfrm>
          <a:prstGeom prst="rect">
            <a:avLst/>
          </a:prstGeom>
          <a:solidFill>
            <a:srgbClr val="E7B7FF"/>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Intake form, pre-study deliverables, “soliciting vendor quotes” sent out by IDL Core Team to PI</a:t>
            </a:r>
          </a:p>
        </p:txBody>
      </p:sp>
      <p:cxnSp>
        <p:nvCxnSpPr>
          <p:cNvPr id="38" name="Straight Arrow Connector 37">
            <a:extLst>
              <a:ext uri="{FF2B5EF4-FFF2-40B4-BE49-F238E27FC236}">
                <a16:creationId xmlns:a16="http://schemas.microsoft.com/office/drawing/2014/main" id="{3CF75D68-8E5E-4A33-9A9D-6D62C9CF71FB}"/>
              </a:ext>
            </a:extLst>
          </p:cNvPr>
          <p:cNvCxnSpPr>
            <a:cxnSpLocks/>
          </p:cNvCxnSpPr>
          <p:nvPr/>
        </p:nvCxnSpPr>
        <p:spPr bwMode="auto">
          <a:xfrm>
            <a:off x="4976747" y="4506405"/>
            <a:ext cx="0" cy="1028740"/>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39" name="TextBox 38">
            <a:extLst>
              <a:ext uri="{FF2B5EF4-FFF2-40B4-BE49-F238E27FC236}">
                <a16:creationId xmlns:a16="http://schemas.microsoft.com/office/drawing/2014/main" id="{C1185745-9B2D-186A-73ED-DBF463819642}"/>
              </a:ext>
            </a:extLst>
          </p:cNvPr>
          <p:cNvSpPr txBox="1"/>
          <p:nvPr/>
        </p:nvSpPr>
        <p:spPr>
          <a:xfrm>
            <a:off x="5041733" y="4598485"/>
            <a:ext cx="3632708" cy="246221"/>
          </a:xfrm>
          <a:prstGeom prst="rect">
            <a:avLst/>
          </a:prstGeom>
          <a:noFill/>
        </p:spPr>
        <p:txBody>
          <a:bodyPr wrap="square" rtlCol="0">
            <a:spAutoFit/>
          </a:bodyPr>
          <a:lstStyle/>
          <a:p>
            <a:r>
              <a:rPr lang="en-US" sz="1000" b="1" i="1" dirty="0" err="1">
                <a:latin typeface="Calibri" panose="020F0502020204030204" pitchFamily="34" charset="0"/>
                <a:cs typeface="Calibri" panose="020F0502020204030204" pitchFamily="34" charset="0"/>
              </a:rPr>
              <a:t>Conops</a:t>
            </a:r>
            <a:r>
              <a:rPr lang="en-US" sz="1000" b="1" i="1" dirty="0">
                <a:latin typeface="Calibri" panose="020F0502020204030204" pitchFamily="34" charset="0"/>
                <a:cs typeface="Calibri" panose="020F0502020204030204" pitchFamily="34" charset="0"/>
              </a:rPr>
              <a:t>, Optical, Antenna, or RF design working meetings</a:t>
            </a:r>
            <a:endParaRPr lang="en-US" sz="1000" i="1" dirty="0">
              <a:latin typeface="Calibri" panose="020F0502020204030204" pitchFamily="34" charset="0"/>
              <a:cs typeface="Calibri" panose="020F0502020204030204" pitchFamily="34" charset="0"/>
            </a:endParaRPr>
          </a:p>
        </p:txBody>
      </p:sp>
      <p:cxnSp>
        <p:nvCxnSpPr>
          <p:cNvPr id="40" name="Straight Connector 39">
            <a:extLst>
              <a:ext uri="{FF2B5EF4-FFF2-40B4-BE49-F238E27FC236}">
                <a16:creationId xmlns:a16="http://schemas.microsoft.com/office/drawing/2014/main" id="{D91E0373-F962-8D5B-CCAC-27E8AF89D7F9}"/>
              </a:ext>
            </a:extLst>
          </p:cNvPr>
          <p:cNvCxnSpPr>
            <a:cxnSpLocks/>
          </p:cNvCxnSpPr>
          <p:nvPr/>
        </p:nvCxnSpPr>
        <p:spPr bwMode="auto">
          <a:xfrm>
            <a:off x="5149236" y="4560097"/>
            <a:ext cx="4050251" cy="0"/>
          </a:xfrm>
          <a:prstGeom prst="line">
            <a:avLst/>
          </a:prstGeom>
          <a:solidFill>
            <a:schemeClr val="accent1"/>
          </a:solidFill>
          <a:ln w="57150" cap="flat" cmpd="sng" algn="ctr">
            <a:solidFill>
              <a:schemeClr val="accent1">
                <a:lumMod val="90000"/>
              </a:schemeClr>
            </a:solidFill>
            <a:prstDash val="solid"/>
            <a:round/>
            <a:headEnd type="none" w="med" len="med"/>
            <a:tailEnd type="none" w="med" len="med"/>
          </a:ln>
          <a:effectLst/>
        </p:spPr>
      </p:cxnSp>
      <p:sp>
        <p:nvSpPr>
          <p:cNvPr id="41" name="TextBox 40">
            <a:extLst>
              <a:ext uri="{FF2B5EF4-FFF2-40B4-BE49-F238E27FC236}">
                <a16:creationId xmlns:a16="http://schemas.microsoft.com/office/drawing/2014/main" id="{E993AD5B-938E-1EFD-A42E-8E18B2CDEAEE}"/>
              </a:ext>
            </a:extLst>
          </p:cNvPr>
          <p:cNvSpPr txBox="1"/>
          <p:nvPr/>
        </p:nvSpPr>
        <p:spPr>
          <a:xfrm>
            <a:off x="7817560" y="5663607"/>
            <a:ext cx="1247200" cy="400110"/>
          </a:xfrm>
          <a:prstGeom prst="rect">
            <a:avLst/>
          </a:prstGeom>
          <a:solidFill>
            <a:srgbClr val="FFC19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Intake Form Walkthrough</a:t>
            </a:r>
          </a:p>
        </p:txBody>
      </p:sp>
      <p:sp>
        <p:nvSpPr>
          <p:cNvPr id="42" name="TextBox 41">
            <a:extLst>
              <a:ext uri="{FF2B5EF4-FFF2-40B4-BE49-F238E27FC236}">
                <a16:creationId xmlns:a16="http://schemas.microsoft.com/office/drawing/2014/main" id="{800D7379-F220-E6EB-F2A2-04D3D864B52D}"/>
              </a:ext>
            </a:extLst>
          </p:cNvPr>
          <p:cNvSpPr txBox="1"/>
          <p:nvPr/>
        </p:nvSpPr>
        <p:spPr>
          <a:xfrm>
            <a:off x="5168185" y="5689033"/>
            <a:ext cx="1247200" cy="707886"/>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First ODL (or Antenna / RF Design, </a:t>
            </a:r>
            <a:r>
              <a:rPr lang="en-US" sz="1000" dirty="0" err="1">
                <a:latin typeface="Calibri" panose="020F0502020204030204" pitchFamily="34" charset="0"/>
                <a:cs typeface="Calibri" panose="020F0502020204030204" pitchFamily="34" charset="0"/>
              </a:rPr>
              <a:t>Conops</a:t>
            </a:r>
            <a:r>
              <a:rPr lang="en-US" sz="1000" dirty="0">
                <a:latin typeface="Calibri" panose="020F0502020204030204" pitchFamily="34" charset="0"/>
                <a:cs typeface="Calibri" panose="020F0502020204030204" pitchFamily="34" charset="0"/>
              </a:rPr>
              <a:t>, Thermal) Meeting</a:t>
            </a:r>
          </a:p>
        </p:txBody>
      </p:sp>
      <p:cxnSp>
        <p:nvCxnSpPr>
          <p:cNvPr id="43" name="Straight Arrow Connector 42">
            <a:extLst>
              <a:ext uri="{FF2B5EF4-FFF2-40B4-BE49-F238E27FC236}">
                <a16:creationId xmlns:a16="http://schemas.microsoft.com/office/drawing/2014/main" id="{80D1F02F-E147-1D55-1760-4C5B9FDD444D}"/>
              </a:ext>
            </a:extLst>
          </p:cNvPr>
          <p:cNvCxnSpPr>
            <a:cxnSpLocks/>
          </p:cNvCxnSpPr>
          <p:nvPr/>
        </p:nvCxnSpPr>
        <p:spPr bwMode="auto">
          <a:xfrm>
            <a:off x="5182691" y="4844706"/>
            <a:ext cx="0" cy="833795"/>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44" name="TextBox 43">
            <a:extLst>
              <a:ext uri="{FF2B5EF4-FFF2-40B4-BE49-F238E27FC236}">
                <a16:creationId xmlns:a16="http://schemas.microsoft.com/office/drawing/2014/main" id="{AB91BA3F-946E-5B39-8CC4-15D4DD2D5C9D}"/>
              </a:ext>
            </a:extLst>
          </p:cNvPr>
          <p:cNvSpPr txBox="1"/>
          <p:nvPr/>
        </p:nvSpPr>
        <p:spPr>
          <a:xfrm>
            <a:off x="5649240" y="5048388"/>
            <a:ext cx="2324152" cy="553998"/>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Optics Design Lab (ODL) - or Antenna / RF Design, </a:t>
            </a:r>
            <a:r>
              <a:rPr lang="en-US" sz="1000" dirty="0" err="1">
                <a:latin typeface="Calibri" panose="020F0502020204030204" pitchFamily="34" charset="0"/>
                <a:cs typeface="Calibri" panose="020F0502020204030204" pitchFamily="34" charset="0"/>
              </a:rPr>
              <a:t>Conops</a:t>
            </a:r>
            <a:r>
              <a:rPr lang="en-US" sz="1000" dirty="0">
                <a:latin typeface="Calibri" panose="020F0502020204030204" pitchFamily="34" charset="0"/>
                <a:cs typeface="Calibri" panose="020F0502020204030204" pitchFamily="34" charset="0"/>
              </a:rPr>
              <a:t>, Thermal - Check-in(s) as needed</a:t>
            </a:r>
          </a:p>
        </p:txBody>
      </p:sp>
      <p:cxnSp>
        <p:nvCxnSpPr>
          <p:cNvPr id="45" name="Straight Arrow Connector 44">
            <a:extLst>
              <a:ext uri="{FF2B5EF4-FFF2-40B4-BE49-F238E27FC236}">
                <a16:creationId xmlns:a16="http://schemas.microsoft.com/office/drawing/2014/main" id="{FD3D3E65-16FA-A955-0C1B-75075A4DEC65}"/>
              </a:ext>
            </a:extLst>
          </p:cNvPr>
          <p:cNvCxnSpPr>
            <a:cxnSpLocks/>
            <a:endCxn id="44" idx="0"/>
          </p:cNvCxnSpPr>
          <p:nvPr/>
        </p:nvCxnSpPr>
        <p:spPr bwMode="auto">
          <a:xfrm>
            <a:off x="6811316" y="4793492"/>
            <a:ext cx="0" cy="254896"/>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46" name="TextBox 45">
            <a:extLst>
              <a:ext uri="{FF2B5EF4-FFF2-40B4-BE49-F238E27FC236}">
                <a16:creationId xmlns:a16="http://schemas.microsoft.com/office/drawing/2014/main" id="{0E404E84-9F5F-922B-201D-DEA9A349A7B1}"/>
              </a:ext>
            </a:extLst>
          </p:cNvPr>
          <p:cNvSpPr txBox="1"/>
          <p:nvPr/>
        </p:nvSpPr>
        <p:spPr>
          <a:xfrm>
            <a:off x="8066587" y="6131243"/>
            <a:ext cx="1247200" cy="400110"/>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ODL (or Antenna / RF) Design Review</a:t>
            </a:r>
          </a:p>
        </p:txBody>
      </p:sp>
      <p:cxnSp>
        <p:nvCxnSpPr>
          <p:cNvPr id="47" name="Straight Arrow Connector 46">
            <a:extLst>
              <a:ext uri="{FF2B5EF4-FFF2-40B4-BE49-F238E27FC236}">
                <a16:creationId xmlns:a16="http://schemas.microsoft.com/office/drawing/2014/main" id="{041A60D4-1640-62C0-3763-B74C4F4055E9}"/>
              </a:ext>
            </a:extLst>
          </p:cNvPr>
          <p:cNvCxnSpPr>
            <a:cxnSpLocks/>
          </p:cNvCxnSpPr>
          <p:nvPr/>
        </p:nvCxnSpPr>
        <p:spPr bwMode="auto">
          <a:xfrm>
            <a:off x="8788741" y="4598485"/>
            <a:ext cx="0" cy="1080016"/>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cxnSp>
        <p:nvCxnSpPr>
          <p:cNvPr id="48" name="Straight Arrow Connector 47">
            <a:extLst>
              <a:ext uri="{FF2B5EF4-FFF2-40B4-BE49-F238E27FC236}">
                <a16:creationId xmlns:a16="http://schemas.microsoft.com/office/drawing/2014/main" id="{F16A458A-1BA9-0338-36DD-1D5DBA6FF469}"/>
              </a:ext>
            </a:extLst>
          </p:cNvPr>
          <p:cNvCxnSpPr>
            <a:cxnSpLocks/>
          </p:cNvCxnSpPr>
          <p:nvPr/>
        </p:nvCxnSpPr>
        <p:spPr bwMode="auto">
          <a:xfrm>
            <a:off x="9199486" y="4598485"/>
            <a:ext cx="0" cy="1532759"/>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
        <p:nvSpPr>
          <p:cNvPr id="49" name="TextBox 48">
            <a:extLst>
              <a:ext uri="{FF2B5EF4-FFF2-40B4-BE49-F238E27FC236}">
                <a16:creationId xmlns:a16="http://schemas.microsoft.com/office/drawing/2014/main" id="{80B7783A-3A61-3EAC-A907-A4814E2C6256}"/>
              </a:ext>
            </a:extLst>
          </p:cNvPr>
          <p:cNvSpPr txBox="1"/>
          <p:nvPr/>
        </p:nvSpPr>
        <p:spPr>
          <a:xfrm>
            <a:off x="9297160" y="5075564"/>
            <a:ext cx="898345" cy="861774"/>
          </a:xfrm>
          <a:prstGeom prst="rect">
            <a:avLst/>
          </a:prstGeom>
          <a:solidFill>
            <a:srgbClr val="FFC19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latin typeface="Calibri" panose="020F0502020204030204" pitchFamily="34" charset="0"/>
                <a:cs typeface="Calibri" panose="020F0502020204030204" pitchFamily="34" charset="0"/>
              </a:rPr>
              <a:t>Pre-work meeting</a:t>
            </a:r>
            <a:br>
              <a:rPr lang="en-US" sz="1000" dirty="0">
                <a:latin typeface="Calibri" panose="020F0502020204030204" pitchFamily="34" charset="0"/>
                <a:cs typeface="Calibri" panose="020F0502020204030204" pitchFamily="34" charset="0"/>
              </a:rPr>
            </a:br>
            <a:r>
              <a:rPr lang="en-US" sz="1000" b="1" dirty="0">
                <a:latin typeface="Calibri" panose="020F0502020204030204" pitchFamily="34" charset="0"/>
                <a:cs typeface="Calibri" panose="020F0502020204030204" pitchFamily="34" charset="0"/>
              </a:rPr>
              <a:t>All pre-study deliverables due</a:t>
            </a:r>
          </a:p>
        </p:txBody>
      </p:sp>
      <p:cxnSp>
        <p:nvCxnSpPr>
          <p:cNvPr id="50" name="Straight Arrow Connector 49">
            <a:extLst>
              <a:ext uri="{FF2B5EF4-FFF2-40B4-BE49-F238E27FC236}">
                <a16:creationId xmlns:a16="http://schemas.microsoft.com/office/drawing/2014/main" id="{DB45C972-5E70-A931-B78D-545D81D96EA9}"/>
              </a:ext>
            </a:extLst>
          </p:cNvPr>
          <p:cNvCxnSpPr>
            <a:cxnSpLocks/>
          </p:cNvCxnSpPr>
          <p:nvPr/>
        </p:nvCxnSpPr>
        <p:spPr bwMode="auto">
          <a:xfrm>
            <a:off x="9461234" y="4560098"/>
            <a:ext cx="0" cy="515467"/>
          </a:xfrm>
          <a:prstGeom prst="straightConnector1">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74692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124A-4FCE-8FF7-3261-0B29751D0BF9}"/>
              </a:ext>
            </a:extLst>
          </p:cNvPr>
          <p:cNvSpPr>
            <a:spLocks noGrp="1"/>
          </p:cNvSpPr>
          <p:nvPr>
            <p:ph type="title"/>
          </p:nvPr>
        </p:nvSpPr>
        <p:spPr>
          <a:xfrm>
            <a:off x="716249" y="283980"/>
            <a:ext cx="10820400" cy="1177092"/>
          </a:xfrm>
        </p:spPr>
        <p:txBody>
          <a:bodyPr anchor="t">
            <a:normAutofit/>
          </a:bodyPr>
          <a:lstStyle/>
          <a:p>
            <a:pPr algn="ctr"/>
            <a:r>
              <a:rPr lang="en-US" sz="4400" dirty="0">
                <a:latin typeface="Arial" panose="020B0604020202020204" pitchFamily="34" charset="0"/>
                <a:cs typeface="Arial" panose="020B0604020202020204" pitchFamily="34" charset="0"/>
              </a:rPr>
              <a:t>Customer interface</a:t>
            </a:r>
          </a:p>
        </p:txBody>
      </p:sp>
      <p:sp>
        <p:nvSpPr>
          <p:cNvPr id="11" name="Content Placeholder 10">
            <a:extLst>
              <a:ext uri="{FF2B5EF4-FFF2-40B4-BE49-F238E27FC236}">
                <a16:creationId xmlns:a16="http://schemas.microsoft.com/office/drawing/2014/main" id="{312CC6CC-F074-B9B3-F081-D7A4E6930A01}"/>
              </a:ext>
            </a:extLst>
          </p:cNvPr>
          <p:cNvSpPr>
            <a:spLocks noGrp="1"/>
          </p:cNvSpPr>
          <p:nvPr>
            <p:ph idx="1"/>
          </p:nvPr>
        </p:nvSpPr>
        <p:spPr>
          <a:xfrm>
            <a:off x="627165" y="1067988"/>
            <a:ext cx="4769548" cy="3547308"/>
          </a:xfrm>
        </p:spPr>
        <p:txBody>
          <a:bodyPr anchor="t">
            <a:normAutofit/>
          </a:bodyPr>
          <a:lstStyle/>
          <a:p>
            <a:pPr marL="0" indent="0" algn="ctr">
              <a:spcAft>
                <a:spcPts val="400"/>
              </a:spcAft>
              <a:buNone/>
            </a:pPr>
            <a:r>
              <a:rPr lang="en-US" sz="2000" u="sng" dirty="0"/>
              <a:t>Requirement Gathering</a:t>
            </a:r>
          </a:p>
          <a:p>
            <a:pPr>
              <a:spcAft>
                <a:spcPts val="0"/>
              </a:spcAft>
            </a:pPr>
            <a:r>
              <a:rPr lang="en-US" dirty="0"/>
              <a:t>Intake forms (PowerPoint or Excel)</a:t>
            </a:r>
          </a:p>
          <a:p>
            <a:pPr>
              <a:spcAft>
                <a:spcPts val="0"/>
              </a:spcAft>
            </a:pPr>
            <a:r>
              <a:rPr lang="en-US" dirty="0"/>
              <a:t>Pre-work check in meetings</a:t>
            </a:r>
          </a:p>
          <a:p>
            <a:endParaRPr lang="en-US" sz="2000" dirty="0"/>
          </a:p>
          <a:p>
            <a:endParaRPr lang="en-US" sz="2000" dirty="0"/>
          </a:p>
        </p:txBody>
      </p:sp>
      <p:sp>
        <p:nvSpPr>
          <p:cNvPr id="7" name="Footer Placeholder 6">
            <a:extLst>
              <a:ext uri="{FF2B5EF4-FFF2-40B4-BE49-F238E27FC236}">
                <a16:creationId xmlns:a16="http://schemas.microsoft.com/office/drawing/2014/main" id="{E00B463D-6873-AA41-5B50-EA2565043136}"/>
              </a:ext>
            </a:extLst>
          </p:cNvPr>
          <p:cNvSpPr>
            <a:spLocks noGrp="1"/>
          </p:cNvSpPr>
          <p:nvPr>
            <p:ph type="ftr" sz="quarter" idx="11"/>
          </p:nvPr>
        </p:nvSpPr>
        <p:spPr>
          <a:xfrm>
            <a:off x="0" y="6535039"/>
            <a:ext cx="7827659" cy="377825"/>
          </a:xfrm>
        </p:spPr>
        <p:txBody>
          <a:bodyPr>
            <a:normAutofit/>
          </a:bodyPr>
          <a:lstStyle/>
          <a:p>
            <a:pPr>
              <a:spcAft>
                <a:spcPts val="600"/>
              </a:spcAft>
            </a:pPr>
            <a:r>
              <a:rPr lang="en-US" dirty="0"/>
              <a:t>NASA Goddard Space Flight Center – </a:t>
            </a:r>
            <a:r>
              <a:rPr lang="en-US" b="1" dirty="0"/>
              <a:t>Integrated Design Center</a:t>
            </a:r>
          </a:p>
        </p:txBody>
      </p:sp>
      <p:sp>
        <p:nvSpPr>
          <p:cNvPr id="9" name="Slide Number Placeholder 8">
            <a:extLst>
              <a:ext uri="{FF2B5EF4-FFF2-40B4-BE49-F238E27FC236}">
                <a16:creationId xmlns:a16="http://schemas.microsoft.com/office/drawing/2014/main" id="{EA53FD5F-AB95-5862-4CF6-5F1D255F9EDC}"/>
              </a:ext>
            </a:extLst>
          </p:cNvPr>
          <p:cNvSpPr>
            <a:spLocks noGrp="1"/>
          </p:cNvSpPr>
          <p:nvPr>
            <p:ph type="sldNum" sz="quarter" idx="12"/>
          </p:nvPr>
        </p:nvSpPr>
        <p:spPr>
          <a:xfrm>
            <a:off x="11640833" y="6480175"/>
            <a:ext cx="551167" cy="377825"/>
          </a:xfrm>
        </p:spPr>
        <p:txBody>
          <a:bodyPr>
            <a:normAutofit/>
          </a:bodyPr>
          <a:lstStyle/>
          <a:p>
            <a:pPr>
              <a:spcAft>
                <a:spcPts val="600"/>
              </a:spcAft>
            </a:pPr>
            <a:fld id="{09CC0DF5-6743-0541-BF1B-B08142487433}" type="slidenum">
              <a:rPr lang="en-US" smtClean="0"/>
              <a:pPr>
                <a:spcAft>
                  <a:spcPts val="600"/>
                </a:spcAft>
              </a:pPr>
              <a:t>9</a:t>
            </a:fld>
            <a:endParaRPr lang="en-US" dirty="0"/>
          </a:p>
        </p:txBody>
      </p:sp>
      <p:grpSp>
        <p:nvGrpSpPr>
          <p:cNvPr id="4" name="Group 3">
            <a:extLst>
              <a:ext uri="{FF2B5EF4-FFF2-40B4-BE49-F238E27FC236}">
                <a16:creationId xmlns:a16="http://schemas.microsoft.com/office/drawing/2014/main" id="{0097766A-49EB-5948-CC25-660B9A13CAF8}"/>
              </a:ext>
            </a:extLst>
          </p:cNvPr>
          <p:cNvGrpSpPr/>
          <p:nvPr/>
        </p:nvGrpSpPr>
        <p:grpSpPr>
          <a:xfrm>
            <a:off x="11008970" y="75964"/>
            <a:ext cx="980386" cy="980386"/>
            <a:chOff x="7909089" y="75964"/>
            <a:chExt cx="980387" cy="980387"/>
          </a:xfrm>
        </p:grpSpPr>
        <p:sp>
          <p:nvSpPr>
            <p:cNvPr id="5" name="Oval 4">
              <a:extLst>
                <a:ext uri="{FF2B5EF4-FFF2-40B4-BE49-F238E27FC236}">
                  <a16:creationId xmlns:a16="http://schemas.microsoft.com/office/drawing/2014/main" id="{D650E353-DA4C-1E37-0EC0-2027E194E853}"/>
                </a:ext>
              </a:extLst>
            </p:cNvPr>
            <p:cNvSpPr/>
            <p:nvPr userDrawn="1"/>
          </p:nvSpPr>
          <p:spPr bwMode="auto">
            <a:xfrm>
              <a:off x="7909089" y="75964"/>
              <a:ext cx="980387" cy="980387"/>
            </a:xfrm>
            <a:prstGeom prst="ellipse">
              <a:avLst/>
            </a:prstGeom>
            <a:gradFill flip="none" rotWithShape="1">
              <a:gsLst>
                <a:gs pos="69000">
                  <a:schemeClr val="tx1">
                    <a:alpha val="0"/>
                  </a:schemeClr>
                </a:gs>
                <a:gs pos="25000">
                  <a:schemeClr val="tx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pitchFamily="-108" charset="0"/>
                <a:ea typeface="ＭＳ Ｐゴシック" pitchFamily="-108" charset="-128"/>
                <a:cs typeface="ＭＳ Ｐゴシック" pitchFamily="-108" charset="-128"/>
              </a:endParaRPr>
            </a:p>
          </p:txBody>
        </p:sp>
        <p:pic>
          <p:nvPicPr>
            <p:cNvPr id="6" name="Picture 64" descr="Macintosh HD:Users:kagammage:Documents:Customer work:JOBS ON REVIEW:B1999-simms:Diversity_templates:PowerPoint:Meatball_CMYK_1inch.gif">
              <a:extLst>
                <a:ext uri="{FF2B5EF4-FFF2-40B4-BE49-F238E27FC236}">
                  <a16:creationId xmlns:a16="http://schemas.microsoft.com/office/drawing/2014/main" id="{9B6C3B1D-C751-CF47-F731-6179F67FF1FA}"/>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7413DBE1-1CD4-14D2-B359-B02F6CEA1299}"/>
              </a:ext>
            </a:extLst>
          </p:cNvPr>
          <p:cNvPicPr>
            <a:picLocks noChangeAspect="1"/>
          </p:cNvPicPr>
          <p:nvPr/>
        </p:nvPicPr>
        <p:blipFill rotWithShape="1">
          <a:blip r:embed="rId4"/>
          <a:srcRect l="6631" r="3231"/>
          <a:stretch/>
        </p:blipFill>
        <p:spPr>
          <a:xfrm>
            <a:off x="7354665" y="3938691"/>
            <a:ext cx="3685033" cy="2730396"/>
          </a:xfrm>
          <a:prstGeom prst="rect">
            <a:avLst/>
          </a:prstGeom>
        </p:spPr>
      </p:pic>
      <p:sp>
        <p:nvSpPr>
          <p:cNvPr id="12" name="Content Placeholder 10">
            <a:extLst>
              <a:ext uri="{FF2B5EF4-FFF2-40B4-BE49-F238E27FC236}">
                <a16:creationId xmlns:a16="http://schemas.microsoft.com/office/drawing/2014/main" id="{3C6F041D-082B-8577-2729-C586B4A4267B}"/>
              </a:ext>
            </a:extLst>
          </p:cNvPr>
          <p:cNvSpPr txBox="1">
            <a:spLocks/>
          </p:cNvSpPr>
          <p:nvPr/>
        </p:nvSpPr>
        <p:spPr>
          <a:xfrm>
            <a:off x="6475227" y="1067988"/>
            <a:ext cx="5543445" cy="3547308"/>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Aft>
                <a:spcPts val="400"/>
              </a:spcAft>
              <a:buNone/>
            </a:pPr>
            <a:r>
              <a:rPr lang="en-US" sz="2000" u="sng" dirty="0"/>
              <a:t>Study Participation</a:t>
            </a:r>
          </a:p>
          <a:p>
            <a:pPr>
              <a:spcAft>
                <a:spcPts val="0"/>
              </a:spcAft>
            </a:pPr>
            <a:r>
              <a:rPr lang="en-US" dirty="0">
                <a:latin typeface="Calibri" panose="020F0502020204030204" pitchFamily="34" charset="0"/>
              </a:rPr>
              <a:t>The more the better!</a:t>
            </a:r>
          </a:p>
          <a:p>
            <a:pPr>
              <a:spcAft>
                <a:spcPts val="0"/>
              </a:spcAft>
            </a:pPr>
            <a:r>
              <a:rPr lang="en-US" dirty="0">
                <a:latin typeface="Calibri" panose="020F0502020204030204" pitchFamily="34" charset="0"/>
              </a:rPr>
              <a:t>Required/encouraged for full-team kickoff, main study days 1 &amp;2, and final report out. </a:t>
            </a:r>
          </a:p>
          <a:p>
            <a:pPr>
              <a:spcAft>
                <a:spcPts val="0"/>
              </a:spcAft>
            </a:pPr>
            <a:r>
              <a:rPr lang="en-US" dirty="0">
                <a:latin typeface="Calibri" panose="020F0502020204030204" pitchFamily="34" charset="0"/>
              </a:rPr>
              <a:t>Encouraged for daily tag-ups for status and quick questions. </a:t>
            </a:r>
          </a:p>
          <a:p>
            <a:pPr>
              <a:spcAft>
                <a:spcPts val="0"/>
              </a:spcAft>
            </a:pPr>
            <a:r>
              <a:rPr lang="en-US" dirty="0">
                <a:latin typeface="Calibri" panose="020F0502020204030204" pitchFamily="34" charset="0"/>
              </a:rPr>
              <a:t>Additional participation from Science Team may be Q&amp;A via Email/Teams chat</a:t>
            </a:r>
          </a:p>
          <a:p>
            <a:pPr>
              <a:spcAft>
                <a:spcPts val="0"/>
              </a:spcAft>
            </a:pPr>
            <a:r>
              <a:rPr lang="en-US" dirty="0">
                <a:latin typeface="Calibri" panose="020F0502020204030204" pitchFamily="34" charset="0"/>
              </a:rPr>
              <a:t>Prefer one primary “Decider”</a:t>
            </a:r>
            <a:endParaRPr lang="en-US" dirty="0"/>
          </a:p>
        </p:txBody>
      </p:sp>
      <p:pic>
        <p:nvPicPr>
          <p:cNvPr id="14" name="Picture 13">
            <a:extLst>
              <a:ext uri="{FF2B5EF4-FFF2-40B4-BE49-F238E27FC236}">
                <a16:creationId xmlns:a16="http://schemas.microsoft.com/office/drawing/2014/main" id="{55AD4568-1529-BBCC-5626-17F2C1629F38}"/>
              </a:ext>
            </a:extLst>
          </p:cNvPr>
          <p:cNvPicPr>
            <a:picLocks noChangeAspect="1"/>
          </p:cNvPicPr>
          <p:nvPr/>
        </p:nvPicPr>
        <p:blipFill rotWithShape="1">
          <a:blip r:embed="rId5"/>
          <a:srcRect t="2307" b="2655"/>
          <a:stretch/>
        </p:blipFill>
        <p:spPr>
          <a:xfrm>
            <a:off x="173327" y="2165754"/>
            <a:ext cx="4584700" cy="2730394"/>
          </a:xfrm>
          <a:prstGeom prst="rect">
            <a:avLst/>
          </a:prstGeom>
        </p:spPr>
      </p:pic>
      <p:pic>
        <p:nvPicPr>
          <p:cNvPr id="15" name="Picture 14">
            <a:extLst>
              <a:ext uri="{FF2B5EF4-FFF2-40B4-BE49-F238E27FC236}">
                <a16:creationId xmlns:a16="http://schemas.microsoft.com/office/drawing/2014/main" id="{A08D3DBF-82EF-1046-7B31-EF73960904AB}"/>
              </a:ext>
            </a:extLst>
          </p:cNvPr>
          <p:cNvPicPr>
            <a:picLocks noChangeAspect="1"/>
          </p:cNvPicPr>
          <p:nvPr/>
        </p:nvPicPr>
        <p:blipFill>
          <a:blip r:embed="rId6"/>
          <a:stretch>
            <a:fillRect/>
          </a:stretch>
        </p:blipFill>
        <p:spPr>
          <a:xfrm>
            <a:off x="2152383" y="3429000"/>
            <a:ext cx="4223306" cy="3146777"/>
          </a:xfrm>
          <a:prstGeom prst="rect">
            <a:avLst/>
          </a:prstGeom>
        </p:spPr>
      </p:pic>
    </p:spTree>
    <p:extLst>
      <p:ext uri="{BB962C8B-B14F-4D97-AF65-F5344CB8AC3E}">
        <p14:creationId xmlns:p14="http://schemas.microsoft.com/office/powerpoint/2010/main" val="34484518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{E2FF663F-A36F-1A48-ABA9-C553392EE2C0}tf10001058</Template>
  <TotalTime>14272</TotalTime>
  <Words>3113</Words>
  <Application>Microsoft Macintosh PowerPoint</Application>
  <PresentationFormat>Widescreen</PresentationFormat>
  <Paragraphs>622</Paragraphs>
  <Slides>30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Lucida Grande</vt:lpstr>
      <vt:lpstr>Symbol</vt:lpstr>
      <vt:lpstr>Celestial</vt:lpstr>
      <vt:lpstr>The Integrated Design Center (IDC) at Goddard Space Flight Center (GSFC)</vt:lpstr>
      <vt:lpstr>IDC Labs</vt:lpstr>
      <vt:lpstr>IDC Inception and evolution</vt:lpstr>
      <vt:lpstr>The IDC Business model</vt:lpstr>
      <vt:lpstr>Lines of business supported</vt:lpstr>
      <vt:lpstr>stats</vt:lpstr>
      <vt:lpstr>IDC Process</vt:lpstr>
      <vt:lpstr>Prework timeline - example* *differs by lab, study type, and scope</vt:lpstr>
      <vt:lpstr>Customer interface</vt:lpstr>
      <vt:lpstr>Milestones – examples</vt:lpstr>
      <vt:lpstr>staffing</vt:lpstr>
      <vt:lpstr>Disciplines</vt:lpstr>
      <vt:lpstr>Labor breakdown – example* *differs by lab, study type, and scope</vt:lpstr>
      <vt:lpstr>Products</vt:lpstr>
      <vt:lpstr>IDL Product Examples</vt:lpstr>
      <vt:lpstr>MDL Product Examples</vt:lpstr>
      <vt:lpstr>ADL Product Examples</vt:lpstr>
      <vt:lpstr>MPL Menu Services and Capabilities</vt:lpstr>
      <vt:lpstr>Digital engineering</vt:lpstr>
      <vt:lpstr>PowerPoint Presentation</vt:lpstr>
      <vt:lpstr>For More info</vt:lpstr>
      <vt:lpstr>Backup</vt:lpstr>
      <vt:lpstr>Tools</vt:lpstr>
      <vt:lpstr>IDL menu Services and Capabilities</vt:lpstr>
      <vt:lpstr>MDL Menu Services and Capabilities</vt:lpstr>
      <vt:lpstr>ADL Menu Services and Capabilities</vt:lpstr>
      <vt:lpstr>Mission Planning Lab (MPL) Background</vt:lpstr>
      <vt:lpstr>Facilities: Remote → Hybrid</vt:lpstr>
      <vt:lpstr>IDC Process FAQs</vt:lpstr>
      <vt:lpstr>Acryonym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Integrated Design Center (IDC)</dc:title>
  <dc:creator>Matson, Liz (GSFC-5000)</dc:creator>
  <cp:lastModifiedBy>Matson, Liz {she,her} (GSFC-5000)</cp:lastModifiedBy>
  <cp:revision>62</cp:revision>
  <dcterms:created xsi:type="dcterms:W3CDTF">2023-05-03T14:37:40Z</dcterms:created>
  <dcterms:modified xsi:type="dcterms:W3CDTF">2023-07-28T17:22:50Z</dcterms:modified>
</cp:coreProperties>
</file>