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696" r:id="rId2"/>
  </p:sldMasterIdLst>
  <p:notesMasterIdLst>
    <p:notesMasterId r:id="rId29"/>
  </p:notesMasterIdLst>
  <p:sldIdLst>
    <p:sldId id="261" r:id="rId3"/>
    <p:sldId id="276" r:id="rId4"/>
    <p:sldId id="330" r:id="rId5"/>
    <p:sldId id="331" r:id="rId6"/>
    <p:sldId id="332" r:id="rId7"/>
    <p:sldId id="335" r:id="rId8"/>
    <p:sldId id="333" r:id="rId9"/>
    <p:sldId id="334" r:id="rId10"/>
    <p:sldId id="338" r:id="rId11"/>
    <p:sldId id="337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50" r:id="rId22"/>
    <p:sldId id="348" r:id="rId23"/>
    <p:sldId id="349" r:id="rId24"/>
    <p:sldId id="351" r:id="rId25"/>
    <p:sldId id="352" r:id="rId26"/>
    <p:sldId id="353" r:id="rId27"/>
    <p:sldId id="354" r:id="rId28"/>
  </p:sldIdLst>
  <p:sldSz cx="9144000" cy="640080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A79A10-97BB-4BF0-ACDE-24939FFC56BE}" v="2" dt="2023-08-07T16:08:04.777"/>
  </p1510:revLst>
</p1510:revInfo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441" autoAdjust="0"/>
    <p:restoredTop sz="94624"/>
  </p:normalViewPr>
  <p:slideViewPr>
    <p:cSldViewPr snapToGrid="0" snapToObjects="1">
      <p:cViewPr varScale="1">
        <p:scale>
          <a:sx n="118" d="100"/>
          <a:sy n="118" d="100"/>
        </p:scale>
        <p:origin x="2106" y="114"/>
      </p:cViewPr>
      <p:guideLst>
        <p:guide orient="horz" pos="201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5C8AF-2925-4B47-AA44-BA4A25FC97BF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1143000"/>
            <a:ext cx="4410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B10EE-C3A9-45E0-B01C-BEF14F56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8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/>
              <a:t>Allocating start up costs</a:t>
            </a:r>
          </a:p>
          <a:p>
            <a:pPr lvl="2"/>
            <a:r>
              <a:rPr lang="en-US" dirty="0"/>
              <a:t>Proficiency activities to maintain confidence that interoperability is working</a:t>
            </a:r>
          </a:p>
          <a:p>
            <a:pPr lvl="2"/>
            <a:r>
              <a:rPr lang="en-US" dirty="0"/>
              <a:t>Consider using a barter system to allow partners to swap services without transfer of funds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B10EE-C3A9-45E0-B01C-BEF14F56AC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5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B10EE-C3A9-45E0-B01C-BEF14F56AC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86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B10EE-C3A9-45E0-B01C-BEF14F56AC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86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B10EE-C3A9-45E0-B01C-BEF14F56AC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0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539"/>
            <a:ext cx="7772400" cy="2228427"/>
          </a:xfrm>
        </p:spPr>
        <p:txBody>
          <a:bodyPr anchor="b"/>
          <a:lstStyle>
            <a:lvl1pPr algn="ctr"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61902"/>
            <a:ext cx="6858000" cy="1545378"/>
          </a:xfrm>
        </p:spPr>
        <p:txBody>
          <a:bodyPr/>
          <a:lstStyle>
            <a:lvl1pPr marL="0" indent="0" algn="ctr">
              <a:buNone/>
              <a:defRPr sz="2240"/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1193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42972"/>
            <a:ext cx="9144000" cy="3714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5900" y="5436405"/>
            <a:ext cx="3848100" cy="332503"/>
          </a:xfrm>
          <a:solidFill>
            <a:schemeClr val="tx1">
              <a:alpha val="16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680">
                <a:solidFill>
                  <a:schemeClr val="bg1"/>
                </a:solidFill>
              </a:defRPr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 dirty="0"/>
              <a:t>Presenter: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927860" y="-2378035"/>
            <a:ext cx="3368040" cy="185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SC PPT header 4-6-17 smv-12-1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1193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5900" y="5436405"/>
            <a:ext cx="3848100" cy="332503"/>
          </a:xfrm>
          <a:solidFill>
            <a:schemeClr val="tx1">
              <a:alpha val="16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680">
                <a:solidFill>
                  <a:schemeClr val="bg1"/>
                </a:solidFill>
              </a:defRPr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 dirty="0"/>
              <a:t>Presenter: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927860" y="-2378035"/>
            <a:ext cx="3368040" cy="185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5900" y="5622392"/>
            <a:ext cx="3848100" cy="332503"/>
          </a:xfrm>
          <a:solidFill>
            <a:schemeClr val="tx1">
              <a:alpha val="16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680">
                <a:solidFill>
                  <a:schemeClr val="bg1"/>
                </a:solidFill>
              </a:defRPr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 dirty="0"/>
              <a:t>Presenter: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 Slide Fo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4317"/>
            <a:ext cx="7886700" cy="695167"/>
          </a:xfrm>
        </p:spPr>
        <p:txBody>
          <a:bodyPr>
            <a:normAutofit/>
          </a:bodyPr>
          <a:lstStyle>
            <a:lvl1pPr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41" y="879835"/>
            <a:ext cx="8958410" cy="5050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95757"/>
            <a:ext cx="7886700" cy="2662555"/>
          </a:xfrm>
        </p:spPr>
        <p:txBody>
          <a:bodyPr anchor="b"/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83500"/>
            <a:ext cx="7886700" cy="1400175"/>
          </a:xfrm>
        </p:spPr>
        <p:txBody>
          <a:bodyPr/>
          <a:lstStyle>
            <a:lvl1pPr marL="0" indent="0">
              <a:buNone/>
              <a:defRPr sz="2240">
                <a:solidFill>
                  <a:schemeClr val="tx1"/>
                </a:solidFill>
              </a:defRPr>
            </a:lvl1pPr>
            <a:lvl2pPr marL="42670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85341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280114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4pPr>
            <a:lvl5pPr marL="1706819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5pPr>
            <a:lvl6pPr marL="2133524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6pPr>
            <a:lvl7pPr marL="2560229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7pPr>
            <a:lvl8pPr marL="2986933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8pPr>
            <a:lvl9pPr marL="3413638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703917"/>
            <a:ext cx="388620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703917"/>
            <a:ext cx="388620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0785"/>
            <a:ext cx="7886700" cy="1237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569085"/>
            <a:ext cx="3868340" cy="768985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38070"/>
            <a:ext cx="3868340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569085"/>
            <a:ext cx="3887391" cy="768985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338070"/>
            <a:ext cx="3887391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26720"/>
            <a:ext cx="2949178" cy="1493520"/>
          </a:xfrm>
        </p:spPr>
        <p:txBody>
          <a:bodyPr anchor="b"/>
          <a:lstStyle>
            <a:lvl1pPr>
              <a:defRPr sz="29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21598"/>
            <a:ext cx="4629150" cy="4548717"/>
          </a:xfrm>
        </p:spPr>
        <p:txBody>
          <a:bodyPr/>
          <a:lstStyle>
            <a:lvl1pPr>
              <a:defRPr sz="2987"/>
            </a:lvl1pPr>
            <a:lvl2pPr>
              <a:defRPr sz="2613"/>
            </a:lvl2pPr>
            <a:lvl3pPr>
              <a:defRPr sz="224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920240"/>
            <a:ext cx="2949178" cy="3557482"/>
          </a:xfrm>
        </p:spPr>
        <p:txBody>
          <a:bodyPr/>
          <a:lstStyle>
            <a:lvl1pPr marL="0" indent="0">
              <a:buNone/>
              <a:defRPr sz="1493"/>
            </a:lvl1pPr>
            <a:lvl2pPr marL="426705" indent="0">
              <a:buNone/>
              <a:defRPr sz="1307"/>
            </a:lvl2pPr>
            <a:lvl3pPr marL="853410" indent="0">
              <a:buNone/>
              <a:defRPr sz="1120"/>
            </a:lvl3pPr>
            <a:lvl4pPr marL="1280114" indent="0">
              <a:buNone/>
              <a:defRPr sz="933"/>
            </a:lvl4pPr>
            <a:lvl5pPr marL="1706819" indent="0">
              <a:buNone/>
              <a:defRPr sz="933"/>
            </a:lvl5pPr>
            <a:lvl6pPr marL="2133524" indent="0">
              <a:buNone/>
              <a:defRPr sz="933"/>
            </a:lvl6pPr>
            <a:lvl7pPr marL="2560229" indent="0">
              <a:buNone/>
              <a:defRPr sz="933"/>
            </a:lvl7pPr>
            <a:lvl8pPr marL="2986933" indent="0">
              <a:buNone/>
              <a:defRPr sz="933"/>
            </a:lvl8pPr>
            <a:lvl9pPr marL="3413638" indent="0">
              <a:buNone/>
              <a:defRPr sz="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26720"/>
            <a:ext cx="2949178" cy="1493520"/>
          </a:xfrm>
        </p:spPr>
        <p:txBody>
          <a:bodyPr anchor="b"/>
          <a:lstStyle>
            <a:lvl1pPr>
              <a:defRPr sz="29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21598"/>
            <a:ext cx="4629150" cy="4548717"/>
          </a:xfrm>
        </p:spPr>
        <p:txBody>
          <a:bodyPr anchor="t"/>
          <a:lstStyle>
            <a:lvl1pPr marL="0" indent="0">
              <a:buNone/>
              <a:defRPr sz="2987"/>
            </a:lvl1pPr>
            <a:lvl2pPr marL="426705" indent="0">
              <a:buNone/>
              <a:defRPr sz="2613"/>
            </a:lvl2pPr>
            <a:lvl3pPr marL="853410" indent="0">
              <a:buNone/>
              <a:defRPr sz="2240"/>
            </a:lvl3pPr>
            <a:lvl4pPr marL="1280114" indent="0">
              <a:buNone/>
              <a:defRPr sz="1867"/>
            </a:lvl4pPr>
            <a:lvl5pPr marL="1706819" indent="0">
              <a:buNone/>
              <a:defRPr sz="1867"/>
            </a:lvl5pPr>
            <a:lvl6pPr marL="2133524" indent="0">
              <a:buNone/>
              <a:defRPr sz="1867"/>
            </a:lvl6pPr>
            <a:lvl7pPr marL="2560229" indent="0">
              <a:buNone/>
              <a:defRPr sz="1867"/>
            </a:lvl7pPr>
            <a:lvl8pPr marL="2986933" indent="0">
              <a:buNone/>
              <a:defRPr sz="1867"/>
            </a:lvl8pPr>
            <a:lvl9pPr marL="3413638" indent="0">
              <a:buNone/>
              <a:defRPr sz="1867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920240"/>
            <a:ext cx="2949178" cy="3557482"/>
          </a:xfrm>
        </p:spPr>
        <p:txBody>
          <a:bodyPr/>
          <a:lstStyle>
            <a:lvl1pPr marL="0" indent="0">
              <a:buNone/>
              <a:defRPr sz="1493"/>
            </a:lvl1pPr>
            <a:lvl2pPr marL="426705" indent="0">
              <a:buNone/>
              <a:defRPr sz="1307"/>
            </a:lvl2pPr>
            <a:lvl3pPr marL="853410" indent="0">
              <a:buNone/>
              <a:defRPr sz="1120"/>
            </a:lvl3pPr>
            <a:lvl4pPr marL="1280114" indent="0">
              <a:buNone/>
              <a:defRPr sz="933"/>
            </a:lvl4pPr>
            <a:lvl5pPr marL="1706819" indent="0">
              <a:buNone/>
              <a:defRPr sz="933"/>
            </a:lvl5pPr>
            <a:lvl6pPr marL="2133524" indent="0">
              <a:buNone/>
              <a:defRPr sz="933"/>
            </a:lvl6pPr>
            <a:lvl7pPr marL="2560229" indent="0">
              <a:buNone/>
              <a:defRPr sz="933"/>
            </a:lvl7pPr>
            <a:lvl8pPr marL="2986933" indent="0">
              <a:buNone/>
              <a:defRPr sz="933"/>
            </a:lvl8pPr>
            <a:lvl9pPr marL="3413638" indent="0">
              <a:buNone/>
              <a:defRPr sz="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40783"/>
            <a:ext cx="1971675" cy="54243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40783"/>
            <a:ext cx="5800725" cy="54243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1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40785"/>
            <a:ext cx="788670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03917"/>
            <a:ext cx="788670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932595"/>
            <a:ext cx="20574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932595"/>
            <a:ext cx="30861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932595"/>
            <a:ext cx="20574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1EC01-9FD6-424B-91CA-87DB07B14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6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75" r:id="rId17"/>
  </p:sldLayoutIdLst>
  <p:hf hdr="0" ftr="0" dt="0"/>
  <p:txStyles>
    <p:titleStyle>
      <a:lvl1pPr algn="l" defTabSz="853410" rtl="0" eaLnBrk="1" latinLnBrk="0" hangingPunct="1">
        <a:lnSpc>
          <a:spcPct val="90000"/>
        </a:lnSpc>
        <a:spcBef>
          <a:spcPct val="0"/>
        </a:spcBef>
        <a:buNone/>
        <a:defRPr sz="41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3352" indent="-213352" algn="l" defTabSz="8534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613" kern="1200">
          <a:solidFill>
            <a:schemeClr val="tx1"/>
          </a:solidFill>
          <a:latin typeface="+mn-lt"/>
          <a:ea typeface="+mn-ea"/>
          <a:cs typeface="+mn-cs"/>
        </a:defRPr>
      </a:lvl1pPr>
      <a:lvl2pPr marL="640057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2pPr>
      <a:lvl3pPr marL="1066762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93467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920171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346876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773581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6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626990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26705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5341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1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0681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3352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56022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2986933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13638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028" y="310187"/>
            <a:ext cx="6685153" cy="9684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Title: Font is Calibri 36pt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028" y="1374151"/>
            <a:ext cx="6685153" cy="4267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Caption Titles: Font is Calibri 24pt</a:t>
            </a:r>
          </a:p>
          <a:p>
            <a:pPr lvl="1"/>
            <a:r>
              <a:rPr lang="en-US" dirty="0"/>
              <a:t>Second level: Font is Calibri 20pt</a:t>
            </a:r>
          </a:p>
          <a:p>
            <a:pPr lvl="2"/>
            <a:r>
              <a:rPr lang="en-US" dirty="0"/>
              <a:t>Third level: Font is Calibri 18pt</a:t>
            </a:r>
          </a:p>
          <a:p>
            <a:pPr lvl="3"/>
            <a:r>
              <a:rPr lang="en-US" dirty="0"/>
              <a:t>Fourth level: Font is Calibri 16pt</a:t>
            </a:r>
          </a:p>
          <a:p>
            <a:pPr lvl="4"/>
            <a:r>
              <a:rPr lang="en-US" dirty="0"/>
              <a:t>Fifth level: Font is Calibri 16pt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3957" y="5932593"/>
            <a:ext cx="511582" cy="340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6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1CB18602-48AD-40E0-B100-F26CE2934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528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685814" rtl="0" eaLnBrk="1" latinLnBrk="0" hangingPunct="1">
        <a:lnSpc>
          <a:spcPct val="90000"/>
        </a:lnSpc>
        <a:spcBef>
          <a:spcPct val="0"/>
        </a:spcBef>
        <a:buNone/>
        <a:defRPr sz="2571" b="1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685814" rtl="0" eaLnBrk="1" latinLnBrk="0" hangingPunct="1">
        <a:lnSpc>
          <a:spcPct val="90000"/>
        </a:lnSpc>
        <a:spcBef>
          <a:spcPts val="750"/>
        </a:spcBef>
        <a:buFontTx/>
        <a:buNone/>
        <a:defRPr sz="1714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44933" indent="-244933" algn="l" defTabSz="685814" rtl="0" eaLnBrk="1" latinLnBrk="0" hangingPunct="1">
        <a:lnSpc>
          <a:spcPct val="90000"/>
        </a:lnSpc>
        <a:spcBef>
          <a:spcPts val="375"/>
        </a:spcBef>
        <a:buSzPct val="110000"/>
        <a:buFont typeface="Arial" panose="020B0604020202020204" pitchFamily="34" charset="0"/>
        <a:buChar char="•"/>
        <a:defRPr sz="1429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328846" indent="-166691" algn="l" defTabSz="685814" rtl="0" eaLnBrk="1" latinLnBrk="0" hangingPunct="1">
        <a:lnSpc>
          <a:spcPct val="90000"/>
        </a:lnSpc>
        <a:spcBef>
          <a:spcPts val="375"/>
        </a:spcBef>
        <a:buSzPct val="110000"/>
        <a:buFont typeface="Calibri" panose="020F0502020204030204" pitchFamily="34" charset="0"/>
        <a:buChar char="&gt;"/>
        <a:defRPr sz="1286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491001" indent="-162155" algn="l" defTabSz="685814" rtl="0" eaLnBrk="1" latinLnBrk="0" hangingPunct="1">
        <a:lnSpc>
          <a:spcPct val="90000"/>
        </a:lnSpc>
        <a:spcBef>
          <a:spcPts val="375"/>
        </a:spcBef>
        <a:buSzPct val="100000"/>
        <a:buFont typeface="Wingdings" panose="05000000000000000000" pitchFamily="2" charset="2"/>
        <a:buChar char="§"/>
        <a:defRPr sz="11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653156" indent="-162155" algn="l" defTabSz="685814" rtl="0" eaLnBrk="1" latinLnBrk="0" hangingPunct="1">
        <a:lnSpc>
          <a:spcPct val="90000"/>
        </a:lnSpc>
        <a:spcBef>
          <a:spcPts val="375"/>
        </a:spcBef>
        <a:buSzPct val="100000"/>
        <a:buFont typeface="Wingdings" panose="05000000000000000000" pitchFamily="2" charset="2"/>
        <a:buChar char="§"/>
        <a:defRPr sz="11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88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95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01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08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7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4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1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27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34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41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48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55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04">
          <p15:clr>
            <a:srgbClr val="F26B43"/>
          </p15:clr>
        </p15:guide>
        <p15:guide id="2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orient="horz" pos="936">
          <p15:clr>
            <a:srgbClr val="F26B43"/>
          </p15:clr>
        </p15:guide>
        <p15:guide id="5" pos="462">
          <p15:clr>
            <a:srgbClr val="F26B43"/>
          </p15:clr>
        </p15:guide>
        <p15:guide id="6" orient="horz" pos="1045">
          <p15:clr>
            <a:srgbClr val="F26B43"/>
          </p15:clr>
        </p15:guide>
        <p15:guide id="7" orient="horz" pos="41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sc.gsfc.nasa.gov/projects/LCRNS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0732" y="896112"/>
            <a:ext cx="5341929" cy="1017016"/>
          </a:xfrm>
        </p:spPr>
        <p:txBody>
          <a:bodyPr>
            <a:noAutofit/>
          </a:bodyPr>
          <a:lstStyle/>
          <a:p>
            <a:r>
              <a:rPr lang="en-US" sz="2400" dirty="0"/>
              <a:t>Future Interoperability and International Cooperation in Space Communications</a:t>
            </a:r>
            <a:br>
              <a:rPr lang="en-US" sz="2400" dirty="0"/>
            </a:br>
            <a:r>
              <a:rPr lang="en-US" sz="1400" b="0" i="0" dirty="0" err="1">
                <a:effectLst/>
                <a:latin typeface="Open Sans" panose="020B0606030504020204" pitchFamily="34" charset="0"/>
              </a:rPr>
              <a:t>WiSEE</a:t>
            </a:r>
            <a:r>
              <a:rPr lang="en-US" sz="1400" b="0" i="0" dirty="0">
                <a:effectLst/>
                <a:latin typeface="Open Sans" panose="020B0606030504020204" pitchFamily="34" charset="0"/>
              </a:rPr>
              <a:t> 2023</a:t>
            </a:r>
            <a:br>
              <a:rPr lang="en-US" sz="1400" b="0" i="0" dirty="0">
                <a:effectLst/>
                <a:latin typeface="Open Sans" panose="020B0606030504020204" pitchFamily="34" charset="0"/>
              </a:rPr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5439" y="4891178"/>
            <a:ext cx="4258561" cy="85026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1000" dirty="0"/>
              <a:t> Dr. Harry Shaw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Staff Engineer, Telecommunication and Network Technologies Branch, NASA/GSFC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Advanced Communications Capabilities for Exploration and Science Systems (ACCESS) Project office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June 28, 2023</a:t>
            </a:r>
          </a:p>
          <a:p>
            <a:pPr>
              <a:spcBef>
                <a:spcPts val="0"/>
              </a:spcBef>
            </a:pPr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BB0E20-EE00-46D3-BFED-B85CF6472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7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520FD-8F16-416C-971D-C1D7B679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A65E6E-55CD-3806-556F-C8C1D2E90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786" y="902450"/>
            <a:ext cx="2996003" cy="23205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72F72D-1E69-5C69-E335-4E438FEC524D}"/>
              </a:ext>
            </a:extLst>
          </p:cNvPr>
          <p:cNvSpPr txBox="1"/>
          <p:nvPr/>
        </p:nvSpPr>
        <p:spPr>
          <a:xfrm>
            <a:off x="196437" y="1567229"/>
            <a:ext cx="481258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 am Dr. Harry Shaw from NASA/Goddard Space Flight Center in Greenbelt, Maryland. NASA/GSFC is not quite as well known to the public as some other NASA Centers.</a:t>
            </a:r>
          </a:p>
          <a:p>
            <a:endParaRPr lang="en-US" sz="1800" dirty="0"/>
          </a:p>
          <a:p>
            <a:r>
              <a:rPr lang="en-US" sz="1800" dirty="0"/>
              <a:t>It is home to the nation's largest organization of scientists, engineers and technologists who build spacecraft, instruments and new technology to study Earth, the sun, our solar system and the universe.</a:t>
            </a:r>
          </a:p>
          <a:p>
            <a:endParaRPr lang="en-US" sz="1800" dirty="0"/>
          </a:p>
          <a:p>
            <a:r>
              <a:rPr lang="en-US" sz="1800" dirty="0"/>
              <a:t>There are approximately 10,000 government employees and contractors working at GSFC sites around the country.</a:t>
            </a:r>
          </a:p>
          <a:p>
            <a:endParaRPr lang="en-US" sz="1800" dirty="0"/>
          </a:p>
          <a:p>
            <a:r>
              <a:rPr lang="en-US" sz="1800" dirty="0"/>
              <a:t>The GSFC budget is about 4.7 Billion dollars (2022)</a:t>
            </a:r>
          </a:p>
        </p:txBody>
      </p:sp>
      <p:pic>
        <p:nvPicPr>
          <p:cNvPr id="7170" name="Picture 2" descr="Hubble Space Telescope">
            <a:extLst>
              <a:ext uri="{FF2B5EF4-FFF2-40B4-BE49-F238E27FC236}">
                <a16:creationId xmlns:a16="http://schemas.microsoft.com/office/drawing/2014/main" id="{986C1CEF-C7FC-DCF4-42AD-4CAEBC692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601" y="4492155"/>
            <a:ext cx="1750690" cy="131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D64FD5-9D22-F861-C030-917C9B02EA31}"/>
              </a:ext>
            </a:extLst>
          </p:cNvPr>
          <p:cNvSpPr txBox="1"/>
          <p:nvPr/>
        </p:nvSpPr>
        <p:spPr>
          <a:xfrm>
            <a:off x="4911865" y="4093791"/>
            <a:ext cx="23184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Hubble Space Telescope</a:t>
            </a:r>
          </a:p>
        </p:txBody>
      </p:sp>
      <p:pic>
        <p:nvPicPr>
          <p:cNvPr id="7172" name="Picture 4" descr="artist concept of JWST">
            <a:extLst>
              <a:ext uri="{FF2B5EF4-FFF2-40B4-BE49-F238E27FC236}">
                <a16:creationId xmlns:a16="http://schemas.microsoft.com/office/drawing/2014/main" id="{D0A29332-9916-C334-D684-DD2D8B2D1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631" y="4962666"/>
            <a:ext cx="1849030" cy="143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6466AA5-1050-B775-3F9F-76D6608F2AE9}"/>
              </a:ext>
            </a:extLst>
          </p:cNvPr>
          <p:cNvSpPr txBox="1"/>
          <p:nvPr/>
        </p:nvSpPr>
        <p:spPr>
          <a:xfrm>
            <a:off x="5485979" y="3355982"/>
            <a:ext cx="36580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GSFC is operating more than 50 missions currently including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98969A-2D16-4389-D337-8FE928F8ADFD}"/>
              </a:ext>
            </a:extLst>
          </p:cNvPr>
          <p:cNvSpPr txBox="1"/>
          <p:nvPr/>
        </p:nvSpPr>
        <p:spPr>
          <a:xfrm>
            <a:off x="7230318" y="4375128"/>
            <a:ext cx="18490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James Webb Space Telescope</a:t>
            </a:r>
          </a:p>
        </p:txBody>
      </p:sp>
    </p:spTree>
    <p:extLst>
      <p:ext uri="{BB962C8B-B14F-4D97-AF65-F5344CB8AC3E}">
        <p14:creationId xmlns:p14="http://schemas.microsoft.com/office/powerpoint/2010/main" val="405561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9C50-40A4-5B0D-7DB7-28631821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GSFC is a leader in space 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5B8CC-678B-F5BC-A09B-165BB3905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" y="879834"/>
            <a:ext cx="8958410" cy="5520965"/>
          </a:xfrm>
        </p:spPr>
        <p:txBody>
          <a:bodyPr>
            <a:normAutofit lnSpcReduction="10000"/>
          </a:bodyPr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A brief introduction to space communications within GSFC</a:t>
            </a:r>
          </a:p>
          <a:p>
            <a:r>
              <a:rPr lang="en-US" sz="1800" dirty="0"/>
              <a:t>The Exploration and Space Communications (ESC) Division is responsible for 11 different projects performing various aspects of space communications including</a:t>
            </a:r>
          </a:p>
          <a:p>
            <a:pPr lvl="1"/>
            <a:r>
              <a:rPr lang="en-US" sz="1800" dirty="0"/>
              <a:t>Nine Tracking and Data Relay Satellites (TDRS) providing worldwide relay capabilities for a wide range of satellites and launch. Communications from the ISS is relayed through the TDRS network</a:t>
            </a:r>
          </a:p>
          <a:p>
            <a:pPr lvl="1"/>
            <a:r>
              <a:rPr lang="en-US" sz="1800" dirty="0"/>
              <a:t>The Laser Communications Relay Demonstration (LCRD) which is demonstrating optical relay communications</a:t>
            </a:r>
          </a:p>
          <a:p>
            <a:pPr lvl="1"/>
            <a:r>
              <a:rPr lang="en-US" sz="1800" dirty="0"/>
              <a:t>A network of government owned and commercial contract ground stations around the world</a:t>
            </a:r>
          </a:p>
          <a:p>
            <a:pPr lvl="1"/>
            <a:r>
              <a:rPr lang="en-US" sz="1800" dirty="0"/>
              <a:t>Development of future worldwide communications capabilities to support lunar exploration and habitation</a:t>
            </a:r>
          </a:p>
          <a:p>
            <a:pPr lvl="1"/>
            <a:r>
              <a:rPr lang="en-US" sz="1800" dirty="0"/>
              <a:t>A transition to the use of fully commercial communications services</a:t>
            </a:r>
          </a:p>
          <a:p>
            <a:pPr marL="426705" lvl="1" indent="0"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A7D69-62C2-6C8B-0340-2CF76D8A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3</a:t>
            </a:fld>
            <a:endParaRPr lang="en-US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ACCDE27-F297-125F-D880-0E408EA1B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61" y="879834"/>
            <a:ext cx="5371089" cy="184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81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1B31-E530-67F9-27CB-20D5E830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Projects of the Exploration and Space Communications Division at GSFC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D9A2C8-8099-33C9-D55F-A06E259F6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678" y="879475"/>
            <a:ext cx="7120203" cy="44440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0207C-5C26-CFA8-DFD5-D40715F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ABEE0B-0ABC-B039-143B-A5DCE01A02FD}"/>
              </a:ext>
            </a:extLst>
          </p:cNvPr>
          <p:cNvSpPr txBox="1"/>
          <p:nvPr/>
        </p:nvSpPr>
        <p:spPr>
          <a:xfrm>
            <a:off x="0" y="5364788"/>
            <a:ext cx="8917423" cy="956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am the Sustaining Engineering Manager for RF and optical communications satellite services which is under the ACCESS project </a:t>
            </a:r>
          </a:p>
          <a:p>
            <a:r>
              <a:rPr lang="en-US" dirty="0"/>
              <a:t>I am also the Principal Investigator for quantum communications and computing in the Exploration and Space Communications Division </a:t>
            </a:r>
          </a:p>
        </p:txBody>
      </p:sp>
    </p:spTree>
    <p:extLst>
      <p:ext uri="{BB962C8B-B14F-4D97-AF65-F5344CB8AC3E}">
        <p14:creationId xmlns:p14="http://schemas.microsoft.com/office/powerpoint/2010/main" val="428913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C4309-7389-731B-048B-DE4F30731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7036F-6058-C3CC-7496-68DDD3B44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06" y="1003412"/>
            <a:ext cx="8958410" cy="5262092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/>
              <a:t>NASA is currently a heavy user of commercial space communications services from international providers</a:t>
            </a:r>
          </a:p>
          <a:p>
            <a:r>
              <a:rPr lang="en-US" sz="1800" dirty="0"/>
              <a:t>NASA under the leadership of the Space Communications and Navigation(SCaN) division at Headquarters is embarking on a push eliminate the government owned communications model which has served NASA for decades.</a:t>
            </a:r>
          </a:p>
          <a:p>
            <a:r>
              <a:rPr lang="en-US" sz="1800" dirty="0"/>
              <a:t>The mandate comes from the 2018 National Space Policy and is meant to energize the US space industry, but it will also increase the global market for space communications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The Near Space Network Project at GSFC is responsible for coordination of services for missions using an array of commercial assets.</a:t>
            </a:r>
          </a:p>
          <a:p>
            <a:r>
              <a:rPr lang="en-US" sz="1800" dirty="0"/>
              <a:t>The Commercialization, Innovation and Synergies Office at GSFC will lead outreach and engagement with commercial entities.</a:t>
            </a:r>
          </a:p>
          <a:p>
            <a:r>
              <a:rPr lang="en-US" sz="1800" dirty="0"/>
              <a:t>The Commercialization Services Project at Glenn Research Center in Cleveland, Ohio is pursuing demonstration of commercial space-to-space relay services into which new space users can be transitioned by 2030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517ED-9A27-33FF-1BE5-CF02D54C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7428B9-0430-6DDA-59E0-E536EAAF6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83" y="2512472"/>
            <a:ext cx="2618434" cy="20228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4641EB-CE55-F693-6B2F-A4ABA8580D29}"/>
              </a:ext>
            </a:extLst>
          </p:cNvPr>
          <p:cNvSpPr txBox="1"/>
          <p:nvPr/>
        </p:nvSpPr>
        <p:spPr>
          <a:xfrm>
            <a:off x="3164894" y="2615943"/>
            <a:ext cx="42635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final TDRS, TDRS-M was launched August 8,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replacements are planned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oldest operational TDRS, TDRS-C was launched September 29, 1988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transition off of the TDRS network is scheduled to happen by 2030 </a:t>
            </a:r>
          </a:p>
        </p:txBody>
      </p:sp>
    </p:spTree>
    <p:extLst>
      <p:ext uri="{BB962C8B-B14F-4D97-AF65-F5344CB8AC3E}">
        <p14:creationId xmlns:p14="http://schemas.microsoft.com/office/powerpoint/2010/main" val="323470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90AA4-1258-2AA9-8149-A23F7E2C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Accords and Interoperability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97421-D814-CFA9-6582-7882C710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Interoperable communications is important for the peaceful use of space.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E0B61-CEBD-F016-6E4A-86CF110F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790C6-D612-E7B5-D12D-33063F3C4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23" y="1786208"/>
            <a:ext cx="7978609" cy="448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3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B8316-AF96-E5BB-4059-0FFE3234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Lunar Communications using </a:t>
            </a:r>
            <a:r>
              <a:rPr lang="en-US" dirty="0" err="1"/>
              <a:t>LunaNet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D97A1-8E09-F3CF-0EB6-CB75456F9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" y="879835"/>
            <a:ext cx="4034005" cy="5050254"/>
          </a:xfrm>
        </p:spPr>
        <p:txBody>
          <a:bodyPr>
            <a:normAutofit/>
          </a:bodyPr>
          <a:lstStyle/>
          <a:p>
            <a:r>
              <a:rPr lang="en-US" sz="2000" dirty="0" err="1"/>
              <a:t>LunaNet</a:t>
            </a:r>
            <a:r>
              <a:rPr lang="en-US" sz="2000" dirty="0"/>
              <a:t> is a network, akin to the internet. </a:t>
            </a:r>
            <a:r>
              <a:rPr lang="en-US" sz="2000" dirty="0" err="1"/>
              <a:t>LunaNet</a:t>
            </a:r>
            <a:r>
              <a:rPr lang="en-US" sz="2000" dirty="0"/>
              <a:t> has been adopted by ESA as well, and it is now a joint development of NASA and ESA. </a:t>
            </a:r>
            <a:r>
              <a:rPr lang="en-US" sz="2000" dirty="0" err="1"/>
              <a:t>LunaNet</a:t>
            </a:r>
            <a:r>
              <a:rPr lang="en-US" sz="2000" dirty="0"/>
              <a:t> is envisioned as a set of cooperating networks.</a:t>
            </a:r>
          </a:p>
          <a:p>
            <a:r>
              <a:rPr lang="en-US" sz="2000" dirty="0"/>
              <a:t>The </a:t>
            </a:r>
            <a:r>
              <a:rPr lang="en-US" sz="2000" dirty="0" err="1"/>
              <a:t>LunaNet</a:t>
            </a:r>
            <a:r>
              <a:rPr lang="en-US" sz="2000" dirty="0"/>
              <a:t> concept is based on a framework of mutually agreed-upon standards, protocols, and interface specification that enable interoperability.</a:t>
            </a:r>
            <a:endParaRPr lang="en-US" sz="2000" baseline="30000" dirty="0"/>
          </a:p>
          <a:p>
            <a:r>
              <a:rPr lang="en-US" sz="2000" dirty="0" err="1"/>
              <a:t>LunaNet</a:t>
            </a:r>
            <a:r>
              <a:rPr lang="en-US" sz="2000" dirty="0"/>
              <a:t> will have Delay/Disruption Tolerant (DTN) capabilities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5856D-07D6-9319-12A6-897D03BE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77401-418B-297E-C77F-B19F23F4E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201" y="1664763"/>
            <a:ext cx="5081799" cy="285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2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05452-DAA8-ACE5-70B1-E0E0415CE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Keys to Lunar Interoperability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F012E-11ED-9701-3467-16C59775A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81" y="943795"/>
            <a:ext cx="3482243" cy="498879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Utilization of services provided by the </a:t>
            </a:r>
            <a:r>
              <a:rPr lang="en-US" dirty="0" err="1"/>
              <a:t>LunaNet</a:t>
            </a:r>
            <a:r>
              <a:rPr lang="en-US" dirty="0"/>
              <a:t> service Providers (LNSPs)</a:t>
            </a:r>
          </a:p>
          <a:p>
            <a:pPr lvl="1"/>
            <a:r>
              <a:rPr lang="en-US" dirty="0"/>
              <a:t>Networking</a:t>
            </a:r>
          </a:p>
          <a:p>
            <a:pPr lvl="1"/>
            <a:r>
              <a:rPr lang="en-US" dirty="0"/>
              <a:t>Navigation</a:t>
            </a:r>
          </a:p>
          <a:p>
            <a:pPr lvl="1"/>
            <a:r>
              <a:rPr lang="en-US" dirty="0"/>
              <a:t>Detection and Information</a:t>
            </a:r>
          </a:p>
          <a:p>
            <a:pPr lvl="1"/>
            <a:r>
              <a:rPr lang="en-US" dirty="0"/>
              <a:t>Science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CCSDS based standards</a:t>
            </a:r>
          </a:p>
          <a:p>
            <a:r>
              <a:rPr lang="en-US" dirty="0"/>
              <a:t>Secure international communications for Telemetry, Tracking and Commanding as well as data flows</a:t>
            </a:r>
          </a:p>
          <a:p>
            <a:r>
              <a:rPr lang="en-US" dirty="0"/>
              <a:t>Spectrum compatibility</a:t>
            </a:r>
          </a:p>
          <a:p>
            <a:r>
              <a:rPr lang="en-US" dirty="0"/>
              <a:t>Ability to support the required coding and modulation schemes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ACF34-80DD-F95F-ABEE-CEF706CA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8</a:t>
            </a:fld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06198B9-7B51-E5D6-70EF-DB6BD6F4B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624" y="1003622"/>
            <a:ext cx="5319772" cy="299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71F01B-BEBF-C3E7-9640-57B1C0B73721}"/>
              </a:ext>
            </a:extLst>
          </p:cNvPr>
          <p:cNvSpPr txBox="1"/>
          <p:nvPr/>
        </p:nvSpPr>
        <p:spPr>
          <a:xfrm>
            <a:off x="145635" y="2500732"/>
            <a:ext cx="33258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Lunar Communications Relay and Navigation Systems | ESC Public Site (nasa.gov)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D7ED96-54B3-E2D9-37BB-CA0959991EC4}"/>
              </a:ext>
            </a:extLst>
          </p:cNvPr>
          <p:cNvSpPr txBox="1"/>
          <p:nvPr/>
        </p:nvSpPr>
        <p:spPr>
          <a:xfrm>
            <a:off x="145635" y="5670343"/>
            <a:ext cx="4600322" cy="52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https://esc.gsfc.nasa.gov/static-files/LunaNet%20Interoperability%20Specification.pdf</a:t>
            </a:r>
          </a:p>
        </p:txBody>
      </p:sp>
    </p:spTree>
    <p:extLst>
      <p:ext uri="{BB962C8B-B14F-4D97-AF65-F5344CB8AC3E}">
        <p14:creationId xmlns:p14="http://schemas.microsoft.com/office/powerpoint/2010/main" val="3980297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20B95-8799-FA4D-8578-44354FB7F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Interoperability and International Cooperation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00D06-4617-C31E-85BB-5E5AA624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9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44E1FD-BB95-34C2-A4E4-9DF31919909A}"/>
              </a:ext>
            </a:extLst>
          </p:cNvPr>
          <p:cNvSpPr txBox="1">
            <a:spLocks/>
          </p:cNvSpPr>
          <p:nvPr/>
        </p:nvSpPr>
        <p:spPr>
          <a:xfrm>
            <a:off x="564854" y="1462912"/>
            <a:ext cx="388620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3352" indent="-213352" algn="l" defTabSz="85341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5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6762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46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017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687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358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6990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Pros</a:t>
            </a:r>
          </a:p>
          <a:p>
            <a:pPr lvl="1"/>
            <a:r>
              <a:rPr lang="en-US" dirty="0"/>
              <a:t>Geographic diversity ensures global coverage</a:t>
            </a:r>
          </a:p>
          <a:p>
            <a:pPr lvl="1"/>
            <a:r>
              <a:rPr lang="en-US" dirty="0"/>
              <a:t>Ability to communicate with space vehicles during emergencies such as typhoons, space weather events, network outages</a:t>
            </a:r>
          </a:p>
          <a:p>
            <a:pPr lvl="1"/>
            <a:r>
              <a:rPr lang="en-US" dirty="0"/>
              <a:t>Gives more countries a positive stake in smooth operations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7AFB6C-E8F2-E4D7-71C8-EDAD6B4646D3}"/>
              </a:ext>
            </a:extLst>
          </p:cNvPr>
          <p:cNvSpPr txBox="1">
            <a:spLocks/>
          </p:cNvSpPr>
          <p:nvPr/>
        </p:nvSpPr>
        <p:spPr>
          <a:xfrm>
            <a:off x="4629152" y="1250261"/>
            <a:ext cx="3886200" cy="4061249"/>
          </a:xfrm>
          <a:prstGeom prst="rect">
            <a:avLst/>
          </a:prstGeom>
        </p:spPr>
        <p:txBody>
          <a:bodyPr/>
          <a:lstStyle>
            <a:lvl1pPr marL="213352" indent="-213352" algn="l" defTabSz="85341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5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6762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46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017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687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358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6990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Issues</a:t>
            </a:r>
          </a:p>
          <a:p>
            <a:pPr lvl="1"/>
            <a:r>
              <a:rPr lang="en-US" dirty="0"/>
              <a:t>Implementing cybersecurity for space and ground segments</a:t>
            </a:r>
          </a:p>
          <a:p>
            <a:pPr lvl="1"/>
            <a:r>
              <a:rPr lang="en-US" dirty="0"/>
              <a:t>Having a durable trust model.</a:t>
            </a:r>
          </a:p>
          <a:p>
            <a:pPr lvl="1"/>
            <a:r>
              <a:rPr lang="en-US" dirty="0"/>
              <a:t>Controlling Costs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62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C0DC-4EF0-8503-E795-D2842FEEA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developing international partnership for lunar communications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F0C82-5E14-5A2F-5481-205982C94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94DB3DA-BB97-56AF-0358-E79EDDF00BAB}"/>
              </a:ext>
            </a:extLst>
          </p:cNvPr>
          <p:cNvSpPr txBox="1">
            <a:spLocks/>
          </p:cNvSpPr>
          <p:nvPr/>
        </p:nvSpPr>
        <p:spPr>
          <a:xfrm>
            <a:off x="47625" y="946151"/>
            <a:ext cx="7839075" cy="187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8534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87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tx1"/>
                </a:solidFill>
              </a:rPr>
              <a:t>Lunar Exploration Ground Sites (LEGS)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Project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C842E5-45BD-60A7-68D6-25BB27206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51" y="2702901"/>
            <a:ext cx="2744920" cy="351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7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366F9-D636-F736-B6E3-32C53AE6B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and LEGS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3E64C-4CEA-A9BB-ECB1-FAA896031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The NASA GSFC Advanced Communications Capabilities For Exploration And Science Services (ACCESS) Project is responsible for the planning and execution of the first three Lunar Exploration Ground Sites (LEGS) 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 is a government communications service provider that operates, maintains, and sustains Government-Owned, Contractor-Operated (GOCO) ground and flight communications assets to provide NASA, other government agencies and partners communications services through the Near Space Network. </a:t>
            </a:r>
          </a:p>
          <a:p>
            <a:pPr lvl="1"/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 provides both direct-to-Earth (DTE) and space relay services including management of the TDRS fleet. </a:t>
            </a:r>
          </a:p>
          <a:p>
            <a:pPr lvl="1"/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ACCESS Project is part of the Exploration and Space Communications (ESC) division at GSFC.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A9EAC-AB11-5A57-3E68-E3B2882F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7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C193E-5B43-804C-0C89-59E0F600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Project Goals and 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CE726-49DE-1735-D127-D0BDBE29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Project</a:t>
            </a:r>
          </a:p>
          <a:p>
            <a:pPr lvl="1"/>
            <a:r>
              <a:rPr lang="en-US" dirty="0"/>
              <a:t>NASA </a:t>
            </a:r>
            <a:r>
              <a:rPr lang="en-US" b="0" dirty="0"/>
              <a:t>is delivering ground communications assets at three global sites in order to provide Direct-to-Earth (DTE) communications support for missions in the cislunar domain</a:t>
            </a:r>
          </a:p>
          <a:p>
            <a:pPr lvl="2"/>
            <a:r>
              <a:rPr lang="en-US" dirty="0"/>
              <a:t>Consolidates efforts of Lunar Exploration Ground Sites (LEGS) at White Sands, New Mexico; </a:t>
            </a:r>
            <a:r>
              <a:rPr lang="en-US" dirty="0" err="1"/>
              <a:t>Matjiesfontein</a:t>
            </a:r>
            <a:r>
              <a:rPr lang="en-US" dirty="0"/>
              <a:t>, South Africa; and in Australia (final site is to be determined)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Project Goals</a:t>
            </a:r>
          </a:p>
          <a:p>
            <a:pPr lvl="1"/>
            <a:r>
              <a:rPr lang="en-US" dirty="0"/>
              <a:t>Enable accommodation of future lunar orbit and surface missions</a:t>
            </a:r>
          </a:p>
          <a:p>
            <a:pPr lvl="1"/>
            <a:r>
              <a:rPr lang="en-US" dirty="0"/>
              <a:t>Provide a flexible and extensible capability set that establishes a model for future DTE operations</a:t>
            </a:r>
          </a:p>
          <a:p>
            <a:pPr lvl="1"/>
            <a:r>
              <a:rPr lang="en-US" dirty="0"/>
              <a:t>Offload Lunar missions from DSN 34m antenna assets for where a smaller aperture size is acceptable</a:t>
            </a:r>
          </a:p>
          <a:p>
            <a:endParaRPr lang="en-US" dirty="0"/>
          </a:p>
          <a:p>
            <a:r>
              <a:rPr lang="en-US" dirty="0"/>
              <a:t>Project Objectives</a:t>
            </a:r>
          </a:p>
          <a:p>
            <a:pPr lvl="1"/>
            <a:r>
              <a:rPr lang="en-US" dirty="0"/>
              <a:t>Ensure each asset meets applicable LEGS specific and common requirements</a:t>
            </a:r>
          </a:p>
          <a:p>
            <a:pPr lvl="1"/>
            <a:r>
              <a:rPr lang="en-US" dirty="0"/>
              <a:t>Leverage existing NASA infrastructure at White Sands to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minimizes risk, cost, and system downtime</a:t>
            </a:r>
          </a:p>
          <a:p>
            <a:pPr lvl="1"/>
            <a:r>
              <a:rPr lang="en-US" dirty="0"/>
              <a:t>Implement standardized external interfaces that reflect new organizational paradigm</a:t>
            </a:r>
          </a:p>
          <a:p>
            <a:pPr lvl="1"/>
            <a:r>
              <a:rPr lang="en-US" dirty="0"/>
              <a:t>Address commonality across assets and extensibility of design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B4209-7ECA-667F-B77D-6A345D243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38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1A4E-A64C-EFE4-93F3-D2A489F8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B16C1-EC83-7727-CD12-4300AA251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LEGS project includes efforts to deliver the following end systems:</a:t>
            </a:r>
          </a:p>
          <a:p>
            <a:pPr lvl="1"/>
            <a:r>
              <a:rPr lang="en-US" dirty="0"/>
              <a:t>LEGS 1: New dual-band X/Ka ground station to White Sands, New Mexico </a:t>
            </a:r>
          </a:p>
          <a:p>
            <a:pPr lvl="2"/>
            <a:r>
              <a:rPr lang="en-US" dirty="0"/>
              <a:t>Includes all facilities and site preparation work</a:t>
            </a:r>
          </a:p>
          <a:p>
            <a:pPr lvl="2"/>
            <a:r>
              <a:rPr lang="en-US" dirty="0"/>
              <a:t>Delivery of antenna, back-end electronics (e.g. Signal Processing System), and equipment for all subsystems defined in the architecture</a:t>
            </a:r>
          </a:p>
          <a:p>
            <a:pPr lvl="1"/>
            <a:r>
              <a:rPr lang="en-US" dirty="0"/>
              <a:t>LEGS 2: New dual-band X/Ka antenna to </a:t>
            </a:r>
            <a:r>
              <a:rPr lang="en-US" dirty="0" err="1"/>
              <a:t>Matjiesfontein</a:t>
            </a:r>
            <a:r>
              <a:rPr lang="en-US" dirty="0"/>
              <a:t>, South Africa</a:t>
            </a:r>
          </a:p>
          <a:p>
            <a:pPr lvl="2"/>
            <a:r>
              <a:rPr lang="en-US" dirty="0"/>
              <a:t>Includes all facilities and site preparation work, in cooperation with SANSA</a:t>
            </a:r>
          </a:p>
          <a:p>
            <a:pPr lvl="2"/>
            <a:r>
              <a:rPr lang="en-US" dirty="0"/>
              <a:t>NASA to provide the antenna, backend electronics (e.g. Signal Processing System), and equipment for subsystems defined in the architecture for MTJ</a:t>
            </a:r>
          </a:p>
          <a:p>
            <a:pPr lvl="1"/>
            <a:r>
              <a:rPr lang="en-US" dirty="0"/>
              <a:t>LEGS 3: New dual-band X/Ka antenna to TBD, Australia</a:t>
            </a:r>
          </a:p>
          <a:p>
            <a:pPr lvl="2"/>
            <a:r>
              <a:rPr lang="en-US" dirty="0"/>
              <a:t>Includes all facilities and site preparation work, in cooperation with SANSA</a:t>
            </a:r>
          </a:p>
          <a:p>
            <a:pPr lvl="2"/>
            <a:r>
              <a:rPr lang="en-US" dirty="0"/>
              <a:t>NASA to provide the antenna, backend electronics (e.g. Signal Processing System), and equipment for subsystems defined in the architecture for AUS</a:t>
            </a:r>
          </a:p>
          <a:p>
            <a:pPr lvl="1"/>
            <a:r>
              <a:rPr lang="en-US" dirty="0"/>
              <a:t>A common Monitor and Control System (MCS) provides the control system for LEGS, with centralized operations at White Sands capable of managing station operations at all three sites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E00D9-1ACF-88D6-9CB5-A019BF1C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05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18C01-8EAF-978F-7248-9CB28C256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Stakeholders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475FA-E64A-E71A-8E00-8DF814BE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Network Element Stakeholders</a:t>
            </a:r>
          </a:p>
          <a:p>
            <a:pPr lvl="1"/>
            <a:r>
              <a:rPr lang="en-US" dirty="0"/>
              <a:t>NASA Advanced Communications Capabilities for Exploration and Science Systems (ACCESS)</a:t>
            </a:r>
          </a:p>
          <a:p>
            <a:pPr lvl="1"/>
            <a:r>
              <a:rPr lang="en-US" dirty="0"/>
              <a:t>NASA Near Space Network (NSN) Project</a:t>
            </a:r>
          </a:p>
          <a:p>
            <a:pPr lvl="1"/>
            <a:r>
              <a:rPr lang="en-US" dirty="0"/>
              <a:t>NASA Deep Space Network (DSN)</a:t>
            </a:r>
          </a:p>
          <a:p>
            <a:pPr lvl="1"/>
            <a:r>
              <a:rPr lang="en-US" dirty="0"/>
              <a:t>NASA Goddard Spaceflight Center (GSFC) Flight Dynamics Facility (FDF)</a:t>
            </a:r>
          </a:p>
          <a:p>
            <a:pPr lvl="1"/>
            <a:r>
              <a:rPr lang="en-US" dirty="0"/>
              <a:t>South Africa National Space Agency (SANSA)</a:t>
            </a:r>
          </a:p>
          <a:p>
            <a:pPr lvl="1"/>
            <a:r>
              <a:rPr lang="en-US" dirty="0"/>
              <a:t>TBD Australia</a:t>
            </a:r>
          </a:p>
          <a:p>
            <a:endParaRPr lang="en-US" dirty="0"/>
          </a:p>
          <a:p>
            <a:r>
              <a:rPr lang="en-US" dirty="0"/>
              <a:t>Mission Stakeholders</a:t>
            </a:r>
          </a:p>
          <a:p>
            <a:pPr lvl="1"/>
            <a:r>
              <a:rPr lang="en-US" dirty="0"/>
              <a:t>NASA Johnson Space Center (JSC) Flight Operations Directorate (FOD)</a:t>
            </a:r>
          </a:p>
          <a:p>
            <a:pPr lvl="1"/>
            <a:r>
              <a:rPr lang="en-US" dirty="0"/>
              <a:t>NASA Gateway Program</a:t>
            </a:r>
          </a:p>
          <a:p>
            <a:pPr lvl="1"/>
            <a:r>
              <a:rPr lang="en-US" dirty="0"/>
              <a:t>NASA Lunar Terrain Vehicle Program</a:t>
            </a:r>
          </a:p>
          <a:p>
            <a:pPr lvl="1"/>
            <a:r>
              <a:rPr lang="en-US" dirty="0"/>
              <a:t>NASA Human Landing System (HLS) Program</a:t>
            </a:r>
          </a:p>
          <a:p>
            <a:pPr lvl="1"/>
            <a:endParaRPr lang="en-US" dirty="0"/>
          </a:p>
          <a:p>
            <a:r>
              <a:rPr lang="en-US" dirty="0"/>
              <a:t>NASA Space Communications and Navigation (SCaN)</a:t>
            </a:r>
          </a:p>
          <a:p>
            <a:endParaRPr lang="en-US" dirty="0"/>
          </a:p>
          <a:p>
            <a:r>
              <a:rPr lang="en-US" dirty="0"/>
              <a:t>NASA Exploration and Space Communications (ESC) Division (Code 450)</a:t>
            </a:r>
          </a:p>
          <a:p>
            <a:endParaRPr lang="en-US" dirty="0"/>
          </a:p>
          <a:p>
            <a:r>
              <a:rPr lang="en-US" dirty="0"/>
              <a:t>NASA Space Operations Mission Directorate (SOMD)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C91E8-8E06-2344-691C-3D34652E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69B28-A89D-571B-F2AB-C269433A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Management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518ED-46AA-9BB6-F347-A53E2D136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Identifies and defines applicability of US Government and Partner level plans which include</a:t>
            </a:r>
          </a:p>
          <a:p>
            <a:pPr lvl="1"/>
            <a:r>
              <a:rPr lang="en-US" dirty="0"/>
              <a:t>Systems Engineering Management Plans</a:t>
            </a:r>
          </a:p>
          <a:p>
            <a:pPr lvl="1"/>
            <a:r>
              <a:rPr lang="en-US" dirty="0"/>
              <a:t>Safety and Mission Assurance Plans</a:t>
            </a:r>
            <a:endParaRPr lang="en-US" sz="1100" dirty="0"/>
          </a:p>
          <a:p>
            <a:pPr lvl="1"/>
            <a:r>
              <a:rPr lang="en-US" dirty="0"/>
              <a:t>Safety and Health Plans</a:t>
            </a:r>
            <a:endParaRPr lang="en-US" sz="1100" dirty="0"/>
          </a:p>
          <a:p>
            <a:pPr lvl="1"/>
            <a:r>
              <a:rPr lang="en-US" dirty="0"/>
              <a:t>Quality Assurance Plans</a:t>
            </a:r>
            <a:endParaRPr lang="en-US" sz="1100" dirty="0"/>
          </a:p>
          <a:p>
            <a:pPr lvl="1"/>
            <a:r>
              <a:rPr lang="en-US" dirty="0"/>
              <a:t>Continuous Risk Management</a:t>
            </a:r>
            <a:endParaRPr lang="en-US" sz="1100" dirty="0"/>
          </a:p>
          <a:p>
            <a:pPr lvl="1"/>
            <a:r>
              <a:rPr lang="en-US" dirty="0"/>
              <a:t>Configuration Management</a:t>
            </a:r>
            <a:endParaRPr lang="en-US" sz="1100" dirty="0"/>
          </a:p>
          <a:p>
            <a:r>
              <a:rPr lang="en-US" dirty="0"/>
              <a:t>Defines the project team and roles and responsibilities</a:t>
            </a:r>
          </a:p>
          <a:p>
            <a:r>
              <a:rPr lang="en-US" dirty="0"/>
              <a:t>Defines the internal and external communication plan and reporting</a:t>
            </a:r>
          </a:p>
          <a:p>
            <a:r>
              <a:rPr lang="en-US" dirty="0"/>
              <a:t>Identifies stakeholders</a:t>
            </a:r>
          </a:p>
          <a:p>
            <a:r>
              <a:rPr lang="en-US" dirty="0"/>
              <a:t>Cost collection, reporting and control</a:t>
            </a:r>
          </a:p>
          <a:p>
            <a:r>
              <a:rPr lang="en-US" dirty="0"/>
              <a:t>Schedule management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24C01-6F76-84C6-13BE-308C2BCC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86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2A938-79EB-803A-BFD1-4313D706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Key External Interfaces – Ground 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1878-D630-2018-0EB6-D2DDD54B1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On the ground interface side, the System will be capable of interfacing will various external systems executing the external functions defined in the Functional Architecture diagram. </a:t>
            </a:r>
          </a:p>
          <a:p>
            <a:endParaRPr lang="en-US" dirty="0"/>
          </a:p>
          <a:p>
            <a:r>
              <a:rPr lang="en-US" dirty="0"/>
              <a:t>Due to ongoing definition and development of external systems, it is not confirmed what exact systems will be providing those external functions. </a:t>
            </a:r>
          </a:p>
          <a:p>
            <a:pPr lvl="1"/>
            <a:r>
              <a:rPr lang="en-US" dirty="0"/>
              <a:t>To support ongoing ACCESS has begun development of standard interface definitions that it is expected the external systems will implement. </a:t>
            </a:r>
          </a:p>
          <a:p>
            <a:endParaRPr lang="en-US" dirty="0"/>
          </a:p>
          <a:p>
            <a:r>
              <a:rPr lang="en-US" dirty="0"/>
              <a:t>External ground interfaces (summary shown on next slides) address the following functions:</a:t>
            </a:r>
          </a:p>
          <a:p>
            <a:pPr lvl="1"/>
            <a:r>
              <a:rPr lang="en-US" dirty="0"/>
              <a:t>Scheduling</a:t>
            </a:r>
          </a:p>
          <a:p>
            <a:pPr lvl="1"/>
            <a:r>
              <a:rPr lang="en-US" dirty="0"/>
              <a:t>Mission data transfer (forward/return)</a:t>
            </a:r>
          </a:p>
          <a:p>
            <a:pPr lvl="1"/>
            <a:r>
              <a:rPr lang="en-US" dirty="0"/>
              <a:t>Tracking and Acquisition data exchange</a:t>
            </a:r>
          </a:p>
          <a:p>
            <a:pPr lvl="1"/>
            <a:r>
              <a:rPr lang="en-US" dirty="0"/>
              <a:t>In-service reconfiguration</a:t>
            </a:r>
          </a:p>
          <a:p>
            <a:pPr lvl="1"/>
            <a:r>
              <a:rPr lang="en-US" dirty="0"/>
              <a:t>Status and performance data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30738-63F6-A93E-F003-4DBE5AF3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44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F44A-CF18-6587-4D3F-5D6D1FB2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/>
              <a:t>LEGS Overview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AE896-20F6-DFBF-FEE7-7442FF2F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17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34DFA78-DFC4-A46D-D295-1A1F5DF0D28E}"/>
              </a:ext>
            </a:extLst>
          </p:cNvPr>
          <p:cNvSpPr txBox="1">
            <a:spLocks/>
          </p:cNvSpPr>
          <p:nvPr/>
        </p:nvSpPr>
        <p:spPr>
          <a:xfrm>
            <a:off x="91440" y="1661869"/>
            <a:ext cx="4677033" cy="4189997"/>
          </a:xfrm>
          <a:prstGeom prst="rect">
            <a:avLst/>
          </a:prstGeom>
          <a:noFill/>
        </p:spPr>
        <p:txBody>
          <a:bodyPr lIns="457200" tIns="91440" rIns="457200">
            <a:normAutofit fontScale="25000" lnSpcReduction="20000"/>
          </a:bodyPr>
          <a:lstStyle>
            <a:lvl1pPr marL="347663" indent="-347663" algn="l" defTabSz="908050" rtl="0" eaLnBrk="1" fontAlgn="base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>
                <a:srgbClr val="002060"/>
              </a:buClr>
              <a:buSzPct val="100000"/>
              <a:buFont typeface="Wingdings" pitchFamily="2" charset="2"/>
              <a:buChar char="q"/>
              <a:defRPr sz="1400" b="1">
                <a:solidFill>
                  <a:srgbClr val="002060"/>
                </a:solidFill>
                <a:latin typeface="+mn-lt"/>
                <a:ea typeface="+mn-ea"/>
                <a:cs typeface="Helvetica" pitchFamily="34" charset="0"/>
              </a:defRPr>
            </a:lvl1pPr>
            <a:lvl2pPr marL="692150" indent="-234950" algn="l" defTabSz="908050" rtl="0" eaLnBrk="1" fontAlgn="base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>
                <a:srgbClr val="002060"/>
              </a:buClr>
              <a:buSzPct val="100000"/>
              <a:buFont typeface="Wingdings" pitchFamily="2" charset="2"/>
              <a:buChar char="Ø"/>
              <a:defRPr sz="1400">
                <a:solidFill>
                  <a:srgbClr val="002060"/>
                </a:solidFill>
                <a:latin typeface="+mn-lt"/>
                <a:cs typeface="Helvetica" pitchFamily="34" charset="0"/>
              </a:defRPr>
            </a:lvl2pPr>
            <a:lvl3pPr marL="1025525" indent="-223838" algn="l" defTabSz="908050" rtl="0" eaLnBrk="1" fontAlgn="base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>
                <a:srgbClr val="002060"/>
              </a:buClr>
              <a:buSzPct val="100000"/>
              <a:buFont typeface="Wingdings" pitchFamily="2" charset="2"/>
              <a:buChar char="§"/>
              <a:defRPr sz="1400">
                <a:solidFill>
                  <a:srgbClr val="002060"/>
                </a:solidFill>
                <a:latin typeface="+mn-lt"/>
                <a:cs typeface="Helvetica" pitchFamily="34" charset="0"/>
              </a:defRPr>
            </a:lvl3pPr>
            <a:lvl4pPr marL="1370013" indent="-223838" algn="l" defTabSz="908050" rtl="0" eaLnBrk="1" fontAlgn="base" hangingPunct="1">
              <a:lnSpc>
                <a:spcPct val="100000"/>
              </a:lnSpc>
              <a:spcBef>
                <a:spcPct val="10000"/>
              </a:spcBef>
              <a:spcAft>
                <a:spcPct val="10000"/>
              </a:spcAft>
              <a:buClr>
                <a:srgbClr val="002060"/>
              </a:buClr>
              <a:buSzPct val="100000"/>
              <a:buFont typeface="Wingdings" pitchFamily="2" charset="2"/>
              <a:buChar char="§"/>
              <a:defRPr sz="1400">
                <a:solidFill>
                  <a:srgbClr val="002060"/>
                </a:solidFill>
                <a:latin typeface="+mn-lt"/>
                <a:cs typeface="Helvetica" pitchFamily="34" charset="0"/>
              </a:defRPr>
            </a:lvl4pPr>
            <a:lvl5pPr marL="1717675" indent="-233363" algn="l" defTabSz="90805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itchFamily="2" charset="2"/>
              <a:buChar char="§"/>
              <a:defRPr sz="1400">
                <a:solidFill>
                  <a:srgbClr val="002060"/>
                </a:solidFill>
                <a:latin typeface="+mn-lt"/>
                <a:cs typeface="Helvetica" pitchFamily="34" charset="0"/>
              </a:defRPr>
            </a:lvl5pPr>
            <a:lvl6pPr marL="2500313" indent="-225425" algn="l" defTabSz="9080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900">
                <a:solidFill>
                  <a:schemeClr val="tx1"/>
                </a:solidFill>
                <a:latin typeface="+mn-lt"/>
              </a:defRPr>
            </a:lvl6pPr>
            <a:lvl7pPr marL="2957513" indent="-225425" algn="l" defTabSz="9080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900">
                <a:solidFill>
                  <a:schemeClr val="tx1"/>
                </a:solidFill>
                <a:latin typeface="+mn-lt"/>
              </a:defRPr>
            </a:lvl7pPr>
            <a:lvl8pPr marL="3414713" indent="-225425" algn="l" defTabSz="9080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900">
                <a:solidFill>
                  <a:schemeClr val="tx1"/>
                </a:solidFill>
                <a:latin typeface="+mn-lt"/>
              </a:defRPr>
            </a:lvl8pPr>
            <a:lvl9pPr marL="3871913" indent="-225425" algn="l" defTabSz="9080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5400" kern="0" dirty="0"/>
              <a:t>LEGS will provide Direct to Earth (DTE) RF communications to missions in Lunar Surface/Orbit</a:t>
            </a:r>
          </a:p>
          <a:p>
            <a:pPr marL="0" indent="0">
              <a:buNone/>
            </a:pPr>
            <a:endParaRPr lang="en-US" sz="5400" kern="0" dirty="0"/>
          </a:p>
          <a:p>
            <a:pPr>
              <a:lnSpc>
                <a:spcPct val="120000"/>
              </a:lnSpc>
            </a:pPr>
            <a:r>
              <a:rPr lang="en-US" sz="5400" kern="0" dirty="0"/>
              <a:t>A key objective is to offload Deep Space Network (DSN) 34m antenna assets for “near space” missions such as:</a:t>
            </a:r>
          </a:p>
          <a:p>
            <a:pPr marL="432197" lvl="1" indent="-175022"/>
            <a:r>
              <a:rPr lang="en-US" sz="4800" kern="0" dirty="0"/>
              <a:t>Lunar Missions: Gateway, Artemis (HLS, Orion, SLS EUS, CLPS, </a:t>
            </a:r>
            <a:r>
              <a:rPr lang="en-US" sz="4800" kern="0" dirty="0" err="1"/>
              <a:t>Cubesats</a:t>
            </a:r>
            <a:r>
              <a:rPr lang="en-US" sz="4800" kern="0" dirty="0"/>
              <a:t>)</a:t>
            </a:r>
          </a:p>
          <a:p>
            <a:pPr marL="432197" lvl="1" indent="-175022">
              <a:lnSpc>
                <a:spcPct val="120000"/>
              </a:lnSpc>
            </a:pPr>
            <a:endParaRPr lang="en-US" sz="4800" b="1" kern="0" dirty="0"/>
          </a:p>
          <a:p>
            <a:pPr defTabSz="685800">
              <a:lnSpc>
                <a:spcPct val="120000"/>
              </a:lnSpc>
              <a:spcBef>
                <a:spcPts val="750"/>
              </a:spcBef>
            </a:pPr>
            <a:r>
              <a:rPr lang="en-US" sz="5400" kern="0" dirty="0">
                <a:cs typeface="+mn-cs"/>
              </a:rPr>
              <a:t>LEGS #1-3 will be Government Owned Contractor Operated (GOCO) sites</a:t>
            </a:r>
          </a:p>
          <a:p>
            <a:pPr lvl="1"/>
            <a:r>
              <a:rPr lang="en-US" sz="4800" kern="0" dirty="0">
                <a:solidFill>
                  <a:srgbClr val="000000"/>
                </a:solidFill>
              </a:rPr>
              <a:t>LEGS GOCO sites will provide uplink / downlink at X and Ka-band frequencies</a:t>
            </a:r>
          </a:p>
          <a:p>
            <a:pPr lvl="1"/>
            <a:r>
              <a:rPr lang="en-US" sz="4800" kern="0" dirty="0">
                <a:solidFill>
                  <a:srgbClr val="000000"/>
                </a:solidFill>
              </a:rPr>
              <a:t>Strategically located to provide continuous coverage to lunar missions</a:t>
            </a:r>
          </a:p>
          <a:p>
            <a:pPr lvl="1"/>
            <a:r>
              <a:rPr lang="en-US" sz="4800" kern="0" dirty="0">
                <a:solidFill>
                  <a:srgbClr val="000000"/>
                </a:solidFill>
              </a:rPr>
              <a:t>The 1</a:t>
            </a:r>
            <a:r>
              <a:rPr lang="en-US" sz="4800" kern="0" baseline="30000" dirty="0">
                <a:solidFill>
                  <a:srgbClr val="000000"/>
                </a:solidFill>
              </a:rPr>
              <a:t>st</a:t>
            </a:r>
            <a:r>
              <a:rPr lang="en-US" sz="4800" kern="0" dirty="0">
                <a:solidFill>
                  <a:srgbClr val="000000"/>
                </a:solidFill>
              </a:rPr>
              <a:t> LEGS Site will be located at WSC, near Las Cruces, NM USA</a:t>
            </a:r>
          </a:p>
          <a:p>
            <a:pPr lvl="1"/>
            <a:r>
              <a:rPr lang="en-US" sz="4800" kern="0" dirty="0">
                <a:solidFill>
                  <a:srgbClr val="000000"/>
                </a:solidFill>
              </a:rPr>
              <a:t>The 2</a:t>
            </a:r>
            <a:r>
              <a:rPr lang="en-US" sz="4800" kern="0" baseline="30000" dirty="0">
                <a:solidFill>
                  <a:srgbClr val="000000"/>
                </a:solidFill>
              </a:rPr>
              <a:t>nd</a:t>
            </a:r>
            <a:r>
              <a:rPr lang="en-US" sz="4800" kern="0" dirty="0">
                <a:solidFill>
                  <a:srgbClr val="000000"/>
                </a:solidFill>
              </a:rPr>
              <a:t> LEGS Site will be located at Matjiesfontein, South Africa</a:t>
            </a:r>
          </a:p>
          <a:p>
            <a:pPr lvl="1"/>
            <a:r>
              <a:rPr lang="en-US" sz="4800" kern="0" dirty="0">
                <a:solidFill>
                  <a:srgbClr val="000000"/>
                </a:solidFill>
              </a:rPr>
              <a:t>The 3</a:t>
            </a:r>
            <a:r>
              <a:rPr lang="en-US" sz="4800" kern="0" baseline="30000" dirty="0">
                <a:solidFill>
                  <a:srgbClr val="000000"/>
                </a:solidFill>
              </a:rPr>
              <a:t>rd</a:t>
            </a:r>
            <a:r>
              <a:rPr lang="en-US" sz="4800" kern="0" dirty="0">
                <a:solidFill>
                  <a:srgbClr val="000000"/>
                </a:solidFill>
              </a:rPr>
              <a:t> LEGS Site will be located in Australia at TBD location</a:t>
            </a:r>
          </a:p>
          <a:p>
            <a:pPr marL="432197" lvl="1" indent="-175022"/>
            <a:endParaRPr lang="en-US" sz="975" kern="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8E4F81-0F0B-6BA8-C094-5D1F0AC8D9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876154"/>
              </p:ext>
            </p:extLst>
          </p:nvPr>
        </p:nvGraphicFramePr>
        <p:xfrm>
          <a:off x="4971036" y="1906406"/>
          <a:ext cx="3941683" cy="10436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3274">
                  <a:extLst>
                    <a:ext uri="{9D8B030D-6E8A-4147-A177-3AD203B41FA5}">
                      <a16:colId xmlns:a16="http://schemas.microsoft.com/office/drawing/2014/main" val="1768022578"/>
                    </a:ext>
                  </a:extLst>
                </a:gridCol>
                <a:gridCol w="1008765">
                  <a:extLst>
                    <a:ext uri="{9D8B030D-6E8A-4147-A177-3AD203B41FA5}">
                      <a16:colId xmlns:a16="http://schemas.microsoft.com/office/drawing/2014/main" val="1296779031"/>
                    </a:ext>
                  </a:extLst>
                </a:gridCol>
                <a:gridCol w="1119644">
                  <a:extLst>
                    <a:ext uri="{9D8B030D-6E8A-4147-A177-3AD203B41FA5}">
                      <a16:colId xmlns:a16="http://schemas.microsoft.com/office/drawing/2014/main" val="3812797966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Mission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DTE Frequency Bands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Need Dates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56426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Gateway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X/Ka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October 2025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70789708"/>
                  </a:ext>
                </a:extLst>
              </a:tr>
              <a:tr h="247491"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*Human Landing System (HLS)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S/Ka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December 2024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8860337"/>
                  </a:ext>
                </a:extLst>
              </a:tr>
              <a:tr h="247491"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**Lunar Terrain Vehicle (LTV)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X/Ka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March 2027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76860933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C4EE6377-DC24-4B6A-B673-21B0B6E61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135125"/>
              </p:ext>
            </p:extLst>
          </p:nvPr>
        </p:nvGraphicFramePr>
        <p:xfrm>
          <a:off x="4971036" y="3580359"/>
          <a:ext cx="3941683" cy="1977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900">
                  <a:extLst>
                    <a:ext uri="{9D8B030D-6E8A-4147-A177-3AD203B41FA5}">
                      <a16:colId xmlns:a16="http://schemas.microsoft.com/office/drawing/2014/main" val="1768022578"/>
                    </a:ext>
                  </a:extLst>
                </a:gridCol>
                <a:gridCol w="625195">
                  <a:extLst>
                    <a:ext uri="{9D8B030D-6E8A-4147-A177-3AD203B41FA5}">
                      <a16:colId xmlns:a16="http://schemas.microsoft.com/office/drawing/2014/main" val="1296779031"/>
                    </a:ext>
                  </a:extLst>
                </a:gridCol>
                <a:gridCol w="2968588">
                  <a:extLst>
                    <a:ext uri="{9D8B030D-6E8A-4147-A177-3AD203B41FA5}">
                      <a16:colId xmlns:a16="http://schemas.microsoft.com/office/drawing/2014/main" val="4260221212"/>
                    </a:ext>
                  </a:extLst>
                </a:gridCol>
              </a:tblGrid>
              <a:tr h="194310">
                <a:tc gridSpan="3"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LEGS Government Owned-Contracted Operated (GOCO) Sites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442809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Site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Location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System Description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564260"/>
                  </a:ext>
                </a:extLst>
              </a:tr>
              <a:tr h="94869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WSC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/>
                        <a:t>18-24m X/Ka Transmit/Receive Antenna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/>
                        <a:t>High Data Rate (HDR) and Low Data Rate (LDR) Modems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/>
                        <a:t>Central Timing and Frequency Subsystem (CTFS)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/>
                        <a:t>Monitor and Control Subsystem (MCS)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/>
                        <a:t>Facilities Infrastructure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800" dirty="0"/>
                        <a:t>IT/Data Network to interface with </a:t>
                      </a:r>
                      <a:r>
                        <a:rPr lang="en-US" sz="800" dirty="0" err="1"/>
                        <a:t>NexTEra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707897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South Africa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18-24m X/Ka Transmit/Receive Antenna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Architecture TBD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988603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Australia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18-24m X/Ka Transmit/Receive Antenna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Architecture TBD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7342404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3870BF-9D15-31EC-0FEB-2E3B02B20E1E}"/>
              </a:ext>
            </a:extLst>
          </p:cNvPr>
          <p:cNvSpPr txBox="1"/>
          <p:nvPr/>
        </p:nvSpPr>
        <p:spPr>
          <a:xfrm>
            <a:off x="4971036" y="3014752"/>
            <a:ext cx="3941682" cy="479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US" sz="750" dirty="0"/>
              <a:t>* HLS for Artemis III provided by SpaceX uses S/Ka. Future HLS for Artemis IV and beyond may utilize different frequency bands.</a:t>
            </a:r>
          </a:p>
          <a:p>
            <a:pPr>
              <a:spcBef>
                <a:spcPts val="450"/>
              </a:spcBef>
            </a:pPr>
            <a:r>
              <a:rPr lang="en-US" sz="750" dirty="0"/>
              <a:t>** LTV currently in competitive procurement, may utilize S/X/Ka or subset thereof</a:t>
            </a:r>
          </a:p>
        </p:txBody>
      </p:sp>
    </p:spTree>
    <p:extLst>
      <p:ext uri="{BB962C8B-B14F-4D97-AF65-F5344CB8AC3E}">
        <p14:creationId xmlns:p14="http://schemas.microsoft.com/office/powerpoint/2010/main" val="4176999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0FC5-39F6-C7E0-8288-2473F411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LEGS Mission 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BB234-1314-5C02-32D8-BBEC33CFF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0C6E8878-6482-D080-55E9-4423A1B3ADAC}"/>
              </a:ext>
            </a:extLst>
          </p:cNvPr>
          <p:cNvSpPr txBox="1">
            <a:spLocks/>
          </p:cNvSpPr>
          <p:nvPr/>
        </p:nvSpPr>
        <p:spPr>
          <a:xfrm>
            <a:off x="123567" y="1531019"/>
            <a:ext cx="8882070" cy="28060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13352" indent="-213352" algn="l" defTabSz="85341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5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6762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46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017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687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358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6990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/>
              <a:t>NASA will install new dual band X/Ka antennas to provide Direct-to-Earth (DTE) communications support for the Gateway, LTV, and HLS missions</a:t>
            </a:r>
          </a:p>
          <a:p>
            <a:r>
              <a:rPr lang="en-US" sz="1500"/>
              <a:t>Gateway</a:t>
            </a:r>
          </a:p>
          <a:p>
            <a:pPr lvl="1"/>
            <a:r>
              <a:rPr lang="en-US" sz="1350"/>
              <a:t>A vital component of NASA’s Artemis program, will serve as a multi-purpose outpost orbiting the Moon that provides essential support for long-term human return to the lunar surface and serves as a staging points for deep space exploration. </a:t>
            </a:r>
          </a:p>
          <a:p>
            <a:pPr lvl="1"/>
            <a:r>
              <a:rPr lang="en-US" sz="1350"/>
              <a:t>First mission to be support by LEGS</a:t>
            </a:r>
          </a:p>
          <a:p>
            <a:r>
              <a:rPr lang="en-US" sz="1500"/>
              <a:t>Lunar Terrain Vehicle (LTV)</a:t>
            </a:r>
          </a:p>
          <a:p>
            <a:pPr lvl="1"/>
            <a:r>
              <a:rPr lang="en-US" sz="1350"/>
              <a:t>An unenclosed rover being developed by NASA that astronauts can drive on the Moon while wearing their spacesuits. The development of the LTV is a part of NASA's Artemis Program which involves returning astronauts to the Moon, specifically the lunar south pole.</a:t>
            </a:r>
          </a:p>
          <a:p>
            <a:r>
              <a:rPr lang="en-US" sz="1500"/>
              <a:t>Human Landing System (HLS)</a:t>
            </a:r>
          </a:p>
          <a:p>
            <a:pPr lvl="1"/>
            <a:r>
              <a:rPr lang="en-US" sz="1350"/>
              <a:t>The mode of transportation that will take astronauts to the lunar surface as part of the Artemis program</a:t>
            </a:r>
            <a:endParaRPr lang="en-US" sz="13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568E7-762E-6C05-F7B6-648127D76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48" r="14136"/>
          <a:stretch/>
        </p:blipFill>
        <p:spPr>
          <a:xfrm>
            <a:off x="2027463" y="4473542"/>
            <a:ext cx="1826366" cy="1380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508E71-EE49-716E-ED26-103F53D6A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29" y="4570255"/>
            <a:ext cx="1594304" cy="127928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D9F079-088D-EE3D-4BCE-CBF9A3CB8275}"/>
              </a:ext>
            </a:extLst>
          </p:cNvPr>
          <p:cNvSpPr txBox="1"/>
          <p:nvPr/>
        </p:nvSpPr>
        <p:spPr>
          <a:xfrm>
            <a:off x="2542882" y="4207821"/>
            <a:ext cx="795528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Gateway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5E9A3-AFAA-4707-EF13-222E61595BEE}"/>
              </a:ext>
            </a:extLst>
          </p:cNvPr>
          <p:cNvSpPr txBox="1"/>
          <p:nvPr/>
        </p:nvSpPr>
        <p:spPr>
          <a:xfrm>
            <a:off x="5741324" y="4229732"/>
            <a:ext cx="531820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LTV</a:t>
            </a:r>
          </a:p>
        </p:txBody>
      </p:sp>
    </p:spTree>
    <p:extLst>
      <p:ext uri="{BB962C8B-B14F-4D97-AF65-F5344CB8AC3E}">
        <p14:creationId xmlns:p14="http://schemas.microsoft.com/office/powerpoint/2010/main" val="1018858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F999-1F0F-8229-49F7-FE5164C99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LEGS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FAD91-06F1-60ED-A049-D3CAC8C0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9DBF0B-7586-2073-6BA0-399E208A0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406" y="932345"/>
            <a:ext cx="6715802" cy="4242167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152806-C77F-467B-E9FB-C4F356536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743006"/>
              </p:ext>
            </p:extLst>
          </p:nvPr>
        </p:nvGraphicFramePr>
        <p:xfrm>
          <a:off x="67045" y="2371947"/>
          <a:ext cx="3243226" cy="12026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19300">
                  <a:extLst>
                    <a:ext uri="{9D8B030D-6E8A-4147-A177-3AD203B41FA5}">
                      <a16:colId xmlns:a16="http://schemas.microsoft.com/office/drawing/2014/main" val="296735087"/>
                    </a:ext>
                  </a:extLst>
                </a:gridCol>
                <a:gridCol w="2223926">
                  <a:extLst>
                    <a:ext uri="{9D8B030D-6E8A-4147-A177-3AD203B41FA5}">
                      <a16:colId xmlns:a16="http://schemas.microsoft.com/office/drawing/2014/main" val="1478387072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ARMS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Antenna for Roman Mission Support (another GSFC project, the Nancy Grace Roman Space Telescope)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1527171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ALLEN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ACCESS Lagrange and Lunar Exploration Nodes (ALLEN has ARMS and LEGS)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258114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WSC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White Sands Complex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25591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703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8BC13-8FD5-C710-C55D-F7C4BD1C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LEGS Global 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A222A-D21C-EF0E-12FD-49606A2E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00828-88BF-5660-F1CA-BE901580C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932" y="1733668"/>
            <a:ext cx="7779544" cy="33109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D98BB5-51AF-8FF4-5A0B-2BB5B10B4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291" y="2728700"/>
            <a:ext cx="172937" cy="209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6D9C4A-6C1D-A9C3-B4E0-2EA245989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011" y="4314929"/>
            <a:ext cx="177298" cy="2150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34AC3D-C111-B2F9-1356-3A75492CA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102" y="4278310"/>
            <a:ext cx="175351" cy="212720"/>
          </a:xfrm>
          <a:prstGeom prst="rect">
            <a:avLst/>
          </a:prstGeom>
        </p:spPr>
      </p:pic>
      <p:sp>
        <p:nvSpPr>
          <p:cNvPr id="9" name="Rectangle: Rounded Corners 28">
            <a:extLst>
              <a:ext uri="{FF2B5EF4-FFF2-40B4-BE49-F238E27FC236}">
                <a16:creationId xmlns:a16="http://schemas.microsoft.com/office/drawing/2014/main" id="{BE5C06BE-AE3A-D613-544B-16BCC295746B}"/>
              </a:ext>
            </a:extLst>
          </p:cNvPr>
          <p:cNvSpPr/>
          <p:nvPr/>
        </p:nvSpPr>
        <p:spPr bwMode="auto">
          <a:xfrm>
            <a:off x="5183347" y="4254205"/>
            <a:ext cx="1011524" cy="248309"/>
          </a:xfrm>
          <a:prstGeom prst="roundRect">
            <a:avLst/>
          </a:prstGeom>
          <a:solidFill>
            <a:schemeClr val="accent1"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216694" defTabSz="685800"/>
            <a:r>
              <a:rPr lang="en-US" sz="900" dirty="0"/>
              <a:t>Gov Site #2</a:t>
            </a: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595486A-7329-A8E5-0AFE-688068F78FEC}"/>
              </a:ext>
            </a:extLst>
          </p:cNvPr>
          <p:cNvSpPr/>
          <p:nvPr/>
        </p:nvSpPr>
        <p:spPr bwMode="auto">
          <a:xfrm>
            <a:off x="7707399" y="4287628"/>
            <a:ext cx="1095187" cy="248309"/>
          </a:xfrm>
          <a:prstGeom prst="roundRect">
            <a:avLst/>
          </a:prstGeom>
          <a:solidFill>
            <a:schemeClr val="accent1"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171450" defTabSz="685800"/>
            <a:r>
              <a:rPr lang="en-US" sz="900" dirty="0"/>
              <a:t>Gov Site #3</a:t>
            </a:r>
          </a:p>
        </p:txBody>
      </p:sp>
      <p:cxnSp>
        <p:nvCxnSpPr>
          <p:cNvPr id="11" name="Connector: Elbow 5">
            <a:extLst>
              <a:ext uri="{FF2B5EF4-FFF2-40B4-BE49-F238E27FC236}">
                <a16:creationId xmlns:a16="http://schemas.microsoft.com/office/drawing/2014/main" id="{AC790BE9-61EF-B3EC-8484-32ACA004C644}"/>
              </a:ext>
            </a:extLst>
          </p:cNvPr>
          <p:cNvCxnSpPr>
            <a:cxnSpLocks/>
            <a:stCxn id="15" idx="0"/>
            <a:endCxn id="23" idx="3"/>
          </p:cNvCxnSpPr>
          <p:nvPr/>
        </p:nvCxnSpPr>
        <p:spPr bwMode="auto">
          <a:xfrm rot="5400000" flipH="1" flipV="1">
            <a:off x="2326458" y="1604124"/>
            <a:ext cx="397528" cy="1840354"/>
          </a:xfrm>
          <a:prstGeom prst="bentConnector3">
            <a:avLst>
              <a:gd name="adj1" fmla="val 15285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2" name="Rectangle: Top Corners Snipped 105">
            <a:extLst>
              <a:ext uri="{FF2B5EF4-FFF2-40B4-BE49-F238E27FC236}">
                <a16:creationId xmlns:a16="http://schemas.microsoft.com/office/drawing/2014/main" id="{40C6C393-0A0E-DB6B-4272-AC53871A0FB6}"/>
              </a:ext>
            </a:extLst>
          </p:cNvPr>
          <p:cNvSpPr/>
          <p:nvPr/>
        </p:nvSpPr>
        <p:spPr bwMode="auto">
          <a:xfrm>
            <a:off x="2205087" y="2966111"/>
            <a:ext cx="474192" cy="447552"/>
          </a:xfrm>
          <a:prstGeom prst="snip2SameRect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900" dirty="0"/>
              <a:t>JSC MCC</a:t>
            </a:r>
          </a:p>
        </p:txBody>
      </p:sp>
      <p:cxnSp>
        <p:nvCxnSpPr>
          <p:cNvPr id="13" name="Connector: Elbow 27">
            <a:extLst>
              <a:ext uri="{FF2B5EF4-FFF2-40B4-BE49-F238E27FC236}">
                <a16:creationId xmlns:a16="http://schemas.microsoft.com/office/drawing/2014/main" id="{50ACC5E8-B47F-46E1-293A-B37906D94B05}"/>
              </a:ext>
            </a:extLst>
          </p:cNvPr>
          <p:cNvCxnSpPr>
            <a:cxnSpLocks/>
            <a:endCxn id="10" idx="1"/>
          </p:cNvCxnSpPr>
          <p:nvPr/>
        </p:nvCxnSpPr>
        <p:spPr bwMode="auto">
          <a:xfrm>
            <a:off x="3777613" y="2891658"/>
            <a:ext cx="3929786" cy="1520124"/>
          </a:xfrm>
          <a:prstGeom prst="bentConnector3">
            <a:avLst>
              <a:gd name="adj1" fmla="val 655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4" name="Connector: Elbow 36">
            <a:extLst>
              <a:ext uri="{FF2B5EF4-FFF2-40B4-BE49-F238E27FC236}">
                <a16:creationId xmlns:a16="http://schemas.microsoft.com/office/drawing/2014/main" id="{7BA38D1A-DB88-F712-412E-B04AF09ACB6E}"/>
              </a:ext>
            </a:extLst>
          </p:cNvPr>
          <p:cNvCxnSpPr>
            <a:cxnSpLocks/>
            <a:stCxn id="23" idx="1"/>
            <a:endCxn id="9" idx="0"/>
          </p:cNvCxnSpPr>
          <p:nvPr/>
        </p:nvCxnSpPr>
        <p:spPr bwMode="auto">
          <a:xfrm rot="16200000" flipH="1">
            <a:off x="3921251" y="2486347"/>
            <a:ext cx="1292004" cy="224371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FB697105-B996-47BD-9B73-67869FC69A7E}"/>
              </a:ext>
            </a:extLst>
          </p:cNvPr>
          <p:cNvSpPr/>
          <p:nvPr/>
        </p:nvSpPr>
        <p:spPr bwMode="auto">
          <a:xfrm flipH="1">
            <a:off x="1086297" y="2723064"/>
            <a:ext cx="1037495" cy="215428"/>
          </a:xfrm>
          <a:prstGeom prst="roundRect">
            <a:avLst/>
          </a:prstGeom>
          <a:solidFill>
            <a:schemeClr val="accent1"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sz="900" dirty="0"/>
              <a:t>Gov Site #1</a:t>
            </a:r>
          </a:p>
        </p:txBody>
      </p:sp>
      <p:sp>
        <p:nvSpPr>
          <p:cNvPr id="16" name="Arrow: Left-Right 115">
            <a:extLst>
              <a:ext uri="{FF2B5EF4-FFF2-40B4-BE49-F238E27FC236}">
                <a16:creationId xmlns:a16="http://schemas.microsoft.com/office/drawing/2014/main" id="{FBE0B247-5EF0-6316-1070-6C3793F911BD}"/>
              </a:ext>
            </a:extLst>
          </p:cNvPr>
          <p:cNvSpPr/>
          <p:nvPr/>
        </p:nvSpPr>
        <p:spPr bwMode="auto">
          <a:xfrm rot="19533019">
            <a:off x="2453060" y="2737458"/>
            <a:ext cx="631641" cy="203707"/>
          </a:xfrm>
          <a:prstGeom prst="leftRightArrow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50" dirty="0"/>
              <a:t>TT&amp;C</a:t>
            </a:r>
          </a:p>
        </p:txBody>
      </p:sp>
      <p:sp>
        <p:nvSpPr>
          <p:cNvPr id="17" name="Rectangle: Rounded Corners 119">
            <a:extLst>
              <a:ext uri="{FF2B5EF4-FFF2-40B4-BE49-F238E27FC236}">
                <a16:creationId xmlns:a16="http://schemas.microsoft.com/office/drawing/2014/main" id="{A2E4AB6A-B964-D717-6365-DC0D5C999F43}"/>
              </a:ext>
            </a:extLst>
          </p:cNvPr>
          <p:cNvSpPr/>
          <p:nvPr/>
        </p:nvSpPr>
        <p:spPr bwMode="auto">
          <a:xfrm>
            <a:off x="136116" y="3176777"/>
            <a:ext cx="1991897" cy="1057826"/>
          </a:xfrm>
          <a:prstGeom prst="roundRect">
            <a:avLst/>
          </a:prstGeom>
          <a:solidFill>
            <a:srgbClr val="00B0F0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900" dirty="0"/>
              <a:t>NexTEra is the Virtual Network Manager serving as the single interface to missions for all LEGS ground stations (both Government and Commercial)</a:t>
            </a:r>
          </a:p>
          <a:p>
            <a:pPr fontAlgn="base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900" dirty="0"/>
              <a:t>NexTEra provides the interface to NASA Artemis and JSC MCCs</a:t>
            </a:r>
          </a:p>
        </p:txBody>
      </p:sp>
      <p:sp>
        <p:nvSpPr>
          <p:cNvPr id="18" name="Rectangle: Top Corners Snipped 141">
            <a:extLst>
              <a:ext uri="{FF2B5EF4-FFF2-40B4-BE49-F238E27FC236}">
                <a16:creationId xmlns:a16="http://schemas.microsoft.com/office/drawing/2014/main" id="{D7E070CE-14E6-4B07-5571-BF9F07003633}"/>
              </a:ext>
            </a:extLst>
          </p:cNvPr>
          <p:cNvSpPr/>
          <p:nvPr/>
        </p:nvSpPr>
        <p:spPr bwMode="auto">
          <a:xfrm>
            <a:off x="136116" y="4314031"/>
            <a:ext cx="2782733" cy="1387586"/>
          </a:xfrm>
          <a:prstGeom prst="snip2SameRect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900" dirty="0"/>
              <a:t>The MCC’s interface to all LEGS Ground Stations is via NexTEra for Forward and Return Data (TT&amp;C/Science) as well as ground station Service Management Functions (e.g. Status and Scheduling requests, </a:t>
            </a:r>
            <a:r>
              <a:rPr lang="en-US" sz="900" dirty="0" err="1"/>
              <a:t>etc</a:t>
            </a:r>
            <a:r>
              <a:rPr lang="en-US" sz="900" dirty="0"/>
              <a:t>…)</a:t>
            </a:r>
          </a:p>
          <a:p>
            <a:endParaRPr lang="en-US" sz="900" dirty="0"/>
          </a:p>
          <a:p>
            <a:r>
              <a:rPr lang="en-US" sz="900" dirty="0"/>
              <a:t>NexTEra will be the interface to all future User MCCs for Forward and Return Data, TT&amp;C/Science Data</a:t>
            </a:r>
          </a:p>
        </p:txBody>
      </p:sp>
      <p:sp>
        <p:nvSpPr>
          <p:cNvPr id="19" name="Rectangle: Top Corners Snipped 142">
            <a:extLst>
              <a:ext uri="{FF2B5EF4-FFF2-40B4-BE49-F238E27FC236}">
                <a16:creationId xmlns:a16="http://schemas.microsoft.com/office/drawing/2014/main" id="{0C7EACA4-671C-875B-673D-8255EFAB81D5}"/>
              </a:ext>
            </a:extLst>
          </p:cNvPr>
          <p:cNvSpPr/>
          <p:nvPr/>
        </p:nvSpPr>
        <p:spPr bwMode="auto">
          <a:xfrm>
            <a:off x="1935483" y="2131308"/>
            <a:ext cx="504892" cy="438423"/>
          </a:xfrm>
          <a:prstGeom prst="snip2SameRect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900" dirty="0"/>
              <a:t>User MCC</a:t>
            </a:r>
          </a:p>
        </p:txBody>
      </p:sp>
      <p:sp>
        <p:nvSpPr>
          <p:cNvPr id="20" name="Arrow: Left-Right 144">
            <a:extLst>
              <a:ext uri="{FF2B5EF4-FFF2-40B4-BE49-F238E27FC236}">
                <a16:creationId xmlns:a16="http://schemas.microsoft.com/office/drawing/2014/main" id="{275A6861-B71C-B4EF-A175-90D0911DEAAE}"/>
              </a:ext>
            </a:extLst>
          </p:cNvPr>
          <p:cNvSpPr/>
          <p:nvPr/>
        </p:nvSpPr>
        <p:spPr bwMode="auto">
          <a:xfrm rot="986844">
            <a:off x="2404167" y="2303586"/>
            <a:ext cx="722054" cy="203707"/>
          </a:xfrm>
          <a:prstGeom prst="leftRightArrow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50" dirty="0"/>
              <a:t>TT&amp;C</a:t>
            </a:r>
          </a:p>
        </p:txBody>
      </p:sp>
      <p:sp>
        <p:nvSpPr>
          <p:cNvPr id="21" name="Arrow: Left-Right 145">
            <a:extLst>
              <a:ext uri="{FF2B5EF4-FFF2-40B4-BE49-F238E27FC236}">
                <a16:creationId xmlns:a16="http://schemas.microsoft.com/office/drawing/2014/main" id="{17E51E63-AF80-BDC0-236F-CD13E6E41DC9}"/>
              </a:ext>
            </a:extLst>
          </p:cNvPr>
          <p:cNvSpPr/>
          <p:nvPr/>
        </p:nvSpPr>
        <p:spPr bwMode="auto">
          <a:xfrm rot="19533019">
            <a:off x="2506818" y="2819676"/>
            <a:ext cx="664955" cy="205737"/>
          </a:xfrm>
          <a:prstGeom prst="leftRightArrow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50" dirty="0"/>
              <a:t>Data</a:t>
            </a:r>
          </a:p>
        </p:txBody>
      </p:sp>
      <p:sp>
        <p:nvSpPr>
          <p:cNvPr id="22" name="Arrow: Left-Right 147">
            <a:extLst>
              <a:ext uri="{FF2B5EF4-FFF2-40B4-BE49-F238E27FC236}">
                <a16:creationId xmlns:a16="http://schemas.microsoft.com/office/drawing/2014/main" id="{33BD9EF8-D5A8-5F61-DE17-3A0CD1CF8D34}"/>
              </a:ext>
            </a:extLst>
          </p:cNvPr>
          <p:cNvSpPr/>
          <p:nvPr/>
        </p:nvSpPr>
        <p:spPr bwMode="auto">
          <a:xfrm rot="986844">
            <a:off x="2359738" y="2391996"/>
            <a:ext cx="722054" cy="203707"/>
          </a:xfrm>
          <a:prstGeom prst="leftRightArrow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750" dirty="0"/>
              <a:t>Data</a:t>
            </a: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8A9C9101-9F3E-9BC8-7905-E528A461E468}"/>
              </a:ext>
            </a:extLst>
          </p:cNvPr>
          <p:cNvSpPr/>
          <p:nvPr/>
        </p:nvSpPr>
        <p:spPr bwMode="auto">
          <a:xfrm>
            <a:off x="2897805" y="2286884"/>
            <a:ext cx="1095186" cy="676037"/>
          </a:xfrm>
          <a:prstGeom prst="cloud">
            <a:avLst/>
          </a:prstGeom>
          <a:solidFill>
            <a:srgbClr val="00B0F0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1050" dirty="0"/>
              <a:t>NexTEra</a:t>
            </a:r>
          </a:p>
        </p:txBody>
      </p:sp>
      <p:sp>
        <p:nvSpPr>
          <p:cNvPr id="24" name="Rectangle: Rounded Corners 60">
            <a:extLst>
              <a:ext uri="{FF2B5EF4-FFF2-40B4-BE49-F238E27FC236}">
                <a16:creationId xmlns:a16="http://schemas.microsoft.com/office/drawing/2014/main" id="{D6D2DC7A-BC31-B6EE-9DE4-71ABC6C1110B}"/>
              </a:ext>
            </a:extLst>
          </p:cNvPr>
          <p:cNvSpPr/>
          <p:nvPr/>
        </p:nvSpPr>
        <p:spPr bwMode="auto">
          <a:xfrm>
            <a:off x="5048704" y="4770015"/>
            <a:ext cx="3486857" cy="561219"/>
          </a:xfrm>
          <a:prstGeom prst="roundRect">
            <a:avLst/>
          </a:prstGeom>
          <a:solidFill>
            <a:schemeClr val="accent1"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sz="900" dirty="0"/>
              <a:t>Gov Site #1 will be at the NASA White Sands Complex (WSC)</a:t>
            </a:r>
          </a:p>
          <a:p>
            <a:pPr defTabSz="685800"/>
            <a:r>
              <a:rPr lang="en-US" sz="900" dirty="0"/>
              <a:t>Gov Site #2 will be in MTJ, South Africa.</a:t>
            </a:r>
          </a:p>
          <a:p>
            <a:pPr defTabSz="685800"/>
            <a:r>
              <a:rPr lang="en-US" sz="900" dirty="0"/>
              <a:t>Gov Site #3 will be in Australia (Site selection TBC).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70D754-0694-22DB-A013-EC7925302F35}"/>
              </a:ext>
            </a:extLst>
          </p:cNvPr>
          <p:cNvSpPr txBox="1"/>
          <p:nvPr/>
        </p:nvSpPr>
        <p:spPr>
          <a:xfrm>
            <a:off x="1973684" y="1867240"/>
            <a:ext cx="1656815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7030A0"/>
                </a:solidFill>
              </a:rPr>
              <a:t>NASCOM/CP Line</a:t>
            </a:r>
          </a:p>
        </p:txBody>
      </p:sp>
      <p:sp>
        <p:nvSpPr>
          <p:cNvPr id="26" name="Arrow: Left-Right 98">
            <a:extLst>
              <a:ext uri="{FF2B5EF4-FFF2-40B4-BE49-F238E27FC236}">
                <a16:creationId xmlns:a16="http://schemas.microsoft.com/office/drawing/2014/main" id="{7E75D74B-49BE-4150-DD45-F7BF7373D887}"/>
              </a:ext>
            </a:extLst>
          </p:cNvPr>
          <p:cNvSpPr/>
          <p:nvPr/>
        </p:nvSpPr>
        <p:spPr bwMode="auto">
          <a:xfrm rot="946136">
            <a:off x="2337312" y="2493524"/>
            <a:ext cx="690314" cy="177299"/>
          </a:xfrm>
          <a:prstGeom prst="leftRightArrow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675" dirty="0"/>
              <a:t>Service</a:t>
            </a:r>
          </a:p>
        </p:txBody>
      </p:sp>
      <p:sp>
        <p:nvSpPr>
          <p:cNvPr id="27" name="Rectangle: Rounded Corners 106">
            <a:extLst>
              <a:ext uri="{FF2B5EF4-FFF2-40B4-BE49-F238E27FC236}">
                <a16:creationId xmlns:a16="http://schemas.microsoft.com/office/drawing/2014/main" id="{90AE5BF2-42CD-8331-CA72-0E96E365C939}"/>
              </a:ext>
            </a:extLst>
          </p:cNvPr>
          <p:cNvSpPr/>
          <p:nvPr/>
        </p:nvSpPr>
        <p:spPr bwMode="auto">
          <a:xfrm>
            <a:off x="6999766" y="1972235"/>
            <a:ext cx="1656813" cy="198457"/>
          </a:xfrm>
          <a:prstGeom prst="roundRect">
            <a:avLst/>
          </a:prstGeom>
          <a:solidFill>
            <a:schemeClr val="accent1"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sz="900" dirty="0"/>
              <a:t>LEGS Government Site</a:t>
            </a:r>
          </a:p>
        </p:txBody>
      </p:sp>
      <p:sp>
        <p:nvSpPr>
          <p:cNvPr id="28" name="Rectangle: Rounded Corners 107">
            <a:extLst>
              <a:ext uri="{FF2B5EF4-FFF2-40B4-BE49-F238E27FC236}">
                <a16:creationId xmlns:a16="http://schemas.microsoft.com/office/drawing/2014/main" id="{4A67DAC4-1063-5771-A013-3371B085EEF1}"/>
              </a:ext>
            </a:extLst>
          </p:cNvPr>
          <p:cNvSpPr/>
          <p:nvPr/>
        </p:nvSpPr>
        <p:spPr bwMode="auto">
          <a:xfrm>
            <a:off x="6999766" y="2179206"/>
            <a:ext cx="1656813" cy="198457"/>
          </a:xfrm>
          <a:prstGeom prst="roundRect">
            <a:avLst/>
          </a:prstGeom>
          <a:solidFill>
            <a:srgbClr val="D09E00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900" dirty="0"/>
              <a:t>LEGS Commercial Site</a:t>
            </a:r>
          </a:p>
        </p:txBody>
      </p:sp>
      <p:sp>
        <p:nvSpPr>
          <p:cNvPr id="29" name="Rectangle: Rounded Corners 108">
            <a:extLst>
              <a:ext uri="{FF2B5EF4-FFF2-40B4-BE49-F238E27FC236}">
                <a16:creationId xmlns:a16="http://schemas.microsoft.com/office/drawing/2014/main" id="{4B759181-3C92-E042-4EED-2BC85C47ED8D}"/>
              </a:ext>
            </a:extLst>
          </p:cNvPr>
          <p:cNvSpPr/>
          <p:nvPr/>
        </p:nvSpPr>
        <p:spPr bwMode="auto">
          <a:xfrm>
            <a:off x="6999765" y="1775142"/>
            <a:ext cx="1248494" cy="198457"/>
          </a:xfrm>
          <a:prstGeom prst="roundRect">
            <a:avLst/>
          </a:prstGeom>
          <a:solidFill>
            <a:srgbClr val="FFFFFF">
              <a:alpha val="3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sz="900" b="1" u="sng" dirty="0"/>
              <a:t>LEGEND</a:t>
            </a:r>
          </a:p>
        </p:txBody>
      </p:sp>
      <p:sp>
        <p:nvSpPr>
          <p:cNvPr id="30" name="Rectangle: Rounded Corners 116">
            <a:extLst>
              <a:ext uri="{FF2B5EF4-FFF2-40B4-BE49-F238E27FC236}">
                <a16:creationId xmlns:a16="http://schemas.microsoft.com/office/drawing/2014/main" id="{1E8208A0-867A-1403-3C04-096EC4020628}"/>
              </a:ext>
            </a:extLst>
          </p:cNvPr>
          <p:cNvSpPr/>
          <p:nvPr/>
        </p:nvSpPr>
        <p:spPr bwMode="auto">
          <a:xfrm>
            <a:off x="6999764" y="2372634"/>
            <a:ext cx="1656815" cy="198457"/>
          </a:xfrm>
          <a:prstGeom prst="roundRect">
            <a:avLst/>
          </a:prstGeom>
          <a:solidFill>
            <a:srgbClr val="00B0F0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900" dirty="0"/>
              <a:t>NexTEra</a:t>
            </a:r>
          </a:p>
        </p:txBody>
      </p:sp>
      <p:sp>
        <p:nvSpPr>
          <p:cNvPr id="31" name="Rectangle: Rounded Corners 117">
            <a:extLst>
              <a:ext uri="{FF2B5EF4-FFF2-40B4-BE49-F238E27FC236}">
                <a16:creationId xmlns:a16="http://schemas.microsoft.com/office/drawing/2014/main" id="{5CDB5867-88D4-82B9-8DC3-C1097E5FBA27}"/>
              </a:ext>
            </a:extLst>
          </p:cNvPr>
          <p:cNvSpPr/>
          <p:nvPr/>
        </p:nvSpPr>
        <p:spPr bwMode="auto">
          <a:xfrm>
            <a:off x="6999764" y="2580323"/>
            <a:ext cx="1696964" cy="198457"/>
          </a:xfrm>
          <a:prstGeom prst="roundRect">
            <a:avLst/>
          </a:prstGeom>
          <a:solidFill>
            <a:srgbClr val="00B050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en-US" sz="900" dirty="0"/>
              <a:t>Mission Control Center (MCC)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E3CA33-0CD4-BEF2-0113-408EE1A51A1D}"/>
              </a:ext>
            </a:extLst>
          </p:cNvPr>
          <p:cNvSpPr txBox="1"/>
          <p:nvPr/>
        </p:nvSpPr>
        <p:spPr>
          <a:xfrm>
            <a:off x="6567439" y="4114919"/>
            <a:ext cx="1656815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7030A0"/>
                </a:solidFill>
              </a:rPr>
              <a:t>TBD Trunk Line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385741-803E-7541-E6E2-C0C6D956F10A}"/>
              </a:ext>
            </a:extLst>
          </p:cNvPr>
          <p:cNvSpPr txBox="1"/>
          <p:nvPr/>
        </p:nvSpPr>
        <p:spPr>
          <a:xfrm>
            <a:off x="4085691" y="3414486"/>
            <a:ext cx="1656815" cy="21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7030A0"/>
                </a:solidFill>
              </a:rPr>
              <a:t>TBD Trunk Line</a:t>
            </a:r>
          </a:p>
        </p:txBody>
      </p:sp>
      <p:sp>
        <p:nvSpPr>
          <p:cNvPr id="34" name="Arrow: Left-Right 95">
            <a:extLst>
              <a:ext uri="{FF2B5EF4-FFF2-40B4-BE49-F238E27FC236}">
                <a16:creationId xmlns:a16="http://schemas.microsoft.com/office/drawing/2014/main" id="{45940D1D-D4D7-D23F-E61A-C5834862EA72}"/>
              </a:ext>
            </a:extLst>
          </p:cNvPr>
          <p:cNvSpPr/>
          <p:nvPr/>
        </p:nvSpPr>
        <p:spPr bwMode="auto">
          <a:xfrm rot="19533019">
            <a:off x="2568046" y="2912549"/>
            <a:ext cx="658247" cy="194453"/>
          </a:xfrm>
          <a:prstGeom prst="leftRightArrow">
            <a:avLst/>
          </a:prstGeom>
          <a:solidFill>
            <a:srgbClr val="00B050">
              <a:alpha val="5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675" dirty="0"/>
              <a:t>Service</a:t>
            </a:r>
          </a:p>
        </p:txBody>
      </p:sp>
    </p:spTree>
    <p:extLst>
      <p:ext uri="{BB962C8B-B14F-4D97-AF65-F5344CB8AC3E}">
        <p14:creationId xmlns:p14="http://schemas.microsoft.com/office/powerpoint/2010/main" val="765710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F8AA-74E3-C544-506E-8384A33F4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Gateway Flows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AB983-DFBF-2182-A8AE-C19957245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21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FC83A6-62AD-30C5-2B76-E542081C4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8" y="1247956"/>
            <a:ext cx="8959850" cy="43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2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44288-4276-FF82-0855-B3AB06E2D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Gateway Support – A Day in the Life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48B14-A352-9FFF-218E-CEEE02D6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22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859DE3F-DDA3-23EC-F4B3-D385B2D34A7D}"/>
              </a:ext>
            </a:extLst>
          </p:cNvPr>
          <p:cNvSpPr txBox="1">
            <a:spLocks/>
          </p:cNvSpPr>
          <p:nvPr/>
        </p:nvSpPr>
        <p:spPr>
          <a:xfrm>
            <a:off x="1883140" y="3966054"/>
            <a:ext cx="5203460" cy="1748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3352" indent="-213352" algn="l" defTabSz="853410" rtl="0" eaLnBrk="1" latinLnBrk="0" hangingPunct="1">
              <a:lnSpc>
                <a:spcPct val="90000"/>
              </a:lnSpc>
              <a:spcBef>
                <a:spcPts val="933"/>
              </a:spcBef>
              <a:buFont typeface="Arial" panose="020B0604020202020204" pitchFamily="34" charset="0"/>
              <a:buChar char="•"/>
              <a:defRPr sz="26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5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6762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467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017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687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73581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6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6990" indent="-213352" algn="l" defTabSz="853410" rtl="0" eaLnBrk="1" latinLnBrk="0" hangingPunct="1">
              <a:lnSpc>
                <a:spcPct val="90000"/>
              </a:lnSpc>
              <a:spcBef>
                <a:spcPts val="467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/>
              <a:t>During Gateway operation, LEGS antennas will be dedicated to Lunar Gateway/cislunar missions during the period of the day where the moon is above the local horizon</a:t>
            </a:r>
          </a:p>
          <a:p>
            <a:r>
              <a:rPr lang="en-US" sz="1500"/>
              <a:t>When the moon is below the horizon, asset is available for maintenance or other users</a:t>
            </a:r>
          </a:p>
          <a:p>
            <a:endParaRPr lang="en-US" sz="1500"/>
          </a:p>
          <a:p>
            <a:endParaRPr lang="en-US" sz="1500" dirty="0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6AD65B3C-3140-E733-CFEA-8952410539CF}"/>
              </a:ext>
            </a:extLst>
          </p:cNvPr>
          <p:cNvSpPr/>
          <p:nvPr/>
        </p:nvSpPr>
        <p:spPr>
          <a:xfrm>
            <a:off x="1282148" y="1710027"/>
            <a:ext cx="1633994" cy="286247"/>
          </a:xfrm>
          <a:prstGeom prst="hexag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6D40A4-AA2E-7073-97B2-290EE5EB72ED}"/>
              </a:ext>
            </a:extLst>
          </p:cNvPr>
          <p:cNvSpPr/>
          <p:nvPr/>
        </p:nvSpPr>
        <p:spPr>
          <a:xfrm>
            <a:off x="123567" y="1754754"/>
            <a:ext cx="896511" cy="196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LEGS S3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BFEC2C3A-7455-D918-D5DB-615C211A6A1C}"/>
              </a:ext>
            </a:extLst>
          </p:cNvPr>
          <p:cNvSpPr/>
          <p:nvPr/>
        </p:nvSpPr>
        <p:spPr>
          <a:xfrm>
            <a:off x="2916142" y="1710027"/>
            <a:ext cx="4597841" cy="286247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C3222ABB-87BF-AD0B-1835-2E5DBB9A62BD}"/>
              </a:ext>
            </a:extLst>
          </p:cNvPr>
          <p:cNvSpPr/>
          <p:nvPr/>
        </p:nvSpPr>
        <p:spPr>
          <a:xfrm>
            <a:off x="7513982" y="1710027"/>
            <a:ext cx="1323893" cy="286247"/>
          </a:xfrm>
          <a:prstGeom prst="hexag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84C4B383-078B-3C91-264E-5E5A231FB56E}"/>
              </a:ext>
            </a:extLst>
          </p:cNvPr>
          <p:cNvSpPr/>
          <p:nvPr/>
        </p:nvSpPr>
        <p:spPr>
          <a:xfrm>
            <a:off x="2720339" y="2164246"/>
            <a:ext cx="2473851" cy="286247"/>
          </a:xfrm>
          <a:prstGeom prst="hexag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DCD534-5A5C-7544-77EB-ECBBAFAD794C}"/>
              </a:ext>
            </a:extLst>
          </p:cNvPr>
          <p:cNvSpPr/>
          <p:nvPr/>
        </p:nvSpPr>
        <p:spPr>
          <a:xfrm>
            <a:off x="124559" y="2208972"/>
            <a:ext cx="896511" cy="196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LEGS S2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E9BF7C59-1EF8-AC1E-9475-776BD8500576}"/>
              </a:ext>
            </a:extLst>
          </p:cNvPr>
          <p:cNvSpPr/>
          <p:nvPr/>
        </p:nvSpPr>
        <p:spPr>
          <a:xfrm>
            <a:off x="1290098" y="2174185"/>
            <a:ext cx="1430240" cy="286247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57812A8C-022A-31B7-57B7-804468C3DBF0}"/>
              </a:ext>
            </a:extLst>
          </p:cNvPr>
          <p:cNvSpPr/>
          <p:nvPr/>
        </p:nvSpPr>
        <p:spPr>
          <a:xfrm>
            <a:off x="5076906" y="2594113"/>
            <a:ext cx="2794885" cy="286247"/>
          </a:xfrm>
          <a:prstGeom prst="hexag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77AFFC-2273-EF71-8CBF-F959930C1F79}"/>
              </a:ext>
            </a:extLst>
          </p:cNvPr>
          <p:cNvSpPr/>
          <p:nvPr/>
        </p:nvSpPr>
        <p:spPr>
          <a:xfrm>
            <a:off x="131517" y="2639337"/>
            <a:ext cx="896511" cy="196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LEGS S1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1CB78999-342E-786A-B443-A610E3C80233}"/>
              </a:ext>
            </a:extLst>
          </p:cNvPr>
          <p:cNvSpPr/>
          <p:nvPr/>
        </p:nvSpPr>
        <p:spPr>
          <a:xfrm>
            <a:off x="1290097" y="2589641"/>
            <a:ext cx="3786809" cy="286247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B309CA51-A04F-2B0E-B726-7C8C03798834}"/>
              </a:ext>
            </a:extLst>
          </p:cNvPr>
          <p:cNvSpPr/>
          <p:nvPr/>
        </p:nvSpPr>
        <p:spPr>
          <a:xfrm>
            <a:off x="5194190" y="2164246"/>
            <a:ext cx="3651635" cy="286247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78DC621F-5A31-F947-448D-120C0284EF5E}"/>
              </a:ext>
            </a:extLst>
          </p:cNvPr>
          <p:cNvSpPr/>
          <p:nvPr/>
        </p:nvSpPr>
        <p:spPr>
          <a:xfrm>
            <a:off x="7853903" y="2610718"/>
            <a:ext cx="1009812" cy="286247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244D2BB0-9CF4-0E42-99AB-D227B29C3253}"/>
              </a:ext>
            </a:extLst>
          </p:cNvPr>
          <p:cNvSpPr/>
          <p:nvPr/>
        </p:nvSpPr>
        <p:spPr>
          <a:xfrm>
            <a:off x="1182257" y="3326132"/>
            <a:ext cx="2544918" cy="286247"/>
          </a:xfrm>
          <a:prstGeom prst="hexago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Lunar X/Ka Supports</a:t>
            </a: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D1E7CACC-A1D7-5C42-23F7-68A158FCBD26}"/>
              </a:ext>
            </a:extLst>
          </p:cNvPr>
          <p:cNvSpPr/>
          <p:nvPr/>
        </p:nvSpPr>
        <p:spPr>
          <a:xfrm>
            <a:off x="5231465" y="3326132"/>
            <a:ext cx="2892287" cy="286247"/>
          </a:xfrm>
          <a:prstGeom prst="hexag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Non Gateway Time / </a:t>
            </a:r>
            <a:r>
              <a:rPr lang="en-US" sz="1050" dirty="0" err="1">
                <a:solidFill>
                  <a:schemeClr val="tx1"/>
                </a:solidFill>
              </a:rPr>
              <a:t>Maint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20" name="Callout: Bent Line with Accent Bar 19">
            <a:extLst>
              <a:ext uri="{FF2B5EF4-FFF2-40B4-BE49-F238E27FC236}">
                <a16:creationId xmlns:a16="http://schemas.microsoft.com/office/drawing/2014/main" id="{F81D48EC-85DE-90F8-E82F-75EEFFDBA5EF}"/>
              </a:ext>
            </a:extLst>
          </p:cNvPr>
          <p:cNvSpPr/>
          <p:nvPr/>
        </p:nvSpPr>
        <p:spPr>
          <a:xfrm>
            <a:off x="3357440" y="2993168"/>
            <a:ext cx="972047" cy="1967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88484"/>
              <a:gd name="adj6" fmla="val -56322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Handover</a:t>
            </a:r>
          </a:p>
        </p:txBody>
      </p:sp>
      <p:sp>
        <p:nvSpPr>
          <p:cNvPr id="21" name="Callout: Bent Line with Accent Bar 20">
            <a:extLst>
              <a:ext uri="{FF2B5EF4-FFF2-40B4-BE49-F238E27FC236}">
                <a16:creationId xmlns:a16="http://schemas.microsoft.com/office/drawing/2014/main" id="{8DCB368D-B8E2-053D-4460-481C078014ED}"/>
              </a:ext>
            </a:extLst>
          </p:cNvPr>
          <p:cNvSpPr/>
          <p:nvPr/>
        </p:nvSpPr>
        <p:spPr>
          <a:xfrm>
            <a:off x="5194190" y="3001866"/>
            <a:ext cx="972047" cy="1967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24848"/>
              <a:gd name="adj6" fmla="val -18899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Handover</a:t>
            </a:r>
          </a:p>
        </p:txBody>
      </p:sp>
      <p:sp>
        <p:nvSpPr>
          <p:cNvPr id="22" name="Callout: Bent Line with Accent Bar 21">
            <a:extLst>
              <a:ext uri="{FF2B5EF4-FFF2-40B4-BE49-F238E27FC236}">
                <a16:creationId xmlns:a16="http://schemas.microsoft.com/office/drawing/2014/main" id="{3559F529-9EAC-8612-09BD-E5946B5E096C}"/>
              </a:ext>
            </a:extLst>
          </p:cNvPr>
          <p:cNvSpPr/>
          <p:nvPr/>
        </p:nvSpPr>
        <p:spPr>
          <a:xfrm>
            <a:off x="7900117" y="3039391"/>
            <a:ext cx="972047" cy="1967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0303"/>
              <a:gd name="adj6" fmla="val -2503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Handover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FA47FC-A254-FDC8-8C4B-EC18E121A3A1}"/>
              </a:ext>
            </a:extLst>
          </p:cNvPr>
          <p:cNvSpPr txBox="1"/>
          <p:nvPr/>
        </p:nvSpPr>
        <p:spPr>
          <a:xfrm>
            <a:off x="121573" y="3324942"/>
            <a:ext cx="896511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Legend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77D51D-2BD6-BA1B-FE96-CA12D4C2362E}"/>
              </a:ext>
            </a:extLst>
          </p:cNvPr>
          <p:cNvSpPr txBox="1"/>
          <p:nvPr/>
        </p:nvSpPr>
        <p:spPr>
          <a:xfrm>
            <a:off x="1085353" y="1429311"/>
            <a:ext cx="626165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0000Z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E81808-B867-FB51-673C-F40AE4BA075A}"/>
              </a:ext>
            </a:extLst>
          </p:cNvPr>
          <p:cNvSpPr txBox="1"/>
          <p:nvPr/>
        </p:nvSpPr>
        <p:spPr>
          <a:xfrm>
            <a:off x="8495970" y="1422458"/>
            <a:ext cx="626165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2359Z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EAE49B-CC3B-2416-FDDA-4C0A06740C83}"/>
              </a:ext>
            </a:extLst>
          </p:cNvPr>
          <p:cNvSpPr txBox="1"/>
          <p:nvPr/>
        </p:nvSpPr>
        <p:spPr>
          <a:xfrm>
            <a:off x="2576222" y="1415690"/>
            <a:ext cx="4597841" cy="23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Local schedule rotates through the day across the lunar month</a:t>
            </a:r>
          </a:p>
        </p:txBody>
      </p:sp>
      <p:pic>
        <p:nvPicPr>
          <p:cNvPr id="27" name="Picture 26" descr="A close-up of the moon&#10;&#10;Description automatically generated with medium confidence">
            <a:extLst>
              <a:ext uri="{FF2B5EF4-FFF2-40B4-BE49-F238E27FC236}">
                <a16:creationId xmlns:a16="http://schemas.microsoft.com/office/drawing/2014/main" id="{8E690538-D536-25FA-270E-E59B974AF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7" y="3933722"/>
            <a:ext cx="1892535" cy="1898843"/>
          </a:xfrm>
          <a:prstGeom prst="rect">
            <a:avLst/>
          </a:prstGeom>
        </p:spPr>
      </p:pic>
      <p:graphicFrame>
        <p:nvGraphicFramePr>
          <p:cNvPr id="28" name="Table 20">
            <a:extLst>
              <a:ext uri="{FF2B5EF4-FFF2-40B4-BE49-F238E27FC236}">
                <a16:creationId xmlns:a16="http://schemas.microsoft.com/office/drawing/2014/main" id="{F91317E0-A417-8F15-E280-5C110E297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818611"/>
              </p:ext>
            </p:extLst>
          </p:nvPr>
        </p:nvGraphicFramePr>
        <p:xfrm>
          <a:off x="323356" y="3966054"/>
          <a:ext cx="1704258" cy="1383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021">
                  <a:extLst>
                    <a:ext uri="{9D8B030D-6E8A-4147-A177-3AD203B41FA5}">
                      <a16:colId xmlns:a16="http://schemas.microsoft.com/office/drawing/2014/main" val="1379827289"/>
                    </a:ext>
                  </a:extLst>
                </a:gridCol>
                <a:gridCol w="518622">
                  <a:extLst>
                    <a:ext uri="{9D8B030D-6E8A-4147-A177-3AD203B41FA5}">
                      <a16:colId xmlns:a16="http://schemas.microsoft.com/office/drawing/2014/main" val="2917704207"/>
                    </a:ext>
                  </a:extLst>
                </a:gridCol>
                <a:gridCol w="479615">
                  <a:extLst>
                    <a:ext uri="{9D8B030D-6E8A-4147-A177-3AD203B41FA5}">
                      <a16:colId xmlns:a16="http://schemas.microsoft.com/office/drawing/2014/main" val="3515069773"/>
                    </a:ext>
                  </a:extLst>
                </a:gridCol>
              </a:tblGrid>
              <a:tr h="548640">
                <a:tc gridSpan="3"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Approximate Daily In-view time (hours) (per Site)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93209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100" dirty="0" err="1">
                          <a:solidFill>
                            <a:srgbClr val="002060"/>
                          </a:solidFill>
                        </a:rPr>
                        <a:t>Elev</a:t>
                      </a:r>
                      <a:endParaRPr lang="en-US" sz="11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Min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Max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469925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&gt;20 deg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43585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&gt;10 deg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002060"/>
                          </a:solidFill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45356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5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EE699-78C0-6562-A513-6ED5A35FB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LEGS Antenna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D6E61-EB26-93E7-8009-20391BEE5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BB794-CB4B-28B8-C6C4-2D18478CB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930" y="4004029"/>
            <a:ext cx="1836472" cy="1247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FD5826-E089-AECC-09CA-2D02D3AC3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18" y="1713390"/>
            <a:ext cx="3026056" cy="3921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5753F7-241B-A0F3-856E-8C54C3955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615" y="2065898"/>
            <a:ext cx="3743325" cy="571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444E80-AED4-AA22-BBD1-2A8940BEC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2759" y="2715088"/>
            <a:ext cx="3736181" cy="1343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C2869-F812-AC05-39DE-887065C348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2677" y="2351648"/>
            <a:ext cx="1846960" cy="1485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18BF73-3C77-EE44-87A9-4F4F28846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9902" y="4213492"/>
            <a:ext cx="3729038" cy="14573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627AB7F-06BD-6693-E1CA-3C93639D50EA}"/>
              </a:ext>
            </a:extLst>
          </p:cNvPr>
          <p:cNvSpPr/>
          <p:nvPr/>
        </p:nvSpPr>
        <p:spPr bwMode="auto">
          <a:xfrm>
            <a:off x="5165615" y="2065898"/>
            <a:ext cx="3743325" cy="5715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D28D8-5782-DD0F-D272-EAD4FDC230BB}"/>
              </a:ext>
            </a:extLst>
          </p:cNvPr>
          <p:cNvSpPr/>
          <p:nvPr/>
        </p:nvSpPr>
        <p:spPr bwMode="auto">
          <a:xfrm>
            <a:off x="1232859" y="2988419"/>
            <a:ext cx="1846960" cy="322952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EF4C75-E6D4-0C21-48A7-CF3B3FE2E32F}"/>
              </a:ext>
            </a:extLst>
          </p:cNvPr>
          <p:cNvSpPr/>
          <p:nvPr/>
        </p:nvSpPr>
        <p:spPr bwMode="auto">
          <a:xfrm>
            <a:off x="5179902" y="2719375"/>
            <a:ext cx="3743325" cy="1338738"/>
          </a:xfrm>
          <a:prstGeom prst="rect">
            <a:avLst/>
          </a:prstGeom>
          <a:solidFill>
            <a:schemeClr val="bg2">
              <a:lumMod val="20000"/>
              <a:lumOff val="80000"/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91C604-1434-98CB-809C-19D08A52C6CF}"/>
              </a:ext>
            </a:extLst>
          </p:cNvPr>
          <p:cNvSpPr/>
          <p:nvPr/>
        </p:nvSpPr>
        <p:spPr bwMode="auto">
          <a:xfrm>
            <a:off x="1240003" y="3359026"/>
            <a:ext cx="1839816" cy="645004"/>
          </a:xfrm>
          <a:prstGeom prst="rect">
            <a:avLst/>
          </a:prstGeom>
          <a:solidFill>
            <a:schemeClr val="bg2">
              <a:lumMod val="20000"/>
              <a:lumOff val="80000"/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862B66-7497-B3E8-E701-C67A8A937CDB}"/>
              </a:ext>
            </a:extLst>
          </p:cNvPr>
          <p:cNvSpPr/>
          <p:nvPr/>
        </p:nvSpPr>
        <p:spPr bwMode="auto">
          <a:xfrm>
            <a:off x="5165615" y="4213492"/>
            <a:ext cx="3743325" cy="1457324"/>
          </a:xfrm>
          <a:prstGeom prst="rect">
            <a:avLst/>
          </a:prstGeom>
          <a:solidFill>
            <a:srgbClr val="7030A0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C6E592-66C7-6164-9616-18AE13D237DA}"/>
              </a:ext>
            </a:extLst>
          </p:cNvPr>
          <p:cNvSpPr/>
          <p:nvPr/>
        </p:nvSpPr>
        <p:spPr bwMode="auto">
          <a:xfrm>
            <a:off x="1232859" y="4058113"/>
            <a:ext cx="1839816" cy="713912"/>
          </a:xfrm>
          <a:prstGeom prst="rect">
            <a:avLst/>
          </a:prstGeom>
          <a:solidFill>
            <a:srgbClr val="7030A0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8A9EE1-25AC-F55C-E8D4-DEE913530E21}"/>
              </a:ext>
            </a:extLst>
          </p:cNvPr>
          <p:cNvSpPr/>
          <p:nvPr/>
        </p:nvSpPr>
        <p:spPr bwMode="auto">
          <a:xfrm>
            <a:off x="3216754" y="2241532"/>
            <a:ext cx="1878806" cy="3037388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6B63E-7453-1001-AEA9-5C8CB6ACB3EC}"/>
              </a:ext>
            </a:extLst>
          </p:cNvPr>
          <p:cNvSpPr/>
          <p:nvPr/>
        </p:nvSpPr>
        <p:spPr bwMode="auto">
          <a:xfrm>
            <a:off x="220773" y="3196318"/>
            <a:ext cx="934887" cy="1480457"/>
          </a:xfrm>
          <a:prstGeom prst="rect">
            <a:avLst/>
          </a:prstGeom>
          <a:solidFill>
            <a:srgbClr val="FFC000">
              <a:alpha val="2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281323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8989-2FDA-2B03-CED4-9903DDDE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LEGS RF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7EBDC-466C-F099-248B-E06D2CC3F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0D0B86-8D2C-3D5B-2AC5-9D5205647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667824"/>
              </p:ext>
            </p:extLst>
          </p:nvPr>
        </p:nvGraphicFramePr>
        <p:xfrm>
          <a:off x="455380" y="1710542"/>
          <a:ext cx="8201024" cy="1974625"/>
        </p:xfrm>
        <a:graphic>
          <a:graphicData uri="http://schemas.openxmlformats.org/drawingml/2006/table">
            <a:tbl>
              <a:tblPr firstRow="1" firstCol="1" bandRow="1"/>
              <a:tblGrid>
                <a:gridCol w="1767271">
                  <a:extLst>
                    <a:ext uri="{9D8B030D-6E8A-4147-A177-3AD203B41FA5}">
                      <a16:colId xmlns:a16="http://schemas.microsoft.com/office/drawing/2014/main" val="1671491626"/>
                    </a:ext>
                  </a:extLst>
                </a:gridCol>
                <a:gridCol w="3081387">
                  <a:extLst>
                    <a:ext uri="{9D8B030D-6E8A-4147-A177-3AD203B41FA5}">
                      <a16:colId xmlns:a16="http://schemas.microsoft.com/office/drawing/2014/main" val="1316390524"/>
                    </a:ext>
                  </a:extLst>
                </a:gridCol>
                <a:gridCol w="3352366">
                  <a:extLst>
                    <a:ext uri="{9D8B030D-6E8A-4147-A177-3AD203B41FA5}">
                      <a16:colId xmlns:a16="http://schemas.microsoft.com/office/drawing/2014/main" val="4006806497"/>
                    </a:ext>
                  </a:extLst>
                </a:gridCol>
              </a:tblGrid>
              <a:tr h="9826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RF Performance Criterion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 Frequency Performance (Forward)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041552"/>
                  </a:ext>
                </a:extLst>
              </a:tr>
              <a:tr h="290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X-Band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Ka-Band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680735"/>
                  </a:ext>
                </a:extLst>
              </a:tr>
              <a:tr h="254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EIRP (minimum)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 dBW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89 dBW </a:t>
                      </a: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966285"/>
                  </a:ext>
                </a:extLst>
              </a:tr>
              <a:tr h="30893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Forward Distortions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dB max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 dB max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840524"/>
                  </a:ext>
                </a:extLst>
              </a:tr>
              <a:tr h="254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Carrier Modulation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Direct PCM/PM, PCM/PM/PSK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OQPSK, BPSK, Filtered OQPSK, Filtered BPSK, GMSK</a:t>
                      </a:r>
                    </a:p>
                  </a:txBody>
                  <a:tcPr marL="23242" marR="23242" marT="11621" marB="1162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Filtered OQPSK, Filtered BPSK, OQPSK, BPSK, QPSK, GMSK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3242" marR="23242" marT="11621" marB="1162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645699"/>
                  </a:ext>
                </a:extLst>
              </a:tr>
              <a:tr h="848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FEC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LDPC (½, ⅔, ⅘, ⅞), uncoded </a:t>
                      </a: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992214"/>
                  </a:ext>
                </a:extLst>
              </a:tr>
              <a:tr h="10925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 Data Rate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 Msps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 Msps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7431" marR="174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88023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3D91B4-C13A-34CB-4AC4-67773DDB2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0166"/>
              </p:ext>
            </p:extLst>
          </p:nvPr>
        </p:nvGraphicFramePr>
        <p:xfrm>
          <a:off x="471487" y="4142808"/>
          <a:ext cx="8201025" cy="1826536"/>
        </p:xfrm>
        <a:graphic>
          <a:graphicData uri="http://schemas.openxmlformats.org/drawingml/2006/table">
            <a:tbl>
              <a:tblPr firstRow="1" firstCol="1" bandRow="1"/>
              <a:tblGrid>
                <a:gridCol w="1799625">
                  <a:extLst>
                    <a:ext uri="{9D8B030D-6E8A-4147-A177-3AD203B41FA5}">
                      <a16:colId xmlns:a16="http://schemas.microsoft.com/office/drawing/2014/main" val="1074751858"/>
                    </a:ext>
                  </a:extLst>
                </a:gridCol>
                <a:gridCol w="3256852">
                  <a:extLst>
                    <a:ext uri="{9D8B030D-6E8A-4147-A177-3AD203B41FA5}">
                      <a16:colId xmlns:a16="http://schemas.microsoft.com/office/drawing/2014/main" val="2487735327"/>
                    </a:ext>
                  </a:extLst>
                </a:gridCol>
                <a:gridCol w="3144548">
                  <a:extLst>
                    <a:ext uri="{9D8B030D-6E8A-4147-A177-3AD203B41FA5}">
                      <a16:colId xmlns:a16="http://schemas.microsoft.com/office/drawing/2014/main" val="1513091395"/>
                    </a:ext>
                  </a:extLst>
                </a:gridCol>
              </a:tblGrid>
              <a:tr h="73213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RF Performance Criterion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Radio Frequency Performance (Return)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172846"/>
                  </a:ext>
                </a:extLst>
              </a:tr>
              <a:tr h="2562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X-Band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Ka-Band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445394"/>
                  </a:ext>
                </a:extLst>
              </a:tr>
              <a:tr h="21963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G/T (minimum)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39 dB/⁰K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47.5 dB/⁰K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96846"/>
                  </a:ext>
                </a:extLst>
              </a:tr>
              <a:tr h="22763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Implementation loss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dB max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dB max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832731"/>
                  </a:ext>
                </a:extLst>
              </a:tr>
              <a:tr h="18302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Demodulation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Direct PCM/PM, PCM/PM/PSK, BPSK, QPSK, OQPSK, Filtered BPSK, Filtered OQPSK, GMSK</a:t>
                      </a:r>
                      <a:endParaRPr lang="en-US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25596" marR="25596" marT="12798" marB="1279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BPSK, QPSK, OQPSK, Filtered BPSK, Filtered OQPSK, GMSK, 8PSK</a:t>
                      </a:r>
                    </a:p>
                  </a:txBody>
                  <a:tcPr marL="25596" marR="25596" marT="12798" marB="1279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15367"/>
                  </a:ext>
                </a:extLst>
              </a:tr>
              <a:tr h="12812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FEC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LDPC (½, ⅔, ⅘, ⅞), Convo(½), RS (255, 239) + Convo(½), RS (255, 223) + Convo(½), uncoded, Turbo Code (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⅙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¼, 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⅓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, ½) [Turbo codes are X-band only]</a:t>
                      </a: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728440"/>
                  </a:ext>
                </a:extLst>
              </a:tr>
              <a:tr h="183029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 Data Rate</a:t>
                      </a:r>
                      <a:r>
                        <a:rPr lang="en-US" sz="1200" baseline="300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 Msps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just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200 Msps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9197" marR="1919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883572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5839BB69-6C1B-6CD8-582F-ECC0DAF91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0046" y="1463188"/>
            <a:ext cx="48439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u="none" strike="noStrike" cap="none" normalizeH="0" baseline="0" dirty="0" bmk="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LEGS Forward RF Performance</a:t>
            </a:r>
            <a:endParaRPr kumimoji="0" lang="en-US" altLang="en-US" sz="600" b="0" u="none" strike="noStrike" cap="none" normalizeH="0" baseline="0" dirty="0" bmk="">
              <a:ln>
                <a:noFill/>
              </a:ln>
              <a:solidFill>
                <a:srgbClr val="0000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F6EF2A7-D909-62E7-1104-16F8503BF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363" y="3899165"/>
            <a:ext cx="484390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dirty="0" bmk="_Toc98501465">
                <a:solidFill>
                  <a:srgbClr val="000066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LEGS</a:t>
            </a:r>
            <a:r>
              <a:rPr kumimoji="0" lang="en-US" altLang="en-US" sz="1200" b="1" u="none" strike="noStrike" cap="none" normalizeH="0" baseline="0" dirty="0" bmk="_Toc98501465">
                <a:ln>
                  <a:noFill/>
                </a:ln>
                <a:solidFill>
                  <a:srgbClr val="0000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Return RF Performance</a:t>
            </a:r>
            <a:endParaRPr kumimoji="0" lang="en-US" altLang="en-US" sz="600" b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01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51C1A-FF67-8A86-A546-742E98BA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Project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BBE55-4363-C9B0-BEA8-50FB6D9C9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LEGS Project Preliminary Design Review (PDR) was conducted in December 2022</a:t>
            </a:r>
          </a:p>
          <a:p>
            <a:endParaRPr lang="en-US" dirty="0"/>
          </a:p>
          <a:p>
            <a:r>
              <a:rPr lang="en-US" dirty="0"/>
              <a:t>The LEGS Project Critical Design Review (CDR) targeted for end of 2023</a:t>
            </a:r>
          </a:p>
          <a:p>
            <a:endParaRPr lang="en-US" dirty="0"/>
          </a:p>
          <a:p>
            <a:r>
              <a:rPr lang="en-US" dirty="0"/>
              <a:t>Three 20-meter X and Ka-band antennas are on contract for delivery near end of 2025</a:t>
            </a:r>
          </a:p>
          <a:p>
            <a:endParaRPr lang="en-US" dirty="0"/>
          </a:p>
          <a:p>
            <a:r>
              <a:rPr lang="en-US" dirty="0"/>
              <a:t>Modems to be provided by Safran are on order.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7B732-FC95-A52B-52FE-6F138532D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13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8D1C2-DF69-9905-0771-0149DDB5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EBF6B-0687-C754-0328-3617FDC2E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has embarked on an international cooperative lunar communications system based upon strong interoperability</a:t>
            </a:r>
          </a:p>
          <a:p>
            <a:r>
              <a:rPr lang="en-US" dirty="0"/>
              <a:t>The LEGS project will enhance lunar communications through a geographically diverse set of ground stations.</a:t>
            </a:r>
          </a:p>
          <a:p>
            <a:r>
              <a:rPr lang="en-US" dirty="0"/>
              <a:t>The activity supports the Artemis Accords.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6DCE4-78E7-E513-4B46-5C9B8CA4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22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CaN Master Slid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4068</TotalTime>
  <Words>2699</Words>
  <Application>Microsoft Office PowerPoint</Application>
  <PresentationFormat>Custom</PresentationFormat>
  <Paragraphs>367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Open Sans</vt:lpstr>
      <vt:lpstr>Times New Roman</vt:lpstr>
      <vt:lpstr>Wingdings</vt:lpstr>
      <vt:lpstr>Office Theme</vt:lpstr>
      <vt:lpstr>SCaN Master Slide</vt:lpstr>
      <vt:lpstr>Future Interoperability and International Cooperation in Space Communications WiSEE 2023 </vt:lpstr>
      <vt:lpstr>Introduction</vt:lpstr>
      <vt:lpstr>GSFC is a leader in space communications</vt:lpstr>
      <vt:lpstr>The Projects of the Exploration and Space Communications Division at GSFC</vt:lpstr>
      <vt:lpstr>Commercialization</vt:lpstr>
      <vt:lpstr>Artemis Accords and Interoperability</vt:lpstr>
      <vt:lpstr>Lunar Communications using LunaNet </vt:lpstr>
      <vt:lpstr> Keys to Lunar Interoperability</vt:lpstr>
      <vt:lpstr>Interoperability and International Cooperation</vt:lpstr>
      <vt:lpstr>A developing international partnership for lunar communications</vt:lpstr>
      <vt:lpstr>ACCESS and LEGS Introduction</vt:lpstr>
      <vt:lpstr>Project Goals and Objectives</vt:lpstr>
      <vt:lpstr>Project Scope</vt:lpstr>
      <vt:lpstr>Project Stakeholders</vt:lpstr>
      <vt:lpstr>Project Management Responsibilities</vt:lpstr>
      <vt:lpstr>Key External Interfaces – Ground Systems</vt:lpstr>
      <vt:lpstr>LEGS Overview</vt:lpstr>
      <vt:lpstr>LEGS Mission Sets</vt:lpstr>
      <vt:lpstr>LEGS Architecture</vt:lpstr>
      <vt:lpstr>LEGS Global View</vt:lpstr>
      <vt:lpstr>Lunar Gateway Flows</vt:lpstr>
      <vt:lpstr>Lunar Gateway Support – A Day in the Life</vt:lpstr>
      <vt:lpstr>LEGS Antenna Performance</vt:lpstr>
      <vt:lpstr>LEGS RF Performance</vt:lpstr>
      <vt:lpstr>Current Project Status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Shaw, Harry C. (GSFC-5660)</cp:lastModifiedBy>
  <cp:revision>193</cp:revision>
  <dcterms:created xsi:type="dcterms:W3CDTF">2017-06-04T15:51:08Z</dcterms:created>
  <dcterms:modified xsi:type="dcterms:W3CDTF">2023-09-01T20:31:01Z</dcterms:modified>
</cp:coreProperties>
</file>