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3"/>
    <p:sldMasterId id="2147483665" r:id="rId4"/>
  </p:sldMasterIdLst>
  <p:notesMasterIdLst>
    <p:notesMasterId r:id="rId34"/>
  </p:notesMasterIdLst>
  <p:handoutMasterIdLst>
    <p:handoutMasterId r:id="rId35"/>
  </p:handoutMasterIdLst>
  <p:sldIdLst>
    <p:sldId id="257" r:id="rId5"/>
    <p:sldId id="261" r:id="rId6"/>
    <p:sldId id="283" r:id="rId7"/>
    <p:sldId id="285" r:id="rId8"/>
    <p:sldId id="262" r:id="rId9"/>
    <p:sldId id="284" r:id="rId10"/>
    <p:sldId id="263" r:id="rId11"/>
    <p:sldId id="286" r:id="rId12"/>
    <p:sldId id="287" r:id="rId13"/>
    <p:sldId id="296" r:id="rId14"/>
    <p:sldId id="267" r:id="rId15"/>
    <p:sldId id="279" r:id="rId16"/>
    <p:sldId id="305" r:id="rId17"/>
    <p:sldId id="297" r:id="rId18"/>
    <p:sldId id="295" r:id="rId19"/>
    <p:sldId id="308" r:id="rId20"/>
    <p:sldId id="292" r:id="rId21"/>
    <p:sldId id="294" r:id="rId22"/>
    <p:sldId id="293" r:id="rId23"/>
    <p:sldId id="269" r:id="rId24"/>
    <p:sldId id="270" r:id="rId25"/>
    <p:sldId id="271" r:id="rId26"/>
    <p:sldId id="268" r:id="rId27"/>
    <p:sldId id="306" r:id="rId28"/>
    <p:sldId id="300" r:id="rId29"/>
    <p:sldId id="303" r:id="rId30"/>
    <p:sldId id="301" r:id="rId31"/>
    <p:sldId id="304" r:id="rId32"/>
    <p:sldId id="275" r:id="rId33"/>
  </p:sldIdLst>
  <p:sldSz cx="9144000" cy="5143500" type="screen16x9"/>
  <p:notesSz cx="6858000" cy="9144000"/>
  <p:embeddedFontLst>
    <p:embeddedFont>
      <p:font typeface="Calibri" panose="020F0502020204030204" pitchFamily="34" charset="0"/>
      <p:regular r:id="rId36"/>
      <p:bold r:id="rId37"/>
      <p:italic r:id="rId38"/>
      <p:boldItalic r:id="rId39"/>
    </p:embeddedFont>
    <p:embeddedFont>
      <p:font typeface="Helvetica Neue" panose="020B0604020202020204" charset="0"/>
      <p:regular r:id="rId40"/>
      <p:bold r:id="rId41"/>
      <p:italic r:id="rId42"/>
      <p:boldItalic r:id="rId43"/>
    </p:embeddedFont>
    <p:embeddedFont>
      <p:font typeface="Verdana" panose="020B0604030504040204" pitchFamily="34"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335"/>
    <p:restoredTop sz="94699"/>
  </p:normalViewPr>
  <p:slideViewPr>
    <p:cSldViewPr snapToGrid="0">
      <p:cViewPr varScale="1">
        <p:scale>
          <a:sx n="79" d="100"/>
          <a:sy n="79" d="100"/>
        </p:scale>
        <p:origin x="552" y="3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4.fntdata"/><Relationship Id="rId21" Type="http://schemas.openxmlformats.org/officeDocument/2006/relationships/slide" Target="slides/slide17.xml"/><Relationship Id="rId34" Type="http://schemas.openxmlformats.org/officeDocument/2006/relationships/notesMaster" Target="notesMasters/notesMaster1.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1.fntdata"/><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9.fntdata"/><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43" Type="http://schemas.openxmlformats.org/officeDocument/2006/relationships/font" Target="fonts/font8.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slideMaster" Target="slideMasters/slideMaster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16.xml"/><Relationship Id="rId41"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5B95927-044F-A2CA-8533-21F02298C6A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72F8929-AD17-C555-57BC-E132C88B1E1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581BC7D-51F5-40FD-A169-3984DD7F7D86}" type="datetimeFigureOut">
              <a:rPr lang="en-US" smtClean="0"/>
              <a:t>8/8/2023</a:t>
            </a:fld>
            <a:endParaRPr lang="en-US"/>
          </a:p>
        </p:txBody>
      </p:sp>
      <p:sp>
        <p:nvSpPr>
          <p:cNvPr id="4" name="Footer Placeholder 3">
            <a:extLst>
              <a:ext uri="{FF2B5EF4-FFF2-40B4-BE49-F238E27FC236}">
                <a16:creationId xmlns:a16="http://schemas.microsoft.com/office/drawing/2014/main" id="{FDF8D695-1828-9F1F-5A71-FE09724AF22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65FAFE4-ECCE-8F43-6AFA-260CC5EA6CE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2B9F2AA-AAF4-437F-96B5-196BAEC81DEB}" type="slidenum">
              <a:rPr lang="en-US" smtClean="0"/>
              <a:t>‹#›</a:t>
            </a:fld>
            <a:endParaRPr lang="en-US"/>
          </a:p>
        </p:txBody>
      </p:sp>
    </p:spTree>
    <p:extLst>
      <p:ext uri="{BB962C8B-B14F-4D97-AF65-F5344CB8AC3E}">
        <p14:creationId xmlns:p14="http://schemas.microsoft.com/office/powerpoint/2010/main" val="22448270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hf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a710c23c2_2_25: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0" lvl="0" indent="0" algn="l" rtl="0">
              <a:lnSpc>
                <a:spcPct val="100000"/>
              </a:lnSpc>
              <a:spcBef>
                <a:spcPts val="0"/>
              </a:spcBef>
              <a:spcAft>
                <a:spcPts val="0"/>
              </a:spcAft>
              <a:buSzPts val="1400"/>
              <a:buNone/>
            </a:pPr>
            <a:endParaRPr sz="1400"/>
          </a:p>
        </p:txBody>
      </p:sp>
      <p:sp>
        <p:nvSpPr>
          <p:cNvPr id="83" name="Google Shape;83;g25a710c23c2_2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5a710c23c2_2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2" name="Google Shape;112;g25a710c23c2_2_51: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a710c23c2_2_25: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0" lvl="0" indent="0" algn="l" rtl="0">
              <a:lnSpc>
                <a:spcPct val="100000"/>
              </a:lnSpc>
              <a:spcBef>
                <a:spcPts val="0"/>
              </a:spcBef>
              <a:spcAft>
                <a:spcPts val="0"/>
              </a:spcAft>
              <a:buSzPts val="1400"/>
              <a:buNone/>
            </a:pPr>
            <a:endParaRPr sz="1400"/>
          </a:p>
        </p:txBody>
      </p:sp>
      <p:sp>
        <p:nvSpPr>
          <p:cNvPr id="83" name="Google Shape;83;g25a710c23c2_2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77921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5a710c23c2_2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2" name="Google Shape;112;g25a710c23c2_2_51: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extLst>
      <p:ext uri="{BB962C8B-B14F-4D97-AF65-F5344CB8AC3E}">
        <p14:creationId xmlns:p14="http://schemas.microsoft.com/office/powerpoint/2010/main" val="3504221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5a710c23c2_2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 name="Google Shape;118;g25a710c23c2_2_56: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a710c23c2_2_25: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0" lvl="0" indent="0" algn="l" rtl="0">
              <a:lnSpc>
                <a:spcPct val="100000"/>
              </a:lnSpc>
              <a:spcBef>
                <a:spcPts val="0"/>
              </a:spcBef>
              <a:spcAft>
                <a:spcPts val="0"/>
              </a:spcAft>
              <a:buSzPts val="1400"/>
              <a:buNone/>
            </a:pPr>
            <a:endParaRPr sz="1400"/>
          </a:p>
        </p:txBody>
      </p:sp>
      <p:sp>
        <p:nvSpPr>
          <p:cNvPr id="83" name="Google Shape;83;g25a710c23c2_2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95446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5a710c23c2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 name="Google Shape;124;g25a710c23c2_2_61: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5a710c23c2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 name="Google Shape;124;g25a710c23c2_2_61: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extLst>
      <p:ext uri="{BB962C8B-B14F-4D97-AF65-F5344CB8AC3E}">
        <p14:creationId xmlns:p14="http://schemas.microsoft.com/office/powerpoint/2010/main" val="3146961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5a710c23c2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 name="Google Shape;124;g25a710c23c2_2_61: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extLst>
      <p:ext uri="{BB962C8B-B14F-4D97-AF65-F5344CB8AC3E}">
        <p14:creationId xmlns:p14="http://schemas.microsoft.com/office/powerpoint/2010/main" val="9577567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a710c23c2_2_25: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0" lvl="0" indent="0" algn="l" rtl="0">
              <a:lnSpc>
                <a:spcPct val="100000"/>
              </a:lnSpc>
              <a:spcBef>
                <a:spcPts val="0"/>
              </a:spcBef>
              <a:spcAft>
                <a:spcPts val="0"/>
              </a:spcAft>
              <a:buSzPts val="1400"/>
              <a:buNone/>
            </a:pPr>
            <a:endParaRPr sz="1400"/>
          </a:p>
        </p:txBody>
      </p:sp>
      <p:sp>
        <p:nvSpPr>
          <p:cNvPr id="83" name="Google Shape;83;g25a710c23c2_2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19279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5a710c23c2_2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8" name="Google Shape;148;g25a710c23c2_2_76: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5a710c23c2_2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8" name="Google Shape;148;g25a710c23c2_2_76: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extLst>
      <p:ext uri="{BB962C8B-B14F-4D97-AF65-F5344CB8AC3E}">
        <p14:creationId xmlns:p14="http://schemas.microsoft.com/office/powerpoint/2010/main" val="1448383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5a710c23c2_2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8" name="Google Shape;148;g25a710c23c2_2_76: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extLst>
      <p:ext uri="{BB962C8B-B14F-4D97-AF65-F5344CB8AC3E}">
        <p14:creationId xmlns:p14="http://schemas.microsoft.com/office/powerpoint/2010/main" val="2277650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a710c23c2_2_25: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0" lvl="0" indent="0" algn="l" rtl="0">
              <a:lnSpc>
                <a:spcPct val="100000"/>
              </a:lnSpc>
              <a:spcBef>
                <a:spcPts val="0"/>
              </a:spcBef>
              <a:spcAft>
                <a:spcPts val="0"/>
              </a:spcAft>
              <a:buSzPts val="1400"/>
              <a:buNone/>
            </a:pPr>
            <a:endParaRPr sz="1400"/>
          </a:p>
        </p:txBody>
      </p:sp>
      <p:sp>
        <p:nvSpPr>
          <p:cNvPr id="83" name="Google Shape;83;g25a710c23c2_2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3663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5a710c23c2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 name="Google Shape;124;g25a710c23c2_2_61: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extLst>
      <p:ext uri="{BB962C8B-B14F-4D97-AF65-F5344CB8AC3E}">
        <p14:creationId xmlns:p14="http://schemas.microsoft.com/office/powerpoint/2010/main" val="3287314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5a710c23c2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 name="Google Shape;124;g25a710c23c2_2_61: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extLst>
      <p:ext uri="{BB962C8B-B14F-4D97-AF65-F5344CB8AC3E}">
        <p14:creationId xmlns:p14="http://schemas.microsoft.com/office/powerpoint/2010/main" val="10946073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5a710c23c2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2" name="Google Shape;142;g25a710c23c2_0_1:notes"/>
          <p:cNvSpPr txBox="1">
            <a:spLocks noGrp="1"/>
          </p:cNvSpPr>
          <p:nvPr>
            <p:ph type="body" idx="1"/>
          </p:nvPr>
        </p:nvSpPr>
        <p:spPr>
          <a:xfrm>
            <a:off x="685801" y="4343400"/>
            <a:ext cx="5486400"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extLst>
      <p:ext uri="{BB962C8B-B14F-4D97-AF65-F5344CB8AC3E}">
        <p14:creationId xmlns:p14="http://schemas.microsoft.com/office/powerpoint/2010/main" val="20529868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5a710c23c2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2" name="Google Shape;142;g25a710c23c2_0_1:notes"/>
          <p:cNvSpPr txBox="1">
            <a:spLocks noGrp="1"/>
          </p:cNvSpPr>
          <p:nvPr>
            <p:ph type="body" idx="1"/>
          </p:nvPr>
        </p:nvSpPr>
        <p:spPr>
          <a:xfrm>
            <a:off x="685801" y="4343400"/>
            <a:ext cx="5486400"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extLst>
      <p:ext uri="{BB962C8B-B14F-4D97-AF65-F5344CB8AC3E}">
        <p14:creationId xmlns:p14="http://schemas.microsoft.com/office/powerpoint/2010/main" val="5558763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5a710c23c2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2" name="Google Shape;142;g25a710c23c2_0_1:notes"/>
          <p:cNvSpPr txBox="1">
            <a:spLocks noGrp="1"/>
          </p:cNvSpPr>
          <p:nvPr>
            <p:ph type="body" idx="1"/>
          </p:nvPr>
        </p:nvSpPr>
        <p:spPr>
          <a:xfrm>
            <a:off x="685801" y="4343400"/>
            <a:ext cx="5486400"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extLst>
      <p:ext uri="{BB962C8B-B14F-4D97-AF65-F5344CB8AC3E}">
        <p14:creationId xmlns:p14="http://schemas.microsoft.com/office/powerpoint/2010/main" val="38412642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5a710c23c2_2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0" name="Google Shape;160;g25a710c23c2_2_91: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5a710c23c2_2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6" name="Google Shape;166;g25a710c23c2_2_96: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25a710c23c2_2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g25a710c23c2_2_101: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5a710c23c2_2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4" name="Google Shape;154;g25a710c23c2_2_86: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a710c23c2_2_25: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0" lvl="0" indent="0" algn="l" rtl="0">
              <a:lnSpc>
                <a:spcPct val="100000"/>
              </a:lnSpc>
              <a:spcBef>
                <a:spcPts val="0"/>
              </a:spcBef>
              <a:spcAft>
                <a:spcPts val="0"/>
              </a:spcAft>
              <a:buSzPts val="1400"/>
              <a:buNone/>
            </a:pPr>
            <a:endParaRPr sz="1400"/>
          </a:p>
        </p:txBody>
      </p:sp>
      <p:sp>
        <p:nvSpPr>
          <p:cNvPr id="83" name="Google Shape;83;g25a710c23c2_2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150254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5a710c23c2_2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4" name="Google Shape;154;g25a710c23c2_2_86: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extLst>
      <p:ext uri="{BB962C8B-B14F-4D97-AF65-F5344CB8AC3E}">
        <p14:creationId xmlns:p14="http://schemas.microsoft.com/office/powerpoint/2010/main" val="17179814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5a710c23c2_2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4" name="Google Shape;154;g25a710c23c2_2_86: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extLst>
      <p:ext uri="{BB962C8B-B14F-4D97-AF65-F5344CB8AC3E}">
        <p14:creationId xmlns:p14="http://schemas.microsoft.com/office/powerpoint/2010/main" val="4518009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5a710c23c2_2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4" name="Google Shape;154;g25a710c23c2_2_86: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dirty="0"/>
          </a:p>
        </p:txBody>
      </p:sp>
    </p:spTree>
    <p:extLst>
      <p:ext uri="{BB962C8B-B14F-4D97-AF65-F5344CB8AC3E}">
        <p14:creationId xmlns:p14="http://schemas.microsoft.com/office/powerpoint/2010/main" val="28307943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5a710c23c2_2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4" name="Google Shape;154;g25a710c23c2_2_86:notes"/>
          <p:cNvSpPr txBox="1">
            <a:spLocks noGrp="1"/>
          </p:cNvSpPr>
          <p:nvPr>
            <p:ph type="body" idx="1"/>
          </p:nvPr>
        </p:nvSpPr>
        <p:spPr>
          <a:xfrm>
            <a:off x="685801" y="4343400"/>
            <a:ext cx="5486399" cy="4114800"/>
          </a:xfrm>
          <a:prstGeom prst="rect">
            <a:avLst/>
          </a:prstGeom>
          <a:noFill/>
          <a:ln>
            <a:noFill/>
          </a:ln>
        </p:spPr>
        <p:txBody>
          <a:bodyPr spcFirstLastPara="1" wrap="square" lIns="89450" tIns="89450" rIns="89450" bIns="89450" anchor="t" anchorCtr="0">
            <a:noAutofit/>
          </a:bodyPr>
          <a:lstStyle/>
          <a:p>
            <a:pPr marL="444500" marR="0" lvl="0" indent="-215900" algn="l" rtl="0">
              <a:lnSpc>
                <a:spcPct val="100000"/>
              </a:lnSpc>
              <a:spcBef>
                <a:spcPts val="0"/>
              </a:spcBef>
              <a:spcAft>
                <a:spcPts val="0"/>
              </a:spcAft>
              <a:buSzPts val="1400"/>
              <a:buNone/>
            </a:pPr>
            <a:endParaRPr sz="1400"/>
          </a:p>
        </p:txBody>
      </p:sp>
    </p:spTree>
    <p:extLst>
      <p:ext uri="{BB962C8B-B14F-4D97-AF65-F5344CB8AC3E}">
        <p14:creationId xmlns:p14="http://schemas.microsoft.com/office/powerpoint/2010/main" val="26875164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5a710c23c2_2_121:notes"/>
          <p:cNvSpPr>
            <a:spLocks noGrp="1" noRot="1" noChangeAspect="1"/>
          </p:cNvSpPr>
          <p:nvPr>
            <p:ph type="sldImg" idx="2"/>
          </p:nvPr>
        </p:nvSpPr>
        <p:spPr>
          <a:xfrm>
            <a:off x="398913" y="686112"/>
            <a:ext cx="6060174"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6" name="Google Shape;196;g25a710c23c2_2_121:notes"/>
          <p:cNvSpPr txBox="1">
            <a:spLocks noGrp="1"/>
          </p:cNvSpPr>
          <p:nvPr>
            <p:ph type="body" idx="1"/>
          </p:nvPr>
        </p:nvSpPr>
        <p:spPr>
          <a:xfrm>
            <a:off x="685801" y="4343400"/>
            <a:ext cx="5486399" cy="4114800"/>
          </a:xfrm>
          <a:prstGeom prst="rect">
            <a:avLst/>
          </a:prstGeom>
          <a:noFill/>
          <a:ln>
            <a:noFill/>
          </a:ln>
        </p:spPr>
        <p:txBody>
          <a:bodyPr spcFirstLastPara="1" wrap="square" lIns="91275" tIns="91275" rIns="91275" bIns="91275" anchor="t" anchorCtr="0">
            <a:noAutofit/>
          </a:bodyPr>
          <a:lstStyle/>
          <a:p>
            <a:pPr marL="0" marR="0" lvl="0" indent="0" algn="l" rtl="0">
              <a:lnSpc>
                <a:spcPct val="100000"/>
              </a:lnSpc>
              <a:spcBef>
                <a:spcPts val="0"/>
              </a:spcBef>
              <a:spcAft>
                <a:spcPts val="0"/>
              </a:spcAft>
              <a:buSzPts val="1400"/>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34495E"/>
        </a:solidFill>
        <a:effectLst/>
      </p:bgPr>
    </p:bg>
    <p:spTree>
      <p:nvGrpSpPr>
        <p:cNvPr id="1" name="Shape 55"/>
        <p:cNvGrpSpPr/>
        <p:nvPr/>
      </p:nvGrpSpPr>
      <p:grpSpPr>
        <a:xfrm>
          <a:off x="0" y="0"/>
          <a:ext cx="0" cy="0"/>
          <a:chOff x="0" y="0"/>
          <a:chExt cx="0" cy="0"/>
        </a:xfrm>
      </p:grpSpPr>
      <p:sp>
        <p:nvSpPr>
          <p:cNvPr id="56" name="Google Shape;56;p14"/>
          <p:cNvSpPr txBox="1">
            <a:spLocks noGrp="1"/>
          </p:cNvSpPr>
          <p:nvPr>
            <p:ph type="ctrTitle"/>
          </p:nvPr>
        </p:nvSpPr>
        <p:spPr>
          <a:xfrm>
            <a:off x="685800" y="1597819"/>
            <a:ext cx="7772400" cy="1102519"/>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1"/>
              </a:buClr>
              <a:buSzPts val="4400"/>
              <a:buFont typeface="Avenir"/>
              <a:buNone/>
              <a:defRPr sz="4400" b="1" i="0" u="none" strike="noStrike" cap="none">
                <a:solidFill>
                  <a:schemeClr val="lt1"/>
                </a:solidFill>
                <a:latin typeface="Avenir"/>
                <a:ea typeface="Avenir"/>
                <a:cs typeface="Avenir"/>
                <a:sym typeface="Avenir"/>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57" name="Google Shape;57;p14"/>
          <p:cNvSpPr txBox="1">
            <a:spLocks noGrp="1"/>
          </p:cNvSpPr>
          <p:nvPr>
            <p:ph type="subTitle" idx="1"/>
          </p:nvPr>
        </p:nvSpPr>
        <p:spPr>
          <a:xfrm>
            <a:off x="685800" y="3007118"/>
            <a:ext cx="7086600" cy="131445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480"/>
              </a:spcBef>
              <a:spcAft>
                <a:spcPts val="0"/>
              </a:spcAft>
              <a:buClr>
                <a:srgbClr val="BFBFBF"/>
              </a:buClr>
              <a:buSzPts val="2400"/>
              <a:buFont typeface="Arial"/>
              <a:buNone/>
              <a:defRPr sz="2400" b="0" i="0" u="none" strike="noStrike" cap="none">
                <a:solidFill>
                  <a:srgbClr val="BFBFBF"/>
                </a:solidFill>
                <a:latin typeface="Helvetica Neue"/>
                <a:ea typeface="Helvetica Neue"/>
                <a:cs typeface="Helvetica Neue"/>
                <a:sym typeface="Helvetica Neue"/>
              </a:defRPr>
            </a:lvl1pPr>
            <a:lvl2pPr marR="0" lvl="1" algn="ctr">
              <a:lnSpc>
                <a:spcPct val="100000"/>
              </a:lnSpc>
              <a:spcBef>
                <a:spcPts val="560"/>
              </a:spcBef>
              <a:spcAft>
                <a:spcPts val="0"/>
              </a:spcAft>
              <a:buClr>
                <a:srgbClr val="898989"/>
              </a:buClr>
              <a:buSzPts val="2800"/>
              <a:buFont typeface="Arial"/>
              <a:buNone/>
              <a:defRPr sz="2800" b="0" i="0" u="none" strike="noStrike" cap="none">
                <a:solidFill>
                  <a:srgbClr val="898989"/>
                </a:solidFill>
                <a:latin typeface="Helvetica Neue"/>
                <a:ea typeface="Helvetica Neue"/>
                <a:cs typeface="Helvetica Neue"/>
                <a:sym typeface="Helvetica Neue"/>
              </a:defRPr>
            </a:lvl2pPr>
            <a:lvl3pPr marR="0" lvl="2" algn="ctr">
              <a:lnSpc>
                <a:spcPct val="100000"/>
              </a:lnSpc>
              <a:spcBef>
                <a:spcPts val="480"/>
              </a:spcBef>
              <a:spcAft>
                <a:spcPts val="0"/>
              </a:spcAft>
              <a:buClr>
                <a:srgbClr val="898989"/>
              </a:buClr>
              <a:buSzPts val="2400"/>
              <a:buFont typeface="Arial"/>
              <a:buNone/>
              <a:defRPr sz="2400" b="0" i="0" u="none" strike="noStrike" cap="none">
                <a:solidFill>
                  <a:srgbClr val="898989"/>
                </a:solidFill>
                <a:latin typeface="Helvetica Neue"/>
                <a:ea typeface="Helvetica Neue"/>
                <a:cs typeface="Helvetica Neue"/>
                <a:sym typeface="Helvetica Neue"/>
              </a:defRPr>
            </a:lvl3pPr>
            <a:lvl4pPr marR="0" lvl="3" algn="ctr">
              <a:lnSpc>
                <a:spcPct val="100000"/>
              </a:lnSpc>
              <a:spcBef>
                <a:spcPts val="400"/>
              </a:spcBef>
              <a:spcAft>
                <a:spcPts val="0"/>
              </a:spcAft>
              <a:buClr>
                <a:srgbClr val="898989"/>
              </a:buClr>
              <a:buSzPts val="2000"/>
              <a:buFont typeface="Arial"/>
              <a:buNone/>
              <a:defRPr sz="2000" b="0" i="0" u="none" strike="noStrike" cap="none">
                <a:solidFill>
                  <a:srgbClr val="898989"/>
                </a:solidFill>
                <a:latin typeface="Helvetica Neue"/>
                <a:ea typeface="Helvetica Neue"/>
                <a:cs typeface="Helvetica Neue"/>
                <a:sym typeface="Helvetica Neue"/>
              </a:defRPr>
            </a:lvl4pPr>
            <a:lvl5pPr marR="0" lvl="4" algn="ctr">
              <a:lnSpc>
                <a:spcPct val="100000"/>
              </a:lnSpc>
              <a:spcBef>
                <a:spcPts val="400"/>
              </a:spcBef>
              <a:spcAft>
                <a:spcPts val="0"/>
              </a:spcAft>
              <a:buClr>
                <a:srgbClr val="898989"/>
              </a:buClr>
              <a:buSzPts val="2000"/>
              <a:buFont typeface="Arial"/>
              <a:buNone/>
              <a:defRPr sz="2000" b="0" i="0" u="none" strike="noStrike" cap="none">
                <a:solidFill>
                  <a:srgbClr val="898989"/>
                </a:solidFill>
                <a:latin typeface="Helvetica Neue"/>
                <a:ea typeface="Helvetica Neue"/>
                <a:cs typeface="Helvetica Neue"/>
                <a:sym typeface="Helvetica Neue"/>
              </a:defRPr>
            </a:lvl5pPr>
            <a:lvl6pPr marR="0" lvl="5" algn="ctr">
              <a:lnSpc>
                <a:spcPct val="100000"/>
              </a:lnSpc>
              <a:spcBef>
                <a:spcPts val="400"/>
              </a:spcBef>
              <a:spcAft>
                <a:spcPts val="0"/>
              </a:spcAft>
              <a:buClr>
                <a:srgbClr val="898989"/>
              </a:buClr>
              <a:buSzPts val="2000"/>
              <a:buFont typeface="Arial"/>
              <a:buNone/>
              <a:defRPr sz="2000" b="0" i="0" u="none" strike="noStrike" cap="none">
                <a:solidFill>
                  <a:srgbClr val="898989"/>
                </a:solidFill>
                <a:latin typeface="Arial"/>
                <a:ea typeface="Arial"/>
                <a:cs typeface="Arial"/>
                <a:sym typeface="Arial"/>
              </a:defRPr>
            </a:lvl6pPr>
            <a:lvl7pPr marR="0" lvl="6" algn="ctr">
              <a:lnSpc>
                <a:spcPct val="100000"/>
              </a:lnSpc>
              <a:spcBef>
                <a:spcPts val="400"/>
              </a:spcBef>
              <a:spcAft>
                <a:spcPts val="0"/>
              </a:spcAft>
              <a:buClr>
                <a:srgbClr val="898989"/>
              </a:buClr>
              <a:buSzPts val="2000"/>
              <a:buFont typeface="Arial"/>
              <a:buNone/>
              <a:defRPr sz="2000" b="0" i="0" u="none" strike="noStrike" cap="none">
                <a:solidFill>
                  <a:srgbClr val="898989"/>
                </a:solidFill>
                <a:latin typeface="Arial"/>
                <a:ea typeface="Arial"/>
                <a:cs typeface="Arial"/>
                <a:sym typeface="Arial"/>
              </a:defRPr>
            </a:lvl7pPr>
            <a:lvl8pPr marR="0" lvl="7" algn="ctr">
              <a:lnSpc>
                <a:spcPct val="100000"/>
              </a:lnSpc>
              <a:spcBef>
                <a:spcPts val="400"/>
              </a:spcBef>
              <a:spcAft>
                <a:spcPts val="0"/>
              </a:spcAft>
              <a:buClr>
                <a:srgbClr val="898989"/>
              </a:buClr>
              <a:buSzPts val="2000"/>
              <a:buFont typeface="Arial"/>
              <a:buNone/>
              <a:defRPr sz="2000" b="0" i="0" u="none" strike="noStrike" cap="none">
                <a:solidFill>
                  <a:srgbClr val="898989"/>
                </a:solidFill>
                <a:latin typeface="Arial"/>
                <a:ea typeface="Arial"/>
                <a:cs typeface="Arial"/>
                <a:sym typeface="Arial"/>
              </a:defRPr>
            </a:lvl8pPr>
            <a:lvl9pPr marR="0" lvl="8" algn="ctr">
              <a:lnSpc>
                <a:spcPct val="100000"/>
              </a:lnSpc>
              <a:spcBef>
                <a:spcPts val="400"/>
              </a:spcBef>
              <a:spcAft>
                <a:spcPts val="0"/>
              </a:spcAft>
              <a:buClr>
                <a:srgbClr val="898989"/>
              </a:buClr>
              <a:buSzPts val="2000"/>
              <a:buFont typeface="Arial"/>
              <a:buNone/>
              <a:defRPr sz="2000" b="0" i="0" u="none" strike="noStrike" cap="none">
                <a:solidFill>
                  <a:srgbClr val="898989"/>
                </a:solidFill>
                <a:latin typeface="Arial"/>
                <a:ea typeface="Arial"/>
                <a:cs typeface="Arial"/>
                <a:sym typeface="Arial"/>
              </a:defRPr>
            </a:lvl9pPr>
          </a:lstStyle>
          <a:p>
            <a:endParaRPr/>
          </a:p>
        </p:txBody>
      </p:sp>
      <p:pic>
        <p:nvPicPr>
          <p:cNvPr id="58" name="Google Shape;58;p14" descr="eosdis-logo-white.png"/>
          <p:cNvPicPr preferRelativeResize="0"/>
          <p:nvPr/>
        </p:nvPicPr>
        <p:blipFill rotWithShape="1">
          <a:blip r:embed="rId2">
            <a:alphaModFix/>
          </a:blip>
          <a:srcRect/>
          <a:stretch/>
        </p:blipFill>
        <p:spPr>
          <a:xfrm>
            <a:off x="685799" y="360622"/>
            <a:ext cx="3410147" cy="961661"/>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9"/>
        <p:cNvGrpSpPr/>
        <p:nvPr/>
      </p:nvGrpSpPr>
      <p:grpSpPr>
        <a:xfrm>
          <a:off x="0" y="0"/>
          <a:ext cx="0" cy="0"/>
          <a:chOff x="0" y="0"/>
          <a:chExt cx="0" cy="0"/>
        </a:xfrm>
      </p:grpSpPr>
      <p:pic>
        <p:nvPicPr>
          <p:cNvPr id="60" name="Google Shape;60;p15" descr="eosdis-logo.png"/>
          <p:cNvPicPr preferRelativeResize="0"/>
          <p:nvPr/>
        </p:nvPicPr>
        <p:blipFill rotWithShape="1">
          <a:blip r:embed="rId2">
            <a:alphaModFix amt="50000"/>
          </a:blip>
          <a:srcRect/>
          <a:stretch/>
        </p:blipFill>
        <p:spPr>
          <a:xfrm>
            <a:off x="457200" y="4679945"/>
            <a:ext cx="1381952" cy="389282"/>
          </a:xfrm>
          <a:prstGeom prst="rect">
            <a:avLst/>
          </a:prstGeom>
          <a:noFill/>
          <a:ln>
            <a:noFill/>
          </a:ln>
        </p:spPr>
      </p:pic>
      <p:sp>
        <p:nvSpPr>
          <p:cNvPr id="61" name="Google Shape;61;p15"/>
          <p:cNvSpPr txBox="1"/>
          <p:nvPr/>
        </p:nvSpPr>
        <p:spPr>
          <a:xfrm>
            <a:off x="8359537" y="4786160"/>
            <a:ext cx="529391" cy="20774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 sz="1200" b="0" i="0" u="none" strike="noStrike" cap="none">
                <a:solidFill>
                  <a:srgbClr val="000000"/>
                </a:solidFill>
                <a:latin typeface="Verdana"/>
                <a:ea typeface="Verdana"/>
                <a:cs typeface="Verdana"/>
                <a:sym typeface="Verdana"/>
              </a:rPr>
              <a:t>‹#›</a:t>
            </a:fld>
            <a:endParaRPr sz="1200" b="0" i="0" u="none" strike="noStrike" cap="none">
              <a:solidFill>
                <a:srgbClr val="000000"/>
              </a:solidFill>
              <a:latin typeface="Verdana"/>
              <a:ea typeface="Verdana"/>
              <a:cs typeface="Verdana"/>
              <a:sym typeface="Verdana"/>
            </a:endParaRPr>
          </a:p>
        </p:txBody>
      </p:sp>
      <p:sp>
        <p:nvSpPr>
          <p:cNvPr id="62" name="Google Shape;62;p15"/>
          <p:cNvSpPr txBox="1">
            <a:spLocks noGrp="1"/>
          </p:cNvSpPr>
          <p:nvPr>
            <p:ph type="body" idx="1"/>
          </p:nvPr>
        </p:nvSpPr>
        <p:spPr>
          <a:xfrm>
            <a:off x="457200" y="963203"/>
            <a:ext cx="8229600" cy="3556887"/>
          </a:xfrm>
          <a:prstGeom prst="rect">
            <a:avLst/>
          </a:prstGeom>
          <a:noFill/>
          <a:ln>
            <a:noFill/>
          </a:ln>
        </p:spPr>
        <p:txBody>
          <a:bodyPr spcFirstLastPara="1" wrap="square" lIns="91425" tIns="91425" rIns="91425" bIns="91425" anchor="t" anchorCtr="0">
            <a:noAutofit/>
          </a:bodyPr>
          <a:lstStyle>
            <a:lvl1pPr marL="457200" lvl="0" indent="-431800" algn="l">
              <a:lnSpc>
                <a:spcPct val="100000"/>
              </a:lnSpc>
              <a:spcBef>
                <a:spcPts val="640"/>
              </a:spcBef>
              <a:spcAft>
                <a:spcPts val="0"/>
              </a:spcAft>
              <a:buSzPts val="3200"/>
              <a:buChar char="•"/>
              <a:defRPr/>
            </a:lvl1pPr>
            <a:lvl2pPr marL="914400" lvl="1" indent="-406400" algn="l">
              <a:lnSpc>
                <a:spcPct val="100000"/>
              </a:lnSpc>
              <a:spcBef>
                <a:spcPts val="560"/>
              </a:spcBef>
              <a:spcAft>
                <a:spcPts val="0"/>
              </a:spcAft>
              <a:buSzPts val="2800"/>
              <a:buChar char="–"/>
              <a:defRPr/>
            </a:lvl2pPr>
            <a:lvl3pPr marL="1371600" lvl="2" indent="-381000" algn="l">
              <a:lnSpc>
                <a:spcPct val="100000"/>
              </a:lnSpc>
              <a:spcBef>
                <a:spcPts val="480"/>
              </a:spcBef>
              <a:spcAft>
                <a:spcPts val="0"/>
              </a:spcAft>
              <a:buSzPts val="2400"/>
              <a:buChar char="•"/>
              <a:defRPr/>
            </a:lvl3pPr>
            <a:lvl4pPr marL="1828800" lvl="3" indent="-355600" algn="l">
              <a:lnSpc>
                <a:spcPct val="100000"/>
              </a:lnSpc>
              <a:spcBef>
                <a:spcPts val="400"/>
              </a:spcBef>
              <a:spcAft>
                <a:spcPts val="0"/>
              </a:spcAft>
              <a:buSzPts val="2000"/>
              <a:buChar char="–"/>
              <a:defRPr/>
            </a:lvl4pPr>
            <a:lvl5pPr marL="2286000" lvl="4" indent="-355600" algn="l">
              <a:lnSpc>
                <a:spcPct val="100000"/>
              </a:lnSpc>
              <a:spcBef>
                <a:spcPts val="400"/>
              </a:spcBef>
              <a:spcAft>
                <a:spcPts val="0"/>
              </a:spcAft>
              <a:buSzPts val="2000"/>
              <a:buChar char="»"/>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
        <p:nvSpPr>
          <p:cNvPr id="63" name="Google Shape;63;p15"/>
          <p:cNvSpPr txBox="1">
            <a:spLocks noGrp="1"/>
          </p:cNvSpPr>
          <p:nvPr>
            <p:ph type="title"/>
          </p:nvPr>
        </p:nvSpPr>
        <p:spPr>
          <a:xfrm>
            <a:off x="457200" y="205978"/>
            <a:ext cx="8229600" cy="657051"/>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4"/>
        <p:cNvGrpSpPr/>
        <p:nvPr/>
      </p:nvGrpSpPr>
      <p:grpSpPr>
        <a:xfrm>
          <a:off x="0" y="0"/>
          <a:ext cx="0" cy="0"/>
          <a:chOff x="0" y="0"/>
          <a:chExt cx="0" cy="0"/>
        </a:xfrm>
      </p:grpSpPr>
      <p:pic>
        <p:nvPicPr>
          <p:cNvPr id="65" name="Google Shape;65;p16" descr="eosdis-logo.png"/>
          <p:cNvPicPr preferRelativeResize="0"/>
          <p:nvPr/>
        </p:nvPicPr>
        <p:blipFill rotWithShape="1">
          <a:blip r:embed="rId2">
            <a:alphaModFix amt="50000"/>
          </a:blip>
          <a:srcRect/>
          <a:stretch/>
        </p:blipFill>
        <p:spPr>
          <a:xfrm>
            <a:off x="457200" y="4679945"/>
            <a:ext cx="1381952" cy="389282"/>
          </a:xfrm>
          <a:prstGeom prst="rect">
            <a:avLst/>
          </a:prstGeom>
          <a:noFill/>
          <a:ln>
            <a:noFill/>
          </a:ln>
        </p:spPr>
      </p:pic>
      <p:sp>
        <p:nvSpPr>
          <p:cNvPr id="66" name="Google Shape;66;p16"/>
          <p:cNvSpPr txBox="1"/>
          <p:nvPr/>
        </p:nvSpPr>
        <p:spPr>
          <a:xfrm>
            <a:off x="8359537" y="4786160"/>
            <a:ext cx="529391" cy="20774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 sz="1200" b="0" i="0" u="none" strike="noStrike" cap="none">
                <a:solidFill>
                  <a:srgbClr val="000000"/>
                </a:solidFill>
                <a:latin typeface="Verdana"/>
                <a:ea typeface="Verdana"/>
                <a:cs typeface="Verdana"/>
                <a:sym typeface="Verdana"/>
              </a:rPr>
              <a:t>‹#›</a:t>
            </a:fld>
            <a:endParaRPr sz="1200" b="0" i="0" u="none" strike="noStrike" cap="none">
              <a:solidFill>
                <a:srgbClr val="000000"/>
              </a:solidFill>
              <a:latin typeface="Verdana"/>
              <a:ea typeface="Verdana"/>
              <a:cs typeface="Verdana"/>
              <a:sym typeface="Verdana"/>
            </a:endParaRPr>
          </a:p>
        </p:txBody>
      </p:sp>
      <p:sp>
        <p:nvSpPr>
          <p:cNvPr id="67" name="Google Shape;67;p16"/>
          <p:cNvSpPr txBox="1">
            <a:spLocks noGrp="1"/>
          </p:cNvSpPr>
          <p:nvPr>
            <p:ph type="title"/>
          </p:nvPr>
        </p:nvSpPr>
        <p:spPr>
          <a:xfrm>
            <a:off x="457200" y="205978"/>
            <a:ext cx="8229600" cy="657051"/>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34495E"/>
        </a:solidFill>
        <a:effectLst/>
      </p:bgPr>
    </p:bg>
    <p:spTree>
      <p:nvGrpSpPr>
        <p:cNvPr id="1" name="Shape 68"/>
        <p:cNvGrpSpPr/>
        <p:nvPr/>
      </p:nvGrpSpPr>
      <p:grpSpPr>
        <a:xfrm>
          <a:off x="0" y="0"/>
          <a:ext cx="0" cy="0"/>
          <a:chOff x="0" y="0"/>
          <a:chExt cx="0" cy="0"/>
        </a:xfrm>
      </p:grpSpPr>
      <p:sp>
        <p:nvSpPr>
          <p:cNvPr id="69" name="Google Shape;69;p17"/>
          <p:cNvSpPr txBox="1">
            <a:spLocks noGrp="1"/>
          </p:cNvSpPr>
          <p:nvPr>
            <p:ph type="title"/>
          </p:nvPr>
        </p:nvSpPr>
        <p:spPr>
          <a:xfrm>
            <a:off x="722313" y="3305175"/>
            <a:ext cx="7772400" cy="1021556"/>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lt1"/>
              </a:buClr>
              <a:buSzPts val="4000"/>
              <a:buFont typeface="Avenir"/>
              <a:buNone/>
              <a:defRPr sz="4000" b="1" i="0" u="none" strike="noStrike" cap="none">
                <a:solidFill>
                  <a:schemeClr val="lt1"/>
                </a:solidFill>
                <a:latin typeface="Avenir"/>
                <a:ea typeface="Avenir"/>
                <a:cs typeface="Avenir"/>
                <a:sym typeface="Avenir"/>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70" name="Google Shape;70;p17"/>
          <p:cNvSpPr txBox="1">
            <a:spLocks noGrp="1"/>
          </p:cNvSpPr>
          <p:nvPr>
            <p:ph type="body" idx="1"/>
          </p:nvPr>
        </p:nvSpPr>
        <p:spPr>
          <a:xfrm>
            <a:off x="722313" y="2180035"/>
            <a:ext cx="7772400" cy="1125140"/>
          </a:xfrm>
          <a:prstGeom prst="rect">
            <a:avLst/>
          </a:prstGeom>
          <a:noFill/>
          <a:ln>
            <a:noFill/>
          </a:ln>
        </p:spPr>
        <p:txBody>
          <a:bodyPr spcFirstLastPara="1" wrap="square" lIns="91425" tIns="91425" rIns="91425" bIns="91425" anchor="b" anchorCtr="0">
            <a:noAutofit/>
          </a:bodyPr>
          <a:lstStyle>
            <a:lvl1pPr marL="457200" marR="0" lvl="0" indent="-228600" algn="l">
              <a:lnSpc>
                <a:spcPct val="100000"/>
              </a:lnSpc>
              <a:spcBef>
                <a:spcPts val="400"/>
              </a:spcBef>
              <a:spcAft>
                <a:spcPts val="0"/>
              </a:spcAft>
              <a:buClr>
                <a:srgbClr val="BFBFBF"/>
              </a:buClr>
              <a:buSzPts val="2000"/>
              <a:buFont typeface="Arial"/>
              <a:buNone/>
              <a:defRPr sz="2000" b="0" i="0" u="none" strike="noStrike" cap="none">
                <a:solidFill>
                  <a:srgbClr val="BFBFBF"/>
                </a:solidFill>
                <a:latin typeface="Helvetica Neue"/>
                <a:ea typeface="Helvetica Neue"/>
                <a:cs typeface="Helvetica Neue"/>
                <a:sym typeface="Helvetica Neue"/>
              </a:defRPr>
            </a:lvl1pPr>
            <a:lvl2pPr marL="914400" marR="0" lvl="1" indent="-228600" algn="l">
              <a:lnSpc>
                <a:spcPct val="100000"/>
              </a:lnSpc>
              <a:spcBef>
                <a:spcPts val="360"/>
              </a:spcBef>
              <a:spcAft>
                <a:spcPts val="0"/>
              </a:spcAft>
              <a:buClr>
                <a:srgbClr val="898989"/>
              </a:buClr>
              <a:buSzPts val="1800"/>
              <a:buFont typeface="Arial"/>
              <a:buNone/>
              <a:defRPr sz="1800" b="0" i="0" u="none" strike="noStrike" cap="none">
                <a:solidFill>
                  <a:srgbClr val="898989"/>
                </a:solidFill>
                <a:latin typeface="Helvetica Neue"/>
                <a:ea typeface="Helvetica Neue"/>
                <a:cs typeface="Helvetica Neue"/>
                <a:sym typeface="Helvetica Neue"/>
              </a:defRPr>
            </a:lvl2pPr>
            <a:lvl3pPr marL="1371600" marR="0" lvl="2" indent="-228600" algn="l">
              <a:lnSpc>
                <a:spcPct val="100000"/>
              </a:lnSpc>
              <a:spcBef>
                <a:spcPts val="320"/>
              </a:spcBef>
              <a:spcAft>
                <a:spcPts val="0"/>
              </a:spcAft>
              <a:buClr>
                <a:srgbClr val="898989"/>
              </a:buClr>
              <a:buSzPts val="1600"/>
              <a:buFont typeface="Arial"/>
              <a:buNone/>
              <a:defRPr sz="1600" b="0" i="0" u="none" strike="noStrike" cap="none">
                <a:solidFill>
                  <a:srgbClr val="898989"/>
                </a:solidFill>
                <a:latin typeface="Helvetica Neue"/>
                <a:ea typeface="Helvetica Neue"/>
                <a:cs typeface="Helvetica Neue"/>
                <a:sym typeface="Helvetica Neue"/>
              </a:defRPr>
            </a:lvl3pPr>
            <a:lvl4pPr marL="1828800" marR="0" lvl="3" indent="-228600" algn="l">
              <a:lnSpc>
                <a:spcPct val="100000"/>
              </a:lnSpc>
              <a:spcBef>
                <a:spcPts val="280"/>
              </a:spcBef>
              <a:spcAft>
                <a:spcPts val="0"/>
              </a:spcAft>
              <a:buClr>
                <a:srgbClr val="898989"/>
              </a:buClr>
              <a:buSzPts val="1400"/>
              <a:buFont typeface="Arial"/>
              <a:buNone/>
              <a:defRPr sz="1400" b="0" i="0" u="none" strike="noStrike" cap="none">
                <a:solidFill>
                  <a:srgbClr val="898989"/>
                </a:solidFill>
                <a:latin typeface="Helvetica Neue"/>
                <a:ea typeface="Helvetica Neue"/>
                <a:cs typeface="Helvetica Neue"/>
                <a:sym typeface="Helvetica Neue"/>
              </a:defRPr>
            </a:lvl4pPr>
            <a:lvl5pPr marL="2286000" marR="0" lvl="4" indent="-228600" algn="l">
              <a:lnSpc>
                <a:spcPct val="100000"/>
              </a:lnSpc>
              <a:spcBef>
                <a:spcPts val="280"/>
              </a:spcBef>
              <a:spcAft>
                <a:spcPts val="0"/>
              </a:spcAft>
              <a:buClr>
                <a:srgbClr val="898989"/>
              </a:buClr>
              <a:buSzPts val="1400"/>
              <a:buFont typeface="Arial"/>
              <a:buNone/>
              <a:defRPr sz="1400" b="0" i="0" u="none" strike="noStrike" cap="none">
                <a:solidFill>
                  <a:srgbClr val="898989"/>
                </a:solidFill>
                <a:latin typeface="Helvetica Neue"/>
                <a:ea typeface="Helvetica Neue"/>
                <a:cs typeface="Helvetica Neue"/>
                <a:sym typeface="Helvetica Neue"/>
              </a:defRPr>
            </a:lvl5pPr>
            <a:lvl6pPr marL="2743200" marR="0" lvl="5" indent="-228600" algn="l">
              <a:lnSpc>
                <a:spcPct val="100000"/>
              </a:lnSpc>
              <a:spcBef>
                <a:spcPts val="280"/>
              </a:spcBef>
              <a:spcAft>
                <a:spcPts val="0"/>
              </a:spcAft>
              <a:buClr>
                <a:srgbClr val="898989"/>
              </a:buClr>
              <a:buSzPts val="1400"/>
              <a:buFont typeface="Arial"/>
              <a:buNone/>
              <a:defRPr sz="1400" b="0" i="0" u="none" strike="noStrike" cap="none">
                <a:solidFill>
                  <a:srgbClr val="898989"/>
                </a:solidFill>
                <a:latin typeface="Arial"/>
                <a:ea typeface="Arial"/>
                <a:cs typeface="Arial"/>
                <a:sym typeface="Arial"/>
              </a:defRPr>
            </a:lvl6pPr>
            <a:lvl7pPr marL="3200400" marR="0" lvl="6" indent="-228600" algn="l">
              <a:lnSpc>
                <a:spcPct val="100000"/>
              </a:lnSpc>
              <a:spcBef>
                <a:spcPts val="280"/>
              </a:spcBef>
              <a:spcAft>
                <a:spcPts val="0"/>
              </a:spcAft>
              <a:buClr>
                <a:srgbClr val="898989"/>
              </a:buClr>
              <a:buSzPts val="1400"/>
              <a:buFont typeface="Arial"/>
              <a:buNone/>
              <a:defRPr sz="1400" b="0" i="0" u="none" strike="noStrike" cap="none">
                <a:solidFill>
                  <a:srgbClr val="898989"/>
                </a:solidFill>
                <a:latin typeface="Arial"/>
                <a:ea typeface="Arial"/>
                <a:cs typeface="Arial"/>
                <a:sym typeface="Arial"/>
              </a:defRPr>
            </a:lvl7pPr>
            <a:lvl8pPr marL="3657600" marR="0" lvl="7" indent="-228600" algn="l">
              <a:lnSpc>
                <a:spcPct val="100000"/>
              </a:lnSpc>
              <a:spcBef>
                <a:spcPts val="280"/>
              </a:spcBef>
              <a:spcAft>
                <a:spcPts val="0"/>
              </a:spcAft>
              <a:buClr>
                <a:srgbClr val="898989"/>
              </a:buClr>
              <a:buSzPts val="1400"/>
              <a:buFont typeface="Arial"/>
              <a:buNone/>
              <a:defRPr sz="1400" b="0" i="0" u="none" strike="noStrike" cap="none">
                <a:solidFill>
                  <a:srgbClr val="898989"/>
                </a:solidFill>
                <a:latin typeface="Arial"/>
                <a:ea typeface="Arial"/>
                <a:cs typeface="Arial"/>
                <a:sym typeface="Arial"/>
              </a:defRPr>
            </a:lvl8pPr>
            <a:lvl9pPr marL="4114800" marR="0" lvl="8" indent="-228600" algn="l">
              <a:lnSpc>
                <a:spcPct val="100000"/>
              </a:lnSpc>
              <a:spcBef>
                <a:spcPts val="280"/>
              </a:spcBef>
              <a:spcAft>
                <a:spcPts val="0"/>
              </a:spcAft>
              <a:buClr>
                <a:srgbClr val="898989"/>
              </a:buClr>
              <a:buSzPts val="1400"/>
              <a:buFont typeface="Arial"/>
              <a:buNone/>
              <a:defRPr sz="1400" b="0" i="0" u="none" strike="noStrike" cap="none">
                <a:solidFill>
                  <a:srgbClr val="898989"/>
                </a:solidFill>
                <a:latin typeface="Arial"/>
                <a:ea typeface="Arial"/>
                <a:cs typeface="Arial"/>
                <a:sym typeface="Aria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1"/>
        <p:cNvGrpSpPr/>
        <p:nvPr/>
      </p:nvGrpSpPr>
      <p:grpSpPr>
        <a:xfrm>
          <a:off x="0" y="0"/>
          <a:ext cx="0" cy="0"/>
          <a:chOff x="0" y="0"/>
          <a:chExt cx="0" cy="0"/>
        </a:xfrm>
      </p:grpSpPr>
      <p:sp>
        <p:nvSpPr>
          <p:cNvPr id="72" name="Google Shape;72;p18"/>
          <p:cNvSpPr txBox="1">
            <a:spLocks noGrp="1"/>
          </p:cNvSpPr>
          <p:nvPr>
            <p:ph type="ftr" idx="11"/>
          </p:nvPr>
        </p:nvSpPr>
        <p:spPr>
          <a:xfrm>
            <a:off x="2727122" y="4767263"/>
            <a:ext cx="3687720" cy="273844"/>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73" name="Google Shape;73;p18" descr="eosdis-logo.png"/>
          <p:cNvPicPr preferRelativeResize="0"/>
          <p:nvPr/>
        </p:nvPicPr>
        <p:blipFill rotWithShape="1">
          <a:blip r:embed="rId2">
            <a:alphaModFix amt="50000"/>
          </a:blip>
          <a:srcRect/>
          <a:stretch/>
        </p:blipFill>
        <p:spPr>
          <a:xfrm>
            <a:off x="457200" y="4679945"/>
            <a:ext cx="1381952" cy="389282"/>
          </a:xfrm>
          <a:prstGeom prst="rect">
            <a:avLst/>
          </a:prstGeom>
          <a:noFill/>
          <a:ln>
            <a:noFill/>
          </a:ln>
        </p:spPr>
      </p:pic>
      <p:sp>
        <p:nvSpPr>
          <p:cNvPr id="74" name="Google Shape;74;p18"/>
          <p:cNvSpPr txBox="1"/>
          <p:nvPr/>
        </p:nvSpPr>
        <p:spPr>
          <a:xfrm>
            <a:off x="8359537" y="4786160"/>
            <a:ext cx="529391" cy="20774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 sz="1200" b="0" i="0" u="none" strike="noStrike" cap="none">
                <a:solidFill>
                  <a:srgbClr val="000000"/>
                </a:solidFill>
                <a:latin typeface="Verdana"/>
                <a:ea typeface="Verdana"/>
                <a:cs typeface="Verdana"/>
                <a:sym typeface="Verdana"/>
              </a:rPr>
              <a:t>‹#›</a:t>
            </a:fld>
            <a:endParaRPr sz="1200" b="0" i="0" u="none" strike="noStrike" cap="none">
              <a:solidFill>
                <a:srgbClr val="000000"/>
              </a:solidFill>
              <a:latin typeface="Verdana"/>
              <a:ea typeface="Verdana"/>
              <a:cs typeface="Verdana"/>
              <a:sym typeface="Verdana"/>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2.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dirty="0"/>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6" r:id="rId6"/>
    <p:sldLayoutId id="2147483658"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205978"/>
            <a:ext cx="8229600" cy="657051"/>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457200" y="967804"/>
            <a:ext cx="8229600" cy="3626818"/>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393939"/>
              </a:buClr>
              <a:buSzPts val="3200"/>
              <a:buFont typeface="Arial"/>
              <a:buChar char="•"/>
              <a:defRPr sz="3200" b="0" i="0" u="none" strike="noStrike" cap="none">
                <a:solidFill>
                  <a:srgbClr val="393939"/>
                </a:solidFill>
                <a:latin typeface="Helvetica Neue"/>
                <a:ea typeface="Helvetica Neue"/>
                <a:cs typeface="Helvetica Neue"/>
                <a:sym typeface="Helvetica Neue"/>
              </a:defRPr>
            </a:lvl1pPr>
            <a:lvl2pPr marL="914400" marR="0" lvl="1" indent="-406400" algn="l" rtl="0">
              <a:lnSpc>
                <a:spcPct val="100000"/>
              </a:lnSpc>
              <a:spcBef>
                <a:spcPts val="560"/>
              </a:spcBef>
              <a:spcAft>
                <a:spcPts val="0"/>
              </a:spcAft>
              <a:buClr>
                <a:srgbClr val="393939"/>
              </a:buClr>
              <a:buSzPts val="2800"/>
              <a:buFont typeface="Arial"/>
              <a:buChar char="–"/>
              <a:defRPr sz="2800" b="0" i="0" u="none" strike="noStrike" cap="none">
                <a:solidFill>
                  <a:srgbClr val="393939"/>
                </a:solidFill>
                <a:latin typeface="Helvetica Neue"/>
                <a:ea typeface="Helvetica Neue"/>
                <a:cs typeface="Helvetica Neue"/>
                <a:sym typeface="Helvetica Neue"/>
              </a:defRPr>
            </a:lvl2pPr>
            <a:lvl3pPr marL="1371600" marR="0" lvl="2" indent="-381000" algn="l" rtl="0">
              <a:lnSpc>
                <a:spcPct val="100000"/>
              </a:lnSpc>
              <a:spcBef>
                <a:spcPts val="480"/>
              </a:spcBef>
              <a:spcAft>
                <a:spcPts val="0"/>
              </a:spcAft>
              <a:buClr>
                <a:srgbClr val="8A8A8A"/>
              </a:buClr>
              <a:buSzPts val="2400"/>
              <a:buFont typeface="Arial"/>
              <a:buChar char="•"/>
              <a:defRPr sz="2400" b="0" i="0" u="none" strike="noStrike" cap="none">
                <a:solidFill>
                  <a:srgbClr val="8A8A8A"/>
                </a:solidFill>
                <a:latin typeface="Helvetica Neue"/>
                <a:ea typeface="Helvetica Neue"/>
                <a:cs typeface="Helvetica Neue"/>
                <a:sym typeface="Helvetica Neue"/>
              </a:defRPr>
            </a:lvl3pPr>
            <a:lvl4pPr marL="1828800" marR="0" lvl="3" indent="-355600" algn="l" rtl="0">
              <a:lnSpc>
                <a:spcPct val="100000"/>
              </a:lnSpc>
              <a:spcBef>
                <a:spcPts val="400"/>
              </a:spcBef>
              <a:spcAft>
                <a:spcPts val="0"/>
              </a:spcAft>
              <a:buClr>
                <a:srgbClr val="8A8A8A"/>
              </a:buClr>
              <a:buSzPts val="2000"/>
              <a:buFont typeface="Arial"/>
              <a:buChar char="–"/>
              <a:defRPr sz="2000" b="0" i="0" u="none" strike="noStrike" cap="none">
                <a:solidFill>
                  <a:srgbClr val="8A8A8A"/>
                </a:solidFill>
                <a:latin typeface="Helvetica Neue"/>
                <a:ea typeface="Helvetica Neue"/>
                <a:cs typeface="Helvetica Neue"/>
                <a:sym typeface="Helvetica Neue"/>
              </a:defRPr>
            </a:lvl4pPr>
            <a:lvl5pPr marL="2286000" marR="0" lvl="4" indent="-355600" algn="l" rtl="0">
              <a:lnSpc>
                <a:spcPct val="100000"/>
              </a:lnSpc>
              <a:spcBef>
                <a:spcPts val="400"/>
              </a:spcBef>
              <a:spcAft>
                <a:spcPts val="0"/>
              </a:spcAft>
              <a:buClr>
                <a:srgbClr val="8A8A8A"/>
              </a:buClr>
              <a:buSzPts val="2000"/>
              <a:buFont typeface="Arial"/>
              <a:buChar char="»"/>
              <a:defRPr sz="2000" b="0" i="0" u="none" strike="noStrike" cap="none">
                <a:solidFill>
                  <a:srgbClr val="8A8A8A"/>
                </a:solidFill>
                <a:latin typeface="Helvetica Neue"/>
                <a:ea typeface="Helvetica Neue"/>
                <a:cs typeface="Helvetica Neue"/>
                <a:sym typeface="Helvetica Neue"/>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dirty="0"/>
          </a:p>
        </p:txBody>
      </p:sp>
      <p:sp>
        <p:nvSpPr>
          <p:cNvPr id="53" name="Google Shape;53;p13"/>
          <p:cNvSpPr/>
          <p:nvPr/>
        </p:nvSpPr>
        <p:spPr>
          <a:xfrm>
            <a:off x="0" y="0"/>
            <a:ext cx="9147801" cy="101204"/>
          </a:xfrm>
          <a:prstGeom prst="rect">
            <a:avLst/>
          </a:prstGeom>
          <a:solidFill>
            <a:srgbClr val="34495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 name="Google Shape;54;p13"/>
          <p:cNvSpPr txBox="1"/>
          <p:nvPr/>
        </p:nvSpPr>
        <p:spPr>
          <a:xfrm>
            <a:off x="8262645" y="4993459"/>
            <a:ext cx="889987" cy="15004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Arial"/>
                <a:ea typeface="Arial"/>
                <a:cs typeface="Arial"/>
                <a:sym typeface="Arial"/>
              </a:rPr>
              <a:t>Conf-DDDD-IN</a:t>
            </a:r>
            <a:endParaRPr sz="7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hyperlink" Target="https://modis.gsfc.nasa.gov/gallery/individual.php?db_date=2023-07-21" TargetMode="External"/><Relationship Id="rId7" Type="http://schemas.openxmlformats.org/officeDocument/2006/relationships/hyperlink" Target="https://modis.gsfc.nasa.gov/gallery/individual.php?db_date=2023-07-19" TargetMode="External"/><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5.jpg"/><Relationship Id="rId5" Type="http://schemas.openxmlformats.org/officeDocument/2006/relationships/hyperlink" Target="https://modis.gsfc.nasa.gov/gallery/individual.php?db_date=2023-07-20" TargetMode="External"/><Relationship Id="rId10" Type="http://schemas.openxmlformats.org/officeDocument/2006/relationships/image" Target="../media/image7.jpg"/><Relationship Id="rId4" Type="http://schemas.openxmlformats.org/officeDocument/2006/relationships/image" Target="../media/image4.jpg"/><Relationship Id="rId9" Type="http://schemas.openxmlformats.org/officeDocument/2006/relationships/hyperlink" Target="https://modis.gsfc.nasa.gov/gallery/individual.php?db_date=2023-07-17"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hyperlink" Target="https://cmr.earthdata.nasa.gov/search/collections.json"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s://cmr.earthdata.nasa.gov/search/collections.umm"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hyperlink" Target="https://graphql.earthdata.nasa.gov/api"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20"/>
          <p:cNvSpPr txBox="1">
            <a:spLocks noGrp="1"/>
          </p:cNvSpPr>
          <p:nvPr>
            <p:ph type="ctrTitle"/>
          </p:nvPr>
        </p:nvSpPr>
        <p:spPr>
          <a:xfrm>
            <a:off x="685800" y="1330783"/>
            <a:ext cx="7772400" cy="1102519"/>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4400"/>
              <a:buFont typeface="Helvetica Neue"/>
              <a:buNone/>
            </a:pPr>
            <a:r>
              <a:rPr lang="en" b="0" dirty="0">
                <a:latin typeface="Helvetica Neue"/>
                <a:ea typeface="Helvetica Neue"/>
                <a:cs typeface="Helvetica Neue"/>
                <a:sym typeface="Helvetica Neue"/>
              </a:rPr>
              <a:t>Streamlining Access to Earth Science Data with GraphQL</a:t>
            </a:r>
            <a:endParaRPr sz="4400" b="0" i="0" u="none" strike="noStrike" cap="none" dirty="0">
              <a:solidFill>
                <a:schemeClr val="lt1"/>
              </a:solidFill>
              <a:latin typeface="Helvetica Neue"/>
              <a:ea typeface="Helvetica Neue"/>
              <a:cs typeface="Helvetica Neue"/>
              <a:sym typeface="Helvetica Neue"/>
            </a:endParaRPr>
          </a:p>
        </p:txBody>
      </p:sp>
      <p:sp>
        <p:nvSpPr>
          <p:cNvPr id="86" name="Google Shape;86;p20"/>
          <p:cNvSpPr txBox="1">
            <a:spLocks noGrp="1"/>
          </p:cNvSpPr>
          <p:nvPr>
            <p:ph type="subTitle" idx="1"/>
          </p:nvPr>
        </p:nvSpPr>
        <p:spPr>
          <a:xfrm>
            <a:off x="685800" y="2463898"/>
            <a:ext cx="7086600" cy="3624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BFBFBF"/>
              </a:buClr>
              <a:buSzPts val="2400"/>
              <a:buFont typeface="Arial"/>
              <a:buNone/>
            </a:pPr>
            <a:r>
              <a:rPr lang="en" dirty="0" err="1"/>
              <a:t>GraphQLConf</a:t>
            </a:r>
            <a:r>
              <a:rPr lang="en" dirty="0"/>
              <a:t> 2023</a:t>
            </a:r>
            <a:endParaRPr sz="2400" b="0" i="0" u="none" strike="noStrike" cap="none" dirty="0">
              <a:solidFill>
                <a:srgbClr val="BFBFBF"/>
              </a:solidFill>
              <a:latin typeface="Helvetica Neue"/>
              <a:ea typeface="Helvetica Neue"/>
              <a:cs typeface="Helvetica Neue"/>
              <a:sym typeface="Helvetica Neue"/>
            </a:endParaRPr>
          </a:p>
        </p:txBody>
      </p:sp>
      <p:sp>
        <p:nvSpPr>
          <p:cNvPr id="87" name="Google Shape;87;p20"/>
          <p:cNvSpPr txBox="1"/>
          <p:nvPr/>
        </p:nvSpPr>
        <p:spPr>
          <a:xfrm>
            <a:off x="345148" y="3795187"/>
            <a:ext cx="7950200" cy="60581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 sz="900" b="0" i="0" u="none" strike="noStrike" cap="none" dirty="0">
                <a:solidFill>
                  <a:srgbClr val="BFBFBF"/>
                </a:solidFill>
                <a:latin typeface="Helvetica Neue"/>
                <a:ea typeface="Helvetica Neue"/>
                <a:cs typeface="Helvetica Neue"/>
                <a:sym typeface="Helvetica Neue"/>
              </a:rPr>
              <a:t>This work was supported by NASA/GSFC under Raytheon Company contract number 80GSFC21CA001.</a:t>
            </a:r>
            <a:endParaRPr sz="900" dirty="0"/>
          </a:p>
          <a:p>
            <a:pPr marL="0" marR="0" lvl="0" indent="0" algn="ctr" rtl="0">
              <a:lnSpc>
                <a:spcPct val="100000"/>
              </a:lnSpc>
              <a:spcBef>
                <a:spcPts val="0"/>
              </a:spcBef>
              <a:spcAft>
                <a:spcPts val="0"/>
              </a:spcAft>
              <a:buNone/>
            </a:pPr>
            <a:r>
              <a:rPr lang="en" sz="900" b="1" i="0" u="none" strike="noStrike" cap="none" dirty="0">
                <a:solidFill>
                  <a:srgbClr val="C4C4C4"/>
                </a:solidFill>
                <a:latin typeface="Arial"/>
                <a:ea typeface="Arial"/>
                <a:cs typeface="Arial"/>
                <a:sym typeface="Arial"/>
              </a:rPr>
              <a:t> </a:t>
            </a:r>
            <a:r>
              <a:rPr lang="en" sz="900" b="0" i="0" u="none" strike="noStrike" cap="none" dirty="0">
                <a:solidFill>
                  <a:srgbClr val="C4C4C4"/>
                </a:solidFill>
                <a:latin typeface="Arial"/>
                <a:ea typeface="Arial"/>
                <a:cs typeface="Arial"/>
                <a:sym typeface="Arial"/>
              </a:rPr>
              <a:t>This document does not contain technology or Technical Data controlled under either the U.S. International Traffic in Arms Regulations or the U.S. Export Administration Regulations</a:t>
            </a:r>
            <a:r>
              <a:rPr lang="en" sz="1200" b="0" i="0" u="none" strike="noStrike" cap="none" dirty="0">
                <a:solidFill>
                  <a:srgbClr val="C4C4C4"/>
                </a:solidFill>
                <a:latin typeface="Arial"/>
                <a:ea typeface="Arial"/>
                <a:cs typeface="Arial"/>
                <a:sym typeface="Arial"/>
              </a:rPr>
              <a:t>.</a:t>
            </a:r>
            <a:br>
              <a:rPr lang="en" sz="1200" b="0" i="0" u="none" strike="noStrike" cap="none" dirty="0">
                <a:solidFill>
                  <a:srgbClr val="000000"/>
                </a:solidFill>
                <a:latin typeface="Arial"/>
                <a:ea typeface="Arial"/>
                <a:cs typeface="Arial"/>
                <a:sym typeface="Arial"/>
              </a:rPr>
            </a:br>
            <a:endParaRPr sz="1200" b="0" i="0" u="none" strike="noStrike" cap="none" dirty="0">
              <a:solidFill>
                <a:srgbClr val="C4C4C4"/>
              </a:solidFill>
              <a:latin typeface="Helvetica Neue"/>
              <a:ea typeface="Helvetica Neue"/>
              <a:cs typeface="Helvetica Neue"/>
              <a:sym typeface="Helvetica Neue"/>
            </a:endParaRPr>
          </a:p>
        </p:txBody>
      </p:sp>
      <p:sp>
        <p:nvSpPr>
          <p:cNvPr id="88" name="Google Shape;88;p20"/>
          <p:cNvSpPr txBox="1">
            <a:spLocks noGrp="1"/>
          </p:cNvSpPr>
          <p:nvPr>
            <p:ph type="subTitle" idx="1"/>
          </p:nvPr>
        </p:nvSpPr>
        <p:spPr>
          <a:xfrm>
            <a:off x="688800" y="2826502"/>
            <a:ext cx="5089500" cy="82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480"/>
              </a:spcBef>
              <a:spcAft>
                <a:spcPts val="0"/>
              </a:spcAft>
              <a:buClr>
                <a:srgbClr val="BFBFBF"/>
              </a:buClr>
              <a:buSzPts val="2400"/>
              <a:buFont typeface="Arial"/>
              <a:buNone/>
            </a:pPr>
            <a:r>
              <a:rPr lang="en" sz="1400" dirty="0"/>
              <a:t>Ryan Abbott</a:t>
            </a:r>
            <a:endParaRPr sz="1400" dirty="0"/>
          </a:p>
          <a:p>
            <a:pPr marL="0" marR="0" lvl="0" indent="0" algn="l" rtl="0">
              <a:lnSpc>
                <a:spcPct val="100000"/>
              </a:lnSpc>
              <a:spcBef>
                <a:spcPts val="480"/>
              </a:spcBef>
              <a:spcAft>
                <a:spcPts val="0"/>
              </a:spcAft>
              <a:buClr>
                <a:srgbClr val="BFBFBF"/>
              </a:buClr>
              <a:buSzPts val="2400"/>
              <a:buFont typeface="Arial"/>
              <a:buNone/>
            </a:pPr>
            <a:r>
              <a:rPr lang="en" sz="1400" dirty="0"/>
              <a:t>NASA EOSDIS Search &amp; Discovery Architect</a:t>
            </a:r>
            <a:endParaRPr sz="1400" i="1" dirty="0"/>
          </a:p>
          <a:p>
            <a:pPr marL="0" marR="0" lvl="0" indent="0" algn="l" rtl="0">
              <a:lnSpc>
                <a:spcPct val="100000"/>
              </a:lnSpc>
              <a:spcBef>
                <a:spcPts val="480"/>
              </a:spcBef>
              <a:spcAft>
                <a:spcPts val="0"/>
              </a:spcAft>
              <a:buClr>
                <a:srgbClr val="BFBFBF"/>
              </a:buClr>
              <a:buSzPts val="2400"/>
              <a:buFont typeface="Arial"/>
              <a:buNone/>
            </a:pPr>
            <a:r>
              <a:rPr lang="en" sz="1400" i="1" dirty="0" err="1"/>
              <a:t>ryan.abbott@nasa.gov</a:t>
            </a:r>
            <a:endParaRPr sz="1400" i="1" dirty="0"/>
          </a:p>
          <a:p>
            <a:pPr marL="0" marR="0" lvl="0" indent="0" algn="l" rtl="0">
              <a:lnSpc>
                <a:spcPct val="100000"/>
              </a:lnSpc>
              <a:spcBef>
                <a:spcPts val="480"/>
              </a:spcBef>
              <a:spcAft>
                <a:spcPts val="0"/>
              </a:spcAft>
              <a:buClr>
                <a:srgbClr val="BFBFBF"/>
              </a:buClr>
              <a:buSzPts val="2400"/>
              <a:buFont typeface="Arial"/>
              <a:buNone/>
            </a:pPr>
            <a:endParaRPr sz="1400" b="0" i="0" u="none" strike="noStrike" cap="none" dirty="0">
              <a:solidFill>
                <a:srgbClr val="BFBFBF"/>
              </a:solidFill>
              <a:latin typeface="Helvetica Neue"/>
              <a:ea typeface="Helvetica Neue"/>
              <a:cs typeface="Helvetica Neue"/>
              <a:sym typeface="Helvetica Neue"/>
            </a:endParaRPr>
          </a:p>
        </p:txBody>
      </p:sp>
      <p:sp>
        <p:nvSpPr>
          <p:cNvPr id="2" name="Shape 48">
            <a:extLst>
              <a:ext uri="{FF2B5EF4-FFF2-40B4-BE49-F238E27FC236}">
                <a16:creationId xmlns:a16="http://schemas.microsoft.com/office/drawing/2014/main" id="{EC34000A-FF35-A941-1EBE-756D07D53DA1}"/>
              </a:ext>
            </a:extLst>
          </p:cNvPr>
          <p:cNvSpPr txBox="1"/>
          <p:nvPr/>
        </p:nvSpPr>
        <p:spPr>
          <a:xfrm>
            <a:off x="176387" y="4208492"/>
            <a:ext cx="7950200" cy="1015663"/>
          </a:xfrm>
          <a:prstGeom prst="rect">
            <a:avLst/>
          </a:prstGeom>
          <a:noFill/>
          <a:ln>
            <a:noFill/>
          </a:ln>
        </p:spPr>
        <p:txBody>
          <a:bodyPr spcFirstLastPara="1" wrap="square" lIns="91425" tIns="45700" rIns="91425" bIns="45700" anchor="t" anchorCtr="0">
            <a:noAutofit/>
          </a:bodyPr>
          <a:lstStyle/>
          <a:p>
            <a:pPr marL="460375"/>
            <a:r>
              <a:rPr lang="en-US" sz="900" b="1" dirty="0">
                <a:solidFill>
                  <a:schemeClr val="bg1"/>
                </a:solidFill>
                <a:effectLst/>
                <a:latin typeface="Calibri" panose="020F0502020204030204" pitchFamily="34" charset="0"/>
                <a:ea typeface="Calibri" panose="020F0502020204030204" pitchFamily="34" charset="0"/>
              </a:rPr>
              <a:t>© 2023 Raytheon Company</a:t>
            </a:r>
            <a:endParaRPr lang="en-US" sz="900" dirty="0">
              <a:solidFill>
                <a:schemeClr val="bg1"/>
              </a:solidFill>
            </a:endParaRPr>
          </a:p>
          <a:p>
            <a:pPr marL="460375" marR="0">
              <a:spcBef>
                <a:spcPts val="0"/>
              </a:spcBef>
              <a:spcAft>
                <a:spcPts val="0"/>
              </a:spcAft>
            </a:pPr>
            <a:r>
              <a:rPr lang="en-US" sz="900" dirty="0">
                <a:solidFill>
                  <a:schemeClr val="bg1"/>
                </a:solidFill>
                <a:effectLst/>
                <a:latin typeface="Calibri" panose="020F0502020204030204" pitchFamily="34" charset="0"/>
                <a:ea typeface="Calibri" panose="020F0502020204030204" pitchFamily="34" charset="0"/>
              </a:rPr>
              <a:t>GOVERNMENT RIGHTS NOTICE </a:t>
            </a:r>
            <a:endParaRPr lang="en-US" sz="900" dirty="0">
              <a:solidFill>
                <a:schemeClr val="bg1"/>
              </a:solidFill>
              <a:effectLst/>
              <a:latin typeface="Times New Roman" panose="02020603050405020304" pitchFamily="18" charset="0"/>
              <a:ea typeface="Calibri" panose="020F0502020204030204" pitchFamily="34" charset="0"/>
            </a:endParaRPr>
          </a:p>
          <a:p>
            <a:pPr marL="460375" marR="0">
              <a:spcBef>
                <a:spcPts val="0"/>
              </a:spcBef>
              <a:spcAft>
                <a:spcPts val="0"/>
              </a:spcAft>
            </a:pPr>
            <a:r>
              <a:rPr lang="en-US" sz="900" dirty="0">
                <a:solidFill>
                  <a:schemeClr val="bg1"/>
                </a:solidFill>
                <a:effectLst/>
                <a:latin typeface="Calibri" panose="020F0502020204030204" pitchFamily="34" charset="0"/>
                <a:ea typeface="Calibri" panose="020F0502020204030204" pitchFamily="34" charset="0"/>
              </a:rPr>
              <a:t>This work was authored by employees of Element 84 Inc under Contract No. 80GSFC21CA001 with the National Aeronautics and Space Administration. The United States Government retains and the publisher, by accepting the article for publication, acknowledges that the United States Government retains a non-exclusive, paid-up, irrevocable, worldwide license to reproduce, prepare derivative works, distribute copies to the public, and perform publicly and display publicly, or allow others to do so, for United States Government purposes. All other rights are reserved by the copyright owner.</a:t>
            </a:r>
            <a:endParaRPr lang="en-US" sz="900" dirty="0">
              <a:solidFill>
                <a:schemeClr val="bg1"/>
              </a:solidFill>
              <a:effectLst/>
              <a:latin typeface="Times New Roman" panose="02020603050405020304" pitchFamily="18" charset="0"/>
              <a:ea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4"/>
          <p:cNvSpPr txBox="1">
            <a:spLocks noGrp="1"/>
          </p:cNvSpPr>
          <p:nvPr>
            <p:ph type="body" idx="1"/>
          </p:nvPr>
        </p:nvSpPr>
        <p:spPr>
          <a:xfrm>
            <a:off x="457200" y="963203"/>
            <a:ext cx="8229600" cy="3556887"/>
          </a:xfrm>
          <a:prstGeom prst="rect">
            <a:avLst/>
          </a:prstGeom>
          <a:noFill/>
          <a:ln>
            <a:noFill/>
          </a:ln>
        </p:spPr>
        <p:txBody>
          <a:bodyPr spcFirstLastPara="1" wrap="square" lIns="91425" tIns="91425" rIns="91425" bIns="91425" anchor="t" anchorCtr="0">
            <a:noAutofit/>
          </a:bodyPr>
          <a:lstStyle/>
          <a:p>
            <a:pPr marL="457200" lvl="0" indent="-431800" algn="l" rtl="0">
              <a:lnSpc>
                <a:spcPct val="100000"/>
              </a:lnSpc>
              <a:spcBef>
                <a:spcPts val="640"/>
              </a:spcBef>
              <a:spcAft>
                <a:spcPts val="0"/>
              </a:spcAft>
              <a:buSzPts val="3200"/>
              <a:buChar char="•"/>
            </a:pPr>
            <a:r>
              <a:rPr lang="en-US" dirty="0"/>
              <a:t>Overview of </a:t>
            </a:r>
            <a:r>
              <a:rPr lang="en-US" dirty="0" err="1"/>
              <a:t>Earthdata</a:t>
            </a:r>
            <a:endParaRPr lang="en-US" dirty="0"/>
          </a:p>
          <a:p>
            <a:pPr marL="457200" lvl="0" indent="-431800" algn="l" rtl="0">
              <a:lnSpc>
                <a:spcPct val="100000"/>
              </a:lnSpc>
              <a:spcBef>
                <a:spcPts val="640"/>
              </a:spcBef>
              <a:spcAft>
                <a:spcPts val="0"/>
              </a:spcAft>
              <a:buSzPts val="3200"/>
              <a:buChar char="•"/>
            </a:pPr>
            <a:r>
              <a:rPr lang="en-US" dirty="0"/>
              <a:t>Available APIs</a:t>
            </a:r>
          </a:p>
          <a:p>
            <a:pPr marL="457200" lvl="0" indent="-431800" algn="l" rtl="0">
              <a:lnSpc>
                <a:spcPct val="100000"/>
              </a:lnSpc>
              <a:spcBef>
                <a:spcPts val="640"/>
              </a:spcBef>
              <a:spcAft>
                <a:spcPts val="0"/>
              </a:spcAft>
              <a:buSzPts val="3200"/>
              <a:buChar char="•"/>
            </a:pPr>
            <a:r>
              <a:rPr lang="en-US" dirty="0"/>
              <a:t>Challenges</a:t>
            </a:r>
          </a:p>
          <a:p>
            <a:pPr marL="457200" lvl="0" indent="-431800" algn="l" rtl="0">
              <a:lnSpc>
                <a:spcPct val="100000"/>
              </a:lnSpc>
              <a:spcBef>
                <a:spcPts val="640"/>
              </a:spcBef>
              <a:spcAft>
                <a:spcPts val="0"/>
              </a:spcAft>
              <a:buSzPts val="3200"/>
              <a:buChar char="•"/>
            </a:pPr>
            <a:r>
              <a:rPr lang="en-US" dirty="0"/>
              <a:t>How </a:t>
            </a:r>
            <a:r>
              <a:rPr lang="en-US" dirty="0" err="1"/>
              <a:t>GraphQL</a:t>
            </a:r>
            <a:r>
              <a:rPr lang="en-US" dirty="0"/>
              <a:t> has streamlined access</a:t>
            </a:r>
          </a:p>
          <a:p>
            <a:pPr marL="457200" lvl="0" indent="-431800" algn="l" rtl="0">
              <a:lnSpc>
                <a:spcPct val="100000"/>
              </a:lnSpc>
              <a:spcBef>
                <a:spcPts val="640"/>
              </a:spcBef>
              <a:spcAft>
                <a:spcPts val="0"/>
              </a:spcAft>
              <a:buSzPts val="3200"/>
              <a:buChar char="•"/>
            </a:pPr>
            <a:r>
              <a:rPr lang="en-US"/>
              <a:t>Examples </a:t>
            </a:r>
            <a:r>
              <a:rPr lang="en-US" dirty="0"/>
              <a:t>(Time Permitting)</a:t>
            </a:r>
            <a:endParaRPr dirty="0"/>
          </a:p>
        </p:txBody>
      </p:sp>
      <p:sp>
        <p:nvSpPr>
          <p:cNvPr id="115" name="Google Shape;115;p24"/>
          <p:cNvSpPr txBox="1">
            <a:spLocks noGrp="1"/>
          </p:cNvSpPr>
          <p:nvPr>
            <p:ph type="title"/>
          </p:nvPr>
        </p:nvSpPr>
        <p:spPr>
          <a:xfrm>
            <a:off x="457200" y="205978"/>
            <a:ext cx="8229600" cy="65705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34495E"/>
              </a:buClr>
              <a:buSzPts val="4400"/>
              <a:buFont typeface="Avenir"/>
              <a:buNone/>
            </a:pPr>
            <a:r>
              <a:rPr lang="en" dirty="0"/>
              <a:t>Agenda</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2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4400"/>
              <a:buFont typeface="Helvetica Neue"/>
              <a:buNone/>
            </a:pPr>
            <a:r>
              <a:rPr lang="en" b="0" dirty="0">
                <a:latin typeface="Helvetica Neue"/>
                <a:ea typeface="Helvetica Neue"/>
                <a:cs typeface="Helvetica Neue"/>
                <a:sym typeface="Helvetica Neue"/>
              </a:rPr>
              <a:t>Overview of </a:t>
            </a:r>
            <a:r>
              <a:rPr lang="en" b="0" dirty="0" err="1">
                <a:latin typeface="Helvetica Neue"/>
                <a:ea typeface="Helvetica Neue"/>
                <a:cs typeface="Helvetica Neue"/>
                <a:sym typeface="Helvetica Neue"/>
              </a:rPr>
              <a:t>Earthdata</a:t>
            </a:r>
            <a:endParaRPr sz="4400" b="0" i="0" u="none" strike="noStrike" cap="none" dirty="0">
              <a:solidFill>
                <a:schemeClr val="lt1"/>
              </a:solidFill>
              <a:latin typeface="Helvetica Neue"/>
              <a:ea typeface="Helvetica Neue"/>
              <a:cs typeface="Helvetica Neue"/>
              <a:sym typeface="Helvetica Neue"/>
            </a:endParaRPr>
          </a:p>
        </p:txBody>
      </p:sp>
      <p:sp>
        <p:nvSpPr>
          <p:cNvPr id="6" name="Google Shape;86;p20">
            <a:extLst>
              <a:ext uri="{FF2B5EF4-FFF2-40B4-BE49-F238E27FC236}">
                <a16:creationId xmlns:a16="http://schemas.microsoft.com/office/drawing/2014/main" id="{F281972D-910F-DE0C-C48E-16833B110DF5}"/>
              </a:ext>
            </a:extLst>
          </p:cNvPr>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BFBFBF"/>
              </a:buClr>
              <a:buSzPts val="2400"/>
              <a:buFont typeface="Arial"/>
              <a:buNone/>
            </a:pPr>
            <a:r>
              <a:rPr lang="en" dirty="0"/>
              <a:t>A closer look at where the data comes from and where it goes.</a:t>
            </a:r>
            <a:endParaRPr sz="2400" b="0" i="0" u="none" strike="noStrike" cap="none" dirty="0">
              <a:solidFill>
                <a:srgbClr val="BFBFB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106371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026" name="Picture 2">
            <a:extLst>
              <a:ext uri="{FF2B5EF4-FFF2-40B4-BE49-F238E27FC236}">
                <a16:creationId xmlns:a16="http://schemas.microsoft.com/office/drawing/2014/main" id="{9C354CB7-A076-77D4-4C60-48B9D905F8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D351D43-76CC-6C3B-E3BE-2AC63C6A45AA}"/>
              </a:ext>
            </a:extLst>
          </p:cNvPr>
          <p:cNvSpPr txBox="1"/>
          <p:nvPr/>
        </p:nvSpPr>
        <p:spPr>
          <a:xfrm>
            <a:off x="4572000" y="4933293"/>
            <a:ext cx="4578875" cy="230832"/>
          </a:xfrm>
          <a:prstGeom prst="rect">
            <a:avLst/>
          </a:prstGeom>
          <a:noFill/>
        </p:spPr>
        <p:txBody>
          <a:bodyPr wrap="square" rtlCol="0">
            <a:spAutoFit/>
          </a:bodyPr>
          <a:lstStyle/>
          <a:p>
            <a:r>
              <a:rPr lang="en-US" sz="900" i="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Image source: NASA / GSFC (</a:t>
            </a:r>
            <a:r>
              <a:rPr lang="en-US" sz="9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https://</a:t>
            </a:r>
            <a:r>
              <a:rPr lang="en-US" sz="900" dirty="0" err="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science.nasa.gov</a:t>
            </a:r>
            <a:r>
              <a:rPr lang="en-US" sz="9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/earth-science/earth-missions)</a:t>
            </a:r>
          </a:p>
        </p:txBody>
      </p:sp>
    </p:spTree>
    <p:extLst>
      <p:ext uri="{BB962C8B-B14F-4D97-AF65-F5344CB8AC3E}">
        <p14:creationId xmlns:p14="http://schemas.microsoft.com/office/powerpoint/2010/main" val="763675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5"/>
          <p:cNvSpPr txBox="1">
            <a:spLocks noGrp="1"/>
          </p:cNvSpPr>
          <p:nvPr>
            <p:ph type="body" idx="1"/>
          </p:nvPr>
        </p:nvSpPr>
        <p:spPr>
          <a:xfrm>
            <a:off x="457200" y="986850"/>
            <a:ext cx="8229600" cy="3556887"/>
          </a:xfrm>
          <a:prstGeom prst="rect">
            <a:avLst/>
          </a:prstGeom>
          <a:noFill/>
          <a:ln>
            <a:noFill/>
          </a:ln>
        </p:spPr>
        <p:txBody>
          <a:bodyPr spcFirstLastPara="1" wrap="square" lIns="91425" tIns="91425" rIns="91425" bIns="91425" anchor="t" anchorCtr="0">
            <a:noAutofit/>
          </a:bodyPr>
          <a:lstStyle/>
          <a:p>
            <a:pPr>
              <a:buSzPct val="100000"/>
            </a:pPr>
            <a:r>
              <a:rPr lang="en-US" sz="2000" dirty="0"/>
              <a:t>Distributed Data Centers</a:t>
            </a:r>
          </a:p>
          <a:p>
            <a:pPr lvl="1" indent="-431800">
              <a:spcBef>
                <a:spcPts val="640"/>
              </a:spcBef>
              <a:buSzPct val="100000"/>
            </a:pPr>
            <a:r>
              <a:rPr lang="en" sz="1800" dirty="0"/>
              <a:t>Raw</a:t>
            </a:r>
            <a:r>
              <a:rPr lang="en" sz="1600" dirty="0"/>
              <a:t> data files</a:t>
            </a:r>
          </a:p>
          <a:p>
            <a:pPr marL="914400" lvl="1" indent="-406400" algn="l" rtl="0">
              <a:lnSpc>
                <a:spcPct val="100000"/>
              </a:lnSpc>
              <a:spcBef>
                <a:spcPts val="560"/>
              </a:spcBef>
              <a:spcAft>
                <a:spcPts val="0"/>
              </a:spcAft>
              <a:buSzPct val="100000"/>
              <a:buChar char="–"/>
            </a:pPr>
            <a:r>
              <a:rPr lang="en-US" sz="1800" dirty="0"/>
              <a:t>72 Petabytes as of 2022</a:t>
            </a:r>
          </a:p>
          <a:p>
            <a:pPr marL="1371600" lvl="2" indent="-381000" algn="l" rtl="0">
              <a:lnSpc>
                <a:spcPct val="100000"/>
              </a:lnSpc>
              <a:spcBef>
                <a:spcPts val="480"/>
              </a:spcBef>
              <a:spcAft>
                <a:spcPts val="0"/>
              </a:spcAft>
              <a:buSzPct val="100000"/>
              <a:buChar char="•"/>
            </a:pPr>
            <a:r>
              <a:rPr lang="en-US" sz="1600" dirty="0"/>
              <a:t>Estimating 600 Petabytes by 2029</a:t>
            </a:r>
            <a:endParaRPr lang="en" sz="1600" dirty="0"/>
          </a:p>
          <a:p>
            <a:pPr marL="457200" lvl="0" indent="-431800" algn="l" rtl="0">
              <a:lnSpc>
                <a:spcPct val="100000"/>
              </a:lnSpc>
              <a:spcBef>
                <a:spcPts val="640"/>
              </a:spcBef>
              <a:spcAft>
                <a:spcPts val="0"/>
              </a:spcAft>
              <a:buSzPct val="100000"/>
              <a:buChar char="•"/>
            </a:pPr>
            <a:r>
              <a:rPr lang="en" sz="2000" dirty="0"/>
              <a:t>Common Metadata Repository (CMR)</a:t>
            </a:r>
            <a:endParaRPr sz="2000" dirty="0"/>
          </a:p>
          <a:p>
            <a:pPr marL="914400" lvl="1" indent="-406400" algn="l" rtl="0">
              <a:lnSpc>
                <a:spcPct val="100000"/>
              </a:lnSpc>
              <a:spcBef>
                <a:spcPts val="560"/>
              </a:spcBef>
              <a:spcAft>
                <a:spcPts val="0"/>
              </a:spcAft>
              <a:buSzPct val="100000"/>
              <a:buChar char="–"/>
            </a:pPr>
            <a:r>
              <a:rPr lang="en" sz="1800" dirty="0"/>
              <a:t>Ingest native formats with support for translations</a:t>
            </a:r>
          </a:p>
          <a:p>
            <a:pPr lvl="2" indent="-406400">
              <a:spcBef>
                <a:spcPts val="560"/>
              </a:spcBef>
              <a:buSzPct val="100000"/>
            </a:pPr>
            <a:r>
              <a:rPr lang="en" sz="1600" dirty="0"/>
              <a:t>Based on the mission</a:t>
            </a:r>
            <a:endParaRPr sz="1600" dirty="0"/>
          </a:p>
          <a:p>
            <a:pPr marL="914400" lvl="1" indent="-406400" algn="l" rtl="0">
              <a:lnSpc>
                <a:spcPct val="100000"/>
              </a:lnSpc>
              <a:spcBef>
                <a:spcPts val="560"/>
              </a:spcBef>
              <a:spcAft>
                <a:spcPts val="0"/>
              </a:spcAft>
              <a:buSzPct val="100000"/>
              <a:buChar char="–"/>
            </a:pPr>
            <a:r>
              <a:rPr lang="en" sz="1800" dirty="0"/>
              <a:t>1.5 Billion metadata records</a:t>
            </a:r>
            <a:endParaRPr sz="1800" dirty="0"/>
          </a:p>
        </p:txBody>
      </p:sp>
      <p:sp>
        <p:nvSpPr>
          <p:cNvPr id="121" name="Google Shape;121;p25"/>
          <p:cNvSpPr txBox="1">
            <a:spLocks noGrp="1"/>
          </p:cNvSpPr>
          <p:nvPr>
            <p:ph type="title"/>
          </p:nvPr>
        </p:nvSpPr>
        <p:spPr>
          <a:xfrm>
            <a:off x="457200" y="205978"/>
            <a:ext cx="8229600" cy="65705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34495E"/>
              </a:buClr>
              <a:buSzPts val="4400"/>
              <a:buFont typeface="Avenir"/>
              <a:buNone/>
            </a:pPr>
            <a:r>
              <a:rPr lang="en" dirty="0"/>
              <a:t>Storing and Accessing Data</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2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4400"/>
              <a:buFont typeface="Helvetica Neue"/>
              <a:buNone/>
            </a:pPr>
            <a:r>
              <a:rPr lang="en" b="0" dirty="0">
                <a:latin typeface="Helvetica Neue"/>
                <a:ea typeface="Helvetica Neue"/>
                <a:cs typeface="Helvetica Neue"/>
                <a:sym typeface="Helvetica Neue"/>
              </a:rPr>
              <a:t>Available APIs</a:t>
            </a:r>
            <a:endParaRPr sz="4400" b="0" i="0" u="none" strike="noStrike" cap="none" dirty="0">
              <a:solidFill>
                <a:schemeClr val="lt1"/>
              </a:solidFill>
              <a:latin typeface="Helvetica Neue"/>
              <a:ea typeface="Helvetica Neue"/>
              <a:cs typeface="Helvetica Neue"/>
              <a:sym typeface="Helvetica Neue"/>
            </a:endParaRPr>
          </a:p>
        </p:txBody>
      </p:sp>
      <p:sp>
        <p:nvSpPr>
          <p:cNvPr id="6" name="Google Shape;86;p20">
            <a:extLst>
              <a:ext uri="{FF2B5EF4-FFF2-40B4-BE49-F238E27FC236}">
                <a16:creationId xmlns:a16="http://schemas.microsoft.com/office/drawing/2014/main" id="{F281972D-910F-DE0C-C48E-16833B110DF5}"/>
              </a:ext>
            </a:extLst>
          </p:cNvPr>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BFBFBF"/>
              </a:buClr>
              <a:buSzPts val="2400"/>
              <a:buFont typeface="Arial"/>
              <a:buNone/>
            </a:pPr>
            <a:r>
              <a:rPr lang="en" dirty="0"/>
              <a:t>How is data in CMR accessed?</a:t>
            </a:r>
            <a:endParaRPr sz="2400" b="0" i="0" u="none" strike="noStrike" cap="none" dirty="0">
              <a:solidFill>
                <a:srgbClr val="BFBFB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233559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6"/>
          <p:cNvSpPr txBox="1">
            <a:spLocks noGrp="1"/>
          </p:cNvSpPr>
          <p:nvPr>
            <p:ph type="body" idx="1"/>
          </p:nvPr>
        </p:nvSpPr>
        <p:spPr>
          <a:xfrm>
            <a:off x="457200" y="986850"/>
            <a:ext cx="8229600" cy="3556887"/>
          </a:xfrm>
          <a:prstGeom prst="rect">
            <a:avLst/>
          </a:prstGeom>
          <a:noFill/>
          <a:ln>
            <a:noFill/>
          </a:ln>
        </p:spPr>
        <p:txBody>
          <a:bodyPr spcFirstLastPara="1" wrap="square" lIns="91425" tIns="91425" rIns="91425" bIns="91425" anchor="t" anchorCtr="0">
            <a:noAutofit/>
          </a:bodyPr>
          <a:lstStyle/>
          <a:p>
            <a:pPr>
              <a:buSzPct val="100000"/>
            </a:pPr>
            <a:r>
              <a:rPr lang="en-US" sz="2000" dirty="0"/>
              <a:t>Core APIs</a:t>
            </a:r>
          </a:p>
          <a:p>
            <a:pPr marL="914400" lvl="1" indent="-406400" algn="l" rtl="0">
              <a:lnSpc>
                <a:spcPct val="100000"/>
              </a:lnSpc>
              <a:spcBef>
                <a:spcPts val="560"/>
              </a:spcBef>
              <a:spcAft>
                <a:spcPts val="0"/>
              </a:spcAft>
              <a:buSzPct val="100000"/>
              <a:buChar char="–"/>
            </a:pPr>
            <a:r>
              <a:rPr lang="en-US" sz="2000" dirty="0"/>
              <a:t>Ingest</a:t>
            </a:r>
          </a:p>
          <a:p>
            <a:pPr marL="914400" lvl="1" indent="-406400" algn="l" rtl="0">
              <a:spcBef>
                <a:spcPts val="560"/>
              </a:spcBef>
              <a:spcAft>
                <a:spcPts val="0"/>
              </a:spcAft>
              <a:buSzPct val="100000"/>
              <a:buChar char="–"/>
            </a:pPr>
            <a:r>
              <a:rPr lang="en-US" sz="2000" dirty="0"/>
              <a:t>Search</a:t>
            </a:r>
          </a:p>
          <a:p>
            <a:pPr marL="914400" lvl="1" indent="-406400" algn="l" rtl="0">
              <a:lnSpc>
                <a:spcPct val="100000"/>
              </a:lnSpc>
              <a:spcBef>
                <a:spcPts val="560"/>
              </a:spcBef>
              <a:spcAft>
                <a:spcPts val="0"/>
              </a:spcAft>
              <a:buSzPct val="100000"/>
              <a:buChar char="–"/>
            </a:pPr>
            <a:r>
              <a:rPr lang="en-US" sz="2000" dirty="0"/>
              <a:t>Access Control</a:t>
            </a:r>
          </a:p>
          <a:p>
            <a:pPr marL="457200" lvl="0" indent="-431800" algn="l" rtl="0">
              <a:lnSpc>
                <a:spcPct val="100000"/>
              </a:lnSpc>
              <a:spcBef>
                <a:spcPts val="640"/>
              </a:spcBef>
              <a:spcAft>
                <a:spcPts val="0"/>
              </a:spcAft>
              <a:buSzPct val="100000"/>
              <a:buChar char="•"/>
            </a:pPr>
            <a:r>
              <a:rPr lang="en-US" sz="2000" dirty="0"/>
              <a:t>Ancillary APIs</a:t>
            </a:r>
          </a:p>
          <a:p>
            <a:pPr marL="914400" lvl="1" indent="-406400" algn="l" rtl="0">
              <a:lnSpc>
                <a:spcPct val="100000"/>
              </a:lnSpc>
              <a:spcBef>
                <a:spcPts val="560"/>
              </a:spcBef>
              <a:spcAft>
                <a:spcPts val="0"/>
              </a:spcAft>
              <a:buSzPct val="100000"/>
              <a:buChar char="–"/>
            </a:pPr>
            <a:r>
              <a:rPr lang="en-US" sz="2000" dirty="0"/>
              <a:t>STAC (</a:t>
            </a:r>
            <a:r>
              <a:rPr lang="en-US" sz="2000" dirty="0" err="1"/>
              <a:t>SpatioTemporal</a:t>
            </a:r>
            <a:r>
              <a:rPr lang="en-US" sz="2000" dirty="0"/>
              <a:t> Asset Catalogs)</a:t>
            </a:r>
          </a:p>
          <a:p>
            <a:pPr marL="914400" lvl="1" indent="-406400" algn="l" rtl="0">
              <a:lnSpc>
                <a:spcPct val="100000"/>
              </a:lnSpc>
              <a:spcBef>
                <a:spcPts val="560"/>
              </a:spcBef>
              <a:spcAft>
                <a:spcPts val="0"/>
              </a:spcAft>
              <a:buSzPct val="100000"/>
              <a:buChar char="–"/>
            </a:pPr>
            <a:r>
              <a:rPr lang="en-US" sz="2000" dirty="0"/>
              <a:t>Virtual Directory</a:t>
            </a:r>
          </a:p>
          <a:p>
            <a:pPr marL="914400" lvl="1" indent="-406400" algn="l" rtl="0">
              <a:lnSpc>
                <a:spcPct val="100000"/>
              </a:lnSpc>
              <a:spcBef>
                <a:spcPts val="560"/>
              </a:spcBef>
              <a:spcAft>
                <a:spcPts val="0"/>
              </a:spcAft>
              <a:buSzPct val="100000"/>
              <a:buChar char="–"/>
            </a:pPr>
            <a:r>
              <a:rPr lang="en-US" sz="2000" dirty="0"/>
              <a:t>OpenSearch</a:t>
            </a:r>
          </a:p>
        </p:txBody>
      </p:sp>
      <p:sp>
        <p:nvSpPr>
          <p:cNvPr id="127" name="Google Shape;127;p26"/>
          <p:cNvSpPr txBox="1">
            <a:spLocks noGrp="1"/>
          </p:cNvSpPr>
          <p:nvPr>
            <p:ph type="title"/>
          </p:nvPr>
        </p:nvSpPr>
        <p:spPr>
          <a:xfrm>
            <a:off x="457200" y="205978"/>
            <a:ext cx="8229600" cy="65705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34495E"/>
              </a:buClr>
              <a:buSzPts val="4400"/>
              <a:buFont typeface="Avenir"/>
              <a:buNone/>
            </a:pPr>
            <a:r>
              <a:rPr lang="en"/>
              <a:t>Accessing CMR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6"/>
          <p:cNvSpPr txBox="1">
            <a:spLocks noGrp="1"/>
          </p:cNvSpPr>
          <p:nvPr>
            <p:ph type="body" idx="1"/>
          </p:nvPr>
        </p:nvSpPr>
        <p:spPr>
          <a:xfrm>
            <a:off x="457200" y="986850"/>
            <a:ext cx="8229600" cy="3556887"/>
          </a:xfrm>
          <a:prstGeom prst="rect">
            <a:avLst/>
          </a:prstGeom>
          <a:noFill/>
          <a:ln>
            <a:noFill/>
          </a:ln>
        </p:spPr>
        <p:txBody>
          <a:bodyPr spcFirstLastPara="1" wrap="square" lIns="91425" tIns="91425" rIns="91425" bIns="91425" anchor="t" anchorCtr="0">
            <a:noAutofit/>
          </a:bodyPr>
          <a:lstStyle/>
          <a:p>
            <a:pPr marL="457200" lvl="0" indent="-431800" algn="l" rtl="0">
              <a:lnSpc>
                <a:spcPct val="100000"/>
              </a:lnSpc>
              <a:spcBef>
                <a:spcPts val="640"/>
              </a:spcBef>
              <a:spcAft>
                <a:spcPts val="0"/>
              </a:spcAft>
              <a:buSzPct val="100000"/>
              <a:buChar char="•"/>
            </a:pPr>
            <a:r>
              <a:rPr lang="en-US" sz="2000" dirty="0"/>
              <a:t>Preferred ingest format is Unified Metadata Model (UMM)</a:t>
            </a:r>
          </a:p>
          <a:p>
            <a:pPr lvl="1" indent="-431800">
              <a:spcBef>
                <a:spcPts val="640"/>
              </a:spcBef>
              <a:buSzPct val="100000"/>
            </a:pPr>
            <a:r>
              <a:rPr lang="en-US" sz="1800" dirty="0"/>
              <a:t>Supported by a JSON schema</a:t>
            </a:r>
          </a:p>
          <a:p>
            <a:pPr lvl="2" indent="-431800">
              <a:spcBef>
                <a:spcPts val="640"/>
              </a:spcBef>
              <a:buSzPct val="100000"/>
            </a:pPr>
            <a:r>
              <a:rPr lang="en-US" sz="1400" dirty="0"/>
              <a:t>Validations</a:t>
            </a:r>
          </a:p>
          <a:p>
            <a:pPr lvl="2" indent="-431800">
              <a:spcBef>
                <a:spcPts val="640"/>
              </a:spcBef>
              <a:buSzPct val="100000"/>
            </a:pPr>
            <a:r>
              <a:rPr lang="en-US" sz="1400" dirty="0"/>
              <a:t>Known fields for applications</a:t>
            </a:r>
          </a:p>
          <a:p>
            <a:pPr lvl="2" indent="-431800">
              <a:spcBef>
                <a:spcPts val="640"/>
              </a:spcBef>
              <a:buSzPct val="100000"/>
            </a:pPr>
            <a:r>
              <a:rPr lang="en-US" sz="1400" dirty="0"/>
              <a:t>Community agreed upon changes</a:t>
            </a:r>
          </a:p>
          <a:p>
            <a:pPr lvl="2" indent="-431800">
              <a:spcBef>
                <a:spcPts val="640"/>
              </a:spcBef>
              <a:buSzPct val="100000"/>
            </a:pPr>
            <a:r>
              <a:rPr lang="en-US" sz="1400" dirty="0"/>
              <a:t>Versioned</a:t>
            </a:r>
          </a:p>
          <a:p>
            <a:pPr lvl="1" indent="-431800">
              <a:spcBef>
                <a:spcPts val="640"/>
              </a:spcBef>
              <a:buSzPct val="100000"/>
            </a:pPr>
            <a:r>
              <a:rPr lang="en-US" sz="1800" dirty="0"/>
              <a:t>Migrations between versions</a:t>
            </a:r>
          </a:p>
          <a:p>
            <a:pPr lvl="1" indent="-431800">
              <a:spcBef>
                <a:spcPts val="640"/>
              </a:spcBef>
              <a:buSzPct val="100000"/>
            </a:pPr>
            <a:r>
              <a:rPr lang="en-US" sz="1800" dirty="0"/>
              <a:t>Query for old versions</a:t>
            </a:r>
          </a:p>
          <a:p>
            <a:pPr>
              <a:buSzPct val="100000"/>
            </a:pPr>
            <a:r>
              <a:rPr lang="en-US" sz="2000" dirty="0"/>
              <a:t>Non-UMM formats are stored as-is and later translated</a:t>
            </a:r>
          </a:p>
        </p:txBody>
      </p:sp>
      <p:sp>
        <p:nvSpPr>
          <p:cNvPr id="127" name="Google Shape;127;p26"/>
          <p:cNvSpPr txBox="1">
            <a:spLocks noGrp="1"/>
          </p:cNvSpPr>
          <p:nvPr>
            <p:ph type="title"/>
          </p:nvPr>
        </p:nvSpPr>
        <p:spPr>
          <a:xfrm>
            <a:off x="457200" y="205978"/>
            <a:ext cx="8229600" cy="65705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34495E"/>
              </a:buClr>
              <a:buSzPts val="4400"/>
              <a:buFont typeface="Avenir"/>
              <a:buNone/>
            </a:pPr>
            <a:r>
              <a:rPr lang="en" dirty="0"/>
              <a:t>Ingest</a:t>
            </a:r>
            <a:endParaRPr dirty="0"/>
          </a:p>
        </p:txBody>
      </p:sp>
    </p:spTree>
    <p:extLst>
      <p:ext uri="{BB962C8B-B14F-4D97-AF65-F5344CB8AC3E}">
        <p14:creationId xmlns:p14="http://schemas.microsoft.com/office/powerpoint/2010/main" val="1178317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6"/>
          <p:cNvSpPr txBox="1">
            <a:spLocks noGrp="1"/>
          </p:cNvSpPr>
          <p:nvPr>
            <p:ph type="body" idx="1"/>
          </p:nvPr>
        </p:nvSpPr>
        <p:spPr>
          <a:xfrm>
            <a:off x="457200" y="986850"/>
            <a:ext cx="8229600" cy="3556887"/>
          </a:xfrm>
          <a:prstGeom prst="rect">
            <a:avLst/>
          </a:prstGeom>
          <a:noFill/>
          <a:ln>
            <a:noFill/>
          </a:ln>
        </p:spPr>
        <p:txBody>
          <a:bodyPr spcFirstLastPara="1" wrap="square" lIns="91425" tIns="91425" rIns="91425" bIns="91425" anchor="t" anchorCtr="0">
            <a:noAutofit/>
          </a:bodyPr>
          <a:lstStyle/>
          <a:p>
            <a:pPr marL="457200" lvl="0" indent="-431800" algn="l" rtl="0">
              <a:lnSpc>
                <a:spcPct val="100000"/>
              </a:lnSpc>
              <a:spcBef>
                <a:spcPts val="640"/>
              </a:spcBef>
              <a:spcAft>
                <a:spcPts val="0"/>
              </a:spcAft>
              <a:buSzPct val="100000"/>
              <a:buChar char="•"/>
            </a:pPr>
            <a:r>
              <a:rPr lang="en-US" sz="2000" dirty="0"/>
              <a:t>Multiple response formats offered</a:t>
            </a:r>
          </a:p>
          <a:p>
            <a:pPr lvl="1" indent="-431800">
              <a:spcBef>
                <a:spcPts val="640"/>
              </a:spcBef>
              <a:buSzPct val="100000"/>
            </a:pPr>
            <a:r>
              <a:rPr lang="en-US" sz="1600" dirty="0"/>
              <a:t>JSON</a:t>
            </a:r>
          </a:p>
          <a:p>
            <a:pPr lvl="1" indent="-431800">
              <a:spcBef>
                <a:spcPts val="640"/>
              </a:spcBef>
              <a:buSzPct val="100000"/>
            </a:pPr>
            <a:r>
              <a:rPr lang="en-US" sz="1600" dirty="0"/>
              <a:t>UMM JSON</a:t>
            </a:r>
          </a:p>
          <a:p>
            <a:pPr lvl="1" indent="-431800">
              <a:spcBef>
                <a:spcPts val="640"/>
              </a:spcBef>
              <a:buSzPct val="100000"/>
            </a:pPr>
            <a:r>
              <a:rPr lang="en-US" sz="1600" dirty="0"/>
              <a:t>ISO</a:t>
            </a:r>
          </a:p>
          <a:p>
            <a:pPr lvl="1" indent="-431800">
              <a:spcBef>
                <a:spcPts val="640"/>
              </a:spcBef>
              <a:buSzPct val="100000"/>
            </a:pPr>
            <a:r>
              <a:rPr lang="en-US" sz="1600" dirty="0"/>
              <a:t>ECHO</a:t>
            </a:r>
          </a:p>
          <a:p>
            <a:pPr lvl="1" indent="-431800">
              <a:spcBef>
                <a:spcPts val="640"/>
              </a:spcBef>
              <a:buSzPct val="100000"/>
            </a:pPr>
            <a:r>
              <a:rPr lang="en-US" sz="1600" dirty="0"/>
              <a:t>DIFF</a:t>
            </a:r>
          </a:p>
          <a:p>
            <a:pPr>
              <a:buSzPct val="100000"/>
            </a:pPr>
            <a:r>
              <a:rPr lang="en-US" sz="2000" dirty="0"/>
              <a:t>Response formats are coupled to unique request parameters and capabilities</a:t>
            </a:r>
          </a:p>
          <a:p>
            <a:pPr>
              <a:buSzPct val="100000"/>
            </a:pPr>
            <a:r>
              <a:rPr lang="en-US" sz="2000" dirty="0"/>
              <a:t>95% of queries need to return within 1 second (sub-second search)</a:t>
            </a:r>
          </a:p>
        </p:txBody>
      </p:sp>
      <p:sp>
        <p:nvSpPr>
          <p:cNvPr id="127" name="Google Shape;127;p26"/>
          <p:cNvSpPr txBox="1">
            <a:spLocks noGrp="1"/>
          </p:cNvSpPr>
          <p:nvPr>
            <p:ph type="title"/>
          </p:nvPr>
        </p:nvSpPr>
        <p:spPr>
          <a:xfrm>
            <a:off x="457200" y="205978"/>
            <a:ext cx="8229600" cy="65705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34495E"/>
              </a:buClr>
              <a:buSzPts val="4400"/>
              <a:buFont typeface="Avenir"/>
              <a:buNone/>
            </a:pPr>
            <a:r>
              <a:rPr lang="en" dirty="0"/>
              <a:t>Search</a:t>
            </a:r>
            <a:endParaRPr dirty="0"/>
          </a:p>
        </p:txBody>
      </p:sp>
    </p:spTree>
    <p:extLst>
      <p:ext uri="{BB962C8B-B14F-4D97-AF65-F5344CB8AC3E}">
        <p14:creationId xmlns:p14="http://schemas.microsoft.com/office/powerpoint/2010/main" val="1280936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2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4400"/>
              <a:buFont typeface="Helvetica Neue"/>
              <a:buNone/>
            </a:pPr>
            <a:r>
              <a:rPr lang="en" b="0" dirty="0">
                <a:latin typeface="Helvetica Neue"/>
                <a:ea typeface="Helvetica Neue"/>
                <a:cs typeface="Helvetica Neue"/>
                <a:sym typeface="Helvetica Neue"/>
              </a:rPr>
              <a:t>Challenges</a:t>
            </a:r>
            <a:endParaRPr sz="4400" b="0" i="0" u="none" strike="noStrike" cap="none" dirty="0">
              <a:solidFill>
                <a:schemeClr val="lt1"/>
              </a:solidFill>
              <a:latin typeface="Helvetica Neue"/>
              <a:ea typeface="Helvetica Neue"/>
              <a:cs typeface="Helvetica Neue"/>
              <a:sym typeface="Helvetica Neue"/>
            </a:endParaRPr>
          </a:p>
        </p:txBody>
      </p:sp>
      <p:sp>
        <p:nvSpPr>
          <p:cNvPr id="6" name="Google Shape;86;p20">
            <a:extLst>
              <a:ext uri="{FF2B5EF4-FFF2-40B4-BE49-F238E27FC236}">
                <a16:creationId xmlns:a16="http://schemas.microsoft.com/office/drawing/2014/main" id="{F281972D-910F-DE0C-C48E-16833B110DF5}"/>
              </a:ext>
            </a:extLst>
          </p:cNvPr>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BFBFBF"/>
              </a:buClr>
              <a:buSzPts val="2400"/>
              <a:buFont typeface="Arial"/>
              <a:buNone/>
            </a:pPr>
            <a:r>
              <a:rPr lang="en" dirty="0"/>
              <a:t>What was the driver for implementing </a:t>
            </a:r>
            <a:r>
              <a:rPr lang="en" dirty="0" err="1"/>
              <a:t>GraphQL</a:t>
            </a:r>
            <a:r>
              <a:rPr lang="en" dirty="0"/>
              <a:t>?</a:t>
            </a:r>
            <a:endParaRPr sz="2400" b="0" i="0" u="none" strike="noStrike" cap="none" dirty="0">
              <a:solidFill>
                <a:srgbClr val="BFBFB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559802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30"/>
          <p:cNvSpPr txBox="1">
            <a:spLocks noGrp="1"/>
          </p:cNvSpPr>
          <p:nvPr>
            <p:ph type="body" idx="1"/>
          </p:nvPr>
        </p:nvSpPr>
        <p:spPr>
          <a:xfrm>
            <a:off x="457200" y="986850"/>
            <a:ext cx="8229600" cy="3556887"/>
          </a:xfrm>
          <a:prstGeom prst="rect">
            <a:avLst/>
          </a:prstGeom>
          <a:noFill/>
          <a:ln>
            <a:noFill/>
          </a:ln>
        </p:spPr>
        <p:txBody>
          <a:bodyPr spcFirstLastPara="1" wrap="square" lIns="91425" tIns="91425" rIns="91425" bIns="91425" anchor="t" anchorCtr="0">
            <a:noAutofit/>
          </a:bodyPr>
          <a:lstStyle/>
          <a:p>
            <a:pPr marL="457200" lvl="0" indent="-431800" algn="l" rtl="0">
              <a:lnSpc>
                <a:spcPct val="100000"/>
              </a:lnSpc>
              <a:spcBef>
                <a:spcPts val="640"/>
              </a:spcBef>
              <a:spcAft>
                <a:spcPts val="0"/>
              </a:spcAft>
              <a:buSzPct val="100000"/>
              <a:buChar char="•"/>
            </a:pPr>
            <a:r>
              <a:rPr lang="en" sz="2000" dirty="0"/>
              <a:t>Search parameters only available via </a:t>
            </a:r>
            <a:r>
              <a:rPr lang="en" sz="2000"/>
              <a:t>one format</a:t>
            </a:r>
          </a:p>
          <a:p>
            <a:pPr marL="457200" lvl="0" indent="-431800" algn="l" rtl="0">
              <a:lnSpc>
                <a:spcPct val="100000"/>
              </a:lnSpc>
              <a:spcBef>
                <a:spcPts val="640"/>
              </a:spcBef>
              <a:spcAft>
                <a:spcPts val="0"/>
              </a:spcAft>
              <a:buSzPct val="100000"/>
              <a:buChar char="•"/>
            </a:pPr>
            <a:r>
              <a:rPr lang="en" sz="2000"/>
              <a:t>Keys </a:t>
            </a:r>
            <a:r>
              <a:rPr lang="en" sz="2000" dirty="0"/>
              <a:t>not available across formats</a:t>
            </a:r>
            <a:endParaRPr sz="2000" dirty="0"/>
          </a:p>
          <a:p>
            <a:pPr marL="457200" lvl="0" indent="-431800" algn="l" rtl="0">
              <a:lnSpc>
                <a:spcPct val="100000"/>
              </a:lnSpc>
              <a:spcBef>
                <a:spcPts val="640"/>
              </a:spcBef>
              <a:spcAft>
                <a:spcPts val="0"/>
              </a:spcAft>
              <a:buSzPct val="100000"/>
              <a:buChar char="•"/>
            </a:pPr>
            <a:r>
              <a:rPr lang="en" sz="2000" dirty="0"/>
              <a:t>Fields that contain the same data are named differently</a:t>
            </a:r>
          </a:p>
          <a:p>
            <a:pPr lvl="1" indent="-431800">
              <a:spcBef>
                <a:spcPts val="640"/>
              </a:spcBef>
              <a:buSzPct val="100000"/>
            </a:pPr>
            <a:r>
              <a:rPr lang="en" sz="1800" dirty="0"/>
              <a:t>JSON UID is `id` while UMM UID is `concept-id`</a:t>
            </a:r>
          </a:p>
          <a:p>
            <a:pPr lvl="1" indent="-431800">
              <a:spcBef>
                <a:spcPts val="640"/>
              </a:spcBef>
              <a:buSzPct val="100000"/>
            </a:pPr>
            <a:r>
              <a:rPr lang="en" sz="1800" dirty="0"/>
              <a:t>Redundancy (aliases)</a:t>
            </a:r>
          </a:p>
          <a:p>
            <a:pPr lvl="2" indent="-431800">
              <a:spcBef>
                <a:spcPts val="640"/>
              </a:spcBef>
              <a:buSzPct val="100000"/>
            </a:pPr>
            <a:r>
              <a:rPr lang="en" sz="1400" dirty="0" err="1"/>
              <a:t>dataset_id</a:t>
            </a:r>
            <a:r>
              <a:rPr lang="en" sz="1400" dirty="0"/>
              <a:t> and title</a:t>
            </a:r>
          </a:p>
          <a:p>
            <a:pPr>
              <a:buSzPct val="100000"/>
            </a:pPr>
            <a:r>
              <a:rPr lang="en" sz="2000" dirty="0"/>
              <a:t>Determining the number of results available</a:t>
            </a:r>
          </a:p>
          <a:p>
            <a:pPr>
              <a:buSzPct val="100000"/>
            </a:pPr>
            <a:r>
              <a:rPr lang="en" sz="2000" dirty="0"/>
              <a:t>Facets only available via a single format</a:t>
            </a:r>
          </a:p>
        </p:txBody>
      </p:sp>
      <p:sp>
        <p:nvSpPr>
          <p:cNvPr id="151" name="Google Shape;151;p30"/>
          <p:cNvSpPr txBox="1">
            <a:spLocks noGrp="1"/>
          </p:cNvSpPr>
          <p:nvPr>
            <p:ph type="title"/>
          </p:nvPr>
        </p:nvSpPr>
        <p:spPr>
          <a:xfrm>
            <a:off x="457200" y="205978"/>
            <a:ext cx="8229600" cy="65705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34495E"/>
              </a:buClr>
              <a:buSzPts val="4400"/>
              <a:buFont typeface="Avenir"/>
              <a:buNone/>
            </a:pPr>
            <a:r>
              <a:rPr lang="en" dirty="0"/>
              <a:t>Inconsistencies</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30"/>
          <p:cNvSpPr txBox="1">
            <a:spLocks noGrp="1"/>
          </p:cNvSpPr>
          <p:nvPr>
            <p:ph type="body" idx="1"/>
          </p:nvPr>
        </p:nvSpPr>
        <p:spPr>
          <a:xfrm>
            <a:off x="457200" y="986850"/>
            <a:ext cx="8229600" cy="3556887"/>
          </a:xfrm>
          <a:prstGeom prst="rect">
            <a:avLst/>
          </a:prstGeom>
          <a:noFill/>
          <a:ln>
            <a:noFill/>
          </a:ln>
        </p:spPr>
        <p:txBody>
          <a:bodyPr spcFirstLastPara="1" wrap="square" lIns="91425" tIns="91425" rIns="91425" bIns="91425" anchor="t" anchorCtr="0">
            <a:noAutofit/>
          </a:bodyPr>
          <a:lstStyle/>
          <a:p>
            <a:pPr marL="457200" lvl="0" indent="-431800" algn="l" rtl="0">
              <a:lnSpc>
                <a:spcPct val="100000"/>
              </a:lnSpc>
              <a:spcBef>
                <a:spcPts val="640"/>
              </a:spcBef>
              <a:spcAft>
                <a:spcPts val="0"/>
              </a:spcAft>
              <a:buSzPct val="100000"/>
              <a:buChar char="•"/>
            </a:pPr>
            <a:r>
              <a:rPr lang="en-US" sz="2000" dirty="0"/>
              <a:t>Server Side</a:t>
            </a:r>
          </a:p>
          <a:p>
            <a:pPr lvl="1" indent="-431800">
              <a:spcBef>
                <a:spcPts val="640"/>
              </a:spcBef>
              <a:buSzPct val="100000"/>
            </a:pPr>
            <a:r>
              <a:rPr lang="en-US" sz="1600" dirty="0" err="1"/>
              <a:t>ElasticSearch</a:t>
            </a:r>
            <a:r>
              <a:rPr lang="en-US" sz="1600" dirty="0"/>
              <a:t> vs database queries</a:t>
            </a:r>
          </a:p>
          <a:p>
            <a:pPr lvl="1" indent="-431800">
              <a:spcBef>
                <a:spcPts val="640"/>
              </a:spcBef>
              <a:buSzPct val="100000"/>
            </a:pPr>
            <a:r>
              <a:rPr lang="en-US" sz="1600" dirty="0"/>
              <a:t>Ingest (native) format translations</a:t>
            </a:r>
          </a:p>
          <a:p>
            <a:pPr lvl="1" indent="-431800">
              <a:spcBef>
                <a:spcPts val="640"/>
              </a:spcBef>
              <a:buSzPct val="100000"/>
            </a:pPr>
            <a:r>
              <a:rPr lang="en-US" sz="1600" dirty="0"/>
              <a:t>Redundant / duplicative queries</a:t>
            </a:r>
          </a:p>
          <a:p>
            <a:pPr lvl="1" indent="-431800">
              <a:spcBef>
                <a:spcPts val="640"/>
              </a:spcBef>
              <a:buSzPct val="100000"/>
            </a:pPr>
            <a:r>
              <a:rPr lang="en-US" sz="1600" dirty="0"/>
              <a:t>Paging (Deep)</a:t>
            </a:r>
          </a:p>
          <a:p>
            <a:pPr>
              <a:buSzPct val="100000"/>
            </a:pPr>
            <a:r>
              <a:rPr lang="en-US" sz="2000" dirty="0"/>
              <a:t>Client Side</a:t>
            </a:r>
          </a:p>
          <a:p>
            <a:pPr lvl="1">
              <a:buSzPct val="100000"/>
            </a:pPr>
            <a:r>
              <a:rPr lang="en-US" sz="1600" dirty="0"/>
              <a:t>Size of response</a:t>
            </a:r>
          </a:p>
          <a:p>
            <a:pPr lvl="2">
              <a:buSzPct val="100000"/>
            </a:pPr>
            <a:r>
              <a:rPr lang="en-US" sz="1200" dirty="0"/>
              <a:t>API Gateway limits</a:t>
            </a:r>
          </a:p>
          <a:p>
            <a:pPr lvl="1">
              <a:buSzPct val="100000"/>
            </a:pPr>
            <a:r>
              <a:rPr lang="en-US" sz="1600" dirty="0"/>
              <a:t>Volume of queries necessary</a:t>
            </a:r>
          </a:p>
          <a:p>
            <a:pPr lvl="1">
              <a:buSzPct val="100000"/>
            </a:pPr>
            <a:r>
              <a:rPr lang="en-US" sz="1600" dirty="0"/>
              <a:t>Maintenance, overhead, institutional knowledge</a:t>
            </a:r>
          </a:p>
        </p:txBody>
      </p:sp>
      <p:sp>
        <p:nvSpPr>
          <p:cNvPr id="151" name="Google Shape;151;p30"/>
          <p:cNvSpPr txBox="1">
            <a:spLocks noGrp="1"/>
          </p:cNvSpPr>
          <p:nvPr>
            <p:ph type="title"/>
          </p:nvPr>
        </p:nvSpPr>
        <p:spPr>
          <a:xfrm>
            <a:off x="457200" y="205978"/>
            <a:ext cx="8229600" cy="65705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34495E"/>
              </a:buClr>
              <a:buSzPts val="4400"/>
              <a:buFont typeface="Avenir"/>
              <a:buNone/>
            </a:pPr>
            <a:r>
              <a:rPr lang="en" dirty="0"/>
              <a:t>Performance</a:t>
            </a:r>
            <a:endParaRPr dirty="0"/>
          </a:p>
        </p:txBody>
      </p:sp>
    </p:spTree>
    <p:extLst>
      <p:ext uri="{BB962C8B-B14F-4D97-AF65-F5344CB8AC3E}">
        <p14:creationId xmlns:p14="http://schemas.microsoft.com/office/powerpoint/2010/main" val="4239318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30"/>
          <p:cNvSpPr txBox="1">
            <a:spLocks noGrp="1"/>
          </p:cNvSpPr>
          <p:nvPr>
            <p:ph type="body" idx="1"/>
          </p:nvPr>
        </p:nvSpPr>
        <p:spPr>
          <a:xfrm>
            <a:off x="457200" y="986850"/>
            <a:ext cx="8229600" cy="3556887"/>
          </a:xfrm>
          <a:prstGeom prst="rect">
            <a:avLst/>
          </a:prstGeom>
          <a:noFill/>
          <a:ln>
            <a:noFill/>
          </a:ln>
        </p:spPr>
        <p:txBody>
          <a:bodyPr spcFirstLastPara="1" wrap="square" lIns="91425" tIns="91425" rIns="91425" bIns="91425" anchor="t" anchorCtr="0">
            <a:noAutofit/>
          </a:bodyPr>
          <a:lstStyle/>
          <a:p>
            <a:pPr marL="457200" lvl="0" indent="-431800" algn="l" rtl="0">
              <a:lnSpc>
                <a:spcPct val="100000"/>
              </a:lnSpc>
              <a:spcBef>
                <a:spcPts val="640"/>
              </a:spcBef>
              <a:spcAft>
                <a:spcPts val="0"/>
              </a:spcAft>
              <a:buSzPct val="100000"/>
              <a:buChar char="•"/>
            </a:pPr>
            <a:r>
              <a:rPr lang="en-US" sz="2000" dirty="0"/>
              <a:t>API is not versioned</a:t>
            </a:r>
          </a:p>
          <a:p>
            <a:pPr lvl="1" indent="-431800">
              <a:spcBef>
                <a:spcPts val="640"/>
              </a:spcBef>
              <a:buSzPct val="100000"/>
            </a:pPr>
            <a:r>
              <a:rPr lang="en-US" sz="1600" dirty="0"/>
              <a:t>Unable to make desired changes to solve known challenges</a:t>
            </a:r>
          </a:p>
          <a:p>
            <a:pPr marL="457200" lvl="0" indent="-431800" algn="l" rtl="0">
              <a:lnSpc>
                <a:spcPct val="100000"/>
              </a:lnSpc>
              <a:spcBef>
                <a:spcPts val="640"/>
              </a:spcBef>
              <a:spcAft>
                <a:spcPts val="0"/>
              </a:spcAft>
              <a:buSzPct val="100000"/>
              <a:buChar char="•"/>
            </a:pPr>
            <a:r>
              <a:rPr lang="en-US" sz="2000" dirty="0"/>
              <a:t>Inability to make drastic changes associated with the risk of breaking unknown, yet important applications.</a:t>
            </a:r>
          </a:p>
          <a:p>
            <a:pPr marL="457200" lvl="0" indent="-431800" algn="l" rtl="0">
              <a:lnSpc>
                <a:spcPct val="100000"/>
              </a:lnSpc>
              <a:spcBef>
                <a:spcPts val="640"/>
              </a:spcBef>
              <a:spcAft>
                <a:spcPts val="0"/>
              </a:spcAft>
              <a:buSzPct val="100000"/>
              <a:buChar char="•"/>
            </a:pPr>
            <a:r>
              <a:rPr lang="en-US" sz="2000" dirty="0"/>
              <a:t>Usage is known, but much of it is unidentifiable</a:t>
            </a:r>
          </a:p>
        </p:txBody>
      </p:sp>
      <p:sp>
        <p:nvSpPr>
          <p:cNvPr id="151" name="Google Shape;151;p30"/>
          <p:cNvSpPr txBox="1">
            <a:spLocks noGrp="1"/>
          </p:cNvSpPr>
          <p:nvPr>
            <p:ph type="title"/>
          </p:nvPr>
        </p:nvSpPr>
        <p:spPr>
          <a:xfrm>
            <a:off x="457200" y="205978"/>
            <a:ext cx="8229600" cy="65705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34495E"/>
              </a:buClr>
              <a:buSzPts val="4400"/>
              <a:buFont typeface="Avenir"/>
              <a:buNone/>
            </a:pPr>
            <a:r>
              <a:rPr lang="en-US" dirty="0"/>
              <a:t>Client Usage</a:t>
            </a:r>
            <a:endParaRPr dirty="0"/>
          </a:p>
        </p:txBody>
      </p:sp>
    </p:spTree>
    <p:extLst>
      <p:ext uri="{BB962C8B-B14F-4D97-AF65-F5344CB8AC3E}">
        <p14:creationId xmlns:p14="http://schemas.microsoft.com/office/powerpoint/2010/main" val="1856191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2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4400"/>
              <a:buFont typeface="Helvetica Neue"/>
              <a:buNone/>
            </a:pPr>
            <a:r>
              <a:rPr lang="en" b="0" dirty="0">
                <a:latin typeface="Helvetica Neue"/>
                <a:ea typeface="Helvetica Neue"/>
                <a:cs typeface="Helvetica Neue"/>
                <a:sym typeface="Helvetica Neue"/>
              </a:rPr>
              <a:t>Streamlined Access</a:t>
            </a:r>
            <a:endParaRPr sz="4400" b="0" i="0" u="none" strike="noStrike" cap="none" dirty="0">
              <a:solidFill>
                <a:schemeClr val="lt1"/>
              </a:solidFill>
              <a:latin typeface="Helvetica Neue"/>
              <a:ea typeface="Helvetica Neue"/>
              <a:cs typeface="Helvetica Neue"/>
              <a:sym typeface="Helvetica Neue"/>
            </a:endParaRPr>
          </a:p>
        </p:txBody>
      </p:sp>
      <p:sp>
        <p:nvSpPr>
          <p:cNvPr id="6" name="Google Shape;86;p20">
            <a:extLst>
              <a:ext uri="{FF2B5EF4-FFF2-40B4-BE49-F238E27FC236}">
                <a16:creationId xmlns:a16="http://schemas.microsoft.com/office/drawing/2014/main" id="{F281972D-910F-DE0C-C48E-16833B110DF5}"/>
              </a:ext>
            </a:extLst>
          </p:cNvPr>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BFBFBF"/>
              </a:buClr>
              <a:buSzPts val="2400"/>
              <a:buFont typeface="Arial"/>
              <a:buNone/>
            </a:pPr>
            <a:r>
              <a:rPr lang="en" dirty="0"/>
              <a:t>How did </a:t>
            </a:r>
            <a:r>
              <a:rPr lang="en" dirty="0" err="1"/>
              <a:t>GraphQL</a:t>
            </a:r>
            <a:r>
              <a:rPr lang="en" dirty="0"/>
              <a:t> streamline access to earth science data?</a:t>
            </a:r>
            <a:endParaRPr sz="2400" b="0" i="0" u="none" strike="noStrike" cap="none" dirty="0">
              <a:solidFill>
                <a:srgbClr val="BFBFB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804397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6" name="Title 6">
            <a:extLst>
              <a:ext uri="{FF2B5EF4-FFF2-40B4-BE49-F238E27FC236}">
                <a16:creationId xmlns:a16="http://schemas.microsoft.com/office/drawing/2014/main" id="{3AB43D95-9386-5CBB-C159-52B284301BDB}"/>
              </a:ext>
            </a:extLst>
          </p:cNvPr>
          <p:cNvSpPr>
            <a:spLocks noGrp="1"/>
          </p:cNvSpPr>
          <p:nvPr>
            <p:ph type="title"/>
          </p:nvPr>
        </p:nvSpPr>
        <p:spPr>
          <a:xfrm>
            <a:off x="311700" y="466560"/>
            <a:ext cx="8520600" cy="1963500"/>
          </a:xfrm>
        </p:spPr>
        <p:txBody>
          <a:bodyPr>
            <a:normAutofit/>
          </a:bodyPr>
          <a:lstStyle/>
          <a:p>
            <a:pPr algn="ctr"/>
            <a:r>
              <a:rPr lang="en-US" sz="11000" dirty="0"/>
              <a:t>MODIS</a:t>
            </a:r>
          </a:p>
        </p:txBody>
      </p:sp>
      <p:sp>
        <p:nvSpPr>
          <p:cNvPr id="7" name="Text Placeholder 7">
            <a:extLst>
              <a:ext uri="{FF2B5EF4-FFF2-40B4-BE49-F238E27FC236}">
                <a16:creationId xmlns:a16="http://schemas.microsoft.com/office/drawing/2014/main" id="{5D580B20-42EE-787B-DD1D-F0A3C9FEBDDE}"/>
              </a:ext>
            </a:extLst>
          </p:cNvPr>
          <p:cNvSpPr>
            <a:spLocks noGrp="1"/>
          </p:cNvSpPr>
          <p:nvPr>
            <p:ph type="body" idx="1"/>
          </p:nvPr>
        </p:nvSpPr>
        <p:spPr>
          <a:xfrm>
            <a:off x="224855" y="2106183"/>
            <a:ext cx="8520600" cy="404264"/>
          </a:xfrm>
        </p:spPr>
        <p:txBody>
          <a:bodyPr/>
          <a:lstStyle/>
          <a:p>
            <a:pPr marL="114300" indent="0" algn="ctr">
              <a:buNone/>
            </a:pPr>
            <a:r>
              <a:rPr lang="en-US" sz="1600" dirty="0">
                <a:solidFill>
                  <a:schemeClr val="bg1">
                    <a:lumMod val="50000"/>
                  </a:schemeClr>
                </a:solidFill>
              </a:rPr>
              <a:t>Moderate Resolution Imaging Spectroradiometer</a:t>
            </a:r>
          </a:p>
        </p:txBody>
      </p:sp>
      <p:pic>
        <p:nvPicPr>
          <p:cNvPr id="8" name="Picture 7" descr="A satellite view of a fire&#10;&#10;Description automatically generated">
            <a:hlinkClick r:id="rId3"/>
            <a:extLst>
              <a:ext uri="{FF2B5EF4-FFF2-40B4-BE49-F238E27FC236}">
                <a16:creationId xmlns:a16="http://schemas.microsoft.com/office/drawing/2014/main" id="{855F64D1-04A1-C8ED-0EFE-30473CB0A310}"/>
              </a:ext>
            </a:extLst>
          </p:cNvPr>
          <p:cNvPicPr>
            <a:picLocks noChangeAspect="1"/>
          </p:cNvPicPr>
          <p:nvPr/>
        </p:nvPicPr>
        <p:blipFill>
          <a:blip r:embed="rId4"/>
          <a:stretch>
            <a:fillRect/>
          </a:stretch>
        </p:blipFill>
        <p:spPr>
          <a:xfrm>
            <a:off x="531706" y="2839857"/>
            <a:ext cx="1565682" cy="1210794"/>
          </a:xfrm>
          <a:prstGeom prst="rect">
            <a:avLst/>
          </a:prstGeom>
        </p:spPr>
      </p:pic>
      <p:sp>
        <p:nvSpPr>
          <p:cNvPr id="9" name="TextBox 8">
            <a:extLst>
              <a:ext uri="{FF2B5EF4-FFF2-40B4-BE49-F238E27FC236}">
                <a16:creationId xmlns:a16="http://schemas.microsoft.com/office/drawing/2014/main" id="{51E3D07D-104D-4C26-9738-04D49FC2ECF7}"/>
              </a:ext>
            </a:extLst>
          </p:cNvPr>
          <p:cNvSpPr txBox="1"/>
          <p:nvPr/>
        </p:nvSpPr>
        <p:spPr>
          <a:xfrm>
            <a:off x="465597" y="4111093"/>
            <a:ext cx="1631792" cy="261610"/>
          </a:xfrm>
          <a:prstGeom prst="rect">
            <a:avLst/>
          </a:prstGeom>
          <a:noFill/>
        </p:spPr>
        <p:txBody>
          <a:bodyPr wrap="square" rtlCol="0">
            <a:spAutoFit/>
          </a:bodyPr>
          <a:lstStyle/>
          <a:p>
            <a:pPr algn="ctr"/>
            <a:r>
              <a:rPr lang="en-US" sz="1100" dirty="0"/>
              <a:t>Wildfires in Greece</a:t>
            </a:r>
          </a:p>
        </p:txBody>
      </p:sp>
      <p:pic>
        <p:nvPicPr>
          <p:cNvPr id="10" name="Picture 9">
            <a:hlinkClick r:id="rId5"/>
            <a:extLst>
              <a:ext uri="{FF2B5EF4-FFF2-40B4-BE49-F238E27FC236}">
                <a16:creationId xmlns:a16="http://schemas.microsoft.com/office/drawing/2014/main" id="{25E92C00-B8DB-2D26-83DC-0AF539FB2E12}"/>
              </a:ext>
            </a:extLst>
          </p:cNvPr>
          <p:cNvPicPr>
            <a:picLocks noChangeAspect="1"/>
          </p:cNvPicPr>
          <p:nvPr/>
        </p:nvPicPr>
        <p:blipFill>
          <a:blip r:embed="rId6"/>
          <a:srcRect/>
          <a:stretch/>
        </p:blipFill>
        <p:spPr>
          <a:xfrm>
            <a:off x="2737672" y="2839857"/>
            <a:ext cx="1542412" cy="1210794"/>
          </a:xfrm>
          <a:prstGeom prst="rect">
            <a:avLst/>
          </a:prstGeom>
        </p:spPr>
      </p:pic>
      <p:sp>
        <p:nvSpPr>
          <p:cNvPr id="11" name="TextBox 10">
            <a:extLst>
              <a:ext uri="{FF2B5EF4-FFF2-40B4-BE49-F238E27FC236}">
                <a16:creationId xmlns:a16="http://schemas.microsoft.com/office/drawing/2014/main" id="{ADFEA8E3-8E5C-C2FA-0420-87F03A22F781}"/>
              </a:ext>
            </a:extLst>
          </p:cNvPr>
          <p:cNvSpPr txBox="1"/>
          <p:nvPr/>
        </p:nvSpPr>
        <p:spPr>
          <a:xfrm>
            <a:off x="2532601" y="4114035"/>
            <a:ext cx="1952554" cy="261610"/>
          </a:xfrm>
          <a:prstGeom prst="rect">
            <a:avLst/>
          </a:prstGeom>
          <a:noFill/>
        </p:spPr>
        <p:txBody>
          <a:bodyPr wrap="square" rtlCol="0">
            <a:spAutoFit/>
          </a:bodyPr>
          <a:lstStyle/>
          <a:p>
            <a:pPr algn="ctr"/>
            <a:r>
              <a:rPr lang="en-US" sz="1100" dirty="0"/>
              <a:t>Hurricane Calvin (Hawaii)</a:t>
            </a:r>
          </a:p>
        </p:txBody>
      </p:sp>
      <p:pic>
        <p:nvPicPr>
          <p:cNvPr id="12" name="Picture 11">
            <a:hlinkClick r:id="rId7"/>
            <a:extLst>
              <a:ext uri="{FF2B5EF4-FFF2-40B4-BE49-F238E27FC236}">
                <a16:creationId xmlns:a16="http://schemas.microsoft.com/office/drawing/2014/main" id="{E46272CD-41E6-EB88-49F6-5C482A47148F}"/>
              </a:ext>
            </a:extLst>
          </p:cNvPr>
          <p:cNvPicPr>
            <a:picLocks noChangeAspect="1"/>
          </p:cNvPicPr>
          <p:nvPr/>
        </p:nvPicPr>
        <p:blipFill>
          <a:blip r:embed="rId8"/>
          <a:srcRect/>
          <a:stretch/>
        </p:blipFill>
        <p:spPr>
          <a:xfrm>
            <a:off x="5003328" y="2824103"/>
            <a:ext cx="1399761" cy="1210794"/>
          </a:xfrm>
          <a:prstGeom prst="rect">
            <a:avLst/>
          </a:prstGeom>
        </p:spPr>
      </p:pic>
      <p:sp>
        <p:nvSpPr>
          <p:cNvPr id="13" name="TextBox 12">
            <a:extLst>
              <a:ext uri="{FF2B5EF4-FFF2-40B4-BE49-F238E27FC236}">
                <a16:creationId xmlns:a16="http://schemas.microsoft.com/office/drawing/2014/main" id="{331BCFBC-4564-BB54-F5F5-E994FF8ADC34}"/>
              </a:ext>
            </a:extLst>
          </p:cNvPr>
          <p:cNvSpPr txBox="1"/>
          <p:nvPr/>
        </p:nvSpPr>
        <p:spPr>
          <a:xfrm>
            <a:off x="4854259" y="4095339"/>
            <a:ext cx="1631792" cy="261610"/>
          </a:xfrm>
          <a:prstGeom prst="rect">
            <a:avLst/>
          </a:prstGeom>
          <a:noFill/>
        </p:spPr>
        <p:txBody>
          <a:bodyPr wrap="square" rtlCol="0">
            <a:spAutoFit/>
          </a:bodyPr>
          <a:lstStyle/>
          <a:p>
            <a:pPr algn="ctr"/>
            <a:r>
              <a:rPr lang="en-US" sz="1100" dirty="0"/>
              <a:t>Typhoon </a:t>
            </a:r>
            <a:r>
              <a:rPr lang="en-US" sz="1100" dirty="0" err="1"/>
              <a:t>Talim</a:t>
            </a:r>
            <a:r>
              <a:rPr lang="en-US" sz="1100" dirty="0"/>
              <a:t> (China)</a:t>
            </a:r>
          </a:p>
        </p:txBody>
      </p:sp>
      <p:pic>
        <p:nvPicPr>
          <p:cNvPr id="14" name="Picture 13">
            <a:hlinkClick r:id="rId9"/>
            <a:extLst>
              <a:ext uri="{FF2B5EF4-FFF2-40B4-BE49-F238E27FC236}">
                <a16:creationId xmlns:a16="http://schemas.microsoft.com/office/drawing/2014/main" id="{678095DB-DD88-FCA6-A0D7-EF7B19687324}"/>
              </a:ext>
            </a:extLst>
          </p:cNvPr>
          <p:cNvPicPr>
            <a:picLocks noChangeAspect="1"/>
          </p:cNvPicPr>
          <p:nvPr/>
        </p:nvPicPr>
        <p:blipFill>
          <a:blip r:embed="rId10"/>
          <a:srcRect/>
          <a:stretch/>
        </p:blipFill>
        <p:spPr>
          <a:xfrm>
            <a:off x="7073104" y="2839857"/>
            <a:ext cx="1516652" cy="1210794"/>
          </a:xfrm>
          <a:prstGeom prst="rect">
            <a:avLst/>
          </a:prstGeom>
        </p:spPr>
      </p:pic>
      <p:sp>
        <p:nvSpPr>
          <p:cNvPr id="15" name="TextBox 14">
            <a:extLst>
              <a:ext uri="{FF2B5EF4-FFF2-40B4-BE49-F238E27FC236}">
                <a16:creationId xmlns:a16="http://schemas.microsoft.com/office/drawing/2014/main" id="{B6BADE9A-7C43-DFFA-B8E9-6A5000274B86}"/>
              </a:ext>
            </a:extLst>
          </p:cNvPr>
          <p:cNvSpPr txBox="1"/>
          <p:nvPr/>
        </p:nvSpPr>
        <p:spPr>
          <a:xfrm>
            <a:off x="6982480" y="4111093"/>
            <a:ext cx="1631792" cy="261610"/>
          </a:xfrm>
          <a:prstGeom prst="rect">
            <a:avLst/>
          </a:prstGeom>
          <a:noFill/>
        </p:spPr>
        <p:txBody>
          <a:bodyPr wrap="square" rtlCol="0">
            <a:spAutoFit/>
          </a:bodyPr>
          <a:lstStyle/>
          <a:p>
            <a:pPr algn="ctr"/>
            <a:r>
              <a:rPr lang="en-US" sz="1100" dirty="0"/>
              <a:t>Bloom (Barents Sea)</a:t>
            </a:r>
          </a:p>
        </p:txBody>
      </p:sp>
      <p:sp>
        <p:nvSpPr>
          <p:cNvPr id="19" name="TextBox 18">
            <a:extLst>
              <a:ext uri="{FF2B5EF4-FFF2-40B4-BE49-F238E27FC236}">
                <a16:creationId xmlns:a16="http://schemas.microsoft.com/office/drawing/2014/main" id="{86A9AA71-DEAB-7715-15E6-85607A9778BF}"/>
              </a:ext>
            </a:extLst>
          </p:cNvPr>
          <p:cNvSpPr txBox="1"/>
          <p:nvPr/>
        </p:nvSpPr>
        <p:spPr>
          <a:xfrm>
            <a:off x="210575" y="4348626"/>
            <a:ext cx="2207944" cy="276999"/>
          </a:xfrm>
          <a:prstGeom prst="rect">
            <a:avLst/>
          </a:prstGeom>
          <a:noFill/>
        </p:spPr>
        <p:txBody>
          <a:bodyPr wrap="square">
            <a:spAutoFit/>
          </a:bodyPr>
          <a:lstStyle/>
          <a:p>
            <a:pPr algn="ctr"/>
            <a:r>
              <a:rPr lang="en-US" sz="700" i="0" dirty="0">
                <a:solidFill>
                  <a:schemeClr val="bg1">
                    <a:lumMod val="50000"/>
                  </a:schemeClr>
                </a:solidFill>
                <a:effectLst/>
                <a:latin typeface="Helvetica Neue" panose="02000503000000020004" pitchFamily="2" charset="0"/>
                <a:ea typeface="Helvetica Neue" panose="02000503000000020004" pitchFamily="2" charset="0"/>
                <a:cs typeface="Helvetica Neue" panose="02000503000000020004" pitchFamily="2" charset="0"/>
              </a:rPr>
              <a:t>Image source: NASA / GSFC</a:t>
            </a:r>
            <a:br>
              <a:rPr lang="en-US" sz="500" dirty="0">
                <a:solidFill>
                  <a:schemeClr val="bg1">
                    <a:lumMod val="50000"/>
                  </a:schemeClr>
                </a:solidFill>
              </a:rPr>
            </a:br>
            <a:r>
              <a:rPr lang="en-US" sz="500" dirty="0">
                <a:solidFill>
                  <a:schemeClr val="bg1">
                    <a:lumMod val="50000"/>
                  </a:schemeClr>
                </a:solidFill>
              </a:rPr>
              <a:t>https://</a:t>
            </a:r>
            <a:r>
              <a:rPr lang="en-US" sz="500" dirty="0" err="1">
                <a:solidFill>
                  <a:schemeClr val="bg1">
                    <a:lumMod val="50000"/>
                  </a:schemeClr>
                </a:solidFill>
              </a:rPr>
              <a:t>modis.gsfc.nasa.gov</a:t>
            </a:r>
            <a:r>
              <a:rPr lang="en-US" sz="500" dirty="0">
                <a:solidFill>
                  <a:schemeClr val="bg1">
                    <a:lumMod val="50000"/>
                  </a:schemeClr>
                </a:solidFill>
              </a:rPr>
              <a:t>/gallery/</a:t>
            </a:r>
            <a:r>
              <a:rPr lang="en-US" sz="500" dirty="0" err="1">
                <a:solidFill>
                  <a:schemeClr val="bg1">
                    <a:lumMod val="50000"/>
                  </a:schemeClr>
                </a:solidFill>
              </a:rPr>
              <a:t>individual.php?db_date</a:t>
            </a:r>
            <a:r>
              <a:rPr lang="en-US" sz="500" dirty="0">
                <a:solidFill>
                  <a:schemeClr val="bg1">
                    <a:lumMod val="50000"/>
                  </a:schemeClr>
                </a:solidFill>
              </a:rPr>
              <a:t>=2023-07-21</a:t>
            </a:r>
          </a:p>
        </p:txBody>
      </p:sp>
      <p:sp>
        <p:nvSpPr>
          <p:cNvPr id="22" name="TextBox 21">
            <a:extLst>
              <a:ext uri="{FF2B5EF4-FFF2-40B4-BE49-F238E27FC236}">
                <a16:creationId xmlns:a16="http://schemas.microsoft.com/office/drawing/2014/main" id="{6E21C40D-7618-A57C-DDFB-04445ED2D204}"/>
              </a:ext>
            </a:extLst>
          </p:cNvPr>
          <p:cNvSpPr txBox="1"/>
          <p:nvPr/>
        </p:nvSpPr>
        <p:spPr>
          <a:xfrm>
            <a:off x="2404906" y="4348626"/>
            <a:ext cx="2207944" cy="276999"/>
          </a:xfrm>
          <a:prstGeom prst="rect">
            <a:avLst/>
          </a:prstGeom>
          <a:noFill/>
        </p:spPr>
        <p:txBody>
          <a:bodyPr wrap="square">
            <a:spAutoFit/>
          </a:bodyPr>
          <a:lstStyle/>
          <a:p>
            <a:pPr algn="ctr"/>
            <a:r>
              <a:rPr lang="en-US" sz="700" i="0" dirty="0">
                <a:solidFill>
                  <a:schemeClr val="bg1">
                    <a:lumMod val="50000"/>
                  </a:schemeClr>
                </a:solidFill>
                <a:effectLst/>
                <a:latin typeface="Helvetica Neue" panose="02000503000000020004" pitchFamily="2" charset="0"/>
                <a:ea typeface="Helvetica Neue" panose="02000503000000020004" pitchFamily="2" charset="0"/>
                <a:cs typeface="Helvetica Neue" panose="02000503000000020004" pitchFamily="2" charset="0"/>
              </a:rPr>
              <a:t>Image source: NASA / GSFC</a:t>
            </a:r>
            <a:br>
              <a:rPr lang="en-US" sz="500" dirty="0">
                <a:solidFill>
                  <a:schemeClr val="bg1">
                    <a:lumMod val="50000"/>
                  </a:schemeClr>
                </a:solidFill>
              </a:rPr>
            </a:br>
            <a:r>
              <a:rPr lang="en-US" sz="500" dirty="0">
                <a:solidFill>
                  <a:schemeClr val="bg1">
                    <a:lumMod val="50000"/>
                  </a:schemeClr>
                </a:solidFill>
              </a:rPr>
              <a:t>https://</a:t>
            </a:r>
            <a:r>
              <a:rPr lang="en-US" sz="500" dirty="0" err="1">
                <a:solidFill>
                  <a:schemeClr val="bg1">
                    <a:lumMod val="50000"/>
                  </a:schemeClr>
                </a:solidFill>
              </a:rPr>
              <a:t>modis.gsfc.nasa.gov</a:t>
            </a:r>
            <a:r>
              <a:rPr lang="en-US" sz="500" dirty="0">
                <a:solidFill>
                  <a:schemeClr val="bg1">
                    <a:lumMod val="50000"/>
                  </a:schemeClr>
                </a:solidFill>
              </a:rPr>
              <a:t>/gallery/</a:t>
            </a:r>
            <a:r>
              <a:rPr lang="en-US" sz="500" dirty="0" err="1">
                <a:solidFill>
                  <a:schemeClr val="bg1">
                    <a:lumMod val="50000"/>
                  </a:schemeClr>
                </a:solidFill>
              </a:rPr>
              <a:t>individual.php?db_date</a:t>
            </a:r>
            <a:r>
              <a:rPr lang="en-US" sz="500" dirty="0">
                <a:solidFill>
                  <a:schemeClr val="bg1">
                    <a:lumMod val="50000"/>
                  </a:schemeClr>
                </a:solidFill>
              </a:rPr>
              <a:t>=2023-07-20</a:t>
            </a:r>
          </a:p>
        </p:txBody>
      </p:sp>
      <p:sp>
        <p:nvSpPr>
          <p:cNvPr id="23" name="TextBox 22">
            <a:extLst>
              <a:ext uri="{FF2B5EF4-FFF2-40B4-BE49-F238E27FC236}">
                <a16:creationId xmlns:a16="http://schemas.microsoft.com/office/drawing/2014/main" id="{9D2F7FFE-C77E-07D1-BC83-D72C84592B0B}"/>
              </a:ext>
            </a:extLst>
          </p:cNvPr>
          <p:cNvSpPr txBox="1"/>
          <p:nvPr/>
        </p:nvSpPr>
        <p:spPr>
          <a:xfrm>
            <a:off x="4597690" y="4348626"/>
            <a:ext cx="2207944" cy="276999"/>
          </a:xfrm>
          <a:prstGeom prst="rect">
            <a:avLst/>
          </a:prstGeom>
          <a:noFill/>
        </p:spPr>
        <p:txBody>
          <a:bodyPr wrap="square">
            <a:spAutoFit/>
          </a:bodyPr>
          <a:lstStyle/>
          <a:p>
            <a:pPr algn="ctr"/>
            <a:r>
              <a:rPr lang="en-US" sz="700" i="0" dirty="0">
                <a:solidFill>
                  <a:schemeClr val="bg1">
                    <a:lumMod val="50000"/>
                  </a:schemeClr>
                </a:solidFill>
                <a:effectLst/>
                <a:latin typeface="Helvetica Neue" panose="02000503000000020004" pitchFamily="2" charset="0"/>
                <a:ea typeface="Helvetica Neue" panose="02000503000000020004" pitchFamily="2" charset="0"/>
                <a:cs typeface="Helvetica Neue" panose="02000503000000020004" pitchFamily="2" charset="0"/>
              </a:rPr>
              <a:t>Image source: NASA / GSFC</a:t>
            </a:r>
            <a:br>
              <a:rPr lang="en-US" sz="500" dirty="0">
                <a:solidFill>
                  <a:schemeClr val="bg1">
                    <a:lumMod val="50000"/>
                  </a:schemeClr>
                </a:solidFill>
              </a:rPr>
            </a:br>
            <a:r>
              <a:rPr lang="en-US" sz="500" dirty="0">
                <a:solidFill>
                  <a:schemeClr val="bg1">
                    <a:lumMod val="50000"/>
                  </a:schemeClr>
                </a:solidFill>
              </a:rPr>
              <a:t>https://</a:t>
            </a:r>
            <a:r>
              <a:rPr lang="en-US" sz="500" dirty="0" err="1">
                <a:solidFill>
                  <a:schemeClr val="bg1">
                    <a:lumMod val="50000"/>
                  </a:schemeClr>
                </a:solidFill>
              </a:rPr>
              <a:t>modis.gsfc.nasa.gov</a:t>
            </a:r>
            <a:r>
              <a:rPr lang="en-US" sz="500" dirty="0">
                <a:solidFill>
                  <a:schemeClr val="bg1">
                    <a:lumMod val="50000"/>
                  </a:schemeClr>
                </a:solidFill>
              </a:rPr>
              <a:t>/gallery/</a:t>
            </a:r>
            <a:r>
              <a:rPr lang="en-US" sz="500" dirty="0" err="1">
                <a:solidFill>
                  <a:schemeClr val="bg1">
                    <a:lumMod val="50000"/>
                  </a:schemeClr>
                </a:solidFill>
              </a:rPr>
              <a:t>individual.php?db_date</a:t>
            </a:r>
            <a:r>
              <a:rPr lang="en-US" sz="500" dirty="0">
                <a:solidFill>
                  <a:schemeClr val="bg1">
                    <a:lumMod val="50000"/>
                  </a:schemeClr>
                </a:solidFill>
              </a:rPr>
              <a:t>=2023-07-19</a:t>
            </a:r>
          </a:p>
        </p:txBody>
      </p:sp>
      <p:sp>
        <p:nvSpPr>
          <p:cNvPr id="24" name="TextBox 23">
            <a:extLst>
              <a:ext uri="{FF2B5EF4-FFF2-40B4-BE49-F238E27FC236}">
                <a16:creationId xmlns:a16="http://schemas.microsoft.com/office/drawing/2014/main" id="{22584404-F084-6DBD-8A96-11BC5D484378}"/>
              </a:ext>
            </a:extLst>
          </p:cNvPr>
          <p:cNvSpPr txBox="1"/>
          <p:nvPr/>
        </p:nvSpPr>
        <p:spPr>
          <a:xfrm>
            <a:off x="6694404" y="4348626"/>
            <a:ext cx="2207944" cy="276999"/>
          </a:xfrm>
          <a:prstGeom prst="rect">
            <a:avLst/>
          </a:prstGeom>
          <a:noFill/>
        </p:spPr>
        <p:txBody>
          <a:bodyPr wrap="square">
            <a:spAutoFit/>
          </a:bodyPr>
          <a:lstStyle/>
          <a:p>
            <a:pPr algn="ctr"/>
            <a:r>
              <a:rPr lang="en-US" sz="700" i="0" dirty="0">
                <a:solidFill>
                  <a:schemeClr val="bg1">
                    <a:lumMod val="50000"/>
                  </a:schemeClr>
                </a:solidFill>
                <a:effectLst/>
                <a:latin typeface="Helvetica Neue" panose="02000503000000020004" pitchFamily="2" charset="0"/>
                <a:ea typeface="Helvetica Neue" panose="02000503000000020004" pitchFamily="2" charset="0"/>
                <a:cs typeface="Helvetica Neue" panose="02000503000000020004" pitchFamily="2" charset="0"/>
              </a:rPr>
              <a:t>Image source: NASA / GSFC</a:t>
            </a:r>
            <a:br>
              <a:rPr lang="en-US" sz="500" dirty="0">
                <a:solidFill>
                  <a:schemeClr val="bg1">
                    <a:lumMod val="50000"/>
                  </a:schemeClr>
                </a:solidFill>
              </a:rPr>
            </a:br>
            <a:r>
              <a:rPr lang="en-US" sz="500" dirty="0">
                <a:solidFill>
                  <a:schemeClr val="bg1">
                    <a:lumMod val="50000"/>
                  </a:schemeClr>
                </a:solidFill>
              </a:rPr>
              <a:t>https://</a:t>
            </a:r>
            <a:r>
              <a:rPr lang="en-US" sz="500" dirty="0" err="1">
                <a:solidFill>
                  <a:schemeClr val="bg1">
                    <a:lumMod val="50000"/>
                  </a:schemeClr>
                </a:solidFill>
              </a:rPr>
              <a:t>modis.gsfc.nasa.gov</a:t>
            </a:r>
            <a:r>
              <a:rPr lang="en-US" sz="500" dirty="0">
                <a:solidFill>
                  <a:schemeClr val="bg1">
                    <a:lumMod val="50000"/>
                  </a:schemeClr>
                </a:solidFill>
              </a:rPr>
              <a:t>/gallery/</a:t>
            </a:r>
            <a:r>
              <a:rPr lang="en-US" sz="500" dirty="0" err="1">
                <a:solidFill>
                  <a:schemeClr val="bg1">
                    <a:lumMod val="50000"/>
                  </a:schemeClr>
                </a:solidFill>
              </a:rPr>
              <a:t>individual.php?db_date</a:t>
            </a:r>
            <a:r>
              <a:rPr lang="en-US" sz="500" dirty="0">
                <a:solidFill>
                  <a:schemeClr val="bg1">
                    <a:lumMod val="50000"/>
                  </a:schemeClr>
                </a:solidFill>
              </a:rPr>
              <a:t>=2023-07-17</a:t>
            </a:r>
          </a:p>
        </p:txBody>
      </p:sp>
    </p:spTree>
    <p:extLst>
      <p:ext uri="{BB962C8B-B14F-4D97-AF65-F5344CB8AC3E}">
        <p14:creationId xmlns:p14="http://schemas.microsoft.com/office/powerpoint/2010/main" val="9856776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6"/>
          <p:cNvSpPr txBox="1">
            <a:spLocks noGrp="1"/>
          </p:cNvSpPr>
          <p:nvPr>
            <p:ph type="body" idx="1"/>
          </p:nvPr>
        </p:nvSpPr>
        <p:spPr>
          <a:xfrm>
            <a:off x="457200" y="986850"/>
            <a:ext cx="8229600" cy="3556887"/>
          </a:xfrm>
          <a:prstGeom prst="rect">
            <a:avLst/>
          </a:prstGeom>
          <a:noFill/>
          <a:ln>
            <a:noFill/>
          </a:ln>
        </p:spPr>
        <p:txBody>
          <a:bodyPr spcFirstLastPara="1" wrap="square" lIns="91425" tIns="91425" rIns="91425" bIns="91425" anchor="t" anchorCtr="0">
            <a:noAutofit/>
          </a:bodyPr>
          <a:lstStyle/>
          <a:p>
            <a:pPr marL="25400" lvl="0" indent="0" algn="l" rtl="0">
              <a:lnSpc>
                <a:spcPct val="100000"/>
              </a:lnSpc>
              <a:spcBef>
                <a:spcPts val="640"/>
              </a:spcBef>
              <a:spcAft>
                <a:spcPts val="0"/>
              </a:spcAft>
              <a:buSzPct val="100000"/>
              <a:buNone/>
            </a:pPr>
            <a:r>
              <a:rPr lang="en-US" sz="2000" dirty="0"/>
              <a:t>Find data collected by MODIS</a:t>
            </a:r>
            <a:endParaRPr lang="en-US" sz="1800" dirty="0">
              <a:solidFill>
                <a:schemeClr val="bg1">
                  <a:lumMod val="50000"/>
                </a:schemeClr>
              </a:solidFill>
            </a:endParaRPr>
          </a:p>
          <a:p>
            <a:pPr marL="457200" lvl="0" indent="-431800" algn="l" rtl="0">
              <a:lnSpc>
                <a:spcPct val="100000"/>
              </a:lnSpc>
              <a:spcBef>
                <a:spcPts val="640"/>
              </a:spcBef>
              <a:spcAft>
                <a:spcPts val="0"/>
              </a:spcAft>
              <a:buSzPct val="100000"/>
              <a:buChar char="•"/>
            </a:pPr>
            <a:endParaRPr lang="en-US" sz="2000" dirty="0"/>
          </a:p>
          <a:p>
            <a:pPr marL="457200" lvl="0" indent="-431800" algn="l" rtl="0">
              <a:lnSpc>
                <a:spcPct val="100000"/>
              </a:lnSpc>
              <a:spcBef>
                <a:spcPts val="640"/>
              </a:spcBef>
              <a:spcAft>
                <a:spcPts val="0"/>
              </a:spcAft>
              <a:buSzPct val="100000"/>
              <a:buChar char="•"/>
            </a:pPr>
            <a:r>
              <a:rPr lang="en-US" sz="2000" dirty="0"/>
              <a:t>ID</a:t>
            </a:r>
          </a:p>
          <a:p>
            <a:pPr marL="457200" lvl="0" indent="-431800" algn="l" rtl="0">
              <a:lnSpc>
                <a:spcPct val="100000"/>
              </a:lnSpc>
              <a:spcBef>
                <a:spcPts val="640"/>
              </a:spcBef>
              <a:spcAft>
                <a:spcPts val="0"/>
              </a:spcAft>
              <a:buSzPct val="100000"/>
              <a:buChar char="•"/>
            </a:pPr>
            <a:r>
              <a:rPr lang="en-US" sz="2000" dirty="0"/>
              <a:t>Title</a:t>
            </a:r>
          </a:p>
          <a:p>
            <a:pPr marL="457200" lvl="0" indent="-431800" algn="l" rtl="0">
              <a:lnSpc>
                <a:spcPct val="100000"/>
              </a:lnSpc>
              <a:spcBef>
                <a:spcPts val="640"/>
              </a:spcBef>
              <a:spcAft>
                <a:spcPts val="0"/>
              </a:spcAft>
              <a:buSzPct val="100000"/>
              <a:buChar char="•"/>
            </a:pPr>
            <a:r>
              <a:rPr lang="en-US" sz="2000" dirty="0"/>
              <a:t>DOI</a:t>
            </a:r>
          </a:p>
          <a:p>
            <a:pPr marL="457200" lvl="0" indent="-431800" algn="l" rtl="0">
              <a:lnSpc>
                <a:spcPct val="100000"/>
              </a:lnSpc>
              <a:spcBef>
                <a:spcPts val="640"/>
              </a:spcBef>
              <a:spcAft>
                <a:spcPts val="0"/>
              </a:spcAft>
              <a:buSzPct val="100000"/>
              <a:buChar char="•"/>
            </a:pPr>
            <a:r>
              <a:rPr lang="en-US" sz="2000" dirty="0"/>
              <a:t>Platforms</a:t>
            </a:r>
          </a:p>
          <a:p>
            <a:pPr marL="457200" lvl="0" indent="-431800" algn="l" rtl="0">
              <a:lnSpc>
                <a:spcPct val="100000"/>
              </a:lnSpc>
              <a:spcBef>
                <a:spcPts val="640"/>
              </a:spcBef>
              <a:spcAft>
                <a:spcPts val="0"/>
              </a:spcAft>
              <a:buSzPct val="100000"/>
              <a:buChar char="•"/>
            </a:pPr>
            <a:r>
              <a:rPr lang="en-US" sz="2000" dirty="0"/>
              <a:t>How many records</a:t>
            </a:r>
          </a:p>
          <a:p>
            <a:pPr marL="457200" lvl="0" indent="-431800" algn="l" rtl="0">
              <a:lnSpc>
                <a:spcPct val="100000"/>
              </a:lnSpc>
              <a:spcBef>
                <a:spcPts val="640"/>
              </a:spcBef>
              <a:spcAft>
                <a:spcPts val="0"/>
              </a:spcAft>
              <a:buSzPct val="100000"/>
              <a:buChar char="•"/>
            </a:pPr>
            <a:r>
              <a:rPr lang="en-US" sz="2000" dirty="0"/>
              <a:t>Ability to page through all records</a:t>
            </a:r>
          </a:p>
        </p:txBody>
      </p:sp>
      <p:sp>
        <p:nvSpPr>
          <p:cNvPr id="127" name="Google Shape;127;p26"/>
          <p:cNvSpPr txBox="1">
            <a:spLocks noGrp="1"/>
          </p:cNvSpPr>
          <p:nvPr>
            <p:ph type="title"/>
          </p:nvPr>
        </p:nvSpPr>
        <p:spPr>
          <a:xfrm>
            <a:off x="457200" y="205978"/>
            <a:ext cx="8229600" cy="65705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34495E"/>
              </a:buClr>
              <a:buSzPts val="4400"/>
              <a:buFont typeface="Avenir"/>
              <a:buNone/>
            </a:pPr>
            <a:r>
              <a:rPr lang="en" dirty="0"/>
              <a:t>A Mile In Their Shoes</a:t>
            </a:r>
            <a:endParaRPr dirty="0"/>
          </a:p>
        </p:txBody>
      </p:sp>
    </p:spTree>
    <p:extLst>
      <p:ext uri="{BB962C8B-B14F-4D97-AF65-F5344CB8AC3E}">
        <p14:creationId xmlns:p14="http://schemas.microsoft.com/office/powerpoint/2010/main" val="1194471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5" name="Google Shape;126;p26">
            <a:extLst>
              <a:ext uri="{FF2B5EF4-FFF2-40B4-BE49-F238E27FC236}">
                <a16:creationId xmlns:a16="http://schemas.microsoft.com/office/drawing/2014/main" id="{4C89668A-EFBD-E79F-7D8E-928401D3062B}"/>
              </a:ext>
            </a:extLst>
          </p:cNvPr>
          <p:cNvSpPr txBox="1">
            <a:spLocks/>
          </p:cNvSpPr>
          <p:nvPr/>
        </p:nvSpPr>
        <p:spPr>
          <a:xfrm>
            <a:off x="265500" y="1727100"/>
            <a:ext cx="3999900"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9pPr>
          </a:lstStyle>
          <a:p>
            <a:pPr marL="25400" indent="0" algn="l">
              <a:spcBef>
                <a:spcPts val="640"/>
              </a:spcBef>
              <a:buSzPts val="3200"/>
            </a:pPr>
            <a:r>
              <a:rPr lang="en-US" sz="900" dirty="0">
                <a:latin typeface="Monaco" pitchFamily="2" charset="77"/>
                <a:hlinkClick r:id="rId3"/>
              </a:rPr>
              <a:t>https://cmr.earthdata.nasa.gov/search/</a:t>
            </a:r>
            <a:r>
              <a:rPr lang="en-US" sz="900" dirty="0" err="1">
                <a:latin typeface="Monaco" pitchFamily="2" charset="77"/>
                <a:hlinkClick r:id="rId3"/>
              </a:rPr>
              <a:t>collections.json</a:t>
            </a:r>
            <a:endParaRPr lang="en-US" sz="900" dirty="0">
              <a:latin typeface="Monaco" pitchFamily="2" charset="77"/>
            </a:endParaRPr>
          </a:p>
          <a:p>
            <a:pPr marL="25400" indent="0" algn="l">
              <a:spcBef>
                <a:spcPts val="640"/>
              </a:spcBef>
              <a:buSzPts val="3200"/>
            </a:pPr>
            <a:endParaRPr lang="en-US" sz="900" dirty="0">
              <a:latin typeface="Monaco" pitchFamily="2" charset="77"/>
            </a:endParaRPr>
          </a:p>
          <a:p>
            <a:pPr marL="25400" indent="0" algn="l">
              <a:spcBef>
                <a:spcPts val="640"/>
              </a:spcBef>
              <a:buSzPts val="3200"/>
            </a:pPr>
            <a:r>
              <a:rPr lang="en-US" sz="900" dirty="0">
                <a:latin typeface="Monaco" pitchFamily="2" charset="77"/>
              </a:rPr>
              <a:t>{</a:t>
            </a:r>
          </a:p>
          <a:p>
            <a:pPr marL="25400" indent="0" algn="l">
              <a:spcBef>
                <a:spcPts val="640"/>
              </a:spcBef>
              <a:buSzPts val="3200"/>
            </a:pPr>
            <a:r>
              <a:rPr lang="en-US" sz="900" dirty="0">
                <a:latin typeface="Monaco" pitchFamily="2" charset="77"/>
              </a:rPr>
              <a:t>    ”</a:t>
            </a:r>
            <a:r>
              <a:rPr lang="en-US" sz="900" dirty="0" err="1">
                <a:latin typeface="Monaco" pitchFamily="2" charset="77"/>
              </a:rPr>
              <a:t>include_facets</a:t>
            </a:r>
            <a:r>
              <a:rPr lang="en-US" sz="900" dirty="0">
                <a:latin typeface="Monaco" pitchFamily="2" charset="77"/>
              </a:rPr>
              <a:t>": ”v2”,</a:t>
            </a:r>
          </a:p>
          <a:p>
            <a:pPr marL="25400" indent="0" algn="l">
              <a:spcBef>
                <a:spcPts val="640"/>
              </a:spcBef>
              <a:buSzPts val="3200"/>
            </a:pPr>
            <a:r>
              <a:rPr lang="en-US" sz="900" dirty="0">
                <a:latin typeface="Monaco" pitchFamily="2" charset="77"/>
              </a:rPr>
              <a:t>    "platform": "AQUA”</a:t>
            </a:r>
          </a:p>
          <a:p>
            <a:pPr marL="25400" indent="0" algn="l">
              <a:spcBef>
                <a:spcPts val="640"/>
              </a:spcBef>
              <a:buSzPts val="3200"/>
            </a:pPr>
            <a:r>
              <a:rPr lang="en-US" sz="900" dirty="0">
                <a:latin typeface="Monaco" pitchFamily="2" charset="77"/>
              </a:rPr>
              <a:t>}</a:t>
            </a:r>
          </a:p>
        </p:txBody>
      </p:sp>
      <p:sp>
        <p:nvSpPr>
          <p:cNvPr id="145" name="Google Shape;145;p29"/>
          <p:cNvSpPr txBox="1">
            <a:spLocks noGrp="1"/>
          </p:cNvSpPr>
          <p:nvPr>
            <p:ph type="title"/>
          </p:nvPr>
        </p:nvSpPr>
        <p:spPr>
          <a:xfrm>
            <a:off x="265500" y="244800"/>
            <a:ext cx="4045200" cy="148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34495E"/>
              </a:buClr>
              <a:buSzPts val="4400"/>
              <a:buFont typeface="Avenir"/>
              <a:buNone/>
            </a:pPr>
            <a:r>
              <a:rPr lang="en" dirty="0"/>
              <a:t>JSON</a:t>
            </a:r>
            <a:endParaRPr dirty="0"/>
          </a:p>
        </p:txBody>
      </p:sp>
      <p:sp>
        <p:nvSpPr>
          <p:cNvPr id="144" name="Google Shape;144;p29"/>
          <p:cNvSpPr txBox="1">
            <a:spLocks noGrp="1"/>
          </p:cNvSpPr>
          <p:nvPr>
            <p:ph type="body" idx="2"/>
          </p:nvPr>
        </p:nvSpPr>
        <p:spPr>
          <a:xfrm>
            <a:off x="4572000" y="0"/>
            <a:ext cx="4572000" cy="5143500"/>
          </a:xfrm>
          <a:prstGeom prst="rect">
            <a:avLst/>
          </a:prstGeom>
          <a:noFill/>
          <a:ln>
            <a:noFill/>
          </a:ln>
        </p:spPr>
        <p:txBody>
          <a:bodyPr spcFirstLastPara="1" wrap="square" lIns="91425" tIns="91425" rIns="91425" bIns="91425" anchor="t" anchorCtr="0">
            <a:noAutofit/>
          </a:bodyPr>
          <a:lstStyle/>
          <a:p>
            <a:pPr marL="114300" indent="0">
              <a:buNone/>
            </a:pPr>
            <a:r>
              <a:rPr lang="en-US" sz="800" b="0" dirty="0">
                <a:solidFill>
                  <a:schemeClr val="bg2"/>
                </a:solidFill>
                <a:effectLst/>
                <a:latin typeface="Menlo" panose="020B0609030804020204" pitchFamily="49" charset="0"/>
              </a:rPr>
              <a:t>{</a:t>
            </a:r>
          </a:p>
          <a:p>
            <a:pPr marL="114300" indent="0">
              <a:buNone/>
            </a:pPr>
            <a:r>
              <a:rPr lang="en-US" sz="800" b="0" dirty="0">
                <a:solidFill>
                  <a:schemeClr val="bg2"/>
                </a:solidFill>
                <a:effectLst/>
                <a:latin typeface="Menlo" panose="020B0609030804020204" pitchFamily="49" charset="0"/>
              </a:rPr>
              <a:t>  "feed": {</a:t>
            </a:r>
          </a:p>
          <a:p>
            <a:pPr marL="114300" indent="0">
              <a:buNone/>
            </a:pPr>
            <a:r>
              <a:rPr lang="en-US" sz="800" b="0" dirty="0">
                <a:solidFill>
                  <a:schemeClr val="bg2"/>
                </a:solidFill>
                <a:effectLst/>
                <a:latin typeface="Menlo" panose="020B0609030804020204" pitchFamily="49" charset="0"/>
              </a:rPr>
              <a:t>    "id": "https://cmr.earthdata.nasa.gov:443/search/</a:t>
            </a:r>
            <a:r>
              <a:rPr lang="en-US" sz="800" b="0" dirty="0" err="1">
                <a:solidFill>
                  <a:schemeClr val="bg2"/>
                </a:solidFill>
                <a:effectLst/>
                <a:latin typeface="Menlo" panose="020B0609030804020204" pitchFamily="49" charset="0"/>
              </a:rPr>
              <a:t>collections.json?include_facets</a:t>
            </a:r>
            <a:r>
              <a:rPr lang="en-US" sz="800" b="0" dirty="0">
                <a:solidFill>
                  <a:schemeClr val="bg2"/>
                </a:solidFill>
                <a:effectLst/>
                <a:latin typeface="Menlo" panose="020B0609030804020204" pitchFamily="49" charset="0"/>
              </a:rPr>
              <a:t>=v2&amp;platform=AQUA",</a:t>
            </a:r>
          </a:p>
          <a:p>
            <a:pPr marL="114300" indent="0">
              <a:buNone/>
            </a:pPr>
            <a:r>
              <a:rPr lang="en-US" sz="800" b="0" dirty="0">
                <a:solidFill>
                  <a:schemeClr val="bg2"/>
                </a:solidFill>
                <a:effectLst/>
                <a:latin typeface="Menlo" panose="020B0609030804020204" pitchFamily="49" charset="0"/>
              </a:rPr>
              <a:t>    "title": "ECHO dataset metadata",</a:t>
            </a:r>
          </a:p>
          <a:p>
            <a:pPr marL="114300" indent="0">
              <a:buNone/>
            </a:pPr>
            <a:r>
              <a:rPr lang="en-US" sz="800" b="0" dirty="0">
                <a:solidFill>
                  <a:schemeClr val="bg2"/>
                </a:solidFill>
                <a:effectLst/>
                <a:latin typeface="Menlo" panose="020B0609030804020204" pitchFamily="49" charset="0"/>
              </a:rPr>
              <a:t>    "facets": {...},</a:t>
            </a:r>
          </a:p>
          <a:p>
            <a:pPr marL="114300" indent="0">
              <a:buNone/>
            </a:pPr>
            <a:r>
              <a:rPr lang="en-US" sz="800" b="0" dirty="0">
                <a:solidFill>
                  <a:schemeClr val="bg2"/>
                </a:solidFill>
                <a:effectLst/>
                <a:latin typeface="Menlo" panose="020B0609030804020204" pitchFamily="49" charset="0"/>
              </a:rPr>
              <a:t>    "entry":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r>
              <a:rPr lang="en-US" sz="800" b="0" dirty="0" err="1">
                <a:solidFill>
                  <a:schemeClr val="bg2"/>
                </a:solidFill>
                <a:effectLst/>
                <a:latin typeface="Menlo" panose="020B0609030804020204" pitchFamily="49" charset="0"/>
              </a:rPr>
              <a:t>dataset_id</a:t>
            </a:r>
            <a:r>
              <a:rPr lang="en-US" sz="800" b="0" dirty="0">
                <a:solidFill>
                  <a:schemeClr val="bg2"/>
                </a:solidFill>
                <a:effectLst/>
                <a:latin typeface="Menlo" panose="020B0609030804020204" pitchFamily="49" charset="0"/>
              </a:rPr>
              <a:t>": "</a:t>
            </a:r>
            <a:r>
              <a:rPr lang="en-US" sz="800" b="0" dirty="0" err="1">
                <a:solidFill>
                  <a:schemeClr val="bg2"/>
                </a:solidFill>
                <a:effectLst/>
                <a:latin typeface="Menlo" panose="020B0609030804020204" pitchFamily="49" charset="0"/>
              </a:rPr>
              <a:t>ABoVE</a:t>
            </a:r>
            <a:r>
              <a:rPr lang="en-US" sz="800" b="0" dirty="0">
                <a:solidFill>
                  <a:schemeClr val="bg2"/>
                </a:solidFill>
                <a:effectLst/>
                <a:latin typeface="Menlo" panose="020B0609030804020204" pitchFamily="49" charset="0"/>
              </a:rPr>
              <a:t>: Angular-corrected MODIS MAIAC Reflectance across Alaska and Canada, 2000-2017",</a:t>
            </a:r>
          </a:p>
          <a:p>
            <a:pPr marL="114300" indent="0">
              <a:buNone/>
            </a:pPr>
            <a:r>
              <a:rPr lang="en-US" sz="800" b="0" dirty="0">
                <a:solidFill>
                  <a:schemeClr val="bg2"/>
                </a:solidFill>
                <a:effectLst/>
                <a:latin typeface="Menlo" panose="020B0609030804020204" pitchFamily="49" charset="0"/>
              </a:rPr>
              <a:t>        "title": "</a:t>
            </a:r>
            <a:r>
              <a:rPr lang="en-US" sz="800" b="0" dirty="0" err="1">
                <a:solidFill>
                  <a:schemeClr val="bg2"/>
                </a:solidFill>
                <a:effectLst/>
                <a:latin typeface="Menlo" panose="020B0609030804020204" pitchFamily="49" charset="0"/>
              </a:rPr>
              <a:t>ABoVE</a:t>
            </a:r>
            <a:r>
              <a:rPr lang="en-US" sz="800" b="0" dirty="0">
                <a:solidFill>
                  <a:schemeClr val="bg2"/>
                </a:solidFill>
                <a:effectLst/>
                <a:latin typeface="Menlo" panose="020B0609030804020204" pitchFamily="49" charset="0"/>
              </a:rPr>
              <a:t>: Angular-corrected MODIS MAIAC Reflectance across Alaska and Canada, 2000-2017",</a:t>
            </a:r>
          </a:p>
          <a:p>
            <a:pPr marL="114300" indent="0">
              <a:buNone/>
            </a:pPr>
            <a:r>
              <a:rPr lang="en-US" sz="800" b="0" dirty="0">
                <a:solidFill>
                  <a:schemeClr val="bg2"/>
                </a:solidFill>
                <a:effectLst/>
                <a:latin typeface="Menlo" panose="020B0609030804020204" pitchFamily="49" charset="0"/>
              </a:rPr>
              <a:t>        "id": "C2192631093-ORNL_CLOUD",</a:t>
            </a:r>
          </a:p>
          <a:p>
            <a:pPr marL="114300" indent="0">
              <a:buNone/>
            </a:pPr>
            <a:r>
              <a:rPr lang="en-US" sz="800" b="0" dirty="0">
                <a:solidFill>
                  <a:schemeClr val="bg2"/>
                </a:solidFill>
                <a:effectLst/>
                <a:latin typeface="Menlo" panose="020B0609030804020204" pitchFamily="49" charset="0"/>
              </a:rPr>
              <a:t>        "platforms": [</a:t>
            </a:r>
          </a:p>
          <a:p>
            <a:pPr marL="114300" indent="0">
              <a:buNone/>
            </a:pPr>
            <a:r>
              <a:rPr lang="en-US" sz="800" b="0" dirty="0">
                <a:solidFill>
                  <a:schemeClr val="bg2"/>
                </a:solidFill>
                <a:effectLst/>
                <a:latin typeface="Menlo" panose="020B0609030804020204" pitchFamily="49" charset="0"/>
              </a:rPr>
              <a:t>          "Terra",</a:t>
            </a:r>
          </a:p>
          <a:p>
            <a:pPr marL="114300" indent="0">
              <a:buNone/>
            </a:pPr>
            <a:r>
              <a:rPr lang="en-US" sz="800" b="0" dirty="0">
                <a:solidFill>
                  <a:schemeClr val="bg2"/>
                </a:solidFill>
                <a:effectLst/>
                <a:latin typeface="Menlo" panose="020B0609030804020204" pitchFamily="49" charset="0"/>
              </a:rPr>
              <a:t>          "Aqua"</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a:t>
            </a:r>
          </a:p>
        </p:txBody>
      </p:sp>
      <p:sp>
        <p:nvSpPr>
          <p:cNvPr id="2" name="Text Placeholder 2">
            <a:extLst>
              <a:ext uri="{FF2B5EF4-FFF2-40B4-BE49-F238E27FC236}">
                <a16:creationId xmlns:a16="http://schemas.microsoft.com/office/drawing/2014/main" id="{3CA3D977-BB1A-8EE9-DB59-D98BC6B4D765}"/>
              </a:ext>
            </a:extLst>
          </p:cNvPr>
          <p:cNvSpPr txBox="1">
            <a:spLocks/>
          </p:cNvSpPr>
          <p:nvPr/>
        </p:nvSpPr>
        <p:spPr>
          <a:xfrm>
            <a:off x="265500" y="3105027"/>
            <a:ext cx="2282562" cy="1714478"/>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25400" indent="0">
              <a:lnSpc>
                <a:spcPct val="100000"/>
              </a:lnSpc>
              <a:spcBef>
                <a:spcPts val="640"/>
              </a:spcBef>
              <a:buSzPts val="3200"/>
              <a:buFont typeface="Arial"/>
              <a:buNone/>
            </a:pPr>
            <a:r>
              <a:rPr lang="en-US" sz="900" b="1" dirty="0">
                <a:latin typeface="Monaco" pitchFamily="2" charset="77"/>
              </a:rPr>
              <a:t>Notable Response Headers</a:t>
            </a:r>
          </a:p>
          <a:p>
            <a:pPr marL="25400" indent="0">
              <a:lnSpc>
                <a:spcPct val="100000"/>
              </a:lnSpc>
              <a:spcBef>
                <a:spcPts val="640"/>
              </a:spcBef>
              <a:buSzPts val="3200"/>
              <a:buFont typeface="Arial"/>
              <a:buNone/>
            </a:pPr>
            <a:r>
              <a:rPr lang="en-US" sz="900" dirty="0">
                <a:latin typeface="Monaco" pitchFamily="2" charset="77"/>
              </a:rPr>
              <a:t>{</a:t>
            </a:r>
          </a:p>
          <a:p>
            <a:pPr marL="25400" indent="0">
              <a:lnSpc>
                <a:spcPct val="100000"/>
              </a:lnSpc>
              <a:spcBef>
                <a:spcPts val="640"/>
              </a:spcBef>
              <a:buSzPts val="3200"/>
              <a:buFont typeface="Arial"/>
              <a:buNone/>
            </a:pPr>
            <a:r>
              <a:rPr lang="en-US" sz="900" dirty="0">
                <a:latin typeface="Monaco" pitchFamily="2" charset="77"/>
              </a:rPr>
              <a:t>    "hits": ”1108”,</a:t>
            </a:r>
          </a:p>
          <a:p>
            <a:pPr marL="25400" indent="0">
              <a:lnSpc>
                <a:spcPct val="100000"/>
              </a:lnSpc>
              <a:spcBef>
                <a:spcPts val="640"/>
              </a:spcBef>
              <a:buSzPts val="3200"/>
              <a:buFont typeface="Arial"/>
              <a:buNone/>
            </a:pPr>
            <a:r>
              <a:rPr lang="en-US" sz="900" dirty="0">
                <a:latin typeface="Monaco" pitchFamily="2" charset="77"/>
              </a:rPr>
              <a:t>    "search-after": "...”</a:t>
            </a:r>
          </a:p>
          <a:p>
            <a:pPr marL="25400" indent="0">
              <a:lnSpc>
                <a:spcPct val="100000"/>
              </a:lnSpc>
              <a:spcBef>
                <a:spcPts val="640"/>
              </a:spcBef>
              <a:buSzPts val="3200"/>
              <a:buFont typeface="Arial"/>
              <a:buNone/>
            </a:pPr>
            <a:r>
              <a:rPr lang="en-US" sz="900" dirty="0">
                <a:latin typeface="Monaco" pitchFamily="2" charset="77"/>
              </a:rPr>
              <a:t>}</a:t>
            </a:r>
          </a:p>
          <a:p>
            <a:pPr marL="25400" indent="0">
              <a:lnSpc>
                <a:spcPct val="100000"/>
              </a:lnSpc>
              <a:spcBef>
                <a:spcPts val="640"/>
              </a:spcBef>
              <a:buSzPts val="3200"/>
              <a:buFont typeface="Arial"/>
              <a:buNone/>
            </a:pPr>
            <a:endParaRPr lang="en-US" sz="900" dirty="0">
              <a:latin typeface="Monaco" pitchFamily="2" charset="77"/>
            </a:endParaRPr>
          </a:p>
        </p:txBody>
      </p:sp>
      <p:sp>
        <p:nvSpPr>
          <p:cNvPr id="3" name="Text Placeholder 2">
            <a:extLst>
              <a:ext uri="{FF2B5EF4-FFF2-40B4-BE49-F238E27FC236}">
                <a16:creationId xmlns:a16="http://schemas.microsoft.com/office/drawing/2014/main" id="{EDA3E0A7-A51C-B909-EE6F-F5C6414A62B1}"/>
              </a:ext>
            </a:extLst>
          </p:cNvPr>
          <p:cNvSpPr txBox="1">
            <a:spLocks/>
          </p:cNvSpPr>
          <p:nvPr/>
        </p:nvSpPr>
        <p:spPr>
          <a:xfrm>
            <a:off x="6595938" y="4640752"/>
            <a:ext cx="2282562" cy="390573"/>
          </a:xfrm>
          <a:prstGeom prst="rect">
            <a:avLst/>
          </a:prstGeom>
          <a:noFill/>
          <a:ln>
            <a:noFill/>
          </a:ln>
        </p:spPr>
        <p:txBody>
          <a:bodyPr spcFirstLastPara="1" wrap="square" lIns="91425" tIns="91425" rIns="91425" bIns="91425" anchor="t" anchorCtr="0">
            <a:normAutofit lnSpcReduction="1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25400" indent="0" algn="r">
              <a:lnSpc>
                <a:spcPct val="100000"/>
              </a:lnSpc>
              <a:spcBef>
                <a:spcPts val="640"/>
              </a:spcBef>
              <a:buSzPts val="3200"/>
              <a:buFont typeface="Arial"/>
              <a:buNone/>
            </a:pPr>
            <a:r>
              <a:rPr lang="en-US" sz="900" dirty="0">
                <a:latin typeface="Monaco" pitchFamily="2" charset="77"/>
              </a:rPr>
              <a:t>143.89 kb</a:t>
            </a:r>
          </a:p>
        </p:txBody>
      </p:sp>
    </p:spTree>
    <p:extLst>
      <p:ext uri="{BB962C8B-B14F-4D97-AF65-F5344CB8AC3E}">
        <p14:creationId xmlns:p14="http://schemas.microsoft.com/office/powerpoint/2010/main" val="394590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5" name="Google Shape;126;p26">
            <a:extLst>
              <a:ext uri="{FF2B5EF4-FFF2-40B4-BE49-F238E27FC236}">
                <a16:creationId xmlns:a16="http://schemas.microsoft.com/office/drawing/2014/main" id="{4C89668A-EFBD-E79F-7D8E-928401D3062B}"/>
              </a:ext>
            </a:extLst>
          </p:cNvPr>
          <p:cNvSpPr txBox="1">
            <a:spLocks/>
          </p:cNvSpPr>
          <p:nvPr/>
        </p:nvSpPr>
        <p:spPr>
          <a:xfrm>
            <a:off x="265500" y="1727100"/>
            <a:ext cx="3999900"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9pPr>
          </a:lstStyle>
          <a:p>
            <a:pPr marL="25400" indent="0" algn="l">
              <a:spcBef>
                <a:spcPts val="640"/>
              </a:spcBef>
              <a:buSzPts val="3200"/>
            </a:pPr>
            <a:r>
              <a:rPr lang="en-US" sz="900" dirty="0">
                <a:latin typeface="Monaco" pitchFamily="2" charset="77"/>
                <a:hlinkClick r:id="rId3"/>
              </a:rPr>
              <a:t>https://cmr.earthdata.nasa.gov/search/collections.umm</a:t>
            </a:r>
            <a:endParaRPr lang="en-US" sz="900" dirty="0">
              <a:latin typeface="Monaco" pitchFamily="2" charset="77"/>
            </a:endParaRPr>
          </a:p>
          <a:p>
            <a:pPr marL="25400" indent="0" algn="l">
              <a:spcBef>
                <a:spcPts val="640"/>
              </a:spcBef>
              <a:buSzPts val="3200"/>
            </a:pPr>
            <a:endParaRPr lang="en-US" sz="900" dirty="0">
              <a:latin typeface="Monaco" pitchFamily="2" charset="77"/>
            </a:endParaRPr>
          </a:p>
          <a:p>
            <a:pPr marL="25400" indent="0" algn="l">
              <a:spcBef>
                <a:spcPts val="640"/>
              </a:spcBef>
              <a:buSzPts val="3200"/>
            </a:pPr>
            <a:r>
              <a:rPr lang="en-US" sz="900" dirty="0">
                <a:latin typeface="Monaco" pitchFamily="2" charset="77"/>
              </a:rPr>
              <a:t>{</a:t>
            </a:r>
          </a:p>
          <a:p>
            <a:pPr marL="25400" indent="0" algn="l">
              <a:spcBef>
                <a:spcPts val="640"/>
              </a:spcBef>
              <a:buSzPts val="3200"/>
            </a:pPr>
            <a:r>
              <a:rPr lang="en-US" sz="900" dirty="0">
                <a:latin typeface="Monaco" pitchFamily="2" charset="77"/>
              </a:rPr>
              <a:t>    "platform": "AQUA"</a:t>
            </a:r>
          </a:p>
          <a:p>
            <a:pPr marL="25400" indent="0" algn="l">
              <a:spcBef>
                <a:spcPts val="640"/>
              </a:spcBef>
              <a:buSzPts val="3200"/>
            </a:pPr>
            <a:r>
              <a:rPr lang="en-US" sz="900" dirty="0">
                <a:latin typeface="Monaco" pitchFamily="2" charset="77"/>
              </a:rPr>
              <a:t>}</a:t>
            </a:r>
          </a:p>
        </p:txBody>
      </p:sp>
      <p:sp>
        <p:nvSpPr>
          <p:cNvPr id="145" name="Google Shape;145;p29"/>
          <p:cNvSpPr txBox="1">
            <a:spLocks noGrp="1"/>
          </p:cNvSpPr>
          <p:nvPr>
            <p:ph type="title"/>
          </p:nvPr>
        </p:nvSpPr>
        <p:spPr>
          <a:xfrm>
            <a:off x="265500" y="244800"/>
            <a:ext cx="4045200" cy="148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34495E"/>
              </a:buClr>
              <a:buSzPts val="4400"/>
              <a:buFont typeface="Avenir"/>
              <a:buNone/>
            </a:pPr>
            <a:r>
              <a:rPr lang="en" dirty="0"/>
              <a:t>UMM</a:t>
            </a:r>
            <a:endParaRPr dirty="0"/>
          </a:p>
        </p:txBody>
      </p:sp>
      <p:sp>
        <p:nvSpPr>
          <p:cNvPr id="144" name="Google Shape;144;p29"/>
          <p:cNvSpPr txBox="1">
            <a:spLocks noGrp="1"/>
          </p:cNvSpPr>
          <p:nvPr>
            <p:ph type="body" idx="2"/>
          </p:nvPr>
        </p:nvSpPr>
        <p:spPr>
          <a:xfrm>
            <a:off x="4572000" y="0"/>
            <a:ext cx="4572000" cy="5143500"/>
          </a:xfrm>
          <a:prstGeom prst="rect">
            <a:avLst/>
          </a:prstGeom>
          <a:noFill/>
          <a:ln>
            <a:noFill/>
          </a:ln>
        </p:spPr>
        <p:txBody>
          <a:bodyPr spcFirstLastPara="1" wrap="square" lIns="91425" tIns="91425" rIns="91425" bIns="91425" anchor="t" anchorCtr="0">
            <a:noAutofit/>
          </a:bodyPr>
          <a:lstStyle/>
          <a:p>
            <a:pPr marL="114300" indent="0">
              <a:buNone/>
            </a:pPr>
            <a:r>
              <a:rPr lang="en-US" sz="800" b="0" dirty="0">
                <a:solidFill>
                  <a:schemeClr val="bg2"/>
                </a:solidFill>
                <a:effectLst/>
                <a:latin typeface="Menlo" panose="020B0609030804020204" pitchFamily="49" charset="0"/>
              </a:rPr>
              <a:t>{</a:t>
            </a:r>
          </a:p>
          <a:p>
            <a:pPr marL="114300" indent="0">
              <a:buNone/>
            </a:pPr>
            <a:r>
              <a:rPr lang="en-US" sz="800" b="0" dirty="0">
                <a:solidFill>
                  <a:schemeClr val="bg2"/>
                </a:solidFill>
                <a:effectLst/>
                <a:latin typeface="Menlo" panose="020B0609030804020204" pitchFamily="49" charset="0"/>
              </a:rPr>
              <a:t>  "hits": 1108,</a:t>
            </a:r>
          </a:p>
          <a:p>
            <a:pPr marL="114300" indent="0">
              <a:buNone/>
            </a:pPr>
            <a:r>
              <a:rPr lang="en-US" sz="800" b="0" dirty="0">
                <a:solidFill>
                  <a:schemeClr val="bg2"/>
                </a:solidFill>
                <a:effectLst/>
                <a:latin typeface="Menlo" panose="020B0609030804020204" pitchFamily="49" charset="0"/>
              </a:rPr>
              <a:t>  "took": 47,</a:t>
            </a:r>
          </a:p>
          <a:p>
            <a:pPr marL="114300" indent="0">
              <a:buNone/>
            </a:pPr>
            <a:r>
              <a:rPr lang="en-US" sz="800" b="0" dirty="0">
                <a:solidFill>
                  <a:schemeClr val="bg2"/>
                </a:solidFill>
                <a:effectLst/>
                <a:latin typeface="Menlo" panose="020B0609030804020204" pitchFamily="49" charset="0"/>
              </a:rPr>
              <a:t>  "items":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"meta": {</a:t>
            </a:r>
          </a:p>
          <a:p>
            <a:pPr marL="114300" indent="0">
              <a:buNone/>
            </a:pPr>
            <a:r>
              <a:rPr lang="en-US" sz="800" b="0" dirty="0">
                <a:solidFill>
                  <a:schemeClr val="bg2"/>
                </a:solidFill>
                <a:effectLst/>
                <a:latin typeface="Menlo" panose="020B0609030804020204" pitchFamily="49" charset="0"/>
              </a:rPr>
              <a:t>        "format": "application/echo10+xml",</a:t>
            </a:r>
          </a:p>
          <a:p>
            <a:pPr marL="114300" indent="0">
              <a:buNone/>
            </a:pPr>
            <a:r>
              <a:rPr lang="en-US" sz="800" b="0" dirty="0">
                <a:solidFill>
                  <a:schemeClr val="bg2"/>
                </a:solidFill>
                <a:effectLst/>
                <a:latin typeface="Menlo" panose="020B0609030804020204" pitchFamily="49" charset="0"/>
              </a:rPr>
              <a:t>        "concept-id": "C2192631093-ORNL_CLOUD",</a:t>
            </a:r>
          </a:p>
          <a:p>
            <a:pPr marL="114300" indent="0">
              <a:buNone/>
            </a:pPr>
            <a:r>
              <a:rPr lang="en-US" sz="800" b="0" dirty="0">
                <a:solidFill>
                  <a:schemeClr val="bg2"/>
                </a:solidFill>
                <a:effectLst/>
                <a:latin typeface="Menlo" panose="020B0609030804020204" pitchFamily="49" charset="0"/>
              </a:rPr>
              <a:t>        "concept-type": "collection"</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"umm": {</a:t>
            </a:r>
          </a:p>
          <a:p>
            <a:pPr marL="114300" indent="0">
              <a:buNone/>
            </a:pPr>
            <a:r>
              <a:rPr lang="en-US" sz="800" b="0" dirty="0">
                <a:solidFill>
                  <a:schemeClr val="bg2"/>
                </a:solidFill>
                <a:effectLst/>
                <a:latin typeface="Menlo" panose="020B0609030804020204" pitchFamily="49" charset="0"/>
              </a:rPr>
              <a:t>        "DOI": {</a:t>
            </a:r>
          </a:p>
          <a:p>
            <a:pPr marL="114300" indent="0">
              <a:buNone/>
            </a:pPr>
            <a:r>
              <a:rPr lang="en-US" sz="800" b="0" dirty="0">
                <a:solidFill>
                  <a:schemeClr val="bg2"/>
                </a:solidFill>
                <a:effectLst/>
                <a:latin typeface="Menlo" panose="020B0609030804020204" pitchFamily="49" charset="0"/>
              </a:rPr>
              <a:t>          "DOI": "10.3334/ORNLDAAC/1858",</a:t>
            </a:r>
          </a:p>
          <a:p>
            <a:pPr marL="114300" indent="0">
              <a:buNone/>
            </a:pPr>
            <a:r>
              <a:rPr lang="en-US" sz="800" b="0" dirty="0">
                <a:solidFill>
                  <a:schemeClr val="bg2"/>
                </a:solidFill>
                <a:effectLst/>
                <a:latin typeface="Menlo" panose="020B0609030804020204" pitchFamily="49" charset="0"/>
              </a:rPr>
              <a:t>          "Authority": "https://</a:t>
            </a:r>
            <a:r>
              <a:rPr lang="en-US" sz="800" b="0" dirty="0" err="1">
                <a:solidFill>
                  <a:schemeClr val="bg2"/>
                </a:solidFill>
                <a:effectLst/>
                <a:latin typeface="Menlo" panose="020B0609030804020204" pitchFamily="49" charset="0"/>
              </a:rPr>
              <a:t>doi.org</a:t>
            </a:r>
            <a:r>
              <a:rPr lang="en-US" sz="800" b="0" dirty="0">
                <a:solidFill>
                  <a:schemeClr val="bg2"/>
                </a:solidFill>
                <a:effectLst/>
                <a:latin typeface="Menlo" panose="020B0609030804020204" pitchFamily="49" charset="0"/>
              </a:rPr>
              <a:t>"</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r>
              <a:rPr lang="en-US" sz="800" b="0" dirty="0" err="1">
                <a:solidFill>
                  <a:schemeClr val="bg2"/>
                </a:solidFill>
                <a:effectLst/>
                <a:latin typeface="Menlo" panose="020B0609030804020204" pitchFamily="49" charset="0"/>
              </a:rPr>
              <a:t>EntryTitle</a:t>
            </a:r>
            <a:r>
              <a:rPr lang="en-US" sz="800" b="0" dirty="0">
                <a:solidFill>
                  <a:schemeClr val="bg2"/>
                </a:solidFill>
                <a:effectLst/>
                <a:latin typeface="Menlo" panose="020B0609030804020204" pitchFamily="49" charset="0"/>
              </a:rPr>
              <a:t>": "</a:t>
            </a:r>
            <a:r>
              <a:rPr lang="en-US" sz="800" b="0" dirty="0" err="1">
                <a:solidFill>
                  <a:schemeClr val="bg2"/>
                </a:solidFill>
                <a:effectLst/>
                <a:latin typeface="Menlo" panose="020B0609030804020204" pitchFamily="49" charset="0"/>
              </a:rPr>
              <a:t>ABoVE</a:t>
            </a:r>
            <a:r>
              <a:rPr lang="en-US" sz="800" b="0" dirty="0">
                <a:solidFill>
                  <a:schemeClr val="bg2"/>
                </a:solidFill>
                <a:effectLst/>
                <a:latin typeface="Menlo" panose="020B0609030804020204" pitchFamily="49" charset="0"/>
              </a:rPr>
              <a:t>: Angular-corrected MODIS MAIAC Reflectance across Alaska and Canada, 2000-2017",</a:t>
            </a:r>
          </a:p>
          <a:p>
            <a:pPr marL="114300" indent="0">
              <a:buNone/>
            </a:pPr>
            <a:r>
              <a:rPr lang="en-US" sz="800" b="0" dirty="0">
                <a:solidFill>
                  <a:schemeClr val="bg2"/>
                </a:solidFill>
                <a:effectLst/>
                <a:latin typeface="Menlo" panose="020B0609030804020204" pitchFamily="49" charset="0"/>
              </a:rPr>
              <a:t>        "Platforms":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"Type": "Earth Observation Satellites",</a:t>
            </a:r>
          </a:p>
          <a:p>
            <a:pPr marL="114300" indent="0">
              <a:buNone/>
            </a:pPr>
            <a:r>
              <a:rPr lang="en-US" sz="800" b="0" dirty="0">
                <a:solidFill>
                  <a:schemeClr val="bg2"/>
                </a:solidFill>
                <a:effectLst/>
                <a:latin typeface="Menlo" panose="020B0609030804020204" pitchFamily="49" charset="0"/>
              </a:rPr>
              <a:t>            "</a:t>
            </a:r>
            <a:r>
              <a:rPr lang="en-US" sz="800" b="0" dirty="0" err="1">
                <a:solidFill>
                  <a:schemeClr val="bg2"/>
                </a:solidFill>
                <a:effectLst/>
                <a:latin typeface="Menlo" panose="020B0609030804020204" pitchFamily="49" charset="0"/>
              </a:rPr>
              <a:t>ShortName</a:t>
            </a:r>
            <a:r>
              <a:rPr lang="en-US" sz="800" b="0" dirty="0">
                <a:solidFill>
                  <a:schemeClr val="bg2"/>
                </a:solidFill>
                <a:effectLst/>
                <a:latin typeface="Menlo" panose="020B0609030804020204" pitchFamily="49" charset="0"/>
              </a:rPr>
              <a:t>": "Aqua",</a:t>
            </a:r>
          </a:p>
          <a:p>
            <a:pPr marL="114300" indent="0">
              <a:buNone/>
            </a:pPr>
            <a:r>
              <a:rPr lang="en-US" sz="800" b="0" dirty="0">
                <a:solidFill>
                  <a:schemeClr val="bg2"/>
                </a:solidFill>
                <a:effectLst/>
                <a:latin typeface="Menlo" panose="020B0609030804020204" pitchFamily="49" charset="0"/>
              </a:rPr>
              <a:t>            "</a:t>
            </a:r>
            <a:r>
              <a:rPr lang="en-US" sz="800" b="0" dirty="0" err="1">
                <a:solidFill>
                  <a:schemeClr val="bg2"/>
                </a:solidFill>
                <a:effectLst/>
                <a:latin typeface="Menlo" panose="020B0609030804020204" pitchFamily="49" charset="0"/>
              </a:rPr>
              <a:t>LongName</a:t>
            </a:r>
            <a:r>
              <a:rPr lang="en-US" sz="800" b="0" dirty="0">
                <a:solidFill>
                  <a:schemeClr val="bg2"/>
                </a:solidFill>
                <a:effectLst/>
                <a:latin typeface="Menlo" panose="020B0609030804020204" pitchFamily="49" charset="0"/>
              </a:rPr>
              <a:t>": "Earth Observing System, Aqua",</a:t>
            </a:r>
          </a:p>
          <a:p>
            <a:pPr marL="114300" indent="0">
              <a:buNone/>
            </a:pPr>
            <a:r>
              <a:rPr lang="en-US" sz="800" b="0" dirty="0">
                <a:solidFill>
                  <a:schemeClr val="bg2"/>
                </a:solidFill>
                <a:effectLst/>
                <a:latin typeface="Menlo" panose="020B0609030804020204" pitchFamily="49" charset="0"/>
              </a:rPr>
              <a:t>            "Instruments":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r>
              <a:rPr lang="en-US" sz="800" b="0" dirty="0" err="1">
                <a:solidFill>
                  <a:schemeClr val="bg2"/>
                </a:solidFill>
                <a:effectLst/>
                <a:latin typeface="Menlo" panose="020B0609030804020204" pitchFamily="49" charset="0"/>
              </a:rPr>
              <a:t>ShortName</a:t>
            </a:r>
            <a:r>
              <a:rPr lang="en-US" sz="800" b="0" dirty="0">
                <a:solidFill>
                  <a:schemeClr val="bg2"/>
                </a:solidFill>
                <a:effectLst/>
                <a:latin typeface="Menlo" panose="020B0609030804020204" pitchFamily="49" charset="0"/>
              </a:rPr>
              <a:t>": "MODIS",</a:t>
            </a:r>
          </a:p>
          <a:p>
            <a:pPr marL="114300" indent="0">
              <a:buNone/>
            </a:pPr>
            <a:r>
              <a:rPr lang="en-US" sz="800" b="0" dirty="0">
                <a:solidFill>
                  <a:schemeClr val="bg2"/>
                </a:solidFill>
                <a:effectLst/>
                <a:latin typeface="Menlo" panose="020B0609030804020204" pitchFamily="49" charset="0"/>
              </a:rPr>
              <a:t>                "</a:t>
            </a:r>
            <a:r>
              <a:rPr lang="en-US" sz="800" b="0" dirty="0" err="1">
                <a:solidFill>
                  <a:schemeClr val="bg2"/>
                </a:solidFill>
                <a:effectLst/>
                <a:latin typeface="Menlo" panose="020B0609030804020204" pitchFamily="49" charset="0"/>
              </a:rPr>
              <a:t>LongName</a:t>
            </a:r>
            <a:r>
              <a:rPr lang="en-US" sz="800" b="0" dirty="0">
                <a:solidFill>
                  <a:schemeClr val="bg2"/>
                </a:solidFill>
                <a:effectLst/>
                <a:latin typeface="Menlo" panose="020B0609030804020204" pitchFamily="49" charset="0"/>
              </a:rPr>
              <a:t>": "Moderate-Resolution Imaging Spectroradiometer"</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a:t>
            </a:r>
          </a:p>
        </p:txBody>
      </p:sp>
      <p:sp>
        <p:nvSpPr>
          <p:cNvPr id="2" name="Text Placeholder 2">
            <a:extLst>
              <a:ext uri="{FF2B5EF4-FFF2-40B4-BE49-F238E27FC236}">
                <a16:creationId xmlns:a16="http://schemas.microsoft.com/office/drawing/2014/main" id="{3CA3D977-BB1A-8EE9-DB59-D98BC6B4D765}"/>
              </a:ext>
            </a:extLst>
          </p:cNvPr>
          <p:cNvSpPr txBox="1">
            <a:spLocks/>
          </p:cNvSpPr>
          <p:nvPr/>
        </p:nvSpPr>
        <p:spPr>
          <a:xfrm>
            <a:off x="6595938" y="4640752"/>
            <a:ext cx="2282562" cy="390573"/>
          </a:xfrm>
          <a:prstGeom prst="rect">
            <a:avLst/>
          </a:prstGeom>
          <a:noFill/>
          <a:ln>
            <a:noFill/>
          </a:ln>
        </p:spPr>
        <p:txBody>
          <a:bodyPr spcFirstLastPara="1" wrap="square" lIns="91425" tIns="91425" rIns="91425" bIns="91425" anchor="t" anchorCtr="0">
            <a:normAutofit lnSpcReduction="1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25400" indent="0" algn="r">
              <a:lnSpc>
                <a:spcPct val="100000"/>
              </a:lnSpc>
              <a:spcBef>
                <a:spcPts val="640"/>
              </a:spcBef>
              <a:buSzPts val="3200"/>
              <a:buFont typeface="Arial"/>
              <a:buNone/>
            </a:pPr>
            <a:r>
              <a:rPr lang="en-US" sz="900" dirty="0">
                <a:latin typeface="Monaco" pitchFamily="2" charset="77"/>
              </a:rPr>
              <a:t>164.29 kb</a:t>
            </a:r>
          </a:p>
        </p:txBody>
      </p:sp>
      <p:sp>
        <p:nvSpPr>
          <p:cNvPr id="3" name="Text Placeholder 2">
            <a:extLst>
              <a:ext uri="{FF2B5EF4-FFF2-40B4-BE49-F238E27FC236}">
                <a16:creationId xmlns:a16="http://schemas.microsoft.com/office/drawing/2014/main" id="{A058376F-DE76-2CD1-51DF-AA46D62002A6}"/>
              </a:ext>
            </a:extLst>
          </p:cNvPr>
          <p:cNvSpPr txBox="1">
            <a:spLocks/>
          </p:cNvSpPr>
          <p:nvPr/>
        </p:nvSpPr>
        <p:spPr>
          <a:xfrm>
            <a:off x="265500" y="3105027"/>
            <a:ext cx="2282562" cy="1714478"/>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25400" indent="0">
              <a:lnSpc>
                <a:spcPct val="100000"/>
              </a:lnSpc>
              <a:spcBef>
                <a:spcPts val="640"/>
              </a:spcBef>
              <a:buSzPts val="3200"/>
              <a:buFont typeface="Arial"/>
              <a:buNone/>
            </a:pPr>
            <a:r>
              <a:rPr lang="en-US" sz="900" b="1" dirty="0">
                <a:latin typeface="Monaco" pitchFamily="2" charset="77"/>
              </a:rPr>
              <a:t>Notable Response Headers</a:t>
            </a:r>
          </a:p>
          <a:p>
            <a:pPr marL="25400" indent="0">
              <a:lnSpc>
                <a:spcPct val="100000"/>
              </a:lnSpc>
              <a:spcBef>
                <a:spcPts val="640"/>
              </a:spcBef>
              <a:buSzPts val="3200"/>
              <a:buFont typeface="Arial"/>
              <a:buNone/>
            </a:pPr>
            <a:r>
              <a:rPr lang="en-US" sz="900" dirty="0">
                <a:latin typeface="Monaco" pitchFamily="2" charset="77"/>
              </a:rPr>
              <a:t>{</a:t>
            </a:r>
          </a:p>
          <a:p>
            <a:pPr marL="25400" indent="0">
              <a:lnSpc>
                <a:spcPct val="100000"/>
              </a:lnSpc>
              <a:spcBef>
                <a:spcPts val="640"/>
              </a:spcBef>
              <a:buSzPts val="3200"/>
              <a:buFont typeface="Arial"/>
              <a:buNone/>
            </a:pPr>
            <a:r>
              <a:rPr lang="en-US" sz="900" dirty="0">
                <a:latin typeface="Monaco" pitchFamily="2" charset="77"/>
              </a:rPr>
              <a:t>    "search-after": "...”</a:t>
            </a:r>
          </a:p>
          <a:p>
            <a:pPr marL="25400" indent="0">
              <a:lnSpc>
                <a:spcPct val="100000"/>
              </a:lnSpc>
              <a:spcBef>
                <a:spcPts val="640"/>
              </a:spcBef>
              <a:buSzPts val="3200"/>
              <a:buFont typeface="Arial"/>
              <a:buNone/>
            </a:pPr>
            <a:r>
              <a:rPr lang="en-US" sz="900" dirty="0">
                <a:latin typeface="Monaco" pitchFamily="2" charset="77"/>
              </a:rPr>
              <a:t>}</a:t>
            </a:r>
          </a:p>
          <a:p>
            <a:pPr marL="25400" indent="0">
              <a:lnSpc>
                <a:spcPct val="100000"/>
              </a:lnSpc>
              <a:spcBef>
                <a:spcPts val="640"/>
              </a:spcBef>
              <a:buSzPts val="3200"/>
              <a:buFont typeface="Arial"/>
              <a:buNone/>
            </a:pPr>
            <a:endParaRPr lang="en-US" sz="900" dirty="0">
              <a:latin typeface="Monaco" pitchFamily="2" charset="77"/>
            </a:endParaRPr>
          </a:p>
        </p:txBody>
      </p:sp>
    </p:spTree>
    <p:extLst>
      <p:ext uri="{BB962C8B-B14F-4D97-AF65-F5344CB8AC3E}">
        <p14:creationId xmlns:p14="http://schemas.microsoft.com/office/powerpoint/2010/main" val="3764295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5" name="Google Shape;126;p26">
            <a:extLst>
              <a:ext uri="{FF2B5EF4-FFF2-40B4-BE49-F238E27FC236}">
                <a16:creationId xmlns:a16="http://schemas.microsoft.com/office/drawing/2014/main" id="{4C89668A-EFBD-E79F-7D8E-928401D3062B}"/>
              </a:ext>
            </a:extLst>
          </p:cNvPr>
          <p:cNvSpPr txBox="1">
            <a:spLocks/>
          </p:cNvSpPr>
          <p:nvPr/>
        </p:nvSpPr>
        <p:spPr>
          <a:xfrm>
            <a:off x="265500" y="1727100"/>
            <a:ext cx="3999900"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9pPr>
          </a:lstStyle>
          <a:p>
            <a:pPr marL="25400" indent="0" algn="l">
              <a:spcBef>
                <a:spcPts val="640"/>
              </a:spcBef>
              <a:buSzPts val="3200"/>
            </a:pPr>
            <a:r>
              <a:rPr lang="en-US" sz="900" dirty="0">
                <a:latin typeface="Monaco" pitchFamily="2" charset="77"/>
                <a:hlinkClick r:id="rId3"/>
              </a:rPr>
              <a:t>https://graphql.earthdata.nasa.gov/api</a:t>
            </a:r>
            <a:endParaRPr lang="en-US" sz="900" dirty="0">
              <a:latin typeface="Monaco" pitchFamily="2" charset="77"/>
            </a:endParaRPr>
          </a:p>
          <a:p>
            <a:pPr marL="25400" indent="0" algn="l">
              <a:spcBef>
                <a:spcPts val="640"/>
              </a:spcBef>
              <a:buSzPts val="3200"/>
            </a:pPr>
            <a:endParaRPr lang="en-US" sz="900" dirty="0">
              <a:latin typeface="Monaco" pitchFamily="2" charset="77"/>
            </a:endParaRPr>
          </a:p>
          <a:p>
            <a:pPr marL="25400" indent="0" algn="l">
              <a:spcBef>
                <a:spcPts val="640"/>
              </a:spcBef>
              <a:buSzPts val="3200"/>
            </a:pPr>
            <a:r>
              <a:rPr lang="en-US" sz="900" dirty="0">
                <a:latin typeface="Monaco" pitchFamily="2" charset="77"/>
              </a:rPr>
              <a:t>query Collections($params: </a:t>
            </a:r>
            <a:r>
              <a:rPr lang="en-US" sz="900" dirty="0" err="1">
                <a:latin typeface="Monaco" pitchFamily="2" charset="77"/>
              </a:rPr>
              <a:t>CollectionsInput</a:t>
            </a:r>
            <a:r>
              <a:rPr lang="en-US" sz="900" dirty="0">
                <a:latin typeface="Monaco" pitchFamily="2" charset="77"/>
              </a:rPr>
              <a:t>) {</a:t>
            </a:r>
          </a:p>
          <a:p>
            <a:pPr marL="25400" indent="0" algn="l">
              <a:spcBef>
                <a:spcPts val="640"/>
              </a:spcBef>
              <a:buSzPts val="3200"/>
            </a:pPr>
            <a:r>
              <a:rPr lang="en-US" sz="900" dirty="0">
                <a:latin typeface="Monaco" pitchFamily="2" charset="77"/>
              </a:rPr>
              <a:t>    collections(params: $params) {</a:t>
            </a:r>
          </a:p>
          <a:p>
            <a:pPr marL="25400" indent="0" algn="l">
              <a:spcBef>
                <a:spcPts val="640"/>
              </a:spcBef>
              <a:buSzPts val="3200"/>
            </a:pPr>
            <a:r>
              <a:rPr lang="en-US" sz="900" dirty="0">
                <a:latin typeface="Monaco" pitchFamily="2" charset="77"/>
              </a:rPr>
              <a:t>      count</a:t>
            </a:r>
          </a:p>
          <a:p>
            <a:pPr marL="25400" indent="0" algn="l">
              <a:spcBef>
                <a:spcPts val="640"/>
              </a:spcBef>
              <a:buSzPts val="3200"/>
            </a:pPr>
            <a:r>
              <a:rPr lang="en-US" sz="900" dirty="0">
                <a:latin typeface="Monaco" pitchFamily="2" charset="77"/>
              </a:rPr>
              <a:t>      cursor</a:t>
            </a:r>
          </a:p>
          <a:p>
            <a:pPr marL="25400" indent="0" algn="l">
              <a:spcBef>
                <a:spcPts val="640"/>
              </a:spcBef>
              <a:buSzPts val="3200"/>
            </a:pPr>
            <a:r>
              <a:rPr lang="en-US" sz="900" dirty="0">
                <a:latin typeface="Monaco" pitchFamily="2" charset="77"/>
              </a:rPr>
              <a:t>      facets</a:t>
            </a:r>
          </a:p>
          <a:p>
            <a:pPr marL="25400" indent="0" algn="l">
              <a:spcBef>
                <a:spcPts val="640"/>
              </a:spcBef>
              <a:buSzPts val="3200"/>
            </a:pPr>
            <a:r>
              <a:rPr lang="en-US" sz="900" dirty="0">
                <a:latin typeface="Monaco" pitchFamily="2" charset="77"/>
              </a:rPr>
              <a:t>      items {</a:t>
            </a:r>
          </a:p>
          <a:p>
            <a:pPr marL="25400" indent="0" algn="l">
              <a:spcBef>
                <a:spcPts val="640"/>
              </a:spcBef>
              <a:buSzPts val="3200"/>
            </a:pPr>
            <a:r>
              <a:rPr lang="en-US" sz="900" dirty="0">
                <a:latin typeface="Monaco" pitchFamily="2" charset="77"/>
              </a:rPr>
              <a:t>          </a:t>
            </a:r>
            <a:r>
              <a:rPr lang="en-US" sz="900" dirty="0" err="1">
                <a:latin typeface="Monaco" pitchFamily="2" charset="77"/>
              </a:rPr>
              <a:t>conceptId</a:t>
            </a:r>
            <a:endParaRPr lang="en-US" sz="900" dirty="0">
              <a:latin typeface="Monaco" pitchFamily="2" charset="77"/>
            </a:endParaRPr>
          </a:p>
          <a:p>
            <a:pPr marL="25400" indent="0" algn="l">
              <a:spcBef>
                <a:spcPts val="640"/>
              </a:spcBef>
              <a:buSzPts val="3200"/>
            </a:pPr>
            <a:r>
              <a:rPr lang="en-US" sz="900" dirty="0">
                <a:latin typeface="Monaco" pitchFamily="2" charset="77"/>
              </a:rPr>
              <a:t>          title</a:t>
            </a:r>
          </a:p>
          <a:p>
            <a:pPr marL="25400" indent="0" algn="l">
              <a:spcBef>
                <a:spcPts val="640"/>
              </a:spcBef>
              <a:buSzPts val="3200"/>
            </a:pPr>
            <a:r>
              <a:rPr lang="en-US" sz="900" dirty="0">
                <a:latin typeface="Monaco" pitchFamily="2" charset="77"/>
              </a:rPr>
              <a:t>          platforms</a:t>
            </a:r>
          </a:p>
          <a:p>
            <a:pPr marL="25400" indent="0" algn="l">
              <a:spcBef>
                <a:spcPts val="640"/>
              </a:spcBef>
              <a:buSzPts val="3200"/>
            </a:pPr>
            <a:r>
              <a:rPr lang="en-US" sz="900" dirty="0">
                <a:latin typeface="Monaco" pitchFamily="2" charset="77"/>
              </a:rPr>
              <a:t>          </a:t>
            </a:r>
            <a:r>
              <a:rPr lang="en-US" sz="900" dirty="0" err="1">
                <a:latin typeface="Monaco" pitchFamily="2" charset="77"/>
              </a:rPr>
              <a:t>doi</a:t>
            </a:r>
            <a:endParaRPr lang="en-US" sz="900" dirty="0">
              <a:latin typeface="Monaco" pitchFamily="2" charset="77"/>
            </a:endParaRPr>
          </a:p>
          <a:p>
            <a:pPr marL="25400" indent="0" algn="l">
              <a:spcBef>
                <a:spcPts val="640"/>
              </a:spcBef>
              <a:buSzPts val="3200"/>
            </a:pPr>
            <a:r>
              <a:rPr lang="en-US" sz="900" dirty="0">
                <a:latin typeface="Monaco" pitchFamily="2" charset="77"/>
              </a:rPr>
              <a:t>      }</a:t>
            </a:r>
          </a:p>
          <a:p>
            <a:pPr marL="25400" indent="0" algn="l">
              <a:spcBef>
                <a:spcPts val="640"/>
              </a:spcBef>
              <a:buSzPts val="3200"/>
            </a:pPr>
            <a:r>
              <a:rPr lang="en-US" sz="900" dirty="0">
                <a:latin typeface="Monaco" pitchFamily="2" charset="77"/>
              </a:rPr>
              <a:t>    }</a:t>
            </a:r>
          </a:p>
          <a:p>
            <a:pPr marL="25400" indent="0" algn="l">
              <a:spcBef>
                <a:spcPts val="640"/>
              </a:spcBef>
              <a:buSzPts val="3200"/>
            </a:pPr>
            <a:r>
              <a:rPr lang="en-US" sz="900" dirty="0">
                <a:latin typeface="Monaco" pitchFamily="2" charset="77"/>
              </a:rPr>
              <a:t>}</a:t>
            </a:r>
          </a:p>
        </p:txBody>
      </p:sp>
      <p:sp>
        <p:nvSpPr>
          <p:cNvPr id="145" name="Google Shape;145;p29"/>
          <p:cNvSpPr txBox="1">
            <a:spLocks noGrp="1"/>
          </p:cNvSpPr>
          <p:nvPr>
            <p:ph type="title"/>
          </p:nvPr>
        </p:nvSpPr>
        <p:spPr>
          <a:xfrm>
            <a:off x="265500" y="244800"/>
            <a:ext cx="4045200" cy="148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34495E"/>
              </a:buClr>
              <a:buSzPts val="4400"/>
              <a:buFont typeface="Avenir"/>
              <a:buNone/>
            </a:pPr>
            <a:r>
              <a:rPr lang="en" dirty="0" err="1"/>
              <a:t>GraphQL</a:t>
            </a:r>
            <a:endParaRPr dirty="0"/>
          </a:p>
        </p:txBody>
      </p:sp>
      <p:sp>
        <p:nvSpPr>
          <p:cNvPr id="144" name="Google Shape;144;p29"/>
          <p:cNvSpPr txBox="1">
            <a:spLocks noGrp="1"/>
          </p:cNvSpPr>
          <p:nvPr>
            <p:ph type="body" idx="2"/>
          </p:nvPr>
        </p:nvSpPr>
        <p:spPr>
          <a:xfrm>
            <a:off x="4572000" y="0"/>
            <a:ext cx="4572000" cy="5143500"/>
          </a:xfrm>
          <a:prstGeom prst="rect">
            <a:avLst/>
          </a:prstGeom>
          <a:noFill/>
          <a:ln>
            <a:noFill/>
          </a:ln>
        </p:spPr>
        <p:txBody>
          <a:bodyPr spcFirstLastPara="1" wrap="square" lIns="91425" tIns="91425" rIns="91425" bIns="91425" anchor="t" anchorCtr="0">
            <a:noAutofit/>
          </a:bodyPr>
          <a:lstStyle/>
          <a:p>
            <a:pPr marL="114300" indent="0">
              <a:buNone/>
            </a:pPr>
            <a:r>
              <a:rPr lang="en-US" sz="800" b="0" dirty="0">
                <a:solidFill>
                  <a:schemeClr val="bg2"/>
                </a:solidFill>
                <a:effectLst/>
                <a:latin typeface="Menlo" panose="020B0609030804020204" pitchFamily="49" charset="0"/>
              </a:rPr>
              <a:t>{</a:t>
            </a:r>
          </a:p>
          <a:p>
            <a:pPr marL="114300" indent="0">
              <a:buNone/>
            </a:pPr>
            <a:r>
              <a:rPr lang="en-US" sz="800" b="0" dirty="0">
                <a:solidFill>
                  <a:schemeClr val="bg2"/>
                </a:solidFill>
                <a:effectLst/>
                <a:latin typeface="Menlo" panose="020B0609030804020204" pitchFamily="49" charset="0"/>
              </a:rPr>
              <a:t>  "data": {</a:t>
            </a:r>
          </a:p>
          <a:p>
            <a:pPr marL="114300" indent="0">
              <a:buNone/>
            </a:pPr>
            <a:r>
              <a:rPr lang="en-US" sz="800" b="0" dirty="0">
                <a:solidFill>
                  <a:schemeClr val="bg2"/>
                </a:solidFill>
                <a:effectLst/>
                <a:latin typeface="Menlo" panose="020B0609030804020204" pitchFamily="49" charset="0"/>
              </a:rPr>
              <a:t>    "collections": {</a:t>
            </a:r>
          </a:p>
          <a:p>
            <a:pPr marL="114300" indent="0">
              <a:buNone/>
            </a:pPr>
            <a:r>
              <a:rPr lang="en-US" sz="800" b="0" dirty="0">
                <a:solidFill>
                  <a:schemeClr val="bg2"/>
                </a:solidFill>
                <a:effectLst/>
                <a:latin typeface="Menlo" panose="020B0609030804020204" pitchFamily="49" charset="0"/>
              </a:rPr>
              <a:t>      "count": 1108,</a:t>
            </a:r>
          </a:p>
          <a:p>
            <a:pPr marL="114300" indent="0">
              <a:buNone/>
            </a:pPr>
            <a:r>
              <a:rPr lang="en-US" sz="800" b="0" dirty="0">
                <a:solidFill>
                  <a:schemeClr val="bg2"/>
                </a:solidFill>
                <a:effectLst/>
                <a:latin typeface="Menlo" panose="020B0609030804020204" pitchFamily="49" charset="0"/>
              </a:rPr>
              <a:t>      "cursor": ”...",</a:t>
            </a:r>
          </a:p>
          <a:p>
            <a:pPr marL="114300" indent="0">
              <a:buNone/>
            </a:pPr>
            <a:r>
              <a:rPr lang="en-US" sz="800" b="0" dirty="0">
                <a:solidFill>
                  <a:schemeClr val="bg2"/>
                </a:solidFill>
                <a:effectLst/>
                <a:latin typeface="Menlo" panose="020B0609030804020204" pitchFamily="49" charset="0"/>
              </a:rPr>
              <a:t>      "facets": {...},</a:t>
            </a:r>
          </a:p>
          <a:p>
            <a:pPr marL="114300" indent="0">
              <a:buNone/>
            </a:pPr>
            <a:r>
              <a:rPr lang="en-US" sz="800" b="0" dirty="0">
                <a:solidFill>
                  <a:schemeClr val="bg2"/>
                </a:solidFill>
                <a:effectLst/>
                <a:latin typeface="Menlo" panose="020B0609030804020204" pitchFamily="49" charset="0"/>
              </a:rPr>
              <a:t>      "items":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r>
              <a:rPr lang="en-US" sz="800" b="0" dirty="0" err="1">
                <a:solidFill>
                  <a:schemeClr val="bg2"/>
                </a:solidFill>
                <a:effectLst/>
                <a:latin typeface="Menlo" panose="020B0609030804020204" pitchFamily="49" charset="0"/>
              </a:rPr>
              <a:t>conceptId</a:t>
            </a:r>
            <a:r>
              <a:rPr lang="en-US" sz="800" b="0" dirty="0">
                <a:solidFill>
                  <a:schemeClr val="bg2"/>
                </a:solidFill>
                <a:effectLst/>
                <a:latin typeface="Menlo" panose="020B0609030804020204" pitchFamily="49" charset="0"/>
              </a:rPr>
              <a:t>": "C2192631093-ORNL_CLOUD",</a:t>
            </a:r>
          </a:p>
          <a:p>
            <a:pPr marL="114300" indent="0">
              <a:buNone/>
            </a:pPr>
            <a:r>
              <a:rPr lang="en-US" sz="800" b="0" dirty="0">
                <a:solidFill>
                  <a:schemeClr val="bg2"/>
                </a:solidFill>
                <a:effectLst/>
                <a:latin typeface="Menlo" panose="020B0609030804020204" pitchFamily="49" charset="0"/>
              </a:rPr>
              <a:t>          "title": "</a:t>
            </a:r>
            <a:r>
              <a:rPr lang="en-US" sz="800" b="0" dirty="0" err="1">
                <a:solidFill>
                  <a:schemeClr val="bg2"/>
                </a:solidFill>
                <a:effectLst/>
                <a:latin typeface="Menlo" panose="020B0609030804020204" pitchFamily="49" charset="0"/>
              </a:rPr>
              <a:t>ABoVE</a:t>
            </a:r>
            <a:r>
              <a:rPr lang="en-US" sz="800" b="0" dirty="0">
                <a:solidFill>
                  <a:schemeClr val="bg2"/>
                </a:solidFill>
                <a:effectLst/>
                <a:latin typeface="Menlo" panose="020B0609030804020204" pitchFamily="49" charset="0"/>
              </a:rPr>
              <a:t>: Angular-corrected MODIS MAIAC Reflectance across Alaska and Canada, 2000-2017",</a:t>
            </a:r>
          </a:p>
          <a:p>
            <a:pPr marL="114300" indent="0">
              <a:buNone/>
            </a:pPr>
            <a:r>
              <a:rPr lang="en-US" sz="800" b="0" dirty="0">
                <a:solidFill>
                  <a:schemeClr val="bg2"/>
                </a:solidFill>
                <a:effectLst/>
                <a:latin typeface="Menlo" panose="020B0609030804020204" pitchFamily="49" charset="0"/>
              </a:rPr>
              <a:t>          "platforms":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"type": "Earth Observation Satellites",</a:t>
            </a:r>
          </a:p>
          <a:p>
            <a:pPr marL="114300" indent="0">
              <a:buNone/>
            </a:pPr>
            <a:r>
              <a:rPr lang="en-US" sz="800" b="0" dirty="0">
                <a:solidFill>
                  <a:schemeClr val="bg2"/>
                </a:solidFill>
                <a:effectLst/>
                <a:latin typeface="Menlo" panose="020B0609030804020204" pitchFamily="49" charset="0"/>
              </a:rPr>
              <a:t>              "</a:t>
            </a:r>
            <a:r>
              <a:rPr lang="en-US" sz="800" b="0" dirty="0" err="1">
                <a:solidFill>
                  <a:schemeClr val="bg2"/>
                </a:solidFill>
                <a:effectLst/>
                <a:latin typeface="Menlo" panose="020B0609030804020204" pitchFamily="49" charset="0"/>
              </a:rPr>
              <a:t>shortName</a:t>
            </a:r>
            <a:r>
              <a:rPr lang="en-US" sz="800" b="0" dirty="0">
                <a:solidFill>
                  <a:schemeClr val="bg2"/>
                </a:solidFill>
                <a:effectLst/>
                <a:latin typeface="Menlo" panose="020B0609030804020204" pitchFamily="49" charset="0"/>
              </a:rPr>
              <a:t>": "Terra",</a:t>
            </a:r>
          </a:p>
          <a:p>
            <a:pPr marL="114300" indent="0">
              <a:buNone/>
            </a:pPr>
            <a:r>
              <a:rPr lang="en-US" sz="800" b="0" dirty="0">
                <a:solidFill>
                  <a:schemeClr val="bg2"/>
                </a:solidFill>
                <a:effectLst/>
                <a:latin typeface="Menlo" panose="020B0609030804020204" pitchFamily="49" charset="0"/>
              </a:rPr>
              <a:t>              "</a:t>
            </a:r>
            <a:r>
              <a:rPr lang="en-US" sz="800" b="0" dirty="0" err="1">
                <a:solidFill>
                  <a:schemeClr val="bg2"/>
                </a:solidFill>
                <a:effectLst/>
                <a:latin typeface="Menlo" panose="020B0609030804020204" pitchFamily="49" charset="0"/>
              </a:rPr>
              <a:t>longName</a:t>
            </a:r>
            <a:r>
              <a:rPr lang="en-US" sz="800" b="0" dirty="0">
                <a:solidFill>
                  <a:schemeClr val="bg2"/>
                </a:solidFill>
                <a:effectLst/>
                <a:latin typeface="Menlo" panose="020B0609030804020204" pitchFamily="49" charset="0"/>
              </a:rPr>
              <a:t>": "Earth Observing System, Terra (AM-1)",</a:t>
            </a:r>
          </a:p>
          <a:p>
            <a:pPr marL="114300" indent="0">
              <a:buNone/>
            </a:pPr>
            <a:r>
              <a:rPr lang="en-US" sz="800" b="0" dirty="0">
                <a:solidFill>
                  <a:schemeClr val="bg2"/>
                </a:solidFill>
                <a:effectLst/>
                <a:latin typeface="Menlo" panose="020B0609030804020204" pitchFamily="49" charset="0"/>
              </a:rPr>
              <a:t>              "instruments":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r>
              <a:rPr lang="en-US" sz="800" b="0" dirty="0" err="1">
                <a:solidFill>
                  <a:schemeClr val="bg2"/>
                </a:solidFill>
                <a:effectLst/>
                <a:latin typeface="Menlo" panose="020B0609030804020204" pitchFamily="49" charset="0"/>
              </a:rPr>
              <a:t>shortName</a:t>
            </a:r>
            <a:r>
              <a:rPr lang="en-US" sz="800" b="0" dirty="0">
                <a:solidFill>
                  <a:schemeClr val="bg2"/>
                </a:solidFill>
                <a:effectLst/>
                <a:latin typeface="Menlo" panose="020B0609030804020204" pitchFamily="49" charset="0"/>
              </a:rPr>
              <a:t>": "MODIS",</a:t>
            </a:r>
          </a:p>
          <a:p>
            <a:pPr marL="114300" indent="0">
              <a:buNone/>
            </a:pPr>
            <a:r>
              <a:rPr lang="en-US" sz="800" b="0" dirty="0">
                <a:solidFill>
                  <a:schemeClr val="bg2"/>
                </a:solidFill>
                <a:effectLst/>
                <a:latin typeface="Menlo" panose="020B0609030804020204" pitchFamily="49" charset="0"/>
              </a:rPr>
              <a:t>                  "</a:t>
            </a:r>
            <a:r>
              <a:rPr lang="en-US" sz="800" b="0" dirty="0" err="1">
                <a:solidFill>
                  <a:schemeClr val="bg2"/>
                </a:solidFill>
                <a:effectLst/>
                <a:latin typeface="Menlo" panose="020B0609030804020204" pitchFamily="49" charset="0"/>
              </a:rPr>
              <a:t>longName</a:t>
            </a:r>
            <a:r>
              <a:rPr lang="en-US" sz="800" b="0" dirty="0">
                <a:solidFill>
                  <a:schemeClr val="bg2"/>
                </a:solidFill>
                <a:effectLst/>
                <a:latin typeface="Menlo" panose="020B0609030804020204" pitchFamily="49" charset="0"/>
              </a:rPr>
              <a:t>": "Moderate-Resolution Imaging Spectroradiometer"</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r>
              <a:rPr lang="en-US" sz="800" b="0" dirty="0" err="1">
                <a:solidFill>
                  <a:schemeClr val="bg2"/>
                </a:solidFill>
                <a:effectLst/>
                <a:latin typeface="Menlo" panose="020B0609030804020204" pitchFamily="49" charset="0"/>
              </a:rPr>
              <a:t>doi</a:t>
            </a: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r>
              <a:rPr lang="en-US" sz="800" b="0" dirty="0" err="1">
                <a:solidFill>
                  <a:schemeClr val="bg2"/>
                </a:solidFill>
                <a:effectLst/>
                <a:latin typeface="Menlo" panose="020B0609030804020204" pitchFamily="49" charset="0"/>
              </a:rPr>
              <a:t>doi</a:t>
            </a:r>
            <a:r>
              <a:rPr lang="en-US" sz="800" b="0" dirty="0">
                <a:solidFill>
                  <a:schemeClr val="bg2"/>
                </a:solidFill>
                <a:effectLst/>
                <a:latin typeface="Menlo" panose="020B0609030804020204" pitchFamily="49" charset="0"/>
              </a:rPr>
              <a:t>": "10.3334/ORNLDAAC/1858",</a:t>
            </a:r>
          </a:p>
          <a:p>
            <a:pPr marL="114300" indent="0">
              <a:buNone/>
            </a:pPr>
            <a:r>
              <a:rPr lang="en-US" sz="800" b="0" dirty="0">
                <a:solidFill>
                  <a:schemeClr val="bg2"/>
                </a:solidFill>
                <a:effectLst/>
                <a:latin typeface="Menlo" panose="020B0609030804020204" pitchFamily="49" charset="0"/>
              </a:rPr>
              <a:t>            "authority": "https://</a:t>
            </a:r>
            <a:r>
              <a:rPr lang="en-US" sz="800" b="0" dirty="0" err="1">
                <a:solidFill>
                  <a:schemeClr val="bg2"/>
                </a:solidFill>
                <a:effectLst/>
                <a:latin typeface="Menlo" panose="020B0609030804020204" pitchFamily="49" charset="0"/>
              </a:rPr>
              <a:t>doi.org</a:t>
            </a:r>
            <a:r>
              <a:rPr lang="en-US" sz="800" b="0" dirty="0">
                <a:solidFill>
                  <a:schemeClr val="bg2"/>
                </a:solidFill>
                <a:effectLst/>
                <a:latin typeface="Menlo" panose="020B0609030804020204" pitchFamily="49" charset="0"/>
              </a:rPr>
              <a:t>"</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  }</a:t>
            </a:r>
          </a:p>
          <a:p>
            <a:pPr marL="114300" indent="0">
              <a:buNone/>
            </a:pPr>
            <a:r>
              <a:rPr lang="en-US" sz="800" b="0" dirty="0">
                <a:solidFill>
                  <a:schemeClr val="bg2"/>
                </a:solidFill>
                <a:effectLst/>
                <a:latin typeface="Menlo" panose="020B0609030804020204" pitchFamily="49" charset="0"/>
              </a:rPr>
              <a:t>}</a:t>
            </a:r>
          </a:p>
        </p:txBody>
      </p:sp>
      <p:sp>
        <p:nvSpPr>
          <p:cNvPr id="2" name="Text Placeholder 2">
            <a:extLst>
              <a:ext uri="{FF2B5EF4-FFF2-40B4-BE49-F238E27FC236}">
                <a16:creationId xmlns:a16="http://schemas.microsoft.com/office/drawing/2014/main" id="{3CA3D977-BB1A-8EE9-DB59-D98BC6B4D765}"/>
              </a:ext>
            </a:extLst>
          </p:cNvPr>
          <p:cNvSpPr txBox="1">
            <a:spLocks/>
          </p:cNvSpPr>
          <p:nvPr/>
        </p:nvSpPr>
        <p:spPr>
          <a:xfrm>
            <a:off x="2028138" y="3022526"/>
            <a:ext cx="2282562" cy="1714478"/>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25400" indent="0">
              <a:lnSpc>
                <a:spcPct val="100000"/>
              </a:lnSpc>
              <a:spcBef>
                <a:spcPts val="640"/>
              </a:spcBef>
              <a:buSzPts val="3200"/>
              <a:buFont typeface="Arial"/>
              <a:buNone/>
            </a:pPr>
            <a:r>
              <a:rPr lang="en-US" sz="900" b="1" dirty="0">
                <a:latin typeface="Monaco" pitchFamily="2" charset="77"/>
              </a:rPr>
              <a:t>variables</a:t>
            </a:r>
          </a:p>
          <a:p>
            <a:pPr marL="25400" indent="0">
              <a:lnSpc>
                <a:spcPct val="100000"/>
              </a:lnSpc>
              <a:spcBef>
                <a:spcPts val="640"/>
              </a:spcBef>
              <a:buSzPts val="3200"/>
              <a:buFont typeface="Arial"/>
              <a:buNone/>
            </a:pPr>
            <a:r>
              <a:rPr lang="en-US" sz="900" dirty="0">
                <a:latin typeface="Monaco" pitchFamily="2" charset="77"/>
              </a:rPr>
              <a:t>{</a:t>
            </a:r>
          </a:p>
          <a:p>
            <a:pPr marL="25400" indent="0">
              <a:lnSpc>
                <a:spcPct val="100000"/>
              </a:lnSpc>
              <a:spcBef>
                <a:spcPts val="640"/>
              </a:spcBef>
              <a:buSzPts val="3200"/>
              <a:buFont typeface="Arial"/>
              <a:buNone/>
            </a:pPr>
            <a:r>
              <a:rPr lang="en-US" sz="900" dirty="0">
                <a:latin typeface="Monaco" pitchFamily="2" charset="77"/>
              </a:rPr>
              <a:t>    "params": {</a:t>
            </a:r>
          </a:p>
          <a:p>
            <a:pPr marL="25400" indent="0">
              <a:lnSpc>
                <a:spcPct val="100000"/>
              </a:lnSpc>
              <a:spcBef>
                <a:spcPts val="640"/>
              </a:spcBef>
              <a:buSzPts val="3200"/>
              <a:buFont typeface="Arial"/>
              <a:buNone/>
            </a:pPr>
            <a:r>
              <a:rPr lang="en-US" sz="900" dirty="0">
                <a:latin typeface="Monaco" pitchFamily="2" charset="77"/>
              </a:rPr>
              <a:t>        "</a:t>
            </a:r>
            <a:r>
              <a:rPr lang="en-US" sz="900" dirty="0" err="1">
                <a:latin typeface="Monaco" pitchFamily="2" charset="77"/>
              </a:rPr>
              <a:t>includeFacets</a:t>
            </a:r>
            <a:r>
              <a:rPr lang="en-US" sz="900" dirty="0">
                <a:latin typeface="Monaco" pitchFamily="2" charset="77"/>
              </a:rPr>
              <a:t>": "v2",</a:t>
            </a:r>
          </a:p>
          <a:p>
            <a:pPr marL="25400" indent="0">
              <a:lnSpc>
                <a:spcPct val="100000"/>
              </a:lnSpc>
              <a:spcBef>
                <a:spcPts val="640"/>
              </a:spcBef>
              <a:buSzPts val="3200"/>
              <a:buFont typeface="Arial"/>
              <a:buNone/>
            </a:pPr>
            <a:r>
              <a:rPr lang="en-US" sz="900" dirty="0">
                <a:latin typeface="Monaco" pitchFamily="2" charset="77"/>
              </a:rPr>
              <a:t>        "platform": "AQUA"</a:t>
            </a:r>
          </a:p>
          <a:p>
            <a:pPr marL="25400" indent="0">
              <a:lnSpc>
                <a:spcPct val="100000"/>
              </a:lnSpc>
              <a:spcBef>
                <a:spcPts val="640"/>
              </a:spcBef>
              <a:buSzPts val="3200"/>
              <a:buFont typeface="Arial"/>
              <a:buNone/>
            </a:pPr>
            <a:r>
              <a:rPr lang="en-US" sz="900" dirty="0">
                <a:latin typeface="Monaco" pitchFamily="2" charset="77"/>
              </a:rPr>
              <a:t>    }</a:t>
            </a:r>
          </a:p>
          <a:p>
            <a:pPr marL="25400" indent="0">
              <a:lnSpc>
                <a:spcPct val="100000"/>
              </a:lnSpc>
              <a:spcBef>
                <a:spcPts val="640"/>
              </a:spcBef>
              <a:buSzPts val="3200"/>
              <a:buFont typeface="Arial"/>
              <a:buNone/>
            </a:pPr>
            <a:r>
              <a:rPr lang="en-US" sz="900" dirty="0">
                <a:latin typeface="Monaco" pitchFamily="2" charset="77"/>
              </a:rPr>
              <a:t>}</a:t>
            </a:r>
          </a:p>
          <a:p>
            <a:pPr marL="25400" indent="0">
              <a:lnSpc>
                <a:spcPct val="100000"/>
              </a:lnSpc>
              <a:spcBef>
                <a:spcPts val="640"/>
              </a:spcBef>
              <a:buSzPts val="3200"/>
              <a:buFont typeface="Arial"/>
              <a:buNone/>
            </a:pPr>
            <a:endParaRPr lang="en-US" sz="900" dirty="0">
              <a:latin typeface="Monaco" pitchFamily="2" charset="77"/>
            </a:endParaRPr>
          </a:p>
        </p:txBody>
      </p:sp>
      <p:sp>
        <p:nvSpPr>
          <p:cNvPr id="3" name="Text Placeholder 2">
            <a:extLst>
              <a:ext uri="{FF2B5EF4-FFF2-40B4-BE49-F238E27FC236}">
                <a16:creationId xmlns:a16="http://schemas.microsoft.com/office/drawing/2014/main" id="{F919B537-36CB-DF25-873A-C6A5D4D27704}"/>
              </a:ext>
            </a:extLst>
          </p:cNvPr>
          <p:cNvSpPr txBox="1">
            <a:spLocks/>
          </p:cNvSpPr>
          <p:nvPr/>
        </p:nvSpPr>
        <p:spPr>
          <a:xfrm>
            <a:off x="6595938" y="4640752"/>
            <a:ext cx="2282562" cy="390573"/>
          </a:xfrm>
          <a:prstGeom prst="rect">
            <a:avLst/>
          </a:prstGeom>
          <a:noFill/>
          <a:ln>
            <a:noFill/>
          </a:ln>
        </p:spPr>
        <p:txBody>
          <a:bodyPr spcFirstLastPara="1" wrap="square" lIns="91425" tIns="91425" rIns="91425" bIns="91425" anchor="t" anchorCtr="0">
            <a:normAutofit lnSpcReduction="1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25400" indent="0" algn="r">
              <a:lnSpc>
                <a:spcPct val="100000"/>
              </a:lnSpc>
              <a:spcBef>
                <a:spcPts val="640"/>
              </a:spcBef>
              <a:buSzPts val="3200"/>
              <a:buFont typeface="Arial"/>
              <a:buNone/>
            </a:pPr>
            <a:r>
              <a:rPr lang="en-US" sz="900" dirty="0">
                <a:latin typeface="Monaco" pitchFamily="2" charset="77"/>
              </a:rPr>
              <a:t>129.55 kb</a:t>
            </a:r>
          </a:p>
        </p:txBody>
      </p:sp>
    </p:spTree>
    <p:extLst>
      <p:ext uri="{BB962C8B-B14F-4D97-AF65-F5344CB8AC3E}">
        <p14:creationId xmlns:p14="http://schemas.microsoft.com/office/powerpoint/2010/main" val="2748233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2"/>
          <p:cNvSpPr txBox="1">
            <a:spLocks noGrp="1"/>
          </p:cNvSpPr>
          <p:nvPr>
            <p:ph type="body" idx="1"/>
          </p:nvPr>
        </p:nvSpPr>
        <p:spPr>
          <a:xfrm>
            <a:off x="457200" y="986850"/>
            <a:ext cx="8229600" cy="3556887"/>
          </a:xfrm>
          <a:prstGeom prst="rect">
            <a:avLst/>
          </a:prstGeom>
          <a:noFill/>
          <a:ln>
            <a:noFill/>
          </a:ln>
        </p:spPr>
        <p:txBody>
          <a:bodyPr spcFirstLastPara="1" wrap="square" lIns="91425" tIns="91425" rIns="91425" bIns="91425" anchor="t" anchorCtr="0">
            <a:noAutofit/>
          </a:bodyPr>
          <a:lstStyle/>
          <a:p>
            <a:pPr marL="457200" lvl="0" indent="-431800" algn="l" rtl="0">
              <a:lnSpc>
                <a:spcPct val="100000"/>
              </a:lnSpc>
              <a:spcBef>
                <a:spcPts val="640"/>
              </a:spcBef>
              <a:spcAft>
                <a:spcPts val="0"/>
              </a:spcAft>
              <a:buSzPct val="100000"/>
              <a:buChar char="•"/>
            </a:pPr>
            <a:r>
              <a:rPr lang="en" sz="2400" dirty="0"/>
              <a:t>Based on the fields requested, intelligently determine where to fetch the data from</a:t>
            </a:r>
            <a:endParaRPr sz="2400" dirty="0"/>
          </a:p>
          <a:p>
            <a:pPr marL="914400" lvl="1" indent="-406400" algn="l" rtl="0">
              <a:lnSpc>
                <a:spcPct val="100000"/>
              </a:lnSpc>
              <a:spcBef>
                <a:spcPts val="560"/>
              </a:spcBef>
              <a:spcAft>
                <a:spcPts val="0"/>
              </a:spcAft>
              <a:buSzPct val="100000"/>
              <a:buChar char="–"/>
            </a:pPr>
            <a:r>
              <a:rPr lang="en" sz="2400" dirty="0"/>
              <a:t>Users no longer need to know which endpoint and/or format owns the data</a:t>
            </a:r>
            <a:endParaRPr sz="2400" dirty="0"/>
          </a:p>
          <a:p>
            <a:pPr marL="914400" lvl="1" indent="-406400" algn="l" rtl="0">
              <a:lnSpc>
                <a:spcPct val="100000"/>
              </a:lnSpc>
              <a:spcBef>
                <a:spcPts val="560"/>
              </a:spcBef>
              <a:spcAft>
                <a:spcPts val="0"/>
              </a:spcAft>
              <a:buSzPct val="100000"/>
              <a:buChar char="–"/>
            </a:pPr>
            <a:r>
              <a:rPr lang="en" sz="2400" dirty="0"/>
              <a:t>Allows us to prioritize endpoints and formats for performance, clarity, standards</a:t>
            </a:r>
            <a:endParaRPr sz="2400" dirty="0"/>
          </a:p>
          <a:p>
            <a:pPr marL="914400" lvl="1" indent="-406400" algn="l" rtl="0">
              <a:lnSpc>
                <a:spcPct val="100000"/>
              </a:lnSpc>
              <a:spcBef>
                <a:spcPts val="560"/>
              </a:spcBef>
              <a:spcAft>
                <a:spcPts val="0"/>
              </a:spcAft>
              <a:buSzPct val="100000"/>
              <a:buChar char="–"/>
            </a:pPr>
            <a:r>
              <a:rPr lang="en" sz="2400" dirty="0"/>
              <a:t>Normalizes parameter names and response fields</a:t>
            </a:r>
            <a:endParaRPr sz="2400" dirty="0"/>
          </a:p>
        </p:txBody>
      </p:sp>
      <p:sp>
        <p:nvSpPr>
          <p:cNvPr id="163" name="Google Shape;163;p32"/>
          <p:cNvSpPr txBox="1">
            <a:spLocks noGrp="1"/>
          </p:cNvSpPr>
          <p:nvPr>
            <p:ph type="title"/>
          </p:nvPr>
        </p:nvSpPr>
        <p:spPr>
          <a:xfrm>
            <a:off x="457200" y="205978"/>
            <a:ext cx="8229600" cy="65705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34495E"/>
              </a:buClr>
              <a:buSzPts val="4400"/>
              <a:buFont typeface="Avenir"/>
              <a:buNone/>
            </a:pPr>
            <a:r>
              <a:rPr lang="en" dirty="0"/>
              <a:t>Obfuscated By Design</a:t>
            </a: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3"/>
          <p:cNvSpPr txBox="1">
            <a:spLocks noGrp="1"/>
          </p:cNvSpPr>
          <p:nvPr>
            <p:ph type="body" idx="1"/>
          </p:nvPr>
        </p:nvSpPr>
        <p:spPr>
          <a:xfrm>
            <a:off x="457200" y="986850"/>
            <a:ext cx="8229600" cy="3556887"/>
          </a:xfrm>
          <a:prstGeom prst="rect">
            <a:avLst/>
          </a:prstGeom>
          <a:noFill/>
          <a:ln>
            <a:noFill/>
          </a:ln>
        </p:spPr>
        <p:txBody>
          <a:bodyPr spcFirstLastPara="1" wrap="square" lIns="91425" tIns="91425" rIns="91425" bIns="91425" anchor="t" anchorCtr="0">
            <a:noAutofit/>
          </a:bodyPr>
          <a:lstStyle/>
          <a:p>
            <a:pPr marL="457200" lvl="0" indent="-431800" algn="l" rtl="0">
              <a:lnSpc>
                <a:spcPct val="100000"/>
              </a:lnSpc>
              <a:spcBef>
                <a:spcPts val="640"/>
              </a:spcBef>
              <a:spcAft>
                <a:spcPts val="0"/>
              </a:spcAft>
              <a:buSzPct val="100000"/>
              <a:buChar char="•"/>
            </a:pPr>
            <a:r>
              <a:rPr lang="en" sz="2400" dirty="0"/>
              <a:t>Allows changes to underlying APIs without impact to clients</a:t>
            </a:r>
            <a:endParaRPr sz="2400" dirty="0"/>
          </a:p>
          <a:p>
            <a:pPr marL="457200" lvl="0" indent="-431800" algn="l" rtl="0">
              <a:lnSpc>
                <a:spcPct val="100000"/>
              </a:lnSpc>
              <a:spcBef>
                <a:spcPts val="640"/>
              </a:spcBef>
              <a:spcAft>
                <a:spcPts val="0"/>
              </a:spcAft>
              <a:buSzPct val="100000"/>
              <a:buChar char="•"/>
            </a:pPr>
            <a:r>
              <a:rPr lang="en" sz="2400" dirty="0"/>
              <a:t>Continuous optimization of underlying APIs</a:t>
            </a:r>
            <a:endParaRPr sz="2400" dirty="0"/>
          </a:p>
          <a:p>
            <a:pPr marL="914400" lvl="1" indent="-406400" algn="l" rtl="0">
              <a:lnSpc>
                <a:spcPct val="100000"/>
              </a:lnSpc>
              <a:spcBef>
                <a:spcPts val="560"/>
              </a:spcBef>
              <a:spcAft>
                <a:spcPts val="0"/>
              </a:spcAft>
              <a:buSzPct val="100000"/>
              <a:buChar char="–"/>
            </a:pPr>
            <a:r>
              <a:rPr lang="en" sz="2400" dirty="0"/>
              <a:t>Adopt as HTTP requests, work towards direct calls to back-end systems</a:t>
            </a:r>
            <a:endParaRPr sz="2400" dirty="0"/>
          </a:p>
          <a:p>
            <a:pPr marL="457200" lvl="0" indent="-431800" algn="l" rtl="0">
              <a:lnSpc>
                <a:spcPct val="100000"/>
              </a:lnSpc>
              <a:spcBef>
                <a:spcPts val="640"/>
              </a:spcBef>
              <a:spcAft>
                <a:spcPts val="0"/>
              </a:spcAft>
              <a:buSzPct val="100000"/>
              <a:buChar char="•"/>
            </a:pPr>
            <a:r>
              <a:rPr lang="en" sz="2400" dirty="0"/>
              <a:t>Introduction of new services</a:t>
            </a:r>
            <a:endParaRPr sz="2400" dirty="0"/>
          </a:p>
          <a:p>
            <a:pPr marL="457200" lvl="0" indent="-431800" algn="l" rtl="0">
              <a:lnSpc>
                <a:spcPct val="100000"/>
              </a:lnSpc>
              <a:spcBef>
                <a:spcPts val="640"/>
              </a:spcBef>
              <a:spcAft>
                <a:spcPts val="0"/>
              </a:spcAft>
              <a:buSzPct val="100000"/>
              <a:buChar char="•"/>
            </a:pPr>
            <a:r>
              <a:rPr lang="en" sz="2400" dirty="0"/>
              <a:t>Retirement of services</a:t>
            </a:r>
            <a:endParaRPr sz="2400" dirty="0"/>
          </a:p>
        </p:txBody>
      </p:sp>
      <p:sp>
        <p:nvSpPr>
          <p:cNvPr id="169" name="Google Shape;169;p33"/>
          <p:cNvSpPr txBox="1">
            <a:spLocks noGrp="1"/>
          </p:cNvSpPr>
          <p:nvPr>
            <p:ph type="title"/>
          </p:nvPr>
        </p:nvSpPr>
        <p:spPr>
          <a:xfrm>
            <a:off x="457200" y="205978"/>
            <a:ext cx="8229600" cy="65705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34495E"/>
              </a:buClr>
              <a:buSzPts val="4400"/>
              <a:buFont typeface="Avenir"/>
              <a:buNone/>
            </a:pPr>
            <a:r>
              <a:rPr lang="en" dirty="0"/>
              <a:t>Abstraction</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4"/>
          <p:cNvSpPr txBox="1">
            <a:spLocks noGrp="1"/>
          </p:cNvSpPr>
          <p:nvPr>
            <p:ph type="body" idx="1"/>
          </p:nvPr>
        </p:nvSpPr>
        <p:spPr>
          <a:xfrm>
            <a:off x="457200" y="986850"/>
            <a:ext cx="8229600" cy="3556887"/>
          </a:xfrm>
          <a:prstGeom prst="rect">
            <a:avLst/>
          </a:prstGeom>
          <a:noFill/>
          <a:ln>
            <a:noFill/>
          </a:ln>
        </p:spPr>
        <p:txBody>
          <a:bodyPr spcFirstLastPara="1" wrap="square" lIns="91425" tIns="91425" rIns="91425" bIns="91425" anchor="t" anchorCtr="0">
            <a:noAutofit/>
          </a:bodyPr>
          <a:lstStyle/>
          <a:p>
            <a:pPr marL="457200" lvl="0" indent="-431800" algn="l" rtl="0">
              <a:lnSpc>
                <a:spcPct val="100000"/>
              </a:lnSpc>
              <a:spcBef>
                <a:spcPts val="640"/>
              </a:spcBef>
              <a:spcAft>
                <a:spcPts val="0"/>
              </a:spcAft>
              <a:buSzPct val="100000"/>
              <a:buChar char="•"/>
            </a:pPr>
            <a:r>
              <a:rPr lang="en" sz="2000" b="0" i="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Droid Sans Mono"/>
              </a:rPr>
              <a:t>Paging accomplished using a base64 encoded cursor</a:t>
            </a:r>
          </a:p>
          <a:p>
            <a:pPr lvl="1" indent="-431800">
              <a:spcBef>
                <a:spcPts val="640"/>
              </a:spcBef>
              <a:buSzPct val="100000"/>
              <a:buChar char="•"/>
            </a:pPr>
            <a:r>
              <a:rPr lang="en" sz="1800" b="0" i="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Droid Sans Mono"/>
              </a:rPr>
              <a:t>Deep Paging</a:t>
            </a:r>
          </a:p>
          <a:p>
            <a:pPr lvl="1" indent="-431800">
              <a:spcBef>
                <a:spcPts val="640"/>
              </a:spcBef>
              <a:buSzPct val="100000"/>
              <a:buChar char="•"/>
            </a:pPr>
            <a:r>
              <a:rPr lang="en" sz="18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Droid Sans Mono"/>
              </a:rPr>
              <a:t>Scroll Sessions</a:t>
            </a:r>
          </a:p>
          <a:p>
            <a:pPr lvl="1" indent="-431800">
              <a:spcBef>
                <a:spcPts val="640"/>
              </a:spcBef>
              <a:buSzPct val="100000"/>
              <a:buChar char="•"/>
            </a:pPr>
            <a:r>
              <a:rPr lang="en" sz="1800" b="0" i="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Droid Sans Mono"/>
              </a:rPr>
              <a:t>Search After</a:t>
            </a:r>
          </a:p>
        </p:txBody>
      </p:sp>
      <p:sp>
        <p:nvSpPr>
          <p:cNvPr id="175" name="Google Shape;175;p34"/>
          <p:cNvSpPr txBox="1">
            <a:spLocks noGrp="1"/>
          </p:cNvSpPr>
          <p:nvPr>
            <p:ph type="title"/>
          </p:nvPr>
        </p:nvSpPr>
        <p:spPr>
          <a:xfrm>
            <a:off x="457200" y="205978"/>
            <a:ext cx="8229600" cy="65705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34495E"/>
              </a:buClr>
              <a:buSzPts val="4400"/>
              <a:buFont typeface="Avenir"/>
              <a:buNone/>
            </a:pPr>
            <a:r>
              <a:rPr lang="en" dirty="0"/>
              <a:t>Specifications</a:t>
            </a:r>
            <a:endParaRPr dirty="0"/>
          </a:p>
        </p:txBody>
      </p:sp>
      <p:sp>
        <p:nvSpPr>
          <p:cNvPr id="4" name="Text Placeholder 2">
            <a:extLst>
              <a:ext uri="{FF2B5EF4-FFF2-40B4-BE49-F238E27FC236}">
                <a16:creationId xmlns:a16="http://schemas.microsoft.com/office/drawing/2014/main" id="{F02331F0-1251-A331-63FE-022053214A9E}"/>
              </a:ext>
            </a:extLst>
          </p:cNvPr>
          <p:cNvSpPr txBox="1">
            <a:spLocks/>
          </p:cNvSpPr>
          <p:nvPr/>
        </p:nvSpPr>
        <p:spPr>
          <a:xfrm>
            <a:off x="921232" y="2765293"/>
            <a:ext cx="6558972" cy="1714478"/>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25400" indent="0">
              <a:lnSpc>
                <a:spcPct val="100000"/>
              </a:lnSpc>
              <a:spcBef>
                <a:spcPts val="640"/>
              </a:spcBef>
              <a:buSzPts val="3200"/>
              <a:buFont typeface="Arial"/>
              <a:buNone/>
            </a:pPr>
            <a:r>
              <a:rPr lang="en" sz="1200" b="0" i="0" dirty="0">
                <a:solidFill>
                  <a:schemeClr val="tx1">
                    <a:lumMod val="75000"/>
                    <a:lumOff val="25000"/>
                  </a:schemeClr>
                </a:solidFill>
                <a:latin typeface="Monaco" pitchFamily="2" charset="77"/>
                <a:ea typeface="Helvetica Neue" panose="02000503000000020004" pitchFamily="2" charset="0"/>
                <a:cs typeface="Helvetica Neue" panose="02000503000000020004" pitchFamily="2" charset="0"/>
                <a:sym typeface="Droid Sans Mono"/>
              </a:rPr>
              <a:t>Fe525e90f40f1135cde67fe2b8c2157604ea8b6f05646a8e2f49d67175610217</a:t>
            </a:r>
          </a:p>
          <a:p>
            <a:pPr marL="25400" indent="0">
              <a:lnSpc>
                <a:spcPct val="100000"/>
              </a:lnSpc>
              <a:spcBef>
                <a:spcPts val="640"/>
              </a:spcBef>
              <a:buSzPts val="3200"/>
              <a:buFont typeface="Arial"/>
              <a:buNone/>
            </a:pPr>
            <a:endParaRPr lang="en-US" sz="900" b="1" dirty="0">
              <a:solidFill>
                <a:schemeClr val="tx1">
                  <a:lumMod val="75000"/>
                  <a:lumOff val="25000"/>
                </a:schemeClr>
              </a:solidFill>
              <a:latin typeface="Monaco" pitchFamily="2" charset="77"/>
            </a:endParaRPr>
          </a:p>
          <a:p>
            <a:pPr marL="25400" indent="0">
              <a:lnSpc>
                <a:spcPct val="100000"/>
              </a:lnSpc>
              <a:spcBef>
                <a:spcPts val="640"/>
              </a:spcBef>
              <a:buSzPts val="3200"/>
              <a:buFont typeface="Arial"/>
              <a:buNone/>
            </a:pPr>
            <a:r>
              <a:rPr lang="en-US" sz="900" dirty="0">
                <a:solidFill>
                  <a:schemeClr val="tx1">
                    <a:lumMod val="75000"/>
                    <a:lumOff val="25000"/>
                  </a:schemeClr>
                </a:solidFill>
                <a:latin typeface="Monaco" pitchFamily="2" charset="77"/>
              </a:rPr>
              <a:t>{</a:t>
            </a:r>
          </a:p>
          <a:p>
            <a:pPr marL="25400" indent="0">
              <a:lnSpc>
                <a:spcPct val="100000"/>
              </a:lnSpc>
              <a:spcBef>
                <a:spcPts val="640"/>
              </a:spcBef>
              <a:buSzPts val="3200"/>
              <a:buFont typeface="Arial"/>
              <a:buNone/>
            </a:pPr>
            <a:r>
              <a:rPr lang="en-US" sz="900" dirty="0">
                <a:solidFill>
                  <a:schemeClr val="tx1">
                    <a:lumMod val="75000"/>
                    <a:lumOff val="25000"/>
                  </a:schemeClr>
                </a:solidFill>
                <a:latin typeface="Monaco" pitchFamily="2" charset="77"/>
              </a:rPr>
              <a:t>    "</a:t>
            </a:r>
            <a:r>
              <a:rPr lang="en-US" sz="900" dirty="0" err="1">
                <a:solidFill>
                  <a:schemeClr val="tx1">
                    <a:lumMod val="75000"/>
                    <a:lumOff val="25000"/>
                  </a:schemeClr>
                </a:solidFill>
                <a:latin typeface="Monaco" pitchFamily="2" charset="77"/>
              </a:rPr>
              <a:t>json</a:t>
            </a:r>
            <a:r>
              <a:rPr lang="en-US" sz="900" dirty="0">
                <a:solidFill>
                  <a:schemeClr val="tx1">
                    <a:lumMod val="75000"/>
                    <a:lumOff val="25000"/>
                  </a:schemeClr>
                </a:solidFill>
                <a:latin typeface="Monaco" pitchFamily="2" charset="77"/>
              </a:rPr>
              <a:t>": "CURSOR_FROM_UMM_ENDPOINT”,</a:t>
            </a:r>
          </a:p>
          <a:p>
            <a:pPr marL="25400" indent="0">
              <a:lnSpc>
                <a:spcPct val="100000"/>
              </a:lnSpc>
              <a:spcBef>
                <a:spcPts val="640"/>
              </a:spcBef>
              <a:buSzPts val="3200"/>
              <a:buFont typeface="Arial"/>
              <a:buNone/>
            </a:pPr>
            <a:r>
              <a:rPr lang="en-US" sz="900" dirty="0">
                <a:solidFill>
                  <a:schemeClr val="tx1">
                    <a:lumMod val="75000"/>
                    <a:lumOff val="25000"/>
                  </a:schemeClr>
                </a:solidFill>
                <a:latin typeface="Monaco" pitchFamily="2" charset="77"/>
              </a:rPr>
              <a:t>    "umm": "CURSOR_FROM_UMM_ENDPOINT"</a:t>
            </a:r>
          </a:p>
          <a:p>
            <a:pPr marL="25400" indent="0">
              <a:lnSpc>
                <a:spcPct val="100000"/>
              </a:lnSpc>
              <a:spcBef>
                <a:spcPts val="640"/>
              </a:spcBef>
              <a:buSzPts val="3200"/>
              <a:buFont typeface="Arial"/>
              <a:buNone/>
            </a:pPr>
            <a:r>
              <a:rPr lang="en-US" sz="900" dirty="0">
                <a:solidFill>
                  <a:schemeClr val="tx1">
                    <a:lumMod val="75000"/>
                    <a:lumOff val="25000"/>
                  </a:schemeClr>
                </a:solidFill>
                <a:latin typeface="Monaco" pitchFamily="2" charset="77"/>
              </a:rPr>
              <a:t>}</a:t>
            </a:r>
          </a:p>
          <a:p>
            <a:pPr marL="25400" indent="0">
              <a:lnSpc>
                <a:spcPct val="100000"/>
              </a:lnSpc>
              <a:spcBef>
                <a:spcPts val="640"/>
              </a:spcBef>
              <a:buSzPts val="3200"/>
              <a:buFont typeface="Arial"/>
              <a:buNone/>
            </a:pPr>
            <a:endParaRPr lang="en-US" sz="900" dirty="0">
              <a:solidFill>
                <a:schemeClr val="tx1">
                  <a:lumMod val="75000"/>
                  <a:lumOff val="25000"/>
                </a:schemeClr>
              </a:solidFill>
              <a:latin typeface="Monaco" pitchFamily="2" charset="77"/>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31"/>
          <p:cNvSpPr txBox="1">
            <a:spLocks noGrp="1"/>
          </p:cNvSpPr>
          <p:nvPr>
            <p:ph type="body" idx="1"/>
          </p:nvPr>
        </p:nvSpPr>
        <p:spPr>
          <a:xfrm>
            <a:off x="457200" y="986850"/>
            <a:ext cx="8229600" cy="3556887"/>
          </a:xfrm>
          <a:prstGeom prst="rect">
            <a:avLst/>
          </a:prstGeom>
          <a:noFill/>
          <a:ln>
            <a:noFill/>
          </a:ln>
        </p:spPr>
        <p:txBody>
          <a:bodyPr spcFirstLastPara="1" wrap="square" lIns="91425" tIns="91425" rIns="91425" bIns="91425" anchor="t" anchorCtr="0">
            <a:noAutofit/>
          </a:bodyPr>
          <a:lstStyle/>
          <a:p>
            <a:pPr marL="457200" lvl="0" indent="-431800" algn="l" rtl="0">
              <a:lnSpc>
                <a:spcPct val="100000"/>
              </a:lnSpc>
              <a:spcBef>
                <a:spcPts val="640"/>
              </a:spcBef>
              <a:spcAft>
                <a:spcPts val="0"/>
              </a:spcAft>
              <a:buSzPct val="100000"/>
              <a:buChar char="•"/>
            </a:pPr>
            <a:r>
              <a:rPr lang="en" sz="2800" dirty="0"/>
              <a:t>Reduced / Eliminated</a:t>
            </a:r>
            <a:endParaRPr sz="2800" dirty="0"/>
          </a:p>
          <a:p>
            <a:pPr marL="914400" lvl="1" indent="-406400" algn="l" rtl="0">
              <a:lnSpc>
                <a:spcPct val="100000"/>
              </a:lnSpc>
              <a:spcBef>
                <a:spcPts val="560"/>
              </a:spcBef>
              <a:spcAft>
                <a:spcPts val="0"/>
              </a:spcAft>
              <a:buSzPct val="100000"/>
              <a:buChar char="–"/>
            </a:pPr>
            <a:r>
              <a:rPr lang="en" sz="2400" dirty="0"/>
              <a:t>Response and Parameter inconsistencies</a:t>
            </a:r>
            <a:endParaRPr sz="2400" dirty="0"/>
          </a:p>
          <a:p>
            <a:pPr marL="914400" lvl="1" indent="-406400" algn="l" rtl="0">
              <a:lnSpc>
                <a:spcPct val="100000"/>
              </a:lnSpc>
              <a:spcBef>
                <a:spcPts val="560"/>
              </a:spcBef>
              <a:spcAft>
                <a:spcPts val="0"/>
              </a:spcAft>
              <a:buSzPct val="100000"/>
              <a:buChar char="–"/>
            </a:pPr>
            <a:r>
              <a:rPr lang="en" sz="2400" dirty="0"/>
              <a:t>Use / knowledge of multiple APIs</a:t>
            </a:r>
            <a:endParaRPr sz="2400" dirty="0"/>
          </a:p>
          <a:p>
            <a:pPr marL="457200" lvl="0" indent="-431800" algn="l" rtl="0">
              <a:lnSpc>
                <a:spcPct val="100000"/>
              </a:lnSpc>
              <a:spcBef>
                <a:spcPts val="640"/>
              </a:spcBef>
              <a:spcAft>
                <a:spcPts val="0"/>
              </a:spcAft>
              <a:buSzPct val="100000"/>
              <a:buChar char="•"/>
            </a:pPr>
            <a:r>
              <a:rPr lang="en" sz="2800" dirty="0"/>
              <a:t>Future Proofing</a:t>
            </a:r>
            <a:endParaRPr sz="2800" dirty="0"/>
          </a:p>
          <a:p>
            <a:pPr marL="914400" lvl="1" indent="-406400" algn="l" rtl="0">
              <a:lnSpc>
                <a:spcPct val="100000"/>
              </a:lnSpc>
              <a:spcBef>
                <a:spcPts val="560"/>
              </a:spcBef>
              <a:spcAft>
                <a:spcPts val="0"/>
              </a:spcAft>
              <a:buSzPct val="100000"/>
              <a:buChar char="–"/>
            </a:pPr>
            <a:r>
              <a:rPr lang="en" sz="2400" dirty="0"/>
              <a:t>Changing underlying APIs</a:t>
            </a:r>
            <a:endParaRPr sz="2400" dirty="0"/>
          </a:p>
          <a:p>
            <a:pPr marL="914400" lvl="1" indent="-406400" algn="l" rtl="0">
              <a:lnSpc>
                <a:spcPct val="100000"/>
              </a:lnSpc>
              <a:spcBef>
                <a:spcPts val="560"/>
              </a:spcBef>
              <a:spcAft>
                <a:spcPts val="0"/>
              </a:spcAft>
              <a:buSzPct val="100000"/>
              <a:buChar char="–"/>
            </a:pPr>
            <a:r>
              <a:rPr lang="en" sz="2400" dirty="0"/>
              <a:t>Adding new APIs</a:t>
            </a:r>
            <a:endParaRPr sz="2400" dirty="0"/>
          </a:p>
          <a:p>
            <a:pPr marL="457200" lvl="0" indent="-228600" algn="l" rtl="0">
              <a:lnSpc>
                <a:spcPct val="100000"/>
              </a:lnSpc>
              <a:spcBef>
                <a:spcPts val="640"/>
              </a:spcBef>
              <a:spcAft>
                <a:spcPts val="0"/>
              </a:spcAft>
              <a:buSzPts val="3200"/>
              <a:buNone/>
            </a:pPr>
            <a:endParaRPr sz="2800" dirty="0"/>
          </a:p>
        </p:txBody>
      </p:sp>
      <p:sp>
        <p:nvSpPr>
          <p:cNvPr id="157" name="Google Shape;157;p31"/>
          <p:cNvSpPr txBox="1">
            <a:spLocks noGrp="1"/>
          </p:cNvSpPr>
          <p:nvPr>
            <p:ph type="title"/>
          </p:nvPr>
        </p:nvSpPr>
        <p:spPr>
          <a:xfrm>
            <a:off x="457200" y="205978"/>
            <a:ext cx="8229600" cy="657051"/>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34495E"/>
              </a:buClr>
              <a:buSzPts val="4400"/>
              <a:buFont typeface="Avenir"/>
              <a:buNone/>
            </a:pPr>
            <a:r>
              <a:rPr lang="en" dirty="0" err="1"/>
              <a:t>GraphQL</a:t>
            </a: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2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4400"/>
              <a:buFont typeface="Helvetica Neue"/>
              <a:buNone/>
            </a:pPr>
            <a:r>
              <a:rPr lang="en" b="0" dirty="0">
                <a:latin typeface="Helvetica Neue"/>
                <a:ea typeface="Helvetica Neue"/>
                <a:cs typeface="Helvetica Neue"/>
                <a:sym typeface="Helvetica Neue"/>
              </a:rPr>
              <a:t>Examples</a:t>
            </a:r>
            <a:endParaRPr sz="4400" b="0" i="0" u="none" strike="noStrike" cap="none" dirty="0">
              <a:solidFill>
                <a:schemeClr val="lt1"/>
              </a:solidFill>
              <a:latin typeface="Helvetica Neue"/>
              <a:ea typeface="Helvetica Neue"/>
              <a:cs typeface="Helvetica Neue"/>
              <a:sym typeface="Helvetica Neue"/>
            </a:endParaRPr>
          </a:p>
        </p:txBody>
      </p:sp>
      <p:sp>
        <p:nvSpPr>
          <p:cNvPr id="6" name="Google Shape;86;p20">
            <a:extLst>
              <a:ext uri="{FF2B5EF4-FFF2-40B4-BE49-F238E27FC236}">
                <a16:creationId xmlns:a16="http://schemas.microsoft.com/office/drawing/2014/main" id="{F281972D-910F-DE0C-C48E-16833B110DF5}"/>
              </a:ext>
            </a:extLst>
          </p:cNvPr>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BFBFBF"/>
              </a:buClr>
              <a:buSzPts val="2400"/>
              <a:buFont typeface="Arial"/>
              <a:buNone/>
            </a:pPr>
            <a:r>
              <a:rPr lang="en" dirty="0"/>
              <a:t>How is this being used today?</a:t>
            </a:r>
            <a:endParaRPr sz="2400" b="0" i="0" u="none" strike="noStrike" cap="none" dirty="0">
              <a:solidFill>
                <a:srgbClr val="BFBFB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066110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6" name="Title 3">
            <a:extLst>
              <a:ext uri="{FF2B5EF4-FFF2-40B4-BE49-F238E27FC236}">
                <a16:creationId xmlns:a16="http://schemas.microsoft.com/office/drawing/2014/main" id="{DED04483-180E-628C-587C-00A1D21B5538}"/>
              </a:ext>
            </a:extLst>
          </p:cNvPr>
          <p:cNvSpPr>
            <a:spLocks noGrp="1"/>
          </p:cNvSpPr>
          <p:nvPr>
            <p:ph type="title"/>
          </p:nvPr>
        </p:nvSpPr>
        <p:spPr>
          <a:xfrm>
            <a:off x="311700" y="555600"/>
            <a:ext cx="2808000" cy="755700"/>
          </a:xfrm>
        </p:spPr>
        <p:txBody>
          <a:bodyPr/>
          <a:lstStyle/>
          <a:p>
            <a:r>
              <a:rPr lang="en-US" sz="2000"/>
              <a:t>Access</a:t>
            </a:r>
            <a:endParaRPr lang="en-US" sz="2400" dirty="0"/>
          </a:p>
        </p:txBody>
      </p:sp>
      <p:sp>
        <p:nvSpPr>
          <p:cNvPr id="7" name="Text Placeholder 4">
            <a:extLst>
              <a:ext uri="{FF2B5EF4-FFF2-40B4-BE49-F238E27FC236}">
                <a16:creationId xmlns:a16="http://schemas.microsoft.com/office/drawing/2014/main" id="{B2030B1F-3764-A604-AEC5-BFF65781710A}"/>
              </a:ext>
            </a:extLst>
          </p:cNvPr>
          <p:cNvSpPr>
            <a:spLocks noGrp="1"/>
          </p:cNvSpPr>
          <p:nvPr>
            <p:ph type="body" idx="1"/>
          </p:nvPr>
        </p:nvSpPr>
        <p:spPr>
          <a:xfrm>
            <a:off x="311699" y="1389600"/>
            <a:ext cx="3228241" cy="3179400"/>
          </a:xfrm>
        </p:spPr>
        <p:txBody>
          <a:bodyPr/>
          <a:lstStyle/>
          <a:p>
            <a:pPr>
              <a:buSzPct val="100000"/>
            </a:pPr>
            <a:r>
              <a:rPr lang="en-US" sz="1400" dirty="0"/>
              <a:t>Single </a:t>
            </a:r>
            <a:r>
              <a:rPr lang="en-US" sz="1400" dirty="0" err="1"/>
              <a:t>GraphQL</a:t>
            </a:r>
            <a:r>
              <a:rPr lang="en-US" sz="1400" dirty="0"/>
              <a:t> query per page load</a:t>
            </a:r>
          </a:p>
          <a:p>
            <a:pPr>
              <a:buSzPct val="100000"/>
            </a:pPr>
            <a:r>
              <a:rPr lang="en-US" sz="1400" dirty="0"/>
              <a:t>Widget is utilized across NASA properties</a:t>
            </a:r>
          </a:p>
        </p:txBody>
      </p:sp>
      <p:pic>
        <p:nvPicPr>
          <p:cNvPr id="8" name="Picture 7">
            <a:extLst>
              <a:ext uri="{FF2B5EF4-FFF2-40B4-BE49-F238E27FC236}">
                <a16:creationId xmlns:a16="http://schemas.microsoft.com/office/drawing/2014/main" id="{714675B7-D02A-AE00-C3F1-195720B33BC6}"/>
              </a:ext>
            </a:extLst>
          </p:cNvPr>
          <p:cNvPicPr>
            <a:picLocks noChangeAspect="1"/>
          </p:cNvPicPr>
          <p:nvPr/>
        </p:nvPicPr>
        <p:blipFill>
          <a:blip r:embed="rId3"/>
          <a:srcRect/>
          <a:stretch/>
        </p:blipFill>
        <p:spPr>
          <a:xfrm>
            <a:off x="3627683" y="158130"/>
            <a:ext cx="5532482" cy="4985370"/>
          </a:xfrm>
          <a:prstGeom prst="rect">
            <a:avLst/>
          </a:prstGeom>
        </p:spPr>
      </p:pic>
      <p:sp>
        <p:nvSpPr>
          <p:cNvPr id="9" name="TextBox 8">
            <a:extLst>
              <a:ext uri="{FF2B5EF4-FFF2-40B4-BE49-F238E27FC236}">
                <a16:creationId xmlns:a16="http://schemas.microsoft.com/office/drawing/2014/main" id="{FC38FE5B-863F-52A7-E8A9-6AF173728F79}"/>
              </a:ext>
            </a:extLst>
          </p:cNvPr>
          <p:cNvSpPr txBox="1"/>
          <p:nvPr/>
        </p:nvSpPr>
        <p:spPr>
          <a:xfrm>
            <a:off x="1986452" y="4674800"/>
            <a:ext cx="3736224" cy="353943"/>
          </a:xfrm>
          <a:prstGeom prst="rect">
            <a:avLst/>
          </a:prstGeom>
          <a:noFill/>
        </p:spPr>
        <p:txBody>
          <a:bodyPr wrap="square" rtlCol="0">
            <a:spAutoFit/>
          </a:bodyPr>
          <a:lstStyle/>
          <a:p>
            <a:r>
              <a:rPr lang="en-US" sz="1000" i="0" dirty="0">
                <a:solidFill>
                  <a:schemeClr val="bg1">
                    <a:lumMod val="50000"/>
                  </a:schemeClr>
                </a:solidFill>
                <a:effectLst/>
                <a:latin typeface="Helvetica Neue" panose="02000503000000020004" pitchFamily="2" charset="0"/>
                <a:ea typeface="Helvetica Neue" panose="02000503000000020004" pitchFamily="2" charset="0"/>
                <a:cs typeface="Helvetica Neue" panose="02000503000000020004" pitchFamily="2" charset="0"/>
              </a:rPr>
              <a:t>Image source: NASA / GSFC</a:t>
            </a:r>
          </a:p>
          <a:p>
            <a:r>
              <a:rPr lang="en-US" sz="700" dirty="0">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https://</a:t>
            </a:r>
            <a:r>
              <a:rPr lang="en-US" sz="700" dirty="0" err="1">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access.earthdata.nasa.gov</a:t>
            </a:r>
            <a:r>
              <a:rPr lang="en-US" sz="700" dirty="0">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/collections/C2192631093-ORNL_CLOUD</a:t>
            </a:r>
          </a:p>
        </p:txBody>
      </p:sp>
    </p:spTree>
    <p:extLst>
      <p:ext uri="{BB962C8B-B14F-4D97-AF65-F5344CB8AC3E}">
        <p14:creationId xmlns:p14="http://schemas.microsoft.com/office/powerpoint/2010/main" val="4173232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6" name="Title 3">
            <a:extLst>
              <a:ext uri="{FF2B5EF4-FFF2-40B4-BE49-F238E27FC236}">
                <a16:creationId xmlns:a16="http://schemas.microsoft.com/office/drawing/2014/main" id="{DED04483-180E-628C-587C-00A1D21B5538}"/>
              </a:ext>
            </a:extLst>
          </p:cNvPr>
          <p:cNvSpPr>
            <a:spLocks noGrp="1"/>
          </p:cNvSpPr>
          <p:nvPr>
            <p:ph type="title"/>
          </p:nvPr>
        </p:nvSpPr>
        <p:spPr>
          <a:xfrm>
            <a:off x="311700" y="555600"/>
            <a:ext cx="2808000" cy="755700"/>
          </a:xfrm>
        </p:spPr>
        <p:txBody>
          <a:bodyPr/>
          <a:lstStyle/>
          <a:p>
            <a:r>
              <a:rPr lang="en-US" sz="2000" dirty="0"/>
              <a:t>CMR</a:t>
            </a:r>
            <a:endParaRPr lang="en-US" sz="2400" dirty="0"/>
          </a:p>
        </p:txBody>
      </p:sp>
      <p:sp>
        <p:nvSpPr>
          <p:cNvPr id="7" name="Text Placeholder 4">
            <a:extLst>
              <a:ext uri="{FF2B5EF4-FFF2-40B4-BE49-F238E27FC236}">
                <a16:creationId xmlns:a16="http://schemas.microsoft.com/office/drawing/2014/main" id="{B2030B1F-3764-A604-AEC5-BFF65781710A}"/>
              </a:ext>
            </a:extLst>
          </p:cNvPr>
          <p:cNvSpPr>
            <a:spLocks noGrp="1"/>
          </p:cNvSpPr>
          <p:nvPr>
            <p:ph type="body" idx="1"/>
          </p:nvPr>
        </p:nvSpPr>
        <p:spPr>
          <a:xfrm>
            <a:off x="311699" y="1389600"/>
            <a:ext cx="3228241" cy="3179400"/>
          </a:xfrm>
        </p:spPr>
        <p:txBody>
          <a:bodyPr/>
          <a:lstStyle/>
          <a:p>
            <a:pPr>
              <a:buSzPct val="100000"/>
            </a:pPr>
            <a:r>
              <a:rPr lang="en-US" sz="1400" dirty="0"/>
              <a:t>Loads the Access widget over HTTP</a:t>
            </a:r>
          </a:p>
          <a:p>
            <a:pPr>
              <a:buSzPct val="100000"/>
            </a:pPr>
            <a:r>
              <a:rPr lang="en-US" sz="1400" dirty="0"/>
              <a:t>Utilizes </a:t>
            </a:r>
            <a:r>
              <a:rPr lang="en-US" sz="1400" dirty="0" err="1"/>
              <a:t>schema.org</a:t>
            </a:r>
            <a:r>
              <a:rPr lang="en-US" sz="1400" dirty="0"/>
              <a:t> attributes for discoverability</a:t>
            </a:r>
          </a:p>
        </p:txBody>
      </p:sp>
      <p:pic>
        <p:nvPicPr>
          <p:cNvPr id="8" name="Picture 7">
            <a:extLst>
              <a:ext uri="{FF2B5EF4-FFF2-40B4-BE49-F238E27FC236}">
                <a16:creationId xmlns:a16="http://schemas.microsoft.com/office/drawing/2014/main" id="{714675B7-D02A-AE00-C3F1-195720B33BC6}"/>
              </a:ext>
            </a:extLst>
          </p:cNvPr>
          <p:cNvPicPr>
            <a:picLocks noChangeAspect="1"/>
          </p:cNvPicPr>
          <p:nvPr/>
        </p:nvPicPr>
        <p:blipFill>
          <a:blip r:embed="rId3"/>
          <a:srcRect/>
          <a:stretch/>
        </p:blipFill>
        <p:spPr>
          <a:xfrm>
            <a:off x="3627683" y="158130"/>
            <a:ext cx="5532482" cy="4985370"/>
          </a:xfrm>
          <a:prstGeom prst="rect">
            <a:avLst/>
          </a:prstGeom>
        </p:spPr>
      </p:pic>
      <p:sp>
        <p:nvSpPr>
          <p:cNvPr id="2" name="TextBox 1">
            <a:extLst>
              <a:ext uri="{FF2B5EF4-FFF2-40B4-BE49-F238E27FC236}">
                <a16:creationId xmlns:a16="http://schemas.microsoft.com/office/drawing/2014/main" id="{8A02A648-3E33-2917-AED4-9B13B7513224}"/>
              </a:ext>
            </a:extLst>
          </p:cNvPr>
          <p:cNvSpPr txBox="1"/>
          <p:nvPr/>
        </p:nvSpPr>
        <p:spPr>
          <a:xfrm>
            <a:off x="1979577" y="4674800"/>
            <a:ext cx="4524354" cy="353943"/>
          </a:xfrm>
          <a:prstGeom prst="rect">
            <a:avLst/>
          </a:prstGeom>
          <a:noFill/>
        </p:spPr>
        <p:txBody>
          <a:bodyPr wrap="square" rtlCol="0">
            <a:spAutoFit/>
          </a:bodyPr>
          <a:lstStyle/>
          <a:p>
            <a:r>
              <a:rPr lang="en-US" sz="1000" i="0" dirty="0">
                <a:solidFill>
                  <a:schemeClr val="bg1">
                    <a:lumMod val="50000"/>
                  </a:schemeClr>
                </a:solidFill>
                <a:effectLst/>
                <a:latin typeface="Helvetica Neue" panose="02000503000000020004" pitchFamily="2" charset="0"/>
                <a:ea typeface="Helvetica Neue" panose="02000503000000020004" pitchFamily="2" charset="0"/>
                <a:cs typeface="Helvetica Neue" panose="02000503000000020004" pitchFamily="2" charset="0"/>
              </a:rPr>
              <a:t>Image source: NASA / GSFC</a:t>
            </a:r>
          </a:p>
          <a:p>
            <a:r>
              <a:rPr lang="en-US" sz="700" dirty="0">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https://</a:t>
            </a:r>
            <a:r>
              <a:rPr lang="en-US" sz="700" dirty="0" err="1">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cmr.earthdata.nasa.gov</a:t>
            </a:r>
            <a:r>
              <a:rPr lang="en-US" sz="700" dirty="0">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/search/concepts/C2192631093-ORNL_CLOUD.html</a:t>
            </a:r>
          </a:p>
        </p:txBody>
      </p:sp>
    </p:spTree>
    <p:extLst>
      <p:ext uri="{BB962C8B-B14F-4D97-AF65-F5344CB8AC3E}">
        <p14:creationId xmlns:p14="http://schemas.microsoft.com/office/powerpoint/2010/main" val="17115795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6" name="Title 3">
            <a:extLst>
              <a:ext uri="{FF2B5EF4-FFF2-40B4-BE49-F238E27FC236}">
                <a16:creationId xmlns:a16="http://schemas.microsoft.com/office/drawing/2014/main" id="{DED04483-180E-628C-587C-00A1D21B5538}"/>
              </a:ext>
            </a:extLst>
          </p:cNvPr>
          <p:cNvSpPr>
            <a:spLocks noGrp="1"/>
          </p:cNvSpPr>
          <p:nvPr>
            <p:ph type="title"/>
          </p:nvPr>
        </p:nvSpPr>
        <p:spPr>
          <a:xfrm>
            <a:off x="311700" y="555600"/>
            <a:ext cx="2808000" cy="755700"/>
          </a:xfrm>
        </p:spPr>
        <p:txBody>
          <a:bodyPr/>
          <a:lstStyle/>
          <a:p>
            <a:r>
              <a:rPr lang="en-US" sz="2000" dirty="0"/>
              <a:t>CMR STAC</a:t>
            </a:r>
            <a:endParaRPr lang="en-US" sz="2400" dirty="0"/>
          </a:p>
        </p:txBody>
      </p:sp>
      <p:sp>
        <p:nvSpPr>
          <p:cNvPr id="7" name="Text Placeholder 4">
            <a:extLst>
              <a:ext uri="{FF2B5EF4-FFF2-40B4-BE49-F238E27FC236}">
                <a16:creationId xmlns:a16="http://schemas.microsoft.com/office/drawing/2014/main" id="{B2030B1F-3764-A604-AEC5-BFF65781710A}"/>
              </a:ext>
            </a:extLst>
          </p:cNvPr>
          <p:cNvSpPr>
            <a:spLocks noGrp="1"/>
          </p:cNvSpPr>
          <p:nvPr>
            <p:ph type="body" idx="1"/>
          </p:nvPr>
        </p:nvSpPr>
        <p:spPr>
          <a:xfrm>
            <a:off x="311699" y="1389600"/>
            <a:ext cx="3228241" cy="3179400"/>
          </a:xfrm>
        </p:spPr>
        <p:txBody>
          <a:bodyPr/>
          <a:lstStyle/>
          <a:p>
            <a:pPr>
              <a:buSzPct val="100000"/>
            </a:pPr>
            <a:r>
              <a:rPr lang="en-US" sz="1400" dirty="0"/>
              <a:t>STAC compliant API backed by </a:t>
            </a:r>
            <a:r>
              <a:rPr lang="en-US" sz="1400" dirty="0" err="1"/>
              <a:t>GraphQL</a:t>
            </a:r>
            <a:endParaRPr lang="en-US" sz="1400" dirty="0"/>
          </a:p>
          <a:p>
            <a:pPr>
              <a:buSzPct val="100000"/>
            </a:pPr>
            <a:r>
              <a:rPr lang="en-US" sz="1400" dirty="0"/>
              <a:t>Continual performance updates benefit the community</a:t>
            </a:r>
          </a:p>
        </p:txBody>
      </p:sp>
      <p:pic>
        <p:nvPicPr>
          <p:cNvPr id="8" name="Picture 7">
            <a:extLst>
              <a:ext uri="{FF2B5EF4-FFF2-40B4-BE49-F238E27FC236}">
                <a16:creationId xmlns:a16="http://schemas.microsoft.com/office/drawing/2014/main" id="{714675B7-D02A-AE00-C3F1-195720B33BC6}"/>
              </a:ext>
            </a:extLst>
          </p:cNvPr>
          <p:cNvPicPr>
            <a:picLocks noChangeAspect="1"/>
          </p:cNvPicPr>
          <p:nvPr/>
        </p:nvPicPr>
        <p:blipFill>
          <a:blip r:embed="rId3"/>
          <a:srcRect/>
          <a:stretch/>
        </p:blipFill>
        <p:spPr>
          <a:xfrm>
            <a:off x="3627683" y="158130"/>
            <a:ext cx="5532482" cy="4985370"/>
          </a:xfrm>
          <a:prstGeom prst="rect">
            <a:avLst/>
          </a:prstGeom>
        </p:spPr>
      </p:pic>
      <p:sp>
        <p:nvSpPr>
          <p:cNvPr id="2" name="TextBox 1">
            <a:extLst>
              <a:ext uri="{FF2B5EF4-FFF2-40B4-BE49-F238E27FC236}">
                <a16:creationId xmlns:a16="http://schemas.microsoft.com/office/drawing/2014/main" id="{5E216027-6A95-4CD4-480E-DE48D5DFDD52}"/>
              </a:ext>
            </a:extLst>
          </p:cNvPr>
          <p:cNvSpPr txBox="1"/>
          <p:nvPr/>
        </p:nvSpPr>
        <p:spPr>
          <a:xfrm>
            <a:off x="1979577" y="4674800"/>
            <a:ext cx="3736224" cy="353943"/>
          </a:xfrm>
          <a:prstGeom prst="rect">
            <a:avLst/>
          </a:prstGeom>
          <a:noFill/>
        </p:spPr>
        <p:txBody>
          <a:bodyPr wrap="square" rtlCol="0">
            <a:spAutoFit/>
          </a:bodyPr>
          <a:lstStyle/>
          <a:p>
            <a:r>
              <a:rPr lang="en-US" sz="1000" i="0" dirty="0">
                <a:solidFill>
                  <a:schemeClr val="bg1">
                    <a:lumMod val="50000"/>
                  </a:schemeClr>
                </a:solidFill>
                <a:effectLst/>
                <a:latin typeface="Helvetica Neue" panose="02000503000000020004" pitchFamily="2" charset="0"/>
                <a:ea typeface="Helvetica Neue" panose="02000503000000020004" pitchFamily="2" charset="0"/>
                <a:cs typeface="Helvetica Neue" panose="02000503000000020004" pitchFamily="2" charset="0"/>
              </a:rPr>
              <a:t>Image source: NASA / GSFC</a:t>
            </a:r>
          </a:p>
          <a:p>
            <a:r>
              <a:rPr lang="en-US" sz="700" dirty="0">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https://</a:t>
            </a:r>
            <a:r>
              <a:rPr lang="en-US" sz="700" dirty="0" err="1">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cmr.earthdata.nasa.gov</a:t>
            </a:r>
            <a:r>
              <a:rPr lang="en-US" sz="700" dirty="0">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a:t>
            </a:r>
            <a:r>
              <a:rPr lang="en-US" sz="700" dirty="0" err="1">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stac</a:t>
            </a:r>
            <a:endParaRPr lang="en-US" sz="700" dirty="0">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3403490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6" name="Title 3">
            <a:extLst>
              <a:ext uri="{FF2B5EF4-FFF2-40B4-BE49-F238E27FC236}">
                <a16:creationId xmlns:a16="http://schemas.microsoft.com/office/drawing/2014/main" id="{DED04483-180E-628C-587C-00A1D21B5538}"/>
              </a:ext>
            </a:extLst>
          </p:cNvPr>
          <p:cNvSpPr>
            <a:spLocks noGrp="1"/>
          </p:cNvSpPr>
          <p:nvPr>
            <p:ph type="title"/>
          </p:nvPr>
        </p:nvSpPr>
        <p:spPr>
          <a:xfrm>
            <a:off x="311700" y="555600"/>
            <a:ext cx="2808000" cy="755700"/>
          </a:xfrm>
        </p:spPr>
        <p:txBody>
          <a:bodyPr/>
          <a:lstStyle/>
          <a:p>
            <a:r>
              <a:rPr lang="en-US" sz="2000" dirty="0" err="1"/>
              <a:t>Earthdata</a:t>
            </a:r>
            <a:r>
              <a:rPr lang="en-US" sz="2000" dirty="0"/>
              <a:t> Search</a:t>
            </a:r>
            <a:endParaRPr lang="en-US" sz="2400" dirty="0"/>
          </a:p>
        </p:txBody>
      </p:sp>
      <p:sp>
        <p:nvSpPr>
          <p:cNvPr id="7" name="Text Placeholder 4">
            <a:extLst>
              <a:ext uri="{FF2B5EF4-FFF2-40B4-BE49-F238E27FC236}">
                <a16:creationId xmlns:a16="http://schemas.microsoft.com/office/drawing/2014/main" id="{B2030B1F-3764-A604-AEC5-BFF65781710A}"/>
              </a:ext>
            </a:extLst>
          </p:cNvPr>
          <p:cNvSpPr>
            <a:spLocks noGrp="1"/>
          </p:cNvSpPr>
          <p:nvPr>
            <p:ph type="body" idx="1"/>
          </p:nvPr>
        </p:nvSpPr>
        <p:spPr>
          <a:xfrm>
            <a:off x="311699" y="1389600"/>
            <a:ext cx="3228241" cy="3179400"/>
          </a:xfrm>
        </p:spPr>
        <p:txBody>
          <a:bodyPr/>
          <a:lstStyle/>
          <a:p>
            <a:pPr>
              <a:buSzPct val="100000"/>
            </a:pPr>
            <a:r>
              <a:rPr lang="en-US" sz="1400" dirty="0"/>
              <a:t>Flagship search and discovery tool utilizing </a:t>
            </a:r>
            <a:r>
              <a:rPr lang="en-US" sz="1400" dirty="0" err="1"/>
              <a:t>GraphQL</a:t>
            </a:r>
            <a:r>
              <a:rPr lang="en-US" sz="1400" dirty="0"/>
              <a:t> for all but 1 search query</a:t>
            </a:r>
          </a:p>
          <a:p>
            <a:pPr>
              <a:buSzPct val="100000"/>
            </a:pPr>
            <a:r>
              <a:rPr lang="en-US" sz="1400" dirty="0"/>
              <a:t>Embraces the ability to query nested data</a:t>
            </a:r>
          </a:p>
          <a:p>
            <a:pPr>
              <a:buSzPct val="100000"/>
            </a:pPr>
            <a:r>
              <a:rPr lang="en-US" sz="1400" dirty="0"/>
              <a:t>Utilizes types that no other application uses including those using different APIs and datastores</a:t>
            </a:r>
          </a:p>
        </p:txBody>
      </p:sp>
      <p:pic>
        <p:nvPicPr>
          <p:cNvPr id="8" name="Picture 7">
            <a:extLst>
              <a:ext uri="{FF2B5EF4-FFF2-40B4-BE49-F238E27FC236}">
                <a16:creationId xmlns:a16="http://schemas.microsoft.com/office/drawing/2014/main" id="{714675B7-D02A-AE00-C3F1-195720B33BC6}"/>
              </a:ext>
            </a:extLst>
          </p:cNvPr>
          <p:cNvPicPr>
            <a:picLocks noChangeAspect="1"/>
          </p:cNvPicPr>
          <p:nvPr/>
        </p:nvPicPr>
        <p:blipFill>
          <a:blip r:embed="rId3"/>
          <a:srcRect/>
          <a:stretch/>
        </p:blipFill>
        <p:spPr>
          <a:xfrm>
            <a:off x="3627683" y="158130"/>
            <a:ext cx="5532482" cy="4985369"/>
          </a:xfrm>
          <a:prstGeom prst="rect">
            <a:avLst/>
          </a:prstGeom>
        </p:spPr>
      </p:pic>
      <p:sp>
        <p:nvSpPr>
          <p:cNvPr id="2" name="TextBox 1">
            <a:extLst>
              <a:ext uri="{FF2B5EF4-FFF2-40B4-BE49-F238E27FC236}">
                <a16:creationId xmlns:a16="http://schemas.microsoft.com/office/drawing/2014/main" id="{8A02A648-3E33-2917-AED4-9B13B7513224}"/>
              </a:ext>
            </a:extLst>
          </p:cNvPr>
          <p:cNvSpPr txBox="1"/>
          <p:nvPr/>
        </p:nvSpPr>
        <p:spPr>
          <a:xfrm>
            <a:off x="1979576" y="4674800"/>
            <a:ext cx="6243151" cy="353943"/>
          </a:xfrm>
          <a:prstGeom prst="rect">
            <a:avLst/>
          </a:prstGeom>
          <a:noFill/>
        </p:spPr>
        <p:txBody>
          <a:bodyPr wrap="square" rtlCol="0">
            <a:spAutoFit/>
          </a:bodyPr>
          <a:lstStyle/>
          <a:p>
            <a:r>
              <a:rPr lang="en-US" sz="1000" i="0" dirty="0">
                <a:solidFill>
                  <a:schemeClr val="bg1">
                    <a:lumMod val="50000"/>
                  </a:schemeClr>
                </a:solidFill>
                <a:effectLst/>
                <a:latin typeface="Helvetica Neue" panose="02000503000000020004" pitchFamily="2" charset="0"/>
                <a:ea typeface="Helvetica Neue" panose="02000503000000020004" pitchFamily="2" charset="0"/>
                <a:cs typeface="Helvetica Neue" panose="02000503000000020004" pitchFamily="2" charset="0"/>
              </a:rPr>
              <a:t>Image source: NASA / GSFC</a:t>
            </a:r>
          </a:p>
          <a:p>
            <a:r>
              <a:rPr lang="en-US" sz="700" dirty="0">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https://</a:t>
            </a:r>
            <a:r>
              <a:rPr lang="en-US" sz="700" dirty="0" err="1">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search.earthdata.nasa.gov</a:t>
            </a:r>
            <a:r>
              <a:rPr lang="en-US" sz="700" dirty="0">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/search/granules/</a:t>
            </a:r>
            <a:r>
              <a:rPr lang="en-US" sz="700" dirty="0" err="1">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collection-details?p</a:t>
            </a:r>
            <a:r>
              <a:rPr lang="en-US" sz="700" dirty="0">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=C2192631093-ORNL_CLOUD&amp;pg[0][v]=</a:t>
            </a:r>
            <a:r>
              <a:rPr lang="en-US" sz="700" dirty="0" err="1">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f&amp;q</a:t>
            </a:r>
            <a:r>
              <a:rPr lang="en-US" sz="700" dirty="0">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=C2192631093-ORNL_CLOUD</a:t>
            </a:r>
          </a:p>
        </p:txBody>
      </p:sp>
    </p:spTree>
    <p:extLst>
      <p:ext uri="{BB962C8B-B14F-4D97-AF65-F5344CB8AC3E}">
        <p14:creationId xmlns:p14="http://schemas.microsoft.com/office/powerpoint/2010/main" val="4586012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8"/>
          <p:cNvSpPr txBox="1"/>
          <p:nvPr/>
        </p:nvSpPr>
        <p:spPr>
          <a:xfrm>
            <a:off x="547545" y="191521"/>
            <a:ext cx="7769963" cy="888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 sz="2400" b="0" i="0" u="none" strike="noStrike" cap="none" dirty="0">
                <a:solidFill>
                  <a:srgbClr val="34495E"/>
                </a:solidFill>
                <a:latin typeface="Helvetica Neue"/>
                <a:ea typeface="Helvetica Neue"/>
                <a:cs typeface="Helvetica Neue"/>
                <a:sym typeface="Helvetica Neue"/>
              </a:rPr>
              <a:t>This work was supported by NASA/GSFC under Raytheon Technologies contract number 80GSFC21CA001.</a:t>
            </a:r>
            <a:endParaRPr dirty="0"/>
          </a:p>
        </p:txBody>
      </p:sp>
    </p:spTree>
  </p:cSld>
  <p:clrMapOvr>
    <a:masterClrMapping/>
  </p:clrMapOvr>
  <p:transition spd="slow">
    <p:fade thruBlk="1"/>
  </p:transition>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OSDIS-EED">
  <a:themeElements>
    <a:clrScheme name="EOSDIS">
      <a:dk1>
        <a:srgbClr val="171717"/>
      </a:dk1>
      <a:lt1>
        <a:srgbClr val="FFFFFF"/>
      </a:lt1>
      <a:dk2>
        <a:srgbClr val="1F497D"/>
      </a:dk2>
      <a:lt2>
        <a:srgbClr val="ECF0F1"/>
      </a:lt2>
      <a:accent1>
        <a:srgbClr val="3498DB"/>
      </a:accent1>
      <a:accent2>
        <a:srgbClr val="C0392B"/>
      </a:accent2>
      <a:accent3>
        <a:srgbClr val="2ECC71"/>
      </a:accent3>
      <a:accent4>
        <a:srgbClr val="9B59B6"/>
      </a:accent4>
      <a:accent5>
        <a:srgbClr val="1ABC9C"/>
      </a:accent5>
      <a:accent6>
        <a:srgbClr val="E67E22"/>
      </a:accent6>
      <a:hlink>
        <a:srgbClr val="2980B9"/>
      </a:hlink>
      <a:folHlink>
        <a:srgbClr val="8E44A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WrappedLabelHistory xmlns:xsi="http://www.w3.org/2001/XMLSchema-instance" xmlns:xsd="http://www.w3.org/2001/XMLSchema" xmlns="http://www.boldonjames.com/2016/02/Classifier/internal/wrappedLabelHistory">
  <Value>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oaXRqODMyMjwvVXNlck5hbWU+PERhdGVUaW1lPjgvMy8yMDIzIDU6MDE6MTEgUE08L0RhdGVUaW1lPjxMYWJlbFN0cmluZz5UaGlzIGFydGlmYWN0IGhhcyBubyBjbGFzc2lmaWNhdGlvbi48L0xhYmVsU3RyaW5nPjwvaXRlbT48L2xhYmVsSGlzdG9yeT4=</Value>
</WrappedLabelHistory>
</file>

<file path=customXml/item2.xml><?xml version="1.0" encoding="utf-8"?>
<sisl xmlns:xsi="http://www.w3.org/2001/XMLSchema-instance" xmlns:xsd="http://www.w3.org/2001/XMLSchema" xmlns="http://www.boldonjames.com/2008/01/sie/internal/label" sislVersion="0" policy="cde53ac1-bf5f-4aae-9cf1-07509e23a4b0" origin="userSelected"/>
</file>

<file path=customXml/itemProps1.xml><?xml version="1.0" encoding="utf-8"?>
<ds:datastoreItem xmlns:ds="http://schemas.openxmlformats.org/officeDocument/2006/customXml" ds:itemID="{04A566A9-8F48-44B6-85F7-3DEB9343B476}">
  <ds:schemaRefs>
    <ds:schemaRef ds:uri="http://www.w3.org/2001/XMLSchema"/>
    <ds:schemaRef ds:uri="http://www.boldonjames.com/2016/02/Classifier/internal/wrappedLabelHistory"/>
  </ds:schemaRefs>
</ds:datastoreItem>
</file>

<file path=customXml/itemProps2.xml><?xml version="1.0" encoding="utf-8"?>
<ds:datastoreItem xmlns:ds="http://schemas.openxmlformats.org/officeDocument/2006/customXml" ds:itemID="{A0560418-7969-49DC-BD1F-4B82E8405ED5}">
  <ds:schemaRefs>
    <ds:schemaRef ds:uri="http://www.w3.org/2001/XMLSchema"/>
    <ds:schemaRef ds:uri="http://www.boldonjames.com/2008/01/sie/internal/label"/>
  </ds:schemaRefs>
</ds:datastoreItem>
</file>

<file path=docProps/app.xml><?xml version="1.0" encoding="utf-8"?>
<Properties xmlns="http://schemas.openxmlformats.org/officeDocument/2006/extended-properties" xmlns:vt="http://schemas.openxmlformats.org/officeDocument/2006/docPropsVTypes">
  <TotalTime>15200</TotalTime>
  <Words>1688</Words>
  <Application>Microsoft Office PowerPoint</Application>
  <PresentationFormat>On-screen Show (16:9)</PresentationFormat>
  <Paragraphs>290</Paragraphs>
  <Slides>29</Slides>
  <Notes>29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29</vt:i4>
      </vt:variant>
    </vt:vector>
  </HeadingPairs>
  <TitlesOfParts>
    <vt:vector size="39" baseType="lpstr">
      <vt:lpstr>Avenir</vt:lpstr>
      <vt:lpstr>Verdana</vt:lpstr>
      <vt:lpstr>Calibri</vt:lpstr>
      <vt:lpstr>Arial</vt:lpstr>
      <vt:lpstr>Times New Roman</vt:lpstr>
      <vt:lpstr>Helvetica Neue</vt:lpstr>
      <vt:lpstr>Menlo</vt:lpstr>
      <vt:lpstr>Monaco</vt:lpstr>
      <vt:lpstr>Simple Light</vt:lpstr>
      <vt:lpstr>EOSDIS-EED</vt:lpstr>
      <vt:lpstr>Streamlining Access to Earth Science Data with GraphQL</vt:lpstr>
      <vt:lpstr>Agenda</vt:lpstr>
      <vt:lpstr>Overview of Earthdata</vt:lpstr>
      <vt:lpstr>PowerPoint Presentation</vt:lpstr>
      <vt:lpstr>Storing and Accessing Data</vt:lpstr>
      <vt:lpstr>Available APIs</vt:lpstr>
      <vt:lpstr>Accessing CMR</vt:lpstr>
      <vt:lpstr>Ingest</vt:lpstr>
      <vt:lpstr>Search</vt:lpstr>
      <vt:lpstr>Challenges</vt:lpstr>
      <vt:lpstr>Inconsistencies</vt:lpstr>
      <vt:lpstr>Performance</vt:lpstr>
      <vt:lpstr>Client Usage</vt:lpstr>
      <vt:lpstr>Streamlined Access</vt:lpstr>
      <vt:lpstr>MODIS</vt:lpstr>
      <vt:lpstr>A Mile In Their Shoes</vt:lpstr>
      <vt:lpstr>JSON</vt:lpstr>
      <vt:lpstr>UMM</vt:lpstr>
      <vt:lpstr>GraphQL</vt:lpstr>
      <vt:lpstr>Obfuscated By Design</vt:lpstr>
      <vt:lpstr>Abstraction</vt:lpstr>
      <vt:lpstr>Specifications</vt:lpstr>
      <vt:lpstr>GraphQL</vt:lpstr>
      <vt:lpstr>Examples</vt:lpstr>
      <vt:lpstr>Access</vt:lpstr>
      <vt:lpstr>CMR</vt:lpstr>
      <vt:lpstr>CMR STAC</vt:lpstr>
      <vt:lpstr>Earthdata Search</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Trakas, Diane E. (GSFC-423.0)[ASRC FEDERAL SYSTEM SOLUTIONS]</dc:creator>
  <cp:lastModifiedBy>Trakas, Diane E. (GSFC-423.0)[ASRC FEDERAL SYSTEM SOLUTIONS]</cp:lastModifiedBy>
  <cp:revision>12</cp:revision>
  <dcterms:modified xsi:type="dcterms:W3CDTF">2023-08-08T11:58:38Z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c41da3e7-6f36-4164-afa7-e789ed8b7043</vt:lpwstr>
  </property>
  <property fmtid="{D5CDD505-2E9C-101B-9397-08002B2CF9AE}" pid="3" name="bjDocumentSecurityLabel">
    <vt:lpwstr>This artifact has no classification.</vt:lpwstr>
  </property>
  <property fmtid="{D5CDD505-2E9C-101B-9397-08002B2CF9AE}" pid="4" name="bjClsUserRVM">
    <vt:lpwstr>[]</vt:lpwstr>
  </property>
  <property fmtid="{D5CDD505-2E9C-101B-9397-08002B2CF9AE}" pid="5" name="bjSaver">
    <vt:lpwstr>E+49HE4RIfdTDB+rrmw6p1ByqEjvo5LR</vt:lpwstr>
  </property>
  <property fmtid="{D5CDD505-2E9C-101B-9397-08002B2CF9AE}" pid="6" name="bjLabelHistoryID">
    <vt:lpwstr>{04A566A9-8F48-44B6-85F7-3DEB9343B476}</vt:lpwstr>
  </property>
</Properties>
</file>